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handoutMasterIdLst>
    <p:handoutMasterId r:id="rId15"/>
  </p:handoutMasterIdLst>
  <p:sldIdLst>
    <p:sldId id="306" r:id="rId2"/>
    <p:sldId id="437" r:id="rId3"/>
    <p:sldId id="318" r:id="rId4"/>
    <p:sldId id="307" r:id="rId5"/>
    <p:sldId id="308" r:id="rId6"/>
    <p:sldId id="2141411636" r:id="rId7"/>
    <p:sldId id="2141411637" r:id="rId8"/>
    <p:sldId id="313" r:id="rId9"/>
    <p:sldId id="2141411634" r:id="rId10"/>
    <p:sldId id="316" r:id="rId11"/>
    <p:sldId id="360" r:id="rId12"/>
    <p:sldId id="361" r:id="rId13"/>
  </p:sldIdLst>
  <p:sldSz cx="12192000" cy="6858000"/>
  <p:notesSz cx="6858000" cy="9144000"/>
  <p:embeddedFontLst>
    <p:embeddedFont>
      <p:font typeface="Montserrat Medium" panose="00000600000000000000" pitchFamily="2" charset="0"/>
      <p:regular r:id="rId16"/>
      <p:italic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D3503-5A21-EC36-14A3-77D0A10C9C56}" name="Alex Manton (Alex Manton)" initials="AM(M" userId="S::Alex.Manton@det.nsw.edu.au::ac4fd86e-d6a9-402d-87ef-cfff92a16b6e" providerId="AD"/>
  <p188:author id="{12D83A15-E68B-0B0B-1C3F-999FD2CA37A0}" name="Ravenna Gregory" initials="RG" userId="S::ravenna.gregory@det.nsw.edu.au::f5c11ae7-6dec-403e-a7cc-ae83440d4b4a" providerId="AD"/>
  <p188:author id="{9E900F56-96F0-A2C5-2EC5-4A5CA6B1A37B}" name="Nadine Cannings" initials="NC" userId="S::Nadine.Cannings@det.nsw.edu.au::edc68fe4-7015-48b6-a6c0-a33df6c27bb6" providerId="AD"/>
  <p188:author id="{0370C784-7104-4587-1C03-A4A0A6D07F3E}" name="Alyana Marave" initials="AM" userId="S::Alyana.Marave1@det.nsw.edu.au::dd6e8313-0bdf-4d22-8f0f-323573363137" providerId="AD"/>
  <p188:author id="{55FE7F95-A3CF-0E98-C5FC-2B8759A72201}" name="Ravenna Gregory" initials="RG" userId="S::RAVENNA.GREGORY@det.nsw.edu.au::f5c11ae7-6dec-403e-a7cc-ae83440d4b4a" providerId="AD"/>
  <p188:author id="{603EC195-4880-02BF-4472-3C044D567EAB}" name="Helene Galettis" initials="HG" userId="S::HELENE.GALETTIS@det.nsw.edu.au::9f5dba4e-2e31-4999-8add-2755a2c4c3b2" providerId="AD"/>
  <p188:author id="{32BA8AA1-691A-0C5B-F8FB-874FC5D098EB}" name="Alex Manton (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F2753-6B55-DF1B-2BC2-AD0693AA6796}" v="12" dt="2024-02-18T21:48:20.918"/>
    <p1510:client id="{52FB199E-D7BE-FEE9-3F92-34BDA66E97CB}" v="5" dt="2024-02-18T21:53:13.948"/>
    <p1510:client id="{FD8AF9B6-3DA9-4D27-BD50-E20DF6D653E0}" v="200" dt="2024-02-18T21:51:14.6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98" y="4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AU" dirty="0"/>
              <a:t>Genres/styles of music seen in the Music 1 aural skills paper 2013</a:t>
            </a:r>
            <a:r>
              <a:rPr lang="en-AU" sz="2200" b="0" i="0" u="none" strike="noStrike" baseline="0" dirty="0">
                <a:effectLst/>
              </a:rPr>
              <a:t>–</a:t>
            </a:r>
            <a:r>
              <a:rPr lang="en-AU" dirty="0"/>
              <a:t>2022.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58990252708879942"/>
          <c:y val="0.29499466458829121"/>
          <c:w val="0.32085507792076978"/>
          <c:h val="0.48413376571503791"/>
        </c:manualLayout>
      </c:layout>
      <c:pieChart>
        <c:varyColors val="1"/>
        <c:ser>
          <c:idx val="0"/>
          <c:order val="0"/>
          <c:tx>
            <c:strRef>
              <c:f>Sheet1!$B$1</c:f>
              <c:strCache>
                <c:ptCount val="1"/>
                <c:pt idx="0">
                  <c:v>Genres/styles of music 2013-2022</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009-43FC-BA24-61B529B3079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009-43FC-BA24-61B529B3079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009-43FC-BA24-61B529B3079A}"/>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009-43FC-BA24-61B529B3079A}"/>
              </c:ext>
            </c:extLst>
          </c:dPt>
          <c:dPt>
            <c:idx val="4"/>
            <c:bubble3D val="0"/>
            <c:spPr>
              <a:solidFill>
                <a:schemeClr val="bg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009-43FC-BA24-61B529B3079A}"/>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009-43FC-BA24-61B529B3079A}"/>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4009-43FC-BA24-61B529B3079A}"/>
              </c:ext>
            </c:extLst>
          </c:dPt>
          <c:dPt>
            <c:idx val="7"/>
            <c:bubble3D val="0"/>
            <c:spPr>
              <a:solidFill>
                <a:schemeClr val="tx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4009-43FC-BA24-61B529B3079A}"/>
              </c:ext>
            </c:extLst>
          </c:dPt>
          <c:dLbls>
            <c:dLbl>
              <c:idx val="2"/>
              <c:tx>
                <c:rich>
                  <a:bodyPr/>
                  <a:lstStyle/>
                  <a:p>
                    <a:fld id="{6601294F-13D7-4614-A817-6876D0FAE73F}" type="PERCENTAGE">
                      <a:rPr lang="en-US">
                        <a:solidFill>
                          <a:schemeClr val="tx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009-43FC-BA24-61B529B3079A}"/>
                </c:ext>
              </c:extLst>
            </c:dLbl>
            <c:dLbl>
              <c:idx val="3"/>
              <c:tx>
                <c:rich>
                  <a:bodyPr/>
                  <a:lstStyle/>
                  <a:p>
                    <a:fld id="{07308600-9432-4410-A1A4-78610519D5E2}" type="PERCENTAGE">
                      <a:rPr lang="en-US">
                        <a:solidFill>
                          <a:schemeClr val="tx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09-43FC-BA24-61B529B3079A}"/>
                </c:ext>
              </c:extLst>
            </c:dLbl>
            <c:dLbl>
              <c:idx val="4"/>
              <c:tx>
                <c:rich>
                  <a:bodyPr/>
                  <a:lstStyle/>
                  <a:p>
                    <a:fld id="{826BAE80-ABBB-4907-B332-DCF84D6DC572}" type="PERCENTAGE">
                      <a:rPr lang="en-US">
                        <a:solidFill>
                          <a:schemeClr val="tx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009-43FC-BA24-61B529B3079A}"/>
                </c:ext>
              </c:extLst>
            </c:dLbl>
            <c:dLbl>
              <c:idx val="5"/>
              <c:tx>
                <c:rich>
                  <a:bodyPr/>
                  <a:lstStyle/>
                  <a:p>
                    <a:fld id="{AB87EE58-08D9-43B2-BCC2-CE36AE71A748}" type="PERCENTAGE">
                      <a:rPr lang="en-US">
                        <a:solidFill>
                          <a:schemeClr val="tx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009-43FC-BA24-61B529B3079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Popular music</c:v>
                </c:pt>
                <c:pt idx="1">
                  <c:v>Classical music</c:v>
                </c:pt>
                <c:pt idx="2">
                  <c:v>Jazz</c:v>
                </c:pt>
                <c:pt idx="3">
                  <c:v>Music for film and television</c:v>
                </c:pt>
                <c:pt idx="4">
                  <c:v>Music of a culture</c:v>
                </c:pt>
                <c:pt idx="5">
                  <c:v>Rock music</c:v>
                </c:pt>
                <c:pt idx="6">
                  <c:v>Theatre music</c:v>
                </c:pt>
                <c:pt idx="7">
                  <c:v>Aboriginal and Torres Strait Islander music/Australian music</c:v>
                </c:pt>
              </c:strCache>
            </c:strRef>
          </c:cat>
          <c:val>
            <c:numRef>
              <c:f>Sheet1!$B$2:$B$9</c:f>
              <c:numCache>
                <c:formatCode>General</c:formatCode>
                <c:ptCount val="8"/>
                <c:pt idx="0">
                  <c:v>29</c:v>
                </c:pt>
                <c:pt idx="1">
                  <c:v>14</c:v>
                </c:pt>
                <c:pt idx="2">
                  <c:v>12</c:v>
                </c:pt>
                <c:pt idx="3">
                  <c:v>12</c:v>
                </c:pt>
                <c:pt idx="4">
                  <c:v>10</c:v>
                </c:pt>
                <c:pt idx="5">
                  <c:v>7</c:v>
                </c:pt>
                <c:pt idx="6">
                  <c:v>7</c:v>
                </c:pt>
                <c:pt idx="7">
                  <c:v>7</c:v>
                </c:pt>
              </c:numCache>
            </c:numRef>
          </c:val>
          <c:extLst>
            <c:ext xmlns:c16="http://schemas.microsoft.com/office/drawing/2014/chart" uri="{C3380CC4-5D6E-409C-BE32-E72D297353CC}">
              <c16:uniqueId val="{00000010-4009-43FC-BA24-61B529B3079A}"/>
            </c:ext>
          </c:extLst>
        </c:ser>
        <c:ser>
          <c:idx val="1"/>
          <c:order val="1"/>
          <c:tx>
            <c:strRef>
              <c:f>Sheet1!$C$1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2-4009-43FC-BA24-61B529B3079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4-4009-43FC-BA24-61B529B3079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6-4009-43FC-BA24-61B529B3079A}"/>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8-4009-43FC-BA24-61B529B3079A}"/>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A-4009-43FC-BA24-61B529B3079A}"/>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C-4009-43FC-BA24-61B529B3079A}"/>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E-4009-43FC-BA24-61B529B3079A}"/>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0-4009-43FC-BA24-61B529B307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Popular music</c:v>
                </c:pt>
                <c:pt idx="1">
                  <c:v>Classical music</c:v>
                </c:pt>
                <c:pt idx="2">
                  <c:v>Jazz</c:v>
                </c:pt>
                <c:pt idx="3">
                  <c:v>Music for film and television</c:v>
                </c:pt>
                <c:pt idx="4">
                  <c:v>Music of a culture</c:v>
                </c:pt>
                <c:pt idx="5">
                  <c:v>Rock music</c:v>
                </c:pt>
                <c:pt idx="6">
                  <c:v>Theatre music</c:v>
                </c:pt>
                <c:pt idx="7">
                  <c:v>Aboriginal and Torres Strait Islander music/Australian music</c:v>
                </c:pt>
              </c:strCache>
            </c:strRef>
          </c:cat>
          <c:val>
            <c:numRef>
              <c:f>Sheet1!$C$2:$C$9</c:f>
              <c:numCache>
                <c:formatCode>General</c:formatCode>
                <c:ptCount val="8"/>
              </c:numCache>
            </c:numRef>
          </c:val>
          <c:extLst>
            <c:ext xmlns:c16="http://schemas.microsoft.com/office/drawing/2014/chart" uri="{C3380CC4-5D6E-409C-BE32-E72D297353CC}">
              <c16:uniqueId val="{00000021-4009-43FC-BA24-61B529B307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6.6624926252272385E-2"/>
          <c:y val="0.25348068327648116"/>
          <c:w val="0.45365794724699132"/>
          <c:h val="0.56843100898764687"/>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93685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85323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31581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93192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0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1481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66665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47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964777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7709198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55492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13191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9"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 id="2147483709" r:id="rId45"/>
    <p:sldLayoutId id="2147483710" r:id="rId46"/>
    <p:sldLayoutId id="2147483711" r:id="rId47"/>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www.pxfuel.com/terms-of-use" TargetMode="External"/><Relationship Id="rId4" Type="http://schemas.openxmlformats.org/officeDocument/2006/relationships/hyperlink" Target="https://www.pxfuel.com/en%E2%80%8B/free-photo-xzgq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47.xml"/><Relationship Id="rId4" Type="http://schemas.openxmlformats.org/officeDocument/2006/relationships/hyperlink" Target="https://curriculum.nsw.edu.a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ducationstandards.nsw.edu.au/wps/portal/nesa/11-12/resources/hsc-exam-papers" TargetMode="External"/><Relationship Id="rId1" Type="http://schemas.openxmlformats.org/officeDocument/2006/relationships/slideLayout" Target="../slideLayouts/slideLayout25.xml"/><Relationship Id="rId5" Type="http://schemas.openxmlformats.org/officeDocument/2006/relationships/hyperlink" Target="https://www.educationstandards.nsw.edu.au/wps/portal/nesa/11-12/resources/hsc-exam-papers/!ut/p/z1/pVPbctowEP0aP8payTe5bwYaG8ItSaGgF8ZWBDiNL7EFTvv1FSSdSS8YOuhNM-fs7tk9B3O8wDyP9-kmVmmRx8_6v-Tuyu5HABbQIdxQGwJrDqHfn3Q6oYO_HgF-EPVJ9wHG4d3Mg2A-83rT-RjC0Mb8Iz-c0i7ceXbUc4bs1nfcdz4NiEsim9xOQkYg-DIhLh14dDJz3viEhoQwOgKP6vL30-60F91QGP7qDydeAJfxWwa8jH8awNv3N8cc81Kkj3jpWYkjEmajhDwCsh3fR74FElmevZbMdUUsxAEtclWqLV6WzUoUuZK5MqCsiicpFGpkYkAu69gAQhChBlSyLnaVkLUB21og-RpnqIxLWdV_av97ON6-2sG542r30GrUHW20xFhtUZqvC7zIdnUqEEEUKEEfZhLf9ET8WPOEnxil7YCj4Y6ANkddoCtNMrMRmQkm9RmhjHiUujZYjBxEBXliMS2qkmtZycrcVTopW6XK-pMBBjRNY26KYvMsTVFkBvyLsi1qhRe_I_FSH8Q7eRCm07JPZYNneVFlOpwP_-mdCM51sK7s0F5-Yl9ZfnAuTXrR6dPLCw90Sg7ReNU7vjomZTY7vIxZ3xFP3PvP65FyEmeTrXqdMVoO9j-GwU_Zd8EU/dz/d5/L2dBISEvZ0FBIS9nQSEh/?urile=wcm%3Apath%3A%2Fpw_content%2Fproject-web%2Fnesa%2F11-12%2Fresources%2Fhsc-exam-papers"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standards.nsw.edu.au/wps/portal/nesa/11-12/resources/hsc-exam-papers/!ut/p/z1/pVPbctowEP0aP8payTe5bwYaG8ItSaGgF8ZWBDiNL7EFTvv1FSSdSS8YOuhNM-fs7tk9B3O8wDyP9-kmVmmRx8_6v-Tuyu5HABbQIdxQGwJrDqHfn3Q6oYO_HgF-EPVJ9wHG4d3Mg2A-83rT-RjC0Mb8Iz-c0i7ceXbUc4bs1nfcdz4NiEsim9xOQkYg-DIhLh14dDJz3viEhoQwOgKP6vL30-60F91QGP7qDydeAJfxWwa8jH8awNv3N8cc81Kkj3jpWYkjEmajhDwCsh3fR74FElmevZbMdUUsxAEtclWqLV6WzUoUuZK5MqCsiicpFGpkYkAu69gAQhChBlSyLnaVkLUB21og-RpnqIxLWdV_av97ON6-2sG542r30GrUHW20xFhtUZqvC7zIdnUqEEEUKEEfZhLf9ET8WPOEnxil7YCj4Y6ANkddoCtNMrMRmQkm9RmhjHiUujZYjBxEBXliMS2qkmtZycrcVTopW6XK-pMBBjRNY26KYvMsTVFkBvyLsi1qhRe_I_FSH8Q7eRCm07JPZYNneVFlOpwP_-mdCM51sK7s0F5-Yl9ZfnAuTXrR6dPLCw90Sg7ReNU7vjomZTY7vIxZ3xFP3PvP65FyEmeTrXqdMVoO9j-GwU_Zd8EU/dz/d5/L2dBISEvZ0FBIS9nQSEh/?urile=wcm%3Apath%3A%2Fpw_content%2Fproject-web%2Fnesa%2F11-12%2Fresources%2Fhsc-exam-papers"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standards.nsw.edu.au/wps/portal/nesa/11-12/resources/hsc-exam-papers/!ut/p/z1/pVPbctowEP0aP8payTe5bwYaG8ItSaGgF8ZWBDiNL7EFTvv1FSSdSS8YOuhNM-fs7tk9B3O8wDyP9-kmVmmRx8_6v-Tuyu5HABbQIdxQGwJrDqHfn3Q6oYO_HgF-EPVJ9wHG4d3Mg2A-83rT-RjC0Mb8Iz-c0i7ceXbUc4bs1nfcdz4NiEsim9xOQkYg-DIhLh14dDJz3viEhoQwOgKP6vL30-60F91QGP7qDydeAJfxWwa8jH8awNv3N8cc81Kkj3jpWYkjEmajhDwCsh3fR74FElmevZbMdUUsxAEtclWqLV6WzUoUuZK5MqCsiicpFGpkYkAu69gAQhChBlSyLnaVkLUB21og-RpnqIxLWdV_av97ON6-2sG542r30GrUHW20xFhtUZqvC7zIdnUqEEEUKEEfZhLf9ET8WPOEnxil7YCj4Y6ANkddoCtNMrMRmQkm9RmhjHiUujZYjBxEBXliMS2qkmtZycrcVTopW6XK-pMBBjRNY26KYvMsTVFkBvyLsi1qhRe_I_FSH8Q7eRCm07JPZYNneVFlOpwP_-mdCM51sK7s0F5-Yl9ZfnAuTXrR6dPLCw90Sg7ReNU7vjomZTY7vIxZ3xFP3PvP65FyEmeTrXqdMVoO9j-GwU_Zd8EU/dz/d5/L2dBISEvZ0FBIS9nQSEh/?urile=wcm%3Apath%3A%2Fpw_content%2Fproject-web%2Fnesa%2F11-12%2Fresources%2Fhsc-exam-papers"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11-12/resources/hsc-exam-papers"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1C309-85CD-28AE-6783-39FFF119EC7B}"/>
              </a:ext>
              <a:ext uri="{C183D7F6-B498-43B3-948B-1728B52AA6E4}">
                <adec:decorative xmlns:adec="http://schemas.microsoft.com/office/drawing/2017/decorative" val="0"/>
              </a:ext>
            </a:extLst>
          </p:cNvPr>
          <p:cNvSpPr>
            <a:spLocks noGrp="1"/>
          </p:cNvSpPr>
          <p:nvPr>
            <p:ph type="ctrTitle"/>
          </p:nvPr>
        </p:nvSpPr>
        <p:spPr/>
        <p:txBody>
          <a:bodyPr/>
          <a:lstStyle/>
          <a:p>
            <a:r>
              <a:rPr lang="en-AU" dirty="0"/>
              <a:t>Writing about music in Stage 6</a:t>
            </a:r>
          </a:p>
        </p:txBody>
      </p:sp>
      <p:sp>
        <p:nvSpPr>
          <p:cNvPr id="4" name="Text Placeholder 3">
            <a:extLst>
              <a:ext uri="{FF2B5EF4-FFF2-40B4-BE49-F238E27FC236}">
                <a16:creationId xmlns:a16="http://schemas.microsoft.com/office/drawing/2014/main" id="{5D0808E7-C470-49C3-EDB2-7F60D05AFB86}"/>
              </a:ext>
              <a:ext uri="{C183D7F6-B498-43B3-948B-1728B52AA6E4}">
                <adec:decorative xmlns:adec="http://schemas.microsoft.com/office/drawing/2017/decorative" val="0"/>
              </a:ext>
            </a:extLst>
          </p:cNvPr>
          <p:cNvSpPr>
            <a:spLocks noGrp="1"/>
          </p:cNvSpPr>
          <p:nvPr>
            <p:ph type="body" sz="quarter" idx="10"/>
          </p:nvPr>
        </p:nvSpPr>
        <p:spPr/>
        <p:txBody>
          <a:bodyPr/>
          <a:lstStyle/>
          <a:p>
            <a:r>
              <a:rPr lang="en-AU" dirty="0">
                <a:solidFill>
                  <a:schemeClr val="accent4"/>
                </a:solidFill>
              </a:rPr>
              <a:t>Module 1 – unpacking the Music 1 aural skills paper</a:t>
            </a:r>
            <a:endParaRPr lang="en-US" dirty="0">
              <a:solidFill>
                <a:schemeClr val="accent4"/>
              </a:solidFill>
            </a:endParaRPr>
          </a:p>
        </p:txBody>
      </p:sp>
      <p:sp>
        <p:nvSpPr>
          <p:cNvPr id="2" name="Footer Placeholder 1">
            <a:extLst>
              <a:ext uri="{FF2B5EF4-FFF2-40B4-BE49-F238E27FC236}">
                <a16:creationId xmlns:a16="http://schemas.microsoft.com/office/drawing/2014/main" id="{C53F6F8B-FEC9-219F-A31E-067055F91074}"/>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pic>
        <p:nvPicPr>
          <p:cNvPr id="18" name="Picture Placeholder 17">
            <a:extLst>
              <a:ext uri="{FF2B5EF4-FFF2-40B4-BE49-F238E27FC236}">
                <a16:creationId xmlns:a16="http://schemas.microsoft.com/office/drawing/2014/main" id="{9A928C07-10A6-FC6F-3A3B-D116E6AF9F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6" name="TextBox 5">
            <a:extLst>
              <a:ext uri="{FF2B5EF4-FFF2-40B4-BE49-F238E27FC236}">
                <a16:creationId xmlns:a16="http://schemas.microsoft.com/office/drawing/2014/main" id="{2F364820-D855-86BF-B26D-709E6060D576}"/>
              </a:ext>
              <a:ext uri="{C183D7F6-B498-43B3-948B-1728B52AA6E4}">
                <adec:decorative xmlns:adec="http://schemas.microsoft.com/office/drawing/2017/decorative" val="0"/>
              </a:ext>
            </a:extLst>
          </p:cNvPr>
          <p:cNvSpPr txBox="1"/>
          <p:nvPr/>
        </p:nvSpPr>
        <p:spPr>
          <a:xfrm>
            <a:off x="7180383" y="6460691"/>
            <a:ext cx="3710351"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900" dirty="0">
                <a:solidFill>
                  <a:schemeClr val="accent2"/>
                </a:solidFill>
                <a:latin typeface="Public Sans"/>
              </a:rPr>
              <a:t>‘</a:t>
            </a:r>
            <a:r>
              <a:rPr lang="en-AU" sz="900" dirty="0">
                <a:solidFill>
                  <a:schemeClr val="accent2"/>
                </a:solidFill>
                <a:latin typeface="Public Sans"/>
                <a:hlinkClick r:id="rId4">
                  <a:extLst>
                    <a:ext uri="{A12FA001-AC4F-418D-AE19-62706E023703}">
                      <ahyp:hlinkClr xmlns:ahyp="http://schemas.microsoft.com/office/drawing/2018/hyperlinkcolor" val="tx"/>
                    </a:ext>
                  </a:extLst>
                </a:hlinkClick>
              </a:rPr>
              <a:t>earphones on a laptop</a:t>
            </a:r>
            <a:r>
              <a:rPr lang="en-AU" sz="900" dirty="0">
                <a:solidFill>
                  <a:schemeClr val="accent2"/>
                </a:solidFill>
                <a:latin typeface="Public Sans"/>
              </a:rPr>
              <a:t>’ </a:t>
            </a:r>
            <a:r>
              <a:rPr lang="en-AU" sz="900" dirty="0">
                <a:solidFill>
                  <a:srgbClr val="000000"/>
                </a:solidFill>
                <a:latin typeface="Public Sans"/>
              </a:rPr>
              <a:t>by </a:t>
            </a:r>
            <a:r>
              <a:rPr lang="en-AU" sz="900" dirty="0" err="1">
                <a:solidFill>
                  <a:srgbClr val="000000"/>
                </a:solidFill>
                <a:latin typeface="Public Sans"/>
              </a:rPr>
              <a:t>pxfuel</a:t>
            </a:r>
            <a:r>
              <a:rPr lang="en-AU" sz="900" dirty="0">
                <a:solidFill>
                  <a:srgbClr val="000000"/>
                </a:solidFill>
                <a:latin typeface="Public Sans"/>
              </a:rPr>
              <a:t> is licensed under the </a:t>
            </a:r>
            <a:r>
              <a:rPr lang="en-AU" sz="900" u="sng" dirty="0" err="1">
                <a:solidFill>
                  <a:schemeClr val="accent2"/>
                </a:solidFill>
                <a:latin typeface="Public Sans"/>
                <a:hlinkClick r:id="rId5">
                  <a:extLst>
                    <a:ext uri="{A12FA001-AC4F-418D-AE19-62706E023703}">
                      <ahyp:hlinkClr xmlns:ahyp="http://schemas.microsoft.com/office/drawing/2018/hyperlinkcolor" val="tx"/>
                    </a:ext>
                  </a:extLst>
                </a:hlinkClick>
              </a:rPr>
              <a:t>pxfuel</a:t>
            </a:r>
            <a:r>
              <a:rPr lang="en-AU" sz="900" u="sng" dirty="0">
                <a:solidFill>
                  <a:schemeClr val="accent2"/>
                </a:solidFill>
                <a:latin typeface="Public Sans"/>
                <a:hlinkClick r:id="rId5">
                  <a:extLst>
                    <a:ext uri="{A12FA001-AC4F-418D-AE19-62706E023703}">
                      <ahyp:hlinkClr xmlns:ahyp="http://schemas.microsoft.com/office/drawing/2018/hyperlinkcolor" val="tx"/>
                    </a:ext>
                  </a:extLst>
                </a:hlinkClick>
              </a:rPr>
              <a:t> Terms Of Use</a:t>
            </a:r>
            <a:r>
              <a:rPr lang="en-AU" sz="900" dirty="0">
                <a:solidFill>
                  <a:schemeClr val="accent2"/>
                </a:solidFill>
                <a:latin typeface="Public Sans"/>
              </a:rPr>
              <a:t>.</a:t>
            </a:r>
            <a:endParaRPr lang="en-US" sz="900" dirty="0">
              <a:solidFill>
                <a:schemeClr val="accent2"/>
              </a:solidFill>
            </a:endParaRPr>
          </a:p>
        </p:txBody>
      </p:sp>
    </p:spTree>
    <p:extLst>
      <p:ext uri="{BB962C8B-B14F-4D97-AF65-F5344CB8AC3E}">
        <p14:creationId xmlns:p14="http://schemas.microsoft.com/office/powerpoint/2010/main" val="51155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34C0-EF18-1DAE-7C28-73A502E999A2}"/>
              </a:ext>
            </a:extLst>
          </p:cNvPr>
          <p:cNvSpPr>
            <a:spLocks noGrp="1"/>
          </p:cNvSpPr>
          <p:nvPr>
            <p:ph type="title"/>
          </p:nvPr>
        </p:nvSpPr>
        <p:spPr/>
        <p:txBody>
          <a:bodyPr/>
          <a:lstStyle/>
          <a:p>
            <a:r>
              <a:rPr lang="en-AU" dirty="0"/>
              <a:t>Tips for the aural examination</a:t>
            </a:r>
          </a:p>
        </p:txBody>
      </p:sp>
      <p:sp>
        <p:nvSpPr>
          <p:cNvPr id="3" name="Content Placeholder 2">
            <a:extLst>
              <a:ext uri="{FF2B5EF4-FFF2-40B4-BE49-F238E27FC236}">
                <a16:creationId xmlns:a16="http://schemas.microsoft.com/office/drawing/2014/main" id="{22FBBC81-0FF0-7943-0FF1-3B2AEB45F286}"/>
              </a:ext>
            </a:extLst>
          </p:cNvPr>
          <p:cNvSpPr>
            <a:spLocks noGrp="1"/>
          </p:cNvSpPr>
          <p:nvPr>
            <p:ph idx="1"/>
          </p:nvPr>
        </p:nvSpPr>
        <p:spPr>
          <a:xfrm>
            <a:off x="360000" y="1098000"/>
            <a:ext cx="11663829" cy="5508000"/>
          </a:xfrm>
        </p:spPr>
        <p:txBody>
          <a:bodyPr vert="horz" lIns="0" tIns="0" rIns="0" bIns="0" rtlCol="0" anchor="t">
            <a:noAutofit/>
          </a:bodyPr>
          <a:lstStyle/>
          <a:p>
            <a:pPr algn="l" rtl="0" fontAlgn="base">
              <a:lnSpc>
                <a:spcPct val="150000"/>
              </a:lnSpc>
              <a:spcAft>
                <a:spcPts val="400"/>
              </a:spcAft>
            </a:pPr>
            <a:r>
              <a:rPr lang="en-US" sz="1800" spc="-30" dirty="0">
                <a:solidFill>
                  <a:srgbClr val="19233E"/>
                </a:solidFill>
              </a:rPr>
              <a:t>You </a:t>
            </a:r>
            <a:r>
              <a:rPr lang="en-US" sz="1800" b="0" i="0" u="none" strike="noStrike" spc="-30" dirty="0">
                <a:solidFill>
                  <a:srgbClr val="19233E"/>
                </a:solidFill>
                <a:effectLst/>
              </a:rPr>
              <a:t>are strongly encouraged to:</a:t>
            </a:r>
            <a:r>
              <a:rPr lang="en-US" sz="1800" b="0" i="0" spc="-30" dirty="0">
                <a:solidFill>
                  <a:srgbClr val="19233E"/>
                </a:solidFill>
                <a:effectLst/>
              </a:rPr>
              <a:t>​</a:t>
            </a:r>
            <a:endParaRPr lang="en-US" sz="1800" b="0" i="0" spc="-30" dirty="0">
              <a:solidFill>
                <a:srgbClr val="000000"/>
              </a:solidFill>
              <a:effectLst/>
            </a:endParaRPr>
          </a:p>
          <a:p>
            <a:pPr marL="285750" indent="-285750">
              <a:lnSpc>
                <a:spcPct val="150000"/>
              </a:lnSpc>
              <a:spcAft>
                <a:spcPts val="400"/>
              </a:spcAft>
              <a:buChar char="•"/>
            </a:pPr>
            <a:r>
              <a:rPr lang="en-US" sz="1800" spc="-30" dirty="0">
                <a:solidFill>
                  <a:srgbClr val="19233E"/>
                </a:solidFill>
              </a:rPr>
              <a:t>read all the questions and note the number of times that each excerpt will be played to prepare your answer during reading time</a:t>
            </a:r>
          </a:p>
          <a:p>
            <a:pPr marL="285750" indent="-285750">
              <a:lnSpc>
                <a:spcPct val="150000"/>
              </a:lnSpc>
              <a:spcAft>
                <a:spcPts val="400"/>
              </a:spcAft>
              <a:buFont typeface="Arial" panose="020B0604020202020204" pitchFamily="34" charset="0"/>
              <a:buChar char="•"/>
            </a:pPr>
            <a:r>
              <a:rPr lang="en-US" sz="1800" spc="-30" dirty="0">
                <a:solidFill>
                  <a:srgbClr val="19233E"/>
                </a:solidFill>
              </a:rPr>
              <a:t>use the given time wisely and make notes in the first playing, especially the structure of the excerpt</a:t>
            </a:r>
          </a:p>
          <a:p>
            <a:pPr marL="285750" indent="-285750">
              <a:lnSpc>
                <a:spcPct val="150000"/>
              </a:lnSpc>
              <a:spcAft>
                <a:spcPts val="400"/>
              </a:spcAft>
              <a:buFont typeface="Arial" panose="020B0604020202020204" pitchFamily="34" charset="0"/>
              <a:buChar char="•"/>
            </a:pPr>
            <a:r>
              <a:rPr lang="en-US" sz="1800" spc="-30" dirty="0">
                <a:solidFill>
                  <a:srgbClr val="19233E"/>
                </a:solidFill>
              </a:rPr>
              <a:t>write in extended point form and avoid a ‘shopping list’ response</a:t>
            </a:r>
          </a:p>
          <a:p>
            <a:pPr marL="285750" indent="-285750" algn="l" rtl="0" fontAlgn="base">
              <a:lnSpc>
                <a:spcPct val="150000"/>
              </a:lnSpc>
              <a:spcAft>
                <a:spcPts val="400"/>
              </a:spcAft>
              <a:buFont typeface="Arial" panose="020B0604020202020204" pitchFamily="34" charset="0"/>
              <a:buChar char="•"/>
            </a:pPr>
            <a:r>
              <a:rPr lang="en-US" sz="1800" spc="-30" dirty="0">
                <a:solidFill>
                  <a:srgbClr val="19233E"/>
                </a:solidFill>
              </a:rPr>
              <a:t>a</a:t>
            </a:r>
            <a:r>
              <a:rPr lang="en-US" sz="1800" i="0" u="none" strike="noStrike" spc="-30" dirty="0">
                <a:solidFill>
                  <a:srgbClr val="19233E"/>
                </a:solidFill>
                <a:effectLst/>
              </a:rPr>
              <a:t>nswer the question </a:t>
            </a:r>
            <a:r>
              <a:rPr lang="en-US" sz="1800" b="0" i="0" u="none" strike="noStrike" spc="-30" dirty="0">
                <a:solidFill>
                  <a:srgbClr val="19233E"/>
                </a:solidFill>
                <a:effectLst/>
              </a:rPr>
              <a:t>and support the argument with concise, extensive, accurate and relevant musical observations</a:t>
            </a:r>
            <a:r>
              <a:rPr lang="en-US" sz="1800" b="0" i="0" spc="-30" dirty="0">
                <a:solidFill>
                  <a:srgbClr val="19233E"/>
                </a:solidFill>
                <a:effectLst/>
              </a:rPr>
              <a:t>​</a:t>
            </a:r>
            <a:endParaRPr lang="en-US" sz="1800" spc="-30" dirty="0">
              <a:solidFill>
                <a:srgbClr val="000000"/>
              </a:solidFill>
            </a:endParaRPr>
          </a:p>
          <a:p>
            <a:pPr marL="285750" indent="-285750" fontAlgn="base">
              <a:lnSpc>
                <a:spcPct val="150000"/>
              </a:lnSpc>
              <a:spcAft>
                <a:spcPts val="400"/>
              </a:spcAft>
              <a:buFont typeface="Arial" panose="020B0604020202020204" pitchFamily="34" charset="0"/>
              <a:buChar char="•"/>
            </a:pPr>
            <a:r>
              <a:rPr lang="en-US" sz="1800" spc="-30" dirty="0">
                <a:solidFill>
                  <a:srgbClr val="19233E"/>
                </a:solidFill>
              </a:rPr>
              <a:t>d</a:t>
            </a:r>
            <a:r>
              <a:rPr lang="en-US" sz="1800" b="0" i="0" u="none" strike="noStrike" spc="-30" dirty="0">
                <a:solidFill>
                  <a:srgbClr val="19233E"/>
                </a:solidFill>
                <a:effectLst/>
              </a:rPr>
              <a:t>isplay highly developed aural skills and discuss the concepts of music in detail</a:t>
            </a:r>
            <a:r>
              <a:rPr lang="en-US" sz="1800" spc="-30" dirty="0">
                <a:solidFill>
                  <a:srgbClr val="19233E"/>
                </a:solidFill>
              </a:rPr>
              <a:t> using subject-specific language</a:t>
            </a:r>
            <a:endParaRPr lang="en-US" sz="1800" spc="-30" dirty="0">
              <a:solidFill>
                <a:srgbClr val="000000"/>
              </a:solidFill>
            </a:endParaRPr>
          </a:p>
          <a:p>
            <a:pPr marL="285750" indent="-285750" fontAlgn="base">
              <a:lnSpc>
                <a:spcPct val="150000"/>
              </a:lnSpc>
              <a:spcAft>
                <a:spcPts val="400"/>
              </a:spcAft>
              <a:buFont typeface="Arial" panose="020B0604020202020204" pitchFamily="34" charset="0"/>
              <a:buChar char="•"/>
            </a:pPr>
            <a:r>
              <a:rPr lang="en-US" sz="1800" b="0" i="0" u="none" strike="noStrike" spc="-30" dirty="0">
                <a:solidFill>
                  <a:srgbClr val="19233E"/>
                </a:solidFill>
                <a:effectLst/>
              </a:rPr>
              <a:t>notate rhythms, </a:t>
            </a:r>
            <a:r>
              <a:rPr lang="en-US" sz="1800" spc="-30" dirty="0">
                <a:solidFill>
                  <a:srgbClr val="19233E"/>
                </a:solidFill>
              </a:rPr>
              <a:t>draw pitch</a:t>
            </a:r>
            <a:r>
              <a:rPr lang="en-US" sz="1800" b="0" i="0" u="none" strike="noStrike" spc="-30" dirty="0">
                <a:solidFill>
                  <a:srgbClr val="19233E"/>
                </a:solidFill>
                <a:effectLst/>
              </a:rPr>
              <a:t> contour or </a:t>
            </a:r>
            <a:r>
              <a:rPr lang="en-US" sz="1800" spc="-30" dirty="0">
                <a:solidFill>
                  <a:srgbClr val="19233E"/>
                </a:solidFill>
              </a:rPr>
              <a:t>create texture</a:t>
            </a:r>
            <a:r>
              <a:rPr lang="en-US" sz="1800" b="0" i="0" u="none" strike="noStrike" spc="-30" dirty="0">
                <a:solidFill>
                  <a:srgbClr val="19233E"/>
                </a:solidFill>
                <a:effectLst/>
              </a:rPr>
              <a:t> graphs where appropriate</a:t>
            </a:r>
            <a:endParaRPr lang="en-US" sz="1800" spc="-30" dirty="0">
              <a:solidFill>
                <a:srgbClr val="000000"/>
              </a:solidFill>
            </a:endParaRPr>
          </a:p>
          <a:p>
            <a:pPr marL="285750" indent="-285750">
              <a:lnSpc>
                <a:spcPct val="150000"/>
              </a:lnSpc>
              <a:spcAft>
                <a:spcPts val="400"/>
              </a:spcAft>
              <a:buFont typeface="Arial" panose="020B0604020202020204" pitchFamily="34" charset="0"/>
              <a:buChar char="•"/>
            </a:pPr>
            <a:r>
              <a:rPr lang="en-US" sz="1800" spc="-30" dirty="0">
                <a:solidFill>
                  <a:srgbClr val="19233E"/>
                </a:solidFill>
              </a:rPr>
              <a:t>always state where in the excerpt you can hear your musical observation</a:t>
            </a:r>
          </a:p>
          <a:p>
            <a:pPr marL="285750" indent="-285750" algn="l" rtl="0" fontAlgn="base">
              <a:lnSpc>
                <a:spcPct val="150000"/>
              </a:lnSpc>
              <a:spcAft>
                <a:spcPts val="400"/>
              </a:spcAft>
              <a:buFont typeface="Arial" panose="020B0604020202020204" pitchFamily="34" charset="0"/>
              <a:buChar char="•"/>
            </a:pPr>
            <a:r>
              <a:rPr lang="en-US" sz="1800" spc="-30" dirty="0">
                <a:solidFill>
                  <a:srgbClr val="19233E"/>
                </a:solidFill>
              </a:rPr>
              <a:t>a</a:t>
            </a:r>
            <a:r>
              <a:rPr lang="en-US" sz="1800" b="0" i="0" u="none" strike="noStrike" spc="-30" dirty="0">
                <a:solidFill>
                  <a:srgbClr val="19233E"/>
                </a:solidFill>
                <a:effectLst/>
              </a:rPr>
              <a:t>void non-essential material such as personal observations.</a:t>
            </a:r>
            <a:r>
              <a:rPr lang="en-US" sz="1800" b="0" i="0" spc="-30" dirty="0">
                <a:solidFill>
                  <a:srgbClr val="19233E"/>
                </a:solidFill>
                <a:effectLst/>
              </a:rPr>
              <a:t>​</a:t>
            </a:r>
            <a:endParaRPr lang="en-US" sz="1600" spc="-30" dirty="0">
              <a:solidFill>
                <a:srgbClr val="19233E"/>
              </a:solidFill>
            </a:endParaRPr>
          </a:p>
        </p:txBody>
      </p:sp>
      <p:sp>
        <p:nvSpPr>
          <p:cNvPr id="4" name="Slide Number Placeholder 3">
            <a:extLst>
              <a:ext uri="{FF2B5EF4-FFF2-40B4-BE49-F238E27FC236}">
                <a16:creationId xmlns:a16="http://schemas.microsoft.com/office/drawing/2014/main" id="{900CDF6A-7EB3-14FA-98D9-2438676BB08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3792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t>Music 11–12 </a:t>
            </a:r>
            <a:r>
              <a:rPr lang="en-AU" dirty="0">
                <a:latin typeface="Public Sans Light" pitchFamily="2" charset="0"/>
              </a:rPr>
              <a:t>© </a:t>
            </a:r>
            <a:r>
              <a:rPr lang="en-AU" dirty="0"/>
              <a:t>Syllabus NSW Education Standards Authority (NESA) for and on behalf of the Crown in right of the State of New South Wales, 2024.</a:t>
            </a:r>
          </a:p>
        </p:txBody>
      </p:sp>
    </p:spTree>
    <p:extLst>
      <p:ext uri="{BB962C8B-B14F-4D97-AF65-F5344CB8AC3E}">
        <p14:creationId xmlns:p14="http://schemas.microsoft.com/office/powerpoint/2010/main" val="118101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4ECA9-87EC-2F4D-3283-43BC037952C9}"/>
              </a:ext>
            </a:extLst>
          </p:cNvPr>
          <p:cNvSpPr>
            <a:spLocks noGrp="1"/>
          </p:cNvSpPr>
          <p:nvPr>
            <p:ph type="title"/>
          </p:nvPr>
        </p:nvSpPr>
        <p:spPr/>
        <p:txBody>
          <a:bodyPr/>
          <a:lstStyle/>
          <a:p>
            <a:r>
              <a:rPr lang="en-GB" dirty="0"/>
              <a:t>Contents</a:t>
            </a:r>
          </a:p>
        </p:txBody>
      </p:sp>
      <p:sp>
        <p:nvSpPr>
          <p:cNvPr id="13" name="Text Placeholder 12">
            <a:extLst>
              <a:ext uri="{FF2B5EF4-FFF2-40B4-BE49-F238E27FC236}">
                <a16:creationId xmlns:a16="http://schemas.microsoft.com/office/drawing/2014/main" id="{1ACE1D51-EF49-FFAE-A406-FF954F70659D}"/>
              </a:ext>
            </a:extLst>
          </p:cNvPr>
          <p:cNvSpPr>
            <a:spLocks noGrp="1"/>
          </p:cNvSpPr>
          <p:nvPr>
            <p:ph type="body" sz="quarter" idx="14"/>
          </p:nvPr>
        </p:nvSpPr>
        <p:spPr>
          <a:xfrm>
            <a:off x="408512" y="964800"/>
            <a:ext cx="8388509" cy="403200"/>
          </a:xfrm>
        </p:spPr>
        <p:txBody>
          <a:bodyPr vert="horz" lIns="0" tIns="0" rIns="0" bIns="0" rtlCol="0" anchor="t">
            <a:noAutofit/>
          </a:bodyPr>
          <a:lstStyle/>
          <a:p>
            <a:r>
              <a:rPr lang="en-GB" dirty="0">
                <a:latin typeface="+mj-lt"/>
              </a:rPr>
              <a:t>Module 1 – unpacking the Music 1 aural skills paper</a:t>
            </a:r>
          </a:p>
        </p:txBody>
      </p:sp>
      <p:graphicFrame>
        <p:nvGraphicFramePr>
          <p:cNvPr id="14" name="Table 14" descr="This table lists the contents of this module and the slide number it corresponds with.">
            <a:extLst>
              <a:ext uri="{FF2B5EF4-FFF2-40B4-BE49-F238E27FC236}">
                <a16:creationId xmlns:a16="http://schemas.microsoft.com/office/drawing/2014/main" id="{0032B182-73A2-E71E-4DFB-5AA0F5CAFA50}"/>
              </a:ext>
            </a:extLst>
          </p:cNvPr>
          <p:cNvGraphicFramePr>
            <a:graphicFrameLocks noGrp="1"/>
          </p:cNvGraphicFramePr>
          <p:nvPr>
            <p:extLst>
              <p:ext uri="{D42A27DB-BD31-4B8C-83A1-F6EECF244321}">
                <p14:modId xmlns:p14="http://schemas.microsoft.com/office/powerpoint/2010/main" val="2785281256"/>
              </p:ext>
            </p:extLst>
          </p:nvPr>
        </p:nvGraphicFramePr>
        <p:xfrm>
          <a:off x="408512" y="2539586"/>
          <a:ext cx="8168637" cy="3609963"/>
        </p:xfrm>
        <a:graphic>
          <a:graphicData uri="http://schemas.openxmlformats.org/drawingml/2006/table">
            <a:tbl>
              <a:tblPr firstRow="1" bandRow="1">
                <a:tableStyleId>{69012ECD-51FC-41F1-AA8D-1B2483CD663E}</a:tableStyleId>
              </a:tblPr>
              <a:tblGrid>
                <a:gridCol w="6442363">
                  <a:extLst>
                    <a:ext uri="{9D8B030D-6E8A-4147-A177-3AD203B41FA5}">
                      <a16:colId xmlns:a16="http://schemas.microsoft.com/office/drawing/2014/main" val="282097939"/>
                    </a:ext>
                  </a:extLst>
                </a:gridCol>
                <a:gridCol w="1726274">
                  <a:extLst>
                    <a:ext uri="{9D8B030D-6E8A-4147-A177-3AD203B41FA5}">
                      <a16:colId xmlns:a16="http://schemas.microsoft.com/office/drawing/2014/main" val="185236771"/>
                    </a:ext>
                  </a:extLst>
                </a:gridCol>
              </a:tblGrid>
              <a:tr h="643246">
                <a:tc>
                  <a:txBody>
                    <a:bodyPr/>
                    <a:lstStyle/>
                    <a:p>
                      <a:r>
                        <a:rPr lang="en-GB" dirty="0"/>
                        <a:t>Items</a:t>
                      </a:r>
                    </a:p>
                  </a:txBody>
                  <a:tcPr/>
                </a:tc>
                <a:tc>
                  <a:txBody>
                    <a:bodyPr/>
                    <a:lstStyle/>
                    <a:p>
                      <a:r>
                        <a:rPr lang="en-GB"/>
                        <a:t>Slide number</a:t>
                      </a:r>
                    </a:p>
                  </a:txBody>
                  <a:tcPr/>
                </a:tc>
                <a:extLst>
                  <a:ext uri="{0D108BD9-81ED-4DB2-BD59-A6C34878D82A}">
                    <a16:rowId xmlns:a16="http://schemas.microsoft.com/office/drawing/2014/main" val="404387144"/>
                  </a:ext>
                </a:extLst>
              </a:tr>
              <a:tr h="370840">
                <a:tc>
                  <a:txBody>
                    <a:bodyPr/>
                    <a:lstStyle/>
                    <a:p>
                      <a:r>
                        <a:rPr lang="en-GB" dirty="0"/>
                        <a:t>The Music 1 aural skills paper</a:t>
                      </a:r>
                    </a:p>
                  </a:txBody>
                  <a:tcPr>
                    <a:solidFill>
                      <a:schemeClr val="bg1"/>
                    </a:solidFill>
                  </a:tcPr>
                </a:tc>
                <a:tc>
                  <a:txBody>
                    <a:bodyPr/>
                    <a:lstStyle/>
                    <a:p>
                      <a:r>
                        <a:rPr lang="en-GB"/>
                        <a:t>3</a:t>
                      </a:r>
                    </a:p>
                  </a:txBody>
                  <a:tcPr>
                    <a:solidFill>
                      <a:schemeClr val="bg1"/>
                    </a:solidFill>
                  </a:tcPr>
                </a:tc>
                <a:extLst>
                  <a:ext uri="{0D108BD9-81ED-4DB2-BD59-A6C34878D82A}">
                    <a16:rowId xmlns:a16="http://schemas.microsoft.com/office/drawing/2014/main" val="675208349"/>
                  </a:ext>
                </a:extLst>
              </a:tr>
              <a:tr h="370840">
                <a:tc>
                  <a:txBody>
                    <a:bodyPr/>
                    <a:lstStyle/>
                    <a:p>
                      <a:r>
                        <a:rPr lang="en-GB" dirty="0"/>
                        <a:t>Do you know what the paper contains?</a:t>
                      </a:r>
                    </a:p>
                  </a:txBody>
                  <a:tcPr>
                    <a:solidFill>
                      <a:schemeClr val="bg1"/>
                    </a:solidFill>
                  </a:tcPr>
                </a:tc>
                <a:tc>
                  <a:txBody>
                    <a:bodyPr/>
                    <a:lstStyle/>
                    <a:p>
                      <a:r>
                        <a:rPr lang="en-GB"/>
                        <a:t>4</a:t>
                      </a:r>
                    </a:p>
                  </a:txBody>
                  <a:tcPr>
                    <a:solidFill>
                      <a:schemeClr val="bg1"/>
                    </a:solidFill>
                  </a:tcPr>
                </a:tc>
                <a:extLst>
                  <a:ext uri="{0D108BD9-81ED-4DB2-BD59-A6C34878D82A}">
                    <a16:rowId xmlns:a16="http://schemas.microsoft.com/office/drawing/2014/main" val="1478325070"/>
                  </a:ext>
                </a:extLst>
              </a:tr>
              <a:tr h="370840">
                <a:tc>
                  <a:txBody>
                    <a:bodyPr/>
                    <a:lstStyle/>
                    <a:p>
                      <a:r>
                        <a:rPr lang="en-GB"/>
                        <a:t>Question examples</a:t>
                      </a:r>
                    </a:p>
                  </a:txBody>
                  <a:tcPr>
                    <a:solidFill>
                      <a:schemeClr val="bg1"/>
                    </a:solidFill>
                  </a:tcPr>
                </a:tc>
                <a:tc>
                  <a:txBody>
                    <a:bodyPr/>
                    <a:lstStyle/>
                    <a:p>
                      <a:r>
                        <a:rPr lang="en-GB"/>
                        <a:t>5</a:t>
                      </a:r>
                    </a:p>
                  </a:txBody>
                  <a:tcPr>
                    <a:solidFill>
                      <a:schemeClr val="bg1"/>
                    </a:solidFill>
                  </a:tcPr>
                </a:tc>
                <a:extLst>
                  <a:ext uri="{0D108BD9-81ED-4DB2-BD59-A6C34878D82A}">
                    <a16:rowId xmlns:a16="http://schemas.microsoft.com/office/drawing/2014/main" val="558789561"/>
                  </a:ext>
                </a:extLst>
              </a:tr>
              <a:tr h="370840">
                <a:tc>
                  <a:txBody>
                    <a:bodyPr/>
                    <a:lstStyle/>
                    <a:p>
                      <a:r>
                        <a:rPr lang="en-GB" dirty="0"/>
                        <a:t>Types of questions</a:t>
                      </a:r>
                    </a:p>
                  </a:txBody>
                  <a:tcPr>
                    <a:solidFill>
                      <a:schemeClr val="bg1"/>
                    </a:solidFill>
                  </a:tcPr>
                </a:tc>
                <a:tc>
                  <a:txBody>
                    <a:bodyPr/>
                    <a:lstStyle/>
                    <a:p>
                      <a:r>
                        <a:rPr lang="en-GB"/>
                        <a:t>6</a:t>
                      </a:r>
                    </a:p>
                  </a:txBody>
                  <a:tcPr>
                    <a:solidFill>
                      <a:schemeClr val="bg1"/>
                    </a:solidFill>
                  </a:tcPr>
                </a:tc>
                <a:extLst>
                  <a:ext uri="{0D108BD9-81ED-4DB2-BD59-A6C34878D82A}">
                    <a16:rowId xmlns:a16="http://schemas.microsoft.com/office/drawing/2014/main" val="2349761669"/>
                  </a:ext>
                </a:extLst>
              </a:tr>
              <a:tr h="370840">
                <a:tc>
                  <a:txBody>
                    <a:bodyPr/>
                    <a:lstStyle/>
                    <a:p>
                      <a:r>
                        <a:rPr lang="en-GB" dirty="0"/>
                        <a:t>What creates ...</a:t>
                      </a:r>
                    </a:p>
                  </a:txBody>
                  <a:tcPr>
                    <a:solidFill>
                      <a:schemeClr val="bg1"/>
                    </a:solidFill>
                  </a:tcPr>
                </a:tc>
                <a:tc>
                  <a:txBody>
                    <a:bodyPr/>
                    <a:lstStyle/>
                    <a:p>
                      <a:r>
                        <a:rPr lang="en-GB"/>
                        <a:t>7</a:t>
                      </a:r>
                    </a:p>
                  </a:txBody>
                  <a:tcPr>
                    <a:solidFill>
                      <a:schemeClr val="bg1"/>
                    </a:solidFill>
                  </a:tcPr>
                </a:tc>
                <a:extLst>
                  <a:ext uri="{0D108BD9-81ED-4DB2-BD59-A6C34878D82A}">
                    <a16:rowId xmlns:a16="http://schemas.microsoft.com/office/drawing/2014/main" val="643793646"/>
                  </a:ext>
                </a:extLst>
              </a:tr>
              <a:tr h="370840">
                <a:tc>
                  <a:txBody>
                    <a:bodyPr/>
                    <a:lstStyle/>
                    <a:p>
                      <a:r>
                        <a:rPr lang="en-GB" dirty="0"/>
                        <a:t>What genres or styles of music are used in the paper?</a:t>
                      </a:r>
                    </a:p>
                  </a:txBody>
                  <a:tcPr>
                    <a:solidFill>
                      <a:schemeClr val="bg1"/>
                    </a:solidFill>
                  </a:tcPr>
                </a:tc>
                <a:tc>
                  <a:txBody>
                    <a:bodyPr/>
                    <a:lstStyle/>
                    <a:p>
                      <a:r>
                        <a:rPr lang="en-GB"/>
                        <a:t>8</a:t>
                      </a:r>
                    </a:p>
                  </a:txBody>
                  <a:tcPr>
                    <a:solidFill>
                      <a:schemeClr val="bg1"/>
                    </a:solidFill>
                  </a:tcPr>
                </a:tc>
                <a:extLst>
                  <a:ext uri="{0D108BD9-81ED-4DB2-BD59-A6C34878D82A}">
                    <a16:rowId xmlns:a16="http://schemas.microsoft.com/office/drawing/2014/main" val="2422764163"/>
                  </a:ext>
                </a:extLst>
              </a:tr>
              <a:tr h="370839">
                <a:tc>
                  <a:txBody>
                    <a:bodyPr/>
                    <a:lstStyle/>
                    <a:p>
                      <a:pPr lvl="0">
                        <a:buNone/>
                      </a:pPr>
                      <a:r>
                        <a:rPr lang="en-GB" dirty="0"/>
                        <a:t>Activities</a:t>
                      </a:r>
                    </a:p>
                  </a:txBody>
                  <a:tcPr>
                    <a:solidFill>
                      <a:schemeClr val="bg1"/>
                    </a:solidFill>
                  </a:tcPr>
                </a:tc>
                <a:tc>
                  <a:txBody>
                    <a:bodyPr/>
                    <a:lstStyle/>
                    <a:p>
                      <a:pPr lvl="0">
                        <a:buNone/>
                      </a:pPr>
                      <a:r>
                        <a:rPr lang="en-GB"/>
                        <a:t>9</a:t>
                      </a:r>
                    </a:p>
                  </a:txBody>
                  <a:tcPr>
                    <a:solidFill>
                      <a:schemeClr val="bg1"/>
                    </a:solidFill>
                  </a:tcPr>
                </a:tc>
                <a:extLst>
                  <a:ext uri="{0D108BD9-81ED-4DB2-BD59-A6C34878D82A}">
                    <a16:rowId xmlns:a16="http://schemas.microsoft.com/office/drawing/2014/main" val="3794861999"/>
                  </a:ext>
                </a:extLst>
              </a:tr>
              <a:tr h="370838">
                <a:tc>
                  <a:txBody>
                    <a:bodyPr/>
                    <a:lstStyle/>
                    <a:p>
                      <a:pPr lvl="0">
                        <a:buNone/>
                      </a:pPr>
                      <a:r>
                        <a:rPr lang="en-GB" dirty="0"/>
                        <a:t>Tips for the aural examination</a:t>
                      </a:r>
                    </a:p>
                  </a:txBody>
                  <a:tcPr>
                    <a:solidFill>
                      <a:schemeClr val="bg1"/>
                    </a:solidFill>
                  </a:tcPr>
                </a:tc>
                <a:tc>
                  <a:txBody>
                    <a:bodyPr/>
                    <a:lstStyle/>
                    <a:p>
                      <a:pPr lvl="0">
                        <a:buNone/>
                      </a:pPr>
                      <a:r>
                        <a:rPr lang="en-GB" dirty="0"/>
                        <a:t>10</a:t>
                      </a:r>
                    </a:p>
                  </a:txBody>
                  <a:tcPr>
                    <a:solidFill>
                      <a:schemeClr val="bg1"/>
                    </a:solidFill>
                  </a:tcPr>
                </a:tc>
                <a:extLst>
                  <a:ext uri="{0D108BD9-81ED-4DB2-BD59-A6C34878D82A}">
                    <a16:rowId xmlns:a16="http://schemas.microsoft.com/office/drawing/2014/main" val="2723546344"/>
                  </a:ext>
                </a:extLst>
              </a:tr>
            </a:tbl>
          </a:graphicData>
        </a:graphic>
      </p:graphicFrame>
      <p:pic>
        <p:nvPicPr>
          <p:cNvPr id="6" name="Picture Placeholder 5" descr="A group of students sitting at a table">
            <a:extLst>
              <a:ext uri="{FF2B5EF4-FFF2-40B4-BE49-F238E27FC236}">
                <a16:creationId xmlns:a16="http://schemas.microsoft.com/office/drawing/2014/main" id="{CBFF61CC-0CD4-F157-6D43-659C5C3EAF2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9072000" y="2539586"/>
            <a:ext cx="2736000" cy="3960000"/>
          </a:xfrm>
        </p:spPr>
      </p:pic>
    </p:spTree>
    <p:extLst>
      <p:ext uri="{BB962C8B-B14F-4D97-AF65-F5344CB8AC3E}">
        <p14:creationId xmlns:p14="http://schemas.microsoft.com/office/powerpoint/2010/main" val="227162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98E4-9365-09CC-BE46-5A8D93E7261D}"/>
              </a:ext>
              <a:ext uri="{C183D7F6-B498-43B3-948B-1728B52AA6E4}">
                <adec:decorative xmlns:adec="http://schemas.microsoft.com/office/drawing/2017/decorative" val="0"/>
              </a:ext>
            </a:extLst>
          </p:cNvPr>
          <p:cNvSpPr>
            <a:spLocks noGrp="1"/>
          </p:cNvSpPr>
          <p:nvPr>
            <p:ph type="title"/>
          </p:nvPr>
        </p:nvSpPr>
        <p:spPr/>
        <p:txBody>
          <a:bodyPr anchor="t">
            <a:normAutofit/>
          </a:bodyPr>
          <a:lstStyle/>
          <a:p>
            <a:r>
              <a:rPr lang="en-GB" dirty="0"/>
              <a:t>The Music 1 aural skills paper</a:t>
            </a:r>
          </a:p>
        </p:txBody>
      </p:sp>
      <p:sp>
        <p:nvSpPr>
          <p:cNvPr id="10" name="Content Placeholder 9">
            <a:extLst>
              <a:ext uri="{FF2B5EF4-FFF2-40B4-BE49-F238E27FC236}">
                <a16:creationId xmlns:a16="http://schemas.microsoft.com/office/drawing/2014/main" id="{2A9F2BCB-F41B-EB9F-73A6-A9178171D3EB}"/>
              </a:ext>
            </a:extLst>
          </p:cNvPr>
          <p:cNvSpPr>
            <a:spLocks noGrp="1"/>
          </p:cNvSpPr>
          <p:nvPr>
            <p:ph idx="1"/>
          </p:nvPr>
        </p:nvSpPr>
        <p:spPr>
          <a:xfrm>
            <a:off x="360000" y="993407"/>
            <a:ext cx="6587996" cy="2342792"/>
          </a:xfrm>
        </p:spPr>
        <p:txBody>
          <a:bodyPr numCol="1"/>
          <a:lstStyle/>
          <a:p>
            <a:pPr>
              <a:lnSpc>
                <a:spcPct val="150000"/>
              </a:lnSpc>
            </a:pPr>
            <a:r>
              <a:rPr lang="en-GB" dirty="0">
                <a:solidFill>
                  <a:schemeClr val="accent2"/>
                </a:solidFill>
                <a:hlinkClick r:id="rId2">
                  <a:extLst>
                    <a:ext uri="{A12FA001-AC4F-418D-AE19-62706E023703}">
                      <ahyp:hlinkClr xmlns:ahyp="http://schemas.microsoft.com/office/drawing/2018/hyperlinkcolor" val="tx"/>
                    </a:ext>
                  </a:extLst>
                </a:hlinkClick>
              </a:rPr>
              <a:t>Past HSC Music 1 aural skills papers</a:t>
            </a:r>
            <a:r>
              <a:rPr lang="en-GB" dirty="0">
                <a:solidFill>
                  <a:schemeClr val="accent2"/>
                </a:solidFill>
              </a:rPr>
              <a:t> </a:t>
            </a:r>
            <a:r>
              <a:rPr lang="en-GB" dirty="0"/>
              <a:t>can be accessed from the NESA website. Take some time to review some past HSC Music 1 papers to familiarise yourself with the paper.</a:t>
            </a:r>
          </a:p>
          <a:p>
            <a:endParaRPr lang="en-AU" dirty="0"/>
          </a:p>
        </p:txBody>
      </p:sp>
      <p:pic>
        <p:nvPicPr>
          <p:cNvPr id="5" name="Picture 5" descr="This is an image of the front page of the HSC music 1 aural skills exam paper">
            <a:extLst>
              <a:ext uri="{FF2B5EF4-FFF2-40B4-BE49-F238E27FC236}">
                <a16:creationId xmlns:a16="http://schemas.microsoft.com/office/drawing/2014/main" id="{DCBD5B26-EDE9-2106-5DA7-05E7B91D029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574068" y="866988"/>
            <a:ext cx="2689740" cy="3815236"/>
          </a:xfrm>
          <a:prstGeom prst="rect">
            <a:avLst/>
          </a:prstGeom>
          <a:noFill/>
        </p:spPr>
      </p:pic>
      <p:pic>
        <p:nvPicPr>
          <p:cNvPr id="7" name="Picture 7" descr="This is an image of the second page of the HSC music 1 aural skills exam paper">
            <a:extLst>
              <a:ext uri="{FF2B5EF4-FFF2-40B4-BE49-F238E27FC236}">
                <a16:creationId xmlns:a16="http://schemas.microsoft.com/office/drawing/2014/main" id="{CFB73FB8-870D-E350-2960-6E8620FBEB4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172729" y="2524803"/>
            <a:ext cx="2686800" cy="3811198"/>
          </a:xfrm>
          <a:prstGeom prst="rect">
            <a:avLst/>
          </a:prstGeom>
        </p:spPr>
      </p:pic>
      <p:sp>
        <p:nvSpPr>
          <p:cNvPr id="8" name="Rectangle 7">
            <a:extLst>
              <a:ext uri="{FF2B5EF4-FFF2-40B4-BE49-F238E27FC236}">
                <a16:creationId xmlns:a16="http://schemas.microsoft.com/office/drawing/2014/main" id="{527BA85E-E828-0AE8-FB94-B45F2697F22A}"/>
              </a:ext>
              <a:ext uri="{C183D7F6-B498-43B3-948B-1728B52AA6E4}">
                <adec:decorative xmlns:adec="http://schemas.microsoft.com/office/drawing/2017/decorative" val="0"/>
              </a:ext>
            </a:extLst>
          </p:cNvPr>
          <p:cNvSpPr/>
          <p:nvPr/>
        </p:nvSpPr>
        <p:spPr>
          <a:xfrm>
            <a:off x="250766" y="6136333"/>
            <a:ext cx="5384923" cy="559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000" dirty="0">
                <a:solidFill>
                  <a:schemeClr val="accent2"/>
                </a:solidFill>
                <a:latin typeface="+mj-lt"/>
                <a:hlinkClick r:id="rId5">
                  <a:extLst>
                    <a:ext uri="{A12FA001-AC4F-418D-AE19-62706E023703}">
                      <ahyp:hlinkClr xmlns:ahyp="http://schemas.microsoft.com/office/drawing/2018/hyperlinkcolor" val="tx"/>
                    </a:ext>
                  </a:extLst>
                </a:hlinkClick>
              </a:rPr>
              <a:t>NESA HSC past exam papers </a:t>
            </a:r>
            <a:r>
              <a:rPr lang="en-AU" sz="1000" dirty="0">
                <a:solidFill>
                  <a:srgbClr val="19233E"/>
                </a:solidFill>
                <a:latin typeface="+mj-lt"/>
              </a:rPr>
              <a:t>© NSW Education Standards Authority (NESA) for and on behalf of the Crown in right of the State of New South Wales, 2021.</a:t>
            </a:r>
            <a:r>
              <a:rPr lang="en-AU" sz="1000" strike="sngStrike" dirty="0">
                <a:solidFill>
                  <a:srgbClr val="19233E"/>
                </a:solidFill>
                <a:latin typeface="+mj-lt"/>
              </a:rPr>
              <a:t> </a:t>
            </a:r>
          </a:p>
        </p:txBody>
      </p:sp>
      <p:sp>
        <p:nvSpPr>
          <p:cNvPr id="4" name="Slide Number Placeholder 3">
            <a:extLst>
              <a:ext uri="{FF2B5EF4-FFF2-40B4-BE49-F238E27FC236}">
                <a16:creationId xmlns:a16="http://schemas.microsoft.com/office/drawing/2014/main" id="{F2F56197-65B7-B190-5E43-A016FFDF82D6}"/>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424038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4B00E6-F886-AB5E-C2B6-76295FC140D2}"/>
              </a:ext>
              <a:ext uri="{C183D7F6-B498-43B3-948B-1728B52AA6E4}">
                <adec:decorative xmlns:adec="http://schemas.microsoft.com/office/drawing/2017/decorative" val="0"/>
              </a:ext>
            </a:extLst>
          </p:cNvPr>
          <p:cNvSpPr>
            <a:spLocks noGrp="1"/>
          </p:cNvSpPr>
          <p:nvPr>
            <p:ph type="title"/>
          </p:nvPr>
        </p:nvSpPr>
        <p:spPr/>
        <p:txBody>
          <a:bodyPr/>
          <a:lstStyle/>
          <a:p>
            <a:r>
              <a:rPr lang="en-AU" dirty="0"/>
              <a:t>Do you know what the paper contains?</a:t>
            </a:r>
          </a:p>
        </p:txBody>
      </p:sp>
      <p:sp>
        <p:nvSpPr>
          <p:cNvPr id="20" name="Speech Bubble: Oval 19">
            <a:extLst>
              <a:ext uri="{FF2B5EF4-FFF2-40B4-BE49-F238E27FC236}">
                <a16:creationId xmlns:a16="http://schemas.microsoft.com/office/drawing/2014/main" id="{9740BCE7-1A66-6D96-43A7-3AB2F47EABFB}"/>
              </a:ext>
              <a:ext uri="{C183D7F6-B498-43B3-948B-1728B52AA6E4}">
                <adec:decorative xmlns:adec="http://schemas.microsoft.com/office/drawing/2017/decorative" val="0"/>
              </a:ext>
            </a:extLst>
          </p:cNvPr>
          <p:cNvSpPr/>
          <p:nvPr/>
        </p:nvSpPr>
        <p:spPr>
          <a:xfrm>
            <a:off x="547207" y="1331570"/>
            <a:ext cx="1878751" cy="1322322"/>
          </a:xfrm>
          <a:prstGeom prst="wedgeEllipse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AU" sz="1600" dirty="0"/>
              <a:t>There are 4 questions.</a:t>
            </a:r>
          </a:p>
        </p:txBody>
      </p:sp>
      <p:sp>
        <p:nvSpPr>
          <p:cNvPr id="7" name="Content Placeholder 6">
            <a:extLst>
              <a:ext uri="{FF2B5EF4-FFF2-40B4-BE49-F238E27FC236}">
                <a16:creationId xmlns:a16="http://schemas.microsoft.com/office/drawing/2014/main" id="{91696DAB-7A34-A35F-9E47-E647AF70F666}"/>
              </a:ext>
              <a:ext uri="{C183D7F6-B498-43B3-948B-1728B52AA6E4}">
                <adec:decorative xmlns:adec="http://schemas.microsoft.com/office/drawing/2017/decorative" val="0"/>
              </a:ext>
            </a:extLst>
          </p:cNvPr>
          <p:cNvSpPr>
            <a:spLocks noGrp="1"/>
          </p:cNvSpPr>
          <p:nvPr>
            <p:ph idx="1"/>
          </p:nvPr>
        </p:nvSpPr>
        <p:spPr>
          <a:xfrm>
            <a:off x="2903548" y="1331570"/>
            <a:ext cx="3283242" cy="982142"/>
          </a:xfrm>
          <a:prstGeom prst="wedgeRoundRectCallout">
            <a:avLst>
              <a:gd name="adj1" fmla="val -9205"/>
              <a:gd name="adj2" fmla="val 76027"/>
              <a:gd name="adj3" fmla="val 16667"/>
            </a:avLst>
          </a:prstGeom>
          <a:solidFill>
            <a:srgbClr val="1D42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1" forceAA="0" compatLnSpc="1">
            <a:prstTxWarp prst="textNoShape">
              <a:avLst/>
            </a:prstTxWarp>
            <a:noAutofit/>
          </a:bodyPr>
          <a:lstStyle/>
          <a:p>
            <a:pPr defTabSz="342880" eaLnBrk="1" fontAlgn="auto" hangingPunct="1">
              <a:spcBef>
                <a:spcPts val="0"/>
              </a:spcBef>
              <a:spcAft>
                <a:spcPts val="0"/>
              </a:spcAft>
            </a:pPr>
            <a:r>
              <a:rPr lang="en-AU" sz="1600" dirty="0">
                <a:solidFill>
                  <a:srgbClr val="FFFFFF"/>
                </a:solidFill>
              </a:rPr>
              <a:t>The aural skills written examination is worth 30 marks.</a:t>
            </a:r>
          </a:p>
        </p:txBody>
      </p:sp>
      <p:sp>
        <p:nvSpPr>
          <p:cNvPr id="17" name="Thought Bubble: Cloud 16">
            <a:extLst>
              <a:ext uri="{FF2B5EF4-FFF2-40B4-BE49-F238E27FC236}">
                <a16:creationId xmlns:a16="http://schemas.microsoft.com/office/drawing/2014/main" id="{20F1050C-4065-6D79-845A-8714ECE4D78B}"/>
              </a:ext>
              <a:ext uri="{C183D7F6-B498-43B3-948B-1728B52AA6E4}">
                <adec:decorative xmlns:adec="http://schemas.microsoft.com/office/drawing/2017/decorative" val="0"/>
              </a:ext>
            </a:extLst>
          </p:cNvPr>
          <p:cNvSpPr/>
          <p:nvPr/>
        </p:nvSpPr>
        <p:spPr>
          <a:xfrm>
            <a:off x="6282613" y="1548491"/>
            <a:ext cx="5112811" cy="2191309"/>
          </a:xfrm>
          <a:prstGeom prst="cloudCallout">
            <a:avLst>
              <a:gd name="adj1" fmla="val 63785"/>
              <a:gd name="adj2" fmla="val 68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1" forceAA="0" compatLnSpc="1">
            <a:prstTxWarp prst="textNoShape">
              <a:avLst/>
            </a:prstTxWarp>
            <a:noAutofit/>
          </a:bodyPr>
          <a:lstStyle/>
          <a:p>
            <a:r>
              <a:rPr lang="en-AU" sz="1600" dirty="0">
                <a:solidFill>
                  <a:srgbClr val="19233E"/>
                </a:solidFill>
              </a:rPr>
              <a:t>Each question will ask you to analyse the excerpt according to a particular concept</a:t>
            </a:r>
            <a:r>
              <a:rPr lang="en-AU" sz="1600" dirty="0">
                <a:solidFill>
                  <a:schemeClr val="tx1"/>
                </a:solidFill>
              </a:rPr>
              <a:t>(s) </a:t>
            </a:r>
            <a:r>
              <a:rPr lang="en-AU" sz="1600" dirty="0">
                <a:solidFill>
                  <a:srgbClr val="19233E"/>
                </a:solidFill>
              </a:rPr>
              <a:t>of music or point of discussion such as tension, interest, contrast or unity. </a:t>
            </a:r>
            <a:endParaRPr lang="en-AU" sz="1600" dirty="0">
              <a:solidFill>
                <a:srgbClr val="19233E"/>
              </a:solidFill>
              <a:latin typeface="Montserrat Medium"/>
            </a:endParaRPr>
          </a:p>
        </p:txBody>
      </p:sp>
      <p:sp>
        <p:nvSpPr>
          <p:cNvPr id="19" name="Thought Bubble: Cloud 18">
            <a:extLst>
              <a:ext uri="{FF2B5EF4-FFF2-40B4-BE49-F238E27FC236}">
                <a16:creationId xmlns:a16="http://schemas.microsoft.com/office/drawing/2014/main" id="{54057486-9831-9CDB-96F0-C8C8DC15A004}"/>
              </a:ext>
              <a:ext uri="{C183D7F6-B498-43B3-948B-1728B52AA6E4}">
                <adec:decorative xmlns:adec="http://schemas.microsoft.com/office/drawing/2017/decorative" val="0"/>
              </a:ext>
            </a:extLst>
          </p:cNvPr>
          <p:cNvSpPr/>
          <p:nvPr/>
        </p:nvSpPr>
        <p:spPr>
          <a:xfrm>
            <a:off x="424889" y="2729557"/>
            <a:ext cx="3283242" cy="2691529"/>
          </a:xfrm>
          <a:prstGeom prst="cloudCallout">
            <a:avLst>
              <a:gd name="adj1" fmla="val -22899"/>
              <a:gd name="adj2" fmla="val 81879"/>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1" forceAA="0" compatLnSpc="1">
            <a:prstTxWarp prst="textNoShape">
              <a:avLst/>
            </a:prstTxWarp>
            <a:noAutofit/>
          </a:bodyPr>
          <a:lstStyle/>
          <a:p>
            <a:pPr defTabSz="342880" eaLnBrk="1" fontAlgn="auto" hangingPunct="1">
              <a:spcBef>
                <a:spcPts val="0"/>
              </a:spcBef>
              <a:spcAft>
                <a:spcPts val="0"/>
              </a:spcAft>
            </a:pPr>
            <a:r>
              <a:rPr lang="en-AU" sz="1600" dirty="0">
                <a:solidFill>
                  <a:srgbClr val="041E42"/>
                </a:solidFill>
              </a:rPr>
              <a:t>For each question, the musical excerpt will be played 4–6 times, with time in between each playing.</a:t>
            </a:r>
          </a:p>
        </p:txBody>
      </p:sp>
      <p:sp>
        <p:nvSpPr>
          <p:cNvPr id="18" name="Speech Bubble: Oval 17">
            <a:extLst>
              <a:ext uri="{FF2B5EF4-FFF2-40B4-BE49-F238E27FC236}">
                <a16:creationId xmlns:a16="http://schemas.microsoft.com/office/drawing/2014/main" id="{36E8C4F5-AE14-3074-683E-AF00390F0355}"/>
              </a:ext>
              <a:ext uri="{C183D7F6-B498-43B3-948B-1728B52AA6E4}">
                <adec:decorative xmlns:adec="http://schemas.microsoft.com/office/drawing/2017/decorative" val="0"/>
              </a:ext>
            </a:extLst>
          </p:cNvPr>
          <p:cNvSpPr/>
          <p:nvPr/>
        </p:nvSpPr>
        <p:spPr>
          <a:xfrm>
            <a:off x="4012662" y="2873829"/>
            <a:ext cx="2160337" cy="1173943"/>
          </a:xfrm>
          <a:prstGeom prst="wedgeEllipseCallout">
            <a:avLst>
              <a:gd name="adj1" fmla="val -29590"/>
              <a:gd name="adj2" fmla="val 7479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1" forceAA="0" compatLnSpc="1">
            <a:prstTxWarp prst="textNoShape">
              <a:avLst/>
            </a:prstTxWarp>
            <a:noAutofit/>
          </a:bodyPr>
          <a:lstStyle/>
          <a:p>
            <a:pPr defTabSz="342880" eaLnBrk="1" fontAlgn="auto" hangingPunct="1">
              <a:spcBef>
                <a:spcPts val="0"/>
              </a:spcBef>
              <a:spcAft>
                <a:spcPts val="0"/>
              </a:spcAft>
            </a:pPr>
            <a:r>
              <a:rPr lang="en-AU" sz="1600" dirty="0">
                <a:solidFill>
                  <a:srgbClr val="FFFFFF"/>
                </a:solidFill>
              </a:rPr>
              <a:t>Question 1 is out of 6 marks.</a:t>
            </a:r>
          </a:p>
        </p:txBody>
      </p:sp>
      <p:sp>
        <p:nvSpPr>
          <p:cNvPr id="22" name="Speech Bubble: Rectangle with Corners Rounded 21">
            <a:extLst>
              <a:ext uri="{FF2B5EF4-FFF2-40B4-BE49-F238E27FC236}">
                <a16:creationId xmlns:a16="http://schemas.microsoft.com/office/drawing/2014/main" id="{61EB1C5B-DBC8-FFCD-9AB8-7E70BC7C3A88}"/>
              </a:ext>
              <a:ext uri="{C183D7F6-B498-43B3-948B-1728B52AA6E4}">
                <adec:decorative xmlns:adec="http://schemas.microsoft.com/office/drawing/2017/decorative" val="0"/>
              </a:ext>
            </a:extLst>
          </p:cNvPr>
          <p:cNvSpPr/>
          <p:nvPr/>
        </p:nvSpPr>
        <p:spPr>
          <a:xfrm>
            <a:off x="3405872" y="4686984"/>
            <a:ext cx="2244384" cy="1294219"/>
          </a:xfrm>
          <a:prstGeom prst="wedgeRoundRectCallout">
            <a:avLst>
              <a:gd name="adj1" fmla="val -12103"/>
              <a:gd name="adj2" fmla="val 75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r>
              <a:rPr lang="en-AU" sz="1600" dirty="0"/>
              <a:t>Questions 2–4 are out of 8 marks each.</a:t>
            </a:r>
          </a:p>
        </p:txBody>
      </p:sp>
      <p:sp>
        <p:nvSpPr>
          <p:cNvPr id="23" name="Speech Bubble: Oval 22">
            <a:extLst>
              <a:ext uri="{FF2B5EF4-FFF2-40B4-BE49-F238E27FC236}">
                <a16:creationId xmlns:a16="http://schemas.microsoft.com/office/drawing/2014/main" id="{00BB181D-DA8B-3A66-6E7E-1B57C72DB454}"/>
              </a:ext>
              <a:ext uri="{C183D7F6-B498-43B3-948B-1728B52AA6E4}">
                <adec:decorative xmlns:adec="http://schemas.microsoft.com/office/drawing/2017/decorative" val="0"/>
              </a:ext>
            </a:extLst>
          </p:cNvPr>
          <p:cNvSpPr/>
          <p:nvPr/>
        </p:nvSpPr>
        <p:spPr>
          <a:xfrm>
            <a:off x="6096000" y="4176447"/>
            <a:ext cx="2847030" cy="1892343"/>
          </a:xfrm>
          <a:prstGeom prst="wedgeEllipse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AU" sz="1600" dirty="0">
                <a:solidFill>
                  <a:schemeClr val="tx1"/>
                </a:solidFill>
              </a:rPr>
              <a:t>Some questions may contain a comparative analysis between 2 different pieces.</a:t>
            </a:r>
          </a:p>
        </p:txBody>
      </p:sp>
      <p:sp>
        <p:nvSpPr>
          <p:cNvPr id="6" name="Speech Bubble: Rectangle 5">
            <a:extLst>
              <a:ext uri="{FF2B5EF4-FFF2-40B4-BE49-F238E27FC236}">
                <a16:creationId xmlns:a16="http://schemas.microsoft.com/office/drawing/2014/main" id="{38AD3F89-46C1-F2C6-F09C-580C49D921B8}"/>
              </a:ext>
              <a:ext uri="{C183D7F6-B498-43B3-948B-1728B52AA6E4}">
                <adec:decorative xmlns:adec="http://schemas.microsoft.com/office/drawing/2017/decorative" val="0"/>
              </a:ext>
            </a:extLst>
          </p:cNvPr>
          <p:cNvSpPr/>
          <p:nvPr/>
        </p:nvSpPr>
        <p:spPr>
          <a:xfrm>
            <a:off x="9308871" y="4048369"/>
            <a:ext cx="2535129" cy="2020421"/>
          </a:xfrm>
          <a:prstGeom prst="wedgeRectCallout">
            <a:avLst>
              <a:gd name="adj1" fmla="val -2378"/>
              <a:gd name="adj2" fmla="val 641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AU" sz="1600" dirty="0"/>
              <a:t>Questions will relate to musical excerpts reflecting the range of topics offered for study.</a:t>
            </a:r>
          </a:p>
        </p:txBody>
      </p:sp>
      <p:sp>
        <p:nvSpPr>
          <p:cNvPr id="4" name="Slide Number Placeholder 3">
            <a:extLst>
              <a:ext uri="{FF2B5EF4-FFF2-40B4-BE49-F238E27FC236}">
                <a16:creationId xmlns:a16="http://schemas.microsoft.com/office/drawing/2014/main" id="{4E7068C3-C704-EE4F-E3D7-897BCF43332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92732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CCCAC7-B965-807A-8A5F-C9B80CA6B09C}"/>
              </a:ext>
              <a:ext uri="{C183D7F6-B498-43B3-948B-1728B52AA6E4}">
                <adec:decorative xmlns:adec="http://schemas.microsoft.com/office/drawing/2017/decorative" val="0"/>
              </a:ext>
            </a:extLst>
          </p:cNvPr>
          <p:cNvSpPr>
            <a:spLocks noGrp="1"/>
          </p:cNvSpPr>
          <p:nvPr>
            <p:ph type="title"/>
          </p:nvPr>
        </p:nvSpPr>
        <p:spPr/>
        <p:txBody>
          <a:bodyPr/>
          <a:lstStyle/>
          <a:p>
            <a:r>
              <a:rPr lang="en-AU" dirty="0"/>
              <a:t>Question examples</a:t>
            </a:r>
          </a:p>
        </p:txBody>
      </p:sp>
      <p:sp>
        <p:nvSpPr>
          <p:cNvPr id="7" name="Text Placeholder 5">
            <a:extLst>
              <a:ext uri="{FF2B5EF4-FFF2-40B4-BE49-F238E27FC236}">
                <a16:creationId xmlns:a16="http://schemas.microsoft.com/office/drawing/2014/main" id="{0D55DBEA-E08F-391A-46C2-86DC4E49ED9B}"/>
              </a:ext>
              <a:ext uri="{C183D7F6-B498-43B3-948B-1728B52AA6E4}">
                <adec:decorative xmlns:adec="http://schemas.microsoft.com/office/drawing/2017/decorative" val="0"/>
              </a:ext>
            </a:extLst>
          </p:cNvPr>
          <p:cNvSpPr>
            <a:spLocks noGrp="1"/>
          </p:cNvSpPr>
          <p:nvPr>
            <p:ph idx="1"/>
          </p:nvPr>
        </p:nvSpPr>
        <p:spPr>
          <a:xfrm>
            <a:off x="348025" y="1279510"/>
            <a:ext cx="11483975" cy="4537075"/>
          </a:xfrm>
        </p:spPr>
        <p:txBody>
          <a:bodyPr vert="horz" lIns="0" tIns="0" rIns="0" bIns="0" rtlCol="0" anchor="t">
            <a:noAutofit/>
          </a:bodyPr>
          <a:lstStyle/>
          <a:p>
            <a:r>
              <a:rPr lang="en-AU" dirty="0"/>
              <a:t>Take a moment to reflect on some questions from past HSC papers</a:t>
            </a:r>
          </a:p>
          <a:p>
            <a:pPr marL="342900" indent="-342900" fontAlgn="base">
              <a:buFont typeface="Arial" panose="020B0604020202020204" pitchFamily="34" charset="0"/>
              <a:buChar char="•"/>
            </a:pPr>
            <a:r>
              <a:rPr lang="en-AU" dirty="0"/>
              <a:t>Describe the structure of this excerpt, with reference to its performing media.</a:t>
            </a:r>
          </a:p>
          <a:p>
            <a:pPr marL="342900" indent="-342900" fontAlgn="base">
              <a:buFont typeface="Arial" panose="020B0604020202020204" pitchFamily="34" charset="0"/>
              <a:buChar char="•"/>
            </a:pPr>
            <a:r>
              <a:rPr lang="en-AU" dirty="0"/>
              <a:t>Explore the use of dynamics and expressive techniques, and tone colour in this excerpt.</a:t>
            </a:r>
          </a:p>
          <a:p>
            <a:pPr marL="342900" indent="-342900" fontAlgn="base">
              <a:buFont typeface="Arial" panose="020B0604020202020204" pitchFamily="34" charset="0"/>
              <a:buChar char="•"/>
            </a:pPr>
            <a:r>
              <a:rPr lang="en-AU" dirty="0"/>
              <a:t>Explain how tension is created in this excerpt.</a:t>
            </a:r>
          </a:p>
          <a:p>
            <a:pPr marL="342900" indent="-342900" fontAlgn="base">
              <a:buFont typeface="Arial" panose="020B0604020202020204" pitchFamily="34" charset="0"/>
              <a:buChar char="•"/>
            </a:pPr>
            <a:r>
              <a:rPr lang="en-AU" dirty="0"/>
              <a:t>Analyse how musical interest is achieved in this excerpt. In your answer, make reference to duration and one other concept of music.</a:t>
            </a:r>
          </a:p>
          <a:p>
            <a:pPr marL="342900" indent="-342900" fontAlgn="base">
              <a:buFont typeface="Arial" panose="020B0604020202020204" pitchFamily="34" charset="0"/>
              <a:buChar char="•"/>
            </a:pPr>
            <a:r>
              <a:rPr lang="en-AU" dirty="0"/>
              <a:t>Explain how duration is used in this excerpt.</a:t>
            </a:r>
          </a:p>
          <a:p>
            <a:pPr marL="342900" indent="-342900" fontAlgn="base">
              <a:buFont typeface="Arial" panose="020B0604020202020204" pitchFamily="34" charset="0"/>
              <a:buChar char="•"/>
            </a:pPr>
            <a:r>
              <a:rPr lang="en-AU" dirty="0"/>
              <a:t>Explore the use of pitch and dynamics and expressive techniques in this excerpt.</a:t>
            </a:r>
          </a:p>
          <a:p>
            <a:pPr marL="342900" indent="-342900" fontAlgn="base">
              <a:buFont typeface="Arial" panose="020B0604020202020204" pitchFamily="34" charset="0"/>
              <a:buChar char="•"/>
            </a:pPr>
            <a:r>
              <a:rPr lang="en-AU" dirty="0"/>
              <a:t>Describe how the use of technology has affected tone colour and texture in this excerpt.</a:t>
            </a:r>
          </a:p>
          <a:p>
            <a:pPr marL="342900" indent="-342900" fontAlgn="base">
              <a:buFont typeface="Arial" panose="020B0604020202020204" pitchFamily="34" charset="0"/>
              <a:buChar char="•"/>
            </a:pPr>
            <a:r>
              <a:rPr lang="en-AU" dirty="0"/>
              <a:t>Analyse the use of both unity and contrast in this work.</a:t>
            </a:r>
          </a:p>
        </p:txBody>
      </p:sp>
      <p:sp>
        <p:nvSpPr>
          <p:cNvPr id="3" name="Rectangle 2">
            <a:extLst>
              <a:ext uri="{FF2B5EF4-FFF2-40B4-BE49-F238E27FC236}">
                <a16:creationId xmlns:a16="http://schemas.microsoft.com/office/drawing/2014/main" id="{DE4EADF8-C9E6-2DB2-D97F-98F8CF9283D2}"/>
              </a:ext>
              <a:ext uri="{C183D7F6-B498-43B3-948B-1728B52AA6E4}">
                <adec:decorative xmlns:adec="http://schemas.microsoft.com/office/drawing/2017/decorative" val="0"/>
              </a:ext>
            </a:extLst>
          </p:cNvPr>
          <p:cNvSpPr/>
          <p:nvPr/>
        </p:nvSpPr>
        <p:spPr>
          <a:xfrm>
            <a:off x="250766" y="6136333"/>
            <a:ext cx="5384923" cy="559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000" dirty="0">
                <a:solidFill>
                  <a:schemeClr val="accent2"/>
                </a:solidFill>
                <a:latin typeface="+mj-lt"/>
                <a:hlinkClick r:id="rId3">
                  <a:extLst>
                    <a:ext uri="{A12FA001-AC4F-418D-AE19-62706E023703}">
                      <ahyp:hlinkClr xmlns:ahyp="http://schemas.microsoft.com/office/drawing/2018/hyperlinkcolor" val="tx"/>
                    </a:ext>
                  </a:extLst>
                </a:hlinkClick>
              </a:rPr>
              <a:t>NESA HSC past exam papers </a:t>
            </a:r>
            <a:r>
              <a:rPr lang="en-AU" sz="1000" dirty="0">
                <a:solidFill>
                  <a:srgbClr val="19233E"/>
                </a:solidFill>
                <a:latin typeface="+mj-lt"/>
              </a:rPr>
              <a:t>© NSW Education Standards Authority (NESA) for and on behalf of the Crown in right of the State of New South Wales, 2021.</a:t>
            </a:r>
            <a:r>
              <a:rPr lang="en-AU" sz="1000" strike="sngStrike" dirty="0">
                <a:solidFill>
                  <a:srgbClr val="19233E"/>
                </a:solidFill>
                <a:latin typeface="+mj-lt"/>
              </a:rPr>
              <a:t> </a:t>
            </a:r>
          </a:p>
        </p:txBody>
      </p:sp>
      <p:sp>
        <p:nvSpPr>
          <p:cNvPr id="4" name="Slide Number Placeholder 3">
            <a:extLst>
              <a:ext uri="{FF2B5EF4-FFF2-40B4-BE49-F238E27FC236}">
                <a16:creationId xmlns:a16="http://schemas.microsoft.com/office/drawing/2014/main" id="{3B426EC6-5489-335A-D07D-D57C015863C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05266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18EE2C-737D-264B-D2E4-8EFEF12C79F9}"/>
              </a:ext>
            </a:extLst>
          </p:cNvPr>
          <p:cNvSpPr>
            <a:spLocks noGrp="1"/>
          </p:cNvSpPr>
          <p:nvPr>
            <p:ph type="title"/>
          </p:nvPr>
        </p:nvSpPr>
        <p:spPr>
          <a:xfrm>
            <a:off x="360000" y="360000"/>
            <a:ext cx="10080000" cy="681149"/>
          </a:xfrm>
        </p:spPr>
        <p:txBody>
          <a:bodyPr/>
          <a:lstStyle/>
          <a:p>
            <a:r>
              <a:rPr lang="en-AU" dirty="0"/>
              <a:t>Types of questions</a:t>
            </a:r>
            <a:endParaRPr lang="en-US" sz="3600" b="0" dirty="0">
              <a:solidFill>
                <a:schemeClr val="bg1"/>
              </a:solidFill>
            </a:endParaRPr>
          </a:p>
        </p:txBody>
      </p:sp>
      <p:sp>
        <p:nvSpPr>
          <p:cNvPr id="2" name="Text Placeholder 5">
            <a:extLst>
              <a:ext uri="{FF2B5EF4-FFF2-40B4-BE49-F238E27FC236}">
                <a16:creationId xmlns:a16="http://schemas.microsoft.com/office/drawing/2014/main" id="{0BD617F8-AAAF-DFEC-AD26-A98BEA1A7923}"/>
              </a:ext>
              <a:ext uri="{C183D7F6-B498-43B3-948B-1728B52AA6E4}">
                <adec:decorative xmlns:adec="http://schemas.microsoft.com/office/drawing/2017/decorative" val="0"/>
              </a:ext>
            </a:extLst>
          </p:cNvPr>
          <p:cNvSpPr txBox="1">
            <a:spLocks/>
          </p:cNvSpPr>
          <p:nvPr/>
        </p:nvSpPr>
        <p:spPr>
          <a:xfrm>
            <a:off x="348025" y="1041150"/>
            <a:ext cx="11483975" cy="436725"/>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There are a range of different types of questions found in the aural skills HSC paper.</a:t>
            </a:r>
          </a:p>
        </p:txBody>
      </p:sp>
      <p:graphicFrame>
        <p:nvGraphicFramePr>
          <p:cNvPr id="24" name="Table 23" descr="This table outlines the different types of questions found in the music aural skills paper.">
            <a:extLst>
              <a:ext uri="{FF2B5EF4-FFF2-40B4-BE49-F238E27FC236}">
                <a16:creationId xmlns:a16="http://schemas.microsoft.com/office/drawing/2014/main" id="{70F98B0A-7B94-8455-55CA-BE77D28CCEF1}"/>
              </a:ext>
            </a:extLst>
          </p:cNvPr>
          <p:cNvGraphicFramePr>
            <a:graphicFrameLocks noGrp="1"/>
          </p:cNvGraphicFramePr>
          <p:nvPr>
            <p:extLst>
              <p:ext uri="{D42A27DB-BD31-4B8C-83A1-F6EECF244321}">
                <p14:modId xmlns:p14="http://schemas.microsoft.com/office/powerpoint/2010/main" val="1820245194"/>
              </p:ext>
            </p:extLst>
          </p:nvPr>
        </p:nvGraphicFramePr>
        <p:xfrm>
          <a:off x="348000" y="1477876"/>
          <a:ext cx="11484000" cy="2309013"/>
        </p:xfrm>
        <a:graphic>
          <a:graphicData uri="http://schemas.openxmlformats.org/drawingml/2006/table">
            <a:tbl>
              <a:tblPr firstRow="1" bandRow="1"/>
              <a:tblGrid>
                <a:gridCol w="2296800">
                  <a:extLst>
                    <a:ext uri="{9D8B030D-6E8A-4147-A177-3AD203B41FA5}">
                      <a16:colId xmlns:a16="http://schemas.microsoft.com/office/drawing/2014/main" val="1315408739"/>
                    </a:ext>
                  </a:extLst>
                </a:gridCol>
                <a:gridCol w="2296800">
                  <a:extLst>
                    <a:ext uri="{9D8B030D-6E8A-4147-A177-3AD203B41FA5}">
                      <a16:colId xmlns:a16="http://schemas.microsoft.com/office/drawing/2014/main" val="737490617"/>
                    </a:ext>
                  </a:extLst>
                </a:gridCol>
                <a:gridCol w="2296800">
                  <a:extLst>
                    <a:ext uri="{9D8B030D-6E8A-4147-A177-3AD203B41FA5}">
                      <a16:colId xmlns:a16="http://schemas.microsoft.com/office/drawing/2014/main" val="2946918342"/>
                    </a:ext>
                  </a:extLst>
                </a:gridCol>
                <a:gridCol w="2296800">
                  <a:extLst>
                    <a:ext uri="{9D8B030D-6E8A-4147-A177-3AD203B41FA5}">
                      <a16:colId xmlns:a16="http://schemas.microsoft.com/office/drawing/2014/main" val="4241847233"/>
                    </a:ext>
                  </a:extLst>
                </a:gridCol>
                <a:gridCol w="2296800">
                  <a:extLst>
                    <a:ext uri="{9D8B030D-6E8A-4147-A177-3AD203B41FA5}">
                      <a16:colId xmlns:a16="http://schemas.microsoft.com/office/drawing/2014/main" val="1763795045"/>
                    </a:ext>
                  </a:extLst>
                </a:gridCol>
              </a:tblGrid>
              <a:tr h="744372">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FFFFFF"/>
                          </a:solidFill>
                          <a:effectLst/>
                          <a:uLnTx/>
                          <a:uFillTx/>
                          <a:latin typeface="+mj-lt"/>
                          <a:ea typeface="+mn-ea"/>
                          <a:cs typeface="+mn-cs"/>
                        </a:rPr>
                        <a:t>Single concept</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Multiple concepts</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srgbClr val="FFFFFF"/>
                          </a:solidFill>
                          <a:effectLst/>
                          <a:uLnTx/>
                          <a:uFillTx/>
                          <a:latin typeface="+mj-lt"/>
                          <a:ea typeface="+mn-ea"/>
                          <a:cs typeface="+mn-cs"/>
                        </a:rPr>
                        <a:t>Unity, contrast, variety and interest</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Tension</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Comparative analysis</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9656390"/>
                  </a:ext>
                </a:extLst>
              </a:tr>
              <a:tr h="1547013">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n-lt"/>
                          <a:ea typeface="+mn-ea"/>
                          <a:cs typeface="+mn-cs"/>
                        </a:rPr>
                        <a:t>These questions are based on a single concept of music.</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400" b="0" i="0" u="none" strike="noStrike" kern="1200" cap="none" spc="-60" normalizeH="0" baseline="0" noProof="0" dirty="0">
                          <a:ln>
                            <a:noFill/>
                          </a:ln>
                          <a:solidFill>
                            <a:schemeClr val="tx1"/>
                          </a:solidFill>
                          <a:effectLst/>
                          <a:uLnTx/>
                          <a:uFillTx/>
                          <a:latin typeface="+mn-lt"/>
                          <a:ea typeface="+mn-ea"/>
                          <a:cs typeface="+mn-cs"/>
                        </a:rPr>
                        <a:t>These questions refer to more than one concept of music or how 2 concepts relate to each other.</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a:lnSpc>
                          <a:spcPct val="150000"/>
                        </a:lnSpc>
                      </a:pPr>
                      <a:r>
                        <a:rPr kumimoji="0" lang="en-AU" sz="1400" b="0" i="0" u="none" strike="noStrike" kern="1200" cap="none" spc="-60" normalizeH="0" baseline="0" dirty="0">
                          <a:ln>
                            <a:noFill/>
                          </a:ln>
                          <a:solidFill>
                            <a:schemeClr val="tx1"/>
                          </a:solidFill>
                          <a:effectLst/>
                          <a:uLnTx/>
                          <a:uFillTx/>
                          <a:latin typeface="+mn-lt"/>
                          <a:ea typeface="+mn-ea"/>
                          <a:cs typeface="+mn-cs"/>
                        </a:rPr>
                        <a:t>These questions refer to what stays the same and what changes in the music.</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ts val="2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n-lt"/>
                          <a:ea typeface="+mn-ea"/>
                          <a:cs typeface="+mn-cs"/>
                        </a:rPr>
                        <a:t>These questions are based on what causes a build and/or release in the music.</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ts val="2000"/>
                        </a:lnSpc>
                        <a:spcBef>
                          <a:spcPts val="0"/>
                        </a:spcBef>
                        <a:spcAft>
                          <a:spcPts val="0"/>
                        </a:spcAft>
                        <a:buClrTx/>
                        <a:buSzTx/>
                        <a:buFontTx/>
                        <a:buNone/>
                        <a:tabLst/>
                        <a:defRPr/>
                      </a:pPr>
                      <a:r>
                        <a:rPr kumimoji="0" lang="en-AU" sz="1400" b="0" i="0" u="none" strike="noStrike" kern="1200" cap="none" spc="-60" normalizeH="0" baseline="0" noProof="0" dirty="0">
                          <a:ln>
                            <a:noFill/>
                          </a:ln>
                          <a:solidFill>
                            <a:schemeClr val="tx1"/>
                          </a:solidFill>
                          <a:effectLst/>
                          <a:uLnTx/>
                          <a:uFillTx/>
                          <a:latin typeface="+mn-lt"/>
                          <a:ea typeface="+mn-ea"/>
                          <a:cs typeface="+mn-cs"/>
                        </a:rPr>
                        <a:t>These questions require identification of the similarities and differences between 2 versions of the same piece.</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199259328"/>
                  </a:ext>
                </a:extLst>
              </a:tr>
            </a:tbl>
          </a:graphicData>
        </a:graphic>
      </p:graphicFrame>
      <p:graphicFrame>
        <p:nvGraphicFramePr>
          <p:cNvPr id="6" name="Table 5" descr="This table outlines the of different types of example questions found in the music aural skills paper.">
            <a:extLst>
              <a:ext uri="{FF2B5EF4-FFF2-40B4-BE49-F238E27FC236}">
                <a16:creationId xmlns:a16="http://schemas.microsoft.com/office/drawing/2014/main" id="{A4B2C210-54D2-DCD3-EF4C-575C3226E74E}"/>
              </a:ext>
            </a:extLst>
          </p:cNvPr>
          <p:cNvGraphicFramePr>
            <a:graphicFrameLocks noGrp="1"/>
          </p:cNvGraphicFramePr>
          <p:nvPr>
            <p:extLst>
              <p:ext uri="{D42A27DB-BD31-4B8C-83A1-F6EECF244321}">
                <p14:modId xmlns:p14="http://schemas.microsoft.com/office/powerpoint/2010/main" val="3096637988"/>
              </p:ext>
            </p:extLst>
          </p:nvPr>
        </p:nvGraphicFramePr>
        <p:xfrm>
          <a:off x="348000" y="3750539"/>
          <a:ext cx="11484000" cy="2553907"/>
        </p:xfrm>
        <a:graphic>
          <a:graphicData uri="http://schemas.openxmlformats.org/drawingml/2006/table">
            <a:tbl>
              <a:tblPr firstRow="1" bandRow="1"/>
              <a:tblGrid>
                <a:gridCol w="2296800">
                  <a:extLst>
                    <a:ext uri="{9D8B030D-6E8A-4147-A177-3AD203B41FA5}">
                      <a16:colId xmlns:a16="http://schemas.microsoft.com/office/drawing/2014/main" val="1315408739"/>
                    </a:ext>
                  </a:extLst>
                </a:gridCol>
                <a:gridCol w="2296800">
                  <a:extLst>
                    <a:ext uri="{9D8B030D-6E8A-4147-A177-3AD203B41FA5}">
                      <a16:colId xmlns:a16="http://schemas.microsoft.com/office/drawing/2014/main" val="737490617"/>
                    </a:ext>
                  </a:extLst>
                </a:gridCol>
                <a:gridCol w="2296800">
                  <a:extLst>
                    <a:ext uri="{9D8B030D-6E8A-4147-A177-3AD203B41FA5}">
                      <a16:colId xmlns:a16="http://schemas.microsoft.com/office/drawing/2014/main" val="2946918342"/>
                    </a:ext>
                  </a:extLst>
                </a:gridCol>
                <a:gridCol w="2296800">
                  <a:extLst>
                    <a:ext uri="{9D8B030D-6E8A-4147-A177-3AD203B41FA5}">
                      <a16:colId xmlns:a16="http://schemas.microsoft.com/office/drawing/2014/main" val="4241847233"/>
                    </a:ext>
                  </a:extLst>
                </a:gridCol>
                <a:gridCol w="2296800">
                  <a:extLst>
                    <a:ext uri="{9D8B030D-6E8A-4147-A177-3AD203B41FA5}">
                      <a16:colId xmlns:a16="http://schemas.microsoft.com/office/drawing/2014/main" val="1763795045"/>
                    </a:ext>
                  </a:extLst>
                </a:gridCol>
              </a:tblGrid>
              <a:tr h="0">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tx1"/>
                          </a:solidFill>
                          <a:effectLst/>
                          <a:uLnTx/>
                          <a:uFillTx/>
                          <a:latin typeface="+mj-lt"/>
                          <a:ea typeface="+mn-ea"/>
                          <a:cs typeface="+mn-cs"/>
                        </a:rPr>
                        <a:t>Example</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tx1"/>
                          </a:solidFill>
                          <a:effectLst/>
                          <a:uLnTx/>
                          <a:uFillTx/>
                          <a:latin typeface="+mj-lt"/>
                          <a:ea typeface="+mn-ea"/>
                          <a:cs typeface="+mn-cs"/>
                        </a:rPr>
                        <a:t>Example</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tx1"/>
                          </a:solidFill>
                          <a:effectLst/>
                          <a:uLnTx/>
                          <a:uFillTx/>
                          <a:latin typeface="+mj-lt"/>
                          <a:ea typeface="+mn-ea"/>
                          <a:cs typeface="+mn-cs"/>
                        </a:rPr>
                        <a:t>Example</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tx1"/>
                          </a:solidFill>
                          <a:effectLst/>
                          <a:uLnTx/>
                          <a:uFillTx/>
                          <a:latin typeface="+mj-lt"/>
                          <a:ea typeface="+mn-ea"/>
                          <a:cs typeface="+mn-cs"/>
                        </a:rPr>
                        <a:t>Example</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tx1"/>
                          </a:solidFill>
                          <a:effectLst/>
                          <a:uLnTx/>
                          <a:uFillTx/>
                          <a:latin typeface="+mj-lt"/>
                          <a:ea typeface="+mn-ea"/>
                          <a:cs typeface="+mn-cs"/>
                        </a:rPr>
                        <a:t>Example</a:t>
                      </a:r>
                    </a:p>
                  </a:txBody>
                  <a:tcPr marL="137160" marR="137160" marT="137160" marB="137160" anchor="ctr" anchorCtr="1">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extLst>
                  <a:ext uri="{0D108BD9-81ED-4DB2-BD59-A6C34878D82A}">
                    <a16:rowId xmlns:a16="http://schemas.microsoft.com/office/drawing/2014/main" val="4139656390"/>
                  </a:ext>
                </a:extLst>
              </a:tr>
              <a:tr h="1443959">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n-lt"/>
                          <a:ea typeface="+mn-ea"/>
                          <a:cs typeface="+mn-cs"/>
                        </a:rPr>
                        <a:t>Explain how duration is used in this excerpt.</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400" b="0" i="0" u="none" strike="noStrike" kern="1200" cap="none" spc="-10" normalizeH="0" baseline="0" noProof="0" dirty="0">
                          <a:ln>
                            <a:noFill/>
                          </a:ln>
                          <a:solidFill>
                            <a:schemeClr val="tx1"/>
                          </a:solidFill>
                          <a:effectLst/>
                          <a:uLnTx/>
                          <a:uFillTx/>
                          <a:latin typeface="+mn-lt"/>
                          <a:ea typeface="+mn-ea"/>
                          <a:cs typeface="+mn-cs"/>
                        </a:rPr>
                        <a:t>Explore the use of dynamics and expressive techniques, and tone colour in this excerpt.</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a:lnSpc>
                          <a:spcPct val="150000"/>
                        </a:lnSpc>
                      </a:pPr>
                      <a:r>
                        <a:rPr kumimoji="0" lang="en-AU" sz="1400" b="0" i="0" u="none" strike="noStrike" kern="1200" cap="none" spc="0" normalizeH="0" baseline="0" dirty="0">
                          <a:ln>
                            <a:noFill/>
                          </a:ln>
                          <a:solidFill>
                            <a:schemeClr val="tx1"/>
                          </a:solidFill>
                          <a:effectLst/>
                          <a:uLnTx/>
                          <a:uFillTx/>
                          <a:latin typeface="+mn-lt"/>
                          <a:ea typeface="+mn-ea"/>
                          <a:cs typeface="+mn-cs"/>
                        </a:rPr>
                        <a:t>Analyse the use of both unity and contrast in this work.</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ts val="2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n-lt"/>
                          <a:ea typeface="+mn-ea"/>
                          <a:cs typeface="+mn-cs"/>
                        </a:rPr>
                        <a:t>Explain how tension is created in this excerpt.</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ts val="2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n-lt"/>
                          <a:ea typeface="+mn-ea"/>
                          <a:cs typeface="+mn-cs"/>
                        </a:rPr>
                        <a:t>Compare how tone colour is explored in the 2 versions of ‘Passepied’ by Debussy. Version one is performed by the Punch Brothers. Version 2 is performed by Super Swing Machine.</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99259328"/>
                  </a:ext>
                </a:extLst>
              </a:tr>
            </a:tbl>
          </a:graphicData>
        </a:graphic>
      </p:graphicFrame>
      <p:sp>
        <p:nvSpPr>
          <p:cNvPr id="5" name="Slide Number Placeholder 4">
            <a:extLst>
              <a:ext uri="{FF2B5EF4-FFF2-40B4-BE49-F238E27FC236}">
                <a16:creationId xmlns:a16="http://schemas.microsoft.com/office/drawing/2014/main" id="{9D67F787-DFA0-0C34-600B-C17F7FA8B1A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0909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77D1E-3C26-6D33-EAE6-41BAD5677003}"/>
              </a:ext>
            </a:extLst>
          </p:cNvPr>
          <p:cNvSpPr>
            <a:spLocks noGrp="1"/>
          </p:cNvSpPr>
          <p:nvPr>
            <p:ph type="title"/>
          </p:nvPr>
        </p:nvSpPr>
        <p:spPr>
          <a:xfrm>
            <a:off x="360000" y="360000"/>
            <a:ext cx="10080000" cy="506575"/>
          </a:xfrm>
        </p:spPr>
        <p:txBody>
          <a:bodyPr/>
          <a:lstStyle/>
          <a:p>
            <a:r>
              <a:rPr lang="en-AU" dirty="0">
                <a:solidFill>
                  <a:schemeClr val="accent1"/>
                </a:solidFill>
                <a:latin typeface="Public Sans" pitchFamily="2" charset="0"/>
              </a:rPr>
              <a:t>What creates…</a:t>
            </a:r>
            <a:endParaRPr lang="en-AU" dirty="0"/>
          </a:p>
        </p:txBody>
      </p:sp>
      <p:sp>
        <p:nvSpPr>
          <p:cNvPr id="4" name="Content Placeholder 3">
            <a:extLst>
              <a:ext uri="{FF2B5EF4-FFF2-40B4-BE49-F238E27FC236}">
                <a16:creationId xmlns:a16="http://schemas.microsoft.com/office/drawing/2014/main" id="{5CD26B59-D718-70D0-F626-F66515C170E5}"/>
              </a:ext>
            </a:extLst>
          </p:cNvPr>
          <p:cNvSpPr>
            <a:spLocks noGrp="1"/>
          </p:cNvSpPr>
          <p:nvPr>
            <p:ph idx="1"/>
          </p:nvPr>
        </p:nvSpPr>
        <p:spPr>
          <a:xfrm>
            <a:off x="360000" y="869620"/>
            <a:ext cx="10858605" cy="602091"/>
          </a:xfrm>
        </p:spPr>
        <p:txBody>
          <a:bodyPr/>
          <a:lstStyle/>
          <a:p>
            <a:r>
              <a:rPr lang="en-GB" dirty="0"/>
              <a:t>What should you discuss if the question is based on unity, contrast, interest, climax or tension?</a:t>
            </a:r>
          </a:p>
          <a:p>
            <a:endParaRPr lang="en-AU" dirty="0"/>
          </a:p>
        </p:txBody>
      </p:sp>
      <p:sp>
        <p:nvSpPr>
          <p:cNvPr id="10" name="Rectangle 9">
            <a:extLst>
              <a:ext uri="{FF2B5EF4-FFF2-40B4-BE49-F238E27FC236}">
                <a16:creationId xmlns:a16="http://schemas.microsoft.com/office/drawing/2014/main" id="{CE49FFE9-61B0-C82C-E06D-DCBCDBB1DA03}"/>
              </a:ext>
            </a:extLst>
          </p:cNvPr>
          <p:cNvSpPr/>
          <p:nvPr/>
        </p:nvSpPr>
        <p:spPr>
          <a:xfrm>
            <a:off x="129996" y="1556837"/>
            <a:ext cx="2512079" cy="5211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latin typeface="+mj-lt"/>
              </a:rPr>
              <a:t>Unity</a:t>
            </a:r>
          </a:p>
        </p:txBody>
      </p:sp>
      <p:grpSp>
        <p:nvGrpSpPr>
          <p:cNvPr id="24" name="Group 23" descr="Refer to all concepts of music.&#10;For example:&#10;What are the musical features that remain the same between sections? &#10;Are any of the instruments using rhythmic unison or doubling? &#10;Are there any recurring sections, phrases or repetition?">
            <a:extLst>
              <a:ext uri="{FF2B5EF4-FFF2-40B4-BE49-F238E27FC236}">
                <a16:creationId xmlns:a16="http://schemas.microsoft.com/office/drawing/2014/main" id="{473AFACC-2E9D-658E-594F-81406BC1FC1D}"/>
              </a:ext>
            </a:extLst>
          </p:cNvPr>
          <p:cNvGrpSpPr/>
          <p:nvPr/>
        </p:nvGrpSpPr>
        <p:grpSpPr>
          <a:xfrm>
            <a:off x="129996" y="2090076"/>
            <a:ext cx="2512080" cy="4468054"/>
            <a:chOff x="129996" y="2090076"/>
            <a:chExt cx="2512080" cy="4468054"/>
          </a:xfrm>
        </p:grpSpPr>
        <p:sp>
          <p:nvSpPr>
            <p:cNvPr id="5" name="Rectangle 4">
              <a:extLst>
                <a:ext uri="{FF2B5EF4-FFF2-40B4-BE49-F238E27FC236}">
                  <a16:creationId xmlns:a16="http://schemas.microsoft.com/office/drawing/2014/main" id="{C11FB9AF-15F7-26F6-A8AB-0E585E171B28}"/>
                </a:ext>
              </a:extLst>
            </p:cNvPr>
            <p:cNvSpPr/>
            <p:nvPr/>
          </p:nvSpPr>
          <p:spPr>
            <a:xfrm>
              <a:off x="129996" y="2090076"/>
              <a:ext cx="2512080" cy="4373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lnSpc>
                  <a:spcPct val="113000"/>
                </a:lnSpc>
                <a:spcAft>
                  <a:spcPts val="400"/>
                </a:spcAft>
                <a:buFont typeface="Arial" panose="020B0604020202020204" pitchFamily="34" charset="0"/>
                <a:buNone/>
              </a:pPr>
              <a:endParaRPr lang="en-AU" sz="1600" dirty="0">
                <a:solidFill>
                  <a:schemeClr val="tx1"/>
                </a:solidFill>
              </a:endParaRPr>
            </a:p>
          </p:txBody>
        </p:sp>
        <p:sp>
          <p:nvSpPr>
            <p:cNvPr id="23" name="TextBox 22">
              <a:extLst>
                <a:ext uri="{FF2B5EF4-FFF2-40B4-BE49-F238E27FC236}">
                  <a16:creationId xmlns:a16="http://schemas.microsoft.com/office/drawing/2014/main" id="{DC8D4582-92F3-11DC-E9B1-DFEF4FA8BB8E}"/>
                </a:ext>
              </a:extLst>
            </p:cNvPr>
            <p:cNvSpPr txBox="1"/>
            <p:nvPr/>
          </p:nvSpPr>
          <p:spPr>
            <a:xfrm>
              <a:off x="216754" y="2191862"/>
              <a:ext cx="2338565" cy="4366268"/>
            </a:xfrm>
            <a:prstGeom prst="rect">
              <a:avLst/>
            </a:prstGeom>
            <a:noFill/>
          </p:spPr>
          <p:txBody>
            <a:bodyPr wrap="square" lIns="0" tIns="0" rIns="0" bIns="0" rtlCol="0">
              <a:noAutofit/>
            </a:bodyPr>
            <a:lstStyle/>
            <a:p>
              <a:pPr lvl="0" algn="l">
                <a:lnSpc>
                  <a:spcPct val="113000"/>
                </a:lnSpc>
                <a:spcAft>
                  <a:spcPts val="400"/>
                </a:spcAft>
                <a:buFont typeface="Arial" panose="020B0604020202020204" pitchFamily="34" charset="0"/>
                <a:buNone/>
              </a:pPr>
              <a:r>
                <a:rPr lang="en-AU" sz="1600" dirty="0">
                  <a:solidFill>
                    <a:schemeClr val="tx1"/>
                  </a:solidFill>
                </a:rPr>
                <a:t>Refer to all concepts of music.</a:t>
              </a:r>
            </a:p>
            <a:p>
              <a:pPr lvl="0" algn="l">
                <a:lnSpc>
                  <a:spcPct val="113000"/>
                </a:lnSpc>
                <a:spcAft>
                  <a:spcPts val="400"/>
                </a:spcAft>
                <a:buFont typeface="Arial" panose="020B0604020202020204" pitchFamily="34" charset="0"/>
                <a:buNone/>
              </a:pPr>
              <a:r>
                <a:rPr lang="en-AU" sz="1600" dirty="0">
                  <a:solidFill>
                    <a:schemeClr val="tx1"/>
                  </a:solidFill>
                </a:rPr>
                <a:t>For example:</a:t>
              </a:r>
            </a:p>
            <a:p>
              <a:pPr marL="285750" indent="-285750">
                <a:lnSpc>
                  <a:spcPct val="113000"/>
                </a:lnSpc>
                <a:spcAft>
                  <a:spcPts val="400"/>
                </a:spcAft>
                <a:buFont typeface="Arial" panose="020B0604020202020204" pitchFamily="34" charset="0"/>
                <a:buChar char="•"/>
              </a:pPr>
              <a:r>
                <a:rPr lang="en-AU" sz="1600" dirty="0">
                  <a:solidFill>
                    <a:schemeClr val="tx1"/>
                  </a:solidFill>
                </a:rPr>
                <a:t>What are the musical features that remain the same between sections? </a:t>
              </a:r>
            </a:p>
            <a:p>
              <a:pPr marL="285750" indent="-285750">
                <a:lnSpc>
                  <a:spcPct val="113000"/>
                </a:lnSpc>
                <a:spcAft>
                  <a:spcPts val="400"/>
                </a:spcAft>
                <a:buFont typeface="Arial" panose="020B0604020202020204" pitchFamily="34" charset="0"/>
                <a:buChar char="•"/>
              </a:pPr>
              <a:r>
                <a:rPr lang="en-AU" sz="1600" dirty="0">
                  <a:solidFill>
                    <a:schemeClr val="tx1"/>
                  </a:solidFill>
                </a:rPr>
                <a:t>Are any of the instruments using rhythmic unison or doubling? </a:t>
              </a:r>
            </a:p>
            <a:p>
              <a:pPr marL="285750" indent="-285750">
                <a:lnSpc>
                  <a:spcPct val="113000"/>
                </a:lnSpc>
                <a:spcAft>
                  <a:spcPts val="400"/>
                </a:spcAft>
                <a:buFont typeface="Arial" panose="020B0604020202020204" pitchFamily="34" charset="0"/>
                <a:buChar char="•"/>
              </a:pPr>
              <a:r>
                <a:rPr lang="en-AU" sz="1600" dirty="0">
                  <a:solidFill>
                    <a:schemeClr val="tx1"/>
                  </a:solidFill>
                </a:rPr>
                <a:t>Are there any recurring sections, phrases or repetition?</a:t>
              </a:r>
            </a:p>
          </p:txBody>
        </p:sp>
      </p:grpSp>
      <p:sp>
        <p:nvSpPr>
          <p:cNvPr id="11" name="Rectangle 10">
            <a:extLst>
              <a:ext uri="{FF2B5EF4-FFF2-40B4-BE49-F238E27FC236}">
                <a16:creationId xmlns:a16="http://schemas.microsoft.com/office/drawing/2014/main" id="{BAEBEB44-0434-7832-24C6-97C845FB6747}"/>
              </a:ext>
            </a:extLst>
          </p:cNvPr>
          <p:cNvSpPr/>
          <p:nvPr/>
        </p:nvSpPr>
        <p:spPr>
          <a:xfrm>
            <a:off x="2737884" y="1556837"/>
            <a:ext cx="2309983" cy="5211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latin typeface="+mj-lt"/>
              </a:rPr>
              <a:t>Contrast</a:t>
            </a:r>
          </a:p>
        </p:txBody>
      </p:sp>
      <p:grpSp>
        <p:nvGrpSpPr>
          <p:cNvPr id="25" name="Group 24" descr="Refer to all concepts of music. For example:&#10;What musical features change between sections? &#10;What can you hear that is different from the previous section? &#10;What are some contrasting features that occur simultaneously?">
            <a:extLst>
              <a:ext uri="{FF2B5EF4-FFF2-40B4-BE49-F238E27FC236}">
                <a16:creationId xmlns:a16="http://schemas.microsoft.com/office/drawing/2014/main" id="{AD6A55AD-0366-C1BD-007B-47965982655D}"/>
              </a:ext>
            </a:extLst>
          </p:cNvPr>
          <p:cNvGrpSpPr/>
          <p:nvPr/>
        </p:nvGrpSpPr>
        <p:grpSpPr>
          <a:xfrm>
            <a:off x="2737883" y="2090827"/>
            <a:ext cx="2309984" cy="4467303"/>
            <a:chOff x="2737883" y="2090827"/>
            <a:chExt cx="2309984" cy="4467303"/>
          </a:xfrm>
        </p:grpSpPr>
        <p:sp>
          <p:nvSpPr>
            <p:cNvPr id="6" name="Rectangle 5">
              <a:extLst>
                <a:ext uri="{FF2B5EF4-FFF2-40B4-BE49-F238E27FC236}">
                  <a16:creationId xmlns:a16="http://schemas.microsoft.com/office/drawing/2014/main" id="{DDEC85DD-7BE4-E0A7-0AF4-97D5E53254C3}"/>
                </a:ext>
              </a:extLst>
            </p:cNvPr>
            <p:cNvSpPr/>
            <p:nvPr/>
          </p:nvSpPr>
          <p:spPr>
            <a:xfrm>
              <a:off x="2737883" y="2090827"/>
              <a:ext cx="2309984" cy="43937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spcAft>
                  <a:spcPts val="600"/>
                </a:spcAft>
              </a:pPr>
              <a:endParaRPr lang="en-AU" sz="1600" dirty="0"/>
            </a:p>
          </p:txBody>
        </p:sp>
        <p:sp>
          <p:nvSpPr>
            <p:cNvPr id="15" name="TextBox 14">
              <a:extLst>
                <a:ext uri="{FF2B5EF4-FFF2-40B4-BE49-F238E27FC236}">
                  <a16:creationId xmlns:a16="http://schemas.microsoft.com/office/drawing/2014/main" id="{1894551B-0E3B-07ED-DE20-FD10F93EF193}"/>
                </a:ext>
              </a:extLst>
            </p:cNvPr>
            <p:cNvSpPr txBox="1"/>
            <p:nvPr/>
          </p:nvSpPr>
          <p:spPr>
            <a:xfrm>
              <a:off x="2835905" y="2191862"/>
              <a:ext cx="2113941" cy="4366268"/>
            </a:xfrm>
            <a:prstGeom prst="rect">
              <a:avLst/>
            </a:prstGeom>
            <a:noFill/>
          </p:spPr>
          <p:txBody>
            <a:bodyPr wrap="square" lIns="0" tIns="0" rIns="0" bIns="0" rtlCol="0">
              <a:noAutofit/>
            </a:bodyPr>
            <a:lstStyle/>
            <a:p>
              <a:pPr lvl="0">
                <a:lnSpc>
                  <a:spcPct val="114000"/>
                </a:lnSpc>
                <a:spcAft>
                  <a:spcPts val="600"/>
                </a:spcAft>
                <a:buFontTx/>
                <a:buNone/>
              </a:pPr>
              <a:r>
                <a:rPr lang="en-AU" sz="1600" dirty="0">
                  <a:solidFill>
                    <a:schemeClr val="tx1"/>
                  </a:solidFill>
                </a:rPr>
                <a:t>Refer to all concepts of music. For example:</a:t>
              </a:r>
            </a:p>
            <a:p>
              <a:pPr marL="285750" lvl="0" indent="-285750">
                <a:lnSpc>
                  <a:spcPct val="114000"/>
                </a:lnSpc>
                <a:spcAft>
                  <a:spcPts val="600"/>
                </a:spcAft>
                <a:buFont typeface="Arial" panose="020B0604020202020204" pitchFamily="34" charset="0"/>
                <a:buChar char="•"/>
              </a:pPr>
              <a:r>
                <a:rPr lang="en-AU" sz="1600" dirty="0">
                  <a:solidFill>
                    <a:schemeClr val="tx1"/>
                  </a:solidFill>
                </a:rPr>
                <a:t>What musical features change between sections? </a:t>
              </a:r>
            </a:p>
            <a:p>
              <a:pPr marL="285750" lvl="0" indent="-285750">
                <a:lnSpc>
                  <a:spcPct val="114000"/>
                </a:lnSpc>
                <a:spcAft>
                  <a:spcPts val="600"/>
                </a:spcAft>
                <a:buFont typeface="Arial" panose="020B0604020202020204" pitchFamily="34" charset="0"/>
                <a:buChar char="•"/>
              </a:pPr>
              <a:r>
                <a:rPr lang="en-AU" sz="1600" dirty="0">
                  <a:solidFill>
                    <a:schemeClr val="tx1"/>
                  </a:solidFill>
                </a:rPr>
                <a:t>What can you hear that is different from the previous section? </a:t>
              </a:r>
            </a:p>
            <a:p>
              <a:pPr marL="285750" lvl="0" indent="-285750">
                <a:lnSpc>
                  <a:spcPct val="114000"/>
                </a:lnSpc>
                <a:spcAft>
                  <a:spcPts val="600"/>
                </a:spcAft>
                <a:buFont typeface="Arial" panose="020B0604020202020204" pitchFamily="34" charset="0"/>
                <a:buChar char="•"/>
              </a:pPr>
              <a:r>
                <a:rPr lang="en-AU" sz="1600" dirty="0">
                  <a:solidFill>
                    <a:schemeClr val="tx1"/>
                  </a:solidFill>
                </a:rPr>
                <a:t>What are some contrasting features that occur simultaneously?</a:t>
              </a:r>
            </a:p>
          </p:txBody>
        </p:sp>
      </p:grpSp>
      <p:sp>
        <p:nvSpPr>
          <p:cNvPr id="12" name="Rectangle 11">
            <a:extLst>
              <a:ext uri="{FF2B5EF4-FFF2-40B4-BE49-F238E27FC236}">
                <a16:creationId xmlns:a16="http://schemas.microsoft.com/office/drawing/2014/main" id="{9E3A4689-84A4-6A80-1970-9017874C2A8B}"/>
              </a:ext>
            </a:extLst>
          </p:cNvPr>
          <p:cNvSpPr/>
          <p:nvPr/>
        </p:nvSpPr>
        <p:spPr>
          <a:xfrm>
            <a:off x="5143674" y="1556837"/>
            <a:ext cx="1983885" cy="5211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latin typeface="+mj-lt"/>
              </a:rPr>
              <a:t>Interest</a:t>
            </a:r>
          </a:p>
        </p:txBody>
      </p:sp>
      <p:grpSp>
        <p:nvGrpSpPr>
          <p:cNvPr id="26" name="Group 25" descr="Consider all concepts of music. For example:&#10;Identify musical features which are unique or of interest.&#10;Refer to what musical features create contrast.">
            <a:extLst>
              <a:ext uri="{FF2B5EF4-FFF2-40B4-BE49-F238E27FC236}">
                <a16:creationId xmlns:a16="http://schemas.microsoft.com/office/drawing/2014/main" id="{60853FC4-383F-2F37-58C3-C39DFB75C567}"/>
              </a:ext>
            </a:extLst>
          </p:cNvPr>
          <p:cNvGrpSpPr/>
          <p:nvPr/>
        </p:nvGrpSpPr>
        <p:grpSpPr>
          <a:xfrm>
            <a:off x="5143674" y="2090130"/>
            <a:ext cx="1983885" cy="4468000"/>
            <a:chOff x="5143674" y="2090130"/>
            <a:chExt cx="1983885" cy="4468000"/>
          </a:xfrm>
        </p:grpSpPr>
        <p:sp>
          <p:nvSpPr>
            <p:cNvPr id="7" name="Rectangle 6">
              <a:extLst>
                <a:ext uri="{FF2B5EF4-FFF2-40B4-BE49-F238E27FC236}">
                  <a16:creationId xmlns:a16="http://schemas.microsoft.com/office/drawing/2014/main" id="{F6B7E6D0-25DE-0771-ADFD-9DE065422E30}"/>
                </a:ext>
              </a:extLst>
            </p:cNvPr>
            <p:cNvSpPr/>
            <p:nvPr/>
          </p:nvSpPr>
          <p:spPr>
            <a:xfrm>
              <a:off x="5143674" y="2090130"/>
              <a:ext cx="1983885" cy="43937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spcAft>
                  <a:spcPts val="600"/>
                </a:spcAft>
                <a:buFontTx/>
                <a:buNone/>
              </a:pPr>
              <a:endParaRPr lang="en-AU" sz="1600" dirty="0">
                <a:solidFill>
                  <a:schemeClr val="tx1"/>
                </a:solidFill>
              </a:endParaRPr>
            </a:p>
          </p:txBody>
        </p:sp>
        <p:sp>
          <p:nvSpPr>
            <p:cNvPr id="16" name="TextBox 15">
              <a:extLst>
                <a:ext uri="{FF2B5EF4-FFF2-40B4-BE49-F238E27FC236}">
                  <a16:creationId xmlns:a16="http://schemas.microsoft.com/office/drawing/2014/main" id="{63E90677-4D3A-E147-EC20-3A497B8CD45C}"/>
                </a:ext>
              </a:extLst>
            </p:cNvPr>
            <p:cNvSpPr txBox="1"/>
            <p:nvPr/>
          </p:nvSpPr>
          <p:spPr>
            <a:xfrm>
              <a:off x="5231048" y="2191862"/>
              <a:ext cx="1809137" cy="4366268"/>
            </a:xfrm>
            <a:prstGeom prst="rect">
              <a:avLst/>
            </a:prstGeom>
            <a:noFill/>
          </p:spPr>
          <p:txBody>
            <a:bodyPr wrap="square" lIns="0" tIns="0" rIns="0" bIns="0" rtlCol="0">
              <a:noAutofit/>
            </a:bodyPr>
            <a:lstStyle/>
            <a:p>
              <a:pPr lvl="0">
                <a:lnSpc>
                  <a:spcPct val="114000"/>
                </a:lnSpc>
                <a:spcAft>
                  <a:spcPts val="600"/>
                </a:spcAft>
                <a:buFontTx/>
                <a:buNone/>
              </a:pPr>
              <a:r>
                <a:rPr lang="en-AU" sz="1600" dirty="0">
                  <a:solidFill>
                    <a:schemeClr val="tx1"/>
                  </a:solidFill>
                </a:rPr>
                <a:t>Consider all concepts of music. For example:</a:t>
              </a:r>
            </a:p>
            <a:p>
              <a:pPr marL="285750" indent="-285750">
                <a:lnSpc>
                  <a:spcPct val="114000"/>
                </a:lnSpc>
                <a:spcAft>
                  <a:spcPts val="600"/>
                </a:spcAft>
                <a:buFont typeface="Arial" panose="020B0604020202020204" pitchFamily="34" charset="0"/>
                <a:buChar char="•"/>
              </a:pPr>
              <a:r>
                <a:rPr lang="en-AU" sz="1600" dirty="0">
                  <a:solidFill>
                    <a:schemeClr val="tx1"/>
                  </a:solidFill>
                </a:rPr>
                <a:t>Identify musical features which are unique or of interest.</a:t>
              </a:r>
            </a:p>
            <a:p>
              <a:pPr marL="285750" indent="-285750">
                <a:lnSpc>
                  <a:spcPct val="114000"/>
                </a:lnSpc>
                <a:spcAft>
                  <a:spcPts val="600"/>
                </a:spcAft>
                <a:buFont typeface="Arial" panose="020B0604020202020204" pitchFamily="34" charset="0"/>
                <a:buChar char="•"/>
              </a:pPr>
              <a:r>
                <a:rPr lang="en-AU" sz="1600" dirty="0">
                  <a:solidFill>
                    <a:schemeClr val="tx1"/>
                  </a:solidFill>
                </a:rPr>
                <a:t>Refer to what musical features create contrast.</a:t>
              </a:r>
            </a:p>
          </p:txBody>
        </p:sp>
      </p:grpSp>
      <p:sp>
        <p:nvSpPr>
          <p:cNvPr id="13" name="Rectangle 12">
            <a:extLst>
              <a:ext uri="{FF2B5EF4-FFF2-40B4-BE49-F238E27FC236}">
                <a16:creationId xmlns:a16="http://schemas.microsoft.com/office/drawing/2014/main" id="{ACFD3638-0413-E04D-99C4-0C7BB1FE87B3}"/>
              </a:ext>
            </a:extLst>
          </p:cNvPr>
          <p:cNvSpPr/>
          <p:nvPr/>
        </p:nvSpPr>
        <p:spPr>
          <a:xfrm>
            <a:off x="7223366" y="1556837"/>
            <a:ext cx="2448652" cy="5211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latin typeface="+mj-lt"/>
              </a:rPr>
              <a:t>Climax</a:t>
            </a:r>
          </a:p>
        </p:txBody>
      </p:sp>
      <p:grpSp>
        <p:nvGrpSpPr>
          <p:cNvPr id="27" name="Group 26" descr="Consider all concepts of music. For example:&#10;thickening of texture&#10;crescendo dynamic&#10;thickening of harmony or extremes of pitch&#10;accentuated articulation, shortening of note values&#10;accelerando of tempo.">
            <a:extLst>
              <a:ext uri="{FF2B5EF4-FFF2-40B4-BE49-F238E27FC236}">
                <a16:creationId xmlns:a16="http://schemas.microsoft.com/office/drawing/2014/main" id="{62BD581F-F3BA-7C05-6D44-FEFE4519E78B}"/>
              </a:ext>
            </a:extLst>
          </p:cNvPr>
          <p:cNvGrpSpPr/>
          <p:nvPr/>
        </p:nvGrpSpPr>
        <p:grpSpPr>
          <a:xfrm>
            <a:off x="7223366" y="2071429"/>
            <a:ext cx="2448652" cy="4486701"/>
            <a:chOff x="7223366" y="2071429"/>
            <a:chExt cx="2448652" cy="4486701"/>
          </a:xfrm>
        </p:grpSpPr>
        <p:sp>
          <p:nvSpPr>
            <p:cNvPr id="8" name="Rectangle 7">
              <a:extLst>
                <a:ext uri="{FF2B5EF4-FFF2-40B4-BE49-F238E27FC236}">
                  <a16:creationId xmlns:a16="http://schemas.microsoft.com/office/drawing/2014/main" id="{DF8D889F-23F7-F57F-D2B6-C04D7D25B969}"/>
                </a:ext>
              </a:extLst>
            </p:cNvPr>
            <p:cNvSpPr/>
            <p:nvPr/>
          </p:nvSpPr>
          <p:spPr>
            <a:xfrm>
              <a:off x="7223366" y="2071429"/>
              <a:ext cx="2448652" cy="43937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spcAft>
                  <a:spcPts val="600"/>
                </a:spcAft>
                <a:buFontTx/>
                <a:buNone/>
              </a:pPr>
              <a:endParaRPr lang="en-AU" sz="1600" spc="-20" dirty="0">
                <a:solidFill>
                  <a:schemeClr val="tx1"/>
                </a:solidFill>
              </a:endParaRPr>
            </a:p>
          </p:txBody>
        </p:sp>
        <p:sp>
          <p:nvSpPr>
            <p:cNvPr id="17" name="TextBox 16">
              <a:extLst>
                <a:ext uri="{FF2B5EF4-FFF2-40B4-BE49-F238E27FC236}">
                  <a16:creationId xmlns:a16="http://schemas.microsoft.com/office/drawing/2014/main" id="{DF0BAC01-3728-7281-1401-13F407D02509}"/>
                </a:ext>
              </a:extLst>
            </p:cNvPr>
            <p:cNvSpPr txBox="1"/>
            <p:nvPr/>
          </p:nvSpPr>
          <p:spPr>
            <a:xfrm>
              <a:off x="7292700" y="2191862"/>
              <a:ext cx="2309984" cy="4366268"/>
            </a:xfrm>
            <a:prstGeom prst="rect">
              <a:avLst/>
            </a:prstGeom>
            <a:noFill/>
          </p:spPr>
          <p:txBody>
            <a:bodyPr wrap="square" lIns="0" tIns="0" rIns="0" bIns="0" rtlCol="0">
              <a:noAutofit/>
            </a:bodyPr>
            <a:lstStyle/>
            <a:p>
              <a:pPr lvl="0">
                <a:lnSpc>
                  <a:spcPct val="114000"/>
                </a:lnSpc>
                <a:spcAft>
                  <a:spcPts val="600"/>
                </a:spcAft>
                <a:buFontTx/>
                <a:buNone/>
              </a:pPr>
              <a:r>
                <a:rPr lang="en-AU" sz="1600" spc="-20" dirty="0">
                  <a:solidFill>
                    <a:schemeClr val="tx1"/>
                  </a:solidFill>
                </a:rPr>
                <a:t>Consider all concepts of music. For example:</a:t>
              </a:r>
            </a:p>
            <a:p>
              <a:pPr marL="285750" indent="-285750">
                <a:lnSpc>
                  <a:spcPct val="114000"/>
                </a:lnSpc>
                <a:spcAft>
                  <a:spcPts val="600"/>
                </a:spcAft>
                <a:buFont typeface="Arial" panose="020B0604020202020204" pitchFamily="34" charset="0"/>
                <a:buChar char="•"/>
              </a:pPr>
              <a:r>
                <a:rPr lang="en-AU" sz="1600" spc="-20" dirty="0">
                  <a:solidFill>
                    <a:schemeClr val="tx1"/>
                  </a:solidFill>
                </a:rPr>
                <a:t>thickening of texture</a:t>
              </a:r>
            </a:p>
            <a:p>
              <a:pPr marL="285750" indent="-285750">
                <a:lnSpc>
                  <a:spcPct val="114000"/>
                </a:lnSpc>
                <a:spcAft>
                  <a:spcPts val="600"/>
                </a:spcAft>
                <a:buFont typeface="Arial" panose="020B0604020202020204" pitchFamily="34" charset="0"/>
                <a:buChar char="•"/>
              </a:pPr>
              <a:r>
                <a:rPr lang="en-AU" sz="1600" spc="-20" dirty="0">
                  <a:solidFill>
                    <a:schemeClr val="tx1"/>
                  </a:solidFill>
                </a:rPr>
                <a:t>crescendo dynamic</a:t>
              </a:r>
            </a:p>
            <a:p>
              <a:pPr marL="285750" indent="-285750">
                <a:lnSpc>
                  <a:spcPct val="114000"/>
                </a:lnSpc>
                <a:spcAft>
                  <a:spcPts val="600"/>
                </a:spcAft>
                <a:buFont typeface="Arial" panose="020B0604020202020204" pitchFamily="34" charset="0"/>
                <a:buChar char="•"/>
              </a:pPr>
              <a:r>
                <a:rPr lang="en-AU" sz="1600" spc="-20" dirty="0">
                  <a:solidFill>
                    <a:schemeClr val="tx1"/>
                  </a:solidFill>
                </a:rPr>
                <a:t>thickening of harmony or extremes of pitch</a:t>
              </a:r>
            </a:p>
            <a:p>
              <a:pPr marL="285750" indent="-285750">
                <a:lnSpc>
                  <a:spcPct val="114000"/>
                </a:lnSpc>
                <a:spcAft>
                  <a:spcPts val="600"/>
                </a:spcAft>
                <a:buFont typeface="Arial" panose="020B0604020202020204" pitchFamily="34" charset="0"/>
                <a:buChar char="•"/>
              </a:pPr>
              <a:r>
                <a:rPr lang="en-AU" sz="1600" spc="-20" dirty="0">
                  <a:solidFill>
                    <a:schemeClr val="tx1"/>
                  </a:solidFill>
                </a:rPr>
                <a:t>accentuated articulation, shortening of note values</a:t>
              </a:r>
            </a:p>
            <a:p>
              <a:pPr marL="285750" indent="-285750">
                <a:lnSpc>
                  <a:spcPct val="114000"/>
                </a:lnSpc>
                <a:spcAft>
                  <a:spcPts val="600"/>
                </a:spcAft>
                <a:buFont typeface="Arial" panose="020B0604020202020204" pitchFamily="34" charset="0"/>
                <a:buChar char="•"/>
              </a:pPr>
              <a:r>
                <a:rPr lang="en-AU" sz="1600" spc="-20" dirty="0">
                  <a:solidFill>
                    <a:schemeClr val="tx1"/>
                  </a:solidFill>
                </a:rPr>
                <a:t>accelerando of tempo.</a:t>
              </a:r>
            </a:p>
          </p:txBody>
        </p:sp>
      </p:grpSp>
      <p:sp>
        <p:nvSpPr>
          <p:cNvPr id="14" name="Rectangle 13">
            <a:extLst>
              <a:ext uri="{FF2B5EF4-FFF2-40B4-BE49-F238E27FC236}">
                <a16:creationId xmlns:a16="http://schemas.microsoft.com/office/drawing/2014/main" id="{D9863E91-F07F-3D9F-FCB3-90C514D4A011}"/>
              </a:ext>
            </a:extLst>
          </p:cNvPr>
          <p:cNvSpPr/>
          <p:nvPr/>
        </p:nvSpPr>
        <p:spPr>
          <a:xfrm>
            <a:off x="9770469" y="1556837"/>
            <a:ext cx="2304695" cy="5211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latin typeface="+mj-lt"/>
              </a:rPr>
              <a:t>Tension</a:t>
            </a:r>
          </a:p>
        </p:txBody>
      </p:sp>
      <p:grpSp>
        <p:nvGrpSpPr>
          <p:cNvPr id="28" name="Group 27" descr="Consider all concepts of music. For example:&#10;dissonant harmony&#10;juxtaposed pitches&#10;increase in rhythmic propulsion&#10;extremes or changes in dynamic, tone colour or duration elements.">
            <a:extLst>
              <a:ext uri="{FF2B5EF4-FFF2-40B4-BE49-F238E27FC236}">
                <a16:creationId xmlns:a16="http://schemas.microsoft.com/office/drawing/2014/main" id="{DCB11085-7D23-0331-7B7B-3E2390207EC2}"/>
              </a:ext>
            </a:extLst>
          </p:cNvPr>
          <p:cNvGrpSpPr/>
          <p:nvPr/>
        </p:nvGrpSpPr>
        <p:grpSpPr>
          <a:xfrm>
            <a:off x="9767824" y="2080234"/>
            <a:ext cx="2309984" cy="4477896"/>
            <a:chOff x="9748286" y="2080234"/>
            <a:chExt cx="2309984" cy="4477896"/>
          </a:xfrm>
        </p:grpSpPr>
        <p:sp>
          <p:nvSpPr>
            <p:cNvPr id="9" name="Rectangle 8">
              <a:extLst>
                <a:ext uri="{FF2B5EF4-FFF2-40B4-BE49-F238E27FC236}">
                  <a16:creationId xmlns:a16="http://schemas.microsoft.com/office/drawing/2014/main" id="{99749DD8-7EF2-C7F8-909A-09323893D943}"/>
                </a:ext>
              </a:extLst>
            </p:cNvPr>
            <p:cNvSpPr/>
            <p:nvPr/>
          </p:nvSpPr>
          <p:spPr>
            <a:xfrm>
              <a:off x="9748286" y="2080234"/>
              <a:ext cx="2309984" cy="4384011"/>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spcAft>
                  <a:spcPts val="600"/>
                </a:spcAft>
                <a:buFontTx/>
                <a:buNone/>
              </a:pPr>
              <a:endParaRPr lang="en-AU" sz="1600" dirty="0">
                <a:solidFill>
                  <a:schemeClr val="tx1"/>
                </a:solidFill>
              </a:endParaRPr>
            </a:p>
          </p:txBody>
        </p:sp>
        <p:sp>
          <p:nvSpPr>
            <p:cNvPr id="18" name="TextBox 17">
              <a:extLst>
                <a:ext uri="{FF2B5EF4-FFF2-40B4-BE49-F238E27FC236}">
                  <a16:creationId xmlns:a16="http://schemas.microsoft.com/office/drawing/2014/main" id="{CB9A6F32-7E10-D735-73F8-8C2D0751FEB3}"/>
                </a:ext>
              </a:extLst>
            </p:cNvPr>
            <p:cNvSpPr txBox="1"/>
            <p:nvPr/>
          </p:nvSpPr>
          <p:spPr>
            <a:xfrm>
              <a:off x="9857510" y="2191862"/>
              <a:ext cx="2130612" cy="4366268"/>
            </a:xfrm>
            <a:prstGeom prst="rect">
              <a:avLst/>
            </a:prstGeom>
            <a:noFill/>
          </p:spPr>
          <p:txBody>
            <a:bodyPr wrap="square" lIns="0" tIns="0" rIns="0" bIns="0" rtlCol="0">
              <a:noAutofit/>
            </a:bodyPr>
            <a:lstStyle/>
            <a:p>
              <a:pPr lvl="0">
                <a:lnSpc>
                  <a:spcPct val="114000"/>
                </a:lnSpc>
                <a:spcAft>
                  <a:spcPts val="600"/>
                </a:spcAft>
                <a:buFontTx/>
                <a:buNone/>
              </a:pPr>
              <a:r>
                <a:rPr lang="en-AU" sz="1600" dirty="0">
                  <a:solidFill>
                    <a:schemeClr val="tx1"/>
                  </a:solidFill>
                </a:rPr>
                <a:t>Consider all concepts of music. For example:</a:t>
              </a:r>
            </a:p>
            <a:p>
              <a:pPr marL="285750" indent="-285750">
                <a:lnSpc>
                  <a:spcPct val="114000"/>
                </a:lnSpc>
                <a:spcAft>
                  <a:spcPts val="600"/>
                </a:spcAft>
                <a:buFont typeface="Arial" panose="020B0604020202020204" pitchFamily="34" charset="0"/>
                <a:buChar char="•"/>
              </a:pPr>
              <a:r>
                <a:rPr lang="en-AU" sz="1600" dirty="0">
                  <a:solidFill>
                    <a:schemeClr val="tx1"/>
                  </a:solidFill>
                </a:rPr>
                <a:t>dissonant harmony</a:t>
              </a:r>
            </a:p>
            <a:p>
              <a:pPr marL="285750" indent="-285750">
                <a:lnSpc>
                  <a:spcPct val="114000"/>
                </a:lnSpc>
                <a:spcAft>
                  <a:spcPts val="600"/>
                </a:spcAft>
                <a:buFont typeface="Arial" panose="020B0604020202020204" pitchFamily="34" charset="0"/>
                <a:buChar char="•"/>
              </a:pPr>
              <a:r>
                <a:rPr lang="en-AU" sz="1600" dirty="0">
                  <a:solidFill>
                    <a:schemeClr val="tx1"/>
                  </a:solidFill>
                </a:rPr>
                <a:t>juxtaposed pitches</a:t>
              </a:r>
            </a:p>
            <a:p>
              <a:pPr marL="285750" indent="-285750">
                <a:lnSpc>
                  <a:spcPct val="114000"/>
                </a:lnSpc>
                <a:spcAft>
                  <a:spcPts val="600"/>
                </a:spcAft>
                <a:buFont typeface="Arial" panose="020B0604020202020204" pitchFamily="34" charset="0"/>
                <a:buChar char="•"/>
              </a:pPr>
              <a:r>
                <a:rPr lang="en-AU" sz="1600" dirty="0">
                  <a:solidFill>
                    <a:schemeClr val="tx1"/>
                  </a:solidFill>
                </a:rPr>
                <a:t>increase in rhythmic propulsion</a:t>
              </a:r>
            </a:p>
            <a:p>
              <a:pPr marL="285750" indent="-285750">
                <a:lnSpc>
                  <a:spcPct val="114000"/>
                </a:lnSpc>
                <a:spcAft>
                  <a:spcPts val="600"/>
                </a:spcAft>
                <a:buFont typeface="Arial" panose="020B0604020202020204" pitchFamily="34" charset="0"/>
                <a:buChar char="•"/>
              </a:pPr>
              <a:r>
                <a:rPr lang="en-AU" sz="1600" dirty="0">
                  <a:solidFill>
                    <a:schemeClr val="tx1"/>
                  </a:solidFill>
                </a:rPr>
                <a:t>extremes or changes in dynamic, tone colour or duration elements.</a:t>
              </a:r>
            </a:p>
          </p:txBody>
        </p:sp>
      </p:grpSp>
      <p:sp>
        <p:nvSpPr>
          <p:cNvPr id="2" name="Slide Number Placeholder 1">
            <a:extLst>
              <a:ext uri="{FF2B5EF4-FFF2-40B4-BE49-F238E27FC236}">
                <a16:creationId xmlns:a16="http://schemas.microsoft.com/office/drawing/2014/main" id="{ED2EE012-FFCD-C927-3222-4856DAF863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2635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CCCAC7-B965-807A-8A5F-C9B80CA6B09C}"/>
              </a:ext>
              <a:ext uri="{C183D7F6-B498-43B3-948B-1728B52AA6E4}">
                <adec:decorative xmlns:adec="http://schemas.microsoft.com/office/drawing/2017/decorative" val="0"/>
              </a:ext>
            </a:extLst>
          </p:cNvPr>
          <p:cNvSpPr>
            <a:spLocks noGrp="1"/>
          </p:cNvSpPr>
          <p:nvPr>
            <p:ph type="title"/>
          </p:nvPr>
        </p:nvSpPr>
        <p:spPr>
          <a:xfrm>
            <a:off x="359999" y="360000"/>
            <a:ext cx="10846065" cy="1008000"/>
          </a:xfrm>
        </p:spPr>
        <p:txBody>
          <a:bodyPr/>
          <a:lstStyle/>
          <a:p>
            <a:r>
              <a:rPr lang="en-AU" spc="-120" dirty="0"/>
              <a:t>What genres or styles of music are used in the paper?</a:t>
            </a:r>
          </a:p>
        </p:txBody>
      </p:sp>
      <p:sp>
        <p:nvSpPr>
          <p:cNvPr id="7" name="Text Placeholder 5">
            <a:extLst>
              <a:ext uri="{FF2B5EF4-FFF2-40B4-BE49-F238E27FC236}">
                <a16:creationId xmlns:a16="http://schemas.microsoft.com/office/drawing/2014/main" id="{0D55DBEA-E08F-391A-46C2-86DC4E49ED9B}"/>
              </a:ext>
              <a:ext uri="{C183D7F6-B498-43B3-948B-1728B52AA6E4}">
                <adec:decorative xmlns:adec="http://schemas.microsoft.com/office/drawing/2017/decorative" val="0"/>
              </a:ext>
            </a:extLst>
          </p:cNvPr>
          <p:cNvSpPr>
            <a:spLocks noGrp="1"/>
          </p:cNvSpPr>
          <p:nvPr>
            <p:ph idx="1"/>
          </p:nvPr>
        </p:nvSpPr>
        <p:spPr>
          <a:xfrm>
            <a:off x="359999" y="1214650"/>
            <a:ext cx="4687862" cy="4924894"/>
          </a:xfrm>
        </p:spPr>
        <p:txBody>
          <a:bodyPr vert="horz" lIns="0" tIns="0" rIns="0" bIns="0" rtlCol="0" anchor="t">
            <a:noAutofit/>
          </a:bodyPr>
          <a:lstStyle/>
          <a:p>
            <a:pPr>
              <a:lnSpc>
                <a:spcPts val="2000"/>
              </a:lnSpc>
            </a:pPr>
            <a:r>
              <a:rPr lang="en-AU" sz="1400" dirty="0"/>
              <a:t>The genres or styles of music found in the Music 1 aural skills paper are representative of the topics studied in the Stage 6 Music 1 course . If you examine the data of the music excerpts found in past HSC papers from 2013–2022, you can see that a wide variety of genres or styles are evident.</a:t>
            </a:r>
          </a:p>
          <a:p>
            <a:pPr>
              <a:lnSpc>
                <a:spcPts val="2000"/>
              </a:lnSpc>
            </a:pPr>
            <a:r>
              <a:rPr lang="en-AU" sz="1400" dirty="0"/>
              <a:t>It is important to note that many subgenres within each style are evident. For example, in excerpts that used popular music, subgenres such as dance/electronic, alternative/indie and hip hop were included. In the classical examples, this included romantic music and 20</a:t>
            </a:r>
            <a:r>
              <a:rPr lang="en-AU" sz="1400" baseline="30000" dirty="0"/>
              <a:t>th</a:t>
            </a:r>
            <a:r>
              <a:rPr lang="en-AU" sz="1400" dirty="0"/>
              <a:t> century art music.</a:t>
            </a:r>
          </a:p>
          <a:p>
            <a:pPr>
              <a:lnSpc>
                <a:spcPts val="2000"/>
              </a:lnSpc>
            </a:pPr>
            <a:r>
              <a:rPr lang="en-AU" sz="1400" dirty="0"/>
              <a:t>Analysing music from a wide variety of styles and genres is essential in preparing for the aural skills examination. It develops familiarity with the language used in each style or genre and supports a breadth of musical knowledge and understanding, so you are prepared for the aural skills examination.</a:t>
            </a:r>
          </a:p>
          <a:p>
            <a:endParaRPr lang="en-AU" sz="1600" dirty="0"/>
          </a:p>
          <a:p>
            <a:endParaRPr lang="en-AU" dirty="0"/>
          </a:p>
          <a:p>
            <a:br>
              <a:rPr lang="en-AU" dirty="0"/>
            </a:br>
            <a:endParaRPr lang="en-AU" dirty="0"/>
          </a:p>
        </p:txBody>
      </p:sp>
      <p:sp>
        <p:nvSpPr>
          <p:cNvPr id="3" name="Rectangle 2">
            <a:extLst>
              <a:ext uri="{FF2B5EF4-FFF2-40B4-BE49-F238E27FC236}">
                <a16:creationId xmlns:a16="http://schemas.microsoft.com/office/drawing/2014/main" id="{64416D1C-F225-76B2-9BB8-3B9C4A522991}"/>
              </a:ext>
              <a:ext uri="{C183D7F6-B498-43B3-948B-1728B52AA6E4}">
                <adec:decorative xmlns:adec="http://schemas.microsoft.com/office/drawing/2017/decorative" val="0"/>
              </a:ext>
            </a:extLst>
          </p:cNvPr>
          <p:cNvSpPr/>
          <p:nvPr/>
        </p:nvSpPr>
        <p:spPr>
          <a:xfrm>
            <a:off x="250766" y="6136333"/>
            <a:ext cx="5001255" cy="559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000" dirty="0">
                <a:solidFill>
                  <a:schemeClr val="accent2"/>
                </a:solidFill>
                <a:latin typeface="+mj-lt"/>
                <a:hlinkClick r:id="rId3">
                  <a:extLst>
                    <a:ext uri="{A12FA001-AC4F-418D-AE19-62706E023703}">
                      <ahyp:hlinkClr xmlns:ahyp="http://schemas.microsoft.com/office/drawing/2018/hyperlinkcolor" val="tx"/>
                    </a:ext>
                  </a:extLst>
                </a:hlinkClick>
              </a:rPr>
              <a:t>NESA HSC past exam papers </a:t>
            </a:r>
            <a:r>
              <a:rPr lang="en-AU" sz="1000" dirty="0">
                <a:solidFill>
                  <a:srgbClr val="19233E"/>
                </a:solidFill>
                <a:latin typeface="+mj-lt"/>
              </a:rPr>
              <a:t>© NSW Education Standards Authority (NESA) for and on behalf of the Crown in right of the State of New South Wales, 2021.</a:t>
            </a:r>
            <a:r>
              <a:rPr lang="en-AU" sz="1000" strike="sngStrike" dirty="0">
                <a:solidFill>
                  <a:srgbClr val="19233E"/>
                </a:solidFill>
                <a:latin typeface="+mj-lt"/>
              </a:rPr>
              <a:t> </a:t>
            </a:r>
          </a:p>
        </p:txBody>
      </p:sp>
      <p:graphicFrame>
        <p:nvGraphicFramePr>
          <p:cNvPr id="2" name="Chart 1" descr="This pie chart outlines the genres/styles of music found in the music HSC aural skills papers 2013-2022.">
            <a:extLst>
              <a:ext uri="{FF2B5EF4-FFF2-40B4-BE49-F238E27FC236}">
                <a16:creationId xmlns:a16="http://schemas.microsoft.com/office/drawing/2014/main" id="{41EADD72-E429-D9C5-6E42-C65CED9193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7638986"/>
              </p:ext>
            </p:extLst>
          </p:nvPr>
        </p:nvGraphicFramePr>
        <p:xfrm>
          <a:off x="5252021" y="1214650"/>
          <a:ext cx="6671392" cy="4421402"/>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3B426EC6-5489-335A-D07D-D57C015863C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08808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18EE2C-737D-264B-D2E4-8EFEF12C79F9}"/>
              </a:ext>
            </a:extLst>
          </p:cNvPr>
          <p:cNvSpPr>
            <a:spLocks noGrp="1"/>
          </p:cNvSpPr>
          <p:nvPr>
            <p:ph type="title"/>
          </p:nvPr>
        </p:nvSpPr>
        <p:spPr/>
        <p:txBody>
          <a:bodyPr/>
          <a:lstStyle/>
          <a:p>
            <a:r>
              <a:rPr lang="en-GB" dirty="0"/>
              <a:t>Activities</a:t>
            </a:r>
            <a:endParaRPr lang="en-US" sz="3600" b="0" dirty="0">
              <a:solidFill>
                <a:schemeClr val="bg1"/>
              </a:solidFill>
            </a:endParaRPr>
          </a:p>
        </p:txBody>
      </p:sp>
      <p:sp>
        <p:nvSpPr>
          <p:cNvPr id="9" name="Text Placeholder 8">
            <a:extLst>
              <a:ext uri="{FF2B5EF4-FFF2-40B4-BE49-F238E27FC236}">
                <a16:creationId xmlns:a16="http://schemas.microsoft.com/office/drawing/2014/main" id="{0D5DBE4F-15F6-A1D3-E0E7-7DBAAE0E0FEE}"/>
              </a:ext>
            </a:extLst>
          </p:cNvPr>
          <p:cNvSpPr>
            <a:spLocks noGrp="1"/>
          </p:cNvSpPr>
          <p:nvPr>
            <p:ph type="body" sz="quarter" idx="4294967295"/>
          </p:nvPr>
        </p:nvSpPr>
        <p:spPr>
          <a:xfrm>
            <a:off x="360000" y="864000"/>
            <a:ext cx="10223863" cy="647700"/>
          </a:xfrm>
        </p:spPr>
        <p:txBody>
          <a:bodyPr/>
          <a:lstStyle/>
          <a:p>
            <a:pPr>
              <a:lnSpc>
                <a:spcPts val="2200"/>
              </a:lnSpc>
              <a:spcAft>
                <a:spcPts val="0"/>
              </a:spcAft>
            </a:pPr>
            <a:r>
              <a:rPr lang="en-GB" sz="1600" dirty="0">
                <a:latin typeface="+mj-lt"/>
              </a:rPr>
              <a:t>Access the </a:t>
            </a:r>
            <a:r>
              <a:rPr lang="en-GB" sz="1600" dirty="0">
                <a:solidFill>
                  <a:schemeClr val="accent2"/>
                </a:solidFill>
                <a:latin typeface="+mj-lt"/>
                <a:hlinkClick r:id="rId3">
                  <a:extLst>
                    <a:ext uri="{A12FA001-AC4F-418D-AE19-62706E023703}">
                      <ahyp:hlinkClr xmlns:ahyp="http://schemas.microsoft.com/office/drawing/2018/hyperlinkcolor" val="tx"/>
                    </a:ext>
                  </a:extLst>
                </a:hlinkClick>
              </a:rPr>
              <a:t>NESA Music 1 HSC aural skills past paper examinations</a:t>
            </a:r>
            <a:r>
              <a:rPr lang="en-GB" sz="1600" dirty="0">
                <a:latin typeface="+mj-lt"/>
              </a:rPr>
              <a:t> and complete the activities below to get to know the HSC Music 1 past papers</a:t>
            </a:r>
          </a:p>
        </p:txBody>
      </p:sp>
      <p:graphicFrame>
        <p:nvGraphicFramePr>
          <p:cNvPr id="24" name="Table 23" descr="This table lists the activities related to HSC music 1 past papers.">
            <a:extLst>
              <a:ext uri="{FF2B5EF4-FFF2-40B4-BE49-F238E27FC236}">
                <a16:creationId xmlns:a16="http://schemas.microsoft.com/office/drawing/2014/main" id="{70F98B0A-7B94-8455-55CA-BE77D28CCEF1}"/>
              </a:ext>
            </a:extLst>
          </p:cNvPr>
          <p:cNvGraphicFramePr>
            <a:graphicFrameLocks noGrp="1"/>
          </p:cNvGraphicFramePr>
          <p:nvPr>
            <p:extLst>
              <p:ext uri="{D42A27DB-BD31-4B8C-83A1-F6EECF244321}">
                <p14:modId xmlns:p14="http://schemas.microsoft.com/office/powerpoint/2010/main" val="2222069120"/>
              </p:ext>
            </p:extLst>
          </p:nvPr>
        </p:nvGraphicFramePr>
        <p:xfrm>
          <a:off x="360000" y="1477875"/>
          <a:ext cx="11484000" cy="4813491"/>
        </p:xfrm>
        <a:graphic>
          <a:graphicData uri="http://schemas.openxmlformats.org/drawingml/2006/table">
            <a:tbl>
              <a:tblPr firstRow="1" bandRow="1"/>
              <a:tblGrid>
                <a:gridCol w="2296800">
                  <a:extLst>
                    <a:ext uri="{9D8B030D-6E8A-4147-A177-3AD203B41FA5}">
                      <a16:colId xmlns:a16="http://schemas.microsoft.com/office/drawing/2014/main" val="1315408739"/>
                    </a:ext>
                  </a:extLst>
                </a:gridCol>
                <a:gridCol w="2296800">
                  <a:extLst>
                    <a:ext uri="{9D8B030D-6E8A-4147-A177-3AD203B41FA5}">
                      <a16:colId xmlns:a16="http://schemas.microsoft.com/office/drawing/2014/main" val="737490617"/>
                    </a:ext>
                  </a:extLst>
                </a:gridCol>
                <a:gridCol w="2296800">
                  <a:extLst>
                    <a:ext uri="{9D8B030D-6E8A-4147-A177-3AD203B41FA5}">
                      <a16:colId xmlns:a16="http://schemas.microsoft.com/office/drawing/2014/main" val="2946918342"/>
                    </a:ext>
                  </a:extLst>
                </a:gridCol>
                <a:gridCol w="2296800">
                  <a:extLst>
                    <a:ext uri="{9D8B030D-6E8A-4147-A177-3AD203B41FA5}">
                      <a16:colId xmlns:a16="http://schemas.microsoft.com/office/drawing/2014/main" val="4241847233"/>
                    </a:ext>
                  </a:extLst>
                </a:gridCol>
                <a:gridCol w="2296800">
                  <a:extLst>
                    <a:ext uri="{9D8B030D-6E8A-4147-A177-3AD203B41FA5}">
                      <a16:colId xmlns:a16="http://schemas.microsoft.com/office/drawing/2014/main" val="1763795045"/>
                    </a:ext>
                  </a:extLst>
                </a:gridCol>
              </a:tblGrid>
              <a:tr h="741171">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Activity 1</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Goose chase</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Activity 2</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Comparative activity</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FFFFFF"/>
                          </a:solidFill>
                          <a:effectLst/>
                          <a:uLnTx/>
                          <a:uFillTx/>
                          <a:latin typeface="+mj-lt"/>
                          <a:ea typeface="+mn-ea"/>
                          <a:cs typeface="+mn-cs"/>
                        </a:rPr>
                        <a:t>Activity 3</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FFFFFF"/>
                          </a:solidFill>
                          <a:effectLst/>
                          <a:uLnTx/>
                          <a:uFillTx/>
                          <a:latin typeface="+mj-lt"/>
                          <a:ea typeface="+mn-ea"/>
                          <a:cs typeface="+mn-cs"/>
                        </a:rPr>
                        <a:t>Engaging with the marking guidelines</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Activity 4</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Self-reflection</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b="1" kern="1200">
                          <a:solidFill>
                            <a:schemeClr val="tx1"/>
                          </a:solidFill>
                          <a:latin typeface="Montserrat Medium"/>
                        </a:defRPr>
                      </a:lvl1pPr>
                      <a:lvl2pPr marL="457189" algn="l" defTabSz="914377" rtl="0" eaLnBrk="1" latinLnBrk="0" hangingPunct="1">
                        <a:defRPr sz="1800" b="1" kern="1200">
                          <a:solidFill>
                            <a:schemeClr val="tx1"/>
                          </a:solidFill>
                          <a:latin typeface="Montserrat Medium"/>
                        </a:defRPr>
                      </a:lvl2pPr>
                      <a:lvl3pPr marL="914377" algn="l" defTabSz="914377" rtl="0" eaLnBrk="1" latinLnBrk="0" hangingPunct="1">
                        <a:defRPr sz="1800" b="1" kern="1200">
                          <a:solidFill>
                            <a:schemeClr val="tx1"/>
                          </a:solidFill>
                          <a:latin typeface="Montserrat Medium"/>
                        </a:defRPr>
                      </a:lvl3pPr>
                      <a:lvl4pPr marL="1371566" algn="l" defTabSz="914377" rtl="0" eaLnBrk="1" latinLnBrk="0" hangingPunct="1">
                        <a:defRPr sz="1800" b="1" kern="1200">
                          <a:solidFill>
                            <a:schemeClr val="tx1"/>
                          </a:solidFill>
                          <a:latin typeface="Montserrat Medium"/>
                        </a:defRPr>
                      </a:lvl4pPr>
                      <a:lvl5pPr marL="1828754" algn="l" defTabSz="914377" rtl="0" eaLnBrk="1" latinLnBrk="0" hangingPunct="1">
                        <a:defRPr sz="1800" b="1" kern="1200">
                          <a:solidFill>
                            <a:schemeClr val="tx1"/>
                          </a:solidFill>
                          <a:latin typeface="Montserrat Medium"/>
                        </a:defRPr>
                      </a:lvl5pPr>
                      <a:lvl6pPr marL="2285943" algn="l" defTabSz="914377" rtl="0" eaLnBrk="1" latinLnBrk="0" hangingPunct="1">
                        <a:defRPr sz="1800" b="1" kern="1200">
                          <a:solidFill>
                            <a:schemeClr val="tx1"/>
                          </a:solidFill>
                          <a:latin typeface="Montserrat Medium"/>
                        </a:defRPr>
                      </a:lvl6pPr>
                      <a:lvl7pPr marL="2743131" algn="l" defTabSz="914377" rtl="0" eaLnBrk="1" latinLnBrk="0" hangingPunct="1">
                        <a:defRPr sz="1800" b="1" kern="1200">
                          <a:solidFill>
                            <a:schemeClr val="tx1"/>
                          </a:solidFill>
                          <a:latin typeface="Montserrat Medium"/>
                        </a:defRPr>
                      </a:lvl7pPr>
                      <a:lvl8pPr marL="3200320" algn="l" defTabSz="914377" rtl="0" eaLnBrk="1" latinLnBrk="0" hangingPunct="1">
                        <a:defRPr sz="1800" b="1" kern="1200">
                          <a:solidFill>
                            <a:schemeClr val="tx1"/>
                          </a:solidFill>
                          <a:latin typeface="Montserrat Medium"/>
                        </a:defRPr>
                      </a:lvl8pPr>
                      <a:lvl9pPr marL="3657509" algn="l" defTabSz="914377" rtl="0" eaLnBrk="1" latinLnBrk="0" hangingPunct="1">
                        <a:defRPr sz="1800" b="1" kern="1200">
                          <a:solidFill>
                            <a:schemeClr val="tx1"/>
                          </a:solidFill>
                          <a:latin typeface="Montserrat Medium"/>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Activity 5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Student as teacher</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9656390"/>
                  </a:ext>
                </a:extLst>
              </a:tr>
              <a:tr h="3633762">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Find a question that: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refers to tone colour</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refers to duration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refers to performing media</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refers to unity and/or contrast.</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10" normalizeH="0" baseline="0" noProof="0" dirty="0">
                          <a:ln>
                            <a:noFill/>
                          </a:ln>
                          <a:solidFill>
                            <a:schemeClr val="tx1"/>
                          </a:solidFill>
                          <a:effectLst/>
                          <a:uLnTx/>
                          <a:uFillTx/>
                          <a:latin typeface="+mn-lt"/>
                          <a:ea typeface="+mn-ea"/>
                          <a:cs typeface="+mn-cs"/>
                        </a:rPr>
                        <a:t>Write down question 1 from 3 different papers. Are there any similarities or differences between the questions? Repeat this exercise for questions 2 to 4.</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a:lnSpc>
                          <a:spcPct val="150000"/>
                        </a:lnSpc>
                      </a:pPr>
                      <a:r>
                        <a:rPr kumimoji="0" lang="en-GB" sz="1400" b="0" i="0" u="none" strike="noStrike" kern="1200" cap="none" spc="0" normalizeH="0" baseline="0" dirty="0">
                          <a:ln>
                            <a:noFill/>
                          </a:ln>
                          <a:solidFill>
                            <a:schemeClr val="tx1"/>
                          </a:solidFill>
                          <a:effectLst/>
                          <a:uLnTx/>
                          <a:uFillTx/>
                          <a:latin typeface="+mn-lt"/>
                          <a:ea typeface="+mn-ea"/>
                          <a:cs typeface="+mn-cs"/>
                        </a:rPr>
                        <a:t>Access an example of past paper marking guidelines. Identify the marking rubrics for each question and highlight the key distinguishing words in each mark range. Which words feature in the A, B, C, D and E mark ranges?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ts val="2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Access the most recent Music 1 HSC exam pack and scroll down to ‘HSC marking feedback’. Select ‘feedback on written examination’ and access the ‘general feedback’. Highlight the points that you are already doing and make a note of the points that you are not yet using for future goal setting.</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377" rtl="0" eaLnBrk="1" latinLnBrk="0" hangingPunct="1">
                        <a:defRPr sz="1800" kern="1200">
                          <a:solidFill>
                            <a:schemeClr val="tx1"/>
                          </a:solidFill>
                          <a:latin typeface="Montserrat Medium"/>
                        </a:defRPr>
                      </a:lvl1pPr>
                      <a:lvl2pPr marL="457189" algn="l" defTabSz="914377" rtl="0" eaLnBrk="1" latinLnBrk="0" hangingPunct="1">
                        <a:defRPr sz="1800" kern="1200">
                          <a:solidFill>
                            <a:schemeClr val="tx1"/>
                          </a:solidFill>
                          <a:latin typeface="Montserrat Medium"/>
                        </a:defRPr>
                      </a:lvl2pPr>
                      <a:lvl3pPr marL="914377" algn="l" defTabSz="914377" rtl="0" eaLnBrk="1" latinLnBrk="0" hangingPunct="1">
                        <a:defRPr sz="1800" kern="1200">
                          <a:solidFill>
                            <a:schemeClr val="tx1"/>
                          </a:solidFill>
                          <a:latin typeface="Montserrat Medium"/>
                        </a:defRPr>
                      </a:lvl3pPr>
                      <a:lvl4pPr marL="1371566" algn="l" defTabSz="914377" rtl="0" eaLnBrk="1" latinLnBrk="0" hangingPunct="1">
                        <a:defRPr sz="1800" kern="1200">
                          <a:solidFill>
                            <a:schemeClr val="tx1"/>
                          </a:solidFill>
                          <a:latin typeface="Montserrat Medium"/>
                        </a:defRPr>
                      </a:lvl4pPr>
                      <a:lvl5pPr marL="1828754" algn="l" defTabSz="914377" rtl="0" eaLnBrk="1" latinLnBrk="0" hangingPunct="1">
                        <a:defRPr sz="1800" kern="1200">
                          <a:solidFill>
                            <a:schemeClr val="tx1"/>
                          </a:solidFill>
                          <a:latin typeface="Montserrat Medium"/>
                        </a:defRPr>
                      </a:lvl5pPr>
                      <a:lvl6pPr marL="2285943" algn="l" defTabSz="914377" rtl="0" eaLnBrk="1" latinLnBrk="0" hangingPunct="1">
                        <a:defRPr sz="1800" kern="1200">
                          <a:solidFill>
                            <a:schemeClr val="tx1"/>
                          </a:solidFill>
                          <a:latin typeface="Montserrat Medium"/>
                        </a:defRPr>
                      </a:lvl6pPr>
                      <a:lvl7pPr marL="2743131" algn="l" defTabSz="914377" rtl="0" eaLnBrk="1" latinLnBrk="0" hangingPunct="1">
                        <a:defRPr sz="1800" kern="1200">
                          <a:solidFill>
                            <a:schemeClr val="tx1"/>
                          </a:solidFill>
                          <a:latin typeface="Montserrat Medium"/>
                        </a:defRPr>
                      </a:lvl7pPr>
                      <a:lvl8pPr marL="3200320" algn="l" defTabSz="914377" rtl="0" eaLnBrk="1" latinLnBrk="0" hangingPunct="1">
                        <a:defRPr sz="1800" kern="1200">
                          <a:solidFill>
                            <a:schemeClr val="tx1"/>
                          </a:solidFill>
                          <a:latin typeface="Montserrat Medium"/>
                        </a:defRPr>
                      </a:lvl8pPr>
                      <a:lvl9pPr marL="3657509" algn="l" defTabSz="914377" rtl="0" eaLnBrk="1" latinLnBrk="0" hangingPunct="1">
                        <a:defRPr sz="1800" kern="1200">
                          <a:solidFill>
                            <a:schemeClr val="tx1"/>
                          </a:solidFill>
                          <a:latin typeface="Montserrat Medium"/>
                        </a:defRPr>
                      </a:lvl9pPr>
                    </a:lstStyle>
                    <a:p>
                      <a:pPr marL="0" marR="0" lvl="0" indent="0" algn="l" defTabSz="609585" rtl="0" eaLnBrk="1" fontAlgn="auto" latinLnBrk="0" hangingPunct="1">
                        <a:lnSpc>
                          <a:spcPts val="2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Create your own HSC Music 1 aural skills question and marking guidelines. You must include:</a:t>
                      </a:r>
                    </a:p>
                    <a:p>
                      <a:pPr marL="285750" marR="0" lvl="0" indent="-285750" algn="l" defTabSz="609585"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a musical excerpt(s)</a:t>
                      </a:r>
                    </a:p>
                    <a:p>
                      <a:pPr marL="285750" marR="0" lvl="0" indent="-285750" algn="l" defTabSz="609585"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a carefully considered question that addresses the concept(s) of music and is applicable to the excerpt</a:t>
                      </a:r>
                    </a:p>
                    <a:p>
                      <a:pPr marL="285750" marR="0" lvl="0" indent="-285750" algn="l" defTabSz="609585"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a marking rubric</a:t>
                      </a:r>
                    </a:p>
                    <a:p>
                      <a:pPr marL="285750" marR="0" lvl="0" indent="-285750" algn="l" defTabSz="609585"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suggested answers.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199259328"/>
                  </a:ext>
                </a:extLst>
              </a:tr>
            </a:tbl>
          </a:graphicData>
        </a:graphic>
      </p:graphicFrame>
      <p:sp>
        <p:nvSpPr>
          <p:cNvPr id="5" name="Slide Number Placeholder 4">
            <a:extLst>
              <a:ext uri="{FF2B5EF4-FFF2-40B4-BE49-F238E27FC236}">
                <a16:creationId xmlns:a16="http://schemas.microsoft.com/office/drawing/2014/main" id="{9D67F787-DFA0-0C34-600B-C17F7FA8B1AF}"/>
              </a:ext>
              <a:ext uri="{C183D7F6-B498-43B3-948B-1728B52AA6E4}">
                <adec:decorative xmlns:adec="http://schemas.microsoft.com/office/drawing/2017/decorative" val="1"/>
              </a:ext>
            </a:extLst>
          </p:cNvPr>
          <p:cNvSpPr>
            <a:spLocks noGrp="1"/>
          </p:cNvSpPr>
          <p:nvPr>
            <p:ph type="sldNum" sz="quarter" idx="12"/>
          </p:nvPr>
        </p:nvSpPr>
        <p:spPr>
          <a:xfrm>
            <a:off x="11124000" y="6535664"/>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653745501"/>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1 - Unpacking the written paper</Template>
  <TotalTime>0</TotalTime>
  <Words>1977</Words>
  <Application>Microsoft Office PowerPoint</Application>
  <PresentationFormat>Widescreen</PresentationFormat>
  <Paragraphs>181</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Montserrat Medium</vt:lpstr>
      <vt:lpstr>Public Sans</vt:lpstr>
      <vt:lpstr>Calibri</vt:lpstr>
      <vt:lpstr>Public Sans Light</vt:lpstr>
      <vt:lpstr>Arial</vt:lpstr>
      <vt:lpstr>Times New Roman</vt:lpstr>
      <vt:lpstr>NSWG Corporate</vt:lpstr>
      <vt:lpstr>Writing about music in Stage 6</vt:lpstr>
      <vt:lpstr>Contents</vt:lpstr>
      <vt:lpstr>The Music 1 aural skills paper</vt:lpstr>
      <vt:lpstr>Do you know what the paper contains?</vt:lpstr>
      <vt:lpstr>Question examples</vt:lpstr>
      <vt:lpstr>Types of questions</vt:lpstr>
      <vt:lpstr>What creates…</vt:lpstr>
      <vt:lpstr>What genres or styles of music are used in the paper?</vt:lpstr>
      <vt:lpstr>Activities</vt:lpstr>
      <vt:lpstr>Tips for the aural examination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unpacking the Music 1 aural skills paper</dc:title>
  <dc:creator>NSW Department of Education</dc:creator>
  <dcterms:created xsi:type="dcterms:W3CDTF">2024-02-19T23:40:59Z</dcterms:created>
  <dcterms:modified xsi:type="dcterms:W3CDTF">2024-02-19T23:42:00Z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2024-02-19T23:41:59Z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6eec1be9-19fd-4976-9f7b-cffff983a2d8</vt:lpwstr>
  </property>
  <property fmtid="{D5CDD505-2E9C-101B-9397-08002B2CF9AE}" pid="8" name="MSIP_Label_b603dfd7-d93a-4381-a340-2995d8282205_ContentBits">
    <vt:lpwstr>0</vt:lpwstr>
  </property>
</Properties>
</file>