
<file path=[Content_Types].xml><?xml version="1.0" encoding="utf-8"?>
<Types xmlns="http://schemas.openxmlformats.org/package/2006/content-types">
  <Default Extension="jpeg" ContentType="image/jpeg"/>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10.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444A3E3" w14:textId="57A9A98E" w:rsidR="004A4444" w:rsidRDefault="00B05388" w:rsidP="00D87DA6">
      <w:pPr>
        <w:pStyle w:val="Title"/>
      </w:pPr>
      <w:r>
        <w:t>Science</w:t>
      </w:r>
      <w:r w:rsidR="00D87DA6">
        <w:t xml:space="preserve"> Stage 5</w:t>
      </w:r>
      <w:r w:rsidR="00F64B84">
        <w:t xml:space="preserve"> </w:t>
      </w:r>
    </w:p>
    <w:p w14:paraId="424B6FA5" w14:textId="1157B80C" w:rsidR="003064ED" w:rsidRDefault="00D87DA6" w:rsidP="00311336">
      <w:pPr>
        <w:pStyle w:val="Subtitle0"/>
      </w:pPr>
      <w:r>
        <w:t xml:space="preserve">The </w:t>
      </w:r>
      <w:r w:rsidR="00740F27">
        <w:t>p</w:t>
      </w:r>
      <w:r>
        <w:t xml:space="preserve">eriodic </w:t>
      </w:r>
      <w:r w:rsidR="00740F27">
        <w:t>t</w:t>
      </w:r>
      <w:r>
        <w:t>able</w:t>
      </w:r>
    </w:p>
    <w:p w14:paraId="74FA7B96" w14:textId="5451DA67" w:rsidR="00077B95" w:rsidRPr="00D87DA6" w:rsidRDefault="00077B95" w:rsidP="002F7282">
      <w:pPr>
        <w:sectPr w:rsidR="00077B95" w:rsidRPr="00D87DA6" w:rsidSect="008F5278">
          <w:headerReference w:type="even" r:id="rId11"/>
          <w:headerReference w:type="default" r:id="rId12"/>
          <w:footerReference w:type="even" r:id="rId13"/>
          <w:footerReference w:type="default" r:id="rId14"/>
          <w:headerReference w:type="first" r:id="rId15"/>
          <w:footerReference w:type="first" r:id="rId16"/>
          <w:pgSz w:w="11906" w:h="16838"/>
          <w:pgMar w:top="1134" w:right="1134" w:bottom="1134" w:left="1134" w:header="709" w:footer="709" w:gutter="0"/>
          <w:pgNumType w:start="0"/>
          <w:cols w:space="708"/>
          <w:titlePg/>
          <w:docGrid w:linePitch="360"/>
        </w:sectPr>
      </w:pPr>
      <w:r w:rsidRPr="00FC7041">
        <w:rPr>
          <w:b/>
        </w:rPr>
        <w:t>Creation date</w:t>
      </w:r>
      <w:r w:rsidRPr="00FC7041">
        <w:t>: 3 Jul</w:t>
      </w:r>
      <w:r>
        <w:t>y</w:t>
      </w:r>
      <w:r w:rsidRPr="00FC7041">
        <w:t xml:space="preserve"> 2023</w:t>
      </w:r>
    </w:p>
    <w:p w14:paraId="73486343" w14:textId="64B3F67C" w:rsidR="00965E6A" w:rsidRDefault="00965E6A" w:rsidP="00F05BC2">
      <w:pPr>
        <w:pStyle w:val="TOCHeading"/>
      </w:pPr>
      <w:r>
        <w:lastRenderedPageBreak/>
        <w:t>Contents</w:t>
      </w:r>
    </w:p>
    <w:p w14:paraId="3AD3BC84" w14:textId="6BBEA7F5" w:rsidR="009740F8" w:rsidRDefault="00F77576">
      <w:pPr>
        <w:pStyle w:val="TOC1"/>
        <w:rPr>
          <w:rFonts w:asciiTheme="minorHAnsi" w:eastAsiaTheme="minorEastAsia" w:hAnsiTheme="minorHAnsi" w:cstheme="minorBidi"/>
          <w:b w:val="0"/>
          <w:kern w:val="2"/>
          <w:szCs w:val="22"/>
          <w:lang w:eastAsia="en-AU"/>
          <w14:ligatures w14:val="standardContextual"/>
        </w:rPr>
      </w:pPr>
      <w:r>
        <w:rPr>
          <w:bCs/>
        </w:rPr>
        <w:fldChar w:fldCharType="begin"/>
      </w:r>
      <w:r>
        <w:rPr>
          <w:bCs/>
        </w:rPr>
        <w:instrText xml:space="preserve"> TOC \o "1-3" \h \z \u </w:instrText>
      </w:r>
      <w:r>
        <w:rPr>
          <w:bCs/>
        </w:rPr>
        <w:fldChar w:fldCharType="separate"/>
      </w:r>
      <w:hyperlink w:anchor="_Toc149909336" w:history="1">
        <w:r w:rsidR="009740F8" w:rsidRPr="00AF461A">
          <w:rPr>
            <w:rStyle w:val="Hyperlink"/>
          </w:rPr>
          <w:t>Overview</w:t>
        </w:r>
        <w:r w:rsidR="009740F8">
          <w:rPr>
            <w:webHidden/>
          </w:rPr>
          <w:tab/>
        </w:r>
        <w:r w:rsidR="009740F8">
          <w:rPr>
            <w:webHidden/>
          </w:rPr>
          <w:fldChar w:fldCharType="begin"/>
        </w:r>
        <w:r w:rsidR="009740F8">
          <w:rPr>
            <w:webHidden/>
          </w:rPr>
          <w:instrText xml:space="preserve"> PAGEREF _Toc149909336 \h </w:instrText>
        </w:r>
        <w:r w:rsidR="009740F8">
          <w:rPr>
            <w:webHidden/>
          </w:rPr>
        </w:r>
        <w:r w:rsidR="009740F8">
          <w:rPr>
            <w:webHidden/>
          </w:rPr>
          <w:fldChar w:fldCharType="separate"/>
        </w:r>
        <w:r w:rsidR="009740F8">
          <w:rPr>
            <w:webHidden/>
          </w:rPr>
          <w:t>3</w:t>
        </w:r>
        <w:r w:rsidR="009740F8">
          <w:rPr>
            <w:webHidden/>
          </w:rPr>
          <w:fldChar w:fldCharType="end"/>
        </w:r>
      </w:hyperlink>
    </w:p>
    <w:p w14:paraId="67F3EA7E" w14:textId="461DFAD3" w:rsidR="009740F8" w:rsidRDefault="009740F8">
      <w:pPr>
        <w:pStyle w:val="TOC1"/>
        <w:rPr>
          <w:rFonts w:asciiTheme="minorHAnsi" w:eastAsiaTheme="minorEastAsia" w:hAnsiTheme="minorHAnsi" w:cstheme="minorBidi"/>
          <w:b w:val="0"/>
          <w:kern w:val="2"/>
          <w:szCs w:val="22"/>
          <w:lang w:eastAsia="en-AU"/>
          <w14:ligatures w14:val="standardContextual"/>
        </w:rPr>
      </w:pPr>
      <w:hyperlink w:anchor="_Toc149909337" w:history="1">
        <w:r w:rsidRPr="00AF461A">
          <w:rPr>
            <w:rStyle w:val="Hyperlink"/>
          </w:rPr>
          <w:t>Information for teachers</w:t>
        </w:r>
        <w:r>
          <w:rPr>
            <w:webHidden/>
          </w:rPr>
          <w:tab/>
        </w:r>
        <w:r>
          <w:rPr>
            <w:webHidden/>
          </w:rPr>
          <w:fldChar w:fldCharType="begin"/>
        </w:r>
        <w:r>
          <w:rPr>
            <w:webHidden/>
          </w:rPr>
          <w:instrText xml:space="preserve"> PAGEREF _Toc149909337 \h </w:instrText>
        </w:r>
        <w:r>
          <w:rPr>
            <w:webHidden/>
          </w:rPr>
        </w:r>
        <w:r>
          <w:rPr>
            <w:webHidden/>
          </w:rPr>
          <w:fldChar w:fldCharType="separate"/>
        </w:r>
        <w:r>
          <w:rPr>
            <w:webHidden/>
          </w:rPr>
          <w:t>4</w:t>
        </w:r>
        <w:r>
          <w:rPr>
            <w:webHidden/>
          </w:rPr>
          <w:fldChar w:fldCharType="end"/>
        </w:r>
      </w:hyperlink>
    </w:p>
    <w:p w14:paraId="1377DC1C" w14:textId="1AE9921F"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38" w:history="1">
        <w:r w:rsidRPr="00AF461A">
          <w:rPr>
            <w:rStyle w:val="Hyperlink"/>
          </w:rPr>
          <w:t>Introduction</w:t>
        </w:r>
        <w:r>
          <w:rPr>
            <w:webHidden/>
          </w:rPr>
          <w:tab/>
        </w:r>
        <w:r>
          <w:rPr>
            <w:webHidden/>
          </w:rPr>
          <w:fldChar w:fldCharType="begin"/>
        </w:r>
        <w:r>
          <w:rPr>
            <w:webHidden/>
          </w:rPr>
          <w:instrText xml:space="preserve"> PAGEREF _Toc149909338 \h </w:instrText>
        </w:r>
        <w:r>
          <w:rPr>
            <w:webHidden/>
          </w:rPr>
        </w:r>
        <w:r>
          <w:rPr>
            <w:webHidden/>
          </w:rPr>
          <w:fldChar w:fldCharType="separate"/>
        </w:r>
        <w:r>
          <w:rPr>
            <w:webHidden/>
          </w:rPr>
          <w:t>4</w:t>
        </w:r>
        <w:r>
          <w:rPr>
            <w:webHidden/>
          </w:rPr>
          <w:fldChar w:fldCharType="end"/>
        </w:r>
      </w:hyperlink>
    </w:p>
    <w:p w14:paraId="7843ED11" w14:textId="5C7B0AC9"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39" w:history="1">
        <w:r w:rsidRPr="00AF461A">
          <w:rPr>
            <w:rStyle w:val="Hyperlink"/>
          </w:rPr>
          <w:t>Outcomes</w:t>
        </w:r>
        <w:r>
          <w:rPr>
            <w:webHidden/>
          </w:rPr>
          <w:tab/>
        </w:r>
        <w:r>
          <w:rPr>
            <w:webHidden/>
          </w:rPr>
          <w:fldChar w:fldCharType="begin"/>
        </w:r>
        <w:r>
          <w:rPr>
            <w:webHidden/>
          </w:rPr>
          <w:instrText xml:space="preserve"> PAGEREF _Toc149909339 \h </w:instrText>
        </w:r>
        <w:r>
          <w:rPr>
            <w:webHidden/>
          </w:rPr>
        </w:r>
        <w:r>
          <w:rPr>
            <w:webHidden/>
          </w:rPr>
          <w:fldChar w:fldCharType="separate"/>
        </w:r>
        <w:r>
          <w:rPr>
            <w:webHidden/>
          </w:rPr>
          <w:t>4</w:t>
        </w:r>
        <w:r>
          <w:rPr>
            <w:webHidden/>
          </w:rPr>
          <w:fldChar w:fldCharType="end"/>
        </w:r>
      </w:hyperlink>
    </w:p>
    <w:p w14:paraId="60EAAFA4" w14:textId="6A6C9B27"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40" w:history="1">
        <w:r w:rsidRPr="00AF461A">
          <w:rPr>
            <w:rStyle w:val="Hyperlink"/>
          </w:rPr>
          <w:t>Learning intentions and success criteria</w:t>
        </w:r>
        <w:r>
          <w:rPr>
            <w:webHidden/>
          </w:rPr>
          <w:tab/>
        </w:r>
        <w:r>
          <w:rPr>
            <w:webHidden/>
          </w:rPr>
          <w:fldChar w:fldCharType="begin"/>
        </w:r>
        <w:r>
          <w:rPr>
            <w:webHidden/>
          </w:rPr>
          <w:instrText xml:space="preserve"> PAGEREF _Toc149909340 \h </w:instrText>
        </w:r>
        <w:r>
          <w:rPr>
            <w:webHidden/>
          </w:rPr>
        </w:r>
        <w:r>
          <w:rPr>
            <w:webHidden/>
          </w:rPr>
          <w:fldChar w:fldCharType="separate"/>
        </w:r>
        <w:r>
          <w:rPr>
            <w:webHidden/>
          </w:rPr>
          <w:t>5</w:t>
        </w:r>
        <w:r>
          <w:rPr>
            <w:webHidden/>
          </w:rPr>
          <w:fldChar w:fldCharType="end"/>
        </w:r>
      </w:hyperlink>
    </w:p>
    <w:p w14:paraId="26611A32" w14:textId="6A5E960F" w:rsidR="009740F8" w:rsidRDefault="009740F8">
      <w:pPr>
        <w:pStyle w:val="TOC1"/>
        <w:rPr>
          <w:rFonts w:asciiTheme="minorHAnsi" w:eastAsiaTheme="minorEastAsia" w:hAnsiTheme="minorHAnsi" w:cstheme="minorBidi"/>
          <w:b w:val="0"/>
          <w:kern w:val="2"/>
          <w:szCs w:val="22"/>
          <w:lang w:eastAsia="en-AU"/>
          <w14:ligatures w14:val="standardContextual"/>
        </w:rPr>
      </w:pPr>
      <w:hyperlink w:anchor="_Toc149909341" w:history="1">
        <w:r w:rsidRPr="00AF461A">
          <w:rPr>
            <w:rStyle w:val="Hyperlink"/>
          </w:rPr>
          <w:t>Teaching and learning activities</w:t>
        </w:r>
        <w:r>
          <w:rPr>
            <w:webHidden/>
          </w:rPr>
          <w:tab/>
        </w:r>
        <w:r>
          <w:rPr>
            <w:webHidden/>
          </w:rPr>
          <w:fldChar w:fldCharType="begin"/>
        </w:r>
        <w:r>
          <w:rPr>
            <w:webHidden/>
          </w:rPr>
          <w:instrText xml:space="preserve"> PAGEREF _Toc149909341 \h </w:instrText>
        </w:r>
        <w:r>
          <w:rPr>
            <w:webHidden/>
          </w:rPr>
        </w:r>
        <w:r>
          <w:rPr>
            <w:webHidden/>
          </w:rPr>
          <w:fldChar w:fldCharType="separate"/>
        </w:r>
        <w:r>
          <w:rPr>
            <w:webHidden/>
          </w:rPr>
          <w:t>6</w:t>
        </w:r>
        <w:r>
          <w:rPr>
            <w:webHidden/>
          </w:rPr>
          <w:fldChar w:fldCharType="end"/>
        </w:r>
      </w:hyperlink>
    </w:p>
    <w:p w14:paraId="7636AE0D" w14:textId="48CEE9FB"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42" w:history="1">
        <w:r w:rsidRPr="00AF461A">
          <w:rPr>
            <w:rStyle w:val="Hyperlink"/>
          </w:rPr>
          <w:t>Review prior knowledge</w:t>
        </w:r>
        <w:r>
          <w:rPr>
            <w:webHidden/>
          </w:rPr>
          <w:tab/>
        </w:r>
        <w:r>
          <w:rPr>
            <w:webHidden/>
          </w:rPr>
          <w:fldChar w:fldCharType="begin"/>
        </w:r>
        <w:r>
          <w:rPr>
            <w:webHidden/>
          </w:rPr>
          <w:instrText xml:space="preserve"> PAGEREF _Toc149909342 \h </w:instrText>
        </w:r>
        <w:r>
          <w:rPr>
            <w:webHidden/>
          </w:rPr>
        </w:r>
        <w:r>
          <w:rPr>
            <w:webHidden/>
          </w:rPr>
          <w:fldChar w:fldCharType="separate"/>
        </w:r>
        <w:r>
          <w:rPr>
            <w:webHidden/>
          </w:rPr>
          <w:t>6</w:t>
        </w:r>
        <w:r>
          <w:rPr>
            <w:webHidden/>
          </w:rPr>
          <w:fldChar w:fldCharType="end"/>
        </w:r>
      </w:hyperlink>
    </w:p>
    <w:p w14:paraId="2AC02A46" w14:textId="47B93A6D"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43" w:history="1">
        <w:r w:rsidRPr="00AF461A">
          <w:rPr>
            <w:rStyle w:val="Hyperlink"/>
          </w:rPr>
          <w:t>Activity 1 – the Periodic Table song</w:t>
        </w:r>
        <w:r>
          <w:rPr>
            <w:webHidden/>
          </w:rPr>
          <w:tab/>
        </w:r>
        <w:r>
          <w:rPr>
            <w:webHidden/>
          </w:rPr>
          <w:fldChar w:fldCharType="begin"/>
        </w:r>
        <w:r>
          <w:rPr>
            <w:webHidden/>
          </w:rPr>
          <w:instrText xml:space="preserve"> PAGEREF _Toc149909343 \h </w:instrText>
        </w:r>
        <w:r>
          <w:rPr>
            <w:webHidden/>
          </w:rPr>
        </w:r>
        <w:r>
          <w:rPr>
            <w:webHidden/>
          </w:rPr>
          <w:fldChar w:fldCharType="separate"/>
        </w:r>
        <w:r>
          <w:rPr>
            <w:webHidden/>
          </w:rPr>
          <w:t>6</w:t>
        </w:r>
        <w:r>
          <w:rPr>
            <w:webHidden/>
          </w:rPr>
          <w:fldChar w:fldCharType="end"/>
        </w:r>
      </w:hyperlink>
    </w:p>
    <w:p w14:paraId="29229B85" w14:textId="72B282FD"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44" w:history="1">
        <w:r w:rsidRPr="00AF461A">
          <w:rPr>
            <w:rStyle w:val="Hyperlink"/>
          </w:rPr>
          <w:t>Activity 2 – getting to know the periodic table and its elements</w:t>
        </w:r>
        <w:r>
          <w:rPr>
            <w:webHidden/>
          </w:rPr>
          <w:tab/>
        </w:r>
        <w:r>
          <w:rPr>
            <w:webHidden/>
          </w:rPr>
          <w:fldChar w:fldCharType="begin"/>
        </w:r>
        <w:r>
          <w:rPr>
            <w:webHidden/>
          </w:rPr>
          <w:instrText xml:space="preserve"> PAGEREF _Toc149909344 \h </w:instrText>
        </w:r>
        <w:r>
          <w:rPr>
            <w:webHidden/>
          </w:rPr>
        </w:r>
        <w:r>
          <w:rPr>
            <w:webHidden/>
          </w:rPr>
          <w:fldChar w:fldCharType="separate"/>
        </w:r>
        <w:r>
          <w:rPr>
            <w:webHidden/>
          </w:rPr>
          <w:t>7</w:t>
        </w:r>
        <w:r>
          <w:rPr>
            <w:webHidden/>
          </w:rPr>
          <w:fldChar w:fldCharType="end"/>
        </w:r>
      </w:hyperlink>
    </w:p>
    <w:p w14:paraId="2FB4F9DC" w14:textId="693DFD53"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45" w:history="1">
        <w:r w:rsidRPr="00AF461A">
          <w:rPr>
            <w:rStyle w:val="Hyperlink"/>
            <w:noProof/>
          </w:rPr>
          <w:t>Part A – looking for patterns</w:t>
        </w:r>
        <w:r>
          <w:rPr>
            <w:noProof/>
            <w:webHidden/>
          </w:rPr>
          <w:tab/>
        </w:r>
        <w:r>
          <w:rPr>
            <w:noProof/>
            <w:webHidden/>
          </w:rPr>
          <w:fldChar w:fldCharType="begin"/>
        </w:r>
        <w:r>
          <w:rPr>
            <w:noProof/>
            <w:webHidden/>
          </w:rPr>
          <w:instrText xml:space="preserve"> PAGEREF _Toc149909345 \h </w:instrText>
        </w:r>
        <w:r>
          <w:rPr>
            <w:noProof/>
            <w:webHidden/>
          </w:rPr>
        </w:r>
        <w:r>
          <w:rPr>
            <w:noProof/>
            <w:webHidden/>
          </w:rPr>
          <w:fldChar w:fldCharType="separate"/>
        </w:r>
        <w:r>
          <w:rPr>
            <w:noProof/>
            <w:webHidden/>
          </w:rPr>
          <w:t>7</w:t>
        </w:r>
        <w:r>
          <w:rPr>
            <w:noProof/>
            <w:webHidden/>
          </w:rPr>
          <w:fldChar w:fldCharType="end"/>
        </w:r>
      </w:hyperlink>
    </w:p>
    <w:p w14:paraId="4CE23DC5" w14:textId="483E0756"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46" w:history="1">
        <w:r w:rsidRPr="00AF461A">
          <w:rPr>
            <w:rStyle w:val="Hyperlink"/>
          </w:rPr>
          <w:t>Activity 3 – modelling trends in the periodic table</w:t>
        </w:r>
        <w:r>
          <w:rPr>
            <w:webHidden/>
          </w:rPr>
          <w:tab/>
        </w:r>
        <w:r>
          <w:rPr>
            <w:webHidden/>
          </w:rPr>
          <w:fldChar w:fldCharType="begin"/>
        </w:r>
        <w:r>
          <w:rPr>
            <w:webHidden/>
          </w:rPr>
          <w:instrText xml:space="preserve"> PAGEREF _Toc149909346 \h </w:instrText>
        </w:r>
        <w:r>
          <w:rPr>
            <w:webHidden/>
          </w:rPr>
        </w:r>
        <w:r>
          <w:rPr>
            <w:webHidden/>
          </w:rPr>
          <w:fldChar w:fldCharType="separate"/>
        </w:r>
        <w:r>
          <w:rPr>
            <w:webHidden/>
          </w:rPr>
          <w:t>10</w:t>
        </w:r>
        <w:r>
          <w:rPr>
            <w:webHidden/>
          </w:rPr>
          <w:fldChar w:fldCharType="end"/>
        </w:r>
      </w:hyperlink>
    </w:p>
    <w:p w14:paraId="1E688808" w14:textId="151F207C"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47" w:history="1">
        <w:r w:rsidRPr="00AF461A">
          <w:rPr>
            <w:rStyle w:val="Hyperlink"/>
            <w:noProof/>
          </w:rPr>
          <w:t>Part A – modelling the Bohr atom</w:t>
        </w:r>
        <w:r>
          <w:rPr>
            <w:noProof/>
            <w:webHidden/>
          </w:rPr>
          <w:tab/>
        </w:r>
        <w:r>
          <w:rPr>
            <w:noProof/>
            <w:webHidden/>
          </w:rPr>
          <w:fldChar w:fldCharType="begin"/>
        </w:r>
        <w:r>
          <w:rPr>
            <w:noProof/>
            <w:webHidden/>
          </w:rPr>
          <w:instrText xml:space="preserve"> PAGEREF _Toc149909347 \h </w:instrText>
        </w:r>
        <w:r>
          <w:rPr>
            <w:noProof/>
            <w:webHidden/>
          </w:rPr>
        </w:r>
        <w:r>
          <w:rPr>
            <w:noProof/>
            <w:webHidden/>
          </w:rPr>
          <w:fldChar w:fldCharType="separate"/>
        </w:r>
        <w:r>
          <w:rPr>
            <w:noProof/>
            <w:webHidden/>
          </w:rPr>
          <w:t>10</w:t>
        </w:r>
        <w:r>
          <w:rPr>
            <w:noProof/>
            <w:webHidden/>
          </w:rPr>
          <w:fldChar w:fldCharType="end"/>
        </w:r>
      </w:hyperlink>
    </w:p>
    <w:p w14:paraId="2B37701A" w14:textId="68ECC196"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48" w:history="1">
        <w:r w:rsidRPr="00AF461A">
          <w:rPr>
            <w:rStyle w:val="Hyperlink"/>
            <w:noProof/>
          </w:rPr>
          <w:t>Part B – tableau (optional activity)</w:t>
        </w:r>
        <w:r>
          <w:rPr>
            <w:noProof/>
            <w:webHidden/>
          </w:rPr>
          <w:tab/>
        </w:r>
        <w:r>
          <w:rPr>
            <w:noProof/>
            <w:webHidden/>
          </w:rPr>
          <w:fldChar w:fldCharType="begin"/>
        </w:r>
        <w:r>
          <w:rPr>
            <w:noProof/>
            <w:webHidden/>
          </w:rPr>
          <w:instrText xml:space="preserve"> PAGEREF _Toc149909348 \h </w:instrText>
        </w:r>
        <w:r>
          <w:rPr>
            <w:noProof/>
            <w:webHidden/>
          </w:rPr>
        </w:r>
        <w:r>
          <w:rPr>
            <w:noProof/>
            <w:webHidden/>
          </w:rPr>
          <w:fldChar w:fldCharType="separate"/>
        </w:r>
        <w:r>
          <w:rPr>
            <w:noProof/>
            <w:webHidden/>
          </w:rPr>
          <w:t>14</w:t>
        </w:r>
        <w:r>
          <w:rPr>
            <w:noProof/>
            <w:webHidden/>
          </w:rPr>
          <w:fldChar w:fldCharType="end"/>
        </w:r>
      </w:hyperlink>
    </w:p>
    <w:p w14:paraId="08D45D15" w14:textId="640BB813"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49" w:history="1">
        <w:r w:rsidRPr="00AF461A">
          <w:rPr>
            <w:rStyle w:val="Hyperlink"/>
          </w:rPr>
          <w:t>Activity 4 – a very different periodic table</w:t>
        </w:r>
        <w:r>
          <w:rPr>
            <w:webHidden/>
          </w:rPr>
          <w:tab/>
        </w:r>
        <w:r>
          <w:rPr>
            <w:webHidden/>
          </w:rPr>
          <w:fldChar w:fldCharType="begin"/>
        </w:r>
        <w:r>
          <w:rPr>
            <w:webHidden/>
          </w:rPr>
          <w:instrText xml:space="preserve"> PAGEREF _Toc149909349 \h </w:instrText>
        </w:r>
        <w:r>
          <w:rPr>
            <w:webHidden/>
          </w:rPr>
        </w:r>
        <w:r>
          <w:rPr>
            <w:webHidden/>
          </w:rPr>
          <w:fldChar w:fldCharType="separate"/>
        </w:r>
        <w:r>
          <w:rPr>
            <w:webHidden/>
          </w:rPr>
          <w:t>14</w:t>
        </w:r>
        <w:r>
          <w:rPr>
            <w:webHidden/>
          </w:rPr>
          <w:fldChar w:fldCharType="end"/>
        </w:r>
      </w:hyperlink>
    </w:p>
    <w:p w14:paraId="5603949E" w14:textId="20873D4B"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0" w:history="1">
        <w:r w:rsidRPr="00AF461A">
          <w:rPr>
            <w:rStyle w:val="Hyperlink"/>
            <w:noProof/>
          </w:rPr>
          <w:t>Introduction</w:t>
        </w:r>
        <w:r>
          <w:rPr>
            <w:noProof/>
            <w:webHidden/>
          </w:rPr>
          <w:tab/>
        </w:r>
        <w:r>
          <w:rPr>
            <w:noProof/>
            <w:webHidden/>
          </w:rPr>
          <w:fldChar w:fldCharType="begin"/>
        </w:r>
        <w:r>
          <w:rPr>
            <w:noProof/>
            <w:webHidden/>
          </w:rPr>
          <w:instrText xml:space="preserve"> PAGEREF _Toc149909350 \h </w:instrText>
        </w:r>
        <w:r>
          <w:rPr>
            <w:noProof/>
            <w:webHidden/>
          </w:rPr>
        </w:r>
        <w:r>
          <w:rPr>
            <w:noProof/>
            <w:webHidden/>
          </w:rPr>
          <w:fldChar w:fldCharType="separate"/>
        </w:r>
        <w:r>
          <w:rPr>
            <w:noProof/>
            <w:webHidden/>
          </w:rPr>
          <w:t>14</w:t>
        </w:r>
        <w:r>
          <w:rPr>
            <w:noProof/>
            <w:webHidden/>
          </w:rPr>
          <w:fldChar w:fldCharType="end"/>
        </w:r>
      </w:hyperlink>
    </w:p>
    <w:p w14:paraId="62694EC2" w14:textId="32197F40"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1" w:history="1">
        <w:r w:rsidRPr="00AF461A">
          <w:rPr>
            <w:rStyle w:val="Hyperlink"/>
            <w:noProof/>
          </w:rPr>
          <w:t>Reading the text (explicit information) – skimming and scanning</w:t>
        </w:r>
        <w:r>
          <w:rPr>
            <w:noProof/>
            <w:webHidden/>
          </w:rPr>
          <w:tab/>
        </w:r>
        <w:r>
          <w:rPr>
            <w:noProof/>
            <w:webHidden/>
          </w:rPr>
          <w:fldChar w:fldCharType="begin"/>
        </w:r>
        <w:r>
          <w:rPr>
            <w:noProof/>
            <w:webHidden/>
          </w:rPr>
          <w:instrText xml:space="preserve"> PAGEREF _Toc149909351 \h </w:instrText>
        </w:r>
        <w:r>
          <w:rPr>
            <w:noProof/>
            <w:webHidden/>
          </w:rPr>
        </w:r>
        <w:r>
          <w:rPr>
            <w:noProof/>
            <w:webHidden/>
          </w:rPr>
          <w:fldChar w:fldCharType="separate"/>
        </w:r>
        <w:r>
          <w:rPr>
            <w:noProof/>
            <w:webHidden/>
          </w:rPr>
          <w:t>14</w:t>
        </w:r>
        <w:r>
          <w:rPr>
            <w:noProof/>
            <w:webHidden/>
          </w:rPr>
          <w:fldChar w:fldCharType="end"/>
        </w:r>
      </w:hyperlink>
    </w:p>
    <w:p w14:paraId="7CFF4EC0" w14:textId="03E5FFF4"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52" w:history="1">
        <w:r w:rsidRPr="00AF461A">
          <w:rPr>
            <w:rStyle w:val="Hyperlink"/>
          </w:rPr>
          <w:t>Activity 5 – examining a trend in the periodic table (PEOE)</w:t>
        </w:r>
        <w:r>
          <w:rPr>
            <w:webHidden/>
          </w:rPr>
          <w:tab/>
        </w:r>
        <w:r>
          <w:rPr>
            <w:webHidden/>
          </w:rPr>
          <w:fldChar w:fldCharType="begin"/>
        </w:r>
        <w:r>
          <w:rPr>
            <w:webHidden/>
          </w:rPr>
          <w:instrText xml:space="preserve"> PAGEREF _Toc149909352 \h </w:instrText>
        </w:r>
        <w:r>
          <w:rPr>
            <w:webHidden/>
          </w:rPr>
        </w:r>
        <w:r>
          <w:rPr>
            <w:webHidden/>
          </w:rPr>
          <w:fldChar w:fldCharType="separate"/>
        </w:r>
        <w:r>
          <w:rPr>
            <w:webHidden/>
          </w:rPr>
          <w:t>20</w:t>
        </w:r>
        <w:r>
          <w:rPr>
            <w:webHidden/>
          </w:rPr>
          <w:fldChar w:fldCharType="end"/>
        </w:r>
      </w:hyperlink>
    </w:p>
    <w:p w14:paraId="697D19A1" w14:textId="5CA80677"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3" w:history="1">
        <w:r w:rsidRPr="00AF461A">
          <w:rPr>
            <w:rStyle w:val="Hyperlink"/>
            <w:noProof/>
          </w:rPr>
          <w:t>Setting the scene</w:t>
        </w:r>
        <w:r>
          <w:rPr>
            <w:noProof/>
            <w:webHidden/>
          </w:rPr>
          <w:tab/>
        </w:r>
        <w:r>
          <w:rPr>
            <w:noProof/>
            <w:webHidden/>
          </w:rPr>
          <w:fldChar w:fldCharType="begin"/>
        </w:r>
        <w:r>
          <w:rPr>
            <w:noProof/>
            <w:webHidden/>
          </w:rPr>
          <w:instrText xml:space="preserve"> PAGEREF _Toc149909353 \h </w:instrText>
        </w:r>
        <w:r>
          <w:rPr>
            <w:noProof/>
            <w:webHidden/>
          </w:rPr>
        </w:r>
        <w:r>
          <w:rPr>
            <w:noProof/>
            <w:webHidden/>
          </w:rPr>
          <w:fldChar w:fldCharType="separate"/>
        </w:r>
        <w:r>
          <w:rPr>
            <w:noProof/>
            <w:webHidden/>
          </w:rPr>
          <w:t>20</w:t>
        </w:r>
        <w:r>
          <w:rPr>
            <w:noProof/>
            <w:webHidden/>
          </w:rPr>
          <w:fldChar w:fldCharType="end"/>
        </w:r>
      </w:hyperlink>
    </w:p>
    <w:p w14:paraId="7F4D1551" w14:textId="30314006"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4" w:history="1">
        <w:r w:rsidRPr="00AF461A">
          <w:rPr>
            <w:rStyle w:val="Hyperlink"/>
            <w:noProof/>
          </w:rPr>
          <w:t>Practical activity</w:t>
        </w:r>
        <w:r>
          <w:rPr>
            <w:noProof/>
            <w:webHidden/>
          </w:rPr>
          <w:tab/>
        </w:r>
        <w:r>
          <w:rPr>
            <w:noProof/>
            <w:webHidden/>
          </w:rPr>
          <w:fldChar w:fldCharType="begin"/>
        </w:r>
        <w:r>
          <w:rPr>
            <w:noProof/>
            <w:webHidden/>
          </w:rPr>
          <w:instrText xml:space="preserve"> PAGEREF _Toc149909354 \h </w:instrText>
        </w:r>
        <w:r>
          <w:rPr>
            <w:noProof/>
            <w:webHidden/>
          </w:rPr>
        </w:r>
        <w:r>
          <w:rPr>
            <w:noProof/>
            <w:webHidden/>
          </w:rPr>
          <w:fldChar w:fldCharType="separate"/>
        </w:r>
        <w:r>
          <w:rPr>
            <w:noProof/>
            <w:webHidden/>
          </w:rPr>
          <w:t>20</w:t>
        </w:r>
        <w:r>
          <w:rPr>
            <w:noProof/>
            <w:webHidden/>
          </w:rPr>
          <w:fldChar w:fldCharType="end"/>
        </w:r>
      </w:hyperlink>
    </w:p>
    <w:p w14:paraId="4B37D0D7" w14:textId="5A3E32D1"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5" w:history="1">
        <w:r w:rsidRPr="00AF461A">
          <w:rPr>
            <w:rStyle w:val="Hyperlink"/>
            <w:noProof/>
          </w:rPr>
          <w:t>Teacher preparation</w:t>
        </w:r>
        <w:r>
          <w:rPr>
            <w:noProof/>
            <w:webHidden/>
          </w:rPr>
          <w:tab/>
        </w:r>
        <w:r>
          <w:rPr>
            <w:noProof/>
            <w:webHidden/>
          </w:rPr>
          <w:fldChar w:fldCharType="begin"/>
        </w:r>
        <w:r>
          <w:rPr>
            <w:noProof/>
            <w:webHidden/>
          </w:rPr>
          <w:instrText xml:space="preserve"> PAGEREF _Toc149909355 \h </w:instrText>
        </w:r>
        <w:r>
          <w:rPr>
            <w:noProof/>
            <w:webHidden/>
          </w:rPr>
        </w:r>
        <w:r>
          <w:rPr>
            <w:noProof/>
            <w:webHidden/>
          </w:rPr>
          <w:fldChar w:fldCharType="separate"/>
        </w:r>
        <w:r>
          <w:rPr>
            <w:noProof/>
            <w:webHidden/>
          </w:rPr>
          <w:t>20</w:t>
        </w:r>
        <w:r>
          <w:rPr>
            <w:noProof/>
            <w:webHidden/>
          </w:rPr>
          <w:fldChar w:fldCharType="end"/>
        </w:r>
      </w:hyperlink>
    </w:p>
    <w:p w14:paraId="3753B13B" w14:textId="3D8FFF50"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6" w:history="1">
        <w:r w:rsidRPr="00AF461A">
          <w:rPr>
            <w:rStyle w:val="Hyperlink"/>
            <w:noProof/>
          </w:rPr>
          <w:t>Method</w:t>
        </w:r>
        <w:r>
          <w:rPr>
            <w:noProof/>
            <w:webHidden/>
          </w:rPr>
          <w:tab/>
        </w:r>
        <w:r>
          <w:rPr>
            <w:noProof/>
            <w:webHidden/>
          </w:rPr>
          <w:fldChar w:fldCharType="begin"/>
        </w:r>
        <w:r>
          <w:rPr>
            <w:noProof/>
            <w:webHidden/>
          </w:rPr>
          <w:instrText xml:space="preserve"> PAGEREF _Toc149909356 \h </w:instrText>
        </w:r>
        <w:r>
          <w:rPr>
            <w:noProof/>
            <w:webHidden/>
          </w:rPr>
        </w:r>
        <w:r>
          <w:rPr>
            <w:noProof/>
            <w:webHidden/>
          </w:rPr>
          <w:fldChar w:fldCharType="separate"/>
        </w:r>
        <w:r>
          <w:rPr>
            <w:noProof/>
            <w:webHidden/>
          </w:rPr>
          <w:t>21</w:t>
        </w:r>
        <w:r>
          <w:rPr>
            <w:noProof/>
            <w:webHidden/>
          </w:rPr>
          <w:fldChar w:fldCharType="end"/>
        </w:r>
      </w:hyperlink>
    </w:p>
    <w:p w14:paraId="20C2F835" w14:textId="7AE0B6EF"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57" w:history="1">
        <w:r w:rsidRPr="00AF461A">
          <w:rPr>
            <w:rStyle w:val="Hyperlink"/>
            <w:noProof/>
          </w:rPr>
          <w:t>Risk assessment</w:t>
        </w:r>
        <w:r>
          <w:rPr>
            <w:noProof/>
            <w:webHidden/>
          </w:rPr>
          <w:tab/>
        </w:r>
        <w:r>
          <w:rPr>
            <w:noProof/>
            <w:webHidden/>
          </w:rPr>
          <w:fldChar w:fldCharType="begin"/>
        </w:r>
        <w:r>
          <w:rPr>
            <w:noProof/>
            <w:webHidden/>
          </w:rPr>
          <w:instrText xml:space="preserve"> PAGEREF _Toc149909357 \h </w:instrText>
        </w:r>
        <w:r>
          <w:rPr>
            <w:noProof/>
            <w:webHidden/>
          </w:rPr>
        </w:r>
        <w:r>
          <w:rPr>
            <w:noProof/>
            <w:webHidden/>
          </w:rPr>
          <w:fldChar w:fldCharType="separate"/>
        </w:r>
        <w:r>
          <w:rPr>
            <w:noProof/>
            <w:webHidden/>
          </w:rPr>
          <w:t>24</w:t>
        </w:r>
        <w:r>
          <w:rPr>
            <w:noProof/>
            <w:webHidden/>
          </w:rPr>
          <w:fldChar w:fldCharType="end"/>
        </w:r>
      </w:hyperlink>
    </w:p>
    <w:p w14:paraId="72B8BF93" w14:textId="7E5B0AC2"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58" w:history="1">
        <w:r w:rsidRPr="00AF461A">
          <w:rPr>
            <w:rStyle w:val="Hyperlink"/>
          </w:rPr>
          <w:t>Activity 6 – scavenger hunt</w:t>
        </w:r>
        <w:r>
          <w:rPr>
            <w:webHidden/>
          </w:rPr>
          <w:tab/>
        </w:r>
        <w:r>
          <w:rPr>
            <w:webHidden/>
          </w:rPr>
          <w:fldChar w:fldCharType="begin"/>
        </w:r>
        <w:r>
          <w:rPr>
            <w:webHidden/>
          </w:rPr>
          <w:instrText xml:space="preserve"> PAGEREF _Toc149909358 \h </w:instrText>
        </w:r>
        <w:r>
          <w:rPr>
            <w:webHidden/>
          </w:rPr>
        </w:r>
        <w:r>
          <w:rPr>
            <w:webHidden/>
          </w:rPr>
          <w:fldChar w:fldCharType="separate"/>
        </w:r>
        <w:r>
          <w:rPr>
            <w:webHidden/>
          </w:rPr>
          <w:t>26</w:t>
        </w:r>
        <w:r>
          <w:rPr>
            <w:webHidden/>
          </w:rPr>
          <w:fldChar w:fldCharType="end"/>
        </w:r>
      </w:hyperlink>
    </w:p>
    <w:p w14:paraId="349A5EB1" w14:textId="33D3E245"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59" w:history="1">
        <w:r w:rsidRPr="00AF461A">
          <w:rPr>
            <w:rStyle w:val="Hyperlink"/>
          </w:rPr>
          <w:t>Activity 7 – periodic table battleships (optional activity)</w:t>
        </w:r>
        <w:r>
          <w:rPr>
            <w:webHidden/>
          </w:rPr>
          <w:tab/>
        </w:r>
        <w:r>
          <w:rPr>
            <w:webHidden/>
          </w:rPr>
          <w:fldChar w:fldCharType="begin"/>
        </w:r>
        <w:r>
          <w:rPr>
            <w:webHidden/>
          </w:rPr>
          <w:instrText xml:space="preserve"> PAGEREF _Toc149909359 \h </w:instrText>
        </w:r>
        <w:r>
          <w:rPr>
            <w:webHidden/>
          </w:rPr>
        </w:r>
        <w:r>
          <w:rPr>
            <w:webHidden/>
          </w:rPr>
          <w:fldChar w:fldCharType="separate"/>
        </w:r>
        <w:r>
          <w:rPr>
            <w:webHidden/>
          </w:rPr>
          <w:t>26</w:t>
        </w:r>
        <w:r>
          <w:rPr>
            <w:webHidden/>
          </w:rPr>
          <w:fldChar w:fldCharType="end"/>
        </w:r>
      </w:hyperlink>
    </w:p>
    <w:p w14:paraId="212F828C" w14:textId="24EE7687" w:rsidR="009740F8" w:rsidRDefault="009740F8">
      <w:pPr>
        <w:pStyle w:val="TOC1"/>
        <w:rPr>
          <w:rFonts w:asciiTheme="minorHAnsi" w:eastAsiaTheme="minorEastAsia" w:hAnsiTheme="minorHAnsi" w:cstheme="minorBidi"/>
          <w:b w:val="0"/>
          <w:kern w:val="2"/>
          <w:szCs w:val="22"/>
          <w:lang w:eastAsia="en-AU"/>
          <w14:ligatures w14:val="standardContextual"/>
        </w:rPr>
      </w:pPr>
      <w:hyperlink w:anchor="_Toc149909360" w:history="1">
        <w:r w:rsidRPr="00AF461A">
          <w:rPr>
            <w:rStyle w:val="Hyperlink"/>
          </w:rPr>
          <w:t>Student resources</w:t>
        </w:r>
        <w:r>
          <w:rPr>
            <w:webHidden/>
          </w:rPr>
          <w:tab/>
        </w:r>
        <w:r>
          <w:rPr>
            <w:webHidden/>
          </w:rPr>
          <w:fldChar w:fldCharType="begin"/>
        </w:r>
        <w:r>
          <w:rPr>
            <w:webHidden/>
          </w:rPr>
          <w:instrText xml:space="preserve"> PAGEREF _Toc149909360 \h </w:instrText>
        </w:r>
        <w:r>
          <w:rPr>
            <w:webHidden/>
          </w:rPr>
        </w:r>
        <w:r>
          <w:rPr>
            <w:webHidden/>
          </w:rPr>
          <w:fldChar w:fldCharType="separate"/>
        </w:r>
        <w:r>
          <w:rPr>
            <w:webHidden/>
          </w:rPr>
          <w:t>30</w:t>
        </w:r>
        <w:r>
          <w:rPr>
            <w:webHidden/>
          </w:rPr>
          <w:fldChar w:fldCharType="end"/>
        </w:r>
      </w:hyperlink>
    </w:p>
    <w:p w14:paraId="36AFEAF5" w14:textId="00D5DCD6"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1" w:history="1">
        <w:r w:rsidRPr="00AF461A">
          <w:rPr>
            <w:rStyle w:val="Hyperlink"/>
          </w:rPr>
          <w:t>Prior knowledge – Quick writes</w:t>
        </w:r>
        <w:r>
          <w:rPr>
            <w:webHidden/>
          </w:rPr>
          <w:tab/>
        </w:r>
        <w:r>
          <w:rPr>
            <w:webHidden/>
          </w:rPr>
          <w:fldChar w:fldCharType="begin"/>
        </w:r>
        <w:r>
          <w:rPr>
            <w:webHidden/>
          </w:rPr>
          <w:instrText xml:space="preserve"> PAGEREF _Toc149909361 \h </w:instrText>
        </w:r>
        <w:r>
          <w:rPr>
            <w:webHidden/>
          </w:rPr>
        </w:r>
        <w:r>
          <w:rPr>
            <w:webHidden/>
          </w:rPr>
          <w:fldChar w:fldCharType="separate"/>
        </w:r>
        <w:r>
          <w:rPr>
            <w:webHidden/>
          </w:rPr>
          <w:t>30</w:t>
        </w:r>
        <w:r>
          <w:rPr>
            <w:webHidden/>
          </w:rPr>
          <w:fldChar w:fldCharType="end"/>
        </w:r>
      </w:hyperlink>
    </w:p>
    <w:p w14:paraId="15D59864" w14:textId="2BB4C646"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2" w:history="1">
        <w:r w:rsidRPr="00AF461A">
          <w:rPr>
            <w:rStyle w:val="Hyperlink"/>
          </w:rPr>
          <w:t>Activity 1 – word bank</w:t>
        </w:r>
        <w:r>
          <w:rPr>
            <w:webHidden/>
          </w:rPr>
          <w:tab/>
        </w:r>
        <w:r>
          <w:rPr>
            <w:webHidden/>
          </w:rPr>
          <w:fldChar w:fldCharType="begin"/>
        </w:r>
        <w:r>
          <w:rPr>
            <w:webHidden/>
          </w:rPr>
          <w:instrText xml:space="preserve"> PAGEREF _Toc149909362 \h </w:instrText>
        </w:r>
        <w:r>
          <w:rPr>
            <w:webHidden/>
          </w:rPr>
        </w:r>
        <w:r>
          <w:rPr>
            <w:webHidden/>
          </w:rPr>
          <w:fldChar w:fldCharType="separate"/>
        </w:r>
        <w:r>
          <w:rPr>
            <w:webHidden/>
          </w:rPr>
          <w:t>32</w:t>
        </w:r>
        <w:r>
          <w:rPr>
            <w:webHidden/>
          </w:rPr>
          <w:fldChar w:fldCharType="end"/>
        </w:r>
      </w:hyperlink>
    </w:p>
    <w:p w14:paraId="3E43F092" w14:textId="44A7DB40"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3" w:history="1">
        <w:r w:rsidRPr="00AF461A">
          <w:rPr>
            <w:rStyle w:val="Hyperlink"/>
          </w:rPr>
          <w:t>Activity 2 – getting to know the periodic table and its elements</w:t>
        </w:r>
        <w:r>
          <w:rPr>
            <w:webHidden/>
          </w:rPr>
          <w:tab/>
        </w:r>
        <w:r>
          <w:rPr>
            <w:webHidden/>
          </w:rPr>
          <w:fldChar w:fldCharType="begin"/>
        </w:r>
        <w:r>
          <w:rPr>
            <w:webHidden/>
          </w:rPr>
          <w:instrText xml:space="preserve"> PAGEREF _Toc149909363 \h </w:instrText>
        </w:r>
        <w:r>
          <w:rPr>
            <w:webHidden/>
          </w:rPr>
        </w:r>
        <w:r>
          <w:rPr>
            <w:webHidden/>
          </w:rPr>
          <w:fldChar w:fldCharType="separate"/>
        </w:r>
        <w:r>
          <w:rPr>
            <w:webHidden/>
          </w:rPr>
          <w:t>33</w:t>
        </w:r>
        <w:r>
          <w:rPr>
            <w:webHidden/>
          </w:rPr>
          <w:fldChar w:fldCharType="end"/>
        </w:r>
      </w:hyperlink>
    </w:p>
    <w:p w14:paraId="4F70EC60" w14:textId="398627E7"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64" w:history="1">
        <w:r w:rsidRPr="00AF461A">
          <w:rPr>
            <w:rStyle w:val="Hyperlink"/>
            <w:noProof/>
          </w:rPr>
          <w:t>Part A – looking for patterns – inquiry cube labels</w:t>
        </w:r>
        <w:r>
          <w:rPr>
            <w:noProof/>
            <w:webHidden/>
          </w:rPr>
          <w:tab/>
        </w:r>
        <w:r>
          <w:rPr>
            <w:noProof/>
            <w:webHidden/>
          </w:rPr>
          <w:fldChar w:fldCharType="begin"/>
        </w:r>
        <w:r>
          <w:rPr>
            <w:noProof/>
            <w:webHidden/>
          </w:rPr>
          <w:instrText xml:space="preserve"> PAGEREF _Toc149909364 \h </w:instrText>
        </w:r>
        <w:r>
          <w:rPr>
            <w:noProof/>
            <w:webHidden/>
          </w:rPr>
        </w:r>
        <w:r>
          <w:rPr>
            <w:noProof/>
            <w:webHidden/>
          </w:rPr>
          <w:fldChar w:fldCharType="separate"/>
        </w:r>
        <w:r>
          <w:rPr>
            <w:noProof/>
            <w:webHidden/>
          </w:rPr>
          <w:t>33</w:t>
        </w:r>
        <w:r>
          <w:rPr>
            <w:noProof/>
            <w:webHidden/>
          </w:rPr>
          <w:fldChar w:fldCharType="end"/>
        </w:r>
      </w:hyperlink>
    </w:p>
    <w:p w14:paraId="3A2908D3" w14:textId="691D2126"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5" w:history="1">
        <w:r w:rsidRPr="00AF461A">
          <w:rPr>
            <w:rStyle w:val="Hyperlink"/>
            <w:lang w:val="en-US"/>
          </w:rPr>
          <w:t>Activity 3 – models of the atom</w:t>
        </w:r>
        <w:r>
          <w:rPr>
            <w:webHidden/>
          </w:rPr>
          <w:tab/>
        </w:r>
        <w:r>
          <w:rPr>
            <w:webHidden/>
          </w:rPr>
          <w:fldChar w:fldCharType="begin"/>
        </w:r>
        <w:r>
          <w:rPr>
            <w:webHidden/>
          </w:rPr>
          <w:instrText xml:space="preserve"> PAGEREF _Toc149909365 \h </w:instrText>
        </w:r>
        <w:r>
          <w:rPr>
            <w:webHidden/>
          </w:rPr>
        </w:r>
        <w:r>
          <w:rPr>
            <w:webHidden/>
          </w:rPr>
          <w:fldChar w:fldCharType="separate"/>
        </w:r>
        <w:r>
          <w:rPr>
            <w:webHidden/>
          </w:rPr>
          <w:t>34</w:t>
        </w:r>
        <w:r>
          <w:rPr>
            <w:webHidden/>
          </w:rPr>
          <w:fldChar w:fldCharType="end"/>
        </w:r>
      </w:hyperlink>
    </w:p>
    <w:p w14:paraId="53445A59" w14:textId="1BA99961"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66" w:history="1">
        <w:r w:rsidRPr="00AF461A">
          <w:rPr>
            <w:rStyle w:val="Hyperlink"/>
            <w:noProof/>
          </w:rPr>
          <w:t>Modelling the Bohr atom</w:t>
        </w:r>
        <w:r>
          <w:rPr>
            <w:noProof/>
            <w:webHidden/>
          </w:rPr>
          <w:tab/>
        </w:r>
        <w:r>
          <w:rPr>
            <w:noProof/>
            <w:webHidden/>
          </w:rPr>
          <w:fldChar w:fldCharType="begin"/>
        </w:r>
        <w:r>
          <w:rPr>
            <w:noProof/>
            <w:webHidden/>
          </w:rPr>
          <w:instrText xml:space="preserve"> PAGEREF _Toc149909366 \h </w:instrText>
        </w:r>
        <w:r>
          <w:rPr>
            <w:noProof/>
            <w:webHidden/>
          </w:rPr>
        </w:r>
        <w:r>
          <w:rPr>
            <w:noProof/>
            <w:webHidden/>
          </w:rPr>
          <w:fldChar w:fldCharType="separate"/>
        </w:r>
        <w:r>
          <w:rPr>
            <w:noProof/>
            <w:webHidden/>
          </w:rPr>
          <w:t>37</w:t>
        </w:r>
        <w:r>
          <w:rPr>
            <w:noProof/>
            <w:webHidden/>
          </w:rPr>
          <w:fldChar w:fldCharType="end"/>
        </w:r>
      </w:hyperlink>
    </w:p>
    <w:p w14:paraId="004ADE0E" w14:textId="59E59533"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7" w:history="1">
        <w:r w:rsidRPr="00AF461A">
          <w:rPr>
            <w:rStyle w:val="Hyperlink"/>
          </w:rPr>
          <w:t>Activity 4 – a very different periodic table</w:t>
        </w:r>
        <w:r>
          <w:rPr>
            <w:webHidden/>
          </w:rPr>
          <w:tab/>
        </w:r>
        <w:r>
          <w:rPr>
            <w:webHidden/>
          </w:rPr>
          <w:fldChar w:fldCharType="begin"/>
        </w:r>
        <w:r>
          <w:rPr>
            <w:webHidden/>
          </w:rPr>
          <w:instrText xml:space="preserve"> PAGEREF _Toc149909367 \h </w:instrText>
        </w:r>
        <w:r>
          <w:rPr>
            <w:webHidden/>
          </w:rPr>
        </w:r>
        <w:r>
          <w:rPr>
            <w:webHidden/>
          </w:rPr>
          <w:fldChar w:fldCharType="separate"/>
        </w:r>
        <w:r>
          <w:rPr>
            <w:webHidden/>
          </w:rPr>
          <w:t>38</w:t>
        </w:r>
        <w:r>
          <w:rPr>
            <w:webHidden/>
          </w:rPr>
          <w:fldChar w:fldCharType="end"/>
        </w:r>
      </w:hyperlink>
    </w:p>
    <w:p w14:paraId="53356AC5" w14:textId="09FE4DD8"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8" w:history="1">
        <w:r w:rsidRPr="00AF461A">
          <w:rPr>
            <w:rStyle w:val="Hyperlink"/>
          </w:rPr>
          <w:t>Activity 5 – examining a trend in the periodic table – Predict-Explain-Observe-Explain (PEOE) extension</w:t>
        </w:r>
        <w:r>
          <w:rPr>
            <w:webHidden/>
          </w:rPr>
          <w:tab/>
        </w:r>
        <w:r>
          <w:rPr>
            <w:webHidden/>
          </w:rPr>
          <w:fldChar w:fldCharType="begin"/>
        </w:r>
        <w:r>
          <w:rPr>
            <w:webHidden/>
          </w:rPr>
          <w:instrText xml:space="preserve"> PAGEREF _Toc149909368 \h </w:instrText>
        </w:r>
        <w:r>
          <w:rPr>
            <w:webHidden/>
          </w:rPr>
        </w:r>
        <w:r>
          <w:rPr>
            <w:webHidden/>
          </w:rPr>
          <w:fldChar w:fldCharType="separate"/>
        </w:r>
        <w:r>
          <w:rPr>
            <w:webHidden/>
          </w:rPr>
          <w:t>40</w:t>
        </w:r>
        <w:r>
          <w:rPr>
            <w:webHidden/>
          </w:rPr>
          <w:fldChar w:fldCharType="end"/>
        </w:r>
      </w:hyperlink>
    </w:p>
    <w:p w14:paraId="434DDD70" w14:textId="6B750CAE"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69" w:history="1">
        <w:r w:rsidRPr="00AF461A">
          <w:rPr>
            <w:rStyle w:val="Hyperlink"/>
          </w:rPr>
          <w:t>Activity 5 – examining a trend in the periodic table – Predict-Explain-Observe-Explain (PEOE)</w:t>
        </w:r>
        <w:r>
          <w:rPr>
            <w:webHidden/>
          </w:rPr>
          <w:tab/>
        </w:r>
        <w:r>
          <w:rPr>
            <w:webHidden/>
          </w:rPr>
          <w:fldChar w:fldCharType="begin"/>
        </w:r>
        <w:r>
          <w:rPr>
            <w:webHidden/>
          </w:rPr>
          <w:instrText xml:space="preserve"> PAGEREF _Toc149909369 \h </w:instrText>
        </w:r>
        <w:r>
          <w:rPr>
            <w:webHidden/>
          </w:rPr>
        </w:r>
        <w:r>
          <w:rPr>
            <w:webHidden/>
          </w:rPr>
          <w:fldChar w:fldCharType="separate"/>
        </w:r>
        <w:r>
          <w:rPr>
            <w:webHidden/>
          </w:rPr>
          <w:t>42</w:t>
        </w:r>
        <w:r>
          <w:rPr>
            <w:webHidden/>
          </w:rPr>
          <w:fldChar w:fldCharType="end"/>
        </w:r>
      </w:hyperlink>
    </w:p>
    <w:p w14:paraId="1D34D9B2" w14:textId="01C2688E"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70" w:history="1">
        <w:r w:rsidRPr="00AF461A">
          <w:rPr>
            <w:rStyle w:val="Hyperlink"/>
            <w:noProof/>
          </w:rPr>
          <w:t>Equipment</w:t>
        </w:r>
        <w:r>
          <w:rPr>
            <w:noProof/>
            <w:webHidden/>
          </w:rPr>
          <w:tab/>
        </w:r>
        <w:r>
          <w:rPr>
            <w:noProof/>
            <w:webHidden/>
          </w:rPr>
          <w:fldChar w:fldCharType="begin"/>
        </w:r>
        <w:r>
          <w:rPr>
            <w:noProof/>
            <w:webHidden/>
          </w:rPr>
          <w:instrText xml:space="preserve"> PAGEREF _Toc149909370 \h </w:instrText>
        </w:r>
        <w:r>
          <w:rPr>
            <w:noProof/>
            <w:webHidden/>
          </w:rPr>
        </w:r>
        <w:r>
          <w:rPr>
            <w:noProof/>
            <w:webHidden/>
          </w:rPr>
          <w:fldChar w:fldCharType="separate"/>
        </w:r>
        <w:r>
          <w:rPr>
            <w:noProof/>
            <w:webHidden/>
          </w:rPr>
          <w:t>43</w:t>
        </w:r>
        <w:r>
          <w:rPr>
            <w:noProof/>
            <w:webHidden/>
          </w:rPr>
          <w:fldChar w:fldCharType="end"/>
        </w:r>
      </w:hyperlink>
    </w:p>
    <w:p w14:paraId="0F904A7F" w14:textId="5B9BF1CA"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71" w:history="1">
        <w:r w:rsidRPr="00AF461A">
          <w:rPr>
            <w:rStyle w:val="Hyperlink"/>
            <w:noProof/>
          </w:rPr>
          <w:t>Method</w:t>
        </w:r>
        <w:r>
          <w:rPr>
            <w:noProof/>
            <w:webHidden/>
          </w:rPr>
          <w:tab/>
        </w:r>
        <w:r>
          <w:rPr>
            <w:noProof/>
            <w:webHidden/>
          </w:rPr>
          <w:fldChar w:fldCharType="begin"/>
        </w:r>
        <w:r>
          <w:rPr>
            <w:noProof/>
            <w:webHidden/>
          </w:rPr>
          <w:instrText xml:space="preserve"> PAGEREF _Toc149909371 \h </w:instrText>
        </w:r>
        <w:r>
          <w:rPr>
            <w:noProof/>
            <w:webHidden/>
          </w:rPr>
        </w:r>
        <w:r>
          <w:rPr>
            <w:noProof/>
            <w:webHidden/>
          </w:rPr>
          <w:fldChar w:fldCharType="separate"/>
        </w:r>
        <w:r>
          <w:rPr>
            <w:noProof/>
            <w:webHidden/>
          </w:rPr>
          <w:t>43</w:t>
        </w:r>
        <w:r>
          <w:rPr>
            <w:noProof/>
            <w:webHidden/>
          </w:rPr>
          <w:fldChar w:fldCharType="end"/>
        </w:r>
      </w:hyperlink>
    </w:p>
    <w:p w14:paraId="2D86B2E5" w14:textId="128E06CC" w:rsidR="009740F8" w:rsidRDefault="009740F8">
      <w:pPr>
        <w:pStyle w:val="TOC2"/>
        <w:rPr>
          <w:rFonts w:asciiTheme="minorHAnsi" w:eastAsiaTheme="minorEastAsia" w:hAnsiTheme="minorHAnsi" w:cstheme="minorBidi"/>
          <w:kern w:val="2"/>
          <w:szCs w:val="22"/>
          <w:lang w:eastAsia="en-AU"/>
          <w14:ligatures w14:val="standardContextual"/>
        </w:rPr>
      </w:pPr>
      <w:hyperlink w:anchor="_Toc149909372" w:history="1">
        <w:r w:rsidRPr="00AF461A">
          <w:rPr>
            <w:rStyle w:val="Hyperlink"/>
          </w:rPr>
          <w:t>Activity 6 – scavenger hunt</w:t>
        </w:r>
        <w:r>
          <w:rPr>
            <w:webHidden/>
          </w:rPr>
          <w:tab/>
        </w:r>
        <w:r>
          <w:rPr>
            <w:webHidden/>
          </w:rPr>
          <w:fldChar w:fldCharType="begin"/>
        </w:r>
        <w:r>
          <w:rPr>
            <w:webHidden/>
          </w:rPr>
          <w:instrText xml:space="preserve"> PAGEREF _Toc149909372 \h </w:instrText>
        </w:r>
        <w:r>
          <w:rPr>
            <w:webHidden/>
          </w:rPr>
        </w:r>
        <w:r>
          <w:rPr>
            <w:webHidden/>
          </w:rPr>
          <w:fldChar w:fldCharType="separate"/>
        </w:r>
        <w:r>
          <w:rPr>
            <w:webHidden/>
          </w:rPr>
          <w:t>45</w:t>
        </w:r>
        <w:r>
          <w:rPr>
            <w:webHidden/>
          </w:rPr>
          <w:fldChar w:fldCharType="end"/>
        </w:r>
      </w:hyperlink>
    </w:p>
    <w:p w14:paraId="2389BCFB" w14:textId="63133B74" w:rsidR="009740F8" w:rsidRDefault="009740F8">
      <w:pPr>
        <w:pStyle w:val="TOC1"/>
        <w:rPr>
          <w:rFonts w:asciiTheme="minorHAnsi" w:eastAsiaTheme="minorEastAsia" w:hAnsiTheme="minorHAnsi" w:cstheme="minorBidi"/>
          <w:b w:val="0"/>
          <w:kern w:val="2"/>
          <w:szCs w:val="22"/>
          <w:lang w:eastAsia="en-AU"/>
          <w14:ligatures w14:val="standardContextual"/>
        </w:rPr>
      </w:pPr>
      <w:hyperlink w:anchor="_Toc149909373" w:history="1">
        <w:r w:rsidRPr="00AF461A">
          <w:rPr>
            <w:rStyle w:val="Hyperlink"/>
          </w:rPr>
          <w:t>Support and alignment</w:t>
        </w:r>
        <w:r>
          <w:rPr>
            <w:webHidden/>
          </w:rPr>
          <w:tab/>
        </w:r>
        <w:r>
          <w:rPr>
            <w:webHidden/>
          </w:rPr>
          <w:fldChar w:fldCharType="begin"/>
        </w:r>
        <w:r>
          <w:rPr>
            <w:webHidden/>
          </w:rPr>
          <w:instrText xml:space="preserve"> PAGEREF _Toc149909373 \h </w:instrText>
        </w:r>
        <w:r>
          <w:rPr>
            <w:webHidden/>
          </w:rPr>
        </w:r>
        <w:r>
          <w:rPr>
            <w:webHidden/>
          </w:rPr>
          <w:fldChar w:fldCharType="separate"/>
        </w:r>
        <w:r>
          <w:rPr>
            <w:webHidden/>
          </w:rPr>
          <w:t>46</w:t>
        </w:r>
        <w:r>
          <w:rPr>
            <w:webHidden/>
          </w:rPr>
          <w:fldChar w:fldCharType="end"/>
        </w:r>
      </w:hyperlink>
    </w:p>
    <w:p w14:paraId="7623AF17" w14:textId="57F72C7A" w:rsidR="009740F8" w:rsidRDefault="009740F8">
      <w:pPr>
        <w:pStyle w:val="TOC1"/>
        <w:rPr>
          <w:rFonts w:asciiTheme="minorHAnsi" w:eastAsiaTheme="minorEastAsia" w:hAnsiTheme="minorHAnsi" w:cstheme="minorBidi"/>
          <w:b w:val="0"/>
          <w:kern w:val="2"/>
          <w:szCs w:val="22"/>
          <w:lang w:eastAsia="en-AU"/>
          <w14:ligatures w14:val="standardContextual"/>
        </w:rPr>
      </w:pPr>
      <w:hyperlink w:anchor="_Toc149909374" w:history="1">
        <w:r w:rsidRPr="00AF461A">
          <w:rPr>
            <w:rStyle w:val="Hyperlink"/>
          </w:rPr>
          <w:t>References</w:t>
        </w:r>
        <w:r>
          <w:rPr>
            <w:webHidden/>
          </w:rPr>
          <w:tab/>
        </w:r>
        <w:r>
          <w:rPr>
            <w:webHidden/>
          </w:rPr>
          <w:fldChar w:fldCharType="begin"/>
        </w:r>
        <w:r>
          <w:rPr>
            <w:webHidden/>
          </w:rPr>
          <w:instrText xml:space="preserve"> PAGEREF _Toc149909374 \h </w:instrText>
        </w:r>
        <w:r>
          <w:rPr>
            <w:webHidden/>
          </w:rPr>
        </w:r>
        <w:r>
          <w:rPr>
            <w:webHidden/>
          </w:rPr>
          <w:fldChar w:fldCharType="separate"/>
        </w:r>
        <w:r>
          <w:rPr>
            <w:webHidden/>
          </w:rPr>
          <w:t>47</w:t>
        </w:r>
        <w:r>
          <w:rPr>
            <w:webHidden/>
          </w:rPr>
          <w:fldChar w:fldCharType="end"/>
        </w:r>
      </w:hyperlink>
    </w:p>
    <w:p w14:paraId="5200F140" w14:textId="7B629C00" w:rsidR="009740F8" w:rsidRDefault="009740F8">
      <w:pPr>
        <w:pStyle w:val="TOC3"/>
        <w:tabs>
          <w:tab w:val="right" w:leader="dot" w:pos="9628"/>
        </w:tabs>
        <w:rPr>
          <w:rFonts w:asciiTheme="minorHAnsi" w:eastAsiaTheme="minorEastAsia" w:hAnsiTheme="minorHAnsi" w:cstheme="minorBidi"/>
          <w:noProof/>
          <w:kern w:val="2"/>
          <w:szCs w:val="22"/>
          <w:lang w:eastAsia="en-AU"/>
          <w14:ligatures w14:val="standardContextual"/>
        </w:rPr>
      </w:pPr>
      <w:hyperlink w:anchor="_Toc149909375" w:history="1">
        <w:r w:rsidRPr="00AF461A">
          <w:rPr>
            <w:rStyle w:val="Hyperlink"/>
            <w:noProof/>
          </w:rPr>
          <w:t>Further reading</w:t>
        </w:r>
        <w:r>
          <w:rPr>
            <w:noProof/>
            <w:webHidden/>
          </w:rPr>
          <w:tab/>
        </w:r>
        <w:r>
          <w:rPr>
            <w:noProof/>
            <w:webHidden/>
          </w:rPr>
          <w:fldChar w:fldCharType="begin"/>
        </w:r>
        <w:r>
          <w:rPr>
            <w:noProof/>
            <w:webHidden/>
          </w:rPr>
          <w:instrText xml:space="preserve"> PAGEREF _Toc149909375 \h </w:instrText>
        </w:r>
        <w:r>
          <w:rPr>
            <w:noProof/>
            <w:webHidden/>
          </w:rPr>
        </w:r>
        <w:r>
          <w:rPr>
            <w:noProof/>
            <w:webHidden/>
          </w:rPr>
          <w:fldChar w:fldCharType="separate"/>
        </w:r>
        <w:r>
          <w:rPr>
            <w:noProof/>
            <w:webHidden/>
          </w:rPr>
          <w:t>48</w:t>
        </w:r>
        <w:r>
          <w:rPr>
            <w:noProof/>
            <w:webHidden/>
          </w:rPr>
          <w:fldChar w:fldCharType="end"/>
        </w:r>
      </w:hyperlink>
    </w:p>
    <w:p w14:paraId="50BAF924" w14:textId="093413AC" w:rsidR="00E95FF7" w:rsidRDefault="00F77576" w:rsidP="000F09F0">
      <w:r>
        <w:rPr>
          <w:bCs/>
          <w:noProof/>
        </w:rPr>
        <w:fldChar w:fldCharType="end"/>
      </w:r>
    </w:p>
    <w:p w14:paraId="66CA27BD" w14:textId="21535E55" w:rsidR="00965E6A" w:rsidRDefault="00965E6A" w:rsidP="000F09F0">
      <w:r>
        <w:br w:type="page"/>
      </w:r>
    </w:p>
    <w:p w14:paraId="7463794A" w14:textId="20AF06AB" w:rsidR="00965E6A" w:rsidRPr="00F05BC2" w:rsidRDefault="00965E6A" w:rsidP="00F05BC2">
      <w:pPr>
        <w:pStyle w:val="Heading1"/>
      </w:pPr>
      <w:bookmarkStart w:id="0" w:name="_Toc149909336"/>
      <w:r w:rsidRPr="00F05BC2">
        <w:lastRenderedPageBreak/>
        <w:t>Overview</w:t>
      </w:r>
      <w:bookmarkEnd w:id="0"/>
    </w:p>
    <w:p w14:paraId="273100D9" w14:textId="582339A0" w:rsidR="00965E6A" w:rsidRDefault="00965E6A" w:rsidP="00965E6A">
      <w:r w:rsidRPr="00C0613D">
        <w:rPr>
          <w:b/>
          <w:bCs/>
        </w:rPr>
        <w:t>Stage and Learning Area</w:t>
      </w:r>
      <w:r>
        <w:t xml:space="preserve">: </w:t>
      </w:r>
      <w:r w:rsidR="00A56ABC">
        <w:t>Science</w:t>
      </w:r>
      <w:r w:rsidR="009D33BF">
        <w:t xml:space="preserve"> Stage 5</w:t>
      </w:r>
    </w:p>
    <w:p w14:paraId="1DFA4D24" w14:textId="6168CAE2" w:rsidR="00965E6A" w:rsidRDefault="00965E6A" w:rsidP="000A1FF2">
      <w:r w:rsidRPr="00C0613D">
        <w:rPr>
          <w:b/>
          <w:bCs/>
        </w:rPr>
        <w:t>Description</w:t>
      </w:r>
      <w:r>
        <w:t xml:space="preserve">: </w:t>
      </w:r>
      <w:r w:rsidR="009D33BF">
        <w:t xml:space="preserve">this </w:t>
      </w:r>
      <w:r>
        <w:t>resource has been designed to address</w:t>
      </w:r>
      <w:r w:rsidR="00FF7D8B">
        <w:t xml:space="preserve"> </w:t>
      </w:r>
      <w:r w:rsidR="00337986" w:rsidRPr="00740F27">
        <w:rPr>
          <w:b/>
          <w:bCs/>
        </w:rPr>
        <w:t>SC5-16CW</w:t>
      </w:r>
      <w:r w:rsidR="002435EC">
        <w:t xml:space="preserve"> </w:t>
      </w:r>
      <w:r w:rsidR="00311336">
        <w:t>t</w:t>
      </w:r>
      <w:r>
        <w:t xml:space="preserve">he </w:t>
      </w:r>
      <w:r w:rsidR="00840C41">
        <w:t xml:space="preserve">atomic structure and properties </w:t>
      </w:r>
      <w:r w:rsidR="00892C57">
        <w:t xml:space="preserve">of elements are used to organise them </w:t>
      </w:r>
      <w:r w:rsidR="00433C8D">
        <w:t xml:space="preserve">in </w:t>
      </w:r>
      <w:r w:rsidR="00892C57">
        <w:t>the Periodic Table</w:t>
      </w:r>
      <w:r w:rsidR="00337986">
        <w:t>.</w:t>
      </w:r>
    </w:p>
    <w:p w14:paraId="2B898EF9" w14:textId="7D0943EC" w:rsidR="008D494D" w:rsidRDefault="00965E6A" w:rsidP="00965E6A">
      <w:r>
        <w:t xml:space="preserve">This learning sequence builds </w:t>
      </w:r>
      <w:r w:rsidR="00011D33">
        <w:t xml:space="preserve">an </w:t>
      </w:r>
      <w:r>
        <w:t>understanding of</w:t>
      </w:r>
      <w:r w:rsidR="00E4096C">
        <w:t>:</w:t>
      </w:r>
    </w:p>
    <w:p w14:paraId="1EED10F1" w14:textId="75E3EC16" w:rsidR="008D494D" w:rsidRPr="00896132" w:rsidRDefault="00CB70B9" w:rsidP="00896132">
      <w:pPr>
        <w:pStyle w:val="ListBullet"/>
      </w:pPr>
      <w:r w:rsidRPr="00896132">
        <w:t xml:space="preserve">the organisation of elements in the </w:t>
      </w:r>
      <w:r w:rsidR="00102E7E">
        <w:t>p</w:t>
      </w:r>
      <w:r w:rsidRPr="00896132">
        <w:t xml:space="preserve">eriodic </w:t>
      </w:r>
      <w:r w:rsidR="00102E7E">
        <w:t>t</w:t>
      </w:r>
      <w:r w:rsidRPr="00896132">
        <w:t>able using their atomic numbe</w:t>
      </w:r>
      <w:r w:rsidR="00F96545" w:rsidRPr="00896132">
        <w:t>r</w:t>
      </w:r>
      <w:r w:rsidR="00CD0CA5" w:rsidRPr="00896132">
        <w:t xml:space="preserve"> and</w:t>
      </w:r>
      <w:r w:rsidR="00F96545" w:rsidRPr="00896132">
        <w:t xml:space="preserve"> </w:t>
      </w:r>
    </w:p>
    <w:p w14:paraId="34A499A9" w14:textId="7C0DDCCE" w:rsidR="00E4096C" w:rsidRPr="00896132" w:rsidRDefault="00CD0CA5" w:rsidP="00896132">
      <w:pPr>
        <w:pStyle w:val="ListBullet"/>
      </w:pPr>
      <w:r w:rsidRPr="00896132">
        <w:t xml:space="preserve">the </w:t>
      </w:r>
      <w:r w:rsidR="00CB70B9" w:rsidRPr="00896132">
        <w:t xml:space="preserve">properties of elements </w:t>
      </w:r>
      <w:r w:rsidRPr="00896132">
        <w:t>in relation to their</w:t>
      </w:r>
      <w:r w:rsidR="00CB70B9" w:rsidRPr="00896132">
        <w:t xml:space="preserve"> position in the </w:t>
      </w:r>
      <w:r w:rsidR="00102E7E">
        <w:t>p</w:t>
      </w:r>
      <w:r w:rsidR="00CB70B9" w:rsidRPr="00896132">
        <w:t xml:space="preserve">eriodic </w:t>
      </w:r>
      <w:r w:rsidR="00102E7E">
        <w:t>t</w:t>
      </w:r>
      <w:r w:rsidR="00CB70B9" w:rsidRPr="00896132">
        <w:t>able</w:t>
      </w:r>
      <w:r w:rsidRPr="00896132">
        <w:t>.</w:t>
      </w:r>
    </w:p>
    <w:p w14:paraId="266E1C6C" w14:textId="2C64DDFA" w:rsidR="00965E6A" w:rsidRDefault="00EC7070" w:rsidP="00E4096C">
      <w:r>
        <w:t xml:space="preserve">A range of strategies are used to develop </w:t>
      </w:r>
      <w:r w:rsidR="002E132C">
        <w:t>literacy and working scientifically skills.</w:t>
      </w:r>
    </w:p>
    <w:p w14:paraId="55E9911C" w14:textId="19DD7BB4" w:rsidR="00593A50" w:rsidRDefault="00965E6A" w:rsidP="00932FF6">
      <w:r w:rsidRPr="00C0613D">
        <w:rPr>
          <w:b/>
          <w:bCs/>
        </w:rPr>
        <w:t>Duration</w:t>
      </w:r>
      <w:r>
        <w:t xml:space="preserve">: </w:t>
      </w:r>
      <w:r w:rsidR="009D33BF">
        <w:t xml:space="preserve">while </w:t>
      </w:r>
      <w:r>
        <w:t xml:space="preserve">timing will vary based on the mode of delivery, differentiation strategies employed and class or school context, this series of activities should take approximately </w:t>
      </w:r>
      <w:r w:rsidR="003228EE" w:rsidRPr="003228EE">
        <w:t>five x 50-minute lessons</w:t>
      </w:r>
      <w:r w:rsidR="0082667A" w:rsidRPr="003228EE">
        <w:t>.</w:t>
      </w:r>
    </w:p>
    <w:p w14:paraId="5952448F" w14:textId="77777777" w:rsidR="00F515C5" w:rsidRDefault="00F515C5">
      <w:pPr>
        <w:suppressAutoHyphens w:val="0"/>
        <w:spacing w:before="0" w:after="160" w:line="259" w:lineRule="auto"/>
        <w:rPr>
          <w:rFonts w:eastAsiaTheme="majorEastAsia"/>
          <w:bCs/>
          <w:color w:val="002664"/>
          <w:sz w:val="40"/>
          <w:szCs w:val="52"/>
        </w:rPr>
      </w:pPr>
      <w:r>
        <w:br w:type="page"/>
      </w:r>
    </w:p>
    <w:p w14:paraId="124DF0C7" w14:textId="06ED513D" w:rsidR="00965E6A" w:rsidRDefault="00965E6A" w:rsidP="00F05BC2">
      <w:pPr>
        <w:pStyle w:val="Heading1"/>
      </w:pPr>
      <w:bookmarkStart w:id="1" w:name="_Toc149909337"/>
      <w:r>
        <w:lastRenderedPageBreak/>
        <w:t>Information for teachers</w:t>
      </w:r>
      <w:bookmarkEnd w:id="1"/>
    </w:p>
    <w:p w14:paraId="531AC222" w14:textId="4934CDD2" w:rsidR="00965E6A" w:rsidRDefault="00EA304B" w:rsidP="00F05BC2">
      <w:r>
        <w:t xml:space="preserve">The students should </w:t>
      </w:r>
      <w:r w:rsidR="006C64AF">
        <w:t>understand</w:t>
      </w:r>
      <w:r>
        <w:t xml:space="preserve"> the atom</w:t>
      </w:r>
      <w:r w:rsidR="002956EB">
        <w:t xml:space="preserve">, it’s structure and </w:t>
      </w:r>
      <w:r w:rsidR="00D7134B">
        <w:t xml:space="preserve">the </w:t>
      </w:r>
      <w:r w:rsidR="002956EB">
        <w:t>symbol</w:t>
      </w:r>
      <w:r w:rsidR="006C64AF">
        <w:t>s</w:t>
      </w:r>
      <w:r w:rsidR="00F34BC1">
        <w:t xml:space="preserve"> used for elements</w:t>
      </w:r>
      <w:r w:rsidR="006C64AF">
        <w:t xml:space="preserve"> </w:t>
      </w:r>
      <w:r w:rsidR="00F34BC1">
        <w:t>before</w:t>
      </w:r>
      <w:r w:rsidR="00851ADE">
        <w:t xml:space="preserve"> they begin</w:t>
      </w:r>
      <w:r w:rsidR="006C64AF">
        <w:t xml:space="preserve"> this lesson</w:t>
      </w:r>
      <w:r w:rsidR="009D0A01">
        <w:t>.</w:t>
      </w:r>
    </w:p>
    <w:p w14:paraId="449662E6" w14:textId="32482D72" w:rsidR="00965E6A" w:rsidRDefault="00965E6A" w:rsidP="006B0406">
      <w:pPr>
        <w:pStyle w:val="Heading2"/>
      </w:pPr>
      <w:bookmarkStart w:id="2" w:name="_Toc149909338"/>
      <w:r>
        <w:t>Introduction</w:t>
      </w:r>
      <w:bookmarkEnd w:id="2"/>
    </w:p>
    <w:p w14:paraId="014361E9" w14:textId="4F37B872" w:rsidR="00965E6A" w:rsidRDefault="00965E6A" w:rsidP="00F05BC2">
      <w:r>
        <w:t>This learning sequence is designed to build skills gradually throughout the task. Teachers may wish to modify the task or focus on specific sections based on their class context, student ability and current mastery of content.</w:t>
      </w:r>
    </w:p>
    <w:p w14:paraId="110FC76B" w14:textId="00E17DC8" w:rsidR="00965E6A" w:rsidRPr="003228EE" w:rsidRDefault="00965E6A" w:rsidP="00F05BC2">
      <w:r w:rsidRPr="003228EE">
        <w:t xml:space="preserve">This content also links with other sections of the </w:t>
      </w:r>
      <w:r w:rsidR="008A7B0D" w:rsidRPr="003228EE">
        <w:t>Years 7</w:t>
      </w:r>
      <w:r w:rsidR="00F40377">
        <w:t>–</w:t>
      </w:r>
      <w:r w:rsidR="008A7B0D" w:rsidRPr="003228EE">
        <w:t xml:space="preserve">10 Science </w:t>
      </w:r>
      <w:r w:rsidRPr="003228EE">
        <w:t>course, including:</w:t>
      </w:r>
    </w:p>
    <w:p w14:paraId="256207F3" w14:textId="2F03BAF7" w:rsidR="00965E6A" w:rsidRPr="003228EE" w:rsidRDefault="005977DD" w:rsidP="00F05BC2">
      <w:pPr>
        <w:pStyle w:val="ListBullet"/>
      </w:pPr>
      <w:r w:rsidRPr="009D33BF">
        <w:rPr>
          <w:rStyle w:val="Strong"/>
        </w:rPr>
        <w:t>CW1</w:t>
      </w:r>
      <w:r w:rsidR="0079749A" w:rsidRPr="003228EE">
        <w:t xml:space="preserve"> </w:t>
      </w:r>
      <w:r w:rsidR="003B48AF">
        <w:rPr>
          <w:color w:val="22272B"/>
          <w:shd w:val="clear" w:color="auto" w:fill="FFFFFF"/>
        </w:rPr>
        <w:t>s</w:t>
      </w:r>
      <w:r w:rsidRPr="003228EE">
        <w:rPr>
          <w:color w:val="22272B"/>
          <w:shd w:val="clear" w:color="auto" w:fill="FFFFFF"/>
        </w:rPr>
        <w:t>cientific understanding changes and is refined over time through a process of review by the scientific community.</w:t>
      </w:r>
    </w:p>
    <w:p w14:paraId="3B8C9207" w14:textId="163547CA" w:rsidR="00965E6A" w:rsidRDefault="00965E6A" w:rsidP="006B0406">
      <w:pPr>
        <w:pStyle w:val="Heading2"/>
      </w:pPr>
      <w:bookmarkStart w:id="3" w:name="_Toc149909339"/>
      <w:r>
        <w:t>Outcomes</w:t>
      </w:r>
      <w:bookmarkEnd w:id="3"/>
    </w:p>
    <w:p w14:paraId="1ACAE838" w14:textId="2DF9746C" w:rsidR="00965E6A" w:rsidRPr="00681980" w:rsidRDefault="00F87C33" w:rsidP="00F05BC2">
      <w:pPr>
        <w:pStyle w:val="ListBullet"/>
      </w:pPr>
      <w:r w:rsidRPr="00BE1643">
        <w:rPr>
          <w:rStyle w:val="Strong"/>
        </w:rPr>
        <w:t>SC5-16CW</w:t>
      </w:r>
      <w:r>
        <w:rPr>
          <w:b/>
          <w:bCs/>
        </w:rPr>
        <w:t xml:space="preserve"> </w:t>
      </w:r>
      <w:r w:rsidR="00681980">
        <w:rPr>
          <w:color w:val="22272B"/>
          <w:shd w:val="clear" w:color="auto" w:fill="FFFFFF"/>
        </w:rPr>
        <w:t>explains how models, theories and laws about matter have been refined as new scientific evidence becomes available</w:t>
      </w:r>
    </w:p>
    <w:p w14:paraId="32DB93C9" w14:textId="5FAC0541" w:rsidR="00681980" w:rsidRDefault="00E713F2" w:rsidP="00F05BC2">
      <w:pPr>
        <w:pStyle w:val="ListBullet"/>
      </w:pPr>
      <w:r w:rsidRPr="00BE1643">
        <w:rPr>
          <w:rStyle w:val="Strong"/>
        </w:rPr>
        <w:t>SC6-6WS</w:t>
      </w:r>
      <w:r w:rsidR="00F515C5">
        <w:rPr>
          <w:rStyle w:val="Strong"/>
        </w:rPr>
        <w:t xml:space="preserve"> </w:t>
      </w:r>
      <w:r w:rsidRPr="00E713F2">
        <w:t>undertakes first-hand investigations to collect valid and reliable data and information, individually and collaboratively</w:t>
      </w:r>
    </w:p>
    <w:p w14:paraId="06CFC80C" w14:textId="0407C08F" w:rsidR="00FD26E5" w:rsidRPr="00FD26E5" w:rsidRDefault="00F773BB" w:rsidP="00F05BC2">
      <w:pPr>
        <w:pStyle w:val="ListBullet"/>
      </w:pPr>
      <w:r w:rsidRPr="00BE1643">
        <w:rPr>
          <w:rStyle w:val="Strong"/>
        </w:rPr>
        <w:t>SC5-7WS</w:t>
      </w:r>
      <w:r w:rsidR="00965E6A">
        <w:t xml:space="preserve"> </w:t>
      </w:r>
      <w:r w:rsidRPr="000E5206">
        <w:t>processes, analyses and evaluates data from first-hand investigations and secondary sources to develop evidence-based arguments and conclusions</w:t>
      </w:r>
    </w:p>
    <w:p w14:paraId="46DB5E48" w14:textId="10134BB2" w:rsidR="000E5206" w:rsidRDefault="00FD26E5" w:rsidP="00F05BC2">
      <w:pPr>
        <w:pStyle w:val="ListBullet"/>
      </w:pPr>
      <w:r w:rsidRPr="00BE1643">
        <w:rPr>
          <w:rStyle w:val="Strong"/>
        </w:rPr>
        <w:t>SC5-8WS</w:t>
      </w:r>
      <w:r w:rsidR="00F515C5">
        <w:rPr>
          <w:rStyle w:val="Strong"/>
        </w:rPr>
        <w:t xml:space="preserve"> </w:t>
      </w:r>
      <w:r w:rsidR="000E5206" w:rsidRPr="000E5206">
        <w:t>applies scientific understanding and critical thinking skills to suggest possible solutions to identified problems</w:t>
      </w:r>
    </w:p>
    <w:p w14:paraId="59B256BB" w14:textId="2D4DAA0B" w:rsidR="00BE1643" w:rsidRPr="00BE1643" w:rsidRDefault="00BE1643" w:rsidP="00F05BC2">
      <w:pPr>
        <w:pStyle w:val="ListBullet"/>
      </w:pPr>
      <w:r w:rsidRPr="009070B5">
        <w:rPr>
          <w:rStyle w:val="Strong"/>
        </w:rPr>
        <w:t>SC5-9WS</w:t>
      </w:r>
      <w:r w:rsidRPr="009070B5">
        <w:t xml:space="preserve"> presents science ideas and evidence for a particular purpose and to a specific audience, using appropriate scientific language, conventions and representations</w:t>
      </w:r>
      <w:r w:rsidR="0061034D" w:rsidRPr="009070B5">
        <w:t>.</w:t>
      </w:r>
    </w:p>
    <w:p w14:paraId="3938576A" w14:textId="72A4596B" w:rsidR="00965E6A" w:rsidRDefault="0061034D" w:rsidP="000B67C1">
      <w:pPr>
        <w:pStyle w:val="Imageattributioncaption"/>
      </w:pPr>
      <w:hyperlink r:id="rId17" w:history="1">
        <w:r w:rsidRPr="0061034D">
          <w:rPr>
            <w:rStyle w:val="Hyperlink"/>
          </w:rPr>
          <w:t>Science Years 7</w:t>
        </w:r>
        <w:r w:rsidR="00682660">
          <w:rPr>
            <w:rStyle w:val="Hyperlink"/>
          </w:rPr>
          <w:t>–</w:t>
        </w:r>
        <w:r w:rsidRPr="0061034D">
          <w:rPr>
            <w:rStyle w:val="Hyperlink"/>
          </w:rPr>
          <w:t>10 Syllabus</w:t>
        </w:r>
      </w:hyperlink>
      <w:r w:rsidRPr="0061034D">
        <w:rPr>
          <w:rStyle w:val="Hyperlink"/>
        </w:rPr>
        <w:t xml:space="preserve"> </w:t>
      </w:r>
      <w:r w:rsidR="00965E6A" w:rsidRPr="0061034D">
        <w:t xml:space="preserve">© NSW Education Standards Authority (NESA) for and on behalf of the Crown in right of the State of New South Wales, </w:t>
      </w:r>
      <w:r w:rsidRPr="0061034D">
        <w:t>2018</w:t>
      </w:r>
      <w:r w:rsidR="00965E6A" w:rsidRPr="0061034D">
        <w:t>.</w:t>
      </w:r>
    </w:p>
    <w:p w14:paraId="417E497D" w14:textId="20BE0269" w:rsidR="00965E6A" w:rsidRPr="00CD1266" w:rsidRDefault="00965E6A" w:rsidP="006B0406">
      <w:pPr>
        <w:pStyle w:val="Heading2"/>
      </w:pPr>
      <w:bookmarkStart w:id="4" w:name="_Toc149909340"/>
      <w:r>
        <w:lastRenderedPageBreak/>
        <w:t>Learning intentions and success criteria</w:t>
      </w:r>
      <w:bookmarkEnd w:id="4"/>
    </w:p>
    <w:p w14:paraId="379DAB99" w14:textId="77777777" w:rsidR="00883CFD" w:rsidRDefault="00883CFD" w:rsidP="00883CFD">
      <w:r>
        <w:t>The learning intentions and success criteria below are a guide and may be adapted to meet your students’ needs.</w:t>
      </w:r>
    </w:p>
    <w:p w14:paraId="24D611EF" w14:textId="163F669E" w:rsidR="00965E6A" w:rsidRDefault="00965E6A" w:rsidP="00965E6A">
      <w:r>
        <w:t>Students</w:t>
      </w:r>
      <w:r w:rsidR="0013730A">
        <w:t xml:space="preserve"> </w:t>
      </w:r>
      <w:r w:rsidR="008F1C0B">
        <w:t xml:space="preserve">describe the </w:t>
      </w:r>
      <w:r w:rsidR="005A75C3">
        <w:t xml:space="preserve">organisation of elements in the periodic table and relate </w:t>
      </w:r>
      <w:r w:rsidR="00D346F9">
        <w:t>the properties of some common elements to their position in the periodic table</w:t>
      </w:r>
      <w:r w:rsidR="001520C6">
        <w:t>.</w:t>
      </w:r>
    </w:p>
    <w:p w14:paraId="18CE3300" w14:textId="589BABB6" w:rsidR="00BD33C9" w:rsidRDefault="00965E6A" w:rsidP="00BD33C9">
      <w:r w:rsidRPr="00F312F2">
        <w:t>Students can:</w:t>
      </w:r>
    </w:p>
    <w:p w14:paraId="58887F42" w14:textId="5FD8BCC1" w:rsidR="00965E6A" w:rsidRPr="00334DBA" w:rsidRDefault="00823EF7" w:rsidP="00334DBA">
      <w:pPr>
        <w:pStyle w:val="ListBullet"/>
      </w:pPr>
      <w:r w:rsidRPr="00334DBA">
        <w:t>identify simple and complex patterns</w:t>
      </w:r>
    </w:p>
    <w:p w14:paraId="354616F1" w14:textId="6FED35CD" w:rsidR="00823EF7" w:rsidRPr="00334DBA" w:rsidRDefault="004C4510" w:rsidP="00334DBA">
      <w:pPr>
        <w:pStyle w:val="ListBullet"/>
      </w:pPr>
      <w:r w:rsidRPr="00334DBA">
        <w:t>identify simple patterns in the periodic table</w:t>
      </w:r>
    </w:p>
    <w:p w14:paraId="00489B2C" w14:textId="56F9348C" w:rsidR="004C4510" w:rsidRPr="00334DBA" w:rsidRDefault="004C4510" w:rsidP="00334DBA">
      <w:pPr>
        <w:pStyle w:val="ListBullet"/>
      </w:pPr>
      <w:r w:rsidRPr="00334DBA">
        <w:t>model trends within the periodic table</w:t>
      </w:r>
    </w:p>
    <w:p w14:paraId="65E48F8A" w14:textId="6D4D0B37" w:rsidR="00C10B65" w:rsidRPr="00334DBA" w:rsidRDefault="00C10B65" w:rsidP="00334DBA">
      <w:pPr>
        <w:pStyle w:val="ListBullet"/>
      </w:pPr>
      <w:r w:rsidRPr="00334DBA">
        <w:t>explain that the model of the periodic table is not static</w:t>
      </w:r>
    </w:p>
    <w:p w14:paraId="0786F859" w14:textId="1E017C85" w:rsidR="00965E6A" w:rsidRPr="00334DBA" w:rsidRDefault="00BD33C9" w:rsidP="00334DBA">
      <w:pPr>
        <w:pStyle w:val="ListBullet"/>
      </w:pPr>
      <w:r w:rsidRPr="00334DBA">
        <w:t xml:space="preserve">use the periodic table to identify elements and </w:t>
      </w:r>
      <w:r w:rsidR="00BA4E01" w:rsidRPr="00334DBA">
        <w:t>their</w:t>
      </w:r>
      <w:r w:rsidRPr="00334DBA">
        <w:t xml:space="preserve"> properties</w:t>
      </w:r>
      <w:r w:rsidR="00BA4E01" w:rsidRPr="00334DBA">
        <w:t>.</w:t>
      </w:r>
    </w:p>
    <w:p w14:paraId="66023FA3" w14:textId="5EA0DFE4" w:rsidR="00965E6A" w:rsidRDefault="00965E6A" w:rsidP="006B0406">
      <w:pPr>
        <w:pStyle w:val="FeatureBox2"/>
      </w:pPr>
      <w:r w:rsidRPr="002075A5">
        <w:rPr>
          <w:rStyle w:val="Strong"/>
        </w:rPr>
        <w:t>Differentiation consideration</w:t>
      </w:r>
      <w:r>
        <w:t xml:space="preserve">: </w:t>
      </w:r>
      <w:r w:rsidR="006B0406">
        <w:t xml:space="preserve">learning </w:t>
      </w:r>
      <w:r>
        <w:t xml:space="preserve">intentions should not be differentiated. </w:t>
      </w:r>
      <w:r w:rsidRPr="00D92081">
        <w:t>All students need access to the same core content</w:t>
      </w:r>
      <w:r>
        <w:t xml:space="preserve">, </w:t>
      </w:r>
      <w:r w:rsidRPr="00D92081">
        <w:t>big ideas and concepts.</w:t>
      </w:r>
      <w:r>
        <w:t xml:space="preserve"> </w:t>
      </w:r>
      <w:r w:rsidRPr="003B6B0C">
        <w:t xml:space="preserve">Differentiation should </w:t>
      </w:r>
      <w:r>
        <w:t>be evident</w:t>
      </w:r>
      <w:r w:rsidRPr="003B6B0C">
        <w:t xml:space="preserve"> in the success criteria, or the activities/support needed to achieve the success criteria</w:t>
      </w:r>
      <w:r>
        <w:t xml:space="preserve"> </w:t>
      </w:r>
      <w:r w:rsidRPr="00F13CF0">
        <w:t>(Wiliam and Leahy 2015). Teachers may co-construct the success criteria with students or adjust</w:t>
      </w:r>
      <w:r>
        <w:t xml:space="preserve"> them to suit their class context, for example, using the strategies and resources for curriculum planning on the </w:t>
      </w:r>
      <w:hyperlink r:id="rId18" w:history="1">
        <w:r w:rsidRPr="0037004B">
          <w:rPr>
            <w:rStyle w:val="Hyperlink"/>
          </w:rPr>
          <w:t>Planning</w:t>
        </w:r>
        <w:r>
          <w:rPr>
            <w:rStyle w:val="Hyperlink"/>
          </w:rPr>
          <w:t>,</w:t>
        </w:r>
        <w:r w:rsidRPr="0037004B">
          <w:rPr>
            <w:rStyle w:val="Hyperlink"/>
          </w:rPr>
          <w:t xml:space="preserve"> programming and assessing </w:t>
        </w:r>
        <w:r>
          <w:rPr>
            <w:rStyle w:val="Hyperlink"/>
          </w:rPr>
          <w:t>7</w:t>
        </w:r>
        <w:r w:rsidR="00682660">
          <w:rPr>
            <w:rStyle w:val="Hyperlink"/>
          </w:rPr>
          <w:t>–</w:t>
        </w:r>
        <w:r w:rsidRPr="0037004B">
          <w:rPr>
            <w:rStyle w:val="Hyperlink"/>
          </w:rPr>
          <w:t>12</w:t>
        </w:r>
      </w:hyperlink>
      <w:r>
        <w:t xml:space="preserve"> webpage.</w:t>
      </w:r>
      <w:r>
        <w:br w:type="page"/>
      </w:r>
    </w:p>
    <w:p w14:paraId="7F504759" w14:textId="3B12C357" w:rsidR="00965E6A" w:rsidRDefault="00965E6A" w:rsidP="00F05BC2">
      <w:pPr>
        <w:pStyle w:val="Heading1"/>
      </w:pPr>
      <w:bookmarkStart w:id="5" w:name="_Toc149909341"/>
      <w:r>
        <w:lastRenderedPageBreak/>
        <w:t>Teaching and learning activities</w:t>
      </w:r>
      <w:bookmarkEnd w:id="5"/>
    </w:p>
    <w:p w14:paraId="2F4EA896" w14:textId="13021810" w:rsidR="00D34200" w:rsidRPr="0036480E" w:rsidRDefault="00D34200" w:rsidP="0036480E">
      <w:pPr>
        <w:pStyle w:val="Heading2"/>
      </w:pPr>
      <w:bookmarkStart w:id="6" w:name="_Toc149909342"/>
      <w:bookmarkStart w:id="7" w:name="_Hlk128489896"/>
      <w:r w:rsidRPr="0036480E">
        <w:t>Review prior knowledge</w:t>
      </w:r>
      <w:bookmarkEnd w:id="6"/>
    </w:p>
    <w:p w14:paraId="1D149F2C" w14:textId="0C4F6297" w:rsidR="00ED51A6" w:rsidRPr="00ED51A6" w:rsidRDefault="009778A9" w:rsidP="00F05BC2">
      <w:r>
        <w:t xml:space="preserve">The students </w:t>
      </w:r>
      <w:r w:rsidR="006C140B">
        <w:t xml:space="preserve">recall prior knowledge of atomic structure using the </w:t>
      </w:r>
      <w:hyperlink w:anchor="_Prior_knowledge:_Quick" w:history="1">
        <w:r w:rsidR="006C140B" w:rsidRPr="003014F6">
          <w:rPr>
            <w:rStyle w:val="Hyperlink"/>
          </w:rPr>
          <w:t>Quick writes</w:t>
        </w:r>
      </w:hyperlink>
      <w:r w:rsidR="006C140B">
        <w:t xml:space="preserve"> activity in the student resources section of this document.</w:t>
      </w:r>
      <w:r w:rsidR="002528BC">
        <w:t xml:space="preserve"> </w:t>
      </w:r>
      <w:r w:rsidR="006C140B">
        <w:t xml:space="preserve">A copy is also included in </w:t>
      </w:r>
      <w:hyperlink r:id="rId19" w:history="1">
        <w:r w:rsidR="00740F27">
          <w:rPr>
            <w:rStyle w:val="Hyperlink"/>
          </w:rPr>
          <w:t>The periodic table supporting PowerPoint</w:t>
        </w:r>
      </w:hyperlink>
      <w:r w:rsidR="006C37BD">
        <w:t xml:space="preserve"> that can be used instead of printed worksheets.</w:t>
      </w:r>
    </w:p>
    <w:p w14:paraId="1572FB52" w14:textId="11E9FCF5" w:rsidR="00BA4396" w:rsidRDefault="00BA4396" w:rsidP="00F05BC2">
      <w:pPr>
        <w:pStyle w:val="FeatureBox2"/>
      </w:pPr>
      <w:r>
        <w:rPr>
          <w:b/>
          <w:bCs/>
        </w:rPr>
        <w:t xml:space="preserve">Differentiation: </w:t>
      </w:r>
      <w:r w:rsidR="00E308B8">
        <w:t xml:space="preserve">Quick writes are used to encourage students to develop their writing skills </w:t>
      </w:r>
      <w:r w:rsidR="007E4FB9">
        <w:t xml:space="preserve">using regular, short opportunities. </w:t>
      </w:r>
      <w:r w:rsidR="00BA7105">
        <w:t>Dot points are an acceptable form of expressing their knowledge in this case.</w:t>
      </w:r>
      <w:r w:rsidR="00D008CA">
        <w:t xml:space="preserve"> </w:t>
      </w:r>
      <w:r w:rsidR="001952EE">
        <w:t xml:space="preserve">The activity can be differentiated </w:t>
      </w:r>
      <w:r w:rsidR="008D51D8">
        <w:t>by changing the amount of detail required by students in their responses. It</w:t>
      </w:r>
      <w:r w:rsidR="00D008CA">
        <w:t xml:space="preserve"> can be further differentiated by allowing students </w:t>
      </w:r>
      <w:r w:rsidR="00497356">
        <w:t xml:space="preserve">to </w:t>
      </w:r>
      <w:r w:rsidR="00D008CA">
        <w:t xml:space="preserve">discuss their </w:t>
      </w:r>
      <w:r w:rsidR="00497356">
        <w:t>answers</w:t>
      </w:r>
      <w:r w:rsidR="00D008CA">
        <w:t xml:space="preserve"> with a partner before they write </w:t>
      </w:r>
      <w:r w:rsidR="000E7C1C">
        <w:t>an individual response.</w:t>
      </w:r>
      <w:r w:rsidR="005B2C3B">
        <w:t xml:space="preserve"> Students requiring support in expressing themselves through writing may be given options </w:t>
      </w:r>
      <w:r w:rsidR="0099457F">
        <w:t xml:space="preserve">for </w:t>
      </w:r>
      <w:r w:rsidR="004B6863">
        <w:t xml:space="preserve">the </w:t>
      </w:r>
      <w:r w:rsidR="0099457F">
        <w:t>representation of their knowledge.</w:t>
      </w:r>
    </w:p>
    <w:p w14:paraId="3C6E4FED" w14:textId="2066C123" w:rsidR="00A82E32" w:rsidRPr="006B0406" w:rsidRDefault="00965E6A" w:rsidP="006B0406">
      <w:pPr>
        <w:pStyle w:val="Heading2"/>
      </w:pPr>
      <w:bookmarkStart w:id="8" w:name="_Toc149909343"/>
      <w:r w:rsidRPr="006B0406">
        <w:t>Activity 1</w:t>
      </w:r>
      <w:r w:rsidR="004F6AA1">
        <w:t xml:space="preserve"> –</w:t>
      </w:r>
      <w:r w:rsidR="00E72946" w:rsidRPr="006B0406">
        <w:t xml:space="preserve"> </w:t>
      </w:r>
      <w:r w:rsidR="004F6AA1">
        <w:t xml:space="preserve">the </w:t>
      </w:r>
      <w:r w:rsidR="00E72946" w:rsidRPr="006B0406">
        <w:t>Periodic Table song</w:t>
      </w:r>
      <w:bookmarkEnd w:id="8"/>
    </w:p>
    <w:p w14:paraId="605AA671" w14:textId="5DEA91BD" w:rsidR="00EC4EC4" w:rsidRPr="006E3DA0" w:rsidRDefault="00A82E32" w:rsidP="00F05BC2">
      <w:r>
        <w:t xml:space="preserve">Introduce key vocabulary </w:t>
      </w:r>
      <w:r w:rsidR="0076654B">
        <w:t xml:space="preserve">terms </w:t>
      </w:r>
      <w:r>
        <w:t xml:space="preserve">to </w:t>
      </w:r>
      <w:r w:rsidR="0076654B">
        <w:t xml:space="preserve">the </w:t>
      </w:r>
      <w:r>
        <w:t>students by listening to</w:t>
      </w:r>
      <w:r w:rsidR="00573946">
        <w:t xml:space="preserve"> </w:t>
      </w:r>
      <w:hyperlink r:id="rId20" w:history="1">
        <w:r w:rsidR="00573946">
          <w:rPr>
            <w:rStyle w:val="Hyperlink"/>
          </w:rPr>
          <w:t>SLOW "The NEW Periodic Table Song (in Order)".</w:t>
        </w:r>
        <w:r w:rsidR="004C64BC">
          <w:rPr>
            <w:rStyle w:val="Hyperlink"/>
          </w:rPr>
          <w:t>(</w:t>
        </w:r>
        <w:r w:rsidR="00573946">
          <w:rPr>
            <w:rStyle w:val="Hyperlink"/>
          </w:rPr>
          <w:t>4:20</w:t>
        </w:r>
        <w:r w:rsidR="004C64BC">
          <w:rPr>
            <w:rStyle w:val="Hyperlink"/>
          </w:rPr>
          <w:t>)</w:t>
        </w:r>
      </w:hyperlink>
      <w:r w:rsidR="00573946">
        <w:t xml:space="preserve"> or</w:t>
      </w:r>
      <w:r w:rsidR="00D01B54">
        <w:t xml:space="preserve"> </w:t>
      </w:r>
      <w:hyperlink r:id="rId21" w:history="1">
        <w:r w:rsidR="00DB7E40">
          <w:rPr>
            <w:rStyle w:val="Hyperlink"/>
          </w:rPr>
          <w:t xml:space="preserve">The Periodic Table Song (2018 Update!) </w:t>
        </w:r>
        <w:r w:rsidR="004C64BC">
          <w:rPr>
            <w:rStyle w:val="Hyperlink"/>
          </w:rPr>
          <w:t>(</w:t>
        </w:r>
        <w:r w:rsidR="00DB7E40">
          <w:rPr>
            <w:rStyle w:val="Hyperlink"/>
          </w:rPr>
          <w:t>3:04</w:t>
        </w:r>
        <w:r w:rsidR="004C64BC">
          <w:rPr>
            <w:rStyle w:val="Hyperlink"/>
          </w:rPr>
          <w:t>)</w:t>
        </w:r>
      </w:hyperlink>
      <w:r w:rsidR="00573946">
        <w:t xml:space="preserve">. </w:t>
      </w:r>
      <w:r w:rsidR="002939AE">
        <w:t>The</w:t>
      </w:r>
      <w:r w:rsidR="00D96DF4">
        <w:t xml:space="preserve"> students listen </w:t>
      </w:r>
      <w:r w:rsidR="00837636">
        <w:t>to the song</w:t>
      </w:r>
      <w:r w:rsidR="0076654B">
        <w:t xml:space="preserve"> as it is played through once</w:t>
      </w:r>
      <w:r w:rsidR="00837636">
        <w:t xml:space="preserve">. </w:t>
      </w:r>
      <w:r w:rsidR="00CF06FF">
        <w:t>Replay the song</w:t>
      </w:r>
      <w:r w:rsidR="00837636">
        <w:t xml:space="preserve"> </w:t>
      </w:r>
      <w:r w:rsidR="00CF44B6">
        <w:t xml:space="preserve">while the students </w:t>
      </w:r>
      <w:r w:rsidR="00837636">
        <w:t>create a word bank of new or unfamiliar terms</w:t>
      </w:r>
      <w:r w:rsidR="00410974">
        <w:t xml:space="preserve">. </w:t>
      </w:r>
      <w:r w:rsidR="00DA661F">
        <w:t>They should also include</w:t>
      </w:r>
      <w:r w:rsidR="00410974">
        <w:t xml:space="preserve"> terms that are used in a new way</w:t>
      </w:r>
      <w:r w:rsidR="00876E84">
        <w:t>, f</w:t>
      </w:r>
      <w:r w:rsidR="00DA661F">
        <w:t xml:space="preserve">or </w:t>
      </w:r>
      <w:r w:rsidR="004D226E">
        <w:t>example,</w:t>
      </w:r>
      <w:r w:rsidR="00DA661F">
        <w:t xml:space="preserve"> </w:t>
      </w:r>
      <w:r w:rsidR="00A43C1B">
        <w:t>shells</w:t>
      </w:r>
      <w:r w:rsidR="00DA661F">
        <w:t>.</w:t>
      </w:r>
      <w:r w:rsidR="00D561E4">
        <w:t xml:space="preserve"> The</w:t>
      </w:r>
      <w:r w:rsidR="004D226E">
        <w:t xml:space="preserve"> students </w:t>
      </w:r>
      <w:r w:rsidR="00D561E4">
        <w:t>should not include the names of elements in their word list.</w:t>
      </w:r>
      <w:r w:rsidR="00CF44B6">
        <w:t xml:space="preserve"> Discuss the terms that</w:t>
      </w:r>
      <w:r w:rsidR="00BD506A">
        <w:t xml:space="preserve"> are identified</w:t>
      </w:r>
      <w:r w:rsidR="0076654B">
        <w:t xml:space="preserve"> with the class. </w:t>
      </w:r>
      <w:r w:rsidR="008F1EE7">
        <w:t xml:space="preserve">The </w:t>
      </w:r>
      <w:r w:rsidR="008E0100">
        <w:t>students</w:t>
      </w:r>
      <w:r w:rsidR="008F1EE7">
        <w:t xml:space="preserve"> will continue to </w:t>
      </w:r>
      <w:r w:rsidR="008E0100">
        <w:t>develop the word bank</w:t>
      </w:r>
      <w:r w:rsidR="008F1EE7">
        <w:t xml:space="preserve"> throug</w:t>
      </w:r>
      <w:r w:rsidR="008E0100">
        <w:t>h</w:t>
      </w:r>
      <w:r w:rsidR="008F1EE7">
        <w:t xml:space="preserve"> the learning </w:t>
      </w:r>
      <w:proofErr w:type="gramStart"/>
      <w:r w:rsidR="008F1EE7">
        <w:t>sequence</w:t>
      </w:r>
      <w:proofErr w:type="gramEnd"/>
      <w:r w:rsidR="00064B08">
        <w:t xml:space="preserve"> so it is not necessary that they have all the meanings in this lesson</w:t>
      </w:r>
      <w:r w:rsidR="008E0100">
        <w:t>.</w:t>
      </w:r>
    </w:p>
    <w:p w14:paraId="6000750C" w14:textId="4AEF0B23" w:rsidR="00AC015C" w:rsidRPr="00E72946" w:rsidRDefault="00E34D71" w:rsidP="00F05BC2">
      <w:pPr>
        <w:pStyle w:val="FeatureBox2"/>
      </w:pPr>
      <w:r>
        <w:rPr>
          <w:b/>
          <w:bCs/>
        </w:rPr>
        <w:t xml:space="preserve">Differentiation: </w:t>
      </w:r>
      <w:r w:rsidR="006B0406">
        <w:t xml:space="preserve">the </w:t>
      </w:r>
      <w:r w:rsidR="003E3502">
        <w:t>slower version of the song is more accessible for most students. Ensure that closed captions are turned on</w:t>
      </w:r>
      <w:r w:rsidR="00CC7842">
        <w:t xml:space="preserve"> to increase accessibility and encourage vocabulary development for all students.</w:t>
      </w:r>
      <w:bookmarkEnd w:id="7"/>
    </w:p>
    <w:p w14:paraId="5429418B" w14:textId="5FB8BA35" w:rsidR="00695057" w:rsidRDefault="00965E6A" w:rsidP="006B0406">
      <w:pPr>
        <w:pStyle w:val="Heading2"/>
      </w:pPr>
      <w:bookmarkStart w:id="9" w:name="_Toc149909344"/>
      <w:r>
        <w:lastRenderedPageBreak/>
        <w:t>Activity 2</w:t>
      </w:r>
      <w:r w:rsidR="004F6AA1">
        <w:t xml:space="preserve"> –</w:t>
      </w:r>
      <w:r w:rsidR="00695057">
        <w:t xml:space="preserve"> </w:t>
      </w:r>
      <w:r w:rsidR="004F6AA1">
        <w:t xml:space="preserve">getting </w:t>
      </w:r>
      <w:r w:rsidR="00695057">
        <w:t xml:space="preserve">to know the </w:t>
      </w:r>
      <w:r w:rsidR="00102E7E">
        <w:t>p</w:t>
      </w:r>
      <w:r w:rsidR="00695057">
        <w:t xml:space="preserve">eriodic </w:t>
      </w:r>
      <w:r w:rsidR="00102E7E">
        <w:t>t</w:t>
      </w:r>
      <w:r w:rsidR="00695057">
        <w:t>able and its elements</w:t>
      </w:r>
      <w:bookmarkEnd w:id="9"/>
    </w:p>
    <w:p w14:paraId="2C1DC68B" w14:textId="1AE9A78D" w:rsidR="000D7FA4" w:rsidRDefault="000D7FA4" w:rsidP="003B48AF">
      <w:pPr>
        <w:pStyle w:val="Heading3"/>
      </w:pPr>
      <w:bookmarkStart w:id="10" w:name="_Toc149909345"/>
      <w:r>
        <w:t xml:space="preserve">Part A – </w:t>
      </w:r>
      <w:r w:rsidR="004F6AA1">
        <w:t xml:space="preserve">looking </w:t>
      </w:r>
      <w:r>
        <w:t>for patterns</w:t>
      </w:r>
      <w:bookmarkEnd w:id="10"/>
    </w:p>
    <w:p w14:paraId="1E52446B" w14:textId="138B7830" w:rsidR="00F60A2F" w:rsidRDefault="00F2264A" w:rsidP="00F05BC2">
      <w:r>
        <w:t>The modern periodic table was developed by looking for patterns and trends in th</w:t>
      </w:r>
      <w:r w:rsidR="005F0D9F">
        <w:t xml:space="preserve">e elements. </w:t>
      </w:r>
      <w:r w:rsidR="008343AA">
        <w:t>In this activity</w:t>
      </w:r>
      <w:r w:rsidR="008D7AD5" w:rsidRPr="008D7AD5">
        <w:t>, the students practise looking for patterns before creating their own periodic table model</w:t>
      </w:r>
      <w:r w:rsidR="00650DDC">
        <w:t>.</w:t>
      </w:r>
    </w:p>
    <w:p w14:paraId="58CC9E6B" w14:textId="508AC883" w:rsidR="00265D88" w:rsidRDefault="00265D88" w:rsidP="00F05BC2">
      <w:pPr>
        <w:rPr>
          <w:rStyle w:val="Strong"/>
        </w:rPr>
      </w:pPr>
      <w:r>
        <w:rPr>
          <w:rStyle w:val="Strong"/>
        </w:rPr>
        <w:t>Inquiry cube</w:t>
      </w:r>
    </w:p>
    <w:p w14:paraId="6CBA8CBF" w14:textId="231DF4F3" w:rsidR="00FF01CA" w:rsidRPr="003207F7" w:rsidRDefault="00FF01CA" w:rsidP="00F05BC2">
      <w:r w:rsidRPr="00CA3CAF">
        <w:rPr>
          <w:rStyle w:val="Strong"/>
          <w:b w:val="0"/>
        </w:rPr>
        <w:t>This activity is adapted from</w:t>
      </w:r>
      <w:r w:rsidR="00D87EC6">
        <w:rPr>
          <w:rStyle w:val="Strong"/>
          <w:b w:val="0"/>
        </w:rPr>
        <w:t xml:space="preserve"> </w:t>
      </w:r>
      <w:hyperlink r:id="rId22" w:history="1">
        <w:r w:rsidR="00D87EC6">
          <w:rPr>
            <w:rStyle w:val="Hyperlink"/>
          </w:rPr>
          <w:t xml:space="preserve">Making Models: </w:t>
        </w:r>
        <w:bookmarkStart w:id="11" w:name="_Hlt140486904"/>
        <w:bookmarkStart w:id="12" w:name="_Hlt140486905"/>
        <w:r w:rsidR="00D87EC6">
          <w:rPr>
            <w:rStyle w:val="Hyperlink"/>
          </w:rPr>
          <w:t>W</w:t>
        </w:r>
        <w:bookmarkEnd w:id="11"/>
        <w:bookmarkEnd w:id="12"/>
        <w:r w:rsidR="00D87EC6">
          <w:rPr>
            <w:rStyle w:val="Hyperlink"/>
          </w:rPr>
          <w:t>ooden Blocks – Perimeter Institute</w:t>
        </w:r>
      </w:hyperlink>
      <w:r w:rsidR="00850571" w:rsidRPr="003207F7">
        <w:t xml:space="preserve">. </w:t>
      </w:r>
      <w:r w:rsidR="004A686A" w:rsidRPr="003207F7">
        <w:t>This is a free download</w:t>
      </w:r>
      <w:r w:rsidR="00887F56" w:rsidRPr="003207F7">
        <w:t xml:space="preserve"> after you sign </w:t>
      </w:r>
      <w:r w:rsidR="003207F7" w:rsidRPr="003207F7">
        <w:t>into</w:t>
      </w:r>
      <w:r w:rsidR="00887F56" w:rsidRPr="003207F7">
        <w:t xml:space="preserve"> the Perimeter Institute.</w:t>
      </w:r>
    </w:p>
    <w:p w14:paraId="04193780" w14:textId="726277E5" w:rsidR="00AF1FC8" w:rsidRPr="00CA3CAF" w:rsidRDefault="00AF1FC8" w:rsidP="00F05BC2">
      <w:pPr>
        <w:rPr>
          <w:rStyle w:val="Strong"/>
          <w:b w:val="0"/>
          <w:bCs w:val="0"/>
        </w:rPr>
      </w:pPr>
      <w:r w:rsidRPr="00CA3CAF">
        <w:rPr>
          <w:rStyle w:val="Strong"/>
          <w:b w:val="0"/>
        </w:rPr>
        <w:t xml:space="preserve">The activity </w:t>
      </w:r>
      <w:r w:rsidR="00B40581" w:rsidRPr="00CA3CAF">
        <w:rPr>
          <w:rStyle w:val="Strong"/>
          <w:b w:val="0"/>
        </w:rPr>
        <w:t xml:space="preserve">uses small cubes with labels attached to 5 </w:t>
      </w:r>
      <w:r w:rsidR="00034209">
        <w:rPr>
          <w:rStyle w:val="Strong"/>
          <w:b w:val="0"/>
        </w:rPr>
        <w:t>faces</w:t>
      </w:r>
      <w:r w:rsidR="00B40581" w:rsidRPr="00CA3CAF">
        <w:rPr>
          <w:rStyle w:val="Strong"/>
          <w:b w:val="0"/>
        </w:rPr>
        <w:t xml:space="preserve"> of the cube </w:t>
      </w:r>
      <w:r w:rsidR="00034209">
        <w:rPr>
          <w:rStyle w:val="Strong"/>
          <w:b w:val="0"/>
        </w:rPr>
        <w:t>with</w:t>
      </w:r>
      <w:r w:rsidR="00B40581" w:rsidRPr="00CA3CAF">
        <w:rPr>
          <w:rStyle w:val="Strong"/>
          <w:b w:val="0"/>
        </w:rPr>
        <w:t xml:space="preserve"> one</w:t>
      </w:r>
      <w:r w:rsidR="00034209">
        <w:rPr>
          <w:rStyle w:val="Strong"/>
          <w:b w:val="0"/>
        </w:rPr>
        <w:t xml:space="preserve"> face</w:t>
      </w:r>
      <w:r w:rsidR="00B40581" w:rsidRPr="00CA3CAF">
        <w:rPr>
          <w:rStyle w:val="Strong"/>
          <w:b w:val="0"/>
        </w:rPr>
        <w:t xml:space="preserve"> left blank.</w:t>
      </w:r>
    </w:p>
    <w:p w14:paraId="11A98F96" w14:textId="79BC74A5" w:rsidR="007222F0" w:rsidRDefault="007222F0" w:rsidP="00F05BC2">
      <w:pPr>
        <w:pStyle w:val="ListNumber"/>
        <w:rPr>
          <w:rStyle w:val="Strong"/>
          <w:b w:val="0"/>
          <w:bCs w:val="0"/>
        </w:rPr>
      </w:pPr>
      <w:r w:rsidRPr="007222F0">
        <w:rPr>
          <w:rStyle w:val="Strong"/>
          <w:b w:val="0"/>
        </w:rPr>
        <w:t>Divide the class into groups of 4.</w:t>
      </w:r>
    </w:p>
    <w:p w14:paraId="61C0DB1B" w14:textId="271840B4" w:rsidR="008827F6" w:rsidRDefault="008827F6" w:rsidP="00F05BC2">
      <w:pPr>
        <w:pStyle w:val="ListNumber"/>
        <w:rPr>
          <w:rStyle w:val="Strong"/>
          <w:b w:val="0"/>
          <w:bCs w:val="0"/>
        </w:rPr>
      </w:pPr>
      <w:r>
        <w:rPr>
          <w:rStyle w:val="Strong"/>
          <w:b w:val="0"/>
        </w:rPr>
        <w:t>Place the inquiry cube in the middle of the table, blank face down</w:t>
      </w:r>
      <w:r w:rsidR="00970B9D">
        <w:rPr>
          <w:rStyle w:val="Strong"/>
          <w:b w:val="0"/>
        </w:rPr>
        <w:t>, with one face toward</w:t>
      </w:r>
      <w:r w:rsidR="00DE12D5">
        <w:rPr>
          <w:rStyle w:val="Strong"/>
          <w:b w:val="0"/>
        </w:rPr>
        <w:t>s</w:t>
      </w:r>
      <w:r w:rsidR="00970B9D">
        <w:rPr>
          <w:rStyle w:val="Strong"/>
          <w:b w:val="0"/>
        </w:rPr>
        <w:t xml:space="preserve"> each </w:t>
      </w:r>
      <w:r w:rsidR="00BA3B01">
        <w:rPr>
          <w:rStyle w:val="Strong"/>
          <w:b w:val="0"/>
        </w:rPr>
        <w:t>student</w:t>
      </w:r>
      <w:r w:rsidR="00970B9D">
        <w:rPr>
          <w:rStyle w:val="Strong"/>
          <w:b w:val="0"/>
        </w:rPr>
        <w:t>. Do not let them see the bottom face of the block</w:t>
      </w:r>
      <w:r w:rsidR="00F945D2">
        <w:rPr>
          <w:rStyle w:val="Strong"/>
          <w:b w:val="0"/>
        </w:rPr>
        <w:t>.</w:t>
      </w:r>
    </w:p>
    <w:p w14:paraId="3CFDB1E1" w14:textId="7E318DFE" w:rsidR="00F945D2" w:rsidRDefault="00BA3B01" w:rsidP="00F05BC2">
      <w:pPr>
        <w:pStyle w:val="ListNumber"/>
        <w:rPr>
          <w:rStyle w:val="Strong"/>
          <w:b w:val="0"/>
          <w:bCs w:val="0"/>
        </w:rPr>
      </w:pPr>
      <w:r>
        <w:rPr>
          <w:rStyle w:val="Strong"/>
          <w:b w:val="0"/>
        </w:rPr>
        <w:t>Each student records observations about the vertical face closest to them without touching the cube.</w:t>
      </w:r>
    </w:p>
    <w:p w14:paraId="64CE5159" w14:textId="1DE947CA" w:rsidR="001A2C13" w:rsidRPr="008F2C5C" w:rsidRDefault="00582A79" w:rsidP="00F05BC2">
      <w:pPr>
        <w:pStyle w:val="ListNumber"/>
        <w:rPr>
          <w:rStyle w:val="Strong"/>
          <w:b w:val="0"/>
          <w:bCs w:val="0"/>
        </w:rPr>
      </w:pPr>
      <w:r w:rsidRPr="008F2C5C">
        <w:rPr>
          <w:rStyle w:val="Strong"/>
          <w:b w:val="0"/>
        </w:rPr>
        <w:t>The students share observations with their opposite partner</w:t>
      </w:r>
      <w:r w:rsidR="009F5DA1" w:rsidRPr="008F2C5C">
        <w:rPr>
          <w:rStyle w:val="Strong"/>
          <w:b w:val="0"/>
        </w:rPr>
        <w:t xml:space="preserve"> and discuss any patterns.</w:t>
      </w:r>
    </w:p>
    <w:p w14:paraId="370901A8" w14:textId="34E28A41" w:rsidR="009F5DA1" w:rsidRPr="008F2C5C" w:rsidRDefault="009F5DA1" w:rsidP="00F05BC2">
      <w:pPr>
        <w:pStyle w:val="ListNumber"/>
        <w:rPr>
          <w:rStyle w:val="Strong"/>
          <w:b w:val="0"/>
          <w:bCs w:val="0"/>
        </w:rPr>
      </w:pPr>
      <w:r w:rsidRPr="008F2C5C">
        <w:rPr>
          <w:rStyle w:val="Strong"/>
          <w:b w:val="0"/>
        </w:rPr>
        <w:t>Combine observations with the adjacent pair. Discuss the patterns that emerge</w:t>
      </w:r>
      <w:r w:rsidR="00370A88" w:rsidRPr="008F2C5C">
        <w:rPr>
          <w:rStyle w:val="Strong"/>
          <w:b w:val="0"/>
        </w:rPr>
        <w:t>.</w:t>
      </w:r>
    </w:p>
    <w:p w14:paraId="0160C2C6" w14:textId="784EF95F" w:rsidR="00370A88" w:rsidRPr="008F2C5C" w:rsidRDefault="00370A88" w:rsidP="00F05BC2">
      <w:pPr>
        <w:pStyle w:val="ListNumber"/>
        <w:rPr>
          <w:rStyle w:val="Strong"/>
          <w:b w:val="0"/>
          <w:bCs w:val="0"/>
        </w:rPr>
      </w:pPr>
      <w:r w:rsidRPr="008F2C5C">
        <w:rPr>
          <w:rStyle w:val="Strong"/>
          <w:b w:val="0"/>
        </w:rPr>
        <w:t>The group build a detailed model that describes how the labels are assigned (</w:t>
      </w:r>
      <w:r w:rsidR="00B77BF2">
        <w:rPr>
          <w:rStyle w:val="Strong"/>
          <w:b w:val="0"/>
        </w:rPr>
        <w:t xml:space="preserve">these </w:t>
      </w:r>
      <w:r w:rsidRPr="008F2C5C">
        <w:rPr>
          <w:rStyle w:val="Strong"/>
          <w:b w:val="0"/>
        </w:rPr>
        <w:t>models can be discussed as a class)</w:t>
      </w:r>
      <w:r w:rsidR="00B77BF2">
        <w:rPr>
          <w:rStyle w:val="Strong"/>
          <w:b w:val="0"/>
        </w:rPr>
        <w:t>.</w:t>
      </w:r>
    </w:p>
    <w:p w14:paraId="24E80462" w14:textId="35196E3C" w:rsidR="001A2C13" w:rsidRPr="008F2C5C" w:rsidRDefault="001A2C13" w:rsidP="00F05BC2">
      <w:pPr>
        <w:pStyle w:val="ListNumber"/>
        <w:rPr>
          <w:bCs/>
        </w:rPr>
      </w:pPr>
      <w:r w:rsidRPr="008F2C5C">
        <w:rPr>
          <w:bCs/>
        </w:rPr>
        <w:t xml:space="preserve">Using observations of the top face and their model, predict the hidden face </w:t>
      </w:r>
      <w:r w:rsidR="003B48AF">
        <w:rPr>
          <w:bCs/>
        </w:rPr>
        <w:t>(</w:t>
      </w:r>
      <w:r w:rsidR="00B77BF2">
        <w:rPr>
          <w:bCs/>
        </w:rPr>
        <w:t>share</w:t>
      </w:r>
      <w:r w:rsidR="00370A88" w:rsidRPr="008F2C5C">
        <w:rPr>
          <w:bCs/>
        </w:rPr>
        <w:t xml:space="preserve"> predictions with the class).</w:t>
      </w:r>
    </w:p>
    <w:p w14:paraId="2F0FECBD" w14:textId="066E876F" w:rsidR="00095149" w:rsidRPr="008F2C5C" w:rsidRDefault="00095149" w:rsidP="00F05BC2">
      <w:pPr>
        <w:pStyle w:val="ListNumber"/>
        <w:rPr>
          <w:bCs/>
        </w:rPr>
      </w:pPr>
      <w:r w:rsidRPr="008F2C5C">
        <w:rPr>
          <w:bCs/>
        </w:rPr>
        <w:t>Conduct a class discussion on looking for patterns</w:t>
      </w:r>
      <w:r w:rsidR="007F5FE7" w:rsidRPr="008F2C5C">
        <w:rPr>
          <w:bCs/>
        </w:rPr>
        <w:t xml:space="preserve">, making inferences and gaps in patterns. Lead this into a discussion on the </w:t>
      </w:r>
      <w:r w:rsidR="00102E7E">
        <w:rPr>
          <w:bCs/>
        </w:rPr>
        <w:t>p</w:t>
      </w:r>
      <w:r w:rsidR="007F5FE7" w:rsidRPr="008F2C5C">
        <w:rPr>
          <w:bCs/>
        </w:rPr>
        <w:t xml:space="preserve">eriodic </w:t>
      </w:r>
      <w:r w:rsidR="00102E7E">
        <w:rPr>
          <w:bCs/>
        </w:rPr>
        <w:t>t</w:t>
      </w:r>
      <w:r w:rsidR="007F5FE7" w:rsidRPr="008F2C5C">
        <w:rPr>
          <w:bCs/>
        </w:rPr>
        <w:t>able</w:t>
      </w:r>
      <w:r w:rsidR="004F30E9" w:rsidRPr="008F2C5C">
        <w:rPr>
          <w:bCs/>
        </w:rPr>
        <w:t xml:space="preserve"> and its development based on patterns</w:t>
      </w:r>
      <w:r w:rsidR="001F2D1D" w:rsidRPr="008F2C5C">
        <w:rPr>
          <w:bCs/>
        </w:rPr>
        <w:t>.</w:t>
      </w:r>
    </w:p>
    <w:p w14:paraId="633FCF9E" w14:textId="673E6124" w:rsidR="000B5C33" w:rsidRDefault="006D0D36" w:rsidP="00F05BC2">
      <w:pPr>
        <w:pStyle w:val="FeatureBox2"/>
      </w:pPr>
      <w:r w:rsidRPr="0026047E">
        <w:rPr>
          <w:rStyle w:val="Strong"/>
        </w:rPr>
        <w:t>Differentiation consideration:</w:t>
      </w:r>
      <w:r>
        <w:t xml:space="preserve"> </w:t>
      </w:r>
      <w:r w:rsidR="004F6AA1">
        <w:t xml:space="preserve">inquiry </w:t>
      </w:r>
      <w:r w:rsidR="00F75006">
        <w:t xml:space="preserve">cubes can be created with differing levels of complexity. </w:t>
      </w:r>
      <w:r w:rsidR="00260084">
        <w:t>Simple cubes will have one pattern to discover</w:t>
      </w:r>
      <w:r w:rsidR="00CE5FB2">
        <w:t xml:space="preserve"> and use to make predictions</w:t>
      </w:r>
      <w:r w:rsidR="00D66A61">
        <w:t xml:space="preserve">. To better reflect the complexities of the periodic table cubes with 2 or 3 patterns to match could be used. </w:t>
      </w:r>
      <w:r w:rsidR="00102AB9">
        <w:t xml:space="preserve">To extend </w:t>
      </w:r>
      <w:r w:rsidR="00102AB9">
        <w:lastRenderedPageBreak/>
        <w:t>students further</w:t>
      </w:r>
      <w:r w:rsidR="005262C5">
        <w:t>,</w:t>
      </w:r>
      <w:r w:rsidR="00102AB9">
        <w:t xml:space="preserve"> cubes could be created with 4 or 5 patterns to match</w:t>
      </w:r>
      <w:r w:rsidR="00CE5FB2">
        <w:t xml:space="preserve"> and make predictions.</w:t>
      </w:r>
      <w:r w:rsidR="000A2788">
        <w:t xml:space="preserve"> The </w:t>
      </w:r>
      <w:r w:rsidR="00F74FDB">
        <w:t xml:space="preserve">cube label </w:t>
      </w:r>
      <w:r w:rsidR="00122A59" w:rsidRPr="00CC4CB9">
        <w:t>template</w:t>
      </w:r>
      <w:r w:rsidR="004B62A0">
        <w:t xml:space="preserve"> included in</w:t>
      </w:r>
      <w:r w:rsidR="000F0D8F">
        <w:t xml:space="preserve"> </w:t>
      </w:r>
      <w:hyperlink r:id="rId23" w:history="1">
        <w:r w:rsidR="000F0D8F">
          <w:rPr>
            <w:rStyle w:val="Hyperlink"/>
          </w:rPr>
          <w:t>Making Models: Wooden Blocks – Perimeter Institute</w:t>
        </w:r>
      </w:hyperlink>
      <w:r w:rsidR="000A2788">
        <w:t xml:space="preserve"> could be modified by adding shapes or colours. </w:t>
      </w:r>
      <w:r w:rsidR="0075195D">
        <w:t xml:space="preserve">Consider the needs of your students and adjust the </w:t>
      </w:r>
      <w:r w:rsidR="007B12EA" w:rsidRPr="00122A59">
        <w:t>template</w:t>
      </w:r>
      <w:r w:rsidR="007B12EA">
        <w:t xml:space="preserve"> for this activity</w:t>
      </w:r>
      <w:r w:rsidR="002D160B">
        <w:t xml:space="preserve"> as required.</w:t>
      </w:r>
    </w:p>
    <w:p w14:paraId="564183A1" w14:textId="11902DF5" w:rsidR="000F0D8F" w:rsidRPr="000F0D8F" w:rsidRDefault="000F0D8F" w:rsidP="00F05BC2">
      <w:pPr>
        <w:pStyle w:val="FeatureBox2"/>
      </w:pPr>
      <w:r>
        <w:t>Another way to use the cubes is to allow the students to manipulate the cube and make observations on all sides as a group</w:t>
      </w:r>
      <w:r w:rsidR="000B5C33">
        <w:t>.</w:t>
      </w:r>
    </w:p>
    <w:p w14:paraId="6F4A90BB" w14:textId="263E8FAC" w:rsidR="001071DF" w:rsidRPr="001948ED" w:rsidRDefault="001071DF" w:rsidP="00F05BC2">
      <w:pPr>
        <w:rPr>
          <w:rStyle w:val="Strong"/>
          <w:b w:val="0"/>
          <w:bCs w:val="0"/>
        </w:rPr>
      </w:pPr>
      <w:r w:rsidRPr="001948ED">
        <w:rPr>
          <w:rStyle w:val="Strong"/>
          <w:b w:val="0"/>
        </w:rPr>
        <w:t>Possible patterns that may be identified</w:t>
      </w:r>
      <w:r w:rsidR="00AC065B" w:rsidRPr="001948ED">
        <w:rPr>
          <w:rStyle w:val="Strong"/>
          <w:b w:val="0"/>
        </w:rPr>
        <w:t xml:space="preserve"> (examples only, other patterns may be identified)</w:t>
      </w:r>
    </w:p>
    <w:p w14:paraId="0139D843" w14:textId="14DF2E32" w:rsidR="001948ED" w:rsidRPr="001948ED" w:rsidRDefault="001948ED" w:rsidP="00F05BC2">
      <w:pPr>
        <w:rPr>
          <w:rStyle w:val="Strong"/>
        </w:rPr>
      </w:pPr>
      <w:r>
        <w:rPr>
          <w:rStyle w:val="Strong"/>
        </w:rPr>
        <w:t>Sample response:</w:t>
      </w:r>
    </w:p>
    <w:p w14:paraId="12E6D529" w14:textId="46680E91" w:rsidR="00961A40" w:rsidRPr="001948ED" w:rsidRDefault="00961A40" w:rsidP="00F05BC2">
      <w:pPr>
        <w:pStyle w:val="ListBullet"/>
      </w:pPr>
      <w:r w:rsidRPr="001948ED">
        <w:t>Words on opposite sides have the same starting letters</w:t>
      </w:r>
      <w:r w:rsidR="00C46769" w:rsidRPr="001948ED">
        <w:t>.</w:t>
      </w:r>
    </w:p>
    <w:p w14:paraId="6D537CDF" w14:textId="5C4C355C" w:rsidR="00961A40" w:rsidRPr="001948ED" w:rsidRDefault="00C46769" w:rsidP="00F05BC2">
      <w:pPr>
        <w:pStyle w:val="ListBullet"/>
      </w:pPr>
      <w:r w:rsidRPr="001948ED">
        <w:t>The top right hand corner numbers add to seven.</w:t>
      </w:r>
    </w:p>
    <w:p w14:paraId="070AE913" w14:textId="399938B0" w:rsidR="00C46769" w:rsidRPr="001948ED" w:rsidRDefault="00C46769" w:rsidP="00F05BC2">
      <w:pPr>
        <w:pStyle w:val="ListBullet"/>
      </w:pPr>
      <w:r w:rsidRPr="001948ED">
        <w:t xml:space="preserve">The bottom </w:t>
      </w:r>
      <w:r w:rsidR="00780F2D" w:rsidRPr="001948ED">
        <w:t>left-hand</w:t>
      </w:r>
      <w:r w:rsidRPr="001948ED">
        <w:t xml:space="preserve"> number on opposite sides is the same</w:t>
      </w:r>
    </w:p>
    <w:p w14:paraId="5E8E48B3" w14:textId="4C8D9257" w:rsidR="00C46769" w:rsidRPr="001948ED" w:rsidRDefault="00C46769" w:rsidP="00F05BC2">
      <w:pPr>
        <w:pStyle w:val="ListBullet"/>
      </w:pPr>
      <w:r w:rsidRPr="001948ED">
        <w:t xml:space="preserve">The bottom </w:t>
      </w:r>
      <w:r w:rsidR="00780F2D" w:rsidRPr="001948ED">
        <w:t>left-hand</w:t>
      </w:r>
      <w:r w:rsidRPr="001948ED">
        <w:t xml:space="preserve"> number is equal to the number of shared </w:t>
      </w:r>
      <w:r w:rsidR="00AC065B" w:rsidRPr="001948ED">
        <w:t xml:space="preserve">starting </w:t>
      </w:r>
      <w:r w:rsidRPr="001948ED">
        <w:t xml:space="preserve">letters </w:t>
      </w:r>
      <w:r w:rsidR="00AC065B" w:rsidRPr="001948ED">
        <w:t>in the names.</w:t>
      </w:r>
    </w:p>
    <w:p w14:paraId="7133175C" w14:textId="6378CB77" w:rsidR="0026047E" w:rsidRDefault="00095149" w:rsidP="00F05BC2">
      <w:pPr>
        <w:pStyle w:val="Heading4"/>
      </w:pPr>
      <w:r>
        <w:t>Part</w:t>
      </w:r>
      <w:r w:rsidR="004F30E9">
        <w:t xml:space="preserve"> B</w:t>
      </w:r>
      <w:r w:rsidR="00507C65">
        <w:t xml:space="preserve"> </w:t>
      </w:r>
      <w:r w:rsidR="00882180">
        <w:t>–</w:t>
      </w:r>
      <w:r w:rsidR="00507C65">
        <w:t xml:space="preserve"> </w:t>
      </w:r>
      <w:r w:rsidR="005262C5">
        <w:t xml:space="preserve">patterns </w:t>
      </w:r>
      <w:r w:rsidR="004F30E9">
        <w:t xml:space="preserve">in the </w:t>
      </w:r>
      <w:r w:rsidR="00102E7E" w:rsidRPr="00102E7E">
        <w:t>periodic table</w:t>
      </w:r>
    </w:p>
    <w:p w14:paraId="76A3F840" w14:textId="6B12263A" w:rsidR="00FD7A8B" w:rsidRDefault="0026707C" w:rsidP="00FD7A8B">
      <w:r>
        <w:t>Begin th</w:t>
      </w:r>
      <w:r w:rsidR="00D47B08">
        <w:t xml:space="preserve">is section of the </w:t>
      </w:r>
      <w:r>
        <w:t xml:space="preserve">lesson by providing a </w:t>
      </w:r>
      <w:hyperlink r:id="rId24" w:history="1">
        <w:r w:rsidRPr="00C7590C">
          <w:rPr>
            <w:rStyle w:val="Hyperlink"/>
          </w:rPr>
          <w:t>periodic table</w:t>
        </w:r>
      </w:hyperlink>
      <w:r>
        <w:t xml:space="preserve"> to the students and asking them to look for patterns. </w:t>
      </w:r>
      <w:r w:rsidR="00033578">
        <w:t xml:space="preserve">This could be conducted as a </w:t>
      </w:r>
      <w:hyperlink r:id="rId25" w:anchor=":~:text=Also%20known%20as%3A%20turn%20and,combined%20knowledge%20with%20the%20class." w:history="1">
        <w:r w:rsidR="00033578" w:rsidRPr="00274CB8">
          <w:rPr>
            <w:rStyle w:val="Hyperlink"/>
          </w:rPr>
          <w:t>Think-Pair-Share</w:t>
        </w:r>
      </w:hyperlink>
      <w:r w:rsidR="00033578">
        <w:t xml:space="preserve"> activity. Encourage the students to find as many trends as they can. These </w:t>
      </w:r>
      <w:r w:rsidR="00E53A2A">
        <w:t>c</w:t>
      </w:r>
      <w:r w:rsidR="00033578">
        <w:t>ould include</w:t>
      </w:r>
      <w:r w:rsidR="00B97F96">
        <w:t>:</w:t>
      </w:r>
    </w:p>
    <w:p w14:paraId="39D21A9F" w14:textId="009CB30A" w:rsidR="00B97F96" w:rsidRDefault="00B97F96" w:rsidP="00B97F96">
      <w:pPr>
        <w:pStyle w:val="ListBullet"/>
      </w:pPr>
      <w:r>
        <w:t>atomic number</w:t>
      </w:r>
    </w:p>
    <w:p w14:paraId="2AACC4EC" w14:textId="420C8094" w:rsidR="00B97F96" w:rsidRDefault="00B97F96" w:rsidP="00B97F96">
      <w:pPr>
        <w:pStyle w:val="ListBullet"/>
      </w:pPr>
      <w:r>
        <w:t>atomic mass</w:t>
      </w:r>
    </w:p>
    <w:p w14:paraId="4164796E" w14:textId="5518C90A" w:rsidR="00B97F96" w:rsidRDefault="00B97F96" w:rsidP="00B97F96">
      <w:pPr>
        <w:pStyle w:val="ListBullet"/>
      </w:pPr>
      <w:r>
        <w:t>location of gases</w:t>
      </w:r>
    </w:p>
    <w:p w14:paraId="498E2AB1" w14:textId="51B39D25" w:rsidR="00B65396" w:rsidRDefault="00B65396" w:rsidP="00B97F96">
      <w:pPr>
        <w:pStyle w:val="ListBullet"/>
      </w:pPr>
      <w:r>
        <w:t>atomic radius</w:t>
      </w:r>
    </w:p>
    <w:p w14:paraId="4A1B065D" w14:textId="77777777" w:rsidR="00E53A2A" w:rsidRDefault="00B97F96" w:rsidP="008416E3">
      <w:pPr>
        <w:pStyle w:val="ListBullet"/>
      </w:pPr>
      <w:r>
        <w:t>the location of common metals</w:t>
      </w:r>
    </w:p>
    <w:p w14:paraId="792BA064" w14:textId="7FD15A3D" w:rsidR="00B97F96" w:rsidRDefault="00CF2F69" w:rsidP="008416E3">
      <w:pPr>
        <w:pStyle w:val="ListBullet"/>
      </w:pPr>
      <w:r>
        <w:t>p</w:t>
      </w:r>
      <w:r w:rsidR="00E53A2A">
        <w:t>atterns in naming and symbols</w:t>
      </w:r>
      <w:r w:rsidR="00F7729B">
        <w:t>.</w:t>
      </w:r>
    </w:p>
    <w:p w14:paraId="3FF6D950" w14:textId="307E37C8" w:rsidR="00CF2F69" w:rsidRDefault="00D47B08" w:rsidP="00B260A1">
      <w:r>
        <w:t>Ask</w:t>
      </w:r>
      <w:r w:rsidR="00CF2F69">
        <w:t xml:space="preserve"> the students to look for places where the patterns are broken</w:t>
      </w:r>
      <w:r w:rsidR="00076116">
        <w:t>, f</w:t>
      </w:r>
      <w:r w:rsidR="00E11F13">
        <w:t xml:space="preserve">or example, </w:t>
      </w:r>
      <w:r w:rsidR="00FB50EB">
        <w:t xml:space="preserve">the mass order is reversed for </w:t>
      </w:r>
      <w:r w:rsidR="006A1F1C">
        <w:t>t</w:t>
      </w:r>
      <w:r w:rsidR="00E11F13">
        <w:t>e</w:t>
      </w:r>
      <w:r w:rsidR="00FB50EB">
        <w:t>llurium</w:t>
      </w:r>
      <w:r w:rsidR="00E11F13">
        <w:t xml:space="preserve"> and </w:t>
      </w:r>
      <w:r w:rsidR="006A1F1C">
        <w:t>i</w:t>
      </w:r>
      <w:r w:rsidR="00FB50EB">
        <w:t>odine.</w:t>
      </w:r>
    </w:p>
    <w:p w14:paraId="546B01E1" w14:textId="2B94E10C" w:rsidR="00D01D59" w:rsidRPr="00FD7A8B" w:rsidRDefault="00D01D59" w:rsidP="00D01D59">
      <w:pPr>
        <w:pStyle w:val="FeatureBox2"/>
      </w:pPr>
      <w:r w:rsidRPr="00D01D59">
        <w:rPr>
          <w:rStyle w:val="Strong"/>
        </w:rPr>
        <w:lastRenderedPageBreak/>
        <w:t>Extension:</w:t>
      </w:r>
      <w:r>
        <w:t xml:space="preserve"> </w:t>
      </w:r>
      <w:r w:rsidR="00B260A1">
        <w:t xml:space="preserve">ask </w:t>
      </w:r>
      <w:r>
        <w:t xml:space="preserve">the students to predict </w:t>
      </w:r>
      <w:r w:rsidR="00F94723">
        <w:t xml:space="preserve">the </w:t>
      </w:r>
      <w:r w:rsidR="00D47ACC">
        <w:t xml:space="preserve">reason for different </w:t>
      </w:r>
      <w:r w:rsidR="00DD5588">
        <w:t>patterns</w:t>
      </w:r>
      <w:r w:rsidR="00D47ACC">
        <w:t xml:space="preserve"> </w:t>
      </w:r>
      <w:r w:rsidR="00DD5588">
        <w:t>and</w:t>
      </w:r>
      <w:r>
        <w:t xml:space="preserve"> break</w:t>
      </w:r>
      <w:r w:rsidR="00F94723">
        <w:t>s</w:t>
      </w:r>
      <w:r>
        <w:t xml:space="preserve"> in </w:t>
      </w:r>
      <w:r w:rsidR="00F94723">
        <w:t xml:space="preserve">the </w:t>
      </w:r>
      <w:r>
        <w:t xml:space="preserve">pattern. Emphasise that </w:t>
      </w:r>
      <w:r w:rsidR="00F94723">
        <w:t xml:space="preserve">they are not expected to know the </w:t>
      </w:r>
      <w:r w:rsidR="008A7022">
        <w:t>answers,</w:t>
      </w:r>
      <w:r w:rsidR="00F94723">
        <w:t xml:space="preserve"> so it is ok to </w:t>
      </w:r>
      <w:r w:rsidR="00EF2DEE">
        <w:t>not know the answer</w:t>
      </w:r>
      <w:r w:rsidR="00F94723">
        <w:t>.</w:t>
      </w:r>
    </w:p>
    <w:p w14:paraId="499B32BE" w14:textId="4CBBB6BC" w:rsidR="00EA3A6E" w:rsidRDefault="00EA3A6E" w:rsidP="00D609DF">
      <w:r>
        <w:t xml:space="preserve">Discuss the importance of the patterns in the </w:t>
      </w:r>
      <w:r w:rsidR="00CE5F65">
        <w:t>p</w:t>
      </w:r>
      <w:r>
        <w:t xml:space="preserve">eriodic </w:t>
      </w:r>
      <w:r w:rsidR="0007781E">
        <w:t>t</w:t>
      </w:r>
      <w:r>
        <w:t xml:space="preserve">able </w:t>
      </w:r>
      <w:r w:rsidR="00646F4F">
        <w:t>(</w:t>
      </w:r>
      <w:r w:rsidR="00B260A1">
        <w:t>to</w:t>
      </w:r>
      <w:r w:rsidR="00646F4F">
        <w:t xml:space="preserve"> quickly predict the prope</w:t>
      </w:r>
      <w:r w:rsidR="002202BA">
        <w:t>rti</w:t>
      </w:r>
      <w:r w:rsidR="00646F4F">
        <w:t>es of an element</w:t>
      </w:r>
      <w:r w:rsidR="0007781E">
        <w:t>)</w:t>
      </w:r>
      <w:r w:rsidR="00B260A1">
        <w:t>.</w:t>
      </w:r>
    </w:p>
    <w:p w14:paraId="219DD4AC" w14:textId="7312F25F" w:rsidR="00D609DF" w:rsidRPr="00F60A2F" w:rsidRDefault="00B97C03" w:rsidP="00D609DF">
      <w:r w:rsidRPr="00B97C03">
        <w:t xml:space="preserve">Watch the video </w:t>
      </w:r>
      <w:hyperlink r:id="rId26" w:history="1">
        <w:r w:rsidR="00192335" w:rsidRPr="00B97C03">
          <w:rPr>
            <w:rStyle w:val="Hyperlink"/>
          </w:rPr>
          <w:t xml:space="preserve">The Periodic Table: Crash Course Chemistry #4 </w:t>
        </w:r>
        <w:r w:rsidR="00B260A1">
          <w:rPr>
            <w:rStyle w:val="Hyperlink"/>
          </w:rPr>
          <w:t>(</w:t>
        </w:r>
        <w:r w:rsidR="00192335" w:rsidRPr="00B97C03">
          <w:rPr>
            <w:rStyle w:val="Hyperlink"/>
          </w:rPr>
          <w:t>11:21</w:t>
        </w:r>
        <w:r w:rsidR="00B260A1">
          <w:rPr>
            <w:rStyle w:val="Hyperlink"/>
          </w:rPr>
          <w:t>)</w:t>
        </w:r>
        <w:r w:rsidR="00192335" w:rsidRPr="00B97C03">
          <w:rPr>
            <w:rStyle w:val="Hyperlink"/>
          </w:rPr>
          <w:t xml:space="preserve"> </w:t>
        </w:r>
      </w:hyperlink>
      <w:r w:rsidR="00707F40">
        <w:t>(</w:t>
      </w:r>
      <w:r w:rsidR="0075437B">
        <w:t xml:space="preserve">you may choose to </w:t>
      </w:r>
      <w:r w:rsidR="00707F40">
        <w:t>stop the video at 8:33 minutes</w:t>
      </w:r>
      <w:r w:rsidR="0075437B">
        <w:t xml:space="preserve"> and watch the rest of the </w:t>
      </w:r>
      <w:r w:rsidR="00191102">
        <w:t>video in Activity 4</w:t>
      </w:r>
      <w:r w:rsidR="00EF2DEE">
        <w:t>. The</w:t>
      </w:r>
      <w:r w:rsidR="00707F40">
        <w:t xml:space="preserve"> </w:t>
      </w:r>
      <w:r w:rsidR="00807018">
        <w:t>s</w:t>
      </w:r>
      <w:r w:rsidR="00D47B08">
        <w:t xml:space="preserve">tudents </w:t>
      </w:r>
      <w:r w:rsidR="00EF2DEE">
        <w:t xml:space="preserve">should </w:t>
      </w:r>
      <w:r w:rsidR="00D47B08">
        <w:t xml:space="preserve">add </w:t>
      </w:r>
      <w:r w:rsidR="00FA2977">
        <w:t xml:space="preserve">any new and unfamiliar terms </w:t>
      </w:r>
      <w:r w:rsidR="00D47B08">
        <w:t>to their word bank.</w:t>
      </w:r>
    </w:p>
    <w:p w14:paraId="2E27F1C5" w14:textId="7138EFEF" w:rsidR="004E3D17" w:rsidRPr="00717464" w:rsidRDefault="00717464" w:rsidP="00380413">
      <w:pPr>
        <w:rPr>
          <w:rStyle w:val="Strong"/>
        </w:rPr>
      </w:pPr>
      <w:r w:rsidRPr="00717464">
        <w:rPr>
          <w:rStyle w:val="Strong"/>
        </w:rPr>
        <w:t>Anchor chart</w:t>
      </w:r>
    </w:p>
    <w:p w14:paraId="52824C57" w14:textId="77BBBF21" w:rsidR="00694AA5" w:rsidRDefault="004E3D17" w:rsidP="00694AA5">
      <w:r>
        <w:t>Create an anchor chart</w:t>
      </w:r>
      <w:r w:rsidR="00694AA5">
        <w:t xml:space="preserve"> </w:t>
      </w:r>
      <w:r w:rsidR="00AD2513">
        <w:t>of</w:t>
      </w:r>
      <w:r w:rsidR="00694AA5">
        <w:t xml:space="preserve"> th</w:t>
      </w:r>
      <w:r w:rsidR="00AD2513">
        <w:t>e</w:t>
      </w:r>
      <w:r w:rsidR="00694AA5">
        <w:t xml:space="preserve"> periodic table</w:t>
      </w:r>
      <w:r>
        <w:t xml:space="preserve"> </w:t>
      </w:r>
      <w:r w:rsidR="00565697">
        <w:t xml:space="preserve">with the </w:t>
      </w:r>
      <w:r>
        <w:t xml:space="preserve">students </w:t>
      </w:r>
      <w:r w:rsidR="00565697">
        <w:t xml:space="preserve">for them </w:t>
      </w:r>
      <w:r>
        <w:t xml:space="preserve">to </w:t>
      </w:r>
      <w:r w:rsidR="00717464">
        <w:t>reference</w:t>
      </w:r>
      <w:r w:rsidR="00565697">
        <w:t xml:space="preserve"> later</w:t>
      </w:r>
      <w:r w:rsidR="00717464">
        <w:t>.</w:t>
      </w:r>
    </w:p>
    <w:p w14:paraId="5489A417" w14:textId="775B62D1" w:rsidR="00565697" w:rsidRDefault="00663D01" w:rsidP="00CD6CAC">
      <w:pPr>
        <w:pStyle w:val="ListNumber"/>
        <w:numPr>
          <w:ilvl w:val="0"/>
          <w:numId w:val="11"/>
        </w:numPr>
      </w:pPr>
      <w:r>
        <w:t>L</w:t>
      </w:r>
      <w:r w:rsidR="007C4644">
        <w:t xml:space="preserve">abel the groups </w:t>
      </w:r>
      <w:r w:rsidR="00977EEF">
        <w:t>1–18</w:t>
      </w:r>
      <w:r>
        <w:t>.</w:t>
      </w:r>
    </w:p>
    <w:p w14:paraId="0460A3B7" w14:textId="7F561D58" w:rsidR="007C4644" w:rsidRDefault="00663D01" w:rsidP="00694AA5">
      <w:pPr>
        <w:pStyle w:val="ListNumber"/>
      </w:pPr>
      <w:r>
        <w:t>L</w:t>
      </w:r>
      <w:r w:rsidR="007C4644">
        <w:t>abel the periods 1</w:t>
      </w:r>
      <w:r w:rsidR="00AB49B8">
        <w:t>–</w:t>
      </w:r>
      <w:r w:rsidR="00FF2415">
        <w:t>7</w:t>
      </w:r>
      <w:r>
        <w:t>.</w:t>
      </w:r>
    </w:p>
    <w:p w14:paraId="06AE5A12" w14:textId="3178E571" w:rsidR="00552605" w:rsidRDefault="00663D01" w:rsidP="00694AA5">
      <w:pPr>
        <w:pStyle w:val="ListNumber"/>
      </w:pPr>
      <w:r>
        <w:t>C</w:t>
      </w:r>
      <w:r w:rsidR="001E110B">
        <w:t xml:space="preserve">olour the metals </w:t>
      </w:r>
      <w:r w:rsidR="002F1CE8">
        <w:t>red</w:t>
      </w:r>
      <w:r>
        <w:t>.</w:t>
      </w:r>
    </w:p>
    <w:p w14:paraId="68FD630C" w14:textId="0606ECC8" w:rsidR="004E63FB" w:rsidRDefault="00663D01" w:rsidP="00694AA5">
      <w:pPr>
        <w:pStyle w:val="ListNumber"/>
      </w:pPr>
      <w:r>
        <w:t>C</w:t>
      </w:r>
      <w:r w:rsidR="004E63FB">
        <w:t xml:space="preserve">olour the non-metals </w:t>
      </w:r>
      <w:r w:rsidR="002F1CE8">
        <w:t>green</w:t>
      </w:r>
      <w:r>
        <w:t>.</w:t>
      </w:r>
    </w:p>
    <w:p w14:paraId="5A6620D2" w14:textId="73BF887D" w:rsidR="00080A38" w:rsidRDefault="00663D01" w:rsidP="00603221">
      <w:pPr>
        <w:pStyle w:val="ListNumber"/>
      </w:pPr>
      <w:r>
        <w:t>H</w:t>
      </w:r>
      <w:r w:rsidR="00102E9D">
        <w:t>atch over the metalloids</w:t>
      </w:r>
      <w:r>
        <w:t>.</w:t>
      </w:r>
    </w:p>
    <w:p w14:paraId="7977DC41" w14:textId="45C2F7A0" w:rsidR="00DB2167" w:rsidRDefault="00AB49B8" w:rsidP="00DB2167">
      <w:hyperlink r:id="rId27" w:history="1">
        <w:r>
          <w:rPr>
            <w:rStyle w:val="Hyperlink"/>
          </w:rPr>
          <w:t>The periodic table – classification of elements (8:56)</w:t>
        </w:r>
      </w:hyperlink>
      <w:r w:rsidR="00DB2167">
        <w:t xml:space="preserve"> </w:t>
      </w:r>
      <w:r w:rsidR="009A2BEF">
        <w:t xml:space="preserve">or </w:t>
      </w:r>
      <w:r w:rsidR="00B7163D">
        <w:t>refer to slide 5</w:t>
      </w:r>
      <w:r w:rsidR="009A2BEF">
        <w:t xml:space="preserve"> in </w:t>
      </w:r>
      <w:hyperlink r:id="rId28" w:history="1">
        <w:r w:rsidR="00740F27">
          <w:rPr>
            <w:rStyle w:val="Hyperlink"/>
          </w:rPr>
          <w:t>The periodic table supporting PowerPoint</w:t>
        </w:r>
      </w:hyperlink>
      <w:r w:rsidR="009A2BEF">
        <w:t xml:space="preserve"> </w:t>
      </w:r>
      <w:r w:rsidR="00DB2167">
        <w:t>may be used to facilitate this activity. Give the students time to discuss annotat</w:t>
      </w:r>
      <w:r w:rsidR="00FA2977">
        <w:t>ions on</w:t>
      </w:r>
      <w:r w:rsidR="00DB2167">
        <w:t xml:space="preserve"> their periodic table</w:t>
      </w:r>
      <w:r w:rsidR="00920C83">
        <w:t>, create a key</w:t>
      </w:r>
      <w:r w:rsidR="00AC6CCD">
        <w:t xml:space="preserve"> for their annotations</w:t>
      </w:r>
      <w:r w:rsidR="00DB2167">
        <w:t xml:space="preserve"> and discuss terminology.</w:t>
      </w:r>
    </w:p>
    <w:p w14:paraId="105624A2" w14:textId="7A217395" w:rsidR="009F3FC4" w:rsidRPr="009F3FC4" w:rsidRDefault="009F3FC4" w:rsidP="009F3FC4">
      <w:pPr>
        <w:pStyle w:val="FeatureBox2"/>
        <w:rPr>
          <w:rStyle w:val="Strong"/>
        </w:rPr>
      </w:pPr>
      <w:r w:rsidRPr="009F3FC4">
        <w:rPr>
          <w:rStyle w:val="Strong"/>
        </w:rPr>
        <w:t>Extension:</w:t>
      </w:r>
    </w:p>
    <w:p w14:paraId="1DBBE36E" w14:textId="15AC0426" w:rsidR="00102E9D" w:rsidRDefault="009D0D77" w:rsidP="003B48AF">
      <w:pPr>
        <w:pStyle w:val="FeatureBox2"/>
        <w:numPr>
          <w:ilvl w:val="0"/>
          <w:numId w:val="26"/>
        </w:numPr>
        <w:ind w:left="567" w:hanging="567"/>
      </w:pPr>
      <w:r>
        <w:t>Label the alkali metals</w:t>
      </w:r>
    </w:p>
    <w:p w14:paraId="71441D5E" w14:textId="5A036521" w:rsidR="009D0D77" w:rsidRDefault="009D0D77" w:rsidP="003B48AF">
      <w:pPr>
        <w:pStyle w:val="FeatureBox2"/>
        <w:numPr>
          <w:ilvl w:val="0"/>
          <w:numId w:val="26"/>
        </w:numPr>
        <w:ind w:left="567" w:hanging="567"/>
      </w:pPr>
      <w:r>
        <w:t>Label the alkali earth metals</w:t>
      </w:r>
    </w:p>
    <w:p w14:paraId="440B5C1B" w14:textId="1BCB83A4" w:rsidR="009F3FC4" w:rsidRDefault="009D0D77" w:rsidP="003B48AF">
      <w:pPr>
        <w:pStyle w:val="FeatureBox2"/>
        <w:numPr>
          <w:ilvl w:val="0"/>
          <w:numId w:val="26"/>
        </w:numPr>
        <w:ind w:left="567" w:hanging="567"/>
      </w:pPr>
      <w:r>
        <w:t xml:space="preserve">Label the </w:t>
      </w:r>
      <w:r w:rsidR="009F3FC4">
        <w:t>halogens</w:t>
      </w:r>
    </w:p>
    <w:p w14:paraId="6F88AF91" w14:textId="79FB20D9" w:rsidR="00663D01" w:rsidRDefault="00663D01" w:rsidP="003B48AF">
      <w:pPr>
        <w:pStyle w:val="FeatureBox2"/>
        <w:numPr>
          <w:ilvl w:val="0"/>
          <w:numId w:val="26"/>
        </w:numPr>
        <w:ind w:left="567" w:hanging="567"/>
      </w:pPr>
      <w:r>
        <w:t>Label the noble gases</w:t>
      </w:r>
    </w:p>
    <w:p w14:paraId="3830B1E8" w14:textId="7910F583" w:rsidR="00A109C7" w:rsidRDefault="00F6304D" w:rsidP="00E80899">
      <w:pPr>
        <w:pStyle w:val="FeatureBox2"/>
      </w:pPr>
      <w:r w:rsidRPr="00E80899">
        <w:rPr>
          <w:rStyle w:val="Strong"/>
        </w:rPr>
        <w:t>Differentiation:</w:t>
      </w:r>
      <w:r>
        <w:t xml:space="preserve"> </w:t>
      </w:r>
      <w:r w:rsidR="00D16A07">
        <w:t xml:space="preserve">the </w:t>
      </w:r>
      <w:r w:rsidR="00E80899">
        <w:t xml:space="preserve">section in the video from </w:t>
      </w:r>
      <w:r>
        <w:t xml:space="preserve">0:38 to </w:t>
      </w:r>
      <w:r w:rsidR="00E80899">
        <w:t>0:59 can be skipped for lower ability classes.</w:t>
      </w:r>
    </w:p>
    <w:p w14:paraId="60358115" w14:textId="6CDC4193" w:rsidR="00B05388" w:rsidRDefault="006A6A8E" w:rsidP="004A761A">
      <w:pPr>
        <w:pStyle w:val="FeatureBox"/>
      </w:pPr>
      <w:r w:rsidRPr="006A6A8E">
        <w:rPr>
          <w:rStyle w:val="Strong"/>
        </w:rPr>
        <w:lastRenderedPageBreak/>
        <w:t>Game</w:t>
      </w:r>
      <w:r w:rsidR="004A761A">
        <w:rPr>
          <w:rStyle w:val="Strong"/>
        </w:rPr>
        <w:t xml:space="preserve">: </w:t>
      </w:r>
      <w:r w:rsidR="00D16A07">
        <w:t xml:space="preserve">the </w:t>
      </w:r>
      <w:hyperlink r:id="rId29" w:history="1">
        <w:r w:rsidR="00D54CE7" w:rsidRPr="001B1E64">
          <w:rPr>
            <w:rStyle w:val="Hyperlink"/>
          </w:rPr>
          <w:t>mystery p</w:t>
        </w:r>
        <w:bookmarkStart w:id="13" w:name="_Hlt140499191"/>
        <w:r w:rsidR="00D54CE7" w:rsidRPr="001B1E64">
          <w:rPr>
            <w:rStyle w:val="Hyperlink"/>
          </w:rPr>
          <w:t>u</w:t>
        </w:r>
        <w:bookmarkEnd w:id="13"/>
        <w:r w:rsidR="00D54CE7" w:rsidRPr="001B1E64">
          <w:rPr>
            <w:rStyle w:val="Hyperlink"/>
          </w:rPr>
          <w:t>zzle</w:t>
        </w:r>
      </w:hyperlink>
      <w:r w:rsidR="00D54CE7">
        <w:t xml:space="preserve"> may be used </w:t>
      </w:r>
      <w:r w:rsidR="001B1E64">
        <w:t xml:space="preserve">as a fun activity to consolidate understanding of </w:t>
      </w:r>
      <w:r w:rsidR="00561B29">
        <w:t>patterns</w:t>
      </w:r>
      <w:r w:rsidR="001B1E64">
        <w:t xml:space="preserve"> in the periodic table. </w:t>
      </w:r>
      <w:r w:rsidR="00561B29">
        <w:t xml:space="preserve">The game </w:t>
      </w:r>
      <w:r w:rsidR="001B1E64">
        <w:t>refer</w:t>
      </w:r>
      <w:r w:rsidR="00333A3C">
        <w:t>s</w:t>
      </w:r>
      <w:r w:rsidR="001B1E64">
        <w:t xml:space="preserve"> to electron configuration</w:t>
      </w:r>
      <w:r w:rsidR="00333A3C">
        <w:t xml:space="preserve"> for some elements</w:t>
      </w:r>
      <w:r w:rsidR="001B1E64">
        <w:t xml:space="preserve">, however, if the students focus on </w:t>
      </w:r>
      <w:r w:rsidR="00273870">
        <w:t>patterns,</w:t>
      </w:r>
      <w:r w:rsidR="001B1E64">
        <w:t xml:space="preserve"> they should be able to complete the activity</w:t>
      </w:r>
      <w:r w:rsidR="00333A3C">
        <w:t xml:space="preserve"> without an understanding of electron </w:t>
      </w:r>
      <w:r w:rsidR="00273870">
        <w:t>shells.</w:t>
      </w:r>
    </w:p>
    <w:p w14:paraId="42343672" w14:textId="58A70F8E" w:rsidR="00980751" w:rsidRPr="002A1F9C" w:rsidRDefault="00980751" w:rsidP="006B0406">
      <w:pPr>
        <w:pStyle w:val="Heading2"/>
      </w:pPr>
      <w:bookmarkStart w:id="14" w:name="_Toc149909346"/>
      <w:r>
        <w:t>Activity 3</w:t>
      </w:r>
      <w:r w:rsidR="00D16A07">
        <w:t xml:space="preserve"> – modelling </w:t>
      </w:r>
      <w:r w:rsidR="00F11E77">
        <w:t>trends in the periodic table</w:t>
      </w:r>
      <w:bookmarkEnd w:id="14"/>
    </w:p>
    <w:p w14:paraId="6B98E676" w14:textId="2B5E7C39" w:rsidR="00507C65" w:rsidRDefault="00507C65" w:rsidP="00F05BC2">
      <w:pPr>
        <w:pStyle w:val="Heading3"/>
      </w:pPr>
      <w:bookmarkStart w:id="15" w:name="_Toc149909347"/>
      <w:r>
        <w:t xml:space="preserve">Part A </w:t>
      </w:r>
      <w:r w:rsidR="00882180">
        <w:t xml:space="preserve">– </w:t>
      </w:r>
      <w:r w:rsidR="00D16A07">
        <w:t>m</w:t>
      </w:r>
      <w:r w:rsidR="00C845CF">
        <w:t xml:space="preserve">odelling </w:t>
      </w:r>
      <w:r w:rsidR="00F11E77">
        <w:t>the Bohr atom</w:t>
      </w:r>
      <w:bookmarkEnd w:id="15"/>
    </w:p>
    <w:p w14:paraId="75798BCA" w14:textId="709FE81C" w:rsidR="005A5C9D" w:rsidRDefault="005A5C9D" w:rsidP="00980751">
      <w:r>
        <w:t>In this activity students create physical models of the Bohr atom to identify trends in the periodic table.</w:t>
      </w:r>
    </w:p>
    <w:p w14:paraId="1B87A484" w14:textId="69153A83" w:rsidR="00660961" w:rsidRDefault="00660961" w:rsidP="00980751">
      <w:r>
        <w:t xml:space="preserve">Provide the students with the </w:t>
      </w:r>
      <w:hyperlink w:anchor="_Activity_3:_Models" w:history="1">
        <w:r w:rsidRPr="00660961">
          <w:rPr>
            <w:rStyle w:val="Hyperlink"/>
            <w:lang w:val="en-US"/>
          </w:rPr>
          <w:t>Models of the atom</w:t>
        </w:r>
      </w:hyperlink>
      <w:r>
        <w:t xml:space="preserve"> </w:t>
      </w:r>
      <w:r w:rsidR="00DE44B8">
        <w:t xml:space="preserve">table </w:t>
      </w:r>
      <w:r>
        <w:t>to complete. It may be necessary to remind students how to find the atomic number and mass number on the periodic table.</w:t>
      </w:r>
      <w:r w:rsidR="00EC4854">
        <w:t xml:space="preserve"> </w:t>
      </w:r>
      <w:r>
        <w:t xml:space="preserve">You may also need to remind students how to calculate the </w:t>
      </w:r>
      <w:r w:rsidR="00412962">
        <w:t>number of protons, electrons and neutrons from this information.</w:t>
      </w:r>
      <w:r w:rsidR="00EC4854">
        <w:t xml:space="preserve"> (</w:t>
      </w:r>
      <w:r w:rsidR="005B5804">
        <w:t>The number of neutrons = mass number – atomic number.)</w:t>
      </w:r>
    </w:p>
    <w:p w14:paraId="675C243A" w14:textId="0FED93E8" w:rsidR="00B002CF" w:rsidRDefault="005D2485" w:rsidP="00B002CF">
      <w:pPr>
        <w:pStyle w:val="FeatureBox2"/>
        <w:rPr>
          <w:rStyle w:val="Strong"/>
          <w:b w:val="0"/>
        </w:rPr>
      </w:pPr>
      <w:r>
        <w:rPr>
          <w:rStyle w:val="Strong"/>
        </w:rPr>
        <w:t xml:space="preserve">Teacher </w:t>
      </w:r>
      <w:proofErr w:type="gramStart"/>
      <w:r>
        <w:rPr>
          <w:rStyle w:val="Strong"/>
        </w:rPr>
        <w:t>note</w:t>
      </w:r>
      <w:proofErr w:type="gramEnd"/>
      <w:r>
        <w:rPr>
          <w:rStyle w:val="Strong"/>
        </w:rPr>
        <w:t xml:space="preserve">: </w:t>
      </w:r>
      <w:r w:rsidR="005662A3">
        <w:rPr>
          <w:rStyle w:val="Strong"/>
          <w:b w:val="0"/>
        </w:rPr>
        <w:t>t</w:t>
      </w:r>
      <w:r>
        <w:rPr>
          <w:rStyle w:val="Strong"/>
          <w:b w:val="0"/>
        </w:rPr>
        <w:t>his activity could be conducted as a jigsaw activity. Divide the class into groups of 4. Each student will fill out the information for 2 columns</w:t>
      </w:r>
      <w:r w:rsidR="00951715">
        <w:rPr>
          <w:rStyle w:val="Strong"/>
          <w:b w:val="0"/>
        </w:rPr>
        <w:t xml:space="preserve">. They will </w:t>
      </w:r>
      <w:r>
        <w:rPr>
          <w:rStyle w:val="Strong"/>
          <w:b w:val="0"/>
        </w:rPr>
        <w:t>share the information with the rest of the group. The group will then discuss what is going on in each of the columns.</w:t>
      </w:r>
    </w:p>
    <w:p w14:paraId="57060349" w14:textId="61288C1D" w:rsidR="0064180B" w:rsidRPr="003B48AF" w:rsidRDefault="0064180B" w:rsidP="0064180B">
      <w:pPr>
        <w:pStyle w:val="FeatureBox2"/>
      </w:pPr>
      <w:r>
        <w:t xml:space="preserve">See </w:t>
      </w:r>
      <w:r>
        <w:fldChar w:fldCharType="begin"/>
      </w:r>
      <w:r>
        <w:instrText xml:space="preserve"> REF _Ref149209216 \h  \* MERGEFORMAT </w:instrText>
      </w:r>
      <w:r>
        <w:fldChar w:fldCharType="separate"/>
      </w:r>
      <w:r>
        <w:t xml:space="preserve">Table </w:t>
      </w:r>
      <w:r>
        <w:rPr>
          <w:noProof/>
        </w:rPr>
        <w:t>1</w:t>
      </w:r>
      <w:r>
        <w:fldChar w:fldCharType="end"/>
      </w:r>
      <w:r>
        <w:t xml:space="preserve"> below for an example of suggested responses.</w:t>
      </w:r>
    </w:p>
    <w:p w14:paraId="582D71DE" w14:textId="2E2F23D0" w:rsidR="00977946" w:rsidRDefault="00315639" w:rsidP="00980751">
      <w:r>
        <w:t xml:space="preserve">Provide the students with </w:t>
      </w:r>
      <w:r w:rsidR="00643B05">
        <w:t>3 different coloured</w:t>
      </w:r>
      <w:r w:rsidR="00311336">
        <w:t xml:space="preserve"> chocolates</w:t>
      </w:r>
      <w:r w:rsidR="00D36A65">
        <w:t xml:space="preserve"> or coloured counters.</w:t>
      </w:r>
      <w:r w:rsidR="002C6BA9">
        <w:t xml:space="preserve"> </w:t>
      </w:r>
      <w:r w:rsidR="00D22CF6">
        <w:t xml:space="preserve">They will need </w:t>
      </w:r>
      <w:r w:rsidR="00D37553">
        <w:t>up to 22</w:t>
      </w:r>
      <w:r w:rsidR="00D22CF6">
        <w:t xml:space="preserve"> </w:t>
      </w:r>
      <w:r w:rsidR="00643B05">
        <w:t>of each colour</w:t>
      </w:r>
      <w:r w:rsidR="007871E9">
        <w:t xml:space="preserve">. The students </w:t>
      </w:r>
      <w:r w:rsidR="00B06068">
        <w:t xml:space="preserve">use the </w:t>
      </w:r>
      <w:r w:rsidR="00EF349F">
        <w:t xml:space="preserve">counters </w:t>
      </w:r>
      <w:r w:rsidR="00BE6958">
        <w:t xml:space="preserve">to create </w:t>
      </w:r>
      <w:r w:rsidR="007871E9">
        <w:t>model</w:t>
      </w:r>
      <w:r w:rsidR="00223994">
        <w:t xml:space="preserve">s of </w:t>
      </w:r>
      <w:r w:rsidR="00EC7122">
        <w:t>4</w:t>
      </w:r>
      <w:r w:rsidR="00EF349F">
        <w:t xml:space="preserve"> </w:t>
      </w:r>
      <w:r w:rsidR="00BE6958">
        <w:t>element</w:t>
      </w:r>
      <w:r w:rsidR="00EF349F">
        <w:t>s</w:t>
      </w:r>
      <w:r w:rsidR="00BE6958">
        <w:t xml:space="preserve"> showing </w:t>
      </w:r>
      <w:r w:rsidR="007871E9">
        <w:t>the position</w:t>
      </w:r>
      <w:r w:rsidR="000D1814">
        <w:t xml:space="preserve"> and number</w:t>
      </w:r>
      <w:r w:rsidR="007871E9">
        <w:t xml:space="preserve"> of protons, neutrons and electrons</w:t>
      </w:r>
      <w:r w:rsidR="000D1814">
        <w:t>.</w:t>
      </w:r>
      <w:r w:rsidR="003671D5">
        <w:t xml:space="preserve"> </w:t>
      </w:r>
      <w:r w:rsidR="005619B0">
        <w:t>The elements that are created should come from a range of groups and periods.</w:t>
      </w:r>
    </w:p>
    <w:p w14:paraId="7C59B85E" w14:textId="7B0039AB" w:rsidR="00977946" w:rsidRDefault="006D5A64" w:rsidP="00980751">
      <w:r>
        <w:t>The students describe the trends that they observe</w:t>
      </w:r>
      <w:r w:rsidR="00977946">
        <w:t>:</w:t>
      </w:r>
    </w:p>
    <w:p w14:paraId="485DB060" w14:textId="1A48F7DE" w:rsidR="005A5C9D" w:rsidRDefault="00210D03" w:rsidP="009667FE">
      <w:pPr>
        <w:pStyle w:val="ListBullet"/>
      </w:pPr>
      <w:r>
        <w:t>increasing proton numbe</w:t>
      </w:r>
      <w:r w:rsidR="00977946">
        <w:t>r</w:t>
      </w:r>
    </w:p>
    <w:p w14:paraId="5E00D707" w14:textId="6F5654BE" w:rsidR="009667FE" w:rsidRDefault="009667FE" w:rsidP="009667FE">
      <w:pPr>
        <w:pStyle w:val="ListBullet"/>
      </w:pPr>
      <w:r>
        <w:t>increasing number of electrons</w:t>
      </w:r>
    </w:p>
    <w:p w14:paraId="6F67BFC0" w14:textId="3B61A065" w:rsidR="009667FE" w:rsidRDefault="009667FE" w:rsidP="009667FE">
      <w:pPr>
        <w:pStyle w:val="ListBullet"/>
      </w:pPr>
      <w:r>
        <w:t>number of proto</w:t>
      </w:r>
      <w:r w:rsidR="00F61E63">
        <w:t xml:space="preserve">ns is often the same as the number </w:t>
      </w:r>
      <w:r w:rsidR="00EC7122">
        <w:t xml:space="preserve">of </w:t>
      </w:r>
      <w:r w:rsidR="00F61E63">
        <w:t>neutrons</w:t>
      </w:r>
    </w:p>
    <w:p w14:paraId="6AE58E2C" w14:textId="7AEBDBB8" w:rsidR="00F61E63" w:rsidRDefault="00F61E63" w:rsidP="009667FE">
      <w:pPr>
        <w:pStyle w:val="ListBullet"/>
      </w:pPr>
      <w:r>
        <w:t>the number of electrons in the outer shell is the same as the group number</w:t>
      </w:r>
    </w:p>
    <w:p w14:paraId="05F509B3" w14:textId="52321F61" w:rsidR="00F61E63" w:rsidRDefault="00F61E63" w:rsidP="009667FE">
      <w:pPr>
        <w:pStyle w:val="ListBullet"/>
      </w:pPr>
      <w:r>
        <w:lastRenderedPageBreak/>
        <w:t>the number of shells with electrons in it is the same as the period number.</w:t>
      </w:r>
    </w:p>
    <w:p w14:paraId="73EC8AF5" w14:textId="310C1F7A" w:rsidR="00223994" w:rsidRDefault="00C74D74" w:rsidP="002C3DB0">
      <w:pPr>
        <w:pStyle w:val="FeatureBox2"/>
      </w:pPr>
      <w:r w:rsidRPr="002C3DB0">
        <w:rPr>
          <w:rStyle w:val="Strong"/>
        </w:rPr>
        <w:t>Differentiation:</w:t>
      </w:r>
      <w:r>
        <w:t xml:space="preserve"> </w:t>
      </w:r>
      <w:r w:rsidR="00EC7122">
        <w:t>model</w:t>
      </w:r>
      <w:r w:rsidR="005B5804">
        <w:t xml:space="preserve"> the completion of the table </w:t>
      </w:r>
      <w:r w:rsidR="00B06068">
        <w:t xml:space="preserve">and construction of the Bohr model </w:t>
      </w:r>
      <w:r w:rsidR="005B5804">
        <w:t xml:space="preserve">for </w:t>
      </w:r>
      <w:r w:rsidR="00222C96">
        <w:t xml:space="preserve">one or </w:t>
      </w:r>
      <w:r w:rsidR="00EC7122">
        <w:t xml:space="preserve">2 </w:t>
      </w:r>
      <w:r w:rsidR="00222C96">
        <w:t>elements.</w:t>
      </w:r>
    </w:p>
    <w:p w14:paraId="428EA554" w14:textId="7CAA3633" w:rsidR="00222C96" w:rsidRDefault="00223994" w:rsidP="002C3DB0">
      <w:pPr>
        <w:pStyle w:val="FeatureBox2"/>
      </w:pPr>
      <w:r>
        <w:t>The number of elements that the students construct may be modified to suit the needs of the class and individual students.</w:t>
      </w:r>
    </w:p>
    <w:p w14:paraId="53666848" w14:textId="6EC62537" w:rsidR="002C3DB0" w:rsidRDefault="00C74D74" w:rsidP="002C3DB0">
      <w:pPr>
        <w:pStyle w:val="FeatureBox2"/>
      </w:pPr>
      <w:r>
        <w:t>This activity could be conducted in small groups</w:t>
      </w:r>
      <w:r w:rsidR="0066360B">
        <w:t xml:space="preserve"> or as a whole class discussion </w:t>
      </w:r>
      <w:r>
        <w:t>to support s</w:t>
      </w:r>
      <w:r w:rsidR="002C3DB0">
        <w:t>tudent learning.</w:t>
      </w:r>
    </w:p>
    <w:p w14:paraId="3EB2EEE6" w14:textId="7183C9DD" w:rsidR="008657BE" w:rsidRPr="008657BE" w:rsidRDefault="008657BE" w:rsidP="008657BE">
      <w:pPr>
        <w:pStyle w:val="FeatureBox2"/>
      </w:pPr>
      <w:r>
        <w:t>It may not be necessary for students to complete the table or create a model for all 12 elements for them to observe patterns and trends.</w:t>
      </w:r>
    </w:p>
    <w:p w14:paraId="0FDCE026" w14:textId="6A609C93" w:rsidR="002A3CD9" w:rsidRDefault="002C3DB0" w:rsidP="002C3DB0">
      <w:pPr>
        <w:pStyle w:val="FeatureBox2"/>
        <w:sectPr w:rsidR="002A3CD9" w:rsidSect="00A558EF">
          <w:headerReference w:type="first" r:id="rId30"/>
          <w:footerReference w:type="first" r:id="rId31"/>
          <w:pgSz w:w="11906" w:h="16838"/>
          <w:pgMar w:top="1134" w:right="1134" w:bottom="1134" w:left="1134" w:header="709" w:footer="709" w:gutter="0"/>
          <w:pgNumType w:start="1"/>
          <w:cols w:space="708"/>
          <w:titlePg/>
          <w:docGrid w:linePitch="360"/>
        </w:sectPr>
      </w:pPr>
      <w:r w:rsidRPr="00C6281E">
        <w:rPr>
          <w:rStyle w:val="Strong"/>
        </w:rPr>
        <w:t>Extension:</w:t>
      </w:r>
      <w:r w:rsidR="006D5A64">
        <w:t xml:space="preserve"> </w:t>
      </w:r>
      <w:r w:rsidR="00BF2D33">
        <w:t>students</w:t>
      </w:r>
      <w:r w:rsidR="006D5A64">
        <w:t xml:space="preserve"> could be extended by asking them to explain the trends that they observe</w:t>
      </w:r>
      <w:r w:rsidR="0073393B">
        <w:t>.</w:t>
      </w:r>
    </w:p>
    <w:p w14:paraId="43C8D3DD" w14:textId="3CACD345" w:rsidR="00BF2D33" w:rsidRDefault="00BF2D33" w:rsidP="00BF2D33">
      <w:pPr>
        <w:pStyle w:val="Caption"/>
      </w:pPr>
      <w:bookmarkStart w:id="16" w:name="_Ref149209216"/>
      <w:r>
        <w:lastRenderedPageBreak/>
        <w:t xml:space="preserve">Table </w:t>
      </w:r>
      <w:r w:rsidR="00E61900">
        <w:fldChar w:fldCharType="begin"/>
      </w:r>
      <w:r w:rsidR="00E61900">
        <w:instrText xml:space="preserve"> SEQ Table \* ARABIC </w:instrText>
      </w:r>
      <w:r w:rsidR="00E61900">
        <w:fldChar w:fldCharType="separate"/>
      </w:r>
      <w:r w:rsidR="00E61900">
        <w:rPr>
          <w:noProof/>
        </w:rPr>
        <w:t>1</w:t>
      </w:r>
      <w:r w:rsidR="00E61900">
        <w:rPr>
          <w:noProof/>
        </w:rPr>
        <w:fldChar w:fldCharType="end"/>
      </w:r>
      <w:bookmarkEnd w:id="16"/>
      <w:r>
        <w:t xml:space="preserve"> – atomic structure suggested responses</w:t>
      </w:r>
    </w:p>
    <w:tbl>
      <w:tblPr>
        <w:tblStyle w:val="Tableheader"/>
        <w:tblW w:w="14935" w:type="dxa"/>
        <w:tblInd w:w="-289" w:type="dxa"/>
        <w:tblLayout w:type="fixed"/>
        <w:tblLook w:val="04A0" w:firstRow="1" w:lastRow="0" w:firstColumn="1" w:lastColumn="0" w:noHBand="0" w:noVBand="1"/>
        <w:tblDescription w:val="Atomic structure suggested response table."/>
      </w:tblPr>
      <w:tblGrid>
        <w:gridCol w:w="1107"/>
        <w:gridCol w:w="2214"/>
        <w:gridCol w:w="1106"/>
        <w:gridCol w:w="968"/>
        <w:gridCol w:w="1245"/>
        <w:gridCol w:w="968"/>
        <w:gridCol w:w="1659"/>
        <w:gridCol w:w="2491"/>
        <w:gridCol w:w="3177"/>
      </w:tblGrid>
      <w:tr w:rsidR="002A3CD9" w14:paraId="6344BD80" w14:textId="77777777">
        <w:trPr>
          <w:cnfStyle w:val="100000000000" w:firstRow="1" w:lastRow="0" w:firstColumn="0" w:lastColumn="0" w:oddVBand="0" w:evenVBand="0" w:oddHBand="0" w:evenHBand="0" w:firstRowFirstColumn="0" w:firstRowLastColumn="0" w:lastRowFirstColumn="0" w:lastRowLastColumn="0"/>
          <w:trHeight w:val="477"/>
        </w:trPr>
        <w:tc>
          <w:tcPr>
            <w:cnfStyle w:val="001000000000" w:firstRow="0" w:lastRow="0" w:firstColumn="1" w:lastColumn="0" w:oddVBand="0" w:evenVBand="0" w:oddHBand="0" w:evenHBand="0" w:firstRowFirstColumn="0" w:firstRowLastColumn="0" w:lastRowFirstColumn="0" w:lastRowLastColumn="0"/>
            <w:tcW w:w="1107" w:type="dxa"/>
          </w:tcPr>
          <w:p w14:paraId="065D6FA7" w14:textId="77777777" w:rsidR="002A3CD9" w:rsidRPr="008F2997" w:rsidRDefault="002A3CD9">
            <w:pPr>
              <w:tabs>
                <w:tab w:val="left" w:pos="5670"/>
              </w:tabs>
              <w:rPr>
                <w:lang w:val="en-US"/>
              </w:rPr>
            </w:pPr>
            <w:r w:rsidRPr="008F2997">
              <w:rPr>
                <w:lang w:val="en-US"/>
              </w:rPr>
              <w:t>Atomic number</w:t>
            </w:r>
          </w:p>
        </w:tc>
        <w:tc>
          <w:tcPr>
            <w:tcW w:w="2214" w:type="dxa"/>
          </w:tcPr>
          <w:p w14:paraId="499100DB"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Element</w:t>
            </w:r>
          </w:p>
        </w:tc>
        <w:tc>
          <w:tcPr>
            <w:tcW w:w="1106" w:type="dxa"/>
          </w:tcPr>
          <w:p w14:paraId="5ADAAB52"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Mass number</w:t>
            </w:r>
          </w:p>
        </w:tc>
        <w:tc>
          <w:tcPr>
            <w:tcW w:w="968" w:type="dxa"/>
          </w:tcPr>
          <w:p w14:paraId="11EB59DC"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Period</w:t>
            </w:r>
          </w:p>
        </w:tc>
        <w:tc>
          <w:tcPr>
            <w:tcW w:w="1245" w:type="dxa"/>
          </w:tcPr>
          <w:p w14:paraId="0CE30413"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Number of shells</w:t>
            </w:r>
          </w:p>
        </w:tc>
        <w:tc>
          <w:tcPr>
            <w:tcW w:w="968" w:type="dxa"/>
          </w:tcPr>
          <w:p w14:paraId="7C1FF463"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Group</w:t>
            </w:r>
          </w:p>
        </w:tc>
        <w:tc>
          <w:tcPr>
            <w:tcW w:w="1659" w:type="dxa"/>
          </w:tcPr>
          <w:p w14:paraId="70EF6F9A"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Electrons in outer shell</w:t>
            </w:r>
          </w:p>
        </w:tc>
        <w:tc>
          <w:tcPr>
            <w:tcW w:w="2491" w:type="dxa"/>
          </w:tcPr>
          <w:p w14:paraId="2C9947AE" w14:textId="77777777"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Protons (equals the atomic number)</w:t>
            </w:r>
          </w:p>
        </w:tc>
        <w:tc>
          <w:tcPr>
            <w:tcW w:w="3177" w:type="dxa"/>
          </w:tcPr>
          <w:p w14:paraId="0F5FA4DF" w14:textId="6DCCF7DA" w:rsidR="002A3CD9" w:rsidRDefault="002A3CD9">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 xml:space="preserve">Neutrons (= mass number </w:t>
            </w:r>
            <w:r w:rsidR="000B67C1">
              <w:rPr>
                <w:lang w:val="en-US"/>
              </w:rPr>
              <w:t>−</w:t>
            </w:r>
            <w:r>
              <w:rPr>
                <w:lang w:val="en-US"/>
              </w:rPr>
              <w:t xml:space="preserve"> atomic number)</w:t>
            </w:r>
          </w:p>
        </w:tc>
      </w:tr>
      <w:tr w:rsidR="002A3CD9" w14:paraId="1C06032A" w14:textId="77777777">
        <w:trPr>
          <w:cnfStyle w:val="000000100000" w:firstRow="0" w:lastRow="0" w:firstColumn="0" w:lastColumn="0" w:oddVBand="0" w:evenVBand="0" w:oddHBand="1" w:evenHBand="0" w:firstRowFirstColumn="0" w:firstRowLastColumn="0" w:lastRowFirstColumn="0" w:lastRowLastColumn="0"/>
          <w:trHeight w:val="232"/>
        </w:trPr>
        <w:tc>
          <w:tcPr>
            <w:cnfStyle w:val="001000000000" w:firstRow="0" w:lastRow="0" w:firstColumn="1" w:lastColumn="0" w:oddVBand="0" w:evenVBand="0" w:oddHBand="0" w:evenHBand="0" w:firstRowFirstColumn="0" w:firstRowLastColumn="0" w:lastRowFirstColumn="0" w:lastRowLastColumn="0"/>
            <w:tcW w:w="1107" w:type="dxa"/>
          </w:tcPr>
          <w:p w14:paraId="5F26C412" w14:textId="77777777" w:rsidR="002A3CD9" w:rsidRPr="008F2997" w:rsidRDefault="002A3CD9">
            <w:pPr>
              <w:tabs>
                <w:tab w:val="left" w:pos="5670"/>
              </w:tabs>
              <w:rPr>
                <w:lang w:val="en-US"/>
              </w:rPr>
            </w:pPr>
            <w:r w:rsidRPr="008F2997">
              <w:rPr>
                <w:lang w:val="en-US"/>
              </w:rPr>
              <w:t>1</w:t>
            </w:r>
          </w:p>
        </w:tc>
        <w:tc>
          <w:tcPr>
            <w:tcW w:w="2214" w:type="dxa"/>
          </w:tcPr>
          <w:p w14:paraId="6D3CC7F2" w14:textId="4EB5C9E0" w:rsidR="002A3CD9" w:rsidRPr="00E94E35" w:rsidRDefault="00F366EF">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Hydrogen</w:t>
            </w:r>
          </w:p>
        </w:tc>
        <w:tc>
          <w:tcPr>
            <w:tcW w:w="1106" w:type="dxa"/>
          </w:tcPr>
          <w:p w14:paraId="4FCF6DD9" w14:textId="453800D7" w:rsidR="002A3CD9" w:rsidRPr="00E94E35" w:rsidRDefault="004E69F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968" w:type="dxa"/>
          </w:tcPr>
          <w:p w14:paraId="63B5FD10" w14:textId="435A26D1" w:rsidR="002A3CD9" w:rsidRPr="00E94E35" w:rsidRDefault="000721AE">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1245" w:type="dxa"/>
          </w:tcPr>
          <w:p w14:paraId="57BA49D8" w14:textId="16FA97FA" w:rsidR="002A3CD9" w:rsidRPr="00E94E35" w:rsidRDefault="000721AE">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968" w:type="dxa"/>
          </w:tcPr>
          <w:p w14:paraId="20AFC70D" w14:textId="7FA3222D" w:rsidR="002A3CD9" w:rsidRPr="00E94E35" w:rsidRDefault="00AA4D35">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I</w:t>
            </w:r>
          </w:p>
        </w:tc>
        <w:tc>
          <w:tcPr>
            <w:tcW w:w="1659" w:type="dxa"/>
          </w:tcPr>
          <w:p w14:paraId="12740090" w14:textId="58C163BA" w:rsidR="002A3CD9" w:rsidRPr="00E94E35" w:rsidRDefault="0087554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2491" w:type="dxa"/>
          </w:tcPr>
          <w:p w14:paraId="074648B1" w14:textId="6FBA0DF8" w:rsidR="002A3CD9" w:rsidRPr="00E94E35" w:rsidRDefault="0087554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3177" w:type="dxa"/>
          </w:tcPr>
          <w:p w14:paraId="2E5F6081" w14:textId="1031FA8E" w:rsidR="002A3CD9" w:rsidRPr="00E94E35" w:rsidRDefault="007161E0">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0</w:t>
            </w:r>
          </w:p>
        </w:tc>
      </w:tr>
      <w:tr w:rsidR="002A3CD9" w14:paraId="633A242D" w14:textId="77777777">
        <w:trPr>
          <w:cnfStyle w:val="000000010000" w:firstRow="0" w:lastRow="0" w:firstColumn="0" w:lastColumn="0" w:oddVBand="0" w:evenVBand="0" w:oddHBand="0" w:evenHBand="1" w:firstRowFirstColumn="0" w:firstRowLastColumn="0" w:lastRowFirstColumn="0" w:lastRowLastColumn="0"/>
          <w:trHeight w:val="279"/>
        </w:trPr>
        <w:tc>
          <w:tcPr>
            <w:cnfStyle w:val="001000000000" w:firstRow="0" w:lastRow="0" w:firstColumn="1" w:lastColumn="0" w:oddVBand="0" w:evenVBand="0" w:oddHBand="0" w:evenHBand="0" w:firstRowFirstColumn="0" w:firstRowLastColumn="0" w:lastRowFirstColumn="0" w:lastRowLastColumn="0"/>
            <w:tcW w:w="1107" w:type="dxa"/>
          </w:tcPr>
          <w:p w14:paraId="2DB434FB" w14:textId="77777777" w:rsidR="002A3CD9" w:rsidRPr="008F2997" w:rsidRDefault="002A3CD9">
            <w:pPr>
              <w:tabs>
                <w:tab w:val="left" w:pos="5670"/>
              </w:tabs>
              <w:rPr>
                <w:lang w:val="en-US"/>
              </w:rPr>
            </w:pPr>
            <w:r w:rsidRPr="008F2997">
              <w:rPr>
                <w:lang w:val="en-US"/>
              </w:rPr>
              <w:t>2</w:t>
            </w:r>
          </w:p>
        </w:tc>
        <w:tc>
          <w:tcPr>
            <w:tcW w:w="2214" w:type="dxa"/>
          </w:tcPr>
          <w:p w14:paraId="75614909" w14:textId="12666CCF" w:rsidR="002A3CD9" w:rsidRPr="00E94E35" w:rsidRDefault="00F366EF">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Helium</w:t>
            </w:r>
          </w:p>
        </w:tc>
        <w:tc>
          <w:tcPr>
            <w:tcW w:w="1106" w:type="dxa"/>
          </w:tcPr>
          <w:p w14:paraId="303BE5E4" w14:textId="10850CA1" w:rsidR="002A3CD9" w:rsidRPr="00E94E35" w:rsidRDefault="004E69F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w:t>
            </w:r>
          </w:p>
        </w:tc>
        <w:tc>
          <w:tcPr>
            <w:tcW w:w="968" w:type="dxa"/>
          </w:tcPr>
          <w:p w14:paraId="04EF2CFB" w14:textId="74900201" w:rsidR="002A3CD9" w:rsidRPr="00E94E35" w:rsidRDefault="000721AE">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w:t>
            </w:r>
          </w:p>
        </w:tc>
        <w:tc>
          <w:tcPr>
            <w:tcW w:w="1245" w:type="dxa"/>
          </w:tcPr>
          <w:p w14:paraId="669D41CB" w14:textId="26A515B5" w:rsidR="002A3CD9" w:rsidRPr="00E94E35" w:rsidRDefault="000721AE">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w:t>
            </w:r>
          </w:p>
        </w:tc>
        <w:tc>
          <w:tcPr>
            <w:tcW w:w="968" w:type="dxa"/>
          </w:tcPr>
          <w:p w14:paraId="39F1F3D2" w14:textId="1AC36A46" w:rsidR="002A3CD9" w:rsidRPr="00E94E35" w:rsidRDefault="00AA4D35">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VIII</w:t>
            </w:r>
          </w:p>
        </w:tc>
        <w:tc>
          <w:tcPr>
            <w:tcW w:w="1659" w:type="dxa"/>
          </w:tcPr>
          <w:p w14:paraId="1223886C" w14:textId="0E1BB728" w:rsidR="002A3CD9" w:rsidRPr="00E94E35" w:rsidRDefault="0087554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2491" w:type="dxa"/>
          </w:tcPr>
          <w:p w14:paraId="7835557F" w14:textId="4FB6D5BC" w:rsidR="002A3CD9" w:rsidRPr="00E94E35" w:rsidRDefault="0087554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3177" w:type="dxa"/>
          </w:tcPr>
          <w:p w14:paraId="311DE72B" w14:textId="6865C56B" w:rsidR="002A3CD9" w:rsidRPr="00E94E35" w:rsidRDefault="007161E0">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r>
      <w:tr w:rsidR="002A3CD9" w14:paraId="27A11E04"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488ABE18" w14:textId="77777777" w:rsidR="002A3CD9" w:rsidRPr="008F2997" w:rsidRDefault="002A3CD9">
            <w:pPr>
              <w:tabs>
                <w:tab w:val="left" w:pos="5670"/>
              </w:tabs>
              <w:rPr>
                <w:lang w:val="en-US"/>
              </w:rPr>
            </w:pPr>
            <w:r w:rsidRPr="008F2997">
              <w:rPr>
                <w:lang w:val="en-US"/>
              </w:rPr>
              <w:t>3</w:t>
            </w:r>
          </w:p>
        </w:tc>
        <w:tc>
          <w:tcPr>
            <w:tcW w:w="2214" w:type="dxa"/>
          </w:tcPr>
          <w:p w14:paraId="0DAB8034" w14:textId="17902D81" w:rsidR="002A3CD9" w:rsidRPr="00E94E35" w:rsidRDefault="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Lithium</w:t>
            </w:r>
          </w:p>
        </w:tc>
        <w:tc>
          <w:tcPr>
            <w:tcW w:w="1106" w:type="dxa"/>
          </w:tcPr>
          <w:p w14:paraId="07620A6F" w14:textId="5367AC00" w:rsidR="002A3CD9" w:rsidRPr="00E94E35" w:rsidRDefault="000721AE">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7</w:t>
            </w:r>
          </w:p>
        </w:tc>
        <w:tc>
          <w:tcPr>
            <w:tcW w:w="968" w:type="dxa"/>
          </w:tcPr>
          <w:p w14:paraId="5736F8FF" w14:textId="53A9D7A6" w:rsidR="002A3CD9" w:rsidRPr="00E94E35" w:rsidRDefault="000721AE">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1245" w:type="dxa"/>
          </w:tcPr>
          <w:p w14:paraId="72FB4313" w14:textId="263E89F6" w:rsidR="002A3CD9" w:rsidRPr="00E94E35" w:rsidRDefault="000721AE">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968" w:type="dxa"/>
          </w:tcPr>
          <w:p w14:paraId="2C491415" w14:textId="55D0CEB4" w:rsidR="002A3CD9" w:rsidRPr="00E94E35" w:rsidRDefault="00AA4D35">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I</w:t>
            </w:r>
          </w:p>
        </w:tc>
        <w:tc>
          <w:tcPr>
            <w:tcW w:w="1659" w:type="dxa"/>
          </w:tcPr>
          <w:p w14:paraId="0A943DED" w14:textId="584E322D" w:rsidR="002A3CD9" w:rsidRPr="00E94E35" w:rsidRDefault="0087554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2491" w:type="dxa"/>
          </w:tcPr>
          <w:p w14:paraId="74186DD5" w14:textId="343263D7" w:rsidR="002A3CD9" w:rsidRPr="00E94E35" w:rsidRDefault="0087554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3177" w:type="dxa"/>
          </w:tcPr>
          <w:p w14:paraId="683A822E" w14:textId="23537DAD" w:rsidR="002A3CD9" w:rsidRPr="00E94E35" w:rsidRDefault="007161E0">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4</w:t>
            </w:r>
          </w:p>
        </w:tc>
      </w:tr>
      <w:tr w:rsidR="0068668D" w14:paraId="23A897AA"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6B094A3B" w14:textId="77777777" w:rsidR="0068668D" w:rsidRPr="008F2997" w:rsidRDefault="0068668D" w:rsidP="0068668D">
            <w:pPr>
              <w:tabs>
                <w:tab w:val="left" w:pos="5670"/>
              </w:tabs>
              <w:rPr>
                <w:lang w:val="en-US"/>
              </w:rPr>
            </w:pPr>
            <w:r w:rsidRPr="008F2997">
              <w:rPr>
                <w:lang w:val="en-US"/>
              </w:rPr>
              <w:t>4</w:t>
            </w:r>
          </w:p>
        </w:tc>
        <w:tc>
          <w:tcPr>
            <w:tcW w:w="2214" w:type="dxa"/>
          </w:tcPr>
          <w:p w14:paraId="5E719DE9" w14:textId="3D400E33" w:rsidR="0068668D" w:rsidRPr="00E94E35" w:rsidRDefault="00AA56D4"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 xml:space="preserve">Beryllium </w:t>
            </w:r>
          </w:p>
        </w:tc>
        <w:tc>
          <w:tcPr>
            <w:tcW w:w="1106" w:type="dxa"/>
          </w:tcPr>
          <w:p w14:paraId="47C3E3D0" w14:textId="4B3E601B"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9</w:t>
            </w:r>
          </w:p>
        </w:tc>
        <w:tc>
          <w:tcPr>
            <w:tcW w:w="968" w:type="dxa"/>
          </w:tcPr>
          <w:p w14:paraId="4107792E" w14:textId="35C2DBBD"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1245" w:type="dxa"/>
          </w:tcPr>
          <w:p w14:paraId="56C0B2A6" w14:textId="483F679A"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968" w:type="dxa"/>
          </w:tcPr>
          <w:p w14:paraId="39927B72" w14:textId="1DE9C278" w:rsidR="0068668D" w:rsidRPr="00E94E35" w:rsidRDefault="00AA4D3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II</w:t>
            </w:r>
          </w:p>
        </w:tc>
        <w:tc>
          <w:tcPr>
            <w:tcW w:w="1659" w:type="dxa"/>
          </w:tcPr>
          <w:p w14:paraId="4396A8E5" w14:textId="4AE7CE79"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2491" w:type="dxa"/>
          </w:tcPr>
          <w:p w14:paraId="05DA22ED" w14:textId="0C2D0115"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w:t>
            </w:r>
          </w:p>
        </w:tc>
        <w:tc>
          <w:tcPr>
            <w:tcW w:w="3177" w:type="dxa"/>
          </w:tcPr>
          <w:p w14:paraId="1C7A8763" w14:textId="55092D96" w:rsidR="0068668D" w:rsidRPr="00E94E35" w:rsidRDefault="007161E0"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5</w:t>
            </w:r>
          </w:p>
        </w:tc>
      </w:tr>
      <w:tr w:rsidR="0068668D" w14:paraId="0712F390" w14:textId="77777777">
        <w:trPr>
          <w:cnfStyle w:val="000000100000" w:firstRow="0" w:lastRow="0" w:firstColumn="0" w:lastColumn="0" w:oddVBand="0" w:evenVBand="0" w:oddHBand="1" w:evenHBand="0" w:firstRowFirstColumn="0" w:firstRowLastColumn="0" w:lastRowFirstColumn="0" w:lastRowLastColumn="0"/>
          <w:trHeight w:val="279"/>
        </w:trPr>
        <w:tc>
          <w:tcPr>
            <w:cnfStyle w:val="001000000000" w:firstRow="0" w:lastRow="0" w:firstColumn="1" w:lastColumn="0" w:oddVBand="0" w:evenVBand="0" w:oddHBand="0" w:evenHBand="0" w:firstRowFirstColumn="0" w:firstRowLastColumn="0" w:lastRowFirstColumn="0" w:lastRowLastColumn="0"/>
            <w:tcW w:w="1107" w:type="dxa"/>
          </w:tcPr>
          <w:p w14:paraId="15CF1F2A" w14:textId="77777777" w:rsidR="0068668D" w:rsidRPr="008F2997" w:rsidRDefault="0068668D" w:rsidP="0068668D">
            <w:pPr>
              <w:tabs>
                <w:tab w:val="left" w:pos="5670"/>
              </w:tabs>
              <w:rPr>
                <w:lang w:val="en-US"/>
              </w:rPr>
            </w:pPr>
            <w:r w:rsidRPr="008F2997">
              <w:rPr>
                <w:lang w:val="en-US"/>
              </w:rPr>
              <w:t>5</w:t>
            </w:r>
          </w:p>
        </w:tc>
        <w:tc>
          <w:tcPr>
            <w:tcW w:w="2214" w:type="dxa"/>
          </w:tcPr>
          <w:p w14:paraId="45EB4FE5" w14:textId="5D6D8335" w:rsidR="0068668D" w:rsidRPr="00E94E35" w:rsidRDefault="00AA56D4"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Boron</w:t>
            </w:r>
          </w:p>
        </w:tc>
        <w:tc>
          <w:tcPr>
            <w:tcW w:w="1106" w:type="dxa"/>
          </w:tcPr>
          <w:p w14:paraId="6F64E286" w14:textId="313D58B4"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11</w:t>
            </w:r>
          </w:p>
        </w:tc>
        <w:tc>
          <w:tcPr>
            <w:tcW w:w="968" w:type="dxa"/>
          </w:tcPr>
          <w:p w14:paraId="0C5322D2" w14:textId="0F74B2BC"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1245" w:type="dxa"/>
          </w:tcPr>
          <w:p w14:paraId="6C6B9ABE" w14:textId="4376527E"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968" w:type="dxa"/>
          </w:tcPr>
          <w:p w14:paraId="771C5DA9" w14:textId="00D6EC14" w:rsidR="0068668D" w:rsidRPr="00E94E35" w:rsidRDefault="00AA4D35"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III</w:t>
            </w:r>
          </w:p>
        </w:tc>
        <w:tc>
          <w:tcPr>
            <w:tcW w:w="1659" w:type="dxa"/>
          </w:tcPr>
          <w:p w14:paraId="1642194E" w14:textId="39E8E7E7"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2491" w:type="dxa"/>
          </w:tcPr>
          <w:p w14:paraId="00D17106" w14:textId="358F2B2B"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5</w:t>
            </w:r>
          </w:p>
        </w:tc>
        <w:tc>
          <w:tcPr>
            <w:tcW w:w="3177" w:type="dxa"/>
          </w:tcPr>
          <w:p w14:paraId="7DE9A2AE" w14:textId="5C26C83B" w:rsidR="0068668D" w:rsidRPr="00E94E35" w:rsidRDefault="007161E0"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6</w:t>
            </w:r>
          </w:p>
        </w:tc>
      </w:tr>
      <w:tr w:rsidR="0068668D" w14:paraId="58F9CADF"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7D168E2F" w14:textId="77777777" w:rsidR="0068668D" w:rsidRPr="008F2997" w:rsidRDefault="0068668D" w:rsidP="0068668D">
            <w:pPr>
              <w:tabs>
                <w:tab w:val="left" w:pos="5670"/>
              </w:tabs>
              <w:rPr>
                <w:lang w:val="en-US"/>
              </w:rPr>
            </w:pPr>
            <w:r w:rsidRPr="008F2997">
              <w:rPr>
                <w:lang w:val="en-US"/>
              </w:rPr>
              <w:t>6</w:t>
            </w:r>
          </w:p>
        </w:tc>
        <w:tc>
          <w:tcPr>
            <w:tcW w:w="2214" w:type="dxa"/>
          </w:tcPr>
          <w:p w14:paraId="6559AE16" w14:textId="36549E3A" w:rsidR="0068668D" w:rsidRPr="00E94E35" w:rsidRDefault="0068668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Carbon</w:t>
            </w:r>
          </w:p>
        </w:tc>
        <w:tc>
          <w:tcPr>
            <w:tcW w:w="1106" w:type="dxa"/>
          </w:tcPr>
          <w:p w14:paraId="3C787C80" w14:textId="7D3525C6"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12</w:t>
            </w:r>
          </w:p>
        </w:tc>
        <w:tc>
          <w:tcPr>
            <w:tcW w:w="968" w:type="dxa"/>
          </w:tcPr>
          <w:p w14:paraId="754D13A9" w14:textId="0AF99E4E"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1245" w:type="dxa"/>
          </w:tcPr>
          <w:p w14:paraId="28F84071" w14:textId="2D47738E"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968" w:type="dxa"/>
          </w:tcPr>
          <w:p w14:paraId="56CD073E" w14:textId="2EFC0CE9" w:rsidR="0068668D" w:rsidRPr="00E94E35" w:rsidRDefault="00AA4D3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IV</w:t>
            </w:r>
          </w:p>
        </w:tc>
        <w:tc>
          <w:tcPr>
            <w:tcW w:w="1659" w:type="dxa"/>
          </w:tcPr>
          <w:p w14:paraId="129BA759" w14:textId="37154AA2"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w:t>
            </w:r>
          </w:p>
        </w:tc>
        <w:tc>
          <w:tcPr>
            <w:tcW w:w="2491" w:type="dxa"/>
          </w:tcPr>
          <w:p w14:paraId="786FC24B" w14:textId="5077CE5D"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6</w:t>
            </w:r>
          </w:p>
        </w:tc>
        <w:tc>
          <w:tcPr>
            <w:tcW w:w="3177" w:type="dxa"/>
          </w:tcPr>
          <w:p w14:paraId="727DA397" w14:textId="56DC591F" w:rsidR="0068668D" w:rsidRPr="00E94E35" w:rsidRDefault="007161E0"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6</w:t>
            </w:r>
          </w:p>
        </w:tc>
      </w:tr>
      <w:tr w:rsidR="0068668D" w14:paraId="4F8C30CD"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01E89FF6" w14:textId="77777777" w:rsidR="0068668D" w:rsidRPr="008F2997" w:rsidRDefault="0068668D" w:rsidP="0068668D">
            <w:pPr>
              <w:tabs>
                <w:tab w:val="left" w:pos="5670"/>
              </w:tabs>
              <w:rPr>
                <w:lang w:val="en-US"/>
              </w:rPr>
            </w:pPr>
            <w:r w:rsidRPr="008F2997">
              <w:rPr>
                <w:lang w:val="en-US"/>
              </w:rPr>
              <w:t>7</w:t>
            </w:r>
          </w:p>
        </w:tc>
        <w:tc>
          <w:tcPr>
            <w:tcW w:w="2214" w:type="dxa"/>
          </w:tcPr>
          <w:p w14:paraId="544D56C4" w14:textId="5757DCFD" w:rsidR="0068668D" w:rsidRPr="00E94E35" w:rsidRDefault="0068668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Nitrogen</w:t>
            </w:r>
          </w:p>
        </w:tc>
        <w:tc>
          <w:tcPr>
            <w:tcW w:w="1106" w:type="dxa"/>
          </w:tcPr>
          <w:p w14:paraId="3606721A" w14:textId="0005C854"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14</w:t>
            </w:r>
          </w:p>
        </w:tc>
        <w:tc>
          <w:tcPr>
            <w:tcW w:w="968" w:type="dxa"/>
          </w:tcPr>
          <w:p w14:paraId="30541235" w14:textId="253ADF2B"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1245" w:type="dxa"/>
          </w:tcPr>
          <w:p w14:paraId="244B4F07" w14:textId="2928E8E0"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968" w:type="dxa"/>
          </w:tcPr>
          <w:p w14:paraId="782375DD" w14:textId="16881ACB" w:rsidR="0068668D" w:rsidRPr="00E94E35" w:rsidRDefault="00AA4D35"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V</w:t>
            </w:r>
          </w:p>
        </w:tc>
        <w:tc>
          <w:tcPr>
            <w:tcW w:w="1659" w:type="dxa"/>
          </w:tcPr>
          <w:p w14:paraId="036D9394" w14:textId="46DCE7CB"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5</w:t>
            </w:r>
          </w:p>
        </w:tc>
        <w:tc>
          <w:tcPr>
            <w:tcW w:w="2491" w:type="dxa"/>
          </w:tcPr>
          <w:p w14:paraId="1DC344A6" w14:textId="1F34930A"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7</w:t>
            </w:r>
          </w:p>
        </w:tc>
        <w:tc>
          <w:tcPr>
            <w:tcW w:w="3177" w:type="dxa"/>
          </w:tcPr>
          <w:p w14:paraId="672D4A67" w14:textId="5E53E45C" w:rsidR="0068668D" w:rsidRPr="00E94E35" w:rsidRDefault="007161E0"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7</w:t>
            </w:r>
          </w:p>
        </w:tc>
      </w:tr>
      <w:tr w:rsidR="0068668D" w14:paraId="18C53D25"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50390B14" w14:textId="77777777" w:rsidR="0068668D" w:rsidRPr="008F2997" w:rsidRDefault="0068668D" w:rsidP="0068668D">
            <w:pPr>
              <w:tabs>
                <w:tab w:val="left" w:pos="5670"/>
              </w:tabs>
              <w:rPr>
                <w:lang w:val="en-US"/>
              </w:rPr>
            </w:pPr>
            <w:r w:rsidRPr="008F2997">
              <w:rPr>
                <w:lang w:val="en-US"/>
              </w:rPr>
              <w:t>8</w:t>
            </w:r>
          </w:p>
        </w:tc>
        <w:tc>
          <w:tcPr>
            <w:tcW w:w="2214" w:type="dxa"/>
          </w:tcPr>
          <w:p w14:paraId="376AD99B" w14:textId="6CE63D51" w:rsidR="0068668D" w:rsidRPr="00E94E35" w:rsidRDefault="005B26C3"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Oxygen</w:t>
            </w:r>
          </w:p>
        </w:tc>
        <w:tc>
          <w:tcPr>
            <w:tcW w:w="1106" w:type="dxa"/>
          </w:tcPr>
          <w:p w14:paraId="192AD2E6" w14:textId="3505DEF9"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16</w:t>
            </w:r>
          </w:p>
        </w:tc>
        <w:tc>
          <w:tcPr>
            <w:tcW w:w="968" w:type="dxa"/>
          </w:tcPr>
          <w:p w14:paraId="1AE96EE4" w14:textId="5E903D60"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1245" w:type="dxa"/>
          </w:tcPr>
          <w:p w14:paraId="084FD030" w14:textId="217AAE7F"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968" w:type="dxa"/>
          </w:tcPr>
          <w:p w14:paraId="78F26D1E" w14:textId="4A97F682"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VI</w:t>
            </w:r>
          </w:p>
        </w:tc>
        <w:tc>
          <w:tcPr>
            <w:tcW w:w="1659" w:type="dxa"/>
          </w:tcPr>
          <w:p w14:paraId="07511422" w14:textId="23B52067"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6</w:t>
            </w:r>
          </w:p>
        </w:tc>
        <w:tc>
          <w:tcPr>
            <w:tcW w:w="2491" w:type="dxa"/>
          </w:tcPr>
          <w:p w14:paraId="4C7E161F" w14:textId="3EF9A486"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8</w:t>
            </w:r>
          </w:p>
        </w:tc>
        <w:tc>
          <w:tcPr>
            <w:tcW w:w="3177" w:type="dxa"/>
          </w:tcPr>
          <w:p w14:paraId="1C237ED4" w14:textId="536C7F0D" w:rsidR="0068668D" w:rsidRPr="00E94E35" w:rsidRDefault="007161E0"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8</w:t>
            </w:r>
          </w:p>
        </w:tc>
      </w:tr>
      <w:tr w:rsidR="0068668D" w14:paraId="2B0F4468"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61C77BC5" w14:textId="77777777" w:rsidR="0068668D" w:rsidRPr="008F2997" w:rsidRDefault="0068668D" w:rsidP="0068668D">
            <w:pPr>
              <w:tabs>
                <w:tab w:val="left" w:pos="5670"/>
              </w:tabs>
              <w:rPr>
                <w:lang w:val="en-US"/>
              </w:rPr>
            </w:pPr>
            <w:r w:rsidRPr="008F2997">
              <w:rPr>
                <w:lang w:val="en-US"/>
              </w:rPr>
              <w:t>9</w:t>
            </w:r>
          </w:p>
        </w:tc>
        <w:tc>
          <w:tcPr>
            <w:tcW w:w="2214" w:type="dxa"/>
          </w:tcPr>
          <w:p w14:paraId="3CE431C6" w14:textId="34C58A28" w:rsidR="0068668D" w:rsidRPr="00E94E35" w:rsidRDefault="005B26C3"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Fluorine</w:t>
            </w:r>
          </w:p>
        </w:tc>
        <w:tc>
          <w:tcPr>
            <w:tcW w:w="1106" w:type="dxa"/>
          </w:tcPr>
          <w:p w14:paraId="1956406A" w14:textId="04B8E02F"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19</w:t>
            </w:r>
          </w:p>
        </w:tc>
        <w:tc>
          <w:tcPr>
            <w:tcW w:w="968" w:type="dxa"/>
          </w:tcPr>
          <w:p w14:paraId="1CF1E0ED" w14:textId="5E8F7406"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1245" w:type="dxa"/>
          </w:tcPr>
          <w:p w14:paraId="064EA357" w14:textId="7A84FECC"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w:t>
            </w:r>
          </w:p>
        </w:tc>
        <w:tc>
          <w:tcPr>
            <w:tcW w:w="968" w:type="dxa"/>
          </w:tcPr>
          <w:p w14:paraId="11DCFFC6" w14:textId="75D63CAD"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VII</w:t>
            </w:r>
          </w:p>
        </w:tc>
        <w:tc>
          <w:tcPr>
            <w:tcW w:w="1659" w:type="dxa"/>
          </w:tcPr>
          <w:p w14:paraId="664D0720" w14:textId="76A8D818"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7</w:t>
            </w:r>
          </w:p>
        </w:tc>
        <w:tc>
          <w:tcPr>
            <w:tcW w:w="2491" w:type="dxa"/>
          </w:tcPr>
          <w:p w14:paraId="3417394E" w14:textId="222D64CB"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9</w:t>
            </w:r>
          </w:p>
        </w:tc>
        <w:tc>
          <w:tcPr>
            <w:tcW w:w="3177" w:type="dxa"/>
          </w:tcPr>
          <w:p w14:paraId="79FE47A3" w14:textId="3DEDCDF8" w:rsidR="0068668D" w:rsidRPr="00E94E35" w:rsidRDefault="004F29F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10</w:t>
            </w:r>
          </w:p>
        </w:tc>
      </w:tr>
      <w:tr w:rsidR="0068668D" w14:paraId="708C0144"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03C01DEE" w14:textId="77777777" w:rsidR="0068668D" w:rsidRPr="008F2997" w:rsidRDefault="0068668D" w:rsidP="0068668D">
            <w:pPr>
              <w:tabs>
                <w:tab w:val="left" w:pos="5670"/>
              </w:tabs>
              <w:rPr>
                <w:lang w:val="en-US"/>
              </w:rPr>
            </w:pPr>
            <w:r w:rsidRPr="008F2997">
              <w:rPr>
                <w:lang w:val="en-US"/>
              </w:rPr>
              <w:t>10</w:t>
            </w:r>
          </w:p>
        </w:tc>
        <w:tc>
          <w:tcPr>
            <w:tcW w:w="2214" w:type="dxa"/>
          </w:tcPr>
          <w:p w14:paraId="7C48E642" w14:textId="0D7B926A" w:rsidR="0068668D" w:rsidRPr="00E94E35" w:rsidRDefault="005B26C3"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Neon</w:t>
            </w:r>
          </w:p>
        </w:tc>
        <w:tc>
          <w:tcPr>
            <w:tcW w:w="1106" w:type="dxa"/>
          </w:tcPr>
          <w:p w14:paraId="13B67807" w14:textId="33F282E9"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20</w:t>
            </w:r>
          </w:p>
        </w:tc>
        <w:tc>
          <w:tcPr>
            <w:tcW w:w="968" w:type="dxa"/>
          </w:tcPr>
          <w:p w14:paraId="5A27565E" w14:textId="4062F674"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1245" w:type="dxa"/>
          </w:tcPr>
          <w:p w14:paraId="32294C56" w14:textId="5B2FCEF2"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968" w:type="dxa"/>
          </w:tcPr>
          <w:p w14:paraId="75624034" w14:textId="732D8973"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VIII</w:t>
            </w:r>
          </w:p>
        </w:tc>
        <w:tc>
          <w:tcPr>
            <w:tcW w:w="1659" w:type="dxa"/>
          </w:tcPr>
          <w:p w14:paraId="5545F73C" w14:textId="46771844"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8</w:t>
            </w:r>
          </w:p>
        </w:tc>
        <w:tc>
          <w:tcPr>
            <w:tcW w:w="2491" w:type="dxa"/>
          </w:tcPr>
          <w:p w14:paraId="782AABCF" w14:textId="59C7C138"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10</w:t>
            </w:r>
          </w:p>
        </w:tc>
        <w:tc>
          <w:tcPr>
            <w:tcW w:w="3177" w:type="dxa"/>
          </w:tcPr>
          <w:p w14:paraId="180E1D70" w14:textId="0CF0AD8C" w:rsidR="0068668D" w:rsidRPr="00E94E35" w:rsidRDefault="004F29F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10</w:t>
            </w:r>
          </w:p>
        </w:tc>
      </w:tr>
      <w:tr w:rsidR="0068668D" w14:paraId="089A4140"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461974A8" w14:textId="547D6E8D" w:rsidR="0068668D" w:rsidRPr="008F2997" w:rsidRDefault="0068668D" w:rsidP="0068668D">
            <w:pPr>
              <w:tabs>
                <w:tab w:val="left" w:pos="5670"/>
              </w:tabs>
              <w:rPr>
                <w:lang w:val="en-US"/>
              </w:rPr>
            </w:pPr>
            <w:r w:rsidRPr="008F2997">
              <w:rPr>
                <w:lang w:val="en-US"/>
              </w:rPr>
              <w:lastRenderedPageBreak/>
              <w:t>11</w:t>
            </w:r>
          </w:p>
        </w:tc>
        <w:tc>
          <w:tcPr>
            <w:tcW w:w="2214" w:type="dxa"/>
          </w:tcPr>
          <w:p w14:paraId="599D1AAF" w14:textId="1B31167A" w:rsidR="0068668D" w:rsidRPr="00E94E35" w:rsidRDefault="004E69F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Sodium</w:t>
            </w:r>
          </w:p>
        </w:tc>
        <w:tc>
          <w:tcPr>
            <w:tcW w:w="1106" w:type="dxa"/>
          </w:tcPr>
          <w:p w14:paraId="7B159A9D" w14:textId="6537BE96"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23</w:t>
            </w:r>
          </w:p>
        </w:tc>
        <w:tc>
          <w:tcPr>
            <w:tcW w:w="968" w:type="dxa"/>
          </w:tcPr>
          <w:p w14:paraId="06D98096" w14:textId="6B07049E"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1245" w:type="dxa"/>
          </w:tcPr>
          <w:p w14:paraId="61269E3B" w14:textId="5422F70D" w:rsidR="0068668D" w:rsidRPr="00E94E35" w:rsidRDefault="000721AE"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968" w:type="dxa"/>
          </w:tcPr>
          <w:p w14:paraId="21912FED" w14:textId="24A88573"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I</w:t>
            </w:r>
          </w:p>
        </w:tc>
        <w:tc>
          <w:tcPr>
            <w:tcW w:w="1659" w:type="dxa"/>
          </w:tcPr>
          <w:p w14:paraId="59E85F8D" w14:textId="61EAB2CE"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2491" w:type="dxa"/>
          </w:tcPr>
          <w:p w14:paraId="42A696DD" w14:textId="10E279C6" w:rsidR="0068668D" w:rsidRPr="00E94E35" w:rsidRDefault="0087554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11</w:t>
            </w:r>
          </w:p>
        </w:tc>
        <w:tc>
          <w:tcPr>
            <w:tcW w:w="3177" w:type="dxa"/>
          </w:tcPr>
          <w:p w14:paraId="0BF672AE" w14:textId="6489C101" w:rsidR="0068668D" w:rsidRPr="00E94E35" w:rsidRDefault="004F29F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12</w:t>
            </w:r>
          </w:p>
        </w:tc>
      </w:tr>
      <w:tr w:rsidR="0068668D" w14:paraId="4FEC2961"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20C5E508" w14:textId="31B3A994" w:rsidR="0068668D" w:rsidRPr="008F2997" w:rsidRDefault="0068668D" w:rsidP="0068668D">
            <w:pPr>
              <w:tabs>
                <w:tab w:val="left" w:pos="5670"/>
              </w:tabs>
              <w:rPr>
                <w:lang w:val="en-US"/>
              </w:rPr>
            </w:pPr>
            <w:r w:rsidRPr="008F2997">
              <w:rPr>
                <w:lang w:val="en-US"/>
              </w:rPr>
              <w:t>12</w:t>
            </w:r>
          </w:p>
        </w:tc>
        <w:tc>
          <w:tcPr>
            <w:tcW w:w="2214" w:type="dxa"/>
          </w:tcPr>
          <w:p w14:paraId="62F020E5" w14:textId="7AAECA20" w:rsidR="0068668D" w:rsidRPr="00E94E35" w:rsidRDefault="00AA56D4"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M</w:t>
            </w:r>
            <w:r w:rsidR="005B26C3" w:rsidRPr="00E94E35">
              <w:rPr>
                <w:lang w:val="en-US"/>
              </w:rPr>
              <w:t>agnesium</w:t>
            </w:r>
          </w:p>
        </w:tc>
        <w:tc>
          <w:tcPr>
            <w:tcW w:w="1106" w:type="dxa"/>
          </w:tcPr>
          <w:p w14:paraId="312AEBDA" w14:textId="180999B3"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24</w:t>
            </w:r>
          </w:p>
        </w:tc>
        <w:tc>
          <w:tcPr>
            <w:tcW w:w="968" w:type="dxa"/>
          </w:tcPr>
          <w:p w14:paraId="56A6CAEF" w14:textId="074902BC"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1245" w:type="dxa"/>
          </w:tcPr>
          <w:p w14:paraId="57C40A44" w14:textId="5C6C7F18" w:rsidR="0068668D" w:rsidRPr="00E94E35" w:rsidRDefault="000721AE"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968" w:type="dxa"/>
          </w:tcPr>
          <w:p w14:paraId="16CAAB92" w14:textId="576CE731"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II</w:t>
            </w:r>
          </w:p>
        </w:tc>
        <w:tc>
          <w:tcPr>
            <w:tcW w:w="1659" w:type="dxa"/>
          </w:tcPr>
          <w:p w14:paraId="7824C3D9" w14:textId="03DA7B55"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2491" w:type="dxa"/>
          </w:tcPr>
          <w:p w14:paraId="357A446F" w14:textId="001447B5" w:rsidR="0068668D" w:rsidRPr="00E94E35" w:rsidRDefault="0087554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12</w:t>
            </w:r>
          </w:p>
        </w:tc>
        <w:tc>
          <w:tcPr>
            <w:tcW w:w="3177" w:type="dxa"/>
          </w:tcPr>
          <w:p w14:paraId="2EA01FAE" w14:textId="0141F0BF" w:rsidR="0068668D" w:rsidRPr="00E94E35" w:rsidRDefault="004F29F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12</w:t>
            </w:r>
          </w:p>
        </w:tc>
      </w:tr>
      <w:tr w:rsidR="00453A06" w14:paraId="121765DC"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35068209" w14:textId="6527914F" w:rsidR="00453A06" w:rsidRPr="008F2997" w:rsidRDefault="00453A06" w:rsidP="0068668D">
            <w:pPr>
              <w:tabs>
                <w:tab w:val="left" w:pos="5670"/>
              </w:tabs>
              <w:rPr>
                <w:lang w:val="en-US"/>
              </w:rPr>
            </w:pPr>
            <w:r>
              <w:rPr>
                <w:lang w:val="en-US"/>
              </w:rPr>
              <w:t>13</w:t>
            </w:r>
          </w:p>
        </w:tc>
        <w:tc>
          <w:tcPr>
            <w:tcW w:w="2214" w:type="dxa"/>
          </w:tcPr>
          <w:p w14:paraId="55B75594" w14:textId="5A62F264" w:rsidR="00453A06" w:rsidRPr="00E94E35" w:rsidRDefault="00EE3CE0"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proofErr w:type="spellStart"/>
            <w:r w:rsidRPr="00E94E35">
              <w:rPr>
                <w:lang w:val="en-US"/>
              </w:rPr>
              <w:t>Aluminium</w:t>
            </w:r>
            <w:proofErr w:type="spellEnd"/>
          </w:p>
        </w:tc>
        <w:tc>
          <w:tcPr>
            <w:tcW w:w="1106" w:type="dxa"/>
          </w:tcPr>
          <w:p w14:paraId="755B0573" w14:textId="65FA0ADA" w:rsidR="00453A06" w:rsidRPr="00E94E35" w:rsidRDefault="006A4BF5"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27</w:t>
            </w:r>
          </w:p>
        </w:tc>
        <w:tc>
          <w:tcPr>
            <w:tcW w:w="968" w:type="dxa"/>
          </w:tcPr>
          <w:p w14:paraId="3FED0231" w14:textId="149BA74E"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1245" w:type="dxa"/>
          </w:tcPr>
          <w:p w14:paraId="0279DD8F" w14:textId="220AD277"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968" w:type="dxa"/>
          </w:tcPr>
          <w:p w14:paraId="18355C91" w14:textId="72D3754A" w:rsidR="00453A06" w:rsidRPr="00E94E35" w:rsidRDefault="005A56E5"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III</w:t>
            </w:r>
          </w:p>
        </w:tc>
        <w:tc>
          <w:tcPr>
            <w:tcW w:w="1659" w:type="dxa"/>
          </w:tcPr>
          <w:p w14:paraId="522CE132" w14:textId="05D58664" w:rsidR="00453A06" w:rsidRPr="00E94E35" w:rsidRDefault="00E4096B"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2491" w:type="dxa"/>
          </w:tcPr>
          <w:p w14:paraId="1EC826B0" w14:textId="2FEDD3D4" w:rsidR="00453A06" w:rsidRPr="00E94E35" w:rsidRDefault="00C10107"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13</w:t>
            </w:r>
          </w:p>
        </w:tc>
        <w:tc>
          <w:tcPr>
            <w:tcW w:w="3177" w:type="dxa"/>
          </w:tcPr>
          <w:p w14:paraId="7F80FA83" w14:textId="6CBDE31A" w:rsidR="00453A06" w:rsidRPr="00E94E35" w:rsidRDefault="00F418B8"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14</w:t>
            </w:r>
          </w:p>
        </w:tc>
      </w:tr>
      <w:tr w:rsidR="00453A06" w14:paraId="45687A3E"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789842EA" w14:textId="711A68FD" w:rsidR="00453A06" w:rsidRPr="008F2997" w:rsidRDefault="00453A06" w:rsidP="0068668D">
            <w:pPr>
              <w:tabs>
                <w:tab w:val="left" w:pos="5670"/>
              </w:tabs>
              <w:rPr>
                <w:lang w:val="en-US"/>
              </w:rPr>
            </w:pPr>
            <w:r>
              <w:rPr>
                <w:lang w:val="en-US"/>
              </w:rPr>
              <w:t>14</w:t>
            </w:r>
          </w:p>
        </w:tc>
        <w:tc>
          <w:tcPr>
            <w:tcW w:w="2214" w:type="dxa"/>
          </w:tcPr>
          <w:p w14:paraId="044C14CE" w14:textId="558F1E9F" w:rsidR="00453A06" w:rsidRPr="00E94E35" w:rsidRDefault="00EE3CE0"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Silicon</w:t>
            </w:r>
          </w:p>
        </w:tc>
        <w:tc>
          <w:tcPr>
            <w:tcW w:w="1106" w:type="dxa"/>
          </w:tcPr>
          <w:p w14:paraId="75C6D7CF" w14:textId="55D2D0FD" w:rsidR="00453A06" w:rsidRPr="00E94E35" w:rsidRDefault="006A4BF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28</w:t>
            </w:r>
          </w:p>
        </w:tc>
        <w:tc>
          <w:tcPr>
            <w:tcW w:w="968" w:type="dxa"/>
          </w:tcPr>
          <w:p w14:paraId="68520A25" w14:textId="55CAAFC3"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1245" w:type="dxa"/>
          </w:tcPr>
          <w:p w14:paraId="2E5C27A7" w14:textId="1CF5F2CB"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968" w:type="dxa"/>
          </w:tcPr>
          <w:p w14:paraId="2069EEF6" w14:textId="5F1FA4DD" w:rsidR="00453A06" w:rsidRPr="00E94E35" w:rsidRDefault="005A56E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IV</w:t>
            </w:r>
          </w:p>
        </w:tc>
        <w:tc>
          <w:tcPr>
            <w:tcW w:w="1659" w:type="dxa"/>
          </w:tcPr>
          <w:p w14:paraId="1B011D2D" w14:textId="6B915D94" w:rsidR="00453A06" w:rsidRPr="00E94E35" w:rsidRDefault="00E4096B"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w:t>
            </w:r>
          </w:p>
        </w:tc>
        <w:tc>
          <w:tcPr>
            <w:tcW w:w="2491" w:type="dxa"/>
          </w:tcPr>
          <w:p w14:paraId="14C8F79B" w14:textId="062E53AC" w:rsidR="00453A06" w:rsidRPr="00E94E35" w:rsidRDefault="00C10107"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14</w:t>
            </w:r>
          </w:p>
        </w:tc>
        <w:tc>
          <w:tcPr>
            <w:tcW w:w="3177" w:type="dxa"/>
          </w:tcPr>
          <w:p w14:paraId="7CCFA7E2" w14:textId="406EB2B3" w:rsidR="00453A06" w:rsidRPr="00E94E35" w:rsidRDefault="00225419"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14</w:t>
            </w:r>
          </w:p>
        </w:tc>
      </w:tr>
      <w:tr w:rsidR="00453A06" w14:paraId="127E8B64"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578F5C9E" w14:textId="178C62D8" w:rsidR="00453A06" w:rsidRPr="008F2997" w:rsidRDefault="00453A06" w:rsidP="0068668D">
            <w:pPr>
              <w:tabs>
                <w:tab w:val="left" w:pos="5670"/>
              </w:tabs>
              <w:rPr>
                <w:lang w:val="en-US"/>
              </w:rPr>
            </w:pPr>
            <w:r>
              <w:rPr>
                <w:lang w:val="en-US"/>
              </w:rPr>
              <w:t>15</w:t>
            </w:r>
          </w:p>
        </w:tc>
        <w:tc>
          <w:tcPr>
            <w:tcW w:w="2214" w:type="dxa"/>
          </w:tcPr>
          <w:p w14:paraId="31E10ED0" w14:textId="499724E7" w:rsidR="00453A06" w:rsidRPr="00E94E35" w:rsidRDefault="0001060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Phosphorous</w:t>
            </w:r>
          </w:p>
        </w:tc>
        <w:tc>
          <w:tcPr>
            <w:tcW w:w="1106" w:type="dxa"/>
          </w:tcPr>
          <w:p w14:paraId="22020D3E" w14:textId="6853CFEF" w:rsidR="00453A06" w:rsidRPr="00E94E35" w:rsidRDefault="006A4BF5"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31</w:t>
            </w:r>
          </w:p>
        </w:tc>
        <w:tc>
          <w:tcPr>
            <w:tcW w:w="968" w:type="dxa"/>
          </w:tcPr>
          <w:p w14:paraId="43C2C888" w14:textId="794ADD33"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1245" w:type="dxa"/>
          </w:tcPr>
          <w:p w14:paraId="2293EE69" w14:textId="19A7813D"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968" w:type="dxa"/>
          </w:tcPr>
          <w:p w14:paraId="202E064B" w14:textId="4FD3D201" w:rsidR="00453A06" w:rsidRPr="00E94E35" w:rsidRDefault="00104A9B"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V</w:t>
            </w:r>
          </w:p>
        </w:tc>
        <w:tc>
          <w:tcPr>
            <w:tcW w:w="1659" w:type="dxa"/>
          </w:tcPr>
          <w:p w14:paraId="20B41E0D" w14:textId="5D2D70C2" w:rsidR="00453A06" w:rsidRPr="00E94E35" w:rsidRDefault="00E4096B"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5</w:t>
            </w:r>
          </w:p>
        </w:tc>
        <w:tc>
          <w:tcPr>
            <w:tcW w:w="2491" w:type="dxa"/>
          </w:tcPr>
          <w:p w14:paraId="38F1920B" w14:textId="6D1DDF7F" w:rsidR="00453A06" w:rsidRPr="00E94E35" w:rsidRDefault="00C10107"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15</w:t>
            </w:r>
          </w:p>
        </w:tc>
        <w:tc>
          <w:tcPr>
            <w:tcW w:w="3177" w:type="dxa"/>
          </w:tcPr>
          <w:p w14:paraId="267C881D" w14:textId="614C5FEE" w:rsidR="00453A06" w:rsidRPr="00E94E35" w:rsidRDefault="007B2982"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16</w:t>
            </w:r>
          </w:p>
        </w:tc>
      </w:tr>
      <w:tr w:rsidR="00453A06" w14:paraId="502E551E"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3F62263A" w14:textId="6BFC6553" w:rsidR="00453A06" w:rsidRPr="008F2997" w:rsidRDefault="00453A06" w:rsidP="0068668D">
            <w:pPr>
              <w:tabs>
                <w:tab w:val="left" w:pos="5670"/>
              </w:tabs>
              <w:rPr>
                <w:lang w:val="en-US"/>
              </w:rPr>
            </w:pPr>
            <w:r>
              <w:rPr>
                <w:lang w:val="en-US"/>
              </w:rPr>
              <w:t>16</w:t>
            </w:r>
          </w:p>
        </w:tc>
        <w:tc>
          <w:tcPr>
            <w:tcW w:w="2214" w:type="dxa"/>
          </w:tcPr>
          <w:p w14:paraId="33615A56" w14:textId="11652EFF" w:rsidR="00453A06" w:rsidRPr="00E94E35" w:rsidRDefault="0001060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Sulfur</w:t>
            </w:r>
          </w:p>
        </w:tc>
        <w:tc>
          <w:tcPr>
            <w:tcW w:w="1106" w:type="dxa"/>
          </w:tcPr>
          <w:p w14:paraId="38D351DC" w14:textId="68404A4C" w:rsidR="00453A06" w:rsidRPr="00E94E35" w:rsidRDefault="006A4BF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32</w:t>
            </w:r>
          </w:p>
        </w:tc>
        <w:tc>
          <w:tcPr>
            <w:tcW w:w="968" w:type="dxa"/>
          </w:tcPr>
          <w:p w14:paraId="1DF83CBE" w14:textId="5373B89C"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1245" w:type="dxa"/>
          </w:tcPr>
          <w:p w14:paraId="573EF401" w14:textId="69DE077B"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968" w:type="dxa"/>
          </w:tcPr>
          <w:p w14:paraId="25239FEF" w14:textId="1D421E87" w:rsidR="00453A06" w:rsidRPr="00E94E35" w:rsidRDefault="00104A9B"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VI</w:t>
            </w:r>
          </w:p>
        </w:tc>
        <w:tc>
          <w:tcPr>
            <w:tcW w:w="1659" w:type="dxa"/>
          </w:tcPr>
          <w:p w14:paraId="62BB57EF" w14:textId="113DF180" w:rsidR="00453A06" w:rsidRPr="00E94E35" w:rsidRDefault="00E4096B"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6</w:t>
            </w:r>
          </w:p>
        </w:tc>
        <w:tc>
          <w:tcPr>
            <w:tcW w:w="2491" w:type="dxa"/>
          </w:tcPr>
          <w:p w14:paraId="482949EF" w14:textId="30B4507D" w:rsidR="00453A06" w:rsidRPr="00E94E35" w:rsidRDefault="00C10107"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16</w:t>
            </w:r>
          </w:p>
        </w:tc>
        <w:tc>
          <w:tcPr>
            <w:tcW w:w="3177" w:type="dxa"/>
          </w:tcPr>
          <w:p w14:paraId="7306350E" w14:textId="1CCA1425" w:rsidR="00453A06" w:rsidRPr="00E94E35" w:rsidRDefault="007B2982"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16</w:t>
            </w:r>
          </w:p>
        </w:tc>
      </w:tr>
      <w:tr w:rsidR="00453A06" w14:paraId="3345BC23"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66747679" w14:textId="30C09F54" w:rsidR="00453A06" w:rsidRPr="008F2997" w:rsidRDefault="00453A06" w:rsidP="0068668D">
            <w:pPr>
              <w:tabs>
                <w:tab w:val="left" w:pos="5670"/>
              </w:tabs>
              <w:rPr>
                <w:lang w:val="en-US"/>
              </w:rPr>
            </w:pPr>
            <w:r>
              <w:rPr>
                <w:lang w:val="en-US"/>
              </w:rPr>
              <w:t>17</w:t>
            </w:r>
          </w:p>
        </w:tc>
        <w:tc>
          <w:tcPr>
            <w:tcW w:w="2214" w:type="dxa"/>
          </w:tcPr>
          <w:p w14:paraId="1CF1FF43" w14:textId="12379C78" w:rsidR="00453A06" w:rsidRPr="00E94E35" w:rsidRDefault="0001060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Chlorine</w:t>
            </w:r>
          </w:p>
        </w:tc>
        <w:tc>
          <w:tcPr>
            <w:tcW w:w="1106" w:type="dxa"/>
          </w:tcPr>
          <w:p w14:paraId="0ADA781F" w14:textId="15B8D105" w:rsidR="00453A06" w:rsidRPr="00E94E35" w:rsidRDefault="006A4BF5"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35</w:t>
            </w:r>
          </w:p>
        </w:tc>
        <w:tc>
          <w:tcPr>
            <w:tcW w:w="968" w:type="dxa"/>
          </w:tcPr>
          <w:p w14:paraId="7A3EFB60" w14:textId="754E7C60"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1245" w:type="dxa"/>
          </w:tcPr>
          <w:p w14:paraId="5D3E81F7" w14:textId="69283EBF"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w:t>
            </w:r>
          </w:p>
        </w:tc>
        <w:tc>
          <w:tcPr>
            <w:tcW w:w="968" w:type="dxa"/>
          </w:tcPr>
          <w:p w14:paraId="420CD6BE" w14:textId="63E8C95E" w:rsidR="00453A06" w:rsidRPr="00E94E35" w:rsidRDefault="00104A9B"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VII</w:t>
            </w:r>
          </w:p>
        </w:tc>
        <w:tc>
          <w:tcPr>
            <w:tcW w:w="1659" w:type="dxa"/>
          </w:tcPr>
          <w:p w14:paraId="01971417" w14:textId="3699D883" w:rsidR="00453A06" w:rsidRPr="00E94E35" w:rsidRDefault="00E4096B"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7</w:t>
            </w:r>
          </w:p>
        </w:tc>
        <w:tc>
          <w:tcPr>
            <w:tcW w:w="2491" w:type="dxa"/>
          </w:tcPr>
          <w:p w14:paraId="1BEA5A66" w14:textId="59765158" w:rsidR="00453A06" w:rsidRPr="00E94E35" w:rsidRDefault="00C10107"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17</w:t>
            </w:r>
          </w:p>
        </w:tc>
        <w:tc>
          <w:tcPr>
            <w:tcW w:w="3177" w:type="dxa"/>
          </w:tcPr>
          <w:p w14:paraId="089ABCB2" w14:textId="3C3E5676" w:rsidR="00453A06" w:rsidRPr="00E94E35" w:rsidRDefault="00A779D3"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r w:rsidR="00231025" w:rsidRPr="00E94E35">
              <w:rPr>
                <w:lang w:val="en-US"/>
              </w:rPr>
              <w:t>8</w:t>
            </w:r>
          </w:p>
        </w:tc>
      </w:tr>
      <w:tr w:rsidR="00453A06" w14:paraId="7D36224F"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7F6AAF21" w14:textId="577E1CE5" w:rsidR="00453A06" w:rsidRPr="008F2997" w:rsidRDefault="00453A06" w:rsidP="0068668D">
            <w:pPr>
              <w:tabs>
                <w:tab w:val="left" w:pos="5670"/>
              </w:tabs>
              <w:rPr>
                <w:lang w:val="en-US"/>
              </w:rPr>
            </w:pPr>
            <w:r>
              <w:rPr>
                <w:lang w:val="en-US"/>
              </w:rPr>
              <w:t>18</w:t>
            </w:r>
          </w:p>
        </w:tc>
        <w:tc>
          <w:tcPr>
            <w:tcW w:w="2214" w:type="dxa"/>
          </w:tcPr>
          <w:p w14:paraId="3ACD8617" w14:textId="1DA52037" w:rsidR="00453A06" w:rsidRPr="00E94E35" w:rsidRDefault="0001060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Argon</w:t>
            </w:r>
          </w:p>
        </w:tc>
        <w:tc>
          <w:tcPr>
            <w:tcW w:w="1106" w:type="dxa"/>
          </w:tcPr>
          <w:p w14:paraId="799DF8FE" w14:textId="49301F49" w:rsidR="00453A06" w:rsidRPr="00E94E35" w:rsidRDefault="006A4BF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40</w:t>
            </w:r>
          </w:p>
        </w:tc>
        <w:tc>
          <w:tcPr>
            <w:tcW w:w="968" w:type="dxa"/>
          </w:tcPr>
          <w:p w14:paraId="3C6623E8" w14:textId="2809F72A"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1245" w:type="dxa"/>
          </w:tcPr>
          <w:p w14:paraId="357C4A08" w14:textId="4C3B0F79"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3</w:t>
            </w:r>
          </w:p>
        </w:tc>
        <w:tc>
          <w:tcPr>
            <w:tcW w:w="968" w:type="dxa"/>
          </w:tcPr>
          <w:p w14:paraId="7C30EB12" w14:textId="264393DE" w:rsidR="00453A06" w:rsidRPr="00E94E35" w:rsidRDefault="00104A9B"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VIII</w:t>
            </w:r>
          </w:p>
        </w:tc>
        <w:tc>
          <w:tcPr>
            <w:tcW w:w="1659" w:type="dxa"/>
          </w:tcPr>
          <w:p w14:paraId="7BB70D64" w14:textId="4A6CB1FA" w:rsidR="00453A06" w:rsidRPr="00E94E35" w:rsidRDefault="00E4096B"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8</w:t>
            </w:r>
          </w:p>
        </w:tc>
        <w:tc>
          <w:tcPr>
            <w:tcW w:w="2491" w:type="dxa"/>
          </w:tcPr>
          <w:p w14:paraId="3889BF46" w14:textId="7F2FB2F6" w:rsidR="00453A06" w:rsidRPr="00E94E35" w:rsidRDefault="00C10107"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18</w:t>
            </w:r>
          </w:p>
        </w:tc>
        <w:tc>
          <w:tcPr>
            <w:tcW w:w="3177" w:type="dxa"/>
          </w:tcPr>
          <w:p w14:paraId="177BA358" w14:textId="06FF3170" w:rsidR="00453A06" w:rsidRPr="00E94E35" w:rsidRDefault="007C437C"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22</w:t>
            </w:r>
          </w:p>
        </w:tc>
      </w:tr>
      <w:tr w:rsidR="00453A06" w14:paraId="7109A0BB"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4D9794D1" w14:textId="2C00828E" w:rsidR="00453A06" w:rsidRPr="008F2997" w:rsidRDefault="00453A06" w:rsidP="0068668D">
            <w:pPr>
              <w:tabs>
                <w:tab w:val="left" w:pos="5670"/>
              </w:tabs>
              <w:rPr>
                <w:lang w:val="en-US"/>
              </w:rPr>
            </w:pPr>
            <w:r>
              <w:rPr>
                <w:lang w:val="en-US"/>
              </w:rPr>
              <w:t>19</w:t>
            </w:r>
          </w:p>
        </w:tc>
        <w:tc>
          <w:tcPr>
            <w:tcW w:w="2214" w:type="dxa"/>
          </w:tcPr>
          <w:p w14:paraId="4B350305" w14:textId="711DB195" w:rsidR="00453A06" w:rsidRPr="00E94E35" w:rsidRDefault="0001060D"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Potassium</w:t>
            </w:r>
          </w:p>
        </w:tc>
        <w:tc>
          <w:tcPr>
            <w:tcW w:w="1106" w:type="dxa"/>
          </w:tcPr>
          <w:p w14:paraId="4BC1C2A3" w14:textId="51E7D955" w:rsidR="00453A06" w:rsidRPr="00E94E35" w:rsidRDefault="00725AC2"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37</w:t>
            </w:r>
          </w:p>
        </w:tc>
        <w:tc>
          <w:tcPr>
            <w:tcW w:w="968" w:type="dxa"/>
          </w:tcPr>
          <w:p w14:paraId="6354CFAA" w14:textId="771924AE"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4</w:t>
            </w:r>
          </w:p>
        </w:tc>
        <w:tc>
          <w:tcPr>
            <w:tcW w:w="1245" w:type="dxa"/>
          </w:tcPr>
          <w:p w14:paraId="47AF8E8A" w14:textId="45B3068B" w:rsidR="00453A06" w:rsidRPr="00E94E35" w:rsidRDefault="00CF3B3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4</w:t>
            </w:r>
          </w:p>
        </w:tc>
        <w:tc>
          <w:tcPr>
            <w:tcW w:w="968" w:type="dxa"/>
          </w:tcPr>
          <w:p w14:paraId="34FC1F8C" w14:textId="5239FCEF" w:rsidR="00453A06" w:rsidRPr="00E94E35" w:rsidRDefault="00990F6F"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I</w:t>
            </w:r>
          </w:p>
        </w:tc>
        <w:tc>
          <w:tcPr>
            <w:tcW w:w="1659" w:type="dxa"/>
          </w:tcPr>
          <w:p w14:paraId="4753086A" w14:textId="217FD125" w:rsidR="00453A06" w:rsidRPr="00E94E35" w:rsidRDefault="00E4096B"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w:t>
            </w:r>
          </w:p>
        </w:tc>
        <w:tc>
          <w:tcPr>
            <w:tcW w:w="2491" w:type="dxa"/>
          </w:tcPr>
          <w:p w14:paraId="57769A15" w14:textId="3ABE21BA" w:rsidR="00453A06" w:rsidRPr="00E94E35" w:rsidRDefault="00C10107"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19</w:t>
            </w:r>
          </w:p>
        </w:tc>
        <w:tc>
          <w:tcPr>
            <w:tcW w:w="3177" w:type="dxa"/>
          </w:tcPr>
          <w:p w14:paraId="7C01EDB8" w14:textId="549886F0" w:rsidR="00453A06" w:rsidRPr="00E94E35" w:rsidRDefault="00147296" w:rsidP="0068668D">
            <w:pPr>
              <w:tabs>
                <w:tab w:val="left" w:pos="5670"/>
              </w:tabs>
              <w:cnfStyle w:val="000000100000" w:firstRow="0" w:lastRow="0" w:firstColumn="0" w:lastColumn="0" w:oddVBand="0" w:evenVBand="0" w:oddHBand="1" w:evenHBand="0" w:firstRowFirstColumn="0" w:firstRowLastColumn="0" w:lastRowFirstColumn="0" w:lastRowLastColumn="0"/>
              <w:rPr>
                <w:lang w:val="en-US"/>
              </w:rPr>
            </w:pPr>
            <w:r w:rsidRPr="00E94E35">
              <w:rPr>
                <w:lang w:val="en-US"/>
              </w:rPr>
              <w:t>18</w:t>
            </w:r>
          </w:p>
        </w:tc>
      </w:tr>
      <w:tr w:rsidR="00453A06" w14:paraId="709FB2B4"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78AA7968" w14:textId="6EACFA17" w:rsidR="00453A06" w:rsidRPr="008F2997" w:rsidRDefault="00453A06" w:rsidP="0068668D">
            <w:pPr>
              <w:tabs>
                <w:tab w:val="left" w:pos="5670"/>
              </w:tabs>
              <w:rPr>
                <w:lang w:val="en-US"/>
              </w:rPr>
            </w:pPr>
            <w:r>
              <w:rPr>
                <w:lang w:val="en-US"/>
              </w:rPr>
              <w:t>20</w:t>
            </w:r>
          </w:p>
        </w:tc>
        <w:tc>
          <w:tcPr>
            <w:tcW w:w="2214" w:type="dxa"/>
          </w:tcPr>
          <w:p w14:paraId="3F008B0F" w14:textId="4985E521" w:rsidR="00453A06" w:rsidRPr="00E94E35" w:rsidRDefault="0001060D"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Calcium</w:t>
            </w:r>
          </w:p>
        </w:tc>
        <w:tc>
          <w:tcPr>
            <w:tcW w:w="1106" w:type="dxa"/>
          </w:tcPr>
          <w:p w14:paraId="12E39718" w14:textId="5F937CE5" w:rsidR="00453A06" w:rsidRPr="00E94E35" w:rsidRDefault="00725AC2"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40</w:t>
            </w:r>
          </w:p>
        </w:tc>
        <w:tc>
          <w:tcPr>
            <w:tcW w:w="968" w:type="dxa"/>
          </w:tcPr>
          <w:p w14:paraId="402822A0" w14:textId="479C5211" w:rsidR="00453A06" w:rsidRPr="00E94E35" w:rsidRDefault="00CF3B3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w:t>
            </w:r>
          </w:p>
        </w:tc>
        <w:tc>
          <w:tcPr>
            <w:tcW w:w="1245" w:type="dxa"/>
          </w:tcPr>
          <w:p w14:paraId="5EC522B9" w14:textId="59278ECF" w:rsidR="00453A06" w:rsidRPr="00E94E35" w:rsidRDefault="005A56E5"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4</w:t>
            </w:r>
          </w:p>
        </w:tc>
        <w:tc>
          <w:tcPr>
            <w:tcW w:w="968" w:type="dxa"/>
          </w:tcPr>
          <w:p w14:paraId="4BD201CD" w14:textId="43590ED5" w:rsidR="00453A06" w:rsidRPr="00E94E35" w:rsidRDefault="00990F6F"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II</w:t>
            </w:r>
          </w:p>
        </w:tc>
        <w:tc>
          <w:tcPr>
            <w:tcW w:w="1659" w:type="dxa"/>
          </w:tcPr>
          <w:p w14:paraId="529BF335" w14:textId="432E6F66" w:rsidR="00453A06" w:rsidRPr="00E94E35" w:rsidRDefault="00E4096B"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w:t>
            </w:r>
          </w:p>
        </w:tc>
        <w:tc>
          <w:tcPr>
            <w:tcW w:w="2491" w:type="dxa"/>
          </w:tcPr>
          <w:p w14:paraId="43CE1B02" w14:textId="4E8721C0" w:rsidR="00453A06" w:rsidRPr="00E94E35" w:rsidRDefault="00C10107"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20</w:t>
            </w:r>
          </w:p>
        </w:tc>
        <w:tc>
          <w:tcPr>
            <w:tcW w:w="3177" w:type="dxa"/>
          </w:tcPr>
          <w:p w14:paraId="54EF0500" w14:textId="16C35F3C" w:rsidR="00453A06" w:rsidRPr="00E94E35" w:rsidRDefault="00EE3A26" w:rsidP="0068668D">
            <w:pPr>
              <w:tabs>
                <w:tab w:val="left" w:pos="5670"/>
              </w:tabs>
              <w:cnfStyle w:val="000000010000" w:firstRow="0" w:lastRow="0" w:firstColumn="0" w:lastColumn="0" w:oddVBand="0" w:evenVBand="0" w:oddHBand="0" w:evenHBand="1" w:firstRowFirstColumn="0" w:firstRowLastColumn="0" w:lastRowFirstColumn="0" w:lastRowLastColumn="0"/>
              <w:rPr>
                <w:lang w:val="en-US"/>
              </w:rPr>
            </w:pPr>
            <w:r w:rsidRPr="00E94E35">
              <w:rPr>
                <w:lang w:val="en-US"/>
              </w:rPr>
              <w:t>20</w:t>
            </w:r>
          </w:p>
        </w:tc>
      </w:tr>
    </w:tbl>
    <w:p w14:paraId="39C95605" w14:textId="77777777" w:rsidR="000D7246" w:rsidRDefault="000D7246" w:rsidP="009D40E1">
      <w:pPr>
        <w:pStyle w:val="Heading5"/>
        <w:sectPr w:rsidR="000D7246" w:rsidSect="00D37553">
          <w:pgSz w:w="16838" w:h="11906" w:orient="landscape"/>
          <w:pgMar w:top="1134" w:right="1134" w:bottom="1134" w:left="1134" w:header="709" w:footer="709" w:gutter="0"/>
          <w:cols w:space="708"/>
          <w:docGrid w:linePitch="360"/>
        </w:sectPr>
      </w:pPr>
    </w:p>
    <w:p w14:paraId="731B04AA" w14:textId="3030391B" w:rsidR="009D40E1" w:rsidRDefault="00AC6CCD" w:rsidP="0063252A">
      <w:pPr>
        <w:pStyle w:val="Heading3"/>
      </w:pPr>
      <w:bookmarkStart w:id="17" w:name="_Toc149909348"/>
      <w:r>
        <w:lastRenderedPageBreak/>
        <w:t>Part B</w:t>
      </w:r>
      <w:r w:rsidR="00250764">
        <w:t xml:space="preserve"> – </w:t>
      </w:r>
      <w:r w:rsidR="009740F8">
        <w:t>t</w:t>
      </w:r>
      <w:r w:rsidR="009D40E1">
        <w:t>ableau</w:t>
      </w:r>
      <w:r w:rsidR="00915FF4">
        <w:t xml:space="preserve"> (optional activity)</w:t>
      </w:r>
      <w:bookmarkEnd w:id="17"/>
    </w:p>
    <w:p w14:paraId="38D3B6B3" w14:textId="2D2198EA" w:rsidR="00980751" w:rsidRDefault="002837B6" w:rsidP="00980751">
      <w:r>
        <w:t xml:space="preserve">Ask the students to work in small groups to </w:t>
      </w:r>
      <w:r w:rsidR="00250764">
        <w:t xml:space="preserve">create a </w:t>
      </w:r>
      <w:hyperlink r:id="rId32" w:history="1">
        <w:r w:rsidR="00250764" w:rsidRPr="009D40E1">
          <w:rPr>
            <w:rStyle w:val="Hyperlink"/>
          </w:rPr>
          <w:t>tableau</w:t>
        </w:r>
      </w:hyperlink>
      <w:r w:rsidR="00250764">
        <w:t xml:space="preserve"> demonstrating one of the trends that has been identified. The rest of the class </w:t>
      </w:r>
      <w:r w:rsidR="004A71A3">
        <w:t>watch the</w:t>
      </w:r>
      <w:r w:rsidR="00D91C1C">
        <w:t xml:space="preserve"> tableau and</w:t>
      </w:r>
      <w:r w:rsidR="00250764">
        <w:t xml:space="preserve"> guess the trend</w:t>
      </w:r>
      <w:r w:rsidR="00D91C1C">
        <w:t>.</w:t>
      </w:r>
      <w:r w:rsidR="00932B7F">
        <w:t xml:space="preserve"> For example, students may </w:t>
      </w:r>
      <w:r w:rsidR="00B16082">
        <w:t xml:space="preserve">model </w:t>
      </w:r>
      <w:r w:rsidR="00C360F8">
        <w:t xml:space="preserve">increasing size down a group by standing in a </w:t>
      </w:r>
      <w:r w:rsidR="00B61E2E">
        <w:t xml:space="preserve">line to represent a group. Each person makes </w:t>
      </w:r>
      <w:r w:rsidR="00AC436E">
        <w:t>their body take up more space as they go down the group.</w:t>
      </w:r>
    </w:p>
    <w:p w14:paraId="2D14B30A" w14:textId="16D0898B" w:rsidR="00980751" w:rsidRDefault="00980751" w:rsidP="006B0406">
      <w:pPr>
        <w:pStyle w:val="Heading2"/>
      </w:pPr>
      <w:bookmarkStart w:id="18" w:name="_Toc149909349"/>
      <w:r>
        <w:t>Activity 4</w:t>
      </w:r>
      <w:r w:rsidR="00EF2F4B">
        <w:t xml:space="preserve"> – a very different periodic table</w:t>
      </w:r>
      <w:bookmarkEnd w:id="18"/>
    </w:p>
    <w:p w14:paraId="445C01EA" w14:textId="215CA5BA" w:rsidR="00B97B37" w:rsidRPr="001967BA" w:rsidRDefault="00935868" w:rsidP="00D9062E">
      <w:r>
        <w:t xml:space="preserve">This activity develops </w:t>
      </w:r>
      <w:r w:rsidR="0015341E">
        <w:t>the students</w:t>
      </w:r>
      <w:r w:rsidR="00923352">
        <w:t>’</w:t>
      </w:r>
      <w:r w:rsidR="0015341E">
        <w:t xml:space="preserve"> ability to </w:t>
      </w:r>
      <w:r w:rsidR="00D9062E">
        <w:t xml:space="preserve">locate and </w:t>
      </w:r>
      <w:r w:rsidR="0015341E">
        <w:t xml:space="preserve">extract </w:t>
      </w:r>
      <w:r w:rsidR="00D9062E">
        <w:t xml:space="preserve">explicit and implicit information </w:t>
      </w:r>
      <w:r w:rsidR="0015341E">
        <w:t>from a text while exploring the</w:t>
      </w:r>
      <w:r>
        <w:t xml:space="preserve"> </w:t>
      </w:r>
      <w:r w:rsidR="00E641D2">
        <w:t xml:space="preserve">variety of </w:t>
      </w:r>
      <w:r w:rsidR="00393DFE">
        <w:t xml:space="preserve">models of </w:t>
      </w:r>
      <w:r w:rsidR="00E641D2">
        <w:t>the periodic tabl</w:t>
      </w:r>
      <w:r w:rsidR="00C607FA">
        <w:t xml:space="preserve">e and that </w:t>
      </w:r>
      <w:r w:rsidR="00393DFE">
        <w:t xml:space="preserve">are </w:t>
      </w:r>
      <w:r w:rsidR="00C607FA">
        <w:t>still evolving.</w:t>
      </w:r>
      <w:r w:rsidR="003C4EC6">
        <w:t xml:space="preserve"> This activity uses the Cosmos article </w:t>
      </w:r>
      <w:hyperlink r:id="rId33" w:history="1">
        <w:r w:rsidR="0034750D">
          <w:rPr>
            <w:rStyle w:val="Hyperlink"/>
          </w:rPr>
          <w:t>A very different periodic table</w:t>
        </w:r>
      </w:hyperlink>
      <w:r w:rsidR="00B1556F">
        <w:rPr>
          <w:rStyle w:val="Hyperlink"/>
        </w:rPr>
        <w:t>.</w:t>
      </w:r>
    </w:p>
    <w:p w14:paraId="3EF95935" w14:textId="1843A0B0" w:rsidR="00D9062E" w:rsidRPr="001967BA" w:rsidRDefault="00D9062E" w:rsidP="00D9062E">
      <w:pPr>
        <w:pStyle w:val="FeatureBox"/>
      </w:pPr>
      <w:r>
        <w:t xml:space="preserve">The document: </w:t>
      </w:r>
      <w:hyperlink r:id="rId34" w:history="1">
        <w:r>
          <w:rPr>
            <w:rStyle w:val="Hyperlink"/>
          </w:rPr>
          <w:t>Locating explicit and implicit information</w:t>
        </w:r>
      </w:hyperlink>
      <w:r>
        <w:t xml:space="preserve"> has additional information on supporting student comprehension skills.</w:t>
      </w:r>
    </w:p>
    <w:p w14:paraId="5C5B64E4" w14:textId="6D7A7265" w:rsidR="003C4EC6" w:rsidRPr="007C7F6B" w:rsidRDefault="003C4EC6" w:rsidP="007C7F6B">
      <w:pPr>
        <w:pStyle w:val="Heading3"/>
      </w:pPr>
      <w:bookmarkStart w:id="19" w:name="_Toc149909350"/>
      <w:r w:rsidRPr="007C7F6B">
        <w:t>Introduction</w:t>
      </w:r>
      <w:bookmarkEnd w:id="19"/>
    </w:p>
    <w:p w14:paraId="6E9683D4" w14:textId="7A51FD9E" w:rsidR="00D13D7B" w:rsidRDefault="002822D7" w:rsidP="009309D3">
      <w:r>
        <w:t xml:space="preserve">Discuss the terms explicit and implicit. Explain the difference between the </w:t>
      </w:r>
      <w:r w:rsidR="00E2000F">
        <w:t>2</w:t>
      </w:r>
      <w:r>
        <w:t xml:space="preserve"> terms</w:t>
      </w:r>
      <w:r w:rsidR="00EB7A6A">
        <w:t xml:space="preserve"> and the need to be able to determine both types of information when reading texts.</w:t>
      </w:r>
    </w:p>
    <w:p w14:paraId="17B0D1EB" w14:textId="1ED3B468" w:rsidR="003C4EC6" w:rsidRDefault="009309D3" w:rsidP="00D13D7B">
      <w:pPr>
        <w:pStyle w:val="ListBullet"/>
      </w:pPr>
      <w:r>
        <w:t>Explicit</w:t>
      </w:r>
      <w:r w:rsidR="00D13D7B">
        <w:t>: clear, no space for interpretation.</w:t>
      </w:r>
    </w:p>
    <w:p w14:paraId="5BC7B4B7" w14:textId="182B14AE" w:rsidR="00D13D7B" w:rsidRDefault="00D13D7B" w:rsidP="00D13D7B">
      <w:pPr>
        <w:pStyle w:val="ListBullet"/>
      </w:pPr>
      <w:r>
        <w:t>Implicit: implied or strongly suggested.</w:t>
      </w:r>
    </w:p>
    <w:p w14:paraId="2BA3A5D9" w14:textId="728FA47F" w:rsidR="000402EC" w:rsidRPr="007C7F6B" w:rsidRDefault="000402EC" w:rsidP="007C7F6B">
      <w:pPr>
        <w:pStyle w:val="Heading3"/>
      </w:pPr>
      <w:bookmarkStart w:id="20" w:name="_Toc149909351"/>
      <w:r w:rsidRPr="007C7F6B">
        <w:t>Reading the text</w:t>
      </w:r>
      <w:r w:rsidR="008B201B" w:rsidRPr="007C7F6B">
        <w:t xml:space="preserve"> </w:t>
      </w:r>
      <w:r w:rsidR="00B02300" w:rsidRPr="007C7F6B">
        <w:t>(explicit information)</w:t>
      </w:r>
      <w:r w:rsidR="00AB6DF4" w:rsidRPr="007C7F6B">
        <w:t xml:space="preserve"> </w:t>
      </w:r>
      <w:r w:rsidR="008B201B" w:rsidRPr="007C7F6B">
        <w:t>– skimming and scanning</w:t>
      </w:r>
      <w:bookmarkEnd w:id="20"/>
    </w:p>
    <w:p w14:paraId="27756852" w14:textId="1CC402F0" w:rsidR="008B201B" w:rsidRDefault="009E37A5" w:rsidP="009E37A5">
      <w:r w:rsidRPr="009E37A5">
        <w:rPr>
          <w:rStyle w:val="Strong"/>
        </w:rPr>
        <w:t>Skimming:</w:t>
      </w:r>
      <w:r>
        <w:t xml:space="preserve"> </w:t>
      </w:r>
      <w:r w:rsidR="000D2A6C">
        <w:t xml:space="preserve">the </w:t>
      </w:r>
      <w:r w:rsidR="008B201B">
        <w:t>students skim the text to identify the main idea of the article. This can be done by looking at headings, subheadings, pictures and captions and the first and last paragraph of the text.</w:t>
      </w:r>
    </w:p>
    <w:p w14:paraId="27BBD1FB" w14:textId="74A20D2A" w:rsidR="009E37A5" w:rsidRPr="007C7F6B" w:rsidRDefault="009E37A5" w:rsidP="007C7F6B">
      <w:pPr>
        <w:pStyle w:val="Heading4"/>
      </w:pPr>
      <w:r w:rsidRPr="007C7F6B">
        <w:t>Suggested answers to question 1</w:t>
      </w:r>
    </w:p>
    <w:p w14:paraId="2522F591" w14:textId="77777777" w:rsidR="00C5175B" w:rsidRPr="00B55C7B" w:rsidRDefault="00C5175B" w:rsidP="00CD6CAC">
      <w:pPr>
        <w:pStyle w:val="ListNumber"/>
        <w:numPr>
          <w:ilvl w:val="0"/>
          <w:numId w:val="8"/>
        </w:numPr>
        <w:rPr>
          <w:rStyle w:val="Strong"/>
        </w:rPr>
      </w:pPr>
      <w:r w:rsidRPr="00B55C7B">
        <w:rPr>
          <w:rStyle w:val="Strong"/>
        </w:rPr>
        <w:t>Use skimming techniques to answer the following questions:</w:t>
      </w:r>
    </w:p>
    <w:p w14:paraId="34E1D173" w14:textId="77777777" w:rsidR="00B55C7B" w:rsidRPr="00066847" w:rsidRDefault="00C5175B" w:rsidP="00B55C7B">
      <w:pPr>
        <w:pStyle w:val="ListNumber2"/>
        <w:rPr>
          <w:rStyle w:val="Strong"/>
          <w:b w:val="0"/>
          <w:bCs w:val="0"/>
        </w:rPr>
      </w:pPr>
      <w:r w:rsidRPr="00B55C7B">
        <w:rPr>
          <w:rStyle w:val="Strong"/>
        </w:rPr>
        <w:t>Is the text imaginative, persuasive or informative? How do you know?</w:t>
      </w:r>
    </w:p>
    <w:p w14:paraId="49337ED0" w14:textId="21E9AA3B" w:rsidR="00C5175B" w:rsidRPr="00B55C7B" w:rsidRDefault="00C5175B" w:rsidP="00B55C7B">
      <w:pPr>
        <w:ind w:left="567"/>
        <w:rPr>
          <w:rStyle w:val="Hyperlink"/>
          <w:color w:val="auto"/>
          <w:u w:val="none"/>
        </w:rPr>
      </w:pPr>
      <w:r w:rsidRPr="00B55C7B">
        <w:rPr>
          <w:rStyle w:val="Hyperlink"/>
          <w:color w:val="auto"/>
          <w:u w:val="none"/>
        </w:rPr>
        <w:lastRenderedPageBreak/>
        <w:t xml:space="preserve">The text is informative because it contains </w:t>
      </w:r>
      <w:proofErr w:type="gramStart"/>
      <w:r w:rsidRPr="00B55C7B">
        <w:rPr>
          <w:rStyle w:val="Hyperlink"/>
          <w:color w:val="auto"/>
          <w:u w:val="none"/>
        </w:rPr>
        <w:t>factual information</w:t>
      </w:r>
      <w:proofErr w:type="gramEnd"/>
      <w:r w:rsidRPr="00B55C7B">
        <w:rPr>
          <w:rStyle w:val="Hyperlink"/>
          <w:color w:val="auto"/>
          <w:u w:val="none"/>
        </w:rPr>
        <w:t xml:space="preserve"> about the periodic table, its different forms and its creators.</w:t>
      </w:r>
    </w:p>
    <w:p w14:paraId="743BA5E5" w14:textId="00978DAC" w:rsidR="00B55C7B" w:rsidRPr="00B55C7B" w:rsidRDefault="00C5175B" w:rsidP="00B55C7B">
      <w:pPr>
        <w:pStyle w:val="ListNumber2"/>
        <w:rPr>
          <w:rStyle w:val="Strong"/>
        </w:rPr>
      </w:pPr>
      <w:r w:rsidRPr="00B55C7B">
        <w:rPr>
          <w:rStyle w:val="Strong"/>
        </w:rPr>
        <w:t>What is the text about?</w:t>
      </w:r>
    </w:p>
    <w:p w14:paraId="5794C1CF" w14:textId="33F5B55E" w:rsidR="00C5175B" w:rsidRPr="00B55C7B" w:rsidRDefault="00C5175B" w:rsidP="00B55C7B">
      <w:pPr>
        <w:pStyle w:val="ListNumber2"/>
        <w:numPr>
          <w:ilvl w:val="0"/>
          <w:numId w:val="0"/>
        </w:numPr>
        <w:ind w:left="567"/>
        <w:rPr>
          <w:rStyle w:val="Hyperlink"/>
          <w:color w:val="auto"/>
          <w:u w:val="none"/>
        </w:rPr>
      </w:pPr>
      <w:r w:rsidRPr="00B55C7B">
        <w:rPr>
          <w:rStyle w:val="Hyperlink"/>
          <w:color w:val="auto"/>
          <w:u w:val="none"/>
        </w:rPr>
        <w:t>The text is about the evolution of different models of the periodic table.</w:t>
      </w:r>
    </w:p>
    <w:p w14:paraId="6A63CEAB" w14:textId="77777777" w:rsidR="00B55C7B" w:rsidRPr="00B55C7B" w:rsidRDefault="00C5175B" w:rsidP="00CD6CAC">
      <w:pPr>
        <w:pStyle w:val="ListNumber2"/>
        <w:rPr>
          <w:rStyle w:val="Strong"/>
        </w:rPr>
      </w:pPr>
      <w:r w:rsidRPr="00B55C7B">
        <w:rPr>
          <w:rStyle w:val="Strong"/>
        </w:rPr>
        <w:t>What is the first paragraph about?</w:t>
      </w:r>
    </w:p>
    <w:p w14:paraId="00DC10A6" w14:textId="13D8F92D" w:rsidR="00C5175B" w:rsidRPr="00B55C7B" w:rsidRDefault="00C5175B" w:rsidP="00B55C7B">
      <w:pPr>
        <w:pStyle w:val="ListNumber2"/>
        <w:numPr>
          <w:ilvl w:val="0"/>
          <w:numId w:val="0"/>
        </w:numPr>
        <w:ind w:left="567"/>
        <w:rPr>
          <w:rStyle w:val="Hyperlink"/>
          <w:color w:val="auto"/>
          <w:u w:val="none"/>
        </w:rPr>
      </w:pPr>
      <w:r w:rsidRPr="00B55C7B">
        <w:rPr>
          <w:rStyle w:val="Hyperlink"/>
          <w:color w:val="auto"/>
          <w:u w:val="none"/>
        </w:rPr>
        <w:t>The first paragraph is about the significance of the periodic table and Mendeleev’s contribution.</w:t>
      </w:r>
    </w:p>
    <w:p w14:paraId="4577D0B7" w14:textId="05DBF237" w:rsidR="00B55C7B" w:rsidRPr="00B55C7B" w:rsidRDefault="00C5175B" w:rsidP="00CD6CAC">
      <w:pPr>
        <w:pStyle w:val="ListNumber2"/>
        <w:rPr>
          <w:rStyle w:val="Strong"/>
        </w:rPr>
      </w:pPr>
      <w:r w:rsidRPr="00B55C7B">
        <w:rPr>
          <w:rStyle w:val="Strong"/>
        </w:rPr>
        <w:t xml:space="preserve">What does the image ‘Theodor Benfey’s </w:t>
      </w:r>
      <w:proofErr w:type="spellStart"/>
      <w:r w:rsidRPr="00B55C7B">
        <w:rPr>
          <w:rStyle w:val="Strong"/>
        </w:rPr>
        <w:t>spira</w:t>
      </w:r>
      <w:proofErr w:type="spellEnd"/>
      <w:r w:rsidRPr="00B55C7B">
        <w:rPr>
          <w:rStyle w:val="Strong"/>
        </w:rPr>
        <w:t xml:space="preserve"> table (1964)’ show?</w:t>
      </w:r>
    </w:p>
    <w:p w14:paraId="157759BE" w14:textId="5082D024" w:rsidR="00C5175B" w:rsidRPr="00B55C7B" w:rsidRDefault="00C5175B" w:rsidP="00B55C7B">
      <w:pPr>
        <w:pStyle w:val="ListNumber2"/>
        <w:numPr>
          <w:ilvl w:val="0"/>
          <w:numId w:val="0"/>
        </w:numPr>
        <w:ind w:left="567"/>
        <w:rPr>
          <w:rStyle w:val="Hyperlink"/>
          <w:color w:val="auto"/>
          <w:u w:val="none"/>
        </w:rPr>
      </w:pPr>
      <w:r w:rsidRPr="00B55C7B">
        <w:rPr>
          <w:rStyle w:val="Hyperlink"/>
          <w:color w:val="auto"/>
          <w:u w:val="none"/>
        </w:rPr>
        <w:t>It shows a model of the periodic table that has the elements spiralling outwards. The spokes of the wheel are like groups in the modern periodic table. Each line represents a group of elements.</w:t>
      </w:r>
    </w:p>
    <w:p w14:paraId="11273F5F" w14:textId="77777777" w:rsidR="00B55C7B" w:rsidRPr="00B55C7B" w:rsidRDefault="00C5175B" w:rsidP="00CD6CAC">
      <w:pPr>
        <w:pStyle w:val="ListNumber2"/>
        <w:rPr>
          <w:rStyle w:val="Strong"/>
        </w:rPr>
      </w:pPr>
      <w:r w:rsidRPr="00B55C7B">
        <w:rPr>
          <w:rStyle w:val="Strong"/>
        </w:rPr>
        <w:t>What does the image ‘The Underground Map of the Elements’ show?</w:t>
      </w:r>
    </w:p>
    <w:p w14:paraId="1EBA92A9" w14:textId="0DBAA742" w:rsidR="00C5175B" w:rsidRPr="00B55C7B" w:rsidRDefault="00C5175B" w:rsidP="00B55C7B">
      <w:pPr>
        <w:pStyle w:val="ListNumber2"/>
        <w:numPr>
          <w:ilvl w:val="0"/>
          <w:numId w:val="0"/>
        </w:numPr>
        <w:ind w:left="567"/>
        <w:rPr>
          <w:rStyle w:val="Hyperlink"/>
          <w:color w:val="auto"/>
          <w:u w:val="none"/>
        </w:rPr>
      </w:pPr>
      <w:r w:rsidRPr="00B55C7B">
        <w:rPr>
          <w:rStyle w:val="Hyperlink"/>
          <w:color w:val="auto"/>
          <w:u w:val="none"/>
        </w:rPr>
        <w:t xml:space="preserve">This image shows how the elements in the periodic table could be organised in groups like </w:t>
      </w:r>
      <w:r w:rsidR="00A9366B" w:rsidRPr="00B55C7B">
        <w:rPr>
          <w:rStyle w:val="Hyperlink"/>
          <w:color w:val="auto"/>
          <w:u w:val="none"/>
        </w:rPr>
        <w:t xml:space="preserve">a map of </w:t>
      </w:r>
      <w:r w:rsidRPr="00B55C7B">
        <w:rPr>
          <w:rStyle w:val="Hyperlink"/>
          <w:color w:val="auto"/>
          <w:u w:val="none"/>
        </w:rPr>
        <w:t>railway lines.</w:t>
      </w:r>
    </w:p>
    <w:p w14:paraId="2F232540" w14:textId="77777777" w:rsidR="00B55C7B" w:rsidRPr="00B55C7B" w:rsidRDefault="00C5175B" w:rsidP="00CD6CAC">
      <w:pPr>
        <w:pStyle w:val="ListNumber2"/>
        <w:rPr>
          <w:rStyle w:val="Strong"/>
        </w:rPr>
      </w:pPr>
      <w:r w:rsidRPr="00B55C7B">
        <w:rPr>
          <w:rStyle w:val="Strong"/>
        </w:rPr>
        <w:t>What is the last section, ‘Settling on a design’ about?</w:t>
      </w:r>
    </w:p>
    <w:p w14:paraId="76992B0E" w14:textId="095498D5" w:rsidR="00C5175B" w:rsidRPr="00B55C7B" w:rsidRDefault="00C5175B" w:rsidP="00B55C7B">
      <w:pPr>
        <w:pStyle w:val="ListNumber2"/>
        <w:numPr>
          <w:ilvl w:val="0"/>
          <w:numId w:val="0"/>
        </w:numPr>
        <w:ind w:left="567"/>
        <w:rPr>
          <w:rStyle w:val="Hyperlink"/>
          <w:color w:val="auto"/>
          <w:u w:val="none"/>
        </w:rPr>
      </w:pPr>
      <w:r w:rsidRPr="00B55C7B">
        <w:rPr>
          <w:rStyle w:val="Hyperlink"/>
          <w:color w:val="auto"/>
          <w:u w:val="none"/>
        </w:rPr>
        <w:t>This section of the article informs us that the format of the periodic table is still changing and evolving and that there are many different forms that it takes.</w:t>
      </w:r>
    </w:p>
    <w:p w14:paraId="36871304" w14:textId="37A2CBA0" w:rsidR="00C62252" w:rsidRDefault="00C62252" w:rsidP="00C62252">
      <w:pPr>
        <w:pStyle w:val="FeatureBox2"/>
      </w:pPr>
      <w:r w:rsidRPr="007F71CB">
        <w:rPr>
          <w:rStyle w:val="Strong"/>
        </w:rPr>
        <w:t>Differentiation:</w:t>
      </w:r>
      <w:r>
        <w:t xml:space="preserve"> </w:t>
      </w:r>
      <w:r w:rsidR="002D385E">
        <w:t xml:space="preserve">this </w:t>
      </w:r>
      <w:r>
        <w:t xml:space="preserve">and the following activities could be carried out as a ‘Think aloud’ activity, either for the whole class or small groups. The teacher </w:t>
      </w:r>
      <w:r w:rsidR="00066847">
        <w:t xml:space="preserve">skims </w:t>
      </w:r>
      <w:r>
        <w:t>the text and verbalises their thinking and highlights key information on the board as they read.</w:t>
      </w:r>
    </w:p>
    <w:p w14:paraId="76F149BB" w14:textId="77777777" w:rsidR="00C62252" w:rsidRDefault="00C62252" w:rsidP="00C62252">
      <w:pPr>
        <w:pStyle w:val="FeatureBox2"/>
      </w:pPr>
      <w:r>
        <w:t>The students could carry out this activity in small groups to support their understanding and confidence.</w:t>
      </w:r>
    </w:p>
    <w:p w14:paraId="21A67D80" w14:textId="77777777" w:rsidR="00C62252" w:rsidRDefault="00C62252" w:rsidP="00C62252">
      <w:pPr>
        <w:pStyle w:val="FeatureBox2"/>
      </w:pPr>
      <w:r>
        <w:t>The use of home languages should be encouraged to discuss and consolidate understanding of new terms.</w:t>
      </w:r>
    </w:p>
    <w:p w14:paraId="1486F85E" w14:textId="72465AC2" w:rsidR="008B201B" w:rsidRDefault="00B0386D" w:rsidP="00B0386D">
      <w:r>
        <w:rPr>
          <w:rStyle w:val="Strong"/>
        </w:rPr>
        <w:t xml:space="preserve">Scanning: </w:t>
      </w:r>
      <w:r w:rsidR="000D2A6C">
        <w:t xml:space="preserve">the </w:t>
      </w:r>
      <w:r w:rsidR="00266F6F">
        <w:t xml:space="preserve">students scan the text to identify key dates, names and models of the periodic </w:t>
      </w:r>
      <w:r w:rsidR="00266F6F" w:rsidRPr="009C1A87">
        <w:t>table.</w:t>
      </w:r>
    </w:p>
    <w:p w14:paraId="257069D2" w14:textId="054B0360" w:rsidR="00C86781" w:rsidRPr="007C7F6B" w:rsidRDefault="00B0386D" w:rsidP="007C7F6B">
      <w:pPr>
        <w:pStyle w:val="Heading4"/>
      </w:pPr>
      <w:r w:rsidRPr="007C7F6B">
        <w:lastRenderedPageBreak/>
        <w:t xml:space="preserve">Suggested answers to question </w:t>
      </w:r>
      <w:r w:rsidR="00C86781" w:rsidRPr="007C7F6B">
        <w:t>2</w:t>
      </w:r>
    </w:p>
    <w:p w14:paraId="1FF8BA3A" w14:textId="77777777" w:rsidR="00C86781" w:rsidRPr="00066847" w:rsidRDefault="00C86781" w:rsidP="00C86781">
      <w:pPr>
        <w:pStyle w:val="ListNumber"/>
        <w:rPr>
          <w:rStyle w:val="Strong"/>
        </w:rPr>
      </w:pPr>
      <w:r w:rsidRPr="00066847">
        <w:rPr>
          <w:rStyle w:val="Strong"/>
        </w:rPr>
        <w:t>Scan the text to answer the questions below.</w:t>
      </w:r>
    </w:p>
    <w:p w14:paraId="1E074C70" w14:textId="77777777" w:rsidR="00066847" w:rsidRPr="00066847" w:rsidRDefault="00C86781" w:rsidP="00CD6CAC">
      <w:pPr>
        <w:pStyle w:val="ListNumber2"/>
        <w:numPr>
          <w:ilvl w:val="0"/>
          <w:numId w:val="10"/>
        </w:numPr>
        <w:rPr>
          <w:rStyle w:val="Strong"/>
        </w:rPr>
      </w:pPr>
      <w:r w:rsidRPr="00066847">
        <w:rPr>
          <w:rStyle w:val="Strong"/>
        </w:rPr>
        <w:t>When did Mendeleev develop his model of the periodic table?</w:t>
      </w:r>
    </w:p>
    <w:p w14:paraId="240CFD4B" w14:textId="6A494C11" w:rsidR="00C86781" w:rsidRPr="00066847" w:rsidRDefault="001F6710" w:rsidP="007C7F6B">
      <w:pPr>
        <w:pStyle w:val="ListNumber2"/>
        <w:numPr>
          <w:ilvl w:val="0"/>
          <w:numId w:val="0"/>
        </w:numPr>
        <w:ind w:left="1134"/>
        <w:rPr>
          <w:rStyle w:val="Hyperlink"/>
          <w:color w:val="auto"/>
          <w:u w:val="none"/>
        </w:rPr>
      </w:pPr>
      <w:r w:rsidRPr="00066847">
        <w:rPr>
          <w:rStyle w:val="Hyperlink"/>
          <w:color w:val="auto"/>
          <w:u w:val="none"/>
        </w:rPr>
        <w:t>1869</w:t>
      </w:r>
    </w:p>
    <w:p w14:paraId="2B12BD2C" w14:textId="77777777" w:rsidR="00066847" w:rsidRPr="00066847" w:rsidRDefault="00C86781" w:rsidP="00CD6CAC">
      <w:pPr>
        <w:pStyle w:val="ListNumber2"/>
        <w:numPr>
          <w:ilvl w:val="0"/>
          <w:numId w:val="10"/>
        </w:numPr>
        <w:rPr>
          <w:rStyle w:val="Strong"/>
        </w:rPr>
      </w:pPr>
      <w:r w:rsidRPr="00066847">
        <w:rPr>
          <w:rStyle w:val="Strong"/>
        </w:rPr>
        <w:t>Who was the first person to arrange the elements in a table?</w:t>
      </w:r>
    </w:p>
    <w:p w14:paraId="215DDEE5" w14:textId="016BC64E" w:rsidR="00C86781" w:rsidRPr="00066847" w:rsidRDefault="001F6710" w:rsidP="007C7F6B">
      <w:pPr>
        <w:pStyle w:val="ListNumber2"/>
        <w:numPr>
          <w:ilvl w:val="0"/>
          <w:numId w:val="0"/>
        </w:numPr>
        <w:ind w:left="1134"/>
        <w:rPr>
          <w:rStyle w:val="Hyperlink"/>
          <w:color w:val="auto"/>
          <w:u w:val="none"/>
        </w:rPr>
      </w:pPr>
      <w:r w:rsidRPr="00066847">
        <w:rPr>
          <w:rStyle w:val="Hyperlink"/>
          <w:color w:val="auto"/>
          <w:u w:val="none"/>
        </w:rPr>
        <w:t>Dalton</w:t>
      </w:r>
    </w:p>
    <w:p w14:paraId="0C24415E" w14:textId="77777777" w:rsidR="00066847" w:rsidRPr="00066847" w:rsidRDefault="00C86781" w:rsidP="00CD6CAC">
      <w:pPr>
        <w:pStyle w:val="ListNumber2"/>
        <w:numPr>
          <w:ilvl w:val="0"/>
          <w:numId w:val="10"/>
        </w:numPr>
        <w:rPr>
          <w:rStyle w:val="Strong"/>
        </w:rPr>
      </w:pPr>
      <w:r w:rsidRPr="00066847">
        <w:rPr>
          <w:rStyle w:val="Strong"/>
        </w:rPr>
        <w:t>Who was the first scientist to sort elements based on their properties?</w:t>
      </w:r>
    </w:p>
    <w:p w14:paraId="293CB6F5" w14:textId="10A57211" w:rsidR="00C86781" w:rsidRPr="00066847" w:rsidRDefault="001F6710" w:rsidP="007C7F6B">
      <w:pPr>
        <w:pStyle w:val="ListNumber2"/>
        <w:numPr>
          <w:ilvl w:val="0"/>
          <w:numId w:val="0"/>
        </w:numPr>
        <w:ind w:left="1134"/>
        <w:rPr>
          <w:rStyle w:val="Hyperlink"/>
          <w:color w:val="auto"/>
          <w:u w:val="none"/>
        </w:rPr>
      </w:pPr>
      <w:r w:rsidRPr="00066847">
        <w:rPr>
          <w:rStyle w:val="Hyperlink"/>
          <w:color w:val="auto"/>
          <w:u w:val="none"/>
        </w:rPr>
        <w:t>Newlands</w:t>
      </w:r>
    </w:p>
    <w:p w14:paraId="126F6CFC" w14:textId="77777777" w:rsidR="00066847" w:rsidRPr="00066847" w:rsidRDefault="00C86781" w:rsidP="00CD6CAC">
      <w:pPr>
        <w:pStyle w:val="ListNumber2"/>
        <w:numPr>
          <w:ilvl w:val="0"/>
          <w:numId w:val="10"/>
        </w:numPr>
        <w:rPr>
          <w:rStyle w:val="Strong"/>
        </w:rPr>
      </w:pPr>
      <w:r w:rsidRPr="00066847">
        <w:rPr>
          <w:rStyle w:val="Strong"/>
        </w:rPr>
        <w:t>When did Werner add the noble gases to the periodic table?</w:t>
      </w:r>
    </w:p>
    <w:p w14:paraId="19439E96" w14:textId="24443FF4" w:rsidR="00C86781" w:rsidRPr="00066847" w:rsidRDefault="00404426" w:rsidP="007C7F6B">
      <w:pPr>
        <w:pStyle w:val="ListNumber2"/>
        <w:numPr>
          <w:ilvl w:val="0"/>
          <w:numId w:val="0"/>
        </w:numPr>
        <w:ind w:left="1134"/>
        <w:rPr>
          <w:rStyle w:val="Hyperlink"/>
          <w:color w:val="auto"/>
          <w:u w:val="none"/>
        </w:rPr>
      </w:pPr>
      <w:r w:rsidRPr="00066847">
        <w:rPr>
          <w:rStyle w:val="Hyperlink"/>
          <w:color w:val="auto"/>
          <w:u w:val="none"/>
        </w:rPr>
        <w:t>1905</w:t>
      </w:r>
    </w:p>
    <w:p w14:paraId="272993AA" w14:textId="77777777" w:rsidR="00066847" w:rsidRPr="00066847" w:rsidRDefault="00C86781">
      <w:pPr>
        <w:pStyle w:val="ListNumber2"/>
        <w:numPr>
          <w:ilvl w:val="0"/>
          <w:numId w:val="0"/>
        </w:numPr>
        <w:ind w:left="567"/>
        <w:rPr>
          <w:rStyle w:val="Strong"/>
        </w:rPr>
      </w:pPr>
      <w:r w:rsidRPr="00066847">
        <w:rPr>
          <w:rStyle w:val="Strong"/>
        </w:rPr>
        <w:t>Who created the model of the periodic table that is the basis of the modern periodic table?</w:t>
      </w:r>
    </w:p>
    <w:p w14:paraId="59F1D9AC" w14:textId="1399BB82" w:rsidR="00C86781" w:rsidRPr="00066847" w:rsidRDefault="000B48BF">
      <w:pPr>
        <w:pStyle w:val="ListNumber2"/>
        <w:numPr>
          <w:ilvl w:val="0"/>
          <w:numId w:val="0"/>
        </w:numPr>
        <w:ind w:left="567"/>
      </w:pPr>
      <w:r w:rsidRPr="00066847">
        <w:rPr>
          <w:rStyle w:val="Hyperlink"/>
          <w:color w:val="auto"/>
          <w:u w:val="none"/>
        </w:rPr>
        <w:t>Werner</w:t>
      </w:r>
    </w:p>
    <w:p w14:paraId="1EE2B73B" w14:textId="02A56145" w:rsidR="00B02300" w:rsidRPr="00B02300" w:rsidRDefault="00B02300" w:rsidP="00B02300">
      <w:pPr>
        <w:pStyle w:val="ListNumber"/>
        <w:numPr>
          <w:ilvl w:val="0"/>
          <w:numId w:val="0"/>
        </w:numPr>
        <w:rPr>
          <w:rStyle w:val="Strong"/>
        </w:rPr>
      </w:pPr>
      <w:r w:rsidRPr="00B02300">
        <w:rPr>
          <w:rStyle w:val="Strong"/>
        </w:rPr>
        <w:t>Reading the text (implicit information)</w:t>
      </w:r>
    </w:p>
    <w:p w14:paraId="42708E08" w14:textId="5EDDE00A" w:rsidR="004A73FA" w:rsidRDefault="004A73FA" w:rsidP="004A73FA">
      <w:r>
        <w:t>The students now read the text looking for implications in the text. This information can be used to answer higher order questions. The process for extracting implicit information can be modelled using the ‘Think aloud’ strategy.</w:t>
      </w:r>
    </w:p>
    <w:p w14:paraId="18BAA824" w14:textId="0E80C894" w:rsidR="00576AFD" w:rsidRDefault="00105031" w:rsidP="00105031">
      <w:pPr>
        <w:pStyle w:val="ListNumber"/>
        <w:numPr>
          <w:ilvl w:val="0"/>
          <w:numId w:val="0"/>
        </w:numPr>
      </w:pPr>
      <w:r w:rsidRPr="00A35B1D">
        <w:t xml:space="preserve">The students </w:t>
      </w:r>
      <w:r w:rsidR="00923352">
        <w:t xml:space="preserve">now </w:t>
      </w:r>
      <w:r w:rsidRPr="00A35B1D">
        <w:t>complete questions 3</w:t>
      </w:r>
      <w:r w:rsidR="002C4AAE" w:rsidRPr="00A35B1D">
        <w:t>–</w:t>
      </w:r>
      <w:r w:rsidR="005371EA">
        <w:t>8</w:t>
      </w:r>
      <w:r w:rsidR="00F661A5">
        <w:t>.</w:t>
      </w:r>
    </w:p>
    <w:p w14:paraId="01A9DB25" w14:textId="2A3026D3" w:rsidR="000B48BF" w:rsidRPr="00AA2436" w:rsidRDefault="00AA2436" w:rsidP="00066847">
      <w:pPr>
        <w:pStyle w:val="Heading4"/>
        <w:rPr>
          <w:rStyle w:val="Strong"/>
        </w:rPr>
      </w:pPr>
      <w:r w:rsidRPr="00AA2436">
        <w:rPr>
          <w:rStyle w:val="Strong"/>
        </w:rPr>
        <w:t>Suggested responses</w:t>
      </w:r>
      <w:r w:rsidR="00066847">
        <w:rPr>
          <w:rStyle w:val="Strong"/>
        </w:rPr>
        <w:t xml:space="preserve"> to question 3</w:t>
      </w:r>
    </w:p>
    <w:p w14:paraId="29A0BDA7" w14:textId="77777777" w:rsidR="000B48BF" w:rsidRPr="00066847" w:rsidRDefault="000B48BF" w:rsidP="000B48BF">
      <w:pPr>
        <w:pStyle w:val="ListNumber"/>
        <w:rPr>
          <w:rStyle w:val="Strong"/>
        </w:rPr>
      </w:pPr>
      <w:r w:rsidRPr="00066847">
        <w:rPr>
          <w:rStyle w:val="Strong"/>
        </w:rPr>
        <w:t>Describe how the way that Mendeleev approached the model of the periodic table was different to that of other scientists.</w:t>
      </w:r>
    </w:p>
    <w:p w14:paraId="5DCB1CA1" w14:textId="4D440192" w:rsidR="00A227B6" w:rsidRPr="00066847" w:rsidRDefault="00A227B6" w:rsidP="00A227B6">
      <w:pPr>
        <w:pStyle w:val="ListNumber"/>
        <w:numPr>
          <w:ilvl w:val="0"/>
          <w:numId w:val="0"/>
        </w:numPr>
        <w:ind w:left="567"/>
        <w:rPr>
          <w:rStyle w:val="Hyperlink"/>
          <w:color w:val="auto"/>
          <w:u w:val="none"/>
        </w:rPr>
      </w:pPr>
      <w:r w:rsidRPr="00066847">
        <w:rPr>
          <w:rStyle w:val="Hyperlink"/>
          <w:color w:val="auto"/>
          <w:u w:val="none"/>
        </w:rPr>
        <w:t xml:space="preserve">Mendeleev organised the elements according to </w:t>
      </w:r>
      <w:r w:rsidR="00FF7398" w:rsidRPr="00066847">
        <w:rPr>
          <w:rStyle w:val="Hyperlink"/>
          <w:color w:val="auto"/>
          <w:u w:val="none"/>
        </w:rPr>
        <w:t xml:space="preserve">chemical and physical </w:t>
      </w:r>
      <w:r w:rsidRPr="00066847">
        <w:rPr>
          <w:rStyle w:val="Hyperlink"/>
          <w:color w:val="auto"/>
          <w:u w:val="none"/>
        </w:rPr>
        <w:t>properties</w:t>
      </w:r>
      <w:r w:rsidR="00FF7398" w:rsidRPr="00066847">
        <w:rPr>
          <w:rStyle w:val="Hyperlink"/>
          <w:color w:val="auto"/>
          <w:u w:val="none"/>
        </w:rPr>
        <w:t>. He also</w:t>
      </w:r>
      <w:r w:rsidRPr="00066847">
        <w:rPr>
          <w:rStyle w:val="Hyperlink"/>
          <w:color w:val="auto"/>
          <w:u w:val="none"/>
        </w:rPr>
        <w:t xml:space="preserve"> added</w:t>
      </w:r>
      <w:r w:rsidR="00FF7398" w:rsidRPr="00066847">
        <w:rPr>
          <w:rStyle w:val="Hyperlink"/>
          <w:color w:val="auto"/>
          <w:u w:val="none"/>
        </w:rPr>
        <w:t xml:space="preserve"> gaps for elements </w:t>
      </w:r>
      <w:r w:rsidR="00042FC1" w:rsidRPr="00066847">
        <w:rPr>
          <w:rStyle w:val="Hyperlink"/>
          <w:color w:val="auto"/>
          <w:u w:val="none"/>
        </w:rPr>
        <w:t xml:space="preserve">that he predicted </w:t>
      </w:r>
      <w:r w:rsidR="00B1749C" w:rsidRPr="00066847">
        <w:rPr>
          <w:rStyle w:val="Hyperlink"/>
          <w:color w:val="auto"/>
          <w:u w:val="none"/>
        </w:rPr>
        <w:t>as missing.</w:t>
      </w:r>
    </w:p>
    <w:p w14:paraId="1698732E" w14:textId="77777777" w:rsidR="000B48BF" w:rsidRPr="00066847" w:rsidRDefault="000B48BF" w:rsidP="000B48BF">
      <w:pPr>
        <w:pStyle w:val="ListNumber"/>
        <w:rPr>
          <w:rStyle w:val="Strong"/>
        </w:rPr>
      </w:pPr>
      <w:r w:rsidRPr="00066847">
        <w:rPr>
          <w:rStyle w:val="Strong"/>
        </w:rPr>
        <w:t>Explain why Mendeleev’s model of the periodic table was important.</w:t>
      </w:r>
    </w:p>
    <w:p w14:paraId="3BC38D56" w14:textId="64840B93" w:rsidR="00B1749C" w:rsidRPr="00066847" w:rsidRDefault="00B1749C" w:rsidP="00B1749C">
      <w:pPr>
        <w:pStyle w:val="ListNumber"/>
        <w:numPr>
          <w:ilvl w:val="0"/>
          <w:numId w:val="0"/>
        </w:numPr>
        <w:ind w:left="567"/>
        <w:rPr>
          <w:rStyle w:val="Hyperlink"/>
          <w:color w:val="auto"/>
          <w:u w:val="none"/>
        </w:rPr>
      </w:pPr>
      <w:r w:rsidRPr="00066847">
        <w:rPr>
          <w:rStyle w:val="Hyperlink"/>
          <w:color w:val="auto"/>
          <w:u w:val="none"/>
        </w:rPr>
        <w:lastRenderedPageBreak/>
        <w:t xml:space="preserve">Mendeleev’s model of the periodic table was important because it contained predictions of elements </w:t>
      </w:r>
      <w:r w:rsidR="008D05DA" w:rsidRPr="00066847">
        <w:rPr>
          <w:rStyle w:val="Hyperlink"/>
          <w:color w:val="auto"/>
          <w:u w:val="none"/>
        </w:rPr>
        <w:t xml:space="preserve">that were </w:t>
      </w:r>
      <w:proofErr w:type="gramStart"/>
      <w:r w:rsidR="008D05DA" w:rsidRPr="00066847">
        <w:rPr>
          <w:rStyle w:val="Hyperlink"/>
          <w:color w:val="auto"/>
          <w:u w:val="none"/>
        </w:rPr>
        <w:t>as yet</w:t>
      </w:r>
      <w:proofErr w:type="gramEnd"/>
      <w:r w:rsidR="008D05DA" w:rsidRPr="00066847">
        <w:rPr>
          <w:rStyle w:val="Hyperlink"/>
          <w:color w:val="auto"/>
          <w:u w:val="none"/>
        </w:rPr>
        <w:t xml:space="preserve"> unknown </w:t>
      </w:r>
      <w:r w:rsidRPr="00066847">
        <w:rPr>
          <w:rStyle w:val="Hyperlink"/>
          <w:color w:val="auto"/>
          <w:u w:val="none"/>
        </w:rPr>
        <w:t xml:space="preserve">and </w:t>
      </w:r>
      <w:r w:rsidR="008D05DA" w:rsidRPr="00066847">
        <w:rPr>
          <w:rStyle w:val="Hyperlink"/>
          <w:color w:val="auto"/>
          <w:u w:val="none"/>
        </w:rPr>
        <w:t xml:space="preserve">their </w:t>
      </w:r>
      <w:r w:rsidR="002D510C" w:rsidRPr="00066847">
        <w:rPr>
          <w:rStyle w:val="Hyperlink"/>
          <w:color w:val="auto"/>
          <w:u w:val="none"/>
        </w:rPr>
        <w:t xml:space="preserve">predicted </w:t>
      </w:r>
      <w:r w:rsidR="008D05DA" w:rsidRPr="00066847">
        <w:rPr>
          <w:rStyle w:val="Hyperlink"/>
          <w:color w:val="auto"/>
          <w:u w:val="none"/>
        </w:rPr>
        <w:t>properties. This meant that scientists could look for these elements.</w:t>
      </w:r>
    </w:p>
    <w:p w14:paraId="7187786F" w14:textId="77777777" w:rsidR="000B48BF" w:rsidRDefault="000B48BF" w:rsidP="000B48BF">
      <w:pPr>
        <w:pStyle w:val="ListNumber"/>
        <w:rPr>
          <w:rStyle w:val="Strong"/>
        </w:rPr>
      </w:pPr>
      <w:r w:rsidRPr="00066847">
        <w:rPr>
          <w:rStyle w:val="Strong"/>
        </w:rPr>
        <w:t>Create a Venn diagram to identify similarities and differences between Baumhauer’s spiral model and the modern periodic table.</w:t>
      </w:r>
    </w:p>
    <w:p w14:paraId="4BC4091D" w14:textId="53010F46" w:rsidR="00066847" w:rsidRPr="00066847" w:rsidRDefault="00066847" w:rsidP="00066847">
      <w:pPr>
        <w:rPr>
          <w:rStyle w:val="Strong"/>
          <w:b w:val="0"/>
          <w:bCs w:val="0"/>
        </w:rPr>
      </w:pPr>
      <w:r w:rsidRPr="00066847">
        <w:rPr>
          <w:rStyle w:val="Strong"/>
          <w:b w:val="0"/>
          <w:bCs w:val="0"/>
        </w:rPr>
        <w:t>Sample response on next page</w:t>
      </w:r>
      <w:r>
        <w:rPr>
          <w:rStyle w:val="Strong"/>
          <w:b w:val="0"/>
          <w:bCs w:val="0"/>
        </w:rPr>
        <w:t xml:space="preserve"> and on slide 6 of </w:t>
      </w:r>
      <w:hyperlink r:id="rId35" w:history="1">
        <w:r w:rsidRPr="00066847">
          <w:rPr>
            <w:rStyle w:val="Hyperlink"/>
          </w:rPr>
          <w:t>The periodic table supporting PowerPoint</w:t>
        </w:r>
      </w:hyperlink>
      <w:r>
        <w:rPr>
          <w:rStyle w:val="Strong"/>
          <w:b w:val="0"/>
          <w:bCs w:val="0"/>
        </w:rPr>
        <w:t>.</w:t>
      </w:r>
    </w:p>
    <w:p w14:paraId="4D7D129D" w14:textId="14351205" w:rsidR="00F70B8A" w:rsidRDefault="00F70B8A" w:rsidP="00B1749C">
      <w:pPr>
        <w:pStyle w:val="ListNumber"/>
        <w:numPr>
          <w:ilvl w:val="0"/>
          <w:numId w:val="0"/>
        </w:numPr>
        <w:rPr>
          <w:rStyle w:val="Hyperlink"/>
          <w:color w:val="auto"/>
          <w:u w:val="none"/>
        </w:rPr>
        <w:sectPr w:rsidR="00F70B8A" w:rsidSect="00BB5651">
          <w:pgSz w:w="11906" w:h="16838"/>
          <w:pgMar w:top="1134" w:right="1134" w:bottom="1134" w:left="1134" w:header="709" w:footer="709" w:gutter="0"/>
          <w:cols w:space="708"/>
          <w:docGrid w:linePitch="360"/>
        </w:sectPr>
      </w:pPr>
    </w:p>
    <w:p w14:paraId="40A7DD01" w14:textId="11496DFD" w:rsidR="00B1749C" w:rsidRDefault="0005143D" w:rsidP="00B1749C">
      <w:pPr>
        <w:pStyle w:val="ListNumber"/>
        <w:numPr>
          <w:ilvl w:val="0"/>
          <w:numId w:val="0"/>
        </w:numPr>
        <w:rPr>
          <w:rStyle w:val="Hyperlink"/>
          <w:color w:val="auto"/>
          <w:u w:val="none"/>
        </w:rPr>
      </w:pPr>
      <w:r>
        <w:rPr>
          <w:noProof/>
        </w:rPr>
        <w:lastRenderedPageBreak/>
        <w:drawing>
          <wp:inline distT="0" distB="0" distL="0" distR="0" wp14:anchorId="490D33FD" wp14:editId="319FBF81">
            <wp:extent cx="9540724" cy="5366657"/>
            <wp:effectExtent l="0" t="0" r="3810" b="5715"/>
            <wp:docPr id="332944517" name="Graphic 1" descr="This image displays a Venn diagram with similarities and differences between the modern periodic table and Baumhaur's spir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2944517" name="Graphic 1" descr="This image displays a Venn diagram with similarities and differences between the modern periodic table and Baumhaur's spiral."/>
                    <pic:cNvPicPr/>
                  </pic:nvPicPr>
                  <pic:blipFill>
                    <a:blip r:embed="rId36">
                      <a:extLst>
                        <a:ext uri="{96DAC541-7B7A-43D3-8B79-37D633B846F1}">
                          <asvg:svgBlip xmlns:asvg="http://schemas.microsoft.com/office/drawing/2016/SVG/main" r:embed="rId37"/>
                        </a:ext>
                      </a:extLst>
                    </a:blip>
                    <a:stretch>
                      <a:fillRect/>
                    </a:stretch>
                  </pic:blipFill>
                  <pic:spPr>
                    <a:xfrm>
                      <a:off x="0" y="0"/>
                      <a:ext cx="9546724" cy="5370032"/>
                    </a:xfrm>
                    <a:prstGeom prst="rect">
                      <a:avLst/>
                    </a:prstGeom>
                  </pic:spPr>
                </pic:pic>
              </a:graphicData>
            </a:graphic>
          </wp:inline>
        </w:drawing>
      </w:r>
    </w:p>
    <w:p w14:paraId="7A2F2662" w14:textId="77777777" w:rsidR="00DD7B52" w:rsidRDefault="00DD7B52" w:rsidP="000B48BF">
      <w:pPr>
        <w:pStyle w:val="ListNumber"/>
        <w:rPr>
          <w:rStyle w:val="Hyperlink"/>
          <w:color w:val="auto"/>
          <w:u w:val="none"/>
        </w:rPr>
        <w:sectPr w:rsidR="00DD7B52" w:rsidSect="00DD7B52">
          <w:headerReference w:type="first" r:id="rId38"/>
          <w:pgSz w:w="16838" w:h="11906" w:orient="landscape"/>
          <w:pgMar w:top="1134" w:right="1134" w:bottom="1134" w:left="1134" w:header="709" w:footer="709" w:gutter="0"/>
          <w:cols w:space="708"/>
          <w:docGrid w:linePitch="360"/>
        </w:sectPr>
      </w:pPr>
    </w:p>
    <w:p w14:paraId="09E61ECB" w14:textId="7B998C15" w:rsidR="000B48BF" w:rsidRPr="00102E7E" w:rsidRDefault="000B48BF" w:rsidP="00E72B52">
      <w:pPr>
        <w:pStyle w:val="ListNumber"/>
        <w:rPr>
          <w:rStyle w:val="Hyperlink"/>
          <w:b/>
          <w:bCs/>
          <w:color w:val="auto"/>
          <w:u w:val="none"/>
        </w:rPr>
      </w:pPr>
      <w:r w:rsidRPr="00102E7E">
        <w:rPr>
          <w:rStyle w:val="Hyperlink"/>
          <w:b/>
          <w:bCs/>
          <w:color w:val="auto"/>
          <w:u w:val="none"/>
        </w:rPr>
        <w:lastRenderedPageBreak/>
        <w:t>Select one of the alternative models of the periodic table, for example: The Underground Map of the Elements</w:t>
      </w:r>
      <w:r w:rsidR="00EF2F4B" w:rsidRPr="00102E7E">
        <w:rPr>
          <w:rStyle w:val="Hyperlink"/>
          <w:b/>
          <w:bCs/>
          <w:color w:val="auto"/>
          <w:u w:val="none"/>
        </w:rPr>
        <w:t>,</w:t>
      </w:r>
      <w:r w:rsidR="008279AE" w:rsidRPr="00102E7E">
        <w:rPr>
          <w:rStyle w:val="Hyperlink"/>
          <w:b/>
          <w:bCs/>
          <w:color w:val="auto"/>
          <w:u w:val="none"/>
        </w:rPr>
        <w:t xml:space="preserve"> the</w:t>
      </w:r>
      <w:r w:rsidRPr="00102E7E">
        <w:rPr>
          <w:rStyle w:val="Hyperlink"/>
          <w:b/>
          <w:bCs/>
          <w:color w:val="auto"/>
          <w:u w:val="none"/>
        </w:rPr>
        <w:t xml:space="preserve"> 3D </w:t>
      </w:r>
      <w:r w:rsidR="008279AE" w:rsidRPr="00102E7E">
        <w:rPr>
          <w:rStyle w:val="Hyperlink"/>
          <w:b/>
          <w:bCs/>
          <w:color w:val="auto"/>
          <w:u w:val="none"/>
        </w:rPr>
        <w:t>‘</w:t>
      </w:r>
      <w:r w:rsidRPr="00102E7E">
        <w:rPr>
          <w:rStyle w:val="Hyperlink"/>
          <w:b/>
          <w:bCs/>
          <w:color w:val="auto"/>
          <w:u w:val="none"/>
        </w:rPr>
        <w:t>Mendeleev flower</w:t>
      </w:r>
      <w:r w:rsidR="008279AE" w:rsidRPr="00102E7E">
        <w:rPr>
          <w:rStyle w:val="Hyperlink"/>
          <w:b/>
          <w:bCs/>
          <w:color w:val="auto"/>
          <w:u w:val="none"/>
        </w:rPr>
        <w:t>’</w:t>
      </w:r>
      <w:r w:rsidRPr="00102E7E">
        <w:rPr>
          <w:rStyle w:val="Hyperlink"/>
          <w:b/>
          <w:bCs/>
          <w:color w:val="auto"/>
          <w:u w:val="none"/>
        </w:rPr>
        <w:t>.</w:t>
      </w:r>
      <w:r w:rsidR="00E72B52" w:rsidRPr="00102E7E">
        <w:rPr>
          <w:rStyle w:val="Hyperlink"/>
          <w:b/>
          <w:bCs/>
          <w:color w:val="auto"/>
          <w:u w:val="none"/>
        </w:rPr>
        <w:t xml:space="preserve"> </w:t>
      </w:r>
      <w:r w:rsidRPr="00102E7E">
        <w:rPr>
          <w:rStyle w:val="Hyperlink"/>
          <w:b/>
          <w:bCs/>
          <w:color w:val="auto"/>
          <w:u w:val="none"/>
        </w:rPr>
        <w:t>Evaluate how effective the model is to find the elements and predict their properties. The following databases may be used to discover other models of the periodic table.</w:t>
      </w:r>
    </w:p>
    <w:p w14:paraId="1FD18E8F" w14:textId="585904D4" w:rsidR="00B1749C" w:rsidRPr="00102E7E" w:rsidRDefault="006D6AF6" w:rsidP="000B67C1">
      <w:pPr>
        <w:pStyle w:val="ListParagraph"/>
        <w:rPr>
          <w:rStyle w:val="Strong"/>
          <w:color w:val="000000" w:themeColor="text1"/>
        </w:rPr>
      </w:pPr>
      <w:r w:rsidRPr="00102E7E">
        <w:rPr>
          <w:rStyle w:val="Strong"/>
          <w:color w:val="000000" w:themeColor="text1"/>
        </w:rPr>
        <w:t>The underground map o</w:t>
      </w:r>
      <w:r w:rsidR="00AD1C0D" w:rsidRPr="00102E7E">
        <w:rPr>
          <w:rStyle w:val="Strong"/>
          <w:color w:val="000000" w:themeColor="text1"/>
        </w:rPr>
        <w:t>f</w:t>
      </w:r>
      <w:r w:rsidRPr="00102E7E">
        <w:rPr>
          <w:rStyle w:val="Strong"/>
          <w:color w:val="000000" w:themeColor="text1"/>
        </w:rPr>
        <w:t xml:space="preserve"> the elements</w:t>
      </w:r>
    </w:p>
    <w:p w14:paraId="168A7416" w14:textId="3E666090" w:rsidR="003E0A55" w:rsidRPr="00102E7E" w:rsidRDefault="006D6AF6" w:rsidP="000B67C1">
      <w:pPr>
        <w:pStyle w:val="ListParagraph"/>
        <w:rPr>
          <w:color w:val="000000" w:themeColor="text1"/>
        </w:rPr>
      </w:pPr>
      <w:r w:rsidRPr="00102E7E">
        <w:rPr>
          <w:color w:val="000000" w:themeColor="text1"/>
        </w:rPr>
        <w:t xml:space="preserve">This model of the periodic table </w:t>
      </w:r>
      <w:r w:rsidR="00286E86" w:rsidRPr="00102E7E">
        <w:rPr>
          <w:color w:val="000000" w:themeColor="text1"/>
        </w:rPr>
        <w:t>is an engaging model. The colours and train lines show elements that have similar properties. The lines could be extended as new elements are discovered</w:t>
      </w:r>
      <w:r w:rsidR="00F400CA" w:rsidRPr="00102E7E">
        <w:rPr>
          <w:color w:val="000000" w:themeColor="text1"/>
        </w:rPr>
        <w:t>, f</w:t>
      </w:r>
      <w:r w:rsidR="00286E86" w:rsidRPr="00102E7E">
        <w:rPr>
          <w:color w:val="000000" w:themeColor="text1"/>
        </w:rPr>
        <w:t>or example, the lanthanides</w:t>
      </w:r>
      <w:r w:rsidR="001519D9" w:rsidRPr="00102E7E">
        <w:rPr>
          <w:color w:val="000000" w:themeColor="text1"/>
        </w:rPr>
        <w:t>.</w:t>
      </w:r>
    </w:p>
    <w:p w14:paraId="47FEAECC" w14:textId="6417E57F" w:rsidR="003E0A55" w:rsidRPr="00102E7E" w:rsidRDefault="001519D9" w:rsidP="000B67C1">
      <w:pPr>
        <w:pStyle w:val="ListParagraph"/>
        <w:rPr>
          <w:color w:val="000000" w:themeColor="text1"/>
        </w:rPr>
      </w:pPr>
      <w:r w:rsidRPr="00102E7E">
        <w:rPr>
          <w:color w:val="000000" w:themeColor="text1"/>
        </w:rPr>
        <w:t>The model demonstrates the overlap of some properties</w:t>
      </w:r>
      <w:r w:rsidR="002C2F83" w:rsidRPr="00102E7E">
        <w:rPr>
          <w:color w:val="000000" w:themeColor="text1"/>
        </w:rPr>
        <w:t>,</w:t>
      </w:r>
      <w:r w:rsidRPr="00102E7E">
        <w:rPr>
          <w:color w:val="000000" w:themeColor="text1"/>
        </w:rPr>
        <w:t xml:space="preserve"> such as no stable isotopes and the actinides</w:t>
      </w:r>
      <w:r w:rsidR="009C62AF" w:rsidRPr="00102E7E">
        <w:rPr>
          <w:color w:val="000000" w:themeColor="text1"/>
        </w:rPr>
        <w:t xml:space="preserve">. However, there are limitations as this line </w:t>
      </w:r>
      <w:r w:rsidR="007C4DD2" w:rsidRPr="00102E7E">
        <w:rPr>
          <w:color w:val="000000" w:themeColor="text1"/>
        </w:rPr>
        <w:t>ends and should not.</w:t>
      </w:r>
    </w:p>
    <w:p w14:paraId="1C46A723" w14:textId="58942FE8" w:rsidR="006D6AF6" w:rsidRPr="00102E7E" w:rsidRDefault="007C4DD2" w:rsidP="000B67C1">
      <w:pPr>
        <w:pStyle w:val="ListParagraph"/>
        <w:rPr>
          <w:color w:val="000000" w:themeColor="text1"/>
        </w:rPr>
      </w:pPr>
      <w:r w:rsidRPr="00102E7E">
        <w:rPr>
          <w:color w:val="000000" w:themeColor="text1"/>
        </w:rPr>
        <w:t>The obvious limitation to the model is that there is no pattern showing increase in atomic numbe</w:t>
      </w:r>
      <w:r w:rsidR="00E82DCA" w:rsidRPr="00102E7E">
        <w:rPr>
          <w:color w:val="000000" w:themeColor="text1"/>
        </w:rPr>
        <w:t xml:space="preserve">r, </w:t>
      </w:r>
      <w:r w:rsidRPr="00102E7E">
        <w:rPr>
          <w:color w:val="000000" w:themeColor="text1"/>
        </w:rPr>
        <w:t>electron configuration</w:t>
      </w:r>
      <w:r w:rsidR="00E82DCA" w:rsidRPr="00102E7E">
        <w:rPr>
          <w:color w:val="000000" w:themeColor="text1"/>
        </w:rPr>
        <w:t xml:space="preserve"> </w:t>
      </w:r>
      <w:r w:rsidR="00AD1C0D" w:rsidRPr="00102E7E">
        <w:rPr>
          <w:color w:val="000000" w:themeColor="text1"/>
        </w:rPr>
        <w:t>or reactivity. This means that the model has limited use as a tool for predicting chemical reactivity or elemental behaviour.</w:t>
      </w:r>
    </w:p>
    <w:p w14:paraId="5C380BD0" w14:textId="77777777" w:rsidR="000B48BF" w:rsidRPr="00102E7E" w:rsidRDefault="000B48BF" w:rsidP="000B48BF">
      <w:pPr>
        <w:pStyle w:val="ListNumber"/>
        <w:rPr>
          <w:b/>
          <w:bCs/>
        </w:rPr>
      </w:pPr>
      <w:r w:rsidRPr="00102E7E">
        <w:rPr>
          <w:b/>
          <w:bCs/>
        </w:rPr>
        <w:t>Evaluate the statement: ‘The modern periodic table is based on evidence and will not change.’</w:t>
      </w:r>
    </w:p>
    <w:p w14:paraId="530CB5A1" w14:textId="115BCF21" w:rsidR="000B48BF" w:rsidRPr="00102E7E" w:rsidRDefault="008B0EBB" w:rsidP="000B67C1">
      <w:pPr>
        <w:pStyle w:val="ListParagraph"/>
        <w:rPr>
          <w:color w:val="000000" w:themeColor="text1"/>
        </w:rPr>
      </w:pPr>
      <w:r w:rsidRPr="00102E7E">
        <w:rPr>
          <w:color w:val="000000" w:themeColor="text1"/>
        </w:rPr>
        <w:t>This statement is not an accurate statement. Although it could be predicted that the overall structure may not change significantly</w:t>
      </w:r>
      <w:r w:rsidR="00123EA3" w:rsidRPr="00102E7E">
        <w:rPr>
          <w:color w:val="000000" w:themeColor="text1"/>
        </w:rPr>
        <w:t xml:space="preserve">, our knowledge and understanding of elements and their properties is constantly developing. </w:t>
      </w:r>
      <w:r w:rsidR="001716C3" w:rsidRPr="00102E7E">
        <w:rPr>
          <w:color w:val="000000" w:themeColor="text1"/>
        </w:rPr>
        <w:t>It is expected that there may be small changes to the structure of the periodic table as new discoveries are made.</w:t>
      </w:r>
    </w:p>
    <w:p w14:paraId="79892F65" w14:textId="33E712BA" w:rsidR="00A35B1D" w:rsidRDefault="002C4AAE" w:rsidP="00A35B1D">
      <w:pPr>
        <w:pStyle w:val="FeatureBox"/>
        <w:rPr>
          <w:rStyle w:val="Hyperlink"/>
          <w:color w:val="auto"/>
          <w:u w:val="none"/>
        </w:rPr>
      </w:pPr>
      <w:r>
        <w:rPr>
          <w:rStyle w:val="Hyperlink"/>
          <w:color w:val="auto"/>
          <w:u w:val="none"/>
        </w:rPr>
        <w:t xml:space="preserve">The following websites contain </w:t>
      </w:r>
      <w:r w:rsidR="005F5D66">
        <w:rPr>
          <w:rStyle w:val="Hyperlink"/>
          <w:color w:val="auto"/>
          <w:u w:val="none"/>
        </w:rPr>
        <w:t xml:space="preserve">models of the periodic table that may be used to further extend the students’ understanding of the range of models that </w:t>
      </w:r>
      <w:r w:rsidR="00A35B1D">
        <w:rPr>
          <w:rStyle w:val="Hyperlink"/>
          <w:color w:val="auto"/>
          <w:u w:val="none"/>
        </w:rPr>
        <w:t>have been developed.</w:t>
      </w:r>
    </w:p>
    <w:p w14:paraId="68CCC69A" w14:textId="75D04574" w:rsidR="002C4AAE" w:rsidRPr="00145D04" w:rsidRDefault="00145D04" w:rsidP="000B67C1">
      <w:pPr>
        <w:pStyle w:val="FeatureBox"/>
        <w:numPr>
          <w:ilvl w:val="0"/>
          <w:numId w:val="27"/>
        </w:numPr>
        <w:ind w:left="567" w:hanging="567"/>
        <w:rPr>
          <w:rStyle w:val="Hyperlink"/>
        </w:rPr>
      </w:pPr>
      <w:r>
        <w:fldChar w:fldCharType="begin"/>
      </w:r>
      <w:r>
        <w:instrText xml:space="preserve"> HYPERLINK "https://www.meta-synthesis.com/webbook/35_pt/pt_database.php" </w:instrText>
      </w:r>
      <w:r>
        <w:fldChar w:fldCharType="separate"/>
      </w:r>
      <w:r w:rsidR="002C4AAE" w:rsidRPr="00145D04">
        <w:rPr>
          <w:rStyle w:val="Hyperlink"/>
        </w:rPr>
        <w:t>Leach's database</w:t>
      </w:r>
    </w:p>
    <w:p w14:paraId="12EBF5CA" w14:textId="762A8F44" w:rsidR="002C4AAE" w:rsidRDefault="00145D04" w:rsidP="000B67C1">
      <w:pPr>
        <w:pStyle w:val="FeatureBox"/>
        <w:numPr>
          <w:ilvl w:val="0"/>
          <w:numId w:val="27"/>
        </w:numPr>
        <w:ind w:left="567" w:hanging="567"/>
        <w:rPr>
          <w:rStyle w:val="Hyperlink"/>
          <w:color w:val="auto"/>
          <w:u w:val="none"/>
        </w:rPr>
      </w:pPr>
      <w:r>
        <w:fldChar w:fldCharType="end"/>
      </w:r>
      <w:hyperlink r:id="rId39" w:history="1">
        <w:r w:rsidR="002C4AAE">
          <w:rPr>
            <w:rStyle w:val="Hyperlink"/>
          </w:rPr>
          <w:t>3D model</w:t>
        </w:r>
        <w:bookmarkStart w:id="21" w:name="_Hlt140500487"/>
        <w:bookmarkStart w:id="22" w:name="_Hlt140500488"/>
        <w:r w:rsidR="002C4AAE">
          <w:rPr>
            <w:rStyle w:val="Hyperlink"/>
          </w:rPr>
          <w:t>s</w:t>
        </w:r>
        <w:bookmarkEnd w:id="21"/>
        <w:bookmarkEnd w:id="22"/>
        <w:r w:rsidR="002C4AAE">
          <w:rPr>
            <w:rStyle w:val="Hyperlink"/>
          </w:rPr>
          <w:t xml:space="preserve"> of the periodic table</w:t>
        </w:r>
      </w:hyperlink>
    </w:p>
    <w:p w14:paraId="7A410174" w14:textId="0A3B665C" w:rsidR="00980751" w:rsidRDefault="00980751" w:rsidP="006B0406">
      <w:pPr>
        <w:pStyle w:val="Heading2"/>
      </w:pPr>
      <w:bookmarkStart w:id="23" w:name="_Toc149909352"/>
      <w:r>
        <w:lastRenderedPageBreak/>
        <w:t>Activity 5</w:t>
      </w:r>
      <w:r w:rsidR="00554851">
        <w:t xml:space="preserve"> –</w:t>
      </w:r>
      <w:r w:rsidR="008D30F0">
        <w:t xml:space="preserve"> </w:t>
      </w:r>
      <w:r w:rsidR="00554851">
        <w:t>e</w:t>
      </w:r>
      <w:r w:rsidR="008D30F0">
        <w:t>xamining a trend in the periodic table (PEOE)</w:t>
      </w:r>
      <w:bookmarkEnd w:id="23"/>
    </w:p>
    <w:p w14:paraId="614166AD" w14:textId="6F1E53CB" w:rsidR="00980751" w:rsidRDefault="00E860C6" w:rsidP="000B67C1">
      <w:pPr>
        <w:pStyle w:val="Heading3"/>
      </w:pPr>
      <w:bookmarkStart w:id="24" w:name="_Toc149909353"/>
      <w:r>
        <w:t>Setting the scene</w:t>
      </w:r>
      <w:bookmarkEnd w:id="24"/>
    </w:p>
    <w:p w14:paraId="74B14FEC" w14:textId="0A621F88" w:rsidR="00CD579D" w:rsidRDefault="00D26964" w:rsidP="00D26964">
      <w:r>
        <w:t xml:space="preserve">The students will </w:t>
      </w:r>
      <w:r w:rsidR="00CD579D">
        <w:t xml:space="preserve">identify </w:t>
      </w:r>
      <w:r w:rsidR="00CD3EDD">
        <w:t xml:space="preserve">and investigate a </w:t>
      </w:r>
      <w:r w:rsidR="00CD579D">
        <w:t>trend in chemical reactivity o</w:t>
      </w:r>
      <w:r w:rsidR="0052393C">
        <w:t>f</w:t>
      </w:r>
      <w:r w:rsidR="00CD579D">
        <w:t xml:space="preserve"> the alkali earth metals</w:t>
      </w:r>
      <w:r w:rsidR="00CD3EDD">
        <w:t xml:space="preserve"> using the Predict-Explain-Observe-Explain </w:t>
      </w:r>
      <w:r w:rsidR="000559A2">
        <w:t xml:space="preserve">(PEOE) </w:t>
      </w:r>
      <w:r w:rsidR="00CD3EDD">
        <w:t>model.</w:t>
      </w:r>
    </w:p>
    <w:p w14:paraId="788AF0F1" w14:textId="745356C1" w:rsidR="003F7C10" w:rsidRDefault="00BA4EC0" w:rsidP="003F7C10">
      <w:r>
        <w:t xml:space="preserve">Introduce the activity by watching </w:t>
      </w:r>
      <w:hyperlink r:id="rId40" w:history="1">
        <w:r w:rsidR="00AB24DF">
          <w:rPr>
            <w:rStyle w:val="Hyperlink"/>
          </w:rPr>
          <w:t>Alkali Metals Reacting with Water (3:16)</w:t>
        </w:r>
      </w:hyperlink>
      <w:r>
        <w:t>. Discuss the trends that are observed in the video.</w:t>
      </w:r>
      <w:r w:rsidR="000559A2">
        <w:t xml:space="preserve"> </w:t>
      </w:r>
      <w:r w:rsidR="0094304E">
        <w:t>The students will then u</w:t>
      </w:r>
      <w:r w:rsidR="000559A2">
        <w:t xml:space="preserve">se </w:t>
      </w:r>
      <w:r w:rsidR="00226905">
        <w:t>the information from this discussion</w:t>
      </w:r>
      <w:r w:rsidR="000559A2">
        <w:t xml:space="preserve"> to complete </w:t>
      </w:r>
      <w:r w:rsidR="00226905">
        <w:t>the</w:t>
      </w:r>
      <w:r w:rsidR="00E2048F">
        <w:t xml:space="preserve"> </w:t>
      </w:r>
      <w:r w:rsidR="00226905">
        <w:t>‘</w:t>
      </w:r>
      <w:r w:rsidR="00E2048F">
        <w:t>Predict</w:t>
      </w:r>
      <w:r w:rsidR="00226905">
        <w:t>’</w:t>
      </w:r>
      <w:r w:rsidR="00E2048F">
        <w:t xml:space="preserve"> and </w:t>
      </w:r>
      <w:r w:rsidR="00226905">
        <w:t>‘</w:t>
      </w:r>
      <w:r w:rsidR="00E2048F">
        <w:t>Explain</w:t>
      </w:r>
      <w:r w:rsidR="00226905">
        <w:t>’</w:t>
      </w:r>
      <w:r w:rsidR="00E2048F">
        <w:t xml:space="preserve"> sections of the </w:t>
      </w:r>
      <w:r w:rsidR="000559A2">
        <w:t>PEOE activity.</w:t>
      </w:r>
    </w:p>
    <w:p w14:paraId="30AF0CA9" w14:textId="43A8BC2F" w:rsidR="00EF5B25" w:rsidRDefault="007F1520" w:rsidP="000B67C1">
      <w:pPr>
        <w:pStyle w:val="Heading3"/>
      </w:pPr>
      <w:bookmarkStart w:id="25" w:name="_Toc149909354"/>
      <w:r>
        <w:t>Practical activity</w:t>
      </w:r>
      <w:bookmarkEnd w:id="25"/>
    </w:p>
    <w:p w14:paraId="56D017B3" w14:textId="4E2EE598" w:rsidR="0094304E" w:rsidRDefault="00ED077D" w:rsidP="003F7C10">
      <w:r>
        <w:t xml:space="preserve">The students will </w:t>
      </w:r>
      <w:r w:rsidR="00DE0155">
        <w:t>now</w:t>
      </w:r>
      <w:r>
        <w:t xml:space="preserve"> conduct a short experiment to investigate the reactivity of group II elements</w:t>
      </w:r>
      <w:r w:rsidR="000C2023">
        <w:t xml:space="preserve">. The data they collect will provide them with information to complete the </w:t>
      </w:r>
      <w:r w:rsidR="00AB24DF">
        <w:t>‘O</w:t>
      </w:r>
      <w:r w:rsidR="000C2023">
        <w:t>bserve</w:t>
      </w:r>
      <w:r w:rsidR="00AB24DF">
        <w:t>’</w:t>
      </w:r>
      <w:r w:rsidR="000C2023">
        <w:t xml:space="preserve"> and </w:t>
      </w:r>
      <w:r w:rsidR="00AB24DF">
        <w:t>‘E</w:t>
      </w:r>
      <w:r w:rsidR="000C2023">
        <w:t>xplain</w:t>
      </w:r>
      <w:r w:rsidR="00AB24DF">
        <w:t>’</w:t>
      </w:r>
      <w:r w:rsidR="000C2023">
        <w:t xml:space="preserve"> sections of the activity.</w:t>
      </w:r>
    </w:p>
    <w:p w14:paraId="4446F6A5" w14:textId="2F7F363F" w:rsidR="008D30F0" w:rsidRDefault="00C832D4" w:rsidP="003F7C10">
      <w:r>
        <w:t>The goal is to go through the p</w:t>
      </w:r>
      <w:r w:rsidR="00307F47">
        <w:t>rocess of making</w:t>
      </w:r>
      <w:r>
        <w:t xml:space="preserve"> predictions </w:t>
      </w:r>
      <w:r w:rsidR="00307F47">
        <w:t xml:space="preserve">and providing </w:t>
      </w:r>
      <w:r>
        <w:t xml:space="preserve">reasons </w:t>
      </w:r>
      <w:r w:rsidR="00307F47">
        <w:t xml:space="preserve">for their predictions </w:t>
      </w:r>
      <w:r w:rsidRPr="007E7FDE">
        <w:rPr>
          <w:rStyle w:val="Strong"/>
        </w:rPr>
        <w:t>before</w:t>
      </w:r>
      <w:r>
        <w:t xml:space="preserve"> they do the practical component.</w:t>
      </w:r>
      <w:r w:rsidR="00307F47">
        <w:t xml:space="preserve"> </w:t>
      </w:r>
      <w:r w:rsidR="002D36E8">
        <w:t xml:space="preserve">Class discussions can be used to support their final explanations </w:t>
      </w:r>
      <w:r w:rsidR="00DE0155">
        <w:t>and correct misunderstandings a</w:t>
      </w:r>
      <w:r w:rsidR="002D36E8">
        <w:t>fter they have attempt</w:t>
      </w:r>
      <w:r w:rsidR="00E860C6">
        <w:t>ed the activity.</w:t>
      </w:r>
    </w:p>
    <w:p w14:paraId="4C385C37" w14:textId="0A3D04D9" w:rsidR="006E5B67" w:rsidRDefault="00FE5462" w:rsidP="00E860C6">
      <w:pPr>
        <w:pStyle w:val="FeatureBox2"/>
      </w:pPr>
      <w:r w:rsidRPr="000C36AA">
        <w:rPr>
          <w:rStyle w:val="Strong"/>
        </w:rPr>
        <w:t>Differentiation:</w:t>
      </w:r>
      <w:r>
        <w:t xml:space="preserve"> </w:t>
      </w:r>
      <w:r w:rsidR="001967BA">
        <w:t xml:space="preserve">ensure </w:t>
      </w:r>
      <w:r>
        <w:t xml:space="preserve">that closed captions are turned on before watching the video. </w:t>
      </w:r>
      <w:r w:rsidR="00243C9C">
        <w:t xml:space="preserve">The video may be watched more than once </w:t>
      </w:r>
      <w:r w:rsidR="003D1143">
        <w:t>to reinforce understanding.</w:t>
      </w:r>
    </w:p>
    <w:p w14:paraId="35491DBA" w14:textId="77777777" w:rsidR="006E5B67" w:rsidRDefault="00274454" w:rsidP="00E860C6">
      <w:pPr>
        <w:pStyle w:val="FeatureBox2"/>
      </w:pPr>
      <w:r>
        <w:t>Discussion of observations and predictions may be carried out in small groups or as a whole class. Encourage the use of home languages in small group discussions.</w:t>
      </w:r>
    </w:p>
    <w:p w14:paraId="11E3D7D8" w14:textId="2BF01B03" w:rsidR="00BA4EC0" w:rsidRDefault="00083288" w:rsidP="00E860C6">
      <w:pPr>
        <w:pStyle w:val="FeatureBox2"/>
      </w:pPr>
      <w:r>
        <w:t xml:space="preserve">Students may be provided with opportunities to represent their ideas in a manner that they are most comfortable with </w:t>
      </w:r>
      <w:r w:rsidR="00F978CB">
        <w:t>because</w:t>
      </w:r>
      <w:r>
        <w:t xml:space="preserve"> </w:t>
      </w:r>
      <w:r w:rsidR="000559A2">
        <w:t>report writing is not the focus of this activity.</w:t>
      </w:r>
    </w:p>
    <w:p w14:paraId="0813C378" w14:textId="7EE14EC0" w:rsidR="000736DD" w:rsidRPr="000736DD" w:rsidRDefault="000736DD" w:rsidP="0020620E">
      <w:pPr>
        <w:pStyle w:val="FeatureBox2"/>
      </w:pPr>
      <w:r>
        <w:t xml:space="preserve">Two scaffolds are provided for </w:t>
      </w:r>
      <w:r w:rsidR="0020620E">
        <w:t>students to complete this activity. A standard scaffold and an extension scaffold. These may be modified to provide further scaffolding as required by your class.</w:t>
      </w:r>
    </w:p>
    <w:p w14:paraId="5EE0F736" w14:textId="5FD52F9D" w:rsidR="00FD28ED" w:rsidRDefault="00E860C6" w:rsidP="000B67C1">
      <w:pPr>
        <w:pStyle w:val="Heading3"/>
      </w:pPr>
      <w:bookmarkStart w:id="26" w:name="_Toc149909355"/>
      <w:r>
        <w:t>Teacher preparation</w:t>
      </w:r>
      <w:bookmarkEnd w:id="26"/>
    </w:p>
    <w:p w14:paraId="14913DD2" w14:textId="4AE40704" w:rsidR="00E860C6" w:rsidRDefault="00B104BC" w:rsidP="00FD28ED">
      <w:r>
        <w:t>The following equipment will need to be made available to each group.</w:t>
      </w:r>
    </w:p>
    <w:p w14:paraId="3935EA59" w14:textId="77777777" w:rsidR="00B104BC" w:rsidRPr="0032032A" w:rsidRDefault="00B104BC" w:rsidP="00B104BC">
      <w:pPr>
        <w:pStyle w:val="ListBullet"/>
        <w:rPr>
          <w:lang w:eastAsia="en-AU"/>
        </w:rPr>
      </w:pPr>
      <w:r w:rsidRPr="0032032A">
        <w:rPr>
          <w:lang w:eastAsia="en-AU"/>
        </w:rPr>
        <w:t>Magnesium</w:t>
      </w:r>
    </w:p>
    <w:p w14:paraId="646C243C" w14:textId="77777777" w:rsidR="00B104BC" w:rsidRPr="0032032A" w:rsidRDefault="00B104BC" w:rsidP="00B104BC">
      <w:pPr>
        <w:pStyle w:val="ListBullet"/>
        <w:rPr>
          <w:lang w:eastAsia="en-AU"/>
        </w:rPr>
      </w:pPr>
      <w:r w:rsidRPr="0032032A">
        <w:rPr>
          <w:lang w:eastAsia="en-AU"/>
        </w:rPr>
        <w:lastRenderedPageBreak/>
        <w:t>Calcium</w:t>
      </w:r>
    </w:p>
    <w:p w14:paraId="23B6EBB6" w14:textId="77777777" w:rsidR="00B104BC" w:rsidRPr="0032032A" w:rsidRDefault="00B104BC" w:rsidP="00B104BC">
      <w:pPr>
        <w:pStyle w:val="ListBullet"/>
        <w:rPr>
          <w:lang w:eastAsia="en-AU"/>
        </w:rPr>
      </w:pPr>
      <w:r w:rsidRPr="0032032A">
        <w:rPr>
          <w:lang w:eastAsia="en-AU"/>
        </w:rPr>
        <w:t>Strontium turnings</w:t>
      </w:r>
    </w:p>
    <w:p w14:paraId="3B7D7DC2" w14:textId="3792A616" w:rsidR="00B104BC" w:rsidRPr="0032032A" w:rsidRDefault="00B104BC" w:rsidP="00B104BC">
      <w:pPr>
        <w:pStyle w:val="ListBullet"/>
        <w:rPr>
          <w:lang w:eastAsia="en-AU"/>
        </w:rPr>
      </w:pPr>
      <w:r w:rsidRPr="0032032A">
        <w:rPr>
          <w:lang w:eastAsia="en-AU"/>
        </w:rPr>
        <w:t>50</w:t>
      </w:r>
      <w:r w:rsidR="00AB24DF">
        <w:rPr>
          <w:lang w:eastAsia="en-AU"/>
        </w:rPr>
        <w:t> </w:t>
      </w:r>
      <w:r w:rsidRPr="0032032A">
        <w:rPr>
          <w:lang w:eastAsia="en-AU"/>
        </w:rPr>
        <w:t>mL graduated cylinder</w:t>
      </w:r>
    </w:p>
    <w:p w14:paraId="584E50BE" w14:textId="592E17F7" w:rsidR="00B104BC" w:rsidRPr="0032032A" w:rsidRDefault="00B104BC" w:rsidP="00B104BC">
      <w:pPr>
        <w:pStyle w:val="ListBullet"/>
        <w:rPr>
          <w:lang w:eastAsia="en-AU"/>
        </w:rPr>
      </w:pPr>
      <w:r w:rsidRPr="0032032A">
        <w:rPr>
          <w:lang w:eastAsia="en-AU"/>
        </w:rPr>
        <w:t>5</w:t>
      </w:r>
      <w:r w:rsidR="000B2F34">
        <w:rPr>
          <w:lang w:eastAsia="en-AU"/>
        </w:rPr>
        <w:t xml:space="preserve"> </w:t>
      </w:r>
      <w:r w:rsidR="00AB24DF">
        <w:rPr>
          <w:lang w:eastAsia="en-AU"/>
        </w:rPr>
        <w:t xml:space="preserve">× </w:t>
      </w:r>
      <w:r w:rsidRPr="0032032A">
        <w:rPr>
          <w:lang w:eastAsia="en-AU"/>
        </w:rPr>
        <w:t>100</w:t>
      </w:r>
      <w:r w:rsidR="00AB24DF">
        <w:rPr>
          <w:lang w:eastAsia="en-AU"/>
        </w:rPr>
        <w:t> </w:t>
      </w:r>
      <w:r w:rsidRPr="0032032A">
        <w:rPr>
          <w:lang w:eastAsia="en-AU"/>
        </w:rPr>
        <w:t>mL beakers</w:t>
      </w:r>
    </w:p>
    <w:p w14:paraId="4F7C7DFC" w14:textId="77777777" w:rsidR="00B104BC" w:rsidRPr="0032032A" w:rsidRDefault="00B104BC" w:rsidP="00B104BC">
      <w:pPr>
        <w:pStyle w:val="ListBullet"/>
        <w:rPr>
          <w:lang w:eastAsia="en-AU"/>
        </w:rPr>
      </w:pPr>
      <w:r w:rsidRPr="0032032A">
        <w:rPr>
          <w:lang w:eastAsia="en-AU"/>
        </w:rPr>
        <w:t>Mass balance</w:t>
      </w:r>
    </w:p>
    <w:p w14:paraId="75FA1B23" w14:textId="585A3FB0" w:rsidR="00B104BC" w:rsidRPr="0032032A" w:rsidRDefault="00B104BC" w:rsidP="00B104BC">
      <w:pPr>
        <w:pStyle w:val="ListBullet"/>
        <w:rPr>
          <w:lang w:eastAsia="en-AU"/>
        </w:rPr>
      </w:pPr>
      <w:r w:rsidRPr="0032032A">
        <w:rPr>
          <w:lang w:eastAsia="en-AU"/>
        </w:rPr>
        <w:t>3</w:t>
      </w:r>
      <w:r w:rsidR="00A933F9">
        <w:rPr>
          <w:lang w:eastAsia="en-AU"/>
        </w:rPr>
        <w:t xml:space="preserve"> ×</w:t>
      </w:r>
      <w:r w:rsidRPr="0032032A">
        <w:rPr>
          <w:lang w:eastAsia="en-AU"/>
        </w:rPr>
        <w:t xml:space="preserve"> 50</w:t>
      </w:r>
      <w:r w:rsidR="00A933F9">
        <w:rPr>
          <w:lang w:eastAsia="en-AU"/>
        </w:rPr>
        <w:t> </w:t>
      </w:r>
      <w:r w:rsidRPr="0032032A">
        <w:rPr>
          <w:lang w:eastAsia="en-AU"/>
        </w:rPr>
        <w:t>mL beakers</w:t>
      </w:r>
    </w:p>
    <w:p w14:paraId="16F011D1" w14:textId="77777777" w:rsidR="00B104BC" w:rsidRPr="0032032A" w:rsidRDefault="00B104BC" w:rsidP="00B104BC">
      <w:pPr>
        <w:pStyle w:val="ListBullet"/>
        <w:rPr>
          <w:lang w:eastAsia="en-AU"/>
        </w:rPr>
      </w:pPr>
      <w:r w:rsidRPr="0032032A">
        <w:rPr>
          <w:lang w:eastAsia="en-AU"/>
        </w:rPr>
        <w:t>Timer</w:t>
      </w:r>
    </w:p>
    <w:p w14:paraId="12E83B65" w14:textId="57931AF6" w:rsidR="00B104BC" w:rsidRPr="0032032A" w:rsidRDefault="00053DB1" w:rsidP="00B104BC">
      <w:pPr>
        <w:pStyle w:val="ListBullet"/>
        <w:rPr>
          <w:lang w:eastAsia="en-AU"/>
        </w:rPr>
      </w:pPr>
      <w:r>
        <w:rPr>
          <w:lang w:eastAsia="en-AU"/>
        </w:rPr>
        <w:t>Hydrochloric acid (1 M)</w:t>
      </w:r>
    </w:p>
    <w:p w14:paraId="723B5B91" w14:textId="20854033" w:rsidR="00B104BC" w:rsidRPr="0032032A" w:rsidRDefault="00B104BC" w:rsidP="00B104BC">
      <w:pPr>
        <w:pStyle w:val="ListBullet"/>
        <w:rPr>
          <w:lang w:eastAsia="en-AU"/>
        </w:rPr>
      </w:pPr>
      <w:r w:rsidRPr="0032032A">
        <w:rPr>
          <w:lang w:eastAsia="en-AU"/>
        </w:rPr>
        <w:t>Universal indicator solution</w:t>
      </w:r>
      <w:r w:rsidR="00563EC6">
        <w:rPr>
          <w:lang w:eastAsia="en-AU"/>
        </w:rPr>
        <w:t xml:space="preserve"> (dropper bottle) </w:t>
      </w:r>
    </w:p>
    <w:p w14:paraId="6A34CD9F" w14:textId="77777777" w:rsidR="00B104BC" w:rsidRPr="0032032A" w:rsidRDefault="00B104BC" w:rsidP="00B104BC">
      <w:pPr>
        <w:pStyle w:val="ListBullet"/>
        <w:rPr>
          <w:lang w:eastAsia="en-AU"/>
        </w:rPr>
      </w:pPr>
      <w:r w:rsidRPr="0032032A">
        <w:rPr>
          <w:lang w:eastAsia="en-AU"/>
        </w:rPr>
        <w:t>De-ionized water</w:t>
      </w:r>
    </w:p>
    <w:p w14:paraId="06C14806" w14:textId="77777777" w:rsidR="00B104BC" w:rsidRDefault="00B104BC" w:rsidP="00B104BC">
      <w:pPr>
        <w:pStyle w:val="ListBullet"/>
      </w:pPr>
      <w:r w:rsidRPr="0032032A">
        <w:rPr>
          <w:lang w:eastAsia="en-AU"/>
        </w:rPr>
        <w:t>Tweezers</w:t>
      </w:r>
    </w:p>
    <w:p w14:paraId="538FB408" w14:textId="58BFF5DC" w:rsidR="001C3629" w:rsidRDefault="001C3629" w:rsidP="000B67C1">
      <w:pPr>
        <w:pStyle w:val="Heading3"/>
      </w:pPr>
      <w:bookmarkStart w:id="27" w:name="_Toc149909356"/>
      <w:r>
        <w:t>Method</w:t>
      </w:r>
      <w:bookmarkEnd w:id="27"/>
    </w:p>
    <w:p w14:paraId="2A142096" w14:textId="77B2E980" w:rsidR="000974AE" w:rsidRPr="00570FBC" w:rsidRDefault="000974AE" w:rsidP="00CD6CAC">
      <w:pPr>
        <w:pStyle w:val="ListNumber"/>
        <w:numPr>
          <w:ilvl w:val="0"/>
          <w:numId w:val="6"/>
        </w:numPr>
      </w:pPr>
      <w:r w:rsidRPr="00570FBC">
        <w:t xml:space="preserve">Measure </w:t>
      </w:r>
      <w:r>
        <w:t>20</w:t>
      </w:r>
      <w:r w:rsidR="00A933F9">
        <w:t> </w:t>
      </w:r>
      <w:r w:rsidRPr="00570FBC">
        <w:t xml:space="preserve">mL of </w:t>
      </w:r>
      <w:r>
        <w:t>hydrochloric acid</w:t>
      </w:r>
      <w:r w:rsidRPr="00570FBC">
        <w:t xml:space="preserve"> into each of the three 50</w:t>
      </w:r>
      <w:r w:rsidR="00A933F9">
        <w:t> </w:t>
      </w:r>
      <w:r w:rsidRPr="00570FBC">
        <w:t>mL beakers.</w:t>
      </w:r>
    </w:p>
    <w:p w14:paraId="6132F574" w14:textId="25B4D4E7" w:rsidR="000974AE" w:rsidRPr="00570FBC" w:rsidRDefault="000974AE" w:rsidP="00CD6CAC">
      <w:pPr>
        <w:pStyle w:val="ListNumber"/>
        <w:numPr>
          <w:ilvl w:val="0"/>
          <w:numId w:val="6"/>
        </w:numPr>
      </w:pPr>
      <w:r w:rsidRPr="00570FBC">
        <w:t xml:space="preserve">Add </w:t>
      </w:r>
      <w:r>
        <w:t>3</w:t>
      </w:r>
      <w:r w:rsidRPr="00570FBC">
        <w:t xml:space="preserve"> drops of universal indicator to all </w:t>
      </w:r>
      <w:r w:rsidR="00A933F9">
        <w:t>3</w:t>
      </w:r>
      <w:r w:rsidR="00A933F9" w:rsidRPr="00570FBC">
        <w:t xml:space="preserve"> </w:t>
      </w:r>
      <w:r w:rsidRPr="00570FBC">
        <w:t>beakers. Swirl the solution to mix.</w:t>
      </w:r>
    </w:p>
    <w:p w14:paraId="0CC4530F" w14:textId="68816B40" w:rsidR="001C3629" w:rsidRDefault="001C3629" w:rsidP="00CD6CAC">
      <w:pPr>
        <w:pStyle w:val="ListNumber"/>
        <w:numPr>
          <w:ilvl w:val="0"/>
          <w:numId w:val="6"/>
        </w:numPr>
      </w:pPr>
      <w:r w:rsidRPr="00570FBC">
        <w:t xml:space="preserve">Place </w:t>
      </w:r>
      <w:r w:rsidR="00A933F9">
        <w:t xml:space="preserve">two </w:t>
      </w:r>
      <w:r w:rsidR="00E22276">
        <w:t>1</w:t>
      </w:r>
      <w:r w:rsidR="00A933F9">
        <w:t> </w:t>
      </w:r>
      <w:r w:rsidR="00E22276">
        <w:t xml:space="preserve">cm </w:t>
      </w:r>
      <w:r w:rsidRPr="00570FBC">
        <w:t>pieces of magnesium into the second 100mL beaker.</w:t>
      </w:r>
    </w:p>
    <w:p w14:paraId="5C875C2D" w14:textId="32038778" w:rsidR="00F46044" w:rsidRPr="00570FBC" w:rsidRDefault="00F46044" w:rsidP="00CD6CAC">
      <w:pPr>
        <w:pStyle w:val="ListNumber"/>
        <w:numPr>
          <w:ilvl w:val="0"/>
          <w:numId w:val="6"/>
        </w:numPr>
      </w:pPr>
      <w:r w:rsidRPr="00570FBC">
        <w:t xml:space="preserve">Place 2 </w:t>
      </w:r>
      <w:r>
        <w:t>similar sized</w:t>
      </w:r>
      <w:r w:rsidRPr="00570FBC">
        <w:t xml:space="preserve"> pieces of calcium into the first 100</w:t>
      </w:r>
      <w:r w:rsidR="0051343C">
        <w:t> </w:t>
      </w:r>
      <w:r w:rsidRPr="00570FBC">
        <w:t>mL beaker.</w:t>
      </w:r>
    </w:p>
    <w:p w14:paraId="62B312BB" w14:textId="67BF10B4" w:rsidR="001C3629" w:rsidRPr="00570FBC" w:rsidRDefault="001C3629" w:rsidP="00CD6CAC">
      <w:pPr>
        <w:pStyle w:val="ListNumber"/>
        <w:numPr>
          <w:ilvl w:val="0"/>
          <w:numId w:val="6"/>
        </w:numPr>
      </w:pPr>
      <w:r w:rsidRPr="00570FBC">
        <w:t>Place 2 similar sized pieces of strontium into the last 100</w:t>
      </w:r>
      <w:r w:rsidR="0051343C">
        <w:t> </w:t>
      </w:r>
      <w:r w:rsidRPr="00570FBC">
        <w:t>mL beaker.</w:t>
      </w:r>
    </w:p>
    <w:p w14:paraId="0AE27730" w14:textId="77777777" w:rsidR="001C3629" w:rsidRPr="00570FBC" w:rsidRDefault="001C3629" w:rsidP="00CD6CAC">
      <w:pPr>
        <w:pStyle w:val="ListNumber"/>
        <w:numPr>
          <w:ilvl w:val="0"/>
          <w:numId w:val="6"/>
        </w:numPr>
      </w:pPr>
      <w:r w:rsidRPr="00570FBC">
        <w:t>One person should be ready to time this next step.</w:t>
      </w:r>
    </w:p>
    <w:p w14:paraId="2D032B74" w14:textId="38749044" w:rsidR="001C3629" w:rsidRPr="00570FBC" w:rsidRDefault="001C3629" w:rsidP="00CD6CAC">
      <w:pPr>
        <w:pStyle w:val="ListNumber"/>
        <w:numPr>
          <w:ilvl w:val="0"/>
          <w:numId w:val="6"/>
        </w:numPr>
      </w:pPr>
      <w:r w:rsidRPr="00570FBC">
        <w:t xml:space="preserve">Each of the 3 volunteers should get ready to pour the </w:t>
      </w:r>
      <w:r w:rsidR="000974AE">
        <w:t>hydrochloric acid</w:t>
      </w:r>
      <w:r w:rsidRPr="00570FBC">
        <w:t xml:space="preserve"> solution into each of the beakers at the same time.</w:t>
      </w:r>
    </w:p>
    <w:p w14:paraId="6DA6D1C3" w14:textId="12EC79C5" w:rsidR="001C3629" w:rsidRPr="00570FBC" w:rsidRDefault="001C3629" w:rsidP="00CD6CAC">
      <w:pPr>
        <w:pStyle w:val="ListNumber"/>
        <w:numPr>
          <w:ilvl w:val="0"/>
          <w:numId w:val="6"/>
        </w:numPr>
      </w:pPr>
      <w:r w:rsidRPr="00570FBC">
        <w:t xml:space="preserve">The timing person should record the time it takes each </w:t>
      </w:r>
      <w:r w:rsidR="008D1B88">
        <w:t>metal to disappear.</w:t>
      </w:r>
    </w:p>
    <w:p w14:paraId="33CA10C3" w14:textId="77777777" w:rsidR="001C3629" w:rsidRPr="00570FBC" w:rsidRDefault="001C3629" w:rsidP="00CD6CAC">
      <w:pPr>
        <w:pStyle w:val="ListNumber"/>
        <w:numPr>
          <w:ilvl w:val="0"/>
          <w:numId w:val="6"/>
        </w:numPr>
      </w:pPr>
      <w:r w:rsidRPr="00570FBC">
        <w:t>If one element takes longer than 5 minutes, stop the time and write down 5+.</w:t>
      </w:r>
    </w:p>
    <w:p w14:paraId="69F1EA78" w14:textId="77777777" w:rsidR="001C3629" w:rsidRDefault="001C3629" w:rsidP="00CD6CAC">
      <w:pPr>
        <w:pStyle w:val="ListNumber"/>
        <w:numPr>
          <w:ilvl w:val="0"/>
          <w:numId w:val="6"/>
        </w:numPr>
      </w:pPr>
      <w:r w:rsidRPr="00570FBC">
        <w:t xml:space="preserve">You should now know which element reacts the fastest, faster, and slowest. </w:t>
      </w:r>
    </w:p>
    <w:p w14:paraId="00BCF170" w14:textId="77777777" w:rsidR="001C3629" w:rsidRPr="00570FBC" w:rsidRDefault="001C3629" w:rsidP="00CD6CAC">
      <w:pPr>
        <w:pStyle w:val="ListNumber"/>
        <w:numPr>
          <w:ilvl w:val="0"/>
          <w:numId w:val="6"/>
        </w:numPr>
      </w:pPr>
      <w:r>
        <w:lastRenderedPageBreak/>
        <w:t>Discuss this data with your small group and complete the rest of the PEOE table.</w:t>
      </w:r>
    </w:p>
    <w:p w14:paraId="0D91AEBE" w14:textId="77777777" w:rsidR="004F5664" w:rsidRDefault="004F5664" w:rsidP="004F5664">
      <w:pPr>
        <w:pStyle w:val="FeatureBox"/>
      </w:pPr>
      <w:r>
        <w:t>This experiment may be conducted as a teacher demonstration if preferred.</w:t>
      </w:r>
    </w:p>
    <w:p w14:paraId="6A69C67B" w14:textId="490462ED" w:rsidR="0068698C" w:rsidRPr="009740F8" w:rsidRDefault="00E70FBA" w:rsidP="009740F8">
      <w:pPr>
        <w:pStyle w:val="Heading4"/>
      </w:pPr>
      <w:r w:rsidRPr="009740F8">
        <w:t>Suggested response</w:t>
      </w:r>
    </w:p>
    <w:p w14:paraId="61DBED08" w14:textId="200C4114" w:rsidR="0051343C" w:rsidRDefault="0051343C" w:rsidP="00B55C7B">
      <w:pPr>
        <w:pStyle w:val="Caption"/>
      </w:pPr>
      <w:r>
        <w:t xml:space="preserve">Table </w:t>
      </w:r>
      <w:r w:rsidR="00E61900">
        <w:fldChar w:fldCharType="begin"/>
      </w:r>
      <w:r w:rsidR="00E61900">
        <w:instrText xml:space="preserve"> SEQ Table \* ARABIC </w:instrText>
      </w:r>
      <w:r w:rsidR="00E61900">
        <w:fldChar w:fldCharType="separate"/>
      </w:r>
      <w:r w:rsidR="00E61900">
        <w:rPr>
          <w:noProof/>
        </w:rPr>
        <w:t>2</w:t>
      </w:r>
      <w:r w:rsidR="00E61900">
        <w:rPr>
          <w:noProof/>
        </w:rPr>
        <w:fldChar w:fldCharType="end"/>
      </w:r>
      <w:r>
        <w:t xml:space="preserve"> – Predict-Explain-Observe-Explain (PEOE)</w:t>
      </w:r>
    </w:p>
    <w:tbl>
      <w:tblPr>
        <w:tblStyle w:val="TableGrid"/>
        <w:tblW w:w="9888" w:type="dxa"/>
        <w:tblLook w:val="04A0" w:firstRow="1" w:lastRow="0" w:firstColumn="1" w:lastColumn="0" w:noHBand="0" w:noVBand="1"/>
        <w:tblDescription w:val="This table is for students to write their reponses to Predict-Explain-Observe-Explain."/>
      </w:tblPr>
      <w:tblGrid>
        <w:gridCol w:w="9888"/>
      </w:tblGrid>
      <w:tr w:rsidR="00296CC2" w14:paraId="1E21BC1C" w14:textId="77777777">
        <w:trPr>
          <w:trHeight w:val="1152"/>
        </w:trPr>
        <w:tc>
          <w:tcPr>
            <w:tcW w:w="9888" w:type="dxa"/>
          </w:tcPr>
          <w:p w14:paraId="7BF4DB7B" w14:textId="77777777" w:rsidR="00296CC2" w:rsidRPr="00792A5A" w:rsidRDefault="00296CC2" w:rsidP="00CE3985">
            <w:pPr>
              <w:pStyle w:val="ListBullet"/>
              <w:numPr>
                <w:ilvl w:val="0"/>
                <w:numId w:val="0"/>
              </w:numPr>
              <w:rPr>
                <w:rStyle w:val="Strong"/>
              </w:rPr>
            </w:pPr>
            <w:r w:rsidRPr="00792A5A">
              <w:rPr>
                <w:rStyle w:val="Strong"/>
              </w:rPr>
              <w:t>Description of focus</w:t>
            </w:r>
          </w:p>
          <w:p w14:paraId="7B94FFAE" w14:textId="77777777" w:rsidR="00296CC2" w:rsidRDefault="00296CC2" w:rsidP="00CE3985">
            <w:pPr>
              <w:pStyle w:val="ListBullet"/>
              <w:numPr>
                <w:ilvl w:val="0"/>
                <w:numId w:val="0"/>
              </w:numPr>
              <w:rPr>
                <w:lang w:eastAsia="en-AU"/>
              </w:rPr>
            </w:pPr>
            <w:r w:rsidRPr="00CE3985">
              <w:t>Reactivity</w:t>
            </w:r>
            <w:r w:rsidRPr="00CE3985">
              <w:rPr>
                <w:lang w:eastAsia="en-AU"/>
              </w:rPr>
              <w:t xml:space="preserve"> of group II elements.</w:t>
            </w:r>
          </w:p>
        </w:tc>
      </w:tr>
      <w:tr w:rsidR="00296CC2" w14:paraId="49F957A9" w14:textId="77777777">
        <w:trPr>
          <w:trHeight w:val="1520"/>
        </w:trPr>
        <w:tc>
          <w:tcPr>
            <w:tcW w:w="9888" w:type="dxa"/>
          </w:tcPr>
          <w:p w14:paraId="742B7B29" w14:textId="77777777" w:rsidR="00296CC2" w:rsidRDefault="00296CC2" w:rsidP="00CE3985">
            <w:pPr>
              <w:pStyle w:val="ListBullet"/>
              <w:numPr>
                <w:ilvl w:val="0"/>
                <w:numId w:val="0"/>
              </w:numPr>
              <w:rPr>
                <w:lang w:eastAsia="en-AU"/>
              </w:rPr>
            </w:pPr>
            <w:r w:rsidRPr="00792A5A">
              <w:rPr>
                <w:rStyle w:val="Strong"/>
              </w:rPr>
              <w:t xml:space="preserve">Predict </w:t>
            </w:r>
            <w:r>
              <w:rPr>
                <w:lang w:eastAsia="en-AU"/>
              </w:rPr>
              <w:t>(what do you expect to see? Give reasons to support your predictions.)</w:t>
            </w:r>
          </w:p>
          <w:p w14:paraId="0F3A486E" w14:textId="355B5E4E" w:rsidR="007A2680" w:rsidRPr="007A2680" w:rsidRDefault="00352032" w:rsidP="00CE3985">
            <w:pPr>
              <w:pStyle w:val="ListBullet"/>
              <w:numPr>
                <w:ilvl w:val="0"/>
                <w:numId w:val="0"/>
              </w:numPr>
              <w:rPr>
                <w:lang w:eastAsia="en-AU"/>
              </w:rPr>
            </w:pPr>
            <w:r w:rsidRPr="00CE3985">
              <w:rPr>
                <w:lang w:eastAsia="en-AU"/>
              </w:rPr>
              <w:t xml:space="preserve">In the demonstration, the elements </w:t>
            </w:r>
            <w:r w:rsidR="006A76B4" w:rsidRPr="00CE3985">
              <w:rPr>
                <w:lang w:eastAsia="en-AU"/>
              </w:rPr>
              <w:t>further down the group</w:t>
            </w:r>
            <w:r w:rsidRPr="00CE3985">
              <w:rPr>
                <w:lang w:eastAsia="en-AU"/>
              </w:rPr>
              <w:t xml:space="preserve"> </w:t>
            </w:r>
            <w:r w:rsidR="002C03A0" w:rsidRPr="00CE3985">
              <w:rPr>
                <w:lang w:eastAsia="en-AU"/>
              </w:rPr>
              <w:t xml:space="preserve">will react </w:t>
            </w:r>
            <w:r w:rsidRPr="00CE3985">
              <w:rPr>
                <w:lang w:eastAsia="en-AU"/>
              </w:rPr>
              <w:t xml:space="preserve">more quickly than the elements higher in the group. </w:t>
            </w:r>
          </w:p>
        </w:tc>
      </w:tr>
      <w:tr w:rsidR="00296CC2" w14:paraId="378B217C" w14:textId="77777777" w:rsidTr="00C6216B">
        <w:trPr>
          <w:trHeight w:val="1269"/>
        </w:trPr>
        <w:tc>
          <w:tcPr>
            <w:tcW w:w="9888" w:type="dxa"/>
          </w:tcPr>
          <w:p w14:paraId="250BB368" w14:textId="77777777" w:rsidR="00296CC2" w:rsidRDefault="00296CC2" w:rsidP="00CE3985">
            <w:pPr>
              <w:pStyle w:val="ListBullet"/>
              <w:numPr>
                <w:ilvl w:val="0"/>
                <w:numId w:val="0"/>
              </w:numPr>
              <w:rPr>
                <w:lang w:eastAsia="en-AU"/>
              </w:rPr>
            </w:pPr>
            <w:r w:rsidRPr="00792A5A">
              <w:rPr>
                <w:rStyle w:val="Strong"/>
              </w:rPr>
              <w:t>Explain</w:t>
            </w:r>
            <w:r w:rsidRPr="007C7D6B">
              <w:rPr>
                <w:lang w:eastAsia="en-AU"/>
              </w:rPr>
              <w:t xml:space="preserve"> (why do </w:t>
            </w:r>
            <w:r>
              <w:rPr>
                <w:lang w:eastAsia="en-AU"/>
              </w:rPr>
              <w:t>you think this will happen?)</w:t>
            </w:r>
          </w:p>
          <w:p w14:paraId="7DA4D4F8" w14:textId="4204ACFF" w:rsidR="008E581D" w:rsidRPr="00150B17" w:rsidRDefault="00232AB0" w:rsidP="00CE3985">
            <w:pPr>
              <w:pStyle w:val="ListBullet"/>
              <w:numPr>
                <w:ilvl w:val="0"/>
                <w:numId w:val="0"/>
              </w:numPr>
              <w:rPr>
                <w:lang w:eastAsia="en-AU"/>
              </w:rPr>
            </w:pPr>
            <w:r w:rsidRPr="00CE3985">
              <w:rPr>
                <w:lang w:eastAsia="en-AU"/>
              </w:rPr>
              <w:t>The reactivity of metals will increase down the group due to increase in atomic size.</w:t>
            </w:r>
          </w:p>
        </w:tc>
      </w:tr>
      <w:tr w:rsidR="00296CC2" w14:paraId="10F5473F" w14:textId="77777777">
        <w:trPr>
          <w:trHeight w:val="1520"/>
        </w:trPr>
        <w:tc>
          <w:tcPr>
            <w:tcW w:w="9888" w:type="dxa"/>
          </w:tcPr>
          <w:p w14:paraId="3287A227" w14:textId="77777777" w:rsidR="00296CC2" w:rsidRDefault="00296CC2" w:rsidP="00CE3985">
            <w:pPr>
              <w:pStyle w:val="ListBullet"/>
              <w:numPr>
                <w:ilvl w:val="0"/>
                <w:numId w:val="0"/>
              </w:numPr>
              <w:rPr>
                <w:lang w:eastAsia="en-AU"/>
              </w:rPr>
            </w:pPr>
            <w:r w:rsidRPr="00792A5A">
              <w:rPr>
                <w:rStyle w:val="Strong"/>
              </w:rPr>
              <w:t>Observe</w:t>
            </w:r>
            <w:r>
              <w:rPr>
                <w:lang w:eastAsia="en-AU"/>
              </w:rPr>
              <w:t xml:space="preserve"> (what do you see?)</w:t>
            </w:r>
          </w:p>
          <w:p w14:paraId="6F906165" w14:textId="1244DBC2" w:rsidR="006C1297" w:rsidRPr="006C1297" w:rsidRDefault="006C1297" w:rsidP="00CE3985">
            <w:pPr>
              <w:pStyle w:val="ListBullet"/>
              <w:numPr>
                <w:ilvl w:val="0"/>
                <w:numId w:val="0"/>
              </w:numPr>
              <w:rPr>
                <w:lang w:eastAsia="en-AU"/>
              </w:rPr>
            </w:pPr>
            <w:r w:rsidRPr="00CE3985">
              <w:rPr>
                <w:lang w:eastAsia="en-AU"/>
              </w:rPr>
              <w:t xml:space="preserve">The strontium </w:t>
            </w:r>
            <w:r w:rsidR="0066214E" w:rsidRPr="00CE3985">
              <w:rPr>
                <w:lang w:eastAsia="en-AU"/>
              </w:rPr>
              <w:t xml:space="preserve">will </w:t>
            </w:r>
            <w:r w:rsidR="0094176E" w:rsidRPr="00CE3985">
              <w:rPr>
                <w:lang w:eastAsia="en-AU"/>
              </w:rPr>
              <w:t>react</w:t>
            </w:r>
            <w:r w:rsidRPr="00CE3985">
              <w:rPr>
                <w:lang w:eastAsia="en-AU"/>
              </w:rPr>
              <w:t xml:space="preserve"> the most quickly</w:t>
            </w:r>
            <w:r w:rsidR="00310580" w:rsidRPr="00CE3985">
              <w:rPr>
                <w:lang w:eastAsia="en-AU"/>
              </w:rPr>
              <w:t>, with the most bubbles. Magnesium took the longest to react.</w:t>
            </w:r>
            <w:r w:rsidR="000F498C" w:rsidRPr="00CE3985">
              <w:rPr>
                <w:lang w:eastAsia="en-AU"/>
              </w:rPr>
              <w:t xml:space="preserve"> (The common misconception is that the metal is dissolving in the acid, it is </w:t>
            </w:r>
            <w:r w:rsidR="008D2761" w:rsidRPr="00CE3985">
              <w:rPr>
                <w:lang w:eastAsia="en-AU"/>
              </w:rPr>
              <w:t>reacting</w:t>
            </w:r>
            <w:r w:rsidR="000F498C" w:rsidRPr="00CE3985">
              <w:rPr>
                <w:lang w:eastAsia="en-AU"/>
              </w:rPr>
              <w:t>.)</w:t>
            </w:r>
          </w:p>
        </w:tc>
      </w:tr>
      <w:tr w:rsidR="00296CC2" w14:paraId="1AAB9264" w14:textId="77777777">
        <w:trPr>
          <w:trHeight w:val="1520"/>
        </w:trPr>
        <w:tc>
          <w:tcPr>
            <w:tcW w:w="9888" w:type="dxa"/>
          </w:tcPr>
          <w:p w14:paraId="62C1E796" w14:textId="77777777" w:rsidR="00296CC2" w:rsidRDefault="00296CC2" w:rsidP="00CE3985">
            <w:pPr>
              <w:pStyle w:val="ListBullet"/>
              <w:numPr>
                <w:ilvl w:val="0"/>
                <w:numId w:val="0"/>
              </w:numPr>
              <w:rPr>
                <w:lang w:eastAsia="en-AU"/>
              </w:rPr>
            </w:pPr>
            <w:r w:rsidRPr="00792A5A">
              <w:rPr>
                <w:rStyle w:val="Strong"/>
              </w:rPr>
              <w:t>Explain</w:t>
            </w:r>
            <w:r>
              <w:rPr>
                <w:lang w:eastAsia="en-AU"/>
              </w:rPr>
              <w:t xml:space="preserve"> (Add to or change your previous explanation. Why does this trend occur?)</w:t>
            </w:r>
          </w:p>
          <w:p w14:paraId="78513A0A" w14:textId="536D287E" w:rsidR="008D2761" w:rsidRPr="00CE3985" w:rsidRDefault="00352032" w:rsidP="00CE3985">
            <w:pPr>
              <w:pStyle w:val="ListBullet"/>
              <w:numPr>
                <w:ilvl w:val="0"/>
                <w:numId w:val="0"/>
              </w:numPr>
            </w:pPr>
            <w:r w:rsidRPr="00CE3985">
              <w:t>The reactivity of the elements</w:t>
            </w:r>
            <w:r w:rsidR="000F498C" w:rsidRPr="00CE3985">
              <w:t xml:space="preserve"> </w:t>
            </w:r>
            <w:r w:rsidR="0066214E" w:rsidRPr="00CE3985">
              <w:t xml:space="preserve">will </w:t>
            </w:r>
            <w:r w:rsidRPr="00CE3985">
              <w:t>increase down a group in the group I demonstration. Therefore, we expect the reactivity</w:t>
            </w:r>
            <w:r w:rsidR="007A443D" w:rsidRPr="00CE3985">
              <w:t xml:space="preserve"> of elements in group II to increase as</w:t>
            </w:r>
            <w:r w:rsidR="0051020F" w:rsidRPr="00CE3985">
              <w:t xml:space="preserve"> well.</w:t>
            </w:r>
            <w:r w:rsidR="005729E6" w:rsidRPr="00CE3985">
              <w:t xml:space="preserve"> </w:t>
            </w:r>
            <w:r w:rsidRPr="00CE3985">
              <w:t>Strontium will be the most reactive and magnesium the least reactive.</w:t>
            </w:r>
          </w:p>
          <w:p w14:paraId="2CBAF090" w14:textId="6D8F334B" w:rsidR="00310580" w:rsidRPr="00310580" w:rsidRDefault="008D2761" w:rsidP="00CE3985">
            <w:pPr>
              <w:pStyle w:val="ListBullet"/>
              <w:numPr>
                <w:ilvl w:val="0"/>
                <w:numId w:val="0"/>
              </w:numPr>
              <w:rPr>
                <w:lang w:eastAsia="en-AU"/>
              </w:rPr>
            </w:pPr>
            <w:r w:rsidRPr="00CE3985">
              <w:t xml:space="preserve">(Extension: </w:t>
            </w:r>
            <w:r w:rsidR="000F498C" w:rsidRPr="00CE3985">
              <w:t xml:space="preserve">The </w:t>
            </w:r>
            <w:r w:rsidR="00690397" w:rsidRPr="00CE3985">
              <w:t>electrons participating in the reaction</w:t>
            </w:r>
            <w:r w:rsidR="000F498C" w:rsidRPr="00CE3985">
              <w:t xml:space="preserve"> are in the valence shell. As you go down a group, the valence shell is further from the nucleus and the electrons </w:t>
            </w:r>
            <w:r w:rsidR="00307A0D" w:rsidRPr="00CE3985">
              <w:t>are held less strongly and can therefore be more easily transferred</w:t>
            </w:r>
            <w:r w:rsidR="000F498C" w:rsidRPr="00CE3985">
              <w:t>.</w:t>
            </w:r>
            <w:r w:rsidRPr="00CE3985">
              <w:t>)</w:t>
            </w:r>
          </w:p>
        </w:tc>
      </w:tr>
    </w:tbl>
    <w:p w14:paraId="769B2B97" w14:textId="7A922FC2" w:rsidR="008200A0" w:rsidRPr="008200A0" w:rsidRDefault="000A6DD6" w:rsidP="000E0357">
      <w:pPr>
        <w:pStyle w:val="FeatureBox"/>
        <w:sectPr w:rsidR="008200A0" w:rsidRPr="008200A0" w:rsidSect="00DD7B52">
          <w:headerReference w:type="first" r:id="rId41"/>
          <w:pgSz w:w="11906" w:h="16838"/>
          <w:pgMar w:top="1134" w:right="1134" w:bottom="1134" w:left="1134" w:header="709" w:footer="709" w:gutter="0"/>
          <w:cols w:space="708"/>
          <w:docGrid w:linePitch="360"/>
        </w:sectPr>
      </w:pPr>
      <w:r>
        <w:lastRenderedPageBreak/>
        <w:t>If strontium turnings are not available, this experiment could be modified</w:t>
      </w:r>
      <w:r w:rsidR="00C00D48">
        <w:t xml:space="preserve"> to use calcium and magnesium. </w:t>
      </w:r>
      <w:r w:rsidR="002272BA">
        <w:t xml:space="preserve">The reactivity of magnesium and </w:t>
      </w:r>
      <w:r w:rsidR="00767753">
        <w:t xml:space="preserve">granulated </w:t>
      </w:r>
      <w:r w:rsidR="002272BA">
        <w:t xml:space="preserve">calcium in water could be investigated and then compared to the reactivity of magnesium and </w:t>
      </w:r>
      <w:r w:rsidR="00767753">
        <w:t xml:space="preserve">granulated </w:t>
      </w:r>
      <w:r w:rsidR="002272BA">
        <w:t xml:space="preserve">calcium in </w:t>
      </w:r>
      <w:r w:rsidR="00767753">
        <w:t>hydrochloric acid.</w:t>
      </w:r>
    </w:p>
    <w:p w14:paraId="5ECA2082" w14:textId="77777777" w:rsidR="005B3E07" w:rsidRDefault="005B3E07" w:rsidP="000B67C1">
      <w:pPr>
        <w:pStyle w:val="Heading3"/>
      </w:pPr>
      <w:bookmarkStart w:id="28" w:name="_Toc149909357"/>
      <w:r>
        <w:lastRenderedPageBreak/>
        <w:t>Risk assessment</w:t>
      </w:r>
      <w:bookmarkEnd w:id="28"/>
    </w:p>
    <w:p w14:paraId="65318E88" w14:textId="41487EBB" w:rsidR="00B104BC" w:rsidRDefault="008D4456" w:rsidP="00FD28ED">
      <w:r>
        <w:t>A</w:t>
      </w:r>
      <w:r w:rsidR="00874C05">
        <w:t xml:space="preserve"> thorough</w:t>
      </w:r>
      <w:r>
        <w:t xml:space="preserve"> risk assessment should be conducted before conducting the experiment. </w:t>
      </w:r>
      <w:r w:rsidR="00D442C7">
        <w:t xml:space="preserve">We suggest that you inspect the </w:t>
      </w:r>
      <w:r w:rsidR="00D93C3C">
        <w:t>SDS</w:t>
      </w:r>
      <w:r w:rsidR="0000005C">
        <w:t xml:space="preserve"> for the chemicals before proceeding with this experiment.</w:t>
      </w:r>
      <w:r w:rsidR="0018748A">
        <w:t xml:space="preserve"> All safety measures must be implemented when conducting this experiment.</w:t>
      </w:r>
    </w:p>
    <w:p w14:paraId="222D1BB5" w14:textId="030E37FA" w:rsidR="00E61900" w:rsidRDefault="00E61900" w:rsidP="002A0F9F">
      <w:pPr>
        <w:pStyle w:val="Caption"/>
      </w:pPr>
      <w:r>
        <w:t xml:space="preserve">Table </w:t>
      </w:r>
      <w:r>
        <w:fldChar w:fldCharType="begin"/>
      </w:r>
      <w:r>
        <w:instrText xml:space="preserve"> SEQ Table \* ARABIC </w:instrText>
      </w:r>
      <w:r>
        <w:fldChar w:fldCharType="separate"/>
      </w:r>
      <w:r>
        <w:rPr>
          <w:noProof/>
        </w:rPr>
        <w:t>3</w:t>
      </w:r>
      <w:r>
        <w:rPr>
          <w:noProof/>
        </w:rPr>
        <w:fldChar w:fldCharType="end"/>
      </w:r>
      <w:r>
        <w:t xml:space="preserve"> – sample risk assessment</w:t>
      </w:r>
    </w:p>
    <w:tbl>
      <w:tblPr>
        <w:tblStyle w:val="Tableheader"/>
        <w:tblW w:w="14879" w:type="dxa"/>
        <w:tblLook w:val="0420" w:firstRow="1" w:lastRow="0" w:firstColumn="0" w:lastColumn="0" w:noHBand="0" w:noVBand="1"/>
        <w:tblDescription w:val="Risk assessment table with items/chemicals, hazards and control measures listed."/>
      </w:tblPr>
      <w:tblGrid>
        <w:gridCol w:w="2122"/>
        <w:gridCol w:w="3685"/>
        <w:gridCol w:w="9072"/>
      </w:tblGrid>
      <w:tr w:rsidR="006A1E60" w:rsidRPr="00E61900" w14:paraId="60FD1EEA" w14:textId="77777777" w:rsidTr="00E61900">
        <w:trPr>
          <w:cnfStyle w:val="100000000000" w:firstRow="1" w:lastRow="0" w:firstColumn="0" w:lastColumn="0" w:oddVBand="0" w:evenVBand="0" w:oddHBand="0" w:evenHBand="0" w:firstRowFirstColumn="0" w:firstRowLastColumn="0" w:lastRowFirstColumn="0" w:lastRowLastColumn="0"/>
        </w:trPr>
        <w:tc>
          <w:tcPr>
            <w:tcW w:w="2122" w:type="dxa"/>
          </w:tcPr>
          <w:p w14:paraId="151761AB" w14:textId="302E7A5C" w:rsidR="006A1E60" w:rsidRPr="00E61900" w:rsidRDefault="006A1E60" w:rsidP="00E61900">
            <w:r w:rsidRPr="00E61900">
              <w:t>Item</w:t>
            </w:r>
            <w:r w:rsidR="00956FF3" w:rsidRPr="00E61900">
              <w:t>s/Chemicals</w:t>
            </w:r>
          </w:p>
        </w:tc>
        <w:tc>
          <w:tcPr>
            <w:tcW w:w="3685" w:type="dxa"/>
          </w:tcPr>
          <w:p w14:paraId="3D0A9AF0" w14:textId="1C3E24CE" w:rsidR="006A1E60" w:rsidRPr="00E61900" w:rsidRDefault="00956FF3" w:rsidP="00E61900">
            <w:r w:rsidRPr="00E61900">
              <w:t>Hazard</w:t>
            </w:r>
          </w:p>
        </w:tc>
        <w:tc>
          <w:tcPr>
            <w:tcW w:w="9072" w:type="dxa"/>
          </w:tcPr>
          <w:p w14:paraId="5AE6BD68" w14:textId="57BE5BD1" w:rsidR="006A1E60" w:rsidRPr="00E61900" w:rsidRDefault="00956FF3" w:rsidP="00E61900">
            <w:r w:rsidRPr="00E61900">
              <w:t>Control Measures</w:t>
            </w:r>
          </w:p>
        </w:tc>
      </w:tr>
      <w:tr w:rsidR="00FA4757" w:rsidRPr="00C637D8" w14:paraId="1C040C81" w14:textId="77777777" w:rsidTr="00E61900">
        <w:trPr>
          <w:cnfStyle w:val="000000100000" w:firstRow="0" w:lastRow="0" w:firstColumn="0" w:lastColumn="0" w:oddVBand="0" w:evenVBand="0" w:oddHBand="1" w:evenHBand="0" w:firstRowFirstColumn="0" w:firstRowLastColumn="0" w:lastRowFirstColumn="0" w:lastRowLastColumn="0"/>
        </w:trPr>
        <w:tc>
          <w:tcPr>
            <w:tcW w:w="2122" w:type="dxa"/>
          </w:tcPr>
          <w:p w14:paraId="6997D291" w14:textId="18B6785D" w:rsidR="00FA4757" w:rsidRPr="00C637D8" w:rsidRDefault="00FA4757" w:rsidP="00FA4757">
            <w:r>
              <w:t>Beakers, measuring cylinders</w:t>
            </w:r>
          </w:p>
        </w:tc>
        <w:tc>
          <w:tcPr>
            <w:tcW w:w="3685" w:type="dxa"/>
          </w:tcPr>
          <w:p w14:paraId="00760389" w14:textId="24DE70CC" w:rsidR="00FA4757" w:rsidRPr="00C637D8" w:rsidRDefault="00FA4757" w:rsidP="00FA4757">
            <w:r w:rsidRPr="00C637D8">
              <w:t xml:space="preserve">Breakage of </w:t>
            </w:r>
            <w:r w:rsidR="00A45D14">
              <w:t>b</w:t>
            </w:r>
            <w:r w:rsidRPr="00C637D8">
              <w:t>eaker. Cuts from chipped glassware.</w:t>
            </w:r>
          </w:p>
        </w:tc>
        <w:tc>
          <w:tcPr>
            <w:tcW w:w="9072" w:type="dxa"/>
          </w:tcPr>
          <w:p w14:paraId="4A723FBD" w14:textId="10562E0C" w:rsidR="00FA4757" w:rsidRPr="00C637D8" w:rsidRDefault="00FA4757" w:rsidP="00FA4757">
            <w:r w:rsidRPr="00C637D8">
              <w:t>Use standard handling procedures. Inspect and discard broken glassware. Sweep up broken glass with a dustpan and brush; do not use fingers to clean up broken glass. Wear enclosed leather shoes.</w:t>
            </w:r>
          </w:p>
        </w:tc>
      </w:tr>
      <w:tr w:rsidR="000630F8" w:rsidRPr="00C637D8" w14:paraId="415BBE76" w14:textId="77777777" w:rsidTr="00E61900">
        <w:trPr>
          <w:cnfStyle w:val="000000010000" w:firstRow="0" w:lastRow="0" w:firstColumn="0" w:lastColumn="0" w:oddVBand="0" w:evenVBand="0" w:oddHBand="0" w:evenHBand="1" w:firstRowFirstColumn="0" w:firstRowLastColumn="0" w:lastRowFirstColumn="0" w:lastRowLastColumn="0"/>
        </w:trPr>
        <w:tc>
          <w:tcPr>
            <w:tcW w:w="2122" w:type="dxa"/>
          </w:tcPr>
          <w:p w14:paraId="626083CF" w14:textId="338554A4" w:rsidR="000630F8" w:rsidRPr="00C637D8" w:rsidRDefault="00861CC0" w:rsidP="000630F8">
            <w:r>
              <w:t>Hydrochloric acid</w:t>
            </w:r>
          </w:p>
        </w:tc>
        <w:tc>
          <w:tcPr>
            <w:tcW w:w="3685" w:type="dxa"/>
          </w:tcPr>
          <w:p w14:paraId="2BAD78F6" w14:textId="1E906537" w:rsidR="000630F8" w:rsidRPr="00C637D8" w:rsidRDefault="000630F8" w:rsidP="000630F8">
            <w:r w:rsidRPr="00C637D8">
              <w:t>Splashing chemicals in eyes or on skin.</w:t>
            </w:r>
          </w:p>
        </w:tc>
        <w:tc>
          <w:tcPr>
            <w:tcW w:w="9072" w:type="dxa"/>
          </w:tcPr>
          <w:p w14:paraId="39064A43" w14:textId="0692695D" w:rsidR="000630F8" w:rsidRPr="00C637D8" w:rsidRDefault="000630F8" w:rsidP="000630F8">
            <w:r w:rsidRPr="00C637D8">
              <w:t>Wear safety glasses throughout the experiment. Wear enclosed leather footwear. Wash splashes off the skin with cool water.</w:t>
            </w:r>
          </w:p>
        </w:tc>
      </w:tr>
      <w:tr w:rsidR="00FC2494" w:rsidRPr="00C637D8" w14:paraId="20275D1E" w14:textId="77777777" w:rsidTr="00E61900">
        <w:trPr>
          <w:cnfStyle w:val="000000100000" w:firstRow="0" w:lastRow="0" w:firstColumn="0" w:lastColumn="0" w:oddVBand="0" w:evenVBand="0" w:oddHBand="1" w:evenHBand="0" w:firstRowFirstColumn="0" w:firstRowLastColumn="0" w:lastRowFirstColumn="0" w:lastRowLastColumn="0"/>
        </w:trPr>
        <w:tc>
          <w:tcPr>
            <w:tcW w:w="2122" w:type="dxa"/>
          </w:tcPr>
          <w:p w14:paraId="33DFCEFD" w14:textId="58FF4800" w:rsidR="00400E84" w:rsidRDefault="00B604B8" w:rsidP="000630F8">
            <w:r>
              <w:t>Magn</w:t>
            </w:r>
            <w:r w:rsidR="00160141">
              <w:t>e</w:t>
            </w:r>
            <w:r>
              <w:t>sium</w:t>
            </w:r>
          </w:p>
        </w:tc>
        <w:tc>
          <w:tcPr>
            <w:tcW w:w="3685" w:type="dxa"/>
          </w:tcPr>
          <w:p w14:paraId="2C1488F7" w14:textId="761A8CEF" w:rsidR="00FC2494" w:rsidRPr="00C637D8" w:rsidRDefault="00B604B8" w:rsidP="000630F8">
            <w:r>
              <w:t xml:space="preserve">Produces flammable gases </w:t>
            </w:r>
            <w:r w:rsidR="008C51CC">
              <w:t>on contact with water which may ignite spontaneously.</w:t>
            </w:r>
          </w:p>
        </w:tc>
        <w:tc>
          <w:tcPr>
            <w:tcW w:w="9072" w:type="dxa"/>
          </w:tcPr>
          <w:p w14:paraId="154C8030" w14:textId="77777777" w:rsidR="000E0357" w:rsidRDefault="008C51CC" w:rsidP="000E0357">
            <w:r>
              <w:t>Wear safety glasses throughout the experiment. Keep in a container away from water until use.</w:t>
            </w:r>
          </w:p>
          <w:p w14:paraId="2AD74964" w14:textId="489B9FC1" w:rsidR="00DC551E" w:rsidRPr="00C637D8" w:rsidRDefault="00DC551E" w:rsidP="000E0357">
            <w:r>
              <w:t>Do not place excess in the garbage or down the drain.</w:t>
            </w:r>
          </w:p>
        </w:tc>
      </w:tr>
      <w:tr w:rsidR="00FA6F80" w:rsidRPr="00C637D8" w14:paraId="00EBD4A8" w14:textId="77777777" w:rsidTr="00E61900">
        <w:trPr>
          <w:cnfStyle w:val="000000010000" w:firstRow="0" w:lastRow="0" w:firstColumn="0" w:lastColumn="0" w:oddVBand="0" w:evenVBand="0" w:oddHBand="0" w:evenHBand="1" w:firstRowFirstColumn="0" w:firstRowLastColumn="0" w:lastRowFirstColumn="0" w:lastRowLastColumn="0"/>
        </w:trPr>
        <w:tc>
          <w:tcPr>
            <w:tcW w:w="2122" w:type="dxa"/>
          </w:tcPr>
          <w:p w14:paraId="7263272C" w14:textId="56316222" w:rsidR="00FA6F80" w:rsidRDefault="00FA6F80" w:rsidP="000630F8">
            <w:r>
              <w:t>Calcium</w:t>
            </w:r>
          </w:p>
        </w:tc>
        <w:tc>
          <w:tcPr>
            <w:tcW w:w="3685" w:type="dxa"/>
          </w:tcPr>
          <w:p w14:paraId="60E2AC55" w14:textId="44148A42" w:rsidR="00FA6F80" w:rsidRDefault="003F4D0D" w:rsidP="000630F8">
            <w:r>
              <w:t>In water releases flammable gases.</w:t>
            </w:r>
          </w:p>
        </w:tc>
        <w:tc>
          <w:tcPr>
            <w:tcW w:w="9072" w:type="dxa"/>
          </w:tcPr>
          <w:p w14:paraId="3CD9CF38" w14:textId="77777777" w:rsidR="003F4D0D" w:rsidRDefault="003F4D0D" w:rsidP="003F4D0D">
            <w:r>
              <w:t>Wear safety glasses throughout the experiment. Keep in a container away from water until use.</w:t>
            </w:r>
          </w:p>
          <w:p w14:paraId="0AEF5BE8" w14:textId="59ACCFF6" w:rsidR="003F4D0D" w:rsidRDefault="003F4D0D" w:rsidP="003F4D0D">
            <w:r>
              <w:t>Handle in a well-ventilated area.</w:t>
            </w:r>
          </w:p>
          <w:p w14:paraId="72FA21B3" w14:textId="1BA58E7A" w:rsidR="00FA6F80" w:rsidRDefault="003F4D0D" w:rsidP="003F4D0D">
            <w:r>
              <w:lastRenderedPageBreak/>
              <w:t>Provide students with a few grains of strontium only.</w:t>
            </w:r>
          </w:p>
        </w:tc>
      </w:tr>
      <w:tr w:rsidR="00FA6F80" w:rsidRPr="00C637D8" w14:paraId="029540CB" w14:textId="77777777" w:rsidTr="00E61900">
        <w:trPr>
          <w:cnfStyle w:val="000000100000" w:firstRow="0" w:lastRow="0" w:firstColumn="0" w:lastColumn="0" w:oddVBand="0" w:evenVBand="0" w:oddHBand="1" w:evenHBand="0" w:firstRowFirstColumn="0" w:firstRowLastColumn="0" w:lastRowFirstColumn="0" w:lastRowLastColumn="0"/>
        </w:trPr>
        <w:tc>
          <w:tcPr>
            <w:tcW w:w="2122" w:type="dxa"/>
          </w:tcPr>
          <w:p w14:paraId="7DE5FB1F" w14:textId="169A5E30" w:rsidR="00FA6F80" w:rsidRDefault="00FA6F80" w:rsidP="000630F8">
            <w:r>
              <w:lastRenderedPageBreak/>
              <w:t>Strontium</w:t>
            </w:r>
          </w:p>
        </w:tc>
        <w:tc>
          <w:tcPr>
            <w:tcW w:w="3685" w:type="dxa"/>
          </w:tcPr>
          <w:p w14:paraId="0DE37C67" w14:textId="77777777" w:rsidR="00FA6F80" w:rsidRDefault="00400E84" w:rsidP="000630F8">
            <w:r>
              <w:t>Produces flammable gases on contact with water which may ignite spontaneously.</w:t>
            </w:r>
          </w:p>
          <w:p w14:paraId="7ADFDD01" w14:textId="0172D231" w:rsidR="00400E84" w:rsidRDefault="00400E84" w:rsidP="000630F8">
            <w:r>
              <w:t>May cause skin irritation.</w:t>
            </w:r>
          </w:p>
        </w:tc>
        <w:tc>
          <w:tcPr>
            <w:tcW w:w="9072" w:type="dxa"/>
          </w:tcPr>
          <w:p w14:paraId="623B4180" w14:textId="77777777" w:rsidR="00400E84" w:rsidRDefault="00400E84" w:rsidP="00400E84">
            <w:r>
              <w:t>Wear safety glasses throughout the experiment. Keep in a container away from water until use.</w:t>
            </w:r>
          </w:p>
          <w:p w14:paraId="1707F9EA" w14:textId="49879562" w:rsidR="00400E84" w:rsidRDefault="00400E84" w:rsidP="00400E84">
            <w:r>
              <w:t>Handle in a well</w:t>
            </w:r>
            <w:r w:rsidR="00873DCB">
              <w:t>-</w:t>
            </w:r>
            <w:r>
              <w:t>ventilat</w:t>
            </w:r>
            <w:r w:rsidR="00873DCB">
              <w:t>ed area.</w:t>
            </w:r>
          </w:p>
          <w:p w14:paraId="792E5C3B" w14:textId="06F59CF0" w:rsidR="00FA6F80" w:rsidRDefault="00873DCB" w:rsidP="000630F8">
            <w:r>
              <w:t>Provide students with a few grains</w:t>
            </w:r>
            <w:r w:rsidR="0000005C">
              <w:t xml:space="preserve"> of strontium only</w:t>
            </w:r>
            <w:r w:rsidR="00D442C7">
              <w:t>.</w:t>
            </w:r>
          </w:p>
        </w:tc>
      </w:tr>
      <w:tr w:rsidR="000F4329" w:rsidRPr="00C637D8" w14:paraId="3D2FC064" w14:textId="77777777" w:rsidTr="00E61900">
        <w:trPr>
          <w:cnfStyle w:val="000000010000" w:firstRow="0" w:lastRow="0" w:firstColumn="0" w:lastColumn="0" w:oddVBand="0" w:evenVBand="0" w:oddHBand="0" w:evenHBand="1" w:firstRowFirstColumn="0" w:firstRowLastColumn="0" w:lastRowFirstColumn="0" w:lastRowLastColumn="0"/>
        </w:trPr>
        <w:tc>
          <w:tcPr>
            <w:tcW w:w="2122" w:type="dxa"/>
          </w:tcPr>
          <w:p w14:paraId="27AC2EE3" w14:textId="23A2D75E" w:rsidR="000F4329" w:rsidRPr="00C637D8" w:rsidRDefault="000F4329" w:rsidP="000F4329">
            <w:r>
              <w:t>Spills, bags, chairs</w:t>
            </w:r>
          </w:p>
        </w:tc>
        <w:tc>
          <w:tcPr>
            <w:tcW w:w="3685" w:type="dxa"/>
          </w:tcPr>
          <w:p w14:paraId="138F83AC" w14:textId="2AEE1063" w:rsidR="000F4329" w:rsidRPr="00C637D8" w:rsidRDefault="000F4329" w:rsidP="000F4329">
            <w:r w:rsidRPr="00C637D8">
              <w:t>Slips, trips and falls.</w:t>
            </w:r>
          </w:p>
        </w:tc>
        <w:tc>
          <w:tcPr>
            <w:tcW w:w="9072" w:type="dxa"/>
          </w:tcPr>
          <w:p w14:paraId="03BB22B9" w14:textId="04879AC4" w:rsidR="000F4329" w:rsidRPr="00C637D8" w:rsidRDefault="000F4329" w:rsidP="000F4329">
            <w:r w:rsidRPr="00C637D8">
              <w:t xml:space="preserve">Bags are to remain away from the work area. Spills are to be cleaned immediately. No running in the lab. </w:t>
            </w:r>
          </w:p>
        </w:tc>
      </w:tr>
    </w:tbl>
    <w:p w14:paraId="2F5CCF54" w14:textId="77777777" w:rsidR="00D9591C" w:rsidRPr="009804D9" w:rsidRDefault="00D9591C" w:rsidP="009804D9"/>
    <w:p w14:paraId="60A62BFC" w14:textId="77777777" w:rsidR="00436007" w:rsidRPr="009804D9" w:rsidRDefault="00436007" w:rsidP="009804D9">
      <w:pPr>
        <w:sectPr w:rsidR="00436007" w:rsidRPr="009804D9" w:rsidSect="005711A8">
          <w:headerReference w:type="first" r:id="rId42"/>
          <w:pgSz w:w="16838" w:h="11906" w:orient="landscape"/>
          <w:pgMar w:top="1134" w:right="1134" w:bottom="1134" w:left="1134" w:header="709" w:footer="709" w:gutter="0"/>
          <w:cols w:space="708"/>
          <w:docGrid w:linePitch="360"/>
        </w:sectPr>
      </w:pPr>
    </w:p>
    <w:p w14:paraId="5328ECEB" w14:textId="02DD77C9" w:rsidR="00980751" w:rsidRPr="00BD6712" w:rsidRDefault="00980751" w:rsidP="00833A14">
      <w:pPr>
        <w:pStyle w:val="Heading2"/>
      </w:pPr>
      <w:bookmarkStart w:id="29" w:name="_Toc149909358"/>
      <w:r>
        <w:lastRenderedPageBreak/>
        <w:t xml:space="preserve">Activity </w:t>
      </w:r>
      <w:r w:rsidR="005B17F9">
        <w:t>6</w:t>
      </w:r>
      <w:r w:rsidR="00EF2F4B">
        <w:t xml:space="preserve"> – scavenger hunt</w:t>
      </w:r>
      <w:bookmarkEnd w:id="29"/>
    </w:p>
    <w:p w14:paraId="38C6089C" w14:textId="28EDF72D" w:rsidR="003309EC" w:rsidRDefault="005B17F9" w:rsidP="003309EC">
      <w:r>
        <w:t xml:space="preserve">In this activity the students conduct a scavenger hunt to find as many elements as they can. </w:t>
      </w:r>
      <w:r w:rsidR="00455F8A">
        <w:t>The students could include a photograph of the item containing the element as evidence that they found it. Alternatively, they can add a detailed location to the table. Edit the table as required to suit your class needs.</w:t>
      </w:r>
    </w:p>
    <w:p w14:paraId="5EB9087B" w14:textId="07716729" w:rsidR="003309EC" w:rsidRPr="00455F8A" w:rsidRDefault="000E0357" w:rsidP="003309EC">
      <w:r>
        <w:t>A</w:t>
      </w:r>
      <w:r w:rsidR="003309EC">
        <w:t xml:space="preserve"> copy of </w:t>
      </w:r>
      <w:hyperlink r:id="rId43" w:history="1">
        <w:r w:rsidR="008B1669">
          <w:rPr>
            <w:rStyle w:val="Hyperlink"/>
          </w:rPr>
          <w:t>The Periodic Table of the Elements, in Pictures and Words [PDF 1 KB]</w:t>
        </w:r>
      </w:hyperlink>
      <w:r w:rsidR="003309EC">
        <w:t xml:space="preserve"> </w:t>
      </w:r>
      <w:r>
        <w:t xml:space="preserve">could be printed </w:t>
      </w:r>
      <w:r w:rsidR="003309EC">
        <w:t>to support students in identifying where elements can be found.</w:t>
      </w:r>
    </w:p>
    <w:p w14:paraId="75C01EAA" w14:textId="3616A931" w:rsidR="009F660F" w:rsidRDefault="00455F8A" w:rsidP="009F660F">
      <w:pPr>
        <w:pStyle w:val="FeatureBox2"/>
      </w:pPr>
      <w:r>
        <w:rPr>
          <w:rStyle w:val="Strong"/>
        </w:rPr>
        <w:t>Teache</w:t>
      </w:r>
      <w:r w:rsidR="006F5FD5">
        <w:rPr>
          <w:rStyle w:val="Strong"/>
        </w:rPr>
        <w:t xml:space="preserve">r </w:t>
      </w:r>
      <w:r w:rsidR="00483F62">
        <w:rPr>
          <w:rStyle w:val="Strong"/>
        </w:rPr>
        <w:t>notes</w:t>
      </w:r>
      <w:r w:rsidRPr="00455F8A">
        <w:rPr>
          <w:rStyle w:val="Strong"/>
        </w:rPr>
        <w:t>:</w:t>
      </w:r>
      <w:r>
        <w:t xml:space="preserve"> </w:t>
      </w:r>
      <w:r w:rsidR="00243356">
        <w:t xml:space="preserve">this </w:t>
      </w:r>
      <w:r w:rsidR="001C26FD">
        <w:t xml:space="preserve">activity could be conducted within the classroom with </w:t>
      </w:r>
      <w:r w:rsidR="00456075">
        <w:t xml:space="preserve">items placed strategically to be found </w:t>
      </w:r>
      <w:r w:rsidR="008E74E0">
        <w:t xml:space="preserve">by </w:t>
      </w:r>
      <w:r w:rsidR="00456075">
        <w:t xml:space="preserve">the students </w:t>
      </w:r>
      <w:r w:rsidR="00576261">
        <w:t xml:space="preserve">or the students </w:t>
      </w:r>
      <w:r w:rsidR="00456075">
        <w:t>could be given boundaries to search around the sc</w:t>
      </w:r>
      <w:r w:rsidR="008E74E0">
        <w:t xml:space="preserve">hool. </w:t>
      </w:r>
      <w:r>
        <w:t>This activity could be extended as a homework task with the students being challenged to find as many elements as possible.</w:t>
      </w:r>
    </w:p>
    <w:p w14:paraId="4BB454CC" w14:textId="72424925" w:rsidR="00553731" w:rsidRDefault="009F660F" w:rsidP="00553731">
      <w:pPr>
        <w:pStyle w:val="FeatureBox2"/>
      </w:pPr>
      <w:r>
        <w:t>Clear time frames and boundaries should be provided to facilitate classroom management.</w:t>
      </w:r>
    </w:p>
    <w:p w14:paraId="044F570F" w14:textId="02AC5935" w:rsidR="000A65EB" w:rsidRPr="000A65EB" w:rsidRDefault="006F5FD5" w:rsidP="00553731">
      <w:pPr>
        <w:pStyle w:val="FeatureBox2"/>
      </w:pPr>
      <w:r w:rsidRPr="006F5FD5">
        <w:rPr>
          <w:rStyle w:val="Strong"/>
        </w:rPr>
        <w:t>Differentiation:</w:t>
      </w:r>
      <w:r>
        <w:t xml:space="preserve"> </w:t>
      </w:r>
      <w:r w:rsidR="00307A18">
        <w:t>this</w:t>
      </w:r>
      <w:r w:rsidR="000A65EB">
        <w:t xml:space="preserve"> activity provides opportunities for students to express themselves in the form that they are most </w:t>
      </w:r>
      <w:r w:rsidR="00553731">
        <w:t>comfortable</w:t>
      </w:r>
      <w:r w:rsidR="000A65EB">
        <w:t xml:space="preserve"> </w:t>
      </w:r>
      <w:r w:rsidR="00553731">
        <w:t xml:space="preserve">with. This could include drawing the item instead of </w:t>
      </w:r>
      <w:r w:rsidR="00C410C4">
        <w:t>describing it in words</w:t>
      </w:r>
      <w:r w:rsidR="00553731">
        <w:t>.</w:t>
      </w:r>
    </w:p>
    <w:p w14:paraId="35BBA7C7" w14:textId="0F1AE872" w:rsidR="00980751" w:rsidRDefault="001054D7" w:rsidP="00833A14">
      <w:pPr>
        <w:pStyle w:val="Heading2"/>
      </w:pPr>
      <w:bookmarkStart w:id="30" w:name="_Toc149909359"/>
      <w:r>
        <w:t>Activity 7</w:t>
      </w:r>
      <w:r w:rsidR="00307A18">
        <w:t xml:space="preserve"> –</w:t>
      </w:r>
      <w:r>
        <w:t xml:space="preserve"> </w:t>
      </w:r>
      <w:r w:rsidR="00307A18">
        <w:t xml:space="preserve">periodic </w:t>
      </w:r>
      <w:r w:rsidR="00A93FC0">
        <w:t>table battleships</w:t>
      </w:r>
      <w:r w:rsidR="00915FF4">
        <w:t xml:space="preserve"> (optional activity)</w:t>
      </w:r>
      <w:bookmarkEnd w:id="30"/>
    </w:p>
    <w:p w14:paraId="01A62DDA" w14:textId="11EE32F4" w:rsidR="00A93FC0" w:rsidRDefault="00FF532A" w:rsidP="00A93FC0">
      <w:r>
        <w:t>In this activity the students play battleships using the periodic table as their grid. Period and group numbers become the code for ship locations.</w:t>
      </w:r>
    </w:p>
    <w:p w14:paraId="07ACFD4A" w14:textId="3C64F520" w:rsidR="004F0F25" w:rsidRDefault="00FF532A" w:rsidP="00A93FC0">
      <w:r w:rsidRPr="00893903">
        <w:rPr>
          <w:rStyle w:val="Strong"/>
        </w:rPr>
        <w:t>Equipment</w:t>
      </w:r>
      <w:r w:rsidR="004F0F25">
        <w:t xml:space="preserve"> (per pair)</w:t>
      </w:r>
    </w:p>
    <w:p w14:paraId="74A129E2" w14:textId="78032489" w:rsidR="004F0F25" w:rsidRDefault="004F0F25" w:rsidP="00893903">
      <w:pPr>
        <w:pStyle w:val="ListBullet"/>
      </w:pPr>
      <w:r>
        <w:t>4 laminated copies of the periodic table</w:t>
      </w:r>
    </w:p>
    <w:p w14:paraId="55A3F197" w14:textId="73FD07CD" w:rsidR="004F0F25" w:rsidRDefault="00893903" w:rsidP="00893903">
      <w:pPr>
        <w:pStyle w:val="ListBullet"/>
      </w:pPr>
      <w:r>
        <w:t>2 whiteboard markers</w:t>
      </w:r>
    </w:p>
    <w:p w14:paraId="12271FC7" w14:textId="42D21EDC" w:rsidR="00893903" w:rsidRDefault="00893903" w:rsidP="001A0765">
      <w:pPr>
        <w:pStyle w:val="ListBullet"/>
      </w:pPr>
      <w:r>
        <w:t>2 large paper clips or dog clips</w:t>
      </w:r>
    </w:p>
    <w:p w14:paraId="123E1FCD" w14:textId="7EF3C403" w:rsidR="009B64B6" w:rsidRDefault="009B64B6" w:rsidP="001A0765">
      <w:pPr>
        <w:pStyle w:val="ListBullet"/>
      </w:pPr>
      <w:r>
        <w:t>2 folders</w:t>
      </w:r>
    </w:p>
    <w:p w14:paraId="6611F702" w14:textId="77777777" w:rsidR="00F97694" w:rsidRPr="00F97694" w:rsidRDefault="00F97694" w:rsidP="001A0765">
      <w:pPr>
        <w:rPr>
          <w:rStyle w:val="Strong"/>
        </w:rPr>
      </w:pPr>
      <w:r w:rsidRPr="00F97694">
        <w:rPr>
          <w:rStyle w:val="Strong"/>
        </w:rPr>
        <w:t>How to play</w:t>
      </w:r>
    </w:p>
    <w:p w14:paraId="6223D05B" w14:textId="69198179" w:rsidR="009B64B6" w:rsidRDefault="00A73D37" w:rsidP="00CD6CAC">
      <w:pPr>
        <w:pStyle w:val="ListNumber"/>
        <w:numPr>
          <w:ilvl w:val="0"/>
          <w:numId w:val="7"/>
        </w:numPr>
      </w:pPr>
      <w:r>
        <w:t>Attach a copy of the periodic table to each side of the folder</w:t>
      </w:r>
      <w:r w:rsidR="00C46C56">
        <w:t>s</w:t>
      </w:r>
      <w:r>
        <w:t xml:space="preserve"> (on the inside).</w:t>
      </w:r>
    </w:p>
    <w:p w14:paraId="322F491F" w14:textId="0BF9E73F" w:rsidR="007A4CC1" w:rsidRDefault="00F22A39" w:rsidP="007A4CC1">
      <w:pPr>
        <w:pStyle w:val="ListNumber"/>
      </w:pPr>
      <w:r>
        <w:lastRenderedPageBreak/>
        <w:t xml:space="preserve">Open the folders and clip one side of each folder together so that the open folders </w:t>
      </w:r>
      <w:r w:rsidR="00C46C56">
        <w:t xml:space="preserve">will stand up </w:t>
      </w:r>
      <w:r>
        <w:t>fac</w:t>
      </w:r>
      <w:r w:rsidR="00C46C56">
        <w:t>ing</w:t>
      </w:r>
      <w:r>
        <w:t xml:space="preserve"> each student.</w:t>
      </w:r>
      <w:r w:rsidR="00EC1C1A">
        <w:t xml:space="preserve"> They should be able to see their 2 periodic tables in front of the</w:t>
      </w:r>
      <w:r w:rsidR="00576261">
        <w:t>m,</w:t>
      </w:r>
      <w:r w:rsidR="00EC1C1A">
        <w:t xml:space="preserve"> one is </w:t>
      </w:r>
      <w:proofErr w:type="gramStart"/>
      <w:r w:rsidR="00EC1C1A">
        <w:t>vertical</w:t>
      </w:r>
      <w:proofErr w:type="gramEnd"/>
      <w:r w:rsidR="00EC1C1A">
        <w:t xml:space="preserve"> and one is flat.</w:t>
      </w:r>
    </w:p>
    <w:p w14:paraId="485C3E32" w14:textId="004420BB" w:rsidR="007A4CC1" w:rsidRDefault="007A4CC1" w:rsidP="007A4CC1">
      <w:pPr>
        <w:pStyle w:val="Caption"/>
      </w:pPr>
      <w:r>
        <w:t xml:space="preserve">Figure </w:t>
      </w:r>
      <w:r w:rsidR="00D20F90">
        <w:fldChar w:fldCharType="begin"/>
      </w:r>
      <w:r w:rsidR="00D20F90">
        <w:instrText xml:space="preserve"> SEQ Figure \* ARABIC </w:instrText>
      </w:r>
      <w:r w:rsidR="00D20F90">
        <w:fldChar w:fldCharType="separate"/>
      </w:r>
      <w:r w:rsidR="00D20F90">
        <w:rPr>
          <w:noProof/>
        </w:rPr>
        <w:t>1</w:t>
      </w:r>
      <w:r w:rsidR="00D20F90">
        <w:rPr>
          <w:noProof/>
        </w:rPr>
        <w:fldChar w:fldCharType="end"/>
      </w:r>
      <w:r w:rsidR="004C6AA3">
        <w:rPr>
          <w:noProof/>
        </w:rPr>
        <w:t xml:space="preserve"> –</w:t>
      </w:r>
      <w:r>
        <w:t xml:space="preserve"> </w:t>
      </w:r>
      <w:r w:rsidR="00102E7E">
        <w:t>p</w:t>
      </w:r>
      <w:r>
        <w:t>eriodic table battleships setup</w:t>
      </w:r>
    </w:p>
    <w:p w14:paraId="30C8AA91" w14:textId="77777777" w:rsidR="00243356" w:rsidRDefault="005504FF" w:rsidP="007A4CC1">
      <w:pPr>
        <w:pStyle w:val="ListNumber"/>
        <w:numPr>
          <w:ilvl w:val="0"/>
          <w:numId w:val="0"/>
        </w:numPr>
        <w:ind w:left="567" w:hanging="567"/>
      </w:pPr>
      <w:r>
        <w:rPr>
          <w:noProof/>
        </w:rPr>
        <mc:AlternateContent>
          <mc:Choice Requires="wps">
            <w:drawing>
              <wp:anchor distT="0" distB="0" distL="114300" distR="114300" simplePos="0" relativeHeight="251658240" behindDoc="0" locked="0" layoutInCell="1" allowOverlap="1" wp14:anchorId="3155691A" wp14:editId="4F699056">
                <wp:simplePos x="0" y="0"/>
                <wp:positionH relativeFrom="column">
                  <wp:posOffset>-5715</wp:posOffset>
                </wp:positionH>
                <wp:positionV relativeFrom="paragraph">
                  <wp:posOffset>19685</wp:posOffset>
                </wp:positionV>
                <wp:extent cx="3171825" cy="4238625"/>
                <wp:effectExtent l="19050" t="19050" r="28575" b="28575"/>
                <wp:wrapNone/>
                <wp:docPr id="34" name="Rectangl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3171825" cy="4238625"/>
                        </a:xfrm>
                        <a:prstGeom prst="rect">
                          <a:avLst/>
                        </a:prstGeom>
                        <a:noFill/>
                        <a:ln w="28575">
                          <a:solidFill>
                            <a:schemeClr val="accent1">
                              <a:lumMod val="5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B26645E" id="Rectangle 34" o:spid="_x0000_s1026" alt="&quot;&quot;" style="position:absolute;margin-left:-.45pt;margin-top:1.55pt;width:249.75pt;height:333.75pt;z-index:2516582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6MFDiQIAAJEFAAAOAAAAZHJzL2Uyb0RvYy54bWysVFFv2yAQfp+0/4B4Xx27SZtFcaqoVadJ&#10;XRutnfpMMNRImGNA4mS/fgd2nKyrNmmaHzBwd9/dfdzd/GrXaLIVziswJc3PRpQIw6FS5qWk355u&#10;P0wp8YGZimkwoqR74enV4v27eWtnooAadCUcQRDjZ60taR2CnWWZ57VomD8DKwwKJbiGBTy6l6xy&#10;rEX0RmfFaHSRteAq64AL7/H2phPSRcKXUvDwIKUXgeiSYmwhrS6t67hmizmbvThma8X7MNg/RNEw&#10;ZdDpAHXDAiMbp36DahR34EGGMw5NBlIqLlIOmE0+epXNY82sSLkgOd4ONPn/B8vvt4925ZCG1vqZ&#10;x23MYiddE/8YH9klsvYDWWIXCMfL8/wynxYTSjjKxsX59AIPiJMdza3z4ZOAhsRNSR2+RiKJbe98&#10;6FQPKtGbgVuldXoRbUhb0mI6uZwkCw9aVVEa9VJxiGvtyJbhszLOhQl50tOb5gtU3f1khF8f0WCS&#10;4jtBw2i1wctj9mkX9lpEV9p8FZKoCvMtukBiYb7t29esEn9znQAjssRkBuwu+CHIX/PqiOr1o6lI&#10;dT0Yj/4UWGc8WCTPYMJg3CgD7i0AjYz2njv9A0kdNZGlNVT7lSMOuq7ylt8qfOg75sOKOWwjbDgc&#10;DeEBF6kBHxT6HSU1uB9v3Ud9rG6UUtJiW5bUf98wJyjRnw3W/cd8PI59nA7jyWWBB3cqWZ9KzKa5&#10;BiyRHIeQ5Wkb9YM+bKWD5hknyDJ6RREzHH2XlAd3OFyHblzgDOJiuUxq2LuWhTvzaHkEj6zGQn7a&#10;PTNn+2oP2Cj3cGhhNntV9J1utDSw3ASQKnXEkdeeb+z7VLP9jIqD5fSctI6TdPETAAD//wMAUEsD&#10;BBQABgAIAAAAIQCn3/253wAAAAcBAAAPAAAAZHJzL2Rvd25yZXYueG1sTI5BS8NAEIXvgv9hGcFb&#10;u6mWtI2ZFLEtCoLQ2orHaTImwexsyG7a6K93Penx8R7f+9LlYBp14s7VVhAm4wgUS26LWkqE/etm&#10;NAflPElBjRVG+GIHy+zyIqWksGfZ8mnnSxUg4hJCqLxvE61dXrEhN7YtS+g+bGfIh9iVuujoHOCm&#10;0TdRFGtDtYSHilp+qDj/3PUGgd7Wq0M+XW2+10/bx/cZ9WSeXxCvr4b7O1CeB/83hl/9oA5ZcDra&#10;XgqnGoTRIgwRbiegQjtdzGNQR4R4FsWgs1T/989+AAAA//8DAFBLAQItABQABgAIAAAAIQC2gziS&#10;/gAAAOEBAAATAAAAAAAAAAAAAAAAAAAAAABbQ29udGVudF9UeXBlc10ueG1sUEsBAi0AFAAGAAgA&#10;AAAhADj9If/WAAAAlAEAAAsAAAAAAAAAAAAAAAAALwEAAF9yZWxzLy5yZWxzUEsBAi0AFAAGAAgA&#10;AAAhAJnowUOJAgAAkQUAAA4AAAAAAAAAAAAAAAAALgIAAGRycy9lMm9Eb2MueG1sUEsBAi0AFAAG&#10;AAgAAAAhAKff/bnfAAAABwEAAA8AAAAAAAAAAAAAAAAA4wQAAGRycy9kb3ducmV2LnhtbFBLBQYA&#10;AAAABAAEAPMAAADvBQAAAAA=&#10;" filled="f" strokecolor="#1f3763 [1604]" strokeweight="2.25pt"/>
            </w:pict>
          </mc:Fallback>
        </mc:AlternateContent>
      </w:r>
      <w:r w:rsidR="00BA3879">
        <w:rPr>
          <w:noProof/>
        </w:rPr>
        <w:drawing>
          <wp:inline distT="0" distB="0" distL="0" distR="0" wp14:anchorId="1FE8D586" wp14:editId="6EE76CF6">
            <wp:extent cx="4214315" cy="3160957"/>
            <wp:effectExtent l="0" t="6668" r="8573" b="8572"/>
            <wp:docPr id="7" name="Picture 7" descr="A picture demonstrating the set up of 2 periodic tables in a manilla folder for use in periodic table battleship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A picture demonstrating the set up of 2 periodic tables in a manilla folder for use in periodic table battleships."/>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rot="5400000">
                      <a:off x="0" y="0"/>
                      <a:ext cx="4293781" cy="3220561"/>
                    </a:xfrm>
                    <a:prstGeom prst="rect">
                      <a:avLst/>
                    </a:prstGeom>
                    <a:noFill/>
                    <a:ln>
                      <a:noFill/>
                    </a:ln>
                  </pic:spPr>
                </pic:pic>
              </a:graphicData>
            </a:graphic>
          </wp:inline>
        </w:drawing>
      </w:r>
    </w:p>
    <w:p w14:paraId="1938A1E2" w14:textId="78C21061" w:rsidR="00EC1C1A" w:rsidRDefault="00EC1C1A" w:rsidP="00EC1C1A">
      <w:pPr>
        <w:pStyle w:val="ListNumber"/>
      </w:pPr>
      <w:r>
        <w:t>Mark the battleships on the flat periodic table</w:t>
      </w:r>
      <w:r w:rsidR="003404A6">
        <w:t xml:space="preserve"> by circling elements.</w:t>
      </w:r>
    </w:p>
    <w:p w14:paraId="10301AF9" w14:textId="29E04DEF" w:rsidR="003404A6" w:rsidRDefault="003404A6" w:rsidP="002A0F9F">
      <w:pPr>
        <w:pStyle w:val="ListBullet2"/>
      </w:pPr>
      <w:r>
        <w:t xml:space="preserve">1 </w:t>
      </w:r>
      <w:r w:rsidR="00307A18">
        <w:t>×</w:t>
      </w:r>
      <w:r>
        <w:t xml:space="preserve"> 5 element ship</w:t>
      </w:r>
    </w:p>
    <w:p w14:paraId="4BEA0094" w14:textId="1D1A87B8" w:rsidR="003404A6" w:rsidRDefault="003404A6" w:rsidP="002A0F9F">
      <w:pPr>
        <w:pStyle w:val="ListBullet2"/>
      </w:pPr>
      <w:r>
        <w:t xml:space="preserve">2 </w:t>
      </w:r>
      <w:r w:rsidR="00307A18">
        <w:t>×</w:t>
      </w:r>
      <w:r>
        <w:t xml:space="preserve"> 4 element ships</w:t>
      </w:r>
    </w:p>
    <w:p w14:paraId="13720246" w14:textId="1DD552AC" w:rsidR="003404A6" w:rsidRDefault="003404A6" w:rsidP="002A0F9F">
      <w:pPr>
        <w:pStyle w:val="ListBullet2"/>
      </w:pPr>
      <w:r>
        <w:t xml:space="preserve">2 </w:t>
      </w:r>
      <w:r w:rsidR="00307A18">
        <w:t>×</w:t>
      </w:r>
      <w:r>
        <w:t xml:space="preserve"> 3 element ships</w:t>
      </w:r>
    </w:p>
    <w:p w14:paraId="1E703793" w14:textId="1BD14623" w:rsidR="003404A6" w:rsidRDefault="00265402" w:rsidP="002A0F9F">
      <w:pPr>
        <w:pStyle w:val="ListBullet2"/>
      </w:pPr>
      <w:r>
        <w:t xml:space="preserve">3 </w:t>
      </w:r>
      <w:r w:rsidR="00307A18">
        <w:t>×</w:t>
      </w:r>
      <w:r>
        <w:t xml:space="preserve"> 2 element ships</w:t>
      </w:r>
    </w:p>
    <w:p w14:paraId="40743EE4" w14:textId="467C624A" w:rsidR="00265402" w:rsidRDefault="00265402" w:rsidP="002A0F9F">
      <w:pPr>
        <w:pStyle w:val="ListBullet2"/>
      </w:pPr>
      <w:r>
        <w:t xml:space="preserve">4 </w:t>
      </w:r>
      <w:r w:rsidR="00307A18">
        <w:t>×</w:t>
      </w:r>
      <w:r>
        <w:t xml:space="preserve"> 1 element ships</w:t>
      </w:r>
    </w:p>
    <w:p w14:paraId="18714624" w14:textId="35E62F68" w:rsidR="004618E9" w:rsidRDefault="004618E9" w:rsidP="004618E9">
      <w:pPr>
        <w:pStyle w:val="Caption"/>
      </w:pPr>
      <w:r>
        <w:lastRenderedPageBreak/>
        <w:t xml:space="preserve">Figure </w:t>
      </w:r>
      <w:r w:rsidR="00D20F90">
        <w:fldChar w:fldCharType="begin"/>
      </w:r>
      <w:r w:rsidR="00D20F90">
        <w:instrText xml:space="preserve"> SEQ Figure \* ARABIC </w:instrText>
      </w:r>
      <w:r w:rsidR="00D20F90">
        <w:fldChar w:fldCharType="separate"/>
      </w:r>
      <w:r w:rsidR="00D20F90">
        <w:rPr>
          <w:noProof/>
        </w:rPr>
        <w:t>2</w:t>
      </w:r>
      <w:r w:rsidR="00D20F90">
        <w:rPr>
          <w:noProof/>
        </w:rPr>
        <w:fldChar w:fldCharType="end"/>
      </w:r>
      <w:r w:rsidR="004C6AA3">
        <w:rPr>
          <w:noProof/>
        </w:rPr>
        <w:t xml:space="preserve"> –</w:t>
      </w:r>
      <w:r>
        <w:t xml:space="preserve"> </w:t>
      </w:r>
      <w:r w:rsidR="00102E7E">
        <w:t>p</w:t>
      </w:r>
      <w:r>
        <w:t xml:space="preserve">eriodic table battleships </w:t>
      </w:r>
      <w:r w:rsidR="00A00265">
        <w:t>– the battleships</w:t>
      </w:r>
    </w:p>
    <w:p w14:paraId="18B38285" w14:textId="4931F5D7" w:rsidR="007A4CC1" w:rsidRDefault="0069482C" w:rsidP="007A4CC1">
      <w:pPr>
        <w:pStyle w:val="NoSpacing"/>
      </w:pPr>
      <w:r>
        <w:rPr>
          <w:noProof/>
        </w:rPr>
        <mc:AlternateContent>
          <mc:Choice Requires="wps">
            <w:drawing>
              <wp:anchor distT="0" distB="0" distL="114300" distR="114300" simplePos="0" relativeHeight="251658241" behindDoc="0" locked="0" layoutInCell="1" allowOverlap="1" wp14:anchorId="5C3CA84D" wp14:editId="646AF039">
                <wp:simplePos x="0" y="0"/>
                <wp:positionH relativeFrom="column">
                  <wp:posOffset>156210</wp:posOffset>
                </wp:positionH>
                <wp:positionV relativeFrom="paragraph">
                  <wp:posOffset>71120</wp:posOffset>
                </wp:positionV>
                <wp:extent cx="2924175" cy="3952875"/>
                <wp:effectExtent l="19050" t="19050" r="28575" b="28575"/>
                <wp:wrapNone/>
                <wp:docPr id="35" name="Rectangle 3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924175" cy="3952875"/>
                        </a:xfrm>
                        <a:prstGeom prst="rect">
                          <a:avLst/>
                        </a:prstGeom>
                        <a:noFill/>
                        <a:ln w="28575">
                          <a:solidFill>
                            <a:schemeClr val="accent1">
                              <a:lumMod val="5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3551C85" id="Rectangle 35" o:spid="_x0000_s1026" alt="&quot;&quot;" style="position:absolute;margin-left:12.3pt;margin-top:5.6pt;width:230.25pt;height:311.2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6Bn2hwIAAJEFAAAOAAAAZHJzL2Uyb0RvYy54bWysVFFPGzEMfp+0/xDlfVzbtQMqrqgCMU1i&#10;gAYTzyGXcJFyceakvXa/fk7ueu0Y26RpfbjGsf3Z/mL77HzTWLZWGAy4ko+PRpwpJ6Ey7rnkXx+u&#10;3p1wFqJwlbDgVMm3KvDzxds3Z62fqwnUYCuFjEBcmLe+5HWMfl4UQdaqEeEIvHKk1ICNiCTic1Gh&#10;aAm9scVkNPpQtICVR5AqBLq97JR8kfG1VjLeah1UZLbklFvMX8zfp/QtFmdi/ozC10b2aYh/yKIR&#10;xlHQAepSRMFWaH6BaoxECKDjkYSmAK2NVLkGqmY8elHNfS28yrUQOcEPNIX/Bytv1vf+DomG1od5&#10;oGOqYqOxSf+UH9tksrYDWWoTmaTLyelkOj6ecSZJ9/50NjkhgXCKvbvHED8qaFg6lBzpNTJJYn0d&#10;Yme6M0nRHFwZa/OLWMdaCnEyI8ykCmBNlbRZSM2hLiyytaBnFVIqF8fZzq6az1B197MR/fqMcj8l&#10;l5zfARplax1d7qvPp7i1KoWy7ovSzFSp3i6R38cOtajU30JnwISsqZgBu0t+SPLnujqievvkqnJf&#10;D86jPyXWOQ8eOTK4ODg3xgG+BmCJ0T5yZ78jqaMmsfQE1fYOGUI3VcHLK0MPfS1CvBNIY0QDR6sh&#10;3tJHW6AHhf7EWQ34/bX7ZE/dTVrOWhrLkodvK4GKM/vJUd+fjqfTNMdZmM6OJyTgoebpUONWzQVQ&#10;i4xpCXmZj8k+2t1RIzSPtEGWKSqphJMUu+Qy4k64iN26oB0k1XKZzWh2vYjX7t7LBJ5YTY38sHkU&#10;6PtujzQoN7AbYTF/0fSdbfJ0sFxF0CZPxJ7Xnm+a+9yz/Y5Ki+VQzlb7Tbr4AQAA//8DAFBLAwQU&#10;AAYACAAAACEAr82+weIAAAAJAQAADwAAAGRycy9kb3ducmV2LnhtbEyPT0vDQBDF74LfYRnBm90k&#10;jWmJ2RSxLQqC0PoHj9PsmgSzsyG7aaOf3vGkxzfv8d5vitVkO3E0g28dKYhnEQhDldMt1QpenrdX&#10;SxA+IGnsHBkFX8bDqjw/KzDX7kQ7c9yHWnAJ+RwVNCH0uZS+aoxFP3O9IfY+3GAxsBxqqQc8cbnt&#10;ZBJFmbTYEi802Ju7xlSf+9EqwLfN+rVK19vvzcPu/n2BI9rHJ6UuL6bbGxDBTOEvDL/4jA4lMx3c&#10;SNqLTkGSZpzke5yAYD9dXscgDgqy+XwBsizk/w/KHwAAAP//AwBQSwECLQAUAAYACAAAACEAtoM4&#10;kv4AAADhAQAAEwAAAAAAAAAAAAAAAAAAAAAAW0NvbnRlbnRfVHlwZXNdLnhtbFBLAQItABQABgAI&#10;AAAAIQA4/SH/1gAAAJQBAAALAAAAAAAAAAAAAAAAAC8BAABfcmVscy8ucmVsc1BLAQItABQABgAI&#10;AAAAIQCQ6Bn2hwIAAJEFAAAOAAAAAAAAAAAAAAAAAC4CAABkcnMvZTJvRG9jLnhtbFBLAQItABQA&#10;BgAIAAAAIQCvzb7B4gAAAAkBAAAPAAAAAAAAAAAAAAAAAOEEAABkcnMvZG93bnJldi54bWxQSwUG&#10;AAAAAAQABADzAAAA8AUAAAAA&#10;" filled="f" strokecolor="#1f3763 [1604]" strokeweight="2.25pt"/>
            </w:pict>
          </mc:Fallback>
        </mc:AlternateContent>
      </w:r>
      <w:r w:rsidR="00E070A2" w:rsidRPr="00E070A2">
        <w:rPr>
          <w:noProof/>
        </w:rPr>
        <w:drawing>
          <wp:inline distT="0" distB="0" distL="0" distR="0" wp14:anchorId="0FF845F8" wp14:editId="49FB8B40">
            <wp:extent cx="6048765" cy="4090035"/>
            <wp:effectExtent l="0" t="0" r="9525" b="5715"/>
            <wp:docPr id="1" name="Picture 1" descr="The image shows periodic table battleships with an example of a 5 element battleshi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he image shows periodic table battleships with an example of a 5 element battleship."/>
                    <pic:cNvPicPr/>
                  </pic:nvPicPr>
                  <pic:blipFill>
                    <a:blip r:embed="rId45">
                      <a:extLst>
                        <a:ext uri="{28A0092B-C50C-407E-A947-70E740481C1C}">
                          <a14:useLocalDpi xmlns:a14="http://schemas.microsoft.com/office/drawing/2010/main" val="0"/>
                        </a:ext>
                      </a:extLst>
                    </a:blip>
                    <a:stretch>
                      <a:fillRect/>
                    </a:stretch>
                  </pic:blipFill>
                  <pic:spPr>
                    <a:xfrm>
                      <a:off x="0" y="0"/>
                      <a:ext cx="6048765" cy="4090035"/>
                    </a:xfrm>
                    <a:prstGeom prst="rect">
                      <a:avLst/>
                    </a:prstGeom>
                  </pic:spPr>
                </pic:pic>
              </a:graphicData>
            </a:graphic>
          </wp:inline>
        </w:drawing>
      </w:r>
    </w:p>
    <w:p w14:paraId="5F4DD126" w14:textId="05B15BF0" w:rsidR="00265402" w:rsidRDefault="00F9621A" w:rsidP="00265402">
      <w:pPr>
        <w:pStyle w:val="ListNumber"/>
      </w:pPr>
      <w:r>
        <w:t>Play a round of s</w:t>
      </w:r>
      <w:r w:rsidR="003A1088">
        <w:t xml:space="preserve">cissors-paper-rock </w:t>
      </w:r>
      <w:r>
        <w:t xml:space="preserve">(or other suitable game) </w:t>
      </w:r>
      <w:r w:rsidR="003A1088">
        <w:t>to determine who starts play.</w:t>
      </w:r>
    </w:p>
    <w:p w14:paraId="6F0527DB" w14:textId="789C099C" w:rsidR="003A1088" w:rsidRDefault="003A1088" w:rsidP="00265402">
      <w:pPr>
        <w:pStyle w:val="ListNumber"/>
      </w:pPr>
      <w:r>
        <w:t xml:space="preserve">The first player identifies coordinates using the </w:t>
      </w:r>
      <w:r w:rsidR="00BD4F0D">
        <w:t xml:space="preserve">group </w:t>
      </w:r>
      <w:r>
        <w:t xml:space="preserve">and </w:t>
      </w:r>
      <w:r w:rsidR="00BD4F0D">
        <w:t>period</w:t>
      </w:r>
      <w:r>
        <w:t xml:space="preserve"> number</w:t>
      </w:r>
      <w:r w:rsidR="00C422AF">
        <w:t>s</w:t>
      </w:r>
      <w:r w:rsidR="0069482C">
        <w:t xml:space="preserve">, for example, </w:t>
      </w:r>
      <w:r w:rsidR="006B6F54">
        <w:t>group 2</w:t>
      </w:r>
      <w:r w:rsidR="00031632">
        <w:t xml:space="preserve"> – period 3.</w:t>
      </w:r>
    </w:p>
    <w:p w14:paraId="396460B3" w14:textId="6312A1DF" w:rsidR="00C422AF" w:rsidRDefault="00C422AF" w:rsidP="00265402">
      <w:pPr>
        <w:pStyle w:val="ListNumber"/>
      </w:pPr>
      <w:r>
        <w:t>Use the vertical periodic table to track your hits. Mark the selected element with an ‘X’ if it is a miss and circle the element if it is a hit.</w:t>
      </w:r>
    </w:p>
    <w:p w14:paraId="0E236DE2" w14:textId="18DA2F04" w:rsidR="00533FB3" w:rsidRDefault="00C422AF" w:rsidP="00C842D9">
      <w:pPr>
        <w:pStyle w:val="ListNumber"/>
      </w:pPr>
      <w:r>
        <w:t>Play continues until all ships have been sunk.</w:t>
      </w:r>
    </w:p>
    <w:p w14:paraId="72B154FB" w14:textId="0055679B" w:rsidR="0071685D" w:rsidRDefault="0071685D" w:rsidP="0071685D">
      <w:pPr>
        <w:pStyle w:val="Caption"/>
      </w:pPr>
      <w:r>
        <w:lastRenderedPageBreak/>
        <w:t xml:space="preserve">Figure </w:t>
      </w:r>
      <w:r w:rsidR="00D20F90">
        <w:fldChar w:fldCharType="begin"/>
      </w:r>
      <w:r w:rsidR="00D20F90">
        <w:instrText xml:space="preserve"> SEQ Figure \* ARABIC </w:instrText>
      </w:r>
      <w:r w:rsidR="00D20F90">
        <w:fldChar w:fldCharType="separate"/>
      </w:r>
      <w:r w:rsidR="00D20F90">
        <w:rPr>
          <w:noProof/>
        </w:rPr>
        <w:t>3</w:t>
      </w:r>
      <w:r w:rsidR="00D20F90">
        <w:rPr>
          <w:noProof/>
        </w:rPr>
        <w:fldChar w:fldCharType="end"/>
      </w:r>
      <w:r w:rsidR="004C6AA3">
        <w:rPr>
          <w:noProof/>
        </w:rPr>
        <w:t xml:space="preserve"> –</w:t>
      </w:r>
      <w:r>
        <w:t xml:space="preserve"> </w:t>
      </w:r>
      <w:r w:rsidR="00102E7E">
        <w:t>p</w:t>
      </w:r>
      <w:r>
        <w:t xml:space="preserve">eriodic table battleships </w:t>
      </w:r>
      <w:r w:rsidR="004C6AA3">
        <w:t>–</w:t>
      </w:r>
      <w:r>
        <w:t xml:space="preserve"> hit and miss</w:t>
      </w:r>
    </w:p>
    <w:p w14:paraId="48BA5999" w14:textId="17C8E302" w:rsidR="00C842D9" w:rsidRDefault="005504FF" w:rsidP="00C842D9">
      <w:pPr>
        <w:pStyle w:val="ListNumber"/>
        <w:numPr>
          <w:ilvl w:val="0"/>
          <w:numId w:val="0"/>
        </w:numPr>
      </w:pPr>
      <w:r>
        <w:rPr>
          <w:noProof/>
        </w:rPr>
        <mc:AlternateContent>
          <mc:Choice Requires="wps">
            <w:drawing>
              <wp:anchor distT="0" distB="0" distL="114300" distR="114300" simplePos="0" relativeHeight="251658242" behindDoc="0" locked="0" layoutInCell="1" allowOverlap="1" wp14:anchorId="10B97854" wp14:editId="7E50D637">
                <wp:simplePos x="0" y="0"/>
                <wp:positionH relativeFrom="column">
                  <wp:posOffset>89536</wp:posOffset>
                </wp:positionH>
                <wp:positionV relativeFrom="paragraph">
                  <wp:posOffset>137796</wp:posOffset>
                </wp:positionV>
                <wp:extent cx="2552700" cy="3409950"/>
                <wp:effectExtent l="19050" t="19050" r="19050" b="19050"/>
                <wp:wrapNone/>
                <wp:docPr id="36" name="Rectangle 3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552700" cy="3409950"/>
                        </a:xfrm>
                        <a:prstGeom prst="rect">
                          <a:avLst/>
                        </a:prstGeom>
                        <a:noFill/>
                        <a:ln w="28575">
                          <a:solidFill>
                            <a:schemeClr val="accent1">
                              <a:lumMod val="5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6D6A13E" id="Rectangle 36" o:spid="_x0000_s1026" alt="&quot;&quot;" style="position:absolute;margin-left:7.05pt;margin-top:10.85pt;width:201pt;height:268.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875jiAIAAJEFAAAOAAAAZHJzL2Uyb0RvYy54bWysVF9P2zAQf5+072D5fSTtmgEVKapATJMY&#10;VMDEs3FsYsn2ebbbtPv0OztpyhjapGl5cO58/3++u7PzrdFkI3xQYGs6OSopEZZDo+xzTb89XH04&#10;oSREZhumwYqa7kSg54v37846NxdTaEE3whN0YsO8czVtY3Tzogi8FYaFI3DColCCNywi65+LxrMO&#10;vRtdTMvyU9GBb5wHLkLA28teSBfZv5SCx1spg4hE1xRzi/n0+XxKZ7E4Y/Nnz1yr+JAG+4csDFMW&#10;g46uLllkZO3Vb66M4h4CyHjEwRQgpeIi14DVTMpX1dy3zIlcC4IT3AhT+H9u+c3m3q08wtC5MA9I&#10;piq20pv0x/zINoO1G8ES20g4Xk6ranpcIqYcZR9n5elpleEsDubOh/hZgCGJqKnH18ggsc11iBgS&#10;VfcqKZqFK6V1fhFtSYchTqrjKlsE0KpJ0qSXm0NcaE82DJ+VcS5snGQ9vTZfoenvqxK/9MAYZjTp&#10;uYM3lGmLl4fqMxV3WqRQ2t4JSVST6u0TSY35duzQskb8LXR2mDxLLGb03Sc/JvlrXX0Fg34yFbmv&#10;R+PyT4n1xqNFjgw2jsZGWfBvOdCI6BC519+D1EOTUHqCZrfyxEM/VcHxK4UPfc1CXDGPY4TNgash&#10;3uIhNeCDwkBR0oL/8dZ90sfuRiklHY5lTcP3NfOCEv3FYt+fTmazNMeZmVXHU2T8S8nTS4ldmwvA&#10;FpngEnI8k0k/6j0pPZhH3CDLFBVFzHKMXVMe/Z65iP26wB3ExXKZ1XB2HYvX9t7x5Dyhmhr5YfvI&#10;vBu6PeKg3MB+hNn8VdP3usnSwnIdQao8EQdcB7xx7nPPDjsqLZaXfNY6bNLFTwAAAP//AwBQSwME&#10;FAAGAAgAAAAhAKb9JMfgAAAACQEAAA8AAABkcnMvZG93bnJldi54bWxMj0FLw0AQhe+C/2EZwZvd&#10;pKRNidkUsS0KQqG1FY/T7JoEs7Mhu2mjv97xpMc37/Hme/lytK04m943jhTEkwiEodLphioFh9fN&#10;3QKED0gaW0dGwZfxsCyur3LMtLvQzpz3oRJcQj5DBXUIXSalL2tj0U9cZ4i9D9dbDCz7SuoeL1xu&#10;WzmNorm02BB/qLEzj7UpP/eDVYBv69WxTFab7/Xz7uk9xQHty1ap25vx4R5EMGP4C8MvPqNDwUwn&#10;N5D2omWdxJxUMI1TEOwn8ZwPJwWz2SIFWeTy/4LiBwAA//8DAFBLAQItABQABgAIAAAAIQC2gziS&#10;/gAAAOEBAAATAAAAAAAAAAAAAAAAAAAAAABbQ29udGVudF9UeXBlc10ueG1sUEsBAi0AFAAGAAgA&#10;AAAhADj9If/WAAAAlAEAAAsAAAAAAAAAAAAAAAAALwEAAF9yZWxzLy5yZWxzUEsBAi0AFAAGAAgA&#10;AAAhAOTzvmOIAgAAkQUAAA4AAAAAAAAAAAAAAAAALgIAAGRycy9lMm9Eb2MueG1sUEsBAi0AFAAG&#10;AAgAAAAhAKb9JMfgAAAACQEAAA8AAAAAAAAAAAAAAAAA4gQAAGRycy9kb3ducmV2LnhtbFBLBQYA&#10;AAAABAAEAPMAAADvBQAAAAA=&#10;" filled="f" strokecolor="#1f3763 [1604]" strokeweight="2.25pt"/>
            </w:pict>
          </mc:Fallback>
        </mc:AlternateContent>
      </w:r>
      <w:r w:rsidR="0071685D" w:rsidRPr="0071685D">
        <w:rPr>
          <w:noProof/>
        </w:rPr>
        <w:drawing>
          <wp:inline distT="0" distB="0" distL="0" distR="0" wp14:anchorId="436CED1F" wp14:editId="4AA4E75C">
            <wp:extent cx="5257800" cy="3596667"/>
            <wp:effectExtent l="0" t="0" r="0" b="3810"/>
            <wp:docPr id="33" name="Picture 33" descr="The image shows the play of periodic table battleships with a hit and mi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descr="The image shows the play of periodic table battleships with a hit and miss."/>
                    <pic:cNvPicPr/>
                  </pic:nvPicPr>
                  <pic:blipFill>
                    <a:blip r:embed="rId46"/>
                    <a:stretch>
                      <a:fillRect/>
                    </a:stretch>
                  </pic:blipFill>
                  <pic:spPr>
                    <a:xfrm>
                      <a:off x="0" y="0"/>
                      <a:ext cx="5257800" cy="3596667"/>
                    </a:xfrm>
                    <a:prstGeom prst="rect">
                      <a:avLst/>
                    </a:prstGeom>
                  </pic:spPr>
                </pic:pic>
              </a:graphicData>
            </a:graphic>
          </wp:inline>
        </w:drawing>
      </w:r>
    </w:p>
    <w:p w14:paraId="6FB137DF" w14:textId="0DA1F311" w:rsidR="00EF10B7" w:rsidRDefault="00C422AF" w:rsidP="00C422AF">
      <w:pPr>
        <w:pStyle w:val="FeatureBox2"/>
      </w:pPr>
      <w:r w:rsidRPr="00C422AF">
        <w:rPr>
          <w:rStyle w:val="Strong"/>
        </w:rPr>
        <w:t>Differentiation:</w:t>
      </w:r>
      <w:r>
        <w:t xml:space="preserve"> </w:t>
      </w:r>
      <w:r w:rsidR="00243356">
        <w:t xml:space="preserve">element </w:t>
      </w:r>
      <w:r>
        <w:t xml:space="preserve">names </w:t>
      </w:r>
      <w:r w:rsidR="00EF10B7">
        <w:t xml:space="preserve">or symbols </w:t>
      </w:r>
      <w:r>
        <w:t>could be used instead of coordinates with a time limit for finding the element.</w:t>
      </w:r>
    </w:p>
    <w:p w14:paraId="1FF94F4A" w14:textId="150B3696" w:rsidR="00965E6A" w:rsidRDefault="00C422AF" w:rsidP="00243356">
      <w:pPr>
        <w:pStyle w:val="FeatureBox2"/>
      </w:pPr>
      <w:r>
        <w:t>If students are not familiar with scissors-paper-rock, dice could be rolled to select the first player.</w:t>
      </w:r>
    </w:p>
    <w:p w14:paraId="724FFAE6" w14:textId="77777777" w:rsidR="00F41558" w:rsidRDefault="00F41558" w:rsidP="00965E6A">
      <w:pPr>
        <w:pStyle w:val="Heading3"/>
        <w:sectPr w:rsidR="00F41558" w:rsidSect="005711A8">
          <w:pgSz w:w="11906" w:h="16838"/>
          <w:pgMar w:top="1134" w:right="1134" w:bottom="1134" w:left="1134" w:header="709" w:footer="709" w:gutter="0"/>
          <w:cols w:space="708"/>
          <w:docGrid w:linePitch="360"/>
        </w:sectPr>
      </w:pPr>
    </w:p>
    <w:p w14:paraId="0D221E5D" w14:textId="288CE21E" w:rsidR="00243356" w:rsidRDefault="00243356" w:rsidP="00243356">
      <w:pPr>
        <w:pStyle w:val="Heading1"/>
      </w:pPr>
      <w:bookmarkStart w:id="31" w:name="_Prior_knowledge:_Quick"/>
      <w:bookmarkStart w:id="32" w:name="_Toc149909360"/>
      <w:bookmarkEnd w:id="31"/>
      <w:r>
        <w:lastRenderedPageBreak/>
        <w:t>Student resources</w:t>
      </w:r>
      <w:bookmarkEnd w:id="32"/>
    </w:p>
    <w:p w14:paraId="1382C4C4" w14:textId="4056A0CB" w:rsidR="007F789D" w:rsidRDefault="001B5112" w:rsidP="006B0406">
      <w:pPr>
        <w:pStyle w:val="Heading2"/>
      </w:pPr>
      <w:bookmarkStart w:id="33" w:name="_Toc149909361"/>
      <w:r>
        <w:t>Prior knowledge</w:t>
      </w:r>
      <w:r w:rsidR="00E518DA">
        <w:t xml:space="preserve"> –</w:t>
      </w:r>
      <w:r w:rsidR="00965E6A">
        <w:t xml:space="preserve"> </w:t>
      </w:r>
      <w:r w:rsidR="007F789D">
        <w:t>Quick writes</w:t>
      </w:r>
      <w:bookmarkEnd w:id="33"/>
    </w:p>
    <w:p w14:paraId="3A637E8F" w14:textId="5F7A0EB6" w:rsidR="00965E6A" w:rsidRDefault="007F789D" w:rsidP="00A558EF">
      <w:bookmarkStart w:id="34" w:name="_Toc139288621"/>
      <w:r w:rsidRPr="00A558EF">
        <w:rPr>
          <w:noProof/>
        </w:rPr>
        <w:drawing>
          <wp:inline distT="0" distB="0" distL="0" distR="0" wp14:anchorId="2B3E2618" wp14:editId="2FDB3631">
            <wp:extent cx="8071757" cy="4540050"/>
            <wp:effectExtent l="0" t="0" r="5715" b="0"/>
            <wp:docPr id="2" name="Graphic 2" descr="The image is  prompt for a quick write to describe as much detail as possible. It shows the atomic structure of carb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phic 2" descr="The image is  prompt for a quick write to describe as much detail as possible. It shows the atomic structure of carbon."/>
                    <pic:cNvPicPr/>
                  </pic:nvPicPr>
                  <pic:blipFill>
                    <a:blip r:embed="rId47">
                      <a:extLst>
                        <a:ext uri="{96DAC541-7B7A-43D3-8B79-37D633B846F1}">
                          <asvg:svgBlip xmlns:asvg="http://schemas.microsoft.com/office/drawing/2016/SVG/main" r:embed="rId48"/>
                        </a:ext>
                      </a:extLst>
                    </a:blip>
                    <a:stretch>
                      <a:fillRect/>
                    </a:stretch>
                  </pic:blipFill>
                  <pic:spPr>
                    <a:xfrm>
                      <a:off x="0" y="0"/>
                      <a:ext cx="8077817" cy="4543458"/>
                    </a:xfrm>
                    <a:prstGeom prst="rect">
                      <a:avLst/>
                    </a:prstGeom>
                  </pic:spPr>
                </pic:pic>
              </a:graphicData>
            </a:graphic>
          </wp:inline>
        </w:drawing>
      </w:r>
      <w:bookmarkEnd w:id="34"/>
    </w:p>
    <w:p w14:paraId="63DB1631" w14:textId="1B880745" w:rsidR="00F92CDA" w:rsidRDefault="009778A9" w:rsidP="00965E6A">
      <w:pPr>
        <w:sectPr w:rsidR="00F92CDA" w:rsidSect="00F92CDA">
          <w:headerReference w:type="default" r:id="rId49"/>
          <w:pgSz w:w="16838" w:h="11906" w:orient="landscape"/>
          <w:pgMar w:top="1134" w:right="1134" w:bottom="1134" w:left="1134" w:header="709" w:footer="709" w:gutter="0"/>
          <w:cols w:space="708"/>
          <w:docGrid w:linePitch="360"/>
        </w:sectPr>
      </w:pPr>
      <w:r>
        <w:rPr>
          <w:noProof/>
        </w:rPr>
        <w:lastRenderedPageBreak/>
        <w:drawing>
          <wp:inline distT="0" distB="0" distL="0" distR="0" wp14:anchorId="1E1B62AB" wp14:editId="06EC791B">
            <wp:extent cx="9539305" cy="5365488"/>
            <wp:effectExtent l="0" t="0" r="5080" b="6985"/>
            <wp:docPr id="3" name="Graphic 3" descr="The image shows the time for the quick wrtie to be 5 minutes and space for students to write their respon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phic 3" descr="The image shows the time for the quick wrtie to be 5 minutes and space for students to write their response."/>
                    <pic:cNvPicPr/>
                  </pic:nvPicPr>
                  <pic:blipFill>
                    <a:blip r:embed="rId50">
                      <a:extLst>
                        <a:ext uri="{96DAC541-7B7A-43D3-8B79-37D633B846F1}">
                          <asvg:svgBlip xmlns:asvg="http://schemas.microsoft.com/office/drawing/2016/SVG/main" r:embed="rId51"/>
                        </a:ext>
                      </a:extLst>
                    </a:blip>
                    <a:stretch>
                      <a:fillRect/>
                    </a:stretch>
                  </pic:blipFill>
                  <pic:spPr>
                    <a:xfrm>
                      <a:off x="0" y="0"/>
                      <a:ext cx="9559580" cy="5376892"/>
                    </a:xfrm>
                    <a:prstGeom prst="rect">
                      <a:avLst/>
                    </a:prstGeom>
                  </pic:spPr>
                </pic:pic>
              </a:graphicData>
            </a:graphic>
          </wp:inline>
        </w:drawing>
      </w:r>
    </w:p>
    <w:p w14:paraId="338A1AF7" w14:textId="1E0BE9A1" w:rsidR="00902696" w:rsidRDefault="009976C2" w:rsidP="00B55C7B">
      <w:pPr>
        <w:pStyle w:val="Heading2"/>
      </w:pPr>
      <w:bookmarkStart w:id="35" w:name="_Toc149909362"/>
      <w:r>
        <w:lastRenderedPageBreak/>
        <w:t>Activity</w:t>
      </w:r>
      <w:r w:rsidR="00965E6A">
        <w:t xml:space="preserve"> </w:t>
      </w:r>
      <w:r w:rsidR="00707538">
        <w:t>1</w:t>
      </w:r>
      <w:r w:rsidR="00CB17B5">
        <w:t xml:space="preserve"> –</w:t>
      </w:r>
      <w:r w:rsidR="00965E6A">
        <w:t xml:space="preserve"> </w:t>
      </w:r>
      <w:r w:rsidR="00CB17B5">
        <w:t>w</w:t>
      </w:r>
      <w:r>
        <w:t>ord bank</w:t>
      </w:r>
      <w:bookmarkEnd w:id="35"/>
    </w:p>
    <w:p w14:paraId="4E22E314" w14:textId="64E4B8F4" w:rsidR="00902696" w:rsidRDefault="00E518DA" w:rsidP="00902696">
      <w:r>
        <w:t>In the table below, w</w:t>
      </w:r>
      <w:r w:rsidR="00902696">
        <w:t xml:space="preserve">rite down unfamiliar terms as you listen to the </w:t>
      </w:r>
      <w:hyperlink r:id="rId52" w:history="1">
        <w:r w:rsidR="00CB17B5">
          <w:rPr>
            <w:rStyle w:val="Hyperlink"/>
          </w:rPr>
          <w:t>SLOW "The NEW Periodic Table Song (in Order)" (4:20)</w:t>
        </w:r>
      </w:hyperlink>
      <w:r>
        <w:t xml:space="preserve"> (d</w:t>
      </w:r>
      <w:r w:rsidR="00D561E4">
        <w:t>o not include the names of elements in your word bank)</w:t>
      </w:r>
      <w:r>
        <w:t>.</w:t>
      </w:r>
    </w:p>
    <w:tbl>
      <w:tblPr>
        <w:tblStyle w:val="Tableheader"/>
        <w:tblW w:w="9644" w:type="dxa"/>
        <w:tblLook w:val="04A0" w:firstRow="1" w:lastRow="0" w:firstColumn="1" w:lastColumn="0" w:noHBand="0" w:noVBand="1"/>
        <w:tblDescription w:val="The table provides space for students to create a word bank with meanings."/>
      </w:tblPr>
      <w:tblGrid>
        <w:gridCol w:w="2830"/>
        <w:gridCol w:w="6814"/>
      </w:tblGrid>
      <w:tr w:rsidR="009976C2" w14:paraId="29477E6D" w14:textId="77777777" w:rsidTr="00902696">
        <w:trPr>
          <w:cnfStyle w:val="100000000000" w:firstRow="1" w:lastRow="0" w:firstColumn="0" w:lastColumn="0" w:oddVBand="0" w:evenVBand="0" w:oddHBand="0" w:evenHBand="0" w:firstRowFirstColumn="0" w:firstRowLastColumn="0" w:lastRowFirstColumn="0" w:lastRowLastColumn="0"/>
          <w:trHeight w:val="862"/>
        </w:trPr>
        <w:tc>
          <w:tcPr>
            <w:cnfStyle w:val="001000000000" w:firstRow="0" w:lastRow="0" w:firstColumn="1" w:lastColumn="0" w:oddVBand="0" w:evenVBand="0" w:oddHBand="0" w:evenHBand="0" w:firstRowFirstColumn="0" w:firstRowLastColumn="0" w:lastRowFirstColumn="0" w:lastRowLastColumn="0"/>
            <w:tcW w:w="2830" w:type="dxa"/>
          </w:tcPr>
          <w:p w14:paraId="4E709357" w14:textId="4BEB2D73" w:rsidR="009976C2" w:rsidRDefault="00902696" w:rsidP="00965E6A">
            <w:r>
              <w:t>Term</w:t>
            </w:r>
          </w:p>
        </w:tc>
        <w:tc>
          <w:tcPr>
            <w:tcW w:w="6814" w:type="dxa"/>
          </w:tcPr>
          <w:p w14:paraId="4FD13E15" w14:textId="3E9F416A" w:rsidR="009976C2" w:rsidRDefault="00902696" w:rsidP="00965E6A">
            <w:pPr>
              <w:cnfStyle w:val="100000000000" w:firstRow="1" w:lastRow="0" w:firstColumn="0" w:lastColumn="0" w:oddVBand="0" w:evenVBand="0" w:oddHBand="0" w:evenHBand="0" w:firstRowFirstColumn="0" w:firstRowLastColumn="0" w:lastRowFirstColumn="0" w:lastRowLastColumn="0"/>
            </w:pPr>
            <w:r>
              <w:t>Meaning</w:t>
            </w:r>
          </w:p>
        </w:tc>
      </w:tr>
      <w:tr w:rsidR="009976C2" w14:paraId="70BB23E2" w14:textId="77777777" w:rsidTr="00902696">
        <w:trPr>
          <w:cnfStyle w:val="000000100000" w:firstRow="0" w:lastRow="0" w:firstColumn="0" w:lastColumn="0" w:oddVBand="0" w:evenVBand="0" w:oddHBand="1" w:evenHBand="0" w:firstRowFirstColumn="0" w:firstRowLastColumn="0" w:lastRowFirstColumn="0" w:lastRowLastColumn="0"/>
          <w:trHeight w:val="862"/>
        </w:trPr>
        <w:tc>
          <w:tcPr>
            <w:cnfStyle w:val="001000000000" w:firstRow="0" w:lastRow="0" w:firstColumn="1" w:lastColumn="0" w:oddVBand="0" w:evenVBand="0" w:oddHBand="0" w:evenHBand="0" w:firstRowFirstColumn="0" w:firstRowLastColumn="0" w:lastRowFirstColumn="0" w:lastRowLastColumn="0"/>
            <w:tcW w:w="2830" w:type="dxa"/>
          </w:tcPr>
          <w:p w14:paraId="36C9EA6C" w14:textId="20AA84FE" w:rsidR="009976C2" w:rsidRDefault="009976C2" w:rsidP="00965E6A"/>
        </w:tc>
        <w:tc>
          <w:tcPr>
            <w:tcW w:w="6814" w:type="dxa"/>
          </w:tcPr>
          <w:p w14:paraId="7B330E5E" w14:textId="77777777" w:rsidR="009976C2" w:rsidRDefault="009976C2" w:rsidP="00965E6A">
            <w:pPr>
              <w:cnfStyle w:val="000000100000" w:firstRow="0" w:lastRow="0" w:firstColumn="0" w:lastColumn="0" w:oddVBand="0" w:evenVBand="0" w:oddHBand="1" w:evenHBand="0" w:firstRowFirstColumn="0" w:firstRowLastColumn="0" w:lastRowFirstColumn="0" w:lastRowLastColumn="0"/>
            </w:pPr>
          </w:p>
        </w:tc>
      </w:tr>
      <w:tr w:rsidR="009976C2" w14:paraId="7289B618" w14:textId="77777777" w:rsidTr="00902696">
        <w:trPr>
          <w:cnfStyle w:val="000000010000" w:firstRow="0" w:lastRow="0" w:firstColumn="0" w:lastColumn="0" w:oddVBand="0" w:evenVBand="0" w:oddHBand="0" w:evenHBand="1"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565C7921" w14:textId="77777777" w:rsidR="009976C2" w:rsidRDefault="009976C2" w:rsidP="00965E6A"/>
        </w:tc>
        <w:tc>
          <w:tcPr>
            <w:tcW w:w="6814" w:type="dxa"/>
          </w:tcPr>
          <w:p w14:paraId="349FD3B6" w14:textId="77777777" w:rsidR="009976C2" w:rsidRDefault="009976C2" w:rsidP="00965E6A">
            <w:pPr>
              <w:cnfStyle w:val="000000010000" w:firstRow="0" w:lastRow="0" w:firstColumn="0" w:lastColumn="0" w:oddVBand="0" w:evenVBand="0" w:oddHBand="0" w:evenHBand="1" w:firstRowFirstColumn="0" w:firstRowLastColumn="0" w:lastRowFirstColumn="0" w:lastRowLastColumn="0"/>
            </w:pPr>
          </w:p>
        </w:tc>
      </w:tr>
      <w:tr w:rsidR="009976C2" w14:paraId="482CE8A2" w14:textId="77777777" w:rsidTr="00902696">
        <w:trPr>
          <w:cnfStyle w:val="000000100000" w:firstRow="0" w:lastRow="0" w:firstColumn="0" w:lastColumn="0" w:oddVBand="0" w:evenVBand="0" w:oddHBand="1" w:evenHBand="0"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281BB3C7" w14:textId="77777777" w:rsidR="009976C2" w:rsidRDefault="009976C2" w:rsidP="00965E6A"/>
        </w:tc>
        <w:tc>
          <w:tcPr>
            <w:tcW w:w="6814" w:type="dxa"/>
          </w:tcPr>
          <w:p w14:paraId="49CC92EA" w14:textId="77777777" w:rsidR="009976C2" w:rsidRDefault="009976C2" w:rsidP="00965E6A">
            <w:pPr>
              <w:cnfStyle w:val="000000100000" w:firstRow="0" w:lastRow="0" w:firstColumn="0" w:lastColumn="0" w:oddVBand="0" w:evenVBand="0" w:oddHBand="1" w:evenHBand="0" w:firstRowFirstColumn="0" w:firstRowLastColumn="0" w:lastRowFirstColumn="0" w:lastRowLastColumn="0"/>
            </w:pPr>
          </w:p>
        </w:tc>
      </w:tr>
      <w:tr w:rsidR="009976C2" w14:paraId="3F9B7AF0" w14:textId="77777777" w:rsidTr="00902696">
        <w:trPr>
          <w:cnfStyle w:val="000000010000" w:firstRow="0" w:lastRow="0" w:firstColumn="0" w:lastColumn="0" w:oddVBand="0" w:evenVBand="0" w:oddHBand="0" w:evenHBand="1" w:firstRowFirstColumn="0" w:firstRowLastColumn="0" w:lastRowFirstColumn="0" w:lastRowLastColumn="0"/>
          <w:trHeight w:val="862"/>
        </w:trPr>
        <w:tc>
          <w:tcPr>
            <w:cnfStyle w:val="001000000000" w:firstRow="0" w:lastRow="0" w:firstColumn="1" w:lastColumn="0" w:oddVBand="0" w:evenVBand="0" w:oddHBand="0" w:evenHBand="0" w:firstRowFirstColumn="0" w:firstRowLastColumn="0" w:lastRowFirstColumn="0" w:lastRowLastColumn="0"/>
            <w:tcW w:w="2830" w:type="dxa"/>
          </w:tcPr>
          <w:p w14:paraId="7DE56F95" w14:textId="77777777" w:rsidR="009976C2" w:rsidRDefault="009976C2" w:rsidP="00965E6A"/>
        </w:tc>
        <w:tc>
          <w:tcPr>
            <w:tcW w:w="6814" w:type="dxa"/>
          </w:tcPr>
          <w:p w14:paraId="65F69413" w14:textId="77777777" w:rsidR="009976C2" w:rsidRDefault="009976C2" w:rsidP="00965E6A">
            <w:pPr>
              <w:cnfStyle w:val="000000010000" w:firstRow="0" w:lastRow="0" w:firstColumn="0" w:lastColumn="0" w:oddVBand="0" w:evenVBand="0" w:oddHBand="0" w:evenHBand="1" w:firstRowFirstColumn="0" w:firstRowLastColumn="0" w:lastRowFirstColumn="0" w:lastRowLastColumn="0"/>
            </w:pPr>
          </w:p>
        </w:tc>
      </w:tr>
      <w:tr w:rsidR="009976C2" w14:paraId="084688AB" w14:textId="77777777" w:rsidTr="00902696">
        <w:trPr>
          <w:cnfStyle w:val="000000100000" w:firstRow="0" w:lastRow="0" w:firstColumn="0" w:lastColumn="0" w:oddVBand="0" w:evenVBand="0" w:oddHBand="1" w:evenHBand="0"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4AC82174" w14:textId="77777777" w:rsidR="009976C2" w:rsidRDefault="009976C2" w:rsidP="00965E6A"/>
        </w:tc>
        <w:tc>
          <w:tcPr>
            <w:tcW w:w="6814" w:type="dxa"/>
          </w:tcPr>
          <w:p w14:paraId="7AB837ED" w14:textId="77777777" w:rsidR="009976C2" w:rsidRDefault="009976C2" w:rsidP="00965E6A">
            <w:pPr>
              <w:cnfStyle w:val="000000100000" w:firstRow="0" w:lastRow="0" w:firstColumn="0" w:lastColumn="0" w:oddVBand="0" w:evenVBand="0" w:oddHBand="1" w:evenHBand="0" w:firstRowFirstColumn="0" w:firstRowLastColumn="0" w:lastRowFirstColumn="0" w:lastRowLastColumn="0"/>
            </w:pPr>
          </w:p>
        </w:tc>
      </w:tr>
      <w:tr w:rsidR="009976C2" w14:paraId="3216B492" w14:textId="77777777" w:rsidTr="00902696">
        <w:trPr>
          <w:cnfStyle w:val="000000010000" w:firstRow="0" w:lastRow="0" w:firstColumn="0" w:lastColumn="0" w:oddVBand="0" w:evenVBand="0" w:oddHBand="0" w:evenHBand="1"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4E7E95CD" w14:textId="77777777" w:rsidR="009976C2" w:rsidRDefault="009976C2" w:rsidP="00965E6A"/>
        </w:tc>
        <w:tc>
          <w:tcPr>
            <w:tcW w:w="6814" w:type="dxa"/>
          </w:tcPr>
          <w:p w14:paraId="6945B3FC" w14:textId="77777777" w:rsidR="009976C2" w:rsidRDefault="009976C2" w:rsidP="00965E6A">
            <w:pPr>
              <w:cnfStyle w:val="000000010000" w:firstRow="0" w:lastRow="0" w:firstColumn="0" w:lastColumn="0" w:oddVBand="0" w:evenVBand="0" w:oddHBand="0" w:evenHBand="1" w:firstRowFirstColumn="0" w:firstRowLastColumn="0" w:lastRowFirstColumn="0" w:lastRowLastColumn="0"/>
            </w:pPr>
          </w:p>
        </w:tc>
      </w:tr>
      <w:tr w:rsidR="009976C2" w14:paraId="519D5810" w14:textId="77777777" w:rsidTr="00902696">
        <w:trPr>
          <w:cnfStyle w:val="000000100000" w:firstRow="0" w:lastRow="0" w:firstColumn="0" w:lastColumn="0" w:oddVBand="0" w:evenVBand="0" w:oddHBand="1" w:evenHBand="0"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6B087554" w14:textId="77777777" w:rsidR="009976C2" w:rsidRDefault="009976C2" w:rsidP="00965E6A"/>
        </w:tc>
        <w:tc>
          <w:tcPr>
            <w:tcW w:w="6814" w:type="dxa"/>
          </w:tcPr>
          <w:p w14:paraId="3E8A103A" w14:textId="77777777" w:rsidR="009976C2" w:rsidRDefault="009976C2" w:rsidP="00965E6A">
            <w:pPr>
              <w:cnfStyle w:val="000000100000" w:firstRow="0" w:lastRow="0" w:firstColumn="0" w:lastColumn="0" w:oddVBand="0" w:evenVBand="0" w:oddHBand="1" w:evenHBand="0" w:firstRowFirstColumn="0" w:firstRowLastColumn="0" w:lastRowFirstColumn="0" w:lastRowLastColumn="0"/>
            </w:pPr>
          </w:p>
        </w:tc>
      </w:tr>
      <w:tr w:rsidR="009976C2" w14:paraId="2EFC4C45" w14:textId="77777777" w:rsidTr="00902696">
        <w:trPr>
          <w:cnfStyle w:val="000000010000" w:firstRow="0" w:lastRow="0" w:firstColumn="0" w:lastColumn="0" w:oddVBand="0" w:evenVBand="0" w:oddHBand="0" w:evenHBand="1" w:firstRowFirstColumn="0" w:firstRowLastColumn="0" w:lastRowFirstColumn="0" w:lastRowLastColumn="0"/>
          <w:trHeight w:val="862"/>
        </w:trPr>
        <w:tc>
          <w:tcPr>
            <w:cnfStyle w:val="001000000000" w:firstRow="0" w:lastRow="0" w:firstColumn="1" w:lastColumn="0" w:oddVBand="0" w:evenVBand="0" w:oddHBand="0" w:evenHBand="0" w:firstRowFirstColumn="0" w:firstRowLastColumn="0" w:lastRowFirstColumn="0" w:lastRowLastColumn="0"/>
            <w:tcW w:w="2830" w:type="dxa"/>
          </w:tcPr>
          <w:p w14:paraId="39FD2272" w14:textId="77777777" w:rsidR="009976C2" w:rsidRDefault="009976C2" w:rsidP="00965E6A"/>
        </w:tc>
        <w:tc>
          <w:tcPr>
            <w:tcW w:w="6814" w:type="dxa"/>
          </w:tcPr>
          <w:p w14:paraId="3F1F4DE6" w14:textId="77777777" w:rsidR="009976C2" w:rsidRDefault="009976C2" w:rsidP="00965E6A">
            <w:pPr>
              <w:cnfStyle w:val="000000010000" w:firstRow="0" w:lastRow="0" w:firstColumn="0" w:lastColumn="0" w:oddVBand="0" w:evenVBand="0" w:oddHBand="0" w:evenHBand="1" w:firstRowFirstColumn="0" w:firstRowLastColumn="0" w:lastRowFirstColumn="0" w:lastRowLastColumn="0"/>
            </w:pPr>
          </w:p>
        </w:tc>
      </w:tr>
      <w:tr w:rsidR="009976C2" w14:paraId="6B31892B" w14:textId="77777777" w:rsidTr="00902696">
        <w:trPr>
          <w:cnfStyle w:val="000000100000" w:firstRow="0" w:lastRow="0" w:firstColumn="0" w:lastColumn="0" w:oddVBand="0" w:evenVBand="0" w:oddHBand="1" w:evenHBand="0"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3AEC6CA5" w14:textId="77777777" w:rsidR="009976C2" w:rsidRDefault="009976C2" w:rsidP="00965E6A"/>
        </w:tc>
        <w:tc>
          <w:tcPr>
            <w:tcW w:w="6814" w:type="dxa"/>
          </w:tcPr>
          <w:p w14:paraId="1B10B662" w14:textId="77777777" w:rsidR="009976C2" w:rsidRDefault="009976C2" w:rsidP="00965E6A">
            <w:pPr>
              <w:cnfStyle w:val="000000100000" w:firstRow="0" w:lastRow="0" w:firstColumn="0" w:lastColumn="0" w:oddVBand="0" w:evenVBand="0" w:oddHBand="1" w:evenHBand="0" w:firstRowFirstColumn="0" w:firstRowLastColumn="0" w:lastRowFirstColumn="0" w:lastRowLastColumn="0"/>
            </w:pPr>
          </w:p>
        </w:tc>
      </w:tr>
      <w:tr w:rsidR="009976C2" w14:paraId="564FFED2" w14:textId="77777777" w:rsidTr="00902696">
        <w:trPr>
          <w:cnfStyle w:val="000000010000" w:firstRow="0" w:lastRow="0" w:firstColumn="0" w:lastColumn="0" w:oddVBand="0" w:evenVBand="0" w:oddHBand="0" w:evenHBand="1"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52AFF6A1" w14:textId="77777777" w:rsidR="009976C2" w:rsidRDefault="009976C2" w:rsidP="00965E6A"/>
        </w:tc>
        <w:tc>
          <w:tcPr>
            <w:tcW w:w="6814" w:type="dxa"/>
          </w:tcPr>
          <w:p w14:paraId="43956BA9" w14:textId="77777777" w:rsidR="009976C2" w:rsidRDefault="009976C2" w:rsidP="00965E6A">
            <w:pPr>
              <w:cnfStyle w:val="000000010000" w:firstRow="0" w:lastRow="0" w:firstColumn="0" w:lastColumn="0" w:oddVBand="0" w:evenVBand="0" w:oddHBand="0" w:evenHBand="1" w:firstRowFirstColumn="0" w:firstRowLastColumn="0" w:lastRowFirstColumn="0" w:lastRowLastColumn="0"/>
            </w:pPr>
          </w:p>
        </w:tc>
      </w:tr>
      <w:tr w:rsidR="009976C2" w14:paraId="37BC0973" w14:textId="77777777" w:rsidTr="00902696">
        <w:trPr>
          <w:cnfStyle w:val="000000100000" w:firstRow="0" w:lastRow="0" w:firstColumn="0" w:lastColumn="0" w:oddVBand="0" w:evenVBand="0" w:oddHBand="1" w:evenHBand="0" w:firstRowFirstColumn="0" w:firstRowLastColumn="0" w:lastRowFirstColumn="0" w:lastRowLastColumn="0"/>
          <w:trHeight w:val="862"/>
        </w:trPr>
        <w:tc>
          <w:tcPr>
            <w:cnfStyle w:val="001000000000" w:firstRow="0" w:lastRow="0" w:firstColumn="1" w:lastColumn="0" w:oddVBand="0" w:evenVBand="0" w:oddHBand="0" w:evenHBand="0" w:firstRowFirstColumn="0" w:firstRowLastColumn="0" w:lastRowFirstColumn="0" w:lastRowLastColumn="0"/>
            <w:tcW w:w="2830" w:type="dxa"/>
          </w:tcPr>
          <w:p w14:paraId="14F5CE7B" w14:textId="77777777" w:rsidR="009976C2" w:rsidRDefault="009976C2" w:rsidP="00965E6A"/>
        </w:tc>
        <w:tc>
          <w:tcPr>
            <w:tcW w:w="6814" w:type="dxa"/>
          </w:tcPr>
          <w:p w14:paraId="34FF0DAA" w14:textId="77777777" w:rsidR="009976C2" w:rsidRDefault="009976C2" w:rsidP="00965E6A">
            <w:pPr>
              <w:cnfStyle w:val="000000100000" w:firstRow="0" w:lastRow="0" w:firstColumn="0" w:lastColumn="0" w:oddVBand="0" w:evenVBand="0" w:oddHBand="1" w:evenHBand="0" w:firstRowFirstColumn="0" w:firstRowLastColumn="0" w:lastRowFirstColumn="0" w:lastRowLastColumn="0"/>
            </w:pPr>
          </w:p>
        </w:tc>
      </w:tr>
      <w:tr w:rsidR="009976C2" w14:paraId="5A46DA12" w14:textId="77777777" w:rsidTr="00902696">
        <w:trPr>
          <w:cnfStyle w:val="000000010000" w:firstRow="0" w:lastRow="0" w:firstColumn="0" w:lastColumn="0" w:oddVBand="0" w:evenVBand="0" w:oddHBand="0" w:evenHBand="1" w:firstRowFirstColumn="0" w:firstRowLastColumn="0" w:lastRowFirstColumn="0" w:lastRowLastColumn="0"/>
          <w:trHeight w:val="883"/>
        </w:trPr>
        <w:tc>
          <w:tcPr>
            <w:cnfStyle w:val="001000000000" w:firstRow="0" w:lastRow="0" w:firstColumn="1" w:lastColumn="0" w:oddVBand="0" w:evenVBand="0" w:oddHBand="0" w:evenHBand="0" w:firstRowFirstColumn="0" w:firstRowLastColumn="0" w:lastRowFirstColumn="0" w:lastRowLastColumn="0"/>
            <w:tcW w:w="2830" w:type="dxa"/>
          </w:tcPr>
          <w:p w14:paraId="43C360B0" w14:textId="77777777" w:rsidR="009976C2" w:rsidRDefault="009976C2" w:rsidP="00965E6A"/>
        </w:tc>
        <w:tc>
          <w:tcPr>
            <w:tcW w:w="6814" w:type="dxa"/>
          </w:tcPr>
          <w:p w14:paraId="39610698" w14:textId="77777777" w:rsidR="009976C2" w:rsidRDefault="009976C2" w:rsidP="00965E6A">
            <w:pPr>
              <w:cnfStyle w:val="000000010000" w:firstRow="0" w:lastRow="0" w:firstColumn="0" w:lastColumn="0" w:oddVBand="0" w:evenVBand="0" w:oddHBand="0" w:evenHBand="1" w:firstRowFirstColumn="0" w:firstRowLastColumn="0" w:lastRowFirstColumn="0" w:lastRowLastColumn="0"/>
            </w:pPr>
          </w:p>
        </w:tc>
      </w:tr>
    </w:tbl>
    <w:p w14:paraId="37374384" w14:textId="2DD64BF3" w:rsidR="00865490" w:rsidRDefault="008006D2" w:rsidP="00E518DA">
      <w:pPr>
        <w:pStyle w:val="Heading2"/>
      </w:pPr>
      <w:bookmarkStart w:id="36" w:name="_Toc149909363"/>
      <w:r>
        <w:lastRenderedPageBreak/>
        <w:t>Activity 2</w:t>
      </w:r>
      <w:r w:rsidR="00CB17B5">
        <w:t xml:space="preserve"> –</w:t>
      </w:r>
      <w:r>
        <w:t xml:space="preserve"> </w:t>
      </w:r>
      <w:r w:rsidR="00CB17B5">
        <w:t xml:space="preserve">getting </w:t>
      </w:r>
      <w:r>
        <w:t xml:space="preserve">to know the </w:t>
      </w:r>
      <w:r w:rsidR="00102E7E">
        <w:t>p</w:t>
      </w:r>
      <w:r>
        <w:t xml:space="preserve">eriodic </w:t>
      </w:r>
      <w:r w:rsidR="00102E7E">
        <w:t>t</w:t>
      </w:r>
      <w:r>
        <w:t>able and its elements</w:t>
      </w:r>
      <w:bookmarkEnd w:id="36"/>
    </w:p>
    <w:p w14:paraId="32DE3306" w14:textId="344112DB" w:rsidR="00865490" w:rsidRPr="00865490" w:rsidRDefault="008006D2" w:rsidP="00E518DA">
      <w:pPr>
        <w:pStyle w:val="Heading3"/>
      </w:pPr>
      <w:bookmarkStart w:id="37" w:name="_Part_A:_Looking"/>
      <w:bookmarkStart w:id="38" w:name="_Toc149909364"/>
      <w:bookmarkEnd w:id="37"/>
      <w:r>
        <w:t>Part A</w:t>
      </w:r>
      <w:r w:rsidR="00CB17B5">
        <w:t xml:space="preserve"> –</w:t>
      </w:r>
      <w:r>
        <w:t xml:space="preserve"> </w:t>
      </w:r>
      <w:r w:rsidR="00CB17B5">
        <w:t>looking</w:t>
      </w:r>
      <w:r>
        <w:t xml:space="preserve"> for patterns</w:t>
      </w:r>
      <w:r w:rsidR="00247832">
        <w:t xml:space="preserve"> </w:t>
      </w:r>
      <w:r w:rsidR="00A66E17">
        <w:t>– inquiry cube</w:t>
      </w:r>
      <w:r w:rsidR="009325DA">
        <w:t xml:space="preserve"> labels</w:t>
      </w:r>
      <w:bookmarkEnd w:id="38"/>
    </w:p>
    <w:p w14:paraId="4C4F39CA" w14:textId="0653C14F" w:rsidR="00844CF9" w:rsidRDefault="00575EA7" w:rsidP="00E518DA">
      <w:pPr>
        <w:rPr>
          <w:lang w:val="en-US"/>
        </w:rPr>
      </w:pPr>
      <w:r w:rsidRPr="00E518DA">
        <w:rPr>
          <w:noProof/>
        </w:rPr>
        <w:drawing>
          <wp:inline distT="0" distB="0" distL="0" distR="0" wp14:anchorId="0CFDB1FF" wp14:editId="0CA67FBB">
            <wp:extent cx="2982474" cy="6644640"/>
            <wp:effectExtent l="0" t="0" r="8890" b="3810"/>
            <wp:docPr id="26" name="Picture 26" descr="The image contains labels for an inquiry cub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The image contains labels for an inquiry cube."/>
                    <pic:cNvPicPr/>
                  </pic:nvPicPr>
                  <pic:blipFill rotWithShape="1">
                    <a:blip r:embed="rId53"/>
                    <a:srcRect l="3067" r="10368"/>
                    <a:stretch/>
                  </pic:blipFill>
                  <pic:spPr bwMode="auto">
                    <a:xfrm>
                      <a:off x="0" y="0"/>
                      <a:ext cx="2982988" cy="6645785"/>
                    </a:xfrm>
                    <a:prstGeom prst="rect">
                      <a:avLst/>
                    </a:prstGeom>
                    <a:ln>
                      <a:noFill/>
                    </a:ln>
                    <a:extLst>
                      <a:ext uri="{53640926-AAD7-44D8-BBD7-CCE9431645EC}">
                        <a14:shadowObscured xmlns:a14="http://schemas.microsoft.com/office/drawing/2010/main"/>
                      </a:ext>
                    </a:extLst>
                  </pic:spPr>
                </pic:pic>
              </a:graphicData>
            </a:graphic>
          </wp:inline>
        </w:drawing>
      </w:r>
      <w:r w:rsidR="00DE7EDE" w:rsidRPr="00AB1497">
        <w:rPr>
          <w:noProof/>
          <w:lang w:val="en-US"/>
        </w:rPr>
        <w:drawing>
          <wp:inline distT="0" distB="0" distL="0" distR="0" wp14:anchorId="562BBA81" wp14:editId="4488DB9E">
            <wp:extent cx="2901696" cy="1610334"/>
            <wp:effectExtent l="0" t="0" r="0" b="9525"/>
            <wp:docPr id="29" name="Picture 29" descr="The image contains labels for an inquiry cub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he image contains labels for an inquiry cube."/>
                    <pic:cNvPicPr/>
                  </pic:nvPicPr>
                  <pic:blipFill rotWithShape="1">
                    <a:blip r:embed="rId54"/>
                    <a:srcRect r="2306"/>
                    <a:stretch/>
                  </pic:blipFill>
                  <pic:spPr bwMode="auto">
                    <a:xfrm>
                      <a:off x="0" y="0"/>
                      <a:ext cx="2933898" cy="1628205"/>
                    </a:xfrm>
                    <a:prstGeom prst="rect">
                      <a:avLst/>
                    </a:prstGeom>
                    <a:ln>
                      <a:noFill/>
                    </a:ln>
                    <a:extLst>
                      <a:ext uri="{53640926-AAD7-44D8-BBD7-CCE9431645EC}">
                        <a14:shadowObscured xmlns:a14="http://schemas.microsoft.com/office/drawing/2010/main"/>
                      </a:ext>
                    </a:extLst>
                  </pic:spPr>
                </pic:pic>
              </a:graphicData>
            </a:graphic>
          </wp:inline>
        </w:drawing>
      </w:r>
      <w:r w:rsidR="00844CF9">
        <w:rPr>
          <w:lang w:val="en-US"/>
        </w:rPr>
        <w:br w:type="page"/>
      </w:r>
    </w:p>
    <w:p w14:paraId="3B49E8A5" w14:textId="4E64A67C" w:rsidR="00C6132A" w:rsidRDefault="00C6132A" w:rsidP="005F338D">
      <w:pPr>
        <w:pStyle w:val="Heading3"/>
        <w:rPr>
          <w:lang w:val="en-US"/>
        </w:rPr>
        <w:sectPr w:rsidR="00C6132A" w:rsidSect="00F92CDA">
          <w:headerReference w:type="default" r:id="rId55"/>
          <w:pgSz w:w="11906" w:h="16838"/>
          <w:pgMar w:top="1134" w:right="1134" w:bottom="1134" w:left="1134" w:header="709" w:footer="709" w:gutter="0"/>
          <w:cols w:space="708"/>
          <w:docGrid w:linePitch="360"/>
        </w:sectPr>
      </w:pPr>
    </w:p>
    <w:p w14:paraId="22F61200" w14:textId="5C23C4DB" w:rsidR="00AF4694" w:rsidRDefault="005F338D" w:rsidP="0078249A">
      <w:pPr>
        <w:pStyle w:val="Heading2"/>
        <w:rPr>
          <w:lang w:val="en-US"/>
        </w:rPr>
      </w:pPr>
      <w:bookmarkStart w:id="39" w:name="_Activity_3:_Models"/>
      <w:bookmarkStart w:id="40" w:name="_Toc149909365"/>
      <w:bookmarkEnd w:id="39"/>
      <w:r>
        <w:rPr>
          <w:lang w:val="en-US"/>
        </w:rPr>
        <w:lastRenderedPageBreak/>
        <w:t>Activity 3</w:t>
      </w:r>
      <w:r w:rsidR="00242134">
        <w:rPr>
          <w:lang w:val="en-US"/>
        </w:rPr>
        <w:t xml:space="preserve"> –</w:t>
      </w:r>
      <w:r>
        <w:rPr>
          <w:lang w:val="en-US"/>
        </w:rPr>
        <w:t xml:space="preserve"> </w:t>
      </w:r>
      <w:r w:rsidR="00242134">
        <w:rPr>
          <w:lang w:val="en-US"/>
        </w:rPr>
        <w:t>m</w:t>
      </w:r>
      <w:r>
        <w:rPr>
          <w:lang w:val="en-US"/>
        </w:rPr>
        <w:t>odels of the atom</w:t>
      </w:r>
      <w:bookmarkEnd w:id="40"/>
    </w:p>
    <w:p w14:paraId="04F621DF" w14:textId="6F5CA330" w:rsidR="00980293" w:rsidRPr="00E518DA" w:rsidRDefault="00CC610C" w:rsidP="00EC50ED">
      <w:pPr>
        <w:tabs>
          <w:tab w:val="left" w:pos="5670"/>
        </w:tabs>
        <w:rPr>
          <w:rStyle w:val="Strong"/>
          <w:b w:val="0"/>
          <w:bCs w:val="0"/>
          <w:lang w:val="en-US"/>
        </w:rPr>
      </w:pPr>
      <w:r>
        <w:rPr>
          <w:lang w:val="en-US"/>
        </w:rPr>
        <w:t>Use your periodic table to complete the</w:t>
      </w:r>
      <w:r w:rsidR="00E518DA">
        <w:rPr>
          <w:lang w:val="en-US"/>
        </w:rPr>
        <w:t xml:space="preserve"> </w:t>
      </w:r>
      <w:proofErr w:type="gramStart"/>
      <w:r w:rsidR="00E518DA">
        <w:rPr>
          <w:lang w:val="en-US"/>
        </w:rPr>
        <w:t>Atomic</w:t>
      </w:r>
      <w:proofErr w:type="gramEnd"/>
      <w:r w:rsidR="00E518DA">
        <w:rPr>
          <w:lang w:val="en-US"/>
        </w:rPr>
        <w:t xml:space="preserve"> structure</w:t>
      </w:r>
      <w:r>
        <w:rPr>
          <w:lang w:val="en-US"/>
        </w:rPr>
        <w:t xml:space="preserve"> table below.</w:t>
      </w:r>
    </w:p>
    <w:tbl>
      <w:tblPr>
        <w:tblStyle w:val="Tableheader"/>
        <w:tblW w:w="14935" w:type="dxa"/>
        <w:tblInd w:w="-289" w:type="dxa"/>
        <w:tblLayout w:type="fixed"/>
        <w:tblLook w:val="04A0" w:firstRow="1" w:lastRow="0" w:firstColumn="1" w:lastColumn="0" w:noHBand="0" w:noVBand="1"/>
        <w:tblDescription w:val="The table has the following headings: Atomic number, element, mass number, period, number of shells, group, electrons in outer shell, protons (equals the atomic number) and neutrons (= mass number - atomic number). The body of the table is left intentionally blank for students to complete."/>
      </w:tblPr>
      <w:tblGrid>
        <w:gridCol w:w="1107"/>
        <w:gridCol w:w="2214"/>
        <w:gridCol w:w="1106"/>
        <w:gridCol w:w="968"/>
        <w:gridCol w:w="1245"/>
        <w:gridCol w:w="968"/>
        <w:gridCol w:w="1659"/>
        <w:gridCol w:w="2491"/>
        <w:gridCol w:w="3177"/>
      </w:tblGrid>
      <w:tr w:rsidR="008F2997" w14:paraId="57F13373" w14:textId="77777777" w:rsidTr="008F2997">
        <w:trPr>
          <w:cnfStyle w:val="100000000000" w:firstRow="1" w:lastRow="0" w:firstColumn="0" w:lastColumn="0" w:oddVBand="0" w:evenVBand="0" w:oddHBand="0" w:evenHBand="0" w:firstRowFirstColumn="0" w:firstRowLastColumn="0" w:lastRowFirstColumn="0" w:lastRowLastColumn="0"/>
          <w:trHeight w:val="477"/>
        </w:trPr>
        <w:tc>
          <w:tcPr>
            <w:cnfStyle w:val="001000000000" w:firstRow="0" w:lastRow="0" w:firstColumn="1" w:lastColumn="0" w:oddVBand="0" w:evenVBand="0" w:oddHBand="0" w:evenHBand="0" w:firstRowFirstColumn="0" w:firstRowLastColumn="0" w:lastRowFirstColumn="0" w:lastRowLastColumn="0"/>
            <w:tcW w:w="1107" w:type="dxa"/>
          </w:tcPr>
          <w:p w14:paraId="1A7B0851" w14:textId="7636D8F9" w:rsidR="00996DE2" w:rsidRPr="008F2997" w:rsidRDefault="00996DE2" w:rsidP="00996DE2">
            <w:pPr>
              <w:tabs>
                <w:tab w:val="left" w:pos="5670"/>
              </w:tabs>
              <w:rPr>
                <w:lang w:val="en-US"/>
              </w:rPr>
            </w:pPr>
            <w:r w:rsidRPr="008F2997">
              <w:rPr>
                <w:lang w:val="en-US"/>
              </w:rPr>
              <w:t>Atomic number</w:t>
            </w:r>
          </w:p>
        </w:tc>
        <w:tc>
          <w:tcPr>
            <w:tcW w:w="2214" w:type="dxa"/>
          </w:tcPr>
          <w:p w14:paraId="0DFA8507" w14:textId="2C6ADBB2"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Element</w:t>
            </w:r>
          </w:p>
        </w:tc>
        <w:tc>
          <w:tcPr>
            <w:tcW w:w="1106" w:type="dxa"/>
          </w:tcPr>
          <w:p w14:paraId="3ADFAAEB" w14:textId="2558B693"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Mass number</w:t>
            </w:r>
          </w:p>
        </w:tc>
        <w:tc>
          <w:tcPr>
            <w:tcW w:w="968" w:type="dxa"/>
          </w:tcPr>
          <w:p w14:paraId="54976560" w14:textId="65B70FA2"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Period</w:t>
            </w:r>
          </w:p>
        </w:tc>
        <w:tc>
          <w:tcPr>
            <w:tcW w:w="1245" w:type="dxa"/>
          </w:tcPr>
          <w:p w14:paraId="4F6C3C3F" w14:textId="031CDF90"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Number of shells</w:t>
            </w:r>
          </w:p>
        </w:tc>
        <w:tc>
          <w:tcPr>
            <w:tcW w:w="968" w:type="dxa"/>
          </w:tcPr>
          <w:p w14:paraId="4F18F8F4" w14:textId="6D46C7CF"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Group</w:t>
            </w:r>
          </w:p>
        </w:tc>
        <w:tc>
          <w:tcPr>
            <w:tcW w:w="1659" w:type="dxa"/>
          </w:tcPr>
          <w:p w14:paraId="0C1383C2" w14:textId="4C895D42"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Electrons in outer shell</w:t>
            </w:r>
          </w:p>
        </w:tc>
        <w:tc>
          <w:tcPr>
            <w:tcW w:w="2491" w:type="dxa"/>
          </w:tcPr>
          <w:p w14:paraId="63B25828" w14:textId="6EE048C8"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Protons (equals the atomic number)</w:t>
            </w:r>
          </w:p>
        </w:tc>
        <w:tc>
          <w:tcPr>
            <w:tcW w:w="3177" w:type="dxa"/>
          </w:tcPr>
          <w:p w14:paraId="4BECD697" w14:textId="46A77148" w:rsidR="00996DE2" w:rsidRDefault="00996DE2" w:rsidP="00996DE2">
            <w:pPr>
              <w:tabs>
                <w:tab w:val="left" w:pos="5670"/>
              </w:tabs>
              <w:cnfStyle w:val="100000000000" w:firstRow="1" w:lastRow="0" w:firstColumn="0" w:lastColumn="0" w:oddVBand="0" w:evenVBand="0" w:oddHBand="0" w:evenHBand="0" w:firstRowFirstColumn="0" w:firstRowLastColumn="0" w:lastRowFirstColumn="0" w:lastRowLastColumn="0"/>
              <w:rPr>
                <w:lang w:val="en-US"/>
              </w:rPr>
            </w:pPr>
            <w:r>
              <w:rPr>
                <w:lang w:val="en-US"/>
              </w:rPr>
              <w:t>Neutrons (= mass number -</w:t>
            </w:r>
            <w:r w:rsidR="0013760D">
              <w:rPr>
                <w:lang w:val="en-US"/>
              </w:rPr>
              <w:t xml:space="preserve"> </w:t>
            </w:r>
            <w:r>
              <w:rPr>
                <w:lang w:val="en-US"/>
              </w:rPr>
              <w:t>atomic number</w:t>
            </w:r>
            <w:r w:rsidR="0013760D">
              <w:rPr>
                <w:lang w:val="en-US"/>
              </w:rPr>
              <w:t>)</w:t>
            </w:r>
          </w:p>
        </w:tc>
      </w:tr>
      <w:tr w:rsidR="008F2997" w14:paraId="5F10C685" w14:textId="77777777" w:rsidTr="008F2997">
        <w:trPr>
          <w:cnfStyle w:val="000000100000" w:firstRow="0" w:lastRow="0" w:firstColumn="0" w:lastColumn="0" w:oddVBand="0" w:evenVBand="0" w:oddHBand="1" w:evenHBand="0" w:firstRowFirstColumn="0" w:firstRowLastColumn="0" w:lastRowFirstColumn="0" w:lastRowLastColumn="0"/>
          <w:trHeight w:val="232"/>
        </w:trPr>
        <w:tc>
          <w:tcPr>
            <w:cnfStyle w:val="001000000000" w:firstRow="0" w:lastRow="0" w:firstColumn="1" w:lastColumn="0" w:oddVBand="0" w:evenVBand="0" w:oddHBand="0" w:evenHBand="0" w:firstRowFirstColumn="0" w:firstRowLastColumn="0" w:lastRowFirstColumn="0" w:lastRowLastColumn="0"/>
            <w:tcW w:w="1107" w:type="dxa"/>
          </w:tcPr>
          <w:p w14:paraId="3E8692F1" w14:textId="52746818" w:rsidR="00996DE2" w:rsidRPr="008F2997" w:rsidRDefault="00996DE2" w:rsidP="00996DE2">
            <w:pPr>
              <w:tabs>
                <w:tab w:val="left" w:pos="5670"/>
              </w:tabs>
              <w:rPr>
                <w:lang w:val="en-US"/>
              </w:rPr>
            </w:pPr>
            <w:r w:rsidRPr="008F2997">
              <w:rPr>
                <w:lang w:val="en-US"/>
              </w:rPr>
              <w:t>1</w:t>
            </w:r>
          </w:p>
        </w:tc>
        <w:tc>
          <w:tcPr>
            <w:tcW w:w="2214" w:type="dxa"/>
          </w:tcPr>
          <w:p w14:paraId="5E403FF5" w14:textId="043D4B83"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12ACE598"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2E0678E2" w14:textId="2D3984EB"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0411B5F0"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49585230" w14:textId="005CD2DA"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5C55DE57"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653FA6D0" w14:textId="2493991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55EF7964"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F2997" w14:paraId="56C67B34" w14:textId="77777777" w:rsidTr="008F2997">
        <w:trPr>
          <w:cnfStyle w:val="000000010000" w:firstRow="0" w:lastRow="0" w:firstColumn="0" w:lastColumn="0" w:oddVBand="0" w:evenVBand="0" w:oddHBand="0" w:evenHBand="1" w:firstRowFirstColumn="0" w:firstRowLastColumn="0" w:lastRowFirstColumn="0" w:lastRowLastColumn="0"/>
          <w:trHeight w:val="279"/>
        </w:trPr>
        <w:tc>
          <w:tcPr>
            <w:cnfStyle w:val="001000000000" w:firstRow="0" w:lastRow="0" w:firstColumn="1" w:lastColumn="0" w:oddVBand="0" w:evenVBand="0" w:oddHBand="0" w:evenHBand="0" w:firstRowFirstColumn="0" w:firstRowLastColumn="0" w:lastRowFirstColumn="0" w:lastRowLastColumn="0"/>
            <w:tcW w:w="1107" w:type="dxa"/>
          </w:tcPr>
          <w:p w14:paraId="10F9690C" w14:textId="56CA3F81" w:rsidR="00996DE2" w:rsidRPr="008F2997" w:rsidRDefault="00996DE2" w:rsidP="00996DE2">
            <w:pPr>
              <w:tabs>
                <w:tab w:val="left" w:pos="5670"/>
              </w:tabs>
              <w:rPr>
                <w:lang w:val="en-US"/>
              </w:rPr>
            </w:pPr>
            <w:r w:rsidRPr="008F2997">
              <w:rPr>
                <w:lang w:val="en-US"/>
              </w:rPr>
              <w:t>2</w:t>
            </w:r>
          </w:p>
        </w:tc>
        <w:tc>
          <w:tcPr>
            <w:tcW w:w="2214" w:type="dxa"/>
          </w:tcPr>
          <w:p w14:paraId="421FB533" w14:textId="5705B4E4"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614B4411"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7C305EDD" w14:textId="43565016"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4E749887"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66B450EC" w14:textId="15FAB814"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2E916BB1"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1BDD25BE" w14:textId="6770772E"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0DFDA59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F2997" w14:paraId="245356E4"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6913C425" w14:textId="27F30916" w:rsidR="00996DE2" w:rsidRPr="008F2997" w:rsidRDefault="00996DE2" w:rsidP="00996DE2">
            <w:pPr>
              <w:tabs>
                <w:tab w:val="left" w:pos="5670"/>
              </w:tabs>
              <w:rPr>
                <w:lang w:val="en-US"/>
              </w:rPr>
            </w:pPr>
            <w:r w:rsidRPr="008F2997">
              <w:rPr>
                <w:lang w:val="en-US"/>
              </w:rPr>
              <w:t>3</w:t>
            </w:r>
          </w:p>
        </w:tc>
        <w:tc>
          <w:tcPr>
            <w:tcW w:w="2214" w:type="dxa"/>
          </w:tcPr>
          <w:p w14:paraId="2F59175E" w14:textId="5E406FF4"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59E3CCDA"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529B400C" w14:textId="4BE63749"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5BA6D1B5"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28F4FE7A" w14:textId="0C4C06A0"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59D35A4C"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1C3BF67F" w14:textId="7E128AA6"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436C144B"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F2997" w14:paraId="1BA55896"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1D795CF5" w14:textId="0FD52CCD" w:rsidR="00996DE2" w:rsidRPr="008F2997" w:rsidRDefault="00996DE2" w:rsidP="00996DE2">
            <w:pPr>
              <w:tabs>
                <w:tab w:val="left" w:pos="5670"/>
              </w:tabs>
              <w:rPr>
                <w:lang w:val="en-US"/>
              </w:rPr>
            </w:pPr>
            <w:r w:rsidRPr="008F2997">
              <w:rPr>
                <w:lang w:val="en-US"/>
              </w:rPr>
              <w:t>4</w:t>
            </w:r>
          </w:p>
        </w:tc>
        <w:tc>
          <w:tcPr>
            <w:tcW w:w="2214" w:type="dxa"/>
          </w:tcPr>
          <w:p w14:paraId="7174EAB9" w14:textId="6580E90C"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380493B5"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0D67A7AE" w14:textId="4E734AAC"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5B3980B7"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5C9868FE" w14:textId="00947AD9"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5E00CD9C"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5FDCC4BE" w14:textId="5379E418"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33749C85"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F2997" w14:paraId="5DE93869" w14:textId="77777777" w:rsidTr="008F2997">
        <w:trPr>
          <w:cnfStyle w:val="000000100000" w:firstRow="0" w:lastRow="0" w:firstColumn="0" w:lastColumn="0" w:oddVBand="0" w:evenVBand="0" w:oddHBand="1" w:evenHBand="0" w:firstRowFirstColumn="0" w:firstRowLastColumn="0" w:lastRowFirstColumn="0" w:lastRowLastColumn="0"/>
          <w:trHeight w:val="279"/>
        </w:trPr>
        <w:tc>
          <w:tcPr>
            <w:cnfStyle w:val="001000000000" w:firstRow="0" w:lastRow="0" w:firstColumn="1" w:lastColumn="0" w:oddVBand="0" w:evenVBand="0" w:oddHBand="0" w:evenHBand="0" w:firstRowFirstColumn="0" w:firstRowLastColumn="0" w:lastRowFirstColumn="0" w:lastRowLastColumn="0"/>
            <w:tcW w:w="1107" w:type="dxa"/>
          </w:tcPr>
          <w:p w14:paraId="68639AC9" w14:textId="00246F38" w:rsidR="00996DE2" w:rsidRPr="008F2997" w:rsidRDefault="00996DE2" w:rsidP="00996DE2">
            <w:pPr>
              <w:tabs>
                <w:tab w:val="left" w:pos="5670"/>
              </w:tabs>
              <w:rPr>
                <w:lang w:val="en-US"/>
              </w:rPr>
            </w:pPr>
            <w:r w:rsidRPr="008F2997">
              <w:rPr>
                <w:lang w:val="en-US"/>
              </w:rPr>
              <w:t>5</w:t>
            </w:r>
          </w:p>
        </w:tc>
        <w:tc>
          <w:tcPr>
            <w:tcW w:w="2214" w:type="dxa"/>
          </w:tcPr>
          <w:p w14:paraId="67A4210C" w14:textId="18FACBA8"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6A154710"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026C75C4" w14:textId="3FA64E43"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31FD9C3C"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15EEA391" w14:textId="21075968"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7F05B077"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184FBE51" w14:textId="7CCABB4D"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4644F148"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F2997" w14:paraId="1B363B30"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2E81D596" w14:textId="10CB7A68" w:rsidR="00996DE2" w:rsidRPr="008F2997" w:rsidRDefault="00996DE2" w:rsidP="00996DE2">
            <w:pPr>
              <w:tabs>
                <w:tab w:val="left" w:pos="5670"/>
              </w:tabs>
              <w:rPr>
                <w:lang w:val="en-US"/>
              </w:rPr>
            </w:pPr>
            <w:r w:rsidRPr="008F2997">
              <w:rPr>
                <w:lang w:val="en-US"/>
              </w:rPr>
              <w:t>6</w:t>
            </w:r>
          </w:p>
        </w:tc>
        <w:tc>
          <w:tcPr>
            <w:tcW w:w="2214" w:type="dxa"/>
          </w:tcPr>
          <w:p w14:paraId="6B8D1A53" w14:textId="751B2C5D"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66E203B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76B26CA7" w14:textId="513B3160"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6158599E"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35FF316A" w14:textId="231E6D6B"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1A1774F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10EF102F" w14:textId="03AA268B"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3E4C967E"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F2997" w14:paraId="443BBBCF"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569D37FE" w14:textId="6923B10F" w:rsidR="00996DE2" w:rsidRPr="008F2997" w:rsidRDefault="00996DE2" w:rsidP="00996DE2">
            <w:pPr>
              <w:tabs>
                <w:tab w:val="left" w:pos="5670"/>
              </w:tabs>
              <w:rPr>
                <w:lang w:val="en-US"/>
              </w:rPr>
            </w:pPr>
            <w:r w:rsidRPr="008F2997">
              <w:rPr>
                <w:lang w:val="en-US"/>
              </w:rPr>
              <w:t>7</w:t>
            </w:r>
          </w:p>
        </w:tc>
        <w:tc>
          <w:tcPr>
            <w:tcW w:w="2214" w:type="dxa"/>
          </w:tcPr>
          <w:p w14:paraId="5C3D25AF" w14:textId="4279D2EA"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38E39095"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58E897EC" w14:textId="7E2A53F3"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4D38BF77"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6E192D9F" w14:textId="7FED49E4"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56F81463"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0632FBE6" w14:textId="42A844F3"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6CF6698A"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F2997" w14:paraId="7A446926"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0469FBEB" w14:textId="06DE88D7" w:rsidR="00996DE2" w:rsidRPr="008F2997" w:rsidRDefault="00996DE2" w:rsidP="00996DE2">
            <w:pPr>
              <w:tabs>
                <w:tab w:val="left" w:pos="5670"/>
              </w:tabs>
              <w:rPr>
                <w:lang w:val="en-US"/>
              </w:rPr>
            </w:pPr>
            <w:r w:rsidRPr="008F2997">
              <w:rPr>
                <w:lang w:val="en-US"/>
              </w:rPr>
              <w:t>8</w:t>
            </w:r>
          </w:p>
        </w:tc>
        <w:tc>
          <w:tcPr>
            <w:tcW w:w="2214" w:type="dxa"/>
          </w:tcPr>
          <w:p w14:paraId="70F206F6"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10020C19"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3996D0F5"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69DB117B"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143A8AA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24E602E2"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27096641"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2EA49066"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F2997" w14:paraId="09176087"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4716999D" w14:textId="223446D8" w:rsidR="00996DE2" w:rsidRPr="008F2997" w:rsidRDefault="00996DE2" w:rsidP="00996DE2">
            <w:pPr>
              <w:tabs>
                <w:tab w:val="left" w:pos="5670"/>
              </w:tabs>
              <w:rPr>
                <w:lang w:val="en-US"/>
              </w:rPr>
            </w:pPr>
            <w:r w:rsidRPr="008F2997">
              <w:rPr>
                <w:lang w:val="en-US"/>
              </w:rPr>
              <w:lastRenderedPageBreak/>
              <w:t>9</w:t>
            </w:r>
          </w:p>
        </w:tc>
        <w:tc>
          <w:tcPr>
            <w:tcW w:w="2214" w:type="dxa"/>
          </w:tcPr>
          <w:p w14:paraId="490FE64A"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02027EF3"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34CCF07E"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3532DECE"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7B9A44D2"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684F3123"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411CE781"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0CEA06E6" w14:textId="77777777" w:rsidR="00996DE2" w:rsidRDefault="00996DE2"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F2997" w14:paraId="13F8C3F4"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32CCBA57" w14:textId="5D07DC73" w:rsidR="00996DE2" w:rsidRPr="008F2997" w:rsidRDefault="00996DE2" w:rsidP="00996DE2">
            <w:pPr>
              <w:tabs>
                <w:tab w:val="left" w:pos="5670"/>
              </w:tabs>
              <w:rPr>
                <w:lang w:val="en-US"/>
              </w:rPr>
            </w:pPr>
            <w:r w:rsidRPr="008F2997">
              <w:rPr>
                <w:lang w:val="en-US"/>
              </w:rPr>
              <w:t>10</w:t>
            </w:r>
          </w:p>
        </w:tc>
        <w:tc>
          <w:tcPr>
            <w:tcW w:w="2214" w:type="dxa"/>
          </w:tcPr>
          <w:p w14:paraId="73157CEF"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1A66DB2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76F24A9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4824AAD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41BB0399"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3E85EA56"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327BB258"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4E75B049" w14:textId="77777777" w:rsidR="00996DE2" w:rsidRDefault="00996DE2"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F2997" w14:paraId="0561B24C"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24B14C2D" w14:textId="4735E6EF" w:rsidR="008F2997" w:rsidRPr="008F2997" w:rsidRDefault="008F2997" w:rsidP="00996DE2">
            <w:pPr>
              <w:tabs>
                <w:tab w:val="left" w:pos="5670"/>
              </w:tabs>
              <w:rPr>
                <w:lang w:val="en-US"/>
              </w:rPr>
            </w:pPr>
            <w:r w:rsidRPr="008F2997">
              <w:rPr>
                <w:lang w:val="en-US"/>
              </w:rPr>
              <w:t>11</w:t>
            </w:r>
          </w:p>
        </w:tc>
        <w:tc>
          <w:tcPr>
            <w:tcW w:w="2214" w:type="dxa"/>
          </w:tcPr>
          <w:p w14:paraId="40C41E15"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3EC2ED43"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5714F0D1"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596754B8"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6C2A0C07"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241C6C0B"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7169B371"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7F15E0E5" w14:textId="77777777" w:rsidR="008F2997" w:rsidRDefault="008F2997"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F2997" w14:paraId="148E8A1C"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54F4BC2F" w14:textId="04ADF23C" w:rsidR="008F2997" w:rsidRPr="008F2997" w:rsidRDefault="008F2997" w:rsidP="00996DE2">
            <w:pPr>
              <w:tabs>
                <w:tab w:val="left" w:pos="5670"/>
              </w:tabs>
              <w:rPr>
                <w:lang w:val="en-US"/>
              </w:rPr>
            </w:pPr>
            <w:r w:rsidRPr="008F2997">
              <w:rPr>
                <w:lang w:val="en-US"/>
              </w:rPr>
              <w:t>12</w:t>
            </w:r>
          </w:p>
        </w:tc>
        <w:tc>
          <w:tcPr>
            <w:tcW w:w="2214" w:type="dxa"/>
          </w:tcPr>
          <w:p w14:paraId="4BE428AC"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0AF920E9"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127036A1"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75EC89DD"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0E71D927"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40A45601"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7B843DF9"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1B4A82F4" w14:textId="77777777" w:rsidR="008F2997" w:rsidRDefault="008F2997"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77ACB" w14:paraId="52796DAE"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619E6A8D" w14:textId="7EFA740B" w:rsidR="00877ACB" w:rsidRPr="008F2997" w:rsidRDefault="00877ACB" w:rsidP="00996DE2">
            <w:pPr>
              <w:tabs>
                <w:tab w:val="left" w:pos="5670"/>
              </w:tabs>
              <w:rPr>
                <w:lang w:val="en-US"/>
              </w:rPr>
            </w:pPr>
            <w:r>
              <w:rPr>
                <w:lang w:val="en-US"/>
              </w:rPr>
              <w:t>13</w:t>
            </w:r>
          </w:p>
        </w:tc>
        <w:tc>
          <w:tcPr>
            <w:tcW w:w="2214" w:type="dxa"/>
          </w:tcPr>
          <w:p w14:paraId="156A9FD5"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3682647A"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43557BB4"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41778AFF"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221C33FA"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2F02C168"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17C2867B"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1CADCC0A"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77ACB" w14:paraId="6AF1EB66"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2BAFF157" w14:textId="4B2628B2" w:rsidR="00877ACB" w:rsidRPr="008F2997" w:rsidRDefault="00877ACB" w:rsidP="00996DE2">
            <w:pPr>
              <w:tabs>
                <w:tab w:val="left" w:pos="5670"/>
              </w:tabs>
              <w:rPr>
                <w:lang w:val="en-US"/>
              </w:rPr>
            </w:pPr>
            <w:r>
              <w:rPr>
                <w:lang w:val="en-US"/>
              </w:rPr>
              <w:t>14</w:t>
            </w:r>
          </w:p>
        </w:tc>
        <w:tc>
          <w:tcPr>
            <w:tcW w:w="2214" w:type="dxa"/>
          </w:tcPr>
          <w:p w14:paraId="17CA5912"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48C7BF6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3207F27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75EEBE90"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63117EA4"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31343BC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3BE7530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346A3EA4"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77ACB" w14:paraId="363A63E3"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77D14DFB" w14:textId="200F6A17" w:rsidR="00877ACB" w:rsidRPr="008F2997" w:rsidRDefault="00877ACB" w:rsidP="00996DE2">
            <w:pPr>
              <w:tabs>
                <w:tab w:val="left" w:pos="5670"/>
              </w:tabs>
              <w:rPr>
                <w:lang w:val="en-US"/>
              </w:rPr>
            </w:pPr>
            <w:r>
              <w:rPr>
                <w:lang w:val="en-US"/>
              </w:rPr>
              <w:t>15</w:t>
            </w:r>
          </w:p>
        </w:tc>
        <w:tc>
          <w:tcPr>
            <w:tcW w:w="2214" w:type="dxa"/>
          </w:tcPr>
          <w:p w14:paraId="33A9945D"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0BAD8922"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1B728C8F"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14870E10"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1C333390"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734DD42E"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0BD1E3BF"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0E1AD3C2"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77ACB" w14:paraId="1CECEAD9"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023E73E8" w14:textId="5351F227" w:rsidR="00877ACB" w:rsidRPr="008F2997" w:rsidRDefault="00877ACB" w:rsidP="00996DE2">
            <w:pPr>
              <w:tabs>
                <w:tab w:val="left" w:pos="5670"/>
              </w:tabs>
              <w:rPr>
                <w:lang w:val="en-US"/>
              </w:rPr>
            </w:pPr>
            <w:r>
              <w:rPr>
                <w:lang w:val="en-US"/>
              </w:rPr>
              <w:t>16</w:t>
            </w:r>
          </w:p>
        </w:tc>
        <w:tc>
          <w:tcPr>
            <w:tcW w:w="2214" w:type="dxa"/>
          </w:tcPr>
          <w:p w14:paraId="30F131B9"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300D40A8"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07762B3A"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5B64FA67"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4BE7334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7FA83B22"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73F17498"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1112E521"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77ACB" w14:paraId="58BAC767"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12F87A75" w14:textId="79F5CEBC" w:rsidR="00877ACB" w:rsidRPr="008F2997" w:rsidRDefault="00877ACB" w:rsidP="00996DE2">
            <w:pPr>
              <w:tabs>
                <w:tab w:val="left" w:pos="5670"/>
              </w:tabs>
              <w:rPr>
                <w:lang w:val="en-US"/>
              </w:rPr>
            </w:pPr>
            <w:r>
              <w:rPr>
                <w:lang w:val="en-US"/>
              </w:rPr>
              <w:t>17</w:t>
            </w:r>
          </w:p>
        </w:tc>
        <w:tc>
          <w:tcPr>
            <w:tcW w:w="2214" w:type="dxa"/>
          </w:tcPr>
          <w:p w14:paraId="617E9326"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4FDFFEEE"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5F43E067"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4A04B77E"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32004214"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4EF3C2EB"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7889A069"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52DBE3B0"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77ACB" w14:paraId="097167C1"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1E70C86C" w14:textId="0BD7F620" w:rsidR="00877ACB" w:rsidRPr="008F2997" w:rsidRDefault="00877ACB" w:rsidP="00996DE2">
            <w:pPr>
              <w:tabs>
                <w:tab w:val="left" w:pos="5670"/>
              </w:tabs>
              <w:rPr>
                <w:lang w:val="en-US"/>
              </w:rPr>
            </w:pPr>
            <w:r>
              <w:rPr>
                <w:lang w:val="en-US"/>
              </w:rPr>
              <w:t>18</w:t>
            </w:r>
          </w:p>
        </w:tc>
        <w:tc>
          <w:tcPr>
            <w:tcW w:w="2214" w:type="dxa"/>
          </w:tcPr>
          <w:p w14:paraId="67C5A768"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24B42842"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2E793FE6"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7C951ED0"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7FCBFD9B"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4FCD20D0"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0B70AEF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7CF62188"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r w:rsidR="00877ACB" w14:paraId="54929876" w14:textId="77777777" w:rsidTr="008F299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38175DED" w14:textId="01FB6F82" w:rsidR="00877ACB" w:rsidRPr="008F2997" w:rsidRDefault="00877ACB" w:rsidP="00996DE2">
            <w:pPr>
              <w:tabs>
                <w:tab w:val="left" w:pos="5670"/>
              </w:tabs>
              <w:rPr>
                <w:lang w:val="en-US"/>
              </w:rPr>
            </w:pPr>
            <w:r>
              <w:rPr>
                <w:lang w:val="en-US"/>
              </w:rPr>
              <w:t>19</w:t>
            </w:r>
          </w:p>
        </w:tc>
        <w:tc>
          <w:tcPr>
            <w:tcW w:w="2214" w:type="dxa"/>
          </w:tcPr>
          <w:p w14:paraId="737B2848"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106" w:type="dxa"/>
          </w:tcPr>
          <w:p w14:paraId="56C55488"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6B48C157"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245" w:type="dxa"/>
          </w:tcPr>
          <w:p w14:paraId="612E21F0"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968" w:type="dxa"/>
          </w:tcPr>
          <w:p w14:paraId="41D8CD6D"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1659" w:type="dxa"/>
          </w:tcPr>
          <w:p w14:paraId="354DB540"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2491" w:type="dxa"/>
          </w:tcPr>
          <w:p w14:paraId="012F2C40"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c>
          <w:tcPr>
            <w:tcW w:w="3177" w:type="dxa"/>
          </w:tcPr>
          <w:p w14:paraId="09C1381E" w14:textId="77777777" w:rsidR="00877ACB" w:rsidRDefault="00877ACB" w:rsidP="00996DE2">
            <w:pPr>
              <w:tabs>
                <w:tab w:val="left" w:pos="5670"/>
              </w:tabs>
              <w:cnfStyle w:val="000000100000" w:firstRow="0" w:lastRow="0" w:firstColumn="0" w:lastColumn="0" w:oddVBand="0" w:evenVBand="0" w:oddHBand="1" w:evenHBand="0" w:firstRowFirstColumn="0" w:firstRowLastColumn="0" w:lastRowFirstColumn="0" w:lastRowLastColumn="0"/>
              <w:rPr>
                <w:lang w:val="en-US"/>
              </w:rPr>
            </w:pPr>
          </w:p>
        </w:tc>
      </w:tr>
      <w:tr w:rsidR="00877ACB" w14:paraId="47706D5D" w14:textId="77777777" w:rsidTr="008F299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107" w:type="dxa"/>
          </w:tcPr>
          <w:p w14:paraId="1903C6E5" w14:textId="6DDB7992" w:rsidR="00877ACB" w:rsidRPr="008F2997" w:rsidRDefault="00877ACB" w:rsidP="00996DE2">
            <w:pPr>
              <w:tabs>
                <w:tab w:val="left" w:pos="5670"/>
              </w:tabs>
              <w:rPr>
                <w:lang w:val="en-US"/>
              </w:rPr>
            </w:pPr>
            <w:r>
              <w:rPr>
                <w:lang w:val="en-US"/>
              </w:rPr>
              <w:lastRenderedPageBreak/>
              <w:t>20</w:t>
            </w:r>
          </w:p>
        </w:tc>
        <w:tc>
          <w:tcPr>
            <w:tcW w:w="2214" w:type="dxa"/>
          </w:tcPr>
          <w:p w14:paraId="40F20A92"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106" w:type="dxa"/>
          </w:tcPr>
          <w:p w14:paraId="208C528A"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42474742"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245" w:type="dxa"/>
          </w:tcPr>
          <w:p w14:paraId="4385819F"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968" w:type="dxa"/>
          </w:tcPr>
          <w:p w14:paraId="73CA9803"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1659" w:type="dxa"/>
          </w:tcPr>
          <w:p w14:paraId="3E369078"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2491" w:type="dxa"/>
          </w:tcPr>
          <w:p w14:paraId="4E511C4A"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c>
          <w:tcPr>
            <w:tcW w:w="3177" w:type="dxa"/>
          </w:tcPr>
          <w:p w14:paraId="18B734C7" w14:textId="77777777" w:rsidR="00877ACB" w:rsidRDefault="00877ACB" w:rsidP="00996DE2">
            <w:pPr>
              <w:tabs>
                <w:tab w:val="left" w:pos="5670"/>
              </w:tabs>
              <w:cnfStyle w:val="000000010000" w:firstRow="0" w:lastRow="0" w:firstColumn="0" w:lastColumn="0" w:oddVBand="0" w:evenVBand="0" w:oddHBand="0" w:evenHBand="1" w:firstRowFirstColumn="0" w:firstRowLastColumn="0" w:lastRowFirstColumn="0" w:lastRowLastColumn="0"/>
              <w:rPr>
                <w:lang w:val="en-US"/>
              </w:rPr>
            </w:pPr>
          </w:p>
        </w:tc>
      </w:tr>
    </w:tbl>
    <w:p w14:paraId="72EBE78D" w14:textId="77777777" w:rsidR="003E40A6" w:rsidRDefault="003E40A6" w:rsidP="00EC50ED">
      <w:pPr>
        <w:tabs>
          <w:tab w:val="left" w:pos="5670"/>
        </w:tabs>
        <w:rPr>
          <w:lang w:val="en-US"/>
        </w:rPr>
        <w:sectPr w:rsidR="003E40A6" w:rsidSect="00C6132A">
          <w:pgSz w:w="16838" w:h="11906" w:orient="landscape"/>
          <w:pgMar w:top="1134" w:right="1134" w:bottom="1134" w:left="1134" w:header="709" w:footer="709" w:gutter="0"/>
          <w:cols w:space="708"/>
          <w:docGrid w:linePitch="360"/>
        </w:sectPr>
      </w:pPr>
    </w:p>
    <w:p w14:paraId="0BAC69FF" w14:textId="41FB5E47" w:rsidR="00556F93" w:rsidRPr="0078249A" w:rsidRDefault="0022545B" w:rsidP="0078249A">
      <w:pPr>
        <w:pStyle w:val="Heading3"/>
      </w:pPr>
      <w:bookmarkStart w:id="41" w:name="_Toc149909366"/>
      <w:r w:rsidRPr="0078249A">
        <w:lastRenderedPageBreak/>
        <w:t xml:space="preserve">Modelling </w:t>
      </w:r>
      <w:r w:rsidR="005F1402">
        <w:t>the</w:t>
      </w:r>
      <w:r w:rsidR="005F1402" w:rsidRPr="0078249A">
        <w:t xml:space="preserve"> </w:t>
      </w:r>
      <w:r w:rsidR="00556F93" w:rsidRPr="0078249A">
        <w:t>Bohr atom</w:t>
      </w:r>
      <w:bookmarkEnd w:id="41"/>
    </w:p>
    <w:p w14:paraId="2A5509C0" w14:textId="41B62213" w:rsidR="005F338D" w:rsidRDefault="001908F9" w:rsidP="00EC50ED">
      <w:pPr>
        <w:tabs>
          <w:tab w:val="left" w:pos="5670"/>
        </w:tabs>
        <w:rPr>
          <w:lang w:val="en-US"/>
        </w:rPr>
      </w:pPr>
      <w:r w:rsidRPr="7ECA55A2">
        <w:rPr>
          <w:lang w:val="en-US"/>
        </w:rPr>
        <w:t xml:space="preserve">Use the template to create models of </w:t>
      </w:r>
      <w:proofErr w:type="gramStart"/>
      <w:r w:rsidRPr="7ECA55A2">
        <w:rPr>
          <w:lang w:val="en-US"/>
        </w:rPr>
        <w:t>atom</w:t>
      </w:r>
      <w:proofErr w:type="gramEnd"/>
      <w:r w:rsidR="00F405BC" w:rsidRPr="7ECA55A2">
        <w:rPr>
          <w:lang w:val="en-US"/>
        </w:rPr>
        <w:t xml:space="preserve">. Use different </w:t>
      </w:r>
      <w:proofErr w:type="spellStart"/>
      <w:r w:rsidR="00F405BC" w:rsidRPr="7ECA55A2">
        <w:rPr>
          <w:lang w:val="en-US"/>
        </w:rPr>
        <w:t>coloured</w:t>
      </w:r>
      <w:proofErr w:type="spellEnd"/>
      <w:r w:rsidR="00F405BC" w:rsidRPr="7ECA55A2">
        <w:rPr>
          <w:lang w:val="en-US"/>
        </w:rPr>
        <w:t xml:space="preserve"> </w:t>
      </w:r>
      <w:r w:rsidR="007F6AC0">
        <w:rPr>
          <w:lang w:val="en-US"/>
        </w:rPr>
        <w:t>counters</w:t>
      </w:r>
      <w:r w:rsidR="00F405BC" w:rsidRPr="7ECA55A2">
        <w:rPr>
          <w:lang w:val="en-US"/>
        </w:rPr>
        <w:t xml:space="preserve"> to represent atoms, protons and electrons.</w:t>
      </w:r>
    </w:p>
    <w:p w14:paraId="06237893" w14:textId="5A95FA5B" w:rsidR="006B07C3" w:rsidRPr="00E937AB" w:rsidRDefault="006B07C3" w:rsidP="00CD6CAC">
      <w:pPr>
        <w:pStyle w:val="ListNumber"/>
        <w:numPr>
          <w:ilvl w:val="0"/>
          <w:numId w:val="4"/>
        </w:numPr>
        <w:rPr>
          <w:lang w:val="en-US"/>
        </w:rPr>
      </w:pPr>
      <w:r w:rsidRPr="00E937AB">
        <w:rPr>
          <w:lang w:val="en-US"/>
        </w:rPr>
        <w:t>Identify each atom.</w:t>
      </w:r>
    </w:p>
    <w:p w14:paraId="4102854E" w14:textId="1EEAAEB4" w:rsidR="006B07C3" w:rsidRDefault="00AF6554" w:rsidP="00E937AB">
      <w:pPr>
        <w:pStyle w:val="ListNumber"/>
        <w:rPr>
          <w:lang w:val="en-US"/>
        </w:rPr>
      </w:pPr>
      <w:r>
        <w:rPr>
          <w:lang w:val="en-US"/>
        </w:rPr>
        <w:t>Count the correct number of protons, electrons and neutrons needed for the atom.</w:t>
      </w:r>
    </w:p>
    <w:p w14:paraId="3B617C13" w14:textId="136A4616" w:rsidR="00AF6554" w:rsidRDefault="00AF6554" w:rsidP="00E937AB">
      <w:pPr>
        <w:pStyle w:val="ListNumber"/>
        <w:rPr>
          <w:lang w:val="en-US"/>
        </w:rPr>
      </w:pPr>
      <w:r>
        <w:rPr>
          <w:lang w:val="en-US"/>
        </w:rPr>
        <w:t>Place them in the correct place on the template.</w:t>
      </w:r>
    </w:p>
    <w:p w14:paraId="3C636EBA" w14:textId="35F67ADE" w:rsidR="00AF6554" w:rsidRDefault="00AF6554" w:rsidP="00E937AB">
      <w:pPr>
        <w:pStyle w:val="ListNumber"/>
        <w:rPr>
          <w:lang w:val="en-US"/>
        </w:rPr>
      </w:pPr>
      <w:r>
        <w:rPr>
          <w:lang w:val="en-US"/>
        </w:rPr>
        <w:t>Ask your teacher to check your work.</w:t>
      </w:r>
    </w:p>
    <w:p w14:paraId="1B0EE7AA" w14:textId="117E3D8C" w:rsidR="00D20F90" w:rsidRDefault="00D20F90" w:rsidP="00D20F90">
      <w:pPr>
        <w:pStyle w:val="Caption"/>
      </w:pPr>
      <w:r>
        <w:t xml:space="preserve">Figure </w:t>
      </w:r>
      <w:r w:rsidR="005F1402">
        <w:fldChar w:fldCharType="begin"/>
      </w:r>
      <w:r w:rsidR="005F1402">
        <w:instrText xml:space="preserve"> SEQ Figure \* ARABIC </w:instrText>
      </w:r>
      <w:r w:rsidR="005F1402">
        <w:fldChar w:fldCharType="separate"/>
      </w:r>
      <w:r w:rsidR="005F1402">
        <w:rPr>
          <w:noProof/>
        </w:rPr>
        <w:t>4</w:t>
      </w:r>
      <w:r w:rsidR="005F1402">
        <w:rPr>
          <w:noProof/>
        </w:rPr>
        <w:fldChar w:fldCharType="end"/>
      </w:r>
      <w:r w:rsidR="00E518DA">
        <w:t xml:space="preserve"> –</w:t>
      </w:r>
      <w:r>
        <w:t xml:space="preserve"> Bohr model of the atom scaffold</w:t>
      </w:r>
    </w:p>
    <w:p w14:paraId="0C8D9CDA" w14:textId="669AA9E1" w:rsidR="00D20F90" w:rsidRDefault="00D20F90" w:rsidP="00611892">
      <w:pPr>
        <w:tabs>
          <w:tab w:val="left" w:pos="5670"/>
        </w:tabs>
      </w:pPr>
      <w:r>
        <w:rPr>
          <w:noProof/>
          <w:lang w:val="en-US"/>
        </w:rPr>
        <mc:AlternateContent>
          <mc:Choice Requires="wpg">
            <w:drawing>
              <wp:inline distT="0" distB="0" distL="0" distR="0" wp14:anchorId="2A13DDB8" wp14:editId="501E650F">
                <wp:extent cx="4752975" cy="4733925"/>
                <wp:effectExtent l="0" t="0" r="28575" b="28575"/>
                <wp:docPr id="28" name="Group 28" descr="Scaffold for building a Bohr model of the atom."/>
                <wp:cNvGraphicFramePr/>
                <a:graphic xmlns:a="http://schemas.openxmlformats.org/drawingml/2006/main">
                  <a:graphicData uri="http://schemas.microsoft.com/office/word/2010/wordprocessingGroup">
                    <wpg:wgp>
                      <wpg:cNvGrpSpPr/>
                      <wpg:grpSpPr>
                        <a:xfrm>
                          <a:off x="0" y="0"/>
                          <a:ext cx="4752975" cy="4733925"/>
                          <a:chOff x="0" y="0"/>
                          <a:chExt cx="4113648" cy="3997576"/>
                        </a:xfrm>
                      </wpg:grpSpPr>
                      <wps:wsp>
                        <wps:cNvPr id="22" name="Oval 22"/>
                        <wps:cNvSpPr/>
                        <wps:spPr>
                          <a:xfrm>
                            <a:off x="1254642" y="1254642"/>
                            <a:ext cx="1555702" cy="1487606"/>
                          </a:xfrm>
                          <a:prstGeom prst="ellipse">
                            <a:avLst/>
                          </a:prstGeom>
                          <a:solidFill>
                            <a:schemeClr val="accent5">
                              <a:lumMod val="20000"/>
                              <a:lumOff val="80000"/>
                            </a:schemeClr>
                          </a:solidFill>
                          <a:ln>
                            <a:solidFill>
                              <a:schemeClr val="accent5">
                                <a:lumMod val="20000"/>
                                <a:lumOff val="8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 name="Oval 24"/>
                        <wps:cNvSpPr/>
                        <wps:spPr>
                          <a:xfrm>
                            <a:off x="800986" y="793898"/>
                            <a:ext cx="2508132" cy="2401806"/>
                          </a:xfrm>
                          <a:prstGeom prst="ellipse">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 name="Oval 25"/>
                        <wps:cNvSpPr/>
                        <wps:spPr>
                          <a:xfrm>
                            <a:off x="340242" y="340242"/>
                            <a:ext cx="3426076" cy="3319750"/>
                          </a:xfrm>
                          <a:prstGeom prst="ellipse">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27433072" name="Oval 27"/>
                        <wps:cNvSpPr/>
                        <wps:spPr>
                          <a:xfrm>
                            <a:off x="0" y="0"/>
                            <a:ext cx="4113648" cy="3997576"/>
                          </a:xfrm>
                          <a:prstGeom prst="ellipse">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inline>
            </w:drawing>
          </mc:Choice>
          <mc:Fallback>
            <w:pict>
              <v:group w14:anchorId="3EB6B9EC" id="Group 28" o:spid="_x0000_s1026" alt="Scaffold for building a Bohr model of the atom." style="width:374.25pt;height:372.75pt;mso-position-horizontal-relative:char;mso-position-vertical-relative:line" coordsize="41136,399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TqFQxQMAADgTAAAOAAAAZHJzL2Uyb0RvYy54bWzsWEtv2zgQvi+w/4HgfaO3ZQtRiiDdBAtk&#10;k6Bp0TNDUZYAiuSSdOTsr++QesRu0gZNi/ZQXyS+Zsj5OPNxyOM3246je6ZNK0WJo6MQIyaorFqx&#10;LvGH9+d/LTEyloiKcClYiR+YwW9O/vzjuFcFi2UjecU0AiXCFL0qcWOtKoLA0IZ1xBxJxQR01lJ3&#10;xEJVr4NKkx60dzyIw3AR9FJXSkvKjIHWt0MnPvH665pRe13XhlnESwxrs/6r/ffOfYOTY1KsNVFN&#10;S8dlkFesoiOtgElnVW+JJWij2yequpZqaWRtj6jsAlnXLWXeBrAmCj+z5kLLjfK2rIt+rWaYANrP&#10;cHq1Wnp1f6HVrbrRgESv1oCFrzlbtrXu3B9WibYesocZMra1iEJjmmfxKs8wotCX5kmyirMBVNoA&#10;8k/kaPP3JBlFySIF93CSyQqU5AsnGUwTB3vL6RU4iHnEwHwfBrcNUcxDawrA4EajtipxHGMkSAd+&#10;en1POIKqR8UPmTEyhQG4ngEoirN0kYIKMGgqe/+awIqyLMtDGOBMjtJlvgj3TSaF0sZeMNkhVygx&#10;47xVxi2UFOT+0tgBoGmUazaSt9V5y7mvuLhhZ1wjWH+JCaVM2MyL8033r6yGdoiccPR9aHb75Icv&#10;p2bYAx+BTpPfkb1JuPgV88Ka3MTgFdMG+JJ94Mwth4t3rIZNBJ+Mvb2zAbtQRENXQyo2NGdfNNkr&#10;dJprwHbWPSp4DuZo9N5xvBNlnoFm4fBrCxt2dpbwM0thZ+GuFVI/p4DbeeZh/ATSAI1D6U5WD+Di&#10;Wg78ZxQ9b8G/LomxN0QD4QE1Aonba/jUXPYllmMJo0bq/59rd+MhBqEXox4ItMTmvw3RDCP+j4Do&#10;XEVp6hjXV9Isj6Gid3vudnvEpjuT4LERHBeK+qIbb/lUrLXsPgLXn7pZoYsICnOXmFo9Vc7sQOxw&#10;WlB2euqHAcsqYi/FraJOuUPVBc/77Uei1RhkFuLzSk6M8CTQhrFOUsjTjZV166PwEdcRb2AnR6E/&#10;g6bSfZpKv4mmIMpXy4VnqXyVLFdLJw2+OvJynIXLKBlJKk7DaPkDSEpIx1B+npfZw24nh96hnUP4&#10;H8L/EP5DlgLp1m6W4hMuRzyQyLycpSRpGI9JyljcC/8kjRchZGJDWpZEkJf5TGFOy16ToxzC3+fP&#10;jma/kJYcTv/D6f/k/jelJGNsT5eUfD/88286/SF1gsvHmPxPZ3760l3sEPRfjdtDyr+b2P9mKb9/&#10;p4DnGX9RHp+S3PvPbt1fER4fvE4+AQAA//8DAFBLAwQUAAYACAAAACEASp+xJ9wAAAAFAQAADwAA&#10;AGRycy9kb3ducmV2LnhtbEyPQWvCQBCF74X+h2UKvdVNamMlzUZEbE9SUAultzE7JsHsbMiuSfz3&#10;XXupl+ENb3jvm2wxmkb01LnasoJ4EoEgLqyuuVTwtX9/moNwHlljY5kUXMjBIr+/yzDVduAt9Ttf&#10;ihDCLkUFlfdtKqUrKjLoJrYlDt7RdgZ9WLtS6g6HEG4a+RxFM2mw5tBQYUuriorT7mwUfAw4LKfx&#10;ut+cjqvLzz75/N7EpNTjw7h8A+Fp9P/HcMUP6JAHpoM9s3aiURAe8X8zeK8v8wTE4SqSBGSeyVv6&#10;/BcAAP//AwBQSwECLQAUAAYACAAAACEAtoM4kv4AAADhAQAAEwAAAAAAAAAAAAAAAAAAAAAAW0Nv&#10;bnRlbnRfVHlwZXNdLnhtbFBLAQItABQABgAIAAAAIQA4/SH/1gAAAJQBAAALAAAAAAAAAAAAAAAA&#10;AC8BAABfcmVscy8ucmVsc1BLAQItABQABgAIAAAAIQDdTqFQxQMAADgTAAAOAAAAAAAAAAAAAAAA&#10;AC4CAABkcnMvZTJvRG9jLnhtbFBLAQItABQABgAIAAAAIQBKn7En3AAAAAUBAAAPAAAAAAAAAAAA&#10;AAAAAB8GAABkcnMvZG93bnJldi54bWxQSwUGAAAAAAQABADzAAAAKAcAAAAA&#10;">
                <v:oval id="Oval 22" o:spid="_x0000_s1027" style="position:absolute;left:12546;top:12546;width:15557;height:148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2Ku1xgAAANsAAAAPAAAAZHJzL2Rvd25yZXYueG1sRI9La8Mw&#10;EITvhf4HsYVeQiLXlDycKCEECm5LDnkdclusjWVirYylOs6/jwqFHoeZ+YZZrHpbi45aXzlW8DZK&#10;QBAXTldcKjgePoZTED4ga6wdk4I7eVgtn58WmGl34x11+1CKCGGfoQITQpNJ6QtDFv3INcTRu7jW&#10;YoiyLaVu8RbhtpZpkoylxYrjgsGGNoaK6/7HKvg0k/w8y09f2+n3ePC+GXTV2kilXl/69RxEoD78&#10;h//auVaQpvD7Jf4AuXwAAAD//wMAUEsBAi0AFAAGAAgAAAAhANvh9svuAAAAhQEAABMAAAAAAAAA&#10;AAAAAAAAAAAAAFtDb250ZW50X1R5cGVzXS54bWxQSwECLQAUAAYACAAAACEAWvQsW78AAAAVAQAA&#10;CwAAAAAAAAAAAAAAAAAfAQAAX3JlbHMvLnJlbHNQSwECLQAUAAYACAAAACEADtirtcYAAADbAAAA&#10;DwAAAAAAAAAAAAAAAAAHAgAAZHJzL2Rvd25yZXYueG1sUEsFBgAAAAADAAMAtwAAAPoCAAAAAA==&#10;" fillcolor="#deeaf6 [664]" strokecolor="#deeaf6 [664]" strokeweight="1pt">
                  <v:stroke joinstyle="miter"/>
                </v:oval>
                <v:oval id="Oval 24" o:spid="_x0000_s1028" style="position:absolute;left:8009;top:7938;width:25082;height:240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aLlgwwAAANsAAAAPAAAAZHJzL2Rvd25yZXYueG1sRI9Pi8Iw&#10;FMTvC36H8IS9ral/cLUaRUXR46o9eHw2z7bYvJQmW+u3N8LCHoeZ+Q0zX7amFA3VrrCsoN+LQBCn&#10;VhecKUjOu68JCOeRNZaWScGTHCwXnY85xto++EjNyWciQNjFqCD3voqldGlOBl3PVsTBu9naoA+y&#10;zqSu8RHgppSDKBpLgwWHhRwr2uSU3k+/RoFuj9tLY75/dtH9mkyTbLhu9F6pz267moHw1Pr/8F/7&#10;oBUMRvD+En6AXLwAAAD//wMAUEsBAi0AFAAGAAgAAAAhANvh9svuAAAAhQEAABMAAAAAAAAAAAAA&#10;AAAAAAAAAFtDb250ZW50X1R5cGVzXS54bWxQSwECLQAUAAYACAAAACEAWvQsW78AAAAVAQAACwAA&#10;AAAAAAAAAAAAAAAfAQAAX3JlbHMvLnJlbHNQSwECLQAUAAYACAAAACEAXmi5YMMAAADbAAAADwAA&#10;AAAAAAAAAAAAAAAHAgAAZHJzL2Rvd25yZXYueG1sUEsFBgAAAAADAAMAtwAAAPcCAAAAAA==&#10;" filled="f" strokecolor="black [3213]" strokeweight="1pt">
                  <v:stroke joinstyle="miter"/>
                </v:oval>
                <v:oval id="Oval 25" o:spid="_x0000_s1029" style="position:absolute;left:3402;top:3402;width:34261;height:331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JBz7wgAAANsAAAAPAAAAZHJzL2Rvd25yZXYueG1sRI9Bi8Iw&#10;FITvC/6H8IS9ramKrlajqCh6XLUHj8/m2Rabl9Jka/33RljY4zAz3zDzZWtK0VDtCssK+r0IBHFq&#10;dcGZguS8+5qAcB5ZY2mZFDzJwXLR+ZhjrO2Dj9ScfCYChF2MCnLvq1hKl+Zk0PVsRRy8m60N+iDr&#10;TOoaHwFuSjmIorE0WHBYyLGiTU7p/fRrFOj2uL005vtnF92vyTTJhutG75X67LarGQhPrf8P/7UP&#10;WsFgBO8v4QfIxQsAAP//AwBQSwECLQAUAAYACAAAACEA2+H2y+4AAACFAQAAEwAAAAAAAAAAAAAA&#10;AAAAAAAAW0NvbnRlbnRfVHlwZXNdLnhtbFBLAQItABQABgAIAAAAIQBa9CxbvwAAABUBAAALAAAA&#10;AAAAAAAAAAAAAB8BAABfcmVscy8ucmVsc1BLAQItABQABgAIAAAAIQAxJBz7wgAAANsAAAAPAAAA&#10;AAAAAAAAAAAAAAcCAABkcnMvZG93bnJldi54bWxQSwUGAAAAAAMAAwC3AAAA9gIAAAAA&#10;" filled="f" strokecolor="black [3213]" strokeweight="1pt">
                  <v:stroke joinstyle="miter"/>
                </v:oval>
                <v:oval id="Oval 27" o:spid="_x0000_s1030" style="position:absolute;width:41136;height:399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uicXwgAAANsAAAAPAAAAZHJzL2Rvd25yZXYueG1sRI9Bi8Iw&#10;FITvgv8hPMGbpiqsWo3iLooeV+3B47N5tsXmpTSx1n+/ERY8DjPzDbNct6YUDdWusKxgNIxAEKdW&#10;F5wpSM67wQyE88gaS8uk4EUO1qtuZ4mxtk8+UnPymQgQdjEqyL2vYildmpNBN7QVcfButjbog6wz&#10;qWt8Brgp5TiKvqTBgsNCjhX95JTeTw+jQLfH7aUx099ddL8m8ySbfDd6r1S/124WIDy1/hP+bx+0&#10;gvEU3l/CD5CrPwAAAP//AwBQSwECLQAUAAYACAAAACEA2+H2y+4AAACFAQAAEwAAAAAAAAAAAAAA&#10;AAAAAAAAW0NvbnRlbnRfVHlwZXNdLnhtbFBLAQItABQABgAIAAAAIQBa9CxbvwAAABUBAAALAAAA&#10;AAAAAAAAAAAAAB8BAABfcmVscy8ucmVsc1BLAQItABQABgAIAAAAIQCuuicXwgAAANsAAAAPAAAA&#10;AAAAAAAAAAAAAAcCAABkcnMvZG93bnJldi54bWxQSwUGAAAAAAMAAwC3AAAA9gIAAAAA&#10;" filled="f" strokecolor="black [3213]" strokeweight="1pt">
                  <v:stroke joinstyle="miter"/>
                </v:oval>
                <w10:anchorlock/>
              </v:group>
            </w:pict>
          </mc:Fallback>
        </mc:AlternateContent>
      </w:r>
    </w:p>
    <w:p w14:paraId="5F3F3BB1" w14:textId="6B2D3995" w:rsidR="00680AEC" w:rsidRPr="00D20F90" w:rsidRDefault="00D20F90" w:rsidP="00D20F90">
      <w:pPr>
        <w:spacing w:before="0" w:after="160" w:line="259" w:lineRule="auto"/>
      </w:pPr>
      <w:r>
        <w:br w:type="page"/>
      </w:r>
    </w:p>
    <w:p w14:paraId="07E5C4CF" w14:textId="322E4CFF" w:rsidR="00887F1B" w:rsidRDefault="00887F1B" w:rsidP="0078249A">
      <w:pPr>
        <w:pStyle w:val="Heading2"/>
      </w:pPr>
      <w:bookmarkStart w:id="42" w:name="_Toc149909367"/>
      <w:r>
        <w:lastRenderedPageBreak/>
        <w:t>Activity 4</w:t>
      </w:r>
      <w:r w:rsidR="005F1402">
        <w:t xml:space="preserve"> –</w:t>
      </w:r>
      <w:r>
        <w:t xml:space="preserve"> </w:t>
      </w:r>
      <w:r w:rsidR="005F1402">
        <w:t>a</w:t>
      </w:r>
      <w:r w:rsidR="004151CB">
        <w:t xml:space="preserve"> very different periodic table</w:t>
      </w:r>
      <w:bookmarkEnd w:id="42"/>
    </w:p>
    <w:p w14:paraId="17FDA730" w14:textId="410B91D1" w:rsidR="008E6904" w:rsidRPr="005F1402" w:rsidRDefault="008B10B9" w:rsidP="00554715">
      <w:r>
        <w:t xml:space="preserve">Read the Cosmos article </w:t>
      </w:r>
      <w:hyperlink r:id="rId56" w:history="1">
        <w:r>
          <w:rPr>
            <w:rStyle w:val="Hyperlink"/>
          </w:rPr>
          <w:t>A very different periodic table</w:t>
        </w:r>
      </w:hyperlink>
      <w:r w:rsidRPr="005F1402">
        <w:t>.</w:t>
      </w:r>
    </w:p>
    <w:p w14:paraId="52AE54E7" w14:textId="0A32A997" w:rsidR="008E6904" w:rsidRDefault="00766530" w:rsidP="00EC35A8">
      <w:pPr>
        <w:rPr>
          <w:rStyle w:val="Hyperlink"/>
          <w:color w:val="auto"/>
          <w:u w:val="none"/>
        </w:rPr>
      </w:pPr>
      <w:r>
        <w:rPr>
          <w:rStyle w:val="Hyperlink"/>
          <w:color w:val="auto"/>
          <w:u w:val="none"/>
        </w:rPr>
        <w:t xml:space="preserve">In questions 1 and 2 </w:t>
      </w:r>
      <w:r w:rsidR="00313D25">
        <w:rPr>
          <w:rStyle w:val="Hyperlink"/>
          <w:color w:val="auto"/>
          <w:u w:val="none"/>
        </w:rPr>
        <w:t>you will be looking for explicit information.</w:t>
      </w:r>
      <w:r w:rsidR="00B24BAC">
        <w:rPr>
          <w:rStyle w:val="Hyperlink"/>
          <w:color w:val="auto"/>
          <w:u w:val="none"/>
        </w:rPr>
        <w:t xml:space="preserve"> Questions 3</w:t>
      </w:r>
      <w:r w:rsidR="005F1402">
        <w:rPr>
          <w:rStyle w:val="Hyperlink"/>
          <w:color w:val="auto"/>
          <w:u w:val="none"/>
        </w:rPr>
        <w:t>–</w:t>
      </w:r>
      <w:r w:rsidR="00B24BAC">
        <w:rPr>
          <w:rStyle w:val="Hyperlink"/>
          <w:color w:val="auto"/>
          <w:u w:val="none"/>
        </w:rPr>
        <w:t xml:space="preserve">6 </w:t>
      </w:r>
      <w:r w:rsidR="00EC35A8">
        <w:rPr>
          <w:rStyle w:val="Hyperlink"/>
          <w:color w:val="auto"/>
          <w:u w:val="none"/>
        </w:rPr>
        <w:t>use implicit information gained by reading the text.</w:t>
      </w:r>
    </w:p>
    <w:p w14:paraId="03F85FB7" w14:textId="73E5D1CB" w:rsidR="00554715" w:rsidRPr="000B48BF" w:rsidRDefault="00A34451" w:rsidP="00CD6CAC">
      <w:pPr>
        <w:pStyle w:val="ListNumber"/>
        <w:numPr>
          <w:ilvl w:val="0"/>
          <w:numId w:val="13"/>
        </w:numPr>
        <w:rPr>
          <w:rStyle w:val="Hyperlink"/>
          <w:color w:val="auto"/>
          <w:u w:val="none"/>
        </w:rPr>
      </w:pPr>
      <w:r w:rsidRPr="000B48BF">
        <w:rPr>
          <w:rStyle w:val="Hyperlink"/>
          <w:color w:val="auto"/>
          <w:u w:val="none"/>
        </w:rPr>
        <w:t>Use s</w:t>
      </w:r>
      <w:r w:rsidR="00554715" w:rsidRPr="000B48BF">
        <w:rPr>
          <w:rStyle w:val="Hyperlink"/>
          <w:color w:val="auto"/>
          <w:u w:val="none"/>
        </w:rPr>
        <w:t>kimming techniques to answer the following questions:</w:t>
      </w:r>
    </w:p>
    <w:p w14:paraId="44D63DD9" w14:textId="5B10DC98" w:rsidR="00554715" w:rsidRPr="00637341" w:rsidRDefault="003B066A" w:rsidP="00CD6CAC">
      <w:pPr>
        <w:pStyle w:val="ListNumber2"/>
        <w:numPr>
          <w:ilvl w:val="0"/>
          <w:numId w:val="14"/>
        </w:numPr>
        <w:rPr>
          <w:rStyle w:val="Hyperlink"/>
          <w:color w:val="auto"/>
          <w:u w:val="none"/>
        </w:rPr>
      </w:pPr>
      <w:r w:rsidRPr="00637341">
        <w:rPr>
          <w:rStyle w:val="Hyperlink"/>
          <w:color w:val="auto"/>
          <w:u w:val="none"/>
        </w:rPr>
        <w:t xml:space="preserve">Is the text </w:t>
      </w:r>
      <w:r w:rsidR="009D15A2" w:rsidRPr="00637341">
        <w:rPr>
          <w:rStyle w:val="Hyperlink"/>
          <w:color w:val="auto"/>
          <w:u w:val="none"/>
        </w:rPr>
        <w:t>imaginative, persuasive or informative? How do you know?</w:t>
      </w:r>
    </w:p>
    <w:p w14:paraId="762EF036" w14:textId="78C21726" w:rsidR="009D15A2" w:rsidRPr="00D36592" w:rsidRDefault="009D15A2" w:rsidP="00CD6CAC">
      <w:pPr>
        <w:pStyle w:val="ListNumber2"/>
        <w:rPr>
          <w:rStyle w:val="Hyperlink"/>
          <w:color w:val="auto"/>
          <w:u w:val="none"/>
        </w:rPr>
      </w:pPr>
      <w:r w:rsidRPr="00D36592">
        <w:rPr>
          <w:rStyle w:val="Hyperlink"/>
          <w:color w:val="auto"/>
          <w:u w:val="none"/>
        </w:rPr>
        <w:t>What is the text about?</w:t>
      </w:r>
    </w:p>
    <w:p w14:paraId="79FF2A5A" w14:textId="7BB21F2B" w:rsidR="009D15A2" w:rsidRPr="00D36592" w:rsidRDefault="009613C5" w:rsidP="00CD6CAC">
      <w:pPr>
        <w:pStyle w:val="ListNumber2"/>
        <w:rPr>
          <w:rStyle w:val="Hyperlink"/>
          <w:color w:val="auto"/>
          <w:u w:val="none"/>
        </w:rPr>
      </w:pPr>
      <w:r w:rsidRPr="00D36592">
        <w:rPr>
          <w:rStyle w:val="Hyperlink"/>
          <w:color w:val="auto"/>
          <w:u w:val="none"/>
        </w:rPr>
        <w:t>What is</w:t>
      </w:r>
      <w:r w:rsidR="00DD788F" w:rsidRPr="00D36592">
        <w:rPr>
          <w:rStyle w:val="Hyperlink"/>
          <w:color w:val="auto"/>
          <w:u w:val="none"/>
        </w:rPr>
        <w:t xml:space="preserve"> the first paragraph about?</w:t>
      </w:r>
    </w:p>
    <w:p w14:paraId="126CCF19" w14:textId="4D94954A" w:rsidR="00DD788F" w:rsidRPr="00D36592" w:rsidRDefault="008E5A21" w:rsidP="00CD6CAC">
      <w:pPr>
        <w:pStyle w:val="ListNumber2"/>
        <w:rPr>
          <w:rStyle w:val="Hyperlink"/>
          <w:color w:val="auto"/>
          <w:u w:val="none"/>
        </w:rPr>
      </w:pPr>
      <w:r w:rsidRPr="00D36592">
        <w:rPr>
          <w:rStyle w:val="Hyperlink"/>
          <w:color w:val="auto"/>
          <w:u w:val="none"/>
        </w:rPr>
        <w:t xml:space="preserve">What does the </w:t>
      </w:r>
      <w:r w:rsidR="00137BE6" w:rsidRPr="00D36592">
        <w:rPr>
          <w:rStyle w:val="Hyperlink"/>
          <w:color w:val="auto"/>
          <w:u w:val="none"/>
        </w:rPr>
        <w:t xml:space="preserve">image ‘Theodor Benfey’s </w:t>
      </w:r>
      <w:proofErr w:type="spellStart"/>
      <w:r w:rsidR="00137BE6" w:rsidRPr="00D36592">
        <w:rPr>
          <w:rStyle w:val="Hyperlink"/>
          <w:color w:val="auto"/>
          <w:u w:val="none"/>
        </w:rPr>
        <w:t>spira</w:t>
      </w:r>
      <w:proofErr w:type="spellEnd"/>
      <w:r w:rsidR="00137BE6" w:rsidRPr="00D36592">
        <w:rPr>
          <w:rStyle w:val="Hyperlink"/>
          <w:color w:val="auto"/>
          <w:u w:val="none"/>
        </w:rPr>
        <w:t xml:space="preserve"> table (1964)’ show?</w:t>
      </w:r>
    </w:p>
    <w:p w14:paraId="69824ED6" w14:textId="6D366DCF" w:rsidR="00137BE6" w:rsidRPr="00D36592" w:rsidRDefault="00137BE6" w:rsidP="00CD6CAC">
      <w:pPr>
        <w:pStyle w:val="ListNumber2"/>
        <w:rPr>
          <w:rStyle w:val="Hyperlink"/>
          <w:color w:val="auto"/>
          <w:u w:val="none"/>
        </w:rPr>
      </w:pPr>
      <w:r w:rsidRPr="00D36592">
        <w:rPr>
          <w:rStyle w:val="Hyperlink"/>
          <w:color w:val="auto"/>
          <w:u w:val="none"/>
        </w:rPr>
        <w:t>What does the image ‘The Underground Map of the Elements’ show?</w:t>
      </w:r>
    </w:p>
    <w:p w14:paraId="3F35BED4" w14:textId="767CCBF5" w:rsidR="00137BE6" w:rsidRDefault="00784537" w:rsidP="00CD6CAC">
      <w:pPr>
        <w:pStyle w:val="ListNumber2"/>
        <w:rPr>
          <w:rStyle w:val="Hyperlink"/>
          <w:color w:val="auto"/>
          <w:u w:val="none"/>
        </w:rPr>
      </w:pPr>
      <w:r w:rsidRPr="00D36592">
        <w:rPr>
          <w:rStyle w:val="Hyperlink"/>
          <w:color w:val="auto"/>
          <w:u w:val="none"/>
        </w:rPr>
        <w:t>What is the last secti</w:t>
      </w:r>
      <w:r w:rsidR="00D36592" w:rsidRPr="00D36592">
        <w:rPr>
          <w:rStyle w:val="Hyperlink"/>
          <w:color w:val="auto"/>
          <w:u w:val="none"/>
        </w:rPr>
        <w:t>on, ‘Settling on a design’ about?</w:t>
      </w:r>
    </w:p>
    <w:p w14:paraId="5DCEB741" w14:textId="2994A68D" w:rsidR="00A34451" w:rsidRDefault="00A34451" w:rsidP="00A34451">
      <w:pPr>
        <w:pStyle w:val="ListNumber"/>
        <w:rPr>
          <w:rStyle w:val="Hyperlink"/>
          <w:color w:val="auto"/>
          <w:u w:val="none"/>
        </w:rPr>
      </w:pPr>
      <w:r>
        <w:rPr>
          <w:rStyle w:val="Hyperlink"/>
          <w:color w:val="auto"/>
          <w:u w:val="none"/>
        </w:rPr>
        <w:t>Scan the text to answer the questions below.</w:t>
      </w:r>
    </w:p>
    <w:p w14:paraId="263CCF27" w14:textId="2106D491" w:rsidR="00082EEB" w:rsidRPr="00637341" w:rsidRDefault="006232D1" w:rsidP="00CD6CAC">
      <w:pPr>
        <w:pStyle w:val="ListNumber2"/>
        <w:numPr>
          <w:ilvl w:val="0"/>
          <w:numId w:val="15"/>
        </w:numPr>
        <w:rPr>
          <w:rStyle w:val="Hyperlink"/>
          <w:color w:val="auto"/>
          <w:u w:val="none"/>
        </w:rPr>
      </w:pPr>
      <w:r w:rsidRPr="00637341">
        <w:rPr>
          <w:rStyle w:val="Hyperlink"/>
          <w:color w:val="auto"/>
          <w:u w:val="none"/>
        </w:rPr>
        <w:t>When did Mendeleev develop his model of the periodic table?</w:t>
      </w:r>
    </w:p>
    <w:p w14:paraId="3BE52482" w14:textId="47FD79E5" w:rsidR="006232D1" w:rsidRDefault="00AB6AB0" w:rsidP="00CD6CAC">
      <w:pPr>
        <w:pStyle w:val="ListNumber2"/>
        <w:numPr>
          <w:ilvl w:val="0"/>
          <w:numId w:val="10"/>
        </w:numPr>
        <w:rPr>
          <w:rStyle w:val="Hyperlink"/>
          <w:color w:val="auto"/>
          <w:u w:val="none"/>
        </w:rPr>
      </w:pPr>
      <w:r>
        <w:rPr>
          <w:rStyle w:val="Hyperlink"/>
          <w:color w:val="auto"/>
          <w:u w:val="none"/>
        </w:rPr>
        <w:t xml:space="preserve">Who was the first person to arrange the elements in </w:t>
      </w:r>
      <w:r w:rsidR="00842A05">
        <w:rPr>
          <w:rStyle w:val="Hyperlink"/>
          <w:color w:val="auto"/>
          <w:u w:val="none"/>
        </w:rPr>
        <w:t>a table?</w:t>
      </w:r>
    </w:p>
    <w:p w14:paraId="6CB1D024" w14:textId="2B647B24" w:rsidR="00842A05" w:rsidRDefault="00E42E26" w:rsidP="00CD6CAC">
      <w:pPr>
        <w:pStyle w:val="ListNumber2"/>
        <w:numPr>
          <w:ilvl w:val="0"/>
          <w:numId w:val="10"/>
        </w:numPr>
        <w:rPr>
          <w:rStyle w:val="Hyperlink"/>
          <w:color w:val="auto"/>
          <w:u w:val="none"/>
        </w:rPr>
      </w:pPr>
      <w:r>
        <w:rPr>
          <w:rStyle w:val="Hyperlink"/>
          <w:color w:val="auto"/>
          <w:u w:val="none"/>
        </w:rPr>
        <w:t>Who was the first scientist to sort elements based on their properties?</w:t>
      </w:r>
    </w:p>
    <w:p w14:paraId="5DD13DBC" w14:textId="2313190C" w:rsidR="000617DF" w:rsidRDefault="00B9643F" w:rsidP="00CD6CAC">
      <w:pPr>
        <w:pStyle w:val="ListNumber2"/>
        <w:numPr>
          <w:ilvl w:val="0"/>
          <w:numId w:val="10"/>
        </w:numPr>
        <w:rPr>
          <w:rStyle w:val="Hyperlink"/>
          <w:color w:val="auto"/>
          <w:u w:val="none"/>
        </w:rPr>
      </w:pPr>
      <w:r>
        <w:rPr>
          <w:rStyle w:val="Hyperlink"/>
          <w:color w:val="auto"/>
          <w:u w:val="none"/>
        </w:rPr>
        <w:t>When did Werner add the noble gases to the periodic table?</w:t>
      </w:r>
    </w:p>
    <w:p w14:paraId="65F2F9CE" w14:textId="717242B0" w:rsidR="00DD77CD" w:rsidRDefault="00AE28BE" w:rsidP="00CD6CAC">
      <w:pPr>
        <w:pStyle w:val="ListNumber2"/>
        <w:numPr>
          <w:ilvl w:val="0"/>
          <w:numId w:val="10"/>
        </w:numPr>
        <w:rPr>
          <w:rStyle w:val="Hyperlink"/>
          <w:color w:val="auto"/>
          <w:u w:val="none"/>
        </w:rPr>
      </w:pPr>
      <w:r>
        <w:rPr>
          <w:rStyle w:val="Hyperlink"/>
          <w:color w:val="auto"/>
          <w:u w:val="none"/>
        </w:rPr>
        <w:t xml:space="preserve">Who created the model of the periodic table that </w:t>
      </w:r>
      <w:r w:rsidR="00105031">
        <w:rPr>
          <w:rStyle w:val="Hyperlink"/>
          <w:color w:val="auto"/>
          <w:u w:val="none"/>
        </w:rPr>
        <w:t>is the basis of the modern periodic table?</w:t>
      </w:r>
    </w:p>
    <w:p w14:paraId="18DFED75" w14:textId="13012EF5" w:rsidR="0087738D" w:rsidRDefault="0087738D" w:rsidP="00E06088">
      <w:pPr>
        <w:pStyle w:val="ListNumber"/>
        <w:rPr>
          <w:rStyle w:val="Hyperlink"/>
          <w:color w:val="auto"/>
          <w:u w:val="none"/>
        </w:rPr>
      </w:pPr>
      <w:r>
        <w:rPr>
          <w:rStyle w:val="Hyperlink"/>
          <w:color w:val="auto"/>
          <w:u w:val="none"/>
        </w:rPr>
        <w:t>Describe how the way that Mendeleev appro</w:t>
      </w:r>
      <w:r w:rsidR="00954F00">
        <w:rPr>
          <w:rStyle w:val="Hyperlink"/>
          <w:color w:val="auto"/>
          <w:u w:val="none"/>
        </w:rPr>
        <w:t>ached the model of the periodic table was different to that of other scientists.</w:t>
      </w:r>
    </w:p>
    <w:p w14:paraId="0179D9C9" w14:textId="37955267" w:rsidR="00E06088" w:rsidRDefault="00225D22" w:rsidP="00E06088">
      <w:pPr>
        <w:pStyle w:val="ListNumber"/>
        <w:rPr>
          <w:rStyle w:val="Hyperlink"/>
          <w:color w:val="auto"/>
          <w:u w:val="none"/>
        </w:rPr>
      </w:pPr>
      <w:r>
        <w:rPr>
          <w:rStyle w:val="Hyperlink"/>
          <w:color w:val="auto"/>
          <w:u w:val="none"/>
        </w:rPr>
        <w:t xml:space="preserve">Explain </w:t>
      </w:r>
      <w:r w:rsidR="00954F00">
        <w:rPr>
          <w:rStyle w:val="Hyperlink"/>
          <w:color w:val="auto"/>
          <w:u w:val="none"/>
        </w:rPr>
        <w:t xml:space="preserve">why </w:t>
      </w:r>
      <w:r>
        <w:rPr>
          <w:rStyle w:val="Hyperlink"/>
          <w:color w:val="auto"/>
          <w:u w:val="none"/>
        </w:rPr>
        <w:t>Mendeleev’s model of the periodic table</w:t>
      </w:r>
      <w:r w:rsidR="00954F00">
        <w:rPr>
          <w:rStyle w:val="Hyperlink"/>
          <w:color w:val="auto"/>
          <w:u w:val="none"/>
        </w:rPr>
        <w:t xml:space="preserve"> was important.</w:t>
      </w:r>
    </w:p>
    <w:p w14:paraId="6216E016" w14:textId="77777777" w:rsidR="00EC35A8" w:rsidRDefault="00524AFB">
      <w:pPr>
        <w:pStyle w:val="ListNumber"/>
        <w:rPr>
          <w:rStyle w:val="Hyperlink"/>
          <w:color w:val="auto"/>
          <w:u w:val="none"/>
        </w:rPr>
      </w:pPr>
      <w:r w:rsidRPr="00EC35A8">
        <w:rPr>
          <w:rStyle w:val="Hyperlink"/>
          <w:color w:val="auto"/>
          <w:u w:val="none"/>
        </w:rPr>
        <w:t xml:space="preserve">Create a Venn diagram to identify similarities and differences between </w:t>
      </w:r>
      <w:r w:rsidR="006D28B2" w:rsidRPr="00EC35A8">
        <w:rPr>
          <w:rStyle w:val="Hyperlink"/>
          <w:color w:val="auto"/>
          <w:u w:val="none"/>
        </w:rPr>
        <w:t>Bau</w:t>
      </w:r>
      <w:r w:rsidR="003452FA" w:rsidRPr="00EC35A8">
        <w:rPr>
          <w:rStyle w:val="Hyperlink"/>
          <w:color w:val="auto"/>
          <w:u w:val="none"/>
        </w:rPr>
        <w:t xml:space="preserve">mhauer’s spiral model </w:t>
      </w:r>
      <w:r w:rsidRPr="00EC35A8">
        <w:rPr>
          <w:rStyle w:val="Hyperlink"/>
          <w:color w:val="auto"/>
          <w:u w:val="none"/>
        </w:rPr>
        <w:t>and the modern periodic table.</w:t>
      </w:r>
    </w:p>
    <w:p w14:paraId="3E2FFD89" w14:textId="59495DA3" w:rsidR="00EC35A8" w:rsidRDefault="00A421BD">
      <w:pPr>
        <w:pStyle w:val="ListNumber"/>
        <w:rPr>
          <w:rStyle w:val="Hyperlink"/>
          <w:color w:val="auto"/>
          <w:u w:val="none"/>
        </w:rPr>
      </w:pPr>
      <w:r w:rsidRPr="00EC35A8">
        <w:rPr>
          <w:rStyle w:val="Hyperlink"/>
          <w:color w:val="auto"/>
          <w:u w:val="none"/>
        </w:rPr>
        <w:lastRenderedPageBreak/>
        <w:t>Select one of the alternative models of the periodic table</w:t>
      </w:r>
      <w:r w:rsidR="004F53D2" w:rsidRPr="00EC35A8">
        <w:rPr>
          <w:rStyle w:val="Hyperlink"/>
          <w:color w:val="auto"/>
          <w:u w:val="none"/>
        </w:rPr>
        <w:t>, f</w:t>
      </w:r>
      <w:r w:rsidR="00CE1ABB" w:rsidRPr="00EC35A8">
        <w:rPr>
          <w:rStyle w:val="Hyperlink"/>
          <w:color w:val="auto"/>
          <w:u w:val="none"/>
        </w:rPr>
        <w:t>or example</w:t>
      </w:r>
      <w:r w:rsidR="004F53D2" w:rsidRPr="00EC35A8">
        <w:rPr>
          <w:rStyle w:val="Hyperlink"/>
          <w:color w:val="auto"/>
          <w:u w:val="none"/>
        </w:rPr>
        <w:t>:</w:t>
      </w:r>
      <w:r w:rsidR="0047671D" w:rsidRPr="00EC35A8">
        <w:rPr>
          <w:rStyle w:val="Hyperlink"/>
          <w:color w:val="auto"/>
          <w:u w:val="none"/>
        </w:rPr>
        <w:t xml:space="preserve"> </w:t>
      </w:r>
      <w:r w:rsidR="00CE1ABB" w:rsidRPr="00EC35A8">
        <w:rPr>
          <w:rStyle w:val="Hyperlink"/>
          <w:color w:val="auto"/>
          <w:u w:val="none"/>
        </w:rPr>
        <w:t xml:space="preserve">The Underground Map of the Elements, </w:t>
      </w:r>
      <w:r w:rsidR="00EF2F4B">
        <w:rPr>
          <w:rStyle w:val="Hyperlink"/>
          <w:color w:val="auto"/>
          <w:u w:val="none"/>
        </w:rPr>
        <w:t xml:space="preserve">the </w:t>
      </w:r>
      <w:r w:rsidR="008B5152" w:rsidRPr="00EC35A8">
        <w:rPr>
          <w:rStyle w:val="Hyperlink"/>
          <w:color w:val="auto"/>
          <w:u w:val="none"/>
        </w:rPr>
        <w:t xml:space="preserve">3D </w:t>
      </w:r>
      <w:r w:rsidR="00EF2F4B">
        <w:rPr>
          <w:rStyle w:val="Hyperlink"/>
          <w:color w:val="auto"/>
          <w:u w:val="none"/>
        </w:rPr>
        <w:t>‘</w:t>
      </w:r>
      <w:r w:rsidR="008B5152" w:rsidRPr="00EC35A8">
        <w:rPr>
          <w:rStyle w:val="Hyperlink"/>
          <w:color w:val="auto"/>
          <w:u w:val="none"/>
        </w:rPr>
        <w:t>Mendeleev flower</w:t>
      </w:r>
      <w:r w:rsidR="00EF2F4B">
        <w:rPr>
          <w:rStyle w:val="Hyperlink"/>
          <w:color w:val="auto"/>
          <w:u w:val="none"/>
        </w:rPr>
        <w:t>’</w:t>
      </w:r>
      <w:r w:rsidR="004F53D2" w:rsidRPr="00EC35A8">
        <w:rPr>
          <w:rStyle w:val="Hyperlink"/>
          <w:color w:val="auto"/>
          <w:u w:val="none"/>
        </w:rPr>
        <w:t>.</w:t>
      </w:r>
    </w:p>
    <w:p w14:paraId="5D9325E7" w14:textId="672F532A" w:rsidR="00EC35A8" w:rsidRDefault="004F53D2">
      <w:pPr>
        <w:pStyle w:val="ListNumber"/>
      </w:pPr>
      <w:r w:rsidRPr="00EC35A8">
        <w:rPr>
          <w:rStyle w:val="Hyperlink"/>
          <w:color w:val="auto"/>
          <w:u w:val="none"/>
        </w:rPr>
        <w:t>Evaluate how effective the model is to find the elements and predict their properties.</w:t>
      </w:r>
      <w:r w:rsidR="00800609" w:rsidRPr="00EC35A8">
        <w:rPr>
          <w:rStyle w:val="Hyperlink"/>
          <w:color w:val="auto"/>
          <w:u w:val="none"/>
        </w:rPr>
        <w:t xml:space="preserve"> Th</w:t>
      </w:r>
      <w:r w:rsidR="003D1D21" w:rsidRPr="00EC35A8">
        <w:rPr>
          <w:rStyle w:val="Hyperlink"/>
          <w:color w:val="auto"/>
          <w:u w:val="none"/>
        </w:rPr>
        <w:t xml:space="preserve">e following </w:t>
      </w:r>
      <w:r w:rsidR="00800609" w:rsidRPr="00EC35A8">
        <w:rPr>
          <w:rStyle w:val="Hyperlink"/>
          <w:color w:val="auto"/>
          <w:u w:val="none"/>
        </w:rPr>
        <w:t>database</w:t>
      </w:r>
      <w:r w:rsidR="003D1D21" w:rsidRPr="00EC35A8">
        <w:rPr>
          <w:rStyle w:val="Hyperlink"/>
          <w:color w:val="auto"/>
          <w:u w:val="none"/>
        </w:rPr>
        <w:t xml:space="preserve">s </w:t>
      </w:r>
      <w:r w:rsidR="00800609" w:rsidRPr="00EC35A8">
        <w:rPr>
          <w:rStyle w:val="Hyperlink"/>
          <w:color w:val="auto"/>
          <w:u w:val="none"/>
        </w:rPr>
        <w:t>may be use</w:t>
      </w:r>
      <w:r w:rsidR="00C456AF" w:rsidRPr="00EC35A8">
        <w:rPr>
          <w:rStyle w:val="Hyperlink"/>
          <w:color w:val="auto"/>
          <w:u w:val="none"/>
        </w:rPr>
        <w:t>d to discover other models of the periodic table.</w:t>
      </w:r>
    </w:p>
    <w:p w14:paraId="0E306C91" w14:textId="1D966E7E" w:rsidR="00361502" w:rsidRDefault="00361502" w:rsidP="00E06088">
      <w:pPr>
        <w:pStyle w:val="ListNumber"/>
      </w:pPr>
      <w:r>
        <w:t xml:space="preserve">Evaluate the statement: ‘The modern periodic table </w:t>
      </w:r>
      <w:r w:rsidR="00C30179">
        <w:t>is based on evidence and will not change.’</w:t>
      </w:r>
    </w:p>
    <w:p w14:paraId="368B20B6" w14:textId="4DE597A6" w:rsidR="00965E6A" w:rsidRDefault="008B10B9" w:rsidP="00B24BAC">
      <w:pPr>
        <w:spacing w:before="0" w:after="160" w:line="259" w:lineRule="auto"/>
      </w:pPr>
      <w:r>
        <w:br w:type="page"/>
      </w:r>
    </w:p>
    <w:p w14:paraId="28A812E2" w14:textId="1F5A4532" w:rsidR="003650DF" w:rsidRDefault="003650DF" w:rsidP="006B0406">
      <w:pPr>
        <w:pStyle w:val="Heading2"/>
      </w:pPr>
      <w:bookmarkStart w:id="43" w:name="_Toc149909368"/>
      <w:r>
        <w:lastRenderedPageBreak/>
        <w:t>Activity 5</w:t>
      </w:r>
      <w:r w:rsidR="00EF2F4B">
        <w:t xml:space="preserve"> –</w:t>
      </w:r>
      <w:r>
        <w:t xml:space="preserve"> </w:t>
      </w:r>
      <w:r w:rsidR="00EF2F4B">
        <w:t>e</w:t>
      </w:r>
      <w:r>
        <w:t>xamining a trend in the periodic table</w:t>
      </w:r>
      <w:r w:rsidR="00F82E70">
        <w:t xml:space="preserve"> – </w:t>
      </w:r>
      <w:r w:rsidR="00AC75A0">
        <w:t>P</w:t>
      </w:r>
      <w:r w:rsidR="00930D27">
        <w:t>redict</w:t>
      </w:r>
      <w:r w:rsidR="009D3165">
        <w:t>-</w:t>
      </w:r>
      <w:r w:rsidR="00AC75A0">
        <w:t>E</w:t>
      </w:r>
      <w:r w:rsidR="009D3165">
        <w:t>xplain-</w:t>
      </w:r>
      <w:r w:rsidR="00AC75A0">
        <w:t>O</w:t>
      </w:r>
      <w:r w:rsidR="009D3165">
        <w:t>bserve-</w:t>
      </w:r>
      <w:r w:rsidR="00AC75A0">
        <w:t>E</w:t>
      </w:r>
      <w:r w:rsidR="009D3165">
        <w:t xml:space="preserve">xplain </w:t>
      </w:r>
      <w:r w:rsidR="00F82E70">
        <w:t>(</w:t>
      </w:r>
      <w:r w:rsidR="009D3165">
        <w:t>P</w:t>
      </w:r>
      <w:r w:rsidR="00477917">
        <w:t>E</w:t>
      </w:r>
      <w:r w:rsidR="000C2274">
        <w:t>OE</w:t>
      </w:r>
      <w:r w:rsidR="009D3165">
        <w:t>)</w:t>
      </w:r>
      <w:r w:rsidR="00296CC2">
        <w:t xml:space="preserve"> extension</w:t>
      </w:r>
      <w:bookmarkEnd w:id="43"/>
    </w:p>
    <w:p w14:paraId="59D6F42B" w14:textId="23456CDD" w:rsidR="000C2274" w:rsidRDefault="00164F3B" w:rsidP="003650DF">
      <w:r>
        <w:t xml:space="preserve">You have watched </w:t>
      </w:r>
      <w:r w:rsidR="00031A3A">
        <w:t>the</w:t>
      </w:r>
      <w:r>
        <w:t xml:space="preserve"> video</w:t>
      </w:r>
      <w:r w:rsidR="00855949">
        <w:t xml:space="preserve"> </w:t>
      </w:r>
      <w:hyperlink r:id="rId57" w:history="1">
        <w:r w:rsidR="00AC75A0">
          <w:rPr>
            <w:rStyle w:val="Hyperlink"/>
          </w:rPr>
          <w:t>Alkali Metals Reacting with Water (3:16)</w:t>
        </w:r>
      </w:hyperlink>
      <w:r>
        <w:t xml:space="preserve"> demonstrating </w:t>
      </w:r>
      <w:r w:rsidR="001F3A53">
        <w:t>a trend in how group I elements react with water. You</w:t>
      </w:r>
      <w:r w:rsidR="002F3CFE">
        <w:t>r task is to</w:t>
      </w:r>
      <w:r w:rsidR="001B0AFD">
        <w:t>:</w:t>
      </w:r>
    </w:p>
    <w:p w14:paraId="7872027B" w14:textId="38159FFC" w:rsidR="00B37DFC" w:rsidRDefault="000D7417" w:rsidP="000C2274">
      <w:pPr>
        <w:pStyle w:val="ListBullet"/>
      </w:pPr>
      <w:r>
        <w:t>Predict</w:t>
      </w:r>
      <w:r w:rsidR="00B37DFC">
        <w:t>:</w:t>
      </w:r>
      <w:r w:rsidR="008B386D">
        <w:t xml:space="preserve"> the reactivity trend of elements in group II of the periodic table</w:t>
      </w:r>
      <w:r w:rsidR="00B37DFC">
        <w:t xml:space="preserve"> (the alkali earth metals).</w:t>
      </w:r>
    </w:p>
    <w:p w14:paraId="629B2E1B" w14:textId="04E0648B" w:rsidR="00477917" w:rsidRDefault="00477917" w:rsidP="000C2274">
      <w:pPr>
        <w:pStyle w:val="ListBullet"/>
      </w:pPr>
      <w:r>
        <w:t>Explain: why you think that this will happen</w:t>
      </w:r>
      <w:r w:rsidR="00A2037B">
        <w:t>.</w:t>
      </w:r>
    </w:p>
    <w:p w14:paraId="367E8C6C" w14:textId="0A6BEFA7" w:rsidR="003650DF" w:rsidRDefault="00B37DFC" w:rsidP="000C2274">
      <w:pPr>
        <w:pStyle w:val="ListBullet"/>
      </w:pPr>
      <w:r>
        <w:t xml:space="preserve">Observe: design and </w:t>
      </w:r>
      <w:r w:rsidR="002F3CFE">
        <w:t>carry out an experiment to investigate</w:t>
      </w:r>
      <w:r w:rsidR="006E6C70">
        <w:t xml:space="preserve"> and observe </w:t>
      </w:r>
      <w:r w:rsidR="002F3CFE">
        <w:t>the reactivity of group</w:t>
      </w:r>
      <w:r w:rsidR="00F1692B">
        <w:t xml:space="preserve"> II</w:t>
      </w:r>
      <w:r w:rsidR="002F3CFE">
        <w:t xml:space="preserve"> elements.</w:t>
      </w:r>
    </w:p>
    <w:p w14:paraId="04BDEBA1" w14:textId="77777777" w:rsidR="00031A3A" w:rsidRDefault="006E6C70" w:rsidP="00031A3A">
      <w:pPr>
        <w:pStyle w:val="ListBullet"/>
      </w:pPr>
      <w:r>
        <w:t>Explain: explain the trend that you observe.</w:t>
      </w:r>
    </w:p>
    <w:p w14:paraId="163137A2" w14:textId="21CF3573" w:rsidR="008E7815" w:rsidRPr="00031A3A" w:rsidRDefault="00031A3A" w:rsidP="00031A3A">
      <w:r w:rsidRPr="00031A3A">
        <w:rPr>
          <w:rStyle w:val="Strong"/>
          <w:b w:val="0"/>
          <w:bCs w:val="0"/>
        </w:rPr>
        <w:t xml:space="preserve">Use the table below to </w:t>
      </w:r>
      <w:r w:rsidR="00001FB7" w:rsidRPr="00031A3A">
        <w:rPr>
          <w:rStyle w:val="Strong"/>
          <w:b w:val="0"/>
          <w:bCs w:val="0"/>
        </w:rPr>
        <w:t>Predict-Explain-Observe-Explain</w:t>
      </w:r>
      <w:r>
        <w:rPr>
          <w:rStyle w:val="Strong"/>
          <w:b w:val="0"/>
          <w:bCs w:val="0"/>
        </w:rPr>
        <w:t>.</w:t>
      </w:r>
    </w:p>
    <w:tbl>
      <w:tblPr>
        <w:tblStyle w:val="TableGrid"/>
        <w:tblW w:w="9888" w:type="dxa"/>
        <w:tblLook w:val="04A0" w:firstRow="1" w:lastRow="0" w:firstColumn="1" w:lastColumn="0" w:noHBand="0" w:noVBand="1"/>
        <w:tblDescription w:val="This table is for students to write their reponses to predict-explain-observe-explain."/>
      </w:tblPr>
      <w:tblGrid>
        <w:gridCol w:w="9888"/>
      </w:tblGrid>
      <w:tr w:rsidR="00857982" w14:paraId="50FC3BEE" w14:textId="77777777" w:rsidTr="00B37290">
        <w:trPr>
          <w:trHeight w:val="1152"/>
        </w:trPr>
        <w:tc>
          <w:tcPr>
            <w:tcW w:w="9888" w:type="dxa"/>
          </w:tcPr>
          <w:p w14:paraId="5C1E90EF" w14:textId="77777777" w:rsidR="00857982" w:rsidRPr="00792A5A" w:rsidRDefault="00857982" w:rsidP="00CE3985">
            <w:pPr>
              <w:pStyle w:val="ListBullet"/>
              <w:numPr>
                <w:ilvl w:val="0"/>
                <w:numId w:val="0"/>
              </w:numPr>
              <w:rPr>
                <w:rStyle w:val="Strong"/>
              </w:rPr>
            </w:pPr>
            <w:r w:rsidRPr="00792A5A">
              <w:rPr>
                <w:rStyle w:val="Strong"/>
              </w:rPr>
              <w:t>Description of focus</w:t>
            </w:r>
          </w:p>
          <w:p w14:paraId="002CC7DE" w14:textId="1CCA4276" w:rsidR="00792A5A" w:rsidRDefault="00792A5A" w:rsidP="00CE3985">
            <w:pPr>
              <w:pStyle w:val="ListBullet"/>
              <w:numPr>
                <w:ilvl w:val="0"/>
                <w:numId w:val="0"/>
              </w:numPr>
              <w:rPr>
                <w:lang w:eastAsia="en-AU"/>
              </w:rPr>
            </w:pPr>
            <w:r>
              <w:rPr>
                <w:lang w:eastAsia="en-AU"/>
              </w:rPr>
              <w:t>Reactivity of group II elements.</w:t>
            </w:r>
          </w:p>
        </w:tc>
      </w:tr>
      <w:tr w:rsidR="00857982" w14:paraId="03EC39E3" w14:textId="77777777" w:rsidTr="00D94053">
        <w:trPr>
          <w:trHeight w:val="1520"/>
        </w:trPr>
        <w:tc>
          <w:tcPr>
            <w:tcW w:w="9888" w:type="dxa"/>
          </w:tcPr>
          <w:p w14:paraId="779400B6" w14:textId="757A0773" w:rsidR="00F2303D" w:rsidRDefault="00F2303D" w:rsidP="00CE3985">
            <w:pPr>
              <w:pStyle w:val="ListBullet"/>
              <w:numPr>
                <w:ilvl w:val="0"/>
                <w:numId w:val="0"/>
              </w:numPr>
              <w:rPr>
                <w:lang w:eastAsia="en-AU"/>
              </w:rPr>
            </w:pPr>
            <w:r w:rsidRPr="00792A5A">
              <w:rPr>
                <w:rStyle w:val="Strong"/>
              </w:rPr>
              <w:t xml:space="preserve">Predict </w:t>
            </w:r>
            <w:r>
              <w:rPr>
                <w:lang w:eastAsia="en-AU"/>
              </w:rPr>
              <w:t>(w</w:t>
            </w:r>
            <w:r w:rsidR="005E22AF">
              <w:rPr>
                <w:lang w:eastAsia="en-AU"/>
              </w:rPr>
              <w:t>hat do you expect to see?</w:t>
            </w:r>
            <w:r w:rsidR="00AB1365">
              <w:rPr>
                <w:lang w:eastAsia="en-AU"/>
              </w:rPr>
              <w:t xml:space="preserve"> Give reasons to support your predictions</w:t>
            </w:r>
            <w:r w:rsidR="00792A5A">
              <w:rPr>
                <w:lang w:eastAsia="en-AU"/>
              </w:rPr>
              <w:t>.</w:t>
            </w:r>
            <w:r w:rsidR="005E22AF">
              <w:rPr>
                <w:lang w:eastAsia="en-AU"/>
              </w:rPr>
              <w:t>)</w:t>
            </w:r>
          </w:p>
        </w:tc>
      </w:tr>
      <w:tr w:rsidR="00A2037B" w14:paraId="52D3B007" w14:textId="77777777" w:rsidTr="00D94053">
        <w:trPr>
          <w:trHeight w:val="1544"/>
        </w:trPr>
        <w:tc>
          <w:tcPr>
            <w:tcW w:w="9888" w:type="dxa"/>
          </w:tcPr>
          <w:p w14:paraId="79EB4C1B" w14:textId="5DEA02CB" w:rsidR="00A2037B" w:rsidRDefault="00A2037B" w:rsidP="00CE3985">
            <w:pPr>
              <w:pStyle w:val="ListBullet"/>
              <w:numPr>
                <w:ilvl w:val="0"/>
                <w:numId w:val="0"/>
              </w:numPr>
              <w:rPr>
                <w:lang w:eastAsia="en-AU"/>
              </w:rPr>
            </w:pPr>
            <w:r w:rsidRPr="00792A5A">
              <w:rPr>
                <w:rStyle w:val="Strong"/>
              </w:rPr>
              <w:t>Explain</w:t>
            </w:r>
            <w:r w:rsidRPr="007C7D6B">
              <w:rPr>
                <w:lang w:eastAsia="en-AU"/>
              </w:rPr>
              <w:t xml:space="preserve"> (why do </w:t>
            </w:r>
            <w:r w:rsidR="00792A5A">
              <w:rPr>
                <w:lang w:eastAsia="en-AU"/>
              </w:rPr>
              <w:t>you think this will happen?)</w:t>
            </w:r>
          </w:p>
        </w:tc>
      </w:tr>
      <w:tr w:rsidR="00857982" w14:paraId="69CA8346" w14:textId="77777777" w:rsidTr="00D94053">
        <w:trPr>
          <w:trHeight w:val="1520"/>
        </w:trPr>
        <w:tc>
          <w:tcPr>
            <w:tcW w:w="9888" w:type="dxa"/>
          </w:tcPr>
          <w:p w14:paraId="18755F02" w14:textId="769E5CDD" w:rsidR="00857982" w:rsidRDefault="005E22AF" w:rsidP="00CE3985">
            <w:pPr>
              <w:pStyle w:val="ListBullet"/>
              <w:numPr>
                <w:ilvl w:val="0"/>
                <w:numId w:val="0"/>
              </w:numPr>
              <w:rPr>
                <w:lang w:eastAsia="en-AU"/>
              </w:rPr>
            </w:pPr>
            <w:r w:rsidRPr="00792A5A">
              <w:rPr>
                <w:rStyle w:val="Strong"/>
              </w:rPr>
              <w:t>Observe</w:t>
            </w:r>
            <w:r>
              <w:rPr>
                <w:lang w:eastAsia="en-AU"/>
              </w:rPr>
              <w:t xml:space="preserve"> (what do you see?)</w:t>
            </w:r>
          </w:p>
        </w:tc>
      </w:tr>
      <w:tr w:rsidR="00857982" w14:paraId="3EC55E98" w14:textId="77777777" w:rsidTr="00D94053">
        <w:trPr>
          <w:trHeight w:val="1520"/>
        </w:trPr>
        <w:tc>
          <w:tcPr>
            <w:tcW w:w="9888" w:type="dxa"/>
          </w:tcPr>
          <w:p w14:paraId="191B1370" w14:textId="60012E2B" w:rsidR="00857982" w:rsidRDefault="005E22AF" w:rsidP="00CE3985">
            <w:pPr>
              <w:pStyle w:val="ListBullet"/>
              <w:numPr>
                <w:ilvl w:val="0"/>
                <w:numId w:val="0"/>
              </w:numPr>
              <w:rPr>
                <w:lang w:eastAsia="en-AU"/>
              </w:rPr>
            </w:pPr>
            <w:r w:rsidRPr="00792A5A">
              <w:rPr>
                <w:rStyle w:val="Strong"/>
              </w:rPr>
              <w:t>Explain</w:t>
            </w:r>
            <w:r w:rsidR="00AB1365">
              <w:rPr>
                <w:lang w:eastAsia="en-AU"/>
              </w:rPr>
              <w:t xml:space="preserve"> (</w:t>
            </w:r>
            <w:r w:rsidR="00C52F24">
              <w:rPr>
                <w:lang w:eastAsia="en-AU"/>
              </w:rPr>
              <w:t xml:space="preserve">Add to or change your previous explanation. </w:t>
            </w:r>
            <w:r w:rsidR="00792A5A">
              <w:rPr>
                <w:lang w:eastAsia="en-AU"/>
              </w:rPr>
              <w:t>Why does this trend occur?)</w:t>
            </w:r>
          </w:p>
        </w:tc>
      </w:tr>
    </w:tbl>
    <w:p w14:paraId="6C42E628" w14:textId="7075B62B" w:rsidR="0009325F" w:rsidRDefault="007E55DD" w:rsidP="00D94053">
      <w:r>
        <w:lastRenderedPageBreak/>
        <w:t>Devel</w:t>
      </w:r>
      <w:r w:rsidR="0032032A">
        <w:t>op a valid and logical method</w:t>
      </w:r>
      <w:r w:rsidR="00C066EA">
        <w:t xml:space="preserve"> to </w:t>
      </w:r>
      <w:r w:rsidR="00DC26F0">
        <w:t>check</w:t>
      </w:r>
      <w:r w:rsidR="00136B20">
        <w:t xml:space="preserve"> your </w:t>
      </w:r>
      <w:r w:rsidR="00D94053">
        <w:t>prediction</w:t>
      </w:r>
      <w:r w:rsidR="00136B20">
        <w:t xml:space="preserve">. </w:t>
      </w:r>
      <w:r w:rsidR="00B54242">
        <w:t xml:space="preserve">Include a complete risk assessment. </w:t>
      </w:r>
      <w:r w:rsidR="004F42CC">
        <w:t>Have your method</w:t>
      </w:r>
      <w:r w:rsidR="00563032">
        <w:t xml:space="preserve">, risk assessment and data collection process </w:t>
      </w:r>
      <w:r w:rsidR="004F42CC">
        <w:t>checked by your teacher before you</w:t>
      </w:r>
      <w:r w:rsidR="00D94053">
        <w:t xml:space="preserve"> conduct the experiment.</w:t>
      </w:r>
    </w:p>
    <w:p w14:paraId="5957DD8B" w14:textId="7DC469FC" w:rsidR="00792A5A" w:rsidRDefault="00EF6E0F" w:rsidP="00792A5A">
      <w:r>
        <w:t>T</w:t>
      </w:r>
      <w:r w:rsidR="00792A5A">
        <w:t xml:space="preserve">he following equipment </w:t>
      </w:r>
      <w:r>
        <w:t xml:space="preserve">is </w:t>
      </w:r>
      <w:r w:rsidR="00792A5A">
        <w:t>available to you.</w:t>
      </w:r>
    </w:p>
    <w:p w14:paraId="1ADB08A5" w14:textId="77777777" w:rsidR="00792A5A" w:rsidRPr="0032032A" w:rsidRDefault="00792A5A" w:rsidP="00792A5A">
      <w:pPr>
        <w:pStyle w:val="ListBullet"/>
        <w:rPr>
          <w:lang w:eastAsia="en-AU"/>
        </w:rPr>
      </w:pPr>
      <w:r w:rsidRPr="0032032A">
        <w:rPr>
          <w:lang w:eastAsia="en-AU"/>
        </w:rPr>
        <w:t>Magnesium</w:t>
      </w:r>
    </w:p>
    <w:p w14:paraId="5FE7720A" w14:textId="77777777" w:rsidR="00792A5A" w:rsidRPr="0032032A" w:rsidRDefault="00792A5A" w:rsidP="00792A5A">
      <w:pPr>
        <w:pStyle w:val="ListBullet"/>
        <w:rPr>
          <w:lang w:eastAsia="en-AU"/>
        </w:rPr>
      </w:pPr>
      <w:r w:rsidRPr="0032032A">
        <w:rPr>
          <w:lang w:eastAsia="en-AU"/>
        </w:rPr>
        <w:t>Calcium</w:t>
      </w:r>
    </w:p>
    <w:p w14:paraId="4D0ECA24" w14:textId="77777777" w:rsidR="00792A5A" w:rsidRPr="0032032A" w:rsidRDefault="00792A5A" w:rsidP="00792A5A">
      <w:pPr>
        <w:pStyle w:val="ListBullet"/>
        <w:rPr>
          <w:lang w:eastAsia="en-AU"/>
        </w:rPr>
      </w:pPr>
      <w:r w:rsidRPr="0032032A">
        <w:rPr>
          <w:lang w:eastAsia="en-AU"/>
        </w:rPr>
        <w:t>Strontium turnings</w:t>
      </w:r>
    </w:p>
    <w:p w14:paraId="4B6D9F1E" w14:textId="5526E597" w:rsidR="00792A5A" w:rsidRPr="0032032A" w:rsidRDefault="00792A5A" w:rsidP="00792A5A">
      <w:pPr>
        <w:pStyle w:val="ListBullet"/>
        <w:rPr>
          <w:lang w:eastAsia="en-AU"/>
        </w:rPr>
      </w:pPr>
      <w:r w:rsidRPr="0032032A">
        <w:rPr>
          <w:lang w:eastAsia="en-AU"/>
        </w:rPr>
        <w:t>50</w:t>
      </w:r>
      <w:r w:rsidR="00AC75A0">
        <w:rPr>
          <w:lang w:eastAsia="en-AU"/>
        </w:rPr>
        <w:t> </w:t>
      </w:r>
      <w:r w:rsidRPr="0032032A">
        <w:rPr>
          <w:lang w:eastAsia="en-AU"/>
        </w:rPr>
        <w:t>mL graduated cylinder</w:t>
      </w:r>
    </w:p>
    <w:p w14:paraId="477E2C26" w14:textId="3AAA8BE0" w:rsidR="00792A5A" w:rsidRPr="0032032A" w:rsidRDefault="00792A5A" w:rsidP="00792A5A">
      <w:pPr>
        <w:pStyle w:val="ListBullet"/>
        <w:rPr>
          <w:lang w:eastAsia="en-AU"/>
        </w:rPr>
      </w:pPr>
      <w:r w:rsidRPr="0032032A">
        <w:rPr>
          <w:lang w:eastAsia="en-AU"/>
        </w:rPr>
        <w:t>5</w:t>
      </w:r>
      <w:r w:rsidR="001B2368">
        <w:rPr>
          <w:lang w:eastAsia="en-AU"/>
        </w:rPr>
        <w:t xml:space="preserve"> </w:t>
      </w:r>
      <w:r w:rsidR="00AC75A0">
        <w:rPr>
          <w:lang w:eastAsia="en-AU"/>
        </w:rPr>
        <w:t>×</w:t>
      </w:r>
      <w:r w:rsidRPr="0032032A">
        <w:rPr>
          <w:lang w:eastAsia="en-AU"/>
        </w:rPr>
        <w:t xml:space="preserve"> 100</w:t>
      </w:r>
      <w:r w:rsidR="00AC75A0">
        <w:rPr>
          <w:lang w:eastAsia="en-AU"/>
        </w:rPr>
        <w:t> </w:t>
      </w:r>
      <w:r w:rsidRPr="0032032A">
        <w:rPr>
          <w:lang w:eastAsia="en-AU"/>
        </w:rPr>
        <w:t>mL beakers</w:t>
      </w:r>
    </w:p>
    <w:p w14:paraId="4E707702" w14:textId="77777777" w:rsidR="00792A5A" w:rsidRPr="0032032A" w:rsidRDefault="00792A5A" w:rsidP="00792A5A">
      <w:pPr>
        <w:pStyle w:val="ListBullet"/>
        <w:rPr>
          <w:lang w:eastAsia="en-AU"/>
        </w:rPr>
      </w:pPr>
      <w:r w:rsidRPr="0032032A">
        <w:rPr>
          <w:lang w:eastAsia="en-AU"/>
        </w:rPr>
        <w:t>Mass balance</w:t>
      </w:r>
    </w:p>
    <w:p w14:paraId="4B927353" w14:textId="3BC4E7BE" w:rsidR="00792A5A" w:rsidRPr="0032032A" w:rsidRDefault="00792A5A" w:rsidP="00792A5A">
      <w:pPr>
        <w:pStyle w:val="ListBullet"/>
        <w:rPr>
          <w:lang w:eastAsia="en-AU"/>
        </w:rPr>
      </w:pPr>
      <w:r w:rsidRPr="0032032A">
        <w:rPr>
          <w:lang w:eastAsia="en-AU"/>
        </w:rPr>
        <w:t>3</w:t>
      </w:r>
      <w:r w:rsidR="001B2368">
        <w:rPr>
          <w:lang w:eastAsia="en-AU"/>
        </w:rPr>
        <w:t xml:space="preserve"> </w:t>
      </w:r>
      <w:r w:rsidR="00AC75A0">
        <w:rPr>
          <w:lang w:eastAsia="en-AU"/>
        </w:rPr>
        <w:t>×</w:t>
      </w:r>
      <w:r w:rsidRPr="0032032A">
        <w:rPr>
          <w:lang w:eastAsia="en-AU"/>
        </w:rPr>
        <w:t xml:space="preserve"> 50</w:t>
      </w:r>
      <w:r w:rsidR="00AC75A0">
        <w:rPr>
          <w:lang w:eastAsia="en-AU"/>
        </w:rPr>
        <w:t> </w:t>
      </w:r>
      <w:r w:rsidRPr="0032032A">
        <w:rPr>
          <w:lang w:eastAsia="en-AU"/>
        </w:rPr>
        <w:t>mL beakers</w:t>
      </w:r>
    </w:p>
    <w:p w14:paraId="4C5F0AB2" w14:textId="77777777" w:rsidR="00792A5A" w:rsidRPr="0032032A" w:rsidRDefault="00792A5A" w:rsidP="00792A5A">
      <w:pPr>
        <w:pStyle w:val="ListBullet"/>
        <w:rPr>
          <w:lang w:eastAsia="en-AU"/>
        </w:rPr>
      </w:pPr>
      <w:r w:rsidRPr="0032032A">
        <w:rPr>
          <w:lang w:eastAsia="en-AU"/>
        </w:rPr>
        <w:t>Timer</w:t>
      </w:r>
    </w:p>
    <w:p w14:paraId="752A3CCE" w14:textId="57D15182" w:rsidR="00792A5A" w:rsidRPr="0032032A" w:rsidRDefault="00186D45" w:rsidP="00792A5A">
      <w:pPr>
        <w:pStyle w:val="ListBullet"/>
        <w:rPr>
          <w:lang w:eastAsia="en-AU"/>
        </w:rPr>
      </w:pPr>
      <w:r>
        <w:rPr>
          <w:lang w:eastAsia="en-AU"/>
        </w:rPr>
        <w:t>Hydrochloric acid (1 M)</w:t>
      </w:r>
    </w:p>
    <w:p w14:paraId="706BAB7C" w14:textId="77777777" w:rsidR="00792A5A" w:rsidRPr="0032032A" w:rsidRDefault="00792A5A" w:rsidP="00792A5A">
      <w:pPr>
        <w:pStyle w:val="ListBullet"/>
        <w:rPr>
          <w:lang w:eastAsia="en-AU"/>
        </w:rPr>
      </w:pPr>
      <w:r w:rsidRPr="0032032A">
        <w:rPr>
          <w:lang w:eastAsia="en-AU"/>
        </w:rPr>
        <w:t>Universal indicator solution</w:t>
      </w:r>
    </w:p>
    <w:p w14:paraId="6D9EAF9A" w14:textId="77777777" w:rsidR="00792A5A" w:rsidRPr="0032032A" w:rsidRDefault="00792A5A" w:rsidP="00792A5A">
      <w:pPr>
        <w:pStyle w:val="ListBullet"/>
        <w:rPr>
          <w:lang w:eastAsia="en-AU"/>
        </w:rPr>
      </w:pPr>
      <w:r w:rsidRPr="0032032A">
        <w:rPr>
          <w:lang w:eastAsia="en-AU"/>
        </w:rPr>
        <w:t>De-ionized water</w:t>
      </w:r>
    </w:p>
    <w:p w14:paraId="4EE10506" w14:textId="77777777" w:rsidR="00563032" w:rsidRDefault="00792A5A" w:rsidP="00EF6E0F">
      <w:pPr>
        <w:pStyle w:val="ListBullet"/>
      </w:pPr>
      <w:r w:rsidRPr="0032032A">
        <w:rPr>
          <w:lang w:eastAsia="en-AU"/>
        </w:rPr>
        <w:t>Tweezers</w:t>
      </w:r>
    </w:p>
    <w:p w14:paraId="70B05321" w14:textId="0AA8A47C" w:rsidR="0009325F" w:rsidRDefault="00563032" w:rsidP="00563032">
      <w:r>
        <w:t>Carry out your experiment and complete the PEOE table.</w:t>
      </w:r>
      <w:r w:rsidR="0009325F">
        <w:br w:type="page"/>
      </w:r>
    </w:p>
    <w:p w14:paraId="621D5BE6" w14:textId="5FFBDE8A" w:rsidR="0009325F" w:rsidRDefault="0009325F" w:rsidP="006B0406">
      <w:pPr>
        <w:pStyle w:val="Heading2"/>
      </w:pPr>
      <w:bookmarkStart w:id="44" w:name="_Toc149909369"/>
      <w:r>
        <w:lastRenderedPageBreak/>
        <w:t>Activity 5</w:t>
      </w:r>
      <w:r w:rsidR="004D544E">
        <w:t xml:space="preserve"> –</w:t>
      </w:r>
      <w:r>
        <w:t xml:space="preserve"> </w:t>
      </w:r>
      <w:r w:rsidR="004D544E">
        <w:t>e</w:t>
      </w:r>
      <w:r>
        <w:t>xamining a trend in the periodic table</w:t>
      </w:r>
      <w:r w:rsidR="0015416F">
        <w:t xml:space="preserve"> – </w:t>
      </w:r>
      <w:r w:rsidR="004D544E">
        <w:t>P</w:t>
      </w:r>
      <w:r w:rsidR="0015416F">
        <w:t>redict-</w:t>
      </w:r>
      <w:r w:rsidR="004D544E">
        <w:t>E</w:t>
      </w:r>
      <w:r w:rsidR="0015416F">
        <w:t>xplain-</w:t>
      </w:r>
      <w:r w:rsidR="004D544E">
        <w:t>O</w:t>
      </w:r>
      <w:r w:rsidR="0015416F">
        <w:t>bserve-</w:t>
      </w:r>
      <w:r w:rsidR="004D544E">
        <w:t>E</w:t>
      </w:r>
      <w:r w:rsidR="0015416F">
        <w:t>xplain (PEOE)</w:t>
      </w:r>
      <w:bookmarkEnd w:id="44"/>
    </w:p>
    <w:p w14:paraId="059FD3F1" w14:textId="29A0F70C" w:rsidR="00880C1C" w:rsidRDefault="0033024F" w:rsidP="00880C1C">
      <w:r>
        <w:t xml:space="preserve">You have watched a video demonstrating a trend in how group I elements react with water. Your task now is to </w:t>
      </w:r>
      <w:r w:rsidR="00880C1C">
        <w:t>p</w:t>
      </w:r>
      <w:r>
        <w:t>redict</w:t>
      </w:r>
      <w:r w:rsidR="00880C1C">
        <w:t>, explain and observe</w:t>
      </w:r>
      <w:r>
        <w:t xml:space="preserve"> the </w:t>
      </w:r>
      <w:r w:rsidR="00880C1C">
        <w:t xml:space="preserve">trend in reactivity of </w:t>
      </w:r>
      <w:r>
        <w:t>elements in group II of the periodic table (the alkali earth metals).</w:t>
      </w:r>
    </w:p>
    <w:p w14:paraId="26F6187F" w14:textId="2F2CE285" w:rsidR="00855949" w:rsidRDefault="009A6FC0" w:rsidP="00CD6CAC">
      <w:pPr>
        <w:pStyle w:val="ListNumber"/>
        <w:numPr>
          <w:ilvl w:val="0"/>
          <w:numId w:val="5"/>
        </w:numPr>
      </w:pPr>
      <w:r>
        <w:t xml:space="preserve">Complete the ‘Predict’ and ‘Explain’ sections of the table below based on your observations from </w:t>
      </w:r>
      <w:hyperlink r:id="rId58" w:history="1">
        <w:r w:rsidR="007534B7">
          <w:rPr>
            <w:rStyle w:val="Hyperlink"/>
          </w:rPr>
          <w:t>Alkali Metals Reacting with Water (3:16)</w:t>
        </w:r>
      </w:hyperlink>
      <w:r w:rsidR="003C093B">
        <w:t xml:space="preserve"> and your class discussion.</w:t>
      </w:r>
    </w:p>
    <w:p w14:paraId="2DC31137" w14:textId="4B8FB51A" w:rsidR="002D4F01" w:rsidRDefault="002D4F01" w:rsidP="00CD6CAC">
      <w:pPr>
        <w:pStyle w:val="ListNumber"/>
        <w:numPr>
          <w:ilvl w:val="0"/>
          <w:numId w:val="5"/>
        </w:numPr>
      </w:pPr>
      <w:r>
        <w:t>Carry out the experimental method provided. Discuss your observations with your small group and complete the rest of the table.</w:t>
      </w:r>
    </w:p>
    <w:p w14:paraId="0073E57A" w14:textId="21FEA222" w:rsidR="0033024F" w:rsidRPr="00311336" w:rsidRDefault="00311336" w:rsidP="00311336">
      <w:r w:rsidRPr="00311336">
        <w:rPr>
          <w:rStyle w:val="Strong"/>
          <w:b w:val="0"/>
          <w:bCs w:val="0"/>
        </w:rPr>
        <w:t>Use the table below to Predict-Explain-Observe-Explain.</w:t>
      </w:r>
    </w:p>
    <w:tbl>
      <w:tblPr>
        <w:tblStyle w:val="TableGrid"/>
        <w:tblW w:w="9888" w:type="dxa"/>
        <w:tblLook w:val="04A0" w:firstRow="1" w:lastRow="0" w:firstColumn="1" w:lastColumn="0" w:noHBand="0" w:noVBand="1"/>
        <w:tblDescription w:val="This table is for students to write their reponses to predict-explain-observe-explain."/>
      </w:tblPr>
      <w:tblGrid>
        <w:gridCol w:w="9888"/>
      </w:tblGrid>
      <w:tr w:rsidR="0033024F" w14:paraId="6579EE8D" w14:textId="77777777" w:rsidTr="00E75D42">
        <w:trPr>
          <w:trHeight w:val="1152"/>
        </w:trPr>
        <w:tc>
          <w:tcPr>
            <w:tcW w:w="9888" w:type="dxa"/>
          </w:tcPr>
          <w:p w14:paraId="79372B72" w14:textId="77777777" w:rsidR="0033024F" w:rsidRPr="00792A5A" w:rsidRDefault="0033024F" w:rsidP="00102E7E">
            <w:pPr>
              <w:pStyle w:val="ListBullet"/>
              <w:numPr>
                <w:ilvl w:val="0"/>
                <w:numId w:val="0"/>
              </w:numPr>
              <w:rPr>
                <w:rStyle w:val="Strong"/>
              </w:rPr>
            </w:pPr>
            <w:r w:rsidRPr="00792A5A">
              <w:rPr>
                <w:rStyle w:val="Strong"/>
              </w:rPr>
              <w:t>Description of focus</w:t>
            </w:r>
          </w:p>
          <w:p w14:paraId="548AA21C" w14:textId="77777777" w:rsidR="0033024F" w:rsidRDefault="0033024F" w:rsidP="00102E7E">
            <w:pPr>
              <w:pStyle w:val="ListBullet"/>
              <w:numPr>
                <w:ilvl w:val="0"/>
                <w:numId w:val="0"/>
              </w:numPr>
              <w:rPr>
                <w:lang w:eastAsia="en-AU"/>
              </w:rPr>
            </w:pPr>
            <w:r>
              <w:rPr>
                <w:lang w:eastAsia="en-AU"/>
              </w:rPr>
              <w:t>Reactivity of group II elements.</w:t>
            </w:r>
          </w:p>
        </w:tc>
      </w:tr>
      <w:tr w:rsidR="0033024F" w14:paraId="47F283C4" w14:textId="77777777">
        <w:trPr>
          <w:trHeight w:val="1520"/>
        </w:trPr>
        <w:tc>
          <w:tcPr>
            <w:tcW w:w="9888" w:type="dxa"/>
          </w:tcPr>
          <w:p w14:paraId="11C18406" w14:textId="77777777" w:rsidR="0033024F" w:rsidRDefault="0033024F" w:rsidP="00102E7E">
            <w:pPr>
              <w:pStyle w:val="ListBullet"/>
              <w:numPr>
                <w:ilvl w:val="0"/>
                <w:numId w:val="0"/>
              </w:numPr>
              <w:rPr>
                <w:lang w:eastAsia="en-AU"/>
              </w:rPr>
            </w:pPr>
            <w:r w:rsidRPr="00792A5A">
              <w:rPr>
                <w:rStyle w:val="Strong"/>
              </w:rPr>
              <w:t xml:space="preserve">Predict </w:t>
            </w:r>
            <w:r>
              <w:rPr>
                <w:lang w:eastAsia="en-AU"/>
              </w:rPr>
              <w:t>(what do you expect to see? Give reasons to support your predictions.)</w:t>
            </w:r>
          </w:p>
        </w:tc>
      </w:tr>
      <w:tr w:rsidR="0033024F" w14:paraId="01E43437" w14:textId="77777777">
        <w:trPr>
          <w:trHeight w:val="1544"/>
        </w:trPr>
        <w:tc>
          <w:tcPr>
            <w:tcW w:w="9888" w:type="dxa"/>
          </w:tcPr>
          <w:p w14:paraId="3DB5C8C6" w14:textId="77777777" w:rsidR="0033024F" w:rsidRDefault="0033024F" w:rsidP="00102E7E">
            <w:pPr>
              <w:pStyle w:val="ListBullet"/>
              <w:numPr>
                <w:ilvl w:val="0"/>
                <w:numId w:val="0"/>
              </w:numPr>
              <w:rPr>
                <w:lang w:eastAsia="en-AU"/>
              </w:rPr>
            </w:pPr>
            <w:r w:rsidRPr="00792A5A">
              <w:rPr>
                <w:rStyle w:val="Strong"/>
              </w:rPr>
              <w:t>Explain</w:t>
            </w:r>
            <w:r w:rsidRPr="007C7D6B">
              <w:rPr>
                <w:lang w:eastAsia="en-AU"/>
              </w:rPr>
              <w:t xml:space="preserve"> (why do </w:t>
            </w:r>
            <w:r>
              <w:rPr>
                <w:lang w:eastAsia="en-AU"/>
              </w:rPr>
              <w:t>you think this will happen?)</w:t>
            </w:r>
          </w:p>
        </w:tc>
      </w:tr>
      <w:tr w:rsidR="0033024F" w14:paraId="52698026" w14:textId="77777777">
        <w:trPr>
          <w:trHeight w:val="1520"/>
        </w:trPr>
        <w:tc>
          <w:tcPr>
            <w:tcW w:w="9888" w:type="dxa"/>
          </w:tcPr>
          <w:p w14:paraId="2AB3E51E" w14:textId="77777777" w:rsidR="0033024F" w:rsidRDefault="0033024F" w:rsidP="00102E7E">
            <w:pPr>
              <w:pStyle w:val="ListBullet"/>
              <w:numPr>
                <w:ilvl w:val="0"/>
                <w:numId w:val="0"/>
              </w:numPr>
              <w:rPr>
                <w:lang w:eastAsia="en-AU"/>
              </w:rPr>
            </w:pPr>
            <w:r w:rsidRPr="00792A5A">
              <w:rPr>
                <w:rStyle w:val="Strong"/>
              </w:rPr>
              <w:t>Observe</w:t>
            </w:r>
            <w:r>
              <w:rPr>
                <w:lang w:eastAsia="en-AU"/>
              </w:rPr>
              <w:t xml:space="preserve"> (what do you see?)</w:t>
            </w:r>
          </w:p>
        </w:tc>
      </w:tr>
      <w:tr w:rsidR="0033024F" w14:paraId="4AA2C18F" w14:textId="77777777">
        <w:trPr>
          <w:trHeight w:val="1520"/>
        </w:trPr>
        <w:tc>
          <w:tcPr>
            <w:tcW w:w="9888" w:type="dxa"/>
          </w:tcPr>
          <w:p w14:paraId="346610E4" w14:textId="77777777" w:rsidR="0033024F" w:rsidRDefault="0033024F" w:rsidP="00102E7E">
            <w:pPr>
              <w:pStyle w:val="ListBullet"/>
              <w:numPr>
                <w:ilvl w:val="0"/>
                <w:numId w:val="0"/>
              </w:numPr>
              <w:rPr>
                <w:lang w:eastAsia="en-AU"/>
              </w:rPr>
            </w:pPr>
            <w:r w:rsidRPr="00792A5A">
              <w:rPr>
                <w:rStyle w:val="Strong"/>
              </w:rPr>
              <w:t>Explain</w:t>
            </w:r>
            <w:r>
              <w:rPr>
                <w:lang w:eastAsia="en-AU"/>
              </w:rPr>
              <w:t xml:space="preserve"> (Add to or change your previous explanation. Why does this trend occur?)</w:t>
            </w:r>
          </w:p>
        </w:tc>
      </w:tr>
    </w:tbl>
    <w:p w14:paraId="2997CE3D" w14:textId="77777777" w:rsidR="007534B7" w:rsidRPr="00B55C7B" w:rsidRDefault="007534B7" w:rsidP="00066847">
      <w:r w:rsidRPr="007534B7">
        <w:br w:type="page"/>
      </w:r>
    </w:p>
    <w:p w14:paraId="42AB3F8C" w14:textId="712F0E8C" w:rsidR="00A130B7" w:rsidRDefault="00A130B7" w:rsidP="0078249A">
      <w:pPr>
        <w:pStyle w:val="Heading3"/>
      </w:pPr>
      <w:bookmarkStart w:id="45" w:name="_Toc149909370"/>
      <w:r>
        <w:lastRenderedPageBreak/>
        <w:t>Eq</w:t>
      </w:r>
      <w:r w:rsidR="00B3347A">
        <w:t>uipment</w:t>
      </w:r>
      <w:bookmarkEnd w:id="45"/>
    </w:p>
    <w:p w14:paraId="1C9187DB" w14:textId="77777777" w:rsidR="00B3347A" w:rsidRPr="0032032A" w:rsidRDefault="00B3347A" w:rsidP="00B3347A">
      <w:pPr>
        <w:pStyle w:val="ListBullet"/>
        <w:rPr>
          <w:lang w:eastAsia="en-AU"/>
        </w:rPr>
      </w:pPr>
      <w:r w:rsidRPr="0032032A">
        <w:rPr>
          <w:lang w:eastAsia="en-AU"/>
        </w:rPr>
        <w:t>Magnesium</w:t>
      </w:r>
    </w:p>
    <w:p w14:paraId="16158B3E" w14:textId="77777777" w:rsidR="00B3347A" w:rsidRPr="0032032A" w:rsidRDefault="00B3347A" w:rsidP="00B3347A">
      <w:pPr>
        <w:pStyle w:val="ListBullet"/>
        <w:rPr>
          <w:lang w:eastAsia="en-AU"/>
        </w:rPr>
      </w:pPr>
      <w:r w:rsidRPr="0032032A">
        <w:rPr>
          <w:lang w:eastAsia="en-AU"/>
        </w:rPr>
        <w:t>Calcium</w:t>
      </w:r>
    </w:p>
    <w:p w14:paraId="538B8338" w14:textId="77777777" w:rsidR="00B3347A" w:rsidRPr="0032032A" w:rsidRDefault="00B3347A" w:rsidP="00B3347A">
      <w:pPr>
        <w:pStyle w:val="ListBullet"/>
        <w:rPr>
          <w:lang w:eastAsia="en-AU"/>
        </w:rPr>
      </w:pPr>
      <w:r w:rsidRPr="0032032A">
        <w:rPr>
          <w:lang w:eastAsia="en-AU"/>
        </w:rPr>
        <w:t>Strontium turnings</w:t>
      </w:r>
    </w:p>
    <w:p w14:paraId="2A35CFF0" w14:textId="5C484CFA" w:rsidR="00B3347A" w:rsidRPr="0032032A" w:rsidRDefault="00B3347A" w:rsidP="00B3347A">
      <w:pPr>
        <w:pStyle w:val="ListBullet"/>
        <w:rPr>
          <w:lang w:eastAsia="en-AU"/>
        </w:rPr>
      </w:pPr>
      <w:r w:rsidRPr="0032032A">
        <w:rPr>
          <w:lang w:eastAsia="en-AU"/>
        </w:rPr>
        <w:t>50</w:t>
      </w:r>
      <w:r w:rsidR="007534B7">
        <w:rPr>
          <w:lang w:eastAsia="en-AU"/>
        </w:rPr>
        <w:t> </w:t>
      </w:r>
      <w:r w:rsidRPr="0032032A">
        <w:rPr>
          <w:lang w:eastAsia="en-AU"/>
        </w:rPr>
        <w:t>mL graduated cylinder</w:t>
      </w:r>
    </w:p>
    <w:p w14:paraId="6D7706CC" w14:textId="40925DF9" w:rsidR="00B3347A" w:rsidRPr="0032032A" w:rsidRDefault="00B3347A" w:rsidP="00B3347A">
      <w:pPr>
        <w:pStyle w:val="ListBullet"/>
        <w:rPr>
          <w:lang w:eastAsia="en-AU"/>
        </w:rPr>
      </w:pPr>
      <w:r w:rsidRPr="0032032A">
        <w:rPr>
          <w:lang w:eastAsia="en-AU"/>
        </w:rPr>
        <w:t>5</w:t>
      </w:r>
      <w:r w:rsidR="001B2368">
        <w:rPr>
          <w:lang w:eastAsia="en-AU"/>
        </w:rPr>
        <w:t xml:space="preserve"> </w:t>
      </w:r>
      <w:r w:rsidR="007534B7">
        <w:rPr>
          <w:lang w:eastAsia="en-AU"/>
        </w:rPr>
        <w:t>×</w:t>
      </w:r>
      <w:r w:rsidRPr="0032032A">
        <w:rPr>
          <w:lang w:eastAsia="en-AU"/>
        </w:rPr>
        <w:t xml:space="preserve"> 100mL beakers</w:t>
      </w:r>
    </w:p>
    <w:p w14:paraId="0A4CAD6F" w14:textId="77777777" w:rsidR="00B3347A" w:rsidRPr="0032032A" w:rsidRDefault="00B3347A" w:rsidP="00B3347A">
      <w:pPr>
        <w:pStyle w:val="ListBullet"/>
        <w:rPr>
          <w:lang w:eastAsia="en-AU"/>
        </w:rPr>
      </w:pPr>
      <w:r w:rsidRPr="0032032A">
        <w:rPr>
          <w:lang w:eastAsia="en-AU"/>
        </w:rPr>
        <w:t>Mass balance</w:t>
      </w:r>
    </w:p>
    <w:p w14:paraId="3AA62F66" w14:textId="4A2BDF24" w:rsidR="00B3347A" w:rsidRPr="0032032A" w:rsidRDefault="00B3347A" w:rsidP="00B3347A">
      <w:pPr>
        <w:pStyle w:val="ListBullet"/>
        <w:rPr>
          <w:lang w:eastAsia="en-AU"/>
        </w:rPr>
      </w:pPr>
      <w:r w:rsidRPr="0032032A">
        <w:rPr>
          <w:lang w:eastAsia="en-AU"/>
        </w:rPr>
        <w:t>3</w:t>
      </w:r>
      <w:r w:rsidR="001B2368">
        <w:rPr>
          <w:lang w:eastAsia="en-AU"/>
        </w:rPr>
        <w:t xml:space="preserve"> </w:t>
      </w:r>
      <w:r w:rsidR="007534B7">
        <w:rPr>
          <w:lang w:eastAsia="en-AU"/>
        </w:rPr>
        <w:t>×</w:t>
      </w:r>
      <w:r w:rsidRPr="0032032A">
        <w:rPr>
          <w:lang w:eastAsia="en-AU"/>
        </w:rPr>
        <w:t xml:space="preserve"> 50</w:t>
      </w:r>
      <w:r w:rsidR="007534B7">
        <w:rPr>
          <w:lang w:eastAsia="en-AU"/>
        </w:rPr>
        <w:t> </w:t>
      </w:r>
      <w:r w:rsidRPr="0032032A">
        <w:rPr>
          <w:lang w:eastAsia="en-AU"/>
        </w:rPr>
        <w:t>mL beakers</w:t>
      </w:r>
    </w:p>
    <w:p w14:paraId="14753F1D" w14:textId="77777777" w:rsidR="00B3347A" w:rsidRPr="0032032A" w:rsidRDefault="00B3347A" w:rsidP="00B3347A">
      <w:pPr>
        <w:pStyle w:val="ListBullet"/>
        <w:rPr>
          <w:lang w:eastAsia="en-AU"/>
        </w:rPr>
      </w:pPr>
      <w:r w:rsidRPr="0032032A">
        <w:rPr>
          <w:lang w:eastAsia="en-AU"/>
        </w:rPr>
        <w:t>Timer</w:t>
      </w:r>
    </w:p>
    <w:p w14:paraId="7102F3F4" w14:textId="5A9C208A" w:rsidR="00B3347A" w:rsidRPr="0032032A" w:rsidRDefault="00453A38" w:rsidP="00B3347A">
      <w:pPr>
        <w:pStyle w:val="ListBullet"/>
        <w:rPr>
          <w:lang w:eastAsia="en-AU"/>
        </w:rPr>
      </w:pPr>
      <w:r>
        <w:rPr>
          <w:lang w:eastAsia="en-AU"/>
        </w:rPr>
        <w:t>Hydrochloric acid (1 M)</w:t>
      </w:r>
    </w:p>
    <w:p w14:paraId="1955CF3B" w14:textId="77777777" w:rsidR="00B3347A" w:rsidRPr="0032032A" w:rsidRDefault="00B3347A" w:rsidP="00B3347A">
      <w:pPr>
        <w:pStyle w:val="ListBullet"/>
        <w:rPr>
          <w:lang w:eastAsia="en-AU"/>
        </w:rPr>
      </w:pPr>
      <w:r w:rsidRPr="0032032A">
        <w:rPr>
          <w:lang w:eastAsia="en-AU"/>
        </w:rPr>
        <w:t>Universal indicator solution</w:t>
      </w:r>
    </w:p>
    <w:p w14:paraId="0BFBBA04" w14:textId="77777777" w:rsidR="00B3347A" w:rsidRPr="0032032A" w:rsidRDefault="00B3347A" w:rsidP="00B3347A">
      <w:pPr>
        <w:pStyle w:val="ListBullet"/>
        <w:rPr>
          <w:lang w:eastAsia="en-AU"/>
        </w:rPr>
      </w:pPr>
      <w:r w:rsidRPr="0032032A">
        <w:rPr>
          <w:lang w:eastAsia="en-AU"/>
        </w:rPr>
        <w:t>De-ionized water</w:t>
      </w:r>
    </w:p>
    <w:p w14:paraId="531BEC0A" w14:textId="77777777" w:rsidR="00B3347A" w:rsidRDefault="00B3347A" w:rsidP="00B3347A">
      <w:pPr>
        <w:pStyle w:val="ListBullet"/>
      </w:pPr>
      <w:r w:rsidRPr="0032032A">
        <w:rPr>
          <w:lang w:eastAsia="en-AU"/>
        </w:rPr>
        <w:t>Tweezers</w:t>
      </w:r>
    </w:p>
    <w:p w14:paraId="0918163D" w14:textId="0455F89B" w:rsidR="005D25C0" w:rsidRDefault="00987B32" w:rsidP="0078249A">
      <w:pPr>
        <w:pStyle w:val="Heading3"/>
      </w:pPr>
      <w:bookmarkStart w:id="46" w:name="_Toc149909371"/>
      <w:r>
        <w:t>Method</w:t>
      </w:r>
      <w:bookmarkEnd w:id="46"/>
    </w:p>
    <w:p w14:paraId="581D18E1" w14:textId="075D1CB7" w:rsidR="00570FBC" w:rsidRPr="00570FBC" w:rsidRDefault="00570FBC" w:rsidP="00CD6CAC">
      <w:pPr>
        <w:pStyle w:val="ListNumber"/>
        <w:numPr>
          <w:ilvl w:val="0"/>
          <w:numId w:val="12"/>
        </w:numPr>
      </w:pPr>
      <w:r w:rsidRPr="00570FBC">
        <w:t xml:space="preserve">Measure </w:t>
      </w:r>
      <w:r w:rsidR="001B2368">
        <w:t>20</w:t>
      </w:r>
      <w:r w:rsidR="007534B7">
        <w:t> </w:t>
      </w:r>
      <w:r w:rsidRPr="00570FBC">
        <w:t xml:space="preserve">mL of </w:t>
      </w:r>
      <w:r w:rsidR="001B2368">
        <w:t>hydrochloric acid</w:t>
      </w:r>
      <w:r w:rsidRPr="00570FBC">
        <w:t xml:space="preserve"> into each of the three 50</w:t>
      </w:r>
      <w:r w:rsidR="007534B7">
        <w:t> </w:t>
      </w:r>
      <w:r w:rsidRPr="00570FBC">
        <w:t>mL beakers.</w:t>
      </w:r>
    </w:p>
    <w:p w14:paraId="6F505C62" w14:textId="1A235134" w:rsidR="00570FBC" w:rsidRPr="00570FBC" w:rsidRDefault="00570FBC" w:rsidP="00CD6CAC">
      <w:pPr>
        <w:pStyle w:val="ListNumber"/>
        <w:numPr>
          <w:ilvl w:val="0"/>
          <w:numId w:val="6"/>
        </w:numPr>
      </w:pPr>
      <w:r w:rsidRPr="00570FBC">
        <w:t xml:space="preserve">Add </w:t>
      </w:r>
      <w:r w:rsidR="000F5686">
        <w:t>3</w:t>
      </w:r>
      <w:r w:rsidRPr="00570FBC">
        <w:t xml:space="preserve"> drops of universal indicator to all </w:t>
      </w:r>
      <w:r w:rsidR="007534B7">
        <w:t>3</w:t>
      </w:r>
      <w:r w:rsidR="007534B7" w:rsidRPr="00570FBC">
        <w:t xml:space="preserve"> </w:t>
      </w:r>
      <w:r w:rsidRPr="00570FBC">
        <w:t>beakers. Swirl the solution to mix.</w:t>
      </w:r>
    </w:p>
    <w:p w14:paraId="6AA668B5" w14:textId="6BCFC88B" w:rsidR="00570FBC" w:rsidRDefault="00570FBC" w:rsidP="00865B62">
      <w:pPr>
        <w:pStyle w:val="ListNumber"/>
        <w:numPr>
          <w:ilvl w:val="0"/>
          <w:numId w:val="6"/>
        </w:numPr>
      </w:pPr>
      <w:r w:rsidRPr="00570FBC">
        <w:t xml:space="preserve">Place </w:t>
      </w:r>
      <w:r w:rsidR="00865B62">
        <w:t xml:space="preserve">two </w:t>
      </w:r>
      <w:r w:rsidR="00596224">
        <w:t>1</w:t>
      </w:r>
      <w:r w:rsidR="00865B62">
        <w:t> </w:t>
      </w:r>
      <w:r w:rsidR="00596224">
        <w:t>cm</w:t>
      </w:r>
      <w:r w:rsidRPr="00570FBC">
        <w:t xml:space="preserve"> pieces of magnesium into the second 100</w:t>
      </w:r>
      <w:r w:rsidR="00865B62">
        <w:t> </w:t>
      </w:r>
      <w:r w:rsidRPr="00570FBC">
        <w:t>mL beaker.</w:t>
      </w:r>
    </w:p>
    <w:p w14:paraId="1623DA45" w14:textId="6432D99D" w:rsidR="00CD345B" w:rsidRPr="00570FBC" w:rsidRDefault="00CD345B" w:rsidP="00CD6CAC">
      <w:pPr>
        <w:pStyle w:val="ListNumber"/>
        <w:numPr>
          <w:ilvl w:val="0"/>
          <w:numId w:val="6"/>
        </w:numPr>
      </w:pPr>
      <w:r w:rsidRPr="00570FBC">
        <w:t xml:space="preserve">Place 2 </w:t>
      </w:r>
      <w:r>
        <w:t>similar sized</w:t>
      </w:r>
      <w:r w:rsidRPr="00570FBC">
        <w:t xml:space="preserve"> pieces of calcium into the first 100</w:t>
      </w:r>
      <w:r w:rsidR="00865B62">
        <w:t> </w:t>
      </w:r>
      <w:r w:rsidRPr="00570FBC">
        <w:t>mL beaker.</w:t>
      </w:r>
    </w:p>
    <w:p w14:paraId="0D0BCE56" w14:textId="1E0DB1C7" w:rsidR="00570FBC" w:rsidRPr="00570FBC" w:rsidRDefault="00570FBC" w:rsidP="00CD6CAC">
      <w:pPr>
        <w:pStyle w:val="ListNumber"/>
        <w:numPr>
          <w:ilvl w:val="0"/>
          <w:numId w:val="6"/>
        </w:numPr>
      </w:pPr>
      <w:r w:rsidRPr="00570FBC">
        <w:t>Place 2 similar sized pieces of strontium into the last 100</w:t>
      </w:r>
      <w:r w:rsidR="00865B62">
        <w:t> </w:t>
      </w:r>
      <w:r w:rsidRPr="00570FBC">
        <w:t>mL beaker.</w:t>
      </w:r>
    </w:p>
    <w:p w14:paraId="18F75FE8" w14:textId="77777777" w:rsidR="00570FBC" w:rsidRPr="00570FBC" w:rsidRDefault="00570FBC" w:rsidP="00CD6CAC">
      <w:pPr>
        <w:pStyle w:val="ListNumber"/>
        <w:numPr>
          <w:ilvl w:val="0"/>
          <w:numId w:val="6"/>
        </w:numPr>
      </w:pPr>
      <w:r w:rsidRPr="00570FBC">
        <w:t>One person should be ready to time this next step.</w:t>
      </w:r>
    </w:p>
    <w:p w14:paraId="652716A1" w14:textId="1F8F5482" w:rsidR="00570FBC" w:rsidRPr="00570FBC" w:rsidRDefault="00570FBC" w:rsidP="00CD6CAC">
      <w:pPr>
        <w:pStyle w:val="ListNumber"/>
        <w:numPr>
          <w:ilvl w:val="0"/>
          <w:numId w:val="6"/>
        </w:numPr>
      </w:pPr>
      <w:r w:rsidRPr="00570FBC">
        <w:t xml:space="preserve">Each of the 3 volunteers should get ready to pour the </w:t>
      </w:r>
      <w:r w:rsidR="0073461E">
        <w:t>hydrochloric acid</w:t>
      </w:r>
      <w:r w:rsidRPr="00570FBC">
        <w:t xml:space="preserve"> solution into each of the beakers at the same time.</w:t>
      </w:r>
    </w:p>
    <w:p w14:paraId="279C060A" w14:textId="031C96FB" w:rsidR="00570FBC" w:rsidRPr="00570FBC" w:rsidRDefault="00570FBC" w:rsidP="00CD6CAC">
      <w:pPr>
        <w:pStyle w:val="ListNumber"/>
        <w:numPr>
          <w:ilvl w:val="0"/>
          <w:numId w:val="6"/>
        </w:numPr>
      </w:pPr>
      <w:r w:rsidRPr="00570FBC">
        <w:lastRenderedPageBreak/>
        <w:t xml:space="preserve">The timing person should record the time </w:t>
      </w:r>
      <w:r w:rsidR="008D1B88" w:rsidRPr="00570FBC">
        <w:t xml:space="preserve">it takes each </w:t>
      </w:r>
      <w:r w:rsidR="008D1B88">
        <w:t>metal to disappear.</w:t>
      </w:r>
    </w:p>
    <w:p w14:paraId="27A08886" w14:textId="77777777" w:rsidR="00570FBC" w:rsidRPr="00570FBC" w:rsidRDefault="00570FBC" w:rsidP="00CD6CAC">
      <w:pPr>
        <w:pStyle w:val="ListNumber"/>
        <w:numPr>
          <w:ilvl w:val="0"/>
          <w:numId w:val="6"/>
        </w:numPr>
      </w:pPr>
      <w:r w:rsidRPr="00570FBC">
        <w:t>If one element takes longer than 5 minutes, stop the time and write down 5+.</w:t>
      </w:r>
    </w:p>
    <w:p w14:paraId="553EA4A0" w14:textId="02BAD136" w:rsidR="00B93817" w:rsidRDefault="00570FBC" w:rsidP="00CD6CAC">
      <w:pPr>
        <w:pStyle w:val="ListNumber"/>
        <w:numPr>
          <w:ilvl w:val="0"/>
          <w:numId w:val="6"/>
        </w:numPr>
      </w:pPr>
      <w:r w:rsidRPr="00570FBC">
        <w:t>You should now know which element reacts the fastest, faster, and slowest.</w:t>
      </w:r>
    </w:p>
    <w:p w14:paraId="54A23CD1" w14:textId="59816591" w:rsidR="00454F10" w:rsidRDefault="00F72F97" w:rsidP="00CD6CAC">
      <w:pPr>
        <w:pStyle w:val="ListNumber"/>
        <w:numPr>
          <w:ilvl w:val="0"/>
          <w:numId w:val="6"/>
        </w:numPr>
      </w:pPr>
      <w:r>
        <w:t>Discuss this data with your small group and complete the rest of the PEOE table</w:t>
      </w:r>
      <w:r w:rsidR="00B3347A">
        <w:t>.</w:t>
      </w:r>
      <w:r w:rsidR="00454F10">
        <w:br w:type="page"/>
      </w:r>
    </w:p>
    <w:p w14:paraId="4B47058C" w14:textId="3FAA1F92" w:rsidR="00BC68AC" w:rsidRPr="0078249A" w:rsidRDefault="00454F10" w:rsidP="0078249A">
      <w:pPr>
        <w:pStyle w:val="Heading2"/>
      </w:pPr>
      <w:bookmarkStart w:id="47" w:name="_Toc149909372"/>
      <w:r w:rsidRPr="0078249A">
        <w:lastRenderedPageBreak/>
        <w:t>Activity 6</w:t>
      </w:r>
      <w:r w:rsidR="00865B62">
        <w:t xml:space="preserve"> –</w:t>
      </w:r>
      <w:r w:rsidRPr="0078249A">
        <w:t xml:space="preserve"> </w:t>
      </w:r>
      <w:r w:rsidR="00865B62">
        <w:t>s</w:t>
      </w:r>
      <w:r w:rsidR="00A539BD" w:rsidRPr="0078249A">
        <w:t>cavenger hunt</w:t>
      </w:r>
      <w:bookmarkEnd w:id="47"/>
    </w:p>
    <w:p w14:paraId="0A3522C8" w14:textId="5718B594" w:rsidR="001B1B57" w:rsidRDefault="006B4C0F" w:rsidP="00865B62">
      <w:r>
        <w:t>How many of the elements can you find in the everyday things that you use?</w:t>
      </w:r>
    </w:p>
    <w:p w14:paraId="14CD300C" w14:textId="2FF27A98" w:rsidR="0091210F" w:rsidRDefault="001B1B57" w:rsidP="00083B25">
      <w:r>
        <w:t xml:space="preserve">You have 15 minutes to </w:t>
      </w:r>
      <w:r w:rsidR="00FD1AAA">
        <w:t>locate as many elements as you can. Fill out the table below. You may wish to include a photograph of the item.</w:t>
      </w:r>
    </w:p>
    <w:tbl>
      <w:tblPr>
        <w:tblStyle w:val="Tableheader"/>
        <w:tblW w:w="10084" w:type="dxa"/>
        <w:tblLook w:val="04A0" w:firstRow="1" w:lastRow="0" w:firstColumn="1" w:lastColumn="0" w:noHBand="0" w:noVBand="1"/>
        <w:tblDescription w:val="This table contains 4 columns: Element, Item, Location and Photograph. The body of the table is left intentionally blank for students to record their responses."/>
      </w:tblPr>
      <w:tblGrid>
        <w:gridCol w:w="2521"/>
        <w:gridCol w:w="2521"/>
        <w:gridCol w:w="2521"/>
        <w:gridCol w:w="2521"/>
      </w:tblGrid>
      <w:tr w:rsidR="00FC2FE8" w:rsidRPr="007034AF" w14:paraId="229C41D2" w14:textId="77777777" w:rsidTr="00576AFD">
        <w:trPr>
          <w:cnfStyle w:val="100000000000" w:firstRow="1" w:lastRow="0" w:firstColumn="0" w:lastColumn="0" w:oddVBand="0" w:evenVBand="0" w:oddHBand="0" w:evenHBand="0"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1710AA30" w14:textId="56644D29" w:rsidR="0091210F" w:rsidRPr="007034AF" w:rsidRDefault="005B17F9" w:rsidP="007034AF">
            <w:r w:rsidRPr="007034AF">
              <w:t>Element</w:t>
            </w:r>
          </w:p>
        </w:tc>
        <w:tc>
          <w:tcPr>
            <w:tcW w:w="2521" w:type="dxa"/>
          </w:tcPr>
          <w:p w14:paraId="755DBA18" w14:textId="3743E2C1" w:rsidR="0091210F" w:rsidRPr="007034AF" w:rsidRDefault="005B17F9" w:rsidP="007034AF">
            <w:pPr>
              <w:cnfStyle w:val="100000000000" w:firstRow="1" w:lastRow="0" w:firstColumn="0" w:lastColumn="0" w:oddVBand="0" w:evenVBand="0" w:oddHBand="0" w:evenHBand="0" w:firstRowFirstColumn="0" w:firstRowLastColumn="0" w:lastRowFirstColumn="0" w:lastRowLastColumn="0"/>
            </w:pPr>
            <w:r w:rsidRPr="007034AF">
              <w:t>Item</w:t>
            </w:r>
          </w:p>
        </w:tc>
        <w:tc>
          <w:tcPr>
            <w:tcW w:w="2521" w:type="dxa"/>
          </w:tcPr>
          <w:p w14:paraId="27B90F93" w14:textId="6D5F2D74" w:rsidR="0091210F" w:rsidRPr="007034AF" w:rsidRDefault="005B17F9" w:rsidP="007034AF">
            <w:pPr>
              <w:cnfStyle w:val="100000000000" w:firstRow="1" w:lastRow="0" w:firstColumn="0" w:lastColumn="0" w:oddVBand="0" w:evenVBand="0" w:oddHBand="0" w:evenHBand="0" w:firstRowFirstColumn="0" w:firstRowLastColumn="0" w:lastRowFirstColumn="0" w:lastRowLastColumn="0"/>
            </w:pPr>
            <w:r w:rsidRPr="007034AF">
              <w:t>Location</w:t>
            </w:r>
          </w:p>
        </w:tc>
        <w:tc>
          <w:tcPr>
            <w:tcW w:w="2521" w:type="dxa"/>
          </w:tcPr>
          <w:p w14:paraId="019740C4" w14:textId="639B08DB" w:rsidR="0091210F" w:rsidRPr="007034AF" w:rsidRDefault="005B17F9" w:rsidP="007034AF">
            <w:pPr>
              <w:cnfStyle w:val="100000000000" w:firstRow="1" w:lastRow="0" w:firstColumn="0" w:lastColumn="0" w:oddVBand="0" w:evenVBand="0" w:oddHBand="0" w:evenHBand="0" w:firstRowFirstColumn="0" w:firstRowLastColumn="0" w:lastRowFirstColumn="0" w:lastRowLastColumn="0"/>
            </w:pPr>
            <w:r w:rsidRPr="007034AF">
              <w:t>Photograph</w:t>
            </w:r>
          </w:p>
        </w:tc>
      </w:tr>
      <w:tr w:rsidR="00FC2FE8" w14:paraId="6E877B9F" w14:textId="77777777" w:rsidTr="00576AFD">
        <w:trPr>
          <w:cnfStyle w:val="000000100000" w:firstRow="0" w:lastRow="0" w:firstColumn="0" w:lastColumn="0" w:oddVBand="0" w:evenVBand="0" w:oddHBand="1" w:evenHBand="0"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11115E43" w14:textId="77777777" w:rsidR="005B17F9" w:rsidRDefault="005B17F9">
            <w:pPr>
              <w:spacing w:before="0" w:after="160" w:line="259" w:lineRule="auto"/>
            </w:pPr>
          </w:p>
        </w:tc>
        <w:tc>
          <w:tcPr>
            <w:tcW w:w="2521" w:type="dxa"/>
          </w:tcPr>
          <w:p w14:paraId="6259FD4A"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3156EEA1"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6F0D5BCB"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FC2FE8" w14:paraId="52FF80A4" w14:textId="77777777" w:rsidTr="00576AFD">
        <w:trPr>
          <w:cnfStyle w:val="000000010000" w:firstRow="0" w:lastRow="0" w:firstColumn="0" w:lastColumn="0" w:oddVBand="0" w:evenVBand="0" w:oddHBand="0" w:evenHBand="1"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0227A613" w14:textId="77777777" w:rsidR="005B17F9" w:rsidRDefault="005B17F9">
            <w:pPr>
              <w:spacing w:before="0" w:after="160" w:line="259" w:lineRule="auto"/>
            </w:pPr>
          </w:p>
        </w:tc>
        <w:tc>
          <w:tcPr>
            <w:tcW w:w="2521" w:type="dxa"/>
          </w:tcPr>
          <w:p w14:paraId="461AE684"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110A37F7"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5011B953"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r w:rsidR="00FC2FE8" w14:paraId="764E5C51" w14:textId="77777777" w:rsidTr="00576AFD">
        <w:trPr>
          <w:cnfStyle w:val="000000100000" w:firstRow="0" w:lastRow="0" w:firstColumn="0" w:lastColumn="0" w:oddVBand="0" w:evenVBand="0" w:oddHBand="1" w:evenHBand="0" w:firstRowFirstColumn="0" w:firstRowLastColumn="0" w:lastRowFirstColumn="0" w:lastRowLastColumn="0"/>
          <w:trHeight w:val="718"/>
        </w:trPr>
        <w:tc>
          <w:tcPr>
            <w:cnfStyle w:val="001000000000" w:firstRow="0" w:lastRow="0" w:firstColumn="1" w:lastColumn="0" w:oddVBand="0" w:evenVBand="0" w:oddHBand="0" w:evenHBand="0" w:firstRowFirstColumn="0" w:firstRowLastColumn="0" w:lastRowFirstColumn="0" w:lastRowLastColumn="0"/>
            <w:tcW w:w="2521" w:type="dxa"/>
          </w:tcPr>
          <w:p w14:paraId="5F95EBFB" w14:textId="77777777" w:rsidR="0091210F" w:rsidRDefault="0091210F">
            <w:pPr>
              <w:spacing w:before="0" w:after="160" w:line="259" w:lineRule="auto"/>
            </w:pPr>
          </w:p>
        </w:tc>
        <w:tc>
          <w:tcPr>
            <w:tcW w:w="2521" w:type="dxa"/>
          </w:tcPr>
          <w:p w14:paraId="158AE799"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0CE3877E"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0FD19503"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FC2FE8" w14:paraId="2FE36788" w14:textId="77777777" w:rsidTr="00576AFD">
        <w:trPr>
          <w:cnfStyle w:val="000000010000" w:firstRow="0" w:lastRow="0" w:firstColumn="0" w:lastColumn="0" w:oddVBand="0" w:evenVBand="0" w:oddHBand="0" w:evenHBand="1" w:firstRowFirstColumn="0" w:firstRowLastColumn="0" w:lastRowFirstColumn="0" w:lastRowLastColumn="0"/>
          <w:trHeight w:val="718"/>
        </w:trPr>
        <w:tc>
          <w:tcPr>
            <w:cnfStyle w:val="001000000000" w:firstRow="0" w:lastRow="0" w:firstColumn="1" w:lastColumn="0" w:oddVBand="0" w:evenVBand="0" w:oddHBand="0" w:evenHBand="0" w:firstRowFirstColumn="0" w:firstRowLastColumn="0" w:lastRowFirstColumn="0" w:lastRowLastColumn="0"/>
            <w:tcW w:w="2521" w:type="dxa"/>
          </w:tcPr>
          <w:p w14:paraId="37389386" w14:textId="77777777" w:rsidR="0091210F" w:rsidRDefault="0091210F">
            <w:pPr>
              <w:spacing w:before="0" w:after="160" w:line="259" w:lineRule="auto"/>
            </w:pPr>
          </w:p>
        </w:tc>
        <w:tc>
          <w:tcPr>
            <w:tcW w:w="2521" w:type="dxa"/>
          </w:tcPr>
          <w:p w14:paraId="10805E83"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27B69179"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21F7862E"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r w:rsidR="00FC2FE8" w14:paraId="648B4BFB" w14:textId="77777777" w:rsidTr="00576AFD">
        <w:trPr>
          <w:cnfStyle w:val="000000100000" w:firstRow="0" w:lastRow="0" w:firstColumn="0" w:lastColumn="0" w:oddVBand="0" w:evenVBand="0" w:oddHBand="1" w:evenHBand="0"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0C338749" w14:textId="77777777" w:rsidR="005B17F9" w:rsidRDefault="005B17F9">
            <w:pPr>
              <w:spacing w:before="0" w:after="160" w:line="259" w:lineRule="auto"/>
            </w:pPr>
          </w:p>
        </w:tc>
        <w:tc>
          <w:tcPr>
            <w:tcW w:w="2521" w:type="dxa"/>
          </w:tcPr>
          <w:p w14:paraId="2FD9B9DC"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4EBC0B8E"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1F14303D"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FC2FE8" w14:paraId="31B66AD8" w14:textId="77777777" w:rsidTr="00576AFD">
        <w:trPr>
          <w:cnfStyle w:val="000000010000" w:firstRow="0" w:lastRow="0" w:firstColumn="0" w:lastColumn="0" w:oddVBand="0" w:evenVBand="0" w:oddHBand="0" w:evenHBand="1" w:firstRowFirstColumn="0" w:firstRowLastColumn="0" w:lastRowFirstColumn="0" w:lastRowLastColumn="0"/>
          <w:trHeight w:val="718"/>
        </w:trPr>
        <w:tc>
          <w:tcPr>
            <w:cnfStyle w:val="001000000000" w:firstRow="0" w:lastRow="0" w:firstColumn="1" w:lastColumn="0" w:oddVBand="0" w:evenVBand="0" w:oddHBand="0" w:evenHBand="0" w:firstRowFirstColumn="0" w:firstRowLastColumn="0" w:lastRowFirstColumn="0" w:lastRowLastColumn="0"/>
            <w:tcW w:w="2521" w:type="dxa"/>
          </w:tcPr>
          <w:p w14:paraId="35DE237B" w14:textId="77777777" w:rsidR="005B17F9" w:rsidRDefault="005B17F9">
            <w:pPr>
              <w:spacing w:before="0" w:after="160" w:line="259" w:lineRule="auto"/>
            </w:pPr>
          </w:p>
        </w:tc>
        <w:tc>
          <w:tcPr>
            <w:tcW w:w="2521" w:type="dxa"/>
          </w:tcPr>
          <w:p w14:paraId="26040020"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02858852"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57CB6A35"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r w:rsidR="00FC2FE8" w14:paraId="6D7A4FF4" w14:textId="77777777" w:rsidTr="00576AFD">
        <w:trPr>
          <w:cnfStyle w:val="000000100000" w:firstRow="0" w:lastRow="0" w:firstColumn="0" w:lastColumn="0" w:oddVBand="0" w:evenVBand="0" w:oddHBand="1" w:evenHBand="0"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7B86FC5C" w14:textId="77777777" w:rsidR="005B17F9" w:rsidRDefault="005B17F9">
            <w:pPr>
              <w:spacing w:before="0" w:after="160" w:line="259" w:lineRule="auto"/>
            </w:pPr>
          </w:p>
        </w:tc>
        <w:tc>
          <w:tcPr>
            <w:tcW w:w="2521" w:type="dxa"/>
          </w:tcPr>
          <w:p w14:paraId="048C4931"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14E08258"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03F51D86"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FC2FE8" w14:paraId="5E224785" w14:textId="77777777" w:rsidTr="00576AFD">
        <w:trPr>
          <w:cnfStyle w:val="000000010000" w:firstRow="0" w:lastRow="0" w:firstColumn="0" w:lastColumn="0" w:oddVBand="0" w:evenVBand="0" w:oddHBand="0" w:evenHBand="1"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5C96E8F0" w14:textId="77777777" w:rsidR="005B17F9" w:rsidRDefault="005B17F9">
            <w:pPr>
              <w:spacing w:before="0" w:after="160" w:line="259" w:lineRule="auto"/>
            </w:pPr>
          </w:p>
        </w:tc>
        <w:tc>
          <w:tcPr>
            <w:tcW w:w="2521" w:type="dxa"/>
          </w:tcPr>
          <w:p w14:paraId="2473216C"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6FD5E4BA"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7BB4B21F" w14:textId="77777777" w:rsidR="005B17F9" w:rsidRDefault="005B17F9">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r w:rsidR="00FC2FE8" w14:paraId="45C50530" w14:textId="77777777" w:rsidTr="00576AFD">
        <w:trPr>
          <w:cnfStyle w:val="000000100000" w:firstRow="0" w:lastRow="0" w:firstColumn="0" w:lastColumn="0" w:oddVBand="0" w:evenVBand="0" w:oddHBand="1" w:evenHBand="0" w:firstRowFirstColumn="0" w:firstRowLastColumn="0" w:lastRowFirstColumn="0" w:lastRowLastColumn="0"/>
          <w:trHeight w:val="718"/>
        </w:trPr>
        <w:tc>
          <w:tcPr>
            <w:cnfStyle w:val="001000000000" w:firstRow="0" w:lastRow="0" w:firstColumn="1" w:lastColumn="0" w:oddVBand="0" w:evenVBand="0" w:oddHBand="0" w:evenHBand="0" w:firstRowFirstColumn="0" w:firstRowLastColumn="0" w:lastRowFirstColumn="0" w:lastRowLastColumn="0"/>
            <w:tcW w:w="2521" w:type="dxa"/>
          </w:tcPr>
          <w:p w14:paraId="7BA60D75" w14:textId="77777777" w:rsidR="005B17F9" w:rsidRDefault="005B17F9">
            <w:pPr>
              <w:spacing w:before="0" w:after="160" w:line="259" w:lineRule="auto"/>
            </w:pPr>
          </w:p>
        </w:tc>
        <w:tc>
          <w:tcPr>
            <w:tcW w:w="2521" w:type="dxa"/>
          </w:tcPr>
          <w:p w14:paraId="2C5F2D67"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5A5D9179"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52A2AC9E" w14:textId="77777777" w:rsidR="005B17F9" w:rsidRDefault="005B17F9">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576AFD" w14:paraId="58B17CCF" w14:textId="77777777" w:rsidTr="00576AFD">
        <w:trPr>
          <w:cnfStyle w:val="000000010000" w:firstRow="0" w:lastRow="0" w:firstColumn="0" w:lastColumn="0" w:oddVBand="0" w:evenVBand="0" w:oddHBand="0" w:evenHBand="1"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4207978F" w14:textId="77777777" w:rsidR="0091210F" w:rsidRDefault="0091210F">
            <w:pPr>
              <w:spacing w:before="0" w:after="160" w:line="259" w:lineRule="auto"/>
            </w:pPr>
          </w:p>
        </w:tc>
        <w:tc>
          <w:tcPr>
            <w:tcW w:w="2521" w:type="dxa"/>
          </w:tcPr>
          <w:p w14:paraId="384E29E8"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29AA84C5"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0DB44B17"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r w:rsidR="00576AFD" w14:paraId="5D3C5C41" w14:textId="77777777" w:rsidTr="00576AFD">
        <w:trPr>
          <w:cnfStyle w:val="000000100000" w:firstRow="0" w:lastRow="0" w:firstColumn="0" w:lastColumn="0" w:oddVBand="0" w:evenVBand="0" w:oddHBand="1" w:evenHBand="0" w:firstRowFirstColumn="0" w:firstRowLastColumn="0" w:lastRowFirstColumn="0" w:lastRowLastColumn="0"/>
          <w:trHeight w:val="718"/>
        </w:trPr>
        <w:tc>
          <w:tcPr>
            <w:cnfStyle w:val="001000000000" w:firstRow="0" w:lastRow="0" w:firstColumn="1" w:lastColumn="0" w:oddVBand="0" w:evenVBand="0" w:oddHBand="0" w:evenHBand="0" w:firstRowFirstColumn="0" w:firstRowLastColumn="0" w:lastRowFirstColumn="0" w:lastRowLastColumn="0"/>
            <w:tcW w:w="2521" w:type="dxa"/>
          </w:tcPr>
          <w:p w14:paraId="2C0DE7AB" w14:textId="77777777" w:rsidR="0091210F" w:rsidRDefault="0091210F">
            <w:pPr>
              <w:spacing w:before="0" w:after="160" w:line="259" w:lineRule="auto"/>
            </w:pPr>
          </w:p>
        </w:tc>
        <w:tc>
          <w:tcPr>
            <w:tcW w:w="2521" w:type="dxa"/>
          </w:tcPr>
          <w:p w14:paraId="2C7D5620"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5F5DDCA5"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2EE689AC"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576AFD" w14:paraId="41C3172A" w14:textId="77777777" w:rsidTr="00576AFD">
        <w:trPr>
          <w:cnfStyle w:val="000000010000" w:firstRow="0" w:lastRow="0" w:firstColumn="0" w:lastColumn="0" w:oddVBand="0" w:evenVBand="0" w:oddHBand="0" w:evenHBand="1"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6FAC2278" w14:textId="77777777" w:rsidR="0091210F" w:rsidRDefault="0091210F">
            <w:pPr>
              <w:spacing w:before="0" w:after="160" w:line="259" w:lineRule="auto"/>
            </w:pPr>
          </w:p>
        </w:tc>
        <w:tc>
          <w:tcPr>
            <w:tcW w:w="2521" w:type="dxa"/>
          </w:tcPr>
          <w:p w14:paraId="39B35546"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2FDB25B0"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0541A0D1"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r w:rsidR="00576AFD" w14:paraId="53DFFB07" w14:textId="77777777" w:rsidTr="00576AFD">
        <w:trPr>
          <w:cnfStyle w:val="000000100000" w:firstRow="0" w:lastRow="0" w:firstColumn="0" w:lastColumn="0" w:oddVBand="0" w:evenVBand="0" w:oddHBand="1" w:evenHBand="0" w:firstRowFirstColumn="0" w:firstRowLastColumn="0" w:lastRowFirstColumn="0" w:lastRowLastColumn="0"/>
          <w:trHeight w:val="718"/>
        </w:trPr>
        <w:tc>
          <w:tcPr>
            <w:cnfStyle w:val="001000000000" w:firstRow="0" w:lastRow="0" w:firstColumn="1" w:lastColumn="0" w:oddVBand="0" w:evenVBand="0" w:oddHBand="0" w:evenHBand="0" w:firstRowFirstColumn="0" w:firstRowLastColumn="0" w:lastRowFirstColumn="0" w:lastRowLastColumn="0"/>
            <w:tcW w:w="2521" w:type="dxa"/>
          </w:tcPr>
          <w:p w14:paraId="745C8AA9" w14:textId="77777777" w:rsidR="0091210F" w:rsidRDefault="0091210F">
            <w:pPr>
              <w:spacing w:before="0" w:after="160" w:line="259" w:lineRule="auto"/>
            </w:pPr>
          </w:p>
        </w:tc>
        <w:tc>
          <w:tcPr>
            <w:tcW w:w="2521" w:type="dxa"/>
          </w:tcPr>
          <w:p w14:paraId="1D405E85"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4976E829"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c>
          <w:tcPr>
            <w:tcW w:w="2521" w:type="dxa"/>
          </w:tcPr>
          <w:p w14:paraId="71B5508C" w14:textId="77777777" w:rsidR="0091210F" w:rsidRDefault="0091210F">
            <w:pPr>
              <w:spacing w:before="0" w:after="160" w:line="259" w:lineRule="auto"/>
              <w:cnfStyle w:val="000000100000" w:firstRow="0" w:lastRow="0" w:firstColumn="0" w:lastColumn="0" w:oddVBand="0" w:evenVBand="0" w:oddHBand="1" w:evenHBand="0" w:firstRowFirstColumn="0" w:firstRowLastColumn="0" w:lastRowFirstColumn="0" w:lastRowLastColumn="0"/>
            </w:pPr>
          </w:p>
        </w:tc>
      </w:tr>
      <w:tr w:rsidR="00576AFD" w14:paraId="21EDBC15" w14:textId="77777777" w:rsidTr="00576AFD">
        <w:trPr>
          <w:cnfStyle w:val="000000010000" w:firstRow="0" w:lastRow="0" w:firstColumn="0" w:lastColumn="0" w:oddVBand="0" w:evenVBand="0" w:oddHBand="0" w:evenHBand="1" w:firstRowFirstColumn="0" w:firstRowLastColumn="0" w:lastRowFirstColumn="0" w:lastRowLastColumn="0"/>
          <w:trHeight w:val="755"/>
        </w:trPr>
        <w:tc>
          <w:tcPr>
            <w:cnfStyle w:val="001000000000" w:firstRow="0" w:lastRow="0" w:firstColumn="1" w:lastColumn="0" w:oddVBand="0" w:evenVBand="0" w:oddHBand="0" w:evenHBand="0" w:firstRowFirstColumn="0" w:firstRowLastColumn="0" w:lastRowFirstColumn="0" w:lastRowLastColumn="0"/>
            <w:tcW w:w="2521" w:type="dxa"/>
          </w:tcPr>
          <w:p w14:paraId="52AE123C" w14:textId="77777777" w:rsidR="0091210F" w:rsidRDefault="0091210F">
            <w:pPr>
              <w:spacing w:before="0" w:after="160" w:line="259" w:lineRule="auto"/>
            </w:pPr>
          </w:p>
        </w:tc>
        <w:tc>
          <w:tcPr>
            <w:tcW w:w="2521" w:type="dxa"/>
          </w:tcPr>
          <w:p w14:paraId="7AFE67B4"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0CDD516A"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c>
          <w:tcPr>
            <w:tcW w:w="2521" w:type="dxa"/>
          </w:tcPr>
          <w:p w14:paraId="21890E13" w14:textId="77777777" w:rsidR="0091210F" w:rsidRDefault="0091210F">
            <w:pPr>
              <w:spacing w:before="0" w:after="160" w:line="259" w:lineRule="auto"/>
              <w:cnfStyle w:val="000000010000" w:firstRow="0" w:lastRow="0" w:firstColumn="0" w:lastColumn="0" w:oddVBand="0" w:evenVBand="0" w:oddHBand="0" w:evenHBand="1" w:firstRowFirstColumn="0" w:firstRowLastColumn="0" w:lastRowFirstColumn="0" w:lastRowLastColumn="0"/>
            </w:pPr>
          </w:p>
        </w:tc>
      </w:tr>
    </w:tbl>
    <w:p w14:paraId="54FD9C06" w14:textId="5588CE34" w:rsidR="00965E6A" w:rsidRDefault="003650DF" w:rsidP="00D653BA">
      <w:pPr>
        <w:spacing w:before="0" w:after="160" w:line="259" w:lineRule="auto"/>
      </w:pPr>
      <w:r>
        <w:br w:type="page"/>
      </w:r>
    </w:p>
    <w:p w14:paraId="20577C6E" w14:textId="791087F3" w:rsidR="00965E6A" w:rsidRDefault="00965E6A" w:rsidP="0078249A">
      <w:pPr>
        <w:pStyle w:val="Heading1"/>
      </w:pPr>
      <w:bookmarkStart w:id="48" w:name="_References__(ŠHeading"/>
      <w:bookmarkStart w:id="49" w:name="_Toc149909374"/>
      <w:bookmarkEnd w:id="48"/>
      <w:r w:rsidRPr="0078249A">
        <w:lastRenderedPageBreak/>
        <w:t>References</w:t>
      </w:r>
      <w:bookmarkEnd w:id="49"/>
    </w:p>
    <w:p w14:paraId="574D512A" w14:textId="2FC61D16" w:rsidR="004440F1" w:rsidRPr="00AE7FE3" w:rsidRDefault="004440F1" w:rsidP="004440F1">
      <w:pPr>
        <w:pStyle w:val="FeatureBox2"/>
      </w:pPr>
      <w:r w:rsidRPr="00AE7FE3">
        <w:t xml:space="preserve">This </w:t>
      </w:r>
      <w:r w:rsidRPr="00444079">
        <w:t>resourc</w:t>
      </w:r>
      <w:r w:rsidR="00444079">
        <w:t>e</w:t>
      </w:r>
      <w:r w:rsidRPr="00444079">
        <w:t xml:space="preserve"> contains</w:t>
      </w:r>
      <w:r w:rsidRPr="00AE7FE3">
        <w:t xml:space="preserve"> NSW Curriculum and syllabus content. The NSW Curriculum is developed by the NSW Education Standards Authority. This content is prepared by NESA for and on behalf of the Crown in right of the State of New South Wales. The material is protected by Crown copyright.</w:t>
      </w:r>
    </w:p>
    <w:p w14:paraId="4C2FA3DB" w14:textId="77777777" w:rsidR="004440F1" w:rsidRPr="00AE7FE3" w:rsidRDefault="004440F1" w:rsidP="004440F1">
      <w:pPr>
        <w:pStyle w:val="FeatureBox2"/>
      </w:pPr>
      <w:r w:rsidRPr="00AE7FE3">
        <w:t>Please refer to the NESA Copyright Disclaimer for more information</w:t>
      </w:r>
      <w:r>
        <w:t xml:space="preserve"> </w:t>
      </w:r>
      <w:hyperlink r:id="rId59" w:history="1">
        <w:r w:rsidRPr="004C354B">
          <w:rPr>
            <w:rStyle w:val="Hyperlink"/>
          </w:rPr>
          <w:t>https://educationstandards.nsw.edu.au/wps/portal/nesa/mini-footer/copyright</w:t>
        </w:r>
      </w:hyperlink>
      <w:r w:rsidRPr="00256D4A">
        <w:t>.</w:t>
      </w:r>
    </w:p>
    <w:p w14:paraId="5AADDC1A" w14:textId="77777777" w:rsidR="004440F1" w:rsidRPr="00AE7FE3" w:rsidRDefault="004440F1" w:rsidP="004440F1">
      <w:pPr>
        <w:pStyle w:val="FeatureBox2"/>
      </w:pPr>
      <w:r w:rsidRPr="00AE7FE3">
        <w:t>NESA holds the only official and up-to-date versions of the NSW Curriculum and syllabus documents. Please visit the NSW Education Standards Authority (NESA) website</w:t>
      </w:r>
      <w:r>
        <w:t xml:space="preserve"> </w:t>
      </w:r>
      <w:hyperlink r:id="rId60" w:history="1">
        <w:r w:rsidRPr="004C354B">
          <w:rPr>
            <w:rStyle w:val="Hyperlink"/>
          </w:rPr>
          <w:t>https://educationstandards.nsw.edu.au/</w:t>
        </w:r>
      </w:hyperlink>
      <w:r w:rsidRPr="00256D4A">
        <w:t xml:space="preserve"> </w:t>
      </w:r>
      <w:r w:rsidRPr="00AE7FE3">
        <w:t xml:space="preserve">and the NSW Curriculum website </w:t>
      </w:r>
      <w:hyperlink r:id="rId61" w:history="1">
        <w:r w:rsidRPr="00AE7FE3">
          <w:rPr>
            <w:rStyle w:val="Hyperlink"/>
          </w:rPr>
          <w:t>https://curriculum.nsw.edu.au/home</w:t>
        </w:r>
      </w:hyperlink>
      <w:r w:rsidRPr="00AE7FE3">
        <w:t>.</w:t>
      </w:r>
    </w:p>
    <w:p w14:paraId="5AE1BF97" w14:textId="1BFCB19F" w:rsidR="004440F1" w:rsidRDefault="0061034D" w:rsidP="004440F1">
      <w:hyperlink r:id="rId62" w:history="1">
        <w:r w:rsidRPr="0061034D">
          <w:rPr>
            <w:rStyle w:val="Hyperlink"/>
          </w:rPr>
          <w:t>Science Years 7</w:t>
        </w:r>
        <w:r w:rsidR="00CF2860">
          <w:rPr>
            <w:rStyle w:val="Hyperlink"/>
          </w:rPr>
          <w:t>–</w:t>
        </w:r>
        <w:r w:rsidRPr="0061034D">
          <w:rPr>
            <w:rStyle w:val="Hyperlink"/>
          </w:rPr>
          <w:t>10 Syllabus</w:t>
        </w:r>
      </w:hyperlink>
      <w:r w:rsidRPr="0061034D">
        <w:rPr>
          <w:rStyle w:val="Hyperlink"/>
        </w:rPr>
        <w:t xml:space="preserve"> </w:t>
      </w:r>
      <w:r w:rsidR="004440F1" w:rsidRPr="00915F7E">
        <w:t>©</w:t>
      </w:r>
      <w:r w:rsidR="004440F1" w:rsidRPr="00C63EA7">
        <w:t xml:space="preserve"> NSW Education Standards Authority (NESA) for and on behalf of the Crown in right of the State of New South Wales, </w:t>
      </w:r>
      <w:r>
        <w:t>2018</w:t>
      </w:r>
      <w:r w:rsidR="00CC6041">
        <w:t>.</w:t>
      </w:r>
    </w:p>
    <w:p w14:paraId="30B44237" w14:textId="77777777" w:rsidR="00511B66" w:rsidRDefault="00511B66" w:rsidP="00511B66">
      <w:proofErr w:type="spellStart"/>
      <w:r>
        <w:t>AsapSCIENCE</w:t>
      </w:r>
      <w:proofErr w:type="spellEnd"/>
      <w:r>
        <w:t xml:space="preserve"> (7 February 2013) </w:t>
      </w:r>
      <w:hyperlink r:id="rId63" w:history="1">
        <w:r>
          <w:rPr>
            <w:rStyle w:val="Hyperlink"/>
          </w:rPr>
          <w:t>'The Periodic Table Song (2018 Update!) | SCIENCE SONGS' [video]</w:t>
        </w:r>
      </w:hyperlink>
      <w:r>
        <w:t xml:space="preserve">, </w:t>
      </w:r>
      <w:proofErr w:type="spellStart"/>
      <w:r w:rsidRPr="007E7777">
        <w:rPr>
          <w:rStyle w:val="Emphasis"/>
        </w:rPr>
        <w:t>AsapSCIENCE</w:t>
      </w:r>
      <w:proofErr w:type="spellEnd"/>
      <w:r>
        <w:t>, YouTube, accessed 16 May 2023.</w:t>
      </w:r>
    </w:p>
    <w:p w14:paraId="0E5D132C" w14:textId="77777777" w:rsidR="00511B66" w:rsidRDefault="00511B66" w:rsidP="00511B66">
      <w:r>
        <w:t>CESE (Centre for Education Statistics and Evaluation) (2020)</w:t>
      </w:r>
      <w:r>
        <w:rPr>
          <w:rStyle w:val="Hyperlink"/>
        </w:rPr>
        <w:t xml:space="preserve"> </w:t>
      </w:r>
      <w:hyperlink r:id="rId64" w:history="1">
        <w:r>
          <w:rPr>
            <w:rStyle w:val="Hyperlink"/>
            <w:i/>
            <w:iCs/>
          </w:rPr>
          <w:t>What works best: 2020 update</w:t>
        </w:r>
      </w:hyperlink>
      <w:r>
        <w:t>, NSW Department of Education, accessed 9 June 23.</w:t>
      </w:r>
    </w:p>
    <w:p w14:paraId="23B534A3" w14:textId="77777777" w:rsidR="00511B66" w:rsidRDefault="00511B66" w:rsidP="00511B66">
      <w:r>
        <w:t xml:space="preserve">CESE (Centre for Education Statistics and Evaluation) (2020) </w:t>
      </w:r>
      <w:hyperlink r:id="rId65" w:history="1">
        <w:r>
          <w:rPr>
            <w:rStyle w:val="Hyperlink"/>
            <w:i/>
            <w:iCs/>
          </w:rPr>
          <w:t>What works best in practice</w:t>
        </w:r>
      </w:hyperlink>
      <w:r>
        <w:t>, NSW Department of Education, accessed 9 June 23.</w:t>
      </w:r>
    </w:p>
    <w:p w14:paraId="79B106C9" w14:textId="77777777" w:rsidR="00511B66" w:rsidRDefault="00511B66" w:rsidP="00511B66">
      <w:proofErr w:type="spellStart"/>
      <w:r>
        <w:t>CrashCourse</w:t>
      </w:r>
      <w:proofErr w:type="spellEnd"/>
      <w:r>
        <w:t xml:space="preserve"> (</w:t>
      </w:r>
      <w:r w:rsidRPr="00B97C03">
        <w:t>5 Mar</w:t>
      </w:r>
      <w:r>
        <w:t>ch</w:t>
      </w:r>
      <w:r w:rsidRPr="00B97C03">
        <w:t xml:space="preserve"> 2013</w:t>
      </w:r>
      <w:r>
        <w:t xml:space="preserve">) </w:t>
      </w:r>
      <w:hyperlink r:id="rId66" w:history="1">
        <w:r>
          <w:rPr>
            <w:rStyle w:val="Hyperlink"/>
          </w:rPr>
          <w:t>'The Periodic Table: Crash Course Chemistry #4' [video]</w:t>
        </w:r>
      </w:hyperlink>
      <w:r w:rsidRPr="00AE22DE">
        <w:t>,</w:t>
      </w:r>
      <w:r w:rsidRPr="00B97C03">
        <w:t xml:space="preserve"> </w:t>
      </w:r>
      <w:proofErr w:type="spellStart"/>
      <w:r w:rsidRPr="00444079">
        <w:rPr>
          <w:rStyle w:val="Emphasis"/>
        </w:rPr>
        <w:t>CrashCourse</w:t>
      </w:r>
      <w:proofErr w:type="spellEnd"/>
      <w:r>
        <w:t>, YouTube, accessed 9 June 23.</w:t>
      </w:r>
    </w:p>
    <w:p w14:paraId="175E485B" w14:textId="77777777" w:rsidR="00511B66" w:rsidRDefault="00511B66" w:rsidP="00511B66">
      <w:r>
        <w:t xml:space="preserve">Dave-Family (3 September 2013) </w:t>
      </w:r>
      <w:hyperlink r:id="rId67" w:history="1">
        <w:r>
          <w:rPr>
            <w:rStyle w:val="Hyperlink"/>
          </w:rPr>
          <w:t>'Mix - SLOW "The NEW Periodic Table Song (In Order)" (</w:t>
        </w:r>
        <w:proofErr w:type="spellStart"/>
        <w:r>
          <w:rPr>
            <w:rStyle w:val="Hyperlink"/>
          </w:rPr>
          <w:t>AsapSCIENCE</w:t>
        </w:r>
        <w:proofErr w:type="spellEnd"/>
        <w:r>
          <w:rPr>
            <w:rStyle w:val="Hyperlink"/>
          </w:rPr>
          <w:t xml:space="preserve"> 2013)' [video]</w:t>
        </w:r>
      </w:hyperlink>
      <w:r>
        <w:t xml:space="preserve">, </w:t>
      </w:r>
      <w:proofErr w:type="spellStart"/>
      <w:r w:rsidRPr="00DF0C2B">
        <w:rPr>
          <w:rStyle w:val="Emphasis"/>
        </w:rPr>
        <w:t>AsapSCIENCE</w:t>
      </w:r>
      <w:proofErr w:type="spellEnd"/>
      <w:r>
        <w:t>, YouTube, accessed 16 May 2023.</w:t>
      </w:r>
    </w:p>
    <w:p w14:paraId="088E207B" w14:textId="77777777" w:rsidR="00511B66" w:rsidRPr="00FC3AF4" w:rsidRDefault="00511B66" w:rsidP="00511B66">
      <w:r w:rsidRPr="00FC3AF4">
        <w:t xml:space="preserve">Enevoldsen K (2005–2016) </w:t>
      </w:r>
      <w:hyperlink r:id="rId68" w:history="1">
        <w:r w:rsidRPr="00FC3AF4">
          <w:rPr>
            <w:rStyle w:val="Hyperlink"/>
          </w:rPr>
          <w:t>The Periodic Table of the Elements, in Pictures and Words [PDF 1 MB]</w:t>
        </w:r>
      </w:hyperlink>
      <w:r w:rsidRPr="00FC3AF4">
        <w:t>, elements.wlonk.com, accessed 29 June 23.</w:t>
      </w:r>
    </w:p>
    <w:p w14:paraId="4F80BC50" w14:textId="77777777" w:rsidR="00511B66" w:rsidRPr="00266E29" w:rsidRDefault="00511B66" w:rsidP="00511B66">
      <w:r w:rsidRPr="00266E29">
        <w:t xml:space="preserve">Fish D (2019) </w:t>
      </w:r>
      <w:hyperlink r:id="rId69" w:history="1">
        <w:r w:rsidRPr="00266E29">
          <w:rPr>
            <w:rStyle w:val="Hyperlink"/>
            <w:i/>
            <w:iCs/>
          </w:rPr>
          <w:t>Making Models: Wooden Blocks</w:t>
        </w:r>
      </w:hyperlink>
      <w:r w:rsidRPr="00266E29">
        <w:t>, The Perimeter Institute website, accessed 30 May 23.</w:t>
      </w:r>
    </w:p>
    <w:p w14:paraId="18C53AA8" w14:textId="77777777" w:rsidR="00511B66" w:rsidRPr="00266E29" w:rsidRDefault="00511B66" w:rsidP="00511B66">
      <w:r w:rsidRPr="00266E29">
        <w:lastRenderedPageBreak/>
        <w:t xml:space="preserve">Khan Academy (31 October 2016) </w:t>
      </w:r>
      <w:hyperlink r:id="rId70" w:history="1">
        <w:r w:rsidRPr="00266E29">
          <w:rPr>
            <w:rStyle w:val="Hyperlink"/>
          </w:rPr>
          <w:t>'The periodic table - classification of elements | Chemistry | Khan Academy' [video]</w:t>
        </w:r>
      </w:hyperlink>
      <w:r w:rsidRPr="00266E29">
        <w:t xml:space="preserve">, </w:t>
      </w:r>
      <w:r w:rsidRPr="00266E29">
        <w:rPr>
          <w:i/>
          <w:iCs/>
        </w:rPr>
        <w:t>Khan Academy Organic Chemistry</w:t>
      </w:r>
      <w:r w:rsidRPr="00266E29">
        <w:t>, YouTube, accessed 9 June 23.</w:t>
      </w:r>
    </w:p>
    <w:p w14:paraId="61680097" w14:textId="77777777" w:rsidR="00511B66" w:rsidRPr="00CE3985" w:rsidRDefault="00511B66" w:rsidP="00511B66">
      <w:r w:rsidRPr="00CE3985">
        <w:t xml:space="preserve">Leach M R (1999–2023) </w:t>
      </w:r>
      <w:hyperlink r:id="rId71" w:history="1">
        <w:r w:rsidRPr="00CE3985">
          <w:rPr>
            <w:rStyle w:val="Hyperlink"/>
          </w:rPr>
          <w:t>3D versions of the periodic table</w:t>
        </w:r>
      </w:hyperlink>
      <w:r w:rsidRPr="00CE3985">
        <w:t xml:space="preserve">, The </w:t>
      </w:r>
      <w:proofErr w:type="spellStart"/>
      <w:r w:rsidRPr="00CE3985">
        <w:t>Chemogenesis</w:t>
      </w:r>
      <w:proofErr w:type="spellEnd"/>
      <w:r w:rsidRPr="00CE3985">
        <w:t xml:space="preserve"> Web Book, accessed 3 July 23.</w:t>
      </w:r>
    </w:p>
    <w:p w14:paraId="032FB265" w14:textId="77777777" w:rsidR="00511B66" w:rsidRPr="001B5644" w:rsidRDefault="00511B66" w:rsidP="00511B66">
      <w:r w:rsidRPr="001B5644">
        <w:t>Lorch M (7 January 2019) ‘</w:t>
      </w:r>
      <w:hyperlink r:id="rId72" w:history="1">
        <w:r w:rsidRPr="001B5644">
          <w:rPr>
            <w:rStyle w:val="Hyperlink"/>
          </w:rPr>
          <w:t>A very different periodic table</w:t>
        </w:r>
      </w:hyperlink>
      <w:r w:rsidRPr="001B5644">
        <w:t xml:space="preserve">’, </w:t>
      </w:r>
      <w:r w:rsidRPr="001B5644">
        <w:rPr>
          <w:rStyle w:val="Emphasis"/>
        </w:rPr>
        <w:t>Cosmos</w:t>
      </w:r>
      <w:r w:rsidRPr="001B5644">
        <w:t>, accessed 26 June 23.</w:t>
      </w:r>
    </w:p>
    <w:p w14:paraId="57DB6E55" w14:textId="77777777" w:rsidR="00511B66" w:rsidRPr="001B5644" w:rsidRDefault="00511B66" w:rsidP="00511B66">
      <w:r w:rsidRPr="001B5644">
        <w:t xml:space="preserve">Milam S (22 October 2015) </w:t>
      </w:r>
      <w:hyperlink r:id="rId73" w:history="1">
        <w:r w:rsidRPr="001B5644">
          <w:rPr>
            <w:rStyle w:val="Hyperlink"/>
          </w:rPr>
          <w:t>'Alkali Metals Reacting with Water' [video]</w:t>
        </w:r>
      </w:hyperlink>
      <w:r w:rsidRPr="001B5644">
        <w:t xml:space="preserve">, </w:t>
      </w:r>
      <w:r w:rsidRPr="001B5644">
        <w:rPr>
          <w:i/>
          <w:iCs/>
        </w:rPr>
        <w:t>Scott Milam</w:t>
      </w:r>
      <w:r w:rsidRPr="001B5644">
        <w:t xml:space="preserve">, </w:t>
      </w:r>
      <w:r w:rsidRPr="001B5644">
        <w:rPr>
          <w:rStyle w:val="Emphasis"/>
        </w:rPr>
        <w:t>YouTube</w:t>
      </w:r>
      <w:r w:rsidRPr="001B5644">
        <w:t>, accessed 26 June 23.</w:t>
      </w:r>
    </w:p>
    <w:p w14:paraId="1824A214" w14:textId="77777777" w:rsidR="00511B66" w:rsidRPr="00B0558E" w:rsidRDefault="00511B66" w:rsidP="00511B66">
      <w:r w:rsidRPr="00B0558E">
        <w:t xml:space="preserve">NESA (New South Wales Education Standards Authority) (2019) </w:t>
      </w:r>
      <w:hyperlink r:id="rId74" w:history="1">
        <w:r w:rsidRPr="00B0558E">
          <w:rPr>
            <w:rStyle w:val="Hyperlink"/>
            <w:i/>
            <w:iCs/>
          </w:rPr>
          <w:t>HSC Chemistry formulae sheet</w:t>
        </w:r>
        <w:r w:rsidRPr="00B0558E">
          <w:rPr>
            <w:rStyle w:val="Hyperlink"/>
          </w:rPr>
          <w:t xml:space="preserve"> [PDF 879 KB]</w:t>
        </w:r>
      </w:hyperlink>
      <w:r w:rsidRPr="00B0558E">
        <w:t>, accessed 26 October 2023.</w:t>
      </w:r>
    </w:p>
    <w:p w14:paraId="506A92A9" w14:textId="77777777" w:rsidR="00511B66" w:rsidRDefault="00511B66" w:rsidP="00511B66">
      <w:r>
        <w:t>NESA (NSW Education Standards Authority) (2022) ‘</w:t>
      </w:r>
      <w:hyperlink r:id="rId75" w:history="1">
        <w:r>
          <w:rPr>
            <w:rStyle w:val="Hyperlink"/>
          </w:rPr>
          <w:t>Proficient teacher: Standard descriptors</w:t>
        </w:r>
      </w:hyperlink>
      <w:r>
        <w:t xml:space="preserve">’, </w:t>
      </w:r>
      <w:r>
        <w:rPr>
          <w:i/>
          <w:iCs/>
        </w:rPr>
        <w:t>The Standards</w:t>
      </w:r>
      <w:r>
        <w:t>, NESA website, accessed 9 June 23.</w:t>
      </w:r>
    </w:p>
    <w:p w14:paraId="23893C7B" w14:textId="77777777" w:rsidR="00511B66" w:rsidRPr="00DB6B6E" w:rsidRDefault="00511B66" w:rsidP="00511B66">
      <w:r w:rsidRPr="00DB6B6E">
        <w:t xml:space="preserve">PBS Learning Media (n.d.) </w:t>
      </w:r>
      <w:hyperlink r:id="rId76" w:history="1">
        <w:r w:rsidRPr="00DB6B6E">
          <w:rPr>
            <w:rStyle w:val="Hyperlink"/>
            <w:i/>
            <w:iCs/>
          </w:rPr>
          <w:t>Periodic Table of the Elements</w:t>
        </w:r>
      </w:hyperlink>
      <w:r w:rsidRPr="00DB6B6E">
        <w:t xml:space="preserve"> [website], accessed 9 June 23.</w:t>
      </w:r>
    </w:p>
    <w:p w14:paraId="62E2016A" w14:textId="1E2F3848" w:rsidR="00511B66" w:rsidRPr="0068716E" w:rsidRDefault="00511B66" w:rsidP="0068716E">
      <w:r w:rsidRPr="0068716E">
        <w:t xml:space="preserve">State of New South Wales (Department of Education) (26 June 2023) </w:t>
      </w:r>
      <w:hyperlink r:id="rId77" w:history="1">
        <w:r w:rsidRPr="0068716E">
          <w:rPr>
            <w:rStyle w:val="Hyperlink"/>
          </w:rPr>
          <w:t>Year 9 Locating explicit and implicit information</w:t>
        </w:r>
      </w:hyperlink>
      <w:r w:rsidRPr="0068716E">
        <w:t>, NSW Department of Education, accessed 30 June 23.</w:t>
      </w:r>
    </w:p>
    <w:p w14:paraId="135D2B55" w14:textId="77777777" w:rsidR="00511B66" w:rsidRPr="00DB6B6E" w:rsidRDefault="00511B66" w:rsidP="00511B66">
      <w:r w:rsidRPr="00DB6B6E">
        <w:t xml:space="preserve">The teacher toolkit (n.d.) </w:t>
      </w:r>
      <w:hyperlink r:id="rId78" w:history="1">
        <w:r w:rsidRPr="00DB6B6E">
          <w:rPr>
            <w:rStyle w:val="Hyperlink"/>
            <w:i/>
            <w:iCs/>
          </w:rPr>
          <w:t>Tableau</w:t>
        </w:r>
      </w:hyperlink>
      <w:r w:rsidRPr="00DB6B6E">
        <w:t>, the teacher toolkit website, accessed 13 June 23.</w:t>
      </w:r>
    </w:p>
    <w:p w14:paraId="78541DF6" w14:textId="77777777" w:rsidR="00511B66" w:rsidRDefault="00511B66" w:rsidP="00511B66">
      <w:r>
        <w:t xml:space="preserve">Wiliam D and Leahy S (2015) </w:t>
      </w:r>
      <w:r>
        <w:rPr>
          <w:rStyle w:val="Emphasis"/>
        </w:rPr>
        <w:t xml:space="preserve">Embedding formative assessment: practical techniques for K-12 classrooms, </w:t>
      </w:r>
      <w:r>
        <w:t>Learning Sciences International, US.</w:t>
      </w:r>
    </w:p>
    <w:p w14:paraId="4E0E6E83" w14:textId="77777777" w:rsidR="00511B66" w:rsidRDefault="00511B66" w:rsidP="00511B66">
      <w:pPr>
        <w:pStyle w:val="Heading3"/>
      </w:pPr>
      <w:bookmarkStart w:id="50" w:name="_Toc149909375"/>
      <w:r>
        <w:t>Further reading</w:t>
      </w:r>
      <w:bookmarkEnd w:id="50"/>
    </w:p>
    <w:p w14:paraId="1AB27314" w14:textId="77777777" w:rsidR="00511B66" w:rsidRDefault="00511B66" w:rsidP="00511B66">
      <w:r>
        <w:t xml:space="preserve">State of New South Wales (Department of Education) (2022) </w:t>
      </w:r>
      <w:hyperlink r:id="rId79" w:history="1">
        <w:r>
          <w:rPr>
            <w:rStyle w:val="Hyperlink"/>
            <w:i/>
            <w:iCs/>
          </w:rPr>
          <w:t>Literacy and numeracy</w:t>
        </w:r>
      </w:hyperlink>
      <w:r>
        <w:t>, NSW Department of Education, accessed 24 February 23.</w:t>
      </w:r>
    </w:p>
    <w:p w14:paraId="4AF597CA" w14:textId="77777777" w:rsidR="00511B66" w:rsidRDefault="00511B66" w:rsidP="00511B66">
      <w:pPr>
        <w:sectPr w:rsidR="00511B66" w:rsidSect="003E40A6">
          <w:pgSz w:w="11906" w:h="16838"/>
          <w:pgMar w:top="1134" w:right="1134" w:bottom="1134" w:left="1134" w:header="709" w:footer="709" w:gutter="0"/>
          <w:cols w:space="708"/>
          <w:docGrid w:linePitch="360"/>
        </w:sectPr>
      </w:pPr>
      <w:r>
        <w:t xml:space="preserve">State of New South Wales (Department of Education) (2022) </w:t>
      </w:r>
      <w:hyperlink r:id="rId80" w:history="1">
        <w:r>
          <w:rPr>
            <w:rStyle w:val="Hyperlink"/>
            <w:i/>
            <w:iCs/>
          </w:rPr>
          <w:t>Literacy and numeracy priorities</w:t>
        </w:r>
      </w:hyperlink>
      <w:r>
        <w:t>, NSW Department of Education, accessed 24 February 23.</w:t>
      </w:r>
    </w:p>
    <w:p w14:paraId="5962315C" w14:textId="77777777" w:rsidR="00FC3AF4" w:rsidRPr="00C0436A" w:rsidRDefault="00FC3AF4" w:rsidP="00FC3AF4">
      <w:pPr>
        <w:rPr>
          <w:rStyle w:val="Strong"/>
          <w:szCs w:val="22"/>
        </w:rPr>
      </w:pPr>
      <w:r w:rsidRPr="00C0436A">
        <w:rPr>
          <w:rStyle w:val="Strong"/>
          <w:szCs w:val="22"/>
        </w:rPr>
        <w:lastRenderedPageBreak/>
        <w:t>© State of New South Wales (Department of Education), 2023</w:t>
      </w:r>
    </w:p>
    <w:p w14:paraId="270C791B" w14:textId="77777777" w:rsidR="00FC3AF4" w:rsidRDefault="00FC3AF4" w:rsidP="00FC3AF4">
      <w:r>
        <w:t xml:space="preserve">The copyright material published in this resource is subject to the </w:t>
      </w:r>
      <w:r w:rsidRPr="003B3E41">
        <w:rPr>
          <w:i/>
          <w:iCs/>
        </w:rPr>
        <w:t>Copyright Act 1968</w:t>
      </w:r>
      <w:r>
        <w:t xml:space="preserve"> (</w:t>
      </w:r>
      <w:proofErr w:type="spellStart"/>
      <w:r>
        <w:t>Cth</w:t>
      </w:r>
      <w:proofErr w:type="spellEnd"/>
      <w:r>
        <w:t>) and is owned by the NSW Department of Education or, where indicated, by a party other than the NSW Department of Education (third-party material).</w:t>
      </w:r>
    </w:p>
    <w:p w14:paraId="248EBCC1" w14:textId="77777777" w:rsidR="00FC3AF4" w:rsidRDefault="00FC3AF4" w:rsidP="00FC3AF4">
      <w:r>
        <w:t xml:space="preserve">Copyright material available in this resource and owned by the NSW Department of Education is licensed under a </w:t>
      </w:r>
      <w:hyperlink r:id="rId81" w:history="1">
        <w:r w:rsidRPr="003B3E41">
          <w:rPr>
            <w:rStyle w:val="Hyperlink"/>
          </w:rPr>
          <w:t>Creative Commons Attribution 4.0 International (CC BY 4.0) license</w:t>
        </w:r>
      </w:hyperlink>
      <w:r>
        <w:t>.</w:t>
      </w:r>
    </w:p>
    <w:p w14:paraId="12EBF795" w14:textId="7E4C1FB0" w:rsidR="00FC3AF4" w:rsidRDefault="00FC3AF4" w:rsidP="00FC3AF4">
      <w:r>
        <w:rPr>
          <w:noProof/>
        </w:rPr>
        <w:drawing>
          <wp:inline distT="0" distB="0" distL="0" distR="0" wp14:anchorId="5210F4E2" wp14:editId="6F8F6887">
            <wp:extent cx="1228725" cy="428625"/>
            <wp:effectExtent l="0" t="0" r="9525" b="9525"/>
            <wp:docPr id="32" name="Picture 32" descr="Creative Commons Attribution license logo.">
              <a:hlinkClick xmlns:a="http://schemas.openxmlformats.org/drawingml/2006/main" r:id="rId8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Creative Commons Attribution license logo.">
                      <a:hlinkClick r:id="rId81"/>
                    </pic:cNvPr>
                    <pic:cNvPicPr>
                      <a:picLocks noChangeAspect="1" noChangeArrowheads="1"/>
                    </pic:cNvPicPr>
                  </pic:nvPicPr>
                  <pic:blipFill>
                    <a:blip r:embed="rId82" cstate="print">
                      <a:extLst>
                        <a:ext uri="{28A0092B-C50C-407E-A947-70E740481C1C}">
                          <a14:useLocalDpi xmlns:a14="http://schemas.microsoft.com/office/drawing/2010/main" val="0"/>
                        </a:ext>
                      </a:extLst>
                    </a:blip>
                    <a:srcRect/>
                    <a:stretch>
                      <a:fillRect/>
                    </a:stretch>
                  </pic:blipFill>
                  <pic:spPr bwMode="auto">
                    <a:xfrm>
                      <a:off x="0" y="0"/>
                      <a:ext cx="1228725" cy="428625"/>
                    </a:xfrm>
                    <a:prstGeom prst="rect">
                      <a:avLst/>
                    </a:prstGeom>
                    <a:noFill/>
                    <a:ln>
                      <a:noFill/>
                    </a:ln>
                  </pic:spPr>
                </pic:pic>
              </a:graphicData>
            </a:graphic>
          </wp:inline>
        </w:drawing>
      </w:r>
    </w:p>
    <w:p w14:paraId="0185BCD7" w14:textId="77777777" w:rsidR="00FC3AF4" w:rsidRDefault="00FC3AF4" w:rsidP="00FC3AF4">
      <w:r>
        <w:t>This license allows you to share and adapt the material for any purpose, even commercially.</w:t>
      </w:r>
    </w:p>
    <w:p w14:paraId="02AA2FF1" w14:textId="77777777" w:rsidR="00FC3AF4" w:rsidRDefault="00FC3AF4" w:rsidP="00FC3AF4">
      <w:r>
        <w:t>Attribution should be given to © State of New South Wales (Department of Education), 2023.</w:t>
      </w:r>
    </w:p>
    <w:p w14:paraId="55FDEDFE" w14:textId="77777777" w:rsidR="00FC3AF4" w:rsidRDefault="00FC3AF4" w:rsidP="00FC3AF4">
      <w:r>
        <w:t>Material in this resource not available under a Creative Commons license:</w:t>
      </w:r>
    </w:p>
    <w:p w14:paraId="09A00C84" w14:textId="77777777" w:rsidR="00FC3AF4" w:rsidRDefault="00FC3AF4" w:rsidP="00FC3AF4">
      <w:pPr>
        <w:pStyle w:val="ListBullet"/>
        <w:numPr>
          <w:ilvl w:val="0"/>
          <w:numId w:val="16"/>
        </w:numPr>
      </w:pPr>
      <w:r>
        <w:t>the NSW Department of Education logo, other logos and trademark-protected material</w:t>
      </w:r>
    </w:p>
    <w:p w14:paraId="5C0CEA02" w14:textId="77777777" w:rsidR="00FC3AF4" w:rsidRDefault="00FC3AF4" w:rsidP="00FC3AF4">
      <w:pPr>
        <w:pStyle w:val="ListBullet"/>
        <w:numPr>
          <w:ilvl w:val="0"/>
          <w:numId w:val="16"/>
        </w:numPr>
      </w:pPr>
      <w:r>
        <w:t>material owned by a third party that has been reproduced with permission. You will need to obtain permission from the third party to reuse its material.</w:t>
      </w:r>
    </w:p>
    <w:p w14:paraId="767A488F" w14:textId="77777777" w:rsidR="00FC3AF4" w:rsidRPr="003B3E41" w:rsidRDefault="00FC3AF4" w:rsidP="00FC3AF4">
      <w:pPr>
        <w:pStyle w:val="FeatureBox2"/>
        <w:rPr>
          <w:rStyle w:val="Strong"/>
        </w:rPr>
      </w:pPr>
      <w:r w:rsidRPr="003B3E41">
        <w:rPr>
          <w:rStyle w:val="Strong"/>
        </w:rPr>
        <w:t>Links to third-party material and websites</w:t>
      </w:r>
    </w:p>
    <w:p w14:paraId="4C3E7D20" w14:textId="77777777" w:rsidR="00FC3AF4" w:rsidRDefault="00FC3AF4" w:rsidP="00FC3AF4">
      <w:pPr>
        <w:pStyle w:val="FeatureBox2"/>
      </w:pPr>
      <w:r>
        <w: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w:t>
      </w:r>
    </w:p>
    <w:p w14:paraId="059195DE" w14:textId="788DABFA" w:rsidR="0051099C" w:rsidRPr="004137BD" w:rsidRDefault="00FC3AF4" w:rsidP="00FC3AF4">
      <w:pPr>
        <w:pStyle w:val="FeatureBox2"/>
      </w:pPr>
      <w:r>
        <w:t xml:space="preserve">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w:t>
      </w:r>
      <w:r w:rsidRPr="00752ED5">
        <w:rPr>
          <w:i/>
          <w:iCs/>
        </w:rPr>
        <w:t>Copyright Act 1968</w:t>
      </w:r>
      <w:r>
        <w:t xml:space="preserve"> (</w:t>
      </w:r>
      <w:proofErr w:type="spellStart"/>
      <w:r>
        <w:t>Cth</w:t>
      </w:r>
      <w:proofErr w:type="spellEnd"/>
      <w:r>
        <w:t>). The department accepts no responsibility for content on third-party websites.</w:t>
      </w:r>
    </w:p>
    <w:sectPr w:rsidR="0051099C" w:rsidRPr="004137BD" w:rsidSect="009908A2">
      <w:footerReference w:type="even" r:id="rId83"/>
      <w:footerReference w:type="default" r:id="rId84"/>
      <w:headerReference w:type="first" r:id="rId85"/>
      <w:footerReference w:type="first" r:id="rId86"/>
      <w:pgSz w:w="11906" w:h="16838"/>
      <w:pgMar w:top="1134" w:right="1134" w:bottom="1134"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2DE841" w14:textId="77777777" w:rsidR="00AC1C8F" w:rsidRDefault="00AC1C8F" w:rsidP="0075711C">
      <w:r>
        <w:separator/>
      </w:r>
    </w:p>
    <w:p w14:paraId="1C33DA6F" w14:textId="77777777" w:rsidR="00AC1C8F" w:rsidRDefault="00AC1C8F"/>
  </w:endnote>
  <w:endnote w:type="continuationSeparator" w:id="0">
    <w:p w14:paraId="65A5EC47" w14:textId="77777777" w:rsidR="00AC1C8F" w:rsidRDefault="00AC1C8F" w:rsidP="0075711C">
      <w:r>
        <w:continuationSeparator/>
      </w:r>
    </w:p>
    <w:p w14:paraId="29663B48" w14:textId="77777777" w:rsidR="00AC1C8F" w:rsidRDefault="00AC1C8F"/>
  </w:endnote>
  <w:endnote w:type="continuationNotice" w:id="1">
    <w:p w14:paraId="738F80A9" w14:textId="77777777" w:rsidR="00AC1C8F" w:rsidRDefault="00AC1C8F">
      <w:pPr>
        <w:spacing w:before="0" w:line="240" w:lineRule="auto"/>
      </w:pPr>
    </w:p>
    <w:p w14:paraId="6347D039" w14:textId="77777777" w:rsidR="00AC1C8F" w:rsidRDefault="00AC1C8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Public Sans Light">
    <w:altName w:val="Calibri"/>
    <w:panose1 w:val="00000000000000000000"/>
    <w:charset w:val="00"/>
    <w:family w:val="auto"/>
    <w:pitch w:val="variable"/>
    <w:sig w:usb0="A00000FF" w:usb1="4000205B" w:usb2="00000000" w:usb3="00000000" w:csb0="00000193" w:csb1="00000000"/>
    <w:embedRegular r:id="rId1" w:fontKey="{8284BC10-0F3A-4AC5-9E39-C3F49F2BB25A}"/>
  </w:font>
  <w:font w:name="Calibri">
    <w:panose1 w:val="020F0502020204030204"/>
    <w:charset w:val="00"/>
    <w:family w:val="swiss"/>
    <w:pitch w:val="variable"/>
    <w:sig w:usb0="E4002EFF" w:usb1="C200247B" w:usb2="00000009" w:usb3="00000000" w:csb0="000001FF" w:csb1="00000000"/>
    <w:embedRegular r:id="rId2" w:fontKey="{0687B4D1-90F3-483E-A182-D1082D2A9898}"/>
    <w:embedBold r:id="rId3" w:fontKey="{1625A71D-C314-4067-B412-8C9E3424EEE8}"/>
    <w:embedItalic r:id="rId4" w:fontKey="{E7D70A3F-4AA3-402C-8AF3-05D303E5D897}"/>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altName w:val="游明朝"/>
    <w:charset w:val="80"/>
    <w:family w:val="roman"/>
    <w:pitch w:val="variable"/>
    <w:sig w:usb0="800002E7" w:usb1="2AC7FCFF" w:usb2="00000012" w:usb3="00000000" w:csb0="0002009F" w:csb1="00000000"/>
  </w:font>
  <w:font w:name="Arial Rounded MT Bold">
    <w:panose1 w:val="020F0704030504030204"/>
    <w:charset w:val="00"/>
    <w:family w:val="swiss"/>
    <w:pitch w:val="variable"/>
    <w:sig w:usb0="00000003" w:usb1="00000000" w:usb2="00000000" w:usb3="00000000" w:csb0="00000001" w:csb1="00000000"/>
    <w:embedRegular r:id="rId5" w:fontKey="{DDB229F1-BF42-4140-86CD-6FE2A02331EB}"/>
  </w:font>
  <w:font w:name="Calibri Light">
    <w:panose1 w:val="020F0302020204030204"/>
    <w:charset w:val="00"/>
    <w:family w:val="swiss"/>
    <w:pitch w:val="variable"/>
    <w:sig w:usb0="E4002EFF" w:usb1="C200247B" w:usb2="00000009" w:usb3="00000000" w:csb0="000001FF" w:csb1="00000000"/>
    <w:embedRegular r:id="rId6" w:fontKey="{C64E8C13-949D-41D9-A878-D8FCBD0EBF77}"/>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5507B2" w14:textId="6800F004" w:rsidR="00965E6A" w:rsidRPr="006E6770" w:rsidRDefault="00965E6A">
    <w:pPr>
      <w:pStyle w:val="Footer"/>
      <w:spacing w:before="0"/>
    </w:pPr>
    <w:r w:rsidRPr="00E56264">
      <w:t xml:space="preserve">© NSW Department of Education, </w:t>
    </w:r>
    <w:r w:rsidRPr="00E56264">
      <w:fldChar w:fldCharType="begin"/>
    </w:r>
    <w:r w:rsidRPr="00E56264">
      <w:instrText xml:space="preserve"> DATE  \@ "MMM-yy"  \* MERGEFORMAT </w:instrText>
    </w:r>
    <w:r w:rsidRPr="00E56264">
      <w:fldChar w:fldCharType="separate"/>
    </w:r>
    <w:r w:rsidR="000E71B0">
      <w:rPr>
        <w:noProof/>
      </w:rPr>
      <w:t>Oct-25</w:t>
    </w:r>
    <w:r w:rsidRPr="00E56264">
      <w:fldChar w:fldCharType="end"/>
    </w:r>
    <w:r>
      <w:ptab w:relativeTo="margin" w:alignment="right" w:leader="none"/>
    </w:r>
    <w:r>
      <w:rPr>
        <w:b/>
        <w:bCs/>
        <w:noProof/>
        <w:sz w:val="28"/>
        <w:szCs w:val="28"/>
      </w:rPr>
      <w:drawing>
        <wp:inline distT="0" distB="0" distL="0" distR="0" wp14:anchorId="0F5DA435" wp14:editId="1671362F">
          <wp:extent cx="561975" cy="196038"/>
          <wp:effectExtent l="0" t="0" r="0" b="0"/>
          <wp:docPr id="1441699444" name="Picture 1441699444" descr="Creative Commons Attribution licenc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Creative Commons Attribution licence logo.">
                    <a:hlinkClick r:id="rId1"/>
                  </pic:cNvPr>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575193" cy="200649"/>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6220AC" w14:textId="1C6362E7" w:rsidR="00965E6A" w:rsidRPr="006E6770" w:rsidRDefault="00965E6A">
    <w:pPr>
      <w:pStyle w:val="Footer"/>
      <w:spacing w:before="0"/>
    </w:pPr>
    <w:r w:rsidRPr="00E56264">
      <w:t xml:space="preserve">© NSW Department of Education, </w:t>
    </w:r>
    <w:r w:rsidR="00D653BA">
      <w:t>Jul-23</w:t>
    </w:r>
    <w:r>
      <w:ptab w:relativeTo="margin" w:alignment="right" w:leader="none"/>
    </w:r>
    <w:r>
      <w:rPr>
        <w:b/>
        <w:bCs/>
        <w:noProof/>
        <w:sz w:val="28"/>
        <w:szCs w:val="28"/>
      </w:rPr>
      <w:drawing>
        <wp:inline distT="0" distB="0" distL="0" distR="0" wp14:anchorId="10387401" wp14:editId="60C7166A">
          <wp:extent cx="561975" cy="196038"/>
          <wp:effectExtent l="0" t="0" r="0" b="0"/>
          <wp:docPr id="1991382560" name="Picture 1991382560" descr="Creative Commons Attribution licenc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Creative Commons Attribution licence logo.">
                    <a:hlinkClick r:id="rId1"/>
                  </pic:cNvPr>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575193" cy="200649"/>
                  </a:xfrm>
                  <a:prstGeom prst="rect">
                    <a:avLst/>
                  </a:prstGeom>
                  <a:noFill/>
                  <a:ln>
                    <a:noFill/>
                  </a:ln>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CAF14" w14:textId="61B7C499" w:rsidR="00965E6A" w:rsidRPr="00797F20" w:rsidRDefault="00797F20" w:rsidP="00797F20">
    <w:pPr>
      <w:pStyle w:val="Footer"/>
      <w:tabs>
        <w:tab w:val="clear" w:pos="9026"/>
        <w:tab w:val="right" w:pos="9639"/>
      </w:tabs>
    </w:pPr>
    <w:r>
      <w:tab/>
    </w:r>
    <w:r>
      <w:tab/>
    </w:r>
    <w:r w:rsidRPr="008426B6">
      <w:rPr>
        <w:noProof/>
      </w:rPr>
      <w:drawing>
        <wp:inline distT="0" distB="0" distL="0" distR="0" wp14:anchorId="61FE163E" wp14:editId="6BA8419B">
          <wp:extent cx="834442" cy="906218"/>
          <wp:effectExtent l="0" t="0" r="3810" b="8255"/>
          <wp:docPr id="1314059594" name="Graphic 1314059594"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Graphic 27" descr="NSW Government logo."/>
                  <pic:cNvPicPr/>
                </pic:nvPicPr>
                <pic:blipFill>
                  <a:blip r:embed="rId1">
                    <a:extLst>
                      <a:ext uri="{96DAC541-7B7A-43D3-8B79-37D633B846F1}">
                        <asvg:svgBlip xmlns:asvg="http://schemas.microsoft.com/office/drawing/2016/SVG/main" r:embed="rId2"/>
                      </a:ext>
                    </a:extLst>
                  </a:blip>
                  <a:stretch>
                    <a:fillRect/>
                  </a:stretch>
                </pic:blipFill>
                <pic:spPr>
                  <a:xfrm>
                    <a:off x="0" y="0"/>
                    <a:ext cx="868910" cy="943651"/>
                  </a:xfrm>
                  <a:prstGeom prst="rect">
                    <a:avLst/>
                  </a:prstGeom>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1C854D" w14:textId="42B362C6" w:rsidR="009D33BF" w:rsidRPr="00123A38" w:rsidRDefault="009D33BF" w:rsidP="009D33BF">
    <w:pPr>
      <w:pStyle w:val="Footer"/>
    </w:pPr>
    <w:r>
      <w:t xml:space="preserve">© NSW Department of Education, </w:t>
    </w:r>
    <w:r>
      <w:fldChar w:fldCharType="begin"/>
    </w:r>
    <w:r>
      <w:instrText xml:space="preserve"> DATE  \@ "MMM-yy"  \* MERGEFORMAT </w:instrText>
    </w:r>
    <w:r>
      <w:fldChar w:fldCharType="separate"/>
    </w:r>
    <w:r w:rsidR="000E71B0">
      <w:rPr>
        <w:noProof/>
      </w:rPr>
      <w:t>Oct-25</w:t>
    </w:r>
    <w:r>
      <w:fldChar w:fldCharType="end"/>
    </w:r>
    <w:r>
      <w:ptab w:relativeTo="margin" w:alignment="right" w:leader="none"/>
    </w:r>
    <w:r>
      <w:rPr>
        <w:b/>
        <w:noProof/>
        <w:sz w:val="28"/>
        <w:szCs w:val="28"/>
      </w:rPr>
      <w:drawing>
        <wp:inline distT="0" distB="0" distL="0" distR="0" wp14:anchorId="3A329B1D" wp14:editId="42756D98">
          <wp:extent cx="571500" cy="190500"/>
          <wp:effectExtent l="0" t="0" r="0" b="0"/>
          <wp:docPr id="213608477" name="Picture 213608477" descr="Creative Commons Attribution licens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Attribution license logo.">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1500" cy="190500"/>
                  </a:xfrm>
                  <a:prstGeom prst="rect">
                    <a:avLst/>
                  </a:prstGeom>
                  <a:noFill/>
                  <a:ln>
                    <a:noFill/>
                  </a:ln>
                </pic:spPr>
              </pic:pic>
            </a:graphicData>
          </a:graphic>
        </wp:inline>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A9E87E" w14:textId="67E1327A" w:rsidR="00F66145" w:rsidRPr="00E56264" w:rsidRDefault="00677835" w:rsidP="0075711C">
    <w:pPr>
      <w:pStyle w:val="Footer"/>
    </w:pPr>
    <w:r w:rsidRPr="00E56264">
      <w:t xml:space="preserve">© NSW Department of Education, </w:t>
    </w:r>
    <w:r w:rsidRPr="00E56264">
      <w:fldChar w:fldCharType="begin"/>
    </w:r>
    <w:r w:rsidRPr="00E56264">
      <w:instrText xml:space="preserve"> DATE  \@ "MMM-yy"  \* MERGEFORMAT </w:instrText>
    </w:r>
    <w:r w:rsidRPr="00E56264">
      <w:fldChar w:fldCharType="separate"/>
    </w:r>
    <w:r w:rsidR="000E71B0">
      <w:rPr>
        <w:noProof/>
      </w:rPr>
      <w:t>Oct-25</w:t>
    </w:r>
    <w:r w:rsidRPr="00E56264">
      <w:fldChar w:fldCharType="end"/>
    </w:r>
    <w:r w:rsidRPr="00E56264">
      <w:ptab w:relativeTo="margin" w:alignment="right" w:leader="none"/>
    </w:r>
    <w:r w:rsidRPr="00E56264">
      <w:fldChar w:fldCharType="begin"/>
    </w:r>
    <w:r w:rsidRPr="00E56264">
      <w:instrText xml:space="preserve"> PAGE  \* Arabic  \* MERGEFORMAT </w:instrText>
    </w:r>
    <w:r w:rsidRPr="00E56264">
      <w:fldChar w:fldCharType="separate"/>
    </w:r>
    <w:r w:rsidRPr="00E56264">
      <w:t>2</w:t>
    </w:r>
    <w:r w:rsidRPr="00E56264">
      <w:fldChar w:fldCharType="end"/>
    </w:r>
    <w:r w:rsidRPr="00E56264">
      <w:ptab w:relativeTo="margin" w:alignment="right" w:leader="none"/>
    </w:r>
  </w:p>
  <w:p w14:paraId="704927E0" w14:textId="77777777" w:rsidR="003D1CD1" w:rsidRDefault="003D1CD1" w:rsidP="0075711C"/>
  <w:p w14:paraId="7BC62318" w14:textId="77777777" w:rsidR="00E422FF" w:rsidRDefault="00E422FF"/>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195F2C" w14:textId="77777777" w:rsidR="00F66145" w:rsidRDefault="00677835" w:rsidP="0075711C">
    <w:pPr>
      <w:pStyle w:val="Footer"/>
    </w:pPr>
    <w:r w:rsidRPr="009D6697">
      <w:fldChar w:fldCharType="begin"/>
    </w:r>
    <w:r w:rsidRPr="009D6697">
      <w:instrText xml:space="preserve"> PAGE   \* MERGEFORMAT </w:instrText>
    </w:r>
    <w:r w:rsidRPr="009D6697">
      <w:fldChar w:fldCharType="separate"/>
    </w:r>
    <w:r w:rsidRPr="009D6697">
      <w:t>3</w:t>
    </w:r>
    <w:r w:rsidRPr="009D6697">
      <w:fldChar w:fldCharType="end"/>
    </w:r>
    <w:r w:rsidRPr="009D6697">
      <w:ptab w:relativeTo="margin" w:alignment="right" w:leader="none"/>
    </w:r>
    <w:r w:rsidRPr="009D6697">
      <w:t>Replace with name of document</w:t>
    </w:r>
    <w:r w:rsidRPr="009D6697">
      <w:ptab w:relativeTo="margin" w:alignment="right" w:leader="none"/>
    </w:r>
    <w:r w:rsidRPr="009D6697">
      <w:ptab w:relativeTo="indent" w:alignment="right" w:leader="none"/>
    </w:r>
  </w:p>
  <w:p w14:paraId="1364E192" w14:textId="77777777" w:rsidR="003D1CD1" w:rsidRDefault="003D1CD1" w:rsidP="0075711C"/>
  <w:p w14:paraId="3F5F896E" w14:textId="77777777" w:rsidR="00E422FF" w:rsidRDefault="00E422FF"/>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A8DE21" w14:textId="77777777" w:rsidR="003D1CD1" w:rsidRPr="00CA637F" w:rsidRDefault="003D1CD1" w:rsidP="00CA637F"/>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950FB5" w14:textId="77777777" w:rsidR="00AC1C8F" w:rsidRDefault="00AC1C8F" w:rsidP="0075711C">
      <w:r>
        <w:separator/>
      </w:r>
    </w:p>
    <w:p w14:paraId="0188810D" w14:textId="77777777" w:rsidR="00AC1C8F" w:rsidRDefault="00AC1C8F"/>
  </w:footnote>
  <w:footnote w:type="continuationSeparator" w:id="0">
    <w:p w14:paraId="589CF45E" w14:textId="77777777" w:rsidR="00AC1C8F" w:rsidRDefault="00AC1C8F" w:rsidP="0075711C">
      <w:r>
        <w:continuationSeparator/>
      </w:r>
    </w:p>
    <w:p w14:paraId="1857AD77" w14:textId="77777777" w:rsidR="00AC1C8F" w:rsidRDefault="00AC1C8F"/>
  </w:footnote>
  <w:footnote w:type="continuationNotice" w:id="1">
    <w:p w14:paraId="6B212A57" w14:textId="77777777" w:rsidR="00AC1C8F" w:rsidRDefault="00AC1C8F">
      <w:pPr>
        <w:spacing w:before="0" w:line="240" w:lineRule="auto"/>
      </w:pPr>
    </w:p>
    <w:p w14:paraId="72624C8E" w14:textId="77777777" w:rsidR="00AC1C8F" w:rsidRDefault="00AC1C8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5607CE" w14:textId="77777777" w:rsidR="00965E6A" w:rsidRPr="006E6770" w:rsidRDefault="00965E6A">
    <w:pPr>
      <w:pStyle w:val="Documentname"/>
      <w:spacing w:before="480"/>
    </w:pPr>
    <w:r w:rsidRPr="009D6697">
      <w:t>Replace with name of document</w:t>
    </w:r>
    <w:r>
      <w:t xml:space="preserve"> | </w:t>
    </w:r>
    <w:r w:rsidRPr="009D6697">
      <w:fldChar w:fldCharType="begin"/>
    </w:r>
    <w:r w:rsidRPr="009D6697">
      <w:instrText xml:space="preserve"> PAGE   \* MERGEFORMAT </w:instrText>
    </w:r>
    <w:r w:rsidRPr="009D6697">
      <w:fldChar w:fldCharType="separate"/>
    </w:r>
    <w:r>
      <w:t>1</w:t>
    </w:r>
    <w:r w:rsidRPr="009D6697">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D671A9" w14:textId="70EE7B25" w:rsidR="00965E6A" w:rsidRPr="006E6770" w:rsidRDefault="00A56ABC" w:rsidP="008F5278">
    <w:pPr>
      <w:pStyle w:val="Documentname"/>
    </w:pPr>
    <w:r w:rsidRPr="00A56ABC">
      <w:t>Stage 5 Science</w:t>
    </w:r>
    <w:r w:rsidR="009740F8">
      <w:t xml:space="preserve"> –</w:t>
    </w:r>
    <w:r w:rsidRPr="00A56ABC">
      <w:t xml:space="preserve"> The periodic table</w:t>
    </w:r>
    <w:r w:rsidR="00F05C03" w:rsidRPr="00A56ABC">
      <w:t xml:space="preserve"> </w:t>
    </w:r>
    <w:r w:rsidR="00965E6A" w:rsidRPr="00A56ABC">
      <w:t xml:space="preserve">| </w:t>
    </w:r>
    <w:r w:rsidR="00965E6A" w:rsidRPr="00A56ABC">
      <w:fldChar w:fldCharType="begin"/>
    </w:r>
    <w:r w:rsidR="00965E6A" w:rsidRPr="00A56ABC">
      <w:instrText xml:space="preserve"> PAGE   \* MERGEFORMAT </w:instrText>
    </w:r>
    <w:r w:rsidR="00965E6A" w:rsidRPr="00A56ABC">
      <w:fldChar w:fldCharType="separate"/>
    </w:r>
    <w:r w:rsidR="00965E6A" w:rsidRPr="00A56ABC">
      <w:t>1</w:t>
    </w:r>
    <w:r w:rsidR="00965E6A" w:rsidRPr="00A56ABC">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8D045B" w14:textId="6D3C5283" w:rsidR="00965E6A" w:rsidRPr="00500664" w:rsidRDefault="006103C8" w:rsidP="002F7282">
    <w:pPr>
      <w:pStyle w:val="Header"/>
      <w:spacing w:after="0"/>
    </w:pPr>
    <w:r>
      <w:pict w14:anchorId="7D31FDB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929375" o:spid="_x0000_s1026" type="#_x0000_t75" style="position:absolute;margin-left:-860.05pt;margin-top:-377.35pt;width:2159.7pt;height:988.5pt;z-index:-251658752;mso-position-horizontal-relative:margin;mso-position-vertical-relative:margin" o:allowincell="f">
          <v:imagedata r:id="rId1" o:title="Untitled design (4)" cropbottom="4005f"/>
          <w10:wrap anchorx="margin" anchory="margin"/>
        </v:shape>
      </w:pict>
    </w:r>
    <w:r w:rsidR="00500664" w:rsidRPr="009D43DD">
      <w:t>NSW Department of Education</w:t>
    </w:r>
    <w:r w:rsidR="00500664" w:rsidRPr="009D43DD">
      <w:ptab w:relativeTo="margin" w:alignment="right" w:leader="none"/>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E8D28" w14:textId="059FFDE3" w:rsidR="00797F20" w:rsidRDefault="00797F20" w:rsidP="00797F20">
    <w:pPr>
      <w:pStyle w:val="Documentname"/>
    </w:pPr>
    <w:r>
      <w:t xml:space="preserve">Science Stage 5 – The </w:t>
    </w:r>
    <w:r w:rsidR="009740F8">
      <w:t>p</w:t>
    </w:r>
    <w:r>
      <w:t xml:space="preserve">eriodic </w:t>
    </w:r>
    <w:r w:rsidR="009740F8">
      <w:t>t</w:t>
    </w:r>
    <w:r>
      <w:t xml:space="preserve">able </w:t>
    </w:r>
    <w:r w:rsidRPr="00D2403C">
      <w:t xml:space="preserve">| </w:t>
    </w:r>
    <w:r>
      <w:fldChar w:fldCharType="begin"/>
    </w:r>
    <w:r>
      <w:instrText xml:space="preserve"> PAGE   \* MERGEFORMAT </w:instrText>
    </w:r>
    <w:r>
      <w:fldChar w:fldCharType="separate"/>
    </w:r>
    <w:r>
      <w:t>2</w:t>
    </w:r>
    <w:r>
      <w:rPr>
        <w:noProof/>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477FFB" w14:textId="77777777" w:rsidR="00DD7B52" w:rsidRPr="00F14D7F" w:rsidRDefault="00DD7B52" w:rsidP="008F5278">
    <w:pPr>
      <w:pStyle w:val="Header"/>
      <w:spacing w:before="0"/>
    </w:pPr>
    <w:r w:rsidRPr="00F14D7F">
      <w:t>| NSW Department of Education</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42D9ED" w14:textId="77777777" w:rsidR="00DD7B52" w:rsidRPr="00F14D7F" w:rsidRDefault="00DD7B52" w:rsidP="008F5278">
    <w:pPr>
      <w:pStyle w:val="Header"/>
      <w:spacing w:before="0"/>
    </w:pPr>
    <w:r w:rsidRPr="00F14D7F">
      <w:t>| NSW Department of Education</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70F3E7" w14:textId="77777777" w:rsidR="00436007" w:rsidRPr="00F14D7F" w:rsidRDefault="00436007" w:rsidP="008F5278">
    <w:pPr>
      <w:pStyle w:val="Header"/>
      <w:spacing w:before="0"/>
    </w:pPr>
    <w:r w:rsidRPr="00F14D7F">
      <w:t>| NSW Department of Education</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72FCCF" w14:textId="37915BCB" w:rsidR="006D7F9D" w:rsidRPr="006E6770" w:rsidRDefault="00C569F8" w:rsidP="00BB5651">
    <w:pPr>
      <w:pStyle w:val="Documentname"/>
      <w:tabs>
        <w:tab w:val="left" w:pos="3366"/>
        <w:tab w:val="right" w:pos="9638"/>
      </w:tabs>
    </w:pPr>
    <w:r>
      <w:tab/>
    </w:r>
    <w:r>
      <w:tab/>
    </w:r>
    <w:r>
      <w:tab/>
    </w:r>
    <w:r w:rsidR="006D7F9D" w:rsidRPr="00A56ABC">
      <w:t>Stage 5 Science</w:t>
    </w:r>
    <w:r w:rsidR="00911385">
      <w:t xml:space="preserve"> –</w:t>
    </w:r>
    <w:r w:rsidR="006D7F9D" w:rsidRPr="00A56ABC">
      <w:t xml:space="preserve"> The periodic table | </w:t>
    </w:r>
    <w:r w:rsidR="006D7F9D" w:rsidRPr="00A56ABC">
      <w:fldChar w:fldCharType="begin"/>
    </w:r>
    <w:r w:rsidR="006D7F9D" w:rsidRPr="00A56ABC">
      <w:instrText xml:space="preserve"> PAGE   \* MERGEFORMAT </w:instrText>
    </w:r>
    <w:r w:rsidR="006D7F9D" w:rsidRPr="00A56ABC">
      <w:fldChar w:fldCharType="separate"/>
    </w:r>
    <w:r w:rsidR="006D7F9D" w:rsidRPr="00A56ABC">
      <w:t>1</w:t>
    </w:r>
    <w:r w:rsidR="006D7F9D" w:rsidRPr="00A56ABC">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9D1093" w14:textId="09682803" w:rsidR="00C569F8" w:rsidRPr="006E6770" w:rsidRDefault="00C569F8" w:rsidP="00BB5651">
    <w:pPr>
      <w:pStyle w:val="Documentname"/>
      <w:tabs>
        <w:tab w:val="left" w:pos="3366"/>
        <w:tab w:val="right" w:pos="9638"/>
      </w:tabs>
    </w:pPr>
    <w:r>
      <w:tab/>
    </w:r>
    <w:r>
      <w:tab/>
    </w:r>
    <w:r>
      <w:tab/>
    </w:r>
    <w:r w:rsidRPr="00A56ABC">
      <w:t>Stage 5 Science</w:t>
    </w:r>
    <w:r w:rsidR="009740F8">
      <w:t xml:space="preserve"> –</w:t>
    </w:r>
    <w:r w:rsidRPr="00A56ABC">
      <w:t xml:space="preserve"> The periodic table | </w:t>
    </w:r>
    <w:r w:rsidRPr="00A56ABC">
      <w:fldChar w:fldCharType="begin"/>
    </w:r>
    <w:r w:rsidRPr="00A56ABC">
      <w:instrText xml:space="preserve"> PAGE   \* MERGEFORMAT </w:instrText>
    </w:r>
    <w:r w:rsidRPr="00A56ABC">
      <w:fldChar w:fldCharType="separate"/>
    </w:r>
    <w:r w:rsidRPr="00A56ABC">
      <w:t>1</w:t>
    </w:r>
    <w:r w:rsidRPr="00A56ABC">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953FA5" w14:textId="77777777" w:rsidR="003322A2" w:rsidRPr="00CA637F" w:rsidRDefault="003322A2" w:rsidP="00CA637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E5408882"/>
    <w:lvl w:ilvl="0">
      <w:start w:val="1"/>
      <w:numFmt w:val="decimal"/>
      <w:lvlText w:val="%1."/>
      <w:lvlJc w:val="left"/>
      <w:pPr>
        <w:tabs>
          <w:tab w:val="num" w:pos="926"/>
        </w:tabs>
        <w:ind w:left="926" w:hanging="360"/>
      </w:pPr>
    </w:lvl>
  </w:abstractNum>
  <w:abstractNum w:abstractNumId="1" w15:restartNumberingAfterBreak="0">
    <w:nsid w:val="FFFFFF82"/>
    <w:multiLevelType w:val="singleLevel"/>
    <w:tmpl w:val="E528ABC0"/>
    <w:lvl w:ilvl="0">
      <w:start w:val="1"/>
      <w:numFmt w:val="bullet"/>
      <w:pStyle w:val="ListBullet3"/>
      <w:lvlText w:val="o"/>
      <w:lvlJc w:val="left"/>
      <w:pPr>
        <w:ind w:left="1494" w:hanging="360"/>
      </w:pPr>
      <w:rPr>
        <w:rFonts w:ascii="Courier New" w:hAnsi="Courier New" w:cs="Courier New" w:hint="default"/>
        <w:b w:val="0"/>
        <w:i w:val="0"/>
        <w:color w:val="000000" w:themeColor="text1"/>
        <w:sz w:val="22"/>
      </w:rPr>
    </w:lvl>
  </w:abstractNum>
  <w:abstractNum w:abstractNumId="2" w15:restartNumberingAfterBreak="0">
    <w:nsid w:val="0B184AB1"/>
    <w:multiLevelType w:val="hybridMultilevel"/>
    <w:tmpl w:val="8A2C2BD8"/>
    <w:lvl w:ilvl="0" w:tplc="851E53E2">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C71595F"/>
    <w:multiLevelType w:val="multilevel"/>
    <w:tmpl w:val="78CEFA18"/>
    <w:lvl w:ilvl="0">
      <w:start w:val="1"/>
      <w:numFmt w:val="bullet"/>
      <w:pStyle w:val="ListBullet"/>
      <w:lvlText w:val=""/>
      <w:lvlJc w:val="left"/>
      <w:pPr>
        <w:ind w:left="567" w:hanging="56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 w15:restartNumberingAfterBreak="0">
    <w:nsid w:val="2C183F24"/>
    <w:multiLevelType w:val="multilevel"/>
    <w:tmpl w:val="B7F240E2"/>
    <w:lvl w:ilvl="0">
      <w:start w:val="1"/>
      <w:numFmt w:val="decimal"/>
      <w:pStyle w:val="ListNumber"/>
      <w:lvlText w:val="%1."/>
      <w:lvlJc w:val="left"/>
      <w:pPr>
        <w:ind w:left="567" w:hanging="56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35BB1526"/>
    <w:multiLevelType w:val="hybridMultilevel"/>
    <w:tmpl w:val="E912EB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42B84BF1"/>
    <w:multiLevelType w:val="multilevel"/>
    <w:tmpl w:val="F0326C3A"/>
    <w:lvl w:ilvl="0">
      <w:start w:val="1"/>
      <w:numFmt w:val="bullet"/>
      <w:pStyle w:val="ListBullet2"/>
      <w:lvlText w:val="o"/>
      <w:lvlJc w:val="left"/>
      <w:pPr>
        <w:ind w:left="1134" w:hanging="283"/>
      </w:pPr>
      <w:rPr>
        <w:rFonts w:ascii="Courier New" w:hAnsi="Courier New"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4B594C31"/>
    <w:multiLevelType w:val="multilevel"/>
    <w:tmpl w:val="518E1108"/>
    <w:lvl w:ilvl="0">
      <w:start w:val="1"/>
      <w:numFmt w:val="bullet"/>
      <w:lvlText w:val=""/>
      <w:lvlJc w:val="left"/>
      <w:pPr>
        <w:ind w:left="567" w:hanging="56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66993DE0"/>
    <w:multiLevelType w:val="multilevel"/>
    <w:tmpl w:val="5EC29D34"/>
    <w:lvl w:ilvl="0">
      <w:start w:val="1"/>
      <w:numFmt w:val="lowerLetter"/>
      <w:pStyle w:val="ListNumber2"/>
      <w:lvlText w:val="%1."/>
      <w:lvlJc w:val="left"/>
      <w:pPr>
        <w:ind w:left="1134" w:hanging="567"/>
      </w:pPr>
      <w:rPr>
        <w:rFonts w:hint="default"/>
      </w:rPr>
    </w:lvl>
    <w:lvl w:ilvl="1">
      <w:start w:val="1"/>
      <w:numFmt w:val="lowerLetter"/>
      <w:lvlText w:val="%2."/>
      <w:lvlJc w:val="left"/>
      <w:pPr>
        <w:ind w:left="1440" w:hanging="360"/>
      </w:pPr>
      <w:rPr>
        <w:rFonts w:hint="default"/>
      </w:rPr>
    </w:lvl>
    <w:lvl w:ilvl="2">
      <w:start w:val="1"/>
      <w:numFmt w:val="lowerRoman"/>
      <w:pStyle w:val="ListNumber3"/>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num w:numId="1" w16cid:durableId="1498157118">
    <w:abstractNumId w:val="8"/>
  </w:num>
  <w:num w:numId="2" w16cid:durableId="1098327116">
    <w:abstractNumId w:val="7"/>
  </w:num>
  <w:num w:numId="3" w16cid:durableId="1658193137">
    <w:abstractNumId w:val="4"/>
  </w:num>
  <w:num w:numId="4" w16cid:durableId="90657233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28673565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65885104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28751901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20451539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306007115">
    <w:abstractNumId w:val="8"/>
  </w:num>
  <w:num w:numId="10" w16cid:durableId="1215393106">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743871303">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07789398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8313116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77086043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42260879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971666065">
    <w:abstractNumId w:val="3"/>
  </w:num>
  <w:num w:numId="17" w16cid:durableId="1783917887">
    <w:abstractNumId w:val="6"/>
    <w:lvlOverride w:ilvl="0">
      <w:lvl w:ilvl="0">
        <w:start w:val="1"/>
        <w:numFmt w:val="bullet"/>
        <w:pStyle w:val="ListBullet2"/>
        <w:lvlText w:val="o"/>
        <w:lvlJc w:val="left"/>
        <w:pPr>
          <w:ind w:left="1134" w:hanging="567"/>
        </w:pPr>
        <w:rPr>
          <w:rFonts w:ascii="Courier New" w:hAnsi="Courier New" w:hint="default"/>
          <w:color w:val="auto"/>
        </w:rPr>
      </w:lvl>
    </w:lvlOverride>
    <w:lvlOverride w:ilvl="1">
      <w:lvl w:ilvl="1">
        <w:start w:val="1"/>
        <w:numFmt w:val="bullet"/>
        <w:lvlText w:val="o"/>
        <w:lvlJc w:val="left"/>
        <w:pPr>
          <w:ind w:left="1440" w:hanging="360"/>
        </w:pPr>
        <w:rPr>
          <w:rFonts w:ascii="Courier New" w:hAnsi="Courier New" w:cs="Courier New" w:hint="default"/>
        </w:rPr>
      </w:lvl>
    </w:lvlOverride>
    <w:lvlOverride w:ilvl="2">
      <w:lvl w:ilvl="2">
        <w:start w:val="1"/>
        <w:numFmt w:val="bullet"/>
        <w:lvlText w:val=""/>
        <w:lvlJc w:val="left"/>
        <w:pPr>
          <w:ind w:left="2160" w:hanging="360"/>
        </w:pPr>
        <w:rPr>
          <w:rFonts w:ascii="Wingdings" w:hAnsi="Wingdings" w:hint="default"/>
        </w:rPr>
      </w:lvl>
    </w:lvlOverride>
    <w:lvlOverride w:ilvl="3">
      <w:lvl w:ilvl="3">
        <w:start w:val="1"/>
        <w:numFmt w:val="bullet"/>
        <w:lvlText w:val=""/>
        <w:lvlJc w:val="left"/>
        <w:pPr>
          <w:ind w:left="2880" w:hanging="360"/>
        </w:pPr>
        <w:rPr>
          <w:rFonts w:ascii="Symbol" w:hAnsi="Symbol" w:hint="default"/>
        </w:rPr>
      </w:lvl>
    </w:lvlOverride>
    <w:lvlOverride w:ilvl="4">
      <w:lvl w:ilvl="4">
        <w:start w:val="1"/>
        <w:numFmt w:val="bullet"/>
        <w:lvlText w:val="o"/>
        <w:lvlJc w:val="left"/>
        <w:pPr>
          <w:ind w:left="3600" w:hanging="360"/>
        </w:pPr>
        <w:rPr>
          <w:rFonts w:ascii="Courier New" w:hAnsi="Courier New" w:cs="Courier New" w:hint="default"/>
        </w:rPr>
      </w:lvl>
    </w:lvlOverride>
    <w:lvlOverride w:ilvl="5">
      <w:lvl w:ilvl="5">
        <w:start w:val="1"/>
        <w:numFmt w:val="bullet"/>
        <w:lvlText w:val=""/>
        <w:lvlJc w:val="left"/>
        <w:pPr>
          <w:ind w:left="4320" w:hanging="360"/>
        </w:pPr>
        <w:rPr>
          <w:rFonts w:ascii="Wingdings" w:hAnsi="Wingdings" w:hint="default"/>
        </w:rPr>
      </w:lvl>
    </w:lvlOverride>
    <w:lvlOverride w:ilvl="6">
      <w:lvl w:ilvl="6">
        <w:start w:val="1"/>
        <w:numFmt w:val="bullet"/>
        <w:lvlText w:val=""/>
        <w:lvlJc w:val="left"/>
        <w:pPr>
          <w:ind w:left="5040" w:hanging="360"/>
        </w:pPr>
        <w:rPr>
          <w:rFonts w:ascii="Symbol" w:hAnsi="Symbol" w:hint="default"/>
        </w:rPr>
      </w:lvl>
    </w:lvlOverride>
    <w:lvlOverride w:ilvl="7">
      <w:lvl w:ilvl="7">
        <w:start w:val="1"/>
        <w:numFmt w:val="bullet"/>
        <w:lvlText w:val="o"/>
        <w:lvlJc w:val="left"/>
        <w:pPr>
          <w:ind w:left="5760" w:hanging="360"/>
        </w:pPr>
        <w:rPr>
          <w:rFonts w:ascii="Courier New" w:hAnsi="Courier New" w:cs="Courier New" w:hint="default"/>
        </w:rPr>
      </w:lvl>
    </w:lvlOverride>
    <w:lvlOverride w:ilvl="8">
      <w:lvl w:ilvl="8">
        <w:start w:val="1"/>
        <w:numFmt w:val="bullet"/>
        <w:lvlText w:val=""/>
        <w:lvlJc w:val="left"/>
        <w:pPr>
          <w:ind w:left="6480" w:hanging="360"/>
        </w:pPr>
        <w:rPr>
          <w:rFonts w:ascii="Wingdings" w:hAnsi="Wingdings" w:hint="default"/>
        </w:rPr>
      </w:lvl>
    </w:lvlOverride>
  </w:num>
  <w:num w:numId="18" w16cid:durableId="1876576049">
    <w:abstractNumId w:val="6"/>
    <w:lvlOverride w:ilvl="0">
      <w:lvl w:ilvl="0">
        <w:start w:val="1"/>
        <w:numFmt w:val="bullet"/>
        <w:pStyle w:val="ListBullet2"/>
        <w:lvlText w:val="—"/>
        <w:lvlJc w:val="left"/>
        <w:pPr>
          <w:ind w:left="927" w:hanging="360"/>
        </w:pPr>
        <w:rPr>
          <w:rFonts w:ascii="Public Sans Light" w:hAnsi="Public Sans Light" w:cs="Times New Roman" w:hint="default"/>
          <w:b w:val="0"/>
          <w:i w:val="0"/>
          <w:color w:val="000000" w:themeColor="text1"/>
          <w:sz w:val="22"/>
        </w:rPr>
      </w:lvl>
    </w:lvlOverride>
    <w:lvlOverride w:ilvl="1">
      <w:lvl w:ilvl="1" w:tentative="1">
        <w:start w:val="1"/>
        <w:numFmt w:val="bullet"/>
        <w:lvlText w:val="o"/>
        <w:lvlJc w:val="left"/>
        <w:pPr>
          <w:ind w:left="1647" w:hanging="360"/>
        </w:pPr>
        <w:rPr>
          <w:rFonts w:ascii="Courier New" w:hAnsi="Courier New" w:cs="Courier New" w:hint="default"/>
        </w:rPr>
      </w:lvl>
    </w:lvlOverride>
    <w:lvlOverride w:ilvl="2">
      <w:lvl w:ilvl="2" w:tentative="1">
        <w:start w:val="1"/>
        <w:numFmt w:val="bullet"/>
        <w:lvlText w:val=""/>
        <w:lvlJc w:val="left"/>
        <w:pPr>
          <w:ind w:left="2367" w:hanging="360"/>
        </w:pPr>
        <w:rPr>
          <w:rFonts w:ascii="Wingdings" w:hAnsi="Wingdings" w:hint="default"/>
        </w:rPr>
      </w:lvl>
    </w:lvlOverride>
    <w:lvlOverride w:ilvl="3">
      <w:lvl w:ilvl="3" w:tentative="1">
        <w:start w:val="1"/>
        <w:numFmt w:val="bullet"/>
        <w:lvlText w:val=""/>
        <w:lvlJc w:val="left"/>
        <w:pPr>
          <w:ind w:left="3087" w:hanging="360"/>
        </w:pPr>
        <w:rPr>
          <w:rFonts w:ascii="Symbol" w:hAnsi="Symbol" w:hint="default"/>
        </w:rPr>
      </w:lvl>
    </w:lvlOverride>
    <w:lvlOverride w:ilvl="4">
      <w:lvl w:ilvl="4" w:tentative="1">
        <w:start w:val="1"/>
        <w:numFmt w:val="bullet"/>
        <w:lvlText w:val="o"/>
        <w:lvlJc w:val="left"/>
        <w:pPr>
          <w:ind w:left="3807" w:hanging="360"/>
        </w:pPr>
        <w:rPr>
          <w:rFonts w:ascii="Courier New" w:hAnsi="Courier New" w:cs="Courier New" w:hint="default"/>
        </w:rPr>
      </w:lvl>
    </w:lvlOverride>
    <w:lvlOverride w:ilvl="5">
      <w:lvl w:ilvl="5" w:tentative="1">
        <w:start w:val="1"/>
        <w:numFmt w:val="bullet"/>
        <w:lvlText w:val=""/>
        <w:lvlJc w:val="left"/>
        <w:pPr>
          <w:ind w:left="4527" w:hanging="360"/>
        </w:pPr>
        <w:rPr>
          <w:rFonts w:ascii="Wingdings" w:hAnsi="Wingdings" w:hint="default"/>
        </w:rPr>
      </w:lvl>
    </w:lvlOverride>
    <w:lvlOverride w:ilvl="6">
      <w:lvl w:ilvl="6" w:tentative="1">
        <w:start w:val="1"/>
        <w:numFmt w:val="bullet"/>
        <w:lvlText w:val=""/>
        <w:lvlJc w:val="left"/>
        <w:pPr>
          <w:ind w:left="5247" w:hanging="360"/>
        </w:pPr>
        <w:rPr>
          <w:rFonts w:ascii="Symbol" w:hAnsi="Symbol" w:hint="default"/>
        </w:rPr>
      </w:lvl>
    </w:lvlOverride>
    <w:lvlOverride w:ilvl="7">
      <w:lvl w:ilvl="7" w:tentative="1">
        <w:start w:val="1"/>
        <w:numFmt w:val="bullet"/>
        <w:lvlText w:val="o"/>
        <w:lvlJc w:val="left"/>
        <w:pPr>
          <w:ind w:left="5967" w:hanging="360"/>
        </w:pPr>
        <w:rPr>
          <w:rFonts w:ascii="Courier New" w:hAnsi="Courier New" w:cs="Courier New" w:hint="default"/>
        </w:rPr>
      </w:lvl>
    </w:lvlOverride>
    <w:lvlOverride w:ilvl="8">
      <w:lvl w:ilvl="8" w:tentative="1">
        <w:start w:val="1"/>
        <w:numFmt w:val="bullet"/>
        <w:lvlText w:val=""/>
        <w:lvlJc w:val="left"/>
        <w:pPr>
          <w:ind w:left="6687" w:hanging="360"/>
        </w:pPr>
        <w:rPr>
          <w:rFonts w:ascii="Wingdings" w:hAnsi="Wingdings" w:hint="default"/>
        </w:rPr>
      </w:lvl>
    </w:lvlOverride>
  </w:num>
  <w:num w:numId="19" w16cid:durableId="1211117169">
    <w:abstractNumId w:val="1"/>
  </w:num>
  <w:num w:numId="20" w16cid:durableId="804009534">
    <w:abstractNumId w:val="1"/>
  </w:num>
  <w:num w:numId="21" w16cid:durableId="690373447">
    <w:abstractNumId w:val="3"/>
  </w:num>
  <w:num w:numId="22" w16cid:durableId="997152475">
    <w:abstractNumId w:val="8"/>
  </w:num>
  <w:num w:numId="23" w16cid:durableId="322707417">
    <w:abstractNumId w:val="0"/>
  </w:num>
  <w:num w:numId="24" w16cid:durableId="610672679">
    <w:abstractNumId w:val="8"/>
  </w:num>
  <w:num w:numId="25" w16cid:durableId="1071194768">
    <w:abstractNumId w:val="4"/>
  </w:num>
  <w:num w:numId="26" w16cid:durableId="289433324">
    <w:abstractNumId w:val="5"/>
  </w:num>
  <w:num w:numId="27" w16cid:durableId="1410271479">
    <w:abstractNumId w:val="2"/>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77EE"/>
    <w:rsid w:val="0000005C"/>
    <w:rsid w:val="00001FB7"/>
    <w:rsid w:val="00005D2F"/>
    <w:rsid w:val="00005FB3"/>
    <w:rsid w:val="000061B5"/>
    <w:rsid w:val="0001060D"/>
    <w:rsid w:val="00010FE5"/>
    <w:rsid w:val="00011378"/>
    <w:rsid w:val="00011D12"/>
    <w:rsid w:val="00011D33"/>
    <w:rsid w:val="0001200F"/>
    <w:rsid w:val="00012158"/>
    <w:rsid w:val="000124D1"/>
    <w:rsid w:val="00013FF2"/>
    <w:rsid w:val="00020261"/>
    <w:rsid w:val="00020905"/>
    <w:rsid w:val="00021FFC"/>
    <w:rsid w:val="00024C5F"/>
    <w:rsid w:val="000252CB"/>
    <w:rsid w:val="0002589A"/>
    <w:rsid w:val="000269A2"/>
    <w:rsid w:val="00031632"/>
    <w:rsid w:val="00031A3A"/>
    <w:rsid w:val="00031CEA"/>
    <w:rsid w:val="00033578"/>
    <w:rsid w:val="00033AA8"/>
    <w:rsid w:val="00033E92"/>
    <w:rsid w:val="00034209"/>
    <w:rsid w:val="00034ED0"/>
    <w:rsid w:val="000370D6"/>
    <w:rsid w:val="000402EC"/>
    <w:rsid w:val="0004201D"/>
    <w:rsid w:val="00042FC1"/>
    <w:rsid w:val="00045F0D"/>
    <w:rsid w:val="00046E7C"/>
    <w:rsid w:val="0004750C"/>
    <w:rsid w:val="00047862"/>
    <w:rsid w:val="00047977"/>
    <w:rsid w:val="0005143D"/>
    <w:rsid w:val="00051FCE"/>
    <w:rsid w:val="00052A62"/>
    <w:rsid w:val="00052E97"/>
    <w:rsid w:val="00053838"/>
    <w:rsid w:val="00053DB1"/>
    <w:rsid w:val="0005569B"/>
    <w:rsid w:val="000559A2"/>
    <w:rsid w:val="000617DF"/>
    <w:rsid w:val="00061D5B"/>
    <w:rsid w:val="00062978"/>
    <w:rsid w:val="000630F8"/>
    <w:rsid w:val="00064048"/>
    <w:rsid w:val="00064B08"/>
    <w:rsid w:val="00065420"/>
    <w:rsid w:val="00066847"/>
    <w:rsid w:val="000721AE"/>
    <w:rsid w:val="000736DD"/>
    <w:rsid w:val="00073BC0"/>
    <w:rsid w:val="00074F0F"/>
    <w:rsid w:val="00076116"/>
    <w:rsid w:val="0007781E"/>
    <w:rsid w:val="00077B95"/>
    <w:rsid w:val="00080A38"/>
    <w:rsid w:val="00080EAF"/>
    <w:rsid w:val="00082EEB"/>
    <w:rsid w:val="00083288"/>
    <w:rsid w:val="00083B25"/>
    <w:rsid w:val="0009325F"/>
    <w:rsid w:val="0009341E"/>
    <w:rsid w:val="00095149"/>
    <w:rsid w:val="00095C5C"/>
    <w:rsid w:val="0009730A"/>
    <w:rsid w:val="000974AE"/>
    <w:rsid w:val="000978B2"/>
    <w:rsid w:val="000A14DB"/>
    <w:rsid w:val="000A1FF2"/>
    <w:rsid w:val="000A22C2"/>
    <w:rsid w:val="000A2788"/>
    <w:rsid w:val="000A2FC1"/>
    <w:rsid w:val="000A36CE"/>
    <w:rsid w:val="000A65EB"/>
    <w:rsid w:val="000A6B2D"/>
    <w:rsid w:val="000A6DD6"/>
    <w:rsid w:val="000A6F16"/>
    <w:rsid w:val="000A7B1D"/>
    <w:rsid w:val="000B0DBF"/>
    <w:rsid w:val="000B164A"/>
    <w:rsid w:val="000B1B7A"/>
    <w:rsid w:val="000B2175"/>
    <w:rsid w:val="000B2F34"/>
    <w:rsid w:val="000B48BF"/>
    <w:rsid w:val="000B5C33"/>
    <w:rsid w:val="000B67C1"/>
    <w:rsid w:val="000B694B"/>
    <w:rsid w:val="000C0549"/>
    <w:rsid w:val="000C1B93"/>
    <w:rsid w:val="000C2023"/>
    <w:rsid w:val="000C2274"/>
    <w:rsid w:val="000C24ED"/>
    <w:rsid w:val="000C26C7"/>
    <w:rsid w:val="000C3451"/>
    <w:rsid w:val="000C36AA"/>
    <w:rsid w:val="000C383F"/>
    <w:rsid w:val="000C64A4"/>
    <w:rsid w:val="000C67DA"/>
    <w:rsid w:val="000C7B17"/>
    <w:rsid w:val="000C7CFE"/>
    <w:rsid w:val="000D1814"/>
    <w:rsid w:val="000D2A6C"/>
    <w:rsid w:val="000D3BBE"/>
    <w:rsid w:val="000D7246"/>
    <w:rsid w:val="000D7417"/>
    <w:rsid w:val="000D7466"/>
    <w:rsid w:val="000D7FA4"/>
    <w:rsid w:val="000E0357"/>
    <w:rsid w:val="000E2B2C"/>
    <w:rsid w:val="000E2F2A"/>
    <w:rsid w:val="000E39F8"/>
    <w:rsid w:val="000E5206"/>
    <w:rsid w:val="000E561B"/>
    <w:rsid w:val="000E5698"/>
    <w:rsid w:val="000E600B"/>
    <w:rsid w:val="000E6EA7"/>
    <w:rsid w:val="000E71B0"/>
    <w:rsid w:val="000E7C1C"/>
    <w:rsid w:val="000F09F0"/>
    <w:rsid w:val="000F0D8F"/>
    <w:rsid w:val="000F1645"/>
    <w:rsid w:val="000F4329"/>
    <w:rsid w:val="000F498C"/>
    <w:rsid w:val="000F50AA"/>
    <w:rsid w:val="000F5686"/>
    <w:rsid w:val="000F7302"/>
    <w:rsid w:val="001003BB"/>
    <w:rsid w:val="00102AB9"/>
    <w:rsid w:val="00102E7E"/>
    <w:rsid w:val="00102E9D"/>
    <w:rsid w:val="00103B99"/>
    <w:rsid w:val="00103D46"/>
    <w:rsid w:val="00104A9B"/>
    <w:rsid w:val="00105031"/>
    <w:rsid w:val="001054D7"/>
    <w:rsid w:val="0010688B"/>
    <w:rsid w:val="00106964"/>
    <w:rsid w:val="001071DF"/>
    <w:rsid w:val="00112528"/>
    <w:rsid w:val="001142D7"/>
    <w:rsid w:val="001142D9"/>
    <w:rsid w:val="001147F7"/>
    <w:rsid w:val="001175EA"/>
    <w:rsid w:val="00122A59"/>
    <w:rsid w:val="00123EA3"/>
    <w:rsid w:val="001242CE"/>
    <w:rsid w:val="00125005"/>
    <w:rsid w:val="0012592F"/>
    <w:rsid w:val="00132AAA"/>
    <w:rsid w:val="00132EBB"/>
    <w:rsid w:val="001338C2"/>
    <w:rsid w:val="00133DA2"/>
    <w:rsid w:val="00133F6E"/>
    <w:rsid w:val="00135270"/>
    <w:rsid w:val="00136B20"/>
    <w:rsid w:val="0013730A"/>
    <w:rsid w:val="0013760D"/>
    <w:rsid w:val="00137B44"/>
    <w:rsid w:val="00137BE6"/>
    <w:rsid w:val="0014011A"/>
    <w:rsid w:val="00140717"/>
    <w:rsid w:val="00144FA0"/>
    <w:rsid w:val="00145D04"/>
    <w:rsid w:val="00145FC6"/>
    <w:rsid w:val="00147296"/>
    <w:rsid w:val="00150B17"/>
    <w:rsid w:val="00151967"/>
    <w:rsid w:val="001519D9"/>
    <w:rsid w:val="001520C6"/>
    <w:rsid w:val="0015341E"/>
    <w:rsid w:val="0015416F"/>
    <w:rsid w:val="00160141"/>
    <w:rsid w:val="00160D33"/>
    <w:rsid w:val="00162CF9"/>
    <w:rsid w:val="00164A8A"/>
    <w:rsid w:val="00164F3B"/>
    <w:rsid w:val="00165285"/>
    <w:rsid w:val="001668EE"/>
    <w:rsid w:val="001716C3"/>
    <w:rsid w:val="00180566"/>
    <w:rsid w:val="00180C60"/>
    <w:rsid w:val="00182504"/>
    <w:rsid w:val="00184004"/>
    <w:rsid w:val="00186D45"/>
    <w:rsid w:val="00187115"/>
    <w:rsid w:val="0018748A"/>
    <w:rsid w:val="001908F9"/>
    <w:rsid w:val="00190C6F"/>
    <w:rsid w:val="00191102"/>
    <w:rsid w:val="00192335"/>
    <w:rsid w:val="001948ED"/>
    <w:rsid w:val="001952EE"/>
    <w:rsid w:val="001958E6"/>
    <w:rsid w:val="001967BA"/>
    <w:rsid w:val="00196E4A"/>
    <w:rsid w:val="001A0765"/>
    <w:rsid w:val="001A2237"/>
    <w:rsid w:val="001A2C13"/>
    <w:rsid w:val="001A2D64"/>
    <w:rsid w:val="001A3009"/>
    <w:rsid w:val="001A5192"/>
    <w:rsid w:val="001B027E"/>
    <w:rsid w:val="001B0AFD"/>
    <w:rsid w:val="001B1B57"/>
    <w:rsid w:val="001B1E64"/>
    <w:rsid w:val="001B2368"/>
    <w:rsid w:val="001B5112"/>
    <w:rsid w:val="001B53DD"/>
    <w:rsid w:val="001B5D9B"/>
    <w:rsid w:val="001C0550"/>
    <w:rsid w:val="001C26FD"/>
    <w:rsid w:val="001C2BF7"/>
    <w:rsid w:val="001C2F41"/>
    <w:rsid w:val="001C3629"/>
    <w:rsid w:val="001C3BD6"/>
    <w:rsid w:val="001C3C5D"/>
    <w:rsid w:val="001C529A"/>
    <w:rsid w:val="001C7E97"/>
    <w:rsid w:val="001D0454"/>
    <w:rsid w:val="001D08DC"/>
    <w:rsid w:val="001D2EE1"/>
    <w:rsid w:val="001D5230"/>
    <w:rsid w:val="001D5D88"/>
    <w:rsid w:val="001D7104"/>
    <w:rsid w:val="001D71F2"/>
    <w:rsid w:val="001E110B"/>
    <w:rsid w:val="001E16A2"/>
    <w:rsid w:val="001E2727"/>
    <w:rsid w:val="001E2885"/>
    <w:rsid w:val="001E301B"/>
    <w:rsid w:val="001E4501"/>
    <w:rsid w:val="001E51CD"/>
    <w:rsid w:val="001E5387"/>
    <w:rsid w:val="001E66E9"/>
    <w:rsid w:val="001E7800"/>
    <w:rsid w:val="001F01B2"/>
    <w:rsid w:val="001F0D91"/>
    <w:rsid w:val="001F2D1D"/>
    <w:rsid w:val="001F3A53"/>
    <w:rsid w:val="001F6276"/>
    <w:rsid w:val="001F6710"/>
    <w:rsid w:val="001F7837"/>
    <w:rsid w:val="002000AE"/>
    <w:rsid w:val="002033F1"/>
    <w:rsid w:val="002041A7"/>
    <w:rsid w:val="00205D0A"/>
    <w:rsid w:val="0020620E"/>
    <w:rsid w:val="00207823"/>
    <w:rsid w:val="002105AD"/>
    <w:rsid w:val="00210D03"/>
    <w:rsid w:val="00212D9E"/>
    <w:rsid w:val="00215E09"/>
    <w:rsid w:val="002165A8"/>
    <w:rsid w:val="002167E4"/>
    <w:rsid w:val="0021723D"/>
    <w:rsid w:val="002202BA"/>
    <w:rsid w:val="00220E71"/>
    <w:rsid w:val="00222C96"/>
    <w:rsid w:val="00223928"/>
    <w:rsid w:val="00223994"/>
    <w:rsid w:val="00224BD7"/>
    <w:rsid w:val="00225419"/>
    <w:rsid w:val="0022545B"/>
    <w:rsid w:val="00225A25"/>
    <w:rsid w:val="00225D22"/>
    <w:rsid w:val="00226905"/>
    <w:rsid w:val="002272BA"/>
    <w:rsid w:val="00231025"/>
    <w:rsid w:val="00232AB0"/>
    <w:rsid w:val="00232F7A"/>
    <w:rsid w:val="00234E85"/>
    <w:rsid w:val="00235959"/>
    <w:rsid w:val="00236F82"/>
    <w:rsid w:val="00242134"/>
    <w:rsid w:val="00243356"/>
    <w:rsid w:val="002435EC"/>
    <w:rsid w:val="00243C64"/>
    <w:rsid w:val="00243C9C"/>
    <w:rsid w:val="00245525"/>
    <w:rsid w:val="002463BB"/>
    <w:rsid w:val="00247832"/>
    <w:rsid w:val="00250764"/>
    <w:rsid w:val="00251B44"/>
    <w:rsid w:val="002528BC"/>
    <w:rsid w:val="00253350"/>
    <w:rsid w:val="002539B0"/>
    <w:rsid w:val="00253F60"/>
    <w:rsid w:val="0025592F"/>
    <w:rsid w:val="00255A0F"/>
    <w:rsid w:val="002567C1"/>
    <w:rsid w:val="00260084"/>
    <w:rsid w:val="0026047E"/>
    <w:rsid w:val="0026316A"/>
    <w:rsid w:val="00263C04"/>
    <w:rsid w:val="00265402"/>
    <w:rsid w:val="0026548C"/>
    <w:rsid w:val="00265D88"/>
    <w:rsid w:val="00266189"/>
    <w:rsid w:val="00266207"/>
    <w:rsid w:val="00266F6F"/>
    <w:rsid w:val="0026707C"/>
    <w:rsid w:val="0027118E"/>
    <w:rsid w:val="00271913"/>
    <w:rsid w:val="00272B13"/>
    <w:rsid w:val="0027370C"/>
    <w:rsid w:val="00273870"/>
    <w:rsid w:val="00274454"/>
    <w:rsid w:val="00274CB8"/>
    <w:rsid w:val="002757E9"/>
    <w:rsid w:val="002762EB"/>
    <w:rsid w:val="00277D68"/>
    <w:rsid w:val="002822D7"/>
    <w:rsid w:val="002832BB"/>
    <w:rsid w:val="0028374A"/>
    <w:rsid w:val="002837B6"/>
    <w:rsid w:val="002847FE"/>
    <w:rsid w:val="00285590"/>
    <w:rsid w:val="0028603F"/>
    <w:rsid w:val="00286864"/>
    <w:rsid w:val="00286E86"/>
    <w:rsid w:val="002939AE"/>
    <w:rsid w:val="002956EB"/>
    <w:rsid w:val="00295AB1"/>
    <w:rsid w:val="00296CC2"/>
    <w:rsid w:val="002978A1"/>
    <w:rsid w:val="00297A50"/>
    <w:rsid w:val="00297E33"/>
    <w:rsid w:val="00297E62"/>
    <w:rsid w:val="002A0F9F"/>
    <w:rsid w:val="002A1F9C"/>
    <w:rsid w:val="002A28B4"/>
    <w:rsid w:val="002A28C3"/>
    <w:rsid w:val="002A2ABB"/>
    <w:rsid w:val="002A2B8C"/>
    <w:rsid w:val="002A35CF"/>
    <w:rsid w:val="002A3602"/>
    <w:rsid w:val="002A3CD9"/>
    <w:rsid w:val="002A45F1"/>
    <w:rsid w:val="002A475D"/>
    <w:rsid w:val="002A49B0"/>
    <w:rsid w:val="002B05C5"/>
    <w:rsid w:val="002B14C2"/>
    <w:rsid w:val="002B16F0"/>
    <w:rsid w:val="002B1DA2"/>
    <w:rsid w:val="002B3ED3"/>
    <w:rsid w:val="002B6078"/>
    <w:rsid w:val="002B613A"/>
    <w:rsid w:val="002B6DD6"/>
    <w:rsid w:val="002C007F"/>
    <w:rsid w:val="002C03A0"/>
    <w:rsid w:val="002C03D6"/>
    <w:rsid w:val="002C0494"/>
    <w:rsid w:val="002C081F"/>
    <w:rsid w:val="002C2F83"/>
    <w:rsid w:val="002C3DB0"/>
    <w:rsid w:val="002C41DA"/>
    <w:rsid w:val="002C45E2"/>
    <w:rsid w:val="002C4778"/>
    <w:rsid w:val="002C4AAE"/>
    <w:rsid w:val="002C6BA9"/>
    <w:rsid w:val="002C7B5F"/>
    <w:rsid w:val="002D160B"/>
    <w:rsid w:val="002D36E8"/>
    <w:rsid w:val="002D385E"/>
    <w:rsid w:val="002D4F01"/>
    <w:rsid w:val="002D510C"/>
    <w:rsid w:val="002D6305"/>
    <w:rsid w:val="002E132C"/>
    <w:rsid w:val="002E1B53"/>
    <w:rsid w:val="002E39BB"/>
    <w:rsid w:val="002E4678"/>
    <w:rsid w:val="002E468B"/>
    <w:rsid w:val="002F1CE8"/>
    <w:rsid w:val="002F3442"/>
    <w:rsid w:val="002F3CFE"/>
    <w:rsid w:val="002F4C9B"/>
    <w:rsid w:val="002F52E6"/>
    <w:rsid w:val="002F6632"/>
    <w:rsid w:val="002F7282"/>
    <w:rsid w:val="002F7CFE"/>
    <w:rsid w:val="003014F6"/>
    <w:rsid w:val="00302104"/>
    <w:rsid w:val="00303085"/>
    <w:rsid w:val="0030466D"/>
    <w:rsid w:val="00305964"/>
    <w:rsid w:val="0030609E"/>
    <w:rsid w:val="003064ED"/>
    <w:rsid w:val="0030658F"/>
    <w:rsid w:val="00306B58"/>
    <w:rsid w:val="00306C23"/>
    <w:rsid w:val="00307A0D"/>
    <w:rsid w:val="00307A18"/>
    <w:rsid w:val="00307F47"/>
    <w:rsid w:val="00310580"/>
    <w:rsid w:val="00310E1A"/>
    <w:rsid w:val="00310FDC"/>
    <w:rsid w:val="00311336"/>
    <w:rsid w:val="00311500"/>
    <w:rsid w:val="00311673"/>
    <w:rsid w:val="00313D25"/>
    <w:rsid w:val="00315639"/>
    <w:rsid w:val="0032032A"/>
    <w:rsid w:val="003207F7"/>
    <w:rsid w:val="00320EAC"/>
    <w:rsid w:val="00320F31"/>
    <w:rsid w:val="00322030"/>
    <w:rsid w:val="003228EE"/>
    <w:rsid w:val="0033024F"/>
    <w:rsid w:val="003309EC"/>
    <w:rsid w:val="003318CA"/>
    <w:rsid w:val="0033207F"/>
    <w:rsid w:val="003322A2"/>
    <w:rsid w:val="00332515"/>
    <w:rsid w:val="00333A3C"/>
    <w:rsid w:val="00333F1C"/>
    <w:rsid w:val="00334C95"/>
    <w:rsid w:val="00334DBA"/>
    <w:rsid w:val="00337300"/>
    <w:rsid w:val="00337681"/>
    <w:rsid w:val="00337986"/>
    <w:rsid w:val="003404A6"/>
    <w:rsid w:val="00340B1C"/>
    <w:rsid w:val="00340DD9"/>
    <w:rsid w:val="00342006"/>
    <w:rsid w:val="00342E7E"/>
    <w:rsid w:val="00344FE1"/>
    <w:rsid w:val="003452FA"/>
    <w:rsid w:val="0034750D"/>
    <w:rsid w:val="00351704"/>
    <w:rsid w:val="00352032"/>
    <w:rsid w:val="00352F7C"/>
    <w:rsid w:val="00360E17"/>
    <w:rsid w:val="00360EC0"/>
    <w:rsid w:val="00361502"/>
    <w:rsid w:val="0036209C"/>
    <w:rsid w:val="003621D7"/>
    <w:rsid w:val="0036480E"/>
    <w:rsid w:val="00364F2E"/>
    <w:rsid w:val="003650DF"/>
    <w:rsid w:val="003671D5"/>
    <w:rsid w:val="00370A88"/>
    <w:rsid w:val="0037159A"/>
    <w:rsid w:val="00372534"/>
    <w:rsid w:val="00373BAC"/>
    <w:rsid w:val="00376E85"/>
    <w:rsid w:val="00380413"/>
    <w:rsid w:val="003844D0"/>
    <w:rsid w:val="00384605"/>
    <w:rsid w:val="003854A1"/>
    <w:rsid w:val="00385DFB"/>
    <w:rsid w:val="003872A5"/>
    <w:rsid w:val="00393454"/>
    <w:rsid w:val="00393DFE"/>
    <w:rsid w:val="00397BA4"/>
    <w:rsid w:val="003A098D"/>
    <w:rsid w:val="003A0CA4"/>
    <w:rsid w:val="003A1088"/>
    <w:rsid w:val="003A5190"/>
    <w:rsid w:val="003A59EF"/>
    <w:rsid w:val="003A6C43"/>
    <w:rsid w:val="003B05C4"/>
    <w:rsid w:val="003B066A"/>
    <w:rsid w:val="003B240E"/>
    <w:rsid w:val="003B310B"/>
    <w:rsid w:val="003B48AF"/>
    <w:rsid w:val="003B48E4"/>
    <w:rsid w:val="003B4C20"/>
    <w:rsid w:val="003B50E0"/>
    <w:rsid w:val="003C093B"/>
    <w:rsid w:val="003C4EC6"/>
    <w:rsid w:val="003C5D17"/>
    <w:rsid w:val="003D0496"/>
    <w:rsid w:val="003D1143"/>
    <w:rsid w:val="003D13EF"/>
    <w:rsid w:val="003D1CD1"/>
    <w:rsid w:val="003D1D21"/>
    <w:rsid w:val="003D3FCA"/>
    <w:rsid w:val="003D4240"/>
    <w:rsid w:val="003D6E9A"/>
    <w:rsid w:val="003E0A55"/>
    <w:rsid w:val="003E3502"/>
    <w:rsid w:val="003E40A6"/>
    <w:rsid w:val="003E546E"/>
    <w:rsid w:val="003F1CF3"/>
    <w:rsid w:val="003F3777"/>
    <w:rsid w:val="003F4D0D"/>
    <w:rsid w:val="003F54A3"/>
    <w:rsid w:val="003F7186"/>
    <w:rsid w:val="003F7C10"/>
    <w:rsid w:val="00400E84"/>
    <w:rsid w:val="00401084"/>
    <w:rsid w:val="00402AE3"/>
    <w:rsid w:val="00404426"/>
    <w:rsid w:val="0040645C"/>
    <w:rsid w:val="00407043"/>
    <w:rsid w:val="00407D6E"/>
    <w:rsid w:val="00407E05"/>
    <w:rsid w:val="00407EF0"/>
    <w:rsid w:val="00410974"/>
    <w:rsid w:val="00410E16"/>
    <w:rsid w:val="00412962"/>
    <w:rsid w:val="00412F2B"/>
    <w:rsid w:val="004135A3"/>
    <w:rsid w:val="004137BD"/>
    <w:rsid w:val="0041462F"/>
    <w:rsid w:val="004151CB"/>
    <w:rsid w:val="004178B3"/>
    <w:rsid w:val="00420F05"/>
    <w:rsid w:val="004217DC"/>
    <w:rsid w:val="00423494"/>
    <w:rsid w:val="0042563D"/>
    <w:rsid w:val="004268B2"/>
    <w:rsid w:val="00426B6D"/>
    <w:rsid w:val="00430F12"/>
    <w:rsid w:val="00432DA6"/>
    <w:rsid w:val="0043320F"/>
    <w:rsid w:val="00433C8D"/>
    <w:rsid w:val="00436007"/>
    <w:rsid w:val="00436067"/>
    <w:rsid w:val="004364B7"/>
    <w:rsid w:val="00437F57"/>
    <w:rsid w:val="00441404"/>
    <w:rsid w:val="004425F0"/>
    <w:rsid w:val="00444079"/>
    <w:rsid w:val="004440F1"/>
    <w:rsid w:val="00444284"/>
    <w:rsid w:val="00444D9A"/>
    <w:rsid w:val="0044509D"/>
    <w:rsid w:val="00445142"/>
    <w:rsid w:val="0044586D"/>
    <w:rsid w:val="00447823"/>
    <w:rsid w:val="00453A06"/>
    <w:rsid w:val="00453A38"/>
    <w:rsid w:val="00454D9A"/>
    <w:rsid w:val="00454F10"/>
    <w:rsid w:val="00455B74"/>
    <w:rsid w:val="00455F8A"/>
    <w:rsid w:val="00456035"/>
    <w:rsid w:val="00456075"/>
    <w:rsid w:val="00456397"/>
    <w:rsid w:val="00456AE6"/>
    <w:rsid w:val="00457459"/>
    <w:rsid w:val="00460B5B"/>
    <w:rsid w:val="00461808"/>
    <w:rsid w:val="004618E9"/>
    <w:rsid w:val="004662AB"/>
    <w:rsid w:val="00466A08"/>
    <w:rsid w:val="0047032A"/>
    <w:rsid w:val="00472EB7"/>
    <w:rsid w:val="00475842"/>
    <w:rsid w:val="00475CCF"/>
    <w:rsid w:val="0047671D"/>
    <w:rsid w:val="00476766"/>
    <w:rsid w:val="00477917"/>
    <w:rsid w:val="00477E91"/>
    <w:rsid w:val="00480185"/>
    <w:rsid w:val="004816F0"/>
    <w:rsid w:val="00483F62"/>
    <w:rsid w:val="0048642E"/>
    <w:rsid w:val="004903C9"/>
    <w:rsid w:val="00490A1A"/>
    <w:rsid w:val="00492D69"/>
    <w:rsid w:val="004935A6"/>
    <w:rsid w:val="00495721"/>
    <w:rsid w:val="00496162"/>
    <w:rsid w:val="00497356"/>
    <w:rsid w:val="004A07AA"/>
    <w:rsid w:val="004A0BFD"/>
    <w:rsid w:val="004A14DA"/>
    <w:rsid w:val="004A28C3"/>
    <w:rsid w:val="004A4444"/>
    <w:rsid w:val="004A52BF"/>
    <w:rsid w:val="004A5F73"/>
    <w:rsid w:val="004A6555"/>
    <w:rsid w:val="004A686A"/>
    <w:rsid w:val="004A71A3"/>
    <w:rsid w:val="004A73FA"/>
    <w:rsid w:val="004A761A"/>
    <w:rsid w:val="004B10B7"/>
    <w:rsid w:val="004B1F87"/>
    <w:rsid w:val="004B484F"/>
    <w:rsid w:val="004B4D00"/>
    <w:rsid w:val="004B62A0"/>
    <w:rsid w:val="004B6863"/>
    <w:rsid w:val="004B7E5C"/>
    <w:rsid w:val="004C0D4B"/>
    <w:rsid w:val="004C11A9"/>
    <w:rsid w:val="004C22A2"/>
    <w:rsid w:val="004C2A1E"/>
    <w:rsid w:val="004C3105"/>
    <w:rsid w:val="004C4510"/>
    <w:rsid w:val="004C64BC"/>
    <w:rsid w:val="004C6AA3"/>
    <w:rsid w:val="004D1CED"/>
    <w:rsid w:val="004D226E"/>
    <w:rsid w:val="004D23E3"/>
    <w:rsid w:val="004D544E"/>
    <w:rsid w:val="004E0CDC"/>
    <w:rsid w:val="004E1776"/>
    <w:rsid w:val="004E202A"/>
    <w:rsid w:val="004E3D17"/>
    <w:rsid w:val="004E5187"/>
    <w:rsid w:val="004E51DE"/>
    <w:rsid w:val="004E62FA"/>
    <w:rsid w:val="004E63FB"/>
    <w:rsid w:val="004E69FD"/>
    <w:rsid w:val="004F0F25"/>
    <w:rsid w:val="004F2104"/>
    <w:rsid w:val="004F29FD"/>
    <w:rsid w:val="004F30E9"/>
    <w:rsid w:val="004F356F"/>
    <w:rsid w:val="004F42CC"/>
    <w:rsid w:val="004F48DD"/>
    <w:rsid w:val="004F49AE"/>
    <w:rsid w:val="004F53D2"/>
    <w:rsid w:val="004F5664"/>
    <w:rsid w:val="004F6AA1"/>
    <w:rsid w:val="004F6AF2"/>
    <w:rsid w:val="004F77B6"/>
    <w:rsid w:val="00500664"/>
    <w:rsid w:val="00500ACA"/>
    <w:rsid w:val="005034DE"/>
    <w:rsid w:val="00507C65"/>
    <w:rsid w:val="0051020F"/>
    <w:rsid w:val="0051099C"/>
    <w:rsid w:val="00510CC8"/>
    <w:rsid w:val="00511863"/>
    <w:rsid w:val="00511B66"/>
    <w:rsid w:val="0051343C"/>
    <w:rsid w:val="00513B2E"/>
    <w:rsid w:val="00513E09"/>
    <w:rsid w:val="0051493B"/>
    <w:rsid w:val="005149EC"/>
    <w:rsid w:val="00514BD2"/>
    <w:rsid w:val="00516B39"/>
    <w:rsid w:val="005178DD"/>
    <w:rsid w:val="0052056E"/>
    <w:rsid w:val="00520E1B"/>
    <w:rsid w:val="005221EC"/>
    <w:rsid w:val="0052393C"/>
    <w:rsid w:val="00524AFB"/>
    <w:rsid w:val="005262C5"/>
    <w:rsid w:val="005266D0"/>
    <w:rsid w:val="00526795"/>
    <w:rsid w:val="00526A66"/>
    <w:rsid w:val="00531BBD"/>
    <w:rsid w:val="00531BD1"/>
    <w:rsid w:val="005335FD"/>
    <w:rsid w:val="00533FB3"/>
    <w:rsid w:val="005367BC"/>
    <w:rsid w:val="005371EA"/>
    <w:rsid w:val="00540472"/>
    <w:rsid w:val="0054196D"/>
    <w:rsid w:val="00541FBB"/>
    <w:rsid w:val="005448DA"/>
    <w:rsid w:val="0054597F"/>
    <w:rsid w:val="00545CD1"/>
    <w:rsid w:val="0054609E"/>
    <w:rsid w:val="005469F4"/>
    <w:rsid w:val="00547372"/>
    <w:rsid w:val="005504FF"/>
    <w:rsid w:val="00550657"/>
    <w:rsid w:val="00552605"/>
    <w:rsid w:val="00553731"/>
    <w:rsid w:val="00554715"/>
    <w:rsid w:val="00554851"/>
    <w:rsid w:val="00556A3F"/>
    <w:rsid w:val="00556BCA"/>
    <w:rsid w:val="00556F93"/>
    <w:rsid w:val="005572F0"/>
    <w:rsid w:val="005619B0"/>
    <w:rsid w:val="00561B29"/>
    <w:rsid w:val="00563032"/>
    <w:rsid w:val="00563EC6"/>
    <w:rsid w:val="005649D2"/>
    <w:rsid w:val="00565697"/>
    <w:rsid w:val="005662A3"/>
    <w:rsid w:val="00570600"/>
    <w:rsid w:val="00570EEF"/>
    <w:rsid w:val="00570FBC"/>
    <w:rsid w:val="005711A8"/>
    <w:rsid w:val="00572410"/>
    <w:rsid w:val="005729E6"/>
    <w:rsid w:val="00573946"/>
    <w:rsid w:val="00573B50"/>
    <w:rsid w:val="00574B72"/>
    <w:rsid w:val="00575EA7"/>
    <w:rsid w:val="00576261"/>
    <w:rsid w:val="00576AFD"/>
    <w:rsid w:val="005775D3"/>
    <w:rsid w:val="00580BD8"/>
    <w:rsid w:val="0058102D"/>
    <w:rsid w:val="00582652"/>
    <w:rsid w:val="00582A79"/>
    <w:rsid w:val="00583731"/>
    <w:rsid w:val="00583A30"/>
    <w:rsid w:val="005842E1"/>
    <w:rsid w:val="0058729A"/>
    <w:rsid w:val="00587BE5"/>
    <w:rsid w:val="005912F6"/>
    <w:rsid w:val="00593478"/>
    <w:rsid w:val="005934B4"/>
    <w:rsid w:val="00593A50"/>
    <w:rsid w:val="00593FE6"/>
    <w:rsid w:val="00596224"/>
    <w:rsid w:val="00596481"/>
    <w:rsid w:val="005977DD"/>
    <w:rsid w:val="005A1FE4"/>
    <w:rsid w:val="005A31A9"/>
    <w:rsid w:val="005A34D4"/>
    <w:rsid w:val="005A396E"/>
    <w:rsid w:val="005A5436"/>
    <w:rsid w:val="005A56E5"/>
    <w:rsid w:val="005A5C9D"/>
    <w:rsid w:val="005A67CA"/>
    <w:rsid w:val="005A75C3"/>
    <w:rsid w:val="005A7D9B"/>
    <w:rsid w:val="005B17F9"/>
    <w:rsid w:val="005B184F"/>
    <w:rsid w:val="005B22C0"/>
    <w:rsid w:val="005B26C3"/>
    <w:rsid w:val="005B27F6"/>
    <w:rsid w:val="005B2C3B"/>
    <w:rsid w:val="005B3E07"/>
    <w:rsid w:val="005B5804"/>
    <w:rsid w:val="005B7185"/>
    <w:rsid w:val="005B77E0"/>
    <w:rsid w:val="005C14A7"/>
    <w:rsid w:val="005C3AE3"/>
    <w:rsid w:val="005C4527"/>
    <w:rsid w:val="005C5032"/>
    <w:rsid w:val="005C62C8"/>
    <w:rsid w:val="005C7BA8"/>
    <w:rsid w:val="005D0140"/>
    <w:rsid w:val="005D2485"/>
    <w:rsid w:val="005D25C0"/>
    <w:rsid w:val="005D2B34"/>
    <w:rsid w:val="005D49FE"/>
    <w:rsid w:val="005D5C3F"/>
    <w:rsid w:val="005D7C68"/>
    <w:rsid w:val="005E1F63"/>
    <w:rsid w:val="005E22AF"/>
    <w:rsid w:val="005E22F2"/>
    <w:rsid w:val="005E2654"/>
    <w:rsid w:val="005E35E9"/>
    <w:rsid w:val="005E48BA"/>
    <w:rsid w:val="005E6A4D"/>
    <w:rsid w:val="005E765B"/>
    <w:rsid w:val="005F0D9F"/>
    <w:rsid w:val="005F0EFD"/>
    <w:rsid w:val="005F0F36"/>
    <w:rsid w:val="005F1402"/>
    <w:rsid w:val="005F19DF"/>
    <w:rsid w:val="005F2331"/>
    <w:rsid w:val="005F26B4"/>
    <w:rsid w:val="005F2AC7"/>
    <w:rsid w:val="005F338D"/>
    <w:rsid w:val="005F4DFA"/>
    <w:rsid w:val="005F5D66"/>
    <w:rsid w:val="00600AB6"/>
    <w:rsid w:val="00603221"/>
    <w:rsid w:val="00604E73"/>
    <w:rsid w:val="0060729B"/>
    <w:rsid w:val="0061034D"/>
    <w:rsid w:val="006113A0"/>
    <w:rsid w:val="00611892"/>
    <w:rsid w:val="006137EC"/>
    <w:rsid w:val="00614151"/>
    <w:rsid w:val="00615660"/>
    <w:rsid w:val="00615A2F"/>
    <w:rsid w:val="00615B90"/>
    <w:rsid w:val="006162B3"/>
    <w:rsid w:val="0061630F"/>
    <w:rsid w:val="00616B7B"/>
    <w:rsid w:val="006177A5"/>
    <w:rsid w:val="0062018D"/>
    <w:rsid w:val="006211FD"/>
    <w:rsid w:val="00623199"/>
    <w:rsid w:val="006232D1"/>
    <w:rsid w:val="0062522C"/>
    <w:rsid w:val="00625545"/>
    <w:rsid w:val="00626B09"/>
    <w:rsid w:val="00626BBF"/>
    <w:rsid w:val="0063252A"/>
    <w:rsid w:val="006346B6"/>
    <w:rsid w:val="006348B5"/>
    <w:rsid w:val="00637341"/>
    <w:rsid w:val="00640D9B"/>
    <w:rsid w:val="0064180B"/>
    <w:rsid w:val="0064273E"/>
    <w:rsid w:val="00642FB6"/>
    <w:rsid w:val="0064318E"/>
    <w:rsid w:val="00643B05"/>
    <w:rsid w:val="00643CC4"/>
    <w:rsid w:val="00646F4F"/>
    <w:rsid w:val="00650DDC"/>
    <w:rsid w:val="0065234E"/>
    <w:rsid w:val="00652E67"/>
    <w:rsid w:val="00654908"/>
    <w:rsid w:val="00655568"/>
    <w:rsid w:val="00660961"/>
    <w:rsid w:val="0066214E"/>
    <w:rsid w:val="0066360B"/>
    <w:rsid w:val="00663B74"/>
    <w:rsid w:val="00663C79"/>
    <w:rsid w:val="00663D01"/>
    <w:rsid w:val="006660EB"/>
    <w:rsid w:val="00667371"/>
    <w:rsid w:val="00670CFE"/>
    <w:rsid w:val="00670D5C"/>
    <w:rsid w:val="006764F0"/>
    <w:rsid w:val="00677835"/>
    <w:rsid w:val="00680388"/>
    <w:rsid w:val="00680AEC"/>
    <w:rsid w:val="0068115E"/>
    <w:rsid w:val="00681980"/>
    <w:rsid w:val="00682660"/>
    <w:rsid w:val="00682AEF"/>
    <w:rsid w:val="00683266"/>
    <w:rsid w:val="00685A11"/>
    <w:rsid w:val="006865CF"/>
    <w:rsid w:val="0068668D"/>
    <w:rsid w:val="0068698C"/>
    <w:rsid w:val="0068716E"/>
    <w:rsid w:val="00687E23"/>
    <w:rsid w:val="00690397"/>
    <w:rsid w:val="0069318D"/>
    <w:rsid w:val="006932C6"/>
    <w:rsid w:val="0069482C"/>
    <w:rsid w:val="00694AA5"/>
    <w:rsid w:val="00695057"/>
    <w:rsid w:val="00696410"/>
    <w:rsid w:val="006A1C98"/>
    <w:rsid w:val="006A1E60"/>
    <w:rsid w:val="006A1F1C"/>
    <w:rsid w:val="006A3884"/>
    <w:rsid w:val="006A4227"/>
    <w:rsid w:val="006A4BF5"/>
    <w:rsid w:val="006A6A8E"/>
    <w:rsid w:val="006A76B4"/>
    <w:rsid w:val="006B0406"/>
    <w:rsid w:val="006B07C3"/>
    <w:rsid w:val="006B3488"/>
    <w:rsid w:val="006B46D6"/>
    <w:rsid w:val="006B4C0F"/>
    <w:rsid w:val="006B6F54"/>
    <w:rsid w:val="006C1297"/>
    <w:rsid w:val="006C140B"/>
    <w:rsid w:val="006C165C"/>
    <w:rsid w:val="006C1AE6"/>
    <w:rsid w:val="006C37BD"/>
    <w:rsid w:val="006C4609"/>
    <w:rsid w:val="006C583E"/>
    <w:rsid w:val="006C64AF"/>
    <w:rsid w:val="006C68E3"/>
    <w:rsid w:val="006C6E25"/>
    <w:rsid w:val="006D00B0"/>
    <w:rsid w:val="006D01B2"/>
    <w:rsid w:val="006D0298"/>
    <w:rsid w:val="006D0D36"/>
    <w:rsid w:val="006D1CF3"/>
    <w:rsid w:val="006D28B2"/>
    <w:rsid w:val="006D34E8"/>
    <w:rsid w:val="006D3553"/>
    <w:rsid w:val="006D5A64"/>
    <w:rsid w:val="006D631D"/>
    <w:rsid w:val="006D663B"/>
    <w:rsid w:val="006D6AF6"/>
    <w:rsid w:val="006D7D4A"/>
    <w:rsid w:val="006D7F9D"/>
    <w:rsid w:val="006E0B5D"/>
    <w:rsid w:val="006E19BC"/>
    <w:rsid w:val="006E2A93"/>
    <w:rsid w:val="006E54D3"/>
    <w:rsid w:val="006E5B67"/>
    <w:rsid w:val="006E6018"/>
    <w:rsid w:val="006E6C70"/>
    <w:rsid w:val="006F1C39"/>
    <w:rsid w:val="006F2A73"/>
    <w:rsid w:val="006F5FD5"/>
    <w:rsid w:val="006F6950"/>
    <w:rsid w:val="006F7632"/>
    <w:rsid w:val="007034AF"/>
    <w:rsid w:val="00707538"/>
    <w:rsid w:val="00707F40"/>
    <w:rsid w:val="00711B68"/>
    <w:rsid w:val="0071283E"/>
    <w:rsid w:val="007133D1"/>
    <w:rsid w:val="0071470C"/>
    <w:rsid w:val="007161E0"/>
    <w:rsid w:val="0071663D"/>
    <w:rsid w:val="0071685D"/>
    <w:rsid w:val="0071715E"/>
    <w:rsid w:val="00717237"/>
    <w:rsid w:val="00717464"/>
    <w:rsid w:val="00717A76"/>
    <w:rsid w:val="007222F0"/>
    <w:rsid w:val="00722509"/>
    <w:rsid w:val="00724095"/>
    <w:rsid w:val="00724C3F"/>
    <w:rsid w:val="00725AC2"/>
    <w:rsid w:val="00726448"/>
    <w:rsid w:val="00730042"/>
    <w:rsid w:val="00730F3D"/>
    <w:rsid w:val="00733669"/>
    <w:rsid w:val="0073393B"/>
    <w:rsid w:val="00733F79"/>
    <w:rsid w:val="0073461E"/>
    <w:rsid w:val="007372CA"/>
    <w:rsid w:val="0073762F"/>
    <w:rsid w:val="00737EC5"/>
    <w:rsid w:val="00740F27"/>
    <w:rsid w:val="0074529E"/>
    <w:rsid w:val="00745D48"/>
    <w:rsid w:val="00747292"/>
    <w:rsid w:val="00747639"/>
    <w:rsid w:val="007511B5"/>
    <w:rsid w:val="0075195D"/>
    <w:rsid w:val="007534B7"/>
    <w:rsid w:val="0075437B"/>
    <w:rsid w:val="00754ACE"/>
    <w:rsid w:val="0075711C"/>
    <w:rsid w:val="007577EB"/>
    <w:rsid w:val="00762B37"/>
    <w:rsid w:val="00764133"/>
    <w:rsid w:val="00766530"/>
    <w:rsid w:val="0076654B"/>
    <w:rsid w:val="00766D19"/>
    <w:rsid w:val="00767753"/>
    <w:rsid w:val="007728CD"/>
    <w:rsid w:val="00774BBA"/>
    <w:rsid w:val="00775544"/>
    <w:rsid w:val="00780F2D"/>
    <w:rsid w:val="0078249A"/>
    <w:rsid w:val="00784537"/>
    <w:rsid w:val="00786983"/>
    <w:rsid w:val="007871E9"/>
    <w:rsid w:val="00787A94"/>
    <w:rsid w:val="00790AFC"/>
    <w:rsid w:val="00790C3D"/>
    <w:rsid w:val="007910D0"/>
    <w:rsid w:val="007914EC"/>
    <w:rsid w:val="00792A5A"/>
    <w:rsid w:val="00792E09"/>
    <w:rsid w:val="007931CF"/>
    <w:rsid w:val="0079749A"/>
    <w:rsid w:val="00797D41"/>
    <w:rsid w:val="00797F20"/>
    <w:rsid w:val="007A1D59"/>
    <w:rsid w:val="007A2680"/>
    <w:rsid w:val="007A392D"/>
    <w:rsid w:val="007A443D"/>
    <w:rsid w:val="007A4CC1"/>
    <w:rsid w:val="007B020C"/>
    <w:rsid w:val="007B12EA"/>
    <w:rsid w:val="007B20CA"/>
    <w:rsid w:val="007B2982"/>
    <w:rsid w:val="007B523A"/>
    <w:rsid w:val="007B6520"/>
    <w:rsid w:val="007B66CE"/>
    <w:rsid w:val="007B7908"/>
    <w:rsid w:val="007C08DE"/>
    <w:rsid w:val="007C1220"/>
    <w:rsid w:val="007C1C2B"/>
    <w:rsid w:val="007C28F1"/>
    <w:rsid w:val="007C437C"/>
    <w:rsid w:val="007C4535"/>
    <w:rsid w:val="007C4644"/>
    <w:rsid w:val="007C4DD2"/>
    <w:rsid w:val="007C61E6"/>
    <w:rsid w:val="007C67D7"/>
    <w:rsid w:val="007C6ACE"/>
    <w:rsid w:val="007C7F6B"/>
    <w:rsid w:val="007D17FE"/>
    <w:rsid w:val="007D25D3"/>
    <w:rsid w:val="007D3032"/>
    <w:rsid w:val="007D4DC8"/>
    <w:rsid w:val="007E0DDF"/>
    <w:rsid w:val="007E2761"/>
    <w:rsid w:val="007E3C96"/>
    <w:rsid w:val="007E4FB9"/>
    <w:rsid w:val="007E534F"/>
    <w:rsid w:val="007E55DD"/>
    <w:rsid w:val="007E570D"/>
    <w:rsid w:val="007E7777"/>
    <w:rsid w:val="007E7C40"/>
    <w:rsid w:val="007E7FDE"/>
    <w:rsid w:val="007F066A"/>
    <w:rsid w:val="007F1520"/>
    <w:rsid w:val="007F2433"/>
    <w:rsid w:val="007F34BB"/>
    <w:rsid w:val="007F3649"/>
    <w:rsid w:val="007F5FE7"/>
    <w:rsid w:val="007F6AC0"/>
    <w:rsid w:val="007F6BE6"/>
    <w:rsid w:val="007F71CB"/>
    <w:rsid w:val="007F789D"/>
    <w:rsid w:val="00800609"/>
    <w:rsid w:val="008006D2"/>
    <w:rsid w:val="0080248A"/>
    <w:rsid w:val="0080283C"/>
    <w:rsid w:val="008032F0"/>
    <w:rsid w:val="0080471E"/>
    <w:rsid w:val="00804F58"/>
    <w:rsid w:val="00807018"/>
    <w:rsid w:val="0080721E"/>
    <w:rsid w:val="008073B1"/>
    <w:rsid w:val="0080780B"/>
    <w:rsid w:val="00817E8A"/>
    <w:rsid w:val="008200A0"/>
    <w:rsid w:val="00820614"/>
    <w:rsid w:val="008208EF"/>
    <w:rsid w:val="00823170"/>
    <w:rsid w:val="00823EF7"/>
    <w:rsid w:val="008253D7"/>
    <w:rsid w:val="008265A2"/>
    <w:rsid w:val="00826642"/>
    <w:rsid w:val="0082667A"/>
    <w:rsid w:val="00826FCF"/>
    <w:rsid w:val="008271E7"/>
    <w:rsid w:val="008275FD"/>
    <w:rsid w:val="008279AE"/>
    <w:rsid w:val="00832CD0"/>
    <w:rsid w:val="008337FB"/>
    <w:rsid w:val="00833A14"/>
    <w:rsid w:val="00833D36"/>
    <w:rsid w:val="00833FF0"/>
    <w:rsid w:val="008343AA"/>
    <w:rsid w:val="00835061"/>
    <w:rsid w:val="008357B0"/>
    <w:rsid w:val="0083621F"/>
    <w:rsid w:val="008372BE"/>
    <w:rsid w:val="00837636"/>
    <w:rsid w:val="00837840"/>
    <w:rsid w:val="00840C41"/>
    <w:rsid w:val="008416E3"/>
    <w:rsid w:val="00842A05"/>
    <w:rsid w:val="00842F3D"/>
    <w:rsid w:val="008433BA"/>
    <w:rsid w:val="00844C51"/>
    <w:rsid w:val="00844CF9"/>
    <w:rsid w:val="008467B7"/>
    <w:rsid w:val="00850571"/>
    <w:rsid w:val="00850895"/>
    <w:rsid w:val="00851ADE"/>
    <w:rsid w:val="00855949"/>
    <w:rsid w:val="008559F3"/>
    <w:rsid w:val="00856CA3"/>
    <w:rsid w:val="00857280"/>
    <w:rsid w:val="00857982"/>
    <w:rsid w:val="00861CC0"/>
    <w:rsid w:val="008627ED"/>
    <w:rsid w:val="0086338E"/>
    <w:rsid w:val="00864316"/>
    <w:rsid w:val="008650A1"/>
    <w:rsid w:val="00865490"/>
    <w:rsid w:val="008657BE"/>
    <w:rsid w:val="00865B62"/>
    <w:rsid w:val="00865BC1"/>
    <w:rsid w:val="00873577"/>
    <w:rsid w:val="00873DCB"/>
    <w:rsid w:val="0087496A"/>
    <w:rsid w:val="00874C05"/>
    <w:rsid w:val="0087554D"/>
    <w:rsid w:val="008769E7"/>
    <w:rsid w:val="00876E84"/>
    <w:rsid w:val="0087738D"/>
    <w:rsid w:val="00877ACB"/>
    <w:rsid w:val="00880308"/>
    <w:rsid w:val="00880C1C"/>
    <w:rsid w:val="00882180"/>
    <w:rsid w:val="008827F6"/>
    <w:rsid w:val="0088358F"/>
    <w:rsid w:val="00883CFD"/>
    <w:rsid w:val="008840DB"/>
    <w:rsid w:val="0088456C"/>
    <w:rsid w:val="00885E57"/>
    <w:rsid w:val="008866D7"/>
    <w:rsid w:val="00887F1B"/>
    <w:rsid w:val="00887F56"/>
    <w:rsid w:val="00890EEE"/>
    <w:rsid w:val="00892C57"/>
    <w:rsid w:val="0089316E"/>
    <w:rsid w:val="00893903"/>
    <w:rsid w:val="00896132"/>
    <w:rsid w:val="0089626E"/>
    <w:rsid w:val="0089726B"/>
    <w:rsid w:val="008A0443"/>
    <w:rsid w:val="008A0CEF"/>
    <w:rsid w:val="008A2C2D"/>
    <w:rsid w:val="008A31CF"/>
    <w:rsid w:val="008A4CF6"/>
    <w:rsid w:val="008A5E20"/>
    <w:rsid w:val="008A5EDD"/>
    <w:rsid w:val="008A7022"/>
    <w:rsid w:val="008A7B0D"/>
    <w:rsid w:val="008B0EBB"/>
    <w:rsid w:val="008B10B9"/>
    <w:rsid w:val="008B1669"/>
    <w:rsid w:val="008B201B"/>
    <w:rsid w:val="008B2072"/>
    <w:rsid w:val="008B2621"/>
    <w:rsid w:val="008B386D"/>
    <w:rsid w:val="008B5152"/>
    <w:rsid w:val="008B574F"/>
    <w:rsid w:val="008B5B6D"/>
    <w:rsid w:val="008B61D0"/>
    <w:rsid w:val="008B66C2"/>
    <w:rsid w:val="008B7FB0"/>
    <w:rsid w:val="008C3DA9"/>
    <w:rsid w:val="008C51CC"/>
    <w:rsid w:val="008C6FFE"/>
    <w:rsid w:val="008C77EE"/>
    <w:rsid w:val="008C78F0"/>
    <w:rsid w:val="008C7DA0"/>
    <w:rsid w:val="008D05DA"/>
    <w:rsid w:val="008D0E68"/>
    <w:rsid w:val="008D125D"/>
    <w:rsid w:val="008D13F2"/>
    <w:rsid w:val="008D1857"/>
    <w:rsid w:val="008D187B"/>
    <w:rsid w:val="008D1B88"/>
    <w:rsid w:val="008D25AE"/>
    <w:rsid w:val="008D2761"/>
    <w:rsid w:val="008D30F0"/>
    <w:rsid w:val="008D4456"/>
    <w:rsid w:val="008D494D"/>
    <w:rsid w:val="008D51D8"/>
    <w:rsid w:val="008D78E1"/>
    <w:rsid w:val="008D7AD5"/>
    <w:rsid w:val="008D7B6C"/>
    <w:rsid w:val="008E0100"/>
    <w:rsid w:val="008E14B2"/>
    <w:rsid w:val="008E1A03"/>
    <w:rsid w:val="008E1CEA"/>
    <w:rsid w:val="008E3DE9"/>
    <w:rsid w:val="008E4853"/>
    <w:rsid w:val="008E48B6"/>
    <w:rsid w:val="008E581D"/>
    <w:rsid w:val="008E5A21"/>
    <w:rsid w:val="008E6904"/>
    <w:rsid w:val="008E74E0"/>
    <w:rsid w:val="008E7815"/>
    <w:rsid w:val="008E7E49"/>
    <w:rsid w:val="008F1C0B"/>
    <w:rsid w:val="008F1EE7"/>
    <w:rsid w:val="008F2997"/>
    <w:rsid w:val="008F2C5C"/>
    <w:rsid w:val="008F34FC"/>
    <w:rsid w:val="008F3C1A"/>
    <w:rsid w:val="008F4378"/>
    <w:rsid w:val="008F496C"/>
    <w:rsid w:val="008F5278"/>
    <w:rsid w:val="008F5F2C"/>
    <w:rsid w:val="008F75EF"/>
    <w:rsid w:val="008F77C5"/>
    <w:rsid w:val="0090021F"/>
    <w:rsid w:val="00902696"/>
    <w:rsid w:val="009034D9"/>
    <w:rsid w:val="00904508"/>
    <w:rsid w:val="009070B5"/>
    <w:rsid w:val="009107ED"/>
    <w:rsid w:val="00911385"/>
    <w:rsid w:val="0091210F"/>
    <w:rsid w:val="009138BF"/>
    <w:rsid w:val="00914CA3"/>
    <w:rsid w:val="009159E1"/>
    <w:rsid w:val="00915FF4"/>
    <w:rsid w:val="00920171"/>
    <w:rsid w:val="00920C83"/>
    <w:rsid w:val="00923352"/>
    <w:rsid w:val="00924A07"/>
    <w:rsid w:val="00924F2D"/>
    <w:rsid w:val="0092580B"/>
    <w:rsid w:val="009309D3"/>
    <w:rsid w:val="00930D27"/>
    <w:rsid w:val="0093106B"/>
    <w:rsid w:val="009325DA"/>
    <w:rsid w:val="00932B7F"/>
    <w:rsid w:val="00932FF6"/>
    <w:rsid w:val="009333AC"/>
    <w:rsid w:val="00935868"/>
    <w:rsid w:val="0093679E"/>
    <w:rsid w:val="00940CAF"/>
    <w:rsid w:val="0094176E"/>
    <w:rsid w:val="00942531"/>
    <w:rsid w:val="0094304E"/>
    <w:rsid w:val="00944049"/>
    <w:rsid w:val="009468EB"/>
    <w:rsid w:val="00947673"/>
    <w:rsid w:val="00951715"/>
    <w:rsid w:val="009526C6"/>
    <w:rsid w:val="0095360A"/>
    <w:rsid w:val="00954F00"/>
    <w:rsid w:val="00956FF3"/>
    <w:rsid w:val="00957E8D"/>
    <w:rsid w:val="009613C5"/>
    <w:rsid w:val="00961A40"/>
    <w:rsid w:val="00962D95"/>
    <w:rsid w:val="00963DB2"/>
    <w:rsid w:val="0096476F"/>
    <w:rsid w:val="00965E6A"/>
    <w:rsid w:val="009667FE"/>
    <w:rsid w:val="00970313"/>
    <w:rsid w:val="00970B9D"/>
    <w:rsid w:val="00971CA5"/>
    <w:rsid w:val="009739B2"/>
    <w:rsid w:val="009739C8"/>
    <w:rsid w:val="009740F8"/>
    <w:rsid w:val="009743D2"/>
    <w:rsid w:val="00974790"/>
    <w:rsid w:val="00974DE8"/>
    <w:rsid w:val="00975206"/>
    <w:rsid w:val="0097614C"/>
    <w:rsid w:val="0097659A"/>
    <w:rsid w:val="009778A9"/>
    <w:rsid w:val="00977946"/>
    <w:rsid w:val="00977EEF"/>
    <w:rsid w:val="00980293"/>
    <w:rsid w:val="009804D9"/>
    <w:rsid w:val="00980751"/>
    <w:rsid w:val="00982157"/>
    <w:rsid w:val="009824EC"/>
    <w:rsid w:val="0098439C"/>
    <w:rsid w:val="009867F3"/>
    <w:rsid w:val="00987B32"/>
    <w:rsid w:val="009908A2"/>
    <w:rsid w:val="00990F6F"/>
    <w:rsid w:val="0099457F"/>
    <w:rsid w:val="00996569"/>
    <w:rsid w:val="00996DE2"/>
    <w:rsid w:val="009976C2"/>
    <w:rsid w:val="00997887"/>
    <w:rsid w:val="009A0471"/>
    <w:rsid w:val="009A0B0C"/>
    <w:rsid w:val="009A1418"/>
    <w:rsid w:val="009A14CC"/>
    <w:rsid w:val="009A1984"/>
    <w:rsid w:val="009A2BEF"/>
    <w:rsid w:val="009A38D7"/>
    <w:rsid w:val="009A57DF"/>
    <w:rsid w:val="009A6FC0"/>
    <w:rsid w:val="009A73E2"/>
    <w:rsid w:val="009B0D7C"/>
    <w:rsid w:val="009B0E4F"/>
    <w:rsid w:val="009B1280"/>
    <w:rsid w:val="009B1E70"/>
    <w:rsid w:val="009B2D0C"/>
    <w:rsid w:val="009B33CA"/>
    <w:rsid w:val="009B36E5"/>
    <w:rsid w:val="009B64B6"/>
    <w:rsid w:val="009C0791"/>
    <w:rsid w:val="009C07BC"/>
    <w:rsid w:val="009C1A87"/>
    <w:rsid w:val="009C2DB5"/>
    <w:rsid w:val="009C44F9"/>
    <w:rsid w:val="009C5B0E"/>
    <w:rsid w:val="009C62AF"/>
    <w:rsid w:val="009D0202"/>
    <w:rsid w:val="009D0A01"/>
    <w:rsid w:val="009D0D77"/>
    <w:rsid w:val="009D15A2"/>
    <w:rsid w:val="009D3165"/>
    <w:rsid w:val="009D33BF"/>
    <w:rsid w:val="009D40E1"/>
    <w:rsid w:val="009D508B"/>
    <w:rsid w:val="009D5A70"/>
    <w:rsid w:val="009D648F"/>
    <w:rsid w:val="009E37A5"/>
    <w:rsid w:val="009E6FBE"/>
    <w:rsid w:val="009E7BD7"/>
    <w:rsid w:val="009F29A2"/>
    <w:rsid w:val="009F3FC4"/>
    <w:rsid w:val="009F40B4"/>
    <w:rsid w:val="009F5394"/>
    <w:rsid w:val="009F5DA1"/>
    <w:rsid w:val="009F5E52"/>
    <w:rsid w:val="009F6031"/>
    <w:rsid w:val="009F6530"/>
    <w:rsid w:val="009F660F"/>
    <w:rsid w:val="00A00265"/>
    <w:rsid w:val="00A02860"/>
    <w:rsid w:val="00A03A72"/>
    <w:rsid w:val="00A045B6"/>
    <w:rsid w:val="00A109C7"/>
    <w:rsid w:val="00A10D0A"/>
    <w:rsid w:val="00A119B4"/>
    <w:rsid w:val="00A130B7"/>
    <w:rsid w:val="00A14D2A"/>
    <w:rsid w:val="00A16A3F"/>
    <w:rsid w:val="00A170A2"/>
    <w:rsid w:val="00A2037B"/>
    <w:rsid w:val="00A21242"/>
    <w:rsid w:val="00A227B6"/>
    <w:rsid w:val="00A24194"/>
    <w:rsid w:val="00A246B9"/>
    <w:rsid w:val="00A246C2"/>
    <w:rsid w:val="00A249F7"/>
    <w:rsid w:val="00A24AED"/>
    <w:rsid w:val="00A3043D"/>
    <w:rsid w:val="00A329EA"/>
    <w:rsid w:val="00A34451"/>
    <w:rsid w:val="00A35A6E"/>
    <w:rsid w:val="00A35B1D"/>
    <w:rsid w:val="00A37257"/>
    <w:rsid w:val="00A37EB0"/>
    <w:rsid w:val="00A421BD"/>
    <w:rsid w:val="00A43223"/>
    <w:rsid w:val="00A4387A"/>
    <w:rsid w:val="00A43C1B"/>
    <w:rsid w:val="00A45D14"/>
    <w:rsid w:val="00A470B7"/>
    <w:rsid w:val="00A47CD7"/>
    <w:rsid w:val="00A50C8E"/>
    <w:rsid w:val="00A50E19"/>
    <w:rsid w:val="00A534B8"/>
    <w:rsid w:val="00A539BD"/>
    <w:rsid w:val="00A54063"/>
    <w:rsid w:val="00A5409F"/>
    <w:rsid w:val="00A558EF"/>
    <w:rsid w:val="00A55C83"/>
    <w:rsid w:val="00A56ABC"/>
    <w:rsid w:val="00A57460"/>
    <w:rsid w:val="00A612E0"/>
    <w:rsid w:val="00A63054"/>
    <w:rsid w:val="00A637A4"/>
    <w:rsid w:val="00A64FBB"/>
    <w:rsid w:val="00A652C5"/>
    <w:rsid w:val="00A66B0B"/>
    <w:rsid w:val="00A66D05"/>
    <w:rsid w:val="00A66E17"/>
    <w:rsid w:val="00A71D0F"/>
    <w:rsid w:val="00A73D37"/>
    <w:rsid w:val="00A74DB0"/>
    <w:rsid w:val="00A75A20"/>
    <w:rsid w:val="00A7656B"/>
    <w:rsid w:val="00A77675"/>
    <w:rsid w:val="00A779D3"/>
    <w:rsid w:val="00A82E32"/>
    <w:rsid w:val="00A83D66"/>
    <w:rsid w:val="00A85A8F"/>
    <w:rsid w:val="00A933F9"/>
    <w:rsid w:val="00A9366B"/>
    <w:rsid w:val="00A93935"/>
    <w:rsid w:val="00A93FC0"/>
    <w:rsid w:val="00A943CF"/>
    <w:rsid w:val="00A95C38"/>
    <w:rsid w:val="00A96BDB"/>
    <w:rsid w:val="00AA15EE"/>
    <w:rsid w:val="00AA1BB7"/>
    <w:rsid w:val="00AA1C1A"/>
    <w:rsid w:val="00AA2436"/>
    <w:rsid w:val="00AA2F5A"/>
    <w:rsid w:val="00AA4D35"/>
    <w:rsid w:val="00AA56D4"/>
    <w:rsid w:val="00AA7CD3"/>
    <w:rsid w:val="00AB0032"/>
    <w:rsid w:val="00AB099B"/>
    <w:rsid w:val="00AB1365"/>
    <w:rsid w:val="00AB1497"/>
    <w:rsid w:val="00AB1A16"/>
    <w:rsid w:val="00AB1A93"/>
    <w:rsid w:val="00AB24DF"/>
    <w:rsid w:val="00AB49B8"/>
    <w:rsid w:val="00AB4EC1"/>
    <w:rsid w:val="00AB4F63"/>
    <w:rsid w:val="00AB6AB0"/>
    <w:rsid w:val="00AB6DF4"/>
    <w:rsid w:val="00AC015C"/>
    <w:rsid w:val="00AC051A"/>
    <w:rsid w:val="00AC065B"/>
    <w:rsid w:val="00AC1BD8"/>
    <w:rsid w:val="00AC1C8F"/>
    <w:rsid w:val="00AC436E"/>
    <w:rsid w:val="00AC526A"/>
    <w:rsid w:val="00AC5817"/>
    <w:rsid w:val="00AC6CCD"/>
    <w:rsid w:val="00AC75A0"/>
    <w:rsid w:val="00AC7A42"/>
    <w:rsid w:val="00AD08D0"/>
    <w:rsid w:val="00AD0CAF"/>
    <w:rsid w:val="00AD1C0D"/>
    <w:rsid w:val="00AD2513"/>
    <w:rsid w:val="00AD4409"/>
    <w:rsid w:val="00AE0CAC"/>
    <w:rsid w:val="00AE1758"/>
    <w:rsid w:val="00AE1A6F"/>
    <w:rsid w:val="00AE1ADC"/>
    <w:rsid w:val="00AE28BE"/>
    <w:rsid w:val="00AE3932"/>
    <w:rsid w:val="00AE3F7B"/>
    <w:rsid w:val="00AE50E9"/>
    <w:rsid w:val="00AE5576"/>
    <w:rsid w:val="00AE7FB5"/>
    <w:rsid w:val="00AF1FC8"/>
    <w:rsid w:val="00AF3EC4"/>
    <w:rsid w:val="00AF4584"/>
    <w:rsid w:val="00AF4694"/>
    <w:rsid w:val="00AF55F6"/>
    <w:rsid w:val="00AF5BC1"/>
    <w:rsid w:val="00AF6554"/>
    <w:rsid w:val="00AF67CF"/>
    <w:rsid w:val="00B002CF"/>
    <w:rsid w:val="00B02300"/>
    <w:rsid w:val="00B0386D"/>
    <w:rsid w:val="00B05388"/>
    <w:rsid w:val="00B06068"/>
    <w:rsid w:val="00B070BD"/>
    <w:rsid w:val="00B077CB"/>
    <w:rsid w:val="00B104BC"/>
    <w:rsid w:val="00B10BD7"/>
    <w:rsid w:val="00B110E9"/>
    <w:rsid w:val="00B11D51"/>
    <w:rsid w:val="00B12921"/>
    <w:rsid w:val="00B14E34"/>
    <w:rsid w:val="00B1556F"/>
    <w:rsid w:val="00B16082"/>
    <w:rsid w:val="00B1749C"/>
    <w:rsid w:val="00B2036D"/>
    <w:rsid w:val="00B228DE"/>
    <w:rsid w:val="00B24BAC"/>
    <w:rsid w:val="00B260A1"/>
    <w:rsid w:val="00B26C50"/>
    <w:rsid w:val="00B27AC1"/>
    <w:rsid w:val="00B3256B"/>
    <w:rsid w:val="00B3347A"/>
    <w:rsid w:val="00B359BB"/>
    <w:rsid w:val="00B35AB3"/>
    <w:rsid w:val="00B35C2C"/>
    <w:rsid w:val="00B37290"/>
    <w:rsid w:val="00B37DFC"/>
    <w:rsid w:val="00B40581"/>
    <w:rsid w:val="00B41AD0"/>
    <w:rsid w:val="00B42E88"/>
    <w:rsid w:val="00B44AB1"/>
    <w:rsid w:val="00B46033"/>
    <w:rsid w:val="00B46117"/>
    <w:rsid w:val="00B47431"/>
    <w:rsid w:val="00B50ED6"/>
    <w:rsid w:val="00B53745"/>
    <w:rsid w:val="00B5392B"/>
    <w:rsid w:val="00B53FCE"/>
    <w:rsid w:val="00B54242"/>
    <w:rsid w:val="00B54376"/>
    <w:rsid w:val="00B55C7B"/>
    <w:rsid w:val="00B604B8"/>
    <w:rsid w:val="00B61737"/>
    <w:rsid w:val="00B61E2E"/>
    <w:rsid w:val="00B62451"/>
    <w:rsid w:val="00B64584"/>
    <w:rsid w:val="00B65396"/>
    <w:rsid w:val="00B65452"/>
    <w:rsid w:val="00B66826"/>
    <w:rsid w:val="00B7063B"/>
    <w:rsid w:val="00B7163D"/>
    <w:rsid w:val="00B71ABF"/>
    <w:rsid w:val="00B72931"/>
    <w:rsid w:val="00B76BF1"/>
    <w:rsid w:val="00B76C3A"/>
    <w:rsid w:val="00B77BF2"/>
    <w:rsid w:val="00B77DCC"/>
    <w:rsid w:val="00B80AAD"/>
    <w:rsid w:val="00B8278A"/>
    <w:rsid w:val="00B84723"/>
    <w:rsid w:val="00B85AF3"/>
    <w:rsid w:val="00B9002F"/>
    <w:rsid w:val="00B91B84"/>
    <w:rsid w:val="00B928FA"/>
    <w:rsid w:val="00B92A6E"/>
    <w:rsid w:val="00B93741"/>
    <w:rsid w:val="00B93817"/>
    <w:rsid w:val="00B94761"/>
    <w:rsid w:val="00B954D6"/>
    <w:rsid w:val="00B9580C"/>
    <w:rsid w:val="00B95DA4"/>
    <w:rsid w:val="00B9643F"/>
    <w:rsid w:val="00B97B37"/>
    <w:rsid w:val="00B97C03"/>
    <w:rsid w:val="00B97E19"/>
    <w:rsid w:val="00B97F96"/>
    <w:rsid w:val="00BA0879"/>
    <w:rsid w:val="00BA0C2D"/>
    <w:rsid w:val="00BA1B70"/>
    <w:rsid w:val="00BA3879"/>
    <w:rsid w:val="00BA3B01"/>
    <w:rsid w:val="00BA4396"/>
    <w:rsid w:val="00BA4E01"/>
    <w:rsid w:val="00BA4EC0"/>
    <w:rsid w:val="00BA5B77"/>
    <w:rsid w:val="00BA7105"/>
    <w:rsid w:val="00BA7230"/>
    <w:rsid w:val="00BA7AAB"/>
    <w:rsid w:val="00BB3399"/>
    <w:rsid w:val="00BB5651"/>
    <w:rsid w:val="00BB58BE"/>
    <w:rsid w:val="00BC4694"/>
    <w:rsid w:val="00BC46E3"/>
    <w:rsid w:val="00BC68AC"/>
    <w:rsid w:val="00BC7747"/>
    <w:rsid w:val="00BD07BA"/>
    <w:rsid w:val="00BD08CD"/>
    <w:rsid w:val="00BD0C64"/>
    <w:rsid w:val="00BD108A"/>
    <w:rsid w:val="00BD32D6"/>
    <w:rsid w:val="00BD33C9"/>
    <w:rsid w:val="00BD4F0D"/>
    <w:rsid w:val="00BD506A"/>
    <w:rsid w:val="00BD6712"/>
    <w:rsid w:val="00BE1643"/>
    <w:rsid w:val="00BE18F7"/>
    <w:rsid w:val="00BE2B7E"/>
    <w:rsid w:val="00BE57E4"/>
    <w:rsid w:val="00BE5A6D"/>
    <w:rsid w:val="00BE6958"/>
    <w:rsid w:val="00BF202D"/>
    <w:rsid w:val="00BF28A9"/>
    <w:rsid w:val="00BF2D33"/>
    <w:rsid w:val="00BF35D4"/>
    <w:rsid w:val="00BF40A4"/>
    <w:rsid w:val="00BF4F4F"/>
    <w:rsid w:val="00BF58C5"/>
    <w:rsid w:val="00BF732E"/>
    <w:rsid w:val="00C00678"/>
    <w:rsid w:val="00C00D48"/>
    <w:rsid w:val="00C05F82"/>
    <w:rsid w:val="00C066EA"/>
    <w:rsid w:val="00C06D07"/>
    <w:rsid w:val="00C10107"/>
    <w:rsid w:val="00C10B65"/>
    <w:rsid w:val="00C11B3D"/>
    <w:rsid w:val="00C139D8"/>
    <w:rsid w:val="00C20749"/>
    <w:rsid w:val="00C2436D"/>
    <w:rsid w:val="00C245E8"/>
    <w:rsid w:val="00C27037"/>
    <w:rsid w:val="00C30179"/>
    <w:rsid w:val="00C305D0"/>
    <w:rsid w:val="00C344AD"/>
    <w:rsid w:val="00C35797"/>
    <w:rsid w:val="00C360F8"/>
    <w:rsid w:val="00C410C4"/>
    <w:rsid w:val="00C41454"/>
    <w:rsid w:val="00C414B5"/>
    <w:rsid w:val="00C422AF"/>
    <w:rsid w:val="00C436AB"/>
    <w:rsid w:val="00C456AF"/>
    <w:rsid w:val="00C45D6F"/>
    <w:rsid w:val="00C46769"/>
    <w:rsid w:val="00C469FF"/>
    <w:rsid w:val="00C46C56"/>
    <w:rsid w:val="00C4718C"/>
    <w:rsid w:val="00C504EA"/>
    <w:rsid w:val="00C50BC4"/>
    <w:rsid w:val="00C5175B"/>
    <w:rsid w:val="00C51C2A"/>
    <w:rsid w:val="00C522BF"/>
    <w:rsid w:val="00C52733"/>
    <w:rsid w:val="00C52F24"/>
    <w:rsid w:val="00C5476D"/>
    <w:rsid w:val="00C569F8"/>
    <w:rsid w:val="00C56A2B"/>
    <w:rsid w:val="00C601B0"/>
    <w:rsid w:val="00C607FA"/>
    <w:rsid w:val="00C6132A"/>
    <w:rsid w:val="00C6216B"/>
    <w:rsid w:val="00C62252"/>
    <w:rsid w:val="00C627F5"/>
    <w:rsid w:val="00C6281E"/>
    <w:rsid w:val="00C62B29"/>
    <w:rsid w:val="00C655C8"/>
    <w:rsid w:val="00C66486"/>
    <w:rsid w:val="00C664FC"/>
    <w:rsid w:val="00C6653C"/>
    <w:rsid w:val="00C67DBE"/>
    <w:rsid w:val="00C67DD5"/>
    <w:rsid w:val="00C70C44"/>
    <w:rsid w:val="00C70DFE"/>
    <w:rsid w:val="00C717A0"/>
    <w:rsid w:val="00C7214A"/>
    <w:rsid w:val="00C7215F"/>
    <w:rsid w:val="00C74D74"/>
    <w:rsid w:val="00C7590C"/>
    <w:rsid w:val="00C75CED"/>
    <w:rsid w:val="00C812D6"/>
    <w:rsid w:val="00C81BCA"/>
    <w:rsid w:val="00C832D4"/>
    <w:rsid w:val="00C832ED"/>
    <w:rsid w:val="00C842D9"/>
    <w:rsid w:val="00C845CF"/>
    <w:rsid w:val="00C84AF8"/>
    <w:rsid w:val="00C863A4"/>
    <w:rsid w:val="00C86781"/>
    <w:rsid w:val="00C87D3C"/>
    <w:rsid w:val="00C9215E"/>
    <w:rsid w:val="00C93AE2"/>
    <w:rsid w:val="00C93D24"/>
    <w:rsid w:val="00C9651A"/>
    <w:rsid w:val="00C96F8A"/>
    <w:rsid w:val="00C973F2"/>
    <w:rsid w:val="00CA0226"/>
    <w:rsid w:val="00CA05ED"/>
    <w:rsid w:val="00CA3459"/>
    <w:rsid w:val="00CA3CAF"/>
    <w:rsid w:val="00CA5AE8"/>
    <w:rsid w:val="00CA6C91"/>
    <w:rsid w:val="00CA708C"/>
    <w:rsid w:val="00CB0666"/>
    <w:rsid w:val="00CB0EAA"/>
    <w:rsid w:val="00CB17B5"/>
    <w:rsid w:val="00CB1A9D"/>
    <w:rsid w:val="00CB2145"/>
    <w:rsid w:val="00CB2E3B"/>
    <w:rsid w:val="00CB39CE"/>
    <w:rsid w:val="00CB4346"/>
    <w:rsid w:val="00CB66B0"/>
    <w:rsid w:val="00CB6EF3"/>
    <w:rsid w:val="00CB70B9"/>
    <w:rsid w:val="00CB797F"/>
    <w:rsid w:val="00CC4CB9"/>
    <w:rsid w:val="00CC4E42"/>
    <w:rsid w:val="00CC512A"/>
    <w:rsid w:val="00CC57B0"/>
    <w:rsid w:val="00CC5817"/>
    <w:rsid w:val="00CC588C"/>
    <w:rsid w:val="00CC5AA9"/>
    <w:rsid w:val="00CC6041"/>
    <w:rsid w:val="00CC610C"/>
    <w:rsid w:val="00CC7842"/>
    <w:rsid w:val="00CD0327"/>
    <w:rsid w:val="00CD08F6"/>
    <w:rsid w:val="00CD0CA5"/>
    <w:rsid w:val="00CD2189"/>
    <w:rsid w:val="00CD345B"/>
    <w:rsid w:val="00CD37E4"/>
    <w:rsid w:val="00CD3EDD"/>
    <w:rsid w:val="00CD579D"/>
    <w:rsid w:val="00CD6723"/>
    <w:rsid w:val="00CD6CAC"/>
    <w:rsid w:val="00CE1ABB"/>
    <w:rsid w:val="00CE2F27"/>
    <w:rsid w:val="00CE3753"/>
    <w:rsid w:val="00CE3900"/>
    <w:rsid w:val="00CE3985"/>
    <w:rsid w:val="00CE5951"/>
    <w:rsid w:val="00CE5F65"/>
    <w:rsid w:val="00CE5FB2"/>
    <w:rsid w:val="00CF06FF"/>
    <w:rsid w:val="00CF11F2"/>
    <w:rsid w:val="00CF2860"/>
    <w:rsid w:val="00CF2F09"/>
    <w:rsid w:val="00CF2F69"/>
    <w:rsid w:val="00CF382C"/>
    <w:rsid w:val="00CF3A55"/>
    <w:rsid w:val="00CF3AC3"/>
    <w:rsid w:val="00CF3B3F"/>
    <w:rsid w:val="00CF44B6"/>
    <w:rsid w:val="00CF49CB"/>
    <w:rsid w:val="00CF4CEF"/>
    <w:rsid w:val="00CF60AF"/>
    <w:rsid w:val="00CF68C9"/>
    <w:rsid w:val="00CF72F4"/>
    <w:rsid w:val="00CF73E9"/>
    <w:rsid w:val="00D008CA"/>
    <w:rsid w:val="00D01B54"/>
    <w:rsid w:val="00D01D59"/>
    <w:rsid w:val="00D02D16"/>
    <w:rsid w:val="00D06AA1"/>
    <w:rsid w:val="00D06C66"/>
    <w:rsid w:val="00D079F0"/>
    <w:rsid w:val="00D07DBB"/>
    <w:rsid w:val="00D10C52"/>
    <w:rsid w:val="00D136E3"/>
    <w:rsid w:val="00D13AAC"/>
    <w:rsid w:val="00D13D7B"/>
    <w:rsid w:val="00D14277"/>
    <w:rsid w:val="00D15A52"/>
    <w:rsid w:val="00D15F91"/>
    <w:rsid w:val="00D162E0"/>
    <w:rsid w:val="00D16A07"/>
    <w:rsid w:val="00D177E6"/>
    <w:rsid w:val="00D17919"/>
    <w:rsid w:val="00D20F90"/>
    <w:rsid w:val="00D22CF6"/>
    <w:rsid w:val="00D24973"/>
    <w:rsid w:val="00D2637B"/>
    <w:rsid w:val="00D26964"/>
    <w:rsid w:val="00D27CFE"/>
    <w:rsid w:val="00D31E35"/>
    <w:rsid w:val="00D34200"/>
    <w:rsid w:val="00D346F9"/>
    <w:rsid w:val="00D36592"/>
    <w:rsid w:val="00D36A65"/>
    <w:rsid w:val="00D37553"/>
    <w:rsid w:val="00D407B1"/>
    <w:rsid w:val="00D430E0"/>
    <w:rsid w:val="00D442C7"/>
    <w:rsid w:val="00D45641"/>
    <w:rsid w:val="00D47ACC"/>
    <w:rsid w:val="00D47B08"/>
    <w:rsid w:val="00D507E2"/>
    <w:rsid w:val="00D53023"/>
    <w:rsid w:val="00D534B3"/>
    <w:rsid w:val="00D543C4"/>
    <w:rsid w:val="00D54CE7"/>
    <w:rsid w:val="00D561E4"/>
    <w:rsid w:val="00D571DD"/>
    <w:rsid w:val="00D609DF"/>
    <w:rsid w:val="00D61CE0"/>
    <w:rsid w:val="00D649AF"/>
    <w:rsid w:val="00D653BA"/>
    <w:rsid w:val="00D66A61"/>
    <w:rsid w:val="00D678DB"/>
    <w:rsid w:val="00D67DE2"/>
    <w:rsid w:val="00D70ED3"/>
    <w:rsid w:val="00D7134B"/>
    <w:rsid w:val="00D718E8"/>
    <w:rsid w:val="00D728B8"/>
    <w:rsid w:val="00D73977"/>
    <w:rsid w:val="00D7443D"/>
    <w:rsid w:val="00D74550"/>
    <w:rsid w:val="00D82274"/>
    <w:rsid w:val="00D87B94"/>
    <w:rsid w:val="00D87CC7"/>
    <w:rsid w:val="00D87DA6"/>
    <w:rsid w:val="00D87EC6"/>
    <w:rsid w:val="00D9062E"/>
    <w:rsid w:val="00D91C1C"/>
    <w:rsid w:val="00D93C3C"/>
    <w:rsid w:val="00D94053"/>
    <w:rsid w:val="00D95174"/>
    <w:rsid w:val="00D9591C"/>
    <w:rsid w:val="00D96DF4"/>
    <w:rsid w:val="00D971B9"/>
    <w:rsid w:val="00DA1C71"/>
    <w:rsid w:val="00DA2701"/>
    <w:rsid w:val="00DA337C"/>
    <w:rsid w:val="00DA4BAF"/>
    <w:rsid w:val="00DA4E13"/>
    <w:rsid w:val="00DA54E4"/>
    <w:rsid w:val="00DA661F"/>
    <w:rsid w:val="00DA734F"/>
    <w:rsid w:val="00DA7F20"/>
    <w:rsid w:val="00DB1663"/>
    <w:rsid w:val="00DB1D92"/>
    <w:rsid w:val="00DB2167"/>
    <w:rsid w:val="00DB3E0F"/>
    <w:rsid w:val="00DB614C"/>
    <w:rsid w:val="00DB7E40"/>
    <w:rsid w:val="00DC26F0"/>
    <w:rsid w:val="00DC2C8C"/>
    <w:rsid w:val="00DC551E"/>
    <w:rsid w:val="00DC74E1"/>
    <w:rsid w:val="00DD1243"/>
    <w:rsid w:val="00DD1B52"/>
    <w:rsid w:val="00DD2376"/>
    <w:rsid w:val="00DD2F4E"/>
    <w:rsid w:val="00DD499B"/>
    <w:rsid w:val="00DD5588"/>
    <w:rsid w:val="00DD6B03"/>
    <w:rsid w:val="00DD6D86"/>
    <w:rsid w:val="00DD77CD"/>
    <w:rsid w:val="00DD788F"/>
    <w:rsid w:val="00DD7B52"/>
    <w:rsid w:val="00DE0155"/>
    <w:rsid w:val="00DE07A5"/>
    <w:rsid w:val="00DE118C"/>
    <w:rsid w:val="00DE12D5"/>
    <w:rsid w:val="00DE1748"/>
    <w:rsid w:val="00DE29FE"/>
    <w:rsid w:val="00DE2CE3"/>
    <w:rsid w:val="00DE320F"/>
    <w:rsid w:val="00DE3D71"/>
    <w:rsid w:val="00DE44B8"/>
    <w:rsid w:val="00DE7BF1"/>
    <w:rsid w:val="00DE7EDE"/>
    <w:rsid w:val="00DF0C2B"/>
    <w:rsid w:val="00DF11AA"/>
    <w:rsid w:val="00DF177F"/>
    <w:rsid w:val="00DF3B6E"/>
    <w:rsid w:val="00DF3C45"/>
    <w:rsid w:val="00DF5119"/>
    <w:rsid w:val="00DF538A"/>
    <w:rsid w:val="00DF6EBE"/>
    <w:rsid w:val="00E01EE9"/>
    <w:rsid w:val="00E030B5"/>
    <w:rsid w:val="00E03BCC"/>
    <w:rsid w:val="00E04DAF"/>
    <w:rsid w:val="00E0542D"/>
    <w:rsid w:val="00E06088"/>
    <w:rsid w:val="00E06A25"/>
    <w:rsid w:val="00E06B79"/>
    <w:rsid w:val="00E06E93"/>
    <w:rsid w:val="00E070A2"/>
    <w:rsid w:val="00E07E6F"/>
    <w:rsid w:val="00E112C7"/>
    <w:rsid w:val="00E11939"/>
    <w:rsid w:val="00E11F13"/>
    <w:rsid w:val="00E13E51"/>
    <w:rsid w:val="00E14A3E"/>
    <w:rsid w:val="00E17F1B"/>
    <w:rsid w:val="00E2000F"/>
    <w:rsid w:val="00E2048F"/>
    <w:rsid w:val="00E22276"/>
    <w:rsid w:val="00E25DC7"/>
    <w:rsid w:val="00E260FC"/>
    <w:rsid w:val="00E26A93"/>
    <w:rsid w:val="00E3048D"/>
    <w:rsid w:val="00E308B8"/>
    <w:rsid w:val="00E30EF7"/>
    <w:rsid w:val="00E32DFC"/>
    <w:rsid w:val="00E34D71"/>
    <w:rsid w:val="00E36DFE"/>
    <w:rsid w:val="00E3772B"/>
    <w:rsid w:val="00E401F1"/>
    <w:rsid w:val="00E4096B"/>
    <w:rsid w:val="00E4096C"/>
    <w:rsid w:val="00E416FB"/>
    <w:rsid w:val="00E41D04"/>
    <w:rsid w:val="00E422FF"/>
    <w:rsid w:val="00E4272D"/>
    <w:rsid w:val="00E42CC8"/>
    <w:rsid w:val="00E42E26"/>
    <w:rsid w:val="00E46DDE"/>
    <w:rsid w:val="00E5058E"/>
    <w:rsid w:val="00E51733"/>
    <w:rsid w:val="00E518DA"/>
    <w:rsid w:val="00E53A2A"/>
    <w:rsid w:val="00E56264"/>
    <w:rsid w:val="00E600CA"/>
    <w:rsid w:val="00E604B6"/>
    <w:rsid w:val="00E61429"/>
    <w:rsid w:val="00E61900"/>
    <w:rsid w:val="00E62F5D"/>
    <w:rsid w:val="00E641D2"/>
    <w:rsid w:val="00E646E7"/>
    <w:rsid w:val="00E64FB9"/>
    <w:rsid w:val="00E66CA0"/>
    <w:rsid w:val="00E676A8"/>
    <w:rsid w:val="00E70FBA"/>
    <w:rsid w:val="00E713F2"/>
    <w:rsid w:val="00E72946"/>
    <w:rsid w:val="00E72B52"/>
    <w:rsid w:val="00E72C32"/>
    <w:rsid w:val="00E75D42"/>
    <w:rsid w:val="00E80899"/>
    <w:rsid w:val="00E80FA4"/>
    <w:rsid w:val="00E819F2"/>
    <w:rsid w:val="00E81EB5"/>
    <w:rsid w:val="00E82754"/>
    <w:rsid w:val="00E82DCA"/>
    <w:rsid w:val="00E836F5"/>
    <w:rsid w:val="00E84A7B"/>
    <w:rsid w:val="00E84FF0"/>
    <w:rsid w:val="00E860C6"/>
    <w:rsid w:val="00E86670"/>
    <w:rsid w:val="00E913A3"/>
    <w:rsid w:val="00E9313E"/>
    <w:rsid w:val="00E937AB"/>
    <w:rsid w:val="00E94E35"/>
    <w:rsid w:val="00E94EDA"/>
    <w:rsid w:val="00E95FF7"/>
    <w:rsid w:val="00E9633C"/>
    <w:rsid w:val="00E9664F"/>
    <w:rsid w:val="00E97493"/>
    <w:rsid w:val="00EA08A5"/>
    <w:rsid w:val="00EA25C1"/>
    <w:rsid w:val="00EA25D5"/>
    <w:rsid w:val="00EA304B"/>
    <w:rsid w:val="00EA3A6E"/>
    <w:rsid w:val="00EA413D"/>
    <w:rsid w:val="00EA6380"/>
    <w:rsid w:val="00EA78EC"/>
    <w:rsid w:val="00EB0363"/>
    <w:rsid w:val="00EB5DB8"/>
    <w:rsid w:val="00EB602B"/>
    <w:rsid w:val="00EB6D5F"/>
    <w:rsid w:val="00EB7A6A"/>
    <w:rsid w:val="00EC19C4"/>
    <w:rsid w:val="00EC1C1A"/>
    <w:rsid w:val="00EC280B"/>
    <w:rsid w:val="00EC35A8"/>
    <w:rsid w:val="00EC4854"/>
    <w:rsid w:val="00EC4EC4"/>
    <w:rsid w:val="00EC50ED"/>
    <w:rsid w:val="00EC58DA"/>
    <w:rsid w:val="00EC59F7"/>
    <w:rsid w:val="00EC63EE"/>
    <w:rsid w:val="00EC7070"/>
    <w:rsid w:val="00EC7122"/>
    <w:rsid w:val="00EC75D7"/>
    <w:rsid w:val="00ED077D"/>
    <w:rsid w:val="00ED2AAA"/>
    <w:rsid w:val="00ED51A6"/>
    <w:rsid w:val="00ED5764"/>
    <w:rsid w:val="00ED6121"/>
    <w:rsid w:val="00ED7D81"/>
    <w:rsid w:val="00ED7F05"/>
    <w:rsid w:val="00EE1D7A"/>
    <w:rsid w:val="00EE1F5A"/>
    <w:rsid w:val="00EE262B"/>
    <w:rsid w:val="00EE3A26"/>
    <w:rsid w:val="00EE3CE0"/>
    <w:rsid w:val="00EE40E6"/>
    <w:rsid w:val="00EE4903"/>
    <w:rsid w:val="00EE541A"/>
    <w:rsid w:val="00EF10B7"/>
    <w:rsid w:val="00EF2DEE"/>
    <w:rsid w:val="00EF2F4B"/>
    <w:rsid w:val="00EF349F"/>
    <w:rsid w:val="00EF53A6"/>
    <w:rsid w:val="00EF5B25"/>
    <w:rsid w:val="00EF5EAE"/>
    <w:rsid w:val="00EF6E0F"/>
    <w:rsid w:val="00EF7698"/>
    <w:rsid w:val="00F02B39"/>
    <w:rsid w:val="00F02B60"/>
    <w:rsid w:val="00F03454"/>
    <w:rsid w:val="00F0385B"/>
    <w:rsid w:val="00F055D5"/>
    <w:rsid w:val="00F05BC2"/>
    <w:rsid w:val="00F05C03"/>
    <w:rsid w:val="00F06829"/>
    <w:rsid w:val="00F07578"/>
    <w:rsid w:val="00F11B74"/>
    <w:rsid w:val="00F11E77"/>
    <w:rsid w:val="00F12671"/>
    <w:rsid w:val="00F12C85"/>
    <w:rsid w:val="00F13CF0"/>
    <w:rsid w:val="00F14010"/>
    <w:rsid w:val="00F14351"/>
    <w:rsid w:val="00F14D7F"/>
    <w:rsid w:val="00F1692B"/>
    <w:rsid w:val="00F20AC8"/>
    <w:rsid w:val="00F20B03"/>
    <w:rsid w:val="00F21501"/>
    <w:rsid w:val="00F2201E"/>
    <w:rsid w:val="00F2264A"/>
    <w:rsid w:val="00F22A39"/>
    <w:rsid w:val="00F2303D"/>
    <w:rsid w:val="00F23C11"/>
    <w:rsid w:val="00F23FF4"/>
    <w:rsid w:val="00F255D3"/>
    <w:rsid w:val="00F26606"/>
    <w:rsid w:val="00F26DD0"/>
    <w:rsid w:val="00F312F2"/>
    <w:rsid w:val="00F3454B"/>
    <w:rsid w:val="00F34845"/>
    <w:rsid w:val="00F34BC1"/>
    <w:rsid w:val="00F360C9"/>
    <w:rsid w:val="00F366EF"/>
    <w:rsid w:val="00F3670D"/>
    <w:rsid w:val="00F36AF6"/>
    <w:rsid w:val="00F36BC7"/>
    <w:rsid w:val="00F400CA"/>
    <w:rsid w:val="00F40377"/>
    <w:rsid w:val="00F405BC"/>
    <w:rsid w:val="00F41558"/>
    <w:rsid w:val="00F418B8"/>
    <w:rsid w:val="00F42168"/>
    <w:rsid w:val="00F44624"/>
    <w:rsid w:val="00F45053"/>
    <w:rsid w:val="00F4534A"/>
    <w:rsid w:val="00F45B81"/>
    <w:rsid w:val="00F46044"/>
    <w:rsid w:val="00F4640C"/>
    <w:rsid w:val="00F47F54"/>
    <w:rsid w:val="00F50188"/>
    <w:rsid w:val="00F515C5"/>
    <w:rsid w:val="00F51B11"/>
    <w:rsid w:val="00F522E3"/>
    <w:rsid w:val="00F567CC"/>
    <w:rsid w:val="00F60A2F"/>
    <w:rsid w:val="00F61E63"/>
    <w:rsid w:val="00F624F7"/>
    <w:rsid w:val="00F6304D"/>
    <w:rsid w:val="00F64B84"/>
    <w:rsid w:val="00F65495"/>
    <w:rsid w:val="00F6597B"/>
    <w:rsid w:val="00F66145"/>
    <w:rsid w:val="00F661A5"/>
    <w:rsid w:val="00F67719"/>
    <w:rsid w:val="00F70B8A"/>
    <w:rsid w:val="00F72F97"/>
    <w:rsid w:val="00F74FDB"/>
    <w:rsid w:val="00F75006"/>
    <w:rsid w:val="00F76604"/>
    <w:rsid w:val="00F766CB"/>
    <w:rsid w:val="00F7729B"/>
    <w:rsid w:val="00F773BB"/>
    <w:rsid w:val="00F77576"/>
    <w:rsid w:val="00F776E4"/>
    <w:rsid w:val="00F8143A"/>
    <w:rsid w:val="00F81980"/>
    <w:rsid w:val="00F82563"/>
    <w:rsid w:val="00F82E70"/>
    <w:rsid w:val="00F841DF"/>
    <w:rsid w:val="00F85629"/>
    <w:rsid w:val="00F86572"/>
    <w:rsid w:val="00F87C33"/>
    <w:rsid w:val="00F87F5C"/>
    <w:rsid w:val="00F90012"/>
    <w:rsid w:val="00F90848"/>
    <w:rsid w:val="00F90C72"/>
    <w:rsid w:val="00F92CDA"/>
    <w:rsid w:val="00F93197"/>
    <w:rsid w:val="00F945D2"/>
    <w:rsid w:val="00F94723"/>
    <w:rsid w:val="00F9621A"/>
    <w:rsid w:val="00F96545"/>
    <w:rsid w:val="00F96941"/>
    <w:rsid w:val="00F97606"/>
    <w:rsid w:val="00F97694"/>
    <w:rsid w:val="00F978CB"/>
    <w:rsid w:val="00FA163D"/>
    <w:rsid w:val="00FA18AC"/>
    <w:rsid w:val="00FA2977"/>
    <w:rsid w:val="00FA3555"/>
    <w:rsid w:val="00FA4757"/>
    <w:rsid w:val="00FA6F80"/>
    <w:rsid w:val="00FA7629"/>
    <w:rsid w:val="00FB50EB"/>
    <w:rsid w:val="00FC0701"/>
    <w:rsid w:val="00FC2494"/>
    <w:rsid w:val="00FC2FE8"/>
    <w:rsid w:val="00FC3227"/>
    <w:rsid w:val="00FC3AF4"/>
    <w:rsid w:val="00FC7041"/>
    <w:rsid w:val="00FC7FAD"/>
    <w:rsid w:val="00FD02A1"/>
    <w:rsid w:val="00FD0A93"/>
    <w:rsid w:val="00FD0AE2"/>
    <w:rsid w:val="00FD0B92"/>
    <w:rsid w:val="00FD1AAA"/>
    <w:rsid w:val="00FD26E5"/>
    <w:rsid w:val="00FD28ED"/>
    <w:rsid w:val="00FD3ACC"/>
    <w:rsid w:val="00FD3C48"/>
    <w:rsid w:val="00FD4AB8"/>
    <w:rsid w:val="00FD5678"/>
    <w:rsid w:val="00FD628D"/>
    <w:rsid w:val="00FD65E3"/>
    <w:rsid w:val="00FD6602"/>
    <w:rsid w:val="00FD7A8B"/>
    <w:rsid w:val="00FE184E"/>
    <w:rsid w:val="00FE37C9"/>
    <w:rsid w:val="00FE460A"/>
    <w:rsid w:val="00FE5462"/>
    <w:rsid w:val="00FE57B6"/>
    <w:rsid w:val="00FE5E0D"/>
    <w:rsid w:val="00FF01CA"/>
    <w:rsid w:val="00FF0DEB"/>
    <w:rsid w:val="00FF2415"/>
    <w:rsid w:val="00FF2AD8"/>
    <w:rsid w:val="00FF37B9"/>
    <w:rsid w:val="00FF532A"/>
    <w:rsid w:val="00FF7398"/>
    <w:rsid w:val="00FF7D8B"/>
    <w:rsid w:val="141D10F6"/>
    <w:rsid w:val="19252268"/>
    <w:rsid w:val="19F677B8"/>
    <w:rsid w:val="1B1F0A70"/>
    <w:rsid w:val="1C7B20AD"/>
    <w:rsid w:val="20CFD2FF"/>
    <w:rsid w:val="22B09E55"/>
    <w:rsid w:val="231D7784"/>
    <w:rsid w:val="2B121D84"/>
    <w:rsid w:val="39E81500"/>
    <w:rsid w:val="3C8451A1"/>
    <w:rsid w:val="3EF23EF8"/>
    <w:rsid w:val="481356C3"/>
    <w:rsid w:val="51D05292"/>
    <w:rsid w:val="545BB5E4"/>
    <w:rsid w:val="5943291E"/>
    <w:rsid w:val="5D21BF1B"/>
    <w:rsid w:val="6755352D"/>
    <w:rsid w:val="6C1C5F29"/>
    <w:rsid w:val="73F3C04B"/>
    <w:rsid w:val="7B402544"/>
    <w:rsid w:val="7ECA55A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F5EFD41"/>
  <w15:chartTrackingRefBased/>
  <w15:docId w15:val="{DE8A91F9-07B4-48C2-B8A9-D6EF4C0965F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29" w:qFormat="1"/>
    <w:lsdException w:name="heading 1" w:uiPriority="9" w:qFormat="1"/>
    <w:lsdException w:name="heading 2" w:semiHidden="1" w:uiPriority="3" w:unhideWhenUsed="1" w:qFormat="1"/>
    <w:lsdException w:name="heading 3" w:semiHidden="1" w:uiPriority="4" w:unhideWhenUsed="1" w:qFormat="1"/>
    <w:lsdException w:name="heading 4" w:semiHidden="1" w:uiPriority="5" w:unhideWhenUsed="1" w:qFormat="1"/>
    <w:lsdException w:name="heading 5" w:semiHidden="1" w:uiPriority="6" w:unhideWhenUsed="1" w:qFormat="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16" w:unhideWhenUsed="1"/>
    <w:lsdException w:name="footer" w:semiHidden="1" w:uiPriority="19" w:unhideWhenUsed="1"/>
    <w:lsdException w:name="index heading" w:semiHidden="1" w:unhideWhenUsed="1"/>
    <w:lsdException w:name="caption" w:semiHidden="1" w:uiPriority="2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 w:unhideWhenUsed="1" w:qFormat="1"/>
    <w:lsdException w:name="List Number" w:semiHidden="1" w:uiPriority="7"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10" w:unhideWhenUsed="1" w:qFormat="1"/>
    <w:lsdException w:name="List Bullet 3" w:semiHidden="1" w:uiPriority="10" w:unhideWhenUsed="1"/>
    <w:lsdException w:name="List Bullet 4" w:semiHidden="1" w:unhideWhenUsed="1"/>
    <w:lsdException w:name="List Bullet 5" w:semiHidden="1" w:unhideWhenUsed="1"/>
    <w:lsdException w:name="List Number 2" w:semiHidden="1" w:uiPriority="8" w:unhideWhenUsed="1" w:qFormat="1"/>
    <w:lsdException w:name="List Number 3" w:semiHidden="1" w:uiPriority="8" w:unhideWhenUsed="1"/>
    <w:lsdException w:name="List Number 4" w:semiHidden="1" w:unhideWhenUsed="1"/>
    <w:lsdException w:name="List Number 5" w:semiHidden="1" w:unhideWhenUsed="1"/>
    <w:lsdException w:name="Title" w:uiPriority="1" w:qFormat="1"/>
    <w:lsdException w:name="Closing"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semiHidden="1" w:uiPriority="21" w:qFormat="1"/>
    <w:lsdException w:name="Subtle Reference"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ŠBody text"/>
    <w:qFormat/>
    <w:rsid w:val="00311336"/>
    <w:pPr>
      <w:suppressAutoHyphens/>
      <w:spacing w:before="240" w:after="120" w:line="360" w:lineRule="auto"/>
    </w:pPr>
    <w:rPr>
      <w:rFonts w:ascii="Arial" w:hAnsi="Arial" w:cs="Arial"/>
      <w:szCs w:val="24"/>
    </w:rPr>
  </w:style>
  <w:style w:type="paragraph" w:styleId="Heading1">
    <w:name w:val="heading 1"/>
    <w:aliases w:val="ŠHeading 1"/>
    <w:basedOn w:val="Normal"/>
    <w:next w:val="Normal"/>
    <w:link w:val="Heading1Char"/>
    <w:uiPriority w:val="3"/>
    <w:qFormat/>
    <w:rsid w:val="00F05BC2"/>
    <w:pPr>
      <w:keepNext/>
      <w:keepLines/>
      <w:spacing w:before="360" w:after="360"/>
      <w:contextualSpacing/>
      <w:outlineLvl w:val="0"/>
    </w:pPr>
    <w:rPr>
      <w:rFonts w:eastAsiaTheme="majorEastAsia"/>
      <w:bCs/>
      <w:color w:val="002664"/>
      <w:sz w:val="40"/>
      <w:szCs w:val="52"/>
    </w:rPr>
  </w:style>
  <w:style w:type="paragraph" w:styleId="Heading2">
    <w:name w:val="heading 2"/>
    <w:aliases w:val="ŠHeading 2"/>
    <w:basedOn w:val="Normal"/>
    <w:next w:val="Normal"/>
    <w:link w:val="Heading2Char"/>
    <w:uiPriority w:val="3"/>
    <w:qFormat/>
    <w:rsid w:val="006B0406"/>
    <w:pPr>
      <w:keepNext/>
      <w:keepLines/>
      <w:spacing w:before="360"/>
      <w:outlineLvl w:val="1"/>
    </w:pPr>
    <w:rPr>
      <w:rFonts w:eastAsiaTheme="majorEastAsia"/>
      <w:bCs/>
      <w:color w:val="002664"/>
      <w:sz w:val="36"/>
      <w:szCs w:val="48"/>
    </w:rPr>
  </w:style>
  <w:style w:type="paragraph" w:styleId="Heading3">
    <w:name w:val="heading 3"/>
    <w:aliases w:val="ŠHeading 3"/>
    <w:basedOn w:val="Normal"/>
    <w:next w:val="Normal"/>
    <w:link w:val="Heading3Char"/>
    <w:uiPriority w:val="4"/>
    <w:qFormat/>
    <w:rsid w:val="00500664"/>
    <w:pPr>
      <w:keepNext/>
      <w:spacing w:before="360"/>
      <w:outlineLvl w:val="2"/>
    </w:pPr>
    <w:rPr>
      <w:color w:val="002664"/>
      <w:sz w:val="32"/>
      <w:szCs w:val="40"/>
    </w:rPr>
  </w:style>
  <w:style w:type="paragraph" w:styleId="Heading4">
    <w:name w:val="heading 4"/>
    <w:aliases w:val="ŠHeading 4"/>
    <w:basedOn w:val="Normal"/>
    <w:next w:val="Normal"/>
    <w:link w:val="Heading4Char"/>
    <w:uiPriority w:val="5"/>
    <w:qFormat/>
    <w:rsid w:val="00500664"/>
    <w:pPr>
      <w:keepNext/>
      <w:outlineLvl w:val="3"/>
    </w:pPr>
    <w:rPr>
      <w:color w:val="002664"/>
      <w:sz w:val="28"/>
      <w:szCs w:val="36"/>
    </w:rPr>
  </w:style>
  <w:style w:type="paragraph" w:styleId="Heading5">
    <w:name w:val="heading 5"/>
    <w:aliases w:val="ŠHeading 5"/>
    <w:basedOn w:val="Normal"/>
    <w:next w:val="Normal"/>
    <w:link w:val="Heading5Char"/>
    <w:uiPriority w:val="6"/>
    <w:qFormat/>
    <w:rsid w:val="00500664"/>
    <w:pPr>
      <w:keepNext/>
      <w:outlineLvl w:val="4"/>
    </w:pPr>
    <w:rPr>
      <w:b/>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aliases w:val="ŠCaption"/>
    <w:basedOn w:val="Normal"/>
    <w:next w:val="Normal"/>
    <w:uiPriority w:val="20"/>
    <w:qFormat/>
    <w:rsid w:val="00500664"/>
    <w:pPr>
      <w:keepNext/>
      <w:spacing w:after="200" w:line="240" w:lineRule="auto"/>
    </w:pPr>
    <w:rPr>
      <w:iCs/>
      <w:color w:val="002664"/>
      <w:sz w:val="18"/>
      <w:szCs w:val="18"/>
    </w:rPr>
  </w:style>
  <w:style w:type="table" w:customStyle="1" w:styleId="Tableheader">
    <w:name w:val="ŠTable header"/>
    <w:basedOn w:val="TableNormal"/>
    <w:uiPriority w:val="99"/>
    <w:rsid w:val="00500664"/>
    <w:pPr>
      <w:widowControl w:val="0"/>
      <w:spacing w:before="100" w:after="100" w:line="360" w:lineRule="auto"/>
      <w:mirrorIndents/>
    </w:pPr>
    <w:rPr>
      <w:rFonts w:ascii="Arial" w:hAnsi="Arial"/>
    </w:rPr>
    <w:tblPr>
      <w:tblStyleRowBandSize w:val="1"/>
      <w:tblStyleColBandSize w:val="1"/>
      <w:tblBorders>
        <w:left w:val="single" w:sz="4"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pPr>
        <w:keepNext w:val="0"/>
        <w:keepLines w:val="0"/>
        <w:pageBreakBefore w:val="0"/>
        <w:widowControl w:val="0"/>
        <w:suppressLineNumbers w:val="0"/>
        <w:suppressAutoHyphens w:val="0"/>
        <w:wordWrap/>
        <w:spacing w:beforeLines="0" w:before="120" w:beforeAutospacing="0" w:afterLines="0" w:after="120" w:afterAutospacing="0" w:line="360" w:lineRule="auto"/>
        <w:contextualSpacing w:val="0"/>
        <w:mirrorIndents/>
        <w:jc w:val="left"/>
      </w:pPr>
      <w:rPr>
        <w:rFonts w:ascii="Arial" w:hAnsi="Arial"/>
        <w:b/>
        <w:sz w:val="22"/>
      </w:rPr>
      <w:tblPr/>
      <w:trPr>
        <w:tblHeader/>
      </w:trPr>
      <w:tcPr>
        <w:tcBorders>
          <w:bottom w:val="nil"/>
          <w:insideH w:val="nil"/>
          <w:insideV w:val="nil"/>
        </w:tcBorders>
        <w:shd w:val="clear" w:color="auto" w:fill="002664"/>
      </w:tcPr>
    </w:tblStylePr>
    <w:tblStylePr w:type="lastRow">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noWrap/>
        <w:tcMar>
          <w:top w:w="113" w:type="dxa"/>
          <w:left w:w="0" w:type="nil"/>
          <w:bottom w:w="57" w:type="dxa"/>
          <w:right w:w="0" w:type="nil"/>
        </w:tcMar>
      </w:tcPr>
    </w:tblStylePr>
    <w:tblStylePr w:type="firstCol">
      <w:pPr>
        <w:wordWrap/>
        <w:spacing w:beforeLines="0" w:before="120" w:beforeAutospacing="0" w:afterLines="0" w:after="120" w:afterAutospacing="0" w:line="360" w:lineRule="auto"/>
      </w:pPr>
      <w:rPr>
        <w:rFonts w:ascii="Arial" w:hAnsi="Arial"/>
        <w:b/>
        <w:sz w:val="22"/>
      </w:rPr>
    </w:tblStylePr>
    <w:tblStylePr w:type="lastCol">
      <w:pPr>
        <w:wordWrap/>
        <w:spacing w:beforeLines="0" w:before="120" w:beforeAutospacing="0" w:afterLines="0" w:after="120" w:afterAutospacing="0" w:line="360" w:lineRule="auto"/>
      </w:pPr>
      <w:rPr>
        <w:rFonts w:ascii="Arial" w:hAnsi="Arial"/>
        <w:sz w:val="22"/>
      </w:rPr>
    </w:tblStylePr>
    <w:tblStylePr w:type="band1Vert">
      <w:pPr>
        <w:wordWrap/>
        <w:spacing w:beforeLines="0" w:before="120" w:beforeAutospacing="0" w:afterLines="0" w:after="120" w:afterAutospacing="0" w:line="360" w:lineRule="auto"/>
      </w:pPr>
      <w:rPr>
        <w:rFonts w:ascii="Arial" w:hAnsi="Arial"/>
        <w:sz w:val="22"/>
      </w:rPr>
    </w:tblStylePr>
    <w:tblStylePr w:type="band2Vert">
      <w:pPr>
        <w:wordWrap/>
        <w:spacing w:beforeLines="0" w:before="120" w:beforeAutospacing="0" w:afterLines="0" w:after="120" w:afterAutospacing="0" w:line="360" w:lineRule="auto"/>
      </w:pPr>
      <w:rPr>
        <w:rFonts w:ascii="Arial" w:hAnsi="Arial"/>
        <w:sz w:val="22"/>
      </w:rPr>
    </w:tblStylePr>
    <w:tblStylePr w:type="band1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FFFFFF" w:themeFill="background1"/>
        <w:noWrap/>
      </w:tcPr>
    </w:tblStylePr>
    <w:tblStylePr w:type="band2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EBEBEB"/>
        <w:noWrap/>
      </w:tcPr>
    </w:tblStylePr>
  </w:style>
  <w:style w:type="table" w:styleId="TableGrid">
    <w:name w:val="Table Grid"/>
    <w:basedOn w:val="TableNormal"/>
    <w:uiPriority w:val="39"/>
    <w:rsid w:val="0050066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Number">
    <w:name w:val="List Number"/>
    <w:aliases w:val="ŠList Number"/>
    <w:basedOn w:val="Normal"/>
    <w:uiPriority w:val="7"/>
    <w:qFormat/>
    <w:rsid w:val="00500664"/>
    <w:pPr>
      <w:numPr>
        <w:numId w:val="25"/>
      </w:numPr>
    </w:pPr>
  </w:style>
  <w:style w:type="paragraph" w:styleId="ListNumber2">
    <w:name w:val="List Number 2"/>
    <w:aliases w:val="ŠList Number 2"/>
    <w:basedOn w:val="Normal"/>
    <w:uiPriority w:val="8"/>
    <w:qFormat/>
    <w:rsid w:val="00500664"/>
    <w:pPr>
      <w:numPr>
        <w:numId w:val="9"/>
      </w:numPr>
    </w:pPr>
  </w:style>
  <w:style w:type="paragraph" w:styleId="ListBullet">
    <w:name w:val="List Bullet"/>
    <w:aliases w:val="ŠList Bullet"/>
    <w:basedOn w:val="Normal"/>
    <w:uiPriority w:val="9"/>
    <w:qFormat/>
    <w:rsid w:val="00500664"/>
    <w:pPr>
      <w:numPr>
        <w:numId w:val="21"/>
      </w:numPr>
    </w:pPr>
  </w:style>
  <w:style w:type="paragraph" w:styleId="ListBullet2">
    <w:name w:val="List Bullet 2"/>
    <w:aliases w:val="ŠList Bullet 2"/>
    <w:basedOn w:val="Normal"/>
    <w:uiPriority w:val="10"/>
    <w:qFormat/>
    <w:rsid w:val="00500664"/>
    <w:pPr>
      <w:numPr>
        <w:numId w:val="18"/>
      </w:numPr>
    </w:pPr>
  </w:style>
  <w:style w:type="character" w:styleId="SubtleReference">
    <w:name w:val="Subtle Reference"/>
    <w:aliases w:val="ŠSubtle Reference"/>
    <w:uiPriority w:val="31"/>
    <w:qFormat/>
    <w:rsid w:val="00915FF4"/>
    <w:rPr>
      <w:rFonts w:ascii="Arial" w:hAnsi="Arial"/>
      <w:sz w:val="22"/>
    </w:rPr>
  </w:style>
  <w:style w:type="paragraph" w:styleId="Quote">
    <w:name w:val="Quote"/>
    <w:aliases w:val="ŠQuote"/>
    <w:basedOn w:val="Normal"/>
    <w:next w:val="Normal"/>
    <w:link w:val="QuoteChar"/>
    <w:uiPriority w:val="29"/>
    <w:qFormat/>
    <w:rsid w:val="00915FF4"/>
    <w:pPr>
      <w:keepNext/>
      <w:spacing w:before="200" w:after="200" w:line="240" w:lineRule="atLeast"/>
      <w:ind w:left="567" w:right="567"/>
    </w:pPr>
  </w:style>
  <w:style w:type="paragraph" w:styleId="Date">
    <w:name w:val="Date"/>
    <w:aliases w:val="ŠDate"/>
    <w:basedOn w:val="Normal"/>
    <w:next w:val="Normal"/>
    <w:link w:val="DateChar"/>
    <w:uiPriority w:val="99"/>
    <w:rsid w:val="00915FF4"/>
    <w:pPr>
      <w:spacing w:before="0" w:line="720" w:lineRule="atLeast"/>
    </w:pPr>
  </w:style>
  <w:style w:type="character" w:customStyle="1" w:styleId="DateChar">
    <w:name w:val="Date Char"/>
    <w:aliases w:val="ŠDate Char"/>
    <w:basedOn w:val="DefaultParagraphFont"/>
    <w:link w:val="Date"/>
    <w:uiPriority w:val="99"/>
    <w:rsid w:val="00915FF4"/>
    <w:rPr>
      <w:rFonts w:ascii="Arial" w:hAnsi="Arial" w:cs="Arial"/>
      <w:sz w:val="24"/>
      <w:szCs w:val="24"/>
    </w:rPr>
  </w:style>
  <w:style w:type="paragraph" w:styleId="Signature">
    <w:name w:val="Signature"/>
    <w:aliases w:val="ŠSignature"/>
    <w:basedOn w:val="Normal"/>
    <w:link w:val="SignatureChar"/>
    <w:uiPriority w:val="99"/>
    <w:rsid w:val="00915FF4"/>
    <w:pPr>
      <w:spacing w:before="0" w:line="720" w:lineRule="atLeast"/>
    </w:pPr>
  </w:style>
  <w:style w:type="character" w:customStyle="1" w:styleId="SignatureChar">
    <w:name w:val="Signature Char"/>
    <w:aliases w:val="ŠSignature Char"/>
    <w:basedOn w:val="DefaultParagraphFont"/>
    <w:link w:val="Signature"/>
    <w:uiPriority w:val="99"/>
    <w:rsid w:val="00915FF4"/>
    <w:rPr>
      <w:rFonts w:ascii="Arial" w:hAnsi="Arial" w:cs="Arial"/>
      <w:sz w:val="24"/>
      <w:szCs w:val="24"/>
    </w:rPr>
  </w:style>
  <w:style w:type="character" w:styleId="Strong">
    <w:name w:val="Strong"/>
    <w:aliases w:val="ŠStrong,Bold"/>
    <w:qFormat/>
    <w:rsid w:val="00500664"/>
    <w:rPr>
      <w:b/>
      <w:bCs/>
    </w:rPr>
  </w:style>
  <w:style w:type="character" w:customStyle="1" w:styleId="QuoteChar">
    <w:name w:val="Quote Char"/>
    <w:aliases w:val="ŠQuote Char"/>
    <w:basedOn w:val="DefaultParagraphFont"/>
    <w:link w:val="Quote"/>
    <w:uiPriority w:val="29"/>
    <w:rsid w:val="00915FF4"/>
    <w:rPr>
      <w:rFonts w:ascii="Arial" w:hAnsi="Arial" w:cs="Arial"/>
      <w:sz w:val="24"/>
      <w:szCs w:val="24"/>
    </w:rPr>
  </w:style>
  <w:style w:type="paragraph" w:customStyle="1" w:styleId="FeatureBox2">
    <w:name w:val="ŠFeature Box 2"/>
    <w:basedOn w:val="Normal"/>
    <w:next w:val="Normal"/>
    <w:uiPriority w:val="12"/>
    <w:qFormat/>
    <w:rsid w:val="00500664"/>
    <w:pPr>
      <w:pBdr>
        <w:top w:val="single" w:sz="24" w:space="10" w:color="CCEDFC"/>
        <w:left w:val="single" w:sz="24" w:space="10" w:color="CCEDFC"/>
        <w:bottom w:val="single" w:sz="24" w:space="10" w:color="CCEDFC"/>
        <w:right w:val="single" w:sz="24" w:space="10" w:color="CCEDFC"/>
      </w:pBdr>
      <w:shd w:val="clear" w:color="auto" w:fill="CCEDFC"/>
    </w:pPr>
  </w:style>
  <w:style w:type="paragraph" w:customStyle="1" w:styleId="FeatureBox">
    <w:name w:val="ŠFeature Box"/>
    <w:basedOn w:val="Normal"/>
    <w:next w:val="Normal"/>
    <w:uiPriority w:val="11"/>
    <w:qFormat/>
    <w:rsid w:val="00500664"/>
    <w:pPr>
      <w:pBdr>
        <w:top w:val="single" w:sz="24" w:space="10" w:color="002664"/>
        <w:left w:val="single" w:sz="24" w:space="10" w:color="002664"/>
        <w:bottom w:val="single" w:sz="24" w:space="10" w:color="002664"/>
        <w:right w:val="single" w:sz="24" w:space="10" w:color="002664"/>
      </w:pBdr>
    </w:pPr>
  </w:style>
  <w:style w:type="paragraph" w:styleId="Subtitle">
    <w:name w:val="Subtitle"/>
    <w:basedOn w:val="Normal"/>
    <w:next w:val="Normal"/>
    <w:link w:val="SubtitleChar"/>
    <w:uiPriority w:val="11"/>
    <w:semiHidden/>
    <w:qFormat/>
    <w:rsid w:val="00500664"/>
    <w:pPr>
      <w:numPr>
        <w:ilvl w:val="1"/>
      </w:numPr>
      <w:spacing w:after="160"/>
    </w:pPr>
    <w:rPr>
      <w:rFonts w:eastAsiaTheme="minorEastAsia" w:cstheme="minorBidi"/>
      <w:color w:val="5A5A5A" w:themeColor="text1" w:themeTint="A5"/>
      <w:spacing w:val="15"/>
      <w:szCs w:val="22"/>
    </w:rPr>
  </w:style>
  <w:style w:type="character" w:customStyle="1" w:styleId="SubtitleChar">
    <w:name w:val="Subtitle Char"/>
    <w:basedOn w:val="DefaultParagraphFont"/>
    <w:link w:val="Subtitle"/>
    <w:uiPriority w:val="11"/>
    <w:semiHidden/>
    <w:rsid w:val="00500664"/>
    <w:rPr>
      <w:rFonts w:ascii="Arial" w:eastAsiaTheme="minorEastAsia" w:hAnsi="Arial"/>
      <w:color w:val="5A5A5A" w:themeColor="text1" w:themeTint="A5"/>
      <w:spacing w:val="15"/>
    </w:rPr>
  </w:style>
  <w:style w:type="character" w:styleId="Hyperlink">
    <w:name w:val="Hyperlink"/>
    <w:aliases w:val="ŠHyperlink"/>
    <w:basedOn w:val="DefaultParagraphFont"/>
    <w:uiPriority w:val="99"/>
    <w:unhideWhenUsed/>
    <w:rsid w:val="00500664"/>
    <w:rPr>
      <w:color w:val="2F5496" w:themeColor="accent1" w:themeShade="BF"/>
      <w:u w:val="single"/>
    </w:rPr>
  </w:style>
  <w:style w:type="paragraph" w:customStyle="1" w:styleId="Logo">
    <w:name w:val="ŠLogo"/>
    <w:basedOn w:val="Normal"/>
    <w:uiPriority w:val="18"/>
    <w:qFormat/>
    <w:rsid w:val="00500664"/>
    <w:pPr>
      <w:tabs>
        <w:tab w:val="right" w:pos="10200"/>
      </w:tabs>
      <w:spacing w:after="0" w:line="300" w:lineRule="atLeast"/>
      <w:ind w:left="-567" w:right="-567" w:firstLine="567"/>
    </w:pPr>
    <w:rPr>
      <w:bCs/>
      <w:color w:val="002664"/>
    </w:rPr>
  </w:style>
  <w:style w:type="paragraph" w:styleId="TOC1">
    <w:name w:val="toc 1"/>
    <w:aliases w:val="ŠTOC 1"/>
    <w:basedOn w:val="Normal"/>
    <w:next w:val="Normal"/>
    <w:uiPriority w:val="39"/>
    <w:unhideWhenUsed/>
    <w:rsid w:val="00500664"/>
    <w:pPr>
      <w:tabs>
        <w:tab w:val="right" w:leader="dot" w:pos="14570"/>
      </w:tabs>
      <w:spacing w:before="0"/>
    </w:pPr>
    <w:rPr>
      <w:b/>
      <w:noProof/>
    </w:rPr>
  </w:style>
  <w:style w:type="paragraph" w:styleId="TOC2">
    <w:name w:val="toc 2"/>
    <w:aliases w:val="ŠTOC 2"/>
    <w:basedOn w:val="Normal"/>
    <w:next w:val="Normal"/>
    <w:uiPriority w:val="39"/>
    <w:unhideWhenUsed/>
    <w:rsid w:val="00500664"/>
    <w:pPr>
      <w:tabs>
        <w:tab w:val="right" w:leader="dot" w:pos="14570"/>
      </w:tabs>
      <w:spacing w:before="0"/>
    </w:pPr>
    <w:rPr>
      <w:noProof/>
    </w:rPr>
  </w:style>
  <w:style w:type="paragraph" w:styleId="TOC3">
    <w:name w:val="toc 3"/>
    <w:aliases w:val="ŠTOC 3"/>
    <w:basedOn w:val="Normal"/>
    <w:next w:val="Normal"/>
    <w:uiPriority w:val="39"/>
    <w:unhideWhenUsed/>
    <w:rsid w:val="00500664"/>
    <w:pPr>
      <w:spacing w:before="0"/>
      <w:ind w:left="244"/>
    </w:pPr>
  </w:style>
  <w:style w:type="paragraph" w:styleId="Title">
    <w:name w:val="Title"/>
    <w:aliases w:val="ŠTitle"/>
    <w:basedOn w:val="Normal"/>
    <w:next w:val="Normal"/>
    <w:link w:val="TitleChar"/>
    <w:uiPriority w:val="1"/>
    <w:rsid w:val="00500664"/>
    <w:pPr>
      <w:pBdr>
        <w:bottom w:val="single" w:sz="4" w:space="1" w:color="002664"/>
      </w:pBdr>
      <w:spacing w:before="2000" w:after="0"/>
      <w:contextualSpacing/>
    </w:pPr>
    <w:rPr>
      <w:rFonts w:eastAsiaTheme="majorEastAsia" w:cstheme="majorBidi"/>
      <w:color w:val="002664"/>
      <w:spacing w:val="-10"/>
      <w:kern w:val="28"/>
      <w:sz w:val="80"/>
      <w:szCs w:val="80"/>
    </w:rPr>
  </w:style>
  <w:style w:type="character" w:customStyle="1" w:styleId="TitleChar">
    <w:name w:val="Title Char"/>
    <w:aliases w:val="ŠTitle Char"/>
    <w:basedOn w:val="DefaultParagraphFont"/>
    <w:link w:val="Title"/>
    <w:uiPriority w:val="1"/>
    <w:rsid w:val="00500664"/>
    <w:rPr>
      <w:rFonts w:ascii="Arial" w:eastAsiaTheme="majorEastAsia" w:hAnsi="Arial" w:cstheme="majorBidi"/>
      <w:color w:val="002664"/>
      <w:spacing w:val="-10"/>
      <w:kern w:val="28"/>
      <w:sz w:val="80"/>
      <w:szCs w:val="80"/>
    </w:rPr>
  </w:style>
  <w:style w:type="character" w:customStyle="1" w:styleId="Heading1Char">
    <w:name w:val="Heading 1 Char"/>
    <w:aliases w:val="ŠHeading 1 Char"/>
    <w:basedOn w:val="DefaultParagraphFont"/>
    <w:link w:val="Heading1"/>
    <w:uiPriority w:val="3"/>
    <w:rsid w:val="00F05BC2"/>
    <w:rPr>
      <w:rFonts w:ascii="Arial" w:eastAsiaTheme="majorEastAsia" w:hAnsi="Arial" w:cs="Arial"/>
      <w:bCs/>
      <w:color w:val="002664"/>
      <w:sz w:val="40"/>
      <w:szCs w:val="52"/>
    </w:rPr>
  </w:style>
  <w:style w:type="character" w:customStyle="1" w:styleId="Heading2Char">
    <w:name w:val="Heading 2 Char"/>
    <w:aliases w:val="ŠHeading 2 Char"/>
    <w:basedOn w:val="DefaultParagraphFont"/>
    <w:link w:val="Heading2"/>
    <w:uiPriority w:val="3"/>
    <w:rsid w:val="006B0406"/>
    <w:rPr>
      <w:rFonts w:ascii="Arial" w:eastAsiaTheme="majorEastAsia" w:hAnsi="Arial" w:cs="Arial"/>
      <w:bCs/>
      <w:color w:val="002664"/>
      <w:sz w:val="36"/>
      <w:szCs w:val="48"/>
    </w:rPr>
  </w:style>
  <w:style w:type="paragraph" w:styleId="TOCHeading">
    <w:name w:val="TOC Heading"/>
    <w:aliases w:val="ŠTOC Heading"/>
    <w:basedOn w:val="Heading1"/>
    <w:next w:val="Normal"/>
    <w:uiPriority w:val="38"/>
    <w:qFormat/>
    <w:rsid w:val="00500664"/>
    <w:pPr>
      <w:spacing w:after="240"/>
      <w:outlineLvl w:val="9"/>
    </w:pPr>
    <w:rPr>
      <w:szCs w:val="40"/>
    </w:rPr>
  </w:style>
  <w:style w:type="paragraph" w:styleId="Footer">
    <w:name w:val="footer"/>
    <w:aliases w:val="ŠFooter"/>
    <w:basedOn w:val="Normal"/>
    <w:link w:val="FooterChar"/>
    <w:uiPriority w:val="19"/>
    <w:rsid w:val="00500664"/>
    <w:pPr>
      <w:tabs>
        <w:tab w:val="center" w:pos="4513"/>
        <w:tab w:val="right" w:pos="9026"/>
        <w:tab w:val="right" w:pos="10773"/>
      </w:tabs>
      <w:spacing w:after="0" w:line="23" w:lineRule="atLeast"/>
      <w:ind w:right="-567"/>
    </w:pPr>
    <w:rPr>
      <w:sz w:val="18"/>
      <w:szCs w:val="18"/>
    </w:rPr>
  </w:style>
  <w:style w:type="character" w:customStyle="1" w:styleId="FooterChar">
    <w:name w:val="Footer Char"/>
    <w:aliases w:val="ŠFooter Char"/>
    <w:basedOn w:val="DefaultParagraphFont"/>
    <w:link w:val="Footer"/>
    <w:uiPriority w:val="19"/>
    <w:rsid w:val="00500664"/>
    <w:rPr>
      <w:rFonts w:ascii="Arial" w:hAnsi="Arial" w:cs="Arial"/>
      <w:sz w:val="18"/>
      <w:szCs w:val="18"/>
    </w:rPr>
  </w:style>
  <w:style w:type="paragraph" w:styleId="Header">
    <w:name w:val="header"/>
    <w:aliases w:val="ŠHeader"/>
    <w:basedOn w:val="Normal"/>
    <w:link w:val="HeaderChar"/>
    <w:uiPriority w:val="16"/>
    <w:rsid w:val="00500664"/>
    <w:rPr>
      <w:noProof/>
      <w:color w:val="002664"/>
      <w:sz w:val="28"/>
      <w:szCs w:val="28"/>
    </w:rPr>
  </w:style>
  <w:style w:type="character" w:customStyle="1" w:styleId="HeaderChar">
    <w:name w:val="Header Char"/>
    <w:aliases w:val="ŠHeader Char"/>
    <w:basedOn w:val="DefaultParagraphFont"/>
    <w:link w:val="Header"/>
    <w:uiPriority w:val="16"/>
    <w:rsid w:val="00500664"/>
    <w:rPr>
      <w:rFonts w:ascii="Arial" w:hAnsi="Arial" w:cs="Arial"/>
      <w:noProof/>
      <w:color w:val="002664"/>
      <w:sz w:val="28"/>
      <w:szCs w:val="28"/>
    </w:rPr>
  </w:style>
  <w:style w:type="character" w:customStyle="1" w:styleId="Heading3Char">
    <w:name w:val="Heading 3 Char"/>
    <w:aliases w:val="ŠHeading 3 Char"/>
    <w:basedOn w:val="DefaultParagraphFont"/>
    <w:link w:val="Heading3"/>
    <w:uiPriority w:val="4"/>
    <w:rsid w:val="00500664"/>
    <w:rPr>
      <w:rFonts w:ascii="Arial" w:hAnsi="Arial" w:cs="Arial"/>
      <w:color w:val="002664"/>
      <w:sz w:val="32"/>
      <w:szCs w:val="40"/>
    </w:rPr>
  </w:style>
  <w:style w:type="character" w:customStyle="1" w:styleId="Heading4Char">
    <w:name w:val="Heading 4 Char"/>
    <w:aliases w:val="ŠHeading 4 Char"/>
    <w:basedOn w:val="DefaultParagraphFont"/>
    <w:link w:val="Heading4"/>
    <w:uiPriority w:val="5"/>
    <w:rsid w:val="00500664"/>
    <w:rPr>
      <w:rFonts w:ascii="Arial" w:hAnsi="Arial" w:cs="Arial"/>
      <w:color w:val="002664"/>
      <w:sz w:val="28"/>
      <w:szCs w:val="36"/>
    </w:rPr>
  </w:style>
  <w:style w:type="character" w:customStyle="1" w:styleId="Heading5Char">
    <w:name w:val="Heading 5 Char"/>
    <w:aliases w:val="ŠHeading 5 Char"/>
    <w:basedOn w:val="DefaultParagraphFont"/>
    <w:link w:val="Heading5"/>
    <w:uiPriority w:val="6"/>
    <w:rsid w:val="00500664"/>
    <w:rPr>
      <w:rFonts w:ascii="Arial" w:hAnsi="Arial" w:cs="Arial"/>
      <w:b/>
      <w:szCs w:val="32"/>
    </w:rPr>
  </w:style>
  <w:style w:type="character" w:styleId="UnresolvedMention">
    <w:name w:val="Unresolved Mention"/>
    <w:basedOn w:val="DefaultParagraphFont"/>
    <w:uiPriority w:val="99"/>
    <w:semiHidden/>
    <w:unhideWhenUsed/>
    <w:rsid w:val="00500664"/>
    <w:rPr>
      <w:color w:val="605E5C"/>
      <w:shd w:val="clear" w:color="auto" w:fill="E1DFDD"/>
    </w:rPr>
  </w:style>
  <w:style w:type="character" w:styleId="Emphasis">
    <w:name w:val="Emphasis"/>
    <w:aliases w:val="ŠEmphasis,Italic"/>
    <w:qFormat/>
    <w:rsid w:val="00500664"/>
    <w:rPr>
      <w:i/>
      <w:iCs/>
    </w:rPr>
  </w:style>
  <w:style w:type="character" w:styleId="SubtleEmphasis">
    <w:name w:val="Subtle Emphasis"/>
    <w:basedOn w:val="DefaultParagraphFont"/>
    <w:uiPriority w:val="19"/>
    <w:semiHidden/>
    <w:qFormat/>
    <w:rsid w:val="00500664"/>
    <w:rPr>
      <w:i/>
      <w:iCs/>
      <w:color w:val="404040" w:themeColor="text1" w:themeTint="BF"/>
    </w:rPr>
  </w:style>
  <w:style w:type="character" w:styleId="CommentReference">
    <w:name w:val="annotation reference"/>
    <w:basedOn w:val="DefaultParagraphFont"/>
    <w:uiPriority w:val="99"/>
    <w:semiHidden/>
    <w:unhideWhenUsed/>
    <w:rsid w:val="00500664"/>
    <w:rPr>
      <w:sz w:val="16"/>
      <w:szCs w:val="16"/>
    </w:rPr>
  </w:style>
  <w:style w:type="paragraph" w:styleId="CommentText">
    <w:name w:val="annotation text"/>
    <w:basedOn w:val="Normal"/>
    <w:link w:val="CommentTextChar"/>
    <w:uiPriority w:val="99"/>
    <w:unhideWhenUsed/>
    <w:rsid w:val="00500664"/>
    <w:pPr>
      <w:spacing w:line="240" w:lineRule="auto"/>
    </w:pPr>
    <w:rPr>
      <w:sz w:val="20"/>
      <w:szCs w:val="20"/>
    </w:rPr>
  </w:style>
  <w:style w:type="character" w:customStyle="1" w:styleId="CommentTextChar">
    <w:name w:val="Comment Text Char"/>
    <w:basedOn w:val="DefaultParagraphFont"/>
    <w:link w:val="CommentText"/>
    <w:uiPriority w:val="99"/>
    <w:rsid w:val="00500664"/>
    <w:rPr>
      <w:rFonts w:ascii="Arial" w:hAnsi="Arial" w:cs="Arial"/>
      <w:sz w:val="20"/>
      <w:szCs w:val="20"/>
    </w:rPr>
  </w:style>
  <w:style w:type="paragraph" w:styleId="CommentSubject">
    <w:name w:val="annotation subject"/>
    <w:basedOn w:val="CommentText"/>
    <w:next w:val="CommentText"/>
    <w:link w:val="CommentSubjectChar"/>
    <w:uiPriority w:val="99"/>
    <w:semiHidden/>
    <w:unhideWhenUsed/>
    <w:rsid w:val="00500664"/>
    <w:rPr>
      <w:b/>
      <w:bCs/>
    </w:rPr>
  </w:style>
  <w:style w:type="character" w:customStyle="1" w:styleId="CommentSubjectChar">
    <w:name w:val="Comment Subject Char"/>
    <w:basedOn w:val="CommentTextChar"/>
    <w:link w:val="CommentSubject"/>
    <w:uiPriority w:val="99"/>
    <w:semiHidden/>
    <w:rsid w:val="00500664"/>
    <w:rPr>
      <w:rFonts w:ascii="Arial" w:hAnsi="Arial" w:cs="Arial"/>
      <w:b/>
      <w:bCs/>
      <w:sz w:val="20"/>
      <w:szCs w:val="20"/>
    </w:rPr>
  </w:style>
  <w:style w:type="paragraph" w:styleId="ListParagraph">
    <w:name w:val="List Paragraph"/>
    <w:aliases w:val="ŠList Paragraph"/>
    <w:basedOn w:val="Normal"/>
    <w:uiPriority w:val="34"/>
    <w:unhideWhenUsed/>
    <w:qFormat/>
    <w:rsid w:val="00500664"/>
    <w:pPr>
      <w:ind w:left="567"/>
    </w:pPr>
  </w:style>
  <w:style w:type="character" w:styleId="FollowedHyperlink">
    <w:name w:val="FollowedHyperlink"/>
    <w:basedOn w:val="DefaultParagraphFont"/>
    <w:uiPriority w:val="99"/>
    <w:semiHidden/>
    <w:unhideWhenUsed/>
    <w:rsid w:val="00915FF4"/>
    <w:rPr>
      <w:color w:val="954F72" w:themeColor="followedHyperlink"/>
      <w:u w:val="single"/>
    </w:rPr>
  </w:style>
  <w:style w:type="paragraph" w:styleId="TableofFigures">
    <w:name w:val="table of figures"/>
    <w:basedOn w:val="Normal"/>
    <w:next w:val="Normal"/>
    <w:uiPriority w:val="99"/>
    <w:unhideWhenUsed/>
    <w:rsid w:val="00915FF4"/>
  </w:style>
  <w:style w:type="paragraph" w:customStyle="1" w:styleId="Featurebox2Bullets">
    <w:name w:val="ŠFeature box 2: Bullets"/>
    <w:basedOn w:val="ListBullet"/>
    <w:link w:val="Featurebox2BulletsChar"/>
    <w:uiPriority w:val="14"/>
    <w:qFormat/>
    <w:rsid w:val="00915FF4"/>
    <w:pPr>
      <w:pBdr>
        <w:top w:val="single" w:sz="48" w:space="1" w:color="CCEDFC"/>
        <w:left w:val="single" w:sz="48" w:space="4" w:color="CCEDFC"/>
        <w:bottom w:val="single" w:sz="48" w:space="1" w:color="CCEDFC"/>
        <w:right w:val="single" w:sz="48" w:space="4" w:color="CCEDFC"/>
      </w:pBdr>
      <w:shd w:val="clear" w:color="auto" w:fill="CCEDFC"/>
      <w:spacing w:before="100"/>
    </w:pPr>
  </w:style>
  <w:style w:type="character" w:customStyle="1" w:styleId="Featurebox2BulletsChar">
    <w:name w:val="ŠFeature box 2: Bullets Char"/>
    <w:basedOn w:val="DefaultParagraphFont"/>
    <w:link w:val="Featurebox2Bullets"/>
    <w:uiPriority w:val="14"/>
    <w:rsid w:val="00915FF4"/>
    <w:rPr>
      <w:rFonts w:ascii="Arial" w:hAnsi="Arial" w:cs="Arial"/>
      <w:sz w:val="24"/>
      <w:szCs w:val="24"/>
      <w:shd w:val="clear" w:color="auto" w:fill="CCEDFC"/>
    </w:rPr>
  </w:style>
  <w:style w:type="paragraph" w:customStyle="1" w:styleId="Imageattributioncaption">
    <w:name w:val="ŠImage attribution caption"/>
    <w:basedOn w:val="Normal"/>
    <w:next w:val="Normal"/>
    <w:link w:val="ImageattributioncaptionChar"/>
    <w:uiPriority w:val="15"/>
    <w:qFormat/>
    <w:rsid w:val="00500664"/>
    <w:pPr>
      <w:spacing w:after="0"/>
    </w:pPr>
    <w:rPr>
      <w:sz w:val="18"/>
      <w:szCs w:val="18"/>
    </w:rPr>
  </w:style>
  <w:style w:type="character" w:customStyle="1" w:styleId="ImageattributioncaptionChar">
    <w:name w:val="ŠImage attribution caption Char"/>
    <w:basedOn w:val="DefaultParagraphFont"/>
    <w:link w:val="Imageattributioncaption"/>
    <w:uiPriority w:val="15"/>
    <w:rsid w:val="00915FF4"/>
    <w:rPr>
      <w:rFonts w:ascii="Arial" w:hAnsi="Arial" w:cs="Arial"/>
      <w:sz w:val="18"/>
      <w:szCs w:val="18"/>
    </w:rPr>
  </w:style>
  <w:style w:type="paragraph" w:styleId="Revision">
    <w:name w:val="Revision"/>
    <w:hidden/>
    <w:uiPriority w:val="99"/>
    <w:semiHidden/>
    <w:rsid w:val="002B1DA2"/>
    <w:pPr>
      <w:spacing w:after="0" w:line="240" w:lineRule="auto"/>
    </w:pPr>
    <w:rPr>
      <w:rFonts w:ascii="Arial" w:hAnsi="Arial" w:cs="Arial"/>
      <w:sz w:val="24"/>
      <w:szCs w:val="24"/>
    </w:rPr>
  </w:style>
  <w:style w:type="paragraph" w:customStyle="1" w:styleId="Documentname">
    <w:name w:val="ŠDocument name"/>
    <w:basedOn w:val="Normal"/>
    <w:next w:val="Normal"/>
    <w:uiPriority w:val="17"/>
    <w:qFormat/>
    <w:rsid w:val="00500664"/>
    <w:pPr>
      <w:pBdr>
        <w:bottom w:val="single" w:sz="8" w:space="10" w:color="D0CECE" w:themeColor="background2" w:themeShade="E6"/>
      </w:pBdr>
      <w:spacing w:before="0" w:after="240" w:line="276" w:lineRule="auto"/>
      <w:jc w:val="right"/>
    </w:pPr>
    <w:rPr>
      <w:bCs/>
      <w:sz w:val="18"/>
      <w:szCs w:val="18"/>
    </w:rPr>
  </w:style>
  <w:style w:type="paragraph" w:styleId="FootnoteText">
    <w:name w:val="footnote text"/>
    <w:basedOn w:val="Normal"/>
    <w:link w:val="FootnoteTextChar"/>
    <w:uiPriority w:val="99"/>
    <w:semiHidden/>
    <w:unhideWhenUsed/>
    <w:rsid w:val="00915FF4"/>
    <w:pPr>
      <w:spacing w:before="0" w:line="240" w:lineRule="auto"/>
    </w:pPr>
    <w:rPr>
      <w:sz w:val="20"/>
      <w:szCs w:val="20"/>
    </w:rPr>
  </w:style>
  <w:style w:type="character" w:customStyle="1" w:styleId="FootnoteTextChar">
    <w:name w:val="Footnote Text Char"/>
    <w:basedOn w:val="DefaultParagraphFont"/>
    <w:link w:val="FootnoteText"/>
    <w:uiPriority w:val="99"/>
    <w:semiHidden/>
    <w:rsid w:val="00915FF4"/>
    <w:rPr>
      <w:rFonts w:ascii="Arial" w:hAnsi="Arial" w:cs="Arial"/>
      <w:sz w:val="20"/>
      <w:szCs w:val="20"/>
    </w:rPr>
  </w:style>
  <w:style w:type="character" w:styleId="FootnoteReference">
    <w:name w:val="footnote reference"/>
    <w:basedOn w:val="DefaultParagraphFont"/>
    <w:uiPriority w:val="99"/>
    <w:semiHidden/>
    <w:unhideWhenUsed/>
    <w:rsid w:val="00915FF4"/>
    <w:rPr>
      <w:vertAlign w:val="superscript"/>
    </w:rPr>
  </w:style>
  <w:style w:type="paragraph" w:customStyle="1" w:styleId="Featurepink">
    <w:name w:val="ŠFeature pink"/>
    <w:basedOn w:val="Normal"/>
    <w:next w:val="Normal"/>
    <w:uiPriority w:val="13"/>
    <w:qFormat/>
    <w:rsid w:val="00915FF4"/>
    <w:pPr>
      <w:pBdr>
        <w:top w:val="single" w:sz="24" w:space="10" w:color="FFB8C2"/>
        <w:left w:val="single" w:sz="24" w:space="10" w:color="FFB8C2"/>
        <w:bottom w:val="single" w:sz="24" w:space="10" w:color="FFB8C2"/>
        <w:right w:val="single" w:sz="24" w:space="10" w:color="FFB8C2"/>
      </w:pBdr>
      <w:shd w:val="clear" w:color="auto" w:fill="FFB8C2"/>
      <w:spacing w:before="120"/>
    </w:pPr>
  </w:style>
  <w:style w:type="character" w:customStyle="1" w:styleId="Featuretext1">
    <w:name w:val="ŠFeature text 1"/>
    <w:uiPriority w:val="21"/>
    <w:qFormat/>
    <w:rsid w:val="00915FF4"/>
    <w:rPr>
      <w:rFonts w:ascii="Arial" w:hAnsi="Arial"/>
      <w:b/>
      <w:color w:val="323695"/>
      <w:sz w:val="24"/>
    </w:rPr>
  </w:style>
  <w:style w:type="character" w:customStyle="1" w:styleId="Featuretext2">
    <w:name w:val="ŠFeature text 2"/>
    <w:uiPriority w:val="21"/>
    <w:qFormat/>
    <w:rsid w:val="00915FF4"/>
    <w:rPr>
      <w:rFonts w:ascii="Arial" w:hAnsi="Arial"/>
      <w:b/>
      <w:color w:val="B30000"/>
      <w:sz w:val="24"/>
    </w:rPr>
  </w:style>
  <w:style w:type="character" w:customStyle="1" w:styleId="Featuretext3">
    <w:name w:val="ŠFeature text 3"/>
    <w:uiPriority w:val="21"/>
    <w:qFormat/>
    <w:rsid w:val="00915FF4"/>
    <w:rPr>
      <w:rFonts w:ascii="Arial" w:hAnsi="Arial"/>
      <w:b/>
      <w:color w:val="2675C4"/>
      <w:sz w:val="24"/>
    </w:rPr>
  </w:style>
  <w:style w:type="character" w:customStyle="1" w:styleId="Featuretext4">
    <w:name w:val="ŠFeature text 4"/>
    <w:uiPriority w:val="21"/>
    <w:qFormat/>
    <w:rsid w:val="00915FF4"/>
    <w:rPr>
      <w:rFonts w:ascii="Arial" w:hAnsi="Arial"/>
      <w:b/>
      <w:color w:val="88419D"/>
      <w:sz w:val="24"/>
    </w:rPr>
  </w:style>
  <w:style w:type="character" w:customStyle="1" w:styleId="Featuretext5">
    <w:name w:val="ŠFeature text 5"/>
    <w:uiPriority w:val="21"/>
    <w:qFormat/>
    <w:rsid w:val="00915FF4"/>
    <w:rPr>
      <w:rFonts w:ascii="Arial" w:hAnsi="Arial"/>
      <w:b/>
      <w:color w:val="BD5704"/>
      <w:sz w:val="24"/>
    </w:rPr>
  </w:style>
  <w:style w:type="paragraph" w:styleId="NoSpacing">
    <w:name w:val="No Spacing"/>
    <w:aliases w:val="ŠNo Spacing"/>
    <w:next w:val="Normal"/>
    <w:uiPriority w:val="1"/>
    <w:qFormat/>
    <w:rsid w:val="00915FF4"/>
    <w:pPr>
      <w:spacing w:after="0" w:line="240" w:lineRule="auto"/>
    </w:pPr>
    <w:rPr>
      <w:rFonts w:ascii="Arial" w:hAnsi="Arial"/>
      <w:sz w:val="24"/>
      <w:szCs w:val="24"/>
    </w:rPr>
  </w:style>
  <w:style w:type="paragraph" w:customStyle="1" w:styleId="TableParagraph">
    <w:name w:val="Table Paragraph"/>
    <w:basedOn w:val="Normal"/>
    <w:uiPriority w:val="1"/>
    <w:qFormat/>
    <w:rsid w:val="00865490"/>
    <w:pPr>
      <w:widowControl w:val="0"/>
      <w:autoSpaceDE w:val="0"/>
      <w:autoSpaceDN w:val="0"/>
      <w:spacing w:before="0" w:line="240" w:lineRule="auto"/>
    </w:pPr>
    <w:rPr>
      <w:rFonts w:ascii="Arial Rounded MT Bold" w:eastAsia="Arial Rounded MT Bold" w:hAnsi="Arial Rounded MT Bold" w:cs="Arial Rounded MT Bold"/>
      <w:szCs w:val="22"/>
      <w:lang w:val="en-US"/>
    </w:rPr>
  </w:style>
  <w:style w:type="paragraph" w:styleId="NormalWeb">
    <w:name w:val="Normal (Web)"/>
    <w:basedOn w:val="Normal"/>
    <w:uiPriority w:val="99"/>
    <w:unhideWhenUsed/>
    <w:rsid w:val="00887F1B"/>
    <w:pPr>
      <w:spacing w:before="100" w:beforeAutospacing="1" w:after="100" w:afterAutospacing="1" w:line="240" w:lineRule="auto"/>
    </w:pPr>
    <w:rPr>
      <w:rFonts w:ascii="Times New Roman" w:eastAsia="Times New Roman" w:hAnsi="Times New Roman" w:cs="Times New Roman"/>
      <w:lang w:eastAsia="en-AU"/>
    </w:rPr>
  </w:style>
  <w:style w:type="paragraph" w:styleId="ListBullet3">
    <w:name w:val="List Bullet 3"/>
    <w:aliases w:val="ŠList Bullet 3"/>
    <w:basedOn w:val="Normal"/>
    <w:uiPriority w:val="10"/>
    <w:rsid w:val="00500664"/>
    <w:pPr>
      <w:numPr>
        <w:numId w:val="20"/>
      </w:numPr>
    </w:pPr>
  </w:style>
  <w:style w:type="paragraph" w:styleId="ListNumber3">
    <w:name w:val="List Number 3"/>
    <w:aliases w:val="ŠList Number 3"/>
    <w:basedOn w:val="ListBullet3"/>
    <w:uiPriority w:val="8"/>
    <w:rsid w:val="00500664"/>
    <w:pPr>
      <w:numPr>
        <w:ilvl w:val="2"/>
        <w:numId w:val="9"/>
      </w:numPr>
    </w:pPr>
  </w:style>
  <w:style w:type="character" w:styleId="PlaceholderText">
    <w:name w:val="Placeholder Text"/>
    <w:basedOn w:val="DefaultParagraphFont"/>
    <w:uiPriority w:val="99"/>
    <w:semiHidden/>
    <w:rsid w:val="00500664"/>
    <w:rPr>
      <w:color w:val="808080"/>
    </w:rPr>
  </w:style>
  <w:style w:type="character" w:customStyle="1" w:styleId="BoldItalic">
    <w:name w:val="ŠBold Italic"/>
    <w:basedOn w:val="DefaultParagraphFont"/>
    <w:uiPriority w:val="1"/>
    <w:qFormat/>
    <w:rsid w:val="00500664"/>
    <w:rPr>
      <w:b/>
      <w:i/>
      <w:iCs/>
    </w:rPr>
  </w:style>
  <w:style w:type="paragraph" w:customStyle="1" w:styleId="FeatureBox3">
    <w:name w:val="ŠFeature Box 3"/>
    <w:basedOn w:val="Normal"/>
    <w:next w:val="Normal"/>
    <w:uiPriority w:val="13"/>
    <w:qFormat/>
    <w:rsid w:val="00500664"/>
    <w:pPr>
      <w:pBdr>
        <w:top w:val="single" w:sz="24" w:space="10" w:color="FFB8C2"/>
        <w:left w:val="single" w:sz="24" w:space="10" w:color="FFB8C2"/>
        <w:bottom w:val="single" w:sz="24" w:space="10" w:color="FFB8C2"/>
        <w:right w:val="single" w:sz="24" w:space="10" w:color="FFB8C2"/>
      </w:pBdr>
      <w:shd w:val="clear" w:color="auto" w:fill="FFB8C2"/>
    </w:pPr>
  </w:style>
  <w:style w:type="paragraph" w:customStyle="1" w:styleId="FeatureBox4">
    <w:name w:val="ŠFeature Box 4"/>
    <w:basedOn w:val="FeatureBox2"/>
    <w:next w:val="Normal"/>
    <w:uiPriority w:val="14"/>
    <w:qFormat/>
    <w:rsid w:val="00500664"/>
    <w:pPr>
      <w:pBdr>
        <w:top w:val="single" w:sz="24" w:space="10" w:color="EBEBEB"/>
        <w:left w:val="single" w:sz="24" w:space="10" w:color="EBEBEB"/>
        <w:bottom w:val="single" w:sz="24" w:space="10" w:color="EBEBEB"/>
        <w:right w:val="single" w:sz="24" w:space="10" w:color="EBEBEB"/>
      </w:pBdr>
      <w:shd w:val="clear" w:color="auto" w:fill="EBEBEB"/>
    </w:pPr>
  </w:style>
  <w:style w:type="paragraph" w:customStyle="1" w:styleId="Pulloutquote">
    <w:name w:val="ŠPull out quote"/>
    <w:basedOn w:val="Normal"/>
    <w:next w:val="Normal"/>
    <w:uiPriority w:val="20"/>
    <w:qFormat/>
    <w:rsid w:val="00500664"/>
    <w:pPr>
      <w:keepNext/>
      <w:ind w:left="567" w:right="57"/>
    </w:pPr>
    <w:rPr>
      <w:szCs w:val="22"/>
    </w:rPr>
  </w:style>
  <w:style w:type="paragraph" w:customStyle="1" w:styleId="Subtitle0">
    <w:name w:val="ŠSubtitle"/>
    <w:basedOn w:val="Normal"/>
    <w:link w:val="SubtitleChar0"/>
    <w:uiPriority w:val="2"/>
    <w:qFormat/>
    <w:rsid w:val="00500664"/>
    <w:pPr>
      <w:spacing w:before="360"/>
    </w:pPr>
    <w:rPr>
      <w:color w:val="002664"/>
      <w:sz w:val="44"/>
      <w:szCs w:val="48"/>
    </w:rPr>
  </w:style>
  <w:style w:type="character" w:customStyle="1" w:styleId="SubtitleChar0">
    <w:name w:val="ŠSubtitle Char"/>
    <w:basedOn w:val="DefaultParagraphFont"/>
    <w:link w:val="Subtitle0"/>
    <w:uiPriority w:val="2"/>
    <w:rsid w:val="00500664"/>
    <w:rPr>
      <w:rFonts w:ascii="Arial" w:hAnsi="Arial" w:cs="Arial"/>
      <w:color w:val="002664"/>
      <w:sz w:val="44"/>
      <w:szCs w:val="48"/>
    </w:rPr>
  </w:style>
  <w:style w:type="paragraph" w:styleId="TOC4">
    <w:name w:val="toc 4"/>
    <w:aliases w:val="ŠTOC 4"/>
    <w:basedOn w:val="Normal"/>
    <w:next w:val="Normal"/>
    <w:autoRedefine/>
    <w:uiPriority w:val="39"/>
    <w:unhideWhenUsed/>
    <w:rsid w:val="00500664"/>
    <w:pPr>
      <w:spacing w:before="0"/>
      <w:ind w:left="488"/>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8454517">
      <w:bodyDiv w:val="1"/>
      <w:marLeft w:val="0"/>
      <w:marRight w:val="0"/>
      <w:marTop w:val="0"/>
      <w:marBottom w:val="0"/>
      <w:divBdr>
        <w:top w:val="none" w:sz="0" w:space="0" w:color="auto"/>
        <w:left w:val="none" w:sz="0" w:space="0" w:color="auto"/>
        <w:bottom w:val="none" w:sz="0" w:space="0" w:color="auto"/>
        <w:right w:val="none" w:sz="0" w:space="0" w:color="auto"/>
      </w:divBdr>
    </w:div>
    <w:div w:id="123234784">
      <w:bodyDiv w:val="1"/>
      <w:marLeft w:val="0"/>
      <w:marRight w:val="0"/>
      <w:marTop w:val="0"/>
      <w:marBottom w:val="0"/>
      <w:divBdr>
        <w:top w:val="none" w:sz="0" w:space="0" w:color="auto"/>
        <w:left w:val="none" w:sz="0" w:space="0" w:color="auto"/>
        <w:bottom w:val="none" w:sz="0" w:space="0" w:color="auto"/>
        <w:right w:val="none" w:sz="0" w:space="0" w:color="auto"/>
      </w:divBdr>
      <w:divsChild>
        <w:div w:id="1644772770">
          <w:marLeft w:val="0"/>
          <w:marRight w:val="0"/>
          <w:marTop w:val="0"/>
          <w:marBottom w:val="0"/>
          <w:divBdr>
            <w:top w:val="none" w:sz="0" w:space="0" w:color="auto"/>
            <w:left w:val="none" w:sz="0" w:space="0" w:color="auto"/>
            <w:bottom w:val="none" w:sz="0" w:space="0" w:color="auto"/>
            <w:right w:val="none" w:sz="0" w:space="0" w:color="auto"/>
          </w:divBdr>
          <w:divsChild>
            <w:div w:id="163403310">
              <w:marLeft w:val="0"/>
              <w:marRight w:val="0"/>
              <w:marTop w:val="0"/>
              <w:marBottom w:val="0"/>
              <w:divBdr>
                <w:top w:val="none" w:sz="0" w:space="0" w:color="auto"/>
                <w:left w:val="none" w:sz="0" w:space="0" w:color="auto"/>
                <w:bottom w:val="none" w:sz="0" w:space="0" w:color="auto"/>
                <w:right w:val="none" w:sz="0" w:space="0" w:color="auto"/>
              </w:divBdr>
            </w:div>
            <w:div w:id="840512545">
              <w:marLeft w:val="0"/>
              <w:marRight w:val="0"/>
              <w:marTop w:val="0"/>
              <w:marBottom w:val="0"/>
              <w:divBdr>
                <w:top w:val="none" w:sz="0" w:space="0" w:color="auto"/>
                <w:left w:val="none" w:sz="0" w:space="0" w:color="auto"/>
                <w:bottom w:val="none" w:sz="0" w:space="0" w:color="auto"/>
                <w:right w:val="none" w:sz="0" w:space="0" w:color="auto"/>
              </w:divBdr>
              <w:divsChild>
                <w:div w:id="219292372">
                  <w:marLeft w:val="0"/>
                  <w:marRight w:val="0"/>
                  <w:marTop w:val="0"/>
                  <w:marBottom w:val="0"/>
                  <w:divBdr>
                    <w:top w:val="none" w:sz="0" w:space="0" w:color="auto"/>
                    <w:left w:val="none" w:sz="0" w:space="0" w:color="auto"/>
                    <w:bottom w:val="none" w:sz="0" w:space="0" w:color="auto"/>
                    <w:right w:val="single" w:sz="6" w:space="0" w:color="000000"/>
                  </w:divBdr>
                  <w:divsChild>
                    <w:div w:id="128281454">
                      <w:marLeft w:val="0"/>
                      <w:marRight w:val="0"/>
                      <w:marTop w:val="0"/>
                      <w:marBottom w:val="0"/>
                      <w:divBdr>
                        <w:top w:val="none" w:sz="0" w:space="0" w:color="auto"/>
                        <w:left w:val="none" w:sz="0" w:space="0" w:color="auto"/>
                        <w:bottom w:val="none" w:sz="0" w:space="0" w:color="auto"/>
                        <w:right w:val="none" w:sz="0" w:space="0" w:color="auto"/>
                      </w:divBdr>
                    </w:div>
                  </w:divsChild>
                </w:div>
                <w:div w:id="14227949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09378427">
      <w:bodyDiv w:val="1"/>
      <w:marLeft w:val="0"/>
      <w:marRight w:val="0"/>
      <w:marTop w:val="0"/>
      <w:marBottom w:val="0"/>
      <w:divBdr>
        <w:top w:val="none" w:sz="0" w:space="0" w:color="auto"/>
        <w:left w:val="none" w:sz="0" w:space="0" w:color="auto"/>
        <w:bottom w:val="none" w:sz="0" w:space="0" w:color="auto"/>
        <w:right w:val="none" w:sz="0" w:space="0" w:color="auto"/>
      </w:divBdr>
    </w:div>
    <w:div w:id="1203589449">
      <w:bodyDiv w:val="1"/>
      <w:marLeft w:val="0"/>
      <w:marRight w:val="0"/>
      <w:marTop w:val="0"/>
      <w:marBottom w:val="0"/>
      <w:divBdr>
        <w:top w:val="none" w:sz="0" w:space="0" w:color="auto"/>
        <w:left w:val="none" w:sz="0" w:space="0" w:color="auto"/>
        <w:bottom w:val="none" w:sz="0" w:space="0" w:color="auto"/>
        <w:right w:val="none" w:sz="0" w:space="0" w:color="auto"/>
      </w:divBdr>
    </w:div>
    <w:div w:id="1307509523">
      <w:bodyDiv w:val="1"/>
      <w:marLeft w:val="0"/>
      <w:marRight w:val="0"/>
      <w:marTop w:val="0"/>
      <w:marBottom w:val="0"/>
      <w:divBdr>
        <w:top w:val="none" w:sz="0" w:space="0" w:color="auto"/>
        <w:left w:val="none" w:sz="0" w:space="0" w:color="auto"/>
        <w:bottom w:val="none" w:sz="0" w:space="0" w:color="auto"/>
        <w:right w:val="none" w:sz="0" w:space="0" w:color="auto"/>
      </w:divBdr>
    </w:div>
    <w:div w:id="1329560342">
      <w:bodyDiv w:val="1"/>
      <w:marLeft w:val="0"/>
      <w:marRight w:val="0"/>
      <w:marTop w:val="0"/>
      <w:marBottom w:val="0"/>
      <w:divBdr>
        <w:top w:val="none" w:sz="0" w:space="0" w:color="auto"/>
        <w:left w:val="none" w:sz="0" w:space="0" w:color="auto"/>
        <w:bottom w:val="none" w:sz="0" w:space="0" w:color="auto"/>
        <w:right w:val="none" w:sz="0" w:space="0" w:color="auto"/>
      </w:divBdr>
    </w:div>
    <w:div w:id="1412315272">
      <w:bodyDiv w:val="1"/>
      <w:marLeft w:val="0"/>
      <w:marRight w:val="0"/>
      <w:marTop w:val="0"/>
      <w:marBottom w:val="0"/>
      <w:divBdr>
        <w:top w:val="none" w:sz="0" w:space="0" w:color="auto"/>
        <w:left w:val="none" w:sz="0" w:space="0" w:color="auto"/>
        <w:bottom w:val="none" w:sz="0" w:space="0" w:color="auto"/>
        <w:right w:val="none" w:sz="0" w:space="0" w:color="auto"/>
      </w:divBdr>
    </w:div>
    <w:div w:id="1521703966">
      <w:bodyDiv w:val="1"/>
      <w:marLeft w:val="0"/>
      <w:marRight w:val="0"/>
      <w:marTop w:val="0"/>
      <w:marBottom w:val="0"/>
      <w:divBdr>
        <w:top w:val="none" w:sz="0" w:space="0" w:color="auto"/>
        <w:left w:val="none" w:sz="0" w:space="0" w:color="auto"/>
        <w:bottom w:val="none" w:sz="0" w:space="0" w:color="auto"/>
        <w:right w:val="none" w:sz="0" w:space="0" w:color="auto"/>
      </w:divBdr>
    </w:div>
    <w:div w:id="1533885144">
      <w:bodyDiv w:val="1"/>
      <w:marLeft w:val="0"/>
      <w:marRight w:val="0"/>
      <w:marTop w:val="0"/>
      <w:marBottom w:val="0"/>
      <w:divBdr>
        <w:top w:val="none" w:sz="0" w:space="0" w:color="auto"/>
        <w:left w:val="none" w:sz="0" w:space="0" w:color="auto"/>
        <w:bottom w:val="none" w:sz="0" w:space="0" w:color="auto"/>
        <w:right w:val="none" w:sz="0" w:space="0" w:color="auto"/>
      </w:divBdr>
    </w:div>
    <w:div w:id="1590767801">
      <w:bodyDiv w:val="1"/>
      <w:marLeft w:val="0"/>
      <w:marRight w:val="0"/>
      <w:marTop w:val="0"/>
      <w:marBottom w:val="0"/>
      <w:divBdr>
        <w:top w:val="none" w:sz="0" w:space="0" w:color="auto"/>
        <w:left w:val="none" w:sz="0" w:space="0" w:color="auto"/>
        <w:bottom w:val="none" w:sz="0" w:space="0" w:color="auto"/>
        <w:right w:val="none" w:sz="0" w:space="0" w:color="auto"/>
      </w:divBdr>
    </w:div>
    <w:div w:id="1672248421">
      <w:bodyDiv w:val="1"/>
      <w:marLeft w:val="0"/>
      <w:marRight w:val="0"/>
      <w:marTop w:val="0"/>
      <w:marBottom w:val="0"/>
      <w:divBdr>
        <w:top w:val="none" w:sz="0" w:space="0" w:color="auto"/>
        <w:left w:val="none" w:sz="0" w:space="0" w:color="auto"/>
        <w:bottom w:val="none" w:sz="0" w:space="0" w:color="auto"/>
        <w:right w:val="none" w:sz="0" w:space="0" w:color="auto"/>
      </w:divBdr>
      <w:divsChild>
        <w:div w:id="6716066">
          <w:marLeft w:val="360"/>
          <w:marRight w:val="0"/>
          <w:marTop w:val="0"/>
          <w:marBottom w:val="0"/>
          <w:divBdr>
            <w:top w:val="none" w:sz="0" w:space="0" w:color="auto"/>
            <w:left w:val="none" w:sz="0" w:space="0" w:color="auto"/>
            <w:bottom w:val="none" w:sz="0" w:space="0" w:color="auto"/>
            <w:right w:val="none" w:sz="0" w:space="0" w:color="auto"/>
          </w:divBdr>
        </w:div>
        <w:div w:id="485896165">
          <w:marLeft w:val="360"/>
          <w:marRight w:val="0"/>
          <w:marTop w:val="0"/>
          <w:marBottom w:val="0"/>
          <w:divBdr>
            <w:top w:val="none" w:sz="0" w:space="0" w:color="auto"/>
            <w:left w:val="none" w:sz="0" w:space="0" w:color="auto"/>
            <w:bottom w:val="none" w:sz="0" w:space="0" w:color="auto"/>
            <w:right w:val="none" w:sz="0" w:space="0" w:color="auto"/>
          </w:divBdr>
        </w:div>
        <w:div w:id="626542885">
          <w:marLeft w:val="360"/>
          <w:marRight w:val="0"/>
          <w:marTop w:val="0"/>
          <w:marBottom w:val="0"/>
          <w:divBdr>
            <w:top w:val="none" w:sz="0" w:space="0" w:color="auto"/>
            <w:left w:val="none" w:sz="0" w:space="0" w:color="auto"/>
            <w:bottom w:val="none" w:sz="0" w:space="0" w:color="auto"/>
            <w:right w:val="none" w:sz="0" w:space="0" w:color="auto"/>
          </w:divBdr>
        </w:div>
        <w:div w:id="947274352">
          <w:marLeft w:val="360"/>
          <w:marRight w:val="0"/>
          <w:marTop w:val="0"/>
          <w:marBottom w:val="0"/>
          <w:divBdr>
            <w:top w:val="none" w:sz="0" w:space="0" w:color="auto"/>
            <w:left w:val="none" w:sz="0" w:space="0" w:color="auto"/>
            <w:bottom w:val="none" w:sz="0" w:space="0" w:color="auto"/>
            <w:right w:val="none" w:sz="0" w:space="0" w:color="auto"/>
          </w:divBdr>
        </w:div>
        <w:div w:id="1011837524">
          <w:marLeft w:val="360"/>
          <w:marRight w:val="0"/>
          <w:marTop w:val="0"/>
          <w:marBottom w:val="0"/>
          <w:divBdr>
            <w:top w:val="none" w:sz="0" w:space="0" w:color="auto"/>
            <w:left w:val="none" w:sz="0" w:space="0" w:color="auto"/>
            <w:bottom w:val="none" w:sz="0" w:space="0" w:color="auto"/>
            <w:right w:val="none" w:sz="0" w:space="0" w:color="auto"/>
          </w:divBdr>
        </w:div>
        <w:div w:id="1598366729">
          <w:marLeft w:val="36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youtu.be/0RRVV4Diomg" TargetMode="External"/><Relationship Id="rId21" Type="http://schemas.openxmlformats.org/officeDocument/2006/relationships/hyperlink" Target="https://youtu.be/rz4Dd1I_fX0" TargetMode="External"/><Relationship Id="rId42" Type="http://schemas.openxmlformats.org/officeDocument/2006/relationships/header" Target="header7.xml"/><Relationship Id="rId47" Type="http://schemas.openxmlformats.org/officeDocument/2006/relationships/image" Target="media/image10.png"/><Relationship Id="rId63" Type="http://schemas.openxmlformats.org/officeDocument/2006/relationships/hyperlink" Target="https://youtu.be/rz4Dd1I_fX0" TargetMode="External"/><Relationship Id="rId68" Type="http://schemas.openxmlformats.org/officeDocument/2006/relationships/hyperlink" Target="https://elements.wlonk.com/Elements_Pics+Words_11x8.5.pdf" TargetMode="External"/><Relationship Id="rId84" Type="http://schemas.openxmlformats.org/officeDocument/2006/relationships/footer" Target="footer6.xml"/><Relationship Id="rId16" Type="http://schemas.openxmlformats.org/officeDocument/2006/relationships/footer" Target="footer3.xml"/><Relationship Id="rId11" Type="http://schemas.openxmlformats.org/officeDocument/2006/relationships/header" Target="header1.xml"/><Relationship Id="rId32" Type="http://schemas.openxmlformats.org/officeDocument/2006/relationships/hyperlink" Target="https://www.theteachertoolkit.com/index.php/tool/tableau" TargetMode="External"/><Relationship Id="rId37" Type="http://schemas.openxmlformats.org/officeDocument/2006/relationships/image" Target="media/image6.svg"/><Relationship Id="rId53" Type="http://schemas.openxmlformats.org/officeDocument/2006/relationships/image" Target="media/image14.png"/><Relationship Id="rId58" Type="http://schemas.openxmlformats.org/officeDocument/2006/relationships/hyperlink" Target="https://youtu.be/jI__JY7pqOM" TargetMode="External"/><Relationship Id="rId74" Type="http://schemas.openxmlformats.org/officeDocument/2006/relationships/hyperlink" Target="https://educationstandards.nsw.edu.au/wps/wcm/connect/98664936-221f-4c49-88e1-d002ec69285c/chemistry-formulae-sheet-data-sheet-periodic-table-hsc-exams-2019.pdf?MOD=AJPERES&amp;CVID=" TargetMode="External"/><Relationship Id="rId79" Type="http://schemas.openxmlformats.org/officeDocument/2006/relationships/hyperlink" Target="https://education.nsw.gov.au/teaching-and-learning/curriculum/literacy-and-numeracy" TargetMode="External"/><Relationship Id="rId5" Type="http://schemas.openxmlformats.org/officeDocument/2006/relationships/numbering" Target="numbering.xml"/><Relationship Id="rId19" Type="http://schemas.openxmlformats.org/officeDocument/2006/relationships/hyperlink" Target="https://education.nsw.gov.au/teaching-and-learning/curriculum/science/planning-programming-and-assessing-science-7-10" TargetMode="External"/><Relationship Id="rId14" Type="http://schemas.openxmlformats.org/officeDocument/2006/relationships/footer" Target="footer2.xml"/><Relationship Id="rId22" Type="http://schemas.openxmlformats.org/officeDocument/2006/relationships/hyperlink" Target="https://resources.perimeterinstitute.ca/collections/individual-lessons/products/making-models-wooden-blocks?variant=29960598487118" TargetMode="External"/><Relationship Id="rId27" Type="http://schemas.openxmlformats.org/officeDocument/2006/relationships/hyperlink" Target="https://youtu.be/t_f8bB1kf6M" TargetMode="External"/><Relationship Id="rId30" Type="http://schemas.openxmlformats.org/officeDocument/2006/relationships/header" Target="header4.xml"/><Relationship Id="rId35" Type="http://schemas.openxmlformats.org/officeDocument/2006/relationships/hyperlink" Target="https://education.nsw.gov.au/teaching-and-learning/curriculum/science/planning-programming-and-assessing-science-7-10" TargetMode="External"/><Relationship Id="rId43" Type="http://schemas.openxmlformats.org/officeDocument/2006/relationships/hyperlink" Target="https://elements.wlonk.com/Elements_Pics+Words_11x8.5.pdf" TargetMode="External"/><Relationship Id="rId48" Type="http://schemas.openxmlformats.org/officeDocument/2006/relationships/image" Target="media/image11.svg"/><Relationship Id="rId56" Type="http://schemas.openxmlformats.org/officeDocument/2006/relationships/hyperlink" Target="https://cosmosmagazine.com/science/chemistry/the-periodic-table-might-have-looked-very-different-indeed/" TargetMode="External"/><Relationship Id="rId64" Type="http://schemas.openxmlformats.org/officeDocument/2006/relationships/hyperlink" Target="https://education.nsw.gov.au/about-us/educational-data/cese/publications/research-reports/what-works-best-2020-update" TargetMode="External"/><Relationship Id="rId69" Type="http://schemas.openxmlformats.org/officeDocument/2006/relationships/hyperlink" Target="https://resources.perimeterinstitute.ca/collections/individual-lessons/products/making-models-wooden-blocks?variant=29960598487118" TargetMode="External"/><Relationship Id="rId77" Type="http://schemas.openxmlformats.org/officeDocument/2006/relationships/hyperlink" Target="https://resources.education.nsw.gov.au/detail/C-52" TargetMode="External"/><Relationship Id="rId8" Type="http://schemas.openxmlformats.org/officeDocument/2006/relationships/webSettings" Target="webSettings.xml"/><Relationship Id="rId51" Type="http://schemas.openxmlformats.org/officeDocument/2006/relationships/image" Target="media/image13.svg"/><Relationship Id="rId72" Type="http://schemas.openxmlformats.org/officeDocument/2006/relationships/hyperlink" Target="https://cosmosmagazine.com/science/chemistry/the-periodic-table-might-have-looked-very-different-indeed/" TargetMode="External"/><Relationship Id="rId80" Type="http://schemas.openxmlformats.org/officeDocument/2006/relationships/hyperlink" Target="https://education.nsw.gov.au/teaching-and-learning/curriculum/literacy-and-numeracy/priorities" TargetMode="External"/><Relationship Id="rId85" Type="http://schemas.openxmlformats.org/officeDocument/2006/relationships/header" Target="header10.xm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yperlink" Target="https://educationstandards.nsw.edu.au/wps/portal/nesa/k-10/learning-areas/science/science-7-10-2018" TargetMode="External"/><Relationship Id="rId25" Type="http://schemas.openxmlformats.org/officeDocument/2006/relationships/hyperlink" Target="https://app.education.nsw.gov.au/digital-learning-selector/LearningActivity/Card/645" TargetMode="External"/><Relationship Id="rId33" Type="http://schemas.openxmlformats.org/officeDocument/2006/relationships/hyperlink" Target="https://cosmosmagazine.com/science/chemistry/the-periodic-table-might-have-looked-very-different-indeed/" TargetMode="External"/><Relationship Id="rId38" Type="http://schemas.openxmlformats.org/officeDocument/2006/relationships/header" Target="header5.xml"/><Relationship Id="rId46" Type="http://schemas.openxmlformats.org/officeDocument/2006/relationships/image" Target="media/image9.png"/><Relationship Id="rId59" Type="http://schemas.openxmlformats.org/officeDocument/2006/relationships/hyperlink" Target="https://educationstandards.nsw.edu.au/wps/portal/nesa/mini-footer/copyright" TargetMode="External"/><Relationship Id="rId67" Type="http://schemas.openxmlformats.org/officeDocument/2006/relationships/hyperlink" Target="https://youtu.be/-I7l8TgtuLQ?list=RD-I7l8TgtuLQ" TargetMode="External"/><Relationship Id="rId20" Type="http://schemas.openxmlformats.org/officeDocument/2006/relationships/hyperlink" Target="https://youtu.be/-I7l8TgtuLQ?list=RD-I7l8TgtuLQ" TargetMode="External"/><Relationship Id="rId41" Type="http://schemas.openxmlformats.org/officeDocument/2006/relationships/header" Target="header6.xml"/><Relationship Id="rId54" Type="http://schemas.openxmlformats.org/officeDocument/2006/relationships/image" Target="media/image15.png"/><Relationship Id="rId62" Type="http://schemas.openxmlformats.org/officeDocument/2006/relationships/hyperlink" Target="https://educationstandards.nsw.edu.au/wps/portal/nesa/k-10/learning-areas/science/science-7-10-2018" TargetMode="External"/><Relationship Id="rId70" Type="http://schemas.openxmlformats.org/officeDocument/2006/relationships/hyperlink" Target="https://youtu.be/t_f8bB1kf6M" TargetMode="External"/><Relationship Id="rId75" Type="http://schemas.openxmlformats.org/officeDocument/2006/relationships/hyperlink" Target="https://educationstandards.nsw.edu.au/wps/portal/nesa/teacher-accreditation/meeting-requirements/the-standards/proficient-teacher" TargetMode="External"/><Relationship Id="rId83" Type="http://schemas.openxmlformats.org/officeDocument/2006/relationships/footer" Target="footer5.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yperlink" Target="https://resources.perimeterinstitute.ca/collections/individual-lessons/products/making-models-wooden-blocks?variant=29960598487118" TargetMode="External"/><Relationship Id="rId28" Type="http://schemas.openxmlformats.org/officeDocument/2006/relationships/hyperlink" Target="https://education.nsw.gov.au/teaching-and-learning/curriculum/science/planning-programming-and-assessing-science-7-10" TargetMode="External"/><Relationship Id="rId36" Type="http://schemas.openxmlformats.org/officeDocument/2006/relationships/image" Target="media/image5.png"/><Relationship Id="rId49" Type="http://schemas.openxmlformats.org/officeDocument/2006/relationships/header" Target="header8.xml"/><Relationship Id="rId57" Type="http://schemas.openxmlformats.org/officeDocument/2006/relationships/hyperlink" Target="https://youtu.be/jI__JY7pqOM" TargetMode="External"/><Relationship Id="rId10" Type="http://schemas.openxmlformats.org/officeDocument/2006/relationships/endnotes" Target="endnotes.xml"/><Relationship Id="rId31" Type="http://schemas.openxmlformats.org/officeDocument/2006/relationships/footer" Target="footer4.xml"/><Relationship Id="rId44" Type="http://schemas.openxmlformats.org/officeDocument/2006/relationships/image" Target="media/image7.jpeg"/><Relationship Id="rId52" Type="http://schemas.openxmlformats.org/officeDocument/2006/relationships/hyperlink" Target="https://youtu.be/-I7l8TgtuLQ?list=RD-I7l8TgtuLQ" TargetMode="External"/><Relationship Id="rId60" Type="http://schemas.openxmlformats.org/officeDocument/2006/relationships/hyperlink" Target="https://educationstandards.nsw.edu.au/" TargetMode="External"/><Relationship Id="rId65" Type="http://schemas.openxmlformats.org/officeDocument/2006/relationships/hyperlink" Target="https://education.nsw.gov.au/about-us/educational-data/cese/publications/practical-guides-for-educators-/what-works-best-in-practice" TargetMode="External"/><Relationship Id="rId73" Type="http://schemas.openxmlformats.org/officeDocument/2006/relationships/hyperlink" Target="https://youtu.be/jI__JY7pqOM" TargetMode="External"/><Relationship Id="rId78" Type="http://schemas.openxmlformats.org/officeDocument/2006/relationships/hyperlink" Target="https://www.theteachertoolkit.com/index.php/tool/tableau" TargetMode="External"/><Relationship Id="rId81" Type="http://schemas.openxmlformats.org/officeDocument/2006/relationships/hyperlink" Target="https://creativecommons.org/licenses/by/4.0/" TargetMode="External"/><Relationship Id="rId86" Type="http://schemas.openxmlformats.org/officeDocument/2006/relationships/footer" Target="footer7.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education.nsw.gov.au/teaching-and-learning/curriculum/planning-programming-and-assessing-k-12/planning-programming-and-assessing-7-12" TargetMode="External"/><Relationship Id="rId39" Type="http://schemas.openxmlformats.org/officeDocument/2006/relationships/hyperlink" Target="https://www.meta-synthesis.com/webbook/35_pt/pt_database.php?Button=3D+Formulations" TargetMode="External"/><Relationship Id="rId34" Type="http://schemas.openxmlformats.org/officeDocument/2006/relationships/hyperlink" Target="https://resources.education.nsw.gov.au/detail/C-52" TargetMode="External"/><Relationship Id="rId50" Type="http://schemas.openxmlformats.org/officeDocument/2006/relationships/image" Target="media/image12.png"/><Relationship Id="rId55" Type="http://schemas.openxmlformats.org/officeDocument/2006/relationships/header" Target="header9.xml"/><Relationship Id="rId76" Type="http://schemas.openxmlformats.org/officeDocument/2006/relationships/hyperlink" Target="https://contrib.pbslearningmedia.org/WGBH/conv19/phy03-int-ptable/index.html" TargetMode="External"/><Relationship Id="rId7" Type="http://schemas.openxmlformats.org/officeDocument/2006/relationships/settings" Target="settings.xml"/><Relationship Id="rId71" Type="http://schemas.openxmlformats.org/officeDocument/2006/relationships/hyperlink" Target="https://www.meta-synthesis.com/webbook/35_pt/pt_database.php?Button=3D+Formulations" TargetMode="External"/><Relationship Id="rId2" Type="http://schemas.openxmlformats.org/officeDocument/2006/relationships/customXml" Target="../customXml/item2.xml"/><Relationship Id="rId29" Type="http://schemas.openxmlformats.org/officeDocument/2006/relationships/hyperlink" Target="https://contrib.pbslearningmedia.org/WGBH/conv19/phy03-int-ptable/index.html" TargetMode="External"/><Relationship Id="rId24" Type="http://schemas.openxmlformats.org/officeDocument/2006/relationships/hyperlink" Target="https://educationstandards.nsw.edu.au/wps/wcm/connect/98664936-221f-4c49-88e1-d002ec69285c/chemistry-formulae-sheet-data-sheet-periodic-table-hsc-exams-2019.pdf?MOD=AJPERES&amp;CVID=" TargetMode="External"/><Relationship Id="rId40" Type="http://schemas.openxmlformats.org/officeDocument/2006/relationships/hyperlink" Target="https://youtu.be/jI__JY7pqOM" TargetMode="External"/><Relationship Id="rId45" Type="http://schemas.openxmlformats.org/officeDocument/2006/relationships/image" Target="media/image8.png"/><Relationship Id="rId66" Type="http://schemas.openxmlformats.org/officeDocument/2006/relationships/hyperlink" Target="https://youtu.be/0RRVV4Diomg" TargetMode="External"/><Relationship Id="rId87" Type="http://schemas.openxmlformats.org/officeDocument/2006/relationships/fontTable" Target="fontTable.xml"/><Relationship Id="rId61" Type="http://schemas.openxmlformats.org/officeDocument/2006/relationships/hyperlink" Target="https://aus01.safelinks.protection.outlook.com/?url=https%3A%2F%2Fcurriculum.nsw.edu.au%2Fhome&amp;data=05%7C01%7CCaitlin.Pace1%40det.nsw.edu.au%7C9c2c1a9f59c94d2df30708dafa7edb23%7C05a0e69a418a47c19c259387261bf991%7C0%7C0%7C638097720042599463%7CUnknown%7CTWFpbGZsb3d8eyJWIjoiMC4wLjAwMDAiLCJQIjoiV2luMzIiLCJBTiI6Ik1haWwiLCJXVCI6Mn0%3D%7C3000%7C%7C%7C&amp;sdata=SYVPECiogUlm2Ck2OkCJ8LGVJ3ZUXn%2Bm5%2F%2FbO4ocGOM%3D&amp;reserved=0" TargetMode="External"/><Relationship Id="rId82" Type="http://schemas.openxmlformats.org/officeDocument/2006/relationships/image" Target="media/image1.png"/></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footer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foo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gilmore\NSW%20Department%20of%20Education\Science%20-%20Secondary%20Curriculum%20Collaboration%20-%20General\2023%20Resource%20of%20the%20Week\1.%20Science%20learning%20sequence%20template%2002.05.23.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cedbec9e-1a4f-49ac-8a2c-4a8e8f7db841">
      <UserInfo>
        <DisplayName>Maureen O'Keefe</DisplayName>
        <AccountId>155</AccountId>
        <AccountType/>
      </UserInfo>
    </SharedWithUsers>
    <lcf76f155ced4ddcb4097134ff3c332f xmlns="ebb1eec4-f42a-4130-97ad-ba4416f9a49e">
      <Terms xmlns="http://schemas.microsoft.com/office/infopath/2007/PartnerControls"/>
    </lcf76f155ced4ddcb4097134ff3c332f>
    <TaxCatchAll xmlns="cedbec9e-1a4f-49ac-8a2c-4a8e8f7db841" xsi:nil="true"/>
    <Websitereview xmlns="ebb1eec4-f42a-4130-97ad-ba4416f9a49e">Completed</Websitereview>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B87994CE63E3984091DA345847090486" ma:contentTypeVersion="17" ma:contentTypeDescription="Create a new document." ma:contentTypeScope="" ma:versionID="5c20a30a62dd9816b3c7ff64621a0e5a">
  <xsd:schema xmlns:xsd="http://www.w3.org/2001/XMLSchema" xmlns:xs="http://www.w3.org/2001/XMLSchema" xmlns:p="http://schemas.microsoft.com/office/2006/metadata/properties" xmlns:ns2="ebb1eec4-f42a-4130-97ad-ba4416f9a49e" xmlns:ns3="cedbec9e-1a4f-49ac-8a2c-4a8e8f7db841" targetNamespace="http://schemas.microsoft.com/office/2006/metadata/properties" ma:root="true" ma:fieldsID="69ba692d7e445a719e58b96511ed52af" ns2:_="" ns3:_="">
    <xsd:import namespace="ebb1eec4-f42a-4130-97ad-ba4416f9a49e"/>
    <xsd:import namespace="cedbec9e-1a4f-49ac-8a2c-4a8e8f7db84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MediaServiceLocation" minOccurs="0"/>
                <xsd:element ref="ns2:MediaServiceBillingMetadata" minOccurs="0"/>
                <xsd:element ref="ns2:Websitere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b1eec4-f42a-4130-97ad-ba4416f9a49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element name="Websitereview" ma:index="24" nillable="true" ma:displayName="Website review" ma:format="Dropdown" ma:internalName="Websitereview">
      <xsd:simpleType>
        <xsd:restriction base="dms:Choice">
          <xsd:enumeration value="Started"/>
          <xsd:enumeration value="Completed"/>
          <xsd:enumeration value="Completed and trimmed"/>
        </xsd:restriction>
      </xsd:simpleType>
    </xsd:element>
  </xsd:schema>
  <xsd:schema xmlns:xsd="http://www.w3.org/2001/XMLSchema" xmlns:xs="http://www.w3.org/2001/XMLSchema" xmlns:dms="http://schemas.microsoft.com/office/2006/documentManagement/types" xmlns:pc="http://schemas.microsoft.com/office/infopath/2007/PartnerControls" targetNamespace="cedbec9e-1a4f-49ac-8a2c-4a8e8f7db841"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c8fa642e-9a15-4836-9d58-d9375e8e2cf6}" ma:internalName="TaxCatchAll" ma:showField="CatchAllData" ma:web="cedbec9e-1a4f-49ac-8a2c-4a8e8f7db84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2F35A7-930A-43BD-AE7A-422C6B123022}">
  <ds:schemaRefs>
    <ds:schemaRef ds:uri="http://schemas.microsoft.com/sharepoint/v3/contenttype/forms"/>
  </ds:schemaRefs>
</ds:datastoreItem>
</file>

<file path=customXml/itemProps2.xml><?xml version="1.0" encoding="utf-8"?>
<ds:datastoreItem xmlns:ds="http://schemas.openxmlformats.org/officeDocument/2006/customXml" ds:itemID="{FF439B89-1293-43D6-9C32-D86AD4687670}">
  <ds:schemaRefs>
    <ds:schemaRef ds:uri="http://schemas.microsoft.com/office/infopath/2007/PartnerControls"/>
    <ds:schemaRef ds:uri="http://schemas.microsoft.com/office/2006/documentManagement/types"/>
    <ds:schemaRef ds:uri="http://www.w3.org/XML/1998/namespace"/>
    <ds:schemaRef ds:uri="http://purl.org/dc/dcmitype/"/>
    <ds:schemaRef ds:uri="http://schemas.openxmlformats.org/package/2006/metadata/core-properties"/>
    <ds:schemaRef ds:uri="cedbec9e-1a4f-49ac-8a2c-4a8e8f7db841"/>
    <ds:schemaRef ds:uri="http://purl.org/dc/terms/"/>
    <ds:schemaRef ds:uri="http://schemas.microsoft.com/office/2006/metadata/properties"/>
    <ds:schemaRef ds:uri="ebb1eec4-f42a-4130-97ad-ba4416f9a49e"/>
    <ds:schemaRef ds:uri="http://purl.org/dc/elements/1.1/"/>
  </ds:schemaRefs>
</ds:datastoreItem>
</file>

<file path=customXml/itemProps3.xml><?xml version="1.0" encoding="utf-8"?>
<ds:datastoreItem xmlns:ds="http://schemas.openxmlformats.org/officeDocument/2006/customXml" ds:itemID="{2C78E647-2A93-40B4-95CF-3C4740B18D73}">
  <ds:schemaRefs>
    <ds:schemaRef ds:uri="http://schemas.openxmlformats.org/officeDocument/2006/bibliography"/>
  </ds:schemaRefs>
</ds:datastoreItem>
</file>

<file path=customXml/itemProps4.xml><?xml version="1.0" encoding="utf-8"?>
<ds:datastoreItem xmlns:ds="http://schemas.openxmlformats.org/officeDocument/2006/customXml" ds:itemID="{BD32BBA9-05A8-4E7C-B8A1-0A3CB0789C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b1eec4-f42a-4130-97ad-ba4416f9a49e"/>
    <ds:schemaRef ds:uri="cedbec9e-1a4f-49ac-8a2c-4a8e8f7db8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1. Science learning sequence template 02.05.23.dotm</Template>
  <TotalTime>20</TotalTime>
  <Pages>49</Pages>
  <Words>7323</Words>
  <Characters>41747</Characters>
  <Application>Microsoft Office Word</Application>
  <DocSecurity>0</DocSecurity>
  <Lines>347</Lines>
  <Paragraphs>97</Paragraphs>
  <ScaleCrop>false</ScaleCrop>
  <HeadingPairs>
    <vt:vector size="2" baseType="variant">
      <vt:variant>
        <vt:lpstr>Title</vt:lpstr>
      </vt:variant>
      <vt:variant>
        <vt:i4>1</vt:i4>
      </vt:variant>
    </vt:vector>
  </HeadingPairs>
  <TitlesOfParts>
    <vt:vector size="1" baseType="lpstr">
      <vt:lpstr>Science Stage 5 – The periodic table</vt:lpstr>
    </vt:vector>
  </TitlesOfParts>
  <Company/>
  <LinksUpToDate>false</LinksUpToDate>
  <CharactersWithSpaces>48973</CharactersWithSpaces>
  <SharedDoc>false</SharedDoc>
  <HLinks>
    <vt:vector size="534" baseType="variant">
      <vt:variant>
        <vt:i4>5308424</vt:i4>
      </vt:variant>
      <vt:variant>
        <vt:i4>360</vt:i4>
      </vt:variant>
      <vt:variant>
        <vt:i4>0</vt:i4>
      </vt:variant>
      <vt:variant>
        <vt:i4>5</vt:i4>
      </vt:variant>
      <vt:variant>
        <vt:lpwstr>https://creativecommons.org/licenses/by/4.0/</vt:lpwstr>
      </vt:variant>
      <vt:variant>
        <vt:lpwstr/>
      </vt:variant>
      <vt:variant>
        <vt:i4>3866671</vt:i4>
      </vt:variant>
      <vt:variant>
        <vt:i4>357</vt:i4>
      </vt:variant>
      <vt:variant>
        <vt:i4>0</vt:i4>
      </vt:variant>
      <vt:variant>
        <vt:i4>5</vt:i4>
      </vt:variant>
      <vt:variant>
        <vt:lpwstr>https://education.nsw.gov.au/teaching-and-learning/curriculum/literacy-and-numeracy/priorities</vt:lpwstr>
      </vt:variant>
      <vt:variant>
        <vt:lpwstr/>
      </vt:variant>
      <vt:variant>
        <vt:i4>7995436</vt:i4>
      </vt:variant>
      <vt:variant>
        <vt:i4>354</vt:i4>
      </vt:variant>
      <vt:variant>
        <vt:i4>0</vt:i4>
      </vt:variant>
      <vt:variant>
        <vt:i4>5</vt:i4>
      </vt:variant>
      <vt:variant>
        <vt:lpwstr>https://education.nsw.gov.au/teaching-and-learning/curriculum/literacy-and-numeracy</vt:lpwstr>
      </vt:variant>
      <vt:variant>
        <vt:lpwstr/>
      </vt:variant>
      <vt:variant>
        <vt:i4>3080318</vt:i4>
      </vt:variant>
      <vt:variant>
        <vt:i4>351</vt:i4>
      </vt:variant>
      <vt:variant>
        <vt:i4>0</vt:i4>
      </vt:variant>
      <vt:variant>
        <vt:i4>5</vt:i4>
      </vt:variant>
      <vt:variant>
        <vt:lpwstr>https://view.officeapps.live.com/op/view.aspx?src=https%3A%2F%2Fresources.education.nsw.gov.au%2Fapi%2Fv1%2Fblob-store%2FdXJoX3JlYWRpbmdhbmRudW1lcmFjeV8yLV9uTm9VQlJLcnVJdEVEV2o5ZC9ZZWFyIDkgTG9jYXRpbmcgZXhwbGljaXQgYW5kIGltcGxpY2l0IGluZm9ybWF0aW9uLmRvY3g%3D%2F5sn8txpm0moQwunNTx5MuSOXhUGVk.Rf&amp;wdOrigin=BROWSELINK</vt:lpwstr>
      </vt:variant>
      <vt:variant>
        <vt:lpwstr/>
      </vt:variant>
      <vt:variant>
        <vt:i4>4980757</vt:i4>
      </vt:variant>
      <vt:variant>
        <vt:i4>348</vt:i4>
      </vt:variant>
      <vt:variant>
        <vt:i4>0</vt:i4>
      </vt:variant>
      <vt:variant>
        <vt:i4>5</vt:i4>
      </vt:variant>
      <vt:variant>
        <vt:lpwstr>https://www.theteachertoolkit.com/index.php/tool/tableau</vt:lpwstr>
      </vt:variant>
      <vt:variant>
        <vt:lpwstr/>
      </vt:variant>
      <vt:variant>
        <vt:i4>1048593</vt:i4>
      </vt:variant>
      <vt:variant>
        <vt:i4>345</vt:i4>
      </vt:variant>
      <vt:variant>
        <vt:i4>0</vt:i4>
      </vt:variant>
      <vt:variant>
        <vt:i4>5</vt:i4>
      </vt:variant>
      <vt:variant>
        <vt:lpwstr>https://contrib.pbslearningmedia.org/WGBH/conv19/phy03-int-ptable/index.html</vt:lpwstr>
      </vt:variant>
      <vt:variant>
        <vt:lpwstr/>
      </vt:variant>
      <vt:variant>
        <vt:i4>3539006</vt:i4>
      </vt:variant>
      <vt:variant>
        <vt:i4>342</vt:i4>
      </vt:variant>
      <vt:variant>
        <vt:i4>0</vt:i4>
      </vt:variant>
      <vt:variant>
        <vt:i4>5</vt:i4>
      </vt:variant>
      <vt:variant>
        <vt:lpwstr>https://educationstandards.nsw.edu.au/wps/wcm/connect/98664936-221f-4c49-88e1-d002ec69285c/chemistry-formulae-sheet-data-sheet-periodic-table-hsc-exams-2019.pdf?MOD=AJPERES&amp;CVID=</vt:lpwstr>
      </vt:variant>
      <vt:variant>
        <vt:lpwstr/>
      </vt:variant>
      <vt:variant>
        <vt:i4>3473444</vt:i4>
      </vt:variant>
      <vt:variant>
        <vt:i4>339</vt:i4>
      </vt:variant>
      <vt:variant>
        <vt:i4>0</vt:i4>
      </vt:variant>
      <vt:variant>
        <vt:i4>5</vt:i4>
      </vt:variant>
      <vt:variant>
        <vt:lpwstr>https://youtu.be/jI__JY7pqOM</vt:lpwstr>
      </vt:variant>
      <vt:variant>
        <vt:lpwstr/>
      </vt:variant>
      <vt:variant>
        <vt:i4>4653126</vt:i4>
      </vt:variant>
      <vt:variant>
        <vt:i4>336</vt:i4>
      </vt:variant>
      <vt:variant>
        <vt:i4>0</vt:i4>
      </vt:variant>
      <vt:variant>
        <vt:i4>5</vt:i4>
      </vt:variant>
      <vt:variant>
        <vt:lpwstr>https://cosmosmagazine.com/science/chemistry/the-periodic-table-might-have-looked-very-different-indeed/</vt:lpwstr>
      </vt:variant>
      <vt:variant>
        <vt:lpwstr/>
      </vt:variant>
      <vt:variant>
        <vt:i4>3276856</vt:i4>
      </vt:variant>
      <vt:variant>
        <vt:i4>333</vt:i4>
      </vt:variant>
      <vt:variant>
        <vt:i4>0</vt:i4>
      </vt:variant>
      <vt:variant>
        <vt:i4>5</vt:i4>
      </vt:variant>
      <vt:variant>
        <vt:lpwstr>https://www.meta-synthesis.com/webbook/35_pt/pt_database.php?Button=3D+Formulations</vt:lpwstr>
      </vt:variant>
      <vt:variant>
        <vt:lpwstr/>
      </vt:variant>
      <vt:variant>
        <vt:i4>1376261</vt:i4>
      </vt:variant>
      <vt:variant>
        <vt:i4>330</vt:i4>
      </vt:variant>
      <vt:variant>
        <vt:i4>0</vt:i4>
      </vt:variant>
      <vt:variant>
        <vt:i4>5</vt:i4>
      </vt:variant>
      <vt:variant>
        <vt:lpwstr>https://www.meta-synthesis.com/webbook/35_pt/pt_database.php</vt:lpwstr>
      </vt:variant>
      <vt:variant>
        <vt:lpwstr/>
      </vt:variant>
      <vt:variant>
        <vt:i4>720940</vt:i4>
      </vt:variant>
      <vt:variant>
        <vt:i4>327</vt:i4>
      </vt:variant>
      <vt:variant>
        <vt:i4>0</vt:i4>
      </vt:variant>
      <vt:variant>
        <vt:i4>5</vt:i4>
      </vt:variant>
      <vt:variant>
        <vt:lpwstr>https://youtu.be/t_f8bB1kf6M</vt:lpwstr>
      </vt:variant>
      <vt:variant>
        <vt:lpwstr/>
      </vt:variant>
      <vt:variant>
        <vt:i4>8323113</vt:i4>
      </vt:variant>
      <vt:variant>
        <vt:i4>324</vt:i4>
      </vt:variant>
      <vt:variant>
        <vt:i4>0</vt:i4>
      </vt:variant>
      <vt:variant>
        <vt:i4>5</vt:i4>
      </vt:variant>
      <vt:variant>
        <vt:lpwstr>https://resources.perimeterinstitute.ca/collections/individual-lessons/products/making-models-wooden-blocks?variant=29960598487118</vt:lpwstr>
      </vt:variant>
      <vt:variant>
        <vt:lpwstr/>
      </vt:variant>
      <vt:variant>
        <vt:i4>7340092</vt:i4>
      </vt:variant>
      <vt:variant>
        <vt:i4>321</vt:i4>
      </vt:variant>
      <vt:variant>
        <vt:i4>0</vt:i4>
      </vt:variant>
      <vt:variant>
        <vt:i4>5</vt:i4>
      </vt:variant>
      <vt:variant>
        <vt:lpwstr>https://elements.wlonk.com/</vt:lpwstr>
      </vt:variant>
      <vt:variant>
        <vt:lpwstr/>
      </vt:variant>
      <vt:variant>
        <vt:i4>8323119</vt:i4>
      </vt:variant>
      <vt:variant>
        <vt:i4>318</vt:i4>
      </vt:variant>
      <vt:variant>
        <vt:i4>0</vt:i4>
      </vt:variant>
      <vt:variant>
        <vt:i4>5</vt:i4>
      </vt:variant>
      <vt:variant>
        <vt:lpwstr>https://elements.wlonk.com/Elements_Pics+Words_11x8.5.pdf</vt:lpwstr>
      </vt:variant>
      <vt:variant>
        <vt:lpwstr/>
      </vt:variant>
      <vt:variant>
        <vt:i4>3080317</vt:i4>
      </vt:variant>
      <vt:variant>
        <vt:i4>315</vt:i4>
      </vt:variant>
      <vt:variant>
        <vt:i4>0</vt:i4>
      </vt:variant>
      <vt:variant>
        <vt:i4>5</vt:i4>
      </vt:variant>
      <vt:variant>
        <vt:lpwstr>https://youtu.be/-I7l8TgtuLQ?list=RD-I7l8TgtuLQ</vt:lpwstr>
      </vt:variant>
      <vt:variant>
        <vt:lpwstr/>
      </vt:variant>
      <vt:variant>
        <vt:i4>1638464</vt:i4>
      </vt:variant>
      <vt:variant>
        <vt:i4>312</vt:i4>
      </vt:variant>
      <vt:variant>
        <vt:i4>0</vt:i4>
      </vt:variant>
      <vt:variant>
        <vt:i4>5</vt:i4>
      </vt:variant>
      <vt:variant>
        <vt:lpwstr>https://youtu.be/0RRVV4Diomg</vt:lpwstr>
      </vt:variant>
      <vt:variant>
        <vt:lpwstr/>
      </vt:variant>
      <vt:variant>
        <vt:i4>6029436</vt:i4>
      </vt:variant>
      <vt:variant>
        <vt:i4>309</vt:i4>
      </vt:variant>
      <vt:variant>
        <vt:i4>0</vt:i4>
      </vt:variant>
      <vt:variant>
        <vt:i4>5</vt:i4>
      </vt:variant>
      <vt:variant>
        <vt:lpwstr>https://youtu.be/rz4Dd1I_fX0</vt:lpwstr>
      </vt:variant>
      <vt:variant>
        <vt:lpwstr/>
      </vt:variant>
      <vt:variant>
        <vt:i4>983056</vt:i4>
      </vt:variant>
      <vt:variant>
        <vt:i4>306</vt:i4>
      </vt:variant>
      <vt:variant>
        <vt:i4>0</vt:i4>
      </vt:variant>
      <vt:variant>
        <vt:i4>5</vt:i4>
      </vt:variant>
      <vt:variant>
        <vt:lpwstr>https://education.nsw.gov.au/about-us/educational-data/cese/publications/practical-guides-for-educators-/what-works-best-in-practice</vt:lpwstr>
      </vt:variant>
      <vt:variant>
        <vt:lpwstr/>
      </vt:variant>
      <vt:variant>
        <vt:i4>5963784</vt:i4>
      </vt:variant>
      <vt:variant>
        <vt:i4>303</vt:i4>
      </vt:variant>
      <vt:variant>
        <vt:i4>0</vt:i4>
      </vt:variant>
      <vt:variant>
        <vt:i4>5</vt:i4>
      </vt:variant>
      <vt:variant>
        <vt:lpwstr>https://education.nsw.gov.au/about-us/educational-data/cese/publications/research-reports/what-works-best-2020-update</vt:lpwstr>
      </vt:variant>
      <vt:variant>
        <vt:lpwstr/>
      </vt:variant>
      <vt:variant>
        <vt:i4>4522007</vt:i4>
      </vt:variant>
      <vt:variant>
        <vt:i4>300</vt:i4>
      </vt:variant>
      <vt:variant>
        <vt:i4>0</vt:i4>
      </vt:variant>
      <vt:variant>
        <vt:i4>5</vt:i4>
      </vt:variant>
      <vt:variant>
        <vt:lpwstr>https://educationstandards.nsw.edu.au/wps/portal/nesa/teacher-accreditation/meeting-requirements/the-standards/proficient-teacher</vt:lpwstr>
      </vt:variant>
      <vt:variant>
        <vt:lpwstr/>
      </vt:variant>
      <vt:variant>
        <vt:i4>3801129</vt:i4>
      </vt:variant>
      <vt:variant>
        <vt:i4>297</vt:i4>
      </vt:variant>
      <vt:variant>
        <vt:i4>0</vt:i4>
      </vt:variant>
      <vt:variant>
        <vt:i4>5</vt:i4>
      </vt:variant>
      <vt:variant>
        <vt:lpwstr>https://educationstandards.nsw.edu.au/wps/portal/nesa/k-10/learning-areas/science/science-7-10-2018</vt:lpwstr>
      </vt:variant>
      <vt:variant>
        <vt:lpwstr/>
      </vt:variant>
      <vt:variant>
        <vt:i4>3342398</vt:i4>
      </vt:variant>
      <vt:variant>
        <vt:i4>294</vt:i4>
      </vt:variant>
      <vt:variant>
        <vt:i4>0</vt:i4>
      </vt:variant>
      <vt:variant>
        <vt:i4>5</vt:i4>
      </vt:variant>
      <vt:variant>
        <vt:lpwstr>https://aus01.safelinks.protection.outlook.com/?url=https%3A%2F%2Fcurriculum.nsw.edu.au%2Fhome&amp;data=05%7C01%7CCaitlin.Pace1%40det.nsw.edu.au%7C9c2c1a9f59c94d2df30708dafa7edb23%7C05a0e69a418a47c19c259387261bf991%7C0%7C0%7C638097720042599463%7CUnknown%7CTWFpbGZsb3d8eyJWIjoiMC4wLjAwMDAiLCJQIjoiV2luMzIiLCJBTiI6Ik1haWwiLCJXVCI6Mn0%3D%7C3000%7C%7C%7C&amp;sdata=SYVPECiogUlm2Ck2OkCJ8LGVJ3ZUXn%2Bm5%2F%2FbO4ocGOM%3D&amp;reserved=0</vt:lpwstr>
      </vt:variant>
      <vt:variant>
        <vt:lpwstr/>
      </vt:variant>
      <vt:variant>
        <vt:i4>3997797</vt:i4>
      </vt:variant>
      <vt:variant>
        <vt:i4>291</vt:i4>
      </vt:variant>
      <vt:variant>
        <vt:i4>0</vt:i4>
      </vt:variant>
      <vt:variant>
        <vt:i4>5</vt:i4>
      </vt:variant>
      <vt:variant>
        <vt:lpwstr>https://educationstandards.nsw.edu.au/</vt:lpwstr>
      </vt:variant>
      <vt:variant>
        <vt:lpwstr/>
      </vt:variant>
      <vt:variant>
        <vt:i4>7536744</vt:i4>
      </vt:variant>
      <vt:variant>
        <vt:i4>288</vt:i4>
      </vt:variant>
      <vt:variant>
        <vt:i4>0</vt:i4>
      </vt:variant>
      <vt:variant>
        <vt:i4>5</vt:i4>
      </vt:variant>
      <vt:variant>
        <vt:lpwstr>https://educationstandards.nsw.edu.au/wps/portal/nesa/mini-footer/copyright</vt:lpwstr>
      </vt:variant>
      <vt:variant>
        <vt:lpwstr/>
      </vt:variant>
      <vt:variant>
        <vt:i4>4522007</vt:i4>
      </vt:variant>
      <vt:variant>
        <vt:i4>285</vt:i4>
      </vt:variant>
      <vt:variant>
        <vt:i4>0</vt:i4>
      </vt:variant>
      <vt:variant>
        <vt:i4>5</vt:i4>
      </vt:variant>
      <vt:variant>
        <vt:lpwstr>https://educationstandards.nsw.edu.au/wps/portal/nesa/teacher-accreditation/meeting-requirements/the-standards/proficient-teacher</vt:lpwstr>
      </vt:variant>
      <vt:variant>
        <vt:lpwstr/>
      </vt:variant>
      <vt:variant>
        <vt:i4>2031698</vt:i4>
      </vt:variant>
      <vt:variant>
        <vt:i4>282</vt:i4>
      </vt:variant>
      <vt:variant>
        <vt:i4>0</vt:i4>
      </vt:variant>
      <vt:variant>
        <vt:i4>5</vt:i4>
      </vt:variant>
      <vt:variant>
        <vt:lpwstr>https://education.nsw.gov.au/policy-library/policies/pd-2016-0468</vt:lpwstr>
      </vt:variant>
      <vt:variant>
        <vt:lpwstr/>
      </vt:variant>
      <vt:variant>
        <vt:i4>8257568</vt:i4>
      </vt:variant>
      <vt:variant>
        <vt:i4>279</vt:i4>
      </vt:variant>
      <vt:variant>
        <vt:i4>0</vt:i4>
      </vt:variant>
      <vt:variant>
        <vt:i4>5</vt:i4>
      </vt:variant>
      <vt:variant>
        <vt:lpwstr>https://education.nsw.gov.au/public-schools/school-success-model/school-success-model-explained</vt:lpwstr>
      </vt:variant>
      <vt:variant>
        <vt:lpwstr/>
      </vt:variant>
      <vt:variant>
        <vt:i4>2031698</vt:i4>
      </vt:variant>
      <vt:variant>
        <vt:i4>276</vt:i4>
      </vt:variant>
      <vt:variant>
        <vt:i4>0</vt:i4>
      </vt:variant>
      <vt:variant>
        <vt:i4>5</vt:i4>
      </vt:variant>
      <vt:variant>
        <vt:lpwstr>https://education.nsw.gov.au/policy-library/policies/pd-2016-0468</vt:lpwstr>
      </vt:variant>
      <vt:variant>
        <vt:lpwstr/>
      </vt:variant>
      <vt:variant>
        <vt:i4>1835086</vt:i4>
      </vt:variant>
      <vt:variant>
        <vt:i4>273</vt:i4>
      </vt:variant>
      <vt:variant>
        <vt:i4>0</vt:i4>
      </vt:variant>
      <vt:variant>
        <vt:i4>5</vt:i4>
      </vt:variant>
      <vt:variant>
        <vt:lpwstr>https://education.nsw.gov.au/teaching-and-learning/curriculum/science</vt:lpwstr>
      </vt:variant>
      <vt:variant>
        <vt:lpwstr/>
      </vt:variant>
      <vt:variant>
        <vt:i4>3866679</vt:i4>
      </vt:variant>
      <vt:variant>
        <vt:i4>270</vt:i4>
      </vt:variant>
      <vt:variant>
        <vt:i4>0</vt:i4>
      </vt:variant>
      <vt:variant>
        <vt:i4>5</vt:i4>
      </vt:variant>
      <vt:variant>
        <vt:lpwstr>https://education.nsw.gov.au/teaching-and-learning/curriculum/statewide-staffrooms</vt:lpwstr>
      </vt:variant>
      <vt:variant>
        <vt:lpwstr/>
      </vt:variant>
      <vt:variant>
        <vt:i4>655368</vt:i4>
      </vt:variant>
      <vt:variant>
        <vt:i4>267</vt:i4>
      </vt:variant>
      <vt:variant>
        <vt:i4>0</vt:i4>
      </vt:variant>
      <vt:variant>
        <vt:i4>5</vt:i4>
      </vt:variant>
      <vt:variant>
        <vt:lpwstr>https://education.nsw.gov.au/teaching-and-learning/curriculum/planning-programming-and-assessing-k-12/planning-programming-and-assessing-7-12</vt:lpwstr>
      </vt:variant>
      <vt:variant>
        <vt:lpwstr/>
      </vt:variant>
      <vt:variant>
        <vt:i4>655368</vt:i4>
      </vt:variant>
      <vt:variant>
        <vt:i4>264</vt:i4>
      </vt:variant>
      <vt:variant>
        <vt:i4>0</vt:i4>
      </vt:variant>
      <vt:variant>
        <vt:i4>5</vt:i4>
      </vt:variant>
      <vt:variant>
        <vt:lpwstr>https://education.nsw.gov.au/teaching-and-learning/curriculum/planning-programming-and-assessing-k-12/planning-programming-and-assessing-7-12</vt:lpwstr>
      </vt:variant>
      <vt:variant>
        <vt:lpwstr/>
      </vt:variant>
      <vt:variant>
        <vt:i4>1310773</vt:i4>
      </vt:variant>
      <vt:variant>
        <vt:i4>261</vt:i4>
      </vt:variant>
      <vt:variant>
        <vt:i4>0</vt:i4>
      </vt:variant>
      <vt:variant>
        <vt:i4>5</vt:i4>
      </vt:variant>
      <vt:variant>
        <vt:lpwstr>mailto:Science7-12@det.nsw.edu.au</vt:lpwstr>
      </vt:variant>
      <vt:variant>
        <vt:lpwstr/>
      </vt:variant>
      <vt:variant>
        <vt:i4>3473444</vt:i4>
      </vt:variant>
      <vt:variant>
        <vt:i4>258</vt:i4>
      </vt:variant>
      <vt:variant>
        <vt:i4>0</vt:i4>
      </vt:variant>
      <vt:variant>
        <vt:i4>5</vt:i4>
      </vt:variant>
      <vt:variant>
        <vt:lpwstr>https://youtu.be/jI__JY7pqOM</vt:lpwstr>
      </vt:variant>
      <vt:variant>
        <vt:lpwstr/>
      </vt:variant>
      <vt:variant>
        <vt:i4>3473444</vt:i4>
      </vt:variant>
      <vt:variant>
        <vt:i4>255</vt:i4>
      </vt:variant>
      <vt:variant>
        <vt:i4>0</vt:i4>
      </vt:variant>
      <vt:variant>
        <vt:i4>5</vt:i4>
      </vt:variant>
      <vt:variant>
        <vt:lpwstr>https://youtu.be/jI__JY7pqOM</vt:lpwstr>
      </vt:variant>
      <vt:variant>
        <vt:lpwstr/>
      </vt:variant>
      <vt:variant>
        <vt:i4>4653126</vt:i4>
      </vt:variant>
      <vt:variant>
        <vt:i4>252</vt:i4>
      </vt:variant>
      <vt:variant>
        <vt:i4>0</vt:i4>
      </vt:variant>
      <vt:variant>
        <vt:i4>5</vt:i4>
      </vt:variant>
      <vt:variant>
        <vt:lpwstr>https://cosmosmagazine.com/science/chemistry/the-periodic-table-might-have-looked-very-different-indeed/</vt:lpwstr>
      </vt:variant>
      <vt:variant>
        <vt:lpwstr/>
      </vt:variant>
      <vt:variant>
        <vt:i4>3080317</vt:i4>
      </vt:variant>
      <vt:variant>
        <vt:i4>246</vt:i4>
      </vt:variant>
      <vt:variant>
        <vt:i4>0</vt:i4>
      </vt:variant>
      <vt:variant>
        <vt:i4>5</vt:i4>
      </vt:variant>
      <vt:variant>
        <vt:lpwstr>https://youtu.be/-I7l8TgtuLQ?list=RD-I7l8TgtuLQ</vt:lpwstr>
      </vt:variant>
      <vt:variant>
        <vt:lpwstr/>
      </vt:variant>
      <vt:variant>
        <vt:i4>8323119</vt:i4>
      </vt:variant>
      <vt:variant>
        <vt:i4>234</vt:i4>
      </vt:variant>
      <vt:variant>
        <vt:i4>0</vt:i4>
      </vt:variant>
      <vt:variant>
        <vt:i4>5</vt:i4>
      </vt:variant>
      <vt:variant>
        <vt:lpwstr>https://elements.wlonk.com/Elements_Pics+Words_11x8.5.pdf</vt:lpwstr>
      </vt:variant>
      <vt:variant>
        <vt:lpwstr/>
      </vt:variant>
      <vt:variant>
        <vt:i4>3473444</vt:i4>
      </vt:variant>
      <vt:variant>
        <vt:i4>231</vt:i4>
      </vt:variant>
      <vt:variant>
        <vt:i4>0</vt:i4>
      </vt:variant>
      <vt:variant>
        <vt:i4>5</vt:i4>
      </vt:variant>
      <vt:variant>
        <vt:lpwstr>https://youtu.be/jI__JY7pqOM</vt:lpwstr>
      </vt:variant>
      <vt:variant>
        <vt:lpwstr/>
      </vt:variant>
      <vt:variant>
        <vt:i4>3276856</vt:i4>
      </vt:variant>
      <vt:variant>
        <vt:i4>228</vt:i4>
      </vt:variant>
      <vt:variant>
        <vt:i4>0</vt:i4>
      </vt:variant>
      <vt:variant>
        <vt:i4>5</vt:i4>
      </vt:variant>
      <vt:variant>
        <vt:lpwstr>https://www.meta-synthesis.com/webbook/35_pt/pt_database.php?Button=3D+Formulations</vt:lpwstr>
      </vt:variant>
      <vt:variant>
        <vt:lpwstr/>
      </vt:variant>
      <vt:variant>
        <vt:i4>1376261</vt:i4>
      </vt:variant>
      <vt:variant>
        <vt:i4>225</vt:i4>
      </vt:variant>
      <vt:variant>
        <vt:i4>0</vt:i4>
      </vt:variant>
      <vt:variant>
        <vt:i4>5</vt:i4>
      </vt:variant>
      <vt:variant>
        <vt:lpwstr>https://www.meta-synthesis.com/webbook/35_pt/pt_database.php</vt:lpwstr>
      </vt:variant>
      <vt:variant>
        <vt:lpwstr/>
      </vt:variant>
      <vt:variant>
        <vt:i4>5832804</vt:i4>
      </vt:variant>
      <vt:variant>
        <vt:i4>222</vt:i4>
      </vt:variant>
      <vt:variant>
        <vt:i4>0</vt:i4>
      </vt:variant>
      <vt:variant>
        <vt:i4>5</vt:i4>
      </vt:variant>
      <vt:variant>
        <vt:lpwstr>https://schoolsnsw-my.sharepoint.com/:p:/g/personal/bronwyn_gilmore_det_nsw_edu_au/EcVBxSCAaeJOlXhUbq5lQgwBCd1UIJmay7JCbMzeq0FzaQ?e=3lYHy6&amp;nav=eyJzSWQiOjMxNH0</vt:lpwstr>
      </vt:variant>
      <vt:variant>
        <vt:lpwstr/>
      </vt:variant>
      <vt:variant>
        <vt:i4>3080318</vt:i4>
      </vt:variant>
      <vt:variant>
        <vt:i4>219</vt:i4>
      </vt:variant>
      <vt:variant>
        <vt:i4>0</vt:i4>
      </vt:variant>
      <vt:variant>
        <vt:i4>5</vt:i4>
      </vt:variant>
      <vt:variant>
        <vt:lpwstr>https://view.officeapps.live.com/op/view.aspx?src=https%3A%2F%2Fresources.education.nsw.gov.au%2Fapi%2Fv1%2Fblob-store%2FdXJoX3JlYWRpbmdhbmRudW1lcmFjeV8yLV9uTm9VQlJLcnVJdEVEV2o5ZC9ZZWFyIDkgTG9jYXRpbmcgZXhwbGljaXQgYW5kIGltcGxpY2l0IGluZm9ybWF0aW9uLmRvY3g%3D%2F5sn8txpm0moQwunNTx5MuSOXhUGVk.Rf&amp;wdOrigin=BROWSELINK</vt:lpwstr>
      </vt:variant>
      <vt:variant>
        <vt:lpwstr/>
      </vt:variant>
      <vt:variant>
        <vt:i4>4653126</vt:i4>
      </vt:variant>
      <vt:variant>
        <vt:i4>216</vt:i4>
      </vt:variant>
      <vt:variant>
        <vt:i4>0</vt:i4>
      </vt:variant>
      <vt:variant>
        <vt:i4>5</vt:i4>
      </vt:variant>
      <vt:variant>
        <vt:lpwstr>https://cosmosmagazine.com/science/chemistry/the-periodic-table-might-have-looked-very-different-indeed/</vt:lpwstr>
      </vt:variant>
      <vt:variant>
        <vt:lpwstr/>
      </vt:variant>
      <vt:variant>
        <vt:i4>4980757</vt:i4>
      </vt:variant>
      <vt:variant>
        <vt:i4>213</vt:i4>
      </vt:variant>
      <vt:variant>
        <vt:i4>0</vt:i4>
      </vt:variant>
      <vt:variant>
        <vt:i4>5</vt:i4>
      </vt:variant>
      <vt:variant>
        <vt:lpwstr>https://www.theteachertoolkit.com/index.php/tool/tableau</vt:lpwstr>
      </vt:variant>
      <vt:variant>
        <vt:lpwstr/>
      </vt:variant>
      <vt:variant>
        <vt:i4>1507363</vt:i4>
      </vt:variant>
      <vt:variant>
        <vt:i4>210</vt:i4>
      </vt:variant>
      <vt:variant>
        <vt:i4>0</vt:i4>
      </vt:variant>
      <vt:variant>
        <vt:i4>5</vt:i4>
      </vt:variant>
      <vt:variant>
        <vt:lpwstr/>
      </vt:variant>
      <vt:variant>
        <vt:lpwstr>_Activity_3:_Models</vt:lpwstr>
      </vt:variant>
      <vt:variant>
        <vt:i4>1048593</vt:i4>
      </vt:variant>
      <vt:variant>
        <vt:i4>207</vt:i4>
      </vt:variant>
      <vt:variant>
        <vt:i4>0</vt:i4>
      </vt:variant>
      <vt:variant>
        <vt:i4>5</vt:i4>
      </vt:variant>
      <vt:variant>
        <vt:lpwstr>https://contrib.pbslearningmedia.org/WGBH/conv19/phy03-int-ptable/index.html</vt:lpwstr>
      </vt:variant>
      <vt:variant>
        <vt:lpwstr/>
      </vt:variant>
      <vt:variant>
        <vt:i4>3473460</vt:i4>
      </vt:variant>
      <vt:variant>
        <vt:i4>204</vt:i4>
      </vt:variant>
      <vt:variant>
        <vt:i4>0</vt:i4>
      </vt:variant>
      <vt:variant>
        <vt:i4>5</vt:i4>
      </vt:variant>
      <vt:variant>
        <vt:lpwstr>https://schoolsnsw.sharepoint.com/:p:/s/NSWDoEScienceCurriculumTeam/Eckk7X70mdxEork-GOamIKsBZSZ1Lro8Lk6AeQDLL6PGZQ?e=SzKk76</vt:lpwstr>
      </vt:variant>
      <vt:variant>
        <vt:lpwstr/>
      </vt:variant>
      <vt:variant>
        <vt:i4>4325485</vt:i4>
      </vt:variant>
      <vt:variant>
        <vt:i4>201</vt:i4>
      </vt:variant>
      <vt:variant>
        <vt:i4>0</vt:i4>
      </vt:variant>
      <vt:variant>
        <vt:i4>5</vt:i4>
      </vt:variant>
      <vt:variant>
        <vt:lpwstr>https://schoolsnsw-my.sharepoint.com/:p:/g/personal/bronwyn_gilmore_det_nsw_edu_au/EcVBxSCAaeJOlXhUbq5lQgwBCd1UIJmay7JCbMzeq0FzaQ?e=PLYvxr&amp;nav=eyJzSWQiOjMxMywiY0lkIjo3NDIwMDc2MTR9</vt:lpwstr>
      </vt:variant>
      <vt:variant>
        <vt:lpwstr/>
      </vt:variant>
      <vt:variant>
        <vt:i4>720940</vt:i4>
      </vt:variant>
      <vt:variant>
        <vt:i4>198</vt:i4>
      </vt:variant>
      <vt:variant>
        <vt:i4>0</vt:i4>
      </vt:variant>
      <vt:variant>
        <vt:i4>5</vt:i4>
      </vt:variant>
      <vt:variant>
        <vt:lpwstr>https://youtu.be/t_f8bB1kf6M</vt:lpwstr>
      </vt:variant>
      <vt:variant>
        <vt:lpwstr/>
      </vt:variant>
      <vt:variant>
        <vt:i4>1638464</vt:i4>
      </vt:variant>
      <vt:variant>
        <vt:i4>195</vt:i4>
      </vt:variant>
      <vt:variant>
        <vt:i4>0</vt:i4>
      </vt:variant>
      <vt:variant>
        <vt:i4>5</vt:i4>
      </vt:variant>
      <vt:variant>
        <vt:lpwstr>https://youtu.be/0RRVV4Diomg</vt:lpwstr>
      </vt:variant>
      <vt:variant>
        <vt:lpwstr/>
      </vt:variant>
      <vt:variant>
        <vt:i4>3539006</vt:i4>
      </vt:variant>
      <vt:variant>
        <vt:i4>192</vt:i4>
      </vt:variant>
      <vt:variant>
        <vt:i4>0</vt:i4>
      </vt:variant>
      <vt:variant>
        <vt:i4>5</vt:i4>
      </vt:variant>
      <vt:variant>
        <vt:lpwstr>https://educationstandards.nsw.edu.au/wps/wcm/connect/98664936-221f-4c49-88e1-d002ec69285c/chemistry-formulae-sheet-data-sheet-periodic-table-hsc-exams-2019.pdf?MOD=AJPERES&amp;CVID=</vt:lpwstr>
      </vt:variant>
      <vt:variant>
        <vt:lpwstr/>
      </vt:variant>
      <vt:variant>
        <vt:i4>8323113</vt:i4>
      </vt:variant>
      <vt:variant>
        <vt:i4>189</vt:i4>
      </vt:variant>
      <vt:variant>
        <vt:i4>0</vt:i4>
      </vt:variant>
      <vt:variant>
        <vt:i4>5</vt:i4>
      </vt:variant>
      <vt:variant>
        <vt:lpwstr>https://resources.perimeterinstitute.ca/collections/individual-lessons/products/making-models-wooden-blocks?variant=29960598487118</vt:lpwstr>
      </vt:variant>
      <vt:variant>
        <vt:lpwstr/>
      </vt:variant>
      <vt:variant>
        <vt:i4>8323113</vt:i4>
      </vt:variant>
      <vt:variant>
        <vt:i4>186</vt:i4>
      </vt:variant>
      <vt:variant>
        <vt:i4>0</vt:i4>
      </vt:variant>
      <vt:variant>
        <vt:i4>5</vt:i4>
      </vt:variant>
      <vt:variant>
        <vt:lpwstr>https://resources.perimeterinstitute.ca/collections/individual-lessons/products/making-models-wooden-blocks?variant=29960598487118</vt:lpwstr>
      </vt:variant>
      <vt:variant>
        <vt:lpwstr/>
      </vt:variant>
      <vt:variant>
        <vt:i4>6029436</vt:i4>
      </vt:variant>
      <vt:variant>
        <vt:i4>183</vt:i4>
      </vt:variant>
      <vt:variant>
        <vt:i4>0</vt:i4>
      </vt:variant>
      <vt:variant>
        <vt:i4>5</vt:i4>
      </vt:variant>
      <vt:variant>
        <vt:lpwstr>https://youtu.be/rz4Dd1I_fX0</vt:lpwstr>
      </vt:variant>
      <vt:variant>
        <vt:lpwstr/>
      </vt:variant>
      <vt:variant>
        <vt:i4>3080317</vt:i4>
      </vt:variant>
      <vt:variant>
        <vt:i4>180</vt:i4>
      </vt:variant>
      <vt:variant>
        <vt:i4>0</vt:i4>
      </vt:variant>
      <vt:variant>
        <vt:i4>5</vt:i4>
      </vt:variant>
      <vt:variant>
        <vt:lpwstr>https://youtu.be/-I7l8TgtuLQ?list=RD-I7l8TgtuLQ</vt:lpwstr>
      </vt:variant>
      <vt:variant>
        <vt:lpwstr/>
      </vt:variant>
      <vt:variant>
        <vt:i4>5898356</vt:i4>
      </vt:variant>
      <vt:variant>
        <vt:i4>177</vt:i4>
      </vt:variant>
      <vt:variant>
        <vt:i4>0</vt:i4>
      </vt:variant>
      <vt:variant>
        <vt:i4>5</vt:i4>
      </vt:variant>
      <vt:variant>
        <vt:lpwstr>https://schoolsnsw-my.sharepoint.com/personal/bronwyn_gilmore_det_nsw_edu_au/Documents/1. Science Curriculum/ROW/The periodic table/The Periodic Table.pptx</vt:lpwstr>
      </vt:variant>
      <vt:variant>
        <vt:lpwstr/>
      </vt:variant>
      <vt:variant>
        <vt:i4>4915236</vt:i4>
      </vt:variant>
      <vt:variant>
        <vt:i4>174</vt:i4>
      </vt:variant>
      <vt:variant>
        <vt:i4>0</vt:i4>
      </vt:variant>
      <vt:variant>
        <vt:i4>5</vt:i4>
      </vt:variant>
      <vt:variant>
        <vt:lpwstr/>
      </vt:variant>
      <vt:variant>
        <vt:lpwstr>_Prior_knowledge:_Quick</vt:lpwstr>
      </vt:variant>
      <vt:variant>
        <vt:i4>655368</vt:i4>
      </vt:variant>
      <vt:variant>
        <vt:i4>171</vt:i4>
      </vt:variant>
      <vt:variant>
        <vt:i4>0</vt:i4>
      </vt:variant>
      <vt:variant>
        <vt:i4>5</vt:i4>
      </vt:variant>
      <vt:variant>
        <vt:lpwstr>https://education.nsw.gov.au/teaching-and-learning/curriculum/planning-programming-and-assessing-k-12/planning-programming-and-assessing-7-12</vt:lpwstr>
      </vt:variant>
      <vt:variant>
        <vt:lpwstr/>
      </vt:variant>
      <vt:variant>
        <vt:i4>3801129</vt:i4>
      </vt:variant>
      <vt:variant>
        <vt:i4>168</vt:i4>
      </vt:variant>
      <vt:variant>
        <vt:i4>0</vt:i4>
      </vt:variant>
      <vt:variant>
        <vt:i4>5</vt:i4>
      </vt:variant>
      <vt:variant>
        <vt:lpwstr>https://educationstandards.nsw.edu.au/wps/portal/nesa/k-10/learning-areas/science/science-7-10-2018</vt:lpwstr>
      </vt:variant>
      <vt:variant>
        <vt:lpwstr/>
      </vt:variant>
      <vt:variant>
        <vt:i4>1900598</vt:i4>
      </vt:variant>
      <vt:variant>
        <vt:i4>161</vt:i4>
      </vt:variant>
      <vt:variant>
        <vt:i4>0</vt:i4>
      </vt:variant>
      <vt:variant>
        <vt:i4>5</vt:i4>
      </vt:variant>
      <vt:variant>
        <vt:lpwstr/>
      </vt:variant>
      <vt:variant>
        <vt:lpwstr>_Toc139288632</vt:lpwstr>
      </vt:variant>
      <vt:variant>
        <vt:i4>1900598</vt:i4>
      </vt:variant>
      <vt:variant>
        <vt:i4>155</vt:i4>
      </vt:variant>
      <vt:variant>
        <vt:i4>0</vt:i4>
      </vt:variant>
      <vt:variant>
        <vt:i4>5</vt:i4>
      </vt:variant>
      <vt:variant>
        <vt:lpwstr/>
      </vt:variant>
      <vt:variant>
        <vt:lpwstr>_Toc139288631</vt:lpwstr>
      </vt:variant>
      <vt:variant>
        <vt:i4>1900598</vt:i4>
      </vt:variant>
      <vt:variant>
        <vt:i4>149</vt:i4>
      </vt:variant>
      <vt:variant>
        <vt:i4>0</vt:i4>
      </vt:variant>
      <vt:variant>
        <vt:i4>5</vt:i4>
      </vt:variant>
      <vt:variant>
        <vt:lpwstr/>
      </vt:variant>
      <vt:variant>
        <vt:lpwstr>_Toc139288630</vt:lpwstr>
      </vt:variant>
      <vt:variant>
        <vt:i4>1835062</vt:i4>
      </vt:variant>
      <vt:variant>
        <vt:i4>143</vt:i4>
      </vt:variant>
      <vt:variant>
        <vt:i4>0</vt:i4>
      </vt:variant>
      <vt:variant>
        <vt:i4>5</vt:i4>
      </vt:variant>
      <vt:variant>
        <vt:lpwstr/>
      </vt:variant>
      <vt:variant>
        <vt:lpwstr>_Toc139288629</vt:lpwstr>
      </vt:variant>
      <vt:variant>
        <vt:i4>1835062</vt:i4>
      </vt:variant>
      <vt:variant>
        <vt:i4>137</vt:i4>
      </vt:variant>
      <vt:variant>
        <vt:i4>0</vt:i4>
      </vt:variant>
      <vt:variant>
        <vt:i4>5</vt:i4>
      </vt:variant>
      <vt:variant>
        <vt:lpwstr/>
      </vt:variant>
      <vt:variant>
        <vt:lpwstr>_Toc139288628</vt:lpwstr>
      </vt:variant>
      <vt:variant>
        <vt:i4>1835062</vt:i4>
      </vt:variant>
      <vt:variant>
        <vt:i4>131</vt:i4>
      </vt:variant>
      <vt:variant>
        <vt:i4>0</vt:i4>
      </vt:variant>
      <vt:variant>
        <vt:i4>5</vt:i4>
      </vt:variant>
      <vt:variant>
        <vt:lpwstr/>
      </vt:variant>
      <vt:variant>
        <vt:lpwstr>_Toc139288627</vt:lpwstr>
      </vt:variant>
      <vt:variant>
        <vt:i4>1835062</vt:i4>
      </vt:variant>
      <vt:variant>
        <vt:i4>125</vt:i4>
      </vt:variant>
      <vt:variant>
        <vt:i4>0</vt:i4>
      </vt:variant>
      <vt:variant>
        <vt:i4>5</vt:i4>
      </vt:variant>
      <vt:variant>
        <vt:lpwstr/>
      </vt:variant>
      <vt:variant>
        <vt:lpwstr>_Toc139288626</vt:lpwstr>
      </vt:variant>
      <vt:variant>
        <vt:i4>1835062</vt:i4>
      </vt:variant>
      <vt:variant>
        <vt:i4>119</vt:i4>
      </vt:variant>
      <vt:variant>
        <vt:i4>0</vt:i4>
      </vt:variant>
      <vt:variant>
        <vt:i4>5</vt:i4>
      </vt:variant>
      <vt:variant>
        <vt:lpwstr/>
      </vt:variant>
      <vt:variant>
        <vt:lpwstr>_Toc139288625</vt:lpwstr>
      </vt:variant>
      <vt:variant>
        <vt:i4>1835062</vt:i4>
      </vt:variant>
      <vt:variant>
        <vt:i4>113</vt:i4>
      </vt:variant>
      <vt:variant>
        <vt:i4>0</vt:i4>
      </vt:variant>
      <vt:variant>
        <vt:i4>5</vt:i4>
      </vt:variant>
      <vt:variant>
        <vt:lpwstr/>
      </vt:variant>
      <vt:variant>
        <vt:lpwstr>_Toc139288624</vt:lpwstr>
      </vt:variant>
      <vt:variant>
        <vt:i4>1835062</vt:i4>
      </vt:variant>
      <vt:variant>
        <vt:i4>107</vt:i4>
      </vt:variant>
      <vt:variant>
        <vt:i4>0</vt:i4>
      </vt:variant>
      <vt:variant>
        <vt:i4>5</vt:i4>
      </vt:variant>
      <vt:variant>
        <vt:lpwstr/>
      </vt:variant>
      <vt:variant>
        <vt:lpwstr>_Toc139288623</vt:lpwstr>
      </vt:variant>
      <vt:variant>
        <vt:i4>1835062</vt:i4>
      </vt:variant>
      <vt:variant>
        <vt:i4>101</vt:i4>
      </vt:variant>
      <vt:variant>
        <vt:i4>0</vt:i4>
      </vt:variant>
      <vt:variant>
        <vt:i4>5</vt:i4>
      </vt:variant>
      <vt:variant>
        <vt:lpwstr/>
      </vt:variant>
      <vt:variant>
        <vt:lpwstr>_Toc139288622</vt:lpwstr>
      </vt:variant>
      <vt:variant>
        <vt:i4>1835062</vt:i4>
      </vt:variant>
      <vt:variant>
        <vt:i4>95</vt:i4>
      </vt:variant>
      <vt:variant>
        <vt:i4>0</vt:i4>
      </vt:variant>
      <vt:variant>
        <vt:i4>5</vt:i4>
      </vt:variant>
      <vt:variant>
        <vt:lpwstr/>
      </vt:variant>
      <vt:variant>
        <vt:lpwstr>_Toc139288620</vt:lpwstr>
      </vt:variant>
      <vt:variant>
        <vt:i4>2031670</vt:i4>
      </vt:variant>
      <vt:variant>
        <vt:i4>89</vt:i4>
      </vt:variant>
      <vt:variant>
        <vt:i4>0</vt:i4>
      </vt:variant>
      <vt:variant>
        <vt:i4>5</vt:i4>
      </vt:variant>
      <vt:variant>
        <vt:lpwstr/>
      </vt:variant>
      <vt:variant>
        <vt:lpwstr>_Toc139288619</vt:lpwstr>
      </vt:variant>
      <vt:variant>
        <vt:i4>2031670</vt:i4>
      </vt:variant>
      <vt:variant>
        <vt:i4>83</vt:i4>
      </vt:variant>
      <vt:variant>
        <vt:i4>0</vt:i4>
      </vt:variant>
      <vt:variant>
        <vt:i4>5</vt:i4>
      </vt:variant>
      <vt:variant>
        <vt:lpwstr/>
      </vt:variant>
      <vt:variant>
        <vt:lpwstr>_Toc139288618</vt:lpwstr>
      </vt:variant>
      <vt:variant>
        <vt:i4>2031670</vt:i4>
      </vt:variant>
      <vt:variant>
        <vt:i4>77</vt:i4>
      </vt:variant>
      <vt:variant>
        <vt:i4>0</vt:i4>
      </vt:variant>
      <vt:variant>
        <vt:i4>5</vt:i4>
      </vt:variant>
      <vt:variant>
        <vt:lpwstr/>
      </vt:variant>
      <vt:variant>
        <vt:lpwstr>_Toc139288617</vt:lpwstr>
      </vt:variant>
      <vt:variant>
        <vt:i4>2031670</vt:i4>
      </vt:variant>
      <vt:variant>
        <vt:i4>71</vt:i4>
      </vt:variant>
      <vt:variant>
        <vt:i4>0</vt:i4>
      </vt:variant>
      <vt:variant>
        <vt:i4>5</vt:i4>
      </vt:variant>
      <vt:variant>
        <vt:lpwstr/>
      </vt:variant>
      <vt:variant>
        <vt:lpwstr>_Toc139288616</vt:lpwstr>
      </vt:variant>
      <vt:variant>
        <vt:i4>2031670</vt:i4>
      </vt:variant>
      <vt:variant>
        <vt:i4>65</vt:i4>
      </vt:variant>
      <vt:variant>
        <vt:i4>0</vt:i4>
      </vt:variant>
      <vt:variant>
        <vt:i4>5</vt:i4>
      </vt:variant>
      <vt:variant>
        <vt:lpwstr/>
      </vt:variant>
      <vt:variant>
        <vt:lpwstr>_Toc139288615</vt:lpwstr>
      </vt:variant>
      <vt:variant>
        <vt:i4>2031670</vt:i4>
      </vt:variant>
      <vt:variant>
        <vt:i4>59</vt:i4>
      </vt:variant>
      <vt:variant>
        <vt:i4>0</vt:i4>
      </vt:variant>
      <vt:variant>
        <vt:i4>5</vt:i4>
      </vt:variant>
      <vt:variant>
        <vt:lpwstr/>
      </vt:variant>
      <vt:variant>
        <vt:lpwstr>_Toc139288614</vt:lpwstr>
      </vt:variant>
      <vt:variant>
        <vt:i4>2031670</vt:i4>
      </vt:variant>
      <vt:variant>
        <vt:i4>53</vt:i4>
      </vt:variant>
      <vt:variant>
        <vt:i4>0</vt:i4>
      </vt:variant>
      <vt:variant>
        <vt:i4>5</vt:i4>
      </vt:variant>
      <vt:variant>
        <vt:lpwstr/>
      </vt:variant>
      <vt:variant>
        <vt:lpwstr>_Toc139288613</vt:lpwstr>
      </vt:variant>
      <vt:variant>
        <vt:i4>2031670</vt:i4>
      </vt:variant>
      <vt:variant>
        <vt:i4>47</vt:i4>
      </vt:variant>
      <vt:variant>
        <vt:i4>0</vt:i4>
      </vt:variant>
      <vt:variant>
        <vt:i4>5</vt:i4>
      </vt:variant>
      <vt:variant>
        <vt:lpwstr/>
      </vt:variant>
      <vt:variant>
        <vt:lpwstr>_Toc139288612</vt:lpwstr>
      </vt:variant>
      <vt:variant>
        <vt:i4>2031670</vt:i4>
      </vt:variant>
      <vt:variant>
        <vt:i4>41</vt:i4>
      </vt:variant>
      <vt:variant>
        <vt:i4>0</vt:i4>
      </vt:variant>
      <vt:variant>
        <vt:i4>5</vt:i4>
      </vt:variant>
      <vt:variant>
        <vt:lpwstr/>
      </vt:variant>
      <vt:variant>
        <vt:lpwstr>_Toc139288611</vt:lpwstr>
      </vt:variant>
      <vt:variant>
        <vt:i4>2031670</vt:i4>
      </vt:variant>
      <vt:variant>
        <vt:i4>35</vt:i4>
      </vt:variant>
      <vt:variant>
        <vt:i4>0</vt:i4>
      </vt:variant>
      <vt:variant>
        <vt:i4>5</vt:i4>
      </vt:variant>
      <vt:variant>
        <vt:lpwstr/>
      </vt:variant>
      <vt:variant>
        <vt:lpwstr>_Toc139288610</vt:lpwstr>
      </vt:variant>
      <vt:variant>
        <vt:i4>1966134</vt:i4>
      </vt:variant>
      <vt:variant>
        <vt:i4>29</vt:i4>
      </vt:variant>
      <vt:variant>
        <vt:i4>0</vt:i4>
      </vt:variant>
      <vt:variant>
        <vt:i4>5</vt:i4>
      </vt:variant>
      <vt:variant>
        <vt:lpwstr/>
      </vt:variant>
      <vt:variant>
        <vt:lpwstr>_Toc139288609</vt:lpwstr>
      </vt:variant>
      <vt:variant>
        <vt:i4>1966134</vt:i4>
      </vt:variant>
      <vt:variant>
        <vt:i4>23</vt:i4>
      </vt:variant>
      <vt:variant>
        <vt:i4>0</vt:i4>
      </vt:variant>
      <vt:variant>
        <vt:i4>5</vt:i4>
      </vt:variant>
      <vt:variant>
        <vt:lpwstr/>
      </vt:variant>
      <vt:variant>
        <vt:lpwstr>_Toc139288608</vt:lpwstr>
      </vt:variant>
      <vt:variant>
        <vt:i4>1966134</vt:i4>
      </vt:variant>
      <vt:variant>
        <vt:i4>17</vt:i4>
      </vt:variant>
      <vt:variant>
        <vt:i4>0</vt:i4>
      </vt:variant>
      <vt:variant>
        <vt:i4>5</vt:i4>
      </vt:variant>
      <vt:variant>
        <vt:lpwstr/>
      </vt:variant>
      <vt:variant>
        <vt:lpwstr>_Toc139288607</vt:lpwstr>
      </vt:variant>
      <vt:variant>
        <vt:i4>1966134</vt:i4>
      </vt:variant>
      <vt:variant>
        <vt:i4>11</vt:i4>
      </vt:variant>
      <vt:variant>
        <vt:i4>0</vt:i4>
      </vt:variant>
      <vt:variant>
        <vt:i4>5</vt:i4>
      </vt:variant>
      <vt:variant>
        <vt:lpwstr/>
      </vt:variant>
      <vt:variant>
        <vt:lpwstr>_Toc139288606</vt:lpwstr>
      </vt:variant>
      <vt:variant>
        <vt:i4>1966134</vt:i4>
      </vt:variant>
      <vt:variant>
        <vt:i4>5</vt:i4>
      </vt:variant>
      <vt:variant>
        <vt:i4>0</vt:i4>
      </vt:variant>
      <vt:variant>
        <vt:i4>5</vt:i4>
      </vt:variant>
      <vt:variant>
        <vt:lpwstr/>
      </vt:variant>
      <vt:variant>
        <vt:lpwstr>_Toc139288605</vt:lpwstr>
      </vt:variant>
      <vt:variant>
        <vt:i4>1310773</vt:i4>
      </vt:variant>
      <vt:variant>
        <vt:i4>0</vt:i4>
      </vt:variant>
      <vt:variant>
        <vt:i4>0</vt:i4>
      </vt:variant>
      <vt:variant>
        <vt:i4>5</vt:i4>
      </vt:variant>
      <vt:variant>
        <vt:lpwstr>mailto:Science7-12@det.nsw.edu.au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periodic table - Science Stage 5</dc:title>
  <dc:subject/>
  <dc:creator>NSW Department of Education</dc:creator>
  <cp:keywords/>
  <dc:description/>
  <dcterms:created xsi:type="dcterms:W3CDTF">2025-06-13T03:33:00Z</dcterms:created>
  <dcterms:modified xsi:type="dcterms:W3CDTF">2025-10-13T00:37:00Z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0x010100B87994CE63E3984091DA345847090486</vt:lpwstr>
  </property>
  <property fmtid="{D5CDD505-2E9C-101B-9397-08002B2CF9AE}" pid="3" name="MediaServiceImageTags">
    <vt:lpwstr/>
  </property>
  <property fmtid="{D5CDD505-2E9C-101B-9397-08002B2CF9AE}" pid="4" name="GrammarlyDocumentId">
    <vt:lpwstr>d1d711fc-58e5-46e3-a0c2-811fd58bd45e</vt:lpwstr>
  </property>
  <property fmtid="{D5CDD505-2E9C-101B-9397-08002B2CF9AE}" pid="5" name="MSIP_Label_b603dfd7-d93a-4381-a340-2995d8282205_Enabled">
    <vt:lpwstr>true</vt:lpwstr>
  </property>
  <property fmtid="{D5CDD505-2E9C-101B-9397-08002B2CF9AE}" pid="6" name="MSIP_Label_b603dfd7-d93a-4381-a340-2995d8282205_SetDate">
    <vt:lpwstr>2023-07-07T01:01:48Z</vt:lpwstr>
  </property>
  <property fmtid="{D5CDD505-2E9C-101B-9397-08002B2CF9AE}" pid="7" name="MSIP_Label_b603dfd7-d93a-4381-a340-2995d8282205_Method">
    <vt:lpwstr>Standard</vt:lpwstr>
  </property>
  <property fmtid="{D5CDD505-2E9C-101B-9397-08002B2CF9AE}" pid="8" name="MSIP_Label_b603dfd7-d93a-4381-a340-2995d8282205_Name">
    <vt:lpwstr>OFFICIAL</vt:lpwstr>
  </property>
  <property fmtid="{D5CDD505-2E9C-101B-9397-08002B2CF9AE}" pid="9" name="MSIP_Label_b603dfd7-d93a-4381-a340-2995d8282205_SiteId">
    <vt:lpwstr>05a0e69a-418a-47c1-9c25-9387261bf991</vt:lpwstr>
  </property>
  <property fmtid="{D5CDD505-2E9C-101B-9397-08002B2CF9AE}" pid="10" name="MSIP_Label_b603dfd7-d93a-4381-a340-2995d8282205_ActionId">
    <vt:lpwstr>68a8678e-9b69-4999-9ad5-5a4a71f48a4b</vt:lpwstr>
  </property>
  <property fmtid="{D5CDD505-2E9C-101B-9397-08002B2CF9AE}" pid="11" name="MSIP_Label_b603dfd7-d93a-4381-a340-2995d8282205_ContentBits">
    <vt:lpwstr>0</vt:lpwstr>
  </property>
</Properties>
</file>