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 id="2147483660" r:id="rId2"/>
  </p:sldMasterIdLst>
  <p:notesMasterIdLst>
    <p:notesMasterId r:id="rId13"/>
  </p:notesMasterIdLst>
  <p:sldIdLst>
    <p:sldId id="265" r:id="rId3"/>
    <p:sldId id="311" r:id="rId4"/>
    <p:sldId id="308" r:id="rId5"/>
    <p:sldId id="317" r:id="rId6"/>
    <p:sldId id="305" r:id="rId7"/>
    <p:sldId id="318" r:id="rId8"/>
    <p:sldId id="310" r:id="rId9"/>
    <p:sldId id="416" r:id="rId10"/>
    <p:sldId id="361" r:id="rId11"/>
    <p:sldId id="278"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ublic Sans" pitchFamily="2" charset="0"/>
      <p:regular r:id="rId18"/>
      <p:bold r:id="rId19"/>
      <p:italic r:id="rId20"/>
      <p:boldItalic r:id="rId21"/>
    </p:embeddedFont>
    <p:embeddedFont>
      <p:font typeface="Public Sans Light" pitchFamily="2" charset="0"/>
      <p:regular r:id="rId22"/>
      <p:italic r:id="rId23"/>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94660"/>
  </p:normalViewPr>
  <p:slideViewPr>
    <p:cSldViewPr snapToGrid="0">
      <p:cViewPr varScale="1">
        <p:scale>
          <a:sx n="101" d="100"/>
          <a:sy n="101" d="100"/>
        </p:scale>
        <p:origin x="87"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A36E7-F21A-4339-B5A3-7F4AF9479114}" type="datetimeFigureOut">
              <a:t>1/23/2024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B683C-A278-451F-BF9C-54EB896E6354}" type="slidenum">
              <a:t>‹#›</a:t>
            </a:fld>
            <a:endParaRPr lang="en-GB"/>
          </a:p>
        </p:txBody>
      </p:sp>
    </p:spTree>
    <p:extLst>
      <p:ext uri="{BB962C8B-B14F-4D97-AF65-F5344CB8AC3E}">
        <p14:creationId xmlns:p14="http://schemas.microsoft.com/office/powerpoint/2010/main" val="56095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34493551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18835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747932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58653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2685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0567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3621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4934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745619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1823355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3480571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20990758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5745678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529784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970693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4200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5155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549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8348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30142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531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4504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3138040832"/>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36126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475391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75385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49384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364554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026024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37279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185366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72638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72351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2936980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9641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40976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57228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46344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285193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235144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14450045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24257151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7780548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831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53001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image" Target="../media/image2.png"/><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image" Target="../media/image1.png"/><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3033681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0"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3" Type="http://schemas.openxmlformats.org/officeDocument/2006/relationships/hyperlink" Target="mailto:languagesnsw@det.nsw.edu.au" TargetMode="External"/><Relationship Id="rId2" Type="http://schemas.openxmlformats.org/officeDocument/2006/relationships/hyperlink" Target="https://aus01.safelinks.protection.outlook.com/?url=https%3A%2F%2Fwww.sentencebuilders.com%2Fabout&amp;data=05%7C01%7Crenee.cobcroft2%40det.nsw.edu.au%7Cc04b2ccbf3134d954ccf08db8d81de9d%7C05a0e69a418a47c19c259387261bf991%7C0%7C0%7C638259361150724896%7CUnknown%7CTWFpbGZsb3d8eyJWIjoiMC4wLjAwMDAiLCJQIjoiV2luMzIiLCJBTiI6Ik1haWwiLCJXVCI6Mn0%3D%7C3000%7C%7C%7C&amp;sdata=Dfdj%2B%2BxnueFGCde%2FKVGWkTLQISqtOQpBJVyy7f9fiRc%3D&amp;reserved=0" TargetMode="Externa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dirty="0"/>
              <a:t>Sentence builders and conversation scaffolds</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00919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6D5847-A0A6-F4A0-C5BA-43AE4193C375}"/>
              </a:ext>
            </a:extLst>
          </p:cNvPr>
          <p:cNvSpPr>
            <a:spLocks noGrp="1"/>
          </p:cNvSpPr>
          <p:nvPr>
            <p:ph type="title" idx="4294967295"/>
          </p:nvPr>
        </p:nvSpPr>
        <p:spPr>
          <a:xfrm>
            <a:off x="360000" y="360000"/>
            <a:ext cx="3899263" cy="569070"/>
          </a:xfrm>
        </p:spPr>
        <p:txBody>
          <a:bodyPr/>
          <a:lstStyle/>
          <a:p>
            <a:r>
              <a:rPr lang="es-ES" dirty="0">
                <a:solidFill>
                  <a:schemeClr val="accent1"/>
                </a:solidFill>
              </a:rPr>
              <a:t>Me gusta</a:t>
            </a:r>
          </a:p>
        </p:txBody>
      </p:sp>
      <p:graphicFrame>
        <p:nvGraphicFramePr>
          <p:cNvPr id="3" name="Table 2" descr="A sentence building table. Choose a line from the 1st and 2nd column to create a sentence in Spanish.">
            <a:extLst>
              <a:ext uri="{FF2B5EF4-FFF2-40B4-BE49-F238E27FC236}">
                <a16:creationId xmlns:a16="http://schemas.microsoft.com/office/drawing/2014/main" id="{0A1267EE-A099-2C35-C6DC-72D40B011A96}"/>
              </a:ext>
            </a:extLst>
          </p:cNvPr>
          <p:cNvGraphicFramePr>
            <a:graphicFrameLocks noGrp="1"/>
          </p:cNvGraphicFramePr>
          <p:nvPr>
            <p:extLst>
              <p:ext uri="{D42A27DB-BD31-4B8C-83A1-F6EECF244321}">
                <p14:modId xmlns:p14="http://schemas.microsoft.com/office/powerpoint/2010/main" val="1407393239"/>
              </p:ext>
            </p:extLst>
          </p:nvPr>
        </p:nvGraphicFramePr>
        <p:xfrm>
          <a:off x="3610151" y="429237"/>
          <a:ext cx="5140501" cy="6095388"/>
        </p:xfrm>
        <a:graphic>
          <a:graphicData uri="http://schemas.openxmlformats.org/drawingml/2006/table">
            <a:tbl>
              <a:tblPr>
                <a:tableStyleId>{5C22544A-7EE6-4342-B048-85BDC9FD1C3A}</a:tableStyleId>
              </a:tblPr>
              <a:tblGrid>
                <a:gridCol w="2462502">
                  <a:extLst>
                    <a:ext uri="{9D8B030D-6E8A-4147-A177-3AD203B41FA5}">
                      <a16:colId xmlns:a16="http://schemas.microsoft.com/office/drawing/2014/main" val="2185009830"/>
                    </a:ext>
                  </a:extLst>
                </a:gridCol>
                <a:gridCol w="2677999">
                  <a:extLst>
                    <a:ext uri="{9D8B030D-6E8A-4147-A177-3AD203B41FA5}">
                      <a16:colId xmlns:a16="http://schemas.microsoft.com/office/drawing/2014/main" val="4250946775"/>
                    </a:ext>
                  </a:extLst>
                </a:gridCol>
              </a:tblGrid>
              <a:tr h="4357952">
                <a:tc>
                  <a:txBody>
                    <a:bodyPr/>
                    <a:lstStyle/>
                    <a:p>
                      <a:pPr algn="l">
                        <a:lnSpc>
                          <a:spcPct val="100000"/>
                        </a:lnSpc>
                        <a:spcBef>
                          <a:spcPts val="0"/>
                        </a:spcBef>
                      </a:pPr>
                      <a:r>
                        <a:rPr lang="es-ES" sz="1400" noProof="0" dirty="0">
                          <a:effectLst/>
                          <a:latin typeface="+mn-lt"/>
                        </a:rPr>
                        <a:t>Sí, me gusta</a:t>
                      </a:r>
                    </a:p>
                    <a:p>
                      <a:pPr algn="l">
                        <a:lnSpc>
                          <a:spcPct val="100000"/>
                        </a:lnSpc>
                        <a:spcBef>
                          <a:spcPts val="0"/>
                        </a:spcBef>
                      </a:pPr>
                      <a:r>
                        <a:rPr lang="es-ES" sz="1400" noProof="0" dirty="0">
                          <a:effectLst/>
                          <a:latin typeface="+mn-lt"/>
                        </a:rPr>
                        <a:t>Sí, me gusta mucho</a:t>
                      </a:r>
                    </a:p>
                    <a:p>
                      <a:pPr algn="l">
                        <a:lnSpc>
                          <a:spcPct val="100000"/>
                        </a:lnSpc>
                        <a:spcBef>
                          <a:spcPts val="0"/>
                        </a:spcBef>
                      </a:pPr>
                      <a:r>
                        <a:rPr lang="es-ES" sz="1400" noProof="0" dirty="0">
                          <a:effectLst/>
                          <a:latin typeface="+mn-lt"/>
                          <a:ea typeface="Calibri" panose="020F0502020204030204" pitchFamily="34" charset="0"/>
                          <a:cs typeface="Times New Roman" panose="02020603050405020304" pitchFamily="18" charset="0"/>
                        </a:rPr>
                        <a:t>No, no me gusta</a:t>
                      </a:r>
                    </a:p>
                    <a:p>
                      <a:pPr algn="l">
                        <a:lnSpc>
                          <a:spcPct val="100000"/>
                        </a:lnSpc>
                        <a:spcBef>
                          <a:spcPts val="0"/>
                        </a:spcBef>
                      </a:pPr>
                      <a:r>
                        <a:rPr lang="es-ES" sz="1400" noProof="0" dirty="0">
                          <a:effectLst/>
                          <a:latin typeface="+mn-lt"/>
                          <a:ea typeface="Calibri" panose="020F0502020204030204" pitchFamily="34" charset="0"/>
                          <a:cs typeface="Times New Roman" panose="02020603050405020304" pitchFamily="18" charset="0"/>
                        </a:rPr>
                        <a:t>No, no me gusta nada</a:t>
                      </a:r>
                    </a:p>
                  </a:txBody>
                  <a:tcPr marL="68580" marR="68580" marT="0" marB="0" anchor="ctr"/>
                </a:tc>
                <a:tc>
                  <a:txBody>
                    <a:bodyPr/>
                    <a:lstStyle/>
                    <a:p>
                      <a:pPr>
                        <a:lnSpc>
                          <a:spcPct val="125000"/>
                        </a:lnSpc>
                      </a:pPr>
                      <a:r>
                        <a:rPr lang="es-ES" sz="1400" noProof="0" dirty="0">
                          <a:latin typeface="+mn-lt"/>
                        </a:rPr>
                        <a:t>el pollo.</a:t>
                      </a:r>
                    </a:p>
                    <a:p>
                      <a:pPr>
                        <a:lnSpc>
                          <a:spcPct val="125000"/>
                        </a:lnSpc>
                      </a:pPr>
                      <a:r>
                        <a:rPr lang="es-ES" sz="1400" noProof="0" dirty="0">
                          <a:latin typeface="+mn-lt"/>
                        </a:rPr>
                        <a:t>el café.</a:t>
                      </a:r>
                    </a:p>
                    <a:p>
                      <a:pPr>
                        <a:lnSpc>
                          <a:spcPct val="125000"/>
                        </a:lnSpc>
                      </a:pPr>
                      <a:r>
                        <a:rPr lang="es-ES" sz="1400" noProof="0" dirty="0">
                          <a:latin typeface="+mn-lt"/>
                        </a:rPr>
                        <a:t>el pan.</a:t>
                      </a:r>
                    </a:p>
                    <a:p>
                      <a:pPr>
                        <a:lnSpc>
                          <a:spcPct val="125000"/>
                        </a:lnSpc>
                      </a:pPr>
                      <a:r>
                        <a:rPr lang="es-ES" sz="1400" noProof="0" dirty="0">
                          <a:latin typeface="+mn-lt"/>
                        </a:rPr>
                        <a:t>el jamón.</a:t>
                      </a:r>
                    </a:p>
                    <a:p>
                      <a:pPr>
                        <a:lnSpc>
                          <a:spcPct val="125000"/>
                        </a:lnSpc>
                      </a:pPr>
                      <a:r>
                        <a:rPr lang="es-ES" sz="1400" noProof="0" dirty="0">
                          <a:latin typeface="+mn-lt"/>
                        </a:rPr>
                        <a:t>el pescado.</a:t>
                      </a:r>
                    </a:p>
                    <a:p>
                      <a:pPr>
                        <a:lnSpc>
                          <a:spcPct val="125000"/>
                        </a:lnSpc>
                      </a:pPr>
                      <a:r>
                        <a:rPr lang="es-ES" sz="1400" noProof="0" dirty="0">
                          <a:latin typeface="+mn-lt"/>
                        </a:rPr>
                        <a:t>el bocadillo.</a:t>
                      </a:r>
                    </a:p>
                    <a:p>
                      <a:pPr>
                        <a:lnSpc>
                          <a:spcPct val="125000"/>
                        </a:lnSpc>
                      </a:pPr>
                      <a:r>
                        <a:rPr lang="es-ES" sz="1400" noProof="0" dirty="0">
                          <a:latin typeface="+mn-lt"/>
                        </a:rPr>
                        <a:t>el zumo de naranja.</a:t>
                      </a:r>
                    </a:p>
                    <a:p>
                      <a:pPr>
                        <a:lnSpc>
                          <a:spcPct val="125000"/>
                        </a:lnSpc>
                      </a:pPr>
                      <a:r>
                        <a:rPr lang="es-ES" sz="1400" noProof="0" dirty="0">
                          <a:latin typeface="+mn-lt"/>
                        </a:rPr>
                        <a:t>el helado.</a:t>
                      </a:r>
                    </a:p>
                    <a:p>
                      <a:pPr>
                        <a:lnSpc>
                          <a:spcPct val="125000"/>
                        </a:lnSpc>
                      </a:pPr>
                      <a:r>
                        <a:rPr lang="es-ES" sz="1400" noProof="0" dirty="0">
                          <a:latin typeface="+mn-lt"/>
                        </a:rPr>
                        <a:t>el yogur.</a:t>
                      </a:r>
                    </a:p>
                    <a:p>
                      <a:pPr>
                        <a:lnSpc>
                          <a:spcPct val="125000"/>
                        </a:lnSpc>
                      </a:pPr>
                      <a:r>
                        <a:rPr lang="es-ES" sz="1400" noProof="0" dirty="0">
                          <a:latin typeface="+mn-lt"/>
                        </a:rPr>
                        <a:t>el agua.</a:t>
                      </a:r>
                    </a:p>
                    <a:p>
                      <a:pPr>
                        <a:lnSpc>
                          <a:spcPct val="125000"/>
                        </a:lnSpc>
                      </a:pPr>
                      <a:r>
                        <a:rPr lang="es-ES" sz="1400" noProof="0" dirty="0">
                          <a:latin typeface="+mn-lt"/>
                        </a:rPr>
                        <a:t>la leche.</a:t>
                      </a:r>
                    </a:p>
                    <a:p>
                      <a:pPr>
                        <a:lnSpc>
                          <a:spcPct val="125000"/>
                        </a:lnSpc>
                      </a:pPr>
                      <a:r>
                        <a:rPr lang="es-ES" sz="1400" noProof="0" dirty="0">
                          <a:latin typeface="+mn-lt"/>
                        </a:rPr>
                        <a:t>la fruta.</a:t>
                      </a:r>
                    </a:p>
                    <a:p>
                      <a:pPr>
                        <a:lnSpc>
                          <a:spcPct val="125000"/>
                        </a:lnSpc>
                      </a:pPr>
                      <a:r>
                        <a:rPr lang="es-ES" sz="1400" noProof="0" dirty="0">
                          <a:latin typeface="+mn-lt"/>
                        </a:rPr>
                        <a:t>la carne.</a:t>
                      </a:r>
                    </a:p>
                    <a:p>
                      <a:pPr>
                        <a:lnSpc>
                          <a:spcPct val="125000"/>
                        </a:lnSpc>
                      </a:pPr>
                      <a:r>
                        <a:rPr lang="es-ES" sz="1400" noProof="0" dirty="0">
                          <a:latin typeface="+mn-lt"/>
                        </a:rPr>
                        <a:t>la ensalada.</a:t>
                      </a:r>
                    </a:p>
                    <a:p>
                      <a:pPr>
                        <a:lnSpc>
                          <a:spcPct val="125000"/>
                        </a:lnSpc>
                      </a:pPr>
                      <a:r>
                        <a:rPr lang="es-ES" sz="1400" noProof="0" dirty="0">
                          <a:latin typeface="+mn-lt"/>
                        </a:rPr>
                        <a:t>la tostada.</a:t>
                      </a:r>
                    </a:p>
                    <a:p>
                      <a:pPr>
                        <a:lnSpc>
                          <a:spcPct val="125000"/>
                        </a:lnSpc>
                      </a:pPr>
                      <a:r>
                        <a:rPr lang="es-ES" sz="1400" noProof="0" dirty="0">
                          <a:latin typeface="+mn-lt"/>
                        </a:rPr>
                        <a:t>el té.</a:t>
                      </a:r>
                    </a:p>
                  </a:txBody>
                  <a:tcPr marL="68580" marR="68580" marT="0" marB="0" anchor="ctr"/>
                </a:tc>
                <a:extLst>
                  <a:ext uri="{0D108BD9-81ED-4DB2-BD59-A6C34878D82A}">
                    <a16:rowId xmlns:a16="http://schemas.microsoft.com/office/drawing/2014/main" val="406865065"/>
                  </a:ext>
                </a:extLst>
              </a:tr>
              <a:tr h="1737436">
                <a:tc>
                  <a:txBody>
                    <a:bodyPr/>
                    <a:lstStyle/>
                    <a:p>
                      <a:pPr marL="0" algn="l" defTabSz="914377" rtl="0" eaLnBrk="1" latinLnBrk="0" hangingPunct="1">
                        <a:lnSpc>
                          <a:spcPct val="100000"/>
                        </a:lnSpc>
                        <a:spcBef>
                          <a:spcPts val="0"/>
                        </a:spcBef>
                      </a:pPr>
                      <a:r>
                        <a:rPr lang="es-ES" sz="1400" kern="1200" noProof="0" dirty="0">
                          <a:solidFill>
                            <a:schemeClr val="dk1"/>
                          </a:solidFill>
                          <a:latin typeface="+mn-lt"/>
                          <a:ea typeface="+mn-ea"/>
                          <a:cs typeface="+mn-cs"/>
                        </a:rPr>
                        <a:t>Sí, me gustan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kern="1200" noProof="0" dirty="0">
                          <a:solidFill>
                            <a:schemeClr val="dk1"/>
                          </a:solidFill>
                          <a:latin typeface="+mn-lt"/>
                          <a:ea typeface="+mn-ea"/>
                          <a:cs typeface="+mn-cs"/>
                        </a:rPr>
                        <a:t>Sí, me gustan mucho</a:t>
                      </a:r>
                    </a:p>
                    <a:p>
                      <a:pPr marL="0" algn="l" defTabSz="914377" rtl="0" eaLnBrk="1" latinLnBrk="0" hangingPunct="1">
                        <a:lnSpc>
                          <a:spcPct val="100000"/>
                        </a:lnSpc>
                        <a:spcBef>
                          <a:spcPts val="0"/>
                        </a:spcBef>
                      </a:pPr>
                      <a:r>
                        <a:rPr lang="es-ES" sz="1400" kern="1200" noProof="0" dirty="0">
                          <a:solidFill>
                            <a:schemeClr val="dk1"/>
                          </a:solidFill>
                          <a:latin typeface="+mn-lt"/>
                          <a:ea typeface="+mn-ea"/>
                          <a:cs typeface="+mn-cs"/>
                        </a:rPr>
                        <a:t>No. no me gustan</a:t>
                      </a:r>
                    </a:p>
                    <a:p>
                      <a:pPr marL="0" algn="l" defTabSz="914377" rtl="0" eaLnBrk="1" latinLnBrk="0" hangingPunct="1">
                        <a:lnSpc>
                          <a:spcPct val="100000"/>
                        </a:lnSpc>
                        <a:spcBef>
                          <a:spcPts val="0"/>
                        </a:spcBef>
                      </a:pPr>
                      <a:r>
                        <a:rPr lang="es-ES" sz="1400" kern="1200" noProof="0" dirty="0">
                          <a:solidFill>
                            <a:schemeClr val="dk1"/>
                          </a:solidFill>
                          <a:latin typeface="+mn-lt"/>
                          <a:ea typeface="+mn-ea"/>
                          <a:cs typeface="+mn-cs"/>
                        </a:rPr>
                        <a:t>No, no me gustan nada</a:t>
                      </a:r>
                    </a:p>
                  </a:txBody>
                  <a:tcPr marL="68580" marR="68580" marT="0" marB="0" anchor="ctr"/>
                </a:tc>
                <a:tc>
                  <a:txBody>
                    <a:bodyPr/>
                    <a:lstStyle/>
                    <a:p>
                      <a:pPr marL="0" marR="0" lvl="0" indent="0" algn="l" defTabSz="914377" rtl="0" eaLnBrk="1" fontAlgn="auto" latinLnBrk="0" hangingPunct="1">
                        <a:lnSpc>
                          <a:spcPct val="115000"/>
                        </a:lnSpc>
                        <a:spcBef>
                          <a:spcPts val="0"/>
                        </a:spcBef>
                        <a:spcAft>
                          <a:spcPts val="0"/>
                        </a:spcAft>
                        <a:buClrTx/>
                        <a:buSzTx/>
                        <a:buFontTx/>
                        <a:buNone/>
                        <a:tabLst/>
                        <a:defRPr/>
                      </a:pPr>
                      <a:r>
                        <a:rPr lang="es-ES" sz="1400" kern="1200" noProof="0" dirty="0">
                          <a:solidFill>
                            <a:schemeClr val="dk1"/>
                          </a:solidFill>
                          <a:latin typeface="+mn-lt"/>
                          <a:ea typeface="+mn-ea"/>
                          <a:cs typeface="+mn-cs"/>
                        </a:rPr>
                        <a:t>las verduras.</a:t>
                      </a:r>
                    </a:p>
                    <a:p>
                      <a:pPr marL="0" marR="0" lvl="0" indent="0" algn="l" defTabSz="914377" rtl="0" eaLnBrk="1" fontAlgn="auto" latinLnBrk="0" hangingPunct="1">
                        <a:lnSpc>
                          <a:spcPct val="115000"/>
                        </a:lnSpc>
                        <a:spcBef>
                          <a:spcPts val="0"/>
                        </a:spcBef>
                        <a:spcAft>
                          <a:spcPts val="0"/>
                        </a:spcAft>
                        <a:buClrTx/>
                        <a:buSzTx/>
                        <a:buFontTx/>
                        <a:buNone/>
                        <a:tabLst/>
                        <a:defRPr/>
                      </a:pPr>
                      <a:r>
                        <a:rPr lang="es-ES" sz="1400" kern="1200" noProof="0" dirty="0">
                          <a:solidFill>
                            <a:schemeClr val="dk1"/>
                          </a:solidFill>
                          <a:latin typeface="+mn-lt"/>
                          <a:ea typeface="+mn-ea"/>
                          <a:cs typeface="+mn-cs"/>
                        </a:rPr>
                        <a:t>los cereales.</a:t>
                      </a:r>
                    </a:p>
                    <a:p>
                      <a:pPr marL="0" marR="0" lvl="0" indent="0" algn="l" defTabSz="914377" rtl="0" eaLnBrk="1" fontAlgn="auto" latinLnBrk="0" hangingPunct="1">
                        <a:lnSpc>
                          <a:spcPct val="115000"/>
                        </a:lnSpc>
                        <a:spcBef>
                          <a:spcPts val="0"/>
                        </a:spcBef>
                        <a:spcAft>
                          <a:spcPts val="0"/>
                        </a:spcAft>
                        <a:buClrTx/>
                        <a:buSzTx/>
                        <a:buFontTx/>
                        <a:buNone/>
                        <a:tabLst/>
                        <a:defRPr/>
                      </a:pPr>
                      <a:r>
                        <a:rPr lang="es-ES" sz="1400" kern="1200" noProof="0" dirty="0">
                          <a:solidFill>
                            <a:schemeClr val="dk1"/>
                          </a:solidFill>
                          <a:latin typeface="+mn-lt"/>
                          <a:ea typeface="+mn-ea"/>
                          <a:cs typeface="+mn-cs"/>
                        </a:rPr>
                        <a:t>los refrescos.</a:t>
                      </a:r>
                    </a:p>
                  </a:txBody>
                  <a:tcPr marL="68580" marR="68580" marT="0" marB="0" anchor="ctr"/>
                </a:tc>
                <a:extLst>
                  <a:ext uri="{0D108BD9-81ED-4DB2-BD59-A6C34878D82A}">
                    <a16:rowId xmlns:a16="http://schemas.microsoft.com/office/drawing/2014/main" val="1367156775"/>
                  </a:ext>
                </a:extLst>
              </a:tr>
            </a:tbl>
          </a:graphicData>
        </a:graphic>
      </p:graphicFrame>
      <p:sp>
        <p:nvSpPr>
          <p:cNvPr id="2" name="Slide Number Placeholder 1">
            <a:extLst>
              <a:ext uri="{FF2B5EF4-FFF2-40B4-BE49-F238E27FC236}">
                <a16:creationId xmlns:a16="http://schemas.microsoft.com/office/drawing/2014/main" id="{4B84CAAC-2818-4F19-EEE8-BE9FD823D9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412546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11726-2E12-7ECA-3D3F-BB1F014AF5E2}"/>
              </a:ext>
            </a:extLst>
          </p:cNvPr>
          <p:cNvSpPr txBox="1">
            <a:spLocks noGrp="1"/>
          </p:cNvSpPr>
          <p:nvPr>
            <p:ph type="title" idx="4294967295"/>
          </p:nvPr>
        </p:nvSpPr>
        <p:spPr>
          <a:xfrm>
            <a:off x="295876" y="456539"/>
            <a:ext cx="2437673" cy="119194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dirty="0">
                <a:ln>
                  <a:noFill/>
                </a:ln>
                <a:solidFill>
                  <a:schemeClr val="accent1"/>
                </a:solidFill>
                <a:effectLst/>
                <a:uLnTx/>
                <a:uFillTx/>
                <a:ea typeface="Calibri" panose="020F0502020204030204" pitchFamily="34" charset="0"/>
                <a:cs typeface="Times New Roman" panose="02020603050405020304" pitchFamily="18" charset="0"/>
              </a:rPr>
              <a:t>¿Te gusta…?</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800" b="0" i="0" u="none" strike="noStrike" kern="1200" cap="none" spc="0" normalizeH="0" baseline="0" dirty="0">
                <a:ln>
                  <a:noFill/>
                </a:ln>
                <a:solidFill>
                  <a:schemeClr val="accent1"/>
                </a:solidFill>
                <a:effectLst/>
                <a:uLnTx/>
                <a:uFillTx/>
                <a:ea typeface="Calibri" panose="020F0502020204030204" pitchFamily="34" charset="0"/>
                <a:cs typeface="Times New Roman" panose="02020603050405020304" pitchFamily="18" charset="0"/>
              </a:rPr>
              <a:t>¿Te gustan…?</a:t>
            </a:r>
          </a:p>
        </p:txBody>
      </p:sp>
      <p:graphicFrame>
        <p:nvGraphicFramePr>
          <p:cNvPr id="3" name="Table 2" descr="A sentence building table. Choose a line from each of the 4 columns to create a sentence in Spanish.">
            <a:extLst>
              <a:ext uri="{FF2B5EF4-FFF2-40B4-BE49-F238E27FC236}">
                <a16:creationId xmlns:a16="http://schemas.microsoft.com/office/drawing/2014/main" id="{0A1267EE-A099-2C35-C6DC-72D40B011A96}"/>
              </a:ext>
            </a:extLst>
          </p:cNvPr>
          <p:cNvGraphicFramePr>
            <a:graphicFrameLocks noGrp="1"/>
          </p:cNvGraphicFramePr>
          <p:nvPr>
            <p:extLst>
              <p:ext uri="{D42A27DB-BD31-4B8C-83A1-F6EECF244321}">
                <p14:modId xmlns:p14="http://schemas.microsoft.com/office/powerpoint/2010/main" val="343994258"/>
              </p:ext>
            </p:extLst>
          </p:nvPr>
        </p:nvGraphicFramePr>
        <p:xfrm>
          <a:off x="2819928" y="123824"/>
          <a:ext cx="8260115" cy="6400800"/>
        </p:xfrm>
        <a:graphic>
          <a:graphicData uri="http://schemas.openxmlformats.org/drawingml/2006/table">
            <a:tbl>
              <a:tblPr>
                <a:tableStyleId>{5C22544A-7EE6-4342-B048-85BDC9FD1C3A}</a:tableStyleId>
              </a:tblPr>
              <a:tblGrid>
                <a:gridCol w="2558818">
                  <a:extLst>
                    <a:ext uri="{9D8B030D-6E8A-4147-A177-3AD203B41FA5}">
                      <a16:colId xmlns:a16="http://schemas.microsoft.com/office/drawing/2014/main" val="2185009830"/>
                    </a:ext>
                  </a:extLst>
                </a:gridCol>
                <a:gridCol w="1739777">
                  <a:extLst>
                    <a:ext uri="{9D8B030D-6E8A-4147-A177-3AD203B41FA5}">
                      <a16:colId xmlns:a16="http://schemas.microsoft.com/office/drawing/2014/main" val="4250946775"/>
                    </a:ext>
                  </a:extLst>
                </a:gridCol>
                <a:gridCol w="1869085">
                  <a:extLst>
                    <a:ext uri="{9D8B030D-6E8A-4147-A177-3AD203B41FA5}">
                      <a16:colId xmlns:a16="http://schemas.microsoft.com/office/drawing/2014/main" val="2846024723"/>
                    </a:ext>
                  </a:extLst>
                </a:gridCol>
                <a:gridCol w="2092435">
                  <a:extLst>
                    <a:ext uri="{9D8B030D-6E8A-4147-A177-3AD203B41FA5}">
                      <a16:colId xmlns:a16="http://schemas.microsoft.com/office/drawing/2014/main" val="3290855202"/>
                    </a:ext>
                  </a:extLst>
                </a:gridCol>
              </a:tblGrid>
              <a:tr h="1530326">
                <a:tc rowSpan="2">
                  <a:txBody>
                    <a:bodyPr/>
                    <a:lstStyle/>
                    <a:p>
                      <a:pPr algn="l">
                        <a:lnSpc>
                          <a:spcPct val="115000"/>
                        </a:lnSpc>
                        <a:spcBef>
                          <a:spcPts val="0"/>
                        </a:spcBef>
                      </a:pPr>
                      <a:r>
                        <a:rPr lang="es-ES" sz="1600" noProof="0" dirty="0">
                          <a:effectLst/>
                          <a:latin typeface="+mn-lt"/>
                        </a:rPr>
                        <a:t>Me gusta</a:t>
                      </a:r>
                    </a:p>
                    <a:p>
                      <a:pPr algn="l">
                        <a:lnSpc>
                          <a:spcPct val="115000"/>
                        </a:lnSpc>
                        <a:spcBef>
                          <a:spcPts val="0"/>
                        </a:spcBef>
                      </a:pPr>
                      <a:r>
                        <a:rPr lang="es-ES" sz="1600" noProof="0" dirty="0">
                          <a:effectLst/>
                          <a:latin typeface="+mn-lt"/>
                        </a:rPr>
                        <a:t>Me gusta mucho</a:t>
                      </a:r>
                    </a:p>
                    <a:p>
                      <a:pPr algn="l">
                        <a:lnSpc>
                          <a:spcPct val="115000"/>
                        </a:lnSpc>
                        <a:spcBef>
                          <a:spcPts val="0"/>
                        </a:spcBef>
                      </a:pPr>
                      <a:r>
                        <a:rPr lang="es-ES" sz="1600" noProof="0" dirty="0">
                          <a:effectLst/>
                          <a:latin typeface="+mn-lt"/>
                          <a:ea typeface="Calibri" panose="020F0502020204030204" pitchFamily="34" charset="0"/>
                          <a:cs typeface="Times New Roman" panose="02020603050405020304" pitchFamily="18" charset="0"/>
                        </a:rPr>
                        <a:t>No me gusta</a:t>
                      </a:r>
                    </a:p>
                    <a:p>
                      <a:pPr algn="l">
                        <a:lnSpc>
                          <a:spcPct val="115000"/>
                        </a:lnSpc>
                        <a:spcBef>
                          <a:spcPts val="0"/>
                        </a:spcBef>
                      </a:pPr>
                      <a:r>
                        <a:rPr lang="es-ES" sz="1600" noProof="0" dirty="0">
                          <a:effectLst/>
                          <a:latin typeface="+mn-lt"/>
                          <a:ea typeface="Calibri" panose="020F0502020204030204" pitchFamily="34" charset="0"/>
                          <a:cs typeface="Times New Roman" panose="02020603050405020304" pitchFamily="18" charset="0"/>
                        </a:rPr>
                        <a:t>No me gusta nada</a:t>
                      </a:r>
                    </a:p>
                  </a:txBody>
                  <a:tcPr marL="68580" marR="68580" marT="0" marB="0" anchor="ctr"/>
                </a:tc>
                <a:tc>
                  <a:txBody>
                    <a:bodyPr/>
                    <a:lstStyle/>
                    <a:p>
                      <a:r>
                        <a:rPr lang="es-ES" sz="1600" noProof="0" dirty="0">
                          <a:latin typeface="+mn-lt"/>
                        </a:rPr>
                        <a:t>el pollo</a:t>
                      </a:r>
                    </a:p>
                    <a:p>
                      <a:r>
                        <a:rPr lang="es-ES" sz="1600" noProof="0" dirty="0">
                          <a:latin typeface="+mn-lt"/>
                        </a:rPr>
                        <a:t>el café</a:t>
                      </a:r>
                    </a:p>
                    <a:p>
                      <a:r>
                        <a:rPr lang="es-ES" sz="1600" noProof="0" dirty="0">
                          <a:latin typeface="+mn-lt"/>
                        </a:rPr>
                        <a:t>el pan</a:t>
                      </a:r>
                    </a:p>
                    <a:p>
                      <a:r>
                        <a:rPr lang="es-ES" sz="1600" noProof="0" dirty="0">
                          <a:latin typeface="+mn-lt"/>
                        </a:rPr>
                        <a:t>el jamón</a:t>
                      </a:r>
                    </a:p>
                    <a:p>
                      <a:r>
                        <a:rPr lang="es-ES" sz="1600" noProof="0" dirty="0">
                          <a:latin typeface="+mn-lt"/>
                        </a:rPr>
                        <a:t>el pescado</a:t>
                      </a:r>
                    </a:p>
                  </a:txBody>
                  <a:tcPr marL="68580" marR="68580" marT="0" marB="0" anchor="ctr"/>
                </a:tc>
                <a:tc rowSpan="2">
                  <a:txBody>
                    <a:bodyPr/>
                    <a:lstStyle/>
                    <a:p>
                      <a:r>
                        <a:rPr lang="es-ES" sz="1600" noProof="0" dirty="0">
                          <a:latin typeface="+mn-lt"/>
                        </a:rPr>
                        <a:t>porque es</a:t>
                      </a:r>
                    </a:p>
                    <a:p>
                      <a:r>
                        <a:rPr lang="es-ES" sz="1600" noProof="0" dirty="0">
                          <a:latin typeface="+mn-lt"/>
                        </a:rPr>
                        <a:t>porque no es</a:t>
                      </a:r>
                    </a:p>
                    <a:p>
                      <a:r>
                        <a:rPr lang="es-ES" sz="1600" noProof="0" dirty="0">
                          <a:latin typeface="+mn-lt"/>
                        </a:rPr>
                        <a:t>pero es</a:t>
                      </a:r>
                    </a:p>
                    <a:p>
                      <a:r>
                        <a:rPr lang="es-ES" sz="1600" noProof="0" dirty="0">
                          <a:latin typeface="+mn-lt"/>
                        </a:rPr>
                        <a:t>pero no es</a:t>
                      </a:r>
                    </a:p>
                  </a:txBody>
                  <a:tcPr marL="68580" marR="68580" marT="0" marB="0" anchor="ctr"/>
                </a:tc>
                <a:tc>
                  <a:txBody>
                    <a:bodyPr/>
                    <a:lstStyle/>
                    <a:p>
                      <a:r>
                        <a:rPr lang="es-ES" sz="1200" b="0" noProof="0" dirty="0"/>
                        <a:t>sabroso </a:t>
                      </a:r>
                      <a:r>
                        <a:rPr lang="en-AU" sz="1200" b="0" noProof="0" dirty="0"/>
                        <a:t>(</a:t>
                      </a:r>
                      <a:r>
                        <a:rPr lang="en-AU" sz="1200" b="0" i="1" noProof="0" dirty="0"/>
                        <a:t>tasty</a:t>
                      </a:r>
                      <a:r>
                        <a:rPr lang="en-AU" sz="1200" b="0" noProof="0" dirty="0"/>
                        <a:t>).</a:t>
                      </a:r>
                    </a:p>
                    <a:p>
                      <a:r>
                        <a:rPr lang="es-ES" sz="1200" b="0" noProof="0" dirty="0"/>
                        <a:t>salado </a:t>
                      </a:r>
                      <a:r>
                        <a:rPr lang="en-AU" sz="1200" b="0" noProof="0" dirty="0"/>
                        <a:t>(</a:t>
                      </a:r>
                      <a:r>
                        <a:rPr lang="en-AU" sz="1200" b="0" i="1" noProof="0" dirty="0"/>
                        <a:t>salty</a:t>
                      </a:r>
                      <a:r>
                        <a:rPr lang="en-AU" sz="1200" b="0" noProof="0" dirty="0"/>
                        <a:t>).</a:t>
                      </a:r>
                    </a:p>
                    <a:p>
                      <a:r>
                        <a:rPr lang="es-ES" sz="1200" b="0" noProof="0" dirty="0"/>
                        <a:t>dulce </a:t>
                      </a:r>
                      <a:r>
                        <a:rPr lang="en-AU" sz="1200" b="0" noProof="0" dirty="0"/>
                        <a:t>(</a:t>
                      </a:r>
                      <a:r>
                        <a:rPr lang="en-AU" sz="1200" b="0" i="1" noProof="0" dirty="0"/>
                        <a:t>sweet</a:t>
                      </a:r>
                      <a:r>
                        <a:rPr lang="es-ES" sz="1200" b="0" noProof="0" dirty="0"/>
                        <a:t>).</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picante (</a:t>
                      </a:r>
                      <a:r>
                        <a:rPr lang="en-AU" sz="1200" b="0" i="1" noProof="0" dirty="0"/>
                        <a:t>spicy</a:t>
                      </a:r>
                      <a:r>
                        <a:rPr lang="en-AU" sz="1200" b="0" noProof="0" dirty="0"/>
                        <a:t>)</a:t>
                      </a:r>
                      <a:r>
                        <a:rPr lang="es-ES" sz="1200" b="0" noProof="0" dirty="0"/>
                        <a:t>.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soso (</a:t>
                      </a:r>
                      <a:r>
                        <a:rPr lang="en-AU" sz="1200" b="0" i="1" noProof="0" dirty="0"/>
                        <a:t>bland</a:t>
                      </a:r>
                      <a:r>
                        <a:rPr lang="es-ES" sz="1200" b="0" noProof="0" dirty="0"/>
                        <a:t>).</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rico (</a:t>
                      </a:r>
                      <a:r>
                        <a:rPr lang="en-AU" sz="1200" b="0" i="1" noProof="0" dirty="0"/>
                        <a:t>yummy</a:t>
                      </a:r>
                      <a:r>
                        <a:rPr lang="es-ES" sz="1200" b="0" noProof="0" dirty="0"/>
                        <a:t>).</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delicioso (</a:t>
                      </a:r>
                      <a:r>
                        <a:rPr lang="en-AU" sz="1200" b="0" i="1" noProof="0" dirty="0"/>
                        <a:t>delicious</a:t>
                      </a:r>
                      <a:r>
                        <a:rPr lang="es-ES" sz="1200" b="0" noProof="0" dirty="0"/>
                        <a:t>).</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amargo (</a:t>
                      </a:r>
                      <a:r>
                        <a:rPr lang="en-AU" sz="1200" b="0" i="1" noProof="0" dirty="0"/>
                        <a:t>bitter</a:t>
                      </a:r>
                      <a:r>
                        <a:rPr lang="es-ES" sz="1200" b="0" noProof="0" dirty="0"/>
                        <a:t>).</a:t>
                      </a:r>
                    </a:p>
                  </a:txBody>
                  <a:tcPr anchor="ctr"/>
                </a:tc>
                <a:extLst>
                  <a:ext uri="{0D108BD9-81ED-4DB2-BD59-A6C34878D82A}">
                    <a16:rowId xmlns:a16="http://schemas.microsoft.com/office/drawing/2014/main" val="406865065"/>
                  </a:ext>
                </a:extLst>
              </a:tr>
              <a:tr h="1530326">
                <a:tc vMerge="1">
                  <a:txBody>
                    <a:bodyPr/>
                    <a:lstStyle/>
                    <a:p>
                      <a:endParaRPr lang="en-AU"/>
                    </a:p>
                  </a:txBody>
                  <a:tcPr/>
                </a:tc>
                <a:tc>
                  <a:txBody>
                    <a:bodyPr/>
                    <a:lstStyle/>
                    <a:p>
                      <a:r>
                        <a:rPr lang="es-ES" sz="1600" noProof="0" dirty="0">
                          <a:latin typeface="+mn-lt"/>
                        </a:rPr>
                        <a:t>la leche</a:t>
                      </a:r>
                    </a:p>
                    <a:p>
                      <a:r>
                        <a:rPr lang="es-ES" sz="1600" noProof="0" dirty="0">
                          <a:latin typeface="+mn-lt"/>
                        </a:rPr>
                        <a:t>la fruta</a:t>
                      </a:r>
                    </a:p>
                    <a:p>
                      <a:r>
                        <a:rPr lang="es-ES" sz="1600" noProof="0" dirty="0">
                          <a:latin typeface="+mn-lt"/>
                        </a:rPr>
                        <a:t>la carne</a:t>
                      </a:r>
                    </a:p>
                    <a:p>
                      <a:r>
                        <a:rPr lang="es-ES" sz="1600" noProof="0" dirty="0">
                          <a:latin typeface="+mn-lt"/>
                        </a:rPr>
                        <a:t>la ensalada</a:t>
                      </a:r>
                    </a:p>
                    <a:p>
                      <a:r>
                        <a:rPr lang="es-ES" sz="1600" noProof="0" dirty="0">
                          <a:latin typeface="+mn-lt"/>
                        </a:rPr>
                        <a:t>la tostada</a:t>
                      </a:r>
                    </a:p>
                  </a:txBody>
                  <a:tcPr marL="68580" marR="68580" marT="0" marB="0" anchor="ctr"/>
                </a:tc>
                <a:tc vMerge="1">
                  <a:txBody>
                    <a:bodyPr/>
                    <a:lstStyle/>
                    <a:p>
                      <a:endParaRPr lang="en-AU"/>
                    </a:p>
                  </a:txBody>
                  <a:tcPr/>
                </a:tc>
                <a:tc>
                  <a:txBody>
                    <a:bodyPr/>
                    <a:lstStyle/>
                    <a:p>
                      <a:r>
                        <a:rPr lang="es-ES" sz="1200" b="0" noProof="0" dirty="0"/>
                        <a:t>sabrosa.</a:t>
                      </a:r>
                    </a:p>
                    <a:p>
                      <a:r>
                        <a:rPr lang="es-ES" sz="1200" b="0" noProof="0" dirty="0"/>
                        <a:t>salada.</a:t>
                      </a:r>
                    </a:p>
                    <a:p>
                      <a:r>
                        <a:rPr lang="es-ES" sz="1200" b="0" noProof="0" dirty="0"/>
                        <a:t>dulce.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picante.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sosa.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rica.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deliciosa.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amarga.</a:t>
                      </a:r>
                    </a:p>
                  </a:txBody>
                  <a:tcPr anchor="ctr"/>
                </a:tc>
                <a:extLst>
                  <a:ext uri="{0D108BD9-81ED-4DB2-BD59-A6C34878D82A}">
                    <a16:rowId xmlns:a16="http://schemas.microsoft.com/office/drawing/2014/main" val="858278703"/>
                  </a:ext>
                </a:extLst>
              </a:tr>
              <a:tr h="1518486">
                <a:tc rowSpan="2">
                  <a:txBody>
                    <a:bodyPr/>
                    <a:lstStyle/>
                    <a:p>
                      <a:pPr algn="l">
                        <a:lnSpc>
                          <a:spcPct val="100000"/>
                        </a:lnSpc>
                        <a:spcBef>
                          <a:spcPts val="0"/>
                        </a:spcBef>
                      </a:pPr>
                      <a:r>
                        <a:rPr lang="es-ES" sz="1600" noProof="0" dirty="0">
                          <a:effectLst/>
                          <a:latin typeface="+mn-lt"/>
                          <a:ea typeface="Calibri" panose="020F0502020204030204" pitchFamily="34" charset="0"/>
                          <a:cs typeface="Times New Roman" panose="02020603050405020304" pitchFamily="18" charset="0"/>
                        </a:rPr>
                        <a:t>Me gustan</a:t>
                      </a:r>
                    </a:p>
                    <a:p>
                      <a:pPr algn="l">
                        <a:lnSpc>
                          <a:spcPct val="100000"/>
                        </a:lnSpc>
                        <a:spcBef>
                          <a:spcPts val="0"/>
                        </a:spcBef>
                      </a:pPr>
                      <a:r>
                        <a:rPr lang="es-ES" sz="1600" noProof="0" dirty="0">
                          <a:effectLst/>
                          <a:latin typeface="+mn-lt"/>
                          <a:ea typeface="Calibri" panose="020F0502020204030204" pitchFamily="34" charset="0"/>
                          <a:cs typeface="Times New Roman" panose="02020603050405020304" pitchFamily="18" charset="0"/>
                        </a:rPr>
                        <a:t>Me gustan mucho</a:t>
                      </a:r>
                    </a:p>
                    <a:p>
                      <a:pPr algn="l">
                        <a:lnSpc>
                          <a:spcPct val="100000"/>
                        </a:lnSpc>
                        <a:spcBef>
                          <a:spcPts val="0"/>
                        </a:spcBef>
                      </a:pPr>
                      <a:r>
                        <a:rPr lang="es-ES" sz="1600" noProof="0" dirty="0">
                          <a:effectLst/>
                          <a:latin typeface="+mn-lt"/>
                          <a:ea typeface="Calibri" panose="020F0502020204030204" pitchFamily="34" charset="0"/>
                          <a:cs typeface="Times New Roman" panose="02020603050405020304" pitchFamily="18" charset="0"/>
                        </a:rPr>
                        <a:t>No me gustan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noProof="0" dirty="0">
                          <a:effectLst/>
                          <a:latin typeface="+mn-lt"/>
                          <a:ea typeface="Calibri" panose="020F0502020204030204" pitchFamily="34" charset="0"/>
                          <a:cs typeface="Times New Roman" panose="02020603050405020304" pitchFamily="18" charset="0"/>
                        </a:rPr>
                        <a:t>No me gustan nada</a:t>
                      </a:r>
                    </a:p>
                  </a:txBody>
                  <a:tcPr marL="68580" marR="68580" marT="0" marB="0" anchor="ctr"/>
                </a:tc>
                <a:tc>
                  <a:txBody>
                    <a:bodyPr/>
                    <a:lstStyle/>
                    <a:p>
                      <a:pPr marL="0" marR="0" lvl="0" indent="0" algn="l" defTabSz="914377" rtl="0" eaLnBrk="1" fontAlgn="auto" latinLnBrk="0" hangingPunct="1">
                        <a:lnSpc>
                          <a:spcPct val="115000"/>
                        </a:lnSpc>
                        <a:spcBef>
                          <a:spcPts val="1200"/>
                        </a:spcBef>
                        <a:spcAft>
                          <a:spcPts val="0"/>
                        </a:spcAft>
                        <a:buClrTx/>
                        <a:buSzTx/>
                        <a:buFontTx/>
                        <a:buNone/>
                        <a:tabLst/>
                        <a:defRPr/>
                      </a:pPr>
                      <a:r>
                        <a:rPr lang="es-ES" sz="1600" kern="1200" noProof="0" dirty="0">
                          <a:solidFill>
                            <a:schemeClr val="dk1"/>
                          </a:solidFill>
                          <a:latin typeface="+mn-lt"/>
                          <a:ea typeface="+mn-ea"/>
                          <a:cs typeface="+mn-cs"/>
                        </a:rPr>
                        <a:t>las verduras</a:t>
                      </a:r>
                    </a:p>
                  </a:txBody>
                  <a:tcPr marL="68580" marR="68580" marT="0" marB="0" anchor="ct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600" noProof="0" dirty="0">
                          <a:latin typeface="+mn-lt"/>
                        </a:rPr>
                        <a:t>porque son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kern="1200" noProof="0" dirty="0">
                          <a:solidFill>
                            <a:schemeClr val="dk1"/>
                          </a:solidFill>
                          <a:latin typeface="+mn-lt"/>
                          <a:ea typeface="+mn-ea"/>
                          <a:cs typeface="+mn-cs"/>
                        </a:rPr>
                        <a:t>porque no son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kern="1200" noProof="0" dirty="0">
                          <a:solidFill>
                            <a:schemeClr val="dk1"/>
                          </a:solidFill>
                          <a:latin typeface="+mn-lt"/>
                          <a:ea typeface="+mn-ea"/>
                          <a:cs typeface="+mn-cs"/>
                        </a:rPr>
                        <a:t>pero son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kern="1200" noProof="0" dirty="0">
                          <a:solidFill>
                            <a:schemeClr val="dk1"/>
                          </a:solidFill>
                          <a:latin typeface="+mn-lt"/>
                          <a:ea typeface="+mn-ea"/>
                          <a:cs typeface="+mn-cs"/>
                        </a:rPr>
                        <a:t>pero no son</a:t>
                      </a:r>
                    </a:p>
                  </a:txBody>
                  <a:tcPr marL="68580" marR="68580" marT="0" marB="0" anchor="ctr"/>
                </a:tc>
                <a:tc>
                  <a:txBody>
                    <a:bodyPr/>
                    <a:lstStyle/>
                    <a:p>
                      <a:r>
                        <a:rPr lang="es-ES" sz="1200" b="0" noProof="0" dirty="0"/>
                        <a:t>sabrosos.</a:t>
                      </a:r>
                    </a:p>
                    <a:p>
                      <a:r>
                        <a:rPr lang="es-ES" sz="1200" b="0" noProof="0" dirty="0"/>
                        <a:t>salados.</a:t>
                      </a:r>
                    </a:p>
                    <a:p>
                      <a:r>
                        <a:rPr lang="es-ES" sz="1200" b="0" noProof="0" dirty="0"/>
                        <a:t>dulces.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picantes.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sosos.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ricos.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deliciosos.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amargos.</a:t>
                      </a:r>
                    </a:p>
                  </a:txBody>
                  <a:tcPr anchor="ctr"/>
                </a:tc>
                <a:extLst>
                  <a:ext uri="{0D108BD9-81ED-4DB2-BD59-A6C34878D82A}">
                    <a16:rowId xmlns:a16="http://schemas.microsoft.com/office/drawing/2014/main" val="1367156775"/>
                  </a:ext>
                </a:extLst>
              </a:tr>
              <a:tr h="1697132">
                <a:tc vMerge="1">
                  <a:txBody>
                    <a:bodyPr/>
                    <a:lstStyle/>
                    <a:p>
                      <a:endParaRPr lang="en-AU"/>
                    </a:p>
                  </a:txBody>
                  <a:tcPr/>
                </a:tc>
                <a:tc>
                  <a:txBody>
                    <a:bodyPr/>
                    <a:lstStyle/>
                    <a:p>
                      <a:pPr marL="0" marR="0" lvl="0" indent="0" algn="l" defTabSz="914377" rtl="0" eaLnBrk="1" fontAlgn="auto" latinLnBrk="0" hangingPunct="1">
                        <a:lnSpc>
                          <a:spcPct val="115000"/>
                        </a:lnSpc>
                        <a:spcBef>
                          <a:spcPts val="1200"/>
                        </a:spcBef>
                        <a:spcAft>
                          <a:spcPts val="0"/>
                        </a:spcAft>
                        <a:buClrTx/>
                        <a:buSzTx/>
                        <a:buFontTx/>
                        <a:buNone/>
                        <a:tabLst/>
                        <a:defRPr/>
                      </a:pPr>
                      <a:r>
                        <a:rPr lang="es-ES" sz="1600" kern="1200" noProof="0" dirty="0">
                          <a:solidFill>
                            <a:schemeClr val="dk1"/>
                          </a:solidFill>
                          <a:latin typeface="+mn-lt"/>
                          <a:ea typeface="+mn-ea"/>
                          <a:cs typeface="+mn-cs"/>
                        </a:rPr>
                        <a:t>los cereales</a:t>
                      </a:r>
                    </a:p>
                  </a:txBody>
                  <a:tcPr marL="68580" marR="68580" marT="0" marB="0" anchor="ctr"/>
                </a:tc>
                <a:tc vMerge="1">
                  <a:txBody>
                    <a:bodyPr/>
                    <a:lstStyle/>
                    <a:p>
                      <a:endParaRPr lang="en-AU"/>
                    </a:p>
                  </a:txBody>
                  <a:tcPr/>
                </a:tc>
                <a:tc>
                  <a:txBody>
                    <a:bodyPr/>
                    <a:lstStyle/>
                    <a:p>
                      <a:r>
                        <a:rPr lang="es-ES" sz="1200" b="0" noProof="0" dirty="0"/>
                        <a:t>sabrosas. </a:t>
                      </a:r>
                    </a:p>
                    <a:p>
                      <a:r>
                        <a:rPr lang="es-ES" sz="1200" b="0" noProof="0" dirty="0"/>
                        <a:t>saladas.</a:t>
                      </a:r>
                    </a:p>
                    <a:p>
                      <a:r>
                        <a:rPr lang="es-ES" sz="1200" b="0" noProof="0" dirty="0"/>
                        <a:t>dulces.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picantes.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amargas.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sosas.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ricas.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deliciosas.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200" b="0" noProof="0" dirty="0"/>
                        <a:t>amargas.</a:t>
                      </a:r>
                    </a:p>
                  </a:txBody>
                  <a:tcPr anchor="ctr"/>
                </a:tc>
                <a:extLst>
                  <a:ext uri="{0D108BD9-81ED-4DB2-BD59-A6C34878D82A}">
                    <a16:rowId xmlns:a16="http://schemas.microsoft.com/office/drawing/2014/main" val="2672865916"/>
                  </a:ext>
                </a:extLst>
              </a:tr>
            </a:tbl>
          </a:graphicData>
        </a:graphic>
      </p:graphicFrame>
      <p:sp>
        <p:nvSpPr>
          <p:cNvPr id="2" name="Slide Number Placeholder 1">
            <a:extLst>
              <a:ext uri="{FF2B5EF4-FFF2-40B4-BE49-F238E27FC236}">
                <a16:creationId xmlns:a16="http://schemas.microsoft.com/office/drawing/2014/main" id="{4B84CAAC-2818-4F19-EEE8-BE9FD823D9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36627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6F4D71-DB87-4332-DCE0-75A879D51C86}"/>
              </a:ext>
            </a:extLst>
          </p:cNvPr>
          <p:cNvSpPr>
            <a:spLocks noGrp="1"/>
          </p:cNvSpPr>
          <p:nvPr>
            <p:ph type="title" idx="4294967295"/>
          </p:nvPr>
        </p:nvSpPr>
        <p:spPr>
          <a:xfrm>
            <a:off x="360000" y="-1008000"/>
            <a:ext cx="10080000" cy="1008000"/>
          </a:xfrm>
        </p:spPr>
        <p:txBody>
          <a:bodyPr vert="horz" lIns="0" tIns="0" rIns="0" bIns="0" rtlCol="0" anchor="b">
            <a:noAutofit/>
          </a:bodyPr>
          <a:lstStyle/>
          <a:p>
            <a:pPr marL="0" marR="0" lvl="0" indent="0" defTabSz="914400" rtl="0" eaLnBrk="1" fontAlgn="auto" latinLnBrk="0" hangingPunct="1">
              <a:lnSpc>
                <a:spcPct val="150000"/>
              </a:lnSpc>
              <a:spcBef>
                <a:spcPts val="0"/>
              </a:spcBef>
              <a:spcAft>
                <a:spcPts val="0"/>
              </a:spcAft>
              <a:tabLst/>
              <a:defRPr/>
            </a:pPr>
            <a:r>
              <a:rPr kumimoji="0" lang="es-ES" sz="3600" b="0" i="0" u="none" strike="noStrike" kern="1200" cap="none" spc="0" normalizeH="0" baseline="0" dirty="0">
                <a:ln>
                  <a:noFill/>
                </a:ln>
                <a:solidFill>
                  <a:schemeClr val="accent1"/>
                </a:solidFill>
                <a:effectLst/>
                <a:uLnTx/>
                <a:uFillTx/>
                <a:ea typeface="Calibri" panose="020F0502020204030204" pitchFamily="34" charset="0"/>
                <a:cs typeface="Times New Roman" panose="02020603050405020304" pitchFamily="18" charset="0"/>
              </a:rPr>
              <a:t>¿Te gusta…? ¿Te gustan…?(1)</a:t>
            </a:r>
            <a:endParaRPr lang="es-ES" dirty="0"/>
          </a:p>
        </p:txBody>
      </p:sp>
      <p:graphicFrame>
        <p:nvGraphicFramePr>
          <p:cNvPr id="3" name="Table 2" descr="A sentence building table. Choose a line from each of the 5 columns to create a sentence in Spanish.">
            <a:extLst>
              <a:ext uri="{FF2B5EF4-FFF2-40B4-BE49-F238E27FC236}">
                <a16:creationId xmlns:a16="http://schemas.microsoft.com/office/drawing/2014/main" id="{C215D2E0-1FEB-58CD-71C1-95DCD01DDC3B}"/>
              </a:ext>
            </a:extLst>
          </p:cNvPr>
          <p:cNvGraphicFramePr>
            <a:graphicFrameLocks noGrp="1"/>
          </p:cNvGraphicFramePr>
          <p:nvPr>
            <p:extLst>
              <p:ext uri="{D42A27DB-BD31-4B8C-83A1-F6EECF244321}">
                <p14:modId xmlns:p14="http://schemas.microsoft.com/office/powerpoint/2010/main" val="1140938115"/>
              </p:ext>
            </p:extLst>
          </p:nvPr>
        </p:nvGraphicFramePr>
        <p:xfrm>
          <a:off x="526405" y="479779"/>
          <a:ext cx="5980432" cy="6036222"/>
        </p:xfrm>
        <a:graphic>
          <a:graphicData uri="http://schemas.openxmlformats.org/drawingml/2006/table">
            <a:tbl>
              <a:tblPr>
                <a:tableStyleId>{5C22544A-7EE6-4342-B048-85BDC9FD1C3A}</a:tableStyleId>
              </a:tblPr>
              <a:tblGrid>
                <a:gridCol w="627125">
                  <a:extLst>
                    <a:ext uri="{9D8B030D-6E8A-4147-A177-3AD203B41FA5}">
                      <a16:colId xmlns:a16="http://schemas.microsoft.com/office/drawing/2014/main" val="2185009830"/>
                    </a:ext>
                  </a:extLst>
                </a:gridCol>
                <a:gridCol w="1439310">
                  <a:extLst>
                    <a:ext uri="{9D8B030D-6E8A-4147-A177-3AD203B41FA5}">
                      <a16:colId xmlns:a16="http://schemas.microsoft.com/office/drawing/2014/main" val="3502424886"/>
                    </a:ext>
                  </a:extLst>
                </a:gridCol>
                <a:gridCol w="2036918">
                  <a:extLst>
                    <a:ext uri="{9D8B030D-6E8A-4147-A177-3AD203B41FA5}">
                      <a16:colId xmlns:a16="http://schemas.microsoft.com/office/drawing/2014/main" val="3488326709"/>
                    </a:ext>
                  </a:extLst>
                </a:gridCol>
                <a:gridCol w="673360">
                  <a:extLst>
                    <a:ext uri="{9D8B030D-6E8A-4147-A177-3AD203B41FA5}">
                      <a16:colId xmlns:a16="http://schemas.microsoft.com/office/drawing/2014/main" val="3307115892"/>
                    </a:ext>
                  </a:extLst>
                </a:gridCol>
                <a:gridCol w="1203719">
                  <a:extLst>
                    <a:ext uri="{9D8B030D-6E8A-4147-A177-3AD203B41FA5}">
                      <a16:colId xmlns:a16="http://schemas.microsoft.com/office/drawing/2014/main" val="3309577419"/>
                    </a:ext>
                  </a:extLst>
                </a:gridCol>
              </a:tblGrid>
              <a:tr h="2939159">
                <a:tc rowSpan="2">
                  <a:txBody>
                    <a:bodyPr/>
                    <a:lstStyle/>
                    <a:p>
                      <a:pPr algn="l">
                        <a:lnSpc>
                          <a:spcPct val="115000"/>
                        </a:lnSpc>
                        <a:spcBef>
                          <a:spcPts val="0"/>
                        </a:spcBef>
                      </a:pPr>
                      <a:r>
                        <a:rPr lang="es-ES" sz="1400" dirty="0">
                          <a:effectLst/>
                          <a:latin typeface="+mn-lt"/>
                        </a:rPr>
                        <a:t>Para</a:t>
                      </a:r>
                      <a:endParaRPr lang="es-ES" sz="1400" i="0" dirty="0">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el desayuno</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la pausa</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la comida</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la merienda</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la cena</a:t>
                      </a:r>
                    </a:p>
                  </a:txBody>
                  <a:tcPr marL="68580" marR="68580" marT="0" marB="0" anchor="ctr"/>
                </a:tc>
                <a:tc rowSpan="2">
                  <a:txBody>
                    <a:bodyPr/>
                    <a:lstStyle/>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siempre</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a veces</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a menudo</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todos los días</a:t>
                      </a:r>
                    </a:p>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los fines de semana</a:t>
                      </a:r>
                    </a:p>
                  </a:txBody>
                  <a:tcPr marL="68580" marR="68580" marT="0" marB="0" anchor="ctr"/>
                </a:tc>
                <a:tc>
                  <a:txBody>
                    <a:bodyPr/>
                    <a:lstStyle/>
                    <a:p>
                      <a:pPr algn="l">
                        <a:lnSpc>
                          <a:spcPct val="115000"/>
                        </a:lnSpc>
                        <a:spcBef>
                          <a:spcPts val="0"/>
                        </a:spcBef>
                      </a:pPr>
                      <a:r>
                        <a:rPr lang="es-ES" sz="1400" i="0" dirty="0">
                          <a:effectLst/>
                          <a:latin typeface="+mn-lt"/>
                          <a:ea typeface="Calibri" panose="020F0502020204030204" pitchFamily="34" charset="0"/>
                          <a:cs typeface="Times New Roman" panose="02020603050405020304" pitchFamily="18" charset="0"/>
                        </a:rPr>
                        <a:t>bebo</a:t>
                      </a:r>
                    </a:p>
                  </a:txBody>
                  <a:tcPr marL="68580" marR="68580" marT="0" marB="0" anchor="ctr"/>
                </a:tc>
                <a:tc>
                  <a:txBody>
                    <a:bodyPr/>
                    <a:lstStyle/>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leche.</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zumo.</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agua.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mn-lt"/>
                          <a:ea typeface="+mn-ea"/>
                          <a:cs typeface="+mn-cs"/>
                        </a:rPr>
                        <a:t>café.</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mn-lt"/>
                          <a:ea typeface="+mn-ea"/>
                          <a:cs typeface="+mn-cs"/>
                        </a:rPr>
                        <a:t>té.</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mn-lt"/>
                          <a:ea typeface="+mn-ea"/>
                          <a:cs typeface="+mn-cs"/>
                        </a:rPr>
                        <a:t>refrescos.</a:t>
                      </a:r>
                    </a:p>
                  </a:txBody>
                  <a:tcPr marL="68580" marR="68580" marT="0" marB="0" anchor="ctr"/>
                </a:tc>
                <a:extLst>
                  <a:ext uri="{0D108BD9-81ED-4DB2-BD59-A6C34878D82A}">
                    <a16:rowId xmlns:a16="http://schemas.microsoft.com/office/drawing/2014/main" val="406865065"/>
                  </a:ext>
                </a:extLst>
              </a:tr>
              <a:tr h="3097063">
                <a:tc vMerge="1">
                  <a:txBody>
                    <a:bodyPr/>
                    <a:lstStyle/>
                    <a:p>
                      <a:endParaRPr lang="en-AU"/>
                    </a:p>
                  </a:txBody>
                  <a:tcPr/>
                </a:tc>
                <a:tc vMerge="1">
                  <a:txBody>
                    <a:bodyPr/>
                    <a:lstStyle/>
                    <a:p>
                      <a:endParaRPr lang="en-AU"/>
                    </a:p>
                  </a:txBody>
                  <a:tcPr/>
                </a:tc>
                <a:tc vMerge="1">
                  <a:txBody>
                    <a:bodyPr/>
                    <a:lstStyle/>
                    <a:p>
                      <a:endParaRPr lang="en-AU"/>
                    </a:p>
                  </a:txBody>
                  <a:tcPr/>
                </a:tc>
                <a:tc>
                  <a:txBody>
                    <a:bodyPr/>
                    <a:lstStyle/>
                    <a:p>
                      <a:pPr marL="0" marR="0" lvl="0" indent="0" algn="l" defTabSz="914377" rtl="0" eaLnBrk="1" fontAlgn="auto" latinLnBrk="0" hangingPunct="1">
                        <a:lnSpc>
                          <a:spcPct val="115000"/>
                        </a:lnSpc>
                        <a:spcBef>
                          <a:spcPts val="0"/>
                        </a:spcBef>
                        <a:spcAft>
                          <a:spcPts val="0"/>
                        </a:spcAft>
                        <a:buClrTx/>
                        <a:buSzTx/>
                        <a:buFontTx/>
                        <a:buNone/>
                        <a:tabLst/>
                        <a:defRPr/>
                      </a:pPr>
                      <a:r>
                        <a:rPr lang="es-ES" sz="1400" i="0" dirty="0">
                          <a:effectLst/>
                          <a:latin typeface="+mn-lt"/>
                          <a:ea typeface="Calibri" panose="020F0502020204030204" pitchFamily="34" charset="0"/>
                          <a:cs typeface="Times New Roman" panose="02020603050405020304" pitchFamily="18" charset="0"/>
                        </a:rPr>
                        <a:t>como</a:t>
                      </a:r>
                    </a:p>
                  </a:txBody>
                  <a:tcPr marL="68580" marR="68580" marT="0" marB="0" anchor="ctr"/>
                </a:tc>
                <a:tc>
                  <a:txBody>
                    <a:bodyPr/>
                    <a:lstStyle/>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pollo.</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pan.</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carne.</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arroz.</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pescado.</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tostada.</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un bocadillo.</a:t>
                      </a:r>
                      <a:endParaRPr lang="es-ES" sz="1400" i="0" dirty="0">
                        <a:effectLst/>
                        <a:latin typeface="+mn-lt"/>
                        <a:ea typeface="Calibri" panose="020F0502020204030204" pitchFamily="34" charset="0"/>
                        <a:cs typeface="Times New Roman" panose="02020603050405020304" pitchFamily="18" charset="0"/>
                      </a:endParaRP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yogur.</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ensalada.</a:t>
                      </a:r>
                    </a:p>
                    <a:p>
                      <a:pPr marL="0" algn="l" defTabSz="914377" rtl="0" eaLnBrk="1" latinLnBrk="0" hangingPunct="1">
                        <a:lnSpc>
                          <a:spcPct val="100000"/>
                        </a:lnSpc>
                        <a:spcBef>
                          <a:spcPts val="0"/>
                        </a:spcBef>
                      </a:pPr>
                      <a:r>
                        <a:rPr lang="es-ES" sz="1400" kern="1200" dirty="0">
                          <a:solidFill>
                            <a:schemeClr val="dk1"/>
                          </a:solidFill>
                          <a:latin typeface="+mn-lt"/>
                          <a:ea typeface="+mn-ea"/>
                          <a:cs typeface="+mn-cs"/>
                        </a:rPr>
                        <a:t>helado.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mn-lt"/>
                          <a:ea typeface="+mn-ea"/>
                          <a:cs typeface="+mn-cs"/>
                        </a:rPr>
                        <a:t>verduras.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latin typeface="+mn-lt"/>
                          <a:ea typeface="+mn-ea"/>
                          <a:cs typeface="+mn-cs"/>
                        </a:rPr>
                        <a:t>cereales.</a:t>
                      </a:r>
                    </a:p>
                  </a:txBody>
                  <a:tcPr marL="68580" marR="68580" marT="0" marB="0" anchor="ctr"/>
                </a:tc>
                <a:extLst>
                  <a:ext uri="{0D108BD9-81ED-4DB2-BD59-A6C34878D82A}">
                    <a16:rowId xmlns:a16="http://schemas.microsoft.com/office/drawing/2014/main" val="1498596706"/>
                  </a:ext>
                </a:extLst>
              </a:tr>
            </a:tbl>
          </a:graphicData>
        </a:graphic>
      </p:graphicFrame>
      <p:graphicFrame>
        <p:nvGraphicFramePr>
          <p:cNvPr id="4" name="Table 3" descr="A sentence building table. Choose a statement from each of the 4 columns to create a sentence in Spanish.">
            <a:extLst>
              <a:ext uri="{FF2B5EF4-FFF2-40B4-BE49-F238E27FC236}">
                <a16:creationId xmlns:a16="http://schemas.microsoft.com/office/drawing/2014/main" id="{D2EFFD43-1678-9DBC-A86A-A934ACC59B35}"/>
              </a:ext>
            </a:extLst>
          </p:cNvPr>
          <p:cNvGraphicFramePr>
            <a:graphicFrameLocks noGrp="1"/>
          </p:cNvGraphicFramePr>
          <p:nvPr>
            <p:extLst>
              <p:ext uri="{D42A27DB-BD31-4B8C-83A1-F6EECF244321}">
                <p14:modId xmlns:p14="http://schemas.microsoft.com/office/powerpoint/2010/main" val="1374601082"/>
              </p:ext>
            </p:extLst>
          </p:nvPr>
        </p:nvGraphicFramePr>
        <p:xfrm>
          <a:off x="6766482" y="479779"/>
          <a:ext cx="4357518" cy="6037200"/>
        </p:xfrm>
        <a:graphic>
          <a:graphicData uri="http://schemas.openxmlformats.org/drawingml/2006/table">
            <a:tbl>
              <a:tblPr>
                <a:tableStyleId>{5C22544A-7EE6-4342-B048-85BDC9FD1C3A}</a:tableStyleId>
              </a:tblPr>
              <a:tblGrid>
                <a:gridCol w="1275181">
                  <a:extLst>
                    <a:ext uri="{9D8B030D-6E8A-4147-A177-3AD203B41FA5}">
                      <a16:colId xmlns:a16="http://schemas.microsoft.com/office/drawing/2014/main" val="3581460701"/>
                    </a:ext>
                  </a:extLst>
                </a:gridCol>
                <a:gridCol w="919477">
                  <a:extLst>
                    <a:ext uri="{9D8B030D-6E8A-4147-A177-3AD203B41FA5}">
                      <a16:colId xmlns:a16="http://schemas.microsoft.com/office/drawing/2014/main" val="1792997036"/>
                    </a:ext>
                  </a:extLst>
                </a:gridCol>
                <a:gridCol w="553776">
                  <a:extLst>
                    <a:ext uri="{9D8B030D-6E8A-4147-A177-3AD203B41FA5}">
                      <a16:colId xmlns:a16="http://schemas.microsoft.com/office/drawing/2014/main" val="483668265"/>
                    </a:ext>
                  </a:extLst>
                </a:gridCol>
                <a:gridCol w="1609084">
                  <a:extLst>
                    <a:ext uri="{9D8B030D-6E8A-4147-A177-3AD203B41FA5}">
                      <a16:colId xmlns:a16="http://schemas.microsoft.com/office/drawing/2014/main" val="3560231920"/>
                    </a:ext>
                  </a:extLst>
                </a:gridCol>
              </a:tblGrid>
              <a:tr h="2910890">
                <a:tc>
                  <a:txBody>
                    <a:bodyPr/>
                    <a:lstStyle/>
                    <a:p>
                      <a:pPr algn="l">
                        <a:lnSpc>
                          <a:spcPct val="115000"/>
                        </a:lnSpc>
                        <a:spcBef>
                          <a:spcPts val="1200"/>
                        </a:spcBef>
                      </a:pPr>
                      <a:r>
                        <a:rPr lang="es-ES" sz="1400" i="0" dirty="0">
                          <a:effectLst/>
                          <a:latin typeface="+mn-lt"/>
                          <a:ea typeface="Calibri" panose="020F0502020204030204" pitchFamily="34" charset="0"/>
                          <a:cs typeface="Times New Roman" panose="02020603050405020304" pitchFamily="18" charset="0"/>
                        </a:rPr>
                        <a:t>Me gusta</a:t>
                      </a:r>
                    </a:p>
                  </a:txBody>
                  <a:tcPr marL="68580" marR="68580" marT="0" marB="0" anchor="ctr"/>
                </a:tc>
                <a:tc rowSpan="2">
                  <a:txBody>
                    <a:bodyPr/>
                    <a:lstStyle/>
                    <a:p>
                      <a:pPr algn="l">
                        <a:lnSpc>
                          <a:spcPct val="115000"/>
                        </a:lnSpc>
                        <a:spcBef>
                          <a:spcPts val="1200"/>
                        </a:spcBef>
                      </a:pPr>
                      <a:r>
                        <a:rPr lang="es-ES" sz="1400" i="0" dirty="0">
                          <a:effectLst/>
                          <a:latin typeface="+mn-lt"/>
                          <a:ea typeface="Calibri" panose="020F0502020204030204" pitchFamily="34" charset="0"/>
                          <a:cs typeface="Times New Roman" panose="02020603050405020304" pitchFamily="18" charset="0"/>
                        </a:rPr>
                        <a:t>porque</a:t>
                      </a:r>
                    </a:p>
                  </a:txBody>
                  <a:tcPr marL="68580" marR="68580" marT="0" marB="0" anchor="ctr"/>
                </a:tc>
                <a:tc>
                  <a:txBody>
                    <a:bodyPr/>
                    <a:lstStyle/>
                    <a:p>
                      <a:pPr algn="l">
                        <a:lnSpc>
                          <a:spcPct val="115000"/>
                        </a:lnSpc>
                        <a:spcBef>
                          <a:spcPts val="1200"/>
                        </a:spcBef>
                      </a:pPr>
                      <a:r>
                        <a:rPr lang="es-ES" sz="1400" i="0" dirty="0">
                          <a:effectLst/>
                          <a:latin typeface="+mn-lt"/>
                          <a:ea typeface="Calibri" panose="020F0502020204030204" pitchFamily="34" charset="0"/>
                          <a:cs typeface="Times New Roman" panose="02020603050405020304" pitchFamily="18" charset="0"/>
                        </a:rPr>
                        <a:t>es</a:t>
                      </a:r>
                    </a:p>
                  </a:txBody>
                  <a:tcPr marL="68580" marR="68580" marT="0" marB="0" anchor="ctr"/>
                </a:tc>
                <a:tc>
                  <a:txBody>
                    <a:bodyPr/>
                    <a:lstStyle/>
                    <a:p>
                      <a:pPr algn="l"/>
                      <a:r>
                        <a:rPr lang="es-ES" sz="1400" b="0" dirty="0"/>
                        <a:t>sabroso/a.</a:t>
                      </a:r>
                    </a:p>
                    <a:p>
                      <a:pPr algn="l"/>
                      <a:r>
                        <a:rPr lang="es-ES" sz="1400" b="0" dirty="0"/>
                        <a:t>salado/a.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soso/a.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rico/a.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delicioso/a.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amargo/a.</a:t>
                      </a:r>
                    </a:p>
                    <a:p>
                      <a:pPr algn="l"/>
                      <a:r>
                        <a:rPr lang="es-ES" sz="1400" b="0" dirty="0"/>
                        <a:t>dulce.</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picante. </a:t>
                      </a:r>
                    </a:p>
                  </a:txBody>
                  <a:tcPr anchor="ctr"/>
                </a:tc>
                <a:extLst>
                  <a:ext uri="{0D108BD9-81ED-4DB2-BD59-A6C34878D82A}">
                    <a16:rowId xmlns:a16="http://schemas.microsoft.com/office/drawing/2014/main" val="1743716803"/>
                  </a:ext>
                </a:extLst>
              </a:tr>
              <a:tr h="3126310">
                <a:tc>
                  <a:txBody>
                    <a:bodyPr/>
                    <a:lstStyle/>
                    <a:p>
                      <a:pPr algn="l">
                        <a:lnSpc>
                          <a:spcPct val="115000"/>
                        </a:lnSpc>
                        <a:spcBef>
                          <a:spcPts val="1200"/>
                        </a:spcBef>
                      </a:pPr>
                      <a:r>
                        <a:rPr lang="es-ES" sz="1400" i="0" dirty="0">
                          <a:effectLst/>
                          <a:latin typeface="+mn-lt"/>
                          <a:cs typeface="Times New Roman" panose="02020603050405020304" pitchFamily="18" charset="0"/>
                        </a:rPr>
                        <a:t>Me gustan</a:t>
                      </a:r>
                      <a:endParaRPr lang="es-ES" sz="1400" i="0" dirty="0">
                        <a:effectLst/>
                        <a:latin typeface="+mn-lt"/>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AU"/>
                    </a:p>
                  </a:txBody>
                  <a:tcPr/>
                </a:tc>
                <a:tc>
                  <a:txBody>
                    <a:bodyPr/>
                    <a:lstStyle/>
                    <a:p>
                      <a:pPr algn="l">
                        <a:lnSpc>
                          <a:spcPct val="115000"/>
                        </a:lnSpc>
                        <a:spcBef>
                          <a:spcPts val="1200"/>
                        </a:spcBef>
                      </a:pPr>
                      <a:r>
                        <a:rPr lang="es-ES" sz="1400" i="0" dirty="0">
                          <a:effectLst/>
                          <a:latin typeface="+mn-lt"/>
                          <a:ea typeface="Calibri" panose="020F0502020204030204" pitchFamily="34" charset="0"/>
                          <a:cs typeface="Times New Roman" panose="02020603050405020304" pitchFamily="18" charset="0"/>
                        </a:rPr>
                        <a:t>son</a:t>
                      </a:r>
                    </a:p>
                  </a:txBody>
                  <a:tcPr marL="68580" marR="68580" marT="0" marB="0" anchor="ctr"/>
                </a:tc>
                <a:tc>
                  <a:txBody>
                    <a:bodyPr/>
                    <a:lstStyle/>
                    <a:p>
                      <a:r>
                        <a:rPr lang="es-ES" sz="1400" b="0" dirty="0"/>
                        <a:t>sabrosos/as. </a:t>
                      </a:r>
                    </a:p>
                    <a:p>
                      <a:r>
                        <a:rPr lang="es-ES" sz="1400" b="0" dirty="0"/>
                        <a:t>salados/as.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amargos/as.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sosos/as.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ricos/as.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deliciosos/as.</a:t>
                      </a:r>
                    </a:p>
                    <a:p>
                      <a:r>
                        <a:rPr lang="es-ES" sz="1400" b="0" dirty="0"/>
                        <a:t>dulces.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dirty="0"/>
                        <a:t>picantes.</a:t>
                      </a:r>
                    </a:p>
                  </a:txBody>
                  <a:tcPr anchor="ctr"/>
                </a:tc>
                <a:extLst>
                  <a:ext uri="{0D108BD9-81ED-4DB2-BD59-A6C34878D82A}">
                    <a16:rowId xmlns:a16="http://schemas.microsoft.com/office/drawing/2014/main" val="3909466712"/>
                  </a:ext>
                </a:extLst>
              </a:tr>
            </a:tbl>
          </a:graphicData>
        </a:graphic>
      </p:graphicFrame>
      <p:sp>
        <p:nvSpPr>
          <p:cNvPr id="2" name="Slide Number Placeholder 1">
            <a:extLst>
              <a:ext uri="{FF2B5EF4-FFF2-40B4-BE49-F238E27FC236}">
                <a16:creationId xmlns:a16="http://schemas.microsoft.com/office/drawing/2014/main" id="{289B6AA4-0865-99D4-1901-F547394D89D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87652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5659F-4060-507A-8EA8-992B74A216C6}"/>
              </a:ext>
            </a:extLst>
          </p:cNvPr>
          <p:cNvSpPr>
            <a:spLocks noGrp="1"/>
          </p:cNvSpPr>
          <p:nvPr>
            <p:ph type="title" idx="4294967295"/>
          </p:nvPr>
        </p:nvSpPr>
        <p:spPr>
          <a:xfrm>
            <a:off x="360000" y="-1008000"/>
            <a:ext cx="10080000" cy="1008000"/>
          </a:xfrm>
        </p:spPr>
        <p:txBody>
          <a:bodyPr vert="horz" lIns="0" tIns="0" rIns="0" bIns="0" rtlCol="0" anchor="b">
            <a:noAutofit/>
          </a:bodyPr>
          <a:lstStyle/>
          <a:p>
            <a:pPr marL="0" marR="0" lvl="0" indent="0" defTabSz="914400" rtl="0" eaLnBrk="1" fontAlgn="auto" latinLnBrk="0" hangingPunct="1">
              <a:lnSpc>
                <a:spcPct val="150000"/>
              </a:lnSpc>
              <a:spcBef>
                <a:spcPts val="0"/>
              </a:spcBef>
              <a:spcAft>
                <a:spcPts val="0"/>
              </a:spcAft>
              <a:tabLst/>
              <a:defRPr/>
            </a:pPr>
            <a:r>
              <a:rPr kumimoji="0" lang="en-AU" sz="3600" b="0" i="0" u="none" strike="noStrike" kern="1200" cap="none" spc="0" normalizeH="0" baseline="0" noProof="0" dirty="0">
                <a:ln>
                  <a:noFill/>
                </a:ln>
                <a:solidFill>
                  <a:schemeClr val="accent1"/>
                </a:solidFill>
                <a:effectLst/>
                <a:uLnTx/>
                <a:uFillTx/>
                <a:ea typeface="Calibri" panose="020F0502020204030204" pitchFamily="34" charset="0"/>
                <a:cs typeface="Times New Roman" panose="02020603050405020304" pitchFamily="18" charset="0"/>
              </a:rPr>
              <a:t>What is on the menu?</a:t>
            </a:r>
            <a:endParaRPr lang="en-AU" dirty="0"/>
          </a:p>
        </p:txBody>
      </p:sp>
      <p:graphicFrame>
        <p:nvGraphicFramePr>
          <p:cNvPr id="3" name="Table 3" descr="A sentence building table. Choose a line from each of the 6 columns to create a sentence in Spanish.">
            <a:extLst>
              <a:ext uri="{FF2B5EF4-FFF2-40B4-BE49-F238E27FC236}">
                <a16:creationId xmlns:a16="http://schemas.microsoft.com/office/drawing/2014/main" id="{7B04D05F-C768-A785-B029-200C54BF1E33}"/>
              </a:ext>
            </a:extLst>
          </p:cNvPr>
          <p:cNvGraphicFramePr>
            <a:graphicFrameLocks noGrp="1"/>
          </p:cNvGraphicFramePr>
          <p:nvPr>
            <p:extLst>
              <p:ext uri="{D42A27DB-BD31-4B8C-83A1-F6EECF244321}">
                <p14:modId xmlns:p14="http://schemas.microsoft.com/office/powerpoint/2010/main" val="587075799"/>
              </p:ext>
            </p:extLst>
          </p:nvPr>
        </p:nvGraphicFramePr>
        <p:xfrm>
          <a:off x="524720" y="332301"/>
          <a:ext cx="10599280" cy="6193398"/>
        </p:xfrm>
        <a:graphic>
          <a:graphicData uri="http://schemas.openxmlformats.org/drawingml/2006/table">
            <a:tbl>
              <a:tblPr>
                <a:tableStyleId>{5C22544A-7EE6-4342-B048-85BDC9FD1C3A}</a:tableStyleId>
              </a:tblPr>
              <a:tblGrid>
                <a:gridCol w="2460896">
                  <a:extLst>
                    <a:ext uri="{9D8B030D-6E8A-4147-A177-3AD203B41FA5}">
                      <a16:colId xmlns:a16="http://schemas.microsoft.com/office/drawing/2014/main" val="3515662629"/>
                    </a:ext>
                  </a:extLst>
                </a:gridCol>
                <a:gridCol w="2274738">
                  <a:extLst>
                    <a:ext uri="{9D8B030D-6E8A-4147-A177-3AD203B41FA5}">
                      <a16:colId xmlns:a16="http://schemas.microsoft.com/office/drawing/2014/main" val="1783076621"/>
                    </a:ext>
                  </a:extLst>
                </a:gridCol>
                <a:gridCol w="1306821">
                  <a:extLst>
                    <a:ext uri="{9D8B030D-6E8A-4147-A177-3AD203B41FA5}">
                      <a16:colId xmlns:a16="http://schemas.microsoft.com/office/drawing/2014/main" val="2311949347"/>
                    </a:ext>
                  </a:extLst>
                </a:gridCol>
                <a:gridCol w="1534092">
                  <a:extLst>
                    <a:ext uri="{9D8B030D-6E8A-4147-A177-3AD203B41FA5}">
                      <a16:colId xmlns:a16="http://schemas.microsoft.com/office/drawing/2014/main" val="3077178366"/>
                    </a:ext>
                  </a:extLst>
                </a:gridCol>
                <a:gridCol w="596592">
                  <a:extLst>
                    <a:ext uri="{9D8B030D-6E8A-4147-A177-3AD203B41FA5}">
                      <a16:colId xmlns:a16="http://schemas.microsoft.com/office/drawing/2014/main" val="2766556700"/>
                    </a:ext>
                  </a:extLst>
                </a:gridCol>
                <a:gridCol w="2426141">
                  <a:extLst>
                    <a:ext uri="{9D8B030D-6E8A-4147-A177-3AD203B41FA5}">
                      <a16:colId xmlns:a16="http://schemas.microsoft.com/office/drawing/2014/main" val="3840519519"/>
                    </a:ext>
                  </a:extLst>
                </a:gridCol>
              </a:tblGrid>
              <a:tr h="1356473">
                <a:tc rowSpan="2">
                  <a:txBody>
                    <a:bodyPr/>
                    <a:lstStyle/>
                    <a:p>
                      <a:pPr algn="l">
                        <a:lnSpc>
                          <a:spcPct val="115000"/>
                        </a:lnSpc>
                        <a:spcBef>
                          <a:spcPts val="0"/>
                        </a:spcBef>
                      </a:pPr>
                      <a:r>
                        <a:rPr lang="es-ES" sz="1400" noProof="0" dirty="0">
                          <a:effectLst/>
                          <a:latin typeface="+mn-lt"/>
                        </a:rPr>
                        <a:t>Me gusta</a:t>
                      </a:r>
                    </a:p>
                    <a:p>
                      <a:pPr algn="l">
                        <a:lnSpc>
                          <a:spcPct val="115000"/>
                        </a:lnSpc>
                        <a:spcBef>
                          <a:spcPts val="0"/>
                        </a:spcBef>
                      </a:pPr>
                      <a:r>
                        <a:rPr lang="es-ES" sz="1400" noProof="0" dirty="0">
                          <a:effectLst/>
                          <a:latin typeface="+mn-lt"/>
                        </a:rPr>
                        <a:t>Me gusta mucho</a:t>
                      </a:r>
                    </a:p>
                    <a:p>
                      <a:pPr algn="l">
                        <a:lnSpc>
                          <a:spcPct val="115000"/>
                        </a:lnSpc>
                        <a:spcBef>
                          <a:spcPts val="0"/>
                        </a:spcBef>
                      </a:pPr>
                      <a:r>
                        <a:rPr lang="es-ES" sz="1400" noProof="0" dirty="0">
                          <a:effectLst/>
                          <a:latin typeface="+mn-lt"/>
                          <a:ea typeface="Calibri" panose="020F0502020204030204" pitchFamily="34" charset="0"/>
                          <a:cs typeface="Times New Roman" panose="02020603050405020304" pitchFamily="18" charset="0"/>
                        </a:rPr>
                        <a:t>No me gusta</a:t>
                      </a:r>
                    </a:p>
                    <a:p>
                      <a:pPr marL="0" algn="l" defTabSz="914377" rtl="0" eaLnBrk="1" latinLnBrk="0" hangingPunct="1">
                        <a:lnSpc>
                          <a:spcPct val="115000"/>
                        </a:lnSpc>
                        <a:spcBef>
                          <a:spcPts val="0"/>
                        </a:spcBef>
                      </a:pPr>
                      <a:r>
                        <a:rPr lang="es-ES" sz="1400" kern="1200" noProof="0" dirty="0">
                          <a:solidFill>
                            <a:schemeClr val="dk1"/>
                          </a:solidFill>
                          <a:effectLst/>
                          <a:latin typeface="+mn-lt"/>
                          <a:ea typeface="+mn-ea"/>
                          <a:cs typeface="+mn-cs"/>
                        </a:rPr>
                        <a:t>No me gusta nada</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chorizo,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pan,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pollo,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pescado,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yogur,</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helado,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arroz,</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zumo de naranja,</a:t>
                      </a:r>
                    </a:p>
                  </a:txBody>
                  <a:tcPr anchor="ctr"/>
                </a:tc>
                <a:tc rowSpan="2">
                  <a:txBody>
                    <a:bodyPr/>
                    <a:lstStyle/>
                    <a:p>
                      <a:r>
                        <a:rPr lang="es-ES" sz="1400" b="0" noProof="0" dirty="0"/>
                        <a:t>es más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no es más</a:t>
                      </a:r>
                    </a:p>
                  </a:txBody>
                  <a:tcPr anchor="ctr"/>
                </a:tc>
                <a:tc>
                  <a:txBody>
                    <a:bodyPr/>
                    <a:lstStyle/>
                    <a:p>
                      <a:r>
                        <a:rPr lang="es-ES" sz="1400" b="0" noProof="0" dirty="0"/>
                        <a:t>sabroso.</a:t>
                      </a:r>
                    </a:p>
                    <a:p>
                      <a:r>
                        <a:rPr lang="es-ES" sz="1400" b="0" noProof="0" dirty="0"/>
                        <a:t>salado.</a:t>
                      </a:r>
                    </a:p>
                    <a:p>
                      <a:r>
                        <a:rPr lang="es-ES" sz="1400" b="0" noProof="0" dirty="0"/>
                        <a:t>soso.</a:t>
                      </a:r>
                    </a:p>
                    <a:p>
                      <a:r>
                        <a:rPr lang="es-ES" sz="1400" b="0" noProof="0" dirty="0"/>
                        <a:t>dulce.</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picante.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amargo.</a:t>
                      </a:r>
                    </a:p>
                  </a:txBody>
                  <a:tcPr anchor="ctr"/>
                </a:tc>
                <a:tc rowSpan="4">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que</a:t>
                      </a:r>
                    </a:p>
                  </a:txBody>
                  <a:tcPr anchor="ctr"/>
                </a:tc>
                <a:tc rowSpan="4">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chorizo.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pan.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pollo.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pescado.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yogur.</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helado.</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arroz.</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el zumo de naranja.</a:t>
                      </a:r>
                    </a:p>
                    <a:p>
                      <a:r>
                        <a:rPr lang="es-ES" sz="1400" b="0" noProof="0" dirty="0"/>
                        <a:t>la paella.</a:t>
                      </a:r>
                    </a:p>
                    <a:p>
                      <a:r>
                        <a:rPr lang="es-ES" sz="1400" b="0" noProof="0" dirty="0"/>
                        <a:t>la tortilla de patatas.</a:t>
                      </a:r>
                    </a:p>
                    <a:p>
                      <a:r>
                        <a:rPr lang="es-ES" sz="1400" b="0" noProof="0" dirty="0"/>
                        <a:t>la crema catalana.</a:t>
                      </a:r>
                    </a:p>
                    <a:p>
                      <a:r>
                        <a:rPr lang="es-ES" sz="1400" b="0" noProof="0" dirty="0"/>
                        <a:t>la leche.</a:t>
                      </a:r>
                    </a:p>
                    <a:p>
                      <a:r>
                        <a:rPr lang="es-ES" sz="1400" b="0" noProof="0" dirty="0"/>
                        <a:t>la carne.</a:t>
                      </a:r>
                    </a:p>
                    <a:p>
                      <a:r>
                        <a:rPr lang="es-ES" sz="1400" b="0" noProof="0" dirty="0"/>
                        <a:t>la fruta.</a:t>
                      </a:r>
                    </a:p>
                    <a:p>
                      <a:r>
                        <a:rPr lang="es-ES" sz="1400" b="0" noProof="0" dirty="0"/>
                        <a:t>los churros.</a:t>
                      </a:r>
                    </a:p>
                    <a:p>
                      <a:r>
                        <a:rPr lang="es-ES" sz="1400" b="0" noProof="0" dirty="0"/>
                        <a:t>las croquetas.</a:t>
                      </a:r>
                    </a:p>
                    <a:p>
                      <a:r>
                        <a:rPr lang="es-ES" sz="1400" b="0" noProof="0" dirty="0"/>
                        <a:t>las aceitunas.</a:t>
                      </a:r>
                    </a:p>
                    <a:p>
                      <a:r>
                        <a:rPr lang="es-ES" sz="1400" b="0" noProof="0" dirty="0"/>
                        <a:t>las albóndigas.</a:t>
                      </a:r>
                    </a:p>
                    <a:p>
                      <a:r>
                        <a:rPr lang="es-ES" sz="1400" b="0" noProof="0" dirty="0"/>
                        <a:t>las gambas al ajillo.</a:t>
                      </a:r>
                    </a:p>
                    <a:p>
                      <a:r>
                        <a:rPr lang="es-ES" sz="1400" b="0" noProof="0" dirty="0"/>
                        <a:t>las patatas bravas.</a:t>
                      </a:r>
                    </a:p>
                    <a:p>
                      <a:r>
                        <a:rPr lang="es-ES" sz="1400" b="0" noProof="0" dirty="0"/>
                        <a:t>las verduras.</a:t>
                      </a:r>
                      <a:endParaRPr lang="es-ES" sz="1200" b="0" noProof="0" dirty="0"/>
                    </a:p>
                    <a:p>
                      <a:endParaRPr lang="es-ES" sz="1400" b="0" noProof="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s-ES" sz="1400" b="0" noProof="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s-ES" sz="1400" b="0" noProof="0" dirty="0"/>
                    </a:p>
                  </a:txBody>
                  <a:tcPr anchor="ctr"/>
                </a:tc>
                <a:extLst>
                  <a:ext uri="{0D108BD9-81ED-4DB2-BD59-A6C34878D82A}">
                    <a16:rowId xmlns:a16="http://schemas.microsoft.com/office/drawing/2014/main" val="3079111302"/>
                  </a:ext>
                </a:extLst>
              </a:tr>
              <a:tr h="1546118">
                <a:tc vMerge="1">
                  <a:txBody>
                    <a:bodyPr/>
                    <a:lstStyle/>
                    <a:p>
                      <a:endParaRPr lang="es-ES" sz="1600" b="0" dirty="0"/>
                    </a:p>
                  </a:txBody>
                  <a:tcPr anchor="ctr"/>
                </a:tc>
                <a:tc>
                  <a:txBody>
                    <a:bodyPr/>
                    <a:lstStyle/>
                    <a:p>
                      <a:r>
                        <a:rPr lang="es-ES" sz="1400" b="0" noProof="0" dirty="0"/>
                        <a:t>la paella,</a:t>
                      </a:r>
                    </a:p>
                    <a:p>
                      <a:r>
                        <a:rPr lang="es-ES" sz="1400" b="0" noProof="0" dirty="0"/>
                        <a:t>la tortilla de patatas,</a:t>
                      </a:r>
                    </a:p>
                    <a:p>
                      <a:r>
                        <a:rPr lang="es-ES" sz="1400" b="0" noProof="0" dirty="0"/>
                        <a:t>la crema catalana,</a:t>
                      </a:r>
                    </a:p>
                    <a:p>
                      <a:r>
                        <a:rPr lang="es-ES" sz="1400" b="0" noProof="0" dirty="0"/>
                        <a:t>la leche,</a:t>
                      </a:r>
                    </a:p>
                    <a:p>
                      <a:r>
                        <a:rPr lang="es-ES" sz="1400" b="0" noProof="0" dirty="0"/>
                        <a:t>la carne,</a:t>
                      </a:r>
                    </a:p>
                    <a:p>
                      <a:r>
                        <a:rPr lang="es-ES" sz="1400" b="0" noProof="0" dirty="0"/>
                        <a:t>la fruta,</a:t>
                      </a:r>
                    </a:p>
                  </a:txBody>
                  <a:tcPr anchor="ctr"/>
                </a:tc>
                <a:tc vMerge="1">
                  <a:txBody>
                    <a:bodyPr/>
                    <a:lstStyle/>
                    <a:p>
                      <a:endParaRPr lang="en-AU" dirty="0"/>
                    </a:p>
                  </a:txBody>
                  <a:tcPr anchor="ctr"/>
                </a:tc>
                <a:tc>
                  <a:txBody>
                    <a:bodyPr/>
                    <a:lstStyle/>
                    <a:p>
                      <a:r>
                        <a:rPr lang="es-ES" sz="1400" b="0" noProof="0" dirty="0"/>
                        <a:t>sabrosa.</a:t>
                      </a:r>
                    </a:p>
                    <a:p>
                      <a:r>
                        <a:rPr lang="es-ES" sz="1400" b="0" noProof="0" dirty="0"/>
                        <a:t>salada.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sosa.</a:t>
                      </a:r>
                    </a:p>
                    <a:p>
                      <a:r>
                        <a:rPr lang="es-ES" sz="1400" b="0" noProof="0" dirty="0"/>
                        <a:t>dulce.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picante.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amarga.</a:t>
                      </a:r>
                    </a:p>
                  </a:txBody>
                  <a:tcPr anchor="ctr"/>
                </a:tc>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sz="1600" b="0" dirty="0"/>
                    </a:p>
                  </a:txBody>
                  <a:tcPr anchor="ctr"/>
                </a:tc>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sz="1600" b="0" dirty="0"/>
                    </a:p>
                  </a:txBody>
                  <a:tcPr anchor="ctr"/>
                </a:tc>
                <a:extLst>
                  <a:ext uri="{0D108BD9-81ED-4DB2-BD59-A6C34878D82A}">
                    <a16:rowId xmlns:a16="http://schemas.microsoft.com/office/drawing/2014/main" val="202056901"/>
                  </a:ext>
                </a:extLst>
              </a:tr>
              <a:tr h="1384183">
                <a:tc rowSpan="2">
                  <a:txBody>
                    <a:bodyPr/>
                    <a:lstStyle/>
                    <a:p>
                      <a:pPr algn="l">
                        <a:lnSpc>
                          <a:spcPct val="115000"/>
                        </a:lnSpc>
                        <a:spcBef>
                          <a:spcPts val="0"/>
                        </a:spcBef>
                      </a:pPr>
                      <a:r>
                        <a:rPr lang="es-ES" sz="1400" noProof="0" dirty="0">
                          <a:effectLst/>
                          <a:latin typeface="+mn-lt"/>
                          <a:ea typeface="Calibri" panose="020F0502020204030204" pitchFamily="34" charset="0"/>
                          <a:cs typeface="Times New Roman" panose="02020603050405020304" pitchFamily="18" charset="0"/>
                        </a:rPr>
                        <a:t>Me gustan</a:t>
                      </a:r>
                    </a:p>
                    <a:p>
                      <a:pPr algn="l">
                        <a:lnSpc>
                          <a:spcPct val="115000"/>
                        </a:lnSpc>
                        <a:spcBef>
                          <a:spcPts val="0"/>
                        </a:spcBef>
                      </a:pPr>
                      <a:r>
                        <a:rPr lang="es-ES" sz="1400" noProof="0" dirty="0">
                          <a:effectLst/>
                          <a:latin typeface="+mn-lt"/>
                          <a:ea typeface="Calibri" panose="020F0502020204030204" pitchFamily="34" charset="0"/>
                          <a:cs typeface="Times New Roman" panose="02020603050405020304" pitchFamily="18" charset="0"/>
                        </a:rPr>
                        <a:t>Me gustan mucho</a:t>
                      </a:r>
                    </a:p>
                    <a:p>
                      <a:pPr algn="l">
                        <a:lnSpc>
                          <a:spcPct val="115000"/>
                        </a:lnSpc>
                        <a:spcBef>
                          <a:spcPts val="0"/>
                        </a:spcBef>
                      </a:pPr>
                      <a:r>
                        <a:rPr lang="es-ES" sz="1400" noProof="0" dirty="0">
                          <a:effectLst/>
                          <a:latin typeface="+mn-lt"/>
                          <a:ea typeface="Calibri" panose="020F0502020204030204" pitchFamily="34" charset="0"/>
                          <a:cs typeface="Times New Roman" panose="02020603050405020304" pitchFamily="18" charset="0"/>
                        </a:rPr>
                        <a:t>No me gustan</a:t>
                      </a:r>
                    </a:p>
                    <a:p>
                      <a:pPr marL="0" marR="0" lvl="0" indent="0" algn="l" defTabSz="914377" rtl="0" eaLnBrk="1" fontAlgn="auto" latinLnBrk="0" hangingPunct="1">
                        <a:lnSpc>
                          <a:spcPct val="115000"/>
                        </a:lnSpc>
                        <a:spcBef>
                          <a:spcPts val="0"/>
                        </a:spcBef>
                        <a:spcAft>
                          <a:spcPts val="0"/>
                        </a:spcAft>
                        <a:buClrTx/>
                        <a:buSzTx/>
                        <a:buFontTx/>
                        <a:buNone/>
                        <a:tabLst/>
                        <a:defRPr/>
                      </a:pPr>
                      <a:r>
                        <a:rPr lang="es-ES" sz="1400" noProof="0" dirty="0">
                          <a:effectLst/>
                          <a:latin typeface="+mn-lt"/>
                          <a:ea typeface="Calibri" panose="020F0502020204030204" pitchFamily="34" charset="0"/>
                          <a:cs typeface="Times New Roman" panose="02020603050405020304" pitchFamily="18" charset="0"/>
                        </a:rPr>
                        <a:t>No me gustan nada</a:t>
                      </a:r>
                    </a:p>
                  </a:txBody>
                  <a:tcPr anchor="ctr"/>
                </a:tc>
                <a:tc>
                  <a:txBody>
                    <a:bodyPr/>
                    <a:lstStyle/>
                    <a:p>
                      <a:r>
                        <a:rPr lang="es-ES" sz="1400" b="0" noProof="0" dirty="0"/>
                        <a:t>los churros,</a:t>
                      </a:r>
                    </a:p>
                  </a:txBody>
                  <a:tcPr anchor="ct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son más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no son más</a:t>
                      </a:r>
                    </a:p>
                  </a:txBody>
                  <a:tcPr anchor="ctr"/>
                </a:tc>
                <a:tc>
                  <a:txBody>
                    <a:bodyPr/>
                    <a:lstStyle/>
                    <a:p>
                      <a:r>
                        <a:rPr lang="es-ES" sz="1400" b="0" noProof="0" dirty="0"/>
                        <a:t>sabrosos.</a:t>
                      </a:r>
                    </a:p>
                    <a:p>
                      <a:r>
                        <a:rPr lang="es-ES" sz="1400" b="0" noProof="0" dirty="0"/>
                        <a:t>salados.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sosos.</a:t>
                      </a:r>
                    </a:p>
                    <a:p>
                      <a:r>
                        <a:rPr lang="es-ES" sz="1400" b="0" noProof="0" dirty="0"/>
                        <a:t>dulces.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picantes.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amargos.</a:t>
                      </a:r>
                    </a:p>
                  </a:txBody>
                  <a:tcPr anchor="ctr"/>
                </a:tc>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sz="1600" b="0" dirty="0"/>
                    </a:p>
                  </a:txBody>
                  <a:tcPr anchor="ctr"/>
                </a:tc>
                <a:tc v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AU" sz="1600" b="0" dirty="0"/>
                    </a:p>
                  </a:txBody>
                  <a:tcPr anchor="ctr"/>
                </a:tc>
                <a:extLst>
                  <a:ext uri="{0D108BD9-81ED-4DB2-BD59-A6C34878D82A}">
                    <a16:rowId xmlns:a16="http://schemas.microsoft.com/office/drawing/2014/main" val="83655376"/>
                  </a:ext>
                </a:extLst>
              </a:tr>
              <a:tr h="1464777">
                <a:tc vMerge="1">
                  <a:txBody>
                    <a:bodyPr/>
                    <a:lstStyle/>
                    <a:p>
                      <a:endParaRPr lang="en-AU"/>
                    </a:p>
                  </a:txBody>
                  <a:tcPr/>
                </a:tc>
                <a:tc>
                  <a:txBody>
                    <a:bodyPr/>
                    <a:lstStyle/>
                    <a:p>
                      <a:r>
                        <a:rPr lang="es-ES" sz="1400" b="0" noProof="0" dirty="0"/>
                        <a:t>las croquetas,</a:t>
                      </a:r>
                    </a:p>
                    <a:p>
                      <a:r>
                        <a:rPr lang="es-ES" sz="1400" b="0" noProof="0" dirty="0"/>
                        <a:t>las aceitunas,</a:t>
                      </a:r>
                    </a:p>
                    <a:p>
                      <a:r>
                        <a:rPr lang="es-ES" sz="1400" b="0" noProof="0" dirty="0"/>
                        <a:t>las albóndigas,</a:t>
                      </a:r>
                    </a:p>
                    <a:p>
                      <a:r>
                        <a:rPr lang="es-ES" sz="1400" b="0" noProof="0" dirty="0"/>
                        <a:t>las gambas al ajillo,</a:t>
                      </a:r>
                    </a:p>
                    <a:p>
                      <a:r>
                        <a:rPr lang="es-ES" sz="1400" b="0" noProof="0" dirty="0"/>
                        <a:t>las patatas bravas,</a:t>
                      </a:r>
                    </a:p>
                    <a:p>
                      <a:r>
                        <a:rPr lang="es-ES" sz="1400" b="0" noProof="0" dirty="0"/>
                        <a:t>las verduras,</a:t>
                      </a:r>
                    </a:p>
                  </a:txBody>
                  <a:tcPr anchor="ctr"/>
                </a:tc>
                <a:tc vMerge="1">
                  <a:txBody>
                    <a:bodyPr/>
                    <a:lstStyle/>
                    <a:p>
                      <a:endParaRPr lang="en-AU"/>
                    </a:p>
                  </a:txBody>
                  <a:tcPr/>
                </a:tc>
                <a:tc>
                  <a:txBody>
                    <a:bodyPr/>
                    <a:lstStyle/>
                    <a:p>
                      <a:r>
                        <a:rPr lang="es-ES" sz="1400" b="0" noProof="0" dirty="0"/>
                        <a:t>sabrosas. </a:t>
                      </a:r>
                    </a:p>
                    <a:p>
                      <a:r>
                        <a:rPr lang="es-ES" sz="1400" b="0" noProof="0" dirty="0"/>
                        <a:t>saladas.</a:t>
                      </a:r>
                    </a:p>
                    <a:p>
                      <a:r>
                        <a:rPr lang="es-ES" sz="1400" b="0" noProof="0" dirty="0"/>
                        <a:t>sosas.</a:t>
                      </a:r>
                    </a:p>
                    <a:p>
                      <a:r>
                        <a:rPr lang="es-ES" sz="1400" b="0" noProof="0" dirty="0"/>
                        <a:t>dulces.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picantes.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400" b="0" noProof="0" dirty="0"/>
                        <a:t>amargas.</a:t>
                      </a:r>
                    </a:p>
                  </a:txBody>
                  <a:tcPr anchor="ct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628479082"/>
                  </a:ext>
                </a:extLst>
              </a:tr>
            </a:tbl>
          </a:graphicData>
        </a:graphic>
      </p:graphicFrame>
      <p:sp>
        <p:nvSpPr>
          <p:cNvPr id="2" name="Slide Number Placeholder 1">
            <a:extLst>
              <a:ext uri="{FF2B5EF4-FFF2-40B4-BE49-F238E27FC236}">
                <a16:creationId xmlns:a16="http://schemas.microsoft.com/office/drawing/2014/main" id="{13E4317C-AF29-3168-50B6-B2E3CD8697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419861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DFE6D1-2D74-1005-0676-B38E12CCC8FB}"/>
              </a:ext>
            </a:extLst>
          </p:cNvPr>
          <p:cNvSpPr>
            <a:spLocks noGrp="1"/>
          </p:cNvSpPr>
          <p:nvPr>
            <p:ph type="title" idx="4294967295"/>
          </p:nvPr>
        </p:nvSpPr>
        <p:spPr>
          <a:xfrm>
            <a:off x="360000" y="-1008000"/>
            <a:ext cx="10080000" cy="1008000"/>
          </a:xfrm>
        </p:spPr>
        <p:txBody>
          <a:bodyPr vert="horz" lIns="0" tIns="0" rIns="0" bIns="0" rtlCol="0" anchor="b">
            <a:noAutofit/>
          </a:bodyPr>
          <a:lstStyle/>
          <a:p>
            <a:pPr marL="0" marR="0" lvl="0" indent="0" defTabSz="914400" rtl="0" eaLnBrk="1" fontAlgn="auto" latinLnBrk="0" hangingPunct="1">
              <a:lnSpc>
                <a:spcPct val="150000"/>
              </a:lnSpc>
              <a:spcBef>
                <a:spcPts val="0"/>
              </a:spcBef>
              <a:spcAft>
                <a:spcPts val="0"/>
              </a:spcAft>
              <a:tabLst/>
              <a:defRPr/>
            </a:pPr>
            <a:r>
              <a:rPr kumimoji="0" lang="en-AU" sz="3600" b="0" i="0" u="none" strike="noStrike" kern="1200" cap="none" spc="0" normalizeH="0" baseline="0" noProof="0" dirty="0">
                <a:ln>
                  <a:noFill/>
                </a:ln>
                <a:solidFill>
                  <a:schemeClr val="accent1"/>
                </a:solidFill>
                <a:effectLst/>
                <a:uLnTx/>
                <a:uFillTx/>
                <a:ea typeface="Calibri" panose="020F0502020204030204" pitchFamily="34" charset="0"/>
                <a:cs typeface="Times New Roman" panose="02020603050405020304" pitchFamily="18" charset="0"/>
              </a:rPr>
              <a:t>Likes and dislikes</a:t>
            </a:r>
            <a:endParaRPr lang="en-AU" dirty="0"/>
          </a:p>
        </p:txBody>
      </p:sp>
      <p:graphicFrame>
        <p:nvGraphicFramePr>
          <p:cNvPr id="3" name="Table 3" descr="A sentence building table. Choose a line from each of the 4 columns to create a sentence in Spanish.">
            <a:extLst>
              <a:ext uri="{FF2B5EF4-FFF2-40B4-BE49-F238E27FC236}">
                <a16:creationId xmlns:a16="http://schemas.microsoft.com/office/drawing/2014/main" id="{7B04D05F-C768-A785-B029-200C54BF1E33}"/>
              </a:ext>
            </a:extLst>
          </p:cNvPr>
          <p:cNvGraphicFramePr>
            <a:graphicFrameLocks noGrp="1"/>
          </p:cNvGraphicFramePr>
          <p:nvPr>
            <p:extLst>
              <p:ext uri="{D42A27DB-BD31-4B8C-83A1-F6EECF244321}">
                <p14:modId xmlns:p14="http://schemas.microsoft.com/office/powerpoint/2010/main" val="1567243230"/>
              </p:ext>
            </p:extLst>
          </p:nvPr>
        </p:nvGraphicFramePr>
        <p:xfrm>
          <a:off x="559729" y="429926"/>
          <a:ext cx="10564271" cy="6086074"/>
        </p:xfrm>
        <a:graphic>
          <a:graphicData uri="http://schemas.openxmlformats.org/drawingml/2006/table">
            <a:tbl>
              <a:tblPr>
                <a:tableStyleId>{5C22544A-7EE6-4342-B048-85BDC9FD1C3A}</a:tableStyleId>
              </a:tblPr>
              <a:tblGrid>
                <a:gridCol w="2934673">
                  <a:extLst>
                    <a:ext uri="{9D8B030D-6E8A-4147-A177-3AD203B41FA5}">
                      <a16:colId xmlns:a16="http://schemas.microsoft.com/office/drawing/2014/main" val="3515662629"/>
                    </a:ext>
                  </a:extLst>
                </a:gridCol>
                <a:gridCol w="3158411">
                  <a:extLst>
                    <a:ext uri="{9D8B030D-6E8A-4147-A177-3AD203B41FA5}">
                      <a16:colId xmlns:a16="http://schemas.microsoft.com/office/drawing/2014/main" val="1783076621"/>
                    </a:ext>
                  </a:extLst>
                </a:gridCol>
                <a:gridCol w="2357404">
                  <a:extLst>
                    <a:ext uri="{9D8B030D-6E8A-4147-A177-3AD203B41FA5}">
                      <a16:colId xmlns:a16="http://schemas.microsoft.com/office/drawing/2014/main" val="2311949347"/>
                    </a:ext>
                  </a:extLst>
                </a:gridCol>
                <a:gridCol w="2113783">
                  <a:extLst>
                    <a:ext uri="{9D8B030D-6E8A-4147-A177-3AD203B41FA5}">
                      <a16:colId xmlns:a16="http://schemas.microsoft.com/office/drawing/2014/main" val="3077178366"/>
                    </a:ext>
                  </a:extLst>
                </a:gridCol>
              </a:tblGrid>
              <a:tr h="1356473">
                <a:tc rowSpan="2">
                  <a:txBody>
                    <a:bodyPr/>
                    <a:lstStyle/>
                    <a:p>
                      <a:pPr algn="l">
                        <a:lnSpc>
                          <a:spcPct val="100000"/>
                        </a:lnSpc>
                        <a:spcBef>
                          <a:spcPts val="0"/>
                        </a:spcBef>
                      </a:pPr>
                      <a:r>
                        <a:rPr lang="es-ES" sz="1600" noProof="0" dirty="0">
                          <a:effectLst/>
                          <a:latin typeface="+mn-lt"/>
                        </a:rPr>
                        <a:t>Me gusta</a:t>
                      </a:r>
                    </a:p>
                    <a:p>
                      <a:pPr algn="l">
                        <a:lnSpc>
                          <a:spcPct val="100000"/>
                        </a:lnSpc>
                        <a:spcBef>
                          <a:spcPts val="0"/>
                        </a:spcBef>
                      </a:pPr>
                      <a:r>
                        <a:rPr lang="es-ES" sz="1600" noProof="0" dirty="0">
                          <a:effectLst/>
                          <a:latin typeface="+mn-lt"/>
                        </a:rPr>
                        <a:t>Me gusta mucho</a:t>
                      </a:r>
                    </a:p>
                    <a:p>
                      <a:pPr algn="l">
                        <a:lnSpc>
                          <a:spcPct val="100000"/>
                        </a:lnSpc>
                        <a:spcBef>
                          <a:spcPts val="0"/>
                        </a:spcBef>
                      </a:pPr>
                      <a:r>
                        <a:rPr lang="es-ES" sz="1600" noProof="0" dirty="0">
                          <a:effectLst/>
                          <a:latin typeface="+mn-lt"/>
                          <a:ea typeface="Calibri" panose="020F0502020204030204" pitchFamily="34" charset="0"/>
                          <a:cs typeface="Times New Roman" panose="02020603050405020304" pitchFamily="18" charset="0"/>
                        </a:rPr>
                        <a:t>No me gusta</a:t>
                      </a:r>
                    </a:p>
                    <a:p>
                      <a:pPr marL="0" algn="l" defTabSz="914377" rtl="0" eaLnBrk="1" latinLnBrk="0" hangingPunct="1">
                        <a:lnSpc>
                          <a:spcPct val="100000"/>
                        </a:lnSpc>
                        <a:spcBef>
                          <a:spcPts val="0"/>
                        </a:spcBef>
                      </a:pPr>
                      <a:r>
                        <a:rPr lang="es-ES" sz="1600" kern="1200" noProof="0" dirty="0">
                          <a:solidFill>
                            <a:schemeClr val="dk1"/>
                          </a:solidFill>
                          <a:effectLst/>
                          <a:latin typeface="+mn-lt"/>
                          <a:ea typeface="+mn-ea"/>
                          <a:cs typeface="+mn-cs"/>
                        </a:rPr>
                        <a:t>No me gusta nada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kern="1200" noProof="0" dirty="0">
                          <a:solidFill>
                            <a:schemeClr val="dk1"/>
                          </a:solidFill>
                          <a:effectLst/>
                          <a:latin typeface="+mn-lt"/>
                          <a:ea typeface="+mn-ea"/>
                          <a:cs typeface="+mn-cs"/>
                        </a:rPr>
                        <a:t>Nunca he probado</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el chorizo,</a:t>
                      </a:r>
                    </a:p>
                    <a:p>
                      <a:endParaRPr lang="es-ES" sz="1600" b="0" noProof="0" dirty="0"/>
                    </a:p>
                  </a:txBody>
                  <a:tcPr anchor="ctr"/>
                </a:tc>
                <a:tc rowSpan="2">
                  <a:txBody>
                    <a:bodyPr/>
                    <a:lstStyle/>
                    <a:p>
                      <a:r>
                        <a:rPr lang="es-ES" sz="1600" b="0" noProof="0" dirty="0"/>
                        <a:t>es</a:t>
                      </a:r>
                    </a:p>
                    <a:p>
                      <a:r>
                        <a:rPr lang="es-ES" sz="1600" b="0" noProof="0" dirty="0"/>
                        <a:t>no es</a:t>
                      </a:r>
                    </a:p>
                    <a:p>
                      <a:endParaRPr lang="es-ES" sz="1600" b="0" noProof="0" dirty="0"/>
                    </a:p>
                    <a:p>
                      <a:r>
                        <a:rPr lang="es-ES" sz="1600" b="0" noProof="0" dirty="0"/>
                        <a:t>me parece</a:t>
                      </a:r>
                    </a:p>
                    <a:p>
                      <a:r>
                        <a:rPr lang="es-ES" sz="1600" b="0" noProof="0" dirty="0"/>
                        <a:t>no me parece</a:t>
                      </a:r>
                    </a:p>
                  </a:txBody>
                  <a:tcPr anchor="ctr"/>
                </a:tc>
                <a:tc>
                  <a:txBody>
                    <a:bodyPr/>
                    <a:lstStyle/>
                    <a:p>
                      <a:r>
                        <a:rPr lang="es-ES" sz="1600" b="0" noProof="0" dirty="0"/>
                        <a:t>sabroso.</a:t>
                      </a:r>
                    </a:p>
                    <a:p>
                      <a:r>
                        <a:rPr lang="es-ES" sz="1600" b="0" noProof="0" dirty="0"/>
                        <a:t>salado.</a:t>
                      </a:r>
                    </a:p>
                    <a:p>
                      <a:r>
                        <a:rPr lang="es-ES" sz="1600" b="0" noProof="0" dirty="0"/>
                        <a:t>dulce.</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picante.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amargo.</a:t>
                      </a:r>
                    </a:p>
                  </a:txBody>
                  <a:tcPr anchor="ctr"/>
                </a:tc>
                <a:extLst>
                  <a:ext uri="{0D108BD9-81ED-4DB2-BD59-A6C34878D82A}">
                    <a16:rowId xmlns:a16="http://schemas.microsoft.com/office/drawing/2014/main" val="3079111302"/>
                  </a:ext>
                </a:extLst>
              </a:tr>
              <a:tr h="1557834">
                <a:tc vMerge="1">
                  <a:txBody>
                    <a:bodyPr/>
                    <a:lstStyle/>
                    <a:p>
                      <a:endParaRPr lang="es-ES" sz="1600" b="0" dirty="0"/>
                    </a:p>
                  </a:txBody>
                  <a:tcPr anchor="ctr"/>
                </a:tc>
                <a:tc>
                  <a:txBody>
                    <a:bodyPr/>
                    <a:lstStyle/>
                    <a:p>
                      <a:r>
                        <a:rPr lang="es-ES" sz="1600" b="0" noProof="0" dirty="0"/>
                        <a:t>la paella,</a:t>
                      </a:r>
                    </a:p>
                    <a:p>
                      <a:r>
                        <a:rPr lang="es-ES" sz="1600" b="0" noProof="0" dirty="0"/>
                        <a:t>la tortilla de patatas,</a:t>
                      </a:r>
                    </a:p>
                    <a:p>
                      <a:r>
                        <a:rPr lang="es-ES" sz="1600" b="0" noProof="0" dirty="0"/>
                        <a:t>la crema catalana,</a:t>
                      </a:r>
                    </a:p>
                    <a:p>
                      <a:endParaRPr lang="es-ES" sz="1600" b="0" noProof="0" dirty="0"/>
                    </a:p>
                  </a:txBody>
                  <a:tcPr anchor="ctr"/>
                </a:tc>
                <a:tc vMerge="1">
                  <a:txBody>
                    <a:bodyPr/>
                    <a:lstStyle/>
                    <a:p>
                      <a:endParaRPr lang="en-AU" dirty="0"/>
                    </a:p>
                  </a:txBody>
                  <a:tcPr anchor="ctr"/>
                </a:tc>
                <a:tc>
                  <a:txBody>
                    <a:bodyPr/>
                    <a:lstStyle/>
                    <a:p>
                      <a:r>
                        <a:rPr lang="es-ES" sz="1600" b="0" noProof="0" dirty="0"/>
                        <a:t>sabrosa.</a:t>
                      </a:r>
                    </a:p>
                    <a:p>
                      <a:r>
                        <a:rPr lang="es-ES" sz="1600" b="0" noProof="0" dirty="0"/>
                        <a:t>salada.</a:t>
                      </a:r>
                    </a:p>
                    <a:p>
                      <a:r>
                        <a:rPr lang="es-ES" sz="1600" b="0" noProof="0" dirty="0"/>
                        <a:t>dulce.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picante.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amarga.</a:t>
                      </a:r>
                    </a:p>
                  </a:txBody>
                  <a:tcPr anchor="ctr"/>
                </a:tc>
                <a:extLst>
                  <a:ext uri="{0D108BD9-81ED-4DB2-BD59-A6C34878D82A}">
                    <a16:rowId xmlns:a16="http://schemas.microsoft.com/office/drawing/2014/main" val="202056901"/>
                  </a:ext>
                </a:extLst>
              </a:tr>
              <a:tr h="1548938">
                <a:tc rowSpan="2">
                  <a:txBody>
                    <a:bodyPr/>
                    <a:lstStyle/>
                    <a:p>
                      <a:pPr algn="l">
                        <a:lnSpc>
                          <a:spcPct val="100000"/>
                        </a:lnSpc>
                        <a:spcBef>
                          <a:spcPts val="0"/>
                        </a:spcBef>
                      </a:pPr>
                      <a:r>
                        <a:rPr lang="es-ES" sz="1600" noProof="0" dirty="0">
                          <a:effectLst/>
                          <a:latin typeface="+mn-lt"/>
                          <a:ea typeface="Calibri" panose="020F0502020204030204" pitchFamily="34" charset="0"/>
                          <a:cs typeface="Times New Roman" panose="02020603050405020304" pitchFamily="18" charset="0"/>
                        </a:rPr>
                        <a:t>Me gustan</a:t>
                      </a:r>
                    </a:p>
                    <a:p>
                      <a:pPr algn="l">
                        <a:lnSpc>
                          <a:spcPct val="100000"/>
                        </a:lnSpc>
                        <a:spcBef>
                          <a:spcPts val="0"/>
                        </a:spcBef>
                      </a:pPr>
                      <a:r>
                        <a:rPr lang="es-ES" sz="1600" noProof="0" dirty="0">
                          <a:effectLst/>
                          <a:latin typeface="+mn-lt"/>
                          <a:ea typeface="Calibri" panose="020F0502020204030204" pitchFamily="34" charset="0"/>
                          <a:cs typeface="Times New Roman" panose="02020603050405020304" pitchFamily="18" charset="0"/>
                        </a:rPr>
                        <a:t>Me gustan mucho</a:t>
                      </a:r>
                    </a:p>
                    <a:p>
                      <a:pPr algn="l">
                        <a:lnSpc>
                          <a:spcPct val="100000"/>
                        </a:lnSpc>
                        <a:spcBef>
                          <a:spcPts val="0"/>
                        </a:spcBef>
                      </a:pPr>
                      <a:r>
                        <a:rPr lang="es-ES" sz="1600" noProof="0" dirty="0">
                          <a:effectLst/>
                          <a:latin typeface="+mn-lt"/>
                          <a:ea typeface="Calibri" panose="020F0502020204030204" pitchFamily="34" charset="0"/>
                          <a:cs typeface="Times New Roman" panose="02020603050405020304" pitchFamily="18" charset="0"/>
                        </a:rPr>
                        <a:t>No me gustan</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noProof="0" dirty="0">
                          <a:effectLst/>
                          <a:latin typeface="+mn-lt"/>
                          <a:ea typeface="Calibri" panose="020F0502020204030204" pitchFamily="34" charset="0"/>
                          <a:cs typeface="Times New Roman" panose="02020603050405020304" pitchFamily="18" charset="0"/>
                        </a:rPr>
                        <a:t>No me gustan nada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noProof="0" dirty="0">
                          <a:effectLst/>
                          <a:latin typeface="+mn-lt"/>
                          <a:ea typeface="Calibri" panose="020F0502020204030204" pitchFamily="34" charset="0"/>
                          <a:cs typeface="Times New Roman" panose="02020603050405020304" pitchFamily="18" charset="0"/>
                        </a:rPr>
                        <a:t>Nunca he probado</a:t>
                      </a:r>
                    </a:p>
                  </a:txBody>
                  <a:tcPr anchor="ctr"/>
                </a:tc>
                <a:tc>
                  <a:txBody>
                    <a:bodyPr/>
                    <a:lstStyle/>
                    <a:p>
                      <a:r>
                        <a:rPr lang="es-ES" sz="1600" b="0" noProof="0" dirty="0"/>
                        <a:t>los churros,</a:t>
                      </a:r>
                    </a:p>
                    <a:p>
                      <a:endParaRPr lang="es-ES" sz="1600" b="0" noProof="0" dirty="0"/>
                    </a:p>
                  </a:txBody>
                  <a:tcPr anchor="ctr"/>
                </a:tc>
                <a:tc rowSpan="2">
                  <a:txBody>
                    <a:bodyPr/>
                    <a:lstStyle/>
                    <a:p>
                      <a:r>
                        <a:rPr lang="es-ES" sz="1600" b="0" noProof="0" dirty="0"/>
                        <a:t>son</a:t>
                      </a:r>
                    </a:p>
                    <a:p>
                      <a:r>
                        <a:rPr lang="es-ES" sz="1600" b="0" noProof="0" dirty="0"/>
                        <a:t>no son</a:t>
                      </a:r>
                    </a:p>
                    <a:p>
                      <a:r>
                        <a:rPr lang="es-ES" sz="1600" b="0" noProof="0" dirty="0"/>
                        <a:t>me parecen</a:t>
                      </a:r>
                    </a:p>
                    <a:p>
                      <a:r>
                        <a:rPr lang="es-ES" sz="1600" b="0" noProof="0" dirty="0"/>
                        <a:t>no me parecen</a:t>
                      </a:r>
                    </a:p>
                  </a:txBody>
                  <a:tcPr anchor="ctr"/>
                </a:tc>
                <a:tc>
                  <a:txBody>
                    <a:bodyPr/>
                    <a:lstStyle/>
                    <a:p>
                      <a:r>
                        <a:rPr lang="es-ES" sz="1600" b="0" noProof="0" dirty="0"/>
                        <a:t>sabrosos.</a:t>
                      </a:r>
                    </a:p>
                    <a:p>
                      <a:r>
                        <a:rPr lang="es-ES" sz="1600" b="0" noProof="0" dirty="0"/>
                        <a:t>salados.</a:t>
                      </a:r>
                    </a:p>
                    <a:p>
                      <a:r>
                        <a:rPr lang="es-ES" sz="1600" b="0" noProof="0" dirty="0"/>
                        <a:t>dulces.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picantes.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amargos.</a:t>
                      </a:r>
                    </a:p>
                  </a:txBody>
                  <a:tcPr anchor="ctr"/>
                </a:tc>
                <a:extLst>
                  <a:ext uri="{0D108BD9-81ED-4DB2-BD59-A6C34878D82A}">
                    <a16:rowId xmlns:a16="http://schemas.microsoft.com/office/drawing/2014/main" val="83655376"/>
                  </a:ext>
                </a:extLst>
              </a:tr>
              <a:tr h="1622829">
                <a:tc vMerge="1">
                  <a:txBody>
                    <a:bodyPr/>
                    <a:lstStyle/>
                    <a:p>
                      <a:endParaRPr lang="en-AU" sz="1600" b="0" dirty="0"/>
                    </a:p>
                  </a:txBody>
                  <a:tcPr anchor="ctr"/>
                </a:tc>
                <a:tc>
                  <a:txBody>
                    <a:bodyPr/>
                    <a:lstStyle/>
                    <a:p>
                      <a:r>
                        <a:rPr lang="es-ES" sz="1600" b="0" noProof="0" dirty="0"/>
                        <a:t>las croquetas,</a:t>
                      </a:r>
                    </a:p>
                    <a:p>
                      <a:r>
                        <a:rPr lang="es-ES" sz="1600" b="0" noProof="0" dirty="0"/>
                        <a:t>las aceitunas,</a:t>
                      </a:r>
                    </a:p>
                    <a:p>
                      <a:r>
                        <a:rPr lang="es-ES" sz="1600" b="0" noProof="0" dirty="0"/>
                        <a:t>las albóndigas,</a:t>
                      </a:r>
                    </a:p>
                    <a:p>
                      <a:r>
                        <a:rPr lang="es-ES" sz="1600" b="0" noProof="0" dirty="0"/>
                        <a:t>las gambas al ajillo,</a:t>
                      </a:r>
                    </a:p>
                    <a:p>
                      <a:r>
                        <a:rPr lang="es-ES" sz="1600" b="0" noProof="0" dirty="0"/>
                        <a:t>las patatas bravas,</a:t>
                      </a:r>
                    </a:p>
                    <a:p>
                      <a:r>
                        <a:rPr lang="es-ES" sz="1600" b="0" noProof="0" dirty="0"/>
                        <a:t>las galletas,</a:t>
                      </a:r>
                    </a:p>
                  </a:txBody>
                  <a:tcPr anchor="ctr"/>
                </a:tc>
                <a:tc vMerge="1">
                  <a:txBody>
                    <a:bodyPr/>
                    <a:lstStyle/>
                    <a:p>
                      <a:endParaRPr lang="en-AU" dirty="0"/>
                    </a:p>
                  </a:txBody>
                  <a:tcPr anchor="ctr"/>
                </a:tc>
                <a:tc>
                  <a:txBody>
                    <a:bodyPr/>
                    <a:lstStyle/>
                    <a:p>
                      <a:r>
                        <a:rPr lang="es-ES" sz="1600" b="0" noProof="0" dirty="0"/>
                        <a:t>sabrosas. </a:t>
                      </a:r>
                    </a:p>
                    <a:p>
                      <a:r>
                        <a:rPr lang="es-ES" sz="1600" b="0" noProof="0" dirty="0"/>
                        <a:t>saladas.</a:t>
                      </a:r>
                    </a:p>
                    <a:p>
                      <a:r>
                        <a:rPr lang="es-ES" sz="1600" b="0" noProof="0" dirty="0"/>
                        <a:t>dulces. </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picantes.</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amargas.</a:t>
                      </a:r>
                    </a:p>
                  </a:txBody>
                  <a:tcPr anchor="ctr"/>
                </a:tc>
                <a:extLst>
                  <a:ext uri="{0D108BD9-81ED-4DB2-BD59-A6C34878D82A}">
                    <a16:rowId xmlns:a16="http://schemas.microsoft.com/office/drawing/2014/main" val="3850751125"/>
                  </a:ext>
                </a:extLst>
              </a:tr>
            </a:tbl>
          </a:graphicData>
        </a:graphic>
      </p:graphicFrame>
      <p:sp>
        <p:nvSpPr>
          <p:cNvPr id="2" name="Slide Number Placeholder 1">
            <a:extLst>
              <a:ext uri="{FF2B5EF4-FFF2-40B4-BE49-F238E27FC236}">
                <a16:creationId xmlns:a16="http://schemas.microsoft.com/office/drawing/2014/main" id="{13E4317C-AF29-3168-50B6-B2E3CD8697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30176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8C7AE-AEC1-2BE5-6AA3-292B307F0DAE}"/>
              </a:ext>
            </a:extLst>
          </p:cNvPr>
          <p:cNvSpPr txBox="1">
            <a:spLocks noGrp="1"/>
          </p:cNvSpPr>
          <p:nvPr>
            <p:ph type="title" idx="4294967295"/>
          </p:nvPr>
        </p:nvSpPr>
        <p:spPr>
          <a:xfrm>
            <a:off x="471777" y="534629"/>
            <a:ext cx="10732481" cy="588832"/>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dirty="0">
                <a:ln>
                  <a:noFill/>
                </a:ln>
                <a:solidFill>
                  <a:schemeClr val="accent1"/>
                </a:solidFill>
                <a:effectLst/>
                <a:uLnTx/>
                <a:uFillTx/>
                <a:latin typeface="+mn-lt"/>
                <a:ea typeface="+mn-ea"/>
                <a:cs typeface="+mn-cs"/>
              </a:rPr>
              <a:t>¿Qué quiere para beber? ¿Qué quiere para comer?</a:t>
            </a:r>
          </a:p>
        </p:txBody>
      </p:sp>
      <p:graphicFrame>
        <p:nvGraphicFramePr>
          <p:cNvPr id="3" name="Table 4" descr="A sentence building table. Choose a line from each of the 5 columns to create a sentence in Spanish.">
            <a:extLst>
              <a:ext uri="{FF2B5EF4-FFF2-40B4-BE49-F238E27FC236}">
                <a16:creationId xmlns:a16="http://schemas.microsoft.com/office/drawing/2014/main" id="{03A6CED1-37BB-4FDF-06F5-438C316B9483}"/>
              </a:ext>
            </a:extLst>
          </p:cNvPr>
          <p:cNvGraphicFramePr>
            <a:graphicFrameLocks noGrp="1"/>
          </p:cNvGraphicFramePr>
          <p:nvPr>
            <p:extLst>
              <p:ext uri="{D42A27DB-BD31-4B8C-83A1-F6EECF244321}">
                <p14:modId xmlns:p14="http://schemas.microsoft.com/office/powerpoint/2010/main" val="2373068385"/>
              </p:ext>
            </p:extLst>
          </p:nvPr>
        </p:nvGraphicFramePr>
        <p:xfrm>
          <a:off x="471777" y="1314070"/>
          <a:ext cx="10652223" cy="5090473"/>
        </p:xfrm>
        <a:graphic>
          <a:graphicData uri="http://schemas.openxmlformats.org/drawingml/2006/table">
            <a:tbl>
              <a:tblPr>
                <a:tableStyleId>{5C22544A-7EE6-4342-B048-85BDC9FD1C3A}</a:tableStyleId>
              </a:tblPr>
              <a:tblGrid>
                <a:gridCol w="2644587">
                  <a:extLst>
                    <a:ext uri="{9D8B030D-6E8A-4147-A177-3AD203B41FA5}">
                      <a16:colId xmlns:a16="http://schemas.microsoft.com/office/drawing/2014/main" val="3656424769"/>
                    </a:ext>
                  </a:extLst>
                </a:gridCol>
                <a:gridCol w="1268444">
                  <a:extLst>
                    <a:ext uri="{9D8B030D-6E8A-4147-A177-3AD203B41FA5}">
                      <a16:colId xmlns:a16="http://schemas.microsoft.com/office/drawing/2014/main" val="1266750057"/>
                    </a:ext>
                  </a:extLst>
                </a:gridCol>
                <a:gridCol w="2812117">
                  <a:extLst>
                    <a:ext uri="{9D8B030D-6E8A-4147-A177-3AD203B41FA5}">
                      <a16:colId xmlns:a16="http://schemas.microsoft.com/office/drawing/2014/main" val="3640633877"/>
                    </a:ext>
                  </a:extLst>
                </a:gridCol>
                <a:gridCol w="1395061">
                  <a:extLst>
                    <a:ext uri="{9D8B030D-6E8A-4147-A177-3AD203B41FA5}">
                      <a16:colId xmlns:a16="http://schemas.microsoft.com/office/drawing/2014/main" val="412904385"/>
                    </a:ext>
                  </a:extLst>
                </a:gridCol>
                <a:gridCol w="2532014">
                  <a:extLst>
                    <a:ext uri="{9D8B030D-6E8A-4147-A177-3AD203B41FA5}">
                      <a16:colId xmlns:a16="http://schemas.microsoft.com/office/drawing/2014/main" val="4206705187"/>
                    </a:ext>
                  </a:extLst>
                </a:gridCol>
              </a:tblGrid>
              <a:tr h="5090473">
                <a:tc>
                  <a:txBody>
                    <a:bodyPr/>
                    <a:lstStyle/>
                    <a:p>
                      <a:pPr algn="l"/>
                      <a:r>
                        <a:rPr lang="es-ES" sz="1600" b="0" noProof="0" dirty="0"/>
                        <a:t>Me gustaría</a:t>
                      </a:r>
                      <a:br>
                        <a:rPr lang="es-ES" sz="1600" b="0" noProof="0" dirty="0"/>
                      </a:br>
                      <a:r>
                        <a:rPr lang="es-ES" sz="1600" b="0" noProof="0" dirty="0"/>
                        <a:t>No me gustaría</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comer</a:t>
                      </a:r>
                    </a:p>
                  </a:txBody>
                  <a:tcPr anchor="ctr"/>
                </a:tc>
                <a:tc>
                  <a:txBody>
                    <a:bodyPr/>
                    <a:lstStyle/>
                    <a:p>
                      <a:pPr algn="l"/>
                      <a:r>
                        <a:rPr lang="es-ES" sz="1600" b="0" noProof="0" dirty="0"/>
                        <a:t>el chorizo</a:t>
                      </a:r>
                    </a:p>
                    <a:p>
                      <a:pPr algn="l"/>
                      <a:r>
                        <a:rPr lang="es-ES" sz="1600" b="0" noProof="0" dirty="0"/>
                        <a:t>la paella</a:t>
                      </a:r>
                    </a:p>
                    <a:p>
                      <a:pPr algn="l"/>
                      <a:r>
                        <a:rPr lang="es-ES" sz="1600" b="0" noProof="0" dirty="0"/>
                        <a:t>la tortilla de patatas</a:t>
                      </a:r>
                    </a:p>
                    <a:p>
                      <a:pPr algn="l"/>
                      <a:r>
                        <a:rPr lang="es-ES" sz="1600" b="0" noProof="0" dirty="0"/>
                        <a:t>la crema catalana</a:t>
                      </a:r>
                    </a:p>
                    <a:p>
                      <a:pPr marL="0" marR="0" lvl="0" indent="0" algn="l" defTabSz="914377" rtl="0" eaLnBrk="1" fontAlgn="auto" latinLnBrk="0" hangingPunct="1">
                        <a:lnSpc>
                          <a:spcPct val="100000"/>
                        </a:lnSpc>
                        <a:spcBef>
                          <a:spcPts val="0"/>
                        </a:spcBef>
                        <a:spcAft>
                          <a:spcPts val="0"/>
                        </a:spcAft>
                        <a:buClrTx/>
                        <a:buSzTx/>
                        <a:buFontTx/>
                        <a:buNone/>
                        <a:tabLst/>
                        <a:defRPr/>
                      </a:pPr>
                      <a:r>
                        <a:rPr lang="es-ES" sz="1600" b="0" noProof="0" dirty="0"/>
                        <a:t>los churros</a:t>
                      </a:r>
                    </a:p>
                    <a:p>
                      <a:pPr algn="l"/>
                      <a:r>
                        <a:rPr lang="es-ES" sz="1600" b="0" noProof="0" dirty="0"/>
                        <a:t>las croquetas</a:t>
                      </a:r>
                    </a:p>
                    <a:p>
                      <a:pPr algn="l"/>
                      <a:r>
                        <a:rPr lang="es-ES" sz="1600" b="0" noProof="0" dirty="0"/>
                        <a:t>las aceitunas</a:t>
                      </a:r>
                    </a:p>
                    <a:p>
                      <a:pPr algn="l"/>
                      <a:r>
                        <a:rPr lang="es-ES" sz="1600" b="0" noProof="0" dirty="0"/>
                        <a:t>las albóndigas</a:t>
                      </a:r>
                    </a:p>
                    <a:p>
                      <a:pPr algn="l"/>
                      <a:r>
                        <a:rPr lang="es-ES" sz="1600" b="0" noProof="0" dirty="0"/>
                        <a:t>las gambas al ajillo</a:t>
                      </a:r>
                    </a:p>
                    <a:p>
                      <a:pPr algn="l"/>
                      <a:r>
                        <a:rPr lang="es-ES" sz="1600" b="0" noProof="0" dirty="0"/>
                        <a:t>las patatas bravas</a:t>
                      </a:r>
                    </a:p>
                  </a:txBody>
                  <a:tcPr anchor="ctr"/>
                </a:tc>
                <a:tc>
                  <a:txBody>
                    <a:bodyPr/>
                    <a:lstStyle/>
                    <a:p>
                      <a:pPr algn="l"/>
                      <a:r>
                        <a:rPr lang="es-ES" sz="1600" b="0" noProof="0" dirty="0"/>
                        <a:t>y beber</a:t>
                      </a:r>
                    </a:p>
                  </a:txBody>
                  <a:tcPr anchor="ctr"/>
                </a:tc>
                <a:tc>
                  <a:txBody>
                    <a:bodyPr/>
                    <a:lstStyle/>
                    <a:p>
                      <a:pPr algn="l"/>
                      <a:r>
                        <a:rPr lang="es-ES" sz="1600" b="0" noProof="0" dirty="0"/>
                        <a:t>el refresco.</a:t>
                      </a:r>
                    </a:p>
                    <a:p>
                      <a:pPr algn="l"/>
                      <a:r>
                        <a:rPr lang="es-ES" sz="1600" b="0" noProof="0" dirty="0"/>
                        <a:t>el té.</a:t>
                      </a:r>
                    </a:p>
                    <a:p>
                      <a:pPr algn="l"/>
                      <a:r>
                        <a:rPr lang="es-ES" sz="1600" b="0" noProof="0" dirty="0"/>
                        <a:t>el zumo de naranja.</a:t>
                      </a:r>
                    </a:p>
                    <a:p>
                      <a:pPr algn="l"/>
                      <a:r>
                        <a:rPr lang="es-ES" sz="1600" b="0" noProof="0" dirty="0"/>
                        <a:t>la leche.</a:t>
                      </a:r>
                    </a:p>
                    <a:p>
                      <a:pPr algn="l"/>
                      <a:r>
                        <a:rPr lang="es-ES" sz="1600" b="0" noProof="0" dirty="0"/>
                        <a:t>el agua.</a:t>
                      </a:r>
                    </a:p>
                    <a:p>
                      <a:pPr algn="l"/>
                      <a:endParaRPr lang="es-ES" sz="1600" b="0" noProof="0" dirty="0"/>
                    </a:p>
                  </a:txBody>
                  <a:tcPr anchor="ctr"/>
                </a:tc>
                <a:extLst>
                  <a:ext uri="{0D108BD9-81ED-4DB2-BD59-A6C34878D82A}">
                    <a16:rowId xmlns:a16="http://schemas.microsoft.com/office/drawing/2014/main" val="3566729753"/>
                  </a:ext>
                </a:extLst>
              </a:tr>
            </a:tbl>
          </a:graphicData>
        </a:graphic>
      </p:graphicFrame>
      <p:sp>
        <p:nvSpPr>
          <p:cNvPr id="2" name="Slide Number Placeholder 1">
            <a:extLst>
              <a:ext uri="{FF2B5EF4-FFF2-40B4-BE49-F238E27FC236}">
                <a16:creationId xmlns:a16="http://schemas.microsoft.com/office/drawing/2014/main" id="{0B9339ED-F194-A167-C14F-E92D80E5D2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17066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B5B735-F620-0DB4-FAE1-5EAB8806F892}"/>
              </a:ext>
            </a:extLst>
          </p:cNvPr>
          <p:cNvSpPr>
            <a:spLocks noGrp="1"/>
          </p:cNvSpPr>
          <p:nvPr>
            <p:ph type="title" idx="4294967295"/>
          </p:nvPr>
        </p:nvSpPr>
        <p:spPr/>
        <p:txBody>
          <a:bodyPr/>
          <a:lstStyle/>
          <a:p>
            <a:r>
              <a:rPr lang="en-AU" dirty="0">
                <a:solidFill>
                  <a:schemeClr val="accent1"/>
                </a:solidFill>
              </a:rPr>
              <a:t>Disclaimer</a:t>
            </a:r>
          </a:p>
        </p:txBody>
      </p:sp>
      <p:sp>
        <p:nvSpPr>
          <p:cNvPr id="3" name="TextBox 2">
            <a:extLst>
              <a:ext uri="{FF2B5EF4-FFF2-40B4-BE49-F238E27FC236}">
                <a16:creationId xmlns:a16="http://schemas.microsoft.com/office/drawing/2014/main" id="{B65009A8-CFEE-B9BF-CDA3-63C4C27B7D6E}"/>
              </a:ext>
              <a:ext uri="{C183D7F6-B498-43B3-948B-1728B52AA6E4}">
                <adec:decorative xmlns:adec="http://schemas.microsoft.com/office/drawing/2017/decorative" val="0"/>
              </a:ext>
            </a:extLst>
          </p:cNvPr>
          <p:cNvSpPr txBox="1"/>
          <p:nvPr/>
        </p:nvSpPr>
        <p:spPr>
          <a:xfrm>
            <a:off x="360000" y="1797006"/>
            <a:ext cx="11211111" cy="3263988"/>
          </a:xfrm>
          <a:prstGeom prst="rect">
            <a:avLst/>
          </a:prstGeom>
          <a:noFill/>
        </p:spPr>
        <p:txBody>
          <a:bodyPr wrap="square" lIns="0" tIns="0" rIns="0" bIns="0" rtlCol="0">
            <a:noAutofit/>
          </a:bodyPr>
          <a:lstStyle/>
          <a:p>
            <a:pPr>
              <a:lnSpc>
                <a:spcPct val="150000"/>
              </a:lnSpc>
            </a:pPr>
            <a:r>
              <a:rPr lang="en-AU" sz="1800" u="sng" dirty="0">
                <a:solidFill>
                  <a:srgbClr val="0563C1"/>
                </a:solidFill>
                <a:effectLst/>
                <a:ea typeface="Calibri" panose="020F0502020204030204" pitchFamily="34" charset="0"/>
                <a:hlinkClick r:id="rId2" tooltip="https://www.sentencebuilders.com/about"/>
              </a:rPr>
              <a:t>Sentence builders</a:t>
            </a:r>
            <a:r>
              <a:rPr lang="en-AU" sz="1800" dirty="0">
                <a:effectLst/>
                <a:ea typeface="Calibri" panose="020F0502020204030204" pitchFamily="34" charset="0"/>
              </a:rPr>
              <a:t> (accessed 3 October 2023) are a pedagogical tool central to the Extensive Processing Instruction (EPI) approach developed by Dr Gianfranco Conti. Sentence builder tables contain words and chunks which combine to form sentences, supporting students to generate a large range of different sentences. In order to provide editable tables for teachers, as part of the support for Modern Languages K–10 Syllabus, the tables included in this resource contain merged cells. Students who need to access content using a screen reader may need to be provided with an alternative format. Please contact </a:t>
            </a:r>
            <a:r>
              <a:rPr lang="en-AU" sz="1800" u="sng" dirty="0">
                <a:solidFill>
                  <a:srgbClr val="0563C1"/>
                </a:solidFill>
                <a:effectLst/>
                <a:ea typeface="Calibri" panose="020F0502020204030204" pitchFamily="34" charset="0"/>
                <a:hlinkClick r:id="rId3" tooltip="mailto:languagesnsw@det.nsw.edu.au"/>
              </a:rPr>
              <a:t>languagesnsw@det.nsw.edu.au</a:t>
            </a:r>
            <a:r>
              <a:rPr lang="en-AU" sz="1800" dirty="0">
                <a:effectLst/>
                <a:ea typeface="Calibri" panose="020F0502020204030204" pitchFamily="34" charset="0"/>
              </a:rPr>
              <a:t> if you require an accessible version of this resource.</a:t>
            </a:r>
          </a:p>
          <a:p>
            <a:pPr algn="l">
              <a:lnSpc>
                <a:spcPct val="150000"/>
              </a:lnSpc>
            </a:pPr>
            <a:endParaRPr lang="en-AU" sz="1800" dirty="0"/>
          </a:p>
        </p:txBody>
      </p:sp>
      <p:sp>
        <p:nvSpPr>
          <p:cNvPr id="2" name="Slide Number Placeholder 1">
            <a:extLst>
              <a:ext uri="{FF2B5EF4-FFF2-40B4-BE49-F238E27FC236}">
                <a16:creationId xmlns:a16="http://schemas.microsoft.com/office/drawing/2014/main" id="{EB56B396-F2AA-710B-D08C-3193FD26E3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56736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1297</Words>
  <Application>Microsoft Office PowerPoint</Application>
  <PresentationFormat>Widescreen</PresentationFormat>
  <Paragraphs>320</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Times New Roman</vt:lpstr>
      <vt:lpstr>Public Sans</vt:lpstr>
      <vt:lpstr>Public Sans Light</vt:lpstr>
      <vt:lpstr>Arial</vt:lpstr>
      <vt:lpstr>Calibri</vt:lpstr>
      <vt:lpstr>1_NSWG Corporate</vt:lpstr>
      <vt:lpstr>NSWG Corporate</vt:lpstr>
      <vt:lpstr>Sentence builders and conversation scaffolds</vt:lpstr>
      <vt:lpstr>Me gusta</vt:lpstr>
      <vt:lpstr>¿Te gusta…? ¿Te gustan…?</vt:lpstr>
      <vt:lpstr>¿Te gusta…? ¿Te gustan…?(1)</vt:lpstr>
      <vt:lpstr>What is on the menu?</vt:lpstr>
      <vt:lpstr>Likes and dislikes</vt:lpstr>
      <vt:lpstr>¿Qué quiere para beber? ¿Qué quiere para comer?</vt:lpstr>
      <vt:lpstr>Disclaimer</vt:lpstr>
      <vt:lpstr>Copyright</vt:lpstr>
      <vt:lpstr>© State of New South Wales (Department of Education)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builders and conversation scaffolds</dc:title>
  <dc:creator>NSW Department of Education</dc:creator>
  <dcterms:created xsi:type="dcterms:W3CDTF">2024-01-23T01:03:13Z</dcterms:created>
  <dcterms:modified xsi:type="dcterms:W3CDTF">2024-01-23T05:13:40Z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2024-01-23T01:03:29Z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efe1d848-12c9-4700-a7b9-9382baca1841</vt:lpwstr>
  </property>
  <property fmtid="{D5CDD505-2E9C-101B-9397-08002B2CF9AE}" pid="8" name="MSIP_Label_b603dfd7-d93a-4381-a340-2995d8282205_ContentBits">
    <vt:lpwstr>0</vt:lpwstr>
  </property>
</Properties>
</file>