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tudent Font" panose="020B0604020202020204" charset="0"/>
      <p:regular r:id="rId17"/>
    </p:embeddedFont>
    <p:embeddedFont>
      <p:font typeface="Kollektif" panose="020B0604020202020204" charset="0"/>
      <p:regular r:id="rId18"/>
    </p:embeddedFont>
    <p:embeddedFont>
      <p:font typeface="Nirmala Text" panose="020B0502040204020203" pitchFamily="34" charset="0"/>
      <p:regular r:id="rId19"/>
      <p:bold r:id="rId20"/>
    </p:embeddedFont>
    <p:embeddedFont>
      <p:font typeface="Public Sans" pitchFamily="2" charset="0"/>
      <p:regular r:id="rId21"/>
      <p:bold r:id="rId22"/>
      <p:italic r:id="rId23"/>
      <p:boldItalic r:id="rId24"/>
    </p:embeddedFont>
    <p:embeddedFont>
      <p:font typeface="Public Sans SemiBold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424"/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0" autoAdjust="0"/>
    <p:restoredTop sz="86405" autoAdjust="0"/>
  </p:normalViewPr>
  <p:slideViewPr>
    <p:cSldViewPr>
      <p:cViewPr varScale="1">
        <p:scale>
          <a:sx n="56" d="100"/>
          <a:sy n="56" d="100"/>
        </p:scale>
        <p:origin x="755" y="43"/>
      </p:cViewPr>
      <p:guideLst>
        <p:guide orient="horz" pos="2160"/>
        <p:guide pos="2880"/>
        <p:guide pos="3840"/>
        <p:guide pos="7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280B-31B3-49EF-9207-33974A09D3BA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F98C-613B-43DC-AC0F-E70E0B186B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15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नमस्ते बच्चों , आज मैं आपको भेपुरी बनाने की विधि बताऊँगी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98C-613B-43DC-AC0F-E70E0B186BC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3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भेलपुरी बनाने के लिए आपको यह सामग्री चाहिए – ३ कप मुरमुरे , २ आलू , टमाटर , प्याज़ , धनिया चटनी और इमली चटनी । भेलपुरी बाबने के लिए आपको एक कटोरे और एक चम्मच की जरूरत पड़ेगी।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98C-613B-43DC-AC0F-E70E0B186BC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56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भेलपुरी बनाने की विधि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98C-613B-43DC-AC0F-E70E0B186BC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62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6" dirty="0">
                <a:solidFill>
                  <a:srgbClr val="507650"/>
                </a:solidFill>
                <a:cs typeface="Canva Sans"/>
              </a:rPr>
              <a:t>पहले एक कटोरे में मुरमुरे,आलू,प्याज़ और टमाटर रखें।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98C-613B-43DC-AC0F-E70E0B186BC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5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294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फिर, इमली और धनिया चटनी डालें ।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98C-613B-43DC-AC0F-E70E0B186BC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93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68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उसके बाद, कटोरे में पूरी सामग्री मिलाएं।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98C-613B-43DC-AC0F-E70E0B186BC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27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294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अंत में, </a:t>
            </a:r>
            <a:r>
              <a:rPr lang="hi-IN" sz="1200" spc="294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भेलपुरी </a:t>
            </a:r>
            <a:r>
              <a:rPr lang="en-US" sz="1200" spc="294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तुरंत परोसें और खाएं।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98C-613B-43DC-AC0F-E70E0B186BC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30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798-77B7-4711-AC95-F5B87B362911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0819-CF6E-4573-8C91-80187C8773AB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4A74-4188-4BAC-9E4C-22D870C1BD57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D14C-095E-4A11-99EC-AED4207CE0B2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6AD3-726D-4FFE-9C53-4C5745EF9B5F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9618-3688-4F3F-8ED0-C1B49C7EF135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111-6305-4E30-8741-88CB4274325C}" type="datetime1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5B43-6DB0-4A52-9608-EC4B11D8203C}" type="datetime1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B3B7-16D3-4103-92DD-8647CA2BA8D9}" type="datetime1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49600" y="963930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E26F-633C-4FA4-8089-1125108136AA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31CA-63CA-46F8-9C3F-360638D6F24A}" type="datetime1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E75D-C6BF-4617-86FA-7FAE4255E134}" type="datetime1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7/04/relationships/track" Target="../media/track1.vtt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0544878" y="3593524"/>
            <a:ext cx="6541384" cy="30999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-124" normalizeH="0" baseline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Bhelpuri recipe</a:t>
            </a:r>
          </a:p>
        </p:txBody>
      </p:sp>
      <p:grpSp>
        <p:nvGrpSpPr>
          <p:cNvPr id="8" name="Group 7" descr="A dish of golden Bhelpuri on a plate.">
            <a:extLst>
              <a:ext uri="{FF2B5EF4-FFF2-40B4-BE49-F238E27FC236}">
                <a16:creationId xmlns:a16="http://schemas.microsoft.com/office/drawing/2014/main" id="{788EBEA8-9340-141E-E1D1-BA751A21A7D8}"/>
              </a:ext>
            </a:extLst>
          </p:cNvPr>
          <p:cNvGrpSpPr/>
          <p:nvPr/>
        </p:nvGrpSpPr>
        <p:grpSpPr>
          <a:xfrm>
            <a:off x="858667" y="1271834"/>
            <a:ext cx="9486679" cy="7743332"/>
            <a:chOff x="858667" y="1271834"/>
            <a:chExt cx="9486679" cy="7743332"/>
          </a:xfrm>
        </p:grpSpPr>
        <p:sp>
          <p:nvSpPr>
            <p:cNvPr id="2" name="AutoShap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07722" y="2001811"/>
              <a:ext cx="8061829" cy="6518459"/>
            </a:xfrm>
            <a:prstGeom prst="rect">
              <a:avLst/>
            </a:prstGeom>
            <a:solidFill>
              <a:srgbClr val="C66424"/>
            </a:solidFill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 l="8655" r="8655"/>
            <a:stretch>
              <a:fillRect/>
            </a:stretch>
          </p:blipFill>
          <p:spPr>
            <a:xfrm>
              <a:off x="1965359" y="2220813"/>
              <a:ext cx="7546554" cy="6080455"/>
            </a:xfrm>
            <a:prstGeom prst="rect">
              <a:avLst/>
            </a:prstGeom>
          </p:spPr>
        </p:pic>
        <p:sp>
          <p:nvSpPr>
            <p:cNvPr id="5" name="Freeform 5"/>
            <p:cNvSpPr/>
            <p:nvPr/>
          </p:nvSpPr>
          <p:spPr>
            <a:xfrm>
              <a:off x="858667" y="1271834"/>
              <a:ext cx="2654461" cy="1459953"/>
            </a:xfrm>
            <a:custGeom>
              <a:avLst/>
              <a:gdLst/>
              <a:ahLst/>
              <a:cxnLst/>
              <a:rect l="l" t="t" r="r" b="b"/>
              <a:pathLst>
                <a:path w="2654461" h="1459953">
                  <a:moveTo>
                    <a:pt x="0" y="0"/>
                  </a:moveTo>
                  <a:lnTo>
                    <a:pt x="2654461" y="0"/>
                  </a:lnTo>
                  <a:lnTo>
                    <a:pt x="2654461" y="1459953"/>
                  </a:lnTo>
                  <a:lnTo>
                    <a:pt x="0" y="1459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679444" y="8025373"/>
              <a:ext cx="3665902" cy="989793"/>
            </a:xfrm>
            <a:custGeom>
              <a:avLst/>
              <a:gdLst/>
              <a:ahLst/>
              <a:cxnLst/>
              <a:rect l="l" t="t" r="r" b="b"/>
              <a:pathLst>
                <a:path w="3665902" h="989793">
                  <a:moveTo>
                    <a:pt x="0" y="0"/>
                  </a:moveTo>
                  <a:lnTo>
                    <a:pt x="3665901" y="0"/>
                  </a:lnTo>
                  <a:lnTo>
                    <a:pt x="3665901" y="989793"/>
                  </a:lnTo>
                  <a:lnTo>
                    <a:pt x="0" y="989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pic>
        <p:nvPicPr>
          <p:cNvPr id="19" name="Audio 18" descr="Audio recording: नमस्ते बच्चों , आज मैं आपको भेपुरी बनाने की विधि बताऊँगी &#10;">
            <a:hlinkClick r:id="" action="ppaction://media"/>
            <a:extLst>
              <a:ext uri="{FF2B5EF4-FFF2-40B4-BE49-F238E27FC236}">
                <a16:creationId xmlns:a16="http://schemas.microsoft.com/office/drawing/2014/main" id="{5C2DBCA9-3394-AF66-F4A4-05C7CD7AA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C12CD9A-6FB3-4BD4-AF89-2560F532AB78}" label="" lang="hi" r:embed="rId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9"/>
          <a:srcRect l="-329688" t="-329688" r="-329688" b="-329688"/>
          <a:stretch>
            <a:fillRect/>
          </a:stretch>
        </p:blipFill>
        <p:spPr>
          <a:xfrm>
            <a:off x="15163800" y="7187474"/>
            <a:ext cx="3085200" cy="3085200"/>
          </a:xfrm>
          <a:prstGeom prst="ellipse">
            <a:avLst/>
          </a:prstGeom>
          <a:solidFill>
            <a:srgbClr val="F3E1CA"/>
          </a:solidFill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88436-FC1B-2F7B-3FF8-20EDAB814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1"/>
    </mc:Choice>
    <mc:Fallback xmlns="">
      <p:transition spd="slow" advTm="6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43600" y="7886700"/>
            <a:ext cx="7543089" cy="9908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97838" algn="l" defTabSz="727842">
              <a:spcBef>
                <a:spcPts val="0"/>
              </a:spcBef>
              <a:defRPr/>
            </a:pPr>
            <a:r>
              <a:rPr lang="en-AU" sz="1600" dirty="0">
                <a:latin typeface="Public Sans" pitchFamily="2" charset="0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8556" y="3117697"/>
            <a:ext cx="3730889" cy="40516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65063" y="5905500"/>
            <a:ext cx="9069516" cy="7526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WHAT IS BELPURI?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5063" y="6936495"/>
            <a:ext cx="9069516" cy="2496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00"/>
              </a:lnSpc>
            </a:pPr>
            <a:r>
              <a:rPr lang="hi-IN" sz="3600" spc="44" dirty="0">
                <a:latin typeface="Public Sans" pitchFamily="2" charset="0"/>
              </a:rPr>
              <a:t>भेलपुरी</a:t>
            </a:r>
            <a:r>
              <a:rPr lang="hi-IN" sz="3600" spc="44" dirty="0">
                <a:latin typeface="Canva Student Font"/>
              </a:rPr>
              <a:t> एक स्वादिष्ट खट्टा और मीठा </a:t>
            </a:r>
            <a:r>
              <a:rPr lang="hi-IN" sz="3600" spc="44" dirty="0">
                <a:latin typeface="Public Sans" pitchFamily="2" charset="0"/>
              </a:rPr>
              <a:t>snack</a:t>
            </a:r>
            <a:r>
              <a:rPr lang="hi-IN" sz="3600" spc="44" dirty="0">
                <a:latin typeface="Canva Student Font"/>
              </a:rPr>
              <a:t> है। यह </a:t>
            </a:r>
            <a:r>
              <a:rPr lang="hi-IN" sz="3600" spc="44" dirty="0">
                <a:latin typeface="Public Sans" pitchFamily="2" charset="0"/>
              </a:rPr>
              <a:t>Mumbai</a:t>
            </a:r>
            <a:r>
              <a:rPr lang="hi-IN" sz="3600" spc="44" dirty="0">
                <a:latin typeface="Canva Student Font"/>
              </a:rPr>
              <a:t> का एक लोकप्रिय </a:t>
            </a:r>
            <a:r>
              <a:rPr lang="hi-IN" sz="3600" spc="44" dirty="0">
                <a:latin typeface="Public Sans" pitchFamily="2" charset="0"/>
              </a:rPr>
              <a:t>street food </a:t>
            </a:r>
            <a:r>
              <a:rPr lang="hi-IN" sz="3600" spc="44" dirty="0">
                <a:latin typeface="Canva Student Font"/>
              </a:rPr>
              <a:t>भी है।  </a:t>
            </a:r>
            <a:endParaRPr lang="en-US" sz="3600" spc="44" dirty="0">
              <a:latin typeface="Canva Student Fon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F413E-E061-4393-5A03-E2BC55D6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15956" y="242278"/>
            <a:ext cx="9192958" cy="5084664"/>
            <a:chOff x="3015956" y="242278"/>
            <a:chExt cx="9192958" cy="5084664"/>
          </a:xfrm>
        </p:grpSpPr>
        <p:grpSp>
          <p:nvGrpSpPr>
            <p:cNvPr id="2" name="Group 2" descr="An ornate stone building in Mumbai."/>
            <p:cNvGrpSpPr/>
            <p:nvPr/>
          </p:nvGrpSpPr>
          <p:grpSpPr>
            <a:xfrm>
              <a:off x="4720922" y="242278"/>
              <a:ext cx="7487992" cy="5084664"/>
              <a:chOff x="0" y="0"/>
              <a:chExt cx="9983989" cy="6779552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4"/>
              <a:srcRect l="665" r="665"/>
              <a:stretch>
                <a:fillRect/>
              </a:stretch>
            </p:blipFill>
            <p:spPr>
              <a:xfrm>
                <a:off x="0" y="0"/>
                <a:ext cx="9983989" cy="6779552"/>
              </a:xfrm>
              <a:prstGeom prst="rect">
                <a:avLst/>
              </a:prstGeom>
            </p:spPr>
          </p:pic>
        </p:grpSp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15956" y="361665"/>
              <a:ext cx="2913027" cy="1602165"/>
            </a:xfrm>
            <a:custGeom>
              <a:avLst/>
              <a:gdLst/>
              <a:ahLst/>
              <a:cxnLst/>
              <a:rect l="l" t="t" r="r" b="b"/>
              <a:pathLst>
                <a:path w="2913027" h="1602165">
                  <a:moveTo>
                    <a:pt x="0" y="0"/>
                  </a:moveTo>
                  <a:lnTo>
                    <a:pt x="2913027" y="0"/>
                  </a:lnTo>
                  <a:lnTo>
                    <a:pt x="2913027" y="1602165"/>
                  </a:lnTo>
                  <a:lnTo>
                    <a:pt x="0" y="1602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54710" y="845258"/>
            <a:ext cx="6433290" cy="4298242"/>
          </a:xfrm>
          <a:custGeom>
            <a:avLst/>
            <a:gdLst/>
            <a:ahLst/>
            <a:cxnLst/>
            <a:rect l="l" t="t" r="r" b="b"/>
            <a:pathLst>
              <a:path w="6433290" h="4298242">
                <a:moveTo>
                  <a:pt x="0" y="0"/>
                </a:moveTo>
                <a:lnTo>
                  <a:pt x="6433290" y="0"/>
                </a:lnTo>
                <a:lnTo>
                  <a:pt x="6433290" y="4298242"/>
                </a:lnTo>
                <a:lnTo>
                  <a:pt x="0" y="429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F5C8D-F0FD-9A74-C8E8-C06EF45AC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26573" y="4700198"/>
            <a:ext cx="9161427" cy="5749695"/>
            <a:chOff x="9126573" y="4700198"/>
            <a:chExt cx="9161427" cy="5749695"/>
          </a:xfrm>
        </p:grpSpPr>
        <p:sp>
          <p:nvSpPr>
            <p:cNvPr id="8" name="Freeform 8" descr="A serving of Bhelpuri on a plate."/>
            <p:cNvSpPr/>
            <p:nvPr/>
          </p:nvSpPr>
          <p:spPr>
            <a:xfrm>
              <a:off x="10303051" y="5129921"/>
              <a:ext cx="7984949" cy="5319972"/>
            </a:xfrm>
            <a:custGeom>
              <a:avLst/>
              <a:gdLst/>
              <a:ahLst/>
              <a:cxnLst/>
              <a:rect l="l" t="t" r="r" b="b"/>
              <a:pathLst>
                <a:path w="7984949" h="5319972">
                  <a:moveTo>
                    <a:pt x="0" y="0"/>
                  </a:moveTo>
                  <a:lnTo>
                    <a:pt x="7984949" y="0"/>
                  </a:lnTo>
                  <a:lnTo>
                    <a:pt x="7984949" y="5319972"/>
                  </a:lnTo>
                  <a:lnTo>
                    <a:pt x="0" y="5319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6" name="Freeform 6" descr="A serving of Bhelpuri on a plate.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126573" y="4700198"/>
              <a:ext cx="2913027" cy="1602165"/>
            </a:xfrm>
            <a:custGeom>
              <a:avLst/>
              <a:gdLst/>
              <a:ahLst/>
              <a:cxnLst/>
              <a:rect l="l" t="t" r="r" b="b"/>
              <a:pathLst>
                <a:path w="2913027" h="1602165">
                  <a:moveTo>
                    <a:pt x="0" y="0"/>
                  </a:moveTo>
                  <a:lnTo>
                    <a:pt x="2913027" y="0"/>
                  </a:lnTo>
                  <a:lnTo>
                    <a:pt x="2913027" y="1602165"/>
                  </a:lnTo>
                  <a:lnTo>
                    <a:pt x="0" y="1602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pic>
        <p:nvPicPr>
          <p:cNvPr id="29" name="Audio 28" descr="Audio recording: भेलपुरी एक स्वादिष्ट खट्टा और मीठा snack है। यह Mumbai का एक लोकप्रिय street food भी है।  &#10;">
            <a:hlinkClick r:id="" action="ppaction://media"/>
            <a:extLst>
              <a:ext uri="{FF2B5EF4-FFF2-40B4-BE49-F238E27FC236}">
                <a16:creationId xmlns:a16="http://schemas.microsoft.com/office/drawing/2014/main" id="{946023F5-C8D6-2D95-EF5B-573F419C6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C857F-0C9D-5D00-FA17-12BAAAE4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0"/>
    </mc:Choice>
    <mc:Fallback xmlns="">
      <p:transition spd="slow" advTm="13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>
            <a:spLocks noGrp="1"/>
          </p:cNvSpPr>
          <p:nvPr>
            <p:ph type="title" idx="4294967295"/>
          </p:nvPr>
        </p:nvSpPr>
        <p:spPr>
          <a:xfrm>
            <a:off x="617995" y="420054"/>
            <a:ext cx="13648460" cy="10973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9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Ingredients and equipment</a:t>
            </a:r>
          </a:p>
        </p:txBody>
      </p:sp>
      <p:grpSp>
        <p:nvGrpSpPr>
          <p:cNvPr id="56" name="Group 55" descr="INGREDIENTS/सामग्री">
            <a:extLst>
              <a:ext uri="{FF2B5EF4-FFF2-40B4-BE49-F238E27FC236}">
                <a16:creationId xmlns:a16="http://schemas.microsoft.com/office/drawing/2014/main" id="{05C89E05-E2B9-1E7C-1522-079F6CD30A31}"/>
              </a:ext>
            </a:extLst>
          </p:cNvPr>
          <p:cNvGrpSpPr/>
          <p:nvPr/>
        </p:nvGrpSpPr>
        <p:grpSpPr>
          <a:xfrm>
            <a:off x="673317" y="1966442"/>
            <a:ext cx="8723256" cy="1163220"/>
            <a:chOff x="673317" y="1966442"/>
            <a:chExt cx="8723256" cy="1163220"/>
          </a:xfrm>
        </p:grpSpPr>
        <p:sp>
          <p:nvSpPr>
            <p:cNvPr id="4" name="Freeform 4"/>
            <p:cNvSpPr/>
            <p:nvPr/>
          </p:nvSpPr>
          <p:spPr>
            <a:xfrm>
              <a:off x="673317" y="1966442"/>
              <a:ext cx="8723256" cy="1163220"/>
            </a:xfrm>
            <a:custGeom>
              <a:avLst/>
              <a:gdLst/>
              <a:ahLst/>
              <a:cxnLst/>
              <a:rect l="l" t="t" r="r" b="b"/>
              <a:pathLst>
                <a:path w="6364220" h="1858204">
                  <a:moveTo>
                    <a:pt x="0" y="0"/>
                  </a:moveTo>
                  <a:lnTo>
                    <a:pt x="0" y="1858204"/>
                  </a:lnTo>
                  <a:lnTo>
                    <a:pt x="6364220" y="1858204"/>
                  </a:lnTo>
                  <a:lnTo>
                    <a:pt x="6364220" y="0"/>
                  </a:lnTo>
                  <a:lnTo>
                    <a:pt x="0" y="0"/>
                  </a:lnTo>
                  <a:close/>
                  <a:moveTo>
                    <a:pt x="6303260" y="1797244"/>
                  </a:moveTo>
                  <a:lnTo>
                    <a:pt x="59690" y="1797244"/>
                  </a:lnTo>
                  <a:lnTo>
                    <a:pt x="59690" y="59690"/>
                  </a:lnTo>
                  <a:lnTo>
                    <a:pt x="6303260" y="59690"/>
                  </a:lnTo>
                  <a:lnTo>
                    <a:pt x="6303260" y="1797244"/>
                  </a:lnTo>
                  <a:close/>
                </a:path>
              </a:pathLst>
            </a:custGeom>
            <a:solidFill>
              <a:srgbClr val="50765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70540" y="2279082"/>
              <a:ext cx="7394775" cy="537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330" dirty="0">
                  <a:solidFill>
                    <a:srgbClr val="507650"/>
                  </a:solidFill>
                  <a:latin typeface="Public Sans" pitchFamily="2" charset="0"/>
                </a:rPr>
                <a:t>INGREDIENTS</a:t>
              </a:r>
              <a:r>
                <a:rPr lang="en-US" sz="3300" spc="330" dirty="0">
                  <a:solidFill>
                    <a:srgbClr val="507650"/>
                  </a:solidFill>
                  <a:latin typeface="Kollektif"/>
                </a:rPr>
                <a:t>/</a:t>
              </a:r>
              <a:r>
                <a:rPr lang="hi-IN" sz="3300" spc="330" dirty="0">
                  <a:solidFill>
                    <a:srgbClr val="507650"/>
                  </a:solidFill>
                  <a:latin typeface="Kollektif"/>
                </a:rPr>
                <a:t>सामग्री </a:t>
              </a:r>
              <a:endParaRPr lang="en-US" sz="3300" spc="330" dirty="0">
                <a:solidFill>
                  <a:srgbClr val="507650"/>
                </a:solidFill>
                <a:latin typeface="Kollektif"/>
              </a:endParaRPr>
            </a:p>
          </p:txBody>
        </p:sp>
      </p:grpSp>
      <p:grpSp>
        <p:nvGrpSpPr>
          <p:cNvPr id="39" name="Group 38" descr="'3 cups puffed rice' and an image of a bowl of puffed rice.">
            <a:extLst>
              <a:ext uri="{FF2B5EF4-FFF2-40B4-BE49-F238E27FC236}">
                <a16:creationId xmlns:a16="http://schemas.microsoft.com/office/drawing/2014/main" id="{35751899-03E6-70A9-951A-8937DB0043DA}"/>
              </a:ext>
            </a:extLst>
          </p:cNvPr>
          <p:cNvGrpSpPr/>
          <p:nvPr/>
        </p:nvGrpSpPr>
        <p:grpSpPr>
          <a:xfrm>
            <a:off x="673317" y="3532681"/>
            <a:ext cx="2435306" cy="2786243"/>
            <a:chOff x="673317" y="3532681"/>
            <a:chExt cx="2435306" cy="2786243"/>
          </a:xfrm>
        </p:grpSpPr>
        <p:sp>
          <p:nvSpPr>
            <p:cNvPr id="10" name="Freeform 10"/>
            <p:cNvSpPr/>
            <p:nvPr/>
          </p:nvSpPr>
          <p:spPr>
            <a:xfrm>
              <a:off x="673317" y="3532681"/>
              <a:ext cx="2370293" cy="1955701"/>
            </a:xfrm>
            <a:custGeom>
              <a:avLst/>
              <a:gdLst/>
              <a:ahLst/>
              <a:cxnLst/>
              <a:rect l="l" t="t" r="r" b="b"/>
              <a:pathLst>
                <a:path w="2370293" h="1955701">
                  <a:moveTo>
                    <a:pt x="0" y="0"/>
                  </a:moveTo>
                  <a:lnTo>
                    <a:pt x="2370292" y="0"/>
                  </a:lnTo>
                  <a:lnTo>
                    <a:pt x="2370292" y="1955700"/>
                  </a:lnTo>
                  <a:lnTo>
                    <a:pt x="0" y="195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742" t="-41116" r="-5471" b="-36895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677367" y="5823467"/>
              <a:ext cx="2431256" cy="49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dirty="0">
                  <a:solidFill>
                    <a:srgbClr val="000000"/>
                  </a:solidFill>
                  <a:latin typeface="Public Sans" pitchFamily="2" charset="0"/>
                </a:rPr>
                <a:t>3 cups puffed rice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73317" y="5500052"/>
            <a:ext cx="97229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cs typeface="Canva Sans Bold"/>
              </a:rPr>
              <a:t>मुरमुरे</a:t>
            </a:r>
            <a:r>
              <a:rPr lang="en-US" sz="2799" dirty="0">
                <a:solidFill>
                  <a:srgbClr val="000000"/>
                </a:solidFill>
                <a:cs typeface="Canva Sans Bold"/>
              </a:rPr>
              <a:t> </a:t>
            </a:r>
          </a:p>
        </p:txBody>
      </p:sp>
      <p:grpSp>
        <p:nvGrpSpPr>
          <p:cNvPr id="40" name="Group 39" descr="'2 potatoes' and an image of a bowl of chopped potato.">
            <a:extLst>
              <a:ext uri="{FF2B5EF4-FFF2-40B4-BE49-F238E27FC236}">
                <a16:creationId xmlns:a16="http://schemas.microsoft.com/office/drawing/2014/main" id="{5D057DA4-B463-83ED-5F99-D6281914D8FC}"/>
              </a:ext>
            </a:extLst>
          </p:cNvPr>
          <p:cNvGrpSpPr/>
          <p:nvPr/>
        </p:nvGrpSpPr>
        <p:grpSpPr>
          <a:xfrm>
            <a:off x="3920627" y="3532681"/>
            <a:ext cx="2595914" cy="2786243"/>
            <a:chOff x="3920627" y="3532681"/>
            <a:chExt cx="2595914" cy="2786243"/>
          </a:xfrm>
        </p:grpSpPr>
        <p:sp>
          <p:nvSpPr>
            <p:cNvPr id="13" name="Freeform 13"/>
            <p:cNvSpPr/>
            <p:nvPr/>
          </p:nvSpPr>
          <p:spPr>
            <a:xfrm>
              <a:off x="3922816" y="3532681"/>
              <a:ext cx="2370293" cy="1979117"/>
            </a:xfrm>
            <a:custGeom>
              <a:avLst/>
              <a:gdLst/>
              <a:ahLst/>
              <a:cxnLst/>
              <a:rect l="l" t="t" r="r" b="b"/>
              <a:pathLst>
                <a:path w="2370293" h="1863901">
                  <a:moveTo>
                    <a:pt x="0" y="0"/>
                  </a:moveTo>
                  <a:lnTo>
                    <a:pt x="2370292" y="0"/>
                  </a:lnTo>
                  <a:lnTo>
                    <a:pt x="2370292" y="1863901"/>
                  </a:lnTo>
                  <a:lnTo>
                    <a:pt x="0" y="1863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059" t="-39159" r="-5201" b="-40014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920627" y="5823467"/>
              <a:ext cx="2595914" cy="49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dirty="0">
                  <a:solidFill>
                    <a:srgbClr val="000000"/>
                  </a:solidFill>
                  <a:latin typeface="Public Sans" pitchFamily="2" charset="0"/>
                </a:rPr>
                <a:t>2 potatoes 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922816" y="5500052"/>
            <a:ext cx="75173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cs typeface="Canva Sans Bold"/>
              </a:rPr>
              <a:t>आलू</a:t>
            </a:r>
            <a:r>
              <a:rPr lang="en-US" sz="2799" dirty="0">
                <a:solidFill>
                  <a:srgbClr val="000000"/>
                </a:solidFill>
                <a:cs typeface="Canva Sans Bold"/>
              </a:rPr>
              <a:t> </a:t>
            </a:r>
          </a:p>
        </p:txBody>
      </p:sp>
      <p:grpSp>
        <p:nvGrpSpPr>
          <p:cNvPr id="41" name="Group 40" descr="'tomatoes' and an image of a bowl of chopped tomatoes.">
            <a:extLst>
              <a:ext uri="{FF2B5EF4-FFF2-40B4-BE49-F238E27FC236}">
                <a16:creationId xmlns:a16="http://schemas.microsoft.com/office/drawing/2014/main" id="{75A41C1B-BEBD-EADD-FEBF-074FEB2D1573}"/>
              </a:ext>
            </a:extLst>
          </p:cNvPr>
          <p:cNvGrpSpPr/>
          <p:nvPr/>
        </p:nvGrpSpPr>
        <p:grpSpPr>
          <a:xfrm>
            <a:off x="7012649" y="3532681"/>
            <a:ext cx="2383924" cy="2786243"/>
            <a:chOff x="7012649" y="3532681"/>
            <a:chExt cx="2383924" cy="2786243"/>
          </a:xfrm>
        </p:grpSpPr>
        <p:sp>
          <p:nvSpPr>
            <p:cNvPr id="11" name="Freeform 11"/>
            <p:cNvSpPr/>
            <p:nvPr/>
          </p:nvSpPr>
          <p:spPr>
            <a:xfrm>
              <a:off x="7012649" y="3532681"/>
              <a:ext cx="2383924" cy="1979117"/>
            </a:xfrm>
            <a:custGeom>
              <a:avLst/>
              <a:gdLst/>
              <a:ahLst/>
              <a:cxnLst/>
              <a:rect l="l" t="t" r="r" b="b"/>
              <a:pathLst>
                <a:path w="2383924" h="1979117">
                  <a:moveTo>
                    <a:pt x="0" y="0"/>
                  </a:moveTo>
                  <a:lnTo>
                    <a:pt x="2383924" y="0"/>
                  </a:lnTo>
                  <a:lnTo>
                    <a:pt x="2383924" y="1979116"/>
                  </a:lnTo>
                  <a:lnTo>
                    <a:pt x="0" y="1979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344" t="-29092" r="-6221" b="-48389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7012649" y="5823467"/>
              <a:ext cx="1187797" cy="49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620"/>
                </a:lnSpc>
                <a:spcBef>
                  <a:spcPct val="0"/>
                </a:spcBef>
              </a:pPr>
              <a:r>
                <a:rPr lang="en-US" u="none" dirty="0">
                  <a:solidFill>
                    <a:srgbClr val="000000"/>
                  </a:solidFill>
                  <a:latin typeface="Public Sans" pitchFamily="2" charset="0"/>
                </a:rPr>
                <a:t>tomatoes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012649" y="5500052"/>
            <a:ext cx="95875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cs typeface="Canva Sans Bold"/>
              </a:rPr>
              <a:t>टमाटर </a:t>
            </a:r>
          </a:p>
        </p:txBody>
      </p:sp>
      <p:grpSp>
        <p:nvGrpSpPr>
          <p:cNvPr id="42" name="Group 41" descr="'onion' and a bowl of chopped onion.">
            <a:extLst>
              <a:ext uri="{FF2B5EF4-FFF2-40B4-BE49-F238E27FC236}">
                <a16:creationId xmlns:a16="http://schemas.microsoft.com/office/drawing/2014/main" id="{F6490917-961F-087F-4063-996A9C327D61}"/>
              </a:ext>
            </a:extLst>
          </p:cNvPr>
          <p:cNvGrpSpPr/>
          <p:nvPr/>
        </p:nvGrpSpPr>
        <p:grpSpPr>
          <a:xfrm>
            <a:off x="673315" y="6835597"/>
            <a:ext cx="2370293" cy="2861481"/>
            <a:chOff x="673315" y="6835597"/>
            <a:chExt cx="2370293" cy="2861481"/>
          </a:xfrm>
        </p:grpSpPr>
        <p:sp>
          <p:nvSpPr>
            <p:cNvPr id="12" name="Freeform 12"/>
            <p:cNvSpPr/>
            <p:nvPr/>
          </p:nvSpPr>
          <p:spPr>
            <a:xfrm>
              <a:off x="673315" y="6835597"/>
              <a:ext cx="2370293" cy="1997741"/>
            </a:xfrm>
            <a:custGeom>
              <a:avLst/>
              <a:gdLst/>
              <a:ahLst/>
              <a:cxnLst/>
              <a:rect l="l" t="t" r="r" b="b"/>
              <a:pathLst>
                <a:path w="2370293" h="1854227">
                  <a:moveTo>
                    <a:pt x="0" y="0"/>
                  </a:moveTo>
                  <a:lnTo>
                    <a:pt x="2370293" y="0"/>
                  </a:lnTo>
                  <a:lnTo>
                    <a:pt x="2370293" y="1854227"/>
                  </a:lnTo>
                  <a:lnTo>
                    <a:pt x="0" y="1854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441" t="-32215" r="-8606" b="-46531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73315" y="9201621"/>
              <a:ext cx="1329635" cy="4954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dirty="0">
                  <a:solidFill>
                    <a:srgbClr val="000000"/>
                  </a:solidFill>
                  <a:latin typeface="Public Sans" pitchFamily="2" charset="0"/>
                </a:rPr>
                <a:t>onion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73315" y="8923152"/>
            <a:ext cx="81795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cs typeface="Canva Sans Bold"/>
              </a:rPr>
              <a:t>प्याज़</a:t>
            </a:r>
            <a:r>
              <a:rPr lang="en-US" sz="2799" dirty="0">
                <a:solidFill>
                  <a:srgbClr val="000000"/>
                </a:solidFill>
                <a:cs typeface="Canva Sans Bold"/>
              </a:rPr>
              <a:t> </a:t>
            </a:r>
          </a:p>
        </p:txBody>
      </p:sp>
      <p:grpSp>
        <p:nvGrpSpPr>
          <p:cNvPr id="43" name="Group 42" descr="'coriander chutney' and a bowl of green liquid which is coriander chutney.">
            <a:extLst>
              <a:ext uri="{FF2B5EF4-FFF2-40B4-BE49-F238E27FC236}">
                <a16:creationId xmlns:a16="http://schemas.microsoft.com/office/drawing/2014/main" id="{4788E723-BD9B-A42F-AC26-E4D80E86FD54}"/>
              </a:ext>
            </a:extLst>
          </p:cNvPr>
          <p:cNvGrpSpPr/>
          <p:nvPr/>
        </p:nvGrpSpPr>
        <p:grpSpPr>
          <a:xfrm>
            <a:off x="3920627" y="6837863"/>
            <a:ext cx="2494587" cy="2859215"/>
            <a:chOff x="3920627" y="6837863"/>
            <a:chExt cx="2494587" cy="2859215"/>
          </a:xfrm>
        </p:grpSpPr>
        <p:sp>
          <p:nvSpPr>
            <p:cNvPr id="15" name="Freeform 15"/>
            <p:cNvSpPr/>
            <p:nvPr/>
          </p:nvSpPr>
          <p:spPr>
            <a:xfrm>
              <a:off x="3920627" y="6837863"/>
              <a:ext cx="2323966" cy="2056733"/>
            </a:xfrm>
            <a:custGeom>
              <a:avLst/>
              <a:gdLst/>
              <a:ahLst/>
              <a:cxnLst/>
              <a:rect l="l" t="t" r="r" b="b"/>
              <a:pathLst>
                <a:path w="2323966" h="2056733">
                  <a:moveTo>
                    <a:pt x="0" y="0"/>
                  </a:moveTo>
                  <a:lnTo>
                    <a:pt x="2323966" y="0"/>
                  </a:lnTo>
                  <a:lnTo>
                    <a:pt x="2323966" y="2056733"/>
                  </a:lnTo>
                  <a:lnTo>
                    <a:pt x="0" y="2056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0872" t="-42525" r="-15472" b="-47723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920627" y="9201621"/>
              <a:ext cx="2494587" cy="49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dirty="0">
                  <a:solidFill>
                    <a:srgbClr val="000000"/>
                  </a:solidFill>
                  <a:latin typeface="Public Sans" pitchFamily="2" charset="0"/>
                </a:rPr>
                <a:t>coriander chutney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20627" y="8923152"/>
            <a:ext cx="18288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cs typeface="Canva Sans Bold"/>
              </a:rPr>
              <a:t>धनिया चटनी </a:t>
            </a:r>
          </a:p>
        </p:txBody>
      </p:sp>
      <p:grpSp>
        <p:nvGrpSpPr>
          <p:cNvPr id="44" name="Group 43" descr="'tamarind chutney' a bowl of brown liquid which is tamarind chutney.">
            <a:extLst>
              <a:ext uri="{FF2B5EF4-FFF2-40B4-BE49-F238E27FC236}">
                <a16:creationId xmlns:a16="http://schemas.microsoft.com/office/drawing/2014/main" id="{B3DE465E-2EAD-9345-82CE-32A2D10D1C67}"/>
              </a:ext>
            </a:extLst>
          </p:cNvPr>
          <p:cNvGrpSpPr/>
          <p:nvPr/>
        </p:nvGrpSpPr>
        <p:grpSpPr>
          <a:xfrm>
            <a:off x="6985742" y="6838198"/>
            <a:ext cx="2821939" cy="2858880"/>
            <a:chOff x="6985742" y="6838198"/>
            <a:chExt cx="2821939" cy="2858880"/>
          </a:xfrm>
        </p:grpSpPr>
        <p:sp>
          <p:nvSpPr>
            <p:cNvPr id="14" name="Freeform 14"/>
            <p:cNvSpPr/>
            <p:nvPr/>
          </p:nvSpPr>
          <p:spPr>
            <a:xfrm>
              <a:off x="6985742" y="6838198"/>
              <a:ext cx="2410831" cy="1964127"/>
            </a:xfrm>
            <a:custGeom>
              <a:avLst/>
              <a:gdLst/>
              <a:ahLst/>
              <a:cxnLst/>
              <a:rect l="l" t="t" r="r" b="b"/>
              <a:pathLst>
                <a:path w="2370293" h="1964127">
                  <a:moveTo>
                    <a:pt x="0" y="0"/>
                  </a:moveTo>
                  <a:lnTo>
                    <a:pt x="2370293" y="0"/>
                  </a:lnTo>
                  <a:lnTo>
                    <a:pt x="2370293" y="1964127"/>
                  </a:lnTo>
                  <a:lnTo>
                    <a:pt x="0" y="1964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646" t="-48282" r="-12662" b="-41966"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7026280" y="9201621"/>
              <a:ext cx="2781401" cy="49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dirty="0">
                  <a:solidFill>
                    <a:srgbClr val="000000"/>
                  </a:solidFill>
                  <a:latin typeface="Public Sans" pitchFamily="2" charset="0"/>
                </a:rPr>
                <a:t>tamarind chutney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026280" y="8923152"/>
            <a:ext cx="1710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cs typeface="Canva Sans Bold"/>
              </a:rPr>
              <a:t>इमली चटनी </a:t>
            </a:r>
          </a:p>
        </p:txBody>
      </p:sp>
      <p:grpSp>
        <p:nvGrpSpPr>
          <p:cNvPr id="6" name="Group 6" descr="EQUIPMENT&#10;"/>
          <p:cNvGrpSpPr/>
          <p:nvPr/>
        </p:nvGrpSpPr>
        <p:grpSpPr>
          <a:xfrm>
            <a:off x="12011999" y="1966442"/>
            <a:ext cx="5602683" cy="1162800"/>
            <a:chOff x="0" y="0"/>
            <a:chExt cx="5884232" cy="171805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884232" cy="1718059"/>
              <a:chOff x="0" y="0"/>
              <a:chExt cx="6364220" cy="1858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64220" cy="1858204"/>
              </a:xfrm>
              <a:custGeom>
                <a:avLst/>
                <a:gdLst/>
                <a:ahLst/>
                <a:cxnLst/>
                <a:rect l="l" t="t" r="r" b="b"/>
                <a:pathLst>
                  <a:path w="6364220" h="1858204">
                    <a:moveTo>
                      <a:pt x="0" y="0"/>
                    </a:moveTo>
                    <a:lnTo>
                      <a:pt x="0" y="1858204"/>
                    </a:lnTo>
                    <a:lnTo>
                      <a:pt x="6364220" y="1858204"/>
                    </a:lnTo>
                    <a:lnTo>
                      <a:pt x="6364220" y="0"/>
                    </a:lnTo>
                    <a:lnTo>
                      <a:pt x="0" y="0"/>
                    </a:lnTo>
                    <a:close/>
                    <a:moveTo>
                      <a:pt x="6303260" y="1797244"/>
                    </a:moveTo>
                    <a:lnTo>
                      <a:pt x="59690" y="1797244"/>
                    </a:lnTo>
                    <a:lnTo>
                      <a:pt x="59690" y="59690"/>
                    </a:lnTo>
                    <a:lnTo>
                      <a:pt x="6303260" y="59690"/>
                    </a:lnTo>
                    <a:lnTo>
                      <a:pt x="6303260" y="1797244"/>
                    </a:ln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448060" y="490578"/>
              <a:ext cx="4988111" cy="765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330" dirty="0">
                  <a:solidFill>
                    <a:srgbClr val="507650"/>
                  </a:solidFill>
                  <a:latin typeface="Public Sans" pitchFamily="2" charset="0"/>
                </a:rPr>
                <a:t>EQUIPMENT</a:t>
              </a:r>
            </a:p>
          </p:txBody>
        </p:sp>
      </p:grpSp>
      <p:grpSp>
        <p:nvGrpSpPr>
          <p:cNvPr id="46" name="Group 45" descr="'bowl' and an image of a clear glass mixing bowl.">
            <a:extLst>
              <a:ext uri="{FF2B5EF4-FFF2-40B4-BE49-F238E27FC236}">
                <a16:creationId xmlns:a16="http://schemas.microsoft.com/office/drawing/2014/main" id="{5E246864-C86F-055B-0922-03688C6FCAD6}"/>
              </a:ext>
            </a:extLst>
          </p:cNvPr>
          <p:cNvGrpSpPr/>
          <p:nvPr/>
        </p:nvGrpSpPr>
        <p:grpSpPr>
          <a:xfrm>
            <a:off x="12047367" y="3614719"/>
            <a:ext cx="2603390" cy="2704965"/>
            <a:chOff x="12047367" y="3614719"/>
            <a:chExt cx="2603390" cy="2704965"/>
          </a:xfrm>
        </p:grpSpPr>
        <p:sp>
          <p:nvSpPr>
            <p:cNvPr id="16" name="Freeform 16"/>
            <p:cNvSpPr/>
            <p:nvPr/>
          </p:nvSpPr>
          <p:spPr>
            <a:xfrm rot="30000">
              <a:off x="12047367" y="3614719"/>
              <a:ext cx="2603390" cy="1791626"/>
            </a:xfrm>
            <a:custGeom>
              <a:avLst/>
              <a:gdLst/>
              <a:ahLst/>
              <a:cxnLst/>
              <a:rect l="l" t="t" r="r" b="b"/>
              <a:pathLst>
                <a:path w="2603390" h="1791626">
                  <a:moveTo>
                    <a:pt x="0" y="22585"/>
                  </a:moveTo>
                  <a:lnTo>
                    <a:pt x="2587952" y="0"/>
                  </a:lnTo>
                  <a:lnTo>
                    <a:pt x="2603391" y="1769041"/>
                  </a:lnTo>
                  <a:lnTo>
                    <a:pt x="15439" y="1791626"/>
                  </a:lnTo>
                  <a:lnTo>
                    <a:pt x="0" y="22585"/>
                  </a:lnTo>
                  <a:close/>
                </a:path>
              </a:pathLst>
            </a:custGeom>
            <a:blipFill>
              <a:blip r:embed="rId12"/>
              <a:stretch>
                <a:fillRect l="-46094" t="-75016" r="-35063" b="-694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2396172" y="5891553"/>
              <a:ext cx="842070" cy="428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dirty="0">
                  <a:solidFill>
                    <a:srgbClr val="000000"/>
                  </a:solidFill>
                  <a:latin typeface="Public Sans" pitchFamily="2" charset="0"/>
                </a:rPr>
                <a:t>bowl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350333" y="5520980"/>
            <a:ext cx="93374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cs typeface="Canva Sans Bold"/>
              </a:rPr>
              <a:t>कटोरा</a:t>
            </a:r>
            <a:r>
              <a:rPr lang="en-US" sz="2799" dirty="0">
                <a:solidFill>
                  <a:srgbClr val="000000"/>
                </a:solidFill>
                <a:cs typeface="Canva Sans Bold"/>
              </a:rPr>
              <a:t> </a:t>
            </a:r>
          </a:p>
        </p:txBody>
      </p:sp>
      <p:grpSp>
        <p:nvGrpSpPr>
          <p:cNvPr id="47" name="Group 46" descr="'spoon' and an image of a silver dessert &#10;spoon.">
            <a:extLst>
              <a:ext uri="{FF2B5EF4-FFF2-40B4-BE49-F238E27FC236}">
                <a16:creationId xmlns:a16="http://schemas.microsoft.com/office/drawing/2014/main" id="{0EC60EDC-E6B0-91DC-6A48-616B13D8F49C}"/>
              </a:ext>
            </a:extLst>
          </p:cNvPr>
          <p:cNvGrpSpPr/>
          <p:nvPr/>
        </p:nvGrpSpPr>
        <p:grpSpPr>
          <a:xfrm>
            <a:off x="12102086" y="6676857"/>
            <a:ext cx="3214114" cy="3023903"/>
            <a:chOff x="12102086" y="6676857"/>
            <a:chExt cx="3214114" cy="3023903"/>
          </a:xfrm>
        </p:grpSpPr>
        <p:sp>
          <p:nvSpPr>
            <p:cNvPr id="17" name="Freeform 17"/>
            <p:cNvSpPr/>
            <p:nvPr/>
          </p:nvSpPr>
          <p:spPr>
            <a:xfrm>
              <a:off x="12102086" y="6676857"/>
              <a:ext cx="3214114" cy="2217739"/>
            </a:xfrm>
            <a:custGeom>
              <a:avLst/>
              <a:gdLst/>
              <a:ahLst/>
              <a:cxnLst/>
              <a:rect l="l" t="t" r="r" b="b"/>
              <a:pathLst>
                <a:path w="3214114" h="2217739">
                  <a:moveTo>
                    <a:pt x="0" y="0"/>
                  </a:moveTo>
                  <a:lnTo>
                    <a:pt x="3214115" y="0"/>
                  </a:lnTo>
                  <a:lnTo>
                    <a:pt x="3214115" y="2217739"/>
                  </a:lnTo>
                  <a:lnTo>
                    <a:pt x="0" y="2217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2410532" y="9266026"/>
              <a:ext cx="1075432" cy="434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dirty="0">
                  <a:solidFill>
                    <a:srgbClr val="000000"/>
                  </a:solidFill>
                  <a:latin typeface="Public Sans" pitchFamily="2" charset="0"/>
                </a:rPr>
                <a:t>spoon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143621" y="8923152"/>
            <a:ext cx="1347172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cs typeface="Canva Sans Bold"/>
              </a:rPr>
              <a:t>चम्मच</a:t>
            </a:r>
            <a:r>
              <a:rPr lang="en-US" sz="2799" dirty="0">
                <a:solidFill>
                  <a:srgbClr val="000000"/>
                </a:solidFill>
                <a:cs typeface="Canva Sans Bold"/>
              </a:rPr>
              <a:t> </a:t>
            </a:r>
          </a:p>
        </p:txBody>
      </p:sp>
      <p:pic>
        <p:nvPicPr>
          <p:cNvPr id="68" name="Audio 67" descr="Audio recording: भेलपुरी बनाने के लिए आपको यह सामग्री चाहिए – ३ कप मुरमुरे , २ आलू , टमाटर , प्याज़ , धनिया चटनी और इमली चटनी । भेलपुरी बाबने के लिए आपको एक कटोरे और एक चम्मच की जरूरत पड़ेगी। &#10;">
            <a:hlinkClick r:id="" action="ppaction://media"/>
            <a:extLst>
              <a:ext uri="{FF2B5EF4-FFF2-40B4-BE49-F238E27FC236}">
                <a16:creationId xmlns:a16="http://schemas.microsoft.com/office/drawing/2014/main" id="{CC0F8F14-84E1-BFE2-2623-E812E90060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21EE85DF-F2A2-9FAE-14B6-9D5577D9C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69"/>
    </mc:Choice>
    <mc:Fallback xmlns="">
      <p:transition spd="slow" advTm="27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1466" y="1411277"/>
            <a:ext cx="10247410" cy="6046581"/>
          </a:xfrm>
          <a:prstGeom prst="rect">
            <a:avLst/>
          </a:prstGeom>
          <a:solidFill>
            <a:srgbClr val="F3E1CA"/>
          </a:solidFill>
        </p:spPr>
        <p:txBody>
          <a:bodyPr/>
          <a:lstStyle/>
          <a:p>
            <a:endParaRPr lang="en-AU" dirty="0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231466" y="2815119"/>
            <a:ext cx="10247410" cy="13033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Procedure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31466" y="4533900"/>
            <a:ext cx="10247410" cy="143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9"/>
              </a:lnSpc>
            </a:pPr>
            <a:r>
              <a:rPr lang="en-US" sz="8000" spc="-99" dirty="0" err="1">
                <a:solidFill>
                  <a:srgbClr val="C66424"/>
                </a:solidFill>
                <a:cs typeface="Canva Student Font"/>
              </a:rPr>
              <a:t>विधि</a:t>
            </a:r>
            <a:r>
              <a:rPr lang="en-US" sz="8000" spc="-99" dirty="0">
                <a:solidFill>
                  <a:srgbClr val="C66424"/>
                </a:solidFill>
                <a:latin typeface="Canva Student Font"/>
              </a:rPr>
              <a:t> </a:t>
            </a:r>
          </a:p>
        </p:txBody>
      </p:sp>
      <p:pic>
        <p:nvPicPr>
          <p:cNvPr id="14" name="Audio 13" descr="Audio recording: भेलपुरी बनाने की विधि &#10;">
            <a:hlinkClick r:id="" action="ppaction://media"/>
            <a:extLst>
              <a:ext uri="{FF2B5EF4-FFF2-40B4-BE49-F238E27FC236}">
                <a16:creationId xmlns:a16="http://schemas.microsoft.com/office/drawing/2014/main" id="{DEAB1188-F5F3-93F5-9DF4-7D62E1A9F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7D6B8-6996-EA89-2CB3-EB4AF08F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1"/>
    </mc:Choice>
    <mc:Fallback xmlns="">
      <p:transition spd="slow" advTm="4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9829800" y="1173609"/>
            <a:ext cx="5160992" cy="1142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normalizeH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Step 1</a:t>
            </a:r>
          </a:p>
        </p:txBody>
      </p:sp>
      <p:grpSp>
        <p:nvGrpSpPr>
          <p:cNvPr id="11" name="Group 10" descr="First, put puffed rice, potatoes and onion in a bowl.&#10; &#10;पहले एक कटोरे में मुरमुरे,आलू,प्याज़ और टमाटर रखें।  &#10;">
            <a:extLst>
              <a:ext uri="{FF2B5EF4-FFF2-40B4-BE49-F238E27FC236}">
                <a16:creationId xmlns:a16="http://schemas.microsoft.com/office/drawing/2014/main" id="{F5839C7A-59E9-644D-D952-0787C7FF7102}"/>
              </a:ext>
            </a:extLst>
          </p:cNvPr>
          <p:cNvGrpSpPr/>
          <p:nvPr/>
        </p:nvGrpSpPr>
        <p:grpSpPr>
          <a:xfrm>
            <a:off x="9829800" y="2607087"/>
            <a:ext cx="5320800" cy="6165527"/>
            <a:chOff x="10990092" y="3301956"/>
            <a:chExt cx="5545307" cy="5880144"/>
          </a:xfrm>
        </p:grpSpPr>
        <p:grpSp>
          <p:nvGrpSpPr>
            <p:cNvPr id="6" name="Group 6"/>
            <p:cNvGrpSpPr/>
            <p:nvPr/>
          </p:nvGrpSpPr>
          <p:grpSpPr>
            <a:xfrm>
              <a:off x="10990092" y="3301956"/>
              <a:ext cx="5545307" cy="5880144"/>
              <a:chOff x="0" y="0"/>
              <a:chExt cx="7442646" cy="7915988"/>
            </a:xfrm>
          </p:grpSpPr>
          <p:sp>
            <p:nvSpPr>
              <p:cNvPr id="7" name="Freeform 7" descr="First, put puffed rice, potatoes and onion in a bowl.&#10; &#10;पहले एक कटोरे में मुरमुरे,आलू,प्याज़ और टमाटर रखें।  &#10;"/>
              <p:cNvSpPr/>
              <p:nvPr/>
            </p:nvSpPr>
            <p:spPr>
              <a:xfrm>
                <a:off x="0" y="0"/>
                <a:ext cx="7442646" cy="7915988"/>
              </a:xfrm>
              <a:custGeom>
                <a:avLst/>
                <a:gdLst/>
                <a:ahLst/>
                <a:cxnLst/>
                <a:rect l="l" t="t" r="r" b="b"/>
                <a:pathLst>
                  <a:path w="7442646" h="7915988">
                    <a:moveTo>
                      <a:pt x="0" y="0"/>
                    </a:moveTo>
                    <a:lnTo>
                      <a:pt x="0" y="7915988"/>
                    </a:lnTo>
                    <a:lnTo>
                      <a:pt x="7442646" y="7915988"/>
                    </a:lnTo>
                    <a:lnTo>
                      <a:pt x="7442646" y="0"/>
                    </a:lnTo>
                    <a:lnTo>
                      <a:pt x="0" y="0"/>
                    </a:lnTo>
                    <a:close/>
                    <a:moveTo>
                      <a:pt x="7381686" y="7855028"/>
                    </a:moveTo>
                    <a:lnTo>
                      <a:pt x="59690" y="7855028"/>
                    </a:lnTo>
                    <a:lnTo>
                      <a:pt x="59690" y="59690"/>
                    </a:lnTo>
                    <a:lnTo>
                      <a:pt x="7381686" y="59690"/>
                    </a:lnTo>
                    <a:lnTo>
                      <a:pt x="7381686" y="7855028"/>
                    </a:ln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289131" y="3557634"/>
              <a:ext cx="4941469" cy="50554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507650"/>
                  </a:solidFill>
                  <a:latin typeface="Public Sans" pitchFamily="2" charset="0"/>
                </a:rPr>
                <a:t>First, put puffed rice, potatoes, onion and tomatoes in a bowl.</a:t>
              </a:r>
            </a:p>
            <a:p>
              <a:pPr algn="ctr">
                <a:lnSpc>
                  <a:spcPts val="5695"/>
                </a:lnSpc>
              </a:pPr>
              <a:r>
                <a:rPr lang="en-US" sz="4381" spc="306" dirty="0">
                  <a:solidFill>
                    <a:srgbClr val="507650"/>
                  </a:solidFill>
                  <a:latin typeface="Canva Student Font"/>
                </a:rPr>
                <a:t> </a:t>
              </a:r>
            </a:p>
            <a:p>
              <a:pPr>
                <a:lnSpc>
                  <a:spcPts val="5695"/>
                </a:lnSpc>
              </a:pPr>
              <a:r>
                <a:rPr lang="en-US" sz="3600" spc="306" dirty="0">
                  <a:solidFill>
                    <a:srgbClr val="50765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पहले एक कटोरे में मुरमुरे,आलू,प्याज़ और टमाटर रखें।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2A4D27-A764-BA7B-FEEA-FC67FA7E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0" y="892184"/>
            <a:ext cx="9041091" cy="8502632"/>
            <a:chOff x="1254522" y="1028700"/>
            <a:chExt cx="8910748" cy="8380052"/>
          </a:xfrm>
        </p:grpSpPr>
        <p:sp>
          <p:nvSpPr>
            <p:cNvPr id="10" name="Freeform 10"/>
            <p:cNvSpPr/>
            <p:nvPr/>
          </p:nvSpPr>
          <p:spPr>
            <a:xfrm>
              <a:off x="2946336" y="1681719"/>
              <a:ext cx="5244500" cy="6923563"/>
            </a:xfrm>
            <a:custGeom>
              <a:avLst/>
              <a:gdLst/>
              <a:ahLst/>
              <a:cxnLst/>
              <a:rect l="l" t="t" r="r" b="b"/>
              <a:pathLst>
                <a:path w="5244500" h="6923563">
                  <a:moveTo>
                    <a:pt x="0" y="0"/>
                  </a:moveTo>
                  <a:lnTo>
                    <a:pt x="5244500" y="0"/>
                  </a:lnTo>
                  <a:lnTo>
                    <a:pt x="5244500" y="6923562"/>
                  </a:lnTo>
                  <a:lnTo>
                    <a:pt x="0" y="692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491" t="-13896" r="-21355" b="-3232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77181" y="7875303"/>
              <a:ext cx="2788089" cy="1533449"/>
            </a:xfrm>
            <a:custGeom>
              <a:avLst/>
              <a:gdLst/>
              <a:ahLst/>
              <a:cxnLst/>
              <a:rect l="l" t="t" r="r" b="b"/>
              <a:pathLst>
                <a:path w="2788089" h="1533449">
                  <a:moveTo>
                    <a:pt x="0" y="0"/>
                  </a:moveTo>
                  <a:lnTo>
                    <a:pt x="2788089" y="0"/>
                  </a:lnTo>
                  <a:lnTo>
                    <a:pt x="2788089" y="1533449"/>
                  </a:lnTo>
                  <a:lnTo>
                    <a:pt x="0" y="1533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>
              <a:off x="1254522" y="1028700"/>
              <a:ext cx="2788089" cy="1533449"/>
            </a:xfrm>
            <a:custGeom>
              <a:avLst/>
              <a:gdLst/>
              <a:ahLst/>
              <a:cxnLst/>
              <a:rect l="l" t="t" r="r" b="b"/>
              <a:pathLst>
                <a:path w="2788089" h="1533449">
                  <a:moveTo>
                    <a:pt x="0" y="0"/>
                  </a:moveTo>
                  <a:lnTo>
                    <a:pt x="2788089" y="0"/>
                  </a:lnTo>
                  <a:lnTo>
                    <a:pt x="2788089" y="1533449"/>
                  </a:lnTo>
                  <a:lnTo>
                    <a:pt x="0" y="1533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pic>
        <p:nvPicPr>
          <p:cNvPr id="16" name="Audio 15" descr="Audio recording: पहले एक कटोरे में मुरमुरे,आलू,प्याज़ और टमाटर रखें।  &#10;&#10;">
            <a:hlinkClick r:id="" action="ppaction://media"/>
            <a:extLst>
              <a:ext uri="{FF2B5EF4-FFF2-40B4-BE49-F238E27FC236}">
                <a16:creationId xmlns:a16="http://schemas.microsoft.com/office/drawing/2014/main" id="{774DC0ED-3FDC-8CDB-3208-455D37F8C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C05896-4FB5-50CB-788B-4532D232D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4"/>
    </mc:Choice>
    <mc:Fallback xmlns="">
      <p:transition spd="slow" advTm="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3142696" y="6972007"/>
            <a:ext cx="8569888" cy="10130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normalizeH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Step </a:t>
            </a:r>
            <a:r>
              <a:rPr kumimoji="0" lang="en-US" sz="4000" b="0" i="0" u="none" strike="noStrike" kern="1200" cap="none" normalizeH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normalizeH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10" name="Group 9" descr="Then, add tamarind and coriander chutney.&#10;फिर, इमली और धनिया चटनी डालें । &#10;">
            <a:extLst>
              <a:ext uri="{FF2B5EF4-FFF2-40B4-BE49-F238E27FC236}">
                <a16:creationId xmlns:a16="http://schemas.microsoft.com/office/drawing/2014/main" id="{E390CA3E-8D3E-ABCD-AC60-0A62D51FA06B}"/>
              </a:ext>
            </a:extLst>
          </p:cNvPr>
          <p:cNvGrpSpPr/>
          <p:nvPr/>
        </p:nvGrpSpPr>
        <p:grpSpPr>
          <a:xfrm>
            <a:off x="3234019" y="8191500"/>
            <a:ext cx="11410908" cy="1602900"/>
            <a:chOff x="3234018" y="8467130"/>
            <a:chExt cx="10784867" cy="1602900"/>
          </a:xfrm>
        </p:grpSpPr>
        <p:grpSp>
          <p:nvGrpSpPr>
            <p:cNvPr id="3" name="Group 3"/>
            <p:cNvGrpSpPr/>
            <p:nvPr/>
          </p:nvGrpSpPr>
          <p:grpSpPr>
            <a:xfrm>
              <a:off x="3234018" y="8467130"/>
              <a:ext cx="10784867" cy="1602900"/>
              <a:chOff x="0" y="0"/>
              <a:chExt cx="17403956" cy="258666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403956" cy="2586661"/>
              </a:xfrm>
              <a:custGeom>
                <a:avLst/>
                <a:gdLst/>
                <a:ahLst/>
                <a:cxnLst/>
                <a:rect l="l" t="t" r="r" b="b"/>
                <a:pathLst>
                  <a:path w="17403956" h="2586661">
                    <a:moveTo>
                      <a:pt x="0" y="0"/>
                    </a:moveTo>
                    <a:lnTo>
                      <a:pt x="0" y="2586661"/>
                    </a:lnTo>
                    <a:lnTo>
                      <a:pt x="17403956" y="2586661"/>
                    </a:lnTo>
                    <a:lnTo>
                      <a:pt x="17403956" y="0"/>
                    </a:lnTo>
                    <a:lnTo>
                      <a:pt x="0" y="0"/>
                    </a:lnTo>
                    <a:close/>
                    <a:moveTo>
                      <a:pt x="17342996" y="2525701"/>
                    </a:moveTo>
                    <a:lnTo>
                      <a:pt x="59690" y="2525701"/>
                    </a:lnTo>
                    <a:lnTo>
                      <a:pt x="59690" y="59690"/>
                    </a:lnTo>
                    <a:lnTo>
                      <a:pt x="17342996" y="59690"/>
                    </a:lnTo>
                    <a:lnTo>
                      <a:pt x="17342996" y="2525701"/>
                    </a:ln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3602320" y="8551545"/>
              <a:ext cx="10039626" cy="1312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3600" dirty="0">
                  <a:solidFill>
                    <a:srgbClr val="507650"/>
                  </a:solidFill>
                  <a:latin typeface="Public Sans" pitchFamily="2" charset="0"/>
                </a:rPr>
                <a:t>Then, add tamarind and coriander chutney.</a:t>
              </a:r>
            </a:p>
            <a:p>
              <a:pPr>
                <a:lnSpc>
                  <a:spcPts val="5460"/>
                </a:lnSpc>
              </a:pPr>
              <a:r>
                <a:rPr lang="en-US" sz="3600" spc="294" dirty="0">
                  <a:solidFill>
                    <a:srgbClr val="50765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फिर, इमली और धनिया चटनी डालें । </a:t>
              </a:r>
            </a:p>
          </p:txBody>
        </p:sp>
      </p:grpSp>
      <p:grpSp>
        <p:nvGrpSpPr>
          <p:cNvPr id="12" name="Group 11" descr="An image of the glass bowl, a spoonful of tamarind is being added to the ingredients in the bowl. ">
            <a:extLst>
              <a:ext uri="{FF2B5EF4-FFF2-40B4-BE49-F238E27FC236}">
                <a16:creationId xmlns:a16="http://schemas.microsoft.com/office/drawing/2014/main" id="{3DFF73B5-D92D-4B5D-A682-2BDEA51628FB}"/>
              </a:ext>
            </a:extLst>
          </p:cNvPr>
          <p:cNvGrpSpPr/>
          <p:nvPr/>
        </p:nvGrpSpPr>
        <p:grpSpPr>
          <a:xfrm>
            <a:off x="1511101" y="982226"/>
            <a:ext cx="6634941" cy="6061878"/>
            <a:chOff x="1511101" y="858667"/>
            <a:chExt cx="6896177" cy="6300551"/>
          </a:xfrm>
        </p:grpSpPr>
        <p:sp>
          <p:nvSpPr>
            <p:cNvPr id="8" name="Freeform 8"/>
            <p:cNvSpPr/>
            <p:nvPr/>
          </p:nvSpPr>
          <p:spPr>
            <a:xfrm>
              <a:off x="3142696" y="858667"/>
              <a:ext cx="5264582" cy="5894239"/>
            </a:xfrm>
            <a:custGeom>
              <a:avLst/>
              <a:gdLst/>
              <a:ahLst/>
              <a:cxnLst/>
              <a:rect l="l" t="t" r="r" b="b"/>
              <a:pathLst>
                <a:path w="5264582" h="5894239">
                  <a:moveTo>
                    <a:pt x="0" y="0"/>
                  </a:moveTo>
                  <a:lnTo>
                    <a:pt x="5264582" y="0"/>
                  </a:lnTo>
                  <a:lnTo>
                    <a:pt x="5264582" y="5894239"/>
                  </a:lnTo>
                  <a:lnTo>
                    <a:pt x="0" y="589423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7860" t="-35341" r="-36322" b="-48179"/>
              </a:stretch>
            </a:blip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" name="Freeform 7"/>
            <p:cNvSpPr/>
            <p:nvPr/>
          </p:nvSpPr>
          <p:spPr>
            <a:xfrm rot="20783737">
              <a:off x="1511101" y="5479179"/>
              <a:ext cx="3054617" cy="1680039"/>
            </a:xfrm>
            <a:custGeom>
              <a:avLst/>
              <a:gdLst/>
              <a:ahLst/>
              <a:cxnLst/>
              <a:rect l="l" t="t" r="r" b="b"/>
              <a:pathLst>
                <a:path w="3054617" h="1680039">
                  <a:moveTo>
                    <a:pt x="0" y="0"/>
                  </a:moveTo>
                  <a:lnTo>
                    <a:pt x="3054617" y="0"/>
                  </a:lnTo>
                  <a:lnTo>
                    <a:pt x="3054617" y="1680040"/>
                  </a:lnTo>
                  <a:lnTo>
                    <a:pt x="0" y="1680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3" name="Group 12" descr="An image of the glass bowl, a spoonful of coriander chutney is being added to the ingredients in the bowl. ">
            <a:extLst>
              <a:ext uri="{FF2B5EF4-FFF2-40B4-BE49-F238E27FC236}">
                <a16:creationId xmlns:a16="http://schemas.microsoft.com/office/drawing/2014/main" id="{8309E899-47EF-F9E9-2A4E-BD73C537D25A}"/>
              </a:ext>
            </a:extLst>
          </p:cNvPr>
          <p:cNvGrpSpPr/>
          <p:nvPr/>
        </p:nvGrpSpPr>
        <p:grpSpPr>
          <a:xfrm>
            <a:off x="9812882" y="598804"/>
            <a:ext cx="6357653" cy="6039854"/>
            <a:chOff x="9812882" y="475246"/>
            <a:chExt cx="6607972" cy="6277660"/>
          </a:xfrm>
        </p:grpSpPr>
        <p:sp>
          <p:nvSpPr>
            <p:cNvPr id="9" name="Freeform 9"/>
            <p:cNvSpPr/>
            <p:nvPr/>
          </p:nvSpPr>
          <p:spPr>
            <a:xfrm>
              <a:off x="9812882" y="858667"/>
              <a:ext cx="5022295" cy="5894239"/>
            </a:xfrm>
            <a:custGeom>
              <a:avLst/>
              <a:gdLst/>
              <a:ahLst/>
              <a:cxnLst/>
              <a:rect l="l" t="t" r="r" b="b"/>
              <a:pathLst>
                <a:path w="5022295" h="5894239">
                  <a:moveTo>
                    <a:pt x="0" y="0"/>
                  </a:moveTo>
                  <a:lnTo>
                    <a:pt x="5022295" y="0"/>
                  </a:lnTo>
                  <a:lnTo>
                    <a:pt x="5022295" y="5894239"/>
                  </a:lnTo>
                  <a:lnTo>
                    <a:pt x="0" y="5894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3368" t="-30435" r="-50699" b="-67218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2181668">
              <a:off x="13366237" y="475246"/>
              <a:ext cx="3054617" cy="1680039"/>
            </a:xfrm>
            <a:custGeom>
              <a:avLst/>
              <a:gdLst/>
              <a:ahLst/>
              <a:cxnLst/>
              <a:rect l="l" t="t" r="r" b="b"/>
              <a:pathLst>
                <a:path w="3054617" h="1680039">
                  <a:moveTo>
                    <a:pt x="0" y="0"/>
                  </a:moveTo>
                  <a:lnTo>
                    <a:pt x="3054617" y="0"/>
                  </a:lnTo>
                  <a:lnTo>
                    <a:pt x="3054617" y="1680039"/>
                  </a:lnTo>
                  <a:lnTo>
                    <a:pt x="0" y="1680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pic>
        <p:nvPicPr>
          <p:cNvPr id="15" name="Audio 14" descr="Audio recording: फिर, इमली और धनिया चटनी डालें । &#10;&#10;">
            <a:hlinkClick r:id="" action="ppaction://media"/>
            <a:extLst>
              <a:ext uri="{FF2B5EF4-FFF2-40B4-BE49-F238E27FC236}">
                <a16:creationId xmlns:a16="http://schemas.microsoft.com/office/drawing/2014/main" id="{84E85CE5-5FC7-923E-CB04-2026ECE23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4BB876F-C9DD-0C74-F265-D2219D6AE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9"/>
    </mc:Choice>
    <mc:Fallback xmlns="">
      <p:transition spd="slow" advTm="6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1619557" y="2019300"/>
            <a:ext cx="6393657" cy="1142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normalizeH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Step 3</a:t>
            </a:r>
          </a:p>
        </p:txBody>
      </p:sp>
      <p:grpSp>
        <p:nvGrpSpPr>
          <p:cNvPr id="14" name="Group 13" descr="After that, mix the contents of the bowl.&#10;&#10;उसके बाद, कटोरे में पूरी सामग्री मिलाएं। &#10;">
            <a:extLst>
              <a:ext uri="{FF2B5EF4-FFF2-40B4-BE49-F238E27FC236}">
                <a16:creationId xmlns:a16="http://schemas.microsoft.com/office/drawing/2014/main" id="{0A0F84BC-C856-5857-9C7C-14F648748AB1}"/>
              </a:ext>
            </a:extLst>
          </p:cNvPr>
          <p:cNvGrpSpPr/>
          <p:nvPr/>
        </p:nvGrpSpPr>
        <p:grpSpPr>
          <a:xfrm>
            <a:off x="1619557" y="3429000"/>
            <a:ext cx="6142169" cy="4954500"/>
            <a:chOff x="1827355" y="3429000"/>
            <a:chExt cx="6142169" cy="5435316"/>
          </a:xfrm>
        </p:grpSpPr>
        <p:sp>
          <p:nvSpPr>
            <p:cNvPr id="11" name="TextBox 11"/>
            <p:cNvSpPr txBox="1"/>
            <p:nvPr/>
          </p:nvSpPr>
          <p:spPr>
            <a:xfrm>
              <a:off x="2129819" y="3554392"/>
              <a:ext cx="5645329" cy="4625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49"/>
                </a:lnSpc>
              </a:pPr>
              <a:r>
                <a:rPr lang="en-US" sz="3600" dirty="0">
                  <a:solidFill>
                    <a:srgbClr val="507650"/>
                  </a:solidFill>
                  <a:latin typeface="Public Sans" pitchFamily="2" charset="0"/>
                </a:rPr>
                <a:t>After that, mix the contents of the bowl.</a:t>
              </a:r>
            </a:p>
            <a:p>
              <a:pPr algn="ctr">
                <a:lnSpc>
                  <a:spcPts val="6849"/>
                </a:lnSpc>
              </a:pPr>
              <a:endParaRPr lang="en-US" sz="5268" spc="368" dirty="0">
                <a:solidFill>
                  <a:srgbClr val="507650"/>
                </a:solidFill>
                <a:latin typeface="Canva Student Font"/>
              </a:endParaRPr>
            </a:p>
            <a:p>
              <a:pPr>
                <a:lnSpc>
                  <a:spcPts val="6849"/>
                </a:lnSpc>
              </a:pPr>
              <a:r>
                <a:rPr lang="en-US" sz="3600" spc="368" dirty="0">
                  <a:solidFill>
                    <a:srgbClr val="507650"/>
                  </a:solidFill>
                  <a:latin typeface="Nirmala Text" panose="020B0502040204020203" pitchFamily="34" charset="0"/>
                  <a:ea typeface="Nirmala Text" panose="020B0502040204020203" pitchFamily="34" charset="0"/>
                  <a:cs typeface="Nirmala Text" panose="020B0502040204020203" pitchFamily="34" charset="0"/>
                </a:rPr>
                <a:t>उसके बाद, कटोरे में पूरी सामग्री मिलाएं। 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1827355" y="3429000"/>
              <a:ext cx="6142169" cy="5435316"/>
            </a:xfrm>
            <a:custGeom>
              <a:avLst/>
              <a:gdLst/>
              <a:ahLst/>
              <a:cxnLst/>
              <a:rect l="l" t="t" r="r" b="b"/>
              <a:pathLst>
                <a:path w="8857597" h="8971875">
                  <a:moveTo>
                    <a:pt x="0" y="0"/>
                  </a:moveTo>
                  <a:lnTo>
                    <a:pt x="0" y="8971875"/>
                  </a:lnTo>
                  <a:lnTo>
                    <a:pt x="8857597" y="8971875"/>
                  </a:lnTo>
                  <a:lnTo>
                    <a:pt x="8857597" y="0"/>
                  </a:lnTo>
                  <a:lnTo>
                    <a:pt x="0" y="0"/>
                  </a:lnTo>
                  <a:close/>
                  <a:moveTo>
                    <a:pt x="8796637" y="8910915"/>
                  </a:moveTo>
                  <a:lnTo>
                    <a:pt x="59690" y="8910915"/>
                  </a:lnTo>
                  <a:lnTo>
                    <a:pt x="59690" y="59690"/>
                  </a:lnTo>
                  <a:lnTo>
                    <a:pt x="8796637" y="59690"/>
                  </a:lnTo>
                  <a:lnTo>
                    <a:pt x="8796637" y="8910915"/>
                  </a:lnTo>
                  <a:close/>
                </a:path>
              </a:pathLst>
            </a:custGeom>
            <a:solidFill>
              <a:srgbClr val="507650"/>
            </a:solidFill>
          </p:spPr>
        </p:sp>
      </p:grpSp>
      <p:grpSp>
        <p:nvGrpSpPr>
          <p:cNvPr id="12" name="Group 11" descr="A close-up image of the glass bowl full of ingredients, someone is mixing it with a spoon.">
            <a:extLst>
              <a:ext uri="{FF2B5EF4-FFF2-40B4-BE49-F238E27FC236}">
                <a16:creationId xmlns:a16="http://schemas.microsoft.com/office/drawing/2014/main" id="{170BFD94-957D-485A-EDA8-C70DA933BD39}"/>
              </a:ext>
            </a:extLst>
          </p:cNvPr>
          <p:cNvGrpSpPr/>
          <p:nvPr/>
        </p:nvGrpSpPr>
        <p:grpSpPr>
          <a:xfrm>
            <a:off x="7868438" y="2171700"/>
            <a:ext cx="8342324" cy="7246166"/>
            <a:chOff x="9659338" y="3036887"/>
            <a:chExt cx="8342324" cy="7246166"/>
          </a:xfrm>
        </p:grpSpPr>
        <p:grpSp>
          <p:nvGrpSpPr>
            <p:cNvPr id="3" name="Group 3"/>
            <p:cNvGrpSpPr/>
            <p:nvPr/>
          </p:nvGrpSpPr>
          <p:grpSpPr>
            <a:xfrm>
              <a:off x="11298806" y="4200103"/>
              <a:ext cx="5063390" cy="5048584"/>
              <a:chOff x="0" y="0"/>
              <a:chExt cx="6751186" cy="6731446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5"/>
              <a:srcRect t="15939" r="29457" b="31280"/>
              <a:stretch>
                <a:fillRect/>
              </a:stretch>
            </p:blipFill>
            <p:spPr>
              <a:xfrm>
                <a:off x="0" y="0"/>
                <a:ext cx="6751186" cy="6731446"/>
              </a:xfrm>
              <a:prstGeom prst="rect">
                <a:avLst/>
              </a:prstGeom>
            </p:spPr>
          </p:pic>
        </p:grpSp>
        <p:sp>
          <p:nvSpPr>
            <p:cNvPr id="5" name="Freeform 5"/>
            <p:cNvSpPr/>
            <p:nvPr/>
          </p:nvSpPr>
          <p:spPr>
            <a:xfrm>
              <a:off x="15279422" y="8785821"/>
              <a:ext cx="2722240" cy="1497232"/>
            </a:xfrm>
            <a:custGeom>
              <a:avLst/>
              <a:gdLst/>
              <a:ahLst/>
              <a:cxnLst/>
              <a:rect l="l" t="t" r="r" b="b"/>
              <a:pathLst>
                <a:path w="2722240" h="1497232">
                  <a:moveTo>
                    <a:pt x="0" y="0"/>
                  </a:moveTo>
                  <a:lnTo>
                    <a:pt x="2722240" y="0"/>
                  </a:lnTo>
                  <a:lnTo>
                    <a:pt x="2722240" y="1497232"/>
                  </a:lnTo>
                  <a:lnTo>
                    <a:pt x="0" y="1497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9659338" y="3036887"/>
              <a:ext cx="2722240" cy="1497232"/>
            </a:xfrm>
            <a:custGeom>
              <a:avLst/>
              <a:gdLst/>
              <a:ahLst/>
              <a:cxnLst/>
              <a:rect l="l" t="t" r="r" b="b"/>
              <a:pathLst>
                <a:path w="2722240" h="1497232">
                  <a:moveTo>
                    <a:pt x="0" y="0"/>
                  </a:moveTo>
                  <a:lnTo>
                    <a:pt x="2722240" y="0"/>
                  </a:lnTo>
                  <a:lnTo>
                    <a:pt x="2722240" y="1497232"/>
                  </a:lnTo>
                  <a:lnTo>
                    <a:pt x="0" y="1497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pic>
        <p:nvPicPr>
          <p:cNvPr id="17" name="Audio 16" descr="Audio recording: उसके बाद, कटोरे में पूरी सामग्री मिलाएं। &#10;&#10;">
            <a:hlinkClick r:id="" action="ppaction://media"/>
            <a:extLst>
              <a:ext uri="{FF2B5EF4-FFF2-40B4-BE49-F238E27FC236}">
                <a16:creationId xmlns:a16="http://schemas.microsoft.com/office/drawing/2014/main" id="{C3D365C3-06CB-367D-86C3-E57DF7C0C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3C6BBB8-0583-E151-6307-3256BAF60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4"/>
    </mc:Choice>
    <mc:Fallback xmlns="">
      <p:transition spd="slow" advTm="6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2004200" y="2727825"/>
            <a:ext cx="4785161" cy="11391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normalizeH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Step 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04200" y="4000500"/>
            <a:ext cx="4785161" cy="3423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600" dirty="0">
                <a:solidFill>
                  <a:srgbClr val="507650"/>
                </a:solidFill>
                <a:latin typeface="Public Sans" pitchFamily="2" charset="0"/>
              </a:rPr>
              <a:t>Finally</a:t>
            </a:r>
            <a:r>
              <a:rPr lang="hi-IN" sz="3600" dirty="0">
                <a:solidFill>
                  <a:srgbClr val="507650"/>
                </a:solidFill>
                <a:latin typeface="Public Sans" pitchFamily="2" charset="0"/>
              </a:rPr>
              <a:t>,</a:t>
            </a:r>
            <a:r>
              <a:rPr lang="en-US" sz="3600" dirty="0">
                <a:solidFill>
                  <a:srgbClr val="507650"/>
                </a:solidFill>
                <a:latin typeface="Public Sans" pitchFamily="2" charset="0"/>
              </a:rPr>
              <a:t> serve and eat immediately.</a:t>
            </a:r>
          </a:p>
          <a:p>
            <a:pPr algn="ctr">
              <a:lnSpc>
                <a:spcPts val="5460"/>
              </a:lnSpc>
            </a:pPr>
            <a:r>
              <a:rPr lang="en-US" sz="4200" spc="294" dirty="0">
                <a:solidFill>
                  <a:srgbClr val="507650"/>
                </a:solidFill>
                <a:latin typeface="Canva Student Font"/>
              </a:rPr>
              <a:t> </a:t>
            </a:r>
          </a:p>
          <a:p>
            <a:pPr>
              <a:lnSpc>
                <a:spcPts val="5460"/>
              </a:lnSpc>
            </a:pPr>
            <a:r>
              <a:rPr lang="en-US" sz="4200" spc="294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अंत में, </a:t>
            </a:r>
            <a:r>
              <a:rPr lang="hi-IN" sz="4200" spc="294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भेलपुरी </a:t>
            </a:r>
            <a:r>
              <a:rPr lang="en-US" sz="4200" spc="294" dirty="0">
                <a:solidFill>
                  <a:srgbClr val="507650"/>
                </a:solidFill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तुरंत परोसें और खाएं।  </a:t>
            </a:r>
          </a:p>
        </p:txBody>
      </p:sp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89269"/>
            <a:ext cx="10947369" cy="7708463"/>
          </a:xfrm>
          <a:prstGeom prst="rect">
            <a:avLst/>
          </a:prstGeom>
          <a:solidFill>
            <a:srgbClr val="C66424"/>
          </a:solid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80460"/>
            <a:ext cx="10695804" cy="7126079"/>
          </a:xfrm>
          <a:custGeom>
            <a:avLst/>
            <a:gdLst/>
            <a:ahLst/>
            <a:cxnLst/>
            <a:rect l="l" t="t" r="r" b="b"/>
            <a:pathLst>
              <a:path w="10903454" h="7264426">
                <a:moveTo>
                  <a:pt x="0" y="0"/>
                </a:moveTo>
                <a:lnTo>
                  <a:pt x="10903454" y="0"/>
                </a:lnTo>
                <a:lnTo>
                  <a:pt x="10903454" y="7264426"/>
                </a:lnTo>
                <a:lnTo>
                  <a:pt x="0" y="7264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1" name="Audio 10" descr="Audio recording: अंत में, भेलपुरी तुरंत परोसें और खाएं।  &#10;&#10;">
            <a:hlinkClick r:id="" action="ppaction://media"/>
            <a:extLst>
              <a:ext uri="{FF2B5EF4-FFF2-40B4-BE49-F238E27FC236}">
                <a16:creationId xmlns:a16="http://schemas.microsoft.com/office/drawing/2014/main" id="{AFFBAD6F-BFF4-190D-15A9-463CBC664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CAC2-AC70-1A8F-271B-AE4B51827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7"/>
    </mc:Choice>
    <mc:Fallback xmlns="">
      <p:transition spd="slow" advTm="9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alphaModFix amt="52000"/>
            </a:blip>
            <a:srcRect t="7786" b="7786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2676" y="2374806"/>
            <a:ext cx="9882648" cy="5537388"/>
          </a:xfrm>
          <a:prstGeom prst="rect">
            <a:avLst/>
          </a:prstGeom>
          <a:solidFill>
            <a:srgbClr val="F3E1CA"/>
          </a:solidFill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5065139" y="3530192"/>
            <a:ext cx="8157721" cy="11616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80" normalizeH="0" baseline="0" noProof="0" dirty="0">
                <a:ln>
                  <a:noFill/>
                </a:ln>
                <a:solidFill>
                  <a:srgbClr val="C66424"/>
                </a:solidFill>
                <a:effectLst/>
                <a:uLnTx/>
                <a:uFillTx/>
                <a:latin typeface="Public Sans SemiBold" pitchFamily="2" charset="0"/>
                <a:ea typeface="+mn-ea"/>
                <a:cs typeface="+mn-cs"/>
              </a:rPr>
              <a:t>Thank you!</a:t>
            </a:r>
          </a:p>
        </p:txBody>
      </p:sp>
      <p:grpSp>
        <p:nvGrpSpPr>
          <p:cNvPr id="11" name="Group 10" descr="धन्यवाद">
            <a:extLst>
              <a:ext uri="{FF2B5EF4-FFF2-40B4-BE49-F238E27FC236}">
                <a16:creationId xmlns:a16="http://schemas.microsoft.com/office/drawing/2014/main" id="{6F956FA4-A765-CCD4-848D-6583E04D5638}"/>
              </a:ext>
            </a:extLst>
          </p:cNvPr>
          <p:cNvGrpSpPr/>
          <p:nvPr/>
        </p:nvGrpSpPr>
        <p:grpSpPr>
          <a:xfrm>
            <a:off x="5065139" y="5099505"/>
            <a:ext cx="8157721" cy="1714454"/>
            <a:chOff x="5065139" y="5099505"/>
            <a:chExt cx="8157721" cy="1714454"/>
          </a:xfrm>
        </p:grpSpPr>
        <p:grpSp>
          <p:nvGrpSpPr>
            <p:cNvPr id="7" name="Group 7"/>
            <p:cNvGrpSpPr/>
            <p:nvPr/>
          </p:nvGrpSpPr>
          <p:grpSpPr>
            <a:xfrm>
              <a:off x="5065139" y="5099505"/>
              <a:ext cx="8157721" cy="1714454"/>
              <a:chOff x="0" y="0"/>
              <a:chExt cx="11764216" cy="24724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764216" cy="2472407"/>
              </a:xfrm>
              <a:custGeom>
                <a:avLst/>
                <a:gdLst/>
                <a:ahLst/>
                <a:cxnLst/>
                <a:rect l="l" t="t" r="r" b="b"/>
                <a:pathLst>
                  <a:path w="11764216" h="2472407">
                    <a:moveTo>
                      <a:pt x="0" y="0"/>
                    </a:moveTo>
                    <a:lnTo>
                      <a:pt x="0" y="2472407"/>
                    </a:lnTo>
                    <a:lnTo>
                      <a:pt x="11764216" y="2472407"/>
                    </a:lnTo>
                    <a:lnTo>
                      <a:pt x="11764216" y="0"/>
                    </a:lnTo>
                    <a:lnTo>
                      <a:pt x="0" y="0"/>
                    </a:lnTo>
                    <a:close/>
                    <a:moveTo>
                      <a:pt x="11703256" y="2411447"/>
                    </a:moveTo>
                    <a:lnTo>
                      <a:pt x="59690" y="2411447"/>
                    </a:lnTo>
                    <a:lnTo>
                      <a:pt x="59690" y="59690"/>
                    </a:lnTo>
                    <a:lnTo>
                      <a:pt x="11703256" y="59690"/>
                    </a:lnTo>
                    <a:lnTo>
                      <a:pt x="11703256" y="2411447"/>
                    </a:ln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5493746" y="5148536"/>
              <a:ext cx="7300508" cy="1537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80"/>
                </a:lnSpc>
              </a:pPr>
              <a:r>
                <a:rPr lang="en-US" sz="9600" spc="960" dirty="0">
                  <a:solidFill>
                    <a:srgbClr val="507650"/>
                  </a:solidFill>
                  <a:cs typeface="Canva Student Font"/>
                </a:rPr>
                <a:t>धन्यवाद </a:t>
              </a:r>
            </a:p>
          </p:txBody>
        </p:sp>
      </p:grpSp>
      <p:pic>
        <p:nvPicPr>
          <p:cNvPr id="17" name="Audio 16" descr="Audio recording: धन्यवाद &#10;">
            <a:hlinkClick r:id="" action="ppaction://media"/>
            <a:extLst>
              <a:ext uri="{FF2B5EF4-FFF2-40B4-BE49-F238E27FC236}">
                <a16:creationId xmlns:a16="http://schemas.microsoft.com/office/drawing/2014/main" id="{C5B01F77-8EED-6646-7005-AF1E5DAB2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9688" t="-329688" r="-329688" b="-329688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B40EB3-EED6-AADE-4C30-E4E095E63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"/>
    </mc:Choice>
    <mc:Fallback xmlns="">
      <p:transition spd="slow" advTm="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5|2.5|2.8|2.2|2.4|2.6|2|2.9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23491" t="-13896" r="-21355" b="-32320"/>
          </a:stretch>
        </a:blip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Custom</PresentationFormat>
  <Paragraphs>66</Paragraphs>
  <Slides>10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Nirmala Text</vt:lpstr>
      <vt:lpstr>Kollektif</vt:lpstr>
      <vt:lpstr>Arial</vt:lpstr>
      <vt:lpstr>Public Sans SemiBold</vt:lpstr>
      <vt:lpstr>Public Sans</vt:lpstr>
      <vt:lpstr>Calibri</vt:lpstr>
      <vt:lpstr>Canva Student Font</vt:lpstr>
      <vt:lpstr>Office Theme</vt:lpstr>
      <vt:lpstr>Bhelpuri recipe</vt:lpstr>
      <vt:lpstr>WHAT IS BELPURI?</vt:lpstr>
      <vt:lpstr>Ingredients and equipment</vt:lpstr>
      <vt:lpstr>Procedure </vt:lpstr>
      <vt:lpstr>Step 1</vt:lpstr>
      <vt:lpstr>Step  2</vt:lpstr>
      <vt:lpstr>Step 3</vt:lpstr>
      <vt:lpstr>Step 4</vt:lpstr>
      <vt:lpstr>Thank you!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Bhelpuri recipe</dc:title>
  <dc:creator>NSW Department of Education</dc:creator>
  <dcterms:created xsi:type="dcterms:W3CDTF">2023-08-14T02:32:17Z</dcterms:created>
  <dcterms:modified xsi:type="dcterms:W3CDTF">2023-08-14T02:32:56Z</dcterms:modified>
  <dc:identifier/>
</cp:coreProperties>
</file>