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8" r:id="rId12"/>
  </p:sldIdLst>
  <p:sldSz cx="10693400" cy="7556500"/>
  <p:notesSz cx="6858000" cy="9144000"/>
  <p:embeddedFontLst>
    <p:embeddedFont>
      <p:font typeface="Public Sans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17910-B67C-3BB6-93BE-32582DFD20A9}" v="129" dt="2025-02-05T02:59:2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270D-1C23-4FBB-A202-9F4F5CD8ACC4}" type="datetimeFigureOut">
              <a:rPr lang="en-AU" smtClean="0"/>
              <a:t>5/05/2025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348E-683B-4D2B-BCF5-957904BADA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48E-B88C-48F3-8DAD-776CAACEE6E0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E88C-AA3C-425E-903A-6FE31C82799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2D51-1EE6-433A-921F-B506E85D15AA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D574-FA7C-447B-B34E-727DA73373AA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54EF-CC04-4C6F-8293-D6569E6B787D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4738-0DD2-4844-A3AC-221F5CE0D5D7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10EB-2FC6-4757-A712-F5BBB87CDDB6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3F50-7169-4BF9-A1E6-CFD25C7A7A58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6EA3-F20F-4388-8942-626AD5B53509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0" y="6978650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BB28-565E-4ABF-B7C2-BDEDC06F2173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F7DA-4BE8-432B-83BF-C7E91892E3ED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8986-E76A-49E8-BA1F-E7AED4AE535C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-581680" y="226658"/>
            <a:ext cx="11277600" cy="855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840"/>
              </a:lnSpc>
              <a:spcBef>
                <a:spcPts val="0"/>
              </a:spcBef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anias Bold"/>
                <a:cs typeface="Arial"/>
              </a:rPr>
              <a:t>Η </a:t>
            </a:r>
            <a:r>
              <a:rPr kumimoji="0" lang="el-G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anias Bold"/>
                <a:cs typeface="Arial"/>
              </a:rPr>
              <a:t>Νυσταγμενη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anias Bold"/>
                <a:cs typeface="Arial"/>
              </a:rPr>
              <a:t> </a:t>
            </a:r>
            <a:r>
              <a:rPr lang="el-GR" sz="3600" dirty="0" err="1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Αρκουδα</a:t>
            </a:r>
            <a:r>
              <a:rPr lang="el-GR" sz="3600" dirty="0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 (</a:t>
            </a:r>
            <a:r>
              <a:rPr lang="el-GR" sz="3200" dirty="0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I </a:t>
            </a:r>
            <a:r>
              <a:rPr lang="el-GR" sz="3200" dirty="0" err="1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Nistagmeni</a:t>
            </a:r>
            <a:r>
              <a:rPr lang="el-GR" sz="3200" dirty="0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 </a:t>
            </a:r>
            <a:r>
              <a:rPr lang="el-GR" sz="3200" dirty="0" err="1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Arkouda</a:t>
            </a:r>
            <a:r>
              <a:rPr lang="el-GR" sz="3200" dirty="0">
                <a:solidFill>
                  <a:srgbClr val="000000"/>
                </a:solidFill>
                <a:latin typeface="Arial"/>
                <a:ea typeface="Ananias Bold"/>
                <a:cs typeface="Arial"/>
              </a:rPr>
              <a:t>)</a:t>
            </a:r>
            <a:endParaRPr lang="el-GR" sz="32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grpSp>
        <p:nvGrpSpPr>
          <p:cNvPr id="4" name="Group 3" descr="A cartoon brown bear walks through a grassy field. He is thinking of sleeping.">
            <a:extLst>
              <a:ext uri="{FF2B5EF4-FFF2-40B4-BE49-F238E27FC236}">
                <a16:creationId xmlns:a16="http://schemas.microsoft.com/office/drawing/2014/main" id="{62218A2A-B19A-2467-2CCB-B1BF0E67C428}"/>
              </a:ext>
            </a:extLst>
          </p:cNvPr>
          <p:cNvGrpSpPr/>
          <p:nvPr/>
        </p:nvGrpSpPr>
        <p:grpSpPr>
          <a:xfrm>
            <a:off x="-1" y="1501422"/>
            <a:ext cx="10693401" cy="6058578"/>
            <a:chOff x="-1" y="1501422"/>
            <a:chExt cx="10693401" cy="605857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2731"/>
            <a:stretch>
              <a:fillRect/>
            </a:stretch>
          </p:blipFill>
          <p:spPr>
            <a:xfrm>
              <a:off x="-1" y="1501422"/>
              <a:ext cx="10693401" cy="605857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71699" y="3778250"/>
              <a:ext cx="1419620" cy="7878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452163" y="4560570"/>
              <a:ext cx="3256695" cy="1998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212" y="-2655"/>
            <a:ext cx="10456182" cy="1893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Είναι σχεδόν χειμώνας και ο Μπρούνο η αρκούδα νυστάζει. Πρέπει να βρει λίγο φαγητό πριν κοιμηθεί για το χειμώνα. </a:t>
            </a:r>
            <a:endParaRPr lang="en-AU" sz="200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Ine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skedon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himonas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o Bruno I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arkouda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nistazi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Prepi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vri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ligo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fagito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kimithi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yia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en-AU" sz="2000" err="1">
                <a:solidFill>
                  <a:srgbClr val="000000"/>
                </a:solidFill>
                <a:latin typeface="Arial"/>
                <a:cs typeface="Arial"/>
              </a:rPr>
              <a:t>himona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AU"/>
          </a:p>
        </p:txBody>
      </p:sp>
      <p:grpSp>
        <p:nvGrpSpPr>
          <p:cNvPr id="6" name="Group 5" descr="Bruno the bear walks through the forest.">
            <a:extLst>
              <a:ext uri="{FF2B5EF4-FFF2-40B4-BE49-F238E27FC236}">
                <a16:creationId xmlns:a16="http://schemas.microsoft.com/office/drawing/2014/main" id="{6E3C1306-1A7A-84B3-7505-E21ABE2450DC}"/>
              </a:ext>
            </a:extLst>
          </p:cNvPr>
          <p:cNvGrpSpPr/>
          <p:nvPr/>
        </p:nvGrpSpPr>
        <p:grpSpPr>
          <a:xfrm>
            <a:off x="0" y="1780621"/>
            <a:ext cx="10692000" cy="5779379"/>
            <a:chOff x="0" y="1780621"/>
            <a:chExt cx="10692000" cy="577937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2255" r="2255" b="7070"/>
            <a:stretch>
              <a:fillRect/>
            </a:stretch>
          </p:blipFill>
          <p:spPr>
            <a:xfrm>
              <a:off x="0" y="1780621"/>
              <a:ext cx="10692000" cy="577937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58714" y="5737129"/>
              <a:ext cx="2209478" cy="1356067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CF6F5C-D75F-E56F-A018-0177E8822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38153" y="161386"/>
            <a:ext cx="8308699" cy="92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400" dirty="0">
                <a:solidFill>
                  <a:srgbClr val="000000"/>
                </a:solidFill>
                <a:latin typeface="Arial"/>
                <a:cs typeface="Arial"/>
              </a:rPr>
              <a:t>Τη Δευτέρα, ο Μπρούνο βρίσκει ένα χρυσό δοχείο με μέλι.</a:t>
            </a:r>
            <a:endParaRPr lang="en-A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Ti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Theftera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, o Bruno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vriski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ena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hriso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dohio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me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meli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l-GR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 descr="Bruno the bear finds a pot of honey lying in the field.">
            <a:extLst>
              <a:ext uri="{FF2B5EF4-FFF2-40B4-BE49-F238E27FC236}">
                <a16:creationId xmlns:a16="http://schemas.microsoft.com/office/drawing/2014/main" id="{E0193B05-6236-4216-F048-F8A64C508A2A}"/>
              </a:ext>
            </a:extLst>
          </p:cNvPr>
          <p:cNvGrpSpPr/>
          <p:nvPr/>
        </p:nvGrpSpPr>
        <p:grpSpPr>
          <a:xfrm>
            <a:off x="-1" y="1327758"/>
            <a:ext cx="10693401" cy="6228742"/>
            <a:chOff x="-1" y="1327758"/>
            <a:chExt cx="10693401" cy="622874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1327758"/>
              <a:ext cx="10693401" cy="62287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36463" y="5771313"/>
              <a:ext cx="1052027" cy="9494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10200" y="5087899"/>
              <a:ext cx="704551" cy="68341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450930" y="4947225"/>
              <a:ext cx="3056010" cy="1875626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9DB803-F2B6-1094-0AF4-13B2F6D5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65300" y="482142"/>
            <a:ext cx="7448806" cy="92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Τρίτη, ο Μπρούνο βρίσκει δύο πορτοκαλί καρότα.</a:t>
            </a: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Tin Triti, o Bruno </a:t>
            </a:r>
            <a:r>
              <a:rPr lang="en-AU" sz="2400" dirty="0" err="1">
                <a:solidFill>
                  <a:srgbClr val="000000"/>
                </a:solidFill>
                <a:latin typeface="Arial"/>
                <a:cs typeface="Arial"/>
              </a:rPr>
              <a:t>vriski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Arial"/>
                <a:cs typeface="Arial"/>
              </a:rPr>
              <a:t>dio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Arial"/>
                <a:cs typeface="Arial"/>
              </a:rPr>
              <a:t>portokali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Arial"/>
                <a:cs typeface="Arial"/>
              </a:rPr>
              <a:t>karota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l-GR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" name="Group 7" descr="Bruno the bear finds two carrots in the soil of a clearing..">
            <a:extLst>
              <a:ext uri="{FF2B5EF4-FFF2-40B4-BE49-F238E27FC236}">
                <a16:creationId xmlns:a16="http://schemas.microsoft.com/office/drawing/2014/main" id="{8E76573C-CB15-F666-E156-A937BF923357}"/>
              </a:ext>
            </a:extLst>
          </p:cNvPr>
          <p:cNvGrpSpPr/>
          <p:nvPr/>
        </p:nvGrpSpPr>
        <p:grpSpPr>
          <a:xfrm>
            <a:off x="0" y="1951982"/>
            <a:ext cx="10693400" cy="5608018"/>
            <a:chOff x="0" y="1951982"/>
            <a:chExt cx="10693400" cy="560801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3487" r="4748"/>
            <a:stretch>
              <a:fillRect/>
            </a:stretch>
          </p:blipFill>
          <p:spPr>
            <a:xfrm>
              <a:off x="0" y="1951982"/>
              <a:ext cx="10693400" cy="560801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167633" y="4413148"/>
              <a:ext cx="3252860" cy="23908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8327" b="7857"/>
            <a:stretch/>
          </p:blipFill>
          <p:spPr>
            <a:xfrm>
              <a:off x="6772726" y="5423549"/>
              <a:ext cx="3920674" cy="21329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224001" y="5423549"/>
              <a:ext cx="2663105" cy="1634481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980F36-4408-D0B4-72DE-1E02B4356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0285" y="195504"/>
            <a:ext cx="10456182" cy="92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400" dirty="0">
                <a:solidFill>
                  <a:srgbClr val="000000"/>
                </a:solidFill>
                <a:latin typeface="Arial"/>
                <a:cs typeface="Arial"/>
              </a:rPr>
              <a:t>Την Τετάρτη, ο Μπρούνο βρίσκει τρία ασημένια ψάρια.</a:t>
            </a:r>
            <a:endParaRPr lang="en-A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Tin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Tetarti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, o Bruno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vriski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tria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asimenia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2400" err="1">
                <a:solidFill>
                  <a:srgbClr val="000000"/>
                </a:solidFill>
                <a:latin typeface="Arial"/>
                <a:cs typeface="Arial"/>
              </a:rPr>
              <a:t>psaria</a:t>
            </a:r>
            <a:r>
              <a:rPr lang="en-AU" sz="2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l-GR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1" name="Group 10" descr="Bruno the bear stands near a small pool of water. Three fish lie on the grass next to him.">
            <a:extLst>
              <a:ext uri="{FF2B5EF4-FFF2-40B4-BE49-F238E27FC236}">
                <a16:creationId xmlns:a16="http://schemas.microsoft.com/office/drawing/2014/main" id="{19018A57-7FAB-B612-6166-EF38A0702460}"/>
              </a:ext>
            </a:extLst>
          </p:cNvPr>
          <p:cNvGrpSpPr/>
          <p:nvPr/>
        </p:nvGrpSpPr>
        <p:grpSpPr>
          <a:xfrm>
            <a:off x="0" y="1452449"/>
            <a:ext cx="10692000" cy="6308673"/>
            <a:chOff x="0" y="1452449"/>
            <a:chExt cx="10692000" cy="63086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821" r="4821" b="7070"/>
            <a:stretch>
              <a:fillRect/>
            </a:stretch>
          </p:blipFill>
          <p:spPr>
            <a:xfrm>
              <a:off x="0" y="1452449"/>
              <a:ext cx="10692000" cy="610755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798" b="16692"/>
            <a:stretch/>
          </p:blipFill>
          <p:spPr>
            <a:xfrm>
              <a:off x="5228091" y="5673868"/>
              <a:ext cx="5463909" cy="188263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02100" y="5323003"/>
              <a:ext cx="2051983" cy="1259404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742192" y="6365335"/>
              <a:ext cx="1749879" cy="1395787"/>
              <a:chOff x="0" y="0"/>
              <a:chExt cx="2333172" cy="1861050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122416">
                <a:off x="149653" y="117041"/>
                <a:ext cx="908201" cy="1082803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355432">
                <a:off x="520849" y="159518"/>
                <a:ext cx="1090103" cy="1299675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446790">
                <a:off x="841215" y="189309"/>
                <a:ext cx="1243389" cy="1482431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505541-5576-A3E9-0B65-77E45F32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58516" y="210865"/>
            <a:ext cx="8231011" cy="1000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Πέμπτη ο Μπρούνο βρίσκει τέσσερις κόκκινες φράουλες.</a:t>
            </a: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Pempti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Bruno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vriski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tesseris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kokkines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fraoules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 descr="Bruno the bear finds a strawberry bush while walking in the clearing.">
            <a:extLst>
              <a:ext uri="{FF2B5EF4-FFF2-40B4-BE49-F238E27FC236}">
                <a16:creationId xmlns:a16="http://schemas.microsoft.com/office/drawing/2014/main" id="{EF64EB16-8B2F-2DB9-2C6C-ACCF8A7A58D5}"/>
              </a:ext>
            </a:extLst>
          </p:cNvPr>
          <p:cNvGrpSpPr/>
          <p:nvPr/>
        </p:nvGrpSpPr>
        <p:grpSpPr>
          <a:xfrm>
            <a:off x="0" y="1331258"/>
            <a:ext cx="10692000" cy="6228742"/>
            <a:chOff x="0" y="1331258"/>
            <a:chExt cx="10692000" cy="62287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683" r="4683" b="4867"/>
            <a:stretch>
              <a:fillRect/>
            </a:stretch>
          </p:blipFill>
          <p:spPr>
            <a:xfrm>
              <a:off x="0" y="1331258"/>
              <a:ext cx="10692000" cy="622874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108700" y="1450144"/>
              <a:ext cx="3360000" cy="3024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28270" y="5135190"/>
              <a:ext cx="2773786" cy="228490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215163" y="4376407"/>
              <a:ext cx="2523234" cy="20942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27309" y="3625776"/>
              <a:ext cx="2773786" cy="228490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6"/>
            <a:srcRect b="4190"/>
            <a:stretch/>
          </p:blipFill>
          <p:spPr>
            <a:xfrm>
              <a:off x="6340439" y="5549971"/>
              <a:ext cx="2523234" cy="20065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6000" y="4721487"/>
              <a:ext cx="3056010" cy="1875626"/>
            </a:xfrm>
            <a:prstGeom prst="rect">
              <a:avLst/>
            </a:prstGeom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BFD550-8405-CD64-BB22-4837CF78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28702" y="860775"/>
            <a:ext cx="6035997" cy="930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βρίσκει ο Μπρούνο την Παρασκευή;</a:t>
            </a: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vriski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Bruno tin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Paraskevi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l-G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09613" y="2058450"/>
            <a:ext cx="7874174" cy="139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response: 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Την Παρασκευή ο Μπρούνο βρίσκει πέντε σουβλάκια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Paraskevi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o Bruno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vriski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pende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souvlakia.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5 wooden sticks with 2 pieces of meat on each.">
            <a:extLst>
              <a:ext uri="{FF2B5EF4-FFF2-40B4-BE49-F238E27FC236}">
                <a16:creationId xmlns:a16="http://schemas.microsoft.com/office/drawing/2014/main" id="{3F3EB507-265C-C0E7-06DC-E745BC7F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64" y="3700526"/>
            <a:ext cx="4235672" cy="31138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E7D38-A9E1-9006-A8FA-03D4B4B67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6244" y="5302733"/>
            <a:ext cx="5540911" cy="727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5330" algn="l" defTabSz="534667">
              <a:spcBef>
                <a:spcPts val="0"/>
              </a:spcBef>
              <a:defRPr/>
            </a:pPr>
            <a:r>
              <a:rPr lang="en-AU" sz="1403" dirty="0">
                <a:latin typeface="Public Sans" pitchFamily="2" charset="0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6405" y="1726061"/>
            <a:ext cx="2740591" cy="2976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80C0C710A94469A9EA1B711EB7778" ma:contentTypeVersion="18" ma:contentTypeDescription="Create a new document." ma:contentTypeScope="" ma:versionID="55222592541d0db7de261992348e4d7b">
  <xsd:schema xmlns:xsd="http://www.w3.org/2001/XMLSchema" xmlns:xs="http://www.w3.org/2001/XMLSchema" xmlns:p="http://schemas.microsoft.com/office/2006/metadata/properties" xmlns:ns2="0632812d-7e28-4906-bf01-47bd3f00d6d4" xmlns:ns3="e18e31f8-f8b5-426a-96c0-f468ceaaf92a" targetNamespace="http://schemas.microsoft.com/office/2006/metadata/properties" ma:root="true" ma:fieldsID="28b297c31c96a7a4607e80071378249d" ns2:_="" ns3:_="">
    <xsd:import namespace="0632812d-7e28-4906-bf01-47bd3f00d6d4"/>
    <xsd:import namespace="e18e31f8-f8b5-426a-96c0-f468ceaaf9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2812d-7e28-4906-bf01-47bd3f00d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31f8-f8b5-426a-96c0-f468ceaaf92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70eb64-70c7-477e-b921-e640ebb37c90}" ma:internalName="TaxCatchAll" ma:showField="CatchAllData" ma:web="e18e31f8-f8b5-426a-96c0-f468ceaaf9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2812d-7e28-4906-bf01-47bd3f00d6d4">
      <Terms xmlns="http://schemas.microsoft.com/office/infopath/2007/PartnerControls"/>
    </lcf76f155ced4ddcb4097134ff3c332f>
    <TaxCatchAll xmlns="e18e31f8-f8b5-426a-96c0-f468ceaaf9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188A9-FB17-4C83-929A-E9C380649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2812d-7e28-4906-bf01-47bd3f00d6d4"/>
    <ds:schemaRef ds:uri="e18e31f8-f8b5-426a-96c0-f468ceaaf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DC3AD5-430C-434D-8B51-540B91A424F2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632812d-7e28-4906-bf01-47bd3f00d6d4"/>
    <ds:schemaRef ds:uri="e18e31f8-f8b5-426a-96c0-f468ceaaf92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35A2BD-8A4A-46B0-ACED-0AEFBEA79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185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Public Sans</vt:lpstr>
      <vt:lpstr>Office Theme</vt:lpstr>
      <vt:lpstr>Η Νυσταγμενη Αρκουδα (I Nistagmeni Arkouda)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sleepy bear – Greek translation</dc:title>
  <dc:creator>NSW Department of Education</dc:creator>
  <cp:lastModifiedBy>Stephanie Sparke</cp:lastModifiedBy>
  <cp:revision>40</cp:revision>
  <dcterms:created xsi:type="dcterms:W3CDTF">2023-08-18T04:27:28Z</dcterms:created>
  <dcterms:modified xsi:type="dcterms:W3CDTF">2025-05-05T02:57:26Z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2023-08-18T04:28:10Z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f07647af-d37b-4f08-b2e0-645c8f2b4769</vt:lpwstr>
  </property>
  <property fmtid="{D5CDD505-2E9C-101B-9397-08002B2CF9AE}" pid="8" name="MSIP_Label_b603dfd7-d93a-4381-a340-2995d8282205_ContentBits">
    <vt:lpwstr>0</vt:lpwstr>
  </property>
  <property fmtid="{D5CDD505-2E9C-101B-9397-08002B2CF9AE}" pid="9" name="ContentTypeId">
    <vt:lpwstr>0x010100BDE80C0C710A94469A9EA1B711EB7778</vt:lpwstr>
  </property>
  <property fmtid="{D5CDD505-2E9C-101B-9397-08002B2CF9AE}" pid="10" name="MediaServiceImageTags">
    <vt:lpwstr/>
  </property>
</Properties>
</file>