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9" r:id="rId1"/>
  </p:sldMasterIdLst>
  <p:notesMasterIdLst>
    <p:notesMasterId r:id="rId44"/>
  </p:notesMasterIdLst>
  <p:handoutMasterIdLst>
    <p:handoutMasterId r:id="rId45"/>
  </p:handoutMasterIdLst>
  <p:sldIdLst>
    <p:sldId id="310" r:id="rId2"/>
    <p:sldId id="293" r:id="rId3"/>
    <p:sldId id="383" r:id="rId4"/>
    <p:sldId id="330" r:id="rId5"/>
    <p:sldId id="384" r:id="rId6"/>
    <p:sldId id="385" r:id="rId7"/>
    <p:sldId id="386" r:id="rId8"/>
    <p:sldId id="387" r:id="rId9"/>
    <p:sldId id="388" r:id="rId10"/>
    <p:sldId id="389" r:id="rId11"/>
    <p:sldId id="390" r:id="rId12"/>
    <p:sldId id="351" r:id="rId13"/>
    <p:sldId id="358" r:id="rId14"/>
    <p:sldId id="359" r:id="rId15"/>
    <p:sldId id="360" r:id="rId16"/>
    <p:sldId id="381" r:id="rId17"/>
    <p:sldId id="376" r:id="rId18"/>
    <p:sldId id="371" r:id="rId19"/>
    <p:sldId id="361" r:id="rId20"/>
    <p:sldId id="362" r:id="rId21"/>
    <p:sldId id="382" r:id="rId22"/>
    <p:sldId id="355" r:id="rId23"/>
    <p:sldId id="363" r:id="rId24"/>
    <p:sldId id="391" r:id="rId25"/>
    <p:sldId id="356" r:id="rId26"/>
    <p:sldId id="365" r:id="rId27"/>
    <p:sldId id="366" r:id="rId28"/>
    <p:sldId id="392" r:id="rId29"/>
    <p:sldId id="393" r:id="rId30"/>
    <p:sldId id="367" r:id="rId31"/>
    <p:sldId id="372" r:id="rId32"/>
    <p:sldId id="373" r:id="rId33"/>
    <p:sldId id="374" r:id="rId34"/>
    <p:sldId id="364" r:id="rId35"/>
    <p:sldId id="375" r:id="rId36"/>
    <p:sldId id="394" r:id="rId37"/>
    <p:sldId id="395" r:id="rId38"/>
    <p:sldId id="369" r:id="rId39"/>
    <p:sldId id="377" r:id="rId40"/>
    <p:sldId id="350" r:id="rId41"/>
    <p:sldId id="396" r:id="rId42"/>
    <p:sldId id="397"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Public Sans" panose="020B0604020202020204" charset="0"/>
      <p:regular r:id="rId50"/>
      <p:bold r:id="rId51"/>
      <p:italic r:id="rId52"/>
      <p:boldItalic r:id="rId53"/>
    </p:embeddedFont>
    <p:embeddedFont>
      <p:font typeface="Public Sans Light" panose="020B0604020202020204" charset="0"/>
      <p:regular r:id="rId54"/>
      <p:italic r:id="rId55"/>
    </p:embeddedFont>
    <p:embeddedFont>
      <p:font typeface="Public Sans SemiBold" panose="020B0604020202020204" charset="0"/>
      <p:bold r:id="rId56"/>
      <p:boldItalic r:id="rId57"/>
    </p:embeddedFont>
    <p:embeddedFont>
      <p:font typeface="Quattrocento" panose="02020502030000000404" pitchFamily="18" charset="0"/>
      <p:regular r:id="rId58"/>
      <p:bold r:id="rId5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D83A15-E68B-0B0B-1C3F-999FD2CA37A0}" name="Ravenna Gregory" initials="RG" userId="S::ravenna.gregory@det.nsw.edu.au::f5c11ae7-6dec-403e-a7cc-ae83440d4b4a" providerId="AD"/>
  <p188:author id="{31FD8785-F93A-49D7-F84F-CBF229EA6079}" name="Eleisha Taylor" initials="ET" userId="S::eleisha.taylor1@det.nsw.edu.au::9ecf11ce-7c3a-4507-91eb-0b5868751777" providerId="AD"/>
  <p188:author id="{55FE7F95-A3CF-0E98-C5FC-2B8759A72201}" name="Ravenna Gregory" initials="RG" userId="S::RAVENNA.GREGORY@det.nsw.edu.au::f5c11ae7-6dec-403e-a7cc-ae83440d4b4a" providerId="AD"/>
  <p188:author id="{002681A9-7D58-0AFA-ED9F-A780C1A6EAFE}" name="Jackie King" initials="JK" userId="S::jacquelyn.king1@det.nsw.edu.au::d8b064bb-b302-46ab-9bb5-5991f720e55b" providerId="AD"/>
  <p188:author id="{E01E41E9-2EB3-2CEA-7F62-566CC93C56C6}" name="Alexander Papasavvas" initials="AP" userId="S::Alexander.Papasavvas@det.nsw.edu.au::23500b9d-e8c9-4b05-b51e-1cddf5f5d7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ACB6"/>
    <a:srgbClr val="630019"/>
    <a:srgbClr val="EBEBEB"/>
    <a:srgbClr val="F3E2E6"/>
    <a:srgbClr val="CBEDFD"/>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96081" autoAdjust="0"/>
  </p:normalViewPr>
  <p:slideViewPr>
    <p:cSldViewPr snapToGrid="0">
      <p:cViewPr varScale="1">
        <p:scale>
          <a:sx n="98" d="100"/>
          <a:sy n="98" d="100"/>
        </p:scale>
        <p:origin x="816" y="84"/>
      </p:cViewPr>
      <p:guideLst/>
    </p:cSldViewPr>
  </p:slideViewPr>
  <p:outlineViewPr>
    <p:cViewPr>
      <p:scale>
        <a:sx n="33" d="100"/>
        <a:sy n="33" d="100"/>
      </p:scale>
      <p:origin x="0" y="-4538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773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16/10/2023</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16/10/2023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3793723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AU"/>
              <a:t>NSW Department of Education </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74433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8389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 </a:t>
            </a:r>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87441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 </a:t>
            </a:r>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1537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5648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73819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703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823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9291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9831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0218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AU"/>
              <a:t>NSW Department of Education </a:t>
            </a:r>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3742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001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9852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33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highlight re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0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71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7578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95125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4944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41968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31669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AU"/>
              <a:t>NSW Department of Education </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356020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9469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84105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99974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707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F2D704-1292-2C4F-F4D6-2638E83A0F4F}"/>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dirty="0"/>
              <a:t>© State of New South Wales (Department of Education), 2023</a:t>
            </a:r>
          </a:p>
        </p:txBody>
      </p:sp>
      <p:sp>
        <p:nvSpPr>
          <p:cNvPr id="11" name="TextBox 10">
            <a:extLst>
              <a:ext uri="{FF2B5EF4-FFF2-40B4-BE49-F238E27FC236}">
                <a16:creationId xmlns:a16="http://schemas.microsoft.com/office/drawing/2014/main" id="{7F791266-A790-500E-E687-C6C258C89201}"/>
              </a:ext>
            </a:extLst>
          </p:cNvPr>
          <p:cNvSpPr txBox="1"/>
          <p:nvPr userDrawn="1"/>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spTree>
    <p:extLst>
      <p:ext uri="{BB962C8B-B14F-4D97-AF65-F5344CB8AC3E}">
        <p14:creationId xmlns:p14="http://schemas.microsoft.com/office/powerpoint/2010/main" val="192869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 </a:t>
            </a:r>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07037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 </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55475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 </a:t>
            </a:r>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8875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 </a:t>
            </a:r>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22281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64494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20692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2081729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42" r:id="rId8"/>
    <p:sldLayoutId id="2147483743" r:id="rId9"/>
    <p:sldLayoutId id="2147483741"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40"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ducationstandards.nsw.edu.au/wps/portal/nesa/11-12/stage-6-learning-areas/stage-6-creative-arts/dance-syllabus/assessment-and-reporting" TargetMode="Externa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EADO7DbyqoU?si=tN6bxjo9prJSKpQF" TargetMode="External"/><Relationship Id="rId2" Type="http://schemas.openxmlformats.org/officeDocument/2006/relationships/hyperlink" Target="https://www.youtube.com/playlist?list=PLg_qOpVFpWT6QPKXXu1002g4_7C-1vv4r" TargetMode="Externa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magined.com.au/modules/Department%20of%20Education/Writing%20about%20dance/index.html#/lessons/Wi7SMLSLibZRNez7OfFhu-w72EcO8Xik"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ites.google.com/education.nsw.gov.au/hscdance/core-composition-part-2/formal-structures" TargetMode="Externa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standards.nsw.edu.au/wps/portal/nesa/11-12/stage-6-learning-areas/stage-6-creative-arts/dance-syllabus" TargetMode="External"/><Relationship Id="rId2" Type="http://schemas.openxmlformats.org/officeDocument/2006/relationships/hyperlink" Target="https://educationstandards.nsw.edu.au/wps/portal/nesa/11-12/stage-6-learning-areas/stage-6-creative-arts/dance-syllabus/assessment-and-reporting" TargetMode="Externa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hyperlink" Target="https://capture.emagined.com.au/pre-production/cinematography/camera-movement" TargetMode="External"/><Relationship Id="rId2" Type="http://schemas.openxmlformats.org/officeDocument/2006/relationships/hyperlink" Target="https://www.canva.com/templates/?query=storyboard" TargetMode="Externa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s://capture.emagined.com.au/pre-production/cinematography/shot-types" TargetMode="External"/><Relationship Id="rId4" Type="http://schemas.openxmlformats.org/officeDocument/2006/relationships/hyperlink" Target="https://capture.emagined.com.au/pre-production/cinematography/camera-angle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apture.emagined.com.au/pre-production/coverage-storyboard-and-shot-list" TargetMode="External"/><Relationship Id="rId2" Type="http://schemas.openxmlformats.org/officeDocument/2006/relationships/hyperlink" Target="https://capture.emagined.com.au/pre-production/cinematography/composition" TargetMode="Externa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artsunit.nsw.edu.au/art-bites/lighting" TargetMode="External"/><Relationship Id="rId2" Type="http://schemas.openxmlformats.org/officeDocument/2006/relationships/hyperlink" Target="https://www.canva.com/templates/?query=moodboard" TargetMode="Externa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apture.emagined.com.au/development/film-language"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educationstandards.nsw.edu.au/wps/portal/nesa/11-12/stage-6-learning-areas/stage-6-creative-arts/dance-syllabus/assessment-and-reporting"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8" Type="http://schemas.openxmlformats.org/officeDocument/2006/relationships/hyperlink" Target="https://youtu.be/EADO7DbyqoU?si=tN6bxjo9prJSKpQF" TargetMode="External"/><Relationship Id="rId13" Type="http://schemas.openxmlformats.org/officeDocument/2006/relationships/hyperlink" Target="https://www.canva.com/templates/?query=moodboard"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playlist?list=PLg_qOpVFpWT6QPKXXu1002g4_7C-1vv4r" TargetMode="External"/><Relationship Id="rId12" Type="http://schemas.openxmlformats.org/officeDocument/2006/relationships/hyperlink" Target="https://capture.emagined.com.au/"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3.xml"/><Relationship Id="rId6" Type="http://schemas.openxmlformats.org/officeDocument/2006/relationships/hyperlink" Target="https://educationstandards.nsw.edu.au/wps/portal/nesa/11-12/stage-6-learning-areas/stage-6-creative-arts/dance-syllabus/course-prescriptions" TargetMode="External"/><Relationship Id="rId11" Type="http://schemas.openxmlformats.org/officeDocument/2006/relationships/hyperlink" Target="https://www.canva.com/templates/?query=storyboard" TargetMode="External"/><Relationship Id="rId5" Type="http://schemas.openxmlformats.org/officeDocument/2006/relationships/hyperlink" Target="https://educationstandards.nsw.edu.au/wps/portal/nesa/11-12/stage-6-learning-areas/stage-6-creative-arts/dance-syllabus" TargetMode="External"/><Relationship Id="rId10" Type="http://schemas.openxmlformats.org/officeDocument/2006/relationships/hyperlink" Target="https://sites.google.com/education.nsw.gov.au/hscdance/core-composition-part-2/formal-structures" TargetMode="External"/><Relationship Id="rId4" Type="http://schemas.openxmlformats.org/officeDocument/2006/relationships/hyperlink" Target="https://curriculum.nsw.edu.au/" TargetMode="External"/><Relationship Id="rId9" Type="http://schemas.openxmlformats.org/officeDocument/2006/relationships/hyperlink" Target="https://emagined.com.au/modules/Department%20of%20Education/Writing%20about%20dance/index.html#/" TargetMode="External"/><Relationship Id="rId14" Type="http://schemas.openxmlformats.org/officeDocument/2006/relationships/hyperlink" Target="https://artsunit.nsw.edu.au/art-bites/lightin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educationstandards.nsw.edu.au/wps/portal/nesa/11-12/stage-6-learning-areas/stage-6-creative-arts/dance-syllabus/assessment-and-reporting" TargetMode="External"/><Relationship Id="rId2" Type="http://schemas.openxmlformats.org/officeDocument/2006/relationships/hyperlink" Target="https://educationstandards.nsw.edu.au/wps/portal/nesa/11-12/stage-6-learning-areas/stage-6-creative-arts/dance-syllabus" TargetMode="Externa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educationstandards.nsw.edu.au/wps/portal/nesa/11-12/stage-6-learning-areas/stage-6-creative-arts/dance-syllabus" TargetMode="External"/><Relationship Id="rId2" Type="http://schemas.openxmlformats.org/officeDocument/2006/relationships/hyperlink" Target="https://educationstandards.nsw.edu.au/wps/portal/nesa/11-12/stage-6-learning-areas/stage-6-creative-arts/dance-syllabus/assessment-and-reporting" TargetMode="External"/><Relationship Id="rId1" Type="http://schemas.openxmlformats.org/officeDocument/2006/relationships/slideLayout" Target="../slideLayouts/slideLayout2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795E-EA06-03A8-E49E-0A89287DCF26}"/>
              </a:ext>
            </a:extLst>
          </p:cNvPr>
          <p:cNvSpPr>
            <a:spLocks noGrp="1"/>
          </p:cNvSpPr>
          <p:nvPr>
            <p:ph type="ctrTitle"/>
          </p:nvPr>
        </p:nvSpPr>
        <p:spPr/>
        <p:txBody>
          <a:bodyPr anchor="t">
            <a:normAutofit/>
          </a:bodyPr>
          <a:lstStyle/>
          <a:p>
            <a:r>
              <a:rPr lang="en-AU" dirty="0"/>
              <a:t>Major study dance and technology</a:t>
            </a:r>
            <a:endParaRPr lang="en-US" dirty="0"/>
          </a:p>
        </p:txBody>
      </p:sp>
      <p:sp>
        <p:nvSpPr>
          <p:cNvPr id="3" name="Text Placeholder 2">
            <a:extLst>
              <a:ext uri="{FF2B5EF4-FFF2-40B4-BE49-F238E27FC236}">
                <a16:creationId xmlns:a16="http://schemas.microsoft.com/office/drawing/2014/main" id="{61F2436C-6625-F0EC-DC2C-529A307B261B}"/>
              </a:ext>
            </a:extLst>
          </p:cNvPr>
          <p:cNvSpPr>
            <a:spLocks noGrp="1"/>
          </p:cNvSpPr>
          <p:nvPr>
            <p:ph type="body" sz="quarter" idx="10"/>
          </p:nvPr>
        </p:nvSpPr>
        <p:spPr/>
        <p:txBody>
          <a:bodyPr>
            <a:normAutofit/>
          </a:bodyPr>
          <a:lstStyle/>
          <a:p>
            <a:r>
              <a:rPr lang="en-AU" dirty="0"/>
              <a:t>Film and video introduction and overview</a:t>
            </a:r>
          </a:p>
        </p:txBody>
      </p:sp>
      <p:pic>
        <p:nvPicPr>
          <p:cNvPr id="13" name="Picture Placeholder 12">
            <a:extLst>
              <a:ext uri="{FF2B5EF4-FFF2-40B4-BE49-F238E27FC236}">
                <a16:creationId xmlns:a16="http://schemas.microsoft.com/office/drawing/2014/main" id="{E1A0A011-345C-F038-1AFA-DBD3685F634B}"/>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13040" r="37760"/>
          <a:stretch/>
        </p:blipFill>
        <p:spPr>
          <a:xfrm>
            <a:off x="7128000" y="0"/>
            <a:ext cx="5064000" cy="6858000"/>
          </a:xfrm>
          <a:prstGeom prst="rect">
            <a:avLst/>
          </a:prstGeom>
        </p:spPr>
      </p:pic>
    </p:spTree>
    <p:extLst>
      <p:ext uri="{BB962C8B-B14F-4D97-AF65-F5344CB8AC3E}">
        <p14:creationId xmlns:p14="http://schemas.microsoft.com/office/powerpoint/2010/main" val="392159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AE6196-8413-AB55-1D40-9BE0E20ABEFF}"/>
              </a:ext>
            </a:extLst>
          </p:cNvPr>
          <p:cNvSpPr>
            <a:spLocks noGrp="1"/>
          </p:cNvSpPr>
          <p:nvPr>
            <p:ph type="title"/>
          </p:nvPr>
        </p:nvSpPr>
        <p:spPr/>
        <p:txBody>
          <a:bodyPr/>
          <a:lstStyle/>
          <a:p>
            <a:r>
              <a:rPr lang="en-US" sz="3600" dirty="0">
                <a:solidFill>
                  <a:schemeClr val="accent1"/>
                </a:solidFill>
              </a:rPr>
              <a:t>Area of study 2 (2 of 2)</a:t>
            </a:r>
            <a:endParaRPr lang="en-AU" dirty="0"/>
          </a:p>
        </p:txBody>
      </p:sp>
      <p:sp>
        <p:nvSpPr>
          <p:cNvPr id="9" name="Text Placeholder 8">
            <a:extLst>
              <a:ext uri="{FF2B5EF4-FFF2-40B4-BE49-F238E27FC236}">
                <a16:creationId xmlns:a16="http://schemas.microsoft.com/office/drawing/2014/main" id="{C370D08D-05D6-96BC-4ADD-678CBF613B8D}"/>
              </a:ext>
            </a:extLst>
          </p:cNvPr>
          <p:cNvSpPr>
            <a:spLocks noGrp="1"/>
          </p:cNvSpPr>
          <p:nvPr>
            <p:ph type="body" sz="quarter" idx="18"/>
          </p:nvPr>
        </p:nvSpPr>
        <p:spPr/>
        <p:txBody>
          <a:bodyPr/>
          <a:lstStyle/>
          <a:p>
            <a:r>
              <a:rPr lang="en-AU" dirty="0"/>
              <a:t>Overview</a:t>
            </a:r>
          </a:p>
        </p:txBody>
      </p:sp>
      <p:sp>
        <p:nvSpPr>
          <p:cNvPr id="10" name="Text Placeholder 9">
            <a:extLst>
              <a:ext uri="{FF2B5EF4-FFF2-40B4-BE49-F238E27FC236}">
                <a16:creationId xmlns:a16="http://schemas.microsoft.com/office/drawing/2014/main" id="{86FBEC29-01D9-9DF6-86EC-8370CD2D5F27}"/>
              </a:ext>
            </a:extLst>
          </p:cNvPr>
          <p:cNvSpPr>
            <a:spLocks noGrp="1"/>
          </p:cNvSpPr>
          <p:nvPr>
            <p:ph type="body" sz="quarter" idx="19"/>
          </p:nvPr>
        </p:nvSpPr>
        <p:spPr>
          <a:xfrm>
            <a:off x="354000" y="1652610"/>
            <a:ext cx="11484000" cy="4491058"/>
          </a:xfrm>
        </p:spPr>
        <p:txBody>
          <a:bodyPr/>
          <a:lstStyle/>
          <a:p>
            <a:pPr algn="l"/>
            <a:r>
              <a:rPr lang="en-AU" sz="1800" b="0" i="0" dirty="0">
                <a:solidFill>
                  <a:schemeClr val="accent1"/>
                </a:solidFill>
                <a:effectLst/>
              </a:rPr>
              <a:t>Additional considerations that may arise from the intent of the work include manipulating simple and appropriate setting, costumes and/or props for 2 or 3 dancers and the appropriate choice of accompaniment/non-accompaniment.</a:t>
            </a:r>
          </a:p>
          <a:p>
            <a:r>
              <a:rPr lang="en-GB" sz="1800" dirty="0">
                <a:solidFill>
                  <a:schemeClr val="accent1"/>
                </a:solidFill>
              </a:rPr>
              <a:t>In this module, syllabus content related to this area of study will be marked with the pink logo in the top right hand corner.</a:t>
            </a:r>
            <a:endParaRPr lang="en-AU" sz="1400" b="0" i="0" dirty="0">
              <a:solidFill>
                <a:schemeClr val="accent1"/>
              </a:solidFill>
              <a:effectLst/>
            </a:endParaRPr>
          </a:p>
        </p:txBody>
      </p:sp>
      <p:sp>
        <p:nvSpPr>
          <p:cNvPr id="11" name="TextBox 10">
            <a:extLst>
              <a:ext uri="{FF2B5EF4-FFF2-40B4-BE49-F238E27FC236}">
                <a16:creationId xmlns:a16="http://schemas.microsoft.com/office/drawing/2014/main" id="{C474BE92-8678-B230-2B85-7DBDD7A556A2}"/>
              </a:ext>
            </a:extLst>
          </p:cNvPr>
          <p:cNvSpPr txBox="1"/>
          <p:nvPr/>
        </p:nvSpPr>
        <p:spPr>
          <a:xfrm>
            <a:off x="354000" y="6266044"/>
            <a:ext cx="10482171" cy="360000"/>
          </a:xfrm>
          <a:prstGeom prst="rect">
            <a:avLst/>
          </a:prstGeom>
          <a:noFill/>
        </p:spPr>
        <p:txBody>
          <a:bodyPr wrap="square" lIns="0" tIns="0" rIns="0" bIns="0" rtlCol="0">
            <a:noAutofit/>
          </a:bodyPr>
          <a:lstStyle/>
          <a:p>
            <a:pPr algn="l"/>
            <a:r>
              <a:rPr lang="en-AU" sz="1000" dirty="0">
                <a:solidFill>
                  <a:srgbClr val="22272B"/>
                </a:solidFill>
                <a:hlinkClick r:id="rId2"/>
              </a:rPr>
              <a:t>Dance Stage 6 Assessment and Reporting</a:t>
            </a:r>
            <a:r>
              <a:rPr lang="en-AU" sz="1000" dirty="0">
                <a:solidFill>
                  <a:srgbClr val="22272B"/>
                </a:solidFill>
              </a:rPr>
              <a:t> © NSW Education Standards Authority (NESA) for and on behalf of the Crown in right of the State of New South Wales, 2021</a:t>
            </a:r>
            <a:r>
              <a:rPr lang="en-US" sz="1000" dirty="0">
                <a:solidFill>
                  <a:srgbClr val="22272B"/>
                </a:solidFill>
              </a:rPr>
              <a:t>.</a:t>
            </a:r>
            <a:endParaRPr lang="en-AU" sz="1000" dirty="0"/>
          </a:p>
        </p:txBody>
      </p:sp>
      <p:sp>
        <p:nvSpPr>
          <p:cNvPr id="2" name="Slide Number Placeholder 1">
            <a:extLst>
              <a:ext uri="{FF2B5EF4-FFF2-40B4-BE49-F238E27FC236}">
                <a16:creationId xmlns:a16="http://schemas.microsoft.com/office/drawing/2014/main" id="{129F028B-125C-37BE-E28A-F16007069AA6}"/>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10</a:t>
            </a:fld>
            <a:endParaRPr lang="en-AU"/>
          </a:p>
        </p:txBody>
      </p:sp>
      <p:pic>
        <p:nvPicPr>
          <p:cNvPr id="3" name="Picture 2">
            <a:extLst>
              <a:ext uri="{FF2B5EF4-FFF2-40B4-BE49-F238E27FC236}">
                <a16:creationId xmlns:a16="http://schemas.microsoft.com/office/drawing/2014/main" id="{F9C48790-4B69-801F-2AB4-A2BD34765587}"/>
              </a:ext>
              <a:ext uri="{C183D7F6-B498-43B3-948B-1728B52AA6E4}">
                <adec:decorative xmlns:adec="http://schemas.microsoft.com/office/drawing/2017/decorative" val="1"/>
              </a:ext>
            </a:extLst>
          </p:cNvPr>
          <p:cNvPicPr>
            <a:picLocks noChangeAspect="1"/>
          </p:cNvPicPr>
          <p:nvPr/>
        </p:nvPicPr>
        <p:blipFill rotWithShape="1">
          <a:blip r:embed="rId3"/>
          <a:srcRect l="3518" t="3643" r="3296" b="4382"/>
          <a:stretch/>
        </p:blipFill>
        <p:spPr>
          <a:xfrm>
            <a:off x="10257866" y="295704"/>
            <a:ext cx="872879" cy="855656"/>
          </a:xfrm>
          <a:prstGeom prst="ellipse">
            <a:avLst/>
          </a:prstGeom>
        </p:spPr>
      </p:pic>
    </p:spTree>
    <p:extLst>
      <p:ext uri="{BB962C8B-B14F-4D97-AF65-F5344CB8AC3E}">
        <p14:creationId xmlns:p14="http://schemas.microsoft.com/office/powerpoint/2010/main" val="333551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1C25E7-9E1C-78F6-262D-AECD4220BE74}"/>
              </a:ext>
            </a:extLst>
          </p:cNvPr>
          <p:cNvSpPr>
            <a:spLocks noGrp="1"/>
          </p:cNvSpPr>
          <p:nvPr>
            <p:ph type="ctrTitle"/>
          </p:nvPr>
        </p:nvSpPr>
        <p:spPr/>
        <p:txBody>
          <a:bodyPr/>
          <a:lstStyle/>
          <a:p>
            <a:r>
              <a:rPr lang="en-AU" dirty="0"/>
              <a:t>Unpacking the content points</a:t>
            </a:r>
          </a:p>
        </p:txBody>
      </p:sp>
      <p:sp>
        <p:nvSpPr>
          <p:cNvPr id="7" name="Text Placeholder 6">
            <a:extLst>
              <a:ext uri="{FF2B5EF4-FFF2-40B4-BE49-F238E27FC236}">
                <a16:creationId xmlns:a16="http://schemas.microsoft.com/office/drawing/2014/main" id="{6E67230D-C93A-797B-2CF1-A2E655281DA1}"/>
              </a:ext>
            </a:extLst>
          </p:cNvPr>
          <p:cNvSpPr>
            <a:spLocks noGrp="1"/>
          </p:cNvSpPr>
          <p:nvPr>
            <p:ph type="body" sz="quarter" idx="11"/>
          </p:nvPr>
        </p:nvSpPr>
        <p:spPr/>
        <p:txBody>
          <a:bodyPr/>
          <a:lstStyle/>
          <a:p>
            <a:r>
              <a:rPr lang="en-AU" dirty="0"/>
              <a:t>3</a:t>
            </a:r>
          </a:p>
        </p:txBody>
      </p:sp>
      <p:sp>
        <p:nvSpPr>
          <p:cNvPr id="8" name="Text Placeholder 3">
            <a:extLst>
              <a:ext uri="{FF2B5EF4-FFF2-40B4-BE49-F238E27FC236}">
                <a16:creationId xmlns:a16="http://schemas.microsoft.com/office/drawing/2014/main" id="{6C11CFDE-7A5F-782D-422F-3101464BD2F3}"/>
              </a:ext>
            </a:extLst>
          </p:cNvPr>
          <p:cNvSpPr txBox="1">
            <a:spLocks/>
          </p:cNvSpPr>
          <p:nvPr/>
        </p:nvSpPr>
        <p:spPr>
          <a:xfrm>
            <a:off x="540000" y="4868967"/>
            <a:ext cx="9169012" cy="56824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accent4"/>
                </a:solidFill>
              </a:rPr>
              <a:t>Information and activities for content points across both areas of study</a:t>
            </a:r>
          </a:p>
        </p:txBody>
      </p:sp>
    </p:spTree>
    <p:extLst>
      <p:ext uri="{BB962C8B-B14F-4D97-AF65-F5344CB8AC3E}">
        <p14:creationId xmlns:p14="http://schemas.microsoft.com/office/powerpoint/2010/main" val="23538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Analysis of the types and functions of dance </a:t>
            </a:r>
            <a:br>
              <a:rPr lang="en-AU" dirty="0"/>
            </a:br>
            <a:r>
              <a:rPr lang="en-AU" dirty="0"/>
              <a:t>on film/video</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1"/>
          </p:nvPr>
        </p:nvSpPr>
        <p:spPr>
          <a:xfrm>
            <a:off x="360000" y="1467784"/>
            <a:ext cx="11484000" cy="4536000"/>
          </a:xfrm>
        </p:spPr>
        <p:txBody>
          <a:bodyPr/>
          <a:lstStyle/>
          <a:p>
            <a:r>
              <a:rPr lang="en-AU" dirty="0"/>
              <a:t>There are many ways to document dance on film, all of which have a different purpose or function. Dance can be:</a:t>
            </a:r>
          </a:p>
          <a:p>
            <a:pPr marL="342900" indent="-342900">
              <a:buFont typeface="Arial" panose="020B0604020202020204" pitchFamily="34" charset="0"/>
              <a:buChar char="•"/>
            </a:pPr>
            <a:r>
              <a:rPr lang="en-AU" dirty="0"/>
              <a:t>filmed for archival or restaging purposes</a:t>
            </a:r>
          </a:p>
          <a:p>
            <a:pPr marL="342900" indent="-342900">
              <a:buFont typeface="Arial" panose="020B0604020202020204" pitchFamily="34" charset="0"/>
              <a:buChar char="•"/>
            </a:pPr>
            <a:r>
              <a:rPr lang="en-AU" dirty="0"/>
              <a:t>recreated for film/video entertainment</a:t>
            </a:r>
          </a:p>
          <a:p>
            <a:pPr marL="342900" indent="-342900">
              <a:buFont typeface="Arial" panose="020B0604020202020204" pitchFamily="34" charset="0"/>
              <a:buChar char="•"/>
            </a:pPr>
            <a:r>
              <a:rPr lang="en-AU" dirty="0"/>
              <a:t>choreographed for film/video </a:t>
            </a:r>
          </a:p>
          <a:p>
            <a:pPr marL="342900" indent="-342900">
              <a:buFont typeface="Arial" panose="020B0604020202020204" pitchFamily="34" charset="0"/>
              <a:buChar char="•"/>
            </a:pPr>
            <a:r>
              <a:rPr lang="en-AU" dirty="0"/>
              <a:t>fused with the film/video medium (film/video and dance are used to enhance each other)</a:t>
            </a:r>
          </a:p>
          <a:p>
            <a:pPr marL="342900" indent="-342900">
              <a:buFont typeface="Arial" panose="020B0604020202020204" pitchFamily="34" charset="0"/>
              <a:buChar char="•"/>
            </a:pPr>
            <a:r>
              <a:rPr lang="en-AU" dirty="0"/>
              <a:t>recorded as part of a video clip to enhance musical performance.</a:t>
            </a:r>
          </a:p>
          <a:p>
            <a:r>
              <a:rPr lang="en-AU" dirty="0"/>
              <a:t>For your major study film and video, you will be required to choreograph dance specifically for the film/video medium. This means that the movement is filmed and edited in a way that further supports a concept/intent.</a:t>
            </a:r>
          </a:p>
          <a:p>
            <a:endParaRPr lang="en-AU" dirty="0"/>
          </a:p>
        </p:txBody>
      </p:sp>
      <p:sp>
        <p:nvSpPr>
          <p:cNvPr id="14" name="TextBox 13">
            <a:extLst>
              <a:ext uri="{FF2B5EF4-FFF2-40B4-BE49-F238E27FC236}">
                <a16:creationId xmlns:a16="http://schemas.microsoft.com/office/drawing/2014/main" id="{64EC3B1C-049D-6F51-29B7-575B8E0EE7F8}"/>
              </a:ext>
            </a:extLst>
          </p:cNvPr>
          <p:cNvSpPr txBox="1"/>
          <p:nvPr/>
        </p:nvSpPr>
        <p:spPr>
          <a:xfrm>
            <a:off x="348000" y="6498000"/>
            <a:ext cx="10036540" cy="198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a:t>
            </a:fld>
            <a:endParaRPr lang="en-AU" dirty="0"/>
          </a:p>
        </p:txBody>
      </p:sp>
      <p:pic>
        <p:nvPicPr>
          <p:cNvPr id="5" name="Picture 4">
            <a:extLst>
              <a:ext uri="{FF2B5EF4-FFF2-40B4-BE49-F238E27FC236}">
                <a16:creationId xmlns:a16="http://schemas.microsoft.com/office/drawing/2014/main" id="{EC4558F4-F2AD-A18B-B6B2-32CDBE591C66}"/>
              </a:ext>
              <a:ext uri="{C183D7F6-B498-43B3-948B-1728B52AA6E4}">
                <adec:decorative xmlns:adec="http://schemas.microsoft.com/office/drawing/2017/decorative" val="1"/>
              </a:ext>
            </a:extLst>
          </p:cNvPr>
          <p:cNvPicPr>
            <a:picLocks noChangeAspect="1"/>
          </p:cNvPicPr>
          <p:nvPr/>
        </p:nvPicPr>
        <p:blipFill rotWithShape="1">
          <a:blip r:embed="rId3"/>
          <a:srcRect l="6213" t="6623" r="5535" b="8256"/>
          <a:stretch/>
        </p:blipFill>
        <p:spPr>
          <a:xfrm>
            <a:off x="10299990" y="338158"/>
            <a:ext cx="789491" cy="771525"/>
          </a:xfrm>
          <a:prstGeom prst="ellipse">
            <a:avLst/>
          </a:prstGeom>
        </p:spPr>
      </p:pic>
    </p:spTree>
    <p:extLst>
      <p:ext uri="{BB962C8B-B14F-4D97-AF65-F5344CB8AC3E}">
        <p14:creationId xmlns:p14="http://schemas.microsoft.com/office/powerpoint/2010/main" val="8630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 study of examples</a:t>
            </a:r>
          </a:p>
        </p:txBody>
      </p:sp>
      <p:graphicFrame>
        <p:nvGraphicFramePr>
          <p:cNvPr id="7" name="Table 7" descr="A table outlining examples of different types of dance films and their features.">
            <a:extLst>
              <a:ext uri="{FF2B5EF4-FFF2-40B4-BE49-F238E27FC236}">
                <a16:creationId xmlns:a16="http://schemas.microsoft.com/office/drawing/2014/main" id="{B0B6F3EA-5AF6-3302-C8FA-2DA2E5A131D9}"/>
              </a:ext>
            </a:extLst>
          </p:cNvPr>
          <p:cNvGraphicFramePr>
            <a:graphicFrameLocks noGrp="1"/>
          </p:cNvGraphicFramePr>
          <p:nvPr>
            <p:ph idx="4294967295"/>
            <p:extLst>
              <p:ext uri="{D42A27DB-BD31-4B8C-83A1-F6EECF244321}">
                <p14:modId xmlns:p14="http://schemas.microsoft.com/office/powerpoint/2010/main" val="3639034858"/>
              </p:ext>
            </p:extLst>
          </p:nvPr>
        </p:nvGraphicFramePr>
        <p:xfrm>
          <a:off x="360026" y="1252255"/>
          <a:ext cx="11483974" cy="5147058"/>
        </p:xfrm>
        <a:graphic>
          <a:graphicData uri="http://schemas.openxmlformats.org/drawingml/2006/table">
            <a:tbl>
              <a:tblPr firstRow="1" bandRow="1">
                <a:tableStyleId>{912C8C85-51F0-491E-9774-3900AFEF0FD7}</a:tableStyleId>
              </a:tblPr>
              <a:tblGrid>
                <a:gridCol w="2274327">
                  <a:extLst>
                    <a:ext uri="{9D8B030D-6E8A-4147-A177-3AD203B41FA5}">
                      <a16:colId xmlns:a16="http://schemas.microsoft.com/office/drawing/2014/main" val="3854828539"/>
                    </a:ext>
                  </a:extLst>
                </a:gridCol>
                <a:gridCol w="3213323">
                  <a:extLst>
                    <a:ext uri="{9D8B030D-6E8A-4147-A177-3AD203B41FA5}">
                      <a16:colId xmlns:a16="http://schemas.microsoft.com/office/drawing/2014/main" val="755366036"/>
                    </a:ext>
                  </a:extLst>
                </a:gridCol>
                <a:gridCol w="5996324">
                  <a:extLst>
                    <a:ext uri="{9D8B030D-6E8A-4147-A177-3AD203B41FA5}">
                      <a16:colId xmlns:a16="http://schemas.microsoft.com/office/drawing/2014/main" val="1719323290"/>
                    </a:ext>
                  </a:extLst>
                </a:gridCol>
              </a:tblGrid>
              <a:tr h="370840">
                <a:tc>
                  <a:txBody>
                    <a:bodyPr/>
                    <a:lstStyle/>
                    <a:p>
                      <a:r>
                        <a:rPr lang="en-AU" sz="1800" dirty="0">
                          <a:solidFill>
                            <a:schemeClr val="accent1"/>
                          </a:solidFill>
                          <a:latin typeface="+mj-lt"/>
                        </a:rPr>
                        <a:t>Type of dance film</a:t>
                      </a:r>
                    </a:p>
                  </a:txBody>
                  <a:tcPr/>
                </a:tc>
                <a:tc>
                  <a:txBody>
                    <a:bodyPr/>
                    <a:lstStyle/>
                    <a:p>
                      <a:r>
                        <a:rPr lang="en-AU" sz="1800" dirty="0">
                          <a:solidFill>
                            <a:schemeClr val="accent1"/>
                          </a:solidFill>
                          <a:latin typeface="+mj-lt"/>
                        </a:rPr>
                        <a:t>Example</a:t>
                      </a:r>
                    </a:p>
                  </a:txBody>
                  <a:tcPr/>
                </a:tc>
                <a:tc>
                  <a:txBody>
                    <a:bodyPr/>
                    <a:lstStyle/>
                    <a:p>
                      <a:r>
                        <a:rPr lang="en-AU" sz="1800" dirty="0">
                          <a:solidFill>
                            <a:schemeClr val="accent1"/>
                          </a:solidFill>
                          <a:latin typeface="+mj-lt"/>
                        </a:rPr>
                        <a:t>Features/considerations </a:t>
                      </a:r>
                    </a:p>
                  </a:txBody>
                  <a:tcPr/>
                </a:tc>
                <a:extLst>
                  <a:ext uri="{0D108BD9-81ED-4DB2-BD59-A6C34878D82A}">
                    <a16:rowId xmlns:a16="http://schemas.microsoft.com/office/drawing/2014/main" val="2598257179"/>
                  </a:ext>
                </a:extLst>
              </a:tr>
              <a:tr h="370840">
                <a:tc>
                  <a:txBody>
                    <a:bodyPr/>
                    <a:lstStyle/>
                    <a:p>
                      <a:pPr>
                        <a:lnSpc>
                          <a:spcPct val="114000"/>
                        </a:lnSpc>
                        <a:spcAft>
                          <a:spcPts val="1200"/>
                        </a:spcAft>
                      </a:pPr>
                      <a:r>
                        <a:rPr lang="en-AU" sz="1600" dirty="0"/>
                        <a:t>Documentary footage</a:t>
                      </a:r>
                    </a:p>
                  </a:txBody>
                  <a:tcPr/>
                </a:tc>
                <a:tc>
                  <a:txBody>
                    <a:bodyPr/>
                    <a:lstStyle/>
                    <a:p>
                      <a:pPr>
                        <a:lnSpc>
                          <a:spcPct val="114000"/>
                        </a:lnSpc>
                        <a:spcAft>
                          <a:spcPts val="1200"/>
                        </a:spcAft>
                      </a:pPr>
                      <a:r>
                        <a:rPr lang="en-AU" sz="1600" dirty="0" err="1">
                          <a:effectLst/>
                          <a:ea typeface="Calibri" panose="020F0502020204030204" pitchFamily="34" charset="0"/>
                          <a:cs typeface="Times New Roman" panose="02020603050405020304" pitchFamily="18" charset="0"/>
                        </a:rPr>
                        <a:t>Bangarra</a:t>
                      </a:r>
                      <a:r>
                        <a:rPr lang="en-AU" sz="1600" dirty="0">
                          <a:effectLst/>
                          <a:ea typeface="Calibri" panose="020F0502020204030204" pitchFamily="34" charset="0"/>
                          <a:cs typeface="Times New Roman" panose="02020603050405020304" pitchFamily="18" charset="0"/>
                        </a:rPr>
                        <a:t> Dance Theatre’s </a:t>
                      </a:r>
                      <a:r>
                        <a:rPr lang="en-AU" sz="1600" u="sng" dirty="0">
                          <a:solidFill>
                            <a:schemeClr val="accent2"/>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Rekindling series</a:t>
                      </a:r>
                      <a:r>
                        <a:rPr lang="en-AU" sz="1600" u="sng" dirty="0">
                          <a:solidFill>
                            <a:schemeClr val="accent2"/>
                          </a:solidFill>
                          <a:effectLst/>
                          <a:ea typeface="Calibri" panose="020F0502020204030204" pitchFamily="34" charset="0"/>
                          <a:cs typeface="Times New Roman" panose="02020603050405020304" pitchFamily="18" charset="0"/>
                        </a:rPr>
                        <a:t> (5:21)</a:t>
                      </a:r>
                      <a:endParaRPr lang="en-AU" sz="1600" dirty="0">
                        <a:solidFill>
                          <a:schemeClr val="accent2"/>
                        </a:solidFill>
                      </a:endParaRPr>
                    </a:p>
                  </a:txBody>
                  <a:tcPr/>
                </a:tc>
                <a:tc>
                  <a:txBody>
                    <a:bodyPr/>
                    <a:lstStyle/>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Calibri" panose="020F0502020204030204" pitchFamily="34" charset="0"/>
                          <a:cs typeface="Times New Roman" panose="02020603050405020304" pitchFamily="18" charset="0"/>
                        </a:rPr>
                        <a:t>Can be used for historical documentary, teaching or marketing purposes.</a:t>
                      </a:r>
                    </a:p>
                  </a:txBody>
                  <a:tcPr/>
                </a:tc>
                <a:extLst>
                  <a:ext uri="{0D108BD9-81ED-4DB2-BD59-A6C34878D82A}">
                    <a16:rowId xmlns:a16="http://schemas.microsoft.com/office/drawing/2014/main" val="1298950700"/>
                  </a:ext>
                </a:extLst>
              </a:tr>
              <a:tr h="370840">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effectLst/>
                          <a:ea typeface="Arial" panose="020B0604020202020204" pitchFamily="34" charset="0"/>
                          <a:cs typeface="Times New Roman" panose="02020603050405020304" pitchFamily="18" charset="0"/>
                        </a:rPr>
                        <a:t>Staged dance</a:t>
                      </a:r>
                      <a:endParaRPr lang="en-AU" sz="1600" dirty="0"/>
                    </a:p>
                    <a:p>
                      <a:pPr>
                        <a:lnSpc>
                          <a:spcPct val="114000"/>
                        </a:lnSpc>
                        <a:spcAft>
                          <a:spcPts val="1200"/>
                        </a:spcAft>
                      </a:pPr>
                      <a:r>
                        <a:rPr lang="en-AU" sz="1600" dirty="0">
                          <a:effectLst/>
                          <a:ea typeface="Arial" panose="020B0604020202020204" pitchFamily="34" charset="0"/>
                          <a:cs typeface="Times New Roman" panose="02020603050405020304" pitchFamily="18" charset="0"/>
                        </a:rPr>
                        <a:t>recreated for television broadcast </a:t>
                      </a:r>
                      <a:endParaRPr lang="en-AU" sz="1600" dirty="0"/>
                    </a:p>
                  </a:txBody>
                  <a:tcP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b="0" i="0" kern="1200" dirty="0">
                          <a:solidFill>
                            <a:schemeClr val="tx1"/>
                          </a:solidFill>
                          <a:effectLst/>
                          <a:latin typeface="+mn-lt"/>
                          <a:ea typeface="+mn-ea"/>
                          <a:cs typeface="+mn-cs"/>
                          <a:hlinkClick r:id="rId3"/>
                        </a:rPr>
                        <a:t>Disney's NEWSIES Performs on "The View" - Now on Broadway!</a:t>
                      </a:r>
                      <a:endParaRPr lang="en-AU" sz="1600" b="0" i="0" kern="1200" dirty="0">
                        <a:solidFill>
                          <a:schemeClr val="tx1"/>
                        </a:solidFill>
                        <a:effectLst/>
                        <a:latin typeface="+mn-lt"/>
                        <a:ea typeface="+mn-ea"/>
                        <a:cs typeface="+mn-cs"/>
                      </a:endParaRPr>
                    </a:p>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u="none" dirty="0">
                          <a:effectLst/>
                          <a:ea typeface="Arial" panose="020B0604020202020204" pitchFamily="34" charset="0"/>
                          <a:cs typeface="Times New Roman" panose="02020603050405020304" pitchFamily="18" charset="0"/>
                        </a:rPr>
                        <a:t>(4:03)</a:t>
                      </a:r>
                      <a:endParaRPr lang="en-AU" sz="1600" u="none" dirty="0"/>
                    </a:p>
                  </a:txBody>
                  <a:tcPr/>
                </a:tc>
                <a:tc>
                  <a:txBody>
                    <a:bodyPr/>
                    <a:lstStyle/>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Arial" panose="020B0604020202020204" pitchFamily="34" charset="0"/>
                          <a:cs typeface="Times New Roman" panose="02020603050405020304" pitchFamily="18" charset="0"/>
                        </a:rPr>
                        <a:t>Can be used to meet wider audiences. </a:t>
                      </a:r>
                    </a:p>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Arial" panose="020B0604020202020204" pitchFamily="34" charset="0"/>
                          <a:cs typeface="Times New Roman" panose="02020603050405020304" pitchFamily="18" charset="0"/>
                        </a:rPr>
                        <a:t>May be altered to suit a television audience. </a:t>
                      </a:r>
                    </a:p>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Arial" panose="020B0604020202020204" pitchFamily="34" charset="0"/>
                          <a:cs typeface="Times New Roman" panose="02020603050405020304" pitchFamily="18" charset="0"/>
                        </a:rPr>
                        <a:t>Consider the choreographers role in selecting, refining and editing their work for television. How might their intent be changed when accommodating this type of audience?</a:t>
                      </a:r>
                    </a:p>
                  </a:txBody>
                  <a:tcPr/>
                </a:tc>
                <a:extLst>
                  <a:ext uri="{0D108BD9-81ED-4DB2-BD59-A6C34878D82A}">
                    <a16:rowId xmlns:a16="http://schemas.microsoft.com/office/drawing/2014/main" val="295248554"/>
                  </a:ext>
                </a:extLst>
              </a:tr>
              <a:tr h="370840">
                <a:tc>
                  <a:txBody>
                    <a:bodyPr/>
                    <a:lstStyle/>
                    <a:p>
                      <a:pPr>
                        <a:lnSpc>
                          <a:spcPct val="114000"/>
                        </a:lnSpc>
                        <a:spcAft>
                          <a:spcPts val="1200"/>
                        </a:spcAft>
                      </a:pPr>
                      <a:r>
                        <a:rPr lang="en-AU" sz="1600" dirty="0">
                          <a:effectLst/>
                          <a:ea typeface="Arial" panose="020B0604020202020204" pitchFamily="34" charset="0"/>
                          <a:cs typeface="Times New Roman" panose="02020603050405020304" pitchFamily="18" charset="0"/>
                        </a:rPr>
                        <a:t>Musicals and filmed adaptations of stage musicals </a:t>
                      </a:r>
                      <a:endParaRPr lang="en-AU" sz="1600" dirty="0"/>
                    </a:p>
                  </a:txBody>
                  <a:tcPr/>
                </a:tc>
                <a:tc>
                  <a:txBody>
                    <a:bodyPr/>
                    <a:lstStyle/>
                    <a:p>
                      <a:pPr>
                        <a:lnSpc>
                          <a:spcPct val="114000"/>
                        </a:lnSpc>
                        <a:spcAft>
                          <a:spcPts val="1200"/>
                        </a:spcAft>
                      </a:pPr>
                      <a:r>
                        <a:rPr lang="en-AU" sz="1600" dirty="0">
                          <a:effectLst/>
                          <a:ea typeface="Arial" panose="020B0604020202020204" pitchFamily="34" charset="0"/>
                          <a:cs typeface="Times New Roman" panose="02020603050405020304" pitchFamily="18" charset="0"/>
                        </a:rPr>
                        <a:t>Steven Spielberg’s ‘West Side Story’ (2021) adaptation</a:t>
                      </a:r>
                      <a:endParaRPr lang="en-AU" sz="1600" dirty="0"/>
                    </a:p>
                  </a:txBody>
                  <a:tcPr/>
                </a:tc>
                <a:tc>
                  <a:txBody>
                    <a:bodyPr/>
                    <a:lstStyle/>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Arial" panose="020B0604020202020204" pitchFamily="34" charset="0"/>
                          <a:cs typeface="Times New Roman" panose="02020603050405020304" pitchFamily="18" charset="0"/>
                        </a:rPr>
                        <a:t>Allows for illusions and special effects.</a:t>
                      </a:r>
                    </a:p>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Calibri" panose="020F0502020204030204" pitchFamily="34" charset="0"/>
                          <a:cs typeface="Times New Roman" panose="02020603050405020304" pitchFamily="18" charset="0"/>
                        </a:rPr>
                        <a:t>May change the contribution of dance to the narrative.</a:t>
                      </a:r>
                    </a:p>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Calibri" panose="020F0502020204030204" pitchFamily="34" charset="0"/>
                          <a:cs typeface="Times New Roman" panose="02020603050405020304" pitchFamily="18" charset="0"/>
                        </a:rPr>
                        <a:t>Consider the relationship of dance elements, musical elements and character. How might the choreographic elements and style be altered for television?</a:t>
                      </a:r>
                      <a:endParaRPr lang="en-AU" sz="1600" dirty="0"/>
                    </a:p>
                  </a:txBody>
                  <a:tcPr/>
                </a:tc>
                <a:extLst>
                  <a:ext uri="{0D108BD9-81ED-4DB2-BD59-A6C34878D82A}">
                    <a16:rowId xmlns:a16="http://schemas.microsoft.com/office/drawing/2014/main" val="2589926382"/>
                  </a:ext>
                </a:extLst>
              </a:tr>
              <a:tr h="370840">
                <a:tc>
                  <a:txBody>
                    <a:bodyPr/>
                    <a:lstStyle/>
                    <a:p>
                      <a:pPr>
                        <a:lnSpc>
                          <a:spcPct val="114000"/>
                        </a:lnSpc>
                        <a:spcAft>
                          <a:spcPts val="1200"/>
                        </a:spcAft>
                      </a:pPr>
                      <a:r>
                        <a:rPr lang="en-AU" sz="1600" dirty="0">
                          <a:effectLst/>
                          <a:ea typeface="Arial" panose="020B0604020202020204" pitchFamily="34" charset="0"/>
                          <a:cs typeface="Times New Roman" panose="02020603050405020304" pitchFamily="18" charset="0"/>
                        </a:rPr>
                        <a:t>Dance films</a:t>
                      </a:r>
                      <a:endParaRPr lang="en-AU" sz="1600" dirty="0"/>
                    </a:p>
                  </a:txBody>
                  <a:tcPr/>
                </a:tc>
                <a:tc>
                  <a:txBody>
                    <a:bodyPr/>
                    <a:lstStyle/>
                    <a:p>
                      <a:pPr>
                        <a:lnSpc>
                          <a:spcPct val="114000"/>
                        </a:lnSpc>
                        <a:spcAft>
                          <a:spcPts val="1200"/>
                        </a:spcAft>
                      </a:pPr>
                      <a:r>
                        <a:rPr lang="en-AU" sz="1600" dirty="0">
                          <a:effectLst/>
                          <a:ea typeface="Arial" panose="020B0604020202020204" pitchFamily="34" charset="0"/>
                          <a:cs typeface="Times New Roman" panose="02020603050405020304" pitchFamily="18" charset="0"/>
                        </a:rPr>
                        <a:t>Sue Healey’s 'Fine Line’ (2004)</a:t>
                      </a:r>
                      <a:endParaRPr lang="en-AU" sz="1600" dirty="0"/>
                    </a:p>
                  </a:txBody>
                  <a:tcPr/>
                </a:tc>
                <a:tc>
                  <a:txBody>
                    <a:bodyPr/>
                    <a:lstStyle/>
                    <a:p>
                      <a:pPr marL="285750" marR="0" lvl="0" indent="-285750" algn="l" defTabSz="914377" rtl="0" eaLnBrk="1" fontAlgn="auto" latinLnBrk="0" hangingPunct="1">
                        <a:lnSpc>
                          <a:spcPct val="114000"/>
                        </a:lnSpc>
                        <a:spcBef>
                          <a:spcPts val="0"/>
                        </a:spcBef>
                        <a:spcAft>
                          <a:spcPts val="1200"/>
                        </a:spcAft>
                        <a:buClrTx/>
                        <a:buSzTx/>
                        <a:buFont typeface="Arial" panose="020B0604020202020204" pitchFamily="34" charset="0"/>
                        <a:buChar char="•"/>
                        <a:tabLst/>
                        <a:defRPr/>
                      </a:pPr>
                      <a:r>
                        <a:rPr lang="en-AU" sz="1600" dirty="0">
                          <a:effectLst/>
                          <a:ea typeface="Arial" panose="020B0604020202020204" pitchFamily="34" charset="0"/>
                          <a:cs typeface="Times New Roman" panose="02020603050405020304" pitchFamily="18" charset="0"/>
                        </a:rPr>
                        <a:t>Created to focus on the movement and to extend the communication of the intention through the film medium.</a:t>
                      </a:r>
                      <a:endParaRPr lang="en-AU" sz="1600" dirty="0">
                        <a:effectLs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248904"/>
                  </a:ext>
                </a:extLst>
              </a:tr>
            </a:tbl>
          </a:graphicData>
        </a:graphic>
      </p:graphicFrame>
      <p:pic>
        <p:nvPicPr>
          <p:cNvPr id="3" name="Content Placeholder 6">
            <a:extLst>
              <a:ext uri="{FF2B5EF4-FFF2-40B4-BE49-F238E27FC236}">
                <a16:creationId xmlns:a16="http://schemas.microsoft.com/office/drawing/2014/main" id="{CD5104E5-E36D-E3AA-DA9B-92B105C6D5BB}"/>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dirty="0"/>
          </a:p>
        </p:txBody>
      </p:sp>
    </p:spTree>
    <p:extLst>
      <p:ext uri="{BB962C8B-B14F-4D97-AF65-F5344CB8AC3E}">
        <p14:creationId xmlns:p14="http://schemas.microsoft.com/office/powerpoint/2010/main" val="220754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1 (1 of 3)</a:t>
            </a:r>
          </a:p>
        </p:txBody>
      </p:sp>
      <p:sp>
        <p:nvSpPr>
          <p:cNvPr id="7" name="Text Placeholder 6">
            <a:extLst>
              <a:ext uri="{FF2B5EF4-FFF2-40B4-BE49-F238E27FC236}">
                <a16:creationId xmlns:a16="http://schemas.microsoft.com/office/drawing/2014/main" id="{1E266A33-6376-8FD8-0423-6B62ED63D947}"/>
              </a:ext>
            </a:extLst>
          </p:cNvPr>
          <p:cNvSpPr>
            <a:spLocks noGrp="1"/>
          </p:cNvSpPr>
          <p:nvPr>
            <p:ph type="body" sz="quarter" idx="18"/>
          </p:nvPr>
        </p:nvSpPr>
        <p:spPr/>
        <p:txBody>
          <a:bodyPr/>
          <a:lstStyle/>
          <a:p>
            <a:r>
              <a:rPr lang="en-AU" dirty="0"/>
              <a:t>A study of examples </a:t>
            </a:r>
          </a:p>
        </p:txBody>
      </p:sp>
      <p:sp>
        <p:nvSpPr>
          <p:cNvPr id="5" name="Content Placeholder 4">
            <a:extLst>
              <a:ext uri="{FF2B5EF4-FFF2-40B4-BE49-F238E27FC236}">
                <a16:creationId xmlns:a16="http://schemas.microsoft.com/office/drawing/2014/main" id="{AEDB385B-B13A-0CF3-BA8C-136DFB60DC2B}"/>
              </a:ext>
            </a:extLst>
          </p:cNvPr>
          <p:cNvSpPr>
            <a:spLocks noGrp="1"/>
          </p:cNvSpPr>
          <p:nvPr>
            <p:ph idx="1"/>
          </p:nvPr>
        </p:nvSpPr>
        <p:spPr>
          <a:xfrm>
            <a:off x="360000" y="1369454"/>
            <a:ext cx="11484000" cy="4536000"/>
          </a:xfrm>
        </p:spPr>
        <p:txBody>
          <a:bodyPr/>
          <a:lstStyle/>
          <a:p>
            <a:pPr marL="342900" lvl="0" indent="-342900">
              <a:lnSpc>
                <a:spcPct val="150000"/>
              </a:lnSpc>
              <a:spcBef>
                <a:spcPts val="600"/>
              </a:spcBef>
              <a:buFont typeface="Arial" panose="020B0604020202020204" pitchFamily="34" charset="0"/>
              <a:buChar char="•"/>
            </a:pPr>
            <a:r>
              <a:rPr lang="en-AU" dirty="0">
                <a:ea typeface="Arial" panose="020B0604020202020204" pitchFamily="34" charset="0"/>
              </a:rPr>
              <a:t>W</a:t>
            </a:r>
            <a:r>
              <a:rPr lang="en-AU" dirty="0">
                <a:effectLst/>
                <a:ea typeface="Arial" panose="020B0604020202020204" pitchFamily="34" charset="0"/>
              </a:rPr>
              <a:t>atch a range of dance film examples and take notes in your process diary about their distinguishing features such as:</a:t>
            </a:r>
            <a:endParaRPr lang="en-AU" dirty="0">
              <a:ea typeface="Arial" panose="020B0604020202020204" pitchFamily="34" charset="0"/>
            </a:endParaRPr>
          </a:p>
          <a:p>
            <a:pPr marL="702900" lvl="4" indent="-342900">
              <a:spcBef>
                <a:spcPts val="6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s</a:t>
            </a:r>
            <a:r>
              <a:rPr lang="en-AU" dirty="0">
                <a:effectLst/>
                <a:ea typeface="Calibri" panose="020F0502020204030204" pitchFamily="34" charset="0"/>
                <a:cs typeface="Times New Roman" panose="02020603050405020304" pitchFamily="18" charset="0"/>
              </a:rPr>
              <a:t>etting</a:t>
            </a:r>
          </a:p>
          <a:p>
            <a:pPr marL="702900" lvl="4" indent="-342900">
              <a:spcBef>
                <a:spcPts val="6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m</a:t>
            </a:r>
            <a:r>
              <a:rPr lang="en-AU" dirty="0">
                <a:effectLst/>
                <a:ea typeface="Calibri" panose="020F0502020204030204" pitchFamily="34" charset="0"/>
                <a:cs typeface="Times New Roman" panose="02020603050405020304" pitchFamily="18" charset="0"/>
              </a:rPr>
              <a:t>usic</a:t>
            </a:r>
            <a:endParaRPr lang="en-AU" dirty="0">
              <a:ea typeface="Calibri" panose="020F0502020204030204" pitchFamily="34" charset="0"/>
              <a:cs typeface="Times New Roman" panose="02020603050405020304" pitchFamily="18" charset="0"/>
            </a:endParaRPr>
          </a:p>
          <a:p>
            <a:pPr marL="702900" lvl="4" indent="-342900">
              <a:spcBef>
                <a:spcPts val="6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lighting</a:t>
            </a:r>
            <a:endParaRPr lang="en-AU" dirty="0">
              <a:ea typeface="Calibri" panose="020F0502020204030204" pitchFamily="34" charset="0"/>
              <a:cs typeface="Times New Roman" panose="02020603050405020304" pitchFamily="18" charset="0"/>
            </a:endParaRPr>
          </a:p>
          <a:p>
            <a:pPr marL="702900" lvl="4" indent="-342900">
              <a:spcBef>
                <a:spcPts val="6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c</a:t>
            </a:r>
            <a:r>
              <a:rPr lang="en-AU" dirty="0">
                <a:effectLst/>
                <a:ea typeface="Calibri" panose="020F0502020204030204" pitchFamily="34" charset="0"/>
                <a:cs typeface="Times New Roman" panose="02020603050405020304" pitchFamily="18" charset="0"/>
              </a:rPr>
              <a:t>ostume</a:t>
            </a:r>
            <a:endParaRPr lang="en-AU" dirty="0">
              <a:ea typeface="Calibri" panose="020F0502020204030204" pitchFamily="34" charset="0"/>
              <a:cs typeface="Times New Roman" panose="02020603050405020304" pitchFamily="18" charset="0"/>
            </a:endParaRPr>
          </a:p>
          <a:p>
            <a:pPr marL="702900" lvl="4" indent="-342900">
              <a:spcBef>
                <a:spcPts val="6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camera movement</a:t>
            </a:r>
          </a:p>
          <a:p>
            <a:pPr marL="702900" lvl="4" indent="-342900">
              <a:spcBef>
                <a:spcPts val="6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editing techniques</a:t>
            </a:r>
          </a:p>
          <a:p>
            <a:pPr marL="702900" lvl="4" indent="-342900">
              <a:spcBef>
                <a:spcPts val="6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style.</a:t>
            </a:r>
          </a:p>
        </p:txBody>
      </p:sp>
      <p:pic>
        <p:nvPicPr>
          <p:cNvPr id="6" name="Content Placeholder 6">
            <a:extLst>
              <a:ext uri="{FF2B5EF4-FFF2-40B4-BE49-F238E27FC236}">
                <a16:creationId xmlns:a16="http://schemas.microsoft.com/office/drawing/2014/main" id="{E66C61A5-8949-2240-19C3-BA1494CE5B5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dirty="0"/>
          </a:p>
        </p:txBody>
      </p:sp>
    </p:spTree>
    <p:extLst>
      <p:ext uri="{BB962C8B-B14F-4D97-AF65-F5344CB8AC3E}">
        <p14:creationId xmlns:p14="http://schemas.microsoft.com/office/powerpoint/2010/main" val="385342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1 (2 of 3)</a:t>
            </a:r>
          </a:p>
        </p:txBody>
      </p:sp>
      <p:sp>
        <p:nvSpPr>
          <p:cNvPr id="7" name="Text Placeholder 6">
            <a:extLst>
              <a:ext uri="{FF2B5EF4-FFF2-40B4-BE49-F238E27FC236}">
                <a16:creationId xmlns:a16="http://schemas.microsoft.com/office/drawing/2014/main" id="{0169C5A7-BEAA-63C5-2F7D-FB6130E7B76F}"/>
              </a:ext>
            </a:extLst>
          </p:cNvPr>
          <p:cNvSpPr>
            <a:spLocks noGrp="1"/>
          </p:cNvSpPr>
          <p:nvPr>
            <p:ph type="body" sz="quarter" idx="18"/>
          </p:nvPr>
        </p:nvSpPr>
        <p:spPr/>
        <p:txBody>
          <a:bodyPr/>
          <a:lstStyle/>
          <a:p>
            <a:r>
              <a:rPr lang="en-AU" dirty="0"/>
              <a:t>A study of examples </a:t>
            </a:r>
          </a:p>
        </p:txBody>
      </p:sp>
      <p:sp>
        <p:nvSpPr>
          <p:cNvPr id="5" name="Content Placeholder 4">
            <a:extLst>
              <a:ext uri="{FF2B5EF4-FFF2-40B4-BE49-F238E27FC236}">
                <a16:creationId xmlns:a16="http://schemas.microsoft.com/office/drawing/2014/main" id="{AEDB385B-B13A-0CF3-BA8C-136DFB60DC2B}"/>
              </a:ext>
            </a:extLst>
          </p:cNvPr>
          <p:cNvSpPr>
            <a:spLocks noGrp="1"/>
          </p:cNvSpPr>
          <p:nvPr>
            <p:ph idx="1"/>
          </p:nvPr>
        </p:nvSpPr>
        <p:spPr/>
        <p:txBody>
          <a:bodyPr/>
          <a:lstStyle/>
          <a:p>
            <a:pPr marL="342900" indent="-342900">
              <a:lnSpc>
                <a:spcPct val="114000"/>
              </a:lnSpc>
              <a:spcBef>
                <a:spcPts val="1200"/>
              </a:spcBef>
              <a:buFont typeface="Arial" panose="020B0604020202020204" pitchFamily="34" charset="0"/>
              <a:buChar char="•"/>
            </a:pPr>
            <a:r>
              <a:rPr lang="en-AU" dirty="0">
                <a:ea typeface="Calibri" panose="020F0502020204030204" pitchFamily="34" charset="0"/>
                <a:cs typeface="Times New Roman" panose="02020603050405020304" pitchFamily="18" charset="0"/>
              </a:rPr>
              <a:t>Select one of the dance film examples you watched. Analyse the work to answer the questions below in your process diary. Provide examples from the work to support your ideas.</a:t>
            </a:r>
          </a:p>
          <a:p>
            <a:pPr marL="702900" lvl="4" indent="-342900">
              <a:lnSpc>
                <a:spcPct val="114000"/>
              </a:lnSpc>
              <a:spcBef>
                <a:spcPts val="12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How was the </a:t>
            </a:r>
            <a:r>
              <a:rPr lang="en-AU" dirty="0">
                <a:ea typeface="Calibri" panose="020F0502020204030204" pitchFamily="34" charset="0"/>
                <a:cs typeface="Times New Roman" panose="02020603050405020304" pitchFamily="18" charset="0"/>
              </a:rPr>
              <a:t>concept/intent and the structure of the work strengthened using the film/video medium?</a:t>
            </a:r>
          </a:p>
          <a:p>
            <a:pPr marL="702900" lvl="4" indent="-342900">
              <a:lnSpc>
                <a:spcPct val="114000"/>
              </a:lnSpc>
              <a:spcBef>
                <a:spcPts val="12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How were film techniques used to frame bodies and movement?</a:t>
            </a:r>
          </a:p>
          <a:p>
            <a:pPr marL="702900" lvl="4" indent="-342900">
              <a:lnSpc>
                <a:spcPct val="114000"/>
              </a:lnSpc>
              <a:spcBef>
                <a:spcPts val="12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How was the manipulation of the elements of dance enhanced using editing techniques?</a:t>
            </a:r>
          </a:p>
          <a:p>
            <a:pPr marL="702900" lvl="4" indent="-342900">
              <a:lnSpc>
                <a:spcPct val="114000"/>
              </a:lnSpc>
              <a:spcBef>
                <a:spcPts val="12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List filming and editing techniques that were used to support the choreographer's communication of the concept/intent? Were there any filming and editing techniques that detracted from the theme or narrative?</a:t>
            </a:r>
          </a:p>
          <a:p>
            <a:pPr marL="702900" lvl="4" indent="-342900">
              <a:lnSpc>
                <a:spcPct val="114000"/>
              </a:lnSpc>
              <a:spcBef>
                <a:spcPts val="1200"/>
              </a:spcBef>
              <a:buFont typeface="Quattrocento" panose="02020502030000000404" pitchFamily="18" charset="0"/>
              <a:buChar char="–"/>
            </a:pPr>
            <a:r>
              <a:rPr lang="en-AU" dirty="0">
                <a:ea typeface="Calibri" panose="020F0502020204030204" pitchFamily="34" charset="0"/>
                <a:cs typeface="Times New Roman" panose="02020603050405020304" pitchFamily="18" charset="0"/>
              </a:rPr>
              <a:t>Were filming and editing techniques used to exaggerate sensory elements of the work? How did this contribute to the successful communication of the concept/intent?</a:t>
            </a:r>
          </a:p>
          <a:p>
            <a:pPr>
              <a:lnSpc>
                <a:spcPct val="114000"/>
              </a:lnSpc>
              <a:spcBef>
                <a:spcPts val="1200"/>
              </a:spcBef>
            </a:pPr>
            <a:endParaRPr lang="en-AU" dirty="0"/>
          </a:p>
        </p:txBody>
      </p:sp>
      <p:pic>
        <p:nvPicPr>
          <p:cNvPr id="6" name="Content Placeholder 6">
            <a:extLst>
              <a:ext uri="{FF2B5EF4-FFF2-40B4-BE49-F238E27FC236}">
                <a16:creationId xmlns:a16="http://schemas.microsoft.com/office/drawing/2014/main" id="{9A76AC56-4E67-211E-1B17-6F5AE037016E}"/>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dirty="0"/>
          </a:p>
        </p:txBody>
      </p:sp>
    </p:spTree>
    <p:extLst>
      <p:ext uri="{BB962C8B-B14F-4D97-AF65-F5344CB8AC3E}">
        <p14:creationId xmlns:p14="http://schemas.microsoft.com/office/powerpoint/2010/main" val="61888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1 (3 of 3)</a:t>
            </a:r>
          </a:p>
        </p:txBody>
      </p:sp>
      <p:sp>
        <p:nvSpPr>
          <p:cNvPr id="7" name="Text Placeholder 6">
            <a:extLst>
              <a:ext uri="{FF2B5EF4-FFF2-40B4-BE49-F238E27FC236}">
                <a16:creationId xmlns:a16="http://schemas.microsoft.com/office/drawing/2014/main" id="{42C2AFB1-4F23-47DF-979C-4332E793BA55}"/>
              </a:ext>
            </a:extLst>
          </p:cNvPr>
          <p:cNvSpPr>
            <a:spLocks noGrp="1"/>
          </p:cNvSpPr>
          <p:nvPr>
            <p:ph type="body" sz="quarter" idx="18"/>
          </p:nvPr>
        </p:nvSpPr>
        <p:spPr/>
        <p:txBody>
          <a:bodyPr/>
          <a:lstStyle/>
          <a:p>
            <a:r>
              <a:rPr lang="en-AU" dirty="0"/>
              <a:t>A study of examples </a:t>
            </a:r>
          </a:p>
        </p:txBody>
      </p:sp>
      <p:sp>
        <p:nvSpPr>
          <p:cNvPr id="5" name="Content Placeholder 4">
            <a:extLst>
              <a:ext uri="{FF2B5EF4-FFF2-40B4-BE49-F238E27FC236}">
                <a16:creationId xmlns:a16="http://schemas.microsoft.com/office/drawing/2014/main" id="{AEDB385B-B13A-0CF3-BA8C-136DFB60DC2B}"/>
              </a:ext>
            </a:extLst>
          </p:cNvPr>
          <p:cNvSpPr>
            <a:spLocks noGrp="1"/>
          </p:cNvSpPr>
          <p:nvPr>
            <p:ph idx="1"/>
          </p:nvPr>
        </p:nvSpPr>
        <p:spPr/>
        <p:txBody>
          <a:bodyPr/>
          <a:lstStyle/>
          <a:p>
            <a:pPr marL="702900" lvl="4" indent="-342900">
              <a:spcBef>
                <a:spcPts val="12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How did the use of the film medium allow the choreographer to control the audience's gaze and interpretation of the </a:t>
            </a:r>
            <a:r>
              <a:rPr lang="en-AU" dirty="0">
                <a:effectLst/>
                <a:highlight>
                  <a:srgbClr val="FFFFFF"/>
                </a:highlight>
                <a:ea typeface="Calibri" panose="020F0502020204030204" pitchFamily="34" charset="0"/>
                <a:cs typeface="Times New Roman" panose="02020603050405020304" pitchFamily="18" charset="0"/>
              </a:rPr>
              <a:t>work</a:t>
            </a:r>
            <a:r>
              <a:rPr lang="en-AU" dirty="0">
                <a:effectLst/>
                <a:ea typeface="Calibri" panose="020F0502020204030204" pitchFamily="34" charset="0"/>
                <a:cs typeface="Times New Roman" panose="02020603050405020304" pitchFamily="18" charset="0"/>
              </a:rPr>
              <a:t>?</a:t>
            </a:r>
          </a:p>
          <a:p>
            <a:pPr marL="342900" indent="-342900">
              <a:spcBef>
                <a:spcPts val="1200"/>
              </a:spcBef>
              <a:buFont typeface="Arial" panose="020B0604020202020204" pitchFamily="34" charset="0"/>
              <a:buChar char="•"/>
            </a:pPr>
            <a:r>
              <a:rPr lang="en-AU" dirty="0">
                <a:ea typeface="Calibri" panose="020F0502020204030204" pitchFamily="34" charset="0"/>
                <a:cs typeface="Times New Roman" panose="02020603050405020304" pitchFamily="18" charset="0"/>
              </a:rPr>
              <a:t>Using a selected </a:t>
            </a:r>
            <a:r>
              <a:rPr lang="en-AU" dirty="0">
                <a:ea typeface="Calibri" panose="020F0502020204030204" pitchFamily="34" charset="0"/>
                <a:cs typeface="Times New Roman" panose="02020603050405020304" pitchFamily="18" charset="0"/>
                <a:hlinkClick r:id="rId2"/>
              </a:rPr>
              <a:t>paragraph structure</a:t>
            </a:r>
            <a:r>
              <a:rPr lang="en-AU" dirty="0">
                <a:ea typeface="Calibri" panose="020F0502020204030204" pitchFamily="34" charset="0"/>
                <a:cs typeface="Times New Roman" panose="02020603050405020304" pitchFamily="18" charset="0"/>
              </a:rPr>
              <a:t>, write an extended response answering the question below. Use relevant examples from your selected dance film example to support your response.</a:t>
            </a:r>
          </a:p>
          <a:p>
            <a:pPr marL="702900" lvl="4" indent="-342900">
              <a:spcBef>
                <a:spcPts val="1200"/>
              </a:spcBef>
              <a:buFont typeface="Quattrocento" panose="02020502030000000404" pitchFamily="18" charset="0"/>
              <a:buChar char="–"/>
            </a:pPr>
            <a:r>
              <a:rPr lang="en-AU" dirty="0">
                <a:effectLst/>
                <a:ea typeface="Calibri" panose="020F0502020204030204" pitchFamily="34" charset="0"/>
                <a:cs typeface="Times New Roman" panose="02020603050405020304" pitchFamily="18" charset="0"/>
              </a:rPr>
              <a:t>How did the choreographer use filming and editing techniques to enhance the communication of their concept/intent.</a:t>
            </a:r>
          </a:p>
          <a:p>
            <a:endParaRPr lang="en-AU" dirty="0"/>
          </a:p>
        </p:txBody>
      </p:sp>
      <p:pic>
        <p:nvPicPr>
          <p:cNvPr id="3" name="Content Placeholder 6">
            <a:extLst>
              <a:ext uri="{FF2B5EF4-FFF2-40B4-BE49-F238E27FC236}">
                <a16:creationId xmlns:a16="http://schemas.microsoft.com/office/drawing/2014/main" id="{76C0A7A8-EE48-D7E2-CE35-F7B270B7DB31}"/>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41256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Additional considerations that arise from the intent of the </a:t>
            </a:r>
            <a:r>
              <a:rPr lang="en-AU" dirty="0">
                <a:highlight>
                  <a:srgbClr val="FFFFFF"/>
                </a:highlight>
              </a:rPr>
              <a:t>work</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1"/>
          </p:nvPr>
        </p:nvSpPr>
        <p:spPr/>
        <p:txBody>
          <a:bodyPr/>
          <a:lstStyle/>
          <a:p>
            <a:r>
              <a:rPr lang="en-AU" sz="1800" dirty="0"/>
              <a:t>When creating a dance film, there are additional aspects that need to be considered to best communicate your concept/intent. For the film, you must </a:t>
            </a:r>
            <a:r>
              <a:rPr lang="en-AU" sz="1800" b="1" dirty="0"/>
              <a:t>choreograph movement for 2 or 3 dancers</a:t>
            </a:r>
            <a:r>
              <a:rPr lang="en-AU" sz="1800" dirty="0"/>
              <a:t>. When generating your concept/intent, you need to select subject matter that will work for 2–3 dancers and decide if 2 or 3 dancers will best facilitate this. </a:t>
            </a:r>
          </a:p>
          <a:p>
            <a:r>
              <a:rPr lang="en-AU" sz="1800" dirty="0"/>
              <a:t>When choreographing for 2–3 dancers, you need to create </a:t>
            </a:r>
            <a:r>
              <a:rPr lang="en-AU" sz="1800" b="1" dirty="0"/>
              <a:t>relationships</a:t>
            </a:r>
            <a:r>
              <a:rPr lang="en-AU" sz="1800" dirty="0"/>
              <a:t> between the dancers. This can be done through movement (touching, lifting, responding, mirroring, unison), using choreographic devices (canon, formations, spatial relationships) and editing.</a:t>
            </a:r>
          </a:p>
          <a:p>
            <a:r>
              <a:rPr lang="en-AU" sz="1800" dirty="0"/>
              <a:t>Other considerations, which are not compulsory, include the use of </a:t>
            </a:r>
            <a:r>
              <a:rPr lang="en-AU" sz="1800" b="1" dirty="0"/>
              <a:t>simple costumes and props </a:t>
            </a:r>
            <a:r>
              <a:rPr lang="en-AU" sz="1800" dirty="0"/>
              <a:t>and </a:t>
            </a:r>
            <a:r>
              <a:rPr lang="en-AU" sz="1800" b="1" dirty="0"/>
              <a:t>choice of accompaniment</a:t>
            </a:r>
            <a:r>
              <a:rPr lang="en-AU" sz="1800" dirty="0"/>
              <a:t>. </a:t>
            </a:r>
          </a:p>
        </p:txBody>
      </p:sp>
      <p:pic>
        <p:nvPicPr>
          <p:cNvPr id="6" name="Content Placeholder 6">
            <a:extLst>
              <a:ext uri="{FF2B5EF4-FFF2-40B4-BE49-F238E27FC236}">
                <a16:creationId xmlns:a16="http://schemas.microsoft.com/office/drawing/2014/main" id="{3325B3E7-7320-4048-90B0-BD853FC44E4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dirty="0"/>
          </a:p>
        </p:txBody>
      </p:sp>
    </p:spTree>
    <p:extLst>
      <p:ext uri="{BB962C8B-B14F-4D97-AF65-F5344CB8AC3E}">
        <p14:creationId xmlns:p14="http://schemas.microsoft.com/office/powerpoint/2010/main" val="5550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GB" dirty="0"/>
              <a:t>Generating movement as it relates to dance choreography</a:t>
            </a:r>
            <a:endParaRPr lang="en-AU" dirty="0"/>
          </a:p>
        </p:txBody>
      </p:sp>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18</a:t>
            </a:fld>
            <a:endParaRPr lang="en-AU" dirty="0"/>
          </a:p>
        </p:txBody>
      </p:sp>
      <p:sp>
        <p:nvSpPr>
          <p:cNvPr id="13" name="Content Placeholder 8">
            <a:extLst>
              <a:ext uri="{FF2B5EF4-FFF2-40B4-BE49-F238E27FC236}">
                <a16:creationId xmlns:a16="http://schemas.microsoft.com/office/drawing/2014/main" id="{E7D1FBF3-FD66-C44F-7342-B0F4092D25E8}"/>
              </a:ext>
            </a:extLst>
          </p:cNvPr>
          <p:cNvSpPr txBox="1">
            <a:spLocks/>
          </p:cNvSpPr>
          <p:nvPr/>
        </p:nvSpPr>
        <p:spPr>
          <a:xfrm>
            <a:off x="354000" y="1478928"/>
            <a:ext cx="11484000" cy="4886332"/>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en-AU" sz="1800" b="1" dirty="0">
                <a:latin typeface="+mj-lt"/>
              </a:rPr>
              <a:t>Stimulus material</a:t>
            </a:r>
            <a:endParaRPr lang="en-AU" sz="1600" b="1" dirty="0">
              <a:latin typeface="+mj-lt"/>
            </a:endParaRPr>
          </a:p>
          <a:p>
            <a:pPr>
              <a:lnSpc>
                <a:spcPct val="114000"/>
              </a:lnSpc>
              <a:spcAft>
                <a:spcPts val="1000"/>
              </a:spcAft>
            </a:pPr>
            <a:r>
              <a:rPr lang="en-AU" sz="1600" dirty="0"/>
              <a:t>Once you understand the purpose of dance film and different ways dance on film/video can be approached, It is time to start generating your movement.</a:t>
            </a:r>
          </a:p>
          <a:p>
            <a:pPr>
              <a:lnSpc>
                <a:spcPct val="114000"/>
              </a:lnSpc>
              <a:spcAft>
                <a:spcPts val="1000"/>
              </a:spcAft>
            </a:pPr>
            <a:r>
              <a:rPr lang="en-AU" sz="1600" dirty="0"/>
              <a:t>Firstly, you need to engage with different types of </a:t>
            </a:r>
            <a:r>
              <a:rPr lang="en-AU" sz="1600" b="1" dirty="0"/>
              <a:t>stimuli</a:t>
            </a:r>
            <a:r>
              <a:rPr lang="en-AU" sz="1600" dirty="0"/>
              <a:t> to explore ideas that could form a concept/intent for your dance film. Types of stimuli you could explore include:</a:t>
            </a:r>
          </a:p>
          <a:p>
            <a:pPr marL="285750" indent="-285750">
              <a:lnSpc>
                <a:spcPct val="114000"/>
              </a:lnSpc>
              <a:spcAft>
                <a:spcPts val="1000"/>
              </a:spcAft>
              <a:buFont typeface="Arial" panose="020B0604020202020204" pitchFamily="34" charset="0"/>
              <a:buChar char="•"/>
            </a:pPr>
            <a:r>
              <a:rPr lang="en-AU" sz="1600" dirty="0"/>
              <a:t>visual (see)</a:t>
            </a:r>
          </a:p>
          <a:p>
            <a:pPr marL="285750" indent="-285750">
              <a:lnSpc>
                <a:spcPct val="114000"/>
              </a:lnSpc>
              <a:spcAft>
                <a:spcPts val="1000"/>
              </a:spcAft>
              <a:buFont typeface="Arial" panose="020B0604020202020204" pitchFamily="34" charset="0"/>
              <a:buChar char="•"/>
            </a:pPr>
            <a:r>
              <a:rPr lang="en-AU" sz="1600" dirty="0"/>
              <a:t>tactile (touch)</a:t>
            </a:r>
          </a:p>
          <a:p>
            <a:pPr marL="285750" indent="-285750">
              <a:lnSpc>
                <a:spcPct val="114000"/>
              </a:lnSpc>
              <a:spcAft>
                <a:spcPts val="1000"/>
              </a:spcAft>
              <a:buFont typeface="Arial" panose="020B0604020202020204" pitchFamily="34" charset="0"/>
              <a:buChar char="•"/>
            </a:pPr>
            <a:r>
              <a:rPr lang="en-AU" sz="1600" dirty="0"/>
              <a:t>auditory (hear)</a:t>
            </a:r>
          </a:p>
          <a:p>
            <a:pPr marL="285750" indent="-285750">
              <a:lnSpc>
                <a:spcPct val="114000"/>
              </a:lnSpc>
              <a:spcAft>
                <a:spcPts val="1000"/>
              </a:spcAft>
              <a:buFont typeface="Arial" panose="020B0604020202020204" pitchFamily="34" charset="0"/>
              <a:buChar char="•"/>
            </a:pPr>
            <a:r>
              <a:rPr lang="en-AU" sz="1600" dirty="0"/>
              <a:t>kinaesthetic (movement based)</a:t>
            </a:r>
          </a:p>
          <a:p>
            <a:pPr marL="285750" indent="-285750">
              <a:lnSpc>
                <a:spcPct val="114000"/>
              </a:lnSpc>
              <a:spcAft>
                <a:spcPts val="1000"/>
              </a:spcAft>
              <a:buFont typeface="Arial" panose="020B0604020202020204" pitchFamily="34" charset="0"/>
              <a:buChar char="•"/>
            </a:pPr>
            <a:r>
              <a:rPr lang="en-AU" sz="1600" dirty="0"/>
              <a:t>ideational (an idea).</a:t>
            </a:r>
          </a:p>
          <a:p>
            <a:pPr>
              <a:lnSpc>
                <a:spcPct val="114000"/>
              </a:lnSpc>
              <a:spcAft>
                <a:spcPts val="1000"/>
              </a:spcAft>
            </a:pPr>
            <a:r>
              <a:rPr lang="en-AU" sz="1600" dirty="0"/>
              <a:t>Keep in mind, ideas that would work for a core composition may not work here. You need to ensure that the concept/intent is appropriate for 2–3 dancers and that you can generate ideas on how to enhance it using film and editing techniques.</a:t>
            </a:r>
          </a:p>
        </p:txBody>
      </p:sp>
      <p:pic>
        <p:nvPicPr>
          <p:cNvPr id="7" name="Picture 6">
            <a:extLst>
              <a:ext uri="{FF2B5EF4-FFF2-40B4-BE49-F238E27FC236}">
                <a16:creationId xmlns:a16="http://schemas.microsoft.com/office/drawing/2014/main" id="{67EABB28-07A2-51A2-D302-5DFE91E8BE68}"/>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Tree>
    <p:extLst>
      <p:ext uri="{BB962C8B-B14F-4D97-AF65-F5344CB8AC3E}">
        <p14:creationId xmlns:p14="http://schemas.microsoft.com/office/powerpoint/2010/main" val="325571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GB" dirty="0"/>
              <a:t>Generating movement as it relates to dance choreography continued</a:t>
            </a:r>
            <a:endParaRPr lang="en-AU" dirty="0"/>
          </a:p>
        </p:txBody>
      </p:sp>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dirty="0"/>
          </a:p>
        </p:txBody>
      </p:sp>
      <p:sp>
        <p:nvSpPr>
          <p:cNvPr id="10" name="Content Placeholder 8">
            <a:extLst>
              <a:ext uri="{FF2B5EF4-FFF2-40B4-BE49-F238E27FC236}">
                <a16:creationId xmlns:a16="http://schemas.microsoft.com/office/drawing/2014/main" id="{6A0BCD8E-6E97-2FC5-DD1D-9A872DE1BC35}"/>
              </a:ext>
            </a:extLst>
          </p:cNvPr>
          <p:cNvSpPr txBox="1">
            <a:spLocks/>
          </p:cNvSpPr>
          <p:nvPr/>
        </p:nvSpPr>
        <p:spPr>
          <a:xfrm>
            <a:off x="360000" y="1528960"/>
            <a:ext cx="11484000" cy="4536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AU" sz="1800" b="1" dirty="0">
                <a:latin typeface="+mj-lt"/>
              </a:rPr>
              <a:t>Concept/intent</a:t>
            </a:r>
          </a:p>
          <a:p>
            <a:pPr>
              <a:lnSpc>
                <a:spcPct val="114000"/>
              </a:lnSpc>
            </a:pPr>
            <a:r>
              <a:rPr lang="en-AU" sz="1600" dirty="0"/>
              <a:t>Once you have an appropriate concept/intent you should begin to generate movement that is relevant to it. Generating movement includes practices of:</a:t>
            </a:r>
          </a:p>
          <a:p>
            <a:pPr marL="285750" indent="-285750">
              <a:lnSpc>
                <a:spcPct val="114000"/>
              </a:lnSpc>
              <a:buFont typeface="Arial" panose="020B0604020202020204" pitchFamily="34" charset="0"/>
              <a:buChar char="•"/>
            </a:pPr>
            <a:r>
              <a:rPr lang="en-AU" sz="1600" dirty="0"/>
              <a:t>abstraction</a:t>
            </a:r>
          </a:p>
          <a:p>
            <a:pPr marL="285750" indent="-285750">
              <a:lnSpc>
                <a:spcPct val="114000"/>
              </a:lnSpc>
              <a:buFont typeface="Arial" panose="020B0604020202020204" pitchFamily="34" charset="0"/>
              <a:buChar char="•"/>
            </a:pPr>
            <a:r>
              <a:rPr lang="en-AU" sz="1600" dirty="0"/>
              <a:t>exploration/improvisation</a:t>
            </a:r>
          </a:p>
          <a:p>
            <a:pPr marL="285750" indent="-285750">
              <a:lnSpc>
                <a:spcPct val="114000"/>
              </a:lnSpc>
              <a:buFont typeface="Arial" panose="020B0604020202020204" pitchFamily="34" charset="0"/>
              <a:buChar char="•"/>
            </a:pPr>
            <a:r>
              <a:rPr lang="en-AU" sz="1600" dirty="0"/>
              <a:t>reflection/evaluation</a:t>
            </a:r>
          </a:p>
          <a:p>
            <a:pPr marL="285750" indent="-285750">
              <a:lnSpc>
                <a:spcPct val="114000"/>
              </a:lnSpc>
              <a:buFont typeface="Arial" panose="020B0604020202020204" pitchFamily="34" charset="0"/>
              <a:buChar char="•"/>
            </a:pPr>
            <a:r>
              <a:rPr lang="en-AU" sz="1600" dirty="0"/>
              <a:t>selection and refinement.</a:t>
            </a:r>
          </a:p>
          <a:p>
            <a:pPr>
              <a:lnSpc>
                <a:spcPct val="114000"/>
              </a:lnSpc>
            </a:pPr>
            <a:r>
              <a:rPr lang="en-AU" sz="1600" dirty="0"/>
              <a:t>You will continuously repeat these practices throughout the compositional process to </a:t>
            </a:r>
            <a:r>
              <a:rPr lang="en-AU" sz="1600" b="1" dirty="0"/>
              <a:t>explore</a:t>
            </a:r>
            <a:r>
              <a:rPr lang="en-AU" sz="1600" dirty="0"/>
              <a:t> your work’s themes through </a:t>
            </a:r>
            <a:r>
              <a:rPr lang="en-AU" sz="1600" b="1" dirty="0"/>
              <a:t>improvisation</a:t>
            </a:r>
            <a:r>
              <a:rPr lang="en-AU" sz="1600" dirty="0"/>
              <a:t>. </a:t>
            </a:r>
          </a:p>
          <a:p>
            <a:pPr>
              <a:lnSpc>
                <a:spcPct val="114000"/>
              </a:lnSpc>
            </a:pPr>
            <a:r>
              <a:rPr lang="en-AU" sz="1600" dirty="0"/>
              <a:t>You should be using </a:t>
            </a:r>
            <a:r>
              <a:rPr lang="en-AU" sz="1600" b="1" dirty="0"/>
              <a:t>abstract</a:t>
            </a:r>
            <a:r>
              <a:rPr lang="en-AU" sz="1600" dirty="0"/>
              <a:t> movement to represent your concept/intent and the elements of dance as symbols to illustrate your thematic consideration. </a:t>
            </a:r>
          </a:p>
          <a:p>
            <a:pPr>
              <a:lnSpc>
                <a:spcPct val="114000"/>
              </a:lnSpc>
            </a:pPr>
            <a:r>
              <a:rPr lang="en-AU" sz="1600" dirty="0"/>
              <a:t>You will regularly </a:t>
            </a:r>
            <a:r>
              <a:rPr lang="en-AU" sz="1600" b="1" dirty="0"/>
              <a:t>select</a:t>
            </a:r>
            <a:r>
              <a:rPr lang="en-AU" sz="1600" dirty="0"/>
              <a:t> and </a:t>
            </a:r>
            <a:r>
              <a:rPr lang="en-AU" sz="1600" b="1" dirty="0"/>
              <a:t>refine</a:t>
            </a:r>
            <a:r>
              <a:rPr lang="en-AU" sz="1600" dirty="0"/>
              <a:t> your movement based on </a:t>
            </a:r>
            <a:r>
              <a:rPr lang="en-AU" sz="1600" b="1" dirty="0"/>
              <a:t>reflection</a:t>
            </a:r>
            <a:r>
              <a:rPr lang="en-AU" sz="1600" dirty="0"/>
              <a:t> and </a:t>
            </a:r>
            <a:r>
              <a:rPr lang="en-AU" sz="1600" b="1" dirty="0"/>
              <a:t>evaluation</a:t>
            </a:r>
            <a:r>
              <a:rPr lang="en-AU" sz="1600" dirty="0"/>
              <a:t>.</a:t>
            </a:r>
          </a:p>
          <a:p>
            <a:pPr>
              <a:lnSpc>
                <a:spcPct val="114000"/>
              </a:lnSpc>
            </a:pPr>
            <a:endParaRPr lang="en-AU" sz="1800" dirty="0"/>
          </a:p>
        </p:txBody>
      </p:sp>
      <p:sp>
        <p:nvSpPr>
          <p:cNvPr id="3" name="TextBox 2">
            <a:extLst>
              <a:ext uri="{FF2B5EF4-FFF2-40B4-BE49-F238E27FC236}">
                <a16:creationId xmlns:a16="http://schemas.microsoft.com/office/drawing/2014/main" id="{58887888-548D-061A-6791-4AB2A5420E29}"/>
              </a:ext>
            </a:extLst>
          </p:cNvPr>
          <p:cNvSpPr txBox="1"/>
          <p:nvPr/>
        </p:nvSpPr>
        <p:spPr>
          <a:xfrm>
            <a:off x="348000" y="6498000"/>
            <a:ext cx="10036540" cy="198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5" name="Picture 4">
            <a:extLst>
              <a:ext uri="{FF2B5EF4-FFF2-40B4-BE49-F238E27FC236}">
                <a16:creationId xmlns:a16="http://schemas.microsoft.com/office/drawing/2014/main" id="{80DE7C12-1CF4-D464-22F1-2E111318C6B4}"/>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Tree>
    <p:extLst>
      <p:ext uri="{BB962C8B-B14F-4D97-AF65-F5344CB8AC3E}">
        <p14:creationId xmlns:p14="http://schemas.microsoft.com/office/powerpoint/2010/main" val="312012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F279FE-9339-6738-0527-4596CF644F71}"/>
              </a:ext>
            </a:extLst>
          </p:cNvPr>
          <p:cNvSpPr>
            <a:spLocks noGrp="1"/>
          </p:cNvSpPr>
          <p:nvPr>
            <p:ph type="title"/>
          </p:nvPr>
        </p:nvSpPr>
        <p:spPr/>
        <p:txBody>
          <a:bodyPr/>
          <a:lstStyle/>
          <a:p>
            <a:r>
              <a:rPr lang="en-US" dirty="0"/>
              <a:t>Contents</a:t>
            </a:r>
            <a:endParaRPr lang="en-AU" dirty="0"/>
          </a:p>
        </p:txBody>
      </p:sp>
      <p:graphicFrame>
        <p:nvGraphicFramePr>
          <p:cNvPr id="2" name="Table 2">
            <a:extLst>
              <a:ext uri="{FF2B5EF4-FFF2-40B4-BE49-F238E27FC236}">
                <a16:creationId xmlns:a16="http://schemas.microsoft.com/office/drawing/2014/main" id="{3EA4CFA2-24AB-36D9-B735-907B73F76D8A}"/>
              </a:ext>
            </a:extLst>
          </p:cNvPr>
          <p:cNvGraphicFramePr>
            <a:graphicFrameLocks noGrp="1"/>
          </p:cNvGraphicFramePr>
          <p:nvPr>
            <p:ph type="tbl" sz="quarter" idx="4294967295"/>
            <p:extLst>
              <p:ext uri="{D42A27DB-BD31-4B8C-83A1-F6EECF244321}">
                <p14:modId xmlns:p14="http://schemas.microsoft.com/office/powerpoint/2010/main" val="2689959536"/>
              </p:ext>
            </p:extLst>
          </p:nvPr>
        </p:nvGraphicFramePr>
        <p:xfrm>
          <a:off x="360000" y="1908176"/>
          <a:ext cx="5616574" cy="2392680"/>
        </p:xfrm>
        <a:graphic>
          <a:graphicData uri="http://schemas.openxmlformats.org/drawingml/2006/table">
            <a:tbl>
              <a:tblPr firstRow="1" bandRow="1">
                <a:tableStyleId>{69012ECD-51FC-41F1-AA8D-1B2483CD663E}</a:tableStyleId>
              </a:tblPr>
              <a:tblGrid>
                <a:gridCol w="4012257">
                  <a:extLst>
                    <a:ext uri="{9D8B030D-6E8A-4147-A177-3AD203B41FA5}">
                      <a16:colId xmlns:a16="http://schemas.microsoft.com/office/drawing/2014/main" val="361782040"/>
                    </a:ext>
                  </a:extLst>
                </a:gridCol>
                <a:gridCol w="1604317">
                  <a:extLst>
                    <a:ext uri="{9D8B030D-6E8A-4147-A177-3AD203B41FA5}">
                      <a16:colId xmlns:a16="http://schemas.microsoft.com/office/drawing/2014/main" val="876526227"/>
                    </a:ext>
                  </a:extLst>
                </a:gridCol>
              </a:tblGrid>
              <a:tr h="370840">
                <a:tc>
                  <a:txBody>
                    <a:bodyPr/>
                    <a:lstStyle/>
                    <a:p>
                      <a:r>
                        <a:rPr lang="en-AU">
                          <a:solidFill>
                            <a:schemeClr val="bg1"/>
                          </a:solidFill>
                          <a:latin typeface="+mj-lt"/>
                        </a:rPr>
                        <a:t>Major study dance and technology – film and video</a:t>
                      </a:r>
                      <a:endParaRPr lang="en-AU" dirty="0">
                        <a:solidFill>
                          <a:schemeClr val="bg1"/>
                        </a:solidFill>
                        <a:latin typeface="+mj-lt"/>
                      </a:endParaRPr>
                    </a:p>
                  </a:txBody>
                  <a:tcPr/>
                </a:tc>
                <a:tc>
                  <a:txBody>
                    <a:bodyPr/>
                    <a:lstStyle/>
                    <a:p>
                      <a:pPr algn="r"/>
                      <a:r>
                        <a:rPr lang="en-AU" dirty="0">
                          <a:solidFill>
                            <a:schemeClr val="bg1"/>
                          </a:solidFill>
                          <a:latin typeface="+mj-lt"/>
                        </a:rPr>
                        <a:t>Slide number</a:t>
                      </a:r>
                    </a:p>
                  </a:txBody>
                  <a:tcPr/>
                </a:tc>
                <a:extLst>
                  <a:ext uri="{0D108BD9-81ED-4DB2-BD59-A6C34878D82A}">
                    <a16:rowId xmlns:a16="http://schemas.microsoft.com/office/drawing/2014/main" val="3847482123"/>
                  </a:ext>
                </a:extLst>
              </a:tr>
              <a:tr h="370840">
                <a:tc>
                  <a:txBody>
                    <a:bodyPr/>
                    <a:lstStyle/>
                    <a:p>
                      <a:r>
                        <a:rPr lang="en-AU" dirty="0"/>
                        <a:t>Introduction</a:t>
                      </a:r>
                    </a:p>
                  </a:txBody>
                  <a:tcPr/>
                </a:tc>
                <a:tc>
                  <a:txBody>
                    <a:bodyPr/>
                    <a:lstStyle/>
                    <a:p>
                      <a:pPr algn="r"/>
                      <a:r>
                        <a:rPr lang="en-AU" dirty="0"/>
                        <a:t>3</a:t>
                      </a:r>
                    </a:p>
                  </a:txBody>
                  <a:tcPr/>
                </a:tc>
                <a:extLst>
                  <a:ext uri="{0D108BD9-81ED-4DB2-BD59-A6C34878D82A}">
                    <a16:rowId xmlns:a16="http://schemas.microsoft.com/office/drawing/2014/main" val="4151883823"/>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AU" dirty="0"/>
                        <a:t>Choreography for 2 or 3 dancers</a:t>
                      </a:r>
                    </a:p>
                  </a:txBody>
                  <a:tcPr/>
                </a:tc>
                <a:tc>
                  <a:txBody>
                    <a:bodyPr/>
                    <a:lstStyle/>
                    <a:p>
                      <a:pPr algn="r"/>
                      <a:r>
                        <a:rPr lang="en-AU" dirty="0"/>
                        <a:t>5</a:t>
                      </a:r>
                    </a:p>
                  </a:txBody>
                  <a:tcPr/>
                </a:tc>
                <a:extLst>
                  <a:ext uri="{0D108BD9-81ED-4DB2-BD59-A6C34878D82A}">
                    <a16:rowId xmlns:a16="http://schemas.microsoft.com/office/drawing/2014/main" val="1810006216"/>
                  </a:ext>
                </a:extLst>
              </a:tr>
              <a:tr h="370840">
                <a:tc>
                  <a:txBody>
                    <a:bodyPr/>
                    <a:lstStyle/>
                    <a:p>
                      <a:r>
                        <a:rPr lang="en-AU" dirty="0"/>
                        <a:t>The use of film and video to create dance works</a:t>
                      </a:r>
                    </a:p>
                  </a:txBody>
                  <a:tcPr/>
                </a:tc>
                <a:tc>
                  <a:txBody>
                    <a:bodyPr/>
                    <a:lstStyle/>
                    <a:p>
                      <a:pPr algn="r"/>
                      <a:r>
                        <a:rPr lang="en-AU" dirty="0"/>
                        <a:t>7</a:t>
                      </a:r>
                    </a:p>
                  </a:txBody>
                  <a:tcPr/>
                </a:tc>
                <a:extLst>
                  <a:ext uri="{0D108BD9-81ED-4DB2-BD59-A6C34878D82A}">
                    <a16:rowId xmlns:a16="http://schemas.microsoft.com/office/drawing/2014/main" val="3577928873"/>
                  </a:ext>
                </a:extLst>
              </a:tr>
              <a:tr h="370840">
                <a:tc>
                  <a:txBody>
                    <a:bodyPr/>
                    <a:lstStyle/>
                    <a:p>
                      <a:r>
                        <a:rPr lang="en-AU" dirty="0"/>
                        <a:t>Unpacking the content points</a:t>
                      </a:r>
                    </a:p>
                  </a:txBody>
                  <a:tcPr/>
                </a:tc>
                <a:tc>
                  <a:txBody>
                    <a:bodyPr/>
                    <a:lstStyle/>
                    <a:p>
                      <a:pPr algn="r"/>
                      <a:r>
                        <a:rPr lang="en-AU" dirty="0"/>
                        <a:t>9</a:t>
                      </a:r>
                    </a:p>
                  </a:txBody>
                  <a:tcPr/>
                </a:tc>
                <a:extLst>
                  <a:ext uri="{0D108BD9-81ED-4DB2-BD59-A6C34878D82A}">
                    <a16:rowId xmlns:a16="http://schemas.microsoft.com/office/drawing/2014/main" val="2315961132"/>
                  </a:ext>
                </a:extLst>
              </a:tr>
            </a:tbl>
          </a:graphicData>
        </a:graphic>
      </p:graphicFrame>
      <p:pic>
        <p:nvPicPr>
          <p:cNvPr id="6" name="Picture 5" descr="2 dancers performing in a space lit with blue lights.">
            <a:extLst>
              <a:ext uri="{FF2B5EF4-FFF2-40B4-BE49-F238E27FC236}">
                <a16:creationId xmlns:a16="http://schemas.microsoft.com/office/drawing/2014/main" id="{07388DA4-159C-D81C-AB06-39563B1ADA2A}"/>
              </a:ext>
            </a:extLst>
          </p:cNvPr>
          <p:cNvPicPr>
            <a:picLocks noChangeAspect="1"/>
          </p:cNvPicPr>
          <p:nvPr/>
        </p:nvPicPr>
        <p:blipFill>
          <a:blip r:embed="rId3"/>
          <a:stretch>
            <a:fillRect/>
          </a:stretch>
        </p:blipFill>
        <p:spPr>
          <a:xfrm>
            <a:off x="6215428" y="1895476"/>
            <a:ext cx="5548035" cy="3696660"/>
          </a:xfrm>
          <a:prstGeom prst="rect">
            <a:avLst/>
          </a:prstGeom>
        </p:spPr>
      </p:pic>
      <p:sp>
        <p:nvSpPr>
          <p:cNvPr id="3" name="Slide Number Placeholder 2">
            <a:extLst>
              <a:ext uri="{FF2B5EF4-FFF2-40B4-BE49-F238E27FC236}">
                <a16:creationId xmlns:a16="http://schemas.microsoft.com/office/drawing/2014/main" id="{C745D2FC-F542-A284-22EC-5603E1057AC4}"/>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189363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AU" dirty="0"/>
              <a:t>Activity 2 (1 of 2)</a:t>
            </a:r>
            <a:br>
              <a:rPr lang="en-AU" sz="3600" b="1" dirty="0"/>
            </a:br>
            <a:br>
              <a:rPr lang="en-AU" sz="3600" b="1" dirty="0"/>
            </a:b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a:xfrm>
            <a:off x="354000" y="1369454"/>
            <a:ext cx="11484000" cy="4536000"/>
          </a:xfrm>
        </p:spPr>
        <p:txBody>
          <a:bodyPr/>
          <a:lstStyle/>
          <a:p>
            <a:pPr marL="342900" indent="-342900">
              <a:buFont typeface="Arial" panose="020B0604020202020204" pitchFamily="34" charset="0"/>
              <a:buChar char="•"/>
            </a:pPr>
            <a:r>
              <a:rPr lang="en-AU" sz="1600" dirty="0"/>
              <a:t>Research a range of stimuli and record your ideas in your process diary.</a:t>
            </a:r>
          </a:p>
          <a:p>
            <a:pPr marL="342900" indent="-342900">
              <a:buFont typeface="Arial" panose="020B0604020202020204" pitchFamily="34" charset="0"/>
              <a:buChar char="•"/>
            </a:pPr>
            <a:r>
              <a:rPr lang="en-AU" sz="1600" dirty="0"/>
              <a:t>Brainstorm a range of possible themes and concepts generated by each stimulus.</a:t>
            </a:r>
          </a:p>
          <a:p>
            <a:pPr marL="342900" indent="-342900">
              <a:buFont typeface="Arial" panose="020B0604020202020204" pitchFamily="34" charset="0"/>
              <a:buChar char="•"/>
            </a:pPr>
            <a:r>
              <a:rPr lang="en-AU" sz="1600" dirty="0"/>
              <a:t>Select the themes or concepts that spark movement ideas for you. Improvise movement that represents each of these themes/concepts.</a:t>
            </a:r>
          </a:p>
          <a:p>
            <a:pPr marL="342900" indent="-342900">
              <a:buFont typeface="Arial" panose="020B0604020202020204" pitchFamily="34" charset="0"/>
              <a:buChar char="•"/>
            </a:pPr>
            <a:r>
              <a:rPr lang="en-AU" sz="1600" dirty="0"/>
              <a:t>Reflect on your process of improvisation in your process diary to evaluate which themes/concepts could be successful. Consider:</a:t>
            </a:r>
          </a:p>
          <a:p>
            <a:pPr marL="702900" lvl="4" indent="-342900">
              <a:buFont typeface="Quattrocento" panose="02020502030000000404" pitchFamily="18" charset="0"/>
              <a:buChar char="–"/>
            </a:pPr>
            <a:r>
              <a:rPr lang="en-AU" sz="1600" dirty="0"/>
              <a:t>Is the concept/theme appropriate for a dance film featuring 2–3 dancers?</a:t>
            </a:r>
          </a:p>
          <a:p>
            <a:pPr marL="702900" lvl="4" indent="-342900">
              <a:buFont typeface="Quattrocento" panose="02020502030000000404" pitchFamily="18" charset="0"/>
              <a:buChar char="–"/>
            </a:pPr>
            <a:r>
              <a:rPr lang="en-AU" sz="1600" dirty="0"/>
              <a:t>Does creating movement for this theme/concept come naturally? Does my personal style compliment the theme/concept?</a:t>
            </a:r>
          </a:p>
          <a:p>
            <a:pPr marL="702900" lvl="4" indent="-342900">
              <a:buFont typeface="Quattrocento" panose="02020502030000000404" pitchFamily="18" charset="0"/>
              <a:buChar char="–"/>
            </a:pPr>
            <a:r>
              <a:rPr lang="en-AU" sz="1600" dirty="0"/>
              <a:t>Can the theme/concept be abstracted successfully to be represented by movement. </a:t>
            </a:r>
          </a:p>
          <a:p>
            <a:pPr marL="702900" lvl="4" indent="-342900">
              <a:spcAft>
                <a:spcPts val="1200"/>
              </a:spcAft>
              <a:buFont typeface="Quattrocento" panose="02020502030000000404" pitchFamily="18" charset="0"/>
              <a:buChar char="–"/>
            </a:pPr>
            <a:r>
              <a:rPr lang="en-AU" sz="1600" dirty="0"/>
              <a:t>Could abstract movement used to represent this theme/concept be manipulated successfully?</a:t>
            </a:r>
          </a:p>
        </p:txBody>
      </p:sp>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dirty="0"/>
          </a:p>
        </p:txBody>
      </p:sp>
      <p:sp>
        <p:nvSpPr>
          <p:cNvPr id="3" name="Text Placeholder 2">
            <a:extLst>
              <a:ext uri="{FF2B5EF4-FFF2-40B4-BE49-F238E27FC236}">
                <a16:creationId xmlns:a16="http://schemas.microsoft.com/office/drawing/2014/main" id="{2995C72E-7D07-490E-93D7-27146617EC33}"/>
              </a:ext>
            </a:extLst>
          </p:cNvPr>
          <p:cNvSpPr>
            <a:spLocks noGrp="1"/>
          </p:cNvSpPr>
          <p:nvPr>
            <p:ph type="body" sz="quarter" idx="18"/>
          </p:nvPr>
        </p:nvSpPr>
        <p:spPr/>
        <p:txBody>
          <a:bodyPr/>
          <a:lstStyle/>
          <a:p>
            <a:r>
              <a:rPr lang="en-GB" dirty="0"/>
              <a:t>Generating movement as it relates to dance choreography</a:t>
            </a:r>
            <a:endParaRPr lang="en-AU" dirty="0"/>
          </a:p>
        </p:txBody>
      </p:sp>
      <p:pic>
        <p:nvPicPr>
          <p:cNvPr id="5" name="Picture 4">
            <a:extLst>
              <a:ext uri="{FF2B5EF4-FFF2-40B4-BE49-F238E27FC236}">
                <a16:creationId xmlns:a16="http://schemas.microsoft.com/office/drawing/2014/main" id="{608F1692-9DFA-0248-B603-DE4B56F969F4}"/>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Tree>
    <p:extLst>
      <p:ext uri="{BB962C8B-B14F-4D97-AF65-F5344CB8AC3E}">
        <p14:creationId xmlns:p14="http://schemas.microsoft.com/office/powerpoint/2010/main" val="390602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GB" dirty="0"/>
              <a:t>Activity 2 (2 of 2)</a:t>
            </a:r>
            <a:br>
              <a:rPr lang="en-GB" dirty="0"/>
            </a:br>
            <a:br>
              <a:rPr lang="en-GB" dirty="0"/>
            </a:b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p:txBody>
          <a:bodyPr/>
          <a:lstStyle/>
          <a:p>
            <a:pPr marL="342900" indent="-342900">
              <a:buFont typeface="Arial" panose="020B0604020202020204" pitchFamily="34" charset="0"/>
              <a:buChar char="•"/>
            </a:pPr>
            <a:r>
              <a:rPr lang="en-AU" dirty="0"/>
              <a:t>Select your preferred concept/theme. Develop your ideas to generate a clear and explicit concept/intent.</a:t>
            </a:r>
          </a:p>
          <a:p>
            <a:pPr marL="342900" indent="-342900">
              <a:buFont typeface="Arial" panose="020B0604020202020204" pitchFamily="34" charset="0"/>
              <a:buChar char="•"/>
            </a:pPr>
            <a:r>
              <a:rPr lang="en-AU" dirty="0"/>
              <a:t>Select the abstract movements you generated that most successfully represent your preferred concept/theme. Refine these movements to best portray your concept/intent.</a:t>
            </a:r>
          </a:p>
        </p:txBody>
      </p:sp>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dirty="0"/>
          </a:p>
        </p:txBody>
      </p:sp>
      <p:sp>
        <p:nvSpPr>
          <p:cNvPr id="5" name="Text Placeholder 4">
            <a:extLst>
              <a:ext uri="{FF2B5EF4-FFF2-40B4-BE49-F238E27FC236}">
                <a16:creationId xmlns:a16="http://schemas.microsoft.com/office/drawing/2014/main" id="{A858D785-9282-F33D-C0CE-5C2861FF977A}"/>
              </a:ext>
            </a:extLst>
          </p:cNvPr>
          <p:cNvSpPr>
            <a:spLocks noGrp="1"/>
          </p:cNvSpPr>
          <p:nvPr>
            <p:ph type="body" sz="quarter" idx="18"/>
          </p:nvPr>
        </p:nvSpPr>
        <p:spPr/>
        <p:txBody>
          <a:bodyPr/>
          <a:lstStyle/>
          <a:p>
            <a:r>
              <a:rPr lang="en-GB" dirty="0"/>
              <a:t>Generating movement as it relates to dance choreography</a:t>
            </a:r>
            <a:endParaRPr lang="en-AU" dirty="0"/>
          </a:p>
        </p:txBody>
      </p:sp>
      <p:pic>
        <p:nvPicPr>
          <p:cNvPr id="3" name="Picture 2">
            <a:extLst>
              <a:ext uri="{FF2B5EF4-FFF2-40B4-BE49-F238E27FC236}">
                <a16:creationId xmlns:a16="http://schemas.microsoft.com/office/drawing/2014/main" id="{5F499781-736A-F423-E454-3DA689C73933}"/>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Tree>
    <p:extLst>
      <p:ext uri="{BB962C8B-B14F-4D97-AF65-F5344CB8AC3E}">
        <p14:creationId xmlns:p14="http://schemas.microsoft.com/office/powerpoint/2010/main" val="30640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a:xfrm>
            <a:off x="348000" y="214226"/>
            <a:ext cx="10080000" cy="1008000"/>
          </a:xfrm>
        </p:spPr>
        <p:txBody>
          <a:bodyPr/>
          <a:lstStyle/>
          <a:p>
            <a:pPr>
              <a:lnSpc>
                <a:spcPct val="114000"/>
              </a:lnSpc>
            </a:pPr>
            <a:r>
              <a:rPr lang="en-AU" dirty="0"/>
              <a:t>Manipulation of the elements of dance as </a:t>
            </a:r>
            <a:br>
              <a:rPr lang="en-AU" dirty="0"/>
            </a:br>
            <a:r>
              <a:rPr lang="en-AU" dirty="0"/>
              <a:t>they relate to choreography</a:t>
            </a:r>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4294967295"/>
          </p:nvPr>
        </p:nvSpPr>
        <p:spPr>
          <a:xfrm>
            <a:off x="354001" y="1581826"/>
            <a:ext cx="11489999" cy="1657425"/>
          </a:xfrm>
        </p:spPr>
        <p:txBody>
          <a:bodyPr/>
          <a:lstStyle/>
          <a:p>
            <a:r>
              <a:rPr lang="en-AU" sz="1800" dirty="0"/>
              <a:t>Once you have selected abstract movements that best communicate your concept/intent, you can begin to explore manipulation. The best way to manipulate movement is through variation in the application of the elements of dance. The elements of dance related to major study dance and technology – film and video are listed in the table below.</a:t>
            </a:r>
          </a:p>
          <a:p>
            <a:endParaRPr lang="en-AU" dirty="0"/>
          </a:p>
        </p:txBody>
      </p:sp>
      <p:graphicFrame>
        <p:nvGraphicFramePr>
          <p:cNvPr id="3" name="Table 4" descr="A table listing the aspects of the elements of dance - space, time and dynamics.">
            <a:extLst>
              <a:ext uri="{FF2B5EF4-FFF2-40B4-BE49-F238E27FC236}">
                <a16:creationId xmlns:a16="http://schemas.microsoft.com/office/drawing/2014/main" id="{993F2F6C-03F0-7BDE-A6FE-4EC4855FABE7}"/>
              </a:ext>
            </a:extLst>
          </p:cNvPr>
          <p:cNvGraphicFramePr>
            <a:graphicFrameLocks noGrp="1"/>
          </p:cNvGraphicFramePr>
          <p:nvPr>
            <p:extLst>
              <p:ext uri="{D42A27DB-BD31-4B8C-83A1-F6EECF244321}">
                <p14:modId xmlns:p14="http://schemas.microsoft.com/office/powerpoint/2010/main" val="3373977922"/>
              </p:ext>
            </p:extLst>
          </p:nvPr>
        </p:nvGraphicFramePr>
        <p:xfrm>
          <a:off x="342001" y="3306986"/>
          <a:ext cx="11489997" cy="2938526"/>
        </p:xfrm>
        <a:graphic>
          <a:graphicData uri="http://schemas.openxmlformats.org/drawingml/2006/table">
            <a:tbl>
              <a:tblPr firstRow="1" bandRow="1">
                <a:tableStyleId>{17292A2E-F333-43FB-9621-5CBBE7FDCDCB}</a:tableStyleId>
              </a:tblPr>
              <a:tblGrid>
                <a:gridCol w="5456250">
                  <a:extLst>
                    <a:ext uri="{9D8B030D-6E8A-4147-A177-3AD203B41FA5}">
                      <a16:colId xmlns:a16="http://schemas.microsoft.com/office/drawing/2014/main" val="2010305690"/>
                    </a:ext>
                  </a:extLst>
                </a:gridCol>
                <a:gridCol w="3149600">
                  <a:extLst>
                    <a:ext uri="{9D8B030D-6E8A-4147-A177-3AD203B41FA5}">
                      <a16:colId xmlns:a16="http://schemas.microsoft.com/office/drawing/2014/main" val="3214142232"/>
                    </a:ext>
                  </a:extLst>
                </a:gridCol>
                <a:gridCol w="2884147">
                  <a:extLst>
                    <a:ext uri="{9D8B030D-6E8A-4147-A177-3AD203B41FA5}">
                      <a16:colId xmlns:a16="http://schemas.microsoft.com/office/drawing/2014/main" val="301257197"/>
                    </a:ext>
                  </a:extLst>
                </a:gridCol>
              </a:tblGrid>
              <a:tr h="370840">
                <a:tc>
                  <a:txBody>
                    <a:bodyPr/>
                    <a:lstStyle/>
                    <a:p>
                      <a:r>
                        <a:rPr lang="en-AU" dirty="0">
                          <a:solidFill>
                            <a:schemeClr val="accent1"/>
                          </a:solidFill>
                          <a:latin typeface="+mj-lt"/>
                        </a:rPr>
                        <a:t>Space</a:t>
                      </a:r>
                    </a:p>
                  </a:txBody>
                  <a:tcPr/>
                </a:tc>
                <a:tc>
                  <a:txBody>
                    <a:bodyPr/>
                    <a:lstStyle/>
                    <a:p>
                      <a:r>
                        <a:rPr lang="en-AU" dirty="0">
                          <a:solidFill>
                            <a:schemeClr val="accent1"/>
                          </a:solidFill>
                          <a:latin typeface="+mj-lt"/>
                        </a:rPr>
                        <a:t>Time</a:t>
                      </a:r>
                    </a:p>
                  </a:txBody>
                  <a:tcPr/>
                </a:tc>
                <a:tc>
                  <a:txBody>
                    <a:bodyPr/>
                    <a:lstStyle/>
                    <a:p>
                      <a:r>
                        <a:rPr lang="en-AU" dirty="0">
                          <a:solidFill>
                            <a:schemeClr val="accent1"/>
                          </a:solidFill>
                          <a:latin typeface="+mj-lt"/>
                        </a:rPr>
                        <a:t>Dynamics</a:t>
                      </a:r>
                    </a:p>
                  </a:txBody>
                  <a:tcPr/>
                </a:tc>
                <a:extLst>
                  <a:ext uri="{0D108BD9-81ED-4DB2-BD59-A6C34878D82A}">
                    <a16:rowId xmlns:a16="http://schemas.microsoft.com/office/drawing/2014/main" val="1086130166"/>
                  </a:ext>
                </a:extLst>
              </a:tr>
              <a:tr h="370840">
                <a:tc>
                  <a:txBody>
                    <a:bodyPr/>
                    <a:lstStyle/>
                    <a:p>
                      <a:pPr marL="285750" indent="-285750">
                        <a:lnSpc>
                          <a:spcPct val="114000"/>
                        </a:lnSpc>
                        <a:buFont typeface="Arial" panose="020B0604020202020204" pitchFamily="34" charset="0"/>
                        <a:buChar char="•"/>
                      </a:pPr>
                      <a:r>
                        <a:rPr lang="en-AU" dirty="0"/>
                        <a:t>level</a:t>
                      </a:r>
                    </a:p>
                    <a:p>
                      <a:pPr marL="285750" indent="-285750">
                        <a:lnSpc>
                          <a:spcPct val="114000"/>
                        </a:lnSpc>
                        <a:buFont typeface="Arial" panose="020B0604020202020204" pitchFamily="34" charset="0"/>
                        <a:buChar char="•"/>
                      </a:pPr>
                      <a:r>
                        <a:rPr lang="en-AU" dirty="0"/>
                        <a:t>geometry of space (direction, dimension, plane)</a:t>
                      </a:r>
                    </a:p>
                    <a:p>
                      <a:pPr marL="285750" indent="-285750">
                        <a:lnSpc>
                          <a:spcPct val="114000"/>
                        </a:lnSpc>
                        <a:buFont typeface="Arial" panose="020B0604020202020204" pitchFamily="34" charset="0"/>
                        <a:buChar char="•"/>
                      </a:pPr>
                      <a:r>
                        <a:rPr lang="en-AU" dirty="0"/>
                        <a:t>shape</a:t>
                      </a:r>
                    </a:p>
                    <a:p>
                      <a:pPr marL="285750" indent="-285750">
                        <a:lnSpc>
                          <a:spcPct val="114000"/>
                        </a:lnSpc>
                        <a:buFont typeface="Arial" panose="020B0604020202020204" pitchFamily="34" charset="0"/>
                        <a:buChar char="•"/>
                      </a:pPr>
                      <a:r>
                        <a:rPr lang="en-AU" dirty="0"/>
                        <a:t>floor pattern</a:t>
                      </a:r>
                    </a:p>
                    <a:p>
                      <a:pPr marL="285750" indent="-285750">
                        <a:lnSpc>
                          <a:spcPct val="114000"/>
                        </a:lnSpc>
                        <a:buFont typeface="Arial" panose="020B0604020202020204" pitchFamily="34" charset="0"/>
                        <a:buChar char="•"/>
                      </a:pPr>
                      <a:r>
                        <a:rPr lang="en-AU" dirty="0"/>
                        <a:t>design in space</a:t>
                      </a:r>
                    </a:p>
                    <a:p>
                      <a:pPr marL="285750" indent="-285750">
                        <a:lnSpc>
                          <a:spcPct val="114000"/>
                        </a:lnSpc>
                        <a:buFont typeface="Arial" panose="020B0604020202020204" pitchFamily="34" charset="0"/>
                        <a:buChar char="•"/>
                      </a:pPr>
                      <a:r>
                        <a:rPr lang="en-AU" dirty="0"/>
                        <a:t>personal space</a:t>
                      </a:r>
                    </a:p>
                    <a:p>
                      <a:pPr marL="285750" indent="-285750">
                        <a:lnSpc>
                          <a:spcPct val="114000"/>
                        </a:lnSpc>
                        <a:buFont typeface="Arial" panose="020B0604020202020204" pitchFamily="34" charset="0"/>
                        <a:buChar char="•"/>
                      </a:pPr>
                      <a:r>
                        <a:rPr lang="en-AU" dirty="0"/>
                        <a:t>active space</a:t>
                      </a:r>
                    </a:p>
                    <a:p>
                      <a:pPr marL="285750" indent="-285750">
                        <a:lnSpc>
                          <a:spcPct val="114000"/>
                        </a:lnSpc>
                        <a:buFont typeface="Arial" panose="020B0604020202020204" pitchFamily="34" charset="0"/>
                        <a:buChar char="•"/>
                      </a:pPr>
                      <a:r>
                        <a:rPr lang="en-AU" dirty="0"/>
                        <a:t>performance space</a:t>
                      </a:r>
                    </a:p>
                  </a:txBody>
                  <a:tcPr/>
                </a:tc>
                <a:tc>
                  <a:txBody>
                    <a:bodyPr/>
                    <a:lstStyle/>
                    <a:p>
                      <a:pPr marL="285750" indent="-285750">
                        <a:lnSpc>
                          <a:spcPct val="114000"/>
                        </a:lnSpc>
                        <a:buFont typeface="Arial" panose="020B0604020202020204" pitchFamily="34" charset="0"/>
                        <a:buChar char="•"/>
                      </a:pPr>
                      <a:r>
                        <a:rPr lang="en-AU" dirty="0"/>
                        <a:t>tempo</a:t>
                      </a:r>
                    </a:p>
                    <a:p>
                      <a:pPr marL="285750" indent="-285750">
                        <a:lnSpc>
                          <a:spcPct val="114000"/>
                        </a:lnSpc>
                        <a:buFont typeface="Arial" panose="020B0604020202020204" pitchFamily="34" charset="0"/>
                        <a:buChar char="•"/>
                      </a:pPr>
                      <a:r>
                        <a:rPr lang="en-AU" dirty="0"/>
                        <a:t>duration</a:t>
                      </a:r>
                    </a:p>
                    <a:p>
                      <a:pPr marL="285750" indent="-285750">
                        <a:lnSpc>
                          <a:spcPct val="114000"/>
                        </a:lnSpc>
                        <a:buFont typeface="Arial" panose="020B0604020202020204" pitchFamily="34" charset="0"/>
                        <a:buChar char="•"/>
                      </a:pPr>
                      <a:r>
                        <a:rPr lang="en-AU" dirty="0"/>
                        <a:t>momentum</a:t>
                      </a:r>
                    </a:p>
                    <a:p>
                      <a:pPr marL="285750" indent="-285750">
                        <a:lnSpc>
                          <a:spcPct val="114000"/>
                        </a:lnSpc>
                        <a:buFont typeface="Arial" panose="020B0604020202020204" pitchFamily="34" charset="0"/>
                        <a:buChar char="•"/>
                      </a:pPr>
                      <a:r>
                        <a:rPr lang="en-AU" dirty="0"/>
                        <a:t>regular/irregular</a:t>
                      </a:r>
                    </a:p>
                    <a:p>
                      <a:pPr marL="285750" indent="-285750">
                        <a:lnSpc>
                          <a:spcPct val="114000"/>
                        </a:lnSpc>
                        <a:buFont typeface="Arial" panose="020B0604020202020204" pitchFamily="34" charset="0"/>
                        <a:buChar char="•"/>
                      </a:pPr>
                      <a:r>
                        <a:rPr lang="en-AU" dirty="0"/>
                        <a:t>accent</a:t>
                      </a:r>
                    </a:p>
                    <a:p>
                      <a:pPr marL="285750" indent="-285750">
                        <a:lnSpc>
                          <a:spcPct val="114000"/>
                        </a:lnSpc>
                        <a:buFont typeface="Arial" panose="020B0604020202020204" pitchFamily="34" charset="0"/>
                        <a:buChar char="•"/>
                      </a:pPr>
                      <a:r>
                        <a:rPr lang="en-AU" dirty="0"/>
                        <a:t>metre</a:t>
                      </a:r>
                    </a:p>
                    <a:p>
                      <a:pPr marL="285750" indent="-285750">
                        <a:lnSpc>
                          <a:spcPct val="114000"/>
                        </a:lnSpc>
                        <a:buFont typeface="Arial" panose="020B0604020202020204" pitchFamily="34" charset="0"/>
                        <a:buChar char="•"/>
                      </a:pPr>
                      <a:r>
                        <a:rPr lang="en-AU" dirty="0"/>
                        <a:t>natural rhythms</a:t>
                      </a:r>
                    </a:p>
                    <a:p>
                      <a:pPr marL="285750" indent="-285750">
                        <a:lnSpc>
                          <a:spcPct val="114000"/>
                        </a:lnSpc>
                        <a:buFont typeface="Arial" panose="020B0604020202020204" pitchFamily="34" charset="0"/>
                        <a:buChar char="•"/>
                      </a:pPr>
                      <a:r>
                        <a:rPr lang="en-AU" dirty="0"/>
                        <a:t>stillness</a:t>
                      </a:r>
                    </a:p>
                  </a:txBody>
                  <a:tcPr/>
                </a:tc>
                <a:tc>
                  <a:txBody>
                    <a:bodyPr/>
                    <a:lstStyle/>
                    <a:p>
                      <a:pPr marL="285750" indent="-285750">
                        <a:lnSpc>
                          <a:spcPct val="114000"/>
                        </a:lnSpc>
                        <a:buFont typeface="Arial" panose="020B0604020202020204" pitchFamily="34" charset="0"/>
                        <a:buChar char="•"/>
                      </a:pPr>
                      <a:r>
                        <a:rPr lang="en-AU" dirty="0"/>
                        <a:t>release of energy</a:t>
                      </a:r>
                    </a:p>
                    <a:p>
                      <a:pPr marL="285750" indent="-285750">
                        <a:lnSpc>
                          <a:spcPct val="114000"/>
                        </a:lnSpc>
                        <a:buFont typeface="Arial" panose="020B0604020202020204" pitchFamily="34" charset="0"/>
                        <a:buChar char="•"/>
                      </a:pPr>
                      <a:r>
                        <a:rPr lang="en-AU" dirty="0"/>
                        <a:t>weight/force</a:t>
                      </a:r>
                    </a:p>
                  </a:txBody>
                  <a:tcPr/>
                </a:tc>
                <a:extLst>
                  <a:ext uri="{0D108BD9-81ED-4DB2-BD59-A6C34878D82A}">
                    <a16:rowId xmlns:a16="http://schemas.microsoft.com/office/drawing/2014/main" val="26690175"/>
                  </a:ext>
                </a:extLst>
              </a:tr>
            </a:tbl>
          </a:graphicData>
        </a:graphic>
      </p:graphicFrame>
      <p:sp>
        <p:nvSpPr>
          <p:cNvPr id="5" name="TextBox 4">
            <a:extLst>
              <a:ext uri="{FF2B5EF4-FFF2-40B4-BE49-F238E27FC236}">
                <a16:creationId xmlns:a16="http://schemas.microsoft.com/office/drawing/2014/main" id="{69316D35-0B9B-9BE1-A418-BCFF85842252}"/>
              </a:ext>
            </a:extLst>
          </p:cNvPr>
          <p:cNvSpPr txBox="1"/>
          <p:nvPr/>
        </p:nvSpPr>
        <p:spPr>
          <a:xfrm>
            <a:off x="348000" y="6445250"/>
            <a:ext cx="10036540" cy="25075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7" name="Picture 6">
            <a:extLst>
              <a:ext uri="{FF2B5EF4-FFF2-40B4-BE49-F238E27FC236}">
                <a16:creationId xmlns:a16="http://schemas.microsoft.com/office/drawing/2014/main" id="{39753796-9908-4409-6E62-6A9EDD02AD31}"/>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dirty="0"/>
          </a:p>
        </p:txBody>
      </p:sp>
    </p:spTree>
    <p:extLst>
      <p:ext uri="{BB962C8B-B14F-4D97-AF65-F5344CB8AC3E}">
        <p14:creationId xmlns:p14="http://schemas.microsoft.com/office/powerpoint/2010/main" val="149719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AU" dirty="0"/>
              <a:t>Activity 3</a:t>
            </a:r>
            <a:br>
              <a:rPr lang="en-AU" dirty="0"/>
            </a:br>
            <a:endParaRPr lang="en-AU" dirty="0"/>
          </a:p>
        </p:txBody>
      </p:sp>
      <p:sp>
        <p:nvSpPr>
          <p:cNvPr id="3" name="Text Placeholder 2">
            <a:extLst>
              <a:ext uri="{FF2B5EF4-FFF2-40B4-BE49-F238E27FC236}">
                <a16:creationId xmlns:a16="http://schemas.microsoft.com/office/drawing/2014/main" id="{DEC5DCFF-DC95-B475-58D1-71A6211B1025}"/>
              </a:ext>
            </a:extLst>
          </p:cNvPr>
          <p:cNvSpPr>
            <a:spLocks noGrp="1"/>
          </p:cNvSpPr>
          <p:nvPr>
            <p:ph type="body" sz="quarter" idx="18"/>
          </p:nvPr>
        </p:nvSpPr>
        <p:spPr/>
        <p:txBody>
          <a:bodyPr/>
          <a:lstStyle/>
          <a:p>
            <a:r>
              <a:rPr lang="en-GB" dirty="0"/>
              <a:t>Manipulating the elements of dance as they relate to dance choreography</a:t>
            </a: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4294967295"/>
          </p:nvPr>
        </p:nvSpPr>
        <p:spPr>
          <a:xfrm>
            <a:off x="360025" y="1369454"/>
            <a:ext cx="11483975" cy="4537075"/>
          </a:xfrm>
        </p:spPr>
        <p:txBody>
          <a:bodyPr/>
          <a:lstStyle/>
          <a:p>
            <a:pPr marL="457200" indent="-457200">
              <a:lnSpc>
                <a:spcPct val="130000"/>
              </a:lnSpc>
              <a:buFont typeface="Arial" panose="020B0604020202020204" pitchFamily="34" charset="0"/>
              <a:buChar char="•"/>
            </a:pPr>
            <a:r>
              <a:rPr lang="en-AU" sz="1800" dirty="0"/>
              <a:t>Select 3 abstract movements you devised in </a:t>
            </a:r>
            <a:r>
              <a:rPr lang="en-AU" sz="1800" dirty="0">
                <a:hlinkClick r:id="rId2" action="ppaction://hlinksldjump"/>
              </a:rPr>
              <a:t>Activity 2 – generating movement</a:t>
            </a:r>
            <a:r>
              <a:rPr lang="en-AU" sz="1800" dirty="0"/>
              <a:t>.</a:t>
            </a:r>
          </a:p>
          <a:p>
            <a:pPr marL="457200" indent="-457200">
              <a:lnSpc>
                <a:spcPct val="130000"/>
              </a:lnSpc>
              <a:buFont typeface="Arial" panose="020B0604020202020204" pitchFamily="34" charset="0"/>
              <a:buChar char="•"/>
            </a:pPr>
            <a:r>
              <a:rPr lang="en-AU" sz="1800" dirty="0"/>
              <a:t>Transition these together to create a short phrase of movement.</a:t>
            </a:r>
          </a:p>
          <a:p>
            <a:pPr marL="457200" indent="-457200">
              <a:lnSpc>
                <a:spcPct val="130000"/>
              </a:lnSpc>
              <a:buFont typeface="Arial" panose="020B0604020202020204" pitchFamily="34" charset="0"/>
              <a:buChar char="•"/>
            </a:pPr>
            <a:r>
              <a:rPr lang="en-AU" sz="1800" dirty="0"/>
              <a:t>Change the level, direction and dimension of the movement phrase. Experiment with locomoting parts of the phrase and performing it on the spot (non-locomotor).</a:t>
            </a:r>
          </a:p>
          <a:p>
            <a:pPr marL="457200" indent="-457200">
              <a:lnSpc>
                <a:spcPct val="130000"/>
              </a:lnSpc>
              <a:buFont typeface="Arial" panose="020B0604020202020204" pitchFamily="34" charset="0"/>
              <a:buChar char="•"/>
            </a:pPr>
            <a:r>
              <a:rPr lang="en-AU" sz="1800" dirty="0"/>
              <a:t>Play with the timing of the movement phrase, altering the tempo and duration at different intervals. Find a moment of stillness.</a:t>
            </a:r>
          </a:p>
          <a:p>
            <a:pPr marL="457200" indent="-457200">
              <a:lnSpc>
                <a:spcPct val="130000"/>
              </a:lnSpc>
              <a:buFont typeface="Arial" panose="020B0604020202020204" pitchFamily="34" charset="0"/>
              <a:buChar char="•"/>
            </a:pPr>
            <a:r>
              <a:rPr lang="en-AU" sz="1800" dirty="0"/>
              <a:t>Apply different levels of energy, weight and/or force to change the dynamics of the movement. The quality could be swinging, suspended, sustained, percussive, vibratory and/or collapsing.</a:t>
            </a:r>
          </a:p>
          <a:p>
            <a:pPr marL="457200" indent="-457200">
              <a:lnSpc>
                <a:spcPct val="130000"/>
              </a:lnSpc>
              <a:buFont typeface="Arial" panose="020B0604020202020204" pitchFamily="34" charset="0"/>
              <a:buChar char="•"/>
            </a:pPr>
            <a:r>
              <a:rPr lang="en-AU" sz="1800" dirty="0"/>
              <a:t>Record 3–5 different variations of your movement phrase.</a:t>
            </a:r>
          </a:p>
          <a:p>
            <a:pPr marL="457200" indent="-457200">
              <a:lnSpc>
                <a:spcPct val="130000"/>
              </a:lnSpc>
              <a:buFont typeface="Arial" panose="020B0604020202020204" pitchFamily="34" charset="0"/>
              <a:buChar char="•"/>
            </a:pPr>
            <a:r>
              <a:rPr lang="en-AU" sz="1800" dirty="0"/>
              <a:t>Reflect on your manipulation of the elements of dance by evaluating the different variations of the original phrase of movement. Document your ideas in your process diary.</a:t>
            </a:r>
          </a:p>
          <a:p>
            <a:pPr marL="457200" indent="-457200">
              <a:lnSpc>
                <a:spcPct val="130000"/>
              </a:lnSpc>
              <a:buFont typeface="Arial" panose="020B0604020202020204" pitchFamily="34" charset="0"/>
              <a:buChar char="•"/>
            </a:pPr>
            <a:r>
              <a:rPr lang="en-AU" sz="1800" dirty="0"/>
              <a:t>Select the movements/phrases that best represent your concept/intent.</a:t>
            </a:r>
          </a:p>
        </p:txBody>
      </p:sp>
      <p:pic>
        <p:nvPicPr>
          <p:cNvPr id="5" name="Picture 4">
            <a:extLst>
              <a:ext uri="{FF2B5EF4-FFF2-40B4-BE49-F238E27FC236}">
                <a16:creationId xmlns:a16="http://schemas.microsoft.com/office/drawing/2014/main" id="{FA61DA69-AEFA-C96D-B572-F9B4820EC919}"/>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dirty="0"/>
          </a:p>
        </p:txBody>
      </p:sp>
    </p:spTree>
    <p:extLst>
      <p:ext uri="{BB962C8B-B14F-4D97-AF65-F5344CB8AC3E}">
        <p14:creationId xmlns:p14="http://schemas.microsoft.com/office/powerpoint/2010/main" val="152515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8EBCA7-05CA-E981-BEF3-943A0D84612B}"/>
              </a:ext>
            </a:extLst>
          </p:cNvPr>
          <p:cNvSpPr>
            <a:spLocks noGrp="1"/>
          </p:cNvSpPr>
          <p:nvPr>
            <p:ph type="title"/>
          </p:nvPr>
        </p:nvSpPr>
        <p:spPr/>
        <p:txBody>
          <a:bodyPr/>
          <a:lstStyle/>
          <a:p>
            <a:r>
              <a:rPr lang="en-AU" dirty="0"/>
              <a:t>Organising the work </a:t>
            </a:r>
          </a:p>
        </p:txBody>
      </p:sp>
      <p:sp>
        <p:nvSpPr>
          <p:cNvPr id="9" name="Text Placeholder 8">
            <a:extLst>
              <a:ext uri="{FF2B5EF4-FFF2-40B4-BE49-F238E27FC236}">
                <a16:creationId xmlns:a16="http://schemas.microsoft.com/office/drawing/2014/main" id="{418C0B39-4EC2-DEA3-84D3-EF08A99F4A42}"/>
              </a:ext>
            </a:extLst>
          </p:cNvPr>
          <p:cNvSpPr>
            <a:spLocks noGrp="1"/>
          </p:cNvSpPr>
          <p:nvPr>
            <p:ph type="body" sz="quarter" idx="18"/>
          </p:nvPr>
        </p:nvSpPr>
        <p:spPr/>
        <p:txBody>
          <a:bodyPr/>
          <a:lstStyle/>
          <a:p>
            <a:r>
              <a:rPr lang="en-AU" dirty="0"/>
              <a:t>formal structures</a:t>
            </a:r>
          </a:p>
        </p:txBody>
      </p:sp>
      <p:sp>
        <p:nvSpPr>
          <p:cNvPr id="8" name="Text Placeholder 7">
            <a:extLst>
              <a:ext uri="{FF2B5EF4-FFF2-40B4-BE49-F238E27FC236}">
                <a16:creationId xmlns:a16="http://schemas.microsoft.com/office/drawing/2014/main" id="{10812E82-0942-3665-4B96-2AD3CB788442}"/>
              </a:ext>
            </a:extLst>
          </p:cNvPr>
          <p:cNvSpPr>
            <a:spLocks noGrp="1"/>
          </p:cNvSpPr>
          <p:nvPr>
            <p:ph type="body" sz="quarter" idx="17"/>
          </p:nvPr>
        </p:nvSpPr>
        <p:spPr>
          <a:xfrm>
            <a:off x="360000" y="1628550"/>
            <a:ext cx="6443637" cy="4553999"/>
          </a:xfrm>
        </p:spPr>
        <p:txBody>
          <a:bodyPr/>
          <a:lstStyle/>
          <a:p>
            <a:r>
              <a:rPr lang="en-AU" sz="1800" dirty="0"/>
              <a:t>Now that you have selected a concept/intent, you may find it beneficial to consider how you will structure your work. </a:t>
            </a:r>
          </a:p>
          <a:p>
            <a:r>
              <a:rPr lang="en-AU" sz="1800" dirty="0"/>
              <a:t>Your concept/intent should develop throughout the work, and it should have a clear beginning, middle and end (even if it is a non-narrative structure). As the work progresses, the manipulation of your motif and subsequent movement phrases should evolve to tell the story.</a:t>
            </a:r>
            <a:endParaRPr lang="en-AU" sz="900" dirty="0"/>
          </a:p>
          <a:p>
            <a:r>
              <a:rPr lang="en-AU" sz="1800" dirty="0"/>
              <a:t>Revise the </a:t>
            </a:r>
            <a:r>
              <a:rPr lang="en-AU" sz="1800" dirty="0">
                <a:hlinkClick r:id="rId2"/>
              </a:rPr>
              <a:t>types of formal structures</a:t>
            </a:r>
            <a:r>
              <a:rPr lang="en-AU" sz="1800" dirty="0"/>
              <a:t> listed on the right. Evaluate which formal structure would best support the communication of your concept/intent. Record your thoughts in your process diary.</a:t>
            </a:r>
          </a:p>
          <a:p>
            <a:endParaRPr lang="en-AU" dirty="0"/>
          </a:p>
        </p:txBody>
      </p:sp>
      <p:sp>
        <p:nvSpPr>
          <p:cNvPr id="7" name="Content Placeholder 6">
            <a:extLst>
              <a:ext uri="{FF2B5EF4-FFF2-40B4-BE49-F238E27FC236}">
                <a16:creationId xmlns:a16="http://schemas.microsoft.com/office/drawing/2014/main" id="{070465EE-C580-AAF5-74C3-7B0ED4E4E9AF}"/>
              </a:ext>
            </a:extLst>
          </p:cNvPr>
          <p:cNvSpPr>
            <a:spLocks noGrp="1"/>
          </p:cNvSpPr>
          <p:nvPr>
            <p:ph sz="half" idx="2"/>
          </p:nvPr>
        </p:nvSpPr>
        <p:spPr>
          <a:xfrm>
            <a:off x="7417248" y="1628550"/>
            <a:ext cx="4426387" cy="4554000"/>
          </a:xfrm>
        </p:spPr>
        <p:txBody>
          <a:bodyPr/>
          <a:lstStyle/>
          <a:p>
            <a:r>
              <a:rPr lang="en-AU" dirty="0"/>
              <a:t>Formal structures:</a:t>
            </a:r>
          </a:p>
          <a:p>
            <a:pPr marL="342900" indent="-342900">
              <a:buFont typeface="Arial" panose="020B0604020202020204" pitchFamily="34" charset="0"/>
              <a:buChar char="•"/>
            </a:pPr>
            <a:r>
              <a:rPr lang="en-AU" dirty="0"/>
              <a:t>Binary (AB)</a:t>
            </a:r>
          </a:p>
          <a:p>
            <a:pPr marL="342900" indent="-342900">
              <a:buFont typeface="Arial" panose="020B0604020202020204" pitchFamily="34" charset="0"/>
              <a:buChar char="•"/>
            </a:pPr>
            <a:r>
              <a:rPr lang="en-AU" dirty="0"/>
              <a:t>Ternary (ABA)</a:t>
            </a:r>
          </a:p>
          <a:p>
            <a:pPr marL="342900" indent="-342900">
              <a:buFont typeface="Arial" panose="020B0604020202020204" pitchFamily="34" charset="0"/>
              <a:buChar char="•"/>
            </a:pPr>
            <a:r>
              <a:rPr lang="en-AU" dirty="0"/>
              <a:t>Rondo (ABABA or ABACA)</a:t>
            </a:r>
          </a:p>
          <a:p>
            <a:pPr marL="342900" indent="-342900">
              <a:buFont typeface="Arial" panose="020B0604020202020204" pitchFamily="34" charset="0"/>
              <a:buChar char="•"/>
            </a:pPr>
            <a:r>
              <a:rPr lang="en-AU" dirty="0"/>
              <a:t>Arch (ABCBA)</a:t>
            </a:r>
          </a:p>
          <a:p>
            <a:pPr marL="342900" indent="-342900">
              <a:buFont typeface="Arial" panose="020B0604020202020204" pitchFamily="34" charset="0"/>
              <a:buChar char="•"/>
            </a:pPr>
            <a:r>
              <a:rPr lang="en-AU" dirty="0"/>
              <a:t>Narrative (ABCD)</a:t>
            </a:r>
          </a:p>
          <a:p>
            <a:pPr marL="342900" indent="-342900">
              <a:buFont typeface="Arial" panose="020B0604020202020204" pitchFamily="34" charset="0"/>
              <a:buChar char="•"/>
            </a:pPr>
            <a:r>
              <a:rPr lang="en-AU" dirty="0"/>
              <a:t>Theme and variation (A1A2A3)</a:t>
            </a:r>
          </a:p>
          <a:p>
            <a:pPr marL="342900" indent="-342900">
              <a:buFont typeface="Arial" panose="020B0604020202020204" pitchFamily="34" charset="0"/>
              <a:buChar char="•"/>
            </a:pPr>
            <a:endParaRPr lang="en-AU" dirty="0"/>
          </a:p>
          <a:p>
            <a:endParaRPr lang="en-AU" dirty="0"/>
          </a:p>
        </p:txBody>
      </p:sp>
      <p:sp>
        <p:nvSpPr>
          <p:cNvPr id="11" name="TextBox 10">
            <a:extLst>
              <a:ext uri="{FF2B5EF4-FFF2-40B4-BE49-F238E27FC236}">
                <a16:creationId xmlns:a16="http://schemas.microsoft.com/office/drawing/2014/main" id="{0B120F80-5638-5945-6C2C-FEC93B57A221}"/>
              </a:ext>
              <a:ext uri="{C183D7F6-B498-43B3-948B-1728B52AA6E4}">
                <adec:decorative xmlns:adec="http://schemas.microsoft.com/office/drawing/2017/decorative" val="0"/>
              </a:ext>
            </a:extLst>
          </p:cNvPr>
          <p:cNvSpPr txBox="1"/>
          <p:nvPr/>
        </p:nvSpPr>
        <p:spPr>
          <a:xfrm>
            <a:off x="7417247" y="5596195"/>
            <a:ext cx="4426388" cy="525785"/>
          </a:xfrm>
          <a:prstGeom prst="rect">
            <a:avLst/>
          </a:prstGeom>
          <a:noFill/>
        </p:spPr>
        <p:txBody>
          <a:bodyPr wrap="square">
            <a:spAutoFit/>
          </a:bodyPr>
          <a:lstStyle/>
          <a:p>
            <a:pPr algn="l" rtl="0">
              <a:lnSpc>
                <a:spcPct val="150000"/>
              </a:lnSpc>
            </a:pPr>
            <a:r>
              <a:rPr lang="de-DE" sz="1000" b="0" i="0" dirty="0">
                <a:solidFill>
                  <a:srgbClr val="212121"/>
                </a:solidFill>
                <a:effectLst/>
              </a:rPr>
              <a:t>Blom and Chaplin (1982) The Intimate Act of Choreography, University of Pittsburgh Press (p 95).</a:t>
            </a:r>
          </a:p>
        </p:txBody>
      </p:sp>
      <p:pic>
        <p:nvPicPr>
          <p:cNvPr id="10" name="Picture 9">
            <a:extLst>
              <a:ext uri="{FF2B5EF4-FFF2-40B4-BE49-F238E27FC236}">
                <a16:creationId xmlns:a16="http://schemas.microsoft.com/office/drawing/2014/main" id="{A738D444-27C3-BB60-716B-75C1AE9DC263}"/>
              </a:ext>
              <a:ext uri="{C183D7F6-B498-43B3-948B-1728B52AA6E4}">
                <adec:decorative xmlns:adec="http://schemas.microsoft.com/office/drawing/2017/decorative" val="1"/>
              </a:ext>
            </a:extLst>
          </p:cNvPr>
          <p:cNvPicPr>
            <a:picLocks noChangeAspect="1"/>
          </p:cNvPicPr>
          <p:nvPr/>
        </p:nvPicPr>
        <p:blipFill rotWithShape="1">
          <a:blip r:embed="rId3"/>
          <a:srcRect l="3464" t="5780" r="4298" b="3626"/>
          <a:stretch/>
        </p:blipFill>
        <p:spPr>
          <a:xfrm>
            <a:off x="10295060" y="293589"/>
            <a:ext cx="828940" cy="826853"/>
          </a:xfrm>
          <a:prstGeom prst="ellipse">
            <a:avLst/>
          </a:prstGeom>
        </p:spPr>
      </p:pic>
    </p:spTree>
    <p:extLst>
      <p:ext uri="{BB962C8B-B14F-4D97-AF65-F5344CB8AC3E}">
        <p14:creationId xmlns:p14="http://schemas.microsoft.com/office/powerpoint/2010/main" val="188933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AU" dirty="0"/>
              <a:t>Organising the movement as it relates to </a:t>
            </a:r>
            <a:br>
              <a:rPr lang="en-AU" dirty="0"/>
            </a:br>
            <a:r>
              <a:rPr lang="en-AU" dirty="0"/>
              <a:t>dance choreography</a:t>
            </a:r>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a:xfrm>
            <a:off x="360000" y="1707856"/>
            <a:ext cx="11484000" cy="4536000"/>
          </a:xfrm>
        </p:spPr>
        <p:txBody>
          <a:bodyPr/>
          <a:lstStyle/>
          <a:p>
            <a:pPr>
              <a:lnSpc>
                <a:spcPct val="114000"/>
              </a:lnSpc>
            </a:pPr>
            <a:r>
              <a:rPr lang="en-AU" sz="1600" dirty="0"/>
              <a:t>Organising the movement has 3 aspects, motif, phrase and motif into phrase.</a:t>
            </a:r>
          </a:p>
          <a:p>
            <a:pPr>
              <a:lnSpc>
                <a:spcPct val="114000"/>
              </a:lnSpc>
            </a:pPr>
            <a:r>
              <a:rPr lang="en-AU" b="1" dirty="0">
                <a:latin typeface="+mj-lt"/>
              </a:rPr>
              <a:t>Motif</a:t>
            </a:r>
            <a:endParaRPr lang="en-AU" sz="1600" b="1" dirty="0">
              <a:latin typeface="+mj-lt"/>
            </a:endParaRPr>
          </a:p>
          <a:p>
            <a:pPr>
              <a:lnSpc>
                <a:spcPct val="114000"/>
              </a:lnSpc>
            </a:pPr>
            <a:r>
              <a:rPr lang="en-AU" sz="1600" dirty="0"/>
              <a:t>The Stage 6 dance syllabus defines </a:t>
            </a:r>
            <a:r>
              <a:rPr lang="en-AU" sz="1600" b="1" dirty="0"/>
              <a:t>motif</a:t>
            </a:r>
            <a:r>
              <a:rPr lang="en-AU" sz="1600" dirty="0"/>
              <a:t> as ‘the earliest stage of development of a theme or composition; a movement starting point which gives the first element of form to the dance/work’.</a:t>
            </a:r>
          </a:p>
          <a:p>
            <a:pPr>
              <a:lnSpc>
                <a:spcPct val="114000"/>
              </a:lnSpc>
            </a:pPr>
            <a:r>
              <a:rPr lang="en-AU" sz="1600" dirty="0"/>
              <a:t>Motif can be a shape, movement, or phrase of movements that distils the essence of the work’s concept/intent. A work can have multiple motifs to express the concept/intent. Most importantly, each motif should develop throughout the sections of the concept/intent. Your motif/s should be able to be manipulated in a variety of ways to reflect the work’s development, rather than being repeated in its original form. </a:t>
            </a:r>
          </a:p>
          <a:p>
            <a:pPr>
              <a:lnSpc>
                <a:spcPct val="114000"/>
              </a:lnSpc>
            </a:pPr>
            <a:r>
              <a:rPr lang="en-AU" b="1" dirty="0">
                <a:latin typeface="+mj-lt"/>
              </a:rPr>
              <a:t>Phrase</a:t>
            </a:r>
            <a:endParaRPr lang="en-AU" sz="1600" b="1" dirty="0">
              <a:latin typeface="+mj-lt"/>
            </a:endParaRPr>
          </a:p>
          <a:p>
            <a:pPr>
              <a:lnSpc>
                <a:spcPct val="114000"/>
              </a:lnSpc>
            </a:pPr>
            <a:r>
              <a:rPr lang="en-AU" sz="1600" dirty="0"/>
              <a:t>A </a:t>
            </a:r>
            <a:r>
              <a:rPr lang="en-AU" sz="1600" b="1" dirty="0"/>
              <a:t>phrase</a:t>
            </a:r>
            <a:r>
              <a:rPr lang="en-AU" sz="1600" dirty="0"/>
              <a:t> is ‘a brief sequence of related movements that make up the smallest and simplest unit of dance form’. Phrases make up the internal structure of a work and are generated by manipulating the motif/s. Like the external formal structure of a work, each phrase should have a beginning, middle and end, developing as the work progresses.</a:t>
            </a:r>
          </a:p>
        </p:txBody>
      </p:sp>
      <p:sp>
        <p:nvSpPr>
          <p:cNvPr id="3" name="TextBox 2">
            <a:extLst>
              <a:ext uri="{FF2B5EF4-FFF2-40B4-BE49-F238E27FC236}">
                <a16:creationId xmlns:a16="http://schemas.microsoft.com/office/drawing/2014/main" id="{B60909B1-9203-CF20-5C2A-70AAB1B2E0F2}"/>
              </a:ext>
            </a:extLst>
          </p:cNvPr>
          <p:cNvSpPr txBox="1"/>
          <p:nvPr/>
        </p:nvSpPr>
        <p:spPr>
          <a:xfrm>
            <a:off x="348000" y="6498000"/>
            <a:ext cx="10036540" cy="198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7" name="Picture 6">
            <a:extLst>
              <a:ext uri="{FF2B5EF4-FFF2-40B4-BE49-F238E27FC236}">
                <a16:creationId xmlns:a16="http://schemas.microsoft.com/office/drawing/2014/main" id="{31219AAE-847C-EF9B-D997-22EB1EB5354D}"/>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25</a:t>
            </a:fld>
            <a:endParaRPr lang="en-AU" dirty="0"/>
          </a:p>
        </p:txBody>
      </p:sp>
    </p:spTree>
    <p:extLst>
      <p:ext uri="{BB962C8B-B14F-4D97-AF65-F5344CB8AC3E}">
        <p14:creationId xmlns:p14="http://schemas.microsoft.com/office/powerpoint/2010/main" val="36422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AU" dirty="0"/>
              <a:t>Organising the movement as it relates to </a:t>
            </a:r>
            <a:br>
              <a:rPr lang="en-AU" dirty="0"/>
            </a:br>
            <a:r>
              <a:rPr lang="en-AU" dirty="0"/>
              <a:t>dance choreography continued</a:t>
            </a:r>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a:xfrm>
            <a:off x="360000" y="1499350"/>
            <a:ext cx="11484000" cy="4536000"/>
          </a:xfrm>
        </p:spPr>
        <p:txBody>
          <a:bodyPr/>
          <a:lstStyle/>
          <a:p>
            <a:pPr>
              <a:lnSpc>
                <a:spcPct val="114000"/>
              </a:lnSpc>
            </a:pPr>
            <a:r>
              <a:rPr lang="en-AU" sz="1800" b="1" dirty="0">
                <a:latin typeface="+mj-lt"/>
              </a:rPr>
              <a:t>Motif into phrase</a:t>
            </a:r>
          </a:p>
          <a:p>
            <a:pPr>
              <a:lnSpc>
                <a:spcPct val="114000"/>
              </a:lnSpc>
            </a:pPr>
            <a:r>
              <a:rPr lang="en-AU" sz="1800" dirty="0"/>
              <a:t>Motif into phrase occurs through the process of manipulation. This can be done by altering the application of the elements of dance to the movement motif/s and using other forms of manipulation, including:</a:t>
            </a:r>
          </a:p>
          <a:p>
            <a:pPr marL="285750" indent="-285750">
              <a:lnSpc>
                <a:spcPct val="114000"/>
              </a:lnSpc>
              <a:buFont typeface="Arial" panose="020B0604020202020204" pitchFamily="34" charset="0"/>
              <a:buChar char="•"/>
            </a:pPr>
            <a:r>
              <a:rPr lang="en-AU" sz="1800" dirty="0"/>
              <a:t>the elements of dance</a:t>
            </a:r>
          </a:p>
          <a:p>
            <a:pPr marL="285750" indent="-285750">
              <a:lnSpc>
                <a:spcPct val="114000"/>
              </a:lnSpc>
              <a:buFont typeface="Arial" panose="020B0604020202020204" pitchFamily="34" charset="0"/>
              <a:buChar char="•"/>
            </a:pPr>
            <a:r>
              <a:rPr lang="en-AU" sz="1800" dirty="0"/>
              <a:t>retrograde – performing the movement backwards</a:t>
            </a:r>
          </a:p>
          <a:p>
            <a:pPr marL="285750" indent="-285750">
              <a:lnSpc>
                <a:spcPct val="114000"/>
              </a:lnSpc>
              <a:buFont typeface="Arial" panose="020B0604020202020204" pitchFamily="34" charset="0"/>
              <a:buChar char="•"/>
            </a:pPr>
            <a:r>
              <a:rPr lang="en-AU" sz="1800" dirty="0"/>
              <a:t>inversion – performing the movement upside down</a:t>
            </a:r>
          </a:p>
          <a:p>
            <a:pPr marL="285750" indent="-285750">
              <a:lnSpc>
                <a:spcPct val="114000"/>
              </a:lnSpc>
              <a:buFont typeface="Arial" panose="020B0604020202020204" pitchFamily="34" charset="0"/>
              <a:buChar char="•"/>
            </a:pPr>
            <a:r>
              <a:rPr lang="en-AU" sz="1800" dirty="0"/>
              <a:t>instrumentation – performing the movement with a different body part or having another dancer perform it</a:t>
            </a:r>
          </a:p>
          <a:p>
            <a:pPr marL="285750" indent="-285750">
              <a:lnSpc>
                <a:spcPct val="114000"/>
              </a:lnSpc>
              <a:buFont typeface="Arial" panose="020B0604020202020204" pitchFamily="34" charset="0"/>
              <a:buChar char="•"/>
            </a:pPr>
            <a:r>
              <a:rPr lang="en-AU" sz="1800" dirty="0"/>
              <a:t>background – changing parts of the body that are not central to the motif/s</a:t>
            </a:r>
          </a:p>
          <a:p>
            <a:pPr marL="285750" indent="-285750">
              <a:lnSpc>
                <a:spcPct val="114000"/>
              </a:lnSpc>
              <a:buFont typeface="Arial" panose="020B0604020202020204" pitchFamily="34" charset="0"/>
              <a:buChar char="•"/>
            </a:pPr>
            <a:r>
              <a:rPr lang="en-AU" sz="1800" dirty="0"/>
              <a:t>embellishment – add other movements to develop the motif/s</a:t>
            </a:r>
          </a:p>
          <a:p>
            <a:pPr marL="285750" indent="-285750">
              <a:lnSpc>
                <a:spcPct val="114000"/>
              </a:lnSpc>
              <a:buFont typeface="Arial" panose="020B0604020202020204" pitchFamily="34" charset="0"/>
              <a:buChar char="•"/>
            </a:pPr>
            <a:r>
              <a:rPr lang="en-AU" sz="1800" dirty="0"/>
              <a:t>fragmentation – use only part of the motif.</a:t>
            </a:r>
          </a:p>
          <a:p>
            <a:pPr>
              <a:lnSpc>
                <a:spcPct val="114000"/>
              </a:lnSpc>
            </a:pPr>
            <a:endParaRPr lang="en-AU" sz="1800" dirty="0"/>
          </a:p>
          <a:p>
            <a:pPr>
              <a:lnSpc>
                <a:spcPct val="114000"/>
              </a:lnSpc>
            </a:pPr>
            <a:endParaRPr lang="en-AU" sz="1800" b="1" dirty="0"/>
          </a:p>
        </p:txBody>
      </p:sp>
      <p:sp>
        <p:nvSpPr>
          <p:cNvPr id="3" name="TextBox 2">
            <a:extLst>
              <a:ext uri="{FF2B5EF4-FFF2-40B4-BE49-F238E27FC236}">
                <a16:creationId xmlns:a16="http://schemas.microsoft.com/office/drawing/2014/main" id="{1FACB026-F416-B5C7-BC7C-354A8C0300F8}"/>
              </a:ext>
            </a:extLst>
          </p:cNvPr>
          <p:cNvSpPr txBox="1"/>
          <p:nvPr/>
        </p:nvSpPr>
        <p:spPr>
          <a:xfrm>
            <a:off x="360000" y="6449779"/>
            <a:ext cx="9507845" cy="246221"/>
          </a:xfrm>
          <a:prstGeom prst="rect">
            <a:avLst/>
          </a:prstGeom>
          <a:noFill/>
        </p:spPr>
        <p:txBody>
          <a:bodyPr wrap="square">
            <a:spAutoFit/>
          </a:bodyPr>
          <a:lstStyle/>
          <a:p>
            <a:pPr algn="l" rtl="0"/>
            <a:r>
              <a:rPr lang="de-DE" sz="1000" b="0" i="0" dirty="0">
                <a:solidFill>
                  <a:srgbClr val="212121"/>
                </a:solidFill>
                <a:effectLst/>
              </a:rPr>
              <a:t>Blom and Chaplin (1982) The Intimate Act of Choreography, University of Pittsburgh Press (p 102).</a:t>
            </a:r>
          </a:p>
        </p:txBody>
      </p:sp>
      <p:pic>
        <p:nvPicPr>
          <p:cNvPr id="5" name="Picture 4">
            <a:extLst>
              <a:ext uri="{FF2B5EF4-FFF2-40B4-BE49-F238E27FC236}">
                <a16:creationId xmlns:a16="http://schemas.microsoft.com/office/drawing/2014/main" id="{CE7E628F-8D4D-BDA3-4BC5-C0E6D60AD01E}"/>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dirty="0"/>
          </a:p>
        </p:txBody>
      </p:sp>
    </p:spTree>
    <p:extLst>
      <p:ext uri="{BB962C8B-B14F-4D97-AF65-F5344CB8AC3E}">
        <p14:creationId xmlns:p14="http://schemas.microsoft.com/office/powerpoint/2010/main" val="12297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AU" dirty="0"/>
              <a:t>Activity 4 (1 of 2)</a:t>
            </a:r>
          </a:p>
        </p:txBody>
      </p:sp>
      <p:sp>
        <p:nvSpPr>
          <p:cNvPr id="5" name="Text Placeholder 4">
            <a:extLst>
              <a:ext uri="{FF2B5EF4-FFF2-40B4-BE49-F238E27FC236}">
                <a16:creationId xmlns:a16="http://schemas.microsoft.com/office/drawing/2014/main" id="{A98A5235-5BC9-5DEF-2DB1-7543E2516B35}"/>
              </a:ext>
            </a:extLst>
          </p:cNvPr>
          <p:cNvSpPr>
            <a:spLocks noGrp="1"/>
          </p:cNvSpPr>
          <p:nvPr>
            <p:ph type="body" sz="quarter" idx="18"/>
          </p:nvPr>
        </p:nvSpPr>
        <p:spPr/>
        <p:txBody>
          <a:bodyPr/>
          <a:lstStyle/>
          <a:p>
            <a:r>
              <a:rPr lang="en-GB" dirty="0"/>
              <a:t>Organising the movement as it relates to dance choreography</a:t>
            </a: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p:txBody>
          <a:bodyPr/>
          <a:lstStyle/>
          <a:p>
            <a:pPr marL="342900" indent="-342900">
              <a:lnSpc>
                <a:spcPct val="114000"/>
              </a:lnSpc>
              <a:buFont typeface="Arial" panose="020B0604020202020204" pitchFamily="34" charset="0"/>
              <a:buChar char="•"/>
            </a:pPr>
            <a:r>
              <a:rPr lang="en-AU" sz="1800" dirty="0"/>
              <a:t>Refine the movements you created in step 8 of </a:t>
            </a:r>
            <a:r>
              <a:rPr lang="en-AU" sz="1800" dirty="0">
                <a:hlinkClick r:id="rId2" action="ppaction://hlinksldjump"/>
              </a:rPr>
              <a:t>Activity 3 – manipulating the elements of dance</a:t>
            </a:r>
            <a:r>
              <a:rPr lang="en-AU" sz="1800" dirty="0"/>
              <a:t> to become your motif/s.</a:t>
            </a:r>
          </a:p>
          <a:p>
            <a:pPr marL="342900" indent="-342900">
              <a:lnSpc>
                <a:spcPct val="114000"/>
              </a:lnSpc>
              <a:buFont typeface="Arial" panose="020B0604020202020204" pitchFamily="34" charset="0"/>
              <a:buChar char="•"/>
            </a:pPr>
            <a:r>
              <a:rPr lang="en-AU" sz="1800" dirty="0"/>
              <a:t>Manipulate your motif/s to create a phrase or short sequence of movement to represent each section of your work. Consider how you can manipulate the movement to show the development of your concept/intent throughout each section.</a:t>
            </a:r>
          </a:p>
          <a:p>
            <a:pPr marL="342900" indent="-342900">
              <a:lnSpc>
                <a:spcPct val="114000"/>
              </a:lnSpc>
              <a:buFont typeface="Arial" panose="020B0604020202020204" pitchFamily="34" charset="0"/>
              <a:buChar char="•"/>
            </a:pPr>
            <a:r>
              <a:rPr lang="en-AU" sz="1800" dirty="0"/>
              <a:t>Record your completed phrases/sequences.</a:t>
            </a:r>
          </a:p>
          <a:p>
            <a:pPr marL="342900" indent="-342900">
              <a:lnSpc>
                <a:spcPct val="114000"/>
              </a:lnSpc>
              <a:buFont typeface="Arial" panose="020B0604020202020204" pitchFamily="34" charset="0"/>
              <a:buChar char="•"/>
            </a:pPr>
            <a:r>
              <a:rPr lang="en-AU" sz="1800" dirty="0"/>
              <a:t>Reflect on your manipulation of the elements of dance by evaluating the different variations of the original motif/s. Document your thoughts in your process diary.</a:t>
            </a:r>
          </a:p>
          <a:p>
            <a:pPr marL="342900" indent="-342900">
              <a:lnSpc>
                <a:spcPct val="114000"/>
              </a:lnSpc>
              <a:buFont typeface="Arial" panose="020B0604020202020204" pitchFamily="34" charset="0"/>
              <a:buChar char="•"/>
            </a:pPr>
            <a:r>
              <a:rPr lang="en-AU" sz="1800" dirty="0"/>
              <a:t>Create a table in your process diary, with a column for each section of your work and a row for each element of dance. Record ways you could manipulate the elements of dance to represent the development of your concept/intent across the sections of your work. An example has been completed on the next slide.</a:t>
            </a:r>
          </a:p>
        </p:txBody>
      </p:sp>
      <p:pic>
        <p:nvPicPr>
          <p:cNvPr id="3" name="Picture 2">
            <a:extLst>
              <a:ext uri="{FF2B5EF4-FFF2-40B4-BE49-F238E27FC236}">
                <a16:creationId xmlns:a16="http://schemas.microsoft.com/office/drawing/2014/main" id="{29F564A4-296D-BBD3-46E8-7D7349ACA482}"/>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dirty="0"/>
          </a:p>
        </p:txBody>
      </p:sp>
    </p:spTree>
    <p:extLst>
      <p:ext uri="{BB962C8B-B14F-4D97-AF65-F5344CB8AC3E}">
        <p14:creationId xmlns:p14="http://schemas.microsoft.com/office/powerpoint/2010/main" val="135641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894A-26BF-1999-4207-0B3921AA79D6}"/>
              </a:ext>
            </a:extLst>
          </p:cNvPr>
          <p:cNvSpPr>
            <a:spLocks noGrp="1"/>
          </p:cNvSpPr>
          <p:nvPr>
            <p:ph type="title"/>
          </p:nvPr>
        </p:nvSpPr>
        <p:spPr/>
        <p:txBody>
          <a:bodyPr/>
          <a:lstStyle/>
          <a:p>
            <a:r>
              <a:rPr lang="en-AU" dirty="0"/>
              <a:t>Activity 4 (2 of 2)</a:t>
            </a:r>
          </a:p>
        </p:txBody>
      </p:sp>
      <p:sp>
        <p:nvSpPr>
          <p:cNvPr id="5" name="Text Placeholder 4">
            <a:extLst>
              <a:ext uri="{FF2B5EF4-FFF2-40B4-BE49-F238E27FC236}">
                <a16:creationId xmlns:a16="http://schemas.microsoft.com/office/drawing/2014/main" id="{19B86D50-A676-90B1-81C2-8315DCB9AFC1}"/>
              </a:ext>
            </a:extLst>
          </p:cNvPr>
          <p:cNvSpPr>
            <a:spLocks noGrp="1"/>
          </p:cNvSpPr>
          <p:nvPr>
            <p:ph type="body" sz="quarter" idx="18"/>
          </p:nvPr>
        </p:nvSpPr>
        <p:spPr/>
        <p:txBody>
          <a:bodyPr/>
          <a:lstStyle/>
          <a:p>
            <a:r>
              <a:rPr lang="en-GB" dirty="0"/>
              <a:t>Organising the movement as it relates to dance choreography</a:t>
            </a:r>
            <a:endParaRPr lang="en-AU" dirty="0"/>
          </a:p>
        </p:txBody>
      </p:sp>
      <p:graphicFrame>
        <p:nvGraphicFramePr>
          <p:cNvPr id="7" name="Table 4" descr="A table exemplifying how the elements of dance could be recorded for different sections of the work.">
            <a:extLst>
              <a:ext uri="{FF2B5EF4-FFF2-40B4-BE49-F238E27FC236}">
                <a16:creationId xmlns:a16="http://schemas.microsoft.com/office/drawing/2014/main" id="{999765B2-FEA7-C0EC-22F3-674645561688}"/>
              </a:ext>
            </a:extLst>
          </p:cNvPr>
          <p:cNvGraphicFramePr>
            <a:graphicFrameLocks noGrp="1"/>
          </p:cNvGraphicFramePr>
          <p:nvPr>
            <p:extLst>
              <p:ext uri="{D42A27DB-BD31-4B8C-83A1-F6EECF244321}">
                <p14:modId xmlns:p14="http://schemas.microsoft.com/office/powerpoint/2010/main" val="3961700150"/>
              </p:ext>
            </p:extLst>
          </p:nvPr>
        </p:nvGraphicFramePr>
        <p:xfrm>
          <a:off x="360001" y="1531359"/>
          <a:ext cx="11483999" cy="3695573"/>
        </p:xfrm>
        <a:graphic>
          <a:graphicData uri="http://schemas.openxmlformats.org/drawingml/2006/table">
            <a:tbl>
              <a:tblPr firstRow="1" bandRow="1">
                <a:tableStyleId>{17292A2E-F333-43FB-9621-5CBBE7FDCDCB}</a:tableStyleId>
              </a:tblPr>
              <a:tblGrid>
                <a:gridCol w="2976945">
                  <a:extLst>
                    <a:ext uri="{9D8B030D-6E8A-4147-A177-3AD203B41FA5}">
                      <a16:colId xmlns:a16="http://schemas.microsoft.com/office/drawing/2014/main" val="515611555"/>
                    </a:ext>
                  </a:extLst>
                </a:gridCol>
                <a:gridCol w="4253527">
                  <a:extLst>
                    <a:ext uri="{9D8B030D-6E8A-4147-A177-3AD203B41FA5}">
                      <a16:colId xmlns:a16="http://schemas.microsoft.com/office/drawing/2014/main" val="2876180224"/>
                    </a:ext>
                  </a:extLst>
                </a:gridCol>
                <a:gridCol w="4253527">
                  <a:extLst>
                    <a:ext uri="{9D8B030D-6E8A-4147-A177-3AD203B41FA5}">
                      <a16:colId xmlns:a16="http://schemas.microsoft.com/office/drawing/2014/main" val="16636079"/>
                    </a:ext>
                  </a:extLst>
                </a:gridCol>
              </a:tblGrid>
              <a:tr h="370840">
                <a:tc>
                  <a:txBody>
                    <a:bodyPr/>
                    <a:lstStyle/>
                    <a:p>
                      <a:r>
                        <a:rPr lang="en-AU" dirty="0">
                          <a:solidFill>
                            <a:schemeClr val="accent1"/>
                          </a:solidFill>
                          <a:latin typeface="+mj-lt"/>
                        </a:rPr>
                        <a:t>Elements of dance</a:t>
                      </a:r>
                    </a:p>
                  </a:txBody>
                  <a:tcPr/>
                </a:tc>
                <a:tc>
                  <a:txBody>
                    <a:bodyPr/>
                    <a:lstStyle/>
                    <a:p>
                      <a:r>
                        <a:rPr lang="en-AU" dirty="0">
                          <a:solidFill>
                            <a:schemeClr val="accent1"/>
                          </a:solidFill>
                          <a:latin typeface="+mj-lt"/>
                        </a:rPr>
                        <a:t>Section 1</a:t>
                      </a:r>
                    </a:p>
                  </a:txBody>
                  <a:tcPr/>
                </a:tc>
                <a:tc>
                  <a:txBody>
                    <a:bodyPr/>
                    <a:lstStyle/>
                    <a:p>
                      <a:r>
                        <a:rPr lang="en-AU" dirty="0">
                          <a:solidFill>
                            <a:schemeClr val="accent1"/>
                          </a:solidFill>
                          <a:latin typeface="+mj-lt"/>
                        </a:rPr>
                        <a:t>Section 2</a:t>
                      </a:r>
                    </a:p>
                  </a:txBody>
                  <a:tcPr/>
                </a:tc>
                <a:extLst>
                  <a:ext uri="{0D108BD9-81ED-4DB2-BD59-A6C34878D82A}">
                    <a16:rowId xmlns:a16="http://schemas.microsoft.com/office/drawing/2014/main" val="3980124807"/>
                  </a:ext>
                </a:extLst>
              </a:tr>
              <a:tr h="370840">
                <a:tc>
                  <a:txBody>
                    <a:bodyPr/>
                    <a:lstStyle/>
                    <a:p>
                      <a:pPr>
                        <a:lnSpc>
                          <a:spcPct val="114000"/>
                        </a:lnSpc>
                      </a:pPr>
                      <a:r>
                        <a:rPr lang="en-AU" sz="1800" dirty="0">
                          <a:latin typeface="+mn-lt"/>
                        </a:rPr>
                        <a:t>Space</a:t>
                      </a: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diagonal floor pattern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active space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high level</a:t>
                      </a:r>
                      <a:endParaRPr lang="en-AU" sz="1800" dirty="0">
                        <a:latin typeface="+mn-lt"/>
                      </a:endParaRP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medium to low levels </a:t>
                      </a:r>
                    </a:p>
                    <a:p>
                      <a:pPr marL="285750" indent="-285750">
                        <a:lnSpc>
                          <a:spcPct val="114000"/>
                        </a:lnSpc>
                        <a:buFont typeface="Arial" panose="020B0604020202020204" pitchFamily="34" charset="0"/>
                        <a:buChar char="•"/>
                      </a:pPr>
                      <a:r>
                        <a:rPr lang="en-AU" sz="1800" dirty="0">
                          <a:effectLst/>
                          <a:latin typeface="+mn-lt"/>
                          <a:ea typeface="Arial" panose="020B0604020202020204" pitchFamily="34" charset="0"/>
                        </a:rPr>
                        <a:t>non-locomotor movement</a:t>
                      </a:r>
                    </a:p>
                    <a:p>
                      <a:pPr marL="285750" indent="-285750">
                        <a:lnSpc>
                          <a:spcPct val="114000"/>
                        </a:lnSpc>
                        <a:buFont typeface="Arial" panose="020B0604020202020204" pitchFamily="34" charset="0"/>
                        <a:buChar char="•"/>
                      </a:pPr>
                      <a:r>
                        <a:rPr lang="en-AU" sz="1800" dirty="0">
                          <a:effectLst/>
                          <a:latin typeface="+mn-lt"/>
                          <a:ea typeface="Arial" panose="020B0604020202020204" pitchFamily="34" charset="0"/>
                        </a:rPr>
                        <a:t>downstage right corner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travel back down the diagonal </a:t>
                      </a:r>
                      <a:endParaRPr lang="en-AU" sz="1800" dirty="0">
                        <a:latin typeface="+mn-lt"/>
                      </a:endParaRPr>
                    </a:p>
                  </a:txBody>
                  <a:tcPr/>
                </a:tc>
                <a:extLst>
                  <a:ext uri="{0D108BD9-81ED-4DB2-BD59-A6C34878D82A}">
                    <a16:rowId xmlns:a16="http://schemas.microsoft.com/office/drawing/2014/main" val="636267666"/>
                  </a:ext>
                </a:extLst>
              </a:tr>
              <a:tr h="370840">
                <a:tc>
                  <a:txBody>
                    <a:bodyPr/>
                    <a:lstStyle/>
                    <a:p>
                      <a:pPr>
                        <a:lnSpc>
                          <a:spcPct val="114000"/>
                        </a:lnSpc>
                      </a:pPr>
                      <a:r>
                        <a:rPr lang="en-AU" sz="1800" dirty="0">
                          <a:latin typeface="+mn-lt"/>
                        </a:rPr>
                        <a:t>Time </a:t>
                      </a: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slow tempo </a:t>
                      </a:r>
                      <a:endParaRPr lang="en-AU" sz="1800" dirty="0">
                        <a:latin typeface="+mn-lt"/>
                      </a:endParaRP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builds in tempo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accented movement</a:t>
                      </a:r>
                      <a:endParaRPr lang="en-AU" sz="1800" dirty="0">
                        <a:latin typeface="+mn-lt"/>
                      </a:endParaRPr>
                    </a:p>
                  </a:txBody>
                  <a:tcPr/>
                </a:tc>
                <a:extLst>
                  <a:ext uri="{0D108BD9-81ED-4DB2-BD59-A6C34878D82A}">
                    <a16:rowId xmlns:a16="http://schemas.microsoft.com/office/drawing/2014/main" val="2663296053"/>
                  </a:ext>
                </a:extLst>
              </a:tr>
              <a:tr h="370840">
                <a:tc>
                  <a:txBody>
                    <a:bodyPr/>
                    <a:lstStyle/>
                    <a:p>
                      <a:pPr>
                        <a:lnSpc>
                          <a:spcPct val="114000"/>
                        </a:lnSpc>
                      </a:pPr>
                      <a:r>
                        <a:rPr lang="en-AU" sz="1800" dirty="0">
                          <a:latin typeface="+mn-lt"/>
                        </a:rPr>
                        <a:t>Dynamics</a:t>
                      </a: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sustained dynamic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low exertion of force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control</a:t>
                      </a:r>
                      <a:endParaRPr lang="en-AU" sz="1800" dirty="0">
                        <a:latin typeface="+mn-lt"/>
                      </a:endParaRPr>
                    </a:p>
                  </a:txBody>
                  <a:tcPr/>
                </a:tc>
                <a:tc>
                  <a:txBody>
                    <a:bodyPr/>
                    <a:lstStyle/>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slashing</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swinging</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percussive </a:t>
                      </a:r>
                    </a:p>
                    <a:p>
                      <a:pPr marL="285750" indent="-285750">
                        <a:lnSpc>
                          <a:spcPct val="114000"/>
                        </a:lnSpc>
                        <a:buFont typeface="Arial" panose="020B0604020202020204" pitchFamily="34" charset="0"/>
                        <a:buChar char="•"/>
                      </a:pPr>
                      <a:r>
                        <a:rPr lang="en-AU" sz="1800" dirty="0">
                          <a:effectLst/>
                          <a:latin typeface="+mn-lt"/>
                          <a:ea typeface="Calibri" panose="020F0502020204030204" pitchFamily="34" charset="0"/>
                        </a:rPr>
                        <a:t>higher exertion of force </a:t>
                      </a:r>
                      <a:endParaRPr lang="en-AU" sz="1800" dirty="0">
                        <a:latin typeface="+mn-lt"/>
                      </a:endParaRPr>
                    </a:p>
                  </a:txBody>
                  <a:tcPr/>
                </a:tc>
                <a:extLst>
                  <a:ext uri="{0D108BD9-81ED-4DB2-BD59-A6C34878D82A}">
                    <a16:rowId xmlns:a16="http://schemas.microsoft.com/office/drawing/2014/main" val="1751396173"/>
                  </a:ext>
                </a:extLst>
              </a:tr>
            </a:tbl>
          </a:graphicData>
        </a:graphic>
      </p:graphicFrame>
      <p:sp>
        <p:nvSpPr>
          <p:cNvPr id="3" name="Content Placeholder 2">
            <a:extLst>
              <a:ext uri="{FF2B5EF4-FFF2-40B4-BE49-F238E27FC236}">
                <a16:creationId xmlns:a16="http://schemas.microsoft.com/office/drawing/2014/main" id="{19FB9324-1F9A-5149-AB42-ED47D5E3DFFD}"/>
              </a:ext>
            </a:extLst>
          </p:cNvPr>
          <p:cNvSpPr>
            <a:spLocks noGrp="1"/>
          </p:cNvSpPr>
          <p:nvPr>
            <p:ph idx="1"/>
          </p:nvPr>
        </p:nvSpPr>
        <p:spPr>
          <a:xfrm>
            <a:off x="360000" y="5285255"/>
            <a:ext cx="11484000" cy="1114100"/>
          </a:xfrm>
        </p:spPr>
        <p:txBody>
          <a:bodyPr/>
          <a:lstStyle/>
          <a:p>
            <a:r>
              <a:rPr lang="en-AU" sz="1800" dirty="0"/>
              <a:t>Generate phrases/sequences of movement for 2–3 dancers that use the elements of dance you have chosen to represent each section. Continue to refer to and refine these lists throughout the choreographic process.</a:t>
            </a:r>
          </a:p>
          <a:p>
            <a:endParaRPr lang="en-AU" dirty="0"/>
          </a:p>
        </p:txBody>
      </p:sp>
      <p:pic>
        <p:nvPicPr>
          <p:cNvPr id="6" name="Picture 5">
            <a:extLst>
              <a:ext uri="{FF2B5EF4-FFF2-40B4-BE49-F238E27FC236}">
                <a16:creationId xmlns:a16="http://schemas.microsoft.com/office/drawing/2014/main" id="{27431F4B-9E85-7358-57AF-7E988FCDB573}"/>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1616760A-48C2-F609-337A-610E17C335E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25129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F189-3D66-9FBA-7291-27A64247C44F}"/>
              </a:ext>
            </a:extLst>
          </p:cNvPr>
          <p:cNvSpPr>
            <a:spLocks noGrp="1"/>
          </p:cNvSpPr>
          <p:nvPr>
            <p:ph type="title"/>
          </p:nvPr>
        </p:nvSpPr>
        <p:spPr/>
        <p:txBody>
          <a:bodyPr/>
          <a:lstStyle/>
          <a:p>
            <a:r>
              <a:rPr lang="en-AU" dirty="0"/>
              <a:t>Choreographic considerations</a:t>
            </a:r>
          </a:p>
        </p:txBody>
      </p:sp>
      <p:sp>
        <p:nvSpPr>
          <p:cNvPr id="3" name="Content Placeholder 2">
            <a:extLst>
              <a:ext uri="{FF2B5EF4-FFF2-40B4-BE49-F238E27FC236}">
                <a16:creationId xmlns:a16="http://schemas.microsoft.com/office/drawing/2014/main" id="{B20D3EAD-DD81-B02C-7293-F8E9C6EA9FFC}"/>
              </a:ext>
            </a:extLst>
          </p:cNvPr>
          <p:cNvSpPr>
            <a:spLocks noGrp="1"/>
          </p:cNvSpPr>
          <p:nvPr>
            <p:ph idx="1"/>
          </p:nvPr>
        </p:nvSpPr>
        <p:spPr>
          <a:xfrm>
            <a:off x="336000" y="1447815"/>
            <a:ext cx="11508000" cy="829774"/>
          </a:xfrm>
        </p:spPr>
        <p:txBody>
          <a:bodyPr/>
          <a:lstStyle/>
          <a:p>
            <a:r>
              <a:rPr lang="en-AU" sz="1800" dirty="0"/>
              <a:t>Choreographic considerations are the different dance (movement), visual and aural elements that you need to think about when filming your raw footage. Examples are outlined in the table below.</a:t>
            </a:r>
          </a:p>
          <a:p>
            <a:endParaRPr lang="en-AU" dirty="0"/>
          </a:p>
        </p:txBody>
      </p:sp>
      <p:graphicFrame>
        <p:nvGraphicFramePr>
          <p:cNvPr id="7" name="Table 5" descr="A table listing dance elements and visual and aural elements.">
            <a:extLst>
              <a:ext uri="{FF2B5EF4-FFF2-40B4-BE49-F238E27FC236}">
                <a16:creationId xmlns:a16="http://schemas.microsoft.com/office/drawing/2014/main" id="{3D6B0225-5574-B4E3-17F9-4C4737628E36}"/>
              </a:ext>
            </a:extLst>
          </p:cNvPr>
          <p:cNvGraphicFramePr>
            <a:graphicFrameLocks noGrp="1"/>
          </p:cNvGraphicFramePr>
          <p:nvPr>
            <p:extLst>
              <p:ext uri="{D42A27DB-BD31-4B8C-83A1-F6EECF244321}">
                <p14:modId xmlns:p14="http://schemas.microsoft.com/office/powerpoint/2010/main" val="496848882"/>
              </p:ext>
            </p:extLst>
          </p:nvPr>
        </p:nvGraphicFramePr>
        <p:xfrm>
          <a:off x="336000" y="2464547"/>
          <a:ext cx="11386100" cy="2305114"/>
        </p:xfrm>
        <a:graphic>
          <a:graphicData uri="http://schemas.openxmlformats.org/drawingml/2006/table">
            <a:tbl>
              <a:tblPr firstRow="1" bandRow="1">
                <a:tableStyleId>{912C8C85-51F0-491E-9774-3900AFEF0FD7}</a:tableStyleId>
              </a:tblPr>
              <a:tblGrid>
                <a:gridCol w="6723720">
                  <a:extLst>
                    <a:ext uri="{9D8B030D-6E8A-4147-A177-3AD203B41FA5}">
                      <a16:colId xmlns:a16="http://schemas.microsoft.com/office/drawing/2014/main" val="3945724294"/>
                    </a:ext>
                  </a:extLst>
                </a:gridCol>
                <a:gridCol w="4662380">
                  <a:extLst>
                    <a:ext uri="{9D8B030D-6E8A-4147-A177-3AD203B41FA5}">
                      <a16:colId xmlns:a16="http://schemas.microsoft.com/office/drawing/2014/main" val="843446549"/>
                    </a:ext>
                  </a:extLst>
                </a:gridCol>
              </a:tblGrid>
              <a:tr h="370840">
                <a:tc>
                  <a:txBody>
                    <a:bodyPr/>
                    <a:lstStyle/>
                    <a:p>
                      <a:pPr>
                        <a:spcAft>
                          <a:spcPts val="600"/>
                        </a:spcAft>
                      </a:pPr>
                      <a:r>
                        <a:rPr lang="en-AU" dirty="0">
                          <a:solidFill>
                            <a:schemeClr val="accent1"/>
                          </a:solidFill>
                          <a:latin typeface="+mj-lt"/>
                        </a:rPr>
                        <a:t>Dance elements</a:t>
                      </a:r>
                    </a:p>
                  </a:txBody>
                  <a:tcPr/>
                </a:tc>
                <a:tc>
                  <a:txBody>
                    <a:bodyPr/>
                    <a:lstStyle/>
                    <a:p>
                      <a:pPr>
                        <a:spcAft>
                          <a:spcPts val="600"/>
                        </a:spcAft>
                      </a:pPr>
                      <a:r>
                        <a:rPr lang="en-AU" dirty="0">
                          <a:solidFill>
                            <a:schemeClr val="accent1"/>
                          </a:solidFill>
                          <a:latin typeface="+mj-lt"/>
                        </a:rPr>
                        <a:t>Visual and aural elements</a:t>
                      </a:r>
                    </a:p>
                  </a:txBody>
                  <a:tcPr/>
                </a:tc>
                <a:extLst>
                  <a:ext uri="{0D108BD9-81ED-4DB2-BD59-A6C34878D82A}">
                    <a16:rowId xmlns:a16="http://schemas.microsoft.com/office/drawing/2014/main" val="752971859"/>
                  </a:ext>
                </a:extLst>
              </a:tr>
              <a:tr h="370840">
                <a:tc>
                  <a:txBody>
                    <a:bodyPr/>
                    <a:lstStyle/>
                    <a:p>
                      <a:pPr marL="285750" indent="-285750">
                        <a:lnSpc>
                          <a:spcPct val="114000"/>
                        </a:lnSpc>
                        <a:spcAft>
                          <a:spcPts val="600"/>
                        </a:spcAft>
                        <a:buFont typeface="Arial" panose="020B0604020202020204" pitchFamily="34" charset="0"/>
                        <a:buChar char="•"/>
                      </a:pPr>
                      <a:r>
                        <a:rPr lang="en-AU" dirty="0"/>
                        <a:t>emphasising body parts</a:t>
                      </a:r>
                    </a:p>
                    <a:p>
                      <a:pPr marL="285750" indent="-285750">
                        <a:lnSpc>
                          <a:spcPct val="114000"/>
                        </a:lnSpc>
                        <a:spcAft>
                          <a:spcPts val="600"/>
                        </a:spcAft>
                        <a:buFont typeface="Arial" panose="020B0604020202020204" pitchFamily="34" charset="0"/>
                        <a:buChar char="•"/>
                      </a:pPr>
                      <a:r>
                        <a:rPr lang="en-AU" dirty="0"/>
                        <a:t>framing – following locomotor and aerial work</a:t>
                      </a:r>
                    </a:p>
                    <a:p>
                      <a:pPr marL="285750" indent="-285750">
                        <a:lnSpc>
                          <a:spcPct val="114000"/>
                        </a:lnSpc>
                        <a:spcAft>
                          <a:spcPts val="600"/>
                        </a:spcAft>
                        <a:buFont typeface="Arial" panose="020B0604020202020204" pitchFamily="34" charset="0"/>
                        <a:buChar char="•"/>
                      </a:pPr>
                      <a:r>
                        <a:rPr lang="en-AU" dirty="0"/>
                        <a:t>spatial patterns – floor patterns, groupings and formations</a:t>
                      </a:r>
                    </a:p>
                    <a:p>
                      <a:pPr marL="285750" indent="-285750">
                        <a:lnSpc>
                          <a:spcPct val="114000"/>
                        </a:lnSpc>
                        <a:spcAft>
                          <a:spcPts val="600"/>
                        </a:spcAft>
                        <a:buFont typeface="Arial" panose="020B0604020202020204" pitchFamily="34" charset="0"/>
                        <a:buChar char="•"/>
                      </a:pPr>
                      <a:r>
                        <a:rPr lang="en-AU" dirty="0"/>
                        <a:t>framing shapes</a:t>
                      </a:r>
                    </a:p>
                    <a:p>
                      <a:pPr marL="285750" indent="-285750">
                        <a:lnSpc>
                          <a:spcPct val="114000"/>
                        </a:lnSpc>
                        <a:spcAft>
                          <a:spcPts val="600"/>
                        </a:spcAft>
                        <a:buFont typeface="Arial" panose="020B0604020202020204" pitchFamily="34" charset="0"/>
                        <a:buChar char="•"/>
                      </a:pPr>
                      <a:r>
                        <a:rPr lang="en-AU" dirty="0"/>
                        <a:t>capturing and emphasising dynamic elements</a:t>
                      </a:r>
                    </a:p>
                  </a:txBody>
                  <a:tcPr/>
                </a:tc>
                <a:tc>
                  <a:txBody>
                    <a:bodyPr/>
                    <a:lstStyle/>
                    <a:p>
                      <a:pPr marL="285750" indent="-285750">
                        <a:lnSpc>
                          <a:spcPct val="114000"/>
                        </a:lnSpc>
                        <a:spcAft>
                          <a:spcPts val="600"/>
                        </a:spcAft>
                        <a:buFont typeface="Arial" panose="020B0604020202020204" pitchFamily="34" charset="0"/>
                        <a:buChar char="•"/>
                      </a:pPr>
                      <a:r>
                        <a:rPr lang="en-AU" dirty="0"/>
                        <a:t>use and production of sound and music</a:t>
                      </a:r>
                    </a:p>
                    <a:p>
                      <a:pPr marL="285750" indent="-285750">
                        <a:lnSpc>
                          <a:spcPct val="114000"/>
                        </a:lnSpc>
                        <a:spcAft>
                          <a:spcPts val="600"/>
                        </a:spcAft>
                        <a:buFont typeface="Arial" panose="020B0604020202020204" pitchFamily="34" charset="0"/>
                        <a:buChar char="•"/>
                      </a:pPr>
                      <a:r>
                        <a:rPr lang="en-AU" dirty="0"/>
                        <a:t>setting and/or spaces</a:t>
                      </a:r>
                    </a:p>
                    <a:p>
                      <a:pPr marL="285750" indent="-285750">
                        <a:lnSpc>
                          <a:spcPct val="114000"/>
                        </a:lnSpc>
                        <a:spcAft>
                          <a:spcPts val="600"/>
                        </a:spcAft>
                        <a:buFont typeface="Arial" panose="020B0604020202020204" pitchFamily="34" charset="0"/>
                        <a:buChar char="•"/>
                      </a:pPr>
                      <a:r>
                        <a:rPr lang="en-AU" dirty="0"/>
                        <a:t>costuming and makeup</a:t>
                      </a:r>
                    </a:p>
                    <a:p>
                      <a:pPr marL="285750" indent="-285750">
                        <a:lnSpc>
                          <a:spcPct val="114000"/>
                        </a:lnSpc>
                        <a:spcAft>
                          <a:spcPts val="600"/>
                        </a:spcAft>
                        <a:buFont typeface="Arial" panose="020B0604020202020204" pitchFamily="34" charset="0"/>
                        <a:buChar char="•"/>
                      </a:pPr>
                      <a:r>
                        <a:rPr lang="en-AU" dirty="0"/>
                        <a:t>lighting the performers</a:t>
                      </a:r>
                    </a:p>
                    <a:p>
                      <a:pPr marL="285750" indent="-285750">
                        <a:lnSpc>
                          <a:spcPct val="114000"/>
                        </a:lnSpc>
                        <a:spcAft>
                          <a:spcPts val="600"/>
                        </a:spcAft>
                        <a:buFont typeface="Arial" panose="020B0604020202020204" pitchFamily="34" charset="0"/>
                        <a:buChar char="•"/>
                      </a:pPr>
                      <a:r>
                        <a:rPr lang="en-AU" dirty="0"/>
                        <a:t>using lighting to define the space</a:t>
                      </a:r>
                    </a:p>
                  </a:txBody>
                  <a:tcPr/>
                </a:tc>
                <a:extLst>
                  <a:ext uri="{0D108BD9-81ED-4DB2-BD59-A6C34878D82A}">
                    <a16:rowId xmlns:a16="http://schemas.microsoft.com/office/drawing/2014/main" val="3215027131"/>
                  </a:ext>
                </a:extLst>
              </a:tr>
            </a:tbl>
          </a:graphicData>
        </a:graphic>
      </p:graphicFrame>
      <p:sp>
        <p:nvSpPr>
          <p:cNvPr id="9" name="TextBox 8">
            <a:extLst>
              <a:ext uri="{FF2B5EF4-FFF2-40B4-BE49-F238E27FC236}">
                <a16:creationId xmlns:a16="http://schemas.microsoft.com/office/drawing/2014/main" id="{66FED3FA-ECF1-E8A4-2A12-0D24459E00F0}"/>
              </a:ext>
            </a:extLst>
          </p:cNvPr>
          <p:cNvSpPr txBox="1"/>
          <p:nvPr/>
        </p:nvSpPr>
        <p:spPr>
          <a:xfrm>
            <a:off x="324000" y="4956619"/>
            <a:ext cx="11520000" cy="1287981"/>
          </a:xfrm>
          <a:prstGeom prst="rect">
            <a:avLst/>
          </a:prstGeom>
          <a:noFill/>
        </p:spPr>
        <p:txBody>
          <a:bodyPr wrap="square">
            <a:spAutoFit/>
          </a:bodyPr>
          <a:lstStyle/>
          <a:p>
            <a:pPr>
              <a:lnSpc>
                <a:spcPct val="150000"/>
              </a:lnSpc>
              <a:spcAft>
                <a:spcPts val="1200"/>
              </a:spcAft>
            </a:pPr>
            <a:r>
              <a:rPr lang="en-AU" sz="1800" dirty="0"/>
              <a:t>These elements should be carefully planned and evaluated before filming begins to ensure that the choices you make work to enhance your movement and support your concept/intent. It is helpful to keep these aspects in mind when choreographing your phrases, sequences and sections.</a:t>
            </a:r>
          </a:p>
        </p:txBody>
      </p:sp>
      <p:sp>
        <p:nvSpPr>
          <p:cNvPr id="10" name="TextBox 9">
            <a:extLst>
              <a:ext uri="{FF2B5EF4-FFF2-40B4-BE49-F238E27FC236}">
                <a16:creationId xmlns:a16="http://schemas.microsoft.com/office/drawing/2014/main" id="{B44A4222-078C-C157-4240-E70326C2CCFC}"/>
              </a:ext>
            </a:extLst>
          </p:cNvPr>
          <p:cNvSpPr txBox="1"/>
          <p:nvPr/>
        </p:nvSpPr>
        <p:spPr>
          <a:xfrm>
            <a:off x="348000" y="6515998"/>
            <a:ext cx="10036540" cy="180001"/>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6" name="Content Placeholder 6">
            <a:extLst>
              <a:ext uri="{FF2B5EF4-FFF2-40B4-BE49-F238E27FC236}">
                <a16:creationId xmlns:a16="http://schemas.microsoft.com/office/drawing/2014/main" id="{D08D4CC2-0397-5D98-27F1-A80F72B530ED}"/>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844ED537-A716-F869-463D-4E436472B76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10842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30BA5-ACD4-60E7-1D66-A6156039B9F5}"/>
              </a:ext>
            </a:extLst>
          </p:cNvPr>
          <p:cNvSpPr>
            <a:spLocks noGrp="1"/>
          </p:cNvSpPr>
          <p:nvPr>
            <p:ph type="title"/>
          </p:nvPr>
        </p:nvSpPr>
        <p:spPr/>
        <p:txBody>
          <a:bodyPr/>
          <a:lstStyle/>
          <a:p>
            <a:r>
              <a:rPr lang="en-AU" dirty="0"/>
              <a:t>Introduction</a:t>
            </a:r>
          </a:p>
        </p:txBody>
      </p:sp>
      <p:sp>
        <p:nvSpPr>
          <p:cNvPr id="8" name="Text Placeholder 7">
            <a:extLst>
              <a:ext uri="{FF2B5EF4-FFF2-40B4-BE49-F238E27FC236}">
                <a16:creationId xmlns:a16="http://schemas.microsoft.com/office/drawing/2014/main" id="{C9EE3A31-5897-6E79-4970-550C5775D784}"/>
              </a:ext>
            </a:extLst>
          </p:cNvPr>
          <p:cNvSpPr>
            <a:spLocks noGrp="1"/>
          </p:cNvSpPr>
          <p:nvPr>
            <p:ph type="body" sz="quarter" idx="17"/>
          </p:nvPr>
        </p:nvSpPr>
        <p:spPr>
          <a:xfrm>
            <a:off x="360000" y="1203851"/>
            <a:ext cx="6443637" cy="5006176"/>
          </a:xfrm>
        </p:spPr>
        <p:txBody>
          <a:bodyPr/>
          <a:lstStyle/>
          <a:p>
            <a:pPr algn="l"/>
            <a:r>
              <a:rPr lang="en-AU" sz="1800" b="0" i="0" dirty="0">
                <a:solidFill>
                  <a:srgbClr val="22272B"/>
                </a:solidFill>
                <a:effectLst/>
              </a:rPr>
              <a:t>In major study </a:t>
            </a:r>
            <a:r>
              <a:rPr lang="en-AU" sz="1800" dirty="0">
                <a:solidFill>
                  <a:srgbClr val="22272B"/>
                </a:solidFill>
              </a:rPr>
              <a:t>d</a:t>
            </a:r>
            <a:r>
              <a:rPr lang="en-AU" sz="1800" b="0" i="0" dirty="0">
                <a:solidFill>
                  <a:srgbClr val="22272B"/>
                </a:solidFill>
                <a:effectLst/>
              </a:rPr>
              <a:t>ance and technology – film and video, you will be required to:</a:t>
            </a:r>
          </a:p>
          <a:p>
            <a:pPr marL="342900" indent="-342900" algn="l">
              <a:buFont typeface="Arial" panose="020B0604020202020204" pitchFamily="34" charset="0"/>
              <a:buChar char="•"/>
            </a:pPr>
            <a:r>
              <a:rPr lang="en-AU" sz="1800" b="0" i="0" dirty="0">
                <a:solidFill>
                  <a:srgbClr val="22272B"/>
                </a:solidFill>
                <a:effectLst/>
              </a:rPr>
              <a:t>create and choreograph a work of 4–6 minutes duration for 2–3 dancers</a:t>
            </a:r>
          </a:p>
          <a:p>
            <a:pPr marL="342900" indent="-342900" algn="l">
              <a:buFont typeface="Arial" panose="020B0604020202020204" pitchFamily="34" charset="0"/>
              <a:buChar char="•"/>
            </a:pPr>
            <a:r>
              <a:rPr lang="en-AU" sz="1800" b="0" i="0" dirty="0">
                <a:solidFill>
                  <a:srgbClr val="22272B"/>
                </a:solidFill>
                <a:effectLst/>
              </a:rPr>
              <a:t>film and edit the work</a:t>
            </a:r>
          </a:p>
          <a:p>
            <a:pPr marL="342900" indent="-342900" algn="l">
              <a:buFont typeface="Arial" panose="020B0604020202020204" pitchFamily="34" charset="0"/>
              <a:buChar char="•"/>
            </a:pPr>
            <a:r>
              <a:rPr lang="en-AU" sz="1800" b="0" i="0" dirty="0">
                <a:solidFill>
                  <a:srgbClr val="22272B"/>
                </a:solidFill>
                <a:effectLst/>
              </a:rPr>
              <a:t>present the filmed and edited choreographed </a:t>
            </a:r>
            <a:r>
              <a:rPr lang="en-AU" sz="1800" dirty="0">
                <a:solidFill>
                  <a:srgbClr val="22272B"/>
                </a:solidFill>
              </a:rPr>
              <a:t>w</a:t>
            </a:r>
            <a:r>
              <a:rPr lang="en-AU" sz="1800" b="0" i="0" dirty="0">
                <a:solidFill>
                  <a:srgbClr val="22272B"/>
                </a:solidFill>
                <a:effectLst/>
              </a:rPr>
              <a:t>ork </a:t>
            </a:r>
          </a:p>
          <a:p>
            <a:pPr marL="342900" indent="-342900" algn="l">
              <a:buFont typeface="Arial" panose="020B0604020202020204" pitchFamily="34" charset="0"/>
              <a:buChar char="•"/>
            </a:pPr>
            <a:r>
              <a:rPr lang="en-AU" sz="1800" b="0" i="0" dirty="0">
                <a:solidFill>
                  <a:srgbClr val="22272B"/>
                </a:solidFill>
                <a:effectLst/>
              </a:rPr>
              <a:t>submit a 300-word rationale for the project </a:t>
            </a:r>
          </a:p>
          <a:p>
            <a:pPr marL="342900" indent="-342900">
              <a:buFont typeface="Arial" panose="020B0604020202020204" pitchFamily="34" charset="0"/>
              <a:buChar char="•"/>
            </a:pPr>
            <a:r>
              <a:rPr lang="en-AU" sz="1800" b="0" i="0" dirty="0">
                <a:solidFill>
                  <a:srgbClr val="22272B"/>
                </a:solidFill>
                <a:effectLst/>
              </a:rPr>
              <a:t>elaborate on the rationale for up to 12 minutes, physically </a:t>
            </a:r>
            <a:r>
              <a:rPr lang="en-AU" sz="1800" dirty="0">
                <a:solidFill>
                  <a:srgbClr val="22272B"/>
                </a:solidFill>
              </a:rPr>
              <a:t>and orally demonstrating </a:t>
            </a:r>
            <a:r>
              <a:rPr lang="en-AU" sz="1800" b="0" i="0" dirty="0">
                <a:solidFill>
                  <a:srgbClr val="22272B"/>
                </a:solidFill>
                <a:effectLst/>
              </a:rPr>
              <a:t>your applied knowledge and understanding of the compositional process.</a:t>
            </a:r>
          </a:p>
          <a:p>
            <a:endParaRPr lang="en-AU" dirty="0"/>
          </a:p>
        </p:txBody>
      </p:sp>
      <p:sp>
        <p:nvSpPr>
          <p:cNvPr id="12" name="TextBox 11">
            <a:extLst>
              <a:ext uri="{FF2B5EF4-FFF2-40B4-BE49-F238E27FC236}">
                <a16:creationId xmlns:a16="http://schemas.microsoft.com/office/drawing/2014/main" id="{07851E75-E56D-AA0D-465B-638BCAE7FE70}"/>
              </a:ext>
            </a:extLst>
          </p:cNvPr>
          <p:cNvSpPr txBox="1"/>
          <p:nvPr/>
        </p:nvSpPr>
        <p:spPr>
          <a:xfrm>
            <a:off x="690663" y="6175096"/>
            <a:ext cx="6112974" cy="360000"/>
          </a:xfrm>
          <a:prstGeom prst="rect">
            <a:avLst/>
          </a:prstGeom>
          <a:noFill/>
        </p:spPr>
        <p:txBody>
          <a:bodyPr wrap="square" lIns="0" tIns="0" rIns="0" bIns="0" rtlCol="0">
            <a:noAutofit/>
          </a:bodyPr>
          <a:lstStyle/>
          <a:p>
            <a:pPr algn="l">
              <a:lnSpc>
                <a:spcPct val="150000"/>
              </a:lnSpc>
            </a:pPr>
            <a:r>
              <a:rPr lang="en-AU" sz="1000" dirty="0">
                <a:solidFill>
                  <a:srgbClr val="22272B"/>
                </a:solidFill>
                <a:hlinkClick r:id="rId2"/>
              </a:rPr>
              <a:t>Dance Stage 6 Assessment and Reporting</a:t>
            </a:r>
            <a:r>
              <a:rPr lang="en-AU" sz="1000" dirty="0">
                <a:solidFill>
                  <a:srgbClr val="22272B"/>
                </a:solidFill>
              </a:rPr>
              <a:t> © NSW Education Standards Authority (NESA) for and on behalf of the Crown in right of the State of New South Wales, 2021</a:t>
            </a:r>
            <a:r>
              <a:rPr lang="en-US" sz="1000" dirty="0">
                <a:solidFill>
                  <a:srgbClr val="22272B"/>
                </a:solidFill>
              </a:rPr>
              <a:t>.</a:t>
            </a:r>
            <a:endParaRPr lang="en-AU" sz="1000" dirty="0"/>
          </a:p>
        </p:txBody>
      </p:sp>
      <p:sp>
        <p:nvSpPr>
          <p:cNvPr id="11" name="Text Placeholder 7">
            <a:extLst>
              <a:ext uri="{FF2B5EF4-FFF2-40B4-BE49-F238E27FC236}">
                <a16:creationId xmlns:a16="http://schemas.microsoft.com/office/drawing/2014/main" id="{F959D201-4990-7266-E071-BE6DEE9E6055}"/>
              </a:ext>
            </a:extLst>
          </p:cNvPr>
          <p:cNvSpPr txBox="1">
            <a:spLocks/>
          </p:cNvSpPr>
          <p:nvPr/>
        </p:nvSpPr>
        <p:spPr>
          <a:xfrm>
            <a:off x="7400355" y="1203851"/>
            <a:ext cx="4430917" cy="50061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AU" dirty="0">
                <a:solidFill>
                  <a:srgbClr val="22272B"/>
                </a:solidFill>
              </a:rPr>
              <a:t>You</a:t>
            </a:r>
            <a:r>
              <a:rPr lang="en-AU" b="0" i="0" dirty="0">
                <a:solidFill>
                  <a:srgbClr val="22272B"/>
                </a:solidFill>
                <a:effectLst/>
              </a:rPr>
              <a:t> are not to perform in </a:t>
            </a:r>
            <a:r>
              <a:rPr lang="en-AU" dirty="0">
                <a:solidFill>
                  <a:srgbClr val="22272B"/>
                </a:solidFill>
              </a:rPr>
              <a:t>you</a:t>
            </a:r>
            <a:r>
              <a:rPr lang="en-AU" b="0" i="0" dirty="0">
                <a:solidFill>
                  <a:srgbClr val="22272B"/>
                </a:solidFill>
                <a:effectLst/>
              </a:rPr>
              <a:t>r own film/video as this major study option is focused on your work behind the camera.</a:t>
            </a:r>
          </a:p>
          <a:p>
            <a:pPr algn="l"/>
            <a:r>
              <a:rPr lang="en-US" dirty="0">
                <a:ea typeface="Times New Roman" panose="02020603050405020304" pitchFamily="18" charset="0"/>
                <a:cs typeface="Times New Roman" panose="02020603050405020304" pitchFamily="18" charset="0"/>
              </a:rPr>
              <a:t>A</a:t>
            </a:r>
            <a:r>
              <a:rPr lang="en-US" dirty="0">
                <a:effectLst/>
                <a:ea typeface="Times New Roman" panose="02020603050405020304" pitchFamily="18" charset="0"/>
                <a:cs typeface="Times New Roman" panose="02020603050405020304" pitchFamily="18" charset="0"/>
              </a:rPr>
              <a:t> ‘dance’ and a ‘work’ are differentiated in terms of context/intent. A ‘work’ is a coherent </a:t>
            </a:r>
            <a:r>
              <a:rPr lang="en-US" dirty="0" err="1">
                <a:effectLst/>
                <a:ea typeface="Times New Roman" panose="02020603050405020304" pitchFamily="18" charset="0"/>
                <a:cs typeface="Times New Roman" panose="02020603050405020304" pitchFamily="18" charset="0"/>
              </a:rPr>
              <a:t>organisation</a:t>
            </a:r>
            <a:r>
              <a:rPr lang="en-US" dirty="0">
                <a:effectLst/>
                <a:ea typeface="Times New Roman" panose="02020603050405020304" pitchFamily="18" charset="0"/>
                <a:cs typeface="Times New Roman" panose="02020603050405020304" pitchFamily="18" charset="0"/>
              </a:rPr>
              <a:t> of phrases and sections driven by thematic considerations that create a unified whole.</a:t>
            </a:r>
            <a:endParaRPr lang="en-AU" b="0" i="0" dirty="0">
              <a:solidFill>
                <a:srgbClr val="22272B"/>
              </a:solidFill>
              <a:effectLst/>
            </a:endParaRPr>
          </a:p>
          <a:p>
            <a:endParaRPr lang="en-AU" dirty="0"/>
          </a:p>
        </p:txBody>
      </p:sp>
      <p:sp>
        <p:nvSpPr>
          <p:cNvPr id="13" name="TextBox 12">
            <a:extLst>
              <a:ext uri="{FF2B5EF4-FFF2-40B4-BE49-F238E27FC236}">
                <a16:creationId xmlns:a16="http://schemas.microsoft.com/office/drawing/2014/main" id="{519B021F-6910-2395-DB17-EBD2B8D2AA13}"/>
              </a:ext>
            </a:extLst>
          </p:cNvPr>
          <p:cNvSpPr txBox="1"/>
          <p:nvPr/>
        </p:nvSpPr>
        <p:spPr>
          <a:xfrm>
            <a:off x="7400355" y="5125572"/>
            <a:ext cx="4430917" cy="360000"/>
          </a:xfrm>
          <a:prstGeom prst="rect">
            <a:avLst/>
          </a:prstGeom>
          <a:noFill/>
        </p:spPr>
        <p:txBody>
          <a:bodyPr wrap="square" lIns="0" tIns="0" rIns="0" bIns="0" rtlCol="0">
            <a:noAutofit/>
          </a:bodyPr>
          <a:lstStyle/>
          <a:p>
            <a:pPr algn="l">
              <a:lnSpc>
                <a:spcPct val="150000"/>
              </a:lnSpc>
            </a:pPr>
            <a:r>
              <a:rPr lang="en-AU" sz="1000" dirty="0">
                <a:solidFill>
                  <a:srgbClr val="22272B"/>
                </a:solidFill>
                <a:hlinkClick r:id="rId3"/>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spTree>
    <p:extLst>
      <p:ext uri="{BB962C8B-B14F-4D97-AF65-F5344CB8AC3E}">
        <p14:creationId xmlns:p14="http://schemas.microsoft.com/office/powerpoint/2010/main" val="171964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5 (1 of 4)</a:t>
            </a:r>
          </a:p>
        </p:txBody>
      </p:sp>
      <p:sp>
        <p:nvSpPr>
          <p:cNvPr id="5" name="Text Placeholder 4">
            <a:extLst>
              <a:ext uri="{FF2B5EF4-FFF2-40B4-BE49-F238E27FC236}">
                <a16:creationId xmlns:a16="http://schemas.microsoft.com/office/drawing/2014/main" id="{C6A01C64-F21C-3251-DDAD-AD6DE3311C38}"/>
              </a:ext>
            </a:extLst>
          </p:cNvPr>
          <p:cNvSpPr>
            <a:spLocks noGrp="1"/>
          </p:cNvSpPr>
          <p:nvPr>
            <p:ph type="body" sz="quarter" idx="18"/>
          </p:nvPr>
        </p:nvSpPr>
        <p:spPr/>
        <p:txBody>
          <a:bodyPr/>
          <a:lstStyle/>
          <a:p>
            <a:r>
              <a:rPr lang="en-AU" dirty="0"/>
              <a:t>Choreographic considerations </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4294967295"/>
          </p:nvPr>
        </p:nvSpPr>
        <p:spPr>
          <a:xfrm>
            <a:off x="360025" y="1369454"/>
            <a:ext cx="11483975" cy="4535487"/>
          </a:xfrm>
        </p:spPr>
        <p:txBody>
          <a:bodyPr/>
          <a:lstStyle/>
          <a:p>
            <a:pPr marL="457200" indent="-457200">
              <a:buFont typeface="Arial" panose="020B0604020202020204" pitchFamily="34" charset="0"/>
              <a:buChar char="•"/>
            </a:pPr>
            <a:r>
              <a:rPr lang="en-AU" sz="1600" dirty="0"/>
              <a:t>Identify if there are any body parts that need to be emphasised to aid the communication of your concept/intent. This could be done to highlight parts of your motif, gestures or dancer expressions. Create a </a:t>
            </a:r>
            <a:r>
              <a:rPr lang="en-AU" sz="1600" dirty="0">
                <a:hlinkClick r:id="rId2"/>
              </a:rPr>
              <a:t>storyboard</a:t>
            </a:r>
            <a:r>
              <a:rPr lang="en-AU" sz="1600" dirty="0"/>
              <a:t> that features these moments and demonstrates how the body parts will be framed by the camera. Log in to your free Canva account using your @education.nsw.gov.au credentials.</a:t>
            </a:r>
          </a:p>
          <a:p>
            <a:pPr marL="457200" indent="-457200">
              <a:buFont typeface="Arial" panose="020B0604020202020204" pitchFamily="34" charset="0"/>
              <a:buChar char="•"/>
            </a:pPr>
            <a:r>
              <a:rPr lang="en-AU" sz="1600" dirty="0"/>
              <a:t>Consider how you will use the camera to capture the movement of 2–3 dancers, particularly when following locomotor movement and aerial work. Make a list of equipment you will need to accomplish this. Your list may include </a:t>
            </a:r>
            <a:r>
              <a:rPr lang="en-AU" sz="1600" b="0" i="0" dirty="0">
                <a:solidFill>
                  <a:srgbClr val="040C28"/>
                </a:solidFill>
                <a:effectLst/>
              </a:rPr>
              <a:t>cameras, lights, sound equipment, tripods and stabilisation devices.</a:t>
            </a:r>
            <a:r>
              <a:rPr lang="en-AU" sz="1600" dirty="0"/>
              <a:t> Cross check your list with the equipment you have available to you. If you do not have access to the equipment needed, refine your approach to filming and alter the equipment list.</a:t>
            </a:r>
          </a:p>
          <a:p>
            <a:pPr marL="457200" indent="-457200">
              <a:buFont typeface="Arial" panose="020B0604020202020204" pitchFamily="34" charset="0"/>
              <a:buChar char="•"/>
            </a:pPr>
            <a:r>
              <a:rPr lang="en-AU" sz="1600" dirty="0"/>
              <a:t>Throughout your choreography for 2–3 dancers, you will have used spatial patterns to create relationships between the dancers and to reinforce your concept/intent. Investigate how you can use the camera to best capture floor patterns, groupings and formations. Experiment by filming your dancers using different </a:t>
            </a:r>
            <a:r>
              <a:rPr lang="en-AU" sz="1600" dirty="0">
                <a:hlinkClick r:id="rId3"/>
              </a:rPr>
              <a:t>camera movement</a:t>
            </a:r>
            <a:r>
              <a:rPr lang="en-AU" sz="1600" dirty="0"/>
              <a:t>, </a:t>
            </a:r>
            <a:r>
              <a:rPr lang="en-AU" sz="1600" dirty="0">
                <a:hlinkClick r:id="rId4"/>
              </a:rPr>
              <a:t>camera angles</a:t>
            </a:r>
            <a:r>
              <a:rPr lang="en-AU" sz="1600" dirty="0"/>
              <a:t> and </a:t>
            </a:r>
            <a:r>
              <a:rPr lang="en-AU" sz="1600" dirty="0">
                <a:hlinkClick r:id="rId5"/>
              </a:rPr>
              <a:t>shot types</a:t>
            </a:r>
            <a:r>
              <a:rPr lang="en-AU" sz="1600" dirty="0"/>
              <a:t>. Record your findings in your process diary. </a:t>
            </a:r>
          </a:p>
        </p:txBody>
      </p:sp>
      <p:pic>
        <p:nvPicPr>
          <p:cNvPr id="6" name="Content Placeholder 6">
            <a:extLst>
              <a:ext uri="{FF2B5EF4-FFF2-40B4-BE49-F238E27FC236}">
                <a16:creationId xmlns:a16="http://schemas.microsoft.com/office/drawing/2014/main" id="{4A1FD3E4-E164-2CD5-D084-39D9C19C7566}"/>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dirty="0"/>
          </a:p>
        </p:txBody>
      </p:sp>
    </p:spTree>
    <p:extLst>
      <p:ext uri="{BB962C8B-B14F-4D97-AF65-F5344CB8AC3E}">
        <p14:creationId xmlns:p14="http://schemas.microsoft.com/office/powerpoint/2010/main" val="35035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5 (2 of 4)</a:t>
            </a:r>
          </a:p>
        </p:txBody>
      </p:sp>
      <p:sp>
        <p:nvSpPr>
          <p:cNvPr id="6" name="Text Placeholder 5">
            <a:extLst>
              <a:ext uri="{FF2B5EF4-FFF2-40B4-BE49-F238E27FC236}">
                <a16:creationId xmlns:a16="http://schemas.microsoft.com/office/drawing/2014/main" id="{6925D9B9-7BAE-A535-58E6-DD06E2F21A0F}"/>
              </a:ext>
            </a:extLst>
          </p:cNvPr>
          <p:cNvSpPr>
            <a:spLocks noGrp="1"/>
          </p:cNvSpPr>
          <p:nvPr>
            <p:ph type="body" sz="quarter" idx="18"/>
          </p:nvPr>
        </p:nvSpPr>
        <p:spPr/>
        <p:txBody>
          <a:bodyPr/>
          <a:lstStyle/>
          <a:p>
            <a:r>
              <a:rPr lang="en-AU" dirty="0"/>
              <a:t>Choreographic considerations </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4294967295"/>
          </p:nvPr>
        </p:nvSpPr>
        <p:spPr>
          <a:xfrm>
            <a:off x="360025" y="1550870"/>
            <a:ext cx="11483975" cy="4535488"/>
          </a:xfrm>
        </p:spPr>
        <p:txBody>
          <a:bodyPr/>
          <a:lstStyle/>
          <a:p>
            <a:pPr marL="457200" indent="-457200">
              <a:lnSpc>
                <a:spcPct val="125000"/>
              </a:lnSpc>
              <a:spcAft>
                <a:spcPts val="600"/>
              </a:spcAft>
              <a:buFont typeface="Arial" panose="020B0604020202020204" pitchFamily="34" charset="0"/>
              <a:buChar char="•"/>
            </a:pPr>
            <a:r>
              <a:rPr lang="en-AU" sz="1800" dirty="0"/>
              <a:t>The </a:t>
            </a:r>
            <a:r>
              <a:rPr lang="en-AU" sz="1800" dirty="0">
                <a:hlinkClick r:id="rId2"/>
              </a:rPr>
              <a:t>composition</a:t>
            </a:r>
            <a:r>
              <a:rPr lang="en-AU" sz="1800" dirty="0"/>
              <a:t> of your footage will impact how the audience interprets the concept/intent. Begin to put together a </a:t>
            </a:r>
            <a:r>
              <a:rPr lang="en-AU" sz="1800" dirty="0">
                <a:hlinkClick r:id="rId3"/>
              </a:rPr>
              <a:t>shot list</a:t>
            </a:r>
            <a:r>
              <a:rPr lang="en-AU" sz="1800" dirty="0"/>
              <a:t> that documents each shot you intend to record on filming day. This can be extended and changed as you refine your choreography. Creating storyboards and filming draft raw footage will help with your planning.</a:t>
            </a:r>
          </a:p>
          <a:p>
            <a:pPr marL="457200" indent="-457200">
              <a:lnSpc>
                <a:spcPct val="125000"/>
              </a:lnSpc>
              <a:spcAft>
                <a:spcPts val="600"/>
              </a:spcAft>
              <a:buFont typeface="Arial" panose="020B0604020202020204" pitchFamily="34" charset="0"/>
              <a:buChar char="•"/>
            </a:pPr>
            <a:r>
              <a:rPr lang="en-AU" sz="1800" dirty="0"/>
              <a:t>Capturing dynamic elements in raw footage can be difficult. Using editing techniques in post-production can emphasise your choreographic choices. Investigate the editing software you have access to. Create a list of editing techniques you could use to emphasise the dynamics of your dancers’ movement and your concept/intent. </a:t>
            </a:r>
          </a:p>
          <a:p>
            <a:pPr marL="457200" indent="-457200">
              <a:lnSpc>
                <a:spcPct val="125000"/>
              </a:lnSpc>
              <a:spcAft>
                <a:spcPts val="600"/>
              </a:spcAft>
              <a:buFont typeface="Arial" panose="020B0604020202020204" pitchFamily="34" charset="0"/>
              <a:buChar char="•"/>
            </a:pPr>
            <a:r>
              <a:rPr lang="en-AU" sz="1800" dirty="0"/>
              <a:t>Throughout your film, there are a range of sounds you can use to emphasise your concept/intent, not just music. To create the accompaniment, you can use a range of sound effects, ambient sound, and music. By now you will have likely selected music for your dancers to work with. If you are using multiple tracks, you may wish to edit them to create one track for ease of rehearsal with your dancers. Consult your shot list/storyboards and annotate them to include information on the type of sound that is to accompany the choreography.  </a:t>
            </a:r>
          </a:p>
          <a:p>
            <a:pPr marL="457200" indent="-457200">
              <a:lnSpc>
                <a:spcPct val="125000"/>
              </a:lnSpc>
              <a:spcAft>
                <a:spcPts val="600"/>
              </a:spcAft>
              <a:buFont typeface="+mj-lt"/>
              <a:buAutoNum type="arabicPeriod" startAt="4"/>
            </a:pPr>
            <a:endParaRPr lang="en-AU" sz="1800" dirty="0"/>
          </a:p>
        </p:txBody>
      </p:sp>
      <p:pic>
        <p:nvPicPr>
          <p:cNvPr id="5" name="Content Placeholder 6">
            <a:extLst>
              <a:ext uri="{FF2B5EF4-FFF2-40B4-BE49-F238E27FC236}">
                <a16:creationId xmlns:a16="http://schemas.microsoft.com/office/drawing/2014/main" id="{14E25991-4AC5-8D38-3324-52BD5F22A5CE}"/>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dirty="0"/>
          </a:p>
        </p:txBody>
      </p:sp>
    </p:spTree>
    <p:extLst>
      <p:ext uri="{BB962C8B-B14F-4D97-AF65-F5344CB8AC3E}">
        <p14:creationId xmlns:p14="http://schemas.microsoft.com/office/powerpoint/2010/main" val="5602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5 (3 of 4)</a:t>
            </a:r>
          </a:p>
        </p:txBody>
      </p:sp>
      <p:sp>
        <p:nvSpPr>
          <p:cNvPr id="6" name="Text Placeholder 5">
            <a:extLst>
              <a:ext uri="{FF2B5EF4-FFF2-40B4-BE49-F238E27FC236}">
                <a16:creationId xmlns:a16="http://schemas.microsoft.com/office/drawing/2014/main" id="{C6C6D5D5-4EF3-DD00-6932-97D71F7AAAA5}"/>
              </a:ext>
            </a:extLst>
          </p:cNvPr>
          <p:cNvSpPr>
            <a:spLocks noGrp="1"/>
          </p:cNvSpPr>
          <p:nvPr>
            <p:ph type="body" sz="quarter" idx="18"/>
          </p:nvPr>
        </p:nvSpPr>
        <p:spPr/>
        <p:txBody>
          <a:bodyPr/>
          <a:lstStyle/>
          <a:p>
            <a:r>
              <a:rPr lang="en-AU" dirty="0"/>
              <a:t>Choreographic considerations </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4294967295"/>
          </p:nvPr>
        </p:nvSpPr>
        <p:spPr>
          <a:xfrm>
            <a:off x="354012" y="1459977"/>
            <a:ext cx="11483975" cy="4535488"/>
          </a:xfrm>
        </p:spPr>
        <p:txBody>
          <a:bodyPr/>
          <a:lstStyle/>
          <a:p>
            <a:pPr marL="457200" indent="-457200">
              <a:buFont typeface="Arial" panose="020B0604020202020204" pitchFamily="34" charset="0"/>
              <a:buChar char="•"/>
            </a:pPr>
            <a:r>
              <a:rPr lang="en-AU" dirty="0"/>
              <a:t>You may use a range of settings and spaces when filming your movement to support the communication of your concept/intent. When planning the settings/spaces you are going to use for filming there are a range of aspects you need to consider. Conduct site visits of the settings/spaces you are thinking of using to assess their appropriateness and make notes in your process diary. Things to review include, but are not limited to:</a:t>
            </a:r>
          </a:p>
          <a:p>
            <a:pPr marL="817200" lvl="4" indent="-457200">
              <a:buFont typeface="Quattrocento" panose="02020502030000000404" pitchFamily="18" charset="0"/>
              <a:buChar char="–"/>
            </a:pPr>
            <a:r>
              <a:rPr lang="en-AU" dirty="0"/>
              <a:t>dancer safety</a:t>
            </a:r>
          </a:p>
          <a:p>
            <a:pPr marL="817200" lvl="4" indent="-457200">
              <a:buFont typeface="Quattrocento" panose="02020502030000000404" pitchFamily="18" charset="0"/>
              <a:buChar char="–"/>
            </a:pPr>
            <a:r>
              <a:rPr lang="en-AU" dirty="0"/>
              <a:t>lighting/sound and how ambient lighting may change throughout filming</a:t>
            </a:r>
          </a:p>
          <a:p>
            <a:pPr marL="817200" lvl="4" indent="-457200">
              <a:buFont typeface="Quattrocento" panose="02020502030000000404" pitchFamily="18" charset="0"/>
              <a:buChar char="–"/>
            </a:pPr>
            <a:r>
              <a:rPr lang="en-AU" dirty="0"/>
              <a:t>availability and access</a:t>
            </a:r>
          </a:p>
          <a:p>
            <a:pPr marL="817200" lvl="4" indent="-457200">
              <a:buFont typeface="Quattrocento" panose="02020502030000000404" pitchFamily="18" charset="0"/>
              <a:buChar char="–"/>
            </a:pPr>
            <a:r>
              <a:rPr lang="en-AU" dirty="0"/>
              <a:t>encroachment on public privacy</a:t>
            </a:r>
          </a:p>
          <a:p>
            <a:pPr marL="817200" lvl="4" indent="-457200">
              <a:spcAft>
                <a:spcPts val="1200"/>
              </a:spcAft>
              <a:buFont typeface="Quattrocento" panose="02020502030000000404" pitchFamily="18" charset="0"/>
              <a:buChar char="–"/>
            </a:pPr>
            <a:r>
              <a:rPr lang="en-AU" dirty="0"/>
              <a:t>background objects that may change throughout the filming process or intrude on the framing of your shot. </a:t>
            </a:r>
          </a:p>
        </p:txBody>
      </p:sp>
      <p:pic>
        <p:nvPicPr>
          <p:cNvPr id="5" name="Content Placeholder 6">
            <a:extLst>
              <a:ext uri="{FF2B5EF4-FFF2-40B4-BE49-F238E27FC236}">
                <a16:creationId xmlns:a16="http://schemas.microsoft.com/office/drawing/2014/main" id="{3DD1CE73-FD17-5365-2B70-982DB202B719}"/>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dirty="0"/>
          </a:p>
        </p:txBody>
      </p:sp>
    </p:spTree>
    <p:extLst>
      <p:ext uri="{BB962C8B-B14F-4D97-AF65-F5344CB8AC3E}">
        <p14:creationId xmlns:p14="http://schemas.microsoft.com/office/powerpoint/2010/main" val="175732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5 (4 of 4)</a:t>
            </a:r>
          </a:p>
        </p:txBody>
      </p:sp>
      <p:sp>
        <p:nvSpPr>
          <p:cNvPr id="5" name="Text Placeholder 4">
            <a:extLst>
              <a:ext uri="{FF2B5EF4-FFF2-40B4-BE49-F238E27FC236}">
                <a16:creationId xmlns:a16="http://schemas.microsoft.com/office/drawing/2014/main" id="{186A84EA-E5C5-C6F0-5A26-3DF8F0CA6202}"/>
              </a:ext>
            </a:extLst>
          </p:cNvPr>
          <p:cNvSpPr>
            <a:spLocks noGrp="1"/>
          </p:cNvSpPr>
          <p:nvPr>
            <p:ph type="body" sz="quarter" idx="18"/>
          </p:nvPr>
        </p:nvSpPr>
        <p:spPr/>
        <p:txBody>
          <a:bodyPr/>
          <a:lstStyle/>
          <a:p>
            <a:r>
              <a:rPr lang="en-AU" dirty="0"/>
              <a:t>Choreographic considerations </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4294967295"/>
          </p:nvPr>
        </p:nvSpPr>
        <p:spPr>
          <a:xfrm>
            <a:off x="360025" y="1406219"/>
            <a:ext cx="11483975" cy="4537075"/>
          </a:xfrm>
        </p:spPr>
        <p:txBody>
          <a:bodyPr/>
          <a:lstStyle/>
          <a:p>
            <a:pPr marL="457200" indent="-457200">
              <a:lnSpc>
                <a:spcPct val="130000"/>
              </a:lnSpc>
              <a:buFont typeface="Arial" panose="020B0604020202020204" pitchFamily="34" charset="0"/>
              <a:buChar char="•"/>
            </a:pPr>
            <a:r>
              <a:rPr lang="en-AU" sz="1800" dirty="0"/>
              <a:t>Your selection of costuming and makeup should be directly related to your concept/intent. Your choices should also be appropriate for the intended audience and allow the dancers to move freely and comfortably. Create a </a:t>
            </a:r>
            <a:r>
              <a:rPr lang="en-AU" sz="1800" dirty="0" err="1">
                <a:hlinkClick r:id="rId2"/>
              </a:rPr>
              <a:t>moodboard</a:t>
            </a:r>
            <a:r>
              <a:rPr lang="en-AU" sz="1800" dirty="0"/>
              <a:t> that displays possible costume and makeup options. This could include images of styles, colours and patterns. Begin to investigate access to these costumes/makeup and assess the cost. Log in to your free Canva account using your @education.nsw.gov.au credentials.</a:t>
            </a:r>
          </a:p>
          <a:p>
            <a:pPr marL="457200" indent="-457200">
              <a:lnSpc>
                <a:spcPct val="130000"/>
              </a:lnSpc>
              <a:buFont typeface="Arial" panose="020B0604020202020204" pitchFamily="34" charset="0"/>
              <a:buChar char="•"/>
            </a:pPr>
            <a:r>
              <a:rPr lang="en-AU" sz="1800" dirty="0"/>
              <a:t>Lighting can be used to highlight the performers and to define the space. Lighting requirements will depend on the setting/space and how you intend to communicate your concept/intent. You could use lighting to spotlight dancers, colour the space and create shapes and patterns in the space. Investigate the lighting/lighting effects that you have access to and consider the settings in which they could be used. Can the lighting you have selected be easily transported and powered on location? Experiment with this lighting and ensure you know how to use it safely before your shoot day/s. If you do not have access to professional lighting, think about how ambient lighting, torches and reflection could be used to your advantage. Record your thoughts and plans in your process diary. Visit The Arts Unit to </a:t>
            </a:r>
            <a:r>
              <a:rPr lang="en-AU" sz="1800" dirty="0">
                <a:hlinkClick r:id="rId3"/>
              </a:rPr>
              <a:t>learn the basics of lighting</a:t>
            </a:r>
            <a:r>
              <a:rPr lang="en-AU" sz="1800" dirty="0"/>
              <a:t>.</a:t>
            </a:r>
          </a:p>
        </p:txBody>
      </p:sp>
      <p:pic>
        <p:nvPicPr>
          <p:cNvPr id="6" name="Content Placeholder 6">
            <a:extLst>
              <a:ext uri="{FF2B5EF4-FFF2-40B4-BE49-F238E27FC236}">
                <a16:creationId xmlns:a16="http://schemas.microsoft.com/office/drawing/2014/main" id="{675327AE-62DE-0A47-ED87-EDACA1795A77}"/>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dirty="0"/>
          </a:p>
        </p:txBody>
      </p:sp>
    </p:spTree>
    <p:extLst>
      <p:ext uri="{BB962C8B-B14F-4D97-AF65-F5344CB8AC3E}">
        <p14:creationId xmlns:p14="http://schemas.microsoft.com/office/powerpoint/2010/main" val="192533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p:txBody>
          <a:bodyPr/>
          <a:lstStyle/>
          <a:p>
            <a:r>
              <a:rPr lang="en-GB" dirty="0"/>
              <a:t>Organising the work (form/structure)</a:t>
            </a: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a:xfrm>
            <a:off x="360000" y="1508973"/>
            <a:ext cx="11484000" cy="4536000"/>
          </a:xfrm>
        </p:spPr>
        <p:txBody>
          <a:bodyPr/>
          <a:lstStyle/>
          <a:p>
            <a:pPr>
              <a:lnSpc>
                <a:spcPct val="114000"/>
              </a:lnSpc>
            </a:pPr>
            <a:r>
              <a:rPr lang="en-AU" sz="1800" dirty="0"/>
              <a:t>The aspects of organising the work include:</a:t>
            </a:r>
          </a:p>
          <a:p>
            <a:pPr marL="342900" indent="-342900">
              <a:lnSpc>
                <a:spcPct val="114000"/>
              </a:lnSpc>
              <a:buFont typeface="Arial" panose="020B0604020202020204" pitchFamily="34" charset="0"/>
              <a:buChar char="•"/>
            </a:pPr>
            <a:r>
              <a:rPr lang="en-AU" sz="1800" dirty="0"/>
              <a:t>sequencing</a:t>
            </a:r>
          </a:p>
          <a:p>
            <a:pPr marL="342900" indent="-342900">
              <a:lnSpc>
                <a:spcPct val="114000"/>
              </a:lnSpc>
              <a:buFont typeface="Arial" panose="020B0604020202020204" pitchFamily="34" charset="0"/>
              <a:buChar char="•"/>
            </a:pPr>
            <a:r>
              <a:rPr lang="en-AU" sz="1800" dirty="0"/>
              <a:t>transition</a:t>
            </a:r>
          </a:p>
          <a:p>
            <a:pPr marL="342900" indent="-342900">
              <a:lnSpc>
                <a:spcPct val="114000"/>
              </a:lnSpc>
              <a:buFont typeface="Arial" panose="020B0604020202020204" pitchFamily="34" charset="0"/>
              <a:buChar char="•"/>
            </a:pPr>
            <a:r>
              <a:rPr lang="en-AU" sz="1800" dirty="0"/>
              <a:t>repetition</a:t>
            </a:r>
          </a:p>
          <a:p>
            <a:pPr marL="342900" indent="-342900">
              <a:lnSpc>
                <a:spcPct val="114000"/>
              </a:lnSpc>
              <a:buFont typeface="Arial" panose="020B0604020202020204" pitchFamily="34" charset="0"/>
              <a:buChar char="•"/>
            </a:pPr>
            <a:r>
              <a:rPr lang="en-AU" sz="1800" dirty="0"/>
              <a:t>variation and contrast</a:t>
            </a:r>
          </a:p>
          <a:p>
            <a:pPr marL="342900" indent="-342900">
              <a:lnSpc>
                <a:spcPct val="114000"/>
              </a:lnSpc>
              <a:buFont typeface="Arial" panose="020B0604020202020204" pitchFamily="34" charset="0"/>
              <a:buChar char="•"/>
            </a:pPr>
            <a:r>
              <a:rPr lang="en-AU" sz="1800" dirty="0"/>
              <a:t>formal structures </a:t>
            </a:r>
          </a:p>
          <a:p>
            <a:pPr marL="342900" indent="-342900">
              <a:lnSpc>
                <a:spcPct val="114000"/>
              </a:lnSpc>
              <a:buFont typeface="Arial" panose="020B0604020202020204" pitchFamily="34" charset="0"/>
              <a:buChar char="•"/>
            </a:pPr>
            <a:r>
              <a:rPr lang="en-AU" sz="1800" dirty="0"/>
              <a:t>unity</a:t>
            </a:r>
          </a:p>
          <a:p>
            <a:pPr marL="342900" indent="-342900">
              <a:lnSpc>
                <a:spcPct val="114000"/>
              </a:lnSpc>
              <a:buFont typeface="Arial" panose="020B0604020202020204" pitchFamily="34" charset="0"/>
              <a:buChar char="•"/>
            </a:pPr>
            <a:r>
              <a:rPr lang="en-AU" sz="1800" dirty="0"/>
              <a:t>appraisal and evaluation.</a:t>
            </a:r>
          </a:p>
          <a:p>
            <a:pPr>
              <a:lnSpc>
                <a:spcPct val="114000"/>
              </a:lnSpc>
            </a:pPr>
            <a:r>
              <a:rPr lang="en-AU" sz="1800" dirty="0"/>
              <a:t>You may have noticed that these aspects are the same as those used to organise your core composition. However, how you interact with these aspects will be different for major study dance and technology – film and video. This time, you can utilise film and editing techniques to help you organise the work.</a:t>
            </a:r>
          </a:p>
          <a:p>
            <a:pPr>
              <a:lnSpc>
                <a:spcPct val="114000"/>
              </a:lnSpc>
            </a:pPr>
            <a:endParaRPr lang="en-AU" dirty="0"/>
          </a:p>
        </p:txBody>
      </p:sp>
      <p:sp>
        <p:nvSpPr>
          <p:cNvPr id="3" name="TextBox 2">
            <a:extLst>
              <a:ext uri="{FF2B5EF4-FFF2-40B4-BE49-F238E27FC236}">
                <a16:creationId xmlns:a16="http://schemas.microsoft.com/office/drawing/2014/main" id="{68E49F52-A797-9330-0254-D8A06FE8482C}"/>
              </a:ext>
            </a:extLst>
          </p:cNvPr>
          <p:cNvSpPr txBox="1"/>
          <p:nvPr/>
        </p:nvSpPr>
        <p:spPr>
          <a:xfrm>
            <a:off x="348000" y="6498000"/>
            <a:ext cx="10036540" cy="198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5" name="Picture 4">
            <a:extLst>
              <a:ext uri="{FF2B5EF4-FFF2-40B4-BE49-F238E27FC236}">
                <a16:creationId xmlns:a16="http://schemas.microsoft.com/office/drawing/2014/main" id="{FF9FFE07-29F1-AB76-64DC-68F495B0CB88}"/>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dirty="0"/>
          </a:p>
        </p:txBody>
      </p:sp>
    </p:spTree>
    <p:extLst>
      <p:ext uri="{BB962C8B-B14F-4D97-AF65-F5344CB8AC3E}">
        <p14:creationId xmlns:p14="http://schemas.microsoft.com/office/powerpoint/2010/main" val="34401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B0D-5D00-AEC8-52E6-586A2D344D0B}"/>
              </a:ext>
            </a:extLst>
          </p:cNvPr>
          <p:cNvSpPr>
            <a:spLocks noGrp="1"/>
          </p:cNvSpPr>
          <p:nvPr>
            <p:ph type="title"/>
          </p:nvPr>
        </p:nvSpPr>
        <p:spPr>
          <a:xfrm>
            <a:off x="360000" y="360000"/>
            <a:ext cx="9416298" cy="545601"/>
          </a:xfrm>
        </p:spPr>
        <p:txBody>
          <a:bodyPr/>
          <a:lstStyle/>
          <a:p>
            <a:r>
              <a:rPr lang="en-GB" dirty="0"/>
              <a:t>Organising the work (form/structure) continued</a:t>
            </a:r>
            <a:endParaRPr lang="en-AU" dirty="0"/>
          </a:p>
        </p:txBody>
      </p:sp>
      <p:sp>
        <p:nvSpPr>
          <p:cNvPr id="9" name="Content Placeholder 8">
            <a:extLst>
              <a:ext uri="{FF2B5EF4-FFF2-40B4-BE49-F238E27FC236}">
                <a16:creationId xmlns:a16="http://schemas.microsoft.com/office/drawing/2014/main" id="{D2A3DAF8-3D1A-9385-E435-DF73B1D9551B}"/>
              </a:ext>
            </a:extLst>
          </p:cNvPr>
          <p:cNvSpPr>
            <a:spLocks noGrp="1"/>
          </p:cNvSpPr>
          <p:nvPr>
            <p:ph idx="1"/>
          </p:nvPr>
        </p:nvSpPr>
        <p:spPr/>
        <p:txBody>
          <a:bodyPr/>
          <a:lstStyle/>
          <a:p>
            <a:r>
              <a:rPr lang="en-AU" dirty="0"/>
              <a:t>For major study dance and technology – film and video, the choreography you compose does not necessarily need to be a completed dance. Movement phrases, sequences and sections can be transitioned together in post-production. Filming chucks of movement in isolation will allow you to play with sequencing and repetition when editing your work.</a:t>
            </a:r>
          </a:p>
          <a:p>
            <a:pPr algn="l" fontAlgn="t"/>
            <a:r>
              <a:rPr lang="en-AU" dirty="0"/>
              <a:t>This also means that the movement you create does not necessarily need to add up to 4–6 minutes in duration. You can use multiple shots of the same movement, cutaways</a:t>
            </a:r>
            <a:r>
              <a:rPr lang="fr-FR" b="0" i="1" dirty="0">
                <a:solidFill>
                  <a:srgbClr val="202124"/>
                </a:solidFill>
                <a:effectLst/>
              </a:rPr>
              <a:t> </a:t>
            </a:r>
            <a:r>
              <a:rPr lang="en-AU" dirty="0"/>
              <a:t>and the use of effects such as slow motion will all come together to make up the required duration of your work. Keep in mind, the use of repetition and effects should be integral to communicating your concept/intent.</a:t>
            </a:r>
          </a:p>
          <a:p>
            <a:r>
              <a:rPr lang="en-AU" dirty="0">
                <a:effectLst/>
              </a:rPr>
              <a:t>If relevant, a motif can also be developed from the way you organise the dance using film and editing techniques</a:t>
            </a:r>
            <a:r>
              <a:rPr lang="en-AU" dirty="0"/>
              <a:t>.</a:t>
            </a:r>
          </a:p>
        </p:txBody>
      </p:sp>
      <p:pic>
        <p:nvPicPr>
          <p:cNvPr id="3" name="Picture 2">
            <a:extLst>
              <a:ext uri="{FF2B5EF4-FFF2-40B4-BE49-F238E27FC236}">
                <a16:creationId xmlns:a16="http://schemas.microsoft.com/office/drawing/2014/main" id="{F79AE44D-5BF2-8370-0692-16E421684335}"/>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54C50B02-872E-F3F9-3113-71C43FB5CF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dirty="0"/>
          </a:p>
        </p:txBody>
      </p:sp>
    </p:spTree>
    <p:extLst>
      <p:ext uri="{BB962C8B-B14F-4D97-AF65-F5344CB8AC3E}">
        <p14:creationId xmlns:p14="http://schemas.microsoft.com/office/powerpoint/2010/main" val="376061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7024-75E3-93BB-4B9A-DD9FF45C262F}"/>
              </a:ext>
            </a:extLst>
          </p:cNvPr>
          <p:cNvSpPr>
            <a:spLocks noGrp="1"/>
          </p:cNvSpPr>
          <p:nvPr>
            <p:ph type="title"/>
          </p:nvPr>
        </p:nvSpPr>
        <p:spPr/>
        <p:txBody>
          <a:bodyPr/>
          <a:lstStyle/>
          <a:p>
            <a:r>
              <a:rPr lang="en-AU" dirty="0"/>
              <a:t>Activity 6 </a:t>
            </a:r>
          </a:p>
        </p:txBody>
      </p:sp>
      <p:sp>
        <p:nvSpPr>
          <p:cNvPr id="5" name="Text Placeholder 4">
            <a:extLst>
              <a:ext uri="{FF2B5EF4-FFF2-40B4-BE49-F238E27FC236}">
                <a16:creationId xmlns:a16="http://schemas.microsoft.com/office/drawing/2014/main" id="{43387C95-17A1-14C8-C19B-69361FC7716C}"/>
              </a:ext>
            </a:extLst>
          </p:cNvPr>
          <p:cNvSpPr>
            <a:spLocks noGrp="1"/>
          </p:cNvSpPr>
          <p:nvPr>
            <p:ph type="body" sz="quarter" idx="18"/>
          </p:nvPr>
        </p:nvSpPr>
        <p:spPr/>
        <p:txBody>
          <a:bodyPr/>
          <a:lstStyle/>
          <a:p>
            <a:r>
              <a:rPr lang="en-AU" dirty="0"/>
              <a:t>Organising the work (form and structure)</a:t>
            </a:r>
          </a:p>
        </p:txBody>
      </p:sp>
      <p:sp>
        <p:nvSpPr>
          <p:cNvPr id="3" name="Content Placeholder 2">
            <a:extLst>
              <a:ext uri="{FF2B5EF4-FFF2-40B4-BE49-F238E27FC236}">
                <a16:creationId xmlns:a16="http://schemas.microsoft.com/office/drawing/2014/main" id="{17BC36D2-E60E-75FB-87DF-4043D1BC83F6}"/>
              </a:ext>
            </a:extLst>
          </p:cNvPr>
          <p:cNvSpPr>
            <a:spLocks noGrp="1"/>
          </p:cNvSpPr>
          <p:nvPr>
            <p:ph idx="4294967295"/>
          </p:nvPr>
        </p:nvSpPr>
        <p:spPr>
          <a:xfrm>
            <a:off x="360000" y="1369454"/>
            <a:ext cx="11483975" cy="910040"/>
          </a:xfrm>
        </p:spPr>
        <p:txBody>
          <a:bodyPr/>
          <a:lstStyle/>
          <a:p>
            <a:r>
              <a:rPr lang="en-AU" sz="1600" dirty="0"/>
              <a:t>Copy the table below into your process diary. Record how you have used/plan to use each aspect of organising the work in the movement you have composed for 2–3 dancers, and in production and post-production. In the appraisal and evaluation column, make notes on how your choices communicate your concept/intent. An example has been completed for you.</a:t>
            </a:r>
          </a:p>
        </p:txBody>
      </p:sp>
      <p:graphicFrame>
        <p:nvGraphicFramePr>
          <p:cNvPr id="7" name="Table 4" descr="A table demonstrating how to record information relating to organising the work.">
            <a:extLst>
              <a:ext uri="{FF2B5EF4-FFF2-40B4-BE49-F238E27FC236}">
                <a16:creationId xmlns:a16="http://schemas.microsoft.com/office/drawing/2014/main" id="{082A302A-ED21-0008-4168-3437621D7D28}"/>
              </a:ext>
            </a:extLst>
          </p:cNvPr>
          <p:cNvGraphicFramePr>
            <a:graphicFrameLocks/>
          </p:cNvGraphicFramePr>
          <p:nvPr>
            <p:extLst>
              <p:ext uri="{D42A27DB-BD31-4B8C-83A1-F6EECF244321}">
                <p14:modId xmlns:p14="http://schemas.microsoft.com/office/powerpoint/2010/main" val="1225812094"/>
              </p:ext>
            </p:extLst>
          </p:nvPr>
        </p:nvGraphicFramePr>
        <p:xfrm>
          <a:off x="360001" y="2542481"/>
          <a:ext cx="11483974" cy="3742183"/>
        </p:xfrm>
        <a:graphic>
          <a:graphicData uri="http://schemas.openxmlformats.org/drawingml/2006/table">
            <a:tbl>
              <a:tblPr firstRow="1" bandRow="1">
                <a:tableStyleId>{17292A2E-F333-43FB-9621-5CBBE7FDCDCB}</a:tableStyleId>
              </a:tblPr>
              <a:tblGrid>
                <a:gridCol w="2110513">
                  <a:extLst>
                    <a:ext uri="{9D8B030D-6E8A-4147-A177-3AD203B41FA5}">
                      <a16:colId xmlns:a16="http://schemas.microsoft.com/office/drawing/2014/main" val="3812027492"/>
                    </a:ext>
                  </a:extLst>
                </a:gridCol>
                <a:gridCol w="3124487">
                  <a:extLst>
                    <a:ext uri="{9D8B030D-6E8A-4147-A177-3AD203B41FA5}">
                      <a16:colId xmlns:a16="http://schemas.microsoft.com/office/drawing/2014/main" val="3120984113"/>
                    </a:ext>
                  </a:extLst>
                </a:gridCol>
                <a:gridCol w="3124487">
                  <a:extLst>
                    <a:ext uri="{9D8B030D-6E8A-4147-A177-3AD203B41FA5}">
                      <a16:colId xmlns:a16="http://schemas.microsoft.com/office/drawing/2014/main" val="2287215656"/>
                    </a:ext>
                  </a:extLst>
                </a:gridCol>
                <a:gridCol w="3124487">
                  <a:extLst>
                    <a:ext uri="{9D8B030D-6E8A-4147-A177-3AD203B41FA5}">
                      <a16:colId xmlns:a16="http://schemas.microsoft.com/office/drawing/2014/main" val="3952676154"/>
                    </a:ext>
                  </a:extLst>
                </a:gridCol>
              </a:tblGrid>
              <a:tr h="370840">
                <a:tc>
                  <a:txBody>
                    <a:bodyPr/>
                    <a:lstStyle/>
                    <a:p>
                      <a:r>
                        <a:rPr lang="en-AU" sz="1600" dirty="0">
                          <a:solidFill>
                            <a:schemeClr val="accent1"/>
                          </a:solidFill>
                          <a:latin typeface="+mj-lt"/>
                        </a:rPr>
                        <a:t>Aspect</a:t>
                      </a:r>
                    </a:p>
                  </a:txBody>
                  <a:tcPr/>
                </a:tc>
                <a:tc>
                  <a:txBody>
                    <a:bodyPr/>
                    <a:lstStyle/>
                    <a:p>
                      <a:r>
                        <a:rPr lang="en-AU" sz="1600" dirty="0">
                          <a:solidFill>
                            <a:schemeClr val="accent1"/>
                          </a:solidFill>
                          <a:latin typeface="+mj-lt"/>
                        </a:rPr>
                        <a:t>In the movement</a:t>
                      </a:r>
                    </a:p>
                  </a:txBody>
                  <a:tcPr/>
                </a:tc>
                <a:tc>
                  <a:txBody>
                    <a:bodyPr/>
                    <a:lstStyle/>
                    <a:p>
                      <a:r>
                        <a:rPr lang="en-AU" sz="1600" dirty="0">
                          <a:solidFill>
                            <a:schemeClr val="accent1"/>
                          </a:solidFill>
                          <a:latin typeface="+mj-lt"/>
                        </a:rPr>
                        <a:t>In production and post-production</a:t>
                      </a:r>
                    </a:p>
                  </a:txBody>
                  <a:tcPr/>
                </a:tc>
                <a:tc>
                  <a:txBody>
                    <a:bodyPr/>
                    <a:lstStyle/>
                    <a:p>
                      <a:r>
                        <a:rPr lang="en-AU" sz="1600" dirty="0">
                          <a:solidFill>
                            <a:schemeClr val="accent1"/>
                          </a:solidFill>
                          <a:latin typeface="+mj-lt"/>
                        </a:rPr>
                        <a:t>Appraisal and evaluation</a:t>
                      </a:r>
                    </a:p>
                  </a:txBody>
                  <a:tcPr/>
                </a:tc>
                <a:extLst>
                  <a:ext uri="{0D108BD9-81ED-4DB2-BD59-A6C34878D82A}">
                    <a16:rowId xmlns:a16="http://schemas.microsoft.com/office/drawing/2014/main" val="3756521380"/>
                  </a:ext>
                </a:extLst>
              </a:tr>
              <a:tr h="370840">
                <a:tc>
                  <a:txBody>
                    <a:bodyPr/>
                    <a:lstStyle/>
                    <a:p>
                      <a:pPr>
                        <a:lnSpc>
                          <a:spcPct val="114000"/>
                        </a:lnSpc>
                        <a:spcAft>
                          <a:spcPts val="600"/>
                        </a:spcAft>
                      </a:pPr>
                      <a:r>
                        <a:rPr lang="en-AU" sz="1600" dirty="0"/>
                        <a:t>Sequencing</a:t>
                      </a:r>
                    </a:p>
                  </a:txBody>
                  <a:tcPr/>
                </a:tc>
                <a:tc>
                  <a:txBody>
                    <a:bodyPr/>
                    <a:lstStyle/>
                    <a:p>
                      <a:pPr marL="285750" indent="-285750">
                        <a:lnSpc>
                          <a:spcPct val="114000"/>
                        </a:lnSpc>
                        <a:spcAft>
                          <a:spcPts val="600"/>
                        </a:spcAft>
                        <a:buFont typeface="Arial" panose="020B0604020202020204" pitchFamily="34" charset="0"/>
                        <a:buChar char="•"/>
                      </a:pPr>
                      <a:r>
                        <a:rPr lang="en-AU" sz="1600" dirty="0"/>
                        <a:t>short phrases </a:t>
                      </a:r>
                    </a:p>
                    <a:p>
                      <a:pPr marL="285750" indent="-285750">
                        <a:lnSpc>
                          <a:spcPct val="114000"/>
                        </a:lnSpc>
                        <a:spcAft>
                          <a:spcPts val="600"/>
                        </a:spcAft>
                        <a:buFont typeface="Arial" panose="020B0604020202020204" pitchFamily="34" charset="0"/>
                        <a:buChar char="•"/>
                      </a:pPr>
                      <a:r>
                        <a:rPr lang="en-AU" sz="1600" dirty="0"/>
                        <a:t>sequences in isolation</a:t>
                      </a:r>
                    </a:p>
                  </a:txBody>
                  <a:tcPr/>
                </a:tc>
                <a:tc>
                  <a:txBody>
                    <a:bodyPr/>
                    <a:lstStyle/>
                    <a:p>
                      <a:pPr marL="285750" indent="-285750">
                        <a:lnSpc>
                          <a:spcPct val="114000"/>
                        </a:lnSpc>
                        <a:spcAft>
                          <a:spcPts val="600"/>
                        </a:spcAft>
                        <a:buFont typeface="Arial" panose="020B0604020202020204" pitchFamily="34" charset="0"/>
                        <a:buChar char="•"/>
                      </a:pPr>
                      <a:r>
                        <a:rPr lang="en-AU" sz="1600" dirty="0"/>
                        <a:t>fast cuts</a:t>
                      </a:r>
                    </a:p>
                    <a:p>
                      <a:pPr marL="285750" indent="-285750">
                        <a:lnSpc>
                          <a:spcPct val="114000"/>
                        </a:lnSpc>
                        <a:spcAft>
                          <a:spcPts val="600"/>
                        </a:spcAft>
                        <a:buFont typeface="Arial" panose="020B0604020202020204" pitchFamily="34" charset="0"/>
                        <a:buChar char="•"/>
                      </a:pPr>
                      <a:r>
                        <a:rPr lang="en-AU" sz="1600" dirty="0"/>
                        <a:t>repetition of shots</a:t>
                      </a:r>
                    </a:p>
                    <a:p>
                      <a:pPr marL="285750" indent="-285750">
                        <a:lnSpc>
                          <a:spcPct val="114000"/>
                        </a:lnSpc>
                        <a:spcAft>
                          <a:spcPts val="600"/>
                        </a:spcAft>
                        <a:buFont typeface="Arial" panose="020B0604020202020204" pitchFamily="34" charset="0"/>
                        <a:buChar char="•"/>
                      </a:pPr>
                      <a:r>
                        <a:rPr lang="en-AU" sz="1600" dirty="0"/>
                        <a:t>glitching effects</a:t>
                      </a:r>
                    </a:p>
                  </a:txBody>
                  <a:tcPr/>
                </a:tc>
                <a:tc>
                  <a:txBody>
                    <a:bodyPr/>
                    <a:lstStyle/>
                    <a:p>
                      <a:pPr marL="285750" indent="-285750">
                        <a:lnSpc>
                          <a:spcPct val="114000"/>
                        </a:lnSpc>
                        <a:spcAft>
                          <a:spcPts val="600"/>
                        </a:spcAft>
                        <a:buFont typeface="Arial" panose="020B0604020202020204" pitchFamily="34" charset="0"/>
                        <a:buChar char="•"/>
                      </a:pPr>
                      <a:r>
                        <a:rPr lang="en-AU" sz="1600" dirty="0"/>
                        <a:t>effectively communicates confusion</a:t>
                      </a:r>
                    </a:p>
                  </a:txBody>
                  <a:tcPr/>
                </a:tc>
                <a:extLst>
                  <a:ext uri="{0D108BD9-81ED-4DB2-BD59-A6C34878D82A}">
                    <a16:rowId xmlns:a16="http://schemas.microsoft.com/office/drawing/2014/main" val="1131493112"/>
                  </a:ext>
                </a:extLst>
              </a:tr>
              <a:tr h="370840">
                <a:tc>
                  <a:txBody>
                    <a:bodyPr/>
                    <a:lstStyle/>
                    <a:p>
                      <a:pPr>
                        <a:lnSpc>
                          <a:spcPct val="114000"/>
                        </a:lnSpc>
                        <a:spcAft>
                          <a:spcPts val="600"/>
                        </a:spcAft>
                      </a:pPr>
                      <a:r>
                        <a:rPr lang="en-AU" sz="1600" dirty="0"/>
                        <a:t>Transition</a:t>
                      </a:r>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extLst>
                  <a:ext uri="{0D108BD9-81ED-4DB2-BD59-A6C34878D82A}">
                    <a16:rowId xmlns:a16="http://schemas.microsoft.com/office/drawing/2014/main" val="3260166935"/>
                  </a:ext>
                </a:extLst>
              </a:tr>
              <a:tr h="370840">
                <a:tc>
                  <a:txBody>
                    <a:bodyPr/>
                    <a:lstStyle/>
                    <a:p>
                      <a:pPr>
                        <a:lnSpc>
                          <a:spcPct val="114000"/>
                        </a:lnSpc>
                        <a:spcAft>
                          <a:spcPts val="600"/>
                        </a:spcAft>
                      </a:pPr>
                      <a:r>
                        <a:rPr lang="en-AU" sz="1600" dirty="0"/>
                        <a:t>Repetition</a:t>
                      </a:r>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extLst>
                  <a:ext uri="{0D108BD9-81ED-4DB2-BD59-A6C34878D82A}">
                    <a16:rowId xmlns:a16="http://schemas.microsoft.com/office/drawing/2014/main" val="3063826566"/>
                  </a:ext>
                </a:extLst>
              </a:tr>
              <a:tr h="370840">
                <a:tc>
                  <a:txBody>
                    <a:bodyPr/>
                    <a:lstStyle/>
                    <a:p>
                      <a:pPr>
                        <a:lnSpc>
                          <a:spcPct val="114000"/>
                        </a:lnSpc>
                        <a:spcAft>
                          <a:spcPts val="600"/>
                        </a:spcAft>
                      </a:pPr>
                      <a:r>
                        <a:rPr lang="en-AU" sz="1600" dirty="0"/>
                        <a:t>Variation and contrast</a:t>
                      </a:r>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extLst>
                  <a:ext uri="{0D108BD9-81ED-4DB2-BD59-A6C34878D82A}">
                    <a16:rowId xmlns:a16="http://schemas.microsoft.com/office/drawing/2014/main" val="2851657362"/>
                  </a:ext>
                </a:extLst>
              </a:tr>
              <a:tr h="370840">
                <a:tc>
                  <a:txBody>
                    <a:bodyPr/>
                    <a:lstStyle/>
                    <a:p>
                      <a:pPr>
                        <a:lnSpc>
                          <a:spcPct val="114000"/>
                        </a:lnSpc>
                        <a:spcAft>
                          <a:spcPts val="600"/>
                        </a:spcAft>
                      </a:pPr>
                      <a:r>
                        <a:rPr lang="en-AU" sz="1600" dirty="0"/>
                        <a:t>Formal structures</a:t>
                      </a:r>
                    </a:p>
                  </a:txBody>
                  <a:tcPr/>
                </a:tc>
                <a:tc>
                  <a:txBody>
                    <a:bodyPr/>
                    <a:lstStyle/>
                    <a:p>
                      <a:pPr>
                        <a:lnSpc>
                          <a:spcPct val="114000"/>
                        </a:lnSpc>
                        <a:spcAft>
                          <a:spcPts val="600"/>
                        </a:spcAft>
                      </a:pPr>
                      <a:endParaRPr lang="en-AU" sz="1600"/>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extLst>
                  <a:ext uri="{0D108BD9-81ED-4DB2-BD59-A6C34878D82A}">
                    <a16:rowId xmlns:a16="http://schemas.microsoft.com/office/drawing/2014/main" val="3748764664"/>
                  </a:ext>
                </a:extLst>
              </a:tr>
              <a:tr h="370840">
                <a:tc>
                  <a:txBody>
                    <a:bodyPr/>
                    <a:lstStyle/>
                    <a:p>
                      <a:pPr>
                        <a:lnSpc>
                          <a:spcPct val="114000"/>
                        </a:lnSpc>
                        <a:spcAft>
                          <a:spcPts val="600"/>
                        </a:spcAft>
                      </a:pPr>
                      <a:r>
                        <a:rPr lang="en-AU" sz="1600" dirty="0"/>
                        <a:t>Unity</a:t>
                      </a:r>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tc>
                  <a:txBody>
                    <a:bodyPr/>
                    <a:lstStyle/>
                    <a:p>
                      <a:pPr>
                        <a:lnSpc>
                          <a:spcPct val="114000"/>
                        </a:lnSpc>
                        <a:spcAft>
                          <a:spcPts val="600"/>
                        </a:spcAft>
                      </a:pPr>
                      <a:endParaRPr lang="en-AU" sz="1600" dirty="0"/>
                    </a:p>
                  </a:txBody>
                  <a:tcPr/>
                </a:tc>
                <a:extLst>
                  <a:ext uri="{0D108BD9-81ED-4DB2-BD59-A6C34878D82A}">
                    <a16:rowId xmlns:a16="http://schemas.microsoft.com/office/drawing/2014/main" val="868310916"/>
                  </a:ext>
                </a:extLst>
              </a:tr>
            </a:tbl>
          </a:graphicData>
        </a:graphic>
      </p:graphicFrame>
      <p:pic>
        <p:nvPicPr>
          <p:cNvPr id="6" name="Picture 5">
            <a:extLst>
              <a:ext uri="{FF2B5EF4-FFF2-40B4-BE49-F238E27FC236}">
                <a16:creationId xmlns:a16="http://schemas.microsoft.com/office/drawing/2014/main" id="{78C1237F-9868-C5E7-9AF9-DEC3AE759324}"/>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2158" t="1437"/>
          <a:stretch/>
        </p:blipFill>
        <p:spPr>
          <a:xfrm>
            <a:off x="10288185" y="303339"/>
            <a:ext cx="835815" cy="829774"/>
          </a:xfrm>
          <a:prstGeom prst="rect">
            <a:avLst/>
          </a:prstGeom>
        </p:spPr>
      </p:pic>
      <p:sp>
        <p:nvSpPr>
          <p:cNvPr id="4" name="Slide Number Placeholder 3">
            <a:extLst>
              <a:ext uri="{FF2B5EF4-FFF2-40B4-BE49-F238E27FC236}">
                <a16:creationId xmlns:a16="http://schemas.microsoft.com/office/drawing/2014/main" id="{F093D1CF-B654-F279-D2E5-D64CB102FD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355128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3B714-DB73-83F0-8B6D-5F7F4A9F2D97}"/>
              </a:ext>
            </a:extLst>
          </p:cNvPr>
          <p:cNvSpPr>
            <a:spLocks noGrp="1"/>
          </p:cNvSpPr>
          <p:nvPr>
            <p:ph type="title"/>
          </p:nvPr>
        </p:nvSpPr>
        <p:spPr/>
        <p:txBody>
          <a:bodyPr/>
          <a:lstStyle/>
          <a:p>
            <a:r>
              <a:rPr lang="en-AU" dirty="0"/>
              <a:t>Filming and editing considerations</a:t>
            </a:r>
          </a:p>
        </p:txBody>
      </p:sp>
      <p:sp>
        <p:nvSpPr>
          <p:cNvPr id="2" name="Slide Number Placeholder 1">
            <a:extLst>
              <a:ext uri="{FF2B5EF4-FFF2-40B4-BE49-F238E27FC236}">
                <a16:creationId xmlns:a16="http://schemas.microsoft.com/office/drawing/2014/main" id="{78711487-A854-C8CA-DD37-949406BA00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37</a:t>
            </a:fld>
            <a:endParaRPr lang="en-AU"/>
          </a:p>
        </p:txBody>
      </p:sp>
      <p:sp>
        <p:nvSpPr>
          <p:cNvPr id="6" name="TextBox 5">
            <a:extLst>
              <a:ext uri="{FF2B5EF4-FFF2-40B4-BE49-F238E27FC236}">
                <a16:creationId xmlns:a16="http://schemas.microsoft.com/office/drawing/2014/main" id="{991D5AEA-EADE-9594-9CD0-0DC9929583E0}"/>
              </a:ext>
            </a:extLst>
          </p:cNvPr>
          <p:cNvSpPr txBox="1"/>
          <p:nvPr/>
        </p:nvSpPr>
        <p:spPr>
          <a:xfrm>
            <a:off x="348000" y="1345068"/>
            <a:ext cx="10764000" cy="785793"/>
          </a:xfrm>
          <a:prstGeom prst="rect">
            <a:avLst/>
          </a:prstGeom>
          <a:noFill/>
        </p:spPr>
        <p:txBody>
          <a:bodyPr wrap="square">
            <a:spAutoFit/>
          </a:bodyPr>
          <a:lstStyle/>
          <a:p>
            <a:pPr>
              <a:lnSpc>
                <a:spcPct val="150000"/>
              </a:lnSpc>
              <a:spcAft>
                <a:spcPts val="1200"/>
              </a:spcAft>
            </a:pPr>
            <a:r>
              <a:rPr lang="en-AU" sz="1600" dirty="0"/>
              <a:t>Filming and editing considerations refer to the ways you can use the camera and how you can edit your film. Examples are outlined in the table below.</a:t>
            </a:r>
          </a:p>
        </p:txBody>
      </p:sp>
      <p:graphicFrame>
        <p:nvGraphicFramePr>
          <p:cNvPr id="7" name="Table 5" descr="A table listing options for using the camera and editing.">
            <a:extLst>
              <a:ext uri="{FF2B5EF4-FFF2-40B4-BE49-F238E27FC236}">
                <a16:creationId xmlns:a16="http://schemas.microsoft.com/office/drawing/2014/main" id="{A84B4215-D9D0-8DAD-60A3-8197DCB5C9CF}"/>
              </a:ext>
            </a:extLst>
          </p:cNvPr>
          <p:cNvGraphicFramePr>
            <a:graphicFrameLocks noGrp="1"/>
          </p:cNvGraphicFramePr>
          <p:nvPr>
            <p:extLst>
              <p:ext uri="{D42A27DB-BD31-4B8C-83A1-F6EECF244321}">
                <p14:modId xmlns:p14="http://schemas.microsoft.com/office/powerpoint/2010/main" val="2887722142"/>
              </p:ext>
            </p:extLst>
          </p:nvPr>
        </p:nvGraphicFramePr>
        <p:xfrm>
          <a:off x="348000" y="2317146"/>
          <a:ext cx="11025550" cy="2596770"/>
        </p:xfrm>
        <a:graphic>
          <a:graphicData uri="http://schemas.openxmlformats.org/drawingml/2006/table">
            <a:tbl>
              <a:tblPr firstRow="1" bandRow="1">
                <a:tableStyleId>{912C8C85-51F0-491E-9774-3900AFEF0FD7}</a:tableStyleId>
              </a:tblPr>
              <a:tblGrid>
                <a:gridCol w="5506336">
                  <a:extLst>
                    <a:ext uri="{9D8B030D-6E8A-4147-A177-3AD203B41FA5}">
                      <a16:colId xmlns:a16="http://schemas.microsoft.com/office/drawing/2014/main" val="3362384368"/>
                    </a:ext>
                  </a:extLst>
                </a:gridCol>
                <a:gridCol w="5519214">
                  <a:extLst>
                    <a:ext uri="{9D8B030D-6E8A-4147-A177-3AD203B41FA5}">
                      <a16:colId xmlns:a16="http://schemas.microsoft.com/office/drawing/2014/main" val="4126014481"/>
                    </a:ext>
                  </a:extLst>
                </a:gridCol>
              </a:tblGrid>
              <a:tr h="370840">
                <a:tc>
                  <a:txBody>
                    <a:bodyPr/>
                    <a:lstStyle/>
                    <a:p>
                      <a:pPr>
                        <a:lnSpc>
                          <a:spcPct val="150000"/>
                        </a:lnSpc>
                        <a:spcAft>
                          <a:spcPts val="1200"/>
                        </a:spcAft>
                      </a:pPr>
                      <a:r>
                        <a:rPr lang="en-AU" sz="1800" dirty="0">
                          <a:solidFill>
                            <a:schemeClr val="accent1"/>
                          </a:solidFill>
                          <a:latin typeface="+mj-lt"/>
                        </a:rPr>
                        <a:t>Using the camera</a:t>
                      </a:r>
                    </a:p>
                  </a:txBody>
                  <a:tcPr/>
                </a:tc>
                <a:tc>
                  <a:txBody>
                    <a:bodyPr/>
                    <a:lstStyle/>
                    <a:p>
                      <a:pPr>
                        <a:lnSpc>
                          <a:spcPct val="150000"/>
                        </a:lnSpc>
                        <a:spcAft>
                          <a:spcPts val="1200"/>
                        </a:spcAft>
                      </a:pPr>
                      <a:r>
                        <a:rPr lang="en-AU" sz="1800" dirty="0">
                          <a:solidFill>
                            <a:schemeClr val="accent1"/>
                          </a:solidFill>
                          <a:latin typeface="+mj-lt"/>
                        </a:rPr>
                        <a:t>Editing</a:t>
                      </a:r>
                    </a:p>
                  </a:txBody>
                  <a:tcPr/>
                </a:tc>
                <a:extLst>
                  <a:ext uri="{0D108BD9-81ED-4DB2-BD59-A6C34878D82A}">
                    <a16:rowId xmlns:a16="http://schemas.microsoft.com/office/drawing/2014/main" val="3276215975"/>
                  </a:ext>
                </a:extLst>
              </a:tr>
              <a:tr h="370840">
                <a:tc>
                  <a:txBody>
                    <a:bodyPr/>
                    <a:lstStyle/>
                    <a:p>
                      <a:pPr marL="285750" indent="-285750">
                        <a:lnSpc>
                          <a:spcPct val="150000"/>
                        </a:lnSpc>
                        <a:spcAft>
                          <a:spcPts val="1200"/>
                        </a:spcAft>
                        <a:buFont typeface="Arial" panose="020B0604020202020204" pitchFamily="34" charset="0"/>
                        <a:buChar char="•"/>
                      </a:pPr>
                      <a:r>
                        <a:rPr lang="en-AU" sz="1800" dirty="0"/>
                        <a:t>focus, zoom, fade, tilt, pan</a:t>
                      </a:r>
                    </a:p>
                    <a:p>
                      <a:pPr marL="285750" indent="-285750">
                        <a:lnSpc>
                          <a:spcPct val="150000"/>
                        </a:lnSpc>
                        <a:spcAft>
                          <a:spcPts val="1200"/>
                        </a:spcAft>
                        <a:buFont typeface="Arial" panose="020B0604020202020204" pitchFamily="34" charset="0"/>
                        <a:buChar char="•"/>
                      </a:pPr>
                      <a:r>
                        <a:rPr lang="en-AU" sz="1800" dirty="0"/>
                        <a:t>angle, height and range of shot</a:t>
                      </a:r>
                    </a:p>
                    <a:p>
                      <a:pPr marL="285750" indent="-285750">
                        <a:lnSpc>
                          <a:spcPct val="150000"/>
                        </a:lnSpc>
                        <a:spcAft>
                          <a:spcPts val="1200"/>
                        </a:spcAft>
                        <a:buFont typeface="Arial" panose="020B0604020202020204" pitchFamily="34" charset="0"/>
                        <a:buChar char="•"/>
                      </a:pPr>
                      <a:r>
                        <a:rPr lang="en-AU" sz="1800" dirty="0"/>
                        <a:t>cropping</a:t>
                      </a:r>
                    </a:p>
                    <a:p>
                      <a:pPr marL="285750" indent="-285750">
                        <a:lnSpc>
                          <a:spcPct val="150000"/>
                        </a:lnSpc>
                        <a:spcAft>
                          <a:spcPts val="1200"/>
                        </a:spcAft>
                        <a:buFont typeface="Arial" panose="020B0604020202020204" pitchFamily="34" charset="0"/>
                        <a:buChar char="•"/>
                      </a:pPr>
                      <a:r>
                        <a:rPr lang="en-AU" sz="1800" dirty="0"/>
                        <a:t>manipulating camera movement</a:t>
                      </a:r>
                    </a:p>
                  </a:txBody>
                  <a:tcPr/>
                </a:tc>
                <a:tc>
                  <a:txBody>
                    <a:bodyPr/>
                    <a:lstStyle/>
                    <a:p>
                      <a:pPr marL="285750" indent="-285750">
                        <a:lnSpc>
                          <a:spcPct val="150000"/>
                        </a:lnSpc>
                        <a:spcAft>
                          <a:spcPts val="1200"/>
                        </a:spcAft>
                        <a:buFont typeface="Arial" panose="020B0604020202020204" pitchFamily="34" charset="0"/>
                        <a:buChar char="•"/>
                      </a:pPr>
                      <a:r>
                        <a:rPr lang="en-AU" sz="1800" dirty="0"/>
                        <a:t>digital and analogue (using videotape) systems</a:t>
                      </a:r>
                    </a:p>
                    <a:p>
                      <a:pPr marL="285750" indent="-285750">
                        <a:lnSpc>
                          <a:spcPct val="150000"/>
                        </a:lnSpc>
                        <a:spcAft>
                          <a:spcPts val="1200"/>
                        </a:spcAft>
                        <a:buFont typeface="Arial" panose="020B0604020202020204" pitchFamily="34" charset="0"/>
                        <a:buChar char="•"/>
                      </a:pPr>
                      <a:r>
                        <a:rPr lang="en-AU" sz="1800" dirty="0"/>
                        <a:t>conventional editing techniques</a:t>
                      </a:r>
                    </a:p>
                    <a:p>
                      <a:pPr marL="285750" indent="-285750">
                        <a:lnSpc>
                          <a:spcPct val="150000"/>
                        </a:lnSpc>
                        <a:spcAft>
                          <a:spcPts val="1200"/>
                        </a:spcAft>
                        <a:buFont typeface="Arial" panose="020B0604020202020204" pitchFamily="34" charset="0"/>
                        <a:buChar char="•"/>
                      </a:pPr>
                      <a:r>
                        <a:rPr lang="en-AU" sz="1800" dirty="0"/>
                        <a:t>using effects</a:t>
                      </a:r>
                    </a:p>
                  </a:txBody>
                  <a:tcPr/>
                </a:tc>
                <a:extLst>
                  <a:ext uri="{0D108BD9-81ED-4DB2-BD59-A6C34878D82A}">
                    <a16:rowId xmlns:a16="http://schemas.microsoft.com/office/drawing/2014/main" val="3808690971"/>
                  </a:ext>
                </a:extLst>
              </a:tr>
            </a:tbl>
          </a:graphicData>
        </a:graphic>
      </p:graphicFrame>
      <p:sp>
        <p:nvSpPr>
          <p:cNvPr id="9" name="TextBox 8">
            <a:extLst>
              <a:ext uri="{FF2B5EF4-FFF2-40B4-BE49-F238E27FC236}">
                <a16:creationId xmlns:a16="http://schemas.microsoft.com/office/drawing/2014/main" id="{3A3F92C8-EA45-AC0B-C493-B753B00466EF}"/>
              </a:ext>
            </a:extLst>
          </p:cNvPr>
          <p:cNvSpPr txBox="1"/>
          <p:nvPr/>
        </p:nvSpPr>
        <p:spPr>
          <a:xfrm>
            <a:off x="360000" y="5100202"/>
            <a:ext cx="11037550" cy="1155124"/>
          </a:xfrm>
          <a:prstGeom prst="rect">
            <a:avLst/>
          </a:prstGeom>
          <a:noFill/>
        </p:spPr>
        <p:txBody>
          <a:bodyPr wrap="square">
            <a:spAutoFit/>
          </a:bodyPr>
          <a:lstStyle/>
          <a:p>
            <a:pPr>
              <a:lnSpc>
                <a:spcPct val="150000"/>
              </a:lnSpc>
              <a:spcAft>
                <a:spcPts val="1200"/>
              </a:spcAft>
            </a:pPr>
            <a:r>
              <a:rPr lang="en-AU" sz="1600" dirty="0"/>
              <a:t>These elements should be carefully planned and evaluated before filming begins to ensure that the choices you make, work to enhance your movement and support your concept/intent. It is helpful to keep these aspects in mind when refining the choreography of your phrases, sequences and sections.</a:t>
            </a:r>
          </a:p>
        </p:txBody>
      </p:sp>
      <p:sp>
        <p:nvSpPr>
          <p:cNvPr id="10" name="TextBox 9">
            <a:extLst>
              <a:ext uri="{FF2B5EF4-FFF2-40B4-BE49-F238E27FC236}">
                <a16:creationId xmlns:a16="http://schemas.microsoft.com/office/drawing/2014/main" id="{4E140607-6959-1DD0-98EB-34BAEF36EDD5}"/>
              </a:ext>
            </a:extLst>
          </p:cNvPr>
          <p:cNvSpPr txBox="1"/>
          <p:nvPr/>
        </p:nvSpPr>
        <p:spPr>
          <a:xfrm>
            <a:off x="348000" y="6417000"/>
            <a:ext cx="10092000" cy="198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pic>
        <p:nvPicPr>
          <p:cNvPr id="11" name="Content Placeholder 6">
            <a:extLst>
              <a:ext uri="{FF2B5EF4-FFF2-40B4-BE49-F238E27FC236}">
                <a16:creationId xmlns:a16="http://schemas.microsoft.com/office/drawing/2014/main" id="{710BC42C-295E-91D9-A26A-11339BD693B2}"/>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819" t="4282"/>
          <a:stretch/>
        </p:blipFill>
        <p:spPr>
          <a:xfrm>
            <a:off x="10293709" y="305795"/>
            <a:ext cx="844810" cy="829774"/>
          </a:xfrm>
          <a:prstGeom prst="rect">
            <a:avLst/>
          </a:prstGeom>
        </p:spPr>
      </p:pic>
    </p:spTree>
    <p:extLst>
      <p:ext uri="{BB962C8B-B14F-4D97-AF65-F5344CB8AC3E}">
        <p14:creationId xmlns:p14="http://schemas.microsoft.com/office/powerpoint/2010/main" val="4999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7 (1 of 2)</a:t>
            </a:r>
          </a:p>
        </p:txBody>
      </p:sp>
      <p:sp>
        <p:nvSpPr>
          <p:cNvPr id="6" name="Text Placeholder 5">
            <a:extLst>
              <a:ext uri="{FF2B5EF4-FFF2-40B4-BE49-F238E27FC236}">
                <a16:creationId xmlns:a16="http://schemas.microsoft.com/office/drawing/2014/main" id="{51FC19BB-8D91-DCA9-FB0D-5BF673DDD5F1}"/>
              </a:ext>
            </a:extLst>
          </p:cNvPr>
          <p:cNvSpPr>
            <a:spLocks noGrp="1"/>
          </p:cNvSpPr>
          <p:nvPr>
            <p:ph type="body" sz="quarter" idx="18"/>
          </p:nvPr>
        </p:nvSpPr>
        <p:spPr/>
        <p:txBody>
          <a:bodyPr/>
          <a:lstStyle/>
          <a:p>
            <a:r>
              <a:rPr lang="en-AU" dirty="0"/>
              <a:t>Filming and editing considerations</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1"/>
          </p:nvPr>
        </p:nvSpPr>
        <p:spPr>
          <a:xfrm>
            <a:off x="360000" y="1493000"/>
            <a:ext cx="11484000" cy="4536000"/>
          </a:xfrm>
        </p:spPr>
        <p:txBody>
          <a:bodyPr/>
          <a:lstStyle/>
          <a:p>
            <a:pPr marL="457200" indent="-457200">
              <a:lnSpc>
                <a:spcPct val="125000"/>
              </a:lnSpc>
              <a:buFont typeface="Arial" panose="020B0604020202020204" pitchFamily="34" charset="0"/>
              <a:buChar char="•"/>
            </a:pPr>
            <a:r>
              <a:rPr lang="en-AU" sz="1600" dirty="0"/>
              <a:t>Experiment with filming 4–6 key phrases of movement as a draft. Refer to your storyboards and shot list to reference how you planned to use the camera in these shots.</a:t>
            </a:r>
          </a:p>
          <a:p>
            <a:pPr marL="457200" indent="-457200">
              <a:lnSpc>
                <a:spcPct val="125000"/>
              </a:lnSpc>
              <a:buFont typeface="Arial" panose="020B0604020202020204" pitchFamily="34" charset="0"/>
              <a:buChar char="•"/>
            </a:pPr>
            <a:r>
              <a:rPr lang="en-AU" sz="1600" dirty="0"/>
              <a:t>Save your draft raw footage as you film. It is recommended that you save all your raw footage in multiple places, including a shared drive that can be accessible on any device and shared with your teacher.</a:t>
            </a:r>
          </a:p>
          <a:p>
            <a:pPr marL="457200" indent="-457200">
              <a:lnSpc>
                <a:spcPct val="125000"/>
              </a:lnSpc>
              <a:buFont typeface="Arial" panose="020B0604020202020204" pitchFamily="34" charset="0"/>
              <a:buChar char="•"/>
            </a:pPr>
            <a:r>
              <a:rPr lang="en-AU" sz="1600" dirty="0"/>
              <a:t>Review the draft raw footage, taking note of how successful you were at capturing the movement and how clearly the concept/intent is communicated. Make notes in your process diary.</a:t>
            </a:r>
          </a:p>
          <a:p>
            <a:pPr marL="457200" indent="-457200">
              <a:lnSpc>
                <a:spcPct val="125000"/>
              </a:lnSpc>
              <a:buFont typeface="Arial" panose="020B0604020202020204" pitchFamily="34" charset="0"/>
              <a:buChar char="•"/>
            </a:pPr>
            <a:r>
              <a:rPr lang="en-AU" sz="1600" dirty="0"/>
              <a:t>Refine your storyboard/shot list to reflect how the camera could be used to better capture the movement and communicate your concept/intent.</a:t>
            </a:r>
          </a:p>
          <a:p>
            <a:pPr marL="457200" indent="-457200">
              <a:lnSpc>
                <a:spcPct val="125000"/>
              </a:lnSpc>
              <a:buFont typeface="Arial" panose="020B0604020202020204" pitchFamily="34" charset="0"/>
              <a:buChar char="•"/>
            </a:pPr>
            <a:r>
              <a:rPr lang="en-AU" sz="1600" dirty="0"/>
              <a:t>Capture a second round of draft footage by re-filming your 4–6 key phrases, manipulating the camera in a different way. Consider how changes in the lighting and </a:t>
            </a:r>
            <a:r>
              <a:rPr lang="en-AU" sz="1600" i="1" dirty="0">
                <a:hlinkClick r:id="rId2"/>
              </a:rPr>
              <a:t>mise </a:t>
            </a:r>
            <a:r>
              <a:rPr lang="en-AU" sz="1600" b="0" i="1" dirty="0" err="1">
                <a:solidFill>
                  <a:srgbClr val="202124"/>
                </a:solidFill>
                <a:effectLst/>
                <a:hlinkClick r:id="rId2"/>
              </a:rPr>
              <a:t>è</a:t>
            </a:r>
            <a:r>
              <a:rPr lang="en-AU" sz="1600" i="1" dirty="0" err="1">
                <a:hlinkClick r:id="rId2"/>
              </a:rPr>
              <a:t>n</a:t>
            </a:r>
            <a:r>
              <a:rPr lang="en-AU" sz="1600" i="1" dirty="0">
                <a:hlinkClick r:id="rId2"/>
              </a:rPr>
              <a:t> scene</a:t>
            </a:r>
            <a:r>
              <a:rPr lang="en-AU" sz="1600" i="1" dirty="0"/>
              <a:t> </a:t>
            </a:r>
            <a:r>
              <a:rPr lang="en-AU" sz="1600" dirty="0"/>
              <a:t>could create continuity issues when the raw footage from your first and second draft is edited together.</a:t>
            </a:r>
          </a:p>
          <a:p>
            <a:pPr marL="457200" indent="-457200">
              <a:lnSpc>
                <a:spcPct val="125000"/>
              </a:lnSpc>
              <a:buFont typeface="Arial" panose="020B0604020202020204" pitchFamily="34" charset="0"/>
              <a:buChar char="•"/>
            </a:pPr>
            <a:r>
              <a:rPr lang="en-AU" sz="1600" dirty="0"/>
              <a:t>Repeat the steps above until you have successfully captured the movement in a way that clearly communicates the concept/intent.</a:t>
            </a:r>
          </a:p>
          <a:p>
            <a:pPr>
              <a:lnSpc>
                <a:spcPct val="125000"/>
              </a:lnSpc>
            </a:pPr>
            <a:endParaRPr lang="en-AU" sz="1600" dirty="0"/>
          </a:p>
        </p:txBody>
      </p:sp>
      <p:pic>
        <p:nvPicPr>
          <p:cNvPr id="5" name="Content Placeholder 6">
            <a:extLst>
              <a:ext uri="{FF2B5EF4-FFF2-40B4-BE49-F238E27FC236}">
                <a16:creationId xmlns:a16="http://schemas.microsoft.com/office/drawing/2014/main" id="{0A2F2BBE-5386-71B1-F3D3-4A615254304A}"/>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dirty="0"/>
          </a:p>
        </p:txBody>
      </p:sp>
    </p:spTree>
    <p:extLst>
      <p:ext uri="{BB962C8B-B14F-4D97-AF65-F5344CB8AC3E}">
        <p14:creationId xmlns:p14="http://schemas.microsoft.com/office/powerpoint/2010/main" val="309293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C353-4382-65E3-C5E9-D2B8FA571A99}"/>
              </a:ext>
            </a:extLst>
          </p:cNvPr>
          <p:cNvSpPr>
            <a:spLocks noGrp="1"/>
          </p:cNvSpPr>
          <p:nvPr>
            <p:ph type="title"/>
          </p:nvPr>
        </p:nvSpPr>
        <p:spPr/>
        <p:txBody>
          <a:bodyPr/>
          <a:lstStyle/>
          <a:p>
            <a:r>
              <a:rPr lang="en-AU" dirty="0"/>
              <a:t>Activity 7 (2 of 2)</a:t>
            </a:r>
          </a:p>
        </p:txBody>
      </p:sp>
      <p:sp>
        <p:nvSpPr>
          <p:cNvPr id="6" name="Text Placeholder 5">
            <a:extLst>
              <a:ext uri="{FF2B5EF4-FFF2-40B4-BE49-F238E27FC236}">
                <a16:creationId xmlns:a16="http://schemas.microsoft.com/office/drawing/2014/main" id="{009477D2-B8E7-286A-8659-E56F0E51CD12}"/>
              </a:ext>
            </a:extLst>
          </p:cNvPr>
          <p:cNvSpPr>
            <a:spLocks noGrp="1"/>
          </p:cNvSpPr>
          <p:nvPr>
            <p:ph type="body" sz="quarter" idx="18"/>
          </p:nvPr>
        </p:nvSpPr>
        <p:spPr/>
        <p:txBody>
          <a:bodyPr/>
          <a:lstStyle/>
          <a:p>
            <a:r>
              <a:rPr lang="en-AU" dirty="0"/>
              <a:t>Filming and editing considerations</a:t>
            </a:r>
          </a:p>
        </p:txBody>
      </p:sp>
      <p:sp>
        <p:nvSpPr>
          <p:cNvPr id="3" name="Content Placeholder 2">
            <a:extLst>
              <a:ext uri="{FF2B5EF4-FFF2-40B4-BE49-F238E27FC236}">
                <a16:creationId xmlns:a16="http://schemas.microsoft.com/office/drawing/2014/main" id="{69B4940D-A34B-EB80-71EC-E23537CE330C}"/>
              </a:ext>
            </a:extLst>
          </p:cNvPr>
          <p:cNvSpPr>
            <a:spLocks noGrp="1"/>
          </p:cNvSpPr>
          <p:nvPr>
            <p:ph idx="1"/>
          </p:nvPr>
        </p:nvSpPr>
        <p:spPr>
          <a:xfrm>
            <a:off x="360000" y="1435850"/>
            <a:ext cx="11484000" cy="4536000"/>
          </a:xfrm>
        </p:spPr>
        <p:txBody>
          <a:bodyPr/>
          <a:lstStyle/>
          <a:p>
            <a:pPr marL="457200" indent="-457200">
              <a:buFont typeface="Arial" panose="020B0604020202020204" pitchFamily="34" charset="0"/>
              <a:buChar char="•"/>
            </a:pPr>
            <a:r>
              <a:rPr lang="en-AU" sz="1600" dirty="0"/>
              <a:t>Import the successful raw footage for the 4–6 key phrases you have been experimenting with into your editing software. Explore different ways you can edit the footage using conventional techniques and editing effects. </a:t>
            </a:r>
          </a:p>
          <a:p>
            <a:pPr marL="457200" indent="-457200">
              <a:buFont typeface="Arial" panose="020B0604020202020204" pitchFamily="34" charset="0"/>
              <a:buChar char="•"/>
            </a:pPr>
            <a:r>
              <a:rPr lang="en-AU" sz="1600" dirty="0"/>
              <a:t>Create 3 different versions of edited footage. </a:t>
            </a:r>
          </a:p>
          <a:p>
            <a:pPr marL="457200" indent="-457200">
              <a:buFont typeface="Arial" panose="020B0604020202020204" pitchFamily="34" charset="0"/>
              <a:buChar char="•"/>
            </a:pPr>
            <a:r>
              <a:rPr lang="en-AU" sz="1600" dirty="0"/>
              <a:t>In your process diary, write an appraisal that compares how successful each version is in communicating your concept/intent.</a:t>
            </a:r>
          </a:p>
          <a:p>
            <a:pPr marL="457200" indent="-457200">
              <a:buFont typeface="Arial" panose="020B0604020202020204" pitchFamily="34" charset="0"/>
              <a:buChar char="•"/>
            </a:pPr>
            <a:r>
              <a:rPr lang="en-AU" sz="1600" dirty="0"/>
              <a:t>Film the final raw footage for your whole work. This may need to be completed across a number of days and locations.</a:t>
            </a:r>
          </a:p>
          <a:p>
            <a:pPr marL="457200" indent="-457200">
              <a:buFont typeface="Arial" panose="020B0604020202020204" pitchFamily="34" charset="0"/>
              <a:buChar char="•"/>
            </a:pPr>
            <a:r>
              <a:rPr lang="en-AU" sz="1600" dirty="0"/>
              <a:t>Organise your work by editing your dance film in a way that enhances your concept/intent. Schedule regular check ins with your teacher to receive feedback on your progress.</a:t>
            </a:r>
          </a:p>
          <a:p>
            <a:pPr marL="457200" indent="-457200">
              <a:buFont typeface="Arial" panose="020B0604020202020204" pitchFamily="34" charset="0"/>
              <a:buChar char="•"/>
            </a:pPr>
            <a:r>
              <a:rPr lang="en-AU" sz="1600" dirty="0"/>
              <a:t>Review NESA’s information on </a:t>
            </a:r>
            <a:r>
              <a:rPr lang="en-AU" sz="1600" dirty="0">
                <a:hlinkClick r:id="rId2"/>
              </a:rPr>
              <a:t>assessment and reporting</a:t>
            </a:r>
            <a:r>
              <a:rPr lang="en-AU" sz="1600" dirty="0"/>
              <a:t> and discuss options for screening your work in the examination space with your teacher.</a:t>
            </a:r>
          </a:p>
          <a:p>
            <a:endParaRPr lang="en-AU" sz="1600" dirty="0"/>
          </a:p>
        </p:txBody>
      </p:sp>
      <p:pic>
        <p:nvPicPr>
          <p:cNvPr id="7" name="Content Placeholder 6">
            <a:extLst>
              <a:ext uri="{FF2B5EF4-FFF2-40B4-BE49-F238E27FC236}">
                <a16:creationId xmlns:a16="http://schemas.microsoft.com/office/drawing/2014/main" id="{297BC057-D2C9-1E41-AE4F-4ABFF7A94B4B}"/>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blip>
          <a:srcRect l="2819" t="4282"/>
          <a:stretch/>
        </p:blipFill>
        <p:spPr>
          <a:xfrm>
            <a:off x="10293709" y="305795"/>
            <a:ext cx="844810" cy="829774"/>
          </a:xfrm>
          <a:prstGeom prst="rect">
            <a:avLst/>
          </a:prstGeom>
        </p:spPr>
      </p:pic>
      <p:sp>
        <p:nvSpPr>
          <p:cNvPr id="4" name="Slide Number Placeholder 3">
            <a:extLst>
              <a:ext uri="{FF2B5EF4-FFF2-40B4-BE49-F238E27FC236}">
                <a16:creationId xmlns:a16="http://schemas.microsoft.com/office/drawing/2014/main" id="{DE16B81E-27FC-3FA6-F30B-ED580461D5F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dirty="0"/>
          </a:p>
        </p:txBody>
      </p:sp>
    </p:spTree>
    <p:extLst>
      <p:ext uri="{BB962C8B-B14F-4D97-AF65-F5344CB8AC3E}">
        <p14:creationId xmlns:p14="http://schemas.microsoft.com/office/powerpoint/2010/main" val="29542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2E2FA2-F250-5AD4-095B-7333A0A742B1}"/>
              </a:ext>
            </a:extLst>
          </p:cNvPr>
          <p:cNvSpPr>
            <a:spLocks noGrp="1"/>
          </p:cNvSpPr>
          <p:nvPr>
            <p:ph type="title"/>
          </p:nvPr>
        </p:nvSpPr>
        <p:spPr/>
        <p:txBody>
          <a:bodyPr/>
          <a:lstStyle/>
          <a:p>
            <a:r>
              <a:rPr lang="en-AU" dirty="0"/>
              <a:t>Outcomes</a:t>
            </a:r>
          </a:p>
        </p:txBody>
      </p:sp>
      <p:sp>
        <p:nvSpPr>
          <p:cNvPr id="9" name="Content Placeholder 8">
            <a:extLst>
              <a:ext uri="{FF2B5EF4-FFF2-40B4-BE49-F238E27FC236}">
                <a16:creationId xmlns:a16="http://schemas.microsoft.com/office/drawing/2014/main" id="{88809B0A-E6B4-35BD-2D63-F492A9379448}"/>
              </a:ext>
            </a:extLst>
          </p:cNvPr>
          <p:cNvSpPr>
            <a:spLocks noGrp="1"/>
          </p:cNvSpPr>
          <p:nvPr>
            <p:ph idx="1"/>
          </p:nvPr>
        </p:nvSpPr>
        <p:spPr>
          <a:xfrm>
            <a:off x="360000" y="1503066"/>
            <a:ext cx="11484000" cy="4536000"/>
          </a:xfrm>
        </p:spPr>
        <p:txBody>
          <a:bodyPr vert="horz" lIns="0" tIns="0" rIns="0" bIns="0" rtlCol="0" anchor="t">
            <a:noAutofit/>
          </a:bodyPr>
          <a:lstStyle/>
          <a:p>
            <a:pPr>
              <a:spcAft>
                <a:spcPts val="600"/>
              </a:spcAft>
            </a:pPr>
            <a:r>
              <a:rPr lang="en-US" sz="1600" b="1" dirty="0">
                <a:ea typeface="Times New Roman" panose="02020603050405020304" pitchFamily="18" charset="0"/>
                <a:cs typeface="Arial"/>
              </a:rPr>
              <a:t>H1.1</a:t>
            </a:r>
            <a:r>
              <a:rPr lang="en-US" sz="1600" dirty="0">
                <a:ea typeface="Times New Roman" panose="02020603050405020304" pitchFamily="18" charset="0"/>
                <a:cs typeface="Arial"/>
              </a:rPr>
              <a:t> understands dance from artistic, aesthetic and cultural perspectives through movement and in written and oral form</a:t>
            </a:r>
            <a:endParaRPr lang="en-US" sz="1600" dirty="0">
              <a:cs typeface="Arial"/>
            </a:endParaRPr>
          </a:p>
          <a:p>
            <a:pPr>
              <a:spcAft>
                <a:spcPts val="600"/>
              </a:spcAft>
            </a:pPr>
            <a:r>
              <a:rPr lang="en-US" sz="1600" b="1" dirty="0">
                <a:ea typeface="Times New Roman" panose="02020603050405020304" pitchFamily="18" charset="0"/>
                <a:cs typeface="Arial"/>
              </a:rPr>
              <a:t>H1.2</a:t>
            </a:r>
            <a:r>
              <a:rPr lang="en-US" sz="1600" dirty="0">
                <a:ea typeface="Times New Roman" panose="02020603050405020304" pitchFamily="18" charset="0"/>
                <a:cs typeface="Arial"/>
              </a:rPr>
              <a:t> performs, composes and appreciates dance as an artform</a:t>
            </a:r>
            <a:endParaRPr lang="en-AU" sz="1600" dirty="0">
              <a:cs typeface="Arial"/>
            </a:endParaRPr>
          </a:p>
          <a:p>
            <a:pPr>
              <a:spcAft>
                <a:spcPts val="600"/>
              </a:spcAft>
            </a:pPr>
            <a:r>
              <a:rPr lang="en-US" sz="1600" b="1" dirty="0">
                <a:ea typeface="Times New Roman" panose="02020603050405020304" pitchFamily="18" charset="0"/>
                <a:cs typeface="Arial"/>
              </a:rPr>
              <a:t>H1.3</a:t>
            </a:r>
            <a:r>
              <a:rPr lang="en-US" sz="1600" dirty="0">
                <a:ea typeface="Times New Roman" panose="02020603050405020304" pitchFamily="18" charset="0"/>
                <a:cs typeface="Arial"/>
              </a:rPr>
              <a:t> appreciates and values dance as an artform through the interrelated experiences of performing, composing and appreciating dances</a:t>
            </a:r>
            <a:endParaRPr lang="en-AU" sz="1600" dirty="0">
              <a:cs typeface="Arial"/>
            </a:endParaRPr>
          </a:p>
          <a:p>
            <a:pPr>
              <a:spcAft>
                <a:spcPts val="600"/>
              </a:spcAft>
            </a:pPr>
            <a:r>
              <a:rPr lang="en-US" sz="1600" b="1" dirty="0">
                <a:ea typeface="Times New Roman" panose="02020603050405020304" pitchFamily="18" charset="0"/>
                <a:cs typeface="Arial"/>
              </a:rPr>
              <a:t>H1.4</a:t>
            </a:r>
            <a:r>
              <a:rPr lang="en-US" sz="1600" dirty="0">
                <a:ea typeface="Times New Roman" panose="02020603050405020304" pitchFamily="18" charset="0"/>
                <a:cs typeface="Arial"/>
              </a:rPr>
              <a:t> acknowledges and appreciates the relationship of dance and other media</a:t>
            </a:r>
            <a:endParaRPr lang="en-AU" sz="1600" dirty="0"/>
          </a:p>
          <a:p>
            <a:pPr>
              <a:spcAft>
                <a:spcPts val="600"/>
              </a:spcAft>
            </a:pPr>
            <a:r>
              <a:rPr lang="en-US" sz="1600" b="1" dirty="0">
                <a:ea typeface="Times New Roman" panose="02020603050405020304" pitchFamily="18" charset="0"/>
                <a:cs typeface="Arial"/>
              </a:rPr>
              <a:t>H3.1</a:t>
            </a:r>
            <a:r>
              <a:rPr lang="en-US" sz="1600" dirty="0">
                <a:ea typeface="Times New Roman" panose="02020603050405020304" pitchFamily="18" charset="0"/>
                <a:cs typeface="Arial"/>
              </a:rPr>
              <a:t> identifies and selects the appropriate elements of composition/choreography in response to a specific concept/intent</a:t>
            </a:r>
            <a:endParaRPr lang="en-AU" sz="1600" dirty="0"/>
          </a:p>
          <a:p>
            <a:pPr>
              <a:spcAft>
                <a:spcPts val="600"/>
              </a:spcAft>
            </a:pPr>
            <a:r>
              <a:rPr lang="en-US" sz="1600" b="1" dirty="0">
                <a:ea typeface="Times New Roman" panose="02020603050405020304" pitchFamily="18" charset="0"/>
                <a:cs typeface="Arial"/>
              </a:rPr>
              <a:t>H3.2</a:t>
            </a:r>
            <a:r>
              <a:rPr lang="en-US" sz="1600" dirty="0">
                <a:ea typeface="Times New Roman" panose="02020603050405020304" pitchFamily="18" charset="0"/>
                <a:cs typeface="Arial"/>
              </a:rPr>
              <a:t> demonstrates the use of the elements of composition/choreography in a personal style in response to a specific concept/intent</a:t>
            </a:r>
            <a:endParaRPr lang="en-US" sz="1600" dirty="0"/>
          </a:p>
          <a:p>
            <a:pPr>
              <a:spcAft>
                <a:spcPts val="600"/>
              </a:spcAft>
            </a:pPr>
            <a:r>
              <a:rPr lang="en-US" sz="1600" b="1" dirty="0">
                <a:ea typeface="Times New Roman" panose="02020603050405020304" pitchFamily="18" charset="0"/>
                <a:cs typeface="Arial"/>
              </a:rPr>
              <a:t>H3.3</a:t>
            </a:r>
            <a:r>
              <a:rPr lang="en-US" sz="1600" dirty="0">
                <a:ea typeface="Times New Roman" panose="02020603050405020304" pitchFamily="18" charset="0"/>
                <a:cs typeface="Arial"/>
              </a:rPr>
              <a:t> </a:t>
            </a:r>
            <a:r>
              <a:rPr lang="en-US" sz="1600" dirty="0" err="1">
                <a:ea typeface="Times New Roman" panose="02020603050405020304" pitchFamily="18" charset="0"/>
                <a:cs typeface="Arial"/>
              </a:rPr>
              <a:t>recognises</a:t>
            </a:r>
            <a:r>
              <a:rPr lang="en-US" sz="1600" dirty="0">
                <a:ea typeface="Times New Roman" panose="02020603050405020304" pitchFamily="18" charset="0"/>
                <a:cs typeface="Arial"/>
              </a:rPr>
              <a:t> and values the role of dance in achieving individual expression</a:t>
            </a:r>
            <a:endParaRPr lang="en-AU" sz="1600" dirty="0"/>
          </a:p>
          <a:p>
            <a:pPr>
              <a:spcAft>
                <a:spcPts val="600"/>
              </a:spcAft>
            </a:pPr>
            <a:r>
              <a:rPr lang="en-US" sz="1600" b="1" dirty="0">
                <a:ea typeface="Times New Roman" panose="02020603050405020304" pitchFamily="18" charset="0"/>
                <a:cs typeface="Arial"/>
              </a:rPr>
              <a:t>H3.4</a:t>
            </a:r>
            <a:r>
              <a:rPr lang="en-US" sz="1600" dirty="0">
                <a:ea typeface="Times New Roman" panose="02020603050405020304" pitchFamily="18" charset="0"/>
                <a:cs typeface="Arial"/>
              </a:rPr>
              <a:t> explores, applies and demonstrates the combined use of compositional principles and technological skills in a personal style in response to a specific concept/intent</a:t>
            </a:r>
          </a:p>
          <a:p>
            <a:pPr>
              <a:spcBef>
                <a:spcPts val="600"/>
              </a:spcBef>
              <a:spcAft>
                <a:spcPts val="600"/>
              </a:spcAft>
            </a:pPr>
            <a:endParaRPr lang="en-US" sz="1600" dirty="0">
              <a:ea typeface="Times New Roman" panose="02020603050405020304" pitchFamily="18" charset="0"/>
              <a:cs typeface="Times New Roman" panose="02020603050405020304" pitchFamily="18" charset="0"/>
            </a:endParaRPr>
          </a:p>
          <a:p>
            <a:pPr>
              <a:spcAft>
                <a:spcPts val="600"/>
              </a:spcAft>
            </a:pPr>
            <a:endParaRPr lang="en-AU" sz="1600" dirty="0"/>
          </a:p>
        </p:txBody>
      </p:sp>
      <p:sp>
        <p:nvSpPr>
          <p:cNvPr id="2" name="TextBox 1">
            <a:extLst>
              <a:ext uri="{FF2B5EF4-FFF2-40B4-BE49-F238E27FC236}">
                <a16:creationId xmlns:a16="http://schemas.microsoft.com/office/drawing/2014/main" id="{E772950B-76AB-68A9-3169-46A72DA0510F}"/>
              </a:ext>
            </a:extLst>
          </p:cNvPr>
          <p:cNvSpPr txBox="1"/>
          <p:nvPr/>
        </p:nvSpPr>
        <p:spPr>
          <a:xfrm>
            <a:off x="360000" y="6426000"/>
            <a:ext cx="9777341" cy="360000"/>
          </a:xfrm>
          <a:prstGeom prst="rect">
            <a:avLst/>
          </a:prstGeom>
          <a:noFill/>
        </p:spPr>
        <p:txBody>
          <a:bodyPr wrap="square" lIns="0" tIns="0" rIns="0" bIns="0" rtlCol="0">
            <a:noAutofit/>
          </a:bodyPr>
          <a:lstStyle/>
          <a:p>
            <a:pPr algn="l"/>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p:txBody>
      </p:sp>
      <p:sp>
        <p:nvSpPr>
          <p:cNvPr id="7" name="Slide Number Placeholder 6">
            <a:extLst>
              <a:ext uri="{FF2B5EF4-FFF2-40B4-BE49-F238E27FC236}">
                <a16:creationId xmlns:a16="http://schemas.microsoft.com/office/drawing/2014/main" id="{64706776-30B4-F14D-DC1A-1A19B8A5D61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245050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CF04D-BD62-A401-EF6A-E7AA575D56A1}"/>
              </a:ext>
            </a:extLst>
          </p:cNvPr>
          <p:cNvSpPr>
            <a:spLocks noGrp="1"/>
          </p:cNvSpPr>
          <p:nvPr>
            <p:ph type="title"/>
          </p:nvPr>
        </p:nvSpPr>
        <p:spPr/>
        <p:txBody>
          <a:bodyPr/>
          <a:lstStyle/>
          <a:p>
            <a:r>
              <a:rPr lang="en-AU" dirty="0"/>
              <a:t>Well done!</a:t>
            </a:r>
          </a:p>
        </p:txBody>
      </p:sp>
      <p:pic>
        <p:nvPicPr>
          <p:cNvPr id="9" name="Picture Placeholder 8" descr="A pair of young dancers using laptops.">
            <a:extLst>
              <a:ext uri="{FF2B5EF4-FFF2-40B4-BE49-F238E27FC236}">
                <a16:creationId xmlns:a16="http://schemas.microsoft.com/office/drawing/2014/main" id="{41F3DEC7-F465-CDDA-6898-0DD3B4E00AD8}"/>
              </a:ext>
            </a:extLst>
          </p:cNvPr>
          <p:cNvPicPr>
            <a:picLocks noGrp="1" noChangeAspect="1"/>
          </p:cNvPicPr>
          <p:nvPr>
            <p:ph type="pic" sz="quarter" idx="13"/>
          </p:nvPr>
        </p:nvPicPr>
        <p:blipFill rotWithShape="1">
          <a:blip r:embed="rId2"/>
          <a:srcRect l="1103" t="6705" r="1752" b="5014"/>
          <a:stretch/>
        </p:blipFill>
        <p:spPr>
          <a:xfrm>
            <a:off x="0" y="0"/>
            <a:ext cx="5029200" cy="6858000"/>
          </a:xfrm>
          <a:prstGeom prst="rect">
            <a:avLst/>
          </a:prstGeom>
        </p:spPr>
      </p:pic>
      <p:sp>
        <p:nvSpPr>
          <p:cNvPr id="7" name="Text Placeholder 6">
            <a:extLst>
              <a:ext uri="{FF2B5EF4-FFF2-40B4-BE49-F238E27FC236}">
                <a16:creationId xmlns:a16="http://schemas.microsoft.com/office/drawing/2014/main" id="{DFD75DD7-BCF3-11FC-36F4-F9EF4C46C38B}"/>
              </a:ext>
            </a:extLst>
          </p:cNvPr>
          <p:cNvSpPr>
            <a:spLocks noGrp="1"/>
          </p:cNvSpPr>
          <p:nvPr>
            <p:ph type="body" sz="quarter" idx="17"/>
          </p:nvPr>
        </p:nvSpPr>
        <p:spPr>
          <a:xfrm>
            <a:off x="5399998" y="1907950"/>
            <a:ext cx="6407150" cy="4536000"/>
          </a:xfrm>
        </p:spPr>
        <p:txBody>
          <a:bodyPr/>
          <a:lstStyle/>
          <a:p>
            <a:r>
              <a:rPr lang="en-AU" dirty="0"/>
              <a:t>You have now completed the major study dance and technology – film and video introduction and overview.</a:t>
            </a:r>
          </a:p>
          <a:p>
            <a:r>
              <a:rPr lang="en-AU" dirty="0"/>
              <a:t>Best wishes for completing your major study work and the dance HSC.</a:t>
            </a:r>
          </a:p>
        </p:txBody>
      </p:sp>
      <p:sp>
        <p:nvSpPr>
          <p:cNvPr id="4" name="Slide Number Placeholder 3">
            <a:extLst>
              <a:ext uri="{FF2B5EF4-FFF2-40B4-BE49-F238E27FC236}">
                <a16:creationId xmlns:a16="http://schemas.microsoft.com/office/drawing/2014/main" id="{C07A73AE-5DA5-2EC5-4B43-2596E5BA3F3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40</a:t>
            </a:fld>
            <a:endParaRPr lang="en-AU" dirty="0"/>
          </a:p>
        </p:txBody>
      </p:sp>
    </p:spTree>
    <p:extLst>
      <p:ext uri="{BB962C8B-B14F-4D97-AF65-F5344CB8AC3E}">
        <p14:creationId xmlns:p14="http://schemas.microsoft.com/office/powerpoint/2010/main" val="2360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17004"/>
            <a:ext cx="11484000" cy="2927351"/>
          </a:xfrm>
        </p:spPr>
        <p:txBody>
          <a:bodyPr/>
          <a:lstStyle/>
          <a:p>
            <a:pPr marL="285750" indent="-285750">
              <a:lnSpc>
                <a:spcPct val="140000"/>
              </a:lnSpc>
              <a:spcAft>
                <a:spcPts val="600"/>
              </a:spcAft>
              <a:buFont typeface="Arial" panose="020B0604020202020204" pitchFamily="34" charset="0"/>
              <a:buChar char="•"/>
            </a:pPr>
            <a:r>
              <a:rPr lang="en-AU" sz="1100" dirty="0">
                <a:solidFill>
                  <a:srgbClr val="22272B"/>
                </a:solidFill>
                <a:hlinkClick r:id="rId5"/>
              </a:rPr>
              <a:t>Dance Stage 6 Syllabus</a:t>
            </a:r>
            <a:r>
              <a:rPr lang="en-AU" sz="1100" dirty="0">
                <a:solidFill>
                  <a:srgbClr val="22272B"/>
                </a:solidFill>
              </a:rPr>
              <a:t> © NSW Education Standards Authority (NESA) for and on behalf of the Crown in right of the State of New South Wales, 2009</a:t>
            </a:r>
            <a:r>
              <a:rPr lang="en-US" sz="1100" dirty="0">
                <a:solidFill>
                  <a:srgbClr val="22272B"/>
                </a:solidFill>
              </a:rPr>
              <a:t>.</a:t>
            </a:r>
            <a:endParaRPr lang="en-AU" sz="1100" dirty="0">
              <a:solidFill>
                <a:srgbClr val="22272B"/>
              </a:solidFill>
            </a:endParaRPr>
          </a:p>
          <a:p>
            <a:pPr marL="285750" indent="-285750">
              <a:lnSpc>
                <a:spcPct val="140000"/>
              </a:lnSpc>
              <a:spcAft>
                <a:spcPts val="600"/>
              </a:spcAft>
              <a:buFont typeface="Arial" panose="020B0604020202020204" pitchFamily="34" charset="0"/>
              <a:buChar char="•"/>
            </a:pPr>
            <a:r>
              <a:rPr lang="en-AU" sz="1100" dirty="0">
                <a:solidFill>
                  <a:srgbClr val="22272B"/>
                </a:solidFill>
                <a:hlinkClick r:id="rId6"/>
              </a:rPr>
              <a:t>Dance Stage 6 Course prescriptions </a:t>
            </a:r>
            <a:r>
              <a:rPr lang="en-AU" sz="1100" dirty="0">
                <a:solidFill>
                  <a:srgbClr val="22272B"/>
                </a:solidFill>
              </a:rPr>
              <a:t>© NSW Education Standards Authority (NESA) for and on behalf of the Crown in right of the State of New South Wales, 2021</a:t>
            </a:r>
            <a:r>
              <a:rPr lang="en-US" sz="1100" dirty="0">
                <a:solidFill>
                  <a:srgbClr val="22272B"/>
                </a:solidFill>
              </a:rPr>
              <a:t>.</a:t>
            </a:r>
          </a:p>
          <a:p>
            <a:pPr marL="285750" indent="-285750">
              <a:lnSpc>
                <a:spcPct val="140000"/>
              </a:lnSpc>
              <a:spcAft>
                <a:spcPts val="600"/>
              </a:spcAft>
              <a:buFont typeface="Arial" panose="020B0604020202020204" pitchFamily="34" charset="0"/>
              <a:buChar char="•"/>
            </a:pPr>
            <a:r>
              <a:rPr lang="en-AU" sz="1100" dirty="0" err="1">
                <a:effectLst/>
                <a:ea typeface="Calibri" panose="020F0502020204030204" pitchFamily="34" charset="0"/>
              </a:rPr>
              <a:t>Bangarra</a:t>
            </a:r>
            <a:r>
              <a:rPr lang="en-AU" sz="1100" dirty="0">
                <a:effectLst/>
                <a:ea typeface="Calibri" panose="020F0502020204030204" pitchFamily="34" charset="0"/>
              </a:rPr>
              <a:t> Dance Theatre (2022) </a:t>
            </a:r>
            <a:r>
              <a:rPr lang="en-AU" sz="1100" u="sng" dirty="0">
                <a:solidFill>
                  <a:srgbClr val="2F5496"/>
                </a:solidFill>
                <a:effectLst/>
                <a:ea typeface="Calibri" panose="020F0502020204030204" pitchFamily="34" charset="0"/>
                <a:hlinkClick r:id="rId7"/>
              </a:rPr>
              <a:t>Rekindling 2022</a:t>
            </a:r>
            <a:r>
              <a:rPr lang="en-AU" sz="1100" dirty="0">
                <a:effectLst/>
                <a:ea typeface="Calibri" panose="020F0502020204030204" pitchFamily="34" charset="0"/>
              </a:rPr>
              <a:t> [YouTube], accessed 22/08/23.</a:t>
            </a:r>
          </a:p>
          <a:p>
            <a:pPr marL="285750" indent="-285750">
              <a:lnSpc>
                <a:spcPct val="140000"/>
              </a:lnSpc>
              <a:spcAft>
                <a:spcPts val="600"/>
              </a:spcAft>
              <a:buFont typeface="Arial" panose="020B0604020202020204" pitchFamily="34" charset="0"/>
              <a:buChar char="•"/>
            </a:pPr>
            <a:r>
              <a:rPr lang="en-AU" sz="1100" dirty="0">
                <a:effectLst/>
                <a:ea typeface="Calibri" panose="020F0502020204030204" pitchFamily="34" charset="0"/>
              </a:rPr>
              <a:t>Disney on Broadway (2012) </a:t>
            </a:r>
            <a:r>
              <a:rPr lang="en-AU" sz="1100" b="0" i="0" kern="1200" dirty="0">
                <a:solidFill>
                  <a:schemeClr val="tx1"/>
                </a:solidFill>
                <a:effectLst/>
                <a:latin typeface="+mn-lt"/>
                <a:ea typeface="+mn-ea"/>
                <a:cs typeface="+mn-cs"/>
                <a:hlinkClick r:id="rId8"/>
              </a:rPr>
              <a:t>Disney's NEWSIES Performs on "The View" - Now on Broadway!</a:t>
            </a:r>
            <a:r>
              <a:rPr lang="en-AU" sz="1100" dirty="0"/>
              <a:t> </a:t>
            </a:r>
            <a:r>
              <a:rPr lang="en-AU" sz="1100" dirty="0">
                <a:ea typeface="Calibri" panose="020F0502020204030204" pitchFamily="34" charset="0"/>
              </a:rPr>
              <a:t>[</a:t>
            </a:r>
            <a:r>
              <a:rPr lang="en-AU" sz="1100" dirty="0">
                <a:effectLst/>
                <a:ea typeface="Calibri" panose="020F0502020204030204" pitchFamily="34" charset="0"/>
              </a:rPr>
              <a:t>YouTube], accessed </a:t>
            </a:r>
            <a:r>
              <a:rPr lang="en-AU" sz="1100" dirty="0">
                <a:ea typeface="Calibri" panose="020F0502020204030204" pitchFamily="34" charset="0"/>
              </a:rPr>
              <a:t>10</a:t>
            </a:r>
            <a:r>
              <a:rPr lang="en-AU" sz="1100" dirty="0">
                <a:effectLst/>
                <a:ea typeface="Calibri" panose="020F0502020204030204" pitchFamily="34" charset="0"/>
              </a:rPr>
              <a:t>/10/23.</a:t>
            </a:r>
          </a:p>
          <a:p>
            <a:pPr marL="285750" indent="-285750">
              <a:lnSpc>
                <a:spcPct val="140000"/>
              </a:lnSpc>
              <a:spcAft>
                <a:spcPts val="600"/>
              </a:spcAft>
              <a:buFont typeface="Arial" panose="020B0604020202020204" pitchFamily="34" charset="0"/>
              <a:buChar char="•"/>
            </a:pPr>
            <a:r>
              <a:rPr lang="en-AU" sz="1100" b="0" i="0" u="none" strike="noStrike" dirty="0">
                <a:solidFill>
                  <a:srgbClr val="22272B"/>
                </a:solidFill>
                <a:effectLst/>
              </a:rPr>
              <a:t>NSW Department of Education (2023) </a:t>
            </a:r>
            <a:r>
              <a:rPr lang="en-AU" sz="1100" b="0" i="0" u="sng" strike="noStrike" dirty="0">
                <a:solidFill>
                  <a:srgbClr val="22272B"/>
                </a:solidFill>
                <a:effectLst/>
                <a:hlinkClick r:id="rId9"/>
              </a:rPr>
              <a:t>Writing about dance in Stage 6</a:t>
            </a:r>
            <a:r>
              <a:rPr lang="en-AU" sz="1100" b="0" i="0" u="none" strike="noStrike" dirty="0">
                <a:solidFill>
                  <a:srgbClr val="22272B"/>
                </a:solidFill>
                <a:effectLst/>
              </a:rPr>
              <a:t> [website], accessed 02/08/2023.</a:t>
            </a:r>
          </a:p>
          <a:p>
            <a:pPr marL="285750" indent="-285750">
              <a:lnSpc>
                <a:spcPct val="140000"/>
              </a:lnSpc>
              <a:spcAft>
                <a:spcPts val="600"/>
              </a:spcAft>
              <a:buFont typeface="Arial" panose="020B0604020202020204" pitchFamily="34" charset="0"/>
              <a:buChar char="•"/>
            </a:pPr>
            <a:r>
              <a:rPr lang="en-AU" sz="1100" b="0" i="0" u="none" strike="noStrike" dirty="0">
                <a:solidFill>
                  <a:srgbClr val="22272B"/>
                </a:solidFill>
                <a:effectLst/>
              </a:rPr>
              <a:t>NSW Department of Education (2023) </a:t>
            </a:r>
            <a:r>
              <a:rPr lang="en-AU" sz="1100" b="0" i="0" u="sng" strike="noStrike" dirty="0">
                <a:solidFill>
                  <a:srgbClr val="22272B"/>
                </a:solidFill>
                <a:effectLst/>
                <a:hlinkClick r:id="rId10"/>
              </a:rPr>
              <a:t>HSC Dance Google site</a:t>
            </a:r>
            <a:r>
              <a:rPr lang="en-AU" sz="1100" b="0" i="0" u="none" strike="noStrike" dirty="0">
                <a:solidFill>
                  <a:srgbClr val="22272B"/>
                </a:solidFill>
                <a:effectLst/>
              </a:rPr>
              <a:t> [website], accessed 02/08/2023.</a:t>
            </a:r>
            <a:endParaRPr lang="en-AU" sz="1100" dirty="0">
              <a:effectLst/>
              <a:ea typeface="Calibri" panose="020F0502020204030204" pitchFamily="34" charset="0"/>
              <a:cs typeface="Arial"/>
            </a:endParaRPr>
          </a:p>
          <a:p>
            <a:pPr marL="285750" indent="-285750">
              <a:lnSpc>
                <a:spcPct val="140000"/>
              </a:lnSpc>
              <a:spcAft>
                <a:spcPts val="600"/>
              </a:spcAft>
              <a:buFont typeface="Arial" panose="020B0604020202020204" pitchFamily="34" charset="0"/>
              <a:buChar char="•"/>
            </a:pPr>
            <a:r>
              <a:rPr lang="de-DE" sz="1100" dirty="0">
                <a:solidFill>
                  <a:srgbClr val="212121"/>
                </a:solidFill>
              </a:rPr>
              <a:t>Blom and Chaplin (1982) The Intimate Act of Choreography, University of Pittsburgh Press (p 102).</a:t>
            </a:r>
          </a:p>
          <a:p>
            <a:pPr marL="285750" indent="-285750">
              <a:lnSpc>
                <a:spcPct val="140000"/>
              </a:lnSpc>
              <a:spcAft>
                <a:spcPts val="600"/>
              </a:spcAft>
              <a:buFont typeface="Arial" panose="020B0604020202020204" pitchFamily="34" charset="0"/>
              <a:buChar char="•"/>
            </a:pPr>
            <a:r>
              <a:rPr lang="de-DE" sz="1100" dirty="0">
                <a:solidFill>
                  <a:srgbClr val="212121"/>
                </a:solidFill>
              </a:rPr>
              <a:t>Canva (2020) </a:t>
            </a:r>
            <a:r>
              <a:rPr lang="de-DE" sz="1100" dirty="0">
                <a:solidFill>
                  <a:srgbClr val="212121"/>
                </a:solidFill>
                <a:hlinkClick r:id="rId11"/>
              </a:rPr>
              <a:t>Storyboard Templates</a:t>
            </a:r>
            <a:r>
              <a:rPr lang="de-DE" sz="1100" dirty="0">
                <a:solidFill>
                  <a:srgbClr val="212121"/>
                </a:solidFill>
              </a:rPr>
              <a:t> [website], accessed 01/09/23.</a:t>
            </a:r>
            <a:endParaRPr lang="en-AU" sz="1100" dirty="0"/>
          </a:p>
          <a:p>
            <a:pPr marL="285750" indent="-285750">
              <a:lnSpc>
                <a:spcPct val="140000"/>
              </a:lnSpc>
              <a:spcAft>
                <a:spcPts val="600"/>
              </a:spcAft>
              <a:buFont typeface="Arial" panose="020B0604020202020204" pitchFamily="34" charset="0"/>
              <a:buChar char="•"/>
            </a:pPr>
            <a:r>
              <a:rPr lang="en-AU" sz="1100" dirty="0"/>
              <a:t>NSW Department of Education (2023) </a:t>
            </a:r>
            <a:r>
              <a:rPr lang="en-AU" sz="1100" dirty="0" err="1">
                <a:hlinkClick r:id="rId12"/>
              </a:rPr>
              <a:t>CApture</a:t>
            </a:r>
            <a:r>
              <a:rPr lang="en-AU" sz="1100" dirty="0"/>
              <a:t> [website], accessed 02/08/2023.</a:t>
            </a:r>
          </a:p>
          <a:p>
            <a:pPr marL="285750" indent="-285750">
              <a:lnSpc>
                <a:spcPct val="140000"/>
              </a:lnSpc>
              <a:spcAft>
                <a:spcPts val="600"/>
              </a:spcAft>
              <a:buFont typeface="Arial" panose="020B0604020202020204" pitchFamily="34" charset="0"/>
              <a:buChar char="•"/>
            </a:pPr>
            <a:r>
              <a:rPr lang="de-DE" sz="1100" dirty="0">
                <a:solidFill>
                  <a:srgbClr val="212121"/>
                </a:solidFill>
              </a:rPr>
              <a:t>Canva (2020) </a:t>
            </a:r>
            <a:r>
              <a:rPr lang="de-DE" sz="1100" dirty="0">
                <a:solidFill>
                  <a:srgbClr val="212121"/>
                </a:solidFill>
                <a:hlinkClick r:id="rId13"/>
              </a:rPr>
              <a:t>Moodboard Templates</a:t>
            </a:r>
            <a:r>
              <a:rPr lang="de-DE" sz="1100" dirty="0">
                <a:solidFill>
                  <a:srgbClr val="212121"/>
                </a:solidFill>
              </a:rPr>
              <a:t> [website], accessed 01/09/23.</a:t>
            </a:r>
          </a:p>
          <a:p>
            <a:pPr marL="285750" indent="-285750">
              <a:lnSpc>
                <a:spcPct val="140000"/>
              </a:lnSpc>
              <a:spcAft>
                <a:spcPts val="600"/>
              </a:spcAft>
              <a:buFont typeface="Arial" panose="020B0604020202020204" pitchFamily="34" charset="0"/>
              <a:buChar char="•"/>
            </a:pPr>
            <a:r>
              <a:rPr lang="de-DE" sz="1100" dirty="0">
                <a:solidFill>
                  <a:srgbClr val="212121"/>
                </a:solidFill>
              </a:rPr>
              <a:t>The Arts Unit (2021) </a:t>
            </a:r>
            <a:r>
              <a:rPr lang="de-DE" sz="1100" dirty="0">
                <a:solidFill>
                  <a:srgbClr val="212121"/>
                </a:solidFill>
                <a:hlinkClick r:id="rId14"/>
              </a:rPr>
              <a:t>Lighting</a:t>
            </a:r>
            <a:r>
              <a:rPr lang="de-DE" sz="1100" dirty="0">
                <a:solidFill>
                  <a:srgbClr val="212121"/>
                </a:solidFill>
              </a:rPr>
              <a:t> [website], accessed 05/10/23.</a:t>
            </a:r>
            <a:endParaRPr lang="en-AU" sz="1100"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E837B70-20E7-CBDF-A118-865A6637F1CD}"/>
              </a:ext>
            </a:extLst>
          </p:cNvPr>
          <p:cNvSpPr>
            <a:spLocks noGrp="1"/>
          </p:cNvSpPr>
          <p:nvPr>
            <p:ph type="title"/>
          </p:nvPr>
        </p:nvSpPr>
        <p:spPr/>
        <p:txBody>
          <a:bodyPr/>
          <a:lstStyle/>
          <a:p>
            <a:r>
              <a:rPr lang="en-AU" dirty="0"/>
              <a:t>Copyright</a:t>
            </a:r>
          </a:p>
        </p:txBody>
      </p:sp>
      <p:sp>
        <p:nvSpPr>
          <p:cNvPr id="5" name="Text Placeholder 4">
            <a:extLst>
              <a:ext uri="{FF2B5EF4-FFF2-40B4-BE49-F238E27FC236}">
                <a16:creationId xmlns:a16="http://schemas.microsoft.com/office/drawing/2014/main" id="{36153A1C-BFD6-9092-2255-0C0ED1B43DC7}"/>
              </a:ext>
            </a:extLst>
          </p:cNvPr>
          <p:cNvSpPr>
            <a:spLocks noGrp="1"/>
          </p:cNvSpPr>
          <p:nvPr>
            <p:ph type="body" sz="quarter" idx="18"/>
          </p:nvPr>
        </p:nvSpPr>
        <p:spPr/>
        <p:txBody>
          <a:bodyPr/>
          <a:lstStyle/>
          <a:p>
            <a:endParaRPr lang="en-AU"/>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A15CF6-40E5-F2C6-65A5-E0EB532F49B7}"/>
              </a:ext>
            </a:extLst>
          </p:cNvPr>
          <p:cNvSpPr>
            <a:spLocks noGrp="1"/>
          </p:cNvSpPr>
          <p:nvPr>
            <p:ph type="ctrTitle"/>
          </p:nvPr>
        </p:nvSpPr>
        <p:spPr/>
        <p:txBody>
          <a:bodyPr/>
          <a:lstStyle/>
          <a:p>
            <a:r>
              <a:rPr lang="en-GB" dirty="0"/>
              <a:t>Choreography for 2 or 3 dancers</a:t>
            </a:r>
            <a:endParaRPr lang="en-AU" dirty="0"/>
          </a:p>
        </p:txBody>
      </p:sp>
      <p:sp>
        <p:nvSpPr>
          <p:cNvPr id="9" name="Text Placeholder 8">
            <a:extLst>
              <a:ext uri="{FF2B5EF4-FFF2-40B4-BE49-F238E27FC236}">
                <a16:creationId xmlns:a16="http://schemas.microsoft.com/office/drawing/2014/main" id="{2C16F16A-48A1-3D2F-184B-06361117713F}"/>
              </a:ext>
            </a:extLst>
          </p:cNvPr>
          <p:cNvSpPr>
            <a:spLocks noGrp="1"/>
          </p:cNvSpPr>
          <p:nvPr>
            <p:ph type="body" sz="quarter" idx="11"/>
          </p:nvPr>
        </p:nvSpPr>
        <p:spPr/>
        <p:txBody>
          <a:bodyPr/>
          <a:lstStyle/>
          <a:p>
            <a:r>
              <a:rPr lang="en-AU" dirty="0"/>
              <a:t>1</a:t>
            </a:r>
          </a:p>
        </p:txBody>
      </p:sp>
      <p:sp>
        <p:nvSpPr>
          <p:cNvPr id="10" name="Title 7">
            <a:extLst>
              <a:ext uri="{FF2B5EF4-FFF2-40B4-BE49-F238E27FC236}">
                <a16:creationId xmlns:a16="http://schemas.microsoft.com/office/drawing/2014/main" id="{EE47F17A-78A0-9A3E-A585-7C18C997BFF0}"/>
              </a:ext>
            </a:extLst>
          </p:cNvPr>
          <p:cNvSpPr txBox="1">
            <a:spLocks/>
          </p:cNvSpPr>
          <p:nvPr/>
        </p:nvSpPr>
        <p:spPr>
          <a:xfrm>
            <a:off x="539639" y="4868562"/>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r>
              <a:rPr lang="en-GB" sz="2000" dirty="0">
                <a:solidFill>
                  <a:schemeClr val="accent4"/>
                </a:solidFill>
              </a:rPr>
              <a:t>Area of study 1</a:t>
            </a:r>
            <a:endParaRPr lang="en-AU" sz="2000" dirty="0">
              <a:solidFill>
                <a:schemeClr val="accent4"/>
              </a:solidFill>
            </a:endParaRPr>
          </a:p>
        </p:txBody>
      </p:sp>
      <p:pic>
        <p:nvPicPr>
          <p:cNvPr id="2" name="Picture 1">
            <a:extLst>
              <a:ext uri="{FF2B5EF4-FFF2-40B4-BE49-F238E27FC236}">
                <a16:creationId xmlns:a16="http://schemas.microsoft.com/office/drawing/2014/main" id="{93C2055A-F296-B50C-4CE5-28C598862A93}"/>
              </a:ext>
              <a:ext uri="{C183D7F6-B498-43B3-948B-1728B52AA6E4}">
                <adec:decorative xmlns:adec="http://schemas.microsoft.com/office/drawing/2017/decorative" val="1"/>
              </a:ext>
            </a:extLst>
          </p:cNvPr>
          <p:cNvPicPr>
            <a:picLocks noChangeAspect="1"/>
          </p:cNvPicPr>
          <p:nvPr/>
        </p:nvPicPr>
        <p:blipFill rotWithShape="1">
          <a:blip r:embed="rId2"/>
          <a:srcRect l="6213" t="6623" r="5535" b="8256"/>
          <a:stretch/>
        </p:blipFill>
        <p:spPr>
          <a:xfrm>
            <a:off x="1920491" y="2104039"/>
            <a:ext cx="1600207" cy="1563792"/>
          </a:xfrm>
          <a:prstGeom prst="ellipse">
            <a:avLst/>
          </a:prstGeom>
        </p:spPr>
      </p:pic>
    </p:spTree>
    <p:extLst>
      <p:ext uri="{BB962C8B-B14F-4D97-AF65-F5344CB8AC3E}">
        <p14:creationId xmlns:p14="http://schemas.microsoft.com/office/powerpoint/2010/main" val="33905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76EE8-77C2-922B-0E30-7EA3A918A96B}"/>
              </a:ext>
            </a:extLst>
          </p:cNvPr>
          <p:cNvSpPr>
            <a:spLocks noGrp="1"/>
          </p:cNvSpPr>
          <p:nvPr>
            <p:ph type="title"/>
          </p:nvPr>
        </p:nvSpPr>
        <p:spPr/>
        <p:txBody>
          <a:bodyPr/>
          <a:lstStyle/>
          <a:p>
            <a:r>
              <a:rPr lang="en-AU" dirty="0"/>
              <a:t>Area of study 1 (1 of 2)</a:t>
            </a:r>
          </a:p>
        </p:txBody>
      </p:sp>
      <p:sp>
        <p:nvSpPr>
          <p:cNvPr id="12" name="Text Placeholder 8">
            <a:extLst>
              <a:ext uri="{FF2B5EF4-FFF2-40B4-BE49-F238E27FC236}">
                <a16:creationId xmlns:a16="http://schemas.microsoft.com/office/drawing/2014/main" id="{CB5D35B2-8CE6-1522-1758-23A4927E2318}"/>
              </a:ext>
            </a:extLst>
          </p:cNvPr>
          <p:cNvSpPr>
            <a:spLocks noGrp="1"/>
          </p:cNvSpPr>
          <p:nvPr>
            <p:ph type="body" sz="quarter" idx="18"/>
          </p:nvPr>
        </p:nvSpPr>
        <p:spPr>
          <a:xfrm>
            <a:off x="360000" y="980969"/>
            <a:ext cx="6444001" cy="310015"/>
          </a:xfrm>
        </p:spPr>
        <p:txBody>
          <a:bodyPr/>
          <a:lstStyle/>
          <a:p>
            <a:r>
              <a:rPr lang="en-AU" dirty="0"/>
              <a:t>Overview</a:t>
            </a:r>
          </a:p>
        </p:txBody>
      </p:sp>
      <p:sp>
        <p:nvSpPr>
          <p:cNvPr id="7" name="Text Placeholder 6">
            <a:extLst>
              <a:ext uri="{FF2B5EF4-FFF2-40B4-BE49-F238E27FC236}">
                <a16:creationId xmlns:a16="http://schemas.microsoft.com/office/drawing/2014/main" id="{820A62C9-EF0A-EE8C-E16F-7A90FBA99622}"/>
              </a:ext>
            </a:extLst>
          </p:cNvPr>
          <p:cNvSpPr>
            <a:spLocks noGrp="1"/>
          </p:cNvSpPr>
          <p:nvPr>
            <p:ph type="body" sz="quarter" idx="19"/>
          </p:nvPr>
        </p:nvSpPr>
        <p:spPr>
          <a:xfrm>
            <a:off x="360000" y="1646425"/>
            <a:ext cx="8531224" cy="4491058"/>
          </a:xfrm>
        </p:spPr>
        <p:txBody>
          <a:bodyPr/>
          <a:lstStyle/>
          <a:p>
            <a:pPr algn="l" rtl="0">
              <a:lnSpc>
                <a:spcPct val="125000"/>
              </a:lnSpc>
            </a:pPr>
            <a:r>
              <a:rPr lang="en-AU" sz="1800" b="0" i="0" dirty="0">
                <a:solidFill>
                  <a:schemeClr val="accent1"/>
                </a:solidFill>
                <a:effectLst/>
              </a:rPr>
              <a:t>In choreographing movement for 2 or 3 dancers, you are to demonstrate the ability to compose and organise movement in a personal style based on a concept/intent. This should be physically demonstrated in the ‘work’ and stated in the rationale. </a:t>
            </a:r>
            <a:endParaRPr lang="en-AU" sz="1800" dirty="0">
              <a:solidFill>
                <a:schemeClr val="accent1"/>
              </a:solidFill>
            </a:endParaRPr>
          </a:p>
          <a:p>
            <a:pPr>
              <a:lnSpc>
                <a:spcPct val="125000"/>
              </a:lnSpc>
            </a:pPr>
            <a:r>
              <a:rPr lang="en-AU" sz="1800" dirty="0">
                <a:solidFill>
                  <a:schemeClr val="accent1"/>
                </a:solidFill>
              </a:rPr>
              <a:t>To best approach the choreography for the work, you should apply your knowledge of the compositional process as outlined in the </a:t>
            </a:r>
            <a:r>
              <a:rPr lang="en-AU" sz="1800" dirty="0">
                <a:solidFill>
                  <a:schemeClr val="accent2"/>
                </a:solidFill>
                <a:hlinkClick r:id="rId2">
                  <a:extLst>
                    <a:ext uri="{A12FA001-AC4F-418D-AE19-62706E023703}">
                      <ahyp:hlinkClr xmlns:ahyp="http://schemas.microsoft.com/office/drawing/2018/hyperlinkcolor" val="tx"/>
                    </a:ext>
                  </a:extLst>
                </a:hlinkClick>
              </a:rPr>
              <a:t>Dance Stage 6 Syllabus</a:t>
            </a:r>
            <a:r>
              <a:rPr lang="en-AU" sz="1800" dirty="0">
                <a:solidFill>
                  <a:schemeClr val="accent1"/>
                </a:solidFill>
              </a:rPr>
              <a:t> areas of study, including:</a:t>
            </a:r>
          </a:p>
          <a:p>
            <a:pPr marL="285750" indent="-285750">
              <a:lnSpc>
                <a:spcPct val="125000"/>
              </a:lnSpc>
              <a:buFont typeface="Arial" panose="020B0604020202020204" pitchFamily="34" charset="0"/>
              <a:buChar char="•"/>
            </a:pPr>
            <a:r>
              <a:rPr lang="en-AU" sz="1800" dirty="0">
                <a:solidFill>
                  <a:schemeClr val="accent1"/>
                </a:solidFill>
              </a:rPr>
              <a:t>manipulation of the elements of dance as they relate to dance choreography</a:t>
            </a:r>
          </a:p>
          <a:p>
            <a:pPr marL="285750" indent="-285750">
              <a:lnSpc>
                <a:spcPct val="125000"/>
              </a:lnSpc>
              <a:buFont typeface="Arial" panose="020B0604020202020204" pitchFamily="34" charset="0"/>
              <a:buChar char="•"/>
            </a:pPr>
            <a:r>
              <a:rPr lang="en-AU" sz="1800" dirty="0">
                <a:solidFill>
                  <a:schemeClr val="accent1"/>
                </a:solidFill>
              </a:rPr>
              <a:t>generating movement as it relates to dance choreography</a:t>
            </a:r>
          </a:p>
          <a:p>
            <a:pPr marL="285750" indent="-285750">
              <a:lnSpc>
                <a:spcPct val="125000"/>
              </a:lnSpc>
              <a:buFont typeface="Arial" panose="020B0604020202020204" pitchFamily="34" charset="0"/>
              <a:buChar char="•"/>
            </a:pPr>
            <a:r>
              <a:rPr lang="en-AU" sz="1800" dirty="0">
                <a:solidFill>
                  <a:schemeClr val="accent1"/>
                </a:solidFill>
              </a:rPr>
              <a:t>organising the movement as it relates to dance choreography</a:t>
            </a:r>
          </a:p>
          <a:p>
            <a:pPr marL="285750" indent="-285750">
              <a:lnSpc>
                <a:spcPct val="125000"/>
              </a:lnSpc>
              <a:buFont typeface="Arial" panose="020B0604020202020204" pitchFamily="34" charset="0"/>
              <a:buChar char="•"/>
            </a:pPr>
            <a:r>
              <a:rPr lang="en-AU" sz="1800" dirty="0">
                <a:solidFill>
                  <a:schemeClr val="accent1"/>
                </a:solidFill>
              </a:rPr>
              <a:t>organising the work (form/structure).</a:t>
            </a:r>
            <a:endParaRPr lang="en-AU" sz="1800" dirty="0"/>
          </a:p>
        </p:txBody>
      </p:sp>
      <p:sp>
        <p:nvSpPr>
          <p:cNvPr id="10" name="TextBox 9">
            <a:extLst>
              <a:ext uri="{FF2B5EF4-FFF2-40B4-BE49-F238E27FC236}">
                <a16:creationId xmlns:a16="http://schemas.microsoft.com/office/drawing/2014/main" id="{F0C7BB0B-5B64-4D53-1A45-3D44C38DC82E}"/>
              </a:ext>
            </a:extLst>
          </p:cNvPr>
          <p:cNvSpPr txBox="1"/>
          <p:nvPr/>
        </p:nvSpPr>
        <p:spPr>
          <a:xfrm>
            <a:off x="360000" y="6209599"/>
            <a:ext cx="11402211" cy="648401"/>
          </a:xfrm>
          <a:prstGeom prst="rect">
            <a:avLst/>
          </a:prstGeom>
          <a:noFill/>
        </p:spPr>
        <p:txBody>
          <a:bodyPr wrap="square" lIns="0" tIns="0" rIns="0" bIns="0" rtlCol="0">
            <a:noAutofit/>
          </a:bodyPr>
          <a:lstStyle/>
          <a:p>
            <a:pPr algn="l">
              <a:lnSpc>
                <a:spcPct val="150000"/>
              </a:lnSpc>
            </a:pPr>
            <a:r>
              <a:rPr lang="en-AU" sz="1000" dirty="0">
                <a:solidFill>
                  <a:srgbClr val="22272B"/>
                </a:solidFill>
                <a:hlinkClick r:id="rId3"/>
              </a:rPr>
              <a:t>Dance Stage 6 Assessment and Reporting</a:t>
            </a:r>
            <a:r>
              <a:rPr lang="en-AU" sz="1000" dirty="0">
                <a:solidFill>
                  <a:srgbClr val="22272B"/>
                </a:solidFill>
              </a:rPr>
              <a:t> © NSW Education Standards Authority (NESA) for and on behalf of the Crown in right of the State of New South Wales, 2021</a:t>
            </a:r>
            <a:r>
              <a:rPr lang="en-US" sz="1000" dirty="0">
                <a:solidFill>
                  <a:srgbClr val="22272B"/>
                </a:solidFill>
              </a:rPr>
              <a:t>.</a:t>
            </a:r>
          </a:p>
          <a:p>
            <a:pPr>
              <a:lnSpc>
                <a:spcPct val="150000"/>
              </a:lnSpc>
            </a:pPr>
            <a:r>
              <a:rPr lang="en-AU" sz="1000" dirty="0">
                <a:solidFill>
                  <a:srgbClr val="22272B"/>
                </a:solidFill>
                <a:hlinkClick r:id="rId2"/>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a:p>
            <a:pPr algn="l">
              <a:lnSpc>
                <a:spcPct val="150000"/>
              </a:lnSpc>
            </a:pPr>
            <a:endParaRPr lang="en-AU" sz="1000" dirty="0"/>
          </a:p>
        </p:txBody>
      </p:sp>
      <p:sp>
        <p:nvSpPr>
          <p:cNvPr id="2" name="Slide Number Placeholder 1">
            <a:extLst>
              <a:ext uri="{FF2B5EF4-FFF2-40B4-BE49-F238E27FC236}">
                <a16:creationId xmlns:a16="http://schemas.microsoft.com/office/drawing/2014/main" id="{60DAB7AF-4BC3-84BA-4953-05F25FBC2BD5}"/>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a:t>
            </a:fld>
            <a:endParaRPr lang="en-AU"/>
          </a:p>
        </p:txBody>
      </p:sp>
      <p:pic>
        <p:nvPicPr>
          <p:cNvPr id="6" name="Picture 5">
            <a:extLst>
              <a:ext uri="{FF2B5EF4-FFF2-40B4-BE49-F238E27FC236}">
                <a16:creationId xmlns:a16="http://schemas.microsoft.com/office/drawing/2014/main" id="{D2FA631A-5D1B-3263-7911-7C4EA786550D}"/>
              </a:ext>
              <a:ext uri="{C183D7F6-B498-43B3-948B-1728B52AA6E4}">
                <adec:decorative xmlns:adec="http://schemas.microsoft.com/office/drawing/2017/decorative" val="1"/>
              </a:ext>
            </a:extLst>
          </p:cNvPr>
          <p:cNvPicPr>
            <a:picLocks noChangeAspect="1"/>
          </p:cNvPicPr>
          <p:nvPr/>
        </p:nvPicPr>
        <p:blipFill rotWithShape="1">
          <a:blip r:embed="rId4"/>
          <a:srcRect l="6213" t="6623" r="5535" b="8256"/>
          <a:stretch/>
        </p:blipFill>
        <p:spPr>
          <a:xfrm>
            <a:off x="10299990" y="338158"/>
            <a:ext cx="789491" cy="771525"/>
          </a:xfrm>
          <a:prstGeom prst="ellipse">
            <a:avLst/>
          </a:prstGeom>
        </p:spPr>
      </p:pic>
    </p:spTree>
    <p:extLst>
      <p:ext uri="{BB962C8B-B14F-4D97-AF65-F5344CB8AC3E}">
        <p14:creationId xmlns:p14="http://schemas.microsoft.com/office/powerpoint/2010/main" val="119713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A6DD88-8D92-ED0F-9A64-6A3418EEAE5A}"/>
              </a:ext>
            </a:extLst>
          </p:cNvPr>
          <p:cNvSpPr>
            <a:spLocks noGrp="1"/>
          </p:cNvSpPr>
          <p:nvPr>
            <p:ph type="title"/>
          </p:nvPr>
        </p:nvSpPr>
        <p:spPr/>
        <p:txBody>
          <a:bodyPr/>
          <a:lstStyle/>
          <a:p>
            <a:r>
              <a:rPr lang="en-AU" dirty="0"/>
              <a:t>Area of study 1 (2 of 2)</a:t>
            </a:r>
          </a:p>
        </p:txBody>
      </p:sp>
      <p:sp>
        <p:nvSpPr>
          <p:cNvPr id="9" name="Text Placeholder 8">
            <a:extLst>
              <a:ext uri="{FF2B5EF4-FFF2-40B4-BE49-F238E27FC236}">
                <a16:creationId xmlns:a16="http://schemas.microsoft.com/office/drawing/2014/main" id="{C4FA72C7-ECCF-4D25-DCB2-888DF943EAFA}"/>
              </a:ext>
            </a:extLst>
          </p:cNvPr>
          <p:cNvSpPr>
            <a:spLocks noGrp="1"/>
          </p:cNvSpPr>
          <p:nvPr>
            <p:ph type="body" sz="quarter" idx="18"/>
          </p:nvPr>
        </p:nvSpPr>
        <p:spPr/>
        <p:txBody>
          <a:bodyPr/>
          <a:lstStyle/>
          <a:p>
            <a:r>
              <a:rPr lang="en-AU" dirty="0"/>
              <a:t>Overview continued</a:t>
            </a:r>
          </a:p>
        </p:txBody>
      </p:sp>
      <p:sp>
        <p:nvSpPr>
          <p:cNvPr id="8" name="Text Placeholder 7">
            <a:extLst>
              <a:ext uri="{FF2B5EF4-FFF2-40B4-BE49-F238E27FC236}">
                <a16:creationId xmlns:a16="http://schemas.microsoft.com/office/drawing/2014/main" id="{780C2E9F-F739-B5DA-B764-C67A445B76EF}"/>
              </a:ext>
            </a:extLst>
          </p:cNvPr>
          <p:cNvSpPr>
            <a:spLocks noGrp="1"/>
          </p:cNvSpPr>
          <p:nvPr>
            <p:ph type="body" sz="quarter" idx="17"/>
          </p:nvPr>
        </p:nvSpPr>
        <p:spPr>
          <a:xfrm>
            <a:off x="350272" y="2393390"/>
            <a:ext cx="6443637" cy="2713808"/>
          </a:xfrm>
        </p:spPr>
        <p:txBody>
          <a:bodyPr/>
          <a:lstStyle/>
          <a:p>
            <a:r>
              <a:rPr lang="en-GB" dirty="0"/>
              <a:t>It is important to consider the filming and editing techniques that could be used to support your concept/intent throughout the choreographic process.</a:t>
            </a:r>
          </a:p>
          <a:p>
            <a:r>
              <a:rPr lang="en-GB" dirty="0"/>
              <a:t>In this module, syllabus content related to this area of study will be marked with the blue logo in the top right hand corner.</a:t>
            </a:r>
          </a:p>
          <a:p>
            <a:endParaRPr lang="en-GB" dirty="0"/>
          </a:p>
          <a:p>
            <a:endParaRPr lang="en-GB" dirty="0"/>
          </a:p>
          <a:p>
            <a:endParaRPr lang="en-GB" dirty="0"/>
          </a:p>
          <a:p>
            <a:endParaRPr lang="en-GB" dirty="0"/>
          </a:p>
          <a:p>
            <a:endParaRPr lang="en-AU" dirty="0"/>
          </a:p>
        </p:txBody>
      </p:sp>
      <p:pic>
        <p:nvPicPr>
          <p:cNvPr id="10" name="Picture 9" descr="A person using a computer.">
            <a:extLst>
              <a:ext uri="{FF2B5EF4-FFF2-40B4-BE49-F238E27FC236}">
                <a16:creationId xmlns:a16="http://schemas.microsoft.com/office/drawing/2014/main" id="{1D228B5E-F3DD-D365-4CE3-A11843D28225}"/>
              </a:ext>
            </a:extLst>
          </p:cNvPr>
          <p:cNvPicPr>
            <a:picLocks noChangeAspect="1"/>
          </p:cNvPicPr>
          <p:nvPr/>
        </p:nvPicPr>
        <p:blipFill rotWithShape="1">
          <a:blip r:embed="rId2"/>
          <a:srcRect l="10921" t="11588" r="16392" b="22444"/>
          <a:stretch/>
        </p:blipFill>
        <p:spPr>
          <a:xfrm>
            <a:off x="7436842" y="2393389"/>
            <a:ext cx="4485358" cy="2713808"/>
          </a:xfrm>
          <a:prstGeom prst="rect">
            <a:avLst/>
          </a:prstGeom>
        </p:spPr>
      </p:pic>
      <p:pic>
        <p:nvPicPr>
          <p:cNvPr id="13" name="Picture 12">
            <a:extLst>
              <a:ext uri="{FF2B5EF4-FFF2-40B4-BE49-F238E27FC236}">
                <a16:creationId xmlns:a16="http://schemas.microsoft.com/office/drawing/2014/main" id="{21287568-075A-DEC2-DCFD-D3D834B3BB81}"/>
              </a:ext>
              <a:ext uri="{C183D7F6-B498-43B3-948B-1728B52AA6E4}">
                <adec:decorative xmlns:adec="http://schemas.microsoft.com/office/drawing/2017/decorative" val="1"/>
              </a:ext>
            </a:extLst>
          </p:cNvPr>
          <p:cNvPicPr>
            <a:picLocks noChangeAspect="1"/>
          </p:cNvPicPr>
          <p:nvPr/>
        </p:nvPicPr>
        <p:blipFill rotWithShape="1">
          <a:blip r:embed="rId3"/>
          <a:srcRect l="3121" t="4906" r="3641" b="3409"/>
          <a:stretch/>
        </p:blipFill>
        <p:spPr>
          <a:xfrm>
            <a:off x="10315575" y="335756"/>
            <a:ext cx="773906" cy="771525"/>
          </a:xfrm>
          <a:prstGeom prst="ellipse">
            <a:avLst/>
          </a:prstGeom>
        </p:spPr>
      </p:pic>
    </p:spTree>
    <p:extLst>
      <p:ext uri="{BB962C8B-B14F-4D97-AF65-F5344CB8AC3E}">
        <p14:creationId xmlns:p14="http://schemas.microsoft.com/office/powerpoint/2010/main" val="11355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A15CF6-40E5-F2C6-65A5-E0EB532F49B7}"/>
              </a:ext>
            </a:extLst>
          </p:cNvPr>
          <p:cNvSpPr>
            <a:spLocks noGrp="1"/>
          </p:cNvSpPr>
          <p:nvPr>
            <p:ph type="ctrTitle"/>
          </p:nvPr>
        </p:nvSpPr>
        <p:spPr/>
        <p:txBody>
          <a:bodyPr/>
          <a:lstStyle/>
          <a:p>
            <a:r>
              <a:rPr lang="en-US" dirty="0"/>
              <a:t>The use of film and video to create dance works</a:t>
            </a:r>
            <a:endParaRPr lang="en-AU" dirty="0"/>
          </a:p>
        </p:txBody>
      </p:sp>
      <p:sp>
        <p:nvSpPr>
          <p:cNvPr id="9" name="Text Placeholder 8">
            <a:extLst>
              <a:ext uri="{FF2B5EF4-FFF2-40B4-BE49-F238E27FC236}">
                <a16:creationId xmlns:a16="http://schemas.microsoft.com/office/drawing/2014/main" id="{2C16F16A-48A1-3D2F-184B-06361117713F}"/>
              </a:ext>
            </a:extLst>
          </p:cNvPr>
          <p:cNvSpPr>
            <a:spLocks noGrp="1"/>
          </p:cNvSpPr>
          <p:nvPr>
            <p:ph type="body" sz="quarter" idx="11"/>
          </p:nvPr>
        </p:nvSpPr>
        <p:spPr/>
        <p:txBody>
          <a:bodyPr/>
          <a:lstStyle/>
          <a:p>
            <a:r>
              <a:rPr lang="en-AU" dirty="0"/>
              <a:t>2</a:t>
            </a:r>
          </a:p>
        </p:txBody>
      </p:sp>
      <p:sp>
        <p:nvSpPr>
          <p:cNvPr id="10" name="Title 7">
            <a:extLst>
              <a:ext uri="{FF2B5EF4-FFF2-40B4-BE49-F238E27FC236}">
                <a16:creationId xmlns:a16="http://schemas.microsoft.com/office/drawing/2014/main" id="{EE47F17A-78A0-9A3E-A585-7C18C997BFF0}"/>
              </a:ext>
            </a:extLst>
          </p:cNvPr>
          <p:cNvSpPr txBox="1">
            <a:spLocks/>
          </p:cNvSpPr>
          <p:nvPr/>
        </p:nvSpPr>
        <p:spPr>
          <a:xfrm>
            <a:off x="540000" y="5668662"/>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r>
              <a:rPr lang="en-GB" sz="2000" dirty="0">
                <a:solidFill>
                  <a:schemeClr val="accent4"/>
                </a:solidFill>
              </a:rPr>
              <a:t>Area of study 2</a:t>
            </a:r>
            <a:endParaRPr lang="en-AU" sz="2000" dirty="0">
              <a:solidFill>
                <a:schemeClr val="accent4"/>
              </a:solidFill>
            </a:endParaRPr>
          </a:p>
        </p:txBody>
      </p:sp>
      <p:pic>
        <p:nvPicPr>
          <p:cNvPr id="4" name="Picture 3">
            <a:extLst>
              <a:ext uri="{FF2B5EF4-FFF2-40B4-BE49-F238E27FC236}">
                <a16:creationId xmlns:a16="http://schemas.microsoft.com/office/drawing/2014/main" id="{17494D03-8AA6-A605-1BB0-35346A042CFA}"/>
              </a:ext>
              <a:ext uri="{C183D7F6-B498-43B3-948B-1728B52AA6E4}">
                <adec:decorative xmlns:adec="http://schemas.microsoft.com/office/drawing/2017/decorative" val="1"/>
              </a:ext>
            </a:extLst>
          </p:cNvPr>
          <p:cNvPicPr>
            <a:picLocks noChangeAspect="1"/>
          </p:cNvPicPr>
          <p:nvPr/>
        </p:nvPicPr>
        <p:blipFill rotWithShape="1">
          <a:blip r:embed="rId2"/>
          <a:srcRect l="3518" t="3643" r="3296" b="4382"/>
          <a:stretch/>
        </p:blipFill>
        <p:spPr>
          <a:xfrm>
            <a:off x="1923451" y="2104039"/>
            <a:ext cx="1595268" cy="1563792"/>
          </a:xfrm>
          <a:prstGeom prst="ellipse">
            <a:avLst/>
          </a:prstGeom>
        </p:spPr>
      </p:pic>
    </p:spTree>
    <p:extLst>
      <p:ext uri="{BB962C8B-B14F-4D97-AF65-F5344CB8AC3E}">
        <p14:creationId xmlns:p14="http://schemas.microsoft.com/office/powerpoint/2010/main" val="11958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AE6196-8413-AB55-1D40-9BE0E20ABEFF}"/>
              </a:ext>
            </a:extLst>
          </p:cNvPr>
          <p:cNvSpPr>
            <a:spLocks noGrp="1"/>
          </p:cNvSpPr>
          <p:nvPr>
            <p:ph type="title"/>
          </p:nvPr>
        </p:nvSpPr>
        <p:spPr/>
        <p:txBody>
          <a:bodyPr/>
          <a:lstStyle/>
          <a:p>
            <a:r>
              <a:rPr lang="en-US" sz="3600" dirty="0">
                <a:solidFill>
                  <a:schemeClr val="accent1"/>
                </a:solidFill>
              </a:rPr>
              <a:t>Area of study 2 (1 of 2)</a:t>
            </a:r>
            <a:endParaRPr lang="en-AU" dirty="0"/>
          </a:p>
        </p:txBody>
      </p:sp>
      <p:sp>
        <p:nvSpPr>
          <p:cNvPr id="9" name="Text Placeholder 8">
            <a:extLst>
              <a:ext uri="{FF2B5EF4-FFF2-40B4-BE49-F238E27FC236}">
                <a16:creationId xmlns:a16="http://schemas.microsoft.com/office/drawing/2014/main" id="{C370D08D-05D6-96BC-4ADD-678CBF613B8D}"/>
              </a:ext>
            </a:extLst>
          </p:cNvPr>
          <p:cNvSpPr>
            <a:spLocks noGrp="1"/>
          </p:cNvSpPr>
          <p:nvPr>
            <p:ph type="body" sz="quarter" idx="18"/>
          </p:nvPr>
        </p:nvSpPr>
        <p:spPr/>
        <p:txBody>
          <a:bodyPr/>
          <a:lstStyle/>
          <a:p>
            <a:r>
              <a:rPr lang="en-AU" dirty="0"/>
              <a:t>Overview</a:t>
            </a:r>
          </a:p>
        </p:txBody>
      </p:sp>
      <p:sp>
        <p:nvSpPr>
          <p:cNvPr id="10" name="Text Placeholder 9">
            <a:extLst>
              <a:ext uri="{FF2B5EF4-FFF2-40B4-BE49-F238E27FC236}">
                <a16:creationId xmlns:a16="http://schemas.microsoft.com/office/drawing/2014/main" id="{86FBEC29-01D9-9DF6-86EC-8370CD2D5F27}"/>
              </a:ext>
            </a:extLst>
          </p:cNvPr>
          <p:cNvSpPr>
            <a:spLocks noGrp="1"/>
          </p:cNvSpPr>
          <p:nvPr>
            <p:ph type="body" sz="quarter" idx="19"/>
          </p:nvPr>
        </p:nvSpPr>
        <p:spPr>
          <a:xfrm>
            <a:off x="354000" y="1652610"/>
            <a:ext cx="11484000" cy="4491058"/>
          </a:xfrm>
        </p:spPr>
        <p:txBody>
          <a:bodyPr/>
          <a:lstStyle/>
          <a:p>
            <a:pPr algn="l" rtl="0"/>
            <a:r>
              <a:rPr lang="en-AU" sz="1600" b="0" i="0" dirty="0">
                <a:solidFill>
                  <a:schemeClr val="accent1"/>
                </a:solidFill>
                <a:effectLst/>
              </a:rPr>
              <a:t>In using film/video to create a dance work for 2 or 3 dancers, you are to film movement in a personal style based on a concept/intent. You will also need to organise and edit the work to support the concept/intent demonstrated in the movement and stated in the rationale</a:t>
            </a:r>
            <a:r>
              <a:rPr lang="en-AU" sz="1600" dirty="0">
                <a:solidFill>
                  <a:schemeClr val="accent1"/>
                </a:solidFill>
              </a:rPr>
              <a:t>. This is to be done</a:t>
            </a:r>
            <a:r>
              <a:rPr lang="en-AU" sz="1600" b="0" i="0" dirty="0">
                <a:solidFill>
                  <a:schemeClr val="accent1"/>
                </a:solidFill>
                <a:effectLst/>
              </a:rPr>
              <a:t> in conjunction with any additional considerations that may arise from the intent of the work, within the context of the study of dance as an artform in the film medium.</a:t>
            </a:r>
          </a:p>
          <a:p>
            <a:pPr algn="l"/>
            <a:r>
              <a:rPr lang="en-AU" sz="1600" b="0" i="0" dirty="0">
                <a:solidFill>
                  <a:schemeClr val="accent1"/>
                </a:solidFill>
                <a:effectLst/>
              </a:rPr>
              <a:t>To use film/video to create a dance work, apply your understanding of:</a:t>
            </a:r>
          </a:p>
          <a:p>
            <a:pPr marL="285750" indent="-285750" algn="l">
              <a:buFont typeface="Arial" panose="020B0604020202020204" pitchFamily="34" charset="0"/>
              <a:buChar char="•"/>
            </a:pPr>
            <a:r>
              <a:rPr lang="en-AU" sz="1600" dirty="0">
                <a:solidFill>
                  <a:schemeClr val="accent1"/>
                </a:solidFill>
              </a:rPr>
              <a:t>the types and functions of dance on film/video</a:t>
            </a:r>
          </a:p>
          <a:p>
            <a:pPr marL="285750" indent="-285750" algn="l">
              <a:buFont typeface="Arial" panose="020B0604020202020204" pitchFamily="34" charset="0"/>
              <a:buChar char="•"/>
            </a:pPr>
            <a:r>
              <a:rPr lang="en-AU" sz="1600" dirty="0">
                <a:solidFill>
                  <a:schemeClr val="accent1"/>
                </a:solidFill>
              </a:rPr>
              <a:t>a</a:t>
            </a:r>
            <a:r>
              <a:rPr lang="en-AU" sz="1600" b="0" i="0" dirty="0">
                <a:solidFill>
                  <a:schemeClr val="accent1"/>
                </a:solidFill>
                <a:effectLst/>
              </a:rPr>
              <a:t> study of examples</a:t>
            </a:r>
          </a:p>
          <a:p>
            <a:pPr marL="285750" indent="-285750" algn="l">
              <a:buFont typeface="Arial" panose="020B0604020202020204" pitchFamily="34" charset="0"/>
              <a:buChar char="•"/>
            </a:pPr>
            <a:r>
              <a:rPr lang="en-AU" sz="1600" dirty="0">
                <a:solidFill>
                  <a:schemeClr val="accent1"/>
                </a:solidFill>
              </a:rPr>
              <a:t>choreographic considerations</a:t>
            </a:r>
          </a:p>
          <a:p>
            <a:pPr marL="285750" indent="-285750" algn="l">
              <a:buFont typeface="Arial" panose="020B0604020202020204" pitchFamily="34" charset="0"/>
              <a:buChar char="•"/>
            </a:pPr>
            <a:r>
              <a:rPr lang="en-AU" sz="1600" dirty="0">
                <a:solidFill>
                  <a:schemeClr val="accent1"/>
                </a:solidFill>
              </a:rPr>
              <a:t>f</a:t>
            </a:r>
            <a:r>
              <a:rPr lang="en-AU" sz="1600" b="0" i="0" dirty="0">
                <a:solidFill>
                  <a:schemeClr val="accent1"/>
                </a:solidFill>
                <a:effectLst/>
              </a:rPr>
              <a:t>ilming and editing considerations</a:t>
            </a:r>
          </a:p>
          <a:p>
            <a:pPr marL="285750" indent="-285750" algn="l">
              <a:buFont typeface="Arial" panose="020B0604020202020204" pitchFamily="34" charset="0"/>
              <a:buChar char="•"/>
            </a:pPr>
            <a:r>
              <a:rPr lang="en-AU" sz="1600" dirty="0">
                <a:solidFill>
                  <a:schemeClr val="accent1"/>
                </a:solidFill>
              </a:rPr>
              <a:t>additional considerations that arise from the intent of the work.</a:t>
            </a:r>
            <a:endParaRPr lang="en-AU" sz="1600" b="0" i="0" dirty="0">
              <a:solidFill>
                <a:schemeClr val="accent1"/>
              </a:solidFill>
              <a:effectLst/>
            </a:endParaRPr>
          </a:p>
          <a:p>
            <a:pPr algn="l"/>
            <a:endParaRPr lang="en-AU" sz="1600" b="0" i="0" dirty="0">
              <a:solidFill>
                <a:schemeClr val="accent1"/>
              </a:solidFill>
              <a:effectLst/>
            </a:endParaRPr>
          </a:p>
          <a:p>
            <a:endParaRPr lang="en-AU" sz="1600" dirty="0"/>
          </a:p>
        </p:txBody>
      </p:sp>
      <p:sp>
        <p:nvSpPr>
          <p:cNvPr id="11" name="TextBox 10">
            <a:extLst>
              <a:ext uri="{FF2B5EF4-FFF2-40B4-BE49-F238E27FC236}">
                <a16:creationId xmlns:a16="http://schemas.microsoft.com/office/drawing/2014/main" id="{C474BE92-8678-B230-2B85-7DBDD7A556A2}"/>
              </a:ext>
            </a:extLst>
          </p:cNvPr>
          <p:cNvSpPr txBox="1"/>
          <p:nvPr/>
        </p:nvSpPr>
        <p:spPr>
          <a:xfrm>
            <a:off x="354000" y="6266044"/>
            <a:ext cx="10482171" cy="360000"/>
          </a:xfrm>
          <a:prstGeom prst="rect">
            <a:avLst/>
          </a:prstGeom>
          <a:noFill/>
        </p:spPr>
        <p:txBody>
          <a:bodyPr wrap="square" lIns="0" tIns="0" rIns="0" bIns="0" rtlCol="0">
            <a:noAutofit/>
          </a:bodyPr>
          <a:lstStyle/>
          <a:p>
            <a:pPr algn="l">
              <a:lnSpc>
                <a:spcPct val="150000"/>
              </a:lnSpc>
            </a:pPr>
            <a:r>
              <a:rPr lang="en-AU" sz="1000" dirty="0">
                <a:solidFill>
                  <a:srgbClr val="22272B"/>
                </a:solidFill>
                <a:hlinkClick r:id="rId2"/>
              </a:rPr>
              <a:t>Dance Stage 6 Assessment and Reporting</a:t>
            </a:r>
            <a:r>
              <a:rPr lang="en-AU" sz="1000" dirty="0">
                <a:solidFill>
                  <a:srgbClr val="22272B"/>
                </a:solidFill>
              </a:rPr>
              <a:t> © NSW Education Standards Authority (NESA) for and on behalf of the Crown in right of the State of New South Wales, 2021</a:t>
            </a:r>
            <a:r>
              <a:rPr lang="en-US" sz="1000" dirty="0">
                <a:solidFill>
                  <a:srgbClr val="22272B"/>
                </a:solidFill>
              </a:rPr>
              <a:t>.</a:t>
            </a:r>
          </a:p>
          <a:p>
            <a:pPr>
              <a:lnSpc>
                <a:spcPct val="150000"/>
              </a:lnSpc>
            </a:pPr>
            <a:r>
              <a:rPr lang="en-AU" sz="1000" dirty="0">
                <a:solidFill>
                  <a:srgbClr val="22272B"/>
                </a:solidFill>
                <a:hlinkClick r:id="rId3"/>
              </a:rPr>
              <a:t>Dance Stage 6 Syllabus</a:t>
            </a:r>
            <a:r>
              <a:rPr lang="en-AU" sz="1000" dirty="0">
                <a:solidFill>
                  <a:srgbClr val="22272B"/>
                </a:solidFill>
              </a:rPr>
              <a:t> © NSW Education Standards Authority (NESA) for and on behalf of the Crown in right of the State of New South Wales, 2009</a:t>
            </a:r>
            <a:r>
              <a:rPr lang="en-US" sz="1000" dirty="0">
                <a:solidFill>
                  <a:srgbClr val="22272B"/>
                </a:solidFill>
              </a:rPr>
              <a:t>.</a:t>
            </a:r>
            <a:endParaRPr lang="en-AU" sz="1000" dirty="0"/>
          </a:p>
          <a:p>
            <a:pPr algn="l">
              <a:lnSpc>
                <a:spcPct val="150000"/>
              </a:lnSpc>
            </a:pPr>
            <a:endParaRPr lang="en-AU" sz="1000" dirty="0"/>
          </a:p>
        </p:txBody>
      </p:sp>
      <p:sp>
        <p:nvSpPr>
          <p:cNvPr id="2" name="Slide Number Placeholder 1">
            <a:extLst>
              <a:ext uri="{FF2B5EF4-FFF2-40B4-BE49-F238E27FC236}">
                <a16:creationId xmlns:a16="http://schemas.microsoft.com/office/drawing/2014/main" id="{5CF76C8D-F6D2-8AA1-3CB6-D0C897B1CEDF}"/>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9</a:t>
            </a:fld>
            <a:endParaRPr lang="en-AU"/>
          </a:p>
        </p:txBody>
      </p:sp>
      <p:pic>
        <p:nvPicPr>
          <p:cNvPr id="4" name="Picture 3">
            <a:extLst>
              <a:ext uri="{FF2B5EF4-FFF2-40B4-BE49-F238E27FC236}">
                <a16:creationId xmlns:a16="http://schemas.microsoft.com/office/drawing/2014/main" id="{D85B4A90-9BC2-01BB-5B42-6595EC899F0A}"/>
              </a:ext>
              <a:ext uri="{C183D7F6-B498-43B3-948B-1728B52AA6E4}">
                <adec:decorative xmlns:adec="http://schemas.microsoft.com/office/drawing/2017/decorative" val="1"/>
              </a:ext>
            </a:extLst>
          </p:cNvPr>
          <p:cNvPicPr>
            <a:picLocks noChangeAspect="1"/>
          </p:cNvPicPr>
          <p:nvPr/>
        </p:nvPicPr>
        <p:blipFill rotWithShape="1">
          <a:blip r:embed="rId4"/>
          <a:srcRect l="3518" t="3643" r="3296" b="4382"/>
          <a:stretch/>
        </p:blipFill>
        <p:spPr>
          <a:xfrm>
            <a:off x="10257866" y="295704"/>
            <a:ext cx="872879" cy="855656"/>
          </a:xfrm>
          <a:prstGeom prst="ellipse">
            <a:avLst/>
          </a:prstGeom>
        </p:spPr>
      </p:pic>
    </p:spTree>
    <p:extLst>
      <p:ext uri="{BB962C8B-B14F-4D97-AF65-F5344CB8AC3E}">
        <p14:creationId xmlns:p14="http://schemas.microsoft.com/office/powerpoint/2010/main" val="37359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DoE_PPT_Template</Template>
  <TotalTime>0</TotalTime>
  <Words>5827</Words>
  <Application>Microsoft Office PowerPoint</Application>
  <PresentationFormat>Widescreen</PresentationFormat>
  <Paragraphs>424</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Quattrocento</vt:lpstr>
      <vt:lpstr>Times New Roman</vt:lpstr>
      <vt:lpstr>Public Sans</vt:lpstr>
      <vt:lpstr>Public Sans Light</vt:lpstr>
      <vt:lpstr>Arial</vt:lpstr>
      <vt:lpstr>Calibri</vt:lpstr>
      <vt:lpstr>Public Sans SemiBold</vt:lpstr>
      <vt:lpstr>1_NSWG Corporate</vt:lpstr>
      <vt:lpstr>Major study dance and technology</vt:lpstr>
      <vt:lpstr>Contents</vt:lpstr>
      <vt:lpstr>Introduction</vt:lpstr>
      <vt:lpstr>Outcomes</vt:lpstr>
      <vt:lpstr>Choreography for 2 or 3 dancers</vt:lpstr>
      <vt:lpstr>Area of study 1 (1 of 2)</vt:lpstr>
      <vt:lpstr>Area of study 1 (2 of 2)</vt:lpstr>
      <vt:lpstr>The use of film and video to create dance works</vt:lpstr>
      <vt:lpstr>Area of study 2 (1 of 2)</vt:lpstr>
      <vt:lpstr>Area of study 2 (2 of 2)</vt:lpstr>
      <vt:lpstr>Unpacking the content points</vt:lpstr>
      <vt:lpstr>Analysis of the types and functions of dance  on film/video</vt:lpstr>
      <vt:lpstr>A study of examples</vt:lpstr>
      <vt:lpstr>Activity 1 (1 of 3)</vt:lpstr>
      <vt:lpstr>Activity 1 (2 of 3)</vt:lpstr>
      <vt:lpstr>Activity 1 (3 of 3)</vt:lpstr>
      <vt:lpstr>Additional considerations that arise from the intent of the work</vt:lpstr>
      <vt:lpstr>Generating movement as it relates to dance choreography</vt:lpstr>
      <vt:lpstr>Generating movement as it relates to dance choreography continued</vt:lpstr>
      <vt:lpstr>Activity 2 (1 of 2)  </vt:lpstr>
      <vt:lpstr>Activity 2 (2 of 2)  </vt:lpstr>
      <vt:lpstr>Manipulation of the elements of dance as  they relate to choreography</vt:lpstr>
      <vt:lpstr>Activity 3 </vt:lpstr>
      <vt:lpstr>Organising the work </vt:lpstr>
      <vt:lpstr>Organising the movement as it relates to  dance choreography</vt:lpstr>
      <vt:lpstr>Organising the movement as it relates to  dance choreography continued</vt:lpstr>
      <vt:lpstr>Activity 4 (1 of 2)</vt:lpstr>
      <vt:lpstr>Activity 4 (2 of 2)</vt:lpstr>
      <vt:lpstr>Choreographic considerations</vt:lpstr>
      <vt:lpstr>Activity 5 (1 of 4)</vt:lpstr>
      <vt:lpstr>Activity 5 (2 of 4)</vt:lpstr>
      <vt:lpstr>Activity 5 (3 of 4)</vt:lpstr>
      <vt:lpstr>Activity 5 (4 of 4)</vt:lpstr>
      <vt:lpstr>Organising the work (form/structure)</vt:lpstr>
      <vt:lpstr>Organising the work (form/structure) continued</vt:lpstr>
      <vt:lpstr>Activity 6 </vt:lpstr>
      <vt:lpstr>Filming and editing considerations</vt:lpstr>
      <vt:lpstr>Activity 7 (1 of 2)</vt:lpstr>
      <vt:lpstr>Activity 7 (2 of 2)</vt:lpstr>
      <vt:lpstr>Well done!</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study dance and technology</dc:title>
  <dc:creator>NSW Department of Education</dc:creator>
  <cp:keywords/>
  <dcterms:created xsi:type="dcterms:W3CDTF">2023-10-16T04:15:25Z</dcterms:created>
  <dcterms:modified xsi:type="dcterms:W3CDTF">2023-10-16T04:15:43Z</dcterms:modified>
</cp:coreProperties>
</file>