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88"/>
  </p:notesMasterIdLst>
  <p:handoutMasterIdLst>
    <p:handoutMasterId r:id="rId89"/>
  </p:handoutMasterIdLst>
  <p:sldIdLst>
    <p:sldId id="26381" r:id="rId2"/>
    <p:sldId id="266" r:id="rId3"/>
    <p:sldId id="26359" r:id="rId4"/>
    <p:sldId id="26394" r:id="rId5"/>
    <p:sldId id="26383" r:id="rId6"/>
    <p:sldId id="289" r:id="rId7"/>
    <p:sldId id="26396" r:id="rId8"/>
    <p:sldId id="26393" r:id="rId9"/>
    <p:sldId id="26397" r:id="rId10"/>
    <p:sldId id="26375" r:id="rId11"/>
    <p:sldId id="26400" r:id="rId12"/>
    <p:sldId id="26399" r:id="rId13"/>
    <p:sldId id="26401" r:id="rId14"/>
    <p:sldId id="26402" r:id="rId15"/>
    <p:sldId id="26403" r:id="rId16"/>
    <p:sldId id="26404" r:id="rId17"/>
    <p:sldId id="26411" r:id="rId18"/>
    <p:sldId id="26412" r:id="rId19"/>
    <p:sldId id="26413" r:id="rId20"/>
    <p:sldId id="26416" r:id="rId21"/>
    <p:sldId id="26414" r:id="rId22"/>
    <p:sldId id="26410" r:id="rId23"/>
    <p:sldId id="26476" r:id="rId24"/>
    <p:sldId id="26417" r:id="rId25"/>
    <p:sldId id="26425" r:id="rId26"/>
    <p:sldId id="26415" r:id="rId27"/>
    <p:sldId id="26428" r:id="rId28"/>
    <p:sldId id="26429" r:id="rId29"/>
    <p:sldId id="26430" r:id="rId30"/>
    <p:sldId id="26418" r:id="rId31"/>
    <p:sldId id="26419" r:id="rId32"/>
    <p:sldId id="26424" r:id="rId33"/>
    <p:sldId id="26423" r:id="rId34"/>
    <p:sldId id="26421" r:id="rId35"/>
    <p:sldId id="26426" r:id="rId36"/>
    <p:sldId id="26427" r:id="rId37"/>
    <p:sldId id="26439" r:id="rId38"/>
    <p:sldId id="26438" r:id="rId39"/>
    <p:sldId id="26420" r:id="rId40"/>
    <p:sldId id="26441" r:id="rId41"/>
    <p:sldId id="26437" r:id="rId42"/>
    <p:sldId id="26442" r:id="rId43"/>
    <p:sldId id="26443" r:id="rId44"/>
    <p:sldId id="26444" r:id="rId45"/>
    <p:sldId id="26445" r:id="rId46"/>
    <p:sldId id="26446" r:id="rId47"/>
    <p:sldId id="26447" r:id="rId48"/>
    <p:sldId id="26451" r:id="rId49"/>
    <p:sldId id="26450" r:id="rId50"/>
    <p:sldId id="26449" r:id="rId51"/>
    <p:sldId id="26448" r:id="rId52"/>
    <p:sldId id="26456" r:id="rId53"/>
    <p:sldId id="26455" r:id="rId54"/>
    <p:sldId id="26454" r:id="rId55"/>
    <p:sldId id="26453" r:id="rId56"/>
    <p:sldId id="26452" r:id="rId57"/>
    <p:sldId id="26459" r:id="rId58"/>
    <p:sldId id="26458" r:id="rId59"/>
    <p:sldId id="26460" r:id="rId60"/>
    <p:sldId id="26461" r:id="rId61"/>
    <p:sldId id="26462" r:id="rId62"/>
    <p:sldId id="26457" r:id="rId63"/>
    <p:sldId id="26435" r:id="rId64"/>
    <p:sldId id="26463" r:id="rId65"/>
    <p:sldId id="26464" r:id="rId66"/>
    <p:sldId id="26465" r:id="rId67"/>
    <p:sldId id="26466" r:id="rId68"/>
    <p:sldId id="26477" r:id="rId69"/>
    <p:sldId id="26434" r:id="rId70"/>
    <p:sldId id="26433" r:id="rId71"/>
    <p:sldId id="26467" r:id="rId72"/>
    <p:sldId id="26431" r:id="rId73"/>
    <p:sldId id="26432" r:id="rId74"/>
    <p:sldId id="26470" r:id="rId75"/>
    <p:sldId id="26469" r:id="rId76"/>
    <p:sldId id="26471" r:id="rId77"/>
    <p:sldId id="26468" r:id="rId78"/>
    <p:sldId id="26472" r:id="rId79"/>
    <p:sldId id="26473" r:id="rId80"/>
    <p:sldId id="26475" r:id="rId81"/>
    <p:sldId id="26474" r:id="rId82"/>
    <p:sldId id="26395" r:id="rId83"/>
    <p:sldId id="360" r:id="rId84"/>
    <p:sldId id="26478" r:id="rId85"/>
    <p:sldId id="26481" r:id="rId86"/>
    <p:sldId id="361" r:id="rId87"/>
  </p:sldIdLst>
  <p:sldSz cx="12192000" cy="6858000"/>
  <p:notesSz cx="6858000" cy="9144000"/>
  <p:embeddedFontLst>
    <p:embeddedFont>
      <p:font typeface="Public Sans" panose="020B0604020202020204" charset="0"/>
      <p:regular r:id="rId90"/>
      <p:bold r:id="rId91"/>
      <p:italic r:id="rId92"/>
      <p:boldItalic r:id="rId93"/>
    </p:embeddedFont>
    <p:embeddedFont>
      <p:font typeface="Public Sans Light" panose="020B0604020202020204" charset="0"/>
      <p:regular r:id="rId94"/>
      <p:italic r:id="rId95"/>
    </p:embeddedFont>
    <p:embeddedFont>
      <p:font typeface="Quattrocento Sans" panose="020B0502050000020003" pitchFamily="34" charset="0"/>
      <p:regular r:id="rId96"/>
      <p:bold r:id="rId97"/>
      <p:italic r:id="rId98"/>
      <p:boldItalic r:id="rId9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1" userDrawn="1">
          <p15:clr>
            <a:srgbClr val="A4A3A4"/>
          </p15:clr>
        </p15:guide>
        <p15:guide id="2" pos="23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CFD"/>
    <a:srgbClr val="B51458"/>
    <a:srgbClr val="00ACC2"/>
    <a:srgbClr val="64BB47"/>
    <a:srgbClr val="E5F7FC"/>
    <a:srgbClr val="FBDBE7"/>
    <a:srgbClr val="FFFFFF"/>
    <a:srgbClr val="EDF9E0"/>
    <a:srgbClr val="63E2EF"/>
    <a:srgbClr val="002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E959B-D009-4796-ADC0-14EABB89888D}" v="7" dt="2024-08-26T03:37:30.292"/>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05" autoAdjust="0"/>
    <p:restoredTop sz="88503" autoAdjust="0"/>
  </p:normalViewPr>
  <p:slideViewPr>
    <p:cSldViewPr snapToGrid="0">
      <p:cViewPr varScale="1">
        <p:scale>
          <a:sx n="84" d="100"/>
          <a:sy n="84" d="100"/>
        </p:scale>
        <p:origin x="96" y="102"/>
      </p:cViewPr>
      <p:guideLst>
        <p:guide orient="horz" pos="1071"/>
        <p:guide pos="234"/>
      </p:guideLst>
    </p:cSldViewPr>
  </p:slideViewPr>
  <p:outlineViewPr>
    <p:cViewPr>
      <p:scale>
        <a:sx n="33" d="100"/>
        <a:sy n="33" d="100"/>
      </p:scale>
      <p:origin x="0" y="-1581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customXml" Target="../customXml/item2.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bleStyles" Target="tableStyles.xml"/><Relationship Id="rId108"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105"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26/08/2024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26/08/2024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Additional note:</a:t>
            </a:r>
          </a:p>
          <a:p>
            <a:r>
              <a:rPr lang="en-AU" dirty="0"/>
              <a:t>Collect the curated data sets from the TAS SWSR for use in the challenges.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29746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34321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347814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Learning intentions and success criteria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Sans-Serif"/>
              <a:buChar char="•"/>
            </a:pPr>
            <a:r>
              <a:rPr lang="en-AU" dirty="0"/>
              <a:t>LISC is not necessarily presented at the beginning of the lesson. Teacher needs to consider most effectual time to introduce.</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487887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604664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chemeClr val="dk1"/>
                </a:solidFill>
                <a:latin typeface="Arial" panose="020B0604020202020204" pitchFamily="34" charset="0"/>
                <a:ea typeface="Public Sans Light"/>
                <a:cs typeface="Arial" panose="020B0604020202020204" pitchFamily="34" charset="0"/>
                <a:sym typeface="Public Sans Light"/>
              </a:rPr>
              <a:t>Source: IPCC, 2014: Climate Change 2014: Synthesis Report. Contribution of Working Groups I, II and III to the Fifth Assessment Report of the Intergovernmental Panel on Climate Change [Core Writing Team, R.K. Pachauri and L.A. Meyer (eds.)]. IPCC, Geneva, Switzerland, 151 pp.</a:t>
            </a:r>
            <a:endParaRPr lang="en-AU" sz="16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97058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1890565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84817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Learning intentions and success criteria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Sans-Serif"/>
              <a:buChar char="•"/>
            </a:pPr>
            <a:r>
              <a:rPr lang="en-AU" dirty="0"/>
              <a:t>LISC is not necessarily presented at the beginning of the lesson. Teacher needs to consider most effectual time to introduce.</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25</a:t>
            </a:fld>
            <a:endParaRPr lang="en-AU"/>
          </a:p>
        </p:txBody>
      </p:sp>
    </p:spTree>
    <p:extLst>
      <p:ext uri="{BB962C8B-B14F-4D97-AF65-F5344CB8AC3E}">
        <p14:creationId xmlns:p14="http://schemas.microsoft.com/office/powerpoint/2010/main" val="307389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0000"/>
              </a:lnSpc>
              <a:spcBef>
                <a:spcPts val="0"/>
              </a:spcBef>
              <a:spcAft>
                <a:spcPts val="0"/>
              </a:spcAft>
              <a:buClr>
                <a:schemeClr val="dk1"/>
              </a:buClr>
              <a:buSzPts val="1200"/>
              <a:buFont typeface="Arial"/>
              <a:buNone/>
            </a:pPr>
            <a:r>
              <a:rPr lang="en-AU" sz="1600" dirty="0">
                <a:latin typeface="Public Sans"/>
                <a:ea typeface="Public Sans"/>
                <a:cs typeface="Public Sans"/>
                <a:sym typeface="Public Sans"/>
              </a:rPr>
              <a:t>What we do know is that:</a:t>
            </a:r>
            <a:endParaRPr lang="en-AU" dirty="0"/>
          </a:p>
          <a:p>
            <a:pPr marL="342900" lvl="0" indent="-342900" algn="l" rtl="0">
              <a:lnSpc>
                <a:spcPct val="120000"/>
              </a:lnSpc>
              <a:spcBef>
                <a:spcPts val="1200"/>
              </a:spcBef>
              <a:spcAft>
                <a:spcPts val="0"/>
              </a:spcAft>
              <a:buClr>
                <a:schemeClr val="dk1"/>
              </a:buClr>
              <a:buSzPts val="1200"/>
              <a:buFont typeface="Arial"/>
              <a:buChar char="•"/>
            </a:pPr>
            <a:r>
              <a:rPr lang="en-AU" sz="1600" b="0" dirty="0">
                <a:latin typeface="Public Sans"/>
                <a:ea typeface="Public Sans"/>
                <a:cs typeface="Public Sans"/>
                <a:sym typeface="Public Sans"/>
              </a:rPr>
              <a:t>E-cigarette users are exposed to chemicals and toxins that have the potential to cause harm.</a:t>
            </a:r>
            <a:endParaRPr lang="en-AU" dirty="0"/>
          </a:p>
          <a:p>
            <a:pPr marL="342900" lvl="0" indent="-342900" algn="l" rtl="0">
              <a:lnSpc>
                <a:spcPct val="120000"/>
              </a:lnSpc>
              <a:spcBef>
                <a:spcPts val="1200"/>
              </a:spcBef>
              <a:spcAft>
                <a:spcPts val="0"/>
              </a:spcAft>
              <a:buClr>
                <a:schemeClr val="dk1"/>
              </a:buClr>
              <a:buSzPts val="1200"/>
              <a:buFont typeface="Arial"/>
              <a:buChar char="•"/>
            </a:pPr>
            <a:r>
              <a:rPr lang="en-AU" sz="1600" b="0" dirty="0">
                <a:latin typeface="Public Sans"/>
                <a:ea typeface="Public Sans"/>
                <a:cs typeface="Public Sans"/>
                <a:sym typeface="Public Sans"/>
              </a:rPr>
              <a:t>The aerosol inhaled can contain over 200 chemicals. Some of these chemicals have been shown to be harmful to health and can cause cancer, heart disease and lung damage.</a:t>
            </a:r>
            <a:endParaRPr lang="en-AU" dirty="0"/>
          </a:p>
          <a:p>
            <a:pPr marL="342900" lvl="0" indent="-342900" algn="l" rtl="0">
              <a:lnSpc>
                <a:spcPct val="120000"/>
              </a:lnSpc>
              <a:spcBef>
                <a:spcPts val="1200"/>
              </a:spcBef>
              <a:spcAft>
                <a:spcPts val="0"/>
              </a:spcAft>
              <a:buClr>
                <a:schemeClr val="dk1"/>
              </a:buClr>
              <a:buSzPts val="1200"/>
              <a:buFont typeface="Arial"/>
              <a:buChar char="•"/>
            </a:pPr>
            <a:r>
              <a:rPr lang="en-AU" sz="1600" b="0" dirty="0">
                <a:latin typeface="Public Sans"/>
                <a:ea typeface="Public Sans"/>
                <a:cs typeface="Public Sans"/>
                <a:sym typeface="Public Sans"/>
              </a:rPr>
              <a:t>Many e-cigarettes contain high concentrations of nicotine. </a:t>
            </a:r>
            <a:endParaRPr lang="en-AU" dirty="0"/>
          </a:p>
          <a:p>
            <a:pPr marL="342900" lvl="0" indent="-342900" algn="l" rtl="0">
              <a:lnSpc>
                <a:spcPct val="120000"/>
              </a:lnSpc>
              <a:spcBef>
                <a:spcPts val="1200"/>
              </a:spcBef>
              <a:spcAft>
                <a:spcPts val="0"/>
              </a:spcAft>
              <a:buClr>
                <a:schemeClr val="dk1"/>
              </a:buClr>
              <a:buSzPts val="1200"/>
              <a:buFont typeface="Arial"/>
              <a:buChar char="•"/>
            </a:pPr>
            <a:r>
              <a:rPr lang="en-AU" sz="1600" b="0" dirty="0">
                <a:latin typeface="Public Sans"/>
                <a:ea typeface="Public Sans"/>
                <a:cs typeface="Public Sans"/>
                <a:sym typeface="Public Sans"/>
              </a:rPr>
              <a:t>Regular nicotine consumption by young people can result in changes to brain development, impaired attention, learning and memory, mood changes and the potential to worsen stress and increase depression and anxiety.</a:t>
            </a:r>
            <a:endParaRPr lang="en-AU" dirty="0"/>
          </a:p>
          <a:p>
            <a:pPr marL="342900" lvl="0" indent="-342900" algn="l" rtl="0">
              <a:lnSpc>
                <a:spcPct val="120000"/>
              </a:lnSpc>
              <a:spcBef>
                <a:spcPts val="1200"/>
              </a:spcBef>
              <a:spcAft>
                <a:spcPts val="0"/>
              </a:spcAft>
              <a:buClr>
                <a:schemeClr val="dk1"/>
              </a:buClr>
              <a:buSzPts val="1200"/>
              <a:buFont typeface="Arial"/>
              <a:buChar char="•"/>
            </a:pPr>
            <a:r>
              <a:rPr lang="en-AU" sz="1600" b="0" dirty="0">
                <a:latin typeface="Public Sans"/>
                <a:ea typeface="Public Sans"/>
                <a:cs typeface="Public Sans"/>
                <a:sym typeface="Public Sans"/>
              </a:rPr>
              <a:t>Nicotine is highly addictive and regular use in adolescence can increase the risk of nicotine dependence and other substance use.</a:t>
            </a:r>
            <a:endParaRPr lang="en-AU" dirty="0"/>
          </a:p>
          <a:p>
            <a:pPr marL="342900" lvl="0" indent="-342900" algn="l" rtl="0">
              <a:lnSpc>
                <a:spcPct val="120000"/>
              </a:lnSpc>
              <a:spcBef>
                <a:spcPts val="1200"/>
              </a:spcBef>
              <a:spcAft>
                <a:spcPts val="0"/>
              </a:spcAft>
              <a:buClr>
                <a:schemeClr val="dk1"/>
              </a:buClr>
              <a:buSzPts val="1200"/>
              <a:buFont typeface="Arial"/>
              <a:buChar char="•"/>
            </a:pPr>
            <a:r>
              <a:rPr lang="en-AU" sz="1600" b="0" dirty="0">
                <a:latin typeface="Public Sans"/>
                <a:ea typeface="Public Sans"/>
                <a:cs typeface="Public Sans"/>
                <a:sym typeface="Public Sans"/>
              </a:rPr>
              <a:t>Other known health harms associated with vaping include throat irritation, breathlessness, cough, dizziness, headaches, nausea and lung damage. </a:t>
            </a:r>
            <a:endParaRPr lang="en-AU" dirty="0"/>
          </a:p>
          <a:p>
            <a:pPr marL="342900" lvl="0" indent="-342900" algn="l" rtl="0">
              <a:lnSpc>
                <a:spcPct val="120000"/>
              </a:lnSpc>
              <a:spcBef>
                <a:spcPts val="1200"/>
              </a:spcBef>
              <a:spcAft>
                <a:spcPts val="0"/>
              </a:spcAft>
              <a:buClr>
                <a:schemeClr val="dk1"/>
              </a:buClr>
              <a:buSzPts val="1200"/>
              <a:buFont typeface="Arial"/>
              <a:buChar char="•"/>
            </a:pPr>
            <a:r>
              <a:rPr lang="en-AU" sz="1600" b="0" dirty="0">
                <a:latin typeface="Public Sans"/>
                <a:ea typeface="Public Sans"/>
                <a:cs typeface="Public Sans"/>
                <a:sym typeface="Public Sans"/>
              </a:rPr>
              <a:t>There have been documented cases of vapes exploding, causing serious burns and trauma. </a:t>
            </a:r>
            <a:endParaRPr lang="en-AU" dirty="0"/>
          </a:p>
          <a:p>
            <a:pPr marL="0" lvl="0" indent="0" algn="l" rtl="0">
              <a:lnSpc>
                <a:spcPct val="100000"/>
              </a:lnSpc>
              <a:spcBef>
                <a:spcPts val="0"/>
              </a:spcBef>
              <a:spcAft>
                <a:spcPts val="0"/>
              </a:spcAft>
              <a:buClr>
                <a:schemeClr val="dk1"/>
              </a:buClr>
              <a:buSzPts val="1200"/>
              <a:buFont typeface="Arial"/>
              <a:buNone/>
            </a:pPr>
            <a:endParaRPr lang="en-AU" sz="1600" dirty="0">
              <a:latin typeface="Public Sans"/>
              <a:ea typeface="Public Sans"/>
              <a:cs typeface="Public Sans"/>
              <a:sym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63785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559257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0"/>
              </a:spcBef>
              <a:spcAft>
                <a:spcPts val="0"/>
              </a:spcAft>
              <a:buClr>
                <a:schemeClr val="dk1"/>
              </a:buClr>
              <a:buSzPts val="1200"/>
              <a:buFont typeface="Arial"/>
              <a:buChar char="•"/>
            </a:pPr>
            <a:r>
              <a:rPr lang="en-AU" sz="1600" dirty="0">
                <a:latin typeface="Public Sans Light"/>
                <a:ea typeface="Public Sans Light"/>
                <a:cs typeface="Public Sans Light"/>
                <a:sym typeface="Public Sans Light"/>
              </a:rPr>
              <a:t>This graph shows the current (daily or occasional) e-cigarette use by young people aged 16-24 years compared to the general adult population aged 16+.</a:t>
            </a:r>
            <a:endParaRPr lang="en-AU" dirty="0"/>
          </a:p>
          <a:p>
            <a:pPr marL="171450" marR="0" lvl="0" indent="-171450" algn="l" rtl="0">
              <a:lnSpc>
                <a:spcPct val="100000"/>
              </a:lnSpc>
              <a:spcBef>
                <a:spcPts val="0"/>
              </a:spcBef>
              <a:spcAft>
                <a:spcPts val="0"/>
              </a:spcAft>
              <a:buClr>
                <a:schemeClr val="dk1"/>
              </a:buClr>
              <a:buSzPts val="1200"/>
              <a:buFont typeface="Arial"/>
              <a:buChar char="•"/>
            </a:pPr>
            <a:r>
              <a:rPr lang="en-AU" sz="1600" dirty="0">
                <a:latin typeface="Public Sans Light"/>
                <a:ea typeface="Public Sans Light"/>
                <a:cs typeface="Public Sans Light"/>
                <a:sym typeface="Public Sans Light"/>
              </a:rPr>
              <a:t>In contrast to smoking, e-cigarette use is increasing in all age groups, but most rapidly in those aged 16-24 years.</a:t>
            </a:r>
            <a:endParaRPr lang="en-AU" dirty="0"/>
          </a:p>
          <a:p>
            <a:pPr marL="171450" marR="0" lvl="0" indent="-171450" algn="l" rtl="0">
              <a:lnSpc>
                <a:spcPct val="100000"/>
              </a:lnSpc>
              <a:spcBef>
                <a:spcPts val="0"/>
              </a:spcBef>
              <a:spcAft>
                <a:spcPts val="0"/>
              </a:spcAft>
              <a:buClr>
                <a:schemeClr val="dk1"/>
              </a:buClr>
              <a:buSzPts val="1200"/>
              <a:buFont typeface="Arial"/>
              <a:buChar char="•"/>
            </a:pPr>
            <a:r>
              <a:rPr lang="en-AU" sz="1600" dirty="0">
                <a:latin typeface="Public Sans Light"/>
                <a:ea typeface="Public Sans Light"/>
                <a:cs typeface="Public Sans Light"/>
                <a:sym typeface="Public Sans Light"/>
              </a:rPr>
              <a:t>Current e-cigarette use among 16-24 year olds has tripled to 16.5% in 2021/22 from 4.5% in 2019/20. </a:t>
            </a:r>
            <a:endParaRPr lang="en-AU" dirty="0"/>
          </a:p>
          <a:p>
            <a:pPr marL="171450" marR="0" lvl="0" indent="-171450" algn="l" rtl="0">
              <a:lnSpc>
                <a:spcPct val="100000"/>
              </a:lnSpc>
              <a:spcBef>
                <a:spcPts val="0"/>
              </a:spcBef>
              <a:spcAft>
                <a:spcPts val="0"/>
              </a:spcAft>
              <a:buClr>
                <a:schemeClr val="dk1"/>
              </a:buClr>
              <a:buSzPts val="1200"/>
              <a:buFont typeface="Arial"/>
              <a:buChar char="•"/>
            </a:pPr>
            <a:r>
              <a:rPr lang="en-AU" sz="1600" dirty="0">
                <a:latin typeface="Public Sans Light"/>
                <a:ea typeface="Public Sans Light"/>
                <a:cs typeface="Public Sans Light"/>
                <a:sym typeface="Public Sans Light"/>
              </a:rPr>
              <a:t>This compares to 5.9% of all adults aged 16+ currently using e-cigarettes in 2022. </a:t>
            </a:r>
            <a:endParaRPr lang="en-AU" dirty="0"/>
          </a:p>
          <a:p>
            <a:pPr marL="0" lvl="0" indent="0" algn="l" rtl="0">
              <a:spcBef>
                <a:spcPts val="0"/>
              </a:spcBef>
              <a:spcAft>
                <a:spcPts val="0"/>
              </a:spcAft>
              <a:buNone/>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627114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4" indent="-285750" algn="l" rtl="0">
              <a:lnSpc>
                <a:spcPct val="120000"/>
              </a:lnSpc>
              <a:spcBef>
                <a:spcPts val="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NSW commissioned the University of Wollongong to undertake detailed analysis of 750 vape products seized from retailers (n=428 products) and confiscated by schools in Sydney (n=322) over the 2022-2023 period.</a:t>
            </a:r>
            <a:endParaRPr lang="en-AU" dirty="0"/>
          </a:p>
          <a:p>
            <a:pPr marL="285750" lvl="4"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Key findings of this study, focussing on those products donated by schools:</a:t>
            </a:r>
            <a:endParaRPr lang="en-AU" dirty="0"/>
          </a:p>
          <a:p>
            <a:pPr marL="285750" lvl="4"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The majority of products contained nicotine (98%) and a wide range of flavourings and other chemicals whose chronic inhalational safety is not known.</a:t>
            </a:r>
            <a:endParaRPr lang="en-AU" dirty="0"/>
          </a:p>
          <a:p>
            <a:pPr marL="742950" lvl="5"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potentially to lead to nicotine poisoning or dependence, particularly where products are used excessively.</a:t>
            </a:r>
            <a:endParaRPr lang="en-AU" dirty="0"/>
          </a:p>
          <a:p>
            <a:pPr marL="285750" lvl="4"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The majority of products containing nicotine did not list nicotine on the ingredients.</a:t>
            </a:r>
            <a:endParaRPr lang="en-AU" dirty="0"/>
          </a:p>
          <a:p>
            <a:pPr marL="285750" lvl="4"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Products with identical packaging were found to both contain nicotine and be nicotine-free - impossible for users to know what they are vaping.</a:t>
            </a:r>
            <a:endParaRPr lang="en-AU" dirty="0"/>
          </a:p>
          <a:p>
            <a:pPr marL="285750" lvl="4"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Testing identified many other chemicals not listed in the ingredients </a:t>
            </a:r>
            <a:endParaRPr lang="en-AU" dirty="0"/>
          </a:p>
          <a:p>
            <a:pPr marL="742950" lvl="5"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preliminary advice indicates the concentrations of flavour chemicals detected in these devices were hundreds of times higher than those reported in food and cosmetics. </a:t>
            </a:r>
            <a:endParaRPr lang="en-AU" dirty="0"/>
          </a:p>
          <a:p>
            <a:pPr marL="742950" lvl="5"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The safety of inhaling flavour chemicals, rather than ingesting through food, has not been established.</a:t>
            </a:r>
            <a:endParaRPr lang="en-AU" dirty="0"/>
          </a:p>
          <a:p>
            <a:pPr marL="285750" lvl="4"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A proportion of devices that were tested were found to contain chemicals that are known to cause harm to health, including ethylene glycol, acetoin, benzaldehyde, and cinnamaldehyde – some of these chemicals are banned from legal nicotine vapes by the TGA under Therapeutic Goods Order (TGO) 110.</a:t>
            </a:r>
            <a:endParaRPr lang="en-AU" dirty="0"/>
          </a:p>
          <a:p>
            <a:pPr marL="285750" lvl="4"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23% of devices that were obtained from schools (all of which were disposable) were found to have been tampered with, likely either to refill with purchased e-liquid or an attempt to recharge the non-rechargeable battery. This can increase the risk of burns as a result of device explosion or nicotine poisoning. E-cigarette users should not tamper with devices.</a:t>
            </a:r>
          </a:p>
          <a:p>
            <a:pPr marL="285750" lvl="4" indent="-285750" algn="l" rtl="0">
              <a:lnSpc>
                <a:spcPct val="120000"/>
              </a:lnSpc>
              <a:spcBef>
                <a:spcPts val="1200"/>
              </a:spcBef>
              <a:spcAft>
                <a:spcPts val="0"/>
              </a:spcAft>
              <a:buClr>
                <a:srgbClr val="002664"/>
              </a:buClr>
              <a:buSzPts val="1920"/>
              <a:buFont typeface="Arial"/>
              <a:buChar char="•"/>
            </a:pPr>
            <a:r>
              <a:rPr lang="en-AU" sz="1600" dirty="0">
                <a:latin typeface="Public Sans Light"/>
                <a:ea typeface="Public Sans Light"/>
                <a:cs typeface="Public Sans Light"/>
                <a:sym typeface="Public Sans Light"/>
              </a:rPr>
              <a:t>This study only sampled 750 devices over a particular period of time - e-cigarette market is ever evolving and any number of contaminants or harmful chemicals could be in the constituents – over 200 chemicals have been documented in other studies as being in aerosol. </a:t>
            </a:r>
            <a:endParaRPr lang="en-AU" sz="1600" dirty="0">
              <a:latin typeface="Public Sans"/>
              <a:ea typeface="Public Sans"/>
              <a:cs typeface="Public Sans"/>
              <a:sym typeface="Public Sans"/>
            </a:endParaRPr>
          </a:p>
          <a:p>
            <a:pPr marL="457151" lvl="1" indent="0" algn="l" rtl="0">
              <a:spcBef>
                <a:spcPts val="0"/>
              </a:spcBef>
              <a:spcAft>
                <a:spcPts val="0"/>
              </a:spcAft>
              <a:buNone/>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67183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225324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Learning intentions and success criteria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Sans-Serif"/>
              <a:buChar char="•"/>
            </a:pPr>
            <a:r>
              <a:rPr lang="en-AU" dirty="0"/>
              <a:t>LISC is not necessarily presented at the beginning of the lesson. Teacher needs to consider most effectual time to introduce.</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36</a:t>
            </a:fld>
            <a:endParaRPr lang="en-AU"/>
          </a:p>
        </p:txBody>
      </p:sp>
    </p:spTree>
    <p:extLst>
      <p:ext uri="{BB962C8B-B14F-4D97-AF65-F5344CB8AC3E}">
        <p14:creationId xmlns:p14="http://schemas.microsoft.com/office/powerpoint/2010/main" val="60786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658756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1544655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153814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345922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672478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3208900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Ctrl + click the challenge numbers to go to specific challenges.</a:t>
            </a:r>
          </a:p>
          <a:p>
            <a:pPr marL="171450" indent="-171450">
              <a:buFont typeface="Arial"/>
              <a:buChar char="•"/>
            </a:pPr>
            <a:r>
              <a:rPr lang="en-AU" dirty="0"/>
              <a:t>The students can choose which challenge they undertake or can be assigned in groups to work through different challenges.</a:t>
            </a:r>
          </a:p>
          <a:p>
            <a:pPr marL="171450" indent="-171450">
              <a:buFont typeface="Arial"/>
              <a:buChar char="•"/>
            </a:pPr>
            <a:r>
              <a:rPr lang="en-AU" dirty="0">
                <a:cs typeface="Calibri"/>
              </a:rPr>
              <a:t>Interactive features can be viewed in slide show.</a:t>
            </a:r>
          </a:p>
          <a:p>
            <a:pPr marL="171450" indent="-171450">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Learning intentions and success criteria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Sans-Serif"/>
              <a:buChar char="•"/>
            </a:pPr>
            <a:r>
              <a:rPr lang="en-AU" dirty="0"/>
              <a:t>LISC is not necessarily presented at the beginning of the lesson. Teacher needs to consider most effectual time to introduce.</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68</a:t>
            </a:fld>
            <a:endParaRPr lang="en-AU"/>
          </a:p>
        </p:txBody>
      </p:sp>
    </p:spTree>
    <p:extLst>
      <p:ext uri="{BB962C8B-B14F-4D97-AF65-F5344CB8AC3E}">
        <p14:creationId xmlns:p14="http://schemas.microsoft.com/office/powerpoint/2010/main" val="1414819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944031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3197052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211734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982530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Learning intentions and success criteria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8016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54089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0" dirty="0">
                <a:effectLst/>
                <a:ea typeface="Calibri" panose="020F0502020204030204" pitchFamily="34" charset="0"/>
                <a:cs typeface="Times New Roman" panose="02020603050405020304" pitchFamily="18" charset="0"/>
              </a:rPr>
              <a:t>A1: 114,000 / 114 = 1,000.</a:t>
            </a:r>
            <a:endParaRPr lang="en-AU" sz="1600" kern="100" dirty="0">
              <a:effectLst/>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0" dirty="0">
                <a:effectLst/>
                <a:ea typeface="Calibri" panose="020F0502020204030204" pitchFamily="34" charset="0"/>
                <a:cs typeface="Times New Roman" panose="02020603050405020304" pitchFamily="18" charset="0"/>
              </a:rPr>
              <a:t>A2: These affiliated association are determined by the location of council-owned facilities and infrastructure.</a:t>
            </a:r>
            <a:endParaRPr lang="en-AU" sz="1600" kern="100" dirty="0">
              <a:effectLst/>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0" dirty="0">
                <a:effectLst/>
                <a:ea typeface="Calibri" panose="020F0502020204030204" pitchFamily="34" charset="0"/>
                <a:cs typeface="Times New Roman" panose="02020603050405020304" pitchFamily="18" charset="0"/>
              </a:rPr>
              <a:t>A3: Participants do not have to participate at their local association, and we know that some travel greater distances to access different association competitions.</a:t>
            </a:r>
            <a:endParaRPr lang="en-AU" sz="1600" kern="100" dirty="0">
              <a:effectLst/>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4086116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435221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43" r:id="rId9"/>
    <p:sldLayoutId id="214748374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planningportal.nsw.gov.au/population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mrexcel.com/board/threads/calculating-distance-between-two-latitude-longitude-points.202255/" TargetMode="External"/><Relationship Id="rId5" Type="http://schemas.openxmlformats.org/officeDocument/2006/relationships/hyperlink" Target="https://www.matthewproctor.com/full_australian_postcodes_NSW" TargetMode="External"/><Relationship Id="rId4" Type="http://schemas.openxmlformats.org/officeDocument/2006/relationships/hyperlink" Target="https://www.abs.gov.au/census/find-census-data/quickstats/2021/POA215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www.greenvehicleguide.gov.a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vesr.gov.au/"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maps/" TargetMode="External"/><Relationship Id="rId2" Type="http://schemas.openxmlformats.org/officeDocument/2006/relationships/hyperlink" Target="https://www.plugshare.com/" TargetMode="Externa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hyperlink" Target="https://www.vesr.gov.au/" TargetMode="External"/><Relationship Id="rId2" Type="http://schemas.openxmlformats.org/officeDocument/2006/relationships/hyperlink" Target="https://www.transport.nsw.gov.au/data-and-research/drives-reporting-portal/registration-snapshot-report" TargetMode="Externa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67.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slide" Target="slide35.xml"/><Relationship Id="rId5" Type="http://schemas.openxmlformats.org/officeDocument/2006/relationships/slide" Target="slide24.xml"/><Relationship Id="rId4" Type="http://schemas.openxmlformats.org/officeDocument/2006/relationships/slide" Target="slide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https://trends.google.com/trends/explore?date=today%205-y&amp;q=%2Fm%2F02vlckk&amp;hl=en" TargetMode="External"/><Relationship Id="rId3" Type="http://schemas.openxmlformats.org/officeDocument/2006/relationships/hyperlink" Target="https://www.healthstats.nsw.gov.au/indicator?name=-beh-smo-ecig-phs&amp;location=NSW&amp;view=Trend&amp;measure=prevalence&amp;groups=Age%20(years),Electronic%20cigarette%20use,Sex&amp;compare=Electronic%20cigarette%20use,Sex,Age%20(years)&amp;filter=Electronic%20cigarette%20use,Ever%20used,Current%20user&amp;filter=Sex,Persons&amp;filter=Age%20(years),All%20ages" TargetMode="External"/><Relationship Id="rId7" Type="http://schemas.openxmlformats.org/officeDocument/2006/relationships/hyperlink" Target="https://trends.google.com/trends/explore?date=now%201-d&amp;geo=AU&amp;q=%2Fm%2F02vlckk&amp;hl=en" TargetMode="External"/><Relationship Id="rId2" Type="http://schemas.openxmlformats.org/officeDocument/2006/relationships/hyperlink" Target="https://www.healthstats.nsw.gov.au/" TargetMode="External"/><Relationship Id="rId1" Type="http://schemas.openxmlformats.org/officeDocument/2006/relationships/slideLayout" Target="../slideLayouts/slideLayout4.xml"/><Relationship Id="rId6" Type="http://schemas.openxmlformats.org/officeDocument/2006/relationships/hyperlink" Target="https://www.ncbi.nlm.nih.gov/pmc/articles/PMC7677022/" TargetMode="External"/><Relationship Id="rId5" Type="http://schemas.openxmlformats.org/officeDocument/2006/relationships/hyperlink" Target="https://datareportal.com/social-media-users" TargetMode="External"/><Relationship Id="rId4" Type="http://schemas.openxmlformats.org/officeDocument/2006/relationships/hyperlink" Target="https://data.cese.nsw.gov.au/data/dataset/nsw-public-schools-master-datase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onlinelibrary.wiley.com/doi/10.1111/1753-6405.13316" TargetMode="External"/><Relationship Id="rId2" Type="http://schemas.openxmlformats.org/officeDocument/2006/relationships/hyperlink" Target="https://academic.oup.com/heapro/article/39/2/daae018/7617809?login=false" TargetMode="External"/><Relationship Id="rId1" Type="http://schemas.openxmlformats.org/officeDocument/2006/relationships/slideLayout" Target="../slideLayouts/slideLayout4.xml"/><Relationship Id="rId4" Type="http://schemas.openxmlformats.org/officeDocument/2006/relationships/hyperlink" Target="https://www.health.nsw.gov.au/tobacco/Pages/vaping.aspx"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apex.oracle.com/pls/apex/r/dhh/data-hack-high/home"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8" Type="http://schemas.openxmlformats.org/officeDocument/2006/relationships/hyperlink" Target="https://auspost.com.au/postcode"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library.curriculum.nsw.edu.au/341419dc-8ec2-0289-7225-6db7f2d751ef/1299d565-a98e-4578-a5c6-53262a5ecc08/enterprise-computing-11-12-higher-school-certificate-course-specifications.PDF" TargetMode="External"/><Relationship Id="rId12" Type="http://schemas.openxmlformats.org/officeDocument/2006/relationships/hyperlink" Target="https://maps.google.com/"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s://curriculum.nsw.edu.au/syllabuses/enterprise-computing-11-12-2022" TargetMode="External"/><Relationship Id="rId11" Type="http://schemas.openxmlformats.org/officeDocument/2006/relationships/hyperlink" Target="https://datareportal.com/social-media-users" TargetMode="External"/><Relationship Id="rId5" Type="http://schemas.openxmlformats.org/officeDocument/2006/relationships/hyperlink" Target="https://curriculum.nsw.edu.au/" TargetMode="External"/><Relationship Id="rId10" Type="http://schemas.openxmlformats.org/officeDocument/2006/relationships/hyperlink" Target="https://www.greenvehicleguide.gov.au/"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abs.gov.au/census"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www.ipcc.ch/report/ar5/syr/"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trends.google.com/trends/explore?q=electronic%20cigarette"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hyperlink" Target="https://trends.google.com/trends/explore?geo=AU&amp;q=electronic%20cigarette"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planningportal.nsw.gov.au/"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www.health.nsw.gov.au/tobacco/Pages/vaping.aspx"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health.nsw.gov.au/tobacco/Pages/vaping-e-cigarettes.aspx"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www.healthstats.nsw.gov.au/" TargetMode="External"/><Relationship Id="rId11" Type="http://schemas.openxmlformats.org/officeDocument/2006/relationships/hyperlink" Target="https://www.transport.nsw.gov.au/projects/electric-vehicles" TargetMode="External"/><Relationship Id="rId5" Type="http://schemas.openxmlformats.org/officeDocument/2006/relationships/hyperlink" Target="https://curriculum.nsw.edu.au/" TargetMode="External"/><Relationship Id="rId10" Type="http://schemas.openxmlformats.org/officeDocument/2006/relationships/hyperlink" Target="https://www.plugshare.com/"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apex.oracle.com/" TargetMode="External"/></Relationships>
</file>

<file path=ppt/slides/_rels/slide86.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t>Instructions for use </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ea typeface="+mn-lt"/>
                <a:cs typeface="+mn-lt"/>
              </a:rPr>
              <a:t>This resource is not a teaching and learning program. It should be used in conjunction with the program and teacher resource </a:t>
            </a:r>
            <a:r>
              <a:rPr lang="en-AU" sz="1800" b="1" dirty="0">
                <a:ea typeface="+mn-lt"/>
                <a:cs typeface="+mn-lt"/>
              </a:rPr>
              <a:t>Data science – Enterprise Computing 11–12 – Activity 41</a:t>
            </a:r>
            <a:r>
              <a:rPr lang="en-AU" sz="1800" dirty="0">
                <a:ea typeface="+mn-lt"/>
                <a:cs typeface="+mn-lt"/>
              </a:rPr>
              <a:t>.</a:t>
            </a:r>
            <a:endParaRPr lang="en-AU" sz="1800" dirty="0">
              <a:solidFill>
                <a:srgbClr val="22272B"/>
              </a:solidFill>
            </a:endParaRPr>
          </a:p>
          <a:p>
            <a:pPr marL="342900" indent="-342900">
              <a:lnSpc>
                <a:spcPct val="150000"/>
              </a:lnSpc>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lnSpc>
                <a:spcPct val="150000"/>
              </a:lnSpc>
              <a:buFont typeface="Arial"/>
              <a:buChar char="•"/>
            </a:pPr>
            <a:r>
              <a:rPr lang="en-AU" sz="1800" dirty="0">
                <a:solidFill>
                  <a:srgbClr val="22272B"/>
                </a:solidFill>
              </a:rPr>
              <a:t>Save a copy of the file to make changes to the slide deck. </a:t>
            </a:r>
            <a:r>
              <a:rPr lang="en-AU" sz="1800" b="1" dirty="0">
                <a:solidFill>
                  <a:srgbClr val="22272B"/>
                </a:solidFill>
              </a:rPr>
              <a:t>Go to File</a:t>
            </a:r>
            <a:r>
              <a:rPr lang="en-AU" sz="1800" dirty="0">
                <a:solidFill>
                  <a:srgbClr val="22272B"/>
                </a:solidFill>
              </a:rPr>
              <a:t> &gt; </a:t>
            </a:r>
            <a:r>
              <a:rPr lang="en-AU" sz="1800" b="1" dirty="0">
                <a:solidFill>
                  <a:srgbClr val="22272B"/>
                </a:solidFill>
              </a:rPr>
              <a:t>Download a Copy </a:t>
            </a:r>
            <a:r>
              <a:rPr lang="en-AU" sz="1800" dirty="0">
                <a:solidFill>
                  <a:srgbClr val="22272B"/>
                </a:solidFill>
              </a:rPr>
              <a:t>(this downloads a copy to the computer to edit in the PowerPoint app).</a:t>
            </a:r>
          </a:p>
          <a:p>
            <a:pPr marL="342900" indent="-342900">
              <a:lnSpc>
                <a:spcPct val="150000"/>
              </a:lnSpc>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a:t>
            </a:r>
            <a:r>
              <a:rPr lang="en-AU" b="1" dirty="0">
                <a:solidFill>
                  <a:srgbClr val="22272B"/>
                </a:solidFill>
              </a:rPr>
              <a:t>File</a:t>
            </a:r>
            <a:r>
              <a:rPr lang="en-AU" dirty="0">
                <a:solidFill>
                  <a:srgbClr val="22272B"/>
                </a:solidFill>
              </a:rPr>
              <a:t> &gt; </a:t>
            </a:r>
            <a:r>
              <a:rPr lang="en-AU" b="1" dirty="0">
                <a:solidFill>
                  <a:srgbClr val="22272B"/>
                </a:solidFill>
              </a:rPr>
              <a:t>Save as </a:t>
            </a:r>
            <a:r>
              <a:rPr lang="en-AU" dirty="0">
                <a:solidFill>
                  <a:srgbClr val="22272B"/>
                </a:solidFill>
              </a:rPr>
              <a:t>Google Slides.</a:t>
            </a:r>
          </a:p>
          <a:p>
            <a:pPr marL="456565" lvl="1">
              <a:lnSpc>
                <a:spcPct val="150000"/>
              </a:lnSpc>
            </a:pPr>
            <a:r>
              <a:rPr lang="en-AU" sz="1600" dirty="0">
                <a:solidFill>
                  <a:srgbClr val="22272B"/>
                </a:solidFill>
              </a:rPr>
              <a:t>(Note – conversion may cause formatting changes in the slides.)</a:t>
            </a:r>
          </a:p>
          <a:p>
            <a:endParaRPr lang="en-AU" sz="1800" dirty="0"/>
          </a:p>
        </p:txBody>
      </p:sp>
      <p:sp>
        <p:nvSpPr>
          <p:cNvPr id="2" name="Slide Number Placeholder 1">
            <a:extLst>
              <a:ext uri="{FF2B5EF4-FFF2-40B4-BE49-F238E27FC236}">
                <a16:creationId xmlns:a16="http://schemas.microsoft.com/office/drawing/2014/main" id="{CD087911-6789-4356-F538-4C4ABF1219E6}"/>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Netball NSW Challenge (4)</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Using filters, sort and functions to investigate data</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10970246" cy="4879975"/>
          </a:xfrm>
        </p:spPr>
        <p:txBody>
          <a:bodyPr/>
          <a:lstStyle/>
          <a:p>
            <a:pPr fontAlgn="base">
              <a:spcAft>
                <a:spcPts val="600"/>
              </a:spcAft>
            </a:pPr>
            <a:r>
              <a:rPr lang="en-AU" sz="1800" b="0" i="0" dirty="0">
                <a:solidFill>
                  <a:srgbClr val="000000"/>
                </a:solidFill>
                <a:effectLst/>
                <a:highlight>
                  <a:srgbClr val="FFFFFF"/>
                </a:highlight>
              </a:rPr>
              <a:t>Examine the Netball NSW data and answer the following questions:</a:t>
            </a:r>
          </a:p>
          <a:p>
            <a:pPr marL="285750" indent="-285750" fontAlgn="base">
              <a:spcAft>
                <a:spcPts val="600"/>
              </a:spcAft>
              <a:buFont typeface="Arial" panose="020B0604020202020204" pitchFamily="34" charset="0"/>
              <a:buChar char="•"/>
            </a:pPr>
            <a:r>
              <a:rPr lang="en-AU" sz="1800" b="0" i="0" dirty="0">
                <a:solidFill>
                  <a:srgbClr val="000000"/>
                </a:solidFill>
                <a:effectLst/>
                <a:highlight>
                  <a:srgbClr val="FFFFFF"/>
                </a:highlight>
              </a:rPr>
              <a:t>How many students from your high school play netball? </a:t>
            </a:r>
          </a:p>
          <a:p>
            <a:pPr marL="285750" indent="-285750" fontAlgn="base">
              <a:spcAft>
                <a:spcPts val="600"/>
              </a:spcAft>
              <a:buFont typeface="Arial" panose="020B0604020202020204" pitchFamily="34" charset="0"/>
              <a:buChar char="•"/>
            </a:pPr>
            <a:r>
              <a:rPr lang="en-AU" sz="1800" b="0" i="0" dirty="0">
                <a:solidFill>
                  <a:srgbClr val="000000"/>
                </a:solidFill>
                <a:effectLst/>
                <a:highlight>
                  <a:srgbClr val="FFFFFF"/>
                </a:highlight>
              </a:rPr>
              <a:t>How many students from your ‘old’ primary school play netball? </a:t>
            </a:r>
          </a:p>
          <a:p>
            <a:pPr marL="285750" indent="-285750" fontAlgn="base">
              <a:spcAft>
                <a:spcPts val="600"/>
              </a:spcAft>
              <a:buFont typeface="Arial" panose="020B0604020202020204" pitchFamily="34" charset="0"/>
              <a:buChar char="•"/>
            </a:pPr>
            <a:r>
              <a:rPr lang="en-AU" sz="1800" b="0" i="0" dirty="0">
                <a:solidFill>
                  <a:srgbClr val="000000"/>
                </a:solidFill>
                <a:effectLst/>
                <a:highlight>
                  <a:srgbClr val="FFFFFF"/>
                </a:highlight>
              </a:rPr>
              <a:t>Which netball associations are they in? </a:t>
            </a:r>
          </a:p>
          <a:p>
            <a:pPr marL="285750" indent="-285750" fontAlgn="base">
              <a:spcAft>
                <a:spcPts val="600"/>
              </a:spcAft>
              <a:buFont typeface="Arial" panose="020B0604020202020204" pitchFamily="34" charset="0"/>
              <a:buChar char="•"/>
            </a:pPr>
            <a:r>
              <a:rPr lang="en-AU" sz="1800" b="0" i="0" dirty="0">
                <a:solidFill>
                  <a:srgbClr val="000000"/>
                </a:solidFill>
                <a:effectLst/>
                <a:highlight>
                  <a:srgbClr val="FFFFFF"/>
                </a:highlight>
              </a:rPr>
              <a:t>Which clubs do they play for? </a:t>
            </a:r>
          </a:p>
          <a:p>
            <a:pPr marL="285750" indent="-285750" fontAlgn="base">
              <a:spcAft>
                <a:spcPts val="600"/>
              </a:spcAft>
              <a:buFont typeface="Arial" panose="020B0604020202020204" pitchFamily="34" charset="0"/>
              <a:buChar char="•"/>
            </a:pPr>
            <a:r>
              <a:rPr lang="en-AU" sz="1800" b="0" i="0" dirty="0">
                <a:solidFill>
                  <a:srgbClr val="000000"/>
                </a:solidFill>
                <a:effectLst/>
                <a:highlight>
                  <a:srgbClr val="FFFFFF"/>
                </a:highlight>
              </a:rPr>
              <a:t>Which schools have the most netball players? </a:t>
            </a:r>
          </a:p>
          <a:p>
            <a:pPr marL="285750" indent="-285750" fontAlgn="base">
              <a:spcAft>
                <a:spcPts val="600"/>
              </a:spcAft>
              <a:buFont typeface="Arial" panose="020B0604020202020204" pitchFamily="34" charset="0"/>
              <a:buChar char="•"/>
            </a:pPr>
            <a:r>
              <a:rPr lang="en-AU" sz="1800" b="0" i="0" dirty="0">
                <a:solidFill>
                  <a:srgbClr val="000000"/>
                </a:solidFill>
                <a:effectLst/>
                <a:highlight>
                  <a:srgbClr val="FFFFFF"/>
                </a:highlight>
              </a:rPr>
              <a:t>Which have the least? </a:t>
            </a:r>
          </a:p>
          <a:p>
            <a:pPr marL="285750" indent="-285750" fontAlgn="base">
              <a:spcAft>
                <a:spcPts val="600"/>
              </a:spcAft>
              <a:buFont typeface="Arial" panose="020B0604020202020204" pitchFamily="34" charset="0"/>
              <a:buChar char="•"/>
            </a:pPr>
            <a:r>
              <a:rPr lang="en-AU" sz="1800" b="0" i="0" dirty="0">
                <a:solidFill>
                  <a:srgbClr val="000000"/>
                </a:solidFill>
                <a:effectLst/>
                <a:highlight>
                  <a:srgbClr val="FFFFFF"/>
                </a:highlight>
              </a:rPr>
              <a:t>Which netball associations are nearest to your school?</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Netball NSW Challenge (5)</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Using filters, sort and functions to investigate data</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10970246" cy="4879975"/>
          </a:xfrm>
        </p:spPr>
        <p:txBody>
          <a:bodyPr/>
          <a:lstStyle/>
          <a:p>
            <a:pPr marL="342900" indent="-342900" fontAlgn="base">
              <a:spcAft>
                <a:spcPts val="600"/>
              </a:spcAft>
              <a:buFont typeface="Arial" panose="020B0604020202020204" pitchFamily="34" charset="0"/>
              <a:buChar char="•"/>
            </a:pPr>
            <a:r>
              <a:rPr lang="en-AU" sz="1800" b="0" i="0" dirty="0">
                <a:solidFill>
                  <a:srgbClr val="000000"/>
                </a:solidFill>
                <a:effectLst/>
                <a:highlight>
                  <a:srgbClr val="FFFFFF"/>
                </a:highlight>
              </a:rPr>
              <a:t>Which netball associations have the most players in each of the following categories? </a:t>
            </a:r>
          </a:p>
          <a:p>
            <a:pPr marL="702900" lvl="4" indent="-342900" fontAlgn="base"/>
            <a:r>
              <a:rPr lang="en-AU" b="0" i="0" dirty="0">
                <a:solidFill>
                  <a:srgbClr val="000000"/>
                </a:solidFill>
                <a:effectLst/>
                <a:highlight>
                  <a:srgbClr val="FFFFFF"/>
                </a:highlight>
              </a:rPr>
              <a:t>NetSetGO: ages 5–9</a:t>
            </a:r>
            <a:r>
              <a:rPr lang="en-AU" dirty="0">
                <a:solidFill>
                  <a:srgbClr val="000000"/>
                </a:solidFill>
                <a:highlight>
                  <a:srgbClr val="FFFFFF"/>
                </a:highlight>
              </a:rPr>
              <a:t>, </a:t>
            </a:r>
            <a:r>
              <a:rPr lang="en-AU" b="0" i="0" dirty="0">
                <a:solidFill>
                  <a:srgbClr val="000000"/>
                </a:solidFill>
                <a:effectLst/>
                <a:highlight>
                  <a:srgbClr val="FFFFFF"/>
                </a:highlight>
              </a:rPr>
              <a:t>Junior: ages 10–14 </a:t>
            </a:r>
            <a:r>
              <a:rPr lang="en-AU" dirty="0">
                <a:solidFill>
                  <a:srgbClr val="000000"/>
                </a:solidFill>
                <a:highlight>
                  <a:srgbClr val="FFFFFF"/>
                </a:highlight>
              </a:rPr>
              <a:t>, </a:t>
            </a:r>
            <a:r>
              <a:rPr lang="en-AU" b="0" i="0" dirty="0">
                <a:solidFill>
                  <a:srgbClr val="000000"/>
                </a:solidFill>
                <a:effectLst/>
                <a:highlight>
                  <a:srgbClr val="FFFFFF"/>
                </a:highlight>
              </a:rPr>
              <a:t>Senior: ages 15–34 </a:t>
            </a:r>
            <a:r>
              <a:rPr lang="en-AU" dirty="0">
                <a:solidFill>
                  <a:srgbClr val="000000"/>
                </a:solidFill>
                <a:highlight>
                  <a:srgbClr val="FFFFFF"/>
                </a:highlight>
              </a:rPr>
              <a:t>, </a:t>
            </a:r>
            <a:r>
              <a:rPr lang="en-AU" b="0" i="0" dirty="0">
                <a:solidFill>
                  <a:srgbClr val="000000"/>
                </a:solidFill>
                <a:effectLst/>
                <a:highlight>
                  <a:srgbClr val="FFFFFF"/>
                </a:highlight>
              </a:rPr>
              <a:t>Masters: over 35s.</a:t>
            </a:r>
          </a:p>
          <a:p>
            <a:pPr marL="342900" indent="-342900" fontAlgn="base">
              <a:spcAft>
                <a:spcPts val="600"/>
              </a:spcAft>
              <a:buFont typeface="Arial" panose="020B0604020202020204" pitchFamily="34" charset="0"/>
              <a:buChar char="•"/>
            </a:pPr>
            <a:r>
              <a:rPr lang="en-AU" sz="1800" b="0" i="0" dirty="0">
                <a:solidFill>
                  <a:srgbClr val="000000"/>
                </a:solidFill>
                <a:effectLst/>
                <a:highlight>
                  <a:srgbClr val="FFFFFF"/>
                </a:highlight>
              </a:rPr>
              <a:t>Which associations have the least? </a:t>
            </a:r>
          </a:p>
          <a:p>
            <a:pPr marL="342900" indent="-342900" fontAlgn="base">
              <a:spcAft>
                <a:spcPts val="600"/>
              </a:spcAft>
              <a:buFont typeface="Arial" panose="020B0604020202020204" pitchFamily="34" charset="0"/>
              <a:buChar char="•"/>
            </a:pPr>
            <a:r>
              <a:rPr lang="en-AU" sz="1800" b="0" i="0" dirty="0">
                <a:solidFill>
                  <a:srgbClr val="000000"/>
                </a:solidFill>
                <a:effectLst/>
                <a:highlight>
                  <a:srgbClr val="FFFFFF"/>
                </a:highlight>
              </a:rPr>
              <a:t>Which are growing? (according to the new to club field) </a:t>
            </a:r>
          </a:p>
          <a:p>
            <a:pPr marL="342900" indent="-342900" fontAlgn="base">
              <a:spcAft>
                <a:spcPts val="600"/>
              </a:spcAft>
              <a:buFont typeface="Arial" panose="020B0604020202020204" pitchFamily="34" charset="0"/>
              <a:buChar char="•"/>
            </a:pPr>
            <a:r>
              <a:rPr lang="en-AU" sz="1800" b="0" i="0" dirty="0">
                <a:solidFill>
                  <a:srgbClr val="000000"/>
                </a:solidFill>
                <a:effectLst/>
                <a:highlight>
                  <a:srgbClr val="FFFFFF"/>
                </a:highlight>
              </a:rPr>
              <a:t>What other patterns can you find? </a:t>
            </a:r>
          </a:p>
          <a:p>
            <a:pPr marL="702900" lvl="4" indent="-342900" fontAlgn="base"/>
            <a:r>
              <a:rPr lang="en-AU" dirty="0">
                <a:solidFill>
                  <a:srgbClr val="000000"/>
                </a:solidFill>
                <a:highlight>
                  <a:srgbClr val="FFFFFF"/>
                </a:highlight>
              </a:rPr>
              <a:t>W</a:t>
            </a:r>
            <a:r>
              <a:rPr lang="en-AU" b="0" i="0" dirty="0">
                <a:solidFill>
                  <a:srgbClr val="000000"/>
                </a:solidFill>
                <a:effectLst/>
                <a:highlight>
                  <a:srgbClr val="FFFFFF"/>
                </a:highlight>
              </a:rPr>
              <a:t>hen are the seasonal competitions? </a:t>
            </a:r>
          </a:p>
          <a:p>
            <a:pPr marL="702900" lvl="4" indent="-342900" fontAlgn="base"/>
            <a:r>
              <a:rPr lang="en-AU" b="0" i="0" dirty="0">
                <a:solidFill>
                  <a:srgbClr val="000000"/>
                </a:solidFill>
                <a:effectLst/>
                <a:highlight>
                  <a:srgbClr val="FFFFFF"/>
                </a:highlight>
              </a:rPr>
              <a:t>What time of the day</a:t>
            </a:r>
            <a:r>
              <a:rPr lang="en-AU" dirty="0">
                <a:solidFill>
                  <a:srgbClr val="000000"/>
                </a:solidFill>
                <a:highlight>
                  <a:srgbClr val="FFFFFF"/>
                </a:highlight>
              </a:rPr>
              <a:t> do most participants play?</a:t>
            </a:r>
          </a:p>
          <a:p>
            <a:pPr marL="702900" lvl="4" indent="-342900" fontAlgn="base"/>
            <a:r>
              <a:rPr lang="en-AU" b="0" i="0" dirty="0">
                <a:solidFill>
                  <a:srgbClr val="000000"/>
                </a:solidFill>
                <a:effectLst/>
                <a:highlight>
                  <a:srgbClr val="FFFFFF"/>
                </a:highlight>
              </a:rPr>
              <a:t>Are the courts being used efficiently?</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278187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Netball NSW Challenge (6)</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Useful links to support the challenge</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10970246" cy="4879975"/>
          </a:xfrm>
        </p:spPr>
        <p:txBody>
          <a:bodyPr/>
          <a:lstStyle/>
          <a:p>
            <a:pPr algn="l" rtl="0" fontAlgn="base">
              <a:spcAft>
                <a:spcPts val="600"/>
              </a:spcAft>
            </a:pPr>
            <a:r>
              <a:rPr lang="en-AU" sz="1800" dirty="0">
                <a:solidFill>
                  <a:srgbClr val="000000"/>
                </a:solidFill>
                <a:highlight>
                  <a:srgbClr val="FFFFFF"/>
                </a:highlight>
              </a:rPr>
              <a:t>In addition to the master set of data, the following links can assist in providing additional data or skills to support the challenge:</a:t>
            </a:r>
            <a:endParaRPr lang="en-AU" sz="1800" dirty="0">
              <a:solidFill>
                <a:srgbClr val="000000"/>
              </a:solidFill>
              <a:highlight>
                <a:srgbClr val="FFFFFF"/>
              </a:highlight>
              <a:hlinkClick r:id="rId3">
                <a:extLst>
                  <a:ext uri="{A12FA001-AC4F-418D-AE19-62706E023703}">
                    <ahyp:hlinkClr xmlns:ahyp="http://schemas.microsoft.com/office/drawing/2018/hyperlinkcolor" val="tx"/>
                  </a:ext>
                </a:extLst>
              </a:hlinkClick>
            </a:endParaRPr>
          </a:p>
          <a:p>
            <a:pPr marL="342900" indent="-342900" algn="l" rtl="0" fontAlgn="base">
              <a:spcAft>
                <a:spcPts val="600"/>
              </a:spcAft>
              <a:buFont typeface="Arial" panose="020B0604020202020204" pitchFamily="34" charset="0"/>
              <a:buChar char="•"/>
            </a:pPr>
            <a:r>
              <a:rPr lang="en-AU" sz="1800" b="0" i="0" u="sng" strike="noStrike" dirty="0">
                <a:solidFill>
                  <a:srgbClr val="2F5496"/>
                </a:solidFill>
                <a:effectLst/>
                <a:highlight>
                  <a:srgbClr val="FFFFFF"/>
                </a:highlight>
                <a:hlinkClick r:id="rId3"/>
              </a:rPr>
              <a:t>NSW Planning Portal</a:t>
            </a:r>
            <a:r>
              <a:rPr lang="en-AU" sz="1800" b="0" i="0" dirty="0">
                <a:solidFill>
                  <a:srgbClr val="000000"/>
                </a:solidFill>
                <a:effectLst/>
                <a:highlight>
                  <a:srgbClr val="FFFFFF"/>
                </a:highlight>
              </a:rPr>
              <a:t> </a:t>
            </a:r>
          </a:p>
          <a:p>
            <a:pPr marL="342900" indent="-342900" algn="l" rtl="0" fontAlgn="base">
              <a:spcAft>
                <a:spcPts val="600"/>
              </a:spcAft>
              <a:buFont typeface="Arial" panose="020B0604020202020204" pitchFamily="34" charset="0"/>
              <a:buChar char="•"/>
            </a:pPr>
            <a:r>
              <a:rPr lang="en-AU" sz="1800" b="0" i="0" u="sng" strike="noStrike" dirty="0">
                <a:solidFill>
                  <a:srgbClr val="2F5496"/>
                </a:solidFill>
                <a:effectLst/>
                <a:highlight>
                  <a:srgbClr val="FFFFFF"/>
                </a:highlight>
                <a:hlinkClick r:id="rId4"/>
              </a:rPr>
              <a:t>Census data</a:t>
            </a:r>
            <a:endParaRPr lang="en-AU" sz="1800" b="0" i="0" dirty="0">
              <a:solidFill>
                <a:srgbClr val="000000"/>
              </a:solidFill>
              <a:effectLst/>
              <a:highlight>
                <a:srgbClr val="FFFFFF"/>
              </a:highlight>
            </a:endParaRPr>
          </a:p>
          <a:p>
            <a:pPr marL="342900" indent="-342900" algn="l" rtl="0" fontAlgn="base">
              <a:spcAft>
                <a:spcPts val="600"/>
              </a:spcAft>
              <a:buFont typeface="Arial" panose="020B0604020202020204" pitchFamily="34" charset="0"/>
              <a:buChar char="•"/>
            </a:pPr>
            <a:r>
              <a:rPr lang="en-AU" sz="1800" b="0" i="0" u="sng" strike="noStrike" dirty="0">
                <a:solidFill>
                  <a:srgbClr val="0563C1"/>
                </a:solidFill>
                <a:effectLst/>
                <a:highlight>
                  <a:srgbClr val="FFFFFF"/>
                </a:highlight>
                <a:hlinkClick r:id="rId5"/>
              </a:rPr>
              <a:t>NSW postcodes</a:t>
            </a:r>
            <a:endParaRPr lang="en-AU" sz="1800" b="0" i="0" dirty="0">
              <a:solidFill>
                <a:srgbClr val="000000"/>
              </a:solidFill>
              <a:effectLst/>
              <a:highlight>
                <a:srgbClr val="FFFFFF"/>
              </a:highlight>
            </a:endParaRPr>
          </a:p>
          <a:p>
            <a:pPr marL="342900" indent="-342900" algn="l" rtl="0" fontAlgn="base">
              <a:spcAft>
                <a:spcPts val="600"/>
              </a:spcAft>
              <a:buFont typeface="Arial" panose="020B0604020202020204" pitchFamily="34" charset="0"/>
              <a:buChar char="•"/>
            </a:pPr>
            <a:r>
              <a:rPr lang="en-AU" sz="1800" b="0" i="0" u="sng" strike="noStrike" dirty="0">
                <a:solidFill>
                  <a:srgbClr val="0563C1"/>
                </a:solidFill>
                <a:effectLst/>
                <a:highlight>
                  <a:srgbClr val="FFFFFF"/>
                </a:highlight>
                <a:hlinkClick r:id="rId6"/>
              </a:rPr>
              <a:t>Calculating distance between 2 latitude and longitude points</a:t>
            </a:r>
            <a:r>
              <a:rPr lang="en-AU" sz="1800" b="0" i="0" strike="noStrike" dirty="0">
                <a:solidFill>
                  <a:srgbClr val="0563C1"/>
                </a:solidFill>
                <a:effectLst/>
                <a:highlight>
                  <a:srgbClr val="FFFFFF"/>
                </a:highlight>
              </a:rPr>
              <a:t>.</a:t>
            </a:r>
            <a:endParaRPr lang="en-AU" sz="1800" b="0" i="0" dirty="0">
              <a:solidFill>
                <a:srgbClr val="000000"/>
              </a:solidFill>
              <a:effectLst/>
              <a:highlight>
                <a:srgbClr val="FFFFFF"/>
              </a:highlight>
            </a:endParaRP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dirty="0"/>
          </a:p>
        </p:txBody>
      </p:sp>
    </p:spTree>
    <p:extLst>
      <p:ext uri="{BB962C8B-B14F-4D97-AF65-F5344CB8AC3E}">
        <p14:creationId xmlns:p14="http://schemas.microsoft.com/office/powerpoint/2010/main" val="353874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9" y="2247231"/>
            <a:ext cx="6255979" cy="2033997"/>
          </a:xfrm>
        </p:spPr>
        <p:txBody>
          <a:bodyPr/>
          <a:lstStyle/>
          <a:p>
            <a:r>
              <a:rPr lang="en-AU" dirty="0">
                <a:effectLst/>
                <a:ea typeface="Times New Roman" panose="02020603050405020304" pitchFamily="18" charset="0"/>
              </a:rPr>
              <a:t>EV road trip</a:t>
            </a:r>
            <a:r>
              <a:rPr lang="en-AU" dirty="0">
                <a:ea typeface="Times New Roman" panose="02020603050405020304" pitchFamily="18" charset="0"/>
              </a:rPr>
              <a:t> </a:t>
            </a:r>
            <a:r>
              <a:rPr lang="en-AU" dirty="0">
                <a:effectLst/>
                <a:ea typeface="Times New Roman" panose="02020603050405020304" pitchFamily="18" charset="0"/>
              </a:rPr>
              <a:t>challenge</a:t>
            </a:r>
            <a:br>
              <a:rPr lang="en-AU" dirty="0">
                <a:effectLst/>
                <a:ea typeface="Times New Roman" panose="02020603050405020304" pitchFamily="18" charset="0"/>
              </a:rPr>
            </a:br>
            <a:r>
              <a:rPr lang="en-AU" dirty="0">
                <a:effectLst/>
                <a:ea typeface="Times New Roman" panose="02020603050405020304" pitchFamily="18" charset="0"/>
              </a:rPr>
              <a:t>Net Zero</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Enterprise Computing 11</a:t>
            </a:r>
            <a:r>
              <a:rPr lang="en-AU" sz="2000" dirty="0">
                <a:ea typeface="+mn-lt"/>
                <a:cs typeface="+mn-lt"/>
              </a:rPr>
              <a:t>–</a:t>
            </a:r>
            <a:r>
              <a:rPr lang="en-AU" dirty="0"/>
              <a:t>12</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t>Data science</a:t>
            </a:r>
          </a:p>
        </p:txBody>
      </p:sp>
      <p:pic>
        <p:nvPicPr>
          <p:cNvPr id="6" name="Google Shape;647;p13">
            <a:extLst>
              <a:ext uri="{FF2B5EF4-FFF2-40B4-BE49-F238E27FC236}">
                <a16:creationId xmlns:a16="http://schemas.microsoft.com/office/drawing/2014/main" id="{97D21370-8539-5FA1-75E6-79137B7C5FC3}"/>
              </a:ext>
              <a:ext uri="{C183D7F6-B498-43B3-948B-1728B52AA6E4}">
                <adec:decorative xmlns:adec="http://schemas.microsoft.com/office/drawing/2017/decorative" val="1"/>
              </a:ext>
            </a:extLst>
          </p:cNvPr>
          <p:cNvPicPr preferRelativeResize="0">
            <a:picLocks noGrp="1"/>
          </p:cNvPicPr>
          <p:nvPr>
            <p:ph type="pic" sz="quarter" idx="13"/>
          </p:nvPr>
        </p:nvPicPr>
        <p:blipFill rotWithShape="1">
          <a:blip r:embed="rId3">
            <a:alphaModFix/>
          </a:blip>
          <a:srcRect l="4578" r="39331"/>
          <a:stretch/>
        </p:blipFill>
        <p:spPr>
          <a:xfrm>
            <a:off x="7108420" y="0"/>
            <a:ext cx="5128976" cy="6858000"/>
          </a:xfrm>
          <a:prstGeom prst="rect">
            <a:avLst/>
          </a:prstGeom>
          <a:noFill/>
          <a:ln>
            <a:noFill/>
          </a:ln>
        </p:spPr>
      </p:pic>
    </p:spTree>
    <p:extLst>
      <p:ext uri="{BB962C8B-B14F-4D97-AF65-F5344CB8AC3E}">
        <p14:creationId xmlns:p14="http://schemas.microsoft.com/office/powerpoint/2010/main" val="3549150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 (Net Zero)</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3040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spcAft>
                <a:spcPts val="600"/>
              </a:spcAft>
              <a:buFont typeface="Arial" panose="020B0604020202020204" pitchFamily="34" charset="0"/>
              <a:buChar char="•"/>
            </a:pPr>
            <a:r>
              <a:rPr lang="en-AU" sz="1800" dirty="0">
                <a:latin typeface="Arial"/>
                <a:ea typeface="+mn-lt"/>
                <a:cs typeface="Arial"/>
              </a:rPr>
              <a:t>plan a sustainable road trip using a Battery Electric Vehicle (BEV)</a:t>
            </a:r>
          </a:p>
          <a:p>
            <a:pPr marL="342900" indent="-342900">
              <a:lnSpc>
                <a:spcPct val="150000"/>
              </a:lnSpc>
              <a:spcAft>
                <a:spcPts val="600"/>
              </a:spcAft>
              <a:buFont typeface="Arial" panose="020B0604020202020204" pitchFamily="34" charset="0"/>
              <a:buChar char="•"/>
            </a:pPr>
            <a:r>
              <a:rPr lang="en-AU" sz="1800" dirty="0">
                <a:latin typeface="Arial"/>
                <a:ea typeface="+mn-lt"/>
                <a:cs typeface="Arial"/>
              </a:rPr>
              <a:t>analyse the efficiency and practicality of using BEVs for long-distance travel</a:t>
            </a:r>
            <a:endParaRPr lang="en-AU" sz="1800" dirty="0"/>
          </a:p>
          <a:p>
            <a:pPr marL="342900" indent="-342900">
              <a:lnSpc>
                <a:spcPct val="150000"/>
              </a:lnSpc>
              <a:spcAft>
                <a:spcPts val="600"/>
              </a:spcAft>
              <a:buFont typeface="Arial" panose="020B0604020202020204" pitchFamily="34" charset="0"/>
              <a:buChar char="•"/>
            </a:pPr>
            <a:r>
              <a:rPr lang="en-AU" sz="1800" dirty="0">
                <a:latin typeface="Arial"/>
                <a:ea typeface="+mn-lt"/>
                <a:cs typeface="Arial"/>
              </a:rPr>
              <a:t>understand the environmental impact of electric vehicles </a:t>
            </a:r>
            <a:r>
              <a:rPr lang="en-AU" sz="1800" dirty="0">
                <a:latin typeface="Arial"/>
                <a:cs typeface="Arial"/>
              </a:rPr>
              <a:t>compared to traditional vehicles.</a:t>
            </a:r>
            <a:endParaRPr lang="en-AU" sz="1800" dirty="0"/>
          </a:p>
          <a:p>
            <a:pPr>
              <a:lnSpc>
                <a:spcPct val="150000"/>
              </a:lnSpc>
              <a:spcAft>
                <a:spcPts val="600"/>
              </a:spcAft>
            </a:pPr>
            <a:endParaRPr lang="en-AU" sz="1800" dirty="0">
              <a:latin typeface="Arial" panose="020B0604020202020204" pitchFamily="34" charset="0"/>
              <a:cs typeface="Arial" panose="020B0604020202020204" pitchFamily="34" charset="0"/>
            </a:endParaRPr>
          </a:p>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spcAft>
                <a:spcPts val="600"/>
              </a:spcAft>
              <a:buFont typeface="Arial,Sans-Serif"/>
              <a:buChar char="•"/>
            </a:pPr>
            <a:r>
              <a:rPr lang="en-AU" sz="1800" dirty="0">
                <a:latin typeface="Arial"/>
                <a:cs typeface="Arial"/>
              </a:rPr>
              <a:t>design a detailed route over 1,000 km, including charging stops and activities</a:t>
            </a:r>
            <a:endParaRPr lang="en-US" sz="1800" dirty="0">
              <a:latin typeface="Arial" panose="020B0604020202020204" pitchFamily="34" charset="0"/>
              <a:cs typeface="Arial" panose="020B0604020202020204" pitchFamily="34" charset="0"/>
            </a:endParaRPr>
          </a:p>
          <a:p>
            <a:pPr marL="342900" indent="-342900">
              <a:lnSpc>
                <a:spcPct val="150000"/>
              </a:lnSpc>
              <a:spcAft>
                <a:spcPts val="600"/>
              </a:spcAft>
              <a:buFont typeface="Arial,Sans-Serif"/>
              <a:buChar char="•"/>
            </a:pPr>
            <a:r>
              <a:rPr lang="en-AU" sz="1800" dirty="0">
                <a:latin typeface="Arial"/>
                <a:cs typeface="Arial"/>
              </a:rPr>
              <a:t>calculate charging times and </a:t>
            </a:r>
            <a:r>
              <a:rPr lang="en-AU" sz="1800" dirty="0">
                <a:latin typeface="Arial"/>
                <a:ea typeface="+mn-lt"/>
                <a:cs typeface="Arial"/>
              </a:rPr>
              <a:t>costs accurately based on BEV specifications</a:t>
            </a:r>
            <a:endParaRPr lang="en-US" sz="1800" dirty="0"/>
          </a:p>
          <a:p>
            <a:pPr marL="342900" indent="-342900">
              <a:lnSpc>
                <a:spcPct val="150000"/>
              </a:lnSpc>
              <a:spcAft>
                <a:spcPts val="600"/>
              </a:spcAft>
              <a:buFont typeface="Arial,Sans-Serif"/>
              <a:buChar char="•"/>
            </a:pPr>
            <a:r>
              <a:rPr lang="en-AU" sz="1800" dirty="0">
                <a:latin typeface="Arial"/>
                <a:ea typeface="+mn-lt"/>
                <a:cs typeface="Arial"/>
              </a:rPr>
              <a:t>present a comprehensive road trip plan with data on emissions and cost savings.</a:t>
            </a:r>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644538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Net Zero Transport Team</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 </a:t>
            </a:r>
            <a:br>
              <a:rPr lang="en-AU" dirty="0"/>
            </a:br>
            <a:r>
              <a:rPr lang="en-AU" dirty="0"/>
              <a:t> EV Road trip</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a:spcAft>
                <a:spcPts val="600"/>
              </a:spcAft>
            </a:pPr>
            <a:r>
              <a:rPr lang="en-AU" sz="1800" dirty="0">
                <a:solidFill>
                  <a:srgbClr val="000000"/>
                </a:solidFill>
                <a:highlight>
                  <a:srgbClr val="FFFFFF"/>
                </a:highlight>
              </a:rPr>
              <a:t>Design a route for a road trip of at least 1,000 kms within NSW.​</a:t>
            </a:r>
          </a:p>
          <a:p>
            <a:pPr>
              <a:spcAft>
                <a:spcPts val="600"/>
              </a:spcAft>
            </a:pPr>
            <a:r>
              <a:rPr lang="en-AU" sz="1800" dirty="0">
                <a:solidFill>
                  <a:srgbClr val="000000"/>
                </a:solidFill>
                <a:highlight>
                  <a:srgbClr val="FFFFFF"/>
                </a:highlight>
              </a:rPr>
              <a:t>Select a </a:t>
            </a:r>
            <a:r>
              <a:rPr lang="en-AU" sz="1800" dirty="0"/>
              <a:t>Battery Electric Vehicle (BEV)​ </a:t>
            </a:r>
            <a:r>
              <a:rPr lang="en-AU" sz="1800" dirty="0">
                <a:solidFill>
                  <a:srgbClr val="000000"/>
                </a:solidFill>
                <a:highlight>
                  <a:srgbClr val="FFFFFF"/>
                </a:highlight>
              </a:rPr>
              <a:t>you will use for the trip and investigate the stops you want to make and where to charge the vehicle, all whilst having a fun and enjoyable trip in a zero tail-pipe emission vehicle. </a:t>
            </a:r>
          </a:p>
          <a:p>
            <a:pPr marL="457200" indent="-457200">
              <a:spcAft>
                <a:spcPts val="600"/>
              </a:spcAft>
              <a:buFont typeface="+mj-lt"/>
              <a:buAutoNum type="arabicPeriod"/>
            </a:pPr>
            <a:r>
              <a:rPr lang="en-AU" sz="1800" dirty="0"/>
              <a:t>Select a BEV.</a:t>
            </a:r>
          </a:p>
          <a:p>
            <a:pPr marL="457200" indent="-457200">
              <a:spcAft>
                <a:spcPts val="600"/>
              </a:spcAft>
              <a:buFont typeface="+mj-lt"/>
              <a:buAutoNum type="arabicPeriod"/>
            </a:pPr>
            <a:r>
              <a:rPr lang="en-AU" sz="1800" dirty="0"/>
              <a:t>Decide on a destination (round trip needs to be &gt;1,000km)​.</a:t>
            </a:r>
          </a:p>
          <a:p>
            <a:pPr marL="457200" indent="-457200">
              <a:spcAft>
                <a:spcPts val="600"/>
              </a:spcAft>
              <a:buFont typeface="+mj-lt"/>
              <a:buAutoNum type="arabicPeriod"/>
            </a:pPr>
            <a:r>
              <a:rPr lang="en-AU" sz="1800" dirty="0"/>
              <a:t>Plan a route, your activities and charging along the way​.</a:t>
            </a:r>
          </a:p>
          <a:p>
            <a:pPr marL="457200" indent="-457200">
              <a:spcAft>
                <a:spcPts val="600"/>
              </a:spcAft>
              <a:buFont typeface="+mj-lt"/>
              <a:buAutoNum type="arabicPeriod"/>
            </a:pPr>
            <a:r>
              <a:rPr lang="en-AU" sz="1800" dirty="0"/>
              <a:t>Tell the story of your BEV road trip using the data you have collected and calculated.</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40378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C8004-4429-7050-54C3-F01463440F22}"/>
              </a:ext>
            </a:extLst>
          </p:cNvPr>
          <p:cNvSpPr>
            <a:spLocks noGrp="1"/>
          </p:cNvSpPr>
          <p:nvPr>
            <p:ph type="title"/>
          </p:nvPr>
        </p:nvSpPr>
        <p:spPr/>
        <p:txBody>
          <a:bodyPr/>
          <a:lstStyle/>
          <a:p>
            <a:r>
              <a:rPr lang="en-AU" dirty="0"/>
              <a:t>What is a BEV?</a:t>
            </a:r>
          </a:p>
        </p:txBody>
      </p:sp>
      <p:sp>
        <p:nvSpPr>
          <p:cNvPr id="4" name="Text Placeholder 3">
            <a:extLst>
              <a:ext uri="{FF2B5EF4-FFF2-40B4-BE49-F238E27FC236}">
                <a16:creationId xmlns:a16="http://schemas.microsoft.com/office/drawing/2014/main" id="{016118D1-35FC-53CD-2B6F-E14CE2E3E36E}"/>
              </a:ext>
            </a:extLst>
          </p:cNvPr>
          <p:cNvSpPr>
            <a:spLocks noGrp="1"/>
          </p:cNvSpPr>
          <p:nvPr>
            <p:ph type="body" sz="quarter" idx="18"/>
          </p:nvPr>
        </p:nvSpPr>
        <p:spPr/>
        <p:txBody>
          <a:bodyPr/>
          <a:lstStyle/>
          <a:p>
            <a:r>
              <a:rPr lang="en-AU" dirty="0"/>
              <a:t>Several types of cars that are described as ‘EVs’</a:t>
            </a:r>
          </a:p>
        </p:txBody>
      </p:sp>
      <p:sp>
        <p:nvSpPr>
          <p:cNvPr id="5" name="Text Placeholder 4">
            <a:extLst>
              <a:ext uri="{FF2B5EF4-FFF2-40B4-BE49-F238E27FC236}">
                <a16:creationId xmlns:a16="http://schemas.microsoft.com/office/drawing/2014/main" id="{6EDA47D3-7B6B-7813-4829-DD93D6EFFC5F}"/>
              </a:ext>
            </a:extLst>
          </p:cNvPr>
          <p:cNvSpPr>
            <a:spLocks noGrp="1"/>
          </p:cNvSpPr>
          <p:nvPr>
            <p:ph type="body" sz="quarter" idx="17"/>
          </p:nvPr>
        </p:nvSpPr>
        <p:spPr>
          <a:xfrm>
            <a:off x="360000" y="1567087"/>
            <a:ext cx="11298600" cy="3703414"/>
          </a:xfrm>
        </p:spPr>
        <p:txBody>
          <a:bodyPr numCol="2" spcCol="720000"/>
          <a:lstStyle/>
          <a:p>
            <a:pPr lvl="1">
              <a:spcAft>
                <a:spcPts val="0"/>
              </a:spcAft>
              <a:buClr>
                <a:srgbClr val="040C28"/>
              </a:buClr>
              <a:buSzPts val="2000"/>
            </a:pPr>
            <a:r>
              <a:rPr lang="en-AU" b="1" dirty="0">
                <a:solidFill>
                  <a:schemeClr val="accent1"/>
                </a:solidFill>
              </a:rPr>
              <a:t>Battery Electric Vehicles (BEV) </a:t>
            </a:r>
          </a:p>
          <a:p>
            <a:pPr lvl="1">
              <a:spcAft>
                <a:spcPts val="0"/>
              </a:spcAft>
              <a:buClr>
                <a:srgbClr val="202124"/>
              </a:buClr>
              <a:buSzPts val="2000"/>
            </a:pPr>
            <a:r>
              <a:rPr lang="en-AU" dirty="0">
                <a:solidFill>
                  <a:srgbClr val="040C28"/>
                </a:solidFill>
              </a:rPr>
              <a:t>100% powered by electricity from a battery.</a:t>
            </a:r>
            <a:endParaRPr lang="en-AU" dirty="0"/>
          </a:p>
          <a:p>
            <a:pPr marL="0" lvl="0" indent="0" algn="l" rtl="0">
              <a:spcAft>
                <a:spcPts val="0"/>
              </a:spcAft>
              <a:buClr>
                <a:schemeClr val="dk1"/>
              </a:buClr>
              <a:buSzPts val="2000"/>
              <a:buNone/>
            </a:pPr>
            <a:endParaRPr lang="en-AU" sz="1800" b="1" dirty="0">
              <a:solidFill>
                <a:schemeClr val="accent1"/>
              </a:solidFill>
            </a:endParaRPr>
          </a:p>
          <a:p>
            <a:pPr marL="0" lvl="0" indent="0" algn="l" rtl="0">
              <a:spcAft>
                <a:spcPts val="0"/>
              </a:spcAft>
              <a:buClr>
                <a:schemeClr val="dk1"/>
              </a:buClr>
              <a:buSzPts val="2000"/>
              <a:buNone/>
            </a:pPr>
            <a:r>
              <a:rPr lang="en-AU" sz="1800" b="1" dirty="0">
                <a:solidFill>
                  <a:schemeClr val="accent1"/>
                </a:solidFill>
              </a:rPr>
              <a:t>Hybrid</a:t>
            </a:r>
          </a:p>
          <a:p>
            <a:pPr lvl="1" algn="l" rtl="0">
              <a:spcAft>
                <a:spcPts val="0"/>
              </a:spcAft>
              <a:buClr>
                <a:srgbClr val="040C28"/>
              </a:buClr>
              <a:buSzPts val="2000"/>
            </a:pPr>
            <a:r>
              <a:rPr lang="en-AU" b="0" i="0" dirty="0">
                <a:solidFill>
                  <a:srgbClr val="040C28"/>
                </a:solidFill>
              </a:rPr>
              <a:t>Filled up with liquid fuel but uses regenerative power to produce electricity and charge a small battery to power the car at low speed (increases fuel efficiency).</a:t>
            </a:r>
            <a:endParaRPr lang="en-AU" i="0" dirty="0">
              <a:solidFill>
                <a:srgbClr val="040C28"/>
              </a:solidFill>
            </a:endParaRPr>
          </a:p>
          <a:p>
            <a:pPr lvl="1" algn="l" rtl="0">
              <a:spcAft>
                <a:spcPts val="0"/>
              </a:spcAft>
              <a:buClr>
                <a:srgbClr val="040C28"/>
              </a:buClr>
              <a:buSzPts val="2000"/>
            </a:pPr>
            <a:endParaRPr lang="en-AU" b="1" i="0" dirty="0">
              <a:solidFill>
                <a:schemeClr val="accent1"/>
              </a:solidFill>
            </a:endParaRPr>
          </a:p>
          <a:p>
            <a:pPr lvl="1" algn="l" rtl="0">
              <a:spcAft>
                <a:spcPts val="0"/>
              </a:spcAft>
              <a:buClr>
                <a:srgbClr val="040C28"/>
              </a:buClr>
              <a:buSzPts val="2000"/>
            </a:pPr>
            <a:r>
              <a:rPr lang="en-AU" b="1" i="0" dirty="0">
                <a:solidFill>
                  <a:schemeClr val="accent1"/>
                </a:solidFill>
              </a:rPr>
              <a:t>Hydrogen fuel cell vehicles (FCEV) </a:t>
            </a:r>
            <a:endParaRPr lang="en-AU" b="1" dirty="0">
              <a:solidFill>
                <a:schemeClr val="accent1"/>
              </a:solidFill>
            </a:endParaRPr>
          </a:p>
          <a:p>
            <a:pPr lvl="1" rtl="0">
              <a:spcAft>
                <a:spcPts val="0"/>
              </a:spcAft>
              <a:buClr>
                <a:srgbClr val="040C28"/>
              </a:buClr>
              <a:buSzPts val="2000"/>
            </a:pPr>
            <a:r>
              <a:rPr lang="en-AU" dirty="0">
                <a:solidFill>
                  <a:srgbClr val="040C28"/>
                </a:solidFill>
              </a:rPr>
              <a:t>P</a:t>
            </a:r>
            <a:r>
              <a:rPr lang="en-AU" b="0" i="0" dirty="0">
                <a:solidFill>
                  <a:srgbClr val="040C28"/>
                </a:solidFill>
              </a:rPr>
              <a:t>owered by hydrogen which is converted to electricity.</a:t>
            </a:r>
            <a:endParaRPr lang="en-AU" dirty="0"/>
          </a:p>
          <a:p>
            <a:pPr lvl="1" algn="l" rtl="0">
              <a:spcAft>
                <a:spcPts val="0"/>
              </a:spcAft>
              <a:buClr>
                <a:srgbClr val="040C28"/>
              </a:buClr>
              <a:buSzPts val="2000"/>
            </a:pPr>
            <a:endParaRPr lang="en-AU" b="1" dirty="0">
              <a:solidFill>
                <a:schemeClr val="accent1"/>
              </a:solidFill>
            </a:endParaRPr>
          </a:p>
          <a:p>
            <a:pPr lvl="1" algn="l" rtl="0">
              <a:spcAft>
                <a:spcPts val="0"/>
              </a:spcAft>
              <a:buClr>
                <a:srgbClr val="040C28"/>
              </a:buClr>
              <a:buSzPts val="2000"/>
            </a:pPr>
            <a:r>
              <a:rPr lang="en-AU" b="1" dirty="0">
                <a:solidFill>
                  <a:schemeClr val="accent1"/>
                </a:solidFill>
              </a:rPr>
              <a:t>Plug-In Hybrid (PHEV) </a:t>
            </a:r>
          </a:p>
          <a:p>
            <a:pPr lvl="1" algn="l" rtl="0">
              <a:spcAft>
                <a:spcPts val="0"/>
              </a:spcAft>
              <a:buClr>
                <a:srgbClr val="040C28"/>
              </a:buClr>
              <a:buSzPts val="2000"/>
            </a:pPr>
            <a:r>
              <a:rPr lang="en-AU" b="0" dirty="0">
                <a:solidFill>
                  <a:srgbClr val="040C28"/>
                </a:solidFill>
              </a:rPr>
              <a:t>Powered by liquid fuel and has a small battery with a range of about 40 to 50 kilometres.</a:t>
            </a:r>
          </a:p>
          <a:p>
            <a:pPr marL="342900" lvl="1" indent="-342900" algn="l" rtl="0">
              <a:buClr>
                <a:srgbClr val="040C28"/>
              </a:buClr>
              <a:buSzPts val="2000"/>
              <a:buFont typeface="Arial"/>
              <a:buChar char="•"/>
            </a:pPr>
            <a:endParaRPr lang="en-AU" dirty="0"/>
          </a:p>
        </p:txBody>
      </p:sp>
      <p:sp>
        <p:nvSpPr>
          <p:cNvPr id="2" name="Slide Number Placeholder 1">
            <a:extLst>
              <a:ext uri="{FF2B5EF4-FFF2-40B4-BE49-F238E27FC236}">
                <a16:creationId xmlns:a16="http://schemas.microsoft.com/office/drawing/2014/main" id="{1CEEC1F2-1078-E298-5233-13363E720A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362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Why choose an EV?</a:t>
            </a:r>
          </a:p>
        </p:txBody>
      </p:sp>
      <p:sp>
        <p:nvSpPr>
          <p:cNvPr id="4" name="Text Placeholder 3">
            <a:extLst>
              <a:ext uri="{FF2B5EF4-FFF2-40B4-BE49-F238E27FC236}">
                <a16:creationId xmlns:a16="http://schemas.microsoft.com/office/drawing/2014/main" id="{921A9930-F082-1205-F380-5E8CBBA7EF06}"/>
              </a:ext>
            </a:extLst>
          </p:cNvPr>
          <p:cNvSpPr>
            <a:spLocks noGrp="1"/>
          </p:cNvSpPr>
          <p:nvPr>
            <p:ph type="body" sz="quarter" idx="18"/>
          </p:nvPr>
        </p:nvSpPr>
        <p:spPr/>
        <p:txBody>
          <a:bodyPr/>
          <a:lstStyle/>
          <a:p>
            <a:r>
              <a:rPr lang="en-AU" dirty="0"/>
              <a:t>Greenhouse gas emissions</a:t>
            </a:r>
          </a:p>
        </p:txBody>
      </p:sp>
      <p:pic>
        <p:nvPicPr>
          <p:cNvPr id="5" name="Google Shape;600;p9" descr="A diagram of a greenhouse gas emissions by economic sectors.">
            <a:extLst>
              <a:ext uri="{FF2B5EF4-FFF2-40B4-BE49-F238E27FC236}">
                <a16:creationId xmlns:a16="http://schemas.microsoft.com/office/drawing/2014/main" id="{5DBEB98E-960F-4A63-4DA8-3AB5186D2D5A}"/>
              </a:ext>
              <a:ext uri="{C183D7F6-B498-43B3-948B-1728B52AA6E4}">
                <adec:decorative xmlns:adec="http://schemas.microsoft.com/office/drawing/2017/decorative" val="0"/>
              </a:ext>
            </a:extLst>
          </p:cNvPr>
          <p:cNvPicPr preferRelativeResize="0"/>
          <p:nvPr/>
        </p:nvPicPr>
        <p:blipFill rotWithShape="1">
          <a:blip r:embed="rId3">
            <a:alphaModFix/>
          </a:blip>
          <a:srcRect b="38883"/>
          <a:stretch/>
        </p:blipFill>
        <p:spPr>
          <a:xfrm>
            <a:off x="237373" y="1560129"/>
            <a:ext cx="5630029" cy="4807835"/>
          </a:xfrm>
          <a:prstGeom prst="rect">
            <a:avLst/>
          </a:prstGeom>
          <a:noFill/>
          <a:ln>
            <a:noFill/>
          </a:ln>
        </p:spPr>
      </p:pic>
      <p:sp>
        <p:nvSpPr>
          <p:cNvPr id="6" name="Google Shape;604;p9">
            <a:extLst>
              <a:ext uri="{FF2B5EF4-FFF2-40B4-BE49-F238E27FC236}">
                <a16:creationId xmlns:a16="http://schemas.microsoft.com/office/drawing/2014/main" id="{D99ED8CE-4E1E-E981-C56E-9EB41A2D0057}"/>
              </a:ext>
              <a:ext uri="{C183D7F6-B498-43B3-948B-1728B52AA6E4}">
                <adec:decorative xmlns:adec="http://schemas.microsoft.com/office/drawing/2017/decorative" val="1"/>
              </a:ext>
            </a:extLst>
          </p:cNvPr>
          <p:cNvSpPr/>
          <p:nvPr/>
        </p:nvSpPr>
        <p:spPr>
          <a:xfrm>
            <a:off x="139592" y="1937445"/>
            <a:ext cx="1911759" cy="825776"/>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ublic Sans Light"/>
              <a:ea typeface="Public Sans Light"/>
              <a:cs typeface="Public Sans Light"/>
              <a:sym typeface="Public Sans Light"/>
            </a:endParaRPr>
          </a:p>
        </p:txBody>
      </p:sp>
      <p:sp>
        <p:nvSpPr>
          <p:cNvPr id="7" name="Google Shape;605;p9">
            <a:extLst>
              <a:ext uri="{FF2B5EF4-FFF2-40B4-BE49-F238E27FC236}">
                <a16:creationId xmlns:a16="http://schemas.microsoft.com/office/drawing/2014/main" id="{77316150-615C-1A24-5327-E87AFA4A400C}"/>
              </a:ext>
              <a:ext uri="{C183D7F6-B498-43B3-948B-1728B52AA6E4}">
                <adec:decorative xmlns:adec="http://schemas.microsoft.com/office/drawing/2017/decorative" val="1"/>
              </a:ext>
            </a:extLst>
          </p:cNvPr>
          <p:cNvSpPr/>
          <p:nvPr/>
        </p:nvSpPr>
        <p:spPr>
          <a:xfrm>
            <a:off x="139592" y="3670186"/>
            <a:ext cx="1446447" cy="825776"/>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ublic Sans Light"/>
              <a:ea typeface="Public Sans Light"/>
              <a:cs typeface="Public Sans Light"/>
              <a:sym typeface="Public Sans Light"/>
            </a:endParaRPr>
          </a:p>
        </p:txBody>
      </p:sp>
      <p:sp>
        <p:nvSpPr>
          <p:cNvPr id="8" name="Google Shape;606;p9">
            <a:extLst>
              <a:ext uri="{FF2B5EF4-FFF2-40B4-BE49-F238E27FC236}">
                <a16:creationId xmlns:a16="http://schemas.microsoft.com/office/drawing/2014/main" id="{37466323-93BB-2585-F436-39FC9FBFFBC1}"/>
              </a:ext>
              <a:ext uri="{C183D7F6-B498-43B3-948B-1728B52AA6E4}">
                <adec:decorative xmlns:adec="http://schemas.microsoft.com/office/drawing/2017/decorative" val="1"/>
              </a:ext>
            </a:extLst>
          </p:cNvPr>
          <p:cNvSpPr/>
          <p:nvPr/>
        </p:nvSpPr>
        <p:spPr>
          <a:xfrm>
            <a:off x="3964225" y="3520015"/>
            <a:ext cx="1911759" cy="825776"/>
          </a:xfrm>
          <a:prstGeom prst="ellipse">
            <a:avLst/>
          </a:prstGeom>
          <a:noFill/>
          <a:ln w="28575" cap="flat" cmpd="sng" algn="ctr">
            <a:solidFill>
              <a:srgbClr val="146CF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lvl="0"/>
            <a:endParaRPr lang="en-AU" sz="1200">
              <a:latin typeface="Arial" panose="020B0604020202020204" pitchFamily="34" charset="0"/>
              <a:cs typeface="Arial" panose="020B0604020202020204" pitchFamily="34" charset="0"/>
            </a:endParaRPr>
          </a:p>
        </p:txBody>
      </p:sp>
      <p:sp>
        <p:nvSpPr>
          <p:cNvPr id="2" name="Picture Placeholder 1">
            <a:extLst>
              <a:ext uri="{FF2B5EF4-FFF2-40B4-BE49-F238E27FC236}">
                <a16:creationId xmlns:a16="http://schemas.microsoft.com/office/drawing/2014/main" id="{BB4EFFA7-5D4B-D1EA-FF3A-ADF7E0D57A6A}"/>
              </a:ext>
            </a:extLst>
          </p:cNvPr>
          <p:cNvSpPr>
            <a:spLocks noGrp="1"/>
          </p:cNvSpPr>
          <p:nvPr>
            <p:ph type="pic" sz="quarter" idx="20"/>
          </p:nvPr>
        </p:nvSpPr>
        <p:spPr>
          <a:xfrm>
            <a:off x="6324599" y="1562470"/>
            <a:ext cx="5507038" cy="4666206"/>
          </a:xfrm>
        </p:spPr>
        <p:txBody>
          <a:bodyPr/>
          <a:lstStyle/>
          <a:p>
            <a:pPr>
              <a:spcAft>
                <a:spcPts val="600"/>
              </a:spcAft>
            </a:pPr>
            <a:r>
              <a:rPr lang="en-AU" sz="1800" dirty="0"/>
              <a:t>The IPCC Climate Change Report shows that h</a:t>
            </a:r>
            <a:r>
              <a:rPr lang="en-AU" sz="1800" dirty="0">
                <a:ea typeface="Public Sans Light"/>
                <a:sym typeface="Public Sans Light"/>
              </a:rPr>
              <a:t>uman activities, </a:t>
            </a:r>
            <a:r>
              <a:rPr lang="en-AU" sz="1800" b="1" dirty="0">
                <a:ea typeface="Public Sans Light"/>
                <a:sym typeface="Public Sans Light"/>
              </a:rPr>
              <a:t>principally through emissions of greenhouse gases, have unequivocally caused global warming</a:t>
            </a:r>
            <a:r>
              <a:rPr lang="en-AU" sz="1800" dirty="0">
                <a:ea typeface="Public Sans Light"/>
                <a:sym typeface="Public Sans Light"/>
              </a:rPr>
              <a:t>, with global surface temperature reaching 1.1°C above 1850</a:t>
            </a:r>
            <a:r>
              <a:rPr lang="en-AU" sz="1800" dirty="0">
                <a:ea typeface="+mn-lt"/>
                <a:cs typeface="+mn-lt"/>
              </a:rPr>
              <a:t>–</a:t>
            </a:r>
            <a:r>
              <a:rPr lang="en-AU" sz="1800" dirty="0">
                <a:ea typeface="Public Sans Light"/>
                <a:sym typeface="Public Sans Light"/>
              </a:rPr>
              <a:t>1900 in 2011</a:t>
            </a:r>
            <a:r>
              <a:rPr lang="en-AU" sz="1800" dirty="0">
                <a:ea typeface="+mn-lt"/>
                <a:cs typeface="+mn-lt"/>
              </a:rPr>
              <a:t>–</a:t>
            </a:r>
            <a:r>
              <a:rPr lang="en-AU" sz="1800" dirty="0">
                <a:ea typeface="Public Sans Light"/>
                <a:sym typeface="Public Sans Light"/>
              </a:rPr>
              <a:t>2020.</a:t>
            </a:r>
          </a:p>
          <a:p>
            <a:pPr marL="0" marR="0" lvl="0" indent="0" algn="l" rtl="0">
              <a:spcBef>
                <a:spcPts val="0"/>
              </a:spcBef>
              <a:spcAft>
                <a:spcPts val="600"/>
              </a:spcAft>
              <a:buNone/>
            </a:pPr>
            <a:r>
              <a:rPr lang="en-AU" sz="1800" dirty="0">
                <a:sym typeface="Public Sans Light"/>
              </a:rPr>
              <a:t>Light vehicles account for 11% of Australia’s </a:t>
            </a:r>
            <a:endParaRPr lang="en-AU" sz="1800" dirty="0"/>
          </a:p>
          <a:p>
            <a:pPr marL="0" marR="0" lvl="0" indent="0" algn="l" rtl="0">
              <a:spcBef>
                <a:spcPts val="0"/>
              </a:spcBef>
              <a:spcAft>
                <a:spcPts val="600"/>
              </a:spcAft>
              <a:buNone/>
            </a:pPr>
            <a:r>
              <a:rPr lang="en-AU" sz="1800" dirty="0">
                <a:sym typeface="Public Sans Light"/>
              </a:rPr>
              <a:t>greenhouse gas emissions.</a:t>
            </a:r>
          </a:p>
          <a:p>
            <a:pPr marL="0" marR="0" lvl="0" indent="0" algn="l" rtl="0">
              <a:spcBef>
                <a:spcPts val="0"/>
              </a:spcBef>
              <a:spcAft>
                <a:spcPts val="600"/>
              </a:spcAft>
              <a:buNone/>
            </a:pPr>
            <a:endParaRPr lang="en-AU" sz="1800" dirty="0">
              <a:sym typeface="Public Sans Light"/>
            </a:endParaRPr>
          </a:p>
          <a:p>
            <a:pPr marL="0" marR="0" lvl="0" indent="0" algn="l" rtl="0">
              <a:spcBef>
                <a:spcPts val="0"/>
              </a:spcBef>
              <a:spcAft>
                <a:spcPts val="600"/>
              </a:spcAft>
              <a:buNone/>
            </a:pPr>
            <a:r>
              <a:rPr lang="en-AU" sz="1800" dirty="0">
                <a:sym typeface="Public Sans Light"/>
              </a:rPr>
              <a:t>Activity: Compare vehicles with the </a:t>
            </a:r>
            <a:r>
              <a:rPr lang="en-AU" sz="1800" dirty="0">
                <a:sym typeface="Public Sans Light"/>
                <a:hlinkClick r:id="rId4"/>
              </a:rPr>
              <a:t>Green Vehicle Guide.</a:t>
            </a:r>
            <a:endParaRPr lang="en-AU" sz="1800" dirty="0"/>
          </a:p>
        </p:txBody>
      </p:sp>
      <p:sp>
        <p:nvSpPr>
          <p:cNvPr id="10" name="TextBox 9">
            <a:extLst>
              <a:ext uri="{FF2B5EF4-FFF2-40B4-BE49-F238E27FC236}">
                <a16:creationId xmlns:a16="http://schemas.microsoft.com/office/drawing/2014/main" id="{9B7EAAE1-69EA-A0A1-DCE0-2FCAB76D572F}"/>
              </a:ext>
            </a:extLst>
          </p:cNvPr>
          <p:cNvSpPr txBox="1"/>
          <p:nvPr/>
        </p:nvSpPr>
        <p:spPr>
          <a:xfrm>
            <a:off x="272856" y="6479034"/>
            <a:ext cx="7267632" cy="246221"/>
          </a:xfrm>
          <a:prstGeom prst="rect">
            <a:avLst/>
          </a:prstGeom>
          <a:noFill/>
        </p:spPr>
        <p:txBody>
          <a:bodyPr wrap="square">
            <a:spAutoFit/>
          </a:bodyPr>
          <a:lstStyle/>
          <a:p>
            <a:pPr lvl="0"/>
            <a:r>
              <a:rPr lang="en-AU" sz="1000" dirty="0">
                <a:latin typeface="Arial" panose="020B0604020202020204" pitchFamily="34" charset="0"/>
                <a:cs typeface="Arial" panose="020B0604020202020204" pitchFamily="34" charset="0"/>
              </a:rPr>
              <a:t>'</a:t>
            </a:r>
            <a:r>
              <a:rPr lang="en-AU" sz="1000" u="sng" dirty="0">
                <a:solidFill>
                  <a:srgbClr val="1E53A3"/>
                </a:solidFill>
                <a:latin typeface="Arial" panose="020B0604020202020204" pitchFamily="34" charset="0"/>
                <a:cs typeface="Arial" panose="020B0604020202020204" pitchFamily="34" charset="0"/>
              </a:rPr>
              <a:t>Greenhouse gas emissions</a:t>
            </a:r>
            <a:r>
              <a:rPr lang="en-AU" sz="1000" dirty="0">
                <a:latin typeface="Arial" panose="020B0604020202020204" pitchFamily="34" charset="0"/>
                <a:cs typeface="Arial" panose="020B0604020202020204" pitchFamily="34" charset="0"/>
              </a:rPr>
              <a:t>' by </a:t>
            </a:r>
            <a:r>
              <a:rPr lang="en-AU" sz="1000" dirty="0">
                <a:solidFill>
                  <a:schemeClr val="dk1"/>
                </a:solidFill>
                <a:latin typeface="Arial" panose="020B0604020202020204" pitchFamily="34" charset="0"/>
                <a:ea typeface="Public Sans Light"/>
                <a:cs typeface="Arial" panose="020B0604020202020204" pitchFamily="34" charset="0"/>
                <a:sym typeface="Public Sans Light"/>
              </a:rPr>
              <a:t>IPCC, </a:t>
            </a:r>
            <a:r>
              <a:rPr lang="en-AU" sz="1000" dirty="0">
                <a:solidFill>
                  <a:schemeClr val="dk1"/>
                </a:solidFill>
                <a:latin typeface="Arial" panose="020B0604020202020204" pitchFamily="34" charset="0"/>
                <a:cs typeface="Arial" panose="020B0604020202020204" pitchFamily="34" charset="0"/>
              </a:rPr>
              <a:t>is licensed under a Creative Commons Attribution 4.0 International (CC BY 4.0) license.</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38233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C8004-4429-7050-54C3-F01463440F22}"/>
              </a:ext>
            </a:extLst>
          </p:cNvPr>
          <p:cNvSpPr>
            <a:spLocks noGrp="1"/>
          </p:cNvSpPr>
          <p:nvPr>
            <p:ph type="title"/>
          </p:nvPr>
        </p:nvSpPr>
        <p:spPr/>
        <p:txBody>
          <a:bodyPr/>
          <a:lstStyle/>
          <a:p>
            <a:r>
              <a:rPr lang="en-AU" dirty="0"/>
              <a:t>Vehicle data</a:t>
            </a:r>
          </a:p>
        </p:txBody>
      </p:sp>
      <p:sp>
        <p:nvSpPr>
          <p:cNvPr id="8" name="Text Placeholder 7">
            <a:extLst>
              <a:ext uri="{FF2B5EF4-FFF2-40B4-BE49-F238E27FC236}">
                <a16:creationId xmlns:a16="http://schemas.microsoft.com/office/drawing/2014/main" id="{0B6728EB-DE86-2524-157B-C2380D05BBA9}"/>
              </a:ext>
            </a:extLst>
          </p:cNvPr>
          <p:cNvSpPr>
            <a:spLocks noGrp="1"/>
          </p:cNvSpPr>
          <p:nvPr>
            <p:ph type="body" sz="quarter" idx="18"/>
          </p:nvPr>
        </p:nvSpPr>
        <p:spPr/>
        <p:txBody>
          <a:bodyPr/>
          <a:lstStyle/>
          <a:p>
            <a:r>
              <a:rPr lang="en-AU" dirty="0"/>
              <a:t>EV Road trip</a:t>
            </a:r>
          </a:p>
        </p:txBody>
      </p:sp>
      <p:sp>
        <p:nvSpPr>
          <p:cNvPr id="4" name="Text Placeholder 3">
            <a:extLst>
              <a:ext uri="{FF2B5EF4-FFF2-40B4-BE49-F238E27FC236}">
                <a16:creationId xmlns:a16="http://schemas.microsoft.com/office/drawing/2014/main" id="{016118D1-35FC-53CD-2B6F-E14CE2E3E36E}"/>
              </a:ext>
            </a:extLst>
          </p:cNvPr>
          <p:cNvSpPr>
            <a:spLocks noGrp="1"/>
          </p:cNvSpPr>
          <p:nvPr>
            <p:ph sz="quarter" idx="19"/>
          </p:nvPr>
        </p:nvSpPr>
        <p:spPr>
          <a:xfrm>
            <a:off x="360363" y="1562471"/>
            <a:ext cx="5496489" cy="4814518"/>
          </a:xfrm>
        </p:spPr>
        <p:txBody>
          <a:bodyPr/>
          <a:lstStyle/>
          <a:p>
            <a:pPr algn="l" rtl="0" fontAlgn="base">
              <a:spcAft>
                <a:spcPts val="600"/>
              </a:spcAft>
            </a:pPr>
            <a:r>
              <a:rPr lang="en-AU" sz="1800" b="0" i="0" u="none" strike="noStrike" dirty="0">
                <a:solidFill>
                  <a:srgbClr val="000000"/>
                </a:solidFill>
                <a:effectLst/>
              </a:rPr>
              <a:t>Choose your Battery Electric Vehicle </a:t>
            </a:r>
            <a:r>
              <a:rPr lang="en-AU" sz="1800" b="0" i="0" u="none" strike="noStrike" dirty="0">
                <a:solidFill>
                  <a:srgbClr val="22272B"/>
                </a:solidFill>
                <a:effectLst/>
              </a:rPr>
              <a:t>suitable for the trip and passengers from the </a:t>
            </a:r>
            <a:r>
              <a:rPr lang="en-AU" sz="1800" b="0" i="0" u="sng" strike="noStrike" dirty="0">
                <a:solidFill>
                  <a:srgbClr val="22272B"/>
                </a:solidFill>
                <a:effectLst/>
                <a:hlinkClick r:id="rId2"/>
              </a:rPr>
              <a:t>VESR website</a:t>
            </a:r>
            <a:r>
              <a:rPr lang="en-AU" sz="1800" b="0" i="0" u="none" strike="noStrike" dirty="0">
                <a:solidFill>
                  <a:srgbClr val="22272B"/>
                </a:solidFill>
                <a:effectLst/>
              </a:rPr>
              <a:t>. </a:t>
            </a:r>
            <a:endParaRPr lang="en-AU" sz="1800" dirty="0">
              <a:solidFill>
                <a:srgbClr val="22272B"/>
              </a:solidFill>
            </a:endParaRPr>
          </a:p>
          <a:p>
            <a:pPr algn="l" rtl="0" fontAlgn="base">
              <a:spcAft>
                <a:spcPts val="600"/>
              </a:spcAft>
            </a:pPr>
            <a:r>
              <a:rPr lang="en-AU" sz="1800" dirty="0">
                <a:solidFill>
                  <a:srgbClr val="22272B"/>
                </a:solidFill>
              </a:rPr>
              <a:t>I</a:t>
            </a:r>
            <a:r>
              <a:rPr lang="en-AU" sz="1800" b="0" i="0" u="none" strike="noStrike" dirty="0">
                <a:solidFill>
                  <a:srgbClr val="22272B"/>
                </a:solidFill>
                <a:effectLst/>
              </a:rPr>
              <a:t>dentify the: </a:t>
            </a:r>
          </a:p>
          <a:p>
            <a:pPr marL="285750" indent="-285750" algn="l" rtl="0" fontAlgn="base">
              <a:spcAft>
                <a:spcPts val="600"/>
              </a:spcAft>
              <a:buFont typeface="Arial" panose="020B0604020202020204" pitchFamily="34" charset="0"/>
              <a:buChar char="•"/>
            </a:pPr>
            <a:r>
              <a:rPr lang="en-AU" sz="1800" dirty="0">
                <a:solidFill>
                  <a:srgbClr val="22272B"/>
                </a:solidFill>
              </a:rPr>
              <a:t>make and </a:t>
            </a:r>
            <a:r>
              <a:rPr lang="en-AU" sz="1800" b="0" i="0" u="none" strike="noStrike" dirty="0">
                <a:solidFill>
                  <a:srgbClr val="22272B"/>
                </a:solidFill>
                <a:effectLst/>
              </a:rPr>
              <a:t>model</a:t>
            </a:r>
          </a:p>
          <a:p>
            <a:pPr marL="285750" indent="-285750" algn="l" rtl="0" fontAlgn="base">
              <a:spcAft>
                <a:spcPts val="600"/>
              </a:spcAft>
              <a:buFont typeface="Arial" panose="020B0604020202020204" pitchFamily="34" charset="0"/>
              <a:buChar char="•"/>
            </a:pPr>
            <a:r>
              <a:rPr lang="en-AU" sz="1800" b="0" i="0" u="none" strike="noStrike" dirty="0">
                <a:solidFill>
                  <a:srgbClr val="22272B"/>
                </a:solidFill>
                <a:effectLst/>
              </a:rPr>
              <a:t>charging port/plug type (CCS/Type 2 or CHAdeMO)</a:t>
            </a:r>
          </a:p>
          <a:p>
            <a:pPr marL="285750" indent="-285750" algn="l" rtl="0" fontAlgn="base">
              <a:spcAft>
                <a:spcPts val="600"/>
              </a:spcAft>
              <a:buFont typeface="Arial" panose="020B0604020202020204" pitchFamily="34" charset="0"/>
              <a:buChar char="•"/>
            </a:pPr>
            <a:r>
              <a:rPr lang="en-AU" sz="1800" b="0" i="0" u="none" strike="noStrike" dirty="0">
                <a:solidFill>
                  <a:srgbClr val="22272B"/>
                </a:solidFill>
                <a:effectLst/>
              </a:rPr>
              <a:t>size of the battery</a:t>
            </a:r>
          </a:p>
          <a:p>
            <a:pPr marL="285750" indent="-285750" algn="l" rtl="0" fontAlgn="base">
              <a:spcAft>
                <a:spcPts val="600"/>
              </a:spcAft>
              <a:buFont typeface="Arial" panose="020B0604020202020204" pitchFamily="34" charset="0"/>
              <a:buChar char="•"/>
            </a:pPr>
            <a:r>
              <a:rPr lang="en-AU" sz="1800" b="0" i="0" u="none" strike="noStrike" dirty="0">
                <a:solidFill>
                  <a:srgbClr val="22272B"/>
                </a:solidFill>
                <a:effectLst/>
              </a:rPr>
              <a:t>WLTP km range of the car </a:t>
            </a:r>
          </a:p>
          <a:p>
            <a:pPr marL="285750" indent="-285750" algn="l" rtl="0" fontAlgn="base">
              <a:spcAft>
                <a:spcPts val="600"/>
              </a:spcAft>
              <a:buFont typeface="Arial" panose="020B0604020202020204" pitchFamily="34" charset="0"/>
              <a:buChar char="•"/>
            </a:pPr>
            <a:r>
              <a:rPr lang="en-AU" sz="1800" b="0" i="0" u="none" strike="noStrike" dirty="0">
                <a:solidFill>
                  <a:srgbClr val="22272B"/>
                </a:solidFill>
                <a:effectLst/>
              </a:rPr>
              <a:t>maximum kW power it can charge at.</a:t>
            </a:r>
            <a:endParaRPr lang="en-AU" sz="1800" dirty="0"/>
          </a:p>
        </p:txBody>
      </p:sp>
      <p:pic>
        <p:nvPicPr>
          <p:cNvPr id="6" name="Google Shape;708;p20" descr="A picture of a Battery Electric Vehicle.">
            <a:extLst>
              <a:ext uri="{FF2B5EF4-FFF2-40B4-BE49-F238E27FC236}">
                <a16:creationId xmlns:a16="http://schemas.microsoft.com/office/drawing/2014/main" id="{8C3DCEE8-CE4C-BB66-6945-7D5E7F7A9D6E}"/>
              </a:ext>
            </a:extLst>
          </p:cNvPr>
          <p:cNvPicPr preferRelativeResize="0"/>
          <p:nvPr/>
        </p:nvPicPr>
        <p:blipFill rotWithShape="1">
          <a:blip r:embed="rId3">
            <a:alphaModFix/>
          </a:blip>
          <a:srcRect/>
          <a:stretch/>
        </p:blipFill>
        <p:spPr>
          <a:xfrm>
            <a:off x="6335149" y="1711675"/>
            <a:ext cx="5496488" cy="3664325"/>
          </a:xfrm>
          <a:prstGeom prst="rect">
            <a:avLst/>
          </a:prstGeom>
          <a:noFill/>
          <a:ln>
            <a:noFill/>
          </a:ln>
        </p:spPr>
      </p:pic>
      <p:sp>
        <p:nvSpPr>
          <p:cNvPr id="2" name="Slide Number Placeholder 1">
            <a:extLst>
              <a:ext uri="{FF2B5EF4-FFF2-40B4-BE49-F238E27FC236}">
                <a16:creationId xmlns:a16="http://schemas.microsoft.com/office/drawing/2014/main" id="{1CEEC1F2-1078-E298-5233-13363E720A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3292038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0AD3CD-1097-0DC5-D86C-E0F0175E1AA7}"/>
              </a:ext>
            </a:extLst>
          </p:cNvPr>
          <p:cNvSpPr>
            <a:spLocks noGrp="1"/>
          </p:cNvSpPr>
          <p:nvPr>
            <p:ph type="title"/>
          </p:nvPr>
        </p:nvSpPr>
        <p:spPr/>
        <p:txBody>
          <a:bodyPr/>
          <a:lstStyle/>
          <a:p>
            <a:r>
              <a:rPr lang="en-AU" dirty="0"/>
              <a:t>EV Road trip Challenge (1) </a:t>
            </a:r>
          </a:p>
        </p:txBody>
      </p:sp>
      <p:sp>
        <p:nvSpPr>
          <p:cNvPr id="4" name="Text Placeholder 3">
            <a:extLst>
              <a:ext uri="{FF2B5EF4-FFF2-40B4-BE49-F238E27FC236}">
                <a16:creationId xmlns:a16="http://schemas.microsoft.com/office/drawing/2014/main" id="{91E70D7F-CCBD-B449-C2E7-6BC5F5B0D812}"/>
              </a:ext>
            </a:extLst>
          </p:cNvPr>
          <p:cNvSpPr>
            <a:spLocks noGrp="1"/>
          </p:cNvSpPr>
          <p:nvPr>
            <p:ph type="body" sz="quarter" idx="18"/>
          </p:nvPr>
        </p:nvSpPr>
        <p:spPr/>
        <p:txBody>
          <a:bodyPr/>
          <a:lstStyle/>
          <a:p>
            <a:r>
              <a:rPr lang="en-AU" dirty="0"/>
              <a:t>Some basic calculations</a:t>
            </a:r>
          </a:p>
        </p:txBody>
      </p:sp>
      <p:sp>
        <p:nvSpPr>
          <p:cNvPr id="5" name="Text Placeholder 4">
            <a:extLst>
              <a:ext uri="{FF2B5EF4-FFF2-40B4-BE49-F238E27FC236}">
                <a16:creationId xmlns:a16="http://schemas.microsoft.com/office/drawing/2014/main" id="{BEE7BA26-F3EE-1DCB-5552-68C626186A40}"/>
              </a:ext>
            </a:extLst>
          </p:cNvPr>
          <p:cNvSpPr>
            <a:spLocks noGrp="1"/>
          </p:cNvSpPr>
          <p:nvPr>
            <p:ph type="body" sz="quarter" idx="17"/>
          </p:nvPr>
        </p:nvSpPr>
        <p:spPr/>
        <p:txBody>
          <a:bodyPr/>
          <a:lstStyle/>
          <a:p>
            <a:pPr marL="342900" indent="-342900">
              <a:spcAft>
                <a:spcPts val="600"/>
              </a:spcAft>
              <a:buFont typeface="Arial" panose="020B0604020202020204" pitchFamily="34" charset="0"/>
              <a:buChar char="•"/>
            </a:pPr>
            <a:r>
              <a:rPr lang="en-AU" sz="1800" dirty="0"/>
              <a:t>Battery size (kWh) / charger power (kW) = charging time (hrs)</a:t>
            </a:r>
          </a:p>
          <a:p>
            <a:pPr marL="342900" indent="-342900">
              <a:spcAft>
                <a:spcPts val="600"/>
              </a:spcAft>
              <a:buFont typeface="Arial" panose="020B0604020202020204" pitchFamily="34" charset="0"/>
              <a:buChar char="•"/>
            </a:pPr>
            <a:r>
              <a:rPr lang="en-AU" sz="1800" dirty="0"/>
              <a:t>EV range: use 80% of the WLTP (Worldwide harmonised Light-duty vehicles Testing Protocol) range as the realistic kilometre range of your EV.</a:t>
            </a:r>
          </a:p>
          <a:p>
            <a:pPr marL="342900" indent="-342900">
              <a:spcAft>
                <a:spcPts val="600"/>
              </a:spcAft>
              <a:buFont typeface="Arial" panose="020B0604020202020204" pitchFamily="34" charset="0"/>
              <a:buChar char="•"/>
            </a:pPr>
            <a:r>
              <a:rPr lang="en-AU" sz="1800" dirty="0"/>
              <a:t>DC Charging (Direct Current/Fast): find your maximum DC charging rate. DC chargers slow down their charging speed at 80% battery charge to protect the EV battery. This does NOT need to be considered in your charge time calculations for this challenge. EV drivers tend to only charge to 80% if another car is waiting for them to leave so that they can also use the charger.</a:t>
            </a:r>
          </a:p>
          <a:p>
            <a:pPr marL="342900" indent="-342900">
              <a:spcAft>
                <a:spcPts val="600"/>
              </a:spcAft>
              <a:buFont typeface="Arial" panose="020B0604020202020204" pitchFamily="34" charset="0"/>
              <a:buChar char="•"/>
            </a:pPr>
            <a:r>
              <a:rPr lang="en-AU" sz="1800" dirty="0"/>
              <a:t>Assume all AC chargers (Alternating Current/Slower) will charge your car at the power they are identified at, for example 7kW, 11kW and 22kW.</a:t>
            </a:r>
          </a:p>
        </p:txBody>
      </p:sp>
      <p:sp>
        <p:nvSpPr>
          <p:cNvPr id="2" name="Slide Number Placeholder 1">
            <a:extLst>
              <a:ext uri="{FF2B5EF4-FFF2-40B4-BE49-F238E27FC236}">
                <a16:creationId xmlns:a16="http://schemas.microsoft.com/office/drawing/2014/main" id="{6EDD0385-4765-0108-19B8-EE69C86BE4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08221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ea typeface="Times New Roman" panose="02020603050405020304" pitchFamily="18" charset="0"/>
              </a:rPr>
              <a:t>Data Hack High</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Enterprise Computing 11</a:t>
            </a:r>
            <a:r>
              <a:rPr lang="en-AU" sz="2000" dirty="0">
                <a:ea typeface="+mn-lt"/>
                <a:cs typeface="+mn-lt"/>
              </a:rPr>
              <a:t>–</a:t>
            </a:r>
            <a:r>
              <a:rPr lang="en-AU" dirty="0"/>
              <a:t>12</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t>Data science</a:t>
            </a:r>
          </a:p>
        </p:txBody>
      </p:sp>
      <p:pic>
        <p:nvPicPr>
          <p:cNvPr id="5" name="Picture Placeholder 5">
            <a:extLst>
              <a:ext uri="{FF2B5EF4-FFF2-40B4-BE49-F238E27FC236}">
                <a16:creationId xmlns:a16="http://schemas.microsoft.com/office/drawing/2014/main" id="{544FC669-6D4F-CE2E-448C-E0651876E429}"/>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t="2944" b="-95"/>
          <a:stretch/>
        </p:blipFill>
        <p:spPr>
          <a:xfrm>
            <a:off x="7548660" y="1"/>
            <a:ext cx="4176783" cy="6857999"/>
          </a:xfrm>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B685A6-087F-D71C-7FB1-65069D1247FB}"/>
              </a:ext>
            </a:extLst>
          </p:cNvPr>
          <p:cNvSpPr>
            <a:spLocks noGrp="1"/>
          </p:cNvSpPr>
          <p:nvPr>
            <p:ph type="title"/>
          </p:nvPr>
        </p:nvSpPr>
        <p:spPr/>
        <p:txBody>
          <a:bodyPr/>
          <a:lstStyle/>
          <a:p>
            <a:r>
              <a:rPr lang="en-AU" dirty="0"/>
              <a:t>EV Road trip Challenge (2) </a:t>
            </a:r>
          </a:p>
        </p:txBody>
      </p:sp>
      <p:sp>
        <p:nvSpPr>
          <p:cNvPr id="4" name="Text Placeholder 3">
            <a:extLst>
              <a:ext uri="{FF2B5EF4-FFF2-40B4-BE49-F238E27FC236}">
                <a16:creationId xmlns:a16="http://schemas.microsoft.com/office/drawing/2014/main" id="{F70650C5-E3F6-201F-F38A-B14FC7F0907D}"/>
              </a:ext>
            </a:extLst>
          </p:cNvPr>
          <p:cNvSpPr>
            <a:spLocks noGrp="1"/>
          </p:cNvSpPr>
          <p:nvPr>
            <p:ph type="body" sz="quarter" idx="18"/>
          </p:nvPr>
        </p:nvSpPr>
        <p:spPr/>
        <p:txBody>
          <a:bodyPr/>
          <a:lstStyle/>
          <a:p>
            <a:r>
              <a:rPr lang="en-AU" dirty="0">
                <a:sym typeface="Public Sans Light"/>
              </a:rPr>
              <a:t>Calculations, assumptions and hints you will need</a:t>
            </a:r>
          </a:p>
        </p:txBody>
      </p:sp>
      <p:sp>
        <p:nvSpPr>
          <p:cNvPr id="5" name="Text Placeholder 4">
            <a:extLst>
              <a:ext uri="{FF2B5EF4-FFF2-40B4-BE49-F238E27FC236}">
                <a16:creationId xmlns:a16="http://schemas.microsoft.com/office/drawing/2014/main" id="{019FC47E-83E1-C7CD-A22A-17453971F217}"/>
              </a:ext>
            </a:extLst>
          </p:cNvPr>
          <p:cNvSpPr>
            <a:spLocks noGrp="1"/>
          </p:cNvSpPr>
          <p:nvPr>
            <p:ph type="body" sz="quarter" idx="17"/>
          </p:nvPr>
        </p:nvSpPr>
        <p:spPr>
          <a:xfrm>
            <a:off x="360001" y="1567086"/>
            <a:ext cx="7177342" cy="4807835"/>
          </a:xfrm>
        </p:spPr>
        <p:txBody>
          <a:bodyPr/>
          <a:lstStyle/>
          <a:p>
            <a:pPr>
              <a:spcAft>
                <a:spcPts val="600"/>
              </a:spcAft>
            </a:pPr>
            <a:r>
              <a:rPr lang="en-AU" sz="1800" b="1" dirty="0"/>
              <a:t>DC charging</a:t>
            </a:r>
          </a:p>
          <a:p>
            <a:pPr>
              <a:spcAft>
                <a:spcPts val="600"/>
              </a:spcAft>
            </a:pPr>
            <a:r>
              <a:rPr lang="en-AU" sz="1800" dirty="0"/>
              <a:t>Note that if you are using a charger that has a higher power (kW) than the maximum charging power you have identified for your EV, you should only use that number in your calculations. </a:t>
            </a:r>
          </a:p>
          <a:p>
            <a:pPr>
              <a:spcAft>
                <a:spcPts val="600"/>
              </a:spcAft>
            </a:pPr>
            <a:r>
              <a:rPr lang="en-AU" sz="1800" dirty="0"/>
              <a:t>For example, a car with make power of 80kW plugged into a 100kW charger will only charge that car at 80kW.</a:t>
            </a:r>
            <a:endParaRPr lang="en-AU" sz="1800" b="1" dirty="0"/>
          </a:p>
          <a:p>
            <a:pPr>
              <a:spcAft>
                <a:spcPts val="600"/>
              </a:spcAft>
            </a:pPr>
            <a:endParaRPr lang="en-AU" sz="1800" b="1" dirty="0"/>
          </a:p>
          <a:p>
            <a:pPr>
              <a:spcAft>
                <a:spcPts val="600"/>
              </a:spcAft>
            </a:pPr>
            <a:r>
              <a:rPr lang="en-AU" sz="1800" b="1" dirty="0"/>
              <a:t>AC charging</a:t>
            </a:r>
          </a:p>
          <a:p>
            <a:pPr>
              <a:spcAft>
                <a:spcPts val="600"/>
              </a:spcAft>
            </a:pPr>
            <a:r>
              <a:rPr lang="en-AU" sz="1800" dirty="0"/>
              <a:t>Assume all AC chargers will charge your car at the power they are identified at. For example 7kW, 11kW and 22kW.</a:t>
            </a:r>
          </a:p>
        </p:txBody>
      </p:sp>
      <p:pic>
        <p:nvPicPr>
          <p:cNvPr id="6" name="Google Shape;665;p15" descr="A picture of an electric car charging station.&#10;&#10;">
            <a:extLst>
              <a:ext uri="{FF2B5EF4-FFF2-40B4-BE49-F238E27FC236}">
                <a16:creationId xmlns:a16="http://schemas.microsoft.com/office/drawing/2014/main" id="{F1D22C43-0E6D-CDA7-BB39-F23F4166EE91}"/>
              </a:ext>
            </a:extLst>
          </p:cNvPr>
          <p:cNvPicPr preferRelativeResize="0"/>
          <p:nvPr/>
        </p:nvPicPr>
        <p:blipFill rotWithShape="1">
          <a:blip r:embed="rId2">
            <a:alphaModFix/>
          </a:blip>
          <a:srcRect t="7767" r="54337"/>
          <a:stretch/>
        </p:blipFill>
        <p:spPr>
          <a:xfrm>
            <a:off x="8131594" y="1700213"/>
            <a:ext cx="3085854" cy="4674708"/>
          </a:xfrm>
          <a:prstGeom prst="rect">
            <a:avLst/>
          </a:prstGeom>
          <a:noFill/>
          <a:ln>
            <a:noFill/>
          </a:ln>
        </p:spPr>
      </p:pic>
      <p:sp>
        <p:nvSpPr>
          <p:cNvPr id="2" name="Slide Number Placeholder 1">
            <a:extLst>
              <a:ext uri="{FF2B5EF4-FFF2-40B4-BE49-F238E27FC236}">
                <a16:creationId xmlns:a16="http://schemas.microsoft.com/office/drawing/2014/main" id="{F9E6007E-439F-9379-209B-38BD6F28165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4054821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B43E6-2E5C-541E-9748-FCF9201C824B}"/>
              </a:ext>
            </a:extLst>
          </p:cNvPr>
          <p:cNvSpPr>
            <a:spLocks noGrp="1"/>
          </p:cNvSpPr>
          <p:nvPr>
            <p:ph type="title"/>
          </p:nvPr>
        </p:nvSpPr>
        <p:spPr/>
        <p:txBody>
          <a:bodyPr/>
          <a:lstStyle/>
          <a:p>
            <a:r>
              <a:rPr lang="en-AU" dirty="0"/>
              <a:t>EV Road trip Challenge (3) </a:t>
            </a:r>
          </a:p>
        </p:txBody>
      </p:sp>
      <p:sp>
        <p:nvSpPr>
          <p:cNvPr id="4" name="Text Placeholder 3">
            <a:extLst>
              <a:ext uri="{FF2B5EF4-FFF2-40B4-BE49-F238E27FC236}">
                <a16:creationId xmlns:a16="http://schemas.microsoft.com/office/drawing/2014/main" id="{7FDCF246-BD69-213C-5748-8186C7C2CFE8}"/>
              </a:ext>
            </a:extLst>
          </p:cNvPr>
          <p:cNvSpPr>
            <a:spLocks noGrp="1"/>
          </p:cNvSpPr>
          <p:nvPr>
            <p:ph type="body" sz="quarter" idx="18"/>
          </p:nvPr>
        </p:nvSpPr>
        <p:spPr/>
        <p:txBody>
          <a:bodyPr/>
          <a:lstStyle/>
          <a:p>
            <a:r>
              <a:rPr lang="en-AU" dirty="0"/>
              <a:t>Plan your trip</a:t>
            </a:r>
          </a:p>
        </p:txBody>
      </p:sp>
      <p:sp>
        <p:nvSpPr>
          <p:cNvPr id="5" name="Text Placeholder 4">
            <a:extLst>
              <a:ext uri="{FF2B5EF4-FFF2-40B4-BE49-F238E27FC236}">
                <a16:creationId xmlns:a16="http://schemas.microsoft.com/office/drawing/2014/main" id="{0F1B08B4-3ACA-821C-488D-C42040F05E8E}"/>
              </a:ext>
            </a:extLst>
          </p:cNvPr>
          <p:cNvSpPr>
            <a:spLocks noGrp="1"/>
          </p:cNvSpPr>
          <p:nvPr>
            <p:ph type="body" sz="quarter" idx="17"/>
          </p:nvPr>
        </p:nvSpPr>
        <p:spPr>
          <a:xfrm>
            <a:off x="360001" y="1567086"/>
            <a:ext cx="6266086" cy="4807835"/>
          </a:xfrm>
        </p:spPr>
        <p:txBody>
          <a:bodyPr/>
          <a:lstStyle/>
          <a:p>
            <a:pPr marL="285750" indent="-285750">
              <a:spcAft>
                <a:spcPts val="600"/>
              </a:spcAft>
              <a:buFont typeface="Arial" panose="020B0604020202020204" pitchFamily="34" charset="0"/>
              <a:buChar char="•"/>
            </a:pPr>
            <a:r>
              <a:rPr lang="en-AU" sz="1800" dirty="0"/>
              <a:t>Explain the activity you will do at that stop. Include the time of day and length of stay. An example may be lunchtime at a local café for one hour or go to the toilet and grab a drink for 15 minutes. Your times must be reasonable for the activity, and those amenities must exist at that location.</a:t>
            </a:r>
          </a:p>
          <a:p>
            <a:pPr marL="285750" indent="-285750">
              <a:spcAft>
                <a:spcPts val="600"/>
              </a:spcAft>
              <a:buFont typeface="Arial" panose="020B0604020202020204" pitchFamily="34" charset="0"/>
              <a:buChar char="•"/>
            </a:pPr>
            <a:r>
              <a:rPr lang="en-AU" sz="1800" dirty="0"/>
              <a:t>Identify the EV charger type (AC or DC) you will stop at if you want to charge.</a:t>
            </a:r>
          </a:p>
          <a:p>
            <a:pPr marL="285750" indent="-285750">
              <a:spcAft>
                <a:spcPts val="600"/>
              </a:spcAft>
              <a:buFont typeface="Arial" panose="020B0604020202020204" pitchFamily="34" charset="0"/>
              <a:buChar char="•"/>
            </a:pPr>
            <a:r>
              <a:rPr lang="en-AU" sz="1800" dirty="0"/>
              <a:t>Define how much charge you will want to have (kWh) and how long that will take you with that charger and the cost (if you need to pay, some chargers are free!).</a:t>
            </a:r>
          </a:p>
        </p:txBody>
      </p:sp>
      <p:pic>
        <p:nvPicPr>
          <p:cNvPr id="6" name="Google Shape;690;p18">
            <a:extLst>
              <a:ext uri="{FF2B5EF4-FFF2-40B4-BE49-F238E27FC236}">
                <a16:creationId xmlns:a16="http://schemas.microsoft.com/office/drawing/2014/main" id="{68349C4D-6E5C-C8F3-B349-BE5302DD6C44}"/>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81171" y="1700213"/>
            <a:ext cx="4650828" cy="4172610"/>
          </a:xfrm>
          <a:prstGeom prst="rect">
            <a:avLst/>
          </a:prstGeom>
          <a:noFill/>
          <a:ln>
            <a:noFill/>
          </a:ln>
        </p:spPr>
      </p:pic>
      <p:sp>
        <p:nvSpPr>
          <p:cNvPr id="8" name="TextBox 7">
            <a:extLst>
              <a:ext uri="{FF2B5EF4-FFF2-40B4-BE49-F238E27FC236}">
                <a16:creationId xmlns:a16="http://schemas.microsoft.com/office/drawing/2014/main" id="{1EF46FCC-82B0-DF46-997D-6FA3EB3BFF92}"/>
              </a:ext>
            </a:extLst>
          </p:cNvPr>
          <p:cNvSpPr txBox="1"/>
          <p:nvPr/>
        </p:nvSpPr>
        <p:spPr>
          <a:xfrm>
            <a:off x="7087572" y="5968645"/>
            <a:ext cx="1621903" cy="246221"/>
          </a:xfrm>
          <a:prstGeom prst="rect">
            <a:avLst/>
          </a:prstGeom>
          <a:noFill/>
        </p:spPr>
        <p:txBody>
          <a:bodyPr wrap="square">
            <a:spAutoFit/>
          </a:bodyPr>
          <a:lstStyle/>
          <a:p>
            <a:r>
              <a:rPr lang="en-AU" sz="1000" dirty="0">
                <a:latin typeface="Arial" panose="020B0604020202020204" pitchFamily="34" charset="0"/>
                <a:cs typeface="Arial" panose="020B0604020202020204" pitchFamily="34" charset="0"/>
              </a:rPr>
              <a:t>Map data by Google.</a:t>
            </a:r>
          </a:p>
        </p:txBody>
      </p:sp>
      <p:sp>
        <p:nvSpPr>
          <p:cNvPr id="2" name="Slide Number Placeholder 1">
            <a:extLst>
              <a:ext uri="{FF2B5EF4-FFF2-40B4-BE49-F238E27FC236}">
                <a16:creationId xmlns:a16="http://schemas.microsoft.com/office/drawing/2014/main" id="{33521CF3-E972-3643-DCD2-ABE9F5A63D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331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C8004-4429-7050-54C3-F01463440F22}"/>
              </a:ext>
            </a:extLst>
          </p:cNvPr>
          <p:cNvSpPr>
            <a:spLocks noGrp="1"/>
          </p:cNvSpPr>
          <p:nvPr>
            <p:ph type="title"/>
          </p:nvPr>
        </p:nvSpPr>
        <p:spPr/>
        <p:txBody>
          <a:bodyPr/>
          <a:lstStyle/>
          <a:p>
            <a:r>
              <a:rPr lang="en-AU" dirty="0"/>
              <a:t>EV Road trip Challenge (4) </a:t>
            </a:r>
          </a:p>
        </p:txBody>
      </p:sp>
      <p:sp>
        <p:nvSpPr>
          <p:cNvPr id="4" name="Text Placeholder 3">
            <a:extLst>
              <a:ext uri="{FF2B5EF4-FFF2-40B4-BE49-F238E27FC236}">
                <a16:creationId xmlns:a16="http://schemas.microsoft.com/office/drawing/2014/main" id="{016118D1-35FC-53CD-2B6F-E14CE2E3E36E}"/>
              </a:ext>
            </a:extLst>
          </p:cNvPr>
          <p:cNvSpPr>
            <a:spLocks noGrp="1"/>
          </p:cNvSpPr>
          <p:nvPr>
            <p:ph type="body" sz="quarter" idx="18"/>
          </p:nvPr>
        </p:nvSpPr>
        <p:spPr>
          <a:xfrm>
            <a:off x="359999" y="982520"/>
            <a:ext cx="6239583" cy="283081"/>
          </a:xfrm>
        </p:spPr>
        <p:txBody>
          <a:bodyPr/>
          <a:lstStyle/>
          <a:p>
            <a:r>
              <a:rPr lang="en-AU" dirty="0"/>
              <a:t>Search for EV charging stations</a:t>
            </a:r>
          </a:p>
        </p:txBody>
      </p:sp>
      <p:sp>
        <p:nvSpPr>
          <p:cNvPr id="5" name="Text Placeholder 4">
            <a:extLst>
              <a:ext uri="{FF2B5EF4-FFF2-40B4-BE49-F238E27FC236}">
                <a16:creationId xmlns:a16="http://schemas.microsoft.com/office/drawing/2014/main" id="{6EDA47D3-7B6B-7813-4829-DD93D6EFFC5F}"/>
              </a:ext>
            </a:extLst>
          </p:cNvPr>
          <p:cNvSpPr>
            <a:spLocks noGrp="1"/>
          </p:cNvSpPr>
          <p:nvPr>
            <p:ph type="body" sz="quarter" idx="17"/>
          </p:nvPr>
        </p:nvSpPr>
        <p:spPr>
          <a:xfrm>
            <a:off x="360000" y="1567086"/>
            <a:ext cx="6239583" cy="4807835"/>
          </a:xfrm>
        </p:spPr>
        <p:txBody>
          <a:bodyPr/>
          <a:lstStyle/>
          <a:p>
            <a:pPr>
              <a:spcAft>
                <a:spcPts val="600"/>
              </a:spcAft>
            </a:pPr>
            <a:r>
              <a:rPr lang="en-AU" sz="1800" dirty="0"/>
              <a:t>Two websites to assist in searching for EV charging stations on your road trip:</a:t>
            </a:r>
            <a:endParaRPr lang="en-AU" sz="1800" dirty="0">
              <a:hlinkClick r:id="rId2">
                <a:extLst>
                  <a:ext uri="{A12FA001-AC4F-418D-AE19-62706E023703}">
                    <ahyp:hlinkClr xmlns:ahyp="http://schemas.microsoft.com/office/drawing/2018/hyperlinkcolor" val="tx"/>
                  </a:ext>
                </a:extLst>
              </a:hlinkClick>
            </a:endParaRPr>
          </a:p>
          <a:p>
            <a:pPr marL="342900" indent="-342900">
              <a:spcAft>
                <a:spcPts val="600"/>
              </a:spcAft>
              <a:buFont typeface="Arial" panose="020B0604020202020204" pitchFamily="34" charset="0"/>
              <a:buChar char="•"/>
            </a:pPr>
            <a:r>
              <a:rPr lang="en-AU" sz="1800" dirty="0" err="1">
                <a:hlinkClick r:id="rId2"/>
              </a:rPr>
              <a:t>PlugShare</a:t>
            </a:r>
            <a:endParaRPr lang="en-AU" sz="1800" dirty="0"/>
          </a:p>
          <a:p>
            <a:pPr marL="342900" indent="-342900">
              <a:spcAft>
                <a:spcPts val="600"/>
              </a:spcAft>
              <a:buFont typeface="Arial" panose="020B0604020202020204" pitchFamily="34" charset="0"/>
              <a:buChar char="•"/>
            </a:pPr>
            <a:r>
              <a:rPr lang="en-AU" sz="1800" dirty="0">
                <a:hlinkClick r:id="rId3"/>
              </a:rPr>
              <a:t>Google Maps</a:t>
            </a:r>
            <a:endParaRPr lang="en-AU" sz="1800" dirty="0"/>
          </a:p>
        </p:txBody>
      </p:sp>
      <p:pic>
        <p:nvPicPr>
          <p:cNvPr id="6" name="Google Shape;735;p23" descr="A person standing next to a charging station.">
            <a:extLst>
              <a:ext uri="{FF2B5EF4-FFF2-40B4-BE49-F238E27FC236}">
                <a16:creationId xmlns:a16="http://schemas.microsoft.com/office/drawing/2014/main" id="{98E692AE-E79C-83DF-2A3A-6D1E608390CC}"/>
              </a:ext>
            </a:extLst>
          </p:cNvPr>
          <p:cNvPicPr preferRelativeResize="0">
            <a:picLocks/>
          </p:cNvPicPr>
          <p:nvPr/>
        </p:nvPicPr>
        <p:blipFill rotWithShape="1">
          <a:blip r:embed="rId4">
            <a:alphaModFix/>
          </a:blip>
          <a:srcRect l="25509" r="25510"/>
          <a:stretch/>
        </p:blipFill>
        <p:spPr>
          <a:xfrm>
            <a:off x="7152000" y="0"/>
            <a:ext cx="5040000" cy="6858000"/>
          </a:xfrm>
          <a:prstGeom prst="rect">
            <a:avLst/>
          </a:prstGeom>
          <a:noFill/>
          <a:ln>
            <a:noFill/>
          </a:ln>
        </p:spPr>
      </p:pic>
      <p:sp>
        <p:nvSpPr>
          <p:cNvPr id="2" name="Slide Number Placeholder 1">
            <a:extLst>
              <a:ext uri="{FF2B5EF4-FFF2-40B4-BE49-F238E27FC236}">
                <a16:creationId xmlns:a16="http://schemas.microsoft.com/office/drawing/2014/main" id="{1CEEC1F2-1078-E298-5233-13363E720A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3193846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806C1-96AC-AC8E-99BA-5A0EEE97E0BD}"/>
              </a:ext>
            </a:extLst>
          </p:cNvPr>
          <p:cNvSpPr>
            <a:spLocks noGrp="1"/>
          </p:cNvSpPr>
          <p:nvPr>
            <p:ph type="title"/>
          </p:nvPr>
        </p:nvSpPr>
        <p:spPr/>
        <p:txBody>
          <a:bodyPr/>
          <a:lstStyle/>
          <a:p>
            <a:r>
              <a:rPr lang="en-AU" dirty="0"/>
              <a:t>EV Road trip Challenge (5) </a:t>
            </a:r>
          </a:p>
        </p:txBody>
      </p:sp>
      <p:sp>
        <p:nvSpPr>
          <p:cNvPr id="4" name="Text Placeholder 3">
            <a:extLst>
              <a:ext uri="{FF2B5EF4-FFF2-40B4-BE49-F238E27FC236}">
                <a16:creationId xmlns:a16="http://schemas.microsoft.com/office/drawing/2014/main" id="{3F6C2205-19E2-5B2D-D7E6-BF94C4AB21CB}"/>
              </a:ext>
            </a:extLst>
          </p:cNvPr>
          <p:cNvSpPr>
            <a:spLocks noGrp="1"/>
          </p:cNvSpPr>
          <p:nvPr>
            <p:ph type="body" sz="quarter" idx="18"/>
          </p:nvPr>
        </p:nvSpPr>
        <p:spPr>
          <a:xfrm>
            <a:off x="360000" y="982520"/>
            <a:ext cx="5643236" cy="316193"/>
          </a:xfrm>
        </p:spPr>
        <p:txBody>
          <a:bodyPr/>
          <a:lstStyle/>
          <a:p>
            <a:r>
              <a:rPr lang="en-AU" dirty="0"/>
              <a:t>Additional activities</a:t>
            </a:r>
          </a:p>
        </p:txBody>
      </p:sp>
      <p:sp>
        <p:nvSpPr>
          <p:cNvPr id="5" name="Text Placeholder 4">
            <a:extLst>
              <a:ext uri="{FF2B5EF4-FFF2-40B4-BE49-F238E27FC236}">
                <a16:creationId xmlns:a16="http://schemas.microsoft.com/office/drawing/2014/main" id="{8B33D876-C8B6-58C9-55E0-8BCD01FC1462}"/>
              </a:ext>
            </a:extLst>
          </p:cNvPr>
          <p:cNvSpPr>
            <a:spLocks noGrp="1"/>
          </p:cNvSpPr>
          <p:nvPr>
            <p:ph type="body" sz="quarter" idx="17"/>
          </p:nvPr>
        </p:nvSpPr>
        <p:spPr>
          <a:xfrm>
            <a:off x="360001" y="1567086"/>
            <a:ext cx="6067304" cy="4807835"/>
          </a:xfrm>
        </p:spPr>
        <p:txBody>
          <a:bodyPr/>
          <a:lstStyle/>
          <a:p>
            <a:pPr lvl="0" algn="l" rtl="0">
              <a:spcAft>
                <a:spcPts val="600"/>
              </a:spcAft>
              <a:buClr>
                <a:schemeClr val="dk1"/>
              </a:buClr>
              <a:buSzPts val="2000"/>
            </a:pPr>
            <a:r>
              <a:rPr lang="en-AU" sz="1800" dirty="0"/>
              <a:t>For either your main destination in the road trip or your starting location, find the number of Battery Electric Vehicles in that Local Government Authority from the </a:t>
            </a:r>
            <a:r>
              <a:rPr lang="en-AU" sz="1800" u="sng" dirty="0">
                <a:solidFill>
                  <a:schemeClr val="hlink"/>
                </a:solidFill>
                <a:hlinkClick r:id="rId2"/>
              </a:rPr>
              <a:t>Transport for NSW website</a:t>
            </a:r>
            <a:r>
              <a:rPr lang="en-AU" sz="1800" dirty="0"/>
              <a:t> and provide a graph of the total number of total EVs registered per month from January 2023 to the current available information. </a:t>
            </a:r>
          </a:p>
          <a:p>
            <a:pPr lvl="0" algn="l" rtl="0">
              <a:spcAft>
                <a:spcPts val="600"/>
              </a:spcAft>
              <a:buClr>
                <a:schemeClr val="dk1"/>
              </a:buClr>
              <a:buSzPts val="2000"/>
            </a:pPr>
            <a:r>
              <a:rPr lang="en-AU" sz="1800" dirty="0"/>
              <a:t>Design the graph to provide clear information to your audience.</a:t>
            </a:r>
          </a:p>
          <a:p>
            <a:pPr lvl="0" algn="l" rtl="0">
              <a:spcAft>
                <a:spcPts val="600"/>
              </a:spcAft>
              <a:buClr>
                <a:schemeClr val="dk1"/>
              </a:buClr>
              <a:buSzPts val="2000"/>
            </a:pPr>
            <a:r>
              <a:rPr lang="en-AU" sz="1800" dirty="0"/>
              <a:t>Using the </a:t>
            </a:r>
            <a:r>
              <a:rPr lang="en-AU" sz="1800" u="sng" dirty="0">
                <a:solidFill>
                  <a:schemeClr val="hlink"/>
                </a:solidFill>
                <a:hlinkClick r:id="rId3"/>
              </a:rPr>
              <a:t>VESR website</a:t>
            </a:r>
            <a:r>
              <a:rPr lang="en-AU" sz="1800" dirty="0"/>
              <a:t> calculate the emissions (C02 (g/km)) of a similar size internal combustion engine (ICE) vehicle for that same trip length and the cost of the trip if diesel/petrol fuel is $2 per litre.</a:t>
            </a:r>
          </a:p>
          <a:p>
            <a:pPr>
              <a:spcAft>
                <a:spcPts val="600"/>
              </a:spcAft>
            </a:pPr>
            <a:endParaRPr lang="en-AU" sz="1800" dirty="0"/>
          </a:p>
        </p:txBody>
      </p:sp>
      <p:pic>
        <p:nvPicPr>
          <p:cNvPr id="6" name="Google Shape;698;p19" descr="A graph the show Total EV Registrations to May 2024. ">
            <a:extLst>
              <a:ext uri="{FF2B5EF4-FFF2-40B4-BE49-F238E27FC236}">
                <a16:creationId xmlns:a16="http://schemas.microsoft.com/office/drawing/2014/main" id="{D1E8EFFF-6907-2282-A6CB-763BE053C311}"/>
              </a:ext>
            </a:extLst>
          </p:cNvPr>
          <p:cNvPicPr preferRelativeResize="0"/>
          <p:nvPr/>
        </p:nvPicPr>
        <p:blipFill rotWithShape="1">
          <a:blip r:embed="rId4">
            <a:alphaModFix/>
          </a:blip>
          <a:srcRect l="1" r="-244" b="-244"/>
          <a:stretch/>
        </p:blipFill>
        <p:spPr>
          <a:xfrm>
            <a:off x="6911571" y="1298713"/>
            <a:ext cx="4932429" cy="4983987"/>
          </a:xfrm>
          <a:prstGeom prst="rect">
            <a:avLst/>
          </a:prstGeom>
          <a:noFill/>
          <a:ln>
            <a:noFill/>
          </a:ln>
        </p:spPr>
      </p:pic>
      <p:sp>
        <p:nvSpPr>
          <p:cNvPr id="7" name="Google Shape;699;p19">
            <a:extLst>
              <a:ext uri="{FF2B5EF4-FFF2-40B4-BE49-F238E27FC236}">
                <a16:creationId xmlns:a16="http://schemas.microsoft.com/office/drawing/2014/main" id="{6721AA1B-AE2E-3212-1D39-9C1BD9E589D5}"/>
              </a:ext>
            </a:extLst>
          </p:cNvPr>
          <p:cNvSpPr txBox="1"/>
          <p:nvPr/>
        </p:nvSpPr>
        <p:spPr>
          <a:xfrm>
            <a:off x="7158031" y="6394799"/>
            <a:ext cx="3474569" cy="35942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AU" sz="1000" dirty="0">
                <a:solidFill>
                  <a:schemeClr val="dk1"/>
                </a:solidFill>
                <a:latin typeface="Arial" panose="020B0604020202020204" pitchFamily="34" charset="0"/>
                <a:ea typeface="Public Sans Light"/>
                <a:cs typeface="Arial" panose="020B0604020202020204" pitchFamily="34" charset="0"/>
                <a:sym typeface="Public Sans Light"/>
              </a:rPr>
              <a:t>Out of 7,226,440 vehicles in NSW</a:t>
            </a:r>
            <a:endParaRPr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20EB3A8-0F28-60D0-8A22-005A340A14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dirty="0"/>
          </a:p>
        </p:txBody>
      </p:sp>
    </p:spTree>
    <p:extLst>
      <p:ext uri="{BB962C8B-B14F-4D97-AF65-F5344CB8AC3E}">
        <p14:creationId xmlns:p14="http://schemas.microsoft.com/office/powerpoint/2010/main" val="1720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ea typeface="Times New Roman" panose="02020603050405020304" pitchFamily="18" charset="0"/>
              </a:rPr>
              <a:t>Vaping data challenge</a:t>
            </a:r>
            <a:br>
              <a:rPr lang="en-AU" dirty="0">
                <a:effectLst/>
                <a:ea typeface="Times New Roman" panose="02020603050405020304" pitchFamily="18" charset="0"/>
              </a:rPr>
            </a:br>
            <a:r>
              <a:rPr lang="en-AU" dirty="0">
                <a:effectLst/>
                <a:ea typeface="Times New Roman" panose="02020603050405020304" pitchFamily="18" charset="0"/>
              </a:rPr>
              <a:t>NSW Health</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Enterprise Computing 11</a:t>
            </a:r>
            <a:r>
              <a:rPr lang="en-AU" sz="2000" dirty="0">
                <a:ea typeface="+mn-lt"/>
                <a:cs typeface="+mn-lt"/>
              </a:rPr>
              <a:t>–</a:t>
            </a:r>
            <a:r>
              <a:rPr lang="en-AU" dirty="0"/>
              <a:t>12</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t>Data science</a:t>
            </a:r>
          </a:p>
        </p:txBody>
      </p:sp>
      <p:pic>
        <p:nvPicPr>
          <p:cNvPr id="7" name="Picture 6">
            <a:extLst>
              <a:ext uri="{FF2B5EF4-FFF2-40B4-BE49-F238E27FC236}">
                <a16:creationId xmlns:a16="http://schemas.microsoft.com/office/drawing/2014/main" id="{7AD4B577-FEC1-759B-D152-5D8CCCD6BA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82593" y="2307837"/>
            <a:ext cx="4337758" cy="1764468"/>
          </a:xfrm>
          <a:prstGeom prst="rect">
            <a:avLst/>
          </a:prstGeom>
        </p:spPr>
      </p:pic>
    </p:spTree>
    <p:extLst>
      <p:ext uri="{BB962C8B-B14F-4D97-AF65-F5344CB8AC3E}">
        <p14:creationId xmlns:p14="http://schemas.microsoft.com/office/powerpoint/2010/main" val="321151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156141" cy="522000"/>
          </a:xfrm>
        </p:spPr>
        <p:txBody>
          <a:bodyPr/>
          <a:lstStyle/>
          <a:p>
            <a:r>
              <a:rPr lang="en-AU" dirty="0"/>
              <a:t>Learning intentions and success criteria (NSW Health)</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3040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spcAft>
                <a:spcPts val="600"/>
              </a:spcAft>
              <a:buFont typeface="Arial" panose="020B0604020202020204" pitchFamily="34" charset="0"/>
              <a:buChar char="•"/>
            </a:pPr>
            <a:r>
              <a:rPr lang="en-AU" sz="1800" dirty="0">
                <a:latin typeface="Arial"/>
                <a:cs typeface="Arial"/>
              </a:rPr>
              <a:t>investigate the health impacts and prevalence of vaping among young people</a:t>
            </a:r>
            <a:endParaRPr lang="en-AU" sz="1800" dirty="0">
              <a:latin typeface="Arial" panose="020B0604020202020204" pitchFamily="34" charset="0"/>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dirty="0">
                <a:latin typeface="Arial"/>
                <a:cs typeface="Arial"/>
              </a:rPr>
              <a:t>analyse datasets to identify trends and correlations in vaping behaviour</a:t>
            </a:r>
            <a:endParaRPr lang="en-AU" sz="1800" dirty="0"/>
          </a:p>
          <a:p>
            <a:pPr marL="342900" indent="-342900">
              <a:lnSpc>
                <a:spcPct val="150000"/>
              </a:lnSpc>
              <a:spcAft>
                <a:spcPts val="600"/>
              </a:spcAft>
              <a:buFont typeface="Arial" panose="020B0604020202020204" pitchFamily="34" charset="0"/>
              <a:buChar char="•"/>
            </a:pPr>
            <a:r>
              <a:rPr lang="en-AU" sz="1800" dirty="0">
                <a:latin typeface="Arial"/>
                <a:cs typeface="Arial"/>
              </a:rPr>
              <a:t>develop evidence-based solutions to reduce youth vaping.</a:t>
            </a:r>
            <a:endParaRPr lang="en-AU" sz="1800" dirty="0"/>
          </a:p>
          <a:p>
            <a:pPr>
              <a:lnSpc>
                <a:spcPct val="150000"/>
              </a:lnSpc>
              <a:spcAft>
                <a:spcPts val="600"/>
              </a:spcAft>
            </a:pPr>
            <a:endParaRPr lang="en-AU" sz="1800" dirty="0">
              <a:latin typeface="Arial" panose="020B0604020202020204" pitchFamily="34" charset="0"/>
              <a:cs typeface="Arial" panose="020B0604020202020204" pitchFamily="34" charset="0"/>
            </a:endParaRPr>
          </a:p>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spcAft>
                <a:spcPts val="600"/>
              </a:spcAft>
              <a:buFont typeface="Arial,Sans-Serif"/>
              <a:buChar char="•"/>
            </a:pPr>
            <a:r>
              <a:rPr lang="en-AU" sz="1800" dirty="0">
                <a:latin typeface="Arial"/>
                <a:cs typeface="Arial"/>
              </a:rPr>
              <a:t>interpret and visualise data showing the rise in vaping among different age groups</a:t>
            </a:r>
            <a:endParaRPr lang="en-US" sz="1800" dirty="0">
              <a:latin typeface="Arial" panose="020B0604020202020204" pitchFamily="34" charset="0"/>
              <a:cs typeface="Arial" panose="020B0604020202020204" pitchFamily="34" charset="0"/>
            </a:endParaRPr>
          </a:p>
          <a:p>
            <a:pPr marL="342900" indent="-342900">
              <a:lnSpc>
                <a:spcPct val="150000"/>
              </a:lnSpc>
              <a:spcAft>
                <a:spcPts val="600"/>
              </a:spcAft>
              <a:buFont typeface="Arial,Sans-Serif"/>
              <a:buChar char="•"/>
            </a:pPr>
            <a:r>
              <a:rPr lang="en-AU" sz="1800" dirty="0">
                <a:latin typeface="Arial"/>
                <a:ea typeface="+mn-lt"/>
                <a:cs typeface="Arial"/>
              </a:rPr>
              <a:t>identify harmful chemicals in vape products and their health impacts</a:t>
            </a:r>
            <a:endParaRPr lang="en-US" sz="1800" dirty="0"/>
          </a:p>
          <a:p>
            <a:pPr marL="342900" indent="-342900">
              <a:lnSpc>
                <a:spcPct val="150000"/>
              </a:lnSpc>
              <a:spcAft>
                <a:spcPts val="600"/>
              </a:spcAft>
              <a:buFont typeface="Arial,Sans-Serif"/>
              <a:buChar char="•"/>
            </a:pPr>
            <a:r>
              <a:rPr lang="en-AU" sz="1800" dirty="0">
                <a:latin typeface="Arial"/>
                <a:ea typeface="+mn-lt"/>
                <a:cs typeface="Arial"/>
              </a:rPr>
              <a:t>propose actionable solutions to address youth vaping, supported by data analysis.</a:t>
            </a:r>
            <a:endParaRPr lang="en-AU"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3776171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495604-3D67-F3BB-5876-3D99BA29212D}"/>
              </a:ext>
            </a:extLst>
          </p:cNvPr>
          <p:cNvSpPr>
            <a:spLocks noGrp="1"/>
          </p:cNvSpPr>
          <p:nvPr>
            <p:ph type="title"/>
          </p:nvPr>
        </p:nvSpPr>
        <p:spPr/>
        <p:txBody>
          <a:bodyPr/>
          <a:lstStyle/>
          <a:p>
            <a:r>
              <a:rPr lang="en-AU" dirty="0"/>
              <a:t>Every vape is a hit to your health</a:t>
            </a:r>
          </a:p>
        </p:txBody>
      </p:sp>
      <p:sp>
        <p:nvSpPr>
          <p:cNvPr id="4" name="Text Placeholder 3">
            <a:extLst>
              <a:ext uri="{FF2B5EF4-FFF2-40B4-BE49-F238E27FC236}">
                <a16:creationId xmlns:a16="http://schemas.microsoft.com/office/drawing/2014/main" id="{78ECC242-4AD4-653D-5FF8-103CF7156E56}"/>
              </a:ext>
            </a:extLst>
          </p:cNvPr>
          <p:cNvSpPr>
            <a:spLocks noGrp="1"/>
          </p:cNvSpPr>
          <p:nvPr>
            <p:ph type="body" sz="quarter" idx="18"/>
          </p:nvPr>
        </p:nvSpPr>
        <p:spPr/>
        <p:txBody>
          <a:bodyPr/>
          <a:lstStyle/>
          <a:p>
            <a:r>
              <a:rPr lang="en-AU" dirty="0"/>
              <a:t>NSW Health</a:t>
            </a:r>
          </a:p>
        </p:txBody>
      </p:sp>
      <p:sp>
        <p:nvSpPr>
          <p:cNvPr id="5" name="Text Placeholder 4">
            <a:extLst>
              <a:ext uri="{FF2B5EF4-FFF2-40B4-BE49-F238E27FC236}">
                <a16:creationId xmlns:a16="http://schemas.microsoft.com/office/drawing/2014/main" id="{15A0FD64-232F-FFFC-65DC-29894D622DF8}"/>
              </a:ext>
            </a:extLst>
          </p:cNvPr>
          <p:cNvSpPr>
            <a:spLocks noGrp="1"/>
          </p:cNvSpPr>
          <p:nvPr>
            <p:ph type="body" sz="quarter" idx="17"/>
          </p:nvPr>
        </p:nvSpPr>
        <p:spPr>
          <a:xfrm>
            <a:off x="360000" y="1567086"/>
            <a:ext cx="7065559" cy="4807835"/>
          </a:xfrm>
        </p:spPr>
        <p:txBody>
          <a:bodyPr/>
          <a:lstStyle/>
          <a:p>
            <a:pPr>
              <a:spcAft>
                <a:spcPts val="600"/>
              </a:spcAft>
            </a:pPr>
            <a:r>
              <a:rPr lang="en-AU" sz="1800" dirty="0">
                <a:latin typeface="Arial"/>
                <a:ea typeface="Arial"/>
                <a:cs typeface="Arial"/>
                <a:sym typeface="Arial"/>
              </a:rPr>
              <a:t>How can you use data to create a picture of the risks to young people in NSW associated with e-cigarette use?</a:t>
            </a:r>
          </a:p>
          <a:p>
            <a:pPr>
              <a:spcAft>
                <a:spcPts val="600"/>
              </a:spcAft>
            </a:pPr>
            <a:r>
              <a:rPr lang="en-AU" sz="1800" dirty="0">
                <a:latin typeface="Arial"/>
                <a:ea typeface="Arial"/>
                <a:cs typeface="Arial"/>
                <a:sym typeface="Arial"/>
              </a:rPr>
              <a:t>How can you propose solutions to address the problem of youth vaping at a high school level?</a:t>
            </a:r>
          </a:p>
        </p:txBody>
      </p:sp>
      <p:pic>
        <p:nvPicPr>
          <p:cNvPr id="6" name="Google Shape;302;p10" descr="A picture of a vape that is targeting young people by including Peter Pan on the packaging. ">
            <a:extLst>
              <a:ext uri="{FF2B5EF4-FFF2-40B4-BE49-F238E27FC236}">
                <a16:creationId xmlns:a16="http://schemas.microsoft.com/office/drawing/2014/main" id="{0B664936-0DEC-3C80-7230-78D587B5D5D7}"/>
              </a:ext>
              <a:ext uri="{C183D7F6-B498-43B3-948B-1728B52AA6E4}">
                <adec:decorative xmlns:adec="http://schemas.microsoft.com/office/drawing/2017/decorative" val="0"/>
              </a:ext>
            </a:extLst>
          </p:cNvPr>
          <p:cNvPicPr preferRelativeResize="0"/>
          <p:nvPr/>
        </p:nvPicPr>
        <p:blipFill rotWithShape="1">
          <a:blip r:embed="rId2">
            <a:alphaModFix/>
          </a:blip>
          <a:srcRect l="11232" t="6231" r="17112" b="8523"/>
          <a:stretch/>
        </p:blipFill>
        <p:spPr>
          <a:xfrm rot="5400000">
            <a:off x="7633116" y="1958538"/>
            <a:ext cx="4443248" cy="3954519"/>
          </a:xfrm>
          <a:prstGeom prst="rect">
            <a:avLst/>
          </a:prstGeom>
          <a:noFill/>
          <a:ln>
            <a:noFill/>
          </a:ln>
        </p:spPr>
      </p:pic>
      <p:sp>
        <p:nvSpPr>
          <p:cNvPr id="2" name="Slide Number Placeholder 1">
            <a:extLst>
              <a:ext uri="{FF2B5EF4-FFF2-40B4-BE49-F238E27FC236}">
                <a16:creationId xmlns:a16="http://schemas.microsoft.com/office/drawing/2014/main" id="{0CD0E46A-E360-E714-C4F2-5CFCEFFBAF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127381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101A60-2619-A8C0-ACB7-E03F4AA31163}"/>
              </a:ext>
            </a:extLst>
          </p:cNvPr>
          <p:cNvSpPr>
            <a:spLocks noGrp="1"/>
          </p:cNvSpPr>
          <p:nvPr>
            <p:ph type="title"/>
          </p:nvPr>
        </p:nvSpPr>
        <p:spPr/>
        <p:txBody>
          <a:bodyPr/>
          <a:lstStyle/>
          <a:p>
            <a:r>
              <a:rPr lang="en-AU" dirty="0"/>
              <a:t>Why we care about young people vaping</a:t>
            </a:r>
          </a:p>
        </p:txBody>
      </p:sp>
      <p:sp>
        <p:nvSpPr>
          <p:cNvPr id="4" name="Text Placeholder 3">
            <a:extLst>
              <a:ext uri="{FF2B5EF4-FFF2-40B4-BE49-F238E27FC236}">
                <a16:creationId xmlns:a16="http://schemas.microsoft.com/office/drawing/2014/main" id="{30A4B2FE-29C6-E0AB-5B43-9E06AD4A826A}"/>
              </a:ext>
            </a:extLst>
          </p:cNvPr>
          <p:cNvSpPr>
            <a:spLocks noGrp="1"/>
          </p:cNvSpPr>
          <p:nvPr>
            <p:ph type="body" sz="quarter" idx="18"/>
          </p:nvPr>
        </p:nvSpPr>
        <p:spPr/>
        <p:txBody>
          <a:bodyPr/>
          <a:lstStyle/>
          <a:p>
            <a:r>
              <a:rPr lang="en-AU" dirty="0"/>
              <a:t>NSW Health</a:t>
            </a:r>
          </a:p>
        </p:txBody>
      </p:sp>
      <p:sp>
        <p:nvSpPr>
          <p:cNvPr id="5" name="Text Placeholder 4">
            <a:extLst>
              <a:ext uri="{FF2B5EF4-FFF2-40B4-BE49-F238E27FC236}">
                <a16:creationId xmlns:a16="http://schemas.microsoft.com/office/drawing/2014/main" id="{C7B9130C-240C-AE17-B0CF-BFAF7E1F58BA}"/>
              </a:ext>
            </a:extLst>
          </p:cNvPr>
          <p:cNvSpPr>
            <a:spLocks noGrp="1"/>
          </p:cNvSpPr>
          <p:nvPr>
            <p:ph type="body" sz="quarter" idx="17"/>
          </p:nvPr>
        </p:nvSpPr>
        <p:spPr>
          <a:xfrm>
            <a:off x="360000" y="1567086"/>
            <a:ext cx="11288661" cy="4948914"/>
          </a:xfrm>
        </p:spPr>
        <p:txBody>
          <a:bodyPr/>
          <a:lstStyle/>
          <a:p>
            <a:pPr marL="285750" lvl="0" indent="-285750" algn="l" rtl="0">
              <a:spcAft>
                <a:spcPts val="600"/>
              </a:spcAft>
              <a:buClr>
                <a:schemeClr val="dk1"/>
              </a:buClr>
              <a:buSzPts val="1600"/>
              <a:buFont typeface="Arial" panose="020B0604020202020204" pitchFamily="34" charset="0"/>
              <a:buChar char="•"/>
            </a:pPr>
            <a:r>
              <a:rPr lang="en-AU" sz="1800" dirty="0">
                <a:ea typeface="Public Sans"/>
                <a:sym typeface="Public Sans"/>
              </a:rPr>
              <a:t>E-cigarette users are exposed to </a:t>
            </a:r>
            <a:r>
              <a:rPr lang="en-AU" sz="1800" b="1" dirty="0">
                <a:ea typeface="Public Sans"/>
                <a:sym typeface="Public Sans"/>
              </a:rPr>
              <a:t>chemicals and toxins that have the potential to cause harm.</a:t>
            </a:r>
            <a:endParaRPr lang="en-AU" sz="1800" dirty="0">
              <a:ea typeface="Public Sans"/>
              <a:sym typeface="Public Sans"/>
            </a:endParaRPr>
          </a:p>
          <a:p>
            <a:pPr marL="285750" lvl="0" indent="-285750" algn="l" rtl="0">
              <a:spcAft>
                <a:spcPts val="600"/>
              </a:spcAft>
              <a:buClr>
                <a:schemeClr val="dk1"/>
              </a:buClr>
              <a:buSzPts val="1600"/>
              <a:buFont typeface="Arial" panose="020B0604020202020204" pitchFamily="34" charset="0"/>
              <a:buChar char="•"/>
            </a:pPr>
            <a:r>
              <a:rPr lang="en-AU" sz="1800" dirty="0">
                <a:ea typeface="Public Sans"/>
                <a:sym typeface="Public Sans"/>
              </a:rPr>
              <a:t>The </a:t>
            </a:r>
            <a:r>
              <a:rPr lang="en-AU" sz="1800" b="1" dirty="0">
                <a:ea typeface="Public Sans"/>
                <a:sym typeface="Public Sans"/>
              </a:rPr>
              <a:t>aerosol inhaled can contain over 200 chemicals. </a:t>
            </a:r>
            <a:r>
              <a:rPr lang="en-AU" sz="1800" dirty="0">
                <a:ea typeface="Public Sans"/>
                <a:sym typeface="Public Sans"/>
              </a:rPr>
              <a:t>Some of these chemicals have been shown to be harmful to health and can cause cancer, heart disease and lung damage.</a:t>
            </a:r>
            <a:endParaRPr lang="en-AU" sz="1800" dirty="0"/>
          </a:p>
          <a:p>
            <a:pPr marL="285750" marR="0" lvl="0" indent="-285750" algn="l" rtl="0">
              <a:spcAft>
                <a:spcPts val="600"/>
              </a:spcAft>
              <a:buClr>
                <a:srgbClr val="22272B"/>
              </a:buClr>
              <a:buSzPts val="1600"/>
              <a:buFont typeface="Arial" panose="020B0604020202020204" pitchFamily="34" charset="0"/>
              <a:buChar char="•"/>
            </a:pPr>
            <a:r>
              <a:rPr lang="en-AU" sz="1800" b="0" i="0" u="none" strike="noStrike" cap="none" dirty="0">
                <a:solidFill>
                  <a:srgbClr val="22272B"/>
                </a:solidFill>
                <a:ea typeface="Public Sans"/>
                <a:sym typeface="Public Sans"/>
              </a:rPr>
              <a:t>Many e-cigarettes </a:t>
            </a:r>
            <a:r>
              <a:rPr lang="en-AU" sz="1800" b="1" i="0" u="none" strike="noStrike" cap="none" dirty="0">
                <a:solidFill>
                  <a:srgbClr val="22272B"/>
                </a:solidFill>
                <a:ea typeface="Public Sans"/>
                <a:sym typeface="Public Sans"/>
              </a:rPr>
              <a:t>contain high concentrations of nicotine</a:t>
            </a:r>
            <a:r>
              <a:rPr lang="en-AU" sz="1800" b="0" i="0" u="none" strike="noStrike" cap="none" dirty="0">
                <a:solidFill>
                  <a:srgbClr val="22272B"/>
                </a:solidFill>
                <a:ea typeface="Public Sans"/>
                <a:sym typeface="Public Sans"/>
              </a:rPr>
              <a:t>. Regular nicotine consumption by young people can result in </a:t>
            </a:r>
            <a:r>
              <a:rPr lang="en-AU" sz="1800" b="1" i="0" u="none" strike="noStrike" cap="none" dirty="0">
                <a:solidFill>
                  <a:srgbClr val="22272B"/>
                </a:solidFill>
                <a:ea typeface="Public Sans"/>
                <a:sym typeface="Public Sans"/>
              </a:rPr>
              <a:t>changes to brain development, impaired attention, learning and memory, mood changes</a:t>
            </a:r>
            <a:r>
              <a:rPr lang="en-AU" sz="1800" b="0" i="0" u="none" strike="noStrike" cap="none" dirty="0">
                <a:solidFill>
                  <a:srgbClr val="22272B"/>
                </a:solidFill>
                <a:ea typeface="Public Sans"/>
                <a:sym typeface="Public Sans"/>
              </a:rPr>
              <a:t> and the </a:t>
            </a:r>
            <a:r>
              <a:rPr lang="en-AU" sz="1800" b="1" i="0" u="none" strike="noStrike" cap="none" dirty="0">
                <a:solidFill>
                  <a:srgbClr val="22272B"/>
                </a:solidFill>
                <a:ea typeface="Public Sans"/>
                <a:sym typeface="Public Sans"/>
              </a:rPr>
              <a:t>potential to worsen stress</a:t>
            </a:r>
            <a:r>
              <a:rPr lang="en-AU" sz="1800" b="0" i="0" u="none" strike="noStrike" cap="none" dirty="0">
                <a:solidFill>
                  <a:srgbClr val="22272B"/>
                </a:solidFill>
                <a:ea typeface="Public Sans"/>
                <a:sym typeface="Public Sans"/>
              </a:rPr>
              <a:t> and </a:t>
            </a:r>
            <a:r>
              <a:rPr lang="en-AU" sz="1800" b="1" i="0" u="none" strike="noStrike" cap="none" dirty="0">
                <a:solidFill>
                  <a:srgbClr val="22272B"/>
                </a:solidFill>
                <a:ea typeface="Public Sans"/>
                <a:sym typeface="Public Sans"/>
              </a:rPr>
              <a:t>increase depression and anxiety</a:t>
            </a:r>
            <a:r>
              <a:rPr lang="en-AU" sz="1800" b="0" i="0" u="none" strike="noStrike" cap="none" dirty="0">
                <a:solidFill>
                  <a:srgbClr val="22272B"/>
                </a:solidFill>
                <a:ea typeface="Public Sans"/>
                <a:sym typeface="Public Sans"/>
              </a:rPr>
              <a:t>.</a:t>
            </a:r>
            <a:endParaRPr lang="en-AU" sz="1800" dirty="0"/>
          </a:p>
          <a:p>
            <a:pPr marL="285750" marR="0" lvl="0" indent="-285750" algn="l" rtl="0">
              <a:spcAft>
                <a:spcPts val="600"/>
              </a:spcAft>
              <a:buClr>
                <a:srgbClr val="22272B"/>
              </a:buClr>
              <a:buSzPts val="1600"/>
              <a:buFont typeface="Arial" panose="020B0604020202020204" pitchFamily="34" charset="0"/>
              <a:buChar char="•"/>
            </a:pPr>
            <a:r>
              <a:rPr lang="en-AU" sz="1800" b="0" i="0" u="none" strike="noStrike" cap="none" dirty="0">
                <a:solidFill>
                  <a:srgbClr val="22272B"/>
                </a:solidFill>
                <a:ea typeface="Public Sans"/>
                <a:sym typeface="Public Sans"/>
              </a:rPr>
              <a:t>Nicotine is </a:t>
            </a:r>
            <a:r>
              <a:rPr lang="en-AU" sz="1800" b="1" i="0" u="none" strike="noStrike" cap="none" dirty="0">
                <a:solidFill>
                  <a:srgbClr val="22272B"/>
                </a:solidFill>
                <a:ea typeface="Public Sans"/>
                <a:sym typeface="Public Sans"/>
              </a:rPr>
              <a:t>highly addictive </a:t>
            </a:r>
            <a:r>
              <a:rPr lang="en-AU" sz="1800" b="0" i="0" u="none" strike="noStrike" cap="none" dirty="0">
                <a:solidFill>
                  <a:srgbClr val="22272B"/>
                </a:solidFill>
                <a:ea typeface="Public Sans"/>
                <a:sym typeface="Public Sans"/>
              </a:rPr>
              <a:t>and regular use in adolescence </a:t>
            </a:r>
            <a:r>
              <a:rPr lang="en-AU" sz="1800" b="1" i="0" u="none" strike="noStrike" cap="none" dirty="0">
                <a:solidFill>
                  <a:srgbClr val="22272B"/>
                </a:solidFill>
                <a:ea typeface="Public Sans"/>
                <a:sym typeface="Public Sans"/>
              </a:rPr>
              <a:t>can increase the risk of nicotine dependence and other substance use later in life</a:t>
            </a:r>
            <a:r>
              <a:rPr lang="en-AU" sz="1800" b="0" i="0" u="none" strike="noStrike" cap="none" dirty="0">
                <a:solidFill>
                  <a:srgbClr val="22272B"/>
                </a:solidFill>
                <a:ea typeface="Public Sans"/>
                <a:sym typeface="Public Sans"/>
              </a:rPr>
              <a:t>.</a:t>
            </a:r>
            <a:endParaRPr lang="en-AU" sz="1800" dirty="0"/>
          </a:p>
          <a:p>
            <a:pPr marL="285750" marR="0" lvl="0" indent="-285750" algn="l" rtl="0">
              <a:spcAft>
                <a:spcPts val="600"/>
              </a:spcAft>
              <a:buClr>
                <a:srgbClr val="22272B"/>
              </a:buClr>
              <a:buSzPts val="1600"/>
              <a:buFont typeface="Arial" panose="020B0604020202020204" pitchFamily="34" charset="0"/>
              <a:buChar char="•"/>
            </a:pPr>
            <a:r>
              <a:rPr lang="en-AU" sz="1800" b="0" i="0" u="none" strike="noStrike" cap="none" dirty="0">
                <a:solidFill>
                  <a:srgbClr val="22272B"/>
                </a:solidFill>
                <a:ea typeface="Public Sans"/>
                <a:sym typeface="Public Sans"/>
              </a:rPr>
              <a:t>Other known health harms associated with vaping include </a:t>
            </a:r>
            <a:r>
              <a:rPr lang="en-AU" sz="1800" b="1" i="0" u="none" strike="noStrike" cap="none" dirty="0">
                <a:solidFill>
                  <a:srgbClr val="22272B"/>
                </a:solidFill>
                <a:ea typeface="Public Sans"/>
                <a:sym typeface="Public Sans"/>
              </a:rPr>
              <a:t>throat irritation, breathlessness, cough, dizziness, headaches, nausea and lung damage</a:t>
            </a:r>
            <a:r>
              <a:rPr lang="en-AU" sz="1800" b="0" i="0" u="none" strike="noStrike" cap="none" dirty="0">
                <a:solidFill>
                  <a:srgbClr val="22272B"/>
                </a:solidFill>
                <a:ea typeface="Public Sans"/>
                <a:sym typeface="Public Sans"/>
              </a:rPr>
              <a:t>. </a:t>
            </a:r>
            <a:endParaRPr lang="en-AU" sz="1800" dirty="0"/>
          </a:p>
          <a:p>
            <a:pPr marL="285750" marR="0" lvl="0" indent="-285750" algn="l" rtl="0">
              <a:spcAft>
                <a:spcPts val="600"/>
              </a:spcAft>
              <a:buClr>
                <a:srgbClr val="22272B"/>
              </a:buClr>
              <a:buSzPts val="1600"/>
              <a:buFont typeface="Arial" panose="020B0604020202020204" pitchFamily="34" charset="0"/>
              <a:buChar char="•"/>
            </a:pPr>
            <a:r>
              <a:rPr lang="en-AU" sz="1800" b="0" i="0" u="none" strike="noStrike" cap="none" dirty="0">
                <a:solidFill>
                  <a:srgbClr val="22272B"/>
                </a:solidFill>
                <a:ea typeface="Public Sans"/>
                <a:sym typeface="Public Sans"/>
              </a:rPr>
              <a:t>Rechargeable vapes have been known to explode, causing serious </a:t>
            </a:r>
            <a:r>
              <a:rPr lang="en-AU" sz="1800" b="1" i="0" u="none" strike="noStrike" cap="none" dirty="0">
                <a:solidFill>
                  <a:srgbClr val="22272B"/>
                </a:solidFill>
                <a:ea typeface="Public Sans"/>
                <a:sym typeface="Public Sans"/>
              </a:rPr>
              <a:t>burns and trauma</a:t>
            </a:r>
            <a:r>
              <a:rPr lang="en-AU" sz="1800" b="0" i="0" u="none" strike="noStrike" cap="none" dirty="0">
                <a:solidFill>
                  <a:srgbClr val="22272B"/>
                </a:solidFill>
                <a:ea typeface="Public Sans"/>
                <a:sym typeface="Public Sans"/>
              </a:rPr>
              <a:t>.</a:t>
            </a:r>
            <a:endParaRPr lang="en-AU" sz="1800" b="0" i="0" u="none" strike="noStrike" cap="none" dirty="0">
              <a:solidFill>
                <a:srgbClr val="22272B"/>
              </a:solidFill>
              <a:ea typeface="Public Sans Light"/>
              <a:sym typeface="Public Sans Light"/>
            </a:endParaRPr>
          </a:p>
        </p:txBody>
      </p:sp>
      <p:sp>
        <p:nvSpPr>
          <p:cNvPr id="2" name="Slide Number Placeholder 1">
            <a:extLst>
              <a:ext uri="{FF2B5EF4-FFF2-40B4-BE49-F238E27FC236}">
                <a16:creationId xmlns:a16="http://schemas.microsoft.com/office/drawing/2014/main" id="{C9BA4CC9-B4EF-AC5D-17B9-51CC32AC46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321801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91F7B-0913-E566-BA69-FB9C45730A2F}"/>
              </a:ext>
            </a:extLst>
          </p:cNvPr>
          <p:cNvSpPr>
            <a:spLocks noGrp="1"/>
          </p:cNvSpPr>
          <p:nvPr>
            <p:ph type="title"/>
          </p:nvPr>
        </p:nvSpPr>
        <p:spPr/>
        <p:txBody>
          <a:bodyPr/>
          <a:lstStyle/>
          <a:p>
            <a:r>
              <a:rPr lang="en-AU" dirty="0"/>
              <a:t>Current e-cigarette use in NSW by age</a:t>
            </a:r>
          </a:p>
        </p:txBody>
      </p:sp>
      <p:sp>
        <p:nvSpPr>
          <p:cNvPr id="4" name="Text Placeholder 3">
            <a:extLst>
              <a:ext uri="{FF2B5EF4-FFF2-40B4-BE49-F238E27FC236}">
                <a16:creationId xmlns:a16="http://schemas.microsoft.com/office/drawing/2014/main" id="{F79E3E2C-0E95-DFD9-9BCB-1A785B7090FE}"/>
              </a:ext>
            </a:extLst>
          </p:cNvPr>
          <p:cNvSpPr>
            <a:spLocks noGrp="1"/>
          </p:cNvSpPr>
          <p:nvPr>
            <p:ph type="body" sz="quarter" idx="18"/>
          </p:nvPr>
        </p:nvSpPr>
        <p:spPr>
          <a:xfrm>
            <a:off x="360000" y="982520"/>
            <a:ext cx="8724270" cy="196923"/>
          </a:xfrm>
        </p:spPr>
        <p:txBody>
          <a:bodyPr/>
          <a:lstStyle/>
          <a:p>
            <a:r>
              <a:rPr lang="en-AU" dirty="0"/>
              <a:t>NSW Health</a:t>
            </a:r>
          </a:p>
        </p:txBody>
      </p:sp>
      <p:pic>
        <p:nvPicPr>
          <p:cNvPr id="6" name="Google Shape;268;p7" descr="A diagram showing e-cigarette usage increasing. ">
            <a:extLst>
              <a:ext uri="{FF2B5EF4-FFF2-40B4-BE49-F238E27FC236}">
                <a16:creationId xmlns:a16="http://schemas.microsoft.com/office/drawing/2014/main" id="{EAE62312-7DBC-3D74-F5CD-99A3E5959F38}"/>
              </a:ext>
              <a:ext uri="{C183D7F6-B498-43B3-948B-1728B52AA6E4}">
                <adec:decorative xmlns:adec="http://schemas.microsoft.com/office/drawing/2017/decorative" val="0"/>
              </a:ext>
            </a:extLst>
          </p:cNvPr>
          <p:cNvPicPr preferRelativeResize="0">
            <a:picLocks/>
          </p:cNvPicPr>
          <p:nvPr/>
        </p:nvPicPr>
        <p:blipFill rotWithShape="1">
          <a:blip r:embed="rId3">
            <a:alphaModFix/>
          </a:blip>
          <a:srcRect/>
          <a:stretch/>
        </p:blipFill>
        <p:spPr>
          <a:xfrm>
            <a:off x="99342" y="1369454"/>
            <a:ext cx="11744656" cy="5432090"/>
          </a:xfrm>
          <a:prstGeom prst="rect">
            <a:avLst/>
          </a:prstGeom>
          <a:noFill/>
          <a:ln>
            <a:noFill/>
          </a:ln>
        </p:spPr>
      </p:pic>
      <p:pic>
        <p:nvPicPr>
          <p:cNvPr id="7" name="Google Shape;272;p7">
            <a:extLst>
              <a:ext uri="{FF2B5EF4-FFF2-40B4-BE49-F238E27FC236}">
                <a16:creationId xmlns:a16="http://schemas.microsoft.com/office/drawing/2014/main" id="{C002CD64-4856-4BAE-F61E-AE2EA7771A1C}"/>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505231" y="2838336"/>
            <a:ext cx="1789093" cy="1463803"/>
          </a:xfrm>
          <a:prstGeom prst="rect">
            <a:avLst/>
          </a:prstGeom>
          <a:noFill/>
          <a:ln w="28575" cap="flat" cmpd="sng">
            <a:solidFill>
              <a:srgbClr val="00358D"/>
            </a:solidFill>
            <a:prstDash val="solid"/>
            <a:round/>
            <a:headEnd type="none" w="sm" len="sm"/>
            <a:tailEnd type="none" w="sm" len="sm"/>
          </a:ln>
        </p:spPr>
      </p:pic>
      <p:sp>
        <p:nvSpPr>
          <p:cNvPr id="9" name="Google Shape;275;p7">
            <a:extLst>
              <a:ext uri="{FF2B5EF4-FFF2-40B4-BE49-F238E27FC236}">
                <a16:creationId xmlns:a16="http://schemas.microsoft.com/office/drawing/2014/main" id="{75266F7D-4A00-48FF-DCB2-409AB535BF17}"/>
              </a:ext>
            </a:extLst>
          </p:cNvPr>
          <p:cNvSpPr txBox="1"/>
          <p:nvPr/>
        </p:nvSpPr>
        <p:spPr>
          <a:xfrm>
            <a:off x="5713539" y="3591195"/>
            <a:ext cx="1867332" cy="1421887"/>
          </a:xfrm>
          <a:prstGeom prst="rect">
            <a:avLst/>
          </a:prstGeom>
          <a:solidFill>
            <a:schemeClr val="accent1"/>
          </a:solid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Clr>
                <a:srgbClr val="22272B"/>
              </a:buClr>
              <a:buSzPts val="1400"/>
              <a:buFont typeface="Public Sans"/>
              <a:buNone/>
            </a:pPr>
            <a:r>
              <a:rPr lang="en-AU" sz="1800" b="0" i="0" u="none" strike="noStrike" cap="none" dirty="0">
                <a:solidFill>
                  <a:schemeClr val="bg1"/>
                </a:solidFill>
                <a:latin typeface="Arial" panose="020B0604020202020204" pitchFamily="34" charset="0"/>
                <a:ea typeface="Public Sans"/>
                <a:cs typeface="Arial" panose="020B0604020202020204" pitchFamily="34" charset="0"/>
                <a:sym typeface="Public Sans"/>
              </a:rPr>
              <a:t>4.5% of 16-24 year olds were current vapers in 2019-20</a:t>
            </a:r>
            <a:endParaRPr sz="1800" dirty="0">
              <a:solidFill>
                <a:schemeClr val="bg1"/>
              </a:solidFill>
              <a:latin typeface="Arial" panose="020B0604020202020204" pitchFamily="34" charset="0"/>
              <a:cs typeface="Arial" panose="020B0604020202020204" pitchFamily="34" charset="0"/>
            </a:endParaRPr>
          </a:p>
        </p:txBody>
      </p:sp>
      <p:sp>
        <p:nvSpPr>
          <p:cNvPr id="8" name="Google Shape;273;p7">
            <a:extLst>
              <a:ext uri="{FF2B5EF4-FFF2-40B4-BE49-F238E27FC236}">
                <a16:creationId xmlns:a16="http://schemas.microsoft.com/office/drawing/2014/main" id="{5255A720-D9F2-1B72-E97F-DFF175C4A2D2}"/>
              </a:ext>
            </a:extLst>
          </p:cNvPr>
          <p:cNvSpPr txBox="1"/>
          <p:nvPr/>
        </p:nvSpPr>
        <p:spPr>
          <a:xfrm>
            <a:off x="9319365" y="905601"/>
            <a:ext cx="2289539" cy="1089489"/>
          </a:xfrm>
          <a:prstGeom prst="rect">
            <a:avLst/>
          </a:prstGeom>
          <a:solidFill>
            <a:schemeClr val="accent1"/>
          </a:solid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Clr>
                <a:srgbClr val="22272B"/>
              </a:buClr>
              <a:buSzPts val="1400"/>
              <a:buFont typeface="Public Sans"/>
              <a:buNone/>
            </a:pPr>
            <a:r>
              <a:rPr lang="en-AU" sz="1800" b="0" i="0" u="none" strike="noStrike" cap="none" dirty="0">
                <a:solidFill>
                  <a:schemeClr val="bg1"/>
                </a:solidFill>
                <a:latin typeface="Arial" panose="020B0604020202020204" pitchFamily="34" charset="0"/>
                <a:ea typeface="Public Sans"/>
                <a:cs typeface="Arial" panose="020B0604020202020204" pitchFamily="34" charset="0"/>
                <a:sym typeface="Public Sans"/>
              </a:rPr>
              <a:t>18.9% of 16-24 year olds were current vapers in 2022-23</a:t>
            </a:r>
            <a:endParaRPr sz="18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A04AB64-A0F7-B069-6403-5473516E52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18512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664BEB-9620-C5D6-9C92-3B4AFCD505B2}"/>
              </a:ext>
            </a:extLst>
          </p:cNvPr>
          <p:cNvSpPr>
            <a:spLocks noGrp="1"/>
          </p:cNvSpPr>
          <p:nvPr>
            <p:ph type="title"/>
          </p:nvPr>
        </p:nvSpPr>
        <p:spPr/>
        <p:txBody>
          <a:bodyPr/>
          <a:lstStyle/>
          <a:p>
            <a:r>
              <a:rPr lang="en-AU" dirty="0"/>
              <a:t>Your datasets</a:t>
            </a:r>
          </a:p>
        </p:txBody>
      </p:sp>
      <p:sp>
        <p:nvSpPr>
          <p:cNvPr id="4" name="Text Placeholder 3">
            <a:extLst>
              <a:ext uri="{FF2B5EF4-FFF2-40B4-BE49-F238E27FC236}">
                <a16:creationId xmlns:a16="http://schemas.microsoft.com/office/drawing/2014/main" id="{508DF321-590F-CAE3-FBFC-001448C18EA7}"/>
              </a:ext>
            </a:extLst>
          </p:cNvPr>
          <p:cNvSpPr>
            <a:spLocks noGrp="1"/>
          </p:cNvSpPr>
          <p:nvPr>
            <p:ph type="body" sz="quarter" idx="18"/>
          </p:nvPr>
        </p:nvSpPr>
        <p:spPr/>
        <p:txBody>
          <a:bodyPr/>
          <a:lstStyle/>
          <a:p>
            <a:r>
              <a:rPr lang="en-AU" dirty="0"/>
              <a:t>NSW Health</a:t>
            </a:r>
          </a:p>
        </p:txBody>
      </p:sp>
      <p:graphicFrame>
        <p:nvGraphicFramePr>
          <p:cNvPr id="6" name="Google Shape;282;p8">
            <a:extLst>
              <a:ext uri="{FF2B5EF4-FFF2-40B4-BE49-F238E27FC236}">
                <a16:creationId xmlns:a16="http://schemas.microsoft.com/office/drawing/2014/main" id="{82DCE75B-9711-144A-BE21-C00ECEAA22AD}"/>
              </a:ext>
            </a:extLst>
          </p:cNvPr>
          <p:cNvGraphicFramePr/>
          <p:nvPr>
            <p:extLst>
              <p:ext uri="{D42A27DB-BD31-4B8C-83A1-F6EECF244321}">
                <p14:modId xmlns:p14="http://schemas.microsoft.com/office/powerpoint/2010/main" val="592050864"/>
              </p:ext>
            </p:extLst>
          </p:nvPr>
        </p:nvGraphicFramePr>
        <p:xfrm>
          <a:off x="363072" y="1402778"/>
          <a:ext cx="11030676" cy="5293222"/>
        </p:xfrm>
        <a:graphic>
          <a:graphicData uri="http://schemas.openxmlformats.org/drawingml/2006/table">
            <a:tbl>
              <a:tblPr firstRow="1" bandRow="1">
                <a:tableStyleId>{B301B821-A1FF-4177-AEE7-76D212191A09}</a:tableStyleId>
              </a:tblPr>
              <a:tblGrid>
                <a:gridCol w="5515338">
                  <a:extLst>
                    <a:ext uri="{9D8B030D-6E8A-4147-A177-3AD203B41FA5}">
                      <a16:colId xmlns:a16="http://schemas.microsoft.com/office/drawing/2014/main" val="20000"/>
                    </a:ext>
                  </a:extLst>
                </a:gridCol>
                <a:gridCol w="5515338">
                  <a:extLst>
                    <a:ext uri="{9D8B030D-6E8A-4147-A177-3AD203B41FA5}">
                      <a16:colId xmlns:a16="http://schemas.microsoft.com/office/drawing/2014/main" val="20001"/>
                    </a:ext>
                  </a:extLst>
                </a:gridCol>
              </a:tblGrid>
              <a:tr h="507734">
                <a:tc>
                  <a:txBody>
                    <a:bodyPr/>
                    <a:lstStyle/>
                    <a:p>
                      <a:pPr marL="0" marR="0" lvl="0" indent="0" algn="l" rtl="0">
                        <a:lnSpc>
                          <a:spcPct val="130000"/>
                        </a:lnSpc>
                        <a:spcBef>
                          <a:spcPts val="0"/>
                        </a:spcBef>
                        <a:spcAft>
                          <a:spcPts val="600"/>
                        </a:spcAft>
                        <a:buNone/>
                      </a:pPr>
                      <a:r>
                        <a:rPr lang="en-AU" sz="1600" dirty="0">
                          <a:latin typeface="Arial" panose="020B0604020202020204" pitchFamily="34" charset="0"/>
                          <a:cs typeface="Arial" panose="020B0604020202020204" pitchFamily="34" charset="0"/>
                        </a:rPr>
                        <a:t>NSW e-cigarette analysis project</a:t>
                      </a:r>
                      <a:endParaRPr sz="1600" dirty="0">
                        <a:latin typeface="Arial" panose="020B0604020202020204" pitchFamily="34" charset="0"/>
                        <a:cs typeface="Arial" panose="020B0604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30000"/>
                        </a:lnSpc>
                        <a:spcBef>
                          <a:spcPts val="0"/>
                        </a:spcBef>
                        <a:spcAft>
                          <a:spcPts val="600"/>
                        </a:spcAft>
                        <a:buNone/>
                      </a:pPr>
                      <a:r>
                        <a:rPr lang="en-AU" sz="1600" dirty="0">
                          <a:latin typeface="Arial" panose="020B0604020202020204" pitchFamily="34" charset="0"/>
                          <a:cs typeface="Arial" panose="020B0604020202020204" pitchFamily="34" charset="0"/>
                        </a:rPr>
                        <a:t>NSW population health survey</a:t>
                      </a:r>
                      <a:endParaRPr sz="1600" dirty="0">
                        <a:latin typeface="Arial" panose="020B0604020202020204" pitchFamily="34" charset="0"/>
                        <a:cs typeface="Arial" panose="020B0604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4785488">
                <a:tc>
                  <a:txBody>
                    <a:bodyPr/>
                    <a:lstStyle/>
                    <a:p>
                      <a:pPr marL="0" marR="0" lvl="0" indent="0" algn="l" rtl="0">
                        <a:lnSpc>
                          <a:spcPct val="130000"/>
                        </a:lnSpc>
                        <a:spcBef>
                          <a:spcPts val="0"/>
                        </a:spcBef>
                        <a:spcAft>
                          <a:spcPts val="600"/>
                        </a:spcAft>
                        <a:buClr>
                          <a:schemeClr val="dk1"/>
                        </a:buClr>
                        <a:buSzPts val="1800"/>
                        <a:buFont typeface="Arial"/>
                        <a:buNone/>
                      </a:pPr>
                      <a:r>
                        <a:rPr lang="en-AU" sz="1600" b="1" dirty="0">
                          <a:latin typeface="Arial" panose="020B0604020202020204" pitchFamily="34" charset="0"/>
                          <a:cs typeface="Arial" panose="020B0604020202020204" pitchFamily="34" charset="0"/>
                          <a:sym typeface="Public Sans"/>
                        </a:rPr>
                        <a:t>Aim: </a:t>
                      </a:r>
                      <a:endParaRPr sz="1600" b="1" dirty="0">
                        <a:latin typeface="Arial" panose="020B0604020202020204" pitchFamily="34" charset="0"/>
                        <a:cs typeface="Arial" panose="020B0604020202020204" pitchFamily="34" charset="0"/>
                      </a:endParaRPr>
                    </a:p>
                    <a:p>
                      <a:pPr marL="285750" marR="0" lvl="0" indent="-285750" algn="l" rtl="0">
                        <a:lnSpc>
                          <a:spcPct val="130000"/>
                        </a:lnSpc>
                        <a:spcBef>
                          <a:spcPts val="0"/>
                        </a:spcBef>
                        <a:spcAft>
                          <a:spcPts val="600"/>
                        </a:spcAft>
                        <a:buClr>
                          <a:schemeClr val="dk1"/>
                        </a:buClr>
                        <a:buSzPts val="1280"/>
                        <a:buFont typeface="Arial" panose="020B0604020202020204" pitchFamily="34" charset="0"/>
                        <a:buChar char="•"/>
                      </a:pPr>
                      <a:r>
                        <a:rPr lang="en-AU" sz="1600" u="none" strike="noStrike" cap="none" dirty="0">
                          <a:solidFill>
                            <a:schemeClr val="dk1"/>
                          </a:solidFill>
                          <a:latin typeface="Arial" panose="020B0604020202020204" pitchFamily="34" charset="0"/>
                          <a:cs typeface="Arial" panose="020B0604020202020204" pitchFamily="34" charset="0"/>
                          <a:sym typeface="Public Sans"/>
                        </a:rPr>
                        <a:t>To increase our understanding of the nature of e-cigarette products currently on the market in NSW</a:t>
                      </a:r>
                      <a:endParaRPr lang="en-AU" sz="1600" dirty="0">
                        <a:latin typeface="Arial" panose="020B0604020202020204" pitchFamily="34" charset="0"/>
                        <a:cs typeface="Arial" panose="020B0604020202020204" pitchFamily="34" charset="0"/>
                      </a:endParaRPr>
                    </a:p>
                    <a:p>
                      <a:pPr marL="285750" marR="0" lvl="0" indent="-285750" algn="l" rtl="0">
                        <a:lnSpc>
                          <a:spcPct val="130000"/>
                        </a:lnSpc>
                        <a:spcBef>
                          <a:spcPts val="0"/>
                        </a:spcBef>
                        <a:spcAft>
                          <a:spcPts val="600"/>
                        </a:spcAft>
                        <a:buClr>
                          <a:schemeClr val="dk1"/>
                        </a:buClr>
                        <a:buSzPts val="1280"/>
                        <a:buFont typeface="Arial" panose="020B0604020202020204" pitchFamily="34" charset="0"/>
                        <a:buChar char="•"/>
                      </a:pPr>
                      <a:r>
                        <a:rPr lang="en-AU" sz="1600" u="none" strike="noStrike" cap="none" dirty="0">
                          <a:solidFill>
                            <a:schemeClr val="dk1"/>
                          </a:solidFill>
                          <a:latin typeface="Arial" panose="020B0604020202020204" pitchFamily="34" charset="0"/>
                          <a:cs typeface="Arial" panose="020B0604020202020204" pitchFamily="34" charset="0"/>
                          <a:sym typeface="Public Sans"/>
                        </a:rPr>
                        <a:t>To find out how much of the youth vaping in NSW is nicotine vaping</a:t>
                      </a:r>
                      <a:endParaRPr lang="en-AU" sz="1600" dirty="0">
                        <a:latin typeface="Arial" panose="020B0604020202020204" pitchFamily="34" charset="0"/>
                        <a:cs typeface="Arial" panose="020B0604020202020204" pitchFamily="34" charset="0"/>
                      </a:endParaRPr>
                    </a:p>
                    <a:p>
                      <a:pPr marL="285750" marR="0" lvl="0" indent="-285750" algn="l" rtl="0">
                        <a:lnSpc>
                          <a:spcPct val="130000"/>
                        </a:lnSpc>
                        <a:spcBef>
                          <a:spcPts val="0"/>
                        </a:spcBef>
                        <a:spcAft>
                          <a:spcPts val="600"/>
                        </a:spcAft>
                        <a:buClr>
                          <a:schemeClr val="dk1"/>
                        </a:buClr>
                        <a:buSzPts val="1280"/>
                        <a:buFont typeface="Arial" panose="020B0604020202020204" pitchFamily="34" charset="0"/>
                        <a:buChar char="•"/>
                      </a:pPr>
                      <a:r>
                        <a:rPr lang="en-AU" sz="1600" u="none" strike="noStrike" cap="none" dirty="0">
                          <a:solidFill>
                            <a:schemeClr val="dk1"/>
                          </a:solidFill>
                          <a:latin typeface="Arial" panose="020B0604020202020204" pitchFamily="34" charset="0"/>
                          <a:cs typeface="Arial" panose="020B0604020202020204" pitchFamily="34" charset="0"/>
                          <a:sym typeface="Public Sans"/>
                        </a:rPr>
                        <a:t>To identify any trends in nicotine vape manufacturing and selling</a:t>
                      </a:r>
                      <a:endParaRPr sz="1600" dirty="0">
                        <a:latin typeface="Arial" panose="020B0604020202020204" pitchFamily="34" charset="0"/>
                        <a:cs typeface="Arial" panose="020B0604020202020204" pitchFamily="34" charset="0"/>
                        <a:sym typeface="Public Sans"/>
                      </a:endParaRPr>
                    </a:p>
                    <a:p>
                      <a:pPr marL="0" marR="0" lvl="0" indent="0" algn="l" rtl="0">
                        <a:lnSpc>
                          <a:spcPct val="130000"/>
                        </a:lnSpc>
                        <a:spcBef>
                          <a:spcPts val="0"/>
                        </a:spcBef>
                        <a:spcAft>
                          <a:spcPts val="600"/>
                        </a:spcAft>
                        <a:buClr>
                          <a:schemeClr val="dk1"/>
                        </a:buClr>
                        <a:buSzPts val="1800"/>
                        <a:buFont typeface="Arial"/>
                        <a:buNone/>
                      </a:pPr>
                      <a:r>
                        <a:rPr lang="en-AU" sz="1600" b="1" dirty="0">
                          <a:latin typeface="Arial" panose="020B0604020202020204" pitchFamily="34" charset="0"/>
                          <a:cs typeface="Arial" panose="020B0604020202020204" pitchFamily="34" charset="0"/>
                          <a:sym typeface="Public Sans"/>
                        </a:rPr>
                        <a:t>Method:</a:t>
                      </a:r>
                      <a:endParaRPr sz="1600" b="1" dirty="0">
                        <a:latin typeface="Arial" panose="020B0604020202020204" pitchFamily="34" charset="0"/>
                        <a:cs typeface="Arial" panose="020B0604020202020204" pitchFamily="34" charset="0"/>
                      </a:endParaRPr>
                    </a:p>
                    <a:p>
                      <a:pPr marL="285750" marR="0" lvl="0" indent="-285750" algn="l" rtl="0">
                        <a:lnSpc>
                          <a:spcPct val="130000"/>
                        </a:lnSpc>
                        <a:spcBef>
                          <a:spcPts val="0"/>
                        </a:spcBef>
                        <a:spcAft>
                          <a:spcPts val="600"/>
                        </a:spcAft>
                        <a:buClr>
                          <a:schemeClr val="dk1"/>
                        </a:buClr>
                        <a:buSzPts val="1280"/>
                        <a:buFont typeface="Arial" panose="020B0604020202020204" pitchFamily="34" charset="0"/>
                        <a:buChar char="•"/>
                      </a:pPr>
                      <a:r>
                        <a:rPr lang="en-AU" sz="1600" u="none" strike="noStrike" cap="none" dirty="0">
                          <a:latin typeface="Arial" panose="020B0604020202020204" pitchFamily="34" charset="0"/>
                          <a:cs typeface="Arial" panose="020B0604020202020204" pitchFamily="34" charset="0"/>
                          <a:sym typeface="Public Sans"/>
                        </a:rPr>
                        <a:t>750 e-cigarette devices were tested for nicotine and other potentially harmful substances.</a:t>
                      </a:r>
                    </a:p>
                    <a:p>
                      <a:pPr marL="285750" marR="0" lvl="0" indent="-285750" algn="l" rtl="0">
                        <a:lnSpc>
                          <a:spcPct val="130000"/>
                        </a:lnSpc>
                        <a:spcBef>
                          <a:spcPts val="0"/>
                        </a:spcBef>
                        <a:spcAft>
                          <a:spcPts val="600"/>
                        </a:spcAft>
                        <a:buClr>
                          <a:schemeClr val="dk1"/>
                        </a:buClr>
                        <a:buSzPts val="1280"/>
                        <a:buFont typeface="Arial" panose="020B0604020202020204" pitchFamily="34" charset="0"/>
                        <a:buChar char="•"/>
                      </a:pPr>
                      <a:r>
                        <a:rPr lang="en-AU" sz="1600" u="none" strike="noStrike" cap="none" dirty="0">
                          <a:latin typeface="Arial" panose="020B0604020202020204" pitchFamily="34" charset="0"/>
                          <a:cs typeface="Arial" panose="020B0604020202020204" pitchFamily="34" charset="0"/>
                          <a:sym typeface="Public Sans"/>
                        </a:rPr>
                        <a:t>Samples were sourced from high schools in the greater Sydney region (322 products) and from retailers throughout NSW (428 products).</a:t>
                      </a:r>
                      <a:endParaRPr sz="1600" dirty="0">
                        <a:latin typeface="Arial" panose="020B0604020202020204" pitchFamily="34" charset="0"/>
                        <a:cs typeface="Arial" panose="020B0604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rtl="0">
                        <a:lnSpc>
                          <a:spcPct val="130000"/>
                        </a:lnSpc>
                        <a:spcBef>
                          <a:spcPts val="0"/>
                        </a:spcBef>
                        <a:spcAft>
                          <a:spcPts val="600"/>
                        </a:spcAft>
                        <a:buClr>
                          <a:schemeClr val="dk1"/>
                        </a:buClr>
                        <a:buSzPts val="1800"/>
                        <a:buFont typeface="Arial" panose="020B0604020202020204" pitchFamily="34" charset="0"/>
                        <a:buChar char="•"/>
                      </a:pPr>
                      <a:r>
                        <a:rPr lang="en-AU" sz="1600" dirty="0">
                          <a:latin typeface="Arial" panose="020B0604020202020204" pitchFamily="34" charset="0"/>
                          <a:cs typeface="Arial" panose="020B0604020202020204" pitchFamily="34" charset="0"/>
                          <a:sym typeface="Public Sans"/>
                        </a:rPr>
                        <a:t>Conducted every year</a:t>
                      </a:r>
                      <a:endParaRPr sz="1600" dirty="0">
                        <a:latin typeface="Arial" panose="020B0604020202020204" pitchFamily="34" charset="0"/>
                        <a:cs typeface="Arial" panose="020B0604020202020204" pitchFamily="34" charset="0"/>
                      </a:endParaRPr>
                    </a:p>
                    <a:p>
                      <a:pPr marL="285750" marR="0" lvl="0" indent="-285750" algn="l" rtl="0">
                        <a:lnSpc>
                          <a:spcPct val="130000"/>
                        </a:lnSpc>
                        <a:spcBef>
                          <a:spcPts val="0"/>
                        </a:spcBef>
                        <a:spcAft>
                          <a:spcPts val="600"/>
                        </a:spcAft>
                        <a:buClr>
                          <a:schemeClr val="dk1"/>
                        </a:buClr>
                        <a:buSzPts val="1800"/>
                        <a:buFont typeface="Arial" panose="020B0604020202020204" pitchFamily="34" charset="0"/>
                        <a:buChar char="•"/>
                      </a:pPr>
                      <a:r>
                        <a:rPr lang="en-AU" sz="1600" dirty="0">
                          <a:latin typeface="Arial" panose="020B0604020202020204" pitchFamily="34" charset="0"/>
                          <a:cs typeface="Arial" panose="020B0604020202020204" pitchFamily="34" charset="0"/>
                          <a:sym typeface="Public Sans"/>
                        </a:rPr>
                        <a:t>Survey of 13,000 people from all over NSW</a:t>
                      </a:r>
                      <a:endParaRPr sz="1600" dirty="0">
                        <a:latin typeface="Arial" panose="020B0604020202020204" pitchFamily="34" charset="0"/>
                        <a:cs typeface="Arial" panose="020B0604020202020204" pitchFamily="34" charset="0"/>
                      </a:endParaRPr>
                    </a:p>
                    <a:p>
                      <a:pPr marL="285750" marR="0" lvl="0" indent="-285750" algn="l" rtl="0">
                        <a:lnSpc>
                          <a:spcPct val="130000"/>
                        </a:lnSpc>
                        <a:spcBef>
                          <a:spcPts val="0"/>
                        </a:spcBef>
                        <a:spcAft>
                          <a:spcPts val="600"/>
                        </a:spcAft>
                        <a:buClr>
                          <a:schemeClr val="dk1"/>
                        </a:buClr>
                        <a:buSzPts val="1800"/>
                        <a:buFont typeface="Arial" panose="020B0604020202020204" pitchFamily="34" charset="0"/>
                        <a:buChar char="•"/>
                      </a:pPr>
                      <a:r>
                        <a:rPr lang="en-AU" sz="1600" dirty="0">
                          <a:latin typeface="Arial" panose="020B0604020202020204" pitchFamily="34" charset="0"/>
                          <a:cs typeface="Arial" panose="020B0604020202020204" pitchFamily="34" charset="0"/>
                          <a:sym typeface="Public Sans"/>
                        </a:rPr>
                        <a:t>Gathering data on all sorts of health indicators:</a:t>
                      </a:r>
                      <a:endParaRPr lang="en-AU" sz="1600" dirty="0">
                        <a:latin typeface="Arial" panose="020B0604020202020204" pitchFamily="34" charset="0"/>
                        <a:cs typeface="Arial" panose="020B0604020202020204" pitchFamily="34" charset="0"/>
                      </a:endParaRPr>
                    </a:p>
                    <a:p>
                      <a:pPr marL="457189" marR="0" lvl="1" indent="0" algn="l" rtl="0">
                        <a:lnSpc>
                          <a:spcPct val="130000"/>
                        </a:lnSpc>
                        <a:spcBef>
                          <a:spcPts val="0"/>
                        </a:spcBef>
                        <a:spcAft>
                          <a:spcPts val="600"/>
                        </a:spcAft>
                        <a:buClr>
                          <a:schemeClr val="dk1"/>
                        </a:buClr>
                        <a:buSzPts val="1280"/>
                        <a:buFont typeface="Arial" panose="020B0604020202020204" pitchFamily="34" charset="0"/>
                        <a:buNone/>
                      </a:pPr>
                      <a:r>
                        <a:rPr lang="en-AU" sz="1600" u="none" strike="noStrike" cap="none" dirty="0">
                          <a:solidFill>
                            <a:schemeClr val="dk1"/>
                          </a:solidFill>
                          <a:latin typeface="Arial" panose="020B0604020202020204" pitchFamily="34" charset="0"/>
                          <a:cs typeface="Arial" panose="020B0604020202020204" pitchFamily="34" charset="0"/>
                          <a:sym typeface="Public Sans"/>
                        </a:rPr>
                        <a:t>– How much you smoke/vape</a:t>
                      </a:r>
                      <a:endParaRPr lang="en-AU" sz="1600" dirty="0">
                        <a:latin typeface="Arial" panose="020B0604020202020204" pitchFamily="34" charset="0"/>
                        <a:cs typeface="Arial" panose="020B0604020202020204" pitchFamily="34" charset="0"/>
                      </a:endParaRPr>
                    </a:p>
                    <a:p>
                      <a:pPr marL="457189" marR="0" lvl="1" indent="0" algn="l" rtl="0">
                        <a:lnSpc>
                          <a:spcPct val="130000"/>
                        </a:lnSpc>
                        <a:spcBef>
                          <a:spcPts val="0"/>
                        </a:spcBef>
                        <a:spcAft>
                          <a:spcPts val="600"/>
                        </a:spcAft>
                        <a:buClr>
                          <a:schemeClr val="dk1"/>
                        </a:buClr>
                        <a:buSzPts val="1280"/>
                        <a:buFont typeface="Arial" panose="020B0604020202020204" pitchFamily="34" charset="0"/>
                        <a:buNone/>
                      </a:pPr>
                      <a:r>
                        <a:rPr lang="en-AU" sz="1600" u="none" strike="noStrike" cap="none" dirty="0">
                          <a:solidFill>
                            <a:schemeClr val="dk1"/>
                          </a:solidFill>
                          <a:latin typeface="Arial" panose="020B0604020202020204" pitchFamily="34" charset="0"/>
                          <a:cs typeface="Arial" panose="020B0604020202020204" pitchFamily="34" charset="0"/>
                          <a:sym typeface="Public Sans"/>
                        </a:rPr>
                        <a:t>– How much water you drink</a:t>
                      </a:r>
                      <a:endParaRPr sz="1600" dirty="0">
                        <a:latin typeface="Arial" panose="020B0604020202020204" pitchFamily="34" charset="0"/>
                        <a:cs typeface="Arial" panose="020B0604020202020204" pitchFamily="34" charset="0"/>
                      </a:endParaRPr>
                    </a:p>
                    <a:p>
                      <a:pPr marL="457189" marR="0" lvl="1" indent="0" algn="l" rtl="0">
                        <a:lnSpc>
                          <a:spcPct val="130000"/>
                        </a:lnSpc>
                        <a:spcBef>
                          <a:spcPts val="0"/>
                        </a:spcBef>
                        <a:spcAft>
                          <a:spcPts val="600"/>
                        </a:spcAft>
                        <a:buClr>
                          <a:schemeClr val="dk1"/>
                        </a:buClr>
                        <a:buSzPts val="1280"/>
                        <a:buFont typeface="Arial" panose="020B0604020202020204" pitchFamily="34" charset="0"/>
                        <a:buNone/>
                      </a:pPr>
                      <a:r>
                        <a:rPr lang="en-AU" sz="1600" u="none" strike="noStrike" cap="none" dirty="0">
                          <a:solidFill>
                            <a:schemeClr val="dk1"/>
                          </a:solidFill>
                          <a:latin typeface="Arial" panose="020B0604020202020204" pitchFamily="34" charset="0"/>
                          <a:cs typeface="Arial" panose="020B0604020202020204" pitchFamily="34" charset="0"/>
                          <a:sym typeface="Public Sans"/>
                        </a:rPr>
                        <a:t>– How much exercise you get, and what type</a:t>
                      </a:r>
                      <a:endParaRPr sz="1600" dirty="0">
                        <a:latin typeface="Arial" panose="020B0604020202020204" pitchFamily="34" charset="0"/>
                        <a:cs typeface="Arial" panose="020B0604020202020204" pitchFamily="34" charset="0"/>
                      </a:endParaRPr>
                    </a:p>
                    <a:p>
                      <a:pPr marL="457189" marR="0" lvl="1" indent="0" algn="l" rtl="0">
                        <a:lnSpc>
                          <a:spcPct val="130000"/>
                        </a:lnSpc>
                        <a:spcBef>
                          <a:spcPts val="0"/>
                        </a:spcBef>
                        <a:spcAft>
                          <a:spcPts val="600"/>
                        </a:spcAft>
                        <a:buClr>
                          <a:schemeClr val="dk1"/>
                        </a:buClr>
                        <a:buSzPts val="1280"/>
                        <a:buFont typeface="Arial" panose="020B0604020202020204" pitchFamily="34" charset="0"/>
                        <a:buNone/>
                      </a:pPr>
                      <a:r>
                        <a:rPr lang="en-AU" sz="1600" u="none" strike="noStrike" cap="none" dirty="0">
                          <a:solidFill>
                            <a:schemeClr val="dk1"/>
                          </a:solidFill>
                          <a:latin typeface="Arial" panose="020B0604020202020204" pitchFamily="34" charset="0"/>
                          <a:cs typeface="Arial" panose="020B0604020202020204" pitchFamily="34" charset="0"/>
                          <a:sym typeface="Public Sans"/>
                        </a:rPr>
                        <a:t>– Whether you use insect repellent</a:t>
                      </a:r>
                      <a:endParaRPr sz="1600" dirty="0">
                        <a:latin typeface="Arial" panose="020B0604020202020204" pitchFamily="34" charset="0"/>
                        <a:cs typeface="Arial" panose="020B0604020202020204" pitchFamily="34" charset="0"/>
                      </a:endParaRPr>
                    </a:p>
                    <a:p>
                      <a:pPr marL="457189" marR="0" lvl="1" indent="0" algn="l" rtl="0">
                        <a:lnSpc>
                          <a:spcPct val="130000"/>
                        </a:lnSpc>
                        <a:spcBef>
                          <a:spcPts val="0"/>
                        </a:spcBef>
                        <a:spcAft>
                          <a:spcPts val="600"/>
                        </a:spcAft>
                        <a:buClr>
                          <a:schemeClr val="dk1"/>
                        </a:buClr>
                        <a:buSzPts val="1280"/>
                        <a:buFont typeface="Arial" panose="020B0604020202020204" pitchFamily="34" charset="0"/>
                        <a:buNone/>
                      </a:pPr>
                      <a:r>
                        <a:rPr lang="en-AU" sz="1600" u="none" strike="noStrike" cap="none" dirty="0">
                          <a:solidFill>
                            <a:schemeClr val="dk1"/>
                          </a:solidFill>
                          <a:latin typeface="Arial" panose="020B0604020202020204" pitchFamily="34" charset="0"/>
                          <a:cs typeface="Arial" panose="020B0604020202020204" pitchFamily="34" charset="0"/>
                          <a:sym typeface="Public Sans"/>
                        </a:rPr>
                        <a:t>– What sort of toothpaste you use</a:t>
                      </a:r>
                      <a:endParaRPr sz="1600" dirty="0">
                        <a:latin typeface="Arial" panose="020B0604020202020204" pitchFamily="34" charset="0"/>
                        <a:cs typeface="Arial" panose="020B0604020202020204" pitchFamily="34" charset="0"/>
                      </a:endParaRPr>
                    </a:p>
                    <a:p>
                      <a:pPr marL="285750" marR="0" lvl="0" indent="-285750" algn="l" rtl="0">
                        <a:lnSpc>
                          <a:spcPct val="130000"/>
                        </a:lnSpc>
                        <a:spcBef>
                          <a:spcPts val="0"/>
                        </a:spcBef>
                        <a:spcAft>
                          <a:spcPts val="600"/>
                        </a:spcAft>
                        <a:buClr>
                          <a:schemeClr val="dk1"/>
                        </a:buClr>
                        <a:buSzPts val="1440"/>
                        <a:buFont typeface="Arial" panose="020B0604020202020204" pitchFamily="34" charset="0"/>
                        <a:buChar char="•"/>
                      </a:pPr>
                      <a:r>
                        <a:rPr lang="en-AU" sz="1600" dirty="0">
                          <a:solidFill>
                            <a:schemeClr val="dk1"/>
                          </a:solidFill>
                          <a:latin typeface="Arial" panose="020B0604020202020204" pitchFamily="34" charset="0"/>
                          <a:cs typeface="Arial" panose="020B0604020202020204" pitchFamily="34" charset="0"/>
                          <a:sym typeface="Public Sans"/>
                        </a:rPr>
                        <a:t>Also collects all sorts of demographic data, which makes the other data more informative</a:t>
                      </a:r>
                      <a:endParaRPr sz="1600" dirty="0">
                        <a:latin typeface="Arial" panose="020B0604020202020204" pitchFamily="34" charset="0"/>
                        <a:cs typeface="Arial" panose="020B0604020202020204" pitchFamily="34" charset="0"/>
                      </a:endParaRPr>
                    </a:p>
                    <a:p>
                      <a:pPr marL="742939" marR="0" lvl="1" indent="-171450" algn="l" rtl="0">
                        <a:lnSpc>
                          <a:spcPct val="130000"/>
                        </a:lnSpc>
                        <a:spcBef>
                          <a:spcPts val="0"/>
                        </a:spcBef>
                        <a:spcAft>
                          <a:spcPts val="600"/>
                        </a:spcAft>
                        <a:buClr>
                          <a:schemeClr val="dk1"/>
                        </a:buClr>
                        <a:buSzPts val="1800"/>
                        <a:buFont typeface="Arial"/>
                        <a:buNone/>
                      </a:pPr>
                      <a:endParaRPr sz="1600" u="none" strike="noStrike" cap="none" dirty="0">
                        <a:latin typeface="Arial" panose="020B0604020202020204" pitchFamily="34" charset="0"/>
                        <a:cs typeface="Arial" panose="020B0604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2" name="Slide Number Placeholder 1">
            <a:extLst>
              <a:ext uri="{FF2B5EF4-FFF2-40B4-BE49-F238E27FC236}">
                <a16:creationId xmlns:a16="http://schemas.microsoft.com/office/drawing/2014/main" id="{2CA51F35-D8A9-64D5-900A-03C42F13DA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157135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947062" y="1274762"/>
            <a:ext cx="667171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961448" y="2268446"/>
            <a:ext cx="665732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961449" y="3256548"/>
            <a:ext cx="6657322"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966785" y="4245218"/>
            <a:ext cx="6651985"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987254" y="5232257"/>
            <a:ext cx="663151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t>Challenges</a:t>
            </a: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360000" y="1357679"/>
            <a:ext cx="864001"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dirty="0">
                <a:solidFill>
                  <a:schemeClr val="bg1"/>
                </a:solidFill>
                <a:latin typeface="Arial" panose="020B0604020202020204" pitchFamily="34" charset="0"/>
                <a:cs typeface="Arial" panose="020B0604020202020204" pitchFamily="34" charset="0"/>
              </a:rPr>
              <a:t>1</a:t>
            </a:r>
          </a:p>
        </p:txBody>
      </p:sp>
      <p:sp>
        <p:nvSpPr>
          <p:cNvPr id="7" name="TextBox 25">
            <a:extLst>
              <a:ext uri="{FF2B5EF4-FFF2-40B4-BE49-F238E27FC236}">
                <a16:creationId xmlns:a16="http://schemas.microsoft.com/office/drawing/2014/main" id="{B8766759-8445-A95E-E4CE-416F8EB15D94}"/>
              </a:ext>
            </a:extLst>
          </p:cNvPr>
          <p:cNvSpPr txBox="1"/>
          <p:nvPr/>
        </p:nvSpPr>
        <p:spPr>
          <a:xfrm>
            <a:off x="1594219" y="1517893"/>
            <a:ext cx="5252419"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Netball courts challenge – Netball NSW</a:t>
            </a:r>
          </a:p>
        </p:txBody>
      </p:sp>
      <p:sp>
        <p:nvSpPr>
          <p:cNvPr id="21" name="Oval 20">
            <a:hlinkClick r:id="rId4" action="ppaction://hlinksldjump"/>
            <a:extLst>
              <a:ext uri="{FF2B5EF4-FFF2-40B4-BE49-F238E27FC236}">
                <a16:creationId xmlns:a16="http://schemas.microsoft.com/office/drawing/2014/main" id="{D0A190BE-2B0B-2729-4549-D63712793CC2}"/>
              </a:ext>
            </a:extLst>
          </p:cNvPr>
          <p:cNvSpPr/>
          <p:nvPr/>
        </p:nvSpPr>
        <p:spPr>
          <a:xfrm>
            <a:off x="374387" y="2351363"/>
            <a:ext cx="864001"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a:solidFill>
                  <a:schemeClr val="bg1"/>
                </a:solidFill>
                <a:latin typeface="Arial" panose="020B0604020202020204" pitchFamily="34" charset="0"/>
                <a:cs typeface="Arial" panose="020B0604020202020204" pitchFamily="34" charset="0"/>
              </a:rPr>
              <a:t>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1608607" y="2511577"/>
            <a:ext cx="5150350"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EV road trip challenge – Net Zero</a:t>
            </a:r>
          </a:p>
        </p:txBody>
      </p:sp>
      <p:sp>
        <p:nvSpPr>
          <p:cNvPr id="24" name="Oval 23">
            <a:hlinkClick r:id="rId5" action="ppaction://hlinksldjump"/>
            <a:extLst>
              <a:ext uri="{FF2B5EF4-FFF2-40B4-BE49-F238E27FC236}">
                <a16:creationId xmlns:a16="http://schemas.microsoft.com/office/drawing/2014/main" id="{A6DDAD40-805E-049F-39FC-55094C6BA103}"/>
              </a:ext>
            </a:extLst>
          </p:cNvPr>
          <p:cNvSpPr/>
          <p:nvPr/>
        </p:nvSpPr>
        <p:spPr>
          <a:xfrm>
            <a:off x="374387" y="3339465"/>
            <a:ext cx="864001"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a:solidFill>
                  <a:schemeClr val="bg1"/>
                </a:solidFill>
                <a:latin typeface="Arial" panose="020B0604020202020204" pitchFamily="34" charset="0"/>
                <a:cs typeface="Arial" panose="020B0604020202020204" pitchFamily="34" charset="0"/>
              </a:rPr>
              <a:t>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1608607" y="3499679"/>
            <a:ext cx="4805884"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Vaping data challenge – NSW Health</a:t>
            </a:r>
          </a:p>
        </p:txBody>
      </p:sp>
      <p:sp>
        <p:nvSpPr>
          <p:cNvPr id="27" name="Oval 26">
            <a:hlinkClick r:id="rId6" action="ppaction://hlinksldjump"/>
            <a:extLst>
              <a:ext uri="{FF2B5EF4-FFF2-40B4-BE49-F238E27FC236}">
                <a16:creationId xmlns:a16="http://schemas.microsoft.com/office/drawing/2014/main" id="{30E4BF03-C9A7-EAE3-FC01-51CE829A6E7A}"/>
              </a:ext>
            </a:extLst>
          </p:cNvPr>
          <p:cNvSpPr/>
          <p:nvPr/>
        </p:nvSpPr>
        <p:spPr>
          <a:xfrm>
            <a:off x="379724" y="4328135"/>
            <a:ext cx="864001"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a:solidFill>
                  <a:schemeClr val="bg1"/>
                </a:solidFill>
                <a:latin typeface="Arial" panose="020B0604020202020204" pitchFamily="34" charset="0"/>
                <a:cs typeface="Arial" panose="020B0604020202020204" pitchFamily="34" charset="0"/>
              </a:rPr>
              <a:t>4</a:t>
            </a:r>
          </a:p>
        </p:txBody>
      </p:sp>
      <p:sp>
        <p:nvSpPr>
          <p:cNvPr id="28" name="TextBox 25">
            <a:extLst>
              <a:ext uri="{FF2B5EF4-FFF2-40B4-BE49-F238E27FC236}">
                <a16:creationId xmlns:a16="http://schemas.microsoft.com/office/drawing/2014/main" id="{E28B2236-ABD7-EC9D-39C6-357B29770348}"/>
              </a:ext>
            </a:extLst>
          </p:cNvPr>
          <p:cNvSpPr txBox="1"/>
          <p:nvPr/>
        </p:nvSpPr>
        <p:spPr>
          <a:xfrm>
            <a:off x="1613944" y="4488349"/>
            <a:ext cx="5777578"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Hot schools challenge – Western Sydney University </a:t>
            </a:r>
          </a:p>
        </p:txBody>
      </p:sp>
      <p:sp>
        <p:nvSpPr>
          <p:cNvPr id="30" name="Oval 29">
            <a:hlinkClick r:id="rId7" action="ppaction://hlinksldjump"/>
            <a:extLst>
              <a:ext uri="{FF2B5EF4-FFF2-40B4-BE49-F238E27FC236}">
                <a16:creationId xmlns:a16="http://schemas.microsoft.com/office/drawing/2014/main" id="{B0E74290-D27C-AEF7-46E4-E1542A1B3C92}"/>
              </a:ext>
            </a:extLst>
          </p:cNvPr>
          <p:cNvSpPr/>
          <p:nvPr/>
        </p:nvSpPr>
        <p:spPr>
          <a:xfrm>
            <a:off x="400192" y="5315174"/>
            <a:ext cx="864001"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a:solidFill>
                  <a:schemeClr val="bg1"/>
                </a:solidFill>
                <a:latin typeface="Arial" panose="020B0604020202020204" pitchFamily="34" charset="0"/>
                <a:cs typeface="Arial" panose="020B0604020202020204" pitchFamily="34" charset="0"/>
              </a:rPr>
              <a:t>5</a:t>
            </a:r>
          </a:p>
        </p:txBody>
      </p:sp>
      <p:sp>
        <p:nvSpPr>
          <p:cNvPr id="31" name="TextBox 25">
            <a:extLst>
              <a:ext uri="{FF2B5EF4-FFF2-40B4-BE49-F238E27FC236}">
                <a16:creationId xmlns:a16="http://schemas.microsoft.com/office/drawing/2014/main" id="{25FD3220-EFBB-BC89-7FB2-2347E854CB7B}"/>
              </a:ext>
            </a:extLst>
          </p:cNvPr>
          <p:cNvSpPr txBox="1"/>
          <p:nvPr/>
        </p:nvSpPr>
        <p:spPr>
          <a:xfrm>
            <a:off x="1634410" y="5475388"/>
            <a:ext cx="5844793"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Arial" panose="020B0604020202020204" pitchFamily="34" charset="0"/>
                <a:cs typeface="Arial" panose="020B0604020202020204" pitchFamily="34" charset="0"/>
              </a:rPr>
              <a:t>Optimal learning environment challenge – Oracle</a:t>
            </a:r>
          </a:p>
        </p:txBody>
      </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86162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B9DDB5-A1CA-190E-06FB-E75381C13D41}"/>
              </a:ext>
            </a:extLst>
          </p:cNvPr>
          <p:cNvSpPr>
            <a:spLocks noGrp="1"/>
          </p:cNvSpPr>
          <p:nvPr>
            <p:ph type="title"/>
          </p:nvPr>
        </p:nvSpPr>
        <p:spPr/>
        <p:txBody>
          <a:bodyPr/>
          <a:lstStyle/>
          <a:p>
            <a:r>
              <a:rPr lang="en-AU" dirty="0"/>
              <a:t>The Centre for Population Health (1)</a:t>
            </a:r>
          </a:p>
        </p:txBody>
      </p:sp>
      <p:sp>
        <p:nvSpPr>
          <p:cNvPr id="4" name="Text Placeholder 3">
            <a:extLst>
              <a:ext uri="{FF2B5EF4-FFF2-40B4-BE49-F238E27FC236}">
                <a16:creationId xmlns:a16="http://schemas.microsoft.com/office/drawing/2014/main" id="{44C13969-35D7-40A3-3592-25404A7D29CF}"/>
              </a:ext>
            </a:extLst>
          </p:cNvPr>
          <p:cNvSpPr>
            <a:spLocks noGrp="1"/>
          </p:cNvSpPr>
          <p:nvPr>
            <p:ph type="body" sz="quarter" idx="18"/>
          </p:nvPr>
        </p:nvSpPr>
        <p:spPr/>
        <p:txBody>
          <a:bodyPr/>
          <a:lstStyle/>
          <a:p>
            <a:r>
              <a:rPr lang="en-AU" dirty="0"/>
              <a:t>Looking at the master data set</a:t>
            </a:r>
          </a:p>
        </p:txBody>
      </p:sp>
      <p:sp>
        <p:nvSpPr>
          <p:cNvPr id="5" name="Text Placeholder 4">
            <a:extLst>
              <a:ext uri="{FF2B5EF4-FFF2-40B4-BE49-F238E27FC236}">
                <a16:creationId xmlns:a16="http://schemas.microsoft.com/office/drawing/2014/main" id="{CD1A07D3-917B-A42C-4ABC-3866A367C0A9}"/>
              </a:ext>
            </a:extLst>
          </p:cNvPr>
          <p:cNvSpPr>
            <a:spLocks noGrp="1"/>
          </p:cNvSpPr>
          <p:nvPr>
            <p:ph type="body" sz="quarter" idx="17"/>
          </p:nvPr>
        </p:nvSpPr>
        <p:spPr>
          <a:xfrm>
            <a:off x="360000" y="1567086"/>
            <a:ext cx="11356719" cy="4807835"/>
          </a:xfrm>
        </p:spPr>
        <p:txBody>
          <a:bodyPr/>
          <a:lstStyle/>
          <a:p>
            <a:pPr>
              <a:spcAft>
                <a:spcPts val="600"/>
              </a:spcAft>
            </a:pPr>
            <a:r>
              <a:rPr lang="en-AU" sz="1800" dirty="0"/>
              <a:t>Youth vaping has risen rapidly in NSW, with the number of 16</a:t>
            </a:r>
            <a:r>
              <a:rPr lang="en-AU" sz="1800" dirty="0">
                <a:ea typeface="+mn-lt"/>
                <a:cs typeface="+mn-lt"/>
              </a:rPr>
              <a:t> to </a:t>
            </a:r>
            <a:r>
              <a:rPr lang="en-AU" sz="1800" dirty="0"/>
              <a:t>24 year olds who report having vaped rising from 15.5% in 2017/18 to 43.2% in 2021/22. </a:t>
            </a:r>
          </a:p>
          <a:p>
            <a:pPr>
              <a:spcAft>
                <a:spcPts val="600"/>
              </a:spcAft>
            </a:pPr>
            <a:r>
              <a:rPr lang="en-AU" sz="1800" b="1" dirty="0"/>
              <a:t>How can this rise be best shown using data visualisation? </a:t>
            </a:r>
          </a:p>
          <a:p>
            <a:pPr>
              <a:spcAft>
                <a:spcPts val="600"/>
              </a:spcAft>
            </a:pPr>
            <a:r>
              <a:rPr lang="en-AU" sz="1800" dirty="0"/>
              <a:t>The dataset provided contains the results of a recent chemical analysis study of 750 e-cigarettes. </a:t>
            </a:r>
          </a:p>
          <a:p>
            <a:pPr>
              <a:spcAft>
                <a:spcPts val="600"/>
              </a:spcAft>
            </a:pPr>
            <a:r>
              <a:rPr lang="en-AU" sz="1800" dirty="0"/>
              <a:t>322 of these were taken from students at high schools throughout Sydney and represent the types of devices that high school students are using. The other 428 were seized from illegal e-cigarette retailers.</a:t>
            </a:r>
          </a:p>
          <a:p>
            <a:pPr>
              <a:spcAft>
                <a:spcPts val="600"/>
              </a:spcAft>
            </a:pPr>
            <a:r>
              <a:rPr lang="en-AU" sz="1800" b="0" i="0" dirty="0">
                <a:solidFill>
                  <a:srgbClr val="000000"/>
                </a:solidFill>
                <a:highlight>
                  <a:srgbClr val="FFFFFF"/>
                </a:highlight>
                <a:latin typeface="Arial"/>
                <a:ea typeface="Arial"/>
                <a:cs typeface="Arial"/>
                <a:sym typeface="Arial"/>
              </a:rPr>
              <a:t>The devices were tested for concentration of nicotine and a range of other chemicals that are known to be harmful if inhaled and have been banned from use in legal prescription e-cigarettes in Australia.</a:t>
            </a:r>
            <a:endParaRPr lang="en-AU" sz="1800" dirty="0"/>
          </a:p>
        </p:txBody>
      </p:sp>
      <p:sp>
        <p:nvSpPr>
          <p:cNvPr id="2" name="Slide Number Placeholder 1">
            <a:extLst>
              <a:ext uri="{FF2B5EF4-FFF2-40B4-BE49-F238E27FC236}">
                <a16:creationId xmlns:a16="http://schemas.microsoft.com/office/drawing/2014/main" id="{275079F4-ACAC-2BC8-18A1-C1C1DD798A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278513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4CE4B0-28E2-7989-F017-B66526BA40A5}"/>
              </a:ext>
            </a:extLst>
          </p:cNvPr>
          <p:cNvSpPr>
            <a:spLocks noGrp="1"/>
          </p:cNvSpPr>
          <p:nvPr>
            <p:ph type="title"/>
          </p:nvPr>
        </p:nvSpPr>
        <p:spPr/>
        <p:txBody>
          <a:bodyPr/>
          <a:lstStyle/>
          <a:p>
            <a:r>
              <a:rPr lang="en-AU" dirty="0"/>
              <a:t>The Centre for Population Health (2)</a:t>
            </a:r>
          </a:p>
        </p:txBody>
      </p:sp>
      <p:sp>
        <p:nvSpPr>
          <p:cNvPr id="4" name="Text Placeholder 3">
            <a:extLst>
              <a:ext uri="{FF2B5EF4-FFF2-40B4-BE49-F238E27FC236}">
                <a16:creationId xmlns:a16="http://schemas.microsoft.com/office/drawing/2014/main" id="{7C0510F8-152A-D298-76FF-45D1422F99FD}"/>
              </a:ext>
            </a:extLst>
          </p:cNvPr>
          <p:cNvSpPr>
            <a:spLocks noGrp="1"/>
          </p:cNvSpPr>
          <p:nvPr>
            <p:ph type="body" sz="quarter" idx="18"/>
          </p:nvPr>
        </p:nvSpPr>
        <p:spPr/>
        <p:txBody>
          <a:bodyPr/>
          <a:lstStyle/>
          <a:p>
            <a:r>
              <a:rPr lang="en-AU" dirty="0"/>
              <a:t>Using filters, sort and functions to investigate data</a:t>
            </a:r>
          </a:p>
        </p:txBody>
      </p:sp>
      <p:sp>
        <p:nvSpPr>
          <p:cNvPr id="5" name="Text Placeholder 4">
            <a:extLst>
              <a:ext uri="{FF2B5EF4-FFF2-40B4-BE49-F238E27FC236}">
                <a16:creationId xmlns:a16="http://schemas.microsoft.com/office/drawing/2014/main" id="{36695EEE-AF6B-7D46-8174-C1077EE3903C}"/>
              </a:ext>
            </a:extLst>
          </p:cNvPr>
          <p:cNvSpPr>
            <a:spLocks noGrp="1"/>
          </p:cNvSpPr>
          <p:nvPr>
            <p:ph type="body" sz="quarter" idx="17"/>
          </p:nvPr>
        </p:nvSpPr>
        <p:spPr/>
        <p:txBody>
          <a:bodyPr/>
          <a:lstStyle/>
          <a:p>
            <a:pPr marL="457200" indent="-457200">
              <a:buFont typeface="+mj-lt"/>
              <a:buAutoNum type="arabicPeriod"/>
            </a:pPr>
            <a:r>
              <a:rPr lang="en-AU" sz="1800" dirty="0"/>
              <a:t>What is the attraction for young people to vape? Consider the marketing of flavours present in the dataset.</a:t>
            </a:r>
          </a:p>
          <a:p>
            <a:pPr marL="457200" indent="-457200">
              <a:buFont typeface="+mj-lt"/>
              <a:buAutoNum type="arabicPeriod"/>
            </a:pPr>
            <a:r>
              <a:rPr lang="en-AU" sz="1800" dirty="0"/>
              <a:t>Are there any patterns or trends in the data around types of devices, flavours and schools? </a:t>
            </a:r>
          </a:p>
          <a:p>
            <a:pPr marL="457200" indent="-457200">
              <a:buFont typeface="+mj-lt"/>
              <a:buAutoNum type="arabicPeriod"/>
            </a:pPr>
            <a:r>
              <a:rPr lang="en-AU" sz="1800" dirty="0"/>
              <a:t>Which brands contain the highest nicotine content? Consider merging the 2 spreadsheet sheets or using VLOOKUP.</a:t>
            </a:r>
          </a:p>
          <a:p>
            <a:pPr marL="457200" indent="-457200">
              <a:buFont typeface="+mj-lt"/>
              <a:buAutoNum type="arabicPeriod"/>
            </a:pPr>
            <a:r>
              <a:rPr lang="en-AU" sz="1800" dirty="0"/>
              <a:t>Ethylene glycol is the main chemical component of antifreeze in engine coolant systems and can cause significant health effects. Which vapes contain ethylene glycol? </a:t>
            </a:r>
          </a:p>
          <a:p>
            <a:pPr marL="457200" indent="-457200">
              <a:buFont typeface="+mj-lt"/>
              <a:buAutoNum type="arabicPeriod"/>
            </a:pPr>
            <a:r>
              <a:rPr lang="en-AU" sz="1800" dirty="0"/>
              <a:t>What conclusions can you draw about the vaping habits of young people, and the potential health impacts?</a:t>
            </a:r>
          </a:p>
        </p:txBody>
      </p:sp>
      <p:sp>
        <p:nvSpPr>
          <p:cNvPr id="2" name="Slide Number Placeholder 1">
            <a:extLst>
              <a:ext uri="{FF2B5EF4-FFF2-40B4-BE49-F238E27FC236}">
                <a16:creationId xmlns:a16="http://schemas.microsoft.com/office/drawing/2014/main" id="{8F6517A7-8BA9-1037-9953-A2273DE029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159455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771D6D-8409-DA02-8A29-55B1D4D0F0E1}"/>
              </a:ext>
            </a:extLst>
          </p:cNvPr>
          <p:cNvSpPr>
            <a:spLocks noGrp="1"/>
          </p:cNvSpPr>
          <p:nvPr>
            <p:ph type="title"/>
          </p:nvPr>
        </p:nvSpPr>
        <p:spPr/>
        <p:txBody>
          <a:bodyPr/>
          <a:lstStyle/>
          <a:p>
            <a:r>
              <a:rPr lang="en-AU" dirty="0"/>
              <a:t>The Centre for Population Health (3)</a:t>
            </a:r>
          </a:p>
        </p:txBody>
      </p:sp>
      <p:sp>
        <p:nvSpPr>
          <p:cNvPr id="4" name="Text Placeholder 3">
            <a:extLst>
              <a:ext uri="{FF2B5EF4-FFF2-40B4-BE49-F238E27FC236}">
                <a16:creationId xmlns:a16="http://schemas.microsoft.com/office/drawing/2014/main" id="{DF83C61B-25B2-0354-4872-F366A1E6330C}"/>
              </a:ext>
            </a:extLst>
          </p:cNvPr>
          <p:cNvSpPr>
            <a:spLocks noGrp="1"/>
          </p:cNvSpPr>
          <p:nvPr>
            <p:ph type="body" sz="quarter" idx="18"/>
          </p:nvPr>
        </p:nvSpPr>
        <p:spPr/>
        <p:txBody>
          <a:bodyPr/>
          <a:lstStyle/>
          <a:p>
            <a:r>
              <a:rPr lang="en-AU" dirty="0"/>
              <a:t>Using filters, sort and functions to investigate data</a:t>
            </a:r>
          </a:p>
        </p:txBody>
      </p:sp>
      <p:sp>
        <p:nvSpPr>
          <p:cNvPr id="5" name="Text Placeholder 4">
            <a:extLst>
              <a:ext uri="{FF2B5EF4-FFF2-40B4-BE49-F238E27FC236}">
                <a16:creationId xmlns:a16="http://schemas.microsoft.com/office/drawing/2014/main" id="{5F05580F-B48B-8F7E-A448-9FAE7E92DE7D}"/>
              </a:ext>
            </a:extLst>
          </p:cNvPr>
          <p:cNvSpPr>
            <a:spLocks noGrp="1"/>
          </p:cNvSpPr>
          <p:nvPr>
            <p:ph type="body" sz="quarter" idx="17"/>
          </p:nvPr>
        </p:nvSpPr>
        <p:spPr>
          <a:xfrm>
            <a:off x="360000" y="1567086"/>
            <a:ext cx="11294725" cy="4807835"/>
          </a:xfrm>
        </p:spPr>
        <p:txBody>
          <a:bodyPr/>
          <a:lstStyle/>
          <a:p>
            <a:pPr marL="457200" indent="-457200">
              <a:buFont typeface="+mj-lt"/>
              <a:buAutoNum type="arabicPeriod" startAt="6"/>
            </a:pPr>
            <a:r>
              <a:rPr lang="en-AU" sz="1800" dirty="0"/>
              <a:t>What does the data show about the increase of vape use in different age groups? </a:t>
            </a:r>
          </a:p>
          <a:p>
            <a:pPr marL="457200" indent="-457200">
              <a:buFont typeface="+mj-lt"/>
              <a:buAutoNum type="arabicPeriod" startAt="6"/>
            </a:pPr>
            <a:r>
              <a:rPr lang="en-AU" sz="1800" dirty="0"/>
              <a:t>What factors could explain the increase of vape use in different age groups? </a:t>
            </a:r>
          </a:p>
          <a:p>
            <a:pPr marL="457200" indent="-457200">
              <a:buFont typeface="+mj-lt"/>
              <a:buAutoNum type="arabicPeriod" startAt="6"/>
            </a:pPr>
            <a:r>
              <a:rPr lang="en-AU" sz="1800" dirty="0"/>
              <a:t>What differences are there in vaping use between the sexes? </a:t>
            </a:r>
          </a:p>
          <a:p>
            <a:pPr marL="457200" indent="-457200">
              <a:buFont typeface="+mj-lt"/>
              <a:buAutoNum type="arabicPeriod" startAt="6"/>
            </a:pPr>
            <a:r>
              <a:rPr lang="en-AU" sz="1800" dirty="0"/>
              <a:t>What differences are there in current user vaping and ever used vaping between the sexes? </a:t>
            </a:r>
          </a:p>
          <a:p>
            <a:pPr marL="457200" indent="-457200">
              <a:buFont typeface="+mj-lt"/>
              <a:buAutoNum type="arabicPeriod" startAt="6"/>
            </a:pPr>
            <a:r>
              <a:rPr lang="en-AU" sz="1800" dirty="0"/>
              <a:t>What is the role of social media in the promotion of vapes? </a:t>
            </a:r>
          </a:p>
          <a:p>
            <a:pPr marL="457200" indent="-457200">
              <a:buFont typeface="+mj-lt"/>
              <a:buAutoNum type="arabicPeriod" startAt="6"/>
            </a:pPr>
            <a:r>
              <a:rPr lang="en-AU" sz="1800" dirty="0"/>
              <a:t>Match the timelines of vape use and social media promotion.</a:t>
            </a:r>
          </a:p>
        </p:txBody>
      </p:sp>
      <p:sp>
        <p:nvSpPr>
          <p:cNvPr id="2" name="Slide Number Placeholder 1">
            <a:extLst>
              <a:ext uri="{FF2B5EF4-FFF2-40B4-BE49-F238E27FC236}">
                <a16:creationId xmlns:a16="http://schemas.microsoft.com/office/drawing/2014/main" id="{BDD56F91-239A-7337-8E63-68CE7C5A77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17517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791B5-1BDC-D6D1-9515-1788DED5BC18}"/>
              </a:ext>
            </a:extLst>
          </p:cNvPr>
          <p:cNvSpPr>
            <a:spLocks noGrp="1"/>
          </p:cNvSpPr>
          <p:nvPr>
            <p:ph type="title"/>
          </p:nvPr>
        </p:nvSpPr>
        <p:spPr/>
        <p:txBody>
          <a:bodyPr/>
          <a:lstStyle/>
          <a:p>
            <a:r>
              <a:rPr lang="en-AU" dirty="0"/>
              <a:t>The Centre for Population Health (4)</a:t>
            </a:r>
          </a:p>
        </p:txBody>
      </p:sp>
      <p:sp>
        <p:nvSpPr>
          <p:cNvPr id="4" name="Text Placeholder 3">
            <a:extLst>
              <a:ext uri="{FF2B5EF4-FFF2-40B4-BE49-F238E27FC236}">
                <a16:creationId xmlns:a16="http://schemas.microsoft.com/office/drawing/2014/main" id="{26D5BC66-225B-7A60-391B-91BA931EAC0D}"/>
              </a:ext>
            </a:extLst>
          </p:cNvPr>
          <p:cNvSpPr>
            <a:spLocks noGrp="1"/>
          </p:cNvSpPr>
          <p:nvPr>
            <p:ph type="body" sz="quarter" idx="18"/>
          </p:nvPr>
        </p:nvSpPr>
        <p:spPr/>
        <p:txBody>
          <a:bodyPr/>
          <a:lstStyle/>
          <a:p>
            <a:r>
              <a:rPr lang="en-AU" dirty="0"/>
              <a:t>Useful data sets to support the challenge</a:t>
            </a:r>
          </a:p>
        </p:txBody>
      </p:sp>
      <p:sp>
        <p:nvSpPr>
          <p:cNvPr id="5" name="Text Placeholder 4">
            <a:extLst>
              <a:ext uri="{FF2B5EF4-FFF2-40B4-BE49-F238E27FC236}">
                <a16:creationId xmlns:a16="http://schemas.microsoft.com/office/drawing/2014/main" id="{5B09416C-E25B-32C1-F0C0-89B23165257E}"/>
              </a:ext>
            </a:extLst>
          </p:cNvPr>
          <p:cNvSpPr>
            <a:spLocks noGrp="1"/>
          </p:cNvSpPr>
          <p:nvPr>
            <p:ph type="body" sz="quarter" idx="17"/>
          </p:nvPr>
        </p:nvSpPr>
        <p:spPr/>
        <p:txBody>
          <a:bodyPr/>
          <a:lstStyle/>
          <a:p>
            <a:pPr>
              <a:spcAft>
                <a:spcPts val="600"/>
              </a:spcAft>
            </a:pPr>
            <a:r>
              <a:rPr lang="en-AU" sz="1800" dirty="0">
                <a:hlinkClick r:id="rId2"/>
              </a:rPr>
              <a:t>Health Stats NSW</a:t>
            </a:r>
            <a:endParaRPr lang="en-AU" sz="1800" dirty="0"/>
          </a:p>
          <a:p>
            <a:pPr>
              <a:spcAft>
                <a:spcPts val="600"/>
              </a:spcAft>
            </a:pPr>
            <a:r>
              <a:rPr lang="en-AU" sz="1800" dirty="0">
                <a:hlinkClick r:id="rId3"/>
              </a:rPr>
              <a:t>Health Stats NSW – E-cigarette use (vaping) </a:t>
            </a:r>
            <a:endParaRPr lang="en-AU" sz="1800" dirty="0"/>
          </a:p>
          <a:p>
            <a:pPr>
              <a:spcAft>
                <a:spcPts val="600"/>
              </a:spcAft>
            </a:pPr>
            <a:r>
              <a:rPr lang="en-AU" sz="1800" dirty="0">
                <a:hlinkClick r:id="rId4"/>
              </a:rPr>
              <a:t>NSW Public Schools Master Dataset </a:t>
            </a:r>
            <a:endParaRPr lang="en-AU" sz="1800" dirty="0"/>
          </a:p>
          <a:p>
            <a:pPr>
              <a:spcAft>
                <a:spcPts val="600"/>
              </a:spcAft>
            </a:pPr>
            <a:r>
              <a:rPr lang="en-AU" sz="1800" dirty="0" err="1">
                <a:hlinkClick r:id="rId5"/>
              </a:rPr>
              <a:t>Datareportal</a:t>
            </a:r>
            <a:r>
              <a:rPr lang="en-AU" sz="1800" dirty="0">
                <a:hlinkClick r:id="rId5"/>
              </a:rPr>
              <a:t> – Global Social Media Statistics</a:t>
            </a:r>
            <a:endParaRPr lang="en-AU" sz="1800" dirty="0"/>
          </a:p>
          <a:p>
            <a:pPr>
              <a:spcAft>
                <a:spcPts val="600"/>
              </a:spcAft>
            </a:pPr>
            <a:r>
              <a:rPr lang="en-AU" sz="1800" b="0" i="0" dirty="0">
                <a:solidFill>
                  <a:srgbClr val="000000"/>
                </a:solidFill>
                <a:effectLst/>
                <a:highlight>
                  <a:srgbClr val="FFFFFF"/>
                </a:highlight>
                <a:hlinkClick r:id="rId6"/>
              </a:rPr>
              <a:t>National Library of Medicine - E-Cigarette Promotion on Twitter in Australia</a:t>
            </a:r>
            <a:endParaRPr lang="en-AU" sz="1800" b="0" i="0" dirty="0">
              <a:solidFill>
                <a:srgbClr val="000000"/>
              </a:solidFill>
              <a:effectLst/>
              <a:highlight>
                <a:srgbClr val="FFFFFF"/>
              </a:highlight>
            </a:endParaRPr>
          </a:p>
          <a:p>
            <a:pPr>
              <a:spcAft>
                <a:spcPts val="600"/>
              </a:spcAft>
            </a:pPr>
            <a:r>
              <a:rPr lang="en-AU" sz="1800" dirty="0">
                <a:hlinkClick r:id="rId7"/>
              </a:rPr>
              <a:t>Google Trends – Electronic cigarette Australia</a:t>
            </a:r>
            <a:endParaRPr lang="en-AU" sz="1800" dirty="0"/>
          </a:p>
          <a:p>
            <a:pPr>
              <a:spcAft>
                <a:spcPts val="600"/>
              </a:spcAft>
            </a:pPr>
            <a:r>
              <a:rPr lang="en-AU" sz="1800" dirty="0">
                <a:hlinkClick r:id="rId8"/>
              </a:rPr>
              <a:t>Google Trends – Electronic cigarette worldwide</a:t>
            </a:r>
            <a:endParaRPr lang="en-AU" sz="1800" dirty="0"/>
          </a:p>
        </p:txBody>
      </p:sp>
      <p:sp>
        <p:nvSpPr>
          <p:cNvPr id="2" name="Slide Number Placeholder 1">
            <a:extLst>
              <a:ext uri="{FF2B5EF4-FFF2-40B4-BE49-F238E27FC236}">
                <a16:creationId xmlns:a16="http://schemas.microsoft.com/office/drawing/2014/main" id="{8CE1727E-D439-B82C-71BD-D8D6210F26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31003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AB59A0-5A47-A3F1-E920-50F0AFB1F401}"/>
              </a:ext>
            </a:extLst>
          </p:cNvPr>
          <p:cNvSpPr>
            <a:spLocks noGrp="1"/>
          </p:cNvSpPr>
          <p:nvPr>
            <p:ph type="title"/>
          </p:nvPr>
        </p:nvSpPr>
        <p:spPr/>
        <p:txBody>
          <a:bodyPr/>
          <a:lstStyle/>
          <a:p>
            <a:r>
              <a:rPr lang="en-AU" dirty="0"/>
              <a:t>The Centre for Population Health (5)</a:t>
            </a:r>
          </a:p>
        </p:txBody>
      </p:sp>
      <p:sp>
        <p:nvSpPr>
          <p:cNvPr id="4" name="Text Placeholder 3">
            <a:extLst>
              <a:ext uri="{FF2B5EF4-FFF2-40B4-BE49-F238E27FC236}">
                <a16:creationId xmlns:a16="http://schemas.microsoft.com/office/drawing/2014/main" id="{F3988552-44CB-BC96-9F44-182548383D1C}"/>
              </a:ext>
            </a:extLst>
          </p:cNvPr>
          <p:cNvSpPr>
            <a:spLocks noGrp="1"/>
          </p:cNvSpPr>
          <p:nvPr>
            <p:ph type="body" sz="quarter" idx="18"/>
          </p:nvPr>
        </p:nvSpPr>
        <p:spPr/>
        <p:txBody>
          <a:bodyPr/>
          <a:lstStyle/>
          <a:p>
            <a:r>
              <a:rPr lang="en-AU" dirty="0"/>
              <a:t>Research</a:t>
            </a:r>
          </a:p>
        </p:txBody>
      </p:sp>
      <p:sp>
        <p:nvSpPr>
          <p:cNvPr id="5" name="Text Placeholder 4">
            <a:extLst>
              <a:ext uri="{FF2B5EF4-FFF2-40B4-BE49-F238E27FC236}">
                <a16:creationId xmlns:a16="http://schemas.microsoft.com/office/drawing/2014/main" id="{CED9DFA6-6F19-04CD-0C45-2A32C7C25F01}"/>
              </a:ext>
            </a:extLst>
          </p:cNvPr>
          <p:cNvSpPr>
            <a:spLocks noGrp="1"/>
          </p:cNvSpPr>
          <p:nvPr>
            <p:ph type="body" sz="quarter" idx="17"/>
          </p:nvPr>
        </p:nvSpPr>
        <p:spPr>
          <a:xfrm>
            <a:off x="360000" y="1567086"/>
            <a:ext cx="11186237" cy="4807835"/>
          </a:xfrm>
        </p:spPr>
        <p:txBody>
          <a:bodyPr/>
          <a:lstStyle/>
          <a:p>
            <a:pPr marL="0" lvl="0" indent="0" algn="l" rtl="0">
              <a:lnSpc>
                <a:spcPct val="150000"/>
              </a:lnSpc>
              <a:spcAft>
                <a:spcPts val="600"/>
              </a:spcAft>
              <a:buClr>
                <a:srgbClr val="000000"/>
              </a:buClr>
              <a:buSzPts val="1800"/>
              <a:buNone/>
            </a:pPr>
            <a:r>
              <a:rPr lang="en-AU" sz="1800" b="0" i="0" dirty="0">
                <a:solidFill>
                  <a:srgbClr val="000000"/>
                </a:solidFill>
                <a:highlight>
                  <a:srgbClr val="FFFFFF"/>
                </a:highlight>
                <a:latin typeface="Arial"/>
                <a:ea typeface="Arial"/>
                <a:cs typeface="Arial"/>
                <a:sym typeface="Arial"/>
              </a:rPr>
              <a:t>Solutions will be informed by evidence from analysis of the data and could include: policy making decisions, advertising campaigns, infographics or technical solutions.</a:t>
            </a:r>
            <a:endParaRPr lang="en-AU" sz="1800" b="0" i="0" dirty="0">
              <a:solidFill>
                <a:srgbClr val="000000"/>
              </a:solidFill>
              <a:highlight>
                <a:srgbClr val="FFFFFF"/>
              </a:highlight>
              <a:latin typeface="Quattrocento Sans"/>
              <a:ea typeface="Quattrocento Sans"/>
              <a:cs typeface="Quattrocento Sans"/>
              <a:sym typeface="Quattrocento Sans"/>
            </a:endParaRPr>
          </a:p>
          <a:p>
            <a:pPr lvl="0" algn="l" rtl="0">
              <a:lnSpc>
                <a:spcPct val="150000"/>
              </a:lnSpc>
              <a:spcAft>
                <a:spcPts val="600"/>
              </a:spcAft>
              <a:buClr>
                <a:srgbClr val="000000"/>
              </a:buClr>
              <a:buSzPts val="1800"/>
            </a:pPr>
            <a:r>
              <a:rPr lang="en-AU" sz="1800" b="0" i="0" dirty="0">
                <a:solidFill>
                  <a:srgbClr val="000000"/>
                </a:solidFill>
                <a:highlight>
                  <a:srgbClr val="FFFFFF"/>
                </a:highlight>
                <a:latin typeface="Arial"/>
                <a:ea typeface="Arial"/>
                <a:cs typeface="Arial"/>
                <a:sym typeface="Arial"/>
                <a:hlinkClick r:id="rId2"/>
              </a:rPr>
              <a:t>Journal article - Electronic cigarette social norms among adolescents in New South Wales, Australia. </a:t>
            </a:r>
            <a:endParaRPr lang="en-AU" sz="1800" dirty="0"/>
          </a:p>
          <a:p>
            <a:pPr lvl="0" algn="l" rtl="0">
              <a:lnSpc>
                <a:spcPct val="150000"/>
              </a:lnSpc>
              <a:spcAft>
                <a:spcPts val="600"/>
              </a:spcAft>
              <a:buClr>
                <a:srgbClr val="000000"/>
              </a:buClr>
              <a:buSzPts val="1800"/>
            </a:pPr>
            <a:r>
              <a:rPr lang="en-AU" sz="1800" b="0" i="0" dirty="0">
                <a:solidFill>
                  <a:srgbClr val="000000"/>
                </a:solidFill>
                <a:highlight>
                  <a:srgbClr val="FFFFFF"/>
                </a:highlight>
                <a:latin typeface="Arial"/>
                <a:ea typeface="Arial"/>
                <a:cs typeface="Arial"/>
                <a:sym typeface="Arial"/>
                <a:hlinkClick r:id="rId3"/>
              </a:rPr>
              <a:t>Journal article - Vaping product access and use among 14–17-year-olds in New South Wales: a cross-sectional study.</a:t>
            </a:r>
            <a:r>
              <a:rPr lang="en-AU" sz="1800" b="0" i="0" dirty="0">
                <a:solidFill>
                  <a:srgbClr val="000000"/>
                </a:solidFill>
                <a:highlight>
                  <a:srgbClr val="FFFFFF"/>
                </a:highlight>
                <a:latin typeface="Arial"/>
                <a:ea typeface="Arial"/>
                <a:cs typeface="Arial"/>
                <a:sym typeface="Arial"/>
              </a:rPr>
              <a:t> </a:t>
            </a:r>
            <a:endParaRPr lang="en-AU" sz="1800" dirty="0">
              <a:solidFill>
                <a:srgbClr val="000000"/>
              </a:solidFill>
              <a:highlight>
                <a:srgbClr val="FFFFFF"/>
              </a:highlight>
              <a:latin typeface="Arial"/>
              <a:ea typeface="Arial"/>
              <a:cs typeface="Arial"/>
              <a:sym typeface="Arial"/>
            </a:endParaRPr>
          </a:p>
          <a:p>
            <a:pPr lvl="0" algn="l" rtl="0">
              <a:lnSpc>
                <a:spcPct val="150000"/>
              </a:lnSpc>
              <a:spcAft>
                <a:spcPts val="600"/>
              </a:spcAft>
              <a:buClr>
                <a:srgbClr val="000000"/>
              </a:buClr>
              <a:buSzPts val="1800"/>
            </a:pPr>
            <a:r>
              <a:rPr lang="en-AU" sz="1800" b="0" i="0" dirty="0">
                <a:solidFill>
                  <a:srgbClr val="000000"/>
                </a:solidFill>
                <a:highlight>
                  <a:srgbClr val="FFFFFF"/>
                </a:highlight>
                <a:latin typeface="Arial"/>
                <a:ea typeface="Arial"/>
                <a:cs typeface="Arial"/>
                <a:sym typeface="Arial"/>
                <a:hlinkClick r:id="rId4"/>
              </a:rPr>
              <a:t>Our Vaping Toolkit </a:t>
            </a:r>
            <a:r>
              <a:rPr lang="en-AU" sz="1800" b="0" i="0" dirty="0">
                <a:solidFill>
                  <a:srgbClr val="000000"/>
                </a:solidFill>
                <a:highlight>
                  <a:srgbClr val="FFFFFF"/>
                </a:highlight>
                <a:latin typeface="Arial"/>
                <a:ea typeface="Arial"/>
                <a:cs typeface="Arial"/>
                <a:sym typeface="Arial"/>
              </a:rPr>
              <a:t>– includes information on health harms of vaping. </a:t>
            </a:r>
            <a:endParaRPr lang="en-AU" sz="1800" dirty="0"/>
          </a:p>
        </p:txBody>
      </p:sp>
      <p:sp>
        <p:nvSpPr>
          <p:cNvPr id="2" name="Slide Number Placeholder 1">
            <a:extLst>
              <a:ext uri="{FF2B5EF4-FFF2-40B4-BE49-F238E27FC236}">
                <a16:creationId xmlns:a16="http://schemas.microsoft.com/office/drawing/2014/main" id="{E76EC070-AE1B-5373-879F-537DFE5945A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228945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ea typeface="Times New Roman" panose="02020603050405020304" pitchFamily="18" charset="0"/>
              </a:rPr>
              <a:t>Hot schools challenge Western Sydney University</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Enterprise Computing 11</a:t>
            </a:r>
            <a:r>
              <a:rPr lang="en-AU" sz="2000" dirty="0">
                <a:ea typeface="+mn-lt"/>
                <a:cs typeface="+mn-lt"/>
              </a:rPr>
              <a:t>–</a:t>
            </a:r>
            <a:r>
              <a:rPr lang="en-AU" dirty="0"/>
              <a:t>12</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t>Data science</a:t>
            </a:r>
          </a:p>
        </p:txBody>
      </p:sp>
      <p:pic>
        <p:nvPicPr>
          <p:cNvPr id="1026" name="Picture 2">
            <a:extLst>
              <a:ext uri="{FF2B5EF4-FFF2-40B4-BE49-F238E27FC236}">
                <a16:creationId xmlns:a16="http://schemas.microsoft.com/office/drawing/2014/main" id="{0DBD99AD-4FE1-7570-8504-CCFE6FA2AFE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208" y="1700213"/>
            <a:ext cx="2962275"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66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a:t>
            </a:r>
            <a:br>
              <a:rPr lang="en-AU" dirty="0"/>
            </a:br>
            <a:r>
              <a:rPr lang="en-AU" dirty="0"/>
              <a:t>(Western Sydney University)</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7191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organise Excel spreadsheets for data analysis</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apply analysis functions in Excel to interrogate environmental data</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connect air temperature measurements with materiality of a location.</a:t>
            </a:r>
          </a:p>
          <a:p>
            <a:pPr>
              <a:lnSpc>
                <a:spcPct val="150000"/>
              </a:lnSpc>
              <a:spcAft>
                <a:spcPts val="600"/>
              </a:spcAft>
            </a:pPr>
            <a:endParaRPr lang="en-AU" sz="1800" b="1" dirty="0">
              <a:solidFill>
                <a:schemeClr val="accent1"/>
              </a:solidFill>
              <a:latin typeface="Arial" panose="020B0604020202020204" pitchFamily="34" charset="0"/>
              <a:cs typeface="Arial" panose="020B0604020202020204" pitchFamily="34" charset="0"/>
            </a:endParaRPr>
          </a:p>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understand how structures, surfaces, material, colours and the absence or presence of vegetation influence air temperature</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realise that vegetation, especially the shade of trees, helps to reduce the temperature</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integrate cooling elements in design solutions.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1484842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29E1F5-014A-2BA0-DEB0-3FC5C67B5749}"/>
              </a:ext>
            </a:extLst>
          </p:cNvPr>
          <p:cNvSpPr>
            <a:spLocks noGrp="1"/>
          </p:cNvSpPr>
          <p:nvPr>
            <p:ph type="title"/>
          </p:nvPr>
        </p:nvSpPr>
        <p:spPr>
          <a:xfrm>
            <a:off x="360000" y="360000"/>
            <a:ext cx="11664986" cy="545601"/>
          </a:xfrm>
        </p:spPr>
        <p:txBody>
          <a:bodyPr/>
          <a:lstStyle/>
          <a:p>
            <a:r>
              <a:rPr lang="en-AU" dirty="0"/>
              <a:t>Investigating summer microclimates at a public school (1)</a:t>
            </a:r>
          </a:p>
        </p:txBody>
      </p:sp>
      <p:sp>
        <p:nvSpPr>
          <p:cNvPr id="4" name="Text Placeholder 3">
            <a:extLst>
              <a:ext uri="{FF2B5EF4-FFF2-40B4-BE49-F238E27FC236}">
                <a16:creationId xmlns:a16="http://schemas.microsoft.com/office/drawing/2014/main" id="{77601DA8-0F4F-EE70-BDE4-3EA70D322811}"/>
              </a:ext>
            </a:extLst>
          </p:cNvPr>
          <p:cNvSpPr>
            <a:spLocks noGrp="1"/>
          </p:cNvSpPr>
          <p:nvPr>
            <p:ph type="body" sz="quarter" idx="18"/>
          </p:nvPr>
        </p:nvSpPr>
        <p:spPr>
          <a:xfrm>
            <a:off x="359999" y="982520"/>
            <a:ext cx="11664987"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sp>
        <p:nvSpPr>
          <p:cNvPr id="5" name="Text Placeholder 4">
            <a:extLst>
              <a:ext uri="{FF2B5EF4-FFF2-40B4-BE49-F238E27FC236}">
                <a16:creationId xmlns:a16="http://schemas.microsoft.com/office/drawing/2014/main" id="{2C1CEBD8-1EFE-EA29-4590-8BE5B59D2F56}"/>
              </a:ext>
            </a:extLst>
          </p:cNvPr>
          <p:cNvSpPr>
            <a:spLocks noGrp="1"/>
          </p:cNvSpPr>
          <p:nvPr>
            <p:ph type="body" sz="quarter" idx="17"/>
          </p:nvPr>
        </p:nvSpPr>
        <p:spPr>
          <a:xfrm>
            <a:off x="360000" y="1567086"/>
            <a:ext cx="5613400" cy="4807835"/>
          </a:xfrm>
        </p:spPr>
        <p:txBody>
          <a:bodyPr/>
          <a:lstStyle/>
          <a:p>
            <a:pPr>
              <a:spcAft>
                <a:spcPts val="600"/>
              </a:spcAft>
            </a:pPr>
            <a:r>
              <a:rPr lang="en-AU" sz="1800" kern="100" dirty="0">
                <a:effectLst/>
                <a:ea typeface="Aptos" panose="020B0004020202020204" pitchFamily="34" charset="0"/>
              </a:rPr>
              <a:t>This challenge uses air temperature data recorded at a public school in the central region of Greater Sydney. </a:t>
            </a:r>
          </a:p>
          <a:p>
            <a:pPr>
              <a:spcAft>
                <a:spcPts val="600"/>
              </a:spcAft>
            </a:pPr>
            <a:r>
              <a:rPr lang="en-AU" sz="1800" kern="100" dirty="0">
                <a:effectLst/>
                <a:ea typeface="Aptos" panose="020B0004020202020204" pitchFamily="34" charset="0"/>
              </a:rPr>
              <a:t>The school covers 1.8 hectares of various configuration – 27% buildings, 32% impervious surfaces and 41% open space with pervious surfaces. </a:t>
            </a:r>
          </a:p>
          <a:p>
            <a:pPr>
              <a:spcAft>
                <a:spcPts val="600"/>
              </a:spcAft>
            </a:pPr>
            <a:r>
              <a:rPr lang="en-AU" sz="1800" kern="100" dirty="0">
                <a:ea typeface="Aptos" panose="020B0004020202020204" pitchFamily="34" charset="0"/>
              </a:rPr>
              <a:t>The d</a:t>
            </a:r>
            <a:r>
              <a:rPr lang="en-AU" sz="1800" kern="100" dirty="0">
                <a:effectLst/>
                <a:ea typeface="Aptos" panose="020B0004020202020204" pitchFamily="34" charset="0"/>
              </a:rPr>
              <a:t>ata used was recorded during record-breaking heat at the beginning of January 2020. Three data streams are provided that were recorded at different locations. </a:t>
            </a:r>
            <a:endParaRPr lang="en-AU" sz="1800" dirty="0"/>
          </a:p>
        </p:txBody>
      </p:sp>
      <p:pic>
        <p:nvPicPr>
          <p:cNvPr id="6" name="Picture 5" descr="Image showing the school area (inside the yellow line) and the location of the temperature loggers (green stars).&#10;">
            <a:extLst>
              <a:ext uri="{FF2B5EF4-FFF2-40B4-BE49-F238E27FC236}">
                <a16:creationId xmlns:a16="http://schemas.microsoft.com/office/drawing/2014/main" id="{B0731F64-FB7E-3348-4AAE-056E0C360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000" y="1711740"/>
            <a:ext cx="5376000" cy="4035649"/>
          </a:xfrm>
          <a:prstGeom prst="rect">
            <a:avLst/>
          </a:prstGeom>
        </p:spPr>
      </p:pic>
      <p:sp>
        <p:nvSpPr>
          <p:cNvPr id="8" name="TextBox 7">
            <a:extLst>
              <a:ext uri="{FF2B5EF4-FFF2-40B4-BE49-F238E27FC236}">
                <a16:creationId xmlns:a16="http://schemas.microsoft.com/office/drawing/2014/main" id="{B146A900-3D10-45B8-58AF-0C2B6BFDC4CB}"/>
              </a:ext>
            </a:extLst>
          </p:cNvPr>
          <p:cNvSpPr txBox="1"/>
          <p:nvPr/>
        </p:nvSpPr>
        <p:spPr>
          <a:xfrm>
            <a:off x="6456001" y="5875480"/>
            <a:ext cx="5376000" cy="400110"/>
          </a:xfrm>
          <a:prstGeom prst="rect">
            <a:avLst/>
          </a:prstGeom>
          <a:noFill/>
        </p:spPr>
        <p:txBody>
          <a:bodyPr wrap="square" lIns="0" rIns="0">
            <a:spAutoFit/>
          </a:bodyPr>
          <a:lstStyle/>
          <a:p>
            <a:r>
              <a:rPr lang="en-AU" sz="1000" kern="100" dirty="0">
                <a:effectLst/>
                <a:latin typeface="Arial" panose="020B0604020202020204" pitchFamily="34" charset="0"/>
                <a:ea typeface="Aptos" panose="020B0004020202020204" pitchFamily="34" charset="0"/>
                <a:cs typeface="Arial" panose="020B0604020202020204" pitchFamily="34" charset="0"/>
              </a:rPr>
              <a:t>Figure 1: The school area (inside the yellow line) and the location of the temperature loggers (green stars).</a:t>
            </a:r>
          </a:p>
        </p:txBody>
      </p:sp>
      <p:sp>
        <p:nvSpPr>
          <p:cNvPr id="2" name="Slide Number Placeholder 1">
            <a:extLst>
              <a:ext uri="{FF2B5EF4-FFF2-40B4-BE49-F238E27FC236}">
                <a16:creationId xmlns:a16="http://schemas.microsoft.com/office/drawing/2014/main" id="{B62FE582-D4D6-C894-5118-13C95A7D08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1178571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353A49-1F87-D5BC-D3AF-2C5507F2ED56}"/>
              </a:ext>
            </a:extLst>
          </p:cNvPr>
          <p:cNvSpPr>
            <a:spLocks noGrp="1"/>
          </p:cNvSpPr>
          <p:nvPr>
            <p:ph type="title"/>
          </p:nvPr>
        </p:nvSpPr>
        <p:spPr>
          <a:xfrm>
            <a:off x="360000" y="360000"/>
            <a:ext cx="11832000" cy="545601"/>
          </a:xfrm>
        </p:spPr>
        <p:txBody>
          <a:bodyPr/>
          <a:lstStyle/>
          <a:p>
            <a:r>
              <a:rPr lang="en-AU" dirty="0"/>
              <a:t>Investigating summer microclimates at a public school (2)</a:t>
            </a:r>
          </a:p>
        </p:txBody>
      </p:sp>
      <p:sp>
        <p:nvSpPr>
          <p:cNvPr id="4" name="Text Placeholder 3">
            <a:extLst>
              <a:ext uri="{FF2B5EF4-FFF2-40B4-BE49-F238E27FC236}">
                <a16:creationId xmlns:a16="http://schemas.microsoft.com/office/drawing/2014/main" id="{3189F20A-B1CB-D9B8-28D1-2B7ADD20678A}"/>
              </a:ext>
            </a:extLst>
          </p:cNvPr>
          <p:cNvSpPr>
            <a:spLocks noGrp="1"/>
          </p:cNvSpPr>
          <p:nvPr>
            <p:ph type="body" sz="quarter" idx="18"/>
          </p:nvPr>
        </p:nvSpPr>
        <p:spPr>
          <a:xfrm>
            <a:off x="359999" y="982520"/>
            <a:ext cx="11645188"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sp>
        <p:nvSpPr>
          <p:cNvPr id="5" name="Text Placeholder 4">
            <a:extLst>
              <a:ext uri="{FF2B5EF4-FFF2-40B4-BE49-F238E27FC236}">
                <a16:creationId xmlns:a16="http://schemas.microsoft.com/office/drawing/2014/main" id="{FB498DBB-C45B-8C06-9181-4386A6E876EB}"/>
              </a:ext>
            </a:extLst>
          </p:cNvPr>
          <p:cNvSpPr>
            <a:spLocks noGrp="1"/>
          </p:cNvSpPr>
          <p:nvPr>
            <p:ph type="body" sz="quarter" idx="17"/>
          </p:nvPr>
        </p:nvSpPr>
        <p:spPr>
          <a:xfrm>
            <a:off x="371475" y="1567086"/>
            <a:ext cx="4442263" cy="4807835"/>
          </a:xfrm>
        </p:spPr>
        <p:txBody>
          <a:bodyPr/>
          <a:lstStyle/>
          <a:p>
            <a:pPr>
              <a:spcAft>
                <a:spcPts val="600"/>
              </a:spcAft>
            </a:pPr>
            <a:r>
              <a:rPr lang="en-AU" sz="1800" dirty="0"/>
              <a:t>Students are provided with additional materials (infrared images) to assign the right data stream to a location and then interrogate the data to understand the impacts of surface materials, tree shade and landscape design to develop solutions that will help keep school yards cooler during heatwaves.</a:t>
            </a:r>
          </a:p>
        </p:txBody>
      </p:sp>
      <p:pic>
        <p:nvPicPr>
          <p:cNvPr id="6" name="Google Shape;308;p4" descr="An arial image of a school. ">
            <a:extLst>
              <a:ext uri="{FF2B5EF4-FFF2-40B4-BE49-F238E27FC236}">
                <a16:creationId xmlns:a16="http://schemas.microsoft.com/office/drawing/2014/main" id="{963DD81E-9819-8278-5ECF-D07C5E180426}"/>
              </a:ext>
            </a:extLst>
          </p:cNvPr>
          <p:cNvPicPr preferRelativeResize="0"/>
          <p:nvPr/>
        </p:nvPicPr>
        <p:blipFill rotWithShape="1">
          <a:blip r:embed="rId2">
            <a:alphaModFix/>
          </a:blip>
          <a:srcRect/>
          <a:stretch/>
        </p:blipFill>
        <p:spPr>
          <a:xfrm>
            <a:off x="5135818" y="1503580"/>
            <a:ext cx="6696182" cy="4807835"/>
          </a:xfrm>
          <a:prstGeom prst="rect">
            <a:avLst/>
          </a:prstGeom>
          <a:noFill/>
          <a:ln>
            <a:noFill/>
          </a:ln>
        </p:spPr>
      </p:pic>
      <p:sp>
        <p:nvSpPr>
          <p:cNvPr id="2" name="Slide Number Placeholder 1">
            <a:extLst>
              <a:ext uri="{FF2B5EF4-FFF2-40B4-BE49-F238E27FC236}">
                <a16:creationId xmlns:a16="http://schemas.microsoft.com/office/drawing/2014/main" id="{E748C21A-66F3-A712-C343-7BA9EA878E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2194586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1F024-666F-84FB-ACB6-56D6CB1E86A7}"/>
              </a:ext>
            </a:extLst>
          </p:cNvPr>
          <p:cNvSpPr>
            <a:spLocks noGrp="1"/>
          </p:cNvSpPr>
          <p:nvPr>
            <p:ph type="title"/>
          </p:nvPr>
        </p:nvSpPr>
        <p:spPr>
          <a:xfrm>
            <a:off x="359999" y="360000"/>
            <a:ext cx="11916083" cy="545601"/>
          </a:xfrm>
        </p:spPr>
        <p:txBody>
          <a:bodyPr/>
          <a:lstStyle/>
          <a:p>
            <a:r>
              <a:rPr lang="en-AU" dirty="0"/>
              <a:t>Investigating summer microclimates at a public school (3)</a:t>
            </a:r>
          </a:p>
        </p:txBody>
      </p:sp>
      <p:sp>
        <p:nvSpPr>
          <p:cNvPr id="4" name="Text Placeholder 3">
            <a:extLst>
              <a:ext uri="{FF2B5EF4-FFF2-40B4-BE49-F238E27FC236}">
                <a16:creationId xmlns:a16="http://schemas.microsoft.com/office/drawing/2014/main" id="{FCCFDB20-9A18-38E4-890C-5E644CFE2EC4}"/>
              </a:ext>
            </a:extLst>
          </p:cNvPr>
          <p:cNvSpPr>
            <a:spLocks noGrp="1"/>
          </p:cNvSpPr>
          <p:nvPr>
            <p:ph type="body" sz="quarter" idx="18"/>
          </p:nvPr>
        </p:nvSpPr>
        <p:spPr>
          <a:xfrm>
            <a:off x="359999" y="982520"/>
            <a:ext cx="11674685"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6" name="Google Shape;308;p4" descr="An arial image of a school. ">
            <a:extLst>
              <a:ext uri="{FF2B5EF4-FFF2-40B4-BE49-F238E27FC236}">
                <a16:creationId xmlns:a16="http://schemas.microsoft.com/office/drawing/2014/main" id="{8388D0D4-C609-4194-6DB6-735BDC641A04}"/>
              </a:ext>
            </a:extLst>
          </p:cNvPr>
          <p:cNvPicPr preferRelativeResize="0"/>
          <p:nvPr/>
        </p:nvPicPr>
        <p:blipFill rotWithShape="1">
          <a:blip r:embed="rId2">
            <a:alphaModFix/>
          </a:blip>
          <a:srcRect/>
          <a:stretch/>
        </p:blipFill>
        <p:spPr>
          <a:xfrm>
            <a:off x="359999" y="1496700"/>
            <a:ext cx="6229779" cy="4669262"/>
          </a:xfrm>
          <a:prstGeom prst="rect">
            <a:avLst/>
          </a:prstGeom>
          <a:noFill/>
          <a:ln>
            <a:noFill/>
          </a:ln>
        </p:spPr>
      </p:pic>
      <p:pic>
        <p:nvPicPr>
          <p:cNvPr id="7" name="Google Shape;309;p4">
            <a:extLst>
              <a:ext uri="{FF2B5EF4-FFF2-40B4-BE49-F238E27FC236}">
                <a16:creationId xmlns:a16="http://schemas.microsoft.com/office/drawing/2014/main" id="{A6DE697F-7F67-D3B5-5A04-F953C9D0360B}"/>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79092" y="5267064"/>
            <a:ext cx="768350" cy="768350"/>
          </a:xfrm>
          <a:prstGeom prst="rect">
            <a:avLst/>
          </a:prstGeom>
          <a:noFill/>
          <a:ln>
            <a:noFill/>
          </a:ln>
        </p:spPr>
      </p:pic>
      <p:sp>
        <p:nvSpPr>
          <p:cNvPr id="5" name="Text Placeholder 4">
            <a:extLst>
              <a:ext uri="{FF2B5EF4-FFF2-40B4-BE49-F238E27FC236}">
                <a16:creationId xmlns:a16="http://schemas.microsoft.com/office/drawing/2014/main" id="{CEEF6FE5-D69A-A52A-44D1-DFE436CA776A}"/>
              </a:ext>
            </a:extLst>
          </p:cNvPr>
          <p:cNvSpPr>
            <a:spLocks noGrp="1"/>
          </p:cNvSpPr>
          <p:nvPr>
            <p:ph type="body" sz="quarter" idx="17"/>
          </p:nvPr>
        </p:nvSpPr>
        <p:spPr>
          <a:xfrm>
            <a:off x="6884276" y="1496700"/>
            <a:ext cx="4882259" cy="4632366"/>
          </a:xfrm>
        </p:spPr>
        <p:txBody>
          <a:bodyPr/>
          <a:lstStyle/>
          <a:p>
            <a:pPr marL="285750" lvl="0" indent="-285750" algn="l" rtl="0">
              <a:spcBef>
                <a:spcPts val="0"/>
              </a:spcBef>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Where are the buildings and how are they oriented? </a:t>
            </a:r>
          </a:p>
          <a:p>
            <a:pPr marL="285750" lvl="0" indent="-285750" algn="l" rtl="0">
              <a:spcBef>
                <a:spcPts val="0"/>
              </a:spcBef>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How would the shadows of buildings and other tall structures like trees move during the day?</a:t>
            </a:r>
          </a:p>
          <a:p>
            <a:pPr marL="285750" lvl="0" indent="-285750" algn="l" rtl="0">
              <a:spcBef>
                <a:spcPts val="0"/>
              </a:spcBef>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What is shaded and what is receiving full sun?</a:t>
            </a:r>
          </a:p>
        </p:txBody>
      </p:sp>
      <p:sp>
        <p:nvSpPr>
          <p:cNvPr id="2" name="Slide Number Placeholder 1">
            <a:extLst>
              <a:ext uri="{FF2B5EF4-FFF2-40B4-BE49-F238E27FC236}">
                <a16:creationId xmlns:a16="http://schemas.microsoft.com/office/drawing/2014/main" id="{17A91E70-10ED-B52A-C758-BF3FCA0D24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2598370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8" y="2240968"/>
            <a:ext cx="6568523" cy="2033997"/>
          </a:xfrm>
        </p:spPr>
        <p:txBody>
          <a:bodyPr/>
          <a:lstStyle/>
          <a:p>
            <a:r>
              <a:rPr lang="en-AU" dirty="0">
                <a:effectLst/>
                <a:ea typeface="Times New Roman" panose="02020603050405020304" pitchFamily="18" charset="0"/>
              </a:rPr>
              <a:t>Netball courts </a:t>
            </a:r>
            <a:r>
              <a:rPr lang="en-AU" dirty="0">
                <a:ea typeface="Times New Roman" panose="02020603050405020304" pitchFamily="18" charset="0"/>
              </a:rPr>
              <a:t>c</a:t>
            </a:r>
            <a:r>
              <a:rPr lang="en-AU" dirty="0">
                <a:effectLst/>
                <a:ea typeface="Times New Roman" panose="02020603050405020304" pitchFamily="18" charset="0"/>
              </a:rPr>
              <a:t>hallenge</a:t>
            </a:r>
            <a:br>
              <a:rPr lang="en-AU" dirty="0">
                <a:effectLst/>
                <a:ea typeface="Times New Roman" panose="02020603050405020304" pitchFamily="18" charset="0"/>
              </a:rPr>
            </a:br>
            <a:r>
              <a:rPr lang="en-AU" dirty="0">
                <a:effectLst/>
                <a:ea typeface="Times New Roman" panose="02020603050405020304" pitchFamily="18" charset="0"/>
              </a:rPr>
              <a:t>Netball NSW</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Enterprise Computing 11</a:t>
            </a:r>
            <a:r>
              <a:rPr lang="en-AU" sz="2000" dirty="0">
                <a:ea typeface="+mn-lt"/>
                <a:cs typeface="+mn-lt"/>
              </a:rPr>
              <a:t>–</a:t>
            </a:r>
            <a:r>
              <a:rPr lang="en-AU" dirty="0"/>
              <a:t>12</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t>Data science</a:t>
            </a:r>
          </a:p>
        </p:txBody>
      </p:sp>
      <p:pic>
        <p:nvPicPr>
          <p:cNvPr id="6" name="Picture Placeholder 4">
            <a:extLst>
              <a:ext uri="{FF2B5EF4-FFF2-40B4-BE49-F238E27FC236}">
                <a16:creationId xmlns:a16="http://schemas.microsoft.com/office/drawing/2014/main" id="{14EB4E93-7D29-8B42-93B2-5F29621434B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8873"/>
          <a:stretch/>
        </p:blipFill>
        <p:spPr>
          <a:xfrm>
            <a:off x="7417460" y="482600"/>
            <a:ext cx="4676281" cy="5892800"/>
          </a:xfrm>
          <a:prstGeom prst="rect">
            <a:avLst/>
          </a:prstGeom>
        </p:spPr>
      </p:pic>
    </p:spTree>
    <p:extLst>
      <p:ext uri="{BB962C8B-B14F-4D97-AF65-F5344CB8AC3E}">
        <p14:creationId xmlns:p14="http://schemas.microsoft.com/office/powerpoint/2010/main" val="1200866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1F024-666F-84FB-ACB6-56D6CB1E86A7}"/>
              </a:ext>
            </a:extLst>
          </p:cNvPr>
          <p:cNvSpPr>
            <a:spLocks noGrp="1"/>
          </p:cNvSpPr>
          <p:nvPr>
            <p:ph type="title"/>
          </p:nvPr>
        </p:nvSpPr>
        <p:spPr>
          <a:xfrm>
            <a:off x="360000" y="360000"/>
            <a:ext cx="11665216" cy="545601"/>
          </a:xfrm>
        </p:spPr>
        <p:txBody>
          <a:bodyPr/>
          <a:lstStyle/>
          <a:p>
            <a:r>
              <a:rPr lang="en-AU" dirty="0"/>
              <a:t>Investigating summer microclimates at a public school (4)</a:t>
            </a:r>
          </a:p>
        </p:txBody>
      </p:sp>
      <p:sp>
        <p:nvSpPr>
          <p:cNvPr id="4" name="Text Placeholder 3">
            <a:extLst>
              <a:ext uri="{FF2B5EF4-FFF2-40B4-BE49-F238E27FC236}">
                <a16:creationId xmlns:a16="http://schemas.microsoft.com/office/drawing/2014/main" id="{FCCFDB20-9A18-38E4-890C-5E644CFE2EC4}"/>
              </a:ext>
            </a:extLst>
          </p:cNvPr>
          <p:cNvSpPr>
            <a:spLocks noGrp="1"/>
          </p:cNvSpPr>
          <p:nvPr>
            <p:ph type="body" sz="quarter" idx="18"/>
          </p:nvPr>
        </p:nvSpPr>
        <p:spPr>
          <a:xfrm>
            <a:off x="359999" y="982520"/>
            <a:ext cx="11727617"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sp>
        <p:nvSpPr>
          <p:cNvPr id="5" name="Text Placeholder 4">
            <a:extLst>
              <a:ext uri="{FF2B5EF4-FFF2-40B4-BE49-F238E27FC236}">
                <a16:creationId xmlns:a16="http://schemas.microsoft.com/office/drawing/2014/main" id="{CEEF6FE5-D69A-A52A-44D1-DFE436CA776A}"/>
              </a:ext>
            </a:extLst>
          </p:cNvPr>
          <p:cNvSpPr>
            <a:spLocks noGrp="1"/>
          </p:cNvSpPr>
          <p:nvPr>
            <p:ph type="body" sz="quarter" idx="17"/>
          </p:nvPr>
        </p:nvSpPr>
        <p:spPr>
          <a:xfrm>
            <a:off x="360000" y="1567086"/>
            <a:ext cx="5116961" cy="4807835"/>
          </a:xfrm>
        </p:spPr>
        <p:txBody>
          <a:bodyPr/>
          <a:lstStyle/>
          <a:p>
            <a:pPr marL="285750" lvl="0" indent="-285750" algn="l" rtl="0">
              <a:spcBef>
                <a:spcPts val="0"/>
              </a:spcBef>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What types of surface materials are used?</a:t>
            </a:r>
          </a:p>
          <a:p>
            <a:pPr marL="285750" lvl="0" indent="-285750" algn="l" rtl="0">
              <a:spcBef>
                <a:spcPts val="0"/>
              </a:spcBef>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Where are hard, impervious surfaces? </a:t>
            </a:r>
          </a:p>
          <a:p>
            <a:pPr marL="285750" indent="-285750">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Where are soft, pervious surfaces?</a:t>
            </a:r>
          </a:p>
          <a:p>
            <a:pPr marL="285750" indent="-285750">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Where is shade and where is no protection from the sun?</a:t>
            </a:r>
          </a:p>
        </p:txBody>
      </p:sp>
      <p:pic>
        <p:nvPicPr>
          <p:cNvPr id="8" name="Google Shape;319;p5" descr="An arial image of a school. ">
            <a:extLst>
              <a:ext uri="{FF2B5EF4-FFF2-40B4-BE49-F238E27FC236}">
                <a16:creationId xmlns:a16="http://schemas.microsoft.com/office/drawing/2014/main" id="{FB2858B8-3599-653A-E8C8-8F097E91C5C7}"/>
              </a:ext>
            </a:extLst>
          </p:cNvPr>
          <p:cNvPicPr preferRelativeResize="0"/>
          <p:nvPr/>
        </p:nvPicPr>
        <p:blipFill rotWithShape="1">
          <a:blip r:embed="rId2">
            <a:alphaModFix/>
          </a:blip>
          <a:srcRect/>
          <a:stretch/>
        </p:blipFill>
        <p:spPr>
          <a:xfrm>
            <a:off x="5610550" y="1567086"/>
            <a:ext cx="6233450" cy="4697080"/>
          </a:xfrm>
          <a:prstGeom prst="rect">
            <a:avLst/>
          </a:prstGeom>
          <a:noFill/>
          <a:ln>
            <a:noFill/>
          </a:ln>
        </p:spPr>
      </p:pic>
      <p:sp>
        <p:nvSpPr>
          <p:cNvPr id="2" name="Slide Number Placeholder 1">
            <a:extLst>
              <a:ext uri="{FF2B5EF4-FFF2-40B4-BE49-F238E27FC236}">
                <a16:creationId xmlns:a16="http://schemas.microsoft.com/office/drawing/2014/main" id="{17A91E70-10ED-B52A-C758-BF3FCA0D24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1368820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Images of the school (1)</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710081"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6" name="Google Shape;329;p6" descr="An arial image of a school. ">
            <a:extLst>
              <a:ext uri="{FF2B5EF4-FFF2-40B4-BE49-F238E27FC236}">
                <a16:creationId xmlns:a16="http://schemas.microsoft.com/office/drawing/2014/main" id="{51075EA9-9662-DFAA-AE46-11E585221563}"/>
              </a:ext>
            </a:extLst>
          </p:cNvPr>
          <p:cNvPicPr preferRelativeResize="0"/>
          <p:nvPr/>
        </p:nvPicPr>
        <p:blipFill rotWithShape="1">
          <a:blip r:embed="rId2">
            <a:alphaModFix/>
          </a:blip>
          <a:srcRect/>
          <a:stretch/>
        </p:blipFill>
        <p:spPr>
          <a:xfrm>
            <a:off x="348000" y="1700254"/>
            <a:ext cx="6545298" cy="4905746"/>
          </a:xfrm>
          <a:prstGeom prst="rect">
            <a:avLst/>
          </a:prstGeom>
          <a:noFill/>
          <a:ln>
            <a:noFill/>
          </a:ln>
        </p:spPr>
      </p:pic>
      <p:sp>
        <p:nvSpPr>
          <p:cNvPr id="7" name="TextBox 6">
            <a:extLst>
              <a:ext uri="{FF2B5EF4-FFF2-40B4-BE49-F238E27FC236}">
                <a16:creationId xmlns:a16="http://schemas.microsoft.com/office/drawing/2014/main" id="{53030951-97E0-CBF9-B9DA-BDCE066B8CE2}"/>
              </a:ext>
            </a:extLst>
          </p:cNvPr>
          <p:cNvSpPr txBox="1"/>
          <p:nvPr/>
        </p:nvSpPr>
        <p:spPr>
          <a:xfrm>
            <a:off x="7244983" y="1542598"/>
            <a:ext cx="4587017" cy="2764796"/>
          </a:xfrm>
          <a:prstGeom prst="rect">
            <a:avLst/>
          </a:prstGeom>
          <a:noFill/>
        </p:spPr>
        <p:txBody>
          <a:bodyPr wrap="square">
            <a:spAutoFit/>
          </a:bodyPr>
          <a:lstStyle/>
          <a:p>
            <a:pPr marL="285750" lvl="0" indent="-285750" algn="l" rtl="0">
              <a:lnSpc>
                <a:spcPct val="150000"/>
              </a:lnSpc>
              <a:spcBef>
                <a:spcPts val="0"/>
              </a:spcBef>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Where are garden beds, shrubs and trees? </a:t>
            </a:r>
          </a:p>
          <a:p>
            <a:pPr marL="285750" lvl="0" indent="-285750" algn="l" rtl="0">
              <a:lnSpc>
                <a:spcPct val="150000"/>
              </a:lnSpc>
              <a:spcBef>
                <a:spcPts val="0"/>
              </a:spcBef>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How is the school yard configured? </a:t>
            </a:r>
          </a:p>
          <a:p>
            <a:pPr marL="285750" lvl="0" indent="-285750" algn="l" rtl="0">
              <a:lnSpc>
                <a:spcPct val="150000"/>
              </a:lnSpc>
              <a:spcBef>
                <a:spcPts val="0"/>
              </a:spcBef>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What materials are used for walkways? </a:t>
            </a:r>
          </a:p>
          <a:p>
            <a:pPr marL="285750" lvl="0" indent="-285750" algn="l" rtl="0">
              <a:lnSpc>
                <a:spcPct val="150000"/>
              </a:lnSpc>
              <a:spcBef>
                <a:spcPts val="0"/>
              </a:spcBef>
              <a:spcAft>
                <a:spcPts val="600"/>
              </a:spcAft>
              <a:buClr>
                <a:schemeClr val="dk1"/>
              </a:buClr>
              <a:buSzPts val="1200"/>
              <a:buFont typeface="Arial" panose="020B0604020202020204" pitchFamily="34" charset="0"/>
              <a:buChar char="•"/>
            </a:pPr>
            <a:r>
              <a:rPr lang="en-AU" sz="1800" dirty="0">
                <a:latin typeface="Arial"/>
                <a:ea typeface="Arial"/>
                <a:cs typeface="Arial"/>
                <a:sym typeface="Arial"/>
              </a:rPr>
              <a:t>What materials are used to provide protection from the sun? </a:t>
            </a:r>
          </a:p>
        </p:txBody>
      </p:sp>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3651431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Images of the school (2)</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592094"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339;p7" descr="An arial image of a school. ">
            <a:extLst>
              <a:ext uri="{FF2B5EF4-FFF2-40B4-BE49-F238E27FC236}">
                <a16:creationId xmlns:a16="http://schemas.microsoft.com/office/drawing/2014/main" id="{1370D5E5-D87F-037E-18A2-9DC5B9BF2CDE}"/>
              </a:ext>
            </a:extLst>
          </p:cNvPr>
          <p:cNvPicPr preferRelativeResize="0"/>
          <p:nvPr/>
        </p:nvPicPr>
        <p:blipFill rotWithShape="1">
          <a:blip r:embed="rId2">
            <a:alphaModFix/>
          </a:blip>
          <a:srcRect/>
          <a:stretch/>
        </p:blipFill>
        <p:spPr>
          <a:xfrm>
            <a:off x="371475" y="1711547"/>
            <a:ext cx="6410152" cy="4804453"/>
          </a:xfrm>
          <a:prstGeom prst="rect">
            <a:avLst/>
          </a:prstGeom>
          <a:noFill/>
          <a:ln>
            <a:noFill/>
          </a:ln>
        </p:spPr>
      </p:pic>
      <p:sp>
        <p:nvSpPr>
          <p:cNvPr id="7" name="TextBox 6">
            <a:extLst>
              <a:ext uri="{FF2B5EF4-FFF2-40B4-BE49-F238E27FC236}">
                <a16:creationId xmlns:a16="http://schemas.microsoft.com/office/drawing/2014/main" id="{4AF44F44-54B6-C574-B455-4190E5C08789}"/>
              </a:ext>
            </a:extLst>
          </p:cNvPr>
          <p:cNvSpPr txBox="1"/>
          <p:nvPr/>
        </p:nvSpPr>
        <p:spPr>
          <a:xfrm>
            <a:off x="7310034" y="1548130"/>
            <a:ext cx="4287864" cy="2687852"/>
          </a:xfrm>
          <a:prstGeom prst="rect">
            <a:avLst/>
          </a:prstGeom>
          <a:noFill/>
        </p:spPr>
        <p:txBody>
          <a:bodyPr wrap="square">
            <a:spAutoFit/>
          </a:bodyPr>
          <a:lstStyle/>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Where are single trees or groves of trees? </a:t>
            </a:r>
          </a:p>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Can you imagine how wind from the south can blow through the school to blow heated air out? </a:t>
            </a:r>
          </a:p>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Where would wind be blocked?</a:t>
            </a:r>
          </a:p>
        </p:txBody>
      </p:sp>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1924322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Images of the school (3)</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68786"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349;p8" descr="An image of a school playground. ">
            <a:extLst>
              <a:ext uri="{FF2B5EF4-FFF2-40B4-BE49-F238E27FC236}">
                <a16:creationId xmlns:a16="http://schemas.microsoft.com/office/drawing/2014/main" id="{72349716-1979-A161-3E52-B047D7269079}"/>
              </a:ext>
            </a:extLst>
          </p:cNvPr>
          <p:cNvPicPr preferRelativeResize="0"/>
          <p:nvPr/>
        </p:nvPicPr>
        <p:blipFill rotWithShape="1">
          <a:blip r:embed="rId2">
            <a:alphaModFix/>
          </a:blip>
          <a:srcRect/>
          <a:stretch/>
        </p:blipFill>
        <p:spPr>
          <a:xfrm rot="10800000">
            <a:off x="371475" y="1711674"/>
            <a:ext cx="6525766" cy="4894325"/>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2274169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Images of the school (4)</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727779"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a:t>
            </a:r>
            <a:r>
              <a:rPr lang="en-AU" kern="100" dirty="0">
                <a:effectLst/>
                <a:ea typeface="Aptos" panose="020B0004020202020204" pitchFamily="34" charset="0"/>
              </a:rPr>
              <a:t> – </a:t>
            </a:r>
            <a:r>
              <a:rPr lang="en-AU" dirty="0"/>
              <a:t>Western Sydney University</a:t>
            </a:r>
          </a:p>
        </p:txBody>
      </p:sp>
      <p:pic>
        <p:nvPicPr>
          <p:cNvPr id="5" name="Google Shape;359;p9" descr="An image of a school with an outdoor cover.">
            <a:extLst>
              <a:ext uri="{FF2B5EF4-FFF2-40B4-BE49-F238E27FC236}">
                <a16:creationId xmlns:a16="http://schemas.microsoft.com/office/drawing/2014/main" id="{8A50BBC4-BB7A-DEC5-AEC3-AE305BC864A3}"/>
              </a:ext>
            </a:extLst>
          </p:cNvPr>
          <p:cNvPicPr preferRelativeResize="0"/>
          <p:nvPr/>
        </p:nvPicPr>
        <p:blipFill rotWithShape="1">
          <a:blip r:embed="rId2">
            <a:alphaModFix/>
          </a:blip>
          <a:srcRect/>
          <a:stretch/>
        </p:blipFill>
        <p:spPr>
          <a:xfrm rot="10800000">
            <a:off x="371475" y="1700212"/>
            <a:ext cx="6518612" cy="4888959"/>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36857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Images of the school (5)</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80584"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369;p10" descr="An image of a heat sensor on a netball pole. ">
            <a:extLst>
              <a:ext uri="{FF2B5EF4-FFF2-40B4-BE49-F238E27FC236}">
                <a16:creationId xmlns:a16="http://schemas.microsoft.com/office/drawing/2014/main" id="{C406D4C9-EE98-3EC5-4F44-BC261C94E5CD}"/>
              </a:ext>
            </a:extLst>
          </p:cNvPr>
          <p:cNvPicPr preferRelativeResize="0"/>
          <p:nvPr/>
        </p:nvPicPr>
        <p:blipFill rotWithShape="1">
          <a:blip r:embed="rId2">
            <a:alphaModFix/>
          </a:blip>
          <a:srcRect/>
          <a:stretch/>
        </p:blipFill>
        <p:spPr>
          <a:xfrm rot="5400000">
            <a:off x="-183009" y="2254697"/>
            <a:ext cx="4815787" cy="3706819"/>
          </a:xfrm>
          <a:prstGeom prst="rect">
            <a:avLst/>
          </a:prstGeom>
          <a:noFill/>
          <a:ln>
            <a:noFill/>
          </a:ln>
        </p:spPr>
      </p:pic>
      <p:pic>
        <p:nvPicPr>
          <p:cNvPr id="6" name="Google Shape;370;p10" descr="An image of a heat sensor on an undercover walkway.">
            <a:extLst>
              <a:ext uri="{FF2B5EF4-FFF2-40B4-BE49-F238E27FC236}">
                <a16:creationId xmlns:a16="http://schemas.microsoft.com/office/drawing/2014/main" id="{93CAB778-9A91-1838-DABA-024A0589B282}"/>
              </a:ext>
            </a:extLst>
          </p:cNvPr>
          <p:cNvPicPr preferRelativeResize="0"/>
          <p:nvPr/>
        </p:nvPicPr>
        <p:blipFill rotWithShape="1">
          <a:blip r:embed="rId3">
            <a:alphaModFix/>
          </a:blip>
          <a:srcRect/>
          <a:stretch/>
        </p:blipFill>
        <p:spPr>
          <a:xfrm rot="5400000">
            <a:off x="3852401" y="2254697"/>
            <a:ext cx="4815790" cy="3706821"/>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2209152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Air temperature variation during the heatwave</a:t>
            </a:r>
            <a:br>
              <a:rPr lang="en-AU" dirty="0"/>
            </a:br>
            <a:endParaRPr lang="en-AU" dirty="0"/>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27490"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381;p11" descr="An image that shows extreme heat from an arial perspective across the school. ">
            <a:extLst>
              <a:ext uri="{FF2B5EF4-FFF2-40B4-BE49-F238E27FC236}">
                <a16:creationId xmlns:a16="http://schemas.microsoft.com/office/drawing/2014/main" id="{A60A3B0D-3424-53B8-CA48-13577729B7ED}"/>
              </a:ext>
            </a:extLst>
          </p:cNvPr>
          <p:cNvPicPr preferRelativeResize="0"/>
          <p:nvPr/>
        </p:nvPicPr>
        <p:blipFill rotWithShape="1">
          <a:blip r:embed="rId2">
            <a:alphaModFix/>
          </a:blip>
          <a:srcRect/>
          <a:stretch/>
        </p:blipFill>
        <p:spPr>
          <a:xfrm>
            <a:off x="359999" y="1700213"/>
            <a:ext cx="3558984" cy="4981085"/>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1892498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Overview 1</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98282"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a:t>
            </a:r>
            <a:r>
              <a:rPr lang="en-AU" kern="100" dirty="0">
                <a:effectLst/>
                <a:ea typeface="Aptos" panose="020B0004020202020204" pitchFamily="34" charset="0"/>
              </a:rPr>
              <a:t> – </a:t>
            </a:r>
            <a:r>
              <a:rPr lang="en-AU" dirty="0"/>
              <a:t>Western Sydney University</a:t>
            </a:r>
          </a:p>
        </p:txBody>
      </p:sp>
      <p:pic>
        <p:nvPicPr>
          <p:cNvPr id="5" name="Google Shape;391;p12" descr="An arial image of a school. ">
            <a:extLst>
              <a:ext uri="{FF2B5EF4-FFF2-40B4-BE49-F238E27FC236}">
                <a16:creationId xmlns:a16="http://schemas.microsoft.com/office/drawing/2014/main" id="{F98EF968-0E80-766C-FBC4-C028CC7D1E7A}"/>
              </a:ext>
            </a:extLst>
          </p:cNvPr>
          <p:cNvPicPr preferRelativeResize="0"/>
          <p:nvPr/>
        </p:nvPicPr>
        <p:blipFill rotWithShape="1">
          <a:blip r:embed="rId2">
            <a:alphaModFix/>
          </a:blip>
          <a:srcRect/>
          <a:stretch/>
        </p:blipFill>
        <p:spPr>
          <a:xfrm>
            <a:off x="359999" y="1707978"/>
            <a:ext cx="5630450" cy="4412514"/>
          </a:xfrm>
          <a:prstGeom prst="rect">
            <a:avLst/>
          </a:prstGeom>
          <a:noFill/>
          <a:ln>
            <a:noFill/>
          </a:ln>
        </p:spPr>
      </p:pic>
      <p:pic>
        <p:nvPicPr>
          <p:cNvPr id="6" name="Google Shape;392;p12" descr="An arial image of a school using infrared.">
            <a:extLst>
              <a:ext uri="{FF2B5EF4-FFF2-40B4-BE49-F238E27FC236}">
                <a16:creationId xmlns:a16="http://schemas.microsoft.com/office/drawing/2014/main" id="{05019292-DA20-9765-ECB0-AE23BCC10CF7}"/>
              </a:ext>
            </a:extLst>
          </p:cNvPr>
          <p:cNvPicPr preferRelativeResize="0"/>
          <p:nvPr/>
        </p:nvPicPr>
        <p:blipFill rotWithShape="1">
          <a:blip r:embed="rId3">
            <a:alphaModFix/>
          </a:blip>
          <a:srcRect/>
          <a:stretch/>
        </p:blipFill>
        <p:spPr>
          <a:xfrm>
            <a:off x="5990448" y="1707978"/>
            <a:ext cx="5526361" cy="4421088"/>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3487802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Overview 2</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715980"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402;p13" descr="An arial image of a school. ">
            <a:extLst>
              <a:ext uri="{FF2B5EF4-FFF2-40B4-BE49-F238E27FC236}">
                <a16:creationId xmlns:a16="http://schemas.microsoft.com/office/drawing/2014/main" id="{A2D6400F-A388-A161-2271-B4EC337C6DD3}"/>
              </a:ext>
            </a:extLst>
          </p:cNvPr>
          <p:cNvPicPr preferRelativeResize="0"/>
          <p:nvPr/>
        </p:nvPicPr>
        <p:blipFill rotWithShape="1">
          <a:blip r:embed="rId2">
            <a:alphaModFix/>
          </a:blip>
          <a:srcRect/>
          <a:stretch/>
        </p:blipFill>
        <p:spPr>
          <a:xfrm>
            <a:off x="381019" y="1710724"/>
            <a:ext cx="5710064" cy="4358795"/>
          </a:xfrm>
          <a:prstGeom prst="rect">
            <a:avLst/>
          </a:prstGeom>
          <a:noFill/>
          <a:ln>
            <a:noFill/>
          </a:ln>
        </p:spPr>
      </p:pic>
      <p:pic>
        <p:nvPicPr>
          <p:cNvPr id="6" name="Google Shape;403;p13" descr="An arial image of a school using infrared.">
            <a:extLst>
              <a:ext uri="{FF2B5EF4-FFF2-40B4-BE49-F238E27FC236}">
                <a16:creationId xmlns:a16="http://schemas.microsoft.com/office/drawing/2014/main" id="{9914199A-7A13-11C3-448B-62EAF5979C82}"/>
              </a:ext>
            </a:extLst>
          </p:cNvPr>
          <p:cNvPicPr preferRelativeResize="0"/>
          <p:nvPr/>
        </p:nvPicPr>
        <p:blipFill rotWithShape="1">
          <a:blip r:embed="rId3">
            <a:alphaModFix/>
          </a:blip>
          <a:srcRect/>
          <a:stretch/>
        </p:blipFill>
        <p:spPr>
          <a:xfrm>
            <a:off x="6091083" y="1710723"/>
            <a:ext cx="5458322" cy="4366659"/>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789415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Surface types</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15691"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413;p14" descr="An image of different outdoor floor surfaces.">
            <a:extLst>
              <a:ext uri="{FF2B5EF4-FFF2-40B4-BE49-F238E27FC236}">
                <a16:creationId xmlns:a16="http://schemas.microsoft.com/office/drawing/2014/main" id="{DD491983-1F05-0E84-F224-3EDE0CC679A2}"/>
              </a:ext>
            </a:extLst>
          </p:cNvPr>
          <p:cNvPicPr preferRelativeResize="0"/>
          <p:nvPr/>
        </p:nvPicPr>
        <p:blipFill rotWithShape="1">
          <a:blip r:embed="rId2">
            <a:alphaModFix/>
          </a:blip>
          <a:srcRect/>
          <a:stretch/>
        </p:blipFill>
        <p:spPr>
          <a:xfrm>
            <a:off x="359999" y="1704256"/>
            <a:ext cx="5504988" cy="4366666"/>
          </a:xfrm>
          <a:prstGeom prst="rect">
            <a:avLst/>
          </a:prstGeom>
          <a:noFill/>
          <a:ln>
            <a:noFill/>
          </a:ln>
        </p:spPr>
      </p:pic>
      <p:pic>
        <p:nvPicPr>
          <p:cNvPr id="6" name="Google Shape;414;p14" descr="An infrared image of different outdoor floor surfaces.">
            <a:extLst>
              <a:ext uri="{FF2B5EF4-FFF2-40B4-BE49-F238E27FC236}">
                <a16:creationId xmlns:a16="http://schemas.microsoft.com/office/drawing/2014/main" id="{F117F24C-D690-6E70-D69B-1AD5CCB4C5B0}"/>
              </a:ext>
            </a:extLst>
          </p:cNvPr>
          <p:cNvPicPr preferRelativeResize="0"/>
          <p:nvPr/>
        </p:nvPicPr>
        <p:blipFill rotWithShape="1">
          <a:blip r:embed="rId3">
            <a:alphaModFix/>
          </a:blip>
          <a:srcRect/>
          <a:stretch/>
        </p:blipFill>
        <p:spPr>
          <a:xfrm>
            <a:off x="5864987" y="1704400"/>
            <a:ext cx="5822028" cy="4366521"/>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1016412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3040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spcAft>
                <a:spcPts val="600"/>
              </a:spcAft>
              <a:buFont typeface="Arial" panose="020B0604020202020204" pitchFamily="34" charset="0"/>
              <a:buChar char="•"/>
            </a:pPr>
            <a:r>
              <a:rPr lang="en-AU" sz="1800" dirty="0">
                <a:latin typeface="Arial"/>
                <a:cs typeface="Arial"/>
              </a:rPr>
              <a:t>understand the demographics and travel patterns of netball participants in NSW</a:t>
            </a:r>
          </a:p>
          <a:p>
            <a:pPr marL="342900" indent="-342900">
              <a:lnSpc>
                <a:spcPct val="150000"/>
              </a:lnSpc>
              <a:spcAft>
                <a:spcPts val="600"/>
              </a:spcAft>
              <a:buFont typeface="Arial" panose="020B0604020202020204" pitchFamily="34" charset="0"/>
              <a:buChar char="•"/>
            </a:pPr>
            <a:r>
              <a:rPr lang="en-AU" sz="1800" dirty="0">
                <a:latin typeface="Arial"/>
                <a:cs typeface="Arial"/>
              </a:rPr>
              <a:t>analyse and interpret geo-targeted census data for marketing effectiveness</a:t>
            </a:r>
            <a:endParaRPr lang="en-AU" sz="1800" dirty="0"/>
          </a:p>
          <a:p>
            <a:pPr marL="342900" indent="-342900">
              <a:lnSpc>
                <a:spcPct val="150000"/>
              </a:lnSpc>
              <a:spcAft>
                <a:spcPts val="600"/>
              </a:spcAft>
              <a:buFont typeface="Arial" panose="020B0604020202020204" pitchFamily="34" charset="0"/>
              <a:buChar char="•"/>
            </a:pPr>
            <a:r>
              <a:rPr lang="en-AU" sz="1800" dirty="0">
                <a:latin typeface="Arial"/>
                <a:cs typeface="Arial"/>
              </a:rPr>
              <a:t>develop strategies to increase participation and optimise facility locations.</a:t>
            </a:r>
            <a:endParaRPr lang="en-AU" sz="1800" dirty="0"/>
          </a:p>
          <a:p>
            <a:pPr>
              <a:lnSpc>
                <a:spcPct val="150000"/>
              </a:lnSpc>
              <a:spcAft>
                <a:spcPts val="600"/>
              </a:spcAft>
            </a:pPr>
            <a:endParaRPr lang="en-AU" sz="1800" dirty="0">
              <a:latin typeface="Arial" panose="020B0604020202020204" pitchFamily="34" charset="0"/>
              <a:cs typeface="Arial" panose="020B0604020202020204" pitchFamily="34" charset="0"/>
            </a:endParaRPr>
          </a:p>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can:</a:t>
            </a:r>
            <a:endParaRPr lang="en-US" sz="1800" b="1" dirty="0">
              <a:solidFill>
                <a:schemeClr val="accent1"/>
              </a:solidFill>
              <a:latin typeface="Arial" panose="020B0604020202020204" pitchFamily="34" charset="0"/>
              <a:cs typeface="Arial" panose="020B0604020202020204" pitchFamily="34" charset="0"/>
            </a:endParaRPr>
          </a:p>
          <a:p>
            <a:pPr marL="342900" indent="-342900">
              <a:lnSpc>
                <a:spcPct val="150000"/>
              </a:lnSpc>
              <a:spcAft>
                <a:spcPts val="600"/>
              </a:spcAft>
              <a:buFont typeface="Arial,Sans-Serif"/>
              <a:buChar char="•"/>
            </a:pPr>
            <a:r>
              <a:rPr lang="en-AU" sz="1800" dirty="0">
                <a:latin typeface="Arial"/>
                <a:cs typeface="Arial"/>
              </a:rPr>
              <a:t>identify and describe travel distances of netball participants</a:t>
            </a:r>
            <a:endParaRPr lang="en-US" sz="1800" dirty="0">
              <a:latin typeface="Arial" panose="020B0604020202020204" pitchFamily="34" charset="0"/>
              <a:cs typeface="Arial" panose="020B0604020202020204" pitchFamily="34" charset="0"/>
            </a:endParaRPr>
          </a:p>
          <a:p>
            <a:pPr marL="342900" indent="-342900">
              <a:lnSpc>
                <a:spcPct val="150000"/>
              </a:lnSpc>
              <a:spcAft>
                <a:spcPts val="600"/>
              </a:spcAft>
              <a:buFont typeface="Arial,Sans-Serif"/>
              <a:buChar char="•"/>
            </a:pPr>
            <a:r>
              <a:rPr lang="en-AU" sz="1800" dirty="0">
                <a:latin typeface="Arial"/>
                <a:cs typeface="Arial"/>
              </a:rPr>
              <a:t>compare and contrast netball </a:t>
            </a:r>
            <a:r>
              <a:rPr lang="en-AU" sz="1800" dirty="0">
                <a:latin typeface="Arial"/>
                <a:ea typeface="+mn-lt"/>
                <a:cs typeface="Arial"/>
              </a:rPr>
              <a:t>participation with other sports within LGAs</a:t>
            </a:r>
            <a:endParaRPr lang="en-US" sz="1800" dirty="0"/>
          </a:p>
          <a:p>
            <a:pPr marL="342900" indent="-342900">
              <a:lnSpc>
                <a:spcPct val="150000"/>
              </a:lnSpc>
              <a:spcAft>
                <a:spcPts val="600"/>
              </a:spcAft>
              <a:buFont typeface="Arial,Sans-Serif"/>
              <a:buChar char="•"/>
            </a:pPr>
            <a:r>
              <a:rPr lang="en-AU" sz="1800" dirty="0">
                <a:latin typeface="Arial"/>
                <a:ea typeface="+mn-lt"/>
                <a:cs typeface="Arial"/>
              </a:rPr>
              <a:t>propose data-driven recommendations for facility placement and marketing strategies.</a:t>
            </a:r>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Vegetation</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80584"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424;p15" descr="An image of a garden bed in front of a brick building&#10;&#10;">
            <a:extLst>
              <a:ext uri="{FF2B5EF4-FFF2-40B4-BE49-F238E27FC236}">
                <a16:creationId xmlns:a16="http://schemas.microsoft.com/office/drawing/2014/main" id="{FEC0193C-96C2-DFBA-0A88-771C58C54F86}"/>
              </a:ext>
            </a:extLst>
          </p:cNvPr>
          <p:cNvPicPr preferRelativeResize="0"/>
          <p:nvPr/>
        </p:nvPicPr>
        <p:blipFill rotWithShape="1">
          <a:blip r:embed="rId2">
            <a:alphaModFix/>
          </a:blip>
          <a:srcRect/>
          <a:stretch/>
        </p:blipFill>
        <p:spPr>
          <a:xfrm>
            <a:off x="359999" y="1714160"/>
            <a:ext cx="5591599" cy="4360819"/>
          </a:xfrm>
          <a:prstGeom prst="rect">
            <a:avLst/>
          </a:prstGeom>
          <a:noFill/>
          <a:ln>
            <a:noFill/>
          </a:ln>
        </p:spPr>
      </p:pic>
      <p:pic>
        <p:nvPicPr>
          <p:cNvPr id="6" name="Google Shape;425;p15" descr="An infrared image of a garden bed in front of a brick building&#10;">
            <a:extLst>
              <a:ext uri="{FF2B5EF4-FFF2-40B4-BE49-F238E27FC236}">
                <a16:creationId xmlns:a16="http://schemas.microsoft.com/office/drawing/2014/main" id="{1960C180-5718-3C7D-7375-AFC9F44EFA1B}"/>
              </a:ext>
            </a:extLst>
          </p:cNvPr>
          <p:cNvPicPr preferRelativeResize="0"/>
          <p:nvPr/>
        </p:nvPicPr>
        <p:blipFill rotWithShape="1">
          <a:blip r:embed="rId3">
            <a:alphaModFix/>
          </a:blip>
          <a:srcRect/>
          <a:stretch/>
        </p:blipFill>
        <p:spPr>
          <a:xfrm>
            <a:off x="5951598" y="1714159"/>
            <a:ext cx="5814425" cy="4360819"/>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28692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Synthetic grass and planter boxes</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86484"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435;p16" descr="An image of synthetic grass in front of a demountable building. ">
            <a:extLst>
              <a:ext uri="{FF2B5EF4-FFF2-40B4-BE49-F238E27FC236}">
                <a16:creationId xmlns:a16="http://schemas.microsoft.com/office/drawing/2014/main" id="{F1553A1E-E101-5297-FC14-62649736AA2C}"/>
              </a:ext>
            </a:extLst>
          </p:cNvPr>
          <p:cNvPicPr preferRelativeResize="0"/>
          <p:nvPr/>
        </p:nvPicPr>
        <p:blipFill rotWithShape="1">
          <a:blip r:embed="rId2">
            <a:alphaModFix/>
          </a:blip>
          <a:srcRect/>
          <a:stretch/>
        </p:blipFill>
        <p:spPr>
          <a:xfrm>
            <a:off x="359999" y="1700213"/>
            <a:ext cx="5744566" cy="4100680"/>
          </a:xfrm>
          <a:prstGeom prst="rect">
            <a:avLst/>
          </a:prstGeom>
          <a:noFill/>
          <a:ln>
            <a:noFill/>
          </a:ln>
        </p:spPr>
      </p:pic>
      <p:pic>
        <p:nvPicPr>
          <p:cNvPr id="6" name="Google Shape;436;p16" descr="An infrared image of synthetic grass in front of a demountable building. ">
            <a:extLst>
              <a:ext uri="{FF2B5EF4-FFF2-40B4-BE49-F238E27FC236}">
                <a16:creationId xmlns:a16="http://schemas.microsoft.com/office/drawing/2014/main" id="{1605ED92-1773-858F-4244-C9913C9EBEB2}"/>
              </a:ext>
            </a:extLst>
          </p:cNvPr>
          <p:cNvPicPr preferRelativeResize="0"/>
          <p:nvPr/>
        </p:nvPicPr>
        <p:blipFill rotWithShape="1">
          <a:blip r:embed="rId3">
            <a:alphaModFix/>
          </a:blip>
          <a:srcRect/>
          <a:stretch/>
        </p:blipFill>
        <p:spPr>
          <a:xfrm>
            <a:off x="6104564" y="1700213"/>
            <a:ext cx="5464331" cy="4098248"/>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3975296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Shaded walkway under hot roof</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09792"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a:t>
            </a:r>
            <a:r>
              <a:rPr lang="en-AU" kern="100" dirty="0">
                <a:effectLst/>
                <a:ea typeface="Aptos" panose="020B0004020202020204" pitchFamily="34" charset="0"/>
              </a:rPr>
              <a:t> – </a:t>
            </a:r>
            <a:r>
              <a:rPr lang="en-AU" dirty="0"/>
              <a:t>Western Sydney University</a:t>
            </a:r>
          </a:p>
        </p:txBody>
      </p:sp>
      <p:pic>
        <p:nvPicPr>
          <p:cNvPr id="5" name="Google Shape;446;p17" descr="An image of a covered walkway.">
            <a:extLst>
              <a:ext uri="{FF2B5EF4-FFF2-40B4-BE49-F238E27FC236}">
                <a16:creationId xmlns:a16="http://schemas.microsoft.com/office/drawing/2014/main" id="{FD840E93-313C-7D1B-5F36-8B55A4924623}"/>
              </a:ext>
            </a:extLst>
          </p:cNvPr>
          <p:cNvPicPr preferRelativeResize="0"/>
          <p:nvPr/>
        </p:nvPicPr>
        <p:blipFill rotWithShape="1">
          <a:blip r:embed="rId2">
            <a:alphaModFix/>
          </a:blip>
          <a:srcRect/>
          <a:stretch/>
        </p:blipFill>
        <p:spPr>
          <a:xfrm>
            <a:off x="381995" y="1708320"/>
            <a:ext cx="5703496" cy="4381956"/>
          </a:xfrm>
          <a:prstGeom prst="rect">
            <a:avLst/>
          </a:prstGeom>
          <a:noFill/>
          <a:ln>
            <a:noFill/>
          </a:ln>
        </p:spPr>
      </p:pic>
      <p:pic>
        <p:nvPicPr>
          <p:cNvPr id="6" name="Google Shape;447;p17" descr="An infrared image of a covered walkway.">
            <a:extLst>
              <a:ext uri="{FF2B5EF4-FFF2-40B4-BE49-F238E27FC236}">
                <a16:creationId xmlns:a16="http://schemas.microsoft.com/office/drawing/2014/main" id="{9241AA71-15B0-CA39-A3CF-05C9AC0539D9}"/>
              </a:ext>
            </a:extLst>
          </p:cNvPr>
          <p:cNvPicPr preferRelativeResize="0"/>
          <p:nvPr/>
        </p:nvPicPr>
        <p:blipFill rotWithShape="1">
          <a:blip r:embed="rId3">
            <a:alphaModFix/>
          </a:blip>
          <a:srcRect/>
          <a:stretch/>
        </p:blipFill>
        <p:spPr>
          <a:xfrm>
            <a:off x="6085490" y="1708319"/>
            <a:ext cx="5842605" cy="4381955"/>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4001776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The grove</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39289"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457;p18" descr="An image of a fence next to a building.">
            <a:extLst>
              <a:ext uri="{FF2B5EF4-FFF2-40B4-BE49-F238E27FC236}">
                <a16:creationId xmlns:a16="http://schemas.microsoft.com/office/drawing/2014/main" id="{514BDF81-22CB-7CEA-6F1B-28A8AD742610}"/>
              </a:ext>
            </a:extLst>
          </p:cNvPr>
          <p:cNvPicPr preferRelativeResize="0"/>
          <p:nvPr/>
        </p:nvPicPr>
        <p:blipFill rotWithShape="1">
          <a:blip r:embed="rId2">
            <a:alphaModFix/>
          </a:blip>
          <a:srcRect/>
          <a:stretch/>
        </p:blipFill>
        <p:spPr>
          <a:xfrm>
            <a:off x="359999" y="1708947"/>
            <a:ext cx="5579940" cy="4189749"/>
          </a:xfrm>
          <a:prstGeom prst="rect">
            <a:avLst/>
          </a:prstGeom>
          <a:noFill/>
          <a:ln>
            <a:noFill/>
          </a:ln>
        </p:spPr>
      </p:pic>
      <p:pic>
        <p:nvPicPr>
          <p:cNvPr id="6" name="Google Shape;458;p18" descr="An infrared image of a fence next to a building.">
            <a:extLst>
              <a:ext uri="{FF2B5EF4-FFF2-40B4-BE49-F238E27FC236}">
                <a16:creationId xmlns:a16="http://schemas.microsoft.com/office/drawing/2014/main" id="{58CDF1DD-93D9-0E7E-5DAB-C4D2A15620F1}"/>
              </a:ext>
            </a:extLst>
          </p:cNvPr>
          <p:cNvPicPr preferRelativeResize="0"/>
          <p:nvPr/>
        </p:nvPicPr>
        <p:blipFill rotWithShape="1">
          <a:blip r:embed="rId3">
            <a:alphaModFix/>
          </a:blip>
          <a:srcRect/>
          <a:stretch/>
        </p:blipFill>
        <p:spPr>
          <a:xfrm>
            <a:off x="5939939" y="1708948"/>
            <a:ext cx="5586330" cy="4189748"/>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3118783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Tree shade and bare soil</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09792" cy="310015"/>
          </a:xfrm>
        </p:spPr>
        <p:txBody>
          <a:bodyPr/>
          <a:lstStyle/>
          <a:p>
            <a:r>
              <a:rPr lang="en-AU" dirty="0"/>
              <a:t>Professor Sebastian Pfautsch </a:t>
            </a:r>
            <a:r>
              <a:rPr lang="en-AU" kern="100" dirty="0">
                <a:effectLst/>
                <a:ea typeface="Aptos" panose="020B0004020202020204" pitchFamily="34" charset="0"/>
              </a:rPr>
              <a:t>– </a:t>
            </a:r>
            <a:r>
              <a:rPr lang="en-AU" dirty="0"/>
              <a:t>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468;p19" descr="An image of a tree with a large trunk.&#10;">
            <a:extLst>
              <a:ext uri="{FF2B5EF4-FFF2-40B4-BE49-F238E27FC236}">
                <a16:creationId xmlns:a16="http://schemas.microsoft.com/office/drawing/2014/main" id="{EBF34D24-DB58-159C-775B-171EA73B135C}"/>
              </a:ext>
            </a:extLst>
          </p:cNvPr>
          <p:cNvPicPr preferRelativeResize="0"/>
          <p:nvPr/>
        </p:nvPicPr>
        <p:blipFill rotWithShape="1">
          <a:blip r:embed="rId2">
            <a:alphaModFix/>
          </a:blip>
          <a:srcRect/>
          <a:stretch/>
        </p:blipFill>
        <p:spPr>
          <a:xfrm>
            <a:off x="371475" y="1700213"/>
            <a:ext cx="5625286" cy="4281935"/>
          </a:xfrm>
          <a:prstGeom prst="rect">
            <a:avLst/>
          </a:prstGeom>
          <a:noFill/>
          <a:ln>
            <a:noFill/>
          </a:ln>
        </p:spPr>
      </p:pic>
      <p:pic>
        <p:nvPicPr>
          <p:cNvPr id="6" name="Google Shape;469;p19" descr="An infrared image of a tree with a large trunk.">
            <a:extLst>
              <a:ext uri="{FF2B5EF4-FFF2-40B4-BE49-F238E27FC236}">
                <a16:creationId xmlns:a16="http://schemas.microsoft.com/office/drawing/2014/main" id="{938733ED-4523-3356-1993-1253E758DB62}"/>
              </a:ext>
            </a:extLst>
          </p:cNvPr>
          <p:cNvPicPr preferRelativeResize="0"/>
          <p:nvPr/>
        </p:nvPicPr>
        <p:blipFill rotWithShape="1">
          <a:blip r:embed="rId3">
            <a:alphaModFix/>
          </a:blip>
          <a:srcRect/>
          <a:stretch/>
        </p:blipFill>
        <p:spPr>
          <a:xfrm>
            <a:off x="5996760" y="1700213"/>
            <a:ext cx="5710933" cy="4283200"/>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424418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Surface cooling by tree shade</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98282"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5" name="Google Shape;479;p20" descr="An infrared image of a covered walkway.">
            <a:extLst>
              <a:ext uri="{FF2B5EF4-FFF2-40B4-BE49-F238E27FC236}">
                <a16:creationId xmlns:a16="http://schemas.microsoft.com/office/drawing/2014/main" id="{AD070C64-F3F1-3499-8391-CA90AD19D735}"/>
              </a:ext>
            </a:extLst>
          </p:cNvPr>
          <p:cNvPicPr preferRelativeResize="0"/>
          <p:nvPr/>
        </p:nvPicPr>
        <p:blipFill rotWithShape="1">
          <a:blip r:embed="rId2">
            <a:alphaModFix/>
          </a:blip>
          <a:srcRect/>
          <a:stretch/>
        </p:blipFill>
        <p:spPr>
          <a:xfrm>
            <a:off x="371475" y="1700213"/>
            <a:ext cx="5928370" cy="4742696"/>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3524809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The playground (1)</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39289"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6" name="Google Shape;490;p21" descr="An image of a playground.">
            <a:extLst>
              <a:ext uri="{FF2B5EF4-FFF2-40B4-BE49-F238E27FC236}">
                <a16:creationId xmlns:a16="http://schemas.microsoft.com/office/drawing/2014/main" id="{93821A75-A023-3FC8-398F-AB7925CE2EB0}"/>
              </a:ext>
            </a:extLst>
          </p:cNvPr>
          <p:cNvPicPr preferRelativeResize="0"/>
          <p:nvPr/>
        </p:nvPicPr>
        <p:blipFill rotWithShape="1">
          <a:blip r:embed="rId2">
            <a:alphaModFix/>
          </a:blip>
          <a:srcRect l="37421" t="45556" r="10961" b="27202"/>
          <a:stretch/>
        </p:blipFill>
        <p:spPr>
          <a:xfrm>
            <a:off x="371475" y="1700214"/>
            <a:ext cx="5612269" cy="4191517"/>
          </a:xfrm>
          <a:prstGeom prst="rect">
            <a:avLst/>
          </a:prstGeom>
          <a:noFill/>
          <a:ln>
            <a:noFill/>
          </a:ln>
        </p:spPr>
      </p:pic>
      <p:pic>
        <p:nvPicPr>
          <p:cNvPr id="5" name="Google Shape;489;p21" descr="An infrared image of a playground.">
            <a:extLst>
              <a:ext uri="{FF2B5EF4-FFF2-40B4-BE49-F238E27FC236}">
                <a16:creationId xmlns:a16="http://schemas.microsoft.com/office/drawing/2014/main" id="{79DCB836-BF3D-4B0D-8E7C-7D3AA1128180}"/>
              </a:ext>
            </a:extLst>
          </p:cNvPr>
          <p:cNvPicPr preferRelativeResize="0"/>
          <p:nvPr/>
        </p:nvPicPr>
        <p:blipFill rotWithShape="1">
          <a:blip r:embed="rId3">
            <a:alphaModFix/>
          </a:blip>
          <a:srcRect l="37096" t="12800" r="10769" b="59501"/>
          <a:stretch/>
        </p:blipFill>
        <p:spPr>
          <a:xfrm>
            <a:off x="5983744" y="1700213"/>
            <a:ext cx="5574792" cy="4191517"/>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4208024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The playground (2)</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a:xfrm>
            <a:off x="359999" y="982520"/>
            <a:ext cx="11621591" cy="310015"/>
          </a:xfrm>
        </p:spPr>
        <p:txBody>
          <a:bodyPr/>
          <a:lstStyle/>
          <a:p>
            <a:r>
              <a:rPr lang="en-AU" dirty="0"/>
              <a:t>Professor Sebastian Pfautsch </a:t>
            </a:r>
            <a:r>
              <a:rPr lang="en-AU" kern="100" dirty="0">
                <a:effectLst/>
                <a:ea typeface="Aptos" panose="020B0004020202020204" pitchFamily="34" charset="0"/>
              </a:rPr>
              <a:t>–</a:t>
            </a:r>
            <a:r>
              <a:rPr lang="en-AU" dirty="0"/>
              <a:t> Urban Transformations Research Centre </a:t>
            </a:r>
            <a:r>
              <a:rPr lang="en-AU" kern="100" dirty="0">
                <a:effectLst/>
                <a:ea typeface="Aptos" panose="020B0004020202020204" pitchFamily="34" charset="0"/>
              </a:rPr>
              <a:t>–</a:t>
            </a:r>
            <a:r>
              <a:rPr lang="en-AU" dirty="0"/>
              <a:t> Western Sydney University</a:t>
            </a:r>
          </a:p>
        </p:txBody>
      </p:sp>
      <p:pic>
        <p:nvPicPr>
          <p:cNvPr id="6" name="Google Shape;502;p22" descr="An arial image of a blue outdoor cover on a playground.">
            <a:extLst>
              <a:ext uri="{FF2B5EF4-FFF2-40B4-BE49-F238E27FC236}">
                <a16:creationId xmlns:a16="http://schemas.microsoft.com/office/drawing/2014/main" id="{2E787A12-0328-ECAE-FC0D-2D1FC6B34E62}"/>
              </a:ext>
            </a:extLst>
          </p:cNvPr>
          <p:cNvPicPr preferRelativeResize="0"/>
          <p:nvPr/>
        </p:nvPicPr>
        <p:blipFill rotWithShape="1">
          <a:blip r:embed="rId2">
            <a:alphaModFix/>
          </a:blip>
          <a:srcRect/>
          <a:stretch/>
        </p:blipFill>
        <p:spPr>
          <a:xfrm>
            <a:off x="359999" y="1700213"/>
            <a:ext cx="5314705" cy="4224563"/>
          </a:xfrm>
          <a:prstGeom prst="rect">
            <a:avLst/>
          </a:prstGeom>
          <a:noFill/>
          <a:ln>
            <a:noFill/>
          </a:ln>
        </p:spPr>
      </p:pic>
      <p:pic>
        <p:nvPicPr>
          <p:cNvPr id="5" name="Google Shape;501;p22" descr="An infrared image of a blue outdoor cover on a playground.">
            <a:extLst>
              <a:ext uri="{FF2B5EF4-FFF2-40B4-BE49-F238E27FC236}">
                <a16:creationId xmlns:a16="http://schemas.microsoft.com/office/drawing/2014/main" id="{028BDDAB-D292-856A-32A4-F2E630038498}"/>
              </a:ext>
            </a:extLst>
          </p:cNvPr>
          <p:cNvPicPr preferRelativeResize="0"/>
          <p:nvPr/>
        </p:nvPicPr>
        <p:blipFill rotWithShape="1">
          <a:blip r:embed="rId3">
            <a:alphaModFix/>
          </a:blip>
          <a:srcRect/>
          <a:stretch/>
        </p:blipFill>
        <p:spPr>
          <a:xfrm>
            <a:off x="5674704" y="1700214"/>
            <a:ext cx="5280702" cy="4224561"/>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73633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Surface energy balance (1)</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p:txBody>
          <a:bodyPr/>
          <a:lstStyle/>
          <a:p>
            <a:r>
              <a:rPr lang="en-AU" dirty="0"/>
              <a:t>Unshaded asphalt during the day and night</a:t>
            </a:r>
          </a:p>
        </p:txBody>
      </p:sp>
      <p:sp>
        <p:nvSpPr>
          <p:cNvPr id="5" name="Text Placeholder 4">
            <a:extLst>
              <a:ext uri="{FF2B5EF4-FFF2-40B4-BE49-F238E27FC236}">
                <a16:creationId xmlns:a16="http://schemas.microsoft.com/office/drawing/2014/main" id="{DC35AF43-0899-93DE-B570-0598BEE6E04F}"/>
              </a:ext>
            </a:extLst>
          </p:cNvPr>
          <p:cNvSpPr>
            <a:spLocks noGrp="1"/>
          </p:cNvSpPr>
          <p:nvPr>
            <p:ph type="body" sz="quarter" idx="17"/>
          </p:nvPr>
        </p:nvSpPr>
        <p:spPr>
          <a:xfrm>
            <a:off x="371476" y="1567086"/>
            <a:ext cx="6572250" cy="4807835"/>
          </a:xfrm>
        </p:spPr>
        <p:txBody>
          <a:bodyPr/>
          <a:lstStyle/>
          <a:p>
            <a:pPr>
              <a:spcAft>
                <a:spcPts val="600"/>
              </a:spcAft>
            </a:pPr>
            <a:r>
              <a:rPr lang="en-AU" sz="1800" dirty="0"/>
              <a:t>The surface energy balance of a conventional unshaded asphalt surface during the day (left) and night (right). </a:t>
            </a:r>
          </a:p>
          <a:p>
            <a:pPr>
              <a:spcAft>
                <a:spcPts val="600"/>
              </a:spcAft>
            </a:pPr>
            <a:r>
              <a:rPr lang="en-AU" sz="1800" dirty="0"/>
              <a:t>During the day, the energy available at the surface (Q*) is the sum of the difference between the fluxes of shortwave (K) and longwave radiation (L). </a:t>
            </a:r>
          </a:p>
          <a:p>
            <a:pPr>
              <a:spcAft>
                <a:spcPts val="600"/>
              </a:spcAft>
            </a:pPr>
            <a:r>
              <a:rPr lang="en-AU" sz="1800" dirty="0"/>
              <a:t>The incoming shortwave radiation (K↓) is reflected from the surface (K↑), while the incoming longwave radiation (L↓) is</a:t>
            </a:r>
            <a:br>
              <a:rPr lang="en-AU" sz="1800" dirty="0"/>
            </a:br>
            <a:r>
              <a:rPr lang="en-AU" sz="1800" dirty="0"/>
              <a:t>re-emitted from the surface (L↑). </a:t>
            </a:r>
          </a:p>
          <a:p>
            <a:pPr>
              <a:spcAft>
                <a:spcPts val="600"/>
              </a:spcAft>
            </a:pPr>
            <a:r>
              <a:rPr lang="en-AU" sz="1800" dirty="0"/>
              <a:t>The (K↓- K↑) and (L↓- L↑) indicate the portion of the energy that was retained by the material (Q*). The Q* is explained by 3 heat fluxes: ground (QG), sensible (QH) and latent heat (QE). </a:t>
            </a:r>
          </a:p>
        </p:txBody>
      </p:sp>
      <p:pic>
        <p:nvPicPr>
          <p:cNvPr id="6" name="Google Shape;512;p23" descr="A diagram showing surface energy. ">
            <a:extLst>
              <a:ext uri="{FF2B5EF4-FFF2-40B4-BE49-F238E27FC236}">
                <a16:creationId xmlns:a16="http://schemas.microsoft.com/office/drawing/2014/main" id="{65D75F8A-F806-63C7-9884-6A9C40508B6B}"/>
              </a:ext>
            </a:extLst>
          </p:cNvPr>
          <p:cNvPicPr preferRelativeResize="0"/>
          <p:nvPr/>
        </p:nvPicPr>
        <p:blipFill rotWithShape="1">
          <a:blip r:embed="rId3">
            <a:alphaModFix/>
          </a:blip>
          <a:srcRect/>
          <a:stretch/>
        </p:blipFill>
        <p:spPr>
          <a:xfrm>
            <a:off x="7066189" y="1606463"/>
            <a:ext cx="5035417" cy="3684451"/>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241149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Surface energy balance (2)</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p:txBody>
          <a:bodyPr/>
          <a:lstStyle/>
          <a:p>
            <a:r>
              <a:rPr lang="en-AU" dirty="0"/>
              <a:t>Unshaded asphalt during the day and night</a:t>
            </a:r>
          </a:p>
        </p:txBody>
      </p:sp>
      <p:sp>
        <p:nvSpPr>
          <p:cNvPr id="5" name="Text Placeholder 4">
            <a:extLst>
              <a:ext uri="{FF2B5EF4-FFF2-40B4-BE49-F238E27FC236}">
                <a16:creationId xmlns:a16="http://schemas.microsoft.com/office/drawing/2014/main" id="{DC35AF43-0899-93DE-B570-0598BEE6E04F}"/>
              </a:ext>
            </a:extLst>
          </p:cNvPr>
          <p:cNvSpPr>
            <a:spLocks noGrp="1"/>
          </p:cNvSpPr>
          <p:nvPr>
            <p:ph type="body" sz="quarter" idx="17"/>
          </p:nvPr>
        </p:nvSpPr>
        <p:spPr>
          <a:xfrm>
            <a:off x="360000" y="1567086"/>
            <a:ext cx="6289656" cy="4807835"/>
          </a:xfrm>
        </p:spPr>
        <p:txBody>
          <a:bodyPr/>
          <a:lstStyle/>
          <a:p>
            <a:pPr>
              <a:spcAft>
                <a:spcPts val="600"/>
              </a:spcAft>
            </a:pPr>
            <a:r>
              <a:rPr lang="en-AU" sz="1800" dirty="0"/>
              <a:t>As the surface warms in the daytime, a small portion of the energy is transferred into the ground (QG), and the remaining fluxes heat the air (QH) and water (QE) in the atmosphere. </a:t>
            </a:r>
          </a:p>
          <a:p>
            <a:pPr>
              <a:spcAft>
                <a:spcPts val="600"/>
              </a:spcAft>
            </a:pPr>
            <a:r>
              <a:rPr lang="en-AU" sz="1800" dirty="0"/>
              <a:t>At night, L continues to affect the site microclimate, with the Q* depending on the difference between L↓ and L↑. The L↓ absorbed by the surface during the day is emitted back, with the contribution of longwave radiation from the built environment that also re-emits from the surface. </a:t>
            </a:r>
          </a:p>
          <a:p>
            <a:pPr>
              <a:spcAft>
                <a:spcPts val="600"/>
              </a:spcAft>
            </a:pPr>
            <a:r>
              <a:rPr lang="en-AU" sz="1800" dirty="0"/>
              <a:t>As the surface cools due to radiative cooling with the release of QG from the ground, the sensible (QH) and latent heat (QE) warms the asphalt surface. Modified from </a:t>
            </a:r>
            <a:r>
              <a:rPr lang="en-AU" sz="1800" dirty="0" err="1"/>
              <a:t>Oke</a:t>
            </a:r>
            <a:r>
              <a:rPr lang="en-AU" sz="1800" dirty="0"/>
              <a:t> (1987).</a:t>
            </a:r>
          </a:p>
        </p:txBody>
      </p:sp>
      <p:pic>
        <p:nvPicPr>
          <p:cNvPr id="6" name="Google Shape;512;p23" descr="A diagram showing surface energy. ">
            <a:extLst>
              <a:ext uri="{FF2B5EF4-FFF2-40B4-BE49-F238E27FC236}">
                <a16:creationId xmlns:a16="http://schemas.microsoft.com/office/drawing/2014/main" id="{7E6E0B0E-64B9-9CF6-4784-525725BC44BE}"/>
              </a:ext>
            </a:extLst>
          </p:cNvPr>
          <p:cNvPicPr preferRelativeResize="0"/>
          <p:nvPr/>
        </p:nvPicPr>
        <p:blipFill rotWithShape="1">
          <a:blip r:embed="rId3">
            <a:alphaModFix/>
          </a:blip>
          <a:srcRect/>
          <a:stretch/>
        </p:blipFill>
        <p:spPr>
          <a:xfrm>
            <a:off x="6955686" y="1509691"/>
            <a:ext cx="5035417" cy="3684451"/>
          </a:xfrm>
          <a:prstGeom prst="rect">
            <a:avLst/>
          </a:prstGeom>
          <a:noFill/>
          <a:ln>
            <a:noFill/>
          </a:ln>
        </p:spPr>
      </p:pic>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126549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Where is my nearest court?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Netball NSW</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a:spcAft>
                <a:spcPts val="600"/>
              </a:spcAft>
            </a:pPr>
            <a:r>
              <a:rPr lang="en-AU" sz="1800" dirty="0">
                <a:solidFill>
                  <a:srgbClr val="000000"/>
                </a:solidFill>
                <a:highlight>
                  <a:srgbClr val="FFFFFF"/>
                </a:highlight>
              </a:rPr>
              <a:t>Netball NSW would like to understand where people are travelling from and how far they are travelling to participate, whilst also looking at geo-targeted census data to increase effectiveness of marketing campaigns across available programs.</a:t>
            </a:r>
            <a:endParaRPr lang="en-AU" sz="1800" i="1" dirty="0"/>
          </a:p>
          <a:p>
            <a:pPr>
              <a:spcAft>
                <a:spcPts val="600"/>
              </a:spcAft>
            </a:pPr>
            <a:r>
              <a:rPr lang="en-AU" sz="1800" dirty="0">
                <a:solidFill>
                  <a:srgbClr val="000000"/>
                </a:solidFill>
                <a:highlight>
                  <a:srgbClr val="FFFFFF"/>
                </a:highlight>
              </a:rPr>
              <a:t>Your challenge is u</a:t>
            </a:r>
            <a:r>
              <a:rPr lang="en-AU" sz="1800" b="0" i="0" dirty="0">
                <a:solidFill>
                  <a:srgbClr val="000000"/>
                </a:solidFill>
                <a:effectLst/>
                <a:highlight>
                  <a:srgbClr val="FFFFFF"/>
                </a:highlight>
              </a:rPr>
              <a:t>sing data to understand how far people will travel to play </a:t>
            </a:r>
            <a:r>
              <a:rPr lang="en-AU" sz="1800" dirty="0">
                <a:solidFill>
                  <a:srgbClr val="000000"/>
                </a:solidFill>
                <a:highlight>
                  <a:srgbClr val="FFFFFF"/>
                </a:highlight>
              </a:rPr>
              <a:t>n</a:t>
            </a:r>
            <a:r>
              <a:rPr lang="en-AU" sz="1800" b="0" i="0" dirty="0">
                <a:solidFill>
                  <a:srgbClr val="000000"/>
                </a:solidFill>
                <a:effectLst/>
                <a:highlight>
                  <a:srgbClr val="FFFFFF"/>
                </a:highlight>
              </a:rPr>
              <a:t>etball in NSW. </a:t>
            </a:r>
          </a:p>
          <a:p>
            <a:pPr>
              <a:spcAft>
                <a:spcPts val="600"/>
              </a:spcAft>
            </a:pPr>
            <a:r>
              <a:rPr lang="en-AU" sz="1800" b="1" dirty="0">
                <a:solidFill>
                  <a:schemeClr val="accent1"/>
                </a:solidFill>
                <a:effectLst/>
                <a:highlight>
                  <a:srgbClr val="FFFFFF"/>
                </a:highlight>
              </a:rPr>
              <a:t>The ultimate goal being to grow participation in netball and ensure facilities are in locations where they are most needed.</a:t>
            </a:r>
          </a:p>
          <a:p>
            <a:pPr>
              <a:spcAft>
                <a:spcPts val="600"/>
              </a:spcAft>
            </a:pPr>
            <a:endParaRPr lang="en-AU" sz="18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Surface energy balance (3)</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p:txBody>
          <a:bodyPr/>
          <a:lstStyle/>
          <a:p>
            <a:r>
              <a:rPr lang="en-AU" dirty="0"/>
              <a:t>Natural vs synthetic grass</a:t>
            </a:r>
          </a:p>
        </p:txBody>
      </p:sp>
      <p:sp>
        <p:nvSpPr>
          <p:cNvPr id="5" name="Text Placeholder 4">
            <a:extLst>
              <a:ext uri="{FF2B5EF4-FFF2-40B4-BE49-F238E27FC236}">
                <a16:creationId xmlns:a16="http://schemas.microsoft.com/office/drawing/2014/main" id="{DC35AF43-0899-93DE-B570-0598BEE6E04F}"/>
              </a:ext>
            </a:extLst>
          </p:cNvPr>
          <p:cNvSpPr>
            <a:spLocks noGrp="1"/>
          </p:cNvSpPr>
          <p:nvPr>
            <p:ph type="body" sz="quarter" idx="17"/>
          </p:nvPr>
        </p:nvSpPr>
        <p:spPr>
          <a:xfrm>
            <a:off x="360001" y="1567087"/>
            <a:ext cx="5242014" cy="3850807"/>
          </a:xfrm>
        </p:spPr>
        <p:txBody>
          <a:bodyPr/>
          <a:lstStyle/>
          <a:p>
            <a:pPr>
              <a:spcAft>
                <a:spcPts val="600"/>
              </a:spcAft>
            </a:pPr>
            <a:r>
              <a:rPr lang="en-AU" sz="1800" dirty="0"/>
              <a:t>The daytime energy balance of well-watered natural (left) and dry synthetic turf (right) is shown. The same abbreviations as for the asphalt surface energy balance apply here. </a:t>
            </a:r>
          </a:p>
          <a:p>
            <a:pPr>
              <a:spcAft>
                <a:spcPts val="600"/>
              </a:spcAft>
            </a:pPr>
            <a:r>
              <a:rPr lang="en-AU" sz="1800" dirty="0"/>
              <a:t>Natural turf reflects approximately 10 times more solar energy than synthetic turf (Devitt et al. 2007; Golden 2021), due to the reflection of a significant proportion of incoming shortwave (K↑) with less longwave radiation (L↑). </a:t>
            </a:r>
          </a:p>
        </p:txBody>
      </p:sp>
      <p:pic>
        <p:nvPicPr>
          <p:cNvPr id="7" name="Google Shape;524;p24" descr="A diagram showing natural versus synthetic grass.">
            <a:extLst>
              <a:ext uri="{FF2B5EF4-FFF2-40B4-BE49-F238E27FC236}">
                <a16:creationId xmlns:a16="http://schemas.microsoft.com/office/drawing/2014/main" id="{CED437BF-443F-A065-A805-87C95EB7623F}"/>
              </a:ext>
            </a:extLst>
          </p:cNvPr>
          <p:cNvPicPr preferRelativeResize="0"/>
          <p:nvPr/>
        </p:nvPicPr>
        <p:blipFill rotWithShape="1">
          <a:blip r:embed="rId3">
            <a:alphaModFix/>
          </a:blip>
          <a:srcRect/>
          <a:stretch/>
        </p:blipFill>
        <p:spPr>
          <a:xfrm>
            <a:off x="5744179" y="1654631"/>
            <a:ext cx="6221834" cy="2896682"/>
          </a:xfrm>
          <a:prstGeom prst="rect">
            <a:avLst/>
          </a:prstGeom>
          <a:noFill/>
          <a:ln>
            <a:noFill/>
          </a:ln>
        </p:spPr>
      </p:pic>
      <p:sp>
        <p:nvSpPr>
          <p:cNvPr id="9" name="TextBox 8">
            <a:extLst>
              <a:ext uri="{FF2B5EF4-FFF2-40B4-BE49-F238E27FC236}">
                <a16:creationId xmlns:a16="http://schemas.microsoft.com/office/drawing/2014/main" id="{A3FC282C-055F-B5CF-8653-C9361DCE6218}"/>
              </a:ext>
            </a:extLst>
          </p:cNvPr>
          <p:cNvSpPr txBox="1"/>
          <p:nvPr/>
        </p:nvSpPr>
        <p:spPr>
          <a:xfrm>
            <a:off x="273268" y="5417894"/>
            <a:ext cx="11104645" cy="1287532"/>
          </a:xfrm>
          <a:prstGeom prst="rect">
            <a:avLst/>
          </a:prstGeom>
          <a:noFill/>
        </p:spPr>
        <p:txBody>
          <a:bodyPr wrap="square">
            <a:spAutoFit/>
          </a:bodyPr>
          <a:lstStyle/>
          <a:p>
            <a:pPr defTabSz="914377">
              <a:lnSpc>
                <a:spcPct val="150000"/>
              </a:lnSpc>
              <a:spcAft>
                <a:spcPts val="600"/>
              </a:spcAft>
            </a:pPr>
            <a:r>
              <a:rPr lang="en-AU" sz="1800" dirty="0">
                <a:latin typeface="Arial" panose="020B0604020202020204" pitchFamily="34" charset="0"/>
                <a:cs typeface="Arial" panose="020B0604020202020204" pitchFamily="34" charset="0"/>
              </a:rPr>
              <a:t>As most absorbed energy is used for photosynthesis, a small amount is lost as sensible (QH) and ground heat flux (QG). Given the water content under natural turf is high, the largest component of the energy balance in natural turf is latent heat flux (for example transpiration cooling or QE). </a:t>
            </a:r>
          </a:p>
        </p:txBody>
      </p:sp>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237709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Surface energy balance (4)</a:t>
            </a:r>
            <a:br>
              <a:rPr lang="en-AU" dirty="0"/>
            </a:br>
            <a:endParaRPr lang="en-AU" dirty="0"/>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p:txBody>
          <a:bodyPr/>
          <a:lstStyle/>
          <a:p>
            <a:r>
              <a:rPr lang="en-AU"/>
              <a:t>Natural vs synthetic grass</a:t>
            </a:r>
          </a:p>
        </p:txBody>
      </p:sp>
      <p:sp>
        <p:nvSpPr>
          <p:cNvPr id="5" name="Text Placeholder 4">
            <a:extLst>
              <a:ext uri="{FF2B5EF4-FFF2-40B4-BE49-F238E27FC236}">
                <a16:creationId xmlns:a16="http://schemas.microsoft.com/office/drawing/2014/main" id="{DC35AF43-0899-93DE-B570-0598BEE6E04F}"/>
              </a:ext>
            </a:extLst>
          </p:cNvPr>
          <p:cNvSpPr>
            <a:spLocks noGrp="1"/>
          </p:cNvSpPr>
          <p:nvPr>
            <p:ph type="body" sz="quarter" idx="17"/>
          </p:nvPr>
        </p:nvSpPr>
        <p:spPr>
          <a:xfrm>
            <a:off x="360001" y="1567086"/>
            <a:ext cx="5012100" cy="2362519"/>
          </a:xfrm>
        </p:spPr>
        <p:txBody>
          <a:bodyPr/>
          <a:lstStyle/>
          <a:p>
            <a:r>
              <a:rPr lang="en-AU" sz="1800" dirty="0"/>
              <a:t>Even with the continuous rise of solar radiation, natural turf maintains low surface temperatures due to the cooling by transpiration, high water content, and low thermal mass. In contrast, synthetic turf reflects less and absorbs more incoming solar radiation than natural turf. </a:t>
            </a:r>
          </a:p>
        </p:txBody>
      </p:sp>
      <p:pic>
        <p:nvPicPr>
          <p:cNvPr id="7" name="Google Shape;524;p24" descr="A diagram showing natural versus synthetic grass.">
            <a:extLst>
              <a:ext uri="{FF2B5EF4-FFF2-40B4-BE49-F238E27FC236}">
                <a16:creationId xmlns:a16="http://schemas.microsoft.com/office/drawing/2014/main" id="{CED437BF-443F-A065-A805-87C95EB7623F}"/>
              </a:ext>
            </a:extLst>
          </p:cNvPr>
          <p:cNvPicPr preferRelativeResize="0"/>
          <p:nvPr/>
        </p:nvPicPr>
        <p:blipFill rotWithShape="1">
          <a:blip r:embed="rId3">
            <a:alphaModFix/>
          </a:blip>
          <a:srcRect/>
          <a:stretch/>
        </p:blipFill>
        <p:spPr>
          <a:xfrm>
            <a:off x="5679565" y="1657349"/>
            <a:ext cx="6221834" cy="2896682"/>
          </a:xfrm>
          <a:prstGeom prst="rect">
            <a:avLst/>
          </a:prstGeom>
          <a:noFill/>
          <a:ln>
            <a:noFill/>
          </a:ln>
        </p:spPr>
      </p:pic>
      <p:sp>
        <p:nvSpPr>
          <p:cNvPr id="8" name="TextBox 7">
            <a:extLst>
              <a:ext uri="{FF2B5EF4-FFF2-40B4-BE49-F238E27FC236}">
                <a16:creationId xmlns:a16="http://schemas.microsoft.com/office/drawing/2014/main" id="{E53B1817-2332-14E1-DD96-6CEEA887CFCC}"/>
              </a:ext>
            </a:extLst>
          </p:cNvPr>
          <p:cNvSpPr txBox="1"/>
          <p:nvPr/>
        </p:nvSpPr>
        <p:spPr>
          <a:xfrm>
            <a:off x="290601" y="4531237"/>
            <a:ext cx="11162548" cy="2118529"/>
          </a:xfrm>
          <a:prstGeom prst="rect">
            <a:avLst/>
          </a:prstGeom>
          <a:noFill/>
        </p:spPr>
        <p:txBody>
          <a:bodyPr wrap="square">
            <a:spAutoFit/>
          </a:bodyPr>
          <a:lstStyle/>
          <a:p>
            <a:pPr defTabSz="914377">
              <a:lnSpc>
                <a:spcPct val="150000"/>
              </a:lnSpc>
              <a:spcAft>
                <a:spcPts val="1200"/>
              </a:spcAft>
            </a:pPr>
            <a:r>
              <a:rPr lang="en-AU" sz="1800" dirty="0">
                <a:latin typeface="Arial" panose="020B0604020202020204" pitchFamily="34" charset="0"/>
                <a:cs typeface="Arial" panose="020B0604020202020204" pitchFamily="34" charset="0"/>
              </a:rPr>
              <a:t>A proportionate amount of incoming longwave radiation is emitted back into the environment. A portion of the absorbed energy is lost into the ground, and it can be as large as combined soil and sensible heat fluxes of natural turf. The largest component of the energy balance of synthetic turf is sensible heat flux, which can be similar to the latent heat flux of natural turf. Without natural moisture within the synthetic turf structure, latent heat flux does not exist (unless irrigated). </a:t>
            </a:r>
          </a:p>
        </p:txBody>
      </p:sp>
      <p:sp>
        <p:nvSpPr>
          <p:cNvPr id="2" name="Slide Number Placeholder 1">
            <a:extLst>
              <a:ext uri="{FF2B5EF4-FFF2-40B4-BE49-F238E27FC236}">
                <a16:creationId xmlns:a16="http://schemas.microsoft.com/office/drawing/2014/main" id="{8EEAAC4D-40F7-EF82-DFA5-2C7FFC930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40907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E9A82-4E31-66C8-7DC1-2F152B2E5822}"/>
              </a:ext>
            </a:extLst>
          </p:cNvPr>
          <p:cNvSpPr>
            <a:spLocks noGrp="1"/>
          </p:cNvSpPr>
          <p:nvPr>
            <p:ph type="title"/>
          </p:nvPr>
        </p:nvSpPr>
        <p:spPr/>
        <p:txBody>
          <a:bodyPr/>
          <a:lstStyle/>
          <a:p>
            <a:r>
              <a:rPr lang="en-AU" dirty="0"/>
              <a:t>Hot School Questions (1)</a:t>
            </a:r>
          </a:p>
        </p:txBody>
      </p:sp>
      <p:sp>
        <p:nvSpPr>
          <p:cNvPr id="4" name="Text Placeholder 3">
            <a:extLst>
              <a:ext uri="{FF2B5EF4-FFF2-40B4-BE49-F238E27FC236}">
                <a16:creationId xmlns:a16="http://schemas.microsoft.com/office/drawing/2014/main" id="{E1282687-F381-87BD-A34D-C97D79873EA5}"/>
              </a:ext>
            </a:extLst>
          </p:cNvPr>
          <p:cNvSpPr>
            <a:spLocks noGrp="1"/>
          </p:cNvSpPr>
          <p:nvPr>
            <p:ph type="body" sz="quarter" idx="18"/>
          </p:nvPr>
        </p:nvSpPr>
        <p:spPr/>
        <p:txBody>
          <a:bodyPr/>
          <a:lstStyle/>
          <a:p>
            <a:r>
              <a:rPr lang="en-AU" dirty="0"/>
              <a:t>Using filters, sort and functions to investigate data</a:t>
            </a:r>
          </a:p>
        </p:txBody>
      </p:sp>
      <p:pic>
        <p:nvPicPr>
          <p:cNvPr id="6" name="Google Shape;547;p26" descr="A diagram showing air temperature at different times.">
            <a:extLst>
              <a:ext uri="{FF2B5EF4-FFF2-40B4-BE49-F238E27FC236}">
                <a16:creationId xmlns:a16="http://schemas.microsoft.com/office/drawing/2014/main" id="{E6E72713-76A4-7A4C-240C-9DBAE83FAD9E}"/>
              </a:ext>
            </a:extLst>
          </p:cNvPr>
          <p:cNvPicPr preferRelativeResize="0"/>
          <p:nvPr/>
        </p:nvPicPr>
        <p:blipFill rotWithShape="1">
          <a:blip r:embed="rId2">
            <a:alphaModFix/>
          </a:blip>
          <a:srcRect/>
          <a:stretch/>
        </p:blipFill>
        <p:spPr>
          <a:xfrm>
            <a:off x="73783" y="1694334"/>
            <a:ext cx="6268109" cy="3692753"/>
          </a:xfrm>
          <a:prstGeom prst="rect">
            <a:avLst/>
          </a:prstGeom>
          <a:noFill/>
          <a:ln>
            <a:noFill/>
          </a:ln>
        </p:spPr>
      </p:pic>
      <p:sp>
        <p:nvSpPr>
          <p:cNvPr id="5" name="Text Placeholder 4">
            <a:extLst>
              <a:ext uri="{FF2B5EF4-FFF2-40B4-BE49-F238E27FC236}">
                <a16:creationId xmlns:a16="http://schemas.microsoft.com/office/drawing/2014/main" id="{65E6EEE9-27D3-28F3-DFA2-BECF117EA098}"/>
              </a:ext>
            </a:extLst>
          </p:cNvPr>
          <p:cNvSpPr>
            <a:spLocks noGrp="1"/>
          </p:cNvSpPr>
          <p:nvPr>
            <p:ph type="body" sz="quarter" idx="17"/>
          </p:nvPr>
        </p:nvSpPr>
        <p:spPr>
          <a:xfrm>
            <a:off x="6729803" y="1566041"/>
            <a:ext cx="4883594" cy="4803762"/>
          </a:xfrm>
        </p:spPr>
        <p:txBody>
          <a:bodyPr/>
          <a:lstStyle/>
          <a:p>
            <a:pPr marL="342900" indent="-342900">
              <a:spcAft>
                <a:spcPts val="600"/>
              </a:spcAft>
              <a:buFont typeface="+mj-lt"/>
              <a:buAutoNum type="arabicPeriod"/>
            </a:pPr>
            <a:r>
              <a:rPr lang="en-AU" sz="1800" dirty="0"/>
              <a:t>What do you see in the line graph?</a:t>
            </a:r>
          </a:p>
          <a:p>
            <a:pPr marL="342900" indent="-342900">
              <a:spcAft>
                <a:spcPts val="600"/>
              </a:spcAft>
              <a:buFont typeface="+mj-lt"/>
              <a:buAutoNum type="arabicPeriod"/>
            </a:pPr>
            <a:r>
              <a:rPr lang="en-AU" sz="1800" dirty="0"/>
              <a:t>What do you think are the reasons that lead to the way that the data looks?</a:t>
            </a:r>
          </a:p>
          <a:p>
            <a:pPr marL="342900" indent="-342900">
              <a:spcAft>
                <a:spcPts val="600"/>
              </a:spcAft>
              <a:buFont typeface="+mj-lt"/>
              <a:buAutoNum type="arabicPeriod"/>
            </a:pPr>
            <a:r>
              <a:rPr lang="en-AU" sz="1800" dirty="0"/>
              <a:t>Use the ‘filter’ function in Excel to determine when the air temperatures among the 3 locations are the least different and explain the reason. </a:t>
            </a:r>
          </a:p>
          <a:p>
            <a:pPr marL="342900" indent="-342900">
              <a:spcAft>
                <a:spcPts val="600"/>
              </a:spcAft>
              <a:buFont typeface="+mj-lt"/>
              <a:buAutoNum type="arabicPeriod"/>
            </a:pPr>
            <a:r>
              <a:rPr lang="en-AU" sz="1800" dirty="0"/>
              <a:t>How many times (in 10-minute intervals) were the air temperatures the same among the 3 times?</a:t>
            </a:r>
          </a:p>
        </p:txBody>
      </p:sp>
      <p:sp>
        <p:nvSpPr>
          <p:cNvPr id="2" name="Slide Number Placeholder 1">
            <a:extLst>
              <a:ext uri="{FF2B5EF4-FFF2-40B4-BE49-F238E27FC236}">
                <a16:creationId xmlns:a16="http://schemas.microsoft.com/office/drawing/2014/main" id="{8EEAAC4D-40F7-EF82-DFA5-2C7FFC930585}"/>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102390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003488-9969-3BE8-8EE3-BFF91BFA827A}"/>
              </a:ext>
            </a:extLst>
          </p:cNvPr>
          <p:cNvSpPr>
            <a:spLocks noGrp="1"/>
          </p:cNvSpPr>
          <p:nvPr>
            <p:ph type="title"/>
          </p:nvPr>
        </p:nvSpPr>
        <p:spPr/>
        <p:txBody>
          <a:bodyPr/>
          <a:lstStyle/>
          <a:p>
            <a:r>
              <a:rPr lang="en-AU" dirty="0"/>
              <a:t>Hot School Questions (2)</a:t>
            </a:r>
          </a:p>
        </p:txBody>
      </p:sp>
      <p:sp>
        <p:nvSpPr>
          <p:cNvPr id="4" name="Text Placeholder 3">
            <a:extLst>
              <a:ext uri="{FF2B5EF4-FFF2-40B4-BE49-F238E27FC236}">
                <a16:creationId xmlns:a16="http://schemas.microsoft.com/office/drawing/2014/main" id="{DBAA17E8-FE58-8454-F7A8-05F2A177E70E}"/>
              </a:ext>
            </a:extLst>
          </p:cNvPr>
          <p:cNvSpPr>
            <a:spLocks noGrp="1"/>
          </p:cNvSpPr>
          <p:nvPr>
            <p:ph type="body" sz="quarter" idx="18"/>
          </p:nvPr>
        </p:nvSpPr>
        <p:spPr/>
        <p:txBody>
          <a:bodyPr/>
          <a:lstStyle/>
          <a:p>
            <a:r>
              <a:rPr lang="en-AU"/>
              <a:t>Using filters, sort and functions to investigate data</a:t>
            </a:r>
          </a:p>
        </p:txBody>
      </p:sp>
      <p:sp>
        <p:nvSpPr>
          <p:cNvPr id="5" name="Text Placeholder 4">
            <a:extLst>
              <a:ext uri="{FF2B5EF4-FFF2-40B4-BE49-F238E27FC236}">
                <a16:creationId xmlns:a16="http://schemas.microsoft.com/office/drawing/2014/main" id="{DD056883-8A5D-A157-C92A-9BEE317FCB1E}"/>
              </a:ext>
            </a:extLst>
          </p:cNvPr>
          <p:cNvSpPr>
            <a:spLocks noGrp="1"/>
          </p:cNvSpPr>
          <p:nvPr>
            <p:ph type="body" sz="quarter" idx="17"/>
          </p:nvPr>
        </p:nvSpPr>
        <p:spPr>
          <a:xfrm>
            <a:off x="360000" y="1567087"/>
            <a:ext cx="11380055" cy="3929824"/>
          </a:xfrm>
        </p:spPr>
        <p:txBody>
          <a:bodyPr/>
          <a:lstStyle/>
          <a:p>
            <a:pPr>
              <a:spcAft>
                <a:spcPts val="600"/>
              </a:spcAft>
            </a:pPr>
            <a:r>
              <a:rPr lang="en-AU" sz="1800" dirty="0"/>
              <a:t>Heatwaves in Western Sydney usually end when the ‘Southerly Buster’ arrives. </a:t>
            </a:r>
          </a:p>
          <a:p>
            <a:pPr>
              <a:spcAft>
                <a:spcPts val="600"/>
              </a:spcAft>
            </a:pPr>
            <a:r>
              <a:rPr lang="en-AU" sz="1800" dirty="0"/>
              <a:t>The Southerly Buster is a very strong wind from the southwest that blows the hot air out of Western Sydney to the northeast and out to the Pacific Ocean. </a:t>
            </a:r>
          </a:p>
          <a:p>
            <a:pPr>
              <a:spcAft>
                <a:spcPts val="600"/>
              </a:spcAft>
            </a:pPr>
            <a:r>
              <a:rPr lang="en-AU" sz="1800" dirty="0"/>
              <a:t>When the wind arrives, air temperatures drop very fast.</a:t>
            </a:r>
          </a:p>
          <a:p>
            <a:pPr>
              <a:spcAft>
                <a:spcPts val="600"/>
              </a:spcAft>
            </a:pPr>
            <a:r>
              <a:rPr lang="en-AU" sz="1800" dirty="0"/>
              <a:t>In our example, this happened during the early evening of 4 January. Identify the 60-minute time interval between 17:00 and 22:00 at which the temperature dropped the fastest. </a:t>
            </a:r>
          </a:p>
          <a:p>
            <a:pPr>
              <a:spcAft>
                <a:spcPts val="600"/>
              </a:spcAft>
            </a:pPr>
            <a:endParaRPr lang="en-AU" sz="1800" dirty="0"/>
          </a:p>
          <a:p>
            <a:pPr marL="342900" indent="-342900">
              <a:spcAft>
                <a:spcPts val="600"/>
              </a:spcAft>
              <a:buFont typeface="+mj-lt"/>
              <a:buAutoNum type="arabicPeriod" startAt="5"/>
            </a:pPr>
            <a:r>
              <a:rPr lang="en-AU" sz="1800" dirty="0"/>
              <a:t>When and by how much did the temperature drop at each of the 3 locations?</a:t>
            </a:r>
          </a:p>
        </p:txBody>
      </p:sp>
      <p:sp>
        <p:nvSpPr>
          <p:cNvPr id="2" name="Slide Number Placeholder 1">
            <a:extLst>
              <a:ext uri="{FF2B5EF4-FFF2-40B4-BE49-F238E27FC236}">
                <a16:creationId xmlns:a16="http://schemas.microsoft.com/office/drawing/2014/main" id="{02CF77A6-4966-9E77-CCF8-7F9E0A9CDD03}"/>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259576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003488-9969-3BE8-8EE3-BFF91BFA827A}"/>
              </a:ext>
            </a:extLst>
          </p:cNvPr>
          <p:cNvSpPr>
            <a:spLocks noGrp="1"/>
          </p:cNvSpPr>
          <p:nvPr>
            <p:ph type="title"/>
          </p:nvPr>
        </p:nvSpPr>
        <p:spPr/>
        <p:txBody>
          <a:bodyPr/>
          <a:lstStyle/>
          <a:p>
            <a:r>
              <a:rPr lang="en-AU" dirty="0"/>
              <a:t>Hot School Questions (3)</a:t>
            </a:r>
          </a:p>
        </p:txBody>
      </p:sp>
      <p:sp>
        <p:nvSpPr>
          <p:cNvPr id="4" name="Text Placeholder 3">
            <a:extLst>
              <a:ext uri="{FF2B5EF4-FFF2-40B4-BE49-F238E27FC236}">
                <a16:creationId xmlns:a16="http://schemas.microsoft.com/office/drawing/2014/main" id="{DBAA17E8-FE58-8454-F7A8-05F2A177E70E}"/>
              </a:ext>
            </a:extLst>
          </p:cNvPr>
          <p:cNvSpPr>
            <a:spLocks noGrp="1"/>
          </p:cNvSpPr>
          <p:nvPr>
            <p:ph type="body" sz="quarter" idx="18"/>
          </p:nvPr>
        </p:nvSpPr>
        <p:spPr/>
        <p:txBody>
          <a:bodyPr/>
          <a:lstStyle/>
          <a:p>
            <a:r>
              <a:rPr lang="en-AU"/>
              <a:t>Using filters, sort and functions to investigate data</a:t>
            </a:r>
          </a:p>
        </p:txBody>
      </p:sp>
      <p:sp>
        <p:nvSpPr>
          <p:cNvPr id="5" name="Text Placeholder 4">
            <a:extLst>
              <a:ext uri="{FF2B5EF4-FFF2-40B4-BE49-F238E27FC236}">
                <a16:creationId xmlns:a16="http://schemas.microsoft.com/office/drawing/2014/main" id="{DD056883-8A5D-A157-C92A-9BEE317FCB1E}"/>
              </a:ext>
            </a:extLst>
          </p:cNvPr>
          <p:cNvSpPr>
            <a:spLocks noGrp="1"/>
          </p:cNvSpPr>
          <p:nvPr>
            <p:ph type="body" sz="quarter" idx="17"/>
          </p:nvPr>
        </p:nvSpPr>
        <p:spPr>
          <a:xfrm>
            <a:off x="360000" y="1576552"/>
            <a:ext cx="5613400" cy="5077386"/>
          </a:xfrm>
        </p:spPr>
        <p:txBody>
          <a:bodyPr/>
          <a:lstStyle/>
          <a:p>
            <a:pPr>
              <a:spcAft>
                <a:spcPts val="600"/>
              </a:spcAft>
            </a:pPr>
            <a:r>
              <a:rPr lang="en-AU" sz="1800" dirty="0"/>
              <a:t>Now that you are more familiar with microclimates at each of the 3 sites, it is time to assign the locations to the physical places in the school. </a:t>
            </a:r>
          </a:p>
          <a:p>
            <a:pPr>
              <a:spcAft>
                <a:spcPts val="600"/>
              </a:spcAft>
            </a:pPr>
            <a:r>
              <a:rPr lang="en-AU" sz="1800" dirty="0"/>
              <a:t>You can see 3 stars that mark the locations. From Questions 1 and 2, you have learned that there is one very hot location, one that is not so hot, and one that is in between the 2. </a:t>
            </a:r>
          </a:p>
          <a:p>
            <a:pPr>
              <a:spcAft>
                <a:spcPts val="600"/>
              </a:spcAft>
            </a:pPr>
            <a:endParaRPr lang="en-AU" sz="1800" dirty="0"/>
          </a:p>
          <a:p>
            <a:pPr marL="342900" indent="-342900">
              <a:spcAft>
                <a:spcPts val="600"/>
              </a:spcAft>
              <a:buFont typeface="+mj-lt"/>
              <a:buAutoNum type="arabicPeriod" startAt="6"/>
            </a:pPr>
            <a:r>
              <a:rPr lang="en-AU" sz="1800" dirty="0"/>
              <a:t>Can you identify which location is #1, #2 and #3? </a:t>
            </a:r>
          </a:p>
          <a:p>
            <a:pPr marL="342900" indent="-342900">
              <a:spcAft>
                <a:spcPts val="600"/>
              </a:spcAft>
              <a:buFont typeface="+mj-lt"/>
              <a:buAutoNum type="arabicPeriod" startAt="6"/>
            </a:pPr>
            <a:r>
              <a:rPr lang="en-AU" sz="1800" dirty="0"/>
              <a:t>Explain briefly what made you assign each air temperature dataset to the location.</a:t>
            </a:r>
          </a:p>
        </p:txBody>
      </p:sp>
      <p:pic>
        <p:nvPicPr>
          <p:cNvPr id="6" name="Picture 5" descr="An aerial view of a school. ">
            <a:extLst>
              <a:ext uri="{FF2B5EF4-FFF2-40B4-BE49-F238E27FC236}">
                <a16:creationId xmlns:a16="http://schemas.microsoft.com/office/drawing/2014/main" id="{D7567023-0623-A12D-64DC-3BAC6ADDD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598" y="1700213"/>
            <a:ext cx="5613400" cy="4213860"/>
          </a:xfrm>
          <a:prstGeom prst="rect">
            <a:avLst/>
          </a:prstGeom>
        </p:spPr>
      </p:pic>
      <p:sp>
        <p:nvSpPr>
          <p:cNvPr id="2" name="Slide Number Placeholder 1">
            <a:extLst>
              <a:ext uri="{FF2B5EF4-FFF2-40B4-BE49-F238E27FC236}">
                <a16:creationId xmlns:a16="http://schemas.microsoft.com/office/drawing/2014/main" id="{02CF77A6-4966-9E77-CCF8-7F9E0A9CDD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248181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003488-9969-3BE8-8EE3-BFF91BFA827A}"/>
              </a:ext>
            </a:extLst>
          </p:cNvPr>
          <p:cNvSpPr>
            <a:spLocks noGrp="1"/>
          </p:cNvSpPr>
          <p:nvPr>
            <p:ph type="title"/>
          </p:nvPr>
        </p:nvSpPr>
        <p:spPr/>
        <p:txBody>
          <a:bodyPr/>
          <a:lstStyle/>
          <a:p>
            <a:r>
              <a:rPr lang="en-AU" dirty="0"/>
              <a:t>Hot School Questions (4)</a:t>
            </a:r>
          </a:p>
        </p:txBody>
      </p:sp>
      <p:sp>
        <p:nvSpPr>
          <p:cNvPr id="4" name="Text Placeholder 3">
            <a:extLst>
              <a:ext uri="{FF2B5EF4-FFF2-40B4-BE49-F238E27FC236}">
                <a16:creationId xmlns:a16="http://schemas.microsoft.com/office/drawing/2014/main" id="{DBAA17E8-FE58-8454-F7A8-05F2A177E70E}"/>
              </a:ext>
            </a:extLst>
          </p:cNvPr>
          <p:cNvSpPr>
            <a:spLocks noGrp="1"/>
          </p:cNvSpPr>
          <p:nvPr>
            <p:ph type="body" sz="quarter" idx="18"/>
          </p:nvPr>
        </p:nvSpPr>
        <p:spPr/>
        <p:txBody>
          <a:bodyPr/>
          <a:lstStyle/>
          <a:p>
            <a:r>
              <a:rPr lang="en-AU" dirty="0"/>
              <a:t>Using filters, sort and functions to investigate data</a:t>
            </a:r>
          </a:p>
        </p:txBody>
      </p:sp>
      <p:sp>
        <p:nvSpPr>
          <p:cNvPr id="5" name="Text Placeholder 4">
            <a:extLst>
              <a:ext uri="{FF2B5EF4-FFF2-40B4-BE49-F238E27FC236}">
                <a16:creationId xmlns:a16="http://schemas.microsoft.com/office/drawing/2014/main" id="{DD056883-8A5D-A157-C92A-9BEE317FCB1E}"/>
              </a:ext>
            </a:extLst>
          </p:cNvPr>
          <p:cNvSpPr>
            <a:spLocks noGrp="1"/>
          </p:cNvSpPr>
          <p:nvPr>
            <p:ph type="body" sz="quarter" idx="17"/>
          </p:nvPr>
        </p:nvSpPr>
        <p:spPr/>
        <p:txBody>
          <a:bodyPr/>
          <a:lstStyle/>
          <a:p>
            <a:pPr marL="0" lvl="0" indent="0" algn="l" rtl="0">
              <a:lnSpc>
                <a:spcPct val="150000"/>
              </a:lnSpc>
              <a:spcBef>
                <a:spcPts val="900"/>
              </a:spcBef>
              <a:spcAft>
                <a:spcPts val="0"/>
              </a:spcAft>
              <a:buClr>
                <a:schemeClr val="accent1"/>
              </a:buClr>
              <a:buSzPts val="1800"/>
              <a:buNone/>
            </a:pPr>
            <a:r>
              <a:rPr lang="en-AU" sz="1800" dirty="0"/>
              <a:t>Analyse the school photographs and look at the different surfaces.</a:t>
            </a:r>
          </a:p>
          <a:p>
            <a:pPr marL="342900" lvl="0" indent="-342900" algn="l" rtl="0">
              <a:lnSpc>
                <a:spcPct val="150000"/>
              </a:lnSpc>
              <a:spcBef>
                <a:spcPts val="900"/>
              </a:spcBef>
              <a:spcAft>
                <a:spcPts val="0"/>
              </a:spcAft>
              <a:buClr>
                <a:schemeClr val="accent1"/>
              </a:buClr>
              <a:buSzPts val="1800"/>
              <a:buFont typeface="+mj-lt"/>
              <a:buAutoNum type="arabicPeriod" startAt="8"/>
            </a:pPr>
            <a:r>
              <a:rPr lang="en-AU" sz="1800" dirty="0"/>
              <a:t>Make a list of the surface materials you can see across the school. </a:t>
            </a:r>
          </a:p>
          <a:p>
            <a:pPr marL="0" lvl="0" indent="0" algn="l" rtl="0">
              <a:lnSpc>
                <a:spcPct val="150000"/>
              </a:lnSpc>
              <a:spcBef>
                <a:spcPts val="900"/>
              </a:spcBef>
              <a:spcAft>
                <a:spcPts val="0"/>
              </a:spcAft>
              <a:buClr>
                <a:schemeClr val="accent1"/>
              </a:buClr>
              <a:buSzPts val="1800"/>
              <a:buNone/>
            </a:pPr>
            <a:r>
              <a:rPr lang="en-AU" sz="1800" dirty="0"/>
              <a:t>Group them into natural and engineered/manufactured surfaces and rank them from the hottest to the coolest surfaces in both categories. </a:t>
            </a:r>
          </a:p>
          <a:p>
            <a:pPr marL="0" lvl="0" indent="0" algn="l" rtl="0">
              <a:lnSpc>
                <a:spcPct val="150000"/>
              </a:lnSpc>
              <a:spcBef>
                <a:spcPts val="900"/>
              </a:spcBef>
              <a:spcAft>
                <a:spcPts val="0"/>
              </a:spcAft>
              <a:buClr>
                <a:schemeClr val="accent1"/>
              </a:buClr>
              <a:buSzPts val="1800"/>
              <a:buNone/>
            </a:pPr>
            <a:r>
              <a:rPr lang="en-AU" sz="1800" dirty="0"/>
              <a:t>You should have at least 3 surface types in a single category.</a:t>
            </a:r>
            <a:endParaRPr lang="en-AU" sz="1800" dirty="0">
              <a:latin typeface="Arial"/>
              <a:ea typeface="Arial"/>
              <a:cs typeface="Arial"/>
              <a:sym typeface="Arial"/>
            </a:endParaRPr>
          </a:p>
          <a:p>
            <a:pPr marL="342900" lvl="0" indent="-342900" algn="l" rtl="0">
              <a:lnSpc>
                <a:spcPct val="150000"/>
              </a:lnSpc>
              <a:spcBef>
                <a:spcPts val="900"/>
              </a:spcBef>
              <a:spcAft>
                <a:spcPts val="0"/>
              </a:spcAft>
              <a:buClr>
                <a:schemeClr val="accent1"/>
              </a:buClr>
              <a:buSzPts val="1800"/>
              <a:buFont typeface="+mj-lt"/>
              <a:buAutoNum type="arabicPeriod" startAt="9"/>
            </a:pPr>
            <a:r>
              <a:rPr lang="en-AU" sz="1800" dirty="0"/>
              <a:t>What is the hottest and what is the coolest surface in the school? </a:t>
            </a:r>
          </a:p>
          <a:p>
            <a:pPr marL="342900" lvl="0" indent="-342900" algn="l" rtl="0">
              <a:lnSpc>
                <a:spcPct val="150000"/>
              </a:lnSpc>
              <a:spcBef>
                <a:spcPts val="900"/>
              </a:spcBef>
              <a:spcAft>
                <a:spcPts val="0"/>
              </a:spcAft>
              <a:buClr>
                <a:schemeClr val="accent1"/>
              </a:buClr>
              <a:buSzPts val="1800"/>
              <a:buFont typeface="+mj-lt"/>
              <a:buAutoNum type="arabicPeriod" startAt="9"/>
            </a:pPr>
            <a:r>
              <a:rPr lang="en-AU" sz="1800" dirty="0"/>
              <a:t> How many rainwater tanks does the school have? </a:t>
            </a:r>
          </a:p>
          <a:p>
            <a:pPr marL="0" lvl="0" indent="0" algn="l" rtl="0">
              <a:lnSpc>
                <a:spcPct val="150000"/>
              </a:lnSpc>
              <a:spcBef>
                <a:spcPts val="900"/>
              </a:spcBef>
              <a:spcAft>
                <a:spcPts val="0"/>
              </a:spcAft>
              <a:buClr>
                <a:schemeClr val="accent1"/>
              </a:buClr>
              <a:buSzPts val="1800"/>
              <a:buNone/>
            </a:pPr>
            <a:r>
              <a:rPr lang="en-AU" sz="1800" dirty="0"/>
              <a:t>To answer this question, you must enlarge the images from the school as much as possible. </a:t>
            </a:r>
          </a:p>
          <a:p>
            <a:pPr marL="0" lvl="0" indent="0" algn="l" rtl="0">
              <a:lnSpc>
                <a:spcPct val="150000"/>
              </a:lnSpc>
              <a:spcBef>
                <a:spcPts val="900"/>
              </a:spcBef>
              <a:spcAft>
                <a:spcPts val="0"/>
              </a:spcAft>
              <a:buClr>
                <a:schemeClr val="accent1"/>
              </a:buClr>
              <a:buSzPts val="1800"/>
              <a:buNone/>
            </a:pPr>
            <a:endParaRPr lang="en-AU" sz="1800" dirty="0"/>
          </a:p>
          <a:p>
            <a:pPr marL="0" lvl="0" indent="0" algn="l" rtl="0">
              <a:lnSpc>
                <a:spcPct val="150000"/>
              </a:lnSpc>
              <a:spcBef>
                <a:spcPts val="900"/>
              </a:spcBef>
              <a:spcAft>
                <a:spcPts val="0"/>
              </a:spcAft>
              <a:buClr>
                <a:schemeClr val="dk1"/>
              </a:buClr>
              <a:buSzPts val="1350"/>
              <a:buNone/>
            </a:pPr>
            <a:endParaRPr lang="en-AU" sz="1800" dirty="0"/>
          </a:p>
          <a:p>
            <a:pPr marL="0" lvl="0" indent="0" algn="l" rtl="0">
              <a:lnSpc>
                <a:spcPct val="150000"/>
              </a:lnSpc>
              <a:spcBef>
                <a:spcPts val="900"/>
              </a:spcBef>
              <a:spcAft>
                <a:spcPts val="0"/>
              </a:spcAft>
              <a:buClr>
                <a:schemeClr val="accent1"/>
              </a:buClr>
              <a:buSzPts val="1800"/>
              <a:buNone/>
            </a:pPr>
            <a:endParaRPr lang="en-AU" sz="1800" dirty="0"/>
          </a:p>
        </p:txBody>
      </p:sp>
      <p:sp>
        <p:nvSpPr>
          <p:cNvPr id="2" name="Slide Number Placeholder 1">
            <a:extLst>
              <a:ext uri="{FF2B5EF4-FFF2-40B4-BE49-F238E27FC236}">
                <a16:creationId xmlns:a16="http://schemas.microsoft.com/office/drawing/2014/main" id="{02CF77A6-4966-9E77-CCF8-7F9E0A9CDD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264888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003488-9969-3BE8-8EE3-BFF91BFA827A}"/>
              </a:ext>
            </a:extLst>
          </p:cNvPr>
          <p:cNvSpPr>
            <a:spLocks noGrp="1"/>
          </p:cNvSpPr>
          <p:nvPr>
            <p:ph type="title"/>
          </p:nvPr>
        </p:nvSpPr>
        <p:spPr/>
        <p:txBody>
          <a:bodyPr/>
          <a:lstStyle/>
          <a:p>
            <a:r>
              <a:rPr lang="en-AU" dirty="0"/>
              <a:t>Hot School Questions (5)</a:t>
            </a:r>
          </a:p>
        </p:txBody>
      </p:sp>
      <p:sp>
        <p:nvSpPr>
          <p:cNvPr id="4" name="Text Placeholder 3">
            <a:extLst>
              <a:ext uri="{FF2B5EF4-FFF2-40B4-BE49-F238E27FC236}">
                <a16:creationId xmlns:a16="http://schemas.microsoft.com/office/drawing/2014/main" id="{DBAA17E8-FE58-8454-F7A8-05F2A177E70E}"/>
              </a:ext>
            </a:extLst>
          </p:cNvPr>
          <p:cNvSpPr>
            <a:spLocks noGrp="1"/>
          </p:cNvSpPr>
          <p:nvPr>
            <p:ph type="body" sz="quarter" idx="18"/>
          </p:nvPr>
        </p:nvSpPr>
        <p:spPr/>
        <p:txBody>
          <a:bodyPr/>
          <a:lstStyle/>
          <a:p>
            <a:r>
              <a:rPr lang="en-AU" dirty="0"/>
              <a:t>Using filters, sort and functions to investigate data</a:t>
            </a:r>
          </a:p>
        </p:txBody>
      </p:sp>
      <p:sp>
        <p:nvSpPr>
          <p:cNvPr id="5" name="Text Placeholder 4">
            <a:extLst>
              <a:ext uri="{FF2B5EF4-FFF2-40B4-BE49-F238E27FC236}">
                <a16:creationId xmlns:a16="http://schemas.microsoft.com/office/drawing/2014/main" id="{DD056883-8A5D-A157-C92A-9BEE317FCB1E}"/>
              </a:ext>
            </a:extLst>
          </p:cNvPr>
          <p:cNvSpPr>
            <a:spLocks noGrp="1"/>
          </p:cNvSpPr>
          <p:nvPr>
            <p:ph type="body" sz="quarter" idx="17"/>
          </p:nvPr>
        </p:nvSpPr>
        <p:spPr/>
        <p:txBody>
          <a:bodyPr/>
          <a:lstStyle/>
          <a:p>
            <a:pPr marL="342900" lvl="0" indent="-342900" algn="l" rtl="0">
              <a:lnSpc>
                <a:spcPct val="150000"/>
              </a:lnSpc>
              <a:spcAft>
                <a:spcPts val="600"/>
              </a:spcAft>
              <a:buClr>
                <a:schemeClr val="accent1"/>
              </a:buClr>
              <a:buSzPts val="1800"/>
              <a:buFont typeface="+mj-lt"/>
              <a:buAutoNum type="arabicPeriod" startAt="11"/>
            </a:pPr>
            <a:r>
              <a:rPr lang="en-AU" sz="1800" dirty="0"/>
              <a:t>Knowing that vegetation like grass, shrubs and trees can keep surfaces and the air cool, for what could the rainwater be used to amplify surface and air cooling?</a:t>
            </a:r>
          </a:p>
          <a:p>
            <a:pPr marL="342900" lvl="0" indent="-342900" algn="l" rtl="0">
              <a:lnSpc>
                <a:spcPct val="150000"/>
              </a:lnSpc>
              <a:spcAft>
                <a:spcPts val="600"/>
              </a:spcAft>
              <a:buClr>
                <a:schemeClr val="accent1"/>
              </a:buClr>
              <a:buSzPts val="1800"/>
              <a:buFont typeface="+mj-lt"/>
              <a:buAutoNum type="arabicPeriod" startAt="11"/>
            </a:pPr>
            <a:r>
              <a:rPr lang="en-AU" sz="1800" dirty="0"/>
              <a:t>Where in the school would the use of rainwater bring the greatest thermal benefits?</a:t>
            </a:r>
          </a:p>
          <a:p>
            <a:pPr marL="0" lvl="0" indent="0" algn="l" rtl="0">
              <a:lnSpc>
                <a:spcPct val="150000"/>
              </a:lnSpc>
              <a:spcAft>
                <a:spcPts val="600"/>
              </a:spcAft>
              <a:buClr>
                <a:schemeClr val="accent1"/>
              </a:buClr>
              <a:buSzPts val="1800"/>
              <a:buNone/>
            </a:pPr>
            <a:endParaRPr lang="en-AU" sz="1800" dirty="0"/>
          </a:p>
          <a:p>
            <a:pPr marL="0" lvl="0" indent="0" algn="l" rtl="0">
              <a:lnSpc>
                <a:spcPct val="150000"/>
              </a:lnSpc>
              <a:spcAft>
                <a:spcPts val="600"/>
              </a:spcAft>
              <a:buClr>
                <a:schemeClr val="accent1"/>
              </a:buClr>
              <a:buSzPts val="1800"/>
              <a:buNone/>
            </a:pPr>
            <a:r>
              <a:rPr lang="en-AU" sz="1800" dirty="0"/>
              <a:t>Let’s redesign the playground area, applying your newly gained knowledge about microclimates and what makes things hot and what keeps them cool. </a:t>
            </a:r>
          </a:p>
          <a:p>
            <a:pPr marL="342900" lvl="0" indent="-342900" algn="l" rtl="0">
              <a:lnSpc>
                <a:spcPct val="150000"/>
              </a:lnSpc>
              <a:spcAft>
                <a:spcPts val="600"/>
              </a:spcAft>
              <a:buClr>
                <a:schemeClr val="accent1"/>
              </a:buClr>
              <a:buSzPts val="1800"/>
              <a:buFont typeface="+mj-lt"/>
              <a:buAutoNum type="arabicPeriod" startAt="13"/>
            </a:pPr>
            <a:r>
              <a:rPr lang="en-AU" sz="1800" dirty="0"/>
              <a:t>Describe what design modifications you would suggest to the school management to make the playground area cooler?</a:t>
            </a:r>
          </a:p>
          <a:p>
            <a:pPr marL="342900" indent="-342900">
              <a:spcAft>
                <a:spcPts val="600"/>
              </a:spcAft>
              <a:buClr>
                <a:schemeClr val="accent1"/>
              </a:buClr>
              <a:buSzPts val="1800"/>
              <a:buFont typeface="+mj-lt"/>
              <a:buAutoNum type="arabicPeriod" startAt="13"/>
            </a:pPr>
            <a:r>
              <a:rPr lang="en-AU" sz="1800" dirty="0"/>
              <a:t> What else can the school change to make the entire place less hot in summer?</a:t>
            </a:r>
          </a:p>
        </p:txBody>
      </p:sp>
      <p:sp>
        <p:nvSpPr>
          <p:cNvPr id="2" name="Slide Number Placeholder 1">
            <a:extLst>
              <a:ext uri="{FF2B5EF4-FFF2-40B4-BE49-F238E27FC236}">
                <a16:creationId xmlns:a16="http://schemas.microsoft.com/office/drawing/2014/main" id="{02CF77A6-4966-9E77-CCF8-7F9E0A9CDD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15786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ea typeface="Times New Roman" panose="02020603050405020304" pitchFamily="18" charset="0"/>
              </a:rPr>
              <a:t>Optimal learning environment challenge</a:t>
            </a:r>
            <a:br>
              <a:rPr lang="en-AU" dirty="0">
                <a:effectLst/>
                <a:ea typeface="Times New Roman" panose="02020603050405020304" pitchFamily="18" charset="0"/>
              </a:rPr>
            </a:br>
            <a:r>
              <a:rPr lang="en-AU" dirty="0">
                <a:effectLst/>
                <a:ea typeface="Times New Roman" panose="02020603050405020304" pitchFamily="18" charset="0"/>
              </a:rPr>
              <a:t>Oracle</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Enterprise Computing 11</a:t>
            </a:r>
            <a:r>
              <a:rPr lang="en-AU" sz="2000" dirty="0">
                <a:ea typeface="+mn-lt"/>
                <a:cs typeface="+mn-lt"/>
              </a:rPr>
              <a:t>–</a:t>
            </a:r>
            <a:r>
              <a:rPr lang="en-AU" dirty="0"/>
              <a:t>12</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t>Data science</a:t>
            </a:r>
          </a:p>
        </p:txBody>
      </p:sp>
      <p:pic>
        <p:nvPicPr>
          <p:cNvPr id="1030" name="Picture 6">
            <a:extLst>
              <a:ext uri="{FF2B5EF4-FFF2-40B4-BE49-F238E27FC236}">
                <a16:creationId xmlns:a16="http://schemas.microsoft.com/office/drawing/2014/main" id="{52F098FD-AC68-E73A-5230-A3407C4C507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944" y="2183909"/>
            <a:ext cx="4395753" cy="247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23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 (Oracle)</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3040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spcAft>
                <a:spcPts val="600"/>
              </a:spcAft>
              <a:buFont typeface="Arial" panose="020B0604020202020204" pitchFamily="34" charset="0"/>
              <a:buChar char="•"/>
            </a:pPr>
            <a:r>
              <a:rPr lang="en-AU" sz="1800" dirty="0">
                <a:latin typeface="Arial"/>
                <a:cs typeface="Arial"/>
              </a:rPr>
              <a:t>explore the factors that contribute to an optimal learning environment</a:t>
            </a:r>
          </a:p>
          <a:p>
            <a:pPr marL="342900" indent="-342900">
              <a:lnSpc>
                <a:spcPct val="150000"/>
              </a:lnSpc>
              <a:spcAft>
                <a:spcPts val="600"/>
              </a:spcAft>
              <a:buFont typeface="Arial" panose="020B0604020202020204" pitchFamily="34" charset="0"/>
              <a:buChar char="•"/>
            </a:pPr>
            <a:r>
              <a:rPr lang="en-AU" sz="1800" dirty="0">
                <a:latin typeface="Arial"/>
                <a:cs typeface="Arial"/>
              </a:rPr>
              <a:t>analyse data on indoor environmental quality (IEQ) and its impact on student performance</a:t>
            </a:r>
          </a:p>
          <a:p>
            <a:pPr marL="342900" indent="-342900">
              <a:lnSpc>
                <a:spcPct val="150000"/>
              </a:lnSpc>
              <a:spcAft>
                <a:spcPts val="600"/>
              </a:spcAft>
              <a:buFont typeface="Arial" panose="020B0604020202020204" pitchFamily="34" charset="0"/>
              <a:buChar char="•"/>
            </a:pPr>
            <a:r>
              <a:rPr lang="en-AU" sz="1800" dirty="0">
                <a:latin typeface="Arial"/>
                <a:cs typeface="Arial"/>
              </a:rPr>
              <a:t>develop strategies to improve the learning environment based on data insights.</a:t>
            </a:r>
          </a:p>
          <a:p>
            <a:pPr>
              <a:lnSpc>
                <a:spcPct val="150000"/>
              </a:lnSpc>
              <a:spcAft>
                <a:spcPts val="600"/>
              </a:spcAft>
            </a:pPr>
            <a:endParaRPr lang="en-AU" sz="1800" b="1" dirty="0">
              <a:solidFill>
                <a:schemeClr val="accent1"/>
              </a:solidFill>
              <a:latin typeface="Arial"/>
              <a:cs typeface="Arial"/>
            </a:endParaRPr>
          </a:p>
          <a:p>
            <a:pPr>
              <a:lnSpc>
                <a:spcPct val="150000"/>
              </a:lnSpc>
              <a:spcAft>
                <a:spcPts val="600"/>
              </a:spcAft>
            </a:pPr>
            <a:r>
              <a:rPr lang="en-AU" sz="1800" b="1" dirty="0">
                <a:solidFill>
                  <a:schemeClr val="accent1"/>
                </a:solidFill>
                <a:latin typeface="Arial"/>
                <a:cs typeface="Arial"/>
              </a:rPr>
              <a:t>We can:</a:t>
            </a:r>
            <a:endParaRPr lang="en-US" sz="1800" dirty="0">
              <a:solidFill>
                <a:schemeClr val="accent1"/>
              </a:solidFill>
              <a:latin typeface="Arial"/>
              <a:cs typeface="Arial"/>
            </a:endParaRPr>
          </a:p>
          <a:p>
            <a:pPr marL="342900" indent="-342900">
              <a:lnSpc>
                <a:spcPct val="150000"/>
              </a:lnSpc>
              <a:spcAft>
                <a:spcPts val="600"/>
              </a:spcAft>
              <a:buFont typeface="Arial" panose="020B0604020202020204" pitchFamily="34" charset="0"/>
              <a:buChar char="•"/>
            </a:pPr>
            <a:r>
              <a:rPr lang="en-AU" sz="1800" dirty="0">
                <a:latin typeface="Arial"/>
                <a:ea typeface="+mn-lt"/>
                <a:cs typeface="Arial"/>
              </a:rPr>
              <a:t>identify key IEQ factors that affect learning and propose improvements</a:t>
            </a:r>
          </a:p>
          <a:p>
            <a:pPr marL="342900" indent="-342900">
              <a:lnSpc>
                <a:spcPct val="150000"/>
              </a:lnSpc>
              <a:spcAft>
                <a:spcPts val="600"/>
              </a:spcAft>
              <a:buFont typeface="Arial" panose="020B0604020202020204" pitchFamily="34" charset="0"/>
              <a:buChar char="•"/>
            </a:pPr>
            <a:r>
              <a:rPr lang="en-AU" sz="1800" dirty="0">
                <a:latin typeface="Arial"/>
                <a:ea typeface="+mn-lt"/>
                <a:cs typeface="Arial"/>
              </a:rPr>
              <a:t>analyse and interpret data from various schools to determine the impact of IEQ</a:t>
            </a:r>
            <a:endParaRPr lang="en-AU" sz="1800" dirty="0"/>
          </a:p>
          <a:p>
            <a:pPr marL="342900" indent="-342900">
              <a:lnSpc>
                <a:spcPct val="150000"/>
              </a:lnSpc>
              <a:spcAft>
                <a:spcPts val="600"/>
              </a:spcAft>
              <a:buFont typeface="Arial" panose="020B0604020202020204" pitchFamily="34" charset="0"/>
              <a:buChar char="•"/>
            </a:pPr>
            <a:r>
              <a:rPr lang="en-AU" sz="1800" dirty="0">
                <a:latin typeface="Arial"/>
                <a:ea typeface="+mn-lt"/>
                <a:cs typeface="Arial"/>
              </a:rPr>
              <a:t>recommend practical changes to enhance the </a:t>
            </a:r>
            <a:r>
              <a:rPr lang="en-AU" sz="1800" dirty="0">
                <a:latin typeface="Arial"/>
                <a:cs typeface="Arial"/>
              </a:rPr>
              <a:t>learning environment based on data analysis</a:t>
            </a:r>
            <a:r>
              <a:rPr lang="en-AU" sz="1800" dirty="0">
                <a:latin typeface="Arial"/>
                <a:ea typeface="+mn-lt"/>
                <a:cs typeface="Arial"/>
              </a:rPr>
              <a:t>.</a:t>
            </a:r>
            <a:endParaRPr lang="en-AU"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68</a:t>
            </a:fld>
            <a:endParaRPr lang="en-AU"/>
          </a:p>
        </p:txBody>
      </p:sp>
    </p:spTree>
    <p:extLst>
      <p:ext uri="{BB962C8B-B14F-4D97-AF65-F5344CB8AC3E}">
        <p14:creationId xmlns:p14="http://schemas.microsoft.com/office/powerpoint/2010/main" val="1740781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447;p2">
            <a:extLst>
              <a:ext uri="{FF2B5EF4-FFF2-40B4-BE49-F238E27FC236}">
                <a16:creationId xmlns:a16="http://schemas.microsoft.com/office/drawing/2014/main" id="{E6EBE1EC-ED32-2C91-199C-192A55DAAB89}"/>
              </a:ext>
            </a:extLst>
          </p:cNvPr>
          <p:cNvSpPr txBox="1">
            <a:spLocks/>
          </p:cNvSpPr>
          <p:nvPr/>
        </p:nvSpPr>
        <p:spPr>
          <a:xfrm>
            <a:off x="708815" y="2814774"/>
            <a:ext cx="11044066" cy="966161"/>
          </a:xfrm>
          <a:prstGeom prst="rect">
            <a:avLst/>
          </a:prstGeom>
          <a:noFill/>
          <a:ln>
            <a:noFill/>
          </a:ln>
        </p:spPr>
        <p:txBody>
          <a:bodyPr spcFirstLastPara="1" vert="horz" wrap="square" lIns="0" tIns="0" rIns="0" bIns="0" rtlCol="0" anchor="b"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lnSpc>
                <a:spcPct val="95000"/>
              </a:lnSpc>
              <a:spcBef>
                <a:spcPts val="0"/>
              </a:spcBef>
              <a:buClr>
                <a:schemeClr val="dk1"/>
              </a:buClr>
              <a:buSzPts val="6000"/>
              <a:buFont typeface="Arial"/>
              <a:buNone/>
            </a:pPr>
            <a:r>
              <a:rPr lang="en-AU" sz="6000" dirty="0">
                <a:solidFill>
                  <a:schemeClr val="tx1"/>
                </a:solidFill>
              </a:rPr>
              <a:t>How does this room feel to you?</a:t>
            </a:r>
            <a:endParaRPr lang="en-AU" dirty="0">
              <a:solidFill>
                <a:schemeClr val="tx1"/>
              </a:solidFill>
            </a:endParaRPr>
          </a:p>
        </p:txBody>
      </p:sp>
      <p:sp>
        <p:nvSpPr>
          <p:cNvPr id="7" name="Google Shape;2448;p2">
            <a:extLst>
              <a:ext uri="{FF2B5EF4-FFF2-40B4-BE49-F238E27FC236}">
                <a16:creationId xmlns:a16="http://schemas.microsoft.com/office/drawing/2014/main" id="{6C952BC3-4DEA-C95A-E516-AF82F59F87E5}"/>
              </a:ext>
            </a:extLst>
          </p:cNvPr>
          <p:cNvSpPr txBox="1">
            <a:spLocks/>
          </p:cNvSpPr>
          <p:nvPr/>
        </p:nvSpPr>
        <p:spPr>
          <a:xfrm rot="-633842">
            <a:off x="1837720" y="1227099"/>
            <a:ext cx="1580059" cy="1180728"/>
          </a:xfrm>
          <a:prstGeom prst="rect">
            <a:avLst/>
          </a:prstGeom>
          <a:noFill/>
          <a:ln>
            <a:noFill/>
          </a:ln>
        </p:spPr>
        <p:txBody>
          <a:bodyPr spcFirstLastPara="1" wrap="square" lIns="0" tIns="0" rIns="0" bIns="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spcAft>
                <a:spcPts val="0"/>
              </a:spcAft>
              <a:buClr>
                <a:srgbClr val="C74634"/>
              </a:buClr>
              <a:buSzPts val="6000"/>
            </a:pPr>
            <a:r>
              <a:rPr lang="en-AU" sz="6000" dirty="0">
                <a:solidFill>
                  <a:schemeClr val="tx2"/>
                </a:solidFill>
                <a:latin typeface="Arial"/>
                <a:ea typeface="Arial"/>
                <a:cs typeface="Arial"/>
                <a:sym typeface="Arial"/>
              </a:rPr>
              <a:t>Hot</a:t>
            </a:r>
            <a:endParaRPr lang="en-AU" dirty="0">
              <a:solidFill>
                <a:schemeClr val="tx2"/>
              </a:solidFill>
            </a:endParaRPr>
          </a:p>
        </p:txBody>
      </p:sp>
      <p:sp>
        <p:nvSpPr>
          <p:cNvPr id="8" name="Google Shape;2449;p2">
            <a:extLst>
              <a:ext uri="{FF2B5EF4-FFF2-40B4-BE49-F238E27FC236}">
                <a16:creationId xmlns:a16="http://schemas.microsoft.com/office/drawing/2014/main" id="{D0FD4E9D-0E9D-0210-FA81-0ABAF1D702A3}"/>
              </a:ext>
            </a:extLst>
          </p:cNvPr>
          <p:cNvSpPr txBox="1"/>
          <p:nvPr/>
        </p:nvSpPr>
        <p:spPr>
          <a:xfrm rot="450318">
            <a:off x="4786048" y="1105285"/>
            <a:ext cx="1580059" cy="1180728"/>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Clr>
                <a:srgbClr val="81B2C3"/>
              </a:buClr>
              <a:buSzPts val="6000"/>
              <a:buFont typeface="NTR"/>
              <a:buNone/>
            </a:pPr>
            <a:r>
              <a:rPr lang="en-AU" sz="6000" b="0" i="0" u="none" strike="noStrike" cap="none" dirty="0">
                <a:solidFill>
                  <a:schemeClr val="accent2"/>
                </a:solidFill>
                <a:latin typeface="Arial"/>
                <a:ea typeface="Arial"/>
                <a:cs typeface="Arial"/>
                <a:sym typeface="Arial"/>
              </a:rPr>
              <a:t>Cold</a:t>
            </a:r>
            <a:endParaRPr dirty="0">
              <a:solidFill>
                <a:schemeClr val="accent2"/>
              </a:solidFill>
            </a:endParaRPr>
          </a:p>
        </p:txBody>
      </p:sp>
      <p:sp>
        <p:nvSpPr>
          <p:cNvPr id="13" name="Google Shape;2454;p2">
            <a:extLst>
              <a:ext uri="{FF2B5EF4-FFF2-40B4-BE49-F238E27FC236}">
                <a16:creationId xmlns:a16="http://schemas.microsoft.com/office/drawing/2014/main" id="{14C0536B-BDA2-1B7E-B5D0-2446385FF9B4}"/>
              </a:ext>
            </a:extLst>
          </p:cNvPr>
          <p:cNvSpPr txBox="1"/>
          <p:nvPr/>
        </p:nvSpPr>
        <p:spPr>
          <a:xfrm rot="-228422">
            <a:off x="7580514" y="1082491"/>
            <a:ext cx="3681909" cy="1180728"/>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Clr>
                <a:srgbClr val="759C6C"/>
              </a:buClr>
              <a:buSzPts val="6000"/>
              <a:buFont typeface="NTR"/>
              <a:buNone/>
            </a:pPr>
            <a:r>
              <a:rPr lang="en-AU" sz="6000" b="0" i="0" u="none" strike="noStrike" cap="none" dirty="0">
                <a:solidFill>
                  <a:srgbClr val="00B050"/>
                </a:solidFill>
                <a:latin typeface="Arial"/>
                <a:ea typeface="Arial"/>
                <a:cs typeface="Arial"/>
                <a:sym typeface="Arial"/>
              </a:rPr>
              <a:t>Just Right</a:t>
            </a:r>
            <a:endParaRPr dirty="0">
              <a:solidFill>
                <a:srgbClr val="00B050"/>
              </a:solidFill>
            </a:endParaRPr>
          </a:p>
        </p:txBody>
      </p:sp>
      <p:sp>
        <p:nvSpPr>
          <p:cNvPr id="10" name="Google Shape;2451;p2">
            <a:extLst>
              <a:ext uri="{FF2B5EF4-FFF2-40B4-BE49-F238E27FC236}">
                <a16:creationId xmlns:a16="http://schemas.microsoft.com/office/drawing/2014/main" id="{E6984648-7CE1-4F53-3176-8FF8B252F3AC}"/>
              </a:ext>
            </a:extLst>
          </p:cNvPr>
          <p:cNvSpPr txBox="1"/>
          <p:nvPr/>
        </p:nvSpPr>
        <p:spPr>
          <a:xfrm rot="311812">
            <a:off x="1440721" y="4926821"/>
            <a:ext cx="2109911" cy="1180728"/>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Clr>
                <a:schemeClr val="dk1"/>
              </a:buClr>
              <a:buSzPts val="6000"/>
              <a:buFont typeface="NTR"/>
              <a:buNone/>
            </a:pPr>
            <a:r>
              <a:rPr lang="en-AU" sz="6000" b="0" i="0" u="none" strike="noStrike" cap="none" dirty="0">
                <a:solidFill>
                  <a:schemeClr val="accent5"/>
                </a:solidFill>
                <a:latin typeface="Arial"/>
                <a:ea typeface="Arial"/>
                <a:cs typeface="Arial"/>
                <a:sym typeface="Arial"/>
              </a:rPr>
              <a:t>Dark</a:t>
            </a:r>
            <a:endParaRPr dirty="0">
              <a:solidFill>
                <a:schemeClr val="accent5"/>
              </a:solidFill>
            </a:endParaRPr>
          </a:p>
        </p:txBody>
      </p:sp>
      <p:sp>
        <p:nvSpPr>
          <p:cNvPr id="9" name="Google Shape;2450;p2">
            <a:extLst>
              <a:ext uri="{FF2B5EF4-FFF2-40B4-BE49-F238E27FC236}">
                <a16:creationId xmlns:a16="http://schemas.microsoft.com/office/drawing/2014/main" id="{A524F061-7EFC-26F2-4566-4C5F57FF2D7F}"/>
              </a:ext>
            </a:extLst>
          </p:cNvPr>
          <p:cNvSpPr txBox="1"/>
          <p:nvPr/>
        </p:nvSpPr>
        <p:spPr>
          <a:xfrm rot="-164529">
            <a:off x="3761079" y="5099510"/>
            <a:ext cx="2109911" cy="1180728"/>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Clr>
                <a:srgbClr val="00688C"/>
              </a:buClr>
              <a:buSzPts val="6000"/>
              <a:buFont typeface="NTR"/>
              <a:buNone/>
            </a:pPr>
            <a:r>
              <a:rPr lang="en-AU" sz="6000" b="0" i="0" u="none" strike="noStrike" cap="none" dirty="0">
                <a:solidFill>
                  <a:schemeClr val="accent3"/>
                </a:solidFill>
                <a:latin typeface="Arial"/>
                <a:ea typeface="Arial"/>
                <a:cs typeface="Arial"/>
                <a:sym typeface="Arial"/>
              </a:rPr>
              <a:t>Stuffy</a:t>
            </a:r>
            <a:endParaRPr dirty="0">
              <a:solidFill>
                <a:schemeClr val="accent3"/>
              </a:solidFill>
            </a:endParaRPr>
          </a:p>
        </p:txBody>
      </p:sp>
      <p:sp>
        <p:nvSpPr>
          <p:cNvPr id="12" name="Google Shape;2453;p2">
            <a:extLst>
              <a:ext uri="{FF2B5EF4-FFF2-40B4-BE49-F238E27FC236}">
                <a16:creationId xmlns:a16="http://schemas.microsoft.com/office/drawing/2014/main" id="{1D62A734-B83F-BBBB-5346-0F97DBB81D03}"/>
              </a:ext>
            </a:extLst>
          </p:cNvPr>
          <p:cNvSpPr txBox="1"/>
          <p:nvPr/>
        </p:nvSpPr>
        <p:spPr>
          <a:xfrm rot="505950">
            <a:off x="6496123" y="4954610"/>
            <a:ext cx="2109911" cy="1180728"/>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Clr>
                <a:srgbClr val="41817E"/>
              </a:buClr>
              <a:buSzPts val="6000"/>
              <a:buFont typeface="NTR"/>
              <a:buNone/>
            </a:pPr>
            <a:r>
              <a:rPr lang="en-AU" sz="6000" b="0" i="0" u="none" strike="noStrike" cap="none" dirty="0">
                <a:solidFill>
                  <a:srgbClr val="7030A0"/>
                </a:solidFill>
                <a:latin typeface="Arial"/>
                <a:ea typeface="Arial"/>
                <a:cs typeface="Arial"/>
                <a:sym typeface="Arial"/>
              </a:rPr>
              <a:t>Noisy</a:t>
            </a:r>
            <a:endParaRPr dirty="0">
              <a:solidFill>
                <a:srgbClr val="7030A0"/>
              </a:solidFill>
            </a:endParaRPr>
          </a:p>
        </p:txBody>
      </p:sp>
      <p:sp>
        <p:nvSpPr>
          <p:cNvPr id="11" name="Google Shape;2452;p2">
            <a:extLst>
              <a:ext uri="{FF2B5EF4-FFF2-40B4-BE49-F238E27FC236}">
                <a16:creationId xmlns:a16="http://schemas.microsoft.com/office/drawing/2014/main" id="{61B2BC0D-19FD-27A5-6C50-57D5A0E78EAB}"/>
              </a:ext>
            </a:extLst>
          </p:cNvPr>
          <p:cNvSpPr txBox="1"/>
          <p:nvPr/>
        </p:nvSpPr>
        <p:spPr>
          <a:xfrm rot="-558588">
            <a:off x="9106040" y="4536493"/>
            <a:ext cx="2109911" cy="1180728"/>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Clr>
                <a:srgbClr val="F0CC71"/>
              </a:buClr>
              <a:buSzPts val="6000"/>
              <a:buFont typeface="NTR"/>
              <a:buNone/>
            </a:pPr>
            <a:r>
              <a:rPr lang="en-AU" sz="6000" b="0" i="0" u="none" strike="noStrike" cap="none" dirty="0">
                <a:solidFill>
                  <a:srgbClr val="FFC000"/>
                </a:solidFill>
                <a:latin typeface="Arial"/>
                <a:ea typeface="Arial"/>
                <a:cs typeface="Arial"/>
                <a:sym typeface="Arial"/>
              </a:rPr>
              <a:t>Bright</a:t>
            </a:r>
            <a:endParaRPr dirty="0">
              <a:solidFill>
                <a:srgbClr val="FFC000"/>
              </a:solidFill>
            </a:endParaRPr>
          </a:p>
        </p:txBody>
      </p:sp>
      <p:sp>
        <p:nvSpPr>
          <p:cNvPr id="2" name="Slide Number Placeholder 1">
            <a:extLst>
              <a:ext uri="{FF2B5EF4-FFF2-40B4-BE49-F238E27FC236}">
                <a16:creationId xmlns:a16="http://schemas.microsoft.com/office/drawing/2014/main" id="{72FE14A4-6389-8D63-03D5-EFE67D5AB7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
        <p:nvSpPr>
          <p:cNvPr id="5" name="Title 4">
            <a:extLst>
              <a:ext uri="{FF2B5EF4-FFF2-40B4-BE49-F238E27FC236}">
                <a16:creationId xmlns:a16="http://schemas.microsoft.com/office/drawing/2014/main" id="{9CE02EF9-4FD4-CAA1-C48B-AA69FF5D9F5B}"/>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376503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C8004-4429-7050-54C3-F01463440F22}"/>
              </a:ext>
            </a:extLst>
          </p:cNvPr>
          <p:cNvSpPr>
            <a:spLocks noGrp="1"/>
          </p:cNvSpPr>
          <p:nvPr>
            <p:ph type="title"/>
          </p:nvPr>
        </p:nvSpPr>
        <p:spPr/>
        <p:txBody>
          <a:bodyPr/>
          <a:lstStyle/>
          <a:p>
            <a:r>
              <a:rPr lang="en-AU" dirty="0"/>
              <a:t>Netball NSW Challenge (1)</a:t>
            </a:r>
          </a:p>
        </p:txBody>
      </p:sp>
      <p:sp>
        <p:nvSpPr>
          <p:cNvPr id="4" name="Text Placeholder 3">
            <a:extLst>
              <a:ext uri="{FF2B5EF4-FFF2-40B4-BE49-F238E27FC236}">
                <a16:creationId xmlns:a16="http://schemas.microsoft.com/office/drawing/2014/main" id="{016118D1-35FC-53CD-2B6F-E14CE2E3E36E}"/>
              </a:ext>
            </a:extLst>
          </p:cNvPr>
          <p:cNvSpPr>
            <a:spLocks noGrp="1"/>
          </p:cNvSpPr>
          <p:nvPr>
            <p:ph type="body" sz="quarter" idx="18"/>
          </p:nvPr>
        </p:nvSpPr>
        <p:spPr/>
        <p:txBody>
          <a:bodyPr/>
          <a:lstStyle/>
          <a:p>
            <a:r>
              <a:rPr lang="en-AU" dirty="0"/>
              <a:t>Demographics of data</a:t>
            </a:r>
          </a:p>
        </p:txBody>
      </p:sp>
      <p:sp>
        <p:nvSpPr>
          <p:cNvPr id="5" name="Text Placeholder 4">
            <a:extLst>
              <a:ext uri="{FF2B5EF4-FFF2-40B4-BE49-F238E27FC236}">
                <a16:creationId xmlns:a16="http://schemas.microsoft.com/office/drawing/2014/main" id="{6EDA47D3-7B6B-7813-4829-DD93D6EFFC5F}"/>
              </a:ext>
            </a:extLst>
          </p:cNvPr>
          <p:cNvSpPr>
            <a:spLocks noGrp="1"/>
          </p:cNvSpPr>
          <p:nvPr>
            <p:ph type="body" sz="quarter" idx="17"/>
          </p:nvPr>
        </p:nvSpPr>
        <p:spPr>
          <a:xfrm>
            <a:off x="360000" y="1567086"/>
            <a:ext cx="11285900" cy="4807835"/>
          </a:xfrm>
        </p:spPr>
        <p:txBody>
          <a:bodyPr/>
          <a:lstStyle/>
          <a:p>
            <a:pPr>
              <a:spcAft>
                <a:spcPts val="600"/>
              </a:spcAft>
            </a:pPr>
            <a:r>
              <a:rPr lang="en-AU" sz="1800" dirty="0"/>
              <a:t>As part of the challenge, students consider and report on a specific user group for their data story. </a:t>
            </a:r>
          </a:p>
          <a:p>
            <a:pPr algn="l" rtl="0" fontAlgn="base">
              <a:spcAft>
                <a:spcPts val="600"/>
              </a:spcAft>
            </a:pPr>
            <a:r>
              <a:rPr lang="en-AU" sz="1800" b="0" i="0" dirty="0">
                <a:solidFill>
                  <a:srgbClr val="000000"/>
                </a:solidFill>
                <a:effectLst/>
                <a:highlight>
                  <a:srgbClr val="FFFFFF"/>
                </a:highlight>
              </a:rPr>
              <a:t>The data is grouped by demographics of the </a:t>
            </a:r>
            <a:r>
              <a:rPr lang="en-AU" sz="1800" dirty="0">
                <a:solidFill>
                  <a:srgbClr val="000000"/>
                </a:solidFill>
                <a:highlight>
                  <a:srgbClr val="FFFFFF"/>
                </a:highlight>
              </a:rPr>
              <a:t>Local Government Area (LGA) or association </a:t>
            </a:r>
            <a:r>
              <a:rPr lang="en-AU" sz="1800" b="0" i="0" dirty="0">
                <a:solidFill>
                  <a:srgbClr val="000000"/>
                </a:solidFill>
                <a:effectLst/>
                <a:highlight>
                  <a:srgbClr val="FFFFFF"/>
                </a:highlight>
              </a:rPr>
              <a:t>with the following age groups: </a:t>
            </a:r>
          </a:p>
          <a:p>
            <a:pPr marL="285750" indent="-28575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NetSetGo: ages 5 to 9 </a:t>
            </a:r>
          </a:p>
          <a:p>
            <a:pPr marL="285750" indent="-28575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Junior: ages 10 to 14 </a:t>
            </a:r>
          </a:p>
          <a:p>
            <a:pPr marL="285750" indent="-28575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Senior: ages 15 to 34 </a:t>
            </a:r>
          </a:p>
          <a:p>
            <a:pPr marL="285750" indent="-28575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Masters: ages over 35.</a:t>
            </a:r>
          </a:p>
          <a:p>
            <a:pPr>
              <a:spcAft>
                <a:spcPts val="600"/>
              </a:spcAft>
            </a:pPr>
            <a:endParaRPr lang="en-AU" sz="1800" dirty="0"/>
          </a:p>
        </p:txBody>
      </p:sp>
      <p:sp>
        <p:nvSpPr>
          <p:cNvPr id="2" name="Slide Number Placeholder 1">
            <a:extLst>
              <a:ext uri="{FF2B5EF4-FFF2-40B4-BE49-F238E27FC236}">
                <a16:creationId xmlns:a16="http://schemas.microsoft.com/office/drawing/2014/main" id="{1CEEC1F2-1078-E298-5233-13363E720A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286810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D4B74-5C2F-60AE-B3EB-69922FF5FF7E}"/>
              </a:ext>
            </a:extLst>
          </p:cNvPr>
          <p:cNvSpPr>
            <a:spLocks noGrp="1"/>
          </p:cNvSpPr>
          <p:nvPr>
            <p:ph type="title"/>
          </p:nvPr>
        </p:nvSpPr>
        <p:spPr/>
        <p:txBody>
          <a:bodyPr/>
          <a:lstStyle/>
          <a:p>
            <a:r>
              <a:rPr lang="en-AU" dirty="0"/>
              <a:t>Can your classroom make or break your learning? (1)</a:t>
            </a:r>
          </a:p>
        </p:txBody>
      </p:sp>
      <p:sp>
        <p:nvSpPr>
          <p:cNvPr id="4" name="Text Placeholder 3">
            <a:extLst>
              <a:ext uri="{FF2B5EF4-FFF2-40B4-BE49-F238E27FC236}">
                <a16:creationId xmlns:a16="http://schemas.microsoft.com/office/drawing/2014/main" id="{E54D9E59-86DB-C885-9CAC-CB283A30117A}"/>
              </a:ext>
            </a:extLst>
          </p:cNvPr>
          <p:cNvSpPr>
            <a:spLocks noGrp="1"/>
          </p:cNvSpPr>
          <p:nvPr>
            <p:ph type="body" sz="quarter" idx="18"/>
          </p:nvPr>
        </p:nvSpPr>
        <p:spPr/>
        <p:txBody>
          <a:bodyPr/>
          <a:lstStyle/>
          <a:p>
            <a:r>
              <a:rPr lang="en-AU" dirty="0"/>
              <a:t>Optimal learning environment – Oracle</a:t>
            </a:r>
          </a:p>
        </p:txBody>
      </p:sp>
      <p:sp>
        <p:nvSpPr>
          <p:cNvPr id="5" name="Text Placeholder 4">
            <a:extLst>
              <a:ext uri="{FF2B5EF4-FFF2-40B4-BE49-F238E27FC236}">
                <a16:creationId xmlns:a16="http://schemas.microsoft.com/office/drawing/2014/main" id="{349263D3-9E15-A7F2-C48F-F9462374B78A}"/>
              </a:ext>
            </a:extLst>
          </p:cNvPr>
          <p:cNvSpPr>
            <a:spLocks noGrp="1"/>
          </p:cNvSpPr>
          <p:nvPr>
            <p:ph type="body" sz="quarter" idx="17"/>
          </p:nvPr>
        </p:nvSpPr>
        <p:spPr/>
        <p:txBody>
          <a:bodyPr/>
          <a:lstStyle/>
          <a:p>
            <a:pPr marL="0" lvl="0" indent="0" algn="l" rtl="0">
              <a:spcAft>
                <a:spcPts val="600"/>
              </a:spcAft>
              <a:buClr>
                <a:schemeClr val="dk1"/>
              </a:buClr>
              <a:buSzPts val="2000"/>
              <a:buNone/>
            </a:pPr>
            <a:r>
              <a:rPr lang="en-AU" sz="1800" dirty="0"/>
              <a:t>There’s a strong correlation between the Indoor Environmental Quality (IEQ) of a room and its impact on learning.</a:t>
            </a:r>
          </a:p>
          <a:p>
            <a:pPr lvl="0">
              <a:spcAft>
                <a:spcPts val="600"/>
              </a:spcAft>
              <a:buClr>
                <a:schemeClr val="dk1"/>
              </a:buClr>
              <a:buSzPts val="1800"/>
            </a:pPr>
            <a:r>
              <a:rPr lang="en-AU" sz="1800" dirty="0"/>
              <a:t>IEQ factors include:</a:t>
            </a:r>
          </a:p>
          <a:p>
            <a:pPr marL="285750" indent="-285750">
              <a:spcAft>
                <a:spcPts val="600"/>
              </a:spcAft>
              <a:buClr>
                <a:schemeClr val="dk1"/>
              </a:buClr>
              <a:buSzPts val="1800"/>
              <a:buFont typeface="Arial" panose="020B0604020202020204" pitchFamily="34" charset="0"/>
              <a:buChar char="•"/>
            </a:pPr>
            <a:r>
              <a:rPr lang="en-AU" sz="1800" dirty="0"/>
              <a:t>temperature</a:t>
            </a:r>
          </a:p>
          <a:p>
            <a:pPr marL="285750" indent="-285750">
              <a:spcAft>
                <a:spcPts val="600"/>
              </a:spcAft>
              <a:buClr>
                <a:schemeClr val="dk1"/>
              </a:buClr>
              <a:buSzPts val="1800"/>
              <a:buFont typeface="Arial" panose="020B0604020202020204" pitchFamily="34" charset="0"/>
              <a:buChar char="•"/>
            </a:pPr>
            <a:r>
              <a:rPr lang="en-AU" sz="1800" dirty="0"/>
              <a:t>humidity</a:t>
            </a:r>
          </a:p>
          <a:p>
            <a:pPr marL="285750" indent="-285750">
              <a:spcAft>
                <a:spcPts val="600"/>
              </a:spcAft>
              <a:buClr>
                <a:schemeClr val="dk1"/>
              </a:buClr>
              <a:buSzPts val="1800"/>
              <a:buFont typeface="Arial" panose="020B0604020202020204" pitchFamily="34" charset="0"/>
              <a:buChar char="•"/>
            </a:pPr>
            <a:r>
              <a:rPr lang="en-AU" sz="1800" dirty="0"/>
              <a:t>ventilation</a:t>
            </a:r>
          </a:p>
          <a:p>
            <a:pPr marL="285750" indent="-285750">
              <a:spcAft>
                <a:spcPts val="600"/>
              </a:spcAft>
              <a:buClr>
                <a:schemeClr val="dk1"/>
              </a:buClr>
              <a:buSzPts val="1800"/>
              <a:buFont typeface="Arial" panose="020B0604020202020204" pitchFamily="34" charset="0"/>
              <a:buChar char="•"/>
            </a:pPr>
            <a:r>
              <a:rPr lang="en-AU" sz="1800" dirty="0"/>
              <a:t>acoustics</a:t>
            </a:r>
          </a:p>
          <a:p>
            <a:pPr marL="285750" indent="-285750">
              <a:spcAft>
                <a:spcPts val="600"/>
              </a:spcAft>
              <a:buClr>
                <a:schemeClr val="dk1"/>
              </a:buClr>
              <a:buSzPts val="1800"/>
              <a:buFont typeface="Arial" panose="020B0604020202020204" pitchFamily="34" charset="0"/>
              <a:buChar char="•"/>
            </a:pPr>
            <a:r>
              <a:rPr lang="en-AU" sz="1800" dirty="0"/>
              <a:t>lighting.</a:t>
            </a:r>
          </a:p>
          <a:p>
            <a:pPr marL="0" lvl="0" indent="0" algn="l" rtl="0">
              <a:spcAft>
                <a:spcPts val="600"/>
              </a:spcAft>
              <a:buClr>
                <a:schemeClr val="dk1"/>
              </a:buClr>
              <a:buSzPts val="2400"/>
              <a:buNone/>
            </a:pPr>
            <a:r>
              <a:rPr lang="en-AU" sz="1800" dirty="0"/>
              <a:t>However, schools are a complex setting and there's more to the story.</a:t>
            </a:r>
          </a:p>
        </p:txBody>
      </p:sp>
      <p:sp>
        <p:nvSpPr>
          <p:cNvPr id="2" name="Slide Number Placeholder 1">
            <a:extLst>
              <a:ext uri="{FF2B5EF4-FFF2-40B4-BE49-F238E27FC236}">
                <a16:creationId xmlns:a16="http://schemas.microsoft.com/office/drawing/2014/main" id="{6515226B-797F-8729-5E0C-05B8395682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277895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D4B74-5C2F-60AE-B3EB-69922FF5FF7E}"/>
              </a:ext>
            </a:extLst>
          </p:cNvPr>
          <p:cNvSpPr>
            <a:spLocks noGrp="1"/>
          </p:cNvSpPr>
          <p:nvPr>
            <p:ph type="title"/>
          </p:nvPr>
        </p:nvSpPr>
        <p:spPr/>
        <p:txBody>
          <a:bodyPr/>
          <a:lstStyle/>
          <a:p>
            <a:r>
              <a:rPr lang="en-AU" dirty="0"/>
              <a:t>Can your classroom make or break your learning? (2)</a:t>
            </a:r>
          </a:p>
        </p:txBody>
      </p:sp>
      <p:sp>
        <p:nvSpPr>
          <p:cNvPr id="4" name="Text Placeholder 3">
            <a:extLst>
              <a:ext uri="{FF2B5EF4-FFF2-40B4-BE49-F238E27FC236}">
                <a16:creationId xmlns:a16="http://schemas.microsoft.com/office/drawing/2014/main" id="{E54D9E59-86DB-C885-9CAC-CB283A30117A}"/>
              </a:ext>
            </a:extLst>
          </p:cNvPr>
          <p:cNvSpPr>
            <a:spLocks noGrp="1"/>
          </p:cNvSpPr>
          <p:nvPr>
            <p:ph type="body" sz="quarter" idx="18"/>
          </p:nvPr>
        </p:nvSpPr>
        <p:spPr/>
        <p:txBody>
          <a:bodyPr/>
          <a:lstStyle/>
          <a:p>
            <a:r>
              <a:rPr lang="en-AU" dirty="0"/>
              <a:t>Optimal learning environment – Oracle</a:t>
            </a:r>
          </a:p>
        </p:txBody>
      </p:sp>
      <p:sp>
        <p:nvSpPr>
          <p:cNvPr id="5" name="Text Placeholder 4">
            <a:extLst>
              <a:ext uri="{FF2B5EF4-FFF2-40B4-BE49-F238E27FC236}">
                <a16:creationId xmlns:a16="http://schemas.microsoft.com/office/drawing/2014/main" id="{349263D3-9E15-A7F2-C48F-F9462374B78A}"/>
              </a:ext>
            </a:extLst>
          </p:cNvPr>
          <p:cNvSpPr>
            <a:spLocks noGrp="1"/>
          </p:cNvSpPr>
          <p:nvPr>
            <p:ph type="body" sz="quarter" idx="17"/>
          </p:nvPr>
        </p:nvSpPr>
        <p:spPr/>
        <p:txBody>
          <a:bodyPr/>
          <a:lstStyle/>
          <a:p>
            <a:pPr marL="0" lvl="0" indent="0" algn="l" rtl="0">
              <a:spcAft>
                <a:spcPts val="600"/>
              </a:spcAft>
              <a:buClr>
                <a:schemeClr val="dk1"/>
              </a:buClr>
              <a:buSzPts val="2800"/>
              <a:buNone/>
            </a:pPr>
            <a:r>
              <a:rPr lang="en-AU" sz="1800" b="1" dirty="0"/>
              <a:t>How can we collect and analyse data to understand and improve the optimal environment for student learning?</a:t>
            </a:r>
            <a:endParaRPr lang="en-AU" sz="1800" dirty="0"/>
          </a:p>
          <a:p>
            <a:pPr marL="0" lvl="0" indent="0" algn="l" rtl="0">
              <a:spcAft>
                <a:spcPts val="600"/>
              </a:spcAft>
              <a:buClr>
                <a:schemeClr val="dk1"/>
              </a:buClr>
              <a:buSzPts val="2000"/>
              <a:buNone/>
            </a:pPr>
            <a:r>
              <a:rPr lang="en-AU" sz="1800" dirty="0"/>
              <a:t>Let’s explore beyond the obvious and reflect on the following questions:</a:t>
            </a:r>
          </a:p>
          <a:p>
            <a:pPr marL="342900" lvl="0" indent="-342900">
              <a:spcAft>
                <a:spcPts val="600"/>
              </a:spcAft>
              <a:buClr>
                <a:schemeClr val="dk1"/>
              </a:buClr>
              <a:buSzPts val="1800"/>
              <a:buFont typeface="Arial" panose="020B0604020202020204" pitchFamily="34" charset="0"/>
              <a:buChar char="•"/>
            </a:pPr>
            <a:r>
              <a:rPr lang="en-AU" sz="1800" dirty="0"/>
              <a:t>What really constitutes an ideal learning environment? </a:t>
            </a:r>
          </a:p>
          <a:p>
            <a:pPr marL="342900" lvl="0" indent="-342900">
              <a:spcAft>
                <a:spcPts val="600"/>
              </a:spcAft>
              <a:buClr>
                <a:schemeClr val="dk1"/>
              </a:buClr>
              <a:buSzPts val="1800"/>
              <a:buFont typeface="Arial" panose="020B0604020202020204" pitchFamily="34" charset="0"/>
              <a:buChar char="•"/>
            </a:pPr>
            <a:r>
              <a:rPr lang="en-AU" sz="1800" dirty="0"/>
              <a:t>How do the various elements of IEQ affect students' ability to focus and excel?</a:t>
            </a:r>
          </a:p>
          <a:p>
            <a:pPr marL="342900" lvl="0" indent="-342900">
              <a:spcAft>
                <a:spcPts val="600"/>
              </a:spcAft>
              <a:buClr>
                <a:schemeClr val="dk1"/>
              </a:buClr>
              <a:buSzPts val="1800"/>
              <a:buFont typeface="Arial" panose="020B0604020202020204" pitchFamily="34" charset="0"/>
              <a:buChar char="•"/>
            </a:pPr>
            <a:r>
              <a:rPr lang="en-AU" sz="1800" dirty="0"/>
              <a:t>What other factors or variables (beyond IEQ) are there that impact whether a learning environment ideal?</a:t>
            </a:r>
          </a:p>
          <a:p>
            <a:pPr>
              <a:spcAft>
                <a:spcPts val="600"/>
              </a:spcAft>
            </a:pPr>
            <a:endParaRPr lang="en-AU" sz="1800" dirty="0"/>
          </a:p>
        </p:txBody>
      </p:sp>
      <p:sp>
        <p:nvSpPr>
          <p:cNvPr id="2" name="Slide Number Placeholder 1">
            <a:extLst>
              <a:ext uri="{FF2B5EF4-FFF2-40B4-BE49-F238E27FC236}">
                <a16:creationId xmlns:a16="http://schemas.microsoft.com/office/drawing/2014/main" id="{6515226B-797F-8729-5E0C-05B8395682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338176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5FD740-BDBC-32F9-6E44-D56A84B07A93}"/>
              </a:ext>
            </a:extLst>
          </p:cNvPr>
          <p:cNvSpPr>
            <a:spLocks noGrp="1"/>
          </p:cNvSpPr>
          <p:nvPr>
            <p:ph type="title"/>
          </p:nvPr>
        </p:nvSpPr>
        <p:spPr/>
        <p:txBody>
          <a:bodyPr/>
          <a:lstStyle/>
          <a:p>
            <a:r>
              <a:rPr lang="en-AU" dirty="0"/>
              <a:t>Accessing the data</a:t>
            </a:r>
          </a:p>
        </p:txBody>
      </p:sp>
      <p:sp>
        <p:nvSpPr>
          <p:cNvPr id="4" name="Text Placeholder 3">
            <a:extLst>
              <a:ext uri="{FF2B5EF4-FFF2-40B4-BE49-F238E27FC236}">
                <a16:creationId xmlns:a16="http://schemas.microsoft.com/office/drawing/2014/main" id="{2B0E0CA6-DEA1-9013-5B46-5D595ADE7550}"/>
              </a:ext>
            </a:extLst>
          </p:cNvPr>
          <p:cNvSpPr>
            <a:spLocks noGrp="1"/>
          </p:cNvSpPr>
          <p:nvPr>
            <p:ph type="body" sz="quarter" idx="18"/>
          </p:nvPr>
        </p:nvSpPr>
        <p:spPr/>
        <p:txBody>
          <a:bodyPr/>
          <a:lstStyle/>
          <a:p>
            <a:r>
              <a:rPr lang="en-AU" dirty="0"/>
              <a:t>Optimal learning environment – Oracle</a:t>
            </a:r>
          </a:p>
        </p:txBody>
      </p:sp>
      <p:sp>
        <p:nvSpPr>
          <p:cNvPr id="5" name="Text Placeholder 4">
            <a:extLst>
              <a:ext uri="{FF2B5EF4-FFF2-40B4-BE49-F238E27FC236}">
                <a16:creationId xmlns:a16="http://schemas.microsoft.com/office/drawing/2014/main" id="{95C4CCD7-D635-E7EB-08F8-87BBA3085DC0}"/>
              </a:ext>
            </a:extLst>
          </p:cNvPr>
          <p:cNvSpPr>
            <a:spLocks noGrp="1"/>
          </p:cNvSpPr>
          <p:nvPr>
            <p:ph type="body" sz="quarter" idx="17"/>
          </p:nvPr>
        </p:nvSpPr>
        <p:spPr>
          <a:xfrm>
            <a:off x="360000" y="1567086"/>
            <a:ext cx="3097903" cy="4807835"/>
          </a:xfrm>
        </p:spPr>
        <p:txBody>
          <a:bodyPr/>
          <a:lstStyle/>
          <a:p>
            <a:pPr>
              <a:spcAft>
                <a:spcPts val="600"/>
              </a:spcAft>
            </a:pPr>
            <a:r>
              <a:rPr lang="sv-SE" sz="1800" b="1" dirty="0" err="1"/>
              <a:t>Use</a:t>
            </a:r>
            <a:r>
              <a:rPr lang="sv-SE" sz="1800" b="1" dirty="0"/>
              <a:t> the </a:t>
            </a:r>
            <a:r>
              <a:rPr lang="sv-SE" sz="1800" b="1" dirty="0" err="1"/>
              <a:t>following</a:t>
            </a:r>
            <a:r>
              <a:rPr lang="sv-SE" sz="1800" b="1" dirty="0"/>
              <a:t> </a:t>
            </a:r>
            <a:r>
              <a:rPr lang="sv-SE" sz="1800" b="1" dirty="0" err="1"/>
              <a:t>link</a:t>
            </a:r>
            <a:r>
              <a:rPr lang="sv-SE" sz="1800" b="1" dirty="0"/>
              <a:t>:</a:t>
            </a:r>
          </a:p>
          <a:p>
            <a:pPr>
              <a:spcAft>
                <a:spcPts val="600"/>
              </a:spcAft>
            </a:pPr>
            <a:r>
              <a:rPr lang="sv-SE" sz="1800" dirty="0">
                <a:solidFill>
                  <a:schemeClr val="accent2"/>
                </a:solidFill>
                <a:hlinkClick r:id="rId2">
                  <a:extLst>
                    <a:ext uri="{A12FA001-AC4F-418D-AE19-62706E023703}">
                      <ahyp:hlinkClr xmlns:ahyp="http://schemas.microsoft.com/office/drawing/2018/hyperlinkcolor" val="tx"/>
                    </a:ext>
                  </a:extLst>
                </a:hlinkClick>
              </a:rPr>
              <a:t>Apex Oracle</a:t>
            </a:r>
          </a:p>
          <a:p>
            <a:pPr>
              <a:spcAft>
                <a:spcPts val="600"/>
              </a:spcAft>
            </a:pPr>
            <a:endParaRPr lang="sv-SE" sz="1800" dirty="0"/>
          </a:p>
          <a:p>
            <a:pPr>
              <a:spcAft>
                <a:spcPts val="600"/>
              </a:spcAft>
            </a:pPr>
            <a:r>
              <a:rPr lang="sv-SE" sz="1800" b="1" dirty="0" err="1"/>
              <a:t>Username</a:t>
            </a:r>
            <a:r>
              <a:rPr lang="sv-SE" sz="1800" b="1" dirty="0"/>
              <a:t>: </a:t>
            </a:r>
            <a:r>
              <a:rPr lang="sv-SE" sz="1800" dirty="0" err="1"/>
              <a:t>datahack_user</a:t>
            </a:r>
            <a:endParaRPr lang="sv-SE" sz="1800" dirty="0"/>
          </a:p>
          <a:p>
            <a:pPr>
              <a:spcAft>
                <a:spcPts val="600"/>
              </a:spcAft>
            </a:pPr>
            <a:r>
              <a:rPr lang="sv-SE" sz="1800" b="1" dirty="0" err="1"/>
              <a:t>Password</a:t>
            </a:r>
            <a:r>
              <a:rPr lang="sv-SE" sz="1800" b="1" dirty="0"/>
              <a:t>: </a:t>
            </a:r>
            <a:r>
              <a:rPr lang="sv-SE" sz="1800" dirty="0"/>
              <a:t>DataHack2024!</a:t>
            </a:r>
          </a:p>
        </p:txBody>
      </p:sp>
      <p:pic>
        <p:nvPicPr>
          <p:cNvPr id="6" name="Google Shape;2494;p6" descr="A screenshot of the Data Hack Survey in Apex Oracle. ">
            <a:extLst>
              <a:ext uri="{FF2B5EF4-FFF2-40B4-BE49-F238E27FC236}">
                <a16:creationId xmlns:a16="http://schemas.microsoft.com/office/drawing/2014/main" id="{7E951B67-80E0-B72B-1B72-3A33A11AA4E8}"/>
              </a:ext>
            </a:extLst>
          </p:cNvPr>
          <p:cNvPicPr preferRelativeResize="0"/>
          <p:nvPr/>
        </p:nvPicPr>
        <p:blipFill rotWithShape="1">
          <a:blip r:embed="rId3">
            <a:alphaModFix/>
          </a:blip>
          <a:srcRect/>
          <a:stretch/>
        </p:blipFill>
        <p:spPr>
          <a:xfrm>
            <a:off x="3900248" y="1697630"/>
            <a:ext cx="8027440" cy="4329194"/>
          </a:xfrm>
          <a:prstGeom prst="rect">
            <a:avLst/>
          </a:prstGeom>
          <a:noFill/>
          <a:ln>
            <a:noFill/>
          </a:ln>
        </p:spPr>
      </p:pic>
      <p:sp>
        <p:nvSpPr>
          <p:cNvPr id="2" name="Slide Number Placeholder 1">
            <a:extLst>
              <a:ext uri="{FF2B5EF4-FFF2-40B4-BE49-F238E27FC236}">
                <a16:creationId xmlns:a16="http://schemas.microsoft.com/office/drawing/2014/main" id="{D3631D6C-0A08-E60F-B378-F3465E6F79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343533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37A88-790B-64D1-AF53-2C53C9790851}"/>
              </a:ext>
            </a:extLst>
          </p:cNvPr>
          <p:cNvSpPr>
            <a:spLocks noGrp="1"/>
          </p:cNvSpPr>
          <p:nvPr>
            <p:ph type="title"/>
          </p:nvPr>
        </p:nvSpPr>
        <p:spPr/>
        <p:txBody>
          <a:bodyPr/>
          <a:lstStyle/>
          <a:p>
            <a:r>
              <a:rPr lang="en-AU" dirty="0"/>
              <a:t>Diving in the data</a:t>
            </a:r>
          </a:p>
        </p:txBody>
      </p:sp>
      <p:sp>
        <p:nvSpPr>
          <p:cNvPr id="4" name="Text Placeholder 3">
            <a:extLst>
              <a:ext uri="{FF2B5EF4-FFF2-40B4-BE49-F238E27FC236}">
                <a16:creationId xmlns:a16="http://schemas.microsoft.com/office/drawing/2014/main" id="{283A80A5-92BF-049C-01CF-055F43C9E3BD}"/>
              </a:ext>
            </a:extLst>
          </p:cNvPr>
          <p:cNvSpPr>
            <a:spLocks noGrp="1"/>
          </p:cNvSpPr>
          <p:nvPr>
            <p:ph type="body" sz="quarter" idx="18"/>
          </p:nvPr>
        </p:nvSpPr>
        <p:spPr/>
        <p:txBody>
          <a:bodyPr/>
          <a:lstStyle/>
          <a:p>
            <a:r>
              <a:rPr lang="en-AU" dirty="0"/>
              <a:t>Optimal learning environment – Oracle</a:t>
            </a:r>
          </a:p>
        </p:txBody>
      </p:sp>
      <p:sp>
        <p:nvSpPr>
          <p:cNvPr id="5" name="Text Placeholder 4">
            <a:extLst>
              <a:ext uri="{FF2B5EF4-FFF2-40B4-BE49-F238E27FC236}">
                <a16:creationId xmlns:a16="http://schemas.microsoft.com/office/drawing/2014/main" id="{6811B9BD-AD70-D15F-7827-7A64095446C1}"/>
              </a:ext>
            </a:extLst>
          </p:cNvPr>
          <p:cNvSpPr>
            <a:spLocks noGrp="1"/>
          </p:cNvSpPr>
          <p:nvPr>
            <p:ph type="body" sz="quarter" idx="17"/>
          </p:nvPr>
        </p:nvSpPr>
        <p:spPr/>
        <p:txBody>
          <a:bodyPr/>
          <a:lstStyle/>
          <a:p>
            <a:pPr>
              <a:spcAft>
                <a:spcPts val="600"/>
              </a:spcAft>
            </a:pPr>
            <a:r>
              <a:rPr lang="en-AU" sz="1800" dirty="0"/>
              <a:t>Ready to be a data detective? </a:t>
            </a:r>
          </a:p>
          <a:p>
            <a:pPr>
              <a:spcAft>
                <a:spcPts val="600"/>
              </a:spcAft>
            </a:pPr>
            <a:r>
              <a:rPr lang="en-AU" sz="1800" dirty="0"/>
              <a:t>Examine the datasets and look at the:</a:t>
            </a:r>
          </a:p>
          <a:p>
            <a:pPr marL="285750" indent="-285750">
              <a:spcAft>
                <a:spcPts val="600"/>
              </a:spcAft>
              <a:buFont typeface="Arial" panose="020B0604020202020204" pitchFamily="34" charset="0"/>
              <a:buChar char="•"/>
            </a:pPr>
            <a:r>
              <a:rPr lang="en-AU" sz="1800" dirty="0"/>
              <a:t>26 schools </a:t>
            </a:r>
          </a:p>
          <a:p>
            <a:pPr marL="285750" indent="-285750">
              <a:spcAft>
                <a:spcPts val="600"/>
              </a:spcAft>
              <a:buFont typeface="Arial" panose="020B0604020202020204" pitchFamily="34" charset="0"/>
              <a:buChar char="•"/>
            </a:pPr>
            <a:r>
              <a:rPr lang="en-AU" sz="1800" dirty="0"/>
              <a:t>1 classroom (in each school)</a:t>
            </a:r>
          </a:p>
          <a:p>
            <a:pPr marL="285750" indent="-285750">
              <a:spcAft>
                <a:spcPts val="600"/>
              </a:spcAft>
              <a:buFont typeface="Arial" panose="020B0604020202020204" pitchFamily="34" charset="0"/>
              <a:buChar char="•"/>
            </a:pPr>
            <a:r>
              <a:rPr lang="en-AU" sz="1800" dirty="0"/>
              <a:t>22 to 30 desks based on school size</a:t>
            </a:r>
          </a:p>
          <a:p>
            <a:pPr marL="285750" indent="-285750">
              <a:spcAft>
                <a:spcPts val="600"/>
              </a:spcAft>
              <a:buFont typeface="Arial" panose="020B0604020202020204" pitchFamily="34" charset="0"/>
              <a:buChar char="•"/>
            </a:pPr>
            <a:r>
              <a:rPr lang="en-AU" sz="1800" dirty="0"/>
              <a:t>5 periods</a:t>
            </a:r>
          </a:p>
          <a:p>
            <a:pPr marL="285750" indent="-285750">
              <a:spcAft>
                <a:spcPts val="600"/>
              </a:spcAft>
              <a:buFont typeface="Arial" panose="020B0604020202020204" pitchFamily="34" charset="0"/>
              <a:buChar char="•"/>
            </a:pPr>
            <a:r>
              <a:rPr lang="en-AU" sz="1800" dirty="0"/>
              <a:t>280,000+ records</a:t>
            </a:r>
          </a:p>
          <a:p>
            <a:pPr>
              <a:spcAft>
                <a:spcPts val="600"/>
              </a:spcAft>
            </a:pPr>
            <a:r>
              <a:rPr lang="en-AU" sz="1800" dirty="0"/>
              <a:t>+ Weather from February to May for 26 schools (weekdays)</a:t>
            </a:r>
          </a:p>
        </p:txBody>
      </p:sp>
      <p:sp>
        <p:nvSpPr>
          <p:cNvPr id="2" name="Slide Number Placeholder 1">
            <a:extLst>
              <a:ext uri="{FF2B5EF4-FFF2-40B4-BE49-F238E27FC236}">
                <a16:creationId xmlns:a16="http://schemas.microsoft.com/office/drawing/2014/main" id="{02A62D74-18EA-5953-51EA-46198558E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380428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37A88-790B-64D1-AF53-2C53C9790851}"/>
              </a:ext>
            </a:extLst>
          </p:cNvPr>
          <p:cNvSpPr>
            <a:spLocks noGrp="1"/>
          </p:cNvSpPr>
          <p:nvPr>
            <p:ph type="title"/>
          </p:nvPr>
        </p:nvSpPr>
        <p:spPr/>
        <p:txBody>
          <a:bodyPr/>
          <a:lstStyle/>
          <a:p>
            <a:r>
              <a:rPr lang="en-AU" dirty="0"/>
              <a:t>Accessing the data (1)</a:t>
            </a:r>
          </a:p>
        </p:txBody>
      </p:sp>
      <p:sp>
        <p:nvSpPr>
          <p:cNvPr id="4" name="Text Placeholder 3">
            <a:extLst>
              <a:ext uri="{FF2B5EF4-FFF2-40B4-BE49-F238E27FC236}">
                <a16:creationId xmlns:a16="http://schemas.microsoft.com/office/drawing/2014/main" id="{283A80A5-92BF-049C-01CF-055F43C9E3BD}"/>
              </a:ext>
            </a:extLst>
          </p:cNvPr>
          <p:cNvSpPr>
            <a:spLocks noGrp="1"/>
          </p:cNvSpPr>
          <p:nvPr>
            <p:ph type="body" sz="quarter" idx="18"/>
          </p:nvPr>
        </p:nvSpPr>
        <p:spPr/>
        <p:txBody>
          <a:bodyPr/>
          <a:lstStyle/>
          <a:p>
            <a:r>
              <a:rPr lang="en-AU" dirty="0"/>
              <a:t>Optimal learning environment – Oracle</a:t>
            </a:r>
          </a:p>
        </p:txBody>
      </p:sp>
      <p:grpSp>
        <p:nvGrpSpPr>
          <p:cNvPr id="32" name="Group 31" descr="A screenshot of the menu bar in Data Hack Survey. ">
            <a:extLst>
              <a:ext uri="{FF2B5EF4-FFF2-40B4-BE49-F238E27FC236}">
                <a16:creationId xmlns:a16="http://schemas.microsoft.com/office/drawing/2014/main" id="{31E1C32E-DD68-FD7C-334E-E5A6B80F3F69}"/>
              </a:ext>
            </a:extLst>
          </p:cNvPr>
          <p:cNvGrpSpPr/>
          <p:nvPr/>
        </p:nvGrpSpPr>
        <p:grpSpPr>
          <a:xfrm>
            <a:off x="843915" y="1714442"/>
            <a:ext cx="1859473" cy="4655823"/>
            <a:chOff x="843915" y="1714442"/>
            <a:chExt cx="1859473" cy="4655823"/>
          </a:xfrm>
        </p:grpSpPr>
        <p:pic>
          <p:nvPicPr>
            <p:cNvPr id="8" name="Google Shape;2499;p7">
              <a:extLst>
                <a:ext uri="{FF2B5EF4-FFF2-40B4-BE49-F238E27FC236}">
                  <a16:creationId xmlns:a16="http://schemas.microsoft.com/office/drawing/2014/main" id="{BAE8FDB1-9DBB-39A1-DE79-A7F3877878B5}"/>
                </a:ext>
              </a:extLst>
            </p:cNvPr>
            <p:cNvPicPr preferRelativeResize="0"/>
            <p:nvPr/>
          </p:nvPicPr>
          <p:blipFill rotWithShape="1">
            <a:blip r:embed="rId2">
              <a:alphaModFix/>
            </a:blip>
            <a:srcRect r="81636"/>
            <a:stretch/>
          </p:blipFill>
          <p:spPr>
            <a:xfrm>
              <a:off x="843915" y="1714442"/>
              <a:ext cx="1850397" cy="4655823"/>
            </a:xfrm>
            <a:prstGeom prst="rect">
              <a:avLst/>
            </a:prstGeom>
            <a:noFill/>
            <a:ln>
              <a:noFill/>
            </a:ln>
          </p:spPr>
        </p:pic>
        <p:pic>
          <p:nvPicPr>
            <p:cNvPr id="9" name="Google Shape;2500;p7">
              <a:extLst>
                <a:ext uri="{FF2B5EF4-FFF2-40B4-BE49-F238E27FC236}">
                  <a16:creationId xmlns:a16="http://schemas.microsoft.com/office/drawing/2014/main" id="{AD7D9E0D-439A-0FB8-36A0-08A543EA25A6}"/>
                </a:ext>
              </a:extLst>
            </p:cNvPr>
            <p:cNvPicPr preferRelativeResize="0"/>
            <p:nvPr/>
          </p:nvPicPr>
          <p:blipFill rotWithShape="1">
            <a:blip r:embed="rId3">
              <a:alphaModFix/>
            </a:blip>
            <a:srcRect t="37346" r="81527" b="40873"/>
            <a:stretch/>
          </p:blipFill>
          <p:spPr>
            <a:xfrm>
              <a:off x="852991" y="4378738"/>
              <a:ext cx="1850397" cy="1008113"/>
            </a:xfrm>
            <a:prstGeom prst="rect">
              <a:avLst/>
            </a:prstGeom>
            <a:noFill/>
            <a:ln>
              <a:noFill/>
            </a:ln>
          </p:spPr>
        </p:pic>
      </p:grpSp>
      <p:grpSp>
        <p:nvGrpSpPr>
          <p:cNvPr id="5" name="Group 4">
            <a:extLst>
              <a:ext uri="{FF2B5EF4-FFF2-40B4-BE49-F238E27FC236}">
                <a16:creationId xmlns:a16="http://schemas.microsoft.com/office/drawing/2014/main" id="{8378018C-8B29-F258-16A5-5A16FB38CE0D}"/>
              </a:ext>
              <a:ext uri="{C183D7F6-B498-43B3-948B-1728B52AA6E4}">
                <adec:decorative xmlns:adec="http://schemas.microsoft.com/office/drawing/2017/decorative" val="1"/>
              </a:ext>
            </a:extLst>
          </p:cNvPr>
          <p:cNvGrpSpPr/>
          <p:nvPr/>
        </p:nvGrpSpPr>
        <p:grpSpPr>
          <a:xfrm>
            <a:off x="371475" y="1730808"/>
            <a:ext cx="628462" cy="327309"/>
            <a:chOff x="371475" y="1730808"/>
            <a:chExt cx="628462" cy="327309"/>
          </a:xfrm>
        </p:grpSpPr>
        <p:sp>
          <p:nvSpPr>
            <p:cNvPr id="14" name="Google Shape;2505;p7">
              <a:extLst>
                <a:ext uri="{FF2B5EF4-FFF2-40B4-BE49-F238E27FC236}">
                  <a16:creationId xmlns:a16="http://schemas.microsoft.com/office/drawing/2014/main" id="{89A61071-9509-226B-7562-B70CDBC8AD31}"/>
                </a:ext>
              </a:extLst>
            </p:cNvPr>
            <p:cNvSpPr/>
            <p:nvPr/>
          </p:nvSpPr>
          <p:spPr>
            <a:xfrm rot="5400000">
              <a:off x="675901" y="1678437"/>
              <a:ext cx="216024" cy="43204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2509;p7">
              <a:extLst>
                <a:ext uri="{FF2B5EF4-FFF2-40B4-BE49-F238E27FC236}">
                  <a16:creationId xmlns:a16="http://schemas.microsoft.com/office/drawing/2014/main" id="{2ECC8AF9-0DBB-9404-FD60-DB42DAF63112}"/>
                </a:ext>
              </a:extLst>
            </p:cNvPr>
            <p:cNvSpPr/>
            <p:nvPr/>
          </p:nvSpPr>
          <p:spPr>
            <a:xfrm>
              <a:off x="371475" y="1730808"/>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i="0" u="none" strike="noStrike" cap="none">
                  <a:solidFill>
                    <a:schemeClr val="bg1"/>
                  </a:solidFill>
                  <a:latin typeface="Arial"/>
                  <a:ea typeface="Arial"/>
                  <a:cs typeface="Arial"/>
                  <a:sym typeface="Arial"/>
                </a:rPr>
                <a:t>1</a:t>
              </a:r>
              <a:endParaRPr>
                <a:solidFill>
                  <a:schemeClr val="bg1"/>
                </a:solidFill>
              </a:endParaRPr>
            </a:p>
          </p:txBody>
        </p:sp>
      </p:grpSp>
      <p:grpSp>
        <p:nvGrpSpPr>
          <p:cNvPr id="6" name="Group 5">
            <a:extLst>
              <a:ext uri="{FF2B5EF4-FFF2-40B4-BE49-F238E27FC236}">
                <a16:creationId xmlns:a16="http://schemas.microsoft.com/office/drawing/2014/main" id="{43F21897-2536-9D36-0CE5-FA50746C6287}"/>
              </a:ext>
              <a:ext uri="{C183D7F6-B498-43B3-948B-1728B52AA6E4}">
                <adec:decorative xmlns:adec="http://schemas.microsoft.com/office/drawing/2017/decorative" val="1"/>
              </a:ext>
            </a:extLst>
          </p:cNvPr>
          <p:cNvGrpSpPr/>
          <p:nvPr/>
        </p:nvGrpSpPr>
        <p:grpSpPr>
          <a:xfrm>
            <a:off x="371475" y="2434523"/>
            <a:ext cx="628462" cy="327309"/>
            <a:chOff x="371475" y="2434523"/>
            <a:chExt cx="628462" cy="327309"/>
          </a:xfrm>
        </p:grpSpPr>
        <p:sp>
          <p:nvSpPr>
            <p:cNvPr id="10" name="Google Shape;2501;p7">
              <a:extLst>
                <a:ext uri="{FF2B5EF4-FFF2-40B4-BE49-F238E27FC236}">
                  <a16:creationId xmlns:a16="http://schemas.microsoft.com/office/drawing/2014/main" id="{00023E42-B507-C5CE-4B0D-27DB329B1B66}"/>
                </a:ext>
              </a:extLst>
            </p:cNvPr>
            <p:cNvSpPr/>
            <p:nvPr/>
          </p:nvSpPr>
          <p:spPr>
            <a:xfrm rot="5400000">
              <a:off x="675901" y="2382559"/>
              <a:ext cx="216024" cy="43204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2510;p7">
              <a:extLst>
                <a:ext uri="{FF2B5EF4-FFF2-40B4-BE49-F238E27FC236}">
                  <a16:creationId xmlns:a16="http://schemas.microsoft.com/office/drawing/2014/main" id="{5715AC8C-7411-D765-2404-BBEE5A06E992}"/>
                </a:ext>
              </a:extLst>
            </p:cNvPr>
            <p:cNvSpPr/>
            <p:nvPr/>
          </p:nvSpPr>
          <p:spPr>
            <a:xfrm>
              <a:off x="371475" y="2434523"/>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i="0" u="none" strike="noStrike" cap="none">
                  <a:solidFill>
                    <a:schemeClr val="bg1"/>
                  </a:solidFill>
                  <a:latin typeface="Arial"/>
                  <a:ea typeface="Arial"/>
                  <a:cs typeface="Arial"/>
                  <a:sym typeface="Arial"/>
                </a:rPr>
                <a:t>2</a:t>
              </a:r>
              <a:endParaRPr>
                <a:solidFill>
                  <a:schemeClr val="bg1"/>
                </a:solidFill>
              </a:endParaRPr>
            </a:p>
          </p:txBody>
        </p:sp>
      </p:grpSp>
      <p:grpSp>
        <p:nvGrpSpPr>
          <p:cNvPr id="7" name="Group 6">
            <a:extLst>
              <a:ext uri="{FF2B5EF4-FFF2-40B4-BE49-F238E27FC236}">
                <a16:creationId xmlns:a16="http://schemas.microsoft.com/office/drawing/2014/main" id="{980A8E33-1C08-32F5-97AB-6AF7DFB439B7}"/>
              </a:ext>
              <a:ext uri="{C183D7F6-B498-43B3-948B-1728B52AA6E4}">
                <adec:decorative xmlns:adec="http://schemas.microsoft.com/office/drawing/2017/decorative" val="1"/>
              </a:ext>
            </a:extLst>
          </p:cNvPr>
          <p:cNvGrpSpPr/>
          <p:nvPr/>
        </p:nvGrpSpPr>
        <p:grpSpPr>
          <a:xfrm>
            <a:off x="371475" y="2804707"/>
            <a:ext cx="628462" cy="327309"/>
            <a:chOff x="371475" y="2804707"/>
            <a:chExt cx="628462" cy="327309"/>
          </a:xfrm>
        </p:grpSpPr>
        <p:sp>
          <p:nvSpPr>
            <p:cNvPr id="11" name="Google Shape;2502;p7">
              <a:extLst>
                <a:ext uri="{FF2B5EF4-FFF2-40B4-BE49-F238E27FC236}">
                  <a16:creationId xmlns:a16="http://schemas.microsoft.com/office/drawing/2014/main" id="{363BBAD3-D742-930F-6A6C-DDD3F2A384DE}"/>
                </a:ext>
              </a:extLst>
            </p:cNvPr>
            <p:cNvSpPr/>
            <p:nvPr/>
          </p:nvSpPr>
          <p:spPr>
            <a:xfrm rot="5400000">
              <a:off x="675901" y="2746296"/>
              <a:ext cx="216024" cy="43204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2511;p7">
              <a:extLst>
                <a:ext uri="{FF2B5EF4-FFF2-40B4-BE49-F238E27FC236}">
                  <a16:creationId xmlns:a16="http://schemas.microsoft.com/office/drawing/2014/main" id="{95494FD0-E6DA-EA55-E236-3A99E6A67F3C}"/>
                </a:ext>
              </a:extLst>
            </p:cNvPr>
            <p:cNvSpPr/>
            <p:nvPr/>
          </p:nvSpPr>
          <p:spPr>
            <a:xfrm>
              <a:off x="371475" y="2804707"/>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i="0" u="none" strike="noStrike" cap="none" dirty="0">
                  <a:solidFill>
                    <a:schemeClr val="bg1"/>
                  </a:solidFill>
                  <a:latin typeface="Arial"/>
                  <a:ea typeface="Arial"/>
                  <a:cs typeface="Arial"/>
                  <a:sym typeface="Arial"/>
                </a:rPr>
                <a:t>3</a:t>
              </a:r>
              <a:endParaRPr dirty="0">
                <a:solidFill>
                  <a:schemeClr val="bg1"/>
                </a:solidFill>
              </a:endParaRPr>
            </a:p>
          </p:txBody>
        </p:sp>
      </p:grpSp>
      <p:grpSp>
        <p:nvGrpSpPr>
          <p:cNvPr id="30" name="Group 29">
            <a:extLst>
              <a:ext uri="{FF2B5EF4-FFF2-40B4-BE49-F238E27FC236}">
                <a16:creationId xmlns:a16="http://schemas.microsoft.com/office/drawing/2014/main" id="{F2640991-2AE9-96EE-50E0-8D7802EB12E7}"/>
              </a:ext>
              <a:ext uri="{C183D7F6-B498-43B3-948B-1728B52AA6E4}">
                <adec:decorative xmlns:adec="http://schemas.microsoft.com/office/drawing/2017/decorative" val="1"/>
              </a:ext>
            </a:extLst>
          </p:cNvPr>
          <p:cNvGrpSpPr/>
          <p:nvPr/>
        </p:nvGrpSpPr>
        <p:grpSpPr>
          <a:xfrm>
            <a:off x="371475" y="3165323"/>
            <a:ext cx="628462" cy="327309"/>
            <a:chOff x="371475" y="3165323"/>
            <a:chExt cx="628462" cy="327309"/>
          </a:xfrm>
        </p:grpSpPr>
        <p:sp>
          <p:nvSpPr>
            <p:cNvPr id="12" name="Google Shape;2503;p7">
              <a:extLst>
                <a:ext uri="{FF2B5EF4-FFF2-40B4-BE49-F238E27FC236}">
                  <a16:creationId xmlns:a16="http://schemas.microsoft.com/office/drawing/2014/main" id="{4AC5BFC6-DA88-F112-47D6-C9B9B41B2E04}"/>
                </a:ext>
              </a:extLst>
            </p:cNvPr>
            <p:cNvSpPr/>
            <p:nvPr/>
          </p:nvSpPr>
          <p:spPr>
            <a:xfrm rot="5400000">
              <a:off x="675901" y="3113328"/>
              <a:ext cx="216024" cy="43204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2512;p7">
              <a:extLst>
                <a:ext uri="{FF2B5EF4-FFF2-40B4-BE49-F238E27FC236}">
                  <a16:creationId xmlns:a16="http://schemas.microsoft.com/office/drawing/2014/main" id="{017A2141-1DD8-FD45-F1F9-B86A00187CA0}"/>
                </a:ext>
              </a:extLst>
            </p:cNvPr>
            <p:cNvSpPr/>
            <p:nvPr/>
          </p:nvSpPr>
          <p:spPr>
            <a:xfrm>
              <a:off x="371475" y="3165323"/>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i="0" u="none" strike="noStrike" cap="none" dirty="0">
                  <a:solidFill>
                    <a:schemeClr val="bg1"/>
                  </a:solidFill>
                  <a:latin typeface="Arial"/>
                  <a:ea typeface="Arial"/>
                  <a:cs typeface="Arial"/>
                  <a:sym typeface="Arial"/>
                </a:rPr>
                <a:t>4</a:t>
              </a:r>
              <a:endParaRPr dirty="0">
                <a:solidFill>
                  <a:schemeClr val="bg1"/>
                </a:solidFill>
              </a:endParaRPr>
            </a:p>
          </p:txBody>
        </p:sp>
      </p:grpSp>
      <p:grpSp>
        <p:nvGrpSpPr>
          <p:cNvPr id="31" name="Group 30">
            <a:extLst>
              <a:ext uri="{FF2B5EF4-FFF2-40B4-BE49-F238E27FC236}">
                <a16:creationId xmlns:a16="http://schemas.microsoft.com/office/drawing/2014/main" id="{45107DAB-B841-CBF0-E22F-C9A515693B3D}"/>
              </a:ext>
              <a:ext uri="{C183D7F6-B498-43B3-948B-1728B52AA6E4}">
                <adec:decorative xmlns:adec="http://schemas.microsoft.com/office/drawing/2017/decorative" val="1"/>
              </a:ext>
            </a:extLst>
          </p:cNvPr>
          <p:cNvGrpSpPr/>
          <p:nvPr/>
        </p:nvGrpSpPr>
        <p:grpSpPr>
          <a:xfrm>
            <a:off x="371475" y="4383001"/>
            <a:ext cx="628462" cy="327309"/>
            <a:chOff x="371475" y="4383001"/>
            <a:chExt cx="628462" cy="327309"/>
          </a:xfrm>
        </p:grpSpPr>
        <p:sp>
          <p:nvSpPr>
            <p:cNvPr id="13" name="Google Shape;2504;p7">
              <a:extLst>
                <a:ext uri="{FF2B5EF4-FFF2-40B4-BE49-F238E27FC236}">
                  <a16:creationId xmlns:a16="http://schemas.microsoft.com/office/drawing/2014/main" id="{6619475E-8E7B-BC55-91B8-2BE2E90FA804}"/>
                </a:ext>
              </a:extLst>
            </p:cNvPr>
            <p:cNvSpPr/>
            <p:nvPr/>
          </p:nvSpPr>
          <p:spPr>
            <a:xfrm rot="5400000">
              <a:off x="675901" y="4336112"/>
              <a:ext cx="216024" cy="43204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2513;p7">
              <a:extLst>
                <a:ext uri="{FF2B5EF4-FFF2-40B4-BE49-F238E27FC236}">
                  <a16:creationId xmlns:a16="http://schemas.microsoft.com/office/drawing/2014/main" id="{96CF3E54-7451-257B-4581-C131A7E10C02}"/>
                </a:ext>
              </a:extLst>
            </p:cNvPr>
            <p:cNvSpPr/>
            <p:nvPr/>
          </p:nvSpPr>
          <p:spPr>
            <a:xfrm>
              <a:off x="371475" y="4383001"/>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i="0" u="none" strike="noStrike" cap="none">
                  <a:solidFill>
                    <a:schemeClr val="bg1"/>
                  </a:solidFill>
                  <a:latin typeface="Arial"/>
                  <a:ea typeface="Arial"/>
                  <a:cs typeface="Arial"/>
                  <a:sym typeface="Arial"/>
                </a:rPr>
                <a:t>5</a:t>
              </a:r>
              <a:endParaRPr>
                <a:solidFill>
                  <a:schemeClr val="bg1"/>
                </a:solidFill>
              </a:endParaRPr>
            </a:p>
          </p:txBody>
        </p:sp>
      </p:grpSp>
      <p:sp>
        <p:nvSpPr>
          <p:cNvPr id="20" name="Google Shape;2514;p7">
            <a:extLst>
              <a:ext uri="{FF2B5EF4-FFF2-40B4-BE49-F238E27FC236}">
                <a16:creationId xmlns:a16="http://schemas.microsoft.com/office/drawing/2014/main" id="{D405C6B1-9935-828C-6218-CC95D458C430}"/>
              </a:ext>
            </a:extLst>
          </p:cNvPr>
          <p:cNvSpPr/>
          <p:nvPr/>
        </p:nvSpPr>
        <p:spPr>
          <a:xfrm>
            <a:off x="3076163" y="1730808"/>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i="0" u="none" strike="noStrike" cap="none" dirty="0">
                <a:solidFill>
                  <a:schemeClr val="bg1"/>
                </a:solidFill>
                <a:latin typeface="Arial"/>
                <a:ea typeface="Arial"/>
                <a:cs typeface="Arial"/>
                <a:sym typeface="Arial"/>
              </a:rPr>
              <a:t>1</a:t>
            </a:r>
            <a:endParaRPr dirty="0">
              <a:solidFill>
                <a:schemeClr val="bg1"/>
              </a:solidFill>
            </a:endParaRPr>
          </a:p>
        </p:txBody>
      </p:sp>
      <p:sp>
        <p:nvSpPr>
          <p:cNvPr id="25" name="Google Shape;2515;p7">
            <a:extLst>
              <a:ext uri="{FF2B5EF4-FFF2-40B4-BE49-F238E27FC236}">
                <a16:creationId xmlns:a16="http://schemas.microsoft.com/office/drawing/2014/main" id="{809FC630-385F-61F9-525C-4CCDCB0FFA45}"/>
              </a:ext>
            </a:extLst>
          </p:cNvPr>
          <p:cNvSpPr txBox="1"/>
          <p:nvPr/>
        </p:nvSpPr>
        <p:spPr>
          <a:xfrm>
            <a:off x="3508211" y="1632986"/>
            <a:ext cx="5134381" cy="5077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AU" sz="1800" b="0" i="0" u="none" strike="noStrike" cap="none" dirty="0">
                <a:latin typeface="Arial"/>
                <a:ea typeface="Arial"/>
                <a:cs typeface="Arial"/>
                <a:sym typeface="Arial"/>
              </a:rPr>
              <a:t>Click here to bring up the </a:t>
            </a:r>
            <a:r>
              <a:rPr lang="en-AU" sz="1800" b="1" i="0" u="none" strike="noStrike" cap="none" dirty="0">
                <a:latin typeface="Arial"/>
                <a:ea typeface="Arial"/>
                <a:cs typeface="Arial"/>
                <a:sym typeface="Arial"/>
              </a:rPr>
              <a:t>Side Menu</a:t>
            </a:r>
            <a:r>
              <a:rPr lang="en-AU" sz="1800" b="0" i="0" u="none" strike="noStrike" cap="none" dirty="0">
                <a:latin typeface="Arial"/>
                <a:ea typeface="Arial"/>
                <a:cs typeface="Arial"/>
                <a:sym typeface="Arial"/>
              </a:rPr>
              <a:t>.</a:t>
            </a:r>
            <a:endParaRPr sz="1800" dirty="0"/>
          </a:p>
        </p:txBody>
      </p:sp>
      <p:sp>
        <p:nvSpPr>
          <p:cNvPr id="21" name="Google Shape;2516;p7">
            <a:extLst>
              <a:ext uri="{FF2B5EF4-FFF2-40B4-BE49-F238E27FC236}">
                <a16:creationId xmlns:a16="http://schemas.microsoft.com/office/drawing/2014/main" id="{5E0F7347-9A57-27C6-E0A2-CCAB1A0776EB}"/>
              </a:ext>
            </a:extLst>
          </p:cNvPr>
          <p:cNvSpPr/>
          <p:nvPr/>
        </p:nvSpPr>
        <p:spPr>
          <a:xfrm>
            <a:off x="3076163" y="2192577"/>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solidFill>
                  <a:schemeClr val="bg1"/>
                </a:solidFill>
                <a:latin typeface="Arial"/>
                <a:ea typeface="Arial"/>
                <a:cs typeface="Arial"/>
                <a:sym typeface="Arial"/>
              </a:rPr>
              <a:t>2</a:t>
            </a:r>
            <a:endParaRPr>
              <a:solidFill>
                <a:schemeClr val="bg1"/>
              </a:solidFill>
            </a:endParaRPr>
          </a:p>
        </p:txBody>
      </p:sp>
      <p:sp>
        <p:nvSpPr>
          <p:cNvPr id="26" name="Google Shape;2517;p7">
            <a:extLst>
              <a:ext uri="{FF2B5EF4-FFF2-40B4-BE49-F238E27FC236}">
                <a16:creationId xmlns:a16="http://schemas.microsoft.com/office/drawing/2014/main" id="{41A3CB1D-AB03-BFCF-59D1-135B4FC840C3}"/>
              </a:ext>
            </a:extLst>
          </p:cNvPr>
          <p:cNvSpPr txBox="1"/>
          <p:nvPr/>
        </p:nvSpPr>
        <p:spPr>
          <a:xfrm>
            <a:off x="3508211" y="2078203"/>
            <a:ext cx="4706261" cy="5077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AU" sz="1800" dirty="0">
                <a:latin typeface="Arial"/>
                <a:ea typeface="Arial"/>
                <a:cs typeface="Arial"/>
                <a:sym typeface="Arial"/>
              </a:rPr>
              <a:t>Click here to access the </a:t>
            </a:r>
            <a:r>
              <a:rPr lang="en-AU" sz="1800" b="1" dirty="0">
                <a:latin typeface="Arial"/>
                <a:ea typeface="Arial"/>
                <a:cs typeface="Arial"/>
                <a:sym typeface="Arial"/>
              </a:rPr>
              <a:t>Weather Data</a:t>
            </a:r>
            <a:r>
              <a:rPr lang="en-AU" sz="1800" dirty="0">
                <a:latin typeface="Arial"/>
                <a:ea typeface="Arial"/>
                <a:cs typeface="Arial"/>
                <a:sym typeface="Arial"/>
              </a:rPr>
              <a:t>.</a:t>
            </a:r>
            <a:endParaRPr sz="1800" dirty="0"/>
          </a:p>
        </p:txBody>
      </p:sp>
      <p:sp>
        <p:nvSpPr>
          <p:cNvPr id="22" name="Google Shape;2518;p7">
            <a:extLst>
              <a:ext uri="{FF2B5EF4-FFF2-40B4-BE49-F238E27FC236}">
                <a16:creationId xmlns:a16="http://schemas.microsoft.com/office/drawing/2014/main" id="{C723028D-105B-0DC6-99B1-C6283D73CA31}"/>
              </a:ext>
            </a:extLst>
          </p:cNvPr>
          <p:cNvSpPr/>
          <p:nvPr/>
        </p:nvSpPr>
        <p:spPr>
          <a:xfrm>
            <a:off x="3076163" y="2637411"/>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dirty="0">
                <a:solidFill>
                  <a:schemeClr val="bg1"/>
                </a:solidFill>
                <a:latin typeface="Arial"/>
                <a:ea typeface="Arial"/>
                <a:cs typeface="Arial"/>
                <a:sym typeface="Arial"/>
              </a:rPr>
              <a:t>3</a:t>
            </a:r>
            <a:endParaRPr dirty="0">
              <a:solidFill>
                <a:schemeClr val="bg1"/>
              </a:solidFill>
            </a:endParaRPr>
          </a:p>
        </p:txBody>
      </p:sp>
      <p:sp>
        <p:nvSpPr>
          <p:cNvPr id="27" name="Google Shape;2519;p7">
            <a:extLst>
              <a:ext uri="{FF2B5EF4-FFF2-40B4-BE49-F238E27FC236}">
                <a16:creationId xmlns:a16="http://schemas.microsoft.com/office/drawing/2014/main" id="{7A5CC4E1-9397-7739-D84E-97A3CA63E977}"/>
              </a:ext>
            </a:extLst>
          </p:cNvPr>
          <p:cNvSpPr txBox="1"/>
          <p:nvPr/>
        </p:nvSpPr>
        <p:spPr>
          <a:xfrm>
            <a:off x="3508211" y="2523420"/>
            <a:ext cx="4706261" cy="5077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AU" sz="1800" dirty="0">
                <a:latin typeface="Arial"/>
                <a:ea typeface="Arial"/>
                <a:cs typeface="Arial"/>
                <a:sym typeface="Arial"/>
              </a:rPr>
              <a:t>Click here to access </a:t>
            </a:r>
            <a:r>
              <a:rPr lang="en-AU" sz="1800" b="1" dirty="0">
                <a:latin typeface="Arial"/>
                <a:ea typeface="Arial"/>
                <a:cs typeface="Arial"/>
                <a:sym typeface="Arial"/>
              </a:rPr>
              <a:t>All Data </a:t>
            </a:r>
            <a:r>
              <a:rPr lang="en-AU" sz="1800" dirty="0">
                <a:latin typeface="Arial"/>
                <a:ea typeface="Arial"/>
                <a:cs typeface="Arial"/>
                <a:sym typeface="Arial"/>
              </a:rPr>
              <a:t>(joined). </a:t>
            </a:r>
            <a:endParaRPr sz="1800" dirty="0"/>
          </a:p>
        </p:txBody>
      </p:sp>
      <p:sp>
        <p:nvSpPr>
          <p:cNvPr id="23" name="Google Shape;2520;p7">
            <a:extLst>
              <a:ext uri="{FF2B5EF4-FFF2-40B4-BE49-F238E27FC236}">
                <a16:creationId xmlns:a16="http://schemas.microsoft.com/office/drawing/2014/main" id="{E383BE46-940B-9F5B-7559-28227387C420}"/>
              </a:ext>
            </a:extLst>
          </p:cNvPr>
          <p:cNvSpPr/>
          <p:nvPr/>
        </p:nvSpPr>
        <p:spPr>
          <a:xfrm>
            <a:off x="3076163" y="3109426"/>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dirty="0">
                <a:solidFill>
                  <a:schemeClr val="bg1"/>
                </a:solidFill>
                <a:latin typeface="Arial"/>
                <a:ea typeface="Arial"/>
                <a:cs typeface="Arial"/>
                <a:sym typeface="Arial"/>
              </a:rPr>
              <a:t>4</a:t>
            </a:r>
            <a:endParaRPr dirty="0">
              <a:solidFill>
                <a:schemeClr val="bg1"/>
              </a:solidFill>
            </a:endParaRPr>
          </a:p>
        </p:txBody>
      </p:sp>
      <p:sp>
        <p:nvSpPr>
          <p:cNvPr id="28" name="Google Shape;2521;p7">
            <a:extLst>
              <a:ext uri="{FF2B5EF4-FFF2-40B4-BE49-F238E27FC236}">
                <a16:creationId xmlns:a16="http://schemas.microsoft.com/office/drawing/2014/main" id="{59F50EB1-ED2F-3A45-EB45-2A03C1350BCF}"/>
              </a:ext>
            </a:extLst>
          </p:cNvPr>
          <p:cNvSpPr txBox="1"/>
          <p:nvPr/>
        </p:nvSpPr>
        <p:spPr>
          <a:xfrm>
            <a:off x="3508211" y="3026659"/>
            <a:ext cx="4706261"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AU" sz="1800" dirty="0">
                <a:latin typeface="Arial"/>
                <a:ea typeface="Arial"/>
                <a:cs typeface="Arial"/>
                <a:sym typeface="Arial"/>
              </a:rPr>
              <a:t>Click here to reveal the </a:t>
            </a:r>
            <a:r>
              <a:rPr lang="en-AU" sz="1800" b="1" dirty="0">
                <a:latin typeface="Arial"/>
                <a:ea typeface="Arial"/>
                <a:cs typeface="Arial"/>
                <a:sym typeface="Arial"/>
              </a:rPr>
              <a:t>Schools Data </a:t>
            </a:r>
            <a:r>
              <a:rPr lang="en-AU" sz="1800" dirty="0">
                <a:latin typeface="Arial"/>
                <a:ea typeface="Arial"/>
                <a:cs typeface="Arial"/>
                <a:sym typeface="Arial"/>
              </a:rPr>
              <a:t>tables (Schools, Classrooms, Desks). </a:t>
            </a:r>
            <a:endParaRPr sz="1800" dirty="0"/>
          </a:p>
        </p:txBody>
      </p:sp>
      <p:sp>
        <p:nvSpPr>
          <p:cNvPr id="24" name="Google Shape;2522;p7">
            <a:extLst>
              <a:ext uri="{FF2B5EF4-FFF2-40B4-BE49-F238E27FC236}">
                <a16:creationId xmlns:a16="http://schemas.microsoft.com/office/drawing/2014/main" id="{B0BB1BD7-10B9-007E-88DA-4750261FADA4}"/>
              </a:ext>
            </a:extLst>
          </p:cNvPr>
          <p:cNvSpPr/>
          <p:nvPr/>
        </p:nvSpPr>
        <p:spPr>
          <a:xfrm>
            <a:off x="3076163" y="3995503"/>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dirty="0">
                <a:solidFill>
                  <a:schemeClr val="bg1"/>
                </a:solidFill>
                <a:latin typeface="Arial"/>
                <a:ea typeface="Arial"/>
                <a:cs typeface="Arial"/>
                <a:sym typeface="Arial"/>
              </a:rPr>
              <a:t>5</a:t>
            </a:r>
            <a:endParaRPr dirty="0">
              <a:solidFill>
                <a:schemeClr val="bg1"/>
              </a:solidFill>
            </a:endParaRPr>
          </a:p>
        </p:txBody>
      </p:sp>
      <p:sp>
        <p:nvSpPr>
          <p:cNvPr id="29" name="Google Shape;2523;p7">
            <a:extLst>
              <a:ext uri="{FF2B5EF4-FFF2-40B4-BE49-F238E27FC236}">
                <a16:creationId xmlns:a16="http://schemas.microsoft.com/office/drawing/2014/main" id="{2119D0C3-AB63-231A-8BE2-D7786A5DAFF2}"/>
              </a:ext>
            </a:extLst>
          </p:cNvPr>
          <p:cNvSpPr txBox="1"/>
          <p:nvPr/>
        </p:nvSpPr>
        <p:spPr>
          <a:xfrm>
            <a:off x="3508211" y="3877748"/>
            <a:ext cx="4706261"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AU" sz="1800" dirty="0">
                <a:latin typeface="Arial"/>
                <a:ea typeface="Arial"/>
                <a:cs typeface="Arial"/>
                <a:sym typeface="Arial"/>
              </a:rPr>
              <a:t>Click here to reveal the </a:t>
            </a:r>
            <a:r>
              <a:rPr lang="en-AU" sz="1800" b="1" dirty="0">
                <a:latin typeface="Arial"/>
                <a:ea typeface="Arial"/>
                <a:cs typeface="Arial"/>
                <a:sym typeface="Arial"/>
              </a:rPr>
              <a:t>Survey Data </a:t>
            </a:r>
            <a:r>
              <a:rPr lang="en-AU" sz="1800" dirty="0">
                <a:latin typeface="Arial"/>
                <a:ea typeface="Arial"/>
                <a:cs typeface="Arial"/>
                <a:sym typeface="Arial"/>
              </a:rPr>
              <a:t>tables (Schools, Classrooms, Desks). </a:t>
            </a:r>
            <a:endParaRPr sz="1800" dirty="0"/>
          </a:p>
        </p:txBody>
      </p:sp>
      <p:sp>
        <p:nvSpPr>
          <p:cNvPr id="2" name="Slide Number Placeholder 1">
            <a:extLst>
              <a:ext uri="{FF2B5EF4-FFF2-40B4-BE49-F238E27FC236}">
                <a16:creationId xmlns:a16="http://schemas.microsoft.com/office/drawing/2014/main" id="{02A62D74-18EA-5953-51EA-46198558E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325418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37A88-790B-64D1-AF53-2C53C9790851}"/>
              </a:ext>
            </a:extLst>
          </p:cNvPr>
          <p:cNvSpPr>
            <a:spLocks noGrp="1"/>
          </p:cNvSpPr>
          <p:nvPr>
            <p:ph type="title"/>
          </p:nvPr>
        </p:nvSpPr>
        <p:spPr/>
        <p:txBody>
          <a:bodyPr/>
          <a:lstStyle/>
          <a:p>
            <a:r>
              <a:rPr lang="en-AU" dirty="0"/>
              <a:t>Accessing the data (2)</a:t>
            </a:r>
          </a:p>
        </p:txBody>
      </p:sp>
      <p:sp>
        <p:nvSpPr>
          <p:cNvPr id="4" name="Text Placeholder 3">
            <a:extLst>
              <a:ext uri="{FF2B5EF4-FFF2-40B4-BE49-F238E27FC236}">
                <a16:creationId xmlns:a16="http://schemas.microsoft.com/office/drawing/2014/main" id="{283A80A5-92BF-049C-01CF-055F43C9E3BD}"/>
              </a:ext>
            </a:extLst>
          </p:cNvPr>
          <p:cNvSpPr>
            <a:spLocks noGrp="1"/>
          </p:cNvSpPr>
          <p:nvPr>
            <p:ph type="body" sz="quarter" idx="18"/>
          </p:nvPr>
        </p:nvSpPr>
        <p:spPr/>
        <p:txBody>
          <a:bodyPr/>
          <a:lstStyle/>
          <a:p>
            <a:r>
              <a:rPr lang="en-AU"/>
              <a:t>Optimal learning environment - Oracle</a:t>
            </a:r>
          </a:p>
        </p:txBody>
      </p:sp>
      <p:pic>
        <p:nvPicPr>
          <p:cNvPr id="8" name="Google Shape;2528;p8" descr="A screenshot of the Data Hack Survey in Apex Oracle. ">
            <a:extLst>
              <a:ext uri="{FF2B5EF4-FFF2-40B4-BE49-F238E27FC236}">
                <a16:creationId xmlns:a16="http://schemas.microsoft.com/office/drawing/2014/main" id="{DFD2AE63-AE1E-2020-0EBE-076E712CAC73}"/>
              </a:ext>
            </a:extLst>
          </p:cNvPr>
          <p:cNvPicPr preferRelativeResize="0"/>
          <p:nvPr/>
        </p:nvPicPr>
        <p:blipFill rotWithShape="1">
          <a:blip r:embed="rId2">
            <a:alphaModFix/>
          </a:blip>
          <a:srcRect r="56832"/>
          <a:stretch/>
        </p:blipFill>
        <p:spPr>
          <a:xfrm>
            <a:off x="381057" y="1707059"/>
            <a:ext cx="4605985" cy="4747170"/>
          </a:xfrm>
          <a:prstGeom prst="rect">
            <a:avLst/>
          </a:prstGeom>
          <a:noFill/>
          <a:ln>
            <a:noFill/>
          </a:ln>
        </p:spPr>
      </p:pic>
      <p:grpSp>
        <p:nvGrpSpPr>
          <p:cNvPr id="5" name="Group 4">
            <a:extLst>
              <a:ext uri="{FF2B5EF4-FFF2-40B4-BE49-F238E27FC236}">
                <a16:creationId xmlns:a16="http://schemas.microsoft.com/office/drawing/2014/main" id="{DD98C716-4A7B-DD73-4C47-1566284F4A6A}"/>
              </a:ext>
              <a:ext uri="{C183D7F6-B498-43B3-948B-1728B52AA6E4}">
                <adec:decorative xmlns:adec="http://schemas.microsoft.com/office/drawing/2017/decorative" val="1"/>
              </a:ext>
            </a:extLst>
          </p:cNvPr>
          <p:cNvGrpSpPr/>
          <p:nvPr/>
        </p:nvGrpSpPr>
        <p:grpSpPr>
          <a:xfrm>
            <a:off x="4022714" y="2493534"/>
            <a:ext cx="618319" cy="327309"/>
            <a:chOff x="4022714" y="2493534"/>
            <a:chExt cx="618319" cy="327309"/>
          </a:xfrm>
        </p:grpSpPr>
        <p:sp>
          <p:nvSpPr>
            <p:cNvPr id="9" name="Google Shape;2530;p8">
              <a:extLst>
                <a:ext uri="{FF2B5EF4-FFF2-40B4-BE49-F238E27FC236}">
                  <a16:creationId xmlns:a16="http://schemas.microsoft.com/office/drawing/2014/main" id="{1C8D2D51-7905-8171-CFC7-9050ADE08357}"/>
                </a:ext>
              </a:extLst>
            </p:cNvPr>
            <p:cNvSpPr/>
            <p:nvPr/>
          </p:nvSpPr>
          <p:spPr>
            <a:xfrm rot="-5400000">
              <a:off x="4130726" y="2441164"/>
              <a:ext cx="216024" cy="43204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2534;p8">
              <a:extLst>
                <a:ext uri="{FF2B5EF4-FFF2-40B4-BE49-F238E27FC236}">
                  <a16:creationId xmlns:a16="http://schemas.microsoft.com/office/drawing/2014/main" id="{2F46D2EC-F8EC-236E-BC2C-87F1BD3CACAF}"/>
                </a:ext>
              </a:extLst>
            </p:cNvPr>
            <p:cNvSpPr/>
            <p:nvPr/>
          </p:nvSpPr>
          <p:spPr>
            <a:xfrm>
              <a:off x="4313724" y="2493534"/>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dirty="0">
                  <a:solidFill>
                    <a:schemeClr val="bg1"/>
                  </a:solidFill>
                  <a:latin typeface="Arial"/>
                  <a:ea typeface="Arial"/>
                  <a:cs typeface="Arial"/>
                  <a:sym typeface="Arial"/>
                </a:rPr>
                <a:t>1</a:t>
              </a:r>
              <a:endParaRPr dirty="0">
                <a:solidFill>
                  <a:schemeClr val="bg1"/>
                </a:solidFill>
              </a:endParaRPr>
            </a:p>
          </p:txBody>
        </p:sp>
      </p:grpSp>
      <p:sp>
        <p:nvSpPr>
          <p:cNvPr id="11" name="Google Shape;2535;p8">
            <a:extLst>
              <a:ext uri="{FF2B5EF4-FFF2-40B4-BE49-F238E27FC236}">
                <a16:creationId xmlns:a16="http://schemas.microsoft.com/office/drawing/2014/main" id="{20BC59C7-1E3B-B186-D2AC-BC46941249B1}"/>
              </a:ext>
            </a:extLst>
          </p:cNvPr>
          <p:cNvSpPr/>
          <p:nvPr/>
        </p:nvSpPr>
        <p:spPr>
          <a:xfrm>
            <a:off x="5715521" y="1755067"/>
            <a:ext cx="327309" cy="327309"/>
          </a:xfrm>
          <a:prstGeom prst="ellipse">
            <a:avLst/>
          </a:prstGeom>
          <a:solidFill>
            <a:schemeClr val="tx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solidFill>
                  <a:schemeClr val="bg1"/>
                </a:solidFill>
                <a:latin typeface="Arial"/>
                <a:ea typeface="Arial"/>
                <a:cs typeface="Arial"/>
                <a:sym typeface="Arial"/>
              </a:rPr>
              <a:t>1</a:t>
            </a:r>
            <a:endParaRPr>
              <a:solidFill>
                <a:schemeClr val="bg1"/>
              </a:solidFill>
            </a:endParaRPr>
          </a:p>
        </p:txBody>
      </p:sp>
      <p:sp>
        <p:nvSpPr>
          <p:cNvPr id="12" name="Google Shape;2536;p8">
            <a:extLst>
              <a:ext uri="{FF2B5EF4-FFF2-40B4-BE49-F238E27FC236}">
                <a16:creationId xmlns:a16="http://schemas.microsoft.com/office/drawing/2014/main" id="{0FCF6A5A-608E-635D-5E35-7ACEEA5B2CED}"/>
              </a:ext>
            </a:extLst>
          </p:cNvPr>
          <p:cNvSpPr txBox="1"/>
          <p:nvPr/>
        </p:nvSpPr>
        <p:spPr>
          <a:xfrm>
            <a:off x="6091664" y="1663737"/>
            <a:ext cx="4605984" cy="421649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600"/>
              </a:spcAft>
              <a:buNone/>
            </a:pPr>
            <a:r>
              <a:rPr lang="en-AU" sz="1800" dirty="0">
                <a:latin typeface="Arial"/>
                <a:ea typeface="Arial"/>
                <a:cs typeface="Arial"/>
                <a:sym typeface="Arial"/>
              </a:rPr>
              <a:t>Click the </a:t>
            </a:r>
            <a:r>
              <a:rPr lang="en-AU" sz="1800" b="1" dirty="0">
                <a:latin typeface="Arial"/>
                <a:ea typeface="Arial"/>
                <a:cs typeface="Arial"/>
                <a:sym typeface="Arial"/>
              </a:rPr>
              <a:t>Actions Button </a:t>
            </a:r>
            <a:r>
              <a:rPr lang="en-AU" sz="1800" dirty="0">
                <a:latin typeface="Arial"/>
                <a:ea typeface="Arial"/>
                <a:cs typeface="Arial"/>
                <a:sym typeface="Arial"/>
              </a:rPr>
              <a:t>to access actions you can do with the data.</a:t>
            </a:r>
          </a:p>
          <a:p>
            <a:pPr marL="0" marR="0" lvl="0" indent="0" algn="l" rtl="0">
              <a:lnSpc>
                <a:spcPct val="150000"/>
              </a:lnSpc>
              <a:spcBef>
                <a:spcPts val="0"/>
              </a:spcBef>
              <a:spcAft>
                <a:spcPts val="600"/>
              </a:spcAft>
              <a:buNone/>
            </a:pPr>
            <a:r>
              <a:rPr lang="en-AU" sz="1800" dirty="0">
                <a:latin typeface="Arial"/>
                <a:ea typeface="Arial"/>
                <a:cs typeface="Arial"/>
                <a:sym typeface="Arial"/>
              </a:rPr>
              <a:t>Below are some common functions you can use.</a:t>
            </a:r>
          </a:p>
          <a:p>
            <a:pPr>
              <a:lnSpc>
                <a:spcPct val="150000"/>
              </a:lnSpc>
              <a:spcAft>
                <a:spcPts val="600"/>
              </a:spcAft>
            </a:pPr>
            <a:r>
              <a:rPr lang="en-AU" sz="1800" b="1" dirty="0">
                <a:latin typeface="Arial"/>
                <a:ea typeface="Arial"/>
                <a:cs typeface="Arial"/>
                <a:sym typeface="Arial"/>
              </a:rPr>
              <a:t>Columns</a:t>
            </a:r>
            <a:r>
              <a:rPr lang="en-AU" sz="1800" dirty="0">
                <a:latin typeface="Arial"/>
                <a:ea typeface="Arial"/>
                <a:cs typeface="Arial"/>
                <a:sym typeface="Arial"/>
              </a:rPr>
              <a:t> – show or hide columns in the report.</a:t>
            </a:r>
          </a:p>
          <a:p>
            <a:pPr>
              <a:lnSpc>
                <a:spcPct val="150000"/>
              </a:lnSpc>
              <a:spcAft>
                <a:spcPts val="600"/>
              </a:spcAft>
            </a:pPr>
            <a:r>
              <a:rPr lang="en-AU" sz="1800" b="1" dirty="0">
                <a:latin typeface="Arial"/>
                <a:ea typeface="Arial"/>
                <a:cs typeface="Arial"/>
                <a:sym typeface="Arial"/>
              </a:rPr>
              <a:t>Filter</a:t>
            </a:r>
            <a:r>
              <a:rPr lang="en-AU" sz="1800" dirty="0">
                <a:latin typeface="Arial"/>
                <a:ea typeface="Arial"/>
                <a:cs typeface="Arial"/>
                <a:sym typeface="Arial"/>
              </a:rPr>
              <a:t> – filter the displayed data.</a:t>
            </a:r>
          </a:p>
          <a:p>
            <a:pPr>
              <a:lnSpc>
                <a:spcPct val="150000"/>
              </a:lnSpc>
              <a:spcAft>
                <a:spcPts val="600"/>
              </a:spcAft>
            </a:pPr>
            <a:r>
              <a:rPr lang="en-AU" sz="1800" b="1" dirty="0">
                <a:latin typeface="Arial"/>
                <a:ea typeface="Arial"/>
                <a:cs typeface="Arial"/>
                <a:sym typeface="Arial"/>
              </a:rPr>
              <a:t>Download</a:t>
            </a:r>
            <a:r>
              <a:rPr lang="en-AU" sz="1800" dirty="0">
                <a:latin typeface="Arial"/>
                <a:ea typeface="Arial"/>
                <a:cs typeface="Arial"/>
                <a:sym typeface="Arial"/>
              </a:rPr>
              <a:t> – download the data to manipulate outside of APEX. (CSV, Excel)</a:t>
            </a:r>
            <a:endParaRPr lang="en-AU" sz="1800" dirty="0"/>
          </a:p>
        </p:txBody>
      </p:sp>
      <p:sp>
        <p:nvSpPr>
          <p:cNvPr id="2" name="Slide Number Placeholder 1">
            <a:extLst>
              <a:ext uri="{FF2B5EF4-FFF2-40B4-BE49-F238E27FC236}">
                <a16:creationId xmlns:a16="http://schemas.microsoft.com/office/drawing/2014/main" id="{02A62D74-18EA-5953-51EA-46198558E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21612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37A88-790B-64D1-AF53-2C53C9790851}"/>
              </a:ext>
            </a:extLst>
          </p:cNvPr>
          <p:cNvSpPr>
            <a:spLocks noGrp="1"/>
          </p:cNvSpPr>
          <p:nvPr>
            <p:ph type="title"/>
          </p:nvPr>
        </p:nvSpPr>
        <p:spPr/>
        <p:txBody>
          <a:bodyPr/>
          <a:lstStyle/>
          <a:p>
            <a:r>
              <a:rPr lang="en-AU" dirty="0"/>
              <a:t>Assumptions</a:t>
            </a:r>
          </a:p>
        </p:txBody>
      </p:sp>
      <p:sp>
        <p:nvSpPr>
          <p:cNvPr id="4" name="Text Placeholder 3">
            <a:extLst>
              <a:ext uri="{FF2B5EF4-FFF2-40B4-BE49-F238E27FC236}">
                <a16:creationId xmlns:a16="http://schemas.microsoft.com/office/drawing/2014/main" id="{283A80A5-92BF-049C-01CF-055F43C9E3BD}"/>
              </a:ext>
            </a:extLst>
          </p:cNvPr>
          <p:cNvSpPr>
            <a:spLocks noGrp="1"/>
          </p:cNvSpPr>
          <p:nvPr>
            <p:ph type="body" sz="quarter" idx="18"/>
          </p:nvPr>
        </p:nvSpPr>
        <p:spPr/>
        <p:txBody>
          <a:bodyPr/>
          <a:lstStyle/>
          <a:p>
            <a:r>
              <a:rPr lang="en-AU" dirty="0"/>
              <a:t>Optimal learning environment – Oracle</a:t>
            </a:r>
          </a:p>
        </p:txBody>
      </p:sp>
      <p:sp>
        <p:nvSpPr>
          <p:cNvPr id="5" name="Text Placeholder 4">
            <a:extLst>
              <a:ext uri="{FF2B5EF4-FFF2-40B4-BE49-F238E27FC236}">
                <a16:creationId xmlns:a16="http://schemas.microsoft.com/office/drawing/2014/main" id="{6811B9BD-AD70-D15F-7827-7A64095446C1}"/>
              </a:ext>
            </a:extLst>
          </p:cNvPr>
          <p:cNvSpPr>
            <a:spLocks noGrp="1"/>
          </p:cNvSpPr>
          <p:nvPr>
            <p:ph type="body" sz="quarter" idx="17"/>
          </p:nvPr>
        </p:nvSpPr>
        <p:spPr/>
        <p:txBody>
          <a:bodyPr/>
          <a:lstStyle/>
          <a:p>
            <a:pPr marL="285750" lvl="0" indent="-285750">
              <a:spcAft>
                <a:spcPts val="600"/>
              </a:spcAft>
              <a:buClr>
                <a:schemeClr val="dk1"/>
              </a:buClr>
              <a:buSzPts val="2400"/>
              <a:buFont typeface="Arial" panose="020B0604020202020204" pitchFamily="34" charset="0"/>
              <a:buChar char="•"/>
            </a:pPr>
            <a:r>
              <a:rPr lang="en-AU" sz="1800" dirty="0"/>
              <a:t>Vote is Comfortable (1) or Uncomfortable (0).</a:t>
            </a:r>
          </a:p>
          <a:p>
            <a:pPr marL="285750" lvl="0" indent="-285750">
              <a:spcAft>
                <a:spcPts val="600"/>
              </a:spcAft>
              <a:buClr>
                <a:schemeClr val="dk1"/>
              </a:buClr>
              <a:buSzPts val="2400"/>
              <a:buFont typeface="Arial" panose="020B0604020202020204" pitchFamily="34" charset="0"/>
              <a:buChar char="•"/>
            </a:pPr>
            <a:r>
              <a:rPr lang="en-AU" sz="1800" dirty="0"/>
              <a:t>Air conditioner is located at the front-centre of the classroom.</a:t>
            </a:r>
          </a:p>
          <a:p>
            <a:pPr marL="285750" lvl="0" indent="-285750">
              <a:spcAft>
                <a:spcPts val="600"/>
              </a:spcAft>
              <a:buClr>
                <a:schemeClr val="dk1"/>
              </a:buClr>
              <a:buSzPts val="2400"/>
              <a:buFont typeface="Arial" panose="020B0604020202020204" pitchFamily="34" charset="0"/>
              <a:buChar char="•"/>
            </a:pPr>
            <a:r>
              <a:rPr lang="en-AU" sz="1800" dirty="0"/>
              <a:t>Classrooms have the same layout (3 variants).</a:t>
            </a:r>
          </a:p>
        </p:txBody>
      </p:sp>
      <p:sp>
        <p:nvSpPr>
          <p:cNvPr id="2" name="Slide Number Placeholder 1">
            <a:extLst>
              <a:ext uri="{FF2B5EF4-FFF2-40B4-BE49-F238E27FC236}">
                <a16:creationId xmlns:a16="http://schemas.microsoft.com/office/drawing/2014/main" id="{02A62D74-18EA-5953-51EA-46198558E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143499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37A88-790B-64D1-AF53-2C53C9790851}"/>
              </a:ext>
            </a:extLst>
          </p:cNvPr>
          <p:cNvSpPr>
            <a:spLocks noGrp="1"/>
          </p:cNvSpPr>
          <p:nvPr>
            <p:ph type="title"/>
          </p:nvPr>
        </p:nvSpPr>
        <p:spPr/>
        <p:txBody>
          <a:bodyPr/>
          <a:lstStyle/>
          <a:p>
            <a:r>
              <a:rPr lang="en-AU" dirty="0"/>
              <a:t>Classroom layout variant 1 – 30 seats</a:t>
            </a:r>
          </a:p>
        </p:txBody>
      </p:sp>
      <p:sp>
        <p:nvSpPr>
          <p:cNvPr id="4" name="Text Placeholder 3">
            <a:extLst>
              <a:ext uri="{FF2B5EF4-FFF2-40B4-BE49-F238E27FC236}">
                <a16:creationId xmlns:a16="http://schemas.microsoft.com/office/drawing/2014/main" id="{283A80A5-92BF-049C-01CF-055F43C9E3BD}"/>
              </a:ext>
            </a:extLst>
          </p:cNvPr>
          <p:cNvSpPr>
            <a:spLocks noGrp="1"/>
          </p:cNvSpPr>
          <p:nvPr>
            <p:ph type="body" sz="quarter" idx="18"/>
          </p:nvPr>
        </p:nvSpPr>
        <p:spPr/>
        <p:txBody>
          <a:bodyPr/>
          <a:lstStyle/>
          <a:p>
            <a:r>
              <a:rPr lang="en-AU" dirty="0"/>
              <a:t>Optimal learning environment – Oracle</a:t>
            </a:r>
          </a:p>
        </p:txBody>
      </p:sp>
      <p:sp>
        <p:nvSpPr>
          <p:cNvPr id="8" name="Google Shape;2555;p10">
            <a:extLst>
              <a:ext uri="{FF2B5EF4-FFF2-40B4-BE49-F238E27FC236}">
                <a16:creationId xmlns:a16="http://schemas.microsoft.com/office/drawing/2014/main" id="{D31BCD00-E1CB-B10C-DA41-9178E4B1C132}"/>
              </a:ext>
              <a:ext uri="{C183D7F6-B498-43B3-948B-1728B52AA6E4}">
                <adec:decorative xmlns:adec="http://schemas.microsoft.com/office/drawing/2017/decorative" val="1"/>
              </a:ext>
            </a:extLst>
          </p:cNvPr>
          <p:cNvSpPr/>
          <p:nvPr/>
        </p:nvSpPr>
        <p:spPr>
          <a:xfrm>
            <a:off x="5083644" y="1700213"/>
            <a:ext cx="1482470" cy="399850"/>
          </a:xfrm>
          <a:prstGeom prst="round2SameRect">
            <a:avLst>
              <a:gd name="adj1" fmla="val 0"/>
              <a:gd name="adj2" fmla="val 50000"/>
            </a:avLst>
          </a:prstGeom>
          <a:solidFill>
            <a:schemeClr val="bg2">
              <a:lumMod val="100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AU" sz="1400" b="1">
                <a:solidFill>
                  <a:schemeClr val="lt1"/>
                </a:solidFill>
                <a:latin typeface="Arial"/>
                <a:ea typeface="Arial"/>
                <a:cs typeface="Arial"/>
                <a:sym typeface="Arial"/>
              </a:rPr>
              <a:t>AC UNIT</a:t>
            </a:r>
            <a:endParaRPr/>
          </a:p>
        </p:txBody>
      </p:sp>
      <p:grpSp>
        <p:nvGrpSpPr>
          <p:cNvPr id="9" name="Google Shape;2556;p10">
            <a:extLst>
              <a:ext uri="{FF2B5EF4-FFF2-40B4-BE49-F238E27FC236}">
                <a16:creationId xmlns:a16="http://schemas.microsoft.com/office/drawing/2014/main" id="{56ABEDAB-B501-E4E9-7B06-669A8405F782}"/>
              </a:ext>
              <a:ext uri="{C183D7F6-B498-43B3-948B-1728B52AA6E4}">
                <adec:decorative xmlns:adec="http://schemas.microsoft.com/office/drawing/2017/decorative" val="1"/>
              </a:ext>
            </a:extLst>
          </p:cNvPr>
          <p:cNvGrpSpPr/>
          <p:nvPr/>
        </p:nvGrpSpPr>
        <p:grpSpPr>
          <a:xfrm>
            <a:off x="3032314" y="2277803"/>
            <a:ext cx="5512593" cy="4273180"/>
            <a:chOff x="5634263" y="1205155"/>
            <a:chExt cx="5934346" cy="4600109"/>
          </a:xfrm>
        </p:grpSpPr>
        <p:sp>
          <p:nvSpPr>
            <p:cNvPr id="10" name="Google Shape;2557;p10">
              <a:extLst>
                <a:ext uri="{FF2B5EF4-FFF2-40B4-BE49-F238E27FC236}">
                  <a16:creationId xmlns:a16="http://schemas.microsoft.com/office/drawing/2014/main" id="{5186B5C0-893F-6B07-4103-63FE38F44CB7}"/>
                </a:ext>
              </a:extLst>
            </p:cNvPr>
            <p:cNvSpPr/>
            <p:nvPr/>
          </p:nvSpPr>
          <p:spPr>
            <a:xfrm>
              <a:off x="5634263" y="3252494"/>
              <a:ext cx="5934346" cy="863892"/>
            </a:xfrm>
            <a:prstGeom prst="rect">
              <a:avLst/>
            </a:prstGeom>
            <a:solidFill>
              <a:srgbClr val="759C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1" name="Google Shape;2558;p10">
              <a:extLst>
                <a:ext uri="{FF2B5EF4-FFF2-40B4-BE49-F238E27FC236}">
                  <a16:creationId xmlns:a16="http://schemas.microsoft.com/office/drawing/2014/main" id="{33982485-7A34-815B-408C-EA7453703B65}"/>
                </a:ext>
              </a:extLst>
            </p:cNvPr>
            <p:cNvSpPr/>
            <p:nvPr/>
          </p:nvSpPr>
          <p:spPr>
            <a:xfrm>
              <a:off x="5634263" y="4162153"/>
              <a:ext cx="5934346" cy="1538988"/>
            </a:xfrm>
            <a:prstGeom prst="rect">
              <a:avLst/>
            </a:prstGeom>
            <a:solidFill>
              <a:srgbClr val="759C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2" name="Google Shape;2559;p10">
              <a:extLst>
                <a:ext uri="{FF2B5EF4-FFF2-40B4-BE49-F238E27FC236}">
                  <a16:creationId xmlns:a16="http://schemas.microsoft.com/office/drawing/2014/main" id="{37482F56-D92D-E9E0-1960-F37BE6234F75}"/>
                </a:ext>
              </a:extLst>
            </p:cNvPr>
            <p:cNvSpPr/>
            <p:nvPr/>
          </p:nvSpPr>
          <p:spPr>
            <a:xfrm>
              <a:off x="5634263" y="1664797"/>
              <a:ext cx="5934346" cy="1538988"/>
            </a:xfrm>
            <a:prstGeom prst="rect">
              <a:avLst/>
            </a:prstGeom>
            <a:solidFill>
              <a:srgbClr val="759C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nvGrpSpPr>
            <p:cNvPr id="13" name="Google Shape;2560;p10">
              <a:extLst>
                <a:ext uri="{FF2B5EF4-FFF2-40B4-BE49-F238E27FC236}">
                  <a16:creationId xmlns:a16="http://schemas.microsoft.com/office/drawing/2014/main" id="{D88E0ACF-6C3D-F808-82E7-D9057DFBC338}"/>
                </a:ext>
              </a:extLst>
            </p:cNvPr>
            <p:cNvGrpSpPr/>
            <p:nvPr/>
          </p:nvGrpSpPr>
          <p:grpSpPr>
            <a:xfrm>
              <a:off x="5778484" y="1664797"/>
              <a:ext cx="2299918" cy="696773"/>
              <a:chOff x="5778484" y="1664797"/>
              <a:chExt cx="2299918" cy="696773"/>
            </a:xfrm>
          </p:grpSpPr>
          <p:grpSp>
            <p:nvGrpSpPr>
              <p:cNvPr id="167" name="Google Shape;2561;p10">
                <a:extLst>
                  <a:ext uri="{FF2B5EF4-FFF2-40B4-BE49-F238E27FC236}">
                    <a16:creationId xmlns:a16="http://schemas.microsoft.com/office/drawing/2014/main" id="{8F9CACA5-43D6-52B7-9D04-BA26CFF43FB8}"/>
                  </a:ext>
                </a:extLst>
              </p:cNvPr>
              <p:cNvGrpSpPr/>
              <p:nvPr/>
            </p:nvGrpSpPr>
            <p:grpSpPr>
              <a:xfrm>
                <a:off x="5919024" y="1916832"/>
                <a:ext cx="444738" cy="444738"/>
                <a:chOff x="3448723" y="4565099"/>
                <a:chExt cx="474712" cy="474711"/>
              </a:xfrm>
            </p:grpSpPr>
            <p:sp>
              <p:nvSpPr>
                <p:cNvPr id="180" name="Google Shape;2562;p10">
                  <a:extLst>
                    <a:ext uri="{FF2B5EF4-FFF2-40B4-BE49-F238E27FC236}">
                      <a16:creationId xmlns:a16="http://schemas.microsoft.com/office/drawing/2014/main" id="{9ECADA70-2150-BAE0-F628-3F0CED85DEB5}"/>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81" name="Google Shape;2563;p10">
                  <a:extLst>
                    <a:ext uri="{FF2B5EF4-FFF2-40B4-BE49-F238E27FC236}">
                      <a16:creationId xmlns:a16="http://schemas.microsoft.com/office/drawing/2014/main" id="{B58A40D3-4B06-D125-C2B4-58AA42B64AFA}"/>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68" name="Google Shape;2564;p10">
                <a:extLst>
                  <a:ext uri="{FF2B5EF4-FFF2-40B4-BE49-F238E27FC236}">
                    <a16:creationId xmlns:a16="http://schemas.microsoft.com/office/drawing/2014/main" id="{B4992853-5C99-6694-C44E-773A9C23CB4A}"/>
                  </a:ext>
                </a:extLst>
              </p:cNvPr>
              <p:cNvGrpSpPr/>
              <p:nvPr/>
            </p:nvGrpSpPr>
            <p:grpSpPr>
              <a:xfrm>
                <a:off x="6711602" y="1916832"/>
                <a:ext cx="444738" cy="444738"/>
                <a:chOff x="3448723" y="4565099"/>
                <a:chExt cx="474712" cy="474711"/>
              </a:xfrm>
            </p:grpSpPr>
            <p:sp>
              <p:nvSpPr>
                <p:cNvPr id="178" name="Google Shape;2565;p10">
                  <a:extLst>
                    <a:ext uri="{FF2B5EF4-FFF2-40B4-BE49-F238E27FC236}">
                      <a16:creationId xmlns:a16="http://schemas.microsoft.com/office/drawing/2014/main" id="{3312A4B2-0A98-055F-993A-46399D3FD7C7}"/>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79" name="Google Shape;2566;p10">
                  <a:extLst>
                    <a:ext uri="{FF2B5EF4-FFF2-40B4-BE49-F238E27FC236}">
                      <a16:creationId xmlns:a16="http://schemas.microsoft.com/office/drawing/2014/main" id="{49F21201-F567-27F5-79D9-AEFD2414F6D6}"/>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69" name="Google Shape;2567;p10">
                <a:extLst>
                  <a:ext uri="{FF2B5EF4-FFF2-40B4-BE49-F238E27FC236}">
                    <a16:creationId xmlns:a16="http://schemas.microsoft.com/office/drawing/2014/main" id="{A825D0B6-DB97-C84F-09E8-48AA1C09279C}"/>
                  </a:ext>
                </a:extLst>
              </p:cNvPr>
              <p:cNvGrpSpPr/>
              <p:nvPr/>
            </p:nvGrpSpPr>
            <p:grpSpPr>
              <a:xfrm>
                <a:off x="7493639" y="1916832"/>
                <a:ext cx="444738" cy="444738"/>
                <a:chOff x="3448723" y="4565099"/>
                <a:chExt cx="474712" cy="474711"/>
              </a:xfrm>
            </p:grpSpPr>
            <p:sp>
              <p:nvSpPr>
                <p:cNvPr id="176" name="Google Shape;2568;p10">
                  <a:extLst>
                    <a:ext uri="{FF2B5EF4-FFF2-40B4-BE49-F238E27FC236}">
                      <a16:creationId xmlns:a16="http://schemas.microsoft.com/office/drawing/2014/main" id="{27FE0FCD-9A75-DFC8-D594-DD9C1ABF71A5}"/>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77" name="Google Shape;2569;p10">
                  <a:extLst>
                    <a:ext uri="{FF2B5EF4-FFF2-40B4-BE49-F238E27FC236}">
                      <a16:creationId xmlns:a16="http://schemas.microsoft.com/office/drawing/2014/main" id="{84EFD3E9-C7D7-EE80-7D99-10350C98B774}"/>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170" name="Google Shape;2570;p10">
                <a:extLst>
                  <a:ext uri="{FF2B5EF4-FFF2-40B4-BE49-F238E27FC236}">
                    <a16:creationId xmlns:a16="http://schemas.microsoft.com/office/drawing/2014/main" id="{B5B8C53A-6A70-21CA-5212-5BEE323D1A42}"/>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71" name="Google Shape;2571;p10">
                <a:extLst>
                  <a:ext uri="{FF2B5EF4-FFF2-40B4-BE49-F238E27FC236}">
                    <a16:creationId xmlns:a16="http://schemas.microsoft.com/office/drawing/2014/main" id="{67EC3614-F051-0154-317B-5C4BFCAF5295}"/>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72" name="Google Shape;2572;p10">
                <a:extLst>
                  <a:ext uri="{FF2B5EF4-FFF2-40B4-BE49-F238E27FC236}">
                    <a16:creationId xmlns:a16="http://schemas.microsoft.com/office/drawing/2014/main" id="{C452545F-029B-E0A7-3D8D-7C36E7611EB0}"/>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73" name="Google Shape;2573;p10">
                <a:extLst>
                  <a:ext uri="{FF2B5EF4-FFF2-40B4-BE49-F238E27FC236}">
                    <a16:creationId xmlns:a16="http://schemas.microsoft.com/office/drawing/2014/main" id="{9CD5A197-6D85-896E-51DC-720052B81A2F}"/>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a:t>
                </a:r>
                <a:endParaRPr/>
              </a:p>
            </p:txBody>
          </p:sp>
          <p:sp>
            <p:nvSpPr>
              <p:cNvPr id="174" name="Google Shape;2574;p10">
                <a:extLst>
                  <a:ext uri="{FF2B5EF4-FFF2-40B4-BE49-F238E27FC236}">
                    <a16:creationId xmlns:a16="http://schemas.microsoft.com/office/drawing/2014/main" id="{33C4CF5E-91D1-0F76-6989-B54888BA18F4}"/>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a:t>
                </a:r>
                <a:endParaRPr/>
              </a:p>
            </p:txBody>
          </p:sp>
          <p:sp>
            <p:nvSpPr>
              <p:cNvPr id="175" name="Google Shape;2575;p10">
                <a:extLst>
                  <a:ext uri="{FF2B5EF4-FFF2-40B4-BE49-F238E27FC236}">
                    <a16:creationId xmlns:a16="http://schemas.microsoft.com/office/drawing/2014/main" id="{DF5593BA-0542-50B1-A647-A7DAE0325512}"/>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3</a:t>
                </a:r>
                <a:endParaRPr/>
              </a:p>
            </p:txBody>
          </p:sp>
        </p:grpSp>
        <p:sp>
          <p:nvSpPr>
            <p:cNvPr id="14" name="Google Shape;2576;p10">
              <a:extLst>
                <a:ext uri="{FF2B5EF4-FFF2-40B4-BE49-F238E27FC236}">
                  <a16:creationId xmlns:a16="http://schemas.microsoft.com/office/drawing/2014/main" id="{3FAF4E31-7F9A-9A1D-E12F-D6E0B3A38389}"/>
                </a:ext>
              </a:extLst>
            </p:cNvPr>
            <p:cNvSpPr txBox="1"/>
            <p:nvPr/>
          </p:nvSpPr>
          <p:spPr>
            <a:xfrm>
              <a:off x="8143532" y="2216016"/>
              <a:ext cx="8886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b="1">
                  <a:solidFill>
                    <a:schemeClr val="bg1"/>
                  </a:solidFill>
                  <a:latin typeface="Arial"/>
                  <a:ea typeface="Arial"/>
                  <a:cs typeface="Arial"/>
                  <a:sym typeface="Arial"/>
                </a:rPr>
                <a:t>Front</a:t>
              </a:r>
              <a:endParaRPr>
                <a:solidFill>
                  <a:schemeClr val="bg1"/>
                </a:solidFill>
              </a:endParaRPr>
            </a:p>
          </p:txBody>
        </p:sp>
        <p:sp>
          <p:nvSpPr>
            <p:cNvPr id="15" name="Google Shape;2577;p10">
              <a:extLst>
                <a:ext uri="{FF2B5EF4-FFF2-40B4-BE49-F238E27FC236}">
                  <a16:creationId xmlns:a16="http://schemas.microsoft.com/office/drawing/2014/main" id="{7EC86535-244B-0557-22F1-DC9E88447A45}"/>
                </a:ext>
              </a:extLst>
            </p:cNvPr>
            <p:cNvSpPr txBox="1"/>
            <p:nvPr/>
          </p:nvSpPr>
          <p:spPr>
            <a:xfrm>
              <a:off x="8143532" y="4722251"/>
              <a:ext cx="8886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b="1">
                  <a:solidFill>
                    <a:schemeClr val="bg1"/>
                  </a:solidFill>
                  <a:latin typeface="Arial"/>
                  <a:ea typeface="Arial"/>
                  <a:cs typeface="Arial"/>
                  <a:sym typeface="Arial"/>
                </a:rPr>
                <a:t>Rear</a:t>
              </a:r>
              <a:endParaRPr>
                <a:solidFill>
                  <a:schemeClr val="bg1"/>
                </a:solidFill>
              </a:endParaRPr>
            </a:p>
          </p:txBody>
        </p:sp>
        <p:grpSp>
          <p:nvGrpSpPr>
            <p:cNvPr id="16" name="Google Shape;2578;p10">
              <a:extLst>
                <a:ext uri="{FF2B5EF4-FFF2-40B4-BE49-F238E27FC236}">
                  <a16:creationId xmlns:a16="http://schemas.microsoft.com/office/drawing/2014/main" id="{6C56A301-FDA6-DCD7-54E8-354852B040C5}"/>
                </a:ext>
              </a:extLst>
            </p:cNvPr>
            <p:cNvGrpSpPr/>
            <p:nvPr/>
          </p:nvGrpSpPr>
          <p:grpSpPr>
            <a:xfrm>
              <a:off x="5778484" y="2492896"/>
              <a:ext cx="2299918" cy="696773"/>
              <a:chOff x="5778484" y="1664797"/>
              <a:chExt cx="2299918" cy="696773"/>
            </a:xfrm>
          </p:grpSpPr>
          <p:grpSp>
            <p:nvGrpSpPr>
              <p:cNvPr id="152" name="Google Shape;2579;p10">
                <a:extLst>
                  <a:ext uri="{FF2B5EF4-FFF2-40B4-BE49-F238E27FC236}">
                    <a16:creationId xmlns:a16="http://schemas.microsoft.com/office/drawing/2014/main" id="{F6439893-6AC5-2B23-76AA-577A4EB07D08}"/>
                  </a:ext>
                </a:extLst>
              </p:cNvPr>
              <p:cNvGrpSpPr/>
              <p:nvPr/>
            </p:nvGrpSpPr>
            <p:grpSpPr>
              <a:xfrm>
                <a:off x="5919024" y="1916832"/>
                <a:ext cx="444738" cy="444738"/>
                <a:chOff x="3448723" y="4565099"/>
                <a:chExt cx="474712" cy="474711"/>
              </a:xfrm>
            </p:grpSpPr>
            <p:sp>
              <p:nvSpPr>
                <p:cNvPr id="165" name="Google Shape;2580;p10">
                  <a:extLst>
                    <a:ext uri="{FF2B5EF4-FFF2-40B4-BE49-F238E27FC236}">
                      <a16:creationId xmlns:a16="http://schemas.microsoft.com/office/drawing/2014/main" id="{265A1DFD-E5CF-4B72-8757-A168D4B196A5}"/>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66" name="Google Shape;2581;p10">
                  <a:extLst>
                    <a:ext uri="{FF2B5EF4-FFF2-40B4-BE49-F238E27FC236}">
                      <a16:creationId xmlns:a16="http://schemas.microsoft.com/office/drawing/2014/main" id="{8E2B5360-EF60-4A2E-7E2F-BD6F79CCD24D}"/>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53" name="Google Shape;2582;p10">
                <a:extLst>
                  <a:ext uri="{FF2B5EF4-FFF2-40B4-BE49-F238E27FC236}">
                    <a16:creationId xmlns:a16="http://schemas.microsoft.com/office/drawing/2014/main" id="{59837F6C-B741-1137-6DA9-4CC254EB1C84}"/>
                  </a:ext>
                </a:extLst>
              </p:cNvPr>
              <p:cNvGrpSpPr/>
              <p:nvPr/>
            </p:nvGrpSpPr>
            <p:grpSpPr>
              <a:xfrm>
                <a:off x="6711602" y="1916832"/>
                <a:ext cx="444738" cy="444738"/>
                <a:chOff x="3448723" y="4565099"/>
                <a:chExt cx="474712" cy="474711"/>
              </a:xfrm>
            </p:grpSpPr>
            <p:sp>
              <p:nvSpPr>
                <p:cNvPr id="163" name="Google Shape;2583;p10">
                  <a:extLst>
                    <a:ext uri="{FF2B5EF4-FFF2-40B4-BE49-F238E27FC236}">
                      <a16:creationId xmlns:a16="http://schemas.microsoft.com/office/drawing/2014/main" id="{26DB9F25-AC3A-A834-BC41-BAFFA7A29C31}"/>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64" name="Google Shape;2584;p10">
                  <a:extLst>
                    <a:ext uri="{FF2B5EF4-FFF2-40B4-BE49-F238E27FC236}">
                      <a16:creationId xmlns:a16="http://schemas.microsoft.com/office/drawing/2014/main" id="{C0207DA1-A777-88AE-F99C-8E2C34D63192}"/>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54" name="Google Shape;2585;p10">
                <a:extLst>
                  <a:ext uri="{FF2B5EF4-FFF2-40B4-BE49-F238E27FC236}">
                    <a16:creationId xmlns:a16="http://schemas.microsoft.com/office/drawing/2014/main" id="{7A9CA503-0F79-C092-5BD9-52940273FB6A}"/>
                  </a:ext>
                </a:extLst>
              </p:cNvPr>
              <p:cNvGrpSpPr/>
              <p:nvPr/>
            </p:nvGrpSpPr>
            <p:grpSpPr>
              <a:xfrm>
                <a:off x="7493639" y="1916832"/>
                <a:ext cx="444738" cy="444738"/>
                <a:chOff x="3448723" y="4565099"/>
                <a:chExt cx="474712" cy="474711"/>
              </a:xfrm>
            </p:grpSpPr>
            <p:sp>
              <p:nvSpPr>
                <p:cNvPr id="161" name="Google Shape;2586;p10">
                  <a:extLst>
                    <a:ext uri="{FF2B5EF4-FFF2-40B4-BE49-F238E27FC236}">
                      <a16:creationId xmlns:a16="http://schemas.microsoft.com/office/drawing/2014/main" id="{82778AC3-CC62-92EF-CC8E-4BFBF304886D}"/>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62" name="Google Shape;2587;p10">
                  <a:extLst>
                    <a:ext uri="{FF2B5EF4-FFF2-40B4-BE49-F238E27FC236}">
                      <a16:creationId xmlns:a16="http://schemas.microsoft.com/office/drawing/2014/main" id="{E82E1A3A-C960-D88E-5549-C331A7F94D6D}"/>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155" name="Google Shape;2588;p10">
                <a:extLst>
                  <a:ext uri="{FF2B5EF4-FFF2-40B4-BE49-F238E27FC236}">
                    <a16:creationId xmlns:a16="http://schemas.microsoft.com/office/drawing/2014/main" id="{1529484E-AE7A-559E-D298-9D94897761FA}"/>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56" name="Google Shape;2589;p10">
                <a:extLst>
                  <a:ext uri="{FF2B5EF4-FFF2-40B4-BE49-F238E27FC236}">
                    <a16:creationId xmlns:a16="http://schemas.microsoft.com/office/drawing/2014/main" id="{250029E8-EE82-8CB4-8BD8-5BD247B24DDC}"/>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57" name="Google Shape;2590;p10">
                <a:extLst>
                  <a:ext uri="{FF2B5EF4-FFF2-40B4-BE49-F238E27FC236}">
                    <a16:creationId xmlns:a16="http://schemas.microsoft.com/office/drawing/2014/main" id="{95340C93-6FA2-D3FC-839F-C61F7D6BE3E8}"/>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58" name="Google Shape;2591;p10">
                <a:extLst>
                  <a:ext uri="{FF2B5EF4-FFF2-40B4-BE49-F238E27FC236}">
                    <a16:creationId xmlns:a16="http://schemas.microsoft.com/office/drawing/2014/main" id="{CB2C98F4-DFB1-EC5C-8717-460964010680}"/>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7</a:t>
                </a:r>
                <a:endParaRPr/>
              </a:p>
            </p:txBody>
          </p:sp>
          <p:sp>
            <p:nvSpPr>
              <p:cNvPr id="159" name="Google Shape;2592;p10">
                <a:extLst>
                  <a:ext uri="{FF2B5EF4-FFF2-40B4-BE49-F238E27FC236}">
                    <a16:creationId xmlns:a16="http://schemas.microsoft.com/office/drawing/2014/main" id="{877A0F91-BC44-C4E6-B380-1D9FD572076B}"/>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8</a:t>
                </a:r>
                <a:endParaRPr/>
              </a:p>
            </p:txBody>
          </p:sp>
          <p:sp>
            <p:nvSpPr>
              <p:cNvPr id="160" name="Google Shape;2593;p10">
                <a:extLst>
                  <a:ext uri="{FF2B5EF4-FFF2-40B4-BE49-F238E27FC236}">
                    <a16:creationId xmlns:a16="http://schemas.microsoft.com/office/drawing/2014/main" id="{0332A9F2-72FF-20F0-FEFA-A5721BA2E6ED}"/>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9</a:t>
                </a:r>
                <a:endParaRPr/>
              </a:p>
            </p:txBody>
          </p:sp>
        </p:grpSp>
        <p:grpSp>
          <p:nvGrpSpPr>
            <p:cNvPr id="17" name="Google Shape;2594;p10">
              <a:extLst>
                <a:ext uri="{FF2B5EF4-FFF2-40B4-BE49-F238E27FC236}">
                  <a16:creationId xmlns:a16="http://schemas.microsoft.com/office/drawing/2014/main" id="{FDF63CD4-7B42-D904-B865-065288BB93AC}"/>
                </a:ext>
              </a:extLst>
            </p:cNvPr>
            <p:cNvGrpSpPr/>
            <p:nvPr/>
          </p:nvGrpSpPr>
          <p:grpSpPr>
            <a:xfrm>
              <a:off x="5778484" y="3329972"/>
              <a:ext cx="2299918" cy="696773"/>
              <a:chOff x="5778484" y="1664797"/>
              <a:chExt cx="2299918" cy="696773"/>
            </a:xfrm>
          </p:grpSpPr>
          <p:grpSp>
            <p:nvGrpSpPr>
              <p:cNvPr id="137" name="Google Shape;2595;p10">
                <a:extLst>
                  <a:ext uri="{FF2B5EF4-FFF2-40B4-BE49-F238E27FC236}">
                    <a16:creationId xmlns:a16="http://schemas.microsoft.com/office/drawing/2014/main" id="{75B719C7-5C19-89E6-6D81-43BEF2A46EA5}"/>
                  </a:ext>
                </a:extLst>
              </p:cNvPr>
              <p:cNvGrpSpPr/>
              <p:nvPr/>
            </p:nvGrpSpPr>
            <p:grpSpPr>
              <a:xfrm>
                <a:off x="5919024" y="1916832"/>
                <a:ext cx="444738" cy="444738"/>
                <a:chOff x="3448723" y="4565099"/>
                <a:chExt cx="474712" cy="474711"/>
              </a:xfrm>
            </p:grpSpPr>
            <p:sp>
              <p:nvSpPr>
                <p:cNvPr id="150" name="Google Shape;2596;p10">
                  <a:extLst>
                    <a:ext uri="{FF2B5EF4-FFF2-40B4-BE49-F238E27FC236}">
                      <a16:creationId xmlns:a16="http://schemas.microsoft.com/office/drawing/2014/main" id="{BDDB2CC1-CC4F-5A95-390E-8B85126C3DAA}"/>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51" name="Google Shape;2597;p10">
                  <a:extLst>
                    <a:ext uri="{FF2B5EF4-FFF2-40B4-BE49-F238E27FC236}">
                      <a16:creationId xmlns:a16="http://schemas.microsoft.com/office/drawing/2014/main" id="{0E9F8A81-3E14-2397-9EC3-9E21F2E55D2D}"/>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38" name="Google Shape;2598;p10">
                <a:extLst>
                  <a:ext uri="{FF2B5EF4-FFF2-40B4-BE49-F238E27FC236}">
                    <a16:creationId xmlns:a16="http://schemas.microsoft.com/office/drawing/2014/main" id="{D1BB426B-F9A5-88DD-A91C-CA29B9C3AD09}"/>
                  </a:ext>
                </a:extLst>
              </p:cNvPr>
              <p:cNvGrpSpPr/>
              <p:nvPr/>
            </p:nvGrpSpPr>
            <p:grpSpPr>
              <a:xfrm>
                <a:off x="6711602" y="1916832"/>
                <a:ext cx="444738" cy="444738"/>
                <a:chOff x="3448723" y="4565099"/>
                <a:chExt cx="474712" cy="474711"/>
              </a:xfrm>
            </p:grpSpPr>
            <p:sp>
              <p:nvSpPr>
                <p:cNvPr id="148" name="Google Shape;2599;p10">
                  <a:extLst>
                    <a:ext uri="{FF2B5EF4-FFF2-40B4-BE49-F238E27FC236}">
                      <a16:creationId xmlns:a16="http://schemas.microsoft.com/office/drawing/2014/main" id="{53AF0E21-26A0-4B57-A101-07A0E78C775E}"/>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49" name="Google Shape;2600;p10">
                  <a:extLst>
                    <a:ext uri="{FF2B5EF4-FFF2-40B4-BE49-F238E27FC236}">
                      <a16:creationId xmlns:a16="http://schemas.microsoft.com/office/drawing/2014/main" id="{F6A1E209-A0FC-C4AE-6375-B71A41F20C6F}"/>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39" name="Google Shape;2601;p10">
                <a:extLst>
                  <a:ext uri="{FF2B5EF4-FFF2-40B4-BE49-F238E27FC236}">
                    <a16:creationId xmlns:a16="http://schemas.microsoft.com/office/drawing/2014/main" id="{D889C88C-A2F3-226B-82CB-BC4CB3F100FE}"/>
                  </a:ext>
                </a:extLst>
              </p:cNvPr>
              <p:cNvGrpSpPr/>
              <p:nvPr/>
            </p:nvGrpSpPr>
            <p:grpSpPr>
              <a:xfrm>
                <a:off x="7493639" y="1916832"/>
                <a:ext cx="444738" cy="444738"/>
                <a:chOff x="3448723" y="4565099"/>
                <a:chExt cx="474712" cy="474711"/>
              </a:xfrm>
            </p:grpSpPr>
            <p:sp>
              <p:nvSpPr>
                <p:cNvPr id="146" name="Google Shape;2602;p10">
                  <a:extLst>
                    <a:ext uri="{FF2B5EF4-FFF2-40B4-BE49-F238E27FC236}">
                      <a16:creationId xmlns:a16="http://schemas.microsoft.com/office/drawing/2014/main" id="{0BE7F9B4-846B-02C3-1789-3A062DF0CA12}"/>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47" name="Google Shape;2603;p10">
                  <a:extLst>
                    <a:ext uri="{FF2B5EF4-FFF2-40B4-BE49-F238E27FC236}">
                      <a16:creationId xmlns:a16="http://schemas.microsoft.com/office/drawing/2014/main" id="{44A62A9E-89BC-23BC-690D-70BF97F49E64}"/>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140" name="Google Shape;2604;p10">
                <a:extLst>
                  <a:ext uri="{FF2B5EF4-FFF2-40B4-BE49-F238E27FC236}">
                    <a16:creationId xmlns:a16="http://schemas.microsoft.com/office/drawing/2014/main" id="{A7119CFF-28D5-3796-40BF-1EFEB542D466}"/>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41" name="Google Shape;2605;p10">
                <a:extLst>
                  <a:ext uri="{FF2B5EF4-FFF2-40B4-BE49-F238E27FC236}">
                    <a16:creationId xmlns:a16="http://schemas.microsoft.com/office/drawing/2014/main" id="{9E331B8B-F348-4CF7-793C-D2737CC14BE3}"/>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42" name="Google Shape;2606;p10">
                <a:extLst>
                  <a:ext uri="{FF2B5EF4-FFF2-40B4-BE49-F238E27FC236}">
                    <a16:creationId xmlns:a16="http://schemas.microsoft.com/office/drawing/2014/main" id="{FB8C54B4-AC8B-DAED-FA2D-10A4E4A2F975}"/>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43" name="Google Shape;2607;p10">
                <a:extLst>
                  <a:ext uri="{FF2B5EF4-FFF2-40B4-BE49-F238E27FC236}">
                    <a16:creationId xmlns:a16="http://schemas.microsoft.com/office/drawing/2014/main" id="{A1E02D75-A927-048F-61B7-D8D5B8AE2EFE}"/>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13</a:t>
                </a:r>
                <a:endParaRPr/>
              </a:p>
            </p:txBody>
          </p:sp>
          <p:sp>
            <p:nvSpPr>
              <p:cNvPr id="144" name="Google Shape;2608;p10">
                <a:extLst>
                  <a:ext uri="{FF2B5EF4-FFF2-40B4-BE49-F238E27FC236}">
                    <a16:creationId xmlns:a16="http://schemas.microsoft.com/office/drawing/2014/main" id="{075EAEFE-871D-A6AA-468C-D598A8938DBD}"/>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14</a:t>
                </a:r>
                <a:endParaRPr/>
              </a:p>
            </p:txBody>
          </p:sp>
          <p:sp>
            <p:nvSpPr>
              <p:cNvPr id="145" name="Google Shape;2609;p10">
                <a:extLst>
                  <a:ext uri="{FF2B5EF4-FFF2-40B4-BE49-F238E27FC236}">
                    <a16:creationId xmlns:a16="http://schemas.microsoft.com/office/drawing/2014/main" id="{2AD677AD-69B4-EB84-6F7E-79EAC658168B}"/>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15</a:t>
                </a:r>
                <a:endParaRPr/>
              </a:p>
            </p:txBody>
          </p:sp>
        </p:grpSp>
        <p:grpSp>
          <p:nvGrpSpPr>
            <p:cNvPr id="18" name="Google Shape;2610;p10">
              <a:extLst>
                <a:ext uri="{FF2B5EF4-FFF2-40B4-BE49-F238E27FC236}">
                  <a16:creationId xmlns:a16="http://schemas.microsoft.com/office/drawing/2014/main" id="{77D8A5A7-03F6-F7B3-3922-75C8472AA83E}"/>
                </a:ext>
              </a:extLst>
            </p:cNvPr>
            <p:cNvGrpSpPr/>
            <p:nvPr/>
          </p:nvGrpSpPr>
          <p:grpSpPr>
            <a:xfrm>
              <a:off x="5778484" y="4167210"/>
              <a:ext cx="2299918" cy="696773"/>
              <a:chOff x="5778484" y="1664797"/>
              <a:chExt cx="2299918" cy="696773"/>
            </a:xfrm>
          </p:grpSpPr>
          <p:grpSp>
            <p:nvGrpSpPr>
              <p:cNvPr id="122" name="Google Shape;2611;p10">
                <a:extLst>
                  <a:ext uri="{FF2B5EF4-FFF2-40B4-BE49-F238E27FC236}">
                    <a16:creationId xmlns:a16="http://schemas.microsoft.com/office/drawing/2014/main" id="{8715A994-A3C8-7503-2158-0BCAC30B95A8}"/>
                  </a:ext>
                </a:extLst>
              </p:cNvPr>
              <p:cNvGrpSpPr/>
              <p:nvPr/>
            </p:nvGrpSpPr>
            <p:grpSpPr>
              <a:xfrm>
                <a:off x="5919024" y="1916832"/>
                <a:ext cx="444738" cy="444738"/>
                <a:chOff x="3448723" y="4565099"/>
                <a:chExt cx="474712" cy="474711"/>
              </a:xfrm>
            </p:grpSpPr>
            <p:sp>
              <p:nvSpPr>
                <p:cNvPr id="135" name="Google Shape;2612;p10">
                  <a:extLst>
                    <a:ext uri="{FF2B5EF4-FFF2-40B4-BE49-F238E27FC236}">
                      <a16:creationId xmlns:a16="http://schemas.microsoft.com/office/drawing/2014/main" id="{C9315A4D-332C-7FE8-4579-3D5CCB1CC5CA}"/>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36" name="Google Shape;2613;p10">
                  <a:extLst>
                    <a:ext uri="{FF2B5EF4-FFF2-40B4-BE49-F238E27FC236}">
                      <a16:creationId xmlns:a16="http://schemas.microsoft.com/office/drawing/2014/main" id="{88239D85-2990-5738-EC12-0B375150041C}"/>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23" name="Google Shape;2614;p10">
                <a:extLst>
                  <a:ext uri="{FF2B5EF4-FFF2-40B4-BE49-F238E27FC236}">
                    <a16:creationId xmlns:a16="http://schemas.microsoft.com/office/drawing/2014/main" id="{2C9A7F5E-BB35-B30B-4C34-B7A985C22871}"/>
                  </a:ext>
                </a:extLst>
              </p:cNvPr>
              <p:cNvGrpSpPr/>
              <p:nvPr/>
            </p:nvGrpSpPr>
            <p:grpSpPr>
              <a:xfrm>
                <a:off x="6711602" y="1916832"/>
                <a:ext cx="444738" cy="444738"/>
                <a:chOff x="3448723" y="4565099"/>
                <a:chExt cx="474712" cy="474711"/>
              </a:xfrm>
            </p:grpSpPr>
            <p:sp>
              <p:nvSpPr>
                <p:cNvPr id="133" name="Google Shape;2615;p10">
                  <a:extLst>
                    <a:ext uri="{FF2B5EF4-FFF2-40B4-BE49-F238E27FC236}">
                      <a16:creationId xmlns:a16="http://schemas.microsoft.com/office/drawing/2014/main" id="{7FC3BEA0-BCA9-0C1F-4767-6D55BD8A8C55}"/>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34" name="Google Shape;2616;p10">
                  <a:extLst>
                    <a:ext uri="{FF2B5EF4-FFF2-40B4-BE49-F238E27FC236}">
                      <a16:creationId xmlns:a16="http://schemas.microsoft.com/office/drawing/2014/main" id="{1960E3EA-BC3E-2A3D-77FE-2EC5FC4CA33C}"/>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24" name="Google Shape;2617;p10">
                <a:extLst>
                  <a:ext uri="{FF2B5EF4-FFF2-40B4-BE49-F238E27FC236}">
                    <a16:creationId xmlns:a16="http://schemas.microsoft.com/office/drawing/2014/main" id="{F62DC2F1-7F07-69F5-13C4-BEFA72589729}"/>
                  </a:ext>
                </a:extLst>
              </p:cNvPr>
              <p:cNvGrpSpPr/>
              <p:nvPr/>
            </p:nvGrpSpPr>
            <p:grpSpPr>
              <a:xfrm>
                <a:off x="7493639" y="1916832"/>
                <a:ext cx="444738" cy="444738"/>
                <a:chOff x="3448723" y="4565099"/>
                <a:chExt cx="474712" cy="474711"/>
              </a:xfrm>
            </p:grpSpPr>
            <p:sp>
              <p:nvSpPr>
                <p:cNvPr id="131" name="Google Shape;2618;p10">
                  <a:extLst>
                    <a:ext uri="{FF2B5EF4-FFF2-40B4-BE49-F238E27FC236}">
                      <a16:creationId xmlns:a16="http://schemas.microsoft.com/office/drawing/2014/main" id="{334D2536-476B-4485-22D7-7C5ACF3CF796}"/>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32" name="Google Shape;2619;p10">
                  <a:extLst>
                    <a:ext uri="{FF2B5EF4-FFF2-40B4-BE49-F238E27FC236}">
                      <a16:creationId xmlns:a16="http://schemas.microsoft.com/office/drawing/2014/main" id="{CF895169-1751-8F60-B85F-8D818DD1B2F6}"/>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125" name="Google Shape;2620;p10">
                <a:extLst>
                  <a:ext uri="{FF2B5EF4-FFF2-40B4-BE49-F238E27FC236}">
                    <a16:creationId xmlns:a16="http://schemas.microsoft.com/office/drawing/2014/main" id="{BBFA6298-734B-1F81-496A-A924C9675510}"/>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26" name="Google Shape;2621;p10">
                <a:extLst>
                  <a:ext uri="{FF2B5EF4-FFF2-40B4-BE49-F238E27FC236}">
                    <a16:creationId xmlns:a16="http://schemas.microsoft.com/office/drawing/2014/main" id="{2D2DBB92-FA94-1D46-8B95-68BAC7BD4207}"/>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27" name="Google Shape;2622;p10">
                <a:extLst>
                  <a:ext uri="{FF2B5EF4-FFF2-40B4-BE49-F238E27FC236}">
                    <a16:creationId xmlns:a16="http://schemas.microsoft.com/office/drawing/2014/main" id="{0D64273E-4ABF-11B6-102B-8703B95345B3}"/>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28" name="Google Shape;2623;p10">
                <a:extLst>
                  <a:ext uri="{FF2B5EF4-FFF2-40B4-BE49-F238E27FC236}">
                    <a16:creationId xmlns:a16="http://schemas.microsoft.com/office/drawing/2014/main" id="{6E9B4B81-65E0-350F-FABC-AF450C858E91}"/>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19</a:t>
                </a:r>
                <a:endParaRPr/>
              </a:p>
            </p:txBody>
          </p:sp>
          <p:sp>
            <p:nvSpPr>
              <p:cNvPr id="129" name="Google Shape;2624;p10">
                <a:extLst>
                  <a:ext uri="{FF2B5EF4-FFF2-40B4-BE49-F238E27FC236}">
                    <a16:creationId xmlns:a16="http://schemas.microsoft.com/office/drawing/2014/main" id="{D36BF35C-5DFE-67AC-2D29-CDBA16F228B8}"/>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20</a:t>
                </a:r>
                <a:endParaRPr/>
              </a:p>
            </p:txBody>
          </p:sp>
          <p:sp>
            <p:nvSpPr>
              <p:cNvPr id="130" name="Google Shape;2625;p10">
                <a:extLst>
                  <a:ext uri="{FF2B5EF4-FFF2-40B4-BE49-F238E27FC236}">
                    <a16:creationId xmlns:a16="http://schemas.microsoft.com/office/drawing/2014/main" id="{33470E48-8D5A-EF0A-9393-E6824F3F530C}"/>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21</a:t>
                </a:r>
                <a:endParaRPr/>
              </a:p>
            </p:txBody>
          </p:sp>
        </p:grpSp>
        <p:grpSp>
          <p:nvGrpSpPr>
            <p:cNvPr id="19" name="Google Shape;2626;p10">
              <a:extLst>
                <a:ext uri="{FF2B5EF4-FFF2-40B4-BE49-F238E27FC236}">
                  <a16:creationId xmlns:a16="http://schemas.microsoft.com/office/drawing/2014/main" id="{B5A83D1E-C400-FCF2-6B07-20A85D8A387E}"/>
                </a:ext>
              </a:extLst>
            </p:cNvPr>
            <p:cNvGrpSpPr/>
            <p:nvPr/>
          </p:nvGrpSpPr>
          <p:grpSpPr>
            <a:xfrm>
              <a:off x="5778484" y="4993792"/>
              <a:ext cx="2299918" cy="696773"/>
              <a:chOff x="5778484" y="1664797"/>
              <a:chExt cx="2299918" cy="696773"/>
            </a:xfrm>
          </p:grpSpPr>
          <p:grpSp>
            <p:nvGrpSpPr>
              <p:cNvPr id="107" name="Google Shape;2627;p10">
                <a:extLst>
                  <a:ext uri="{FF2B5EF4-FFF2-40B4-BE49-F238E27FC236}">
                    <a16:creationId xmlns:a16="http://schemas.microsoft.com/office/drawing/2014/main" id="{10C4FAD8-FD71-2EF1-67AD-AF199AF5B536}"/>
                  </a:ext>
                </a:extLst>
              </p:cNvPr>
              <p:cNvGrpSpPr/>
              <p:nvPr/>
            </p:nvGrpSpPr>
            <p:grpSpPr>
              <a:xfrm>
                <a:off x="5919024" y="1916832"/>
                <a:ext cx="444738" cy="444738"/>
                <a:chOff x="3448723" y="4565099"/>
                <a:chExt cx="474712" cy="474711"/>
              </a:xfrm>
            </p:grpSpPr>
            <p:sp>
              <p:nvSpPr>
                <p:cNvPr id="120" name="Google Shape;2628;p10">
                  <a:extLst>
                    <a:ext uri="{FF2B5EF4-FFF2-40B4-BE49-F238E27FC236}">
                      <a16:creationId xmlns:a16="http://schemas.microsoft.com/office/drawing/2014/main" id="{B964CD08-04DA-00A1-11E0-E23FD7174CF4}"/>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21" name="Google Shape;2629;p10">
                  <a:extLst>
                    <a:ext uri="{FF2B5EF4-FFF2-40B4-BE49-F238E27FC236}">
                      <a16:creationId xmlns:a16="http://schemas.microsoft.com/office/drawing/2014/main" id="{573E52ED-347C-1511-C585-357288B21558}"/>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08" name="Google Shape;2630;p10">
                <a:extLst>
                  <a:ext uri="{FF2B5EF4-FFF2-40B4-BE49-F238E27FC236}">
                    <a16:creationId xmlns:a16="http://schemas.microsoft.com/office/drawing/2014/main" id="{272D6764-12B2-DB44-6A4D-58D2649A2328}"/>
                  </a:ext>
                </a:extLst>
              </p:cNvPr>
              <p:cNvGrpSpPr/>
              <p:nvPr/>
            </p:nvGrpSpPr>
            <p:grpSpPr>
              <a:xfrm>
                <a:off x="6711602" y="1916832"/>
                <a:ext cx="444738" cy="444738"/>
                <a:chOff x="3448723" y="4565099"/>
                <a:chExt cx="474712" cy="474711"/>
              </a:xfrm>
            </p:grpSpPr>
            <p:sp>
              <p:nvSpPr>
                <p:cNvPr id="118" name="Google Shape;2631;p10">
                  <a:extLst>
                    <a:ext uri="{FF2B5EF4-FFF2-40B4-BE49-F238E27FC236}">
                      <a16:creationId xmlns:a16="http://schemas.microsoft.com/office/drawing/2014/main" id="{7A893B81-60CB-47FC-4B49-76937F949184}"/>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19" name="Google Shape;2632;p10">
                  <a:extLst>
                    <a:ext uri="{FF2B5EF4-FFF2-40B4-BE49-F238E27FC236}">
                      <a16:creationId xmlns:a16="http://schemas.microsoft.com/office/drawing/2014/main" id="{DAB52495-6369-38B8-103A-21E860088E4D}"/>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09" name="Google Shape;2633;p10">
                <a:extLst>
                  <a:ext uri="{FF2B5EF4-FFF2-40B4-BE49-F238E27FC236}">
                    <a16:creationId xmlns:a16="http://schemas.microsoft.com/office/drawing/2014/main" id="{4B4B9DAF-5869-E0B3-7DAD-6D90D0B57208}"/>
                  </a:ext>
                </a:extLst>
              </p:cNvPr>
              <p:cNvGrpSpPr/>
              <p:nvPr/>
            </p:nvGrpSpPr>
            <p:grpSpPr>
              <a:xfrm>
                <a:off x="7493639" y="1916832"/>
                <a:ext cx="444738" cy="444738"/>
                <a:chOff x="3448723" y="4565099"/>
                <a:chExt cx="474712" cy="474711"/>
              </a:xfrm>
            </p:grpSpPr>
            <p:sp>
              <p:nvSpPr>
                <p:cNvPr id="116" name="Google Shape;2634;p10">
                  <a:extLst>
                    <a:ext uri="{FF2B5EF4-FFF2-40B4-BE49-F238E27FC236}">
                      <a16:creationId xmlns:a16="http://schemas.microsoft.com/office/drawing/2014/main" id="{C779E132-BFAD-1B0E-AC37-C45D6E325621}"/>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17" name="Google Shape;2635;p10">
                  <a:extLst>
                    <a:ext uri="{FF2B5EF4-FFF2-40B4-BE49-F238E27FC236}">
                      <a16:creationId xmlns:a16="http://schemas.microsoft.com/office/drawing/2014/main" id="{A6DD48E6-2BCF-A453-212A-30553045C902}"/>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110" name="Google Shape;2636;p10">
                <a:extLst>
                  <a:ext uri="{FF2B5EF4-FFF2-40B4-BE49-F238E27FC236}">
                    <a16:creationId xmlns:a16="http://schemas.microsoft.com/office/drawing/2014/main" id="{B7884139-D357-506C-0603-A5EB804377C9}"/>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11" name="Google Shape;2637;p10">
                <a:extLst>
                  <a:ext uri="{FF2B5EF4-FFF2-40B4-BE49-F238E27FC236}">
                    <a16:creationId xmlns:a16="http://schemas.microsoft.com/office/drawing/2014/main" id="{14BFA823-D30A-A273-2008-72E7040F8777}"/>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12" name="Google Shape;2638;p10">
                <a:extLst>
                  <a:ext uri="{FF2B5EF4-FFF2-40B4-BE49-F238E27FC236}">
                    <a16:creationId xmlns:a16="http://schemas.microsoft.com/office/drawing/2014/main" id="{C87472DD-8512-9B53-A63D-32BBE4F9BFCC}"/>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13" name="Google Shape;2639;p10">
                <a:extLst>
                  <a:ext uri="{FF2B5EF4-FFF2-40B4-BE49-F238E27FC236}">
                    <a16:creationId xmlns:a16="http://schemas.microsoft.com/office/drawing/2014/main" id="{2D4B8610-CAB7-0CCE-66FC-51AE68B15732}"/>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25</a:t>
                </a:r>
                <a:endParaRPr/>
              </a:p>
            </p:txBody>
          </p:sp>
          <p:sp>
            <p:nvSpPr>
              <p:cNvPr id="114" name="Google Shape;2640;p10">
                <a:extLst>
                  <a:ext uri="{FF2B5EF4-FFF2-40B4-BE49-F238E27FC236}">
                    <a16:creationId xmlns:a16="http://schemas.microsoft.com/office/drawing/2014/main" id="{BE659404-8F9E-5708-4CB9-50727B5122D9}"/>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26</a:t>
                </a:r>
                <a:endParaRPr/>
              </a:p>
            </p:txBody>
          </p:sp>
          <p:sp>
            <p:nvSpPr>
              <p:cNvPr id="115" name="Google Shape;2641;p10">
                <a:extLst>
                  <a:ext uri="{FF2B5EF4-FFF2-40B4-BE49-F238E27FC236}">
                    <a16:creationId xmlns:a16="http://schemas.microsoft.com/office/drawing/2014/main" id="{27A15AB3-357C-810A-4C6E-40A259154A35}"/>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27</a:t>
                </a:r>
                <a:endParaRPr/>
              </a:p>
            </p:txBody>
          </p:sp>
        </p:grpSp>
        <p:grpSp>
          <p:nvGrpSpPr>
            <p:cNvPr id="20" name="Google Shape;2642;p10">
              <a:extLst>
                <a:ext uri="{FF2B5EF4-FFF2-40B4-BE49-F238E27FC236}">
                  <a16:creationId xmlns:a16="http://schemas.microsoft.com/office/drawing/2014/main" id="{19E32CD9-B15C-CF21-1F52-5E835A145DBF}"/>
                </a:ext>
              </a:extLst>
            </p:cNvPr>
            <p:cNvGrpSpPr/>
            <p:nvPr/>
          </p:nvGrpSpPr>
          <p:grpSpPr>
            <a:xfrm>
              <a:off x="9124674" y="1664797"/>
              <a:ext cx="2299918" cy="696773"/>
              <a:chOff x="5778484" y="1664797"/>
              <a:chExt cx="2299918" cy="696773"/>
            </a:xfrm>
          </p:grpSpPr>
          <p:grpSp>
            <p:nvGrpSpPr>
              <p:cNvPr id="92" name="Google Shape;2643;p10">
                <a:extLst>
                  <a:ext uri="{FF2B5EF4-FFF2-40B4-BE49-F238E27FC236}">
                    <a16:creationId xmlns:a16="http://schemas.microsoft.com/office/drawing/2014/main" id="{33EA3ED4-CCBA-76DA-88E2-C86FBA04F0CD}"/>
                  </a:ext>
                </a:extLst>
              </p:cNvPr>
              <p:cNvGrpSpPr/>
              <p:nvPr/>
            </p:nvGrpSpPr>
            <p:grpSpPr>
              <a:xfrm>
                <a:off x="5919024" y="1916832"/>
                <a:ext cx="444738" cy="444738"/>
                <a:chOff x="3448723" y="4565099"/>
                <a:chExt cx="474712" cy="474711"/>
              </a:xfrm>
            </p:grpSpPr>
            <p:sp>
              <p:nvSpPr>
                <p:cNvPr id="105" name="Google Shape;2644;p10">
                  <a:extLst>
                    <a:ext uri="{FF2B5EF4-FFF2-40B4-BE49-F238E27FC236}">
                      <a16:creationId xmlns:a16="http://schemas.microsoft.com/office/drawing/2014/main" id="{A69BA47A-DFF0-51CF-4397-086F7246342A}"/>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06" name="Google Shape;2645;p10">
                  <a:extLst>
                    <a:ext uri="{FF2B5EF4-FFF2-40B4-BE49-F238E27FC236}">
                      <a16:creationId xmlns:a16="http://schemas.microsoft.com/office/drawing/2014/main" id="{BBA4310E-463F-D9CC-91C0-6CF6B6F3DF0A}"/>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93" name="Google Shape;2646;p10">
                <a:extLst>
                  <a:ext uri="{FF2B5EF4-FFF2-40B4-BE49-F238E27FC236}">
                    <a16:creationId xmlns:a16="http://schemas.microsoft.com/office/drawing/2014/main" id="{30E8596C-68ED-7CD4-789D-9C116E5FC823}"/>
                  </a:ext>
                </a:extLst>
              </p:cNvPr>
              <p:cNvGrpSpPr/>
              <p:nvPr/>
            </p:nvGrpSpPr>
            <p:grpSpPr>
              <a:xfrm>
                <a:off x="6711602" y="1916832"/>
                <a:ext cx="444738" cy="444738"/>
                <a:chOff x="3448723" y="4565099"/>
                <a:chExt cx="474712" cy="474711"/>
              </a:xfrm>
            </p:grpSpPr>
            <p:sp>
              <p:nvSpPr>
                <p:cNvPr id="103" name="Google Shape;2647;p10">
                  <a:extLst>
                    <a:ext uri="{FF2B5EF4-FFF2-40B4-BE49-F238E27FC236}">
                      <a16:creationId xmlns:a16="http://schemas.microsoft.com/office/drawing/2014/main" id="{96537824-1E29-C600-09BD-7AD65554A961}"/>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04" name="Google Shape;2648;p10">
                  <a:extLst>
                    <a:ext uri="{FF2B5EF4-FFF2-40B4-BE49-F238E27FC236}">
                      <a16:creationId xmlns:a16="http://schemas.microsoft.com/office/drawing/2014/main" id="{739E885C-B795-8378-5E6F-D0BC2A43A0A2}"/>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94" name="Google Shape;2649;p10">
                <a:extLst>
                  <a:ext uri="{FF2B5EF4-FFF2-40B4-BE49-F238E27FC236}">
                    <a16:creationId xmlns:a16="http://schemas.microsoft.com/office/drawing/2014/main" id="{F3B4C4BB-E7B3-5800-9D55-A4A45D8544D5}"/>
                  </a:ext>
                </a:extLst>
              </p:cNvPr>
              <p:cNvGrpSpPr/>
              <p:nvPr/>
            </p:nvGrpSpPr>
            <p:grpSpPr>
              <a:xfrm>
                <a:off x="7493639" y="1916832"/>
                <a:ext cx="444738" cy="444738"/>
                <a:chOff x="3448723" y="4565099"/>
                <a:chExt cx="474712" cy="474711"/>
              </a:xfrm>
            </p:grpSpPr>
            <p:sp>
              <p:nvSpPr>
                <p:cNvPr id="101" name="Google Shape;2650;p10">
                  <a:extLst>
                    <a:ext uri="{FF2B5EF4-FFF2-40B4-BE49-F238E27FC236}">
                      <a16:creationId xmlns:a16="http://schemas.microsoft.com/office/drawing/2014/main" id="{AA0D2A88-447B-D891-2591-4D0E24DAC89E}"/>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02" name="Google Shape;2651;p10">
                  <a:extLst>
                    <a:ext uri="{FF2B5EF4-FFF2-40B4-BE49-F238E27FC236}">
                      <a16:creationId xmlns:a16="http://schemas.microsoft.com/office/drawing/2014/main" id="{4D9652B9-DBAE-D858-7F64-1205E6E07B91}"/>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95" name="Google Shape;2652;p10">
                <a:extLst>
                  <a:ext uri="{FF2B5EF4-FFF2-40B4-BE49-F238E27FC236}">
                    <a16:creationId xmlns:a16="http://schemas.microsoft.com/office/drawing/2014/main" id="{DD13C7CB-E89F-1DEE-090F-4613DE8CA46C}"/>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96" name="Google Shape;2653;p10">
                <a:extLst>
                  <a:ext uri="{FF2B5EF4-FFF2-40B4-BE49-F238E27FC236}">
                    <a16:creationId xmlns:a16="http://schemas.microsoft.com/office/drawing/2014/main" id="{7D3F7CC0-811F-C01F-F79B-2DD0EE3630D0}"/>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97" name="Google Shape;2654;p10">
                <a:extLst>
                  <a:ext uri="{FF2B5EF4-FFF2-40B4-BE49-F238E27FC236}">
                    <a16:creationId xmlns:a16="http://schemas.microsoft.com/office/drawing/2014/main" id="{FF0D7F9B-BC1D-E52C-506F-8D956500B476}"/>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98" name="Google Shape;2655;p10">
                <a:extLst>
                  <a:ext uri="{FF2B5EF4-FFF2-40B4-BE49-F238E27FC236}">
                    <a16:creationId xmlns:a16="http://schemas.microsoft.com/office/drawing/2014/main" id="{AD38BD27-B58A-8B03-D69E-1A3093629877}"/>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4</a:t>
                </a:r>
                <a:endParaRPr/>
              </a:p>
            </p:txBody>
          </p:sp>
          <p:sp>
            <p:nvSpPr>
              <p:cNvPr id="99" name="Google Shape;2656;p10">
                <a:extLst>
                  <a:ext uri="{FF2B5EF4-FFF2-40B4-BE49-F238E27FC236}">
                    <a16:creationId xmlns:a16="http://schemas.microsoft.com/office/drawing/2014/main" id="{5AE7AB68-7AB4-B8AD-9EB9-E7F5100AAAC6}"/>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5</a:t>
                </a:r>
                <a:endParaRPr/>
              </a:p>
            </p:txBody>
          </p:sp>
          <p:sp>
            <p:nvSpPr>
              <p:cNvPr id="100" name="Google Shape;2657;p10">
                <a:extLst>
                  <a:ext uri="{FF2B5EF4-FFF2-40B4-BE49-F238E27FC236}">
                    <a16:creationId xmlns:a16="http://schemas.microsoft.com/office/drawing/2014/main" id="{F02F50C3-9F12-AC86-3F71-A7026D1AB4D7}"/>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6</a:t>
                </a:r>
                <a:endParaRPr/>
              </a:p>
            </p:txBody>
          </p:sp>
        </p:grpSp>
        <p:grpSp>
          <p:nvGrpSpPr>
            <p:cNvPr id="21" name="Google Shape;2658;p10">
              <a:extLst>
                <a:ext uri="{FF2B5EF4-FFF2-40B4-BE49-F238E27FC236}">
                  <a16:creationId xmlns:a16="http://schemas.microsoft.com/office/drawing/2014/main" id="{3228202A-0414-CBB5-F9AF-C1A78E4607DA}"/>
                </a:ext>
              </a:extLst>
            </p:cNvPr>
            <p:cNvGrpSpPr/>
            <p:nvPr/>
          </p:nvGrpSpPr>
          <p:grpSpPr>
            <a:xfrm>
              <a:off x="9124674" y="2492896"/>
              <a:ext cx="2299918" cy="696773"/>
              <a:chOff x="5778484" y="1664797"/>
              <a:chExt cx="2299918" cy="696773"/>
            </a:xfrm>
          </p:grpSpPr>
          <p:grpSp>
            <p:nvGrpSpPr>
              <p:cNvPr id="77" name="Google Shape;2659;p10">
                <a:extLst>
                  <a:ext uri="{FF2B5EF4-FFF2-40B4-BE49-F238E27FC236}">
                    <a16:creationId xmlns:a16="http://schemas.microsoft.com/office/drawing/2014/main" id="{920193C5-ECC9-8377-2A2A-1EC9303E1C29}"/>
                  </a:ext>
                </a:extLst>
              </p:cNvPr>
              <p:cNvGrpSpPr/>
              <p:nvPr/>
            </p:nvGrpSpPr>
            <p:grpSpPr>
              <a:xfrm>
                <a:off x="5919024" y="1916832"/>
                <a:ext cx="444738" cy="444738"/>
                <a:chOff x="3448723" y="4565099"/>
                <a:chExt cx="474712" cy="474711"/>
              </a:xfrm>
            </p:grpSpPr>
            <p:sp>
              <p:nvSpPr>
                <p:cNvPr id="90" name="Google Shape;2660;p10">
                  <a:extLst>
                    <a:ext uri="{FF2B5EF4-FFF2-40B4-BE49-F238E27FC236}">
                      <a16:creationId xmlns:a16="http://schemas.microsoft.com/office/drawing/2014/main" id="{9627AC75-392E-5A07-4FA4-B6D937095A3D}"/>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91" name="Google Shape;2661;p10">
                  <a:extLst>
                    <a:ext uri="{FF2B5EF4-FFF2-40B4-BE49-F238E27FC236}">
                      <a16:creationId xmlns:a16="http://schemas.microsoft.com/office/drawing/2014/main" id="{EF7F8330-F41E-112C-9D7A-AD17A72444B3}"/>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78" name="Google Shape;2662;p10">
                <a:extLst>
                  <a:ext uri="{FF2B5EF4-FFF2-40B4-BE49-F238E27FC236}">
                    <a16:creationId xmlns:a16="http://schemas.microsoft.com/office/drawing/2014/main" id="{930F1BCC-5246-4811-7A59-B37ADE7F3643}"/>
                  </a:ext>
                </a:extLst>
              </p:cNvPr>
              <p:cNvGrpSpPr/>
              <p:nvPr/>
            </p:nvGrpSpPr>
            <p:grpSpPr>
              <a:xfrm>
                <a:off x="6711602" y="1916832"/>
                <a:ext cx="444738" cy="444738"/>
                <a:chOff x="3448723" y="4565099"/>
                <a:chExt cx="474712" cy="474711"/>
              </a:xfrm>
            </p:grpSpPr>
            <p:sp>
              <p:nvSpPr>
                <p:cNvPr id="88" name="Google Shape;2663;p10">
                  <a:extLst>
                    <a:ext uri="{FF2B5EF4-FFF2-40B4-BE49-F238E27FC236}">
                      <a16:creationId xmlns:a16="http://schemas.microsoft.com/office/drawing/2014/main" id="{08EE8A64-17DE-23F6-3053-17AD571AA654}"/>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89" name="Google Shape;2664;p10">
                  <a:extLst>
                    <a:ext uri="{FF2B5EF4-FFF2-40B4-BE49-F238E27FC236}">
                      <a16:creationId xmlns:a16="http://schemas.microsoft.com/office/drawing/2014/main" id="{BD9FE53F-A526-E7A7-67EC-0B6AAA51FC3C}"/>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79" name="Google Shape;2665;p10">
                <a:extLst>
                  <a:ext uri="{FF2B5EF4-FFF2-40B4-BE49-F238E27FC236}">
                    <a16:creationId xmlns:a16="http://schemas.microsoft.com/office/drawing/2014/main" id="{1EBE840E-4BF9-E855-917D-F5F44853BE94}"/>
                  </a:ext>
                </a:extLst>
              </p:cNvPr>
              <p:cNvGrpSpPr/>
              <p:nvPr/>
            </p:nvGrpSpPr>
            <p:grpSpPr>
              <a:xfrm>
                <a:off x="7493639" y="1916832"/>
                <a:ext cx="444738" cy="444738"/>
                <a:chOff x="3448723" y="4565099"/>
                <a:chExt cx="474712" cy="474711"/>
              </a:xfrm>
            </p:grpSpPr>
            <p:sp>
              <p:nvSpPr>
                <p:cNvPr id="86" name="Google Shape;2666;p10">
                  <a:extLst>
                    <a:ext uri="{FF2B5EF4-FFF2-40B4-BE49-F238E27FC236}">
                      <a16:creationId xmlns:a16="http://schemas.microsoft.com/office/drawing/2014/main" id="{73A165D1-6AA5-87CF-81D8-2BC98F9C8B69}"/>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87" name="Google Shape;2667;p10">
                  <a:extLst>
                    <a:ext uri="{FF2B5EF4-FFF2-40B4-BE49-F238E27FC236}">
                      <a16:creationId xmlns:a16="http://schemas.microsoft.com/office/drawing/2014/main" id="{88A56451-6033-9966-4CEA-876EA3D3B221}"/>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80" name="Google Shape;2668;p10">
                <a:extLst>
                  <a:ext uri="{FF2B5EF4-FFF2-40B4-BE49-F238E27FC236}">
                    <a16:creationId xmlns:a16="http://schemas.microsoft.com/office/drawing/2014/main" id="{A036B3ED-85F5-4244-CB61-5B5EFA1071CF}"/>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81" name="Google Shape;2669;p10">
                <a:extLst>
                  <a:ext uri="{FF2B5EF4-FFF2-40B4-BE49-F238E27FC236}">
                    <a16:creationId xmlns:a16="http://schemas.microsoft.com/office/drawing/2014/main" id="{22D28E40-32AF-CC71-54FA-87B969C87EA7}"/>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82" name="Google Shape;2670;p10">
                <a:extLst>
                  <a:ext uri="{FF2B5EF4-FFF2-40B4-BE49-F238E27FC236}">
                    <a16:creationId xmlns:a16="http://schemas.microsoft.com/office/drawing/2014/main" id="{EA73621A-D716-3122-A037-3EC847527930}"/>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83" name="Google Shape;2671;p10">
                <a:extLst>
                  <a:ext uri="{FF2B5EF4-FFF2-40B4-BE49-F238E27FC236}">
                    <a16:creationId xmlns:a16="http://schemas.microsoft.com/office/drawing/2014/main" id="{C50FD440-0361-EF24-AED1-2929C247D0E4}"/>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10</a:t>
                </a:r>
                <a:endParaRPr/>
              </a:p>
            </p:txBody>
          </p:sp>
          <p:sp>
            <p:nvSpPr>
              <p:cNvPr id="84" name="Google Shape;2672;p10">
                <a:extLst>
                  <a:ext uri="{FF2B5EF4-FFF2-40B4-BE49-F238E27FC236}">
                    <a16:creationId xmlns:a16="http://schemas.microsoft.com/office/drawing/2014/main" id="{C41CFA35-27DC-5475-63EC-4A08A847DB06}"/>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11</a:t>
                </a:r>
                <a:endParaRPr/>
              </a:p>
            </p:txBody>
          </p:sp>
          <p:sp>
            <p:nvSpPr>
              <p:cNvPr id="85" name="Google Shape;2673;p10">
                <a:extLst>
                  <a:ext uri="{FF2B5EF4-FFF2-40B4-BE49-F238E27FC236}">
                    <a16:creationId xmlns:a16="http://schemas.microsoft.com/office/drawing/2014/main" id="{21AB15F8-FB8A-3B3A-F5B1-7A2A95044A29}"/>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12</a:t>
                </a:r>
                <a:endParaRPr/>
              </a:p>
            </p:txBody>
          </p:sp>
        </p:grpSp>
        <p:grpSp>
          <p:nvGrpSpPr>
            <p:cNvPr id="22" name="Google Shape;2674;p10">
              <a:extLst>
                <a:ext uri="{FF2B5EF4-FFF2-40B4-BE49-F238E27FC236}">
                  <a16:creationId xmlns:a16="http://schemas.microsoft.com/office/drawing/2014/main" id="{9021C13E-5A50-C320-3DD8-28730AF43792}"/>
                </a:ext>
              </a:extLst>
            </p:cNvPr>
            <p:cNvGrpSpPr/>
            <p:nvPr/>
          </p:nvGrpSpPr>
          <p:grpSpPr>
            <a:xfrm>
              <a:off x="9124674" y="3329972"/>
              <a:ext cx="2299918" cy="696773"/>
              <a:chOff x="5778484" y="1664797"/>
              <a:chExt cx="2299918" cy="696773"/>
            </a:xfrm>
          </p:grpSpPr>
          <p:grpSp>
            <p:nvGrpSpPr>
              <p:cNvPr id="62" name="Google Shape;2675;p10">
                <a:extLst>
                  <a:ext uri="{FF2B5EF4-FFF2-40B4-BE49-F238E27FC236}">
                    <a16:creationId xmlns:a16="http://schemas.microsoft.com/office/drawing/2014/main" id="{BE0CB991-EE0A-6EB3-31B2-2E51744466CD}"/>
                  </a:ext>
                </a:extLst>
              </p:cNvPr>
              <p:cNvGrpSpPr/>
              <p:nvPr/>
            </p:nvGrpSpPr>
            <p:grpSpPr>
              <a:xfrm>
                <a:off x="5919024" y="1916832"/>
                <a:ext cx="444738" cy="444738"/>
                <a:chOff x="3448723" y="4565099"/>
                <a:chExt cx="474712" cy="474711"/>
              </a:xfrm>
            </p:grpSpPr>
            <p:sp>
              <p:nvSpPr>
                <p:cNvPr id="75" name="Google Shape;2676;p10">
                  <a:extLst>
                    <a:ext uri="{FF2B5EF4-FFF2-40B4-BE49-F238E27FC236}">
                      <a16:creationId xmlns:a16="http://schemas.microsoft.com/office/drawing/2014/main" id="{FC0EB290-D0E5-E07C-BB5A-89E64DE10BA0}"/>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76" name="Google Shape;2677;p10">
                  <a:extLst>
                    <a:ext uri="{FF2B5EF4-FFF2-40B4-BE49-F238E27FC236}">
                      <a16:creationId xmlns:a16="http://schemas.microsoft.com/office/drawing/2014/main" id="{96B9EF23-5BC2-36AD-43FD-EA135B4FDD11}"/>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63" name="Google Shape;2678;p10">
                <a:extLst>
                  <a:ext uri="{FF2B5EF4-FFF2-40B4-BE49-F238E27FC236}">
                    <a16:creationId xmlns:a16="http://schemas.microsoft.com/office/drawing/2014/main" id="{1F8E707C-1531-FB22-0170-985A99751E56}"/>
                  </a:ext>
                </a:extLst>
              </p:cNvPr>
              <p:cNvGrpSpPr/>
              <p:nvPr/>
            </p:nvGrpSpPr>
            <p:grpSpPr>
              <a:xfrm>
                <a:off x="6711602" y="1916832"/>
                <a:ext cx="444738" cy="444738"/>
                <a:chOff x="3448723" y="4565099"/>
                <a:chExt cx="474712" cy="474711"/>
              </a:xfrm>
            </p:grpSpPr>
            <p:sp>
              <p:nvSpPr>
                <p:cNvPr id="73" name="Google Shape;2679;p10">
                  <a:extLst>
                    <a:ext uri="{FF2B5EF4-FFF2-40B4-BE49-F238E27FC236}">
                      <a16:creationId xmlns:a16="http://schemas.microsoft.com/office/drawing/2014/main" id="{B91D3823-EE63-6A16-44D1-6519F5EA0497}"/>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74" name="Google Shape;2680;p10">
                  <a:extLst>
                    <a:ext uri="{FF2B5EF4-FFF2-40B4-BE49-F238E27FC236}">
                      <a16:creationId xmlns:a16="http://schemas.microsoft.com/office/drawing/2014/main" id="{4DF31D21-31A6-342F-37EE-D27297040229}"/>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64" name="Google Shape;2681;p10">
                <a:extLst>
                  <a:ext uri="{FF2B5EF4-FFF2-40B4-BE49-F238E27FC236}">
                    <a16:creationId xmlns:a16="http://schemas.microsoft.com/office/drawing/2014/main" id="{6FD3E92F-B734-CA0D-3014-F50B2A618B96}"/>
                  </a:ext>
                </a:extLst>
              </p:cNvPr>
              <p:cNvGrpSpPr/>
              <p:nvPr/>
            </p:nvGrpSpPr>
            <p:grpSpPr>
              <a:xfrm>
                <a:off x="7493639" y="1916832"/>
                <a:ext cx="444738" cy="444738"/>
                <a:chOff x="3448723" y="4565099"/>
                <a:chExt cx="474712" cy="474711"/>
              </a:xfrm>
            </p:grpSpPr>
            <p:sp>
              <p:nvSpPr>
                <p:cNvPr id="71" name="Google Shape;2682;p10">
                  <a:extLst>
                    <a:ext uri="{FF2B5EF4-FFF2-40B4-BE49-F238E27FC236}">
                      <a16:creationId xmlns:a16="http://schemas.microsoft.com/office/drawing/2014/main" id="{F8F0C882-4279-2209-048B-01680D91FC93}"/>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72" name="Google Shape;2683;p10">
                  <a:extLst>
                    <a:ext uri="{FF2B5EF4-FFF2-40B4-BE49-F238E27FC236}">
                      <a16:creationId xmlns:a16="http://schemas.microsoft.com/office/drawing/2014/main" id="{4915B2F8-567A-DC95-2209-128CEB6B2FAC}"/>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65" name="Google Shape;2684;p10">
                <a:extLst>
                  <a:ext uri="{FF2B5EF4-FFF2-40B4-BE49-F238E27FC236}">
                    <a16:creationId xmlns:a16="http://schemas.microsoft.com/office/drawing/2014/main" id="{14618108-ACCA-503B-8A12-C9F576206312}"/>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66" name="Google Shape;2685;p10">
                <a:extLst>
                  <a:ext uri="{FF2B5EF4-FFF2-40B4-BE49-F238E27FC236}">
                    <a16:creationId xmlns:a16="http://schemas.microsoft.com/office/drawing/2014/main" id="{A941C942-F330-A5EB-DD96-D099C0A2AB3C}"/>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67" name="Google Shape;2686;p10">
                <a:extLst>
                  <a:ext uri="{FF2B5EF4-FFF2-40B4-BE49-F238E27FC236}">
                    <a16:creationId xmlns:a16="http://schemas.microsoft.com/office/drawing/2014/main" id="{37AEF667-093C-0B70-BA89-12790CA052C3}"/>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68" name="Google Shape;2687;p10">
                <a:extLst>
                  <a:ext uri="{FF2B5EF4-FFF2-40B4-BE49-F238E27FC236}">
                    <a16:creationId xmlns:a16="http://schemas.microsoft.com/office/drawing/2014/main" id="{139632E9-59A7-A4BD-7A39-6F0A3E3301E6}"/>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16</a:t>
                </a:r>
                <a:endParaRPr/>
              </a:p>
            </p:txBody>
          </p:sp>
          <p:sp>
            <p:nvSpPr>
              <p:cNvPr id="69" name="Google Shape;2688;p10">
                <a:extLst>
                  <a:ext uri="{FF2B5EF4-FFF2-40B4-BE49-F238E27FC236}">
                    <a16:creationId xmlns:a16="http://schemas.microsoft.com/office/drawing/2014/main" id="{F9FF9CFA-1E30-6FC9-1FE6-3E44ABB57FF1}"/>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17</a:t>
                </a:r>
                <a:endParaRPr/>
              </a:p>
            </p:txBody>
          </p:sp>
          <p:sp>
            <p:nvSpPr>
              <p:cNvPr id="70" name="Google Shape;2689;p10">
                <a:extLst>
                  <a:ext uri="{FF2B5EF4-FFF2-40B4-BE49-F238E27FC236}">
                    <a16:creationId xmlns:a16="http://schemas.microsoft.com/office/drawing/2014/main" id="{CD336148-AFB1-9C6D-8A61-49DB0CC24530}"/>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18</a:t>
                </a:r>
                <a:endParaRPr/>
              </a:p>
            </p:txBody>
          </p:sp>
        </p:grpSp>
        <p:grpSp>
          <p:nvGrpSpPr>
            <p:cNvPr id="23" name="Google Shape;2690;p10">
              <a:extLst>
                <a:ext uri="{FF2B5EF4-FFF2-40B4-BE49-F238E27FC236}">
                  <a16:creationId xmlns:a16="http://schemas.microsoft.com/office/drawing/2014/main" id="{D0C70939-1EEC-F96E-39DE-09878665D59A}"/>
                </a:ext>
              </a:extLst>
            </p:cNvPr>
            <p:cNvGrpSpPr/>
            <p:nvPr/>
          </p:nvGrpSpPr>
          <p:grpSpPr>
            <a:xfrm>
              <a:off x="9124674" y="4167210"/>
              <a:ext cx="2299918" cy="696773"/>
              <a:chOff x="5778484" y="1664797"/>
              <a:chExt cx="2299918" cy="696773"/>
            </a:xfrm>
          </p:grpSpPr>
          <p:grpSp>
            <p:nvGrpSpPr>
              <p:cNvPr id="47" name="Google Shape;2691;p10">
                <a:extLst>
                  <a:ext uri="{FF2B5EF4-FFF2-40B4-BE49-F238E27FC236}">
                    <a16:creationId xmlns:a16="http://schemas.microsoft.com/office/drawing/2014/main" id="{6C7BB394-2632-E50C-10B1-AF3DDCB26BE1}"/>
                  </a:ext>
                </a:extLst>
              </p:cNvPr>
              <p:cNvGrpSpPr/>
              <p:nvPr/>
            </p:nvGrpSpPr>
            <p:grpSpPr>
              <a:xfrm>
                <a:off x="5919024" y="1916832"/>
                <a:ext cx="444738" cy="444738"/>
                <a:chOff x="3448723" y="4565099"/>
                <a:chExt cx="474712" cy="474711"/>
              </a:xfrm>
            </p:grpSpPr>
            <p:sp>
              <p:nvSpPr>
                <p:cNvPr id="60" name="Google Shape;2692;p10">
                  <a:extLst>
                    <a:ext uri="{FF2B5EF4-FFF2-40B4-BE49-F238E27FC236}">
                      <a16:creationId xmlns:a16="http://schemas.microsoft.com/office/drawing/2014/main" id="{DA6D3857-E013-A795-2373-5540526DCF58}"/>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61" name="Google Shape;2693;p10">
                  <a:extLst>
                    <a:ext uri="{FF2B5EF4-FFF2-40B4-BE49-F238E27FC236}">
                      <a16:creationId xmlns:a16="http://schemas.microsoft.com/office/drawing/2014/main" id="{14477777-A9AC-3C93-645B-9FA0B2D6A901}"/>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48" name="Google Shape;2694;p10">
                <a:extLst>
                  <a:ext uri="{FF2B5EF4-FFF2-40B4-BE49-F238E27FC236}">
                    <a16:creationId xmlns:a16="http://schemas.microsoft.com/office/drawing/2014/main" id="{B3C776E8-0C92-4683-A4CB-D67C4D049696}"/>
                  </a:ext>
                </a:extLst>
              </p:cNvPr>
              <p:cNvGrpSpPr/>
              <p:nvPr/>
            </p:nvGrpSpPr>
            <p:grpSpPr>
              <a:xfrm>
                <a:off x="6711602" y="1916832"/>
                <a:ext cx="444738" cy="444738"/>
                <a:chOff x="3448723" y="4565099"/>
                <a:chExt cx="474712" cy="474711"/>
              </a:xfrm>
            </p:grpSpPr>
            <p:sp>
              <p:nvSpPr>
                <p:cNvPr id="58" name="Google Shape;2695;p10">
                  <a:extLst>
                    <a:ext uri="{FF2B5EF4-FFF2-40B4-BE49-F238E27FC236}">
                      <a16:creationId xmlns:a16="http://schemas.microsoft.com/office/drawing/2014/main" id="{8E1210DA-CE59-37B7-1662-9871CF219D41}"/>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59" name="Google Shape;2696;p10">
                  <a:extLst>
                    <a:ext uri="{FF2B5EF4-FFF2-40B4-BE49-F238E27FC236}">
                      <a16:creationId xmlns:a16="http://schemas.microsoft.com/office/drawing/2014/main" id="{2E8DECD8-FC2F-8F54-E7D4-51B341757D77}"/>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49" name="Google Shape;2697;p10">
                <a:extLst>
                  <a:ext uri="{FF2B5EF4-FFF2-40B4-BE49-F238E27FC236}">
                    <a16:creationId xmlns:a16="http://schemas.microsoft.com/office/drawing/2014/main" id="{EC1A8639-F687-49B2-9152-72022F9870B4}"/>
                  </a:ext>
                </a:extLst>
              </p:cNvPr>
              <p:cNvGrpSpPr/>
              <p:nvPr/>
            </p:nvGrpSpPr>
            <p:grpSpPr>
              <a:xfrm>
                <a:off x="7493639" y="1916832"/>
                <a:ext cx="444738" cy="444738"/>
                <a:chOff x="3448723" y="4565099"/>
                <a:chExt cx="474712" cy="474711"/>
              </a:xfrm>
            </p:grpSpPr>
            <p:sp>
              <p:nvSpPr>
                <p:cNvPr id="56" name="Google Shape;2698;p10">
                  <a:extLst>
                    <a:ext uri="{FF2B5EF4-FFF2-40B4-BE49-F238E27FC236}">
                      <a16:creationId xmlns:a16="http://schemas.microsoft.com/office/drawing/2014/main" id="{D8665D3E-F390-8E43-EFA0-8FF16FD8260B}"/>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57" name="Google Shape;2699;p10">
                  <a:extLst>
                    <a:ext uri="{FF2B5EF4-FFF2-40B4-BE49-F238E27FC236}">
                      <a16:creationId xmlns:a16="http://schemas.microsoft.com/office/drawing/2014/main" id="{B1E82603-3AA4-A0EC-F126-B69376E4C576}"/>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50" name="Google Shape;2700;p10">
                <a:extLst>
                  <a:ext uri="{FF2B5EF4-FFF2-40B4-BE49-F238E27FC236}">
                    <a16:creationId xmlns:a16="http://schemas.microsoft.com/office/drawing/2014/main" id="{541D4414-2A40-3823-EF23-1197E2EC553C}"/>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51" name="Google Shape;2701;p10">
                <a:extLst>
                  <a:ext uri="{FF2B5EF4-FFF2-40B4-BE49-F238E27FC236}">
                    <a16:creationId xmlns:a16="http://schemas.microsoft.com/office/drawing/2014/main" id="{5E0A4705-D3DE-C6EF-7E8E-E3FA7CD6A592}"/>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52" name="Google Shape;2702;p10">
                <a:extLst>
                  <a:ext uri="{FF2B5EF4-FFF2-40B4-BE49-F238E27FC236}">
                    <a16:creationId xmlns:a16="http://schemas.microsoft.com/office/drawing/2014/main" id="{7616BB95-7934-FB00-1F71-FB05E3C250C0}"/>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53" name="Google Shape;2703;p10">
                <a:extLst>
                  <a:ext uri="{FF2B5EF4-FFF2-40B4-BE49-F238E27FC236}">
                    <a16:creationId xmlns:a16="http://schemas.microsoft.com/office/drawing/2014/main" id="{2977D110-A01B-7415-46D2-58CDC054CB82}"/>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22</a:t>
                </a:r>
                <a:endParaRPr/>
              </a:p>
            </p:txBody>
          </p:sp>
          <p:sp>
            <p:nvSpPr>
              <p:cNvPr id="54" name="Google Shape;2704;p10">
                <a:extLst>
                  <a:ext uri="{FF2B5EF4-FFF2-40B4-BE49-F238E27FC236}">
                    <a16:creationId xmlns:a16="http://schemas.microsoft.com/office/drawing/2014/main" id="{94B5B6BB-BE78-B687-A84C-628D833E210F}"/>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23</a:t>
                </a:r>
                <a:endParaRPr/>
              </a:p>
            </p:txBody>
          </p:sp>
          <p:sp>
            <p:nvSpPr>
              <p:cNvPr id="55" name="Google Shape;2705;p10">
                <a:extLst>
                  <a:ext uri="{FF2B5EF4-FFF2-40B4-BE49-F238E27FC236}">
                    <a16:creationId xmlns:a16="http://schemas.microsoft.com/office/drawing/2014/main" id="{F4C23455-378C-97B4-E2A8-528F07AE161A}"/>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24</a:t>
                </a:r>
                <a:endParaRPr/>
              </a:p>
            </p:txBody>
          </p:sp>
        </p:grpSp>
        <p:grpSp>
          <p:nvGrpSpPr>
            <p:cNvPr id="24" name="Google Shape;2706;p10">
              <a:extLst>
                <a:ext uri="{FF2B5EF4-FFF2-40B4-BE49-F238E27FC236}">
                  <a16:creationId xmlns:a16="http://schemas.microsoft.com/office/drawing/2014/main" id="{13A40125-A587-FD3E-8FDC-052D48E68049}"/>
                </a:ext>
              </a:extLst>
            </p:cNvPr>
            <p:cNvGrpSpPr/>
            <p:nvPr/>
          </p:nvGrpSpPr>
          <p:grpSpPr>
            <a:xfrm>
              <a:off x="9124674" y="4993792"/>
              <a:ext cx="2299918" cy="696773"/>
              <a:chOff x="5778484" y="1664797"/>
              <a:chExt cx="2299918" cy="696773"/>
            </a:xfrm>
          </p:grpSpPr>
          <p:grpSp>
            <p:nvGrpSpPr>
              <p:cNvPr id="32" name="Google Shape;2707;p10">
                <a:extLst>
                  <a:ext uri="{FF2B5EF4-FFF2-40B4-BE49-F238E27FC236}">
                    <a16:creationId xmlns:a16="http://schemas.microsoft.com/office/drawing/2014/main" id="{24C05C65-65DD-12FD-E88B-6ECB563D2F65}"/>
                  </a:ext>
                </a:extLst>
              </p:cNvPr>
              <p:cNvGrpSpPr/>
              <p:nvPr/>
            </p:nvGrpSpPr>
            <p:grpSpPr>
              <a:xfrm>
                <a:off x="5919024" y="1916832"/>
                <a:ext cx="444738" cy="444738"/>
                <a:chOff x="3448723" y="4565099"/>
                <a:chExt cx="474712" cy="474711"/>
              </a:xfrm>
            </p:grpSpPr>
            <p:sp>
              <p:nvSpPr>
                <p:cNvPr id="45" name="Google Shape;2708;p10">
                  <a:extLst>
                    <a:ext uri="{FF2B5EF4-FFF2-40B4-BE49-F238E27FC236}">
                      <a16:creationId xmlns:a16="http://schemas.microsoft.com/office/drawing/2014/main" id="{C808C3B2-8AB6-46BD-033B-05918147E11E}"/>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46" name="Google Shape;2709;p10">
                  <a:extLst>
                    <a:ext uri="{FF2B5EF4-FFF2-40B4-BE49-F238E27FC236}">
                      <a16:creationId xmlns:a16="http://schemas.microsoft.com/office/drawing/2014/main" id="{07088FE3-9188-2CEA-3227-78058D3F241E}"/>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33" name="Google Shape;2710;p10">
                <a:extLst>
                  <a:ext uri="{FF2B5EF4-FFF2-40B4-BE49-F238E27FC236}">
                    <a16:creationId xmlns:a16="http://schemas.microsoft.com/office/drawing/2014/main" id="{744AC797-8B31-F417-6CA2-1D5483382094}"/>
                  </a:ext>
                </a:extLst>
              </p:cNvPr>
              <p:cNvGrpSpPr/>
              <p:nvPr/>
            </p:nvGrpSpPr>
            <p:grpSpPr>
              <a:xfrm>
                <a:off x="6711602" y="1916832"/>
                <a:ext cx="444738" cy="444738"/>
                <a:chOff x="3448723" y="4565099"/>
                <a:chExt cx="474712" cy="474711"/>
              </a:xfrm>
            </p:grpSpPr>
            <p:sp>
              <p:nvSpPr>
                <p:cNvPr id="43" name="Google Shape;2711;p10">
                  <a:extLst>
                    <a:ext uri="{FF2B5EF4-FFF2-40B4-BE49-F238E27FC236}">
                      <a16:creationId xmlns:a16="http://schemas.microsoft.com/office/drawing/2014/main" id="{AA48F955-0E68-4E18-3C54-E4B0ECD9C4E9}"/>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44" name="Google Shape;2712;p10">
                  <a:extLst>
                    <a:ext uri="{FF2B5EF4-FFF2-40B4-BE49-F238E27FC236}">
                      <a16:creationId xmlns:a16="http://schemas.microsoft.com/office/drawing/2014/main" id="{0B1A38F3-9821-2901-8FF0-FE8DDD646D7A}"/>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34" name="Google Shape;2713;p10">
                <a:extLst>
                  <a:ext uri="{FF2B5EF4-FFF2-40B4-BE49-F238E27FC236}">
                    <a16:creationId xmlns:a16="http://schemas.microsoft.com/office/drawing/2014/main" id="{118A9C3E-3775-24A6-CD2F-A607294203FF}"/>
                  </a:ext>
                </a:extLst>
              </p:cNvPr>
              <p:cNvGrpSpPr/>
              <p:nvPr/>
            </p:nvGrpSpPr>
            <p:grpSpPr>
              <a:xfrm>
                <a:off x="7493639" y="1916832"/>
                <a:ext cx="444738" cy="444738"/>
                <a:chOff x="3448723" y="4565099"/>
                <a:chExt cx="474712" cy="474711"/>
              </a:xfrm>
            </p:grpSpPr>
            <p:sp>
              <p:nvSpPr>
                <p:cNvPr id="41" name="Google Shape;2714;p10">
                  <a:extLst>
                    <a:ext uri="{FF2B5EF4-FFF2-40B4-BE49-F238E27FC236}">
                      <a16:creationId xmlns:a16="http://schemas.microsoft.com/office/drawing/2014/main" id="{9D02702F-0954-FE3E-1B6F-8220B78ECA6A}"/>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42" name="Google Shape;2715;p10">
                  <a:extLst>
                    <a:ext uri="{FF2B5EF4-FFF2-40B4-BE49-F238E27FC236}">
                      <a16:creationId xmlns:a16="http://schemas.microsoft.com/office/drawing/2014/main" id="{C4A717B0-1BF4-1E62-8F98-B48BEF703BE2}"/>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35" name="Google Shape;2716;p10">
                <a:extLst>
                  <a:ext uri="{FF2B5EF4-FFF2-40B4-BE49-F238E27FC236}">
                    <a16:creationId xmlns:a16="http://schemas.microsoft.com/office/drawing/2014/main" id="{55111C15-691D-F08D-4A42-9ED7D9147994}"/>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6" name="Google Shape;2717;p10">
                <a:extLst>
                  <a:ext uri="{FF2B5EF4-FFF2-40B4-BE49-F238E27FC236}">
                    <a16:creationId xmlns:a16="http://schemas.microsoft.com/office/drawing/2014/main" id="{2B738BCB-898D-9F44-BC94-672CE18CDA44}"/>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7" name="Google Shape;2718;p10">
                <a:extLst>
                  <a:ext uri="{FF2B5EF4-FFF2-40B4-BE49-F238E27FC236}">
                    <a16:creationId xmlns:a16="http://schemas.microsoft.com/office/drawing/2014/main" id="{AFEBD318-7E9E-CE08-1D60-F790411A848B}"/>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8" name="Google Shape;2719;p10">
                <a:extLst>
                  <a:ext uri="{FF2B5EF4-FFF2-40B4-BE49-F238E27FC236}">
                    <a16:creationId xmlns:a16="http://schemas.microsoft.com/office/drawing/2014/main" id="{C960B360-AFE7-D35C-D6A1-EE04762384E5}"/>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28</a:t>
                </a:r>
                <a:endParaRPr/>
              </a:p>
            </p:txBody>
          </p:sp>
          <p:sp>
            <p:nvSpPr>
              <p:cNvPr id="39" name="Google Shape;2720;p10">
                <a:extLst>
                  <a:ext uri="{FF2B5EF4-FFF2-40B4-BE49-F238E27FC236}">
                    <a16:creationId xmlns:a16="http://schemas.microsoft.com/office/drawing/2014/main" id="{FD9C40C9-70BA-E278-D731-59B268BDE344}"/>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29</a:t>
                </a:r>
                <a:endParaRPr/>
              </a:p>
            </p:txBody>
          </p:sp>
          <p:sp>
            <p:nvSpPr>
              <p:cNvPr id="40" name="Google Shape;2721;p10">
                <a:extLst>
                  <a:ext uri="{FF2B5EF4-FFF2-40B4-BE49-F238E27FC236}">
                    <a16:creationId xmlns:a16="http://schemas.microsoft.com/office/drawing/2014/main" id="{D1DE37BB-CE65-B89E-5A30-E192678A2FA2}"/>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30</a:t>
                </a:r>
                <a:endParaRPr/>
              </a:p>
            </p:txBody>
          </p:sp>
        </p:grpSp>
        <p:sp>
          <p:nvSpPr>
            <p:cNvPr id="25" name="Google Shape;2722;p10">
              <a:extLst>
                <a:ext uri="{FF2B5EF4-FFF2-40B4-BE49-F238E27FC236}">
                  <a16:creationId xmlns:a16="http://schemas.microsoft.com/office/drawing/2014/main" id="{5241FA81-18D3-DEFA-59FF-1859F7E75AEB}"/>
                </a:ext>
              </a:extLst>
            </p:cNvPr>
            <p:cNvSpPr txBox="1"/>
            <p:nvPr/>
          </p:nvSpPr>
          <p:spPr>
            <a:xfrm>
              <a:off x="8081577" y="3492202"/>
              <a:ext cx="1012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b="1">
                  <a:solidFill>
                    <a:schemeClr val="bg1"/>
                  </a:solidFill>
                  <a:latin typeface="Arial"/>
                  <a:ea typeface="Arial"/>
                  <a:cs typeface="Arial"/>
                  <a:sym typeface="Arial"/>
                </a:rPr>
                <a:t>Middle</a:t>
              </a:r>
              <a:endParaRPr>
                <a:solidFill>
                  <a:schemeClr val="bg1"/>
                </a:solidFill>
              </a:endParaRPr>
            </a:p>
          </p:txBody>
        </p:sp>
        <p:sp>
          <p:nvSpPr>
            <p:cNvPr id="26" name="Google Shape;2723;p10">
              <a:extLst>
                <a:ext uri="{FF2B5EF4-FFF2-40B4-BE49-F238E27FC236}">
                  <a16:creationId xmlns:a16="http://schemas.microsoft.com/office/drawing/2014/main" id="{B2F691CA-24C7-8E66-F3AA-2E6EABE7BBC3}"/>
                </a:ext>
              </a:extLst>
            </p:cNvPr>
            <p:cNvSpPr/>
            <p:nvPr/>
          </p:nvSpPr>
          <p:spPr>
            <a:xfrm>
              <a:off x="5724144" y="1209119"/>
              <a:ext cx="1609344" cy="3603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latin typeface="Arial"/>
                  <a:ea typeface="Arial"/>
                  <a:cs typeface="Arial"/>
                  <a:sym typeface="Arial"/>
                </a:rPr>
                <a:t>Left</a:t>
              </a:r>
              <a:endParaRPr/>
            </a:p>
          </p:txBody>
        </p:sp>
        <p:sp>
          <p:nvSpPr>
            <p:cNvPr id="27" name="Google Shape;2724;p10">
              <a:extLst>
                <a:ext uri="{FF2B5EF4-FFF2-40B4-BE49-F238E27FC236}">
                  <a16:creationId xmlns:a16="http://schemas.microsoft.com/office/drawing/2014/main" id="{5B30753E-0ABC-A988-8192-1C5EF6C61251}"/>
                </a:ext>
              </a:extLst>
            </p:cNvPr>
            <p:cNvSpPr/>
            <p:nvPr/>
          </p:nvSpPr>
          <p:spPr>
            <a:xfrm>
              <a:off x="5724144" y="1206397"/>
              <a:ext cx="1600200" cy="4598867"/>
            </a:xfrm>
            <a:prstGeom prst="rect">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Arial"/>
                <a:ea typeface="Arial"/>
                <a:cs typeface="Arial"/>
                <a:sym typeface="Arial"/>
              </a:endParaRPr>
            </a:p>
          </p:txBody>
        </p:sp>
        <p:sp>
          <p:nvSpPr>
            <p:cNvPr id="28" name="Google Shape;2725;p10">
              <a:extLst>
                <a:ext uri="{FF2B5EF4-FFF2-40B4-BE49-F238E27FC236}">
                  <a16:creationId xmlns:a16="http://schemas.microsoft.com/office/drawing/2014/main" id="{326FC112-ACB0-A450-9201-FFAF0034AC38}"/>
                </a:ext>
              </a:extLst>
            </p:cNvPr>
            <p:cNvSpPr/>
            <p:nvPr/>
          </p:nvSpPr>
          <p:spPr>
            <a:xfrm flipH="1">
              <a:off x="7321296" y="1205155"/>
              <a:ext cx="2553302" cy="4598867"/>
            </a:xfrm>
            <a:prstGeom prst="rect">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Arial"/>
                <a:ea typeface="Arial"/>
                <a:cs typeface="Arial"/>
                <a:sym typeface="Arial"/>
              </a:endParaRPr>
            </a:p>
          </p:txBody>
        </p:sp>
        <p:sp>
          <p:nvSpPr>
            <p:cNvPr id="29" name="Google Shape;2726;p10">
              <a:extLst>
                <a:ext uri="{FF2B5EF4-FFF2-40B4-BE49-F238E27FC236}">
                  <a16:creationId xmlns:a16="http://schemas.microsoft.com/office/drawing/2014/main" id="{5D9862B1-F8A0-1C8A-532F-9184E4BDCD35}"/>
                </a:ext>
              </a:extLst>
            </p:cNvPr>
            <p:cNvSpPr/>
            <p:nvPr/>
          </p:nvSpPr>
          <p:spPr>
            <a:xfrm>
              <a:off x="7783204" y="1209119"/>
              <a:ext cx="1609344" cy="3603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latin typeface="Arial"/>
                  <a:ea typeface="Arial"/>
                  <a:cs typeface="Arial"/>
                  <a:sym typeface="Arial"/>
                </a:rPr>
                <a:t>Centre</a:t>
              </a:r>
              <a:endParaRPr/>
            </a:p>
          </p:txBody>
        </p:sp>
        <p:sp>
          <p:nvSpPr>
            <p:cNvPr id="30" name="Google Shape;2727;p10">
              <a:extLst>
                <a:ext uri="{FF2B5EF4-FFF2-40B4-BE49-F238E27FC236}">
                  <a16:creationId xmlns:a16="http://schemas.microsoft.com/office/drawing/2014/main" id="{B2200CDC-BAE3-8106-5B92-DE56F7C1C528}"/>
                </a:ext>
              </a:extLst>
            </p:cNvPr>
            <p:cNvSpPr/>
            <p:nvPr/>
          </p:nvSpPr>
          <p:spPr>
            <a:xfrm>
              <a:off x="9874598" y="1205155"/>
              <a:ext cx="1589970" cy="4598867"/>
            </a:xfrm>
            <a:prstGeom prst="rect">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Arial"/>
                <a:ea typeface="Arial"/>
                <a:cs typeface="Arial"/>
                <a:sym typeface="Arial"/>
              </a:endParaRPr>
            </a:p>
          </p:txBody>
        </p:sp>
        <p:sp>
          <p:nvSpPr>
            <p:cNvPr id="31" name="Google Shape;2728;p10">
              <a:extLst>
                <a:ext uri="{FF2B5EF4-FFF2-40B4-BE49-F238E27FC236}">
                  <a16:creationId xmlns:a16="http://schemas.microsoft.com/office/drawing/2014/main" id="{368637B2-C7E8-EACE-ED17-B4C849C48819}"/>
                </a:ext>
              </a:extLst>
            </p:cNvPr>
            <p:cNvSpPr/>
            <p:nvPr/>
          </p:nvSpPr>
          <p:spPr>
            <a:xfrm>
              <a:off x="9866648" y="1209119"/>
              <a:ext cx="1609344" cy="3603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latin typeface="Arial"/>
                  <a:ea typeface="Arial"/>
                  <a:cs typeface="Arial"/>
                  <a:sym typeface="Arial"/>
                </a:rPr>
                <a:t>Right</a:t>
              </a:r>
              <a:endParaRPr/>
            </a:p>
          </p:txBody>
        </p:sp>
      </p:grpSp>
      <p:sp>
        <p:nvSpPr>
          <p:cNvPr id="2" name="Slide Number Placeholder 1">
            <a:extLst>
              <a:ext uri="{FF2B5EF4-FFF2-40B4-BE49-F238E27FC236}">
                <a16:creationId xmlns:a16="http://schemas.microsoft.com/office/drawing/2014/main" id="{02A62D74-18EA-5953-51EA-46198558E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11783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37A88-790B-64D1-AF53-2C53C9790851}"/>
              </a:ext>
            </a:extLst>
          </p:cNvPr>
          <p:cNvSpPr>
            <a:spLocks noGrp="1"/>
          </p:cNvSpPr>
          <p:nvPr>
            <p:ph type="title"/>
          </p:nvPr>
        </p:nvSpPr>
        <p:spPr/>
        <p:txBody>
          <a:bodyPr/>
          <a:lstStyle/>
          <a:p>
            <a:r>
              <a:rPr lang="en-AU"/>
              <a:t>Classroom layout variant 1 – 24 seats</a:t>
            </a:r>
          </a:p>
        </p:txBody>
      </p:sp>
      <p:sp>
        <p:nvSpPr>
          <p:cNvPr id="4" name="Text Placeholder 3">
            <a:extLst>
              <a:ext uri="{FF2B5EF4-FFF2-40B4-BE49-F238E27FC236}">
                <a16:creationId xmlns:a16="http://schemas.microsoft.com/office/drawing/2014/main" id="{283A80A5-92BF-049C-01CF-055F43C9E3BD}"/>
              </a:ext>
            </a:extLst>
          </p:cNvPr>
          <p:cNvSpPr>
            <a:spLocks noGrp="1"/>
          </p:cNvSpPr>
          <p:nvPr>
            <p:ph type="body" sz="quarter" idx="18"/>
          </p:nvPr>
        </p:nvSpPr>
        <p:spPr/>
        <p:txBody>
          <a:bodyPr/>
          <a:lstStyle/>
          <a:p>
            <a:r>
              <a:rPr lang="en-AU" dirty="0"/>
              <a:t>Optimal learning environment – Oracle</a:t>
            </a:r>
          </a:p>
        </p:txBody>
      </p:sp>
      <p:sp>
        <p:nvSpPr>
          <p:cNvPr id="320" name="Google Shape;2555;p10">
            <a:extLst>
              <a:ext uri="{FF2B5EF4-FFF2-40B4-BE49-F238E27FC236}">
                <a16:creationId xmlns:a16="http://schemas.microsoft.com/office/drawing/2014/main" id="{AB3ACCEF-727A-91B7-0E6B-FCD8FED86CFA}"/>
              </a:ext>
              <a:ext uri="{C183D7F6-B498-43B3-948B-1728B52AA6E4}">
                <adec:decorative xmlns:adec="http://schemas.microsoft.com/office/drawing/2017/decorative" val="1"/>
              </a:ext>
            </a:extLst>
          </p:cNvPr>
          <p:cNvSpPr/>
          <p:nvPr/>
        </p:nvSpPr>
        <p:spPr>
          <a:xfrm>
            <a:off x="5307753" y="1712154"/>
            <a:ext cx="1482470" cy="399850"/>
          </a:xfrm>
          <a:prstGeom prst="round2SameRect">
            <a:avLst>
              <a:gd name="adj1" fmla="val 0"/>
              <a:gd name="adj2" fmla="val 50000"/>
            </a:avLst>
          </a:prstGeom>
          <a:solidFill>
            <a:schemeClr val="bg2">
              <a:lumMod val="100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AU" sz="1400" b="1" dirty="0">
                <a:solidFill>
                  <a:schemeClr val="lt1"/>
                </a:solidFill>
                <a:latin typeface="Arial"/>
                <a:ea typeface="Arial"/>
                <a:cs typeface="Arial"/>
                <a:sym typeface="Arial"/>
              </a:rPr>
              <a:t>AC UNIT</a:t>
            </a:r>
            <a:endParaRPr dirty="0"/>
          </a:p>
        </p:txBody>
      </p:sp>
      <p:grpSp>
        <p:nvGrpSpPr>
          <p:cNvPr id="5" name="Group 4">
            <a:extLst>
              <a:ext uri="{FF2B5EF4-FFF2-40B4-BE49-F238E27FC236}">
                <a16:creationId xmlns:a16="http://schemas.microsoft.com/office/drawing/2014/main" id="{E4AB467A-3824-AFF5-0A3F-FADE832BF739}"/>
              </a:ext>
              <a:ext uri="{C183D7F6-B498-43B3-948B-1728B52AA6E4}">
                <adec:decorative xmlns:adec="http://schemas.microsoft.com/office/drawing/2017/decorative" val="1"/>
              </a:ext>
            </a:extLst>
          </p:cNvPr>
          <p:cNvGrpSpPr/>
          <p:nvPr/>
        </p:nvGrpSpPr>
        <p:grpSpPr>
          <a:xfrm>
            <a:off x="3158812" y="2302363"/>
            <a:ext cx="5934346" cy="3809263"/>
            <a:chOff x="3158812" y="2302363"/>
            <a:chExt cx="5934346" cy="3809263"/>
          </a:xfrm>
        </p:grpSpPr>
        <p:sp>
          <p:nvSpPr>
            <p:cNvPr id="6" name="Google Shape;2738;p11">
              <a:extLst>
                <a:ext uri="{FF2B5EF4-FFF2-40B4-BE49-F238E27FC236}">
                  <a16:creationId xmlns:a16="http://schemas.microsoft.com/office/drawing/2014/main" id="{BE793D8F-81A5-1F67-1C61-6A55804B41EF}"/>
                </a:ext>
              </a:extLst>
            </p:cNvPr>
            <p:cNvSpPr/>
            <p:nvPr/>
          </p:nvSpPr>
          <p:spPr>
            <a:xfrm>
              <a:off x="3158812" y="3524408"/>
              <a:ext cx="5934346" cy="1689186"/>
            </a:xfrm>
            <a:prstGeom prst="rect">
              <a:avLst/>
            </a:prstGeom>
            <a:solidFill>
              <a:srgbClr val="759C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7" name="Google Shape;2739;p11">
              <a:extLst>
                <a:ext uri="{FF2B5EF4-FFF2-40B4-BE49-F238E27FC236}">
                  <a16:creationId xmlns:a16="http://schemas.microsoft.com/office/drawing/2014/main" id="{E42459BB-0C01-5086-4BD7-28A3C2E81059}"/>
                </a:ext>
              </a:extLst>
            </p:cNvPr>
            <p:cNvSpPr/>
            <p:nvPr/>
          </p:nvSpPr>
          <p:spPr>
            <a:xfrm>
              <a:off x="3158812" y="5259361"/>
              <a:ext cx="5934346" cy="730787"/>
            </a:xfrm>
            <a:prstGeom prst="rect">
              <a:avLst/>
            </a:prstGeom>
            <a:solidFill>
              <a:srgbClr val="759C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82" name="Google Shape;2740;p11">
              <a:extLst>
                <a:ext uri="{FF2B5EF4-FFF2-40B4-BE49-F238E27FC236}">
                  <a16:creationId xmlns:a16="http://schemas.microsoft.com/office/drawing/2014/main" id="{0A6C4D95-8DF1-B8A2-F289-0EBE854C61FB}"/>
                </a:ext>
              </a:extLst>
            </p:cNvPr>
            <p:cNvSpPr/>
            <p:nvPr/>
          </p:nvSpPr>
          <p:spPr>
            <a:xfrm>
              <a:off x="3158812" y="2762005"/>
              <a:ext cx="5934346" cy="706621"/>
            </a:xfrm>
            <a:prstGeom prst="rect">
              <a:avLst/>
            </a:prstGeom>
            <a:solidFill>
              <a:srgbClr val="759C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nvGrpSpPr>
            <p:cNvPr id="183" name="Google Shape;2741;p11">
              <a:extLst>
                <a:ext uri="{FF2B5EF4-FFF2-40B4-BE49-F238E27FC236}">
                  <a16:creationId xmlns:a16="http://schemas.microsoft.com/office/drawing/2014/main" id="{3DB6E2D5-F66C-2514-4988-0838ABFCFA20}"/>
                </a:ext>
              </a:extLst>
            </p:cNvPr>
            <p:cNvGrpSpPr/>
            <p:nvPr/>
          </p:nvGrpSpPr>
          <p:grpSpPr>
            <a:xfrm>
              <a:off x="3303033" y="2762005"/>
              <a:ext cx="2299918" cy="696773"/>
              <a:chOff x="5778484" y="1664797"/>
              <a:chExt cx="2299918" cy="696773"/>
            </a:xfrm>
          </p:grpSpPr>
          <p:grpSp>
            <p:nvGrpSpPr>
              <p:cNvPr id="184" name="Google Shape;2742;p11">
                <a:extLst>
                  <a:ext uri="{FF2B5EF4-FFF2-40B4-BE49-F238E27FC236}">
                    <a16:creationId xmlns:a16="http://schemas.microsoft.com/office/drawing/2014/main" id="{79722434-8736-A71F-57E8-C1BC5C4653F8}"/>
                  </a:ext>
                </a:extLst>
              </p:cNvPr>
              <p:cNvGrpSpPr/>
              <p:nvPr/>
            </p:nvGrpSpPr>
            <p:grpSpPr>
              <a:xfrm>
                <a:off x="5919024" y="1916832"/>
                <a:ext cx="444738" cy="444738"/>
                <a:chOff x="3448723" y="4565099"/>
                <a:chExt cx="474712" cy="474711"/>
              </a:xfrm>
            </p:grpSpPr>
            <p:sp>
              <p:nvSpPr>
                <p:cNvPr id="197" name="Google Shape;2743;p11">
                  <a:extLst>
                    <a:ext uri="{FF2B5EF4-FFF2-40B4-BE49-F238E27FC236}">
                      <a16:creationId xmlns:a16="http://schemas.microsoft.com/office/drawing/2014/main" id="{EB4F35B0-D47E-A418-2D27-61CC9182F149}"/>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98" name="Google Shape;2744;p11">
                  <a:extLst>
                    <a:ext uri="{FF2B5EF4-FFF2-40B4-BE49-F238E27FC236}">
                      <a16:creationId xmlns:a16="http://schemas.microsoft.com/office/drawing/2014/main" id="{9169C39E-1506-5F20-8223-B61DB2FC4457}"/>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85" name="Google Shape;2745;p11">
                <a:extLst>
                  <a:ext uri="{FF2B5EF4-FFF2-40B4-BE49-F238E27FC236}">
                    <a16:creationId xmlns:a16="http://schemas.microsoft.com/office/drawing/2014/main" id="{3752C712-1334-AFBB-C600-48F58CDB7129}"/>
                  </a:ext>
                </a:extLst>
              </p:cNvPr>
              <p:cNvGrpSpPr/>
              <p:nvPr/>
            </p:nvGrpSpPr>
            <p:grpSpPr>
              <a:xfrm>
                <a:off x="6711602" y="1916832"/>
                <a:ext cx="444738" cy="444738"/>
                <a:chOff x="3448723" y="4565099"/>
                <a:chExt cx="474712" cy="474711"/>
              </a:xfrm>
            </p:grpSpPr>
            <p:sp>
              <p:nvSpPr>
                <p:cNvPr id="195" name="Google Shape;2746;p11">
                  <a:extLst>
                    <a:ext uri="{FF2B5EF4-FFF2-40B4-BE49-F238E27FC236}">
                      <a16:creationId xmlns:a16="http://schemas.microsoft.com/office/drawing/2014/main" id="{88AAF55F-ACB9-BED8-68D5-21DF552456EA}"/>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96" name="Google Shape;2747;p11">
                  <a:extLst>
                    <a:ext uri="{FF2B5EF4-FFF2-40B4-BE49-F238E27FC236}">
                      <a16:creationId xmlns:a16="http://schemas.microsoft.com/office/drawing/2014/main" id="{93C702A5-E262-F81C-625F-207BB9D9C6AB}"/>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86" name="Google Shape;2748;p11">
                <a:extLst>
                  <a:ext uri="{FF2B5EF4-FFF2-40B4-BE49-F238E27FC236}">
                    <a16:creationId xmlns:a16="http://schemas.microsoft.com/office/drawing/2014/main" id="{44A01485-F7E6-5B4A-5FA3-0D148C999A87}"/>
                  </a:ext>
                </a:extLst>
              </p:cNvPr>
              <p:cNvGrpSpPr/>
              <p:nvPr/>
            </p:nvGrpSpPr>
            <p:grpSpPr>
              <a:xfrm>
                <a:off x="7493639" y="1916832"/>
                <a:ext cx="444738" cy="444738"/>
                <a:chOff x="3448723" y="4565099"/>
                <a:chExt cx="474712" cy="474711"/>
              </a:xfrm>
            </p:grpSpPr>
            <p:sp>
              <p:nvSpPr>
                <p:cNvPr id="193" name="Google Shape;2749;p11">
                  <a:extLst>
                    <a:ext uri="{FF2B5EF4-FFF2-40B4-BE49-F238E27FC236}">
                      <a16:creationId xmlns:a16="http://schemas.microsoft.com/office/drawing/2014/main" id="{DF9718A2-C8E4-324A-80E0-D08C2111B64B}"/>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94" name="Google Shape;2750;p11">
                  <a:extLst>
                    <a:ext uri="{FF2B5EF4-FFF2-40B4-BE49-F238E27FC236}">
                      <a16:creationId xmlns:a16="http://schemas.microsoft.com/office/drawing/2014/main" id="{709174E9-B894-2E17-8BC8-ED042BC411D0}"/>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187" name="Google Shape;2751;p11">
                <a:extLst>
                  <a:ext uri="{FF2B5EF4-FFF2-40B4-BE49-F238E27FC236}">
                    <a16:creationId xmlns:a16="http://schemas.microsoft.com/office/drawing/2014/main" id="{8DBAFDCF-B966-91AC-755A-AEA3F40FA14C}"/>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88" name="Google Shape;2752;p11">
                <a:extLst>
                  <a:ext uri="{FF2B5EF4-FFF2-40B4-BE49-F238E27FC236}">
                    <a16:creationId xmlns:a16="http://schemas.microsoft.com/office/drawing/2014/main" id="{1D9AA571-391F-7D4B-EA3C-D90D19EC5825}"/>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89" name="Google Shape;2753;p11">
                <a:extLst>
                  <a:ext uri="{FF2B5EF4-FFF2-40B4-BE49-F238E27FC236}">
                    <a16:creationId xmlns:a16="http://schemas.microsoft.com/office/drawing/2014/main" id="{55F1C7EF-88AC-3838-4818-4DA3EF77BB1C}"/>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90" name="Google Shape;2754;p11">
                <a:extLst>
                  <a:ext uri="{FF2B5EF4-FFF2-40B4-BE49-F238E27FC236}">
                    <a16:creationId xmlns:a16="http://schemas.microsoft.com/office/drawing/2014/main" id="{E3A31E21-04C7-56F8-F2FA-551C7B344BC7}"/>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dirty="0">
                    <a:latin typeface="Arial"/>
                    <a:ea typeface="Arial"/>
                    <a:cs typeface="Arial"/>
                    <a:sym typeface="Arial"/>
                  </a:rPr>
                  <a:t>1</a:t>
                </a:r>
                <a:endParaRPr dirty="0"/>
              </a:p>
            </p:txBody>
          </p:sp>
          <p:sp>
            <p:nvSpPr>
              <p:cNvPr id="191" name="Google Shape;2755;p11">
                <a:extLst>
                  <a:ext uri="{FF2B5EF4-FFF2-40B4-BE49-F238E27FC236}">
                    <a16:creationId xmlns:a16="http://schemas.microsoft.com/office/drawing/2014/main" id="{81E9BE90-5179-3E68-0E9B-10BB4A75EBFA}"/>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a:t>
                </a:r>
                <a:endParaRPr/>
              </a:p>
            </p:txBody>
          </p:sp>
          <p:sp>
            <p:nvSpPr>
              <p:cNvPr id="192" name="Google Shape;2756;p11">
                <a:extLst>
                  <a:ext uri="{FF2B5EF4-FFF2-40B4-BE49-F238E27FC236}">
                    <a16:creationId xmlns:a16="http://schemas.microsoft.com/office/drawing/2014/main" id="{9373CB52-CAC1-9B6C-F9FB-E3E3358B079A}"/>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3</a:t>
                </a:r>
                <a:endParaRPr/>
              </a:p>
            </p:txBody>
          </p:sp>
        </p:grpSp>
        <p:sp>
          <p:nvSpPr>
            <p:cNvPr id="199" name="Google Shape;2757;p11">
              <a:extLst>
                <a:ext uri="{FF2B5EF4-FFF2-40B4-BE49-F238E27FC236}">
                  <a16:creationId xmlns:a16="http://schemas.microsoft.com/office/drawing/2014/main" id="{F1AC66C4-52CD-4B6A-600A-5192EF4B3B03}"/>
                </a:ext>
              </a:extLst>
            </p:cNvPr>
            <p:cNvSpPr txBox="1"/>
            <p:nvPr/>
          </p:nvSpPr>
          <p:spPr>
            <a:xfrm>
              <a:off x="5668081" y="2922563"/>
              <a:ext cx="8886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b="1">
                  <a:solidFill>
                    <a:schemeClr val="bg1"/>
                  </a:solidFill>
                  <a:latin typeface="Arial"/>
                  <a:ea typeface="Arial"/>
                  <a:cs typeface="Arial"/>
                  <a:sym typeface="Arial"/>
                </a:rPr>
                <a:t>Front</a:t>
              </a:r>
              <a:endParaRPr>
                <a:solidFill>
                  <a:schemeClr val="bg1"/>
                </a:solidFill>
              </a:endParaRPr>
            </a:p>
          </p:txBody>
        </p:sp>
        <p:sp>
          <p:nvSpPr>
            <p:cNvPr id="200" name="Google Shape;2758;p11">
              <a:extLst>
                <a:ext uri="{FF2B5EF4-FFF2-40B4-BE49-F238E27FC236}">
                  <a16:creationId xmlns:a16="http://schemas.microsoft.com/office/drawing/2014/main" id="{4BC9ADB4-0D86-D6F7-F9DF-F74322C4AA3A}"/>
                </a:ext>
              </a:extLst>
            </p:cNvPr>
            <p:cNvSpPr txBox="1"/>
            <p:nvPr/>
          </p:nvSpPr>
          <p:spPr>
            <a:xfrm>
              <a:off x="5668081" y="5405578"/>
              <a:ext cx="8886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b="1">
                  <a:solidFill>
                    <a:schemeClr val="bg1"/>
                  </a:solidFill>
                  <a:latin typeface="Arial"/>
                  <a:ea typeface="Arial"/>
                  <a:cs typeface="Arial"/>
                  <a:sym typeface="Arial"/>
                </a:rPr>
                <a:t>Rear</a:t>
              </a:r>
              <a:endParaRPr>
                <a:solidFill>
                  <a:schemeClr val="bg1"/>
                </a:solidFill>
              </a:endParaRPr>
            </a:p>
          </p:txBody>
        </p:sp>
        <p:grpSp>
          <p:nvGrpSpPr>
            <p:cNvPr id="201" name="Google Shape;2759;p11">
              <a:extLst>
                <a:ext uri="{FF2B5EF4-FFF2-40B4-BE49-F238E27FC236}">
                  <a16:creationId xmlns:a16="http://schemas.microsoft.com/office/drawing/2014/main" id="{60DB94B3-574B-8367-64A0-06B4B2CAF0F0}"/>
                </a:ext>
              </a:extLst>
            </p:cNvPr>
            <p:cNvGrpSpPr/>
            <p:nvPr/>
          </p:nvGrpSpPr>
          <p:grpSpPr>
            <a:xfrm>
              <a:off x="3303033" y="3590104"/>
              <a:ext cx="2299918" cy="696773"/>
              <a:chOff x="5778484" y="1664797"/>
              <a:chExt cx="2299918" cy="696773"/>
            </a:xfrm>
          </p:grpSpPr>
          <p:grpSp>
            <p:nvGrpSpPr>
              <p:cNvPr id="202" name="Google Shape;2760;p11">
                <a:extLst>
                  <a:ext uri="{FF2B5EF4-FFF2-40B4-BE49-F238E27FC236}">
                    <a16:creationId xmlns:a16="http://schemas.microsoft.com/office/drawing/2014/main" id="{AE5873CD-1F37-465F-83EC-EA3D5990ED3F}"/>
                  </a:ext>
                </a:extLst>
              </p:cNvPr>
              <p:cNvGrpSpPr/>
              <p:nvPr/>
            </p:nvGrpSpPr>
            <p:grpSpPr>
              <a:xfrm>
                <a:off x="5919024" y="1916832"/>
                <a:ext cx="444738" cy="444738"/>
                <a:chOff x="3448723" y="4565099"/>
                <a:chExt cx="474712" cy="474711"/>
              </a:xfrm>
            </p:grpSpPr>
            <p:sp>
              <p:nvSpPr>
                <p:cNvPr id="215" name="Google Shape;2761;p11">
                  <a:extLst>
                    <a:ext uri="{FF2B5EF4-FFF2-40B4-BE49-F238E27FC236}">
                      <a16:creationId xmlns:a16="http://schemas.microsoft.com/office/drawing/2014/main" id="{F014DF90-7BE8-22F4-542F-4DE718156F87}"/>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16" name="Google Shape;2762;p11">
                  <a:extLst>
                    <a:ext uri="{FF2B5EF4-FFF2-40B4-BE49-F238E27FC236}">
                      <a16:creationId xmlns:a16="http://schemas.microsoft.com/office/drawing/2014/main" id="{AC921837-2D3A-3798-98A1-9C91978878B3}"/>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03" name="Google Shape;2763;p11">
                <a:extLst>
                  <a:ext uri="{FF2B5EF4-FFF2-40B4-BE49-F238E27FC236}">
                    <a16:creationId xmlns:a16="http://schemas.microsoft.com/office/drawing/2014/main" id="{47D34A45-C3DD-1E28-D006-E1B18D844D4F}"/>
                  </a:ext>
                </a:extLst>
              </p:cNvPr>
              <p:cNvGrpSpPr/>
              <p:nvPr/>
            </p:nvGrpSpPr>
            <p:grpSpPr>
              <a:xfrm>
                <a:off x="6711602" y="1916832"/>
                <a:ext cx="444738" cy="444738"/>
                <a:chOff x="3448723" y="4565099"/>
                <a:chExt cx="474712" cy="474711"/>
              </a:xfrm>
            </p:grpSpPr>
            <p:sp>
              <p:nvSpPr>
                <p:cNvPr id="213" name="Google Shape;2764;p11">
                  <a:extLst>
                    <a:ext uri="{FF2B5EF4-FFF2-40B4-BE49-F238E27FC236}">
                      <a16:creationId xmlns:a16="http://schemas.microsoft.com/office/drawing/2014/main" id="{50DA303F-292A-FE1F-2DF5-DA9DBFB425D4}"/>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14" name="Google Shape;2765;p11">
                  <a:extLst>
                    <a:ext uri="{FF2B5EF4-FFF2-40B4-BE49-F238E27FC236}">
                      <a16:creationId xmlns:a16="http://schemas.microsoft.com/office/drawing/2014/main" id="{1EED1552-FFFE-FE7A-015F-9C07292D9310}"/>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04" name="Google Shape;2766;p11">
                <a:extLst>
                  <a:ext uri="{FF2B5EF4-FFF2-40B4-BE49-F238E27FC236}">
                    <a16:creationId xmlns:a16="http://schemas.microsoft.com/office/drawing/2014/main" id="{97945281-C85B-318D-AECC-711381E6A148}"/>
                  </a:ext>
                </a:extLst>
              </p:cNvPr>
              <p:cNvGrpSpPr/>
              <p:nvPr/>
            </p:nvGrpSpPr>
            <p:grpSpPr>
              <a:xfrm>
                <a:off x="7493639" y="1916832"/>
                <a:ext cx="444738" cy="444738"/>
                <a:chOff x="3448723" y="4565099"/>
                <a:chExt cx="474712" cy="474711"/>
              </a:xfrm>
            </p:grpSpPr>
            <p:sp>
              <p:nvSpPr>
                <p:cNvPr id="211" name="Google Shape;2767;p11">
                  <a:extLst>
                    <a:ext uri="{FF2B5EF4-FFF2-40B4-BE49-F238E27FC236}">
                      <a16:creationId xmlns:a16="http://schemas.microsoft.com/office/drawing/2014/main" id="{146E2B87-6FF9-51CE-2D72-E362E2462D26}"/>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12" name="Google Shape;2768;p11">
                  <a:extLst>
                    <a:ext uri="{FF2B5EF4-FFF2-40B4-BE49-F238E27FC236}">
                      <a16:creationId xmlns:a16="http://schemas.microsoft.com/office/drawing/2014/main" id="{DA887F87-2701-1A67-C3FC-A66907EC7117}"/>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05" name="Google Shape;2769;p11">
                <a:extLst>
                  <a:ext uri="{FF2B5EF4-FFF2-40B4-BE49-F238E27FC236}">
                    <a16:creationId xmlns:a16="http://schemas.microsoft.com/office/drawing/2014/main" id="{D6289158-05F1-6DEA-3AD8-F630140AF495}"/>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06" name="Google Shape;2770;p11">
                <a:extLst>
                  <a:ext uri="{FF2B5EF4-FFF2-40B4-BE49-F238E27FC236}">
                    <a16:creationId xmlns:a16="http://schemas.microsoft.com/office/drawing/2014/main" id="{AB43B836-EAE1-9C08-1509-760759EB2B94}"/>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07" name="Google Shape;2771;p11">
                <a:extLst>
                  <a:ext uri="{FF2B5EF4-FFF2-40B4-BE49-F238E27FC236}">
                    <a16:creationId xmlns:a16="http://schemas.microsoft.com/office/drawing/2014/main" id="{A8789BDF-DD60-4F62-4163-A348E0CBBFA9}"/>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08" name="Google Shape;2772;p11">
                <a:extLst>
                  <a:ext uri="{FF2B5EF4-FFF2-40B4-BE49-F238E27FC236}">
                    <a16:creationId xmlns:a16="http://schemas.microsoft.com/office/drawing/2014/main" id="{40E5040D-6766-867E-3DD3-ED536DC660FF}"/>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7</a:t>
                </a:r>
                <a:endParaRPr/>
              </a:p>
            </p:txBody>
          </p:sp>
          <p:sp>
            <p:nvSpPr>
              <p:cNvPr id="209" name="Google Shape;2773;p11">
                <a:extLst>
                  <a:ext uri="{FF2B5EF4-FFF2-40B4-BE49-F238E27FC236}">
                    <a16:creationId xmlns:a16="http://schemas.microsoft.com/office/drawing/2014/main" id="{70DF8D05-005A-08B7-94E1-398829CC6E62}"/>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8</a:t>
                </a:r>
                <a:endParaRPr/>
              </a:p>
            </p:txBody>
          </p:sp>
          <p:sp>
            <p:nvSpPr>
              <p:cNvPr id="210" name="Google Shape;2774;p11">
                <a:extLst>
                  <a:ext uri="{FF2B5EF4-FFF2-40B4-BE49-F238E27FC236}">
                    <a16:creationId xmlns:a16="http://schemas.microsoft.com/office/drawing/2014/main" id="{39C6A12F-F9D9-4462-FDBE-EB61E5C683A9}"/>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9</a:t>
                </a:r>
                <a:endParaRPr/>
              </a:p>
            </p:txBody>
          </p:sp>
        </p:grpSp>
        <p:grpSp>
          <p:nvGrpSpPr>
            <p:cNvPr id="217" name="Google Shape;2775;p11">
              <a:extLst>
                <a:ext uri="{FF2B5EF4-FFF2-40B4-BE49-F238E27FC236}">
                  <a16:creationId xmlns:a16="http://schemas.microsoft.com/office/drawing/2014/main" id="{A7263E69-0572-2705-6157-226DC401D73A}"/>
                </a:ext>
              </a:extLst>
            </p:cNvPr>
            <p:cNvGrpSpPr/>
            <p:nvPr/>
          </p:nvGrpSpPr>
          <p:grpSpPr>
            <a:xfrm>
              <a:off x="3303033" y="4427180"/>
              <a:ext cx="2299918" cy="696773"/>
              <a:chOff x="5778484" y="1664797"/>
              <a:chExt cx="2299918" cy="696773"/>
            </a:xfrm>
          </p:grpSpPr>
          <p:grpSp>
            <p:nvGrpSpPr>
              <p:cNvPr id="218" name="Google Shape;2776;p11">
                <a:extLst>
                  <a:ext uri="{FF2B5EF4-FFF2-40B4-BE49-F238E27FC236}">
                    <a16:creationId xmlns:a16="http://schemas.microsoft.com/office/drawing/2014/main" id="{50CCD76D-C413-6A79-7C42-7654011BAD35}"/>
                  </a:ext>
                </a:extLst>
              </p:cNvPr>
              <p:cNvGrpSpPr/>
              <p:nvPr/>
            </p:nvGrpSpPr>
            <p:grpSpPr>
              <a:xfrm>
                <a:off x="5919024" y="1916832"/>
                <a:ext cx="444738" cy="444738"/>
                <a:chOff x="3448723" y="4565099"/>
                <a:chExt cx="474712" cy="474711"/>
              </a:xfrm>
            </p:grpSpPr>
            <p:sp>
              <p:nvSpPr>
                <p:cNvPr id="231" name="Google Shape;2777;p11">
                  <a:extLst>
                    <a:ext uri="{FF2B5EF4-FFF2-40B4-BE49-F238E27FC236}">
                      <a16:creationId xmlns:a16="http://schemas.microsoft.com/office/drawing/2014/main" id="{CB3965E6-7520-5EAA-3D36-D0305497565C}"/>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32" name="Google Shape;2778;p11">
                  <a:extLst>
                    <a:ext uri="{FF2B5EF4-FFF2-40B4-BE49-F238E27FC236}">
                      <a16:creationId xmlns:a16="http://schemas.microsoft.com/office/drawing/2014/main" id="{12F2C6D8-0EAF-9676-1D47-28FC99EB0079}"/>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19" name="Google Shape;2779;p11">
                <a:extLst>
                  <a:ext uri="{FF2B5EF4-FFF2-40B4-BE49-F238E27FC236}">
                    <a16:creationId xmlns:a16="http://schemas.microsoft.com/office/drawing/2014/main" id="{44BDF672-6054-5DAD-6CA7-AE1BB6DD8CC9}"/>
                  </a:ext>
                </a:extLst>
              </p:cNvPr>
              <p:cNvGrpSpPr/>
              <p:nvPr/>
            </p:nvGrpSpPr>
            <p:grpSpPr>
              <a:xfrm>
                <a:off x="6711602" y="1916832"/>
                <a:ext cx="444738" cy="444738"/>
                <a:chOff x="3448723" y="4565099"/>
                <a:chExt cx="474712" cy="474711"/>
              </a:xfrm>
            </p:grpSpPr>
            <p:sp>
              <p:nvSpPr>
                <p:cNvPr id="229" name="Google Shape;2780;p11">
                  <a:extLst>
                    <a:ext uri="{FF2B5EF4-FFF2-40B4-BE49-F238E27FC236}">
                      <a16:creationId xmlns:a16="http://schemas.microsoft.com/office/drawing/2014/main" id="{4AF2FFE4-5841-DBCB-9BD4-D02B28977818}"/>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30" name="Google Shape;2781;p11">
                  <a:extLst>
                    <a:ext uri="{FF2B5EF4-FFF2-40B4-BE49-F238E27FC236}">
                      <a16:creationId xmlns:a16="http://schemas.microsoft.com/office/drawing/2014/main" id="{C4A6285D-43EE-9581-2040-482A00428BB5}"/>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20" name="Google Shape;2782;p11">
                <a:extLst>
                  <a:ext uri="{FF2B5EF4-FFF2-40B4-BE49-F238E27FC236}">
                    <a16:creationId xmlns:a16="http://schemas.microsoft.com/office/drawing/2014/main" id="{8A8ADBE9-AE0F-9F33-6682-762E91DEBFB1}"/>
                  </a:ext>
                </a:extLst>
              </p:cNvPr>
              <p:cNvGrpSpPr/>
              <p:nvPr/>
            </p:nvGrpSpPr>
            <p:grpSpPr>
              <a:xfrm>
                <a:off x="7493639" y="1916832"/>
                <a:ext cx="444738" cy="444738"/>
                <a:chOff x="3448723" y="4565099"/>
                <a:chExt cx="474712" cy="474711"/>
              </a:xfrm>
            </p:grpSpPr>
            <p:sp>
              <p:nvSpPr>
                <p:cNvPr id="227" name="Google Shape;2783;p11">
                  <a:extLst>
                    <a:ext uri="{FF2B5EF4-FFF2-40B4-BE49-F238E27FC236}">
                      <a16:creationId xmlns:a16="http://schemas.microsoft.com/office/drawing/2014/main" id="{4DA2EE3E-3F76-AB3F-4E01-A8B8A8A949C1}"/>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28" name="Google Shape;2784;p11">
                  <a:extLst>
                    <a:ext uri="{FF2B5EF4-FFF2-40B4-BE49-F238E27FC236}">
                      <a16:creationId xmlns:a16="http://schemas.microsoft.com/office/drawing/2014/main" id="{3B1FAFBB-F599-21A7-33D7-31AE4C7FE07D}"/>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21" name="Google Shape;2785;p11">
                <a:extLst>
                  <a:ext uri="{FF2B5EF4-FFF2-40B4-BE49-F238E27FC236}">
                    <a16:creationId xmlns:a16="http://schemas.microsoft.com/office/drawing/2014/main" id="{AD5DD2B5-D703-E611-7A78-C62BACDF1880}"/>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22" name="Google Shape;2786;p11">
                <a:extLst>
                  <a:ext uri="{FF2B5EF4-FFF2-40B4-BE49-F238E27FC236}">
                    <a16:creationId xmlns:a16="http://schemas.microsoft.com/office/drawing/2014/main" id="{4A8042A1-07D9-63D9-B367-0B7FE7AF39BD}"/>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23" name="Google Shape;2787;p11">
                <a:extLst>
                  <a:ext uri="{FF2B5EF4-FFF2-40B4-BE49-F238E27FC236}">
                    <a16:creationId xmlns:a16="http://schemas.microsoft.com/office/drawing/2014/main" id="{88A8DA8E-E6E3-1328-E060-732578F2AF57}"/>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24" name="Google Shape;2788;p11">
                <a:extLst>
                  <a:ext uri="{FF2B5EF4-FFF2-40B4-BE49-F238E27FC236}">
                    <a16:creationId xmlns:a16="http://schemas.microsoft.com/office/drawing/2014/main" id="{69B2A93D-9D1A-EF54-3B2B-8CDEC5DDFC3B}"/>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13</a:t>
                </a:r>
                <a:endParaRPr/>
              </a:p>
            </p:txBody>
          </p:sp>
          <p:sp>
            <p:nvSpPr>
              <p:cNvPr id="225" name="Google Shape;2789;p11">
                <a:extLst>
                  <a:ext uri="{FF2B5EF4-FFF2-40B4-BE49-F238E27FC236}">
                    <a16:creationId xmlns:a16="http://schemas.microsoft.com/office/drawing/2014/main" id="{6F694122-CA9A-5E98-0563-9A5C4FDC3382}"/>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14</a:t>
                </a:r>
                <a:endParaRPr/>
              </a:p>
            </p:txBody>
          </p:sp>
          <p:sp>
            <p:nvSpPr>
              <p:cNvPr id="226" name="Google Shape;2790;p11">
                <a:extLst>
                  <a:ext uri="{FF2B5EF4-FFF2-40B4-BE49-F238E27FC236}">
                    <a16:creationId xmlns:a16="http://schemas.microsoft.com/office/drawing/2014/main" id="{833A8C88-3D83-AE11-C9D0-BBCB16AFCC35}"/>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15</a:t>
                </a:r>
                <a:endParaRPr/>
              </a:p>
            </p:txBody>
          </p:sp>
        </p:grpSp>
        <p:grpSp>
          <p:nvGrpSpPr>
            <p:cNvPr id="233" name="Google Shape;2791;p11">
              <a:extLst>
                <a:ext uri="{FF2B5EF4-FFF2-40B4-BE49-F238E27FC236}">
                  <a16:creationId xmlns:a16="http://schemas.microsoft.com/office/drawing/2014/main" id="{CD6509A8-F217-B719-6CA4-3F7A7E7DE102}"/>
                </a:ext>
              </a:extLst>
            </p:cNvPr>
            <p:cNvGrpSpPr/>
            <p:nvPr/>
          </p:nvGrpSpPr>
          <p:grpSpPr>
            <a:xfrm>
              <a:off x="3303033" y="5264418"/>
              <a:ext cx="2299918" cy="696773"/>
              <a:chOff x="5778484" y="1664797"/>
              <a:chExt cx="2299918" cy="696773"/>
            </a:xfrm>
          </p:grpSpPr>
          <p:grpSp>
            <p:nvGrpSpPr>
              <p:cNvPr id="234" name="Google Shape;2792;p11">
                <a:extLst>
                  <a:ext uri="{FF2B5EF4-FFF2-40B4-BE49-F238E27FC236}">
                    <a16:creationId xmlns:a16="http://schemas.microsoft.com/office/drawing/2014/main" id="{71EC0F74-2AA8-D228-CF28-D9919C3AB31F}"/>
                  </a:ext>
                </a:extLst>
              </p:cNvPr>
              <p:cNvGrpSpPr/>
              <p:nvPr/>
            </p:nvGrpSpPr>
            <p:grpSpPr>
              <a:xfrm>
                <a:off x="5919024" y="1916832"/>
                <a:ext cx="444738" cy="444738"/>
                <a:chOff x="3448723" y="4565099"/>
                <a:chExt cx="474712" cy="474711"/>
              </a:xfrm>
            </p:grpSpPr>
            <p:sp>
              <p:nvSpPr>
                <p:cNvPr id="247" name="Google Shape;2793;p11">
                  <a:extLst>
                    <a:ext uri="{FF2B5EF4-FFF2-40B4-BE49-F238E27FC236}">
                      <a16:creationId xmlns:a16="http://schemas.microsoft.com/office/drawing/2014/main" id="{F8B1BF4E-5843-44B8-1902-8AAD7A008545}"/>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48" name="Google Shape;2794;p11">
                  <a:extLst>
                    <a:ext uri="{FF2B5EF4-FFF2-40B4-BE49-F238E27FC236}">
                      <a16:creationId xmlns:a16="http://schemas.microsoft.com/office/drawing/2014/main" id="{19A8C30D-A535-6BCC-619D-077BB9E786D1}"/>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35" name="Google Shape;2795;p11">
                <a:extLst>
                  <a:ext uri="{FF2B5EF4-FFF2-40B4-BE49-F238E27FC236}">
                    <a16:creationId xmlns:a16="http://schemas.microsoft.com/office/drawing/2014/main" id="{8D37BA6B-DB03-2AB5-A501-83AC92DC5DB4}"/>
                  </a:ext>
                </a:extLst>
              </p:cNvPr>
              <p:cNvGrpSpPr/>
              <p:nvPr/>
            </p:nvGrpSpPr>
            <p:grpSpPr>
              <a:xfrm>
                <a:off x="6711602" y="1916832"/>
                <a:ext cx="444738" cy="444738"/>
                <a:chOff x="3448723" y="4565099"/>
                <a:chExt cx="474712" cy="474711"/>
              </a:xfrm>
            </p:grpSpPr>
            <p:sp>
              <p:nvSpPr>
                <p:cNvPr id="245" name="Google Shape;2796;p11">
                  <a:extLst>
                    <a:ext uri="{FF2B5EF4-FFF2-40B4-BE49-F238E27FC236}">
                      <a16:creationId xmlns:a16="http://schemas.microsoft.com/office/drawing/2014/main" id="{AED27C8B-AB5F-14F2-05EA-020E111FF92E}"/>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46" name="Google Shape;2797;p11">
                  <a:extLst>
                    <a:ext uri="{FF2B5EF4-FFF2-40B4-BE49-F238E27FC236}">
                      <a16:creationId xmlns:a16="http://schemas.microsoft.com/office/drawing/2014/main" id="{29129431-2B03-E54E-A3B6-D13315524066}"/>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36" name="Google Shape;2798;p11">
                <a:extLst>
                  <a:ext uri="{FF2B5EF4-FFF2-40B4-BE49-F238E27FC236}">
                    <a16:creationId xmlns:a16="http://schemas.microsoft.com/office/drawing/2014/main" id="{C9336946-6CDD-6A14-3B23-5648C2A8B0C8}"/>
                  </a:ext>
                </a:extLst>
              </p:cNvPr>
              <p:cNvGrpSpPr/>
              <p:nvPr/>
            </p:nvGrpSpPr>
            <p:grpSpPr>
              <a:xfrm>
                <a:off x="7493639" y="1916832"/>
                <a:ext cx="444738" cy="444738"/>
                <a:chOff x="3448723" y="4565099"/>
                <a:chExt cx="474712" cy="474711"/>
              </a:xfrm>
            </p:grpSpPr>
            <p:sp>
              <p:nvSpPr>
                <p:cNvPr id="243" name="Google Shape;2799;p11">
                  <a:extLst>
                    <a:ext uri="{FF2B5EF4-FFF2-40B4-BE49-F238E27FC236}">
                      <a16:creationId xmlns:a16="http://schemas.microsoft.com/office/drawing/2014/main" id="{23822075-A4FD-FD26-CE51-B0F0684EAF8D}"/>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44" name="Google Shape;2800;p11">
                  <a:extLst>
                    <a:ext uri="{FF2B5EF4-FFF2-40B4-BE49-F238E27FC236}">
                      <a16:creationId xmlns:a16="http://schemas.microsoft.com/office/drawing/2014/main" id="{3C6BAE81-F371-4452-5E9F-AC44EBA32C73}"/>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37" name="Google Shape;2801;p11">
                <a:extLst>
                  <a:ext uri="{FF2B5EF4-FFF2-40B4-BE49-F238E27FC236}">
                    <a16:creationId xmlns:a16="http://schemas.microsoft.com/office/drawing/2014/main" id="{91D7FF69-7432-0226-4A09-98682DD29728}"/>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38" name="Google Shape;2802;p11">
                <a:extLst>
                  <a:ext uri="{FF2B5EF4-FFF2-40B4-BE49-F238E27FC236}">
                    <a16:creationId xmlns:a16="http://schemas.microsoft.com/office/drawing/2014/main" id="{F64DA2FA-C07B-4308-BA80-30907F8F7DFE}"/>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39" name="Google Shape;2803;p11">
                <a:extLst>
                  <a:ext uri="{FF2B5EF4-FFF2-40B4-BE49-F238E27FC236}">
                    <a16:creationId xmlns:a16="http://schemas.microsoft.com/office/drawing/2014/main" id="{C810C965-039E-0489-60EC-7EA02174FA83}"/>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40" name="Google Shape;2804;p11">
                <a:extLst>
                  <a:ext uri="{FF2B5EF4-FFF2-40B4-BE49-F238E27FC236}">
                    <a16:creationId xmlns:a16="http://schemas.microsoft.com/office/drawing/2014/main" id="{9F91C5A0-CBE0-1098-7244-C9070A0CB4E9}"/>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19</a:t>
                </a:r>
                <a:endParaRPr/>
              </a:p>
            </p:txBody>
          </p:sp>
          <p:sp>
            <p:nvSpPr>
              <p:cNvPr id="241" name="Google Shape;2805;p11">
                <a:extLst>
                  <a:ext uri="{FF2B5EF4-FFF2-40B4-BE49-F238E27FC236}">
                    <a16:creationId xmlns:a16="http://schemas.microsoft.com/office/drawing/2014/main" id="{D961C0D5-BAC4-0A54-CA20-F0E3535E2D39}"/>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20</a:t>
                </a:r>
                <a:endParaRPr/>
              </a:p>
            </p:txBody>
          </p:sp>
          <p:sp>
            <p:nvSpPr>
              <p:cNvPr id="242" name="Google Shape;2806;p11">
                <a:extLst>
                  <a:ext uri="{FF2B5EF4-FFF2-40B4-BE49-F238E27FC236}">
                    <a16:creationId xmlns:a16="http://schemas.microsoft.com/office/drawing/2014/main" id="{4E7BAA4C-D8E1-DC6C-537F-E41F8F065C4D}"/>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21</a:t>
                </a:r>
                <a:endParaRPr/>
              </a:p>
            </p:txBody>
          </p:sp>
        </p:grpSp>
        <p:grpSp>
          <p:nvGrpSpPr>
            <p:cNvPr id="249" name="Google Shape;2807;p11">
              <a:extLst>
                <a:ext uri="{FF2B5EF4-FFF2-40B4-BE49-F238E27FC236}">
                  <a16:creationId xmlns:a16="http://schemas.microsoft.com/office/drawing/2014/main" id="{E1123190-DBB6-672F-732B-F312226D6141}"/>
                </a:ext>
              </a:extLst>
            </p:cNvPr>
            <p:cNvGrpSpPr/>
            <p:nvPr/>
          </p:nvGrpSpPr>
          <p:grpSpPr>
            <a:xfrm>
              <a:off x="6649223" y="2762005"/>
              <a:ext cx="2299918" cy="696773"/>
              <a:chOff x="5778484" y="1664797"/>
              <a:chExt cx="2299918" cy="696773"/>
            </a:xfrm>
          </p:grpSpPr>
          <p:grpSp>
            <p:nvGrpSpPr>
              <p:cNvPr id="250" name="Google Shape;2808;p11">
                <a:extLst>
                  <a:ext uri="{FF2B5EF4-FFF2-40B4-BE49-F238E27FC236}">
                    <a16:creationId xmlns:a16="http://schemas.microsoft.com/office/drawing/2014/main" id="{D62DCD5E-2570-B7AC-9422-09E1450B5666}"/>
                  </a:ext>
                </a:extLst>
              </p:cNvPr>
              <p:cNvGrpSpPr/>
              <p:nvPr/>
            </p:nvGrpSpPr>
            <p:grpSpPr>
              <a:xfrm>
                <a:off x="5919024" y="1916832"/>
                <a:ext cx="444738" cy="444738"/>
                <a:chOff x="3448723" y="4565099"/>
                <a:chExt cx="474712" cy="474711"/>
              </a:xfrm>
            </p:grpSpPr>
            <p:sp>
              <p:nvSpPr>
                <p:cNvPr id="263" name="Google Shape;2809;p11">
                  <a:extLst>
                    <a:ext uri="{FF2B5EF4-FFF2-40B4-BE49-F238E27FC236}">
                      <a16:creationId xmlns:a16="http://schemas.microsoft.com/office/drawing/2014/main" id="{B932D7C8-D97F-C017-17BD-DE668C0E45B7}"/>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64" name="Google Shape;2810;p11">
                  <a:extLst>
                    <a:ext uri="{FF2B5EF4-FFF2-40B4-BE49-F238E27FC236}">
                      <a16:creationId xmlns:a16="http://schemas.microsoft.com/office/drawing/2014/main" id="{44C50FBD-BB79-E84F-B1C8-DD00D86F9BAC}"/>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51" name="Google Shape;2811;p11">
                <a:extLst>
                  <a:ext uri="{FF2B5EF4-FFF2-40B4-BE49-F238E27FC236}">
                    <a16:creationId xmlns:a16="http://schemas.microsoft.com/office/drawing/2014/main" id="{853FADA4-2658-5A0C-AD58-8A37DCE4281A}"/>
                  </a:ext>
                </a:extLst>
              </p:cNvPr>
              <p:cNvGrpSpPr/>
              <p:nvPr/>
            </p:nvGrpSpPr>
            <p:grpSpPr>
              <a:xfrm>
                <a:off x="6711602" y="1916832"/>
                <a:ext cx="444738" cy="444738"/>
                <a:chOff x="3448723" y="4565099"/>
                <a:chExt cx="474712" cy="474711"/>
              </a:xfrm>
            </p:grpSpPr>
            <p:sp>
              <p:nvSpPr>
                <p:cNvPr id="261" name="Google Shape;2812;p11">
                  <a:extLst>
                    <a:ext uri="{FF2B5EF4-FFF2-40B4-BE49-F238E27FC236}">
                      <a16:creationId xmlns:a16="http://schemas.microsoft.com/office/drawing/2014/main" id="{1FB2C692-6E9E-9205-61AF-28678601274F}"/>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62" name="Google Shape;2813;p11">
                  <a:extLst>
                    <a:ext uri="{FF2B5EF4-FFF2-40B4-BE49-F238E27FC236}">
                      <a16:creationId xmlns:a16="http://schemas.microsoft.com/office/drawing/2014/main" id="{E0F1A0D0-F8F3-C306-2BE8-FD7B289DE5C2}"/>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52" name="Google Shape;2814;p11">
                <a:extLst>
                  <a:ext uri="{FF2B5EF4-FFF2-40B4-BE49-F238E27FC236}">
                    <a16:creationId xmlns:a16="http://schemas.microsoft.com/office/drawing/2014/main" id="{E55C5218-B457-9D61-D3AB-F66C35255CE4}"/>
                  </a:ext>
                </a:extLst>
              </p:cNvPr>
              <p:cNvGrpSpPr/>
              <p:nvPr/>
            </p:nvGrpSpPr>
            <p:grpSpPr>
              <a:xfrm>
                <a:off x="7493639" y="1916832"/>
                <a:ext cx="444738" cy="444738"/>
                <a:chOff x="3448723" y="4565099"/>
                <a:chExt cx="474712" cy="474711"/>
              </a:xfrm>
            </p:grpSpPr>
            <p:sp>
              <p:nvSpPr>
                <p:cNvPr id="259" name="Google Shape;2815;p11">
                  <a:extLst>
                    <a:ext uri="{FF2B5EF4-FFF2-40B4-BE49-F238E27FC236}">
                      <a16:creationId xmlns:a16="http://schemas.microsoft.com/office/drawing/2014/main" id="{9AA40E25-C057-83AA-4304-05C2D018897D}"/>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60" name="Google Shape;2816;p11">
                  <a:extLst>
                    <a:ext uri="{FF2B5EF4-FFF2-40B4-BE49-F238E27FC236}">
                      <a16:creationId xmlns:a16="http://schemas.microsoft.com/office/drawing/2014/main" id="{6D230C20-0821-3A8B-3887-F5B7D34CE8F1}"/>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53" name="Google Shape;2817;p11">
                <a:extLst>
                  <a:ext uri="{FF2B5EF4-FFF2-40B4-BE49-F238E27FC236}">
                    <a16:creationId xmlns:a16="http://schemas.microsoft.com/office/drawing/2014/main" id="{07A5488B-9137-F128-F86D-3B6ED72443F5}"/>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54" name="Google Shape;2818;p11">
                <a:extLst>
                  <a:ext uri="{FF2B5EF4-FFF2-40B4-BE49-F238E27FC236}">
                    <a16:creationId xmlns:a16="http://schemas.microsoft.com/office/drawing/2014/main" id="{0A5CC52D-95E2-23F1-DD77-DF790D3A7796}"/>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55" name="Google Shape;2819;p11">
                <a:extLst>
                  <a:ext uri="{FF2B5EF4-FFF2-40B4-BE49-F238E27FC236}">
                    <a16:creationId xmlns:a16="http://schemas.microsoft.com/office/drawing/2014/main" id="{3C046E11-B202-F318-413C-439CF224CE96}"/>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56" name="Google Shape;2820;p11">
                <a:extLst>
                  <a:ext uri="{FF2B5EF4-FFF2-40B4-BE49-F238E27FC236}">
                    <a16:creationId xmlns:a16="http://schemas.microsoft.com/office/drawing/2014/main" id="{A2C4DCAF-B6DE-4794-E9C0-6633E55472AF}"/>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4</a:t>
                </a:r>
                <a:endParaRPr/>
              </a:p>
            </p:txBody>
          </p:sp>
          <p:sp>
            <p:nvSpPr>
              <p:cNvPr id="257" name="Google Shape;2821;p11">
                <a:extLst>
                  <a:ext uri="{FF2B5EF4-FFF2-40B4-BE49-F238E27FC236}">
                    <a16:creationId xmlns:a16="http://schemas.microsoft.com/office/drawing/2014/main" id="{612DF809-5414-2963-8E8F-EBB3E8BB109D}"/>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5</a:t>
                </a:r>
                <a:endParaRPr/>
              </a:p>
            </p:txBody>
          </p:sp>
          <p:sp>
            <p:nvSpPr>
              <p:cNvPr id="258" name="Google Shape;2822;p11">
                <a:extLst>
                  <a:ext uri="{FF2B5EF4-FFF2-40B4-BE49-F238E27FC236}">
                    <a16:creationId xmlns:a16="http://schemas.microsoft.com/office/drawing/2014/main" id="{0BE85572-8D87-185A-BF92-8E0946318224}"/>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6</a:t>
                </a:r>
                <a:endParaRPr/>
              </a:p>
            </p:txBody>
          </p:sp>
        </p:grpSp>
        <p:grpSp>
          <p:nvGrpSpPr>
            <p:cNvPr id="265" name="Google Shape;2823;p11">
              <a:extLst>
                <a:ext uri="{FF2B5EF4-FFF2-40B4-BE49-F238E27FC236}">
                  <a16:creationId xmlns:a16="http://schemas.microsoft.com/office/drawing/2014/main" id="{CC7F3BAD-4DCB-82F7-4D25-A002A52E4677}"/>
                </a:ext>
              </a:extLst>
            </p:cNvPr>
            <p:cNvGrpSpPr/>
            <p:nvPr/>
          </p:nvGrpSpPr>
          <p:grpSpPr>
            <a:xfrm>
              <a:off x="6649223" y="3590104"/>
              <a:ext cx="2299918" cy="696773"/>
              <a:chOff x="5778484" y="1664797"/>
              <a:chExt cx="2299918" cy="696773"/>
            </a:xfrm>
          </p:grpSpPr>
          <p:grpSp>
            <p:nvGrpSpPr>
              <p:cNvPr id="266" name="Google Shape;2824;p11">
                <a:extLst>
                  <a:ext uri="{FF2B5EF4-FFF2-40B4-BE49-F238E27FC236}">
                    <a16:creationId xmlns:a16="http://schemas.microsoft.com/office/drawing/2014/main" id="{A0A8AB6B-65F3-6EAE-FFE5-12D7AE508A43}"/>
                  </a:ext>
                </a:extLst>
              </p:cNvPr>
              <p:cNvGrpSpPr/>
              <p:nvPr/>
            </p:nvGrpSpPr>
            <p:grpSpPr>
              <a:xfrm>
                <a:off x="5919024" y="1916832"/>
                <a:ext cx="444738" cy="444738"/>
                <a:chOff x="3448723" y="4565099"/>
                <a:chExt cx="474712" cy="474711"/>
              </a:xfrm>
            </p:grpSpPr>
            <p:sp>
              <p:nvSpPr>
                <p:cNvPr id="279" name="Google Shape;2825;p11">
                  <a:extLst>
                    <a:ext uri="{FF2B5EF4-FFF2-40B4-BE49-F238E27FC236}">
                      <a16:creationId xmlns:a16="http://schemas.microsoft.com/office/drawing/2014/main" id="{9B9AA886-550A-1303-C3A3-11635161778C}"/>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80" name="Google Shape;2826;p11">
                  <a:extLst>
                    <a:ext uri="{FF2B5EF4-FFF2-40B4-BE49-F238E27FC236}">
                      <a16:creationId xmlns:a16="http://schemas.microsoft.com/office/drawing/2014/main" id="{4DE25895-CEAD-EE2E-0FA5-39E65442A4FD}"/>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67" name="Google Shape;2827;p11">
                <a:extLst>
                  <a:ext uri="{FF2B5EF4-FFF2-40B4-BE49-F238E27FC236}">
                    <a16:creationId xmlns:a16="http://schemas.microsoft.com/office/drawing/2014/main" id="{A2FD9C80-F9F4-BCB7-5CBA-F9D24443DF44}"/>
                  </a:ext>
                </a:extLst>
              </p:cNvPr>
              <p:cNvGrpSpPr/>
              <p:nvPr/>
            </p:nvGrpSpPr>
            <p:grpSpPr>
              <a:xfrm>
                <a:off x="6711602" y="1916832"/>
                <a:ext cx="444738" cy="444738"/>
                <a:chOff x="3448723" y="4565099"/>
                <a:chExt cx="474712" cy="474711"/>
              </a:xfrm>
            </p:grpSpPr>
            <p:sp>
              <p:nvSpPr>
                <p:cNvPr id="277" name="Google Shape;2828;p11">
                  <a:extLst>
                    <a:ext uri="{FF2B5EF4-FFF2-40B4-BE49-F238E27FC236}">
                      <a16:creationId xmlns:a16="http://schemas.microsoft.com/office/drawing/2014/main" id="{8BC39D5F-14B9-3E88-5CFF-59FD12784ABE}"/>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8" name="Google Shape;2829;p11">
                  <a:extLst>
                    <a:ext uri="{FF2B5EF4-FFF2-40B4-BE49-F238E27FC236}">
                      <a16:creationId xmlns:a16="http://schemas.microsoft.com/office/drawing/2014/main" id="{A1A72865-55F5-753F-D849-BD2C86533509}"/>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68" name="Google Shape;2830;p11">
                <a:extLst>
                  <a:ext uri="{FF2B5EF4-FFF2-40B4-BE49-F238E27FC236}">
                    <a16:creationId xmlns:a16="http://schemas.microsoft.com/office/drawing/2014/main" id="{6E3D5D6D-A84D-DB1A-C8E0-4F6C06F35742}"/>
                  </a:ext>
                </a:extLst>
              </p:cNvPr>
              <p:cNvGrpSpPr/>
              <p:nvPr/>
            </p:nvGrpSpPr>
            <p:grpSpPr>
              <a:xfrm>
                <a:off x="7493639" y="1916832"/>
                <a:ext cx="444738" cy="444738"/>
                <a:chOff x="3448723" y="4565099"/>
                <a:chExt cx="474712" cy="474711"/>
              </a:xfrm>
            </p:grpSpPr>
            <p:sp>
              <p:nvSpPr>
                <p:cNvPr id="275" name="Google Shape;2831;p11">
                  <a:extLst>
                    <a:ext uri="{FF2B5EF4-FFF2-40B4-BE49-F238E27FC236}">
                      <a16:creationId xmlns:a16="http://schemas.microsoft.com/office/drawing/2014/main" id="{9C0EFB8A-F541-2737-46FD-E774325A78E9}"/>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6" name="Google Shape;2832;p11">
                  <a:extLst>
                    <a:ext uri="{FF2B5EF4-FFF2-40B4-BE49-F238E27FC236}">
                      <a16:creationId xmlns:a16="http://schemas.microsoft.com/office/drawing/2014/main" id="{DFEB51F9-49FF-1FD4-82DC-FD491E0A6E6C}"/>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69" name="Google Shape;2833;p11">
                <a:extLst>
                  <a:ext uri="{FF2B5EF4-FFF2-40B4-BE49-F238E27FC236}">
                    <a16:creationId xmlns:a16="http://schemas.microsoft.com/office/drawing/2014/main" id="{314793BF-0E7C-BF60-8234-89CD5400DD27}"/>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0" name="Google Shape;2834;p11">
                <a:extLst>
                  <a:ext uri="{FF2B5EF4-FFF2-40B4-BE49-F238E27FC236}">
                    <a16:creationId xmlns:a16="http://schemas.microsoft.com/office/drawing/2014/main" id="{8B858B68-07B1-CA02-3B35-8821F6EB99A6}"/>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1" name="Google Shape;2835;p11">
                <a:extLst>
                  <a:ext uri="{FF2B5EF4-FFF2-40B4-BE49-F238E27FC236}">
                    <a16:creationId xmlns:a16="http://schemas.microsoft.com/office/drawing/2014/main" id="{BC32E782-510D-C6E3-79FA-79BDACD1755D}"/>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2" name="Google Shape;2836;p11">
                <a:extLst>
                  <a:ext uri="{FF2B5EF4-FFF2-40B4-BE49-F238E27FC236}">
                    <a16:creationId xmlns:a16="http://schemas.microsoft.com/office/drawing/2014/main" id="{EA51D453-35D7-A92D-72E2-0133FAC248A9}"/>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10</a:t>
                </a:r>
                <a:endParaRPr/>
              </a:p>
            </p:txBody>
          </p:sp>
          <p:sp>
            <p:nvSpPr>
              <p:cNvPr id="273" name="Google Shape;2837;p11">
                <a:extLst>
                  <a:ext uri="{FF2B5EF4-FFF2-40B4-BE49-F238E27FC236}">
                    <a16:creationId xmlns:a16="http://schemas.microsoft.com/office/drawing/2014/main" id="{1D1567BB-B706-EAE1-66D9-97D6D145F4CA}"/>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11</a:t>
                </a:r>
                <a:endParaRPr/>
              </a:p>
            </p:txBody>
          </p:sp>
          <p:sp>
            <p:nvSpPr>
              <p:cNvPr id="274" name="Google Shape;2838;p11">
                <a:extLst>
                  <a:ext uri="{FF2B5EF4-FFF2-40B4-BE49-F238E27FC236}">
                    <a16:creationId xmlns:a16="http://schemas.microsoft.com/office/drawing/2014/main" id="{655ED129-3314-84D4-C596-8725E54033AA}"/>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12</a:t>
                </a:r>
                <a:endParaRPr/>
              </a:p>
            </p:txBody>
          </p:sp>
        </p:grpSp>
        <p:grpSp>
          <p:nvGrpSpPr>
            <p:cNvPr id="281" name="Google Shape;2839;p11">
              <a:extLst>
                <a:ext uri="{FF2B5EF4-FFF2-40B4-BE49-F238E27FC236}">
                  <a16:creationId xmlns:a16="http://schemas.microsoft.com/office/drawing/2014/main" id="{D6E4718B-EF25-1034-DE1E-7275C1A065FA}"/>
                </a:ext>
              </a:extLst>
            </p:cNvPr>
            <p:cNvGrpSpPr/>
            <p:nvPr/>
          </p:nvGrpSpPr>
          <p:grpSpPr>
            <a:xfrm>
              <a:off x="6649223" y="4427180"/>
              <a:ext cx="2299918" cy="696773"/>
              <a:chOff x="5778484" y="1664797"/>
              <a:chExt cx="2299918" cy="696773"/>
            </a:xfrm>
          </p:grpSpPr>
          <p:grpSp>
            <p:nvGrpSpPr>
              <p:cNvPr id="282" name="Google Shape;2840;p11">
                <a:extLst>
                  <a:ext uri="{FF2B5EF4-FFF2-40B4-BE49-F238E27FC236}">
                    <a16:creationId xmlns:a16="http://schemas.microsoft.com/office/drawing/2014/main" id="{04062930-9118-2187-9313-6EAF199CAE37}"/>
                  </a:ext>
                </a:extLst>
              </p:cNvPr>
              <p:cNvGrpSpPr/>
              <p:nvPr/>
            </p:nvGrpSpPr>
            <p:grpSpPr>
              <a:xfrm>
                <a:off x="5919024" y="1916832"/>
                <a:ext cx="444738" cy="444738"/>
                <a:chOff x="3448723" y="4565099"/>
                <a:chExt cx="474712" cy="474711"/>
              </a:xfrm>
            </p:grpSpPr>
            <p:sp>
              <p:nvSpPr>
                <p:cNvPr id="295" name="Google Shape;2841;p11">
                  <a:extLst>
                    <a:ext uri="{FF2B5EF4-FFF2-40B4-BE49-F238E27FC236}">
                      <a16:creationId xmlns:a16="http://schemas.microsoft.com/office/drawing/2014/main" id="{F710381A-4F02-1D3E-35FB-69CF6B450886}"/>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96" name="Google Shape;2842;p11">
                  <a:extLst>
                    <a:ext uri="{FF2B5EF4-FFF2-40B4-BE49-F238E27FC236}">
                      <a16:creationId xmlns:a16="http://schemas.microsoft.com/office/drawing/2014/main" id="{76D5C7F0-6D81-3962-2EEE-D858352A822A}"/>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83" name="Google Shape;2843;p11">
                <a:extLst>
                  <a:ext uri="{FF2B5EF4-FFF2-40B4-BE49-F238E27FC236}">
                    <a16:creationId xmlns:a16="http://schemas.microsoft.com/office/drawing/2014/main" id="{C3FB2AC6-EE2A-568C-3B89-EDB088A82963}"/>
                  </a:ext>
                </a:extLst>
              </p:cNvPr>
              <p:cNvGrpSpPr/>
              <p:nvPr/>
            </p:nvGrpSpPr>
            <p:grpSpPr>
              <a:xfrm>
                <a:off x="6711602" y="1916832"/>
                <a:ext cx="444738" cy="444738"/>
                <a:chOff x="3448723" y="4565099"/>
                <a:chExt cx="474712" cy="474711"/>
              </a:xfrm>
            </p:grpSpPr>
            <p:sp>
              <p:nvSpPr>
                <p:cNvPr id="293" name="Google Shape;2844;p11">
                  <a:extLst>
                    <a:ext uri="{FF2B5EF4-FFF2-40B4-BE49-F238E27FC236}">
                      <a16:creationId xmlns:a16="http://schemas.microsoft.com/office/drawing/2014/main" id="{BCDDEF5B-1FF0-E983-D4ED-3F8E9399227B}"/>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94" name="Google Shape;2845;p11">
                  <a:extLst>
                    <a:ext uri="{FF2B5EF4-FFF2-40B4-BE49-F238E27FC236}">
                      <a16:creationId xmlns:a16="http://schemas.microsoft.com/office/drawing/2014/main" id="{8CE8D8C1-8C17-8015-3A4D-D53FB4E53362}"/>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84" name="Google Shape;2846;p11">
                <a:extLst>
                  <a:ext uri="{FF2B5EF4-FFF2-40B4-BE49-F238E27FC236}">
                    <a16:creationId xmlns:a16="http://schemas.microsoft.com/office/drawing/2014/main" id="{347C83D1-A9EA-327D-1491-033139AEB97F}"/>
                  </a:ext>
                </a:extLst>
              </p:cNvPr>
              <p:cNvGrpSpPr/>
              <p:nvPr/>
            </p:nvGrpSpPr>
            <p:grpSpPr>
              <a:xfrm>
                <a:off x="7493639" y="1916832"/>
                <a:ext cx="444738" cy="444738"/>
                <a:chOff x="3448723" y="4565099"/>
                <a:chExt cx="474712" cy="474711"/>
              </a:xfrm>
            </p:grpSpPr>
            <p:sp>
              <p:nvSpPr>
                <p:cNvPr id="291" name="Google Shape;2847;p11">
                  <a:extLst>
                    <a:ext uri="{FF2B5EF4-FFF2-40B4-BE49-F238E27FC236}">
                      <a16:creationId xmlns:a16="http://schemas.microsoft.com/office/drawing/2014/main" id="{F81909C1-394E-E36E-D0B1-83F946052F34}"/>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92" name="Google Shape;2848;p11">
                  <a:extLst>
                    <a:ext uri="{FF2B5EF4-FFF2-40B4-BE49-F238E27FC236}">
                      <a16:creationId xmlns:a16="http://schemas.microsoft.com/office/drawing/2014/main" id="{2F65DB3D-A6DB-9A3D-BE99-FF84B6130158}"/>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85" name="Google Shape;2849;p11">
                <a:extLst>
                  <a:ext uri="{FF2B5EF4-FFF2-40B4-BE49-F238E27FC236}">
                    <a16:creationId xmlns:a16="http://schemas.microsoft.com/office/drawing/2014/main" id="{734FA0E4-816B-883F-01A0-26A5C469FCFB}"/>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86" name="Google Shape;2850;p11">
                <a:extLst>
                  <a:ext uri="{FF2B5EF4-FFF2-40B4-BE49-F238E27FC236}">
                    <a16:creationId xmlns:a16="http://schemas.microsoft.com/office/drawing/2014/main" id="{40B1F837-2FCE-A728-7E39-E1F36FE5F7E0}"/>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87" name="Google Shape;2851;p11">
                <a:extLst>
                  <a:ext uri="{FF2B5EF4-FFF2-40B4-BE49-F238E27FC236}">
                    <a16:creationId xmlns:a16="http://schemas.microsoft.com/office/drawing/2014/main" id="{8D846F6F-C51E-CB9E-C616-0E4F760134E6}"/>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88" name="Google Shape;2852;p11">
                <a:extLst>
                  <a:ext uri="{FF2B5EF4-FFF2-40B4-BE49-F238E27FC236}">
                    <a16:creationId xmlns:a16="http://schemas.microsoft.com/office/drawing/2014/main" id="{54BA5B34-DD5B-BD96-2408-7C7CCF15142F}"/>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16</a:t>
                </a:r>
                <a:endParaRPr/>
              </a:p>
            </p:txBody>
          </p:sp>
          <p:sp>
            <p:nvSpPr>
              <p:cNvPr id="289" name="Google Shape;2853;p11">
                <a:extLst>
                  <a:ext uri="{FF2B5EF4-FFF2-40B4-BE49-F238E27FC236}">
                    <a16:creationId xmlns:a16="http://schemas.microsoft.com/office/drawing/2014/main" id="{149C0578-C72B-C127-3F4B-2C831A9B4E62}"/>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17</a:t>
                </a:r>
                <a:endParaRPr/>
              </a:p>
            </p:txBody>
          </p:sp>
          <p:sp>
            <p:nvSpPr>
              <p:cNvPr id="290" name="Google Shape;2854;p11">
                <a:extLst>
                  <a:ext uri="{FF2B5EF4-FFF2-40B4-BE49-F238E27FC236}">
                    <a16:creationId xmlns:a16="http://schemas.microsoft.com/office/drawing/2014/main" id="{A85B2382-3908-2953-750D-9932AB685C10}"/>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18</a:t>
                </a:r>
                <a:endParaRPr/>
              </a:p>
            </p:txBody>
          </p:sp>
        </p:grpSp>
        <p:grpSp>
          <p:nvGrpSpPr>
            <p:cNvPr id="297" name="Google Shape;2855;p11">
              <a:extLst>
                <a:ext uri="{FF2B5EF4-FFF2-40B4-BE49-F238E27FC236}">
                  <a16:creationId xmlns:a16="http://schemas.microsoft.com/office/drawing/2014/main" id="{67B29B3B-C261-052A-6D48-51BFEFD5EED1}"/>
                </a:ext>
              </a:extLst>
            </p:cNvPr>
            <p:cNvGrpSpPr/>
            <p:nvPr/>
          </p:nvGrpSpPr>
          <p:grpSpPr>
            <a:xfrm>
              <a:off x="6649223" y="5264418"/>
              <a:ext cx="2299918" cy="696773"/>
              <a:chOff x="5778484" y="1664797"/>
              <a:chExt cx="2299918" cy="696773"/>
            </a:xfrm>
          </p:grpSpPr>
          <p:grpSp>
            <p:nvGrpSpPr>
              <p:cNvPr id="298" name="Google Shape;2856;p11">
                <a:extLst>
                  <a:ext uri="{FF2B5EF4-FFF2-40B4-BE49-F238E27FC236}">
                    <a16:creationId xmlns:a16="http://schemas.microsoft.com/office/drawing/2014/main" id="{490ACE46-8F99-F103-00D6-4163912845F4}"/>
                  </a:ext>
                </a:extLst>
              </p:cNvPr>
              <p:cNvGrpSpPr/>
              <p:nvPr/>
            </p:nvGrpSpPr>
            <p:grpSpPr>
              <a:xfrm>
                <a:off x="5919024" y="1916832"/>
                <a:ext cx="444738" cy="444738"/>
                <a:chOff x="3448723" y="4565099"/>
                <a:chExt cx="474712" cy="474711"/>
              </a:xfrm>
            </p:grpSpPr>
            <p:sp>
              <p:nvSpPr>
                <p:cNvPr id="311" name="Google Shape;2857;p11">
                  <a:extLst>
                    <a:ext uri="{FF2B5EF4-FFF2-40B4-BE49-F238E27FC236}">
                      <a16:creationId xmlns:a16="http://schemas.microsoft.com/office/drawing/2014/main" id="{CF2EC8CE-3AEA-BE33-A125-426C059CD2EB}"/>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12" name="Google Shape;2858;p11">
                  <a:extLst>
                    <a:ext uri="{FF2B5EF4-FFF2-40B4-BE49-F238E27FC236}">
                      <a16:creationId xmlns:a16="http://schemas.microsoft.com/office/drawing/2014/main" id="{0EA16087-844E-2B15-EB2B-3890D0F20301}"/>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99" name="Google Shape;2859;p11">
                <a:extLst>
                  <a:ext uri="{FF2B5EF4-FFF2-40B4-BE49-F238E27FC236}">
                    <a16:creationId xmlns:a16="http://schemas.microsoft.com/office/drawing/2014/main" id="{156B7BC3-B56C-6C6A-DA47-0AEBA4F60B54}"/>
                  </a:ext>
                </a:extLst>
              </p:cNvPr>
              <p:cNvGrpSpPr/>
              <p:nvPr/>
            </p:nvGrpSpPr>
            <p:grpSpPr>
              <a:xfrm>
                <a:off x="6711602" y="1916832"/>
                <a:ext cx="444738" cy="444738"/>
                <a:chOff x="3448723" y="4565099"/>
                <a:chExt cx="474712" cy="474711"/>
              </a:xfrm>
            </p:grpSpPr>
            <p:sp>
              <p:nvSpPr>
                <p:cNvPr id="309" name="Google Shape;2860;p11">
                  <a:extLst>
                    <a:ext uri="{FF2B5EF4-FFF2-40B4-BE49-F238E27FC236}">
                      <a16:creationId xmlns:a16="http://schemas.microsoft.com/office/drawing/2014/main" id="{49611579-1740-5874-CD7C-6B271306C2DA}"/>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10" name="Google Shape;2861;p11">
                  <a:extLst>
                    <a:ext uri="{FF2B5EF4-FFF2-40B4-BE49-F238E27FC236}">
                      <a16:creationId xmlns:a16="http://schemas.microsoft.com/office/drawing/2014/main" id="{12816C7D-7F81-EDEF-4B4A-668BF2E185AD}"/>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300" name="Google Shape;2862;p11">
                <a:extLst>
                  <a:ext uri="{FF2B5EF4-FFF2-40B4-BE49-F238E27FC236}">
                    <a16:creationId xmlns:a16="http://schemas.microsoft.com/office/drawing/2014/main" id="{3E271F6A-CB13-2FCF-62DD-9E278DE4E0D9}"/>
                  </a:ext>
                </a:extLst>
              </p:cNvPr>
              <p:cNvGrpSpPr/>
              <p:nvPr/>
            </p:nvGrpSpPr>
            <p:grpSpPr>
              <a:xfrm>
                <a:off x="7493639" y="1916832"/>
                <a:ext cx="444738" cy="444738"/>
                <a:chOff x="3448723" y="4565099"/>
                <a:chExt cx="474712" cy="474711"/>
              </a:xfrm>
            </p:grpSpPr>
            <p:sp>
              <p:nvSpPr>
                <p:cNvPr id="307" name="Google Shape;2863;p11">
                  <a:extLst>
                    <a:ext uri="{FF2B5EF4-FFF2-40B4-BE49-F238E27FC236}">
                      <a16:creationId xmlns:a16="http://schemas.microsoft.com/office/drawing/2014/main" id="{81747345-7783-0FFD-BC3A-94BE230CB10F}"/>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08" name="Google Shape;2864;p11">
                  <a:extLst>
                    <a:ext uri="{FF2B5EF4-FFF2-40B4-BE49-F238E27FC236}">
                      <a16:creationId xmlns:a16="http://schemas.microsoft.com/office/drawing/2014/main" id="{B4AF6793-CF55-29E5-E22C-9497C2CAE6A9}"/>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301" name="Google Shape;2865;p11">
                <a:extLst>
                  <a:ext uri="{FF2B5EF4-FFF2-40B4-BE49-F238E27FC236}">
                    <a16:creationId xmlns:a16="http://schemas.microsoft.com/office/drawing/2014/main" id="{DAD4D80A-C6C7-BCBB-CADD-741395F6B060}"/>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02" name="Google Shape;2866;p11">
                <a:extLst>
                  <a:ext uri="{FF2B5EF4-FFF2-40B4-BE49-F238E27FC236}">
                    <a16:creationId xmlns:a16="http://schemas.microsoft.com/office/drawing/2014/main" id="{0EB611F4-0852-7094-DC97-D834C85EC6B0}"/>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03" name="Google Shape;2867;p11">
                <a:extLst>
                  <a:ext uri="{FF2B5EF4-FFF2-40B4-BE49-F238E27FC236}">
                    <a16:creationId xmlns:a16="http://schemas.microsoft.com/office/drawing/2014/main" id="{F0A403D6-C0F0-BFE8-AD8A-94D8B7DB845E}"/>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04" name="Google Shape;2868;p11">
                <a:extLst>
                  <a:ext uri="{FF2B5EF4-FFF2-40B4-BE49-F238E27FC236}">
                    <a16:creationId xmlns:a16="http://schemas.microsoft.com/office/drawing/2014/main" id="{5DBAE0F8-2952-69CF-DF11-11E7B066B586}"/>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22</a:t>
                </a:r>
                <a:endParaRPr/>
              </a:p>
            </p:txBody>
          </p:sp>
          <p:sp>
            <p:nvSpPr>
              <p:cNvPr id="305" name="Google Shape;2869;p11">
                <a:extLst>
                  <a:ext uri="{FF2B5EF4-FFF2-40B4-BE49-F238E27FC236}">
                    <a16:creationId xmlns:a16="http://schemas.microsoft.com/office/drawing/2014/main" id="{B68E8973-BD45-6731-2A94-0E3DB57A1D1A}"/>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23</a:t>
                </a:r>
                <a:endParaRPr/>
              </a:p>
            </p:txBody>
          </p:sp>
          <p:sp>
            <p:nvSpPr>
              <p:cNvPr id="306" name="Google Shape;2870;p11">
                <a:extLst>
                  <a:ext uri="{FF2B5EF4-FFF2-40B4-BE49-F238E27FC236}">
                    <a16:creationId xmlns:a16="http://schemas.microsoft.com/office/drawing/2014/main" id="{92F59D1F-A249-B26B-F470-6FDA5A90DFCE}"/>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24</a:t>
                </a:r>
                <a:endParaRPr/>
              </a:p>
            </p:txBody>
          </p:sp>
        </p:grpSp>
        <p:sp>
          <p:nvSpPr>
            <p:cNvPr id="313" name="Google Shape;2871;p11">
              <a:extLst>
                <a:ext uri="{FF2B5EF4-FFF2-40B4-BE49-F238E27FC236}">
                  <a16:creationId xmlns:a16="http://schemas.microsoft.com/office/drawing/2014/main" id="{1F03E49E-1C7B-9299-F3E6-FC8C7C91F5A8}"/>
                </a:ext>
              </a:extLst>
            </p:cNvPr>
            <p:cNvSpPr txBox="1"/>
            <p:nvPr/>
          </p:nvSpPr>
          <p:spPr>
            <a:xfrm>
              <a:off x="5606126" y="4172363"/>
              <a:ext cx="1012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b="1">
                  <a:solidFill>
                    <a:schemeClr val="bg1"/>
                  </a:solidFill>
                  <a:latin typeface="Arial"/>
                  <a:ea typeface="Arial"/>
                  <a:cs typeface="Arial"/>
                  <a:sym typeface="Arial"/>
                </a:rPr>
                <a:t>Middle</a:t>
              </a:r>
              <a:endParaRPr>
                <a:solidFill>
                  <a:schemeClr val="bg1"/>
                </a:solidFill>
              </a:endParaRPr>
            </a:p>
          </p:txBody>
        </p:sp>
        <p:sp>
          <p:nvSpPr>
            <p:cNvPr id="314" name="Google Shape;2872;p11">
              <a:extLst>
                <a:ext uri="{FF2B5EF4-FFF2-40B4-BE49-F238E27FC236}">
                  <a16:creationId xmlns:a16="http://schemas.microsoft.com/office/drawing/2014/main" id="{39748BE2-A50A-6C9D-D1BB-CC95C283DE1E}"/>
                </a:ext>
              </a:extLst>
            </p:cNvPr>
            <p:cNvSpPr/>
            <p:nvPr/>
          </p:nvSpPr>
          <p:spPr>
            <a:xfrm>
              <a:off x="3248693" y="2306327"/>
              <a:ext cx="1609344" cy="3603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latin typeface="Arial"/>
                  <a:ea typeface="Arial"/>
                  <a:cs typeface="Arial"/>
                  <a:sym typeface="Arial"/>
                </a:rPr>
                <a:t>Left</a:t>
              </a:r>
              <a:endParaRPr/>
            </a:p>
          </p:txBody>
        </p:sp>
        <p:sp>
          <p:nvSpPr>
            <p:cNvPr id="315" name="Google Shape;2873;p11">
              <a:extLst>
                <a:ext uri="{FF2B5EF4-FFF2-40B4-BE49-F238E27FC236}">
                  <a16:creationId xmlns:a16="http://schemas.microsoft.com/office/drawing/2014/main" id="{CB058395-EDFB-B207-3C01-DC6C332F854A}"/>
                </a:ext>
              </a:extLst>
            </p:cNvPr>
            <p:cNvSpPr/>
            <p:nvPr/>
          </p:nvSpPr>
          <p:spPr>
            <a:xfrm>
              <a:off x="3248693" y="2303605"/>
              <a:ext cx="1600200" cy="3808021"/>
            </a:xfrm>
            <a:prstGeom prst="rect">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Arial"/>
                <a:ea typeface="Arial"/>
                <a:cs typeface="Arial"/>
                <a:sym typeface="Arial"/>
              </a:endParaRPr>
            </a:p>
          </p:txBody>
        </p:sp>
        <p:sp>
          <p:nvSpPr>
            <p:cNvPr id="316" name="Google Shape;2874;p11">
              <a:extLst>
                <a:ext uri="{FF2B5EF4-FFF2-40B4-BE49-F238E27FC236}">
                  <a16:creationId xmlns:a16="http://schemas.microsoft.com/office/drawing/2014/main" id="{1B7FF927-E8DF-4D8B-5F3A-8DFE292F3C72}"/>
                </a:ext>
              </a:extLst>
            </p:cNvPr>
            <p:cNvSpPr/>
            <p:nvPr/>
          </p:nvSpPr>
          <p:spPr>
            <a:xfrm flipH="1">
              <a:off x="4845845" y="2302363"/>
              <a:ext cx="2553302" cy="3808021"/>
            </a:xfrm>
            <a:prstGeom prst="rect">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Arial"/>
                <a:ea typeface="Arial"/>
                <a:cs typeface="Arial"/>
                <a:sym typeface="Arial"/>
              </a:endParaRPr>
            </a:p>
          </p:txBody>
        </p:sp>
        <p:sp>
          <p:nvSpPr>
            <p:cNvPr id="317" name="Google Shape;2875;p11">
              <a:extLst>
                <a:ext uri="{FF2B5EF4-FFF2-40B4-BE49-F238E27FC236}">
                  <a16:creationId xmlns:a16="http://schemas.microsoft.com/office/drawing/2014/main" id="{3FFE2A87-B4FB-C044-2157-A3C712D29848}"/>
                </a:ext>
              </a:extLst>
            </p:cNvPr>
            <p:cNvSpPr/>
            <p:nvPr/>
          </p:nvSpPr>
          <p:spPr>
            <a:xfrm>
              <a:off x="5307753" y="2306327"/>
              <a:ext cx="1609344" cy="3603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latin typeface="Arial"/>
                  <a:ea typeface="Arial"/>
                  <a:cs typeface="Arial"/>
                  <a:sym typeface="Arial"/>
                </a:rPr>
                <a:t>Centre</a:t>
              </a:r>
              <a:endParaRPr/>
            </a:p>
          </p:txBody>
        </p:sp>
        <p:sp>
          <p:nvSpPr>
            <p:cNvPr id="318" name="Google Shape;2876;p11">
              <a:extLst>
                <a:ext uri="{FF2B5EF4-FFF2-40B4-BE49-F238E27FC236}">
                  <a16:creationId xmlns:a16="http://schemas.microsoft.com/office/drawing/2014/main" id="{08DEE29D-BEAD-9118-C078-52DE07311413}"/>
                </a:ext>
              </a:extLst>
            </p:cNvPr>
            <p:cNvSpPr/>
            <p:nvPr/>
          </p:nvSpPr>
          <p:spPr>
            <a:xfrm>
              <a:off x="7399147" y="2302363"/>
              <a:ext cx="1589970" cy="3808021"/>
            </a:xfrm>
            <a:prstGeom prst="rect">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Arial"/>
                <a:ea typeface="Arial"/>
                <a:cs typeface="Arial"/>
                <a:sym typeface="Arial"/>
              </a:endParaRPr>
            </a:p>
          </p:txBody>
        </p:sp>
        <p:sp>
          <p:nvSpPr>
            <p:cNvPr id="319" name="Google Shape;2877;p11">
              <a:extLst>
                <a:ext uri="{FF2B5EF4-FFF2-40B4-BE49-F238E27FC236}">
                  <a16:creationId xmlns:a16="http://schemas.microsoft.com/office/drawing/2014/main" id="{F0BE60FD-0575-08D6-AEED-E08A46CFA627}"/>
                </a:ext>
              </a:extLst>
            </p:cNvPr>
            <p:cNvSpPr/>
            <p:nvPr/>
          </p:nvSpPr>
          <p:spPr>
            <a:xfrm>
              <a:off x="7391197" y="2306327"/>
              <a:ext cx="1609344" cy="3603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latin typeface="Arial"/>
                  <a:ea typeface="Arial"/>
                  <a:cs typeface="Arial"/>
                  <a:sym typeface="Arial"/>
                </a:rPr>
                <a:t>Right</a:t>
              </a:r>
              <a:endParaRPr/>
            </a:p>
          </p:txBody>
        </p:sp>
      </p:grpSp>
      <p:sp>
        <p:nvSpPr>
          <p:cNvPr id="2" name="Slide Number Placeholder 1">
            <a:extLst>
              <a:ext uri="{FF2B5EF4-FFF2-40B4-BE49-F238E27FC236}">
                <a16:creationId xmlns:a16="http://schemas.microsoft.com/office/drawing/2014/main" id="{02A62D74-18EA-5953-51EA-46198558E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139714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37A88-790B-64D1-AF53-2C53C9790851}"/>
              </a:ext>
            </a:extLst>
          </p:cNvPr>
          <p:cNvSpPr>
            <a:spLocks noGrp="1"/>
          </p:cNvSpPr>
          <p:nvPr>
            <p:ph type="title"/>
          </p:nvPr>
        </p:nvSpPr>
        <p:spPr/>
        <p:txBody>
          <a:bodyPr/>
          <a:lstStyle/>
          <a:p>
            <a:r>
              <a:rPr lang="en-AU"/>
              <a:t>Classroom layout variant 1 – 22 seats</a:t>
            </a:r>
          </a:p>
        </p:txBody>
      </p:sp>
      <p:sp>
        <p:nvSpPr>
          <p:cNvPr id="4" name="Text Placeholder 3">
            <a:extLst>
              <a:ext uri="{FF2B5EF4-FFF2-40B4-BE49-F238E27FC236}">
                <a16:creationId xmlns:a16="http://schemas.microsoft.com/office/drawing/2014/main" id="{283A80A5-92BF-049C-01CF-055F43C9E3BD}"/>
              </a:ext>
            </a:extLst>
          </p:cNvPr>
          <p:cNvSpPr>
            <a:spLocks noGrp="1"/>
          </p:cNvSpPr>
          <p:nvPr>
            <p:ph type="body" sz="quarter" idx="18"/>
          </p:nvPr>
        </p:nvSpPr>
        <p:spPr/>
        <p:txBody>
          <a:bodyPr/>
          <a:lstStyle/>
          <a:p>
            <a:r>
              <a:rPr lang="en-AU" dirty="0"/>
              <a:t>Optimal learning environment – Oracle</a:t>
            </a:r>
          </a:p>
        </p:txBody>
      </p:sp>
      <p:sp>
        <p:nvSpPr>
          <p:cNvPr id="309" name="Google Shape;2555;p10">
            <a:extLst>
              <a:ext uri="{FF2B5EF4-FFF2-40B4-BE49-F238E27FC236}">
                <a16:creationId xmlns:a16="http://schemas.microsoft.com/office/drawing/2014/main" id="{CBEE0A4D-6141-5775-03E5-D3D177F1EB74}"/>
              </a:ext>
              <a:ext uri="{C183D7F6-B498-43B3-948B-1728B52AA6E4}">
                <adec:decorative xmlns:adec="http://schemas.microsoft.com/office/drawing/2017/decorative" val="1"/>
              </a:ext>
            </a:extLst>
          </p:cNvPr>
          <p:cNvSpPr/>
          <p:nvPr/>
        </p:nvSpPr>
        <p:spPr>
          <a:xfrm>
            <a:off x="5179451" y="1697739"/>
            <a:ext cx="1482470" cy="399850"/>
          </a:xfrm>
          <a:prstGeom prst="round2SameRect">
            <a:avLst>
              <a:gd name="adj1" fmla="val 0"/>
              <a:gd name="adj2" fmla="val 50000"/>
            </a:avLst>
          </a:prstGeom>
          <a:solidFill>
            <a:schemeClr val="bg2">
              <a:lumMod val="100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AU" sz="1400" b="1">
                <a:solidFill>
                  <a:schemeClr val="lt1"/>
                </a:solidFill>
                <a:latin typeface="Arial"/>
                <a:ea typeface="Arial"/>
                <a:cs typeface="Arial"/>
                <a:sym typeface="Arial"/>
              </a:rPr>
              <a:t>AC UNIT</a:t>
            </a:r>
            <a:endParaRPr/>
          </a:p>
        </p:txBody>
      </p:sp>
      <p:grpSp>
        <p:nvGrpSpPr>
          <p:cNvPr id="8" name="Group 7">
            <a:extLst>
              <a:ext uri="{FF2B5EF4-FFF2-40B4-BE49-F238E27FC236}">
                <a16:creationId xmlns:a16="http://schemas.microsoft.com/office/drawing/2014/main" id="{BA716E63-5EEA-46CE-EBC0-5A7474874FE0}"/>
              </a:ext>
              <a:ext uri="{C183D7F6-B498-43B3-948B-1728B52AA6E4}">
                <adec:decorative xmlns:adec="http://schemas.microsoft.com/office/drawing/2017/decorative" val="1"/>
              </a:ext>
            </a:extLst>
          </p:cNvPr>
          <p:cNvGrpSpPr/>
          <p:nvPr/>
        </p:nvGrpSpPr>
        <p:grpSpPr>
          <a:xfrm>
            <a:off x="3097707" y="2354910"/>
            <a:ext cx="5934346" cy="3809263"/>
            <a:chOff x="3097707" y="2354910"/>
            <a:chExt cx="5934346" cy="3809263"/>
          </a:xfrm>
        </p:grpSpPr>
        <p:sp>
          <p:nvSpPr>
            <p:cNvPr id="5" name="Google Shape;2883;p12">
              <a:extLst>
                <a:ext uri="{FF2B5EF4-FFF2-40B4-BE49-F238E27FC236}">
                  <a16:creationId xmlns:a16="http://schemas.microsoft.com/office/drawing/2014/main" id="{EEE70B84-D024-968C-517D-68EFECD4C6AE}"/>
                </a:ext>
              </a:extLst>
            </p:cNvPr>
            <p:cNvSpPr/>
            <p:nvPr/>
          </p:nvSpPr>
          <p:spPr>
            <a:xfrm>
              <a:off x="3097707" y="3576955"/>
              <a:ext cx="5934346" cy="1689186"/>
            </a:xfrm>
            <a:prstGeom prst="rect">
              <a:avLst/>
            </a:prstGeom>
            <a:solidFill>
              <a:srgbClr val="759C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6" name="Google Shape;2884;p12">
              <a:extLst>
                <a:ext uri="{FF2B5EF4-FFF2-40B4-BE49-F238E27FC236}">
                  <a16:creationId xmlns:a16="http://schemas.microsoft.com/office/drawing/2014/main" id="{025947EB-40C2-FE89-2D4D-C19D15EC2D03}"/>
                </a:ext>
              </a:extLst>
            </p:cNvPr>
            <p:cNvSpPr/>
            <p:nvPr/>
          </p:nvSpPr>
          <p:spPr>
            <a:xfrm>
              <a:off x="3097707" y="2814552"/>
              <a:ext cx="5934346" cy="706621"/>
            </a:xfrm>
            <a:prstGeom prst="rect">
              <a:avLst/>
            </a:prstGeom>
            <a:solidFill>
              <a:srgbClr val="759C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7" name="Google Shape;2885;p12">
              <a:extLst>
                <a:ext uri="{FF2B5EF4-FFF2-40B4-BE49-F238E27FC236}">
                  <a16:creationId xmlns:a16="http://schemas.microsoft.com/office/drawing/2014/main" id="{D44B1A44-878D-BCC1-0323-F9D98023F57A}"/>
                </a:ext>
              </a:extLst>
            </p:cNvPr>
            <p:cNvSpPr txBox="1"/>
            <p:nvPr/>
          </p:nvSpPr>
          <p:spPr>
            <a:xfrm>
              <a:off x="5606976" y="2975110"/>
              <a:ext cx="8886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b="1">
                  <a:solidFill>
                    <a:schemeClr val="bg1"/>
                  </a:solidFill>
                  <a:latin typeface="Arial"/>
                  <a:ea typeface="Arial"/>
                  <a:cs typeface="Arial"/>
                  <a:sym typeface="Arial"/>
                </a:rPr>
                <a:t>Front</a:t>
              </a:r>
              <a:endParaRPr>
                <a:solidFill>
                  <a:schemeClr val="bg1"/>
                </a:solidFill>
              </a:endParaRPr>
            </a:p>
          </p:txBody>
        </p:sp>
        <p:sp>
          <p:nvSpPr>
            <p:cNvPr id="182" name="Google Shape;2886;p12">
              <a:extLst>
                <a:ext uri="{FF2B5EF4-FFF2-40B4-BE49-F238E27FC236}">
                  <a16:creationId xmlns:a16="http://schemas.microsoft.com/office/drawing/2014/main" id="{38E844F6-527C-3EAE-880A-5467AFB225AC}"/>
                </a:ext>
              </a:extLst>
            </p:cNvPr>
            <p:cNvSpPr txBox="1"/>
            <p:nvPr/>
          </p:nvSpPr>
          <p:spPr>
            <a:xfrm>
              <a:off x="5545021" y="4224910"/>
              <a:ext cx="1012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b="1">
                  <a:solidFill>
                    <a:schemeClr val="bg1"/>
                  </a:solidFill>
                  <a:latin typeface="Arial"/>
                  <a:ea typeface="Arial"/>
                  <a:cs typeface="Arial"/>
                  <a:sym typeface="Arial"/>
                </a:rPr>
                <a:t>Middle</a:t>
              </a:r>
              <a:endParaRPr>
                <a:solidFill>
                  <a:schemeClr val="bg1"/>
                </a:solidFill>
              </a:endParaRPr>
            </a:p>
          </p:txBody>
        </p:sp>
        <p:sp>
          <p:nvSpPr>
            <p:cNvPr id="184" name="Google Shape;2891;p12">
              <a:extLst>
                <a:ext uri="{FF2B5EF4-FFF2-40B4-BE49-F238E27FC236}">
                  <a16:creationId xmlns:a16="http://schemas.microsoft.com/office/drawing/2014/main" id="{3F6C774B-63F5-8848-CC48-E80702869DC2}"/>
                </a:ext>
              </a:extLst>
            </p:cNvPr>
            <p:cNvSpPr/>
            <p:nvPr/>
          </p:nvSpPr>
          <p:spPr>
            <a:xfrm>
              <a:off x="3097707" y="5311908"/>
              <a:ext cx="4240335" cy="730787"/>
            </a:xfrm>
            <a:prstGeom prst="rect">
              <a:avLst/>
            </a:prstGeom>
            <a:solidFill>
              <a:srgbClr val="759C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nvGrpSpPr>
            <p:cNvPr id="185" name="Google Shape;2892;p12">
              <a:extLst>
                <a:ext uri="{FF2B5EF4-FFF2-40B4-BE49-F238E27FC236}">
                  <a16:creationId xmlns:a16="http://schemas.microsoft.com/office/drawing/2014/main" id="{CF595ED9-A007-1C2B-789F-B7E9D87CFD56}"/>
                </a:ext>
              </a:extLst>
            </p:cNvPr>
            <p:cNvGrpSpPr/>
            <p:nvPr/>
          </p:nvGrpSpPr>
          <p:grpSpPr>
            <a:xfrm>
              <a:off x="3241928" y="2814552"/>
              <a:ext cx="2299918" cy="696773"/>
              <a:chOff x="5778484" y="1664797"/>
              <a:chExt cx="2299918" cy="696773"/>
            </a:xfrm>
          </p:grpSpPr>
          <p:grpSp>
            <p:nvGrpSpPr>
              <p:cNvPr id="186" name="Google Shape;2893;p12">
                <a:extLst>
                  <a:ext uri="{FF2B5EF4-FFF2-40B4-BE49-F238E27FC236}">
                    <a16:creationId xmlns:a16="http://schemas.microsoft.com/office/drawing/2014/main" id="{E579F906-DEB9-76EE-DA65-9EC6FFB8E2DA}"/>
                  </a:ext>
                </a:extLst>
              </p:cNvPr>
              <p:cNvGrpSpPr/>
              <p:nvPr/>
            </p:nvGrpSpPr>
            <p:grpSpPr>
              <a:xfrm>
                <a:off x="5919024" y="1916832"/>
                <a:ext cx="444738" cy="444738"/>
                <a:chOff x="3448723" y="4565099"/>
                <a:chExt cx="474712" cy="474711"/>
              </a:xfrm>
            </p:grpSpPr>
            <p:sp>
              <p:nvSpPr>
                <p:cNvPr id="199" name="Google Shape;2894;p12">
                  <a:extLst>
                    <a:ext uri="{FF2B5EF4-FFF2-40B4-BE49-F238E27FC236}">
                      <a16:creationId xmlns:a16="http://schemas.microsoft.com/office/drawing/2014/main" id="{220AEC7B-8A0A-F525-8884-B6C106BA4D85}"/>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00" name="Google Shape;2895;p12">
                  <a:extLst>
                    <a:ext uri="{FF2B5EF4-FFF2-40B4-BE49-F238E27FC236}">
                      <a16:creationId xmlns:a16="http://schemas.microsoft.com/office/drawing/2014/main" id="{5B4AC760-02A5-9A66-ADB1-7F8E916017F4}"/>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87" name="Google Shape;2896;p12">
                <a:extLst>
                  <a:ext uri="{FF2B5EF4-FFF2-40B4-BE49-F238E27FC236}">
                    <a16:creationId xmlns:a16="http://schemas.microsoft.com/office/drawing/2014/main" id="{C692BA80-0092-F9A6-B1AA-B6FB938E6CF3}"/>
                  </a:ext>
                </a:extLst>
              </p:cNvPr>
              <p:cNvGrpSpPr/>
              <p:nvPr/>
            </p:nvGrpSpPr>
            <p:grpSpPr>
              <a:xfrm>
                <a:off x="6711602" y="1916832"/>
                <a:ext cx="444738" cy="444738"/>
                <a:chOff x="3448723" y="4565099"/>
                <a:chExt cx="474712" cy="474711"/>
              </a:xfrm>
            </p:grpSpPr>
            <p:sp>
              <p:nvSpPr>
                <p:cNvPr id="197" name="Google Shape;2897;p12">
                  <a:extLst>
                    <a:ext uri="{FF2B5EF4-FFF2-40B4-BE49-F238E27FC236}">
                      <a16:creationId xmlns:a16="http://schemas.microsoft.com/office/drawing/2014/main" id="{F99C79F6-C88B-D11F-4EF8-1C3B1A9DB351}"/>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98" name="Google Shape;2898;p12">
                  <a:extLst>
                    <a:ext uri="{FF2B5EF4-FFF2-40B4-BE49-F238E27FC236}">
                      <a16:creationId xmlns:a16="http://schemas.microsoft.com/office/drawing/2014/main" id="{4D5876C4-53FB-490B-7FA4-E6F5C3E3A0C4}"/>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188" name="Google Shape;2899;p12">
                <a:extLst>
                  <a:ext uri="{FF2B5EF4-FFF2-40B4-BE49-F238E27FC236}">
                    <a16:creationId xmlns:a16="http://schemas.microsoft.com/office/drawing/2014/main" id="{D6BCF900-F419-D521-1842-6399F081A541}"/>
                  </a:ext>
                </a:extLst>
              </p:cNvPr>
              <p:cNvGrpSpPr/>
              <p:nvPr/>
            </p:nvGrpSpPr>
            <p:grpSpPr>
              <a:xfrm>
                <a:off x="7493639" y="1916832"/>
                <a:ext cx="444738" cy="444738"/>
                <a:chOff x="3448723" y="4565099"/>
                <a:chExt cx="474712" cy="474711"/>
              </a:xfrm>
            </p:grpSpPr>
            <p:sp>
              <p:nvSpPr>
                <p:cNvPr id="195" name="Google Shape;2900;p12">
                  <a:extLst>
                    <a:ext uri="{FF2B5EF4-FFF2-40B4-BE49-F238E27FC236}">
                      <a16:creationId xmlns:a16="http://schemas.microsoft.com/office/drawing/2014/main" id="{B606AA4D-85B3-2548-1BFA-7C07C5CB44BC}"/>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96" name="Google Shape;2901;p12">
                  <a:extLst>
                    <a:ext uri="{FF2B5EF4-FFF2-40B4-BE49-F238E27FC236}">
                      <a16:creationId xmlns:a16="http://schemas.microsoft.com/office/drawing/2014/main" id="{3AA843B4-6E9D-A5D1-F7F9-4472F33D754B}"/>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189" name="Google Shape;2902;p12">
                <a:extLst>
                  <a:ext uri="{FF2B5EF4-FFF2-40B4-BE49-F238E27FC236}">
                    <a16:creationId xmlns:a16="http://schemas.microsoft.com/office/drawing/2014/main" id="{1AAAA4C6-8D76-5BF7-FC16-EBA7B494BF56}"/>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90" name="Google Shape;2903;p12">
                <a:extLst>
                  <a:ext uri="{FF2B5EF4-FFF2-40B4-BE49-F238E27FC236}">
                    <a16:creationId xmlns:a16="http://schemas.microsoft.com/office/drawing/2014/main" id="{B5826861-0A2E-574D-9AA1-8FC4D90DD06A}"/>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91" name="Google Shape;2904;p12">
                <a:extLst>
                  <a:ext uri="{FF2B5EF4-FFF2-40B4-BE49-F238E27FC236}">
                    <a16:creationId xmlns:a16="http://schemas.microsoft.com/office/drawing/2014/main" id="{22547111-4AFB-2826-60C9-A970F74F5043}"/>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192" name="Google Shape;2905;p12">
                <a:extLst>
                  <a:ext uri="{FF2B5EF4-FFF2-40B4-BE49-F238E27FC236}">
                    <a16:creationId xmlns:a16="http://schemas.microsoft.com/office/drawing/2014/main" id="{29E12612-8EBA-31D3-C254-204123CFCD7C}"/>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a:t>
                </a:r>
                <a:endParaRPr/>
              </a:p>
            </p:txBody>
          </p:sp>
          <p:sp>
            <p:nvSpPr>
              <p:cNvPr id="193" name="Google Shape;2906;p12">
                <a:extLst>
                  <a:ext uri="{FF2B5EF4-FFF2-40B4-BE49-F238E27FC236}">
                    <a16:creationId xmlns:a16="http://schemas.microsoft.com/office/drawing/2014/main" id="{8C74091B-A45C-A046-6345-2EF08F291250}"/>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a:t>
                </a:r>
                <a:endParaRPr/>
              </a:p>
            </p:txBody>
          </p:sp>
          <p:sp>
            <p:nvSpPr>
              <p:cNvPr id="194" name="Google Shape;2907;p12">
                <a:extLst>
                  <a:ext uri="{FF2B5EF4-FFF2-40B4-BE49-F238E27FC236}">
                    <a16:creationId xmlns:a16="http://schemas.microsoft.com/office/drawing/2014/main" id="{A8B3B907-887D-18FE-84F5-F23493E3BB31}"/>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3</a:t>
                </a:r>
                <a:endParaRPr/>
              </a:p>
            </p:txBody>
          </p:sp>
        </p:grpSp>
        <p:sp>
          <p:nvSpPr>
            <p:cNvPr id="201" name="Google Shape;2908;p12">
              <a:extLst>
                <a:ext uri="{FF2B5EF4-FFF2-40B4-BE49-F238E27FC236}">
                  <a16:creationId xmlns:a16="http://schemas.microsoft.com/office/drawing/2014/main" id="{0358C2FF-0771-DCFD-A938-3BB77DD6FC1B}"/>
                </a:ext>
              </a:extLst>
            </p:cNvPr>
            <p:cNvSpPr txBox="1"/>
            <p:nvPr/>
          </p:nvSpPr>
          <p:spPr>
            <a:xfrm>
              <a:off x="5606976" y="5458125"/>
              <a:ext cx="8886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b="1">
                  <a:solidFill>
                    <a:schemeClr val="bg1"/>
                  </a:solidFill>
                  <a:latin typeface="Arial"/>
                  <a:ea typeface="Arial"/>
                  <a:cs typeface="Arial"/>
                  <a:sym typeface="Arial"/>
                </a:rPr>
                <a:t>Rear</a:t>
              </a:r>
              <a:endParaRPr>
                <a:solidFill>
                  <a:schemeClr val="bg1"/>
                </a:solidFill>
              </a:endParaRPr>
            </a:p>
          </p:txBody>
        </p:sp>
        <p:grpSp>
          <p:nvGrpSpPr>
            <p:cNvPr id="202" name="Google Shape;2909;p12">
              <a:extLst>
                <a:ext uri="{FF2B5EF4-FFF2-40B4-BE49-F238E27FC236}">
                  <a16:creationId xmlns:a16="http://schemas.microsoft.com/office/drawing/2014/main" id="{2BB29C32-1D98-97F3-270D-FFCEE6A1E503}"/>
                </a:ext>
              </a:extLst>
            </p:cNvPr>
            <p:cNvGrpSpPr/>
            <p:nvPr/>
          </p:nvGrpSpPr>
          <p:grpSpPr>
            <a:xfrm>
              <a:off x="3241928" y="3642651"/>
              <a:ext cx="2299918" cy="696773"/>
              <a:chOff x="5778484" y="1664797"/>
              <a:chExt cx="2299918" cy="696773"/>
            </a:xfrm>
          </p:grpSpPr>
          <p:grpSp>
            <p:nvGrpSpPr>
              <p:cNvPr id="203" name="Google Shape;2910;p12">
                <a:extLst>
                  <a:ext uri="{FF2B5EF4-FFF2-40B4-BE49-F238E27FC236}">
                    <a16:creationId xmlns:a16="http://schemas.microsoft.com/office/drawing/2014/main" id="{29EC3B28-F479-B443-17A0-BE4B22C3DCC2}"/>
                  </a:ext>
                </a:extLst>
              </p:cNvPr>
              <p:cNvGrpSpPr/>
              <p:nvPr/>
            </p:nvGrpSpPr>
            <p:grpSpPr>
              <a:xfrm>
                <a:off x="5919024" y="1916832"/>
                <a:ext cx="444738" cy="444738"/>
                <a:chOff x="3448723" y="4565099"/>
                <a:chExt cx="474712" cy="474711"/>
              </a:xfrm>
            </p:grpSpPr>
            <p:sp>
              <p:nvSpPr>
                <p:cNvPr id="216" name="Google Shape;2911;p12">
                  <a:extLst>
                    <a:ext uri="{FF2B5EF4-FFF2-40B4-BE49-F238E27FC236}">
                      <a16:creationId xmlns:a16="http://schemas.microsoft.com/office/drawing/2014/main" id="{BA60C952-35E6-6EE5-B160-22175E39B2D0}"/>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17" name="Google Shape;2912;p12">
                  <a:extLst>
                    <a:ext uri="{FF2B5EF4-FFF2-40B4-BE49-F238E27FC236}">
                      <a16:creationId xmlns:a16="http://schemas.microsoft.com/office/drawing/2014/main" id="{6CD6B251-EFAA-1F28-F40E-FBE0A7241BB8}"/>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04" name="Google Shape;2913;p12">
                <a:extLst>
                  <a:ext uri="{FF2B5EF4-FFF2-40B4-BE49-F238E27FC236}">
                    <a16:creationId xmlns:a16="http://schemas.microsoft.com/office/drawing/2014/main" id="{A2AEA03A-0179-DDC5-CCD7-938C7E4BDEAE}"/>
                  </a:ext>
                </a:extLst>
              </p:cNvPr>
              <p:cNvGrpSpPr/>
              <p:nvPr/>
            </p:nvGrpSpPr>
            <p:grpSpPr>
              <a:xfrm>
                <a:off x="6711602" y="1916832"/>
                <a:ext cx="444738" cy="444738"/>
                <a:chOff x="3448723" y="4565099"/>
                <a:chExt cx="474712" cy="474711"/>
              </a:xfrm>
            </p:grpSpPr>
            <p:sp>
              <p:nvSpPr>
                <p:cNvPr id="214" name="Google Shape;2914;p12">
                  <a:extLst>
                    <a:ext uri="{FF2B5EF4-FFF2-40B4-BE49-F238E27FC236}">
                      <a16:creationId xmlns:a16="http://schemas.microsoft.com/office/drawing/2014/main" id="{C77BC890-89F2-10DF-D599-02B70408A73B}"/>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15" name="Google Shape;2915;p12">
                  <a:extLst>
                    <a:ext uri="{FF2B5EF4-FFF2-40B4-BE49-F238E27FC236}">
                      <a16:creationId xmlns:a16="http://schemas.microsoft.com/office/drawing/2014/main" id="{C53E55EE-EE17-B850-2897-3B9F6962F5A1}"/>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05" name="Google Shape;2916;p12">
                <a:extLst>
                  <a:ext uri="{FF2B5EF4-FFF2-40B4-BE49-F238E27FC236}">
                    <a16:creationId xmlns:a16="http://schemas.microsoft.com/office/drawing/2014/main" id="{F0F7839E-F3C4-47FC-F44E-CBD77154EAA7}"/>
                  </a:ext>
                </a:extLst>
              </p:cNvPr>
              <p:cNvGrpSpPr/>
              <p:nvPr/>
            </p:nvGrpSpPr>
            <p:grpSpPr>
              <a:xfrm>
                <a:off x="7493639" y="1916832"/>
                <a:ext cx="444738" cy="444738"/>
                <a:chOff x="3448723" y="4565099"/>
                <a:chExt cx="474712" cy="474711"/>
              </a:xfrm>
            </p:grpSpPr>
            <p:sp>
              <p:nvSpPr>
                <p:cNvPr id="212" name="Google Shape;2917;p12">
                  <a:extLst>
                    <a:ext uri="{FF2B5EF4-FFF2-40B4-BE49-F238E27FC236}">
                      <a16:creationId xmlns:a16="http://schemas.microsoft.com/office/drawing/2014/main" id="{E5F50A0E-B51A-0078-4292-C5055FE6D58A}"/>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13" name="Google Shape;2918;p12">
                  <a:extLst>
                    <a:ext uri="{FF2B5EF4-FFF2-40B4-BE49-F238E27FC236}">
                      <a16:creationId xmlns:a16="http://schemas.microsoft.com/office/drawing/2014/main" id="{8781E39F-37A0-1C7B-3B14-CCA6A63EFE8E}"/>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06" name="Google Shape;2919;p12">
                <a:extLst>
                  <a:ext uri="{FF2B5EF4-FFF2-40B4-BE49-F238E27FC236}">
                    <a16:creationId xmlns:a16="http://schemas.microsoft.com/office/drawing/2014/main" id="{6DFC01C7-3605-7750-A9DF-2C4D2DAB2B06}"/>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07" name="Google Shape;2920;p12">
                <a:extLst>
                  <a:ext uri="{FF2B5EF4-FFF2-40B4-BE49-F238E27FC236}">
                    <a16:creationId xmlns:a16="http://schemas.microsoft.com/office/drawing/2014/main" id="{95F7297E-787D-90BD-FCD4-3BFDB8919F20}"/>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08" name="Google Shape;2921;p12">
                <a:extLst>
                  <a:ext uri="{FF2B5EF4-FFF2-40B4-BE49-F238E27FC236}">
                    <a16:creationId xmlns:a16="http://schemas.microsoft.com/office/drawing/2014/main" id="{B360A97B-3208-A4A6-B2FF-30DF877A4185}"/>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09" name="Google Shape;2922;p12">
                <a:extLst>
                  <a:ext uri="{FF2B5EF4-FFF2-40B4-BE49-F238E27FC236}">
                    <a16:creationId xmlns:a16="http://schemas.microsoft.com/office/drawing/2014/main" id="{AD0B983F-F789-1070-F027-EE725B90579D}"/>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7</a:t>
                </a:r>
                <a:endParaRPr/>
              </a:p>
            </p:txBody>
          </p:sp>
          <p:sp>
            <p:nvSpPr>
              <p:cNvPr id="210" name="Google Shape;2923;p12">
                <a:extLst>
                  <a:ext uri="{FF2B5EF4-FFF2-40B4-BE49-F238E27FC236}">
                    <a16:creationId xmlns:a16="http://schemas.microsoft.com/office/drawing/2014/main" id="{1FECA99B-34BB-F4AC-BB92-A05ACBEC68C0}"/>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8</a:t>
                </a:r>
                <a:endParaRPr/>
              </a:p>
            </p:txBody>
          </p:sp>
          <p:sp>
            <p:nvSpPr>
              <p:cNvPr id="211" name="Google Shape;2924;p12">
                <a:extLst>
                  <a:ext uri="{FF2B5EF4-FFF2-40B4-BE49-F238E27FC236}">
                    <a16:creationId xmlns:a16="http://schemas.microsoft.com/office/drawing/2014/main" id="{76FD890C-095E-CD27-C05A-8368CE90054D}"/>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9</a:t>
                </a:r>
                <a:endParaRPr/>
              </a:p>
            </p:txBody>
          </p:sp>
        </p:grpSp>
        <p:grpSp>
          <p:nvGrpSpPr>
            <p:cNvPr id="218" name="Google Shape;2925;p12">
              <a:extLst>
                <a:ext uri="{FF2B5EF4-FFF2-40B4-BE49-F238E27FC236}">
                  <a16:creationId xmlns:a16="http://schemas.microsoft.com/office/drawing/2014/main" id="{CA8AC549-2A3C-2E2E-6963-F71634A617F5}"/>
                </a:ext>
              </a:extLst>
            </p:cNvPr>
            <p:cNvGrpSpPr/>
            <p:nvPr/>
          </p:nvGrpSpPr>
          <p:grpSpPr>
            <a:xfrm>
              <a:off x="3241928" y="4479727"/>
              <a:ext cx="2299918" cy="696773"/>
              <a:chOff x="5778484" y="1664797"/>
              <a:chExt cx="2299918" cy="696773"/>
            </a:xfrm>
          </p:grpSpPr>
          <p:grpSp>
            <p:nvGrpSpPr>
              <p:cNvPr id="219" name="Google Shape;2926;p12">
                <a:extLst>
                  <a:ext uri="{FF2B5EF4-FFF2-40B4-BE49-F238E27FC236}">
                    <a16:creationId xmlns:a16="http://schemas.microsoft.com/office/drawing/2014/main" id="{8D21510C-1386-2531-6104-E8279DDCA977}"/>
                  </a:ext>
                </a:extLst>
              </p:cNvPr>
              <p:cNvGrpSpPr/>
              <p:nvPr/>
            </p:nvGrpSpPr>
            <p:grpSpPr>
              <a:xfrm>
                <a:off x="5919024" y="1916832"/>
                <a:ext cx="444738" cy="444738"/>
                <a:chOff x="3448723" y="4565099"/>
                <a:chExt cx="474712" cy="474711"/>
              </a:xfrm>
            </p:grpSpPr>
            <p:sp>
              <p:nvSpPr>
                <p:cNvPr id="232" name="Google Shape;2927;p12">
                  <a:extLst>
                    <a:ext uri="{FF2B5EF4-FFF2-40B4-BE49-F238E27FC236}">
                      <a16:creationId xmlns:a16="http://schemas.microsoft.com/office/drawing/2014/main" id="{340AD88F-A13B-57DD-3CC2-430131591AF6}"/>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33" name="Google Shape;2928;p12">
                  <a:extLst>
                    <a:ext uri="{FF2B5EF4-FFF2-40B4-BE49-F238E27FC236}">
                      <a16:creationId xmlns:a16="http://schemas.microsoft.com/office/drawing/2014/main" id="{36FEF95E-F895-E127-B605-29CDC3F2294E}"/>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20" name="Google Shape;2929;p12">
                <a:extLst>
                  <a:ext uri="{FF2B5EF4-FFF2-40B4-BE49-F238E27FC236}">
                    <a16:creationId xmlns:a16="http://schemas.microsoft.com/office/drawing/2014/main" id="{CFFDCF1D-06A5-64B3-5781-FD2A1067F926}"/>
                  </a:ext>
                </a:extLst>
              </p:cNvPr>
              <p:cNvGrpSpPr/>
              <p:nvPr/>
            </p:nvGrpSpPr>
            <p:grpSpPr>
              <a:xfrm>
                <a:off x="6711602" y="1916832"/>
                <a:ext cx="444738" cy="444738"/>
                <a:chOff x="3448723" y="4565099"/>
                <a:chExt cx="474712" cy="474711"/>
              </a:xfrm>
            </p:grpSpPr>
            <p:sp>
              <p:nvSpPr>
                <p:cNvPr id="230" name="Google Shape;2930;p12">
                  <a:extLst>
                    <a:ext uri="{FF2B5EF4-FFF2-40B4-BE49-F238E27FC236}">
                      <a16:creationId xmlns:a16="http://schemas.microsoft.com/office/drawing/2014/main" id="{B3EB75DD-CE3D-AA33-7DE2-7A1000284298}"/>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31" name="Google Shape;2931;p12">
                  <a:extLst>
                    <a:ext uri="{FF2B5EF4-FFF2-40B4-BE49-F238E27FC236}">
                      <a16:creationId xmlns:a16="http://schemas.microsoft.com/office/drawing/2014/main" id="{225945DC-F141-8B66-DB3D-01D31A40D666}"/>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21" name="Google Shape;2932;p12">
                <a:extLst>
                  <a:ext uri="{FF2B5EF4-FFF2-40B4-BE49-F238E27FC236}">
                    <a16:creationId xmlns:a16="http://schemas.microsoft.com/office/drawing/2014/main" id="{B3EE08F4-D718-3219-9FC7-B727A18EDC95}"/>
                  </a:ext>
                </a:extLst>
              </p:cNvPr>
              <p:cNvGrpSpPr/>
              <p:nvPr/>
            </p:nvGrpSpPr>
            <p:grpSpPr>
              <a:xfrm>
                <a:off x="7493639" y="1916832"/>
                <a:ext cx="444738" cy="444738"/>
                <a:chOff x="3448723" y="4565099"/>
                <a:chExt cx="474712" cy="474711"/>
              </a:xfrm>
            </p:grpSpPr>
            <p:sp>
              <p:nvSpPr>
                <p:cNvPr id="228" name="Google Shape;2933;p12">
                  <a:extLst>
                    <a:ext uri="{FF2B5EF4-FFF2-40B4-BE49-F238E27FC236}">
                      <a16:creationId xmlns:a16="http://schemas.microsoft.com/office/drawing/2014/main" id="{2128D85A-641E-8664-6762-5D459388C6BA}"/>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29" name="Google Shape;2934;p12">
                  <a:extLst>
                    <a:ext uri="{FF2B5EF4-FFF2-40B4-BE49-F238E27FC236}">
                      <a16:creationId xmlns:a16="http://schemas.microsoft.com/office/drawing/2014/main" id="{A0810933-7A53-1568-8CB2-7623695A0622}"/>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22" name="Google Shape;2935;p12">
                <a:extLst>
                  <a:ext uri="{FF2B5EF4-FFF2-40B4-BE49-F238E27FC236}">
                    <a16:creationId xmlns:a16="http://schemas.microsoft.com/office/drawing/2014/main" id="{A7E4E317-44BF-87CF-6350-4DCC9AEE5E94}"/>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23" name="Google Shape;2936;p12">
                <a:extLst>
                  <a:ext uri="{FF2B5EF4-FFF2-40B4-BE49-F238E27FC236}">
                    <a16:creationId xmlns:a16="http://schemas.microsoft.com/office/drawing/2014/main" id="{7292B7F6-CB7D-742D-95FB-F9041A8C62EF}"/>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24" name="Google Shape;2937;p12">
                <a:extLst>
                  <a:ext uri="{FF2B5EF4-FFF2-40B4-BE49-F238E27FC236}">
                    <a16:creationId xmlns:a16="http://schemas.microsoft.com/office/drawing/2014/main" id="{839AE4D0-C6D0-FE2C-E3C6-E72723337EE5}"/>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25" name="Google Shape;2938;p12">
                <a:extLst>
                  <a:ext uri="{FF2B5EF4-FFF2-40B4-BE49-F238E27FC236}">
                    <a16:creationId xmlns:a16="http://schemas.microsoft.com/office/drawing/2014/main" id="{B3D767CD-94C4-D81B-672D-5AA467EAA6F2}"/>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13</a:t>
                </a:r>
                <a:endParaRPr/>
              </a:p>
            </p:txBody>
          </p:sp>
          <p:sp>
            <p:nvSpPr>
              <p:cNvPr id="226" name="Google Shape;2939;p12">
                <a:extLst>
                  <a:ext uri="{FF2B5EF4-FFF2-40B4-BE49-F238E27FC236}">
                    <a16:creationId xmlns:a16="http://schemas.microsoft.com/office/drawing/2014/main" id="{D3B6F4E4-AC8D-1C0F-8A57-E25E786FEDA8}"/>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14</a:t>
                </a:r>
                <a:endParaRPr/>
              </a:p>
            </p:txBody>
          </p:sp>
          <p:sp>
            <p:nvSpPr>
              <p:cNvPr id="227" name="Google Shape;2940;p12">
                <a:extLst>
                  <a:ext uri="{FF2B5EF4-FFF2-40B4-BE49-F238E27FC236}">
                    <a16:creationId xmlns:a16="http://schemas.microsoft.com/office/drawing/2014/main" id="{7A533F5A-A49D-3E42-EEC1-D57F45B84543}"/>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15</a:t>
                </a:r>
                <a:endParaRPr/>
              </a:p>
            </p:txBody>
          </p:sp>
        </p:grpSp>
        <p:grpSp>
          <p:nvGrpSpPr>
            <p:cNvPr id="234" name="Google Shape;2941;p12">
              <a:extLst>
                <a:ext uri="{FF2B5EF4-FFF2-40B4-BE49-F238E27FC236}">
                  <a16:creationId xmlns:a16="http://schemas.microsoft.com/office/drawing/2014/main" id="{C3A84F4A-B707-FD17-40BE-FE57DAE6B42A}"/>
                </a:ext>
              </a:extLst>
            </p:cNvPr>
            <p:cNvGrpSpPr/>
            <p:nvPr/>
          </p:nvGrpSpPr>
          <p:grpSpPr>
            <a:xfrm>
              <a:off x="3241928" y="5316965"/>
              <a:ext cx="2299918" cy="696773"/>
              <a:chOff x="5778484" y="1664797"/>
              <a:chExt cx="2299918" cy="696773"/>
            </a:xfrm>
          </p:grpSpPr>
          <p:grpSp>
            <p:nvGrpSpPr>
              <p:cNvPr id="235" name="Google Shape;2942;p12">
                <a:extLst>
                  <a:ext uri="{FF2B5EF4-FFF2-40B4-BE49-F238E27FC236}">
                    <a16:creationId xmlns:a16="http://schemas.microsoft.com/office/drawing/2014/main" id="{002B3177-3420-8FF3-AF1A-1520C480DC16}"/>
                  </a:ext>
                </a:extLst>
              </p:cNvPr>
              <p:cNvGrpSpPr/>
              <p:nvPr/>
            </p:nvGrpSpPr>
            <p:grpSpPr>
              <a:xfrm>
                <a:off x="5919024" y="1916832"/>
                <a:ext cx="444738" cy="444738"/>
                <a:chOff x="3448723" y="4565099"/>
                <a:chExt cx="474712" cy="474711"/>
              </a:xfrm>
            </p:grpSpPr>
            <p:sp>
              <p:nvSpPr>
                <p:cNvPr id="248" name="Google Shape;2943;p12">
                  <a:extLst>
                    <a:ext uri="{FF2B5EF4-FFF2-40B4-BE49-F238E27FC236}">
                      <a16:creationId xmlns:a16="http://schemas.microsoft.com/office/drawing/2014/main" id="{B510EDFA-B9CD-4489-1B6F-75F6007BDCAB}"/>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49" name="Google Shape;2944;p12">
                  <a:extLst>
                    <a:ext uri="{FF2B5EF4-FFF2-40B4-BE49-F238E27FC236}">
                      <a16:creationId xmlns:a16="http://schemas.microsoft.com/office/drawing/2014/main" id="{88E1CF9A-4FAA-C9ED-502C-F40886139FBC}"/>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36" name="Google Shape;2945;p12">
                <a:extLst>
                  <a:ext uri="{FF2B5EF4-FFF2-40B4-BE49-F238E27FC236}">
                    <a16:creationId xmlns:a16="http://schemas.microsoft.com/office/drawing/2014/main" id="{5BACC61D-C3FE-ACEB-49FB-81761FEE6275}"/>
                  </a:ext>
                </a:extLst>
              </p:cNvPr>
              <p:cNvGrpSpPr/>
              <p:nvPr/>
            </p:nvGrpSpPr>
            <p:grpSpPr>
              <a:xfrm>
                <a:off x="6711602" y="1916832"/>
                <a:ext cx="444738" cy="444738"/>
                <a:chOff x="3448723" y="4565099"/>
                <a:chExt cx="474712" cy="474711"/>
              </a:xfrm>
            </p:grpSpPr>
            <p:sp>
              <p:nvSpPr>
                <p:cNvPr id="246" name="Google Shape;2946;p12">
                  <a:extLst>
                    <a:ext uri="{FF2B5EF4-FFF2-40B4-BE49-F238E27FC236}">
                      <a16:creationId xmlns:a16="http://schemas.microsoft.com/office/drawing/2014/main" id="{99605270-DDE5-82DA-6C5D-53EDDEB765AE}"/>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47" name="Google Shape;2947;p12">
                  <a:extLst>
                    <a:ext uri="{FF2B5EF4-FFF2-40B4-BE49-F238E27FC236}">
                      <a16:creationId xmlns:a16="http://schemas.microsoft.com/office/drawing/2014/main" id="{3F9DC4C9-38AC-C5D1-F97A-4E24F0B3EE72}"/>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37" name="Google Shape;2948;p12">
                <a:extLst>
                  <a:ext uri="{FF2B5EF4-FFF2-40B4-BE49-F238E27FC236}">
                    <a16:creationId xmlns:a16="http://schemas.microsoft.com/office/drawing/2014/main" id="{72E081DC-90EB-17E0-FA4F-B3BE8EE5A5B2}"/>
                  </a:ext>
                </a:extLst>
              </p:cNvPr>
              <p:cNvGrpSpPr/>
              <p:nvPr/>
            </p:nvGrpSpPr>
            <p:grpSpPr>
              <a:xfrm>
                <a:off x="7493639" y="1916832"/>
                <a:ext cx="444738" cy="444738"/>
                <a:chOff x="3448723" y="4565099"/>
                <a:chExt cx="474712" cy="474711"/>
              </a:xfrm>
            </p:grpSpPr>
            <p:sp>
              <p:nvSpPr>
                <p:cNvPr id="244" name="Google Shape;2949;p12">
                  <a:extLst>
                    <a:ext uri="{FF2B5EF4-FFF2-40B4-BE49-F238E27FC236}">
                      <a16:creationId xmlns:a16="http://schemas.microsoft.com/office/drawing/2014/main" id="{E4E3A449-B2D8-3FA4-6B88-63F5CA4F5E93}"/>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45" name="Google Shape;2950;p12">
                  <a:extLst>
                    <a:ext uri="{FF2B5EF4-FFF2-40B4-BE49-F238E27FC236}">
                      <a16:creationId xmlns:a16="http://schemas.microsoft.com/office/drawing/2014/main" id="{ED70ABC1-E474-822C-8971-188501AB967D}"/>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38" name="Google Shape;2951;p12">
                <a:extLst>
                  <a:ext uri="{FF2B5EF4-FFF2-40B4-BE49-F238E27FC236}">
                    <a16:creationId xmlns:a16="http://schemas.microsoft.com/office/drawing/2014/main" id="{5AD875D6-4979-6446-762E-9B5F5683A97F}"/>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39" name="Google Shape;2952;p12">
                <a:extLst>
                  <a:ext uri="{FF2B5EF4-FFF2-40B4-BE49-F238E27FC236}">
                    <a16:creationId xmlns:a16="http://schemas.microsoft.com/office/drawing/2014/main" id="{E5E45007-6E9E-14F8-2AC4-8781847B7C48}"/>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40" name="Google Shape;2953;p12">
                <a:extLst>
                  <a:ext uri="{FF2B5EF4-FFF2-40B4-BE49-F238E27FC236}">
                    <a16:creationId xmlns:a16="http://schemas.microsoft.com/office/drawing/2014/main" id="{A55B0D7A-B86B-7A0A-2E18-A33AA9DD76B7}"/>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41" name="Google Shape;2954;p12">
                <a:extLst>
                  <a:ext uri="{FF2B5EF4-FFF2-40B4-BE49-F238E27FC236}">
                    <a16:creationId xmlns:a16="http://schemas.microsoft.com/office/drawing/2014/main" id="{AF4ADD55-4F5A-6EE1-5A9F-F38E6AFA846B}"/>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19</a:t>
                </a:r>
                <a:endParaRPr/>
              </a:p>
            </p:txBody>
          </p:sp>
          <p:sp>
            <p:nvSpPr>
              <p:cNvPr id="242" name="Google Shape;2955;p12">
                <a:extLst>
                  <a:ext uri="{FF2B5EF4-FFF2-40B4-BE49-F238E27FC236}">
                    <a16:creationId xmlns:a16="http://schemas.microsoft.com/office/drawing/2014/main" id="{847A1DAE-5D02-9DA4-2541-C9AFD4CC981F}"/>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20</a:t>
                </a:r>
                <a:endParaRPr/>
              </a:p>
            </p:txBody>
          </p:sp>
          <p:sp>
            <p:nvSpPr>
              <p:cNvPr id="243" name="Google Shape;2956;p12">
                <a:extLst>
                  <a:ext uri="{FF2B5EF4-FFF2-40B4-BE49-F238E27FC236}">
                    <a16:creationId xmlns:a16="http://schemas.microsoft.com/office/drawing/2014/main" id="{0B2466DE-C5DD-2F93-C30C-083C9C4C6EC9}"/>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21</a:t>
                </a:r>
                <a:endParaRPr/>
              </a:p>
            </p:txBody>
          </p:sp>
        </p:grpSp>
        <p:grpSp>
          <p:nvGrpSpPr>
            <p:cNvPr id="250" name="Google Shape;2957;p12">
              <a:extLst>
                <a:ext uri="{FF2B5EF4-FFF2-40B4-BE49-F238E27FC236}">
                  <a16:creationId xmlns:a16="http://schemas.microsoft.com/office/drawing/2014/main" id="{ABEF7674-CB5D-B56C-F10C-B6C0BFBBE57C}"/>
                </a:ext>
              </a:extLst>
            </p:cNvPr>
            <p:cNvGrpSpPr/>
            <p:nvPr/>
          </p:nvGrpSpPr>
          <p:grpSpPr>
            <a:xfrm>
              <a:off x="6588118" y="2814552"/>
              <a:ext cx="2299918" cy="696773"/>
              <a:chOff x="5778484" y="1664797"/>
              <a:chExt cx="2299918" cy="696773"/>
            </a:xfrm>
          </p:grpSpPr>
          <p:grpSp>
            <p:nvGrpSpPr>
              <p:cNvPr id="251" name="Google Shape;2958;p12">
                <a:extLst>
                  <a:ext uri="{FF2B5EF4-FFF2-40B4-BE49-F238E27FC236}">
                    <a16:creationId xmlns:a16="http://schemas.microsoft.com/office/drawing/2014/main" id="{811B9933-4C55-4D21-CCEB-21D8AA1DC367}"/>
                  </a:ext>
                </a:extLst>
              </p:cNvPr>
              <p:cNvGrpSpPr/>
              <p:nvPr/>
            </p:nvGrpSpPr>
            <p:grpSpPr>
              <a:xfrm>
                <a:off x="5919024" y="1916832"/>
                <a:ext cx="444738" cy="444738"/>
                <a:chOff x="3448723" y="4565099"/>
                <a:chExt cx="474712" cy="474711"/>
              </a:xfrm>
            </p:grpSpPr>
            <p:sp>
              <p:nvSpPr>
                <p:cNvPr id="264" name="Google Shape;2959;p12">
                  <a:extLst>
                    <a:ext uri="{FF2B5EF4-FFF2-40B4-BE49-F238E27FC236}">
                      <a16:creationId xmlns:a16="http://schemas.microsoft.com/office/drawing/2014/main" id="{A0EBE000-9C72-B1FC-342A-C33E0D5DB7E8}"/>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65" name="Google Shape;2960;p12">
                  <a:extLst>
                    <a:ext uri="{FF2B5EF4-FFF2-40B4-BE49-F238E27FC236}">
                      <a16:creationId xmlns:a16="http://schemas.microsoft.com/office/drawing/2014/main" id="{3B9D422E-B08F-7126-B173-31D4F13C8147}"/>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52" name="Google Shape;2961;p12">
                <a:extLst>
                  <a:ext uri="{FF2B5EF4-FFF2-40B4-BE49-F238E27FC236}">
                    <a16:creationId xmlns:a16="http://schemas.microsoft.com/office/drawing/2014/main" id="{565C8BDE-F6F9-DCC2-0AE4-E8B9B2238F2E}"/>
                  </a:ext>
                </a:extLst>
              </p:cNvPr>
              <p:cNvGrpSpPr/>
              <p:nvPr/>
            </p:nvGrpSpPr>
            <p:grpSpPr>
              <a:xfrm>
                <a:off x="6711602" y="1916832"/>
                <a:ext cx="444738" cy="444738"/>
                <a:chOff x="3448723" y="4565099"/>
                <a:chExt cx="474712" cy="474711"/>
              </a:xfrm>
            </p:grpSpPr>
            <p:sp>
              <p:nvSpPr>
                <p:cNvPr id="262" name="Google Shape;2962;p12">
                  <a:extLst>
                    <a:ext uri="{FF2B5EF4-FFF2-40B4-BE49-F238E27FC236}">
                      <a16:creationId xmlns:a16="http://schemas.microsoft.com/office/drawing/2014/main" id="{4EFA1D07-CCEC-CFC4-01C4-BF947688DB6F}"/>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63" name="Google Shape;2963;p12">
                  <a:extLst>
                    <a:ext uri="{FF2B5EF4-FFF2-40B4-BE49-F238E27FC236}">
                      <a16:creationId xmlns:a16="http://schemas.microsoft.com/office/drawing/2014/main" id="{01D9D544-CF4A-FBB8-90CD-3E545B7AF23E}"/>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53" name="Google Shape;2964;p12">
                <a:extLst>
                  <a:ext uri="{FF2B5EF4-FFF2-40B4-BE49-F238E27FC236}">
                    <a16:creationId xmlns:a16="http://schemas.microsoft.com/office/drawing/2014/main" id="{D7BF96FC-1E1C-74A5-D9B6-D0D7D9C11A47}"/>
                  </a:ext>
                </a:extLst>
              </p:cNvPr>
              <p:cNvGrpSpPr/>
              <p:nvPr/>
            </p:nvGrpSpPr>
            <p:grpSpPr>
              <a:xfrm>
                <a:off x="7493639" y="1916832"/>
                <a:ext cx="444738" cy="444738"/>
                <a:chOff x="3448723" y="4565099"/>
                <a:chExt cx="474712" cy="474711"/>
              </a:xfrm>
            </p:grpSpPr>
            <p:sp>
              <p:nvSpPr>
                <p:cNvPr id="260" name="Google Shape;2965;p12">
                  <a:extLst>
                    <a:ext uri="{FF2B5EF4-FFF2-40B4-BE49-F238E27FC236}">
                      <a16:creationId xmlns:a16="http://schemas.microsoft.com/office/drawing/2014/main" id="{5D1923FC-0B40-1C63-7575-2F9D63A62E00}"/>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61" name="Google Shape;2966;p12">
                  <a:extLst>
                    <a:ext uri="{FF2B5EF4-FFF2-40B4-BE49-F238E27FC236}">
                      <a16:creationId xmlns:a16="http://schemas.microsoft.com/office/drawing/2014/main" id="{71E91747-3BEE-C4BC-8E27-528EA1F42557}"/>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54" name="Google Shape;2967;p12">
                <a:extLst>
                  <a:ext uri="{FF2B5EF4-FFF2-40B4-BE49-F238E27FC236}">
                    <a16:creationId xmlns:a16="http://schemas.microsoft.com/office/drawing/2014/main" id="{552BE615-0E3B-4C10-B23D-F82A17B9B534}"/>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55" name="Google Shape;2968;p12">
                <a:extLst>
                  <a:ext uri="{FF2B5EF4-FFF2-40B4-BE49-F238E27FC236}">
                    <a16:creationId xmlns:a16="http://schemas.microsoft.com/office/drawing/2014/main" id="{5A678545-3D87-B31F-375C-96BB7DF76CF0}"/>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56" name="Google Shape;2969;p12">
                <a:extLst>
                  <a:ext uri="{FF2B5EF4-FFF2-40B4-BE49-F238E27FC236}">
                    <a16:creationId xmlns:a16="http://schemas.microsoft.com/office/drawing/2014/main" id="{5C8FA3A2-258F-A84B-2C57-A11531F23391}"/>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57" name="Google Shape;2970;p12">
                <a:extLst>
                  <a:ext uri="{FF2B5EF4-FFF2-40B4-BE49-F238E27FC236}">
                    <a16:creationId xmlns:a16="http://schemas.microsoft.com/office/drawing/2014/main" id="{37D88C1E-B96E-E0B9-47D5-24221B11BFE1}"/>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4</a:t>
                </a:r>
                <a:endParaRPr/>
              </a:p>
            </p:txBody>
          </p:sp>
          <p:sp>
            <p:nvSpPr>
              <p:cNvPr id="258" name="Google Shape;2971;p12">
                <a:extLst>
                  <a:ext uri="{FF2B5EF4-FFF2-40B4-BE49-F238E27FC236}">
                    <a16:creationId xmlns:a16="http://schemas.microsoft.com/office/drawing/2014/main" id="{82D1A162-98BF-9BA0-1C8C-1CEA3D23EB67}"/>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5</a:t>
                </a:r>
                <a:endParaRPr/>
              </a:p>
            </p:txBody>
          </p:sp>
          <p:sp>
            <p:nvSpPr>
              <p:cNvPr id="259" name="Google Shape;2972;p12">
                <a:extLst>
                  <a:ext uri="{FF2B5EF4-FFF2-40B4-BE49-F238E27FC236}">
                    <a16:creationId xmlns:a16="http://schemas.microsoft.com/office/drawing/2014/main" id="{6304E5DF-D854-2112-FA5B-FDD5859091D7}"/>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6</a:t>
                </a:r>
                <a:endParaRPr/>
              </a:p>
            </p:txBody>
          </p:sp>
        </p:grpSp>
        <p:grpSp>
          <p:nvGrpSpPr>
            <p:cNvPr id="266" name="Google Shape;2973;p12">
              <a:extLst>
                <a:ext uri="{FF2B5EF4-FFF2-40B4-BE49-F238E27FC236}">
                  <a16:creationId xmlns:a16="http://schemas.microsoft.com/office/drawing/2014/main" id="{7C04CFD7-1178-E0F3-4C10-641880533C32}"/>
                </a:ext>
              </a:extLst>
            </p:cNvPr>
            <p:cNvGrpSpPr/>
            <p:nvPr/>
          </p:nvGrpSpPr>
          <p:grpSpPr>
            <a:xfrm>
              <a:off x="6588118" y="3642651"/>
              <a:ext cx="2299918" cy="696773"/>
              <a:chOff x="5778484" y="1664797"/>
              <a:chExt cx="2299918" cy="696773"/>
            </a:xfrm>
          </p:grpSpPr>
          <p:grpSp>
            <p:nvGrpSpPr>
              <p:cNvPr id="267" name="Google Shape;2974;p12">
                <a:extLst>
                  <a:ext uri="{FF2B5EF4-FFF2-40B4-BE49-F238E27FC236}">
                    <a16:creationId xmlns:a16="http://schemas.microsoft.com/office/drawing/2014/main" id="{C1139EA3-2220-67EC-722A-EBF76C81DE52}"/>
                  </a:ext>
                </a:extLst>
              </p:cNvPr>
              <p:cNvGrpSpPr/>
              <p:nvPr/>
            </p:nvGrpSpPr>
            <p:grpSpPr>
              <a:xfrm>
                <a:off x="5919024" y="1916832"/>
                <a:ext cx="444738" cy="444738"/>
                <a:chOff x="3448723" y="4565099"/>
                <a:chExt cx="474712" cy="474711"/>
              </a:xfrm>
            </p:grpSpPr>
            <p:sp>
              <p:nvSpPr>
                <p:cNvPr id="280" name="Google Shape;2975;p12">
                  <a:extLst>
                    <a:ext uri="{FF2B5EF4-FFF2-40B4-BE49-F238E27FC236}">
                      <a16:creationId xmlns:a16="http://schemas.microsoft.com/office/drawing/2014/main" id="{E2E01964-347E-7D92-2C99-80E4E79F7DF4}"/>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81" name="Google Shape;2976;p12">
                  <a:extLst>
                    <a:ext uri="{FF2B5EF4-FFF2-40B4-BE49-F238E27FC236}">
                      <a16:creationId xmlns:a16="http://schemas.microsoft.com/office/drawing/2014/main" id="{E92EA8EC-6D7F-D221-B3CB-618AE57FB7C0}"/>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68" name="Google Shape;2977;p12">
                <a:extLst>
                  <a:ext uri="{FF2B5EF4-FFF2-40B4-BE49-F238E27FC236}">
                    <a16:creationId xmlns:a16="http://schemas.microsoft.com/office/drawing/2014/main" id="{CA601745-935C-141A-C344-A18A47D35EF3}"/>
                  </a:ext>
                </a:extLst>
              </p:cNvPr>
              <p:cNvGrpSpPr/>
              <p:nvPr/>
            </p:nvGrpSpPr>
            <p:grpSpPr>
              <a:xfrm>
                <a:off x="6711602" y="1916832"/>
                <a:ext cx="444738" cy="444738"/>
                <a:chOff x="3448723" y="4565099"/>
                <a:chExt cx="474712" cy="474711"/>
              </a:xfrm>
            </p:grpSpPr>
            <p:sp>
              <p:nvSpPr>
                <p:cNvPr id="278" name="Google Shape;2978;p12">
                  <a:extLst>
                    <a:ext uri="{FF2B5EF4-FFF2-40B4-BE49-F238E27FC236}">
                      <a16:creationId xmlns:a16="http://schemas.microsoft.com/office/drawing/2014/main" id="{E8CC3BB4-5EF9-E081-8BCF-F5170F0384B9}"/>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9" name="Google Shape;2979;p12">
                  <a:extLst>
                    <a:ext uri="{FF2B5EF4-FFF2-40B4-BE49-F238E27FC236}">
                      <a16:creationId xmlns:a16="http://schemas.microsoft.com/office/drawing/2014/main" id="{9BB74CD3-3274-F6AB-20FF-43FDE5E846CA}"/>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69" name="Google Shape;2980;p12">
                <a:extLst>
                  <a:ext uri="{FF2B5EF4-FFF2-40B4-BE49-F238E27FC236}">
                    <a16:creationId xmlns:a16="http://schemas.microsoft.com/office/drawing/2014/main" id="{D6F717A5-6D4E-8640-DBD5-DD128E11B655}"/>
                  </a:ext>
                </a:extLst>
              </p:cNvPr>
              <p:cNvGrpSpPr/>
              <p:nvPr/>
            </p:nvGrpSpPr>
            <p:grpSpPr>
              <a:xfrm>
                <a:off x="7493639" y="1916832"/>
                <a:ext cx="444738" cy="444738"/>
                <a:chOff x="3448723" y="4565099"/>
                <a:chExt cx="474712" cy="474711"/>
              </a:xfrm>
            </p:grpSpPr>
            <p:sp>
              <p:nvSpPr>
                <p:cNvPr id="276" name="Google Shape;2981;p12">
                  <a:extLst>
                    <a:ext uri="{FF2B5EF4-FFF2-40B4-BE49-F238E27FC236}">
                      <a16:creationId xmlns:a16="http://schemas.microsoft.com/office/drawing/2014/main" id="{3BA51A33-F2B6-F6C6-7DA8-E9F189BB17FF}"/>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7" name="Google Shape;2982;p12">
                  <a:extLst>
                    <a:ext uri="{FF2B5EF4-FFF2-40B4-BE49-F238E27FC236}">
                      <a16:creationId xmlns:a16="http://schemas.microsoft.com/office/drawing/2014/main" id="{7BE6FAA5-3C86-82A1-9371-F1B3D858054D}"/>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70" name="Google Shape;2983;p12">
                <a:extLst>
                  <a:ext uri="{FF2B5EF4-FFF2-40B4-BE49-F238E27FC236}">
                    <a16:creationId xmlns:a16="http://schemas.microsoft.com/office/drawing/2014/main" id="{B8E87F69-3358-5851-0504-50078E9C2FA0}"/>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1" name="Google Shape;2984;p12">
                <a:extLst>
                  <a:ext uri="{FF2B5EF4-FFF2-40B4-BE49-F238E27FC236}">
                    <a16:creationId xmlns:a16="http://schemas.microsoft.com/office/drawing/2014/main" id="{4AB6FF3D-B710-CDED-BD41-8CAA369897CE}"/>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2" name="Google Shape;2985;p12">
                <a:extLst>
                  <a:ext uri="{FF2B5EF4-FFF2-40B4-BE49-F238E27FC236}">
                    <a16:creationId xmlns:a16="http://schemas.microsoft.com/office/drawing/2014/main" id="{174502EA-620B-DEEC-42B0-7A9B0B3A27F6}"/>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73" name="Google Shape;2986;p12">
                <a:extLst>
                  <a:ext uri="{FF2B5EF4-FFF2-40B4-BE49-F238E27FC236}">
                    <a16:creationId xmlns:a16="http://schemas.microsoft.com/office/drawing/2014/main" id="{65E2DF1A-5905-C253-1A0F-00B5ED604AEB}"/>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10</a:t>
                </a:r>
                <a:endParaRPr/>
              </a:p>
            </p:txBody>
          </p:sp>
          <p:sp>
            <p:nvSpPr>
              <p:cNvPr id="274" name="Google Shape;2987;p12">
                <a:extLst>
                  <a:ext uri="{FF2B5EF4-FFF2-40B4-BE49-F238E27FC236}">
                    <a16:creationId xmlns:a16="http://schemas.microsoft.com/office/drawing/2014/main" id="{C5928607-2C1A-472F-F0AF-866B34492E95}"/>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11</a:t>
                </a:r>
                <a:endParaRPr/>
              </a:p>
            </p:txBody>
          </p:sp>
          <p:sp>
            <p:nvSpPr>
              <p:cNvPr id="275" name="Google Shape;2988;p12">
                <a:extLst>
                  <a:ext uri="{FF2B5EF4-FFF2-40B4-BE49-F238E27FC236}">
                    <a16:creationId xmlns:a16="http://schemas.microsoft.com/office/drawing/2014/main" id="{FED5951B-E621-884F-BBA0-829824FD0A57}"/>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12</a:t>
                </a:r>
                <a:endParaRPr/>
              </a:p>
            </p:txBody>
          </p:sp>
        </p:grpSp>
        <p:grpSp>
          <p:nvGrpSpPr>
            <p:cNvPr id="282" name="Google Shape;2989;p12">
              <a:extLst>
                <a:ext uri="{FF2B5EF4-FFF2-40B4-BE49-F238E27FC236}">
                  <a16:creationId xmlns:a16="http://schemas.microsoft.com/office/drawing/2014/main" id="{BE3F284F-5830-4189-A903-F90CC6B802FF}"/>
                </a:ext>
              </a:extLst>
            </p:cNvPr>
            <p:cNvGrpSpPr/>
            <p:nvPr/>
          </p:nvGrpSpPr>
          <p:grpSpPr>
            <a:xfrm>
              <a:off x="6588118" y="4479727"/>
              <a:ext cx="2299918" cy="696773"/>
              <a:chOff x="5778484" y="1664797"/>
              <a:chExt cx="2299918" cy="696773"/>
            </a:xfrm>
          </p:grpSpPr>
          <p:grpSp>
            <p:nvGrpSpPr>
              <p:cNvPr id="283" name="Google Shape;2990;p12">
                <a:extLst>
                  <a:ext uri="{FF2B5EF4-FFF2-40B4-BE49-F238E27FC236}">
                    <a16:creationId xmlns:a16="http://schemas.microsoft.com/office/drawing/2014/main" id="{6604724B-D64E-06A0-B15F-F564D5A3453B}"/>
                  </a:ext>
                </a:extLst>
              </p:cNvPr>
              <p:cNvGrpSpPr/>
              <p:nvPr/>
            </p:nvGrpSpPr>
            <p:grpSpPr>
              <a:xfrm>
                <a:off x="5919024" y="1916832"/>
                <a:ext cx="444738" cy="444738"/>
                <a:chOff x="3448723" y="4565099"/>
                <a:chExt cx="474712" cy="474711"/>
              </a:xfrm>
            </p:grpSpPr>
            <p:sp>
              <p:nvSpPr>
                <p:cNvPr id="296" name="Google Shape;2991;p12">
                  <a:extLst>
                    <a:ext uri="{FF2B5EF4-FFF2-40B4-BE49-F238E27FC236}">
                      <a16:creationId xmlns:a16="http://schemas.microsoft.com/office/drawing/2014/main" id="{681C113F-78FA-470B-83D7-C78AAC0F3478}"/>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97" name="Google Shape;2992;p12">
                  <a:extLst>
                    <a:ext uri="{FF2B5EF4-FFF2-40B4-BE49-F238E27FC236}">
                      <a16:creationId xmlns:a16="http://schemas.microsoft.com/office/drawing/2014/main" id="{4305F593-4061-6A1C-6BA7-69F574C67710}"/>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84" name="Google Shape;2993;p12">
                <a:extLst>
                  <a:ext uri="{FF2B5EF4-FFF2-40B4-BE49-F238E27FC236}">
                    <a16:creationId xmlns:a16="http://schemas.microsoft.com/office/drawing/2014/main" id="{3E5BAD2F-F2DE-B8A8-B00F-029581AE13CB}"/>
                  </a:ext>
                </a:extLst>
              </p:cNvPr>
              <p:cNvGrpSpPr/>
              <p:nvPr/>
            </p:nvGrpSpPr>
            <p:grpSpPr>
              <a:xfrm>
                <a:off x="6711602" y="1916832"/>
                <a:ext cx="444738" cy="444738"/>
                <a:chOff x="3448723" y="4565099"/>
                <a:chExt cx="474712" cy="474711"/>
              </a:xfrm>
            </p:grpSpPr>
            <p:sp>
              <p:nvSpPr>
                <p:cNvPr id="294" name="Google Shape;2994;p12">
                  <a:extLst>
                    <a:ext uri="{FF2B5EF4-FFF2-40B4-BE49-F238E27FC236}">
                      <a16:creationId xmlns:a16="http://schemas.microsoft.com/office/drawing/2014/main" id="{5DCFEF67-4091-D5E8-CCE2-923BE0DFCB9B}"/>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95" name="Google Shape;2995;p12">
                  <a:extLst>
                    <a:ext uri="{FF2B5EF4-FFF2-40B4-BE49-F238E27FC236}">
                      <a16:creationId xmlns:a16="http://schemas.microsoft.com/office/drawing/2014/main" id="{84069DDA-C2D8-D8AE-CFB8-67C9EB010505}"/>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grpSp>
            <p:nvGrpSpPr>
              <p:cNvPr id="285" name="Google Shape;2996;p12">
                <a:extLst>
                  <a:ext uri="{FF2B5EF4-FFF2-40B4-BE49-F238E27FC236}">
                    <a16:creationId xmlns:a16="http://schemas.microsoft.com/office/drawing/2014/main" id="{630D375E-7771-037E-ED48-51C1B03DEC09}"/>
                  </a:ext>
                </a:extLst>
              </p:cNvPr>
              <p:cNvGrpSpPr/>
              <p:nvPr/>
            </p:nvGrpSpPr>
            <p:grpSpPr>
              <a:xfrm>
                <a:off x="7493639" y="1916832"/>
                <a:ext cx="444738" cy="444738"/>
                <a:chOff x="3448723" y="4565099"/>
                <a:chExt cx="474712" cy="474711"/>
              </a:xfrm>
            </p:grpSpPr>
            <p:sp>
              <p:nvSpPr>
                <p:cNvPr id="292" name="Google Shape;2997;p12">
                  <a:extLst>
                    <a:ext uri="{FF2B5EF4-FFF2-40B4-BE49-F238E27FC236}">
                      <a16:creationId xmlns:a16="http://schemas.microsoft.com/office/drawing/2014/main" id="{0FBE860A-7900-FEE3-9FB2-01AFEFB5F609}"/>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93" name="Google Shape;2998;p12">
                  <a:extLst>
                    <a:ext uri="{FF2B5EF4-FFF2-40B4-BE49-F238E27FC236}">
                      <a16:creationId xmlns:a16="http://schemas.microsoft.com/office/drawing/2014/main" id="{A7CF8800-D464-BD6A-232A-8599B023B0FB}"/>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286" name="Google Shape;2999;p12">
                <a:extLst>
                  <a:ext uri="{FF2B5EF4-FFF2-40B4-BE49-F238E27FC236}">
                    <a16:creationId xmlns:a16="http://schemas.microsoft.com/office/drawing/2014/main" id="{81E093F2-D9C2-03B9-4A19-6583B8DB213C}"/>
                  </a:ext>
                </a:extLst>
              </p:cNvPr>
              <p:cNvSpPr/>
              <p:nvPr/>
            </p:nvSpPr>
            <p:spPr>
              <a:xfrm>
                <a:off x="5778484"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87" name="Google Shape;3000;p12">
                <a:extLst>
                  <a:ext uri="{FF2B5EF4-FFF2-40B4-BE49-F238E27FC236}">
                    <a16:creationId xmlns:a16="http://schemas.microsoft.com/office/drawing/2014/main" id="{A02A376C-D07A-E9F9-022C-53E53A3FCD3E}"/>
                  </a:ext>
                </a:extLst>
              </p:cNvPr>
              <p:cNvSpPr/>
              <p:nvPr/>
            </p:nvSpPr>
            <p:spPr>
              <a:xfrm>
                <a:off x="6568403"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88" name="Google Shape;3001;p12">
                <a:extLst>
                  <a:ext uri="{FF2B5EF4-FFF2-40B4-BE49-F238E27FC236}">
                    <a16:creationId xmlns:a16="http://schemas.microsoft.com/office/drawing/2014/main" id="{C0D40923-7C0A-B656-2F34-CD4BEE91C016}"/>
                  </a:ext>
                </a:extLst>
              </p:cNvPr>
              <p:cNvSpPr/>
              <p:nvPr/>
            </p:nvSpPr>
            <p:spPr>
              <a:xfrm>
                <a:off x="7358322" y="1664797"/>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289" name="Google Shape;3002;p12">
                <a:extLst>
                  <a:ext uri="{FF2B5EF4-FFF2-40B4-BE49-F238E27FC236}">
                    <a16:creationId xmlns:a16="http://schemas.microsoft.com/office/drawing/2014/main" id="{6E7747C6-1E57-F89D-F6B7-A05E616E711C}"/>
                  </a:ext>
                </a:extLst>
              </p:cNvPr>
              <p:cNvSpPr/>
              <p:nvPr/>
            </p:nvSpPr>
            <p:spPr>
              <a:xfrm>
                <a:off x="5958504"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16</a:t>
                </a:r>
                <a:endParaRPr/>
              </a:p>
            </p:txBody>
          </p:sp>
          <p:sp>
            <p:nvSpPr>
              <p:cNvPr id="290" name="Google Shape;3003;p12">
                <a:extLst>
                  <a:ext uri="{FF2B5EF4-FFF2-40B4-BE49-F238E27FC236}">
                    <a16:creationId xmlns:a16="http://schemas.microsoft.com/office/drawing/2014/main" id="{E63B2594-5697-0866-3D00-4B1E9AC8D99C}"/>
                  </a:ext>
                </a:extLst>
              </p:cNvPr>
              <p:cNvSpPr/>
              <p:nvPr/>
            </p:nvSpPr>
            <p:spPr>
              <a:xfrm>
                <a:off x="6748423"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17</a:t>
                </a:r>
                <a:endParaRPr/>
              </a:p>
            </p:txBody>
          </p:sp>
          <p:sp>
            <p:nvSpPr>
              <p:cNvPr id="291" name="Google Shape;3004;p12">
                <a:extLst>
                  <a:ext uri="{FF2B5EF4-FFF2-40B4-BE49-F238E27FC236}">
                    <a16:creationId xmlns:a16="http://schemas.microsoft.com/office/drawing/2014/main" id="{79191E2F-5885-EC34-0B0D-EEA8090E2702}"/>
                  </a:ext>
                </a:extLst>
              </p:cNvPr>
              <p:cNvSpPr/>
              <p:nvPr/>
            </p:nvSpPr>
            <p:spPr>
              <a:xfrm>
                <a:off x="7538342" y="1700808"/>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18</a:t>
                </a:r>
                <a:endParaRPr/>
              </a:p>
            </p:txBody>
          </p:sp>
        </p:grpSp>
        <p:grpSp>
          <p:nvGrpSpPr>
            <p:cNvPr id="298" name="Google Shape;3005;p12">
              <a:extLst>
                <a:ext uri="{FF2B5EF4-FFF2-40B4-BE49-F238E27FC236}">
                  <a16:creationId xmlns:a16="http://schemas.microsoft.com/office/drawing/2014/main" id="{BCF650C9-D9EE-CB20-E171-506896F0E987}"/>
                </a:ext>
              </a:extLst>
            </p:cNvPr>
            <p:cNvGrpSpPr/>
            <p:nvPr/>
          </p:nvGrpSpPr>
          <p:grpSpPr>
            <a:xfrm>
              <a:off x="6728658" y="5569000"/>
              <a:ext cx="444738" cy="444738"/>
              <a:chOff x="3448723" y="4565099"/>
              <a:chExt cx="474712" cy="474711"/>
            </a:xfrm>
          </p:grpSpPr>
          <p:sp>
            <p:nvSpPr>
              <p:cNvPr id="299" name="Google Shape;3006;p12">
                <a:extLst>
                  <a:ext uri="{FF2B5EF4-FFF2-40B4-BE49-F238E27FC236}">
                    <a16:creationId xmlns:a16="http://schemas.microsoft.com/office/drawing/2014/main" id="{ED28C40D-58A8-3A1B-B107-A0815439B893}"/>
                  </a:ext>
                </a:extLst>
              </p:cNvPr>
              <p:cNvSpPr/>
              <p:nvPr/>
            </p:nvSpPr>
            <p:spPr>
              <a:xfrm>
                <a:off x="3448723" y="4565099"/>
                <a:ext cx="474712" cy="47471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00" name="Google Shape;3007;p12">
                <a:extLst>
                  <a:ext uri="{FF2B5EF4-FFF2-40B4-BE49-F238E27FC236}">
                    <a16:creationId xmlns:a16="http://schemas.microsoft.com/office/drawing/2014/main" id="{2ADC7C03-BF10-9C3F-11BD-A638345F62A7}"/>
                  </a:ext>
                </a:extLst>
              </p:cNvPr>
              <p:cNvSpPr/>
              <p:nvPr/>
            </p:nvSpPr>
            <p:spPr>
              <a:xfrm rot="5400000">
                <a:off x="3596068" y="4748423"/>
                <a:ext cx="180020" cy="365126"/>
              </a:xfrm>
              <a:prstGeom prst="rightBracket">
                <a:avLst>
                  <a:gd name="adj" fmla="val 0"/>
                </a:avLst>
              </a:prstGeom>
              <a:noFill/>
              <a:ln w="57150" cap="flat" cmpd="sng">
                <a:solidFill>
                  <a:srgbClr val="C9C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grpSp>
        <p:sp>
          <p:nvSpPr>
            <p:cNvPr id="301" name="Google Shape;3008;p12">
              <a:extLst>
                <a:ext uri="{FF2B5EF4-FFF2-40B4-BE49-F238E27FC236}">
                  <a16:creationId xmlns:a16="http://schemas.microsoft.com/office/drawing/2014/main" id="{1D9E7F8B-FF04-F5B1-BFA7-AA426ABBBE9B}"/>
                </a:ext>
              </a:extLst>
            </p:cNvPr>
            <p:cNvSpPr/>
            <p:nvPr/>
          </p:nvSpPr>
          <p:spPr>
            <a:xfrm>
              <a:off x="6588118" y="5316965"/>
              <a:ext cx="720080" cy="4617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Arial"/>
                <a:ea typeface="Arial"/>
                <a:cs typeface="Arial"/>
                <a:sym typeface="Arial"/>
              </a:endParaRPr>
            </a:p>
          </p:txBody>
        </p:sp>
        <p:sp>
          <p:nvSpPr>
            <p:cNvPr id="302" name="Google Shape;3009;p12">
              <a:extLst>
                <a:ext uri="{FF2B5EF4-FFF2-40B4-BE49-F238E27FC236}">
                  <a16:creationId xmlns:a16="http://schemas.microsoft.com/office/drawing/2014/main" id="{9DDFAFDF-919D-2FFF-F2CD-4CE288FD4BA7}"/>
                </a:ext>
              </a:extLst>
            </p:cNvPr>
            <p:cNvSpPr/>
            <p:nvPr/>
          </p:nvSpPr>
          <p:spPr>
            <a:xfrm>
              <a:off x="6768138" y="5352976"/>
              <a:ext cx="360040" cy="360040"/>
            </a:xfrm>
            <a:prstGeom prst="ellipse">
              <a:avLst/>
            </a:prstGeom>
            <a:solidFill>
              <a:srgbClr val="F0CC7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AU" sz="1600" b="1">
                  <a:latin typeface="Arial"/>
                  <a:ea typeface="Arial"/>
                  <a:cs typeface="Arial"/>
                  <a:sym typeface="Arial"/>
                </a:rPr>
                <a:t>22</a:t>
              </a:r>
              <a:endParaRPr/>
            </a:p>
          </p:txBody>
        </p:sp>
        <p:sp>
          <p:nvSpPr>
            <p:cNvPr id="303" name="Google Shape;3010;p12">
              <a:extLst>
                <a:ext uri="{FF2B5EF4-FFF2-40B4-BE49-F238E27FC236}">
                  <a16:creationId xmlns:a16="http://schemas.microsoft.com/office/drawing/2014/main" id="{7E037F2E-1E14-791F-5A0F-CBE49AF1C9E5}"/>
                </a:ext>
              </a:extLst>
            </p:cNvPr>
            <p:cNvSpPr/>
            <p:nvPr/>
          </p:nvSpPr>
          <p:spPr>
            <a:xfrm>
              <a:off x="3187588" y="2358874"/>
              <a:ext cx="1609344" cy="3603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latin typeface="Arial"/>
                  <a:ea typeface="Arial"/>
                  <a:cs typeface="Arial"/>
                  <a:sym typeface="Arial"/>
                </a:rPr>
                <a:t>Left</a:t>
              </a:r>
              <a:endParaRPr/>
            </a:p>
          </p:txBody>
        </p:sp>
        <p:sp>
          <p:nvSpPr>
            <p:cNvPr id="304" name="Google Shape;3011;p12">
              <a:extLst>
                <a:ext uri="{FF2B5EF4-FFF2-40B4-BE49-F238E27FC236}">
                  <a16:creationId xmlns:a16="http://schemas.microsoft.com/office/drawing/2014/main" id="{282A39D2-5C95-5ABE-BF90-38EA79142521}"/>
                </a:ext>
              </a:extLst>
            </p:cNvPr>
            <p:cNvSpPr/>
            <p:nvPr/>
          </p:nvSpPr>
          <p:spPr>
            <a:xfrm>
              <a:off x="3187588" y="2356152"/>
              <a:ext cx="1600200" cy="3808021"/>
            </a:xfrm>
            <a:prstGeom prst="rect">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Arial"/>
                <a:ea typeface="Arial"/>
                <a:cs typeface="Arial"/>
                <a:sym typeface="Arial"/>
              </a:endParaRPr>
            </a:p>
          </p:txBody>
        </p:sp>
        <p:sp>
          <p:nvSpPr>
            <p:cNvPr id="305" name="Google Shape;3012;p12">
              <a:extLst>
                <a:ext uri="{FF2B5EF4-FFF2-40B4-BE49-F238E27FC236}">
                  <a16:creationId xmlns:a16="http://schemas.microsoft.com/office/drawing/2014/main" id="{8FE844BB-BDDC-EB4C-7DEB-A63F873F52E3}"/>
                </a:ext>
              </a:extLst>
            </p:cNvPr>
            <p:cNvSpPr/>
            <p:nvPr/>
          </p:nvSpPr>
          <p:spPr>
            <a:xfrm flipH="1">
              <a:off x="4784740" y="2354910"/>
              <a:ext cx="2553302" cy="3808021"/>
            </a:xfrm>
            <a:prstGeom prst="rect">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Arial"/>
                <a:ea typeface="Arial"/>
                <a:cs typeface="Arial"/>
                <a:sym typeface="Arial"/>
              </a:endParaRPr>
            </a:p>
          </p:txBody>
        </p:sp>
        <p:sp>
          <p:nvSpPr>
            <p:cNvPr id="306" name="Google Shape;3013;p12">
              <a:extLst>
                <a:ext uri="{FF2B5EF4-FFF2-40B4-BE49-F238E27FC236}">
                  <a16:creationId xmlns:a16="http://schemas.microsoft.com/office/drawing/2014/main" id="{658BD5F0-AD58-6D51-CDF2-9F2549FBA007}"/>
                </a:ext>
              </a:extLst>
            </p:cNvPr>
            <p:cNvSpPr/>
            <p:nvPr/>
          </p:nvSpPr>
          <p:spPr>
            <a:xfrm>
              <a:off x="5246648" y="2358874"/>
              <a:ext cx="1609344" cy="3603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latin typeface="Arial"/>
                  <a:ea typeface="Arial"/>
                  <a:cs typeface="Arial"/>
                  <a:sym typeface="Arial"/>
                </a:rPr>
                <a:t>Centre</a:t>
              </a:r>
              <a:endParaRPr/>
            </a:p>
          </p:txBody>
        </p:sp>
        <p:sp>
          <p:nvSpPr>
            <p:cNvPr id="307" name="Google Shape;3014;p12">
              <a:extLst>
                <a:ext uri="{FF2B5EF4-FFF2-40B4-BE49-F238E27FC236}">
                  <a16:creationId xmlns:a16="http://schemas.microsoft.com/office/drawing/2014/main" id="{3F5156C8-6E54-17EC-A4BA-B9ACCD0169B7}"/>
                </a:ext>
              </a:extLst>
            </p:cNvPr>
            <p:cNvSpPr/>
            <p:nvPr/>
          </p:nvSpPr>
          <p:spPr>
            <a:xfrm>
              <a:off x="7338042" y="2354911"/>
              <a:ext cx="1589970" cy="2998066"/>
            </a:xfrm>
            <a:prstGeom prst="rect">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Arial"/>
                <a:ea typeface="Arial"/>
                <a:cs typeface="Arial"/>
                <a:sym typeface="Arial"/>
              </a:endParaRPr>
            </a:p>
          </p:txBody>
        </p:sp>
        <p:sp>
          <p:nvSpPr>
            <p:cNvPr id="308" name="Google Shape;3015;p12">
              <a:extLst>
                <a:ext uri="{FF2B5EF4-FFF2-40B4-BE49-F238E27FC236}">
                  <a16:creationId xmlns:a16="http://schemas.microsoft.com/office/drawing/2014/main" id="{7A620123-ED64-A5C8-7581-F161B025D66A}"/>
                </a:ext>
              </a:extLst>
            </p:cNvPr>
            <p:cNvSpPr/>
            <p:nvPr/>
          </p:nvSpPr>
          <p:spPr>
            <a:xfrm>
              <a:off x="7330092" y="2358874"/>
              <a:ext cx="1609344" cy="3603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b="1">
                  <a:latin typeface="Arial"/>
                  <a:ea typeface="Arial"/>
                  <a:cs typeface="Arial"/>
                  <a:sym typeface="Arial"/>
                </a:rPr>
                <a:t>Right</a:t>
              </a:r>
              <a:endParaRPr/>
            </a:p>
          </p:txBody>
        </p:sp>
      </p:grpSp>
      <p:sp>
        <p:nvSpPr>
          <p:cNvPr id="2" name="Slide Number Placeholder 1">
            <a:extLst>
              <a:ext uri="{FF2B5EF4-FFF2-40B4-BE49-F238E27FC236}">
                <a16:creationId xmlns:a16="http://schemas.microsoft.com/office/drawing/2014/main" id="{02A62D74-18EA-5953-51EA-46198558E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294650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C8004-4429-7050-54C3-F01463440F22}"/>
              </a:ext>
            </a:extLst>
          </p:cNvPr>
          <p:cNvSpPr>
            <a:spLocks noGrp="1"/>
          </p:cNvSpPr>
          <p:nvPr>
            <p:ph type="title"/>
          </p:nvPr>
        </p:nvSpPr>
        <p:spPr/>
        <p:txBody>
          <a:bodyPr/>
          <a:lstStyle/>
          <a:p>
            <a:r>
              <a:rPr lang="en-AU" dirty="0"/>
              <a:t>Netball NSW Challenge (2)</a:t>
            </a:r>
          </a:p>
        </p:txBody>
      </p:sp>
      <p:sp>
        <p:nvSpPr>
          <p:cNvPr id="4" name="Text Placeholder 3">
            <a:extLst>
              <a:ext uri="{FF2B5EF4-FFF2-40B4-BE49-F238E27FC236}">
                <a16:creationId xmlns:a16="http://schemas.microsoft.com/office/drawing/2014/main" id="{016118D1-35FC-53CD-2B6F-E14CE2E3E36E}"/>
              </a:ext>
            </a:extLst>
          </p:cNvPr>
          <p:cNvSpPr>
            <a:spLocks noGrp="1"/>
          </p:cNvSpPr>
          <p:nvPr>
            <p:ph type="body" sz="quarter" idx="18"/>
          </p:nvPr>
        </p:nvSpPr>
        <p:spPr/>
        <p:txBody>
          <a:bodyPr/>
          <a:lstStyle/>
          <a:p>
            <a:r>
              <a:rPr lang="en-AU" dirty="0"/>
              <a:t>Discovery questions</a:t>
            </a:r>
          </a:p>
        </p:txBody>
      </p:sp>
      <p:sp>
        <p:nvSpPr>
          <p:cNvPr id="5" name="Text Placeholder 4">
            <a:extLst>
              <a:ext uri="{FF2B5EF4-FFF2-40B4-BE49-F238E27FC236}">
                <a16:creationId xmlns:a16="http://schemas.microsoft.com/office/drawing/2014/main" id="{6EDA47D3-7B6B-7813-4829-DD93D6EFFC5F}"/>
              </a:ext>
            </a:extLst>
          </p:cNvPr>
          <p:cNvSpPr>
            <a:spLocks noGrp="1"/>
          </p:cNvSpPr>
          <p:nvPr>
            <p:ph type="body" sz="quarter" idx="17"/>
          </p:nvPr>
        </p:nvSpPr>
        <p:spPr/>
        <p:txBody>
          <a:bodyPr/>
          <a:lstStyle/>
          <a:p>
            <a:pPr marL="342900" indent="-34290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What sports are most played within the LGA?  </a:t>
            </a:r>
          </a:p>
          <a:p>
            <a:pPr marL="342900" indent="-34290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How do other sporting associations in the LGA compare to the netball association? </a:t>
            </a:r>
          </a:p>
          <a:p>
            <a:pPr marL="342900" indent="-34290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What are the </a:t>
            </a:r>
            <a:r>
              <a:rPr lang="en-AU" sz="1800" b="1" i="0" dirty="0">
                <a:solidFill>
                  <a:srgbClr val="000000"/>
                </a:solidFill>
                <a:effectLst/>
                <a:highlight>
                  <a:srgbClr val="FFFFFF"/>
                </a:highlight>
              </a:rPr>
              <a:t>top </a:t>
            </a:r>
            <a:r>
              <a:rPr lang="en-AU" sz="1800" b="1" dirty="0">
                <a:solidFill>
                  <a:srgbClr val="000000"/>
                </a:solidFill>
                <a:highlight>
                  <a:srgbClr val="FFFFFF"/>
                </a:highlight>
              </a:rPr>
              <a:t>10</a:t>
            </a:r>
            <a:r>
              <a:rPr lang="en-AU" sz="1800" b="1" i="0" dirty="0">
                <a:solidFill>
                  <a:srgbClr val="000000"/>
                </a:solidFill>
                <a:effectLst/>
                <a:highlight>
                  <a:srgbClr val="FFFFFF"/>
                </a:highlight>
              </a:rPr>
              <a:t> postcodes of participants</a:t>
            </a:r>
            <a:r>
              <a:rPr lang="en-AU" sz="1800" b="0" i="0" dirty="0">
                <a:solidFill>
                  <a:srgbClr val="000000"/>
                </a:solidFill>
                <a:effectLst/>
                <a:highlight>
                  <a:srgbClr val="FFFFFF"/>
                </a:highlight>
              </a:rPr>
              <a:t> within this association? </a:t>
            </a:r>
          </a:p>
          <a:p>
            <a:pPr marL="342900" indent="-34290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How far are people travelling to play netball? </a:t>
            </a:r>
          </a:p>
          <a:p>
            <a:pPr marL="342900" indent="-34290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What other LGAs are participants coming from? </a:t>
            </a:r>
          </a:p>
          <a:p>
            <a:pPr algn="l" rtl="0" fontAlgn="base">
              <a:spcAft>
                <a:spcPts val="600"/>
              </a:spcAft>
            </a:pPr>
            <a:endParaRPr lang="en-AU" sz="1800" i="1" dirty="0">
              <a:solidFill>
                <a:srgbClr val="000000"/>
              </a:solidFill>
              <a:effectLst/>
              <a:highlight>
                <a:srgbClr val="FFFFFF"/>
              </a:highlight>
            </a:endParaRPr>
          </a:p>
          <a:p>
            <a:pPr algn="l" rtl="0" fontAlgn="base">
              <a:spcAft>
                <a:spcPts val="600"/>
              </a:spcAft>
            </a:pPr>
            <a:r>
              <a:rPr lang="en-AU" sz="1800" i="1" dirty="0">
                <a:solidFill>
                  <a:srgbClr val="000000"/>
                </a:solidFill>
                <a:effectLst/>
                <a:highlight>
                  <a:srgbClr val="FFFFFF"/>
                </a:highlight>
              </a:rPr>
              <a:t>Extension:</a:t>
            </a:r>
          </a:p>
          <a:p>
            <a:pPr marL="342900" indent="-342900" algn="l" rtl="0" fontAlgn="base">
              <a:spcAft>
                <a:spcPts val="600"/>
              </a:spcAft>
              <a:buFont typeface="Arial" panose="020B0604020202020204" pitchFamily="34" charset="0"/>
              <a:buChar char="•"/>
            </a:pPr>
            <a:r>
              <a:rPr lang="en-AU" sz="1800" b="0" i="0" dirty="0">
                <a:solidFill>
                  <a:srgbClr val="000000"/>
                </a:solidFill>
                <a:effectLst/>
                <a:highlight>
                  <a:srgbClr val="FFFFFF"/>
                </a:highlight>
              </a:rPr>
              <a:t>What private provider organisations are offering netball within the LGA and what potential impact could this having on Netball NSW association growth? </a:t>
            </a:r>
          </a:p>
          <a:p>
            <a:pPr>
              <a:spcAft>
                <a:spcPts val="600"/>
              </a:spcAft>
            </a:pPr>
            <a:endParaRPr lang="en-AU" sz="1800" dirty="0"/>
          </a:p>
        </p:txBody>
      </p:sp>
      <p:sp>
        <p:nvSpPr>
          <p:cNvPr id="2" name="Slide Number Placeholder 1">
            <a:extLst>
              <a:ext uri="{FF2B5EF4-FFF2-40B4-BE49-F238E27FC236}">
                <a16:creationId xmlns:a16="http://schemas.microsoft.com/office/drawing/2014/main" id="{1CEEC1F2-1078-E298-5233-13363E720A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12255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37A88-790B-64D1-AF53-2C53C9790851}"/>
              </a:ext>
            </a:extLst>
          </p:cNvPr>
          <p:cNvSpPr>
            <a:spLocks noGrp="1"/>
          </p:cNvSpPr>
          <p:nvPr>
            <p:ph type="title"/>
          </p:nvPr>
        </p:nvSpPr>
        <p:spPr/>
        <p:txBody>
          <a:bodyPr/>
          <a:lstStyle/>
          <a:p>
            <a:r>
              <a:rPr lang="en-AU" dirty="0"/>
              <a:t>How could we collect the data?</a:t>
            </a:r>
          </a:p>
        </p:txBody>
      </p:sp>
      <p:sp>
        <p:nvSpPr>
          <p:cNvPr id="4" name="Text Placeholder 3">
            <a:extLst>
              <a:ext uri="{FF2B5EF4-FFF2-40B4-BE49-F238E27FC236}">
                <a16:creationId xmlns:a16="http://schemas.microsoft.com/office/drawing/2014/main" id="{283A80A5-92BF-049C-01CF-055F43C9E3BD}"/>
              </a:ext>
            </a:extLst>
          </p:cNvPr>
          <p:cNvSpPr>
            <a:spLocks noGrp="1"/>
          </p:cNvSpPr>
          <p:nvPr>
            <p:ph type="body" sz="quarter" idx="18"/>
          </p:nvPr>
        </p:nvSpPr>
        <p:spPr/>
        <p:txBody>
          <a:bodyPr/>
          <a:lstStyle/>
          <a:p>
            <a:r>
              <a:rPr lang="en-AU" dirty="0"/>
              <a:t>Optimal learning environment – Oracle</a:t>
            </a:r>
          </a:p>
        </p:txBody>
      </p:sp>
      <p:sp>
        <p:nvSpPr>
          <p:cNvPr id="8" name="Text Placeholder 4">
            <a:extLst>
              <a:ext uri="{FF2B5EF4-FFF2-40B4-BE49-F238E27FC236}">
                <a16:creationId xmlns:a16="http://schemas.microsoft.com/office/drawing/2014/main" id="{6FDD3387-6238-5753-DC25-67FD3D07DF43}"/>
              </a:ext>
            </a:extLst>
          </p:cNvPr>
          <p:cNvSpPr>
            <a:spLocks noGrp="1"/>
          </p:cNvSpPr>
          <p:nvPr>
            <p:ph type="body" sz="quarter" idx="17"/>
          </p:nvPr>
        </p:nvSpPr>
        <p:spPr>
          <a:xfrm>
            <a:off x="828374" y="1700213"/>
            <a:ext cx="2713830" cy="1933037"/>
          </a:xfrm>
        </p:spPr>
        <p:txBody>
          <a:bodyPr/>
          <a:lstStyle/>
          <a:p>
            <a:pPr marL="0" lvl="0" indent="0" algn="l" rtl="0">
              <a:spcAft>
                <a:spcPts val="600"/>
              </a:spcAft>
              <a:buClr>
                <a:schemeClr val="dk1"/>
              </a:buClr>
              <a:buSzPts val="2400"/>
              <a:buNone/>
            </a:pPr>
            <a:r>
              <a:rPr lang="en-AU" sz="1800" b="1" dirty="0"/>
              <a:t>Code Cards</a:t>
            </a:r>
            <a:endParaRPr lang="en-AU" sz="1800" dirty="0"/>
          </a:p>
          <a:p>
            <a:pPr marL="269875" lvl="0" indent="-269875" algn="l" rtl="0">
              <a:spcAft>
                <a:spcPts val="600"/>
              </a:spcAft>
              <a:buClr>
                <a:schemeClr val="dk1"/>
              </a:buClr>
              <a:buSzPts val="2000"/>
              <a:buFont typeface="Arial"/>
              <a:buChar char="•"/>
            </a:pPr>
            <a:r>
              <a:rPr lang="en-AU" sz="1800" dirty="0"/>
              <a:t>E-ink display</a:t>
            </a:r>
          </a:p>
          <a:p>
            <a:pPr marL="269875" lvl="0" indent="-269875" algn="l" rtl="0">
              <a:spcAft>
                <a:spcPts val="600"/>
              </a:spcAft>
              <a:buClr>
                <a:schemeClr val="dk1"/>
              </a:buClr>
              <a:buSzPts val="2000"/>
              <a:buFont typeface="Arial"/>
              <a:buChar char="•"/>
            </a:pPr>
            <a:r>
              <a:rPr lang="en-AU" sz="1800" dirty="0"/>
              <a:t>2 Buttons</a:t>
            </a:r>
          </a:p>
          <a:p>
            <a:pPr marL="269875" lvl="0" indent="-269875" algn="l" rtl="0">
              <a:spcAft>
                <a:spcPts val="600"/>
              </a:spcAft>
              <a:buClr>
                <a:schemeClr val="dk1"/>
              </a:buClr>
              <a:buSzPts val="2000"/>
              <a:buFont typeface="Arial"/>
              <a:buChar char="•"/>
            </a:pPr>
            <a:r>
              <a:rPr lang="en-AU" sz="1800" dirty="0"/>
              <a:t>Wi-Fi Connection</a:t>
            </a:r>
          </a:p>
          <a:p>
            <a:pPr>
              <a:spcAft>
                <a:spcPts val="600"/>
              </a:spcAft>
            </a:pPr>
            <a:endParaRPr lang="en-AU" sz="1800" dirty="0"/>
          </a:p>
        </p:txBody>
      </p:sp>
      <p:pic>
        <p:nvPicPr>
          <p:cNvPr id="9" name="Google Shape;3021;p13" descr="An image of the Oracle Code Card.">
            <a:extLst>
              <a:ext uri="{FF2B5EF4-FFF2-40B4-BE49-F238E27FC236}">
                <a16:creationId xmlns:a16="http://schemas.microsoft.com/office/drawing/2014/main" id="{53BCEC09-0F34-1349-0E69-DFA11FD0902F}"/>
              </a:ext>
            </a:extLst>
          </p:cNvPr>
          <p:cNvPicPr preferRelativeResize="0"/>
          <p:nvPr/>
        </p:nvPicPr>
        <p:blipFill rotWithShape="1">
          <a:blip r:embed="rId2">
            <a:alphaModFix/>
          </a:blip>
          <a:srcRect/>
          <a:stretch/>
        </p:blipFill>
        <p:spPr>
          <a:xfrm>
            <a:off x="348000" y="3771020"/>
            <a:ext cx="3148760" cy="2912604"/>
          </a:xfrm>
          <a:prstGeom prst="rect">
            <a:avLst/>
          </a:prstGeom>
          <a:noFill/>
          <a:ln>
            <a:noFill/>
          </a:ln>
        </p:spPr>
      </p:pic>
      <p:sp>
        <p:nvSpPr>
          <p:cNvPr id="11" name="Google Shape;3027;p13">
            <a:extLst>
              <a:ext uri="{FF2B5EF4-FFF2-40B4-BE49-F238E27FC236}">
                <a16:creationId xmlns:a16="http://schemas.microsoft.com/office/drawing/2014/main" id="{C53C6833-854C-8FE0-B1E2-E613B448A330}"/>
              </a:ext>
            </a:extLst>
          </p:cNvPr>
          <p:cNvSpPr txBox="1"/>
          <p:nvPr/>
        </p:nvSpPr>
        <p:spPr>
          <a:xfrm>
            <a:off x="6158181" y="1569982"/>
            <a:ext cx="2512226" cy="206206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Aft>
                <a:spcPts val="600"/>
              </a:spcAft>
              <a:buNone/>
            </a:pPr>
            <a:r>
              <a:rPr lang="en-AU" sz="1800" b="1" dirty="0">
                <a:solidFill>
                  <a:schemeClr val="dk1"/>
                </a:solidFill>
                <a:latin typeface="Arial" panose="020B0604020202020204" pitchFamily="34" charset="0"/>
                <a:ea typeface="Arial"/>
                <a:cs typeface="Arial" panose="020B0604020202020204" pitchFamily="34" charset="0"/>
                <a:sym typeface="Arial"/>
              </a:rPr>
              <a:t>Simple Form</a:t>
            </a:r>
            <a:endParaRPr sz="1800" dirty="0">
              <a:latin typeface="Arial" panose="020B0604020202020204" pitchFamily="34" charset="0"/>
              <a:cs typeface="Arial" panose="020B0604020202020204" pitchFamily="34" charset="0"/>
            </a:endParaRPr>
          </a:p>
          <a:p>
            <a:pPr marL="269875" marR="0" lvl="0" indent="-269875" algn="l" rtl="0">
              <a:lnSpc>
                <a:spcPct val="150000"/>
              </a:lnSpc>
              <a:spcAft>
                <a:spcPts val="600"/>
              </a:spcAft>
              <a:buClr>
                <a:schemeClr val="dk1"/>
              </a:buClr>
              <a:buSzPts val="2000"/>
              <a:buFont typeface="Arial"/>
              <a:buChar char="•"/>
            </a:pPr>
            <a:r>
              <a:rPr lang="en-AU" sz="1800" dirty="0">
                <a:solidFill>
                  <a:schemeClr val="dk1"/>
                </a:solidFill>
                <a:latin typeface="Arial" panose="020B0604020202020204" pitchFamily="34" charset="0"/>
                <a:ea typeface="Arial"/>
                <a:cs typeface="Arial" panose="020B0604020202020204" pitchFamily="34" charset="0"/>
                <a:sym typeface="Arial"/>
              </a:rPr>
              <a:t>Apex</a:t>
            </a:r>
            <a:endParaRPr sz="1800" dirty="0">
              <a:latin typeface="Arial" panose="020B0604020202020204" pitchFamily="34" charset="0"/>
              <a:cs typeface="Arial" panose="020B0604020202020204" pitchFamily="34" charset="0"/>
            </a:endParaRPr>
          </a:p>
          <a:p>
            <a:pPr marL="269875" marR="0" lvl="0" indent="-269875" algn="l" rtl="0">
              <a:lnSpc>
                <a:spcPct val="150000"/>
              </a:lnSpc>
              <a:spcAft>
                <a:spcPts val="600"/>
              </a:spcAft>
              <a:buClr>
                <a:schemeClr val="dk1"/>
              </a:buClr>
              <a:buSzPts val="2000"/>
              <a:buFont typeface="Arial"/>
              <a:buChar char="•"/>
            </a:pPr>
            <a:r>
              <a:rPr lang="en-AU" sz="1800" dirty="0">
                <a:solidFill>
                  <a:schemeClr val="dk1"/>
                </a:solidFill>
                <a:latin typeface="Arial" panose="020B0604020202020204" pitchFamily="34" charset="0"/>
                <a:ea typeface="Arial"/>
                <a:cs typeface="Arial" panose="020B0604020202020204" pitchFamily="34" charset="0"/>
                <a:sym typeface="Arial"/>
              </a:rPr>
              <a:t>Google</a:t>
            </a:r>
            <a:endParaRPr sz="1800" dirty="0">
              <a:latin typeface="Arial" panose="020B0604020202020204" pitchFamily="34" charset="0"/>
              <a:cs typeface="Arial" panose="020B0604020202020204" pitchFamily="34" charset="0"/>
            </a:endParaRPr>
          </a:p>
          <a:p>
            <a:pPr marL="269875" marR="0" lvl="0" indent="-269875" algn="l" rtl="0">
              <a:lnSpc>
                <a:spcPct val="150000"/>
              </a:lnSpc>
              <a:spcAft>
                <a:spcPts val="600"/>
              </a:spcAft>
              <a:buClr>
                <a:schemeClr val="dk1"/>
              </a:buClr>
              <a:buSzPts val="2000"/>
              <a:buFont typeface="Arial"/>
              <a:buChar char="•"/>
            </a:pPr>
            <a:r>
              <a:rPr lang="en-AU" sz="1800" dirty="0">
                <a:solidFill>
                  <a:schemeClr val="dk1"/>
                </a:solidFill>
                <a:latin typeface="Arial" panose="020B0604020202020204" pitchFamily="34" charset="0"/>
                <a:ea typeface="Arial"/>
                <a:cs typeface="Arial" panose="020B0604020202020204" pitchFamily="34" charset="0"/>
                <a:sym typeface="Arial"/>
              </a:rPr>
              <a:t>Microsoft</a:t>
            </a:r>
            <a:endParaRPr sz="1800" dirty="0">
              <a:latin typeface="Arial" panose="020B0604020202020204" pitchFamily="34" charset="0"/>
              <a:cs typeface="Arial" panose="020B0604020202020204" pitchFamily="34" charset="0"/>
            </a:endParaRPr>
          </a:p>
        </p:txBody>
      </p:sp>
      <p:pic>
        <p:nvPicPr>
          <p:cNvPr id="10" name="Google Shape;3026;p13">
            <a:extLst>
              <a:ext uri="{FF2B5EF4-FFF2-40B4-BE49-F238E27FC236}">
                <a16:creationId xmlns:a16="http://schemas.microsoft.com/office/drawing/2014/main" id="{197A1B8A-6A08-F941-3539-DE72C82E1AC0}"/>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47096" y="3942338"/>
            <a:ext cx="3534395" cy="2336709"/>
          </a:xfrm>
          <a:prstGeom prst="rect">
            <a:avLst/>
          </a:prstGeom>
          <a:noFill/>
          <a:ln>
            <a:noFill/>
          </a:ln>
        </p:spPr>
      </p:pic>
      <p:sp>
        <p:nvSpPr>
          <p:cNvPr id="2" name="Slide Number Placeholder 1">
            <a:extLst>
              <a:ext uri="{FF2B5EF4-FFF2-40B4-BE49-F238E27FC236}">
                <a16:creationId xmlns:a16="http://schemas.microsoft.com/office/drawing/2014/main" id="{02A62D74-18EA-5953-51EA-46198558E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27966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37A88-790B-64D1-AF53-2C53C9790851}"/>
              </a:ext>
            </a:extLst>
          </p:cNvPr>
          <p:cNvSpPr>
            <a:spLocks noGrp="1"/>
          </p:cNvSpPr>
          <p:nvPr>
            <p:ph type="title"/>
          </p:nvPr>
        </p:nvSpPr>
        <p:spPr/>
        <p:txBody>
          <a:bodyPr/>
          <a:lstStyle/>
          <a:p>
            <a:r>
              <a:rPr lang="en-AU" dirty="0"/>
              <a:t>What could you do with the data?</a:t>
            </a:r>
          </a:p>
        </p:txBody>
      </p:sp>
      <p:sp>
        <p:nvSpPr>
          <p:cNvPr id="4" name="Text Placeholder 3">
            <a:extLst>
              <a:ext uri="{FF2B5EF4-FFF2-40B4-BE49-F238E27FC236}">
                <a16:creationId xmlns:a16="http://schemas.microsoft.com/office/drawing/2014/main" id="{283A80A5-92BF-049C-01CF-055F43C9E3BD}"/>
              </a:ext>
            </a:extLst>
          </p:cNvPr>
          <p:cNvSpPr>
            <a:spLocks noGrp="1"/>
          </p:cNvSpPr>
          <p:nvPr>
            <p:ph type="body" sz="quarter" idx="18"/>
          </p:nvPr>
        </p:nvSpPr>
        <p:spPr/>
        <p:txBody>
          <a:bodyPr/>
          <a:lstStyle/>
          <a:p>
            <a:r>
              <a:rPr lang="en-AU" dirty="0"/>
              <a:t>Optimal learning environment – Oracle</a:t>
            </a:r>
          </a:p>
        </p:txBody>
      </p:sp>
      <p:grpSp>
        <p:nvGrpSpPr>
          <p:cNvPr id="5" name="Group 4">
            <a:extLst>
              <a:ext uri="{FF2B5EF4-FFF2-40B4-BE49-F238E27FC236}">
                <a16:creationId xmlns:a16="http://schemas.microsoft.com/office/drawing/2014/main" id="{CDAD2FC2-16B3-99E1-C903-2B6D989578CF}"/>
              </a:ext>
              <a:ext uri="{C183D7F6-B498-43B3-948B-1728B52AA6E4}">
                <adec:decorative xmlns:adec="http://schemas.microsoft.com/office/drawing/2017/decorative" val="1"/>
              </a:ext>
            </a:extLst>
          </p:cNvPr>
          <p:cNvGrpSpPr/>
          <p:nvPr/>
        </p:nvGrpSpPr>
        <p:grpSpPr>
          <a:xfrm>
            <a:off x="371475" y="1721233"/>
            <a:ext cx="2530245" cy="2530245"/>
            <a:chOff x="371475" y="1721233"/>
            <a:chExt cx="2530245" cy="2530245"/>
          </a:xfrm>
        </p:grpSpPr>
        <p:sp>
          <p:nvSpPr>
            <p:cNvPr id="9" name="Google Shape;3040;p15">
              <a:extLst>
                <a:ext uri="{FF2B5EF4-FFF2-40B4-BE49-F238E27FC236}">
                  <a16:creationId xmlns:a16="http://schemas.microsoft.com/office/drawing/2014/main" id="{558BA2AF-7E89-750F-E123-BD9975A4B7CF}"/>
                </a:ext>
              </a:extLst>
            </p:cNvPr>
            <p:cNvSpPr/>
            <p:nvPr/>
          </p:nvSpPr>
          <p:spPr>
            <a:xfrm>
              <a:off x="371475" y="1721233"/>
              <a:ext cx="2530245" cy="2530245"/>
            </a:xfrm>
            <a:prstGeom prst="ellipse">
              <a:avLst/>
            </a:prstGeom>
            <a:solidFill>
              <a:schemeClr val="tx1">
                <a:lumMod val="10000"/>
                <a:lumOff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r>
                <a:rPr lang="en-AU" sz="1800" b="1" dirty="0">
                  <a:latin typeface="Arial"/>
                  <a:ea typeface="Arial"/>
                  <a:cs typeface="Arial"/>
                  <a:sym typeface="Arial"/>
                </a:rPr>
                <a:t>Simple</a:t>
              </a:r>
              <a:endParaRPr dirty="0"/>
            </a:p>
          </p:txBody>
        </p:sp>
        <p:pic>
          <p:nvPicPr>
            <p:cNvPr id="17" name="Google Shape;3048;p15">
              <a:extLst>
                <a:ext uri="{FF2B5EF4-FFF2-40B4-BE49-F238E27FC236}">
                  <a16:creationId xmlns:a16="http://schemas.microsoft.com/office/drawing/2014/main" id="{40A391C9-77DD-0741-6AD2-172081194121}"/>
                </a:ext>
              </a:extLst>
            </p:cNvPr>
            <p:cNvPicPr preferRelativeResize="0"/>
            <p:nvPr/>
          </p:nvPicPr>
          <p:blipFill rotWithShape="1">
            <a:blip r:embed="rId2">
              <a:alphaModFix/>
            </a:blip>
            <a:srcRect/>
            <a:stretch/>
          </p:blipFill>
          <p:spPr>
            <a:xfrm>
              <a:off x="858138" y="1815397"/>
              <a:ext cx="1556918" cy="1559738"/>
            </a:xfrm>
            <a:prstGeom prst="rect">
              <a:avLst/>
            </a:prstGeom>
            <a:noFill/>
            <a:ln>
              <a:noFill/>
            </a:ln>
          </p:spPr>
        </p:pic>
      </p:grpSp>
      <p:sp>
        <p:nvSpPr>
          <p:cNvPr id="10" name="Google Shape;3041;p15">
            <a:extLst>
              <a:ext uri="{FF2B5EF4-FFF2-40B4-BE49-F238E27FC236}">
                <a16:creationId xmlns:a16="http://schemas.microsoft.com/office/drawing/2014/main" id="{34625191-C48A-0CD9-1374-D7CA38CD6B02}"/>
              </a:ext>
            </a:extLst>
          </p:cNvPr>
          <p:cNvSpPr txBox="1"/>
          <p:nvPr/>
        </p:nvSpPr>
        <p:spPr>
          <a:xfrm>
            <a:off x="371475" y="4443451"/>
            <a:ext cx="2530245"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AU" sz="1800" b="1" dirty="0">
                <a:solidFill>
                  <a:schemeClr val="dk1"/>
                </a:solidFill>
                <a:latin typeface="Arial"/>
                <a:ea typeface="Arial"/>
                <a:cs typeface="Arial"/>
                <a:sym typeface="Arial"/>
              </a:rPr>
              <a:t>Visualise data</a:t>
            </a:r>
            <a:endParaRPr sz="1800" dirty="0"/>
          </a:p>
          <a:p>
            <a:pPr marL="0" marR="0" lvl="0" indent="0" algn="ctr" rtl="0">
              <a:lnSpc>
                <a:spcPct val="150000"/>
              </a:lnSpc>
              <a:spcBef>
                <a:spcPts val="0"/>
              </a:spcBef>
              <a:spcAft>
                <a:spcPts val="0"/>
              </a:spcAft>
              <a:buNone/>
            </a:pPr>
            <a:r>
              <a:rPr lang="en-AU" sz="1800" dirty="0">
                <a:solidFill>
                  <a:schemeClr val="dk1"/>
                </a:solidFill>
                <a:latin typeface="Arial"/>
                <a:ea typeface="Arial"/>
                <a:cs typeface="Arial"/>
                <a:sym typeface="Arial"/>
              </a:rPr>
              <a:t>Heatmap</a:t>
            </a:r>
            <a:endParaRPr sz="1800" dirty="0"/>
          </a:p>
          <a:p>
            <a:pPr marL="0" marR="0" lvl="0" indent="0" algn="ctr" rtl="0">
              <a:lnSpc>
                <a:spcPct val="150000"/>
              </a:lnSpc>
              <a:spcBef>
                <a:spcPts val="0"/>
              </a:spcBef>
              <a:spcAft>
                <a:spcPts val="0"/>
              </a:spcAft>
              <a:buNone/>
            </a:pPr>
            <a:r>
              <a:rPr lang="en-AU" sz="1800" dirty="0">
                <a:solidFill>
                  <a:schemeClr val="dk1"/>
                </a:solidFill>
                <a:latin typeface="Arial"/>
                <a:ea typeface="Arial"/>
                <a:cs typeface="Arial"/>
                <a:sym typeface="Arial"/>
              </a:rPr>
              <a:t>Histogram</a:t>
            </a:r>
            <a:endParaRPr sz="1800" dirty="0"/>
          </a:p>
          <a:p>
            <a:pPr marL="0" marR="0" lvl="0" indent="0" algn="ctr" rtl="0">
              <a:lnSpc>
                <a:spcPct val="150000"/>
              </a:lnSpc>
              <a:spcBef>
                <a:spcPts val="0"/>
              </a:spcBef>
              <a:spcAft>
                <a:spcPts val="0"/>
              </a:spcAft>
              <a:buNone/>
            </a:pPr>
            <a:r>
              <a:rPr lang="en-AU" sz="1800" dirty="0">
                <a:solidFill>
                  <a:schemeClr val="dk1"/>
                </a:solidFill>
                <a:latin typeface="Arial"/>
                <a:ea typeface="Arial"/>
                <a:cs typeface="Arial"/>
                <a:sym typeface="Arial"/>
              </a:rPr>
              <a:t>Bar Chart</a:t>
            </a:r>
            <a:endParaRPr sz="1800" dirty="0"/>
          </a:p>
        </p:txBody>
      </p:sp>
      <p:grpSp>
        <p:nvGrpSpPr>
          <p:cNvPr id="6" name="Group 5">
            <a:extLst>
              <a:ext uri="{FF2B5EF4-FFF2-40B4-BE49-F238E27FC236}">
                <a16:creationId xmlns:a16="http://schemas.microsoft.com/office/drawing/2014/main" id="{A4A188AB-E0CA-74AD-3777-39888A909B89}"/>
              </a:ext>
              <a:ext uri="{C183D7F6-B498-43B3-948B-1728B52AA6E4}">
                <adec:decorative xmlns:adec="http://schemas.microsoft.com/office/drawing/2017/decorative" val="1"/>
              </a:ext>
            </a:extLst>
          </p:cNvPr>
          <p:cNvGrpSpPr/>
          <p:nvPr/>
        </p:nvGrpSpPr>
        <p:grpSpPr>
          <a:xfrm>
            <a:off x="3804630" y="1721233"/>
            <a:ext cx="2530245" cy="2530245"/>
            <a:chOff x="3804630" y="1721233"/>
            <a:chExt cx="2530245" cy="2530245"/>
          </a:xfrm>
        </p:grpSpPr>
        <p:sp>
          <p:nvSpPr>
            <p:cNvPr id="12" name="Google Shape;3043;p15">
              <a:extLst>
                <a:ext uri="{FF2B5EF4-FFF2-40B4-BE49-F238E27FC236}">
                  <a16:creationId xmlns:a16="http://schemas.microsoft.com/office/drawing/2014/main" id="{8D981FF2-339A-70F5-ABA1-90391CA21559}"/>
                </a:ext>
              </a:extLst>
            </p:cNvPr>
            <p:cNvSpPr/>
            <p:nvPr/>
          </p:nvSpPr>
          <p:spPr>
            <a:xfrm>
              <a:off x="3804630" y="1721233"/>
              <a:ext cx="2530245" cy="2530245"/>
            </a:xfrm>
            <a:prstGeom prst="ellipse">
              <a:avLst/>
            </a:prstGeom>
            <a:solidFill>
              <a:schemeClr val="tx1">
                <a:lumMod val="10000"/>
                <a:lumOff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r>
                <a:rPr lang="en-AU" sz="1800" b="1" dirty="0">
                  <a:latin typeface="Arial"/>
                  <a:ea typeface="Arial"/>
                  <a:cs typeface="Arial"/>
                  <a:sym typeface="Arial"/>
                </a:rPr>
                <a:t>Intermediate</a:t>
              </a:r>
              <a:endParaRPr dirty="0"/>
            </a:p>
          </p:txBody>
        </p:sp>
        <p:pic>
          <p:nvPicPr>
            <p:cNvPr id="19" name="Google Shape;3050;p15">
              <a:extLst>
                <a:ext uri="{FF2B5EF4-FFF2-40B4-BE49-F238E27FC236}">
                  <a16:creationId xmlns:a16="http://schemas.microsoft.com/office/drawing/2014/main" id="{C6D41599-4E63-CCB4-CED4-5D7C4B309298}"/>
                </a:ext>
              </a:extLst>
            </p:cNvPr>
            <p:cNvPicPr preferRelativeResize="0"/>
            <p:nvPr/>
          </p:nvPicPr>
          <p:blipFill rotWithShape="1">
            <a:blip r:embed="rId3">
              <a:alphaModFix/>
            </a:blip>
            <a:srcRect/>
            <a:stretch/>
          </p:blipFill>
          <p:spPr>
            <a:xfrm>
              <a:off x="4291293" y="1815397"/>
              <a:ext cx="1556918" cy="1559738"/>
            </a:xfrm>
            <a:prstGeom prst="rect">
              <a:avLst/>
            </a:prstGeom>
            <a:noFill/>
            <a:ln>
              <a:noFill/>
            </a:ln>
          </p:spPr>
        </p:pic>
      </p:grpSp>
      <p:sp>
        <p:nvSpPr>
          <p:cNvPr id="13" name="Google Shape;3044;p15">
            <a:extLst>
              <a:ext uri="{FF2B5EF4-FFF2-40B4-BE49-F238E27FC236}">
                <a16:creationId xmlns:a16="http://schemas.microsoft.com/office/drawing/2014/main" id="{572C7259-97C6-4281-A0E0-F7452C696B20}"/>
              </a:ext>
            </a:extLst>
          </p:cNvPr>
          <p:cNvSpPr txBox="1"/>
          <p:nvPr/>
        </p:nvSpPr>
        <p:spPr>
          <a:xfrm>
            <a:off x="3527084" y="4443451"/>
            <a:ext cx="3085338" cy="216978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buNone/>
            </a:pPr>
            <a:r>
              <a:rPr lang="en-AU" sz="1800" b="1" dirty="0">
                <a:solidFill>
                  <a:schemeClr val="dk1"/>
                </a:solidFill>
                <a:latin typeface="Arial" panose="020B0604020202020204" pitchFamily="34" charset="0"/>
                <a:ea typeface="Arial"/>
                <a:cs typeface="Arial" panose="020B0604020202020204" pitchFamily="34" charset="0"/>
                <a:sym typeface="Arial"/>
              </a:rPr>
              <a:t>Look at the datasets separately</a:t>
            </a:r>
            <a:endParaRPr sz="1800" dirty="0">
              <a:latin typeface="Arial" panose="020B0604020202020204" pitchFamily="34" charset="0"/>
              <a:cs typeface="Arial" panose="020B0604020202020204" pitchFamily="34" charset="0"/>
            </a:endParaRPr>
          </a:p>
          <a:p>
            <a:pPr marL="0" marR="0" lvl="0" indent="0" algn="ctr" rtl="0">
              <a:lnSpc>
                <a:spcPct val="150000"/>
              </a:lnSpc>
              <a:spcBef>
                <a:spcPts val="0"/>
              </a:spcBef>
              <a:buNone/>
            </a:pPr>
            <a:r>
              <a:rPr lang="en-AU" sz="1800" dirty="0">
                <a:solidFill>
                  <a:schemeClr val="dk1"/>
                </a:solidFill>
                <a:latin typeface="Arial" panose="020B0604020202020204" pitchFamily="34" charset="0"/>
                <a:ea typeface="Arial"/>
                <a:cs typeface="Arial" panose="020B0604020202020204" pitchFamily="34" charset="0"/>
                <a:sym typeface="Arial"/>
              </a:rPr>
              <a:t>Classroom</a:t>
            </a:r>
            <a:endParaRPr sz="1800" dirty="0">
              <a:latin typeface="Arial" panose="020B0604020202020204" pitchFamily="34" charset="0"/>
              <a:cs typeface="Arial" panose="020B0604020202020204" pitchFamily="34" charset="0"/>
            </a:endParaRPr>
          </a:p>
          <a:p>
            <a:pPr marL="0" marR="0" lvl="0" indent="0" algn="ctr" rtl="0">
              <a:lnSpc>
                <a:spcPct val="150000"/>
              </a:lnSpc>
              <a:spcBef>
                <a:spcPts val="0"/>
              </a:spcBef>
              <a:buNone/>
            </a:pPr>
            <a:r>
              <a:rPr lang="en-AU" sz="1800" dirty="0">
                <a:solidFill>
                  <a:schemeClr val="dk1"/>
                </a:solidFill>
                <a:latin typeface="Arial" panose="020B0604020202020204" pitchFamily="34" charset="0"/>
                <a:ea typeface="Arial"/>
                <a:cs typeface="Arial" panose="020B0604020202020204" pitchFamily="34" charset="0"/>
                <a:sym typeface="Arial"/>
              </a:rPr>
              <a:t>Weather</a:t>
            </a:r>
            <a:endParaRPr lang="en-AU" sz="1800" dirty="0">
              <a:latin typeface="Arial" panose="020B0604020202020204" pitchFamily="34" charset="0"/>
              <a:cs typeface="Arial" panose="020B0604020202020204" pitchFamily="34" charset="0"/>
            </a:endParaRPr>
          </a:p>
          <a:p>
            <a:pPr marL="0" marR="0" lvl="0" indent="0" algn="ctr" rtl="0">
              <a:lnSpc>
                <a:spcPct val="150000"/>
              </a:lnSpc>
              <a:spcBef>
                <a:spcPts val="0"/>
              </a:spcBef>
              <a:buNone/>
            </a:pPr>
            <a:r>
              <a:rPr lang="en-AU" sz="1800" dirty="0">
                <a:solidFill>
                  <a:schemeClr val="dk1"/>
                </a:solidFill>
                <a:latin typeface="Arial" panose="020B0604020202020204" pitchFamily="34" charset="0"/>
                <a:ea typeface="Arial"/>
                <a:cs typeface="Arial" panose="020B0604020202020204" pitchFamily="34" charset="0"/>
                <a:sym typeface="Arial"/>
              </a:rPr>
              <a:t>Sentiment (Votes)</a:t>
            </a:r>
            <a:endParaRPr lang="en-AU" sz="18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6A266DC-2CF6-0780-A670-A3ADE14BA0EC}"/>
              </a:ext>
              <a:ext uri="{C183D7F6-B498-43B3-948B-1728B52AA6E4}">
                <adec:decorative xmlns:adec="http://schemas.microsoft.com/office/drawing/2017/decorative" val="1"/>
              </a:ext>
            </a:extLst>
          </p:cNvPr>
          <p:cNvGrpSpPr/>
          <p:nvPr/>
        </p:nvGrpSpPr>
        <p:grpSpPr>
          <a:xfrm>
            <a:off x="7237786" y="1721233"/>
            <a:ext cx="2530245" cy="2530245"/>
            <a:chOff x="7237786" y="1721233"/>
            <a:chExt cx="2530245" cy="2530245"/>
          </a:xfrm>
        </p:grpSpPr>
        <p:sp>
          <p:nvSpPr>
            <p:cNvPr id="15" name="Google Shape;3046;p15">
              <a:extLst>
                <a:ext uri="{FF2B5EF4-FFF2-40B4-BE49-F238E27FC236}">
                  <a16:creationId xmlns:a16="http://schemas.microsoft.com/office/drawing/2014/main" id="{4B74364A-FE8A-DE0C-2FC6-02B93EA84FEB}"/>
                </a:ext>
              </a:extLst>
            </p:cNvPr>
            <p:cNvSpPr/>
            <p:nvPr/>
          </p:nvSpPr>
          <p:spPr>
            <a:xfrm>
              <a:off x="7237786" y="1721233"/>
              <a:ext cx="2530245" cy="2530245"/>
            </a:xfrm>
            <a:prstGeom prst="ellipse">
              <a:avLst/>
            </a:prstGeom>
            <a:solidFill>
              <a:schemeClr val="tx1">
                <a:lumMod val="10000"/>
                <a:lumOff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r>
                <a:rPr lang="en-AU" sz="1800" b="1" dirty="0">
                  <a:latin typeface="Arial"/>
                  <a:ea typeface="Arial"/>
                  <a:cs typeface="Arial"/>
                  <a:sym typeface="Arial"/>
                </a:rPr>
                <a:t>Challenging</a:t>
              </a:r>
              <a:endParaRPr dirty="0"/>
            </a:p>
          </p:txBody>
        </p:sp>
        <p:pic>
          <p:nvPicPr>
            <p:cNvPr id="18" name="Google Shape;3049;p15">
              <a:extLst>
                <a:ext uri="{FF2B5EF4-FFF2-40B4-BE49-F238E27FC236}">
                  <a16:creationId xmlns:a16="http://schemas.microsoft.com/office/drawing/2014/main" id="{1639BD00-524D-50A7-AE8A-27A59BF5CC33}"/>
                </a:ext>
              </a:extLst>
            </p:cNvPr>
            <p:cNvPicPr preferRelativeResize="0"/>
            <p:nvPr/>
          </p:nvPicPr>
          <p:blipFill rotWithShape="1">
            <a:blip r:embed="rId4">
              <a:alphaModFix/>
            </a:blip>
            <a:srcRect/>
            <a:stretch/>
          </p:blipFill>
          <p:spPr>
            <a:xfrm>
              <a:off x="7724449" y="1815397"/>
              <a:ext cx="1556918" cy="1559738"/>
            </a:xfrm>
            <a:prstGeom prst="rect">
              <a:avLst/>
            </a:prstGeom>
            <a:noFill/>
            <a:ln>
              <a:noFill/>
            </a:ln>
          </p:spPr>
        </p:pic>
      </p:grpSp>
      <p:sp>
        <p:nvSpPr>
          <p:cNvPr id="16" name="Google Shape;3047;p15">
            <a:extLst>
              <a:ext uri="{FF2B5EF4-FFF2-40B4-BE49-F238E27FC236}">
                <a16:creationId xmlns:a16="http://schemas.microsoft.com/office/drawing/2014/main" id="{17618351-B141-1609-7F54-BD4970884966}"/>
              </a:ext>
            </a:extLst>
          </p:cNvPr>
          <p:cNvSpPr txBox="1"/>
          <p:nvPr/>
        </p:nvSpPr>
        <p:spPr>
          <a:xfrm>
            <a:off x="7237787" y="4443451"/>
            <a:ext cx="2530244"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AU" sz="1800" b="1" dirty="0">
                <a:solidFill>
                  <a:schemeClr val="dk1"/>
                </a:solidFill>
                <a:latin typeface="Arial"/>
                <a:ea typeface="Arial"/>
                <a:cs typeface="Arial"/>
                <a:sym typeface="Arial"/>
              </a:rPr>
              <a:t>Explore linkages </a:t>
            </a:r>
            <a:br>
              <a:rPr lang="en-AU" sz="1800" b="1" dirty="0">
                <a:solidFill>
                  <a:schemeClr val="dk1"/>
                </a:solidFill>
                <a:latin typeface="Arial"/>
                <a:ea typeface="Arial"/>
                <a:cs typeface="Arial"/>
                <a:sym typeface="Arial"/>
              </a:rPr>
            </a:br>
            <a:r>
              <a:rPr lang="en-AU" sz="1800" b="1" dirty="0">
                <a:solidFill>
                  <a:schemeClr val="dk1"/>
                </a:solidFill>
                <a:latin typeface="Arial"/>
                <a:ea typeface="Arial"/>
                <a:cs typeface="Arial"/>
                <a:sym typeface="Arial"/>
              </a:rPr>
              <a:t>+ other data</a:t>
            </a:r>
            <a:endParaRPr sz="1800" dirty="0"/>
          </a:p>
          <a:p>
            <a:pPr marL="0" marR="0" lvl="0" indent="0" algn="ctr" rtl="0">
              <a:lnSpc>
                <a:spcPct val="150000"/>
              </a:lnSpc>
              <a:spcBef>
                <a:spcPts val="0"/>
              </a:spcBef>
              <a:spcAft>
                <a:spcPts val="0"/>
              </a:spcAft>
              <a:buNone/>
            </a:pPr>
            <a:r>
              <a:rPr lang="en-AU" sz="1800" dirty="0">
                <a:solidFill>
                  <a:schemeClr val="dk1"/>
                </a:solidFill>
                <a:latin typeface="Arial"/>
                <a:ea typeface="Arial"/>
                <a:cs typeface="Arial"/>
                <a:sym typeface="Arial"/>
              </a:rPr>
              <a:t>Classroom + Weather</a:t>
            </a:r>
            <a:endParaRPr sz="1800" dirty="0"/>
          </a:p>
          <a:p>
            <a:pPr marL="0" marR="0" lvl="0" indent="0" algn="ctr" rtl="0">
              <a:lnSpc>
                <a:spcPct val="150000"/>
              </a:lnSpc>
              <a:spcBef>
                <a:spcPts val="0"/>
              </a:spcBef>
              <a:spcAft>
                <a:spcPts val="0"/>
              </a:spcAft>
              <a:buNone/>
            </a:pPr>
            <a:r>
              <a:rPr lang="en-AU" sz="1800" dirty="0">
                <a:solidFill>
                  <a:schemeClr val="dk1"/>
                </a:solidFill>
                <a:latin typeface="Arial"/>
                <a:ea typeface="Arial"/>
                <a:cs typeface="Arial"/>
                <a:sym typeface="Arial"/>
              </a:rPr>
              <a:t>Class Results</a:t>
            </a:r>
            <a:endParaRPr sz="1800" dirty="0"/>
          </a:p>
        </p:txBody>
      </p:sp>
      <p:sp>
        <p:nvSpPr>
          <p:cNvPr id="2" name="Slide Number Placeholder 1">
            <a:extLst>
              <a:ext uri="{FF2B5EF4-FFF2-40B4-BE49-F238E27FC236}">
                <a16:creationId xmlns:a16="http://schemas.microsoft.com/office/drawing/2014/main" id="{02A62D74-18EA-5953-51EA-46198558E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191143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A6305E-6F9C-C41A-CE4F-D3D7392B348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8" y="1260764"/>
            <a:ext cx="12066824" cy="3582338"/>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title" idx="4294967295"/>
          </p:nvPr>
        </p:nvSpPr>
        <p:spPr>
          <a:xfrm>
            <a:off x="11123613" y="6516688"/>
            <a:ext cx="720725" cy="1793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8269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484000" cy="3329083"/>
          </a:xfrm>
        </p:spPr>
        <p:txBody>
          <a:bodyPr vert="horz" lIns="0" tIns="0" rIns="0" bIns="0" rtlCol="0" anchor="t">
            <a:noAutofit/>
          </a:bodyPr>
          <a:lstStyle/>
          <a:p>
            <a:r>
              <a:rPr lang="en-AU" dirty="0">
                <a:latin typeface="Arial"/>
                <a:cs typeface="Arial"/>
                <a:hlinkClick r:id="rId6"/>
              </a:rPr>
              <a:t>Enterprise Computing 11–12 Syllabus</a:t>
            </a:r>
            <a:r>
              <a:rPr lang="en-AU" dirty="0">
                <a:latin typeface="Arial"/>
                <a:cs typeface="Arial"/>
              </a:rPr>
              <a:t> © NSW Education Standards Authority (NESA) for and on behalf of the Crown in right of the State of New South Wales, 2022.</a:t>
            </a:r>
            <a:endParaRPr lang="en-US" dirty="0"/>
          </a:p>
          <a:p>
            <a:r>
              <a:rPr lang="en-AU" u="sng" dirty="0">
                <a:solidFill>
                  <a:srgbClr val="2F5496"/>
                </a:solidFill>
                <a:effectLst/>
                <a:latin typeface="Arial" panose="020B0604020202020204" pitchFamily="34" charset="0"/>
                <a:ea typeface="Calibri" panose="020F0502020204030204" pitchFamily="34" charset="0"/>
                <a:hlinkClick r:id="rId7"/>
              </a:rPr>
              <a:t>Enterprise Computing 11–12 Course Specifications</a:t>
            </a:r>
            <a:r>
              <a:rPr lang="en-AU" dirty="0">
                <a:effectLst/>
                <a:latin typeface="Arial" panose="020B0604020202020204" pitchFamily="34" charset="0"/>
                <a:ea typeface="Calibri" panose="020F0502020204030204" pitchFamily="34" charset="0"/>
              </a:rPr>
              <a:t> © NSW Education Standards Authority (NESA) for and on behalf of the Crown in right of the State of New South Wales, </a:t>
            </a:r>
            <a:r>
              <a:rPr lang="en-AU" dirty="0">
                <a:effectLst/>
                <a:ea typeface="Calibri" panose="020F0502020204030204" pitchFamily="34" charset="0"/>
              </a:rPr>
              <a:t>2022.</a:t>
            </a:r>
          </a:p>
          <a:p>
            <a:pPr>
              <a:spcAft>
                <a:spcPts val="800"/>
              </a:spcAft>
            </a:pPr>
            <a:r>
              <a:rPr lang="en-AU" kern="100" dirty="0">
                <a:effectLst/>
                <a:ea typeface="Calibri" panose="020F0502020204030204" pitchFamily="34" charset="0"/>
              </a:rPr>
              <a:t>Australia Post (n.d.) </a:t>
            </a:r>
            <a:r>
              <a:rPr lang="en-AU" u="sng" kern="100" dirty="0">
                <a:solidFill>
                  <a:srgbClr val="0563C1"/>
                </a:solidFill>
                <a:effectLst/>
                <a:ea typeface="Calibri" panose="020F0502020204030204" pitchFamily="34" charset="0"/>
                <a:hlinkClick r:id="rId8"/>
              </a:rPr>
              <a:t>Find a postcode</a:t>
            </a:r>
            <a:r>
              <a:rPr lang="en-AU" kern="100" dirty="0">
                <a:effectLst/>
                <a:ea typeface="Calibri" panose="020F0502020204030204" pitchFamily="34" charset="0"/>
              </a:rPr>
              <a:t> [website], accessed 7 August 2024.</a:t>
            </a:r>
          </a:p>
          <a:p>
            <a:pPr>
              <a:spcAft>
                <a:spcPts val="800"/>
              </a:spcAft>
            </a:pPr>
            <a:r>
              <a:rPr lang="en-AU" kern="100" dirty="0">
                <a:effectLst/>
                <a:ea typeface="Calibri" panose="020F0502020204030204" pitchFamily="34" charset="0"/>
              </a:rPr>
              <a:t>Australian Bureau of Statistics (n.d.) </a:t>
            </a:r>
            <a:r>
              <a:rPr lang="en-AU" u="sng" kern="100" dirty="0">
                <a:solidFill>
                  <a:srgbClr val="0563C1"/>
                </a:solidFill>
                <a:effectLst/>
                <a:ea typeface="Calibri" panose="020F0502020204030204" pitchFamily="34" charset="0"/>
                <a:hlinkClick r:id="rId9"/>
              </a:rPr>
              <a:t>Census</a:t>
            </a:r>
            <a:r>
              <a:rPr lang="en-AU" kern="100" dirty="0">
                <a:effectLst/>
                <a:ea typeface="Calibri" panose="020F0502020204030204" pitchFamily="34" charset="0"/>
              </a:rPr>
              <a:t> [website], accessed 7 August 2024. </a:t>
            </a:r>
          </a:p>
          <a:p>
            <a:pPr>
              <a:spcAft>
                <a:spcPts val="800"/>
              </a:spcAft>
            </a:pPr>
            <a:r>
              <a:rPr lang="en-AU" kern="100" dirty="0">
                <a:effectLst/>
                <a:ea typeface="Calibri" panose="020F0502020204030204" pitchFamily="34" charset="0"/>
              </a:rPr>
              <a:t>Australian Government Department of Infrastructure, Transport, Regional Development and Communications (n.d.) </a:t>
            </a:r>
            <a:r>
              <a:rPr lang="en-AU" u="sng" kern="100" dirty="0">
                <a:solidFill>
                  <a:srgbClr val="0563C1"/>
                </a:solidFill>
                <a:effectLst/>
                <a:ea typeface="Calibri" panose="020F0502020204030204" pitchFamily="34" charset="0"/>
                <a:hlinkClick r:id="rId10"/>
              </a:rPr>
              <a:t>Green Vehicle Guide</a:t>
            </a:r>
            <a:r>
              <a:rPr lang="en-AU" kern="100" dirty="0">
                <a:effectLst/>
                <a:ea typeface="Calibri" panose="020F0502020204030204" pitchFamily="34" charset="0"/>
              </a:rPr>
              <a:t> [website], accessed 7 August 2024.</a:t>
            </a:r>
          </a:p>
          <a:p>
            <a:pPr>
              <a:spcAft>
                <a:spcPts val="800"/>
              </a:spcAft>
            </a:pPr>
            <a:r>
              <a:rPr lang="en-AU" kern="100" dirty="0" err="1">
                <a:effectLst/>
                <a:ea typeface="Calibri" panose="020F0502020204030204" pitchFamily="34" charset="0"/>
              </a:rPr>
              <a:t>Datareportal</a:t>
            </a:r>
            <a:r>
              <a:rPr lang="en-AU" kern="100" dirty="0">
                <a:effectLst/>
                <a:ea typeface="Calibri" panose="020F0502020204030204" pitchFamily="34" charset="0"/>
              </a:rPr>
              <a:t> (n.d.) </a:t>
            </a:r>
            <a:r>
              <a:rPr lang="en-AU" u="sng" kern="100" dirty="0">
                <a:solidFill>
                  <a:srgbClr val="0563C1"/>
                </a:solidFill>
                <a:effectLst/>
                <a:ea typeface="Calibri" panose="020F0502020204030204" pitchFamily="34" charset="0"/>
                <a:hlinkClick r:id="rId11"/>
              </a:rPr>
              <a:t>Global Social Media Statistics</a:t>
            </a:r>
            <a:r>
              <a:rPr lang="en-AU" kern="100" dirty="0">
                <a:effectLst/>
                <a:ea typeface="Calibri" panose="020F0502020204030204" pitchFamily="34" charset="0"/>
              </a:rPr>
              <a:t> [website], accessed 7 August 2024.</a:t>
            </a:r>
          </a:p>
          <a:p>
            <a:pPr>
              <a:spcAft>
                <a:spcPts val="800"/>
              </a:spcAft>
            </a:pPr>
            <a:r>
              <a:rPr lang="en-AU" kern="100" dirty="0">
                <a:effectLst/>
                <a:ea typeface="Calibri" panose="020F0502020204030204" pitchFamily="34" charset="0"/>
              </a:rPr>
              <a:t>Google (n.d.) </a:t>
            </a:r>
            <a:r>
              <a:rPr lang="en-AU" u="sng" kern="100" dirty="0">
                <a:solidFill>
                  <a:srgbClr val="0563C1"/>
                </a:solidFill>
                <a:effectLst/>
                <a:ea typeface="Calibri" panose="020F0502020204030204" pitchFamily="34" charset="0"/>
                <a:hlinkClick r:id="rId12"/>
              </a:rPr>
              <a:t>Google Maps</a:t>
            </a:r>
            <a:r>
              <a:rPr lang="en-AU" kern="100" dirty="0">
                <a:effectLst/>
                <a:ea typeface="Calibri" panose="020F0502020204030204" pitchFamily="34" charset="0"/>
              </a:rPr>
              <a:t> [website], accessed 7 August 2024.</a:t>
            </a:r>
          </a:p>
          <a:p>
            <a:pPr>
              <a:spcAft>
                <a:spcPts val="800"/>
              </a:spcAft>
            </a:pPr>
            <a:endParaRPr lang="en-AU" kern="100" dirty="0">
              <a:effectLst/>
              <a:ea typeface="Calibri" panose="020F0502020204030204" pitchFamily="34" charset="0"/>
            </a:endParaRPr>
          </a:p>
          <a:p>
            <a:endParaRPr lang="en-AU" dirty="0">
              <a:effectLst/>
              <a:latin typeface="Arial" panose="020B0604020202020204" pitchFamily="34" charset="0"/>
              <a:ea typeface="Calibri" panose="020F0502020204030204" pitchFamily="34" charset="0"/>
            </a:endParaRPr>
          </a:p>
          <a:p>
            <a:endParaRPr lang="en-AU" dirty="0">
              <a:latin typeface="Arial"/>
              <a:cs typeface="Arial"/>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(2)</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43902" y="3428999"/>
            <a:ext cx="11473268" cy="3174196"/>
          </a:xfrm>
        </p:spPr>
        <p:txBody>
          <a:bodyPr vert="horz" lIns="0" tIns="0" rIns="0" bIns="0" rtlCol="0" anchor="t">
            <a:noAutofit/>
          </a:bodyPr>
          <a:lstStyle/>
          <a:p>
            <a:pPr>
              <a:spcAft>
                <a:spcPts val="800"/>
              </a:spcAft>
            </a:pPr>
            <a:r>
              <a:rPr lang="en-AU" kern="100" dirty="0">
                <a:effectLst/>
                <a:ea typeface="Calibri" panose="020F0502020204030204" pitchFamily="34" charset="0"/>
              </a:rPr>
              <a:t>Google Trends (n.d.) </a:t>
            </a:r>
            <a:r>
              <a:rPr lang="en-AU" u="sng" kern="100" dirty="0">
                <a:solidFill>
                  <a:srgbClr val="0563C1"/>
                </a:solidFill>
                <a:effectLst/>
                <a:ea typeface="Calibri" panose="020F0502020204030204" pitchFamily="34" charset="0"/>
                <a:hlinkClick r:id="rId6"/>
              </a:rPr>
              <a:t>Electronic cigarette Australia</a:t>
            </a:r>
            <a:r>
              <a:rPr lang="en-AU" kern="100" dirty="0">
                <a:effectLst/>
                <a:ea typeface="Calibri" panose="020F0502020204030204" pitchFamily="34" charset="0"/>
              </a:rPr>
              <a:t> [website], accessed 7 August 2024.</a:t>
            </a:r>
          </a:p>
          <a:p>
            <a:pPr>
              <a:spcAft>
                <a:spcPts val="800"/>
              </a:spcAft>
            </a:pPr>
            <a:r>
              <a:rPr lang="en-AU" kern="100" dirty="0">
                <a:effectLst/>
                <a:ea typeface="Calibri" panose="020F0502020204030204" pitchFamily="34" charset="0"/>
              </a:rPr>
              <a:t>Google Trends (n.d.) </a:t>
            </a:r>
            <a:r>
              <a:rPr lang="en-AU" u="sng" kern="100" dirty="0">
                <a:solidFill>
                  <a:srgbClr val="0563C1"/>
                </a:solidFill>
                <a:effectLst/>
                <a:ea typeface="Calibri" panose="020F0502020204030204" pitchFamily="34" charset="0"/>
                <a:hlinkClick r:id="rId7"/>
              </a:rPr>
              <a:t>Electronic cigarette worldwide</a:t>
            </a:r>
            <a:r>
              <a:rPr lang="en-AU" kern="100" dirty="0">
                <a:effectLst/>
                <a:ea typeface="Calibri" panose="020F0502020204030204" pitchFamily="34" charset="0"/>
              </a:rPr>
              <a:t> [website], accessed 7 August 2024.</a:t>
            </a:r>
          </a:p>
          <a:p>
            <a:pPr>
              <a:spcAft>
                <a:spcPts val="800"/>
              </a:spcAft>
            </a:pPr>
            <a:r>
              <a:rPr lang="en-AU" kern="100" dirty="0">
                <a:effectLst/>
                <a:ea typeface="Calibri" panose="020F0502020204030204" pitchFamily="34" charset="0"/>
              </a:rPr>
              <a:t>Intergovernmental Panel on Climate Change (2014) </a:t>
            </a:r>
            <a:r>
              <a:rPr lang="en-AU" u="sng" kern="100" dirty="0">
                <a:solidFill>
                  <a:srgbClr val="0563C1"/>
                </a:solidFill>
                <a:effectLst/>
                <a:ea typeface="Calibri" panose="020F0502020204030204" pitchFamily="34" charset="0"/>
                <a:hlinkClick r:id="rId8"/>
              </a:rPr>
              <a:t>Climate Change 2014: Synthesis Report. Contribution of Working Groups I, II and III to the Fifth Assessment Report of the Intergovernmental Panel on Climate Change</a:t>
            </a:r>
            <a:r>
              <a:rPr lang="en-AU" kern="100" dirty="0">
                <a:effectLst/>
                <a:ea typeface="Calibri" panose="020F0502020204030204" pitchFamily="34" charset="0"/>
              </a:rPr>
              <a:t> [website], accessed 7 August 2024.</a:t>
            </a:r>
          </a:p>
          <a:p>
            <a:pPr>
              <a:spcAft>
                <a:spcPts val="800"/>
              </a:spcAft>
            </a:pPr>
            <a:r>
              <a:rPr lang="en-AU" kern="100" dirty="0">
                <a:effectLst/>
                <a:ea typeface="Calibri" panose="020F0502020204030204" pitchFamily="34" charset="0"/>
              </a:rPr>
              <a:t>Liang Y, Zheng X and Zeng DD (2017) E-Cigarette Promotion on Twitter in Australia: Content Analysis, </a:t>
            </a:r>
            <a:r>
              <a:rPr lang="en-AU" i="1" kern="100" dirty="0">
                <a:effectLst/>
                <a:ea typeface="Calibri" panose="020F0502020204030204" pitchFamily="34" charset="0"/>
              </a:rPr>
              <a:t>Journal of Medical Internet Research</a:t>
            </a:r>
            <a:r>
              <a:rPr lang="en-AU" kern="100" dirty="0">
                <a:effectLst/>
                <a:ea typeface="Calibri" panose="020F0502020204030204" pitchFamily="34" charset="0"/>
              </a:rPr>
              <a:t>, 19(10), e365. doi:10.2196/jmir.8221</a:t>
            </a:r>
          </a:p>
          <a:p>
            <a:pPr>
              <a:lnSpc>
                <a:spcPct val="150000"/>
              </a:lnSpc>
              <a:spcAft>
                <a:spcPts val="800"/>
              </a:spcAft>
            </a:pPr>
            <a:r>
              <a:rPr lang="en-AU" sz="1200" kern="100" dirty="0">
                <a:effectLst/>
                <a:latin typeface="Arial" panose="020B0604020202020204" pitchFamily="34" charset="0"/>
                <a:ea typeface="Calibri" panose="020F0502020204030204" pitchFamily="34" charset="0"/>
                <a:cs typeface="Arial" panose="020B0604020202020204" pitchFamily="34" charset="0"/>
              </a:rPr>
              <a:t>Mills B and </a:t>
            </a:r>
            <a:r>
              <a:rPr lang="en-AU" sz="1200" kern="100" dirty="0" err="1">
                <a:effectLst/>
                <a:latin typeface="Arial" panose="020B0604020202020204" pitchFamily="34" charset="0"/>
                <a:ea typeface="Calibri" panose="020F0502020204030204" pitchFamily="34" charset="0"/>
                <a:cs typeface="Arial" panose="020B0604020202020204" pitchFamily="34" charset="0"/>
              </a:rPr>
              <a:t>Muriuki</a:t>
            </a:r>
            <a:r>
              <a:rPr lang="en-AU" sz="1200" kern="100" dirty="0">
                <a:effectLst/>
                <a:latin typeface="Arial" panose="020B0604020202020204" pitchFamily="34" charset="0"/>
                <a:ea typeface="Calibri" panose="020F0502020204030204" pitchFamily="34" charset="0"/>
                <a:cs typeface="Arial" panose="020B0604020202020204" pitchFamily="34" charset="0"/>
              </a:rPr>
              <a:t> A (2018) Electronic cigarette social norms among adolescents in New South Wales, Australia, </a:t>
            </a:r>
            <a:r>
              <a:rPr lang="en-AU" sz="1200" i="1" kern="100" dirty="0">
                <a:effectLst/>
                <a:latin typeface="Arial" panose="020B0604020202020204" pitchFamily="34" charset="0"/>
                <a:ea typeface="Calibri" panose="020F0502020204030204" pitchFamily="34" charset="0"/>
                <a:cs typeface="Arial" panose="020B0604020202020204" pitchFamily="34" charset="0"/>
              </a:rPr>
              <a:t>Health Education Journal</a:t>
            </a:r>
            <a:r>
              <a:rPr lang="en-AU" sz="1200" kern="100" dirty="0">
                <a:effectLst/>
                <a:latin typeface="Arial" panose="020B0604020202020204" pitchFamily="34" charset="0"/>
                <a:ea typeface="Calibri" panose="020F0502020204030204" pitchFamily="34" charset="0"/>
                <a:cs typeface="Arial" panose="020B0604020202020204" pitchFamily="34" charset="0"/>
              </a:rPr>
              <a:t>, 77(7), 791–802. doi:10.1177/0017896918779051</a:t>
            </a:r>
          </a:p>
          <a:p>
            <a:pPr>
              <a:lnSpc>
                <a:spcPct val="150000"/>
              </a:lnSpc>
              <a:spcAft>
                <a:spcPts val="800"/>
              </a:spcAft>
            </a:pPr>
            <a:r>
              <a:rPr lang="en-AU" sz="1200" kern="100" dirty="0">
                <a:effectLst/>
                <a:latin typeface="Arial" panose="020B0604020202020204" pitchFamily="34" charset="0"/>
                <a:ea typeface="Calibri" panose="020F0502020204030204" pitchFamily="34" charset="0"/>
                <a:cs typeface="Arial" panose="020B0604020202020204" pitchFamily="34" charset="0"/>
              </a:rPr>
              <a:t>NSW Government (n.d.) </a:t>
            </a:r>
            <a:r>
              <a:rPr lang="en-AU" sz="12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9"/>
              </a:rPr>
              <a:t>NSW Planning Portal</a:t>
            </a:r>
            <a:r>
              <a:rPr lang="en-AU" sz="1200" kern="100" dirty="0">
                <a:effectLst/>
                <a:latin typeface="Arial" panose="020B0604020202020204" pitchFamily="34" charset="0"/>
                <a:ea typeface="Calibri" panose="020F0502020204030204" pitchFamily="34" charset="0"/>
                <a:cs typeface="Arial" panose="020B0604020202020204" pitchFamily="34" charset="0"/>
              </a:rPr>
              <a:t> [website], accessed 7 August 2024.</a:t>
            </a:r>
          </a:p>
          <a:p>
            <a:pPr>
              <a:spcAft>
                <a:spcPts val="800"/>
              </a:spcAft>
            </a:pPr>
            <a:endParaRPr lang="en-AU" kern="100" dirty="0">
              <a:effectLst/>
              <a:ea typeface="Calibri" panose="020F0502020204030204" pitchFamily="34" charset="0"/>
            </a:endParaRPr>
          </a:p>
          <a:p>
            <a:endParaRPr lang="en-AU"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84</a:t>
            </a:fld>
            <a:endParaRPr lang="en-AU"/>
          </a:p>
        </p:txBody>
      </p:sp>
    </p:spTree>
    <p:extLst>
      <p:ext uri="{BB962C8B-B14F-4D97-AF65-F5344CB8AC3E}">
        <p14:creationId xmlns:p14="http://schemas.microsoft.com/office/powerpoint/2010/main" val="92061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(3)</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43902" y="3428999"/>
            <a:ext cx="11473268" cy="3174196"/>
          </a:xfrm>
        </p:spPr>
        <p:txBody>
          <a:bodyPr vert="horz" lIns="0" tIns="0" rIns="0" bIns="0" rtlCol="0" anchor="t">
            <a:noAutofit/>
          </a:bodyPr>
          <a:lstStyle/>
          <a:p>
            <a:pPr>
              <a:spcAft>
                <a:spcPts val="800"/>
              </a:spcAft>
            </a:pPr>
            <a:r>
              <a:rPr lang="en-AU" sz="1200" kern="100" dirty="0">
                <a:effectLst/>
                <a:latin typeface="Arial" panose="020B0604020202020204" pitchFamily="34" charset="0"/>
                <a:ea typeface="Calibri" panose="020F0502020204030204" pitchFamily="34" charset="0"/>
                <a:cs typeface="Arial" panose="020B0604020202020204" pitchFamily="34" charset="0"/>
              </a:rPr>
              <a:t>NSW Health (n.d.) </a:t>
            </a:r>
            <a:r>
              <a:rPr lang="en-AU" sz="12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Health Stats NSW</a:t>
            </a:r>
            <a:r>
              <a:rPr lang="en-AU" sz="1200" kern="100" dirty="0">
                <a:effectLst/>
                <a:latin typeface="Arial" panose="020B0604020202020204" pitchFamily="34" charset="0"/>
                <a:ea typeface="Calibri" panose="020F0502020204030204" pitchFamily="34" charset="0"/>
                <a:cs typeface="Arial" panose="020B0604020202020204" pitchFamily="34" charset="0"/>
              </a:rPr>
              <a:t> [website], accessed 7 August 2024.</a:t>
            </a:r>
          </a:p>
          <a:p>
            <a:pPr>
              <a:lnSpc>
                <a:spcPct val="150000"/>
              </a:lnSpc>
              <a:spcAft>
                <a:spcPts val="800"/>
              </a:spcAft>
            </a:pPr>
            <a:r>
              <a:rPr lang="en-AU" sz="1200" kern="100" dirty="0">
                <a:effectLst/>
                <a:latin typeface="Arial" panose="020B0604020202020204" pitchFamily="34" charset="0"/>
                <a:ea typeface="Calibri" panose="020F0502020204030204" pitchFamily="34" charset="0"/>
                <a:cs typeface="Arial" panose="020B0604020202020204" pitchFamily="34" charset="0"/>
              </a:rPr>
              <a:t>NSW Health (n.d.) </a:t>
            </a:r>
            <a:r>
              <a:rPr lang="en-AU" sz="12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Vaping and e-cigarettes</a:t>
            </a:r>
            <a:r>
              <a:rPr lang="en-AU" sz="1200" kern="100" dirty="0">
                <a:effectLst/>
                <a:latin typeface="Arial" panose="020B0604020202020204" pitchFamily="34" charset="0"/>
                <a:ea typeface="Calibri" panose="020F0502020204030204" pitchFamily="34" charset="0"/>
                <a:cs typeface="Arial" panose="020B0604020202020204" pitchFamily="34" charset="0"/>
              </a:rPr>
              <a:t> [website], accessed 7 August 2024.</a:t>
            </a:r>
          </a:p>
          <a:p>
            <a:pPr>
              <a:spcAft>
                <a:spcPts val="800"/>
              </a:spcAft>
            </a:pPr>
            <a:r>
              <a:rPr lang="en-AU" kern="100" dirty="0">
                <a:effectLst/>
                <a:ea typeface="Calibri" panose="020F0502020204030204" pitchFamily="34" charset="0"/>
              </a:rPr>
              <a:t>NSW Health (n.d.) </a:t>
            </a:r>
            <a:r>
              <a:rPr lang="en-AU" u="sng" kern="100" dirty="0">
                <a:solidFill>
                  <a:srgbClr val="0563C1"/>
                </a:solidFill>
                <a:effectLst/>
                <a:ea typeface="Calibri" panose="020F0502020204030204" pitchFamily="34" charset="0"/>
                <a:hlinkClick r:id="rId8"/>
              </a:rPr>
              <a:t>Our Vaping Toolkit</a:t>
            </a:r>
            <a:r>
              <a:rPr lang="en-AU" kern="100" dirty="0">
                <a:effectLst/>
                <a:ea typeface="Calibri" panose="020F0502020204030204" pitchFamily="34" charset="0"/>
              </a:rPr>
              <a:t> [website], accessed 7 August 2024.</a:t>
            </a:r>
          </a:p>
          <a:p>
            <a:pPr>
              <a:lnSpc>
                <a:spcPct val="150000"/>
              </a:lnSpc>
              <a:spcAft>
                <a:spcPts val="800"/>
              </a:spcAft>
            </a:pPr>
            <a:r>
              <a:rPr lang="en-AU" sz="1200" kern="100" dirty="0" err="1">
                <a:effectLst/>
                <a:latin typeface="Arial" panose="020B0604020202020204" pitchFamily="34" charset="0"/>
                <a:ea typeface="Calibri" panose="020F0502020204030204" pitchFamily="34" charset="0"/>
                <a:cs typeface="Arial" panose="020B0604020202020204" pitchFamily="34" charset="0"/>
              </a:rPr>
              <a:t>Oke</a:t>
            </a:r>
            <a:r>
              <a:rPr lang="en-AU" sz="1200" kern="100" dirty="0">
                <a:effectLst/>
                <a:latin typeface="Arial" panose="020B0604020202020204" pitchFamily="34" charset="0"/>
                <a:ea typeface="Calibri" panose="020F0502020204030204" pitchFamily="34" charset="0"/>
                <a:cs typeface="Arial" panose="020B0604020202020204" pitchFamily="34" charset="0"/>
              </a:rPr>
              <a:t>, T. R. (1987) </a:t>
            </a:r>
            <a:r>
              <a:rPr lang="en-AU" sz="1200" i="1" kern="100" dirty="0">
                <a:effectLst/>
                <a:latin typeface="Arial" panose="020B0604020202020204" pitchFamily="34" charset="0"/>
                <a:ea typeface="Calibri" panose="020F0502020204030204" pitchFamily="34" charset="0"/>
                <a:cs typeface="Arial" panose="020B0604020202020204" pitchFamily="34" charset="0"/>
              </a:rPr>
              <a:t>Boundary layer climates</a:t>
            </a:r>
            <a:r>
              <a:rPr lang="en-AU" sz="1200" kern="100" dirty="0">
                <a:effectLst/>
                <a:latin typeface="Arial" panose="020B0604020202020204" pitchFamily="34" charset="0"/>
                <a:ea typeface="Calibri" panose="020F0502020204030204" pitchFamily="34" charset="0"/>
                <a:cs typeface="Arial" panose="020B0604020202020204" pitchFamily="34" charset="0"/>
              </a:rPr>
              <a:t> (2nd ed.), Methuen.</a:t>
            </a:r>
          </a:p>
          <a:p>
            <a:pPr>
              <a:lnSpc>
                <a:spcPct val="150000"/>
              </a:lnSpc>
              <a:spcAft>
                <a:spcPts val="800"/>
              </a:spcAft>
            </a:pPr>
            <a:r>
              <a:rPr lang="en-AU" sz="1200" kern="100" dirty="0">
                <a:effectLst/>
                <a:latin typeface="Arial" panose="020B0604020202020204" pitchFamily="34" charset="0"/>
                <a:ea typeface="Calibri" panose="020F0502020204030204" pitchFamily="34" charset="0"/>
                <a:cs typeface="Arial" panose="020B0604020202020204" pitchFamily="34" charset="0"/>
              </a:rPr>
              <a:t>Oracle (n.d.) </a:t>
            </a:r>
            <a:r>
              <a:rPr lang="en-AU" sz="12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9"/>
              </a:rPr>
              <a:t>Oracle APEX</a:t>
            </a:r>
            <a:r>
              <a:rPr lang="en-AU" sz="1200" kern="100" dirty="0">
                <a:effectLst/>
                <a:latin typeface="Arial" panose="020B0604020202020204" pitchFamily="34" charset="0"/>
                <a:ea typeface="Calibri" panose="020F0502020204030204" pitchFamily="34" charset="0"/>
                <a:cs typeface="Arial" panose="020B0604020202020204" pitchFamily="34" charset="0"/>
              </a:rPr>
              <a:t> [website], accessed 7 August 2024.</a:t>
            </a:r>
          </a:p>
          <a:p>
            <a:pPr>
              <a:spcAft>
                <a:spcPts val="800"/>
              </a:spcAft>
            </a:pPr>
            <a:r>
              <a:rPr lang="en-AU" kern="100" dirty="0" err="1">
                <a:effectLst/>
                <a:ea typeface="Calibri" panose="020F0502020204030204" pitchFamily="34" charset="0"/>
              </a:rPr>
              <a:t>Plugshare</a:t>
            </a:r>
            <a:r>
              <a:rPr lang="en-AU" kern="100" dirty="0">
                <a:effectLst/>
                <a:ea typeface="Calibri" panose="020F0502020204030204" pitchFamily="34" charset="0"/>
              </a:rPr>
              <a:t> (n.d.) </a:t>
            </a:r>
            <a:r>
              <a:rPr lang="en-AU" u="sng" kern="100" dirty="0">
                <a:solidFill>
                  <a:srgbClr val="0563C1"/>
                </a:solidFill>
                <a:effectLst/>
                <a:ea typeface="Calibri" panose="020F0502020204030204" pitchFamily="34" charset="0"/>
                <a:hlinkClick r:id="rId10"/>
              </a:rPr>
              <a:t>EV Charging Stations Map</a:t>
            </a:r>
            <a:r>
              <a:rPr lang="en-AU" kern="100" dirty="0">
                <a:effectLst/>
                <a:ea typeface="Calibri" panose="020F0502020204030204" pitchFamily="34" charset="0"/>
              </a:rPr>
              <a:t> [website], accessed 7 August 2024.</a:t>
            </a:r>
          </a:p>
          <a:p>
            <a:pPr>
              <a:spcAft>
                <a:spcPts val="800"/>
              </a:spcAft>
            </a:pPr>
            <a:r>
              <a:rPr lang="en-AU" kern="100" dirty="0">
                <a:effectLst/>
                <a:ea typeface="Calibri" panose="020F0502020204030204" pitchFamily="34" charset="0"/>
              </a:rPr>
              <a:t>Transport for NSW (n.d.) </a:t>
            </a:r>
            <a:r>
              <a:rPr lang="en-AU" u="sng" kern="100" dirty="0">
                <a:solidFill>
                  <a:srgbClr val="0563C1"/>
                </a:solidFill>
                <a:effectLst/>
                <a:ea typeface="Calibri" panose="020F0502020204030204" pitchFamily="34" charset="0"/>
                <a:hlinkClick r:id="rId11"/>
              </a:rPr>
              <a:t>Electric Vehicles</a:t>
            </a:r>
            <a:r>
              <a:rPr lang="en-AU" kern="100" dirty="0">
                <a:effectLst/>
                <a:ea typeface="Calibri" panose="020F0502020204030204" pitchFamily="34" charset="0"/>
              </a:rPr>
              <a:t> [website], accessed 7 August 2024.</a:t>
            </a:r>
          </a:p>
          <a:p>
            <a:pPr>
              <a:spcAft>
                <a:spcPts val="800"/>
              </a:spcAft>
            </a:pPr>
            <a:r>
              <a:rPr lang="en-AU" kern="100" dirty="0">
                <a:effectLst/>
                <a:ea typeface="Calibri" panose="020F0502020204030204" pitchFamily="34" charset="0"/>
              </a:rPr>
              <a:t>White V, Williams T and Wakefield M (2019) Vaping product access and use among 14-17-year-olds in New South Wales: a cross-sectional study, </a:t>
            </a:r>
            <a:r>
              <a:rPr lang="en-AU" i="1" kern="100" dirty="0">
                <a:effectLst/>
                <a:ea typeface="Calibri" panose="020F0502020204030204" pitchFamily="34" charset="0"/>
              </a:rPr>
              <a:t>Australian and New Zealand Journal of Public Health</a:t>
            </a:r>
            <a:r>
              <a:rPr lang="en-AU" kern="100" dirty="0">
                <a:effectLst/>
                <a:ea typeface="Calibri" panose="020F0502020204030204" pitchFamily="34" charset="0"/>
              </a:rPr>
              <a:t>, 43(6), 542–548. doi:10.1111/1753-6405.12947</a:t>
            </a:r>
          </a:p>
          <a:p>
            <a:pPr>
              <a:lnSpc>
                <a:spcPct val="150000"/>
              </a:lnSpc>
              <a:spcAft>
                <a:spcPts val="800"/>
              </a:spcAft>
            </a:pPr>
            <a:endParaRPr lang="en-AU" sz="1200" kern="1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85</a:t>
            </a:fld>
            <a:endParaRPr lang="en-AU"/>
          </a:p>
        </p:txBody>
      </p:sp>
    </p:spTree>
    <p:extLst>
      <p:ext uri="{BB962C8B-B14F-4D97-AF65-F5344CB8AC3E}">
        <p14:creationId xmlns:p14="http://schemas.microsoft.com/office/powerpoint/2010/main" val="246724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Public Sans Light" pitchFamily="2" charset="0"/>
              </a:rPr>
              <a:t>© </a:t>
            </a:r>
            <a:r>
              <a:rPr lang="en-AU"/>
              <a:t>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86</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Netball NSW Challenge (3)</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The background numbers</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10970246" cy="4879975"/>
          </a:xfrm>
        </p:spPr>
        <p:txBody>
          <a:bodyPr/>
          <a:lstStyle/>
          <a:p>
            <a:pPr>
              <a:lnSpc>
                <a:spcPct val="150000"/>
              </a:lnSpc>
              <a:spcAft>
                <a:spcPts val="600"/>
              </a:spcAft>
            </a:pPr>
            <a:r>
              <a:rPr lang="en-AU" sz="1800" kern="0" dirty="0">
                <a:effectLst/>
                <a:ea typeface="Calibri" panose="020F0502020204030204" pitchFamily="34" charset="0"/>
                <a:cs typeface="Times New Roman" panose="02020603050405020304" pitchFamily="18" charset="0"/>
              </a:rPr>
              <a:t>NSW has 114 affiliated netball associations spread across the State, with 114,000 registered participants.</a:t>
            </a:r>
            <a:endParaRPr lang="en-AU" sz="1800" kern="100" dirty="0">
              <a:effectLst/>
              <a:ea typeface="Calibri" panose="020F0502020204030204" pitchFamily="34" charset="0"/>
              <a:cs typeface="Times New Roman" panose="02020603050405020304" pitchFamily="18" charset="0"/>
            </a:endParaRPr>
          </a:p>
          <a:p>
            <a:pPr>
              <a:lnSpc>
                <a:spcPct val="150000"/>
              </a:lnSpc>
              <a:spcAft>
                <a:spcPts val="600"/>
              </a:spcAft>
            </a:pPr>
            <a:endParaRPr lang="en-AU" sz="1800" kern="0" dirty="0">
              <a:effectLst/>
              <a:ea typeface="Calibri" panose="020F0502020204030204" pitchFamily="34" charset="0"/>
              <a:cs typeface="Times New Roman" panose="02020603050405020304" pitchFamily="18" charset="0"/>
            </a:endParaRPr>
          </a:p>
          <a:p>
            <a:pPr>
              <a:lnSpc>
                <a:spcPct val="150000"/>
              </a:lnSpc>
              <a:spcAft>
                <a:spcPts val="600"/>
              </a:spcAft>
            </a:pPr>
            <a:r>
              <a:rPr lang="en-AU" sz="1800" kern="0" dirty="0">
                <a:effectLst/>
                <a:ea typeface="Calibri" panose="020F0502020204030204" pitchFamily="34" charset="0"/>
                <a:cs typeface="Times New Roman" panose="02020603050405020304" pitchFamily="18" charset="0"/>
              </a:rPr>
              <a:t>Questions:</a:t>
            </a:r>
            <a:endParaRPr lang="en-AU" sz="1800" kern="100" dirty="0">
              <a:effectLst/>
              <a:ea typeface="Calibri" panose="020F0502020204030204" pitchFamily="34" charset="0"/>
              <a:cs typeface="Times New Roman" panose="02020603050405020304" pitchFamily="18" charset="0"/>
            </a:endParaRPr>
          </a:p>
          <a:p>
            <a:pPr marL="342900" indent="-342900">
              <a:lnSpc>
                <a:spcPct val="150000"/>
              </a:lnSpc>
              <a:spcAft>
                <a:spcPts val="600"/>
              </a:spcAft>
              <a:buFont typeface="+mj-lt"/>
              <a:buAutoNum type="arabicPeriod"/>
            </a:pPr>
            <a:r>
              <a:rPr lang="en-AU" sz="1800" kern="0" dirty="0">
                <a:effectLst/>
                <a:ea typeface="Calibri" panose="020F0502020204030204" pitchFamily="34" charset="0"/>
                <a:cs typeface="Times New Roman" panose="02020603050405020304" pitchFamily="18" charset="0"/>
              </a:rPr>
              <a:t>What is the average number of registered participants per association?</a:t>
            </a:r>
            <a:endParaRPr lang="en-AU" sz="1800" kern="100" dirty="0">
              <a:effectLst/>
              <a:ea typeface="Calibri" panose="020F0502020204030204" pitchFamily="34" charset="0"/>
              <a:cs typeface="Times New Roman" panose="02020603050405020304" pitchFamily="18" charset="0"/>
            </a:endParaRPr>
          </a:p>
          <a:p>
            <a:pPr marL="342900" indent="-342900">
              <a:spcAft>
                <a:spcPts val="600"/>
              </a:spcAft>
              <a:buFont typeface="+mj-lt"/>
              <a:buAutoNum type="arabicPeriod"/>
            </a:pPr>
            <a:r>
              <a:rPr lang="en-AU" sz="1800" kern="0" dirty="0">
                <a:ea typeface="Calibri" panose="020F0502020204030204" pitchFamily="34" charset="0"/>
                <a:cs typeface="Times New Roman" panose="02020603050405020304" pitchFamily="18" charset="0"/>
              </a:rPr>
              <a:t>How does that compare with other sports?</a:t>
            </a:r>
          </a:p>
          <a:p>
            <a:pPr marL="342900" indent="-342900">
              <a:spcAft>
                <a:spcPts val="600"/>
              </a:spcAft>
              <a:buFont typeface="+mj-lt"/>
              <a:buAutoNum type="arabicPeriod"/>
            </a:pPr>
            <a:r>
              <a:rPr lang="en-AU" sz="1800" kern="0" dirty="0">
                <a:ea typeface="Calibri" panose="020F0502020204030204" pitchFamily="34" charset="0"/>
                <a:cs typeface="Times New Roman" panose="02020603050405020304" pitchFamily="18" charset="0"/>
              </a:rPr>
              <a:t>How are the locations of the 114 affiliated netball associations determined?</a:t>
            </a:r>
          </a:p>
          <a:p>
            <a:pPr marL="342900" indent="-342900">
              <a:spcAft>
                <a:spcPts val="600"/>
              </a:spcAft>
              <a:buFont typeface="+mj-lt"/>
              <a:buAutoNum type="arabicPeriod"/>
            </a:pPr>
            <a:r>
              <a:rPr lang="en-AU" sz="1800" kern="0" dirty="0">
                <a:ea typeface="Calibri" panose="020F0502020204030204" pitchFamily="34" charset="0"/>
                <a:cs typeface="Times New Roman" panose="02020603050405020304" pitchFamily="18" charset="0"/>
              </a:rPr>
              <a:t>Do participants (players, coaches, umpires and administrators) have to participate at their local association?</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8770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2025.potx" id="{18B43BA1-61D7-4938-9286-9B73093C2787}" vid="{A6EF5805-43DB-4C80-A536-9DA3E96846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000483B-469D-4C33-BAAB-D357144BC1CD}"/>
</file>

<file path=customXml/itemProps2.xml><?xml version="1.0" encoding="utf-8"?>
<ds:datastoreItem xmlns:ds="http://schemas.openxmlformats.org/officeDocument/2006/customXml" ds:itemID="{45EEC10F-D8EC-4B5F-8F1E-E354E15D0219}"/>
</file>

<file path=customXml/itemProps3.xml><?xml version="1.0" encoding="utf-8"?>
<ds:datastoreItem xmlns:ds="http://schemas.openxmlformats.org/officeDocument/2006/customXml" ds:itemID="{542C1109-317D-4F30-954D-3767C24F8DAD}"/>
</file>

<file path=docProps/app.xml><?xml version="1.0" encoding="utf-8"?>
<Properties xmlns="http://schemas.openxmlformats.org/officeDocument/2006/extended-properties" xmlns:vt="http://schemas.openxmlformats.org/officeDocument/2006/docPropsVTypes">
  <Template>Secondary classroom slide deck template 2025</Template>
  <TotalTime>2</TotalTime>
  <Words>8095</Words>
  <Application>Microsoft Office PowerPoint</Application>
  <PresentationFormat>Widescreen</PresentationFormat>
  <Paragraphs>843</Paragraphs>
  <Slides>86</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86</vt:i4>
      </vt:variant>
    </vt:vector>
  </HeadingPairs>
  <TitlesOfParts>
    <vt:vector size="96" baseType="lpstr">
      <vt:lpstr>Aptos</vt:lpstr>
      <vt:lpstr>Quattrocento Sans</vt:lpstr>
      <vt:lpstr>Times New Roman</vt:lpstr>
      <vt:lpstr>Arial,Sans-Serif</vt:lpstr>
      <vt:lpstr>Public Sans</vt:lpstr>
      <vt:lpstr>NTR</vt:lpstr>
      <vt:lpstr>Public Sans Light</vt:lpstr>
      <vt:lpstr>Arial</vt:lpstr>
      <vt:lpstr>Calibri</vt:lpstr>
      <vt:lpstr>NSWG Corporate</vt:lpstr>
      <vt:lpstr>Instructions for use </vt:lpstr>
      <vt:lpstr>Data Hack High</vt:lpstr>
      <vt:lpstr>Challenges</vt:lpstr>
      <vt:lpstr>Netball courts challenge Netball NSW</vt:lpstr>
      <vt:lpstr>Learning intentions and success criteria</vt:lpstr>
      <vt:lpstr>Where is my nearest court?</vt:lpstr>
      <vt:lpstr>Netball NSW Challenge (1)</vt:lpstr>
      <vt:lpstr>Netball NSW Challenge (2)</vt:lpstr>
      <vt:lpstr>Netball NSW Challenge (3)</vt:lpstr>
      <vt:lpstr>Netball NSW Challenge (4)</vt:lpstr>
      <vt:lpstr>Netball NSW Challenge (5)</vt:lpstr>
      <vt:lpstr>Netball NSW Challenge (6)</vt:lpstr>
      <vt:lpstr>EV road trip challenge Net Zero</vt:lpstr>
      <vt:lpstr>Learning intentions and success criteria (Net Zero)</vt:lpstr>
      <vt:lpstr>Net Zero Transport Team</vt:lpstr>
      <vt:lpstr>What is a BEV?</vt:lpstr>
      <vt:lpstr>Why choose an EV?</vt:lpstr>
      <vt:lpstr>Vehicle data</vt:lpstr>
      <vt:lpstr>EV Road trip Challenge (1) </vt:lpstr>
      <vt:lpstr>EV Road trip Challenge (2) </vt:lpstr>
      <vt:lpstr>EV Road trip Challenge (3) </vt:lpstr>
      <vt:lpstr>EV Road trip Challenge (4) </vt:lpstr>
      <vt:lpstr>EV Road trip Challenge (5) </vt:lpstr>
      <vt:lpstr>Vaping data challenge NSW Health</vt:lpstr>
      <vt:lpstr>Learning intentions and success criteria (NSW Health)</vt:lpstr>
      <vt:lpstr>Every vape is a hit to your health</vt:lpstr>
      <vt:lpstr>Why we care about young people vaping</vt:lpstr>
      <vt:lpstr>Current e-cigarette use in NSW by age</vt:lpstr>
      <vt:lpstr>Your datasets</vt:lpstr>
      <vt:lpstr>The Centre for Population Health (1)</vt:lpstr>
      <vt:lpstr>The Centre for Population Health (2)</vt:lpstr>
      <vt:lpstr>The Centre for Population Health (3)</vt:lpstr>
      <vt:lpstr>The Centre for Population Health (4)</vt:lpstr>
      <vt:lpstr>The Centre for Population Health (5)</vt:lpstr>
      <vt:lpstr>Hot schools challenge Western Sydney University</vt:lpstr>
      <vt:lpstr>Learning intentions and success criteria (Western Sydney University)</vt:lpstr>
      <vt:lpstr>Investigating summer microclimates at a public school (1)</vt:lpstr>
      <vt:lpstr>Investigating summer microclimates at a public school (2)</vt:lpstr>
      <vt:lpstr>Investigating summer microclimates at a public school (3)</vt:lpstr>
      <vt:lpstr>Investigating summer microclimates at a public school (4)</vt:lpstr>
      <vt:lpstr>Images of the school (1)</vt:lpstr>
      <vt:lpstr>Images of the school (2)</vt:lpstr>
      <vt:lpstr>Images of the school (3)</vt:lpstr>
      <vt:lpstr>Images of the school (4)</vt:lpstr>
      <vt:lpstr>Images of the school (5)</vt:lpstr>
      <vt:lpstr>Air temperature variation during the heatwave </vt:lpstr>
      <vt:lpstr>Overview 1</vt:lpstr>
      <vt:lpstr>Overview 2</vt:lpstr>
      <vt:lpstr>Surface types</vt:lpstr>
      <vt:lpstr>Vegetation</vt:lpstr>
      <vt:lpstr>Synthetic grass and planter boxes</vt:lpstr>
      <vt:lpstr>Shaded walkway under hot roof</vt:lpstr>
      <vt:lpstr>The grove</vt:lpstr>
      <vt:lpstr>Tree shade and bare soil</vt:lpstr>
      <vt:lpstr>Surface cooling by tree shade</vt:lpstr>
      <vt:lpstr>The playground (1)</vt:lpstr>
      <vt:lpstr>The playground (2)</vt:lpstr>
      <vt:lpstr>Surface energy balance (1)</vt:lpstr>
      <vt:lpstr>Surface energy balance (2)</vt:lpstr>
      <vt:lpstr>Surface energy balance (3)</vt:lpstr>
      <vt:lpstr>Surface energy balance (4) </vt:lpstr>
      <vt:lpstr>Hot School Questions (1)</vt:lpstr>
      <vt:lpstr>Hot School Questions (2)</vt:lpstr>
      <vt:lpstr>Hot School Questions (3)</vt:lpstr>
      <vt:lpstr>Hot School Questions (4)</vt:lpstr>
      <vt:lpstr>Hot School Questions (5)</vt:lpstr>
      <vt:lpstr>Optimal learning environment challenge Oracle</vt:lpstr>
      <vt:lpstr>Learning intentions and success criteria (Oracle)</vt:lpstr>
      <vt:lpstr>PowerPoint Presentation</vt:lpstr>
      <vt:lpstr>Can your classroom make or break your learning? (1)</vt:lpstr>
      <vt:lpstr>Can your classroom make or break your learning? (2)</vt:lpstr>
      <vt:lpstr>Accessing the data</vt:lpstr>
      <vt:lpstr>Diving in the data</vt:lpstr>
      <vt:lpstr>Accessing the data (1)</vt:lpstr>
      <vt:lpstr>Accessing the data (2)</vt:lpstr>
      <vt:lpstr>Assumptions</vt:lpstr>
      <vt:lpstr>Classroom layout variant 1 – 30 seats</vt:lpstr>
      <vt:lpstr>Classroom layout variant 1 – 24 seats</vt:lpstr>
      <vt:lpstr>Classroom layout variant 1 – 22 seats</vt:lpstr>
      <vt:lpstr>How could we collect the data?</vt:lpstr>
      <vt:lpstr>What could you do with the data?</vt:lpstr>
      <vt:lpstr>82</vt:lpstr>
      <vt:lpstr>References (1)</vt:lpstr>
      <vt:lpstr>References (2)</vt:lpstr>
      <vt:lpstr>References (3)</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 Data science – Enterprise computing Year 12</dc:title>
  <dc:creator>NSW Department of Education</dc:creator>
  <cp:revision>1</cp:revision>
  <dcterms:created xsi:type="dcterms:W3CDTF">2024-08-26T03:36:49Z</dcterms:created>
  <dcterms:modified xsi:type="dcterms:W3CDTF">2024-08-26T03:39:50Z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ies>
</file>