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6381" r:id="rId2"/>
    <p:sldId id="266" r:id="rId3"/>
    <p:sldId id="26383" r:id="rId4"/>
    <p:sldId id="26394" r:id="rId5"/>
    <p:sldId id="26395" r:id="rId6"/>
    <p:sldId id="26396" r:id="rId7"/>
    <p:sldId id="26399" r:id="rId8"/>
    <p:sldId id="26397" r:id="rId9"/>
    <p:sldId id="360" r:id="rId10"/>
    <p:sldId id="361" r:id="rId11"/>
  </p:sldIdLst>
  <p:sldSz cx="12192000" cy="6858000"/>
  <p:notesSz cx="6858000" cy="9144000"/>
  <p:embeddedFontLst>
    <p:embeddedFont>
      <p:font typeface="Public Sans" pitchFamily="2" charset="0"/>
      <p:regular r:id="rId14"/>
      <p:bold r:id="rId15"/>
      <p:italic r:id="rId16"/>
      <p:boldItalic r:id="rId1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6E080EEF-0EBB-D685-7180-678E6C5EBB16}" name="Kath Puxty" initials="KP" userId="S::Kathryn.Puxty@det.nsw.edu.au::44b762ba-caa0-4c18-8de4-12a820b4480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C8D5B7-4FC9-4892-A3DE-1E07D9984229}" v="9" dt="2024-08-29T04:22:20.825"/>
    <p1510:client id="{62270372-AE30-244D-9114-D87B655D633E}" v="9" dt="2024-08-29T04:09:48.491"/>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5" autoAdjust="0"/>
    <p:restoredTop sz="73340" autoAdjust="0"/>
  </p:normalViewPr>
  <p:slideViewPr>
    <p:cSldViewPr snapToGrid="0">
      <p:cViewPr varScale="1">
        <p:scale>
          <a:sx n="50" d="100"/>
          <a:sy n="50" d="100"/>
        </p:scale>
        <p:origin x="1536" y="4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 Puxty" userId="44b762ba-caa0-4c18-8de4-12a820b44807" providerId="ADAL" clId="{D4A4952A-48EB-43FA-B924-A1367015A307}"/>
    <pc:docChg chg="">
      <pc:chgData name="Kath Puxty" userId="44b762ba-caa0-4c18-8de4-12a820b44807" providerId="ADAL" clId="{D4A4952A-48EB-43FA-B924-A1367015A307}" dt="2024-08-29T22:31:45.836" v="3"/>
      <pc:docMkLst>
        <pc:docMk/>
      </pc:docMkLst>
      <pc:sldChg chg="delCm">
        <pc:chgData name="Kath Puxty" userId="44b762ba-caa0-4c18-8de4-12a820b44807" providerId="ADAL" clId="{D4A4952A-48EB-43FA-B924-A1367015A307}" dt="2024-08-29T22:31:40.094" v="2"/>
        <pc:sldMkLst>
          <pc:docMk/>
          <pc:sldMk cId="915833390" sldId="266"/>
        </pc:sldMkLst>
        <pc:extLst>
          <p:ext xmlns:p="http://schemas.openxmlformats.org/presentationml/2006/main" uri="{D6D511B9-2390-475A-947B-AFAB55BFBCF1}">
            <pc226:cmChg xmlns:pc226="http://schemas.microsoft.com/office/powerpoint/2022/06/main/command" chg="del">
              <pc226:chgData name="Kath Puxty" userId="44b762ba-caa0-4c18-8de4-12a820b44807" providerId="ADAL" clId="{D4A4952A-48EB-43FA-B924-A1367015A307}" dt="2024-08-29T22:31:40.094" v="2"/>
              <pc2:cmMkLst xmlns:pc2="http://schemas.microsoft.com/office/powerpoint/2019/9/main/command">
                <pc:docMk/>
                <pc:sldMk cId="915833390" sldId="266"/>
                <pc2:cmMk id="{0A89C367-0E5E-4FEA-994B-2DE7CFDC4783}"/>
              </pc2:cmMkLst>
            </pc226:cmChg>
            <pc226:cmChg xmlns:pc226="http://schemas.microsoft.com/office/powerpoint/2022/06/main/command" chg="del">
              <pc226:chgData name="Kath Puxty" userId="44b762ba-caa0-4c18-8de4-12a820b44807" providerId="ADAL" clId="{D4A4952A-48EB-43FA-B924-A1367015A307}" dt="2024-08-29T22:31:38.219" v="1"/>
              <pc2:cmMkLst xmlns:pc2="http://schemas.microsoft.com/office/powerpoint/2019/9/main/command">
                <pc:docMk/>
                <pc:sldMk cId="915833390" sldId="266"/>
                <pc2:cmMk id="{476283B3-988A-4DBE-A91B-1A34A57BD02D}"/>
              </pc2:cmMkLst>
            </pc226:cmChg>
            <pc226:cmChg xmlns:pc226="http://schemas.microsoft.com/office/powerpoint/2022/06/main/command" chg="del">
              <pc226:chgData name="Kath Puxty" userId="44b762ba-caa0-4c18-8de4-12a820b44807" providerId="ADAL" clId="{D4A4952A-48EB-43FA-B924-A1367015A307}" dt="2024-08-29T22:31:36.090" v="0"/>
              <pc2:cmMkLst xmlns:pc2="http://schemas.microsoft.com/office/powerpoint/2019/9/main/command">
                <pc:docMk/>
                <pc:sldMk cId="915833390" sldId="266"/>
                <pc2:cmMk id="{57E4BCB7-C6E5-4D96-9858-5978A7C0C34B}"/>
              </pc2:cmMkLst>
            </pc226:cmChg>
          </p:ext>
        </pc:extLst>
      </pc:sldChg>
      <pc:sldChg chg="delCm">
        <pc:chgData name="Kath Puxty" userId="44b762ba-caa0-4c18-8de4-12a820b44807" providerId="ADAL" clId="{D4A4952A-48EB-43FA-B924-A1367015A307}" dt="2024-08-29T22:31:45.836" v="3"/>
        <pc:sldMkLst>
          <pc:docMk/>
          <pc:sldMk cId="3648967162" sldId="26383"/>
        </pc:sldMkLst>
        <pc:extLst>
          <p:ext xmlns:p="http://schemas.openxmlformats.org/presentationml/2006/main" uri="{D6D511B9-2390-475A-947B-AFAB55BFBCF1}">
            <pc226:cmChg xmlns:pc226="http://schemas.microsoft.com/office/powerpoint/2022/06/main/command" chg="del">
              <pc226:chgData name="Kath Puxty" userId="44b762ba-caa0-4c18-8de4-12a820b44807" providerId="ADAL" clId="{D4A4952A-48EB-43FA-B924-A1367015A307}" dt="2024-08-29T22:31:45.836" v="3"/>
              <pc2:cmMkLst xmlns:pc2="http://schemas.microsoft.com/office/powerpoint/2019/9/main/command">
                <pc:docMk/>
                <pc:sldMk cId="3648967162" sldId="26383"/>
                <pc2:cmMk id="{46A68C61-BDC1-446F-8DA3-2CEF00A3EE4A}"/>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30/08/2024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30/08/2024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dirty="0"/>
          </a:p>
        </p:txBody>
      </p:sp>
    </p:spTree>
    <p:extLst>
      <p:ext uri="{BB962C8B-B14F-4D97-AF65-F5344CB8AC3E}">
        <p14:creationId xmlns:p14="http://schemas.microsoft.com/office/powerpoint/2010/main" val="37559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r>
              <a:rPr lang="en-AU" dirty="0">
                <a:latin typeface="Arial" panose="020B0604020202020204" pitchFamily="34" charset="0"/>
                <a:cs typeface="Arial" panose="020B0604020202020204" pitchFamily="34" charset="0"/>
              </a:rPr>
              <a:t>.</a:t>
            </a: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r>
              <a:rPr lang="en-AU" dirty="0">
                <a:latin typeface="Arial" panose="020B0604020202020204" pitchFamily="34" charset="0"/>
                <a:cs typeface="Arial" panose="020B0604020202020204" pitchFamily="34" charset="0"/>
              </a:rPr>
              <a:t>.</a:t>
            </a: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dirty="0"/>
          </a:p>
        </p:txBody>
      </p:sp>
    </p:spTree>
    <p:extLst>
      <p:ext uri="{BB962C8B-B14F-4D97-AF65-F5344CB8AC3E}">
        <p14:creationId xmlns:p14="http://schemas.microsoft.com/office/powerpoint/2010/main" val="419853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r>
              <a:rPr lang="en-AU" dirty="0">
                <a:latin typeface="Arial" panose="020B0604020202020204" pitchFamily="34" charset="0"/>
                <a:cs typeface="Arial" panose="020B0604020202020204" pitchFamily="34" charset="0"/>
              </a:rPr>
              <a:t>.</a:t>
            </a: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dirty="0"/>
          </a:p>
        </p:txBody>
      </p:sp>
    </p:spTree>
    <p:extLst>
      <p:ext uri="{BB962C8B-B14F-4D97-AF65-F5344CB8AC3E}">
        <p14:creationId xmlns:p14="http://schemas.microsoft.com/office/powerpoint/2010/main" val="2790525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r>
              <a:rPr lang="en-AU" dirty="0">
                <a:latin typeface="Arial" panose="020B0604020202020204" pitchFamily="34" charset="0"/>
                <a:cs typeface="Arial" panose="020B0604020202020204" pitchFamily="34" charset="0"/>
              </a:rPr>
              <a:t>.</a:t>
            </a: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6</a:t>
            </a:fld>
            <a:endParaRPr lang="en-AU" dirty="0"/>
          </a:p>
        </p:txBody>
      </p:sp>
    </p:spTree>
    <p:extLst>
      <p:ext uri="{BB962C8B-B14F-4D97-AF65-F5344CB8AC3E}">
        <p14:creationId xmlns:p14="http://schemas.microsoft.com/office/powerpoint/2010/main" val="3013800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r>
              <a:rPr lang="en-AU" dirty="0">
                <a:latin typeface="Arial" panose="020B0604020202020204" pitchFamily="34" charset="0"/>
                <a:cs typeface="Arial" panose="020B0604020202020204" pitchFamily="34" charset="0"/>
              </a:rPr>
              <a:t>.</a:t>
            </a: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7</a:t>
            </a:fld>
            <a:endParaRPr lang="en-AU" dirty="0"/>
          </a:p>
        </p:txBody>
      </p:sp>
    </p:spTree>
    <p:extLst>
      <p:ext uri="{BB962C8B-B14F-4D97-AF65-F5344CB8AC3E}">
        <p14:creationId xmlns:p14="http://schemas.microsoft.com/office/powerpoint/2010/main" val="1250335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r>
              <a:rPr lang="en-AU" dirty="0">
                <a:latin typeface="Arial" panose="020B0604020202020204" pitchFamily="34" charset="0"/>
                <a:cs typeface="Arial" panose="020B0604020202020204" pitchFamily="34" charset="0"/>
              </a:rPr>
              <a:t>.</a:t>
            </a: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8</a:t>
            </a:fld>
            <a:endParaRPr lang="en-AU" dirty="0"/>
          </a:p>
        </p:txBody>
      </p:sp>
    </p:spTree>
    <p:extLst>
      <p:ext uri="{BB962C8B-B14F-4D97-AF65-F5344CB8AC3E}">
        <p14:creationId xmlns:p14="http://schemas.microsoft.com/office/powerpoint/2010/main" val="619102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2285575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curriculum.nsw.edu.au/learning-areas/tas/software-engineering-11-12-2022/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latin typeface="+mj-lt"/>
              </a:rPr>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a:lnSpc>
                <a:spcPct val="150000"/>
              </a:lnSpc>
              <a:spcAft>
                <a:spcPts val="600"/>
              </a:spcAft>
            </a:pPr>
            <a:r>
              <a:rPr lang="en-AU" sz="1800" dirty="0">
                <a:latin typeface="+mn-lt"/>
                <a:ea typeface="+mn-lt"/>
                <a:cs typeface="+mn-lt"/>
              </a:rPr>
              <a:t>This resource is not a teaching and learning program. It should be used in conjunction with </a:t>
            </a:r>
            <a:r>
              <a:rPr lang="en-AU" sz="1800" kern="1400" spc="-50" dirty="0">
                <a:effectLst/>
                <a:latin typeface="Arial" panose="020B0604020202020204" pitchFamily="34" charset="0"/>
                <a:ea typeface="DengXian Light" panose="02010600030101010101" pitchFamily="2" charset="-122"/>
                <a:cs typeface="Times New Roman" panose="02020603050405020304" pitchFamily="18" charset="0"/>
              </a:rPr>
              <a:t>Software Engineering Stage 6 (Year 12) – sample program of learning – </a:t>
            </a:r>
            <a:r>
              <a:rPr lang="en-AU" sz="1800" dirty="0">
                <a:effectLst/>
                <a:latin typeface="Arial" panose="020B0604020202020204" pitchFamily="34" charset="0"/>
                <a:ea typeface="Aptos" panose="020B0004020202020204" pitchFamily="34" charset="0"/>
                <a:cs typeface="Arial" panose="020B0604020202020204" pitchFamily="34" charset="0"/>
              </a:rPr>
              <a:t>Programming for the web</a:t>
            </a:r>
            <a:r>
              <a:rPr lang="en-AU" sz="1800" dirty="0">
                <a:latin typeface="+mn-lt"/>
                <a:ea typeface="+mn-lt"/>
                <a:cs typeface="+mn-lt"/>
              </a:rPr>
              <a:t>.</a:t>
            </a:r>
            <a:endParaRPr lang="en-AU" sz="1800" dirty="0">
              <a:latin typeface="+mn-lt"/>
            </a:endParaRPr>
          </a:p>
          <a:p>
            <a:pPr marL="342900" indent="-342900">
              <a:lnSpc>
                <a:spcPct val="150000"/>
              </a:lnSpc>
              <a:spcAft>
                <a:spcPts val="600"/>
              </a:spcAft>
              <a:buFont typeface="Arial"/>
              <a:buChar char="•"/>
            </a:pPr>
            <a:r>
              <a:rPr lang="en-AU" sz="1800" dirty="0">
                <a:solidFill>
                  <a:srgbClr val="22272B"/>
                </a:solidFill>
                <a:latin typeface="+mn-lt"/>
              </a:rPr>
              <a:t>Classroom teachers are encouraged to </a:t>
            </a:r>
            <a:r>
              <a:rPr lang="en-AU" sz="1800" b="1" dirty="0">
                <a:solidFill>
                  <a:srgbClr val="22272B"/>
                </a:solidFill>
                <a:latin typeface="+mn-lt"/>
              </a:rPr>
              <a:t>add and adapt</a:t>
            </a:r>
            <a:r>
              <a:rPr lang="en-AU" sz="1800" dirty="0">
                <a:solidFill>
                  <a:srgbClr val="22272B"/>
                </a:solidFill>
                <a:latin typeface="+mn-lt"/>
              </a:rPr>
              <a:t> slides as required to meet the needs of their students.</a:t>
            </a:r>
          </a:p>
          <a:p>
            <a:pPr marL="342900" indent="-342900">
              <a:lnSpc>
                <a:spcPct val="150000"/>
              </a:lnSpc>
              <a:spcAft>
                <a:spcPts val="600"/>
              </a:spcAft>
              <a:buFont typeface="Arial"/>
              <a:buChar char="•"/>
            </a:pPr>
            <a:r>
              <a:rPr lang="en-AU" sz="1800" dirty="0">
                <a:solidFill>
                  <a:srgbClr val="22272B"/>
                </a:solidFill>
                <a:latin typeface="+mn-lt"/>
              </a:rPr>
              <a:t>Save a copy of the file to make changes to the slide deck. Go to </a:t>
            </a:r>
            <a:r>
              <a:rPr lang="en-AU" sz="1800" b="1" dirty="0">
                <a:solidFill>
                  <a:srgbClr val="22272B"/>
                </a:solidFill>
                <a:latin typeface="+mn-lt"/>
              </a:rPr>
              <a:t>File</a:t>
            </a:r>
            <a:r>
              <a:rPr lang="en-AU" sz="1800" dirty="0">
                <a:solidFill>
                  <a:srgbClr val="22272B"/>
                </a:solidFill>
                <a:latin typeface="+mn-lt"/>
              </a:rPr>
              <a:t> &gt; </a:t>
            </a:r>
            <a:r>
              <a:rPr lang="en-AU" sz="1800" b="1" dirty="0">
                <a:solidFill>
                  <a:srgbClr val="22272B"/>
                </a:solidFill>
                <a:latin typeface="+mn-lt"/>
              </a:rPr>
              <a:t>Download a Copy </a:t>
            </a:r>
            <a:r>
              <a:rPr lang="en-AU" sz="1800" dirty="0">
                <a:solidFill>
                  <a:srgbClr val="22272B"/>
                </a:solidFill>
                <a:latin typeface="+mn-lt"/>
              </a:rPr>
              <a:t>(this downloads a copy to the computer to edit in the PowerPoint app).</a:t>
            </a:r>
          </a:p>
          <a:p>
            <a:pPr marL="342900" indent="-342900">
              <a:lnSpc>
                <a:spcPct val="150000"/>
              </a:lnSpc>
              <a:spcAft>
                <a:spcPts val="600"/>
              </a:spcAft>
              <a:buFont typeface="Arial"/>
              <a:buChar char="•"/>
            </a:pPr>
            <a:r>
              <a:rPr lang="en-AU" sz="1800" dirty="0">
                <a:solidFill>
                  <a:srgbClr val="22272B"/>
                </a:solidFill>
                <a:latin typeface="+mn-lt"/>
              </a:rPr>
              <a:t>To convert the PowerPoint to Google Slides:</a:t>
            </a:r>
          </a:p>
          <a:p>
            <a:pPr marL="913765" lvl="1" indent="-457200">
              <a:lnSpc>
                <a:spcPct val="150000"/>
              </a:lnSpc>
              <a:buFont typeface="+mj-lt"/>
              <a:buAutoNum type="arabicPeriod"/>
            </a:pPr>
            <a:r>
              <a:rPr lang="en-AU" dirty="0">
                <a:solidFill>
                  <a:srgbClr val="22272B"/>
                </a:solidFill>
                <a:latin typeface="+mn-lt"/>
              </a:rPr>
              <a:t>Upload the file into Google Drive and open it.</a:t>
            </a:r>
          </a:p>
          <a:p>
            <a:pPr marL="913765" lvl="1" indent="-457200">
              <a:lnSpc>
                <a:spcPct val="150000"/>
              </a:lnSpc>
              <a:buFont typeface="+mj-lt"/>
              <a:buAutoNum type="arabicPeriod"/>
            </a:pPr>
            <a:r>
              <a:rPr lang="en-AU" dirty="0">
                <a:solidFill>
                  <a:srgbClr val="22272B"/>
                </a:solidFill>
                <a:latin typeface="+mn-lt"/>
              </a:rPr>
              <a:t>Go to </a:t>
            </a:r>
            <a:r>
              <a:rPr lang="en-AU" b="1" dirty="0">
                <a:solidFill>
                  <a:srgbClr val="22272B"/>
                </a:solidFill>
                <a:latin typeface="+mn-lt"/>
              </a:rPr>
              <a:t>File</a:t>
            </a:r>
            <a:r>
              <a:rPr lang="en-AU" dirty="0">
                <a:solidFill>
                  <a:srgbClr val="22272B"/>
                </a:solidFill>
                <a:latin typeface="+mn-lt"/>
              </a:rPr>
              <a:t> &gt; </a:t>
            </a:r>
            <a:r>
              <a:rPr lang="en-AU" b="1" dirty="0">
                <a:solidFill>
                  <a:srgbClr val="22272B"/>
                </a:solidFill>
                <a:latin typeface="+mn-lt"/>
              </a:rPr>
              <a:t>Save as Google Slides</a:t>
            </a:r>
            <a:r>
              <a:rPr lang="en-AU" dirty="0">
                <a:solidFill>
                  <a:srgbClr val="22272B"/>
                </a:solidFill>
                <a:latin typeface="+mn-lt"/>
              </a:rPr>
              <a:t>.</a:t>
            </a:r>
          </a:p>
          <a:p>
            <a:pPr marL="456565" lvl="1">
              <a:lnSpc>
                <a:spcPct val="150000"/>
              </a:lnSpc>
            </a:pPr>
            <a:r>
              <a:rPr lang="en-AU" dirty="0">
                <a:solidFill>
                  <a:srgbClr val="22272B"/>
                </a:solidFill>
                <a:latin typeface="+mn-lt"/>
              </a:rPr>
              <a:t>(Note – conversion may cause formatting changes in the slides.)</a:t>
            </a:r>
          </a:p>
        </p:txBody>
      </p:sp>
      <p:sp>
        <p:nvSpPr>
          <p:cNvPr id="2" name="Slide Number Placeholder 1">
            <a:extLst>
              <a:ext uri="{FF2B5EF4-FFF2-40B4-BE49-F238E27FC236}">
                <a16:creationId xmlns:a16="http://schemas.microsoft.com/office/drawing/2014/main" id="{CD087911-6789-4356-F538-4C4ABF1219E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a:t>
            </a:fld>
            <a:endParaRPr lang="en-AU" dirty="0"/>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10</a:t>
            </a:fld>
            <a:endParaRPr lang="en-AU" dirty="0"/>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40000" y="2240968"/>
            <a:ext cx="5458030" cy="2033997"/>
          </a:xfrm>
        </p:spPr>
        <p:txBody>
          <a:bodyPr/>
          <a:lstStyle/>
          <a:p>
            <a:r>
              <a:rPr lang="en-AU" dirty="0">
                <a:effectLst/>
                <a:latin typeface="+mj-lt"/>
                <a:ea typeface="Times New Roman" panose="02020603050405020304" pitchFamily="18" charset="0"/>
              </a:rPr>
              <a:t>Programming for the web </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Software Engineering 11–12 (Year 12)</a:t>
            </a:r>
          </a:p>
        </p:txBody>
      </p:sp>
      <p:pic>
        <p:nvPicPr>
          <p:cNvPr id="17" name="Picture Placeholder 16">
            <a:extLst>
              <a:ext uri="{FF2B5EF4-FFF2-40B4-BE49-F238E27FC236}">
                <a16:creationId xmlns:a16="http://schemas.microsoft.com/office/drawing/2014/main" id="{99166058-ED65-A4BC-5A4E-4C8E9EEE5BA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7128000" y="0"/>
            <a:ext cx="5064000" cy="6858000"/>
          </a:xfrm>
        </p:spPr>
      </p:pic>
    </p:spTree>
    <p:extLst>
      <p:ext uri="{BB962C8B-B14F-4D97-AF65-F5344CB8AC3E}">
        <p14:creationId xmlns:p14="http://schemas.microsoft.com/office/powerpoint/2010/main" val="91583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(1)</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721435"/>
            <a:ext cx="11473584" cy="497617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30000"/>
              </a:lnSpc>
              <a:spcAft>
                <a:spcPts val="600"/>
              </a:spcAft>
            </a:pPr>
            <a:r>
              <a:rPr lang="en-AU" sz="1800" b="1" dirty="0">
                <a:solidFill>
                  <a:schemeClr val="accent1"/>
                </a:solidFill>
                <a:latin typeface="+mj-lt"/>
                <a:cs typeface="Arial" panose="020B0604020202020204" pitchFamily="34" charset="0"/>
              </a:rPr>
              <a:t>We are learning to</a:t>
            </a:r>
            <a:r>
              <a:rPr lang="en-AU" sz="1800" b="1" dirty="0">
                <a:solidFill>
                  <a:schemeClr val="accent1"/>
                </a:solidFill>
                <a:latin typeface="+mj-lt"/>
                <a:ea typeface="+mn-lt"/>
                <a:cs typeface="Arial" panose="020B0604020202020204" pitchFamily="34" charset="0"/>
              </a:rPr>
              <a:t>:</a:t>
            </a:r>
          </a:p>
          <a:p>
            <a:pPr marL="342900" indent="-342900">
              <a:lnSpc>
                <a:spcPct val="130000"/>
              </a:lnSpc>
              <a:spcAft>
                <a:spcPts val="600"/>
              </a:spcAft>
              <a:buFont typeface="Arial" panose="020B0604020202020204" pitchFamily="34" charset="0"/>
              <a:buChar char="•"/>
            </a:pPr>
            <a:r>
              <a:rPr lang="en-AU" sz="1800" dirty="0">
                <a:cs typeface="Arial" panose="020B0604020202020204" pitchFamily="34" charset="0"/>
              </a:rPr>
              <a:t>differentiate between the internet and the web and define HTML, CSS and JavaScript </a:t>
            </a:r>
          </a:p>
          <a:p>
            <a:pPr marL="342900" indent="-342900">
              <a:lnSpc>
                <a:spcPct val="130000"/>
              </a:lnSpc>
              <a:spcAft>
                <a:spcPts val="600"/>
              </a:spcAft>
              <a:buFont typeface="Arial" panose="020B0604020202020204" pitchFamily="34" charset="0"/>
              <a:buChar char="•"/>
            </a:pPr>
            <a:r>
              <a:rPr lang="en-AU" sz="1800" dirty="0">
                <a:cs typeface="Arial" panose="020B0604020202020204" pitchFamily="34" charset="0"/>
              </a:rPr>
              <a:t>define a web server and describe the concept of cookies.</a:t>
            </a:r>
          </a:p>
          <a:p>
            <a:pPr>
              <a:lnSpc>
                <a:spcPct val="130000"/>
              </a:lnSpc>
              <a:spcAft>
                <a:spcPts val="600"/>
              </a:spcAft>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30000"/>
              </a:lnSpc>
              <a:spcAft>
                <a:spcPts val="600"/>
              </a:spcAft>
              <a:buFont typeface="Arial"/>
              <a:buChar char="•"/>
            </a:pPr>
            <a:r>
              <a:rPr lang="en-AU" sz="1800" dirty="0">
                <a:cs typeface="Arial" panose="020B0604020202020204" pitchFamily="34" charset="0"/>
              </a:rPr>
              <a:t>explain the fundamental differences between the internet and the web</a:t>
            </a:r>
          </a:p>
          <a:p>
            <a:pPr marL="342900" indent="-342900">
              <a:lnSpc>
                <a:spcPct val="130000"/>
              </a:lnSpc>
              <a:spcAft>
                <a:spcPts val="600"/>
              </a:spcAft>
              <a:buFont typeface="Arial"/>
              <a:buChar char="•"/>
            </a:pPr>
            <a:r>
              <a:rPr lang="en-AU" sz="1800" dirty="0">
                <a:cs typeface="Arial" panose="020B0604020202020204" pitchFamily="34" charset="0"/>
              </a:rPr>
              <a:t>describe the role of HTML in structuring web content and how CSS enhances the visual presentation of webpages and identify JavaScript as a programming language</a:t>
            </a:r>
            <a:endParaRPr lang="en-US" sz="1800" dirty="0">
              <a:ea typeface="+mn-lt"/>
              <a:cs typeface="Arial" panose="020B0604020202020204" pitchFamily="34" charset="0"/>
            </a:endParaRPr>
          </a:p>
          <a:p>
            <a:pPr marL="342900" indent="-342900">
              <a:lnSpc>
                <a:spcPct val="130000"/>
              </a:lnSpc>
              <a:spcAft>
                <a:spcPts val="600"/>
              </a:spcAft>
              <a:buFont typeface="Arial"/>
              <a:buChar char="•"/>
            </a:pPr>
            <a:r>
              <a:rPr lang="en-AU" sz="1800" dirty="0">
                <a:ea typeface="+mn-lt"/>
                <a:cs typeface="Arial" panose="020B0604020202020204" pitchFamily="34" charset="0"/>
              </a:rPr>
              <a:t>compare and contrast client-side and server-side programming</a:t>
            </a:r>
          </a:p>
          <a:p>
            <a:pPr marL="342900" indent="-342900">
              <a:lnSpc>
                <a:spcPct val="130000"/>
              </a:lnSpc>
              <a:spcAft>
                <a:spcPts val="600"/>
              </a:spcAft>
              <a:buFont typeface="Arial"/>
              <a:buChar char="•"/>
            </a:pPr>
            <a:r>
              <a:rPr lang="en-AU" sz="1800" dirty="0">
                <a:ea typeface="+mn-lt"/>
                <a:cs typeface="Arial" panose="020B0604020202020204" pitchFamily="34" charset="0"/>
              </a:rPr>
              <a:t>recognise the usefulness of web browser developer tools and describe how cookies are used to store user data and enhance website functionality</a:t>
            </a:r>
          </a:p>
          <a:p>
            <a:pPr marL="342900" indent="-342900">
              <a:lnSpc>
                <a:spcPct val="130000"/>
              </a:lnSpc>
              <a:spcAft>
                <a:spcPts val="600"/>
              </a:spcAft>
              <a:buFont typeface="Arial"/>
              <a:buChar char="•"/>
            </a:pPr>
            <a:r>
              <a:rPr lang="en-AU" sz="1800" dirty="0">
                <a:ea typeface="+mn-lt"/>
                <a:cs typeface="Arial" panose="020B0604020202020204" pitchFamily="34" charset="0"/>
              </a:rPr>
              <a:t>identify security issues, such as data privacy, authentication and protection against cyber threats</a:t>
            </a:r>
          </a:p>
          <a:p>
            <a:pPr marL="342900" indent="-342900">
              <a:lnSpc>
                <a:spcPct val="130000"/>
              </a:lnSpc>
              <a:spcAft>
                <a:spcPts val="600"/>
              </a:spcAft>
              <a:buFont typeface="Arial"/>
              <a:buChar char="•"/>
            </a:pPr>
            <a:r>
              <a:rPr lang="en-AU" sz="1800" dirty="0">
                <a:ea typeface="+mn-lt"/>
                <a:cs typeface="Arial" panose="020B0604020202020204" pitchFamily="34" charset="0"/>
              </a:rPr>
              <a:t>interact with websites to understand their use in e-commerce.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(2)</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473584" cy="349961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20000"/>
              </a:lnSpc>
              <a:spcAft>
                <a:spcPts val="600"/>
              </a:spcAft>
            </a:pPr>
            <a:r>
              <a:rPr lang="en-AU" sz="1800" b="1" dirty="0">
                <a:solidFill>
                  <a:schemeClr val="accent1"/>
                </a:solidFill>
                <a:latin typeface="+mj-lt"/>
                <a:cs typeface="Arial" panose="020B0604020202020204" pitchFamily="34" charset="0"/>
              </a:rPr>
              <a:t>We are learning to</a:t>
            </a:r>
            <a:r>
              <a:rPr lang="en-AU" sz="1800" b="1" dirty="0">
                <a:solidFill>
                  <a:schemeClr val="accent1"/>
                </a:solidFill>
                <a:latin typeface="+mj-lt"/>
                <a:ea typeface="+mn-lt"/>
                <a:cs typeface="Arial" panose="020B0604020202020204" pitchFamily="34" charset="0"/>
              </a:rPr>
              <a:t>:</a:t>
            </a:r>
          </a:p>
          <a:p>
            <a:pPr marL="342900" indent="-342900">
              <a:lnSpc>
                <a:spcPct val="120000"/>
              </a:lnSpc>
              <a:spcAft>
                <a:spcPts val="600"/>
              </a:spcAft>
              <a:buFont typeface="Arial" panose="020B0604020202020204" pitchFamily="34" charset="0"/>
              <a:buChar char="•"/>
            </a:pPr>
            <a:r>
              <a:rPr lang="en-AU" sz="1800" dirty="0">
                <a:cs typeface="Arial" panose="020B0604020202020204" pitchFamily="34" charset="0"/>
              </a:rPr>
              <a:t>explain the processes for securing the web including technologies and practices to protect data transmission</a:t>
            </a:r>
          </a:p>
          <a:p>
            <a:pPr marL="342900" indent="-342900">
              <a:lnSpc>
                <a:spcPct val="120000"/>
              </a:lnSpc>
              <a:spcAft>
                <a:spcPts val="600"/>
              </a:spcAft>
              <a:buFont typeface="Arial" panose="020B0604020202020204" pitchFamily="34" charset="0"/>
              <a:buChar char="•"/>
            </a:pPr>
            <a:r>
              <a:rPr lang="en-AU" sz="1800" dirty="0">
                <a:cs typeface="Arial" panose="020B0604020202020204" pitchFamily="34" charset="0"/>
              </a:rPr>
              <a:t>authenticate users and servers</a:t>
            </a:r>
          </a:p>
          <a:p>
            <a:pPr marL="342900" indent="-342900">
              <a:lnSpc>
                <a:spcPct val="120000"/>
              </a:lnSpc>
              <a:spcAft>
                <a:spcPts val="600"/>
              </a:spcAft>
              <a:buFont typeface="Arial" panose="020B0604020202020204" pitchFamily="34" charset="0"/>
              <a:buChar char="•"/>
            </a:pPr>
            <a:r>
              <a:rPr lang="en-AU" sz="1800" dirty="0">
                <a:cs typeface="Arial" panose="020B0604020202020204" pitchFamily="34" charset="0"/>
              </a:rPr>
              <a:t>ensure privacy and integrity of information.</a:t>
            </a:r>
          </a:p>
          <a:p>
            <a:pPr>
              <a:lnSpc>
                <a:spcPct val="120000"/>
              </a:lnSpc>
              <a:spcAft>
                <a:spcPts val="600"/>
              </a:spcAft>
            </a:pPr>
            <a:endParaRPr lang="en-AU" sz="1800" dirty="0">
              <a:latin typeface="Arial" panose="020B0604020202020204" pitchFamily="34" charset="0"/>
              <a:cs typeface="Arial" panose="020B0604020202020204" pitchFamily="34" charset="0"/>
            </a:endParaRPr>
          </a:p>
          <a:p>
            <a:pPr>
              <a:lnSpc>
                <a:spcPct val="120000"/>
              </a:lnSpc>
              <a:spcAft>
                <a:spcPts val="600"/>
              </a:spcAft>
            </a:pPr>
            <a:r>
              <a:rPr lang="en-AU" sz="1800" b="1" dirty="0">
                <a:solidFill>
                  <a:schemeClr val="accent1"/>
                </a:solidFill>
                <a:latin typeface="+mj-lt"/>
                <a:cs typeface="Arial" panose="020B0604020202020204" pitchFamily="34" charset="0"/>
              </a:rPr>
              <a:t>We can describe and explain:</a:t>
            </a:r>
            <a:endParaRPr lang="en-US" sz="1800" dirty="0">
              <a:solidFill>
                <a:schemeClr val="accent1"/>
              </a:solidFill>
              <a:latin typeface="+mj-lt"/>
              <a:cs typeface="Arial" panose="020B0604020202020204" pitchFamily="34" charset="0"/>
            </a:endParaRPr>
          </a:p>
          <a:p>
            <a:pPr marL="342900" indent="-342900">
              <a:lnSpc>
                <a:spcPct val="120000"/>
              </a:lnSpc>
              <a:spcAft>
                <a:spcPts val="600"/>
              </a:spcAft>
              <a:buFont typeface="Arial"/>
              <a:buChar char="•"/>
            </a:pPr>
            <a:r>
              <a:rPr lang="en-AU" sz="1800" dirty="0">
                <a:cs typeface="Arial" panose="020B0604020202020204" pitchFamily="34" charset="0"/>
              </a:rPr>
              <a:t>Secure Sockets Layer (SSL) certificates, encryption algorithms, encryption keys, plain text and cipher text, authentication</a:t>
            </a:r>
          </a:p>
          <a:p>
            <a:pPr marL="342900" indent="-342900">
              <a:lnSpc>
                <a:spcPct val="120000"/>
              </a:lnSpc>
              <a:spcAft>
                <a:spcPts val="600"/>
              </a:spcAft>
              <a:buFont typeface="Arial"/>
              <a:buChar char="•"/>
            </a:pPr>
            <a:r>
              <a:rPr lang="en-AU" sz="1800" dirty="0">
                <a:cs typeface="Arial" panose="020B0604020202020204" pitchFamily="34" charset="0"/>
              </a:rPr>
              <a:t>authorisation, hash values, digital signatures.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3072126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(3)</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57655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20000"/>
              </a:lnSpc>
              <a:spcAft>
                <a:spcPts val="600"/>
              </a:spcAft>
            </a:pPr>
            <a:r>
              <a:rPr lang="en-AU" sz="1800" b="1" dirty="0">
                <a:solidFill>
                  <a:schemeClr val="accent1"/>
                </a:solidFill>
                <a:latin typeface="+mj-lt"/>
                <a:cs typeface="Arial" panose="020B0604020202020204" pitchFamily="34" charset="0"/>
              </a:rPr>
              <a:t>We are learning to</a:t>
            </a:r>
            <a:r>
              <a:rPr lang="en-AU" sz="1800" b="1" dirty="0">
                <a:solidFill>
                  <a:schemeClr val="accent1"/>
                </a:solidFill>
                <a:latin typeface="+mj-lt"/>
                <a:ea typeface="+mn-lt"/>
                <a:cs typeface="Arial" panose="020B0604020202020204" pitchFamily="34" charset="0"/>
              </a:rPr>
              <a:t>:</a:t>
            </a:r>
          </a:p>
          <a:p>
            <a:pPr marL="342900" indent="-342900">
              <a:lnSpc>
                <a:spcPct val="120000"/>
              </a:lnSpc>
              <a:spcAft>
                <a:spcPts val="600"/>
              </a:spcAft>
              <a:buFont typeface="Arial" panose="020B0604020202020204" pitchFamily="34" charset="0"/>
              <a:buChar char="•"/>
            </a:pPr>
            <a:r>
              <a:rPr lang="en-AU" sz="1800" dirty="0">
                <a:latin typeface="Arial" panose="020B0604020202020204" pitchFamily="34" charset="0"/>
                <a:cs typeface="Arial" panose="020B0604020202020204" pitchFamily="34" charset="0"/>
              </a:rPr>
              <a:t>develop web applications using an appropriate scripting language</a:t>
            </a:r>
          </a:p>
          <a:p>
            <a:pPr marL="342900" indent="-342900">
              <a:lnSpc>
                <a:spcPct val="120000"/>
              </a:lnSpc>
              <a:spcAft>
                <a:spcPts val="600"/>
              </a:spcAft>
              <a:buFont typeface="Arial" panose="020B0604020202020204" pitchFamily="34" charset="0"/>
              <a:buChar char="•"/>
            </a:pPr>
            <a:r>
              <a:rPr lang="en-AU" sz="1800" dirty="0">
                <a:latin typeface="Arial" panose="020B0604020202020204" pitchFamily="34" charset="0"/>
                <a:cs typeface="Arial" panose="020B0604020202020204" pitchFamily="34" charset="0"/>
              </a:rPr>
              <a:t>use shell scripts to make files and directories, and search for text in a text file.</a:t>
            </a:r>
          </a:p>
          <a:p>
            <a:pPr marL="342900" indent="-342900">
              <a:lnSpc>
                <a:spcPct val="120000"/>
              </a:lnSpc>
              <a:spcAft>
                <a:spcPts val="600"/>
              </a:spcAft>
              <a:buFont typeface="Arial" panose="020B0604020202020204" pitchFamily="34" charset="0"/>
              <a:buChar char="•"/>
            </a:pPr>
            <a:endParaRPr lang="en-AU" sz="1800" dirty="0">
              <a:latin typeface="Arial" panose="020B0604020202020204" pitchFamily="34" charset="0"/>
              <a:cs typeface="Arial" panose="020B0604020202020204" pitchFamily="34" charset="0"/>
            </a:endParaRPr>
          </a:p>
          <a:p>
            <a:pPr>
              <a:lnSpc>
                <a:spcPct val="120000"/>
              </a:lnSpc>
              <a:spcAft>
                <a:spcPts val="600"/>
              </a:spcAft>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20000"/>
              </a:lnSpc>
              <a:spcAft>
                <a:spcPts val="600"/>
              </a:spcAft>
              <a:buFont typeface="Arial"/>
              <a:buChar char="•"/>
            </a:pPr>
            <a:r>
              <a:rPr lang="en-AU" sz="1800" dirty="0">
                <a:latin typeface="Arial" panose="020B0604020202020204" pitchFamily="34" charset="0"/>
                <a:cs typeface="Arial" panose="020B0604020202020204" pitchFamily="34" charset="0"/>
              </a:rPr>
              <a:t>apply version control when developing a web application</a:t>
            </a:r>
          </a:p>
          <a:p>
            <a:pPr marL="342900" indent="-342900">
              <a:lnSpc>
                <a:spcPct val="120000"/>
              </a:lnSpc>
              <a:spcAft>
                <a:spcPts val="600"/>
              </a:spcAft>
              <a:buFont typeface="Arial"/>
              <a:buChar char="•"/>
            </a:pPr>
            <a:r>
              <a:rPr lang="en-AU" sz="1800" dirty="0">
                <a:latin typeface="Arial" panose="020B0604020202020204" pitchFamily="34" charset="0"/>
                <a:cs typeface="Arial" panose="020B0604020202020204" pitchFamily="34" charset="0"/>
              </a:rPr>
              <a:t>recognise the use of code libraries for front-end web development</a:t>
            </a:r>
          </a:p>
          <a:p>
            <a:pPr marL="342900" indent="-342900">
              <a:lnSpc>
                <a:spcPct val="120000"/>
              </a:lnSpc>
              <a:spcAft>
                <a:spcPts val="600"/>
              </a:spcAft>
              <a:buFont typeface="Arial"/>
              <a:buChar char="•"/>
            </a:pPr>
            <a:r>
              <a:rPr lang="en-AU" sz="1800" dirty="0">
                <a:latin typeface="Arial" panose="020B0604020202020204" pitchFamily="34" charset="0"/>
                <a:cs typeface="Arial" panose="020B0604020202020204" pitchFamily="34" charset="0"/>
              </a:rPr>
              <a:t>manage the load times of web pages/applications</a:t>
            </a:r>
          </a:p>
          <a:p>
            <a:pPr marL="342900" indent="-342900">
              <a:lnSpc>
                <a:spcPct val="120000"/>
              </a:lnSpc>
              <a:spcAft>
                <a:spcPts val="600"/>
              </a:spcAft>
              <a:buFont typeface="Arial"/>
              <a:buChar char="•"/>
            </a:pPr>
            <a:r>
              <a:rPr lang="en-AU" sz="1800" dirty="0">
                <a:latin typeface="Arial" panose="020B0604020202020204" pitchFamily="34" charset="0"/>
                <a:cs typeface="Arial" panose="020B0604020202020204" pitchFamily="34" charset="0"/>
              </a:rPr>
              <a:t>make files and directories and search for text in a text file.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dirty="0"/>
          </a:p>
        </p:txBody>
      </p:sp>
    </p:spTree>
    <p:extLst>
      <p:ext uri="{BB962C8B-B14F-4D97-AF65-F5344CB8AC3E}">
        <p14:creationId xmlns:p14="http://schemas.microsoft.com/office/powerpoint/2010/main" val="1256900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(4)</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0582929" cy="268092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20000"/>
              </a:lnSpc>
              <a:spcAft>
                <a:spcPts val="600"/>
              </a:spcAft>
            </a:pPr>
            <a:r>
              <a:rPr lang="en-AU" sz="1800" b="1" dirty="0">
                <a:solidFill>
                  <a:schemeClr val="accent1"/>
                </a:solidFill>
                <a:latin typeface="+mj-lt"/>
                <a:cs typeface="Arial" panose="020B0604020202020204" pitchFamily="34" charset="0"/>
              </a:rPr>
              <a:t>We are learning to</a:t>
            </a:r>
            <a:r>
              <a:rPr lang="en-AU" sz="1800" b="1" dirty="0">
                <a:solidFill>
                  <a:schemeClr val="accent1"/>
                </a:solidFill>
                <a:latin typeface="+mj-lt"/>
                <a:ea typeface="+mn-lt"/>
                <a:cs typeface="Arial" panose="020B0604020202020204" pitchFamily="34" charset="0"/>
              </a:rPr>
              <a:t>:</a:t>
            </a:r>
          </a:p>
          <a:p>
            <a:pPr marL="342900" indent="-342900">
              <a:lnSpc>
                <a:spcPct val="120000"/>
              </a:lnSpc>
              <a:spcAft>
                <a:spcPts val="600"/>
              </a:spcAft>
              <a:buFont typeface="Arial" panose="020B0604020202020204" pitchFamily="34" charset="0"/>
              <a:buChar char="•"/>
            </a:pPr>
            <a:r>
              <a:rPr lang="en-AU" sz="1800" dirty="0">
                <a:effectLst/>
                <a:latin typeface="Arial" panose="020B0604020202020204" pitchFamily="34" charset="0"/>
                <a:ea typeface="Aptos" panose="020B0004020202020204" pitchFamily="34" charset="0"/>
              </a:rPr>
              <a:t>research, experiment with and evaluate the prevalence and use of web content management systems (CMS).</a:t>
            </a:r>
          </a:p>
          <a:p>
            <a:pPr marL="342900" indent="-342900">
              <a:lnSpc>
                <a:spcPct val="120000"/>
              </a:lnSpc>
              <a:spcAft>
                <a:spcPts val="600"/>
              </a:spcAft>
              <a:buFont typeface="Arial" panose="020B0604020202020204" pitchFamily="34" charset="0"/>
              <a:buChar char="•"/>
            </a:pPr>
            <a:endParaRPr lang="en-AU" sz="1800" dirty="0">
              <a:latin typeface="Arial" panose="020B0604020202020204" pitchFamily="34" charset="0"/>
              <a:cs typeface="Arial" panose="020B0604020202020204" pitchFamily="34" charset="0"/>
            </a:endParaRPr>
          </a:p>
          <a:p>
            <a:pPr>
              <a:lnSpc>
                <a:spcPct val="120000"/>
              </a:lnSpc>
              <a:spcAft>
                <a:spcPts val="600"/>
              </a:spcAft>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20000"/>
              </a:lnSpc>
              <a:spcAft>
                <a:spcPts val="600"/>
              </a:spcAft>
              <a:buFont typeface="Arial" panose="020B0604020202020204" pitchFamily="34" charset="0"/>
              <a:buChar char="•"/>
            </a:pPr>
            <a:r>
              <a:rPr lang="en-AU" sz="1800" dirty="0">
                <a:latin typeface="Arial" panose="020B0604020202020204" pitchFamily="34" charset="0"/>
                <a:cs typeface="Arial" panose="020B0604020202020204" pitchFamily="34" charset="0"/>
              </a:rPr>
              <a:t>explain the use and development of open-source software in relation to web development</a:t>
            </a:r>
          </a:p>
          <a:p>
            <a:pPr marL="342900" indent="-342900">
              <a:lnSpc>
                <a:spcPct val="120000"/>
              </a:lnSpc>
              <a:spcAft>
                <a:spcPts val="600"/>
              </a:spcAft>
              <a:buFont typeface="Arial" panose="020B0604020202020204" pitchFamily="34" charset="0"/>
              <a:buChar char="•"/>
            </a:pPr>
            <a:r>
              <a:rPr lang="en-AU" sz="1800" dirty="0">
                <a:latin typeface="Arial" panose="020B0604020202020204" pitchFamily="34" charset="0"/>
                <a:cs typeface="Arial" panose="020B0604020202020204" pitchFamily="34" charset="0"/>
              </a:rPr>
              <a:t>evaluate the prevalence and use of web content management systems (CMS).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dirty="0"/>
          </a:p>
        </p:txBody>
      </p:sp>
    </p:spTree>
    <p:extLst>
      <p:ext uri="{BB962C8B-B14F-4D97-AF65-F5344CB8AC3E}">
        <p14:creationId xmlns:p14="http://schemas.microsoft.com/office/powerpoint/2010/main" val="2716587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(5)</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90895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20000"/>
              </a:lnSpc>
              <a:spcAft>
                <a:spcPts val="600"/>
              </a:spcAft>
            </a:pPr>
            <a:r>
              <a:rPr lang="en-AU" sz="1800" b="1" dirty="0">
                <a:solidFill>
                  <a:schemeClr val="accent1"/>
                </a:solidFill>
                <a:latin typeface="+mj-lt"/>
                <a:cs typeface="Arial" panose="020B0604020202020204" pitchFamily="34" charset="0"/>
              </a:rPr>
              <a:t>We are learning to</a:t>
            </a:r>
            <a:r>
              <a:rPr lang="en-AU" sz="1800" b="1" dirty="0">
                <a:solidFill>
                  <a:schemeClr val="accent1"/>
                </a:solidFill>
                <a:latin typeface="+mj-lt"/>
                <a:ea typeface="+mn-lt"/>
                <a:cs typeface="Arial" panose="020B0604020202020204" pitchFamily="34" charset="0"/>
              </a:rPr>
              <a:t>:</a:t>
            </a:r>
          </a:p>
          <a:p>
            <a:pPr marL="342900" indent="-342900">
              <a:lnSpc>
                <a:spcPct val="120000"/>
              </a:lnSpc>
              <a:spcAft>
                <a:spcPts val="600"/>
              </a:spcAft>
              <a:buFont typeface="Arial"/>
              <a:buChar char="•"/>
            </a:pPr>
            <a:r>
              <a:rPr lang="en-AU" sz="1800" dirty="0">
                <a:latin typeface="Arial" panose="020B0604020202020204" pitchFamily="34" charset="0"/>
                <a:cs typeface="Arial" panose="020B0604020202020204" pitchFamily="34" charset="0"/>
              </a:rPr>
              <a:t>recognise and explain the difference between Object-Relational Mapping (ORM) to SQL</a:t>
            </a:r>
          </a:p>
          <a:p>
            <a:pPr marL="342900" indent="-342900">
              <a:lnSpc>
                <a:spcPct val="120000"/>
              </a:lnSpc>
              <a:spcAft>
                <a:spcPts val="600"/>
              </a:spcAft>
              <a:buFont typeface="Arial"/>
              <a:buChar char="•"/>
            </a:pPr>
            <a:r>
              <a:rPr lang="en-AU" sz="1800" dirty="0">
                <a:latin typeface="Arial" panose="020B0604020202020204" pitchFamily="34" charset="0"/>
                <a:cs typeface="Arial" panose="020B0604020202020204" pitchFamily="34" charset="0"/>
              </a:rPr>
              <a:t>recognise the benefits of collaboration during web development.</a:t>
            </a:r>
          </a:p>
          <a:p>
            <a:pPr marL="342900" indent="-342900">
              <a:lnSpc>
                <a:spcPct val="120000"/>
              </a:lnSpc>
              <a:spcAft>
                <a:spcPts val="600"/>
              </a:spcAft>
              <a:buFont typeface="Arial"/>
              <a:buChar char="•"/>
            </a:pPr>
            <a:endParaRPr lang="en-AU" sz="1800" dirty="0">
              <a:latin typeface="Arial" panose="020B0604020202020204" pitchFamily="34" charset="0"/>
              <a:cs typeface="Arial" panose="020B0604020202020204" pitchFamily="34" charset="0"/>
            </a:endParaRPr>
          </a:p>
          <a:p>
            <a:pPr>
              <a:lnSpc>
                <a:spcPct val="120000"/>
              </a:lnSpc>
              <a:spcAft>
                <a:spcPts val="600"/>
              </a:spcAft>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20000"/>
              </a:lnSpc>
              <a:spcAft>
                <a:spcPts val="600"/>
              </a:spcAft>
              <a:buFont typeface="Arial"/>
              <a:buChar char="•"/>
            </a:pPr>
            <a:r>
              <a:rPr lang="en-AU" sz="1800" dirty="0">
                <a:latin typeface="Arial" panose="020B0604020202020204" pitchFamily="34" charset="0"/>
                <a:cs typeface="Arial" panose="020B0604020202020204" pitchFamily="34" charset="0"/>
              </a:rPr>
              <a:t>identify and apply ORM</a:t>
            </a:r>
          </a:p>
          <a:p>
            <a:pPr marL="342900" indent="-342900">
              <a:lnSpc>
                <a:spcPct val="120000"/>
              </a:lnSpc>
              <a:spcAft>
                <a:spcPts val="600"/>
              </a:spcAft>
              <a:buFont typeface="Arial"/>
              <a:buChar char="•"/>
            </a:pPr>
            <a:r>
              <a:rPr lang="en-AU" sz="1800" dirty="0">
                <a:latin typeface="Arial" panose="020B0604020202020204" pitchFamily="34" charset="0"/>
                <a:cs typeface="Arial" panose="020B0604020202020204" pitchFamily="34" charset="0"/>
              </a:rPr>
              <a:t>identify and describe a web server request</a:t>
            </a:r>
          </a:p>
          <a:p>
            <a:pPr marL="342900" indent="-342900">
              <a:lnSpc>
                <a:spcPct val="120000"/>
              </a:lnSpc>
              <a:spcAft>
                <a:spcPts val="600"/>
              </a:spcAft>
              <a:buFont typeface="Arial"/>
              <a:buChar char="•"/>
            </a:pPr>
            <a:r>
              <a:rPr lang="en-AU" sz="1800" dirty="0">
                <a:latin typeface="Arial" panose="020B0604020202020204" pitchFamily="34" charset="0"/>
                <a:cs typeface="Arial" panose="020B0604020202020204" pitchFamily="34" charset="0"/>
              </a:rPr>
              <a:t>apply design and user interface (UI) and user experience (UX) principles of font, colour, audio, video and navigation</a:t>
            </a:r>
          </a:p>
          <a:p>
            <a:pPr marL="342900" indent="-342900">
              <a:lnSpc>
                <a:spcPct val="120000"/>
              </a:lnSpc>
              <a:spcAft>
                <a:spcPts val="600"/>
              </a:spcAft>
              <a:buFont typeface="Arial"/>
              <a:buChar char="•"/>
            </a:pPr>
            <a:r>
              <a:rPr lang="en-AU" sz="1800" dirty="0">
                <a:latin typeface="Arial" panose="020B0604020202020204" pitchFamily="34" charset="0"/>
                <a:cs typeface="Arial" panose="020B0604020202020204" pitchFamily="34" charset="0"/>
              </a:rPr>
              <a:t>develop a UI that considers accessibility and inclusivity.</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2160004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 (6)</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244163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20000"/>
              </a:lnSpc>
              <a:spcAft>
                <a:spcPts val="600"/>
              </a:spcAft>
            </a:pPr>
            <a:r>
              <a:rPr lang="en-AU" sz="1800" b="1" dirty="0">
                <a:solidFill>
                  <a:schemeClr val="accent1"/>
                </a:solidFill>
                <a:latin typeface="+mj-lt"/>
                <a:cs typeface="Arial" panose="020B0604020202020204" pitchFamily="34" charset="0"/>
              </a:rPr>
              <a:t>We are learning to</a:t>
            </a:r>
            <a:r>
              <a:rPr lang="en-AU" sz="1800" b="1" dirty="0">
                <a:solidFill>
                  <a:schemeClr val="accent1"/>
                </a:solidFill>
                <a:latin typeface="+mj-lt"/>
                <a:ea typeface="+mn-lt"/>
                <a:cs typeface="Arial" panose="020B0604020202020204" pitchFamily="34" charset="0"/>
              </a:rPr>
              <a:t>:</a:t>
            </a:r>
          </a:p>
          <a:p>
            <a:pPr marL="342900" indent="-342900">
              <a:lnSpc>
                <a:spcPct val="120000"/>
              </a:lnSpc>
              <a:spcAft>
                <a:spcPts val="600"/>
              </a:spcAft>
              <a:buFont typeface="Arial" panose="020B0604020202020204" pitchFamily="34" charset="0"/>
              <a:buChar char="•"/>
            </a:pPr>
            <a:r>
              <a:rPr lang="en-AU" sz="1800" dirty="0">
                <a:cs typeface="Arial" panose="020B0604020202020204" pitchFamily="34" charset="0"/>
              </a:rPr>
              <a:t>confidently deliver an explanation of our PWA</a:t>
            </a:r>
          </a:p>
          <a:p>
            <a:pPr marL="342900" indent="-342900">
              <a:lnSpc>
                <a:spcPct val="120000"/>
              </a:lnSpc>
              <a:spcAft>
                <a:spcPts val="600"/>
              </a:spcAft>
              <a:buFont typeface="Arial" panose="020B0604020202020204" pitchFamily="34" charset="0"/>
              <a:buChar char="•"/>
            </a:pPr>
            <a:r>
              <a:rPr lang="en-AU" sz="1800" dirty="0">
                <a:cs typeface="Arial" panose="020B0604020202020204" pitchFamily="34" charset="0"/>
              </a:rPr>
              <a:t>demonstrate expertise in responding to questions and answers (Q&amp;A) from peer assessment of our PWA.</a:t>
            </a:r>
          </a:p>
          <a:p>
            <a:pPr>
              <a:lnSpc>
                <a:spcPct val="120000"/>
              </a:lnSpc>
              <a:spcAft>
                <a:spcPts val="600"/>
              </a:spcAft>
            </a:pPr>
            <a:endParaRPr lang="en-AU" sz="1800" dirty="0">
              <a:latin typeface="Arial" panose="020B0604020202020204" pitchFamily="34" charset="0"/>
              <a:cs typeface="Arial" panose="020B0604020202020204" pitchFamily="34" charset="0"/>
            </a:endParaRPr>
          </a:p>
          <a:p>
            <a:pPr>
              <a:lnSpc>
                <a:spcPct val="120000"/>
              </a:lnSpc>
              <a:spcAft>
                <a:spcPts val="600"/>
              </a:spcAft>
            </a:pPr>
            <a:r>
              <a:rPr lang="en-AU" sz="1800" b="1" dirty="0">
                <a:solidFill>
                  <a:schemeClr val="accent1"/>
                </a:solidFill>
                <a:latin typeface="+mj-lt"/>
                <a:cs typeface="Arial" panose="020B0604020202020204" pitchFamily="34" charset="0"/>
              </a:rPr>
              <a:t>We can:</a:t>
            </a:r>
            <a:endParaRPr lang="en-US" sz="1800" dirty="0">
              <a:solidFill>
                <a:schemeClr val="accent1"/>
              </a:solidFill>
              <a:latin typeface="+mj-lt"/>
              <a:cs typeface="Arial" panose="020B0604020202020204" pitchFamily="34" charset="0"/>
            </a:endParaRPr>
          </a:p>
          <a:p>
            <a:pPr marL="342900" indent="-342900">
              <a:lnSpc>
                <a:spcPct val="120000"/>
              </a:lnSpc>
              <a:spcAft>
                <a:spcPts val="600"/>
              </a:spcAft>
              <a:buFont typeface="Arial"/>
              <a:buChar char="•"/>
            </a:pPr>
            <a:r>
              <a:rPr lang="en-AU" sz="1800" dirty="0">
                <a:effectLst/>
                <a:ea typeface="Aptos" panose="020B0004020202020204" pitchFamily="34" charset="0"/>
              </a:rPr>
              <a:t>deliver a PWA project to peers, teachers and/or clients</a:t>
            </a:r>
            <a:r>
              <a:rPr lang="en-AU" sz="1800" dirty="0">
                <a:ea typeface="+mn-lt"/>
                <a:cs typeface="Arial" panose="020B0604020202020204" pitchFamily="34" charset="0"/>
              </a:rPr>
              <a:t>.</a:t>
            </a:r>
            <a:endParaRPr lang="en-AU" sz="1800"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dirty="0"/>
          </a:p>
        </p:txBody>
      </p:sp>
    </p:spTree>
    <p:extLst>
      <p:ext uri="{BB962C8B-B14F-4D97-AF65-F5344CB8AC3E}">
        <p14:creationId xmlns:p14="http://schemas.microsoft.com/office/powerpoint/2010/main" val="2379235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Software Engineering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2022.</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Secondary classroom slide deck template v0.2.3" id="{0F40AB53-D9C5-4E6C-B2E6-E49E62615CBC}" vid="{B36CCD50-E1DB-4F11-BA46-B71A0CCBE7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secondary-classroom-slide-deck-template-v1.3</Template>
  <TotalTime>1</TotalTime>
  <Words>1691</Words>
  <Application>Microsoft Office PowerPoint</Application>
  <PresentationFormat>Widescreen</PresentationFormat>
  <Paragraphs>130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Times New Roman</vt:lpstr>
      <vt:lpstr>Arial</vt:lpstr>
      <vt:lpstr>Calibri</vt:lpstr>
      <vt:lpstr>Aptos</vt:lpstr>
      <vt:lpstr>Public Sans</vt:lpstr>
      <vt:lpstr>NSWG Corporate</vt:lpstr>
      <vt:lpstr>Instructions for use</vt:lpstr>
      <vt:lpstr>Programming for the web </vt:lpstr>
      <vt:lpstr>Learning intentions and success criteria (1)</vt:lpstr>
      <vt:lpstr>Learning intentions and success criteria (2)</vt:lpstr>
      <vt:lpstr>Learning intentions and success criteria (3)</vt:lpstr>
      <vt:lpstr>Learning intentions and success criteria (4)</vt:lpstr>
      <vt:lpstr>Learning intentions and success criteria (5)</vt:lpstr>
      <vt:lpstr>Learning intentions and success criteria (6)</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for the web – resource</dc:title>
  <dc:creator>NSW DEPARTMENT OF EDUCATION</dc:creator>
  <cp:keywords>software, year 12, engineering</cp:keywords>
  <cp:revision>1</cp:revision>
  <dcterms:created xsi:type="dcterms:W3CDTF">2024-08-29T04:21:16Z</dcterms:created>
  <dcterms:modified xsi:type="dcterms:W3CDTF">2024-08-29T22:31:50Z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2024-08-29T22:31:45Z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1061d245-da24-4351-9013-76636d5f8ceb</vt:lpwstr>
  </property>
  <property fmtid="{D5CDD505-2E9C-101B-9397-08002B2CF9AE}" pid="8" name="MSIP_Label_b603dfd7-d93a-4381-a340-2995d8282205_ContentBits">
    <vt:lpwstr>0</vt:lpwstr>
  </property>
</Properties>
</file>