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07"/>
  </p:notesMasterIdLst>
  <p:handoutMasterIdLst>
    <p:handoutMasterId r:id="rId208"/>
  </p:handoutMasterIdLst>
  <p:sldIdLst>
    <p:sldId id="26381" r:id="rId5"/>
    <p:sldId id="26505" r:id="rId6"/>
    <p:sldId id="271" r:id="rId7"/>
    <p:sldId id="26383" r:id="rId8"/>
    <p:sldId id="289" r:id="rId9"/>
    <p:sldId id="26507" r:id="rId10"/>
    <p:sldId id="26506" r:id="rId11"/>
    <p:sldId id="26508" r:id="rId12"/>
    <p:sldId id="26509" r:id="rId13"/>
    <p:sldId id="26510" r:id="rId14"/>
    <p:sldId id="26511" r:id="rId15"/>
    <p:sldId id="26516" r:id="rId16"/>
    <p:sldId id="26698" r:id="rId17"/>
    <p:sldId id="26375" r:id="rId18"/>
    <p:sldId id="26512" r:id="rId19"/>
    <p:sldId id="26705" r:id="rId20"/>
    <p:sldId id="26514" r:id="rId21"/>
    <p:sldId id="26515" r:id="rId22"/>
    <p:sldId id="26527" r:id="rId23"/>
    <p:sldId id="26517" r:id="rId24"/>
    <p:sldId id="26518" r:id="rId25"/>
    <p:sldId id="26519" r:id="rId26"/>
    <p:sldId id="26699" r:id="rId27"/>
    <p:sldId id="26700" r:id="rId28"/>
    <p:sldId id="26520" r:id="rId29"/>
    <p:sldId id="26521" r:id="rId30"/>
    <p:sldId id="26522" r:id="rId31"/>
    <p:sldId id="26523" r:id="rId32"/>
    <p:sldId id="26524" r:id="rId33"/>
    <p:sldId id="26530" r:id="rId34"/>
    <p:sldId id="26531" r:id="rId35"/>
    <p:sldId id="26532" r:id="rId36"/>
    <p:sldId id="26533" r:id="rId37"/>
    <p:sldId id="26534" r:id="rId38"/>
    <p:sldId id="26535" r:id="rId39"/>
    <p:sldId id="26536" r:id="rId40"/>
    <p:sldId id="26537" r:id="rId41"/>
    <p:sldId id="26538" r:id="rId42"/>
    <p:sldId id="26539" r:id="rId43"/>
    <p:sldId id="26540" r:id="rId44"/>
    <p:sldId id="26541" r:id="rId45"/>
    <p:sldId id="26542" r:id="rId46"/>
    <p:sldId id="26543" r:id="rId47"/>
    <p:sldId id="26706" r:id="rId48"/>
    <p:sldId id="26707" r:id="rId49"/>
    <p:sldId id="26546" r:id="rId50"/>
    <p:sldId id="26701" r:id="rId51"/>
    <p:sldId id="26702" r:id="rId52"/>
    <p:sldId id="26397" r:id="rId53"/>
    <p:sldId id="26547" r:id="rId54"/>
    <p:sldId id="26548" r:id="rId55"/>
    <p:sldId id="26549" r:id="rId56"/>
    <p:sldId id="26550" r:id="rId57"/>
    <p:sldId id="26551" r:id="rId58"/>
    <p:sldId id="26552" r:id="rId59"/>
    <p:sldId id="26553" r:id="rId60"/>
    <p:sldId id="26554" r:id="rId61"/>
    <p:sldId id="26555" r:id="rId62"/>
    <p:sldId id="26556" r:id="rId63"/>
    <p:sldId id="26557" r:id="rId64"/>
    <p:sldId id="26558" r:id="rId65"/>
    <p:sldId id="26559" r:id="rId66"/>
    <p:sldId id="26560" r:id="rId67"/>
    <p:sldId id="26703" r:id="rId68"/>
    <p:sldId id="26704" r:id="rId69"/>
    <p:sldId id="26561" r:id="rId70"/>
    <p:sldId id="26562" r:id="rId71"/>
    <p:sldId id="26563" r:id="rId72"/>
    <p:sldId id="26564" r:id="rId73"/>
    <p:sldId id="26565" r:id="rId74"/>
    <p:sldId id="26566" r:id="rId75"/>
    <p:sldId id="26567" r:id="rId76"/>
    <p:sldId id="26657" r:id="rId77"/>
    <p:sldId id="26658" r:id="rId78"/>
    <p:sldId id="26568" r:id="rId79"/>
    <p:sldId id="26569" r:id="rId80"/>
    <p:sldId id="26570" r:id="rId81"/>
    <p:sldId id="26659" r:id="rId82"/>
    <p:sldId id="26660" r:id="rId83"/>
    <p:sldId id="26571" r:id="rId84"/>
    <p:sldId id="26572" r:id="rId85"/>
    <p:sldId id="26573" r:id="rId86"/>
    <p:sldId id="26574" r:id="rId87"/>
    <p:sldId id="26575" r:id="rId88"/>
    <p:sldId id="26576" r:id="rId89"/>
    <p:sldId id="26661" r:id="rId90"/>
    <p:sldId id="26662" r:id="rId91"/>
    <p:sldId id="26577" r:id="rId92"/>
    <p:sldId id="26578" r:id="rId93"/>
    <p:sldId id="26579" r:id="rId94"/>
    <p:sldId id="26580" r:id="rId95"/>
    <p:sldId id="26581" r:id="rId96"/>
    <p:sldId id="26582" r:id="rId97"/>
    <p:sldId id="26663" r:id="rId98"/>
    <p:sldId id="26664" r:id="rId99"/>
    <p:sldId id="26583" r:id="rId100"/>
    <p:sldId id="26584" r:id="rId101"/>
    <p:sldId id="26585" r:id="rId102"/>
    <p:sldId id="26586" r:id="rId103"/>
    <p:sldId id="26587" r:id="rId104"/>
    <p:sldId id="26588" r:id="rId105"/>
    <p:sldId id="26589" r:id="rId106"/>
    <p:sldId id="26590" r:id="rId107"/>
    <p:sldId id="26591" r:id="rId108"/>
    <p:sldId id="26665" r:id="rId109"/>
    <p:sldId id="26666" r:id="rId110"/>
    <p:sldId id="26592" r:id="rId111"/>
    <p:sldId id="26593" r:id="rId112"/>
    <p:sldId id="26594" r:id="rId113"/>
    <p:sldId id="26595" r:id="rId114"/>
    <p:sldId id="26667" r:id="rId115"/>
    <p:sldId id="26668" r:id="rId116"/>
    <p:sldId id="26596" r:id="rId117"/>
    <p:sldId id="26597" r:id="rId118"/>
    <p:sldId id="26598" r:id="rId119"/>
    <p:sldId id="26599" r:id="rId120"/>
    <p:sldId id="26669" r:id="rId121"/>
    <p:sldId id="26670" r:id="rId122"/>
    <p:sldId id="26600" r:id="rId123"/>
    <p:sldId id="26601" r:id="rId124"/>
    <p:sldId id="26602" r:id="rId125"/>
    <p:sldId id="26671" r:id="rId126"/>
    <p:sldId id="26672" r:id="rId127"/>
    <p:sldId id="26603" r:id="rId128"/>
    <p:sldId id="26604" r:id="rId129"/>
    <p:sldId id="26605" r:id="rId130"/>
    <p:sldId id="26673" r:id="rId131"/>
    <p:sldId id="26674" r:id="rId132"/>
    <p:sldId id="26606" r:id="rId133"/>
    <p:sldId id="26607" r:id="rId134"/>
    <p:sldId id="26608" r:id="rId135"/>
    <p:sldId id="26675" r:id="rId136"/>
    <p:sldId id="26676" r:id="rId137"/>
    <p:sldId id="26609" r:id="rId138"/>
    <p:sldId id="26611" r:id="rId139"/>
    <p:sldId id="26612" r:id="rId140"/>
    <p:sldId id="26613" r:id="rId141"/>
    <p:sldId id="26614" r:id="rId142"/>
    <p:sldId id="26615" r:id="rId143"/>
    <p:sldId id="26616" r:id="rId144"/>
    <p:sldId id="26617" r:id="rId145"/>
    <p:sldId id="26677" r:id="rId146"/>
    <p:sldId id="26678" r:id="rId147"/>
    <p:sldId id="26618" r:id="rId148"/>
    <p:sldId id="26619" r:id="rId149"/>
    <p:sldId id="26620" r:id="rId150"/>
    <p:sldId id="26621" r:id="rId151"/>
    <p:sldId id="26622" r:id="rId152"/>
    <p:sldId id="26623" r:id="rId153"/>
    <p:sldId id="26679" r:id="rId154"/>
    <p:sldId id="26680" r:id="rId155"/>
    <p:sldId id="26624" r:id="rId156"/>
    <p:sldId id="26625" r:id="rId157"/>
    <p:sldId id="26626" r:id="rId158"/>
    <p:sldId id="26681" r:id="rId159"/>
    <p:sldId id="26682" r:id="rId160"/>
    <p:sldId id="26627" r:id="rId161"/>
    <p:sldId id="26628" r:id="rId162"/>
    <p:sldId id="26629" r:id="rId163"/>
    <p:sldId id="26630" r:id="rId164"/>
    <p:sldId id="26631" r:id="rId165"/>
    <p:sldId id="26683" r:id="rId166"/>
    <p:sldId id="26684" r:id="rId167"/>
    <p:sldId id="26632" r:id="rId168"/>
    <p:sldId id="26633" r:id="rId169"/>
    <p:sldId id="26634" r:id="rId170"/>
    <p:sldId id="26635" r:id="rId171"/>
    <p:sldId id="26636" r:id="rId172"/>
    <p:sldId id="26637" r:id="rId173"/>
    <p:sldId id="26685" r:id="rId174"/>
    <p:sldId id="26686" r:id="rId175"/>
    <p:sldId id="26638" r:id="rId176"/>
    <p:sldId id="26639" r:id="rId177"/>
    <p:sldId id="26640" r:id="rId178"/>
    <p:sldId id="26687" r:id="rId179"/>
    <p:sldId id="26688" r:id="rId180"/>
    <p:sldId id="26641" r:id="rId181"/>
    <p:sldId id="26689" r:id="rId182"/>
    <p:sldId id="26690" r:id="rId183"/>
    <p:sldId id="26691" r:id="rId184"/>
    <p:sldId id="26692" r:id="rId185"/>
    <p:sldId id="26693" r:id="rId186"/>
    <p:sldId id="26642" r:id="rId187"/>
    <p:sldId id="26694" r:id="rId188"/>
    <p:sldId id="26695" r:id="rId189"/>
    <p:sldId id="26643" r:id="rId190"/>
    <p:sldId id="26696" r:id="rId191"/>
    <p:sldId id="26697" r:id="rId192"/>
    <p:sldId id="26644" r:id="rId193"/>
    <p:sldId id="26645" r:id="rId194"/>
    <p:sldId id="26647" r:id="rId195"/>
    <p:sldId id="26648" r:id="rId196"/>
    <p:sldId id="26649" r:id="rId197"/>
    <p:sldId id="26650" r:id="rId198"/>
    <p:sldId id="26651" r:id="rId199"/>
    <p:sldId id="26652" r:id="rId200"/>
    <p:sldId id="26653" r:id="rId201"/>
    <p:sldId id="26654" r:id="rId202"/>
    <p:sldId id="26655" r:id="rId203"/>
    <p:sldId id="26656" r:id="rId204"/>
    <p:sldId id="360" r:id="rId205"/>
    <p:sldId id="361" r:id="rId206"/>
  </p:sldIdLst>
  <p:sldSz cx="12192000" cy="6858000"/>
  <p:notesSz cx="6858000" cy="9144000"/>
  <p:embeddedFontLst>
    <p:embeddedFont>
      <p:font typeface="Cambria Math" panose="02040503050406030204" pitchFamily="18" charset="0"/>
      <p:regular r:id="rId20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6505"/>
            <p14:sldId id="271"/>
            <p14:sldId id="26383"/>
            <p14:sldId id="289"/>
            <p14:sldId id="26507"/>
            <p14:sldId id="26506"/>
            <p14:sldId id="26508"/>
            <p14:sldId id="26509"/>
            <p14:sldId id="26510"/>
            <p14:sldId id="26511"/>
            <p14:sldId id="26516"/>
            <p14:sldId id="26698"/>
            <p14:sldId id="26375"/>
            <p14:sldId id="26512"/>
            <p14:sldId id="26705"/>
            <p14:sldId id="26514"/>
            <p14:sldId id="26515"/>
            <p14:sldId id="26527"/>
            <p14:sldId id="26517"/>
            <p14:sldId id="26518"/>
            <p14:sldId id="26519"/>
            <p14:sldId id="26699"/>
            <p14:sldId id="26700"/>
            <p14:sldId id="26520"/>
            <p14:sldId id="26521"/>
            <p14:sldId id="26522"/>
            <p14:sldId id="26523"/>
            <p14:sldId id="26524"/>
            <p14:sldId id="26530"/>
            <p14:sldId id="26531"/>
            <p14:sldId id="26532"/>
            <p14:sldId id="26533"/>
            <p14:sldId id="26534"/>
            <p14:sldId id="26535"/>
            <p14:sldId id="26536"/>
            <p14:sldId id="26537"/>
            <p14:sldId id="26538"/>
            <p14:sldId id="26539"/>
            <p14:sldId id="26540"/>
            <p14:sldId id="26541"/>
            <p14:sldId id="26542"/>
            <p14:sldId id="26543"/>
            <p14:sldId id="26706"/>
            <p14:sldId id="26707"/>
            <p14:sldId id="26546"/>
            <p14:sldId id="26701"/>
            <p14:sldId id="26702"/>
            <p14:sldId id="26397"/>
            <p14:sldId id="26547"/>
            <p14:sldId id="26548"/>
            <p14:sldId id="26549"/>
            <p14:sldId id="26550"/>
            <p14:sldId id="26551"/>
            <p14:sldId id="26552"/>
            <p14:sldId id="26553"/>
            <p14:sldId id="26554"/>
            <p14:sldId id="26555"/>
            <p14:sldId id="26556"/>
            <p14:sldId id="26557"/>
            <p14:sldId id="26558"/>
            <p14:sldId id="26559"/>
            <p14:sldId id="26560"/>
            <p14:sldId id="26703"/>
            <p14:sldId id="26704"/>
            <p14:sldId id="26561"/>
            <p14:sldId id="26562"/>
            <p14:sldId id="26563"/>
            <p14:sldId id="26564"/>
            <p14:sldId id="26565"/>
            <p14:sldId id="26566"/>
            <p14:sldId id="26567"/>
            <p14:sldId id="26657"/>
            <p14:sldId id="26658"/>
            <p14:sldId id="26568"/>
            <p14:sldId id="26569"/>
            <p14:sldId id="26570"/>
            <p14:sldId id="26659"/>
            <p14:sldId id="26660"/>
            <p14:sldId id="26571"/>
            <p14:sldId id="26572"/>
            <p14:sldId id="26573"/>
            <p14:sldId id="26574"/>
            <p14:sldId id="26575"/>
            <p14:sldId id="26576"/>
            <p14:sldId id="26661"/>
            <p14:sldId id="26662"/>
            <p14:sldId id="26577"/>
            <p14:sldId id="26578"/>
            <p14:sldId id="26579"/>
            <p14:sldId id="26580"/>
            <p14:sldId id="26581"/>
            <p14:sldId id="26582"/>
            <p14:sldId id="26663"/>
            <p14:sldId id="26664"/>
            <p14:sldId id="26583"/>
            <p14:sldId id="26584"/>
            <p14:sldId id="26585"/>
            <p14:sldId id="26586"/>
            <p14:sldId id="26587"/>
            <p14:sldId id="26588"/>
            <p14:sldId id="26589"/>
            <p14:sldId id="26590"/>
            <p14:sldId id="26591"/>
            <p14:sldId id="26665"/>
            <p14:sldId id="26666"/>
            <p14:sldId id="26592"/>
            <p14:sldId id="26593"/>
            <p14:sldId id="26594"/>
            <p14:sldId id="26595"/>
            <p14:sldId id="26667"/>
            <p14:sldId id="26668"/>
            <p14:sldId id="26596"/>
            <p14:sldId id="26597"/>
            <p14:sldId id="26598"/>
            <p14:sldId id="26599"/>
            <p14:sldId id="26669"/>
            <p14:sldId id="26670"/>
            <p14:sldId id="26600"/>
            <p14:sldId id="26601"/>
            <p14:sldId id="26602"/>
            <p14:sldId id="26671"/>
            <p14:sldId id="26672"/>
            <p14:sldId id="26603"/>
            <p14:sldId id="26604"/>
            <p14:sldId id="26605"/>
            <p14:sldId id="26673"/>
            <p14:sldId id="26674"/>
            <p14:sldId id="26606"/>
            <p14:sldId id="26607"/>
            <p14:sldId id="26608"/>
            <p14:sldId id="26675"/>
            <p14:sldId id="26676"/>
            <p14:sldId id="26609"/>
            <p14:sldId id="26611"/>
            <p14:sldId id="26612"/>
            <p14:sldId id="26613"/>
            <p14:sldId id="26614"/>
            <p14:sldId id="26615"/>
            <p14:sldId id="26616"/>
            <p14:sldId id="26617"/>
            <p14:sldId id="26677"/>
            <p14:sldId id="26678"/>
            <p14:sldId id="26618"/>
            <p14:sldId id="26619"/>
            <p14:sldId id="26620"/>
            <p14:sldId id="26621"/>
            <p14:sldId id="26622"/>
            <p14:sldId id="26623"/>
            <p14:sldId id="26679"/>
            <p14:sldId id="26680"/>
            <p14:sldId id="26624"/>
            <p14:sldId id="26625"/>
            <p14:sldId id="26626"/>
            <p14:sldId id="26681"/>
            <p14:sldId id="26682"/>
            <p14:sldId id="26627"/>
            <p14:sldId id="26628"/>
            <p14:sldId id="26629"/>
            <p14:sldId id="26630"/>
            <p14:sldId id="26631"/>
            <p14:sldId id="26683"/>
            <p14:sldId id="26684"/>
            <p14:sldId id="26632"/>
            <p14:sldId id="26633"/>
            <p14:sldId id="26634"/>
            <p14:sldId id="26635"/>
            <p14:sldId id="26636"/>
            <p14:sldId id="26637"/>
            <p14:sldId id="26685"/>
            <p14:sldId id="26686"/>
            <p14:sldId id="26638"/>
            <p14:sldId id="26639"/>
            <p14:sldId id="26640"/>
            <p14:sldId id="26687"/>
            <p14:sldId id="26688"/>
            <p14:sldId id="26641"/>
            <p14:sldId id="26689"/>
            <p14:sldId id="26690"/>
            <p14:sldId id="26691"/>
            <p14:sldId id="26692"/>
            <p14:sldId id="26693"/>
            <p14:sldId id="26642"/>
            <p14:sldId id="26694"/>
            <p14:sldId id="26695"/>
            <p14:sldId id="26643"/>
            <p14:sldId id="26696"/>
            <p14:sldId id="26697"/>
            <p14:sldId id="26644"/>
            <p14:sldId id="26645"/>
            <p14:sldId id="26647"/>
            <p14:sldId id="26648"/>
            <p14:sldId id="26649"/>
            <p14:sldId id="26650"/>
            <p14:sldId id="26651"/>
            <p14:sldId id="26652"/>
            <p14:sldId id="26653"/>
            <p14:sldId id="26654"/>
            <p14:sldId id="26655"/>
            <p14:sldId id="26656"/>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1FFC33D-2D45-5E34-EC2C-732041C61E23}" name="Alex Stewart" initials="AS" userId="S::Alexander.Stewart2@det.nsw.edu.au::e1719bb3-9ca2-45dd-b4e5-5382c78f578c" providerId="AD"/>
  <p188:author id="{72C9989A-B84F-90DD-7F77-126F95244DD0}" name="Arn Murphy" initials="AM" userId="S::ARN.MURPHY@det.nsw.edu.au::bd45a529-0604-49ca-8138-3c079c73a86e" providerId="AD"/>
  <p188:author id="{913BFAE4-222F-1456-BA51-F190F9E0D71A}" name="Christopher Farlow" initials="CF" userId="S::christopher.farlow2@det.nsw.edu.au::1d6e7c80-f391-4c69-991c-b443ceeb1639"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0100"/>
    <a:srgbClr val="84C440"/>
    <a:srgbClr val="7D3900"/>
    <a:srgbClr val="146CFD"/>
    <a:srgbClr val="FBDBE7"/>
    <a:srgbClr val="B51458"/>
    <a:srgbClr val="00ACC2"/>
    <a:srgbClr val="64BB47"/>
    <a:srgbClr val="E5F7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06C65-4075-480C-A4FF-2A6633009B3D}" v="2" dt="2026-04-15T06:23:46.09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1"/>
    <p:restoredTop sz="94607"/>
  </p:normalViewPr>
  <p:slideViewPr>
    <p:cSldViewPr snapToGrid="0">
      <p:cViewPr varScale="1">
        <p:scale>
          <a:sx n="147" d="100"/>
          <a:sy n="147" d="100"/>
        </p:scale>
        <p:origin x="438" y="108"/>
      </p:cViewPr>
      <p:guideLst>
        <p:guide orient="horz" pos="2137"/>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notesMaster" Target="notesMasters/notesMaster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14" Type="http://schemas.microsoft.com/office/2015/10/relationships/revisionInfo" Target="revisionInfo.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font" Target="fonts/font1.fntdata"/><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presProps" Target="presProps.xml"/><Relationship Id="rId215" Type="http://schemas.microsoft.com/office/2018/10/relationships/authors" Target="author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theme" Target="theme/theme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15/04/2026</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C6F825C-382E-4C1A-82AB-BCE4AFD21ABE}" type="datetimeFigureOut">
              <a:rPr lang="en-AU" smtClean="0"/>
              <a:pPr/>
              <a:t>15/04/2026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3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4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5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5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6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7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7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7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8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8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8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B4D7F-4344-8C78-D158-6ABAFFE51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8C01E-357D-96E0-67F6-C369BDF5189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60A8FB8-C6AD-78A2-D451-B567013F60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0561BCD-76CE-EE0D-6FF3-603C64F82226}"/>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9705744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F788D-45C9-C723-E36F-770D03586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A8476-0750-CBA5-FA4C-A8DA606DD6D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E81029B-E654-5B81-F926-7F696FA1B8E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08C2431-3E42-6808-1C5F-A6C17511E10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343072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93D04-99B5-CC95-9AD2-D5F1741AA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D530B-C6E9-299B-C89A-0C2D3890999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DC20D0B-EF7C-823D-7342-81843D17E27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0007F9E-70E4-62F4-6E5E-61770EB01A4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836525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9A90-A55F-178B-B94D-0D97731B0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4AAAD-3573-E176-7DB9-186ADEA7D60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48FA592-CCEE-0DF2-573B-43D0A9B19FAD}"/>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8258EE15-15FF-6A65-82FD-65F491CC1AB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360324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2B57B-11FE-9AC0-59DC-E1230425C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1E982-DD2F-5F15-EF85-E70B8A11F73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FF408D0-5352-C72B-6388-B0DF5811855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9FA637B-4326-B9B9-3E6A-7CDCBF555A4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194216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8FB45-039F-B2D2-31AF-A8C30F095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3FF5A-35B9-2B35-61AC-C14AECDE5D7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CC487EC-88B9-E008-13DC-FA53465067E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447F273-6C74-596B-CA3C-3E145725C13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74379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5168F-E752-3172-4D4B-310C67585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3A260-4F88-8420-1A60-B54616D7178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E0E8BBB-EE7A-CF15-DF72-B725784B37F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4AC95E5-1016-4A2F-5D92-51204D0B2A0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596366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F6445-133A-1259-A5E5-D9891DA52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876EB-6B69-C66E-1ECD-B4C9928A5A2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018C83E-029D-B4A5-71C5-C2046A326AC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27ED5C7-D496-2DFC-5C84-5018FCEB837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803303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37AE-5F42-017B-5135-B79BAB916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DCBE1-A357-C208-48D2-1F2E0C1D46A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24D013B-CCE3-90C6-544D-907C3880B36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DDE602C-1E04-6E7B-EA21-DF40CC0867C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437443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EED0F-6ABE-7CE0-3344-8F27E0F29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D113F-D7B7-86E4-D660-0C2C7C5964B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6910855-7E4A-7FB0-3F90-D034296B7F5D}"/>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86D9575A-1599-0CB8-479A-E10546F3475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196885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6416-A332-6981-3671-F23B13EAB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58B7F-46B7-7A71-C6CF-9FC457989C3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F900E1C-386F-7111-E83D-BB0071F156A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14C9CA5-A7C4-E5F6-3B77-54C0069B982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1865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1648358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8F8A7-6BA8-DDCE-2E02-E18D5B957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9622F-2B35-D582-ED08-309B6EEE56F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890FE00-6E46-183D-9CC4-AFD13A1B22B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1775C53-82EB-3742-106E-0EF78C7B8C4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610202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FACA-8B0B-00E8-DD7A-C12C2C1B8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DC4C4-3152-792E-13CC-4C752DDD4BE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84A22A6-B073-AB95-E179-38444C0C506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EAC6EA5-DA7C-4384-87A1-93D738A5610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091323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AB136-40BA-9D6F-7059-21E776068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03DF0-6D3E-0EB5-4DF3-7F73EAA09AD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5D9EA49-6EFC-C257-BDA3-EDA435AA3E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D954AC2-709E-34F7-0C45-1F64E343B00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20939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8C644-FECD-FD51-00E3-46023E603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8FA01-C2B6-1C6A-6892-9460AA1BF4D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903AE46-A487-55F5-72EC-45AD6324FD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E02184C-F4C0-6C3E-D59A-13272C1CD70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583838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5D28E-BACE-1A19-3561-A26B22C84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32440-8014-A4E8-B04F-C155B6728FB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3D3E2B-1502-CBD7-8C24-238A9429BE4D}"/>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F52FADDD-A70D-33A0-8E85-4F287BAE8BD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669014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A51F3-DD90-D7B6-ADCD-047271C11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A0252-0042-BD4A-AF6E-6C1937B5701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22C6A54-C84F-51BA-DF23-90F6E6EB4AA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4FF2FDC-7BD2-7FA2-F36C-AB9D479F359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671665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5E14F-D8E7-466F-12DB-9C08204BB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3D279-5098-82C0-C304-7C02FC9888F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907AF39-5DD2-CB7F-A591-DD0B4EDB3C9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23E1135-D782-1667-1C57-266C8C39DAB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493497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5EED-9780-F674-A44D-507EA4CC0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57C10-BAC1-04F8-E336-48DE97543AE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9BAD333-354C-5A41-CB11-75386FC46B0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6D762B1-7D0A-0AC9-7D87-8E329A6821D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088661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012E0-530A-888A-396F-4D2DEF008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C1645-F30D-F5EC-F329-35622A60421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EDEBE15-D687-6E47-D200-D13B6CBEF59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B788E34-F99A-D7D9-7586-31C7BD3A2DC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357164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6C615-C8CA-C4B7-570B-8C5073A6B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5859F-5C8E-C890-A04F-600F5609D63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0C4C328-639B-8EF3-663C-E93D6D189B9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AC9CC09A-46B8-83B4-3B21-289A44ACD57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5069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0FD3E-ABE7-A26A-1769-C30A65756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825A6-2627-439C-C088-4904C1286D7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DA1B1F8-438D-E64D-6EF2-B1FA6BF4510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A558327-147B-1589-E2FF-AC1A58C3F3BD}"/>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41598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7A088-172D-914A-7A03-E95801146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60D28-8F7E-223D-038D-86DB9FB1DBE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8132667-34B1-1E8A-A9FA-F2731C38D39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393F41C-6E95-5938-D227-98F4DB107A3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286063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E93B2-C09F-715F-44AA-C0720FA49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09482-2765-359A-A415-BB5131FDAE0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15C5F64-0250-4457-A039-3392B1ADEB6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3E31510-FA97-7D66-CA00-20AAC4AC415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881978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625AA-7227-08F8-5DFB-1B322B165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C1B70-727C-66C3-86B9-86892140973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1572385-FDD9-DFE4-F734-50051B9FCA3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9CEBA69-9554-4173-AFB3-AAE4B8B8376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762222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D9165-1170-0571-44BE-7B3177A44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DA301-2850-F8DF-7B34-BBBEDB4580F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616A3EE-2E73-8CD1-A7FD-5C2B4ABFD5D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C71DC54-BED8-AEA7-5967-1E187B1AABF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138173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54454-5D49-0C31-138A-36812E758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8FA4B-20FF-8118-44CF-A70941AD9ED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AEBD45B-1C7D-F00B-1A04-446C51DCCF9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A0D23FDF-5D20-2EA4-0A96-EFF94B9297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136222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2FD3B-41E8-3D71-4E0F-A8D9E002B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106CB-9BD4-1757-ADBD-5898FE4FE2A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E46718F-09FA-FE82-C196-C75CC9751AE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25528C7-7F79-6AFB-3103-A9DD21F677F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832330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32C0-5445-75AD-AF0A-A07404A38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E07CD-402D-0941-2F7D-1A0218C94C1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7C534B6-4EAA-B88E-E5AC-57C5C599BA3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D739A5D-9766-E2C8-96FE-653B0AEEA33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285290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C9078-49E3-DE17-E3DF-C33532700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94D3E-63AC-46D6-EA7C-20656A7389A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9114A55-335E-381A-7600-E8CE8F51BB7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AF6CBA6-CA21-8350-2AFF-BF9670E921A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381483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05D13-5058-9958-D6AC-57AE119EA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EAFCA-2E1A-B76E-2330-34B6B5B98C0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BBEAF4D-7379-A2B7-258D-F235B09D2E7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405F27B-6184-1A4E-D7E8-B439CC004D5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360574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D872-A72C-AE25-597D-03E00346F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30F63-50CD-310C-A0AC-4EC22EA88F5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48A5C59-EBF4-0BED-2037-DCB0D244854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E5FFD7C7-2FAC-8BC4-E33B-427DAB5979C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6011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AA4EA-E511-DF11-DFB0-3A18AA844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ED0F9-1E62-4289-6FEA-2CFAF50601B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48EFAFA-CCC1-A441-A636-94BBAFDCA9A4}"/>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74FD0F07-5E32-05D8-7F74-8675B20E95E9}"/>
              </a:ext>
            </a:extLst>
          </p:cNvPr>
          <p:cNvSpPr>
            <a:spLocks noGrp="1"/>
          </p:cNvSpPr>
          <p:nvPr>
            <p:ph type="sldNum" sz="quarter" idx="5"/>
          </p:nvPr>
        </p:nvSpPr>
        <p:spPr/>
        <p:txBody>
          <a:bodyPr/>
          <a:lstStyle/>
          <a:p>
            <a:fld id="{D09C5488-DD16-4714-9519-7BE21BA11D4E}" type="slidenum">
              <a:rPr lang="en-AU" smtClean="0"/>
              <a:t>13</a:t>
            </a:fld>
            <a:endParaRPr lang="en-AU"/>
          </a:p>
        </p:txBody>
      </p:sp>
    </p:spTree>
    <p:extLst>
      <p:ext uri="{BB962C8B-B14F-4D97-AF65-F5344CB8AC3E}">
        <p14:creationId xmlns:p14="http://schemas.microsoft.com/office/powerpoint/2010/main" val="19627126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73C1-FC6B-4375-AAA7-999293A9A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F9B76-B9FD-5A7F-3627-C362CDD3E05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E6C9DFB-97F2-C33E-2546-B7D5A1245D3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A47301E-8CC1-2CBA-1F29-F35A14C932C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218536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AFAC-CE51-83F1-074F-FF891225F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6704-7926-C4EF-5C11-52C83F0E907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7F44CF6-2C3C-6438-55AD-21F10C445BB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2CE768-5E85-B073-61CF-2B5A475A9F5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584360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A56E0-79A2-8990-D1C2-0F1D105D1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1ABCF-A0D0-9B3B-CD93-4AE9374EC86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8511C08-2B98-4AD6-98A8-AB1768B30F6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B7DD507-5ED9-8EC6-1C45-DD0004B0F0D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716912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7F127-06DC-8397-8302-D704E0743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A285A-1B63-1176-9070-162D99ED2A9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B18EBE3-0103-08A6-84D7-8CA388398B4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8C56EFE-C332-AB95-3FBB-334A778F650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403914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E4D7-E003-1DDC-A9FB-44E9E8C62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85870-D5C4-24B2-E427-FBD2CF1C9B6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E07235B-CCC4-8B04-C496-6614C1EB967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2E47837-9CEC-2902-9993-A5ACAA7A81A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2844777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F0D08-E5EF-2FDE-CE6A-FFD82BF1D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D94C7-8D46-FBD2-6C5F-2ABCBC6350B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1213C32-D96C-BA4A-721A-EC43755773E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20AA6A8-002D-87AC-6149-22276F6109B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914098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9D2ED-61AC-6AC2-264D-0E360727B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EF32B-85E9-DD41-F91A-5B4D8C45506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8C94C3B-CBCC-A8D0-24C8-82ACA054A70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86203E5-8E84-EB6E-7028-9EB8CAF4B9F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687987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99860-FAD6-D06F-1B32-B4430274B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2E4BD-951D-6D53-6096-DBF7512B1EE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8C34556-6091-33FA-A41F-342C5EA03B2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E1F041E-1AA6-1A71-B85D-575D9ACCD27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549981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810B9-6FDD-CE28-7029-3B103D8F9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D92E8-43C3-6B91-67CA-EB453C49132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8777E04-5C4F-F875-6CA0-111EC5EF736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D0468F1-C031-2192-5819-BB26479D3F2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0147085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4C0AA-D76A-F892-90A6-DC449E4CC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8CEC7-17C5-17A7-15EA-60400EDE083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9CF1124-4103-C22E-F019-8428C3B4293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05ACA7E5-57F6-B681-EB38-F93F0A009C0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759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1816431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DD816-CAB1-CA03-E750-868A437D7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394E0-08AE-E561-78E8-05D3B3FCAB5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0CE1DDA-4ADF-04CD-A54F-721633DB6EA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B739109-B925-2948-F170-D6A59BE91BB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449871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4EB06-DDB1-D8AA-E451-42EB39ACB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5DA07-0184-B839-5441-A9F3AB816F8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7763C8E-12ED-1C5E-C2C1-528414107DE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2061448-AF30-E298-01B7-DA7CD13B96E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649557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00379-07CC-2B8A-90DE-85E6BF71A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6B9A1-3835-F6DA-F668-442D30EF91C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88C6534-9024-55BF-F230-6BDFF1B476C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05D1AA4-FCFD-02D7-93CD-13EE3A3D995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7801297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A30D-FDB5-71BD-7A59-3BCB3233D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F5AF9-E8FE-D4B6-9DF0-7FC78597A9F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342354B-055A-8D17-703E-22C802E0132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80CD1E8-6986-7B5C-8DD4-45B6EC824B2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91329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E140B-68F6-ADD7-4F35-1CD0D5130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E60FD-68CC-AB20-763F-176B4ED9FB3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E7D6A52-2E30-727E-EFC2-4D06F699AD4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B78CBB4-2A39-1278-A888-7DB244D019D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330775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D4CF8-410C-7300-3BC0-369AE3B33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40939-4D75-9427-2F14-84A0FBA867F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62F840D-C621-B557-0A5A-52EF10DE071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9EC70F0-3293-0443-6AEA-E67D0E49BA8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018622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EA226-C100-B060-D6DD-AB1B8C224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534C9-A985-03C7-C57A-19D77BCDB92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292663B-E55E-B3D5-8F8F-394173FB2E9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4858B07-B769-19E3-A27D-D72E48E304F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232521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37214-BEC3-DC22-B4A7-D42748365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135B3-4E79-3AD6-EE7D-EFE43C0ECA7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15357E9-A1D9-FFCC-F0E5-E6C1836DCC16}"/>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5C826229-3DC6-38E3-D814-E1C15F76E9C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699066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DC4B-C41C-2685-DEF6-9F009396C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C368B-FD50-59EF-5F88-11E0018C5F3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2D4A7D4-494B-6566-D499-23EB33FA9F1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9059BBB-6D70-1BE9-089C-65B6C1A6810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5031942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3DDC6-EA97-5F6F-778E-0142BD0F4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340F6-15FA-5320-668E-C164E87BCF0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3CC05F6-CD89-3C91-0B48-6F2FA49101D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30019C1-19A0-90DA-1203-0D930223121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80213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67497-8EDD-183F-ACDC-F284F37C1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3998F-102D-0CE9-7390-FECCFC69469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A5E842A-B01C-858A-F243-E83266C49AC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E74EC1A-418F-5C0E-86A6-1A9CCC2CB08B}"/>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7076260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E5478-C11B-4F17-028C-5C03AF587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92775-E960-F942-5467-7BEEC2377B7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0D31704-0BAD-B46C-5A30-5DBF71AB9CA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A7FFA7-3EB4-DBB3-5C42-FABA2A6D11A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07056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4FDDD-DEA1-96B9-365A-88DF013BB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2CE01-0DA3-B970-A6AF-2E2583535D2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8C1B24F-31FC-3A76-90EF-A2F3E70B8D7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F7B610E-39EB-11D2-B738-7BFD9C23047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6108288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4FFBD-B0AA-4209-AF1E-A35704A7E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59BCB-8E80-902E-C64E-50E4122A194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E71E459-7E04-5178-0A59-397FBD42F1E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E0B73796-90A7-287B-5E32-1796D2BAB85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940681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CD3-C3EF-353B-320C-7D520E230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A946A-95E8-29B5-EA55-3D16202394B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8655E6C-07A8-2CD9-445A-B2BA95618AF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6BE643C-2DFE-BF10-3BFD-C504DC356CB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8610654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6666D-3EB8-6A58-1C34-8BA48EA73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DA7C6-74BA-AAEF-C71B-E2B38E65F51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8A13E5B-1DB2-B117-67D8-A59E8EE3CF2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EB1D318-D077-3C84-169D-96F736C03CF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712477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FBA36-659F-0F3B-C0A3-2D8EBCA84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52F4B-1B28-3158-5A3D-F75DBBC770E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1EAC63E-65AE-BCA0-81A8-A014B573D7F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95F2782-7680-2E9F-F704-9AD911EB8FD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87258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5C6CD-6143-D03B-F81A-D9CA170DF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8090D-BEDD-CA36-BC32-99BD3D3423F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A6977D6-F7C5-14AF-E6E8-0FC554D12CA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CB91378-3648-F19B-E931-A8E50F7D32B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431990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BD24F-1C44-867D-2EBF-54F037D2A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8070A-0799-3064-A49C-BD65D9737D5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7B1A4D5-26E6-6EDA-15AF-06EEBAA3496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CFFC61D-CBB1-5B41-C405-5DAD6CE9A5B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611566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0E5A-4C16-4E83-22C6-9090FEE93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123DC-1E35-C801-3763-A233500A46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97FAAE4-16C3-FC7D-6B04-47639E86AFE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0F973DD-8FF3-4920-0B52-DCF6AF815F8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8507435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4CB2-611D-D431-8645-0AEBD6655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BB315-41D8-7E73-D074-5DC99D57C7E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ED95E53-9C6B-8F1C-7380-264C16591A93}"/>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1EB535BA-5AD6-F97B-842A-B352241F5C8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66837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332FA-D923-2453-9A3A-4AF85C541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CEEF1-AEFC-668E-FCCA-1F588D0306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91E17AB-F941-A2DB-ED91-658483BC79E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A50582B-98EF-6C3F-ED5B-BD3AF4753A52}"/>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41862546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55EF6-BDB5-04DD-ED7F-59D92580D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4CA0A-412E-F356-9696-F0C981FF62D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655772F-3774-5412-50CC-DE54E939B8E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E7687E8-AE7B-9399-342F-DEEEAB69798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8633955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AD35F-ED4A-87E7-40D7-AAA6FCD0C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5B15D-CAC5-8C78-7986-AB772AD0E0D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FF45302-562A-675A-2A1B-8D450F83F69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AF5E7DE-CD35-FC61-2774-5798053AA2D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817069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92F88-5D05-42A0-45FA-6DDAF9F6D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62C1D-958C-AAEB-91D3-41A620A6AB5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38057D2-F89F-33E7-3886-7A91207EBC2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0256143-F1E3-8902-9264-17FD742044E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1318078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44740-8880-2C1E-4842-9DF003B1D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37374-64BF-DE50-F0B4-473BC3EEF03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53FE5CB-FF89-279C-DB94-C0BA04C7102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514EDFA-B101-2503-B013-CD44825E1DA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8160162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BC61-F7BF-FBD4-C643-AE2AAE33B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D2C42-E401-19E1-0360-6FA33FC3F9F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B538562-7371-7DDC-9ECA-C279B675AAA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153FBFB-92DF-DB17-E890-47DD9EFE609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2441992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AAB15-070C-B96A-25D0-9A14B5926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4BBF6-56A0-19BC-00EB-7669EA40D15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3F5ABB9-4055-2518-A504-75C35E926FF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DAB2506-BFB1-16B6-A705-CE3462EE468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0511474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90D0A-8B8D-4555-88F2-466999E13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1797B-B8CC-6160-EC40-0B9A7F7E6CB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5D52F34-296F-5965-BAFB-5A0ED3847B4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9080342-68EB-D14B-2A80-507F21E526C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7628175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271B-1EBA-9555-414C-98B8E255D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AF720-78AD-8320-5C85-DF8EB47DCCA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26C408B-E55D-8F6B-22D2-F3035AD3793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B897321C-7523-5EED-1BBD-1CCEBA1A261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1499646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231B1-B7DF-E99C-E5BC-0977D008F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1A714-1655-F68B-0192-63D97109A22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EEED1AF-ED28-A9D1-59FA-9D0E0A1DF9D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C573889-5952-4B9E-265B-6C3063FD777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3335534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634-D3FD-4B4D-0C55-A6344A418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A74EA-5024-0D7E-4210-FF9F1F3FAF3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1872D16-57A1-6BFF-A3EF-A50A6159A63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6214FD9-FE3E-22F1-33F0-21D6A81AE0C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98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D0B9B-1D99-0F0A-3326-C4A376DCC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78823-65AE-1275-8E02-0A7964664D7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FC1E457-05B0-91CE-14D4-635B926AC4B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FE5A1A4-00C1-858B-271C-457DF7EB60C8}"/>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575114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D838-2F18-E853-3B6F-362B06403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F31DF-088A-50AE-F181-01582FCCDC2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9445F4D-F76C-2FDF-030B-EA1D376A285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A2AAFFC-03DB-BA2F-C838-8E76253A450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41519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E04A3-4BA4-DE75-09A8-FCCD60E4D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EDD9A-E1D9-1CC4-12D6-BA1B3A25DCC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06F3C01-4ED5-7748-FB42-E0C70EB454B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260E1F0-7A8E-9D13-07D2-A9F5A583A56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031428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CFE2-09B8-24A1-726E-C96A40C76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BAB0B-C325-5555-4E51-B78EA979CCF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3F061F5-47F3-964B-7076-BE39C9D4BFB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5503145C-A7A4-04E9-2D36-4F7E047473F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216934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4EFCE-1F40-3A03-109F-C605B3DDD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57E83-7262-00C5-A014-8F9FB4D58B8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B3A3655-CE24-DCF9-F8EB-369A95CFCDE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12120B0-A65E-BB1C-18CA-17A7EF55599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1173780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49AF-F453-D591-6AD5-C40850453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18B8E-C662-C4D2-3543-4DE4ED88772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B0B3F1C-2CE1-546B-ED45-11692E865DC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7B1B102-5F2B-8327-6366-88CAE5148B0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7566163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353D0-6F66-9FF7-3BCF-111EE620A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5852B-701A-DE8E-0D16-81A004C3E2C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744A3F7-ABF5-E3B9-6C2B-34DFD6C49AF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235E8139-A3E6-50C6-3588-D4A7BE1043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256957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6FB46-5361-B89A-C4C5-55E3AEA2A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ECC26-BAA0-02CD-EAA2-8862247D7BA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9A4D916-A02A-8EC3-879C-7D6A1702E7F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4854057-8BC3-C927-5B39-3AEF855CD4D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7011340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A424-6342-ED36-957E-F8AAB16C5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FB48F-A7F6-268C-3EE8-6F9A0D178A1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3474AF0-DBBB-7B4B-5BAF-A1813D89F07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24B0F74-0F5B-BA66-5C3E-68158F28288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8696501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B7D8-853E-3DA7-FC61-27531E725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A7000-67C9-5102-DE8A-2B3C715F008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537CE51-C9B9-CDA0-17DE-17411B623C5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82D43BF7-BFCA-FD80-C909-A4EC517CFCC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7337562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50467-B85F-68E4-2C0C-505E2A989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0AD22-6184-4DC5-7EDE-07A9F86D760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CF04435-0FA2-FCDA-12D6-E70EC4AA182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3DEDEFF-887F-690F-90E3-D42E1C6BB3D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26352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68195-DA04-56C6-6A10-F5C116FAD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5C0D6-F95B-1CA4-995F-3C49FDB3B5F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D2448F-FAC0-FA8B-234E-66853767E54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988C8ED-2AC8-327C-20A1-26C1468AF7F7}"/>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38985108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7CCD2-B4B3-999B-ECB5-858C239E5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A83D3-0194-15C8-F227-1D65158D434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CDB454A-3F91-69B4-D0DA-2C59A36246C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FEF9D65-E070-F78D-1768-044E679A7CC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8758951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4803A-EF68-C879-9012-DCABE4DBA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20457-C6CA-6094-88B4-1FDA906E96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25D6AA2-3AB3-C82E-E5CB-5ADF14BD5E8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E9748670-F2AA-B3B7-EF48-15710862672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514122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EBEF-A27E-ADAB-8192-211C3E1E4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A0454-BBB8-0D04-5A41-81B7DC898D9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BBF198B-A7F5-74A4-8584-12EEF908929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8485E1D-31AE-5F1F-5E1D-643217CEAD0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6738797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C45C6-D9B2-1C08-12FF-7984ED8D6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158B6-8FFB-C1DD-04CD-7624CE077A0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C945C03-E550-5807-EA96-3E9276FEB9A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7E6AC5-280C-2FD8-82BE-1AE8BB033EB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8817858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9F24A-8BBD-470D-2527-202569D1D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54C60-1C61-54C9-EB58-E5BA903B374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343A057-1B6B-C217-449E-7BA32A38ED96}"/>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A7C469FD-75DA-97B5-5D64-6E010FB79F8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9057073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E5ACA-8EA4-8935-B0D8-299E736D0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09F1D-C548-9BBB-1BAC-8629453DC6D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81E7316-3BB2-AECE-2812-CAA07BDECEB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9745CAC-08CC-0472-DDBA-FDC77EC9AF1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2476996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64A6E-9DDC-F182-ED18-D88D8BD19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DC2BF-38AC-37E0-2C0F-CBEB3A7F827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A10531A-6E63-E031-1582-2BB96A40018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D39FBFA-5F56-C5F4-A401-11D8373F1AC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7060986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4F29-6067-E66C-3298-109086FB5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442C9-2206-FBFB-C66C-EBDB712DB09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242D1DF-7587-2637-539E-142F74BEE8B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20007B0-7DE7-9E34-8E3C-988CE915DEF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6675621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D10B4-B3EA-C5D6-89D8-B4F4EDB85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1E080-E33E-3427-AD3F-865A6A2F22F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A22C34B-48E9-1F84-6B1A-982DF962BB1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11B8D4B-7E20-E1E6-ED05-5A3601C7290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6214890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BED2E-91A8-4C4F-E1D3-A480075AA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92B02-5C4B-3074-A805-3F5BE6FF1F1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09AC9B8-7FC0-E64B-0AFA-336956FD435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2946B40-A9BB-34F7-38ED-15E3F3CB36A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5255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B5F2B-EF53-F4DE-B8B5-3C9824DFC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48936-7B8F-43E0-B780-8326F520CF3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B1C4E10-E7E5-F2C0-1F64-EAA08018ADD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ABC223C8-B29C-E7E1-12CA-E2954DE53E2C}"/>
              </a:ext>
            </a:extLst>
          </p:cNvPr>
          <p:cNvSpPr>
            <a:spLocks noGrp="1"/>
          </p:cNvSpPr>
          <p:nvPr>
            <p:ph type="sldNum" sz="quarter" idx="5"/>
          </p:nvPr>
        </p:nvSpPr>
        <p:spPr/>
        <p:txBody>
          <a:bodyPr/>
          <a:lstStyle/>
          <a:p>
            <a:fld id="{D09C5488-DD16-4714-9519-7BE21BA11D4E}" type="slidenum">
              <a:rPr lang="en-AU" smtClean="0"/>
              <a:t>19</a:t>
            </a:fld>
            <a:endParaRPr lang="en-AU"/>
          </a:p>
        </p:txBody>
      </p:sp>
    </p:spTree>
    <p:extLst>
      <p:ext uri="{BB962C8B-B14F-4D97-AF65-F5344CB8AC3E}">
        <p14:creationId xmlns:p14="http://schemas.microsoft.com/office/powerpoint/2010/main" val="121598459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22234-79AC-5F6C-1B87-0D05AF4C7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91379-B806-42AE-16EE-BAADBD6641A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55A90F5-C072-2B24-A615-1EFF4328022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D1D33AA-6386-9C46-630F-EE490419025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0747591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9EDC-7A28-4077-CE05-61165F30F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E91FE-4659-90AF-1904-90F86E1F76D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53606E5-873E-C46E-E024-7554F8BE636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CBCDF73-4484-BEAD-B818-97523C410E8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6535535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212C0-9CDE-7588-101F-51DBA240D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3C05A-BCC0-11AA-1AA6-38156345B88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6DDA912-9C53-589A-2D1E-6D079022832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D2790FD-E9FA-1BD0-4FFE-46F60340670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4315047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23C1D-1092-35E7-193A-8C3D17080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244DE-F3E8-3DEC-4A5D-17C74C006E4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59CA36D-2700-D13E-A1E4-33FD6D8FFE0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433629D-FA4A-1617-5D14-5C628850FC4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7450312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19BD8-6E8A-80D6-A504-260DFDB8C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DC6CE-32FB-FF17-4B2F-9E53AE54030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DE82A1D-1BC0-FFF7-1722-590274F0B81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B892729-D0B2-E497-0E3C-EF789DD9774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4264851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1A896-E742-8441-DD38-89F6B0655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8B7F5-2EEB-4551-3654-AB47BE0D72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38702E7-6019-B25B-C4CE-7FA4A5328AB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F62B3F0-D829-C45D-C8A8-1C843806914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642579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1D13E-F272-C1A5-0ADB-BA26CAFBB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C2DB1-87DF-E5B2-CA53-51C6CC6C914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BC2CF02-A5A6-EC5D-5E11-26809B7FF4E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1166E0F-831C-B7C3-95C7-A7306A77852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4925469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201</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202</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D8272-046B-9EF6-020D-ADF52AE9A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65514-2527-46F7-7B8E-278FA140981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7C952C6-86CB-D0F0-E7D2-DDD34F4FC2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5A1EF22-FFE6-F825-76B6-63AE2386D59F}"/>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403795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875B3-6C77-A72E-11DB-09ACA1605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6E39B-A264-D5D7-FB32-957245DB49B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F15E57-225F-76BA-84B2-6FCCFDB68E6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BC9385-48C7-B732-ECFB-6E76814B6688}"/>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685652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D5D4-6B3A-7266-2A96-973A72188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AB659-449A-F7B1-236F-465878E0E50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270EA1-93E3-B35E-969F-84CB1E5E52F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5CE9817-8294-54A5-72AD-EA7EB366AF7F}"/>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1740723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46FB8-2A40-F519-AF3A-A866EBB20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20312-71F8-EAF7-0B0C-5764CDDD9B0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35FC0EE-0189-12A0-7AA9-94BEB426525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37C29A-AA6C-8994-1F96-A9273721D7B1}"/>
              </a:ext>
            </a:extLst>
          </p:cNvPr>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644666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81EBB-FC13-B0D1-C1BE-2782BFCD3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D1596-50DA-5BBD-9125-2388C28C07A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D2595F1-0CF9-CE40-8631-CB1C63D8245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7D2DBA5D-0292-D636-6EFC-95839A9B2D14}"/>
              </a:ext>
            </a:extLst>
          </p:cNvPr>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2660309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A7316-80FD-0ADD-604B-AB27A7341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7E524-05A2-22F5-A321-2EBB00B72E6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3CAF452-825F-744B-BA9C-C703FF75990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6621EF4-CC50-D737-6E2C-1966D0327654}"/>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846989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18744-5651-72B9-1811-28545CAB6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72199-5B40-D7D0-B25D-C6F9E66A2D7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5A62754-0F2B-818F-97C3-BB0936A0B85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B893A7A-465C-FF2D-DFC7-A0DCC50E5E2B}"/>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07989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1DEA3-31C0-5DF6-117F-4C44B11BE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DC5F9-097D-20A9-9543-2001FABD07D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4A79671-D155-262E-9412-314FA74CBA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B368220-3C9B-30C8-4FD8-A9ABA5580239}"/>
              </a:ext>
            </a:extLst>
          </p:cNvPr>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1842270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79C4-E88E-C116-5459-C53D15BE4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ECE7A-71CB-FD81-2D5B-8F7A4D1C442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210D246-3BC1-2B27-73C1-15EED8D4E39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AC91168-E4FF-D9A8-0F93-45F03722C2F3}"/>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040141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0351B-C650-425A-BBEE-90D979067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12B53-732F-F3C6-597C-EBA2AA8CA66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DCCEA34-9FC3-6892-B443-B6206561311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C8649D0-91B7-AAD9-8908-A829DC53E4F9}"/>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78818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2C064-E556-F93E-3AEA-1922B5046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B49BE-F720-E8DC-150F-28C9CE8296F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CD3F3E5-F5F2-C85D-5774-610EB4D40B6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20FFF6D-9BFC-6F83-749C-FA4466B59D80}"/>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3251647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8AF83-7B1B-E86C-FA7E-360AEAD62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73120-9511-8C7A-01DD-2514BF2B09D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34E443F-DE16-78B1-BD37-FFE96DEC66C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AFB60AE-C661-DA55-177F-B3C93E38A811}"/>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4024835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1A24B-CF15-49F8-FD07-F6253EEAB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950F9-371A-248E-B889-0274102E234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388F2F2-68E3-353A-4864-8A660CD7241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B7E1DE-3F3A-EA9A-8B54-1EF6C160D243}"/>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523859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4062D-8E89-D9E8-1557-590684893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1A2BF-242E-72AB-F71F-2AA89838A50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0B8A723-BCA7-81E1-1177-A4968A4808B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82EA30-B170-2D00-E63F-1F72546F9111}"/>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151524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0A7B-1812-7108-CE65-0D78824B3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ACDFC-41B7-6A9E-877D-3F547E5A293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358F2F8-CE7D-AC3E-3152-F03F32C1EDF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7742CBD-3B4D-F1D1-0A24-4DD697EC4033}"/>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747508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D4DA2-2A1E-73BE-7473-1AFECFACA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90146-A3C0-7BAE-40CB-FC3305FA50A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3B14836-FD94-A663-1446-1968E58BE11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224F00-DB12-6DB7-5A1F-56EE01DD6049}"/>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3382799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BD656-F505-2D31-57DA-04438CFFD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2867F-FEE1-7DF4-8B5A-549E6E4735B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8BD8825-53F8-5FCD-82BF-05584D70E19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D476C18-B36B-3BD8-259B-7155C87E770D}"/>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658623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6539D-0E03-D74A-B267-6B170A593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5B40D-1963-8BA7-A8E1-17B087EF54B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0FE0AD6-FF04-042F-D930-AA93D6C1EBB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60F57E42-D574-E51A-4737-09E07AB8E7C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67434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1E3B8-97AB-52AC-D76B-7D0CD2687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9F787-5A4C-14F3-CE11-C9EDBBD8A0E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1003DBD-28F0-745B-4D20-B6E59BC47B1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60DC7E3-C7C9-9185-12D4-2DB4CB9E0A2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61530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21EE-A342-A56B-06A6-181B87D45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8F75B-11E7-C280-7E11-850A6304AFB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36DBE14-93B2-1AB2-1B2B-8CA1E03914E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BCA4828-1E8E-E816-198C-8685A60DBF5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4162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D648-1122-4B33-0B07-72FEA948E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ED6C4-CDA9-970B-11CE-3E02731B205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4664743-A037-06AE-F60E-B32E76B0130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27FE3B9-87EF-ABB7-393C-121652FF926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8118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FF17F-A21C-1DB5-5A82-F4782DEDE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D89B2-7A13-4D62-8503-508745F487D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453D962-2ABE-D68C-547E-889A1D6B226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078CFA7-C28B-DDD5-268F-2C14972ED2F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78920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630B-2AB8-34BB-FEB4-99BFCD385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50B04-FC91-6D2B-854F-3557630EA83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CE27B2E-228A-A56D-6126-9BB051D12AA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A681168-D91E-6DE6-6637-CF477B205D7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60967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0521C-D750-099C-6823-60BFA0BCE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984D6-F10A-3066-35E2-1DE9EA73351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1E7ABA7-C464-2573-7F59-CDD7852B3E5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A173294-E9B0-E912-B19A-F17B6D4C356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86819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5A869-49E2-22D8-180D-21298300E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7CA59-E344-2F92-8BBA-FB119E9D37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24B78B-6385-CFD4-24E2-5D089F51838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A48C6EE-1453-3445-45AE-A7406DDFB2C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76481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8773-E8EA-81D8-E57B-4A5BE5374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FBBE0-B19F-4734-FD9B-61A4209CFC8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88C86E1-FA1B-DFC1-733A-79F9760E555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7A70A30-3E8A-0919-1138-267A768034F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65105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2F6BD-649A-4C98-850B-7AD9CEBE6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1E3D7-73DF-0424-5C23-9720FA495E1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317710D-4BA0-2376-1C03-52B15F7F032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3443C1C-7AAB-0FDE-416A-2CBC9FDD671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44026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E1952-40CD-7709-23B4-2C8A3A570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F3405-511C-66AF-F824-2644D05DA06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30613FF-A254-F2FF-0F5A-669832BA34C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6603E2D-B7A4-68C8-84EF-6492B22C99CC}"/>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021352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3FDBE-4B82-7155-132F-50D76E77D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FE9F8-BC9C-007F-2E7C-D50FFA7A14D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AA667EC-6671-7188-4311-04E83C000AA3}"/>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1088053E-472C-0801-E6ED-0D17F773173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85838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FBAEA-C1F8-F658-EBCF-B859F1839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97DAB-3D00-5A9E-E2D6-8DC6F653AC2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49AE9B9-F4D0-B9A3-6DFA-5C2A9C9CA61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76E724F-AD6C-01AD-6AD8-9E1E9990F69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7552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F0FDC-482A-C349-A482-410206E77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FA43A-845B-14AB-40A3-5E91F05EEF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BAE9871-BE32-A75A-6B57-A39B4CD1F8C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7174AAFA-0DCF-F5BA-F876-724BCB2CB2C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51742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3875A-981D-BE78-541B-00787FDA7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B91AB-83B7-71DF-EB1A-108F620A7FF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6099D36-FA24-E0E0-FA7A-1B5828B9F29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71CDCB9-91C4-4B66-CC9F-5E0E373B89F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24429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42747-0B75-EDF7-8177-A065AB0FD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CDC93-7F7A-3107-E620-0F1C2A08C1D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2CC1F74-2431-E16B-757F-B51997F245A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C5C35EF-7C3B-58F9-ED54-4762A3AA4EE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2265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852E5-65E4-D5D9-E1F5-EC7416414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3ADD9-ACDB-E09B-E862-A1EAA35B476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2A241A3-6F2F-11B3-2DCB-D70414EC3F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0835F2F-A73A-F5A8-A31E-46CD2AFF54C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89839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CB5C-D7CB-7DD1-CB7B-F4010F123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7F8E1-1D83-2AA3-4586-7A8C735480F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E42F0CB-09B1-DF6B-E935-59B38ED63BE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46A6640-ACD2-68C0-37E9-2EFAB9990AE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600286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61624-7635-57B9-FAEA-29AF331F0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4DE45-334D-B733-F4E9-F5D3460B4DF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A2F371C-6A7B-9ED6-B18D-5F68A96408B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1371597-CDB8-2AC6-7338-C1A7FB25B4D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1334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A9075-BD52-59F8-6FAB-18AFBBA45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55C48-4081-962E-672F-5ACDE85B7C5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A2BEB0C-8320-3A27-5E1E-FD07BFB5E9E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89C83B8-3CC3-78B1-C4F7-55AF714FD49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64945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3FA5-5902-2FF3-C1B8-6F3B2EEC4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B1065-1BEE-0139-57E7-EDC891F19C6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AAC1D6-D2C1-4FD1-CD80-65231FFDA00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2EFCF0F-A1C9-37CC-3D7D-BB1E6C1105B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77904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C2CC6-3064-035F-118C-2A1D20C86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3DB25-9A84-2C3B-40CE-F8954CB5461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C8EE2FD-E22D-B4DB-4033-AC3963A8519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98F01F0-2C20-73C7-186E-72710140C76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62378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D77DB-6D61-15ED-210D-6ECBDC4D0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D46F2-1B55-F18D-83E7-0297565B3E2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969DE50-B940-97AE-EE86-C01722AE883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DDD93A6-A2DE-0F4C-68E3-24B6F2EECC5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75700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201095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F2A70-54D6-FFDB-1367-8DD37B427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B9DDC-4E25-6A40-B704-B1585744834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5A4A87B-64BC-F197-9B49-0357B67B497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0660E4F-9BC4-F868-2A9C-091BEC9B022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786223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10BAC-2687-53E9-9447-5986D58E8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B8664-8E5D-5263-9E87-3EA0300811D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494D7D7-0E12-8917-0284-B3FF0D0FA06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0EF0389C-2484-9F24-66B6-E501972BB3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5735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C08B2-3D48-E165-39E0-7B3E2911B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D49F2-F754-5D6D-8F73-27A84F2B5D3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51D80AF-A210-97A8-6BE9-D41A93AC34D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8AE5E44-D42A-6BCE-DB1C-BD796C0B0DD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107905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90F68-B404-38C0-7375-F6EA74EC9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45A75-6AD3-78B8-0FAF-0F64605AC35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0BC437B-2ECB-B61E-E108-A57561BB624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DD9E19B-3574-56AA-022F-02C54CF287E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53700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20A17-DC24-261E-901F-97F40DCA3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CD9C2-C25A-52DC-B849-4EA4A3B49B7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87FA99B-B57D-C08B-352B-FD1F096084E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937F460-0C7F-95A3-6098-AEFFBD1954C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384954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FA3AE-8C3C-394F-40CB-DF3D7A485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7357A-2933-025D-2889-36FB9EA6286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E1C76CE-5A92-F1D3-EE3F-14DB371B502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5C34DC3-15A4-8002-AB26-5D1BF5F3E8C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42417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F645D-37D0-CED2-D5D6-FFD50E2F5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58758-A7B4-6BED-ACB6-6E7A50A8244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F9B8086-EFE0-420D-936A-11A86C9AD8D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09320F1-7645-34E7-FCD5-5897D0E41D7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527998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67D54-5C25-5733-0F70-11D85E8D1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D0F92-9127-1B90-EC55-8D68D96A93F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CA9AB65-7EED-F686-6F80-5759997BDA3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CE4DF65-E2BB-AC8D-AE9D-8F90CC55012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099396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32E36-0836-6E5B-1B7C-47B49BB87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DADE1-399B-C234-E8B3-B261FB4701F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30BB1E0-0574-5C2A-A572-9C9DC3390D2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0706A41-46C9-F8DE-EC3C-4B0396F7926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907167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9177A-8F54-DB0C-237D-13619D5FA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DDDF1-8671-653B-B883-A743D15BC68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C7B553E-5CCD-638F-46FA-8D1E5D9A310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556D4CB-BB1C-E4EC-40A9-AE011AADF66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3474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842172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5E3A1-1033-ECBA-1395-2BE5DF65F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C35F4-5DC7-F146-C301-36AF94F5ADA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8E083BE-E714-EFEF-762A-1935C2FE271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5B541A98-2B68-3ED9-EC09-4B46D98F314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178552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A4CD-9A33-2107-927D-9EDD75177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D65CB-75CB-D386-45E5-8E25848C127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D981DF9-03BF-08C8-5676-4A57666A538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1961C6A-C5E9-1BD6-4211-5F138E3E7AB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180609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3A32-5CBC-CE61-E110-90A0B52A5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52BB6-29CC-66A7-5318-8F9A7732BB1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672319B-142B-9745-3B36-A076AD3D787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D7854F-0409-191C-A6E1-E37C4D8D905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427613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9352C-27E8-AF63-DFF1-D7EC780C8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32E89-43B0-A95C-2B9A-6F74320F377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C77F84B-C03B-58A8-589D-6ACCAB564D1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F32939-A2BA-94AE-38B3-7D5DEB5EEC3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284207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206F6-CC2F-B386-C27B-6F7E99FE1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07570-F4F0-B54D-E93E-9CA8A298DF1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B7B88C6-B2A2-D360-0286-400FA515203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A3809B-3DEE-BDFD-1CD4-C209942F996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008059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6F987-D2D1-CF64-108F-4FA6E2613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CD4AE-283B-7C7B-29BF-297DA785CC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861F71-BB5B-3E35-B65D-E906C3B2010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E5EBB29F-B9DF-44C2-67A7-0830EBC75FF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386455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4CB41-D4B2-72B2-63ED-456F55E3C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7E597-001D-F4B3-5A09-7D8D60B8357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7696939-47B5-BA46-7709-D50A8A88C4E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2475B13-FCC1-C98A-D993-571524F7B1D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19861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6A2E-B96F-F636-6D8F-F10E24AD9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9A0AF-72E1-45B2-3B34-96278CD2E4F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5FE4DB0-A8BA-F6E5-4EC3-71731DAE53A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B8BAB4F-52E7-5C04-7F76-2131CD3CD2C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651769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97276-0325-D61F-B9CC-99683331C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93C2F-889D-9568-94B9-26FFA339751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A9318E3-FD63-12DF-20E9-86C53BD602C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88EFBE6-63E9-3B5C-327A-B680F4DA885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957072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FD0D3-E8C3-764D-14A7-84866A84E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55F74-81D8-AFAB-FFA2-5C421F5B741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576D201-D0D3-164D-776A-839CE77B107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B087564-EEF7-99C7-9926-2D500C5EEF6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1793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A970D-F239-A588-68CB-65DF5BD62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17A9E-05C1-3F6E-BB3C-F4C4601254B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AFCCEF3-192D-3A84-0AC7-173FD394FEF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EE7A086-0F04-5F2E-CD8D-8D27F9F64E54}"/>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9973874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53AE7-852F-B0FC-64B8-2DDEAB84F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C10B1-1B66-9AF0-87EC-D690D83E635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127F0C4-4607-6419-3F84-A75029E25ED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5DA144B-F7E1-FB6B-A58D-B6DB94C11BE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999381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102AF-7476-54B3-AE7F-7E2699ADE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43899-F22F-816E-0CEC-73C550CFF59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9159361-C85E-1078-3A52-A03DB292838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C389B15-888E-20BD-882F-AC0C960CDEC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61565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34C2A-398E-C07F-8F8E-03B7922DC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7840-E945-F3CF-8722-1B944A47B12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29E88B9-AEFB-AD49-9071-170DF0E22A5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8BADF0A-8388-DDE4-4522-6AE34FB7008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098247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87E27-6DC9-FA2C-4B4C-F2147FF8D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22CA9-4E43-A9B1-5F19-C7A178C7C6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3B2FDED-CF7A-001C-455F-5A9B671CD24C}"/>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997BC142-692A-0F55-8A3A-0A57B9C6C34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548618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8CD92-2289-8D37-BF0A-8BBC73FAD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A9BD9-3D18-0DD6-8F71-12BFDF4D80A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A9BE747-DD72-F4AE-7EE8-2EDC75E0F1F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8843534-7A2F-BE70-9A98-DF194103D7F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596286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F4712-1480-45BF-F0AB-48C007BC76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823D2-5F5E-6095-08F3-6F5AC8E2671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3481238-E1A2-9544-A4C6-3D758DC7A77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E83B6CE-EA2F-EC7C-0114-890D28C00EE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938328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E27C5-EC69-7206-4490-E6A253CBB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87E92-E0D3-42E2-29BF-43EA0BC32DF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EDF5F52-35E4-5798-9810-DF8875CF40C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6BEE30D-A162-5870-706D-F24E39F2494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094867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954F4-4BB0-9633-272F-145E69CD2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B0EC8-D3A3-7DA0-33DC-6826326FBBD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C2B6D51-AAF0-D653-7583-E51AB10CEDF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C5CC5BA-603D-80EC-0B54-5328B7BB6C3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150791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D870-E7C8-4712-8F08-0842EC95D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19090-E22E-3F03-A98B-EC28020801D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5F26AE8-B0DE-DE85-BBE6-84D5DD5CE05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12FB623-F3A0-D289-DD14-A1D9ECE2316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468976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129F-8B99-A43D-2770-69C46C31E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57F0C-ACCF-C0EB-D249-B36C84ACCD6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97A4F3F-5145-CA5D-F2EC-DDCC08DDCB4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209B051-BF11-9D23-2412-7B2F0EE9355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4896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97EE4-41DB-FBBD-6820-47589AF14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E6348-EB8F-8863-F3E9-E8961F42595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51A39DF-80FC-9342-3240-861E58E25CE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FA32D37-B108-C538-03DD-4285AC11B970}"/>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4067279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D81D5-D988-8037-1675-85B50C246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72A12-BEED-F218-D707-4564123B08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61CC9BF-7246-8467-73A0-D1AC436C49C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62E36E6-1239-5C78-277E-A6F6B6BDD60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94</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596192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137A6-8A2B-B455-EC11-D5027A999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A9430-E5D3-2F1A-99BF-AC329497CF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0CC2FF3-1BE8-F96C-CE9A-DCCFFA06669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E0FE86BC-CDCD-3297-921C-0F4D7AD8EEA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95</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032309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0D670-392D-770C-7E9A-598DF7476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B9284-92D0-092A-B8C5-1C30C0D82FC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C8A47E7-5BAA-3CD1-DC2A-CD70B78FA1E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353116D-AFA5-F526-B372-B588D06B4DB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96</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05689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5FCF8-C1E7-AF33-36BB-3550DF9D5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A016A-C14B-C3E3-67D1-EE0B2E98C5B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493D4C7-E0C4-BD80-4413-4C5C31F2F57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0AA967B-7D5E-8CFD-9012-BD9220B8FDC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97</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524999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6F069-1DC4-B4DA-D629-2FC68384F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D8B08-FE89-C132-D828-C178768FE54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1BF2BE8-8CA6-54DA-7262-96B7A123ED5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F6ADB4C-5494-5C0B-67E0-AA7CE1FEE19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264228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A4FEF-D08A-5D00-7BA2-788EF6459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4C956-5633-AA10-A7CE-4247C8FA890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F8319BC-49C8-D2C4-A553-2A705B561CA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227160B-CE1D-7FB5-14C6-F3AAB15628F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99</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96575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400C4-C3B9-CCE4-D245-78077C2AF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B6E5E-6E9E-0958-9C4E-A1970590D9B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F9C9D73-94C5-B57E-F84E-712C42152E4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3D06692-EA2E-FECB-98E2-1CDE1696C33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100</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480013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0BD2-F7F4-DA37-5D51-D10D1E4E9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1DBDD-2CA5-0518-0A2F-A6F8FEA8BBE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9C1312F-FDE5-1AFA-D24B-0B67A3C7EC7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463AECB-68C1-9B36-5370-29A109314D1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101</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239478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C17B1-E6D9-CF86-9A42-4AF859C73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72EE4-C1CC-096C-304C-39CE758F4E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1755BD2-CCB9-1187-1755-B46CC35F71D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4B98B18-E836-AFE0-286D-78CA7A00750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102</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711957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D74C-A70A-062E-CC70-1985F51CC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FDA7F-6D51-4140-CF87-F73E42E4B73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1F77BB3-A30F-D513-3B7D-39EA21EE87E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FF27A65-F1F4-DC6B-1CB7-34FE0238B80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103</a:t>
            </a:fld>
            <a:endParaRPr kumimoji="0" lang="en-AU"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74280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0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1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5.png"/></Relationships>
</file>

<file path=ppt/slides/_rels/slide1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png"/><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6.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6.xml"/><Relationship Id="rId1" Type="http://schemas.openxmlformats.org/officeDocument/2006/relationships/slideLayout" Target="../slideLayouts/slideLayout4.xml"/><Relationship Id="rId5" Type="http://schemas.openxmlformats.org/officeDocument/2006/relationships/image" Target="../media/image55.png"/></Relationships>
</file>

<file path=ppt/slides/_rels/slide1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7.xml"/><Relationship Id="rId1" Type="http://schemas.openxmlformats.org/officeDocument/2006/relationships/slideLayout" Target="../slideLayouts/slideLayout4.xml"/><Relationship Id="rId5" Type="http://schemas.openxmlformats.org/officeDocument/2006/relationships/image" Target="../media/image55.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0.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1.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22.xml"/><Relationship Id="rId7" Type="http://schemas.openxmlformats.org/officeDocument/2006/relationships/hyperlink" Target="https://youtu.be/WkLjcKYjwnU" TargetMode="External"/><Relationship Id="rId2" Type="http://schemas.openxmlformats.org/officeDocument/2006/relationships/slideLayout" Target="../slideLayouts/slideLayout4.xml"/><Relationship Id="rId1" Type="http://schemas.openxmlformats.org/officeDocument/2006/relationships/video" Target="https://www.youtube.com/embed/WkLjcKYjwnU?start=72&amp;feature=oembed" TargetMode="External"/><Relationship Id="rId6" Type="http://schemas.openxmlformats.org/officeDocument/2006/relationships/image" Target="../media/image55.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4.xml"/><Relationship Id="rId1" Type="http://schemas.openxmlformats.org/officeDocument/2006/relationships/video" Target="https://www.youtube.com/embed/Hn_iozUo9m4?feature=oembed" TargetMode="External"/><Relationship Id="rId5" Type="http://schemas.openxmlformats.org/officeDocument/2006/relationships/image" Target="../media/image60.jpeg"/><Relationship Id="rId4" Type="http://schemas.openxmlformats.org/officeDocument/2006/relationships/hyperlink" Target="https://youtu.be/Hn_iozUo9m4"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6.xml"/><Relationship Id="rId1" Type="http://schemas.openxmlformats.org/officeDocument/2006/relationships/slideLayout" Target="../slideLayouts/slideLayout4.xml"/><Relationship Id="rId4" Type="http://schemas.openxmlformats.org/officeDocument/2006/relationships/hyperlink" Target="https://www.youtube.com/watch?v=Hn_iozUo9m4"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hyperlink" Target="https://www.youtube.com/watch?v=Hn_iozUo9m4"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0.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jpeg"/></Relationships>
</file>

<file path=ppt/slides/_rels/slide1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1.xml"/><Relationship Id="rId1" Type="http://schemas.openxmlformats.org/officeDocument/2006/relationships/slideLayout" Target="../slideLayouts/slideLayout4.xml"/><Relationship Id="rId4" Type="http://schemas.openxmlformats.org/officeDocument/2006/relationships/image" Target="../media/image69.svg"/></Relationships>
</file>

<file path=ppt/slides/_rels/slide1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hyperlink" Target="https://store.standards.org.au/"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0.xml"/><Relationship Id="rId1" Type="http://schemas.openxmlformats.org/officeDocument/2006/relationships/slideLayout" Target="../slideLayouts/slideLayout4.xml"/><Relationship Id="rId4" Type="http://schemas.openxmlformats.org/officeDocument/2006/relationships/hyperlink" Target="https://store.standards.org.au/"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4.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2.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hyperlink" Target="https://shop.mattel.com/collections/matchbox#filter.ss_filter_tags_web_category=Cars%20&amp;%20Trucks" TargetMode="External"/><Relationship Id="rId2" Type="http://schemas.openxmlformats.org/officeDocument/2006/relationships/notesSlide" Target="../notesSlides/notesSlide173.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2.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8.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0.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1.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2.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3.xml"/><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1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4.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8" Type="http://schemas.openxmlformats.org/officeDocument/2006/relationships/hyperlink" Target="https://education.nsw.gov.au/about-us/educational-data/cese/publications/research-reports/what-works-best-2020-update"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frontiersin.org/articles/10.3389/feduc.2018.00022/full" TargetMode="External"/><Relationship Id="rId2" Type="http://schemas.openxmlformats.org/officeDocument/2006/relationships/notesSlide" Target="../notesSlides/notesSlide197.xml"/><Relationship Id="rId1" Type="http://schemas.openxmlformats.org/officeDocument/2006/relationships/slideLayout" Target="../slideLayouts/slideLayout10.xml"/><Relationship Id="rId6" Type="http://schemas.openxmlformats.org/officeDocument/2006/relationships/hyperlink" Target="https://curriculum.nsw.edu.au/learning-areas/tas/engineering-technology-7-10-2024"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education.nsw.gov.au/about-us/educational-data/cese/publications/practical-guides-for-educators-/what-works-best-in-practice"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9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video" Target="https://www.youtube.com/embed/E43-CfukEgs?feature=oembed" TargetMode="External"/><Relationship Id="rId5" Type="http://schemas.openxmlformats.org/officeDocument/2006/relationships/hyperlink" Target="https://www.youtube.com/watch?v=E43-CfukEgs" TargetMode="External"/><Relationship Id="rId4"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E43-CfukEgs"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M1DQOTD1U3Q?feature=oembed"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CBvqJj8XCxQ?feature=oembed" TargetMode="Externa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M1DQOTD1U3Q?feature=oembed" TargetMode="Externa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video" Target="https://www.youtube.com/embed/dYTHqWfnoJw?feature=oembed" TargetMode="External"/><Relationship Id="rId5" Type="http://schemas.openxmlformats.org/officeDocument/2006/relationships/hyperlink" Target="https://www.youtube.com/watch?v=dYTHqWfnoJw" TargetMode="External"/><Relationship Id="rId4" Type="http://schemas.openxmlformats.org/officeDocument/2006/relationships/image" Target="../media/image39.jpeg"/></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dYTHqWfnoJw"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hyperlink" Target="https://deadlystory.com/page/culture/Life_Lore/Science/Engineerin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hyperlink" Target="https://deadlystory.com/page/culture/Life_Lore/Science/Engineerin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hyperlink" Target="https://deadlystory.com/page/culture/Life_Lore/Science/Engineerin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hyperlink" Target="https://deadlystory.com/page/culture/Life_Lore/Science/Engineerin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hyperlink" Target="https://deadlystory.com/page/culture/Life_Lore/Science/Engineerin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hyperlink" Target="https://deadlystory.com/page/culture/Life_Lore/Science/Engineering"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4" name="Picture Placeholder 6">
            <a:extLst>
              <a:ext uri="{FF2B5EF4-FFF2-40B4-BE49-F238E27FC236}">
                <a16:creationId xmlns:a16="http://schemas.microsoft.com/office/drawing/2014/main" id="{41E659CE-3503-CAAB-868D-643BC7328B29}"/>
              </a:ext>
            </a:extLst>
          </p:cNvPr>
          <p:cNvSpPr>
            <a:spLocks noGrp="1"/>
          </p:cNvSpPr>
          <p:nvPr/>
        </p:nvSpPr>
        <p:spPr>
          <a:xfrm>
            <a:off x="390513" y="1999359"/>
            <a:ext cx="11483999" cy="449864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(Insert unit name and link).</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File &gt; Save as Google Slides.</a:t>
            </a:r>
          </a:p>
          <a:p>
            <a:pPr marL="456565" lvl="1">
              <a:lnSpc>
                <a:spcPct val="150000"/>
              </a:lnSpc>
              <a:spcAft>
                <a:spcPts val="1200"/>
              </a:spcAft>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AA9A8-D47D-9889-76AA-AA69497562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BE7317-94F5-D636-9491-D5D84B818F68}"/>
              </a:ext>
            </a:extLst>
          </p:cNvPr>
          <p:cNvSpPr>
            <a:spLocks noGrp="1"/>
          </p:cNvSpPr>
          <p:nvPr>
            <p:ph type="title"/>
          </p:nvPr>
        </p:nvSpPr>
        <p:spPr/>
        <p:txBody>
          <a:bodyPr/>
          <a:lstStyle/>
          <a:p>
            <a:r>
              <a:rPr lang="en-AU" dirty="0">
                <a:latin typeface="+mj-lt"/>
              </a:rPr>
              <a:t>What is Engineering? (6)</a:t>
            </a:r>
          </a:p>
        </p:txBody>
      </p:sp>
      <p:sp>
        <p:nvSpPr>
          <p:cNvPr id="13" name="Text Placeholder 12">
            <a:extLst>
              <a:ext uri="{FF2B5EF4-FFF2-40B4-BE49-F238E27FC236}">
                <a16:creationId xmlns:a16="http://schemas.microsoft.com/office/drawing/2014/main" id="{2F0DDC2E-63FD-29E2-225B-199F16A1C520}"/>
              </a:ext>
            </a:extLst>
          </p:cNvPr>
          <p:cNvSpPr>
            <a:spLocks noGrp="1"/>
          </p:cNvSpPr>
          <p:nvPr>
            <p:ph type="body" sz="quarter" idx="18"/>
          </p:nvPr>
        </p:nvSpPr>
        <p:spPr>
          <a:xfrm>
            <a:off x="360000" y="939642"/>
            <a:ext cx="4760640" cy="356423"/>
          </a:xfrm>
        </p:spPr>
        <p:txBody>
          <a:bodyPr/>
          <a:lstStyle/>
          <a:p>
            <a:r>
              <a:rPr lang="en-AU" sz="1800" dirty="0">
                <a:latin typeface="+mj-lt"/>
              </a:rPr>
              <a:t>Real-world examples of Civil Engineering</a:t>
            </a:r>
          </a:p>
        </p:txBody>
      </p:sp>
      <p:sp>
        <p:nvSpPr>
          <p:cNvPr id="12" name="Text Placeholder 11">
            <a:extLst>
              <a:ext uri="{FF2B5EF4-FFF2-40B4-BE49-F238E27FC236}">
                <a16:creationId xmlns:a16="http://schemas.microsoft.com/office/drawing/2014/main" id="{8AA2AF8B-F5FE-CE1B-B79D-0336B8EF90AF}"/>
              </a:ext>
            </a:extLst>
          </p:cNvPr>
          <p:cNvSpPr>
            <a:spLocks noGrp="1"/>
          </p:cNvSpPr>
          <p:nvPr>
            <p:ph type="body" sz="quarter" idx="17"/>
          </p:nvPr>
        </p:nvSpPr>
        <p:spPr>
          <a:xfrm>
            <a:off x="360000" y="1570738"/>
            <a:ext cx="4168868" cy="1003586"/>
          </a:xfrm>
        </p:spPr>
        <p:txBody>
          <a:bodyPr/>
          <a:lstStyle/>
          <a:p>
            <a:r>
              <a:rPr lang="en-AU" sz="1600" dirty="0"/>
              <a:t>Civil Engineers help plan and build infrastructure. </a:t>
            </a:r>
          </a:p>
          <a:p>
            <a:r>
              <a:rPr lang="en-AU" sz="1600" dirty="0"/>
              <a:t>For each of the following projects suggest how they may impact our society.</a:t>
            </a:r>
          </a:p>
          <a:p>
            <a:r>
              <a:rPr lang="en-AU" sz="1600" dirty="0">
                <a:solidFill>
                  <a:srgbClr val="FF0000"/>
                </a:solidFill>
              </a:rPr>
              <a:t>Suggested impacts</a:t>
            </a:r>
          </a:p>
        </p:txBody>
      </p:sp>
      <p:graphicFrame>
        <p:nvGraphicFramePr>
          <p:cNvPr id="2" name="Table 1">
            <a:extLst>
              <a:ext uri="{FF2B5EF4-FFF2-40B4-BE49-F238E27FC236}">
                <a16:creationId xmlns:a16="http://schemas.microsoft.com/office/drawing/2014/main" id="{05688BBC-4A51-D107-4937-A5425E5DCAF6}"/>
              </a:ext>
            </a:extLst>
          </p:cNvPr>
          <p:cNvGraphicFramePr>
            <a:graphicFrameLocks noGrp="1"/>
          </p:cNvGraphicFramePr>
          <p:nvPr>
            <p:extLst>
              <p:ext uri="{D42A27DB-BD31-4B8C-83A1-F6EECF244321}">
                <p14:modId xmlns:p14="http://schemas.microsoft.com/office/powerpoint/2010/main" val="2855843452"/>
              </p:ext>
            </p:extLst>
          </p:nvPr>
        </p:nvGraphicFramePr>
        <p:xfrm>
          <a:off x="5535167" y="360000"/>
          <a:ext cx="6531429" cy="6095712"/>
        </p:xfrm>
        <a:graphic>
          <a:graphicData uri="http://schemas.openxmlformats.org/drawingml/2006/table">
            <a:tbl>
              <a:tblPr firstRow="1" firstCol="1" bandRow="1"/>
              <a:tblGrid>
                <a:gridCol w="1899931">
                  <a:extLst>
                    <a:ext uri="{9D8B030D-6E8A-4147-A177-3AD203B41FA5}">
                      <a16:colId xmlns:a16="http://schemas.microsoft.com/office/drawing/2014/main" val="4122277892"/>
                    </a:ext>
                  </a:extLst>
                </a:gridCol>
                <a:gridCol w="4631498">
                  <a:extLst>
                    <a:ext uri="{9D8B030D-6E8A-4147-A177-3AD203B41FA5}">
                      <a16:colId xmlns:a16="http://schemas.microsoft.com/office/drawing/2014/main" val="3501591091"/>
                    </a:ext>
                  </a:extLst>
                </a:gridCol>
              </a:tblGrid>
              <a:tr h="585366">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Project</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Impact</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812989879"/>
                  </a:ext>
                </a:extLst>
              </a:tr>
              <a:tr h="1069655">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Highway expansion</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Reduces traffic congestion and travel time. </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Boosts economic activity by improving freight movement.</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May disrupt local ecosystems or communities during construction</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4820805"/>
                  </a:ext>
                </a:extLst>
              </a:tr>
              <a:tr h="1069655">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Desalination plant</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Provides clean drinking water in drought-prone areas.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Supports population growth and agriculture.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High energy use and environmental concerns around brine disposal</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228302620"/>
                  </a:ext>
                </a:extLst>
              </a:tr>
              <a:tr h="842759">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levee system</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Protects homes and businesses from flood damage. </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Increases land value and safety in flood-prone zones.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May alter natural water flow and affect wildlife habitats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1223663"/>
                  </a:ext>
                </a:extLst>
              </a:tr>
              <a:tr h="842759">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Bicycle lane networks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Promotes healthy lifestyles and reduces car use.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Lowers emissions and traffic congestion. </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Requires careful integration with existing roads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489053231"/>
                  </a:ext>
                </a:extLst>
              </a:tr>
              <a:tr h="842759">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Bridge rehabilitation/ maintenance projects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Extends lifespan of critical transport links. </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Improves safety and reduces maintenance costs.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May disrupt traffic during upgrades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4381940"/>
                  </a:ext>
                </a:extLst>
              </a:tr>
              <a:tr h="842759">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Green roofs on public buildings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Improves insulation and reduces energy costs.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Enhances biodiversity and urban aesthetics.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May have higher initial costs and structural requirements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38929" marR="3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50944693"/>
                  </a:ext>
                </a:extLst>
              </a:tr>
            </a:tbl>
          </a:graphicData>
        </a:graphic>
      </p:graphicFrame>
      <p:sp>
        <p:nvSpPr>
          <p:cNvPr id="3" name="Slide Number Placeholder 2">
            <a:extLst>
              <a:ext uri="{FF2B5EF4-FFF2-40B4-BE49-F238E27FC236}">
                <a16:creationId xmlns:a16="http://schemas.microsoft.com/office/drawing/2014/main" id="{EF5547D5-C14E-0B3A-1256-4FF38F032B63}"/>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246458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69D2-9155-DF34-1125-6AAC7EF8EE2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06F5FB5C-688D-672F-25A5-24E559236E7A}"/>
              </a:ext>
            </a:extLst>
          </p:cNvPr>
          <p:cNvSpPr>
            <a:spLocks noGrp="1"/>
          </p:cNvSpPr>
          <p:nvPr>
            <p:ph type="title"/>
          </p:nvPr>
        </p:nvSpPr>
        <p:spPr/>
        <p:txBody>
          <a:bodyPr vert="horz" lIns="0" tIns="0" rIns="0" bIns="0" rtlCol="0" anchor="t">
            <a:normAutofit/>
          </a:bodyPr>
          <a:lstStyle/>
          <a:p>
            <a:r>
              <a:rPr lang="en-AU" dirty="0"/>
              <a:t>Engineering Materials</a:t>
            </a:r>
            <a:r>
              <a:rPr lang="en-AU"/>
              <a:t> (30) </a:t>
            </a:r>
            <a:endParaRPr lang="en-AU" dirty="0"/>
          </a:p>
        </p:txBody>
      </p:sp>
      <p:sp>
        <p:nvSpPr>
          <p:cNvPr id="3" name="Text Placeholder 2">
            <a:extLst>
              <a:ext uri="{FF2B5EF4-FFF2-40B4-BE49-F238E27FC236}">
                <a16:creationId xmlns:a16="http://schemas.microsoft.com/office/drawing/2014/main" id="{565649EE-91F1-46EA-D9BC-289B000E710B}"/>
              </a:ext>
            </a:extLst>
          </p:cNvPr>
          <p:cNvSpPr>
            <a:spLocks noGrp="1"/>
          </p:cNvSpPr>
          <p:nvPr>
            <p:ph type="body" sz="quarter" idx="18"/>
          </p:nvPr>
        </p:nvSpPr>
        <p:spPr/>
        <p:txBody>
          <a:bodyPr/>
          <a:lstStyle/>
          <a:p>
            <a:r>
              <a:rPr lang="en-AU" dirty="0"/>
              <a:t>Sustainability in structural materials</a:t>
            </a:r>
            <a:endParaRPr lang="en-AU" sz="2400" dirty="0"/>
          </a:p>
        </p:txBody>
      </p:sp>
      <p:sp>
        <p:nvSpPr>
          <p:cNvPr id="5" name="TextBox 4">
            <a:extLst>
              <a:ext uri="{FF2B5EF4-FFF2-40B4-BE49-F238E27FC236}">
                <a16:creationId xmlns:a16="http://schemas.microsoft.com/office/drawing/2014/main" id="{67F75C4D-B3AE-9ABC-780A-9EEF80905B39}"/>
              </a:ext>
            </a:extLst>
          </p:cNvPr>
          <p:cNvSpPr txBox="1"/>
          <p:nvPr/>
        </p:nvSpPr>
        <p:spPr>
          <a:xfrm>
            <a:off x="359999" y="1518985"/>
            <a:ext cx="8016746" cy="356423"/>
          </a:xfrm>
          <a:prstGeom prst="rect">
            <a:avLst/>
          </a:prstGeom>
          <a:noFill/>
        </p:spPr>
        <p:txBody>
          <a:bodyPr wrap="none" lIns="0" tIns="0" rIns="0" bIns="0" rtlCol="0">
            <a:noAutofit/>
          </a:bodyPr>
          <a:lstStyle/>
          <a:p>
            <a:pPr algn="l"/>
            <a:r>
              <a:rPr lang="en-AU" sz="1800" dirty="0"/>
              <a:t>Activity – Now apply the </a:t>
            </a:r>
            <a:r>
              <a:rPr lang="en-AU" sz="1800" i="1" dirty="0"/>
              <a:t>‘</a:t>
            </a:r>
            <a:r>
              <a:rPr lang="en-AU" sz="1800" dirty="0"/>
              <a:t>plain English’ descriptions used by Engineers Australia.</a:t>
            </a:r>
          </a:p>
        </p:txBody>
      </p:sp>
      <p:pic>
        <p:nvPicPr>
          <p:cNvPr id="14338" name="Picture 2" descr="A vertical color-coded bar chart illustrating levels of sustainability from &quot;Grossly unsustainable&quot; in red at the bottom to &quot;Regenerative&quot; in green at the top. The chart visually represents progression towards sustainability with six labeled segments, highlighting increasing environmental performance.&#10;&#10;">
            <a:extLst>
              <a:ext uri="{FF2B5EF4-FFF2-40B4-BE49-F238E27FC236}">
                <a16:creationId xmlns:a16="http://schemas.microsoft.com/office/drawing/2014/main" id="{1D6F6112-DB8D-8132-0AA1-37C6BAF0B4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695" y="2160709"/>
            <a:ext cx="3910507" cy="34486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E0227878-3658-9235-70E4-40521CC19646}"/>
              </a:ext>
            </a:extLst>
          </p:cNvPr>
          <p:cNvGraphicFramePr>
            <a:graphicFrameLocks noGrp="1"/>
          </p:cNvGraphicFramePr>
          <p:nvPr>
            <p:extLst>
              <p:ext uri="{D42A27DB-BD31-4B8C-83A1-F6EECF244321}">
                <p14:modId xmlns:p14="http://schemas.microsoft.com/office/powerpoint/2010/main" val="4102612154"/>
              </p:ext>
            </p:extLst>
          </p:nvPr>
        </p:nvGraphicFramePr>
        <p:xfrm>
          <a:off x="4533579" y="2160709"/>
          <a:ext cx="7115415" cy="4004225"/>
        </p:xfrm>
        <a:graphic>
          <a:graphicData uri="http://schemas.openxmlformats.org/drawingml/2006/table">
            <a:tbl>
              <a:tblPr firstRow="1"/>
              <a:tblGrid>
                <a:gridCol w="1294393">
                  <a:extLst>
                    <a:ext uri="{9D8B030D-6E8A-4147-A177-3AD203B41FA5}">
                      <a16:colId xmlns:a16="http://schemas.microsoft.com/office/drawing/2014/main" val="1275249446"/>
                    </a:ext>
                  </a:extLst>
                </a:gridCol>
                <a:gridCol w="1739094">
                  <a:extLst>
                    <a:ext uri="{9D8B030D-6E8A-4147-A177-3AD203B41FA5}">
                      <a16:colId xmlns:a16="http://schemas.microsoft.com/office/drawing/2014/main" val="1325205547"/>
                    </a:ext>
                  </a:extLst>
                </a:gridCol>
                <a:gridCol w="1365950">
                  <a:extLst>
                    <a:ext uri="{9D8B030D-6E8A-4147-A177-3AD203B41FA5}">
                      <a16:colId xmlns:a16="http://schemas.microsoft.com/office/drawing/2014/main" val="1171888788"/>
                    </a:ext>
                  </a:extLst>
                </a:gridCol>
                <a:gridCol w="2715978">
                  <a:extLst>
                    <a:ext uri="{9D8B030D-6E8A-4147-A177-3AD203B41FA5}">
                      <a16:colId xmlns:a16="http://schemas.microsoft.com/office/drawing/2014/main" val="1309172239"/>
                    </a:ext>
                  </a:extLst>
                </a:gridCol>
              </a:tblGrid>
              <a:tr h="617543">
                <a:tc>
                  <a:txBody>
                    <a:bodyPr/>
                    <a:lstStyle/>
                    <a:p>
                      <a:pPr algn="l" rtl="0" fontAlgn="base">
                        <a:lnSpc>
                          <a:spcPts val="1913"/>
                        </a:lnSpc>
                        <a:spcBef>
                          <a:spcPts val="1200"/>
                        </a:spcBef>
                        <a:spcAft>
                          <a:spcPts val="600"/>
                        </a:spcAft>
                        <a:buNone/>
                      </a:pPr>
                      <a:r>
                        <a:rPr lang="en-AU" sz="1100" b="1" i="0">
                          <a:solidFill>
                            <a:srgbClr val="FFFFFF"/>
                          </a:solidFill>
                          <a:effectLst/>
                          <a:latin typeface="Arial" panose="020B0604020202020204" pitchFamily="34" charset="0"/>
                        </a:rPr>
                        <a:t>Material</a:t>
                      </a:r>
                      <a:r>
                        <a:rPr lang="en-AU" sz="1100" b="1" i="0">
                          <a:effectLst/>
                          <a:latin typeface="Arial" panose="020B0604020202020204" pitchFamily="34" charset="0"/>
                        </a:rPr>
                        <a:t> </a:t>
                      </a:r>
                      <a:endParaRPr lang="en-AU" sz="11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100" b="1" i="0">
                          <a:solidFill>
                            <a:srgbClr val="FFFFFF"/>
                          </a:solidFill>
                          <a:effectLst/>
                          <a:latin typeface="Arial" panose="020B0604020202020204" pitchFamily="34" charset="0"/>
                        </a:rPr>
                        <a:t>Sustainability/ advantages</a:t>
                      </a:r>
                      <a:r>
                        <a:rPr lang="en-AU" sz="1100" b="1" i="0">
                          <a:effectLst/>
                          <a:latin typeface="Arial" panose="020B0604020202020204" pitchFamily="34" charset="0"/>
                        </a:rPr>
                        <a:t> </a:t>
                      </a:r>
                      <a:endParaRPr lang="en-AU" sz="11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100" b="1" i="0">
                          <a:solidFill>
                            <a:srgbClr val="FFFFFF"/>
                          </a:solidFill>
                          <a:effectLst/>
                          <a:latin typeface="Arial" panose="020B0604020202020204" pitchFamily="34" charset="0"/>
                        </a:rPr>
                        <a:t>Environmental impact</a:t>
                      </a:r>
                      <a:r>
                        <a:rPr lang="en-AU" sz="1100" b="1" i="0">
                          <a:effectLst/>
                          <a:latin typeface="Arial" panose="020B0604020202020204" pitchFamily="34" charset="0"/>
                        </a:rPr>
                        <a:t> </a:t>
                      </a:r>
                      <a:endParaRPr lang="en-AU" sz="11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100" b="1" i="0">
                          <a:solidFill>
                            <a:srgbClr val="FFFFFF"/>
                          </a:solidFill>
                          <a:effectLst/>
                          <a:latin typeface="Arial" panose="020B0604020202020204" pitchFamily="34" charset="0"/>
                        </a:rPr>
                        <a:t>Options for more sustainable practices</a:t>
                      </a:r>
                      <a:r>
                        <a:rPr lang="en-AU" sz="1100" b="1" i="0">
                          <a:effectLst/>
                          <a:latin typeface="Arial" panose="020B0604020202020204" pitchFamily="34" charset="0"/>
                        </a:rPr>
                        <a:t> </a:t>
                      </a:r>
                      <a:endParaRPr lang="en-AU" sz="11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3991153993"/>
                  </a:ext>
                </a:extLst>
              </a:tr>
              <a:tr h="762479">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Metals, including metal alloys </a:t>
                      </a:r>
                      <a:endParaRPr lang="en-AU" sz="11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Long-lasting, recyclable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High energy to extract/refine (e.g. steel, aluminium)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Use recycled metal, green steel, local sourcing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97761676"/>
                  </a:ext>
                </a:extLst>
              </a:tr>
              <a:tr h="610033">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Timber </a:t>
                      </a:r>
                      <a:endParaRPr lang="en-AU" sz="11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Renewable, low embodied energy, absorbs carbon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Deforestation risk, habitat loss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Use sustainably harvested timber (FSC), local species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605764742"/>
                  </a:ext>
                </a:extLst>
              </a:tr>
              <a:tr h="882277">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Concrete </a:t>
                      </a:r>
                      <a:endParaRPr lang="en-AU" sz="11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Durable, fire resistant, readily available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High CO</a:t>
                      </a:r>
                      <a:r>
                        <a:rPr lang="en-AU" sz="1100" b="0" i="0">
                          <a:effectLst/>
                          <a:latin typeface="Cambria Math" panose="02040503050406030204" pitchFamily="18" charset="0"/>
                        </a:rPr>
                        <a:t>₂</a:t>
                      </a:r>
                      <a:r>
                        <a:rPr lang="en-AU" sz="1100" b="0" i="0">
                          <a:effectLst/>
                          <a:latin typeface="Arial" panose="020B0604020202020204" pitchFamily="34" charset="0"/>
                        </a:rPr>
                        <a:t> emissions from cement production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Use alternative fillers such as fly ash, green cement, recycled aggregate, local sourcing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63370571"/>
                  </a:ext>
                </a:extLst>
              </a:tr>
              <a:tr h="907415">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Polymers </a:t>
                      </a:r>
                      <a:endParaRPr lang="en-AU" sz="11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Lightweight, cheap, can be moulded easily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Made from petroleum, generally not biodegradable </a:t>
                      </a:r>
                      <a:endParaRPr lang="en-AU" sz="11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dirty="0">
                          <a:effectLst/>
                          <a:latin typeface="Arial" panose="020B0604020202020204" pitchFamily="34" charset="0"/>
                        </a:rPr>
                        <a:t>Use bio-based or recycled plastics, avoid single-use items </a:t>
                      </a:r>
                      <a:endParaRPr lang="en-AU" sz="1100" b="0" i="0" dirty="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320712592"/>
                  </a:ext>
                </a:extLst>
              </a:tr>
            </a:tbl>
          </a:graphicData>
        </a:graphic>
      </p:graphicFrame>
      <p:sp>
        <p:nvSpPr>
          <p:cNvPr id="4" name="TextBox 3">
            <a:extLst>
              <a:ext uri="{FF2B5EF4-FFF2-40B4-BE49-F238E27FC236}">
                <a16:creationId xmlns:a16="http://schemas.microsoft.com/office/drawing/2014/main" id="{10E7F58A-DF4F-748A-1C5D-35F034361BAB}"/>
              </a:ext>
            </a:extLst>
          </p:cNvPr>
          <p:cNvSpPr txBox="1"/>
          <p:nvPr/>
        </p:nvSpPr>
        <p:spPr>
          <a:xfrm>
            <a:off x="258695" y="6400584"/>
            <a:ext cx="6097280" cy="230832"/>
          </a:xfrm>
          <a:prstGeom prst="rect">
            <a:avLst/>
          </a:prstGeom>
          <a:noFill/>
        </p:spPr>
        <p:txBody>
          <a:bodyPr wrap="square">
            <a:spAutoFit/>
          </a:bodyPr>
          <a:lstStyle/>
          <a:p>
            <a:r>
              <a:rPr lang="en-AU" sz="900" b="0" i="0" dirty="0">
                <a:solidFill>
                  <a:srgbClr val="002664"/>
                </a:solidFill>
                <a:effectLst/>
                <a:latin typeface="Arial" panose="020B0604020202020204" pitchFamily="34" charset="0"/>
              </a:rPr>
              <a:t>'plain English' descriptions sourced from Engineers Australia – Implementing Sustainability: Principles and Practice </a:t>
            </a:r>
            <a:endParaRPr lang="en-AU" dirty="0"/>
          </a:p>
        </p:txBody>
      </p:sp>
      <p:sp>
        <p:nvSpPr>
          <p:cNvPr id="2" name="Slide Number Placeholder 1">
            <a:extLst>
              <a:ext uri="{FF2B5EF4-FFF2-40B4-BE49-F238E27FC236}">
                <a16:creationId xmlns:a16="http://schemas.microsoft.com/office/drawing/2014/main" id="{9CDCD31C-02F2-14DB-A7A4-A6F4357D873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100</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402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B3644-B089-52E7-50A7-E1943633AB3C}"/>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9AC09D6D-DF0A-F8D0-902D-EC5A828AF40C}"/>
              </a:ext>
            </a:extLst>
          </p:cNvPr>
          <p:cNvSpPr>
            <a:spLocks noGrp="1"/>
          </p:cNvSpPr>
          <p:nvPr>
            <p:ph type="title"/>
          </p:nvPr>
        </p:nvSpPr>
        <p:spPr/>
        <p:txBody>
          <a:bodyPr vert="horz" lIns="0" tIns="0" rIns="0" bIns="0" rtlCol="0" anchor="t">
            <a:normAutofit/>
          </a:bodyPr>
          <a:lstStyle/>
          <a:p>
            <a:r>
              <a:rPr lang="en-AU"/>
              <a:t>Engineering Materials (31)</a:t>
            </a:r>
          </a:p>
        </p:txBody>
      </p:sp>
      <p:sp>
        <p:nvSpPr>
          <p:cNvPr id="6" name="Text Placeholder 5">
            <a:extLst>
              <a:ext uri="{FF2B5EF4-FFF2-40B4-BE49-F238E27FC236}">
                <a16:creationId xmlns:a16="http://schemas.microsoft.com/office/drawing/2014/main" id="{1392EEED-E36B-86CE-312D-70C439E20C3B}"/>
              </a:ext>
            </a:extLst>
          </p:cNvPr>
          <p:cNvSpPr>
            <a:spLocks noGrp="1"/>
          </p:cNvSpPr>
          <p:nvPr>
            <p:ph type="body" sz="quarter" idx="18"/>
          </p:nvPr>
        </p:nvSpPr>
        <p:spPr/>
        <p:txBody>
          <a:bodyPr/>
          <a:lstStyle/>
          <a:p>
            <a:r>
              <a:rPr lang="en-AU" dirty="0"/>
              <a:t>Sustainability in structural materials</a:t>
            </a:r>
            <a:endParaRPr lang="en-AU" sz="2400" dirty="0"/>
          </a:p>
        </p:txBody>
      </p:sp>
      <p:sp>
        <p:nvSpPr>
          <p:cNvPr id="5" name="TextBox 4">
            <a:extLst>
              <a:ext uri="{FF2B5EF4-FFF2-40B4-BE49-F238E27FC236}">
                <a16:creationId xmlns:a16="http://schemas.microsoft.com/office/drawing/2014/main" id="{9ACAA348-2D10-5027-271F-3B70D77C9B20}"/>
              </a:ext>
            </a:extLst>
          </p:cNvPr>
          <p:cNvSpPr txBox="1"/>
          <p:nvPr/>
        </p:nvSpPr>
        <p:spPr>
          <a:xfrm>
            <a:off x="359999" y="1518985"/>
            <a:ext cx="5056094" cy="356423"/>
          </a:xfrm>
          <a:prstGeom prst="rect">
            <a:avLst/>
          </a:prstGeom>
          <a:noFill/>
        </p:spPr>
        <p:txBody>
          <a:bodyPr wrap="none" lIns="0" tIns="0" rIns="0" bIns="0" rtlCol="0">
            <a:noAutofit/>
          </a:bodyPr>
          <a:lstStyle/>
          <a:p>
            <a:pPr algn="l"/>
            <a:r>
              <a:rPr lang="en-AU" sz="1800" dirty="0"/>
              <a:t>Activity – Now apply the </a:t>
            </a:r>
            <a:r>
              <a:rPr lang="en-AU" sz="1800" i="1" dirty="0"/>
              <a:t>‘</a:t>
            </a:r>
            <a:r>
              <a:rPr lang="en-AU" sz="1800" dirty="0"/>
              <a:t>plain English’ descriptions used by Engineers Australia.</a:t>
            </a:r>
          </a:p>
        </p:txBody>
      </p:sp>
      <p:pic>
        <p:nvPicPr>
          <p:cNvPr id="14338" name="Picture 2" descr="A vertical color-coded bar chart illustrating levels of sustainability from &quot;Grossly unsustainable&quot; in red at the bottom to &quot;Regenerative&quot; in green at the top. The chart visually represents progression towards sustainability with six labeled segments, highlighting increasing environmental performance.">
            <a:extLst>
              <a:ext uri="{FF2B5EF4-FFF2-40B4-BE49-F238E27FC236}">
                <a16:creationId xmlns:a16="http://schemas.microsoft.com/office/drawing/2014/main" id="{82D496E6-8A6E-4CB9-FB60-0939AE35BC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695" y="2236091"/>
            <a:ext cx="3910507" cy="34486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0F6EE812-8FB3-9B82-B5C8-2C1C82159703}"/>
              </a:ext>
            </a:extLst>
          </p:cNvPr>
          <p:cNvGraphicFramePr>
            <a:graphicFrameLocks noGrp="1"/>
          </p:cNvGraphicFramePr>
          <p:nvPr>
            <p:extLst>
              <p:ext uri="{D42A27DB-BD31-4B8C-83A1-F6EECF244321}">
                <p14:modId xmlns:p14="http://schemas.microsoft.com/office/powerpoint/2010/main" val="141205955"/>
              </p:ext>
            </p:extLst>
          </p:nvPr>
        </p:nvGraphicFramePr>
        <p:xfrm>
          <a:off x="4728264" y="2236091"/>
          <a:ext cx="6535481" cy="3359895"/>
        </p:xfrm>
        <a:graphic>
          <a:graphicData uri="http://schemas.openxmlformats.org/drawingml/2006/table">
            <a:tbl>
              <a:tblPr firstRow="1" firstCol="1" bandRow="1"/>
              <a:tblGrid>
                <a:gridCol w="3329737">
                  <a:extLst>
                    <a:ext uri="{9D8B030D-6E8A-4147-A177-3AD203B41FA5}">
                      <a16:colId xmlns:a16="http://schemas.microsoft.com/office/drawing/2014/main" val="738280807"/>
                    </a:ext>
                  </a:extLst>
                </a:gridCol>
                <a:gridCol w="3205744">
                  <a:extLst>
                    <a:ext uri="{9D8B030D-6E8A-4147-A177-3AD203B41FA5}">
                      <a16:colId xmlns:a16="http://schemas.microsoft.com/office/drawing/2014/main" val="2081766370"/>
                    </a:ext>
                  </a:extLst>
                </a:gridCol>
              </a:tblGrid>
              <a:tr h="671979">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Material</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511390981"/>
                  </a:ext>
                </a:extLst>
              </a:tr>
              <a:tr h="671979">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Metals, including metal alloys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buNone/>
                      </a:pPr>
                      <a:r>
                        <a:rPr lang="en-AU" sz="1600" dirty="0">
                          <a:solidFill>
                            <a:schemeClr val="bg1"/>
                          </a:solidFill>
                          <a:effectLst/>
                          <a:highlight>
                            <a:srgbClr val="7D3900"/>
                          </a:highlight>
                          <a:latin typeface="Arial" panose="020B0604020202020204" pitchFamily="34" charset="0"/>
                          <a:cs typeface="Arial" panose="020B0604020202020204" pitchFamily="34" charset="0"/>
                        </a:rPr>
                        <a:t>Moderately sustainable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6703334"/>
                  </a:ext>
                </a:extLst>
              </a:tr>
              <a:tr h="671979">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Timber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lang="en-AU" sz="1600" dirty="0">
                          <a:solidFill>
                            <a:schemeClr val="tx1"/>
                          </a:solidFill>
                          <a:effectLst/>
                          <a:highlight>
                            <a:srgbClr val="84C440"/>
                          </a:highlight>
                          <a:latin typeface="Arial" panose="020B0604020202020204" pitchFamily="34" charset="0"/>
                          <a:cs typeface="Arial" panose="020B0604020202020204" pitchFamily="34" charset="0"/>
                        </a:rPr>
                        <a:t>Sustainable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57506634"/>
                  </a:ext>
                </a:extLst>
              </a:tr>
              <a:tr h="671979">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Concrete</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lang="en-AU" sz="1600" dirty="0">
                          <a:solidFill>
                            <a:schemeClr val="bg1"/>
                          </a:solidFill>
                          <a:effectLst/>
                          <a:highlight>
                            <a:srgbClr val="7B0100"/>
                          </a:highlight>
                          <a:latin typeface="Arial" panose="020B0604020202020204" pitchFamily="34" charset="0"/>
                          <a:cs typeface="Arial" panose="020B0604020202020204" pitchFamily="34" charset="0"/>
                        </a:rPr>
                        <a:t>Very sustainable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3961517"/>
                  </a:ext>
                </a:extLst>
              </a:tr>
              <a:tr h="671979">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lang="en-AU" sz="1600" dirty="0">
                          <a:solidFill>
                            <a:schemeClr val="bg1"/>
                          </a:solidFill>
                          <a:effectLst/>
                          <a:highlight>
                            <a:srgbClr val="7B0100"/>
                          </a:highlight>
                          <a:latin typeface="Arial" panose="020B0604020202020204" pitchFamily="34" charset="0"/>
                          <a:cs typeface="Arial" panose="020B0604020202020204" pitchFamily="34" charset="0"/>
                        </a:rPr>
                        <a:t>Very sustainable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743426395"/>
                  </a:ext>
                </a:extLst>
              </a:tr>
            </a:tbl>
          </a:graphicData>
        </a:graphic>
      </p:graphicFrame>
      <p:sp>
        <p:nvSpPr>
          <p:cNvPr id="4" name="TextBox 3">
            <a:extLst>
              <a:ext uri="{FF2B5EF4-FFF2-40B4-BE49-F238E27FC236}">
                <a16:creationId xmlns:a16="http://schemas.microsoft.com/office/drawing/2014/main" id="{D6D5F85B-EB10-4323-4FBA-8FEA3B41C4CB}"/>
              </a:ext>
            </a:extLst>
          </p:cNvPr>
          <p:cNvSpPr txBox="1"/>
          <p:nvPr/>
        </p:nvSpPr>
        <p:spPr>
          <a:xfrm>
            <a:off x="258695" y="6400584"/>
            <a:ext cx="6097280" cy="230832"/>
          </a:xfrm>
          <a:prstGeom prst="rect">
            <a:avLst/>
          </a:prstGeom>
          <a:noFill/>
        </p:spPr>
        <p:txBody>
          <a:bodyPr wrap="square">
            <a:spAutoFit/>
          </a:bodyPr>
          <a:lstStyle/>
          <a:p>
            <a:r>
              <a:rPr lang="en-AU" sz="900" b="0" i="0" dirty="0">
                <a:solidFill>
                  <a:srgbClr val="002664"/>
                </a:solidFill>
                <a:effectLst/>
                <a:latin typeface="Arial" panose="020B0604020202020204" pitchFamily="34" charset="0"/>
              </a:rPr>
              <a:t>'plain English' descriptions sourced from Engineers Australia – Implementing Sustainability: Principles and Practice </a:t>
            </a:r>
            <a:endParaRPr lang="en-AU" dirty="0"/>
          </a:p>
        </p:txBody>
      </p:sp>
      <p:sp>
        <p:nvSpPr>
          <p:cNvPr id="2" name="Slide Number Placeholder 1">
            <a:extLst>
              <a:ext uri="{FF2B5EF4-FFF2-40B4-BE49-F238E27FC236}">
                <a16:creationId xmlns:a16="http://schemas.microsoft.com/office/drawing/2014/main" id="{80FB0202-9B1F-3B9E-9C52-8C540348651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854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4D45-864C-4235-2A59-90FFD3553EDD}"/>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B4AF1EAC-BED2-D8AC-6760-D407BBCCAB4C}"/>
              </a:ext>
            </a:extLst>
          </p:cNvPr>
          <p:cNvSpPr>
            <a:spLocks noGrp="1"/>
          </p:cNvSpPr>
          <p:nvPr>
            <p:ph type="title"/>
          </p:nvPr>
        </p:nvSpPr>
        <p:spPr/>
        <p:txBody>
          <a:bodyPr vert="horz" lIns="0" tIns="0" rIns="0" bIns="0" rtlCol="0" anchor="t">
            <a:normAutofit/>
          </a:bodyPr>
          <a:lstStyle/>
          <a:p>
            <a:r>
              <a:rPr lang="en-AU"/>
              <a:t>Engineering Materials (32)</a:t>
            </a:r>
          </a:p>
        </p:txBody>
      </p:sp>
      <p:sp>
        <p:nvSpPr>
          <p:cNvPr id="3" name="Text Placeholder 2">
            <a:extLst>
              <a:ext uri="{FF2B5EF4-FFF2-40B4-BE49-F238E27FC236}">
                <a16:creationId xmlns:a16="http://schemas.microsoft.com/office/drawing/2014/main" id="{A0041F2B-4579-009F-6EDA-40BD0CF50089}"/>
              </a:ext>
            </a:extLst>
          </p:cNvPr>
          <p:cNvSpPr>
            <a:spLocks noGrp="1"/>
          </p:cNvSpPr>
          <p:nvPr>
            <p:ph type="body" sz="quarter" idx="18"/>
          </p:nvPr>
        </p:nvSpPr>
        <p:spPr/>
        <p:txBody>
          <a:bodyPr/>
          <a:lstStyle/>
          <a:p>
            <a:r>
              <a:rPr lang="en-AU" dirty="0"/>
              <a:t>Sustainability in structural materials</a:t>
            </a:r>
            <a:endParaRPr lang="en-AU" sz="2400" dirty="0"/>
          </a:p>
        </p:txBody>
      </p:sp>
      <p:sp>
        <p:nvSpPr>
          <p:cNvPr id="5" name="TextBox 4">
            <a:extLst>
              <a:ext uri="{FF2B5EF4-FFF2-40B4-BE49-F238E27FC236}">
                <a16:creationId xmlns:a16="http://schemas.microsoft.com/office/drawing/2014/main" id="{602277F6-29CB-6466-1842-D1F1BFEFA324}"/>
              </a:ext>
            </a:extLst>
          </p:cNvPr>
          <p:cNvSpPr txBox="1"/>
          <p:nvPr/>
        </p:nvSpPr>
        <p:spPr>
          <a:xfrm>
            <a:off x="359999" y="1487110"/>
            <a:ext cx="9513444" cy="2062103"/>
          </a:xfrm>
          <a:prstGeom prst="rect">
            <a:avLst/>
          </a:prstGeom>
          <a:noFill/>
        </p:spPr>
        <p:txBody>
          <a:bodyPr wrap="square" lIns="0" tIns="0" rIns="0" bIns="0" rtlCol="0">
            <a:spAutoFit/>
          </a:bodyPr>
          <a:lstStyle/>
          <a:p>
            <a:pPr>
              <a:lnSpc>
                <a:spcPct val="150000"/>
              </a:lnSpc>
              <a:spcBef>
                <a:spcPts val="1200"/>
              </a:spcBef>
              <a:spcAft>
                <a:spcPts val="600"/>
              </a:spcAft>
              <a:buNone/>
            </a:pPr>
            <a:r>
              <a:rPr lang="en-AU" sz="1800" dirty="0"/>
              <a:t>Activity</a:t>
            </a:r>
          </a:p>
          <a:p>
            <a:pPr>
              <a:lnSpc>
                <a:spcPct val="150000"/>
              </a:lnSpc>
              <a:spcBef>
                <a:spcPts val="1200"/>
              </a:spcBef>
              <a:spcAft>
                <a:spcPts val="600"/>
              </a:spcAft>
              <a:buNone/>
            </a:pPr>
            <a:r>
              <a:rPr lang="en-AU" sz="1800" dirty="0">
                <a:effectLst/>
                <a:ea typeface="Calibri" panose="020F0502020204030204" pitchFamily="34" charset="0"/>
              </a:rPr>
              <a:t>Imagine you are engineering a small footbridge over a creek. </a:t>
            </a:r>
          </a:p>
          <a:p>
            <a:pPr>
              <a:lnSpc>
                <a:spcPct val="150000"/>
              </a:lnSpc>
              <a:spcBef>
                <a:spcPts val="1200"/>
              </a:spcBef>
              <a:spcAft>
                <a:spcPts val="600"/>
              </a:spcAft>
              <a:buNone/>
            </a:pPr>
            <a:r>
              <a:rPr lang="en-AU" sz="1800" dirty="0">
                <a:effectLst/>
                <a:ea typeface="Calibri" panose="020F0502020204030204" pitchFamily="34" charset="0"/>
              </a:rPr>
              <a:t>Which main material would you choose to construct the bridge. </a:t>
            </a:r>
          </a:p>
          <a:p>
            <a:pPr algn="l"/>
            <a:r>
              <a:rPr lang="en-AU" sz="1800" dirty="0"/>
              <a:t>.</a:t>
            </a:r>
          </a:p>
        </p:txBody>
      </p:sp>
      <p:sp>
        <p:nvSpPr>
          <p:cNvPr id="11" name="TextBox 10">
            <a:extLst>
              <a:ext uri="{FF2B5EF4-FFF2-40B4-BE49-F238E27FC236}">
                <a16:creationId xmlns:a16="http://schemas.microsoft.com/office/drawing/2014/main" id="{CFE87BB0-CF1B-3BDB-3138-2643C64599FB}"/>
              </a:ext>
            </a:extLst>
          </p:cNvPr>
          <p:cNvSpPr txBox="1"/>
          <p:nvPr/>
        </p:nvSpPr>
        <p:spPr>
          <a:xfrm>
            <a:off x="359999" y="3167499"/>
            <a:ext cx="6051311" cy="3457357"/>
          </a:xfrm>
          <a:prstGeom prst="rect">
            <a:avLst/>
          </a:prstGeom>
          <a:solidFill>
            <a:schemeClr val="bg1"/>
          </a:solidFill>
        </p:spPr>
        <p:txBody>
          <a:bodyPr wrap="square">
            <a:spAutoFit/>
          </a:bodyPr>
          <a:lstStyle/>
          <a:p>
            <a:pPr>
              <a:lnSpc>
                <a:spcPct val="150000"/>
              </a:lnSpc>
              <a:spcBef>
                <a:spcPts val="1200"/>
              </a:spcBef>
              <a:spcAft>
                <a:spcPts val="600"/>
              </a:spcAft>
              <a:buNone/>
            </a:pPr>
            <a:r>
              <a:rPr lang="en-AU" sz="1800" dirty="0">
                <a:ea typeface="Calibri" panose="020F0502020204030204" pitchFamily="34" charset="0"/>
              </a:rPr>
              <a:t>W</a:t>
            </a:r>
            <a:r>
              <a:rPr lang="en-AU" sz="1800" dirty="0">
                <a:effectLst/>
                <a:ea typeface="Calibri" panose="020F0502020204030204" pitchFamily="34" charset="0"/>
              </a:rPr>
              <a:t>rite a short response or diagram justifying their decision based on the following considerations:</a:t>
            </a:r>
          </a:p>
          <a:p>
            <a:pPr marL="285750" lvl="0" indent="-285750">
              <a:lnSpc>
                <a:spcPct val="15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Environmental impact</a:t>
            </a:r>
          </a:p>
          <a:p>
            <a:pPr marL="285750" lvl="0" indent="-285750">
              <a:lnSpc>
                <a:spcPct val="15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Local material availability</a:t>
            </a:r>
          </a:p>
          <a:p>
            <a:pPr marL="285750" lvl="0" indent="-285750">
              <a:lnSpc>
                <a:spcPct val="15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Durability and longevity</a:t>
            </a:r>
          </a:p>
          <a:p>
            <a:pPr marL="285750" lvl="0" indent="-285750">
              <a:lnSpc>
                <a:spcPct val="15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Community use and visual impact</a:t>
            </a:r>
          </a:p>
        </p:txBody>
      </p:sp>
      <p:pic>
        <p:nvPicPr>
          <p:cNvPr id="6" name="Picture 5" descr="A screen shot of a completed table&#10;&#10;">
            <a:extLst>
              <a:ext uri="{FF2B5EF4-FFF2-40B4-BE49-F238E27FC236}">
                <a16:creationId xmlns:a16="http://schemas.microsoft.com/office/drawing/2014/main" id="{EC3F7136-77D2-19CF-8D53-BC5CBC7F5C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3592" y="531975"/>
            <a:ext cx="4013591" cy="2175399"/>
          </a:xfrm>
          <a:prstGeom prst="rect">
            <a:avLst/>
          </a:prstGeom>
        </p:spPr>
      </p:pic>
      <p:pic>
        <p:nvPicPr>
          <p:cNvPr id="12" name="Picture 11" descr="a conceptual modern pedestrian bridge using timber and metal materials">
            <a:extLst>
              <a:ext uri="{FF2B5EF4-FFF2-40B4-BE49-F238E27FC236}">
                <a16:creationId xmlns:a16="http://schemas.microsoft.com/office/drawing/2014/main" id="{BF29FDDA-FA6A-6F92-1EFE-8BB6BEAD61FF}"/>
              </a:ext>
            </a:extLst>
          </p:cNvPr>
          <p:cNvPicPr>
            <a:picLocks noChangeAspect="1"/>
          </p:cNvPicPr>
          <p:nvPr/>
        </p:nvPicPr>
        <p:blipFill>
          <a:blip r:embed="rId4"/>
          <a:stretch>
            <a:fillRect/>
          </a:stretch>
        </p:blipFill>
        <p:spPr>
          <a:xfrm>
            <a:off x="6566570" y="3642541"/>
            <a:ext cx="4771705" cy="2982315"/>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77269979-C318-7C7E-C5CA-76295940A1A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989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EA1C4-C560-F770-2D8F-99928BE5697B}"/>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AC0F584-C33F-C577-80AF-245263C0AC1B}"/>
              </a:ext>
            </a:extLst>
          </p:cNvPr>
          <p:cNvSpPr>
            <a:spLocks noGrp="1"/>
          </p:cNvSpPr>
          <p:nvPr>
            <p:ph type="title"/>
          </p:nvPr>
        </p:nvSpPr>
        <p:spPr>
          <a:xfrm>
            <a:off x="231411" y="321703"/>
            <a:ext cx="11484000" cy="545601"/>
          </a:xfrm>
        </p:spPr>
        <p:txBody>
          <a:bodyPr vert="horz" lIns="0" tIns="0" rIns="0" bIns="0" rtlCol="0" anchor="t">
            <a:normAutofit/>
          </a:bodyPr>
          <a:lstStyle/>
          <a:p>
            <a:r>
              <a:rPr lang="en-AU"/>
              <a:t>Engineering Materials </a:t>
            </a:r>
            <a:r>
              <a:rPr lang="en-AU" sz="3400"/>
              <a:t>(33)</a:t>
            </a:r>
          </a:p>
        </p:txBody>
      </p:sp>
      <p:sp>
        <p:nvSpPr>
          <p:cNvPr id="10" name="Text Placeholder 12">
            <a:extLst>
              <a:ext uri="{FF2B5EF4-FFF2-40B4-BE49-F238E27FC236}">
                <a16:creationId xmlns:a16="http://schemas.microsoft.com/office/drawing/2014/main" id="{B8D77401-63F9-344B-9A70-20CE0E58A2F9}"/>
              </a:ext>
            </a:extLst>
          </p:cNvPr>
          <p:cNvSpPr>
            <a:spLocks noGrp="1"/>
          </p:cNvSpPr>
          <p:nvPr>
            <p:ph type="body" sz="quarter" idx="18"/>
          </p:nvPr>
        </p:nvSpPr>
        <p:spPr>
          <a:xfrm>
            <a:off x="359999" y="1075390"/>
            <a:ext cx="9760745" cy="356423"/>
          </a:xfrm>
        </p:spPr>
        <p:txBody>
          <a:bodyPr/>
          <a:lstStyle/>
          <a:p>
            <a:r>
              <a:rPr lang="en-AU"/>
              <a:t>Sustainability in structural materials</a:t>
            </a:r>
            <a:endParaRPr lang="en-AU" sz="2400">
              <a:latin typeface="+mj-lt"/>
            </a:endParaRPr>
          </a:p>
        </p:txBody>
      </p:sp>
      <p:sp>
        <p:nvSpPr>
          <p:cNvPr id="5" name="TextBox 4">
            <a:extLst>
              <a:ext uri="{FF2B5EF4-FFF2-40B4-BE49-F238E27FC236}">
                <a16:creationId xmlns:a16="http://schemas.microsoft.com/office/drawing/2014/main" id="{B8A2B00A-8B48-D7F8-F0FC-15A79C35ADC9}"/>
              </a:ext>
            </a:extLst>
          </p:cNvPr>
          <p:cNvSpPr txBox="1"/>
          <p:nvPr/>
        </p:nvSpPr>
        <p:spPr>
          <a:xfrm>
            <a:off x="359999" y="1601602"/>
            <a:ext cx="4939588" cy="2487861"/>
          </a:xfrm>
          <a:prstGeom prst="rect">
            <a:avLst/>
          </a:prstGeom>
          <a:noFill/>
        </p:spPr>
        <p:txBody>
          <a:bodyPr wrap="square" lIns="0" tIns="0" rIns="0" bIns="0" rtlCol="0">
            <a:spAutoFit/>
          </a:bodyPr>
          <a:lstStyle/>
          <a:p>
            <a:pPr>
              <a:lnSpc>
                <a:spcPct val="150000"/>
              </a:lnSpc>
              <a:spcBef>
                <a:spcPts val="1200"/>
              </a:spcBef>
              <a:spcAft>
                <a:spcPts val="600"/>
              </a:spcAft>
              <a:buNone/>
            </a:pPr>
            <a:r>
              <a:rPr lang="en-AU" sz="1800" dirty="0"/>
              <a:t>Activity</a:t>
            </a:r>
          </a:p>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Imagine you are engineering a small footbridge over a creek. </a:t>
            </a:r>
          </a:p>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Which main material would you choose to construct the bridge. </a:t>
            </a:r>
          </a:p>
        </p:txBody>
      </p:sp>
      <p:sp>
        <p:nvSpPr>
          <p:cNvPr id="7" name="Rectangle 6">
            <a:extLst>
              <a:ext uri="{FF2B5EF4-FFF2-40B4-BE49-F238E27FC236}">
                <a16:creationId xmlns:a16="http://schemas.microsoft.com/office/drawing/2014/main" id="{C37E78D2-6DE3-AB05-A193-F625F52DAB91}"/>
              </a:ext>
              <a:ext uri="{C183D7F6-B498-43B3-948B-1728B52AA6E4}">
                <adec:decorative xmlns:adec="http://schemas.microsoft.com/office/drawing/2017/decorative" val="1"/>
              </a:ext>
            </a:extLst>
          </p:cNvPr>
          <p:cNvSpPr/>
          <p:nvPr/>
        </p:nvSpPr>
        <p:spPr>
          <a:xfrm>
            <a:off x="5620181" y="609477"/>
            <a:ext cx="6223819" cy="5850193"/>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7B46A31B-2F06-346B-927A-81621AE63AF8}"/>
              </a:ext>
            </a:extLst>
          </p:cNvPr>
          <p:cNvSpPr txBox="1"/>
          <p:nvPr/>
        </p:nvSpPr>
        <p:spPr>
          <a:xfrm>
            <a:off x="5723299" y="594504"/>
            <a:ext cx="6110748" cy="5592365"/>
          </a:xfrm>
          <a:prstGeom prst="rect">
            <a:avLst/>
          </a:prstGeom>
          <a:noFill/>
        </p:spPr>
        <p:txBody>
          <a:bodyPr wrap="square">
            <a:spAutoFit/>
          </a:bodyPr>
          <a:lstStyle/>
          <a:p>
            <a:pPr>
              <a:lnSpc>
                <a:spcPct val="150000"/>
              </a:lnSpc>
              <a:spcBef>
                <a:spcPts val="1200"/>
              </a:spcBef>
              <a:spcAft>
                <a:spcPts val="600"/>
              </a:spcAft>
              <a:buNone/>
            </a:pPr>
            <a:r>
              <a:rPr lang="en-AU" sz="1400" dirty="0">
                <a:effectLst/>
                <a:latin typeface="Arial" panose="020B0604020202020204" pitchFamily="34" charset="0"/>
                <a:ea typeface="Calibri" panose="020F0502020204030204" pitchFamily="34" charset="0"/>
              </a:rPr>
              <a:t>Sample answer: </a:t>
            </a:r>
          </a:p>
          <a:p>
            <a:pPr>
              <a:lnSpc>
                <a:spcPct val="150000"/>
              </a:lnSpc>
              <a:spcBef>
                <a:spcPts val="1200"/>
              </a:spcBef>
              <a:spcAft>
                <a:spcPts val="600"/>
              </a:spcAft>
              <a:buNone/>
            </a:pPr>
            <a:r>
              <a:rPr lang="en-AU" sz="1400" dirty="0">
                <a:effectLst/>
                <a:latin typeface="Arial" panose="020B0604020202020204" pitchFamily="34" charset="0"/>
                <a:ea typeface="Calibri" panose="020F0502020204030204" pitchFamily="34" charset="0"/>
              </a:rPr>
              <a:t>I would choose timber as the main material for my footbridge because it is a renewable resource that can be harvested in a way that protects the environment.</a:t>
            </a:r>
          </a:p>
          <a:p>
            <a:pPr>
              <a:lnSpc>
                <a:spcPct val="150000"/>
              </a:lnSpc>
              <a:spcBef>
                <a:spcPts val="1200"/>
              </a:spcBef>
              <a:spcAft>
                <a:spcPts val="600"/>
              </a:spcAft>
              <a:buNone/>
            </a:pPr>
            <a:r>
              <a:rPr lang="en-AU" sz="1400" dirty="0">
                <a:effectLst/>
                <a:latin typeface="Arial" panose="020B0604020202020204" pitchFamily="34" charset="0"/>
                <a:ea typeface="Calibri" panose="020F0502020204030204" pitchFamily="34" charset="0"/>
              </a:rPr>
              <a:t> If sourced from sustainably managed forests, timber has a lower environmental impact than concrete or steel, especially in terms of energy used to produce it. Timber also has the benefit of storing carbon, which helps reduce greenhouse gas emissions over time. It is lightweight, easy to work with, and can be replaced or repaired more easily than some other materials. </a:t>
            </a:r>
          </a:p>
          <a:p>
            <a:pPr>
              <a:lnSpc>
                <a:spcPct val="150000"/>
              </a:lnSpc>
              <a:spcBef>
                <a:spcPts val="1200"/>
              </a:spcBef>
              <a:spcAft>
                <a:spcPts val="600"/>
              </a:spcAft>
              <a:buNone/>
            </a:pPr>
            <a:r>
              <a:rPr lang="en-AU" sz="1400" dirty="0">
                <a:effectLst/>
                <a:latin typeface="Arial" panose="020B0604020202020204" pitchFamily="34" charset="0"/>
                <a:ea typeface="Calibri" panose="020F0502020204030204" pitchFamily="34" charset="0"/>
              </a:rPr>
              <a:t>Using timber supports local industries and communities, especially if the wood is sourced from nearby areas, which reduces transport pollution. If the timber is certified (like FSC), and the structure is designed to be durable and weather resistant, I think it's a smart and sustainable choice for a small bridge.</a:t>
            </a:r>
          </a:p>
        </p:txBody>
      </p:sp>
      <p:pic>
        <p:nvPicPr>
          <p:cNvPr id="12" name="Picture 11">
            <a:extLst>
              <a:ext uri="{FF2B5EF4-FFF2-40B4-BE49-F238E27FC236}">
                <a16:creationId xmlns:a16="http://schemas.microsoft.com/office/drawing/2014/main" id="{7B5BCAE0-7B62-B48D-AE14-255255BFDD2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99" y="4259252"/>
            <a:ext cx="3457942" cy="2161213"/>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8D2D847B-CEF6-8F6D-2F39-790DA5150AC1}"/>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415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BC95D-2626-6D32-12C9-BF6C237799F8}"/>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0C94FB1D-F5AF-884A-7F4B-248B300AB8B3}"/>
              </a:ext>
            </a:extLst>
          </p:cNvPr>
          <p:cNvSpPr>
            <a:spLocks noGrp="1"/>
          </p:cNvSpPr>
          <p:nvPr>
            <p:ph type="title"/>
          </p:nvPr>
        </p:nvSpPr>
        <p:spPr/>
        <p:txBody>
          <a:bodyPr vert="horz" lIns="0" tIns="0" rIns="0" bIns="0" rtlCol="0" anchor="t">
            <a:normAutofit/>
          </a:bodyPr>
          <a:lstStyle/>
          <a:p>
            <a:r>
              <a:rPr lang="en-AU"/>
              <a:t>Engineering Materials (34)</a:t>
            </a:r>
          </a:p>
        </p:txBody>
      </p:sp>
      <p:sp>
        <p:nvSpPr>
          <p:cNvPr id="10" name="Text Placeholder 12">
            <a:extLst>
              <a:ext uri="{FF2B5EF4-FFF2-40B4-BE49-F238E27FC236}">
                <a16:creationId xmlns:a16="http://schemas.microsoft.com/office/drawing/2014/main" id="{48E1BB2C-F764-9ACD-FCFA-385BDC3F3FB4}"/>
              </a:ext>
            </a:extLst>
          </p:cNvPr>
          <p:cNvSpPr>
            <a:spLocks noGrp="1"/>
          </p:cNvSpPr>
          <p:nvPr>
            <p:ph type="body" sz="quarter" idx="18"/>
          </p:nvPr>
        </p:nvSpPr>
        <p:spPr>
          <a:xfrm>
            <a:off x="359999" y="1075390"/>
            <a:ext cx="9760745" cy="356423"/>
          </a:xfrm>
        </p:spPr>
        <p:txBody>
          <a:bodyPr/>
          <a:lstStyle/>
          <a:p>
            <a:r>
              <a:rPr lang="en-AU"/>
              <a:t>Sustainability in structural materials</a:t>
            </a:r>
            <a:endParaRPr lang="en-AU" sz="2400">
              <a:latin typeface="+mj-lt"/>
            </a:endParaRPr>
          </a:p>
        </p:txBody>
      </p:sp>
      <p:sp>
        <p:nvSpPr>
          <p:cNvPr id="5" name="TextBox 4">
            <a:extLst>
              <a:ext uri="{FF2B5EF4-FFF2-40B4-BE49-F238E27FC236}">
                <a16:creationId xmlns:a16="http://schemas.microsoft.com/office/drawing/2014/main" id="{BE430948-E914-A572-60B5-8B0BF1D826FB}"/>
              </a:ext>
              <a:ext uri="{C183D7F6-B498-43B3-948B-1728B52AA6E4}">
                <adec:decorative xmlns:adec="http://schemas.microsoft.com/office/drawing/2017/decorative" val="0"/>
              </a:ext>
            </a:extLst>
          </p:cNvPr>
          <p:cNvSpPr txBox="1"/>
          <p:nvPr/>
        </p:nvSpPr>
        <p:spPr>
          <a:xfrm>
            <a:off x="359999" y="1601602"/>
            <a:ext cx="4939588" cy="364202"/>
          </a:xfrm>
          <a:prstGeom prst="rect">
            <a:avLst/>
          </a:prstGeom>
          <a:noFill/>
        </p:spPr>
        <p:txBody>
          <a:bodyPr wrap="square" lIns="0" tIns="0" rIns="0" bIns="0" rtlCol="0">
            <a:spAutoFit/>
          </a:bodyPr>
          <a:lstStyle/>
          <a:p>
            <a:pPr>
              <a:lnSpc>
                <a:spcPct val="150000"/>
              </a:lnSpc>
              <a:spcBef>
                <a:spcPts val="1200"/>
              </a:spcBef>
              <a:spcAft>
                <a:spcPts val="600"/>
              </a:spcAft>
              <a:buNone/>
            </a:pPr>
            <a:r>
              <a:rPr lang="en-AU" sz="1800" dirty="0"/>
              <a:t>Activity – Class debate/ discussion topic</a:t>
            </a:r>
          </a:p>
        </p:txBody>
      </p:sp>
      <p:pic>
        <p:nvPicPr>
          <p:cNvPr id="12" name="Picture 11">
            <a:extLst>
              <a:ext uri="{FF2B5EF4-FFF2-40B4-BE49-F238E27FC236}">
                <a16:creationId xmlns:a16="http://schemas.microsoft.com/office/drawing/2014/main" id="{6B12B34C-F07B-9FE7-9FD8-2FF1C03B320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7873" y="480747"/>
            <a:ext cx="3924576" cy="2452859"/>
          </a:xfrm>
          <a:prstGeom prst="rect">
            <a:avLst/>
          </a:prstGeom>
          <a:ln>
            <a:no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5F84A9FF-D927-CE53-0BC1-6FCEB1525CD9}"/>
              </a:ext>
            </a:extLst>
          </p:cNvPr>
          <p:cNvSpPr/>
          <p:nvPr/>
        </p:nvSpPr>
        <p:spPr>
          <a:xfrm>
            <a:off x="359999" y="3099835"/>
            <a:ext cx="11484000" cy="27505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a:lnSpc>
                <a:spcPct val="150000"/>
              </a:lnSpc>
              <a:spcAft>
                <a:spcPts val="1200"/>
              </a:spcAft>
            </a:pPr>
            <a:r>
              <a:rPr lang="en-AU" dirty="0">
                <a:solidFill>
                  <a:schemeClr val="accent1"/>
                </a:solidFill>
              </a:rPr>
              <a:t>‘Would you rather use a high environmental impact material that lasts 100 years, or a sustainable one that needs replacing every 25 years?’</a:t>
            </a:r>
          </a:p>
        </p:txBody>
      </p:sp>
      <p:sp>
        <p:nvSpPr>
          <p:cNvPr id="2" name="Slide Number Placeholder 1">
            <a:extLst>
              <a:ext uri="{FF2B5EF4-FFF2-40B4-BE49-F238E27FC236}">
                <a16:creationId xmlns:a16="http://schemas.microsoft.com/office/drawing/2014/main" id="{218FB2CA-D532-760B-A0B7-BAF4DA8166DE}"/>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104</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753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62C5-05DF-389A-68B4-F681F2028D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76204B3-3108-624A-A5FF-09987CDFDECE}"/>
              </a:ext>
            </a:extLst>
          </p:cNvPr>
          <p:cNvSpPr>
            <a:spLocks noGrp="1"/>
          </p:cNvSpPr>
          <p:nvPr>
            <p:ph type="ctrTitle"/>
          </p:nvPr>
        </p:nvSpPr>
        <p:spPr>
          <a:xfrm>
            <a:off x="420624" y="4067881"/>
            <a:ext cx="11411374" cy="800681"/>
          </a:xfrm>
        </p:spPr>
        <p:txBody>
          <a:bodyPr/>
          <a:lstStyle/>
          <a:p>
            <a:r>
              <a:rPr lang="en-AU" dirty="0"/>
              <a:t>Beams, a closer look</a:t>
            </a:r>
          </a:p>
        </p:txBody>
      </p:sp>
    </p:spTree>
    <p:extLst>
      <p:ext uri="{BB962C8B-B14F-4D97-AF65-F5344CB8AC3E}">
        <p14:creationId xmlns:p14="http://schemas.microsoft.com/office/powerpoint/2010/main" val="33451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3C0F-D540-8018-2202-05BC732B85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584E2E-2995-AFF3-BAE9-DD4963423C95}"/>
              </a:ext>
            </a:extLst>
          </p:cNvPr>
          <p:cNvSpPr>
            <a:spLocks noGrp="1"/>
          </p:cNvSpPr>
          <p:nvPr>
            <p:ph type="title"/>
          </p:nvPr>
        </p:nvSpPr>
        <p:spPr>
          <a:xfrm>
            <a:off x="359998" y="360000"/>
            <a:ext cx="10260002" cy="522000"/>
          </a:xfrm>
        </p:spPr>
        <p:txBody>
          <a:bodyPr/>
          <a:lstStyle/>
          <a:p>
            <a:r>
              <a:rPr lang="en-AU">
                <a:latin typeface="+mj-lt"/>
              </a:rPr>
              <a:t>Learning intentions and success criteria (13)</a:t>
            </a:r>
          </a:p>
        </p:txBody>
      </p:sp>
      <p:sp>
        <p:nvSpPr>
          <p:cNvPr id="3" name="TextBox 2">
            <a:extLst>
              <a:ext uri="{FF2B5EF4-FFF2-40B4-BE49-F238E27FC236}">
                <a16:creationId xmlns:a16="http://schemas.microsoft.com/office/drawing/2014/main" id="{AD9ADEAF-B869-2D93-6146-E77A9CF96E07}"/>
              </a:ext>
            </a:extLst>
          </p:cNvPr>
          <p:cNvSpPr txBox="1"/>
          <p:nvPr/>
        </p:nvSpPr>
        <p:spPr>
          <a:xfrm>
            <a:off x="359998" y="2010256"/>
            <a:ext cx="11015048" cy="439601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ea typeface="+mn-lt"/>
              <a:cs typeface="Arial" panose="020B0604020202020204" pitchFamily="34" charset="0"/>
            </a:endParaRPr>
          </a:p>
          <a:p>
            <a:pPr marL="285750" lvl="0" indent="-285750">
              <a:lnSpc>
                <a:spcPct val="150000"/>
              </a:lnSpc>
              <a:spcAft>
                <a:spcPts val="600"/>
              </a:spcAft>
              <a:buFont typeface="Arial" panose="020B0604020202020204" pitchFamily="34" charset="0"/>
              <a:buChar char="•"/>
              <a:defRPr/>
            </a:pPr>
            <a:r>
              <a:rPr lang="en-AU" sz="1800" dirty="0"/>
              <a:t>investigate beams, the loads they carry, and the forces acting on them </a:t>
            </a:r>
          </a:p>
          <a:p>
            <a:pPr marL="285750" lvl="0" indent="-285750">
              <a:lnSpc>
                <a:spcPct val="150000"/>
              </a:lnSpc>
              <a:spcAft>
                <a:spcPts val="600"/>
              </a:spcAft>
              <a:buFont typeface="Arial" panose="020B0604020202020204" pitchFamily="34" charset="0"/>
              <a:buChar char="•"/>
              <a:defRPr/>
            </a:pPr>
            <a:r>
              <a:rPr lang="en-AU" sz="1800" dirty="0"/>
              <a:t>understand how engineers choose materials and shapes for safe and efficient structures. </a:t>
            </a:r>
            <a:endParaRPr kumimoji="0" lang="en-AU" sz="1800" b="1" i="0" u="none" strike="noStrike" kern="1200" cap="none" spc="0" normalizeH="0" baseline="0" noProof="0" dirty="0">
              <a:ln>
                <a:noFill/>
              </a:ln>
              <a:solidFill>
                <a:srgbClr val="002664"/>
              </a:solidFill>
              <a:effectLst/>
              <a:uLnTx/>
              <a:uFillTx/>
              <a:ea typeface="+mn-ea"/>
              <a:cs typeface="Arial" panose="020B0604020202020204" pitchFamily="34" charset="0"/>
            </a:endParaRPr>
          </a:p>
          <a:p>
            <a:pPr lvl="0">
              <a:lnSpc>
                <a:spcPct val="150000"/>
              </a:lnSpc>
              <a:spcAft>
                <a:spcPts val="600"/>
              </a:spcAf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ea typeface="+mn-ea"/>
              <a:cs typeface="Arial" panose="020B0604020202020204" pitchFamily="34" charset="0"/>
            </a:endParaRPr>
          </a:p>
          <a:p>
            <a:pPr marL="285750" indent="-285750" fontAlgn="base">
              <a:lnSpc>
                <a:spcPct val="150000"/>
              </a:lnSpc>
              <a:spcAft>
                <a:spcPts val="600"/>
              </a:spcAft>
              <a:buFont typeface="Arial" panose="020B0604020202020204" pitchFamily="34" charset="0"/>
              <a:buChar char="•"/>
            </a:pPr>
            <a:r>
              <a:rPr lang="en-AU" sz="1800" dirty="0"/>
              <a:t>explain what a beam is and give real-world examples </a:t>
            </a:r>
          </a:p>
          <a:p>
            <a:pPr marL="285750" indent="-285750" fontAlgn="base">
              <a:lnSpc>
                <a:spcPct val="150000"/>
              </a:lnSpc>
              <a:spcAft>
                <a:spcPts val="600"/>
              </a:spcAft>
              <a:buFont typeface="Arial" panose="020B0604020202020204" pitchFamily="34" charset="0"/>
              <a:buChar char="•"/>
            </a:pPr>
            <a:r>
              <a:rPr lang="en-AU" sz="1800" dirty="0"/>
              <a:t>describe different types of loads (point load, distributed load, dynamic load) </a:t>
            </a:r>
          </a:p>
          <a:p>
            <a:pPr marL="285750" indent="-285750" fontAlgn="base">
              <a:lnSpc>
                <a:spcPct val="150000"/>
              </a:lnSpc>
              <a:spcAft>
                <a:spcPts val="600"/>
              </a:spcAft>
              <a:buFont typeface="Arial" panose="020B0604020202020204" pitchFamily="34" charset="0"/>
              <a:buChar char="•"/>
            </a:pPr>
            <a:r>
              <a:rPr lang="en-AU" sz="1800" dirty="0"/>
              <a:t>identify forces acting on beams (bending, shear, tension, compression) </a:t>
            </a:r>
          </a:p>
          <a:p>
            <a:pPr marL="285750" indent="-285750" fontAlgn="base">
              <a:lnSpc>
                <a:spcPct val="150000"/>
              </a:lnSpc>
              <a:spcAft>
                <a:spcPts val="600"/>
              </a:spcAft>
              <a:buFont typeface="Arial" panose="020B0604020202020204" pitchFamily="34" charset="0"/>
              <a:buChar char="•"/>
            </a:pPr>
            <a:r>
              <a:rPr lang="en-AU" sz="1800" dirty="0"/>
              <a:t>answer comprehension questions showing understanding of how engineers choose beam materials </a:t>
            </a:r>
          </a:p>
          <a:p>
            <a:pPr marL="285750" indent="-285750" fontAlgn="base">
              <a:lnSpc>
                <a:spcPct val="150000"/>
              </a:lnSpc>
              <a:spcAft>
                <a:spcPts val="600"/>
              </a:spcAft>
              <a:buFont typeface="Arial" panose="020B0604020202020204" pitchFamily="34" charset="0"/>
              <a:buChar char="•"/>
            </a:pPr>
            <a:r>
              <a:rPr lang="en-AU" sz="1800" dirty="0"/>
              <a:t>predict and observe how beams behave under different loading and orientations.</a:t>
            </a:r>
          </a:p>
        </p:txBody>
      </p:sp>
      <p:sp>
        <p:nvSpPr>
          <p:cNvPr id="2" name="Slide Number Placeholder 1">
            <a:extLst>
              <a:ext uri="{FF2B5EF4-FFF2-40B4-BE49-F238E27FC236}">
                <a16:creationId xmlns:a16="http://schemas.microsoft.com/office/drawing/2014/main" id="{71AD8677-57FE-A0DA-F8FB-A0D064363957}"/>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3908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C4465-4E48-47F1-D1DC-43C3CFB7B2D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23295095-DE6F-BE03-7039-46178F496298}"/>
              </a:ext>
            </a:extLst>
          </p:cNvPr>
          <p:cNvSpPr>
            <a:spLocks noGrp="1"/>
          </p:cNvSpPr>
          <p:nvPr>
            <p:ph type="title"/>
          </p:nvPr>
        </p:nvSpPr>
        <p:spPr/>
        <p:txBody>
          <a:bodyPr vert="horz" lIns="0" tIns="0" rIns="0" bIns="0" rtlCol="0" anchor="t">
            <a:normAutofit/>
          </a:bodyPr>
          <a:lstStyle/>
          <a:p>
            <a:r>
              <a:rPr lang="en-AU"/>
              <a:t>Beams, a closer look (1)</a:t>
            </a:r>
          </a:p>
        </p:txBody>
      </p:sp>
      <p:sp>
        <p:nvSpPr>
          <p:cNvPr id="6" name="TextBox 5">
            <a:extLst>
              <a:ext uri="{FF2B5EF4-FFF2-40B4-BE49-F238E27FC236}">
                <a16:creationId xmlns:a16="http://schemas.microsoft.com/office/drawing/2014/main" id="{FD19CAB0-7AA2-C3F4-1B67-C49218870098}"/>
              </a:ext>
            </a:extLst>
          </p:cNvPr>
          <p:cNvSpPr txBox="1"/>
          <p:nvPr/>
        </p:nvSpPr>
        <p:spPr>
          <a:xfrm>
            <a:off x="275303" y="1164796"/>
            <a:ext cx="8259097" cy="3347840"/>
          </a:xfrm>
          <a:prstGeom prst="rect">
            <a:avLst/>
          </a:prstGeom>
          <a:noFill/>
        </p:spPr>
        <p:txBody>
          <a:bodyPr wrap="square">
            <a:spAutoFit/>
          </a:bodyPr>
          <a:lstStyle/>
          <a:p>
            <a:pPr>
              <a:lnSpc>
                <a:spcPct val="150000"/>
              </a:lnSpc>
            </a:pPr>
            <a:r>
              <a:rPr lang="en-AU" dirty="0"/>
              <a:t>Ever since the first tree fell across a stream, people have found ways to bridge the gap between two places. That fallen tree, simple as it may seem, is one of the earliest examples of a </a:t>
            </a:r>
            <a:r>
              <a:rPr lang="en-AU" b="1" dirty="0"/>
              <a:t>beam</a:t>
            </a:r>
            <a:r>
              <a:rPr lang="en-AU" dirty="0"/>
              <a:t>. It spans across two supports and carries a load. Just like the bridges, buildings and walkways we use every day. </a:t>
            </a:r>
          </a:p>
        </p:txBody>
      </p:sp>
      <p:pic>
        <p:nvPicPr>
          <p:cNvPr id="3" name="Picture 2" descr="Photograph of a fallen tree trunk covered  stretching across a shallow stream">
            <a:extLst>
              <a:ext uri="{FF2B5EF4-FFF2-40B4-BE49-F238E27FC236}">
                <a16:creationId xmlns:a16="http://schemas.microsoft.com/office/drawing/2014/main" id="{EE99436A-EBE0-42CF-CDF1-C8599C9851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9966" y="1164796"/>
            <a:ext cx="2779991" cy="49642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Slide Number Placeholder 1">
            <a:extLst>
              <a:ext uri="{FF2B5EF4-FFF2-40B4-BE49-F238E27FC236}">
                <a16:creationId xmlns:a16="http://schemas.microsoft.com/office/drawing/2014/main" id="{474B7D14-6E39-3AFA-26E1-92883B9750B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597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FAEB-46E5-1AE9-0F30-343ABFDD621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38FE5BEF-FE52-E58F-6789-24AD0E282241}"/>
              </a:ext>
            </a:extLst>
          </p:cNvPr>
          <p:cNvSpPr>
            <a:spLocks noGrp="1"/>
          </p:cNvSpPr>
          <p:nvPr>
            <p:ph type="title"/>
          </p:nvPr>
        </p:nvSpPr>
        <p:spPr/>
        <p:txBody>
          <a:bodyPr vert="horz" lIns="0" tIns="0" rIns="0" bIns="0" rtlCol="0" anchor="t">
            <a:normAutofit/>
          </a:bodyPr>
          <a:lstStyle/>
          <a:p>
            <a:r>
              <a:rPr lang="en-AU"/>
              <a:t>Beams, a closer look (2)</a:t>
            </a:r>
          </a:p>
        </p:txBody>
      </p:sp>
      <p:sp>
        <p:nvSpPr>
          <p:cNvPr id="5" name="Text Placeholder 4">
            <a:extLst>
              <a:ext uri="{FF2B5EF4-FFF2-40B4-BE49-F238E27FC236}">
                <a16:creationId xmlns:a16="http://schemas.microsoft.com/office/drawing/2014/main" id="{2614EE32-12AF-8EA5-ACA7-5F639C2A0F88}"/>
              </a:ext>
            </a:extLst>
          </p:cNvPr>
          <p:cNvSpPr>
            <a:spLocks noGrp="1"/>
          </p:cNvSpPr>
          <p:nvPr>
            <p:ph type="body" sz="quarter" idx="18"/>
          </p:nvPr>
        </p:nvSpPr>
        <p:spPr>
          <a:xfrm>
            <a:off x="360000" y="944060"/>
            <a:ext cx="11484000" cy="310015"/>
          </a:xfrm>
        </p:spPr>
        <p:txBody>
          <a:bodyPr/>
          <a:lstStyle/>
          <a:p>
            <a:r>
              <a:rPr lang="en-AU" dirty="0"/>
              <a:t>Understanding Loads and forces in Beam Design</a:t>
            </a:r>
          </a:p>
        </p:txBody>
      </p:sp>
      <p:sp>
        <p:nvSpPr>
          <p:cNvPr id="4" name="TextBox 3">
            <a:extLst>
              <a:ext uri="{FF2B5EF4-FFF2-40B4-BE49-F238E27FC236}">
                <a16:creationId xmlns:a16="http://schemas.microsoft.com/office/drawing/2014/main" id="{37A4C374-E798-9805-5EE3-FE60E8C8013D}"/>
              </a:ext>
            </a:extLst>
          </p:cNvPr>
          <p:cNvSpPr txBox="1"/>
          <p:nvPr/>
        </p:nvSpPr>
        <p:spPr>
          <a:xfrm>
            <a:off x="359999" y="1292535"/>
            <a:ext cx="9672778" cy="364202"/>
          </a:xfrm>
          <a:prstGeom prst="rect">
            <a:avLst/>
          </a:prstGeom>
          <a:noFill/>
        </p:spPr>
        <p:txBody>
          <a:bodyPr wrap="square" lIns="0" tIns="0" rIns="0" bIns="0" rtlCol="0">
            <a:spAutoFit/>
          </a:bodyPr>
          <a:lstStyle/>
          <a:p>
            <a:pPr>
              <a:lnSpc>
                <a:spcPct val="150000"/>
              </a:lnSpc>
              <a:spcBef>
                <a:spcPts val="1200"/>
              </a:spcBef>
              <a:spcAft>
                <a:spcPts val="600"/>
              </a:spcAft>
              <a:buNone/>
            </a:pPr>
            <a:r>
              <a:rPr lang="en-AU" sz="1800" dirty="0"/>
              <a:t>Activity – students read the following passage and answer the corresponding questions</a:t>
            </a:r>
          </a:p>
        </p:txBody>
      </p:sp>
      <p:sp>
        <p:nvSpPr>
          <p:cNvPr id="6" name="TextBox 5">
            <a:extLst>
              <a:ext uri="{FF2B5EF4-FFF2-40B4-BE49-F238E27FC236}">
                <a16:creationId xmlns:a16="http://schemas.microsoft.com/office/drawing/2014/main" id="{CDDF8E22-B17D-B3A9-B7B6-48E588D6E193}"/>
              </a:ext>
            </a:extLst>
          </p:cNvPr>
          <p:cNvSpPr txBox="1"/>
          <p:nvPr/>
        </p:nvSpPr>
        <p:spPr>
          <a:xfrm>
            <a:off x="522437" y="1706704"/>
            <a:ext cx="9266139" cy="501727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600"/>
              </a:spcAft>
            </a:pPr>
            <a:r>
              <a:rPr lang="en-AU" sz="1600" dirty="0"/>
              <a:t>For engineers, choosing the right material for a beam isn’t just about picking something strong. It’s about understanding the forces acting on the beam and the type of load it needs to support.</a:t>
            </a:r>
            <a:endParaRPr lang="en-AU" sz="1600"/>
          </a:p>
          <a:p>
            <a:pPr>
              <a:lnSpc>
                <a:spcPct val="150000"/>
              </a:lnSpc>
              <a:spcAft>
                <a:spcPts val="600"/>
              </a:spcAft>
            </a:pPr>
            <a:r>
              <a:rPr lang="en-AU" sz="1600" dirty="0"/>
              <a:t>A beam in a bridge might need to hold up the weight of cars and trucks. A beam in a roof might only need to support tiles and occasional rainwater. Each situation is different and so is the best material for the job.</a:t>
            </a:r>
            <a:endParaRPr lang="en-AU" sz="1600"/>
          </a:p>
          <a:p>
            <a:pPr>
              <a:lnSpc>
                <a:spcPct val="150000"/>
              </a:lnSpc>
              <a:spcAft>
                <a:spcPts val="600"/>
              </a:spcAft>
            </a:pPr>
            <a:r>
              <a:rPr lang="en-AU" sz="1600" dirty="0"/>
              <a:t>To make a smart choice, engineers must first identify:</a:t>
            </a:r>
            <a:endParaRPr lang="en-AU" sz="1600"/>
          </a:p>
          <a:p>
            <a:pPr marL="285750" indent="-285750">
              <a:lnSpc>
                <a:spcPct val="150000"/>
              </a:lnSpc>
              <a:spcAft>
                <a:spcPts val="600"/>
              </a:spcAft>
              <a:buFont typeface="Arial" panose="020B0604020202020204" pitchFamily="34" charset="0"/>
              <a:buChar char="•"/>
            </a:pPr>
            <a:r>
              <a:rPr lang="en-AU" sz="1600" dirty="0"/>
              <a:t>What type of load is being applied (point load, evenly distributed, dynamic)?</a:t>
            </a:r>
            <a:endParaRPr lang="en-AU" sz="1600"/>
          </a:p>
          <a:p>
            <a:pPr marL="285750" indent="-285750">
              <a:lnSpc>
                <a:spcPct val="150000"/>
              </a:lnSpc>
              <a:spcAft>
                <a:spcPts val="600"/>
              </a:spcAft>
              <a:buFont typeface="Arial" panose="020B0604020202020204" pitchFamily="34" charset="0"/>
              <a:buChar char="•"/>
            </a:pPr>
            <a:r>
              <a:rPr lang="en-AU" sz="1600" dirty="0"/>
              <a:t>Where the supports are located and how far </a:t>
            </a:r>
            <a:r>
              <a:rPr lang="en-AU" sz="1600"/>
              <a:t>a part</a:t>
            </a:r>
            <a:r>
              <a:rPr lang="en-AU" sz="1600" dirty="0"/>
              <a:t> they are.</a:t>
            </a:r>
            <a:endParaRPr lang="en-AU" sz="1600"/>
          </a:p>
          <a:p>
            <a:pPr marL="285750" indent="-285750">
              <a:lnSpc>
                <a:spcPct val="150000"/>
              </a:lnSpc>
              <a:spcAft>
                <a:spcPts val="600"/>
              </a:spcAft>
              <a:buFont typeface="Arial" panose="020B0604020202020204" pitchFamily="34" charset="0"/>
              <a:buChar char="•"/>
            </a:pPr>
            <a:r>
              <a:rPr lang="en-AU" sz="1600" dirty="0"/>
              <a:t>What kind of forces will occur in the beam (bending, shear, tension, compression)?</a:t>
            </a:r>
            <a:endParaRPr lang="en-AU" sz="1600"/>
          </a:p>
          <a:p>
            <a:pPr marL="285750" indent="-285750">
              <a:lnSpc>
                <a:spcPct val="150000"/>
              </a:lnSpc>
              <a:spcAft>
                <a:spcPts val="600"/>
              </a:spcAft>
              <a:buFont typeface="Arial" panose="020B0604020202020204" pitchFamily="34" charset="0"/>
              <a:buChar char="•"/>
            </a:pPr>
            <a:r>
              <a:rPr lang="en-AU" sz="1600" dirty="0"/>
              <a:t>What material properties are needed — strength, stiffness, flexibility, resistance to corrosion?</a:t>
            </a:r>
            <a:endParaRPr lang="en-AU" sz="1600"/>
          </a:p>
          <a:p>
            <a:pPr>
              <a:lnSpc>
                <a:spcPct val="150000"/>
              </a:lnSpc>
              <a:spcAft>
                <a:spcPts val="600"/>
              </a:spcAft>
            </a:pPr>
            <a:r>
              <a:rPr lang="en-AU" sz="1600" dirty="0"/>
              <a:t>Only by understanding the forces at play can engineers select a material that will be safe, efficient and long-lasting in the real world.</a:t>
            </a:r>
            <a:endParaRPr lang="en-AU" sz="1600"/>
          </a:p>
        </p:txBody>
      </p:sp>
      <p:pic>
        <p:nvPicPr>
          <p:cNvPr id="3" name="Picture 2">
            <a:extLst>
              <a:ext uri="{FF2B5EF4-FFF2-40B4-BE49-F238E27FC236}">
                <a16:creationId xmlns:a16="http://schemas.microsoft.com/office/drawing/2014/main" id="{26BB61B8-C71B-0475-823B-A0D00A3E8A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51013" y="162000"/>
            <a:ext cx="1949322" cy="3323058"/>
          </a:xfrm>
          <a:prstGeom prst="rect">
            <a:avLst/>
          </a:prstGeom>
        </p:spPr>
      </p:pic>
      <p:sp>
        <p:nvSpPr>
          <p:cNvPr id="2" name="Slide Number Placeholder 1">
            <a:extLst>
              <a:ext uri="{FF2B5EF4-FFF2-40B4-BE49-F238E27FC236}">
                <a16:creationId xmlns:a16="http://schemas.microsoft.com/office/drawing/2014/main" id="{C60177F1-F925-8699-0214-B0AB6BD9BBC4}"/>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305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508E6-9BD2-27A3-AF75-53028399407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0A3AED0-B512-5B9D-C2AA-680B5A5552E0}"/>
              </a:ext>
            </a:extLst>
          </p:cNvPr>
          <p:cNvSpPr>
            <a:spLocks noGrp="1"/>
          </p:cNvSpPr>
          <p:nvPr>
            <p:ph type="title"/>
          </p:nvPr>
        </p:nvSpPr>
        <p:spPr>
          <a:xfrm>
            <a:off x="359999" y="360000"/>
            <a:ext cx="11484000" cy="545601"/>
          </a:xfrm>
        </p:spPr>
        <p:txBody>
          <a:bodyPr vert="horz" lIns="0" tIns="0" rIns="0" bIns="0" rtlCol="0" anchor="t">
            <a:normAutofit/>
          </a:bodyPr>
          <a:lstStyle/>
          <a:p>
            <a:r>
              <a:rPr lang="en-AU" dirty="0">
                <a:latin typeface="+mj-lt"/>
              </a:rPr>
              <a:t>Beams, a closer look</a:t>
            </a:r>
            <a:r>
              <a:rPr lang="en-AU">
                <a:latin typeface="+mj-lt"/>
              </a:rPr>
              <a:t> (3)</a:t>
            </a:r>
            <a:endParaRPr lang="en-AU" dirty="0">
              <a:latin typeface="+mj-lt"/>
            </a:endParaRPr>
          </a:p>
        </p:txBody>
      </p:sp>
      <p:sp>
        <p:nvSpPr>
          <p:cNvPr id="7" name="Text Placeholder 6">
            <a:extLst>
              <a:ext uri="{FF2B5EF4-FFF2-40B4-BE49-F238E27FC236}">
                <a16:creationId xmlns:a16="http://schemas.microsoft.com/office/drawing/2014/main" id="{1A5BE099-CEF1-108C-2C1A-71E02E06EC23}"/>
              </a:ext>
            </a:extLst>
          </p:cNvPr>
          <p:cNvSpPr>
            <a:spLocks noGrp="1"/>
          </p:cNvSpPr>
          <p:nvPr>
            <p:ph type="body" sz="quarter" idx="18"/>
          </p:nvPr>
        </p:nvSpPr>
        <p:spPr>
          <a:xfrm>
            <a:off x="359999" y="982520"/>
            <a:ext cx="11483999" cy="310015"/>
          </a:xfrm>
        </p:spPr>
        <p:txBody>
          <a:bodyPr/>
          <a:lstStyle/>
          <a:p>
            <a:r>
              <a:rPr lang="en-AU">
                <a:latin typeface="+mj-lt"/>
              </a:rPr>
              <a:t>Understanding Loads and forces in Beam Design</a:t>
            </a:r>
          </a:p>
        </p:txBody>
      </p:sp>
      <p:sp>
        <p:nvSpPr>
          <p:cNvPr id="4" name="TextBox 3">
            <a:extLst>
              <a:ext uri="{FF2B5EF4-FFF2-40B4-BE49-F238E27FC236}">
                <a16:creationId xmlns:a16="http://schemas.microsoft.com/office/drawing/2014/main" id="{68A12D30-F6AA-BC37-711C-EAF25BCC39BC}"/>
              </a:ext>
            </a:extLst>
          </p:cNvPr>
          <p:cNvSpPr txBox="1"/>
          <p:nvPr/>
        </p:nvSpPr>
        <p:spPr>
          <a:xfrm>
            <a:off x="359999" y="1403460"/>
            <a:ext cx="9672778" cy="364202"/>
          </a:xfrm>
          <a:prstGeom prst="rect">
            <a:avLst/>
          </a:prstGeom>
          <a:noFill/>
        </p:spPr>
        <p:txBody>
          <a:bodyPr wrap="square" lIns="0" tIns="0" rIns="0" bIns="0" rtlCol="0">
            <a:spAutoFit/>
          </a:bodyPr>
          <a:lstStyle/>
          <a:p>
            <a:pPr>
              <a:lnSpc>
                <a:spcPct val="150000"/>
              </a:lnSpc>
              <a:spcBef>
                <a:spcPts val="1200"/>
              </a:spcBef>
              <a:spcAft>
                <a:spcPts val="600"/>
              </a:spcAft>
              <a:buNone/>
            </a:pPr>
            <a:r>
              <a:rPr lang="en-AU" sz="1800" dirty="0"/>
              <a:t>Activity – students read the following passage and answer the corresponding questions</a:t>
            </a:r>
          </a:p>
        </p:txBody>
      </p:sp>
      <p:sp>
        <p:nvSpPr>
          <p:cNvPr id="6" name="TextBox 5">
            <a:extLst>
              <a:ext uri="{FF2B5EF4-FFF2-40B4-BE49-F238E27FC236}">
                <a16:creationId xmlns:a16="http://schemas.microsoft.com/office/drawing/2014/main" id="{B75CFD54-890E-5AC3-03FA-C77035CFCD9B}"/>
              </a:ext>
            </a:extLst>
          </p:cNvPr>
          <p:cNvSpPr txBox="1"/>
          <p:nvPr/>
        </p:nvSpPr>
        <p:spPr>
          <a:xfrm>
            <a:off x="359999" y="1923295"/>
            <a:ext cx="5736001" cy="475168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Bef>
                <a:spcPts val="600"/>
              </a:spcBef>
            </a:pPr>
            <a:r>
              <a:rPr lang="en-AU" sz="1200" dirty="0"/>
              <a:t>For engineers, choosing the right material for a beam isn’t just about picking something strong. It’s about understanding the forces acting on the beam and the type of load it needs to support.</a:t>
            </a:r>
          </a:p>
          <a:p>
            <a:pPr>
              <a:lnSpc>
                <a:spcPct val="150000"/>
              </a:lnSpc>
              <a:spcBef>
                <a:spcPts val="600"/>
              </a:spcBef>
            </a:pPr>
            <a:r>
              <a:rPr lang="en-AU" sz="1200" dirty="0"/>
              <a:t>A beam in a bridge might need to hold up the weight of cars and trucks. A beam in a roof might only need to support tiles and occasional rainwater. Each situation is different and so is the best material for the job.</a:t>
            </a:r>
          </a:p>
          <a:p>
            <a:pPr>
              <a:lnSpc>
                <a:spcPct val="150000"/>
              </a:lnSpc>
              <a:spcBef>
                <a:spcPts val="600"/>
              </a:spcBef>
            </a:pPr>
            <a:r>
              <a:rPr lang="en-AU" sz="1200" dirty="0"/>
              <a:t>To make a smart choice, engineers must first identify:</a:t>
            </a:r>
          </a:p>
          <a:p>
            <a:pPr marL="285750" indent="-285750">
              <a:lnSpc>
                <a:spcPct val="150000"/>
              </a:lnSpc>
              <a:spcBef>
                <a:spcPts val="600"/>
              </a:spcBef>
              <a:buFont typeface="Arial" panose="020B0604020202020204" pitchFamily="34" charset="0"/>
              <a:buChar char="•"/>
            </a:pPr>
            <a:r>
              <a:rPr lang="en-AU" sz="1200" dirty="0"/>
              <a:t>What type of load is being applied (point load, evenly distributed, dynamic)?</a:t>
            </a:r>
          </a:p>
          <a:p>
            <a:pPr marL="285750" indent="-285750">
              <a:lnSpc>
                <a:spcPct val="150000"/>
              </a:lnSpc>
              <a:spcBef>
                <a:spcPts val="600"/>
              </a:spcBef>
              <a:buFont typeface="Arial" panose="020B0604020202020204" pitchFamily="34" charset="0"/>
              <a:buChar char="•"/>
            </a:pPr>
            <a:r>
              <a:rPr lang="en-AU" sz="1200" dirty="0"/>
              <a:t>Where the supports are located and how far apart they are.</a:t>
            </a:r>
          </a:p>
          <a:p>
            <a:pPr marL="285750" indent="-285750">
              <a:lnSpc>
                <a:spcPct val="150000"/>
              </a:lnSpc>
              <a:spcBef>
                <a:spcPts val="600"/>
              </a:spcBef>
              <a:buFont typeface="Arial" panose="020B0604020202020204" pitchFamily="34" charset="0"/>
              <a:buChar char="•"/>
            </a:pPr>
            <a:r>
              <a:rPr lang="en-AU" sz="1200" dirty="0"/>
              <a:t>What kind of forces will occur in the beam (bending, shear, tension, compression)?</a:t>
            </a:r>
          </a:p>
          <a:p>
            <a:pPr marL="285750" indent="-285750">
              <a:lnSpc>
                <a:spcPct val="150000"/>
              </a:lnSpc>
              <a:spcBef>
                <a:spcPts val="600"/>
              </a:spcBef>
              <a:buFont typeface="Arial" panose="020B0604020202020204" pitchFamily="34" charset="0"/>
              <a:buChar char="•"/>
            </a:pPr>
            <a:r>
              <a:rPr lang="en-AU" sz="1200" dirty="0"/>
              <a:t>What material properties are needed — strength, stiffness, flexibility, resistance to corrosion?</a:t>
            </a:r>
          </a:p>
          <a:p>
            <a:pPr>
              <a:lnSpc>
                <a:spcPct val="150000"/>
              </a:lnSpc>
              <a:spcBef>
                <a:spcPts val="600"/>
              </a:spcBef>
            </a:pPr>
            <a:r>
              <a:rPr lang="en-AU" sz="1200" dirty="0"/>
              <a:t>Only by understanding the forces at play can engineers select a material that will be safe, efficient and long-lasting in the real world.</a:t>
            </a:r>
          </a:p>
        </p:txBody>
      </p:sp>
      <p:sp>
        <p:nvSpPr>
          <p:cNvPr id="5" name="TextBox 4">
            <a:extLst>
              <a:ext uri="{FF2B5EF4-FFF2-40B4-BE49-F238E27FC236}">
                <a16:creationId xmlns:a16="http://schemas.microsoft.com/office/drawing/2014/main" id="{43713E3B-B630-4C16-F5EB-42C05EB5CADA}"/>
              </a:ext>
            </a:extLst>
          </p:cNvPr>
          <p:cNvSpPr txBox="1"/>
          <p:nvPr/>
        </p:nvSpPr>
        <p:spPr>
          <a:xfrm>
            <a:off x="6379779" y="1923295"/>
            <a:ext cx="5464218" cy="3272434"/>
          </a:xfrm>
          <a:prstGeom prst="rect">
            <a:avLst/>
          </a:prstGeom>
          <a:noFill/>
        </p:spPr>
        <p:txBody>
          <a:bodyPr wrap="square" lIns="0" tIns="0" rIns="0" bIns="0" rtlCol="0">
            <a:spAutoFit/>
          </a:bodyPr>
          <a:lstStyle/>
          <a:p>
            <a:pPr algn="l">
              <a:lnSpc>
                <a:spcPct val="114000"/>
              </a:lnSpc>
              <a:spcAft>
                <a:spcPts val="1200"/>
              </a:spcAft>
            </a:pPr>
            <a:r>
              <a:rPr lang="en-AU" sz="1600" dirty="0"/>
              <a:t>Questions</a:t>
            </a:r>
          </a:p>
          <a:p>
            <a:pPr marL="342900" indent="-342900" algn="l">
              <a:lnSpc>
                <a:spcPct val="114000"/>
              </a:lnSpc>
              <a:spcAft>
                <a:spcPts val="1200"/>
              </a:spcAft>
              <a:buFont typeface="+mj-lt"/>
              <a:buAutoNum type="arabicPeriod"/>
            </a:pPr>
            <a:r>
              <a:rPr lang="en-AU" sz="1600" dirty="0"/>
              <a:t>Why can’t engineers just choose the strongest material every time they design a beam?</a:t>
            </a:r>
          </a:p>
          <a:p>
            <a:pPr marL="342900" indent="-342900">
              <a:lnSpc>
                <a:spcPct val="114000"/>
              </a:lnSpc>
              <a:spcAft>
                <a:spcPts val="1200"/>
              </a:spcAft>
              <a:buFont typeface="+mj-lt"/>
              <a:buAutoNum type="arabicPeriod"/>
            </a:pPr>
            <a:r>
              <a:rPr lang="en-AU" sz="1600" dirty="0"/>
              <a:t>List two different situations mentioned in the text where beams are used.</a:t>
            </a:r>
          </a:p>
          <a:p>
            <a:pPr marL="342900" indent="-342900">
              <a:lnSpc>
                <a:spcPct val="114000"/>
              </a:lnSpc>
              <a:spcAft>
                <a:spcPts val="1200"/>
              </a:spcAft>
              <a:buFont typeface="+mj-lt"/>
              <a:buAutoNum type="arabicPeriod"/>
            </a:pPr>
            <a:r>
              <a:rPr lang="en-AU" sz="1600" dirty="0"/>
              <a:t>What are three types of forces that can act on a beam?</a:t>
            </a:r>
          </a:p>
          <a:p>
            <a:pPr marL="342900" indent="-342900">
              <a:lnSpc>
                <a:spcPct val="114000"/>
              </a:lnSpc>
              <a:spcAft>
                <a:spcPts val="1200"/>
              </a:spcAft>
              <a:buFont typeface="+mj-lt"/>
              <a:buAutoNum type="arabicPeriod"/>
            </a:pPr>
            <a:r>
              <a:rPr lang="en-AU" sz="1600" dirty="0"/>
              <a:t>What is a ‘point load’ compared to a ‘distributed load’?</a:t>
            </a:r>
          </a:p>
          <a:p>
            <a:pPr marL="342900" indent="-342900">
              <a:lnSpc>
                <a:spcPct val="114000"/>
              </a:lnSpc>
              <a:spcAft>
                <a:spcPts val="1200"/>
              </a:spcAft>
              <a:buFont typeface="+mj-lt"/>
              <a:buAutoNum type="arabicPeriod"/>
            </a:pPr>
            <a:r>
              <a:rPr lang="en-AU" sz="1600" dirty="0"/>
              <a:t>In your own words, explain why understanding forces helps engineers choose the best material.</a:t>
            </a:r>
          </a:p>
        </p:txBody>
      </p:sp>
      <p:pic>
        <p:nvPicPr>
          <p:cNvPr id="3" name="Picture 2">
            <a:extLst>
              <a:ext uri="{FF2B5EF4-FFF2-40B4-BE49-F238E27FC236}">
                <a16:creationId xmlns:a16="http://schemas.microsoft.com/office/drawing/2014/main" id="{E5FE8A40-D95A-9EC1-762C-B4A1E168A18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30290" y="162000"/>
            <a:ext cx="1033184" cy="1761295"/>
          </a:xfrm>
          <a:prstGeom prst="rect">
            <a:avLst/>
          </a:prstGeom>
        </p:spPr>
      </p:pic>
      <p:sp>
        <p:nvSpPr>
          <p:cNvPr id="2" name="Slide Number Placeholder 1">
            <a:extLst>
              <a:ext uri="{FF2B5EF4-FFF2-40B4-BE49-F238E27FC236}">
                <a16:creationId xmlns:a16="http://schemas.microsoft.com/office/drawing/2014/main" id="{42D7793E-10B0-77A9-2A46-20CAC6632BBC}"/>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677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What is Engineering? (7)</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latin typeface="+mj-lt"/>
              </a:rPr>
              <a:t>Discussion and Reflection</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1" y="1741257"/>
            <a:ext cx="6625262" cy="2487329"/>
          </a:xfrm>
        </p:spPr>
        <p:txBody>
          <a:bodyPr/>
          <a:lstStyle/>
          <a:p>
            <a:pPr>
              <a:spcAft>
                <a:spcPts val="3600"/>
              </a:spcAft>
            </a:pPr>
            <a:r>
              <a:rPr lang="en-AU" dirty="0"/>
              <a:t>What is one structure you see every day that a civil engineer helped design? </a:t>
            </a:r>
          </a:p>
          <a:p>
            <a:pPr>
              <a:spcAft>
                <a:spcPts val="3600"/>
              </a:spcAft>
            </a:pPr>
            <a:r>
              <a:rPr lang="en-AU" dirty="0"/>
              <a:t>Can you describe it.</a:t>
            </a:r>
          </a:p>
          <a:p>
            <a:pPr>
              <a:spcAft>
                <a:spcPts val="3600"/>
              </a:spcAft>
            </a:pPr>
            <a:r>
              <a:rPr lang="en-AU" dirty="0"/>
              <a:t>Would you like to work as an engineer? Why or why not?</a:t>
            </a:r>
          </a:p>
        </p:txBody>
      </p:sp>
      <p:pic>
        <p:nvPicPr>
          <p:cNvPr id="7" name="Picture 6">
            <a:extLst>
              <a:ext uri="{FF2B5EF4-FFF2-40B4-BE49-F238E27FC236}">
                <a16:creationId xmlns:a16="http://schemas.microsoft.com/office/drawing/2014/main" id="{F123FD9B-7F1A-0E43-9B6C-DF5CF317EB9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9294" y="1721410"/>
            <a:ext cx="3802706" cy="4412123"/>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397771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18202-AF05-8BD4-0315-BFA0AF23EE4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6A660BD1-415D-0157-CDA0-F501B3617B9A}"/>
              </a:ext>
            </a:extLst>
          </p:cNvPr>
          <p:cNvSpPr>
            <a:spLocks noGrp="1"/>
          </p:cNvSpPr>
          <p:nvPr>
            <p:ph type="title"/>
          </p:nvPr>
        </p:nvSpPr>
        <p:spPr>
          <a:xfrm>
            <a:off x="359999" y="360000"/>
            <a:ext cx="11484000" cy="545601"/>
          </a:xfrm>
        </p:spPr>
        <p:txBody>
          <a:bodyPr vert="horz" lIns="0" tIns="0" rIns="0" bIns="0" rtlCol="0" anchor="t">
            <a:normAutofit/>
          </a:bodyPr>
          <a:lstStyle/>
          <a:p>
            <a:r>
              <a:rPr lang="en-AU"/>
              <a:t>Beams, a closer look (4)</a:t>
            </a:r>
          </a:p>
        </p:txBody>
      </p:sp>
      <p:sp>
        <p:nvSpPr>
          <p:cNvPr id="7" name="Text Placeholder 6">
            <a:extLst>
              <a:ext uri="{FF2B5EF4-FFF2-40B4-BE49-F238E27FC236}">
                <a16:creationId xmlns:a16="http://schemas.microsoft.com/office/drawing/2014/main" id="{51F846A3-F5D7-09C3-3CFB-CE4F044FC90F}"/>
              </a:ext>
            </a:extLst>
          </p:cNvPr>
          <p:cNvSpPr>
            <a:spLocks noGrp="1"/>
          </p:cNvSpPr>
          <p:nvPr>
            <p:ph type="body" sz="quarter" idx="18"/>
          </p:nvPr>
        </p:nvSpPr>
        <p:spPr>
          <a:xfrm>
            <a:off x="359999" y="982520"/>
            <a:ext cx="11483999" cy="310015"/>
          </a:xfrm>
        </p:spPr>
        <p:txBody>
          <a:bodyPr/>
          <a:lstStyle/>
          <a:p>
            <a:r>
              <a:rPr lang="en-AU"/>
              <a:t>Common loading of beams</a:t>
            </a:r>
          </a:p>
        </p:txBody>
      </p:sp>
      <p:sp>
        <p:nvSpPr>
          <p:cNvPr id="4" name="TextBox 3">
            <a:extLst>
              <a:ext uri="{FF2B5EF4-FFF2-40B4-BE49-F238E27FC236}">
                <a16:creationId xmlns:a16="http://schemas.microsoft.com/office/drawing/2014/main" id="{33CBE209-1FED-74B2-A82F-07546025A688}"/>
              </a:ext>
            </a:extLst>
          </p:cNvPr>
          <p:cNvSpPr txBox="1"/>
          <p:nvPr/>
        </p:nvSpPr>
        <p:spPr>
          <a:xfrm>
            <a:off x="359999" y="1403460"/>
            <a:ext cx="5845214" cy="2257028"/>
          </a:xfrm>
          <a:prstGeom prst="rect">
            <a:avLst/>
          </a:prstGeom>
          <a:noFill/>
        </p:spPr>
        <p:txBody>
          <a:bodyPr wrap="square" lIns="0" tIns="0" rIns="0" bIns="0" rtlCol="0">
            <a:spAutoFit/>
          </a:bodyPr>
          <a:lstStyle/>
          <a:p>
            <a:pPr>
              <a:lnSpc>
                <a:spcPct val="150000"/>
              </a:lnSpc>
              <a:spcBef>
                <a:spcPts val="1200"/>
              </a:spcBef>
              <a:spcAft>
                <a:spcPts val="600"/>
              </a:spcAft>
              <a:buNone/>
            </a:pPr>
            <a:r>
              <a:rPr lang="en-AU" sz="1800" b="1" dirty="0"/>
              <a:t>Activity</a:t>
            </a:r>
          </a:p>
          <a:p>
            <a:pPr>
              <a:lnSpc>
                <a:spcPct val="150000"/>
              </a:lnSpc>
              <a:spcBef>
                <a:spcPts val="1200"/>
              </a:spcBef>
              <a:spcAft>
                <a:spcPts val="600"/>
              </a:spcAft>
              <a:buNone/>
            </a:pPr>
            <a:r>
              <a:rPr lang="en-AU" sz="1800" dirty="0"/>
              <a:t>Here are common loading scenarios to consider. The forces are indicated by the red arrows. The reaction forces are blue. For each example sketch the direction the beam will flex or distort.</a:t>
            </a:r>
          </a:p>
        </p:txBody>
      </p:sp>
      <p:pic>
        <p:nvPicPr>
          <p:cNvPr id="10" name="Picture 9">
            <a:extLst>
              <a:ext uri="{FF2B5EF4-FFF2-40B4-BE49-F238E27FC236}">
                <a16:creationId xmlns:a16="http://schemas.microsoft.com/office/drawing/2014/main" id="{5F6E24DB-DF6F-95C2-389C-CC577198A6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1977" y="631057"/>
            <a:ext cx="4962837" cy="6058861"/>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760568E6-610A-A6CA-5C57-D2B7EB25CBDC}"/>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356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6A3-CBA3-766E-A4F7-905C84A50FE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B297C07-B7D6-2FAC-4B8D-F849BF937288}"/>
              </a:ext>
            </a:extLst>
          </p:cNvPr>
          <p:cNvSpPr>
            <a:spLocks noGrp="1"/>
          </p:cNvSpPr>
          <p:nvPr>
            <p:ph type="ctrTitle"/>
          </p:nvPr>
        </p:nvSpPr>
        <p:spPr>
          <a:xfrm>
            <a:off x="420624" y="4067881"/>
            <a:ext cx="11411374" cy="800681"/>
          </a:xfrm>
        </p:spPr>
        <p:txBody>
          <a:bodyPr/>
          <a:lstStyle/>
          <a:p>
            <a:r>
              <a:rPr lang="en-AU"/>
              <a:t>Stress</a:t>
            </a:r>
          </a:p>
        </p:txBody>
      </p:sp>
    </p:spTree>
    <p:extLst>
      <p:ext uri="{BB962C8B-B14F-4D97-AF65-F5344CB8AC3E}">
        <p14:creationId xmlns:p14="http://schemas.microsoft.com/office/powerpoint/2010/main" val="168304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7ABD4-1BAD-1460-4607-953C8AD1A7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8C82B4-A026-EF12-DF0D-BD94EEB65C69}"/>
              </a:ext>
            </a:extLst>
          </p:cNvPr>
          <p:cNvSpPr>
            <a:spLocks noGrp="1"/>
          </p:cNvSpPr>
          <p:nvPr>
            <p:ph type="title"/>
          </p:nvPr>
        </p:nvSpPr>
        <p:spPr>
          <a:xfrm>
            <a:off x="359998" y="360000"/>
            <a:ext cx="10260002" cy="522000"/>
          </a:xfrm>
        </p:spPr>
        <p:txBody>
          <a:bodyPr/>
          <a:lstStyle/>
          <a:p>
            <a:r>
              <a:rPr lang="en-AU">
                <a:latin typeface="+mj-lt"/>
              </a:rPr>
              <a:t>Learning intentions and success criteria (14)</a:t>
            </a:r>
          </a:p>
        </p:txBody>
      </p:sp>
      <p:sp>
        <p:nvSpPr>
          <p:cNvPr id="3" name="TextBox 2">
            <a:extLst>
              <a:ext uri="{FF2B5EF4-FFF2-40B4-BE49-F238E27FC236}">
                <a16:creationId xmlns:a16="http://schemas.microsoft.com/office/drawing/2014/main" id="{6FA3D270-EA0D-4E9D-A770-E5C1F221C9B0}"/>
              </a:ext>
            </a:extLst>
          </p:cNvPr>
          <p:cNvSpPr txBox="1"/>
          <p:nvPr/>
        </p:nvSpPr>
        <p:spPr>
          <a:xfrm>
            <a:off x="359998" y="1987601"/>
            <a:ext cx="11015048" cy="439601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ea typeface="+mn-lt"/>
              <a:cs typeface="Arial" panose="020B0604020202020204" pitchFamily="34" charset="0"/>
            </a:endParaRPr>
          </a:p>
          <a:p>
            <a:pPr marL="285750" lvl="0" indent="-285750">
              <a:lnSpc>
                <a:spcPct val="150000"/>
              </a:lnSpc>
              <a:spcAft>
                <a:spcPts val="600"/>
              </a:spcAft>
              <a:buFont typeface="Arial" panose="020B0604020202020204" pitchFamily="34" charset="0"/>
              <a:buChar char="•"/>
              <a:defRPr/>
            </a:pPr>
            <a:r>
              <a:rPr lang="en-AU" sz="1800" dirty="0"/>
              <a:t>understand what stress means in engineering</a:t>
            </a:r>
          </a:p>
          <a:p>
            <a:pPr marL="285750" lvl="0" indent="-285750">
              <a:lnSpc>
                <a:spcPct val="150000"/>
              </a:lnSpc>
              <a:spcAft>
                <a:spcPts val="600"/>
              </a:spcAft>
              <a:buFont typeface="Arial" panose="020B0604020202020204" pitchFamily="34" charset="0"/>
              <a:buChar char="•"/>
              <a:defRPr/>
            </a:pPr>
            <a:r>
              <a:rPr lang="en-AU" sz="1800" dirty="0"/>
              <a:t>Investigate how the same force can create different stresses depending on the area it acts on. </a:t>
            </a:r>
          </a:p>
          <a:p>
            <a:pPr lvl="0">
              <a:lnSpc>
                <a:spcPct val="150000"/>
              </a:lnSpc>
              <a:spcAft>
                <a:spcPts val="600"/>
              </a:spcAf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ea typeface="+mn-ea"/>
              <a:cs typeface="Arial" panose="020B0604020202020204" pitchFamily="34" charset="0"/>
            </a:endParaRPr>
          </a:p>
          <a:p>
            <a:pPr marL="285750" indent="-285750" fontAlgn="base">
              <a:lnSpc>
                <a:spcPct val="150000"/>
              </a:lnSpc>
              <a:spcAft>
                <a:spcPts val="600"/>
              </a:spcAft>
              <a:buFont typeface="Arial" panose="020B0604020202020204" pitchFamily="34" charset="0"/>
              <a:buChar char="•"/>
            </a:pPr>
            <a:r>
              <a:rPr lang="en-AU" sz="1800" dirty="0"/>
              <a:t>define stress in engineering terms </a:t>
            </a:r>
          </a:p>
          <a:p>
            <a:pPr marL="285750" indent="-285750" fontAlgn="base">
              <a:lnSpc>
                <a:spcPct val="150000"/>
              </a:lnSpc>
              <a:spcAft>
                <a:spcPts val="600"/>
              </a:spcAft>
              <a:buFont typeface="Arial" panose="020B0604020202020204" pitchFamily="34" charset="0"/>
              <a:buChar char="•"/>
            </a:pPr>
            <a:r>
              <a:rPr lang="en-AU" sz="1800" dirty="0"/>
              <a:t>recall and use the formula to calculate Stress in an object </a:t>
            </a:r>
          </a:p>
          <a:p>
            <a:pPr marL="285750" indent="-285750" fontAlgn="base">
              <a:lnSpc>
                <a:spcPct val="150000"/>
              </a:lnSpc>
              <a:spcAft>
                <a:spcPts val="600"/>
              </a:spcAft>
              <a:buFont typeface="Arial" panose="020B0604020202020204" pitchFamily="34" charset="0"/>
              <a:buChar char="•"/>
            </a:pPr>
            <a:r>
              <a:rPr lang="en-AU" sz="1800" dirty="0"/>
              <a:t>identify the units used in stress calculations (Pa, N, m²) </a:t>
            </a:r>
          </a:p>
          <a:p>
            <a:pPr marL="285750" indent="-285750" fontAlgn="base">
              <a:lnSpc>
                <a:spcPct val="150000"/>
              </a:lnSpc>
              <a:spcAft>
                <a:spcPts val="600"/>
              </a:spcAft>
              <a:buFont typeface="Arial" panose="020B0604020202020204" pitchFamily="34" charset="0"/>
              <a:buChar char="•"/>
            </a:pPr>
            <a:r>
              <a:rPr lang="en-AU" sz="1800" dirty="0"/>
              <a:t>explain, with examples, how the same force applied over a smaller area increases stress </a:t>
            </a:r>
          </a:p>
          <a:p>
            <a:pPr marL="285750" indent="-285750" fontAlgn="base">
              <a:lnSpc>
                <a:spcPct val="150000"/>
              </a:lnSpc>
              <a:spcAft>
                <a:spcPts val="600"/>
              </a:spcAft>
              <a:buFont typeface="Arial" panose="020B0604020202020204" pitchFamily="34" charset="0"/>
              <a:buChar char="•"/>
            </a:pPr>
            <a:r>
              <a:rPr lang="en-AU" sz="1800" dirty="0"/>
              <a:t>describe different types of stress (tensile, compressive, torsional, shear).</a:t>
            </a:r>
          </a:p>
        </p:txBody>
      </p:sp>
      <p:sp>
        <p:nvSpPr>
          <p:cNvPr id="2" name="Slide Number Placeholder 1">
            <a:extLst>
              <a:ext uri="{FF2B5EF4-FFF2-40B4-BE49-F238E27FC236}">
                <a16:creationId xmlns:a16="http://schemas.microsoft.com/office/drawing/2014/main" id="{D83ACD99-350C-DBFB-288C-7A4375D2F705}"/>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815001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3BFB8-6466-6C3A-9C8B-0BA03915F45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6F7FF1CF-2DCD-E318-57B4-5A79F1A4B126}"/>
              </a:ext>
            </a:extLst>
          </p:cNvPr>
          <p:cNvSpPr>
            <a:spLocks noGrp="1"/>
          </p:cNvSpPr>
          <p:nvPr>
            <p:ph type="title"/>
          </p:nvPr>
        </p:nvSpPr>
        <p:spPr/>
        <p:txBody>
          <a:bodyPr vert="horz" lIns="0" tIns="0" rIns="0" bIns="0" rtlCol="0" anchor="t">
            <a:normAutofit/>
          </a:bodyPr>
          <a:lstStyle/>
          <a:p>
            <a:r>
              <a:rPr lang="en-AU" dirty="0"/>
              <a:t>Stress</a:t>
            </a:r>
            <a:r>
              <a:rPr lang="en-AU"/>
              <a:t> (1)</a:t>
            </a:r>
            <a:endParaRPr lang="en-AU" dirty="0"/>
          </a:p>
        </p:txBody>
      </p:sp>
      <p:sp>
        <p:nvSpPr>
          <p:cNvPr id="4" name="TextBox 3">
            <a:extLst>
              <a:ext uri="{FF2B5EF4-FFF2-40B4-BE49-F238E27FC236}">
                <a16:creationId xmlns:a16="http://schemas.microsoft.com/office/drawing/2014/main" id="{CA42D3E9-8A31-2DFD-37CC-32C67C3B51EC}"/>
              </a:ext>
            </a:extLst>
          </p:cNvPr>
          <p:cNvSpPr txBox="1"/>
          <p:nvPr/>
        </p:nvSpPr>
        <p:spPr>
          <a:xfrm>
            <a:off x="359999" y="963483"/>
            <a:ext cx="7319895" cy="2903359"/>
          </a:xfrm>
          <a:prstGeom prst="rect">
            <a:avLst/>
          </a:prstGeom>
          <a:noFill/>
        </p:spPr>
        <p:txBody>
          <a:bodyPr wrap="square" lIns="0" tIns="0" rIns="0" bIns="0" rtlCol="0">
            <a:spAutoFit/>
          </a:bodyPr>
          <a:lstStyle/>
          <a:p>
            <a:pPr>
              <a:lnSpc>
                <a:spcPct val="150000"/>
              </a:lnSpc>
              <a:spcBef>
                <a:spcPts val="1200"/>
              </a:spcBef>
              <a:spcAft>
                <a:spcPts val="600"/>
              </a:spcAft>
              <a:buNone/>
            </a:pPr>
            <a:r>
              <a:rPr lang="en-AU" sz="1800" b="1" dirty="0"/>
              <a:t>Definition – </a:t>
            </a:r>
            <a:r>
              <a:rPr lang="en-AU" sz="1800" dirty="0"/>
              <a:t>stress is the materials internal reaction to an externally applied force.</a:t>
            </a:r>
          </a:p>
          <a:p>
            <a:pPr>
              <a:lnSpc>
                <a:spcPct val="150000"/>
              </a:lnSpc>
              <a:spcBef>
                <a:spcPts val="1200"/>
              </a:spcBef>
              <a:spcAft>
                <a:spcPts val="600"/>
              </a:spcAft>
              <a:buNone/>
            </a:pPr>
            <a:r>
              <a:rPr lang="en-AU" sz="1800" dirty="0"/>
              <a:t>For example, stress is the internal force within the beam material resisting the load.</a:t>
            </a:r>
          </a:p>
          <a:p>
            <a:pPr>
              <a:lnSpc>
                <a:spcPct val="150000"/>
              </a:lnSpc>
              <a:spcBef>
                <a:spcPts val="1200"/>
              </a:spcBef>
              <a:spcAft>
                <a:spcPts val="600"/>
              </a:spcAft>
              <a:buNone/>
            </a:pPr>
            <a:r>
              <a:rPr lang="en-AU" sz="1800" dirty="0"/>
              <a:t>Stress is calculated by dividing the external force (or load) by the area it is applied to.</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032B903-A3BE-CF19-73B5-159C13C3AE39}"/>
                  </a:ext>
                </a:extLst>
              </p:cNvPr>
              <p:cNvSpPr txBox="1"/>
              <p:nvPr/>
            </p:nvSpPr>
            <p:spPr>
              <a:xfrm>
                <a:off x="359999" y="4179758"/>
                <a:ext cx="3148998" cy="79374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AU" b="0" i="1" smtClean="0">
                          <a:latin typeface="Cambria Math" panose="02040503050406030204" pitchFamily="18" charset="0"/>
                        </a:rPr>
                        <m:t>s</m:t>
                      </m:r>
                      <m:r>
                        <m:rPr>
                          <m:sty m:val="p"/>
                        </m:rPr>
                        <a:rPr lang="en-AU" b="0" i="0">
                          <a:latin typeface="Cambria Math" panose="02040503050406030204" pitchFamily="18" charset="0"/>
                        </a:rPr>
                        <m:t>tress</m:t>
                      </m:r>
                      <m:r>
                        <a:rPr lang="en-AU" b="0" i="0">
                          <a:latin typeface="Cambria Math" panose="02040503050406030204" pitchFamily="18" charset="0"/>
                        </a:rPr>
                        <m:t> =</m:t>
                      </m:r>
                      <m:f>
                        <m:fPr>
                          <m:ctrlPr>
                            <a:rPr lang="en-AU" i="1">
                              <a:latin typeface="Cambria Math" panose="02040503050406030204" pitchFamily="18" charset="0"/>
                            </a:rPr>
                          </m:ctrlPr>
                        </m:fPr>
                        <m:num>
                          <m:r>
                            <m:rPr>
                              <m:sty m:val="p"/>
                            </m:rPr>
                            <a:rPr lang="en-AU" b="0" i="0">
                              <a:latin typeface="Cambria Math" panose="02040503050406030204" pitchFamily="18" charset="0"/>
                            </a:rPr>
                            <m:t>Load</m:t>
                          </m:r>
                        </m:num>
                        <m:den>
                          <m:r>
                            <m:rPr>
                              <m:sty m:val="p"/>
                            </m:rPr>
                            <a:rPr lang="en-AU" b="0" i="0">
                              <a:latin typeface="Cambria Math" panose="02040503050406030204" pitchFamily="18" charset="0"/>
                            </a:rPr>
                            <m:t>Area</m:t>
                          </m:r>
                        </m:den>
                      </m:f>
                    </m:oMath>
                  </m:oMathPara>
                </a14:m>
                <a:endParaRPr lang="en-AU" dirty="0"/>
              </a:p>
            </p:txBody>
          </p:sp>
        </mc:Choice>
        <mc:Fallback xmlns="">
          <p:sp>
            <p:nvSpPr>
              <p:cNvPr id="5" name="TextBox 4">
                <a:extLst>
                  <a:ext uri="{FF2B5EF4-FFF2-40B4-BE49-F238E27FC236}">
                    <a16:creationId xmlns:a16="http://schemas.microsoft.com/office/drawing/2014/main" id="{0032B903-A3BE-CF19-73B5-159C13C3AE39}"/>
                  </a:ext>
                </a:extLst>
              </p:cNvPr>
              <p:cNvSpPr txBox="1">
                <a:spLocks noRot="1" noChangeAspect="1" noMove="1" noResize="1" noEditPoints="1" noAdjustHandles="1" noChangeArrowheads="1" noChangeShapeType="1" noTextEdit="1"/>
              </p:cNvSpPr>
              <p:nvPr/>
            </p:nvSpPr>
            <p:spPr>
              <a:xfrm>
                <a:off x="359999" y="4179758"/>
                <a:ext cx="3148998" cy="793743"/>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224FB06-7AED-F050-C8B4-0CCB0D318444}"/>
              </a:ext>
            </a:extLst>
          </p:cNvPr>
          <p:cNvSpPr txBox="1"/>
          <p:nvPr/>
        </p:nvSpPr>
        <p:spPr>
          <a:xfrm>
            <a:off x="3508997" y="4179758"/>
            <a:ext cx="4980330" cy="2426242"/>
          </a:xfrm>
          <a:prstGeom prst="rect">
            <a:avLst/>
          </a:prstGeom>
          <a:noFill/>
        </p:spPr>
        <p:txBody>
          <a:bodyPr wrap="square">
            <a:spAutoFit/>
          </a:bodyPr>
          <a:lstStyle/>
          <a:p>
            <a:pPr>
              <a:lnSpc>
                <a:spcPct val="150000"/>
              </a:lnSpc>
              <a:spcAft>
                <a:spcPts val="600"/>
              </a:spcAft>
            </a:pPr>
            <a:r>
              <a:rPr lang="en-AU" sz="1800" dirty="0"/>
              <a:t>The basic units used in stress calculations are:</a:t>
            </a:r>
          </a:p>
          <a:p>
            <a:pPr>
              <a:lnSpc>
                <a:spcPct val="150000"/>
              </a:lnSpc>
              <a:spcAft>
                <a:spcPts val="600"/>
              </a:spcAft>
            </a:pPr>
            <a:r>
              <a:rPr lang="en-AU" sz="1800" dirty="0"/>
              <a:t>Stress – Pascal (Pa)</a:t>
            </a:r>
          </a:p>
          <a:p>
            <a:pPr>
              <a:lnSpc>
                <a:spcPct val="150000"/>
              </a:lnSpc>
              <a:spcAft>
                <a:spcPts val="600"/>
              </a:spcAft>
            </a:pPr>
            <a:r>
              <a:rPr lang="en-AU" sz="1800" dirty="0"/>
              <a:t>Load – Newton (N)</a:t>
            </a:r>
          </a:p>
          <a:p>
            <a:pPr>
              <a:lnSpc>
                <a:spcPct val="150000"/>
              </a:lnSpc>
              <a:spcAft>
                <a:spcPts val="600"/>
              </a:spcAft>
            </a:pPr>
            <a:r>
              <a:rPr lang="en-AU" sz="1800" dirty="0"/>
              <a:t>Area – square metre (m2)</a:t>
            </a:r>
          </a:p>
          <a:p>
            <a:pPr>
              <a:lnSpc>
                <a:spcPct val="150000"/>
              </a:lnSpc>
              <a:spcAft>
                <a:spcPts val="600"/>
              </a:spcAft>
            </a:pPr>
            <a:r>
              <a:rPr lang="en-AU" sz="1800" dirty="0"/>
              <a:t>1 Pa = 1 N / m2</a:t>
            </a:r>
          </a:p>
        </p:txBody>
      </p:sp>
      <p:pic>
        <p:nvPicPr>
          <p:cNvPr id="12" name="Picture 11" descr="Photograph of a modern metal observation deck or platform elevated on steel supports. The structure features horizontal railings and visible beams, highlighting industrial design and sturdy construction.">
            <a:extLst>
              <a:ext uri="{FF2B5EF4-FFF2-40B4-BE49-F238E27FC236}">
                <a16:creationId xmlns:a16="http://schemas.microsoft.com/office/drawing/2014/main" id="{964B38CE-87B2-3B70-D121-E24AE44EC9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58646" y="829672"/>
            <a:ext cx="3885354" cy="2175798"/>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83426BD-163B-B436-BABA-A6C22045CC4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0828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F0BA7-69B9-1FE6-1CAD-B93DD25AC0D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71D342C-0D16-FE14-9BD6-C307D6F89B24}"/>
              </a:ext>
            </a:extLst>
          </p:cNvPr>
          <p:cNvSpPr>
            <a:spLocks noGrp="1"/>
          </p:cNvSpPr>
          <p:nvPr>
            <p:ph type="title"/>
          </p:nvPr>
        </p:nvSpPr>
        <p:spPr/>
        <p:txBody>
          <a:bodyPr vert="horz" lIns="0" tIns="0" rIns="0" bIns="0" rtlCol="0" anchor="t">
            <a:normAutofit/>
          </a:bodyPr>
          <a:lstStyle/>
          <a:p>
            <a:r>
              <a:rPr lang="en-AU"/>
              <a:t>Stress (2)</a:t>
            </a:r>
          </a:p>
        </p:txBody>
      </p:sp>
      <p:sp>
        <p:nvSpPr>
          <p:cNvPr id="3" name="Text Placeholder 6">
            <a:extLst>
              <a:ext uri="{FF2B5EF4-FFF2-40B4-BE49-F238E27FC236}">
                <a16:creationId xmlns:a16="http://schemas.microsoft.com/office/drawing/2014/main" id="{C4C36A54-1A18-4687-0EB2-717368C689CD}"/>
              </a:ext>
            </a:extLst>
          </p:cNvPr>
          <p:cNvSpPr>
            <a:spLocks noGrp="1"/>
          </p:cNvSpPr>
          <p:nvPr>
            <p:ph type="body" sz="quarter" idx="18"/>
          </p:nvPr>
        </p:nvSpPr>
        <p:spPr/>
        <p:txBody>
          <a:bodyPr/>
          <a:lstStyle/>
          <a:p>
            <a:r>
              <a:rPr lang="en-AU" dirty="0"/>
              <a:t>Teacher demonstration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A60D839-0069-39D5-429D-239C6787A4EE}"/>
                  </a:ext>
                  <a:ext uri="{C183D7F6-B498-43B3-948B-1728B52AA6E4}">
                    <adec:decorative xmlns:adec="http://schemas.microsoft.com/office/drawing/2017/decorative" val="0"/>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5" name="TextBox 4">
                <a:extLst>
                  <a:ext uri="{FF2B5EF4-FFF2-40B4-BE49-F238E27FC236}">
                    <a16:creationId xmlns:a16="http://schemas.microsoft.com/office/drawing/2014/main" id="{2A60D839-0069-39D5-429D-239C6787A4EE}"/>
                  </a:ext>
                  <a:ext uri="{C183D7F6-B498-43B3-948B-1728B52AA6E4}">
                    <adec:decorative xmlns:adec="http://schemas.microsoft.com/office/drawing/2017/decorative" val="0"/>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3"/>
                <a:stretch>
                  <a:fillRect b="-634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59C2B9C-5F7D-74DD-EA9B-37207975723F}"/>
              </a:ext>
            </a:extLst>
          </p:cNvPr>
          <p:cNvSpPr txBox="1"/>
          <p:nvPr/>
        </p:nvSpPr>
        <p:spPr>
          <a:xfrm>
            <a:off x="359999" y="1565579"/>
            <a:ext cx="11483999" cy="866263"/>
          </a:xfrm>
          <a:prstGeom prst="rect">
            <a:avLst/>
          </a:prstGeom>
          <a:noFill/>
        </p:spPr>
        <p:txBody>
          <a:bodyPr wrap="square" lIns="0" tIns="0" rIns="0" bIns="0" rtlCol="0">
            <a:spAutoFit/>
          </a:bodyPr>
          <a:lstStyle/>
          <a:p>
            <a:pPr>
              <a:lnSpc>
                <a:spcPct val="150000"/>
              </a:lnSpc>
              <a:spcAft>
                <a:spcPts val="1200"/>
              </a:spcAft>
            </a:pPr>
            <a:r>
              <a:rPr lang="en-AU" sz="2000" dirty="0"/>
              <a:t>Show two objects – one wide (e.g. book) and one narrow (e.g. pencil) and push them into a sponge or soft surface with the same force .</a:t>
            </a:r>
          </a:p>
        </p:txBody>
      </p:sp>
      <p:sp>
        <p:nvSpPr>
          <p:cNvPr id="7" name="TextBox 6">
            <a:extLst>
              <a:ext uri="{FF2B5EF4-FFF2-40B4-BE49-F238E27FC236}">
                <a16:creationId xmlns:a16="http://schemas.microsoft.com/office/drawing/2014/main" id="{63652AED-1A97-BE51-D68C-D9A49EBDEC27}"/>
              </a:ext>
            </a:extLst>
          </p:cNvPr>
          <p:cNvSpPr txBox="1"/>
          <p:nvPr/>
        </p:nvSpPr>
        <p:spPr>
          <a:xfrm>
            <a:off x="2282739" y="3105834"/>
            <a:ext cx="7441964" cy="646331"/>
          </a:xfrm>
          <a:prstGeom prst="rect">
            <a:avLst/>
          </a:prstGeom>
          <a:noFill/>
        </p:spPr>
        <p:txBody>
          <a:bodyPr wrap="square">
            <a:spAutoFit/>
          </a:bodyPr>
          <a:lstStyle/>
          <a:p>
            <a:r>
              <a:rPr lang="en-AU" sz="3600" dirty="0"/>
              <a:t>‘Which one leaves a deeper mark?’</a:t>
            </a:r>
          </a:p>
        </p:txBody>
      </p:sp>
      <p:sp>
        <p:nvSpPr>
          <p:cNvPr id="13" name="TextBox 12">
            <a:extLst>
              <a:ext uri="{FF2B5EF4-FFF2-40B4-BE49-F238E27FC236}">
                <a16:creationId xmlns:a16="http://schemas.microsoft.com/office/drawing/2014/main" id="{9E97A2BE-61EE-9F79-D709-F6C9E6ED3E19}"/>
              </a:ext>
            </a:extLst>
          </p:cNvPr>
          <p:cNvSpPr txBox="1"/>
          <p:nvPr/>
        </p:nvSpPr>
        <p:spPr>
          <a:xfrm>
            <a:off x="2117505" y="5292421"/>
            <a:ext cx="9132330" cy="400110"/>
          </a:xfrm>
          <a:prstGeom prst="rect">
            <a:avLst/>
          </a:prstGeom>
          <a:noFill/>
        </p:spPr>
        <p:txBody>
          <a:bodyPr wrap="square">
            <a:spAutoFit/>
          </a:bodyPr>
          <a:lstStyle/>
          <a:p>
            <a:r>
              <a:rPr lang="en-AU" sz="2000" dirty="0">
                <a:effectLst/>
                <a:latin typeface="Arial" panose="020B0604020202020204" pitchFamily="34" charset="0"/>
                <a:ea typeface="Calibri" panose="020F0502020204030204" pitchFamily="34" charset="0"/>
              </a:rPr>
              <a:t>Illustrates the concept that same force over smaller area = more stress.</a:t>
            </a:r>
            <a:endParaRPr lang="en-AU" sz="2000" dirty="0"/>
          </a:p>
        </p:txBody>
      </p:sp>
      <p:sp>
        <p:nvSpPr>
          <p:cNvPr id="2" name="Slide Number Placeholder 1">
            <a:extLst>
              <a:ext uri="{FF2B5EF4-FFF2-40B4-BE49-F238E27FC236}">
                <a16:creationId xmlns:a16="http://schemas.microsoft.com/office/drawing/2014/main" id="{27F2DBD5-9F51-A027-446F-DD2ABA0A6A7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440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612B-E66B-4AAF-1921-8AD03E42724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3135103-A0DE-EC03-82F4-CEC3B08ADC30}"/>
              </a:ext>
            </a:extLst>
          </p:cNvPr>
          <p:cNvSpPr>
            <a:spLocks noGrp="1"/>
          </p:cNvSpPr>
          <p:nvPr>
            <p:ph type="title"/>
          </p:nvPr>
        </p:nvSpPr>
        <p:spPr>
          <a:xfrm>
            <a:off x="360000" y="360000"/>
            <a:ext cx="11484000" cy="545601"/>
          </a:xfrm>
        </p:spPr>
        <p:txBody>
          <a:bodyPr vert="horz" lIns="0" tIns="0" rIns="0" bIns="0" rtlCol="0" anchor="t">
            <a:normAutofit/>
          </a:bodyPr>
          <a:lstStyle/>
          <a:p>
            <a:r>
              <a:rPr lang="en-AU"/>
              <a:t>Stress (3)</a:t>
            </a:r>
          </a:p>
        </p:txBody>
      </p:sp>
      <p:sp>
        <p:nvSpPr>
          <p:cNvPr id="3" name="Text Placeholder 2">
            <a:extLst>
              <a:ext uri="{FF2B5EF4-FFF2-40B4-BE49-F238E27FC236}">
                <a16:creationId xmlns:a16="http://schemas.microsoft.com/office/drawing/2014/main" id="{207A530C-1C36-5C2D-AE4D-8F0568E2626D}"/>
              </a:ext>
            </a:extLst>
          </p:cNvPr>
          <p:cNvSpPr>
            <a:spLocks noGrp="1"/>
          </p:cNvSpPr>
          <p:nvPr>
            <p:ph type="body" sz="quarter" idx="18"/>
          </p:nvPr>
        </p:nvSpPr>
        <p:spPr>
          <a:xfrm>
            <a:off x="360000" y="982520"/>
            <a:ext cx="11484000" cy="310015"/>
          </a:xfrm>
        </p:spPr>
        <p:txBody>
          <a:bodyPr/>
          <a:lstStyle/>
          <a:p>
            <a:r>
              <a:rPr lang="en-AU" dirty="0"/>
              <a:t>Student Activity</a:t>
            </a:r>
          </a:p>
        </p:txBody>
      </p:sp>
      <p:sp>
        <p:nvSpPr>
          <p:cNvPr id="15" name="TextBox 14">
            <a:extLst>
              <a:ext uri="{FF2B5EF4-FFF2-40B4-BE49-F238E27FC236}">
                <a16:creationId xmlns:a16="http://schemas.microsoft.com/office/drawing/2014/main" id="{15327E49-BFBE-2832-EC65-7EF9A05AACA1}"/>
              </a:ext>
            </a:extLst>
          </p:cNvPr>
          <p:cNvSpPr txBox="1"/>
          <p:nvPr/>
        </p:nvSpPr>
        <p:spPr>
          <a:xfrm>
            <a:off x="360000" y="1417699"/>
            <a:ext cx="8351906" cy="871970"/>
          </a:xfrm>
          <a:prstGeom prst="rect">
            <a:avLst/>
          </a:prstGeom>
          <a:noFill/>
        </p:spPr>
        <p:txBody>
          <a:bodyPr wrap="square">
            <a:spAutoFit/>
          </a:bodyPr>
          <a:lstStyle/>
          <a:p>
            <a:pPr>
              <a:lnSpc>
                <a:spcPct val="150000"/>
              </a:lnSpc>
              <a:spcAft>
                <a:spcPts val="1200"/>
              </a:spcAft>
            </a:pPr>
            <a:r>
              <a:rPr lang="en-AU" sz="1800" dirty="0"/>
              <a:t>Students think-pair-share real world examples that help illustrate the concept of the same force applied over a smaller area create more stress.</a:t>
            </a:r>
          </a:p>
        </p:txBody>
      </p:sp>
      <p:sp>
        <p:nvSpPr>
          <p:cNvPr id="12" name="TextBox 11">
            <a:extLst>
              <a:ext uri="{FF2B5EF4-FFF2-40B4-BE49-F238E27FC236}">
                <a16:creationId xmlns:a16="http://schemas.microsoft.com/office/drawing/2014/main" id="{D9A85DF5-2868-0517-5D3D-11703C0537AC}"/>
              </a:ext>
            </a:extLst>
          </p:cNvPr>
          <p:cNvSpPr txBox="1"/>
          <p:nvPr/>
        </p:nvSpPr>
        <p:spPr>
          <a:xfrm>
            <a:off x="360000" y="2522176"/>
            <a:ext cx="9164572" cy="3822200"/>
          </a:xfrm>
          <a:prstGeom prst="rect">
            <a:avLst/>
          </a:prstGeom>
          <a:solidFill>
            <a:schemeClr val="bg1">
              <a:lumMod val="85000"/>
            </a:schemeClr>
          </a:solidFill>
        </p:spPr>
        <p:txBody>
          <a:bodyPr wrap="square">
            <a:spAutoFit/>
          </a:bodyPr>
          <a:lstStyle/>
          <a:p>
            <a:pPr>
              <a:lnSpc>
                <a:spcPct val="114000"/>
              </a:lnSpc>
              <a:spcAft>
                <a:spcPts val="600"/>
              </a:spcAft>
            </a:pPr>
            <a:r>
              <a:rPr lang="en-AU" sz="1600" b="1" dirty="0"/>
              <a:t>Examples: </a:t>
            </a:r>
          </a:p>
          <a:p>
            <a:pPr marL="342900" indent="-342900">
              <a:lnSpc>
                <a:spcPct val="114000"/>
              </a:lnSpc>
              <a:spcAft>
                <a:spcPts val="600"/>
              </a:spcAft>
              <a:buFont typeface="+mj-lt"/>
              <a:buAutoNum type="arabicPeriod"/>
            </a:pPr>
            <a:r>
              <a:rPr lang="en-AU" sz="1600" dirty="0"/>
              <a:t>A person wearing stiletto heels walking on timber floorboards is more likely to dent or damage the floor compared to if that same person was wearing work boots, because the force is concentrated on a much smaller area. </a:t>
            </a:r>
          </a:p>
          <a:p>
            <a:pPr marL="342900" indent="-342900">
              <a:lnSpc>
                <a:spcPct val="114000"/>
              </a:lnSpc>
              <a:spcAft>
                <a:spcPts val="600"/>
              </a:spcAft>
              <a:buFont typeface="+mj-lt"/>
              <a:buAutoNum type="arabicPeriod"/>
            </a:pPr>
            <a:r>
              <a:rPr lang="en-AU" sz="1600" dirty="0"/>
              <a:t>Cutting a tomato with a sharp knife easily slices through, but using a spoon (same hand force, larger area) squashes the tomato — the knife applies more stress to a smaller surface.</a:t>
            </a:r>
          </a:p>
          <a:p>
            <a:pPr marL="342900" indent="-342900">
              <a:lnSpc>
                <a:spcPct val="114000"/>
              </a:lnSpc>
              <a:spcAft>
                <a:spcPts val="600"/>
              </a:spcAft>
              <a:buFont typeface="+mj-lt"/>
              <a:buAutoNum type="arabicPeriod"/>
            </a:pPr>
            <a:r>
              <a:rPr lang="en-AU" sz="1600" dirty="0"/>
              <a:t>A person walking in snow with regular boots sinks in, but with snowshoes they stay on the surface — the same weight is spread over a larger area, reducing stress on the snow.</a:t>
            </a:r>
          </a:p>
          <a:p>
            <a:pPr marL="342900" indent="-342900">
              <a:lnSpc>
                <a:spcPct val="114000"/>
              </a:lnSpc>
              <a:spcAft>
                <a:spcPts val="600"/>
              </a:spcAft>
              <a:buFont typeface="+mj-lt"/>
              <a:buAutoNum type="arabicPeriod"/>
            </a:pPr>
            <a:r>
              <a:rPr lang="en-AU" sz="1600" dirty="0"/>
              <a:t>A nail with a sharp point enters wood easily when hit with a hammer because the point concentrates force, while a blunt-ended rod (same force, wider tip) would just bounce off.</a:t>
            </a:r>
          </a:p>
          <a:p>
            <a:pPr marL="342900" indent="-342900">
              <a:lnSpc>
                <a:spcPct val="114000"/>
              </a:lnSpc>
              <a:spcAft>
                <a:spcPts val="600"/>
              </a:spcAft>
              <a:buFont typeface="+mj-lt"/>
              <a:buAutoNum type="arabicPeriod"/>
            </a:pPr>
            <a:r>
              <a:rPr lang="en-AU" sz="1600" dirty="0"/>
              <a:t>A motorbike with narrow tyres can sink into soft ground more than a tractor with wide tyres, even if the tractor is heavier, because its weight is spread across a larger contact area.</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869E65-147A-A2B8-0765-7C57CF05430B}"/>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6" name="TextBox 5">
                <a:extLst>
                  <a:ext uri="{FF2B5EF4-FFF2-40B4-BE49-F238E27FC236}">
                    <a16:creationId xmlns:a16="http://schemas.microsoft.com/office/drawing/2014/main" id="{AC869E65-147A-A2B8-0765-7C57CF05430B}"/>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4"/>
                <a:stretch>
                  <a:fillRect/>
                </a:stretch>
              </a:blipFill>
            </p:spPr>
            <p:txBody>
              <a:bodyPr/>
              <a:lstStyle/>
              <a:p>
                <a:r>
                  <a:rPr lang="en-US">
                    <a:noFill/>
                  </a:rPr>
                  <a:t> </a:t>
                </a:r>
              </a:p>
            </p:txBody>
          </p:sp>
        </mc:Fallback>
      </mc:AlternateContent>
      <p:pic>
        <p:nvPicPr>
          <p:cNvPr id="14" name="Picture 13" descr="Photograph of a high-heeled shoe resting on a wooden floor. ">
            <a:extLst>
              <a:ext uri="{FF2B5EF4-FFF2-40B4-BE49-F238E27FC236}">
                <a16:creationId xmlns:a16="http://schemas.microsoft.com/office/drawing/2014/main" id="{630726BE-FA08-AE00-B0C3-6C7FD28AA10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871082" y="1369454"/>
            <a:ext cx="1560367" cy="2218415"/>
          </a:xfrm>
          <a:prstGeom prst="rect">
            <a:avLst/>
          </a:prstGeom>
          <a:ln>
            <a:noFill/>
          </a:ln>
          <a:effectLst>
            <a:outerShdw blurRad="50800" dist="38100" dir="2700000" algn="tl" rotWithShape="0">
              <a:prstClr val="black">
                <a:alpha val="40000"/>
              </a:prstClr>
            </a:outerShdw>
          </a:effectLst>
        </p:spPr>
      </p:pic>
      <p:pic>
        <p:nvPicPr>
          <p:cNvPr id="16" name="Picture 15" descr="Photograph of a tractor tire covered in mud while moving through a field. The image highlights the tire's large contact area with the soft, uneven terrain.">
            <a:extLst>
              <a:ext uri="{FF2B5EF4-FFF2-40B4-BE49-F238E27FC236}">
                <a16:creationId xmlns:a16="http://schemas.microsoft.com/office/drawing/2014/main" id="{66371C1B-5868-84C3-923D-437626C3CDE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871082" y="3846011"/>
            <a:ext cx="1579017" cy="2454653"/>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5F93B75E-3395-F962-4CD8-D28214FCD1C3}"/>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4810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1D61B-27E1-1DFF-AE5A-FE19F4CC8057}"/>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86B4B3A1-8FCB-04ED-A3DE-D14CF7D3C70D}"/>
              </a:ext>
            </a:extLst>
          </p:cNvPr>
          <p:cNvSpPr>
            <a:spLocks noGrp="1"/>
          </p:cNvSpPr>
          <p:nvPr>
            <p:ph type="title"/>
          </p:nvPr>
        </p:nvSpPr>
        <p:spPr/>
        <p:txBody>
          <a:bodyPr vert="horz" lIns="0" tIns="0" rIns="0" bIns="0" rtlCol="0" anchor="t">
            <a:normAutofit/>
          </a:bodyPr>
          <a:lstStyle/>
          <a:p>
            <a:r>
              <a:rPr lang="en-AU" dirty="0"/>
              <a:t>Stress</a:t>
            </a:r>
            <a:r>
              <a:rPr lang="en-AU"/>
              <a:t> (4)</a:t>
            </a:r>
            <a:endParaRPr lang="en-AU" dirty="0"/>
          </a:p>
        </p:txBody>
      </p:sp>
      <p:sp>
        <p:nvSpPr>
          <p:cNvPr id="8" name="Text Placeholder 7">
            <a:extLst>
              <a:ext uri="{FF2B5EF4-FFF2-40B4-BE49-F238E27FC236}">
                <a16:creationId xmlns:a16="http://schemas.microsoft.com/office/drawing/2014/main" id="{9226B175-4F77-3819-F937-B288DF21F4FD}"/>
              </a:ext>
            </a:extLst>
          </p:cNvPr>
          <p:cNvSpPr>
            <a:spLocks noGrp="1"/>
          </p:cNvSpPr>
          <p:nvPr>
            <p:ph type="body" sz="quarter" idx="18"/>
          </p:nvPr>
        </p:nvSpPr>
        <p:spPr/>
        <p:txBody>
          <a:bodyPr/>
          <a:lstStyle/>
          <a:p>
            <a:r>
              <a:rPr lang="en-AU" dirty="0"/>
              <a:t>Types of stress</a:t>
            </a:r>
          </a:p>
        </p:txBody>
      </p:sp>
      <p:sp>
        <p:nvSpPr>
          <p:cNvPr id="7" name="Text Placeholder 6">
            <a:extLst>
              <a:ext uri="{FF2B5EF4-FFF2-40B4-BE49-F238E27FC236}">
                <a16:creationId xmlns:a16="http://schemas.microsoft.com/office/drawing/2014/main" id="{5D4BAB44-E362-DA9E-6335-39F1EC09AA6D}"/>
              </a:ext>
            </a:extLst>
          </p:cNvPr>
          <p:cNvSpPr>
            <a:spLocks noGrp="1"/>
          </p:cNvSpPr>
          <p:nvPr>
            <p:ph type="body" sz="quarter" idx="17"/>
          </p:nvPr>
        </p:nvSpPr>
        <p:spPr>
          <a:xfrm>
            <a:off x="360000" y="1567086"/>
            <a:ext cx="6702952" cy="4807835"/>
          </a:xfrm>
        </p:spPr>
        <p:txBody>
          <a:bodyPr/>
          <a:lstStyle/>
          <a:p>
            <a:pPr>
              <a:spcAft>
                <a:spcPts val="3600"/>
              </a:spcAft>
            </a:pPr>
            <a:r>
              <a:rPr lang="en-AU" dirty="0"/>
              <a:t>If a material is subjected to external compressive forces, then compressive stress will be created in the material. </a:t>
            </a:r>
          </a:p>
          <a:p>
            <a:pPr>
              <a:spcAft>
                <a:spcPts val="3600"/>
              </a:spcAft>
            </a:pPr>
            <a:r>
              <a:rPr lang="en-AU" dirty="0"/>
              <a:t>Similarity if a material is subjected to tensile, torsional or shear forces then the corresponding stress will be created in the material.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FF9546D-1BFC-2989-3C8B-059BADB6F7A5}"/>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12" name="TextBox 11">
                <a:extLst>
                  <a:ext uri="{FF2B5EF4-FFF2-40B4-BE49-F238E27FC236}">
                    <a16:creationId xmlns:a16="http://schemas.microsoft.com/office/drawing/2014/main" id="{3FF9546D-1BFC-2989-3C8B-059BADB6F7A5}"/>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3"/>
                <a:stretch>
                  <a:fillRect/>
                </a:stretch>
              </a:blipFill>
            </p:spPr>
            <p:txBody>
              <a:bodyPr/>
              <a:lstStyle/>
              <a:p>
                <a:r>
                  <a:rPr lang="en-US">
                    <a:noFill/>
                  </a:rPr>
                  <a:t> </a:t>
                </a:r>
              </a:p>
            </p:txBody>
          </p:sp>
        </mc:Fallback>
      </mc:AlternateContent>
      <p:pic>
        <p:nvPicPr>
          <p:cNvPr id="4" name="Picture 3" descr="image presenting tensile loading">
            <a:extLst>
              <a:ext uri="{FF2B5EF4-FFF2-40B4-BE49-F238E27FC236}">
                <a16:creationId xmlns:a16="http://schemas.microsoft.com/office/drawing/2014/main" id="{151F22C3-DEBF-57B1-8EED-9F4EA0A0112F}"/>
              </a:ext>
            </a:extLst>
          </p:cNvPr>
          <p:cNvPicPr>
            <a:picLocks noChangeAspect="1"/>
          </p:cNvPicPr>
          <p:nvPr/>
        </p:nvPicPr>
        <p:blipFill>
          <a:blip r:embed="rId4"/>
          <a:stretch>
            <a:fillRect/>
          </a:stretch>
        </p:blipFill>
        <p:spPr>
          <a:xfrm>
            <a:off x="8425377" y="1611734"/>
            <a:ext cx="3225064" cy="481626"/>
          </a:xfrm>
          <a:prstGeom prst="rect">
            <a:avLst/>
          </a:prstGeom>
        </p:spPr>
      </p:pic>
      <p:pic>
        <p:nvPicPr>
          <p:cNvPr id="3" name="Picture 2" descr="image presenting compressive loading">
            <a:extLst>
              <a:ext uri="{FF2B5EF4-FFF2-40B4-BE49-F238E27FC236}">
                <a16:creationId xmlns:a16="http://schemas.microsoft.com/office/drawing/2014/main" id="{7E51C85C-7435-92B3-8A98-ED7EC29F6955}"/>
              </a:ext>
            </a:extLst>
          </p:cNvPr>
          <p:cNvPicPr>
            <a:picLocks noChangeAspect="1"/>
          </p:cNvPicPr>
          <p:nvPr/>
        </p:nvPicPr>
        <p:blipFill>
          <a:blip r:embed="rId5"/>
          <a:stretch>
            <a:fillRect/>
          </a:stretch>
        </p:blipFill>
        <p:spPr>
          <a:xfrm>
            <a:off x="8216566" y="2849892"/>
            <a:ext cx="3627434" cy="481626"/>
          </a:xfrm>
          <a:prstGeom prst="rect">
            <a:avLst/>
          </a:prstGeom>
        </p:spPr>
      </p:pic>
      <p:pic>
        <p:nvPicPr>
          <p:cNvPr id="6" name="Picture 5" descr="image presenting torsional loading">
            <a:extLst>
              <a:ext uri="{FF2B5EF4-FFF2-40B4-BE49-F238E27FC236}">
                <a16:creationId xmlns:a16="http://schemas.microsoft.com/office/drawing/2014/main" id="{6EE5F2A1-C377-252C-0923-7512B9BBB8BB}"/>
              </a:ext>
            </a:extLst>
          </p:cNvPr>
          <p:cNvPicPr>
            <a:picLocks noChangeAspect="1"/>
          </p:cNvPicPr>
          <p:nvPr/>
        </p:nvPicPr>
        <p:blipFill>
          <a:blip r:embed="rId6"/>
          <a:stretch>
            <a:fillRect/>
          </a:stretch>
        </p:blipFill>
        <p:spPr>
          <a:xfrm>
            <a:off x="8731722" y="3865630"/>
            <a:ext cx="2597121" cy="658425"/>
          </a:xfrm>
          <a:prstGeom prst="rect">
            <a:avLst/>
          </a:prstGeom>
        </p:spPr>
      </p:pic>
      <p:grpSp>
        <p:nvGrpSpPr>
          <p:cNvPr id="20" name="Group 19" descr="image presenting shear loading">
            <a:extLst>
              <a:ext uri="{FF2B5EF4-FFF2-40B4-BE49-F238E27FC236}">
                <a16:creationId xmlns:a16="http://schemas.microsoft.com/office/drawing/2014/main" id="{F86B3D34-4055-0A1C-F64C-A9FD3CA5F7F9}"/>
              </a:ext>
            </a:extLst>
          </p:cNvPr>
          <p:cNvGrpSpPr/>
          <p:nvPr/>
        </p:nvGrpSpPr>
        <p:grpSpPr>
          <a:xfrm>
            <a:off x="9336103" y="4896803"/>
            <a:ext cx="1666254" cy="1457833"/>
            <a:chOff x="9336103" y="4896803"/>
            <a:chExt cx="1666254" cy="1457833"/>
          </a:xfrm>
        </p:grpSpPr>
        <p:pic>
          <p:nvPicPr>
            <p:cNvPr id="18" name="Picture 17">
              <a:extLst>
                <a:ext uri="{FF2B5EF4-FFF2-40B4-BE49-F238E27FC236}">
                  <a16:creationId xmlns:a16="http://schemas.microsoft.com/office/drawing/2014/main" id="{FAA040C9-C5D1-AEB2-CF45-26E074F81C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36103" y="5410367"/>
              <a:ext cx="867927" cy="487722"/>
            </a:xfrm>
            <a:prstGeom prst="rect">
              <a:avLst/>
            </a:prstGeom>
          </p:spPr>
        </p:pic>
        <p:sp>
          <p:nvSpPr>
            <p:cNvPr id="11" name="Cube 10">
              <a:extLst>
                <a:ext uri="{FF2B5EF4-FFF2-40B4-BE49-F238E27FC236}">
                  <a16:creationId xmlns:a16="http://schemas.microsoft.com/office/drawing/2014/main" id="{24D97924-38B1-1EDF-29AE-DC68B190ABC3}"/>
                </a:ext>
              </a:extLst>
            </p:cNvPr>
            <p:cNvSpPr/>
            <p:nvPr/>
          </p:nvSpPr>
          <p:spPr>
            <a:xfrm rot="5400000">
              <a:off x="10325824" y="5327794"/>
              <a:ext cx="485140" cy="867926"/>
            </a:xfrm>
            <a:prstGeom prst="cube">
              <a:avLst/>
            </a:prstGeom>
            <a:solidFill>
              <a:srgbClr val="CBEDF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cxnSp>
          <p:nvCxnSpPr>
            <p:cNvPr id="13" name="Straight Arrow Connector 12">
              <a:extLst>
                <a:ext uri="{FF2B5EF4-FFF2-40B4-BE49-F238E27FC236}">
                  <a16:creationId xmlns:a16="http://schemas.microsoft.com/office/drawing/2014/main" id="{63B59698-9DFE-1712-D4B1-17BEE5BAB25F}"/>
                </a:ext>
              </a:extLst>
            </p:cNvPr>
            <p:cNvCxnSpPr>
              <a:cxnSpLocks/>
            </p:cNvCxnSpPr>
            <p:nvPr/>
          </p:nvCxnSpPr>
          <p:spPr>
            <a:xfrm>
              <a:off x="10535846" y="4896803"/>
              <a:ext cx="0" cy="492206"/>
            </a:xfrm>
            <a:prstGeom prst="straightConnector1">
              <a:avLst/>
            </a:prstGeom>
            <a:noFill/>
            <a:ln w="57150" cap="flat" cmpd="sng" algn="ctr">
              <a:solidFill>
                <a:srgbClr val="002664"/>
              </a:solidFill>
              <a:prstDash val="solid"/>
              <a:miter lim="800000"/>
              <a:tailEnd type="triangle"/>
            </a:ln>
            <a:effectLst/>
          </p:spPr>
        </p:cxnSp>
        <p:cxnSp>
          <p:nvCxnSpPr>
            <p:cNvPr id="14" name="Straight Arrow Connector 13">
              <a:extLst>
                <a:ext uri="{FF2B5EF4-FFF2-40B4-BE49-F238E27FC236}">
                  <a16:creationId xmlns:a16="http://schemas.microsoft.com/office/drawing/2014/main" id="{D0DE6C32-3A09-B3FA-C881-F6758232CD12}"/>
                </a:ext>
              </a:extLst>
            </p:cNvPr>
            <p:cNvCxnSpPr>
              <a:cxnSpLocks/>
            </p:cNvCxnSpPr>
            <p:nvPr/>
          </p:nvCxnSpPr>
          <p:spPr>
            <a:xfrm flipV="1">
              <a:off x="9847570" y="5963178"/>
              <a:ext cx="0" cy="391458"/>
            </a:xfrm>
            <a:prstGeom prst="straightConnector1">
              <a:avLst/>
            </a:prstGeom>
            <a:noFill/>
            <a:ln w="57150" cap="flat" cmpd="sng" algn="ctr">
              <a:solidFill>
                <a:srgbClr val="002664"/>
              </a:solidFill>
              <a:prstDash val="solid"/>
              <a:miter lim="800000"/>
              <a:tailEnd type="triangle"/>
            </a:ln>
            <a:effectLst/>
          </p:spPr>
        </p:cxnSp>
      </p:grpSp>
      <p:sp>
        <p:nvSpPr>
          <p:cNvPr id="2" name="Slide Number Placeholder 1">
            <a:extLst>
              <a:ext uri="{FF2B5EF4-FFF2-40B4-BE49-F238E27FC236}">
                <a16:creationId xmlns:a16="http://schemas.microsoft.com/office/drawing/2014/main" id="{14C7F779-691E-FFFC-5A01-544D9C26E696}"/>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563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5417-1E5E-C112-5EA6-D3E7AE360D3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4A6BED8-0A54-7834-D79E-48EF84A090EB}"/>
              </a:ext>
            </a:extLst>
          </p:cNvPr>
          <p:cNvSpPr>
            <a:spLocks noGrp="1"/>
          </p:cNvSpPr>
          <p:nvPr>
            <p:ph type="ctrTitle"/>
          </p:nvPr>
        </p:nvSpPr>
        <p:spPr>
          <a:xfrm>
            <a:off x="420624" y="4067881"/>
            <a:ext cx="11411374" cy="1702298"/>
          </a:xfrm>
        </p:spPr>
        <p:txBody>
          <a:bodyPr/>
          <a:lstStyle/>
          <a:p>
            <a:r>
              <a:rPr lang="en-AU" dirty="0"/>
              <a:t>Tension and Compression </a:t>
            </a:r>
            <a:br>
              <a:rPr lang="en-AU" dirty="0"/>
            </a:br>
            <a:r>
              <a:rPr lang="en-AU" dirty="0"/>
              <a:t>at the same time</a:t>
            </a:r>
          </a:p>
        </p:txBody>
      </p:sp>
    </p:spTree>
    <p:extLst>
      <p:ext uri="{BB962C8B-B14F-4D97-AF65-F5344CB8AC3E}">
        <p14:creationId xmlns:p14="http://schemas.microsoft.com/office/powerpoint/2010/main" val="393402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CDD68-D7AD-DAB7-5B08-449CB56C79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36D8EB-F744-F14B-22B7-BDD7FCD22989}"/>
              </a:ext>
            </a:extLst>
          </p:cNvPr>
          <p:cNvSpPr>
            <a:spLocks noGrp="1"/>
          </p:cNvSpPr>
          <p:nvPr>
            <p:ph type="title"/>
          </p:nvPr>
        </p:nvSpPr>
        <p:spPr>
          <a:xfrm>
            <a:off x="359998" y="360000"/>
            <a:ext cx="10260002" cy="522000"/>
          </a:xfrm>
        </p:spPr>
        <p:txBody>
          <a:bodyPr/>
          <a:lstStyle/>
          <a:p>
            <a:r>
              <a:rPr lang="en-AU">
                <a:latin typeface="+mj-lt"/>
              </a:rPr>
              <a:t>Learning intentions and success criteria (15)</a:t>
            </a:r>
          </a:p>
        </p:txBody>
      </p:sp>
      <p:sp>
        <p:nvSpPr>
          <p:cNvPr id="3" name="TextBox 2">
            <a:extLst>
              <a:ext uri="{FF2B5EF4-FFF2-40B4-BE49-F238E27FC236}">
                <a16:creationId xmlns:a16="http://schemas.microsoft.com/office/drawing/2014/main" id="{53ABA4C0-969A-1883-D9BD-40DF52C9DADB}"/>
              </a:ext>
            </a:extLst>
          </p:cNvPr>
          <p:cNvSpPr txBox="1"/>
          <p:nvPr/>
        </p:nvSpPr>
        <p:spPr>
          <a:xfrm>
            <a:off x="359998" y="1924539"/>
            <a:ext cx="11015048" cy="44826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algn="l" defTabSz="609585" rtl="0" eaLnBrk="1" fontAlgn="auto" latinLnBrk="0" hangingPunct="1">
              <a:lnSpc>
                <a:spcPct val="150000"/>
              </a:lnSpc>
              <a:spcAft>
                <a:spcPts val="1200"/>
              </a:spcAft>
              <a:buClrTx/>
              <a:buSzTx/>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explain how beams under load experience both tension and compression.</a:t>
            </a:r>
          </a:p>
          <a:p>
            <a:pPr marL="285750" lvl="0" indent="-285750">
              <a:lnSpc>
                <a:spcPct val="150000"/>
              </a:lnSpc>
              <a:spcAft>
                <a:spcPts val="1200"/>
              </a:spcAft>
              <a:buFont typeface="Arial" panose="020B0604020202020204" pitchFamily="34" charset="0"/>
              <a:buChar char="•"/>
              <a:defRPr/>
            </a:pPr>
            <a:r>
              <a:rPr lang="en-AU" sz="1800" dirty="0"/>
              <a:t>Investigate why engineers must design structures to withstand both forces.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explain what happens to a beam when it sags under load </a:t>
            </a:r>
          </a:p>
          <a:p>
            <a:pPr marL="285750" indent="-285750" fontAlgn="base">
              <a:lnSpc>
                <a:spcPct val="150000"/>
              </a:lnSpc>
              <a:spcAft>
                <a:spcPts val="1200"/>
              </a:spcAft>
              <a:buFont typeface="Arial" panose="020B0604020202020204" pitchFamily="34" charset="0"/>
              <a:buChar char="•"/>
            </a:pPr>
            <a:r>
              <a:rPr lang="en-AU" sz="1800" dirty="0"/>
              <a:t>identify which part of a beam is in tension and which part is in compression </a:t>
            </a:r>
          </a:p>
          <a:p>
            <a:pPr marL="285750" indent="-285750" fontAlgn="base">
              <a:lnSpc>
                <a:spcPct val="150000"/>
              </a:lnSpc>
              <a:spcAft>
                <a:spcPts val="1200"/>
              </a:spcAft>
              <a:buFont typeface="Arial" panose="020B0604020202020204" pitchFamily="34" charset="0"/>
              <a:buChar char="•"/>
            </a:pPr>
            <a:r>
              <a:rPr lang="en-AU" sz="1800" dirty="0"/>
              <a:t>describe the neutral axis and why it has zero stress </a:t>
            </a:r>
          </a:p>
          <a:p>
            <a:pPr marL="285750" indent="-285750" fontAlgn="base">
              <a:lnSpc>
                <a:spcPct val="150000"/>
              </a:lnSpc>
              <a:spcAft>
                <a:spcPts val="1200"/>
              </a:spcAft>
              <a:buFont typeface="Arial" panose="020B0604020202020204" pitchFamily="34" charset="0"/>
              <a:buChar char="•"/>
            </a:pPr>
            <a:r>
              <a:rPr lang="en-AU" sz="1800" dirty="0"/>
              <a:t>explain why engineers must consider both tension and compression in structural design. </a:t>
            </a: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a:t>
            </a:r>
          </a:p>
        </p:txBody>
      </p:sp>
      <p:sp>
        <p:nvSpPr>
          <p:cNvPr id="2" name="Slide Number Placeholder 1">
            <a:extLst>
              <a:ext uri="{FF2B5EF4-FFF2-40B4-BE49-F238E27FC236}">
                <a16:creationId xmlns:a16="http://schemas.microsoft.com/office/drawing/2014/main" id="{156B2A36-9312-EC38-AD9B-C45C0B80D969}"/>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07350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76138-0C71-085F-399C-B029BEA1C7F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6AA4CF7C-EE2D-FC43-5421-95C4FF1F52B6}"/>
              </a:ext>
            </a:extLst>
          </p:cNvPr>
          <p:cNvSpPr>
            <a:spLocks noGrp="1"/>
          </p:cNvSpPr>
          <p:nvPr>
            <p:ph type="title"/>
          </p:nvPr>
        </p:nvSpPr>
        <p:spPr/>
        <p:txBody>
          <a:bodyPr vert="horz" lIns="0" tIns="0" rIns="0" bIns="0" rtlCol="0" anchor="t">
            <a:normAutofit/>
          </a:bodyPr>
          <a:lstStyle/>
          <a:p>
            <a:r>
              <a:rPr lang="en-AU"/>
              <a:t>Stress (5)</a:t>
            </a:r>
          </a:p>
        </p:txBody>
      </p:sp>
      <p:sp>
        <p:nvSpPr>
          <p:cNvPr id="4" name="Text Placeholder 3">
            <a:extLst>
              <a:ext uri="{FF2B5EF4-FFF2-40B4-BE49-F238E27FC236}">
                <a16:creationId xmlns:a16="http://schemas.microsoft.com/office/drawing/2014/main" id="{39627052-9FB8-9945-CB93-C169D0D8B7B2}"/>
              </a:ext>
            </a:extLst>
          </p:cNvPr>
          <p:cNvSpPr>
            <a:spLocks noGrp="1"/>
          </p:cNvSpPr>
          <p:nvPr>
            <p:ph type="body" sz="quarter" idx="18"/>
          </p:nvPr>
        </p:nvSpPr>
        <p:spPr/>
        <p:txBody>
          <a:bodyPr/>
          <a:lstStyle/>
          <a:p>
            <a:r>
              <a:rPr lang="en-AU" dirty="0"/>
              <a:t>Tension and Compression at the same time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9839FAA-B77B-731F-2894-81D0DAFA2B24}"/>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6" name="TextBox 5">
                <a:extLst>
                  <a:ext uri="{FF2B5EF4-FFF2-40B4-BE49-F238E27FC236}">
                    <a16:creationId xmlns:a16="http://schemas.microsoft.com/office/drawing/2014/main" id="{E9839FAA-B77B-731F-2894-81D0DAFA2B24}"/>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3"/>
                <a:stretch>
                  <a:fillRect/>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373E43D8-97E5-BFEF-5022-8B5843DB4C0C}"/>
              </a:ext>
            </a:extLst>
          </p:cNvPr>
          <p:cNvSpPr>
            <a:spLocks noGrp="1"/>
          </p:cNvSpPr>
          <p:nvPr>
            <p:ph type="body" sz="quarter" idx="17"/>
          </p:nvPr>
        </p:nvSpPr>
        <p:spPr>
          <a:xfrm>
            <a:off x="360000" y="1567086"/>
            <a:ext cx="11484000" cy="999053"/>
          </a:xfrm>
        </p:spPr>
        <p:txBody>
          <a:bodyPr/>
          <a:lstStyle/>
          <a:p>
            <a:r>
              <a:rPr lang="en-AU" dirty="0"/>
              <a:t>As we know. When a beam that is supported at both ends is loaded up, the beam will tend to sag down in the middle.</a:t>
            </a:r>
          </a:p>
        </p:txBody>
      </p:sp>
      <p:grpSp>
        <p:nvGrpSpPr>
          <p:cNvPr id="16" name="Group 15" descr="a beam loaded from the top and displaying deflection downwards.">
            <a:extLst>
              <a:ext uri="{FF2B5EF4-FFF2-40B4-BE49-F238E27FC236}">
                <a16:creationId xmlns:a16="http://schemas.microsoft.com/office/drawing/2014/main" id="{C720DD48-5BAA-D67D-F23D-866858037FB8}"/>
              </a:ext>
            </a:extLst>
          </p:cNvPr>
          <p:cNvGrpSpPr/>
          <p:nvPr/>
        </p:nvGrpSpPr>
        <p:grpSpPr>
          <a:xfrm>
            <a:off x="2428489" y="3357616"/>
            <a:ext cx="7335023" cy="2366906"/>
            <a:chOff x="0" y="0"/>
            <a:chExt cx="5123180" cy="1414145"/>
          </a:xfrm>
        </p:grpSpPr>
        <p:pic>
          <p:nvPicPr>
            <p:cNvPr id="17" name="Picture 16" descr="A black rectangle with white background&#10;&#10;AI-generated content may be incorrect.">
              <a:extLst>
                <a:ext uri="{FF2B5EF4-FFF2-40B4-BE49-F238E27FC236}">
                  <a16:creationId xmlns:a16="http://schemas.microsoft.com/office/drawing/2014/main" id="{4F6A6B1A-A80E-C694-68CA-7C1BDA3A86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60350"/>
              <a:ext cx="5123180" cy="1153795"/>
            </a:xfrm>
            <a:prstGeom prst="rect">
              <a:avLst/>
            </a:prstGeom>
          </p:spPr>
        </p:pic>
        <p:sp>
          <p:nvSpPr>
            <p:cNvPr id="19" name="Arrow: Down 18">
              <a:extLst>
                <a:ext uri="{FF2B5EF4-FFF2-40B4-BE49-F238E27FC236}">
                  <a16:creationId xmlns:a16="http://schemas.microsoft.com/office/drawing/2014/main" id="{C721ADCE-98E7-6EE7-0397-539CE9A532C4}"/>
                </a:ext>
              </a:extLst>
            </p:cNvPr>
            <p:cNvSpPr/>
            <p:nvPr/>
          </p:nvSpPr>
          <p:spPr>
            <a:xfrm>
              <a:off x="2324100" y="0"/>
              <a:ext cx="476250" cy="596900"/>
            </a:xfrm>
            <a:prstGeom prst="downArrow">
              <a:avLst/>
            </a:prstGeom>
            <a:solidFill>
              <a:srgbClr val="CBEDF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grpSp>
      <p:sp>
        <p:nvSpPr>
          <p:cNvPr id="2" name="Slide Number Placeholder 1">
            <a:extLst>
              <a:ext uri="{FF2B5EF4-FFF2-40B4-BE49-F238E27FC236}">
                <a16:creationId xmlns:a16="http://schemas.microsoft.com/office/drawing/2014/main" id="{B5AAAA88-337F-430A-055C-A329D0C8B7B4}"/>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184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19DA-D35C-AD51-1BA6-EA8AFF77A89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4D425DC-805E-3E5A-B3D8-3F42F427B661}"/>
              </a:ext>
            </a:extLst>
          </p:cNvPr>
          <p:cNvSpPr>
            <a:spLocks noGrp="1"/>
          </p:cNvSpPr>
          <p:nvPr>
            <p:ph type="ctrTitle"/>
          </p:nvPr>
        </p:nvSpPr>
        <p:spPr/>
        <p:txBody>
          <a:bodyPr/>
          <a:lstStyle/>
          <a:p>
            <a:r>
              <a:rPr lang="en-AU"/>
              <a:t>Engineering Structures</a:t>
            </a:r>
          </a:p>
        </p:txBody>
      </p:sp>
    </p:spTree>
    <p:extLst>
      <p:ext uri="{BB962C8B-B14F-4D97-AF65-F5344CB8AC3E}">
        <p14:creationId xmlns:p14="http://schemas.microsoft.com/office/powerpoint/2010/main" val="2121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8712A-4A3C-B92B-AAAE-67C67856C26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7594489-3875-71A7-9CD1-3EE98A2A296A}"/>
              </a:ext>
            </a:extLst>
          </p:cNvPr>
          <p:cNvSpPr>
            <a:spLocks noGrp="1"/>
          </p:cNvSpPr>
          <p:nvPr>
            <p:ph type="title"/>
          </p:nvPr>
        </p:nvSpPr>
        <p:spPr/>
        <p:txBody>
          <a:bodyPr vert="horz" lIns="0" tIns="0" rIns="0" bIns="0" rtlCol="0" anchor="t">
            <a:normAutofit/>
          </a:bodyPr>
          <a:lstStyle/>
          <a:p>
            <a:r>
              <a:rPr lang="en-AU"/>
              <a:t>Stress (6)</a:t>
            </a:r>
          </a:p>
        </p:txBody>
      </p:sp>
      <p:sp>
        <p:nvSpPr>
          <p:cNvPr id="4" name="Text Placeholder 3">
            <a:extLst>
              <a:ext uri="{FF2B5EF4-FFF2-40B4-BE49-F238E27FC236}">
                <a16:creationId xmlns:a16="http://schemas.microsoft.com/office/drawing/2014/main" id="{0A48E0C2-2597-533C-6C28-82D6213FA30C}"/>
              </a:ext>
            </a:extLst>
          </p:cNvPr>
          <p:cNvSpPr>
            <a:spLocks noGrp="1"/>
          </p:cNvSpPr>
          <p:nvPr>
            <p:ph type="body" sz="quarter" idx="18"/>
          </p:nvPr>
        </p:nvSpPr>
        <p:spPr/>
        <p:txBody>
          <a:bodyPr/>
          <a:lstStyle/>
          <a:p>
            <a:r>
              <a:rPr lang="en-AU" dirty="0"/>
              <a:t>Tension and Compression at the same time.</a:t>
            </a:r>
          </a:p>
        </p:txBody>
      </p:sp>
      <p:sp>
        <p:nvSpPr>
          <p:cNvPr id="3" name="Text Placeholder 2">
            <a:extLst>
              <a:ext uri="{FF2B5EF4-FFF2-40B4-BE49-F238E27FC236}">
                <a16:creationId xmlns:a16="http://schemas.microsoft.com/office/drawing/2014/main" id="{44DD8024-8FE0-B94D-606B-C475111201D5}"/>
              </a:ext>
            </a:extLst>
          </p:cNvPr>
          <p:cNvSpPr>
            <a:spLocks noGrp="1"/>
          </p:cNvSpPr>
          <p:nvPr>
            <p:ph type="body" sz="quarter" idx="17"/>
          </p:nvPr>
        </p:nvSpPr>
        <p:spPr>
          <a:xfrm>
            <a:off x="360000" y="1567087"/>
            <a:ext cx="11484000" cy="2636350"/>
          </a:xfrm>
        </p:spPr>
        <p:txBody>
          <a:bodyPr/>
          <a:lstStyle/>
          <a:p>
            <a:r>
              <a:rPr lang="en-AU" dirty="0"/>
              <a:t>When material bends, it experiences both tension and compression simultaneously.</a:t>
            </a:r>
          </a:p>
          <a:p>
            <a:r>
              <a:rPr lang="en-AU" dirty="0"/>
              <a:t>For example, when the load is applied on a beam, its bottom part experiences tension and its top part experience compression.</a:t>
            </a:r>
          </a:p>
          <a:p>
            <a:r>
              <a:rPr lang="en-AU" dirty="0"/>
              <a:t>While a layer called the neutral axis runs along the middle of the beam, surprisingly, it experiences zero stresses during bending.</a:t>
            </a:r>
          </a:p>
        </p:txBody>
      </p:sp>
      <p:grpSp>
        <p:nvGrpSpPr>
          <p:cNvPr id="6" name="Group 5" descr="A beam loaded showing compression and tension stresses">
            <a:extLst>
              <a:ext uri="{FF2B5EF4-FFF2-40B4-BE49-F238E27FC236}">
                <a16:creationId xmlns:a16="http://schemas.microsoft.com/office/drawing/2014/main" id="{09996E5C-9B85-54A3-2290-0F2CA9497EC7}"/>
              </a:ext>
            </a:extLst>
          </p:cNvPr>
          <p:cNvGrpSpPr/>
          <p:nvPr/>
        </p:nvGrpSpPr>
        <p:grpSpPr>
          <a:xfrm>
            <a:off x="1997149" y="4203437"/>
            <a:ext cx="8197701" cy="2543694"/>
            <a:chOff x="1997149" y="4203437"/>
            <a:chExt cx="8197701" cy="2543694"/>
          </a:xfrm>
        </p:grpSpPr>
        <p:grpSp>
          <p:nvGrpSpPr>
            <p:cNvPr id="5" name="Group 4" descr="A beam loaded with tension and compression stresses indicated">
              <a:extLst>
                <a:ext uri="{FF2B5EF4-FFF2-40B4-BE49-F238E27FC236}">
                  <a16:creationId xmlns:a16="http://schemas.microsoft.com/office/drawing/2014/main" id="{B5886AF8-C583-D3F4-73C2-D3C185C05AA4}"/>
                </a:ext>
              </a:extLst>
            </p:cNvPr>
            <p:cNvGrpSpPr/>
            <p:nvPr/>
          </p:nvGrpSpPr>
          <p:grpSpPr>
            <a:xfrm>
              <a:off x="1997149" y="4203437"/>
              <a:ext cx="8197701" cy="2543694"/>
              <a:chOff x="1997149" y="4203437"/>
              <a:chExt cx="8197701" cy="2543694"/>
            </a:xfrm>
          </p:grpSpPr>
          <p:pic>
            <p:nvPicPr>
              <p:cNvPr id="20" name="Picture 19" descr="a beam loaded from the top and displaying deflection downwards. Compression is indicated at the top surface whilst tension is indicated at the bottom of the beam.">
                <a:extLst>
                  <a:ext uri="{FF2B5EF4-FFF2-40B4-BE49-F238E27FC236}">
                    <a16:creationId xmlns:a16="http://schemas.microsoft.com/office/drawing/2014/main" id="{DB0A0B88-93FD-FC96-951F-6F6BFBC2EF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7149" y="4899295"/>
                <a:ext cx="8197701" cy="1847836"/>
              </a:xfrm>
              <a:prstGeom prst="rect">
                <a:avLst/>
              </a:prstGeom>
            </p:spPr>
          </p:pic>
          <p:sp>
            <p:nvSpPr>
              <p:cNvPr id="21" name="Arrow: Down 20">
                <a:extLst>
                  <a:ext uri="{FF2B5EF4-FFF2-40B4-BE49-F238E27FC236}">
                    <a16:creationId xmlns:a16="http://schemas.microsoft.com/office/drawing/2014/main" id="{689E5EFD-98E6-F800-22D5-71DD5F438172}"/>
                  </a:ext>
                  <a:ext uri="{C183D7F6-B498-43B3-948B-1728B52AA6E4}">
                    <adec:decorative xmlns:adec="http://schemas.microsoft.com/office/drawing/2017/decorative" val="1"/>
                  </a:ext>
                </a:extLst>
              </p:cNvPr>
              <p:cNvSpPr/>
              <p:nvPr/>
            </p:nvSpPr>
            <p:spPr>
              <a:xfrm>
                <a:off x="5738686" y="4203437"/>
                <a:ext cx="762057" cy="955953"/>
              </a:xfrm>
              <a:prstGeom prst="downArrow">
                <a:avLst/>
              </a:prstGeom>
              <a:solidFill>
                <a:srgbClr val="CBEDF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cxnSp>
            <p:nvCxnSpPr>
              <p:cNvPr id="22" name="Straight Arrow Connector 21">
                <a:extLst>
                  <a:ext uri="{FF2B5EF4-FFF2-40B4-BE49-F238E27FC236}">
                    <a16:creationId xmlns:a16="http://schemas.microsoft.com/office/drawing/2014/main" id="{B23ADB04-B77A-588D-E148-14DF929F477A}"/>
                  </a:ext>
                  <a:ext uri="{C183D7F6-B498-43B3-948B-1728B52AA6E4}">
                    <adec:decorative xmlns:adec="http://schemas.microsoft.com/office/drawing/2017/decorative" val="1"/>
                  </a:ext>
                </a:extLst>
              </p:cNvPr>
              <p:cNvCxnSpPr/>
              <p:nvPr/>
            </p:nvCxnSpPr>
            <p:spPr>
              <a:xfrm>
                <a:off x="3821457" y="5319084"/>
                <a:ext cx="1483471" cy="81358"/>
              </a:xfrm>
              <a:prstGeom prst="straightConnector1">
                <a:avLst/>
              </a:prstGeom>
              <a:noFill/>
              <a:ln w="12700" cap="flat" cmpd="sng" algn="ctr">
                <a:solidFill>
                  <a:srgbClr val="002664"/>
                </a:solidFill>
                <a:prstDash val="solid"/>
                <a:miter lim="800000"/>
                <a:tailEnd type="triangle"/>
              </a:ln>
              <a:effectLst/>
            </p:spPr>
          </p:cxnSp>
          <p:cxnSp>
            <p:nvCxnSpPr>
              <p:cNvPr id="23" name="Straight Arrow Connector 22">
                <a:extLst>
                  <a:ext uri="{FF2B5EF4-FFF2-40B4-BE49-F238E27FC236}">
                    <a16:creationId xmlns:a16="http://schemas.microsoft.com/office/drawing/2014/main" id="{115E266E-86D2-DCEA-B952-403CF91FE7BA}"/>
                  </a:ext>
                  <a:ext uri="{C183D7F6-B498-43B3-948B-1728B52AA6E4}">
                    <adec:decorative xmlns:adec="http://schemas.microsoft.com/office/drawing/2017/decorative" val="1"/>
                  </a:ext>
                </a:extLst>
              </p:cNvPr>
              <p:cNvCxnSpPr/>
              <p:nvPr/>
            </p:nvCxnSpPr>
            <p:spPr>
              <a:xfrm flipH="1">
                <a:off x="6864283" y="5309816"/>
                <a:ext cx="1503792" cy="91527"/>
              </a:xfrm>
              <a:prstGeom prst="straightConnector1">
                <a:avLst/>
              </a:prstGeom>
              <a:noFill/>
              <a:ln w="12700" cap="flat" cmpd="sng" algn="ctr">
                <a:solidFill>
                  <a:srgbClr val="002664"/>
                </a:solidFill>
                <a:prstDash val="solid"/>
                <a:miter lim="800000"/>
                <a:tailEnd type="triangle"/>
              </a:ln>
              <a:effectLst/>
            </p:spPr>
          </p:cxnSp>
          <p:sp>
            <p:nvSpPr>
              <p:cNvPr id="24" name="Text Box 14">
                <a:extLst>
                  <a:ext uri="{FF2B5EF4-FFF2-40B4-BE49-F238E27FC236}">
                    <a16:creationId xmlns:a16="http://schemas.microsoft.com/office/drawing/2014/main" id="{80082902-A2A6-25C7-EA1D-958564356B5B}"/>
                  </a:ext>
                </a:extLst>
              </p:cNvPr>
              <p:cNvSpPr txBox="1"/>
              <p:nvPr/>
            </p:nvSpPr>
            <p:spPr>
              <a:xfrm>
                <a:off x="4951228" y="5070706"/>
                <a:ext cx="2336975" cy="6305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50000"/>
                  </a:lnSpc>
                  <a:spcBef>
                    <a:spcPts val="1200"/>
                  </a:spcBef>
                  <a:spcAft>
                    <a:spcPts val="600"/>
                  </a:spcAft>
                  <a:buClrTx/>
                  <a:buSzTx/>
                  <a:buFontTx/>
                  <a:buNone/>
                  <a:tabLst/>
                  <a:defRPr/>
                </a:pPr>
                <a:r>
                  <a:rPr kumimoji="0" lang="en-AU" sz="16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compression</a:t>
                </a:r>
              </a:p>
            </p:txBody>
          </p:sp>
          <p:cxnSp>
            <p:nvCxnSpPr>
              <p:cNvPr id="25" name="Straight Arrow Connector 24">
                <a:extLst>
                  <a:ext uri="{FF2B5EF4-FFF2-40B4-BE49-F238E27FC236}">
                    <a16:creationId xmlns:a16="http://schemas.microsoft.com/office/drawing/2014/main" id="{8DC63BC3-ED8A-CB89-B27A-A73760B8A2D9}"/>
                  </a:ext>
                  <a:ext uri="{C183D7F6-B498-43B3-948B-1728B52AA6E4}">
                    <adec:decorative xmlns:adec="http://schemas.microsoft.com/office/drawing/2017/decorative" val="1"/>
                  </a:ext>
                </a:extLst>
              </p:cNvPr>
              <p:cNvCxnSpPr/>
              <p:nvPr/>
            </p:nvCxnSpPr>
            <p:spPr>
              <a:xfrm flipV="1">
                <a:off x="6886662" y="6075248"/>
                <a:ext cx="1303269" cy="73220"/>
              </a:xfrm>
              <a:prstGeom prst="straightConnector1">
                <a:avLst/>
              </a:prstGeom>
              <a:noFill/>
              <a:ln w="12700" cap="flat" cmpd="sng" algn="ctr">
                <a:solidFill>
                  <a:srgbClr val="002664"/>
                </a:solidFill>
                <a:prstDash val="solid"/>
                <a:miter lim="800000"/>
                <a:tailEnd type="triangle"/>
              </a:ln>
              <a:effectLst/>
            </p:spPr>
          </p:cxnSp>
          <p:cxnSp>
            <p:nvCxnSpPr>
              <p:cNvPr id="26" name="Straight Arrow Connector 25">
                <a:extLst>
                  <a:ext uri="{FF2B5EF4-FFF2-40B4-BE49-F238E27FC236}">
                    <a16:creationId xmlns:a16="http://schemas.microsoft.com/office/drawing/2014/main" id="{C1F34234-B7FC-2867-1888-402FE0D8C615}"/>
                  </a:ext>
                  <a:ext uri="{C183D7F6-B498-43B3-948B-1728B52AA6E4}">
                    <adec:decorative xmlns:adec="http://schemas.microsoft.com/office/drawing/2017/decorative" val="1"/>
                  </a:ext>
                </a:extLst>
              </p:cNvPr>
              <p:cNvCxnSpPr/>
              <p:nvPr/>
            </p:nvCxnSpPr>
            <p:spPr>
              <a:xfrm flipH="1" flipV="1">
                <a:off x="3895539" y="6084516"/>
                <a:ext cx="1433683" cy="72205"/>
              </a:xfrm>
              <a:prstGeom prst="straightConnector1">
                <a:avLst/>
              </a:prstGeom>
              <a:noFill/>
              <a:ln w="12700" cap="flat" cmpd="sng" algn="ctr">
                <a:solidFill>
                  <a:srgbClr val="002664"/>
                </a:solidFill>
                <a:prstDash val="solid"/>
                <a:miter lim="800000"/>
                <a:tailEnd type="triangle"/>
              </a:ln>
              <a:effectLst/>
            </p:spPr>
          </p:cxnSp>
        </p:grpSp>
        <p:sp>
          <p:nvSpPr>
            <p:cNvPr id="27" name="Text Box 14">
              <a:extLst>
                <a:ext uri="{FF2B5EF4-FFF2-40B4-BE49-F238E27FC236}">
                  <a16:creationId xmlns:a16="http://schemas.microsoft.com/office/drawing/2014/main" id="{8C3150C1-93D9-88B1-0585-A06B92433537}"/>
                </a:ext>
              </a:extLst>
            </p:cNvPr>
            <p:cNvSpPr txBox="1"/>
            <p:nvPr/>
          </p:nvSpPr>
          <p:spPr>
            <a:xfrm>
              <a:off x="4951229" y="6002014"/>
              <a:ext cx="2336975" cy="6305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50000"/>
                </a:lnSpc>
                <a:spcBef>
                  <a:spcPts val="1200"/>
                </a:spcBef>
                <a:spcAft>
                  <a:spcPts val="600"/>
                </a:spcAft>
                <a:buClrTx/>
                <a:buSzTx/>
                <a:buFontTx/>
                <a:buNone/>
                <a:tabLst/>
                <a:defRPr/>
              </a:pPr>
              <a:r>
                <a:rPr kumimoji="0" lang="en-AU" sz="16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tension</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9BE3DD7-7F04-39F4-7596-EEACD84AC9FE}"/>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7" name="TextBox 6">
                <a:extLst>
                  <a:ext uri="{FF2B5EF4-FFF2-40B4-BE49-F238E27FC236}">
                    <a16:creationId xmlns:a16="http://schemas.microsoft.com/office/drawing/2014/main" id="{D9BE3DD7-7F04-39F4-7596-EEACD84AC9FE}"/>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5"/>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C93BF16C-2993-0E6F-BF8E-8BCE99C5DA73}"/>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120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99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FD0B7-C6AA-5764-A3E7-740D750AA25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5B7DDC6B-020E-20DD-2BEE-7A7E9E2918D6}"/>
              </a:ext>
            </a:extLst>
          </p:cNvPr>
          <p:cNvSpPr>
            <a:spLocks noGrp="1"/>
          </p:cNvSpPr>
          <p:nvPr>
            <p:ph type="title"/>
          </p:nvPr>
        </p:nvSpPr>
        <p:spPr/>
        <p:txBody>
          <a:bodyPr vert="horz" lIns="0" tIns="0" rIns="0" bIns="0" rtlCol="0" anchor="t">
            <a:normAutofit/>
          </a:bodyPr>
          <a:lstStyle/>
          <a:p>
            <a:r>
              <a:rPr lang="en-AU"/>
              <a:t>Stress (7)</a:t>
            </a:r>
          </a:p>
        </p:txBody>
      </p:sp>
      <p:sp>
        <p:nvSpPr>
          <p:cNvPr id="4" name="Text Placeholder 3">
            <a:extLst>
              <a:ext uri="{FF2B5EF4-FFF2-40B4-BE49-F238E27FC236}">
                <a16:creationId xmlns:a16="http://schemas.microsoft.com/office/drawing/2014/main" id="{B585D2D6-BFA6-10DF-050F-FB3461984C40}"/>
              </a:ext>
            </a:extLst>
          </p:cNvPr>
          <p:cNvSpPr>
            <a:spLocks noGrp="1"/>
          </p:cNvSpPr>
          <p:nvPr>
            <p:ph type="body" sz="quarter" idx="18"/>
          </p:nvPr>
        </p:nvSpPr>
        <p:spPr/>
        <p:txBody>
          <a:bodyPr/>
          <a:lstStyle/>
          <a:p>
            <a:r>
              <a:rPr lang="en-AU" dirty="0"/>
              <a:t>Tension and Compression at the same time.</a:t>
            </a:r>
          </a:p>
        </p:txBody>
      </p:sp>
      <p:sp>
        <p:nvSpPr>
          <p:cNvPr id="3" name="Text Placeholder 2">
            <a:extLst>
              <a:ext uri="{FF2B5EF4-FFF2-40B4-BE49-F238E27FC236}">
                <a16:creationId xmlns:a16="http://schemas.microsoft.com/office/drawing/2014/main" id="{F1505E6F-839E-7417-1399-19EA260FE0F4}"/>
              </a:ext>
            </a:extLst>
          </p:cNvPr>
          <p:cNvSpPr>
            <a:spLocks noGrp="1"/>
          </p:cNvSpPr>
          <p:nvPr>
            <p:ph type="body" sz="quarter" idx="17"/>
          </p:nvPr>
        </p:nvSpPr>
        <p:spPr>
          <a:xfrm>
            <a:off x="360000" y="1567086"/>
            <a:ext cx="11484000" cy="2966311"/>
          </a:xfrm>
        </p:spPr>
        <p:txBody>
          <a:bodyPr/>
          <a:lstStyle/>
          <a:p>
            <a:r>
              <a:rPr lang="en-AU" dirty="0"/>
              <a:t>If we built a structure with a material that can’t handle tension and compressive forces, then the structure may collapse. </a:t>
            </a:r>
          </a:p>
          <a:p>
            <a:r>
              <a:rPr lang="en-AU" dirty="0"/>
              <a:t>Hence all structures must be designed with materials that can handle the range forces acting upon them.</a:t>
            </a:r>
          </a:p>
          <a:p>
            <a:r>
              <a:rPr lang="en-AU" dirty="0"/>
              <a:t>Tension and compression forces are existing in all the structures. An engineer must design a structure able to withstand these forces without failing.</a:t>
            </a:r>
          </a:p>
        </p:txBody>
      </p:sp>
      <p:grpSp>
        <p:nvGrpSpPr>
          <p:cNvPr id="5" name="Group 4" descr="A beam loaded showing compression and tension stresses">
            <a:extLst>
              <a:ext uri="{FF2B5EF4-FFF2-40B4-BE49-F238E27FC236}">
                <a16:creationId xmlns:a16="http://schemas.microsoft.com/office/drawing/2014/main" id="{A3118AC6-3539-EE6F-1DA5-3B01BC97398A}"/>
              </a:ext>
            </a:extLst>
          </p:cNvPr>
          <p:cNvGrpSpPr/>
          <p:nvPr/>
        </p:nvGrpSpPr>
        <p:grpSpPr>
          <a:xfrm>
            <a:off x="1997149" y="4203437"/>
            <a:ext cx="8197701" cy="2543694"/>
            <a:chOff x="1997149" y="4203437"/>
            <a:chExt cx="8197701" cy="2543694"/>
          </a:xfrm>
        </p:grpSpPr>
        <p:pic>
          <p:nvPicPr>
            <p:cNvPr id="6" name="Picture 5" descr="A beam loaded showing compression and tension stresses">
              <a:extLst>
                <a:ext uri="{FF2B5EF4-FFF2-40B4-BE49-F238E27FC236}">
                  <a16:creationId xmlns:a16="http://schemas.microsoft.com/office/drawing/2014/main" id="{050DE5F3-6B8D-1D61-5AB1-CD16CF5180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7149" y="4899295"/>
              <a:ext cx="8197701" cy="1847836"/>
            </a:xfrm>
            <a:prstGeom prst="rect">
              <a:avLst/>
            </a:prstGeom>
          </p:spPr>
        </p:pic>
        <p:sp>
          <p:nvSpPr>
            <p:cNvPr id="7" name="Arrow: Down 20">
              <a:extLst>
                <a:ext uri="{FF2B5EF4-FFF2-40B4-BE49-F238E27FC236}">
                  <a16:creationId xmlns:a16="http://schemas.microsoft.com/office/drawing/2014/main" id="{3B5C7132-C079-7632-17AD-D4190E6ACEF8}"/>
                </a:ext>
                <a:ext uri="{C183D7F6-B498-43B3-948B-1728B52AA6E4}">
                  <adec:decorative xmlns:adec="http://schemas.microsoft.com/office/drawing/2017/decorative" val="1"/>
                </a:ext>
              </a:extLst>
            </p:cNvPr>
            <p:cNvSpPr/>
            <p:nvPr/>
          </p:nvSpPr>
          <p:spPr>
            <a:xfrm>
              <a:off x="5738686" y="4203437"/>
              <a:ext cx="762057" cy="955953"/>
            </a:xfrm>
            <a:prstGeom prst="downArrow">
              <a:avLst/>
            </a:prstGeom>
            <a:solidFill>
              <a:srgbClr val="CBEDF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cxnSp>
          <p:nvCxnSpPr>
            <p:cNvPr id="8" name="Straight Arrow Connector 7">
              <a:extLst>
                <a:ext uri="{FF2B5EF4-FFF2-40B4-BE49-F238E27FC236}">
                  <a16:creationId xmlns:a16="http://schemas.microsoft.com/office/drawing/2014/main" id="{171B4E2A-B810-B908-CA05-239811197DC5}"/>
                </a:ext>
                <a:ext uri="{C183D7F6-B498-43B3-948B-1728B52AA6E4}">
                  <adec:decorative xmlns:adec="http://schemas.microsoft.com/office/drawing/2017/decorative" val="1"/>
                </a:ext>
              </a:extLst>
            </p:cNvPr>
            <p:cNvCxnSpPr/>
            <p:nvPr/>
          </p:nvCxnSpPr>
          <p:spPr>
            <a:xfrm>
              <a:off x="3821457" y="5319084"/>
              <a:ext cx="1483471" cy="81358"/>
            </a:xfrm>
            <a:prstGeom prst="straightConnector1">
              <a:avLst/>
            </a:prstGeom>
            <a:noFill/>
            <a:ln w="12700" cap="flat" cmpd="sng" algn="ctr">
              <a:solidFill>
                <a:srgbClr val="002664"/>
              </a:solidFill>
              <a:prstDash val="solid"/>
              <a:miter lim="800000"/>
              <a:tailEnd type="triangle"/>
            </a:ln>
            <a:effectLst/>
          </p:spPr>
        </p:cxnSp>
        <p:cxnSp>
          <p:nvCxnSpPr>
            <p:cNvPr id="11" name="Straight Arrow Connector 10">
              <a:extLst>
                <a:ext uri="{FF2B5EF4-FFF2-40B4-BE49-F238E27FC236}">
                  <a16:creationId xmlns:a16="http://schemas.microsoft.com/office/drawing/2014/main" id="{A3C51DBC-A011-5227-7CD7-30B4FFF4498A}"/>
                </a:ext>
                <a:ext uri="{C183D7F6-B498-43B3-948B-1728B52AA6E4}">
                  <adec:decorative xmlns:adec="http://schemas.microsoft.com/office/drawing/2017/decorative" val="1"/>
                </a:ext>
              </a:extLst>
            </p:cNvPr>
            <p:cNvCxnSpPr/>
            <p:nvPr/>
          </p:nvCxnSpPr>
          <p:spPr>
            <a:xfrm flipH="1">
              <a:off x="6864283" y="5309816"/>
              <a:ext cx="1503792" cy="91527"/>
            </a:xfrm>
            <a:prstGeom prst="straightConnector1">
              <a:avLst/>
            </a:prstGeom>
            <a:noFill/>
            <a:ln w="12700" cap="flat" cmpd="sng" algn="ctr">
              <a:solidFill>
                <a:srgbClr val="002664"/>
              </a:solidFill>
              <a:prstDash val="solid"/>
              <a:miter lim="800000"/>
              <a:tailEnd type="triangle"/>
            </a:ln>
            <a:effectLst/>
          </p:spPr>
        </p:cxnSp>
        <p:sp>
          <p:nvSpPr>
            <p:cNvPr id="13" name="Text Box 14">
              <a:extLst>
                <a:ext uri="{FF2B5EF4-FFF2-40B4-BE49-F238E27FC236}">
                  <a16:creationId xmlns:a16="http://schemas.microsoft.com/office/drawing/2014/main" id="{A70A54CE-0F35-E5B3-6449-9A4F41C063C2}"/>
                </a:ext>
              </a:extLst>
            </p:cNvPr>
            <p:cNvSpPr txBox="1"/>
            <p:nvPr/>
          </p:nvSpPr>
          <p:spPr>
            <a:xfrm>
              <a:off x="4951228" y="5070706"/>
              <a:ext cx="2336975" cy="6305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50000"/>
                </a:lnSpc>
                <a:spcBef>
                  <a:spcPts val="1200"/>
                </a:spcBef>
                <a:spcAft>
                  <a:spcPts val="600"/>
                </a:spcAft>
                <a:buClrTx/>
                <a:buSzTx/>
                <a:buFontTx/>
                <a:buNone/>
                <a:tabLst/>
                <a:defRPr/>
              </a:pPr>
              <a:r>
                <a:rPr kumimoji="0" lang="en-AU" sz="16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compression</a:t>
              </a:r>
            </a:p>
          </p:txBody>
        </p:sp>
        <p:cxnSp>
          <p:nvCxnSpPr>
            <p:cNvPr id="14" name="Straight Arrow Connector 13">
              <a:extLst>
                <a:ext uri="{FF2B5EF4-FFF2-40B4-BE49-F238E27FC236}">
                  <a16:creationId xmlns:a16="http://schemas.microsoft.com/office/drawing/2014/main" id="{E60EB8DD-8DD9-1F3D-E37D-001358D0E88F}"/>
                </a:ext>
                <a:ext uri="{C183D7F6-B498-43B3-948B-1728B52AA6E4}">
                  <adec:decorative xmlns:adec="http://schemas.microsoft.com/office/drawing/2017/decorative" val="1"/>
                </a:ext>
              </a:extLst>
            </p:cNvPr>
            <p:cNvCxnSpPr/>
            <p:nvPr/>
          </p:nvCxnSpPr>
          <p:spPr>
            <a:xfrm flipV="1">
              <a:off x="6886662" y="6075248"/>
              <a:ext cx="1303269" cy="73220"/>
            </a:xfrm>
            <a:prstGeom prst="straightConnector1">
              <a:avLst/>
            </a:prstGeom>
            <a:noFill/>
            <a:ln w="12700" cap="flat" cmpd="sng" algn="ctr">
              <a:solidFill>
                <a:srgbClr val="002664"/>
              </a:solidFill>
              <a:prstDash val="solid"/>
              <a:miter lim="800000"/>
              <a:tailEnd type="triangle"/>
            </a:ln>
            <a:effectLst/>
          </p:spPr>
        </p:cxnSp>
        <p:cxnSp>
          <p:nvCxnSpPr>
            <p:cNvPr id="15" name="Straight Arrow Connector 14">
              <a:extLst>
                <a:ext uri="{FF2B5EF4-FFF2-40B4-BE49-F238E27FC236}">
                  <a16:creationId xmlns:a16="http://schemas.microsoft.com/office/drawing/2014/main" id="{EB79993D-2FA1-8A00-2C2D-FE0782478AAD}"/>
                </a:ext>
                <a:ext uri="{C183D7F6-B498-43B3-948B-1728B52AA6E4}">
                  <adec:decorative xmlns:adec="http://schemas.microsoft.com/office/drawing/2017/decorative" val="1"/>
                </a:ext>
              </a:extLst>
            </p:cNvPr>
            <p:cNvCxnSpPr/>
            <p:nvPr/>
          </p:nvCxnSpPr>
          <p:spPr>
            <a:xfrm flipH="1" flipV="1">
              <a:off x="3895539" y="6084516"/>
              <a:ext cx="1433683" cy="72205"/>
            </a:xfrm>
            <a:prstGeom prst="straightConnector1">
              <a:avLst/>
            </a:prstGeom>
            <a:noFill/>
            <a:ln w="12700" cap="flat" cmpd="sng" algn="ctr">
              <a:solidFill>
                <a:srgbClr val="002664"/>
              </a:solidFill>
              <a:prstDash val="solid"/>
              <a:miter lim="800000"/>
              <a:tailEnd type="triangle"/>
            </a:ln>
            <a:effectLst/>
          </p:spPr>
        </p:cxnSp>
        <p:sp>
          <p:nvSpPr>
            <p:cNvPr id="16" name="Text Box 14">
              <a:extLst>
                <a:ext uri="{FF2B5EF4-FFF2-40B4-BE49-F238E27FC236}">
                  <a16:creationId xmlns:a16="http://schemas.microsoft.com/office/drawing/2014/main" id="{A7537AF4-52AC-18D1-32A4-219F6BD7A7A3}"/>
                </a:ext>
              </a:extLst>
            </p:cNvPr>
            <p:cNvSpPr txBox="1"/>
            <p:nvPr/>
          </p:nvSpPr>
          <p:spPr>
            <a:xfrm>
              <a:off x="4951229" y="6002014"/>
              <a:ext cx="2336975" cy="6305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50000"/>
                </a:lnSpc>
                <a:spcBef>
                  <a:spcPts val="1200"/>
                </a:spcBef>
                <a:spcAft>
                  <a:spcPts val="600"/>
                </a:spcAft>
                <a:buClrTx/>
                <a:buSzTx/>
                <a:buFontTx/>
                <a:buNone/>
                <a:tabLst/>
                <a:defRPr/>
              </a:pPr>
              <a:r>
                <a:rPr kumimoji="0" lang="en-AU" sz="16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tension</a:t>
              </a: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F2533F7-A61A-9947-F100-940B05FD4AB1}"/>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17" name="TextBox 16">
                <a:extLst>
                  <a:ext uri="{FF2B5EF4-FFF2-40B4-BE49-F238E27FC236}">
                    <a16:creationId xmlns:a16="http://schemas.microsoft.com/office/drawing/2014/main" id="{BF2533F7-A61A-9947-F100-940B05FD4AB1}"/>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5"/>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853BE84-4928-19E7-9D6E-FF3C0A367FD3}"/>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121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6927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3C893-68D9-511B-BB72-9C6B11A9496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99933B9-6365-787D-2AC1-1DE792B22AD7}"/>
              </a:ext>
            </a:extLst>
          </p:cNvPr>
          <p:cNvSpPr>
            <a:spLocks noGrp="1"/>
          </p:cNvSpPr>
          <p:nvPr>
            <p:ph type="ctrTitle"/>
          </p:nvPr>
        </p:nvSpPr>
        <p:spPr>
          <a:xfrm>
            <a:off x="420624" y="4067881"/>
            <a:ext cx="11411374" cy="800681"/>
          </a:xfrm>
        </p:spPr>
        <p:txBody>
          <a:bodyPr/>
          <a:lstStyle/>
          <a:p>
            <a:r>
              <a:rPr lang="en-AU" sz="4000" dirty="0"/>
              <a:t>Introducing the I beam</a:t>
            </a:r>
          </a:p>
        </p:txBody>
      </p:sp>
    </p:spTree>
    <p:extLst>
      <p:ext uri="{BB962C8B-B14F-4D97-AF65-F5344CB8AC3E}">
        <p14:creationId xmlns:p14="http://schemas.microsoft.com/office/powerpoint/2010/main" val="272635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5EE91-EA79-E1FF-3E78-8D6F1F4620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F1DF54-5F72-A74B-9905-FD2649EE17CD}"/>
              </a:ext>
            </a:extLst>
          </p:cNvPr>
          <p:cNvSpPr>
            <a:spLocks noGrp="1"/>
          </p:cNvSpPr>
          <p:nvPr>
            <p:ph type="title"/>
          </p:nvPr>
        </p:nvSpPr>
        <p:spPr>
          <a:xfrm>
            <a:off x="359998" y="360000"/>
            <a:ext cx="10260002" cy="522000"/>
          </a:xfrm>
        </p:spPr>
        <p:txBody>
          <a:bodyPr/>
          <a:lstStyle/>
          <a:p>
            <a:r>
              <a:rPr lang="en-AU">
                <a:latin typeface="+mj-lt"/>
              </a:rPr>
              <a:t>Learning intentions and success criteria (16)</a:t>
            </a:r>
          </a:p>
        </p:txBody>
      </p:sp>
      <p:sp>
        <p:nvSpPr>
          <p:cNvPr id="3" name="TextBox 2">
            <a:extLst>
              <a:ext uri="{FF2B5EF4-FFF2-40B4-BE49-F238E27FC236}">
                <a16:creationId xmlns:a16="http://schemas.microsoft.com/office/drawing/2014/main" id="{7D21047B-1550-AAF3-39EE-F94F5459C4F4}"/>
              </a:ext>
            </a:extLst>
          </p:cNvPr>
          <p:cNvSpPr txBox="1"/>
          <p:nvPr/>
        </p:nvSpPr>
        <p:spPr>
          <a:xfrm>
            <a:off x="359998" y="2101988"/>
            <a:ext cx="11015048" cy="439601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600"/>
              </a:spcAft>
              <a:buFont typeface="Arial" panose="020B0604020202020204" pitchFamily="34" charset="0"/>
              <a:buChar char="•"/>
              <a:defRPr/>
            </a:pPr>
            <a:r>
              <a:rPr lang="en-AU" sz="1800" dirty="0"/>
              <a:t>Identify an I-beam.</a:t>
            </a:r>
          </a:p>
          <a:p>
            <a:pPr marL="285750" lvl="0" indent="-285750">
              <a:lnSpc>
                <a:spcPct val="150000"/>
              </a:lnSpc>
              <a:spcAft>
                <a:spcPts val="600"/>
              </a:spcAft>
              <a:buFont typeface="Arial" panose="020B0604020202020204" pitchFamily="34" charset="0"/>
              <a:buChar char="•"/>
              <a:defRPr/>
            </a:pPr>
            <a:r>
              <a:rPr lang="en-AU" sz="1800" dirty="0"/>
              <a:t>Understand why it is widely used in engineering, and how its design helps resist different forces.</a:t>
            </a:r>
          </a:p>
          <a:p>
            <a:pPr lvl="0">
              <a:lnSpc>
                <a:spcPct val="150000"/>
              </a:lnSpc>
              <a:spcAft>
                <a:spcPts val="6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600"/>
              </a:spcAft>
              <a:buFont typeface="Arial" panose="020B0604020202020204" pitchFamily="34" charset="0"/>
              <a:buChar char="•"/>
            </a:pPr>
            <a:r>
              <a:rPr lang="en-AU" sz="1800" dirty="0"/>
              <a:t>describe the shape and main parts of an I-beam (flanges and web) </a:t>
            </a:r>
          </a:p>
          <a:p>
            <a:pPr marL="285750" indent="-285750" fontAlgn="base">
              <a:lnSpc>
                <a:spcPct val="150000"/>
              </a:lnSpc>
              <a:spcAft>
                <a:spcPts val="600"/>
              </a:spcAft>
              <a:buFont typeface="Arial" panose="020B0604020202020204" pitchFamily="34" charset="0"/>
              <a:buChar char="•"/>
            </a:pPr>
            <a:r>
              <a:rPr lang="en-AU" sz="1800" dirty="0"/>
              <a:t>explain which forces are resisted by the flanges and the web </a:t>
            </a:r>
          </a:p>
          <a:p>
            <a:pPr marL="285750" indent="-285750" fontAlgn="base">
              <a:lnSpc>
                <a:spcPct val="150000"/>
              </a:lnSpc>
              <a:spcAft>
                <a:spcPts val="600"/>
              </a:spcAft>
              <a:buFont typeface="Arial" panose="020B0604020202020204" pitchFamily="34" charset="0"/>
              <a:buChar char="•"/>
            </a:pPr>
            <a:r>
              <a:rPr lang="en-AU" sz="1800" dirty="0"/>
              <a:t>identify the advantage of an I-beam over a solid steel beam </a:t>
            </a:r>
          </a:p>
          <a:p>
            <a:pPr marL="285750" indent="-285750" fontAlgn="base">
              <a:lnSpc>
                <a:spcPct val="150000"/>
              </a:lnSpc>
              <a:spcAft>
                <a:spcPts val="600"/>
              </a:spcAft>
              <a:buFont typeface="Arial" panose="020B0604020202020204" pitchFamily="34" charset="0"/>
              <a:buChar char="•"/>
            </a:pPr>
            <a:r>
              <a:rPr lang="en-AU" sz="1800" dirty="0"/>
              <a:t>label a diagram of an I-beam correctly </a:t>
            </a:r>
          </a:p>
          <a:p>
            <a:pPr marL="285750" indent="-285750" fontAlgn="base">
              <a:lnSpc>
                <a:spcPct val="150000"/>
              </a:lnSpc>
              <a:spcAft>
                <a:spcPts val="600"/>
              </a:spcAft>
              <a:buFont typeface="Arial" panose="020B0604020202020204" pitchFamily="34" charset="0"/>
              <a:buChar char="•"/>
            </a:pPr>
            <a:r>
              <a:rPr lang="en-AU" sz="1800" dirty="0"/>
              <a:t>describe the weaknesses of an I-beam and how engineers address them. </a:t>
            </a:r>
          </a:p>
        </p:txBody>
      </p:sp>
      <p:sp>
        <p:nvSpPr>
          <p:cNvPr id="2" name="Slide Number Placeholder 1">
            <a:extLst>
              <a:ext uri="{FF2B5EF4-FFF2-40B4-BE49-F238E27FC236}">
                <a16:creationId xmlns:a16="http://schemas.microsoft.com/office/drawing/2014/main" id="{200A358D-BDC5-96FB-FC77-D0BCBC9DB25F}"/>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96552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0116D-FB0E-8468-3C73-EEA6685B638C}"/>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E2A9958D-2907-A20C-0354-EC873AFD2608}"/>
              </a:ext>
            </a:extLst>
          </p:cNvPr>
          <p:cNvSpPr>
            <a:spLocks noGrp="1"/>
          </p:cNvSpPr>
          <p:nvPr>
            <p:ph type="title"/>
          </p:nvPr>
        </p:nvSpPr>
        <p:spPr/>
        <p:txBody>
          <a:bodyPr vert="horz" lIns="0" tIns="0" rIns="0" bIns="0" rtlCol="0" anchor="t">
            <a:normAutofit/>
          </a:bodyPr>
          <a:lstStyle/>
          <a:p>
            <a:r>
              <a:rPr lang="en-AU" dirty="0">
                <a:latin typeface="+mj-lt"/>
              </a:rPr>
              <a:t>Stress</a:t>
            </a:r>
            <a:r>
              <a:rPr lang="en-AU">
                <a:latin typeface="+mj-lt"/>
              </a:rPr>
              <a:t> (8)</a:t>
            </a:r>
            <a:endParaRPr lang="en-AU" dirty="0">
              <a:latin typeface="+mj-lt"/>
            </a:endParaRPr>
          </a:p>
        </p:txBody>
      </p:sp>
      <p:sp>
        <p:nvSpPr>
          <p:cNvPr id="10" name="Text Placeholder 6">
            <a:extLst>
              <a:ext uri="{FF2B5EF4-FFF2-40B4-BE49-F238E27FC236}">
                <a16:creationId xmlns:a16="http://schemas.microsoft.com/office/drawing/2014/main" id="{1C7B147C-AF94-BE4A-8635-DDDDD267E69F}"/>
              </a:ext>
            </a:extLst>
          </p:cNvPr>
          <p:cNvSpPr txBox="1">
            <a:spLocks/>
          </p:cNvSpPr>
          <p:nvPr/>
        </p:nvSpPr>
        <p:spPr>
          <a:xfrm>
            <a:off x="360000" y="885905"/>
            <a:ext cx="11483999"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mj-lt"/>
              </a:rPr>
              <a:t>Introducing the I beam</a:t>
            </a:r>
          </a:p>
        </p:txBody>
      </p:sp>
      <p:sp>
        <p:nvSpPr>
          <p:cNvPr id="12" name="TextBox 11">
            <a:extLst>
              <a:ext uri="{FF2B5EF4-FFF2-40B4-BE49-F238E27FC236}">
                <a16:creationId xmlns:a16="http://schemas.microsoft.com/office/drawing/2014/main" id="{916C6A68-6FE8-75C1-66E2-33A563A57602}"/>
              </a:ext>
            </a:extLst>
          </p:cNvPr>
          <p:cNvSpPr txBox="1"/>
          <p:nvPr/>
        </p:nvSpPr>
        <p:spPr>
          <a:xfrm>
            <a:off x="360000" y="1174508"/>
            <a:ext cx="9335387" cy="456472"/>
          </a:xfrm>
          <a:prstGeom prst="rect">
            <a:avLst/>
          </a:prstGeom>
          <a:noFill/>
        </p:spPr>
        <p:txBody>
          <a:bodyPr wrap="square" lIns="90000">
            <a:spAutoFit/>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Activity – read the passage below and answer the questions.</a:t>
            </a:r>
          </a:p>
        </p:txBody>
      </p:sp>
      <p:sp>
        <p:nvSpPr>
          <p:cNvPr id="6" name="Rectangle 5">
            <a:extLst>
              <a:ext uri="{FF2B5EF4-FFF2-40B4-BE49-F238E27FC236}">
                <a16:creationId xmlns:a16="http://schemas.microsoft.com/office/drawing/2014/main" id="{26F86FDB-89F3-FC9E-084F-37A9E51AF564}"/>
              </a:ext>
            </a:extLst>
          </p:cNvPr>
          <p:cNvSpPr/>
          <p:nvPr/>
        </p:nvSpPr>
        <p:spPr>
          <a:xfrm>
            <a:off x="360000" y="1721826"/>
            <a:ext cx="8521226" cy="4891626"/>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l" defTabSz="914400" rtl="0" eaLnBrk="0" fontAlgn="base" latinLnBrk="0" hangingPunct="0">
              <a:lnSpc>
                <a:spcPct val="114000"/>
              </a:lnSpc>
              <a:spcAft>
                <a:spcPts val="600"/>
              </a:spcAft>
              <a:buClrTx/>
              <a:buSzTx/>
              <a:buFontTx/>
              <a:buNone/>
              <a:tabLst/>
              <a:defRPr/>
            </a:pPr>
            <a:r>
              <a:rPr kumimoji="0" lang="en-AU" altLang="en-US"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What Is an I-Beam? </a:t>
            </a:r>
            <a:endParaRPr kumimoji="0" lang="en-AU" altLang="en-US" sz="1600" b="1"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914400" rtl="0" eaLnBrk="0" fontAlgn="base" latinLnBrk="0" hangingPunct="0">
              <a:lnSpc>
                <a:spcPct val="114000"/>
              </a:lnSpc>
              <a:spcAft>
                <a:spcPts val="600"/>
              </a:spcAft>
              <a:buClrTx/>
              <a:buSzTx/>
              <a:buFontTx/>
              <a:buNone/>
              <a:tabLst/>
              <a:defRPr/>
            </a:pPr>
            <a:r>
              <a:rPr kumimoji="0" lang="en-AU" altLang="en-US"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When engineers need to design something like a bridge, skyscraper, or even an open plan house they often use a special type of beam called an I-beam. It's named after its shape: a long, straight piece of metal that looks like a capital letter 'I' when viewed from the end.</a:t>
            </a:r>
            <a:endParaRPr kumimoji="0" lang="en-AU" altLang="en-US" sz="16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914400" rtl="0" eaLnBrk="0" fontAlgn="base" latinLnBrk="0" hangingPunct="0">
              <a:lnSpc>
                <a:spcPct val="114000"/>
              </a:lnSpc>
              <a:spcAft>
                <a:spcPts val="600"/>
              </a:spcAft>
              <a:buClrTx/>
              <a:buSzTx/>
              <a:buFontTx/>
              <a:buNone/>
              <a:tabLst/>
              <a:defRPr/>
            </a:pPr>
            <a:r>
              <a:rPr kumimoji="0" lang="en-AU" altLang="en-US"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The top and bottom parts of the I (called the flanges) resist compression and tension, the two main forces acting on a beam when it bends. The vertical middle section (called the web) holds the flanges together and helps resist shear forces.</a:t>
            </a:r>
          </a:p>
          <a:p>
            <a:pPr marL="0" marR="0" lvl="0" indent="0" algn="l" defTabSz="914400" rtl="0" eaLnBrk="0" fontAlgn="base" latinLnBrk="0" hangingPunct="0">
              <a:lnSpc>
                <a:spcPct val="114000"/>
              </a:lnSpc>
              <a:spcAft>
                <a:spcPts val="600"/>
              </a:spcAft>
              <a:buClrTx/>
              <a:buSzTx/>
              <a:buFontTx/>
              <a:buNone/>
              <a:tabLst/>
              <a:defRPr/>
            </a:pPr>
            <a:r>
              <a:rPr kumimoji="0" lang="en-AU" altLang="en-US"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The I-beam gives maximum strength with minimum weight (a good strength to weight ratio). Instead of using a solid block of steel, the I-beam removes material from the centre (where it contributes the least to strength) and keeps it in the areas that matter most — the top and bottom.</a:t>
            </a:r>
            <a:endParaRPr kumimoji="0" lang="en-AU" altLang="en-US" sz="16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914400" rtl="0" eaLnBrk="0" fontAlgn="base" latinLnBrk="0" hangingPunct="0">
              <a:lnSpc>
                <a:spcPct val="114000"/>
              </a:lnSpc>
              <a:spcAft>
                <a:spcPts val="600"/>
              </a:spcAft>
              <a:buClrTx/>
              <a:buSzTx/>
              <a:buFontTx/>
              <a:buNone/>
              <a:tabLst/>
              <a:defRPr/>
            </a:pPr>
            <a:r>
              <a:rPr kumimoji="0" lang="en-AU" altLang="en-US"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Because of this, I-beams:</a:t>
            </a:r>
            <a:endParaRPr kumimoji="0" lang="en-AU" altLang="en-US" sz="16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285750" marR="0" lvl="0" indent="-285750" algn="l" defTabSz="914400" rtl="0" eaLnBrk="0" fontAlgn="base" latinLnBrk="0" hangingPunct="0">
              <a:lnSpc>
                <a:spcPct val="114000"/>
              </a:lnSpc>
              <a:spcAft>
                <a:spcPts val="600"/>
              </a:spcAft>
              <a:buClrTx/>
              <a:buSzTx/>
              <a:buFont typeface="Arial" panose="020B0604020202020204" pitchFamily="34" charset="0"/>
              <a:buChar char="•"/>
              <a:tabLst/>
              <a:defRPr/>
            </a:pPr>
            <a:r>
              <a:rPr kumimoji="0" lang="en-AU" altLang="en-US"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Use less material (which saves cost and weight)</a:t>
            </a:r>
          </a:p>
          <a:p>
            <a:pPr marL="285750" marR="0" lvl="0" indent="-285750" algn="l" defTabSz="914400" rtl="0" eaLnBrk="0" fontAlgn="base" latinLnBrk="0" hangingPunct="0">
              <a:lnSpc>
                <a:spcPct val="114000"/>
              </a:lnSpc>
              <a:spcAft>
                <a:spcPts val="600"/>
              </a:spcAft>
              <a:buClrTx/>
              <a:buSzTx/>
              <a:buFont typeface="Arial" panose="020B0604020202020204" pitchFamily="34" charset="0"/>
              <a:buChar char="•"/>
              <a:tabLst/>
              <a:defRPr/>
            </a:pPr>
            <a:r>
              <a:rPr kumimoji="0" lang="en-AU" altLang="en-US"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Can span long distances without bending too much</a:t>
            </a:r>
            <a:endParaRPr kumimoji="0" lang="en-AU" altLang="en-US" sz="16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914400" rtl="0" eaLnBrk="0" fontAlgn="base" latinLnBrk="0" hangingPunct="0">
              <a:lnSpc>
                <a:spcPct val="114000"/>
              </a:lnSpc>
              <a:spcAft>
                <a:spcPts val="600"/>
              </a:spcAft>
              <a:buClrTx/>
              <a:buSzTx/>
              <a:buFontTx/>
              <a:buNone/>
              <a:tabLst/>
              <a:defRPr/>
            </a:pPr>
            <a:r>
              <a:rPr kumimoji="0" lang="en-AU" altLang="en-US"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Are easy to work with and widely available</a:t>
            </a:r>
            <a:r>
              <a:rPr kumimoji="0" lang="en-AU" altLang="en-US" sz="1600" b="0" i="0" u="none" strike="noStrike" kern="1200" cap="none" spc="0" normalizeH="0" baseline="0" noProof="0" dirty="0">
                <a:ln>
                  <a:noFill/>
                </a:ln>
                <a:solidFill>
                  <a:srgbClr val="22272B"/>
                </a:solidFill>
                <a:effectLst/>
                <a:uLnTx/>
                <a:uFillTx/>
                <a:latin typeface="Arial" panose="020B0604020202020204"/>
                <a:ea typeface="+mn-ea"/>
                <a:cs typeface="+mn-cs"/>
              </a:rPr>
              <a:t> </a:t>
            </a:r>
            <a:endParaRPr kumimoji="0" lang="en-AU" altLang="en-US"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C49D6C8-5F80-2D81-7A2A-E1C86476756D}"/>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7" name="TextBox 6">
                <a:extLst>
                  <a:ext uri="{FF2B5EF4-FFF2-40B4-BE49-F238E27FC236}">
                    <a16:creationId xmlns:a16="http://schemas.microsoft.com/office/drawing/2014/main" id="{DC49D6C8-5F80-2D81-7A2A-E1C86476756D}"/>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3"/>
                <a:stretch>
                  <a:fillRect/>
                </a:stretch>
              </a:blipFill>
            </p:spPr>
            <p:txBody>
              <a:bodyPr/>
              <a:lstStyle/>
              <a:p>
                <a:r>
                  <a:rPr lang="en-US">
                    <a:noFill/>
                  </a:rPr>
                  <a:t> </a:t>
                </a:r>
              </a:p>
            </p:txBody>
          </p:sp>
        </mc:Fallback>
      </mc:AlternateContent>
      <p:pic>
        <p:nvPicPr>
          <p:cNvPr id="16385" name="Picture 17" descr=" a metal  I beam&#10;&#10;">
            <a:extLst>
              <a:ext uri="{FF2B5EF4-FFF2-40B4-BE49-F238E27FC236}">
                <a16:creationId xmlns:a16="http://schemas.microsoft.com/office/drawing/2014/main" id="{E466C904-582E-6A7D-ED46-B62515341F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54092" t="22751" r="18764" b="28450"/>
          <a:stretch>
            <a:fillRect/>
          </a:stretch>
        </p:blipFill>
        <p:spPr bwMode="auto">
          <a:xfrm>
            <a:off x="8995144" y="1721825"/>
            <a:ext cx="2967486" cy="430711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F4A1F19-5220-8ECA-CD58-F709372C02A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124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569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440F-FFF6-FE95-C494-47DDB8AD616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582460B7-5D11-90EE-E6F6-263336A491AD}"/>
              </a:ext>
            </a:extLst>
          </p:cNvPr>
          <p:cNvSpPr>
            <a:spLocks noGrp="1"/>
          </p:cNvSpPr>
          <p:nvPr>
            <p:ph type="title"/>
          </p:nvPr>
        </p:nvSpPr>
        <p:spPr/>
        <p:txBody>
          <a:bodyPr vert="horz" lIns="0" tIns="0" rIns="0" bIns="0" rtlCol="0" anchor="t">
            <a:normAutofit/>
          </a:bodyPr>
          <a:lstStyle/>
          <a:p>
            <a:r>
              <a:rPr lang="en-AU"/>
              <a:t>Stress (9)</a:t>
            </a:r>
          </a:p>
        </p:txBody>
      </p:sp>
      <p:sp>
        <p:nvSpPr>
          <p:cNvPr id="8" name="Text Placeholder 7">
            <a:extLst>
              <a:ext uri="{FF2B5EF4-FFF2-40B4-BE49-F238E27FC236}">
                <a16:creationId xmlns:a16="http://schemas.microsoft.com/office/drawing/2014/main" id="{4D661108-BA43-889F-8309-E870C2947185}"/>
              </a:ext>
            </a:extLst>
          </p:cNvPr>
          <p:cNvSpPr>
            <a:spLocks noGrp="1"/>
          </p:cNvSpPr>
          <p:nvPr>
            <p:ph type="body" sz="quarter" idx="18"/>
          </p:nvPr>
        </p:nvSpPr>
        <p:spPr/>
        <p:txBody>
          <a:bodyPr/>
          <a:lstStyle/>
          <a:p>
            <a:r>
              <a:rPr lang="en-AU" dirty="0"/>
              <a:t>Introducing the I beam</a:t>
            </a:r>
          </a:p>
        </p:txBody>
      </p:sp>
      <p:sp>
        <p:nvSpPr>
          <p:cNvPr id="6" name="Rectangle 5">
            <a:extLst>
              <a:ext uri="{FF2B5EF4-FFF2-40B4-BE49-F238E27FC236}">
                <a16:creationId xmlns:a16="http://schemas.microsoft.com/office/drawing/2014/main" id="{D4810582-835C-4D5F-5F06-BEB0C0FF465C}"/>
              </a:ext>
            </a:extLst>
          </p:cNvPr>
          <p:cNvSpPr/>
          <p:nvPr/>
        </p:nvSpPr>
        <p:spPr>
          <a:xfrm>
            <a:off x="359999" y="1460938"/>
            <a:ext cx="8195247" cy="523506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marL="627063" indent="-627063" defTabSz="914400" eaLnBrk="0" fontAlgn="base" hangingPunct="0">
              <a:lnSpc>
                <a:spcPct val="150000"/>
              </a:lnSpc>
              <a:spcAft>
                <a:spcPts val="600"/>
              </a:spcAft>
            </a:pPr>
            <a:r>
              <a:rPr lang="en-AU" sz="1600" dirty="0">
                <a:solidFill>
                  <a:schemeClr val="tx1"/>
                </a:solidFill>
              </a:rPr>
              <a:t>1. 	Why is it called an I-beam?</a:t>
            </a:r>
            <a:endParaRPr lang="en-AU" altLang="en-US" sz="1600" dirty="0">
              <a:solidFill>
                <a:schemeClr val="tx1"/>
              </a:solidFill>
            </a:endParaRPr>
          </a:p>
          <a:p>
            <a:pPr lvl="0">
              <a:lnSpc>
                <a:spcPct val="150000"/>
              </a:lnSpc>
              <a:spcAft>
                <a:spcPts val="600"/>
              </a:spcAft>
            </a:pPr>
            <a:r>
              <a:rPr lang="en-AU" sz="1600" dirty="0">
                <a:solidFill>
                  <a:schemeClr val="tx1"/>
                </a:solidFill>
              </a:rPr>
              <a:t>2. 	What are the names of the two main parts of an I-beam?</a:t>
            </a:r>
          </a:p>
          <a:p>
            <a:pPr>
              <a:lnSpc>
                <a:spcPct val="150000"/>
              </a:lnSpc>
              <a:spcAft>
                <a:spcPts val="600"/>
              </a:spcAft>
            </a:pPr>
            <a:r>
              <a:rPr lang="en-AU" sz="1600" dirty="0">
                <a:solidFill>
                  <a:schemeClr val="tx1"/>
                </a:solidFill>
              </a:rPr>
              <a:t>______________ (top and bottom)</a:t>
            </a:r>
          </a:p>
          <a:p>
            <a:pPr>
              <a:lnSpc>
                <a:spcPct val="150000"/>
              </a:lnSpc>
              <a:spcAft>
                <a:spcPts val="600"/>
              </a:spcAft>
            </a:pPr>
            <a:r>
              <a:rPr lang="en-AU" sz="1600" dirty="0">
                <a:solidFill>
                  <a:schemeClr val="tx1"/>
                </a:solidFill>
              </a:rPr>
              <a:t>______________ (middle)</a:t>
            </a:r>
            <a:endParaRPr lang="en-AU" altLang="en-US" sz="1600" dirty="0">
              <a:solidFill>
                <a:schemeClr val="tx1"/>
              </a:solidFill>
            </a:endParaRPr>
          </a:p>
          <a:p>
            <a:pPr marL="627063" lvl="0" indent="-627063" defTabSz="914400" eaLnBrk="0" fontAlgn="base" hangingPunct="0">
              <a:lnSpc>
                <a:spcPct val="150000"/>
              </a:lnSpc>
              <a:spcAft>
                <a:spcPts val="600"/>
              </a:spcAft>
            </a:pPr>
            <a:r>
              <a:rPr lang="en-AU" sz="1600" dirty="0">
                <a:solidFill>
                  <a:schemeClr val="tx1"/>
                </a:solidFill>
              </a:rPr>
              <a:t>3. 	What types of forces do the flanges resist?</a:t>
            </a:r>
            <a:endParaRPr lang="en-AU" altLang="en-US" sz="1600" dirty="0">
              <a:solidFill>
                <a:schemeClr val="tx1"/>
              </a:solidFill>
            </a:endParaRPr>
          </a:p>
          <a:p>
            <a:pPr marL="627063" lvl="0" indent="-627063" defTabSz="914400" eaLnBrk="0" fontAlgn="base" hangingPunct="0">
              <a:lnSpc>
                <a:spcPct val="150000"/>
              </a:lnSpc>
              <a:spcAft>
                <a:spcPts val="600"/>
              </a:spcAft>
              <a:buAutoNum type="arabicPeriod" startAt="4"/>
            </a:pPr>
            <a:r>
              <a:rPr lang="en-AU" sz="1600" dirty="0">
                <a:solidFill>
                  <a:schemeClr val="tx1"/>
                </a:solidFill>
              </a:rPr>
              <a:t>What is the main advantage of using an I-beam instead of a solid steel beam?</a:t>
            </a:r>
            <a:endParaRPr lang="en-AU" altLang="en-US" sz="1600" dirty="0">
              <a:solidFill>
                <a:schemeClr val="tx1"/>
              </a:solidFill>
            </a:endParaRPr>
          </a:p>
          <a:p>
            <a:pPr marL="627063" lvl="0" indent="-627063" defTabSz="914400" eaLnBrk="0" fontAlgn="base" hangingPunct="0">
              <a:lnSpc>
                <a:spcPct val="150000"/>
              </a:lnSpc>
              <a:spcAft>
                <a:spcPts val="600"/>
              </a:spcAft>
              <a:buAutoNum type="arabicPeriod" startAt="4"/>
            </a:pPr>
            <a:r>
              <a:rPr lang="en-AU" sz="1600" dirty="0">
                <a:solidFill>
                  <a:schemeClr val="tx1"/>
                </a:solidFill>
                <a:ea typeface="Calibri" panose="020F0502020204030204" pitchFamily="34" charset="0"/>
              </a:rPr>
              <a:t>Why is the centre (web) thinner than the top and bottom?</a:t>
            </a:r>
            <a:endParaRPr lang="en-AU" altLang="en-US" sz="1600" dirty="0">
              <a:solidFill>
                <a:schemeClr val="tx1"/>
              </a:solidFill>
              <a:ea typeface="Calibri" panose="020F0502020204030204" pitchFamily="34" charset="0"/>
            </a:endParaRPr>
          </a:p>
          <a:p>
            <a:pPr lvl="0">
              <a:lnSpc>
                <a:spcPct val="150000"/>
              </a:lnSpc>
              <a:spcAft>
                <a:spcPts val="600"/>
              </a:spcAft>
            </a:pPr>
            <a:r>
              <a:rPr lang="en-AU" sz="1600" dirty="0">
                <a:solidFill>
                  <a:schemeClr val="tx1"/>
                </a:solidFill>
                <a:ea typeface="Calibri" panose="020F0502020204030204" pitchFamily="34" charset="0"/>
              </a:rPr>
              <a:t>6.	Label the following parts of the I-beam.</a:t>
            </a:r>
          </a:p>
          <a:p>
            <a:pPr marL="742950" lvl="1" indent="-285750">
              <a:lnSpc>
                <a:spcPct val="150000"/>
              </a:lnSpc>
              <a:spcAft>
                <a:spcPts val="600"/>
              </a:spcAft>
              <a:buFont typeface="+mj-lt"/>
              <a:buAutoNum type="alphaLcPeriod"/>
            </a:pPr>
            <a:r>
              <a:rPr lang="en-AU" sz="1600" dirty="0">
                <a:solidFill>
                  <a:schemeClr val="tx1"/>
                </a:solidFill>
                <a:ea typeface="Calibri" panose="020F0502020204030204" pitchFamily="34" charset="0"/>
              </a:rPr>
              <a:t>top flange</a:t>
            </a:r>
          </a:p>
          <a:p>
            <a:pPr marL="742950" lvl="1" indent="-285750">
              <a:lnSpc>
                <a:spcPct val="150000"/>
              </a:lnSpc>
              <a:spcAft>
                <a:spcPts val="600"/>
              </a:spcAft>
              <a:buFont typeface="+mj-lt"/>
              <a:buAutoNum type="alphaLcPeriod"/>
            </a:pPr>
            <a:r>
              <a:rPr lang="en-AU" sz="1600" dirty="0">
                <a:solidFill>
                  <a:schemeClr val="tx1"/>
                </a:solidFill>
                <a:ea typeface="Calibri" panose="020F0502020204030204" pitchFamily="34" charset="0"/>
              </a:rPr>
              <a:t>web</a:t>
            </a:r>
          </a:p>
          <a:p>
            <a:pPr marL="742950" lvl="1" indent="-285750">
              <a:lnSpc>
                <a:spcPct val="150000"/>
              </a:lnSpc>
              <a:spcAft>
                <a:spcPts val="600"/>
              </a:spcAft>
              <a:buFont typeface="+mj-lt"/>
              <a:buAutoNum type="alphaLcPeriod"/>
            </a:pPr>
            <a:r>
              <a:rPr lang="en-AU" sz="1600" dirty="0">
                <a:solidFill>
                  <a:schemeClr val="tx1"/>
                </a:solidFill>
                <a:ea typeface="Calibri" panose="020F0502020204030204" pitchFamily="34" charset="0"/>
              </a:rPr>
              <a:t>bottom flange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90A9FFE-525A-CE9D-D8FA-80456373AB1F}"/>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4" name="TextBox 3">
                <a:extLst>
                  <a:ext uri="{FF2B5EF4-FFF2-40B4-BE49-F238E27FC236}">
                    <a16:creationId xmlns:a16="http://schemas.microsoft.com/office/drawing/2014/main" id="{090A9FFE-525A-CE9D-D8FA-80456373AB1F}"/>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3"/>
                <a:stretch>
                  <a:fillRect/>
                </a:stretch>
              </a:blipFill>
            </p:spPr>
            <p:txBody>
              <a:bodyPr/>
              <a:lstStyle/>
              <a:p>
                <a:r>
                  <a:rPr lang="en-US">
                    <a:noFill/>
                  </a:rPr>
                  <a:t> </a:t>
                </a:r>
              </a:p>
            </p:txBody>
          </p:sp>
        </mc:Fallback>
      </mc:AlternateContent>
      <p:pic>
        <p:nvPicPr>
          <p:cNvPr id="7" name="Picture 6" descr=" I-Beam Shape">
            <a:extLst>
              <a:ext uri="{FF2B5EF4-FFF2-40B4-BE49-F238E27FC236}">
                <a16:creationId xmlns:a16="http://schemas.microsoft.com/office/drawing/2014/main" id="{3D6CBFBE-9D9C-8C03-3DB2-D9857330F3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9275245" y="1460938"/>
            <a:ext cx="2568753" cy="4359673"/>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86BC7E0B-E810-7B1B-1A56-25749F705AC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125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82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7F9AC-4449-92B0-36C3-F6CE2EB80D4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D30ACE1-8AE9-B783-A93E-7B859EBBCAE6}"/>
              </a:ext>
            </a:extLst>
          </p:cNvPr>
          <p:cNvSpPr>
            <a:spLocks noGrp="1"/>
          </p:cNvSpPr>
          <p:nvPr>
            <p:ph type="title"/>
          </p:nvPr>
        </p:nvSpPr>
        <p:spPr/>
        <p:txBody>
          <a:bodyPr vert="horz" lIns="0" tIns="0" rIns="0" bIns="0" rtlCol="0" anchor="t">
            <a:normAutofit/>
          </a:bodyPr>
          <a:lstStyle/>
          <a:p>
            <a:r>
              <a:rPr lang="en-AU"/>
              <a:t>Stress (10)</a:t>
            </a:r>
          </a:p>
        </p:txBody>
      </p:sp>
      <p:sp>
        <p:nvSpPr>
          <p:cNvPr id="4" name="Text Placeholder 3">
            <a:extLst>
              <a:ext uri="{FF2B5EF4-FFF2-40B4-BE49-F238E27FC236}">
                <a16:creationId xmlns:a16="http://schemas.microsoft.com/office/drawing/2014/main" id="{A0698C01-91AC-F0A5-F38F-CA79E63E0E9B}"/>
              </a:ext>
            </a:extLst>
          </p:cNvPr>
          <p:cNvSpPr>
            <a:spLocks noGrp="1"/>
          </p:cNvSpPr>
          <p:nvPr>
            <p:ph type="body" sz="quarter" idx="18"/>
          </p:nvPr>
        </p:nvSpPr>
        <p:spPr/>
        <p:txBody>
          <a:bodyPr/>
          <a:lstStyle/>
          <a:p>
            <a:r>
              <a:rPr lang="en-AU" dirty="0"/>
              <a:t>I beam weakness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072DF5-AA34-E1EB-5BDE-47402F24949D}"/>
                  </a:ext>
                </a:extLst>
              </p:cNvPr>
              <p:cNvSpPr txBox="1"/>
              <p:nvPr/>
            </p:nvSpPr>
            <p:spPr>
              <a:xfrm>
                <a:off x="9492329" y="360000"/>
                <a:ext cx="2351669" cy="793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1" smtClean="0">
                          <a:latin typeface="Cambria Math" panose="02040503050406030204" pitchFamily="18" charset="0"/>
                        </a:rPr>
                        <m:t>𝐬</m:t>
                      </m:r>
                      <m:r>
                        <a:rPr lang="en-AU" b="1" i="0">
                          <a:latin typeface="Cambria Math" panose="02040503050406030204" pitchFamily="18" charset="0"/>
                        </a:rPr>
                        <m:t>𝐭𝐫𝐞𝐬𝐬</m:t>
                      </m:r>
                      <m:r>
                        <a:rPr lang="en-AU" b="0" i="0">
                          <a:latin typeface="Cambria Math" panose="02040503050406030204" pitchFamily="18" charset="0"/>
                        </a:rPr>
                        <m:t> =</m:t>
                      </m:r>
                      <m:f>
                        <m:fPr>
                          <m:ctrlPr>
                            <a:rPr lang="en-AU" b="0" i="1">
                              <a:latin typeface="Cambria Math" panose="02040503050406030204" pitchFamily="18" charset="0"/>
                            </a:rPr>
                          </m:ctrlPr>
                        </m:fPr>
                        <m:num>
                          <m:r>
                            <a:rPr lang="en-AU" b="1" i="0">
                              <a:latin typeface="Cambria Math" panose="02040503050406030204" pitchFamily="18" charset="0"/>
                            </a:rPr>
                            <m:t>𝐋𝐨𝐚𝐝</m:t>
                          </m:r>
                        </m:num>
                        <m:den>
                          <m:r>
                            <a:rPr lang="en-AU" b="1" i="0">
                              <a:latin typeface="Cambria Math" panose="02040503050406030204" pitchFamily="18" charset="0"/>
                            </a:rPr>
                            <m:t>𝐀𝐫𝐞𝐚</m:t>
                          </m:r>
                        </m:den>
                      </m:f>
                    </m:oMath>
                  </m:oMathPara>
                </a14:m>
                <a:endParaRPr lang="en-AU" dirty="0"/>
              </a:p>
            </p:txBody>
          </p:sp>
        </mc:Choice>
        <mc:Fallback xmlns="">
          <p:sp>
            <p:nvSpPr>
              <p:cNvPr id="6" name="TextBox 5">
                <a:extLst>
                  <a:ext uri="{FF2B5EF4-FFF2-40B4-BE49-F238E27FC236}">
                    <a16:creationId xmlns:a16="http://schemas.microsoft.com/office/drawing/2014/main" id="{CC072DF5-AA34-E1EB-5BDE-47402F24949D}"/>
                  </a:ext>
                </a:extLst>
              </p:cNvPr>
              <p:cNvSpPr txBox="1">
                <a:spLocks noRot="1" noChangeAspect="1" noMove="1" noResize="1" noEditPoints="1" noAdjustHandles="1" noChangeArrowheads="1" noChangeShapeType="1" noTextEdit="1"/>
              </p:cNvSpPr>
              <p:nvPr/>
            </p:nvSpPr>
            <p:spPr>
              <a:xfrm>
                <a:off x="9492329" y="360000"/>
                <a:ext cx="2351669" cy="793807"/>
              </a:xfrm>
              <a:prstGeom prst="rect">
                <a:avLst/>
              </a:prstGeom>
              <a:blipFill>
                <a:blip r:embed="rId6"/>
                <a:stretch>
                  <a:fillRect/>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68F69023-139C-B090-0479-FCFC2343BBFD}"/>
              </a:ext>
            </a:extLst>
          </p:cNvPr>
          <p:cNvSpPr>
            <a:spLocks noGrp="1"/>
          </p:cNvSpPr>
          <p:nvPr>
            <p:ph type="body" sz="quarter" idx="17"/>
          </p:nvPr>
        </p:nvSpPr>
        <p:spPr>
          <a:xfrm>
            <a:off x="360000" y="1567086"/>
            <a:ext cx="4968745" cy="4807835"/>
          </a:xfrm>
        </p:spPr>
        <p:txBody>
          <a:bodyPr/>
          <a:lstStyle/>
          <a:p>
            <a:r>
              <a:rPr lang="en-AU" dirty="0">
                <a:ea typeface="Calibri" panose="020F0502020204030204" pitchFamily="34" charset="0"/>
              </a:rPr>
              <a:t>Watch the first part of the video </a:t>
            </a:r>
            <a:r>
              <a:rPr lang="en-AU" u="sng" dirty="0">
                <a:solidFill>
                  <a:srgbClr val="001C4A"/>
                </a:solidFill>
                <a:ea typeface="Calibri" panose="020F0502020204030204" pitchFamily="34" charset="0"/>
                <a:hlinkClick r:id="rId7"/>
              </a:rPr>
              <a:t>‘The Critical Weakness of the I-Beam</a:t>
            </a:r>
            <a:r>
              <a:rPr lang="en-AU" u="sng" dirty="0">
                <a:solidFill>
                  <a:schemeClr val="accent2"/>
                </a:solidFill>
                <a:ea typeface="Calibri" panose="020F0502020204030204" pitchFamily="34" charset="0"/>
              </a:rPr>
              <a:t>’</a:t>
            </a:r>
            <a:r>
              <a:rPr lang="en-AU" dirty="0">
                <a:ea typeface="Calibri" panose="020F0502020204030204" pitchFamily="34" charset="0"/>
              </a:rPr>
              <a:t>, @</a:t>
            </a:r>
            <a:r>
              <a:rPr lang="en-AU" dirty="0" err="1">
                <a:ea typeface="Calibri" panose="020F0502020204030204" pitchFamily="34" charset="0"/>
              </a:rPr>
              <a:t>TheEngineeringHub</a:t>
            </a:r>
            <a:r>
              <a:rPr lang="en-AU" dirty="0">
                <a:ea typeface="Calibri" panose="020F0502020204030204" pitchFamily="34" charset="0"/>
              </a:rPr>
              <a:t> to see the limitations of I-beams and some of the methods engineers have developed to work with these limitations.</a:t>
            </a:r>
          </a:p>
          <a:p>
            <a:endParaRPr lang="en-US" dirty="0"/>
          </a:p>
        </p:txBody>
      </p:sp>
      <p:pic>
        <p:nvPicPr>
          <p:cNvPr id="14" name="Online Media 13" title="The Critical Weakness of the I-Beam">
            <a:hlinkClick r:id="" action="ppaction://media"/>
            <a:extLst>
              <a:ext uri="{FF2B5EF4-FFF2-40B4-BE49-F238E27FC236}">
                <a16:creationId xmlns:a16="http://schemas.microsoft.com/office/drawing/2014/main" id="{DFA9ED65-38AB-6AD0-9638-8236D090F5AD}"/>
              </a:ext>
            </a:extLst>
          </p:cNvPr>
          <p:cNvPicPr>
            <a:picLocks noRot="1" noChangeAspect="1"/>
          </p:cNvPicPr>
          <p:nvPr>
            <a:videoFile r:link="rId1"/>
          </p:nvPr>
        </p:nvPicPr>
        <p:blipFill>
          <a:blip r:embed="rId8"/>
          <a:stretch>
            <a:fillRect/>
          </a:stretch>
        </p:blipFill>
        <p:spPr>
          <a:xfrm>
            <a:off x="5892270" y="1567086"/>
            <a:ext cx="5951728" cy="3362727"/>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93C5007B-A737-71D7-443D-32B9144BF909}"/>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126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280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39274-F858-8B50-1AB4-48DFE2C1883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E7A4A5C-EAD9-1520-960E-56FFECB0A64E}"/>
              </a:ext>
            </a:extLst>
          </p:cNvPr>
          <p:cNvSpPr>
            <a:spLocks noGrp="1"/>
          </p:cNvSpPr>
          <p:nvPr>
            <p:ph type="ctrTitle"/>
          </p:nvPr>
        </p:nvSpPr>
        <p:spPr>
          <a:xfrm>
            <a:off x="420624" y="4067881"/>
            <a:ext cx="11411374" cy="800681"/>
          </a:xfrm>
        </p:spPr>
        <p:txBody>
          <a:bodyPr/>
          <a:lstStyle/>
          <a:p>
            <a:r>
              <a:rPr lang="en-AU" sz="4000"/>
              <a:t>Introducing Trusses</a:t>
            </a:r>
          </a:p>
        </p:txBody>
      </p:sp>
    </p:spTree>
    <p:extLst>
      <p:ext uri="{BB962C8B-B14F-4D97-AF65-F5344CB8AC3E}">
        <p14:creationId xmlns:p14="http://schemas.microsoft.com/office/powerpoint/2010/main" val="15952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BB9BC-051C-495A-B73E-23F6E760554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3491B27-7038-5D97-7D7B-B93FB0934C22}"/>
              </a:ext>
            </a:extLst>
          </p:cNvPr>
          <p:cNvSpPr>
            <a:spLocks noGrp="1"/>
          </p:cNvSpPr>
          <p:nvPr>
            <p:ph type="title"/>
          </p:nvPr>
        </p:nvSpPr>
        <p:spPr>
          <a:xfrm>
            <a:off x="359998" y="360000"/>
            <a:ext cx="10260002" cy="522000"/>
          </a:xfrm>
        </p:spPr>
        <p:txBody>
          <a:bodyPr/>
          <a:lstStyle/>
          <a:p>
            <a:r>
              <a:rPr lang="en-AU">
                <a:latin typeface="+mj-lt"/>
              </a:rPr>
              <a:t>Learning intentions and success criteria (17)</a:t>
            </a:r>
          </a:p>
        </p:txBody>
      </p:sp>
      <p:sp>
        <p:nvSpPr>
          <p:cNvPr id="3" name="TextBox 2">
            <a:extLst>
              <a:ext uri="{FF2B5EF4-FFF2-40B4-BE49-F238E27FC236}">
                <a16:creationId xmlns:a16="http://schemas.microsoft.com/office/drawing/2014/main" id="{A86951BB-F524-9F35-E755-121FEDC3195E}"/>
              </a:ext>
            </a:extLst>
          </p:cNvPr>
          <p:cNvSpPr txBox="1"/>
          <p:nvPr/>
        </p:nvSpPr>
        <p:spPr>
          <a:xfrm>
            <a:off x="359998" y="1914029"/>
            <a:ext cx="11015048" cy="44421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understand what trusses are and why engineers use them.</a:t>
            </a:r>
          </a:p>
          <a:p>
            <a:pPr marL="285750" lvl="0" indent="-285750">
              <a:lnSpc>
                <a:spcPct val="150000"/>
              </a:lnSpc>
              <a:spcAft>
                <a:spcPts val="1200"/>
              </a:spcAft>
              <a:buFont typeface="Arial" panose="020B0604020202020204" pitchFamily="34" charset="0"/>
              <a:buChar char="•"/>
              <a:defRPr/>
            </a:pPr>
            <a:r>
              <a:rPr lang="en-AU" sz="1800" dirty="0"/>
              <a:t>Investigate how their triangular design helps distribute forces more efficiently than solid beams</a:t>
            </a:r>
            <a:r>
              <a:rPr lang="en-AU" sz="1800" b="1" dirty="0"/>
              <a:t>.</a:t>
            </a:r>
            <a:r>
              <a:rPr lang="en-AU" sz="1800" dirty="0"/>
              <a:t>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describe what a truss is and why engineers use it </a:t>
            </a:r>
          </a:p>
          <a:p>
            <a:pPr marL="285750" indent="-285750" fontAlgn="base">
              <a:lnSpc>
                <a:spcPct val="150000"/>
              </a:lnSpc>
              <a:spcAft>
                <a:spcPts val="1200"/>
              </a:spcAft>
              <a:buFont typeface="Arial" panose="020B0604020202020204" pitchFamily="34" charset="0"/>
              <a:buChar char="•"/>
            </a:pPr>
            <a:r>
              <a:rPr lang="en-AU" sz="1800" dirty="0"/>
              <a:t>explain why triangles are the strongest structural shape </a:t>
            </a:r>
          </a:p>
          <a:p>
            <a:pPr marL="285750" indent="-285750" fontAlgn="base">
              <a:lnSpc>
                <a:spcPct val="150000"/>
              </a:lnSpc>
              <a:spcAft>
                <a:spcPts val="1200"/>
              </a:spcAft>
              <a:buFont typeface="Arial" panose="020B0604020202020204" pitchFamily="34" charset="0"/>
              <a:buChar char="•"/>
            </a:pPr>
            <a:r>
              <a:rPr lang="en-AU" sz="1800" dirty="0"/>
              <a:t>compare how squares and triangles behave under load </a:t>
            </a:r>
          </a:p>
          <a:p>
            <a:pPr marL="285750" indent="-285750" fontAlgn="base">
              <a:lnSpc>
                <a:spcPct val="150000"/>
              </a:lnSpc>
              <a:spcAft>
                <a:spcPts val="1200"/>
              </a:spcAft>
              <a:buFont typeface="Arial" panose="020B0604020202020204" pitchFamily="34" charset="0"/>
              <a:buChar char="•"/>
            </a:pPr>
            <a:r>
              <a:rPr lang="en-AU" sz="1800" dirty="0"/>
              <a:t>explain how trusses reduce bending in beams by spreading forces</a:t>
            </a:r>
          </a:p>
        </p:txBody>
      </p:sp>
      <p:sp>
        <p:nvSpPr>
          <p:cNvPr id="2" name="Slide Number Placeholder 1">
            <a:extLst>
              <a:ext uri="{FF2B5EF4-FFF2-40B4-BE49-F238E27FC236}">
                <a16:creationId xmlns:a16="http://schemas.microsoft.com/office/drawing/2014/main" id="{BF9B5D3C-E7B6-88FE-1697-1B45E45E30D3}"/>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27783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A445E-1822-6241-7AF2-0504F6F2C20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DC4D945-EC9B-707A-3E11-D8D0B38038DE}"/>
              </a:ext>
            </a:extLst>
          </p:cNvPr>
          <p:cNvSpPr>
            <a:spLocks noGrp="1"/>
          </p:cNvSpPr>
          <p:nvPr>
            <p:ph type="title"/>
          </p:nvPr>
        </p:nvSpPr>
        <p:spPr/>
        <p:txBody>
          <a:bodyPr vert="horz" lIns="0" tIns="0" rIns="0" bIns="0" rtlCol="0" anchor="t">
            <a:normAutofit/>
          </a:bodyPr>
          <a:lstStyle/>
          <a:p>
            <a:r>
              <a:rPr lang="en-AU"/>
              <a:t>Trusses (1)</a:t>
            </a:r>
          </a:p>
        </p:txBody>
      </p:sp>
      <p:sp>
        <p:nvSpPr>
          <p:cNvPr id="5" name="Text Placeholder 4">
            <a:extLst>
              <a:ext uri="{FF2B5EF4-FFF2-40B4-BE49-F238E27FC236}">
                <a16:creationId xmlns:a16="http://schemas.microsoft.com/office/drawing/2014/main" id="{E9B0B96D-98CB-24DC-0FFD-69A3C18A6E8F}"/>
              </a:ext>
            </a:extLst>
          </p:cNvPr>
          <p:cNvSpPr>
            <a:spLocks noGrp="1"/>
          </p:cNvSpPr>
          <p:nvPr>
            <p:ph type="body" sz="quarter" idx="18"/>
          </p:nvPr>
        </p:nvSpPr>
        <p:spPr/>
        <p:txBody>
          <a:bodyPr/>
          <a:lstStyle/>
          <a:p>
            <a:r>
              <a:rPr lang="en-AU" dirty="0">
                <a:solidFill>
                  <a:srgbClr val="146CFD"/>
                </a:solidFill>
              </a:rPr>
              <a:t>Introducing Trusses</a:t>
            </a:r>
          </a:p>
        </p:txBody>
      </p:sp>
      <p:sp>
        <p:nvSpPr>
          <p:cNvPr id="4" name="Text Placeholder 3">
            <a:extLst>
              <a:ext uri="{FF2B5EF4-FFF2-40B4-BE49-F238E27FC236}">
                <a16:creationId xmlns:a16="http://schemas.microsoft.com/office/drawing/2014/main" id="{2839943D-330C-D10A-39A5-ECAF62D63016}"/>
              </a:ext>
            </a:extLst>
          </p:cNvPr>
          <p:cNvSpPr>
            <a:spLocks noGrp="1"/>
          </p:cNvSpPr>
          <p:nvPr>
            <p:ph type="body" sz="quarter" idx="17"/>
          </p:nvPr>
        </p:nvSpPr>
        <p:spPr>
          <a:xfrm>
            <a:off x="360000" y="1567086"/>
            <a:ext cx="5389159" cy="4807835"/>
          </a:xfrm>
        </p:spPr>
        <p:txBody>
          <a:bodyPr/>
          <a:lstStyle/>
          <a:p>
            <a:pPr>
              <a:spcBef>
                <a:spcPts val="1200"/>
              </a:spcBef>
              <a:spcAft>
                <a:spcPts val="600"/>
              </a:spcAft>
            </a:pPr>
            <a:r>
              <a:rPr lang="en-AU" dirty="0">
                <a:ea typeface="Calibri" panose="020F0502020204030204" pitchFamily="34" charset="0"/>
              </a:rPr>
              <a:t>A truss, that familiar triangle-filled structure, is just a smarter, more efficient kind of beam. It spreads forces like tension and compression in ways that allow engineers to build lighter, stronger and longer-spanning structures.</a:t>
            </a:r>
          </a:p>
          <a:p>
            <a:pPr>
              <a:spcBef>
                <a:spcPts val="1200"/>
              </a:spcBef>
              <a:spcAft>
                <a:spcPts val="600"/>
              </a:spcAft>
            </a:pPr>
            <a:r>
              <a:rPr lang="en-AU" dirty="0">
                <a:ea typeface="Calibri" panose="020F0502020204030204" pitchFamily="34" charset="0"/>
              </a:rPr>
              <a:t>Watch </a:t>
            </a:r>
            <a:r>
              <a:rPr lang="en-AU" u="sng" dirty="0">
                <a:solidFill>
                  <a:srgbClr val="001C4A"/>
                </a:solidFill>
                <a:ea typeface="Calibri" panose="020F0502020204030204" pitchFamily="34" charset="0"/>
                <a:hlinkClick r:id="rId4"/>
              </a:rPr>
              <a:t>’Understanding and Analysing Trusses’</a:t>
            </a:r>
            <a:r>
              <a:rPr lang="en-AU" dirty="0">
                <a:ea typeface="Calibri" panose="020F0502020204030204" pitchFamily="34" charset="0"/>
              </a:rPr>
              <a:t> @</a:t>
            </a:r>
            <a:r>
              <a:rPr lang="en-AU" dirty="0" err="1">
                <a:ea typeface="Calibri" panose="020F0502020204030204" pitchFamily="34" charset="0"/>
              </a:rPr>
              <a:t>TheEfficentEngineer</a:t>
            </a:r>
            <a:r>
              <a:rPr lang="en-AU" dirty="0">
                <a:ea typeface="Calibri" panose="020F0502020204030204" pitchFamily="34" charset="0"/>
              </a:rPr>
              <a:t> video and answer the following questions.</a:t>
            </a:r>
          </a:p>
          <a:p>
            <a:endParaRPr lang="en-US" dirty="0"/>
          </a:p>
        </p:txBody>
      </p:sp>
      <p:pic>
        <p:nvPicPr>
          <p:cNvPr id="15" name="Online Media 14" title="Understanding and Analysing Trusses">
            <a:hlinkClick r:id="" action="ppaction://media"/>
            <a:extLst>
              <a:ext uri="{FF2B5EF4-FFF2-40B4-BE49-F238E27FC236}">
                <a16:creationId xmlns:a16="http://schemas.microsoft.com/office/drawing/2014/main" id="{AA9B8D52-8B45-E506-03AD-BCDFE4ADFEE4}"/>
              </a:ext>
            </a:extLst>
          </p:cNvPr>
          <p:cNvPicPr>
            <a:picLocks noRot="1" noChangeAspect="1"/>
          </p:cNvPicPr>
          <p:nvPr>
            <a:videoFile r:link="rId1"/>
          </p:nvPr>
        </p:nvPicPr>
        <p:blipFill>
          <a:blip r:embed="rId5"/>
          <a:stretch>
            <a:fillRect/>
          </a:stretch>
        </p:blipFill>
        <p:spPr>
          <a:xfrm>
            <a:off x="5992701" y="1567086"/>
            <a:ext cx="5839299" cy="3299204"/>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496B03C-DA66-3391-4532-F9918B210E04}"/>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129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773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36A63-8DC3-841B-3CF1-C071965481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19B80F-DB1E-66D3-9875-26978B4CE342}"/>
              </a:ext>
            </a:extLst>
          </p:cNvPr>
          <p:cNvSpPr>
            <a:spLocks noGrp="1"/>
          </p:cNvSpPr>
          <p:nvPr>
            <p:ph type="title"/>
          </p:nvPr>
        </p:nvSpPr>
        <p:spPr/>
        <p:txBody>
          <a:bodyPr/>
          <a:lstStyle/>
          <a:p>
            <a:r>
              <a:rPr lang="en-AU" dirty="0">
                <a:latin typeface="+mj-lt"/>
              </a:rPr>
              <a:t>Learning intentions and success criteria (2)</a:t>
            </a:r>
          </a:p>
        </p:txBody>
      </p:sp>
      <p:sp>
        <p:nvSpPr>
          <p:cNvPr id="3" name="TextBox 2">
            <a:extLst>
              <a:ext uri="{FF2B5EF4-FFF2-40B4-BE49-F238E27FC236}">
                <a16:creationId xmlns:a16="http://schemas.microsoft.com/office/drawing/2014/main" id="{A989CC56-6DF6-E63E-DC16-FC7B8D344FD3}"/>
              </a:ext>
            </a:extLst>
          </p:cNvPr>
          <p:cNvSpPr txBox="1"/>
          <p:nvPr/>
        </p:nvSpPr>
        <p:spPr>
          <a:xfrm>
            <a:off x="370416" y="1894417"/>
            <a:ext cx="11303000" cy="41749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recognise and describe basic structural elements used in engineering (beams, columns, arches, trusses). </a:t>
            </a:r>
            <a:endParaRPr lang="en-AU" sz="2000" b="1" dirty="0">
              <a:solidFill>
                <a:schemeClr val="accent1"/>
              </a:solidFill>
              <a:latin typeface="+mj-lt"/>
              <a:cs typeface="Arial" panose="020B0604020202020204" pitchFamily="34" charset="0"/>
            </a:endParaRPr>
          </a:p>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57188" indent="-357188" algn="l" rtl="0" fontAlgn="base">
              <a:lnSpc>
                <a:spcPct val="150000"/>
              </a:lnSpc>
              <a:spcBef>
                <a:spcPts val="600"/>
              </a:spcBef>
              <a:buFont typeface="Arial" panose="020B0604020202020204" pitchFamily="34" charset="0"/>
              <a:buChar char="•"/>
            </a:pPr>
            <a:r>
              <a:rPr lang="en-AU" sz="2000" b="0" i="0" dirty="0">
                <a:solidFill>
                  <a:srgbClr val="000000"/>
                </a:solidFill>
                <a:effectLst/>
                <a:latin typeface="Arial" panose="020B0604020202020204" pitchFamily="34" charset="0"/>
              </a:rPr>
              <a:t>identify examples of beams and columns in our classroom and school surroundings </a:t>
            </a:r>
          </a:p>
          <a:p>
            <a:pPr marL="357188" indent="-357188" algn="l" rtl="0" fontAlgn="base">
              <a:lnSpc>
                <a:spcPct val="150000"/>
              </a:lnSpc>
              <a:spcBef>
                <a:spcPts val="600"/>
              </a:spcBef>
              <a:buFont typeface="Arial" panose="020B0604020202020204" pitchFamily="34" charset="0"/>
              <a:buChar char="•"/>
            </a:pPr>
            <a:r>
              <a:rPr lang="en-AU" sz="2000" b="0" i="0" dirty="0">
                <a:solidFill>
                  <a:srgbClr val="000000"/>
                </a:solidFill>
                <a:effectLst/>
                <a:latin typeface="Arial" panose="020B0604020202020204" pitchFamily="34" charset="0"/>
              </a:rPr>
              <a:t>describe what makes a beam different from a column </a:t>
            </a:r>
          </a:p>
          <a:p>
            <a:pPr marL="357188" indent="-357188" algn="l" rtl="0" fontAlgn="base">
              <a:lnSpc>
                <a:spcPct val="150000"/>
              </a:lnSpc>
              <a:spcBef>
                <a:spcPts val="600"/>
              </a:spcBef>
              <a:buFont typeface="Arial" panose="020B0604020202020204" pitchFamily="34" charset="0"/>
              <a:buChar char="•"/>
            </a:pPr>
            <a:r>
              <a:rPr lang="en-AU" sz="2000" b="0" i="0" dirty="0">
                <a:solidFill>
                  <a:srgbClr val="000000"/>
                </a:solidFill>
                <a:effectLst/>
                <a:latin typeface="Arial" panose="020B0604020202020204" pitchFamily="34" charset="0"/>
              </a:rPr>
              <a:t>recognise arches and trusses through teacher-presented examples </a:t>
            </a:r>
          </a:p>
          <a:p>
            <a:pPr marL="357188" indent="-357188" algn="l" rtl="0" fontAlgn="base">
              <a:lnSpc>
                <a:spcPct val="150000"/>
              </a:lnSpc>
              <a:spcBef>
                <a:spcPts val="600"/>
              </a:spcBef>
              <a:buFont typeface="Arial" panose="020B0604020202020204" pitchFamily="34" charset="0"/>
              <a:buChar char="•"/>
            </a:pPr>
            <a:r>
              <a:rPr lang="en-AU" sz="2000" b="0" i="0" dirty="0">
                <a:solidFill>
                  <a:srgbClr val="000000"/>
                </a:solidFill>
                <a:effectLst/>
                <a:latin typeface="Arial" panose="020B0604020202020204" pitchFamily="34" charset="0"/>
              </a:rPr>
              <a:t>record real-world examples of beams, columns, arches and trusses in a table. </a:t>
            </a:r>
          </a:p>
        </p:txBody>
      </p:sp>
      <p:sp>
        <p:nvSpPr>
          <p:cNvPr id="2" name="Slide Number Placeholder 1">
            <a:extLst>
              <a:ext uri="{FF2B5EF4-FFF2-40B4-BE49-F238E27FC236}">
                <a16:creationId xmlns:a16="http://schemas.microsoft.com/office/drawing/2014/main" id="{60CA7CAC-C9D3-5682-4081-A218BBC351F5}"/>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42260425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5FCE9-6BE1-F2E3-C025-82D44A3EA46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B1DE4CC9-EE2B-C723-CC22-F25501EFB020}"/>
              </a:ext>
            </a:extLst>
          </p:cNvPr>
          <p:cNvSpPr>
            <a:spLocks noGrp="1"/>
          </p:cNvSpPr>
          <p:nvPr>
            <p:ph type="title"/>
          </p:nvPr>
        </p:nvSpPr>
        <p:spPr/>
        <p:txBody>
          <a:bodyPr vert="horz" lIns="0" tIns="0" rIns="0" bIns="0" rtlCol="0" anchor="t">
            <a:normAutofit/>
          </a:bodyPr>
          <a:lstStyle/>
          <a:p>
            <a:r>
              <a:rPr lang="en-AU"/>
              <a:t>Trusses (2)</a:t>
            </a:r>
          </a:p>
        </p:txBody>
      </p:sp>
      <p:sp>
        <p:nvSpPr>
          <p:cNvPr id="8" name="Text Placeholder 7">
            <a:extLst>
              <a:ext uri="{FF2B5EF4-FFF2-40B4-BE49-F238E27FC236}">
                <a16:creationId xmlns:a16="http://schemas.microsoft.com/office/drawing/2014/main" id="{31372049-93AE-BC3F-35E1-67A0CD834E64}"/>
              </a:ext>
            </a:extLst>
          </p:cNvPr>
          <p:cNvSpPr>
            <a:spLocks noGrp="1"/>
          </p:cNvSpPr>
          <p:nvPr>
            <p:ph type="body" sz="quarter" idx="18"/>
          </p:nvPr>
        </p:nvSpPr>
        <p:spPr/>
        <p:txBody>
          <a:bodyPr/>
          <a:lstStyle/>
          <a:p>
            <a:r>
              <a:rPr lang="en-AU" dirty="0">
                <a:solidFill>
                  <a:srgbClr val="146CFD"/>
                </a:solidFill>
              </a:rPr>
              <a:t>Introducing Trusses</a:t>
            </a:r>
          </a:p>
        </p:txBody>
      </p:sp>
      <p:sp>
        <p:nvSpPr>
          <p:cNvPr id="5" name="Text Placeholder 4">
            <a:extLst>
              <a:ext uri="{FF2B5EF4-FFF2-40B4-BE49-F238E27FC236}">
                <a16:creationId xmlns:a16="http://schemas.microsoft.com/office/drawing/2014/main" id="{EFA4C06B-031F-54C3-2AEB-92F8075A9A10}"/>
              </a:ext>
            </a:extLst>
          </p:cNvPr>
          <p:cNvSpPr>
            <a:spLocks noGrp="1"/>
          </p:cNvSpPr>
          <p:nvPr>
            <p:ph type="body" sz="quarter" idx="17"/>
          </p:nvPr>
        </p:nvSpPr>
        <p:spPr>
          <a:xfrm>
            <a:off x="360000" y="1567087"/>
            <a:ext cx="6082841" cy="4308394"/>
          </a:xfrm>
          <a:solidFill>
            <a:schemeClr val="accent4"/>
          </a:solidFill>
        </p:spPr>
        <p:txBody>
          <a:bodyPr lIns="180000" tIns="180000" rIns="180000" bIns="180000" anchor="ctr" anchorCtr="1"/>
          <a:lstStyle/>
          <a:p>
            <a:r>
              <a:rPr lang="en-AU" sz="1800" dirty="0">
                <a:ea typeface="Calibri" panose="020F0502020204030204" pitchFamily="34" charset="0"/>
              </a:rPr>
              <a:t>Questions</a:t>
            </a:r>
          </a:p>
          <a:p>
            <a:pPr marL="342900" indent="-342900">
              <a:buFont typeface="+mj-lt"/>
              <a:buAutoNum type="arabicPeriod"/>
            </a:pPr>
            <a:r>
              <a:rPr lang="en-AU" sz="1800" dirty="0"/>
              <a:t>Why do engineers use trusses in structures?</a:t>
            </a:r>
          </a:p>
          <a:p>
            <a:pPr marL="342900" indent="-342900">
              <a:buFont typeface="+mj-lt"/>
              <a:buAutoNum type="arabicPeriod"/>
            </a:pPr>
            <a:r>
              <a:rPr lang="en-AU" sz="1800" dirty="0"/>
              <a:t>What shape is the key to a strong truss structure? Why?</a:t>
            </a:r>
          </a:p>
          <a:p>
            <a:pPr marL="342900" indent="-342900">
              <a:buFont typeface="+mj-lt"/>
              <a:buAutoNum type="arabicPeriod"/>
            </a:pPr>
            <a:r>
              <a:rPr lang="en-AU" sz="1800" dirty="0"/>
              <a:t>What happens to a square structure under load compared to a triangle</a:t>
            </a:r>
          </a:p>
          <a:p>
            <a:pPr marL="342900" indent="-342900">
              <a:buFont typeface="+mj-lt"/>
              <a:buAutoNum type="arabicPeriod"/>
            </a:pPr>
            <a:r>
              <a:rPr lang="en-AU" sz="1800" dirty="0"/>
              <a:t>How does changing the truss design affect the amount of force in each member?</a:t>
            </a:r>
          </a:p>
        </p:txBody>
      </p:sp>
      <p:pic>
        <p:nvPicPr>
          <p:cNvPr id="7" name="Picture 6" descr="3D rendering of a steel truss bridge section highlighting structural integrity.">
            <a:extLst>
              <a:ext uri="{FF2B5EF4-FFF2-40B4-BE49-F238E27FC236}">
                <a16:creationId xmlns:a16="http://schemas.microsoft.com/office/drawing/2014/main" id="{9EC2500F-1192-00C0-9ED2-95AD9364FE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4385" y="1567087"/>
            <a:ext cx="4984418" cy="3012314"/>
          </a:xfrm>
          <a:prstGeom prst="rect">
            <a:avLst/>
          </a:prstGeom>
          <a:ln>
            <a:no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67AB5E5-7B88-67FA-5AA0-D5F08306F558}"/>
              </a:ext>
            </a:extLst>
          </p:cNvPr>
          <p:cNvSpPr txBox="1"/>
          <p:nvPr/>
        </p:nvSpPr>
        <p:spPr>
          <a:xfrm>
            <a:off x="6674385" y="4715453"/>
            <a:ext cx="4250365" cy="276999"/>
          </a:xfrm>
          <a:prstGeom prst="rect">
            <a:avLst/>
          </a:prstGeom>
          <a:noFill/>
        </p:spPr>
        <p:txBody>
          <a:bodyPr wrap="square">
            <a:spAutoFit/>
          </a:bodyPr>
          <a:lstStyle/>
          <a:p>
            <a:r>
              <a:rPr lang="en-AU" sz="1200" dirty="0">
                <a:hlinkClick r:id="rId4"/>
              </a:rPr>
              <a:t>Understanding and Analysing Trusses</a:t>
            </a:r>
            <a:r>
              <a:rPr lang="en-AU" sz="1200" dirty="0"/>
              <a:t> (17:40)</a:t>
            </a:r>
          </a:p>
        </p:txBody>
      </p:sp>
      <p:sp>
        <p:nvSpPr>
          <p:cNvPr id="2" name="Slide Number Placeholder 1">
            <a:extLst>
              <a:ext uri="{FF2B5EF4-FFF2-40B4-BE49-F238E27FC236}">
                <a16:creationId xmlns:a16="http://schemas.microsoft.com/office/drawing/2014/main" id="{95611678-80F1-B7A2-34E4-7680A1B558C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130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250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991A4-ADBA-8202-EDB6-FBF4B9C3F106}"/>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710E2603-B5AB-CB46-3920-9948DE32C12E}"/>
              </a:ext>
            </a:extLst>
          </p:cNvPr>
          <p:cNvSpPr>
            <a:spLocks noGrp="1"/>
          </p:cNvSpPr>
          <p:nvPr>
            <p:ph type="title"/>
          </p:nvPr>
        </p:nvSpPr>
        <p:spPr/>
        <p:txBody>
          <a:bodyPr vert="horz" lIns="0" tIns="0" rIns="0" bIns="0" rtlCol="0" anchor="t">
            <a:normAutofit/>
          </a:bodyPr>
          <a:lstStyle/>
          <a:p>
            <a:r>
              <a:rPr lang="en-AU"/>
              <a:t>Trusses (3)</a:t>
            </a:r>
          </a:p>
        </p:txBody>
      </p:sp>
      <p:sp>
        <p:nvSpPr>
          <p:cNvPr id="8" name="Text Placeholder 7">
            <a:extLst>
              <a:ext uri="{FF2B5EF4-FFF2-40B4-BE49-F238E27FC236}">
                <a16:creationId xmlns:a16="http://schemas.microsoft.com/office/drawing/2014/main" id="{A737AC7B-3B31-375D-1ED4-09700E31B335}"/>
              </a:ext>
            </a:extLst>
          </p:cNvPr>
          <p:cNvSpPr>
            <a:spLocks noGrp="1"/>
          </p:cNvSpPr>
          <p:nvPr>
            <p:ph type="body" sz="quarter" idx="18"/>
          </p:nvPr>
        </p:nvSpPr>
        <p:spPr/>
        <p:txBody>
          <a:bodyPr/>
          <a:lstStyle/>
          <a:p>
            <a:r>
              <a:rPr lang="en-AU" dirty="0">
                <a:solidFill>
                  <a:srgbClr val="146CFD"/>
                </a:solidFill>
              </a:rPr>
              <a:t>Introducing Trusses</a:t>
            </a:r>
          </a:p>
        </p:txBody>
      </p:sp>
      <p:sp>
        <p:nvSpPr>
          <p:cNvPr id="5" name="Text Placeholder 4">
            <a:extLst>
              <a:ext uri="{FF2B5EF4-FFF2-40B4-BE49-F238E27FC236}">
                <a16:creationId xmlns:a16="http://schemas.microsoft.com/office/drawing/2014/main" id="{E2DBD5EF-25D9-E148-B5EB-E7DAA93F213E}"/>
              </a:ext>
            </a:extLst>
          </p:cNvPr>
          <p:cNvSpPr>
            <a:spLocks noGrp="1"/>
          </p:cNvSpPr>
          <p:nvPr>
            <p:ph type="body" sz="quarter" idx="17"/>
          </p:nvPr>
        </p:nvSpPr>
        <p:spPr>
          <a:xfrm>
            <a:off x="360000" y="1567087"/>
            <a:ext cx="5736000" cy="4150542"/>
          </a:xfrm>
          <a:solidFill>
            <a:schemeClr val="accent4"/>
          </a:solidFill>
        </p:spPr>
        <p:txBody>
          <a:bodyPr lIns="180000" tIns="180000" rIns="180000" bIns="180000" anchor="ctr" anchorCtr="1"/>
          <a:lstStyle/>
          <a:p>
            <a:pPr>
              <a:spcBef>
                <a:spcPts val="1200"/>
              </a:spcBef>
              <a:spcAft>
                <a:spcPts val="600"/>
              </a:spcAft>
            </a:pPr>
            <a:r>
              <a:rPr lang="en-AU" dirty="0">
                <a:ea typeface="Calibri" panose="020F0502020204030204" pitchFamily="34" charset="0"/>
              </a:rPr>
              <a:t>Reflection Questions</a:t>
            </a:r>
          </a:p>
          <a:p>
            <a:pPr marL="342900" lvl="0" indent="-342900">
              <a:spcBef>
                <a:spcPts val="1200"/>
              </a:spcBef>
              <a:spcAft>
                <a:spcPts val="600"/>
              </a:spcAft>
              <a:buFont typeface="+mj-lt"/>
              <a:buAutoNum type="arabicPeriod"/>
            </a:pPr>
            <a:r>
              <a:rPr lang="en-AU" dirty="0">
                <a:ea typeface="Calibri" panose="020F0502020204030204" pitchFamily="34" charset="0"/>
              </a:rPr>
              <a:t>Why do you think bridges and roofs often use trusses instead of solid beams?</a:t>
            </a:r>
          </a:p>
          <a:p>
            <a:pPr marL="342900" lvl="0" indent="-342900">
              <a:spcBef>
                <a:spcPts val="1200"/>
              </a:spcBef>
              <a:spcAft>
                <a:spcPts val="600"/>
              </a:spcAft>
              <a:buFont typeface="+mj-lt"/>
              <a:buAutoNum type="arabicPeriod"/>
            </a:pPr>
            <a:r>
              <a:rPr lang="en-AU" dirty="0">
                <a:ea typeface="Calibri" panose="020F0502020204030204" pitchFamily="34" charset="0"/>
              </a:rPr>
              <a:t>In your own words, explain how a truss reduces bending in a beam.</a:t>
            </a:r>
          </a:p>
        </p:txBody>
      </p:sp>
      <p:pic>
        <p:nvPicPr>
          <p:cNvPr id="12" name="Picture 11">
            <a:extLst>
              <a:ext uri="{FF2B5EF4-FFF2-40B4-BE49-F238E27FC236}">
                <a16:creationId xmlns:a16="http://schemas.microsoft.com/office/drawing/2014/main" id="{C36AA052-BE4A-F74F-C1AD-1A3AAEF667F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4385" y="1567087"/>
            <a:ext cx="4984418" cy="3012314"/>
          </a:xfrm>
          <a:prstGeom prst="rect">
            <a:avLst/>
          </a:prstGeom>
          <a:ln>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E3495A7-B547-0CA2-D043-0DCFC836B8BE}"/>
              </a:ext>
            </a:extLst>
          </p:cNvPr>
          <p:cNvSpPr txBox="1"/>
          <p:nvPr/>
        </p:nvSpPr>
        <p:spPr>
          <a:xfrm>
            <a:off x="6674385" y="4715453"/>
            <a:ext cx="4250365" cy="276999"/>
          </a:xfrm>
          <a:prstGeom prst="rect">
            <a:avLst/>
          </a:prstGeom>
          <a:noFill/>
        </p:spPr>
        <p:txBody>
          <a:bodyPr wrap="square">
            <a:spAutoFit/>
          </a:bodyPr>
          <a:lstStyle/>
          <a:p>
            <a:r>
              <a:rPr lang="en-AU" sz="1200" dirty="0">
                <a:hlinkClick r:id="rId4"/>
              </a:rPr>
              <a:t>Understanding and Analysing Trusses</a:t>
            </a:r>
            <a:r>
              <a:rPr lang="en-AU" sz="1200" dirty="0"/>
              <a:t> (17:40)</a:t>
            </a:r>
          </a:p>
        </p:txBody>
      </p:sp>
      <p:sp>
        <p:nvSpPr>
          <p:cNvPr id="2" name="Slide Number Placeholder 1">
            <a:extLst>
              <a:ext uri="{FF2B5EF4-FFF2-40B4-BE49-F238E27FC236}">
                <a16:creationId xmlns:a16="http://schemas.microsoft.com/office/drawing/2014/main" id="{050FDF29-63E2-7A93-DC33-A9ADA0972F3A}"/>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131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046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DC103-3F8A-BA7F-7B2A-29C792CCA9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B02A-D1FA-A39A-4455-432C580FCCFD}"/>
              </a:ext>
            </a:extLst>
          </p:cNvPr>
          <p:cNvSpPr>
            <a:spLocks noGrp="1"/>
          </p:cNvSpPr>
          <p:nvPr>
            <p:ph type="ctrTitle"/>
          </p:nvPr>
        </p:nvSpPr>
        <p:spPr>
          <a:xfrm>
            <a:off x="420624" y="4067881"/>
            <a:ext cx="11411374" cy="800681"/>
          </a:xfrm>
        </p:spPr>
        <p:txBody>
          <a:bodyPr/>
          <a:lstStyle/>
          <a:p>
            <a:r>
              <a:rPr lang="en-AU" sz="4000"/>
              <a:t>Why are Triangles a strong shape?</a:t>
            </a:r>
          </a:p>
        </p:txBody>
      </p:sp>
    </p:spTree>
    <p:extLst>
      <p:ext uri="{BB962C8B-B14F-4D97-AF65-F5344CB8AC3E}">
        <p14:creationId xmlns:p14="http://schemas.microsoft.com/office/powerpoint/2010/main" val="5259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57FC-9819-DE64-8E91-74A2241DB1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98F0E1-95A7-F18C-634F-14E13A4B61B1}"/>
              </a:ext>
            </a:extLst>
          </p:cNvPr>
          <p:cNvSpPr>
            <a:spLocks noGrp="1"/>
          </p:cNvSpPr>
          <p:nvPr>
            <p:ph type="title"/>
          </p:nvPr>
        </p:nvSpPr>
        <p:spPr>
          <a:xfrm>
            <a:off x="359998" y="360000"/>
            <a:ext cx="10260002" cy="522000"/>
          </a:xfrm>
        </p:spPr>
        <p:txBody>
          <a:bodyPr/>
          <a:lstStyle/>
          <a:p>
            <a:r>
              <a:rPr lang="en-AU">
                <a:latin typeface="+mj-lt"/>
              </a:rPr>
              <a:t>Learning intentions and success criteria (18)</a:t>
            </a:r>
          </a:p>
        </p:txBody>
      </p:sp>
      <p:sp>
        <p:nvSpPr>
          <p:cNvPr id="3" name="TextBox 2">
            <a:extLst>
              <a:ext uri="{FF2B5EF4-FFF2-40B4-BE49-F238E27FC236}">
                <a16:creationId xmlns:a16="http://schemas.microsoft.com/office/drawing/2014/main" id="{7630A8CC-E6E5-280D-7863-8046BF4849C9}"/>
              </a:ext>
            </a:extLst>
          </p:cNvPr>
          <p:cNvSpPr txBox="1"/>
          <p:nvPr/>
        </p:nvSpPr>
        <p:spPr>
          <a:xfrm>
            <a:off x="359998" y="1684435"/>
            <a:ext cx="11015048" cy="50115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understand why triangles are used so often in engineering and construction.</a:t>
            </a:r>
          </a:p>
          <a:p>
            <a:pPr marL="285750" lvl="0" indent="-285750">
              <a:lnSpc>
                <a:spcPct val="150000"/>
              </a:lnSpc>
              <a:spcAft>
                <a:spcPts val="1200"/>
              </a:spcAft>
              <a:buFont typeface="Arial" panose="020B0604020202020204" pitchFamily="34" charset="0"/>
              <a:buChar char="•"/>
              <a:defRPr/>
            </a:pPr>
            <a:r>
              <a:rPr lang="en-AU" sz="1800" dirty="0"/>
              <a:t>Investigate how they provide stability by distributing forces.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describe how forces travel through a triangle </a:t>
            </a:r>
          </a:p>
          <a:p>
            <a:pPr marL="285750" indent="-285750" fontAlgn="base">
              <a:lnSpc>
                <a:spcPct val="150000"/>
              </a:lnSpc>
              <a:spcAft>
                <a:spcPts val="1200"/>
              </a:spcAft>
              <a:buFont typeface="Arial" panose="020B0604020202020204" pitchFamily="34" charset="0"/>
              <a:buChar char="•"/>
            </a:pPr>
            <a:r>
              <a:rPr lang="en-AU" sz="1800" dirty="0"/>
              <a:t>explain why a triangle holds its shape under load, while a square deforms </a:t>
            </a:r>
          </a:p>
          <a:p>
            <a:pPr marL="285750" indent="-285750" fontAlgn="base">
              <a:lnSpc>
                <a:spcPct val="150000"/>
              </a:lnSpc>
              <a:spcAft>
                <a:spcPts val="1200"/>
              </a:spcAft>
              <a:buFont typeface="Arial" panose="020B0604020202020204" pitchFamily="34" charset="0"/>
              <a:buChar char="•"/>
            </a:pPr>
            <a:r>
              <a:rPr lang="en-AU" sz="1800" dirty="0"/>
              <a:t>demonstrate and record how triangle and square frames respond to forces </a:t>
            </a:r>
          </a:p>
          <a:p>
            <a:pPr marL="285750" indent="-285750" fontAlgn="base">
              <a:lnSpc>
                <a:spcPct val="150000"/>
              </a:lnSpc>
              <a:spcAft>
                <a:spcPts val="1200"/>
              </a:spcAft>
              <a:buFont typeface="Arial" panose="020B0604020202020204" pitchFamily="34" charset="0"/>
              <a:buChar char="•"/>
            </a:pPr>
            <a:r>
              <a:rPr lang="en-AU" sz="1800" dirty="0"/>
              <a:t>explain how bracing improves stability in structures </a:t>
            </a:r>
          </a:p>
          <a:p>
            <a:pPr marL="285750" indent="-285750" fontAlgn="base">
              <a:lnSpc>
                <a:spcPct val="150000"/>
              </a:lnSpc>
              <a:spcAft>
                <a:spcPts val="1200"/>
              </a:spcAft>
              <a:buFont typeface="Arial" panose="020B0604020202020204" pitchFamily="34" charset="0"/>
              <a:buChar char="•"/>
            </a:pPr>
            <a:r>
              <a:rPr lang="en-AU" sz="1800" dirty="0"/>
              <a:t>identify real-world examples where triangles are used for strength and stability.</a:t>
            </a:r>
          </a:p>
        </p:txBody>
      </p:sp>
      <p:sp>
        <p:nvSpPr>
          <p:cNvPr id="2" name="Slide Number Placeholder 1">
            <a:extLst>
              <a:ext uri="{FF2B5EF4-FFF2-40B4-BE49-F238E27FC236}">
                <a16:creationId xmlns:a16="http://schemas.microsoft.com/office/drawing/2014/main" id="{60C03030-EAFD-DD2F-ED9F-7B06A508AFD8}"/>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48268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78DF1-996C-405D-BD81-D7A92AD5CCA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853CC77D-A7FC-3767-B06F-93D47930C4C5}"/>
              </a:ext>
            </a:extLst>
          </p:cNvPr>
          <p:cNvSpPr>
            <a:spLocks noGrp="1"/>
          </p:cNvSpPr>
          <p:nvPr>
            <p:ph type="title"/>
          </p:nvPr>
        </p:nvSpPr>
        <p:spPr/>
        <p:txBody>
          <a:bodyPr vert="horz" lIns="0" tIns="0" rIns="0" bIns="0" rtlCol="0" anchor="t">
            <a:normAutofit/>
          </a:bodyPr>
          <a:lstStyle/>
          <a:p>
            <a:r>
              <a:rPr lang="en-AU" dirty="0"/>
              <a:t>Trusses</a:t>
            </a:r>
            <a:r>
              <a:rPr lang="en-AU"/>
              <a:t> (4)</a:t>
            </a:r>
            <a:endParaRPr lang="en-AU" dirty="0"/>
          </a:p>
        </p:txBody>
      </p:sp>
      <p:sp>
        <p:nvSpPr>
          <p:cNvPr id="5" name="Text Placeholder 4">
            <a:extLst>
              <a:ext uri="{FF2B5EF4-FFF2-40B4-BE49-F238E27FC236}">
                <a16:creationId xmlns:a16="http://schemas.microsoft.com/office/drawing/2014/main" id="{7E9DAC35-E1B2-6634-F1FA-512F6F15B008}"/>
              </a:ext>
            </a:extLst>
          </p:cNvPr>
          <p:cNvSpPr>
            <a:spLocks noGrp="1"/>
          </p:cNvSpPr>
          <p:nvPr>
            <p:ph type="body" sz="quarter" idx="18"/>
          </p:nvPr>
        </p:nvSpPr>
        <p:spPr/>
        <p:txBody>
          <a:bodyPr/>
          <a:lstStyle/>
          <a:p>
            <a:r>
              <a:rPr lang="en-AU" dirty="0">
                <a:solidFill>
                  <a:srgbClr val="146CFD"/>
                </a:solidFill>
              </a:rPr>
              <a:t>Why are triangles a strong shape?</a:t>
            </a:r>
          </a:p>
        </p:txBody>
      </p:sp>
      <p:sp>
        <p:nvSpPr>
          <p:cNvPr id="4" name="Text Placeholder 3">
            <a:extLst>
              <a:ext uri="{FF2B5EF4-FFF2-40B4-BE49-F238E27FC236}">
                <a16:creationId xmlns:a16="http://schemas.microsoft.com/office/drawing/2014/main" id="{5121B28A-68C3-3537-AD76-23CA956F1FDE}"/>
              </a:ext>
            </a:extLst>
          </p:cNvPr>
          <p:cNvSpPr>
            <a:spLocks noGrp="1"/>
          </p:cNvSpPr>
          <p:nvPr>
            <p:ph type="body" sz="quarter" idx="17"/>
          </p:nvPr>
        </p:nvSpPr>
        <p:spPr>
          <a:xfrm>
            <a:off x="360000" y="1567086"/>
            <a:ext cx="4962257" cy="4807835"/>
          </a:xfrm>
        </p:spPr>
        <p:txBody>
          <a:bodyPr/>
          <a:lstStyle/>
          <a:p>
            <a:pPr>
              <a:spcBef>
                <a:spcPts val="1200"/>
              </a:spcBef>
              <a:spcAft>
                <a:spcPts val="600"/>
              </a:spcAft>
            </a:pPr>
            <a:r>
              <a:rPr lang="en-AU" dirty="0">
                <a:ea typeface="Calibri" panose="020F0502020204030204" pitchFamily="34" charset="0"/>
              </a:rPr>
              <a:t>When engineers design things like bridges or towers, they need to make sure the structure can hold up under weight. This means it shouldn’t collapse or bend when a force is applied — like cars driving over a bridge or wind pushing on a roof.</a:t>
            </a:r>
          </a:p>
          <a:p>
            <a:pPr>
              <a:spcBef>
                <a:spcPts val="1200"/>
              </a:spcBef>
              <a:spcAft>
                <a:spcPts val="600"/>
              </a:spcAft>
            </a:pPr>
            <a:r>
              <a:rPr lang="en-AU" dirty="0">
                <a:ea typeface="Calibri" panose="020F0502020204030204" pitchFamily="34" charset="0"/>
              </a:rPr>
              <a:t>One shape that helps structures stay strong is the triangle. But why are triangles used so often in construction?</a:t>
            </a:r>
          </a:p>
          <a:p>
            <a:endParaRPr lang="en-US" dirty="0"/>
          </a:p>
        </p:txBody>
      </p:sp>
      <p:grpSp>
        <p:nvGrpSpPr>
          <p:cNvPr id="8" name="Group 7" descr="A diagram representing a triangle loaded form the top and the distribution of tensile and compressive forces throughout its structure">
            <a:extLst>
              <a:ext uri="{FF2B5EF4-FFF2-40B4-BE49-F238E27FC236}">
                <a16:creationId xmlns:a16="http://schemas.microsoft.com/office/drawing/2014/main" id="{411E0AAC-E689-985A-B596-D85D97D021A7}"/>
              </a:ext>
            </a:extLst>
          </p:cNvPr>
          <p:cNvGrpSpPr/>
          <p:nvPr/>
        </p:nvGrpSpPr>
        <p:grpSpPr>
          <a:xfrm>
            <a:off x="6132513" y="1418722"/>
            <a:ext cx="5128417" cy="4197222"/>
            <a:chOff x="5867824" y="2142190"/>
            <a:chExt cx="5451818" cy="4461901"/>
          </a:xfrm>
        </p:grpSpPr>
        <p:sp>
          <p:nvSpPr>
            <p:cNvPr id="40" name="Rectangle 39">
              <a:extLst>
                <a:ext uri="{FF2B5EF4-FFF2-40B4-BE49-F238E27FC236}">
                  <a16:creationId xmlns:a16="http://schemas.microsoft.com/office/drawing/2014/main" id="{C5D8CB8D-CC0A-26C4-CE60-26C4585C29CB}"/>
                </a:ext>
              </a:extLst>
            </p:cNvPr>
            <p:cNvSpPr/>
            <p:nvPr/>
          </p:nvSpPr>
          <p:spPr>
            <a:xfrm>
              <a:off x="5867824" y="2142190"/>
              <a:ext cx="5451818" cy="435581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99A0F592-87DC-6072-4327-647E26E48177}"/>
                </a:ext>
              </a:extLst>
            </p:cNvPr>
            <p:cNvGrpSpPr/>
            <p:nvPr/>
          </p:nvGrpSpPr>
          <p:grpSpPr>
            <a:xfrm>
              <a:off x="6377711" y="2378364"/>
              <a:ext cx="4587762" cy="4225727"/>
              <a:chOff x="6377711" y="2378364"/>
              <a:chExt cx="4587762" cy="4225727"/>
            </a:xfrm>
          </p:grpSpPr>
          <p:cxnSp>
            <p:nvCxnSpPr>
              <p:cNvPr id="26" name="Straight Arrow Connector 25">
                <a:extLst>
                  <a:ext uri="{FF2B5EF4-FFF2-40B4-BE49-F238E27FC236}">
                    <a16:creationId xmlns:a16="http://schemas.microsoft.com/office/drawing/2014/main" id="{73814342-F6A8-BDD4-CE27-42CB90A6BF04}"/>
                  </a:ext>
                </a:extLst>
              </p:cNvPr>
              <p:cNvCxnSpPr/>
              <p:nvPr/>
            </p:nvCxnSpPr>
            <p:spPr>
              <a:xfrm flipV="1">
                <a:off x="7166869" y="4455044"/>
                <a:ext cx="380868" cy="683982"/>
              </a:xfrm>
              <a:prstGeom prst="straightConnector1">
                <a:avLst/>
              </a:prstGeom>
              <a:noFill/>
              <a:ln w="38100" cap="flat" cmpd="sng" algn="ctr">
                <a:solidFill>
                  <a:srgbClr val="FFB8C1">
                    <a:lumMod val="50000"/>
                  </a:srgbClr>
                </a:solidFill>
                <a:prstDash val="solid"/>
                <a:miter lim="800000"/>
                <a:tailEnd type="triangle"/>
              </a:ln>
              <a:effectLst/>
            </p:spPr>
          </p:cxnSp>
          <p:cxnSp>
            <p:nvCxnSpPr>
              <p:cNvPr id="27" name="Straight Arrow Connector 26">
                <a:extLst>
                  <a:ext uri="{FF2B5EF4-FFF2-40B4-BE49-F238E27FC236}">
                    <a16:creationId xmlns:a16="http://schemas.microsoft.com/office/drawing/2014/main" id="{E2749C19-EDB4-1D42-D4DD-4827E30559FF}"/>
                  </a:ext>
                </a:extLst>
              </p:cNvPr>
              <p:cNvCxnSpPr/>
              <p:nvPr/>
            </p:nvCxnSpPr>
            <p:spPr>
              <a:xfrm flipH="1" flipV="1">
                <a:off x="9549013" y="4465138"/>
                <a:ext cx="387830" cy="666164"/>
              </a:xfrm>
              <a:prstGeom prst="straightConnector1">
                <a:avLst/>
              </a:prstGeom>
              <a:noFill/>
              <a:ln w="38100" cap="flat" cmpd="sng" algn="ctr">
                <a:solidFill>
                  <a:srgbClr val="FFB8C1">
                    <a:lumMod val="50000"/>
                  </a:srgbClr>
                </a:solidFill>
                <a:prstDash val="solid"/>
                <a:miter lim="800000"/>
                <a:tailEnd type="triangle"/>
              </a:ln>
              <a:effectLst/>
            </p:spPr>
          </p:cxnSp>
          <p:grpSp>
            <p:nvGrpSpPr>
              <p:cNvPr id="28" name="Group 27">
                <a:extLst>
                  <a:ext uri="{FF2B5EF4-FFF2-40B4-BE49-F238E27FC236}">
                    <a16:creationId xmlns:a16="http://schemas.microsoft.com/office/drawing/2014/main" id="{2991A92A-4C18-C1EB-6D26-DD602078BA77}"/>
                  </a:ext>
                </a:extLst>
              </p:cNvPr>
              <p:cNvGrpSpPr/>
              <p:nvPr/>
            </p:nvGrpSpPr>
            <p:grpSpPr>
              <a:xfrm>
                <a:off x="6377711" y="2378364"/>
                <a:ext cx="4587762" cy="4225727"/>
                <a:chOff x="36943" y="198472"/>
                <a:chExt cx="2886148" cy="2658484"/>
              </a:xfrm>
            </p:grpSpPr>
            <p:sp>
              <p:nvSpPr>
                <p:cNvPr id="29" name="Isosceles Triangle 28">
                  <a:extLst>
                    <a:ext uri="{FF2B5EF4-FFF2-40B4-BE49-F238E27FC236}">
                      <a16:creationId xmlns:a16="http://schemas.microsoft.com/office/drawing/2014/main" id="{50E1FEA8-3194-6909-80F9-88730E995C49}"/>
                    </a:ext>
                  </a:extLst>
                </p:cNvPr>
                <p:cNvSpPr/>
                <p:nvPr/>
              </p:nvSpPr>
              <p:spPr>
                <a:xfrm>
                  <a:off x="521685" y="629262"/>
                  <a:ext cx="1787848" cy="1589198"/>
                </a:xfrm>
                <a:prstGeom prst="triangle">
                  <a:avLst/>
                </a:prstGeom>
                <a:noFill/>
                <a:ln w="57150" cap="flat" cmpd="sng" algn="ctr">
                  <a:solidFill>
                    <a:srgbClr val="002664">
                      <a:lumMod val="90000"/>
                      <a:lumOff val="1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cxnSp>
              <p:nvCxnSpPr>
                <p:cNvPr id="30" name="Straight Arrow Connector 29">
                  <a:extLst>
                    <a:ext uri="{FF2B5EF4-FFF2-40B4-BE49-F238E27FC236}">
                      <a16:creationId xmlns:a16="http://schemas.microsoft.com/office/drawing/2014/main" id="{2FA71895-C586-E7D4-4E1E-276668A57B8A}"/>
                    </a:ext>
                  </a:extLst>
                </p:cNvPr>
                <p:cNvCxnSpPr/>
                <p:nvPr/>
              </p:nvCxnSpPr>
              <p:spPr>
                <a:xfrm>
                  <a:off x="1415507" y="259162"/>
                  <a:ext cx="0" cy="288500"/>
                </a:xfrm>
                <a:prstGeom prst="straightConnector1">
                  <a:avLst/>
                </a:prstGeom>
                <a:noFill/>
                <a:ln w="38100" cap="flat" cmpd="sng" algn="ctr">
                  <a:solidFill>
                    <a:sysClr val="windowText" lastClr="000000"/>
                  </a:solidFill>
                  <a:prstDash val="solid"/>
                  <a:miter lim="800000"/>
                  <a:tailEnd type="triangle"/>
                </a:ln>
                <a:effectLst/>
              </p:spPr>
            </p:cxnSp>
            <p:sp>
              <p:nvSpPr>
                <p:cNvPr id="31" name="Text Box 24">
                  <a:extLst>
                    <a:ext uri="{FF2B5EF4-FFF2-40B4-BE49-F238E27FC236}">
                      <a16:creationId xmlns:a16="http://schemas.microsoft.com/office/drawing/2014/main" id="{02B8F316-E09F-1A1D-B12C-1F96541F58D8}"/>
                    </a:ext>
                  </a:extLst>
                </p:cNvPr>
                <p:cNvSpPr txBox="1"/>
                <p:nvPr/>
              </p:nvSpPr>
              <p:spPr>
                <a:xfrm>
                  <a:off x="1469161" y="198472"/>
                  <a:ext cx="464534" cy="55744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1200"/>
                    </a:spcBef>
                    <a:spcAft>
                      <a:spcPts val="600"/>
                    </a:spcAft>
                    <a:buClrTx/>
                    <a:buSzTx/>
                    <a:buFontTx/>
                    <a:buNone/>
                    <a:tabLst/>
                    <a:defRPr/>
                  </a:pPr>
                  <a:r>
                    <a:rPr kumimoji="0" lang="en-AU" sz="18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load</a:t>
                  </a:r>
                </a:p>
              </p:txBody>
            </p:sp>
            <p:cxnSp>
              <p:nvCxnSpPr>
                <p:cNvPr id="32" name="Straight Arrow Connector 31">
                  <a:extLst>
                    <a:ext uri="{FF2B5EF4-FFF2-40B4-BE49-F238E27FC236}">
                      <a16:creationId xmlns:a16="http://schemas.microsoft.com/office/drawing/2014/main" id="{275B98E0-50DD-6D12-6FBB-BCADBC360B40}"/>
                    </a:ext>
                  </a:extLst>
                </p:cNvPr>
                <p:cNvCxnSpPr/>
                <p:nvPr/>
              </p:nvCxnSpPr>
              <p:spPr>
                <a:xfrm>
                  <a:off x="718807" y="2339687"/>
                  <a:ext cx="1398494" cy="0"/>
                </a:xfrm>
                <a:prstGeom prst="straightConnector1">
                  <a:avLst/>
                </a:prstGeom>
                <a:noFill/>
                <a:ln w="38100" cap="flat" cmpd="sng" algn="ctr">
                  <a:solidFill>
                    <a:srgbClr val="FFFF00"/>
                  </a:solidFill>
                  <a:prstDash val="solid"/>
                  <a:miter lim="800000"/>
                  <a:headEnd type="triangle"/>
                  <a:tailEnd type="triangle"/>
                </a:ln>
                <a:effectLst/>
              </p:spPr>
            </p:cxnSp>
            <p:cxnSp>
              <p:nvCxnSpPr>
                <p:cNvPr id="33" name="Straight Arrow Connector 32">
                  <a:extLst>
                    <a:ext uri="{FF2B5EF4-FFF2-40B4-BE49-F238E27FC236}">
                      <a16:creationId xmlns:a16="http://schemas.microsoft.com/office/drawing/2014/main" id="{5B44C53A-1386-18CE-72F5-EFF9C73F63A3}"/>
                    </a:ext>
                  </a:extLst>
                </p:cNvPr>
                <p:cNvCxnSpPr/>
                <p:nvPr/>
              </p:nvCxnSpPr>
              <p:spPr>
                <a:xfrm flipH="1">
                  <a:off x="962280" y="723187"/>
                  <a:ext cx="243459" cy="479714"/>
                </a:xfrm>
                <a:prstGeom prst="straightConnector1">
                  <a:avLst/>
                </a:prstGeom>
                <a:noFill/>
                <a:ln w="38100" cap="flat" cmpd="sng" algn="ctr">
                  <a:solidFill>
                    <a:srgbClr val="FFB8C1">
                      <a:lumMod val="50000"/>
                    </a:srgbClr>
                  </a:solidFill>
                  <a:prstDash val="solid"/>
                  <a:miter lim="800000"/>
                  <a:tailEnd type="triangle"/>
                </a:ln>
                <a:effectLst/>
              </p:spPr>
            </p:cxnSp>
            <p:cxnSp>
              <p:nvCxnSpPr>
                <p:cNvPr id="34" name="Straight Arrow Connector 33">
                  <a:extLst>
                    <a:ext uri="{FF2B5EF4-FFF2-40B4-BE49-F238E27FC236}">
                      <a16:creationId xmlns:a16="http://schemas.microsoft.com/office/drawing/2014/main" id="{18661260-98F0-B247-AC51-20D81FC664A2}"/>
                    </a:ext>
                  </a:extLst>
                </p:cNvPr>
                <p:cNvCxnSpPr/>
                <p:nvPr/>
              </p:nvCxnSpPr>
              <p:spPr>
                <a:xfrm>
                  <a:off x="1578909" y="713408"/>
                  <a:ext cx="273560" cy="488508"/>
                </a:xfrm>
                <a:prstGeom prst="straightConnector1">
                  <a:avLst/>
                </a:prstGeom>
                <a:noFill/>
                <a:ln w="38100" cap="flat" cmpd="sng" algn="ctr">
                  <a:solidFill>
                    <a:srgbClr val="FFB8C1">
                      <a:lumMod val="50000"/>
                    </a:srgbClr>
                  </a:solidFill>
                  <a:prstDash val="solid"/>
                  <a:miter lim="800000"/>
                  <a:tailEnd type="triangle"/>
                </a:ln>
                <a:effectLst/>
              </p:spPr>
            </p:cxnSp>
            <p:sp>
              <p:nvSpPr>
                <p:cNvPr id="35" name="Text Box 24">
                  <a:extLst>
                    <a:ext uri="{FF2B5EF4-FFF2-40B4-BE49-F238E27FC236}">
                      <a16:creationId xmlns:a16="http://schemas.microsoft.com/office/drawing/2014/main" id="{7BF456C8-4EE1-54C8-6A5A-665CAD5F4036}"/>
                    </a:ext>
                  </a:extLst>
                </p:cNvPr>
                <p:cNvSpPr txBox="1"/>
                <p:nvPr/>
              </p:nvSpPr>
              <p:spPr>
                <a:xfrm>
                  <a:off x="36943" y="1127395"/>
                  <a:ext cx="1065985" cy="5568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1200"/>
                    </a:spcBef>
                    <a:spcAft>
                      <a:spcPts val="600"/>
                    </a:spcAft>
                    <a:buClrTx/>
                    <a:buSzTx/>
                    <a:buFontTx/>
                    <a:buNone/>
                    <a:tabLst/>
                    <a:defRPr/>
                  </a:pPr>
                  <a:r>
                    <a:rPr kumimoji="0" lang="en-AU" sz="18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compression</a:t>
                  </a:r>
                </a:p>
              </p:txBody>
            </p:sp>
            <p:sp>
              <p:nvSpPr>
                <p:cNvPr id="36" name="Text Box 24">
                  <a:extLst>
                    <a:ext uri="{FF2B5EF4-FFF2-40B4-BE49-F238E27FC236}">
                      <a16:creationId xmlns:a16="http://schemas.microsoft.com/office/drawing/2014/main" id="{D0F180BA-0CF9-47C2-62F1-EB20E305EF4C}"/>
                    </a:ext>
                  </a:extLst>
                </p:cNvPr>
                <p:cNvSpPr txBox="1"/>
                <p:nvPr/>
              </p:nvSpPr>
              <p:spPr>
                <a:xfrm>
                  <a:off x="1857106" y="1127396"/>
                  <a:ext cx="1065985" cy="5568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1200"/>
                    </a:spcBef>
                    <a:spcAft>
                      <a:spcPts val="600"/>
                    </a:spcAft>
                    <a:buClrTx/>
                    <a:buSzTx/>
                    <a:buFontTx/>
                    <a:buNone/>
                    <a:tabLst/>
                    <a:defRPr/>
                  </a:pPr>
                  <a:r>
                    <a:rPr kumimoji="0" lang="en-AU" sz="18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compression</a:t>
                  </a:r>
                </a:p>
              </p:txBody>
            </p:sp>
            <p:sp>
              <p:nvSpPr>
                <p:cNvPr id="37" name="Text Box 24">
                  <a:extLst>
                    <a:ext uri="{FF2B5EF4-FFF2-40B4-BE49-F238E27FC236}">
                      <a16:creationId xmlns:a16="http://schemas.microsoft.com/office/drawing/2014/main" id="{BE5E034C-795C-F82F-F937-7D72645EA69A}"/>
                    </a:ext>
                  </a:extLst>
                </p:cNvPr>
                <p:cNvSpPr txBox="1"/>
                <p:nvPr/>
              </p:nvSpPr>
              <p:spPr>
                <a:xfrm>
                  <a:off x="1084010" y="2300061"/>
                  <a:ext cx="1065985" cy="5568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1200"/>
                    </a:spcBef>
                    <a:spcAft>
                      <a:spcPts val="600"/>
                    </a:spcAft>
                    <a:buClrTx/>
                    <a:buSzTx/>
                    <a:buFontTx/>
                    <a:buNone/>
                    <a:tabLst/>
                    <a:defRPr/>
                  </a:pPr>
                  <a:r>
                    <a:rPr kumimoji="0" lang="en-AU" sz="18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tension</a:t>
                  </a:r>
                </a:p>
              </p:txBody>
            </p:sp>
            <p:sp>
              <p:nvSpPr>
                <p:cNvPr id="38" name="Rectangle 37">
                  <a:extLst>
                    <a:ext uri="{FF2B5EF4-FFF2-40B4-BE49-F238E27FC236}">
                      <a16:creationId xmlns:a16="http://schemas.microsoft.com/office/drawing/2014/main" id="{977AA971-8768-1FCA-F152-34247DA71F5C}"/>
                    </a:ext>
                  </a:extLst>
                </p:cNvPr>
                <p:cNvSpPr/>
                <p:nvPr/>
              </p:nvSpPr>
              <p:spPr>
                <a:xfrm>
                  <a:off x="396077" y="2254216"/>
                  <a:ext cx="155442" cy="288501"/>
                </a:xfrm>
                <a:prstGeom prst="rect">
                  <a:avLst/>
                </a:prstGeom>
                <a:gradFill flip="none" rotWithShape="1">
                  <a:gsLst>
                    <a:gs pos="0">
                      <a:sysClr val="window" lastClr="FFFFFF"/>
                    </a:gs>
                    <a:gs pos="100000">
                      <a:srgbClr val="002664">
                        <a:lumMod val="45000"/>
                        <a:lumOff val="55000"/>
                      </a:srgbClr>
                    </a:gs>
                    <a:gs pos="99000">
                      <a:sysClr val="windowText" lastClr="000000"/>
                    </a:gs>
                    <a:gs pos="100000">
                      <a:sysClr val="windowText" lastClr="000000">
                        <a:lumMod val="50000"/>
                        <a:lumOff val="50000"/>
                      </a:sysClr>
                    </a:gs>
                  </a:gsLst>
                  <a:lin ang="0" scaled="1"/>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sp>
              <p:nvSpPr>
                <p:cNvPr id="39" name="Rectangle 38">
                  <a:extLst>
                    <a:ext uri="{FF2B5EF4-FFF2-40B4-BE49-F238E27FC236}">
                      <a16:creationId xmlns:a16="http://schemas.microsoft.com/office/drawing/2014/main" id="{C7B3682B-DEF5-7C39-0D4A-EF0C43797C10}"/>
                    </a:ext>
                  </a:extLst>
                </p:cNvPr>
                <p:cNvSpPr/>
                <p:nvPr/>
              </p:nvSpPr>
              <p:spPr>
                <a:xfrm>
                  <a:off x="2234657" y="2254216"/>
                  <a:ext cx="155442" cy="288501"/>
                </a:xfrm>
                <a:prstGeom prst="rect">
                  <a:avLst/>
                </a:prstGeom>
                <a:gradFill flip="none" rotWithShape="1">
                  <a:gsLst>
                    <a:gs pos="0">
                      <a:sysClr val="window" lastClr="FFFFFF"/>
                    </a:gs>
                    <a:gs pos="100000">
                      <a:srgbClr val="002664">
                        <a:lumMod val="45000"/>
                        <a:lumOff val="55000"/>
                      </a:srgbClr>
                    </a:gs>
                    <a:gs pos="99000">
                      <a:sysClr val="windowText" lastClr="000000"/>
                    </a:gs>
                    <a:gs pos="100000">
                      <a:sysClr val="windowText" lastClr="000000">
                        <a:lumMod val="50000"/>
                        <a:lumOff val="50000"/>
                      </a:sysClr>
                    </a:gs>
                  </a:gsLst>
                  <a:lin ang="0" scaled="1"/>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grpSp>
        </p:grpSp>
      </p:grpSp>
      <p:sp>
        <p:nvSpPr>
          <p:cNvPr id="2" name="Slide Number Placeholder 1">
            <a:extLst>
              <a:ext uri="{FF2B5EF4-FFF2-40B4-BE49-F238E27FC236}">
                <a16:creationId xmlns:a16="http://schemas.microsoft.com/office/drawing/2014/main" id="{38654271-DC60-A664-6005-1EDE8DF86DF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134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239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5B24C-C843-65EF-F885-65C0B089B25C}"/>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F0892254-B627-9F67-BF27-060535099FF1}"/>
              </a:ext>
            </a:extLst>
          </p:cNvPr>
          <p:cNvSpPr>
            <a:spLocks noGrp="1"/>
          </p:cNvSpPr>
          <p:nvPr>
            <p:ph type="title"/>
          </p:nvPr>
        </p:nvSpPr>
        <p:spPr/>
        <p:txBody>
          <a:bodyPr vert="horz" lIns="0" tIns="0" rIns="0" bIns="0" rtlCol="0" anchor="t">
            <a:normAutofit/>
          </a:bodyPr>
          <a:lstStyle/>
          <a:p>
            <a:r>
              <a:rPr lang="en-AU"/>
              <a:t>Trusses (5)</a:t>
            </a:r>
          </a:p>
        </p:txBody>
      </p:sp>
      <p:sp>
        <p:nvSpPr>
          <p:cNvPr id="3" name="TextBox 2">
            <a:extLst>
              <a:ext uri="{FF2B5EF4-FFF2-40B4-BE49-F238E27FC236}">
                <a16:creationId xmlns:a16="http://schemas.microsoft.com/office/drawing/2014/main" id="{FF2A5B34-4D2C-E3FF-291E-B75DD4370526}"/>
              </a:ext>
            </a:extLst>
          </p:cNvPr>
          <p:cNvSpPr txBox="1"/>
          <p:nvPr/>
        </p:nvSpPr>
        <p:spPr>
          <a:xfrm>
            <a:off x="253675" y="1050438"/>
            <a:ext cx="7336465" cy="808074"/>
          </a:xfrm>
          <a:prstGeom prst="rect">
            <a:avLst/>
          </a:prstGeom>
          <a:noFill/>
        </p:spPr>
        <p:txBody>
          <a:bodyPr wrap="square" lIns="0" tIns="0" rIns="0" bIns="0" rtlCol="0">
            <a:noAutofit/>
          </a:bodyPr>
          <a:lstStyle/>
          <a:p>
            <a:pPr algn="l"/>
            <a:r>
              <a:rPr lang="en-AU" dirty="0">
                <a:solidFill>
                  <a:srgbClr val="146CFD"/>
                </a:solidFill>
              </a:rPr>
              <a:t>Why are triangles a strong shape?</a:t>
            </a:r>
          </a:p>
        </p:txBody>
      </p:sp>
      <p:sp>
        <p:nvSpPr>
          <p:cNvPr id="6" name="TextBox 5">
            <a:extLst>
              <a:ext uri="{FF2B5EF4-FFF2-40B4-BE49-F238E27FC236}">
                <a16:creationId xmlns:a16="http://schemas.microsoft.com/office/drawing/2014/main" id="{A5D6DDAA-DF7B-4C34-1A51-AD3A312F7E8F}"/>
              </a:ext>
            </a:extLst>
          </p:cNvPr>
          <p:cNvSpPr txBox="1"/>
          <p:nvPr/>
        </p:nvSpPr>
        <p:spPr>
          <a:xfrm>
            <a:off x="253676" y="1705123"/>
            <a:ext cx="4679832" cy="4842351"/>
          </a:xfrm>
          <a:prstGeom prst="rect">
            <a:avLst/>
          </a:prstGeom>
          <a:noFill/>
        </p:spPr>
        <p:txBody>
          <a:bodyPr wrap="square">
            <a:spAutoFit/>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When a load (force) pushes down on one corner of a triangle, the force travels along the sides. The two angled sides of the triangle are pushed in — this is called compression. The bottom side is pulled outwards — this is called tension.</a:t>
            </a:r>
          </a:p>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Triangles are special because they don’t change shape easily under force. This makes them a smart and stable choice for engineers when building safe, strong structures like trusses and bridges.</a:t>
            </a:r>
          </a:p>
        </p:txBody>
      </p:sp>
      <p:sp>
        <p:nvSpPr>
          <p:cNvPr id="40" name="Rectangle 39">
            <a:extLst>
              <a:ext uri="{FF2B5EF4-FFF2-40B4-BE49-F238E27FC236}">
                <a16:creationId xmlns:a16="http://schemas.microsoft.com/office/drawing/2014/main" id="{4ACDEB4F-8D89-B656-6E2B-7F665903791D}"/>
              </a:ext>
              <a:ext uri="{C183D7F6-B498-43B3-948B-1728B52AA6E4}">
                <adec:decorative xmlns:adec="http://schemas.microsoft.com/office/drawing/2017/decorative" val="1"/>
              </a:ext>
            </a:extLst>
          </p:cNvPr>
          <p:cNvSpPr/>
          <p:nvPr/>
        </p:nvSpPr>
        <p:spPr>
          <a:xfrm>
            <a:off x="5624623" y="765544"/>
            <a:ext cx="6207377" cy="573245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AC5D29A0-6FBD-BEDD-7AD1-F4BF808B1CF3}"/>
              </a:ext>
            </a:extLst>
          </p:cNvPr>
          <p:cNvSpPr txBox="1"/>
          <p:nvPr/>
        </p:nvSpPr>
        <p:spPr>
          <a:xfrm>
            <a:off x="5828259" y="1275760"/>
            <a:ext cx="6186253" cy="338554"/>
          </a:xfrm>
          <a:prstGeom prst="rect">
            <a:avLst/>
          </a:prstGeom>
          <a:noFill/>
        </p:spPr>
        <p:txBody>
          <a:bodyPr wrap="square">
            <a:spAutoFit/>
          </a:bodyPr>
          <a:lstStyle/>
          <a:p>
            <a:r>
              <a:rPr lang="en-AU" sz="1600" dirty="0">
                <a:effectLst/>
                <a:latin typeface="Arial" panose="020B0604020202020204" pitchFamily="34" charset="0"/>
                <a:ea typeface="Calibri" panose="020F0502020204030204" pitchFamily="34" charset="0"/>
              </a:rPr>
              <a:t>Let’s look at what happens when a force is applied to a triangle</a:t>
            </a:r>
            <a:endParaRPr lang="en-AU" sz="1600" dirty="0"/>
          </a:p>
        </p:txBody>
      </p:sp>
      <p:grpSp>
        <p:nvGrpSpPr>
          <p:cNvPr id="25" name="Group 24" descr="A diagram representing a triangle loaded form the top and the distribution of tensile and compressive forces throughout its structure">
            <a:extLst>
              <a:ext uri="{FF2B5EF4-FFF2-40B4-BE49-F238E27FC236}">
                <a16:creationId xmlns:a16="http://schemas.microsoft.com/office/drawing/2014/main" id="{F2D5D145-B969-962E-F95D-27A8414C1B68}"/>
              </a:ext>
            </a:extLst>
          </p:cNvPr>
          <p:cNvGrpSpPr/>
          <p:nvPr/>
        </p:nvGrpSpPr>
        <p:grpSpPr>
          <a:xfrm>
            <a:off x="6730049" y="2380272"/>
            <a:ext cx="4587761" cy="4225725"/>
            <a:chOff x="36943" y="198472"/>
            <a:chExt cx="2886148" cy="2658484"/>
          </a:xfrm>
        </p:grpSpPr>
        <p:cxnSp>
          <p:nvCxnSpPr>
            <p:cNvPr id="26" name="Straight Arrow Connector 25">
              <a:extLst>
                <a:ext uri="{FF2B5EF4-FFF2-40B4-BE49-F238E27FC236}">
                  <a16:creationId xmlns:a16="http://schemas.microsoft.com/office/drawing/2014/main" id="{70DDD45C-5137-8ABE-2B63-1B3B34BCA4A4}"/>
                </a:ext>
              </a:extLst>
            </p:cNvPr>
            <p:cNvCxnSpPr/>
            <p:nvPr/>
          </p:nvCxnSpPr>
          <p:spPr>
            <a:xfrm flipV="1">
              <a:off x="533400" y="1504950"/>
              <a:ext cx="239603" cy="430306"/>
            </a:xfrm>
            <a:prstGeom prst="straightConnector1">
              <a:avLst/>
            </a:prstGeom>
            <a:noFill/>
            <a:ln w="38100" cap="flat" cmpd="sng" algn="ctr">
              <a:solidFill>
                <a:srgbClr val="FFB8C1">
                  <a:lumMod val="50000"/>
                </a:srgbClr>
              </a:solidFill>
              <a:prstDash val="solid"/>
              <a:miter lim="800000"/>
              <a:tailEnd type="triangle"/>
            </a:ln>
            <a:effectLst/>
          </p:spPr>
        </p:cxnSp>
        <p:cxnSp>
          <p:nvCxnSpPr>
            <p:cNvPr id="27" name="Straight Arrow Connector 26">
              <a:extLst>
                <a:ext uri="{FF2B5EF4-FFF2-40B4-BE49-F238E27FC236}">
                  <a16:creationId xmlns:a16="http://schemas.microsoft.com/office/drawing/2014/main" id="{C5254210-2396-7D2D-7D14-AB03EEC42749}"/>
                </a:ext>
              </a:extLst>
            </p:cNvPr>
            <p:cNvCxnSpPr/>
            <p:nvPr/>
          </p:nvCxnSpPr>
          <p:spPr>
            <a:xfrm flipH="1" flipV="1">
              <a:off x="2032000" y="1511300"/>
              <a:ext cx="243983" cy="419096"/>
            </a:xfrm>
            <a:prstGeom prst="straightConnector1">
              <a:avLst/>
            </a:prstGeom>
            <a:noFill/>
            <a:ln w="38100" cap="flat" cmpd="sng" algn="ctr">
              <a:solidFill>
                <a:srgbClr val="FFB8C1">
                  <a:lumMod val="50000"/>
                </a:srgbClr>
              </a:solidFill>
              <a:prstDash val="solid"/>
              <a:miter lim="800000"/>
              <a:tailEnd type="triangle"/>
            </a:ln>
            <a:effectLst/>
          </p:spPr>
        </p:cxnSp>
        <p:grpSp>
          <p:nvGrpSpPr>
            <p:cNvPr id="28" name="Group 27">
              <a:extLst>
                <a:ext uri="{FF2B5EF4-FFF2-40B4-BE49-F238E27FC236}">
                  <a16:creationId xmlns:a16="http://schemas.microsoft.com/office/drawing/2014/main" id="{34DC6DB3-35FD-74B8-851D-17C466EE339F}"/>
                </a:ext>
              </a:extLst>
            </p:cNvPr>
            <p:cNvGrpSpPr/>
            <p:nvPr/>
          </p:nvGrpSpPr>
          <p:grpSpPr>
            <a:xfrm>
              <a:off x="36943" y="198472"/>
              <a:ext cx="2886148" cy="2658484"/>
              <a:chOff x="36943" y="198472"/>
              <a:chExt cx="2886148" cy="2658484"/>
            </a:xfrm>
          </p:grpSpPr>
          <p:sp>
            <p:nvSpPr>
              <p:cNvPr id="29" name="Isosceles Triangle 28">
                <a:extLst>
                  <a:ext uri="{FF2B5EF4-FFF2-40B4-BE49-F238E27FC236}">
                    <a16:creationId xmlns:a16="http://schemas.microsoft.com/office/drawing/2014/main" id="{B9C1F587-79E6-74B1-AD09-1CACC814A1D0}"/>
                  </a:ext>
                </a:extLst>
              </p:cNvPr>
              <p:cNvSpPr/>
              <p:nvPr/>
            </p:nvSpPr>
            <p:spPr>
              <a:xfrm>
                <a:off x="521685" y="629262"/>
                <a:ext cx="1787848" cy="1589198"/>
              </a:xfrm>
              <a:prstGeom prst="triangle">
                <a:avLst/>
              </a:prstGeom>
              <a:noFill/>
              <a:ln w="57150" cap="flat" cmpd="sng" algn="ctr">
                <a:solidFill>
                  <a:srgbClr val="002664">
                    <a:lumMod val="90000"/>
                    <a:lumOff val="1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cxnSp>
            <p:nvCxnSpPr>
              <p:cNvPr id="30" name="Straight Arrow Connector 29">
                <a:extLst>
                  <a:ext uri="{FF2B5EF4-FFF2-40B4-BE49-F238E27FC236}">
                    <a16:creationId xmlns:a16="http://schemas.microsoft.com/office/drawing/2014/main" id="{855C6050-A882-2610-3223-3429F855D6C7}"/>
                  </a:ext>
                </a:extLst>
              </p:cNvPr>
              <p:cNvCxnSpPr/>
              <p:nvPr/>
            </p:nvCxnSpPr>
            <p:spPr>
              <a:xfrm>
                <a:off x="1415507" y="259162"/>
                <a:ext cx="0" cy="288500"/>
              </a:xfrm>
              <a:prstGeom prst="straightConnector1">
                <a:avLst/>
              </a:prstGeom>
              <a:noFill/>
              <a:ln w="38100" cap="flat" cmpd="sng" algn="ctr">
                <a:solidFill>
                  <a:sysClr val="windowText" lastClr="000000"/>
                </a:solidFill>
                <a:prstDash val="solid"/>
                <a:miter lim="800000"/>
                <a:tailEnd type="triangle"/>
              </a:ln>
              <a:effectLst/>
            </p:spPr>
          </p:cxnSp>
          <p:sp>
            <p:nvSpPr>
              <p:cNvPr id="31" name="Text Box 24">
                <a:extLst>
                  <a:ext uri="{FF2B5EF4-FFF2-40B4-BE49-F238E27FC236}">
                    <a16:creationId xmlns:a16="http://schemas.microsoft.com/office/drawing/2014/main" id="{C6052BA6-4028-5F85-B9C3-E0E3B3196B57}"/>
                  </a:ext>
                </a:extLst>
              </p:cNvPr>
              <p:cNvSpPr txBox="1"/>
              <p:nvPr/>
            </p:nvSpPr>
            <p:spPr>
              <a:xfrm>
                <a:off x="1469161" y="198472"/>
                <a:ext cx="464534" cy="55744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1200"/>
                  </a:spcBef>
                  <a:spcAft>
                    <a:spcPts val="600"/>
                  </a:spcAft>
                  <a:buClrTx/>
                  <a:buSzTx/>
                  <a:buFontTx/>
                  <a:buNone/>
                  <a:tabLst/>
                  <a:defRPr/>
                </a:pPr>
                <a:r>
                  <a:rPr kumimoji="0" lang="en-AU" sz="18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load</a:t>
                </a:r>
              </a:p>
            </p:txBody>
          </p:sp>
          <p:cxnSp>
            <p:nvCxnSpPr>
              <p:cNvPr id="32" name="Straight Arrow Connector 31">
                <a:extLst>
                  <a:ext uri="{FF2B5EF4-FFF2-40B4-BE49-F238E27FC236}">
                    <a16:creationId xmlns:a16="http://schemas.microsoft.com/office/drawing/2014/main" id="{90D536FE-5F3E-7B6F-5FF5-408D152C7D65}"/>
                  </a:ext>
                </a:extLst>
              </p:cNvPr>
              <p:cNvCxnSpPr/>
              <p:nvPr/>
            </p:nvCxnSpPr>
            <p:spPr>
              <a:xfrm>
                <a:off x="718807" y="2339687"/>
                <a:ext cx="1398494" cy="0"/>
              </a:xfrm>
              <a:prstGeom prst="straightConnector1">
                <a:avLst/>
              </a:prstGeom>
              <a:noFill/>
              <a:ln w="38100" cap="flat" cmpd="sng" algn="ctr">
                <a:solidFill>
                  <a:srgbClr val="FFFF00"/>
                </a:solidFill>
                <a:prstDash val="solid"/>
                <a:miter lim="800000"/>
                <a:headEnd type="triangle"/>
                <a:tailEnd type="triangle"/>
              </a:ln>
              <a:effectLst/>
            </p:spPr>
          </p:cxnSp>
          <p:cxnSp>
            <p:nvCxnSpPr>
              <p:cNvPr id="33" name="Straight Arrow Connector 32">
                <a:extLst>
                  <a:ext uri="{FF2B5EF4-FFF2-40B4-BE49-F238E27FC236}">
                    <a16:creationId xmlns:a16="http://schemas.microsoft.com/office/drawing/2014/main" id="{1AD3127C-ABE3-4C88-F947-2664E65F7774}"/>
                  </a:ext>
                </a:extLst>
              </p:cNvPr>
              <p:cNvCxnSpPr/>
              <p:nvPr/>
            </p:nvCxnSpPr>
            <p:spPr>
              <a:xfrm flipH="1">
                <a:off x="962280" y="723187"/>
                <a:ext cx="243459" cy="479714"/>
              </a:xfrm>
              <a:prstGeom prst="straightConnector1">
                <a:avLst/>
              </a:prstGeom>
              <a:noFill/>
              <a:ln w="38100" cap="flat" cmpd="sng" algn="ctr">
                <a:solidFill>
                  <a:srgbClr val="FFB8C1">
                    <a:lumMod val="50000"/>
                  </a:srgbClr>
                </a:solidFill>
                <a:prstDash val="solid"/>
                <a:miter lim="800000"/>
                <a:tailEnd type="triangle"/>
              </a:ln>
              <a:effectLst/>
            </p:spPr>
          </p:cxnSp>
          <p:cxnSp>
            <p:nvCxnSpPr>
              <p:cNvPr id="34" name="Straight Arrow Connector 33">
                <a:extLst>
                  <a:ext uri="{FF2B5EF4-FFF2-40B4-BE49-F238E27FC236}">
                    <a16:creationId xmlns:a16="http://schemas.microsoft.com/office/drawing/2014/main" id="{ACF85F38-CAD2-4485-8C91-35420AEBF6EA}"/>
                  </a:ext>
                </a:extLst>
              </p:cNvPr>
              <p:cNvCxnSpPr/>
              <p:nvPr/>
            </p:nvCxnSpPr>
            <p:spPr>
              <a:xfrm>
                <a:off x="1578909" y="713408"/>
                <a:ext cx="273560" cy="488508"/>
              </a:xfrm>
              <a:prstGeom prst="straightConnector1">
                <a:avLst/>
              </a:prstGeom>
              <a:noFill/>
              <a:ln w="38100" cap="flat" cmpd="sng" algn="ctr">
                <a:solidFill>
                  <a:srgbClr val="FFB8C1">
                    <a:lumMod val="50000"/>
                  </a:srgbClr>
                </a:solidFill>
                <a:prstDash val="solid"/>
                <a:miter lim="800000"/>
                <a:tailEnd type="triangle"/>
              </a:ln>
              <a:effectLst/>
            </p:spPr>
          </p:cxnSp>
          <p:sp>
            <p:nvSpPr>
              <p:cNvPr id="35" name="Text Box 24">
                <a:extLst>
                  <a:ext uri="{FF2B5EF4-FFF2-40B4-BE49-F238E27FC236}">
                    <a16:creationId xmlns:a16="http://schemas.microsoft.com/office/drawing/2014/main" id="{FB55E640-BB10-B74F-09AD-82252B6B41BD}"/>
                  </a:ext>
                </a:extLst>
              </p:cNvPr>
              <p:cNvSpPr txBox="1"/>
              <p:nvPr/>
            </p:nvSpPr>
            <p:spPr>
              <a:xfrm>
                <a:off x="36943" y="1127395"/>
                <a:ext cx="1065985" cy="5568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1200"/>
                  </a:spcBef>
                  <a:spcAft>
                    <a:spcPts val="600"/>
                  </a:spcAft>
                  <a:buClrTx/>
                  <a:buSzTx/>
                  <a:buFontTx/>
                  <a:buNone/>
                  <a:tabLst/>
                  <a:defRPr/>
                </a:pPr>
                <a:r>
                  <a:rPr kumimoji="0" lang="en-AU" sz="18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compression</a:t>
                </a:r>
              </a:p>
            </p:txBody>
          </p:sp>
          <p:sp>
            <p:nvSpPr>
              <p:cNvPr id="36" name="Text Box 24">
                <a:extLst>
                  <a:ext uri="{FF2B5EF4-FFF2-40B4-BE49-F238E27FC236}">
                    <a16:creationId xmlns:a16="http://schemas.microsoft.com/office/drawing/2014/main" id="{559BD516-66BF-F94E-4122-93C9DB283EAB}"/>
                  </a:ext>
                </a:extLst>
              </p:cNvPr>
              <p:cNvSpPr txBox="1"/>
              <p:nvPr/>
            </p:nvSpPr>
            <p:spPr>
              <a:xfrm>
                <a:off x="1857106" y="1127396"/>
                <a:ext cx="1065985" cy="5568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1200"/>
                  </a:spcBef>
                  <a:spcAft>
                    <a:spcPts val="600"/>
                  </a:spcAft>
                  <a:buClrTx/>
                  <a:buSzTx/>
                  <a:buFontTx/>
                  <a:buNone/>
                  <a:tabLst/>
                  <a:defRPr/>
                </a:pPr>
                <a:r>
                  <a:rPr kumimoji="0" lang="en-AU" sz="18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compression</a:t>
                </a:r>
              </a:p>
            </p:txBody>
          </p:sp>
          <p:sp>
            <p:nvSpPr>
              <p:cNvPr id="37" name="Text Box 24">
                <a:extLst>
                  <a:ext uri="{FF2B5EF4-FFF2-40B4-BE49-F238E27FC236}">
                    <a16:creationId xmlns:a16="http://schemas.microsoft.com/office/drawing/2014/main" id="{C990509A-5AA2-9B83-AD1C-CD12BE9B45BF}"/>
                  </a:ext>
                </a:extLst>
              </p:cNvPr>
              <p:cNvSpPr txBox="1"/>
              <p:nvPr/>
            </p:nvSpPr>
            <p:spPr>
              <a:xfrm>
                <a:off x="1084010" y="2300061"/>
                <a:ext cx="1065985" cy="5568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1200"/>
                  </a:spcBef>
                  <a:spcAft>
                    <a:spcPts val="600"/>
                  </a:spcAft>
                  <a:buClrTx/>
                  <a:buSzTx/>
                  <a:buFontTx/>
                  <a:buNone/>
                  <a:tabLst/>
                  <a:defRPr/>
                </a:pPr>
                <a:r>
                  <a:rPr kumimoji="0" lang="en-AU" sz="180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rPr>
                  <a:t>tension</a:t>
                </a:r>
              </a:p>
            </p:txBody>
          </p:sp>
          <p:sp>
            <p:nvSpPr>
              <p:cNvPr id="38" name="Rectangle 37">
                <a:extLst>
                  <a:ext uri="{FF2B5EF4-FFF2-40B4-BE49-F238E27FC236}">
                    <a16:creationId xmlns:a16="http://schemas.microsoft.com/office/drawing/2014/main" id="{DD769978-0989-28CA-7798-9076BE39640A}"/>
                  </a:ext>
                </a:extLst>
              </p:cNvPr>
              <p:cNvSpPr/>
              <p:nvPr/>
            </p:nvSpPr>
            <p:spPr>
              <a:xfrm>
                <a:off x="396077" y="2254216"/>
                <a:ext cx="155442" cy="288501"/>
              </a:xfrm>
              <a:prstGeom prst="rect">
                <a:avLst/>
              </a:prstGeom>
              <a:gradFill flip="none" rotWithShape="1">
                <a:gsLst>
                  <a:gs pos="0">
                    <a:sysClr val="window" lastClr="FFFFFF"/>
                  </a:gs>
                  <a:gs pos="100000">
                    <a:srgbClr val="002664">
                      <a:lumMod val="45000"/>
                      <a:lumOff val="55000"/>
                    </a:srgbClr>
                  </a:gs>
                  <a:gs pos="99000">
                    <a:sysClr val="windowText" lastClr="000000"/>
                  </a:gs>
                  <a:gs pos="100000">
                    <a:sysClr val="windowText" lastClr="000000">
                      <a:lumMod val="50000"/>
                      <a:lumOff val="50000"/>
                    </a:sysClr>
                  </a:gs>
                </a:gsLst>
                <a:lin ang="0" scaled="1"/>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sp>
            <p:nvSpPr>
              <p:cNvPr id="39" name="Rectangle 38">
                <a:extLst>
                  <a:ext uri="{FF2B5EF4-FFF2-40B4-BE49-F238E27FC236}">
                    <a16:creationId xmlns:a16="http://schemas.microsoft.com/office/drawing/2014/main" id="{863F8D6A-ACE8-94B9-1141-E8B0F59E8D4D}"/>
                  </a:ext>
                </a:extLst>
              </p:cNvPr>
              <p:cNvSpPr/>
              <p:nvPr/>
            </p:nvSpPr>
            <p:spPr>
              <a:xfrm>
                <a:off x="2234657" y="2254216"/>
                <a:ext cx="155442" cy="288501"/>
              </a:xfrm>
              <a:prstGeom prst="rect">
                <a:avLst/>
              </a:prstGeom>
              <a:gradFill flip="none" rotWithShape="1">
                <a:gsLst>
                  <a:gs pos="0">
                    <a:sysClr val="window" lastClr="FFFFFF"/>
                  </a:gs>
                  <a:gs pos="100000">
                    <a:srgbClr val="002664">
                      <a:lumMod val="45000"/>
                      <a:lumOff val="55000"/>
                    </a:srgbClr>
                  </a:gs>
                  <a:gs pos="99000">
                    <a:sysClr val="windowText" lastClr="000000"/>
                  </a:gs>
                  <a:gs pos="100000">
                    <a:sysClr val="windowText" lastClr="000000">
                      <a:lumMod val="50000"/>
                      <a:lumOff val="50000"/>
                    </a:sysClr>
                  </a:gs>
                </a:gsLst>
                <a:lin ang="0" scaled="1"/>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u="none" strike="noStrike" kern="0" cap="none" spc="0" normalizeH="0" baseline="0" noProof="0">
                  <a:ln>
                    <a:noFill/>
                  </a:ln>
                  <a:solidFill>
                    <a:sysClr val="window" lastClr="FFFFFF"/>
                  </a:solidFill>
                  <a:effectLst/>
                  <a:uLnTx/>
                  <a:uFillTx/>
                  <a:latin typeface="Arial" panose="020B0604020202020204" pitchFamily="34" charset="0"/>
                  <a:ea typeface="+mn-ea"/>
                  <a:cs typeface="+mn-cs"/>
                </a:endParaRPr>
              </a:p>
            </p:txBody>
          </p:sp>
        </p:grpSp>
      </p:grpSp>
      <p:sp>
        <p:nvSpPr>
          <p:cNvPr id="2" name="Slide Number Placeholder 1">
            <a:extLst>
              <a:ext uri="{FF2B5EF4-FFF2-40B4-BE49-F238E27FC236}">
                <a16:creationId xmlns:a16="http://schemas.microsoft.com/office/drawing/2014/main" id="{74932842-AF27-43D5-E464-3CCEA950FF21}"/>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135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064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54878-E987-FDF9-5A45-BB7DD333180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9C9E7A81-9899-56F3-D8C2-DBAEBD7A8770}"/>
              </a:ext>
            </a:extLst>
          </p:cNvPr>
          <p:cNvSpPr>
            <a:spLocks noGrp="1"/>
          </p:cNvSpPr>
          <p:nvPr>
            <p:ph type="title"/>
          </p:nvPr>
        </p:nvSpPr>
        <p:spPr/>
        <p:txBody>
          <a:bodyPr vert="horz" lIns="0" tIns="0" rIns="0" bIns="0" rtlCol="0" anchor="t">
            <a:normAutofit/>
          </a:bodyPr>
          <a:lstStyle/>
          <a:p>
            <a:r>
              <a:rPr lang="en-AU"/>
              <a:t>Trusses (6)</a:t>
            </a:r>
          </a:p>
        </p:txBody>
      </p:sp>
      <p:sp>
        <p:nvSpPr>
          <p:cNvPr id="6" name="Text Placeholder 5">
            <a:extLst>
              <a:ext uri="{FF2B5EF4-FFF2-40B4-BE49-F238E27FC236}">
                <a16:creationId xmlns:a16="http://schemas.microsoft.com/office/drawing/2014/main" id="{02052E42-C5D1-2952-F9EC-C2C24F810D90}"/>
              </a:ext>
            </a:extLst>
          </p:cNvPr>
          <p:cNvSpPr>
            <a:spLocks noGrp="1"/>
          </p:cNvSpPr>
          <p:nvPr>
            <p:ph type="body" sz="quarter" idx="18"/>
          </p:nvPr>
        </p:nvSpPr>
        <p:spPr/>
        <p:txBody>
          <a:bodyPr/>
          <a:lstStyle/>
          <a:p>
            <a:r>
              <a:rPr lang="en-AU" dirty="0">
                <a:solidFill>
                  <a:srgbClr val="146CFD"/>
                </a:solidFill>
              </a:rPr>
              <a:t>Activity – comparing force application on square vs triangle frames</a:t>
            </a:r>
          </a:p>
        </p:txBody>
      </p:sp>
      <p:sp>
        <p:nvSpPr>
          <p:cNvPr id="4" name="Text Placeholder 3">
            <a:extLst>
              <a:ext uri="{FF2B5EF4-FFF2-40B4-BE49-F238E27FC236}">
                <a16:creationId xmlns:a16="http://schemas.microsoft.com/office/drawing/2014/main" id="{C16DDE22-B64D-AA79-0FC0-454B6208B59C}"/>
              </a:ext>
            </a:extLst>
          </p:cNvPr>
          <p:cNvSpPr>
            <a:spLocks noGrp="1"/>
          </p:cNvSpPr>
          <p:nvPr>
            <p:ph type="body" sz="quarter" idx="17"/>
          </p:nvPr>
        </p:nvSpPr>
        <p:spPr>
          <a:xfrm>
            <a:off x="360000" y="1567086"/>
            <a:ext cx="11484000" cy="850293"/>
          </a:xfrm>
        </p:spPr>
        <p:txBody>
          <a:bodyPr/>
          <a:lstStyle/>
          <a:p>
            <a:r>
              <a:rPr lang="en-AU" sz="1800" dirty="0"/>
              <a:t>Investigate and compare the structural stability and force response of square and triangular frames when external forces are applied, to understand stress distribution and shape stability in engineering design.</a:t>
            </a:r>
          </a:p>
        </p:txBody>
      </p:sp>
      <p:sp>
        <p:nvSpPr>
          <p:cNvPr id="15" name="Rectangle 14">
            <a:extLst>
              <a:ext uri="{FF2B5EF4-FFF2-40B4-BE49-F238E27FC236}">
                <a16:creationId xmlns:a16="http://schemas.microsoft.com/office/drawing/2014/main" id="{E47083F1-31AE-E369-7A26-81619626AFE3}"/>
              </a:ext>
            </a:extLst>
          </p:cNvPr>
          <p:cNvSpPr/>
          <p:nvPr/>
        </p:nvSpPr>
        <p:spPr>
          <a:xfrm>
            <a:off x="359999" y="2490952"/>
            <a:ext cx="7217960" cy="420504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ct val="150000"/>
              </a:lnSpc>
              <a:spcAft>
                <a:spcPts val="600"/>
              </a:spcAft>
            </a:pPr>
            <a:r>
              <a:rPr lang="en-AU" sz="1800" b="1" dirty="0">
                <a:solidFill>
                  <a:schemeClr val="tx1"/>
                </a:solidFill>
              </a:rPr>
              <a:t>Materials</a:t>
            </a:r>
          </a:p>
          <a:p>
            <a:pPr marL="285750" indent="-285750">
              <a:lnSpc>
                <a:spcPct val="150000"/>
              </a:lnSpc>
              <a:spcAft>
                <a:spcPts val="600"/>
              </a:spcAft>
              <a:buFont typeface="Arial" panose="020B0604020202020204" pitchFamily="34" charset="0"/>
              <a:buChar char="•"/>
            </a:pPr>
            <a:r>
              <a:rPr lang="en-AU" sz="1800" dirty="0">
                <a:solidFill>
                  <a:schemeClr val="tx1"/>
                </a:solidFill>
              </a:rPr>
              <a:t>Thin wooden sticks or straws (all cut to equal lengths, e.g., 150mm)</a:t>
            </a:r>
          </a:p>
          <a:p>
            <a:pPr marL="285750" indent="-285750">
              <a:lnSpc>
                <a:spcPct val="150000"/>
              </a:lnSpc>
              <a:spcAft>
                <a:spcPts val="600"/>
              </a:spcAft>
              <a:buFont typeface="Arial" panose="020B0604020202020204" pitchFamily="34" charset="0"/>
              <a:buChar char="•"/>
            </a:pPr>
            <a:r>
              <a:rPr lang="en-AU" sz="1800" dirty="0">
                <a:solidFill>
                  <a:schemeClr val="tx1"/>
                </a:solidFill>
              </a:rPr>
              <a:t>Small connectors (thumb tacks or pins)</a:t>
            </a:r>
          </a:p>
          <a:p>
            <a:pPr marL="285750" indent="-285750">
              <a:lnSpc>
                <a:spcPct val="150000"/>
              </a:lnSpc>
              <a:spcAft>
                <a:spcPts val="600"/>
              </a:spcAft>
              <a:buFont typeface="Arial" panose="020B0604020202020204" pitchFamily="34" charset="0"/>
              <a:buChar char="•"/>
            </a:pPr>
            <a:r>
              <a:rPr lang="en-AU" sz="1800" dirty="0">
                <a:solidFill>
                  <a:schemeClr val="tx1"/>
                </a:solidFill>
              </a:rPr>
              <a:t>Weights (small masses or bags of sand) or a force gauge</a:t>
            </a:r>
          </a:p>
          <a:p>
            <a:pPr marL="285750" indent="-285750">
              <a:lnSpc>
                <a:spcPct val="150000"/>
              </a:lnSpc>
              <a:spcAft>
                <a:spcPts val="600"/>
              </a:spcAft>
              <a:buFont typeface="Arial" panose="020B0604020202020204" pitchFamily="34" charset="0"/>
              <a:buChar char="•"/>
            </a:pPr>
            <a:r>
              <a:rPr lang="en-AU" sz="1800" dirty="0">
                <a:solidFill>
                  <a:schemeClr val="tx1"/>
                </a:solidFill>
              </a:rPr>
              <a:t>Clamps or fixed supports (optional)</a:t>
            </a:r>
          </a:p>
          <a:p>
            <a:pPr marL="285750" indent="-285750">
              <a:lnSpc>
                <a:spcPct val="150000"/>
              </a:lnSpc>
              <a:spcAft>
                <a:spcPts val="600"/>
              </a:spcAft>
              <a:buFont typeface="Arial" panose="020B0604020202020204" pitchFamily="34" charset="0"/>
              <a:buChar char="•"/>
            </a:pPr>
            <a:r>
              <a:rPr lang="en-AU" sz="1800" dirty="0">
                <a:solidFill>
                  <a:schemeClr val="tx1"/>
                </a:solidFill>
              </a:rPr>
              <a:t>Ruler or protractor</a:t>
            </a:r>
          </a:p>
          <a:p>
            <a:pPr marL="285750" indent="-285750">
              <a:lnSpc>
                <a:spcPct val="150000"/>
              </a:lnSpc>
              <a:spcAft>
                <a:spcPts val="600"/>
              </a:spcAft>
              <a:buFont typeface="Arial" panose="020B0604020202020204" pitchFamily="34" charset="0"/>
              <a:buChar char="•"/>
            </a:pPr>
            <a:r>
              <a:rPr lang="en-AU" sz="1800" dirty="0">
                <a:solidFill>
                  <a:schemeClr val="tx1"/>
                </a:solidFill>
              </a:rPr>
              <a:t>Paper and pen for notes and sketches</a:t>
            </a:r>
          </a:p>
        </p:txBody>
      </p:sp>
      <p:pic>
        <p:nvPicPr>
          <p:cNvPr id="10" name="Picture 9" descr="A diagram representing a triangle loaded form the top and the distribution of tensile and compressive forces throughout its structure">
            <a:extLst>
              <a:ext uri="{FF2B5EF4-FFF2-40B4-BE49-F238E27FC236}">
                <a16:creationId xmlns:a16="http://schemas.microsoft.com/office/drawing/2014/main" id="{73CEE74A-F16E-1AAA-4E60-A2357611C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3882" y="2490952"/>
            <a:ext cx="3860118" cy="3515193"/>
          </a:xfrm>
          <a:prstGeom prst="rect">
            <a:avLst/>
          </a:prstGeom>
        </p:spPr>
      </p:pic>
      <p:sp>
        <p:nvSpPr>
          <p:cNvPr id="2" name="Slide Number Placeholder 1">
            <a:extLst>
              <a:ext uri="{FF2B5EF4-FFF2-40B4-BE49-F238E27FC236}">
                <a16:creationId xmlns:a16="http://schemas.microsoft.com/office/drawing/2014/main" id="{6E6464B1-3AEA-A9F4-04D7-F56902D4B17E}"/>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136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867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A5741-01CB-20A1-3C05-C1BB536345A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5267EA0C-A54E-AE10-703F-F8859F184DDE}"/>
              </a:ext>
            </a:extLst>
          </p:cNvPr>
          <p:cNvSpPr>
            <a:spLocks noGrp="1"/>
          </p:cNvSpPr>
          <p:nvPr>
            <p:ph type="title"/>
          </p:nvPr>
        </p:nvSpPr>
        <p:spPr/>
        <p:txBody>
          <a:bodyPr vert="horz" lIns="0" tIns="0" rIns="0" bIns="0" rtlCol="0" anchor="t">
            <a:normAutofit/>
          </a:bodyPr>
          <a:lstStyle/>
          <a:p>
            <a:r>
              <a:rPr lang="en-AU"/>
              <a:t>Trusses (7)</a:t>
            </a:r>
          </a:p>
        </p:txBody>
      </p:sp>
      <p:sp>
        <p:nvSpPr>
          <p:cNvPr id="7" name="Text Placeholder 6">
            <a:extLst>
              <a:ext uri="{FF2B5EF4-FFF2-40B4-BE49-F238E27FC236}">
                <a16:creationId xmlns:a16="http://schemas.microsoft.com/office/drawing/2014/main" id="{8A32496C-FE41-8F5C-2F4F-C3F96084FDCE}"/>
              </a:ext>
            </a:extLst>
          </p:cNvPr>
          <p:cNvSpPr>
            <a:spLocks noGrp="1"/>
          </p:cNvSpPr>
          <p:nvPr>
            <p:ph type="body" sz="quarter" idx="18"/>
          </p:nvPr>
        </p:nvSpPr>
        <p:spPr/>
        <p:txBody>
          <a:bodyPr/>
          <a:lstStyle/>
          <a:p>
            <a:r>
              <a:rPr lang="en-AU" dirty="0">
                <a:solidFill>
                  <a:srgbClr val="146CFD"/>
                </a:solidFill>
              </a:rPr>
              <a:t>Activity – comparing force application on square vs triangle frames</a:t>
            </a:r>
          </a:p>
        </p:txBody>
      </p:sp>
      <p:sp>
        <p:nvSpPr>
          <p:cNvPr id="6" name="Text Placeholder 5">
            <a:extLst>
              <a:ext uri="{FF2B5EF4-FFF2-40B4-BE49-F238E27FC236}">
                <a16:creationId xmlns:a16="http://schemas.microsoft.com/office/drawing/2014/main" id="{D9D9F378-88F5-68FD-AD74-B23816391F08}"/>
              </a:ext>
            </a:extLst>
          </p:cNvPr>
          <p:cNvSpPr>
            <a:spLocks noGrp="1"/>
          </p:cNvSpPr>
          <p:nvPr>
            <p:ph type="body" sz="quarter" idx="17"/>
          </p:nvPr>
        </p:nvSpPr>
        <p:spPr>
          <a:xfrm>
            <a:off x="360000" y="1567086"/>
            <a:ext cx="11484000" cy="832497"/>
          </a:xfrm>
        </p:spPr>
        <p:txBody>
          <a:bodyPr/>
          <a:lstStyle/>
          <a:p>
            <a:r>
              <a:rPr lang="en-AU" sz="1800" dirty="0"/>
              <a:t>Investigate and compare the structural stability and force response of square and triangular frames when external forces are applied, to understand stress distribution and shape stability in engineering design.</a:t>
            </a:r>
          </a:p>
        </p:txBody>
      </p:sp>
      <p:sp>
        <p:nvSpPr>
          <p:cNvPr id="8" name="TextBox 7">
            <a:extLst>
              <a:ext uri="{FF2B5EF4-FFF2-40B4-BE49-F238E27FC236}">
                <a16:creationId xmlns:a16="http://schemas.microsoft.com/office/drawing/2014/main" id="{000BBA0E-9B1B-2CE7-7872-C049000EF7A0}"/>
              </a:ext>
            </a:extLst>
          </p:cNvPr>
          <p:cNvSpPr txBox="1"/>
          <p:nvPr/>
        </p:nvSpPr>
        <p:spPr>
          <a:xfrm>
            <a:off x="338734" y="2798770"/>
            <a:ext cx="7063542" cy="3266811"/>
          </a:xfrm>
          <a:prstGeom prst="rect">
            <a:avLst/>
          </a:prstGeom>
          <a:solidFill>
            <a:schemeClr val="accent4"/>
          </a:solidFill>
        </p:spPr>
        <p:txBody>
          <a:bodyPr wrap="square" lIns="180000" tIns="180000" rIns="180000" bIns="180000">
            <a:spAutoFit/>
          </a:bodyPr>
          <a:lstStyle/>
          <a:p>
            <a:pPr>
              <a:lnSpc>
                <a:spcPct val="150000"/>
              </a:lnSpc>
              <a:spcAft>
                <a:spcPts val="1200"/>
              </a:spcAft>
              <a:buNone/>
            </a:pPr>
            <a:r>
              <a:rPr lang="en-AU" sz="1800" dirty="0">
                <a:effectLst/>
                <a:latin typeface="Arial" panose="020B0604020202020204" pitchFamily="34" charset="0"/>
                <a:ea typeface="Calibri" panose="020F0502020204030204" pitchFamily="34" charset="0"/>
              </a:rPr>
              <a:t>Instructions – students prepare two frames:</a:t>
            </a:r>
          </a:p>
          <a:p>
            <a:pPr>
              <a:lnSpc>
                <a:spcPct val="150000"/>
              </a:lnSpc>
              <a:spcAft>
                <a:spcPts val="1200"/>
              </a:spcAft>
              <a:buNone/>
            </a:pPr>
            <a:r>
              <a:rPr lang="en-AU" sz="1800" dirty="0">
                <a:effectLst/>
                <a:latin typeface="Arial" panose="020B0604020202020204" pitchFamily="34" charset="0"/>
                <a:ea typeface="Calibri" panose="020F0502020204030204" pitchFamily="34" charset="0"/>
              </a:rPr>
              <a:t>Square frame – Connect four sticks to form a square.</a:t>
            </a:r>
          </a:p>
          <a:p>
            <a:pPr>
              <a:lnSpc>
                <a:spcPct val="150000"/>
              </a:lnSpc>
              <a:spcAft>
                <a:spcPts val="1200"/>
              </a:spcAft>
              <a:buNone/>
            </a:pPr>
            <a:r>
              <a:rPr lang="en-AU" sz="1800" dirty="0">
                <a:effectLst/>
                <a:latin typeface="Arial" panose="020B0604020202020204" pitchFamily="34" charset="0"/>
                <a:ea typeface="Calibri" panose="020F0502020204030204" pitchFamily="34" charset="0"/>
              </a:rPr>
              <a:t>Triangle frame – Connect three sticks to form an equilateral triangle.</a:t>
            </a:r>
          </a:p>
          <a:p>
            <a:pPr>
              <a:lnSpc>
                <a:spcPct val="150000"/>
              </a:lnSpc>
              <a:spcAft>
                <a:spcPts val="1200"/>
              </a:spcAft>
              <a:buNone/>
            </a:pPr>
            <a:r>
              <a:rPr lang="en-AU" sz="1800" dirty="0">
                <a:effectLst/>
                <a:latin typeface="Arial" panose="020B0604020202020204" pitchFamily="34" charset="0"/>
                <a:ea typeface="Calibri" panose="020F0502020204030204" pitchFamily="34" charset="0"/>
              </a:rPr>
              <a:t>Ensure all joints are secured but allow some movement as a pinned joint.</a:t>
            </a:r>
          </a:p>
        </p:txBody>
      </p:sp>
      <p:grpSp>
        <p:nvGrpSpPr>
          <p:cNvPr id="24" name="Group 23">
            <a:extLst>
              <a:ext uri="{FF2B5EF4-FFF2-40B4-BE49-F238E27FC236}">
                <a16:creationId xmlns:a16="http://schemas.microsoft.com/office/drawing/2014/main" id="{E8BD344B-59B5-E2E1-E233-E3A64EBB5D0C}"/>
              </a:ext>
              <a:ext uri="{C183D7F6-B498-43B3-948B-1728B52AA6E4}">
                <adec:decorative xmlns:adec="http://schemas.microsoft.com/office/drawing/2017/decorative" val="1"/>
              </a:ext>
            </a:extLst>
          </p:cNvPr>
          <p:cNvGrpSpPr/>
          <p:nvPr/>
        </p:nvGrpSpPr>
        <p:grpSpPr>
          <a:xfrm>
            <a:off x="8652583" y="2674134"/>
            <a:ext cx="2077964" cy="2056497"/>
            <a:chOff x="9178101" y="2048545"/>
            <a:chExt cx="2077964" cy="2056497"/>
          </a:xfrm>
        </p:grpSpPr>
        <p:sp>
          <p:nvSpPr>
            <p:cNvPr id="4" name="Flowchart: Alternative Process 3">
              <a:extLst>
                <a:ext uri="{FF2B5EF4-FFF2-40B4-BE49-F238E27FC236}">
                  <a16:creationId xmlns:a16="http://schemas.microsoft.com/office/drawing/2014/main" id="{00CD33C9-8830-3D6F-B6D4-3B91E4B30282}"/>
                </a:ext>
              </a:extLst>
            </p:cNvPr>
            <p:cNvSpPr/>
            <p:nvPr/>
          </p:nvSpPr>
          <p:spPr>
            <a:xfrm>
              <a:off x="9190024" y="2048939"/>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lowchart: Alternative Process 3">
              <a:extLst>
                <a:ext uri="{FF2B5EF4-FFF2-40B4-BE49-F238E27FC236}">
                  <a16:creationId xmlns:a16="http://schemas.microsoft.com/office/drawing/2014/main" id="{AA9D0D14-5D38-E313-B093-FE0B19CBC791}"/>
                </a:ext>
              </a:extLst>
            </p:cNvPr>
            <p:cNvSpPr/>
            <p:nvPr/>
          </p:nvSpPr>
          <p:spPr>
            <a:xfrm>
              <a:off x="9190024" y="3953578"/>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lowchart: Alternative Process 3">
              <a:extLst>
                <a:ext uri="{FF2B5EF4-FFF2-40B4-BE49-F238E27FC236}">
                  <a16:creationId xmlns:a16="http://schemas.microsoft.com/office/drawing/2014/main" id="{987C3BD9-FBD4-1D32-5A6A-5AECF8204553}"/>
                </a:ext>
              </a:extLst>
            </p:cNvPr>
            <p:cNvSpPr/>
            <p:nvPr/>
          </p:nvSpPr>
          <p:spPr>
            <a:xfrm rot="5400000">
              <a:off x="10152480" y="3001456"/>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lowchart: Alternative Process 3">
              <a:extLst>
                <a:ext uri="{FF2B5EF4-FFF2-40B4-BE49-F238E27FC236}">
                  <a16:creationId xmlns:a16="http://schemas.microsoft.com/office/drawing/2014/main" id="{8A072EAB-26D4-896C-003D-B71F1F8A455D}"/>
                </a:ext>
              </a:extLst>
            </p:cNvPr>
            <p:cNvSpPr/>
            <p:nvPr/>
          </p:nvSpPr>
          <p:spPr>
            <a:xfrm rot="5400000">
              <a:off x="8225585" y="3001061"/>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DAD2AF6B-1E4F-A06E-BDDD-D00BE15AB722}"/>
                </a:ext>
              </a:extLst>
            </p:cNvPr>
            <p:cNvSpPr/>
            <p:nvPr/>
          </p:nvSpPr>
          <p:spPr>
            <a:xfrm>
              <a:off x="9213876" y="3979416"/>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63D989BA-F77A-C25E-0A2E-530F22449D4F}"/>
                </a:ext>
              </a:extLst>
            </p:cNvPr>
            <p:cNvSpPr/>
            <p:nvPr/>
          </p:nvSpPr>
          <p:spPr>
            <a:xfrm>
              <a:off x="9213876" y="2103103"/>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64A35FF0-CB74-A34E-4058-47FC3A2E07F3}"/>
                </a:ext>
              </a:extLst>
            </p:cNvPr>
            <p:cNvSpPr/>
            <p:nvPr/>
          </p:nvSpPr>
          <p:spPr>
            <a:xfrm>
              <a:off x="11147226" y="2103103"/>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225822FC-4C83-16C3-B2AE-362718B13C6C}"/>
                </a:ext>
              </a:extLst>
            </p:cNvPr>
            <p:cNvSpPr/>
            <p:nvPr/>
          </p:nvSpPr>
          <p:spPr>
            <a:xfrm>
              <a:off x="11147226" y="3979416"/>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grpSp>
        <p:nvGrpSpPr>
          <p:cNvPr id="25" name="Group 24">
            <a:extLst>
              <a:ext uri="{FF2B5EF4-FFF2-40B4-BE49-F238E27FC236}">
                <a16:creationId xmlns:a16="http://schemas.microsoft.com/office/drawing/2014/main" id="{353DE782-4EF0-41AA-62AD-1611D80E5583}"/>
              </a:ext>
              <a:ext uri="{C183D7F6-B498-43B3-948B-1728B52AA6E4}">
                <adec:decorative xmlns:adec="http://schemas.microsoft.com/office/drawing/2017/decorative" val="1"/>
              </a:ext>
            </a:extLst>
          </p:cNvPr>
          <p:cNvGrpSpPr/>
          <p:nvPr/>
        </p:nvGrpSpPr>
        <p:grpSpPr>
          <a:xfrm>
            <a:off x="8728118" y="4794569"/>
            <a:ext cx="2056102" cy="2056105"/>
            <a:chOff x="9253636" y="4168980"/>
            <a:chExt cx="2056102" cy="2056105"/>
          </a:xfrm>
        </p:grpSpPr>
        <p:sp>
          <p:nvSpPr>
            <p:cNvPr id="14" name="Flowchart: Alternative Process 3">
              <a:extLst>
                <a:ext uri="{FF2B5EF4-FFF2-40B4-BE49-F238E27FC236}">
                  <a16:creationId xmlns:a16="http://schemas.microsoft.com/office/drawing/2014/main" id="{85C5142A-69CD-2A66-5EFA-DB363E6BCA01}"/>
                </a:ext>
              </a:extLst>
            </p:cNvPr>
            <p:cNvSpPr/>
            <p:nvPr/>
          </p:nvSpPr>
          <p:spPr>
            <a:xfrm rot="3600000">
              <a:off x="9742007" y="5121499"/>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lowchart: Alternative Process 3">
              <a:extLst>
                <a:ext uri="{FF2B5EF4-FFF2-40B4-BE49-F238E27FC236}">
                  <a16:creationId xmlns:a16="http://schemas.microsoft.com/office/drawing/2014/main" id="{BD3A1C84-E1C7-9F4A-AEEB-12BB74F8BEFB}"/>
                </a:ext>
              </a:extLst>
            </p:cNvPr>
            <p:cNvSpPr/>
            <p:nvPr/>
          </p:nvSpPr>
          <p:spPr>
            <a:xfrm rot="18000000">
              <a:off x="8770236" y="5121496"/>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lowchart: Alternative Process 3">
              <a:extLst>
                <a:ext uri="{FF2B5EF4-FFF2-40B4-BE49-F238E27FC236}">
                  <a16:creationId xmlns:a16="http://schemas.microsoft.com/office/drawing/2014/main" id="{74E99940-7D5C-7CFC-1E84-CBBAB0D7BAE7}"/>
                </a:ext>
              </a:extLst>
            </p:cNvPr>
            <p:cNvSpPr/>
            <p:nvPr/>
          </p:nvSpPr>
          <p:spPr>
            <a:xfrm>
              <a:off x="9253636" y="5959137"/>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08EEF971-1BCB-A0A3-D656-86E775026BFF}"/>
                </a:ext>
              </a:extLst>
            </p:cNvPr>
            <p:cNvSpPr/>
            <p:nvPr/>
          </p:nvSpPr>
          <p:spPr>
            <a:xfrm>
              <a:off x="10246900" y="4335568"/>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8D1CACE9-476A-5B1B-F7AF-2AD3994294EC}"/>
                </a:ext>
              </a:extLst>
            </p:cNvPr>
            <p:cNvSpPr/>
            <p:nvPr/>
          </p:nvSpPr>
          <p:spPr>
            <a:xfrm>
              <a:off x="11189651" y="5996007"/>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A86D7718-A125-94B8-D932-2C531CC7619B}"/>
                </a:ext>
              </a:extLst>
            </p:cNvPr>
            <p:cNvSpPr/>
            <p:nvPr/>
          </p:nvSpPr>
          <p:spPr>
            <a:xfrm>
              <a:off x="9299180" y="5996007"/>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1A961405-5B76-744E-B969-15E871208ADD}"/>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137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476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286B9-93FE-D578-32FE-25A3A3753167}"/>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E1E01063-1498-5242-73D5-FE2DFD766F1E}"/>
              </a:ext>
            </a:extLst>
          </p:cNvPr>
          <p:cNvSpPr>
            <a:spLocks noGrp="1"/>
          </p:cNvSpPr>
          <p:nvPr>
            <p:ph type="title"/>
          </p:nvPr>
        </p:nvSpPr>
        <p:spPr/>
        <p:txBody>
          <a:bodyPr vert="horz" lIns="0" tIns="0" rIns="0" bIns="0" rtlCol="0" anchor="t">
            <a:normAutofit/>
          </a:bodyPr>
          <a:lstStyle/>
          <a:p>
            <a:r>
              <a:rPr lang="en-AU" dirty="0"/>
              <a:t>Trusses</a:t>
            </a:r>
            <a:r>
              <a:rPr lang="en-AU"/>
              <a:t> (8)</a:t>
            </a:r>
            <a:endParaRPr lang="en-AU" dirty="0"/>
          </a:p>
        </p:txBody>
      </p:sp>
      <p:sp>
        <p:nvSpPr>
          <p:cNvPr id="7" name="Text Placeholder 6">
            <a:extLst>
              <a:ext uri="{FF2B5EF4-FFF2-40B4-BE49-F238E27FC236}">
                <a16:creationId xmlns:a16="http://schemas.microsoft.com/office/drawing/2014/main" id="{6D0CD8C8-1648-9EC9-3E1C-3EC7680CD14F}"/>
              </a:ext>
            </a:extLst>
          </p:cNvPr>
          <p:cNvSpPr>
            <a:spLocks noGrp="1"/>
          </p:cNvSpPr>
          <p:nvPr>
            <p:ph type="body" sz="quarter" idx="18"/>
          </p:nvPr>
        </p:nvSpPr>
        <p:spPr/>
        <p:txBody>
          <a:bodyPr/>
          <a:lstStyle/>
          <a:p>
            <a:r>
              <a:rPr lang="en-AU" dirty="0">
                <a:solidFill>
                  <a:srgbClr val="146CFD"/>
                </a:solidFill>
              </a:rPr>
              <a:t>Activity – comparing force application on square vs triangle frames</a:t>
            </a:r>
          </a:p>
        </p:txBody>
      </p:sp>
      <p:sp>
        <p:nvSpPr>
          <p:cNvPr id="27" name="Text Placeholder 4">
            <a:extLst>
              <a:ext uri="{FF2B5EF4-FFF2-40B4-BE49-F238E27FC236}">
                <a16:creationId xmlns:a16="http://schemas.microsoft.com/office/drawing/2014/main" id="{E2C87DC9-2F40-57D6-7566-7FDA16F05A6F}"/>
              </a:ext>
            </a:extLst>
          </p:cNvPr>
          <p:cNvSpPr>
            <a:spLocks noGrp="1"/>
          </p:cNvSpPr>
          <p:nvPr>
            <p:ph type="body" sz="quarter" idx="17"/>
          </p:nvPr>
        </p:nvSpPr>
        <p:spPr>
          <a:xfrm>
            <a:off x="388027" y="1500350"/>
            <a:ext cx="8500221" cy="5195650"/>
          </a:xfrm>
          <a:solidFill>
            <a:schemeClr val="accent4"/>
          </a:solidFill>
        </p:spPr>
        <p:txBody>
          <a:bodyPr lIns="144000" tIns="144000" rIns="144000" bIns="144000"/>
          <a:lstStyle/>
          <a:p>
            <a:pPr>
              <a:spcBef>
                <a:spcPts val="1200"/>
              </a:spcBef>
              <a:spcAft>
                <a:spcPts val="600"/>
              </a:spcAft>
            </a:pPr>
            <a:r>
              <a:rPr lang="en-AU" sz="1800" dirty="0">
                <a:ea typeface="Calibri" panose="020F0502020204030204" pitchFamily="34" charset="0"/>
              </a:rPr>
              <a:t>Apply Forces</a:t>
            </a:r>
          </a:p>
          <a:p>
            <a:pPr>
              <a:spcBef>
                <a:spcPts val="600"/>
              </a:spcBef>
            </a:pPr>
            <a:r>
              <a:rPr lang="en-AU" sz="1800" dirty="0">
                <a:ea typeface="Calibri" panose="020F0502020204030204" pitchFamily="34" charset="0"/>
              </a:rPr>
              <a:t>Place each frame on a flat surface.</a:t>
            </a:r>
          </a:p>
          <a:p>
            <a:pPr>
              <a:spcBef>
                <a:spcPts val="600"/>
              </a:spcBef>
            </a:pPr>
            <a:r>
              <a:rPr lang="en-AU" sz="1800" dirty="0">
                <a:ea typeface="Calibri" panose="020F0502020204030204" pitchFamily="34" charset="0"/>
              </a:rPr>
              <a:t>Apply a gentle horizontal force at one corner of the square frame and observe deformation (does it easily change shape?).</a:t>
            </a:r>
          </a:p>
          <a:p>
            <a:pPr>
              <a:spcBef>
                <a:spcPts val="600"/>
              </a:spcBef>
            </a:pPr>
            <a:r>
              <a:rPr lang="en-AU" sz="1800" dirty="0">
                <a:ea typeface="Calibri" panose="020F0502020204030204" pitchFamily="34" charset="0"/>
              </a:rPr>
              <a:t>Apply a gentle shear force (two forces applied in opposite directions) at the top and bottom of the square frame.</a:t>
            </a:r>
          </a:p>
          <a:p>
            <a:pPr>
              <a:spcBef>
                <a:spcPts val="600"/>
              </a:spcBef>
            </a:pPr>
            <a:r>
              <a:rPr lang="en-AU" sz="1800" dirty="0">
                <a:ea typeface="Calibri" panose="020F0502020204030204" pitchFamily="34" charset="0"/>
              </a:rPr>
              <a:t>Repeat both processes for the triangle frame.</a:t>
            </a:r>
          </a:p>
          <a:p>
            <a:pPr>
              <a:spcBef>
                <a:spcPts val="600"/>
              </a:spcBef>
            </a:pPr>
            <a:r>
              <a:rPr lang="en-AU" sz="1800" dirty="0">
                <a:ea typeface="Calibri" panose="020F0502020204030204" pitchFamily="34" charset="0"/>
              </a:rPr>
              <a:t>Observe how each frame reacts — note any deformation.</a:t>
            </a:r>
          </a:p>
          <a:p>
            <a:pPr>
              <a:spcBef>
                <a:spcPts val="600"/>
              </a:spcBef>
            </a:pPr>
            <a:r>
              <a:rPr lang="en-AU" sz="1800" dirty="0">
                <a:ea typeface="Calibri" panose="020F0502020204030204" pitchFamily="34" charset="0"/>
              </a:rPr>
              <a:t>Record the observations for each frame under load.</a:t>
            </a:r>
          </a:p>
        </p:txBody>
      </p:sp>
      <p:grpSp>
        <p:nvGrpSpPr>
          <p:cNvPr id="24" name="Group 23">
            <a:extLst>
              <a:ext uri="{FF2B5EF4-FFF2-40B4-BE49-F238E27FC236}">
                <a16:creationId xmlns:a16="http://schemas.microsoft.com/office/drawing/2014/main" id="{A7D2ECDE-9E2F-8B32-AA39-1CDEEA976A4B}"/>
              </a:ext>
              <a:ext uri="{C183D7F6-B498-43B3-948B-1728B52AA6E4}">
                <adec:decorative xmlns:adec="http://schemas.microsoft.com/office/drawing/2017/decorative" val="1"/>
              </a:ext>
            </a:extLst>
          </p:cNvPr>
          <p:cNvGrpSpPr/>
          <p:nvPr/>
        </p:nvGrpSpPr>
        <p:grpSpPr>
          <a:xfrm>
            <a:off x="9178101" y="2048545"/>
            <a:ext cx="2077964" cy="2056497"/>
            <a:chOff x="9178101" y="2048545"/>
            <a:chExt cx="2077964" cy="2056497"/>
          </a:xfrm>
        </p:grpSpPr>
        <p:sp>
          <p:nvSpPr>
            <p:cNvPr id="4" name="Flowchart: Alternative Process 3">
              <a:extLst>
                <a:ext uri="{FF2B5EF4-FFF2-40B4-BE49-F238E27FC236}">
                  <a16:creationId xmlns:a16="http://schemas.microsoft.com/office/drawing/2014/main" id="{464A52E1-1F1D-3432-B1D5-9BD201A7C2F6}"/>
                </a:ext>
              </a:extLst>
            </p:cNvPr>
            <p:cNvSpPr/>
            <p:nvPr/>
          </p:nvSpPr>
          <p:spPr>
            <a:xfrm>
              <a:off x="9190024" y="2048939"/>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lowchart: Alternative Process 3">
              <a:extLst>
                <a:ext uri="{FF2B5EF4-FFF2-40B4-BE49-F238E27FC236}">
                  <a16:creationId xmlns:a16="http://schemas.microsoft.com/office/drawing/2014/main" id="{1C721384-5814-79D5-D658-B884476CA0C0}"/>
                </a:ext>
              </a:extLst>
            </p:cNvPr>
            <p:cNvSpPr/>
            <p:nvPr/>
          </p:nvSpPr>
          <p:spPr>
            <a:xfrm>
              <a:off x="9190024" y="3953578"/>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lowchart: Alternative Process 3">
              <a:extLst>
                <a:ext uri="{FF2B5EF4-FFF2-40B4-BE49-F238E27FC236}">
                  <a16:creationId xmlns:a16="http://schemas.microsoft.com/office/drawing/2014/main" id="{5FA33641-605A-CEBC-5591-D447BDA1F11B}"/>
                </a:ext>
              </a:extLst>
            </p:cNvPr>
            <p:cNvSpPr/>
            <p:nvPr/>
          </p:nvSpPr>
          <p:spPr>
            <a:xfrm rot="5400000">
              <a:off x="10152480" y="3001456"/>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lowchart: Alternative Process 3">
              <a:extLst>
                <a:ext uri="{FF2B5EF4-FFF2-40B4-BE49-F238E27FC236}">
                  <a16:creationId xmlns:a16="http://schemas.microsoft.com/office/drawing/2014/main" id="{58FEBA90-51C4-1970-3D1B-598A5D78072F}"/>
                </a:ext>
              </a:extLst>
            </p:cNvPr>
            <p:cNvSpPr/>
            <p:nvPr/>
          </p:nvSpPr>
          <p:spPr>
            <a:xfrm rot="5400000">
              <a:off x="8225585" y="3001061"/>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19E63DC7-E5DB-E6AB-EF21-252CCB5BED48}"/>
                </a:ext>
              </a:extLst>
            </p:cNvPr>
            <p:cNvSpPr/>
            <p:nvPr/>
          </p:nvSpPr>
          <p:spPr>
            <a:xfrm>
              <a:off x="9213876" y="3979416"/>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2E1D82D0-F524-8EB9-10D7-4D45EDFD3CD5}"/>
                </a:ext>
              </a:extLst>
            </p:cNvPr>
            <p:cNvSpPr/>
            <p:nvPr/>
          </p:nvSpPr>
          <p:spPr>
            <a:xfrm>
              <a:off x="9213876" y="2103103"/>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47E1DCB2-A1F5-C457-C134-63E1CF222E49}"/>
                </a:ext>
              </a:extLst>
            </p:cNvPr>
            <p:cNvSpPr/>
            <p:nvPr/>
          </p:nvSpPr>
          <p:spPr>
            <a:xfrm>
              <a:off x="11147226" y="2103103"/>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C42EC273-26F2-D285-413B-6B5B3D2FAB06}"/>
                </a:ext>
              </a:extLst>
            </p:cNvPr>
            <p:cNvSpPr/>
            <p:nvPr/>
          </p:nvSpPr>
          <p:spPr>
            <a:xfrm>
              <a:off x="11147226" y="3979416"/>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grpSp>
        <p:nvGrpSpPr>
          <p:cNvPr id="25" name="Group 24">
            <a:extLst>
              <a:ext uri="{FF2B5EF4-FFF2-40B4-BE49-F238E27FC236}">
                <a16:creationId xmlns:a16="http://schemas.microsoft.com/office/drawing/2014/main" id="{15834BE7-C92B-195A-1E98-6171A7F7065B}"/>
              </a:ext>
              <a:ext uri="{C183D7F6-B498-43B3-948B-1728B52AA6E4}">
                <adec:decorative xmlns:adec="http://schemas.microsoft.com/office/drawing/2017/decorative" val="1"/>
              </a:ext>
            </a:extLst>
          </p:cNvPr>
          <p:cNvGrpSpPr/>
          <p:nvPr/>
        </p:nvGrpSpPr>
        <p:grpSpPr>
          <a:xfrm>
            <a:off x="9253636" y="4168980"/>
            <a:ext cx="2056102" cy="2056105"/>
            <a:chOff x="9253636" y="4168980"/>
            <a:chExt cx="2056102" cy="2056105"/>
          </a:xfrm>
        </p:grpSpPr>
        <p:sp>
          <p:nvSpPr>
            <p:cNvPr id="14" name="Flowchart: Alternative Process 3">
              <a:extLst>
                <a:ext uri="{FF2B5EF4-FFF2-40B4-BE49-F238E27FC236}">
                  <a16:creationId xmlns:a16="http://schemas.microsoft.com/office/drawing/2014/main" id="{839F5D08-4165-5D5B-9806-4B324F0B6B68}"/>
                </a:ext>
              </a:extLst>
            </p:cNvPr>
            <p:cNvSpPr/>
            <p:nvPr/>
          </p:nvSpPr>
          <p:spPr>
            <a:xfrm rot="3600000">
              <a:off x="9742007" y="5121499"/>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lowchart: Alternative Process 3">
              <a:extLst>
                <a:ext uri="{FF2B5EF4-FFF2-40B4-BE49-F238E27FC236}">
                  <a16:creationId xmlns:a16="http://schemas.microsoft.com/office/drawing/2014/main" id="{AB719224-D8DC-B82E-8D9E-F74BF23430A9}"/>
                </a:ext>
              </a:extLst>
            </p:cNvPr>
            <p:cNvSpPr/>
            <p:nvPr/>
          </p:nvSpPr>
          <p:spPr>
            <a:xfrm rot="18000000">
              <a:off x="8770236" y="5121496"/>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lowchart: Alternative Process 3">
              <a:extLst>
                <a:ext uri="{FF2B5EF4-FFF2-40B4-BE49-F238E27FC236}">
                  <a16:creationId xmlns:a16="http://schemas.microsoft.com/office/drawing/2014/main" id="{A638C43B-2304-7682-5FD2-2514E03F4FEA}"/>
                </a:ext>
              </a:extLst>
            </p:cNvPr>
            <p:cNvSpPr/>
            <p:nvPr/>
          </p:nvSpPr>
          <p:spPr>
            <a:xfrm>
              <a:off x="9253636" y="5959137"/>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E0C66143-47C1-2764-8295-7740E24BF770}"/>
                </a:ext>
              </a:extLst>
            </p:cNvPr>
            <p:cNvSpPr/>
            <p:nvPr/>
          </p:nvSpPr>
          <p:spPr>
            <a:xfrm>
              <a:off x="10246900" y="4335568"/>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E5A0B718-B71F-E043-71E1-FC855ACE3C2D}"/>
                </a:ext>
              </a:extLst>
            </p:cNvPr>
            <p:cNvSpPr/>
            <p:nvPr/>
          </p:nvSpPr>
          <p:spPr>
            <a:xfrm>
              <a:off x="11189651" y="5996007"/>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DB1BE98F-51EC-9492-8EA4-6153591F0B58}"/>
                </a:ext>
              </a:extLst>
            </p:cNvPr>
            <p:cNvSpPr/>
            <p:nvPr/>
          </p:nvSpPr>
          <p:spPr>
            <a:xfrm>
              <a:off x="9299180" y="5996007"/>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D521F97E-D6AB-E09C-F387-57964A20DFF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138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441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C8E97-7AE2-D5BF-7320-314E2B7D7977}"/>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85129E0C-069F-36AE-301F-6A301948B35F}"/>
              </a:ext>
            </a:extLst>
          </p:cNvPr>
          <p:cNvSpPr>
            <a:spLocks noGrp="1"/>
          </p:cNvSpPr>
          <p:nvPr>
            <p:ph type="title"/>
          </p:nvPr>
        </p:nvSpPr>
        <p:spPr/>
        <p:txBody>
          <a:bodyPr vert="horz" lIns="0" tIns="0" rIns="0" bIns="0" rtlCol="0" anchor="t">
            <a:normAutofit/>
          </a:bodyPr>
          <a:lstStyle/>
          <a:p>
            <a:r>
              <a:rPr lang="en-AU"/>
              <a:t>Trusses (9)</a:t>
            </a:r>
          </a:p>
        </p:txBody>
      </p:sp>
      <p:sp>
        <p:nvSpPr>
          <p:cNvPr id="5" name="Text Placeholder 4">
            <a:extLst>
              <a:ext uri="{FF2B5EF4-FFF2-40B4-BE49-F238E27FC236}">
                <a16:creationId xmlns:a16="http://schemas.microsoft.com/office/drawing/2014/main" id="{B2AF8469-7738-BA45-1FE8-2CD392DF719E}"/>
              </a:ext>
            </a:extLst>
          </p:cNvPr>
          <p:cNvSpPr>
            <a:spLocks noGrp="1"/>
          </p:cNvSpPr>
          <p:nvPr>
            <p:ph type="body" sz="quarter" idx="18"/>
          </p:nvPr>
        </p:nvSpPr>
        <p:spPr/>
        <p:txBody>
          <a:bodyPr/>
          <a:lstStyle/>
          <a:p>
            <a:r>
              <a:rPr lang="en-AU" dirty="0">
                <a:solidFill>
                  <a:srgbClr val="146CFD"/>
                </a:solidFill>
              </a:rPr>
              <a:t>Activity – comparing force application on square vs triangle frames</a:t>
            </a:r>
          </a:p>
        </p:txBody>
      </p:sp>
      <p:sp>
        <p:nvSpPr>
          <p:cNvPr id="6" name="Text Placeholder 5">
            <a:extLst>
              <a:ext uri="{FF2B5EF4-FFF2-40B4-BE49-F238E27FC236}">
                <a16:creationId xmlns:a16="http://schemas.microsoft.com/office/drawing/2014/main" id="{1D2EC671-8D21-DADD-EF89-1C4B0160EF03}"/>
              </a:ext>
            </a:extLst>
          </p:cNvPr>
          <p:cNvSpPr>
            <a:spLocks noGrp="1"/>
          </p:cNvSpPr>
          <p:nvPr>
            <p:ph type="body" sz="quarter" idx="17"/>
          </p:nvPr>
        </p:nvSpPr>
        <p:spPr>
          <a:xfrm>
            <a:off x="359999" y="1567086"/>
            <a:ext cx="8531753" cy="4807835"/>
          </a:xfrm>
          <a:solidFill>
            <a:schemeClr val="accent4"/>
          </a:solidFill>
        </p:spPr>
        <p:txBody>
          <a:bodyPr lIns="180000" tIns="180000" rIns="180000" bIns="180000"/>
          <a:lstStyle/>
          <a:p>
            <a:pPr>
              <a:spcBef>
                <a:spcPts val="1200"/>
              </a:spcBef>
              <a:spcAft>
                <a:spcPts val="600"/>
              </a:spcAft>
            </a:pPr>
            <a:r>
              <a:rPr lang="en-AU" dirty="0">
                <a:ea typeface="Calibri" panose="020F0502020204030204" pitchFamily="34" charset="0"/>
              </a:rPr>
              <a:t>Group Discussion</a:t>
            </a:r>
          </a:p>
          <a:p>
            <a:pPr>
              <a:spcBef>
                <a:spcPts val="1200"/>
              </a:spcBef>
              <a:spcAft>
                <a:spcPts val="600"/>
              </a:spcAft>
            </a:pPr>
            <a:r>
              <a:rPr lang="en-AU" dirty="0">
                <a:ea typeface="Calibri" panose="020F0502020204030204" pitchFamily="34" charset="0"/>
              </a:rPr>
              <a:t>Why did the square frame deform more easily?</a:t>
            </a:r>
          </a:p>
          <a:p>
            <a:pPr>
              <a:spcBef>
                <a:spcPts val="1200"/>
              </a:spcBef>
              <a:spcAft>
                <a:spcPts val="600"/>
              </a:spcAft>
            </a:pPr>
            <a:r>
              <a:rPr lang="en-AU" dirty="0">
                <a:ea typeface="Calibri" panose="020F0502020204030204" pitchFamily="34" charset="0"/>
              </a:rPr>
              <a:t>Why is the triangle more stable under the same forces?</a:t>
            </a:r>
          </a:p>
          <a:p>
            <a:pPr>
              <a:spcBef>
                <a:spcPts val="1200"/>
              </a:spcBef>
              <a:spcAft>
                <a:spcPts val="600"/>
              </a:spcAft>
            </a:pPr>
            <a:r>
              <a:rPr lang="en-AU" dirty="0">
                <a:ea typeface="Calibri" panose="020F0502020204030204" pitchFamily="34" charset="0"/>
              </a:rPr>
              <a:t>How does this relate to stress distribution within the shapes?</a:t>
            </a:r>
          </a:p>
          <a:p>
            <a:pPr>
              <a:spcBef>
                <a:spcPts val="1200"/>
              </a:spcBef>
              <a:spcAft>
                <a:spcPts val="600"/>
              </a:spcAft>
            </a:pPr>
            <a:r>
              <a:rPr lang="en-AU" dirty="0">
                <a:ea typeface="Calibri" panose="020F0502020204030204" pitchFamily="34" charset="0"/>
              </a:rPr>
              <a:t>Discuss real-world applications where triangles provide structural stability (e.g., bridges, roof trusses).</a:t>
            </a:r>
          </a:p>
        </p:txBody>
      </p:sp>
      <p:grpSp>
        <p:nvGrpSpPr>
          <p:cNvPr id="7" name="Group 6">
            <a:extLst>
              <a:ext uri="{FF2B5EF4-FFF2-40B4-BE49-F238E27FC236}">
                <a16:creationId xmlns:a16="http://schemas.microsoft.com/office/drawing/2014/main" id="{91A7AFCE-B84C-190D-2DE1-F86524AD161D}"/>
              </a:ext>
              <a:ext uri="{C183D7F6-B498-43B3-948B-1728B52AA6E4}">
                <adec:decorative xmlns:adec="http://schemas.microsoft.com/office/drawing/2017/decorative" val="1"/>
              </a:ext>
            </a:extLst>
          </p:cNvPr>
          <p:cNvGrpSpPr/>
          <p:nvPr/>
        </p:nvGrpSpPr>
        <p:grpSpPr>
          <a:xfrm>
            <a:off x="9178101" y="2048545"/>
            <a:ext cx="2077964" cy="2056497"/>
            <a:chOff x="9178101" y="2048545"/>
            <a:chExt cx="2077964" cy="2056497"/>
          </a:xfrm>
        </p:grpSpPr>
        <p:sp>
          <p:nvSpPr>
            <p:cNvPr id="10" name="Flowchart: Alternative Process 3">
              <a:extLst>
                <a:ext uri="{FF2B5EF4-FFF2-40B4-BE49-F238E27FC236}">
                  <a16:creationId xmlns:a16="http://schemas.microsoft.com/office/drawing/2014/main" id="{6A68F7F6-2F99-9794-BAB4-D54AE1452A78}"/>
                </a:ext>
              </a:extLst>
            </p:cNvPr>
            <p:cNvSpPr/>
            <p:nvPr/>
          </p:nvSpPr>
          <p:spPr>
            <a:xfrm>
              <a:off x="9190024" y="2048939"/>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lowchart: Alternative Process 3">
              <a:extLst>
                <a:ext uri="{FF2B5EF4-FFF2-40B4-BE49-F238E27FC236}">
                  <a16:creationId xmlns:a16="http://schemas.microsoft.com/office/drawing/2014/main" id="{0C50A517-1420-9014-F6E3-9528555BD819}"/>
                </a:ext>
              </a:extLst>
            </p:cNvPr>
            <p:cNvSpPr/>
            <p:nvPr/>
          </p:nvSpPr>
          <p:spPr>
            <a:xfrm>
              <a:off x="9190024" y="3953578"/>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lowchart: Alternative Process 3">
              <a:extLst>
                <a:ext uri="{FF2B5EF4-FFF2-40B4-BE49-F238E27FC236}">
                  <a16:creationId xmlns:a16="http://schemas.microsoft.com/office/drawing/2014/main" id="{C957A151-88C6-1D52-B78D-62A3B095B654}"/>
                </a:ext>
              </a:extLst>
            </p:cNvPr>
            <p:cNvSpPr/>
            <p:nvPr/>
          </p:nvSpPr>
          <p:spPr>
            <a:xfrm rot="5400000">
              <a:off x="10152480" y="3001456"/>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lowchart: Alternative Process 3">
              <a:extLst>
                <a:ext uri="{FF2B5EF4-FFF2-40B4-BE49-F238E27FC236}">
                  <a16:creationId xmlns:a16="http://schemas.microsoft.com/office/drawing/2014/main" id="{64016E3F-CD3A-F1E7-3BDB-247EA8D031A5}"/>
                </a:ext>
              </a:extLst>
            </p:cNvPr>
            <p:cNvSpPr/>
            <p:nvPr/>
          </p:nvSpPr>
          <p:spPr>
            <a:xfrm rot="5400000">
              <a:off x="8225585" y="3001061"/>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4F4ABB27-5539-9AC3-B508-E65E3C72FBA5}"/>
                </a:ext>
              </a:extLst>
            </p:cNvPr>
            <p:cNvSpPr/>
            <p:nvPr/>
          </p:nvSpPr>
          <p:spPr>
            <a:xfrm>
              <a:off x="9213876" y="3979416"/>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2A7FDDD4-3CE0-83A0-9753-0F7A84E5F595}"/>
                </a:ext>
              </a:extLst>
            </p:cNvPr>
            <p:cNvSpPr/>
            <p:nvPr/>
          </p:nvSpPr>
          <p:spPr>
            <a:xfrm>
              <a:off x="9213876" y="2103103"/>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BDE1B7B9-0219-979E-9CA1-F752ADB08DBC}"/>
                </a:ext>
              </a:extLst>
            </p:cNvPr>
            <p:cNvSpPr/>
            <p:nvPr/>
          </p:nvSpPr>
          <p:spPr>
            <a:xfrm>
              <a:off x="11147226" y="2103103"/>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E59730EE-6FD7-BDB7-5B35-76C545F6B14B}"/>
                </a:ext>
              </a:extLst>
            </p:cNvPr>
            <p:cNvSpPr/>
            <p:nvPr/>
          </p:nvSpPr>
          <p:spPr>
            <a:xfrm>
              <a:off x="11147226" y="3979416"/>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grpSp>
        <p:nvGrpSpPr>
          <p:cNvPr id="33" name="Group 32">
            <a:extLst>
              <a:ext uri="{FF2B5EF4-FFF2-40B4-BE49-F238E27FC236}">
                <a16:creationId xmlns:a16="http://schemas.microsoft.com/office/drawing/2014/main" id="{49888D1C-914B-E891-2B4A-E411C8049CF2}"/>
              </a:ext>
              <a:ext uri="{C183D7F6-B498-43B3-948B-1728B52AA6E4}">
                <adec:decorative xmlns:adec="http://schemas.microsoft.com/office/drawing/2017/decorative" val="1"/>
              </a:ext>
            </a:extLst>
          </p:cNvPr>
          <p:cNvGrpSpPr/>
          <p:nvPr/>
        </p:nvGrpSpPr>
        <p:grpSpPr>
          <a:xfrm>
            <a:off x="9253636" y="4168980"/>
            <a:ext cx="2056102" cy="2056105"/>
            <a:chOff x="9253636" y="4168980"/>
            <a:chExt cx="2056102" cy="2056105"/>
          </a:xfrm>
        </p:grpSpPr>
        <p:sp>
          <p:nvSpPr>
            <p:cNvPr id="34" name="Flowchart: Alternative Process 3">
              <a:extLst>
                <a:ext uri="{FF2B5EF4-FFF2-40B4-BE49-F238E27FC236}">
                  <a16:creationId xmlns:a16="http://schemas.microsoft.com/office/drawing/2014/main" id="{31FBBEF2-752E-A445-AAEC-2EAFB9608DC5}"/>
                </a:ext>
              </a:extLst>
            </p:cNvPr>
            <p:cNvSpPr/>
            <p:nvPr/>
          </p:nvSpPr>
          <p:spPr>
            <a:xfrm rot="3600000">
              <a:off x="9742007" y="5121499"/>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lowchart: Alternative Process 3">
              <a:extLst>
                <a:ext uri="{FF2B5EF4-FFF2-40B4-BE49-F238E27FC236}">
                  <a16:creationId xmlns:a16="http://schemas.microsoft.com/office/drawing/2014/main" id="{FA2D7B77-4350-7318-968E-1997E4DA75F4}"/>
                </a:ext>
              </a:extLst>
            </p:cNvPr>
            <p:cNvSpPr/>
            <p:nvPr/>
          </p:nvSpPr>
          <p:spPr>
            <a:xfrm rot="18000000">
              <a:off x="8770236" y="5121496"/>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lowchart: Alternative Process 3">
              <a:extLst>
                <a:ext uri="{FF2B5EF4-FFF2-40B4-BE49-F238E27FC236}">
                  <a16:creationId xmlns:a16="http://schemas.microsoft.com/office/drawing/2014/main" id="{D8F94C0E-3EE6-1662-8D38-16516BD87DC9}"/>
                </a:ext>
              </a:extLst>
            </p:cNvPr>
            <p:cNvSpPr/>
            <p:nvPr/>
          </p:nvSpPr>
          <p:spPr>
            <a:xfrm>
              <a:off x="9253636" y="5959137"/>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EA7B9DB0-1280-04C7-1B83-9D131927B36D}"/>
                </a:ext>
              </a:extLst>
            </p:cNvPr>
            <p:cNvSpPr/>
            <p:nvPr/>
          </p:nvSpPr>
          <p:spPr>
            <a:xfrm>
              <a:off x="10246900" y="4335568"/>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F1C456DE-23AF-C416-451C-6BADF271FDFF}"/>
                </a:ext>
              </a:extLst>
            </p:cNvPr>
            <p:cNvSpPr/>
            <p:nvPr/>
          </p:nvSpPr>
          <p:spPr>
            <a:xfrm>
              <a:off x="11189651" y="5996007"/>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F67E0613-63E8-DAD5-E792-2DB1B7CF486E}"/>
                </a:ext>
              </a:extLst>
            </p:cNvPr>
            <p:cNvSpPr/>
            <p:nvPr/>
          </p:nvSpPr>
          <p:spPr>
            <a:xfrm>
              <a:off x="9299180" y="5996007"/>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C0C53624-F252-09C6-A43F-9D9E2C9FB566}"/>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139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412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4D7262-3B42-2952-1BE6-D903B1F21E5B}"/>
              </a:ext>
            </a:extLst>
          </p:cNvPr>
          <p:cNvSpPr>
            <a:spLocks noGrp="1"/>
          </p:cNvSpPr>
          <p:nvPr>
            <p:ph type="title"/>
          </p:nvPr>
        </p:nvSpPr>
        <p:spPr>
          <a:xfrm>
            <a:off x="359999" y="360000"/>
            <a:ext cx="11484000" cy="545601"/>
          </a:xfrm>
        </p:spPr>
        <p:txBody>
          <a:bodyPr vert="horz" lIns="0" tIns="0" rIns="0" bIns="0" rtlCol="0" anchor="t">
            <a:normAutofit/>
          </a:bodyPr>
          <a:lstStyle/>
          <a:p>
            <a:r>
              <a:rPr lang="en-AU" dirty="0"/>
              <a:t>Engineering Structures (1)</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b="0" kern="1200" dirty="0">
                <a:latin typeface="Arial" panose="020B0604020202020204" pitchFamily="34" charset="0"/>
                <a:ea typeface="+mn-ea"/>
                <a:cs typeface="Arial" panose="020B0604020202020204" pitchFamily="34" charset="0"/>
              </a:rPr>
              <a:t>Introduction</a:t>
            </a:r>
          </a:p>
        </p:txBody>
      </p:sp>
      <p:sp>
        <p:nvSpPr>
          <p:cNvPr id="4" name="TextBox 3">
            <a:extLst>
              <a:ext uri="{FF2B5EF4-FFF2-40B4-BE49-F238E27FC236}">
                <a16:creationId xmlns:a16="http://schemas.microsoft.com/office/drawing/2014/main" id="{5946D934-5025-EFB8-8A0A-3EB235CD8056}"/>
              </a:ext>
            </a:extLst>
          </p:cNvPr>
          <p:cNvSpPr txBox="1"/>
          <p:nvPr/>
        </p:nvSpPr>
        <p:spPr>
          <a:xfrm>
            <a:off x="359999" y="1562471"/>
            <a:ext cx="5735637" cy="1454106"/>
          </a:xfrm>
          <a:prstGeom prst="rect">
            <a:avLst/>
          </a:prstGeom>
        </p:spPr>
        <p:txBody>
          <a:bodyPr vert="horz" lIns="0" tIns="0" rIns="0" bIns="0" rtlCol="0">
            <a:normAutofit/>
          </a:bodyPr>
          <a:lstStyle/>
          <a:p>
            <a:pPr defTabSz="914377">
              <a:lnSpc>
                <a:spcPct val="150000"/>
              </a:lnSpc>
              <a:spcAft>
                <a:spcPts val="1200"/>
              </a:spcAft>
            </a:pPr>
            <a:r>
              <a:rPr lang="en-US" sz="2000" b="0" dirty="0">
                <a:latin typeface="Arial" panose="020B0604020202020204" pitchFamily="34" charset="0"/>
                <a:cs typeface="Arial" panose="020B0604020202020204" pitchFamily="34" charset="0"/>
              </a:rPr>
              <a:t>‘Explore around your classroom or school. What parts of the building do you think are holding it up?’</a:t>
            </a:r>
          </a:p>
        </p:txBody>
      </p:sp>
      <p:sp>
        <p:nvSpPr>
          <p:cNvPr id="7" name="TextBox 6">
            <a:extLst>
              <a:ext uri="{FF2B5EF4-FFF2-40B4-BE49-F238E27FC236}">
                <a16:creationId xmlns:a16="http://schemas.microsoft.com/office/drawing/2014/main" id="{4165D1F6-665D-9F40-8D73-92607E2391C1}"/>
              </a:ext>
            </a:extLst>
          </p:cNvPr>
          <p:cNvSpPr txBox="1"/>
          <p:nvPr/>
        </p:nvSpPr>
        <p:spPr>
          <a:xfrm>
            <a:off x="359999" y="3682347"/>
            <a:ext cx="5483452" cy="1986933"/>
          </a:xfrm>
          <a:prstGeom prst="rect">
            <a:avLst/>
          </a:prstGeom>
          <a:solidFill>
            <a:schemeClr val="accent3">
              <a:lumMod val="40000"/>
              <a:lumOff val="60000"/>
            </a:schemeClr>
          </a:solidFill>
        </p:spPr>
        <p:txBody>
          <a:bodyPr wrap="square" lIns="108000" tIns="108000" rIns="108000" bIns="108000" rtlCol="0" anchor="ctr" anchorCtr="1">
            <a:noAutofit/>
          </a:bodyPr>
          <a:lstStyle/>
          <a:p>
            <a:pPr algn="l">
              <a:lnSpc>
                <a:spcPct val="150000"/>
              </a:lnSpc>
              <a:spcAft>
                <a:spcPts val="1200"/>
              </a:spcAft>
            </a:pPr>
            <a:r>
              <a:rPr lang="en-AU" sz="1800" dirty="0"/>
              <a:t>Activity: </a:t>
            </a:r>
          </a:p>
          <a:p>
            <a:pPr algn="l">
              <a:lnSpc>
                <a:spcPct val="150000"/>
              </a:lnSpc>
              <a:spcAft>
                <a:spcPts val="1200"/>
              </a:spcAft>
            </a:pPr>
            <a:r>
              <a:rPr lang="en-AU" sz="1800" dirty="0"/>
              <a:t>Identify examples of structural columns and </a:t>
            </a:r>
            <a:br>
              <a:rPr lang="en-AU" sz="1800" dirty="0"/>
            </a:br>
            <a:r>
              <a:rPr lang="en-AU" sz="1800" dirty="0"/>
              <a:t>beams in your classroom. </a:t>
            </a:r>
          </a:p>
        </p:txBody>
      </p:sp>
      <p:pic>
        <p:nvPicPr>
          <p:cNvPr id="6" name="Picture 5" descr="Concrete columns supporting a concrete slab structure">
            <a:extLst>
              <a:ext uri="{FF2B5EF4-FFF2-40B4-BE49-F238E27FC236}">
                <a16:creationId xmlns:a16="http://schemas.microsoft.com/office/drawing/2014/main" id="{F6BEDD22-F0BA-25D3-891B-19C37EE5B10B}"/>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b="-2"/>
          <a:stretch>
            <a:fillRect/>
          </a:stretch>
        </p:blipFill>
        <p:spPr>
          <a:xfrm>
            <a:off x="6336960" y="1466777"/>
            <a:ext cx="5507038" cy="4814518"/>
          </a:xfrm>
          <a:prstGeom prst="rect">
            <a:avLst/>
          </a:prstGeom>
          <a:noFill/>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14</a:t>
            </a:fld>
            <a:endParaRPr lang="en-AU"/>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ACE62-9A93-4F66-606E-BEF2B0FA943F}"/>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0433296-1199-8FDD-0D9E-4DD2688D3E7A}"/>
              </a:ext>
            </a:extLst>
          </p:cNvPr>
          <p:cNvSpPr>
            <a:spLocks noGrp="1"/>
          </p:cNvSpPr>
          <p:nvPr>
            <p:ph type="title"/>
          </p:nvPr>
        </p:nvSpPr>
        <p:spPr/>
        <p:txBody>
          <a:bodyPr vert="horz" lIns="0" tIns="0" rIns="0" bIns="0" rtlCol="0" anchor="t">
            <a:normAutofit/>
          </a:bodyPr>
          <a:lstStyle/>
          <a:p>
            <a:r>
              <a:rPr lang="en-AU"/>
              <a:t>Trusses (10)</a:t>
            </a:r>
          </a:p>
        </p:txBody>
      </p:sp>
      <p:sp>
        <p:nvSpPr>
          <p:cNvPr id="7" name="Text Placeholder 6">
            <a:extLst>
              <a:ext uri="{FF2B5EF4-FFF2-40B4-BE49-F238E27FC236}">
                <a16:creationId xmlns:a16="http://schemas.microsoft.com/office/drawing/2014/main" id="{13075C76-C3E0-D3FF-2078-1E055EF8B033}"/>
              </a:ext>
            </a:extLst>
          </p:cNvPr>
          <p:cNvSpPr>
            <a:spLocks noGrp="1"/>
          </p:cNvSpPr>
          <p:nvPr>
            <p:ph type="body" sz="quarter" idx="18"/>
          </p:nvPr>
        </p:nvSpPr>
        <p:spPr/>
        <p:txBody>
          <a:bodyPr/>
          <a:lstStyle/>
          <a:p>
            <a:r>
              <a:rPr lang="en-AU" dirty="0">
                <a:solidFill>
                  <a:srgbClr val="146CFD"/>
                </a:solidFill>
              </a:rPr>
              <a:t>Activity – comparing force application on square vs triangle frames</a:t>
            </a:r>
          </a:p>
        </p:txBody>
      </p:sp>
      <p:sp>
        <p:nvSpPr>
          <p:cNvPr id="4" name="Text Placeholder 3">
            <a:extLst>
              <a:ext uri="{FF2B5EF4-FFF2-40B4-BE49-F238E27FC236}">
                <a16:creationId xmlns:a16="http://schemas.microsoft.com/office/drawing/2014/main" id="{505471DB-C7AB-2673-884F-D5A5E25B2A2F}"/>
              </a:ext>
            </a:extLst>
          </p:cNvPr>
          <p:cNvSpPr>
            <a:spLocks noGrp="1"/>
          </p:cNvSpPr>
          <p:nvPr>
            <p:ph type="body" sz="quarter" idx="17"/>
          </p:nvPr>
        </p:nvSpPr>
        <p:spPr>
          <a:xfrm>
            <a:off x="360000" y="1819516"/>
            <a:ext cx="6513766" cy="2689604"/>
          </a:xfrm>
          <a:solidFill>
            <a:schemeClr val="accent4"/>
          </a:solidFill>
        </p:spPr>
        <p:txBody>
          <a:bodyPr lIns="180000" tIns="180000" rIns="180000" bIns="180000"/>
          <a:lstStyle/>
          <a:p>
            <a:pPr>
              <a:spcBef>
                <a:spcPts val="1200"/>
              </a:spcBef>
              <a:spcAft>
                <a:spcPts val="600"/>
              </a:spcAft>
            </a:pPr>
            <a:r>
              <a:rPr lang="en-AU" dirty="0">
                <a:ea typeface="Calibri" panose="020F0502020204030204" pitchFamily="34" charset="0"/>
              </a:rPr>
              <a:t>Optional</a:t>
            </a:r>
          </a:p>
          <a:p>
            <a:pPr>
              <a:spcBef>
                <a:spcPts val="1200"/>
              </a:spcBef>
              <a:spcAft>
                <a:spcPts val="600"/>
              </a:spcAft>
            </a:pPr>
            <a:r>
              <a:rPr lang="en-AU" dirty="0">
                <a:ea typeface="Calibri" panose="020F0502020204030204" pitchFamily="34" charset="0"/>
              </a:rPr>
              <a:t>Add diagonal bracing inside the square frame to form two triangles and repeat the tests. Observe if or how this improves stability.</a:t>
            </a:r>
          </a:p>
        </p:txBody>
      </p:sp>
      <p:pic>
        <p:nvPicPr>
          <p:cNvPr id="5" name="Picture 4">
            <a:extLst>
              <a:ext uri="{FF2B5EF4-FFF2-40B4-BE49-F238E27FC236}">
                <a16:creationId xmlns:a16="http://schemas.microsoft.com/office/drawing/2014/main" id="{CCC9693D-CE25-03D1-8343-6ADA9E3D98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53942" y="1819516"/>
            <a:ext cx="3243353" cy="3218967"/>
          </a:xfrm>
          <a:prstGeom prst="rect">
            <a:avLst/>
          </a:prstGeom>
        </p:spPr>
      </p:pic>
      <p:sp>
        <p:nvSpPr>
          <p:cNvPr id="2" name="Slide Number Placeholder 1">
            <a:extLst>
              <a:ext uri="{FF2B5EF4-FFF2-40B4-BE49-F238E27FC236}">
                <a16:creationId xmlns:a16="http://schemas.microsoft.com/office/drawing/2014/main" id="{0EC455A2-6E6E-8159-40CC-695C03FFCC19}"/>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228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BE4D3-A572-4E26-7197-E01B17A7C0FB}"/>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21AD1C57-10EE-B496-2F5B-394914DC7162}"/>
              </a:ext>
            </a:extLst>
          </p:cNvPr>
          <p:cNvSpPr>
            <a:spLocks noGrp="1"/>
          </p:cNvSpPr>
          <p:nvPr>
            <p:ph type="title"/>
          </p:nvPr>
        </p:nvSpPr>
        <p:spPr/>
        <p:txBody>
          <a:bodyPr vert="horz" lIns="0" tIns="0" rIns="0" bIns="0" rtlCol="0" anchor="t">
            <a:normAutofit/>
          </a:bodyPr>
          <a:lstStyle/>
          <a:p>
            <a:r>
              <a:rPr lang="en-AU"/>
              <a:t>Trusses (11)</a:t>
            </a:r>
          </a:p>
        </p:txBody>
      </p:sp>
      <p:sp>
        <p:nvSpPr>
          <p:cNvPr id="6" name="Text Placeholder 5">
            <a:extLst>
              <a:ext uri="{FF2B5EF4-FFF2-40B4-BE49-F238E27FC236}">
                <a16:creationId xmlns:a16="http://schemas.microsoft.com/office/drawing/2014/main" id="{53DEB34A-A81A-36CB-4882-C5FF82FC8A78}"/>
              </a:ext>
            </a:extLst>
          </p:cNvPr>
          <p:cNvSpPr>
            <a:spLocks noGrp="1"/>
          </p:cNvSpPr>
          <p:nvPr>
            <p:ph type="body" sz="quarter" idx="18"/>
          </p:nvPr>
        </p:nvSpPr>
        <p:spPr/>
        <p:txBody>
          <a:bodyPr/>
          <a:lstStyle/>
          <a:p>
            <a:r>
              <a:rPr lang="en-AU" dirty="0">
                <a:solidFill>
                  <a:srgbClr val="146CFD"/>
                </a:solidFill>
              </a:rPr>
              <a:t>Activity – comparing force application on square vs triangle frames</a:t>
            </a:r>
          </a:p>
        </p:txBody>
      </p:sp>
      <p:sp>
        <p:nvSpPr>
          <p:cNvPr id="5" name="Text Placeholder 4">
            <a:extLst>
              <a:ext uri="{FF2B5EF4-FFF2-40B4-BE49-F238E27FC236}">
                <a16:creationId xmlns:a16="http://schemas.microsoft.com/office/drawing/2014/main" id="{02BD3D21-D230-A35F-120D-0D3B0C992AA2}"/>
              </a:ext>
            </a:extLst>
          </p:cNvPr>
          <p:cNvSpPr>
            <a:spLocks noGrp="1"/>
          </p:cNvSpPr>
          <p:nvPr>
            <p:ph type="body" sz="quarter" idx="17"/>
          </p:nvPr>
        </p:nvSpPr>
        <p:spPr>
          <a:xfrm>
            <a:off x="360000" y="1567087"/>
            <a:ext cx="8395117" cy="4308394"/>
          </a:xfrm>
          <a:solidFill>
            <a:schemeClr val="accent4"/>
          </a:solidFill>
        </p:spPr>
        <p:txBody>
          <a:bodyPr lIns="180000" tIns="180000" rIns="180000" bIns="180000"/>
          <a:lstStyle/>
          <a:p>
            <a:pPr>
              <a:spcBef>
                <a:spcPts val="1200"/>
              </a:spcBef>
              <a:spcAft>
                <a:spcPts val="600"/>
              </a:spcAft>
            </a:pPr>
            <a:r>
              <a:rPr lang="en-AU" dirty="0">
                <a:ea typeface="Calibri" panose="020F0502020204030204" pitchFamily="34" charset="0"/>
              </a:rPr>
              <a:t>Assessment Questions</a:t>
            </a:r>
          </a:p>
          <a:p>
            <a:pPr>
              <a:spcBef>
                <a:spcPts val="1200"/>
              </a:spcBef>
              <a:spcAft>
                <a:spcPts val="600"/>
              </a:spcAft>
            </a:pPr>
            <a:r>
              <a:rPr lang="en-AU" dirty="0">
                <a:ea typeface="Calibri" panose="020F0502020204030204" pitchFamily="34" charset="0"/>
              </a:rPr>
              <a:t>1. Why does a square frame deform more easily under force compared to a triangle?</a:t>
            </a:r>
          </a:p>
          <a:p>
            <a:pPr>
              <a:spcBef>
                <a:spcPts val="1200"/>
              </a:spcBef>
              <a:spcAft>
                <a:spcPts val="600"/>
              </a:spcAft>
            </a:pPr>
            <a:r>
              <a:rPr lang="en-AU" dirty="0">
                <a:ea typeface="Calibri" panose="020F0502020204030204" pitchFamily="34" charset="0"/>
              </a:rPr>
              <a:t>2. What is the significance of internal forces such as tension and compression in maintaining the stability of a triangle frame?</a:t>
            </a:r>
          </a:p>
          <a:p>
            <a:pPr>
              <a:spcBef>
                <a:spcPts val="1200"/>
              </a:spcBef>
              <a:spcAft>
                <a:spcPts val="600"/>
              </a:spcAft>
            </a:pPr>
            <a:r>
              <a:rPr lang="en-AU" dirty="0">
                <a:ea typeface="Calibri" panose="020F0502020204030204" pitchFamily="34" charset="0"/>
              </a:rPr>
              <a:t>3. How does adding diagonal bracing to a square frame affect its stability? Explain why this is effective.</a:t>
            </a:r>
          </a:p>
        </p:txBody>
      </p:sp>
      <p:grpSp>
        <p:nvGrpSpPr>
          <p:cNvPr id="7" name="Group 6">
            <a:extLst>
              <a:ext uri="{FF2B5EF4-FFF2-40B4-BE49-F238E27FC236}">
                <a16:creationId xmlns:a16="http://schemas.microsoft.com/office/drawing/2014/main" id="{9437DC48-B63D-23D1-2913-B5F012B64A7E}"/>
              </a:ext>
              <a:ext uri="{C183D7F6-B498-43B3-948B-1728B52AA6E4}">
                <adec:decorative xmlns:adec="http://schemas.microsoft.com/office/drawing/2017/decorative" val="1"/>
              </a:ext>
            </a:extLst>
          </p:cNvPr>
          <p:cNvGrpSpPr/>
          <p:nvPr/>
        </p:nvGrpSpPr>
        <p:grpSpPr>
          <a:xfrm>
            <a:off x="9178101" y="2048545"/>
            <a:ext cx="2077964" cy="2056497"/>
            <a:chOff x="9178101" y="2048545"/>
            <a:chExt cx="2077964" cy="2056497"/>
          </a:xfrm>
        </p:grpSpPr>
        <p:sp>
          <p:nvSpPr>
            <p:cNvPr id="10" name="Flowchart: Alternative Process 3">
              <a:extLst>
                <a:ext uri="{FF2B5EF4-FFF2-40B4-BE49-F238E27FC236}">
                  <a16:creationId xmlns:a16="http://schemas.microsoft.com/office/drawing/2014/main" id="{4ED2F892-0648-2E85-1CF1-914CA4D3B16B}"/>
                </a:ext>
              </a:extLst>
            </p:cNvPr>
            <p:cNvSpPr/>
            <p:nvPr/>
          </p:nvSpPr>
          <p:spPr>
            <a:xfrm>
              <a:off x="9190024" y="2048939"/>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lowchart: Alternative Process 3">
              <a:extLst>
                <a:ext uri="{FF2B5EF4-FFF2-40B4-BE49-F238E27FC236}">
                  <a16:creationId xmlns:a16="http://schemas.microsoft.com/office/drawing/2014/main" id="{577A6D44-3288-A255-8C0E-3A8AE844FD81}"/>
                </a:ext>
              </a:extLst>
            </p:cNvPr>
            <p:cNvSpPr/>
            <p:nvPr/>
          </p:nvSpPr>
          <p:spPr>
            <a:xfrm>
              <a:off x="9190024" y="3953578"/>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lowchart: Alternative Process 3">
              <a:extLst>
                <a:ext uri="{FF2B5EF4-FFF2-40B4-BE49-F238E27FC236}">
                  <a16:creationId xmlns:a16="http://schemas.microsoft.com/office/drawing/2014/main" id="{D6707DFA-E4C0-C55C-9EED-47BF82C550E7}"/>
                </a:ext>
              </a:extLst>
            </p:cNvPr>
            <p:cNvSpPr/>
            <p:nvPr/>
          </p:nvSpPr>
          <p:spPr>
            <a:xfrm rot="5400000">
              <a:off x="10152480" y="3001456"/>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lowchart: Alternative Process 3">
              <a:extLst>
                <a:ext uri="{FF2B5EF4-FFF2-40B4-BE49-F238E27FC236}">
                  <a16:creationId xmlns:a16="http://schemas.microsoft.com/office/drawing/2014/main" id="{F4E67C89-E75B-9D0A-49BB-C19CC8CA4E28}"/>
                </a:ext>
              </a:extLst>
            </p:cNvPr>
            <p:cNvSpPr/>
            <p:nvPr/>
          </p:nvSpPr>
          <p:spPr>
            <a:xfrm rot="5400000">
              <a:off x="8225585" y="3001061"/>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84D4520E-8971-B9B1-B271-CD1ADC8F7CA4}"/>
                </a:ext>
              </a:extLst>
            </p:cNvPr>
            <p:cNvSpPr/>
            <p:nvPr/>
          </p:nvSpPr>
          <p:spPr>
            <a:xfrm>
              <a:off x="9213876" y="3979416"/>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FC676947-1D70-CFB2-0716-B9F3FAB687DE}"/>
                </a:ext>
              </a:extLst>
            </p:cNvPr>
            <p:cNvSpPr/>
            <p:nvPr/>
          </p:nvSpPr>
          <p:spPr>
            <a:xfrm>
              <a:off x="9213876" y="2103103"/>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5908A341-1534-4B47-1AF7-16D4006AEB83}"/>
                </a:ext>
              </a:extLst>
            </p:cNvPr>
            <p:cNvSpPr/>
            <p:nvPr/>
          </p:nvSpPr>
          <p:spPr>
            <a:xfrm>
              <a:off x="11147226" y="2103103"/>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005A6EBF-754D-02CB-3397-BDEC393A1D88}"/>
                </a:ext>
              </a:extLst>
            </p:cNvPr>
            <p:cNvSpPr/>
            <p:nvPr/>
          </p:nvSpPr>
          <p:spPr>
            <a:xfrm>
              <a:off x="11147226" y="3979416"/>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grpSp>
        <p:nvGrpSpPr>
          <p:cNvPr id="33" name="Group 32">
            <a:extLst>
              <a:ext uri="{FF2B5EF4-FFF2-40B4-BE49-F238E27FC236}">
                <a16:creationId xmlns:a16="http://schemas.microsoft.com/office/drawing/2014/main" id="{6837F762-D80E-4525-6C02-B662984E5F54}"/>
              </a:ext>
              <a:ext uri="{C183D7F6-B498-43B3-948B-1728B52AA6E4}">
                <adec:decorative xmlns:adec="http://schemas.microsoft.com/office/drawing/2017/decorative" val="1"/>
              </a:ext>
            </a:extLst>
          </p:cNvPr>
          <p:cNvGrpSpPr/>
          <p:nvPr/>
        </p:nvGrpSpPr>
        <p:grpSpPr>
          <a:xfrm>
            <a:off x="9253636" y="4168980"/>
            <a:ext cx="2056102" cy="2056105"/>
            <a:chOff x="9253636" y="4168980"/>
            <a:chExt cx="2056102" cy="2056105"/>
          </a:xfrm>
        </p:grpSpPr>
        <p:sp>
          <p:nvSpPr>
            <p:cNvPr id="34" name="Flowchart: Alternative Process 3">
              <a:extLst>
                <a:ext uri="{FF2B5EF4-FFF2-40B4-BE49-F238E27FC236}">
                  <a16:creationId xmlns:a16="http://schemas.microsoft.com/office/drawing/2014/main" id="{1BC0CE93-1EEA-45C8-F22E-EFF896F75C09}"/>
                </a:ext>
              </a:extLst>
            </p:cNvPr>
            <p:cNvSpPr/>
            <p:nvPr/>
          </p:nvSpPr>
          <p:spPr>
            <a:xfrm rot="3600000">
              <a:off x="9742007" y="5121499"/>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lowchart: Alternative Process 3">
              <a:extLst>
                <a:ext uri="{FF2B5EF4-FFF2-40B4-BE49-F238E27FC236}">
                  <a16:creationId xmlns:a16="http://schemas.microsoft.com/office/drawing/2014/main" id="{5E84DA81-4E40-AB36-C180-6EE7B0035B57}"/>
                </a:ext>
              </a:extLst>
            </p:cNvPr>
            <p:cNvSpPr/>
            <p:nvPr/>
          </p:nvSpPr>
          <p:spPr>
            <a:xfrm rot="18000000">
              <a:off x="8770236" y="5121496"/>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lowchart: Alternative Process 3">
              <a:extLst>
                <a:ext uri="{FF2B5EF4-FFF2-40B4-BE49-F238E27FC236}">
                  <a16:creationId xmlns:a16="http://schemas.microsoft.com/office/drawing/2014/main" id="{72725CA1-761F-51F9-ACFC-C3CE465A6948}"/>
                </a:ext>
              </a:extLst>
            </p:cNvPr>
            <p:cNvSpPr/>
            <p:nvPr/>
          </p:nvSpPr>
          <p:spPr>
            <a:xfrm>
              <a:off x="9253636" y="5959137"/>
              <a:ext cx="2056102" cy="151069"/>
            </a:xfrm>
            <a:custGeom>
              <a:avLst/>
              <a:gdLst>
                <a:gd name="csX0" fmla="*/ 3475 w 21600"/>
                <a:gd name="csY0" fmla="*/ 0 h 21600"/>
                <a:gd name="csX1" fmla="*/ 18125 w 21600"/>
                <a:gd name="csY1" fmla="*/ 0 h 21600"/>
                <a:gd name="csX2" fmla="*/ 21600 w 21600"/>
                <a:gd name="csY2" fmla="*/ 10800 h 21600"/>
                <a:gd name="csX3" fmla="*/ 18125 w 21600"/>
                <a:gd name="csY3" fmla="*/ 21600 h 21600"/>
                <a:gd name="csX4" fmla="*/ 3475 w 21600"/>
                <a:gd name="csY4" fmla="*/ 21600 h 21600"/>
                <a:gd name="csX5" fmla="*/ 0 w 21600"/>
                <a:gd name="csY5" fmla="*/ 10800 h 21600"/>
                <a:gd name="csX6" fmla="*/ 3475 w 21600"/>
                <a:gd name="csY6" fmla="*/ 0 h 21600"/>
                <a:gd name="csX0" fmla="*/ 3475 w 21828"/>
                <a:gd name="csY0" fmla="*/ 820 h 22420"/>
                <a:gd name="csX1" fmla="*/ 20231 w 21828"/>
                <a:gd name="csY1" fmla="*/ 0 h 22420"/>
                <a:gd name="csX2" fmla="*/ 21600 w 21828"/>
                <a:gd name="csY2" fmla="*/ 11620 h 22420"/>
                <a:gd name="csX3" fmla="*/ 18125 w 21828"/>
                <a:gd name="csY3" fmla="*/ 22420 h 22420"/>
                <a:gd name="csX4" fmla="*/ 3475 w 21828"/>
                <a:gd name="csY4" fmla="*/ 22420 h 22420"/>
                <a:gd name="csX5" fmla="*/ 0 w 21828"/>
                <a:gd name="csY5" fmla="*/ 11620 h 22420"/>
                <a:gd name="csX6" fmla="*/ 3475 w 21828"/>
                <a:gd name="csY6" fmla="*/ 820 h 22420"/>
                <a:gd name="csX0" fmla="*/ 3475 w 21694"/>
                <a:gd name="csY0" fmla="*/ 820 h 22967"/>
                <a:gd name="csX1" fmla="*/ 20231 w 21694"/>
                <a:gd name="csY1" fmla="*/ 0 h 22967"/>
                <a:gd name="csX2" fmla="*/ 21600 w 21694"/>
                <a:gd name="csY2" fmla="*/ 11620 h 22967"/>
                <a:gd name="csX3" fmla="*/ 20286 w 21694"/>
                <a:gd name="csY3" fmla="*/ 22967 h 22967"/>
                <a:gd name="csX4" fmla="*/ 3475 w 21694"/>
                <a:gd name="csY4" fmla="*/ 22420 h 22967"/>
                <a:gd name="csX5" fmla="*/ 0 w 21694"/>
                <a:gd name="csY5" fmla="*/ 11620 h 22967"/>
                <a:gd name="csX6" fmla="*/ 3475 w 21694"/>
                <a:gd name="csY6" fmla="*/ 820 h 22967"/>
                <a:gd name="csX0" fmla="*/ 3475 w 21813"/>
                <a:gd name="csY0" fmla="*/ 820 h 22967"/>
                <a:gd name="csX1" fmla="*/ 20231 w 21813"/>
                <a:gd name="csY1" fmla="*/ 0 h 22967"/>
                <a:gd name="csX2" fmla="*/ 21766 w 21813"/>
                <a:gd name="csY2" fmla="*/ 11893 h 22967"/>
                <a:gd name="csX3" fmla="*/ 20286 w 21813"/>
                <a:gd name="csY3" fmla="*/ 22967 h 22967"/>
                <a:gd name="csX4" fmla="*/ 3475 w 21813"/>
                <a:gd name="csY4" fmla="*/ 22420 h 22967"/>
                <a:gd name="csX5" fmla="*/ 0 w 21813"/>
                <a:gd name="csY5" fmla="*/ 11620 h 22967"/>
                <a:gd name="csX6" fmla="*/ 3475 w 21813"/>
                <a:gd name="csY6" fmla="*/ 820 h 22967"/>
                <a:gd name="csX0" fmla="*/ 3475 w 21902"/>
                <a:gd name="csY0" fmla="*/ 820 h 22967"/>
                <a:gd name="csX1" fmla="*/ 20231 w 21902"/>
                <a:gd name="csY1" fmla="*/ 0 h 22967"/>
                <a:gd name="csX2" fmla="*/ 21877 w 21902"/>
                <a:gd name="csY2" fmla="*/ 11893 h 22967"/>
                <a:gd name="csX3" fmla="*/ 20286 w 21902"/>
                <a:gd name="csY3" fmla="*/ 22967 h 22967"/>
                <a:gd name="csX4" fmla="*/ 3475 w 21902"/>
                <a:gd name="csY4" fmla="*/ 22420 h 22967"/>
                <a:gd name="csX5" fmla="*/ 0 w 21902"/>
                <a:gd name="csY5" fmla="*/ 11620 h 22967"/>
                <a:gd name="csX6" fmla="*/ 3475 w 21902"/>
                <a:gd name="csY6" fmla="*/ 820 h 22967"/>
                <a:gd name="csX0" fmla="*/ 3475 w 22015"/>
                <a:gd name="csY0" fmla="*/ 820 h 22967"/>
                <a:gd name="csX1" fmla="*/ 20231 w 22015"/>
                <a:gd name="csY1" fmla="*/ 0 h 22967"/>
                <a:gd name="csX2" fmla="*/ 22006 w 22015"/>
                <a:gd name="csY2" fmla="*/ 11893 h 22967"/>
                <a:gd name="csX3" fmla="*/ 20286 w 22015"/>
                <a:gd name="csY3" fmla="*/ 22967 h 22967"/>
                <a:gd name="csX4" fmla="*/ 3475 w 22015"/>
                <a:gd name="csY4" fmla="*/ 22420 h 22967"/>
                <a:gd name="csX5" fmla="*/ 0 w 22015"/>
                <a:gd name="csY5" fmla="*/ 11620 h 22967"/>
                <a:gd name="csX6" fmla="*/ 3475 w 22015"/>
                <a:gd name="csY6" fmla="*/ 820 h 22967"/>
                <a:gd name="csX0" fmla="*/ 3475 w 22101"/>
                <a:gd name="csY0" fmla="*/ 820 h 22967"/>
                <a:gd name="csX1" fmla="*/ 20231 w 22101"/>
                <a:gd name="csY1" fmla="*/ 0 h 22967"/>
                <a:gd name="csX2" fmla="*/ 22098 w 22101"/>
                <a:gd name="csY2" fmla="*/ 11893 h 22967"/>
                <a:gd name="csX3" fmla="*/ 20286 w 22101"/>
                <a:gd name="csY3" fmla="*/ 22967 h 22967"/>
                <a:gd name="csX4" fmla="*/ 3475 w 22101"/>
                <a:gd name="csY4" fmla="*/ 22420 h 22967"/>
                <a:gd name="csX5" fmla="*/ 0 w 22101"/>
                <a:gd name="csY5" fmla="*/ 11620 h 22967"/>
                <a:gd name="csX6" fmla="*/ 3475 w 22101"/>
                <a:gd name="csY6" fmla="*/ 820 h 22967"/>
                <a:gd name="csX0" fmla="*/ 3475 w 22148"/>
                <a:gd name="csY0" fmla="*/ 820 h 23514"/>
                <a:gd name="csX1" fmla="*/ 20231 w 22148"/>
                <a:gd name="csY1" fmla="*/ 0 h 23514"/>
                <a:gd name="csX2" fmla="*/ 22098 w 22148"/>
                <a:gd name="csY2" fmla="*/ 11893 h 23514"/>
                <a:gd name="csX3" fmla="*/ 20545 w 22148"/>
                <a:gd name="csY3" fmla="*/ 23514 h 23514"/>
                <a:gd name="csX4" fmla="*/ 3475 w 22148"/>
                <a:gd name="csY4" fmla="*/ 22420 h 23514"/>
                <a:gd name="csX5" fmla="*/ 0 w 22148"/>
                <a:gd name="csY5" fmla="*/ 11620 h 23514"/>
                <a:gd name="csX6" fmla="*/ 3475 w 22148"/>
                <a:gd name="csY6" fmla="*/ 820 h 23514"/>
                <a:gd name="csX0" fmla="*/ 3475 w 22142"/>
                <a:gd name="csY0" fmla="*/ 820 h 23514"/>
                <a:gd name="csX1" fmla="*/ 20231 w 22142"/>
                <a:gd name="csY1" fmla="*/ 0 h 23514"/>
                <a:gd name="csX2" fmla="*/ 22098 w 22142"/>
                <a:gd name="csY2" fmla="*/ 11893 h 23514"/>
                <a:gd name="csX3" fmla="*/ 20545 w 22142"/>
                <a:gd name="csY3" fmla="*/ 23514 h 23514"/>
                <a:gd name="csX4" fmla="*/ 3475 w 22142"/>
                <a:gd name="csY4" fmla="*/ 22420 h 23514"/>
                <a:gd name="csX5" fmla="*/ 0 w 22142"/>
                <a:gd name="csY5" fmla="*/ 11620 h 23514"/>
                <a:gd name="csX6" fmla="*/ 3475 w 22142"/>
                <a:gd name="csY6" fmla="*/ 820 h 23514"/>
                <a:gd name="csX0" fmla="*/ 3475 w 22099"/>
                <a:gd name="csY0" fmla="*/ 820 h 22967"/>
                <a:gd name="csX1" fmla="*/ 20231 w 22099"/>
                <a:gd name="csY1" fmla="*/ 0 h 22967"/>
                <a:gd name="csX2" fmla="*/ 22098 w 22099"/>
                <a:gd name="csY2" fmla="*/ 11893 h 22967"/>
                <a:gd name="csX3" fmla="*/ 20268 w 22099"/>
                <a:gd name="csY3" fmla="*/ 22967 h 22967"/>
                <a:gd name="csX4" fmla="*/ 3475 w 22099"/>
                <a:gd name="csY4" fmla="*/ 22420 h 22967"/>
                <a:gd name="csX5" fmla="*/ 0 w 22099"/>
                <a:gd name="csY5" fmla="*/ 11620 h 22967"/>
                <a:gd name="csX6" fmla="*/ 3475 w 22099"/>
                <a:gd name="csY6" fmla="*/ 820 h 22967"/>
                <a:gd name="csX0" fmla="*/ 2181 w 22153"/>
                <a:gd name="csY0" fmla="*/ 0 h 23240"/>
                <a:gd name="csX1" fmla="*/ 20285 w 22153"/>
                <a:gd name="csY1" fmla="*/ 273 h 23240"/>
                <a:gd name="csX2" fmla="*/ 22152 w 22153"/>
                <a:gd name="csY2" fmla="*/ 12166 h 23240"/>
                <a:gd name="csX3" fmla="*/ 20322 w 22153"/>
                <a:gd name="csY3" fmla="*/ 23240 h 23240"/>
                <a:gd name="csX4" fmla="*/ 3529 w 22153"/>
                <a:gd name="csY4" fmla="*/ 22693 h 23240"/>
                <a:gd name="csX5" fmla="*/ 54 w 22153"/>
                <a:gd name="csY5" fmla="*/ 11893 h 23240"/>
                <a:gd name="csX6" fmla="*/ 2181 w 22153"/>
                <a:gd name="csY6" fmla="*/ 0 h 23240"/>
                <a:gd name="csX0" fmla="*/ 2153 w 22125"/>
                <a:gd name="csY0" fmla="*/ 0 h 23240"/>
                <a:gd name="csX1" fmla="*/ 20257 w 22125"/>
                <a:gd name="csY1" fmla="*/ 273 h 23240"/>
                <a:gd name="csX2" fmla="*/ 22124 w 22125"/>
                <a:gd name="csY2" fmla="*/ 12166 h 23240"/>
                <a:gd name="csX3" fmla="*/ 20294 w 22125"/>
                <a:gd name="csY3" fmla="*/ 23240 h 23240"/>
                <a:gd name="csX4" fmla="*/ 1783 w 22125"/>
                <a:gd name="csY4" fmla="*/ 22420 h 23240"/>
                <a:gd name="csX5" fmla="*/ 26 w 22125"/>
                <a:gd name="csY5" fmla="*/ 11893 h 23240"/>
                <a:gd name="csX6" fmla="*/ 2153 w 22125"/>
                <a:gd name="csY6" fmla="*/ 0 h 23240"/>
                <a:gd name="csX0" fmla="*/ 1820 w 22106"/>
                <a:gd name="csY0" fmla="*/ 0 h 23513"/>
                <a:gd name="csX1" fmla="*/ 20238 w 22106"/>
                <a:gd name="csY1" fmla="*/ 546 h 23513"/>
                <a:gd name="csX2" fmla="*/ 22105 w 22106"/>
                <a:gd name="csY2" fmla="*/ 12439 h 23513"/>
                <a:gd name="csX3" fmla="*/ 20275 w 22106"/>
                <a:gd name="csY3" fmla="*/ 23513 h 23513"/>
                <a:gd name="csX4" fmla="*/ 1764 w 22106"/>
                <a:gd name="csY4" fmla="*/ 22693 h 23513"/>
                <a:gd name="csX5" fmla="*/ 7 w 22106"/>
                <a:gd name="csY5" fmla="*/ 12166 h 23513"/>
                <a:gd name="csX6" fmla="*/ 1820 w 22106"/>
                <a:gd name="csY6" fmla="*/ 0 h 23513"/>
                <a:gd name="csX0" fmla="*/ 1652 w 22123"/>
                <a:gd name="csY0" fmla="*/ 0 h 24060"/>
                <a:gd name="csX1" fmla="*/ 20255 w 22123"/>
                <a:gd name="csY1" fmla="*/ 1093 h 24060"/>
                <a:gd name="csX2" fmla="*/ 22122 w 22123"/>
                <a:gd name="csY2" fmla="*/ 12986 h 24060"/>
                <a:gd name="csX3" fmla="*/ 20292 w 22123"/>
                <a:gd name="csY3" fmla="*/ 24060 h 24060"/>
                <a:gd name="csX4" fmla="*/ 1781 w 22123"/>
                <a:gd name="csY4" fmla="*/ 23240 h 24060"/>
                <a:gd name="csX5" fmla="*/ 24 w 22123"/>
                <a:gd name="csY5" fmla="*/ 12713 h 24060"/>
                <a:gd name="csX6" fmla="*/ 1652 w 22123"/>
                <a:gd name="csY6" fmla="*/ 0 h 24060"/>
                <a:gd name="csX0" fmla="*/ 1648 w 22119"/>
                <a:gd name="csY0" fmla="*/ 0 h 24060"/>
                <a:gd name="csX1" fmla="*/ 20251 w 22119"/>
                <a:gd name="csY1" fmla="*/ 1093 h 24060"/>
                <a:gd name="csX2" fmla="*/ 22118 w 22119"/>
                <a:gd name="csY2" fmla="*/ 12986 h 24060"/>
                <a:gd name="csX3" fmla="*/ 20288 w 22119"/>
                <a:gd name="csY3" fmla="*/ 24060 h 24060"/>
                <a:gd name="csX4" fmla="*/ 1629 w 22119"/>
                <a:gd name="csY4" fmla="*/ 23240 h 24060"/>
                <a:gd name="csX5" fmla="*/ 20 w 22119"/>
                <a:gd name="csY5" fmla="*/ 12713 h 24060"/>
                <a:gd name="csX6" fmla="*/ 1648 w 22119"/>
                <a:gd name="csY6" fmla="*/ 0 h 24060"/>
                <a:gd name="csX0" fmla="*/ 1695 w 22166"/>
                <a:gd name="csY0" fmla="*/ 0 h 24060"/>
                <a:gd name="csX1" fmla="*/ 20298 w 22166"/>
                <a:gd name="csY1" fmla="*/ 1093 h 24060"/>
                <a:gd name="csX2" fmla="*/ 22165 w 22166"/>
                <a:gd name="csY2" fmla="*/ 12986 h 24060"/>
                <a:gd name="csX3" fmla="*/ 20335 w 22166"/>
                <a:gd name="csY3" fmla="*/ 24060 h 24060"/>
                <a:gd name="csX4" fmla="*/ 1676 w 22166"/>
                <a:gd name="csY4" fmla="*/ 23240 h 24060"/>
                <a:gd name="csX5" fmla="*/ 12 w 22166"/>
                <a:gd name="csY5" fmla="*/ 12713 h 24060"/>
                <a:gd name="csX6" fmla="*/ 1695 w 22166"/>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2713 h 24060"/>
                <a:gd name="csX6" fmla="*/ 1695 w 22094"/>
                <a:gd name="csY6" fmla="*/ 0 h 24060"/>
                <a:gd name="csX0" fmla="*/ 1695 w 22094"/>
                <a:gd name="csY0" fmla="*/ 0 h 24060"/>
                <a:gd name="csX1" fmla="*/ 20298 w 22094"/>
                <a:gd name="csY1" fmla="*/ 1093 h 24060"/>
                <a:gd name="csX2" fmla="*/ 22091 w 22094"/>
                <a:gd name="csY2" fmla="*/ 12986 h 24060"/>
                <a:gd name="csX3" fmla="*/ 20335 w 22094"/>
                <a:gd name="csY3" fmla="*/ 24060 h 24060"/>
                <a:gd name="csX4" fmla="*/ 1676 w 22094"/>
                <a:gd name="csY4" fmla="*/ 23240 h 24060"/>
                <a:gd name="csX5" fmla="*/ 12 w 22094"/>
                <a:gd name="csY5" fmla="*/ 11893 h 24060"/>
                <a:gd name="csX6" fmla="*/ 1695 w 22094"/>
                <a:gd name="csY6" fmla="*/ 0 h 24060"/>
                <a:gd name="csX0" fmla="*/ 1730 w 22129"/>
                <a:gd name="csY0" fmla="*/ 0 h 24060"/>
                <a:gd name="csX1" fmla="*/ 20333 w 22129"/>
                <a:gd name="csY1" fmla="*/ 1093 h 24060"/>
                <a:gd name="csX2" fmla="*/ 22126 w 22129"/>
                <a:gd name="csY2" fmla="*/ 12986 h 24060"/>
                <a:gd name="csX3" fmla="*/ 20370 w 22129"/>
                <a:gd name="csY3" fmla="*/ 24060 h 24060"/>
                <a:gd name="csX4" fmla="*/ 1711 w 22129"/>
                <a:gd name="csY4" fmla="*/ 23240 h 24060"/>
                <a:gd name="csX5" fmla="*/ 8 w 22129"/>
                <a:gd name="csY5" fmla="*/ 11893 h 24060"/>
                <a:gd name="csX6" fmla="*/ 1730 w 22129"/>
                <a:gd name="csY6" fmla="*/ 0 h 240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129" h="24060">
                  <a:moveTo>
                    <a:pt x="1730" y="0"/>
                  </a:moveTo>
                  <a:cubicBezTo>
                    <a:pt x="6613" y="0"/>
                    <a:pt x="15450" y="1093"/>
                    <a:pt x="20333" y="1093"/>
                  </a:cubicBezTo>
                  <a:cubicBezTo>
                    <a:pt x="22252" y="1093"/>
                    <a:pt x="22120" y="9158"/>
                    <a:pt x="22126" y="12986"/>
                  </a:cubicBezTo>
                  <a:cubicBezTo>
                    <a:pt x="22132" y="16814"/>
                    <a:pt x="22252" y="23240"/>
                    <a:pt x="20370" y="24060"/>
                  </a:cubicBezTo>
                  <a:lnTo>
                    <a:pt x="1711" y="23240"/>
                  </a:lnTo>
                  <a:cubicBezTo>
                    <a:pt x="-208" y="23240"/>
                    <a:pt x="5" y="15766"/>
                    <a:pt x="8" y="11893"/>
                  </a:cubicBezTo>
                  <a:cubicBezTo>
                    <a:pt x="11" y="8020"/>
                    <a:pt x="-189" y="0"/>
                    <a:pt x="1730" y="0"/>
                  </a:cubicBezTo>
                  <a:close/>
                </a:path>
              </a:pathLst>
            </a:custGeom>
            <a:blipFill>
              <a:blip r:embed="rId3"/>
              <a:tile tx="0" ty="0" sx="100000" sy="100000" flip="none" algn="tl"/>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9D932C99-890F-76A6-84A3-48F7FBA88F3D}"/>
                </a:ext>
              </a:extLst>
            </p:cNvPr>
            <p:cNvSpPr/>
            <p:nvPr/>
          </p:nvSpPr>
          <p:spPr>
            <a:xfrm>
              <a:off x="10246900" y="4335568"/>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524BBA61-A295-38C7-2777-FFA2888FCCE9}"/>
                </a:ext>
              </a:extLst>
            </p:cNvPr>
            <p:cNvSpPr/>
            <p:nvPr/>
          </p:nvSpPr>
          <p:spPr>
            <a:xfrm>
              <a:off x="11189651" y="5996007"/>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B4E87337-DFC4-4EE4-4932-CB6887819D4E}"/>
                </a:ext>
              </a:extLst>
            </p:cNvPr>
            <p:cNvSpPr/>
            <p:nvPr/>
          </p:nvSpPr>
          <p:spPr>
            <a:xfrm>
              <a:off x="9299180" y="5996007"/>
              <a:ext cx="69574" cy="695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E27A1205-CE7A-53CE-CFC9-367BD4F6C66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07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1EA7-6C16-2BE6-0B69-27DB03777BB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42AC4C6-AF4A-E852-A805-A589A0C2B387}"/>
              </a:ext>
            </a:extLst>
          </p:cNvPr>
          <p:cNvSpPr>
            <a:spLocks noGrp="1"/>
          </p:cNvSpPr>
          <p:nvPr>
            <p:ph type="ctrTitle"/>
          </p:nvPr>
        </p:nvSpPr>
        <p:spPr>
          <a:xfrm>
            <a:off x="420624" y="4067881"/>
            <a:ext cx="11411374" cy="800681"/>
          </a:xfrm>
        </p:spPr>
        <p:txBody>
          <a:bodyPr/>
          <a:lstStyle/>
          <a:p>
            <a:r>
              <a:rPr lang="en-AU" sz="4000"/>
              <a:t>Types of Trusses</a:t>
            </a:r>
          </a:p>
        </p:txBody>
      </p:sp>
    </p:spTree>
    <p:extLst>
      <p:ext uri="{BB962C8B-B14F-4D97-AF65-F5344CB8AC3E}">
        <p14:creationId xmlns:p14="http://schemas.microsoft.com/office/powerpoint/2010/main" val="273877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9527C-AD03-8B94-5BAD-30ACADCCF18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7F8E34-53DC-D6DD-DC34-38B43E64A2F5}"/>
              </a:ext>
            </a:extLst>
          </p:cNvPr>
          <p:cNvSpPr>
            <a:spLocks noGrp="1"/>
          </p:cNvSpPr>
          <p:nvPr>
            <p:ph type="title"/>
          </p:nvPr>
        </p:nvSpPr>
        <p:spPr>
          <a:xfrm>
            <a:off x="359998" y="360000"/>
            <a:ext cx="10260002" cy="522000"/>
          </a:xfrm>
        </p:spPr>
        <p:txBody>
          <a:bodyPr/>
          <a:lstStyle/>
          <a:p>
            <a:r>
              <a:rPr lang="en-AU">
                <a:latin typeface="+mj-lt"/>
              </a:rPr>
              <a:t>Learning intentions and success criteria (19)</a:t>
            </a:r>
          </a:p>
        </p:txBody>
      </p:sp>
      <p:sp>
        <p:nvSpPr>
          <p:cNvPr id="3" name="TextBox 2">
            <a:extLst>
              <a:ext uri="{FF2B5EF4-FFF2-40B4-BE49-F238E27FC236}">
                <a16:creationId xmlns:a16="http://schemas.microsoft.com/office/drawing/2014/main" id="{20E1762E-8D08-093D-0235-C1E29FD351A8}"/>
              </a:ext>
            </a:extLst>
          </p:cNvPr>
          <p:cNvSpPr txBox="1"/>
          <p:nvPr/>
        </p:nvSpPr>
        <p:spPr>
          <a:xfrm>
            <a:off x="359998" y="1682801"/>
            <a:ext cx="11015048" cy="50115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identify three common truss designs (Warren, Howe, and Pratt), their key features </a:t>
            </a:r>
          </a:p>
          <a:p>
            <a:pPr marL="285750" lvl="0" indent="-285750">
              <a:lnSpc>
                <a:spcPct val="150000"/>
              </a:lnSpc>
              <a:spcAft>
                <a:spcPts val="1200"/>
              </a:spcAft>
              <a:buFont typeface="Arial" panose="020B0604020202020204" pitchFamily="34" charset="0"/>
              <a:buChar char="•"/>
              <a:defRPr/>
            </a:pPr>
            <a:r>
              <a:rPr lang="en-AU" sz="1800" dirty="0"/>
              <a:t>Investigate when engineers use each type in real-world structures.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identify the key features of Warren, Howe, and Pratt trusses </a:t>
            </a:r>
          </a:p>
          <a:p>
            <a:pPr marL="285750" indent="-285750" fontAlgn="base">
              <a:lnSpc>
                <a:spcPct val="150000"/>
              </a:lnSpc>
              <a:spcAft>
                <a:spcPts val="1200"/>
              </a:spcAft>
              <a:buFont typeface="Arial" panose="020B0604020202020204" pitchFamily="34" charset="0"/>
              <a:buChar char="•"/>
            </a:pPr>
            <a:r>
              <a:rPr lang="en-AU" sz="1800" dirty="0"/>
              <a:t>describe the main forces acting in each truss design </a:t>
            </a:r>
          </a:p>
          <a:p>
            <a:pPr marL="285750" indent="-285750" fontAlgn="base">
              <a:lnSpc>
                <a:spcPct val="150000"/>
              </a:lnSpc>
              <a:spcAft>
                <a:spcPts val="1200"/>
              </a:spcAft>
              <a:buFont typeface="Arial" panose="020B0604020202020204" pitchFamily="34" charset="0"/>
              <a:buChar char="•"/>
            </a:pPr>
            <a:r>
              <a:rPr lang="en-AU" sz="1800" dirty="0"/>
              <a:t>match truss types to appropriate applications (railway bridge, roof, pedestrian bridge) </a:t>
            </a:r>
          </a:p>
          <a:p>
            <a:pPr marL="285750" indent="-285750" fontAlgn="base">
              <a:lnSpc>
                <a:spcPct val="150000"/>
              </a:lnSpc>
              <a:spcAft>
                <a:spcPts val="1200"/>
              </a:spcAft>
              <a:buFont typeface="Arial" panose="020B0604020202020204" pitchFamily="34" charset="0"/>
              <a:buChar char="•"/>
            </a:pPr>
            <a:r>
              <a:rPr lang="en-AU" sz="1800" dirty="0"/>
              <a:t>sketch and label tension and compression members in each truss </a:t>
            </a:r>
          </a:p>
          <a:p>
            <a:pPr marL="285750" indent="-285750" fontAlgn="base">
              <a:lnSpc>
                <a:spcPct val="150000"/>
              </a:lnSpc>
              <a:spcAft>
                <a:spcPts val="1200"/>
              </a:spcAft>
              <a:buFont typeface="Arial" panose="020B0604020202020204" pitchFamily="34" charset="0"/>
              <a:buChar char="•"/>
            </a:pPr>
            <a:r>
              <a:rPr lang="en-AU" sz="1800" dirty="0"/>
              <a:t>explain why understanding forces is important for truss selection and design.</a:t>
            </a:r>
          </a:p>
        </p:txBody>
      </p:sp>
      <p:sp>
        <p:nvSpPr>
          <p:cNvPr id="2" name="Slide Number Placeholder 1">
            <a:extLst>
              <a:ext uri="{FF2B5EF4-FFF2-40B4-BE49-F238E27FC236}">
                <a16:creationId xmlns:a16="http://schemas.microsoft.com/office/drawing/2014/main" id="{D794BAC3-DB72-61A8-24C4-F791B180547B}"/>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27542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92386-C819-9957-623E-697AA2D30E7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7251DA0F-A324-2281-077A-E13FC38D2F60}"/>
              </a:ext>
            </a:extLst>
          </p:cNvPr>
          <p:cNvSpPr>
            <a:spLocks noGrp="1"/>
          </p:cNvSpPr>
          <p:nvPr>
            <p:ph type="title"/>
          </p:nvPr>
        </p:nvSpPr>
        <p:spPr/>
        <p:txBody>
          <a:bodyPr vert="horz" lIns="0" tIns="0" rIns="0" bIns="0" rtlCol="0" anchor="t">
            <a:normAutofit/>
          </a:bodyPr>
          <a:lstStyle/>
          <a:p>
            <a:r>
              <a:rPr lang="en-AU" dirty="0"/>
              <a:t>Types of Trusses</a:t>
            </a:r>
            <a:r>
              <a:rPr lang="en-AU"/>
              <a:t> (1)</a:t>
            </a:r>
            <a:endParaRPr lang="en-AU" dirty="0"/>
          </a:p>
        </p:txBody>
      </p:sp>
      <p:sp>
        <p:nvSpPr>
          <p:cNvPr id="6" name="TextBox 5">
            <a:extLst>
              <a:ext uri="{FF2B5EF4-FFF2-40B4-BE49-F238E27FC236}">
                <a16:creationId xmlns:a16="http://schemas.microsoft.com/office/drawing/2014/main" id="{CC7E3777-56F5-0DE9-4A21-109086508C76}"/>
              </a:ext>
            </a:extLst>
          </p:cNvPr>
          <p:cNvSpPr txBox="1"/>
          <p:nvPr/>
        </p:nvSpPr>
        <p:spPr>
          <a:xfrm>
            <a:off x="360000" y="1145566"/>
            <a:ext cx="11303158" cy="1131848"/>
          </a:xfrm>
          <a:prstGeom prst="rect">
            <a:avLst/>
          </a:prstGeom>
          <a:noFill/>
        </p:spPr>
        <p:txBody>
          <a:bodyPr wrap="square">
            <a:spAutoFit/>
          </a:bodyPr>
          <a:lstStyle/>
          <a:p>
            <a:pPr>
              <a:lnSpc>
                <a:spcPct val="150000"/>
              </a:lnSpc>
              <a:spcBef>
                <a:spcPts val="1200"/>
              </a:spcBef>
              <a:spcAft>
                <a:spcPts val="600"/>
              </a:spcAft>
              <a:buNone/>
            </a:pPr>
            <a:r>
              <a:rPr lang="en-AU" dirty="0">
                <a:effectLst/>
                <a:latin typeface="Arial" panose="020B0604020202020204" pitchFamily="34" charset="0"/>
                <a:ea typeface="Calibri" panose="020F0502020204030204" pitchFamily="34" charset="0"/>
              </a:rPr>
              <a:t>There are an infinite number of truss shapes, but some have become more common because they are efficient, reliable, and relatively easy to build.</a:t>
            </a:r>
          </a:p>
        </p:txBody>
      </p:sp>
      <p:pic>
        <p:nvPicPr>
          <p:cNvPr id="11" name="Picture 10" descr="Photograph of a residential building under construction showing wooden framing and trusses.">
            <a:extLst>
              <a:ext uri="{FF2B5EF4-FFF2-40B4-BE49-F238E27FC236}">
                <a16:creationId xmlns:a16="http://schemas.microsoft.com/office/drawing/2014/main" id="{DE15E415-F3E0-AEB5-EEAA-5D5873E548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2652252"/>
            <a:ext cx="2914650" cy="2076450"/>
          </a:xfrm>
          <a:prstGeom prst="rect">
            <a:avLst/>
          </a:prstGeom>
          <a:ln>
            <a:noFill/>
          </a:ln>
          <a:effectLst>
            <a:outerShdw blurRad="50800" dist="38100" dir="2700000" algn="tl" rotWithShape="0">
              <a:prstClr val="black">
                <a:alpha val="40000"/>
              </a:prstClr>
            </a:outerShdw>
          </a:effectLst>
        </p:spPr>
      </p:pic>
      <p:pic>
        <p:nvPicPr>
          <p:cNvPr id="12" name="Picture 11" descr="Photograph of a modern building  featuring a glass-enclosed elevator shaft and a cantilevered upper floor ">
            <a:extLst>
              <a:ext uri="{FF2B5EF4-FFF2-40B4-BE49-F238E27FC236}">
                <a16:creationId xmlns:a16="http://schemas.microsoft.com/office/drawing/2014/main" id="{3C19DFE8-5B8F-2F21-21F0-C836CAFECBA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121327" y="2652252"/>
            <a:ext cx="3184529" cy="2076450"/>
          </a:xfrm>
          <a:prstGeom prst="rect">
            <a:avLst/>
          </a:prstGeom>
          <a:ln>
            <a:noFill/>
          </a:ln>
          <a:effectLst>
            <a:outerShdw blurRad="50800" dist="38100" dir="2700000" algn="tl" rotWithShape="0">
              <a:prstClr val="black">
                <a:alpha val="40000"/>
              </a:prstClr>
            </a:outerShdw>
          </a:effectLst>
        </p:spPr>
      </p:pic>
      <p:pic>
        <p:nvPicPr>
          <p:cNvPr id="13" name="Picture 12" descr="Photograph of a steel bridge supported by triangular truss elements and concrete piers.">
            <a:extLst>
              <a:ext uri="{FF2B5EF4-FFF2-40B4-BE49-F238E27FC236}">
                <a16:creationId xmlns:a16="http://schemas.microsoft.com/office/drawing/2014/main" id="{AA76056E-72DD-4AB7-560E-D38562D052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2533" y="2655632"/>
            <a:ext cx="3691467" cy="2076450"/>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9366B606-E7D5-5E28-9196-A43E854392B1}"/>
              </a:ext>
            </a:extLst>
          </p:cNvPr>
          <p:cNvSpPr txBox="1"/>
          <p:nvPr/>
        </p:nvSpPr>
        <p:spPr>
          <a:xfrm>
            <a:off x="360000" y="5350383"/>
            <a:ext cx="11303158" cy="577850"/>
          </a:xfrm>
          <a:prstGeom prst="rect">
            <a:avLst/>
          </a:prstGeom>
          <a:noFill/>
        </p:spPr>
        <p:txBody>
          <a:bodyPr wrap="square">
            <a:spAutoFit/>
          </a:bodyPr>
          <a:lstStyle/>
          <a:p>
            <a:pPr>
              <a:lnSpc>
                <a:spcPct val="150000"/>
              </a:lnSpc>
              <a:spcBef>
                <a:spcPts val="1200"/>
              </a:spcBef>
              <a:spcAft>
                <a:spcPts val="600"/>
              </a:spcAft>
              <a:buNone/>
            </a:pPr>
            <a:r>
              <a:rPr lang="en-AU" dirty="0">
                <a:latin typeface="Arial" panose="020B0604020202020204" pitchFamily="34" charset="0"/>
                <a:ea typeface="Calibri" panose="020F0502020204030204" pitchFamily="34" charset="0"/>
              </a:rPr>
              <a:t>What are some places you’ve seen trusses used? </a:t>
            </a:r>
          </a:p>
        </p:txBody>
      </p:sp>
      <p:sp>
        <p:nvSpPr>
          <p:cNvPr id="2" name="Slide Number Placeholder 1">
            <a:extLst>
              <a:ext uri="{FF2B5EF4-FFF2-40B4-BE49-F238E27FC236}">
                <a16:creationId xmlns:a16="http://schemas.microsoft.com/office/drawing/2014/main" id="{B680EC09-5CE7-B7F4-5904-3848083319C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9766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4AFCA-AE2C-D3AD-BA86-F836552C011D}"/>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2790C074-D0A7-5273-0951-5D134317AED8}"/>
              </a:ext>
            </a:extLst>
          </p:cNvPr>
          <p:cNvSpPr>
            <a:spLocks noGrp="1"/>
          </p:cNvSpPr>
          <p:nvPr>
            <p:ph type="title"/>
          </p:nvPr>
        </p:nvSpPr>
        <p:spPr/>
        <p:txBody>
          <a:bodyPr vert="horz" lIns="0" tIns="0" rIns="0" bIns="0" rtlCol="0" anchor="t">
            <a:normAutofit/>
          </a:bodyPr>
          <a:lstStyle/>
          <a:p>
            <a:r>
              <a:rPr lang="en-AU"/>
              <a:t>Types of Trusses (2)</a:t>
            </a:r>
          </a:p>
        </p:txBody>
      </p:sp>
      <p:sp>
        <p:nvSpPr>
          <p:cNvPr id="11" name="Text Placeholder 10">
            <a:extLst>
              <a:ext uri="{FF2B5EF4-FFF2-40B4-BE49-F238E27FC236}">
                <a16:creationId xmlns:a16="http://schemas.microsoft.com/office/drawing/2014/main" id="{B48B2E5C-E76F-B075-1211-BED64CA6835B}"/>
              </a:ext>
            </a:extLst>
          </p:cNvPr>
          <p:cNvSpPr>
            <a:spLocks noGrp="1"/>
          </p:cNvSpPr>
          <p:nvPr>
            <p:ph type="body" sz="quarter" idx="18"/>
          </p:nvPr>
        </p:nvSpPr>
        <p:spPr/>
        <p:txBody>
          <a:bodyPr/>
          <a:lstStyle/>
          <a:p>
            <a:r>
              <a:rPr lang="en-AU" dirty="0">
                <a:solidFill>
                  <a:srgbClr val="146CFD"/>
                </a:solidFill>
              </a:rPr>
              <a:t>Warren Truss</a:t>
            </a:r>
          </a:p>
        </p:txBody>
      </p:sp>
      <p:sp>
        <p:nvSpPr>
          <p:cNvPr id="6" name="Text Placeholder 5">
            <a:extLst>
              <a:ext uri="{FF2B5EF4-FFF2-40B4-BE49-F238E27FC236}">
                <a16:creationId xmlns:a16="http://schemas.microsoft.com/office/drawing/2014/main" id="{7EAA0F0C-B836-29AC-21EC-3E63AC500CA1}"/>
              </a:ext>
            </a:extLst>
          </p:cNvPr>
          <p:cNvSpPr>
            <a:spLocks noGrp="1"/>
          </p:cNvSpPr>
          <p:nvPr>
            <p:ph type="body" sz="quarter" idx="17"/>
          </p:nvPr>
        </p:nvSpPr>
        <p:spPr>
          <a:xfrm>
            <a:off x="360000" y="1567087"/>
            <a:ext cx="11483998" cy="1861914"/>
          </a:xfrm>
        </p:spPr>
        <p:txBody>
          <a:bodyPr/>
          <a:lstStyle/>
          <a:p>
            <a:pPr lvl="0" defTabSz="914400" eaLnBrk="0" fontAlgn="base" hangingPunct="0">
              <a:spcBef>
                <a:spcPct val="0"/>
              </a:spcBef>
              <a:spcAft>
                <a:spcPct val="0"/>
              </a:spcAft>
            </a:pPr>
            <a:r>
              <a:rPr lang="en-AU" altLang="en-US" dirty="0">
                <a:ea typeface="Calibri" panose="020F0502020204030204" pitchFamily="34" charset="0"/>
              </a:rPr>
              <a:t>Consists of equilateral or isosceles triangles.</a:t>
            </a:r>
            <a:endParaRPr lang="en-AU" altLang="en-US" dirty="0"/>
          </a:p>
          <a:p>
            <a:pPr lvl="0" defTabSz="914400" eaLnBrk="0" fontAlgn="base" hangingPunct="0">
              <a:spcBef>
                <a:spcPct val="0"/>
              </a:spcBef>
              <a:spcAft>
                <a:spcPct val="0"/>
              </a:spcAft>
            </a:pPr>
            <a:r>
              <a:rPr lang="en-AU" altLang="en-US" dirty="0">
                <a:ea typeface="Calibri" panose="020F0502020204030204" pitchFamily="34" charset="0"/>
              </a:rPr>
              <a:t>Load is distributed evenly.</a:t>
            </a:r>
            <a:endParaRPr lang="en-AU" altLang="en-US" dirty="0"/>
          </a:p>
          <a:p>
            <a:pPr lvl="0" defTabSz="914400" eaLnBrk="0" fontAlgn="base" hangingPunct="0">
              <a:spcBef>
                <a:spcPct val="0"/>
              </a:spcBef>
              <a:spcAft>
                <a:spcPct val="0"/>
              </a:spcAft>
            </a:pPr>
            <a:r>
              <a:rPr lang="en-AU" altLang="en-US" dirty="0">
                <a:ea typeface="Calibri" panose="020F0502020204030204" pitchFamily="34" charset="0"/>
              </a:rPr>
              <a:t>Members alternate between tension and compression.</a:t>
            </a:r>
          </a:p>
          <a:p>
            <a:pPr lvl="0" defTabSz="914400" eaLnBrk="0" fontAlgn="base" hangingPunct="0">
              <a:spcBef>
                <a:spcPct val="0"/>
              </a:spcBef>
              <a:spcAft>
                <a:spcPct val="0"/>
              </a:spcAft>
            </a:pPr>
            <a:r>
              <a:rPr lang="en-AU" altLang="en-US" dirty="0">
                <a:ea typeface="Calibri" panose="020F0502020204030204" pitchFamily="34" charset="0"/>
              </a:rPr>
              <a:t>Efficient for uniform loads</a:t>
            </a:r>
            <a:endParaRPr lang="en-AU" altLang="en-US" dirty="0"/>
          </a:p>
          <a:p>
            <a:endParaRPr lang="en-US" dirty="0"/>
          </a:p>
        </p:txBody>
      </p:sp>
      <p:grpSp>
        <p:nvGrpSpPr>
          <p:cNvPr id="5" name="Group 4" descr="side view of a warren truss">
            <a:extLst>
              <a:ext uri="{FF2B5EF4-FFF2-40B4-BE49-F238E27FC236}">
                <a16:creationId xmlns:a16="http://schemas.microsoft.com/office/drawing/2014/main" id="{ED8E6DE0-38B7-842F-2EE6-C8AD9F83DF0F}"/>
              </a:ext>
            </a:extLst>
          </p:cNvPr>
          <p:cNvGrpSpPr/>
          <p:nvPr/>
        </p:nvGrpSpPr>
        <p:grpSpPr>
          <a:xfrm>
            <a:off x="2354317" y="4083428"/>
            <a:ext cx="7483366" cy="2522573"/>
            <a:chOff x="0" y="0"/>
            <a:chExt cx="5895340" cy="1533668"/>
          </a:xfrm>
        </p:grpSpPr>
        <p:grpSp>
          <p:nvGrpSpPr>
            <p:cNvPr id="7" name="Group 6">
              <a:extLst>
                <a:ext uri="{FF2B5EF4-FFF2-40B4-BE49-F238E27FC236}">
                  <a16:creationId xmlns:a16="http://schemas.microsoft.com/office/drawing/2014/main" id="{59974319-CC99-EB30-2387-7BA39EC92941}"/>
                </a:ext>
              </a:extLst>
            </p:cNvPr>
            <p:cNvGrpSpPr/>
            <p:nvPr/>
          </p:nvGrpSpPr>
          <p:grpSpPr>
            <a:xfrm>
              <a:off x="22393" y="1059958"/>
              <a:ext cx="5845815" cy="473710"/>
              <a:chOff x="-20088" y="0"/>
              <a:chExt cx="5608900" cy="473965"/>
            </a:xfrm>
          </p:grpSpPr>
          <p:sp>
            <p:nvSpPr>
              <p:cNvPr id="10" name="Rectangle 9">
                <a:extLst>
                  <a:ext uri="{FF2B5EF4-FFF2-40B4-BE49-F238E27FC236}">
                    <a16:creationId xmlns:a16="http://schemas.microsoft.com/office/drawing/2014/main" id="{9AE5D8A0-6CEF-71D1-0EEB-E2C1C3FFD716}"/>
                  </a:ext>
                </a:extLst>
              </p:cNvPr>
              <p:cNvSpPr/>
              <p:nvPr/>
            </p:nvSpPr>
            <p:spPr>
              <a:xfrm>
                <a:off x="-20088" y="0"/>
                <a:ext cx="302895" cy="464185"/>
              </a:xfrm>
              <a:prstGeom prst="rect">
                <a:avLst/>
              </a:prstGeom>
              <a:gradFill>
                <a:gsLst>
                  <a:gs pos="68409">
                    <a:srgbClr val="4F4F4F"/>
                  </a:gs>
                  <a:gs pos="0">
                    <a:schemeClr val="bg1"/>
                  </a:gs>
                  <a:gs pos="100000">
                    <a:schemeClr val="accent1">
                      <a:lumMod val="45000"/>
                      <a:lumOff val="55000"/>
                    </a:schemeClr>
                  </a:gs>
                  <a:gs pos="99000">
                    <a:schemeClr val="tx1"/>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4" name="Rectangle 13">
                <a:extLst>
                  <a:ext uri="{FF2B5EF4-FFF2-40B4-BE49-F238E27FC236}">
                    <a16:creationId xmlns:a16="http://schemas.microsoft.com/office/drawing/2014/main" id="{8DB1E37E-D7BA-A3B9-7880-470A27581D57}"/>
                  </a:ext>
                </a:extLst>
              </p:cNvPr>
              <p:cNvSpPr/>
              <p:nvPr/>
            </p:nvSpPr>
            <p:spPr>
              <a:xfrm>
                <a:off x="5285917" y="9780"/>
                <a:ext cx="302895" cy="464185"/>
              </a:xfrm>
              <a:prstGeom prst="rect">
                <a:avLst/>
              </a:prstGeom>
              <a:gradFill>
                <a:gsLst>
                  <a:gs pos="68409">
                    <a:srgbClr val="4F4F4F"/>
                  </a:gs>
                  <a:gs pos="0">
                    <a:schemeClr val="bg1"/>
                  </a:gs>
                  <a:gs pos="100000">
                    <a:schemeClr val="accent1">
                      <a:lumMod val="45000"/>
                      <a:lumOff val="55000"/>
                    </a:schemeClr>
                  </a:gs>
                  <a:gs pos="99000">
                    <a:schemeClr val="tx1"/>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pic>
          <p:nvPicPr>
            <p:cNvPr id="8" name="Graphic 32">
              <a:extLst>
                <a:ext uri="{FF2B5EF4-FFF2-40B4-BE49-F238E27FC236}">
                  <a16:creationId xmlns:a16="http://schemas.microsoft.com/office/drawing/2014/main" id="{3E7DA8B2-12A7-F24F-D626-D285685337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5895340" cy="1076325"/>
            </a:xfrm>
            <a:prstGeom prst="rect">
              <a:avLst/>
            </a:prstGeom>
          </p:spPr>
        </p:pic>
      </p:grpSp>
      <p:sp>
        <p:nvSpPr>
          <p:cNvPr id="2" name="Slide Number Placeholder 1">
            <a:extLst>
              <a:ext uri="{FF2B5EF4-FFF2-40B4-BE49-F238E27FC236}">
                <a16:creationId xmlns:a16="http://schemas.microsoft.com/office/drawing/2014/main" id="{64A5FCF8-8C49-7C10-1834-8AF81B4CE5A6}"/>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793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F926C-7A2F-BA51-F168-B5278B4E75F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BE0EA56C-5712-E792-BBD3-B84250F3E75D}"/>
              </a:ext>
            </a:extLst>
          </p:cNvPr>
          <p:cNvSpPr>
            <a:spLocks noGrp="1"/>
          </p:cNvSpPr>
          <p:nvPr>
            <p:ph type="title"/>
          </p:nvPr>
        </p:nvSpPr>
        <p:spPr/>
        <p:txBody>
          <a:bodyPr vert="horz" lIns="0" tIns="0" rIns="0" bIns="0" rtlCol="0" anchor="t">
            <a:normAutofit/>
          </a:bodyPr>
          <a:lstStyle/>
          <a:p>
            <a:r>
              <a:rPr lang="en-AU"/>
              <a:t>Types of Trusses (3)</a:t>
            </a:r>
          </a:p>
        </p:txBody>
      </p:sp>
      <p:sp>
        <p:nvSpPr>
          <p:cNvPr id="13" name="Text Placeholder 12">
            <a:extLst>
              <a:ext uri="{FF2B5EF4-FFF2-40B4-BE49-F238E27FC236}">
                <a16:creationId xmlns:a16="http://schemas.microsoft.com/office/drawing/2014/main" id="{C96D3397-8511-1BED-A786-23638EFFC370}"/>
              </a:ext>
            </a:extLst>
          </p:cNvPr>
          <p:cNvSpPr>
            <a:spLocks noGrp="1"/>
          </p:cNvSpPr>
          <p:nvPr>
            <p:ph type="body" sz="quarter" idx="18"/>
          </p:nvPr>
        </p:nvSpPr>
        <p:spPr/>
        <p:txBody>
          <a:bodyPr/>
          <a:lstStyle/>
          <a:p>
            <a:r>
              <a:rPr lang="en-AU" dirty="0">
                <a:solidFill>
                  <a:srgbClr val="146CFD"/>
                </a:solidFill>
              </a:rPr>
              <a:t>Howe Truss</a:t>
            </a:r>
          </a:p>
        </p:txBody>
      </p:sp>
      <p:sp>
        <p:nvSpPr>
          <p:cNvPr id="12" name="Text Placeholder 11">
            <a:extLst>
              <a:ext uri="{FF2B5EF4-FFF2-40B4-BE49-F238E27FC236}">
                <a16:creationId xmlns:a16="http://schemas.microsoft.com/office/drawing/2014/main" id="{4CDD3DF8-647D-6E75-060F-492787521007}"/>
              </a:ext>
            </a:extLst>
          </p:cNvPr>
          <p:cNvSpPr>
            <a:spLocks noGrp="1"/>
          </p:cNvSpPr>
          <p:nvPr>
            <p:ph type="body" sz="quarter" idx="17"/>
          </p:nvPr>
        </p:nvSpPr>
        <p:spPr/>
        <p:txBody>
          <a:bodyPr/>
          <a:lstStyle/>
          <a:p>
            <a:r>
              <a:rPr lang="en-AU" dirty="0">
                <a:ea typeface="Calibri" panose="020F0502020204030204" pitchFamily="34" charset="0"/>
              </a:rPr>
              <a:t>Diagonals face inwards from the top.</a:t>
            </a:r>
          </a:p>
          <a:p>
            <a:r>
              <a:rPr lang="en-AU" dirty="0">
                <a:ea typeface="Calibri" panose="020F0502020204030204" pitchFamily="34" charset="0"/>
              </a:rPr>
              <a:t>Vertical members = tension</a:t>
            </a:r>
          </a:p>
          <a:p>
            <a:r>
              <a:rPr lang="en-AU" dirty="0">
                <a:ea typeface="Calibri" panose="020F0502020204030204" pitchFamily="34" charset="0"/>
              </a:rPr>
              <a:t>Diagonal members = compression</a:t>
            </a:r>
          </a:p>
          <a:p>
            <a:r>
              <a:rPr lang="en-AU" dirty="0">
                <a:ea typeface="Calibri" panose="020F0502020204030204" pitchFamily="34" charset="0"/>
              </a:rPr>
              <a:t>Strong under heavy vertical loads (often used in railroad bridges).</a:t>
            </a:r>
          </a:p>
        </p:txBody>
      </p:sp>
      <p:pic>
        <p:nvPicPr>
          <p:cNvPr id="6" name="Picture 5" descr="side view of a Howe truss">
            <a:extLst>
              <a:ext uri="{FF2B5EF4-FFF2-40B4-BE49-F238E27FC236}">
                <a16:creationId xmlns:a16="http://schemas.microsoft.com/office/drawing/2014/main" id="{E583CFE4-3DD9-D527-A55D-132EC3D9ADB7}"/>
              </a:ext>
            </a:extLst>
          </p:cNvPr>
          <p:cNvPicPr>
            <a:picLocks noChangeAspect="1"/>
          </p:cNvPicPr>
          <p:nvPr/>
        </p:nvPicPr>
        <p:blipFill>
          <a:blip r:embed="rId3"/>
          <a:stretch>
            <a:fillRect/>
          </a:stretch>
        </p:blipFill>
        <p:spPr>
          <a:xfrm>
            <a:off x="2375031" y="4276156"/>
            <a:ext cx="7441938" cy="2239844"/>
          </a:xfrm>
          <a:prstGeom prst="rect">
            <a:avLst/>
          </a:prstGeom>
        </p:spPr>
      </p:pic>
      <p:sp>
        <p:nvSpPr>
          <p:cNvPr id="2" name="Slide Number Placeholder 1">
            <a:extLst>
              <a:ext uri="{FF2B5EF4-FFF2-40B4-BE49-F238E27FC236}">
                <a16:creationId xmlns:a16="http://schemas.microsoft.com/office/drawing/2014/main" id="{A2911C70-98FA-FB9F-9718-075B3F86DFDC}"/>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823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5F614-6D57-52AC-CCE3-5D9FD36CFEF6}"/>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BC7EAC0-D490-B770-B5D4-20A20C46971F}"/>
              </a:ext>
            </a:extLst>
          </p:cNvPr>
          <p:cNvSpPr>
            <a:spLocks noGrp="1"/>
          </p:cNvSpPr>
          <p:nvPr>
            <p:ph type="title"/>
          </p:nvPr>
        </p:nvSpPr>
        <p:spPr/>
        <p:txBody>
          <a:bodyPr vert="horz" lIns="0" tIns="0" rIns="0" bIns="0" rtlCol="0" anchor="t">
            <a:normAutofit/>
          </a:bodyPr>
          <a:lstStyle/>
          <a:p>
            <a:r>
              <a:rPr lang="en-AU"/>
              <a:t>Types of Trusses (4)</a:t>
            </a:r>
          </a:p>
        </p:txBody>
      </p:sp>
      <p:sp>
        <p:nvSpPr>
          <p:cNvPr id="6" name="Text Placeholder 5">
            <a:extLst>
              <a:ext uri="{FF2B5EF4-FFF2-40B4-BE49-F238E27FC236}">
                <a16:creationId xmlns:a16="http://schemas.microsoft.com/office/drawing/2014/main" id="{B6A869A9-ECB5-990E-A628-BCF9B060FC04}"/>
              </a:ext>
            </a:extLst>
          </p:cNvPr>
          <p:cNvSpPr>
            <a:spLocks noGrp="1"/>
          </p:cNvSpPr>
          <p:nvPr>
            <p:ph type="body" sz="quarter" idx="18"/>
          </p:nvPr>
        </p:nvSpPr>
        <p:spPr/>
        <p:txBody>
          <a:bodyPr/>
          <a:lstStyle/>
          <a:p>
            <a:r>
              <a:rPr lang="en-AU" dirty="0">
                <a:solidFill>
                  <a:srgbClr val="146CFD"/>
                </a:solidFill>
              </a:rPr>
              <a:t>Pratt Truss</a:t>
            </a:r>
          </a:p>
        </p:txBody>
      </p:sp>
      <p:sp>
        <p:nvSpPr>
          <p:cNvPr id="5" name="Text Placeholder 4">
            <a:extLst>
              <a:ext uri="{FF2B5EF4-FFF2-40B4-BE49-F238E27FC236}">
                <a16:creationId xmlns:a16="http://schemas.microsoft.com/office/drawing/2014/main" id="{EAAB9E2E-34CD-455C-B192-3CEA08992370}"/>
              </a:ext>
            </a:extLst>
          </p:cNvPr>
          <p:cNvSpPr>
            <a:spLocks noGrp="1"/>
          </p:cNvSpPr>
          <p:nvPr>
            <p:ph type="body" sz="quarter" idx="17"/>
          </p:nvPr>
        </p:nvSpPr>
        <p:spPr>
          <a:xfrm>
            <a:off x="360000" y="1567086"/>
            <a:ext cx="11484000" cy="2437355"/>
          </a:xfrm>
        </p:spPr>
        <p:txBody>
          <a:bodyPr/>
          <a:lstStyle/>
          <a:p>
            <a:r>
              <a:rPr lang="en-AU" dirty="0"/>
              <a:t>Diagonals face outwards from the top.</a:t>
            </a:r>
          </a:p>
          <a:p>
            <a:r>
              <a:rPr lang="en-AU" dirty="0"/>
              <a:t>Vertical members = </a:t>
            </a:r>
            <a:r>
              <a:rPr lang="en-AU" b="1" dirty="0"/>
              <a:t>compression</a:t>
            </a:r>
            <a:endParaRPr lang="en-AU" dirty="0"/>
          </a:p>
          <a:p>
            <a:r>
              <a:rPr lang="en-AU" dirty="0"/>
              <a:t>Diagonal members = </a:t>
            </a:r>
            <a:r>
              <a:rPr lang="en-AU" b="1" dirty="0"/>
              <a:t>tension</a:t>
            </a:r>
            <a:endParaRPr lang="en-AU" dirty="0"/>
          </a:p>
          <a:p>
            <a:r>
              <a:rPr lang="en-AU" dirty="0"/>
              <a:t>Efficient for longer spans and variable loads.</a:t>
            </a:r>
          </a:p>
        </p:txBody>
      </p:sp>
      <p:sp>
        <p:nvSpPr>
          <p:cNvPr id="2" name="Slide Number Placeholder 1">
            <a:extLst>
              <a:ext uri="{FF2B5EF4-FFF2-40B4-BE49-F238E27FC236}">
                <a16:creationId xmlns:a16="http://schemas.microsoft.com/office/drawing/2014/main" id="{B52E4A04-C39F-6705-E494-8199A07D8E99}"/>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12132C09-D361-B6EA-A13C-5EEC6C8F7BF6}"/>
              </a:ext>
            </a:extLst>
          </p:cNvPr>
          <p:cNvPicPr>
            <a:picLocks noChangeAspect="1"/>
          </p:cNvPicPr>
          <p:nvPr/>
        </p:nvPicPr>
        <p:blipFill>
          <a:blip r:embed="rId3"/>
          <a:stretch>
            <a:fillRect/>
          </a:stretch>
        </p:blipFill>
        <p:spPr>
          <a:xfrm>
            <a:off x="2097248" y="4141715"/>
            <a:ext cx="8053431" cy="2298397"/>
          </a:xfrm>
          <a:prstGeom prst="rect">
            <a:avLst/>
          </a:prstGeom>
        </p:spPr>
      </p:pic>
    </p:spTree>
    <p:extLst>
      <p:ext uri="{BB962C8B-B14F-4D97-AF65-F5344CB8AC3E}">
        <p14:creationId xmlns:p14="http://schemas.microsoft.com/office/powerpoint/2010/main" val="35532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BD4C-64E4-7F2C-6B74-9E185A13251C}"/>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EAC91E43-F03A-ACB7-85D4-F33997EEA2CA}"/>
              </a:ext>
            </a:extLst>
          </p:cNvPr>
          <p:cNvSpPr>
            <a:spLocks noGrp="1"/>
          </p:cNvSpPr>
          <p:nvPr>
            <p:ph type="title"/>
          </p:nvPr>
        </p:nvSpPr>
        <p:spPr/>
        <p:txBody>
          <a:bodyPr vert="horz" lIns="0" tIns="0" rIns="0" bIns="0" rtlCol="0" anchor="t">
            <a:normAutofit/>
          </a:bodyPr>
          <a:lstStyle/>
          <a:p>
            <a:r>
              <a:rPr lang="en-AU"/>
              <a:t>Types of Trusses (5)</a:t>
            </a:r>
          </a:p>
        </p:txBody>
      </p:sp>
      <p:sp>
        <p:nvSpPr>
          <p:cNvPr id="4" name="Text Placeholder 3">
            <a:extLst>
              <a:ext uri="{FF2B5EF4-FFF2-40B4-BE49-F238E27FC236}">
                <a16:creationId xmlns:a16="http://schemas.microsoft.com/office/drawing/2014/main" id="{9080E267-7800-01D8-B9E2-FE37C32FEA61}"/>
              </a:ext>
            </a:extLst>
          </p:cNvPr>
          <p:cNvSpPr>
            <a:spLocks noGrp="1"/>
          </p:cNvSpPr>
          <p:nvPr>
            <p:ph type="body" sz="quarter" idx="18"/>
          </p:nvPr>
        </p:nvSpPr>
        <p:spPr/>
        <p:txBody>
          <a:bodyPr/>
          <a:lstStyle/>
          <a:p>
            <a:r>
              <a:rPr lang="en-AU" dirty="0">
                <a:solidFill>
                  <a:srgbClr val="146CFD"/>
                </a:solidFill>
              </a:rPr>
              <a:t>Activity – truss comparison table</a:t>
            </a:r>
          </a:p>
        </p:txBody>
      </p:sp>
      <p:graphicFrame>
        <p:nvGraphicFramePr>
          <p:cNvPr id="5" name="Table 4">
            <a:extLst>
              <a:ext uri="{FF2B5EF4-FFF2-40B4-BE49-F238E27FC236}">
                <a16:creationId xmlns:a16="http://schemas.microsoft.com/office/drawing/2014/main" id="{4DCA8CAF-E48C-06D5-BA58-024D38FD00CC}"/>
              </a:ext>
            </a:extLst>
          </p:cNvPr>
          <p:cNvGraphicFramePr>
            <a:graphicFrameLocks noGrp="1"/>
          </p:cNvGraphicFramePr>
          <p:nvPr>
            <p:extLst>
              <p:ext uri="{D42A27DB-BD31-4B8C-83A1-F6EECF244321}">
                <p14:modId xmlns:p14="http://schemas.microsoft.com/office/powerpoint/2010/main" val="975386799"/>
              </p:ext>
            </p:extLst>
          </p:nvPr>
        </p:nvGraphicFramePr>
        <p:xfrm>
          <a:off x="360000" y="1545021"/>
          <a:ext cx="10886068" cy="5150979"/>
        </p:xfrm>
        <a:graphic>
          <a:graphicData uri="http://schemas.openxmlformats.org/drawingml/2006/table">
            <a:tbl>
              <a:tblPr firstRow="1" firstCol="1" bandRow="1"/>
              <a:tblGrid>
                <a:gridCol w="1612751">
                  <a:extLst>
                    <a:ext uri="{9D8B030D-6E8A-4147-A177-3AD203B41FA5}">
                      <a16:colId xmlns:a16="http://schemas.microsoft.com/office/drawing/2014/main" val="3991098839"/>
                    </a:ext>
                  </a:extLst>
                </a:gridCol>
                <a:gridCol w="2740320">
                  <a:extLst>
                    <a:ext uri="{9D8B030D-6E8A-4147-A177-3AD203B41FA5}">
                      <a16:colId xmlns:a16="http://schemas.microsoft.com/office/drawing/2014/main" val="332826132"/>
                    </a:ext>
                  </a:extLst>
                </a:gridCol>
                <a:gridCol w="2177666">
                  <a:extLst>
                    <a:ext uri="{9D8B030D-6E8A-4147-A177-3AD203B41FA5}">
                      <a16:colId xmlns:a16="http://schemas.microsoft.com/office/drawing/2014/main" val="3296529976"/>
                    </a:ext>
                  </a:extLst>
                </a:gridCol>
                <a:gridCol w="2469478">
                  <a:extLst>
                    <a:ext uri="{9D8B030D-6E8A-4147-A177-3AD203B41FA5}">
                      <a16:colId xmlns:a16="http://schemas.microsoft.com/office/drawing/2014/main" val="579745732"/>
                    </a:ext>
                  </a:extLst>
                </a:gridCol>
                <a:gridCol w="1885853">
                  <a:extLst>
                    <a:ext uri="{9D8B030D-6E8A-4147-A177-3AD203B41FA5}">
                      <a16:colId xmlns:a16="http://schemas.microsoft.com/office/drawing/2014/main" val="1512457553"/>
                    </a:ext>
                  </a:extLst>
                </a:gridCol>
              </a:tblGrid>
              <a:tr h="411187">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Truss Type</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Key Features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Suitable for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Main forces </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Examples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885199429"/>
                  </a:ext>
                </a:extLst>
              </a:tr>
              <a:tr h="1987495">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Warren</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Even triangles, alternating members in tension and compression </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Uniform loads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Tension and compression alternating throughout the truss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Roofs, short bridges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3894334"/>
                  </a:ext>
                </a:extLst>
              </a:tr>
              <a:tr h="1172367">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Howe</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Diagonals inward, verticals in tension</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Heavy downward loads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Compression in diagonals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Railway bridges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632241365"/>
                  </a:ext>
                </a:extLst>
              </a:tr>
              <a:tr h="1579930">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Pratt</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Diagonals outward, verticals in compression</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Long spans, changing loads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Tension in diagonals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Pedestrian bridges, towers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951326"/>
                  </a:ext>
                </a:extLst>
              </a:tr>
            </a:tbl>
          </a:graphicData>
        </a:graphic>
      </p:graphicFrame>
      <p:sp>
        <p:nvSpPr>
          <p:cNvPr id="2" name="Slide Number Placeholder 1">
            <a:extLst>
              <a:ext uri="{FF2B5EF4-FFF2-40B4-BE49-F238E27FC236}">
                <a16:creationId xmlns:a16="http://schemas.microsoft.com/office/drawing/2014/main" id="{2B678EB2-344D-95E5-6FDF-60A9AF7C76E6}"/>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5666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12D16-B51D-7048-4B17-FBFE47C97A6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E95F329D-1EA6-3D4D-39D8-2BC98CE94DB1}"/>
              </a:ext>
            </a:extLst>
          </p:cNvPr>
          <p:cNvSpPr>
            <a:spLocks noGrp="1"/>
          </p:cNvSpPr>
          <p:nvPr>
            <p:ph type="title"/>
          </p:nvPr>
        </p:nvSpPr>
        <p:spPr/>
        <p:txBody>
          <a:bodyPr vert="horz" lIns="0" tIns="0" rIns="0" bIns="0" rtlCol="0" anchor="t">
            <a:normAutofit/>
          </a:bodyPr>
          <a:lstStyle/>
          <a:p>
            <a:r>
              <a:rPr lang="en-AU"/>
              <a:t>Types of Trusses (6)</a:t>
            </a:r>
          </a:p>
        </p:txBody>
      </p:sp>
      <p:sp>
        <p:nvSpPr>
          <p:cNvPr id="7" name="Text Placeholder 6">
            <a:extLst>
              <a:ext uri="{FF2B5EF4-FFF2-40B4-BE49-F238E27FC236}">
                <a16:creationId xmlns:a16="http://schemas.microsoft.com/office/drawing/2014/main" id="{EE01A9AF-81CF-1F1B-608F-2555953A0C0D}"/>
              </a:ext>
            </a:extLst>
          </p:cNvPr>
          <p:cNvSpPr>
            <a:spLocks noGrp="1"/>
          </p:cNvSpPr>
          <p:nvPr>
            <p:ph type="body" sz="quarter" idx="18"/>
          </p:nvPr>
        </p:nvSpPr>
        <p:spPr/>
        <p:txBody>
          <a:bodyPr/>
          <a:lstStyle/>
          <a:p>
            <a:r>
              <a:rPr lang="en-AU" dirty="0">
                <a:solidFill>
                  <a:srgbClr val="146CFD"/>
                </a:solidFill>
              </a:rPr>
              <a:t>Activity – truss comparison table</a:t>
            </a:r>
          </a:p>
        </p:txBody>
      </p:sp>
      <p:sp>
        <p:nvSpPr>
          <p:cNvPr id="4" name="Text Placeholder 3">
            <a:extLst>
              <a:ext uri="{FF2B5EF4-FFF2-40B4-BE49-F238E27FC236}">
                <a16:creationId xmlns:a16="http://schemas.microsoft.com/office/drawing/2014/main" id="{D907D01C-C187-4DB3-F95E-B4A7D05EBE20}"/>
              </a:ext>
            </a:extLst>
          </p:cNvPr>
          <p:cNvSpPr>
            <a:spLocks noGrp="1"/>
          </p:cNvSpPr>
          <p:nvPr>
            <p:ph type="body" sz="quarter" idx="17"/>
          </p:nvPr>
        </p:nvSpPr>
        <p:spPr>
          <a:xfrm>
            <a:off x="360000" y="1567086"/>
            <a:ext cx="5037247" cy="1092031"/>
          </a:xfrm>
        </p:spPr>
        <p:txBody>
          <a:bodyPr/>
          <a:lstStyle/>
          <a:p>
            <a:r>
              <a:rPr lang="en-AU" dirty="0">
                <a:ea typeface="Calibri" panose="020F0502020204030204" pitchFamily="34" charset="0"/>
              </a:rPr>
              <a:t>Sketch each truss and use colour coding (e.g. </a:t>
            </a:r>
            <a:r>
              <a:rPr lang="en-AU" dirty="0">
                <a:solidFill>
                  <a:srgbClr val="FF0000"/>
                </a:solidFill>
                <a:ea typeface="Calibri" panose="020F0502020204030204" pitchFamily="34" charset="0"/>
              </a:rPr>
              <a:t>red</a:t>
            </a:r>
            <a:r>
              <a:rPr lang="en-AU" dirty="0">
                <a:ea typeface="Calibri" panose="020F0502020204030204" pitchFamily="34" charset="0"/>
              </a:rPr>
              <a:t> for compression, </a:t>
            </a:r>
            <a:r>
              <a:rPr lang="en-AU" dirty="0">
                <a:solidFill>
                  <a:srgbClr val="146CFD"/>
                </a:solidFill>
                <a:ea typeface="Calibri" panose="020F0502020204030204" pitchFamily="34" charset="0"/>
              </a:rPr>
              <a:t>blue</a:t>
            </a:r>
            <a:r>
              <a:rPr lang="en-AU" dirty="0">
                <a:ea typeface="Calibri" panose="020F0502020204030204" pitchFamily="34" charset="0"/>
              </a:rPr>
              <a:t> for tension).</a:t>
            </a:r>
          </a:p>
        </p:txBody>
      </p:sp>
      <p:graphicFrame>
        <p:nvGraphicFramePr>
          <p:cNvPr id="5" name="Table 4">
            <a:extLst>
              <a:ext uri="{FF2B5EF4-FFF2-40B4-BE49-F238E27FC236}">
                <a16:creationId xmlns:a16="http://schemas.microsoft.com/office/drawing/2014/main" id="{66D9D416-A8F1-E683-EE69-9CB512BEEB1D}"/>
              </a:ext>
            </a:extLst>
          </p:cNvPr>
          <p:cNvGraphicFramePr>
            <a:graphicFrameLocks noGrp="1"/>
          </p:cNvGraphicFramePr>
          <p:nvPr>
            <p:extLst>
              <p:ext uri="{D42A27DB-BD31-4B8C-83A1-F6EECF244321}">
                <p14:modId xmlns:p14="http://schemas.microsoft.com/office/powerpoint/2010/main" val="4257944715"/>
              </p:ext>
            </p:extLst>
          </p:nvPr>
        </p:nvGraphicFramePr>
        <p:xfrm>
          <a:off x="6089999" y="404341"/>
          <a:ext cx="5694531" cy="3242697"/>
        </p:xfrm>
        <a:graphic>
          <a:graphicData uri="http://schemas.openxmlformats.org/drawingml/2006/table">
            <a:tbl>
              <a:tblPr firstRow="1" firstCol="1" bandRow="1"/>
              <a:tblGrid>
                <a:gridCol w="802712">
                  <a:extLst>
                    <a:ext uri="{9D8B030D-6E8A-4147-A177-3AD203B41FA5}">
                      <a16:colId xmlns:a16="http://schemas.microsoft.com/office/drawing/2014/main" val="3991098839"/>
                    </a:ext>
                  </a:extLst>
                </a:gridCol>
                <a:gridCol w="1363935">
                  <a:extLst>
                    <a:ext uri="{9D8B030D-6E8A-4147-A177-3AD203B41FA5}">
                      <a16:colId xmlns:a16="http://schemas.microsoft.com/office/drawing/2014/main" val="332826132"/>
                    </a:ext>
                  </a:extLst>
                </a:gridCol>
                <a:gridCol w="1083886">
                  <a:extLst>
                    <a:ext uri="{9D8B030D-6E8A-4147-A177-3AD203B41FA5}">
                      <a16:colId xmlns:a16="http://schemas.microsoft.com/office/drawing/2014/main" val="3296529976"/>
                    </a:ext>
                  </a:extLst>
                </a:gridCol>
                <a:gridCol w="1229129">
                  <a:extLst>
                    <a:ext uri="{9D8B030D-6E8A-4147-A177-3AD203B41FA5}">
                      <a16:colId xmlns:a16="http://schemas.microsoft.com/office/drawing/2014/main" val="579745732"/>
                    </a:ext>
                  </a:extLst>
                </a:gridCol>
                <a:gridCol w="1214869">
                  <a:extLst>
                    <a:ext uri="{9D8B030D-6E8A-4147-A177-3AD203B41FA5}">
                      <a16:colId xmlns:a16="http://schemas.microsoft.com/office/drawing/2014/main" val="1512457553"/>
                    </a:ext>
                  </a:extLst>
                </a:gridCol>
              </a:tblGrid>
              <a:tr h="522540">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Truss Type</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Key Features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Suitable for</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Main forces </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Examples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885199429"/>
                  </a:ext>
                </a:extLst>
              </a:tr>
              <a:tr h="1165629">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Warren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Even triangles, alternating members in tension and compression </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Uniform loads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Tension and compression alternating throughout the truss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Roofs, short bridges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3894334"/>
                  </a:ext>
                </a:extLst>
              </a:tr>
              <a:tr h="687544">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Howe</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Diagonals inward, verticals in tension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Heavy downward loads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Compression in diagonals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Railway bridges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632241365"/>
                  </a:ext>
                </a:extLst>
              </a:tr>
              <a:tr h="866984">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Pratt</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Diagonals outward, verticals in compression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Long spans, changing loads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Tension in diagonals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Pedestrian bridges, towers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79681" marR="796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951326"/>
                  </a:ext>
                </a:extLst>
              </a:tr>
            </a:tbl>
          </a:graphicData>
        </a:graphic>
      </p:graphicFrame>
      <p:sp>
        <p:nvSpPr>
          <p:cNvPr id="13" name="TextBox 12">
            <a:extLst>
              <a:ext uri="{FF2B5EF4-FFF2-40B4-BE49-F238E27FC236}">
                <a16:creationId xmlns:a16="http://schemas.microsoft.com/office/drawing/2014/main" id="{8A8F66E9-331E-0C8C-A537-BE0A1743DE27}"/>
              </a:ext>
            </a:extLst>
          </p:cNvPr>
          <p:cNvSpPr txBox="1"/>
          <p:nvPr/>
        </p:nvSpPr>
        <p:spPr>
          <a:xfrm>
            <a:off x="348000" y="3846553"/>
            <a:ext cx="11483999" cy="2469932"/>
          </a:xfrm>
          <a:prstGeom prst="rect">
            <a:avLst/>
          </a:prstGeom>
          <a:solidFill>
            <a:schemeClr val="accent4"/>
          </a:solidFill>
        </p:spPr>
        <p:txBody>
          <a:bodyPr wrap="square" lIns="180000" tIns="180000" rIns="180000" bIns="180000" rtlCol="0">
            <a:noAutofit/>
          </a:bodyPr>
          <a:lstStyle/>
          <a:p>
            <a:pPr algn="l"/>
            <a:r>
              <a:rPr lang="en-US" sz="1800" dirty="0"/>
              <a:t>Questions</a:t>
            </a:r>
          </a:p>
          <a:p>
            <a:pPr marL="342900" lvl="0" indent="-342900">
              <a:lnSpc>
                <a:spcPct val="150000"/>
              </a:lnSpc>
              <a:spcBef>
                <a:spcPts val="1200"/>
              </a:spcBef>
              <a:spcAft>
                <a:spcPts val="600"/>
              </a:spcAft>
              <a:buFont typeface="+mj-lt"/>
              <a:buAutoNum type="arabicPeriod"/>
            </a:pPr>
            <a:r>
              <a:rPr lang="en-AU" sz="1800" dirty="0">
                <a:latin typeface="Arial" panose="020B0604020202020204" pitchFamily="34" charset="0"/>
                <a:ea typeface="Calibri" panose="020F0502020204030204" pitchFamily="34" charset="0"/>
              </a:rPr>
              <a:t>Which truss would you choose for a railway bridge and why?</a:t>
            </a:r>
          </a:p>
          <a:p>
            <a:pPr marL="342900" lvl="0" indent="-342900">
              <a:lnSpc>
                <a:spcPct val="150000"/>
              </a:lnSpc>
              <a:spcBef>
                <a:spcPts val="1200"/>
              </a:spcBef>
              <a:spcAft>
                <a:spcPts val="600"/>
              </a:spcAft>
              <a:buFont typeface="+mj-lt"/>
              <a:buAutoNum type="arabicPeriod"/>
            </a:pPr>
            <a:r>
              <a:rPr lang="en-AU" sz="1800" dirty="0">
                <a:latin typeface="Arial" panose="020B0604020202020204" pitchFamily="34" charset="0"/>
                <a:ea typeface="Calibri" panose="020F0502020204030204" pitchFamily="34" charset="0"/>
              </a:rPr>
              <a:t>Which truss might work best for a lightweight roof frame?</a:t>
            </a:r>
          </a:p>
          <a:p>
            <a:pPr marL="342900" lvl="0" indent="-342900">
              <a:lnSpc>
                <a:spcPct val="150000"/>
              </a:lnSpc>
              <a:spcBef>
                <a:spcPts val="1200"/>
              </a:spcBef>
              <a:spcAft>
                <a:spcPts val="600"/>
              </a:spcAft>
              <a:buFont typeface="+mj-lt"/>
              <a:buAutoNum type="arabicPeriod"/>
            </a:pPr>
            <a:r>
              <a:rPr lang="en-AU" sz="1800" dirty="0">
                <a:latin typeface="Arial" panose="020B0604020202020204" pitchFamily="34" charset="0"/>
                <a:ea typeface="Calibri" panose="020F0502020204030204" pitchFamily="34" charset="0"/>
              </a:rPr>
              <a:t>Why is understanding tension and compression important in choosing a truss design?</a:t>
            </a:r>
          </a:p>
        </p:txBody>
      </p:sp>
      <p:sp>
        <p:nvSpPr>
          <p:cNvPr id="2" name="Slide Number Placeholder 1">
            <a:extLst>
              <a:ext uri="{FF2B5EF4-FFF2-40B4-BE49-F238E27FC236}">
                <a16:creationId xmlns:a16="http://schemas.microsoft.com/office/drawing/2014/main" id="{03A086FD-B92E-EF71-1FAF-CAABE8BC364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149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316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5A937-733E-C412-28BE-93830456B1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C7C819-B678-162E-B608-C7B88345E451}"/>
              </a:ext>
            </a:extLst>
          </p:cNvPr>
          <p:cNvSpPr>
            <a:spLocks noGrp="1"/>
          </p:cNvSpPr>
          <p:nvPr>
            <p:ph type="title"/>
          </p:nvPr>
        </p:nvSpPr>
        <p:spPr>
          <a:xfrm>
            <a:off x="359999" y="360000"/>
            <a:ext cx="11484000" cy="545601"/>
          </a:xfrm>
        </p:spPr>
        <p:txBody>
          <a:bodyPr vert="horz" lIns="0" tIns="0" rIns="0" bIns="0" rtlCol="0" anchor="t">
            <a:normAutofit/>
          </a:bodyPr>
          <a:lstStyle/>
          <a:p>
            <a:r>
              <a:rPr lang="en-AU" dirty="0"/>
              <a:t>Engineering Structures (2)</a:t>
            </a:r>
          </a:p>
        </p:txBody>
      </p:sp>
      <p:sp>
        <p:nvSpPr>
          <p:cNvPr id="3" name="Text Placeholder 12">
            <a:extLst>
              <a:ext uri="{FF2B5EF4-FFF2-40B4-BE49-F238E27FC236}">
                <a16:creationId xmlns:a16="http://schemas.microsoft.com/office/drawing/2014/main" id="{86F4968B-610C-58DD-A235-99270C400B65}"/>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b="0" kern="1200" dirty="0">
                <a:latin typeface="Arial" panose="020B0604020202020204" pitchFamily="34" charset="0"/>
                <a:ea typeface="+mn-ea"/>
                <a:cs typeface="Arial" panose="020B0604020202020204" pitchFamily="34" charset="0"/>
              </a:rPr>
              <a:t>Introduction</a:t>
            </a:r>
          </a:p>
        </p:txBody>
      </p:sp>
      <p:sp>
        <p:nvSpPr>
          <p:cNvPr id="6" name="TextBox 5">
            <a:extLst>
              <a:ext uri="{FF2B5EF4-FFF2-40B4-BE49-F238E27FC236}">
                <a16:creationId xmlns:a16="http://schemas.microsoft.com/office/drawing/2014/main" id="{BC2521FE-8A80-74BC-CD5D-0DF9EA3C7BA8}"/>
              </a:ext>
            </a:extLst>
          </p:cNvPr>
          <p:cNvSpPr txBox="1"/>
          <p:nvPr/>
        </p:nvSpPr>
        <p:spPr>
          <a:xfrm>
            <a:off x="359999" y="1562471"/>
            <a:ext cx="5735637" cy="1454106"/>
          </a:xfrm>
          <a:prstGeom prst="rect">
            <a:avLst/>
          </a:prstGeom>
        </p:spPr>
        <p:txBody>
          <a:bodyPr vert="horz" lIns="0" tIns="0" rIns="0" bIns="0" rtlCol="0">
            <a:normAutofit/>
          </a:bodyPr>
          <a:lstStyle/>
          <a:p>
            <a:pPr defTabSz="914377">
              <a:lnSpc>
                <a:spcPct val="150000"/>
              </a:lnSpc>
              <a:spcAft>
                <a:spcPts val="1200"/>
              </a:spcAft>
            </a:pPr>
            <a:r>
              <a:rPr lang="en-US" sz="2000" dirty="0">
                <a:latin typeface="Arial" panose="020B0604020202020204" pitchFamily="34" charset="0"/>
                <a:cs typeface="Arial" panose="020B0604020202020204" pitchFamily="34" charset="0"/>
              </a:rPr>
              <a:t>‘</a:t>
            </a:r>
            <a:r>
              <a:rPr lang="en-US" sz="2000" b="0" dirty="0">
                <a:latin typeface="Arial" panose="020B0604020202020204" pitchFamily="34" charset="0"/>
                <a:cs typeface="Arial" panose="020B0604020202020204" pitchFamily="34" charset="0"/>
              </a:rPr>
              <a:t>Explore around your classroom or school. What parts of the building do you think are holding it up?’</a:t>
            </a:r>
          </a:p>
        </p:txBody>
      </p:sp>
      <p:sp>
        <p:nvSpPr>
          <p:cNvPr id="20" name="TextBox 19">
            <a:extLst>
              <a:ext uri="{FF2B5EF4-FFF2-40B4-BE49-F238E27FC236}">
                <a16:creationId xmlns:a16="http://schemas.microsoft.com/office/drawing/2014/main" id="{131DBBF2-C19C-B46A-90DA-8ADF0152A466}"/>
              </a:ext>
            </a:extLst>
          </p:cNvPr>
          <p:cNvSpPr txBox="1"/>
          <p:nvPr/>
        </p:nvSpPr>
        <p:spPr>
          <a:xfrm>
            <a:off x="359999" y="3682347"/>
            <a:ext cx="5483452" cy="1986933"/>
          </a:xfrm>
          <a:prstGeom prst="rect">
            <a:avLst/>
          </a:prstGeom>
          <a:solidFill>
            <a:schemeClr val="accent3">
              <a:lumMod val="40000"/>
              <a:lumOff val="60000"/>
            </a:schemeClr>
          </a:solidFill>
        </p:spPr>
        <p:txBody>
          <a:bodyPr wrap="square" lIns="108000" tIns="108000" rIns="108000" bIns="108000" rtlCol="0" anchor="ctr" anchorCtr="1">
            <a:noAutofit/>
          </a:bodyPr>
          <a:lstStyle/>
          <a:p>
            <a:pPr algn="l">
              <a:lnSpc>
                <a:spcPct val="150000"/>
              </a:lnSpc>
              <a:spcAft>
                <a:spcPts val="1200"/>
              </a:spcAft>
            </a:pPr>
            <a:r>
              <a:rPr lang="en-AU" sz="1800" dirty="0"/>
              <a:t>Activity: </a:t>
            </a:r>
          </a:p>
          <a:p>
            <a:pPr algn="l">
              <a:lnSpc>
                <a:spcPct val="150000"/>
              </a:lnSpc>
              <a:spcAft>
                <a:spcPts val="1200"/>
              </a:spcAft>
            </a:pPr>
            <a:r>
              <a:rPr lang="en-AU" sz="1800" dirty="0"/>
              <a:t>Identify examples of structural columns and </a:t>
            </a:r>
            <a:br>
              <a:rPr lang="en-AU" sz="1800" dirty="0"/>
            </a:br>
            <a:r>
              <a:rPr lang="en-AU" sz="1800" dirty="0"/>
              <a:t>beams in your classroom. </a:t>
            </a:r>
          </a:p>
        </p:txBody>
      </p:sp>
      <p:grpSp>
        <p:nvGrpSpPr>
          <p:cNvPr id="8" name="Group 7" descr="image of a rectangular beam">
            <a:extLst>
              <a:ext uri="{FF2B5EF4-FFF2-40B4-BE49-F238E27FC236}">
                <a16:creationId xmlns:a16="http://schemas.microsoft.com/office/drawing/2014/main" id="{5C638CAB-E6E8-9EE9-8873-0B10597E387C}"/>
              </a:ext>
            </a:extLst>
          </p:cNvPr>
          <p:cNvGrpSpPr/>
          <p:nvPr/>
        </p:nvGrpSpPr>
        <p:grpSpPr>
          <a:xfrm>
            <a:off x="7558264" y="1494093"/>
            <a:ext cx="2399665" cy="685801"/>
            <a:chOff x="0" y="0"/>
            <a:chExt cx="2399665" cy="685801"/>
          </a:xfrm>
        </p:grpSpPr>
        <p:pic>
          <p:nvPicPr>
            <p:cNvPr id="9" name="Picture 8" descr="A horizontal beam.">
              <a:extLst>
                <a:ext uri="{FF2B5EF4-FFF2-40B4-BE49-F238E27FC236}">
                  <a16:creationId xmlns:a16="http://schemas.microsoft.com/office/drawing/2014/main" id="{5212AE5D-1836-9FB7-4106-CE18DAF05C3D}"/>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0" y="0"/>
              <a:ext cx="2399665" cy="224155"/>
            </a:xfrm>
            <a:prstGeom prst="rect">
              <a:avLst/>
            </a:prstGeom>
            <a:noFill/>
          </p:spPr>
        </p:pic>
        <p:sp>
          <p:nvSpPr>
            <p:cNvPr id="10" name="Text Box 13">
              <a:extLst>
                <a:ext uri="{FF2B5EF4-FFF2-40B4-BE49-F238E27FC236}">
                  <a16:creationId xmlns:a16="http://schemas.microsoft.com/office/drawing/2014/main" id="{FA8F4CDF-FA7A-9ACB-9E7F-7AD763548F13}"/>
                </a:ext>
              </a:extLst>
            </p:cNvPr>
            <p:cNvSpPr txBox="1"/>
            <p:nvPr/>
          </p:nvSpPr>
          <p:spPr>
            <a:xfrm>
              <a:off x="912258" y="245534"/>
              <a:ext cx="575148" cy="44026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buNone/>
              </a:pPr>
              <a:r>
                <a:rPr lang="en-AU" sz="1100">
                  <a:effectLst/>
                  <a:latin typeface="Arial" panose="020B0604020202020204" pitchFamily="34" charset="0"/>
                  <a:ea typeface="Calibri" panose="020F0502020204030204" pitchFamily="34" charset="0"/>
                </a:rPr>
                <a:t>Beam</a:t>
              </a:r>
            </a:p>
          </p:txBody>
        </p:sp>
      </p:grpSp>
      <p:grpSp>
        <p:nvGrpSpPr>
          <p:cNvPr id="11" name="Group 10" descr="A vertical column or post">
            <a:extLst>
              <a:ext uri="{FF2B5EF4-FFF2-40B4-BE49-F238E27FC236}">
                <a16:creationId xmlns:a16="http://schemas.microsoft.com/office/drawing/2014/main" id="{6C038AD9-EE2A-850C-2DB8-D038CD9CA828}"/>
              </a:ext>
            </a:extLst>
          </p:cNvPr>
          <p:cNvGrpSpPr/>
          <p:nvPr/>
        </p:nvGrpSpPr>
        <p:grpSpPr>
          <a:xfrm>
            <a:off x="10089268" y="606451"/>
            <a:ext cx="1147483" cy="2624455"/>
            <a:chOff x="0" y="0"/>
            <a:chExt cx="1147649" cy="2624667"/>
          </a:xfrm>
        </p:grpSpPr>
        <p:pic>
          <p:nvPicPr>
            <p:cNvPr id="12" name="Picture 11">
              <a:extLst>
                <a:ext uri="{FF2B5EF4-FFF2-40B4-BE49-F238E27FC236}">
                  <a16:creationId xmlns:a16="http://schemas.microsoft.com/office/drawing/2014/main" id="{A3FEDF0E-D907-FAE3-E16D-65AD93079C23}"/>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459842" y="0"/>
              <a:ext cx="227965" cy="2127885"/>
            </a:xfrm>
            <a:prstGeom prst="rect">
              <a:avLst/>
            </a:prstGeom>
            <a:noFill/>
          </p:spPr>
        </p:pic>
        <p:sp>
          <p:nvSpPr>
            <p:cNvPr id="13" name="Text Box 13">
              <a:extLst>
                <a:ext uri="{FF2B5EF4-FFF2-40B4-BE49-F238E27FC236}">
                  <a16:creationId xmlns:a16="http://schemas.microsoft.com/office/drawing/2014/main" id="{C7902D3D-5ED8-FF56-4390-FB344235FD5E}"/>
                </a:ext>
              </a:extLst>
            </p:cNvPr>
            <p:cNvSpPr txBox="1"/>
            <p:nvPr/>
          </p:nvSpPr>
          <p:spPr>
            <a:xfrm>
              <a:off x="0" y="2184400"/>
              <a:ext cx="1147649" cy="44026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buNone/>
              </a:pPr>
              <a:r>
                <a:rPr lang="en-AU" sz="1100" dirty="0">
                  <a:effectLst/>
                  <a:latin typeface="Arial" panose="020B0604020202020204" pitchFamily="34" charset="0"/>
                  <a:ea typeface="Calibri" panose="020F0502020204030204" pitchFamily="34" charset="0"/>
                </a:rPr>
                <a:t>Column or post</a:t>
              </a:r>
            </a:p>
          </p:txBody>
        </p:sp>
      </p:grpSp>
      <p:grpSp>
        <p:nvGrpSpPr>
          <p:cNvPr id="14" name="Group 13" descr="Two posts supporting a beam.">
            <a:extLst>
              <a:ext uri="{FF2B5EF4-FFF2-40B4-BE49-F238E27FC236}">
                <a16:creationId xmlns:a16="http://schemas.microsoft.com/office/drawing/2014/main" id="{57C542BC-84F6-9EDF-D7CA-FEAE27DCD216}"/>
              </a:ext>
            </a:extLst>
          </p:cNvPr>
          <p:cNvGrpSpPr/>
          <p:nvPr/>
        </p:nvGrpSpPr>
        <p:grpSpPr>
          <a:xfrm>
            <a:off x="7262950" y="3352800"/>
            <a:ext cx="2943157" cy="3004795"/>
            <a:chOff x="0" y="0"/>
            <a:chExt cx="2497455" cy="2730500"/>
          </a:xfrm>
        </p:grpSpPr>
        <p:grpSp>
          <p:nvGrpSpPr>
            <p:cNvPr id="15" name="Group 14">
              <a:extLst>
                <a:ext uri="{FF2B5EF4-FFF2-40B4-BE49-F238E27FC236}">
                  <a16:creationId xmlns:a16="http://schemas.microsoft.com/office/drawing/2014/main" id="{02299344-1E9C-6922-1B75-BCF85544D797}"/>
                </a:ext>
              </a:extLst>
            </p:cNvPr>
            <p:cNvGrpSpPr/>
            <p:nvPr/>
          </p:nvGrpSpPr>
          <p:grpSpPr>
            <a:xfrm>
              <a:off x="0" y="0"/>
              <a:ext cx="2497455" cy="2292985"/>
              <a:chOff x="0" y="0"/>
              <a:chExt cx="2497455" cy="2292985"/>
            </a:xfrm>
          </p:grpSpPr>
          <p:pic>
            <p:nvPicPr>
              <p:cNvPr id="17" name="Picture 16">
                <a:extLst>
                  <a:ext uri="{FF2B5EF4-FFF2-40B4-BE49-F238E27FC236}">
                    <a16:creationId xmlns:a16="http://schemas.microsoft.com/office/drawing/2014/main" id="{1693A6A0-8D8A-80F5-DDE5-62142CB1143E}"/>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197100" y="165100"/>
                <a:ext cx="225425" cy="2127885"/>
              </a:xfrm>
              <a:prstGeom prst="rect">
                <a:avLst/>
              </a:prstGeom>
              <a:noFill/>
            </p:spPr>
          </p:pic>
          <p:pic>
            <p:nvPicPr>
              <p:cNvPr id="18" name="Picture 17">
                <a:extLst>
                  <a:ext uri="{FF2B5EF4-FFF2-40B4-BE49-F238E27FC236}">
                    <a16:creationId xmlns:a16="http://schemas.microsoft.com/office/drawing/2014/main" id="{7634061F-FE0E-7A11-0AE6-BB93505D2E38}"/>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9267" y="165100"/>
                <a:ext cx="225425" cy="2127885"/>
              </a:xfrm>
              <a:prstGeom prst="rect">
                <a:avLst/>
              </a:prstGeom>
              <a:noFill/>
            </p:spPr>
          </p:pic>
          <p:pic>
            <p:nvPicPr>
              <p:cNvPr id="19" name="Picture 18">
                <a:extLst>
                  <a:ext uri="{FF2B5EF4-FFF2-40B4-BE49-F238E27FC236}">
                    <a16:creationId xmlns:a16="http://schemas.microsoft.com/office/drawing/2014/main" id="{B7ED5504-6209-E812-0200-192DE283108C}"/>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0" y="0"/>
                <a:ext cx="2497455" cy="225425"/>
              </a:xfrm>
              <a:prstGeom prst="rect">
                <a:avLst/>
              </a:prstGeom>
              <a:noFill/>
            </p:spPr>
          </p:pic>
        </p:grpSp>
        <p:sp>
          <p:nvSpPr>
            <p:cNvPr id="16" name="Text Box 13">
              <a:extLst>
                <a:ext uri="{FF2B5EF4-FFF2-40B4-BE49-F238E27FC236}">
                  <a16:creationId xmlns:a16="http://schemas.microsoft.com/office/drawing/2014/main" id="{7AB94E24-03D1-F869-CE4C-96734866B969}"/>
                </a:ext>
              </a:extLst>
            </p:cNvPr>
            <p:cNvSpPr txBox="1"/>
            <p:nvPr/>
          </p:nvSpPr>
          <p:spPr>
            <a:xfrm>
              <a:off x="772931" y="2290233"/>
              <a:ext cx="951592" cy="440267"/>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buNone/>
              </a:pPr>
              <a:r>
                <a:rPr lang="en-AU" sz="1100">
                  <a:effectLst/>
                  <a:latin typeface="Arial" panose="020B0604020202020204" pitchFamily="34" charset="0"/>
                  <a:ea typeface="Calibri" panose="020F0502020204030204" pitchFamily="34" charset="0"/>
                </a:rPr>
                <a:t>Post and beam</a:t>
              </a:r>
            </a:p>
          </p:txBody>
        </p:sp>
      </p:grpSp>
      <p:sp>
        <p:nvSpPr>
          <p:cNvPr id="2" name="Slide Number Placeholder 1">
            <a:extLst>
              <a:ext uri="{FF2B5EF4-FFF2-40B4-BE49-F238E27FC236}">
                <a16:creationId xmlns:a16="http://schemas.microsoft.com/office/drawing/2014/main" id="{A233CE5D-E3F2-6066-2822-E29CFF6AD92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spTree>
    <p:extLst>
      <p:ext uri="{BB962C8B-B14F-4D97-AF65-F5344CB8AC3E}">
        <p14:creationId xmlns:p14="http://schemas.microsoft.com/office/powerpoint/2010/main" val="11765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CBF4A-64AE-D8CD-53C1-EF90E0476F2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45041A-AC34-6C60-FE02-06EF0673AF85}"/>
              </a:ext>
            </a:extLst>
          </p:cNvPr>
          <p:cNvSpPr>
            <a:spLocks noGrp="1"/>
          </p:cNvSpPr>
          <p:nvPr>
            <p:ph type="ctrTitle"/>
          </p:nvPr>
        </p:nvSpPr>
        <p:spPr>
          <a:xfrm>
            <a:off x="420624" y="4067881"/>
            <a:ext cx="11411374" cy="800681"/>
          </a:xfrm>
        </p:spPr>
        <p:txBody>
          <a:bodyPr/>
          <a:lstStyle/>
          <a:p>
            <a:r>
              <a:rPr lang="en-AU" sz="4000"/>
              <a:t>Introduction to Engineering Drawing</a:t>
            </a:r>
          </a:p>
        </p:txBody>
      </p:sp>
    </p:spTree>
    <p:extLst>
      <p:ext uri="{BB962C8B-B14F-4D97-AF65-F5344CB8AC3E}">
        <p14:creationId xmlns:p14="http://schemas.microsoft.com/office/powerpoint/2010/main" val="33772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72228-21E3-4773-E17F-B6D9BBF668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593DFE-3395-F08F-2035-9D5E93D6B780}"/>
              </a:ext>
            </a:extLst>
          </p:cNvPr>
          <p:cNvSpPr>
            <a:spLocks noGrp="1"/>
          </p:cNvSpPr>
          <p:nvPr>
            <p:ph type="title"/>
          </p:nvPr>
        </p:nvSpPr>
        <p:spPr>
          <a:xfrm>
            <a:off x="359998" y="360000"/>
            <a:ext cx="10260002" cy="522000"/>
          </a:xfrm>
        </p:spPr>
        <p:txBody>
          <a:bodyPr/>
          <a:lstStyle/>
          <a:p>
            <a:r>
              <a:rPr lang="en-AU">
                <a:latin typeface="+mj-lt"/>
              </a:rPr>
              <a:t>Learning intentions and success criteria (20)</a:t>
            </a:r>
          </a:p>
        </p:txBody>
      </p:sp>
      <p:sp>
        <p:nvSpPr>
          <p:cNvPr id="3" name="TextBox 2">
            <a:extLst>
              <a:ext uri="{FF2B5EF4-FFF2-40B4-BE49-F238E27FC236}">
                <a16:creationId xmlns:a16="http://schemas.microsoft.com/office/drawing/2014/main" id="{4705AD9B-1AD3-E2C0-640C-DBA6BC12662E}"/>
              </a:ext>
            </a:extLst>
          </p:cNvPr>
          <p:cNvSpPr txBox="1"/>
          <p:nvPr/>
        </p:nvSpPr>
        <p:spPr>
          <a:xfrm>
            <a:off x="359998" y="1945559"/>
            <a:ext cx="11015048" cy="439601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600"/>
              </a:spcAft>
              <a:buFont typeface="Arial" panose="020B0604020202020204" pitchFamily="34" charset="0"/>
              <a:buChar char="•"/>
              <a:defRPr/>
            </a:pPr>
            <a:r>
              <a:rPr lang="en-AU" sz="1800" dirty="0"/>
              <a:t>understand why engineering drawings are important</a:t>
            </a:r>
          </a:p>
          <a:p>
            <a:pPr marL="285750" lvl="0" indent="-285750">
              <a:lnSpc>
                <a:spcPct val="150000"/>
              </a:lnSpc>
              <a:spcAft>
                <a:spcPts val="600"/>
              </a:spcAft>
              <a:buFont typeface="Arial" panose="020B0604020202020204" pitchFamily="34" charset="0"/>
              <a:buChar char="•"/>
              <a:defRPr/>
            </a:pPr>
            <a:r>
              <a:rPr lang="en-AU" sz="1800" dirty="0"/>
              <a:t>understand how they act as the universal language of engineers</a:t>
            </a:r>
          </a:p>
          <a:p>
            <a:pPr marL="285750" lvl="0" indent="-285750">
              <a:lnSpc>
                <a:spcPct val="150000"/>
              </a:lnSpc>
              <a:spcAft>
                <a:spcPts val="600"/>
              </a:spcAft>
              <a:buFont typeface="Arial" panose="020B0604020202020204" pitchFamily="34" charset="0"/>
              <a:buChar char="•"/>
              <a:defRPr/>
            </a:pPr>
            <a:r>
              <a:rPr lang="en-AU" sz="1800" dirty="0"/>
              <a:t>understand why standards like AS 1100 exist. </a:t>
            </a:r>
          </a:p>
          <a:p>
            <a:pPr lvl="0">
              <a:lnSpc>
                <a:spcPct val="150000"/>
              </a:lnSpc>
              <a:spcAft>
                <a:spcPts val="6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600"/>
              </a:spcAft>
              <a:buFont typeface="Arial" panose="020B0604020202020204" pitchFamily="34" charset="0"/>
              <a:buChar char="•"/>
            </a:pPr>
            <a:r>
              <a:rPr lang="en-AU" sz="1800" dirty="0"/>
              <a:t>explain why engineering drawings are used instead of freehand sketches </a:t>
            </a:r>
          </a:p>
          <a:p>
            <a:pPr marL="285750" indent="-285750" fontAlgn="base">
              <a:lnSpc>
                <a:spcPct val="150000"/>
              </a:lnSpc>
              <a:spcAft>
                <a:spcPts val="600"/>
              </a:spcAft>
              <a:buFont typeface="Arial" panose="020B0604020202020204" pitchFamily="34" charset="0"/>
              <a:buChar char="•"/>
            </a:pPr>
            <a:r>
              <a:rPr lang="en-AU" sz="1800" dirty="0"/>
              <a:t>describe how drawings communicate shape, size, dimensions, and materials </a:t>
            </a:r>
          </a:p>
          <a:p>
            <a:pPr marL="285750" indent="-285750" fontAlgn="base">
              <a:lnSpc>
                <a:spcPct val="150000"/>
              </a:lnSpc>
              <a:spcAft>
                <a:spcPts val="600"/>
              </a:spcAft>
              <a:buFont typeface="Arial" panose="020B0604020202020204" pitchFamily="34" charset="0"/>
              <a:buChar char="•"/>
            </a:pPr>
            <a:r>
              <a:rPr lang="en-AU" sz="1800" dirty="0"/>
              <a:t>explain the purpose of AS 1100 standards and why drawings must follow rules </a:t>
            </a:r>
          </a:p>
          <a:p>
            <a:pPr marL="285750" indent="-285750" fontAlgn="base">
              <a:lnSpc>
                <a:spcPct val="150000"/>
              </a:lnSpc>
              <a:spcAft>
                <a:spcPts val="600"/>
              </a:spcAft>
              <a:buFont typeface="Arial" panose="020B0604020202020204" pitchFamily="34" charset="0"/>
              <a:buChar char="•"/>
            </a:pPr>
            <a:r>
              <a:rPr lang="en-AU" sz="1800" dirty="0"/>
              <a:t>discuss what could go wrong if engineers used different drawing rules.</a:t>
            </a:r>
          </a:p>
        </p:txBody>
      </p:sp>
      <p:sp>
        <p:nvSpPr>
          <p:cNvPr id="2" name="Slide Number Placeholder 1">
            <a:extLst>
              <a:ext uri="{FF2B5EF4-FFF2-40B4-BE49-F238E27FC236}">
                <a16:creationId xmlns:a16="http://schemas.microsoft.com/office/drawing/2014/main" id="{A46FE69A-0CC8-B38D-CDFC-ECC84C2E7F34}"/>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235612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5F83-F444-4841-B5E3-5422064A3D4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AE636E7-1EEA-007E-8BDF-E7793B6299B6}"/>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Introduction to engineering drawing</a:t>
            </a:r>
            <a:r>
              <a:rPr lang="en-AU"/>
              <a:t> (1)</a:t>
            </a:r>
            <a:endParaRPr lang="en-AU" dirty="0"/>
          </a:p>
        </p:txBody>
      </p:sp>
      <p:sp>
        <p:nvSpPr>
          <p:cNvPr id="7" name="TextBox 6">
            <a:extLst>
              <a:ext uri="{FF2B5EF4-FFF2-40B4-BE49-F238E27FC236}">
                <a16:creationId xmlns:a16="http://schemas.microsoft.com/office/drawing/2014/main" id="{8A46BA0B-F58B-E998-FE57-710B734CF7E4}"/>
              </a:ext>
            </a:extLst>
          </p:cNvPr>
          <p:cNvSpPr txBox="1"/>
          <p:nvPr/>
        </p:nvSpPr>
        <p:spPr>
          <a:xfrm>
            <a:off x="360000" y="1096381"/>
            <a:ext cx="6665976" cy="5027017"/>
          </a:xfrm>
          <a:prstGeom prst="rect">
            <a:avLst/>
          </a:prstGeom>
          <a:noFill/>
        </p:spPr>
        <p:txBody>
          <a:bodyPr wrap="square">
            <a:spAutoFit/>
          </a:bodyPr>
          <a:lstStyle/>
          <a:p>
            <a:pPr>
              <a:lnSpc>
                <a:spcPct val="150000"/>
              </a:lnSpc>
              <a:spcAft>
                <a:spcPts val="1200"/>
              </a:spcAft>
            </a:pPr>
            <a:r>
              <a:rPr lang="en-AU" sz="1800" dirty="0">
                <a:effectLst/>
                <a:latin typeface="Arial" panose="020B0604020202020204" pitchFamily="34" charset="0"/>
                <a:ea typeface="Calibri" panose="020F0502020204030204" pitchFamily="34" charset="0"/>
              </a:rPr>
              <a:t>Engineering drawing is the universal language of engineers. Before a bridge, machine, or product is manufactured, it must first be drawn and communicated to the construction team. A well-prepared drawing allows ideas to be shared, tested, and constructed accurately. Unlike freehand sketches, technical drawings follow strict standards so that engineers and builders anywhere in the world can understand the same design. These drawings show more than just the shape of an object, but also its dimensions, materials, and how it fits with other parts. In this way, drawings 'bridge the gap' between an idea and the finished product, ensuring that a design can be built safely, efficiently, and exactly as intended.</a:t>
            </a:r>
            <a:endParaRPr lang="en-AU" sz="1800" dirty="0"/>
          </a:p>
        </p:txBody>
      </p:sp>
      <p:pic>
        <p:nvPicPr>
          <p:cNvPr id="13" name="Picture 12" descr="Technical drawing showing detailed mechanical components. Includes precise measurements, cross-sectional views, angular dimensions, and annotations ">
            <a:extLst>
              <a:ext uri="{FF2B5EF4-FFF2-40B4-BE49-F238E27FC236}">
                <a16:creationId xmlns:a16="http://schemas.microsoft.com/office/drawing/2014/main" id="{36E01C58-879B-6437-A518-EF67CA0ACA0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86407" y="1096381"/>
            <a:ext cx="3905606" cy="4902083"/>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1C19E41-9C52-5BB1-FEA4-B751553CCC0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152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479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8D1F3-EE75-B094-6560-24E1C7842E1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9E49B15-4968-BF20-DC69-5BC4CF4830BB}"/>
              </a:ext>
            </a:extLst>
          </p:cNvPr>
          <p:cNvSpPr>
            <a:spLocks noGrp="1"/>
          </p:cNvSpPr>
          <p:nvPr>
            <p:ph type="title"/>
          </p:nvPr>
        </p:nvSpPr>
        <p:spPr/>
        <p:txBody>
          <a:bodyPr vert="horz" lIns="0" tIns="0" rIns="0" bIns="0" rtlCol="0" anchor="t">
            <a:normAutofit/>
          </a:bodyPr>
          <a:lstStyle/>
          <a:p>
            <a:r>
              <a:rPr lang="en-AU" dirty="0"/>
              <a:t>Introduction to engineering drawing</a:t>
            </a:r>
            <a:r>
              <a:rPr lang="en-AU"/>
              <a:t> (2)</a:t>
            </a:r>
            <a:endParaRPr lang="en-AU" dirty="0"/>
          </a:p>
        </p:txBody>
      </p:sp>
      <p:sp>
        <p:nvSpPr>
          <p:cNvPr id="6" name="Text Placeholder 5">
            <a:extLst>
              <a:ext uri="{FF2B5EF4-FFF2-40B4-BE49-F238E27FC236}">
                <a16:creationId xmlns:a16="http://schemas.microsoft.com/office/drawing/2014/main" id="{FBCAD330-DA8F-7419-9D8E-5B7DA7377790}"/>
              </a:ext>
            </a:extLst>
          </p:cNvPr>
          <p:cNvSpPr>
            <a:spLocks noGrp="1"/>
          </p:cNvSpPr>
          <p:nvPr>
            <p:ph type="body" sz="quarter" idx="18"/>
          </p:nvPr>
        </p:nvSpPr>
        <p:spPr/>
        <p:txBody>
          <a:bodyPr/>
          <a:lstStyle/>
          <a:p>
            <a:r>
              <a:rPr lang="en-AU" dirty="0">
                <a:solidFill>
                  <a:srgbClr val="146CFD"/>
                </a:solidFill>
              </a:rPr>
              <a:t>Drawing Standards - AS 1100 </a:t>
            </a:r>
          </a:p>
        </p:txBody>
      </p:sp>
      <p:sp>
        <p:nvSpPr>
          <p:cNvPr id="4" name="Text Placeholder 3">
            <a:extLst>
              <a:ext uri="{FF2B5EF4-FFF2-40B4-BE49-F238E27FC236}">
                <a16:creationId xmlns:a16="http://schemas.microsoft.com/office/drawing/2014/main" id="{D029A45B-48DB-B7AA-A23A-4359A1BB04AF}"/>
              </a:ext>
            </a:extLst>
          </p:cNvPr>
          <p:cNvSpPr>
            <a:spLocks noGrp="1"/>
          </p:cNvSpPr>
          <p:nvPr>
            <p:ph type="body" sz="quarter" idx="17"/>
          </p:nvPr>
        </p:nvSpPr>
        <p:spPr>
          <a:xfrm>
            <a:off x="360000" y="1567086"/>
            <a:ext cx="7522759" cy="4807835"/>
          </a:xfrm>
        </p:spPr>
        <p:txBody>
          <a:bodyPr/>
          <a:lstStyle/>
          <a:p>
            <a:r>
              <a:rPr lang="en-AU" dirty="0">
                <a:ea typeface="Calibri" panose="020F0502020204030204" pitchFamily="34" charset="0"/>
              </a:rPr>
              <a:t>For engineering drawings to be understood anywhere in the world, they must follow a common set of rules. Without standards, every engineer or company might draw things differently, leading to mistakes, delays, or unsafe products. In Australia, we use the AS 1100 drawing standards, which ensure that all technical drawings follow the same conventions for line types, dimensioning, scales, and projections. These standards align with international conventions, meaning that a drawing prepared here can be interpreted correctly in any country. This universal 'language of drawing' allows engineers, manufacturers, and builders across the globe to collaborate and produce accurate, reliable designs.</a:t>
            </a:r>
          </a:p>
        </p:txBody>
      </p:sp>
      <p:pic>
        <p:nvPicPr>
          <p:cNvPr id="13" name="Picture 12">
            <a:extLst>
              <a:ext uri="{FF2B5EF4-FFF2-40B4-BE49-F238E27FC236}">
                <a16:creationId xmlns:a16="http://schemas.microsoft.com/office/drawing/2014/main" id="{30BDF80F-D9C4-3859-54A2-897F0E78EA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4461" b="4461"/>
          <a:stretch/>
        </p:blipFill>
        <p:spPr>
          <a:xfrm>
            <a:off x="8101928" y="1292535"/>
            <a:ext cx="3905606" cy="4902083"/>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64B9D2C1-3B71-9FA9-7BBD-9F251B9A3685}"/>
              </a:ext>
            </a:extLst>
          </p:cNvPr>
          <p:cNvSpPr txBox="1"/>
          <p:nvPr/>
        </p:nvSpPr>
        <p:spPr>
          <a:xfrm>
            <a:off x="8101928" y="6304553"/>
            <a:ext cx="3313650" cy="276999"/>
          </a:xfrm>
          <a:prstGeom prst="rect">
            <a:avLst/>
          </a:prstGeom>
          <a:noFill/>
        </p:spPr>
        <p:txBody>
          <a:bodyPr wrap="square">
            <a:spAutoFit/>
          </a:bodyPr>
          <a:lstStyle/>
          <a:p>
            <a:r>
              <a:rPr lang="en-AU" sz="1200" dirty="0"/>
              <a:t>Image from </a:t>
            </a:r>
            <a:r>
              <a:rPr lang="en-AU" sz="1200" dirty="0">
                <a:hlinkClick r:id="rId4"/>
              </a:rPr>
              <a:t>Store | Standards Australia Store</a:t>
            </a:r>
            <a:endParaRPr lang="en-AU" sz="1200" dirty="0"/>
          </a:p>
        </p:txBody>
      </p:sp>
      <p:sp>
        <p:nvSpPr>
          <p:cNvPr id="2" name="Slide Number Placeholder 1">
            <a:extLst>
              <a:ext uri="{FF2B5EF4-FFF2-40B4-BE49-F238E27FC236}">
                <a16:creationId xmlns:a16="http://schemas.microsoft.com/office/drawing/2014/main" id="{27FD6355-8E9C-762E-AC50-4F9A8A3A4A07}"/>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153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218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95F4C-2FD9-5AE2-6C08-C6C9C304AF0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7F306EC4-6280-F4A0-B586-A7DA5245FC52}"/>
              </a:ext>
            </a:extLst>
          </p:cNvPr>
          <p:cNvSpPr>
            <a:spLocks noGrp="1"/>
          </p:cNvSpPr>
          <p:nvPr>
            <p:ph type="title"/>
          </p:nvPr>
        </p:nvSpPr>
        <p:spPr/>
        <p:txBody>
          <a:bodyPr vert="horz" lIns="0" tIns="0" rIns="0" bIns="0" rtlCol="0" anchor="t">
            <a:normAutofit/>
          </a:bodyPr>
          <a:lstStyle/>
          <a:p>
            <a:r>
              <a:rPr lang="en-AU"/>
              <a:t>Introduction to engineering drawing (3)</a:t>
            </a:r>
          </a:p>
        </p:txBody>
      </p:sp>
      <p:sp>
        <p:nvSpPr>
          <p:cNvPr id="10" name="Text Placeholder 9">
            <a:extLst>
              <a:ext uri="{FF2B5EF4-FFF2-40B4-BE49-F238E27FC236}">
                <a16:creationId xmlns:a16="http://schemas.microsoft.com/office/drawing/2014/main" id="{ADCC3B19-2536-F0FD-E82F-A04F89A3B8C3}"/>
              </a:ext>
            </a:extLst>
          </p:cNvPr>
          <p:cNvSpPr>
            <a:spLocks noGrp="1"/>
          </p:cNvSpPr>
          <p:nvPr>
            <p:ph type="body" sz="quarter" idx="18"/>
          </p:nvPr>
        </p:nvSpPr>
        <p:spPr/>
        <p:txBody>
          <a:bodyPr/>
          <a:lstStyle/>
          <a:p>
            <a:r>
              <a:rPr lang="en-AU" dirty="0">
                <a:solidFill>
                  <a:srgbClr val="146CFD"/>
                </a:solidFill>
              </a:rPr>
              <a:t>Drawing Standards - AS 1100 </a:t>
            </a:r>
          </a:p>
        </p:txBody>
      </p:sp>
      <p:sp>
        <p:nvSpPr>
          <p:cNvPr id="8" name="Text Placeholder 7">
            <a:extLst>
              <a:ext uri="{FF2B5EF4-FFF2-40B4-BE49-F238E27FC236}">
                <a16:creationId xmlns:a16="http://schemas.microsoft.com/office/drawing/2014/main" id="{79D427C1-7597-1C11-F3B0-B754A6864A5F}"/>
              </a:ext>
            </a:extLst>
          </p:cNvPr>
          <p:cNvSpPr>
            <a:spLocks noGrp="1"/>
          </p:cNvSpPr>
          <p:nvPr>
            <p:ph type="body" sz="quarter" idx="17"/>
          </p:nvPr>
        </p:nvSpPr>
        <p:spPr>
          <a:xfrm>
            <a:off x="360000" y="1567087"/>
            <a:ext cx="7106678" cy="4510628"/>
          </a:xfrm>
          <a:solidFill>
            <a:schemeClr val="accent4"/>
          </a:solidFill>
        </p:spPr>
        <p:txBody>
          <a:bodyPr lIns="180000" tIns="180000" rIns="180000" bIns="180000" anchor="ctr" anchorCtr="1"/>
          <a:lstStyle/>
          <a:p>
            <a:pPr>
              <a:spcBef>
                <a:spcPts val="1200"/>
              </a:spcBef>
            </a:pPr>
            <a:r>
              <a:rPr lang="en-AU" b="1" dirty="0"/>
              <a:t>Task –</a:t>
            </a:r>
            <a:r>
              <a:rPr lang="en-AU" dirty="0"/>
              <a:t> Students discuss with a partner: </a:t>
            </a:r>
          </a:p>
          <a:p>
            <a:pPr marL="457200" indent="-457200">
              <a:spcBef>
                <a:spcPts val="1200"/>
              </a:spcBef>
              <a:buFont typeface="+mj-lt"/>
              <a:buAutoNum type="arabicPeriod"/>
            </a:pPr>
            <a:r>
              <a:rPr lang="en-AU" dirty="0"/>
              <a:t>What problems might happen if every country or engineer used their own style of drawing? </a:t>
            </a:r>
          </a:p>
          <a:p>
            <a:pPr marL="457200" indent="-457200">
              <a:spcBef>
                <a:spcPts val="1200"/>
              </a:spcBef>
              <a:buFont typeface="+mj-lt"/>
              <a:buAutoNum type="arabicPeriod"/>
            </a:pPr>
            <a:r>
              <a:rPr lang="en-AU" dirty="0"/>
              <a:t>Why is it so important for bridge designs to be universally accessible?</a:t>
            </a:r>
          </a:p>
        </p:txBody>
      </p:sp>
      <p:pic>
        <p:nvPicPr>
          <p:cNvPr id="11" name="Picture 10">
            <a:extLst>
              <a:ext uri="{FF2B5EF4-FFF2-40B4-BE49-F238E27FC236}">
                <a16:creationId xmlns:a16="http://schemas.microsoft.com/office/drawing/2014/main" id="{839252D4-9301-5702-CE4F-13A1B72EBEB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4461" b="4461"/>
          <a:stretch/>
        </p:blipFill>
        <p:spPr>
          <a:xfrm>
            <a:off x="8101928" y="1292535"/>
            <a:ext cx="3905606" cy="4902083"/>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C56FF166-04B6-8F63-41FF-76192C2ABE85}"/>
              </a:ext>
            </a:extLst>
          </p:cNvPr>
          <p:cNvSpPr txBox="1"/>
          <p:nvPr/>
        </p:nvSpPr>
        <p:spPr>
          <a:xfrm>
            <a:off x="8468016" y="6274540"/>
            <a:ext cx="3313650" cy="276999"/>
          </a:xfrm>
          <a:prstGeom prst="rect">
            <a:avLst/>
          </a:prstGeom>
          <a:noFill/>
        </p:spPr>
        <p:txBody>
          <a:bodyPr wrap="square">
            <a:spAutoFit/>
          </a:bodyPr>
          <a:lstStyle/>
          <a:p>
            <a:r>
              <a:rPr lang="en-AU" sz="1200"/>
              <a:t>Image from </a:t>
            </a:r>
            <a:r>
              <a:rPr lang="en-AU" sz="1200">
                <a:hlinkClick r:id="rId4"/>
              </a:rPr>
              <a:t>Store | Standards Australia Store</a:t>
            </a:r>
            <a:endParaRPr lang="en-AU" sz="1200"/>
          </a:p>
        </p:txBody>
      </p:sp>
      <p:sp>
        <p:nvSpPr>
          <p:cNvPr id="2" name="Slide Number Placeholder 1">
            <a:extLst>
              <a:ext uri="{FF2B5EF4-FFF2-40B4-BE49-F238E27FC236}">
                <a16:creationId xmlns:a16="http://schemas.microsoft.com/office/drawing/2014/main" id="{9B70E600-A750-BAF5-F109-237F6A57E52E}"/>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154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049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D4ED7-9F6A-D434-7F87-AD67EACDB54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1FD3164-1648-DAA1-8263-0408786DBC0F}"/>
              </a:ext>
            </a:extLst>
          </p:cNvPr>
          <p:cNvSpPr>
            <a:spLocks noGrp="1"/>
          </p:cNvSpPr>
          <p:nvPr>
            <p:ph type="ctrTitle"/>
          </p:nvPr>
        </p:nvSpPr>
        <p:spPr>
          <a:xfrm>
            <a:off x="420624" y="4067881"/>
            <a:ext cx="11411374" cy="800681"/>
          </a:xfrm>
        </p:spPr>
        <p:txBody>
          <a:bodyPr/>
          <a:lstStyle/>
          <a:p>
            <a:r>
              <a:rPr lang="en-AU" sz="4000"/>
              <a:t>Orthogonal Projection</a:t>
            </a:r>
          </a:p>
        </p:txBody>
      </p:sp>
    </p:spTree>
    <p:extLst>
      <p:ext uri="{BB962C8B-B14F-4D97-AF65-F5344CB8AC3E}">
        <p14:creationId xmlns:p14="http://schemas.microsoft.com/office/powerpoint/2010/main" val="35753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880DF-115D-2304-CF65-45BC6B3C81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A8E174-868F-43B2-A8C7-E467528ACA70}"/>
              </a:ext>
            </a:extLst>
          </p:cNvPr>
          <p:cNvSpPr>
            <a:spLocks noGrp="1"/>
          </p:cNvSpPr>
          <p:nvPr>
            <p:ph type="title"/>
          </p:nvPr>
        </p:nvSpPr>
        <p:spPr>
          <a:xfrm>
            <a:off x="359998" y="360000"/>
            <a:ext cx="10260002" cy="522000"/>
          </a:xfrm>
        </p:spPr>
        <p:txBody>
          <a:bodyPr/>
          <a:lstStyle/>
          <a:p>
            <a:r>
              <a:rPr lang="en-AU">
                <a:latin typeface="+mj-lt"/>
              </a:rPr>
              <a:t>Learning intentions and success criteria (21)</a:t>
            </a:r>
          </a:p>
        </p:txBody>
      </p:sp>
      <p:sp>
        <p:nvSpPr>
          <p:cNvPr id="3" name="TextBox 2">
            <a:extLst>
              <a:ext uri="{FF2B5EF4-FFF2-40B4-BE49-F238E27FC236}">
                <a16:creationId xmlns:a16="http://schemas.microsoft.com/office/drawing/2014/main" id="{9C096130-9489-3949-1355-B91791EAE0A2}"/>
              </a:ext>
            </a:extLst>
          </p:cNvPr>
          <p:cNvSpPr txBox="1"/>
          <p:nvPr/>
        </p:nvSpPr>
        <p:spPr>
          <a:xfrm>
            <a:off x="359998" y="2029643"/>
            <a:ext cx="11015048" cy="390356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600"/>
              </a:spcAft>
              <a:buFont typeface="Arial" panose="020B0604020202020204" pitchFamily="34" charset="0"/>
              <a:buChar char="•"/>
              <a:defRPr/>
            </a:pPr>
            <a:r>
              <a:rPr lang="en-AU" sz="1800" dirty="0"/>
              <a:t>understand what orthogonal projection is, why it is used in engineering drawing</a:t>
            </a:r>
          </a:p>
          <a:p>
            <a:pPr marL="285750" lvl="0" indent="-285750">
              <a:lnSpc>
                <a:spcPct val="150000"/>
              </a:lnSpc>
              <a:spcAft>
                <a:spcPts val="600"/>
              </a:spcAft>
              <a:buFont typeface="Arial" panose="020B0604020202020204" pitchFamily="34" charset="0"/>
              <a:buChar char="•"/>
              <a:defRPr/>
            </a:pPr>
            <a:r>
              <a:rPr lang="en-AU" sz="1800" dirty="0"/>
              <a:t>examine how multiple views communicate accurate information for manufacture. </a:t>
            </a:r>
          </a:p>
          <a:p>
            <a:pPr lvl="0">
              <a:lnSpc>
                <a:spcPct val="150000"/>
              </a:lnSpc>
              <a:spcAft>
                <a:spcPts val="6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600"/>
              </a:spcAft>
              <a:buFont typeface="Arial" panose="020B0604020202020204" pitchFamily="34" charset="0"/>
              <a:buChar char="•"/>
            </a:pPr>
            <a:r>
              <a:rPr lang="en-AU" sz="1800" dirty="0"/>
              <a:t>define orthogonal (orthographic) drawing and explain its purpose </a:t>
            </a:r>
          </a:p>
          <a:p>
            <a:pPr marL="285750" indent="-285750" fontAlgn="base">
              <a:lnSpc>
                <a:spcPct val="150000"/>
              </a:lnSpc>
              <a:spcAft>
                <a:spcPts val="600"/>
              </a:spcAft>
              <a:buFont typeface="Arial" panose="020B0604020202020204" pitchFamily="34" charset="0"/>
              <a:buChar char="•"/>
            </a:pPr>
            <a:r>
              <a:rPr lang="en-AU" sz="1800" dirty="0"/>
              <a:t>describe the main rules of AS 1100 (third-angle projection, line types, dimensioning, hidden detail) </a:t>
            </a:r>
          </a:p>
          <a:p>
            <a:pPr marL="285750" indent="-285750" fontAlgn="base">
              <a:lnSpc>
                <a:spcPct val="150000"/>
              </a:lnSpc>
              <a:spcAft>
                <a:spcPts val="600"/>
              </a:spcAft>
              <a:buFont typeface="Arial" panose="020B0604020202020204" pitchFamily="34" charset="0"/>
              <a:buChar char="•"/>
            </a:pPr>
            <a:r>
              <a:rPr lang="en-AU" sz="1800" dirty="0"/>
              <a:t>explain why multiple views are needed to show true length and detail </a:t>
            </a:r>
          </a:p>
          <a:p>
            <a:pPr marL="285750" indent="-285750" fontAlgn="base">
              <a:lnSpc>
                <a:spcPct val="150000"/>
              </a:lnSpc>
              <a:spcAft>
                <a:spcPts val="600"/>
              </a:spcAft>
              <a:buFont typeface="Arial" panose="020B0604020202020204" pitchFamily="34" charset="0"/>
              <a:buChar char="•"/>
            </a:pPr>
            <a:r>
              <a:rPr lang="en-AU" sz="1800" dirty="0"/>
              <a:t>identify examples where one view is not enough to describe an object.</a:t>
            </a:r>
          </a:p>
        </p:txBody>
      </p:sp>
      <p:sp>
        <p:nvSpPr>
          <p:cNvPr id="2" name="Slide Number Placeholder 1">
            <a:extLst>
              <a:ext uri="{FF2B5EF4-FFF2-40B4-BE49-F238E27FC236}">
                <a16:creationId xmlns:a16="http://schemas.microsoft.com/office/drawing/2014/main" id="{D9A197F9-A718-45B2-496C-5AF635B50A33}"/>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33224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53DBB-7795-F4C2-0280-0127F4BB8CFF}"/>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0AC0462-D87B-B348-A74F-F29D10EBEDEA}"/>
              </a:ext>
            </a:extLst>
          </p:cNvPr>
          <p:cNvSpPr>
            <a:spLocks noGrp="1"/>
          </p:cNvSpPr>
          <p:nvPr>
            <p:ph type="title"/>
          </p:nvPr>
        </p:nvSpPr>
        <p:spPr/>
        <p:txBody>
          <a:bodyPr vert="horz" lIns="0" tIns="0" rIns="0" bIns="0" rtlCol="0" anchor="t">
            <a:normAutofit/>
          </a:bodyPr>
          <a:lstStyle/>
          <a:p>
            <a:r>
              <a:rPr lang="en-AU"/>
              <a:t>Introduction to engineering drawing (4)</a:t>
            </a:r>
          </a:p>
        </p:txBody>
      </p:sp>
      <p:sp>
        <p:nvSpPr>
          <p:cNvPr id="8" name="Text Placeholder 7">
            <a:extLst>
              <a:ext uri="{FF2B5EF4-FFF2-40B4-BE49-F238E27FC236}">
                <a16:creationId xmlns:a16="http://schemas.microsoft.com/office/drawing/2014/main" id="{50C91C15-6A93-4CA9-8D7C-57954242AA32}"/>
              </a:ext>
            </a:extLst>
          </p:cNvPr>
          <p:cNvSpPr>
            <a:spLocks noGrp="1"/>
          </p:cNvSpPr>
          <p:nvPr>
            <p:ph type="body" sz="quarter" idx="18"/>
          </p:nvPr>
        </p:nvSpPr>
        <p:spPr/>
        <p:txBody>
          <a:bodyPr/>
          <a:lstStyle/>
          <a:p>
            <a:r>
              <a:rPr lang="en-AU" dirty="0">
                <a:solidFill>
                  <a:srgbClr val="146CFD"/>
                </a:solidFill>
              </a:rPr>
              <a:t>Orthogonal Projection</a:t>
            </a:r>
          </a:p>
        </p:txBody>
      </p:sp>
      <p:sp>
        <p:nvSpPr>
          <p:cNvPr id="4" name="Text Placeholder 3">
            <a:extLst>
              <a:ext uri="{FF2B5EF4-FFF2-40B4-BE49-F238E27FC236}">
                <a16:creationId xmlns:a16="http://schemas.microsoft.com/office/drawing/2014/main" id="{C1180BAF-1BC6-40A8-F7E0-BE3D5A10ECA8}"/>
              </a:ext>
            </a:extLst>
          </p:cNvPr>
          <p:cNvSpPr>
            <a:spLocks noGrp="1"/>
          </p:cNvSpPr>
          <p:nvPr>
            <p:ph type="body" sz="quarter" idx="17"/>
          </p:nvPr>
        </p:nvSpPr>
        <p:spPr>
          <a:xfrm>
            <a:off x="360000" y="1976990"/>
            <a:ext cx="6314069" cy="3488390"/>
          </a:xfrm>
        </p:spPr>
        <p:txBody>
          <a:bodyPr/>
          <a:lstStyle/>
          <a:p>
            <a:pPr>
              <a:spcBef>
                <a:spcPts val="1200"/>
              </a:spcBef>
            </a:pPr>
            <a:r>
              <a:rPr lang="en-AU" dirty="0"/>
              <a:t>Orthogonal (or orthographic) drawing is a method of showing a 3D object in 2D views.</a:t>
            </a:r>
          </a:p>
          <a:p>
            <a:pPr>
              <a:spcBef>
                <a:spcPts val="1200"/>
              </a:spcBef>
            </a:pPr>
            <a:r>
              <a:rPr lang="en-AU" dirty="0"/>
              <a:t>It is the industry standard for communicating exact shapes, sizes, and details.</a:t>
            </a:r>
          </a:p>
          <a:p>
            <a:pPr>
              <a:spcBef>
                <a:spcPts val="1200"/>
              </a:spcBef>
            </a:pPr>
            <a:r>
              <a:rPr lang="en-AU" dirty="0"/>
              <a:t>In Australia, third-angle projection is the system used as per Australian Standards (AS 1100).</a:t>
            </a:r>
          </a:p>
        </p:txBody>
      </p:sp>
      <p:pic>
        <p:nvPicPr>
          <p:cNvPr id="6" name="Picture 5" descr="third angle projection symbol">
            <a:extLst>
              <a:ext uri="{FF2B5EF4-FFF2-40B4-BE49-F238E27FC236}">
                <a16:creationId xmlns:a16="http://schemas.microsoft.com/office/drawing/2014/main" id="{B69C429C-6220-AA44-48D5-8E2353DD6FCC}"/>
              </a:ext>
            </a:extLst>
          </p:cNvPr>
          <p:cNvPicPr>
            <a:picLocks noChangeAspect="1"/>
          </p:cNvPicPr>
          <p:nvPr/>
        </p:nvPicPr>
        <p:blipFill>
          <a:blip r:embed="rId3"/>
          <a:stretch>
            <a:fillRect/>
          </a:stretch>
        </p:blipFill>
        <p:spPr>
          <a:xfrm>
            <a:off x="7424928" y="1976989"/>
            <a:ext cx="4419072" cy="1758610"/>
          </a:xfrm>
          <a:prstGeom prst="rect">
            <a:avLst/>
          </a:prstGeom>
        </p:spPr>
      </p:pic>
      <p:sp>
        <p:nvSpPr>
          <p:cNvPr id="7" name="Text Box 2">
            <a:extLst>
              <a:ext uri="{FF2B5EF4-FFF2-40B4-BE49-F238E27FC236}">
                <a16:creationId xmlns:a16="http://schemas.microsoft.com/office/drawing/2014/main" id="{635FCE09-B78E-17DD-2AEC-F73602F887FB}"/>
              </a:ext>
            </a:extLst>
          </p:cNvPr>
          <p:cNvSpPr txBox="1"/>
          <p:nvPr/>
        </p:nvSpPr>
        <p:spPr>
          <a:xfrm>
            <a:off x="7707549" y="4114206"/>
            <a:ext cx="3853830" cy="5334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Symbol for third angle projection</a:t>
            </a:r>
          </a:p>
        </p:txBody>
      </p:sp>
      <p:sp>
        <p:nvSpPr>
          <p:cNvPr id="2" name="Slide Number Placeholder 1">
            <a:extLst>
              <a:ext uri="{FF2B5EF4-FFF2-40B4-BE49-F238E27FC236}">
                <a16:creationId xmlns:a16="http://schemas.microsoft.com/office/drawing/2014/main" id="{D2EC2440-DD71-C974-88CB-56BC8297D65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157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565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AADD0-741E-D271-DF0A-388A63BB9A6C}"/>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08A0EEDB-5C9F-D972-C74D-E750AC92A66D}"/>
              </a:ext>
            </a:extLst>
          </p:cNvPr>
          <p:cNvSpPr>
            <a:spLocks noGrp="1"/>
          </p:cNvSpPr>
          <p:nvPr>
            <p:ph type="title"/>
          </p:nvPr>
        </p:nvSpPr>
        <p:spPr/>
        <p:txBody>
          <a:bodyPr vert="horz" lIns="0" tIns="0" rIns="0" bIns="0" rtlCol="0" anchor="t">
            <a:normAutofit/>
          </a:bodyPr>
          <a:lstStyle/>
          <a:p>
            <a:r>
              <a:rPr lang="en-AU"/>
              <a:t>Introduction to engineering drawing (5)</a:t>
            </a:r>
          </a:p>
        </p:txBody>
      </p:sp>
      <p:sp>
        <p:nvSpPr>
          <p:cNvPr id="6" name="Text Placeholder 5">
            <a:extLst>
              <a:ext uri="{FF2B5EF4-FFF2-40B4-BE49-F238E27FC236}">
                <a16:creationId xmlns:a16="http://schemas.microsoft.com/office/drawing/2014/main" id="{F17CDC46-D765-97BA-F72A-CCFDAF0919E3}"/>
              </a:ext>
            </a:extLst>
          </p:cNvPr>
          <p:cNvSpPr>
            <a:spLocks noGrp="1"/>
          </p:cNvSpPr>
          <p:nvPr>
            <p:ph type="body" sz="quarter" idx="18"/>
          </p:nvPr>
        </p:nvSpPr>
        <p:spPr/>
        <p:txBody>
          <a:bodyPr/>
          <a:lstStyle/>
          <a:p>
            <a:r>
              <a:rPr lang="en-AU" dirty="0">
                <a:solidFill>
                  <a:srgbClr val="146CFD"/>
                </a:solidFill>
              </a:rPr>
              <a:t>Why use Orthogonal Projection?</a:t>
            </a:r>
          </a:p>
        </p:txBody>
      </p:sp>
      <p:sp>
        <p:nvSpPr>
          <p:cNvPr id="4" name="Text Placeholder 3">
            <a:extLst>
              <a:ext uri="{FF2B5EF4-FFF2-40B4-BE49-F238E27FC236}">
                <a16:creationId xmlns:a16="http://schemas.microsoft.com/office/drawing/2014/main" id="{3E5E22E4-E7D5-39FB-C9AD-A0C1811CFA72}"/>
              </a:ext>
            </a:extLst>
          </p:cNvPr>
          <p:cNvSpPr>
            <a:spLocks noGrp="1"/>
          </p:cNvSpPr>
          <p:nvPr>
            <p:ph type="body" sz="quarter" idx="17"/>
          </p:nvPr>
        </p:nvSpPr>
        <p:spPr>
          <a:xfrm>
            <a:off x="360000" y="1567086"/>
            <a:ext cx="6429683" cy="4807835"/>
          </a:xfrm>
        </p:spPr>
        <p:txBody>
          <a:bodyPr/>
          <a:lstStyle/>
          <a:p>
            <a:pPr>
              <a:lnSpc>
                <a:spcPct val="114000"/>
              </a:lnSpc>
            </a:pPr>
            <a:r>
              <a:rPr lang="en-AU" sz="1800" dirty="0"/>
              <a:t>Pictorial drawings (like isometric) show what an object </a:t>
            </a:r>
            <a:r>
              <a:rPr lang="en-AU" sz="1800" i="1" dirty="0"/>
              <a:t>looks</a:t>
            </a:r>
            <a:r>
              <a:rPr lang="en-AU" sz="1800" dirty="0"/>
              <a:t> like, but they are often not precise enough for manufacture.</a:t>
            </a:r>
          </a:p>
          <a:p>
            <a:pPr>
              <a:lnSpc>
                <a:spcPct val="114000"/>
              </a:lnSpc>
            </a:pPr>
            <a:r>
              <a:rPr lang="en-AU" sz="1800" dirty="0"/>
              <a:t>Orthogonal drawings provide accurate measurements and clear details needed to build a product.</a:t>
            </a:r>
          </a:p>
          <a:p>
            <a:pPr>
              <a:lnSpc>
                <a:spcPct val="114000"/>
              </a:lnSpc>
            </a:pPr>
            <a:r>
              <a:rPr lang="en-AU" sz="1800" dirty="0"/>
              <a:t>A minimum of two views (front + top) are required, but usually three views (front, top and side).</a:t>
            </a:r>
          </a:p>
          <a:p>
            <a:pPr>
              <a:lnSpc>
                <a:spcPct val="114000"/>
              </a:lnSpc>
            </a:pPr>
            <a:r>
              <a:rPr lang="en-AU" sz="1800" dirty="0"/>
              <a:t>Each view is aligned or projected from each other. Normally the top and side views are projected from the front view.</a:t>
            </a:r>
          </a:p>
          <a:p>
            <a:pPr>
              <a:lnSpc>
                <a:spcPct val="114000"/>
              </a:lnSpc>
            </a:pPr>
            <a:r>
              <a:rPr lang="en-AU" sz="1800" dirty="0"/>
              <a:t>View details:</a:t>
            </a:r>
          </a:p>
          <a:p>
            <a:pPr marL="285750" indent="-285750">
              <a:lnSpc>
                <a:spcPct val="114000"/>
              </a:lnSpc>
              <a:buFont typeface="Arial" panose="020B0604020202020204" pitchFamily="34" charset="0"/>
              <a:buChar char="•"/>
            </a:pPr>
            <a:r>
              <a:rPr lang="en-AU" sz="1800" b="1" dirty="0"/>
              <a:t>Front view </a:t>
            </a:r>
            <a:r>
              <a:rPr lang="en-AU" sz="1800" dirty="0"/>
              <a:t>– </a:t>
            </a:r>
            <a:r>
              <a:rPr lang="en-AU" sz="1800" dirty="0">
                <a:ea typeface="Calibri" panose="020F0502020204030204" pitchFamily="34" charset="0"/>
              </a:rPr>
              <a:t>main shape and detail.</a:t>
            </a:r>
            <a:endParaRPr lang="en-AU" sz="1800" dirty="0"/>
          </a:p>
          <a:p>
            <a:pPr marL="285750" indent="-285750">
              <a:lnSpc>
                <a:spcPct val="114000"/>
              </a:lnSpc>
              <a:buFont typeface="Arial" panose="020B0604020202020204" pitchFamily="34" charset="0"/>
              <a:buChar char="•"/>
            </a:pPr>
            <a:r>
              <a:rPr lang="en-AU" sz="1800" b="1" dirty="0"/>
              <a:t>Top view </a:t>
            </a:r>
            <a:r>
              <a:rPr lang="en-AU" sz="1800" dirty="0"/>
              <a:t>–</a:t>
            </a:r>
            <a:r>
              <a:rPr lang="en-AU" sz="1800" b="1" dirty="0"/>
              <a:t> </a:t>
            </a:r>
            <a:r>
              <a:rPr lang="en-AU" sz="1800" dirty="0">
                <a:ea typeface="Calibri" panose="020F0502020204030204" pitchFamily="34" charset="0"/>
              </a:rPr>
              <a:t>shows width and depth.</a:t>
            </a:r>
            <a:endParaRPr lang="en-AU" sz="1800" dirty="0"/>
          </a:p>
          <a:p>
            <a:pPr marL="285750" indent="-285750">
              <a:lnSpc>
                <a:spcPct val="114000"/>
              </a:lnSpc>
              <a:buFont typeface="Arial" panose="020B0604020202020204" pitchFamily="34" charset="0"/>
              <a:buChar char="•"/>
            </a:pPr>
            <a:r>
              <a:rPr lang="en-AU" sz="1800" b="1" dirty="0"/>
              <a:t>Side view </a:t>
            </a:r>
            <a:r>
              <a:rPr lang="en-AU" sz="1800" dirty="0"/>
              <a:t>–</a:t>
            </a:r>
            <a:r>
              <a:rPr lang="en-AU" sz="1800" b="1" dirty="0"/>
              <a:t> </a:t>
            </a:r>
            <a:r>
              <a:rPr lang="en-AU" sz="1800" dirty="0">
                <a:ea typeface="Calibri" panose="020F0502020204030204" pitchFamily="34" charset="0"/>
              </a:rPr>
              <a:t>shows height and depth</a:t>
            </a:r>
            <a:endParaRPr lang="en-AU" sz="1800" dirty="0"/>
          </a:p>
        </p:txBody>
      </p:sp>
      <p:grpSp>
        <p:nvGrpSpPr>
          <p:cNvPr id="7" name="Group 6" descr="Isometric view of a rectangle with a cylinder on its top surface">
            <a:extLst>
              <a:ext uri="{FF2B5EF4-FFF2-40B4-BE49-F238E27FC236}">
                <a16:creationId xmlns:a16="http://schemas.microsoft.com/office/drawing/2014/main" id="{105820C1-2CC5-E82F-F97C-31D72459C0A3}"/>
              </a:ext>
            </a:extLst>
          </p:cNvPr>
          <p:cNvGrpSpPr/>
          <p:nvPr/>
        </p:nvGrpSpPr>
        <p:grpSpPr>
          <a:xfrm>
            <a:off x="8099405" y="858850"/>
            <a:ext cx="2304541" cy="2354955"/>
            <a:chOff x="8037517" y="651916"/>
            <a:chExt cx="2304541" cy="2354955"/>
          </a:xfrm>
        </p:grpSpPr>
        <p:pic>
          <p:nvPicPr>
            <p:cNvPr id="8" name="Picture 7" descr="A blue and white block with a red circle on top&#10;&#10;AI-generated content may be incorrect.">
              <a:extLst>
                <a:ext uri="{FF2B5EF4-FFF2-40B4-BE49-F238E27FC236}">
                  <a16:creationId xmlns:a16="http://schemas.microsoft.com/office/drawing/2014/main" id="{2B9DF782-FD82-D9F0-1F86-9423F35D42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7517" y="651916"/>
              <a:ext cx="2304541" cy="1934919"/>
            </a:xfrm>
            <a:prstGeom prst="rect">
              <a:avLst/>
            </a:prstGeom>
          </p:spPr>
        </p:pic>
        <p:sp>
          <p:nvSpPr>
            <p:cNvPr id="12" name="TextBox 11">
              <a:extLst>
                <a:ext uri="{FF2B5EF4-FFF2-40B4-BE49-F238E27FC236}">
                  <a16:creationId xmlns:a16="http://schemas.microsoft.com/office/drawing/2014/main" id="{66711577-1D78-A65C-95A5-D54B948953C8}"/>
                </a:ext>
              </a:extLst>
            </p:cNvPr>
            <p:cNvSpPr txBox="1"/>
            <p:nvPr/>
          </p:nvSpPr>
          <p:spPr>
            <a:xfrm>
              <a:off x="8106074" y="2715768"/>
              <a:ext cx="2167427" cy="291103"/>
            </a:xfrm>
            <a:prstGeom prst="rect">
              <a:avLst/>
            </a:prstGeom>
            <a:noFill/>
          </p:spPr>
          <p:txBody>
            <a:bodyPr wrap="none" lIns="0" tIns="0" rIns="0" bIns="0" rtlCol="0">
              <a:noAutofit/>
            </a:bodyPr>
            <a:lstStyle/>
            <a:p>
              <a:pPr algn="l"/>
              <a:r>
                <a:rPr lang="en-AU" sz="1400"/>
                <a:t>Pictorial – Isometric drawing</a:t>
              </a:r>
            </a:p>
          </p:txBody>
        </p:sp>
      </p:grpSp>
      <p:pic>
        <p:nvPicPr>
          <p:cNvPr id="11" name="Picture 10" descr="Orthographic views of a rectangle with a cylinder on its top surface. includes front, top and side views">
            <a:extLst>
              <a:ext uri="{FF2B5EF4-FFF2-40B4-BE49-F238E27FC236}">
                <a16:creationId xmlns:a16="http://schemas.microsoft.com/office/drawing/2014/main" id="{C15B969C-5A31-3472-CE99-7E4A927A8D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9353" y="3393805"/>
            <a:ext cx="3744647" cy="3122195"/>
          </a:xfrm>
          <a:prstGeom prst="rect">
            <a:avLst/>
          </a:prstGeom>
        </p:spPr>
      </p:pic>
      <p:sp>
        <p:nvSpPr>
          <p:cNvPr id="2" name="Slide Number Placeholder 1">
            <a:extLst>
              <a:ext uri="{FF2B5EF4-FFF2-40B4-BE49-F238E27FC236}">
                <a16:creationId xmlns:a16="http://schemas.microsoft.com/office/drawing/2014/main" id="{4FA3BDEA-7EFD-118E-1531-7A9090E514B3}"/>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158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438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A525-11FD-28C4-21EE-812FFE494DD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96A224E-6430-FDD3-FBE2-ABFBAA8A7578}"/>
              </a:ext>
            </a:extLst>
          </p:cNvPr>
          <p:cNvSpPr>
            <a:spLocks noGrp="1"/>
          </p:cNvSpPr>
          <p:nvPr>
            <p:ph type="title"/>
          </p:nvPr>
        </p:nvSpPr>
        <p:spPr/>
        <p:txBody>
          <a:bodyPr vert="horz" lIns="0" tIns="0" rIns="0" bIns="0" rtlCol="0" anchor="t">
            <a:normAutofit/>
          </a:bodyPr>
          <a:lstStyle/>
          <a:p>
            <a:r>
              <a:rPr lang="en-AU" dirty="0"/>
              <a:t>Introduction to engineering drawing (6)</a:t>
            </a:r>
          </a:p>
        </p:txBody>
      </p:sp>
      <p:sp>
        <p:nvSpPr>
          <p:cNvPr id="7" name="Text Placeholder 6">
            <a:extLst>
              <a:ext uri="{FF2B5EF4-FFF2-40B4-BE49-F238E27FC236}">
                <a16:creationId xmlns:a16="http://schemas.microsoft.com/office/drawing/2014/main" id="{7CCDF926-0229-8F7A-E19C-63EFFCCA911F}"/>
              </a:ext>
            </a:extLst>
          </p:cNvPr>
          <p:cNvSpPr>
            <a:spLocks noGrp="1"/>
          </p:cNvSpPr>
          <p:nvPr>
            <p:ph type="body" sz="quarter" idx="18"/>
          </p:nvPr>
        </p:nvSpPr>
        <p:spPr/>
        <p:txBody>
          <a:bodyPr/>
          <a:lstStyle/>
          <a:p>
            <a:r>
              <a:rPr lang="en-AU" dirty="0">
                <a:solidFill>
                  <a:srgbClr val="146CFD"/>
                </a:solidFill>
              </a:rPr>
              <a:t>Orthogonal drawing rules and standards (AS 1100)</a:t>
            </a:r>
          </a:p>
        </p:txBody>
      </p:sp>
      <p:sp>
        <p:nvSpPr>
          <p:cNvPr id="4" name="Text Placeholder 3">
            <a:extLst>
              <a:ext uri="{FF2B5EF4-FFF2-40B4-BE49-F238E27FC236}">
                <a16:creationId xmlns:a16="http://schemas.microsoft.com/office/drawing/2014/main" id="{1B89BCB7-A717-50EE-5061-DF216B3053B2}"/>
              </a:ext>
            </a:extLst>
          </p:cNvPr>
          <p:cNvSpPr>
            <a:spLocks noGrp="1"/>
          </p:cNvSpPr>
          <p:nvPr>
            <p:ph type="body" sz="quarter" idx="17"/>
          </p:nvPr>
        </p:nvSpPr>
        <p:spPr>
          <a:xfrm>
            <a:off x="360000" y="1567086"/>
            <a:ext cx="5862124" cy="4807835"/>
          </a:xfrm>
        </p:spPr>
        <p:txBody>
          <a:bodyPr/>
          <a:lstStyle/>
          <a:p>
            <a:pPr marL="285750" indent="-285750">
              <a:buFont typeface="Arial" panose="020B0604020202020204" pitchFamily="34" charset="0"/>
              <a:buChar char="•"/>
            </a:pPr>
            <a:r>
              <a:rPr lang="en-AU" dirty="0">
                <a:ea typeface="Calibri" panose="020F0502020204030204" pitchFamily="34" charset="0"/>
              </a:rPr>
              <a:t>Third-angle projection symbol must be shown.</a:t>
            </a:r>
          </a:p>
          <a:p>
            <a:pPr marL="285750" indent="-285750">
              <a:buFont typeface="Arial" panose="020B0604020202020204" pitchFamily="34" charset="0"/>
              <a:buChar char="•"/>
            </a:pPr>
            <a:r>
              <a:rPr lang="en-AU" dirty="0">
                <a:ea typeface="Calibri" panose="020F0502020204030204" pitchFamily="34" charset="0"/>
              </a:rPr>
              <a:t>Views are aligned horizontally and vertically.</a:t>
            </a:r>
          </a:p>
          <a:p>
            <a:pPr marL="285750" indent="-285750">
              <a:buFont typeface="Arial" panose="020B0604020202020204" pitchFamily="34" charset="0"/>
              <a:buChar char="•"/>
            </a:pPr>
            <a:r>
              <a:rPr lang="en-AU" dirty="0">
                <a:ea typeface="Calibri" panose="020F0502020204030204" pitchFamily="34" charset="0"/>
              </a:rPr>
              <a:t>Hidden detail is shown with dashed lines.</a:t>
            </a:r>
          </a:p>
          <a:p>
            <a:pPr marL="285750" indent="-285750">
              <a:buFont typeface="Arial" panose="020B0604020202020204" pitchFamily="34" charset="0"/>
              <a:buChar char="•"/>
            </a:pPr>
            <a:r>
              <a:rPr lang="en-AU" dirty="0">
                <a:ea typeface="Calibri" panose="020F0502020204030204" pitchFamily="34" charset="0"/>
              </a:rPr>
              <a:t>Centre lines mark symmetry and holes.</a:t>
            </a:r>
          </a:p>
          <a:p>
            <a:pPr marL="285750" indent="-285750">
              <a:buFont typeface="Arial" panose="020B0604020202020204" pitchFamily="34" charset="0"/>
              <a:buChar char="•"/>
            </a:pPr>
            <a:r>
              <a:rPr lang="en-AU" dirty="0">
                <a:ea typeface="Calibri" panose="020F0502020204030204" pitchFamily="34" charset="0"/>
              </a:rPr>
              <a:t>Dimensioning shows real-world size, not the scaled drawing size.</a:t>
            </a:r>
          </a:p>
          <a:p>
            <a:pPr marL="285750" indent="-285750">
              <a:buFont typeface="Arial" panose="020B0604020202020204" pitchFamily="34" charset="0"/>
              <a:buChar char="•"/>
            </a:pPr>
            <a:r>
              <a:rPr lang="en-AU" dirty="0">
                <a:ea typeface="Calibri" panose="020F0502020204030204" pitchFamily="34" charset="0"/>
              </a:rPr>
              <a:t>Line types must follow standard (thick outlines, thin construction, dashed for hidden).</a:t>
            </a:r>
          </a:p>
        </p:txBody>
      </p:sp>
      <p:pic>
        <p:nvPicPr>
          <p:cNvPr id="6" name="Picture 5" descr="Sample of bridge design technical drawing layout">
            <a:extLst>
              <a:ext uri="{FF2B5EF4-FFF2-40B4-BE49-F238E27FC236}">
                <a16:creationId xmlns:a16="http://schemas.microsoft.com/office/drawing/2014/main" id="{D161D15C-776B-9C0F-B76A-5E19496770D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567086"/>
            <a:ext cx="5839440" cy="4512294"/>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5B7F6483-A116-BA21-9002-E0347CE8B607}"/>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159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806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43B5D-C0B5-1B25-000C-7E73CBE6DE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C0DC45-FC2F-84CF-B8BA-D246DE301890}"/>
              </a:ext>
            </a:extLst>
          </p:cNvPr>
          <p:cNvSpPr>
            <a:spLocks noGrp="1"/>
          </p:cNvSpPr>
          <p:nvPr>
            <p:ph type="title"/>
          </p:nvPr>
        </p:nvSpPr>
        <p:spPr/>
        <p:txBody>
          <a:bodyPr vert="horz" lIns="0" tIns="0" rIns="0" bIns="0" rtlCol="0" anchor="t">
            <a:normAutofit/>
          </a:bodyPr>
          <a:lstStyle/>
          <a:p>
            <a:r>
              <a:rPr lang="en-AU" dirty="0"/>
              <a:t>Engineering Structures (3)</a:t>
            </a:r>
          </a:p>
        </p:txBody>
      </p:sp>
      <p:sp>
        <p:nvSpPr>
          <p:cNvPr id="4" name="TextBox 3">
            <a:extLst>
              <a:ext uri="{FF2B5EF4-FFF2-40B4-BE49-F238E27FC236}">
                <a16:creationId xmlns:a16="http://schemas.microsoft.com/office/drawing/2014/main" id="{5B061173-A36A-3437-9DE6-76F1ABBC70F2}"/>
              </a:ext>
            </a:extLst>
          </p:cNvPr>
          <p:cNvSpPr txBox="1"/>
          <p:nvPr/>
        </p:nvSpPr>
        <p:spPr>
          <a:xfrm>
            <a:off x="317174" y="952720"/>
            <a:ext cx="11526825" cy="451323"/>
          </a:xfrm>
          <a:prstGeom prst="rect">
            <a:avLst/>
          </a:prstGeom>
        </p:spPr>
        <p:txBody>
          <a:bodyPr vert="horz" lIns="0" tIns="0" rIns="0" bIns="0" rtlCol="0">
            <a:normAutofit/>
          </a:bodyPr>
          <a:lstStyle/>
          <a:p>
            <a:pPr defTabSz="914377">
              <a:lnSpc>
                <a:spcPct val="150000"/>
              </a:lnSpc>
              <a:spcAft>
                <a:spcPts val="1200"/>
              </a:spcAft>
            </a:pPr>
            <a:r>
              <a:rPr lang="en-AU" sz="2000" dirty="0"/>
              <a:t>Other basic structures, arches and trusses These can be more difficult to locate. </a:t>
            </a:r>
          </a:p>
        </p:txBody>
      </p:sp>
      <p:grpSp>
        <p:nvGrpSpPr>
          <p:cNvPr id="21" name="Group 20" descr="basic arch shape">
            <a:extLst>
              <a:ext uri="{FF2B5EF4-FFF2-40B4-BE49-F238E27FC236}">
                <a16:creationId xmlns:a16="http://schemas.microsoft.com/office/drawing/2014/main" id="{49CCBE5C-8DFE-677D-915B-6CF7CE517E2E}"/>
              </a:ext>
            </a:extLst>
          </p:cNvPr>
          <p:cNvGrpSpPr/>
          <p:nvPr/>
        </p:nvGrpSpPr>
        <p:grpSpPr>
          <a:xfrm>
            <a:off x="1499563" y="1717777"/>
            <a:ext cx="2506715" cy="2970009"/>
            <a:chOff x="0" y="0"/>
            <a:chExt cx="2114550" cy="2755899"/>
          </a:xfrm>
        </p:grpSpPr>
        <p:sp>
          <p:nvSpPr>
            <p:cNvPr id="22" name="Block Arc 21">
              <a:extLst>
                <a:ext uri="{FF2B5EF4-FFF2-40B4-BE49-F238E27FC236}">
                  <a16:creationId xmlns:a16="http://schemas.microsoft.com/office/drawing/2014/main" id="{6E049B60-1694-736F-0F7C-D3CF27DEEB58}"/>
                </a:ext>
              </a:extLst>
            </p:cNvPr>
            <p:cNvSpPr/>
            <p:nvPr/>
          </p:nvSpPr>
          <p:spPr>
            <a:xfrm>
              <a:off x="0" y="0"/>
              <a:ext cx="2114550" cy="2755899"/>
            </a:xfrm>
            <a:prstGeom prst="blockArc">
              <a:avLst>
                <a:gd name="adj1" fmla="val 10806162"/>
                <a:gd name="adj2" fmla="val 0"/>
                <a:gd name="adj3" fmla="val 18860"/>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23" name="Text Box 13">
              <a:extLst>
                <a:ext uri="{FF2B5EF4-FFF2-40B4-BE49-F238E27FC236}">
                  <a16:creationId xmlns:a16="http://schemas.microsoft.com/office/drawing/2014/main" id="{3CBB6DF3-7391-F995-2480-5368983D247A}"/>
                </a:ext>
              </a:extLst>
            </p:cNvPr>
            <p:cNvSpPr txBox="1"/>
            <p:nvPr/>
          </p:nvSpPr>
          <p:spPr>
            <a:xfrm>
              <a:off x="793750" y="1339850"/>
              <a:ext cx="597877" cy="440267"/>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buNone/>
              </a:pPr>
              <a:r>
                <a:rPr lang="en-AU" sz="1400">
                  <a:effectLst/>
                  <a:latin typeface="Arial" panose="020B0604020202020204" pitchFamily="34" charset="0"/>
                  <a:ea typeface="Calibri" panose="020F0502020204030204" pitchFamily="34" charset="0"/>
                </a:rPr>
                <a:t>Arch</a:t>
              </a:r>
              <a:endParaRPr lang="en-AU" sz="1100">
                <a:effectLst/>
                <a:latin typeface="Arial" panose="020B0604020202020204" pitchFamily="34" charset="0"/>
                <a:ea typeface="Calibri" panose="020F0502020204030204" pitchFamily="34" charset="0"/>
              </a:endParaRPr>
            </a:p>
          </p:txBody>
        </p:sp>
      </p:grpSp>
      <p:pic>
        <p:nvPicPr>
          <p:cNvPr id="6" name="Picture 5" descr="Photograph of a historic stone aqueduct with three large arches ">
            <a:extLst>
              <a:ext uri="{FF2B5EF4-FFF2-40B4-BE49-F238E27FC236}">
                <a16:creationId xmlns:a16="http://schemas.microsoft.com/office/drawing/2014/main" id="{B6282B2D-624F-1F24-1398-F9CFC1B1BC6A}"/>
              </a:ext>
            </a:extLst>
          </p:cNvPr>
          <p:cNvPicPr>
            <a:picLocks noChangeAspect="1"/>
          </p:cNvPicPr>
          <p:nvPr/>
        </p:nvPicPr>
        <p:blipFill>
          <a:blip r:embed="rId3"/>
          <a:stretch>
            <a:fillRect/>
          </a:stretch>
        </p:blipFill>
        <p:spPr>
          <a:xfrm>
            <a:off x="958938" y="4152437"/>
            <a:ext cx="3776921" cy="2387014"/>
          </a:xfrm>
          <a:prstGeom prst="rect">
            <a:avLst/>
          </a:prstGeom>
        </p:spPr>
      </p:pic>
      <p:cxnSp>
        <p:nvCxnSpPr>
          <p:cNvPr id="8" name="Straight Connector 7">
            <a:extLst>
              <a:ext uri="{FF2B5EF4-FFF2-40B4-BE49-F238E27FC236}">
                <a16:creationId xmlns:a16="http://schemas.microsoft.com/office/drawing/2014/main" id="{B4997CA2-CC4B-9BFB-93A8-381EBD83F8C8}"/>
              </a:ext>
              <a:ext uri="{C183D7F6-B498-43B3-948B-1728B52AA6E4}">
                <adec:decorative xmlns:adec="http://schemas.microsoft.com/office/drawing/2017/decorative" val="1"/>
              </a:ext>
            </a:extLst>
          </p:cNvPr>
          <p:cNvCxnSpPr>
            <a:cxnSpLocks/>
          </p:cNvCxnSpPr>
          <p:nvPr/>
        </p:nvCxnSpPr>
        <p:spPr>
          <a:xfrm>
            <a:off x="6096000" y="1717777"/>
            <a:ext cx="0" cy="4978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descr="simple side view of a truss">
            <a:extLst>
              <a:ext uri="{FF2B5EF4-FFF2-40B4-BE49-F238E27FC236}">
                <a16:creationId xmlns:a16="http://schemas.microsoft.com/office/drawing/2014/main" id="{CD94684F-34A3-23D8-1AB6-525775F5D641}"/>
              </a:ext>
            </a:extLst>
          </p:cNvPr>
          <p:cNvGrpSpPr/>
          <p:nvPr/>
        </p:nvGrpSpPr>
        <p:grpSpPr>
          <a:xfrm>
            <a:off x="6872367" y="1828167"/>
            <a:ext cx="4260487" cy="1882633"/>
            <a:chOff x="0" y="0"/>
            <a:chExt cx="3609951" cy="1437550"/>
          </a:xfrm>
        </p:grpSpPr>
        <p:grpSp>
          <p:nvGrpSpPr>
            <p:cNvPr id="25" name="Group 24">
              <a:extLst>
                <a:ext uri="{FF2B5EF4-FFF2-40B4-BE49-F238E27FC236}">
                  <a16:creationId xmlns:a16="http://schemas.microsoft.com/office/drawing/2014/main" id="{90163F8A-D6C2-87E2-928A-167710CBE9C1}"/>
                </a:ext>
              </a:extLst>
            </p:cNvPr>
            <p:cNvGrpSpPr/>
            <p:nvPr/>
          </p:nvGrpSpPr>
          <p:grpSpPr>
            <a:xfrm>
              <a:off x="2705100" y="0"/>
              <a:ext cx="904851" cy="961936"/>
              <a:chOff x="13131" y="0"/>
              <a:chExt cx="1244395" cy="987819"/>
            </a:xfrm>
          </p:grpSpPr>
          <p:cxnSp>
            <p:nvCxnSpPr>
              <p:cNvPr id="40" name="Straight Connector 39">
                <a:extLst>
                  <a:ext uri="{FF2B5EF4-FFF2-40B4-BE49-F238E27FC236}">
                    <a16:creationId xmlns:a16="http://schemas.microsoft.com/office/drawing/2014/main" id="{D2962714-5BC6-6ABF-5D0A-F173267EE353}"/>
                  </a:ext>
                </a:extLst>
              </p:cNvPr>
              <p:cNvCxnSpPr/>
              <p:nvPr/>
            </p:nvCxnSpPr>
            <p:spPr>
              <a:xfrm flipH="1">
                <a:off x="21518" y="12190"/>
                <a:ext cx="541233" cy="97562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A33844-7A7D-B94E-31EC-64C324A3558D}"/>
                  </a:ext>
                </a:extLst>
              </p:cNvPr>
              <p:cNvCxnSpPr/>
              <p:nvPr/>
            </p:nvCxnSpPr>
            <p:spPr>
              <a:xfrm>
                <a:off x="13131" y="987634"/>
                <a:ext cx="124439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5DCCE9-ECFC-3F85-2B59-4A62238426D1}"/>
                  </a:ext>
                </a:extLst>
              </p:cNvPr>
              <p:cNvCxnSpPr/>
              <p:nvPr/>
            </p:nvCxnSpPr>
            <p:spPr>
              <a:xfrm>
                <a:off x="532983" y="0"/>
                <a:ext cx="709438" cy="987819"/>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1FB5EE0-56B3-1286-53CD-5A8447EA27D3}"/>
                </a:ext>
              </a:extLst>
            </p:cNvPr>
            <p:cNvGrpSpPr/>
            <p:nvPr/>
          </p:nvGrpSpPr>
          <p:grpSpPr>
            <a:xfrm>
              <a:off x="1797050" y="0"/>
              <a:ext cx="904240" cy="961390"/>
              <a:chOff x="13131" y="0"/>
              <a:chExt cx="1244395" cy="987819"/>
            </a:xfrm>
          </p:grpSpPr>
          <p:cxnSp>
            <p:nvCxnSpPr>
              <p:cNvPr id="37" name="Straight Connector 36">
                <a:extLst>
                  <a:ext uri="{FF2B5EF4-FFF2-40B4-BE49-F238E27FC236}">
                    <a16:creationId xmlns:a16="http://schemas.microsoft.com/office/drawing/2014/main" id="{C78EA700-F7B2-A077-D499-19A63EB56676}"/>
                  </a:ext>
                </a:extLst>
              </p:cNvPr>
              <p:cNvCxnSpPr/>
              <p:nvPr/>
            </p:nvCxnSpPr>
            <p:spPr>
              <a:xfrm flipH="1">
                <a:off x="21518" y="12190"/>
                <a:ext cx="541233" cy="975629"/>
              </a:xfrm>
              <a:prstGeom prst="line">
                <a:avLst/>
              </a:prstGeom>
              <a:noFill/>
              <a:ln w="76200" cap="flat" cmpd="sng" algn="ctr">
                <a:solidFill>
                  <a:srgbClr val="002664"/>
                </a:solidFill>
                <a:prstDash val="solid"/>
                <a:miter lim="800000"/>
              </a:ln>
              <a:effectLst/>
            </p:spPr>
          </p:cxnSp>
          <p:cxnSp>
            <p:nvCxnSpPr>
              <p:cNvPr id="38" name="Straight Connector 37">
                <a:extLst>
                  <a:ext uri="{FF2B5EF4-FFF2-40B4-BE49-F238E27FC236}">
                    <a16:creationId xmlns:a16="http://schemas.microsoft.com/office/drawing/2014/main" id="{D9877674-F80F-6FAD-56C2-AD352ADC4DBD}"/>
                  </a:ext>
                </a:extLst>
              </p:cNvPr>
              <p:cNvCxnSpPr>
                <a:cxnSpLocks/>
              </p:cNvCxnSpPr>
              <p:nvPr/>
            </p:nvCxnSpPr>
            <p:spPr>
              <a:xfrm>
                <a:off x="13131" y="987634"/>
                <a:ext cx="1244395" cy="0"/>
              </a:xfrm>
              <a:prstGeom prst="line">
                <a:avLst/>
              </a:prstGeom>
              <a:noFill/>
              <a:ln w="76200" cap="flat" cmpd="sng" algn="ctr">
                <a:solidFill>
                  <a:srgbClr val="002664"/>
                </a:solidFill>
                <a:prstDash val="solid"/>
                <a:miter lim="800000"/>
              </a:ln>
              <a:effectLst/>
            </p:spPr>
          </p:cxnSp>
          <p:cxnSp>
            <p:nvCxnSpPr>
              <p:cNvPr id="39" name="Straight Connector 38">
                <a:extLst>
                  <a:ext uri="{FF2B5EF4-FFF2-40B4-BE49-F238E27FC236}">
                    <a16:creationId xmlns:a16="http://schemas.microsoft.com/office/drawing/2014/main" id="{D59E7A02-36CC-98C9-CA07-EC2D09B8DD2B}"/>
                  </a:ext>
                </a:extLst>
              </p:cNvPr>
              <p:cNvCxnSpPr/>
              <p:nvPr/>
            </p:nvCxnSpPr>
            <p:spPr>
              <a:xfrm>
                <a:off x="532983" y="0"/>
                <a:ext cx="709438" cy="987819"/>
              </a:xfrm>
              <a:prstGeom prst="line">
                <a:avLst/>
              </a:prstGeom>
              <a:noFill/>
              <a:ln w="76200" cap="flat" cmpd="sng" algn="ctr">
                <a:solidFill>
                  <a:srgbClr val="002664"/>
                </a:solidFill>
                <a:prstDash val="solid"/>
                <a:miter lim="800000"/>
              </a:ln>
              <a:effectLst/>
            </p:spPr>
          </p:cxnSp>
        </p:grpSp>
        <p:grpSp>
          <p:nvGrpSpPr>
            <p:cNvPr id="27" name="Group 26">
              <a:extLst>
                <a:ext uri="{FF2B5EF4-FFF2-40B4-BE49-F238E27FC236}">
                  <a16:creationId xmlns:a16="http://schemas.microsoft.com/office/drawing/2014/main" id="{13EF43EE-2573-0172-B3EE-95C624684481}"/>
                </a:ext>
              </a:extLst>
            </p:cNvPr>
            <p:cNvGrpSpPr/>
            <p:nvPr/>
          </p:nvGrpSpPr>
          <p:grpSpPr>
            <a:xfrm>
              <a:off x="895350" y="6350"/>
              <a:ext cx="904240" cy="961390"/>
              <a:chOff x="13131" y="0"/>
              <a:chExt cx="1244395" cy="987819"/>
            </a:xfrm>
          </p:grpSpPr>
          <p:cxnSp>
            <p:nvCxnSpPr>
              <p:cNvPr id="34" name="Straight Connector 33">
                <a:extLst>
                  <a:ext uri="{FF2B5EF4-FFF2-40B4-BE49-F238E27FC236}">
                    <a16:creationId xmlns:a16="http://schemas.microsoft.com/office/drawing/2014/main" id="{FD690213-4066-3A04-AF68-A19ACEAED0EE}"/>
                  </a:ext>
                </a:extLst>
              </p:cNvPr>
              <p:cNvCxnSpPr/>
              <p:nvPr/>
            </p:nvCxnSpPr>
            <p:spPr>
              <a:xfrm flipH="1">
                <a:off x="21518" y="12190"/>
                <a:ext cx="541233" cy="97562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576F802-F8BB-67E1-6567-5690555F3033}"/>
                  </a:ext>
                </a:extLst>
              </p:cNvPr>
              <p:cNvCxnSpPr/>
              <p:nvPr/>
            </p:nvCxnSpPr>
            <p:spPr>
              <a:xfrm>
                <a:off x="13131" y="981423"/>
                <a:ext cx="124439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EF1B105-1A03-74C0-99FC-79001BAB3DFF}"/>
                  </a:ext>
                </a:extLst>
              </p:cNvPr>
              <p:cNvCxnSpPr/>
              <p:nvPr/>
            </p:nvCxnSpPr>
            <p:spPr>
              <a:xfrm>
                <a:off x="532983" y="0"/>
                <a:ext cx="709438" cy="987819"/>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72BCE29-8203-AFB3-1B66-17062D46BD80}"/>
                </a:ext>
              </a:extLst>
            </p:cNvPr>
            <p:cNvGrpSpPr/>
            <p:nvPr/>
          </p:nvGrpSpPr>
          <p:grpSpPr>
            <a:xfrm>
              <a:off x="0" y="0"/>
              <a:ext cx="904240" cy="961390"/>
              <a:chOff x="13131" y="0"/>
              <a:chExt cx="1244395" cy="987819"/>
            </a:xfrm>
          </p:grpSpPr>
          <p:cxnSp>
            <p:nvCxnSpPr>
              <p:cNvPr id="31" name="Straight Connector 30">
                <a:extLst>
                  <a:ext uri="{FF2B5EF4-FFF2-40B4-BE49-F238E27FC236}">
                    <a16:creationId xmlns:a16="http://schemas.microsoft.com/office/drawing/2014/main" id="{1C288561-4D4D-775E-5215-2D825E0BDE39}"/>
                  </a:ext>
                </a:extLst>
              </p:cNvPr>
              <p:cNvCxnSpPr/>
              <p:nvPr/>
            </p:nvCxnSpPr>
            <p:spPr>
              <a:xfrm flipH="1">
                <a:off x="21518" y="12190"/>
                <a:ext cx="541233" cy="97562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8BE501-BF71-5B37-97D8-7555CFFAB366}"/>
                  </a:ext>
                </a:extLst>
              </p:cNvPr>
              <p:cNvCxnSpPr/>
              <p:nvPr/>
            </p:nvCxnSpPr>
            <p:spPr>
              <a:xfrm>
                <a:off x="13131" y="987634"/>
                <a:ext cx="124439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73EB61-D7ED-7C63-2410-D15A3C0989A7}"/>
                  </a:ext>
                </a:extLst>
              </p:cNvPr>
              <p:cNvCxnSpPr/>
              <p:nvPr/>
            </p:nvCxnSpPr>
            <p:spPr>
              <a:xfrm>
                <a:off x="532983" y="0"/>
                <a:ext cx="709438" cy="987819"/>
              </a:xfrm>
              <a:prstGeom prst="line">
                <a:avLst/>
              </a:prstGeom>
              <a:ln w="76200"/>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870966C0-5AFE-907D-5A69-C0523C083501}"/>
                </a:ext>
              </a:extLst>
            </p:cNvPr>
            <p:cNvCxnSpPr>
              <a:cxnSpLocks/>
            </p:cNvCxnSpPr>
            <p:nvPr/>
          </p:nvCxnSpPr>
          <p:spPr>
            <a:xfrm flipV="1">
              <a:off x="342900" y="19050"/>
              <a:ext cx="2798445" cy="254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0" name="Text Box 13">
              <a:extLst>
                <a:ext uri="{FF2B5EF4-FFF2-40B4-BE49-F238E27FC236}">
                  <a16:creationId xmlns:a16="http://schemas.microsoft.com/office/drawing/2014/main" id="{C354EE97-2E73-9C39-90F4-7D2264EE97F7}"/>
                </a:ext>
              </a:extLst>
            </p:cNvPr>
            <p:cNvSpPr txBox="1"/>
            <p:nvPr/>
          </p:nvSpPr>
          <p:spPr>
            <a:xfrm>
              <a:off x="1452562" y="997495"/>
              <a:ext cx="579123" cy="4400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buNone/>
              </a:pPr>
              <a:r>
                <a:rPr lang="en-AU" sz="1400">
                  <a:effectLst/>
                  <a:latin typeface="Arial" panose="020B0604020202020204" pitchFamily="34" charset="0"/>
                  <a:ea typeface="Calibri" panose="020F0502020204030204" pitchFamily="34" charset="0"/>
                </a:rPr>
                <a:t>Truss</a:t>
              </a:r>
              <a:endParaRPr lang="en-AU" sz="1100">
                <a:effectLst/>
                <a:latin typeface="Arial" panose="020B0604020202020204" pitchFamily="34" charset="0"/>
                <a:ea typeface="Calibri" panose="020F0502020204030204" pitchFamily="34" charset="0"/>
              </a:endParaRPr>
            </a:p>
          </p:txBody>
        </p:sp>
      </p:grpSp>
      <p:pic>
        <p:nvPicPr>
          <p:cNvPr id="43" name="Picture 42" descr="Photograph of a metal roof structure featuring steel trusses and beams.">
            <a:extLst>
              <a:ext uri="{FF2B5EF4-FFF2-40B4-BE49-F238E27FC236}">
                <a16:creationId xmlns:a16="http://schemas.microsoft.com/office/drawing/2014/main" id="{6676BDA3-358F-C43C-5987-4B36A0F6F419}"/>
              </a:ext>
            </a:extLst>
          </p:cNvPr>
          <p:cNvPicPr>
            <a:picLocks noChangeAspect="1"/>
          </p:cNvPicPr>
          <p:nvPr/>
        </p:nvPicPr>
        <p:blipFill>
          <a:blip r:embed="rId4"/>
          <a:stretch>
            <a:fillRect/>
          </a:stretch>
        </p:blipFill>
        <p:spPr>
          <a:xfrm>
            <a:off x="6678063" y="4152436"/>
            <a:ext cx="4649095" cy="2280689"/>
          </a:xfrm>
          <a:prstGeom prst="rect">
            <a:avLst/>
          </a:prstGeom>
        </p:spPr>
      </p:pic>
      <p:sp>
        <p:nvSpPr>
          <p:cNvPr id="2" name="Slide Number Placeholder 1">
            <a:extLst>
              <a:ext uri="{FF2B5EF4-FFF2-40B4-BE49-F238E27FC236}">
                <a16:creationId xmlns:a16="http://schemas.microsoft.com/office/drawing/2014/main" id="{339CE15A-1890-35E3-A18E-52C54D35BFEA}"/>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a:p>
        </p:txBody>
      </p:sp>
    </p:spTree>
    <p:extLst>
      <p:ext uri="{BB962C8B-B14F-4D97-AF65-F5344CB8AC3E}">
        <p14:creationId xmlns:p14="http://schemas.microsoft.com/office/powerpoint/2010/main" val="26487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9B0A5-212A-B790-6D21-06E82CC990C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6E69B164-0039-446A-FC75-DB319E4BC6AA}"/>
              </a:ext>
            </a:extLst>
          </p:cNvPr>
          <p:cNvSpPr>
            <a:spLocks noGrp="1"/>
          </p:cNvSpPr>
          <p:nvPr>
            <p:ph type="title"/>
          </p:nvPr>
        </p:nvSpPr>
        <p:spPr/>
        <p:txBody>
          <a:bodyPr vert="horz" lIns="0" tIns="0" rIns="0" bIns="0" rtlCol="0" anchor="t">
            <a:normAutofit/>
          </a:bodyPr>
          <a:lstStyle/>
          <a:p>
            <a:r>
              <a:rPr lang="en-AU" dirty="0"/>
              <a:t>Introduction to engineering drawing (7)</a:t>
            </a:r>
          </a:p>
        </p:txBody>
      </p:sp>
      <p:sp>
        <p:nvSpPr>
          <p:cNvPr id="10" name="Text Placeholder 9">
            <a:extLst>
              <a:ext uri="{FF2B5EF4-FFF2-40B4-BE49-F238E27FC236}">
                <a16:creationId xmlns:a16="http://schemas.microsoft.com/office/drawing/2014/main" id="{9FC29B6B-DCED-5483-494A-2AB481130B88}"/>
              </a:ext>
            </a:extLst>
          </p:cNvPr>
          <p:cNvSpPr>
            <a:spLocks noGrp="1"/>
          </p:cNvSpPr>
          <p:nvPr>
            <p:ph type="body" sz="quarter" idx="18"/>
          </p:nvPr>
        </p:nvSpPr>
        <p:spPr/>
        <p:txBody>
          <a:bodyPr/>
          <a:lstStyle/>
          <a:p>
            <a:r>
              <a:rPr lang="en-AU" dirty="0">
                <a:solidFill>
                  <a:srgbClr val="146CFD"/>
                </a:solidFill>
              </a:rPr>
              <a:t>Orthogonal drawing rules and standards (AS 1100)</a:t>
            </a:r>
          </a:p>
        </p:txBody>
      </p:sp>
      <p:sp>
        <p:nvSpPr>
          <p:cNvPr id="8" name="Text Placeholder 7">
            <a:extLst>
              <a:ext uri="{FF2B5EF4-FFF2-40B4-BE49-F238E27FC236}">
                <a16:creationId xmlns:a16="http://schemas.microsoft.com/office/drawing/2014/main" id="{953A90F6-110D-3F84-16DD-ED4088C2C1D3}"/>
              </a:ext>
            </a:extLst>
          </p:cNvPr>
          <p:cNvSpPr>
            <a:spLocks noGrp="1"/>
          </p:cNvSpPr>
          <p:nvPr>
            <p:ph type="body" sz="quarter" idx="17"/>
          </p:nvPr>
        </p:nvSpPr>
        <p:spPr>
          <a:xfrm>
            <a:off x="360000" y="1567086"/>
            <a:ext cx="5630897" cy="4807835"/>
          </a:xfrm>
          <a:solidFill>
            <a:schemeClr val="accent4"/>
          </a:solidFill>
        </p:spPr>
        <p:txBody>
          <a:bodyPr lIns="180000" tIns="180000" rIns="180000" bIns="180000"/>
          <a:lstStyle/>
          <a:p>
            <a:pPr>
              <a:spcBef>
                <a:spcPts val="1200"/>
              </a:spcBef>
              <a:spcAft>
                <a:spcPts val="600"/>
              </a:spcAft>
            </a:pPr>
            <a:r>
              <a:rPr lang="en-AU" dirty="0"/>
              <a:t>Example (Bridge Application)</a:t>
            </a:r>
          </a:p>
          <a:p>
            <a:pPr>
              <a:spcBef>
                <a:spcPts val="1200"/>
              </a:spcBef>
              <a:spcAft>
                <a:spcPts val="600"/>
              </a:spcAft>
            </a:pPr>
            <a:r>
              <a:rPr lang="en-AU" dirty="0">
                <a:solidFill>
                  <a:srgbClr val="000000"/>
                </a:solidFill>
                <a:ea typeface="Calibri" panose="020F0502020204030204" pitchFamily="34" charset="0"/>
              </a:rPr>
              <a:t>A truss bridge drawn pictorially in 3D shows its general shape.</a:t>
            </a:r>
            <a:endParaRPr lang="en-AU" dirty="0">
              <a:ea typeface="Calibri" panose="020F0502020204030204" pitchFamily="34" charset="0"/>
            </a:endParaRPr>
          </a:p>
          <a:p>
            <a:pPr>
              <a:spcBef>
                <a:spcPts val="1200"/>
              </a:spcBef>
              <a:spcAft>
                <a:spcPts val="600"/>
              </a:spcAft>
            </a:pPr>
            <a:r>
              <a:rPr lang="en-AU" dirty="0">
                <a:solidFill>
                  <a:srgbClr val="000000"/>
                </a:solidFill>
                <a:ea typeface="Calibri" panose="020F0502020204030204" pitchFamily="34" charset="0"/>
              </a:rPr>
              <a:t>Orthogonal drawings break it down into front, top and side views, with each member shown in true length and can be dimensioned.</a:t>
            </a:r>
            <a:endParaRPr lang="en-AU" dirty="0">
              <a:ea typeface="Calibri" panose="020F0502020204030204" pitchFamily="34" charset="0"/>
            </a:endParaRPr>
          </a:p>
          <a:p>
            <a:pPr>
              <a:spcBef>
                <a:spcPts val="1200"/>
              </a:spcBef>
              <a:spcAft>
                <a:spcPts val="600"/>
              </a:spcAft>
            </a:pPr>
            <a:r>
              <a:rPr lang="en-AU" dirty="0">
                <a:solidFill>
                  <a:srgbClr val="000000"/>
                </a:solidFill>
                <a:ea typeface="Calibri" panose="020F0502020204030204" pitchFamily="34" charset="0"/>
              </a:rPr>
              <a:t>This allows accurate cutting of materials and assembly.</a:t>
            </a:r>
            <a:endParaRPr lang="en-AU" dirty="0">
              <a:ea typeface="Calibri" panose="020F0502020204030204" pitchFamily="34" charset="0"/>
            </a:endParaRPr>
          </a:p>
        </p:txBody>
      </p:sp>
      <p:pic>
        <p:nvPicPr>
          <p:cNvPr id="7" name="Picture 6" descr="Sample of bridge design technical drawing layout">
            <a:extLst>
              <a:ext uri="{FF2B5EF4-FFF2-40B4-BE49-F238E27FC236}">
                <a16:creationId xmlns:a16="http://schemas.microsoft.com/office/drawing/2014/main" id="{B5B530D2-117C-2C89-2833-082DCC7488F1}"/>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567086"/>
            <a:ext cx="5839440" cy="4512294"/>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213D4FEB-9613-6C34-2F99-87D426FA49B7}"/>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160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40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2CD8B-A507-C0CD-9D1D-DA1D3CAF529B}"/>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B77CD4E-AB32-A929-215F-C3E09ACCFC72}"/>
              </a:ext>
            </a:extLst>
          </p:cNvPr>
          <p:cNvSpPr>
            <a:spLocks noGrp="1"/>
          </p:cNvSpPr>
          <p:nvPr>
            <p:ph type="title"/>
          </p:nvPr>
        </p:nvSpPr>
        <p:spPr/>
        <p:txBody>
          <a:bodyPr vert="horz" lIns="0" tIns="0" rIns="0" bIns="0" rtlCol="0" anchor="t">
            <a:normAutofit/>
          </a:bodyPr>
          <a:lstStyle/>
          <a:p>
            <a:r>
              <a:rPr lang="en-AU" dirty="0"/>
              <a:t>Introduction to engineering drawing (8)</a:t>
            </a:r>
          </a:p>
        </p:txBody>
      </p:sp>
      <p:sp>
        <p:nvSpPr>
          <p:cNvPr id="8" name="Text Placeholder 7">
            <a:extLst>
              <a:ext uri="{FF2B5EF4-FFF2-40B4-BE49-F238E27FC236}">
                <a16:creationId xmlns:a16="http://schemas.microsoft.com/office/drawing/2014/main" id="{DED5084D-B7DC-3EDA-FE8F-26C847E83364}"/>
              </a:ext>
            </a:extLst>
          </p:cNvPr>
          <p:cNvSpPr>
            <a:spLocks noGrp="1"/>
          </p:cNvSpPr>
          <p:nvPr>
            <p:ph type="body" sz="quarter" idx="18"/>
          </p:nvPr>
        </p:nvSpPr>
        <p:spPr/>
        <p:txBody>
          <a:bodyPr/>
          <a:lstStyle/>
          <a:p>
            <a:r>
              <a:rPr lang="en-AU" dirty="0">
                <a:solidFill>
                  <a:srgbClr val="146CFD"/>
                </a:solidFill>
              </a:rPr>
              <a:t>Why do we need to have more than one view?</a:t>
            </a:r>
          </a:p>
        </p:txBody>
      </p:sp>
      <p:sp>
        <p:nvSpPr>
          <p:cNvPr id="6" name="Text Placeholder 5">
            <a:extLst>
              <a:ext uri="{FF2B5EF4-FFF2-40B4-BE49-F238E27FC236}">
                <a16:creationId xmlns:a16="http://schemas.microsoft.com/office/drawing/2014/main" id="{AD90A932-5F28-9A0B-8450-847AB65FC7BC}"/>
              </a:ext>
            </a:extLst>
          </p:cNvPr>
          <p:cNvSpPr>
            <a:spLocks noGrp="1"/>
          </p:cNvSpPr>
          <p:nvPr>
            <p:ph type="body" sz="quarter" idx="17"/>
          </p:nvPr>
        </p:nvSpPr>
        <p:spPr>
          <a:xfrm>
            <a:off x="360000" y="1567086"/>
            <a:ext cx="6051310" cy="4807835"/>
          </a:xfrm>
          <a:solidFill>
            <a:schemeClr val="accent4"/>
          </a:solidFill>
        </p:spPr>
        <p:txBody>
          <a:bodyPr lIns="180000" tIns="180000" rIns="180000" bIns="180000"/>
          <a:lstStyle/>
          <a:p>
            <a:pPr>
              <a:spcBef>
                <a:spcPts val="600"/>
              </a:spcBef>
              <a:spcAft>
                <a:spcPts val="600"/>
              </a:spcAft>
            </a:pPr>
            <a:r>
              <a:rPr lang="en-AU" dirty="0">
                <a:ea typeface="Calibri" panose="020F0502020204030204" pitchFamily="34" charset="0"/>
              </a:rPr>
              <a:t>Activity – referring to the image</a:t>
            </a:r>
          </a:p>
          <a:p>
            <a:pPr>
              <a:spcBef>
                <a:spcPts val="600"/>
              </a:spcBef>
              <a:spcAft>
                <a:spcPts val="600"/>
              </a:spcAft>
            </a:pPr>
            <a:r>
              <a:rPr lang="en-AU" dirty="0">
                <a:ea typeface="Calibri" panose="020F0502020204030204" pitchFamily="34" charset="0"/>
              </a:rPr>
              <a:t>Answer the questions</a:t>
            </a:r>
          </a:p>
          <a:p>
            <a:pPr marL="342900" lvl="0" indent="-342900">
              <a:spcBef>
                <a:spcPts val="1200"/>
              </a:spcBef>
              <a:spcAft>
                <a:spcPts val="600"/>
              </a:spcAft>
              <a:buFont typeface="+mj-lt"/>
              <a:buAutoNum type="arabicPeriod"/>
            </a:pPr>
            <a:r>
              <a:rPr lang="en-AU" dirty="0">
                <a:ea typeface="Calibri" panose="020F0502020204030204" pitchFamily="34" charset="0"/>
              </a:rPr>
              <a:t>From behind the vehicle, how do we know how long the </a:t>
            </a:r>
            <a:r>
              <a:rPr lang="en-AU">
                <a:ea typeface="Calibri" panose="020F0502020204030204" pitchFamily="34" charset="0"/>
              </a:rPr>
              <a:t>timber </a:t>
            </a:r>
            <a:r>
              <a:rPr lang="en-AU" dirty="0">
                <a:ea typeface="Calibri" panose="020F0502020204030204" pitchFamily="34" charset="0"/>
              </a:rPr>
              <a:t>sticks out?</a:t>
            </a:r>
          </a:p>
          <a:p>
            <a:pPr marL="342900" lvl="0" indent="-342900">
              <a:spcBef>
                <a:spcPts val="1200"/>
              </a:spcBef>
              <a:spcAft>
                <a:spcPts val="600"/>
              </a:spcAft>
              <a:buFont typeface="+mj-lt"/>
              <a:buAutoNum type="arabicPeriod"/>
            </a:pPr>
            <a:r>
              <a:rPr lang="en-AU" dirty="0">
                <a:ea typeface="Calibri" panose="020F0502020204030204" pitchFamily="34" charset="0"/>
              </a:rPr>
              <a:t>Why is there a flag on the end of the </a:t>
            </a:r>
            <a:r>
              <a:rPr lang="en-AU">
                <a:ea typeface="Calibri" panose="020F0502020204030204" pitchFamily="34" charset="0"/>
              </a:rPr>
              <a:t>timber</a:t>
            </a:r>
            <a:r>
              <a:rPr lang="en-AU" dirty="0">
                <a:ea typeface="Calibri" panose="020F0502020204030204" pitchFamily="34" charset="0"/>
              </a:rPr>
              <a:t>?</a:t>
            </a:r>
          </a:p>
          <a:p>
            <a:pPr marL="342900" lvl="0" indent="-342900">
              <a:spcBef>
                <a:spcPts val="1200"/>
              </a:spcBef>
              <a:spcAft>
                <a:spcPts val="600"/>
              </a:spcAft>
              <a:buFont typeface="+mj-lt"/>
              <a:buAutoNum type="arabicPeriod"/>
            </a:pPr>
            <a:r>
              <a:rPr lang="en-AU" dirty="0">
                <a:ea typeface="Calibri" panose="020F0502020204030204" pitchFamily="34" charset="0"/>
              </a:rPr>
              <a:t>Identify 2 other examples of objects or situations where more than one view is required.</a:t>
            </a:r>
          </a:p>
        </p:txBody>
      </p:sp>
      <p:pic>
        <p:nvPicPr>
          <p:cNvPr id="7" name="Picture 6" descr="Photograph of a utility parked with long wooden planks extending from its rear, marked by a bright red flag for visibility. The image highlights safe transportation of oversized materials with clear safety measures in place, including the flag to alert other drivers.">
            <a:extLst>
              <a:ext uri="{FF2B5EF4-FFF2-40B4-BE49-F238E27FC236}">
                <a16:creationId xmlns:a16="http://schemas.microsoft.com/office/drawing/2014/main" id="{CFAB2946-869A-1DC2-5CAD-FA7142FC42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7522" y="1748037"/>
            <a:ext cx="5291614" cy="3527742"/>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B6D8FECD-D01F-C34E-C5D5-92E94FC8D5F4}"/>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161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108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F5F58-B721-ACAD-C2AD-7C0BE7AA9BD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6BC7331-0BA8-20B6-F77B-A082E98C8427}"/>
              </a:ext>
            </a:extLst>
          </p:cNvPr>
          <p:cNvSpPr>
            <a:spLocks noGrp="1"/>
          </p:cNvSpPr>
          <p:nvPr>
            <p:ph type="ctrTitle"/>
          </p:nvPr>
        </p:nvSpPr>
        <p:spPr>
          <a:xfrm>
            <a:off x="420624" y="4067881"/>
            <a:ext cx="11411374" cy="800681"/>
          </a:xfrm>
        </p:spPr>
        <p:txBody>
          <a:bodyPr/>
          <a:lstStyle/>
          <a:p>
            <a:r>
              <a:rPr lang="en-AU" sz="4000"/>
              <a:t>Orthogonal Drawing Exercises</a:t>
            </a:r>
          </a:p>
        </p:txBody>
      </p:sp>
    </p:spTree>
    <p:extLst>
      <p:ext uri="{BB962C8B-B14F-4D97-AF65-F5344CB8AC3E}">
        <p14:creationId xmlns:p14="http://schemas.microsoft.com/office/powerpoint/2010/main" val="55542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41542-E44E-02EC-58D4-4095171620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39430C4-0AC0-0BB0-5D33-7ACD3D503FCE}"/>
              </a:ext>
            </a:extLst>
          </p:cNvPr>
          <p:cNvSpPr>
            <a:spLocks noGrp="1"/>
          </p:cNvSpPr>
          <p:nvPr>
            <p:ph type="title"/>
          </p:nvPr>
        </p:nvSpPr>
        <p:spPr>
          <a:xfrm>
            <a:off x="359998" y="360000"/>
            <a:ext cx="10260002" cy="522000"/>
          </a:xfrm>
        </p:spPr>
        <p:txBody>
          <a:bodyPr/>
          <a:lstStyle/>
          <a:p>
            <a:r>
              <a:rPr lang="en-AU">
                <a:latin typeface="+mj-lt"/>
              </a:rPr>
              <a:t>Learning intentions and success criteria (22)</a:t>
            </a:r>
          </a:p>
        </p:txBody>
      </p:sp>
      <p:sp>
        <p:nvSpPr>
          <p:cNvPr id="3" name="TextBox 2">
            <a:extLst>
              <a:ext uri="{FF2B5EF4-FFF2-40B4-BE49-F238E27FC236}">
                <a16:creationId xmlns:a16="http://schemas.microsoft.com/office/drawing/2014/main" id="{74D34C26-DCAA-911F-8378-7DF707FE47D4}"/>
              </a:ext>
            </a:extLst>
          </p:cNvPr>
          <p:cNvSpPr txBox="1"/>
          <p:nvPr/>
        </p:nvSpPr>
        <p:spPr>
          <a:xfrm>
            <a:off x="359998" y="2055822"/>
            <a:ext cx="11015048" cy="44421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produce accurate orthogonal drawings by hand, following engineering drawing standards (AS 1100).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Set up a drawing sheet correctly with title block and border </a:t>
            </a:r>
          </a:p>
          <a:p>
            <a:pPr marL="285750" indent="-285750" fontAlgn="base">
              <a:lnSpc>
                <a:spcPct val="150000"/>
              </a:lnSpc>
              <a:spcAft>
                <a:spcPts val="1200"/>
              </a:spcAft>
              <a:buFont typeface="Arial" panose="020B0604020202020204" pitchFamily="34" charset="0"/>
              <a:buChar char="•"/>
            </a:pPr>
            <a:r>
              <a:rPr lang="en-AU" sz="1800" dirty="0"/>
              <a:t>use drawing equipment accurately (T-square, set square, mechanical pencil) </a:t>
            </a:r>
          </a:p>
          <a:p>
            <a:pPr marL="285750" indent="-285750" fontAlgn="base">
              <a:lnSpc>
                <a:spcPct val="150000"/>
              </a:lnSpc>
              <a:spcAft>
                <a:spcPts val="1200"/>
              </a:spcAft>
              <a:buFont typeface="Arial" panose="020B0604020202020204" pitchFamily="34" charset="0"/>
              <a:buChar char="•"/>
            </a:pPr>
            <a:r>
              <a:rPr lang="en-AU" sz="1800" dirty="0"/>
              <a:t>project top and side views from the front view using projection lines </a:t>
            </a:r>
          </a:p>
          <a:p>
            <a:pPr marL="285750" indent="-285750" fontAlgn="base">
              <a:lnSpc>
                <a:spcPct val="150000"/>
              </a:lnSpc>
              <a:spcAft>
                <a:spcPts val="1200"/>
              </a:spcAft>
              <a:buFont typeface="Arial" panose="020B0604020202020204" pitchFamily="34" charset="0"/>
              <a:buChar char="•"/>
            </a:pPr>
            <a:r>
              <a:rPr lang="en-AU" sz="1800" dirty="0"/>
              <a:t>label each view appropriately (Front, Top, Side) </a:t>
            </a:r>
          </a:p>
          <a:p>
            <a:pPr marL="285750" indent="-285750" fontAlgn="base">
              <a:lnSpc>
                <a:spcPct val="150000"/>
              </a:lnSpc>
              <a:spcAft>
                <a:spcPts val="1200"/>
              </a:spcAft>
              <a:buFont typeface="Arial" panose="020B0604020202020204" pitchFamily="34" charset="0"/>
              <a:buChar char="•"/>
            </a:pPr>
            <a:r>
              <a:rPr lang="en-AU" sz="1800" dirty="0"/>
              <a:t>(extension) apply correct dimensioning standards. </a:t>
            </a:r>
          </a:p>
        </p:txBody>
      </p:sp>
      <p:sp>
        <p:nvSpPr>
          <p:cNvPr id="2" name="Slide Number Placeholder 1">
            <a:extLst>
              <a:ext uri="{FF2B5EF4-FFF2-40B4-BE49-F238E27FC236}">
                <a16:creationId xmlns:a16="http://schemas.microsoft.com/office/drawing/2014/main" id="{F945A324-C901-279C-3E33-A4283DFC1D06}"/>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48131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C3975-AB26-E19D-3B27-AD23D3E3118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E07DC73-6653-DA11-1B3F-C8E5EFE50CD8}"/>
              </a:ext>
            </a:extLst>
          </p:cNvPr>
          <p:cNvSpPr>
            <a:spLocks noGrp="1"/>
          </p:cNvSpPr>
          <p:nvPr>
            <p:ph type="title"/>
          </p:nvPr>
        </p:nvSpPr>
        <p:spPr/>
        <p:txBody>
          <a:bodyPr vert="horz" lIns="0" tIns="0" rIns="0" bIns="0" rtlCol="0" anchor="t">
            <a:normAutofit/>
          </a:bodyPr>
          <a:lstStyle/>
          <a:p>
            <a:r>
              <a:rPr lang="en-AU" dirty="0"/>
              <a:t>Orthogonal projection introductory exercises</a:t>
            </a:r>
          </a:p>
        </p:txBody>
      </p:sp>
      <p:sp>
        <p:nvSpPr>
          <p:cNvPr id="3" name="Text Placeholder 2">
            <a:extLst>
              <a:ext uri="{FF2B5EF4-FFF2-40B4-BE49-F238E27FC236}">
                <a16:creationId xmlns:a16="http://schemas.microsoft.com/office/drawing/2014/main" id="{C3579254-D7FE-F936-48EB-820C0D87730A}"/>
              </a:ext>
            </a:extLst>
          </p:cNvPr>
          <p:cNvSpPr>
            <a:spLocks noGrp="1"/>
          </p:cNvSpPr>
          <p:nvPr>
            <p:ph type="body" sz="quarter" idx="17"/>
          </p:nvPr>
        </p:nvSpPr>
        <p:spPr>
          <a:xfrm>
            <a:off x="360000" y="1149946"/>
            <a:ext cx="11484000" cy="5348054"/>
          </a:xfrm>
        </p:spPr>
        <p:txBody>
          <a:bodyPr/>
          <a:lstStyle/>
          <a:p>
            <a:pPr>
              <a:spcAft>
                <a:spcPts val="600"/>
              </a:spcAft>
            </a:pPr>
            <a:r>
              <a:rPr lang="en-AU" sz="1600" dirty="0"/>
              <a:t>The following CAD drawings can be used as a series of introductory manual orthogonal drawing exercises. </a:t>
            </a:r>
          </a:p>
          <a:p>
            <a:pPr>
              <a:spcAft>
                <a:spcPts val="600"/>
              </a:spcAft>
            </a:pPr>
            <a:r>
              <a:rPr lang="en-AU" sz="1600" dirty="0"/>
              <a:t>Manual drawing equipment is required for these activities, including:</a:t>
            </a:r>
          </a:p>
          <a:p>
            <a:pPr marL="285750" indent="-285750">
              <a:spcAft>
                <a:spcPts val="600"/>
              </a:spcAft>
              <a:buFont typeface="Arial" panose="020B0604020202020204" pitchFamily="34" charset="0"/>
              <a:buChar char="•"/>
            </a:pPr>
            <a:r>
              <a:rPr lang="en-AU" sz="1600" dirty="0"/>
              <a:t>Drawing boards and T squares</a:t>
            </a:r>
          </a:p>
          <a:p>
            <a:pPr marL="285750" indent="-285750">
              <a:spcAft>
                <a:spcPts val="600"/>
              </a:spcAft>
              <a:buFont typeface="Arial" panose="020B0604020202020204" pitchFamily="34" charset="0"/>
              <a:buChar char="•"/>
            </a:pPr>
            <a:r>
              <a:rPr lang="en-AU" sz="1600" dirty="0"/>
              <a:t>Set squares</a:t>
            </a:r>
          </a:p>
          <a:p>
            <a:pPr marL="285750" indent="-285750">
              <a:spcAft>
                <a:spcPts val="600"/>
              </a:spcAft>
              <a:buFont typeface="Arial" panose="020B0604020202020204" pitchFamily="34" charset="0"/>
              <a:buChar char="•"/>
            </a:pPr>
            <a:r>
              <a:rPr lang="en-AU" sz="1600" dirty="0"/>
              <a:t>0.5 mechanical pens (preferred) or sharp 2b pencils</a:t>
            </a:r>
          </a:p>
          <a:p>
            <a:pPr marL="285750" indent="-285750">
              <a:spcAft>
                <a:spcPts val="600"/>
              </a:spcAft>
              <a:buFont typeface="Arial" panose="020B0604020202020204" pitchFamily="34" charset="0"/>
              <a:buChar char="•"/>
            </a:pPr>
            <a:r>
              <a:rPr lang="en-AU" sz="1600" dirty="0"/>
              <a:t>Method of attaching drawing sheet to the board - tape or drawing board clips (preferred)</a:t>
            </a:r>
          </a:p>
          <a:p>
            <a:pPr>
              <a:spcAft>
                <a:spcPts val="600"/>
              </a:spcAft>
            </a:pPr>
            <a:r>
              <a:rPr lang="en-AU" sz="1600" dirty="0"/>
              <a:t>Points to consider for each sheet when delivering and demonstrating the introductory exercises are:</a:t>
            </a:r>
          </a:p>
          <a:p>
            <a:pPr marL="285750" indent="-285750">
              <a:spcAft>
                <a:spcPts val="600"/>
              </a:spcAft>
              <a:buFont typeface="Arial" panose="020B0604020202020204" pitchFamily="34" charset="0"/>
              <a:buChar char="•"/>
            </a:pPr>
            <a:r>
              <a:rPr lang="en-AU" sz="1600" dirty="0"/>
              <a:t>Title bock and page border</a:t>
            </a:r>
          </a:p>
          <a:p>
            <a:pPr marL="285750" indent="-285750">
              <a:spcAft>
                <a:spcPts val="600"/>
              </a:spcAft>
              <a:buFont typeface="Arial" panose="020B0604020202020204" pitchFamily="34" charset="0"/>
              <a:buChar char="•"/>
            </a:pPr>
            <a:r>
              <a:rPr lang="en-AU" sz="1600" dirty="0"/>
              <a:t>Setting out, providing a start point to ensure the object views fit appropriately on the page and are spaced evenly</a:t>
            </a:r>
          </a:p>
          <a:p>
            <a:pPr marL="285750" indent="-285750">
              <a:spcAft>
                <a:spcPts val="600"/>
              </a:spcAft>
              <a:buFont typeface="Arial" panose="020B0604020202020204" pitchFamily="34" charset="0"/>
              <a:buChar char="•"/>
            </a:pPr>
            <a:r>
              <a:rPr lang="en-AU" sz="1600" dirty="0"/>
              <a:t>Projecting the top and side views from the front view</a:t>
            </a:r>
          </a:p>
          <a:p>
            <a:pPr marL="285750" indent="-285750">
              <a:spcAft>
                <a:spcPts val="600"/>
              </a:spcAft>
              <a:buFont typeface="Arial" panose="020B0604020202020204" pitchFamily="34" charset="0"/>
              <a:buChar char="•"/>
            </a:pPr>
            <a:r>
              <a:rPr lang="en-AU" sz="1600" dirty="0"/>
              <a:t>Labelling each view</a:t>
            </a:r>
          </a:p>
          <a:p>
            <a:pPr marL="285750" indent="-285750">
              <a:spcAft>
                <a:spcPts val="600"/>
              </a:spcAft>
              <a:buFont typeface="Arial" panose="020B0604020202020204" pitchFamily="34" charset="0"/>
              <a:buChar char="•"/>
            </a:pPr>
            <a:r>
              <a:rPr lang="en-AU" sz="1600" dirty="0"/>
              <a:t>(optional) dimensioning standards</a:t>
            </a:r>
          </a:p>
        </p:txBody>
      </p:sp>
      <p:sp>
        <p:nvSpPr>
          <p:cNvPr id="2" name="Slide Number Placeholder 1">
            <a:extLst>
              <a:ext uri="{FF2B5EF4-FFF2-40B4-BE49-F238E27FC236}">
                <a16:creationId xmlns:a16="http://schemas.microsoft.com/office/drawing/2014/main" id="{F702B78C-B4AA-9437-6ED8-B8A90C400E73}"/>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164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854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78B3E-695B-0E4E-688D-431B20BFD27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11F36F4-4545-F237-BF56-81D276A0E738}"/>
              </a:ext>
            </a:extLst>
          </p:cNvPr>
          <p:cNvSpPr>
            <a:spLocks noGrp="1"/>
          </p:cNvSpPr>
          <p:nvPr>
            <p:ph type="title"/>
          </p:nvPr>
        </p:nvSpPr>
        <p:spPr/>
        <p:txBody>
          <a:bodyPr vert="horz" lIns="0" tIns="0" rIns="0" bIns="0" rtlCol="0" anchor="t">
            <a:normAutofit/>
          </a:bodyPr>
          <a:lstStyle/>
          <a:p>
            <a:r>
              <a:rPr lang="en-AU" dirty="0"/>
              <a:t>Ex 1</a:t>
            </a:r>
          </a:p>
        </p:txBody>
      </p:sp>
      <p:pic>
        <p:nvPicPr>
          <p:cNvPr id="3" name="Picture 2" descr="Completed technical drawing of exercise 1 object">
            <a:extLst>
              <a:ext uri="{FF2B5EF4-FFF2-40B4-BE49-F238E27FC236}">
                <a16:creationId xmlns:a16="http://schemas.microsoft.com/office/drawing/2014/main" id="{A7AE064E-C365-7E76-5EC8-4B9398602AD0}"/>
              </a:ext>
            </a:extLst>
          </p:cNvPr>
          <p:cNvPicPr>
            <a:picLocks noChangeAspect="1"/>
          </p:cNvPicPr>
          <p:nvPr/>
        </p:nvPicPr>
        <p:blipFill>
          <a:blip r:embed="rId3"/>
          <a:stretch>
            <a:fillRect/>
          </a:stretch>
        </p:blipFill>
        <p:spPr>
          <a:xfrm>
            <a:off x="1735712" y="119103"/>
            <a:ext cx="8720576" cy="6619794"/>
          </a:xfrm>
          <a:prstGeom prst="rect">
            <a:avLst/>
          </a:prstGeom>
        </p:spPr>
      </p:pic>
      <p:sp>
        <p:nvSpPr>
          <p:cNvPr id="2" name="Slide Number Placeholder 1">
            <a:extLst>
              <a:ext uri="{FF2B5EF4-FFF2-40B4-BE49-F238E27FC236}">
                <a16:creationId xmlns:a16="http://schemas.microsoft.com/office/drawing/2014/main" id="{73EE8085-5704-A022-988D-F22C4C7B3464}"/>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165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47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0A36-17AD-3BD4-5BDB-63E0ED538D46}"/>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243F658-0B8E-714C-E5F8-ADBE8191A67F}"/>
              </a:ext>
            </a:extLst>
          </p:cNvPr>
          <p:cNvSpPr>
            <a:spLocks noGrp="1"/>
          </p:cNvSpPr>
          <p:nvPr>
            <p:ph type="title"/>
          </p:nvPr>
        </p:nvSpPr>
        <p:spPr/>
        <p:txBody>
          <a:bodyPr vert="horz" lIns="0" tIns="0" rIns="0" bIns="0" rtlCol="0" anchor="t">
            <a:normAutofit/>
          </a:bodyPr>
          <a:lstStyle/>
          <a:p>
            <a:r>
              <a:rPr lang="en-AU" dirty="0"/>
              <a:t>Ex 2</a:t>
            </a:r>
          </a:p>
        </p:txBody>
      </p:sp>
      <p:pic>
        <p:nvPicPr>
          <p:cNvPr id="3" name="Picture 2" descr="Completed technical drawing of exercise 2 object">
            <a:extLst>
              <a:ext uri="{FF2B5EF4-FFF2-40B4-BE49-F238E27FC236}">
                <a16:creationId xmlns:a16="http://schemas.microsoft.com/office/drawing/2014/main" id="{99A95440-874A-F251-0320-C1B71F3EDBA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35713" y="119103"/>
            <a:ext cx="8720574" cy="6619794"/>
          </a:xfrm>
          <a:prstGeom prst="rect">
            <a:avLst/>
          </a:prstGeom>
        </p:spPr>
      </p:pic>
      <p:sp>
        <p:nvSpPr>
          <p:cNvPr id="2" name="Slide Number Placeholder 1">
            <a:extLst>
              <a:ext uri="{FF2B5EF4-FFF2-40B4-BE49-F238E27FC236}">
                <a16:creationId xmlns:a16="http://schemas.microsoft.com/office/drawing/2014/main" id="{23C383FC-FB42-569B-20C8-E0771A4D6999}"/>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166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270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12C8-A32F-F37D-041E-BF64A472CCBA}"/>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5FEBEC2C-0EA9-80D1-B9F0-097118F8689E}"/>
              </a:ext>
            </a:extLst>
          </p:cNvPr>
          <p:cNvSpPr>
            <a:spLocks noGrp="1"/>
          </p:cNvSpPr>
          <p:nvPr>
            <p:ph type="title"/>
          </p:nvPr>
        </p:nvSpPr>
        <p:spPr/>
        <p:txBody>
          <a:bodyPr vert="horz" lIns="0" tIns="0" rIns="0" bIns="0" rtlCol="0" anchor="t">
            <a:normAutofit/>
          </a:bodyPr>
          <a:lstStyle/>
          <a:p>
            <a:r>
              <a:rPr lang="en-AU" dirty="0"/>
              <a:t>Ex 3</a:t>
            </a:r>
          </a:p>
        </p:txBody>
      </p:sp>
      <p:pic>
        <p:nvPicPr>
          <p:cNvPr id="3" name="Picture 2" descr="Completed technical drawing of exercise 3 object">
            <a:extLst>
              <a:ext uri="{FF2B5EF4-FFF2-40B4-BE49-F238E27FC236}">
                <a16:creationId xmlns:a16="http://schemas.microsoft.com/office/drawing/2014/main" id="{99E882D9-EE33-F462-99FA-0CB17A0D0D3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35713" y="126176"/>
            <a:ext cx="8720574" cy="6605648"/>
          </a:xfrm>
          <a:prstGeom prst="rect">
            <a:avLst/>
          </a:prstGeom>
        </p:spPr>
      </p:pic>
      <p:sp>
        <p:nvSpPr>
          <p:cNvPr id="2" name="Slide Number Placeholder 1">
            <a:extLst>
              <a:ext uri="{FF2B5EF4-FFF2-40B4-BE49-F238E27FC236}">
                <a16:creationId xmlns:a16="http://schemas.microsoft.com/office/drawing/2014/main" id="{1A2E689B-459A-1BAD-514D-B794ED464EE7}"/>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167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7443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FBC9A-E91C-305A-9CB2-50B8D29B4F58}"/>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34B29E60-2B2B-18F2-DFC0-156505921E80}"/>
              </a:ext>
            </a:extLst>
          </p:cNvPr>
          <p:cNvSpPr>
            <a:spLocks noGrp="1"/>
          </p:cNvSpPr>
          <p:nvPr>
            <p:ph type="title"/>
          </p:nvPr>
        </p:nvSpPr>
        <p:spPr/>
        <p:txBody>
          <a:bodyPr vert="horz" lIns="0" tIns="0" rIns="0" bIns="0" rtlCol="0" anchor="t">
            <a:normAutofit/>
          </a:bodyPr>
          <a:lstStyle/>
          <a:p>
            <a:r>
              <a:rPr lang="en-AU" dirty="0"/>
              <a:t>Ex 4</a:t>
            </a:r>
          </a:p>
        </p:txBody>
      </p:sp>
      <p:pic>
        <p:nvPicPr>
          <p:cNvPr id="3" name="Picture 2" descr="Completed technical drawing of exercise 4 object">
            <a:extLst>
              <a:ext uri="{FF2B5EF4-FFF2-40B4-BE49-F238E27FC236}">
                <a16:creationId xmlns:a16="http://schemas.microsoft.com/office/drawing/2014/main" id="{2328FC04-86F2-C277-9851-A1C42E2CD7A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54348" y="126176"/>
            <a:ext cx="8683304" cy="6605648"/>
          </a:xfrm>
          <a:prstGeom prst="rect">
            <a:avLst/>
          </a:prstGeom>
        </p:spPr>
      </p:pic>
      <p:sp>
        <p:nvSpPr>
          <p:cNvPr id="2" name="Slide Number Placeholder 1">
            <a:extLst>
              <a:ext uri="{FF2B5EF4-FFF2-40B4-BE49-F238E27FC236}">
                <a16:creationId xmlns:a16="http://schemas.microsoft.com/office/drawing/2014/main" id="{B08036BE-AC99-0E03-D293-6E59BB1D6B56}"/>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168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451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E9771-62B2-3BA7-4AA9-EA06D643904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7EC960B5-4FD3-0DDB-F842-F3597186F344}"/>
              </a:ext>
            </a:extLst>
          </p:cNvPr>
          <p:cNvSpPr>
            <a:spLocks noGrp="1"/>
          </p:cNvSpPr>
          <p:nvPr>
            <p:ph type="title"/>
          </p:nvPr>
        </p:nvSpPr>
        <p:spPr/>
        <p:txBody>
          <a:bodyPr vert="horz" lIns="0" tIns="0" rIns="0" bIns="0" rtlCol="0" anchor="t">
            <a:normAutofit/>
          </a:bodyPr>
          <a:lstStyle/>
          <a:p>
            <a:r>
              <a:rPr lang="en-AU" dirty="0"/>
              <a:t>Ex 5</a:t>
            </a:r>
          </a:p>
        </p:txBody>
      </p:sp>
      <p:pic>
        <p:nvPicPr>
          <p:cNvPr id="3" name="Picture 2" descr="Completed technical drawing of exercise 5 object">
            <a:extLst>
              <a:ext uri="{FF2B5EF4-FFF2-40B4-BE49-F238E27FC236}">
                <a16:creationId xmlns:a16="http://schemas.microsoft.com/office/drawing/2014/main" id="{3E0B6551-3F7F-7CD7-D687-419349A80CC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54348" y="161239"/>
            <a:ext cx="8683304" cy="6535523"/>
          </a:xfrm>
          <a:prstGeom prst="rect">
            <a:avLst/>
          </a:prstGeom>
        </p:spPr>
      </p:pic>
      <p:sp>
        <p:nvSpPr>
          <p:cNvPr id="2" name="Slide Number Placeholder 1">
            <a:extLst>
              <a:ext uri="{FF2B5EF4-FFF2-40B4-BE49-F238E27FC236}">
                <a16:creationId xmlns:a16="http://schemas.microsoft.com/office/drawing/2014/main" id="{767757F0-A25A-3864-F744-0E615D16751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169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8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013F7-CC29-ED01-1EB9-E5FCBC08CE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F977F5-1A9F-C2F5-7411-EBB5FAB42ECF}"/>
              </a:ext>
            </a:extLst>
          </p:cNvPr>
          <p:cNvSpPr>
            <a:spLocks noGrp="1"/>
          </p:cNvSpPr>
          <p:nvPr>
            <p:ph type="title"/>
          </p:nvPr>
        </p:nvSpPr>
        <p:spPr/>
        <p:txBody>
          <a:bodyPr vert="horz" lIns="0" tIns="0" rIns="0" bIns="0" rtlCol="0" anchor="t">
            <a:normAutofit/>
          </a:bodyPr>
          <a:lstStyle/>
          <a:p>
            <a:r>
              <a:rPr lang="en-AU" dirty="0"/>
              <a:t>Engineering Structures (4)</a:t>
            </a:r>
          </a:p>
        </p:txBody>
      </p:sp>
      <p:sp>
        <p:nvSpPr>
          <p:cNvPr id="4" name="TextBox 3">
            <a:extLst>
              <a:ext uri="{FF2B5EF4-FFF2-40B4-BE49-F238E27FC236}">
                <a16:creationId xmlns:a16="http://schemas.microsoft.com/office/drawing/2014/main" id="{0B48C16B-6170-6036-8497-C29E70123949}"/>
              </a:ext>
            </a:extLst>
          </p:cNvPr>
          <p:cNvSpPr txBox="1"/>
          <p:nvPr/>
        </p:nvSpPr>
        <p:spPr>
          <a:xfrm>
            <a:off x="359999" y="1222152"/>
            <a:ext cx="4983935" cy="1473914"/>
          </a:xfrm>
          <a:prstGeom prst="rect">
            <a:avLst/>
          </a:prstGeom>
        </p:spPr>
        <p:txBody>
          <a:bodyPr vert="horz" lIns="0" tIns="0" rIns="0" bIns="0" rtlCol="0">
            <a:normAutofit/>
          </a:bodyPr>
          <a:lstStyle/>
          <a:p>
            <a:pPr>
              <a:lnSpc>
                <a:spcPct val="150000"/>
              </a:lnSpc>
            </a:pPr>
            <a:r>
              <a:rPr lang="en-AU" sz="1800" dirty="0"/>
              <a:t>These simple engineered concepts have been used in a wide range of man-made structures</a:t>
            </a:r>
          </a:p>
        </p:txBody>
      </p:sp>
      <p:sp>
        <p:nvSpPr>
          <p:cNvPr id="7" name="TextBox 6">
            <a:extLst>
              <a:ext uri="{FF2B5EF4-FFF2-40B4-BE49-F238E27FC236}">
                <a16:creationId xmlns:a16="http://schemas.microsoft.com/office/drawing/2014/main" id="{5CB9C38A-11F8-F73A-45E5-8B0284C460EE}"/>
              </a:ext>
            </a:extLst>
          </p:cNvPr>
          <p:cNvSpPr txBox="1"/>
          <p:nvPr/>
        </p:nvSpPr>
        <p:spPr>
          <a:xfrm>
            <a:off x="359999" y="2565185"/>
            <a:ext cx="5117116" cy="1982631"/>
          </a:xfrm>
          <a:prstGeom prst="rect">
            <a:avLst/>
          </a:prstGeom>
          <a:solidFill>
            <a:schemeClr val="accent3">
              <a:lumMod val="60000"/>
              <a:lumOff val="40000"/>
            </a:schemeClr>
          </a:solidFill>
        </p:spPr>
        <p:txBody>
          <a:bodyPr wrap="square" lIns="108000" tIns="108000" rIns="108000" bIns="108000" rtlCol="0" anchor="ctr" anchorCtr="1">
            <a:spAutoFit/>
          </a:bodyPr>
          <a:lstStyle/>
          <a:p>
            <a:pPr>
              <a:lnSpc>
                <a:spcPct val="150000"/>
              </a:lnSpc>
              <a:spcBef>
                <a:spcPts val="600"/>
              </a:spcBef>
              <a:spcAft>
                <a:spcPts val="1200"/>
              </a:spcAft>
            </a:pPr>
            <a:r>
              <a:rPr lang="en-AU" sz="1800" dirty="0"/>
              <a:t>Activity: </a:t>
            </a:r>
          </a:p>
          <a:p>
            <a:pPr>
              <a:lnSpc>
                <a:spcPct val="150000"/>
              </a:lnSpc>
              <a:spcAft>
                <a:spcPts val="1200"/>
              </a:spcAft>
            </a:pPr>
            <a:r>
              <a:rPr lang="en-AU" sz="1800" dirty="0"/>
              <a:t>Provide a real-world example of the structure and provide an image where it is commonly used:</a:t>
            </a:r>
          </a:p>
        </p:txBody>
      </p:sp>
      <p:graphicFrame>
        <p:nvGraphicFramePr>
          <p:cNvPr id="3" name="Table 2">
            <a:extLst>
              <a:ext uri="{FF2B5EF4-FFF2-40B4-BE49-F238E27FC236}">
                <a16:creationId xmlns:a16="http://schemas.microsoft.com/office/drawing/2014/main" id="{F0F154FC-6B63-FB57-1C2A-55B248BA8E2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39378055"/>
              </p:ext>
            </p:extLst>
          </p:nvPr>
        </p:nvGraphicFramePr>
        <p:xfrm>
          <a:off x="5610295" y="1012782"/>
          <a:ext cx="6233705" cy="5149476"/>
        </p:xfrm>
        <a:graphic>
          <a:graphicData uri="http://schemas.openxmlformats.org/drawingml/2006/table">
            <a:tbl>
              <a:tblPr firstRow="1" firstCol="1" bandRow="1"/>
              <a:tblGrid>
                <a:gridCol w="1726599">
                  <a:extLst>
                    <a:ext uri="{9D8B030D-6E8A-4147-A177-3AD203B41FA5}">
                      <a16:colId xmlns:a16="http://schemas.microsoft.com/office/drawing/2014/main" val="1062256293"/>
                    </a:ext>
                  </a:extLst>
                </a:gridCol>
                <a:gridCol w="2105280">
                  <a:extLst>
                    <a:ext uri="{9D8B030D-6E8A-4147-A177-3AD203B41FA5}">
                      <a16:colId xmlns:a16="http://schemas.microsoft.com/office/drawing/2014/main" val="4210821775"/>
                    </a:ext>
                  </a:extLst>
                </a:gridCol>
                <a:gridCol w="2401826">
                  <a:extLst>
                    <a:ext uri="{9D8B030D-6E8A-4147-A177-3AD203B41FA5}">
                      <a16:colId xmlns:a16="http://schemas.microsoft.com/office/drawing/2014/main" val="4013006536"/>
                    </a:ext>
                  </a:extLst>
                </a:gridCol>
              </a:tblGrid>
              <a:tr h="671844">
                <a:tc>
                  <a:txBody>
                    <a:bodyPr/>
                    <a:lstStyle/>
                    <a:p>
                      <a:pPr>
                        <a:lnSpc>
                          <a:spcPct val="150000"/>
                        </a:lnSpc>
                        <a:spcBef>
                          <a:spcPts val="1200"/>
                        </a:spcBef>
                        <a:spcAft>
                          <a:spcPts val="600"/>
                        </a:spcAft>
                        <a:buNone/>
                      </a:pPr>
                      <a:r>
                        <a:rPr lang="en-AU" sz="14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Structure type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4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Real world example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4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Diagram or image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117043131"/>
                  </a:ext>
                </a:extLst>
              </a:tr>
              <a:tr h="1029895">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Beam</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e.g. Pedestrian walkway over a highway</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400" b="0" i="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5684177"/>
                  </a:ext>
                </a:extLst>
              </a:tr>
              <a:tr h="1029895">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Column</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e.g. tower or post holding up a roof</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400" b="0" i="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219122526"/>
                  </a:ext>
                </a:extLst>
              </a:tr>
              <a:tr h="1387947">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Arch</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e.g. old stone bridge or cathedral doorway</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400" b="0" i="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9371293"/>
                  </a:ext>
                </a:extLst>
              </a:tr>
              <a:tr h="1029895">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Truss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e.g. typical gable roof of a house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400" b="0" i="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409746531"/>
                  </a:ext>
                </a:extLst>
              </a:tr>
            </a:tbl>
          </a:graphicData>
        </a:graphic>
      </p:graphicFrame>
      <p:sp>
        <p:nvSpPr>
          <p:cNvPr id="2" name="Slide Number Placeholder 1">
            <a:extLst>
              <a:ext uri="{FF2B5EF4-FFF2-40B4-BE49-F238E27FC236}">
                <a16:creationId xmlns:a16="http://schemas.microsoft.com/office/drawing/2014/main" id="{F67E569E-4CED-49F1-5BE0-A726B26CACF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17</a:t>
            </a:fld>
            <a:endParaRPr lang="en-AU"/>
          </a:p>
        </p:txBody>
      </p:sp>
    </p:spTree>
    <p:extLst>
      <p:ext uri="{BB962C8B-B14F-4D97-AF65-F5344CB8AC3E}">
        <p14:creationId xmlns:p14="http://schemas.microsoft.com/office/powerpoint/2010/main" val="20383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82692-7A10-4853-3D78-FD94495319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92A2400-0897-39D2-7CF1-2A1232AB2E13}"/>
              </a:ext>
            </a:extLst>
          </p:cNvPr>
          <p:cNvSpPr>
            <a:spLocks noGrp="1"/>
          </p:cNvSpPr>
          <p:nvPr>
            <p:ph type="ctrTitle"/>
          </p:nvPr>
        </p:nvSpPr>
        <p:spPr>
          <a:xfrm>
            <a:off x="420624" y="4067881"/>
            <a:ext cx="11411374" cy="800681"/>
          </a:xfrm>
        </p:spPr>
        <p:txBody>
          <a:bodyPr/>
          <a:lstStyle/>
          <a:p>
            <a:r>
              <a:rPr lang="en-AU" dirty="0"/>
              <a:t>‘Bridging the Gap’</a:t>
            </a:r>
            <a:br>
              <a:rPr lang="en-AU" dirty="0"/>
            </a:br>
            <a:r>
              <a:rPr lang="en-AU" sz="3600" dirty="0">
                <a:solidFill>
                  <a:schemeClr val="accent4"/>
                </a:solidFill>
              </a:rPr>
              <a:t>Task introduction and Research</a:t>
            </a:r>
            <a:endParaRPr lang="en-AU" dirty="0">
              <a:solidFill>
                <a:schemeClr val="accent4"/>
              </a:solidFill>
            </a:endParaRPr>
          </a:p>
        </p:txBody>
      </p:sp>
    </p:spTree>
    <p:extLst>
      <p:ext uri="{BB962C8B-B14F-4D97-AF65-F5344CB8AC3E}">
        <p14:creationId xmlns:p14="http://schemas.microsoft.com/office/powerpoint/2010/main" val="94484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BAA7-7CA3-6112-B7C6-E199504791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B47A6E-E7B3-07DD-A262-7B87387290BA}"/>
              </a:ext>
            </a:extLst>
          </p:cNvPr>
          <p:cNvSpPr>
            <a:spLocks noGrp="1"/>
          </p:cNvSpPr>
          <p:nvPr>
            <p:ph type="title"/>
          </p:nvPr>
        </p:nvSpPr>
        <p:spPr>
          <a:xfrm>
            <a:off x="359998" y="360000"/>
            <a:ext cx="10260002" cy="522000"/>
          </a:xfrm>
        </p:spPr>
        <p:txBody>
          <a:bodyPr/>
          <a:lstStyle/>
          <a:p>
            <a:r>
              <a:rPr lang="en-AU">
                <a:latin typeface="+mj-lt"/>
              </a:rPr>
              <a:t>Learning intentions and success criteria (23)</a:t>
            </a:r>
          </a:p>
        </p:txBody>
      </p:sp>
      <p:sp>
        <p:nvSpPr>
          <p:cNvPr id="3" name="TextBox 2">
            <a:extLst>
              <a:ext uri="{FF2B5EF4-FFF2-40B4-BE49-F238E27FC236}">
                <a16:creationId xmlns:a16="http://schemas.microsoft.com/office/drawing/2014/main" id="{B72A05AF-8B98-9B10-4D44-E7BE5E21EA22}"/>
              </a:ext>
            </a:extLst>
          </p:cNvPr>
          <p:cNvSpPr txBox="1"/>
          <p:nvPr/>
        </p:nvSpPr>
        <p:spPr>
          <a:xfrm>
            <a:off x="359998" y="1966581"/>
            <a:ext cx="11015048" cy="33034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investigate truss bridge designs and identify their advantages to inform our own design work.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describe the key features of common trusses such as Warren, Pratt, and Howe trusses </a:t>
            </a:r>
          </a:p>
          <a:p>
            <a:pPr marL="285750" indent="-285750" fontAlgn="base">
              <a:lnSpc>
                <a:spcPct val="150000"/>
              </a:lnSpc>
              <a:spcAft>
                <a:spcPts val="1200"/>
              </a:spcAft>
              <a:buFont typeface="Arial" panose="020B0604020202020204" pitchFamily="34" charset="0"/>
              <a:buChar char="•"/>
            </a:pPr>
            <a:r>
              <a:rPr lang="en-AU" sz="1800" dirty="0"/>
              <a:t>recognise advantages and disadvantages of different truss designs </a:t>
            </a:r>
          </a:p>
          <a:p>
            <a:pPr marL="285750" indent="-285750" fontAlgn="base">
              <a:lnSpc>
                <a:spcPct val="150000"/>
              </a:lnSpc>
              <a:spcAft>
                <a:spcPts val="1200"/>
              </a:spcAft>
              <a:buFont typeface="Arial" panose="020B0604020202020204" pitchFamily="34" charset="0"/>
              <a:buChar char="•"/>
            </a:pPr>
            <a:r>
              <a:rPr lang="en-AU" sz="1800" dirty="0"/>
              <a:t>explain why trusses are used in real bridges.</a:t>
            </a:r>
          </a:p>
        </p:txBody>
      </p:sp>
      <p:sp>
        <p:nvSpPr>
          <p:cNvPr id="2" name="Slide Number Placeholder 1">
            <a:extLst>
              <a:ext uri="{FF2B5EF4-FFF2-40B4-BE49-F238E27FC236}">
                <a16:creationId xmlns:a16="http://schemas.microsoft.com/office/drawing/2014/main" id="{87D067C5-AA29-3004-36C5-D321315963B3}"/>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41035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8D6FA-F1D7-C82A-E142-E9106FA8BD96}"/>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0F48846C-5086-6CF1-B4FB-CBAAE4A98EFF}"/>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‘Bridging the gap’ assessment task</a:t>
            </a:r>
            <a:r>
              <a:rPr lang="en-AU"/>
              <a:t> (1)</a:t>
            </a:r>
            <a:endParaRPr lang="en-AU" dirty="0"/>
          </a:p>
        </p:txBody>
      </p:sp>
      <p:sp>
        <p:nvSpPr>
          <p:cNvPr id="8" name="TextBox 7">
            <a:extLst>
              <a:ext uri="{FF2B5EF4-FFF2-40B4-BE49-F238E27FC236}">
                <a16:creationId xmlns:a16="http://schemas.microsoft.com/office/drawing/2014/main" id="{58F0CE91-EA6E-0CC5-C485-A56741045C16}"/>
              </a:ext>
            </a:extLst>
          </p:cNvPr>
          <p:cNvSpPr txBox="1"/>
          <p:nvPr/>
        </p:nvSpPr>
        <p:spPr>
          <a:xfrm>
            <a:off x="359999" y="1234085"/>
            <a:ext cx="11483999" cy="871970"/>
          </a:xfrm>
          <a:prstGeom prst="rect">
            <a:avLst/>
          </a:prstGeom>
          <a:noFill/>
        </p:spPr>
        <p:txBody>
          <a:bodyPr wrap="square">
            <a:spAutoFit/>
          </a:bodyPr>
          <a:lstStyle/>
          <a:p>
            <a:pPr>
              <a:lnSpc>
                <a:spcPct val="150000"/>
              </a:lnSpc>
              <a:spcAft>
                <a:spcPts val="1200"/>
              </a:spcAft>
            </a:pPr>
            <a:r>
              <a:rPr lang="en-AU" sz="1800" dirty="0"/>
              <a:t>Students are to design, construct, and test a model truss bridge using 3mm x 3mm balsa wood and a standardised roadway section.</a:t>
            </a:r>
          </a:p>
        </p:txBody>
      </p:sp>
      <p:pic>
        <p:nvPicPr>
          <p:cNvPr id="3" name="Picture 2" descr="Assessment task design specifications of the &quot;model truss bridge&quot;">
            <a:extLst>
              <a:ext uri="{FF2B5EF4-FFF2-40B4-BE49-F238E27FC236}">
                <a16:creationId xmlns:a16="http://schemas.microsoft.com/office/drawing/2014/main" id="{F1EAF76F-0050-B894-2E5D-28BA7490D1AB}"/>
              </a:ext>
            </a:extLst>
          </p:cNvPr>
          <p:cNvPicPr>
            <a:picLocks noChangeAspect="1"/>
          </p:cNvPicPr>
          <p:nvPr/>
        </p:nvPicPr>
        <p:blipFill>
          <a:blip r:embed="rId3"/>
          <a:stretch>
            <a:fillRect/>
          </a:stretch>
        </p:blipFill>
        <p:spPr>
          <a:xfrm>
            <a:off x="545266" y="2462244"/>
            <a:ext cx="11101469" cy="3109332"/>
          </a:xfrm>
          <a:prstGeom prst="rect">
            <a:avLst/>
          </a:prstGeom>
        </p:spPr>
      </p:pic>
      <p:sp>
        <p:nvSpPr>
          <p:cNvPr id="2" name="Slide Number Placeholder 1">
            <a:extLst>
              <a:ext uri="{FF2B5EF4-FFF2-40B4-BE49-F238E27FC236}">
                <a16:creationId xmlns:a16="http://schemas.microsoft.com/office/drawing/2014/main" id="{B8A26B62-FBB9-79BA-19E2-EA57ACD7CF5D}"/>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172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47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DAF73-ABF4-5D23-5CAB-4F963DFF0AB7}"/>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68F5010B-ADDD-7398-2A88-F97C8786FCBE}"/>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‘Bridging the gap’ assessment task</a:t>
            </a:r>
            <a:r>
              <a:rPr lang="en-AU"/>
              <a:t> (2)</a:t>
            </a:r>
            <a:endParaRPr lang="en-AU" dirty="0"/>
          </a:p>
        </p:txBody>
      </p:sp>
      <p:sp>
        <p:nvSpPr>
          <p:cNvPr id="8" name="TextBox 7">
            <a:extLst>
              <a:ext uri="{FF2B5EF4-FFF2-40B4-BE49-F238E27FC236}">
                <a16:creationId xmlns:a16="http://schemas.microsoft.com/office/drawing/2014/main" id="{6A2035D7-D6BE-3057-A3F3-CCDE6E96CF26}"/>
              </a:ext>
              <a:ext uri="{C183D7F6-B498-43B3-948B-1728B52AA6E4}">
                <adec:decorative xmlns:adec="http://schemas.microsoft.com/office/drawing/2017/decorative" val="0"/>
              </a:ext>
            </a:extLst>
          </p:cNvPr>
          <p:cNvSpPr txBox="1"/>
          <p:nvPr/>
        </p:nvSpPr>
        <p:spPr>
          <a:xfrm>
            <a:off x="360000" y="1238786"/>
            <a:ext cx="11484000" cy="871970"/>
          </a:xfrm>
          <a:prstGeom prst="rect">
            <a:avLst/>
          </a:prstGeom>
          <a:noFill/>
        </p:spPr>
        <p:txBody>
          <a:bodyPr wrap="square">
            <a:spAutoFit/>
          </a:bodyPr>
          <a:lstStyle/>
          <a:p>
            <a:pPr>
              <a:lnSpc>
                <a:spcPct val="150000"/>
              </a:lnSpc>
              <a:spcBef>
                <a:spcPts val="600"/>
              </a:spcBef>
            </a:pPr>
            <a:r>
              <a:rPr lang="en-AU" sz="1800" dirty="0"/>
              <a:t>Students are to design, construct, and test a model truss bridge using 3mm x 3mm balsa wood and a standardised roadway section.</a:t>
            </a:r>
          </a:p>
        </p:txBody>
      </p:sp>
      <p:pic>
        <p:nvPicPr>
          <p:cNvPr id="3" name="Picture 2">
            <a:extLst>
              <a:ext uri="{FF2B5EF4-FFF2-40B4-BE49-F238E27FC236}">
                <a16:creationId xmlns:a16="http://schemas.microsoft.com/office/drawing/2014/main" id="{B4579452-C1CE-8065-3B5B-6C4481E6EC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0000" y="3106677"/>
            <a:ext cx="6334938" cy="1774308"/>
          </a:xfrm>
          <a:prstGeom prst="rect">
            <a:avLst/>
          </a:prstGeom>
        </p:spPr>
      </p:pic>
      <p:sp>
        <p:nvSpPr>
          <p:cNvPr id="6" name="TextBox 5">
            <a:extLst>
              <a:ext uri="{FF2B5EF4-FFF2-40B4-BE49-F238E27FC236}">
                <a16:creationId xmlns:a16="http://schemas.microsoft.com/office/drawing/2014/main" id="{53617FC3-8E84-C77D-E06A-B1F0FEA946EA}"/>
              </a:ext>
            </a:extLst>
          </p:cNvPr>
          <p:cNvSpPr txBox="1"/>
          <p:nvPr/>
        </p:nvSpPr>
        <p:spPr>
          <a:xfrm>
            <a:off x="6694938" y="1901522"/>
            <a:ext cx="5196165" cy="4513306"/>
          </a:xfrm>
          <a:prstGeom prst="rect">
            <a:avLst/>
          </a:prstGeom>
          <a:solidFill>
            <a:schemeClr val="accent4"/>
          </a:solidFill>
        </p:spPr>
        <p:txBody>
          <a:bodyPr wrap="square" lIns="180000" tIns="180000" rIns="180000" bIns="180000">
            <a:spAutoFit/>
          </a:bodyPr>
          <a:lstStyle/>
          <a:p>
            <a:pPr>
              <a:lnSpc>
                <a:spcPct val="150000"/>
              </a:lnSpc>
              <a:spcBef>
                <a:spcPts val="600"/>
              </a:spcBef>
            </a:pPr>
            <a:r>
              <a:rPr lang="en-AU" sz="1800" dirty="0"/>
              <a:t>Dimensions Total length 300mm</a:t>
            </a:r>
          </a:p>
          <a:p>
            <a:pPr>
              <a:lnSpc>
                <a:spcPct val="150000"/>
              </a:lnSpc>
              <a:spcBef>
                <a:spcPts val="600"/>
              </a:spcBef>
            </a:pPr>
            <a:r>
              <a:rPr lang="en-AU" sz="1800" dirty="0"/>
              <a:t>Span 260mm</a:t>
            </a:r>
          </a:p>
          <a:p>
            <a:pPr>
              <a:lnSpc>
                <a:spcPct val="150000"/>
              </a:lnSpc>
              <a:spcBef>
                <a:spcPts val="600"/>
              </a:spcBef>
            </a:pPr>
            <a:r>
              <a:rPr lang="en-AU" sz="1800" dirty="0"/>
              <a:t>Roadway 40mm x 1.5mm</a:t>
            </a:r>
          </a:p>
          <a:p>
            <a:pPr>
              <a:lnSpc>
                <a:spcPct val="150000"/>
              </a:lnSpc>
              <a:spcBef>
                <a:spcPts val="600"/>
              </a:spcBef>
            </a:pPr>
            <a:r>
              <a:rPr lang="en-AU" sz="1800" dirty="0"/>
              <a:t>Section of balsa 3 x 3mm</a:t>
            </a:r>
          </a:p>
          <a:p>
            <a:pPr>
              <a:lnSpc>
                <a:spcPct val="150000"/>
              </a:lnSpc>
              <a:spcBef>
                <a:spcPts val="600"/>
              </a:spcBef>
            </a:pPr>
            <a:r>
              <a:rPr lang="en-AU" sz="1800" dirty="0"/>
              <a:t>Materials 2 of 3 x 3mm square 915mm lengths of Balsa wood</a:t>
            </a:r>
          </a:p>
          <a:p>
            <a:pPr>
              <a:lnSpc>
                <a:spcPct val="150000"/>
              </a:lnSpc>
              <a:spcBef>
                <a:spcPts val="600"/>
              </a:spcBef>
            </a:pPr>
            <a:r>
              <a:rPr lang="en-AU" sz="1800" dirty="0"/>
              <a:t>1 of 300mm x 40mm x 1.5mm balsa wood (roadway)</a:t>
            </a:r>
          </a:p>
          <a:p>
            <a:pPr>
              <a:lnSpc>
                <a:spcPct val="150000"/>
              </a:lnSpc>
              <a:spcBef>
                <a:spcPts val="600"/>
              </a:spcBef>
            </a:pPr>
            <a:r>
              <a:rPr lang="en-AU" sz="1800" dirty="0"/>
              <a:t>Suitable balsa wood adhesive.</a:t>
            </a:r>
          </a:p>
        </p:txBody>
      </p:sp>
      <p:sp>
        <p:nvSpPr>
          <p:cNvPr id="2" name="Slide Number Placeholder 1">
            <a:extLst>
              <a:ext uri="{FF2B5EF4-FFF2-40B4-BE49-F238E27FC236}">
                <a16:creationId xmlns:a16="http://schemas.microsoft.com/office/drawing/2014/main" id="{15D4C6E3-9BBC-23C4-BB8D-22BD8166E7E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173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227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A4769-48B4-94C4-9CB0-08B3972999CF}"/>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55E9535-E73F-EF6D-25BD-7F6C42ECED72}"/>
              </a:ext>
            </a:extLst>
          </p:cNvPr>
          <p:cNvSpPr>
            <a:spLocks noGrp="1"/>
          </p:cNvSpPr>
          <p:nvPr>
            <p:ph type="title"/>
          </p:nvPr>
        </p:nvSpPr>
        <p:spPr>
          <a:xfrm>
            <a:off x="395856" y="292937"/>
            <a:ext cx="4011838" cy="545601"/>
          </a:xfrm>
        </p:spPr>
        <p:txBody>
          <a:bodyPr vert="horz" lIns="0" tIns="0" rIns="0" bIns="0" rtlCol="0" anchor="t">
            <a:normAutofit fontScale="90000"/>
          </a:bodyPr>
          <a:lstStyle/>
          <a:p>
            <a:r>
              <a:rPr lang="en-AU" dirty="0"/>
              <a:t>‘Bridging the gap’</a:t>
            </a:r>
            <a:r>
              <a:rPr lang="en-AU"/>
              <a:t> (1)</a:t>
            </a:r>
            <a:endParaRPr lang="en-AU" dirty="0"/>
          </a:p>
        </p:txBody>
      </p:sp>
      <p:sp>
        <p:nvSpPr>
          <p:cNvPr id="8" name="TextBox 7">
            <a:extLst>
              <a:ext uri="{FF2B5EF4-FFF2-40B4-BE49-F238E27FC236}">
                <a16:creationId xmlns:a16="http://schemas.microsoft.com/office/drawing/2014/main" id="{02B7FB36-7F3C-261E-C19A-F9898CBFD7F1}"/>
              </a:ext>
            </a:extLst>
          </p:cNvPr>
          <p:cNvSpPr txBox="1"/>
          <p:nvPr/>
        </p:nvSpPr>
        <p:spPr>
          <a:xfrm>
            <a:off x="480384" y="1085400"/>
            <a:ext cx="3724224" cy="2118529"/>
          </a:xfrm>
          <a:prstGeom prst="rect">
            <a:avLst/>
          </a:prstGeom>
          <a:noFill/>
        </p:spPr>
        <p:txBody>
          <a:bodyPr wrap="square">
            <a:spAutoFit/>
          </a:bodyPr>
          <a:lstStyle/>
          <a:p>
            <a:pPr>
              <a:lnSpc>
                <a:spcPct val="150000"/>
              </a:lnSpc>
              <a:spcAft>
                <a:spcPts val="1200"/>
              </a:spcAft>
            </a:pPr>
            <a:r>
              <a:rPr lang="en-AU" sz="1800" dirty="0"/>
              <a:t>This assessment task is designed to be delivered over 10 weeks. The following table provides a suggested breakdown own components and timing</a:t>
            </a:r>
          </a:p>
        </p:txBody>
      </p:sp>
      <p:pic>
        <p:nvPicPr>
          <p:cNvPr id="3" name="Picture 2">
            <a:extLst>
              <a:ext uri="{FF2B5EF4-FFF2-40B4-BE49-F238E27FC236}">
                <a16:creationId xmlns:a16="http://schemas.microsoft.com/office/drawing/2014/main" id="{4EA4EB59-891B-1F22-B87C-59AFBEF9DA4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384" y="3654072"/>
            <a:ext cx="3555168" cy="995742"/>
          </a:xfrm>
          <a:prstGeom prst="rect">
            <a:avLst/>
          </a:prstGeom>
        </p:spPr>
      </p:pic>
      <p:graphicFrame>
        <p:nvGraphicFramePr>
          <p:cNvPr id="6" name="Table 5">
            <a:extLst>
              <a:ext uri="{FF2B5EF4-FFF2-40B4-BE49-F238E27FC236}">
                <a16:creationId xmlns:a16="http://schemas.microsoft.com/office/drawing/2014/main" id="{F3581C9F-65DB-AEB3-C7B9-802EA6A55D6A}"/>
              </a:ext>
            </a:extLst>
          </p:cNvPr>
          <p:cNvGraphicFramePr>
            <a:graphicFrameLocks noGrp="1"/>
          </p:cNvGraphicFramePr>
          <p:nvPr>
            <p:extLst>
              <p:ext uri="{D42A27DB-BD31-4B8C-83A1-F6EECF244321}">
                <p14:modId xmlns:p14="http://schemas.microsoft.com/office/powerpoint/2010/main" val="619572435"/>
              </p:ext>
            </p:extLst>
          </p:nvPr>
        </p:nvGraphicFramePr>
        <p:xfrm>
          <a:off x="4614041" y="162000"/>
          <a:ext cx="6660511" cy="6500122"/>
        </p:xfrm>
        <a:graphic>
          <a:graphicData uri="http://schemas.openxmlformats.org/drawingml/2006/table">
            <a:tbl>
              <a:tblPr firstRow="1" firstCol="1" bandRow="1"/>
              <a:tblGrid>
                <a:gridCol w="1778212">
                  <a:extLst>
                    <a:ext uri="{9D8B030D-6E8A-4147-A177-3AD203B41FA5}">
                      <a16:colId xmlns:a16="http://schemas.microsoft.com/office/drawing/2014/main" val="2028570469"/>
                    </a:ext>
                  </a:extLst>
                </a:gridCol>
                <a:gridCol w="4882299">
                  <a:extLst>
                    <a:ext uri="{9D8B030D-6E8A-4147-A177-3AD203B41FA5}">
                      <a16:colId xmlns:a16="http://schemas.microsoft.com/office/drawing/2014/main" val="3844298275"/>
                    </a:ext>
                  </a:extLst>
                </a:gridCol>
              </a:tblGrid>
              <a:tr h="295199">
                <a:tc>
                  <a:txBody>
                    <a:bodyPr/>
                    <a:lstStyle/>
                    <a:p>
                      <a:pPr>
                        <a:lnSpc>
                          <a:spcPct val="114000"/>
                        </a:lnSpc>
                        <a:spcBef>
                          <a:spcPts val="0"/>
                        </a:spcBef>
                        <a:spcAft>
                          <a:spcPts val="600"/>
                        </a:spcAft>
                        <a:buNone/>
                      </a:pPr>
                      <a:r>
                        <a:rPr lang="en-AU" sz="12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Steps</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14000"/>
                        </a:lnSpc>
                        <a:spcBef>
                          <a:spcPts val="0"/>
                        </a:spcBef>
                        <a:spcAft>
                          <a:spcPts val="600"/>
                        </a:spcAft>
                        <a:buNone/>
                      </a:pPr>
                      <a:r>
                        <a:rPr lang="en-AU" sz="12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Timing and student task details</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401568900"/>
                  </a:ext>
                </a:extLst>
              </a:tr>
              <a:tr h="861404">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Task introduction and research</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Week 1</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Review assessment outline</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Research different truss bridge designs (e.g., Warren, Pratt, Howe)</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Record key features and advantages</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611100"/>
                  </a:ext>
                </a:extLst>
              </a:tr>
              <a:tr h="771037">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Design development</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Week 2</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Produce three design proposals (sketches with annotations)</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Consider efficient use of materials and strength-to-weight ratio</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810428356"/>
                  </a:ext>
                </a:extLst>
              </a:tr>
              <a:tr h="886250">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Design justification and final drawing</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Week 3</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Select the preferred design </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Write 1-page justification comparing proposals</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Produce A3 orthogonal drawing of final design</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7324632"/>
                  </a:ext>
                </a:extLst>
              </a:tr>
              <a:tr h="877387">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Construction</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Week 5</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Cut and assemble bridge from 3mm x 3mm balsa</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Ensure bridge matches drawing</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Apply safe work practices</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014512505"/>
                  </a:ext>
                </a:extLst>
              </a:tr>
              <a:tr h="834717">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Testing</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Week 7</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Record mass of completed bridge</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Participate in load testing</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Record maximum load and calculate strength-to-weight ratio</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7905629"/>
                  </a:ext>
                </a:extLst>
              </a:tr>
              <a:tr h="1057262">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Evaluation and Report submission</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4000"/>
                        </a:lnSpc>
                        <a:spcBef>
                          <a:spcPts val="0"/>
                        </a:spcBef>
                        <a:spcAft>
                          <a:spcPts val="600"/>
                        </a:spcAft>
                        <a:buNone/>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Week 9–10</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Analyse bridge failure points</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Suggest improvements to design for efficiency</a:t>
                      </a:r>
                    </a:p>
                    <a:p>
                      <a:pPr marL="285750" indent="-285750">
                        <a:lnSpc>
                          <a:spcPct val="114000"/>
                        </a:lnSpc>
                        <a:spcBef>
                          <a:spcPts val="0"/>
                        </a:spcBef>
                        <a:spcAft>
                          <a:spcPts val="600"/>
                        </a:spcAft>
                        <a:buFont typeface="Arial" panose="020B0604020202020204" pitchFamily="34" charset="0"/>
                        <a:buChar char="•"/>
                      </a:pPr>
                      <a:r>
                        <a:rPr lang="en-AU" sz="12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Compile testing data and final evaluation into short engineering report</a:t>
                      </a:r>
                      <a:endParaRPr lang="en-AU" sz="1200" b="0" i="0" dirty="0">
                        <a:effectLst/>
                        <a:latin typeface="Arial" panose="020B0604020202020204" pitchFamily="34" charset="0"/>
                        <a:ea typeface="Calibri" panose="020F0502020204030204" pitchFamily="34" charset="0"/>
                        <a:cs typeface="Arial" panose="020B0604020202020204" pitchFamily="34" charset="0"/>
                      </a:endParaRPr>
                    </a:p>
                  </a:txBody>
                  <a:tcPr marL="43280" marR="4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430927037"/>
                  </a:ext>
                </a:extLst>
              </a:tr>
            </a:tbl>
          </a:graphicData>
        </a:graphic>
      </p:graphicFrame>
      <p:sp>
        <p:nvSpPr>
          <p:cNvPr id="2" name="Slide Number Placeholder 1">
            <a:extLst>
              <a:ext uri="{FF2B5EF4-FFF2-40B4-BE49-F238E27FC236}">
                <a16:creationId xmlns:a16="http://schemas.microsoft.com/office/drawing/2014/main" id="{588F885D-EE8E-B9F7-1474-2CAC88DC7FE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174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457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104F3-AC52-3CC3-C898-29B20DDF94B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0DAA07-61EF-243B-7393-CD79E6113E44}"/>
              </a:ext>
            </a:extLst>
          </p:cNvPr>
          <p:cNvSpPr>
            <a:spLocks noGrp="1"/>
          </p:cNvSpPr>
          <p:nvPr>
            <p:ph type="ctrTitle"/>
          </p:nvPr>
        </p:nvSpPr>
        <p:spPr>
          <a:xfrm>
            <a:off x="420624" y="4067881"/>
            <a:ext cx="11411374" cy="800681"/>
          </a:xfrm>
        </p:spPr>
        <p:txBody>
          <a:bodyPr/>
          <a:lstStyle/>
          <a:p>
            <a:r>
              <a:rPr lang="en-AU" dirty="0"/>
              <a:t>‘Bridging the Gap’</a:t>
            </a:r>
            <a:br>
              <a:rPr lang="en-AU" sz="4000" dirty="0"/>
            </a:br>
            <a:r>
              <a:rPr lang="en-AU" sz="3600" dirty="0">
                <a:solidFill>
                  <a:schemeClr val="accent4"/>
                </a:solidFill>
              </a:rPr>
              <a:t>Design Development</a:t>
            </a:r>
            <a:endParaRPr lang="en-AU" sz="4000" dirty="0">
              <a:solidFill>
                <a:schemeClr val="accent4"/>
              </a:solidFill>
            </a:endParaRPr>
          </a:p>
        </p:txBody>
      </p:sp>
    </p:spTree>
    <p:extLst>
      <p:ext uri="{BB962C8B-B14F-4D97-AF65-F5344CB8AC3E}">
        <p14:creationId xmlns:p14="http://schemas.microsoft.com/office/powerpoint/2010/main" val="9750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E29AD-7A47-C11E-A726-B93618B5B5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6FE3DF-5870-4B2C-E03E-51FAF645AAA6}"/>
              </a:ext>
            </a:extLst>
          </p:cNvPr>
          <p:cNvSpPr>
            <a:spLocks noGrp="1"/>
          </p:cNvSpPr>
          <p:nvPr>
            <p:ph type="title"/>
          </p:nvPr>
        </p:nvSpPr>
        <p:spPr>
          <a:xfrm>
            <a:off x="359998" y="360000"/>
            <a:ext cx="10260002" cy="522000"/>
          </a:xfrm>
        </p:spPr>
        <p:txBody>
          <a:bodyPr/>
          <a:lstStyle/>
          <a:p>
            <a:r>
              <a:rPr lang="en-AU">
                <a:latin typeface="+mj-lt"/>
              </a:rPr>
              <a:t>Learning intentions and success criteria (24)</a:t>
            </a:r>
          </a:p>
        </p:txBody>
      </p:sp>
      <p:sp>
        <p:nvSpPr>
          <p:cNvPr id="3" name="TextBox 2">
            <a:extLst>
              <a:ext uri="{FF2B5EF4-FFF2-40B4-BE49-F238E27FC236}">
                <a16:creationId xmlns:a16="http://schemas.microsoft.com/office/drawing/2014/main" id="{06D78423-FF40-6CA6-9104-83545E9D7EEF}"/>
              </a:ext>
            </a:extLst>
          </p:cNvPr>
          <p:cNvSpPr txBox="1"/>
          <p:nvPr/>
        </p:nvSpPr>
        <p:spPr>
          <a:xfrm>
            <a:off x="359998" y="1777297"/>
            <a:ext cx="11015048" cy="33034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generate and communicate multiple truss bridge design proposals.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sketch at least three design proposals </a:t>
            </a:r>
          </a:p>
          <a:p>
            <a:pPr marL="285750" indent="-285750" fontAlgn="base">
              <a:lnSpc>
                <a:spcPct val="150000"/>
              </a:lnSpc>
              <a:spcAft>
                <a:spcPts val="1200"/>
              </a:spcAft>
              <a:buFont typeface="Arial" panose="020B0604020202020204" pitchFamily="34" charset="0"/>
              <a:buChar char="•"/>
            </a:pPr>
            <a:r>
              <a:rPr lang="en-AU" sz="1800" dirty="0"/>
              <a:t>annotate sketches with features, forces, and material use </a:t>
            </a:r>
          </a:p>
          <a:p>
            <a:pPr marL="285750" indent="-285750" fontAlgn="base">
              <a:lnSpc>
                <a:spcPct val="150000"/>
              </a:lnSpc>
              <a:spcAft>
                <a:spcPts val="1200"/>
              </a:spcAft>
              <a:buFont typeface="Arial" panose="020B0604020202020204" pitchFamily="34" charset="0"/>
              <a:buChar char="•"/>
            </a:pPr>
            <a:r>
              <a:rPr lang="en-AU" sz="1800" dirty="0"/>
              <a:t>consider efficiency and strength-to-weight ratio.</a:t>
            </a:r>
          </a:p>
        </p:txBody>
      </p:sp>
      <p:sp>
        <p:nvSpPr>
          <p:cNvPr id="2" name="Slide Number Placeholder 1">
            <a:extLst>
              <a:ext uri="{FF2B5EF4-FFF2-40B4-BE49-F238E27FC236}">
                <a16:creationId xmlns:a16="http://schemas.microsoft.com/office/drawing/2014/main" id="{18902BC3-FB6B-9706-B832-7FE77E0B2462}"/>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22307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4BB2-B608-DF7A-3362-1C7EC6C74C6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EDE2589-DDCA-F363-599E-A960B1851D8A}"/>
              </a:ext>
            </a:extLst>
          </p:cNvPr>
          <p:cNvSpPr>
            <a:spLocks noGrp="1"/>
          </p:cNvSpPr>
          <p:nvPr>
            <p:ph type="title"/>
          </p:nvPr>
        </p:nvSpPr>
        <p:spPr/>
        <p:txBody>
          <a:bodyPr vert="horz" lIns="0" tIns="0" rIns="0" bIns="0" rtlCol="0" anchor="t">
            <a:normAutofit/>
          </a:bodyPr>
          <a:lstStyle/>
          <a:p>
            <a:r>
              <a:rPr lang="en-AU" dirty="0"/>
              <a:t>‘Bridging the gap’</a:t>
            </a:r>
            <a:r>
              <a:rPr lang="en-AU"/>
              <a:t> (2)</a:t>
            </a:r>
            <a:endParaRPr lang="en-AU" dirty="0"/>
          </a:p>
        </p:txBody>
      </p:sp>
      <p:sp>
        <p:nvSpPr>
          <p:cNvPr id="7" name="Text Placeholder 6">
            <a:extLst>
              <a:ext uri="{FF2B5EF4-FFF2-40B4-BE49-F238E27FC236}">
                <a16:creationId xmlns:a16="http://schemas.microsoft.com/office/drawing/2014/main" id="{F6AC694B-24F4-CD17-CCBC-1F6BEC3CD158}"/>
              </a:ext>
            </a:extLst>
          </p:cNvPr>
          <p:cNvSpPr>
            <a:spLocks noGrp="1"/>
          </p:cNvSpPr>
          <p:nvPr>
            <p:ph type="body" sz="quarter" idx="18"/>
          </p:nvPr>
        </p:nvSpPr>
        <p:spPr/>
        <p:txBody>
          <a:bodyPr/>
          <a:lstStyle/>
          <a:p>
            <a:r>
              <a:rPr lang="en-AU" dirty="0">
                <a:solidFill>
                  <a:srgbClr val="146CFD"/>
                </a:solidFill>
              </a:rPr>
              <a:t>Design Phase</a:t>
            </a:r>
          </a:p>
        </p:txBody>
      </p:sp>
      <p:sp>
        <p:nvSpPr>
          <p:cNvPr id="12" name="Text Placeholder 5">
            <a:extLst>
              <a:ext uri="{FF2B5EF4-FFF2-40B4-BE49-F238E27FC236}">
                <a16:creationId xmlns:a16="http://schemas.microsoft.com/office/drawing/2014/main" id="{132754D6-8FC2-0DB3-19A0-9A2FF00A859C}"/>
              </a:ext>
            </a:extLst>
          </p:cNvPr>
          <p:cNvSpPr>
            <a:spLocks noGrp="1"/>
          </p:cNvSpPr>
          <p:nvPr>
            <p:ph type="body" sz="quarter" idx="17"/>
          </p:nvPr>
        </p:nvSpPr>
        <p:spPr>
          <a:xfrm>
            <a:off x="360000" y="1877101"/>
            <a:ext cx="11484000" cy="3152059"/>
          </a:xfrm>
          <a:solidFill>
            <a:schemeClr val="accent4"/>
          </a:solidFill>
        </p:spPr>
        <p:txBody>
          <a:bodyPr lIns="180000" tIns="180000" rIns="180000" bIns="180000"/>
          <a:lstStyle/>
          <a:p>
            <a:r>
              <a:rPr lang="en-AU" dirty="0"/>
              <a:t>Each student develops three different truss bridge design proposals. Note: The emphasis is on efficient use of materials and achieving a high strength-to-weight ratio, rather than maximum strength.</a:t>
            </a:r>
          </a:p>
          <a:p>
            <a:r>
              <a:rPr lang="en-AU" dirty="0"/>
              <a:t>The design of the bridge must enable a small </a:t>
            </a:r>
            <a:r>
              <a:rPr lang="en-AU" u="sng" dirty="0">
                <a:hlinkClick r:id="rId3"/>
              </a:rPr>
              <a:t>matchbox®</a:t>
            </a:r>
            <a:r>
              <a:rPr lang="en-AU" dirty="0"/>
              <a:t> car (or similar) to pass over your bridge.</a:t>
            </a:r>
          </a:p>
          <a:p>
            <a:r>
              <a:rPr lang="en-AU" dirty="0"/>
              <a:t>Each sketch must contain annotations or labels indicating keys features.</a:t>
            </a:r>
          </a:p>
        </p:txBody>
      </p:sp>
      <p:pic>
        <p:nvPicPr>
          <p:cNvPr id="13" name="Picture 12">
            <a:extLst>
              <a:ext uri="{FF2B5EF4-FFF2-40B4-BE49-F238E27FC236}">
                <a16:creationId xmlns:a16="http://schemas.microsoft.com/office/drawing/2014/main" id="{9EC5227E-2E62-A5F8-6733-F6D7E648D60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2" name="Slide Number Placeholder 1">
            <a:extLst>
              <a:ext uri="{FF2B5EF4-FFF2-40B4-BE49-F238E27FC236}">
                <a16:creationId xmlns:a16="http://schemas.microsoft.com/office/drawing/2014/main" id="{2F6C5D03-56D8-EFDA-9854-0BA3B3C652A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177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960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C4412-0256-B866-C572-1F64B8E0AF4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ABE1830-CA4C-ACCC-EA68-0832611C946E}"/>
              </a:ext>
            </a:extLst>
          </p:cNvPr>
          <p:cNvSpPr>
            <a:spLocks noGrp="1"/>
          </p:cNvSpPr>
          <p:nvPr>
            <p:ph type="ctrTitle"/>
          </p:nvPr>
        </p:nvSpPr>
        <p:spPr>
          <a:xfrm>
            <a:off x="420624" y="4067881"/>
            <a:ext cx="11411374" cy="800681"/>
          </a:xfrm>
        </p:spPr>
        <p:txBody>
          <a:bodyPr/>
          <a:lstStyle/>
          <a:p>
            <a:r>
              <a:rPr lang="en-AU" dirty="0"/>
              <a:t>‘Bridging the Gap’</a:t>
            </a:r>
            <a:br>
              <a:rPr lang="en-AU" dirty="0"/>
            </a:br>
            <a:r>
              <a:rPr lang="en-AU" sz="3600" dirty="0">
                <a:solidFill>
                  <a:schemeClr val="accent4"/>
                </a:solidFill>
              </a:rPr>
              <a:t>Design Justification and Final Drawing</a:t>
            </a:r>
          </a:p>
        </p:txBody>
      </p:sp>
    </p:spTree>
    <p:extLst>
      <p:ext uri="{BB962C8B-B14F-4D97-AF65-F5344CB8AC3E}">
        <p14:creationId xmlns:p14="http://schemas.microsoft.com/office/powerpoint/2010/main" val="111155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40FBF-BF29-B08D-BEE8-6C54CD8026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F6EF45-C104-2066-3E3E-46C955E0A1ED}"/>
              </a:ext>
            </a:extLst>
          </p:cNvPr>
          <p:cNvSpPr>
            <a:spLocks noGrp="1"/>
          </p:cNvSpPr>
          <p:nvPr>
            <p:ph type="title"/>
          </p:nvPr>
        </p:nvSpPr>
        <p:spPr>
          <a:xfrm>
            <a:off x="359998" y="360000"/>
            <a:ext cx="10260002" cy="522000"/>
          </a:xfrm>
        </p:spPr>
        <p:txBody>
          <a:bodyPr/>
          <a:lstStyle/>
          <a:p>
            <a:r>
              <a:rPr lang="en-AU">
                <a:latin typeface="+mj-lt"/>
              </a:rPr>
              <a:t>Learning intentions and success criteria (25)</a:t>
            </a:r>
          </a:p>
        </p:txBody>
      </p:sp>
      <p:sp>
        <p:nvSpPr>
          <p:cNvPr id="3" name="TextBox 2">
            <a:extLst>
              <a:ext uri="{FF2B5EF4-FFF2-40B4-BE49-F238E27FC236}">
                <a16:creationId xmlns:a16="http://schemas.microsoft.com/office/drawing/2014/main" id="{4020E7B2-6FAB-B497-7FCB-74CE6D3E92FC}"/>
              </a:ext>
            </a:extLst>
          </p:cNvPr>
          <p:cNvSpPr txBox="1"/>
          <p:nvPr/>
        </p:nvSpPr>
        <p:spPr>
          <a:xfrm>
            <a:off x="359998" y="1777297"/>
            <a:ext cx="11015048" cy="33034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justify design decisions and communicate a final bridge design using orthogonal drawing standards.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select a preferred design based on evidence </a:t>
            </a:r>
          </a:p>
          <a:p>
            <a:pPr marL="285750" indent="-285750" fontAlgn="base">
              <a:lnSpc>
                <a:spcPct val="150000"/>
              </a:lnSpc>
              <a:spcAft>
                <a:spcPts val="1200"/>
              </a:spcAft>
              <a:buFont typeface="Arial" panose="020B0604020202020204" pitchFamily="34" charset="0"/>
              <a:buChar char="•"/>
            </a:pPr>
            <a:r>
              <a:rPr lang="en-AU" sz="1800" dirty="0"/>
              <a:t>write a 1-page justification comparing options </a:t>
            </a:r>
          </a:p>
          <a:p>
            <a:pPr marL="285750" indent="-285750" fontAlgn="base">
              <a:lnSpc>
                <a:spcPct val="150000"/>
              </a:lnSpc>
              <a:spcAft>
                <a:spcPts val="1200"/>
              </a:spcAft>
              <a:buFont typeface="Arial" panose="020B0604020202020204" pitchFamily="34" charset="0"/>
              <a:buChar char="•"/>
            </a:pPr>
            <a:r>
              <a:rPr lang="en-AU" sz="1800" dirty="0"/>
              <a:t>produce an accurate orthogonal drawing of the final design.</a:t>
            </a:r>
          </a:p>
        </p:txBody>
      </p:sp>
      <p:sp>
        <p:nvSpPr>
          <p:cNvPr id="2" name="Slide Number Placeholder 1">
            <a:extLst>
              <a:ext uri="{FF2B5EF4-FFF2-40B4-BE49-F238E27FC236}">
                <a16:creationId xmlns:a16="http://schemas.microsoft.com/office/drawing/2014/main" id="{0F8CFDD2-13BD-33C3-0EDB-0A6E5ADB019C}"/>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099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D273A-9B7E-FB53-FBBE-480600138B8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9DAA865-5F51-3ACB-1CF3-C9E787EF6981}"/>
              </a:ext>
            </a:extLst>
          </p:cNvPr>
          <p:cNvSpPr>
            <a:spLocks noGrp="1"/>
          </p:cNvSpPr>
          <p:nvPr>
            <p:ph type="ctrTitle"/>
          </p:nvPr>
        </p:nvSpPr>
        <p:spPr/>
        <p:txBody>
          <a:bodyPr/>
          <a:lstStyle/>
          <a:p>
            <a:r>
              <a:rPr lang="en-AU" dirty="0"/>
              <a:t>Forces</a:t>
            </a:r>
          </a:p>
        </p:txBody>
      </p:sp>
    </p:spTree>
    <p:extLst>
      <p:ext uri="{BB962C8B-B14F-4D97-AF65-F5344CB8AC3E}">
        <p14:creationId xmlns:p14="http://schemas.microsoft.com/office/powerpoint/2010/main" val="33030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4BC1-187F-C21C-B572-A4D854A4234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4FD8835-CBCD-6B4D-A878-51C37E325F8F}"/>
              </a:ext>
            </a:extLst>
          </p:cNvPr>
          <p:cNvSpPr>
            <a:spLocks noGrp="1"/>
          </p:cNvSpPr>
          <p:nvPr>
            <p:ph type="title"/>
          </p:nvPr>
        </p:nvSpPr>
        <p:spPr>
          <a:xfrm>
            <a:off x="359999" y="360000"/>
            <a:ext cx="11484000" cy="545601"/>
          </a:xfrm>
        </p:spPr>
        <p:txBody>
          <a:bodyPr vert="horz" lIns="0" tIns="0" rIns="0" bIns="0" rtlCol="0" anchor="t">
            <a:normAutofit/>
          </a:bodyPr>
          <a:lstStyle/>
          <a:p>
            <a:r>
              <a:rPr lang="en-AU" dirty="0"/>
              <a:t>‘Bridging the gap’</a:t>
            </a:r>
            <a:r>
              <a:rPr lang="en-AU"/>
              <a:t> (3)</a:t>
            </a:r>
            <a:endParaRPr lang="en-AU" dirty="0"/>
          </a:p>
        </p:txBody>
      </p:sp>
      <p:sp>
        <p:nvSpPr>
          <p:cNvPr id="7" name="Text Placeholder 6">
            <a:extLst>
              <a:ext uri="{FF2B5EF4-FFF2-40B4-BE49-F238E27FC236}">
                <a16:creationId xmlns:a16="http://schemas.microsoft.com/office/drawing/2014/main" id="{EB074850-48C7-732E-1D76-E34BF58A0559}"/>
              </a:ext>
            </a:extLst>
          </p:cNvPr>
          <p:cNvSpPr>
            <a:spLocks noGrp="1"/>
          </p:cNvSpPr>
          <p:nvPr>
            <p:ph type="body" sz="quarter" idx="18"/>
          </p:nvPr>
        </p:nvSpPr>
        <p:spPr>
          <a:xfrm>
            <a:off x="359999" y="982520"/>
            <a:ext cx="11483999" cy="310015"/>
          </a:xfrm>
        </p:spPr>
        <p:txBody>
          <a:bodyPr/>
          <a:lstStyle/>
          <a:p>
            <a:r>
              <a:rPr lang="en-AU" dirty="0">
                <a:solidFill>
                  <a:srgbClr val="146CFD"/>
                </a:solidFill>
              </a:rPr>
              <a:t>Design Phase</a:t>
            </a:r>
          </a:p>
        </p:txBody>
      </p:sp>
      <p:sp>
        <p:nvSpPr>
          <p:cNvPr id="12" name="Text Placeholder 5">
            <a:extLst>
              <a:ext uri="{FF2B5EF4-FFF2-40B4-BE49-F238E27FC236}">
                <a16:creationId xmlns:a16="http://schemas.microsoft.com/office/drawing/2014/main" id="{75E989D6-28D0-DEE6-F280-5BCF707426AA}"/>
              </a:ext>
            </a:extLst>
          </p:cNvPr>
          <p:cNvSpPr>
            <a:spLocks noGrp="1"/>
          </p:cNvSpPr>
          <p:nvPr>
            <p:ph type="body" sz="quarter" idx="17"/>
          </p:nvPr>
        </p:nvSpPr>
        <p:spPr>
          <a:xfrm>
            <a:off x="359999" y="1716336"/>
            <a:ext cx="11484000" cy="3425328"/>
          </a:xfrm>
          <a:solidFill>
            <a:schemeClr val="accent4"/>
          </a:solidFill>
        </p:spPr>
        <p:txBody>
          <a:bodyPr lIns="180000" tIns="180000" rIns="180000" bIns="180000"/>
          <a:lstStyle/>
          <a:p>
            <a:r>
              <a:rPr lang="en-AU" dirty="0"/>
              <a:t>Students justify the final design selection using engineering principles and comparisons with the other proposals.</a:t>
            </a:r>
          </a:p>
          <a:p>
            <a:r>
              <a:rPr lang="en-AU" dirty="0"/>
              <a:t>Students produce an A3 orthogonal drawing (AS 1100 standards) of the selected bridge design, including overall and critical dimensions and annotations. </a:t>
            </a:r>
          </a:p>
          <a:p>
            <a:r>
              <a:rPr lang="en-AU" dirty="0"/>
              <a:t>The scale of the drawing is to be 1:1, as this allows the possibility of photocopying the A3 drawing as a template for the bridge construction.</a:t>
            </a:r>
          </a:p>
        </p:txBody>
      </p:sp>
      <p:pic>
        <p:nvPicPr>
          <p:cNvPr id="13" name="Picture 12">
            <a:extLst>
              <a:ext uri="{FF2B5EF4-FFF2-40B4-BE49-F238E27FC236}">
                <a16:creationId xmlns:a16="http://schemas.microsoft.com/office/drawing/2014/main" id="{A20ADACA-4F02-6AE7-04BE-1079EBCB268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2" name="Slide Number Placeholder 1">
            <a:extLst>
              <a:ext uri="{FF2B5EF4-FFF2-40B4-BE49-F238E27FC236}">
                <a16:creationId xmlns:a16="http://schemas.microsoft.com/office/drawing/2014/main" id="{94AE6A4B-80CB-D740-456F-BCD3EC33C2A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180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9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DBD27-6AC7-279A-2085-0FE891B1367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9EA9092-9D3C-0520-1F59-C82E52B07E08}"/>
              </a:ext>
            </a:extLst>
          </p:cNvPr>
          <p:cNvSpPr>
            <a:spLocks noGrp="1"/>
          </p:cNvSpPr>
          <p:nvPr>
            <p:ph type="ctrTitle"/>
          </p:nvPr>
        </p:nvSpPr>
        <p:spPr>
          <a:xfrm>
            <a:off x="420624" y="4067881"/>
            <a:ext cx="11411374" cy="800681"/>
          </a:xfrm>
        </p:spPr>
        <p:txBody>
          <a:bodyPr/>
          <a:lstStyle/>
          <a:p>
            <a:r>
              <a:rPr lang="en-AU" dirty="0"/>
              <a:t>‘Bridging the Gap’</a:t>
            </a:r>
            <a:br>
              <a:rPr lang="en-AU" sz="4400" dirty="0"/>
            </a:br>
            <a:r>
              <a:rPr lang="en-AU" sz="3600" dirty="0">
                <a:solidFill>
                  <a:schemeClr val="accent4"/>
                </a:solidFill>
              </a:rPr>
              <a:t>Bridge Construction</a:t>
            </a:r>
          </a:p>
        </p:txBody>
      </p:sp>
    </p:spTree>
    <p:extLst>
      <p:ext uri="{BB962C8B-B14F-4D97-AF65-F5344CB8AC3E}">
        <p14:creationId xmlns:p14="http://schemas.microsoft.com/office/powerpoint/2010/main" val="235645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61F29-375F-3218-3055-8ED0C11A8ED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9DF01D3-AE62-4FC1-35C2-1FA3C0AAF3FF}"/>
              </a:ext>
            </a:extLst>
          </p:cNvPr>
          <p:cNvSpPr>
            <a:spLocks noGrp="1"/>
          </p:cNvSpPr>
          <p:nvPr>
            <p:ph type="title"/>
          </p:nvPr>
        </p:nvSpPr>
        <p:spPr>
          <a:xfrm>
            <a:off x="359998" y="360000"/>
            <a:ext cx="10260002" cy="522000"/>
          </a:xfrm>
        </p:spPr>
        <p:txBody>
          <a:bodyPr/>
          <a:lstStyle/>
          <a:p>
            <a:r>
              <a:rPr lang="en-AU">
                <a:latin typeface="+mj-lt"/>
              </a:rPr>
              <a:t>Learning intentions and success criteria (26)</a:t>
            </a:r>
          </a:p>
        </p:txBody>
      </p:sp>
      <p:sp>
        <p:nvSpPr>
          <p:cNvPr id="3" name="TextBox 2">
            <a:extLst>
              <a:ext uri="{FF2B5EF4-FFF2-40B4-BE49-F238E27FC236}">
                <a16:creationId xmlns:a16="http://schemas.microsoft.com/office/drawing/2014/main" id="{63867002-E4D2-D75E-6D90-ABA0070AB5A6}"/>
              </a:ext>
            </a:extLst>
          </p:cNvPr>
          <p:cNvSpPr txBox="1"/>
          <p:nvPr/>
        </p:nvSpPr>
        <p:spPr>
          <a:xfrm>
            <a:off x="359998" y="1777297"/>
            <a:ext cx="11015048" cy="33034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safely construct our bridge according to the design drawings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cut and assemble balsa accurately </a:t>
            </a:r>
          </a:p>
          <a:p>
            <a:pPr marL="285750" indent="-285750" fontAlgn="base">
              <a:lnSpc>
                <a:spcPct val="150000"/>
              </a:lnSpc>
              <a:spcAft>
                <a:spcPts val="1200"/>
              </a:spcAft>
              <a:buFont typeface="Arial" panose="020B0604020202020204" pitchFamily="34" charset="0"/>
              <a:buChar char="•"/>
            </a:pPr>
            <a:r>
              <a:rPr lang="en-AU" sz="1800" dirty="0"/>
              <a:t>apply safe work practices when using tools </a:t>
            </a:r>
          </a:p>
          <a:p>
            <a:pPr marL="285750" indent="-285750" fontAlgn="base">
              <a:lnSpc>
                <a:spcPct val="150000"/>
              </a:lnSpc>
              <a:spcAft>
                <a:spcPts val="1200"/>
              </a:spcAft>
              <a:buFont typeface="Arial" panose="020B0604020202020204" pitchFamily="34" charset="0"/>
              <a:buChar char="•"/>
            </a:pPr>
            <a:r>
              <a:rPr lang="en-AU" sz="1800" dirty="0"/>
              <a:t>ensure the finished bridge matches the drawing.</a:t>
            </a:r>
          </a:p>
        </p:txBody>
      </p:sp>
      <p:sp>
        <p:nvSpPr>
          <p:cNvPr id="2" name="Slide Number Placeholder 1">
            <a:extLst>
              <a:ext uri="{FF2B5EF4-FFF2-40B4-BE49-F238E27FC236}">
                <a16:creationId xmlns:a16="http://schemas.microsoft.com/office/drawing/2014/main" id="{E8E964E5-6497-1BF4-51CB-20BAEEAC0017}"/>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21188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FC818-4246-77BA-4365-03DB1A1FEA88}"/>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32C7A4C8-74BA-1795-DD45-1DCDA4A2B284}"/>
              </a:ext>
            </a:extLst>
          </p:cNvPr>
          <p:cNvSpPr>
            <a:spLocks noGrp="1"/>
          </p:cNvSpPr>
          <p:nvPr>
            <p:ph type="title"/>
          </p:nvPr>
        </p:nvSpPr>
        <p:spPr/>
        <p:txBody>
          <a:bodyPr vert="horz" lIns="0" tIns="0" rIns="0" bIns="0" rtlCol="0" anchor="t">
            <a:normAutofit/>
          </a:bodyPr>
          <a:lstStyle/>
          <a:p>
            <a:r>
              <a:rPr lang="en-AU" dirty="0"/>
              <a:t>‘Bridging the gap’</a:t>
            </a:r>
            <a:r>
              <a:rPr lang="en-AU"/>
              <a:t> (4)</a:t>
            </a:r>
            <a:endParaRPr lang="en-AU" dirty="0"/>
          </a:p>
        </p:txBody>
      </p:sp>
      <p:sp>
        <p:nvSpPr>
          <p:cNvPr id="7" name="Text Placeholder 6">
            <a:extLst>
              <a:ext uri="{FF2B5EF4-FFF2-40B4-BE49-F238E27FC236}">
                <a16:creationId xmlns:a16="http://schemas.microsoft.com/office/drawing/2014/main" id="{337CAC86-9930-92B4-47A2-B3B7CC45B338}"/>
              </a:ext>
            </a:extLst>
          </p:cNvPr>
          <p:cNvSpPr>
            <a:spLocks noGrp="1"/>
          </p:cNvSpPr>
          <p:nvPr>
            <p:ph type="body" sz="quarter" idx="18"/>
          </p:nvPr>
        </p:nvSpPr>
        <p:spPr/>
        <p:txBody>
          <a:bodyPr/>
          <a:lstStyle/>
          <a:p>
            <a:r>
              <a:rPr lang="en-AU" dirty="0">
                <a:solidFill>
                  <a:srgbClr val="146CFD"/>
                </a:solidFill>
              </a:rPr>
              <a:t>Construction Phase</a:t>
            </a:r>
          </a:p>
        </p:txBody>
      </p:sp>
      <p:sp>
        <p:nvSpPr>
          <p:cNvPr id="12" name="Text Placeholder 5">
            <a:extLst>
              <a:ext uri="{FF2B5EF4-FFF2-40B4-BE49-F238E27FC236}">
                <a16:creationId xmlns:a16="http://schemas.microsoft.com/office/drawing/2014/main" id="{0413E74D-AE58-D034-9FC2-DCBC8A8E3D76}"/>
              </a:ext>
            </a:extLst>
          </p:cNvPr>
          <p:cNvSpPr>
            <a:spLocks noGrp="1"/>
          </p:cNvSpPr>
          <p:nvPr>
            <p:ph type="body" sz="quarter" idx="17"/>
          </p:nvPr>
        </p:nvSpPr>
        <p:spPr>
          <a:xfrm>
            <a:off x="360000" y="1747087"/>
            <a:ext cx="11484000" cy="4087480"/>
          </a:xfrm>
          <a:solidFill>
            <a:schemeClr val="accent4"/>
          </a:solidFill>
        </p:spPr>
        <p:txBody>
          <a:bodyPr lIns="180000" tIns="180000" rIns="180000" bIns="180000"/>
          <a:lstStyle/>
          <a:p>
            <a:r>
              <a:rPr lang="en-AU" dirty="0"/>
              <a:t>Students build the bridge model according to the final drawing.</a:t>
            </a:r>
          </a:p>
          <a:p>
            <a:r>
              <a:rPr lang="en-AU" dirty="0"/>
              <a:t>Bridges must span 300mm with a minimum width of 40mm.</a:t>
            </a:r>
          </a:p>
          <a:p>
            <a:r>
              <a:rPr lang="en-AU" dirty="0"/>
              <a:t>All bridges must be constructed only from 3mm x 3mm balsa and PVA glue.</a:t>
            </a:r>
          </a:p>
          <a:p>
            <a:r>
              <a:rPr lang="en-AU" dirty="0"/>
              <a:t>Use the provided standard roadway section to maintain design and testing consistency. Refer to the images for guidance.</a:t>
            </a:r>
          </a:p>
          <a:p>
            <a:r>
              <a:rPr lang="en-AU" dirty="0"/>
              <a:t>The bridge should be constructed in a manner similar to model aircraft construction, by cutting and pinning and glueing whilst overlaying the drawing.</a:t>
            </a:r>
          </a:p>
        </p:txBody>
      </p:sp>
      <p:pic>
        <p:nvPicPr>
          <p:cNvPr id="13" name="Picture 12">
            <a:extLst>
              <a:ext uri="{FF2B5EF4-FFF2-40B4-BE49-F238E27FC236}">
                <a16:creationId xmlns:a16="http://schemas.microsoft.com/office/drawing/2014/main" id="{C5314255-C049-C2C7-FDE8-14C100B88CE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2" name="Slide Number Placeholder 1">
            <a:extLst>
              <a:ext uri="{FF2B5EF4-FFF2-40B4-BE49-F238E27FC236}">
                <a16:creationId xmlns:a16="http://schemas.microsoft.com/office/drawing/2014/main" id="{262C0D8F-1421-428A-32BB-0750077C2C23}"/>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183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178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81DAE-9640-206E-B876-5BEEA57F636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3375EB4-10C8-18D6-50AD-2A0BBF6EE7A1}"/>
              </a:ext>
            </a:extLst>
          </p:cNvPr>
          <p:cNvSpPr>
            <a:spLocks noGrp="1"/>
          </p:cNvSpPr>
          <p:nvPr>
            <p:ph type="ctrTitle"/>
          </p:nvPr>
        </p:nvSpPr>
        <p:spPr>
          <a:xfrm>
            <a:off x="420624" y="4067881"/>
            <a:ext cx="11411374" cy="800681"/>
          </a:xfrm>
        </p:spPr>
        <p:txBody>
          <a:bodyPr/>
          <a:lstStyle/>
          <a:p>
            <a:r>
              <a:rPr lang="en-AU" dirty="0"/>
              <a:t>‘Bridging the Gap’</a:t>
            </a:r>
            <a:br>
              <a:rPr lang="en-AU" sz="4000" dirty="0"/>
            </a:br>
            <a:r>
              <a:rPr lang="en-AU" sz="3600" dirty="0">
                <a:solidFill>
                  <a:schemeClr val="accent4"/>
                </a:solidFill>
              </a:rPr>
              <a:t>Bridge Testing</a:t>
            </a:r>
            <a:endParaRPr lang="en-AU" sz="4000" dirty="0">
              <a:solidFill>
                <a:schemeClr val="accent4"/>
              </a:solidFill>
            </a:endParaRPr>
          </a:p>
        </p:txBody>
      </p:sp>
    </p:spTree>
    <p:extLst>
      <p:ext uri="{BB962C8B-B14F-4D97-AF65-F5344CB8AC3E}">
        <p14:creationId xmlns:p14="http://schemas.microsoft.com/office/powerpoint/2010/main" val="101006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4428E-2518-3503-CCC0-A8C1EBFA906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A66925-B7BB-A673-1061-6471C562A5F0}"/>
              </a:ext>
            </a:extLst>
          </p:cNvPr>
          <p:cNvSpPr>
            <a:spLocks noGrp="1"/>
          </p:cNvSpPr>
          <p:nvPr>
            <p:ph type="title"/>
          </p:nvPr>
        </p:nvSpPr>
        <p:spPr>
          <a:xfrm>
            <a:off x="359998" y="360000"/>
            <a:ext cx="10260002" cy="522000"/>
          </a:xfrm>
        </p:spPr>
        <p:txBody>
          <a:bodyPr/>
          <a:lstStyle/>
          <a:p>
            <a:r>
              <a:rPr lang="en-AU">
                <a:latin typeface="+mj-lt"/>
              </a:rPr>
              <a:t>Learning intentions and success criteria (27)</a:t>
            </a:r>
          </a:p>
        </p:txBody>
      </p:sp>
      <p:sp>
        <p:nvSpPr>
          <p:cNvPr id="3" name="TextBox 2">
            <a:extLst>
              <a:ext uri="{FF2B5EF4-FFF2-40B4-BE49-F238E27FC236}">
                <a16:creationId xmlns:a16="http://schemas.microsoft.com/office/drawing/2014/main" id="{1A4F4DA6-2326-EEAC-C166-F1873792DE16}"/>
              </a:ext>
            </a:extLst>
          </p:cNvPr>
          <p:cNvSpPr txBox="1"/>
          <p:nvPr/>
        </p:nvSpPr>
        <p:spPr>
          <a:xfrm>
            <a:off x="359998" y="1777297"/>
            <a:ext cx="11015048" cy="33034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test our bridges and calculate strength-to-weight ratios.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record mass of completed bridge in grams </a:t>
            </a:r>
          </a:p>
          <a:p>
            <a:pPr marL="285750" indent="-285750" fontAlgn="base">
              <a:lnSpc>
                <a:spcPct val="150000"/>
              </a:lnSpc>
              <a:spcAft>
                <a:spcPts val="1200"/>
              </a:spcAft>
              <a:buFont typeface="Arial" panose="020B0604020202020204" pitchFamily="34" charset="0"/>
              <a:buChar char="•"/>
            </a:pPr>
            <a:r>
              <a:rPr lang="en-AU" sz="1800" dirty="0"/>
              <a:t>record maximum load sustained in kilograms </a:t>
            </a:r>
          </a:p>
          <a:p>
            <a:pPr marL="285750" indent="-285750" fontAlgn="base">
              <a:lnSpc>
                <a:spcPct val="150000"/>
              </a:lnSpc>
              <a:spcAft>
                <a:spcPts val="1200"/>
              </a:spcAft>
              <a:buFont typeface="Arial" panose="020B0604020202020204" pitchFamily="34" charset="0"/>
              <a:buChar char="•"/>
            </a:pPr>
            <a:r>
              <a:rPr lang="en-AU" sz="1800" dirty="0"/>
              <a:t>calculate strength-to-weight ratio.</a:t>
            </a:r>
          </a:p>
        </p:txBody>
      </p:sp>
      <p:sp>
        <p:nvSpPr>
          <p:cNvPr id="2" name="Slide Number Placeholder 1">
            <a:extLst>
              <a:ext uri="{FF2B5EF4-FFF2-40B4-BE49-F238E27FC236}">
                <a16:creationId xmlns:a16="http://schemas.microsoft.com/office/drawing/2014/main" id="{428B1CF0-BF4F-497E-6BF8-6AEE275130B4}"/>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87384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552F3-6A15-8FC2-A5D6-FC22B9527EC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8A8DC9C9-6A9C-87EC-4CD3-2A275BF1458A}"/>
              </a:ext>
            </a:extLst>
          </p:cNvPr>
          <p:cNvSpPr>
            <a:spLocks noGrp="1"/>
          </p:cNvSpPr>
          <p:nvPr>
            <p:ph type="title"/>
          </p:nvPr>
        </p:nvSpPr>
        <p:spPr/>
        <p:txBody>
          <a:bodyPr vert="horz" lIns="0" tIns="0" rIns="0" bIns="0" rtlCol="0" anchor="t">
            <a:normAutofit/>
          </a:bodyPr>
          <a:lstStyle/>
          <a:p>
            <a:r>
              <a:rPr lang="en-AU" dirty="0"/>
              <a:t>‘Bridging the gap’</a:t>
            </a:r>
            <a:r>
              <a:rPr lang="en-AU"/>
              <a:t> (5)</a:t>
            </a:r>
            <a:endParaRPr lang="en-AU" dirty="0"/>
          </a:p>
        </p:txBody>
      </p:sp>
      <p:sp>
        <p:nvSpPr>
          <p:cNvPr id="10" name="Text Placeholder 9">
            <a:extLst>
              <a:ext uri="{FF2B5EF4-FFF2-40B4-BE49-F238E27FC236}">
                <a16:creationId xmlns:a16="http://schemas.microsoft.com/office/drawing/2014/main" id="{F51CD7C3-CE8F-7FB7-EC7D-451D3653B131}"/>
              </a:ext>
            </a:extLst>
          </p:cNvPr>
          <p:cNvSpPr>
            <a:spLocks noGrp="1"/>
          </p:cNvSpPr>
          <p:nvPr>
            <p:ph type="body" sz="quarter" idx="18"/>
          </p:nvPr>
        </p:nvSpPr>
        <p:spPr/>
        <p:txBody>
          <a:bodyPr/>
          <a:lstStyle/>
          <a:p>
            <a:r>
              <a:rPr lang="en-AU" dirty="0">
                <a:solidFill>
                  <a:srgbClr val="146CFD"/>
                </a:solidFill>
              </a:rPr>
              <a:t>Testing and Evaluation Phase</a:t>
            </a:r>
          </a:p>
        </p:txBody>
      </p:sp>
      <mc:AlternateContent xmlns:mc="http://schemas.openxmlformats.org/markup-compatibility/2006" xmlns:a14="http://schemas.microsoft.com/office/drawing/2010/main">
        <mc:Choice Requires="a14">
          <p:sp>
            <p:nvSpPr>
              <p:cNvPr id="13" name="Text Placeholder 5">
                <a:extLst>
                  <a:ext uri="{FF2B5EF4-FFF2-40B4-BE49-F238E27FC236}">
                    <a16:creationId xmlns:a16="http://schemas.microsoft.com/office/drawing/2014/main" id="{411B84CE-CF53-D679-DB81-654AF0DC542A}"/>
                  </a:ext>
                </a:extLst>
              </p:cNvPr>
              <p:cNvSpPr>
                <a:spLocks noGrp="1"/>
              </p:cNvSpPr>
              <p:nvPr>
                <p:ph type="body" sz="quarter" idx="17"/>
              </p:nvPr>
            </p:nvSpPr>
            <p:spPr>
              <a:xfrm>
                <a:off x="354000" y="1567086"/>
                <a:ext cx="11484000" cy="4644528"/>
              </a:xfrm>
              <a:solidFill>
                <a:schemeClr val="accent4"/>
              </a:solidFill>
            </p:spPr>
            <p:txBody>
              <a:bodyPr lIns="180000" tIns="180000" rIns="180000" bIns="180000"/>
              <a:lstStyle/>
              <a:p>
                <a:r>
                  <a:rPr lang="en-AU" sz="1800" dirty="0"/>
                  <a:t>Measure and record the mass of each bridge before testing.</a:t>
                </a:r>
              </a:p>
              <a:p>
                <a:r>
                  <a:rPr lang="en-AU" sz="1800" dirty="0"/>
                  <a:t>Test each bridge by suspending a 20L container beneath the structure and gradually filling it with water until failure. </a:t>
                </a:r>
              </a:p>
              <a:p>
                <a:r>
                  <a:rPr lang="en-AU" sz="1800" dirty="0"/>
                  <a:t>Record the maximum load supported.</a:t>
                </a:r>
              </a:p>
              <a:p>
                <a:r>
                  <a:rPr lang="en-AU" sz="1800" dirty="0"/>
                  <a:t>Calculate the strength-to-weight ratio (Load carried ( L) kg x 1000 ÷ Bridge mass (m) g)</a:t>
                </a: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𝑅𝑎𝑡𝑖𝑜</m:t>
                      </m:r>
                      <m:r>
                        <a:rPr lang="en-AU">
                          <a:latin typeface="Cambria Math" panose="02040503050406030204" pitchFamily="18" charset="0"/>
                        </a:rPr>
                        <m:t> =</m:t>
                      </m:r>
                      <m:f>
                        <m:fPr>
                          <m:ctrlPr>
                            <a:rPr lang="en-AU" i="1">
                              <a:latin typeface="Cambria Math" panose="02040503050406030204" pitchFamily="18" charset="0"/>
                            </a:rPr>
                          </m:ctrlPr>
                        </m:fPr>
                        <m:num>
                          <m:d>
                            <m:dPr>
                              <m:ctrlPr>
                                <a:rPr lang="en-AU" i="1">
                                  <a:latin typeface="Cambria Math" panose="02040503050406030204" pitchFamily="18" charset="0"/>
                                </a:rPr>
                              </m:ctrlPr>
                            </m:dPr>
                            <m:e>
                              <m:r>
                                <a:rPr lang="en-AU" i="1">
                                  <a:latin typeface="Cambria Math" panose="02040503050406030204" pitchFamily="18" charset="0"/>
                                </a:rPr>
                                <m:t>𝐿</m:t>
                              </m:r>
                            </m:e>
                          </m:d>
                          <m:r>
                            <a:rPr lang="en-AU" i="1">
                              <a:latin typeface="Cambria Math" panose="02040503050406030204" pitchFamily="18" charset="0"/>
                            </a:rPr>
                            <m:t>𝑘𝑔𝑠</m:t>
                          </m:r>
                          <m:r>
                            <a:rPr lang="en-AU">
                              <a:latin typeface="Cambria Math" panose="02040503050406030204" pitchFamily="18" charset="0"/>
                            </a:rPr>
                            <m:t> ×1000</m:t>
                          </m:r>
                        </m:num>
                        <m:den>
                          <m:d>
                            <m:dPr>
                              <m:ctrlPr>
                                <a:rPr lang="en-AU" i="1">
                                  <a:latin typeface="Cambria Math" panose="02040503050406030204" pitchFamily="18" charset="0"/>
                                </a:rPr>
                              </m:ctrlPr>
                            </m:dPr>
                            <m:e>
                              <m:r>
                                <a:rPr lang="en-AU" i="1">
                                  <a:latin typeface="Cambria Math" panose="02040503050406030204" pitchFamily="18" charset="0"/>
                                </a:rPr>
                                <m:t>𝑚</m:t>
                              </m:r>
                            </m:e>
                          </m:d>
                          <m:r>
                            <a:rPr lang="en-AU" i="1">
                              <a:latin typeface="Cambria Math" panose="02040503050406030204" pitchFamily="18" charset="0"/>
                            </a:rPr>
                            <m:t>𝑔</m:t>
                          </m:r>
                        </m:den>
                      </m:f>
                    </m:oMath>
                  </m:oMathPara>
                </a14:m>
                <a:endParaRPr lang="en-AU" dirty="0"/>
              </a:p>
              <a:p>
                <a:r>
                  <a:rPr lang="en-AU" sz="1800" dirty="0"/>
                  <a:t>Analyse failure points and propose improvements to reduce weight without compromising load-carrying ability.</a:t>
                </a:r>
              </a:p>
            </p:txBody>
          </p:sp>
        </mc:Choice>
        <mc:Fallback xmlns="">
          <p:sp>
            <p:nvSpPr>
              <p:cNvPr id="13" name="Text Placeholder 5">
                <a:extLst>
                  <a:ext uri="{FF2B5EF4-FFF2-40B4-BE49-F238E27FC236}">
                    <a16:creationId xmlns:a16="http://schemas.microsoft.com/office/drawing/2014/main" id="{411B84CE-CF53-D679-DB81-654AF0DC542A}"/>
                  </a:ext>
                </a:extLst>
              </p:cNvPr>
              <p:cNvSpPr>
                <a:spLocks noGrp="1" noRot="1" noChangeAspect="1" noMove="1" noResize="1" noEditPoints="1" noAdjustHandles="1" noChangeArrowheads="1" noChangeShapeType="1" noTextEdit="1"/>
              </p:cNvSpPr>
              <p:nvPr>
                <p:ph type="body" sz="quarter" idx="17"/>
              </p:nvPr>
            </p:nvSpPr>
            <p:spPr>
              <a:xfrm>
                <a:off x="354000" y="1567086"/>
                <a:ext cx="11484000" cy="4644528"/>
              </a:xfrm>
              <a:blipFill>
                <a:blip r:embed="rId3"/>
                <a:stretch>
                  <a:fillRect/>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FCAF3603-3919-6B01-AF94-BC2ADAC3C7B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2" name="Slide Number Placeholder 1">
            <a:extLst>
              <a:ext uri="{FF2B5EF4-FFF2-40B4-BE49-F238E27FC236}">
                <a16:creationId xmlns:a16="http://schemas.microsoft.com/office/drawing/2014/main" id="{A2B21F81-B892-3F8F-9496-591D0682A409}"/>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186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73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8B9D9-42F9-0D37-845B-0065903F10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A247C4B-EE8D-66CE-E958-BA9563B7C4B5}"/>
              </a:ext>
            </a:extLst>
          </p:cNvPr>
          <p:cNvSpPr>
            <a:spLocks noGrp="1"/>
          </p:cNvSpPr>
          <p:nvPr>
            <p:ph type="ctrTitle"/>
          </p:nvPr>
        </p:nvSpPr>
        <p:spPr>
          <a:xfrm>
            <a:off x="420624" y="4067881"/>
            <a:ext cx="11411374" cy="800681"/>
          </a:xfrm>
        </p:spPr>
        <p:txBody>
          <a:bodyPr/>
          <a:lstStyle/>
          <a:p>
            <a:r>
              <a:rPr lang="en-AU" dirty="0"/>
              <a:t>‘Bridging the Gap’</a:t>
            </a:r>
            <a:br>
              <a:rPr lang="en-AU" sz="4000" dirty="0"/>
            </a:br>
            <a:r>
              <a:rPr lang="en-AU" sz="3600" dirty="0">
                <a:solidFill>
                  <a:schemeClr val="accent4"/>
                </a:solidFill>
              </a:rPr>
              <a:t>Evaluation and Engineering report</a:t>
            </a:r>
            <a:endParaRPr lang="en-AU" sz="4000" dirty="0">
              <a:solidFill>
                <a:schemeClr val="accent4"/>
              </a:solidFill>
            </a:endParaRPr>
          </a:p>
        </p:txBody>
      </p:sp>
    </p:spTree>
    <p:extLst>
      <p:ext uri="{BB962C8B-B14F-4D97-AF65-F5344CB8AC3E}">
        <p14:creationId xmlns:p14="http://schemas.microsoft.com/office/powerpoint/2010/main" val="174326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DFB6C-3694-88F1-37BF-110C044049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B3873E1-BC85-BC53-67BA-09CD3F1ED07D}"/>
              </a:ext>
            </a:extLst>
          </p:cNvPr>
          <p:cNvSpPr>
            <a:spLocks noGrp="1"/>
          </p:cNvSpPr>
          <p:nvPr>
            <p:ph type="title"/>
          </p:nvPr>
        </p:nvSpPr>
        <p:spPr>
          <a:xfrm>
            <a:off x="359998" y="360000"/>
            <a:ext cx="10260002" cy="522000"/>
          </a:xfrm>
        </p:spPr>
        <p:txBody>
          <a:bodyPr/>
          <a:lstStyle/>
          <a:p>
            <a:r>
              <a:rPr lang="en-AU">
                <a:latin typeface="+mj-lt"/>
              </a:rPr>
              <a:t>Learning intentions and success criteria (28)</a:t>
            </a:r>
          </a:p>
        </p:txBody>
      </p:sp>
      <p:sp>
        <p:nvSpPr>
          <p:cNvPr id="3" name="TextBox 2">
            <a:extLst>
              <a:ext uri="{FF2B5EF4-FFF2-40B4-BE49-F238E27FC236}">
                <a16:creationId xmlns:a16="http://schemas.microsoft.com/office/drawing/2014/main" id="{F9298AE5-9E0A-17DC-819D-7039AA911694}"/>
              </a:ext>
            </a:extLst>
          </p:cNvPr>
          <p:cNvSpPr txBox="1"/>
          <p:nvPr/>
        </p:nvSpPr>
        <p:spPr>
          <a:xfrm>
            <a:off x="359998" y="1829945"/>
            <a:ext cx="11015048" cy="44421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285750" lvl="0" indent="-285750">
              <a:lnSpc>
                <a:spcPct val="150000"/>
              </a:lnSpc>
              <a:spcAft>
                <a:spcPts val="1200"/>
              </a:spcAft>
              <a:buFont typeface="Arial" panose="020B0604020202020204" pitchFamily="34" charset="0"/>
              <a:buChar char="•"/>
              <a:defRPr/>
            </a:pPr>
            <a:r>
              <a:rPr lang="en-AU" sz="1800" dirty="0"/>
              <a:t>evaluate our bridge design and testing results</a:t>
            </a:r>
          </a:p>
          <a:p>
            <a:pPr marL="285750" lvl="0" indent="-285750">
              <a:lnSpc>
                <a:spcPct val="150000"/>
              </a:lnSpc>
              <a:spcAft>
                <a:spcPts val="1200"/>
              </a:spcAft>
              <a:buFont typeface="Arial" panose="020B0604020202020204" pitchFamily="34" charset="0"/>
              <a:buChar char="•"/>
              <a:defRPr/>
            </a:pPr>
            <a:r>
              <a:rPr lang="en-AU" sz="1800" dirty="0"/>
              <a:t>use the results to compile an engineering report</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285750" indent="-285750" fontAlgn="base">
              <a:lnSpc>
                <a:spcPct val="150000"/>
              </a:lnSpc>
              <a:spcAft>
                <a:spcPts val="1200"/>
              </a:spcAft>
              <a:buFont typeface="Arial" panose="020B0604020202020204" pitchFamily="34" charset="0"/>
              <a:buChar char="•"/>
            </a:pPr>
            <a:r>
              <a:rPr lang="en-AU" sz="1800" dirty="0"/>
              <a:t>analyse failure points in our bridge </a:t>
            </a:r>
          </a:p>
          <a:p>
            <a:pPr marL="285750" indent="-285750" fontAlgn="base">
              <a:lnSpc>
                <a:spcPct val="150000"/>
              </a:lnSpc>
              <a:spcAft>
                <a:spcPts val="1200"/>
              </a:spcAft>
              <a:buFont typeface="Arial" panose="020B0604020202020204" pitchFamily="34" charset="0"/>
              <a:buChar char="•"/>
            </a:pPr>
            <a:r>
              <a:rPr lang="en-AU" sz="1800" dirty="0"/>
              <a:t>suggest improvements for efficiency and strength </a:t>
            </a:r>
          </a:p>
          <a:p>
            <a:pPr marL="285750" indent="-285750" fontAlgn="base">
              <a:lnSpc>
                <a:spcPct val="150000"/>
              </a:lnSpc>
              <a:spcAft>
                <a:spcPts val="1200"/>
              </a:spcAft>
              <a:buFont typeface="Arial" panose="020B0604020202020204" pitchFamily="34" charset="0"/>
              <a:buChar char="•"/>
            </a:pPr>
            <a:r>
              <a:rPr lang="en-AU" sz="1800" dirty="0"/>
              <a:t>compile testing data and evaluation into a report </a:t>
            </a:r>
          </a:p>
          <a:p>
            <a:pPr marL="285750" indent="-285750" fontAlgn="base">
              <a:lnSpc>
                <a:spcPct val="150000"/>
              </a:lnSpc>
              <a:spcAft>
                <a:spcPts val="1200"/>
              </a:spcAft>
              <a:buFont typeface="Arial" panose="020B0604020202020204" pitchFamily="34" charset="0"/>
              <a:buChar char="•"/>
            </a:pPr>
            <a:r>
              <a:rPr lang="en-AU" sz="1800" dirty="0"/>
              <a:t>submit a final engineering report.</a:t>
            </a:r>
          </a:p>
        </p:txBody>
      </p:sp>
      <p:sp>
        <p:nvSpPr>
          <p:cNvPr id="2" name="Slide Number Placeholder 1">
            <a:extLst>
              <a:ext uri="{FF2B5EF4-FFF2-40B4-BE49-F238E27FC236}">
                <a16:creationId xmlns:a16="http://schemas.microsoft.com/office/drawing/2014/main" id="{A7D228B7-B10E-A131-F5BA-E6ACE9BEBCA1}"/>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649520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1FC0-7AED-670A-59AD-859D88E65818}"/>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65E65390-2942-C9E6-FD20-9D361FC2C7BF}"/>
              </a:ext>
            </a:extLst>
          </p:cNvPr>
          <p:cNvSpPr>
            <a:spLocks noGrp="1"/>
          </p:cNvSpPr>
          <p:nvPr>
            <p:ph type="title"/>
          </p:nvPr>
        </p:nvSpPr>
        <p:spPr/>
        <p:txBody>
          <a:bodyPr vert="horz" lIns="0" tIns="0" rIns="0" bIns="0" rtlCol="0" anchor="t">
            <a:normAutofit/>
          </a:bodyPr>
          <a:lstStyle/>
          <a:p>
            <a:r>
              <a:rPr lang="en-AU" dirty="0"/>
              <a:t>‘Bridging the gap’</a:t>
            </a:r>
            <a:r>
              <a:rPr lang="en-AU"/>
              <a:t> (6)</a:t>
            </a:r>
            <a:endParaRPr lang="en-AU" dirty="0"/>
          </a:p>
        </p:txBody>
      </p:sp>
      <p:sp>
        <p:nvSpPr>
          <p:cNvPr id="7" name="Text Placeholder 6">
            <a:extLst>
              <a:ext uri="{FF2B5EF4-FFF2-40B4-BE49-F238E27FC236}">
                <a16:creationId xmlns:a16="http://schemas.microsoft.com/office/drawing/2014/main" id="{5ABBAC38-0C82-911C-F8CC-F5C6406EDD62}"/>
              </a:ext>
            </a:extLst>
          </p:cNvPr>
          <p:cNvSpPr>
            <a:spLocks noGrp="1"/>
          </p:cNvSpPr>
          <p:nvPr>
            <p:ph type="body" sz="quarter" idx="18"/>
          </p:nvPr>
        </p:nvSpPr>
        <p:spPr/>
        <p:txBody>
          <a:bodyPr/>
          <a:lstStyle/>
          <a:p>
            <a:r>
              <a:rPr lang="en-AU" dirty="0">
                <a:solidFill>
                  <a:srgbClr val="146CFD"/>
                </a:solidFill>
              </a:rPr>
              <a:t>Submission details</a:t>
            </a:r>
          </a:p>
        </p:txBody>
      </p:sp>
      <p:sp>
        <p:nvSpPr>
          <p:cNvPr id="20" name="Rectangle 19">
            <a:extLst>
              <a:ext uri="{FF2B5EF4-FFF2-40B4-BE49-F238E27FC236}">
                <a16:creationId xmlns:a16="http://schemas.microsoft.com/office/drawing/2014/main" id="{A1A02675-2AD2-621D-673C-A284ABCDCA8C}"/>
              </a:ext>
              <a:ext uri="{C183D7F6-B498-43B3-948B-1728B52AA6E4}">
                <adec:decorative xmlns:adec="http://schemas.microsoft.com/office/drawing/2017/decorative" val="1"/>
              </a:ext>
            </a:extLst>
          </p:cNvPr>
          <p:cNvSpPr/>
          <p:nvPr/>
        </p:nvSpPr>
        <p:spPr>
          <a:xfrm>
            <a:off x="348001" y="1498684"/>
            <a:ext cx="11612351" cy="48777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CBCBC6C6-8CDC-91B2-E39C-E926FCBA2BB0}"/>
              </a:ext>
            </a:extLst>
          </p:cNvPr>
          <p:cNvSpPr>
            <a:spLocks noGrp="1"/>
          </p:cNvSpPr>
          <p:nvPr>
            <p:ph type="body" sz="quarter" idx="17"/>
          </p:nvPr>
        </p:nvSpPr>
        <p:spPr>
          <a:xfrm>
            <a:off x="521616" y="1614513"/>
            <a:ext cx="2809920" cy="538160"/>
          </a:xfrm>
        </p:spPr>
        <p:txBody>
          <a:bodyPr/>
          <a:lstStyle/>
          <a:p>
            <a:r>
              <a:rPr lang="en-AU" sz="1800" dirty="0"/>
              <a:t>Design sketches:</a:t>
            </a:r>
            <a:endParaRPr lang="en-US" sz="1800" dirty="0"/>
          </a:p>
        </p:txBody>
      </p:sp>
      <p:sp>
        <p:nvSpPr>
          <p:cNvPr id="25" name="Text Placeholder 5">
            <a:extLst>
              <a:ext uri="{FF2B5EF4-FFF2-40B4-BE49-F238E27FC236}">
                <a16:creationId xmlns:a16="http://schemas.microsoft.com/office/drawing/2014/main" id="{94E4F8B5-86FD-CE5D-CE2F-B3863C282FB0}"/>
              </a:ext>
            </a:extLst>
          </p:cNvPr>
          <p:cNvSpPr txBox="1">
            <a:spLocks/>
          </p:cNvSpPr>
          <p:nvPr/>
        </p:nvSpPr>
        <p:spPr>
          <a:xfrm>
            <a:off x="3730946" y="1614513"/>
            <a:ext cx="8101054" cy="53816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Three design proposals (A4 page sketches with annotations).</a:t>
            </a:r>
            <a:endParaRPr lang="en-US" sz="1800" dirty="0"/>
          </a:p>
        </p:txBody>
      </p:sp>
      <p:sp>
        <p:nvSpPr>
          <p:cNvPr id="22" name="Text Placeholder 5">
            <a:extLst>
              <a:ext uri="{FF2B5EF4-FFF2-40B4-BE49-F238E27FC236}">
                <a16:creationId xmlns:a16="http://schemas.microsoft.com/office/drawing/2014/main" id="{F7B22D8E-2F8B-350E-4C72-44C0B210FE7E}"/>
              </a:ext>
            </a:extLst>
          </p:cNvPr>
          <p:cNvSpPr txBox="1">
            <a:spLocks/>
          </p:cNvSpPr>
          <p:nvPr/>
        </p:nvSpPr>
        <p:spPr>
          <a:xfrm>
            <a:off x="521615" y="2399582"/>
            <a:ext cx="2809920" cy="53816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Final Design:</a:t>
            </a:r>
            <a:endParaRPr lang="en-US" sz="1800" dirty="0"/>
          </a:p>
        </p:txBody>
      </p:sp>
      <p:sp>
        <p:nvSpPr>
          <p:cNvPr id="26" name="Text Placeholder 5">
            <a:extLst>
              <a:ext uri="{FF2B5EF4-FFF2-40B4-BE49-F238E27FC236}">
                <a16:creationId xmlns:a16="http://schemas.microsoft.com/office/drawing/2014/main" id="{2AFE680E-26DC-6153-07D2-DEC49BC4FB48}"/>
              </a:ext>
            </a:extLst>
          </p:cNvPr>
          <p:cNvSpPr txBox="1">
            <a:spLocks/>
          </p:cNvSpPr>
          <p:nvPr/>
        </p:nvSpPr>
        <p:spPr>
          <a:xfrm>
            <a:off x="3730946" y="2399581"/>
            <a:ext cx="8101054" cy="10491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Final A3 orthogonal drawing to AS 1100 standards with title block.</a:t>
            </a:r>
          </a:p>
          <a:p>
            <a:r>
              <a:rPr lang="en-AU" sz="1800" dirty="0"/>
              <a:t>Providing reasons for selecting final design. </a:t>
            </a:r>
          </a:p>
        </p:txBody>
      </p:sp>
      <p:sp>
        <p:nvSpPr>
          <p:cNvPr id="23" name="Text Placeholder 5">
            <a:extLst>
              <a:ext uri="{FF2B5EF4-FFF2-40B4-BE49-F238E27FC236}">
                <a16:creationId xmlns:a16="http://schemas.microsoft.com/office/drawing/2014/main" id="{ACCA0725-C5F2-72CA-9101-3B1835A4B462}"/>
              </a:ext>
            </a:extLst>
          </p:cNvPr>
          <p:cNvSpPr txBox="1">
            <a:spLocks/>
          </p:cNvSpPr>
          <p:nvPr/>
        </p:nvSpPr>
        <p:spPr>
          <a:xfrm>
            <a:off x="521614" y="3695688"/>
            <a:ext cx="2809920" cy="53816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Constructed bridge model:</a:t>
            </a:r>
            <a:endParaRPr lang="en-US" sz="1800" dirty="0"/>
          </a:p>
        </p:txBody>
      </p:sp>
      <p:sp>
        <p:nvSpPr>
          <p:cNvPr id="27" name="Text Placeholder 5">
            <a:extLst>
              <a:ext uri="{FF2B5EF4-FFF2-40B4-BE49-F238E27FC236}">
                <a16:creationId xmlns:a16="http://schemas.microsoft.com/office/drawing/2014/main" id="{47F79317-0B6A-0BA8-61C8-4254C2B02718}"/>
              </a:ext>
            </a:extLst>
          </p:cNvPr>
          <p:cNvSpPr txBox="1">
            <a:spLocks/>
          </p:cNvSpPr>
          <p:nvPr/>
        </p:nvSpPr>
        <p:spPr>
          <a:xfrm>
            <a:off x="3742944" y="3695688"/>
            <a:ext cx="8101054" cy="53816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Submitted prior to testing</a:t>
            </a:r>
          </a:p>
        </p:txBody>
      </p:sp>
      <p:sp>
        <p:nvSpPr>
          <p:cNvPr id="24" name="Text Placeholder 5">
            <a:extLst>
              <a:ext uri="{FF2B5EF4-FFF2-40B4-BE49-F238E27FC236}">
                <a16:creationId xmlns:a16="http://schemas.microsoft.com/office/drawing/2014/main" id="{85D4B9B9-19BE-A052-8060-120D36A9A90F}"/>
              </a:ext>
            </a:extLst>
          </p:cNvPr>
          <p:cNvSpPr txBox="1">
            <a:spLocks/>
          </p:cNvSpPr>
          <p:nvPr/>
        </p:nvSpPr>
        <p:spPr>
          <a:xfrm>
            <a:off x="521613" y="4480756"/>
            <a:ext cx="2809920" cy="53816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Engineering report:</a:t>
            </a:r>
            <a:endParaRPr lang="en-US" sz="1800" dirty="0"/>
          </a:p>
        </p:txBody>
      </p:sp>
      <p:sp>
        <p:nvSpPr>
          <p:cNvPr id="28" name="Text Placeholder 5">
            <a:extLst>
              <a:ext uri="{FF2B5EF4-FFF2-40B4-BE49-F238E27FC236}">
                <a16:creationId xmlns:a16="http://schemas.microsoft.com/office/drawing/2014/main" id="{DBE1148A-8679-8391-EDD1-7F42768F63E2}"/>
              </a:ext>
            </a:extLst>
          </p:cNvPr>
          <p:cNvSpPr txBox="1">
            <a:spLocks/>
          </p:cNvSpPr>
          <p:nvPr/>
        </p:nvSpPr>
        <p:spPr>
          <a:xfrm>
            <a:off x="3730946" y="4480756"/>
            <a:ext cx="8101054" cy="155847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Justification (no more than 1 page) comparing and evaluating the three designs. </a:t>
            </a:r>
          </a:p>
          <a:p>
            <a:r>
              <a:rPr lang="en-AU" sz="1800" dirty="0"/>
              <a:t>Details of the construction procedures undertaken in building the bridge</a:t>
            </a:r>
          </a:p>
          <a:p>
            <a:r>
              <a:rPr lang="en-AU" sz="1800" dirty="0"/>
              <a:t>Testing data and truss evaluation documented</a:t>
            </a:r>
          </a:p>
        </p:txBody>
      </p:sp>
      <p:pic>
        <p:nvPicPr>
          <p:cNvPr id="32" name="Picture 31">
            <a:extLst>
              <a:ext uri="{FF2B5EF4-FFF2-40B4-BE49-F238E27FC236}">
                <a16:creationId xmlns:a16="http://schemas.microsoft.com/office/drawing/2014/main" id="{947E01B1-17C3-CC12-2ECA-B8BE4388578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2" name="Slide Number Placeholder 1">
            <a:extLst>
              <a:ext uri="{FF2B5EF4-FFF2-40B4-BE49-F238E27FC236}">
                <a16:creationId xmlns:a16="http://schemas.microsoft.com/office/drawing/2014/main" id="{4F8364EA-9E3F-BE28-EEFA-129BE8E0310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189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406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2C921-D193-D6AA-FADF-0D6B5CFA98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CB4B17-0129-72F3-A86E-5AF85D63D241}"/>
              </a:ext>
            </a:extLst>
          </p:cNvPr>
          <p:cNvSpPr>
            <a:spLocks noGrp="1"/>
          </p:cNvSpPr>
          <p:nvPr>
            <p:ph type="title"/>
          </p:nvPr>
        </p:nvSpPr>
        <p:spPr>
          <a:xfrm>
            <a:off x="359998" y="360000"/>
            <a:ext cx="10260002" cy="522000"/>
          </a:xfrm>
        </p:spPr>
        <p:txBody>
          <a:bodyPr/>
          <a:lstStyle/>
          <a:p>
            <a:r>
              <a:rPr lang="en-AU" dirty="0">
                <a:latin typeface="+mj-lt"/>
              </a:rPr>
              <a:t>Learning intentions and success criteria (3)</a:t>
            </a:r>
          </a:p>
        </p:txBody>
      </p:sp>
      <p:sp>
        <p:nvSpPr>
          <p:cNvPr id="3" name="TextBox 2">
            <a:extLst>
              <a:ext uri="{FF2B5EF4-FFF2-40B4-BE49-F238E27FC236}">
                <a16:creationId xmlns:a16="http://schemas.microsoft.com/office/drawing/2014/main" id="{B4540D1D-7DC0-EDE9-3CDB-3C32724B9264}"/>
              </a:ext>
            </a:extLst>
          </p:cNvPr>
          <p:cNvSpPr txBox="1"/>
          <p:nvPr/>
        </p:nvSpPr>
        <p:spPr>
          <a:xfrm>
            <a:off x="359998" y="1894417"/>
            <a:ext cx="11015048" cy="37132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t>identify different types of forces and describe how they act on materials and structures.  </a:t>
            </a:r>
          </a:p>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57188" indent="-357188" algn="l" rtl="0" fontAlgn="base">
              <a:lnSpc>
                <a:spcPct val="150000"/>
              </a:lnSpc>
              <a:spcBef>
                <a:spcPts val="600"/>
              </a:spcBef>
              <a:buFont typeface="Arial" panose="020B0604020202020204" pitchFamily="34" charset="0"/>
              <a:buChar char="•"/>
            </a:pPr>
            <a:r>
              <a:rPr lang="en-AU" sz="2000" b="0" i="0" dirty="0">
                <a:solidFill>
                  <a:srgbClr val="000000"/>
                </a:solidFill>
                <a:effectLst/>
                <a:latin typeface="Arial" panose="020B0604020202020204" pitchFamily="34" charset="0"/>
              </a:rPr>
              <a:t>give examples of situations where objects are pulled, squashed or twisted </a:t>
            </a:r>
          </a:p>
          <a:p>
            <a:pPr marL="357188" indent="-357188" algn="l" rtl="0" fontAlgn="base">
              <a:lnSpc>
                <a:spcPct val="150000"/>
              </a:lnSpc>
              <a:spcBef>
                <a:spcPts val="600"/>
              </a:spcBef>
              <a:buFont typeface="Arial" panose="020B0604020202020204" pitchFamily="34" charset="0"/>
              <a:buChar char="•"/>
            </a:pPr>
            <a:r>
              <a:rPr lang="en-AU" sz="2000" b="0" i="0" dirty="0">
                <a:solidFill>
                  <a:srgbClr val="000000"/>
                </a:solidFill>
                <a:effectLst/>
                <a:latin typeface="Arial" panose="020B0604020202020204" pitchFamily="34" charset="0"/>
              </a:rPr>
              <a:t>describe tension, compression and torsion using correct terminology </a:t>
            </a:r>
          </a:p>
          <a:p>
            <a:pPr marL="357188" indent="-357188" algn="l" rtl="0" fontAlgn="base">
              <a:lnSpc>
                <a:spcPct val="150000"/>
              </a:lnSpc>
              <a:spcBef>
                <a:spcPts val="600"/>
              </a:spcBef>
              <a:buFont typeface="Arial" panose="020B0604020202020204" pitchFamily="34" charset="0"/>
              <a:buChar char="•"/>
            </a:pPr>
            <a:r>
              <a:rPr lang="en-AU" sz="2000" b="0" i="0" dirty="0">
                <a:solidFill>
                  <a:srgbClr val="000000"/>
                </a:solidFill>
                <a:effectLst/>
                <a:latin typeface="Arial" panose="020B0604020202020204" pitchFamily="34" charset="0"/>
              </a:rPr>
              <a:t>match each force with a real-world example </a:t>
            </a:r>
          </a:p>
          <a:p>
            <a:pPr marL="357188" indent="-357188" algn="l" rtl="0" fontAlgn="base">
              <a:lnSpc>
                <a:spcPct val="150000"/>
              </a:lnSpc>
              <a:spcBef>
                <a:spcPts val="600"/>
              </a:spcBef>
              <a:buFont typeface="Arial" panose="020B0604020202020204" pitchFamily="34" charset="0"/>
              <a:buChar char="•"/>
            </a:pPr>
            <a:r>
              <a:rPr lang="en-AU" sz="2000" b="0" i="0" dirty="0">
                <a:solidFill>
                  <a:srgbClr val="000000"/>
                </a:solidFill>
                <a:effectLst/>
                <a:latin typeface="Arial" panose="020B0604020202020204" pitchFamily="34" charset="0"/>
              </a:rPr>
              <a:t>complete sentence starters to explain tensile, compressive and torsional forces. </a:t>
            </a:r>
          </a:p>
        </p:txBody>
      </p:sp>
      <p:sp>
        <p:nvSpPr>
          <p:cNvPr id="2" name="Slide Number Placeholder 1">
            <a:extLst>
              <a:ext uri="{FF2B5EF4-FFF2-40B4-BE49-F238E27FC236}">
                <a16:creationId xmlns:a16="http://schemas.microsoft.com/office/drawing/2014/main" id="{9ABFB266-3E06-DFC3-7BC3-F39C138CAA4A}"/>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7586307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9BDD-DBE5-D723-AC35-1C0316410D98}"/>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0D94168D-02A7-1760-1C7E-3E543678D7FD}"/>
              </a:ext>
            </a:extLst>
          </p:cNvPr>
          <p:cNvSpPr>
            <a:spLocks noGrp="1"/>
          </p:cNvSpPr>
          <p:nvPr>
            <p:ph type="title"/>
          </p:nvPr>
        </p:nvSpPr>
        <p:spPr/>
        <p:txBody>
          <a:bodyPr vert="horz" lIns="0" tIns="0" rIns="0" bIns="0" rtlCol="0" anchor="t">
            <a:normAutofit/>
          </a:bodyPr>
          <a:lstStyle/>
          <a:p>
            <a:r>
              <a:rPr lang="en-AU" dirty="0"/>
              <a:t>‘Bridging the gap’</a:t>
            </a:r>
            <a:r>
              <a:rPr lang="en-AU"/>
              <a:t> (7)</a:t>
            </a:r>
            <a:endParaRPr lang="en-AU" dirty="0"/>
          </a:p>
        </p:txBody>
      </p:sp>
      <p:sp>
        <p:nvSpPr>
          <p:cNvPr id="7" name="Text Placeholder 6">
            <a:extLst>
              <a:ext uri="{FF2B5EF4-FFF2-40B4-BE49-F238E27FC236}">
                <a16:creationId xmlns:a16="http://schemas.microsoft.com/office/drawing/2014/main" id="{4BE5AF3C-BD59-6612-6B30-2792552CBA37}"/>
              </a:ext>
            </a:extLst>
          </p:cNvPr>
          <p:cNvSpPr>
            <a:spLocks noGrp="1"/>
          </p:cNvSpPr>
          <p:nvPr>
            <p:ph type="body" sz="quarter" idx="18"/>
          </p:nvPr>
        </p:nvSpPr>
        <p:spPr/>
        <p:txBody>
          <a:bodyPr/>
          <a:lstStyle/>
          <a:p>
            <a:r>
              <a:rPr lang="en-AU" dirty="0">
                <a:solidFill>
                  <a:srgbClr val="146CFD"/>
                </a:solidFill>
              </a:rPr>
              <a:t>What is the teacher looking for?</a:t>
            </a:r>
          </a:p>
        </p:txBody>
      </p:sp>
      <p:sp>
        <p:nvSpPr>
          <p:cNvPr id="6" name="Text Placeholder 5">
            <a:extLst>
              <a:ext uri="{FF2B5EF4-FFF2-40B4-BE49-F238E27FC236}">
                <a16:creationId xmlns:a16="http://schemas.microsoft.com/office/drawing/2014/main" id="{A5E5B5EF-89B7-8FEE-D7B7-6A497D404751}"/>
              </a:ext>
            </a:extLst>
          </p:cNvPr>
          <p:cNvSpPr>
            <a:spLocks noGrp="1"/>
          </p:cNvSpPr>
          <p:nvPr>
            <p:ph type="body" sz="quarter" idx="17"/>
          </p:nvPr>
        </p:nvSpPr>
        <p:spPr>
          <a:xfrm>
            <a:off x="360000" y="1652431"/>
            <a:ext cx="11484000" cy="4675218"/>
          </a:xfrm>
          <a:solidFill>
            <a:schemeClr val="accent4"/>
          </a:solidFill>
        </p:spPr>
        <p:txBody>
          <a:bodyPr lIns="180000" tIns="180000" rIns="180000" bIns="180000"/>
          <a:lstStyle/>
          <a:p>
            <a:pPr>
              <a:spcAft>
                <a:spcPts val="600"/>
              </a:spcAft>
            </a:pPr>
            <a:r>
              <a:rPr lang="en-AU" sz="1600" b="1" dirty="0"/>
              <a:t>Safe use </a:t>
            </a:r>
            <a:r>
              <a:rPr lang="en-AU" sz="1600" dirty="0"/>
              <a:t>of tools, equipment and materials when designing, constructing and testing your bridge.</a:t>
            </a:r>
          </a:p>
          <a:p>
            <a:pPr>
              <a:spcAft>
                <a:spcPts val="600"/>
              </a:spcAft>
            </a:pPr>
            <a:r>
              <a:rPr lang="en-AU" sz="1600" b="1" dirty="0"/>
              <a:t>Clear</a:t>
            </a:r>
            <a:r>
              <a:rPr lang="en-AU" sz="1600" dirty="0"/>
              <a:t> communication of your ideas through labelled sketches, orthogonal drawings and correct use of engineering terms.</a:t>
            </a:r>
          </a:p>
          <a:p>
            <a:pPr>
              <a:spcAft>
                <a:spcPts val="600"/>
              </a:spcAft>
            </a:pPr>
            <a:r>
              <a:rPr lang="en-AU" sz="1600" b="1" dirty="0"/>
              <a:t>Evidence</a:t>
            </a:r>
            <a:r>
              <a:rPr lang="en-AU" sz="1600" dirty="0"/>
              <a:t> that you have investigated and compared different truss bridge designs to decide on the most efficient option.</a:t>
            </a:r>
          </a:p>
          <a:p>
            <a:pPr>
              <a:spcAft>
                <a:spcPts val="600"/>
              </a:spcAft>
            </a:pPr>
            <a:r>
              <a:rPr lang="en-AU" sz="1600" dirty="0"/>
              <a:t>A </a:t>
            </a:r>
            <a:r>
              <a:rPr lang="en-AU" sz="1600" b="1" dirty="0"/>
              <a:t>well-justified</a:t>
            </a:r>
            <a:r>
              <a:rPr lang="en-AU" sz="1600" dirty="0"/>
              <a:t> final design choice that explains why it is the best use of materials.</a:t>
            </a:r>
          </a:p>
          <a:p>
            <a:pPr>
              <a:spcAft>
                <a:spcPts val="600"/>
              </a:spcAft>
            </a:pPr>
            <a:r>
              <a:rPr lang="en-AU" sz="1600" b="1" dirty="0"/>
              <a:t>Accurate</a:t>
            </a:r>
            <a:r>
              <a:rPr lang="en-AU" sz="1600" dirty="0"/>
              <a:t> construction of your bridge that matches your final drawing.</a:t>
            </a:r>
          </a:p>
          <a:p>
            <a:pPr>
              <a:spcAft>
                <a:spcPts val="600"/>
              </a:spcAft>
            </a:pPr>
            <a:r>
              <a:rPr lang="en-AU" sz="1600" b="1" dirty="0"/>
              <a:t>Correct </a:t>
            </a:r>
            <a:r>
              <a:rPr lang="en-AU" sz="1600" dirty="0"/>
              <a:t>measurement and recording of the mass of your bridge and the maximum load it carries.</a:t>
            </a:r>
          </a:p>
          <a:p>
            <a:pPr>
              <a:spcAft>
                <a:spcPts val="600"/>
              </a:spcAft>
            </a:pPr>
            <a:r>
              <a:rPr lang="en-AU" sz="1600" b="1" dirty="0"/>
              <a:t>Accurate</a:t>
            </a:r>
            <a:r>
              <a:rPr lang="en-AU" sz="1600" dirty="0"/>
              <a:t> calculation of the </a:t>
            </a:r>
            <a:r>
              <a:rPr lang="en-AU" sz="1600" b="1" dirty="0"/>
              <a:t>strength-to-weight</a:t>
            </a:r>
            <a:r>
              <a:rPr lang="en-AU" sz="1600" dirty="0"/>
              <a:t> ratio.</a:t>
            </a:r>
          </a:p>
          <a:p>
            <a:pPr>
              <a:spcAft>
                <a:spcPts val="600"/>
              </a:spcAft>
            </a:pPr>
            <a:r>
              <a:rPr lang="en-AU" sz="1600" dirty="0"/>
              <a:t>An </a:t>
            </a:r>
            <a:r>
              <a:rPr lang="en-AU" sz="1600" b="1" dirty="0"/>
              <a:t>evaluation</a:t>
            </a:r>
            <a:r>
              <a:rPr lang="en-AU" sz="1600" dirty="0"/>
              <a:t> that </a:t>
            </a:r>
            <a:r>
              <a:rPr lang="en-AU" sz="1600" b="1" dirty="0"/>
              <a:t>explains</a:t>
            </a:r>
            <a:r>
              <a:rPr lang="en-AU" sz="1600" dirty="0"/>
              <a:t>, using engineering terminology, how your bridge performed, where it failed, and how it could be improved.</a:t>
            </a:r>
          </a:p>
          <a:p>
            <a:pPr>
              <a:spcAft>
                <a:spcPts val="600"/>
              </a:spcAft>
            </a:pPr>
            <a:r>
              <a:rPr lang="en-AU" sz="1600" dirty="0"/>
              <a:t>Consideration of how efficient use of materials </a:t>
            </a:r>
            <a:r>
              <a:rPr lang="en-AU" sz="1600" b="1" dirty="0"/>
              <a:t>relates to sustainability in engineering design</a:t>
            </a:r>
            <a:r>
              <a:rPr lang="en-AU" sz="1600" dirty="0"/>
              <a:t>.</a:t>
            </a:r>
          </a:p>
        </p:txBody>
      </p:sp>
      <p:pic>
        <p:nvPicPr>
          <p:cNvPr id="10" name="Picture 9">
            <a:extLst>
              <a:ext uri="{FF2B5EF4-FFF2-40B4-BE49-F238E27FC236}">
                <a16:creationId xmlns:a16="http://schemas.microsoft.com/office/drawing/2014/main" id="{BB3A715D-4898-FCB8-9E03-94182BDD242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2" name="Slide Number Placeholder 1">
            <a:extLst>
              <a:ext uri="{FF2B5EF4-FFF2-40B4-BE49-F238E27FC236}">
                <a16:creationId xmlns:a16="http://schemas.microsoft.com/office/drawing/2014/main" id="{6CBC4A07-35DE-D9B6-BC3D-EEECEA2C645A}"/>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938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93F66-A820-C65A-694C-503EFAD9AF87}"/>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4AB283B-EDDD-8EA6-7D2D-D9C9F8B4289E}"/>
              </a:ext>
            </a:extLst>
          </p:cNvPr>
          <p:cNvSpPr>
            <a:spLocks noGrp="1"/>
          </p:cNvSpPr>
          <p:nvPr>
            <p:ph type="title"/>
          </p:nvPr>
        </p:nvSpPr>
        <p:spPr/>
        <p:txBody>
          <a:bodyPr vert="horz" lIns="0" tIns="0" rIns="0" bIns="0" rtlCol="0" anchor="t">
            <a:normAutofit/>
          </a:bodyPr>
          <a:lstStyle/>
          <a:p>
            <a:r>
              <a:rPr lang="en-AU" dirty="0"/>
              <a:t>‘Bridging the gap’</a:t>
            </a:r>
            <a:r>
              <a:rPr lang="en-AU"/>
              <a:t> (8)</a:t>
            </a:r>
            <a:endParaRPr lang="en-AU" dirty="0"/>
          </a:p>
        </p:txBody>
      </p:sp>
      <p:sp>
        <p:nvSpPr>
          <p:cNvPr id="5" name="Text Placeholder 4">
            <a:extLst>
              <a:ext uri="{FF2B5EF4-FFF2-40B4-BE49-F238E27FC236}">
                <a16:creationId xmlns:a16="http://schemas.microsoft.com/office/drawing/2014/main" id="{12FCA17A-FDDD-36CE-5799-ECD5AAC7AC30}"/>
              </a:ext>
            </a:extLst>
          </p:cNvPr>
          <p:cNvSpPr>
            <a:spLocks noGrp="1"/>
          </p:cNvSpPr>
          <p:nvPr>
            <p:ph type="body" sz="quarter" idx="18"/>
          </p:nvPr>
        </p:nvSpPr>
        <p:spPr/>
        <p:txBody>
          <a:bodyPr/>
          <a:lstStyle/>
          <a:p>
            <a:r>
              <a:rPr lang="en-AU" dirty="0">
                <a:solidFill>
                  <a:srgbClr val="146CFD"/>
                </a:solidFill>
              </a:rPr>
              <a:t>Student-facing rubric</a:t>
            </a:r>
          </a:p>
        </p:txBody>
      </p:sp>
      <p:graphicFrame>
        <p:nvGraphicFramePr>
          <p:cNvPr id="6" name="Table 5">
            <a:extLst>
              <a:ext uri="{FF2B5EF4-FFF2-40B4-BE49-F238E27FC236}">
                <a16:creationId xmlns:a16="http://schemas.microsoft.com/office/drawing/2014/main" id="{B307D2A2-CC8B-131D-FB94-CE8AB4F498CC}"/>
              </a:ext>
            </a:extLst>
          </p:cNvPr>
          <p:cNvGraphicFramePr>
            <a:graphicFrameLocks noGrp="1"/>
          </p:cNvGraphicFramePr>
          <p:nvPr>
            <p:extLst>
              <p:ext uri="{D42A27DB-BD31-4B8C-83A1-F6EECF244321}">
                <p14:modId xmlns:p14="http://schemas.microsoft.com/office/powerpoint/2010/main" val="3402464672"/>
              </p:ext>
            </p:extLst>
          </p:nvPr>
        </p:nvGraphicFramePr>
        <p:xfrm>
          <a:off x="404136" y="1369454"/>
          <a:ext cx="11079864" cy="5393799"/>
        </p:xfrm>
        <a:graphic>
          <a:graphicData uri="http://schemas.openxmlformats.org/drawingml/2006/table">
            <a:tbl>
              <a:tblPr firstRow="1" firstCol="1" bandRow="1"/>
              <a:tblGrid>
                <a:gridCol w="1575482">
                  <a:extLst>
                    <a:ext uri="{9D8B030D-6E8A-4147-A177-3AD203B41FA5}">
                      <a16:colId xmlns:a16="http://schemas.microsoft.com/office/drawing/2014/main" val="2922905123"/>
                    </a:ext>
                  </a:extLst>
                </a:gridCol>
                <a:gridCol w="1771131">
                  <a:extLst>
                    <a:ext uri="{9D8B030D-6E8A-4147-A177-3AD203B41FA5}">
                      <a16:colId xmlns:a16="http://schemas.microsoft.com/office/drawing/2014/main" val="1696447197"/>
                    </a:ext>
                  </a:extLst>
                </a:gridCol>
                <a:gridCol w="1946184">
                  <a:extLst>
                    <a:ext uri="{9D8B030D-6E8A-4147-A177-3AD203B41FA5}">
                      <a16:colId xmlns:a16="http://schemas.microsoft.com/office/drawing/2014/main" val="3393496205"/>
                    </a:ext>
                  </a:extLst>
                </a:gridCol>
                <a:gridCol w="1812320">
                  <a:extLst>
                    <a:ext uri="{9D8B030D-6E8A-4147-A177-3AD203B41FA5}">
                      <a16:colId xmlns:a16="http://schemas.microsoft.com/office/drawing/2014/main" val="113563039"/>
                    </a:ext>
                  </a:extLst>
                </a:gridCol>
                <a:gridCol w="1752556">
                  <a:extLst>
                    <a:ext uri="{9D8B030D-6E8A-4147-A177-3AD203B41FA5}">
                      <a16:colId xmlns:a16="http://schemas.microsoft.com/office/drawing/2014/main" val="1624241499"/>
                    </a:ext>
                  </a:extLst>
                </a:gridCol>
                <a:gridCol w="2222191">
                  <a:extLst>
                    <a:ext uri="{9D8B030D-6E8A-4147-A177-3AD203B41FA5}">
                      <a16:colId xmlns:a16="http://schemas.microsoft.com/office/drawing/2014/main" val="418753943"/>
                    </a:ext>
                  </a:extLst>
                </a:gridCol>
              </a:tblGrid>
              <a:tr h="166215">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Criteria</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Limited</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Basic</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Sound</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High</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Outstanding</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037678124"/>
                  </a:ext>
                </a:extLst>
              </a:tr>
              <a:tr h="735190">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Safe work practices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Rarely follows safety instructions when using tools and materials.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Sometimes follows safety instructions but often needs reminders.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Usually follows safety instructions and uses tools safely</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Consistently follows safety instructions with care and responsibility</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Always demonstrates excellent safety awareness and sets a positive example for others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809258"/>
                  </a:ext>
                </a:extLst>
              </a:tr>
              <a:tr h="924849">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Design and communication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Produces few or unclear sketches with little explanation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Produces some sketches with limited detail and explanation.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Produces three clear sketches with some annotations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Produces three detailed sketches with clear annotations and correct use of terms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Produces three highly detailed designs with high quality sketches, clear annotations and precise engineering language</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729094202"/>
                  </a:ext>
                </a:extLst>
              </a:tr>
              <a:tr h="924849">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Bridge construction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Bridge is incomplete or poorly made and does not meet specifications.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Bridge is roughly made with several errors and only partly meets specifications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Bridge is complete, reasonably accurate and meets most specifications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Bridge is well made, accurate relative to the drawing and meets all specifications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Bridge is constructed with excellent accuracy and quality, closely matching the drawing and exceeding specifications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4969827"/>
                  </a:ext>
                </a:extLst>
              </a:tr>
              <a:tr h="1493825">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Testing and evaluation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Provides little or no testing data or reflection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Provides some testing data but with errors and limited reflection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Provides testing data and a basic evaluation of bridge performance</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Provides accurate testing data and a clear evaluation, including some suggestions for improvement</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Provides very accurate testing data and a detailed evaluation, clearly identifying failure points and suggesting realistic improvements for efficiency and sustainability</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716975395"/>
                  </a:ext>
                </a:extLst>
              </a:tr>
              <a:tr h="924849">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Sustainable design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Presents little or no reference to the importance of sustainable design</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Presents some consideration to the importance of sustainable designs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Presents characteristics of sustainable considerations when designing engineered structures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Presents some understanding of the importance of sustainable design in engineering with examples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Presents a clear understanding of the importance of sustainable design in engineering with specific examples</a:t>
                      </a:r>
                      <a:endParaRPr lang="en-AU" sz="1000" b="0" i="0" dirty="0">
                        <a:effectLst/>
                        <a:latin typeface="Arial" panose="020B0604020202020204" pitchFamily="34" charset="0"/>
                        <a:ea typeface="Calibri" panose="020F0502020204030204" pitchFamily="34" charset="0"/>
                        <a:cs typeface="Arial" panose="020B0604020202020204" pitchFamily="34" charset="0"/>
                      </a:endParaRPr>
                    </a:p>
                  </a:txBody>
                  <a:tcPr marL="47122" marR="47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7889929"/>
                  </a:ext>
                </a:extLst>
              </a:tr>
            </a:tbl>
          </a:graphicData>
        </a:graphic>
      </p:graphicFrame>
      <p:pic>
        <p:nvPicPr>
          <p:cNvPr id="3" name="Picture 2">
            <a:extLst>
              <a:ext uri="{FF2B5EF4-FFF2-40B4-BE49-F238E27FC236}">
                <a16:creationId xmlns:a16="http://schemas.microsoft.com/office/drawing/2014/main" id="{83C86BA1-4325-8630-5A44-2719AE0281B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2" name="Slide Number Placeholder 1">
            <a:extLst>
              <a:ext uri="{FF2B5EF4-FFF2-40B4-BE49-F238E27FC236}">
                <a16:creationId xmlns:a16="http://schemas.microsoft.com/office/drawing/2014/main" id="{E8DB705F-6D3C-9BCA-B753-B236763FA59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152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9AD6F-5B6E-88BA-615E-A84E39DA15C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8D62C295-2928-F5BC-282D-75B54081E6BE}"/>
              </a:ext>
            </a:extLst>
          </p:cNvPr>
          <p:cNvSpPr>
            <a:spLocks noGrp="1"/>
          </p:cNvSpPr>
          <p:nvPr>
            <p:ph type="title"/>
          </p:nvPr>
        </p:nvSpPr>
        <p:spPr/>
        <p:txBody>
          <a:bodyPr vert="horz" lIns="0" tIns="0" rIns="0" bIns="0" rtlCol="0" anchor="t">
            <a:normAutofit/>
          </a:bodyPr>
          <a:lstStyle/>
          <a:p>
            <a:r>
              <a:rPr lang="en-AU" dirty="0"/>
              <a:t>‘Bridging the gap’</a:t>
            </a:r>
            <a:r>
              <a:rPr lang="en-AU"/>
              <a:t> (9)</a:t>
            </a:r>
            <a:endParaRPr lang="en-AU" dirty="0"/>
          </a:p>
        </p:txBody>
      </p:sp>
      <p:sp>
        <p:nvSpPr>
          <p:cNvPr id="6" name="Text Placeholder 5">
            <a:extLst>
              <a:ext uri="{FF2B5EF4-FFF2-40B4-BE49-F238E27FC236}">
                <a16:creationId xmlns:a16="http://schemas.microsoft.com/office/drawing/2014/main" id="{6B04EFE5-9664-F5D8-C1BC-7A4F70ECDE45}"/>
              </a:ext>
            </a:extLst>
          </p:cNvPr>
          <p:cNvSpPr>
            <a:spLocks noGrp="1"/>
          </p:cNvSpPr>
          <p:nvPr>
            <p:ph type="body" sz="quarter" idx="18"/>
          </p:nvPr>
        </p:nvSpPr>
        <p:spPr/>
        <p:txBody>
          <a:bodyPr/>
          <a:lstStyle/>
          <a:p>
            <a:r>
              <a:rPr lang="en-AU" dirty="0">
                <a:solidFill>
                  <a:srgbClr val="146CFD"/>
                </a:solidFill>
              </a:rPr>
              <a:t>Sample student Engineering report format</a:t>
            </a:r>
          </a:p>
        </p:txBody>
      </p:sp>
      <p:pic>
        <p:nvPicPr>
          <p:cNvPr id="5" name="Picture 4">
            <a:extLst>
              <a:ext uri="{FF2B5EF4-FFF2-40B4-BE49-F238E27FC236}">
                <a16:creationId xmlns:a16="http://schemas.microsoft.com/office/drawing/2014/main" id="{18791E8B-C2E7-CD48-4CF1-1ED3BC0689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8" name="Flowchart: Process 7">
            <a:extLst>
              <a:ext uri="{FF2B5EF4-FFF2-40B4-BE49-F238E27FC236}">
                <a16:creationId xmlns:a16="http://schemas.microsoft.com/office/drawing/2014/main" id="{9C4A24DA-6644-29E9-3C54-590843C6A1C8}"/>
              </a:ext>
            </a:extLst>
          </p:cNvPr>
          <p:cNvSpPr/>
          <p:nvPr/>
        </p:nvSpPr>
        <p:spPr>
          <a:xfrm>
            <a:off x="4230561" y="1366488"/>
            <a:ext cx="3803904" cy="5239512"/>
          </a:xfrm>
          <a:prstGeom prst="flowChartProcess">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Bridging the Gap Cover page</a:t>
            </a:r>
          </a:p>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8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Include: </a:t>
            </a:r>
          </a:p>
          <a:p>
            <a:pPr marL="342900" marR="0" lvl="0" indent="-342900" algn="l" defTabSz="609585" rtl="0" eaLnBrk="1" fontAlgn="auto" latinLnBrk="0" hangingPunct="1">
              <a:lnSpc>
                <a:spcPct val="150000"/>
              </a:lnSpc>
              <a:spcBef>
                <a:spcPts val="1200"/>
              </a:spcBef>
              <a:spcAft>
                <a:spcPts val="600"/>
              </a:spcAft>
              <a:buClrTx/>
              <a:buSzPts val="1000"/>
              <a:buFont typeface="Symbol" panose="05050102010706020507" pitchFamily="18" charset="2"/>
              <a:buChar char=""/>
              <a:tabLst>
                <a:tab pos="457200" algn="l"/>
              </a:tabLst>
              <a:defRPr/>
            </a:pPr>
            <a:r>
              <a:rPr kumimoji="0" lang="en-AU" sz="18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Report title </a:t>
            </a:r>
          </a:p>
          <a:p>
            <a:pPr marL="342900" marR="0" lvl="0" indent="-342900" algn="l" defTabSz="609585" rtl="0" eaLnBrk="1" fontAlgn="auto" latinLnBrk="0" hangingPunct="1">
              <a:lnSpc>
                <a:spcPct val="150000"/>
              </a:lnSpc>
              <a:spcBef>
                <a:spcPts val="1200"/>
              </a:spcBef>
              <a:spcAft>
                <a:spcPts val="600"/>
              </a:spcAft>
              <a:buClrTx/>
              <a:buSzPts val="1000"/>
              <a:buFont typeface="Symbol" panose="05050102010706020507" pitchFamily="18" charset="2"/>
              <a:buChar char=""/>
              <a:tabLst>
                <a:tab pos="457200" algn="l"/>
              </a:tabLst>
              <a:defRPr/>
            </a:pPr>
            <a:r>
              <a:rPr kumimoji="0" lang="en-AU" sz="18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Your full name </a:t>
            </a:r>
          </a:p>
          <a:p>
            <a:pPr marL="342900" marR="0" lvl="0" indent="-342900" algn="l" defTabSz="609585" rtl="0" eaLnBrk="1" fontAlgn="auto" latinLnBrk="0" hangingPunct="1">
              <a:lnSpc>
                <a:spcPct val="150000"/>
              </a:lnSpc>
              <a:spcBef>
                <a:spcPts val="1200"/>
              </a:spcBef>
              <a:spcAft>
                <a:spcPts val="600"/>
              </a:spcAft>
              <a:buClrTx/>
              <a:buSzPts val="1000"/>
              <a:buFont typeface="Symbol" panose="05050102010706020507" pitchFamily="18" charset="2"/>
              <a:buChar char=""/>
              <a:tabLst>
                <a:tab pos="457200" algn="l"/>
              </a:tabLst>
              <a:defRPr/>
            </a:pPr>
            <a:r>
              <a:rPr kumimoji="0" lang="en-AU" sz="18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Date </a:t>
            </a:r>
          </a:p>
          <a:p>
            <a:pPr marL="342900" marR="0" lvl="0" indent="-342900" algn="l" defTabSz="609585" rtl="0" eaLnBrk="1" fontAlgn="auto" latinLnBrk="0" hangingPunct="1">
              <a:lnSpc>
                <a:spcPct val="150000"/>
              </a:lnSpc>
              <a:spcBef>
                <a:spcPts val="1200"/>
              </a:spcBef>
              <a:spcAft>
                <a:spcPts val="600"/>
              </a:spcAft>
              <a:buClrTx/>
              <a:buSzPts val="1000"/>
              <a:buFont typeface="Symbol" panose="05050102010706020507" pitchFamily="18" charset="2"/>
              <a:buChar char=""/>
              <a:tabLst>
                <a:tab pos="457200" algn="l"/>
              </a:tabLst>
              <a:defRPr/>
            </a:pPr>
            <a:r>
              <a:rPr kumimoji="0" lang="en-AU" sz="18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Class and teacher's name </a:t>
            </a:r>
          </a:p>
        </p:txBody>
      </p:sp>
      <p:sp>
        <p:nvSpPr>
          <p:cNvPr id="2" name="Slide Number Placeholder 1">
            <a:extLst>
              <a:ext uri="{FF2B5EF4-FFF2-40B4-BE49-F238E27FC236}">
                <a16:creationId xmlns:a16="http://schemas.microsoft.com/office/drawing/2014/main" id="{A73570CB-39AC-6750-A98E-CF9F13E83FD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509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675E-67C1-C7F8-AB1B-9D5452DEBDC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5DDD3A51-7387-2863-694E-D4FF952CC034}"/>
              </a:ext>
            </a:extLst>
          </p:cNvPr>
          <p:cNvSpPr>
            <a:spLocks noGrp="1"/>
          </p:cNvSpPr>
          <p:nvPr>
            <p:ph type="title"/>
          </p:nvPr>
        </p:nvSpPr>
        <p:spPr/>
        <p:txBody>
          <a:bodyPr vert="horz" lIns="0" tIns="0" rIns="0" bIns="0" rtlCol="0" anchor="t">
            <a:normAutofit/>
          </a:bodyPr>
          <a:lstStyle/>
          <a:p>
            <a:r>
              <a:rPr lang="en-AU" dirty="0"/>
              <a:t>‘Bridging the gap’</a:t>
            </a:r>
            <a:r>
              <a:rPr lang="en-AU"/>
              <a:t> (10)</a:t>
            </a:r>
            <a:endParaRPr lang="en-AU" dirty="0"/>
          </a:p>
        </p:txBody>
      </p:sp>
      <p:sp>
        <p:nvSpPr>
          <p:cNvPr id="6" name="Text Placeholder 5">
            <a:extLst>
              <a:ext uri="{FF2B5EF4-FFF2-40B4-BE49-F238E27FC236}">
                <a16:creationId xmlns:a16="http://schemas.microsoft.com/office/drawing/2014/main" id="{6A0FCA8D-3BD8-D5B4-D094-A14DF4256F8A}"/>
              </a:ext>
            </a:extLst>
          </p:cNvPr>
          <p:cNvSpPr>
            <a:spLocks noGrp="1"/>
          </p:cNvSpPr>
          <p:nvPr>
            <p:ph type="body" sz="quarter" idx="18"/>
          </p:nvPr>
        </p:nvSpPr>
        <p:spPr/>
        <p:txBody>
          <a:bodyPr/>
          <a:lstStyle/>
          <a:p>
            <a:r>
              <a:rPr lang="en-AU" dirty="0">
                <a:solidFill>
                  <a:srgbClr val="146CFD"/>
                </a:solidFill>
              </a:rPr>
              <a:t>Sample student Engineering report format</a:t>
            </a:r>
          </a:p>
        </p:txBody>
      </p:sp>
      <p:pic>
        <p:nvPicPr>
          <p:cNvPr id="5" name="Picture 4">
            <a:extLst>
              <a:ext uri="{FF2B5EF4-FFF2-40B4-BE49-F238E27FC236}">
                <a16:creationId xmlns:a16="http://schemas.microsoft.com/office/drawing/2014/main" id="{DAFBB4A9-1BA6-5379-C0AC-E5B1CE4921C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8" name="Flowchart: Process 7">
            <a:extLst>
              <a:ext uri="{FF2B5EF4-FFF2-40B4-BE49-F238E27FC236}">
                <a16:creationId xmlns:a16="http://schemas.microsoft.com/office/drawing/2014/main" id="{8534969F-0437-BC17-26BF-97D329200AD1}"/>
              </a:ext>
            </a:extLst>
          </p:cNvPr>
          <p:cNvSpPr/>
          <p:nvPr/>
        </p:nvSpPr>
        <p:spPr>
          <a:xfrm>
            <a:off x="4230561" y="1366488"/>
            <a:ext cx="3803904" cy="5239512"/>
          </a:xfrm>
          <a:prstGeom prst="flowChartProcess">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Research</a:t>
            </a:r>
          </a:p>
          <a:p>
            <a:pPr marL="285750" marR="0" lvl="0" indent="-285750" algn="l" defTabSz="609585"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Identify and describe three truss designs (e.g., Warren, Pratt, Howe).</a:t>
            </a:r>
          </a:p>
          <a:p>
            <a:pPr marL="285750" marR="0" lvl="0" indent="-285750" algn="l" defTabSz="609585"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For each design, explain:</a:t>
            </a:r>
          </a:p>
          <a:p>
            <a:pPr marL="1657350" marR="0" lvl="3" indent="-285750" algn="l" defTabSz="609585" rtl="0" eaLnBrk="1" fontAlgn="auto" latinLnBrk="0" hangingPunct="1">
              <a:lnSpc>
                <a:spcPct val="150000"/>
              </a:lnSpc>
              <a:spcBef>
                <a:spcPts val="600"/>
              </a:spcBef>
              <a:spcAft>
                <a:spcPts val="600"/>
              </a:spcAft>
              <a:buClrTx/>
              <a:buSzTx/>
              <a:buFont typeface="Arial"/>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Advantages</a:t>
            </a:r>
          </a:p>
          <a:p>
            <a:pPr marL="1657350" marR="0" lvl="3" indent="-285750" algn="l" defTabSz="609585" rtl="0" eaLnBrk="1" fontAlgn="auto" latinLnBrk="0" hangingPunct="1">
              <a:lnSpc>
                <a:spcPct val="150000"/>
              </a:lnSpc>
              <a:spcBef>
                <a:spcPts val="600"/>
              </a:spcBef>
              <a:spcAft>
                <a:spcPts val="600"/>
              </a:spcAft>
              <a:buClrTx/>
              <a:buSzTx/>
              <a:buFont typeface="Arial"/>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Disadvantages</a:t>
            </a:r>
          </a:p>
          <a:p>
            <a:pPr marL="1657350" marR="0" lvl="3" indent="-285750" algn="l" defTabSz="609585" rtl="0" eaLnBrk="1" fontAlgn="auto" latinLnBrk="0" hangingPunct="1">
              <a:lnSpc>
                <a:spcPct val="150000"/>
              </a:lnSpc>
              <a:spcBef>
                <a:spcPts val="600"/>
              </a:spcBef>
              <a:spcAft>
                <a:spcPts val="600"/>
              </a:spcAft>
              <a:buClrTx/>
              <a:buSzTx/>
              <a:buFont typeface="Arial"/>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 real-world example of its use.</a:t>
            </a:r>
          </a:p>
        </p:txBody>
      </p:sp>
      <p:sp>
        <p:nvSpPr>
          <p:cNvPr id="2" name="Slide Number Placeholder 1">
            <a:extLst>
              <a:ext uri="{FF2B5EF4-FFF2-40B4-BE49-F238E27FC236}">
                <a16:creationId xmlns:a16="http://schemas.microsoft.com/office/drawing/2014/main" id="{28F399A4-3528-E660-6CB6-B05A77486F3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62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83AD-111B-0D0C-A346-9AFC0D2AE53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F984304D-F220-D4AA-126E-758819534E6B}"/>
              </a:ext>
            </a:extLst>
          </p:cNvPr>
          <p:cNvSpPr>
            <a:spLocks noGrp="1"/>
          </p:cNvSpPr>
          <p:nvPr>
            <p:ph type="title"/>
          </p:nvPr>
        </p:nvSpPr>
        <p:spPr/>
        <p:txBody>
          <a:bodyPr vert="horz" lIns="0" tIns="0" rIns="0" bIns="0" rtlCol="0" anchor="t">
            <a:normAutofit/>
          </a:bodyPr>
          <a:lstStyle/>
          <a:p>
            <a:r>
              <a:rPr lang="en-AU" dirty="0"/>
              <a:t>‘Bridging the gap’</a:t>
            </a:r>
            <a:r>
              <a:rPr lang="en-AU"/>
              <a:t> (11)</a:t>
            </a:r>
            <a:endParaRPr lang="en-AU" dirty="0"/>
          </a:p>
        </p:txBody>
      </p:sp>
      <p:sp>
        <p:nvSpPr>
          <p:cNvPr id="6" name="Text Placeholder 5">
            <a:extLst>
              <a:ext uri="{FF2B5EF4-FFF2-40B4-BE49-F238E27FC236}">
                <a16:creationId xmlns:a16="http://schemas.microsoft.com/office/drawing/2014/main" id="{EBDDE3D1-F623-73C2-616E-8B3E35FC54A1}"/>
              </a:ext>
            </a:extLst>
          </p:cNvPr>
          <p:cNvSpPr>
            <a:spLocks noGrp="1"/>
          </p:cNvSpPr>
          <p:nvPr>
            <p:ph type="body" sz="quarter" idx="18"/>
          </p:nvPr>
        </p:nvSpPr>
        <p:spPr/>
        <p:txBody>
          <a:bodyPr/>
          <a:lstStyle/>
          <a:p>
            <a:r>
              <a:rPr lang="en-AU" dirty="0">
                <a:solidFill>
                  <a:srgbClr val="146CFD"/>
                </a:solidFill>
              </a:rPr>
              <a:t>Sample student Engineering report format</a:t>
            </a:r>
          </a:p>
        </p:txBody>
      </p:sp>
      <p:pic>
        <p:nvPicPr>
          <p:cNvPr id="5" name="Picture 4">
            <a:extLst>
              <a:ext uri="{FF2B5EF4-FFF2-40B4-BE49-F238E27FC236}">
                <a16:creationId xmlns:a16="http://schemas.microsoft.com/office/drawing/2014/main" id="{C1AF81A3-A924-01AC-58CC-5FCC7FFF156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8" name="Flowchart: Process 7">
            <a:extLst>
              <a:ext uri="{FF2B5EF4-FFF2-40B4-BE49-F238E27FC236}">
                <a16:creationId xmlns:a16="http://schemas.microsoft.com/office/drawing/2014/main" id="{7EFE9502-4C2D-F3EA-EC65-B0FE7684BD40}"/>
              </a:ext>
            </a:extLst>
          </p:cNvPr>
          <p:cNvSpPr/>
          <p:nvPr/>
        </p:nvSpPr>
        <p:spPr>
          <a:xfrm>
            <a:off x="4230561" y="1366488"/>
            <a:ext cx="3803904" cy="5239512"/>
          </a:xfrm>
          <a:prstGeom prst="flowChartProcess">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Design development</a:t>
            </a:r>
          </a:p>
          <a:p>
            <a:pPr marL="285750" marR="0" lvl="0" indent="-285750" algn="l" defTabSz="609585"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Present your three proposed truss designs (one design per A4 page).</a:t>
            </a:r>
          </a:p>
          <a:p>
            <a:pPr marL="285750" marR="0" lvl="0" indent="-285750" algn="l" defTabSz="609585"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Include annotations and labels to explain structural features (e.g., tension members, compression members, joints).</a:t>
            </a:r>
          </a:p>
          <a:p>
            <a:pPr marL="285750" marR="0" lvl="0" indent="-285750" algn="l" defTabSz="609585"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Use correct engineering terminology.</a:t>
            </a:r>
          </a:p>
        </p:txBody>
      </p:sp>
      <p:sp>
        <p:nvSpPr>
          <p:cNvPr id="2" name="Slide Number Placeholder 1">
            <a:extLst>
              <a:ext uri="{FF2B5EF4-FFF2-40B4-BE49-F238E27FC236}">
                <a16:creationId xmlns:a16="http://schemas.microsoft.com/office/drawing/2014/main" id="{9FB3922A-C64F-16EC-A0BB-FC68ED70E0E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792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0B175-4600-D4FE-86D1-E95A5A183686}"/>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37F1C696-7C6B-E86B-97F4-480E165118C3}"/>
              </a:ext>
            </a:extLst>
          </p:cNvPr>
          <p:cNvSpPr>
            <a:spLocks noGrp="1"/>
          </p:cNvSpPr>
          <p:nvPr>
            <p:ph type="title"/>
          </p:nvPr>
        </p:nvSpPr>
        <p:spPr/>
        <p:txBody>
          <a:bodyPr vert="horz" lIns="0" tIns="0" rIns="0" bIns="0" rtlCol="0" anchor="t">
            <a:normAutofit/>
          </a:bodyPr>
          <a:lstStyle/>
          <a:p>
            <a:r>
              <a:rPr lang="en-AU" dirty="0"/>
              <a:t>‘Bridging the gap’</a:t>
            </a:r>
            <a:r>
              <a:rPr lang="en-AU"/>
              <a:t> (12)</a:t>
            </a:r>
            <a:endParaRPr lang="en-AU" dirty="0"/>
          </a:p>
        </p:txBody>
      </p:sp>
      <p:sp>
        <p:nvSpPr>
          <p:cNvPr id="6" name="Text Placeholder 5">
            <a:extLst>
              <a:ext uri="{FF2B5EF4-FFF2-40B4-BE49-F238E27FC236}">
                <a16:creationId xmlns:a16="http://schemas.microsoft.com/office/drawing/2014/main" id="{4077B4D8-C64C-C2B4-A76C-8226684B0848}"/>
              </a:ext>
            </a:extLst>
          </p:cNvPr>
          <p:cNvSpPr>
            <a:spLocks noGrp="1"/>
          </p:cNvSpPr>
          <p:nvPr>
            <p:ph type="body" sz="quarter" idx="18"/>
          </p:nvPr>
        </p:nvSpPr>
        <p:spPr/>
        <p:txBody>
          <a:bodyPr/>
          <a:lstStyle/>
          <a:p>
            <a:r>
              <a:rPr lang="en-AU" dirty="0">
                <a:solidFill>
                  <a:srgbClr val="146CFD"/>
                </a:solidFill>
              </a:rPr>
              <a:t>Sample student Engineering report format</a:t>
            </a:r>
          </a:p>
        </p:txBody>
      </p:sp>
      <p:pic>
        <p:nvPicPr>
          <p:cNvPr id="5" name="Picture 4">
            <a:extLst>
              <a:ext uri="{FF2B5EF4-FFF2-40B4-BE49-F238E27FC236}">
                <a16:creationId xmlns:a16="http://schemas.microsoft.com/office/drawing/2014/main" id="{48EB268C-E38C-3C8B-B5DD-EB7E4538D84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8" name="Flowchart: Process 7">
            <a:extLst>
              <a:ext uri="{FF2B5EF4-FFF2-40B4-BE49-F238E27FC236}">
                <a16:creationId xmlns:a16="http://schemas.microsoft.com/office/drawing/2014/main" id="{9E47FD8E-61F9-0566-6807-FBC74A488AAE}"/>
              </a:ext>
            </a:extLst>
          </p:cNvPr>
          <p:cNvSpPr/>
          <p:nvPr/>
        </p:nvSpPr>
        <p:spPr>
          <a:xfrm>
            <a:off x="4230561" y="1366488"/>
            <a:ext cx="3803904" cy="5239512"/>
          </a:xfrm>
          <a:prstGeom prst="flowChartProcess">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6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Design justification and final drawing</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4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Select the design you believe is most suitable for the challenge.</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4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Provide a written justification:</a:t>
            </a:r>
          </a:p>
          <a:p>
            <a:pPr marL="825500" marR="0" lvl="0" indent="-285750" algn="l" defTabSz="609585" rtl="0" eaLnBrk="1" fontAlgn="auto" latinLnBrk="0" hangingPunct="1">
              <a:lnSpc>
                <a:spcPct val="150000"/>
              </a:lnSpc>
              <a:spcBef>
                <a:spcPts val="0"/>
              </a:spcBef>
              <a:spcAft>
                <a:spcPts val="0"/>
              </a:spcAft>
              <a:buClrTx/>
              <a:buSzPts val="1000"/>
              <a:buFont typeface="Arial"/>
              <a:buChar char="–"/>
              <a:tabLst>
                <a:tab pos="457200" algn="l"/>
                <a:tab pos="895350" algn="l"/>
              </a:tabLst>
              <a:defRPr/>
            </a:pPr>
            <a:r>
              <a:rPr kumimoji="0" lang="en-AU" sz="14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Why is this design more efficient than your other two options?</a:t>
            </a:r>
          </a:p>
          <a:p>
            <a:pPr marL="825500" marR="0" lvl="0" indent="-285750" algn="l" defTabSz="609585" rtl="0" eaLnBrk="1" fontAlgn="auto" latinLnBrk="0" hangingPunct="1">
              <a:lnSpc>
                <a:spcPct val="150000"/>
              </a:lnSpc>
              <a:spcBef>
                <a:spcPts val="0"/>
              </a:spcBef>
              <a:spcAft>
                <a:spcPts val="0"/>
              </a:spcAft>
              <a:buClrTx/>
              <a:buSzPts val="1000"/>
              <a:buFont typeface="Arial"/>
              <a:buChar char="–"/>
              <a:tabLst>
                <a:tab pos="457200" algn="l"/>
                <a:tab pos="895350" algn="l"/>
              </a:tabLst>
              <a:defRPr/>
            </a:pPr>
            <a:r>
              <a:rPr kumimoji="0" lang="en-AU" sz="14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How does it use materials effectively?</a:t>
            </a:r>
          </a:p>
          <a:p>
            <a:pPr marL="825500" marR="0" lvl="0" indent="-285750" algn="l" defTabSz="609585" rtl="0" eaLnBrk="1" fontAlgn="auto" latinLnBrk="0" hangingPunct="1">
              <a:lnSpc>
                <a:spcPct val="150000"/>
              </a:lnSpc>
              <a:spcBef>
                <a:spcPts val="0"/>
              </a:spcBef>
              <a:spcAft>
                <a:spcPts val="0"/>
              </a:spcAft>
              <a:buClrTx/>
              <a:buSzPts val="1000"/>
              <a:buFont typeface="Arial"/>
              <a:buChar char="–"/>
              <a:tabLst>
                <a:tab pos="457200" algn="l"/>
                <a:tab pos="895350" algn="l"/>
              </a:tabLst>
              <a:defRPr/>
            </a:pPr>
            <a:r>
              <a:rPr kumimoji="0" lang="en-AU" sz="14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How can it be made satisfactorily?</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4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Include your final A3 orthogonal drawing (AS1100 standard, with title block and basic dimensions).</a:t>
            </a:r>
          </a:p>
        </p:txBody>
      </p:sp>
      <p:sp>
        <p:nvSpPr>
          <p:cNvPr id="2" name="Slide Number Placeholder 1">
            <a:extLst>
              <a:ext uri="{FF2B5EF4-FFF2-40B4-BE49-F238E27FC236}">
                <a16:creationId xmlns:a16="http://schemas.microsoft.com/office/drawing/2014/main" id="{84A72988-9F99-71EE-B2A5-DD4CB9EF4B8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01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E98EF-72CA-E15F-5F48-DA76A12AB5C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7C960B2C-5FB0-14D3-E9B3-5AC5404B2E32}"/>
              </a:ext>
            </a:extLst>
          </p:cNvPr>
          <p:cNvSpPr>
            <a:spLocks noGrp="1"/>
          </p:cNvSpPr>
          <p:nvPr>
            <p:ph type="title"/>
          </p:nvPr>
        </p:nvSpPr>
        <p:spPr/>
        <p:txBody>
          <a:bodyPr vert="horz" lIns="0" tIns="0" rIns="0" bIns="0" rtlCol="0" anchor="t">
            <a:normAutofit/>
          </a:bodyPr>
          <a:lstStyle/>
          <a:p>
            <a:r>
              <a:rPr lang="en-AU" dirty="0"/>
              <a:t>‘Bridging the gap’</a:t>
            </a:r>
            <a:r>
              <a:rPr lang="en-AU"/>
              <a:t> (13)</a:t>
            </a:r>
            <a:endParaRPr lang="en-AU" dirty="0"/>
          </a:p>
        </p:txBody>
      </p:sp>
      <p:sp>
        <p:nvSpPr>
          <p:cNvPr id="6" name="Text Placeholder 5">
            <a:extLst>
              <a:ext uri="{FF2B5EF4-FFF2-40B4-BE49-F238E27FC236}">
                <a16:creationId xmlns:a16="http://schemas.microsoft.com/office/drawing/2014/main" id="{0B5F5531-590D-57AF-8C2F-9913D0690CBE}"/>
              </a:ext>
            </a:extLst>
          </p:cNvPr>
          <p:cNvSpPr>
            <a:spLocks noGrp="1"/>
          </p:cNvSpPr>
          <p:nvPr>
            <p:ph type="body" sz="quarter" idx="18"/>
          </p:nvPr>
        </p:nvSpPr>
        <p:spPr/>
        <p:txBody>
          <a:bodyPr/>
          <a:lstStyle/>
          <a:p>
            <a:r>
              <a:rPr lang="en-AU" dirty="0">
                <a:solidFill>
                  <a:srgbClr val="146CFD"/>
                </a:solidFill>
              </a:rPr>
              <a:t>Sample student Engineering report format</a:t>
            </a:r>
          </a:p>
        </p:txBody>
      </p:sp>
      <p:pic>
        <p:nvPicPr>
          <p:cNvPr id="5" name="Picture 4">
            <a:extLst>
              <a:ext uri="{FF2B5EF4-FFF2-40B4-BE49-F238E27FC236}">
                <a16:creationId xmlns:a16="http://schemas.microsoft.com/office/drawing/2014/main" id="{B3600798-41C8-E958-A09B-7FA4A970381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8" name="Flowchart: Process 7">
            <a:extLst>
              <a:ext uri="{FF2B5EF4-FFF2-40B4-BE49-F238E27FC236}">
                <a16:creationId xmlns:a16="http://schemas.microsoft.com/office/drawing/2014/main" id="{2483251D-D24C-6F63-A5F9-80AE084903AB}"/>
              </a:ext>
            </a:extLst>
          </p:cNvPr>
          <p:cNvSpPr/>
          <p:nvPr/>
        </p:nvSpPr>
        <p:spPr>
          <a:xfrm>
            <a:off x="4230561" y="1366488"/>
            <a:ext cx="3803904" cy="5239512"/>
          </a:xfrm>
          <a:prstGeom prst="flowChartProcess">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Construction</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Detail the construction procedures undertaken in building the bridge. Include:</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Materials used</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Adhesives</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Basic assembly and construction procedures</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Quality control checks (e.g. alignment, joint fit and symmetry)</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Include labelled photos (if possible) to show key stages of construction.</a:t>
            </a:r>
          </a:p>
        </p:txBody>
      </p:sp>
      <p:sp>
        <p:nvSpPr>
          <p:cNvPr id="2" name="Slide Number Placeholder 1">
            <a:extLst>
              <a:ext uri="{FF2B5EF4-FFF2-40B4-BE49-F238E27FC236}">
                <a16:creationId xmlns:a16="http://schemas.microsoft.com/office/drawing/2014/main" id="{37711E6C-710A-A0D7-2450-02F572759653}"/>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936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729C0-6A72-0BD0-6DE7-102C9EB8C5D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A79FA06F-4763-F76D-49A1-7C20DEACFF96}"/>
              </a:ext>
            </a:extLst>
          </p:cNvPr>
          <p:cNvSpPr>
            <a:spLocks noGrp="1"/>
          </p:cNvSpPr>
          <p:nvPr>
            <p:ph type="title"/>
          </p:nvPr>
        </p:nvSpPr>
        <p:spPr/>
        <p:txBody>
          <a:bodyPr vert="horz" lIns="0" tIns="0" rIns="0" bIns="0" rtlCol="0" anchor="t">
            <a:normAutofit/>
          </a:bodyPr>
          <a:lstStyle/>
          <a:p>
            <a:r>
              <a:rPr lang="en-AU" dirty="0"/>
              <a:t>‘Bridging the gap’</a:t>
            </a:r>
            <a:r>
              <a:rPr lang="en-AU"/>
              <a:t> (14)</a:t>
            </a:r>
            <a:endParaRPr lang="en-AU" dirty="0"/>
          </a:p>
        </p:txBody>
      </p:sp>
      <p:sp>
        <p:nvSpPr>
          <p:cNvPr id="6" name="Text Placeholder 5">
            <a:extLst>
              <a:ext uri="{FF2B5EF4-FFF2-40B4-BE49-F238E27FC236}">
                <a16:creationId xmlns:a16="http://schemas.microsoft.com/office/drawing/2014/main" id="{51998174-1197-9868-B0FE-A6A9CFC2504D}"/>
              </a:ext>
            </a:extLst>
          </p:cNvPr>
          <p:cNvSpPr>
            <a:spLocks noGrp="1"/>
          </p:cNvSpPr>
          <p:nvPr>
            <p:ph type="body" sz="quarter" idx="18"/>
          </p:nvPr>
        </p:nvSpPr>
        <p:spPr/>
        <p:txBody>
          <a:bodyPr/>
          <a:lstStyle/>
          <a:p>
            <a:r>
              <a:rPr lang="en-AU" dirty="0">
                <a:solidFill>
                  <a:srgbClr val="146CFD"/>
                </a:solidFill>
              </a:rPr>
              <a:t>Sample student Engineering report format</a:t>
            </a:r>
          </a:p>
        </p:txBody>
      </p:sp>
      <p:pic>
        <p:nvPicPr>
          <p:cNvPr id="5" name="Picture 4">
            <a:extLst>
              <a:ext uri="{FF2B5EF4-FFF2-40B4-BE49-F238E27FC236}">
                <a16:creationId xmlns:a16="http://schemas.microsoft.com/office/drawing/2014/main" id="{3AE05E86-29C0-EB79-4A18-DB2C5997FCD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mc:AlternateContent xmlns:mc="http://schemas.openxmlformats.org/markup-compatibility/2006" xmlns:a14="http://schemas.microsoft.com/office/drawing/2010/main">
        <mc:Choice Requires="a14">
          <p:sp>
            <p:nvSpPr>
              <p:cNvPr id="8" name="Flowchart: Process 7">
                <a:extLst>
                  <a:ext uri="{FF2B5EF4-FFF2-40B4-BE49-F238E27FC236}">
                    <a16:creationId xmlns:a16="http://schemas.microsoft.com/office/drawing/2014/main" id="{545F61D6-61E7-2F1B-32CE-99A33AC1DD88}"/>
                  </a:ext>
                </a:extLst>
              </p:cNvPr>
              <p:cNvSpPr/>
              <p:nvPr/>
            </p:nvSpPr>
            <p:spPr>
              <a:xfrm>
                <a:off x="4230561" y="1366488"/>
                <a:ext cx="3803904" cy="5239512"/>
              </a:xfrm>
              <a:prstGeom prst="flowChartProcess">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Testing</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Record:</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Mass of the bridge in grams.</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Maximum load supported in kgs</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Strength to weight ratio calculation.</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Strength to weight ratio.</a:t>
                </a:r>
              </a:p>
              <a:p>
                <a:pPr marL="0" marR="0" lvl="0" indent="0" algn="l" defTabSz="609585"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AU" sz="1600"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t>𝑅𝑎𝑡𝑖𝑜</m:t>
                      </m:r>
                      <m:r>
                        <a:rPr kumimoji="0" lang="en-AU" sz="1600"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t> =</m:t>
                      </m:r>
                      <m:f>
                        <m:fPr>
                          <m:ctrlPr>
                            <a:rPr kumimoji="0" lang="en-AU" sz="1600" i="1"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ctrlPr>
                        </m:fPr>
                        <m:num>
                          <m:d>
                            <m:dPr>
                              <m:ctrlPr>
                                <a:rPr kumimoji="0" lang="en-AU" sz="1600" i="1"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ctrlPr>
                            </m:dPr>
                            <m:e>
                              <m:r>
                                <a:rPr kumimoji="0" lang="en-AU" sz="1600"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t>𝐿</m:t>
                              </m:r>
                            </m:e>
                          </m:d>
                          <m:r>
                            <a:rPr kumimoji="0" lang="en-AU" sz="1600"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t>𝑘𝑔𝑠</m:t>
                          </m:r>
                          <m:r>
                            <a:rPr kumimoji="0" lang="en-AU" sz="1600"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t> ×1000</m:t>
                          </m:r>
                        </m:num>
                        <m:den>
                          <m:d>
                            <m:dPr>
                              <m:ctrlPr>
                                <a:rPr kumimoji="0" lang="en-AU" sz="1600" i="1"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ctrlPr>
                            </m:dPr>
                            <m:e>
                              <m:r>
                                <a:rPr kumimoji="0" lang="en-AU" sz="1600"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t>𝑚</m:t>
                              </m:r>
                            </m:e>
                          </m:d>
                          <m:r>
                            <a:rPr kumimoji="0" lang="en-AU" sz="1600" u="none" strike="noStrike" kern="1200" cap="none" spc="0" normalizeH="0" baseline="0" noProof="0">
                              <a:ln>
                                <a:noFill/>
                              </a:ln>
                              <a:solidFill>
                                <a:srgbClr val="22272B"/>
                              </a:solidFill>
                              <a:effectLst/>
                              <a:uLnTx/>
                              <a:uFillTx/>
                              <a:latin typeface="Cambria Math" panose="02040503050406030204" pitchFamily="18" charset="0"/>
                              <a:ea typeface="Calibri" panose="020F0502020204030204" pitchFamily="34" charset="0"/>
                              <a:cs typeface="+mn-cs"/>
                            </a:rPr>
                            <m:t>𝑔</m:t>
                          </m:r>
                        </m:den>
                      </m:f>
                    </m:oMath>
                  </m:oMathPara>
                </a14:m>
                <a:endPar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endParaRP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Present the results in a table format.</a:t>
                </a:r>
              </a:p>
            </p:txBody>
          </p:sp>
        </mc:Choice>
        <mc:Fallback xmlns="">
          <p:sp>
            <p:nvSpPr>
              <p:cNvPr id="8" name="Flowchart: Process 7">
                <a:extLst>
                  <a:ext uri="{FF2B5EF4-FFF2-40B4-BE49-F238E27FC236}">
                    <a16:creationId xmlns:a16="http://schemas.microsoft.com/office/drawing/2014/main" id="{545F61D6-61E7-2F1B-32CE-99A33AC1DD88}"/>
                  </a:ext>
                </a:extLst>
              </p:cNvPr>
              <p:cNvSpPr>
                <a:spLocks noRot="1" noChangeAspect="1" noMove="1" noResize="1" noEditPoints="1" noAdjustHandles="1" noChangeArrowheads="1" noChangeShapeType="1" noTextEdit="1"/>
              </p:cNvSpPr>
              <p:nvPr/>
            </p:nvSpPr>
            <p:spPr>
              <a:xfrm>
                <a:off x="4230561" y="1366488"/>
                <a:ext cx="3803904" cy="5239512"/>
              </a:xfrm>
              <a:prstGeom prst="flowChartProcess">
                <a:avLst/>
              </a:prstGeom>
              <a:blipFill>
                <a:blip r:embed="rId4"/>
                <a:stretch>
                  <a:fillRect/>
                </a:stretch>
              </a:blipFill>
              <a:ln>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5006B137-C10B-760D-C0BB-15F944F7DB66}"/>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006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C442-4C9C-97C6-9B43-C721451A9E68}"/>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3242426-E32D-CFA4-C74B-D8EB976041F6}"/>
              </a:ext>
            </a:extLst>
          </p:cNvPr>
          <p:cNvSpPr>
            <a:spLocks noGrp="1"/>
          </p:cNvSpPr>
          <p:nvPr>
            <p:ph type="title"/>
          </p:nvPr>
        </p:nvSpPr>
        <p:spPr/>
        <p:txBody>
          <a:bodyPr vert="horz" lIns="0" tIns="0" rIns="0" bIns="0" rtlCol="0" anchor="t">
            <a:normAutofit/>
          </a:bodyPr>
          <a:lstStyle/>
          <a:p>
            <a:r>
              <a:rPr lang="en-AU" dirty="0"/>
              <a:t>‘Bridging the gap’</a:t>
            </a:r>
            <a:r>
              <a:rPr lang="en-AU"/>
              <a:t> (15)</a:t>
            </a:r>
            <a:endParaRPr lang="en-AU" dirty="0"/>
          </a:p>
        </p:txBody>
      </p:sp>
      <p:sp>
        <p:nvSpPr>
          <p:cNvPr id="6" name="Text Placeholder 5">
            <a:extLst>
              <a:ext uri="{FF2B5EF4-FFF2-40B4-BE49-F238E27FC236}">
                <a16:creationId xmlns:a16="http://schemas.microsoft.com/office/drawing/2014/main" id="{DE2BF623-6B5A-AE13-84CF-DBA12664C980}"/>
              </a:ext>
            </a:extLst>
          </p:cNvPr>
          <p:cNvSpPr>
            <a:spLocks noGrp="1"/>
          </p:cNvSpPr>
          <p:nvPr>
            <p:ph type="body" sz="quarter" idx="18"/>
          </p:nvPr>
        </p:nvSpPr>
        <p:spPr/>
        <p:txBody>
          <a:bodyPr/>
          <a:lstStyle/>
          <a:p>
            <a:r>
              <a:rPr lang="en-AU" dirty="0">
                <a:solidFill>
                  <a:srgbClr val="146CFD"/>
                </a:solidFill>
              </a:rPr>
              <a:t>Sample student Engineering report format</a:t>
            </a:r>
          </a:p>
        </p:txBody>
      </p:sp>
      <p:pic>
        <p:nvPicPr>
          <p:cNvPr id="5" name="Picture 4">
            <a:extLst>
              <a:ext uri="{FF2B5EF4-FFF2-40B4-BE49-F238E27FC236}">
                <a16:creationId xmlns:a16="http://schemas.microsoft.com/office/drawing/2014/main" id="{FC35A767-9E2B-FC6F-8EAC-EDE2A78CC34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8" name="Flowchart: Process 7">
            <a:extLst>
              <a:ext uri="{FF2B5EF4-FFF2-40B4-BE49-F238E27FC236}">
                <a16:creationId xmlns:a16="http://schemas.microsoft.com/office/drawing/2014/main" id="{7075573C-D957-F5C7-30EF-3020443DCF68}"/>
              </a:ext>
            </a:extLst>
          </p:cNvPr>
          <p:cNvSpPr/>
          <p:nvPr/>
        </p:nvSpPr>
        <p:spPr>
          <a:xfrm>
            <a:off x="4230561" y="1366488"/>
            <a:ext cx="3803904" cy="5239512"/>
          </a:xfrm>
          <a:prstGeom prst="flowChartProcess">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Analysis and Evaluation</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Details of how the bridge performed.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Points to consider:</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Did it support the predetermined maximum load?</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Identify failure points, if any, and suggest improvements.</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How could the design be improved?</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How could the strength to weight ratio be improved?</a:t>
            </a:r>
          </a:p>
        </p:txBody>
      </p:sp>
      <p:sp>
        <p:nvSpPr>
          <p:cNvPr id="2" name="Slide Number Placeholder 1">
            <a:extLst>
              <a:ext uri="{FF2B5EF4-FFF2-40B4-BE49-F238E27FC236}">
                <a16:creationId xmlns:a16="http://schemas.microsoft.com/office/drawing/2014/main" id="{1BD171DD-FE17-0D3B-5D7A-595C192849B7}"/>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72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8C565-064D-B7A1-F9D2-86537027B29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39D1EC53-19AB-1564-AA17-52AF2CCD83BB}"/>
              </a:ext>
            </a:extLst>
          </p:cNvPr>
          <p:cNvSpPr>
            <a:spLocks noGrp="1"/>
          </p:cNvSpPr>
          <p:nvPr>
            <p:ph type="title"/>
          </p:nvPr>
        </p:nvSpPr>
        <p:spPr/>
        <p:txBody>
          <a:bodyPr vert="horz" lIns="0" tIns="0" rIns="0" bIns="0" rtlCol="0" anchor="t">
            <a:normAutofit/>
          </a:bodyPr>
          <a:lstStyle/>
          <a:p>
            <a:r>
              <a:rPr lang="en-AU" dirty="0"/>
              <a:t>‘Bridging the gap’</a:t>
            </a:r>
            <a:r>
              <a:rPr lang="en-AU"/>
              <a:t> (16)</a:t>
            </a:r>
            <a:endParaRPr lang="en-AU" dirty="0"/>
          </a:p>
        </p:txBody>
      </p:sp>
      <p:sp>
        <p:nvSpPr>
          <p:cNvPr id="6" name="Text Placeholder 5">
            <a:extLst>
              <a:ext uri="{FF2B5EF4-FFF2-40B4-BE49-F238E27FC236}">
                <a16:creationId xmlns:a16="http://schemas.microsoft.com/office/drawing/2014/main" id="{D69F3636-7885-A5E4-6089-CAF51F3A63C0}"/>
              </a:ext>
            </a:extLst>
          </p:cNvPr>
          <p:cNvSpPr>
            <a:spLocks noGrp="1"/>
          </p:cNvSpPr>
          <p:nvPr>
            <p:ph type="body" sz="quarter" idx="18"/>
          </p:nvPr>
        </p:nvSpPr>
        <p:spPr/>
        <p:txBody>
          <a:bodyPr/>
          <a:lstStyle/>
          <a:p>
            <a:r>
              <a:rPr lang="en-AU" dirty="0">
                <a:solidFill>
                  <a:srgbClr val="146CFD"/>
                </a:solidFill>
              </a:rPr>
              <a:t>Sample student Engineering report format</a:t>
            </a:r>
          </a:p>
        </p:txBody>
      </p:sp>
      <p:pic>
        <p:nvPicPr>
          <p:cNvPr id="5" name="Picture 4">
            <a:extLst>
              <a:ext uri="{FF2B5EF4-FFF2-40B4-BE49-F238E27FC236}">
                <a16:creationId xmlns:a16="http://schemas.microsoft.com/office/drawing/2014/main" id="{FDCE3549-575D-3BA9-AD87-DF0A9ECE208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8" name="Flowchart: Process 7">
            <a:extLst>
              <a:ext uri="{FF2B5EF4-FFF2-40B4-BE49-F238E27FC236}">
                <a16:creationId xmlns:a16="http://schemas.microsoft.com/office/drawing/2014/main" id="{9093D6FD-8784-2128-6C61-AB8CE9DDBB58}"/>
              </a:ext>
            </a:extLst>
          </p:cNvPr>
          <p:cNvSpPr/>
          <p:nvPr/>
        </p:nvSpPr>
        <p:spPr>
          <a:xfrm>
            <a:off x="4230561" y="1366488"/>
            <a:ext cx="3803904" cy="5239512"/>
          </a:xfrm>
          <a:prstGeom prst="flowChartProcess">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Sustainability of engineered structures. </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Write a brief statement outlining the importance of sustainable designs in engineering.</a:t>
            </a:r>
          </a:p>
          <a:p>
            <a:pPr marL="0" marR="0" lvl="0" indent="0" algn="l" defTabSz="609585" rtl="0" eaLnBrk="1" fontAlgn="auto" latinLnBrk="0" hangingPunct="1">
              <a:lnSpc>
                <a:spcPct val="150000"/>
              </a:lnSpc>
              <a:spcBef>
                <a:spcPts val="1200"/>
              </a:spcBef>
              <a:spcAft>
                <a:spcPts val="0"/>
              </a:spcAft>
              <a:buClrTx/>
              <a:buSzTx/>
              <a:buFontTx/>
              <a:buNone/>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Consider:</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Efficient use of materials</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Environmental impacts</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Longevity of structures</a:t>
            </a:r>
          </a:p>
        </p:txBody>
      </p:sp>
      <p:sp>
        <p:nvSpPr>
          <p:cNvPr id="2" name="Slide Number Placeholder 1">
            <a:extLst>
              <a:ext uri="{FF2B5EF4-FFF2-40B4-BE49-F238E27FC236}">
                <a16:creationId xmlns:a16="http://schemas.microsoft.com/office/drawing/2014/main" id="{69F89ABC-90E8-2791-0BAE-16F09E2ABC41}"/>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031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Bridging the Gap</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Engineering Technology – Stage 5</a:t>
            </a:r>
          </a:p>
        </p:txBody>
      </p:sp>
      <p:sp>
        <p:nvSpPr>
          <p:cNvPr id="8" name="Text Placeholder 7">
            <a:extLst>
              <a:ext uri="{FF2B5EF4-FFF2-40B4-BE49-F238E27FC236}">
                <a16:creationId xmlns:a16="http://schemas.microsoft.com/office/drawing/2014/main" id="{9AB1D8F6-C07D-41A5-64F9-503ABE80FF0B}"/>
              </a:ext>
            </a:extLst>
          </p:cNvPr>
          <p:cNvSpPr>
            <a:spLocks noGrp="1"/>
          </p:cNvSpPr>
          <p:nvPr>
            <p:ph type="body" sz="quarter" idx="14"/>
          </p:nvPr>
        </p:nvSpPr>
        <p:spPr>
          <a:xfrm>
            <a:off x="539999" y="5399216"/>
            <a:ext cx="6255975" cy="360000"/>
          </a:xfrm>
        </p:spPr>
        <p:txBody>
          <a:bodyPr/>
          <a:lstStyle/>
          <a:p>
            <a:r>
              <a:rPr lang="en-AU" dirty="0">
                <a:latin typeface="+mj-lt"/>
              </a:rPr>
              <a:t>Term X</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5"/>
          </p:nvPr>
        </p:nvSpPr>
        <p:spPr/>
        <p:txBody>
          <a:bodyPr/>
          <a:lstStyle/>
          <a:p>
            <a:r>
              <a:rPr lang="en-AU" dirty="0">
                <a:latin typeface="+mj-lt"/>
              </a:rPr>
              <a:t>Structures – focus area</a:t>
            </a:r>
          </a:p>
        </p:txBody>
      </p:sp>
      <p:pic>
        <p:nvPicPr>
          <p:cNvPr id="7" name="Picture 6" descr="Proposed bridge truss design">
            <a:extLst>
              <a:ext uri="{FF2B5EF4-FFF2-40B4-BE49-F238E27FC236}">
                <a16:creationId xmlns:a16="http://schemas.microsoft.com/office/drawing/2014/main" id="{C6B29897-0FD1-1D9B-FC33-6FFD24869C0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5872" y="2240968"/>
            <a:ext cx="4508495" cy="2329833"/>
          </a:xfrm>
          <a:prstGeom prst="rect">
            <a:avLst/>
          </a:prstGeom>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0DDD4-E2A6-6B2D-DBA4-95022B8AB9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EA39AC8-0C36-E47A-3E7F-8CF1A4C00380}"/>
              </a:ext>
            </a:extLst>
          </p:cNvPr>
          <p:cNvSpPr>
            <a:spLocks noGrp="1"/>
          </p:cNvSpPr>
          <p:nvPr>
            <p:ph type="title"/>
          </p:nvPr>
        </p:nvSpPr>
        <p:spPr/>
        <p:txBody>
          <a:bodyPr vert="horz" lIns="0" tIns="0" rIns="0" bIns="0" rtlCol="0" anchor="t">
            <a:normAutofit/>
          </a:bodyPr>
          <a:lstStyle/>
          <a:p>
            <a:r>
              <a:rPr lang="en-AU" dirty="0">
                <a:latin typeface="+mj-lt"/>
              </a:rPr>
              <a:t>Forces (1)</a:t>
            </a:r>
          </a:p>
        </p:txBody>
      </p:sp>
      <p:sp>
        <p:nvSpPr>
          <p:cNvPr id="6" name="Text Placeholder 12">
            <a:extLst>
              <a:ext uri="{FF2B5EF4-FFF2-40B4-BE49-F238E27FC236}">
                <a16:creationId xmlns:a16="http://schemas.microsoft.com/office/drawing/2014/main" id="{92B18524-29DA-E7D1-7C10-C93C270A1422}"/>
              </a:ext>
            </a:extLst>
          </p:cNvPr>
          <p:cNvSpPr>
            <a:spLocks noGrp="1"/>
          </p:cNvSpPr>
          <p:nvPr>
            <p:ph type="body" sz="quarter" idx="18"/>
          </p:nvPr>
        </p:nvSpPr>
        <p:spPr>
          <a:xfrm>
            <a:off x="360000" y="982520"/>
            <a:ext cx="11483998" cy="356423"/>
          </a:xfrm>
        </p:spPr>
        <p:txBody>
          <a:bodyPr/>
          <a:lstStyle/>
          <a:p>
            <a:r>
              <a:rPr lang="en-AU" dirty="0">
                <a:latin typeface="+mj-lt"/>
              </a:rPr>
              <a:t>What is a force?</a:t>
            </a:r>
          </a:p>
        </p:txBody>
      </p:sp>
      <p:sp>
        <p:nvSpPr>
          <p:cNvPr id="7" name="TextBox 6">
            <a:extLst>
              <a:ext uri="{FF2B5EF4-FFF2-40B4-BE49-F238E27FC236}">
                <a16:creationId xmlns:a16="http://schemas.microsoft.com/office/drawing/2014/main" id="{50061888-7E82-BD63-DA3A-B6A24CAF88F1}"/>
              </a:ext>
            </a:extLst>
          </p:cNvPr>
          <p:cNvSpPr txBox="1"/>
          <p:nvPr/>
        </p:nvSpPr>
        <p:spPr>
          <a:xfrm>
            <a:off x="360000" y="1520359"/>
            <a:ext cx="11483997" cy="622707"/>
          </a:xfrm>
          <a:prstGeom prst="rect">
            <a:avLst/>
          </a:prstGeom>
          <a:solidFill>
            <a:schemeClr val="accent3">
              <a:lumMod val="60000"/>
              <a:lumOff val="40000"/>
            </a:schemeClr>
          </a:solidFill>
        </p:spPr>
        <p:txBody>
          <a:bodyPr wrap="square" lIns="108000" tIns="108000" rIns="108000" bIns="108000" rtlCol="0" anchor="ctr" anchorCtr="1">
            <a:spAutoFit/>
          </a:bodyPr>
          <a:lstStyle/>
          <a:p>
            <a:pPr>
              <a:lnSpc>
                <a:spcPct val="150000"/>
              </a:lnSpc>
              <a:spcAft>
                <a:spcPts val="1200"/>
              </a:spcAft>
            </a:pPr>
            <a:r>
              <a:rPr lang="en-AU" sz="2000" dirty="0"/>
              <a:t>Activity – name situations where objects get pulled, squashed or twisted.</a:t>
            </a:r>
          </a:p>
        </p:txBody>
      </p:sp>
      <p:graphicFrame>
        <p:nvGraphicFramePr>
          <p:cNvPr id="8" name="Table 7">
            <a:extLst>
              <a:ext uri="{FF2B5EF4-FFF2-40B4-BE49-F238E27FC236}">
                <a16:creationId xmlns:a16="http://schemas.microsoft.com/office/drawing/2014/main" id="{A12A8826-AE5A-690E-D803-72CCA6E2680D}"/>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158362498"/>
              </p:ext>
            </p:extLst>
          </p:nvPr>
        </p:nvGraphicFramePr>
        <p:xfrm>
          <a:off x="2733737" y="2415714"/>
          <a:ext cx="6736522" cy="3827637"/>
        </p:xfrm>
        <a:graphic>
          <a:graphicData uri="http://schemas.openxmlformats.org/drawingml/2006/table">
            <a:tbl>
              <a:tblPr firstRow="1" firstCol="1" bandRow="1"/>
              <a:tblGrid>
                <a:gridCol w="2591905">
                  <a:extLst>
                    <a:ext uri="{9D8B030D-6E8A-4147-A177-3AD203B41FA5}">
                      <a16:colId xmlns:a16="http://schemas.microsoft.com/office/drawing/2014/main" val="1090390793"/>
                    </a:ext>
                  </a:extLst>
                </a:gridCol>
                <a:gridCol w="4144617">
                  <a:extLst>
                    <a:ext uri="{9D8B030D-6E8A-4147-A177-3AD203B41FA5}">
                      <a16:colId xmlns:a16="http://schemas.microsoft.com/office/drawing/2014/main" val="3767693299"/>
                    </a:ext>
                  </a:extLst>
                </a:gridCol>
              </a:tblGrid>
              <a:tr h="287159">
                <a:tc>
                  <a:txBody>
                    <a:bodyPr/>
                    <a:lstStyle/>
                    <a:p>
                      <a:pPr algn="ct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Forces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ct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Situations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326489364"/>
                  </a:ext>
                </a:extLst>
              </a:tr>
              <a:tr h="1107259">
                <a:tc>
                  <a:txBody>
                    <a:bodyPr/>
                    <a:lstStyle/>
                    <a:p>
                      <a:pPr algn="ct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Pulled</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600"/>
                        </a:spcAft>
                        <a:buNone/>
                      </a:pP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3988172"/>
                  </a:ext>
                </a:extLst>
              </a:tr>
              <a:tr h="1248472">
                <a:tc>
                  <a:txBody>
                    <a:bodyPr/>
                    <a:lstStyle/>
                    <a:p>
                      <a:pPr algn="ct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Squashed</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buNone/>
                      </a:pP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930710639"/>
                  </a:ext>
                </a:extLst>
              </a:tr>
              <a:tr h="1151358">
                <a:tc>
                  <a:txBody>
                    <a:bodyPr/>
                    <a:lstStyle/>
                    <a:p>
                      <a:pPr algn="ct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Twisted</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600"/>
                        </a:spcAft>
                        <a:buNone/>
                      </a:pP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7973305"/>
                  </a:ext>
                </a:extLst>
              </a:tr>
            </a:tbl>
          </a:graphicData>
        </a:graphic>
      </p:graphicFrame>
      <p:sp>
        <p:nvSpPr>
          <p:cNvPr id="2" name="Slide Number Placeholder 1">
            <a:extLst>
              <a:ext uri="{FF2B5EF4-FFF2-40B4-BE49-F238E27FC236}">
                <a16:creationId xmlns:a16="http://schemas.microsoft.com/office/drawing/2014/main" id="{8215962E-09B2-F70F-03AB-D8C1115DA717}"/>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spTree>
    <p:extLst>
      <p:ext uri="{BB962C8B-B14F-4D97-AF65-F5344CB8AC3E}">
        <p14:creationId xmlns:p14="http://schemas.microsoft.com/office/powerpoint/2010/main" val="84014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ADBF3-18CC-49FB-4E94-69F7F4BFC40A}"/>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FF89D0F-32E6-FB4C-3F78-A8BCCBBFB8F5}"/>
              </a:ext>
            </a:extLst>
          </p:cNvPr>
          <p:cNvSpPr>
            <a:spLocks noGrp="1"/>
          </p:cNvSpPr>
          <p:nvPr>
            <p:ph type="title"/>
          </p:nvPr>
        </p:nvSpPr>
        <p:spPr/>
        <p:txBody>
          <a:bodyPr vert="horz" lIns="0" tIns="0" rIns="0" bIns="0" rtlCol="0" anchor="t">
            <a:normAutofit/>
          </a:bodyPr>
          <a:lstStyle/>
          <a:p>
            <a:r>
              <a:rPr lang="en-AU" dirty="0"/>
              <a:t>‘Bridging the gap’</a:t>
            </a:r>
            <a:r>
              <a:rPr lang="en-AU"/>
              <a:t> (17)</a:t>
            </a:r>
            <a:endParaRPr lang="en-AU" dirty="0"/>
          </a:p>
        </p:txBody>
      </p:sp>
      <p:sp>
        <p:nvSpPr>
          <p:cNvPr id="8" name="Text Placeholder 7">
            <a:extLst>
              <a:ext uri="{FF2B5EF4-FFF2-40B4-BE49-F238E27FC236}">
                <a16:creationId xmlns:a16="http://schemas.microsoft.com/office/drawing/2014/main" id="{C28E6EF9-A24A-4BF9-EB9C-1C0073AA6E2A}"/>
              </a:ext>
            </a:extLst>
          </p:cNvPr>
          <p:cNvSpPr>
            <a:spLocks noGrp="1"/>
          </p:cNvSpPr>
          <p:nvPr>
            <p:ph type="body" sz="quarter" idx="18"/>
          </p:nvPr>
        </p:nvSpPr>
        <p:spPr/>
        <p:txBody>
          <a:bodyPr/>
          <a:lstStyle/>
          <a:p>
            <a:r>
              <a:rPr lang="en-AU" dirty="0">
                <a:solidFill>
                  <a:srgbClr val="146CFD"/>
                </a:solidFill>
              </a:rPr>
              <a:t>Student checklist</a:t>
            </a:r>
          </a:p>
        </p:txBody>
      </p:sp>
      <p:sp>
        <p:nvSpPr>
          <p:cNvPr id="6" name="Text Placeholder 5">
            <a:extLst>
              <a:ext uri="{FF2B5EF4-FFF2-40B4-BE49-F238E27FC236}">
                <a16:creationId xmlns:a16="http://schemas.microsoft.com/office/drawing/2014/main" id="{5F793D21-57A0-7235-C9AC-6144D0BD0A21}"/>
              </a:ext>
            </a:extLst>
          </p:cNvPr>
          <p:cNvSpPr>
            <a:spLocks noGrp="1"/>
          </p:cNvSpPr>
          <p:nvPr>
            <p:ph type="body" sz="quarter" idx="17"/>
          </p:nvPr>
        </p:nvSpPr>
        <p:spPr/>
        <p:txBody>
          <a:bodyPr/>
          <a:lstStyle/>
          <a:p>
            <a:pPr marL="539750" lvl="0" indent="-539750">
              <a:spcAft>
                <a:spcPts val="600"/>
              </a:spcAft>
              <a:buFont typeface="Wingdings" panose="05000000000000000000" pitchFamily="2" charset="2"/>
              <a:buChar char="q"/>
            </a:pPr>
            <a:r>
              <a:rPr lang="en-AU" sz="1800" dirty="0"/>
              <a:t>A clear cover page with all required details.</a:t>
            </a:r>
          </a:p>
          <a:p>
            <a:pPr marL="539750" lvl="0" indent="-539750">
              <a:spcAft>
                <a:spcPts val="600"/>
              </a:spcAft>
              <a:buFont typeface="Wingdings" panose="05000000000000000000" pitchFamily="2" charset="2"/>
              <a:buChar char="q"/>
            </a:pPr>
            <a:r>
              <a:rPr lang="en-AU" sz="1800" dirty="0"/>
              <a:t>Research section with three truss designs described and examples provided.</a:t>
            </a:r>
          </a:p>
          <a:p>
            <a:pPr marL="539750" lvl="0" indent="-539750">
              <a:spcAft>
                <a:spcPts val="600"/>
              </a:spcAft>
              <a:buFont typeface="Wingdings" panose="05000000000000000000" pitchFamily="2" charset="2"/>
              <a:buChar char="q"/>
            </a:pPr>
            <a:r>
              <a:rPr lang="en-AU" sz="1800" dirty="0"/>
              <a:t>Three design proposals, clearly labelled with annotations.</a:t>
            </a:r>
          </a:p>
          <a:p>
            <a:pPr marL="539750" lvl="0" indent="-539750">
              <a:spcAft>
                <a:spcPts val="600"/>
              </a:spcAft>
              <a:buFont typeface="Wingdings" panose="05000000000000000000" pitchFamily="2" charset="2"/>
              <a:buChar char="q"/>
            </a:pPr>
            <a:r>
              <a:rPr lang="en-AU" sz="1800" dirty="0"/>
              <a:t>A justification of your final design, with an orthogonal drawing included.</a:t>
            </a:r>
          </a:p>
          <a:p>
            <a:pPr marL="539750" lvl="0" indent="-539750">
              <a:spcAft>
                <a:spcPts val="600"/>
              </a:spcAft>
              <a:buFont typeface="Wingdings" panose="05000000000000000000" pitchFamily="2" charset="2"/>
              <a:buChar char="q"/>
            </a:pPr>
            <a:r>
              <a:rPr lang="en-AU" sz="1800" dirty="0"/>
              <a:t>A construction section explaining materials, methods and quality control.</a:t>
            </a:r>
          </a:p>
          <a:p>
            <a:pPr marL="539750" lvl="0" indent="-539750">
              <a:spcAft>
                <a:spcPts val="600"/>
              </a:spcAft>
              <a:buFont typeface="Wingdings" panose="05000000000000000000" pitchFamily="2" charset="2"/>
              <a:buChar char="q"/>
            </a:pPr>
            <a:r>
              <a:rPr lang="en-AU" sz="1800" dirty="0"/>
              <a:t>A testing section with bridge weight, load, and strength-to-weight ratio correctly calculated.</a:t>
            </a:r>
          </a:p>
          <a:p>
            <a:pPr marL="539750" lvl="0" indent="-539750">
              <a:spcAft>
                <a:spcPts val="600"/>
              </a:spcAft>
              <a:buFont typeface="Wingdings" panose="05000000000000000000" pitchFamily="2" charset="2"/>
              <a:buChar char="q"/>
            </a:pPr>
            <a:r>
              <a:rPr lang="en-AU" sz="1800" dirty="0"/>
              <a:t>An analysis and evaluation that identifies performance, failure points and improvements.</a:t>
            </a:r>
          </a:p>
          <a:p>
            <a:pPr marL="539750" lvl="0" indent="-539750">
              <a:spcAft>
                <a:spcPts val="600"/>
              </a:spcAft>
              <a:buFont typeface="Wingdings" panose="05000000000000000000" pitchFamily="2" charset="2"/>
              <a:buChar char="q"/>
            </a:pPr>
            <a:r>
              <a:rPr lang="en-AU" sz="1800" dirty="0"/>
              <a:t>A short statement on the sustainability of engineered structures.</a:t>
            </a:r>
          </a:p>
          <a:p>
            <a:pPr marL="539750" lvl="0" indent="-539750">
              <a:spcAft>
                <a:spcPts val="600"/>
              </a:spcAft>
              <a:buFont typeface="Wingdings" panose="05000000000000000000" pitchFamily="2" charset="2"/>
              <a:buChar char="q"/>
            </a:pPr>
            <a:r>
              <a:rPr lang="en-AU" sz="1800" dirty="0"/>
              <a:t>Correct use of engineering terminology throughout.</a:t>
            </a:r>
          </a:p>
          <a:p>
            <a:pPr marL="539750" indent="-539750">
              <a:spcAft>
                <a:spcPts val="600"/>
              </a:spcAft>
              <a:buFont typeface="Wingdings" panose="05000000000000000000" pitchFamily="2" charset="2"/>
              <a:buChar char="q"/>
            </a:pPr>
            <a:r>
              <a:rPr lang="en-AU" sz="1800" dirty="0"/>
              <a:t>Work is neat, well organised, and free of spelling/grammar errors.</a:t>
            </a:r>
            <a:endParaRPr lang="en-AU" sz="1800" dirty="0">
              <a:ea typeface="Calibri" panose="020F0502020204030204" pitchFamily="34" charset="0"/>
            </a:endParaRPr>
          </a:p>
        </p:txBody>
      </p:sp>
      <p:pic>
        <p:nvPicPr>
          <p:cNvPr id="5" name="Picture 4">
            <a:extLst>
              <a:ext uri="{FF2B5EF4-FFF2-40B4-BE49-F238E27FC236}">
                <a16:creationId xmlns:a16="http://schemas.microsoft.com/office/drawing/2014/main" id="{6CBDBA83-3381-0CCB-740C-90B4D8A44D5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824" y="307032"/>
            <a:ext cx="2965176" cy="830495"/>
          </a:xfrm>
          <a:prstGeom prst="rect">
            <a:avLst/>
          </a:prstGeom>
        </p:spPr>
      </p:pic>
      <p:sp>
        <p:nvSpPr>
          <p:cNvPr id="2" name="Slide Number Placeholder 1">
            <a:extLst>
              <a:ext uri="{FF2B5EF4-FFF2-40B4-BE49-F238E27FC236}">
                <a16:creationId xmlns:a16="http://schemas.microsoft.com/office/drawing/2014/main" id="{C1A8313B-7448-CAF4-E2FF-84F8D1728C6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200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9668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u="sng" dirty="0">
                <a:hlinkClick r:id="rId6"/>
              </a:rPr>
              <a:t>Engineering Technology 7–10 Syllabus</a:t>
            </a:r>
            <a:r>
              <a:rPr lang="en-AU" dirty="0"/>
              <a:t> © NSW Education Standards Authority (NESA) for and on behalf of the Crown in right of the State of New South Wales, 2024.</a:t>
            </a:r>
          </a:p>
          <a:p>
            <a:r>
              <a:rPr lang="en-AU" dirty="0"/>
              <a:t>Brookhart SM (2018) ‘</a:t>
            </a:r>
            <a:r>
              <a:rPr lang="en-AU" u="sng" dirty="0">
                <a:hlinkClick r:id="rId7"/>
              </a:rPr>
              <a:t>Appropriate Criteria: Key to Effective Rubrics</a:t>
            </a:r>
            <a:r>
              <a:rPr lang="en-AU" dirty="0"/>
              <a:t>’, </a:t>
            </a:r>
            <a:r>
              <a:rPr lang="en-AU" i="1" dirty="0"/>
              <a:t>Frontiers in Education</a:t>
            </a:r>
            <a:r>
              <a:rPr lang="en-AU" dirty="0"/>
              <a:t>, volume 3(22):1–12, doi:10.3389/feduc.2018.00022, accessed [14/05/2025].</a:t>
            </a:r>
          </a:p>
          <a:p>
            <a:r>
              <a:rPr lang="en-AU" dirty="0"/>
              <a:t>CESE (Centre for Education Statistics and Evaluation) (2020) </a:t>
            </a:r>
            <a:r>
              <a:rPr lang="en-AU" i="1" u="sng" dirty="0">
                <a:hlinkClick r:id="rId8"/>
              </a:rPr>
              <a:t>What works best: 2020 update</a:t>
            </a:r>
            <a:r>
              <a:rPr lang="en-AU" dirty="0"/>
              <a:t>, NSW Department of Education, accessed [08/08/2025].</a:t>
            </a:r>
          </a:p>
          <a:p>
            <a:r>
              <a:rPr lang="en-AU" dirty="0"/>
              <a:t>CESE  (2020) </a:t>
            </a:r>
            <a:r>
              <a:rPr lang="en-AU" i="1" u="sng" dirty="0">
                <a:hlinkClick r:id="rId9"/>
              </a:rPr>
              <a:t>What works best in practice</a:t>
            </a:r>
            <a:r>
              <a:rPr lang="en-AU" dirty="0"/>
              <a:t>, NSW Department of Education, accessed [08/08/2025].</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0"/>
              </a:ext>
            </a:extLst>
          </p:cNvPr>
          <p:cNvSpPr>
            <a:spLocks noGrp="1"/>
          </p:cNvSpPr>
          <p:nvPr>
            <p:ph type="sldNum" sz="quarter" idx="10"/>
          </p:nvPr>
        </p:nvSpPr>
        <p:spPr/>
        <p:txBody>
          <a:bodyPr/>
          <a:lstStyle/>
          <a:p>
            <a:fld id="{10A01DC5-1685-4615-8240-15192985C6A2}" type="slidenum">
              <a:rPr lang="en-AU" smtClean="0"/>
              <a:pPr/>
              <a:t>201</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2026.</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4AB31-2EA2-57D6-F1B9-B1203C4153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FB0C933-0316-933F-2D08-9A4376B5E8A6}"/>
              </a:ext>
            </a:extLst>
          </p:cNvPr>
          <p:cNvSpPr>
            <a:spLocks noGrp="1"/>
          </p:cNvSpPr>
          <p:nvPr>
            <p:ph type="title"/>
          </p:nvPr>
        </p:nvSpPr>
        <p:spPr/>
        <p:txBody>
          <a:bodyPr vert="horz" lIns="0" tIns="0" rIns="0" bIns="0" rtlCol="0" anchor="t">
            <a:normAutofit/>
          </a:bodyPr>
          <a:lstStyle/>
          <a:p>
            <a:r>
              <a:rPr lang="en-AU" dirty="0"/>
              <a:t>Forces (2)</a:t>
            </a:r>
          </a:p>
        </p:txBody>
      </p:sp>
      <p:sp>
        <p:nvSpPr>
          <p:cNvPr id="6" name="Text Placeholder 12">
            <a:extLst>
              <a:ext uri="{FF2B5EF4-FFF2-40B4-BE49-F238E27FC236}">
                <a16:creationId xmlns:a16="http://schemas.microsoft.com/office/drawing/2014/main" id="{C317FD19-C301-1951-A6DC-2D0BFD150F13}"/>
              </a:ext>
            </a:extLst>
          </p:cNvPr>
          <p:cNvSpPr>
            <a:spLocks noGrp="1"/>
          </p:cNvSpPr>
          <p:nvPr>
            <p:ph type="body" sz="quarter" idx="18"/>
          </p:nvPr>
        </p:nvSpPr>
        <p:spPr>
          <a:xfrm>
            <a:off x="360000" y="982520"/>
            <a:ext cx="11483998" cy="356423"/>
          </a:xfrm>
        </p:spPr>
        <p:txBody>
          <a:bodyPr/>
          <a:lstStyle/>
          <a:p>
            <a:r>
              <a:rPr lang="en-AU" dirty="0">
                <a:latin typeface="+mj-lt"/>
              </a:rPr>
              <a:t>What is a force?</a:t>
            </a:r>
          </a:p>
        </p:txBody>
      </p:sp>
      <p:sp>
        <p:nvSpPr>
          <p:cNvPr id="8" name="TextBox 7">
            <a:extLst>
              <a:ext uri="{FF2B5EF4-FFF2-40B4-BE49-F238E27FC236}">
                <a16:creationId xmlns:a16="http://schemas.microsoft.com/office/drawing/2014/main" id="{4F01D45C-600F-DC7E-FB7C-DF0EC6EB5DC4}"/>
              </a:ext>
            </a:extLst>
          </p:cNvPr>
          <p:cNvSpPr txBox="1"/>
          <p:nvPr/>
        </p:nvSpPr>
        <p:spPr>
          <a:xfrm>
            <a:off x="360000" y="1520359"/>
            <a:ext cx="11483997" cy="622707"/>
          </a:xfrm>
          <a:prstGeom prst="rect">
            <a:avLst/>
          </a:prstGeom>
          <a:solidFill>
            <a:schemeClr val="accent3">
              <a:lumMod val="60000"/>
              <a:lumOff val="40000"/>
            </a:schemeClr>
          </a:solidFill>
        </p:spPr>
        <p:txBody>
          <a:bodyPr wrap="square" lIns="108000" tIns="108000" rIns="108000" bIns="108000" rtlCol="0" anchor="ctr" anchorCtr="1">
            <a:spAutoFit/>
          </a:bodyPr>
          <a:lstStyle/>
          <a:p>
            <a:pPr>
              <a:lnSpc>
                <a:spcPct val="150000"/>
              </a:lnSpc>
              <a:spcAft>
                <a:spcPts val="1200"/>
              </a:spcAft>
            </a:pPr>
            <a:r>
              <a:rPr lang="en-AU" sz="2000" dirty="0"/>
              <a:t>Activity – name situations where objects get pulled, squashed or twisted.</a:t>
            </a:r>
          </a:p>
        </p:txBody>
      </p:sp>
      <p:graphicFrame>
        <p:nvGraphicFramePr>
          <p:cNvPr id="3" name="Table 2">
            <a:extLst>
              <a:ext uri="{FF2B5EF4-FFF2-40B4-BE49-F238E27FC236}">
                <a16:creationId xmlns:a16="http://schemas.microsoft.com/office/drawing/2014/main" id="{3889278F-872A-2113-911D-5B049E8CF110}"/>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149064525"/>
              </p:ext>
            </p:extLst>
          </p:nvPr>
        </p:nvGraphicFramePr>
        <p:xfrm>
          <a:off x="2911971" y="2500200"/>
          <a:ext cx="6368058" cy="3886624"/>
        </p:xfrm>
        <a:graphic>
          <a:graphicData uri="http://schemas.openxmlformats.org/drawingml/2006/table">
            <a:tbl>
              <a:tblPr firstRow="1" firstCol="1" bandRow="1"/>
              <a:tblGrid>
                <a:gridCol w="1885510">
                  <a:extLst>
                    <a:ext uri="{9D8B030D-6E8A-4147-A177-3AD203B41FA5}">
                      <a16:colId xmlns:a16="http://schemas.microsoft.com/office/drawing/2014/main" val="2771001457"/>
                    </a:ext>
                  </a:extLst>
                </a:gridCol>
                <a:gridCol w="4482548">
                  <a:extLst>
                    <a:ext uri="{9D8B030D-6E8A-4147-A177-3AD203B41FA5}">
                      <a16:colId xmlns:a16="http://schemas.microsoft.com/office/drawing/2014/main" val="3498482978"/>
                    </a:ext>
                  </a:extLst>
                </a:gridCol>
              </a:tblGrid>
              <a:tr h="301429">
                <a:tc>
                  <a:txBody>
                    <a:bodyPr/>
                    <a:lstStyle/>
                    <a:p>
                      <a:pPr algn="ct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Forces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ct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Situations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064315920"/>
                  </a:ext>
                </a:extLst>
              </a:tr>
              <a:tr h="1164360">
                <a:tc>
                  <a:txBody>
                    <a:bodyPr/>
                    <a:lstStyle/>
                    <a:p>
                      <a:pPr algn="ct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Pulled</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Towing a car</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Cables in a crane when lifting objects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Tug of war rope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Guitar strings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2968271"/>
                  </a:ext>
                </a:extLst>
              </a:tr>
              <a:tr h="1203876">
                <a:tc>
                  <a:txBody>
                    <a:bodyPr/>
                    <a:lstStyle/>
                    <a:p>
                      <a:pPr algn="ct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Squashed</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Foundations in a house or building</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Sole of your shoe when standing</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Legs of a table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Squeezing toothpaste from a tube</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166210292"/>
                  </a:ext>
                </a:extLst>
              </a:tr>
              <a:tr h="1143696">
                <a:tc>
                  <a:txBody>
                    <a:bodyPr/>
                    <a:lstStyle/>
                    <a:p>
                      <a:pPr algn="ct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Twisted</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Turning a screwdriver</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Steering column in a car</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Skateboard deck when turning</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p>
                      <a:pPr>
                        <a:lnSpc>
                          <a:spcPct val="114000"/>
                        </a:lnSpc>
                        <a:spcBef>
                          <a:spcPts val="0"/>
                        </a:spcBef>
                        <a:spcAft>
                          <a:spcPts val="600"/>
                        </a:spcAft>
                        <a:buNone/>
                      </a:pPr>
                      <a:r>
                        <a:rPr lang="en-AU"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Drill bits</a:t>
                      </a:r>
                      <a:endParaRPr lang="en-AU" sz="1400" b="0" i="0" dirty="0">
                        <a:effectLst/>
                        <a:latin typeface="Arial" panose="020B0604020202020204" pitchFamily="34" charset="0"/>
                        <a:ea typeface="Calibri" panose="020F0502020204030204" pitchFamily="34" charset="0"/>
                        <a:cs typeface="Arial" panose="020B0604020202020204" pitchFamily="34"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0754241"/>
                  </a:ext>
                </a:extLst>
              </a:tr>
            </a:tbl>
          </a:graphicData>
        </a:graphic>
      </p:graphicFrame>
      <p:sp>
        <p:nvSpPr>
          <p:cNvPr id="4" name="TextBox 3">
            <a:extLst>
              <a:ext uri="{FF2B5EF4-FFF2-40B4-BE49-F238E27FC236}">
                <a16:creationId xmlns:a16="http://schemas.microsoft.com/office/drawing/2014/main" id="{9463A922-B7EE-3BC6-7C7D-66C2EFEBB5F9}"/>
              </a:ext>
            </a:extLst>
          </p:cNvPr>
          <p:cNvSpPr txBox="1"/>
          <p:nvPr/>
        </p:nvSpPr>
        <p:spPr>
          <a:xfrm>
            <a:off x="2911971" y="6447035"/>
            <a:ext cx="2079553" cy="317930"/>
          </a:xfrm>
          <a:prstGeom prst="rect">
            <a:avLst/>
          </a:prstGeom>
          <a:noFill/>
        </p:spPr>
        <p:txBody>
          <a:bodyPr wrap="none" lIns="0" tIns="0" rIns="0" bIns="0" rtlCol="0">
            <a:noAutofit/>
          </a:bodyPr>
          <a:lstStyle/>
          <a:p>
            <a:pPr algn="l"/>
            <a:r>
              <a:rPr lang="en-AU" sz="1800" dirty="0">
                <a:solidFill>
                  <a:srgbClr val="FF0000"/>
                </a:solidFill>
              </a:rPr>
              <a:t>Suggested answers</a:t>
            </a:r>
          </a:p>
        </p:txBody>
      </p:sp>
      <p:sp>
        <p:nvSpPr>
          <p:cNvPr id="2" name="Slide Number Placeholder 1">
            <a:extLst>
              <a:ext uri="{FF2B5EF4-FFF2-40B4-BE49-F238E27FC236}">
                <a16:creationId xmlns:a16="http://schemas.microsoft.com/office/drawing/2014/main" id="{B0901DA2-338E-ABC6-0A36-1305BC07AC5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spTree>
    <p:extLst>
      <p:ext uri="{BB962C8B-B14F-4D97-AF65-F5344CB8AC3E}">
        <p14:creationId xmlns:p14="http://schemas.microsoft.com/office/powerpoint/2010/main" val="9661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833AD-5252-A1BC-C987-70B4A0CE70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C46E76-27A7-09B0-4FE0-364A4D5749EC}"/>
              </a:ext>
            </a:extLst>
          </p:cNvPr>
          <p:cNvSpPr>
            <a:spLocks noGrp="1"/>
          </p:cNvSpPr>
          <p:nvPr>
            <p:ph type="title"/>
          </p:nvPr>
        </p:nvSpPr>
        <p:spPr/>
        <p:txBody>
          <a:bodyPr vert="horz" lIns="0" tIns="0" rIns="0" bIns="0" rtlCol="0" anchor="t">
            <a:normAutofit/>
          </a:bodyPr>
          <a:lstStyle/>
          <a:p>
            <a:r>
              <a:rPr lang="en-AU" dirty="0"/>
              <a:t>Forces (3)</a:t>
            </a:r>
          </a:p>
        </p:txBody>
      </p:sp>
      <p:sp>
        <p:nvSpPr>
          <p:cNvPr id="6" name="Text Placeholder 12">
            <a:extLst>
              <a:ext uri="{FF2B5EF4-FFF2-40B4-BE49-F238E27FC236}">
                <a16:creationId xmlns:a16="http://schemas.microsoft.com/office/drawing/2014/main" id="{967C2CA6-C595-3448-4BA7-F8D55B123E1E}"/>
              </a:ext>
            </a:extLst>
          </p:cNvPr>
          <p:cNvSpPr>
            <a:spLocks noGrp="1"/>
          </p:cNvSpPr>
          <p:nvPr>
            <p:ph type="body" sz="quarter" idx="18"/>
          </p:nvPr>
        </p:nvSpPr>
        <p:spPr>
          <a:xfrm>
            <a:off x="360000" y="982520"/>
            <a:ext cx="11483998" cy="356423"/>
          </a:xfrm>
        </p:spPr>
        <p:txBody>
          <a:bodyPr/>
          <a:lstStyle/>
          <a:p>
            <a:r>
              <a:rPr lang="en-AU" dirty="0">
                <a:latin typeface="+mj-lt"/>
              </a:rPr>
              <a:t>Types of forces</a:t>
            </a:r>
          </a:p>
        </p:txBody>
      </p:sp>
      <p:sp>
        <p:nvSpPr>
          <p:cNvPr id="14" name="TextBox 13">
            <a:extLst>
              <a:ext uri="{FF2B5EF4-FFF2-40B4-BE49-F238E27FC236}">
                <a16:creationId xmlns:a16="http://schemas.microsoft.com/office/drawing/2014/main" id="{362C769C-7B60-40A8-D815-F63EAF8EDD22}"/>
              </a:ext>
            </a:extLst>
          </p:cNvPr>
          <p:cNvSpPr txBox="1"/>
          <p:nvPr/>
        </p:nvSpPr>
        <p:spPr>
          <a:xfrm>
            <a:off x="360000" y="1576231"/>
            <a:ext cx="11483998" cy="779637"/>
          </a:xfrm>
          <a:prstGeom prst="rect">
            <a:avLst/>
          </a:prstGeom>
          <a:noFill/>
        </p:spPr>
        <p:txBody>
          <a:bodyPr wrap="square" lIns="0" tIns="0" rIns="0" bIns="0" rtlCol="0">
            <a:spAutoFit/>
          </a:bodyPr>
          <a:lstStyle/>
          <a:p>
            <a:pPr>
              <a:lnSpc>
                <a:spcPct val="150000"/>
              </a:lnSpc>
              <a:spcAft>
                <a:spcPts val="1200"/>
              </a:spcAft>
            </a:pPr>
            <a:r>
              <a:rPr lang="en-AU" sz="1800" dirty="0"/>
              <a:t>using the diagrams provided, complete the sentences detailing the differences between tensile (tension), compressive (compression) and Torsional (torsion) forces.</a:t>
            </a:r>
          </a:p>
        </p:txBody>
      </p:sp>
      <p:sp>
        <p:nvSpPr>
          <p:cNvPr id="11" name="TextBox 10">
            <a:extLst>
              <a:ext uri="{FF2B5EF4-FFF2-40B4-BE49-F238E27FC236}">
                <a16:creationId xmlns:a16="http://schemas.microsoft.com/office/drawing/2014/main" id="{53751D4D-D29C-5310-BF5A-7B363E7820A2}"/>
              </a:ext>
            </a:extLst>
          </p:cNvPr>
          <p:cNvSpPr txBox="1"/>
          <p:nvPr/>
        </p:nvSpPr>
        <p:spPr>
          <a:xfrm>
            <a:off x="360000" y="2828287"/>
            <a:ext cx="3180422" cy="276999"/>
          </a:xfrm>
          <a:prstGeom prst="rect">
            <a:avLst/>
          </a:prstGeom>
          <a:noFill/>
        </p:spPr>
        <p:txBody>
          <a:bodyPr wrap="none" lIns="0" tIns="0" rIns="0" bIns="0" rtlCol="0">
            <a:spAutoFit/>
          </a:bodyPr>
          <a:lstStyle/>
          <a:p>
            <a:r>
              <a:rPr lang="en-AU" sz="1800" dirty="0"/>
              <a:t>Tensile forces are forces that…</a:t>
            </a:r>
          </a:p>
        </p:txBody>
      </p:sp>
      <p:pic>
        <p:nvPicPr>
          <p:cNvPr id="8" name="Picture 7" descr="Diagram showing a rectangular object with arrows pointing left and right on either side, indicating Tensile force. ">
            <a:extLst>
              <a:ext uri="{FF2B5EF4-FFF2-40B4-BE49-F238E27FC236}">
                <a16:creationId xmlns:a16="http://schemas.microsoft.com/office/drawing/2014/main" id="{4EBF1977-9ECC-F136-F223-44460772E05F}"/>
              </a:ext>
            </a:extLst>
          </p:cNvPr>
          <p:cNvPicPr>
            <a:picLocks noChangeAspect="1"/>
          </p:cNvPicPr>
          <p:nvPr/>
        </p:nvPicPr>
        <p:blipFill>
          <a:blip r:embed="rId3"/>
          <a:stretch>
            <a:fillRect/>
          </a:stretch>
        </p:blipFill>
        <p:spPr>
          <a:xfrm>
            <a:off x="5172892" y="2594778"/>
            <a:ext cx="5603655" cy="744015"/>
          </a:xfrm>
          <a:prstGeom prst="rect">
            <a:avLst/>
          </a:prstGeom>
        </p:spPr>
      </p:pic>
      <p:sp>
        <p:nvSpPr>
          <p:cNvPr id="12" name="TextBox 11">
            <a:extLst>
              <a:ext uri="{FF2B5EF4-FFF2-40B4-BE49-F238E27FC236}">
                <a16:creationId xmlns:a16="http://schemas.microsoft.com/office/drawing/2014/main" id="{A4746CA3-0F89-DDBD-8D76-1A4D4E107CDC}"/>
              </a:ext>
            </a:extLst>
          </p:cNvPr>
          <p:cNvSpPr txBox="1"/>
          <p:nvPr/>
        </p:nvSpPr>
        <p:spPr>
          <a:xfrm>
            <a:off x="360000" y="4210845"/>
            <a:ext cx="3808735" cy="276999"/>
          </a:xfrm>
          <a:prstGeom prst="rect">
            <a:avLst/>
          </a:prstGeom>
          <a:noFill/>
        </p:spPr>
        <p:txBody>
          <a:bodyPr wrap="none" lIns="0" tIns="0" rIns="0" bIns="0" rtlCol="0">
            <a:spAutoFit/>
          </a:bodyPr>
          <a:lstStyle/>
          <a:p>
            <a:r>
              <a:rPr lang="en-AU" sz="1800" dirty="0"/>
              <a:t>Compressive forces are forces that…</a:t>
            </a:r>
          </a:p>
        </p:txBody>
      </p:sp>
      <p:pic>
        <p:nvPicPr>
          <p:cNvPr id="9" name="Picture 8" descr="Diagram showing a rectangular object with arrows pointing inwards left and right on either side, indicating compressive force. ">
            <a:extLst>
              <a:ext uri="{FF2B5EF4-FFF2-40B4-BE49-F238E27FC236}">
                <a16:creationId xmlns:a16="http://schemas.microsoft.com/office/drawing/2014/main" id="{6E976391-A3BF-7E18-6ADB-709D3AE13BEC}"/>
              </a:ext>
            </a:extLst>
          </p:cNvPr>
          <p:cNvPicPr>
            <a:picLocks noChangeAspect="1"/>
          </p:cNvPicPr>
          <p:nvPr/>
        </p:nvPicPr>
        <p:blipFill>
          <a:blip r:embed="rId4"/>
          <a:stretch>
            <a:fillRect/>
          </a:stretch>
        </p:blipFill>
        <p:spPr>
          <a:xfrm>
            <a:off x="5382580" y="3962238"/>
            <a:ext cx="5184279" cy="774213"/>
          </a:xfrm>
          <a:prstGeom prst="rect">
            <a:avLst/>
          </a:prstGeom>
        </p:spPr>
      </p:pic>
      <p:sp>
        <p:nvSpPr>
          <p:cNvPr id="13" name="TextBox 12">
            <a:extLst>
              <a:ext uri="{FF2B5EF4-FFF2-40B4-BE49-F238E27FC236}">
                <a16:creationId xmlns:a16="http://schemas.microsoft.com/office/drawing/2014/main" id="{B2CF406F-202A-6561-C0C9-EBBCA2D9B75B}"/>
              </a:ext>
            </a:extLst>
          </p:cNvPr>
          <p:cNvSpPr txBox="1"/>
          <p:nvPr/>
        </p:nvSpPr>
        <p:spPr>
          <a:xfrm>
            <a:off x="360000" y="5736981"/>
            <a:ext cx="3385607" cy="276999"/>
          </a:xfrm>
          <a:prstGeom prst="rect">
            <a:avLst/>
          </a:prstGeom>
          <a:noFill/>
        </p:spPr>
        <p:txBody>
          <a:bodyPr wrap="none" lIns="0" tIns="0" rIns="0" bIns="0" rtlCol="0">
            <a:spAutoFit/>
          </a:bodyPr>
          <a:lstStyle/>
          <a:p>
            <a:r>
              <a:rPr lang="en-AU" sz="1800" dirty="0"/>
              <a:t>Torsional forces are forces that…</a:t>
            </a:r>
          </a:p>
        </p:txBody>
      </p:sp>
      <p:pic>
        <p:nvPicPr>
          <p:cNvPr id="10" name="Picture 9" descr="Diagram showing a rectangular object with arrows rotating  left and right on either side, indicating torsional force. ">
            <a:extLst>
              <a:ext uri="{FF2B5EF4-FFF2-40B4-BE49-F238E27FC236}">
                <a16:creationId xmlns:a16="http://schemas.microsoft.com/office/drawing/2014/main" id="{B041E77F-4C80-B914-EB63-BE8ECEBCB9CC}"/>
              </a:ext>
            </a:extLst>
          </p:cNvPr>
          <p:cNvPicPr>
            <a:picLocks noChangeAspect="1"/>
          </p:cNvPicPr>
          <p:nvPr/>
        </p:nvPicPr>
        <p:blipFill>
          <a:blip r:embed="rId5"/>
          <a:stretch>
            <a:fillRect/>
          </a:stretch>
        </p:blipFill>
        <p:spPr>
          <a:xfrm>
            <a:off x="5941027" y="5359896"/>
            <a:ext cx="4067385" cy="1031168"/>
          </a:xfrm>
          <a:prstGeom prst="rect">
            <a:avLst/>
          </a:prstGeom>
        </p:spPr>
      </p:pic>
      <p:sp>
        <p:nvSpPr>
          <p:cNvPr id="2" name="Slide Number Placeholder 1">
            <a:extLst>
              <a:ext uri="{FF2B5EF4-FFF2-40B4-BE49-F238E27FC236}">
                <a16:creationId xmlns:a16="http://schemas.microsoft.com/office/drawing/2014/main" id="{34A8EF03-02BA-B5E2-2C36-251F24B84B4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22</a:t>
            </a:fld>
            <a:endParaRPr lang="en-AU"/>
          </a:p>
        </p:txBody>
      </p:sp>
    </p:spTree>
    <p:extLst>
      <p:ext uri="{BB962C8B-B14F-4D97-AF65-F5344CB8AC3E}">
        <p14:creationId xmlns:p14="http://schemas.microsoft.com/office/powerpoint/2010/main" val="302455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2B73A-1327-F042-1971-D248BA9468E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ADEAD6A-CE89-E334-9BE1-B99B94F84F82}"/>
              </a:ext>
            </a:extLst>
          </p:cNvPr>
          <p:cNvSpPr>
            <a:spLocks noGrp="1"/>
          </p:cNvSpPr>
          <p:nvPr>
            <p:ph type="ctrTitle"/>
          </p:nvPr>
        </p:nvSpPr>
        <p:spPr/>
        <p:txBody>
          <a:bodyPr/>
          <a:lstStyle/>
          <a:p>
            <a:r>
              <a:rPr lang="en-AU"/>
              <a:t>How is a Force measured?</a:t>
            </a:r>
            <a:endParaRPr lang="en-AU" sz="3200"/>
          </a:p>
        </p:txBody>
      </p:sp>
    </p:spTree>
    <p:extLst>
      <p:ext uri="{BB962C8B-B14F-4D97-AF65-F5344CB8AC3E}">
        <p14:creationId xmlns:p14="http://schemas.microsoft.com/office/powerpoint/2010/main" val="136115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6A129-839A-A848-8BC0-72315D2D42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14CF10-8159-E72A-068A-4778DE12C916}"/>
              </a:ext>
            </a:extLst>
          </p:cNvPr>
          <p:cNvSpPr>
            <a:spLocks noGrp="1"/>
          </p:cNvSpPr>
          <p:nvPr>
            <p:ph type="title"/>
          </p:nvPr>
        </p:nvSpPr>
        <p:spPr/>
        <p:txBody>
          <a:bodyPr/>
          <a:lstStyle/>
          <a:p>
            <a:r>
              <a:rPr lang="en-AU" dirty="0">
                <a:latin typeface="+mj-lt"/>
              </a:rPr>
              <a:t>Learning intentions and success criteria (4)</a:t>
            </a:r>
          </a:p>
        </p:txBody>
      </p:sp>
      <p:sp>
        <p:nvSpPr>
          <p:cNvPr id="3" name="TextBox 2">
            <a:extLst>
              <a:ext uri="{FF2B5EF4-FFF2-40B4-BE49-F238E27FC236}">
                <a16:creationId xmlns:a16="http://schemas.microsoft.com/office/drawing/2014/main" id="{7E11BFF4-3188-4391-70B1-1D8CC2EB6005}"/>
              </a:ext>
            </a:extLst>
          </p:cNvPr>
          <p:cNvSpPr txBox="1"/>
          <p:nvPr/>
        </p:nvSpPr>
        <p:spPr>
          <a:xfrm>
            <a:off x="658368" y="1894417"/>
            <a:ext cx="11015048" cy="46365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We are learning how to measure forces using Newton’s Second Law of Motion and apply this to engineering structures.</a:t>
            </a:r>
          </a:p>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	recall what a force is and identify its effect on objects</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	state and use the formula F = ma</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	explain what each part of the formula represents, and the units used (N, kg, m/s²)</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	calculate the force of gravity acting on a mass</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	apply this knowledge to an engineering example (e.g. post and beam).</a:t>
            </a:r>
          </a:p>
        </p:txBody>
      </p:sp>
      <p:sp>
        <p:nvSpPr>
          <p:cNvPr id="2" name="Slide Number Placeholder 1">
            <a:extLst>
              <a:ext uri="{FF2B5EF4-FFF2-40B4-BE49-F238E27FC236}">
                <a16:creationId xmlns:a16="http://schemas.microsoft.com/office/drawing/2014/main" id="{EA9DECF0-D291-5D79-37A4-766CF528E859}"/>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2772914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2F3B-A5E3-50AD-5D20-30C10B88CCA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F7D7379-253E-6832-BC6E-C0E7F3183710}"/>
              </a:ext>
            </a:extLst>
          </p:cNvPr>
          <p:cNvSpPr>
            <a:spLocks noGrp="1"/>
          </p:cNvSpPr>
          <p:nvPr>
            <p:ph type="title"/>
          </p:nvPr>
        </p:nvSpPr>
        <p:spPr/>
        <p:txBody>
          <a:bodyPr vert="horz" lIns="0" tIns="0" rIns="0" bIns="0" rtlCol="0" anchor="t">
            <a:normAutofit/>
          </a:bodyPr>
          <a:lstStyle/>
          <a:p>
            <a:r>
              <a:rPr lang="en-AU" dirty="0"/>
              <a:t>How is a force measured? (1)</a:t>
            </a:r>
          </a:p>
        </p:txBody>
      </p:sp>
      <p:sp>
        <p:nvSpPr>
          <p:cNvPr id="14" name="TextBox 13">
            <a:extLst>
              <a:ext uri="{FF2B5EF4-FFF2-40B4-BE49-F238E27FC236}">
                <a16:creationId xmlns:a16="http://schemas.microsoft.com/office/drawing/2014/main" id="{ED879EBD-86E4-F4B1-115E-1366D6EABDD9}"/>
              </a:ext>
            </a:extLst>
          </p:cNvPr>
          <p:cNvSpPr txBox="1"/>
          <p:nvPr/>
        </p:nvSpPr>
        <p:spPr>
          <a:xfrm>
            <a:off x="360001" y="1121599"/>
            <a:ext cx="11484000" cy="1502912"/>
          </a:xfrm>
          <a:prstGeom prst="rect">
            <a:avLst/>
          </a:prstGeom>
          <a:noFill/>
        </p:spPr>
        <p:txBody>
          <a:bodyPr wrap="square" lIns="0" tIns="0" rIns="0" bIns="0" rtlCol="0">
            <a:spAutoFit/>
          </a:bodyPr>
          <a:lstStyle/>
          <a:p>
            <a:pPr>
              <a:lnSpc>
                <a:spcPct val="150000"/>
              </a:lnSpc>
              <a:spcAft>
                <a:spcPts val="1200"/>
              </a:spcAft>
            </a:pPr>
            <a:r>
              <a:rPr lang="en-AU" sz="1800" dirty="0"/>
              <a:t>In the world around us, forces are constantly at play, as we have already discovered.</a:t>
            </a:r>
          </a:p>
          <a:p>
            <a:pPr>
              <a:lnSpc>
                <a:spcPct val="150000"/>
              </a:lnSpc>
              <a:spcAft>
                <a:spcPts val="1200"/>
              </a:spcAft>
            </a:pPr>
            <a:r>
              <a:rPr lang="en-AU" sz="1800" dirty="0"/>
              <a:t>A </a:t>
            </a:r>
            <a:r>
              <a:rPr lang="en-AU" sz="1800" b="1" dirty="0"/>
              <a:t>force</a:t>
            </a:r>
            <a:r>
              <a:rPr lang="en-AU" sz="1800" dirty="0"/>
              <a:t> is simply a push, pull or twist that can cause an object to move, stop, change direction, or change shape.</a:t>
            </a:r>
          </a:p>
          <a:p>
            <a:pPr>
              <a:lnSpc>
                <a:spcPct val="150000"/>
              </a:lnSpc>
              <a:spcAft>
                <a:spcPts val="1200"/>
              </a:spcAft>
            </a:pPr>
            <a:r>
              <a:rPr lang="en-AU" sz="1800" dirty="0"/>
              <a:t>To understand how much force is acting on an object, scientists use a simple but powerful formula:</a:t>
            </a:r>
          </a:p>
        </p:txBody>
      </p:sp>
      <p:sp>
        <p:nvSpPr>
          <p:cNvPr id="7" name="TextBox 6">
            <a:extLst>
              <a:ext uri="{FF2B5EF4-FFF2-40B4-BE49-F238E27FC236}">
                <a16:creationId xmlns:a16="http://schemas.microsoft.com/office/drawing/2014/main" id="{892D18DA-EC16-A522-A1DB-7269A7B5B55E}"/>
              </a:ext>
            </a:extLst>
          </p:cNvPr>
          <p:cNvSpPr txBox="1"/>
          <p:nvPr/>
        </p:nvSpPr>
        <p:spPr>
          <a:xfrm>
            <a:off x="3123670" y="3174758"/>
            <a:ext cx="5956663" cy="2561643"/>
          </a:xfrm>
          <a:prstGeom prst="rect">
            <a:avLst/>
          </a:prstGeom>
          <a:noFill/>
        </p:spPr>
        <p:txBody>
          <a:bodyPr wrap="square" lIns="0" tIns="0" rIns="0" bIns="0" rtlCol="0">
            <a:noAutofit/>
          </a:bodyPr>
          <a:lstStyle/>
          <a:p>
            <a:pPr algn="ctr">
              <a:lnSpc>
                <a:spcPct val="150000"/>
              </a:lnSpc>
              <a:spcAft>
                <a:spcPts val="1200"/>
              </a:spcAft>
            </a:pPr>
            <a:r>
              <a:rPr lang="en-AU" sz="3200" b="1" dirty="0">
                <a:solidFill>
                  <a:srgbClr val="FF0000"/>
                </a:solidFill>
              </a:rPr>
              <a:t>Force</a:t>
            </a:r>
            <a:r>
              <a:rPr lang="en-AU" sz="3200" b="1" dirty="0"/>
              <a:t> = </a:t>
            </a:r>
            <a:r>
              <a:rPr lang="en-AU" sz="3200" b="1" dirty="0">
                <a:solidFill>
                  <a:schemeClr val="accent2"/>
                </a:solidFill>
              </a:rPr>
              <a:t>mass</a:t>
            </a:r>
            <a:r>
              <a:rPr lang="en-AU" sz="3200" b="1" dirty="0"/>
              <a:t> x </a:t>
            </a:r>
            <a:r>
              <a:rPr lang="en-AU" sz="3200" b="1" dirty="0">
                <a:solidFill>
                  <a:srgbClr val="92D050"/>
                </a:solidFill>
              </a:rPr>
              <a:t>acceleration</a:t>
            </a:r>
            <a:endParaRPr lang="en-AU" sz="3200" dirty="0"/>
          </a:p>
          <a:p>
            <a:pPr algn="ctr">
              <a:lnSpc>
                <a:spcPct val="150000"/>
              </a:lnSpc>
              <a:spcAft>
                <a:spcPts val="1200"/>
              </a:spcAft>
            </a:pPr>
            <a:r>
              <a:rPr lang="en-AU" sz="3200" dirty="0"/>
              <a:t>or</a:t>
            </a:r>
            <a:endParaRPr lang="en-AU" sz="3200" b="1" dirty="0"/>
          </a:p>
          <a:p>
            <a:pPr algn="ctr">
              <a:lnSpc>
                <a:spcPct val="150000"/>
              </a:lnSpc>
              <a:spcAft>
                <a:spcPts val="1200"/>
              </a:spcAft>
            </a:pPr>
            <a:r>
              <a:rPr lang="en-AU" sz="4000" b="1" dirty="0">
                <a:solidFill>
                  <a:srgbClr val="FF0000"/>
                </a:solidFill>
              </a:rPr>
              <a:t>F</a:t>
            </a:r>
            <a:r>
              <a:rPr lang="en-AU" sz="4000" b="1" dirty="0"/>
              <a:t> = </a:t>
            </a:r>
            <a:r>
              <a:rPr lang="en-AU" sz="4000" b="1" dirty="0">
                <a:solidFill>
                  <a:schemeClr val="accent2"/>
                </a:solidFill>
              </a:rPr>
              <a:t>m</a:t>
            </a:r>
            <a:r>
              <a:rPr lang="en-AU" sz="4000" b="1" dirty="0">
                <a:solidFill>
                  <a:srgbClr val="92D050"/>
                </a:solidFill>
              </a:rPr>
              <a:t>a</a:t>
            </a:r>
            <a:endParaRPr lang="en-AU" sz="4000" dirty="0">
              <a:solidFill>
                <a:srgbClr val="92D050"/>
              </a:solidFill>
            </a:endParaRPr>
          </a:p>
        </p:txBody>
      </p:sp>
      <p:sp>
        <p:nvSpPr>
          <p:cNvPr id="2" name="Slide Number Placeholder 1">
            <a:extLst>
              <a:ext uri="{FF2B5EF4-FFF2-40B4-BE49-F238E27FC236}">
                <a16:creationId xmlns:a16="http://schemas.microsoft.com/office/drawing/2014/main" id="{FD3B911A-FC93-8FB8-D104-8AAF79D370B3}"/>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25</a:t>
            </a:fld>
            <a:endParaRPr lang="en-AU"/>
          </a:p>
        </p:txBody>
      </p:sp>
    </p:spTree>
    <p:extLst>
      <p:ext uri="{BB962C8B-B14F-4D97-AF65-F5344CB8AC3E}">
        <p14:creationId xmlns:p14="http://schemas.microsoft.com/office/powerpoint/2010/main" val="143985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E874-E898-B142-2E13-5FCF90481E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18F7D3-0659-6DEB-B949-E8BB393E9312}"/>
              </a:ext>
            </a:extLst>
          </p:cNvPr>
          <p:cNvSpPr>
            <a:spLocks noGrp="1"/>
          </p:cNvSpPr>
          <p:nvPr>
            <p:ph type="title"/>
          </p:nvPr>
        </p:nvSpPr>
        <p:spPr/>
        <p:txBody>
          <a:bodyPr vert="horz" lIns="0" tIns="0" rIns="0" bIns="0" rtlCol="0" anchor="t">
            <a:normAutofit/>
          </a:bodyPr>
          <a:lstStyle/>
          <a:p>
            <a:r>
              <a:rPr lang="en-AU" dirty="0"/>
              <a:t>How is a force measured? (2)</a:t>
            </a:r>
          </a:p>
        </p:txBody>
      </p:sp>
      <p:sp>
        <p:nvSpPr>
          <p:cNvPr id="7" name="TextBox 6">
            <a:extLst>
              <a:ext uri="{FF2B5EF4-FFF2-40B4-BE49-F238E27FC236}">
                <a16:creationId xmlns:a16="http://schemas.microsoft.com/office/drawing/2014/main" id="{720CCC3A-B85F-323D-C7D3-EC69CB2767F4}"/>
              </a:ext>
            </a:extLst>
          </p:cNvPr>
          <p:cNvSpPr txBox="1"/>
          <p:nvPr/>
        </p:nvSpPr>
        <p:spPr>
          <a:xfrm>
            <a:off x="3117669" y="1159395"/>
            <a:ext cx="5956663" cy="666351"/>
          </a:xfrm>
          <a:prstGeom prst="rect">
            <a:avLst/>
          </a:prstGeom>
          <a:noFill/>
        </p:spPr>
        <p:txBody>
          <a:bodyPr wrap="square" lIns="0" tIns="0" rIns="0" bIns="0" rtlCol="0">
            <a:noAutofit/>
          </a:bodyPr>
          <a:lstStyle/>
          <a:p>
            <a:pPr algn="ctr"/>
            <a:r>
              <a:rPr lang="en-AU" sz="4000" b="1" dirty="0">
                <a:solidFill>
                  <a:srgbClr val="FF0000"/>
                </a:solidFill>
              </a:rPr>
              <a:t>F</a:t>
            </a:r>
            <a:r>
              <a:rPr lang="en-AU" sz="4000" b="1" dirty="0"/>
              <a:t> = </a:t>
            </a:r>
            <a:r>
              <a:rPr lang="en-AU" sz="4000" b="1" dirty="0">
                <a:solidFill>
                  <a:schemeClr val="accent2"/>
                </a:solidFill>
              </a:rPr>
              <a:t>m</a:t>
            </a:r>
            <a:r>
              <a:rPr lang="en-AU" sz="4000" b="1" dirty="0">
                <a:solidFill>
                  <a:srgbClr val="92D050"/>
                </a:solidFill>
              </a:rPr>
              <a:t>a</a:t>
            </a:r>
            <a:endParaRPr lang="en-AU" sz="4000" dirty="0">
              <a:solidFill>
                <a:srgbClr val="92D050"/>
              </a:solidFill>
            </a:endParaRPr>
          </a:p>
        </p:txBody>
      </p:sp>
      <p:sp>
        <p:nvSpPr>
          <p:cNvPr id="14" name="TextBox 13">
            <a:extLst>
              <a:ext uri="{FF2B5EF4-FFF2-40B4-BE49-F238E27FC236}">
                <a16:creationId xmlns:a16="http://schemas.microsoft.com/office/drawing/2014/main" id="{6AD29C5E-4CF1-33E4-337A-90CB78DAA103}"/>
              </a:ext>
            </a:extLst>
          </p:cNvPr>
          <p:cNvSpPr txBox="1"/>
          <p:nvPr/>
        </p:nvSpPr>
        <p:spPr>
          <a:xfrm>
            <a:off x="360000" y="2079541"/>
            <a:ext cx="11484000" cy="2641685"/>
          </a:xfrm>
          <a:prstGeom prst="rect">
            <a:avLst/>
          </a:prstGeom>
          <a:noFill/>
        </p:spPr>
        <p:txBody>
          <a:bodyPr wrap="square" lIns="0" tIns="0" rIns="0" bIns="0" rtlCol="0">
            <a:spAutoFit/>
          </a:bodyPr>
          <a:lstStyle/>
          <a:p>
            <a:pPr algn="l">
              <a:lnSpc>
                <a:spcPct val="150000"/>
              </a:lnSpc>
              <a:spcAft>
                <a:spcPts val="1200"/>
              </a:spcAft>
            </a:pPr>
            <a:r>
              <a:rPr lang="en-AU" sz="1800" dirty="0"/>
              <a:t>This equation comes from Newton’s Second Law of Motion, and it tells us how force is related to motion.</a:t>
            </a:r>
          </a:p>
          <a:p>
            <a:pPr algn="l">
              <a:lnSpc>
                <a:spcPct val="150000"/>
              </a:lnSpc>
              <a:spcAft>
                <a:spcPts val="1200"/>
              </a:spcAft>
            </a:pPr>
            <a:r>
              <a:rPr lang="en-AU" sz="1800" dirty="0"/>
              <a:t>Let’s break it down:</a:t>
            </a:r>
          </a:p>
          <a:p>
            <a:pPr algn="l">
              <a:lnSpc>
                <a:spcPct val="150000"/>
              </a:lnSpc>
              <a:spcAft>
                <a:spcPts val="1200"/>
              </a:spcAft>
            </a:pPr>
            <a:r>
              <a:rPr lang="en-AU" sz="1800" dirty="0"/>
              <a:t>•	</a:t>
            </a:r>
            <a:r>
              <a:rPr lang="en-AU" sz="1800" dirty="0">
                <a:solidFill>
                  <a:srgbClr val="FF0000"/>
                </a:solidFill>
              </a:rPr>
              <a:t>F</a:t>
            </a:r>
            <a:r>
              <a:rPr lang="en-AU" sz="1800" dirty="0"/>
              <a:t> stands for Force, measured in Newtons (N)</a:t>
            </a:r>
          </a:p>
          <a:p>
            <a:pPr algn="l">
              <a:lnSpc>
                <a:spcPct val="150000"/>
              </a:lnSpc>
              <a:spcAft>
                <a:spcPts val="1200"/>
              </a:spcAft>
            </a:pPr>
            <a:r>
              <a:rPr lang="en-AU" sz="1800" dirty="0"/>
              <a:t>•	</a:t>
            </a:r>
            <a:r>
              <a:rPr lang="en-AU" sz="1800" dirty="0">
                <a:solidFill>
                  <a:schemeClr val="accent2">
                    <a:lumMod val="75000"/>
                  </a:schemeClr>
                </a:solidFill>
              </a:rPr>
              <a:t>m</a:t>
            </a:r>
            <a:r>
              <a:rPr lang="en-AU" sz="1800" dirty="0"/>
              <a:t> stands for Mass, measured in kilograms (kg)</a:t>
            </a:r>
          </a:p>
          <a:p>
            <a:pPr algn="l">
              <a:lnSpc>
                <a:spcPct val="150000"/>
              </a:lnSpc>
              <a:spcAft>
                <a:spcPts val="1200"/>
              </a:spcAft>
            </a:pPr>
            <a:r>
              <a:rPr lang="en-AU" sz="1800" dirty="0"/>
              <a:t>•	</a:t>
            </a:r>
            <a:r>
              <a:rPr lang="en-AU" sz="1800" dirty="0">
                <a:solidFill>
                  <a:srgbClr val="00B050"/>
                </a:solidFill>
              </a:rPr>
              <a:t>a</a:t>
            </a:r>
            <a:r>
              <a:rPr lang="en-AU" sz="1800" dirty="0"/>
              <a:t> stands for Acceleration, measured in metres per second squared (m/s²)</a:t>
            </a:r>
          </a:p>
        </p:txBody>
      </p:sp>
      <p:sp>
        <p:nvSpPr>
          <p:cNvPr id="3" name="TextBox 2">
            <a:extLst>
              <a:ext uri="{FF2B5EF4-FFF2-40B4-BE49-F238E27FC236}">
                <a16:creationId xmlns:a16="http://schemas.microsoft.com/office/drawing/2014/main" id="{BED5757D-CA75-DC5D-82EC-5B64D99560FD}"/>
              </a:ext>
            </a:extLst>
          </p:cNvPr>
          <p:cNvSpPr txBox="1"/>
          <p:nvPr/>
        </p:nvSpPr>
        <p:spPr>
          <a:xfrm>
            <a:off x="360000" y="5169000"/>
            <a:ext cx="11484000" cy="992777"/>
          </a:xfrm>
          <a:prstGeom prst="rect">
            <a:avLst/>
          </a:prstGeom>
          <a:noFill/>
        </p:spPr>
        <p:txBody>
          <a:bodyPr wrap="square" lIns="0" tIns="0" rIns="0" bIns="0" rtlCol="0">
            <a:noAutofit/>
          </a:bodyPr>
          <a:lstStyle/>
          <a:p>
            <a:pPr>
              <a:lnSpc>
                <a:spcPct val="150000"/>
              </a:lnSpc>
              <a:spcAft>
                <a:spcPts val="1200"/>
              </a:spcAft>
            </a:pPr>
            <a:r>
              <a:rPr lang="en-AU" sz="1800" dirty="0"/>
              <a:t>So, the force acting on an object depends on </a:t>
            </a:r>
            <a:r>
              <a:rPr lang="en-AU" sz="1800" b="1" dirty="0"/>
              <a:t>how heavy it is </a:t>
            </a:r>
            <a:r>
              <a:rPr lang="en-AU" sz="1800" dirty="0"/>
              <a:t>and </a:t>
            </a:r>
            <a:r>
              <a:rPr lang="en-AU" sz="1800" b="1" dirty="0"/>
              <a:t>how quickly it’s speeding up or </a:t>
            </a:r>
            <a:br>
              <a:rPr lang="en-AU" sz="1800" b="1" dirty="0"/>
            </a:br>
            <a:r>
              <a:rPr lang="en-AU" sz="1800" b="1" dirty="0"/>
              <a:t>slowing down</a:t>
            </a:r>
            <a:r>
              <a:rPr lang="en-AU" sz="1800" dirty="0"/>
              <a:t>.</a:t>
            </a:r>
          </a:p>
        </p:txBody>
      </p:sp>
      <p:sp>
        <p:nvSpPr>
          <p:cNvPr id="2" name="Slide Number Placeholder 1">
            <a:extLst>
              <a:ext uri="{FF2B5EF4-FFF2-40B4-BE49-F238E27FC236}">
                <a16:creationId xmlns:a16="http://schemas.microsoft.com/office/drawing/2014/main" id="{28EBAC01-3680-64E3-F9FB-5A2E07F2F536}"/>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26</a:t>
            </a:fld>
            <a:endParaRPr lang="en-AU"/>
          </a:p>
        </p:txBody>
      </p:sp>
    </p:spTree>
    <p:extLst>
      <p:ext uri="{BB962C8B-B14F-4D97-AF65-F5344CB8AC3E}">
        <p14:creationId xmlns:p14="http://schemas.microsoft.com/office/powerpoint/2010/main" val="1074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1B259-0369-9D8E-7B70-D9E775F48F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92A3D9-1F7F-D11E-342B-2432A2EBFDA0}"/>
              </a:ext>
            </a:extLst>
          </p:cNvPr>
          <p:cNvSpPr>
            <a:spLocks noGrp="1"/>
          </p:cNvSpPr>
          <p:nvPr>
            <p:ph type="title"/>
          </p:nvPr>
        </p:nvSpPr>
        <p:spPr/>
        <p:txBody>
          <a:bodyPr vert="horz" lIns="0" tIns="0" rIns="0" bIns="0" rtlCol="0" anchor="t">
            <a:normAutofit/>
          </a:bodyPr>
          <a:lstStyle/>
          <a:p>
            <a:r>
              <a:rPr lang="en-AU" dirty="0"/>
              <a:t>How is a force measured? (3)</a:t>
            </a:r>
          </a:p>
        </p:txBody>
      </p:sp>
      <p:sp>
        <p:nvSpPr>
          <p:cNvPr id="7" name="TextBox 6">
            <a:extLst>
              <a:ext uri="{FF2B5EF4-FFF2-40B4-BE49-F238E27FC236}">
                <a16:creationId xmlns:a16="http://schemas.microsoft.com/office/drawing/2014/main" id="{CC6BA6BB-B633-11B7-0225-01F6814FC703}"/>
              </a:ext>
            </a:extLst>
          </p:cNvPr>
          <p:cNvSpPr txBox="1"/>
          <p:nvPr/>
        </p:nvSpPr>
        <p:spPr>
          <a:xfrm>
            <a:off x="3117669" y="1159395"/>
            <a:ext cx="5956663" cy="666351"/>
          </a:xfrm>
          <a:prstGeom prst="rect">
            <a:avLst/>
          </a:prstGeom>
          <a:noFill/>
        </p:spPr>
        <p:txBody>
          <a:bodyPr wrap="square" lIns="0" tIns="0" rIns="0" bIns="0" rtlCol="0">
            <a:noAutofit/>
          </a:bodyPr>
          <a:lstStyle/>
          <a:p>
            <a:pPr algn="ctr"/>
            <a:r>
              <a:rPr lang="en-AU" sz="4000" b="1" dirty="0">
                <a:solidFill>
                  <a:srgbClr val="FF0000"/>
                </a:solidFill>
              </a:rPr>
              <a:t>F</a:t>
            </a:r>
            <a:r>
              <a:rPr lang="en-AU" sz="4000" b="1" dirty="0"/>
              <a:t> = </a:t>
            </a:r>
            <a:r>
              <a:rPr lang="en-AU" sz="4000" b="1" dirty="0">
                <a:solidFill>
                  <a:schemeClr val="accent2"/>
                </a:solidFill>
              </a:rPr>
              <a:t>m</a:t>
            </a:r>
            <a:r>
              <a:rPr lang="en-AU" sz="4000" b="1" dirty="0">
                <a:solidFill>
                  <a:srgbClr val="92D050"/>
                </a:solidFill>
              </a:rPr>
              <a:t>a</a:t>
            </a:r>
            <a:endParaRPr lang="en-AU" sz="4000" dirty="0">
              <a:solidFill>
                <a:srgbClr val="92D050"/>
              </a:solidFill>
            </a:endParaRPr>
          </a:p>
        </p:txBody>
      </p:sp>
      <p:sp>
        <p:nvSpPr>
          <p:cNvPr id="14" name="TextBox 13">
            <a:extLst>
              <a:ext uri="{FF2B5EF4-FFF2-40B4-BE49-F238E27FC236}">
                <a16:creationId xmlns:a16="http://schemas.microsoft.com/office/drawing/2014/main" id="{6A8A5032-66A9-D364-6ABA-FF1B5B9D6240}"/>
              </a:ext>
            </a:extLst>
          </p:cNvPr>
          <p:cNvSpPr txBox="1"/>
          <p:nvPr/>
        </p:nvSpPr>
        <p:spPr>
          <a:xfrm>
            <a:off x="360000" y="2079541"/>
            <a:ext cx="11484000" cy="2641685"/>
          </a:xfrm>
          <a:prstGeom prst="rect">
            <a:avLst/>
          </a:prstGeom>
          <a:noFill/>
        </p:spPr>
        <p:txBody>
          <a:bodyPr wrap="square" lIns="0" tIns="0" rIns="0" bIns="0" rtlCol="0">
            <a:spAutoFit/>
          </a:bodyPr>
          <a:lstStyle/>
          <a:p>
            <a:pPr algn="l">
              <a:lnSpc>
                <a:spcPct val="150000"/>
              </a:lnSpc>
              <a:spcAft>
                <a:spcPts val="1200"/>
              </a:spcAft>
            </a:pPr>
            <a:r>
              <a:rPr lang="en-AU" sz="1800" dirty="0"/>
              <a:t>This equation comes from Newton’s Second Law of Motion, and it tells us how force is related to motion.</a:t>
            </a:r>
          </a:p>
          <a:p>
            <a:pPr algn="l">
              <a:lnSpc>
                <a:spcPct val="150000"/>
              </a:lnSpc>
              <a:spcAft>
                <a:spcPts val="1200"/>
              </a:spcAft>
            </a:pPr>
            <a:r>
              <a:rPr lang="en-AU" sz="1800" dirty="0"/>
              <a:t>Let’s break it down:</a:t>
            </a:r>
          </a:p>
          <a:p>
            <a:pPr algn="l">
              <a:lnSpc>
                <a:spcPct val="150000"/>
              </a:lnSpc>
              <a:spcAft>
                <a:spcPts val="1200"/>
              </a:spcAft>
            </a:pPr>
            <a:r>
              <a:rPr lang="en-AU" sz="1800" dirty="0"/>
              <a:t>•	</a:t>
            </a:r>
            <a:r>
              <a:rPr lang="en-AU" sz="1800" dirty="0">
                <a:solidFill>
                  <a:srgbClr val="FF0000"/>
                </a:solidFill>
              </a:rPr>
              <a:t>F</a:t>
            </a:r>
            <a:r>
              <a:rPr lang="en-AU" sz="1800" dirty="0"/>
              <a:t> stands for Force, measured in Newtons (N)</a:t>
            </a:r>
          </a:p>
          <a:p>
            <a:pPr algn="l">
              <a:lnSpc>
                <a:spcPct val="150000"/>
              </a:lnSpc>
              <a:spcAft>
                <a:spcPts val="1200"/>
              </a:spcAft>
            </a:pPr>
            <a:r>
              <a:rPr lang="en-AU" sz="1800" dirty="0"/>
              <a:t>•	</a:t>
            </a:r>
            <a:r>
              <a:rPr lang="en-AU" sz="1800" dirty="0">
                <a:solidFill>
                  <a:schemeClr val="accent2">
                    <a:lumMod val="75000"/>
                  </a:schemeClr>
                </a:solidFill>
              </a:rPr>
              <a:t>m</a:t>
            </a:r>
            <a:r>
              <a:rPr lang="en-AU" sz="1800" dirty="0"/>
              <a:t> stands for Mass, measured in kilograms (kg)</a:t>
            </a:r>
          </a:p>
          <a:p>
            <a:pPr algn="l">
              <a:lnSpc>
                <a:spcPct val="150000"/>
              </a:lnSpc>
              <a:spcAft>
                <a:spcPts val="1200"/>
              </a:spcAft>
            </a:pPr>
            <a:r>
              <a:rPr lang="en-AU" sz="1800" dirty="0"/>
              <a:t>•	</a:t>
            </a:r>
            <a:r>
              <a:rPr lang="en-AU" sz="1800" dirty="0">
                <a:solidFill>
                  <a:srgbClr val="00B050"/>
                </a:solidFill>
              </a:rPr>
              <a:t>a</a:t>
            </a:r>
            <a:r>
              <a:rPr lang="en-AU" sz="1800" dirty="0"/>
              <a:t> stands for Acceleration, measured in metres per second squared (m/s²)</a:t>
            </a:r>
          </a:p>
        </p:txBody>
      </p:sp>
      <p:sp>
        <p:nvSpPr>
          <p:cNvPr id="4" name="TextBox 3">
            <a:extLst>
              <a:ext uri="{FF2B5EF4-FFF2-40B4-BE49-F238E27FC236}">
                <a16:creationId xmlns:a16="http://schemas.microsoft.com/office/drawing/2014/main" id="{34235929-02AA-326B-426C-EB31E30BD8F5}"/>
              </a:ext>
            </a:extLst>
          </p:cNvPr>
          <p:cNvSpPr txBox="1"/>
          <p:nvPr/>
        </p:nvSpPr>
        <p:spPr>
          <a:xfrm>
            <a:off x="360000" y="5169000"/>
            <a:ext cx="11484000" cy="992777"/>
          </a:xfrm>
          <a:prstGeom prst="rect">
            <a:avLst/>
          </a:prstGeom>
          <a:noFill/>
        </p:spPr>
        <p:txBody>
          <a:bodyPr wrap="square" lIns="0" tIns="0" rIns="0" bIns="0" rtlCol="0">
            <a:noAutofit/>
          </a:bodyPr>
          <a:lstStyle/>
          <a:p>
            <a:pPr>
              <a:lnSpc>
                <a:spcPct val="150000"/>
              </a:lnSpc>
              <a:spcAft>
                <a:spcPts val="1200"/>
              </a:spcAft>
            </a:pPr>
            <a:r>
              <a:rPr lang="en-AU" sz="1800" dirty="0"/>
              <a:t>So, the force acting on an object depends on </a:t>
            </a:r>
            <a:r>
              <a:rPr lang="en-AU" sz="1800" b="1" dirty="0"/>
              <a:t>how heavy it is </a:t>
            </a:r>
            <a:r>
              <a:rPr lang="en-AU" sz="1800" dirty="0"/>
              <a:t>and </a:t>
            </a:r>
            <a:r>
              <a:rPr lang="en-AU" sz="1800" b="1" dirty="0"/>
              <a:t>how quickly it’s speeding up or </a:t>
            </a:r>
            <a:br>
              <a:rPr lang="en-AU" sz="1800" b="1" dirty="0"/>
            </a:br>
            <a:r>
              <a:rPr lang="en-AU" sz="1800" b="1" dirty="0"/>
              <a:t>slowing down</a:t>
            </a:r>
            <a:r>
              <a:rPr lang="en-AU" sz="1800" dirty="0"/>
              <a:t>.</a:t>
            </a:r>
          </a:p>
        </p:txBody>
      </p:sp>
      <p:sp>
        <p:nvSpPr>
          <p:cNvPr id="2" name="Slide Number Placeholder 1">
            <a:extLst>
              <a:ext uri="{FF2B5EF4-FFF2-40B4-BE49-F238E27FC236}">
                <a16:creationId xmlns:a16="http://schemas.microsoft.com/office/drawing/2014/main" id="{BD9C2C18-DF0D-61D0-7626-B18313371A1B}"/>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27</a:t>
            </a:fld>
            <a:endParaRPr lang="en-AU"/>
          </a:p>
        </p:txBody>
      </p:sp>
    </p:spTree>
    <p:extLst>
      <p:ext uri="{BB962C8B-B14F-4D97-AF65-F5344CB8AC3E}">
        <p14:creationId xmlns:p14="http://schemas.microsoft.com/office/powerpoint/2010/main" val="35456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7DF3-12C6-3409-CC9C-BA063F1CEE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A8A7EB-5B36-99DC-31DB-B0CE51136355}"/>
              </a:ext>
            </a:extLst>
          </p:cNvPr>
          <p:cNvSpPr>
            <a:spLocks noGrp="1"/>
          </p:cNvSpPr>
          <p:nvPr>
            <p:ph type="title"/>
          </p:nvPr>
        </p:nvSpPr>
        <p:spPr/>
        <p:txBody>
          <a:bodyPr vert="horz" lIns="0" tIns="0" rIns="0" bIns="0" rtlCol="0" anchor="t">
            <a:normAutofit/>
          </a:bodyPr>
          <a:lstStyle/>
          <a:p>
            <a:r>
              <a:rPr lang="en-AU" dirty="0"/>
              <a:t>How is a force measured? (4)</a:t>
            </a:r>
          </a:p>
        </p:txBody>
      </p:sp>
      <p:sp>
        <p:nvSpPr>
          <p:cNvPr id="7" name="TextBox 6">
            <a:extLst>
              <a:ext uri="{FF2B5EF4-FFF2-40B4-BE49-F238E27FC236}">
                <a16:creationId xmlns:a16="http://schemas.microsoft.com/office/drawing/2014/main" id="{25AD22DE-57A8-B577-D904-B2B2160C3D99}"/>
              </a:ext>
            </a:extLst>
          </p:cNvPr>
          <p:cNvSpPr txBox="1"/>
          <p:nvPr/>
        </p:nvSpPr>
        <p:spPr>
          <a:xfrm>
            <a:off x="360000" y="933442"/>
            <a:ext cx="5956663" cy="545601"/>
          </a:xfrm>
          <a:prstGeom prst="rect">
            <a:avLst/>
          </a:prstGeom>
          <a:noFill/>
        </p:spPr>
        <p:txBody>
          <a:bodyPr wrap="square" lIns="0" tIns="0" rIns="0" bIns="0" rtlCol="0">
            <a:noAutofit/>
          </a:bodyPr>
          <a:lstStyle/>
          <a:p>
            <a:r>
              <a:rPr lang="en-AU" sz="4000" b="1" dirty="0">
                <a:solidFill>
                  <a:srgbClr val="FF0000"/>
                </a:solidFill>
              </a:rPr>
              <a:t>F</a:t>
            </a:r>
            <a:r>
              <a:rPr lang="en-AU" sz="4000" b="1" dirty="0"/>
              <a:t> = </a:t>
            </a:r>
            <a:r>
              <a:rPr lang="en-AU" sz="4000" b="1" dirty="0">
                <a:solidFill>
                  <a:schemeClr val="accent2"/>
                </a:solidFill>
              </a:rPr>
              <a:t>m</a:t>
            </a:r>
            <a:r>
              <a:rPr lang="en-AU" sz="4000" b="1" dirty="0">
                <a:solidFill>
                  <a:srgbClr val="92D050"/>
                </a:solidFill>
              </a:rPr>
              <a:t>a</a:t>
            </a:r>
            <a:endParaRPr lang="en-AU" sz="4000" dirty="0">
              <a:solidFill>
                <a:srgbClr val="92D050"/>
              </a:solidFill>
            </a:endParaRPr>
          </a:p>
        </p:txBody>
      </p:sp>
      <p:sp>
        <p:nvSpPr>
          <p:cNvPr id="14" name="TextBox 13">
            <a:extLst>
              <a:ext uri="{FF2B5EF4-FFF2-40B4-BE49-F238E27FC236}">
                <a16:creationId xmlns:a16="http://schemas.microsoft.com/office/drawing/2014/main" id="{761951CE-886B-9583-82D8-2B03095E950F}"/>
              </a:ext>
            </a:extLst>
          </p:cNvPr>
          <p:cNvSpPr txBox="1"/>
          <p:nvPr/>
        </p:nvSpPr>
        <p:spPr>
          <a:xfrm>
            <a:off x="412986" y="1663340"/>
            <a:ext cx="10711014" cy="5032660"/>
          </a:xfrm>
          <a:prstGeom prst="rect">
            <a:avLst/>
          </a:prstGeom>
          <a:noFill/>
        </p:spPr>
        <p:txBody>
          <a:bodyPr wrap="square" lIns="0" tIns="0" rIns="0" bIns="0" rtlCol="0">
            <a:spAutoFit/>
          </a:bodyPr>
          <a:lstStyle/>
          <a:p>
            <a:pPr algn="l">
              <a:lnSpc>
                <a:spcPct val="150000"/>
              </a:lnSpc>
              <a:spcAft>
                <a:spcPts val="1200"/>
              </a:spcAft>
            </a:pPr>
            <a:r>
              <a:rPr lang="en-AU" sz="1600" dirty="0"/>
              <a:t>Examples:</a:t>
            </a:r>
          </a:p>
          <a:p>
            <a:pPr algn="l">
              <a:lnSpc>
                <a:spcPct val="150000"/>
              </a:lnSpc>
              <a:spcAft>
                <a:spcPts val="1200"/>
              </a:spcAft>
            </a:pPr>
            <a:r>
              <a:rPr lang="en-AU" sz="1600" b="1" dirty="0"/>
              <a:t>1</a:t>
            </a:r>
            <a:r>
              <a:rPr lang="en-AU" sz="1600" dirty="0"/>
              <a:t>. What is the force if an object with a mass of 2 kg, accelerates at 3 m/s², the force is:</a:t>
            </a:r>
          </a:p>
          <a:p>
            <a:pPr algn="l">
              <a:lnSpc>
                <a:spcPct val="150000"/>
              </a:lnSpc>
              <a:spcAft>
                <a:spcPts val="1200"/>
              </a:spcAft>
            </a:pPr>
            <a:r>
              <a:rPr lang="en-AU" sz="1600" dirty="0"/>
              <a:t>F = 2 × 3 = 6 N</a:t>
            </a:r>
          </a:p>
          <a:p>
            <a:pPr algn="l">
              <a:lnSpc>
                <a:spcPct val="150000"/>
              </a:lnSpc>
              <a:spcAft>
                <a:spcPts val="1200"/>
              </a:spcAft>
            </a:pPr>
            <a:r>
              <a:rPr lang="en-AU" sz="1600" dirty="0"/>
              <a:t>That means a force of 6 Newtons is needed to make a 2kg object accelerate at the rate of 3m/s</a:t>
            </a:r>
            <a:r>
              <a:rPr lang="en-AU" sz="1600" baseline="30000" dirty="0"/>
              <a:t>2</a:t>
            </a:r>
            <a:r>
              <a:rPr lang="en-AU" sz="1600" dirty="0"/>
              <a:t>.</a:t>
            </a:r>
          </a:p>
          <a:p>
            <a:pPr algn="l">
              <a:lnSpc>
                <a:spcPct val="150000"/>
              </a:lnSpc>
              <a:spcAft>
                <a:spcPts val="1200"/>
              </a:spcAft>
            </a:pPr>
            <a:r>
              <a:rPr lang="en-AU" sz="1600" b="1" dirty="0"/>
              <a:t>2. </a:t>
            </a:r>
            <a:r>
              <a:rPr lang="en-AU" sz="1600" dirty="0"/>
              <a:t>Another example, what is the force needed to accelerate a 4 kg object 3 m/s</a:t>
            </a:r>
            <a:r>
              <a:rPr lang="en-AU" sz="1600" baseline="30000" dirty="0"/>
              <a:t>2</a:t>
            </a:r>
            <a:r>
              <a:rPr lang="en-AU" sz="1600" dirty="0"/>
              <a:t>? </a:t>
            </a:r>
          </a:p>
          <a:p>
            <a:pPr algn="l">
              <a:lnSpc>
                <a:spcPct val="150000"/>
              </a:lnSpc>
              <a:spcAft>
                <a:spcPts val="1200"/>
              </a:spcAft>
            </a:pPr>
            <a:r>
              <a:rPr lang="en-AU" sz="1600" dirty="0"/>
              <a:t>F = 4 × 3   = 12 N</a:t>
            </a:r>
          </a:p>
          <a:p>
            <a:pPr algn="l">
              <a:lnSpc>
                <a:spcPct val="150000"/>
              </a:lnSpc>
              <a:spcAft>
                <a:spcPts val="1200"/>
              </a:spcAft>
            </a:pPr>
            <a:r>
              <a:rPr lang="en-AU" sz="1600" dirty="0"/>
              <a:t>That means a force of _______ is needed to make </a:t>
            </a:r>
            <a:r>
              <a:rPr lang="en-AU" sz="1600" dirty="0" err="1"/>
              <a:t>an_______object</a:t>
            </a:r>
            <a:r>
              <a:rPr lang="en-AU" sz="1600" dirty="0"/>
              <a:t> accelerate at the rate of _______. </a:t>
            </a:r>
          </a:p>
          <a:p>
            <a:pPr algn="l">
              <a:lnSpc>
                <a:spcPct val="150000"/>
              </a:lnSpc>
              <a:spcAft>
                <a:spcPts val="1200"/>
              </a:spcAft>
            </a:pPr>
            <a:r>
              <a:rPr lang="en-AU" sz="1600" b="1" dirty="0"/>
              <a:t>3. </a:t>
            </a:r>
            <a:r>
              <a:rPr lang="en-AU" sz="1600" dirty="0"/>
              <a:t>What is the force needed to accelerate a 6 kg object at 1.5 m/s²? </a:t>
            </a:r>
          </a:p>
          <a:p>
            <a:pPr algn="l">
              <a:lnSpc>
                <a:spcPct val="150000"/>
              </a:lnSpc>
              <a:spcAft>
                <a:spcPts val="1200"/>
              </a:spcAft>
            </a:pPr>
            <a:r>
              <a:rPr lang="en-AU" sz="1600" dirty="0"/>
              <a:t>F = ___ × ____ =</a:t>
            </a:r>
          </a:p>
          <a:p>
            <a:pPr algn="l">
              <a:lnSpc>
                <a:spcPct val="150000"/>
              </a:lnSpc>
              <a:spcAft>
                <a:spcPts val="1200"/>
              </a:spcAft>
            </a:pPr>
            <a:r>
              <a:rPr lang="en-AU" sz="1600" dirty="0"/>
              <a:t>That means a force of _____________________________________________________. </a:t>
            </a:r>
          </a:p>
        </p:txBody>
      </p:sp>
      <p:sp>
        <p:nvSpPr>
          <p:cNvPr id="2" name="Slide Number Placeholder 1">
            <a:extLst>
              <a:ext uri="{FF2B5EF4-FFF2-40B4-BE49-F238E27FC236}">
                <a16:creationId xmlns:a16="http://schemas.microsoft.com/office/drawing/2014/main" id="{C04CDD51-98D4-0EE1-3D69-256051D2100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28</a:t>
            </a:fld>
            <a:endParaRPr lang="en-AU"/>
          </a:p>
        </p:txBody>
      </p:sp>
    </p:spTree>
    <p:extLst>
      <p:ext uri="{BB962C8B-B14F-4D97-AF65-F5344CB8AC3E}">
        <p14:creationId xmlns:p14="http://schemas.microsoft.com/office/powerpoint/2010/main" val="96886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CD7B-AB27-01AE-1637-85419A6CA5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666AA0-A9C9-CD6B-6062-DD99DC8DA843}"/>
              </a:ext>
            </a:extLst>
          </p:cNvPr>
          <p:cNvSpPr>
            <a:spLocks noGrp="1"/>
          </p:cNvSpPr>
          <p:nvPr>
            <p:ph type="title"/>
          </p:nvPr>
        </p:nvSpPr>
        <p:spPr/>
        <p:txBody>
          <a:bodyPr vert="horz" lIns="0" tIns="0" rIns="0" bIns="0" rtlCol="0" anchor="t">
            <a:normAutofit/>
          </a:bodyPr>
          <a:lstStyle/>
          <a:p>
            <a:r>
              <a:rPr lang="en-AU" dirty="0"/>
              <a:t>How is a force measured? (5)</a:t>
            </a:r>
          </a:p>
        </p:txBody>
      </p:sp>
      <p:sp>
        <p:nvSpPr>
          <p:cNvPr id="14" name="TextBox 13">
            <a:extLst>
              <a:ext uri="{FF2B5EF4-FFF2-40B4-BE49-F238E27FC236}">
                <a16:creationId xmlns:a16="http://schemas.microsoft.com/office/drawing/2014/main" id="{059CD326-D90C-C529-CB44-2BA2C6235056}"/>
              </a:ext>
            </a:extLst>
          </p:cNvPr>
          <p:cNvSpPr txBox="1"/>
          <p:nvPr/>
        </p:nvSpPr>
        <p:spPr>
          <a:xfrm>
            <a:off x="412986" y="1910307"/>
            <a:ext cx="10711014" cy="2641685"/>
          </a:xfrm>
          <a:prstGeom prst="rect">
            <a:avLst/>
          </a:prstGeom>
          <a:noFill/>
        </p:spPr>
        <p:txBody>
          <a:bodyPr wrap="square" lIns="0" tIns="0" rIns="0" bIns="0" rtlCol="0">
            <a:spAutoFit/>
          </a:bodyPr>
          <a:lstStyle/>
          <a:p>
            <a:pPr algn="l">
              <a:lnSpc>
                <a:spcPct val="150000"/>
              </a:lnSpc>
              <a:spcAft>
                <a:spcPts val="1200"/>
              </a:spcAft>
            </a:pPr>
            <a:r>
              <a:rPr lang="en-AU" sz="1800" dirty="0"/>
              <a:t>Independent practice </a:t>
            </a:r>
          </a:p>
          <a:p>
            <a:pPr marL="342900" indent="-342900" algn="l">
              <a:lnSpc>
                <a:spcPct val="150000"/>
              </a:lnSpc>
              <a:spcAft>
                <a:spcPts val="1200"/>
              </a:spcAft>
              <a:buFont typeface="+mj-lt"/>
              <a:buAutoNum type="arabicPeriod"/>
            </a:pPr>
            <a:r>
              <a:rPr lang="en-AU" sz="1800" dirty="0"/>
              <a:t>A 10 kg object accelerates at 2 m/s². What is the force? </a:t>
            </a:r>
          </a:p>
          <a:p>
            <a:pPr marL="342900" indent="-342900" algn="l">
              <a:lnSpc>
                <a:spcPct val="150000"/>
              </a:lnSpc>
              <a:spcAft>
                <a:spcPts val="1200"/>
              </a:spcAft>
              <a:buFont typeface="+mj-lt"/>
              <a:buAutoNum type="arabicPeriod"/>
            </a:pPr>
            <a:r>
              <a:rPr lang="en-AU" sz="1800" dirty="0"/>
              <a:t>A 2.5 kg object accelerates at 5 m/s². What is the force? </a:t>
            </a:r>
          </a:p>
          <a:p>
            <a:pPr marL="342900" indent="-342900" algn="l">
              <a:lnSpc>
                <a:spcPct val="150000"/>
              </a:lnSpc>
              <a:spcAft>
                <a:spcPts val="1200"/>
              </a:spcAft>
              <a:buFont typeface="+mj-lt"/>
              <a:buAutoNum type="arabicPeriod"/>
            </a:pPr>
            <a:r>
              <a:rPr lang="en-AU" sz="1800" dirty="0"/>
              <a:t>A 7 kg object accelerates at 3 m/s². What is the force? </a:t>
            </a:r>
          </a:p>
          <a:p>
            <a:pPr marL="342900" indent="-342900" algn="l">
              <a:lnSpc>
                <a:spcPct val="150000"/>
              </a:lnSpc>
              <a:spcAft>
                <a:spcPts val="1200"/>
              </a:spcAft>
              <a:buFont typeface="+mj-lt"/>
              <a:buAutoNum type="arabicPeriod"/>
            </a:pPr>
            <a:r>
              <a:rPr lang="en-AU" sz="1800" dirty="0"/>
              <a:t>A 4 kg object accelerates at 0.5 m/s². What is the force?</a:t>
            </a:r>
          </a:p>
        </p:txBody>
      </p:sp>
      <p:sp>
        <p:nvSpPr>
          <p:cNvPr id="3" name="TextBox 2">
            <a:extLst>
              <a:ext uri="{FF2B5EF4-FFF2-40B4-BE49-F238E27FC236}">
                <a16:creationId xmlns:a16="http://schemas.microsoft.com/office/drawing/2014/main" id="{0E878B75-9804-BE98-92DA-EFE2B0CEA251}"/>
              </a:ext>
            </a:extLst>
          </p:cNvPr>
          <p:cNvSpPr txBox="1"/>
          <p:nvPr/>
        </p:nvSpPr>
        <p:spPr>
          <a:xfrm>
            <a:off x="360000" y="933442"/>
            <a:ext cx="5956663" cy="545601"/>
          </a:xfrm>
          <a:prstGeom prst="rect">
            <a:avLst/>
          </a:prstGeom>
          <a:noFill/>
        </p:spPr>
        <p:txBody>
          <a:bodyPr wrap="square" lIns="0" tIns="0" rIns="0" bIns="0" rtlCol="0">
            <a:noAutofit/>
          </a:bodyPr>
          <a:lstStyle/>
          <a:p>
            <a:r>
              <a:rPr lang="en-AU" sz="4000" b="1" dirty="0">
                <a:solidFill>
                  <a:srgbClr val="FF0000"/>
                </a:solidFill>
              </a:rPr>
              <a:t>F</a:t>
            </a:r>
            <a:r>
              <a:rPr lang="en-AU" sz="4000" b="1" dirty="0"/>
              <a:t> = </a:t>
            </a:r>
            <a:r>
              <a:rPr lang="en-AU" sz="4000" b="1" dirty="0">
                <a:solidFill>
                  <a:schemeClr val="accent2"/>
                </a:solidFill>
              </a:rPr>
              <a:t>m</a:t>
            </a:r>
            <a:r>
              <a:rPr lang="en-AU" sz="4000" b="1" dirty="0">
                <a:solidFill>
                  <a:srgbClr val="92D050"/>
                </a:solidFill>
              </a:rPr>
              <a:t>a</a:t>
            </a:r>
            <a:endParaRPr lang="en-AU" sz="4000" dirty="0">
              <a:solidFill>
                <a:srgbClr val="92D050"/>
              </a:solidFill>
            </a:endParaRPr>
          </a:p>
        </p:txBody>
      </p:sp>
      <p:sp>
        <p:nvSpPr>
          <p:cNvPr id="2" name="Slide Number Placeholder 1">
            <a:extLst>
              <a:ext uri="{FF2B5EF4-FFF2-40B4-BE49-F238E27FC236}">
                <a16:creationId xmlns:a16="http://schemas.microsoft.com/office/drawing/2014/main" id="{C9353034-5104-D637-E1B6-2BA2CDC21CC1}"/>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29</a:t>
            </a:fld>
            <a:endParaRPr lang="en-AU"/>
          </a:p>
        </p:txBody>
      </p:sp>
    </p:spTree>
    <p:extLst>
      <p:ext uri="{BB962C8B-B14F-4D97-AF65-F5344CB8AC3E}">
        <p14:creationId xmlns:p14="http://schemas.microsoft.com/office/powerpoint/2010/main" val="297060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Engineers Work</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FBB7-EFC3-B720-1137-4A125DF3F34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F30056C-B2E1-511E-07F4-D012A121C533}"/>
              </a:ext>
            </a:extLst>
          </p:cNvPr>
          <p:cNvSpPr>
            <a:spLocks noGrp="1"/>
          </p:cNvSpPr>
          <p:nvPr>
            <p:ph type="title"/>
          </p:nvPr>
        </p:nvSpPr>
        <p:spPr/>
        <p:txBody>
          <a:bodyPr vert="horz" lIns="0" tIns="0" rIns="0" bIns="0" rtlCol="0" anchor="t">
            <a:normAutofit/>
          </a:bodyPr>
          <a:lstStyle/>
          <a:p>
            <a:r>
              <a:rPr lang="en-AU" dirty="0">
                <a:latin typeface="+mj-lt"/>
              </a:rPr>
              <a:t>Gravity and Force (1)</a:t>
            </a:r>
          </a:p>
        </p:txBody>
      </p:sp>
      <p:sp>
        <p:nvSpPr>
          <p:cNvPr id="10" name="Text Placeholder 12">
            <a:extLst>
              <a:ext uri="{FF2B5EF4-FFF2-40B4-BE49-F238E27FC236}">
                <a16:creationId xmlns:a16="http://schemas.microsoft.com/office/drawing/2014/main" id="{83C85653-4490-901A-7EB0-A07DF142A64F}"/>
              </a:ext>
            </a:extLst>
          </p:cNvPr>
          <p:cNvSpPr>
            <a:spLocks noGrp="1"/>
          </p:cNvSpPr>
          <p:nvPr>
            <p:ph type="body" sz="quarter" idx="18"/>
          </p:nvPr>
        </p:nvSpPr>
        <p:spPr>
          <a:xfrm>
            <a:off x="360000" y="982520"/>
            <a:ext cx="11483998" cy="356423"/>
          </a:xfrm>
        </p:spPr>
        <p:txBody>
          <a:bodyPr/>
          <a:lstStyle/>
          <a:p>
            <a:r>
              <a:rPr lang="en-AU">
                <a:latin typeface="+mj-lt"/>
              </a:rPr>
              <a:t>Let’s Talk about Gravity</a:t>
            </a:r>
          </a:p>
        </p:txBody>
      </p:sp>
      <p:sp>
        <p:nvSpPr>
          <p:cNvPr id="14" name="TextBox 13">
            <a:extLst>
              <a:ext uri="{FF2B5EF4-FFF2-40B4-BE49-F238E27FC236}">
                <a16:creationId xmlns:a16="http://schemas.microsoft.com/office/drawing/2014/main" id="{ECF63312-1042-5987-8217-052EA31D0E54}"/>
              </a:ext>
            </a:extLst>
          </p:cNvPr>
          <p:cNvSpPr txBox="1"/>
          <p:nvPr/>
        </p:nvSpPr>
        <p:spPr>
          <a:xfrm>
            <a:off x="360000" y="1617506"/>
            <a:ext cx="9236846" cy="2251257"/>
          </a:xfrm>
          <a:prstGeom prst="rect">
            <a:avLst/>
          </a:prstGeom>
          <a:noFill/>
        </p:spPr>
        <p:txBody>
          <a:bodyPr wrap="square" lIns="0" tIns="0" rIns="0" bIns="0" rtlCol="0">
            <a:spAutoFit/>
          </a:bodyPr>
          <a:lstStyle/>
          <a:p>
            <a:pPr>
              <a:lnSpc>
                <a:spcPct val="150000"/>
              </a:lnSpc>
              <a:spcAft>
                <a:spcPts val="1200"/>
              </a:spcAft>
            </a:pPr>
            <a:r>
              <a:rPr lang="en-AU" sz="2000" dirty="0"/>
              <a:t>Gravity is the invisible force that pulls everything toward the Earth. It’s why apples fall from trees, why people and objects stay on the ground, and why buildings need strong foundations. In engineering, gravity is one of the most important forces to consider especially when designing structures that must safely support weight.</a:t>
            </a:r>
          </a:p>
        </p:txBody>
      </p:sp>
      <p:sp>
        <p:nvSpPr>
          <p:cNvPr id="3" name="TextBox 2">
            <a:extLst>
              <a:ext uri="{FF2B5EF4-FFF2-40B4-BE49-F238E27FC236}">
                <a16:creationId xmlns:a16="http://schemas.microsoft.com/office/drawing/2014/main" id="{9D7D0F9F-5816-22E6-FF1F-3F3261AC24FF}"/>
              </a:ext>
            </a:extLst>
          </p:cNvPr>
          <p:cNvSpPr txBox="1"/>
          <p:nvPr/>
        </p:nvSpPr>
        <p:spPr>
          <a:xfrm>
            <a:off x="360000" y="4147326"/>
            <a:ext cx="10030956" cy="531223"/>
          </a:xfrm>
          <a:prstGeom prst="rect">
            <a:avLst/>
          </a:prstGeom>
          <a:noFill/>
        </p:spPr>
        <p:txBody>
          <a:bodyPr wrap="square" lIns="0" tIns="0" rIns="0" bIns="0" rtlCol="0">
            <a:noAutofit/>
          </a:bodyPr>
          <a:lstStyle/>
          <a:p>
            <a:pPr algn="l"/>
            <a:r>
              <a:rPr lang="en-AU" sz="2000" dirty="0"/>
              <a:t>To understand how gravity affects structures, we again use the formula: </a:t>
            </a:r>
            <a:r>
              <a:rPr kumimoji="0" lang="en-AU" sz="4000" b="1" i="0" u="none" strike="noStrike" kern="1200" cap="none" spc="0" normalizeH="0" baseline="0" noProof="0" dirty="0">
                <a:ln>
                  <a:noFill/>
                </a:ln>
                <a:solidFill>
                  <a:srgbClr val="FF0000"/>
                </a:solidFill>
                <a:effectLst/>
                <a:uLnTx/>
                <a:uFillTx/>
                <a:latin typeface="Arial" panose="020B0604020202020204"/>
                <a:ea typeface="+mn-ea"/>
                <a:cs typeface="+mn-cs"/>
              </a:rPr>
              <a:t>F</a:t>
            </a:r>
            <a:r>
              <a:rPr kumimoji="0" lang="en-AU" sz="4000" b="1" i="0" u="none" strike="noStrike" kern="1200" cap="none" spc="0" normalizeH="0" baseline="0" noProof="0" dirty="0">
                <a:ln>
                  <a:noFill/>
                </a:ln>
                <a:solidFill>
                  <a:srgbClr val="22272B"/>
                </a:solidFill>
                <a:effectLst/>
                <a:uLnTx/>
                <a:uFillTx/>
                <a:latin typeface="Arial" panose="020B0604020202020204"/>
                <a:ea typeface="+mn-ea"/>
                <a:cs typeface="+mn-cs"/>
              </a:rPr>
              <a:t> = </a:t>
            </a:r>
            <a:r>
              <a:rPr kumimoji="0" lang="en-AU" sz="4000" b="1" i="0" u="none" strike="noStrike" kern="1200" cap="none" spc="0" normalizeH="0" baseline="0" noProof="0" dirty="0">
                <a:ln>
                  <a:noFill/>
                </a:ln>
                <a:solidFill>
                  <a:srgbClr val="146CFD"/>
                </a:solidFill>
                <a:effectLst/>
                <a:uLnTx/>
                <a:uFillTx/>
                <a:latin typeface="Arial" panose="020B0604020202020204"/>
                <a:ea typeface="+mn-ea"/>
                <a:cs typeface="+mn-cs"/>
              </a:rPr>
              <a:t>m</a:t>
            </a:r>
            <a:r>
              <a:rPr kumimoji="0" lang="en-AU" sz="4000" b="1" i="0" u="none" strike="noStrike" kern="1200" cap="none" spc="0" normalizeH="0" baseline="0" noProof="0" dirty="0">
                <a:ln>
                  <a:noFill/>
                </a:ln>
                <a:solidFill>
                  <a:srgbClr val="92D050"/>
                </a:solidFill>
                <a:effectLst/>
                <a:uLnTx/>
                <a:uFillTx/>
                <a:latin typeface="Arial" panose="020B0604020202020204"/>
                <a:ea typeface="+mn-ea"/>
                <a:cs typeface="+mn-cs"/>
              </a:rPr>
              <a:t>a</a:t>
            </a:r>
            <a:r>
              <a:rPr lang="en-AU" sz="1800" dirty="0"/>
              <a:t> </a:t>
            </a:r>
          </a:p>
        </p:txBody>
      </p:sp>
      <p:pic>
        <p:nvPicPr>
          <p:cNvPr id="6" name="Picture 5">
            <a:extLst>
              <a:ext uri="{FF2B5EF4-FFF2-40B4-BE49-F238E27FC236}">
                <a16:creationId xmlns:a16="http://schemas.microsoft.com/office/drawing/2014/main" id="{371CC782-92B1-E224-B36D-F0D72597D86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945189" y="4778014"/>
            <a:ext cx="2055222" cy="1827986"/>
          </a:xfrm>
          <a:prstGeom prst="rect">
            <a:avLst/>
          </a:prstGeom>
        </p:spPr>
      </p:pic>
      <p:sp>
        <p:nvSpPr>
          <p:cNvPr id="2" name="Slide Number Placeholder 1">
            <a:extLst>
              <a:ext uri="{FF2B5EF4-FFF2-40B4-BE49-F238E27FC236}">
                <a16:creationId xmlns:a16="http://schemas.microsoft.com/office/drawing/2014/main" id="{9AFF2A95-7573-D498-8036-C80BCAC5439D}"/>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30</a:t>
            </a:fld>
            <a:endParaRPr lang="en-AU"/>
          </a:p>
        </p:txBody>
      </p:sp>
    </p:spTree>
    <p:extLst>
      <p:ext uri="{BB962C8B-B14F-4D97-AF65-F5344CB8AC3E}">
        <p14:creationId xmlns:p14="http://schemas.microsoft.com/office/powerpoint/2010/main" val="274712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8EA27-5E13-88C4-6CB3-C57CAC5E8A4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B871043D-4288-2A37-FA55-83C8085E1697}"/>
              </a:ext>
            </a:extLst>
          </p:cNvPr>
          <p:cNvSpPr>
            <a:spLocks noGrp="1"/>
          </p:cNvSpPr>
          <p:nvPr>
            <p:ph type="title"/>
          </p:nvPr>
        </p:nvSpPr>
        <p:spPr/>
        <p:txBody>
          <a:bodyPr vert="horz" lIns="0" tIns="0" rIns="0" bIns="0" rtlCol="0" anchor="t">
            <a:normAutofit/>
          </a:bodyPr>
          <a:lstStyle/>
          <a:p>
            <a:r>
              <a:rPr lang="en-AU" dirty="0">
                <a:latin typeface="+mj-lt"/>
              </a:rPr>
              <a:t>Gravity and Force (2)</a:t>
            </a:r>
          </a:p>
        </p:txBody>
      </p:sp>
      <p:sp>
        <p:nvSpPr>
          <p:cNvPr id="10" name="Text Placeholder 12">
            <a:extLst>
              <a:ext uri="{FF2B5EF4-FFF2-40B4-BE49-F238E27FC236}">
                <a16:creationId xmlns:a16="http://schemas.microsoft.com/office/drawing/2014/main" id="{3B297E23-B59E-039A-7CD6-3C589BA4BA0B}"/>
              </a:ext>
            </a:extLst>
          </p:cNvPr>
          <p:cNvSpPr>
            <a:spLocks noGrp="1"/>
          </p:cNvSpPr>
          <p:nvPr>
            <p:ph type="body" sz="quarter" idx="18"/>
          </p:nvPr>
        </p:nvSpPr>
        <p:spPr>
          <a:xfrm>
            <a:off x="360000" y="982520"/>
            <a:ext cx="11483998" cy="356423"/>
          </a:xfrm>
        </p:spPr>
        <p:txBody>
          <a:bodyPr/>
          <a:lstStyle/>
          <a:p>
            <a:r>
              <a:rPr lang="en-AU" dirty="0">
                <a:latin typeface="+mj-lt"/>
              </a:rPr>
              <a:t>Let’s Talk about Gravity</a:t>
            </a:r>
          </a:p>
        </p:txBody>
      </p:sp>
      <p:sp>
        <p:nvSpPr>
          <p:cNvPr id="14" name="TextBox 13">
            <a:extLst>
              <a:ext uri="{FF2B5EF4-FFF2-40B4-BE49-F238E27FC236}">
                <a16:creationId xmlns:a16="http://schemas.microsoft.com/office/drawing/2014/main" id="{53C92E82-1D45-532C-043A-DB10C8DA418C}"/>
              </a:ext>
            </a:extLst>
          </p:cNvPr>
          <p:cNvSpPr txBox="1"/>
          <p:nvPr/>
        </p:nvSpPr>
        <p:spPr>
          <a:xfrm>
            <a:off x="360000" y="1617506"/>
            <a:ext cx="6955202" cy="1943481"/>
          </a:xfrm>
          <a:prstGeom prst="rect">
            <a:avLst/>
          </a:prstGeom>
          <a:noFill/>
        </p:spPr>
        <p:txBody>
          <a:bodyPr wrap="square" lIns="0" tIns="0" rIns="0" bIns="0" rtlCol="0">
            <a:spAutoFit/>
          </a:bodyPr>
          <a:lstStyle/>
          <a:p>
            <a:pPr>
              <a:lnSpc>
                <a:spcPct val="150000"/>
              </a:lnSpc>
              <a:spcAft>
                <a:spcPts val="1200"/>
              </a:spcAft>
            </a:pPr>
            <a:r>
              <a:rPr lang="en-AU" sz="2000" dirty="0"/>
              <a:t>When we talk about gravity, the acceleration is always approximately </a:t>
            </a:r>
            <a:r>
              <a:rPr lang="en-AU" sz="2000" b="1" dirty="0"/>
              <a:t>9.8 m/s². </a:t>
            </a:r>
            <a:endParaRPr lang="en-AU" sz="2000" dirty="0"/>
          </a:p>
          <a:p>
            <a:pPr>
              <a:lnSpc>
                <a:spcPct val="150000"/>
              </a:lnSpc>
              <a:spcAft>
                <a:spcPts val="1200"/>
              </a:spcAft>
            </a:pPr>
            <a:r>
              <a:rPr lang="en-AU" sz="2000" dirty="0"/>
              <a:t>That’s how fast objects accelerate toward Earth when dropped.</a:t>
            </a:r>
          </a:p>
        </p:txBody>
      </p:sp>
      <p:sp>
        <p:nvSpPr>
          <p:cNvPr id="3" name="TextBox 2">
            <a:extLst>
              <a:ext uri="{FF2B5EF4-FFF2-40B4-BE49-F238E27FC236}">
                <a16:creationId xmlns:a16="http://schemas.microsoft.com/office/drawing/2014/main" id="{5C2D016D-102D-914E-B564-CC09CA20FDAE}"/>
              </a:ext>
            </a:extLst>
          </p:cNvPr>
          <p:cNvSpPr txBox="1"/>
          <p:nvPr/>
        </p:nvSpPr>
        <p:spPr>
          <a:xfrm>
            <a:off x="360000" y="3839550"/>
            <a:ext cx="6955199" cy="2199926"/>
          </a:xfrm>
          <a:prstGeom prst="rect">
            <a:avLst/>
          </a:prstGeom>
          <a:noFill/>
        </p:spPr>
        <p:txBody>
          <a:bodyPr wrap="square" lIns="0" tIns="0" rIns="0" bIns="0" rtlCol="0">
            <a:noAutofit/>
          </a:bodyPr>
          <a:lstStyle/>
          <a:p>
            <a:pPr algn="l">
              <a:lnSpc>
                <a:spcPct val="150000"/>
              </a:lnSpc>
              <a:spcAft>
                <a:spcPts val="1200"/>
              </a:spcAft>
            </a:pPr>
            <a:r>
              <a:rPr lang="en-AU" sz="2000" dirty="0"/>
              <a:t>So, if a beam weighs </a:t>
            </a:r>
            <a:r>
              <a:rPr lang="en-AU" sz="2000" b="1" dirty="0"/>
              <a:t>50</a:t>
            </a:r>
            <a:r>
              <a:rPr lang="en-AU" sz="2000" dirty="0"/>
              <a:t> kg, the force of gravity acting on it is:</a:t>
            </a:r>
          </a:p>
          <a:p>
            <a:pPr algn="l">
              <a:lnSpc>
                <a:spcPct val="150000"/>
              </a:lnSpc>
              <a:spcAft>
                <a:spcPts val="1200"/>
              </a:spcAft>
            </a:pPr>
            <a:r>
              <a:rPr lang="en-AU" sz="2000" dirty="0"/>
              <a:t>F = 50 × 9.8 = 490 N</a:t>
            </a:r>
          </a:p>
          <a:p>
            <a:pPr algn="l">
              <a:lnSpc>
                <a:spcPct val="150000"/>
              </a:lnSpc>
              <a:spcAft>
                <a:spcPts val="1200"/>
              </a:spcAft>
            </a:pPr>
            <a:r>
              <a:rPr lang="en-AU" sz="2000" dirty="0"/>
              <a:t>That means the beam is exerting </a:t>
            </a:r>
            <a:r>
              <a:rPr lang="en-AU" sz="2000" b="1" dirty="0"/>
              <a:t>490</a:t>
            </a:r>
            <a:r>
              <a:rPr lang="en-AU" sz="2000" dirty="0"/>
              <a:t> Newtons of downward force on whatever is supporting it.</a:t>
            </a:r>
          </a:p>
        </p:txBody>
      </p:sp>
      <p:sp>
        <p:nvSpPr>
          <p:cNvPr id="7" name="TextBox 6">
            <a:extLst>
              <a:ext uri="{FF2B5EF4-FFF2-40B4-BE49-F238E27FC236}">
                <a16:creationId xmlns:a16="http://schemas.microsoft.com/office/drawing/2014/main" id="{0922E71F-C9EF-72C1-A40D-F812AF419C31}"/>
              </a:ext>
            </a:extLst>
          </p:cNvPr>
          <p:cNvSpPr txBox="1"/>
          <p:nvPr/>
        </p:nvSpPr>
        <p:spPr>
          <a:xfrm>
            <a:off x="8466129" y="1944783"/>
            <a:ext cx="3091542" cy="678210"/>
          </a:xfrm>
          <a:prstGeom prst="rect">
            <a:avLst/>
          </a:prstGeom>
          <a:noFill/>
        </p:spPr>
        <p:txBody>
          <a:bodyPr wrap="square" lIns="0" tIns="0" rIns="0" bIns="0" rtlCol="0">
            <a:noAutofit/>
          </a:bodyPr>
          <a:lstStyle/>
          <a:p>
            <a:pPr algn="ctr"/>
            <a:r>
              <a:rPr lang="en-AU" sz="4000" b="1" dirty="0">
                <a:solidFill>
                  <a:srgbClr val="FF0000"/>
                </a:solidFill>
              </a:rPr>
              <a:t>F</a:t>
            </a:r>
            <a:r>
              <a:rPr lang="en-AU" sz="4000" b="1" dirty="0"/>
              <a:t> = </a:t>
            </a:r>
            <a:r>
              <a:rPr lang="en-AU" sz="4000" b="1" dirty="0">
                <a:solidFill>
                  <a:schemeClr val="accent2"/>
                </a:solidFill>
              </a:rPr>
              <a:t>m</a:t>
            </a:r>
            <a:r>
              <a:rPr lang="en-AU" sz="4000" b="1" dirty="0">
                <a:solidFill>
                  <a:srgbClr val="92D050"/>
                </a:solidFill>
              </a:rPr>
              <a:t>a</a:t>
            </a:r>
            <a:endParaRPr lang="en-AU" sz="4000" dirty="0">
              <a:solidFill>
                <a:srgbClr val="92D050"/>
              </a:solidFill>
            </a:endParaRPr>
          </a:p>
        </p:txBody>
      </p:sp>
      <p:grpSp>
        <p:nvGrpSpPr>
          <p:cNvPr id="4" name="Group 3">
            <a:extLst>
              <a:ext uri="{FF2B5EF4-FFF2-40B4-BE49-F238E27FC236}">
                <a16:creationId xmlns:a16="http://schemas.microsoft.com/office/drawing/2014/main" id="{D99C968C-0000-0B98-A9BC-FBF41A1C9939}"/>
              </a:ext>
              <a:ext uri="{C183D7F6-B498-43B3-948B-1728B52AA6E4}">
                <adec:decorative xmlns:adec="http://schemas.microsoft.com/office/drawing/2017/decorative" val="1"/>
              </a:ext>
            </a:extLst>
          </p:cNvPr>
          <p:cNvGrpSpPr/>
          <p:nvPr/>
        </p:nvGrpSpPr>
        <p:grpSpPr>
          <a:xfrm>
            <a:off x="8361845" y="2854368"/>
            <a:ext cx="3181514" cy="2412576"/>
            <a:chOff x="8648172" y="2854368"/>
            <a:chExt cx="3181514" cy="2412576"/>
          </a:xfrm>
        </p:grpSpPr>
        <p:pic>
          <p:nvPicPr>
            <p:cNvPr id="5" name="Picture 4">
              <a:extLst>
                <a:ext uri="{FF2B5EF4-FFF2-40B4-BE49-F238E27FC236}">
                  <a16:creationId xmlns:a16="http://schemas.microsoft.com/office/drawing/2014/main" id="{2ED53F32-DADC-52F8-A196-5F17F646C6C3}"/>
                </a:ext>
              </a:extLst>
            </p:cNvPr>
            <p:cNvPicPr>
              <a:picLocks noChangeAspect="1"/>
            </p:cNvPicPr>
            <p:nvPr/>
          </p:nvPicPr>
          <p:blipFill>
            <a:blip r:embed="rId3"/>
            <a:stretch>
              <a:fillRect/>
            </a:stretch>
          </p:blipFill>
          <p:spPr>
            <a:xfrm>
              <a:off x="8648172" y="2854368"/>
              <a:ext cx="3181514" cy="1771741"/>
            </a:xfrm>
            <a:prstGeom prst="rect">
              <a:avLst/>
            </a:prstGeom>
          </p:spPr>
        </p:pic>
        <p:cxnSp>
          <p:nvCxnSpPr>
            <p:cNvPr id="12" name="Straight Arrow Connector 11">
              <a:extLst>
                <a:ext uri="{FF2B5EF4-FFF2-40B4-BE49-F238E27FC236}">
                  <a16:creationId xmlns:a16="http://schemas.microsoft.com/office/drawing/2014/main" id="{A8D6672F-6574-C3F3-EC26-C304EF73E844}"/>
                </a:ext>
              </a:extLst>
            </p:cNvPr>
            <p:cNvCxnSpPr/>
            <p:nvPr/>
          </p:nvCxnSpPr>
          <p:spPr>
            <a:xfrm>
              <a:off x="10570464" y="3740238"/>
              <a:ext cx="0" cy="15267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CE1E1E64-ECCD-8911-3578-3E46C87991B7}"/>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31</a:t>
            </a:fld>
            <a:endParaRPr lang="en-AU"/>
          </a:p>
        </p:txBody>
      </p:sp>
    </p:spTree>
    <p:extLst>
      <p:ext uri="{BB962C8B-B14F-4D97-AF65-F5344CB8AC3E}">
        <p14:creationId xmlns:p14="http://schemas.microsoft.com/office/powerpoint/2010/main" val="35802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AF11-B5B1-0206-EAA6-7C32EDD3E06E}"/>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B2E16017-1B52-C6E5-3B34-4629E638EA73}"/>
              </a:ext>
            </a:extLst>
          </p:cNvPr>
          <p:cNvSpPr>
            <a:spLocks noGrp="1"/>
          </p:cNvSpPr>
          <p:nvPr>
            <p:ph type="title"/>
          </p:nvPr>
        </p:nvSpPr>
        <p:spPr/>
        <p:txBody>
          <a:bodyPr vert="horz" lIns="0" tIns="0" rIns="0" bIns="0" rtlCol="0" anchor="t">
            <a:normAutofit/>
          </a:bodyPr>
          <a:lstStyle/>
          <a:p>
            <a:r>
              <a:rPr lang="en-AU" dirty="0">
                <a:latin typeface="+mj-lt"/>
              </a:rPr>
              <a:t>Gravity and Force (3)</a:t>
            </a:r>
          </a:p>
        </p:txBody>
      </p:sp>
      <p:sp>
        <p:nvSpPr>
          <p:cNvPr id="10" name="Text Placeholder 12">
            <a:extLst>
              <a:ext uri="{FF2B5EF4-FFF2-40B4-BE49-F238E27FC236}">
                <a16:creationId xmlns:a16="http://schemas.microsoft.com/office/drawing/2014/main" id="{B33FA80A-C49C-CCD7-0934-15B0516BBAC8}"/>
              </a:ext>
            </a:extLst>
          </p:cNvPr>
          <p:cNvSpPr>
            <a:spLocks noGrp="1"/>
          </p:cNvSpPr>
          <p:nvPr>
            <p:ph type="body" sz="quarter" idx="18"/>
          </p:nvPr>
        </p:nvSpPr>
        <p:spPr>
          <a:xfrm>
            <a:off x="360000" y="982520"/>
            <a:ext cx="11483998" cy="356423"/>
          </a:xfrm>
        </p:spPr>
        <p:txBody>
          <a:bodyPr/>
          <a:lstStyle/>
          <a:p>
            <a:r>
              <a:rPr lang="en-AU" dirty="0">
                <a:latin typeface="+mj-lt"/>
              </a:rPr>
              <a:t>Let’s Talk about Gravity</a:t>
            </a:r>
          </a:p>
        </p:txBody>
      </p:sp>
      <p:sp>
        <p:nvSpPr>
          <p:cNvPr id="3" name="TextBox 2">
            <a:extLst>
              <a:ext uri="{FF2B5EF4-FFF2-40B4-BE49-F238E27FC236}">
                <a16:creationId xmlns:a16="http://schemas.microsoft.com/office/drawing/2014/main" id="{71248D58-B412-B4AC-E18D-3CA8CB5E6F6C}"/>
              </a:ext>
            </a:extLst>
          </p:cNvPr>
          <p:cNvSpPr txBox="1"/>
          <p:nvPr/>
        </p:nvSpPr>
        <p:spPr>
          <a:xfrm>
            <a:off x="360000" y="1569454"/>
            <a:ext cx="8675814" cy="2170783"/>
          </a:xfrm>
          <a:prstGeom prst="rect">
            <a:avLst/>
          </a:prstGeom>
          <a:noFill/>
        </p:spPr>
        <p:txBody>
          <a:bodyPr wrap="square" lIns="0" tIns="0" rIns="0" bIns="0" rtlCol="0">
            <a:noAutofit/>
          </a:bodyPr>
          <a:lstStyle/>
          <a:p>
            <a:pPr algn="l">
              <a:lnSpc>
                <a:spcPct val="150000"/>
              </a:lnSpc>
              <a:spcAft>
                <a:spcPts val="1200"/>
              </a:spcAft>
            </a:pPr>
            <a:r>
              <a:rPr lang="en-AU" sz="1800" dirty="0"/>
              <a:t>So, if a beam weighs </a:t>
            </a:r>
            <a:r>
              <a:rPr lang="en-AU" sz="1800" b="1" dirty="0"/>
              <a:t>50</a:t>
            </a:r>
            <a:r>
              <a:rPr lang="en-AU" sz="1800" dirty="0"/>
              <a:t> kg, the force of gravity acting on it is:</a:t>
            </a:r>
          </a:p>
          <a:p>
            <a:pPr algn="l">
              <a:lnSpc>
                <a:spcPct val="150000"/>
              </a:lnSpc>
              <a:spcAft>
                <a:spcPts val="1200"/>
              </a:spcAft>
            </a:pPr>
            <a:r>
              <a:rPr lang="en-AU" sz="1800" dirty="0"/>
              <a:t>F = 50 × 9.8 = 490 N</a:t>
            </a:r>
          </a:p>
          <a:p>
            <a:pPr algn="l">
              <a:lnSpc>
                <a:spcPct val="150000"/>
              </a:lnSpc>
              <a:spcAft>
                <a:spcPts val="1200"/>
              </a:spcAft>
            </a:pPr>
            <a:r>
              <a:rPr lang="en-AU" sz="1800" dirty="0"/>
              <a:t>That means the beam is exerting </a:t>
            </a:r>
            <a:r>
              <a:rPr lang="en-AU" sz="1800" b="1" dirty="0"/>
              <a:t>490</a:t>
            </a:r>
            <a:r>
              <a:rPr lang="en-AU" sz="1800" dirty="0"/>
              <a:t> Newtons of downward force on </a:t>
            </a:r>
            <a:br>
              <a:rPr lang="en-AU" sz="1800" dirty="0"/>
            </a:br>
            <a:r>
              <a:rPr lang="en-AU" sz="1800" dirty="0"/>
              <a:t>whatever is supporting it.</a:t>
            </a:r>
          </a:p>
        </p:txBody>
      </p:sp>
      <p:sp>
        <p:nvSpPr>
          <p:cNvPr id="8" name="TextBox 7">
            <a:extLst>
              <a:ext uri="{FF2B5EF4-FFF2-40B4-BE49-F238E27FC236}">
                <a16:creationId xmlns:a16="http://schemas.microsoft.com/office/drawing/2014/main" id="{05398DC2-3925-DD76-AF26-5F04C5DD86A4}"/>
              </a:ext>
            </a:extLst>
          </p:cNvPr>
          <p:cNvSpPr txBox="1"/>
          <p:nvPr/>
        </p:nvSpPr>
        <p:spPr>
          <a:xfrm>
            <a:off x="401690" y="3872811"/>
            <a:ext cx="8204792" cy="2733189"/>
          </a:xfrm>
          <a:prstGeom prst="rect">
            <a:avLst/>
          </a:prstGeom>
          <a:noFill/>
        </p:spPr>
        <p:txBody>
          <a:bodyPr wrap="square" lIns="0" tIns="0" rIns="0" bIns="0" rtlCol="0">
            <a:noAutofit/>
          </a:bodyPr>
          <a:lstStyle/>
          <a:p>
            <a:pPr>
              <a:lnSpc>
                <a:spcPct val="150000"/>
              </a:lnSpc>
              <a:spcAft>
                <a:spcPts val="1200"/>
              </a:spcAft>
            </a:pPr>
            <a:r>
              <a:rPr lang="en-AU" sz="1800" b="1" dirty="0">
                <a:solidFill>
                  <a:schemeClr val="tx2"/>
                </a:solidFill>
              </a:rPr>
              <a:t>Note</a:t>
            </a:r>
            <a:r>
              <a:rPr lang="en-AU" sz="1800" dirty="0">
                <a:solidFill>
                  <a:schemeClr val="tx2"/>
                </a:solidFill>
              </a:rPr>
              <a:t> </a:t>
            </a:r>
            <a:endParaRPr lang="en-AU" sz="1800" dirty="0"/>
          </a:p>
          <a:p>
            <a:pPr>
              <a:lnSpc>
                <a:spcPct val="150000"/>
              </a:lnSpc>
              <a:spcAft>
                <a:spcPts val="1200"/>
              </a:spcAft>
            </a:pPr>
            <a:r>
              <a:rPr lang="en-AU" sz="1800" dirty="0"/>
              <a:t>To simplify our calculations instead of using 9.8m/s</a:t>
            </a:r>
            <a:r>
              <a:rPr lang="en-AU" sz="1800" baseline="30000" dirty="0"/>
              <a:t>2</a:t>
            </a:r>
            <a:r>
              <a:rPr lang="en-AU" sz="1800" dirty="0"/>
              <a:t> we can use 10m/s</a:t>
            </a:r>
            <a:r>
              <a:rPr lang="en-AU" sz="1800" baseline="30000" dirty="0"/>
              <a:t>2</a:t>
            </a:r>
            <a:r>
              <a:rPr lang="en-AU" sz="1800" dirty="0"/>
              <a:t> </a:t>
            </a:r>
          </a:p>
          <a:p>
            <a:pPr>
              <a:lnSpc>
                <a:spcPct val="150000"/>
              </a:lnSpc>
              <a:spcAft>
                <a:spcPts val="1200"/>
              </a:spcAft>
            </a:pPr>
            <a:r>
              <a:rPr lang="en-AU" sz="1800" dirty="0"/>
              <a:t>For example, using the previous example: </a:t>
            </a:r>
          </a:p>
          <a:p>
            <a:pPr>
              <a:lnSpc>
                <a:spcPct val="150000"/>
              </a:lnSpc>
              <a:spcAft>
                <a:spcPts val="1200"/>
              </a:spcAft>
            </a:pPr>
            <a:r>
              <a:rPr lang="en-AU" sz="1800" dirty="0"/>
              <a:t>If a beam weighs </a:t>
            </a:r>
            <a:r>
              <a:rPr lang="en-AU" sz="1800" b="1" dirty="0"/>
              <a:t>50 kg</a:t>
            </a:r>
            <a:r>
              <a:rPr lang="en-AU" sz="1800" dirty="0"/>
              <a:t>, the force of gravity acting on it is:</a:t>
            </a:r>
          </a:p>
          <a:p>
            <a:pPr>
              <a:lnSpc>
                <a:spcPct val="150000"/>
              </a:lnSpc>
              <a:spcAft>
                <a:spcPts val="1200"/>
              </a:spcAft>
            </a:pPr>
            <a:r>
              <a:rPr lang="en-AU" sz="1800" b="1" dirty="0"/>
              <a:t>F = 50 × 10 = 500 N</a:t>
            </a:r>
            <a:endParaRPr lang="en-AU" sz="1800" dirty="0"/>
          </a:p>
        </p:txBody>
      </p:sp>
      <p:sp>
        <p:nvSpPr>
          <p:cNvPr id="4" name="TextBox 3">
            <a:extLst>
              <a:ext uri="{FF2B5EF4-FFF2-40B4-BE49-F238E27FC236}">
                <a16:creationId xmlns:a16="http://schemas.microsoft.com/office/drawing/2014/main" id="{06E5C0B1-67BC-2414-5CA1-29871F65A624}"/>
              </a:ext>
            </a:extLst>
          </p:cNvPr>
          <p:cNvSpPr txBox="1"/>
          <p:nvPr/>
        </p:nvSpPr>
        <p:spPr>
          <a:xfrm>
            <a:off x="8466129" y="1944783"/>
            <a:ext cx="3091542" cy="678210"/>
          </a:xfrm>
          <a:prstGeom prst="rect">
            <a:avLst/>
          </a:prstGeom>
          <a:noFill/>
        </p:spPr>
        <p:txBody>
          <a:bodyPr wrap="square" lIns="0" tIns="0" rIns="0" bIns="0" rtlCol="0">
            <a:noAutofit/>
          </a:bodyPr>
          <a:lstStyle/>
          <a:p>
            <a:pPr algn="ctr"/>
            <a:r>
              <a:rPr lang="en-AU" sz="4000" b="1" dirty="0">
                <a:solidFill>
                  <a:srgbClr val="FF0000"/>
                </a:solidFill>
              </a:rPr>
              <a:t>F</a:t>
            </a:r>
            <a:r>
              <a:rPr lang="en-AU" sz="4000" b="1" dirty="0"/>
              <a:t> = </a:t>
            </a:r>
            <a:r>
              <a:rPr lang="en-AU" sz="4000" b="1" dirty="0">
                <a:solidFill>
                  <a:schemeClr val="accent2"/>
                </a:solidFill>
              </a:rPr>
              <a:t>m</a:t>
            </a:r>
            <a:r>
              <a:rPr lang="en-AU" sz="4000" b="1" dirty="0">
                <a:solidFill>
                  <a:srgbClr val="92D050"/>
                </a:solidFill>
              </a:rPr>
              <a:t>a</a:t>
            </a:r>
            <a:endParaRPr lang="en-AU" sz="4000" dirty="0">
              <a:solidFill>
                <a:srgbClr val="92D050"/>
              </a:solidFill>
            </a:endParaRPr>
          </a:p>
        </p:txBody>
      </p:sp>
      <p:grpSp>
        <p:nvGrpSpPr>
          <p:cNvPr id="6" name="Group 5">
            <a:extLst>
              <a:ext uri="{FF2B5EF4-FFF2-40B4-BE49-F238E27FC236}">
                <a16:creationId xmlns:a16="http://schemas.microsoft.com/office/drawing/2014/main" id="{CBB40781-3F46-9033-40E3-A2034E9E3AF7}"/>
              </a:ext>
              <a:ext uri="{C183D7F6-B498-43B3-948B-1728B52AA6E4}">
                <adec:decorative xmlns:adec="http://schemas.microsoft.com/office/drawing/2017/decorative" val="1"/>
              </a:ext>
            </a:extLst>
          </p:cNvPr>
          <p:cNvGrpSpPr/>
          <p:nvPr/>
        </p:nvGrpSpPr>
        <p:grpSpPr>
          <a:xfrm>
            <a:off x="8361845" y="2854368"/>
            <a:ext cx="3181514" cy="2412576"/>
            <a:chOff x="8648172" y="2854368"/>
            <a:chExt cx="3181514" cy="2412576"/>
          </a:xfrm>
        </p:grpSpPr>
        <p:pic>
          <p:nvPicPr>
            <p:cNvPr id="11" name="Picture 10">
              <a:extLst>
                <a:ext uri="{FF2B5EF4-FFF2-40B4-BE49-F238E27FC236}">
                  <a16:creationId xmlns:a16="http://schemas.microsoft.com/office/drawing/2014/main" id="{0EFBF121-3EEF-19C6-38D5-E83C098AB3DF}"/>
                </a:ext>
              </a:extLst>
            </p:cNvPr>
            <p:cNvPicPr>
              <a:picLocks noChangeAspect="1"/>
            </p:cNvPicPr>
            <p:nvPr/>
          </p:nvPicPr>
          <p:blipFill>
            <a:blip r:embed="rId3"/>
            <a:stretch>
              <a:fillRect/>
            </a:stretch>
          </p:blipFill>
          <p:spPr>
            <a:xfrm>
              <a:off x="8648172" y="2854368"/>
              <a:ext cx="3181514" cy="1771741"/>
            </a:xfrm>
            <a:prstGeom prst="rect">
              <a:avLst/>
            </a:prstGeom>
          </p:spPr>
        </p:pic>
        <p:cxnSp>
          <p:nvCxnSpPr>
            <p:cNvPr id="13" name="Straight Arrow Connector 12">
              <a:extLst>
                <a:ext uri="{FF2B5EF4-FFF2-40B4-BE49-F238E27FC236}">
                  <a16:creationId xmlns:a16="http://schemas.microsoft.com/office/drawing/2014/main" id="{7571664F-FB1B-6A2D-16BD-79665B9C9053}"/>
                </a:ext>
              </a:extLst>
            </p:cNvPr>
            <p:cNvCxnSpPr/>
            <p:nvPr/>
          </p:nvCxnSpPr>
          <p:spPr>
            <a:xfrm>
              <a:off x="10570464" y="3740238"/>
              <a:ext cx="0" cy="15267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1ACEB2C2-10F6-52F3-8ADA-A2B18095E304}"/>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32</a:t>
            </a:fld>
            <a:endParaRPr lang="en-AU"/>
          </a:p>
        </p:txBody>
      </p:sp>
    </p:spTree>
    <p:extLst>
      <p:ext uri="{BB962C8B-B14F-4D97-AF65-F5344CB8AC3E}">
        <p14:creationId xmlns:p14="http://schemas.microsoft.com/office/powerpoint/2010/main" val="22379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A1A05-E91B-CCF7-06CB-876D65A07F3D}"/>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26CC3CFB-EE74-3F89-7BF4-46B6383EF2A7}"/>
              </a:ext>
            </a:extLst>
          </p:cNvPr>
          <p:cNvSpPr>
            <a:spLocks noGrp="1"/>
          </p:cNvSpPr>
          <p:nvPr>
            <p:ph type="title"/>
          </p:nvPr>
        </p:nvSpPr>
        <p:spPr/>
        <p:txBody>
          <a:bodyPr vert="horz" lIns="0" tIns="0" rIns="0" bIns="0" rtlCol="0" anchor="t">
            <a:normAutofit/>
          </a:bodyPr>
          <a:lstStyle/>
          <a:p>
            <a:r>
              <a:rPr lang="en-AU" dirty="0"/>
              <a:t>Gravity and Force (4)</a:t>
            </a:r>
          </a:p>
        </p:txBody>
      </p:sp>
      <p:sp>
        <p:nvSpPr>
          <p:cNvPr id="10" name="Text Placeholder 12">
            <a:extLst>
              <a:ext uri="{FF2B5EF4-FFF2-40B4-BE49-F238E27FC236}">
                <a16:creationId xmlns:a16="http://schemas.microsoft.com/office/drawing/2014/main" id="{7597A187-4F32-FE5E-78B4-538A68E44E4D}"/>
              </a:ext>
            </a:extLst>
          </p:cNvPr>
          <p:cNvSpPr>
            <a:spLocks noGrp="1"/>
          </p:cNvSpPr>
          <p:nvPr>
            <p:ph type="body" sz="quarter" idx="18"/>
          </p:nvPr>
        </p:nvSpPr>
        <p:spPr>
          <a:xfrm>
            <a:off x="360000" y="982520"/>
            <a:ext cx="11483998" cy="356423"/>
          </a:xfrm>
        </p:spPr>
        <p:txBody>
          <a:bodyPr/>
          <a:lstStyle/>
          <a:p>
            <a:r>
              <a:rPr lang="en-AU">
                <a:latin typeface="+mj-lt"/>
              </a:rPr>
              <a:t>Engineering Example – Post and Beam Construction</a:t>
            </a:r>
          </a:p>
        </p:txBody>
      </p:sp>
      <p:sp>
        <p:nvSpPr>
          <p:cNvPr id="8" name="TextBox 7">
            <a:extLst>
              <a:ext uri="{FF2B5EF4-FFF2-40B4-BE49-F238E27FC236}">
                <a16:creationId xmlns:a16="http://schemas.microsoft.com/office/drawing/2014/main" id="{94DAC209-A189-7E3F-698A-AB4F92E524E4}"/>
              </a:ext>
            </a:extLst>
          </p:cNvPr>
          <p:cNvSpPr txBox="1"/>
          <p:nvPr/>
        </p:nvSpPr>
        <p:spPr>
          <a:xfrm>
            <a:off x="360000" y="1870849"/>
            <a:ext cx="7592509" cy="3986730"/>
          </a:xfrm>
          <a:prstGeom prst="rect">
            <a:avLst/>
          </a:prstGeom>
          <a:noFill/>
        </p:spPr>
        <p:txBody>
          <a:bodyPr wrap="square" lIns="0" tIns="0" rIns="0" bIns="0" rtlCol="0">
            <a:noAutofit/>
          </a:bodyPr>
          <a:lstStyle/>
          <a:p>
            <a:pPr>
              <a:lnSpc>
                <a:spcPct val="150000"/>
              </a:lnSpc>
              <a:spcAft>
                <a:spcPts val="1200"/>
              </a:spcAft>
            </a:pPr>
            <a:r>
              <a:rPr lang="en-AU" sz="2000" dirty="0"/>
              <a:t>In a simple structure: The beam spans across the top and holds weight (like a roof).</a:t>
            </a:r>
          </a:p>
          <a:p>
            <a:pPr>
              <a:lnSpc>
                <a:spcPct val="150000"/>
              </a:lnSpc>
              <a:spcAft>
                <a:spcPts val="1200"/>
              </a:spcAft>
            </a:pPr>
            <a:r>
              <a:rPr lang="en-AU" sz="2000" dirty="0"/>
              <a:t>The posts stand vertically and support the beam.</a:t>
            </a:r>
          </a:p>
          <a:p>
            <a:pPr>
              <a:lnSpc>
                <a:spcPct val="150000"/>
              </a:lnSpc>
              <a:spcAft>
                <a:spcPts val="1200"/>
              </a:spcAft>
            </a:pPr>
            <a:r>
              <a:rPr lang="en-AU" sz="2000" dirty="0"/>
              <a:t>Gravity pulls the beam downward. </a:t>
            </a:r>
          </a:p>
          <a:p>
            <a:pPr>
              <a:lnSpc>
                <a:spcPct val="150000"/>
              </a:lnSpc>
              <a:spcAft>
                <a:spcPts val="1200"/>
              </a:spcAft>
            </a:pPr>
            <a:r>
              <a:rPr lang="en-AU" sz="2000" dirty="0"/>
              <a:t>Engineers must calculate the force the beam exerts so they can choose materials strong enough for the posts and beam to resist that force.</a:t>
            </a:r>
          </a:p>
        </p:txBody>
      </p:sp>
      <p:pic>
        <p:nvPicPr>
          <p:cNvPr id="4" name="Picture 3" descr="A simple post and beam structure with two post holding up a horizontal beam.">
            <a:extLst>
              <a:ext uri="{FF2B5EF4-FFF2-40B4-BE49-F238E27FC236}">
                <a16:creationId xmlns:a16="http://schemas.microsoft.com/office/drawing/2014/main" id="{64745C92-4A80-71CF-961F-03744815F7F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954569" y="1848269"/>
            <a:ext cx="2889429" cy="3161462"/>
          </a:xfrm>
          <a:prstGeom prst="rect">
            <a:avLst/>
          </a:prstGeom>
        </p:spPr>
      </p:pic>
      <p:sp>
        <p:nvSpPr>
          <p:cNvPr id="2" name="Slide Number Placeholder 1">
            <a:extLst>
              <a:ext uri="{FF2B5EF4-FFF2-40B4-BE49-F238E27FC236}">
                <a16:creationId xmlns:a16="http://schemas.microsoft.com/office/drawing/2014/main" id="{9758B5C2-BA77-8A32-72ED-77EAC2737BBD}"/>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33</a:t>
            </a:fld>
            <a:endParaRPr lang="en-AU"/>
          </a:p>
        </p:txBody>
      </p:sp>
    </p:spTree>
    <p:extLst>
      <p:ext uri="{BB962C8B-B14F-4D97-AF65-F5344CB8AC3E}">
        <p14:creationId xmlns:p14="http://schemas.microsoft.com/office/powerpoint/2010/main" val="40361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61021-2880-0265-F603-6336D23C89A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92732EC1-7083-2225-1FDD-C5CB6693E183}"/>
              </a:ext>
            </a:extLst>
          </p:cNvPr>
          <p:cNvSpPr>
            <a:spLocks noGrp="1"/>
          </p:cNvSpPr>
          <p:nvPr>
            <p:ph type="title"/>
          </p:nvPr>
        </p:nvSpPr>
        <p:spPr/>
        <p:txBody>
          <a:bodyPr vert="horz" lIns="0" tIns="0" rIns="0" bIns="0" rtlCol="0" anchor="t">
            <a:normAutofit/>
          </a:bodyPr>
          <a:lstStyle/>
          <a:p>
            <a:r>
              <a:rPr lang="en-AU" dirty="0">
                <a:latin typeface="+mj-lt"/>
              </a:rPr>
              <a:t>Gravity and Force (5)</a:t>
            </a:r>
          </a:p>
        </p:txBody>
      </p:sp>
      <p:sp>
        <p:nvSpPr>
          <p:cNvPr id="10" name="Text Placeholder 12">
            <a:extLst>
              <a:ext uri="{FF2B5EF4-FFF2-40B4-BE49-F238E27FC236}">
                <a16:creationId xmlns:a16="http://schemas.microsoft.com/office/drawing/2014/main" id="{AC91E9F6-A87D-1D2E-394E-6BF11B13CC07}"/>
              </a:ext>
            </a:extLst>
          </p:cNvPr>
          <p:cNvSpPr>
            <a:spLocks noGrp="1"/>
          </p:cNvSpPr>
          <p:nvPr>
            <p:ph type="body" sz="quarter" idx="18"/>
          </p:nvPr>
        </p:nvSpPr>
        <p:spPr>
          <a:xfrm>
            <a:off x="360000" y="982520"/>
            <a:ext cx="11483998" cy="356423"/>
          </a:xfrm>
        </p:spPr>
        <p:txBody>
          <a:bodyPr/>
          <a:lstStyle/>
          <a:p>
            <a:r>
              <a:rPr lang="en-AU" dirty="0">
                <a:latin typeface="+mj-lt"/>
              </a:rPr>
              <a:t>Engineering Example – Post and Beam Construction</a:t>
            </a:r>
          </a:p>
        </p:txBody>
      </p:sp>
      <p:sp>
        <p:nvSpPr>
          <p:cNvPr id="8" name="TextBox 7">
            <a:extLst>
              <a:ext uri="{FF2B5EF4-FFF2-40B4-BE49-F238E27FC236}">
                <a16:creationId xmlns:a16="http://schemas.microsoft.com/office/drawing/2014/main" id="{3852C51C-0BCD-2F38-C873-6B5EC0969D09}"/>
              </a:ext>
            </a:extLst>
          </p:cNvPr>
          <p:cNvSpPr txBox="1"/>
          <p:nvPr/>
        </p:nvSpPr>
        <p:spPr>
          <a:xfrm>
            <a:off x="360000" y="1463783"/>
            <a:ext cx="8204792" cy="1013544"/>
          </a:xfrm>
          <a:prstGeom prst="rect">
            <a:avLst/>
          </a:prstGeom>
          <a:noFill/>
        </p:spPr>
        <p:txBody>
          <a:bodyPr wrap="square" lIns="0" tIns="0" rIns="0" bIns="0" rtlCol="0">
            <a:noAutofit/>
          </a:bodyPr>
          <a:lstStyle/>
          <a:p>
            <a:pPr>
              <a:lnSpc>
                <a:spcPct val="150000"/>
              </a:lnSpc>
              <a:spcAft>
                <a:spcPts val="1200"/>
              </a:spcAft>
            </a:pPr>
            <a:r>
              <a:rPr lang="en-AU" sz="2000" dirty="0"/>
              <a:t>Engineers must calculate the force the beam exerts so they can choose materials strong enough for the posts and beam to resist that force.</a:t>
            </a:r>
          </a:p>
        </p:txBody>
      </p:sp>
      <p:sp>
        <p:nvSpPr>
          <p:cNvPr id="3" name="TextBox 2">
            <a:extLst>
              <a:ext uri="{FF2B5EF4-FFF2-40B4-BE49-F238E27FC236}">
                <a16:creationId xmlns:a16="http://schemas.microsoft.com/office/drawing/2014/main" id="{D8478AB7-1A4C-9992-3A83-58F25429CDCD}"/>
              </a:ext>
            </a:extLst>
          </p:cNvPr>
          <p:cNvSpPr txBox="1"/>
          <p:nvPr/>
        </p:nvSpPr>
        <p:spPr>
          <a:xfrm>
            <a:off x="360000" y="2561802"/>
            <a:ext cx="8494515" cy="4134198"/>
          </a:xfrm>
          <a:prstGeom prst="rect">
            <a:avLst/>
          </a:prstGeom>
          <a:noFill/>
        </p:spPr>
        <p:txBody>
          <a:bodyPr wrap="square" lIns="0" tIns="0" rIns="0" bIns="0" rtlCol="0">
            <a:noAutofit/>
          </a:bodyPr>
          <a:lstStyle/>
          <a:p>
            <a:pPr>
              <a:lnSpc>
                <a:spcPct val="150000"/>
              </a:lnSpc>
              <a:spcAft>
                <a:spcPts val="1200"/>
              </a:spcAft>
            </a:pPr>
            <a:r>
              <a:rPr lang="en-AU" sz="2000" dirty="0"/>
              <a:t>For example: A timber beam weighs </a:t>
            </a:r>
            <a:r>
              <a:rPr lang="en-AU" sz="2000" b="1" dirty="0"/>
              <a:t>60 kg</a:t>
            </a:r>
            <a:r>
              <a:rPr lang="en-AU" sz="2000" dirty="0"/>
              <a:t>. </a:t>
            </a:r>
          </a:p>
          <a:p>
            <a:pPr>
              <a:lnSpc>
                <a:spcPct val="150000"/>
              </a:lnSpc>
              <a:spcAft>
                <a:spcPts val="1200"/>
              </a:spcAft>
            </a:pPr>
            <a:r>
              <a:rPr lang="en-AU" sz="2000" b="1" dirty="0"/>
              <a:t>Q: What force does it exert due to gravity?</a:t>
            </a:r>
            <a:endParaRPr lang="en-AU" sz="2000" dirty="0"/>
          </a:p>
          <a:p>
            <a:pPr>
              <a:lnSpc>
                <a:spcPct val="150000"/>
              </a:lnSpc>
              <a:spcAft>
                <a:spcPts val="1200"/>
              </a:spcAft>
            </a:pPr>
            <a:r>
              <a:rPr lang="en-AU" sz="2000" dirty="0"/>
              <a:t>F=?</a:t>
            </a:r>
          </a:p>
          <a:p>
            <a:pPr>
              <a:lnSpc>
                <a:spcPct val="150000"/>
              </a:lnSpc>
              <a:spcAft>
                <a:spcPts val="1200"/>
              </a:spcAft>
            </a:pPr>
            <a:r>
              <a:rPr lang="en-AU" sz="2000" dirty="0"/>
              <a:t>a = 10m/s</a:t>
            </a:r>
            <a:r>
              <a:rPr lang="en-AU" sz="2000" baseline="30000" dirty="0"/>
              <a:t>2</a:t>
            </a:r>
            <a:endParaRPr lang="en-AU" sz="2000" dirty="0"/>
          </a:p>
          <a:p>
            <a:pPr>
              <a:lnSpc>
                <a:spcPct val="150000"/>
              </a:lnSpc>
              <a:spcAft>
                <a:spcPts val="1200"/>
              </a:spcAft>
            </a:pPr>
            <a:r>
              <a:rPr lang="en-AU" sz="2000" dirty="0"/>
              <a:t>m = 60kg</a:t>
            </a:r>
          </a:p>
          <a:p>
            <a:pPr>
              <a:lnSpc>
                <a:spcPct val="150000"/>
              </a:lnSpc>
              <a:spcAft>
                <a:spcPts val="1200"/>
              </a:spcAft>
            </a:pPr>
            <a:r>
              <a:rPr lang="en-AU" sz="2000" dirty="0"/>
              <a:t>A: F = 60 × 10 = 600 N</a:t>
            </a:r>
          </a:p>
          <a:p>
            <a:pPr>
              <a:lnSpc>
                <a:spcPct val="150000"/>
              </a:lnSpc>
              <a:spcAft>
                <a:spcPts val="1200"/>
              </a:spcAft>
            </a:pPr>
            <a:r>
              <a:rPr lang="en-AU" sz="2000" dirty="0"/>
              <a:t>That means each post must help support </a:t>
            </a:r>
            <a:r>
              <a:rPr lang="en-AU" sz="2000" b="1" dirty="0"/>
              <a:t>600 Newtons</a:t>
            </a:r>
            <a:r>
              <a:rPr lang="en-AU" sz="2000" dirty="0"/>
              <a:t> of downward force!</a:t>
            </a:r>
          </a:p>
        </p:txBody>
      </p:sp>
      <p:pic>
        <p:nvPicPr>
          <p:cNvPr id="4" name="Picture 3" descr="A simple post and beam structure with two post holding up a horizontal beam.">
            <a:extLst>
              <a:ext uri="{FF2B5EF4-FFF2-40B4-BE49-F238E27FC236}">
                <a16:creationId xmlns:a16="http://schemas.microsoft.com/office/drawing/2014/main" id="{B2D3A775-CD7E-479C-8B52-7A90C28F8C3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954569" y="1848269"/>
            <a:ext cx="2889429" cy="3161462"/>
          </a:xfrm>
          <a:prstGeom prst="rect">
            <a:avLst/>
          </a:prstGeom>
        </p:spPr>
      </p:pic>
      <p:sp>
        <p:nvSpPr>
          <p:cNvPr id="2" name="Slide Number Placeholder 1">
            <a:extLst>
              <a:ext uri="{FF2B5EF4-FFF2-40B4-BE49-F238E27FC236}">
                <a16:creationId xmlns:a16="http://schemas.microsoft.com/office/drawing/2014/main" id="{EDD7A52D-8B6F-C701-60BD-990B4194651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34</a:t>
            </a:fld>
            <a:endParaRPr lang="en-AU"/>
          </a:p>
        </p:txBody>
      </p:sp>
    </p:spTree>
    <p:extLst>
      <p:ext uri="{BB962C8B-B14F-4D97-AF65-F5344CB8AC3E}">
        <p14:creationId xmlns:p14="http://schemas.microsoft.com/office/powerpoint/2010/main" val="10698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C660B-A9C3-E2E0-E9D8-BA769B6796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5A7BA9-361E-3D4C-6177-11B6CABD371A}"/>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35</a:t>
            </a:fld>
            <a:endParaRPr lang="en-AU"/>
          </a:p>
        </p:txBody>
      </p:sp>
      <p:sp>
        <p:nvSpPr>
          <p:cNvPr id="9" name="Title 4">
            <a:extLst>
              <a:ext uri="{FF2B5EF4-FFF2-40B4-BE49-F238E27FC236}">
                <a16:creationId xmlns:a16="http://schemas.microsoft.com/office/drawing/2014/main" id="{873D36FE-99F2-D9B3-AD38-AC99B0909397}"/>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latin typeface="+mj-lt"/>
              </a:rPr>
              <a:t>Gravity and Force (6)</a:t>
            </a:r>
          </a:p>
        </p:txBody>
      </p:sp>
      <p:sp>
        <p:nvSpPr>
          <p:cNvPr id="10" name="Text Placeholder 12">
            <a:extLst>
              <a:ext uri="{FF2B5EF4-FFF2-40B4-BE49-F238E27FC236}">
                <a16:creationId xmlns:a16="http://schemas.microsoft.com/office/drawing/2014/main" id="{3BEB22B4-1D59-A058-5F0E-1998F07E4B0A}"/>
              </a:ext>
            </a:extLst>
          </p:cNvPr>
          <p:cNvSpPr>
            <a:spLocks noGrp="1"/>
          </p:cNvSpPr>
          <p:nvPr>
            <p:ph type="body" sz="quarter" idx="18"/>
          </p:nvPr>
        </p:nvSpPr>
        <p:spPr>
          <a:xfrm>
            <a:off x="360000" y="982520"/>
            <a:ext cx="11483998" cy="356423"/>
          </a:xfrm>
        </p:spPr>
        <p:txBody>
          <a:bodyPr/>
          <a:lstStyle/>
          <a:p>
            <a:r>
              <a:rPr lang="en-AU" dirty="0">
                <a:latin typeface="+mj-lt"/>
              </a:rPr>
              <a:t>Engineering Example – Post and Beam Construction</a:t>
            </a:r>
          </a:p>
        </p:txBody>
      </p:sp>
      <p:sp>
        <p:nvSpPr>
          <p:cNvPr id="8" name="TextBox 7">
            <a:extLst>
              <a:ext uri="{FF2B5EF4-FFF2-40B4-BE49-F238E27FC236}">
                <a16:creationId xmlns:a16="http://schemas.microsoft.com/office/drawing/2014/main" id="{6121E6C5-E891-8E3E-C8B3-3D350FA44E61}"/>
              </a:ext>
            </a:extLst>
          </p:cNvPr>
          <p:cNvSpPr txBox="1"/>
          <p:nvPr/>
        </p:nvSpPr>
        <p:spPr>
          <a:xfrm>
            <a:off x="360000" y="1453769"/>
            <a:ext cx="8204792" cy="1013544"/>
          </a:xfrm>
          <a:prstGeom prst="rect">
            <a:avLst/>
          </a:prstGeom>
          <a:noFill/>
        </p:spPr>
        <p:txBody>
          <a:bodyPr wrap="square" lIns="0" tIns="0" rIns="0" bIns="0" rtlCol="0">
            <a:noAutofit/>
          </a:bodyPr>
          <a:lstStyle/>
          <a:p>
            <a:pPr>
              <a:lnSpc>
                <a:spcPct val="150000"/>
              </a:lnSpc>
              <a:spcAft>
                <a:spcPts val="1200"/>
              </a:spcAft>
            </a:pPr>
            <a:r>
              <a:rPr lang="en-AU" sz="2000" dirty="0"/>
              <a:t>Engineers must calculate the force the beam exerts so they can choose materials strong enough for the posts and beam to resist that force.</a:t>
            </a:r>
          </a:p>
          <a:p>
            <a:pPr algn="l">
              <a:spcAft>
                <a:spcPts val="1200"/>
              </a:spcAft>
            </a:pPr>
            <a:endParaRPr lang="en-AU" sz="2000" dirty="0"/>
          </a:p>
        </p:txBody>
      </p:sp>
      <p:pic>
        <p:nvPicPr>
          <p:cNvPr id="4" name="Picture 3">
            <a:extLst>
              <a:ext uri="{FF2B5EF4-FFF2-40B4-BE49-F238E27FC236}">
                <a16:creationId xmlns:a16="http://schemas.microsoft.com/office/drawing/2014/main" id="{DFA20F60-ED47-1338-7936-3C2F407A47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54569" y="1848269"/>
            <a:ext cx="2889429" cy="3161462"/>
          </a:xfrm>
          <a:prstGeom prst="rect">
            <a:avLst/>
          </a:prstGeom>
        </p:spPr>
      </p:pic>
      <p:sp>
        <p:nvSpPr>
          <p:cNvPr id="3" name="TextBox 2">
            <a:extLst>
              <a:ext uri="{FF2B5EF4-FFF2-40B4-BE49-F238E27FC236}">
                <a16:creationId xmlns:a16="http://schemas.microsoft.com/office/drawing/2014/main" id="{4B8AD425-4D68-EA77-B7C1-446C87278C5C}"/>
              </a:ext>
            </a:extLst>
          </p:cNvPr>
          <p:cNvSpPr txBox="1"/>
          <p:nvPr/>
        </p:nvSpPr>
        <p:spPr>
          <a:xfrm>
            <a:off x="360000" y="2582140"/>
            <a:ext cx="8494515" cy="4034020"/>
          </a:xfrm>
          <a:prstGeom prst="rect">
            <a:avLst/>
          </a:prstGeom>
          <a:noFill/>
        </p:spPr>
        <p:txBody>
          <a:bodyPr wrap="square" lIns="0" tIns="0" rIns="0" bIns="0" rtlCol="0">
            <a:noAutofit/>
          </a:bodyPr>
          <a:lstStyle/>
          <a:p>
            <a:pPr>
              <a:lnSpc>
                <a:spcPct val="150000"/>
              </a:lnSpc>
              <a:spcAft>
                <a:spcPts val="1200"/>
              </a:spcAft>
            </a:pPr>
            <a:r>
              <a:rPr lang="en-AU" sz="2000" dirty="0"/>
              <a:t>For example: A timber beam weighs </a:t>
            </a:r>
            <a:r>
              <a:rPr lang="en-AU" sz="2000" b="1" dirty="0"/>
              <a:t>60 kg</a:t>
            </a:r>
            <a:r>
              <a:rPr lang="en-AU" sz="2000" dirty="0"/>
              <a:t>. </a:t>
            </a:r>
          </a:p>
          <a:p>
            <a:pPr>
              <a:lnSpc>
                <a:spcPct val="150000"/>
              </a:lnSpc>
              <a:spcAft>
                <a:spcPts val="1200"/>
              </a:spcAft>
            </a:pPr>
            <a:r>
              <a:rPr lang="en-AU" sz="2000" b="1" dirty="0"/>
              <a:t>Q: What force does it exert due to gravity?</a:t>
            </a:r>
            <a:endParaRPr lang="en-AU" sz="2000" dirty="0"/>
          </a:p>
          <a:p>
            <a:pPr>
              <a:lnSpc>
                <a:spcPct val="150000"/>
              </a:lnSpc>
              <a:spcAft>
                <a:spcPts val="1200"/>
              </a:spcAft>
            </a:pPr>
            <a:r>
              <a:rPr lang="en-AU" sz="2000" dirty="0"/>
              <a:t>F=?</a:t>
            </a:r>
          </a:p>
          <a:p>
            <a:pPr>
              <a:lnSpc>
                <a:spcPct val="150000"/>
              </a:lnSpc>
              <a:spcAft>
                <a:spcPts val="1200"/>
              </a:spcAft>
            </a:pPr>
            <a:r>
              <a:rPr lang="en-AU" sz="2000" dirty="0"/>
              <a:t>a = 10m/s</a:t>
            </a:r>
            <a:r>
              <a:rPr lang="en-AU" sz="2000" baseline="30000" dirty="0"/>
              <a:t>2</a:t>
            </a:r>
            <a:endParaRPr lang="en-AU" sz="2000" dirty="0"/>
          </a:p>
          <a:p>
            <a:pPr>
              <a:lnSpc>
                <a:spcPct val="150000"/>
              </a:lnSpc>
              <a:spcAft>
                <a:spcPts val="1200"/>
              </a:spcAft>
            </a:pPr>
            <a:r>
              <a:rPr lang="en-AU" sz="2000" dirty="0"/>
              <a:t>m = 60kg</a:t>
            </a:r>
          </a:p>
          <a:p>
            <a:pPr>
              <a:lnSpc>
                <a:spcPct val="150000"/>
              </a:lnSpc>
              <a:spcAft>
                <a:spcPts val="1200"/>
              </a:spcAft>
            </a:pPr>
            <a:r>
              <a:rPr lang="en-AU" sz="2000" dirty="0"/>
              <a:t>A: F = 60 × 10 = 600 N</a:t>
            </a:r>
          </a:p>
          <a:p>
            <a:pPr>
              <a:lnSpc>
                <a:spcPct val="150000"/>
              </a:lnSpc>
              <a:spcAft>
                <a:spcPts val="1200"/>
              </a:spcAft>
            </a:pPr>
            <a:r>
              <a:rPr lang="en-AU" sz="2000" dirty="0"/>
              <a:t>That means each post must help support </a:t>
            </a:r>
            <a:r>
              <a:rPr lang="en-AU" sz="2000" b="1" dirty="0"/>
              <a:t>600 Newtons</a:t>
            </a:r>
            <a:r>
              <a:rPr lang="en-AU" sz="2000" dirty="0"/>
              <a:t> of downward force!</a:t>
            </a:r>
          </a:p>
          <a:p>
            <a:pPr algn="l">
              <a:spcAft>
                <a:spcPts val="1200"/>
              </a:spcAft>
            </a:pPr>
            <a:endParaRPr lang="en-AU" sz="2000" dirty="0"/>
          </a:p>
        </p:txBody>
      </p:sp>
    </p:spTree>
    <p:extLst>
      <p:ext uri="{BB962C8B-B14F-4D97-AF65-F5344CB8AC3E}">
        <p14:creationId xmlns:p14="http://schemas.microsoft.com/office/powerpoint/2010/main" val="177261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05867-7469-E5F7-E607-56D8D9534D2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35EA6C5-63F6-AAB6-1674-B740DC3A8CFA}"/>
              </a:ext>
            </a:extLst>
          </p:cNvPr>
          <p:cNvSpPr>
            <a:spLocks noGrp="1"/>
          </p:cNvSpPr>
          <p:nvPr>
            <p:ph type="ctrTitle"/>
          </p:nvPr>
        </p:nvSpPr>
        <p:spPr>
          <a:xfrm>
            <a:off x="420624" y="4067881"/>
            <a:ext cx="11411374" cy="800681"/>
          </a:xfrm>
        </p:spPr>
        <p:txBody>
          <a:bodyPr/>
          <a:lstStyle/>
          <a:p>
            <a:r>
              <a:rPr lang="en-AU" dirty="0"/>
              <a:t>Mass vs Weight</a:t>
            </a:r>
            <a:br>
              <a:rPr lang="en-AU" dirty="0"/>
            </a:br>
            <a:r>
              <a:rPr lang="en-AU" sz="3600" dirty="0">
                <a:solidFill>
                  <a:schemeClr val="accent4"/>
                </a:solidFill>
              </a:rPr>
              <a:t>What’s the Difference?</a:t>
            </a:r>
            <a:endParaRPr lang="en-AU" dirty="0">
              <a:solidFill>
                <a:schemeClr val="accent4"/>
              </a:solidFill>
            </a:endParaRPr>
          </a:p>
        </p:txBody>
      </p:sp>
    </p:spTree>
    <p:extLst>
      <p:ext uri="{BB962C8B-B14F-4D97-AF65-F5344CB8AC3E}">
        <p14:creationId xmlns:p14="http://schemas.microsoft.com/office/powerpoint/2010/main" val="34215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96B1-7FE6-1B17-4FD5-F4EFA874667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751500-3740-7C79-5F18-7D2882EF66A4}"/>
              </a:ext>
            </a:extLst>
          </p:cNvPr>
          <p:cNvSpPr>
            <a:spLocks noGrp="1"/>
          </p:cNvSpPr>
          <p:nvPr>
            <p:ph type="title"/>
          </p:nvPr>
        </p:nvSpPr>
        <p:spPr>
          <a:xfrm>
            <a:off x="359998" y="360000"/>
            <a:ext cx="10260002" cy="522000"/>
          </a:xfrm>
        </p:spPr>
        <p:txBody>
          <a:bodyPr/>
          <a:lstStyle/>
          <a:p>
            <a:r>
              <a:rPr lang="en-AU" dirty="0">
                <a:latin typeface="+mj-lt"/>
              </a:rPr>
              <a:t>Learning intentions and success criteria (5)</a:t>
            </a:r>
          </a:p>
        </p:txBody>
      </p:sp>
      <p:sp>
        <p:nvSpPr>
          <p:cNvPr id="3" name="TextBox 2">
            <a:extLst>
              <a:ext uri="{FF2B5EF4-FFF2-40B4-BE49-F238E27FC236}">
                <a16:creationId xmlns:a16="http://schemas.microsoft.com/office/drawing/2014/main" id="{413C4E78-E75B-195B-90E5-4BC37ADBB034}"/>
              </a:ext>
            </a:extLst>
          </p:cNvPr>
          <p:cNvSpPr txBox="1"/>
          <p:nvPr/>
        </p:nvSpPr>
        <p:spPr>
          <a:xfrm>
            <a:off x="359998" y="1682801"/>
            <a:ext cx="11015048" cy="46365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630238" marR="0" lvl="0" indent="-630238"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distinguish the difference between mass and weight, and why this is important in engineering.</a:t>
            </a:r>
          </a:p>
          <a:p>
            <a:pPr marR="0" lvl="0" algn="l" defTabSz="609585" rtl="0" eaLnBrk="1" fontAlgn="auto" latinLnBrk="0" hangingPunct="1">
              <a:lnSpc>
                <a:spcPct val="150000"/>
              </a:lnSpc>
              <a:spcBef>
                <a:spcPts val="0"/>
              </a:spcBef>
              <a:spcAft>
                <a:spcPts val="600"/>
              </a:spcAft>
              <a:buClrTx/>
              <a:buSzTx/>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define mass and weight, and explain how they are different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describe mass as a scalar quantity and weight as a vector quantity</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calculate the weight of an object on Earth and compare it to its weight on the Moon</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explain why the same mass has a different weight depending on gravity</a:t>
            </a:r>
          </a:p>
          <a:p>
            <a:pPr lvl="0">
              <a:lnSpc>
                <a:spcPct val="150000"/>
              </a:lnSpc>
              <a:spcAft>
                <a:spcPts val="600"/>
              </a:spcAf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apply mass vs. weight understanding to an engineering structure.</a:t>
            </a:r>
          </a:p>
        </p:txBody>
      </p:sp>
      <p:sp>
        <p:nvSpPr>
          <p:cNvPr id="2" name="Slide Number Placeholder 1">
            <a:extLst>
              <a:ext uri="{FF2B5EF4-FFF2-40B4-BE49-F238E27FC236}">
                <a16:creationId xmlns:a16="http://schemas.microsoft.com/office/drawing/2014/main" id="{32A92189-EB8F-C9BB-524C-A8C19453D56A}"/>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661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7910-99D9-77DB-10AD-FA4E6E57766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077BDE69-AF1F-A3E6-43A4-97018F23A882}"/>
              </a:ext>
            </a:extLst>
          </p:cNvPr>
          <p:cNvSpPr>
            <a:spLocks noGrp="1"/>
          </p:cNvSpPr>
          <p:nvPr>
            <p:ph type="title"/>
          </p:nvPr>
        </p:nvSpPr>
        <p:spPr/>
        <p:txBody>
          <a:bodyPr vert="horz" lIns="0" tIns="0" rIns="0" bIns="0" rtlCol="0" anchor="t">
            <a:normAutofit/>
          </a:bodyPr>
          <a:lstStyle/>
          <a:p>
            <a:r>
              <a:rPr lang="en-AU" dirty="0"/>
              <a:t>Mass vs Weight (1)</a:t>
            </a:r>
          </a:p>
        </p:txBody>
      </p:sp>
      <p:sp>
        <p:nvSpPr>
          <p:cNvPr id="3" name="Text Placeholder 2">
            <a:extLst>
              <a:ext uri="{FF2B5EF4-FFF2-40B4-BE49-F238E27FC236}">
                <a16:creationId xmlns:a16="http://schemas.microsoft.com/office/drawing/2014/main" id="{C2F9CE8E-600E-54FE-D006-CF31B617DE00}"/>
              </a:ext>
            </a:extLst>
          </p:cNvPr>
          <p:cNvSpPr>
            <a:spLocks noGrp="1"/>
          </p:cNvSpPr>
          <p:nvPr>
            <p:ph type="body" sz="quarter" idx="18"/>
          </p:nvPr>
        </p:nvSpPr>
        <p:spPr/>
        <p:txBody>
          <a:bodyPr/>
          <a:lstStyle/>
          <a:p>
            <a:r>
              <a:rPr lang="en-US" dirty="0"/>
              <a:t>Mass</a:t>
            </a:r>
          </a:p>
        </p:txBody>
      </p:sp>
      <p:sp>
        <p:nvSpPr>
          <p:cNvPr id="6" name="Text Placeholder 5">
            <a:extLst>
              <a:ext uri="{FF2B5EF4-FFF2-40B4-BE49-F238E27FC236}">
                <a16:creationId xmlns:a16="http://schemas.microsoft.com/office/drawing/2014/main" id="{F846C8AF-0282-0A13-5AFE-601B5F910219}"/>
              </a:ext>
            </a:extLst>
          </p:cNvPr>
          <p:cNvSpPr>
            <a:spLocks noGrp="1"/>
          </p:cNvSpPr>
          <p:nvPr>
            <p:ph type="body" sz="quarter" idx="17"/>
          </p:nvPr>
        </p:nvSpPr>
        <p:spPr/>
        <p:txBody>
          <a:bodyPr/>
          <a:lstStyle/>
          <a:p>
            <a:pPr marL="342900" lvl="0" indent="-342900" defTabSz="609585">
              <a:buFont typeface="Arial" panose="020B0604020202020204" pitchFamily="34" charset="0"/>
              <a:buChar char="•"/>
              <a:defRPr/>
            </a:pPr>
            <a:r>
              <a:rPr lang="en-AU" dirty="0">
                <a:solidFill>
                  <a:srgbClr val="22272B"/>
                </a:solidFill>
                <a:latin typeface="Arial" panose="020B0604020202020204"/>
              </a:rPr>
              <a:t>Mass is the amount of matter in an object.</a:t>
            </a:r>
          </a:p>
          <a:p>
            <a:pPr marL="342900" lvl="0" indent="-342900" defTabSz="609585">
              <a:buFont typeface="Arial" panose="020B0604020202020204" pitchFamily="34" charset="0"/>
              <a:buChar char="•"/>
              <a:defRPr/>
            </a:pPr>
            <a:r>
              <a:rPr lang="en-AU" dirty="0">
                <a:solidFill>
                  <a:srgbClr val="22272B"/>
                </a:solidFill>
                <a:latin typeface="Arial" panose="020B0604020202020204"/>
              </a:rPr>
              <a:t>It’s measured in kilograms (kg).</a:t>
            </a:r>
          </a:p>
          <a:p>
            <a:pPr marL="342900" lvl="0" indent="-342900" defTabSz="609585">
              <a:buFont typeface="Arial" panose="020B0604020202020204" pitchFamily="34" charset="0"/>
              <a:buChar char="•"/>
              <a:defRPr/>
            </a:pPr>
            <a:r>
              <a:rPr lang="en-AU" dirty="0">
                <a:solidFill>
                  <a:srgbClr val="22272B"/>
                </a:solidFill>
                <a:latin typeface="Arial" panose="020B0604020202020204"/>
              </a:rPr>
              <a:t>Mass does not change depending on location—whether you're on Earth, the Moon, or Mars, your mass stays the same.</a:t>
            </a:r>
          </a:p>
          <a:p>
            <a:pPr marL="342900" lvl="0" indent="-342900" defTabSz="609585">
              <a:buFont typeface="Arial" panose="020B0604020202020204" pitchFamily="34" charset="0"/>
              <a:buChar char="•"/>
              <a:defRPr/>
            </a:pPr>
            <a:r>
              <a:rPr lang="en-AU" dirty="0">
                <a:solidFill>
                  <a:srgbClr val="22272B"/>
                </a:solidFill>
                <a:latin typeface="Arial" panose="020B0604020202020204"/>
              </a:rPr>
              <a:t>It’s a scalar quantity, meaning it has size but no direction.</a:t>
            </a:r>
          </a:p>
        </p:txBody>
      </p:sp>
      <p:sp>
        <p:nvSpPr>
          <p:cNvPr id="2" name="Slide Number Placeholder 1">
            <a:extLst>
              <a:ext uri="{FF2B5EF4-FFF2-40B4-BE49-F238E27FC236}">
                <a16:creationId xmlns:a16="http://schemas.microsoft.com/office/drawing/2014/main" id="{86950EA9-ABA2-3D74-8140-C304406166E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134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F0E39-D429-A940-FFBD-2CFCDF10C06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910813BF-38A5-F5C7-22E0-CAFDD6D33556}"/>
              </a:ext>
            </a:extLst>
          </p:cNvPr>
          <p:cNvSpPr>
            <a:spLocks noGrp="1"/>
          </p:cNvSpPr>
          <p:nvPr>
            <p:ph type="title"/>
          </p:nvPr>
        </p:nvSpPr>
        <p:spPr/>
        <p:txBody>
          <a:bodyPr vert="horz" lIns="0" tIns="0" rIns="0" bIns="0" rtlCol="0" anchor="t">
            <a:normAutofit/>
          </a:bodyPr>
          <a:lstStyle/>
          <a:p>
            <a:r>
              <a:rPr lang="en-AU" dirty="0"/>
              <a:t>Mass vs Weight (2)</a:t>
            </a:r>
          </a:p>
        </p:txBody>
      </p:sp>
      <p:sp>
        <p:nvSpPr>
          <p:cNvPr id="5" name="Text Placeholder 4">
            <a:extLst>
              <a:ext uri="{FF2B5EF4-FFF2-40B4-BE49-F238E27FC236}">
                <a16:creationId xmlns:a16="http://schemas.microsoft.com/office/drawing/2014/main" id="{5D020718-493C-D987-413A-3EE7E0728714}"/>
              </a:ext>
            </a:extLst>
          </p:cNvPr>
          <p:cNvSpPr>
            <a:spLocks noGrp="1"/>
          </p:cNvSpPr>
          <p:nvPr>
            <p:ph type="body" sz="quarter" idx="18"/>
          </p:nvPr>
        </p:nvSpPr>
        <p:spPr/>
        <p:txBody>
          <a:bodyPr/>
          <a:lstStyle/>
          <a:p>
            <a:r>
              <a:rPr lang="en-US" dirty="0"/>
              <a:t>Weight</a:t>
            </a:r>
          </a:p>
        </p:txBody>
      </p:sp>
      <p:sp>
        <p:nvSpPr>
          <p:cNvPr id="4" name="Text Placeholder 3">
            <a:extLst>
              <a:ext uri="{FF2B5EF4-FFF2-40B4-BE49-F238E27FC236}">
                <a16:creationId xmlns:a16="http://schemas.microsoft.com/office/drawing/2014/main" id="{B79BBB7E-D0AE-4043-E586-CE5EF22EC000}"/>
              </a:ext>
            </a:extLst>
          </p:cNvPr>
          <p:cNvSpPr>
            <a:spLocks noGrp="1"/>
          </p:cNvSpPr>
          <p:nvPr>
            <p:ph type="body" sz="quarter" idx="17"/>
          </p:nvPr>
        </p:nvSpPr>
        <p:spPr/>
        <p:txBody>
          <a:bodyPr/>
          <a:lstStyle/>
          <a:p>
            <a:pPr marL="342900" lvl="0" indent="-342900" defTabSz="609585">
              <a:buFont typeface="Arial" panose="020B0604020202020204" pitchFamily="34" charset="0"/>
              <a:buChar char="•"/>
              <a:defRPr/>
            </a:pPr>
            <a:r>
              <a:rPr lang="en-AU" dirty="0">
                <a:solidFill>
                  <a:srgbClr val="22272B"/>
                </a:solidFill>
                <a:latin typeface="Arial" panose="020B0604020202020204"/>
              </a:rPr>
              <a:t>Weight is the force of gravity acting on that mass.</a:t>
            </a:r>
          </a:p>
          <a:p>
            <a:pPr marL="342900" lvl="0" indent="-342900" defTabSz="609585">
              <a:buFont typeface="Arial" panose="020B0604020202020204" pitchFamily="34" charset="0"/>
              <a:buChar char="•"/>
              <a:defRPr/>
            </a:pPr>
            <a:r>
              <a:rPr lang="en-AU" dirty="0">
                <a:solidFill>
                  <a:srgbClr val="22272B"/>
                </a:solidFill>
                <a:latin typeface="Arial" panose="020B0604020202020204"/>
              </a:rPr>
              <a:t>It’s measured in Newtons (N).</a:t>
            </a:r>
          </a:p>
          <a:p>
            <a:pPr marL="342900" lvl="0" indent="-342900" defTabSz="609585">
              <a:buFont typeface="Arial" panose="020B0604020202020204" pitchFamily="34" charset="0"/>
              <a:buChar char="•"/>
              <a:defRPr/>
            </a:pPr>
            <a:r>
              <a:rPr lang="en-AU" dirty="0">
                <a:solidFill>
                  <a:srgbClr val="22272B"/>
                </a:solidFill>
                <a:latin typeface="Arial" panose="020B0604020202020204"/>
              </a:rPr>
              <a:t>Weight depends on gravity, so it changes depending on where you are. For example, you weigh less on the Moon than on Earth.</a:t>
            </a:r>
          </a:p>
          <a:p>
            <a:pPr marL="342900" lvl="0" indent="-342900" defTabSz="609585">
              <a:buFont typeface="Arial" panose="020B0604020202020204" pitchFamily="34" charset="0"/>
              <a:buChar char="•"/>
              <a:defRPr/>
            </a:pPr>
            <a:r>
              <a:rPr lang="en-AU" dirty="0">
                <a:solidFill>
                  <a:srgbClr val="22272B"/>
                </a:solidFill>
                <a:latin typeface="Arial" panose="020B0604020202020204"/>
              </a:rPr>
              <a:t>It’s a vector quantity, meaning it has both size and direction (always pulling downward).</a:t>
            </a:r>
          </a:p>
        </p:txBody>
      </p:sp>
      <p:sp>
        <p:nvSpPr>
          <p:cNvPr id="2" name="Slide Number Placeholder 1">
            <a:extLst>
              <a:ext uri="{FF2B5EF4-FFF2-40B4-BE49-F238E27FC236}">
                <a16:creationId xmlns:a16="http://schemas.microsoft.com/office/drawing/2014/main" id="{38A9716B-4D7E-7506-0630-2FE5551CEEE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345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0979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dirty="0">
                <a:cs typeface="Arial" panose="020B0604020202020204" pitchFamily="34" charset="0"/>
              </a:rPr>
              <a:t>Understand the role of engineers in solving real-world problems</a:t>
            </a:r>
          </a:p>
          <a:p>
            <a:pPr marL="342900" indent="-342900">
              <a:lnSpc>
                <a:spcPct val="150000"/>
              </a:lnSpc>
              <a:spcAft>
                <a:spcPts val="1200"/>
              </a:spcAft>
              <a:buFont typeface="Arial" panose="020B0604020202020204" pitchFamily="34" charset="0"/>
              <a:buChar char="•"/>
            </a:pPr>
            <a:r>
              <a:rPr lang="en-AU" sz="2000" dirty="0">
                <a:cs typeface="Arial" panose="020B0604020202020204" pitchFamily="34" charset="0"/>
              </a:rPr>
              <a:t>Explore real projects that civil engineers design and build</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dirty="0">
                <a:cs typeface="Arial" panose="020B0604020202020204" pitchFamily="34" charset="0"/>
              </a:rPr>
              <a:t>describe at least 3 projects a civil engineer might work on</a:t>
            </a:r>
          </a:p>
          <a:p>
            <a:pPr marL="342900" indent="-342900">
              <a:lnSpc>
                <a:spcPct val="150000"/>
              </a:lnSpc>
              <a:spcAft>
                <a:spcPts val="1200"/>
              </a:spcAft>
              <a:buFont typeface="Arial"/>
              <a:buChar char="•"/>
            </a:pPr>
            <a:r>
              <a:rPr lang="en-AU" sz="2000" dirty="0">
                <a:cs typeface="Arial" panose="020B0604020202020204" pitchFamily="34" charset="0"/>
              </a:rPr>
              <a:t>collaborate with peers to brainstorm ideas and respond in writing</a:t>
            </a:r>
          </a:p>
          <a:p>
            <a:pPr marL="342900" indent="-342900">
              <a:lnSpc>
                <a:spcPct val="150000"/>
              </a:lnSpc>
              <a:spcAft>
                <a:spcPts val="1200"/>
              </a:spcAft>
              <a:buFont typeface="Arial"/>
              <a:buChar char="•"/>
            </a:pPr>
            <a:r>
              <a:rPr lang="en-AU" sz="2000" dirty="0">
                <a:cs typeface="Arial" panose="020B0604020202020204" pitchFamily="34" charset="0"/>
              </a:rPr>
              <a:t>Identify different types of engineering fields, especially civil engineering</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648967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24D0-7072-FD22-58F6-9876BEDB0CD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25B517A-D2EC-B36E-C470-86BF904F8FDA}"/>
              </a:ext>
            </a:extLst>
          </p:cNvPr>
          <p:cNvSpPr>
            <a:spLocks noGrp="1"/>
          </p:cNvSpPr>
          <p:nvPr>
            <p:ph type="title"/>
          </p:nvPr>
        </p:nvSpPr>
        <p:spPr/>
        <p:txBody>
          <a:bodyPr vert="horz" lIns="0" tIns="0" rIns="0" bIns="0" rtlCol="0" anchor="t">
            <a:normAutofit/>
          </a:bodyPr>
          <a:lstStyle/>
          <a:p>
            <a:r>
              <a:rPr lang="en-AU" dirty="0"/>
              <a:t>Mass vs Weight (3)</a:t>
            </a:r>
          </a:p>
        </p:txBody>
      </p:sp>
      <p:sp>
        <p:nvSpPr>
          <p:cNvPr id="4" name="Text Placeholder 3">
            <a:extLst>
              <a:ext uri="{FF2B5EF4-FFF2-40B4-BE49-F238E27FC236}">
                <a16:creationId xmlns:a16="http://schemas.microsoft.com/office/drawing/2014/main" id="{03D6135E-4102-4FCE-DC8A-9DD1D6A016F8}"/>
              </a:ext>
            </a:extLst>
          </p:cNvPr>
          <p:cNvSpPr>
            <a:spLocks noGrp="1"/>
          </p:cNvSpPr>
          <p:nvPr>
            <p:ph type="body" sz="quarter" idx="18"/>
          </p:nvPr>
        </p:nvSpPr>
        <p:spPr/>
        <p:txBody>
          <a:bodyPr/>
          <a:lstStyle/>
          <a:p>
            <a:r>
              <a:rPr lang="en-US" dirty="0"/>
              <a:t>Mass vs Weight</a:t>
            </a:r>
          </a:p>
        </p:txBody>
      </p:sp>
      <p:sp>
        <p:nvSpPr>
          <p:cNvPr id="14" name="TextBox 13">
            <a:extLst>
              <a:ext uri="{FF2B5EF4-FFF2-40B4-BE49-F238E27FC236}">
                <a16:creationId xmlns:a16="http://schemas.microsoft.com/office/drawing/2014/main" id="{BB244AD7-6CA9-BFC6-E40A-D5FF6DA0E5C8}"/>
              </a:ext>
            </a:extLst>
          </p:cNvPr>
          <p:cNvSpPr txBox="1"/>
          <p:nvPr/>
        </p:nvSpPr>
        <p:spPr>
          <a:xfrm>
            <a:off x="359999" y="1809510"/>
            <a:ext cx="11483999" cy="1901290"/>
          </a:xfrm>
          <a:prstGeom prst="rect">
            <a:avLst/>
          </a:prstGeom>
          <a:noFill/>
        </p:spPr>
        <p:txBody>
          <a:bodyPr wrap="square" lIns="0" tIns="0" rIns="0" bIns="0" rtlCol="0">
            <a:sp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b="0" i="0" u="none" strike="noStrike" kern="1200" cap="none" spc="0" normalizeH="0" baseline="0" noProof="0" dirty="0">
                <a:ln>
                  <a:noFill/>
                </a:ln>
                <a:solidFill>
                  <a:srgbClr val="22272B"/>
                </a:solidFill>
                <a:effectLst/>
                <a:uLnTx/>
                <a:uFillTx/>
                <a:latin typeface="Arial" panose="020B0604020202020204"/>
                <a:ea typeface="+mn-ea"/>
                <a:cs typeface="+mn-cs"/>
              </a:rPr>
              <a:t>A steel beam has a mass of 100 kg. Its weight on Earth is:</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b="0" i="0" u="none" strike="noStrike" kern="1200" cap="none" spc="0" normalizeH="0" baseline="0" noProof="0" dirty="0">
                <a:ln>
                  <a:noFill/>
                </a:ln>
                <a:solidFill>
                  <a:srgbClr val="22272B"/>
                </a:solidFill>
                <a:effectLst/>
                <a:uLnTx/>
                <a:uFillTx/>
                <a:latin typeface="Arial" panose="020B0604020202020204"/>
                <a:ea typeface="+mn-ea"/>
                <a:cs typeface="+mn-cs"/>
              </a:rPr>
              <a:t>F = 100 × 10 = 1000 N</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b="0" i="0" u="none" strike="noStrike" kern="1200" cap="none" spc="0" normalizeH="0" baseline="0" noProof="0" dirty="0">
                <a:ln>
                  <a:noFill/>
                </a:ln>
                <a:solidFill>
                  <a:srgbClr val="22272B"/>
                </a:solidFill>
                <a:effectLst/>
                <a:uLnTx/>
                <a:uFillTx/>
                <a:latin typeface="Arial" panose="020B0604020202020204"/>
                <a:ea typeface="+mn-ea"/>
                <a:cs typeface="+mn-cs"/>
              </a:rPr>
              <a:t>That means the beam exerts 1000 Newtons of downward force due to gravity.</a:t>
            </a:r>
          </a:p>
        </p:txBody>
      </p:sp>
      <p:sp>
        <p:nvSpPr>
          <p:cNvPr id="2" name="Slide Number Placeholder 1">
            <a:extLst>
              <a:ext uri="{FF2B5EF4-FFF2-40B4-BE49-F238E27FC236}">
                <a16:creationId xmlns:a16="http://schemas.microsoft.com/office/drawing/2014/main" id="{42C3E681-22FE-DE0A-2555-6440CE48979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961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3E4B8-26B8-1399-416A-8865AF84D44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3FBA1B90-9CA5-4881-D58D-1CB33998973D}"/>
              </a:ext>
            </a:extLst>
          </p:cNvPr>
          <p:cNvSpPr>
            <a:spLocks noGrp="1"/>
          </p:cNvSpPr>
          <p:nvPr>
            <p:ph type="title"/>
          </p:nvPr>
        </p:nvSpPr>
        <p:spPr/>
        <p:txBody>
          <a:bodyPr vert="horz" lIns="0" tIns="0" rIns="0" bIns="0" rtlCol="0" anchor="t">
            <a:normAutofit/>
          </a:bodyPr>
          <a:lstStyle/>
          <a:p>
            <a:r>
              <a:rPr lang="en-AU" dirty="0"/>
              <a:t>Mass vs Weight )4)</a:t>
            </a:r>
          </a:p>
        </p:txBody>
      </p:sp>
      <p:sp>
        <p:nvSpPr>
          <p:cNvPr id="4" name="Text Placeholder 3">
            <a:extLst>
              <a:ext uri="{FF2B5EF4-FFF2-40B4-BE49-F238E27FC236}">
                <a16:creationId xmlns:a16="http://schemas.microsoft.com/office/drawing/2014/main" id="{D1B53EA8-3E78-AFAD-49CC-C8FAEC87945F}"/>
              </a:ext>
            </a:extLst>
          </p:cNvPr>
          <p:cNvSpPr>
            <a:spLocks noGrp="1"/>
          </p:cNvSpPr>
          <p:nvPr>
            <p:ph type="body" sz="quarter" idx="18"/>
          </p:nvPr>
        </p:nvSpPr>
        <p:spPr/>
        <p:txBody>
          <a:bodyPr/>
          <a:lstStyle/>
          <a:p>
            <a:r>
              <a:rPr lang="en-AU" dirty="0"/>
              <a:t>Why It Matters in Engineering</a:t>
            </a:r>
          </a:p>
        </p:txBody>
      </p:sp>
      <p:sp>
        <p:nvSpPr>
          <p:cNvPr id="3" name="Text Placeholder 2">
            <a:extLst>
              <a:ext uri="{FF2B5EF4-FFF2-40B4-BE49-F238E27FC236}">
                <a16:creationId xmlns:a16="http://schemas.microsoft.com/office/drawing/2014/main" id="{52B7908C-D44C-5CF2-BD9C-21BC549C095E}"/>
              </a:ext>
            </a:extLst>
          </p:cNvPr>
          <p:cNvSpPr>
            <a:spLocks noGrp="1"/>
          </p:cNvSpPr>
          <p:nvPr>
            <p:ph type="body" sz="quarter" idx="17"/>
          </p:nvPr>
        </p:nvSpPr>
        <p:spPr/>
        <p:txBody>
          <a:bodyPr/>
          <a:lstStyle/>
          <a:p>
            <a:pPr lvl="0" defTabSz="609585">
              <a:defRPr/>
            </a:pPr>
            <a:r>
              <a:rPr lang="en-AU" dirty="0">
                <a:solidFill>
                  <a:srgbClr val="22272B"/>
                </a:solidFill>
                <a:latin typeface="Arial" panose="020B0604020202020204"/>
              </a:rPr>
              <a:t>In engineering design and construction, engineers need to know:</a:t>
            </a:r>
          </a:p>
          <a:p>
            <a:pPr lvl="0" defTabSz="609585">
              <a:defRPr/>
            </a:pPr>
            <a:r>
              <a:rPr lang="en-AU" dirty="0">
                <a:solidFill>
                  <a:srgbClr val="22272B"/>
                </a:solidFill>
                <a:latin typeface="Arial" panose="020B0604020202020204"/>
              </a:rPr>
              <a:t>•	The mass of materials to transport and assemble them.</a:t>
            </a:r>
          </a:p>
          <a:p>
            <a:pPr lvl="0" defTabSz="609585">
              <a:defRPr/>
            </a:pPr>
            <a:r>
              <a:rPr lang="en-AU" dirty="0">
                <a:solidFill>
                  <a:srgbClr val="22272B"/>
                </a:solidFill>
                <a:latin typeface="Arial" panose="020B0604020202020204"/>
              </a:rPr>
              <a:t>•	The weight to calculate how much force the structure must support.</a:t>
            </a:r>
          </a:p>
          <a:p>
            <a:pPr lvl="0" defTabSz="609585">
              <a:defRPr/>
            </a:pPr>
            <a:r>
              <a:rPr lang="en-AU" dirty="0">
                <a:solidFill>
                  <a:srgbClr val="22272B"/>
                </a:solidFill>
                <a:latin typeface="Arial" panose="020B0604020202020204"/>
              </a:rPr>
              <a:t>Understanding the difference helps ensure buildings are safe, stable, and built to last.</a:t>
            </a:r>
          </a:p>
        </p:txBody>
      </p:sp>
      <p:sp>
        <p:nvSpPr>
          <p:cNvPr id="2" name="Slide Number Placeholder 1">
            <a:extLst>
              <a:ext uri="{FF2B5EF4-FFF2-40B4-BE49-F238E27FC236}">
                <a16:creationId xmlns:a16="http://schemas.microsoft.com/office/drawing/2014/main" id="{D5DA8401-5A60-B65A-F420-1E1C163556F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2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627D-274F-2B99-DA2D-BDF542CEF74C}"/>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E477F5B-9F67-A930-19C2-77E2278905A9}"/>
              </a:ext>
            </a:extLst>
          </p:cNvPr>
          <p:cNvSpPr>
            <a:spLocks noGrp="1"/>
          </p:cNvSpPr>
          <p:nvPr>
            <p:ph type="title"/>
          </p:nvPr>
        </p:nvSpPr>
        <p:spPr/>
        <p:txBody>
          <a:bodyPr vert="horz" lIns="0" tIns="0" rIns="0" bIns="0" rtlCol="0" anchor="t">
            <a:normAutofit/>
          </a:bodyPr>
          <a:lstStyle/>
          <a:p>
            <a:r>
              <a:rPr lang="en-AU" dirty="0"/>
              <a:t>Mass vs Weight (5)</a:t>
            </a:r>
          </a:p>
        </p:txBody>
      </p:sp>
      <p:sp>
        <p:nvSpPr>
          <p:cNvPr id="6" name="Text Placeholder 5">
            <a:extLst>
              <a:ext uri="{FF2B5EF4-FFF2-40B4-BE49-F238E27FC236}">
                <a16:creationId xmlns:a16="http://schemas.microsoft.com/office/drawing/2014/main" id="{5157CC07-9B3B-ADCD-CFAA-A2E7C72034A1}"/>
              </a:ext>
            </a:extLst>
          </p:cNvPr>
          <p:cNvSpPr>
            <a:spLocks noGrp="1"/>
          </p:cNvSpPr>
          <p:nvPr>
            <p:ph type="body" sz="quarter" idx="18"/>
          </p:nvPr>
        </p:nvSpPr>
        <p:spPr/>
        <p:txBody>
          <a:bodyPr/>
          <a:lstStyle/>
          <a:p>
            <a:r>
              <a:rPr lang="en-US" dirty="0"/>
              <a:t>Why it matters in Engineering</a:t>
            </a:r>
          </a:p>
        </p:txBody>
      </p:sp>
      <p:sp>
        <p:nvSpPr>
          <p:cNvPr id="14" name="TextBox 13">
            <a:extLst>
              <a:ext uri="{FF2B5EF4-FFF2-40B4-BE49-F238E27FC236}">
                <a16:creationId xmlns:a16="http://schemas.microsoft.com/office/drawing/2014/main" id="{8875111B-C728-30C4-3F0B-4B53B850586B}"/>
              </a:ext>
            </a:extLst>
          </p:cNvPr>
          <p:cNvSpPr txBox="1"/>
          <p:nvPr/>
        </p:nvSpPr>
        <p:spPr>
          <a:xfrm>
            <a:off x="359999" y="1528172"/>
            <a:ext cx="11621591" cy="1138773"/>
          </a:xfrm>
          <a:prstGeom prst="rect">
            <a:avLst/>
          </a:prstGeom>
          <a:noFill/>
        </p:spPr>
        <p:txBody>
          <a:bodyPr wrap="square" lIns="0" tIns="0" rIns="0" bIns="0" rtlCol="0">
            <a:spAutoFit/>
          </a:bodyPr>
          <a:lstStyle/>
          <a:p>
            <a:pPr>
              <a:defRPr/>
            </a:pPr>
            <a:r>
              <a:rPr lang="en-AU" b="1" dirty="0"/>
              <a:t>Activity – consider two identical bricks – one on Earth and one on the Moon.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02A6CAE5-EDA0-43DF-10AF-9E4099C89D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999" y="2527500"/>
            <a:ext cx="2848778" cy="2848778"/>
          </a:xfrm>
          <a:prstGeom prst="rect">
            <a:avLst/>
          </a:prstGeom>
        </p:spPr>
      </p:pic>
      <p:pic>
        <p:nvPicPr>
          <p:cNvPr id="4" name="Picture 3">
            <a:extLst>
              <a:ext uri="{FF2B5EF4-FFF2-40B4-BE49-F238E27FC236}">
                <a16:creationId xmlns:a16="http://schemas.microsoft.com/office/drawing/2014/main" id="{F97451C3-5D37-3FA8-BCA8-210EA8821B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29482" y="2527500"/>
            <a:ext cx="2848778" cy="2848778"/>
          </a:xfrm>
          <a:prstGeom prst="rect">
            <a:avLst/>
          </a:prstGeom>
        </p:spPr>
      </p:pic>
      <p:sp>
        <p:nvSpPr>
          <p:cNvPr id="5" name="TextBox 4">
            <a:extLst>
              <a:ext uri="{FF2B5EF4-FFF2-40B4-BE49-F238E27FC236}">
                <a16:creationId xmlns:a16="http://schemas.microsoft.com/office/drawing/2014/main" id="{C424F2D4-4327-B48A-C4C0-5EDE1FA86826}"/>
              </a:ext>
            </a:extLst>
          </p:cNvPr>
          <p:cNvSpPr txBox="1"/>
          <p:nvPr/>
        </p:nvSpPr>
        <p:spPr>
          <a:xfrm>
            <a:off x="7333979" y="3128929"/>
            <a:ext cx="4187952" cy="1645920"/>
          </a:xfrm>
          <a:prstGeom prst="rect">
            <a:avLst/>
          </a:prstGeom>
          <a:noFill/>
        </p:spPr>
        <p:txBody>
          <a:bodyPr wrap="square" lIns="0" tIns="0" rIns="0" bIns="0" rtlCol="0">
            <a:noAutofit/>
          </a:bodyPr>
          <a:lstStyle/>
          <a:p>
            <a:pPr>
              <a:lnSpc>
                <a:spcPct val="150000"/>
              </a:lnSpc>
              <a:spcAft>
                <a:spcPts val="1200"/>
              </a:spcAft>
            </a:pPr>
            <a:r>
              <a:rPr lang="en-AU" sz="2000" dirty="0"/>
              <a:t>Both bricks have a mass of 5kg</a:t>
            </a:r>
          </a:p>
          <a:p>
            <a:pPr>
              <a:lnSpc>
                <a:spcPct val="150000"/>
              </a:lnSpc>
              <a:spcAft>
                <a:spcPts val="1200"/>
              </a:spcAft>
            </a:pPr>
            <a:r>
              <a:rPr lang="en-AU" sz="2000" dirty="0"/>
              <a:t>On earth weight = 5 x 10 = </a:t>
            </a:r>
            <a:r>
              <a:rPr lang="en-AU" sz="2000" b="1" dirty="0"/>
              <a:t>50</a:t>
            </a:r>
            <a:r>
              <a:rPr lang="en-AU" sz="2000" dirty="0"/>
              <a:t>N</a:t>
            </a:r>
          </a:p>
          <a:p>
            <a:pPr>
              <a:lnSpc>
                <a:spcPct val="150000"/>
              </a:lnSpc>
              <a:spcAft>
                <a:spcPts val="1200"/>
              </a:spcAft>
            </a:pPr>
            <a:r>
              <a:rPr lang="en-AU" sz="2000" dirty="0"/>
              <a:t>On the moon weight = 5 x 1.6 = </a:t>
            </a:r>
            <a:r>
              <a:rPr lang="en-AU" sz="2000" b="1" dirty="0"/>
              <a:t>8</a:t>
            </a:r>
            <a:r>
              <a:rPr lang="en-AU" sz="2000" dirty="0"/>
              <a:t>N</a:t>
            </a:r>
          </a:p>
        </p:txBody>
      </p:sp>
      <p:sp>
        <p:nvSpPr>
          <p:cNvPr id="7" name="TextBox 6">
            <a:extLst>
              <a:ext uri="{FF2B5EF4-FFF2-40B4-BE49-F238E27FC236}">
                <a16:creationId xmlns:a16="http://schemas.microsoft.com/office/drawing/2014/main" id="{D56A9535-A512-CE0F-D6DC-8302BEF0627A}"/>
              </a:ext>
            </a:extLst>
          </p:cNvPr>
          <p:cNvSpPr txBox="1"/>
          <p:nvPr/>
        </p:nvSpPr>
        <p:spPr>
          <a:xfrm>
            <a:off x="359999" y="5754871"/>
            <a:ext cx="11864299" cy="430887"/>
          </a:xfrm>
          <a:prstGeom prst="rect">
            <a:avLst/>
          </a:prstGeom>
          <a:noFill/>
        </p:spPr>
        <p:txBody>
          <a:bodyPr wrap="square">
            <a:spAutoFit/>
          </a:bodyPr>
          <a:lstStyle/>
          <a:p>
            <a:r>
              <a:rPr lang="en-AU" sz="2200" dirty="0">
                <a:latin typeface="Arial" panose="020B0604020202020204" pitchFamily="34" charset="0"/>
                <a:ea typeface="Calibri" panose="020F0502020204030204" pitchFamily="34" charset="0"/>
              </a:rPr>
              <a:t>‘</a:t>
            </a:r>
            <a:r>
              <a:rPr lang="en-AU" sz="2200" dirty="0">
                <a:effectLst/>
                <a:latin typeface="Arial" panose="020B0604020202020204" pitchFamily="34" charset="0"/>
                <a:ea typeface="Calibri" panose="020F0502020204030204" pitchFamily="34" charset="0"/>
              </a:rPr>
              <a:t>Why does the same brick weigh less on the Moon even though its mass hasn’t changed?’</a:t>
            </a:r>
            <a:endParaRPr lang="en-AU" sz="2200" dirty="0"/>
          </a:p>
        </p:txBody>
      </p:sp>
      <p:sp>
        <p:nvSpPr>
          <p:cNvPr id="2" name="Slide Number Placeholder 1">
            <a:extLst>
              <a:ext uri="{FF2B5EF4-FFF2-40B4-BE49-F238E27FC236}">
                <a16:creationId xmlns:a16="http://schemas.microsoft.com/office/drawing/2014/main" id="{BC0BCF8D-E44F-406B-FE70-DAF547004A8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659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6B0FB-4DC2-E906-767E-5DAB726F562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F8077C9-3AFA-7973-3DD4-B20A5B2116A2}"/>
              </a:ext>
            </a:extLst>
          </p:cNvPr>
          <p:cNvSpPr>
            <a:spLocks noGrp="1"/>
          </p:cNvSpPr>
          <p:nvPr>
            <p:ph type="title"/>
          </p:nvPr>
        </p:nvSpPr>
        <p:spPr>
          <a:xfrm>
            <a:off x="354000" y="360000"/>
            <a:ext cx="11484000" cy="545601"/>
          </a:xfrm>
        </p:spPr>
        <p:txBody>
          <a:bodyPr vert="horz" lIns="0" tIns="0" rIns="0" bIns="0" rtlCol="0" anchor="t">
            <a:normAutofit/>
          </a:bodyPr>
          <a:lstStyle/>
          <a:p>
            <a:r>
              <a:rPr lang="en-AU" dirty="0">
                <a:latin typeface="+mj-lt"/>
              </a:rPr>
              <a:t>Mass vs Weight (6)</a:t>
            </a:r>
          </a:p>
        </p:txBody>
      </p:sp>
      <p:sp>
        <p:nvSpPr>
          <p:cNvPr id="10" name="Text Placeholder 12">
            <a:extLst>
              <a:ext uri="{FF2B5EF4-FFF2-40B4-BE49-F238E27FC236}">
                <a16:creationId xmlns:a16="http://schemas.microsoft.com/office/drawing/2014/main" id="{C69C6CD7-8113-2C18-B4F3-43E3BD485CA6}"/>
              </a:ext>
            </a:extLst>
          </p:cNvPr>
          <p:cNvSpPr>
            <a:spLocks noGrp="1"/>
          </p:cNvSpPr>
          <p:nvPr>
            <p:ph type="body" sz="quarter" idx="18"/>
          </p:nvPr>
        </p:nvSpPr>
        <p:spPr>
          <a:xfrm>
            <a:off x="354000" y="978282"/>
            <a:ext cx="11483998" cy="356423"/>
          </a:xfrm>
        </p:spPr>
        <p:txBody>
          <a:bodyPr/>
          <a:lstStyle/>
          <a:p>
            <a:r>
              <a:rPr lang="en-AU" dirty="0">
                <a:latin typeface="+mj-lt"/>
              </a:rPr>
              <a:t>Why It Matters in Engineering</a:t>
            </a:r>
          </a:p>
        </p:txBody>
      </p:sp>
      <p:sp>
        <p:nvSpPr>
          <p:cNvPr id="14" name="TextBox 13">
            <a:extLst>
              <a:ext uri="{FF2B5EF4-FFF2-40B4-BE49-F238E27FC236}">
                <a16:creationId xmlns:a16="http://schemas.microsoft.com/office/drawing/2014/main" id="{A79A3617-F65C-A036-B8B1-DDF7D2070461}"/>
              </a:ext>
            </a:extLst>
          </p:cNvPr>
          <p:cNvSpPr txBox="1"/>
          <p:nvPr/>
        </p:nvSpPr>
        <p:spPr>
          <a:xfrm>
            <a:off x="354000" y="1625070"/>
            <a:ext cx="11621591" cy="404598"/>
          </a:xfrm>
          <a:prstGeom prst="rect">
            <a:avLst/>
          </a:prstGeom>
          <a:noFill/>
        </p:spPr>
        <p:txBody>
          <a:bodyPr wrap="square" lIns="0" tIns="0" rIns="0" bIns="0" rtlCol="0">
            <a:spAutoFit/>
          </a:bodyPr>
          <a:lstStyle/>
          <a:p>
            <a:pPr>
              <a:lnSpc>
                <a:spcPct val="150000"/>
              </a:lnSpc>
              <a:spcAft>
                <a:spcPts val="1200"/>
              </a:spcAft>
              <a:defRPr/>
            </a:pPr>
            <a:r>
              <a:rPr lang="en-AU" sz="2000" b="1" dirty="0"/>
              <a:t>Activity – </a:t>
            </a:r>
            <a:r>
              <a:rPr lang="en-AU" sz="2000" dirty="0"/>
              <a:t>lets now reconsider our simple post and beam frame.</a:t>
            </a:r>
            <a:endParaRPr kumimoji="0" lang="en-AU" sz="14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DA5DA2A-15A2-0B37-3D85-7E643983353C}"/>
              </a:ext>
            </a:extLst>
          </p:cNvPr>
          <p:cNvSpPr txBox="1"/>
          <p:nvPr/>
        </p:nvSpPr>
        <p:spPr>
          <a:xfrm>
            <a:off x="354000" y="2190171"/>
            <a:ext cx="11483998" cy="958596"/>
          </a:xfrm>
          <a:prstGeom prst="rect">
            <a:avLst/>
          </a:prstGeom>
          <a:noFill/>
        </p:spPr>
        <p:txBody>
          <a:bodyPr wrap="square">
            <a:spAutoFit/>
          </a:bodyPr>
          <a:lstStyle/>
          <a:p>
            <a:pPr>
              <a:lnSpc>
                <a:spcPct val="150000"/>
              </a:lnSpc>
              <a:spcAft>
                <a:spcPts val="1200"/>
              </a:spcAft>
            </a:pPr>
            <a:r>
              <a:rPr lang="en-AU" sz="2000" dirty="0"/>
              <a:t>If the beam has a mass of 100kg, how much force does each post need to support if there are two of them?</a:t>
            </a:r>
          </a:p>
        </p:txBody>
      </p:sp>
      <p:pic>
        <p:nvPicPr>
          <p:cNvPr id="8" name="Picture 7" descr="A simple post and beam structure with two post holding up a 100kg horizontal beam.">
            <a:extLst>
              <a:ext uri="{FF2B5EF4-FFF2-40B4-BE49-F238E27FC236}">
                <a16:creationId xmlns:a16="http://schemas.microsoft.com/office/drawing/2014/main" id="{E128572B-4955-26DF-4823-C5F7041F8B4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4000" y="3516884"/>
            <a:ext cx="2495550" cy="2768600"/>
          </a:xfrm>
          <a:prstGeom prst="rect">
            <a:avLst/>
          </a:prstGeom>
          <a:noFill/>
        </p:spPr>
      </p:pic>
      <p:sp>
        <p:nvSpPr>
          <p:cNvPr id="12" name="Text Box 53">
            <a:extLst>
              <a:ext uri="{FF2B5EF4-FFF2-40B4-BE49-F238E27FC236}">
                <a16:creationId xmlns:a16="http://schemas.microsoft.com/office/drawing/2014/main" id="{6DC5C2F4-7CE8-BF39-D88D-EED94C08682B}"/>
              </a:ext>
            </a:extLst>
          </p:cNvPr>
          <p:cNvSpPr txBox="1"/>
          <p:nvPr/>
        </p:nvSpPr>
        <p:spPr>
          <a:xfrm>
            <a:off x="3186711" y="3989959"/>
            <a:ext cx="2813495" cy="1822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100 x 10 = 1000N</a:t>
            </a:r>
          </a:p>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Divide by the no. posts</a:t>
            </a:r>
          </a:p>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Answer: 500N in each post.</a:t>
            </a:r>
          </a:p>
        </p:txBody>
      </p:sp>
      <p:pic>
        <p:nvPicPr>
          <p:cNvPr id="11" name="Picture 10" descr="A simple post and beam structure with two post holding up a 750kg horizontal beam.">
            <a:extLst>
              <a:ext uri="{FF2B5EF4-FFF2-40B4-BE49-F238E27FC236}">
                <a16:creationId xmlns:a16="http://schemas.microsoft.com/office/drawing/2014/main" id="{F9A3C74E-3C63-7FEA-3070-DE2545B01CFE}"/>
              </a:ext>
            </a:extLst>
          </p:cNvPr>
          <p:cNvPicPr>
            <a:picLocks noChangeAspect="1"/>
          </p:cNvPicPr>
          <p:nvPr/>
        </p:nvPicPr>
        <p:blipFill>
          <a:blip r:embed="rId4"/>
          <a:stretch>
            <a:fillRect/>
          </a:stretch>
        </p:blipFill>
        <p:spPr>
          <a:xfrm>
            <a:off x="6210088" y="3516742"/>
            <a:ext cx="2495678" cy="2768742"/>
          </a:xfrm>
          <a:prstGeom prst="rect">
            <a:avLst/>
          </a:prstGeom>
        </p:spPr>
      </p:pic>
      <p:sp>
        <p:nvSpPr>
          <p:cNvPr id="13" name="Text Box 53">
            <a:extLst>
              <a:ext uri="{FF2B5EF4-FFF2-40B4-BE49-F238E27FC236}">
                <a16:creationId xmlns:a16="http://schemas.microsoft.com/office/drawing/2014/main" id="{544931FA-382C-5CAE-DDE2-2D6BD3AF127B}"/>
              </a:ext>
            </a:extLst>
          </p:cNvPr>
          <p:cNvSpPr txBox="1"/>
          <p:nvPr/>
        </p:nvSpPr>
        <p:spPr>
          <a:xfrm>
            <a:off x="8915648" y="3989888"/>
            <a:ext cx="2922350" cy="1822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750 x 10 = 7500N</a:t>
            </a:r>
          </a:p>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Divide by the no. posts</a:t>
            </a:r>
          </a:p>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Answer: 3750N in each post.</a:t>
            </a:r>
          </a:p>
        </p:txBody>
      </p:sp>
      <p:sp>
        <p:nvSpPr>
          <p:cNvPr id="2" name="Slide Number Placeholder 1">
            <a:extLst>
              <a:ext uri="{FF2B5EF4-FFF2-40B4-BE49-F238E27FC236}">
                <a16:creationId xmlns:a16="http://schemas.microsoft.com/office/drawing/2014/main" id="{01EAE02A-9B38-7CD2-1159-94E5BF82C979}"/>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093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CF05E-15C3-A009-956F-3CDEA1D06F2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AF454FFB-3D48-9C78-9F57-F66B411F6D95}"/>
              </a:ext>
            </a:extLst>
          </p:cNvPr>
          <p:cNvSpPr>
            <a:spLocks noGrp="1"/>
          </p:cNvSpPr>
          <p:nvPr>
            <p:ph type="title"/>
          </p:nvPr>
        </p:nvSpPr>
        <p:spPr/>
        <p:txBody>
          <a:bodyPr vert="horz" lIns="0" tIns="0" rIns="0" bIns="0" rtlCol="0" anchor="t">
            <a:normAutofit/>
          </a:bodyPr>
          <a:lstStyle/>
          <a:p>
            <a:r>
              <a:rPr lang="en-AU" dirty="0"/>
              <a:t>Mass vs Weight (7)</a:t>
            </a:r>
          </a:p>
        </p:txBody>
      </p:sp>
      <p:sp>
        <p:nvSpPr>
          <p:cNvPr id="10" name="Text Placeholder 12">
            <a:extLst>
              <a:ext uri="{FF2B5EF4-FFF2-40B4-BE49-F238E27FC236}">
                <a16:creationId xmlns:a16="http://schemas.microsoft.com/office/drawing/2014/main" id="{6E9ACCC2-82BD-DEA4-7ED0-B2AFF3238571}"/>
              </a:ext>
            </a:extLst>
          </p:cNvPr>
          <p:cNvSpPr>
            <a:spLocks noGrp="1"/>
          </p:cNvSpPr>
          <p:nvPr>
            <p:ph type="body" sz="quarter" idx="18"/>
          </p:nvPr>
        </p:nvSpPr>
        <p:spPr>
          <a:xfrm>
            <a:off x="354000" y="978282"/>
            <a:ext cx="11483998" cy="356423"/>
          </a:xfrm>
        </p:spPr>
        <p:txBody>
          <a:bodyPr/>
          <a:lstStyle/>
          <a:p>
            <a:r>
              <a:rPr lang="en-AU" dirty="0">
                <a:latin typeface="+mj-lt"/>
              </a:rPr>
              <a:t>Why It Matters in Engineering</a:t>
            </a:r>
          </a:p>
        </p:txBody>
      </p:sp>
      <p:sp>
        <p:nvSpPr>
          <p:cNvPr id="14" name="TextBox 13">
            <a:extLst>
              <a:ext uri="{FF2B5EF4-FFF2-40B4-BE49-F238E27FC236}">
                <a16:creationId xmlns:a16="http://schemas.microsoft.com/office/drawing/2014/main" id="{7292731E-F060-1C44-653A-1A47C38932CE}"/>
              </a:ext>
            </a:extLst>
          </p:cNvPr>
          <p:cNvSpPr txBox="1"/>
          <p:nvPr/>
        </p:nvSpPr>
        <p:spPr>
          <a:xfrm>
            <a:off x="354000" y="1690225"/>
            <a:ext cx="11621591" cy="307777"/>
          </a:xfrm>
          <a:prstGeom prst="rect">
            <a:avLst/>
          </a:prstGeom>
          <a:noFill/>
        </p:spPr>
        <p:txBody>
          <a:bodyPr wrap="square" lIns="0" tIns="0" rIns="0" bIns="0" rtlCol="0">
            <a:spAutoFit/>
          </a:bodyPr>
          <a:lstStyle/>
          <a:p>
            <a:pPr>
              <a:defRPr/>
            </a:pPr>
            <a:r>
              <a:rPr lang="en-AU" sz="2000" b="1" dirty="0"/>
              <a:t>Activity – </a:t>
            </a:r>
            <a:r>
              <a:rPr lang="en-AU" sz="2000" dirty="0"/>
              <a:t>fill in the blanks</a:t>
            </a:r>
            <a:endPar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graphicFrame>
        <p:nvGraphicFramePr>
          <p:cNvPr id="4" name="Table 3">
            <a:extLst>
              <a:ext uri="{FF2B5EF4-FFF2-40B4-BE49-F238E27FC236}">
                <a16:creationId xmlns:a16="http://schemas.microsoft.com/office/drawing/2014/main" id="{198DDF8F-0D65-3641-5D11-8BA9B3C3CA89}"/>
              </a:ext>
            </a:extLst>
          </p:cNvPr>
          <p:cNvGraphicFramePr>
            <a:graphicFrameLocks noGrp="1"/>
          </p:cNvGraphicFramePr>
          <p:nvPr>
            <p:extLst>
              <p:ext uri="{D42A27DB-BD31-4B8C-83A1-F6EECF244321}">
                <p14:modId xmlns:p14="http://schemas.microsoft.com/office/powerpoint/2010/main" val="2190320899"/>
              </p:ext>
            </p:extLst>
          </p:nvPr>
        </p:nvGraphicFramePr>
        <p:xfrm>
          <a:off x="353999" y="2265437"/>
          <a:ext cx="11483995" cy="848280"/>
        </p:xfrm>
        <a:graphic>
          <a:graphicData uri="http://schemas.openxmlformats.org/drawingml/2006/table">
            <a:tbl>
              <a:tblPr firstRow="1" bandRow="1">
                <a:tableStyleId>{5A111915-BE36-4E01-A7E5-04B1672EAD32}</a:tableStyleId>
              </a:tblPr>
              <a:tblGrid>
                <a:gridCol w="2296799">
                  <a:extLst>
                    <a:ext uri="{9D8B030D-6E8A-4147-A177-3AD203B41FA5}">
                      <a16:colId xmlns:a16="http://schemas.microsoft.com/office/drawing/2014/main" val="172777316"/>
                    </a:ext>
                  </a:extLst>
                </a:gridCol>
                <a:gridCol w="2296799">
                  <a:extLst>
                    <a:ext uri="{9D8B030D-6E8A-4147-A177-3AD203B41FA5}">
                      <a16:colId xmlns:a16="http://schemas.microsoft.com/office/drawing/2014/main" val="346275153"/>
                    </a:ext>
                  </a:extLst>
                </a:gridCol>
                <a:gridCol w="2296799">
                  <a:extLst>
                    <a:ext uri="{9D8B030D-6E8A-4147-A177-3AD203B41FA5}">
                      <a16:colId xmlns:a16="http://schemas.microsoft.com/office/drawing/2014/main" val="3337266134"/>
                    </a:ext>
                  </a:extLst>
                </a:gridCol>
                <a:gridCol w="2296799">
                  <a:extLst>
                    <a:ext uri="{9D8B030D-6E8A-4147-A177-3AD203B41FA5}">
                      <a16:colId xmlns:a16="http://schemas.microsoft.com/office/drawing/2014/main" val="1351950630"/>
                    </a:ext>
                  </a:extLst>
                </a:gridCol>
                <a:gridCol w="2296799">
                  <a:extLst>
                    <a:ext uri="{9D8B030D-6E8A-4147-A177-3AD203B41FA5}">
                      <a16:colId xmlns:a16="http://schemas.microsoft.com/office/drawing/2014/main" val="2835270047"/>
                    </a:ext>
                  </a:extLst>
                </a:gridCol>
              </a:tblGrid>
              <a:tr h="424140">
                <a:tc gridSpan="5">
                  <a:txBody>
                    <a:bodyPr/>
                    <a:lstStyle/>
                    <a:p>
                      <a:r>
                        <a:rPr lang="en-US"/>
                        <a:t>Word bank</a:t>
                      </a: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AU"/>
                    </a:p>
                  </a:txBody>
                  <a:tcPr/>
                </a:tc>
                <a:tc hMerge="1">
                  <a:txBody>
                    <a:bodyPr/>
                    <a:lstStyle/>
                    <a:p>
                      <a:endParaRPr lang="en-US"/>
                    </a:p>
                  </a:txBody>
                  <a:tcPr/>
                </a:tc>
                <a:extLst>
                  <a:ext uri="{0D108BD9-81ED-4DB2-BD59-A6C34878D82A}">
                    <a16:rowId xmlns:a16="http://schemas.microsoft.com/office/drawing/2014/main" val="2396031225"/>
                  </a:ext>
                </a:extLst>
              </a:tr>
              <a:tr h="424140">
                <a:tc>
                  <a:txBody>
                    <a:bodyPr/>
                    <a:lstStyle/>
                    <a:p>
                      <a:r>
                        <a:rPr lang="en-US"/>
                        <a:t>Force</a:t>
                      </a:r>
                    </a:p>
                  </a:txBody>
                  <a:tcPr/>
                </a:tc>
                <a:tc>
                  <a:txBody>
                    <a:bodyPr/>
                    <a:lstStyle/>
                    <a:p>
                      <a:r>
                        <a:rPr lang="en-US"/>
                        <a:t>Effect</a:t>
                      </a:r>
                    </a:p>
                  </a:txBody>
                  <a:tcPr/>
                </a:tc>
                <a:tc>
                  <a:txBody>
                    <a:bodyPr/>
                    <a:lstStyle/>
                    <a:p>
                      <a:r>
                        <a:rPr lang="en-US"/>
                        <a:t>Kilograms</a:t>
                      </a:r>
                    </a:p>
                  </a:txBody>
                  <a:tcPr/>
                </a:tc>
                <a:tc>
                  <a:txBody>
                    <a:bodyPr/>
                    <a:lstStyle/>
                    <a:p>
                      <a:r>
                        <a:rPr lang="en-US"/>
                        <a:t>gravity</a:t>
                      </a:r>
                    </a:p>
                  </a:txBody>
                  <a:tcPr/>
                </a:tc>
                <a:tc>
                  <a:txBody>
                    <a:bodyPr/>
                    <a:lstStyle/>
                    <a:p>
                      <a:r>
                        <a:rPr lang="en-US" dirty="0"/>
                        <a:t>100</a:t>
                      </a:r>
                    </a:p>
                  </a:txBody>
                  <a:tcPr/>
                </a:tc>
                <a:extLst>
                  <a:ext uri="{0D108BD9-81ED-4DB2-BD59-A6C34878D82A}">
                    <a16:rowId xmlns:a16="http://schemas.microsoft.com/office/drawing/2014/main" val="1109924950"/>
                  </a:ext>
                </a:extLst>
              </a:tr>
            </a:tbl>
          </a:graphicData>
        </a:graphic>
      </p:graphicFrame>
      <p:sp>
        <p:nvSpPr>
          <p:cNvPr id="7" name="TextBox 6">
            <a:extLst>
              <a:ext uri="{FF2B5EF4-FFF2-40B4-BE49-F238E27FC236}">
                <a16:creationId xmlns:a16="http://schemas.microsoft.com/office/drawing/2014/main" id="{FE7ABD68-797C-EB76-3EF6-9FCAC781AB9E}"/>
              </a:ext>
            </a:extLst>
          </p:cNvPr>
          <p:cNvSpPr txBox="1"/>
          <p:nvPr/>
        </p:nvSpPr>
        <p:spPr>
          <a:xfrm>
            <a:off x="353999" y="3289422"/>
            <a:ext cx="11552794" cy="2959143"/>
          </a:xfrm>
          <a:prstGeom prst="rect">
            <a:avLst/>
          </a:prstGeom>
          <a:noFill/>
        </p:spPr>
        <p:txBody>
          <a:bodyPr wrap="square">
            <a:spAutoFit/>
          </a:bodyPr>
          <a:lstStyle/>
          <a:p>
            <a:pPr>
              <a:lnSpc>
                <a:spcPct val="150000"/>
              </a:lnSpc>
              <a:spcAft>
                <a:spcPts val="1200"/>
              </a:spcAft>
            </a:pPr>
            <a:r>
              <a:rPr lang="en-AU" sz="2000" dirty="0"/>
              <a:t>Mass is measured in __________ and does not change based on location.</a:t>
            </a:r>
          </a:p>
          <a:p>
            <a:pPr>
              <a:lnSpc>
                <a:spcPct val="150000"/>
              </a:lnSpc>
              <a:spcAft>
                <a:spcPts val="1200"/>
              </a:spcAft>
            </a:pPr>
            <a:r>
              <a:rPr lang="en-AU" sz="2000" dirty="0"/>
              <a:t>Weight is the __________ of gravity acting on mass.</a:t>
            </a:r>
          </a:p>
          <a:p>
            <a:pPr>
              <a:lnSpc>
                <a:spcPct val="150000"/>
              </a:lnSpc>
              <a:spcAft>
                <a:spcPts val="1200"/>
              </a:spcAft>
            </a:pPr>
            <a:r>
              <a:rPr lang="en-AU" sz="2000" dirty="0"/>
              <a:t>The formula to calculate weight force is </a:t>
            </a:r>
            <a:r>
              <a:rPr lang="en-AU" sz="2000"/>
              <a:t>mass multiplied by  </a:t>
            </a:r>
            <a:r>
              <a:rPr lang="en-AU" sz="2000" dirty="0"/>
              <a:t>__________.</a:t>
            </a:r>
          </a:p>
          <a:p>
            <a:pPr>
              <a:lnSpc>
                <a:spcPct val="150000"/>
              </a:lnSpc>
              <a:spcAft>
                <a:spcPts val="1200"/>
              </a:spcAft>
            </a:pPr>
            <a:r>
              <a:rPr lang="en-AU" sz="2000" dirty="0"/>
              <a:t>A 10 kg object exerts __________ Newtons on Earth.</a:t>
            </a:r>
          </a:p>
          <a:p>
            <a:pPr>
              <a:lnSpc>
                <a:spcPct val="150000"/>
              </a:lnSpc>
              <a:spcAft>
                <a:spcPts val="1200"/>
              </a:spcAft>
            </a:pPr>
            <a:r>
              <a:rPr lang="en-AU" sz="2000" dirty="0"/>
              <a:t>In a post-and-beam structure, the posts must resist the __________ caused by the beam’s weight.</a:t>
            </a:r>
          </a:p>
        </p:txBody>
      </p:sp>
      <p:sp>
        <p:nvSpPr>
          <p:cNvPr id="2" name="Slide Number Placeholder 1">
            <a:extLst>
              <a:ext uri="{FF2B5EF4-FFF2-40B4-BE49-F238E27FC236}">
                <a16:creationId xmlns:a16="http://schemas.microsoft.com/office/drawing/2014/main" id="{96506DEA-2042-75D8-ABD0-2C79EA31642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865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13BDE-E66C-3032-16BA-FF672366921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8DB1D426-ADAD-EBB4-4BA4-FDCCF7331FE1}"/>
              </a:ext>
            </a:extLst>
          </p:cNvPr>
          <p:cNvSpPr>
            <a:spLocks noGrp="1"/>
          </p:cNvSpPr>
          <p:nvPr>
            <p:ph type="title"/>
          </p:nvPr>
        </p:nvSpPr>
        <p:spPr/>
        <p:txBody>
          <a:bodyPr vert="horz" lIns="0" tIns="0" rIns="0" bIns="0" rtlCol="0" anchor="t">
            <a:normAutofit/>
          </a:bodyPr>
          <a:lstStyle/>
          <a:p>
            <a:r>
              <a:rPr lang="en-AU" dirty="0"/>
              <a:t>Mass vs Weight (8)</a:t>
            </a:r>
          </a:p>
        </p:txBody>
      </p:sp>
      <p:sp>
        <p:nvSpPr>
          <p:cNvPr id="10" name="Text Placeholder 12">
            <a:extLst>
              <a:ext uri="{FF2B5EF4-FFF2-40B4-BE49-F238E27FC236}">
                <a16:creationId xmlns:a16="http://schemas.microsoft.com/office/drawing/2014/main" id="{D1A279F5-0C3B-2106-ADED-A3DFC1F8F14B}"/>
              </a:ext>
            </a:extLst>
          </p:cNvPr>
          <p:cNvSpPr>
            <a:spLocks noGrp="1"/>
          </p:cNvSpPr>
          <p:nvPr>
            <p:ph type="body" sz="quarter" idx="18"/>
          </p:nvPr>
        </p:nvSpPr>
        <p:spPr>
          <a:xfrm>
            <a:off x="354000" y="978282"/>
            <a:ext cx="11483998" cy="356423"/>
          </a:xfrm>
        </p:spPr>
        <p:txBody>
          <a:bodyPr/>
          <a:lstStyle/>
          <a:p>
            <a:r>
              <a:rPr lang="en-AU" dirty="0">
                <a:latin typeface="+mj-lt"/>
              </a:rPr>
              <a:t>Why It Matters in Engineering</a:t>
            </a:r>
          </a:p>
        </p:txBody>
      </p:sp>
      <p:sp>
        <p:nvSpPr>
          <p:cNvPr id="14" name="TextBox 13">
            <a:extLst>
              <a:ext uri="{FF2B5EF4-FFF2-40B4-BE49-F238E27FC236}">
                <a16:creationId xmlns:a16="http://schemas.microsoft.com/office/drawing/2014/main" id="{D737704A-CC90-7206-7078-DF5DC37EC713}"/>
              </a:ext>
            </a:extLst>
          </p:cNvPr>
          <p:cNvSpPr txBox="1"/>
          <p:nvPr/>
        </p:nvSpPr>
        <p:spPr>
          <a:xfrm>
            <a:off x="354000" y="1511480"/>
            <a:ext cx="4395020" cy="307777"/>
          </a:xfrm>
          <a:prstGeom prst="rect">
            <a:avLst/>
          </a:prstGeom>
          <a:noFill/>
        </p:spPr>
        <p:txBody>
          <a:bodyPr wrap="square" lIns="0" tIns="0" rIns="0" bIns="0" rtlCol="0">
            <a:spAutoFit/>
          </a:bodyPr>
          <a:lstStyle/>
          <a:p>
            <a:pPr>
              <a:defRPr/>
            </a:pPr>
            <a:r>
              <a:rPr lang="en-AU" sz="2000" b="1" dirty="0"/>
              <a:t>Video – </a:t>
            </a:r>
            <a:r>
              <a:rPr lang="en-AU" sz="2000" i="1" dirty="0"/>
              <a:t>Feather vs. Bowling Ball</a:t>
            </a:r>
            <a:r>
              <a:rPr lang="en-AU" sz="2000" dirty="0"/>
              <a:t> </a:t>
            </a:r>
            <a:endParaRPr kumimoji="0" lang="en-AU" sz="14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pic>
        <p:nvPicPr>
          <p:cNvPr id="3" name="Online Media 2" title="Brian Cox visits the world's biggest vacuum | Human Universe - BBC">
            <a:hlinkClick r:id="" action="ppaction://media"/>
            <a:extLst>
              <a:ext uri="{FF2B5EF4-FFF2-40B4-BE49-F238E27FC236}">
                <a16:creationId xmlns:a16="http://schemas.microsoft.com/office/drawing/2014/main" id="{A5A1D889-F992-1B5B-CAA8-1910AD393B45}"/>
              </a:ext>
            </a:extLst>
          </p:cNvPr>
          <p:cNvPicPr>
            <a:picLocks noRot="1" noChangeAspect="1"/>
          </p:cNvPicPr>
          <p:nvPr>
            <a:videoFile r:link="rId1"/>
          </p:nvPr>
        </p:nvPicPr>
        <p:blipFill>
          <a:blip r:embed="rId4"/>
          <a:stretch>
            <a:fillRect/>
          </a:stretch>
        </p:blipFill>
        <p:spPr>
          <a:xfrm>
            <a:off x="2406222" y="1985361"/>
            <a:ext cx="7379556" cy="4158696"/>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E4560AC-BA77-9B6C-BACE-3F4B88158AEE}"/>
              </a:ext>
            </a:extLst>
          </p:cNvPr>
          <p:cNvSpPr txBox="1"/>
          <p:nvPr/>
        </p:nvSpPr>
        <p:spPr>
          <a:xfrm>
            <a:off x="2406221" y="6267446"/>
            <a:ext cx="7379556" cy="338554"/>
          </a:xfrm>
          <a:prstGeom prst="rect">
            <a:avLst/>
          </a:prstGeom>
          <a:noFill/>
        </p:spPr>
        <p:txBody>
          <a:bodyPr wrap="square">
            <a:spAutoFit/>
          </a:bodyPr>
          <a:lstStyle/>
          <a:p>
            <a:r>
              <a:rPr lang="en-AU" sz="1600" dirty="0">
                <a:hlinkClick r:id="rId5"/>
              </a:rPr>
              <a:t>Brian Cox visits the world's biggest vacuum | Human Universe - BBC</a:t>
            </a:r>
            <a:endParaRPr lang="en-AU" sz="1600" dirty="0"/>
          </a:p>
        </p:txBody>
      </p:sp>
      <p:sp>
        <p:nvSpPr>
          <p:cNvPr id="2" name="Slide Number Placeholder 1">
            <a:extLst>
              <a:ext uri="{FF2B5EF4-FFF2-40B4-BE49-F238E27FC236}">
                <a16:creationId xmlns:a16="http://schemas.microsoft.com/office/drawing/2014/main" id="{0C79A324-7A06-99C4-1AF9-51E18A19013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067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CF681-73BD-0974-5AEA-4B31FF8A9B5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899477D-A9AC-4A53-3474-A2F5D9E837EA}"/>
              </a:ext>
            </a:extLst>
          </p:cNvPr>
          <p:cNvSpPr>
            <a:spLocks noGrp="1"/>
          </p:cNvSpPr>
          <p:nvPr>
            <p:ph type="title"/>
          </p:nvPr>
        </p:nvSpPr>
        <p:spPr/>
        <p:txBody>
          <a:bodyPr vert="horz" lIns="0" tIns="0" rIns="0" bIns="0" rtlCol="0" anchor="t">
            <a:normAutofit/>
          </a:bodyPr>
          <a:lstStyle/>
          <a:p>
            <a:r>
              <a:rPr lang="en-AU" dirty="0"/>
              <a:t>Mass vs Weight (9)</a:t>
            </a:r>
          </a:p>
        </p:txBody>
      </p:sp>
      <p:sp>
        <p:nvSpPr>
          <p:cNvPr id="10" name="Text Placeholder 12">
            <a:extLst>
              <a:ext uri="{FF2B5EF4-FFF2-40B4-BE49-F238E27FC236}">
                <a16:creationId xmlns:a16="http://schemas.microsoft.com/office/drawing/2014/main" id="{E67AFC9C-A7E9-396B-9EFD-3DEE031FB840}"/>
              </a:ext>
            </a:extLst>
          </p:cNvPr>
          <p:cNvSpPr>
            <a:spLocks noGrp="1"/>
          </p:cNvSpPr>
          <p:nvPr>
            <p:ph type="body" sz="quarter" idx="18"/>
          </p:nvPr>
        </p:nvSpPr>
        <p:spPr>
          <a:xfrm>
            <a:off x="354000" y="978282"/>
            <a:ext cx="11483998" cy="356423"/>
          </a:xfrm>
        </p:spPr>
        <p:txBody>
          <a:bodyPr/>
          <a:lstStyle/>
          <a:p>
            <a:r>
              <a:rPr lang="en-AU" dirty="0">
                <a:latin typeface="+mj-lt"/>
              </a:rPr>
              <a:t>Why It Matters in Engineering</a:t>
            </a:r>
          </a:p>
        </p:txBody>
      </p:sp>
      <p:sp>
        <p:nvSpPr>
          <p:cNvPr id="14" name="TextBox 13">
            <a:extLst>
              <a:ext uri="{FF2B5EF4-FFF2-40B4-BE49-F238E27FC236}">
                <a16:creationId xmlns:a16="http://schemas.microsoft.com/office/drawing/2014/main" id="{EBE79A01-9167-444D-9F9E-63BDF53DF8D9}"/>
              </a:ext>
            </a:extLst>
          </p:cNvPr>
          <p:cNvSpPr txBox="1"/>
          <p:nvPr/>
        </p:nvSpPr>
        <p:spPr>
          <a:xfrm>
            <a:off x="354000" y="1618249"/>
            <a:ext cx="4395020" cy="276999"/>
          </a:xfrm>
          <a:prstGeom prst="rect">
            <a:avLst/>
          </a:prstGeom>
          <a:noFill/>
        </p:spPr>
        <p:txBody>
          <a:bodyPr wrap="square" lIns="0" tIns="0" rIns="0" bIns="0" rtlCol="0">
            <a:spAutoFit/>
          </a:bodyPr>
          <a:lstStyle/>
          <a:p>
            <a:pPr>
              <a:defRPr/>
            </a:pPr>
            <a:r>
              <a:rPr lang="en-AU" sz="1800" b="1" dirty="0"/>
              <a:t>Video – </a:t>
            </a:r>
            <a:r>
              <a:rPr lang="en-AU" sz="1800" i="1" dirty="0"/>
              <a:t>Feather vs. Bowling Ball</a:t>
            </a:r>
            <a:r>
              <a:rPr lang="en-AU" sz="1800" dirty="0"/>
              <a:t> </a:t>
            </a: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pic>
        <p:nvPicPr>
          <p:cNvPr id="5" name="Picture 4" descr="An image from the video capturing the ball and feather hitting the ground at the same time.">
            <a:hlinkClick r:id="rId3"/>
            <a:extLst>
              <a:ext uri="{FF2B5EF4-FFF2-40B4-BE49-F238E27FC236}">
                <a16:creationId xmlns:a16="http://schemas.microsoft.com/office/drawing/2014/main" id="{F77275E9-E086-97CE-5A60-995A9DD0161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120822" y="1618249"/>
            <a:ext cx="7003178" cy="4646762"/>
          </a:xfrm>
          <a:prstGeom prst="rect">
            <a:avLst/>
          </a:prstGeom>
          <a:ln>
            <a:no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54B4354-A4C1-8392-AA70-05C43B5FA3D0}"/>
              </a:ext>
            </a:extLst>
          </p:cNvPr>
          <p:cNvSpPr txBox="1"/>
          <p:nvPr/>
        </p:nvSpPr>
        <p:spPr>
          <a:xfrm>
            <a:off x="4498211" y="1698423"/>
            <a:ext cx="6248400" cy="830997"/>
          </a:xfrm>
          <a:prstGeom prst="rect">
            <a:avLst/>
          </a:prstGeom>
          <a:noFill/>
        </p:spPr>
        <p:txBody>
          <a:bodyPr wrap="square">
            <a:spAutoFit/>
          </a:bodyPr>
          <a:lstStyle/>
          <a:p>
            <a:r>
              <a:rPr lang="en-AU" sz="2400" b="0" i="0" dirty="0">
                <a:solidFill>
                  <a:schemeClr val="bg1"/>
                </a:solidFill>
                <a:effectLst/>
                <a:latin typeface="Arial" panose="020B0604020202020204" pitchFamily="34" charset="0"/>
              </a:rPr>
              <a:t>'What caused the bowling ball and feather to hit the ground at the same time?' </a:t>
            </a:r>
            <a:endParaRPr lang="en-AU" dirty="0">
              <a:solidFill>
                <a:schemeClr val="bg1"/>
              </a:solidFill>
            </a:endParaRPr>
          </a:p>
        </p:txBody>
      </p:sp>
      <p:sp>
        <p:nvSpPr>
          <p:cNvPr id="8" name="TextBox 7">
            <a:extLst>
              <a:ext uri="{FF2B5EF4-FFF2-40B4-BE49-F238E27FC236}">
                <a16:creationId xmlns:a16="http://schemas.microsoft.com/office/drawing/2014/main" id="{B74BD5E1-591C-651C-2659-811CA24ECBCD}"/>
              </a:ext>
            </a:extLst>
          </p:cNvPr>
          <p:cNvSpPr txBox="1"/>
          <p:nvPr/>
        </p:nvSpPr>
        <p:spPr>
          <a:xfrm>
            <a:off x="4120822" y="6357446"/>
            <a:ext cx="6913984" cy="338554"/>
          </a:xfrm>
          <a:prstGeom prst="rect">
            <a:avLst/>
          </a:prstGeom>
          <a:noFill/>
        </p:spPr>
        <p:txBody>
          <a:bodyPr wrap="square">
            <a:spAutoFit/>
          </a:bodyPr>
          <a:lstStyle/>
          <a:p>
            <a:r>
              <a:rPr lang="en-AU" sz="1600" dirty="0">
                <a:hlinkClick r:id="rId3"/>
              </a:rPr>
              <a:t>Brian Cox visits the world's biggest vacuum | Human Universe - BBC</a:t>
            </a:r>
            <a:endParaRPr lang="en-AU" sz="1600" dirty="0"/>
          </a:p>
        </p:txBody>
      </p:sp>
      <p:sp>
        <p:nvSpPr>
          <p:cNvPr id="2" name="Slide Number Placeholder 1">
            <a:extLst>
              <a:ext uri="{FF2B5EF4-FFF2-40B4-BE49-F238E27FC236}">
                <a16:creationId xmlns:a16="http://schemas.microsoft.com/office/drawing/2014/main" id="{893821BB-C163-7463-44ED-C2472513B3D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125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A9A5-59CB-D328-2E6A-BADCA3CFA7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89A684A-1745-4F05-6D66-DFB6F67D9432}"/>
              </a:ext>
            </a:extLst>
          </p:cNvPr>
          <p:cNvSpPr>
            <a:spLocks noGrp="1"/>
          </p:cNvSpPr>
          <p:nvPr>
            <p:ph type="ctrTitle"/>
          </p:nvPr>
        </p:nvSpPr>
        <p:spPr>
          <a:xfrm>
            <a:off x="420624" y="4067881"/>
            <a:ext cx="11411374" cy="800681"/>
          </a:xfrm>
        </p:spPr>
        <p:txBody>
          <a:bodyPr/>
          <a:lstStyle/>
          <a:p>
            <a:r>
              <a:rPr lang="en-AU" dirty="0"/>
              <a:t>Paper Tower Sprint </a:t>
            </a:r>
            <a:br>
              <a:rPr lang="en-AU" dirty="0"/>
            </a:br>
            <a:r>
              <a:rPr lang="en-AU" dirty="0"/>
              <a:t>(practical challenge)</a:t>
            </a:r>
          </a:p>
        </p:txBody>
      </p:sp>
    </p:spTree>
    <p:extLst>
      <p:ext uri="{BB962C8B-B14F-4D97-AF65-F5344CB8AC3E}">
        <p14:creationId xmlns:p14="http://schemas.microsoft.com/office/powerpoint/2010/main" val="210269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A25C0-F4BB-7E40-D7DF-870613AE4D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9585B7-5868-24FB-1498-F076AD847221}"/>
              </a:ext>
            </a:extLst>
          </p:cNvPr>
          <p:cNvSpPr>
            <a:spLocks noGrp="1"/>
          </p:cNvSpPr>
          <p:nvPr>
            <p:ph type="title"/>
          </p:nvPr>
        </p:nvSpPr>
        <p:spPr>
          <a:xfrm>
            <a:off x="359998" y="360000"/>
            <a:ext cx="10260002" cy="522000"/>
          </a:xfrm>
        </p:spPr>
        <p:txBody>
          <a:bodyPr/>
          <a:lstStyle/>
          <a:p>
            <a:r>
              <a:rPr lang="en-AU" dirty="0">
                <a:latin typeface="+mj-lt"/>
              </a:rPr>
              <a:t>Learning intentions and success criteria (6)</a:t>
            </a:r>
          </a:p>
        </p:txBody>
      </p:sp>
      <p:sp>
        <p:nvSpPr>
          <p:cNvPr id="3" name="TextBox 2">
            <a:extLst>
              <a:ext uri="{FF2B5EF4-FFF2-40B4-BE49-F238E27FC236}">
                <a16:creationId xmlns:a16="http://schemas.microsoft.com/office/drawing/2014/main" id="{5E5DF4D2-F291-7C12-2B06-8869BF57F1B7}"/>
              </a:ext>
            </a:extLst>
          </p:cNvPr>
          <p:cNvSpPr txBox="1"/>
          <p:nvPr/>
        </p:nvSpPr>
        <p:spPr>
          <a:xfrm>
            <a:off x="359998" y="1962720"/>
            <a:ext cx="11015048" cy="39440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630238" lvl="0" indent="-630238">
              <a:lnSpc>
                <a:spcPct val="150000"/>
              </a:lnSpc>
              <a:spcAft>
                <a:spcPts val="1200"/>
              </a:spcAft>
              <a:buFont typeface="Arial" panose="020B0604020202020204" pitchFamily="34" charset="0"/>
              <a:buChar char="•"/>
              <a:defRPr/>
            </a:pPr>
            <a:r>
              <a:rPr lang="en-AU" sz="2000" dirty="0"/>
              <a:t>understand how teamwork, design choices, and material use affect the success of a structure.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630238" indent="-630238" fontAlgn="base">
              <a:lnSpc>
                <a:spcPct val="150000"/>
              </a:lnSpc>
              <a:spcAft>
                <a:spcPts val="1200"/>
              </a:spcAft>
              <a:buFont typeface="Arial" panose="020B0604020202020204" pitchFamily="34" charset="0"/>
              <a:buChar char="•"/>
            </a:pPr>
            <a:r>
              <a:rPr lang="en-AU" sz="2000" dirty="0"/>
              <a:t>design and build a free-standing tower using limited materials </a:t>
            </a:r>
          </a:p>
          <a:p>
            <a:pPr marL="630238" indent="-630238" fontAlgn="base">
              <a:lnSpc>
                <a:spcPct val="150000"/>
              </a:lnSpc>
              <a:spcAft>
                <a:spcPts val="1200"/>
              </a:spcAft>
              <a:buFont typeface="Arial" panose="020B0604020202020204" pitchFamily="34" charset="0"/>
              <a:buChar char="•"/>
            </a:pPr>
            <a:r>
              <a:rPr lang="en-AU" sz="2000" dirty="0"/>
              <a:t>test our structure against set criteria (height and stability) </a:t>
            </a:r>
          </a:p>
          <a:p>
            <a:pPr marL="630238" indent="-630238" fontAlgn="base">
              <a:lnSpc>
                <a:spcPct val="150000"/>
              </a:lnSpc>
              <a:spcAft>
                <a:spcPts val="1200"/>
              </a:spcAft>
              <a:buFont typeface="Arial" panose="020B0604020202020204" pitchFamily="34" charset="0"/>
              <a:buChar char="•"/>
            </a:pPr>
            <a:r>
              <a:rPr lang="en-AU" sz="2000" dirty="0"/>
              <a:t>reflect on what worked well and what could be improved in our design and teamwork </a:t>
            </a:r>
          </a:p>
        </p:txBody>
      </p:sp>
      <p:sp>
        <p:nvSpPr>
          <p:cNvPr id="2" name="Slide Number Placeholder 1">
            <a:extLst>
              <a:ext uri="{FF2B5EF4-FFF2-40B4-BE49-F238E27FC236}">
                <a16:creationId xmlns:a16="http://schemas.microsoft.com/office/drawing/2014/main" id="{068B2B9E-FC18-FBD7-DA75-DFD9396966BD}"/>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21844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5020AF-0132-8F0C-7CE0-17B3DC0B0333}"/>
              </a:ext>
            </a:extLst>
          </p:cNvPr>
          <p:cNvSpPr>
            <a:spLocks noGrp="1"/>
          </p:cNvSpPr>
          <p:nvPr>
            <p:ph type="title"/>
          </p:nvPr>
        </p:nvSpPr>
        <p:spPr/>
        <p:txBody>
          <a:bodyPr/>
          <a:lstStyle/>
          <a:p>
            <a:r>
              <a:rPr lang="en-US" dirty="0">
                <a:latin typeface="+mj-lt"/>
              </a:rPr>
              <a:t>Paper Tower Sprint (1)</a:t>
            </a:r>
            <a:endParaRPr lang="en-AU" dirty="0">
              <a:latin typeface="+mj-lt"/>
            </a:endParaRPr>
          </a:p>
        </p:txBody>
      </p:sp>
      <p:sp>
        <p:nvSpPr>
          <p:cNvPr id="6" name="Text Placeholder 5">
            <a:extLst>
              <a:ext uri="{FF2B5EF4-FFF2-40B4-BE49-F238E27FC236}">
                <a16:creationId xmlns:a16="http://schemas.microsoft.com/office/drawing/2014/main" id="{EDC04417-6B56-0BAC-BCB0-9BAA5560DFE7}"/>
              </a:ext>
            </a:extLst>
          </p:cNvPr>
          <p:cNvSpPr>
            <a:spLocks noGrp="1"/>
          </p:cNvSpPr>
          <p:nvPr>
            <p:ph type="body" sz="quarter" idx="18"/>
          </p:nvPr>
        </p:nvSpPr>
        <p:spPr>
          <a:xfrm>
            <a:off x="360000" y="2104778"/>
            <a:ext cx="11483999" cy="2057400"/>
          </a:xfrm>
        </p:spPr>
        <p:txBody>
          <a:bodyPr/>
          <a:lstStyle/>
          <a:p>
            <a:pPr fontAlgn="base"/>
            <a:r>
              <a:rPr lang="en-AU" dirty="0"/>
              <a:t>Build the tallest free-standing tower possible. </a:t>
            </a:r>
          </a:p>
          <a:p>
            <a:pPr fontAlgn="base"/>
            <a:r>
              <a:rPr lang="en-AU" dirty="0"/>
              <a:t>Materials – 10 sheets of A4 paper + 300mm of masking tape. </a:t>
            </a:r>
          </a:p>
          <a:p>
            <a:pPr fontAlgn="base"/>
            <a:r>
              <a:rPr lang="en-AU" dirty="0"/>
              <a:t>Tower must stand unsupported for 10 seconds to qualify. </a:t>
            </a:r>
          </a:p>
        </p:txBody>
      </p:sp>
      <p:pic>
        <p:nvPicPr>
          <p:cNvPr id="15" name="Picture 14">
            <a:extLst>
              <a:ext uri="{FF2B5EF4-FFF2-40B4-BE49-F238E27FC236}">
                <a16:creationId xmlns:a16="http://schemas.microsoft.com/office/drawing/2014/main" id="{33C86C2E-7D69-B307-5EE6-802CC87A7BD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972050"/>
            <a:ext cx="2571750" cy="1714500"/>
          </a:xfrm>
          <a:prstGeom prst="rect">
            <a:avLst/>
          </a:prstGeom>
        </p:spPr>
      </p:pic>
      <p:sp>
        <p:nvSpPr>
          <p:cNvPr id="2" name="Slide Number Placeholder 1">
            <a:extLst>
              <a:ext uri="{FF2B5EF4-FFF2-40B4-BE49-F238E27FC236}">
                <a16:creationId xmlns:a16="http://schemas.microsoft.com/office/drawing/2014/main" id="{573CB2C0-274A-F969-8105-C203B089473B}"/>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57109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What is Engineering? (1)</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latin typeface="+mj-lt"/>
              </a:rPr>
              <a:t>Video – ‘Engineering Making Life Happen’ (00:30) </a:t>
            </a:r>
          </a:p>
        </p:txBody>
      </p:sp>
      <p:pic>
        <p:nvPicPr>
          <p:cNvPr id="6" name="Online Media 5" descr="Video 'Engineering making life happen'&#10;">
            <a:hlinkClick r:id="" action="ppaction://media"/>
            <a:extLst>
              <a:ext uri="{FF2B5EF4-FFF2-40B4-BE49-F238E27FC236}">
                <a16:creationId xmlns:a16="http://schemas.microsoft.com/office/drawing/2014/main" id="{17D69908-8172-C930-68B0-7ABF94279FB2}"/>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1063891" y="1684772"/>
            <a:ext cx="10064219" cy="5011228"/>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B509E-E6A6-2699-E3DD-D553B444ACB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852793-1019-019A-8213-D40DB355748A}"/>
              </a:ext>
            </a:extLst>
          </p:cNvPr>
          <p:cNvSpPr>
            <a:spLocks noGrp="1"/>
          </p:cNvSpPr>
          <p:nvPr>
            <p:ph type="title"/>
          </p:nvPr>
        </p:nvSpPr>
        <p:spPr>
          <a:xfrm>
            <a:off x="360000" y="535382"/>
            <a:ext cx="9920073" cy="545601"/>
          </a:xfrm>
        </p:spPr>
        <p:txBody>
          <a:bodyPr/>
          <a:lstStyle/>
          <a:p>
            <a:r>
              <a:rPr lang="en-US" dirty="0">
                <a:latin typeface="+mj-lt"/>
              </a:rPr>
              <a:t>Paper Tower Sprint (2)</a:t>
            </a:r>
            <a:endParaRPr lang="en-AU" dirty="0">
              <a:latin typeface="+mj-lt"/>
            </a:endParaRPr>
          </a:p>
        </p:txBody>
      </p:sp>
      <p:sp>
        <p:nvSpPr>
          <p:cNvPr id="4" name="TextBox 3">
            <a:extLst>
              <a:ext uri="{FF2B5EF4-FFF2-40B4-BE49-F238E27FC236}">
                <a16:creationId xmlns:a16="http://schemas.microsoft.com/office/drawing/2014/main" id="{3398CB5B-9786-4433-0BF5-2B83616AD03D}"/>
              </a:ext>
            </a:extLst>
          </p:cNvPr>
          <p:cNvSpPr txBox="1"/>
          <p:nvPr/>
        </p:nvSpPr>
        <p:spPr>
          <a:xfrm>
            <a:off x="271440" y="1935061"/>
            <a:ext cx="11649120" cy="523220"/>
          </a:xfrm>
          <a:prstGeom prst="rect">
            <a:avLst/>
          </a:prstGeom>
          <a:noFill/>
        </p:spPr>
        <p:txBody>
          <a:bodyPr wrap="square">
            <a:spAutoFit/>
          </a:bodyPr>
          <a:lstStyle/>
          <a:p>
            <a:r>
              <a:rPr lang="en-AU" sz="2800" dirty="0">
                <a:solidFill>
                  <a:srgbClr val="000000"/>
                </a:solidFill>
                <a:latin typeface="Arial" panose="020B0604020202020204" pitchFamily="34" charset="0"/>
                <a:cs typeface="Arial" panose="020B0604020202020204" pitchFamily="34" charset="0"/>
              </a:rPr>
              <a:t>W</a:t>
            </a:r>
            <a:r>
              <a:rPr lang="en-AU" sz="2800" b="0" i="0" dirty="0">
                <a:solidFill>
                  <a:srgbClr val="000000"/>
                </a:solidFill>
                <a:effectLst/>
                <a:latin typeface="Arial" panose="020B0604020202020204" pitchFamily="34" charset="0"/>
                <a:cs typeface="Arial" panose="020B0604020202020204" pitchFamily="34" charset="0"/>
              </a:rPr>
              <a:t>ork in groups of 3–4 to design and construct </a:t>
            </a:r>
            <a:r>
              <a:rPr lang="en-AU" sz="2800" dirty="0">
                <a:solidFill>
                  <a:srgbClr val="000000"/>
                </a:solidFill>
                <a:latin typeface="Arial" panose="020B0604020202020204" pitchFamily="34" charset="0"/>
                <a:cs typeface="Arial" panose="020B0604020202020204" pitchFamily="34" charset="0"/>
              </a:rPr>
              <a:t>a</a:t>
            </a:r>
            <a:r>
              <a:rPr lang="en-AU" sz="2800" b="0" i="0" dirty="0">
                <a:solidFill>
                  <a:srgbClr val="000000"/>
                </a:solidFill>
                <a:effectLst/>
                <a:latin typeface="Arial" panose="020B0604020202020204" pitchFamily="34" charset="0"/>
                <a:cs typeface="Arial" panose="020B0604020202020204" pitchFamily="34" charset="0"/>
              </a:rPr>
              <a:t> tower within 20 minutes</a:t>
            </a:r>
            <a:r>
              <a:rPr lang="en-AU" b="0" i="0" dirty="0">
                <a:solidFill>
                  <a:srgbClr val="000000"/>
                </a:solidFill>
                <a:effectLst/>
                <a:latin typeface="Arial" panose="020B0604020202020204" pitchFamily="34" charset="0"/>
                <a:cs typeface="Arial" panose="020B0604020202020204" pitchFamily="34" charset="0"/>
              </a:rPr>
              <a:t>.</a:t>
            </a:r>
            <a:endParaRPr lang="en-AU"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6FBF759-549B-F24A-67DF-E24D3004AE64}"/>
              </a:ext>
            </a:extLst>
          </p:cNvPr>
          <p:cNvSpPr txBox="1"/>
          <p:nvPr/>
        </p:nvSpPr>
        <p:spPr>
          <a:xfrm>
            <a:off x="4534196" y="2790291"/>
            <a:ext cx="3123608" cy="339977"/>
          </a:xfrm>
          <a:prstGeom prst="rect">
            <a:avLst/>
          </a:prstGeom>
          <a:noFill/>
        </p:spPr>
        <p:txBody>
          <a:bodyPr wrap="none" lIns="0" tIns="0" rIns="0" bIns="0" rtlCol="0">
            <a:noAutofit/>
          </a:bodyPr>
          <a:lstStyle/>
          <a:p>
            <a:pPr algn="l"/>
            <a:r>
              <a:rPr lang="en-AU" sz="2000" dirty="0">
                <a:solidFill>
                  <a:schemeClr val="accent6">
                    <a:lumMod val="50000"/>
                  </a:schemeClr>
                </a:solidFill>
              </a:rPr>
              <a:t>20-minute count down timer</a:t>
            </a:r>
          </a:p>
        </p:txBody>
      </p:sp>
      <p:grpSp>
        <p:nvGrpSpPr>
          <p:cNvPr id="10" name="Group 9" descr="20 minute slider timer">
            <a:extLst>
              <a:ext uri="{FF2B5EF4-FFF2-40B4-BE49-F238E27FC236}">
                <a16:creationId xmlns:a16="http://schemas.microsoft.com/office/drawing/2014/main" id="{892F0376-266D-758B-E4C0-7731277C333E}"/>
              </a:ext>
              <a:ext uri="{C183D7F6-B498-43B3-948B-1728B52AA6E4}">
                <adec:decorative xmlns:adec="http://schemas.microsoft.com/office/drawing/2017/decorative" val="0"/>
              </a:ext>
            </a:extLst>
          </p:cNvPr>
          <p:cNvGrpSpPr/>
          <p:nvPr/>
        </p:nvGrpSpPr>
        <p:grpSpPr>
          <a:xfrm>
            <a:off x="1927603" y="3271068"/>
            <a:ext cx="8336794" cy="1078083"/>
            <a:chOff x="1716985" y="3271068"/>
            <a:chExt cx="8336794" cy="1078083"/>
          </a:xfrm>
        </p:grpSpPr>
        <p:sp>
          <p:nvSpPr>
            <p:cNvPr id="8" name="Rectangle 7">
              <a:extLst>
                <a:ext uri="{FF2B5EF4-FFF2-40B4-BE49-F238E27FC236}">
                  <a16:creationId xmlns:a16="http://schemas.microsoft.com/office/drawing/2014/main" id="{5056CB6C-C8E1-ADED-A895-FA1B631C9051}"/>
                </a:ext>
              </a:extLst>
            </p:cNvPr>
            <p:cNvSpPr/>
            <p:nvPr/>
          </p:nvSpPr>
          <p:spPr>
            <a:xfrm>
              <a:off x="1716985" y="3271068"/>
              <a:ext cx="8336794" cy="1078083"/>
            </a:xfrm>
            <a:prstGeom prst="rect">
              <a:avLst/>
            </a:prstGeom>
            <a:solidFill>
              <a:schemeClr val="bg1">
                <a:lumMod val="85000"/>
              </a:schemeClr>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3671291-5856-93C7-7857-27CAEE573591}"/>
                </a:ext>
              </a:extLst>
            </p:cNvPr>
            <p:cNvSpPr/>
            <p:nvPr/>
          </p:nvSpPr>
          <p:spPr>
            <a:xfrm>
              <a:off x="1716985"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EF0DE180-D71A-E244-C2C5-662689F25771}"/>
                </a:ext>
              </a:extLst>
            </p:cNvPr>
            <p:cNvSpPr/>
            <p:nvPr/>
          </p:nvSpPr>
          <p:spPr>
            <a:xfrm>
              <a:off x="2549082"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035254BD-CA3D-F20B-59B0-D4E7FB8D2C71}"/>
                </a:ext>
              </a:extLst>
            </p:cNvPr>
            <p:cNvSpPr/>
            <p:nvPr/>
          </p:nvSpPr>
          <p:spPr>
            <a:xfrm>
              <a:off x="2967537"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3C2507B3-9EAE-DADE-6D5A-1FC213D9E266}"/>
                </a:ext>
              </a:extLst>
            </p:cNvPr>
            <p:cNvSpPr/>
            <p:nvPr/>
          </p:nvSpPr>
          <p:spPr>
            <a:xfrm>
              <a:off x="3386080"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29CB6852-FA55-1AE3-B0A4-9A72B6CC2278}"/>
                </a:ext>
              </a:extLst>
            </p:cNvPr>
            <p:cNvSpPr/>
            <p:nvPr/>
          </p:nvSpPr>
          <p:spPr>
            <a:xfrm>
              <a:off x="3803566"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6CB15439-ECBA-8B1B-092E-78FC92A527F6}"/>
                </a:ext>
              </a:extLst>
            </p:cNvPr>
            <p:cNvSpPr/>
            <p:nvPr/>
          </p:nvSpPr>
          <p:spPr>
            <a:xfrm>
              <a:off x="4222021"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CE93287F-D997-5306-A75A-37A848D40DD6}"/>
                </a:ext>
              </a:extLst>
            </p:cNvPr>
            <p:cNvSpPr/>
            <p:nvPr/>
          </p:nvSpPr>
          <p:spPr>
            <a:xfrm>
              <a:off x="4639507"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B88756C5-6DC3-ED3E-A52E-8B88463D1B88}"/>
                </a:ext>
              </a:extLst>
            </p:cNvPr>
            <p:cNvSpPr/>
            <p:nvPr/>
          </p:nvSpPr>
          <p:spPr>
            <a:xfrm>
              <a:off x="5056803"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04C290CA-A4C1-E485-653B-B8DD48E5C74C}"/>
                </a:ext>
              </a:extLst>
            </p:cNvPr>
            <p:cNvSpPr/>
            <p:nvPr/>
          </p:nvSpPr>
          <p:spPr>
            <a:xfrm>
              <a:off x="5469224"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7409E282-9C60-AAED-395E-CCF96C351F12}"/>
                </a:ext>
              </a:extLst>
            </p:cNvPr>
            <p:cNvSpPr/>
            <p:nvPr/>
          </p:nvSpPr>
          <p:spPr>
            <a:xfrm>
              <a:off x="5886772" y="3271068"/>
              <a:ext cx="418455" cy="1078083"/>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30ED65EE-0F70-B1E2-AAE2-5F17BDADDBF3}"/>
                </a:ext>
              </a:extLst>
            </p:cNvPr>
            <p:cNvSpPr/>
            <p:nvPr/>
          </p:nvSpPr>
          <p:spPr>
            <a:xfrm>
              <a:off x="6297204" y="3271068"/>
              <a:ext cx="418455" cy="1078083"/>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18BCE375-4E99-462B-28FC-760EC6C4FBC9}"/>
                </a:ext>
              </a:extLst>
            </p:cNvPr>
            <p:cNvSpPr/>
            <p:nvPr/>
          </p:nvSpPr>
          <p:spPr>
            <a:xfrm>
              <a:off x="6715659" y="3271068"/>
              <a:ext cx="418455" cy="1078083"/>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64CDB7E1-B892-960F-DA8C-BCB7887E2F97}"/>
                </a:ext>
              </a:extLst>
            </p:cNvPr>
            <p:cNvSpPr/>
            <p:nvPr/>
          </p:nvSpPr>
          <p:spPr>
            <a:xfrm>
              <a:off x="7129473" y="3271068"/>
              <a:ext cx="418455" cy="1078083"/>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C60B2FBD-4F8A-50E2-8375-7A0928590990}"/>
                </a:ext>
              </a:extLst>
            </p:cNvPr>
            <p:cNvSpPr/>
            <p:nvPr/>
          </p:nvSpPr>
          <p:spPr>
            <a:xfrm>
              <a:off x="7550151" y="3271068"/>
              <a:ext cx="418455" cy="10780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659505C3-A2C0-CFC0-DE73-51B261B3AE32}"/>
                </a:ext>
              </a:extLst>
            </p:cNvPr>
            <p:cNvSpPr/>
            <p:nvPr/>
          </p:nvSpPr>
          <p:spPr>
            <a:xfrm>
              <a:off x="7972126" y="3271068"/>
              <a:ext cx="418455" cy="1078083"/>
            </a:xfrm>
            <a:prstGeom prst="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8A0FEA53-49A2-5EF7-BD02-7D480A330580}"/>
                </a:ext>
              </a:extLst>
            </p:cNvPr>
            <p:cNvSpPr/>
            <p:nvPr/>
          </p:nvSpPr>
          <p:spPr>
            <a:xfrm>
              <a:off x="8390581" y="3271068"/>
              <a:ext cx="418455" cy="107808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E23C830A-DB0A-FE44-8810-D930FC1A7ED3}"/>
                </a:ext>
              </a:extLst>
            </p:cNvPr>
            <p:cNvSpPr/>
            <p:nvPr/>
          </p:nvSpPr>
          <p:spPr>
            <a:xfrm>
              <a:off x="8804909" y="3271068"/>
              <a:ext cx="418455" cy="1078083"/>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5FB5CFCE-068F-5300-B2F7-C6953423E3B3}"/>
                </a:ext>
              </a:extLst>
            </p:cNvPr>
            <p:cNvSpPr/>
            <p:nvPr/>
          </p:nvSpPr>
          <p:spPr>
            <a:xfrm>
              <a:off x="9218997" y="3271068"/>
              <a:ext cx="418455" cy="1078083"/>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9AB3D810-8E9C-8BA5-7E1F-366A61813D85}"/>
                </a:ext>
              </a:extLst>
            </p:cNvPr>
            <p:cNvSpPr/>
            <p:nvPr/>
          </p:nvSpPr>
          <p:spPr>
            <a:xfrm>
              <a:off x="9635324" y="3271068"/>
              <a:ext cx="418455" cy="1078083"/>
            </a:xfrm>
            <a:prstGeom prst="rect">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A93FC1BC-D3BF-B879-2292-86801844D090}"/>
                </a:ext>
              </a:extLst>
            </p:cNvPr>
            <p:cNvSpPr/>
            <p:nvPr/>
          </p:nvSpPr>
          <p:spPr>
            <a:xfrm>
              <a:off x="2133457" y="3271068"/>
              <a:ext cx="418455" cy="10780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Text Placeholder 5">
            <a:extLst>
              <a:ext uri="{FF2B5EF4-FFF2-40B4-BE49-F238E27FC236}">
                <a16:creationId xmlns:a16="http://schemas.microsoft.com/office/drawing/2014/main" id="{3315EA17-F0B9-4B26-5E8B-71A5E03808AA}"/>
              </a:ext>
            </a:extLst>
          </p:cNvPr>
          <p:cNvSpPr>
            <a:spLocks noGrp="1"/>
          </p:cNvSpPr>
          <p:nvPr>
            <p:ph type="body" sz="quarter" idx="18"/>
          </p:nvPr>
        </p:nvSpPr>
        <p:spPr>
          <a:xfrm>
            <a:off x="2865566" y="4800600"/>
            <a:ext cx="6460868" cy="1551418"/>
          </a:xfrm>
        </p:spPr>
        <p:txBody>
          <a:bodyPr/>
          <a:lstStyle/>
          <a:p>
            <a:pPr fontAlgn="base"/>
            <a:r>
              <a:rPr lang="en-AU" sz="2000" dirty="0"/>
              <a:t>'How can you fold or roll the paper to make it stronger?' </a:t>
            </a:r>
          </a:p>
          <a:p>
            <a:pPr fontAlgn="base"/>
            <a:r>
              <a:rPr lang="en-AU" sz="2000" dirty="0"/>
              <a:t>'How are you managing your tape use?' </a:t>
            </a:r>
          </a:p>
          <a:p>
            <a:pPr fontAlgn="base"/>
            <a:r>
              <a:rPr lang="en-AU" sz="2000" dirty="0"/>
              <a:t>'How tall can you build while still keeping stability?' </a:t>
            </a:r>
          </a:p>
        </p:txBody>
      </p:sp>
      <p:pic>
        <p:nvPicPr>
          <p:cNvPr id="15" name="Picture 14">
            <a:extLst>
              <a:ext uri="{FF2B5EF4-FFF2-40B4-BE49-F238E27FC236}">
                <a16:creationId xmlns:a16="http://schemas.microsoft.com/office/drawing/2014/main" id="{A495A55B-2711-EE08-F20A-A0497D60B6D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972050"/>
            <a:ext cx="2571750" cy="1714500"/>
          </a:xfrm>
          <a:prstGeom prst="rect">
            <a:avLst/>
          </a:prstGeom>
        </p:spPr>
      </p:pic>
      <p:sp>
        <p:nvSpPr>
          <p:cNvPr id="2" name="Slide Number Placeholder 1">
            <a:extLst>
              <a:ext uri="{FF2B5EF4-FFF2-40B4-BE49-F238E27FC236}">
                <a16:creationId xmlns:a16="http://schemas.microsoft.com/office/drawing/2014/main" id="{DDA2021B-0BE3-7FD8-F29A-68F23DCB5C75}"/>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76438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8C19D-D861-4246-C857-54A1A17122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3B63BF-9005-DAF1-9337-E4DF9F047B7E}"/>
              </a:ext>
            </a:extLst>
          </p:cNvPr>
          <p:cNvSpPr>
            <a:spLocks noGrp="1"/>
          </p:cNvSpPr>
          <p:nvPr>
            <p:ph type="title"/>
          </p:nvPr>
        </p:nvSpPr>
        <p:spPr>
          <a:xfrm>
            <a:off x="360000" y="535382"/>
            <a:ext cx="9920073" cy="545601"/>
          </a:xfrm>
        </p:spPr>
        <p:txBody>
          <a:bodyPr/>
          <a:lstStyle/>
          <a:p>
            <a:r>
              <a:rPr lang="en-US" dirty="0">
                <a:latin typeface="+mj-lt"/>
              </a:rPr>
              <a:t>Paper Tower Sprint (3)</a:t>
            </a:r>
            <a:endParaRPr lang="en-AU" dirty="0">
              <a:latin typeface="+mj-lt"/>
            </a:endParaRPr>
          </a:p>
        </p:txBody>
      </p:sp>
      <p:sp>
        <p:nvSpPr>
          <p:cNvPr id="4" name="TextBox 3">
            <a:extLst>
              <a:ext uri="{FF2B5EF4-FFF2-40B4-BE49-F238E27FC236}">
                <a16:creationId xmlns:a16="http://schemas.microsoft.com/office/drawing/2014/main" id="{11445B84-90A7-3BC9-961B-475B57D744F5}"/>
              </a:ext>
            </a:extLst>
          </p:cNvPr>
          <p:cNvSpPr txBox="1"/>
          <p:nvPr/>
        </p:nvSpPr>
        <p:spPr>
          <a:xfrm>
            <a:off x="249704" y="1868895"/>
            <a:ext cx="11692593" cy="523220"/>
          </a:xfrm>
          <a:prstGeom prst="rect">
            <a:avLst/>
          </a:prstGeom>
          <a:noFill/>
        </p:spPr>
        <p:txBody>
          <a:bodyPr wrap="square">
            <a:spAutoFit/>
          </a:bodyPr>
          <a:lstStyle/>
          <a:p>
            <a:r>
              <a:rPr lang="en-AU" sz="2800" dirty="0">
                <a:solidFill>
                  <a:srgbClr val="000000"/>
                </a:solidFill>
                <a:latin typeface="Arial" panose="020B0604020202020204" pitchFamily="34" charset="0"/>
                <a:cs typeface="Arial" panose="020B0604020202020204" pitchFamily="34" charset="0"/>
              </a:rPr>
              <a:t>W</a:t>
            </a:r>
            <a:r>
              <a:rPr lang="en-AU" sz="2800" b="0" i="0" dirty="0">
                <a:solidFill>
                  <a:srgbClr val="000000"/>
                </a:solidFill>
                <a:effectLst/>
                <a:latin typeface="Arial" panose="020B0604020202020204" pitchFamily="34" charset="0"/>
                <a:cs typeface="Arial" panose="020B0604020202020204" pitchFamily="34" charset="0"/>
              </a:rPr>
              <a:t>ork in groups of 3–4 to design and construct </a:t>
            </a:r>
            <a:r>
              <a:rPr lang="en-AU" sz="2800" dirty="0">
                <a:solidFill>
                  <a:srgbClr val="000000"/>
                </a:solidFill>
                <a:latin typeface="Arial" panose="020B0604020202020204" pitchFamily="34" charset="0"/>
                <a:cs typeface="Arial" panose="020B0604020202020204" pitchFamily="34" charset="0"/>
              </a:rPr>
              <a:t>a</a:t>
            </a:r>
            <a:r>
              <a:rPr lang="en-AU" sz="2800" b="0" i="0" dirty="0">
                <a:solidFill>
                  <a:srgbClr val="000000"/>
                </a:solidFill>
                <a:effectLst/>
                <a:latin typeface="Arial" panose="020B0604020202020204" pitchFamily="34" charset="0"/>
                <a:cs typeface="Arial" panose="020B0604020202020204" pitchFamily="34" charset="0"/>
              </a:rPr>
              <a:t> tower within 20 minutes</a:t>
            </a:r>
            <a:r>
              <a:rPr lang="en-AU" b="0" i="0" dirty="0">
                <a:solidFill>
                  <a:srgbClr val="000000"/>
                </a:solidFill>
                <a:effectLst/>
                <a:latin typeface="Arial" panose="020B0604020202020204" pitchFamily="34" charset="0"/>
                <a:cs typeface="Arial" panose="020B0604020202020204" pitchFamily="34" charset="0"/>
              </a:rPr>
              <a:t>.</a:t>
            </a:r>
            <a:endParaRPr lang="en-AU"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5F02EA0-5CE8-31A0-9213-4D0E3B8D6158}"/>
              </a:ext>
            </a:extLst>
          </p:cNvPr>
          <p:cNvSpPr>
            <a:spLocks noGrp="1"/>
          </p:cNvSpPr>
          <p:nvPr>
            <p:ph type="body" sz="quarter" idx="18"/>
          </p:nvPr>
        </p:nvSpPr>
        <p:spPr>
          <a:xfrm>
            <a:off x="360000" y="2706042"/>
            <a:ext cx="10847336" cy="1566851"/>
          </a:xfrm>
        </p:spPr>
        <p:txBody>
          <a:bodyPr/>
          <a:lstStyle/>
          <a:p>
            <a:pPr fontAlgn="base"/>
            <a:r>
              <a:rPr lang="en-AU" sz="2000" dirty="0"/>
              <a:t>'How can you fold or roll the paper to make it stronger?' </a:t>
            </a:r>
          </a:p>
          <a:p>
            <a:pPr fontAlgn="base"/>
            <a:r>
              <a:rPr lang="en-AU" sz="2000" dirty="0"/>
              <a:t>'How are you managing your tape use?' </a:t>
            </a:r>
          </a:p>
          <a:p>
            <a:pPr fontAlgn="base"/>
            <a:r>
              <a:rPr lang="en-AU" sz="2000" dirty="0"/>
              <a:t>'How tall can you build while still keeping stability?' </a:t>
            </a:r>
          </a:p>
        </p:txBody>
      </p:sp>
      <p:pic>
        <p:nvPicPr>
          <p:cNvPr id="7" name="Online Media 6" title="20 Minute Timer">
            <a:hlinkClick r:id="" action="ppaction://media"/>
            <a:extLst>
              <a:ext uri="{FF2B5EF4-FFF2-40B4-BE49-F238E27FC236}">
                <a16:creationId xmlns:a16="http://schemas.microsoft.com/office/drawing/2014/main" id="{8D60F542-44EE-7BE1-4C6A-63E746A117F0}"/>
              </a:ext>
            </a:extLst>
          </p:cNvPr>
          <p:cNvPicPr>
            <a:picLocks noRot="1" noChangeAspect="1"/>
          </p:cNvPicPr>
          <p:nvPr>
            <a:videoFile r:link="rId1"/>
          </p:nvPr>
        </p:nvPicPr>
        <p:blipFill>
          <a:blip r:embed="rId3"/>
          <a:stretch>
            <a:fillRect/>
          </a:stretch>
        </p:blipFill>
        <p:spPr>
          <a:xfrm>
            <a:off x="7852646" y="4800600"/>
            <a:ext cx="3354690" cy="1895400"/>
          </a:xfrm>
          <a:prstGeom prst="rect">
            <a:avLst/>
          </a:prstGeom>
          <a:ln>
            <a:noFill/>
          </a:ln>
          <a:effectLst>
            <a:softEdge rad="112500"/>
          </a:effectLst>
        </p:spPr>
      </p:pic>
      <p:pic>
        <p:nvPicPr>
          <p:cNvPr id="15" name="Picture 14">
            <a:extLst>
              <a:ext uri="{FF2B5EF4-FFF2-40B4-BE49-F238E27FC236}">
                <a16:creationId xmlns:a16="http://schemas.microsoft.com/office/drawing/2014/main" id="{0083ABF6-B0BD-336C-AC13-F2A7ED941B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4972050"/>
            <a:ext cx="2571750" cy="1714500"/>
          </a:xfrm>
          <a:prstGeom prst="rect">
            <a:avLst/>
          </a:prstGeom>
        </p:spPr>
      </p:pic>
      <p:sp>
        <p:nvSpPr>
          <p:cNvPr id="2" name="Slide Number Placeholder 1">
            <a:extLst>
              <a:ext uri="{FF2B5EF4-FFF2-40B4-BE49-F238E27FC236}">
                <a16:creationId xmlns:a16="http://schemas.microsoft.com/office/drawing/2014/main" id="{355EC338-8349-9CD3-E4D8-10E29F1EE12E}"/>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84007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96A77-B37A-3EF2-92E2-6030B66269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E10FC4-EAD4-F18B-E06E-B32868F82E1F}"/>
              </a:ext>
            </a:extLst>
          </p:cNvPr>
          <p:cNvSpPr>
            <a:spLocks noGrp="1"/>
          </p:cNvSpPr>
          <p:nvPr>
            <p:ph type="title"/>
          </p:nvPr>
        </p:nvSpPr>
        <p:spPr>
          <a:xfrm>
            <a:off x="360000" y="535382"/>
            <a:ext cx="9920073" cy="545601"/>
          </a:xfrm>
        </p:spPr>
        <p:txBody>
          <a:bodyPr/>
          <a:lstStyle/>
          <a:p>
            <a:r>
              <a:rPr lang="en-US" dirty="0">
                <a:latin typeface="+mj-lt"/>
              </a:rPr>
              <a:t>Paper Tower Sprint (4)</a:t>
            </a:r>
            <a:endParaRPr lang="en-AU" dirty="0">
              <a:latin typeface="+mj-lt"/>
            </a:endParaRPr>
          </a:p>
        </p:txBody>
      </p:sp>
      <p:sp>
        <p:nvSpPr>
          <p:cNvPr id="4" name="TextBox 3">
            <a:extLst>
              <a:ext uri="{FF2B5EF4-FFF2-40B4-BE49-F238E27FC236}">
                <a16:creationId xmlns:a16="http://schemas.microsoft.com/office/drawing/2014/main" id="{BEEDAA22-9DCB-154F-49F4-F7E5A830D03F}"/>
              </a:ext>
            </a:extLst>
          </p:cNvPr>
          <p:cNvSpPr txBox="1"/>
          <p:nvPr/>
        </p:nvSpPr>
        <p:spPr>
          <a:xfrm>
            <a:off x="360000" y="1765012"/>
            <a:ext cx="10996047" cy="584775"/>
          </a:xfrm>
          <a:prstGeom prst="rect">
            <a:avLst/>
          </a:prstGeom>
          <a:noFill/>
        </p:spPr>
        <p:txBody>
          <a:bodyPr wrap="square">
            <a:spAutoFit/>
          </a:bodyPr>
          <a:lstStyle/>
          <a:p>
            <a:r>
              <a:rPr lang="en-AU" sz="3200" b="1" dirty="0">
                <a:solidFill>
                  <a:srgbClr val="000000"/>
                </a:solidFill>
                <a:latin typeface="Arial" panose="020B0604020202020204" pitchFamily="34" charset="0"/>
                <a:cs typeface="Arial" panose="020B0604020202020204" pitchFamily="34" charset="0"/>
              </a:rPr>
              <a:t>Reflection</a:t>
            </a:r>
            <a:endParaRPr lang="en-AU" sz="32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12688A0F-F06B-3253-0EAD-B271C498B457}"/>
              </a:ext>
            </a:extLst>
          </p:cNvPr>
          <p:cNvSpPr>
            <a:spLocks noGrp="1"/>
          </p:cNvSpPr>
          <p:nvPr>
            <p:ph type="body" sz="quarter" idx="18"/>
          </p:nvPr>
        </p:nvSpPr>
        <p:spPr>
          <a:xfrm>
            <a:off x="360000" y="2623750"/>
            <a:ext cx="9920073" cy="1647334"/>
          </a:xfrm>
        </p:spPr>
        <p:txBody>
          <a:bodyPr/>
          <a:lstStyle/>
          <a:p>
            <a:pPr fontAlgn="base"/>
            <a:r>
              <a:rPr lang="en-AU" sz="2000" dirty="0"/>
              <a:t>What worked well in your design? </a:t>
            </a:r>
          </a:p>
          <a:p>
            <a:pPr fontAlgn="base"/>
            <a:r>
              <a:rPr lang="en-AU" sz="2000" dirty="0"/>
              <a:t>How well did your team manage the resources? </a:t>
            </a:r>
          </a:p>
          <a:p>
            <a:pPr fontAlgn="base"/>
            <a:r>
              <a:rPr lang="en-AU" sz="2000" dirty="0"/>
              <a:t>If you did it again, what would you change? </a:t>
            </a:r>
          </a:p>
        </p:txBody>
      </p:sp>
      <p:pic>
        <p:nvPicPr>
          <p:cNvPr id="15" name="Picture 14">
            <a:extLst>
              <a:ext uri="{FF2B5EF4-FFF2-40B4-BE49-F238E27FC236}">
                <a16:creationId xmlns:a16="http://schemas.microsoft.com/office/drawing/2014/main" id="{4F38DE3C-C4AB-5806-C069-3E2377A2375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972050"/>
            <a:ext cx="2571750" cy="1714500"/>
          </a:xfrm>
          <a:prstGeom prst="rect">
            <a:avLst/>
          </a:prstGeom>
        </p:spPr>
      </p:pic>
      <p:sp>
        <p:nvSpPr>
          <p:cNvPr id="2" name="Slide Number Placeholder 1">
            <a:extLst>
              <a:ext uri="{FF2B5EF4-FFF2-40B4-BE49-F238E27FC236}">
                <a16:creationId xmlns:a16="http://schemas.microsoft.com/office/drawing/2014/main" id="{C7F05EC0-83ED-F890-5D42-AEE8815E3BC1}"/>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37367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A06B8-9F61-13DD-2B8D-B0CF511F1A1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E9C17A7-C213-117A-F56D-F90756BE6825}"/>
              </a:ext>
            </a:extLst>
          </p:cNvPr>
          <p:cNvSpPr>
            <a:spLocks noGrp="1"/>
          </p:cNvSpPr>
          <p:nvPr>
            <p:ph type="ctrTitle"/>
          </p:nvPr>
        </p:nvSpPr>
        <p:spPr>
          <a:xfrm>
            <a:off x="420624" y="4067881"/>
            <a:ext cx="11411374" cy="800681"/>
          </a:xfrm>
        </p:spPr>
        <p:txBody>
          <a:bodyPr/>
          <a:lstStyle/>
          <a:p>
            <a:r>
              <a:rPr lang="en-AU" dirty="0"/>
              <a:t>Engineering Materials</a:t>
            </a:r>
          </a:p>
        </p:txBody>
      </p:sp>
    </p:spTree>
    <p:extLst>
      <p:ext uri="{BB962C8B-B14F-4D97-AF65-F5344CB8AC3E}">
        <p14:creationId xmlns:p14="http://schemas.microsoft.com/office/powerpoint/2010/main" val="315657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3281-3A11-91ED-806C-33C8064F674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F4F39F2-2809-64B0-19E3-AF0A2794E271}"/>
              </a:ext>
            </a:extLst>
          </p:cNvPr>
          <p:cNvSpPr>
            <a:spLocks noGrp="1"/>
          </p:cNvSpPr>
          <p:nvPr>
            <p:ph type="title"/>
          </p:nvPr>
        </p:nvSpPr>
        <p:spPr>
          <a:xfrm>
            <a:off x="359998" y="360000"/>
            <a:ext cx="10260002" cy="522000"/>
          </a:xfrm>
        </p:spPr>
        <p:txBody>
          <a:bodyPr/>
          <a:lstStyle/>
          <a:p>
            <a:r>
              <a:rPr lang="en-AU" dirty="0">
                <a:latin typeface="+mj-lt"/>
              </a:rPr>
              <a:t>Learning intentions and success criteria (7)</a:t>
            </a:r>
          </a:p>
        </p:txBody>
      </p:sp>
      <p:sp>
        <p:nvSpPr>
          <p:cNvPr id="3" name="TextBox 2">
            <a:extLst>
              <a:ext uri="{FF2B5EF4-FFF2-40B4-BE49-F238E27FC236}">
                <a16:creationId xmlns:a16="http://schemas.microsoft.com/office/drawing/2014/main" id="{FBC0140D-E4D4-C1B3-E493-7511DE68E10D}"/>
              </a:ext>
            </a:extLst>
          </p:cNvPr>
          <p:cNvSpPr txBox="1"/>
          <p:nvPr/>
        </p:nvSpPr>
        <p:spPr>
          <a:xfrm>
            <a:off x="359998" y="1839963"/>
            <a:ext cx="11015048" cy="437491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628650" lvl="0" indent="-628650">
              <a:lnSpc>
                <a:spcPct val="150000"/>
              </a:lnSpc>
              <a:spcAft>
                <a:spcPts val="1200"/>
              </a:spcAft>
              <a:buFont typeface="Arial" panose="020B0604020202020204" pitchFamily="34" charset="0"/>
              <a:buChar char="•"/>
              <a:defRPr/>
            </a:pPr>
            <a:r>
              <a:rPr lang="en-AU" sz="1800" dirty="0"/>
              <a:t>classify engineering materials into categories to understand their properties and uses.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lvl="0">
              <a:lnSpc>
                <a:spcPct val="150000"/>
              </a:lnSpc>
              <a:spcAft>
                <a:spcPts val="1200"/>
              </a:spcAf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a:t>
            </a:r>
            <a:r>
              <a:rPr lang="en-AU" sz="1800" dirty="0"/>
              <a:t>classify everyday items into metal and non-metal groups </a:t>
            </a:r>
          </a:p>
          <a:p>
            <a:pPr marL="630238" lvl="0" indent="-630238">
              <a:lnSpc>
                <a:spcPct val="150000"/>
              </a:lnSpc>
              <a:spcAft>
                <a:spcPts val="1200"/>
              </a:spcAf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a:t>
            </a:r>
            <a:r>
              <a:rPr lang="en-AU" sz="1800" dirty="0"/>
              <a:t>describe the major categories of engineering materials (metals, ceramics, polymers, composites, natural materials, elastomers) </a:t>
            </a: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lvl="0">
              <a:lnSpc>
                <a:spcPct val="150000"/>
              </a:lnSpc>
              <a:spcAft>
                <a:spcPts val="1200"/>
              </a:spcAf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a:t>
            </a:r>
            <a:r>
              <a:rPr lang="en-AU" sz="1800" dirty="0"/>
              <a:t>give examples of each material type and their common properties </a:t>
            </a: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lvl="0">
              <a:lnSpc>
                <a:spcPct val="150000"/>
              </a:lnSpc>
              <a:spcAft>
                <a:spcPts val="1200"/>
              </a:spcAf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a:t>
            </a:r>
            <a:r>
              <a:rPr lang="en-AU" sz="1800" dirty="0"/>
              <a:t>explain why classification helps engineers select the right material for a job. </a:t>
            </a: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	</a:t>
            </a:r>
          </a:p>
        </p:txBody>
      </p:sp>
      <p:sp>
        <p:nvSpPr>
          <p:cNvPr id="2" name="Slide Number Placeholder 1">
            <a:extLst>
              <a:ext uri="{FF2B5EF4-FFF2-40B4-BE49-F238E27FC236}">
                <a16:creationId xmlns:a16="http://schemas.microsoft.com/office/drawing/2014/main" id="{213B6714-548A-4096-C1D3-4707C068FD64}"/>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3694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2D60-5957-810F-048B-63D5F203ECBE}"/>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39355A32-930C-F623-8C43-2C365AE4B91B}"/>
              </a:ext>
            </a:extLst>
          </p:cNvPr>
          <p:cNvSpPr>
            <a:spLocks noGrp="1"/>
          </p:cNvSpPr>
          <p:nvPr>
            <p:ph type="title"/>
          </p:nvPr>
        </p:nvSpPr>
        <p:spPr/>
        <p:txBody>
          <a:bodyPr vert="horz" lIns="0" tIns="0" rIns="0" bIns="0" rtlCol="0" anchor="t">
            <a:normAutofit/>
          </a:bodyPr>
          <a:lstStyle/>
          <a:p>
            <a:r>
              <a:rPr lang="en-AU" dirty="0"/>
              <a:t>Engineering Materials (1)</a:t>
            </a:r>
          </a:p>
        </p:txBody>
      </p:sp>
      <p:sp>
        <p:nvSpPr>
          <p:cNvPr id="14" name="TextBox 13">
            <a:extLst>
              <a:ext uri="{FF2B5EF4-FFF2-40B4-BE49-F238E27FC236}">
                <a16:creationId xmlns:a16="http://schemas.microsoft.com/office/drawing/2014/main" id="{D0F3B869-4928-39BD-B2DC-D6970E9F625B}"/>
              </a:ext>
            </a:extLst>
          </p:cNvPr>
          <p:cNvSpPr txBox="1"/>
          <p:nvPr/>
        </p:nvSpPr>
        <p:spPr>
          <a:xfrm>
            <a:off x="360000" y="1085710"/>
            <a:ext cx="11265408" cy="2147511"/>
          </a:xfrm>
          <a:prstGeom prst="rect">
            <a:avLst/>
          </a:prstGeom>
          <a:noFill/>
        </p:spPr>
        <p:txBody>
          <a:bodyPr wrap="square" lIns="0" tIns="0" rIns="0" bIns="0" rtlCol="0">
            <a:spAutoFit/>
          </a:bodyPr>
          <a:lstStyle/>
          <a:p>
            <a:pPr lvl="0">
              <a:lnSpc>
                <a:spcPct val="150000"/>
              </a:lnSpc>
              <a:spcAft>
                <a:spcPts val="1200"/>
              </a:spcAft>
              <a:defRPr/>
            </a:pPr>
            <a:r>
              <a:rPr lang="en-AU" dirty="0">
                <a:latin typeface="Arial" panose="020B0604020202020204" pitchFamily="34" charset="0"/>
                <a:cs typeface="Arial" panose="020B0604020202020204" pitchFamily="34" charset="0"/>
              </a:rPr>
              <a:t>‘Because there are so many types of materials, engineers and designers need a way to make sense of them. To do this, we classify materials into categories based on their properties and where they come from. This helps us choose the right material for the right job.’</a:t>
            </a:r>
            <a:endParaRPr kumimoji="0" lang="en-AU" b="0" u="none" strike="noStrike" kern="1200" cap="none" spc="0" normalizeH="0" baseline="0" noProof="0" dirty="0">
              <a:ln>
                <a:noFill/>
              </a:ln>
              <a:solidFill>
                <a:srgbClr val="22272B"/>
              </a:solidFill>
              <a:effectLst/>
              <a:uLnTx/>
              <a:uFillTx/>
              <a:latin typeface="Arial" panose="020B0604020202020204" pitchFamily="34" charset="0"/>
              <a:cs typeface="Arial" panose="020B0604020202020204" pitchFamily="34" charset="0"/>
            </a:endParaRPr>
          </a:p>
        </p:txBody>
      </p:sp>
      <p:pic>
        <p:nvPicPr>
          <p:cNvPr id="5" name="Picture 4" descr="Image showing a variety of engineering materials ">
            <a:extLst>
              <a:ext uri="{FF2B5EF4-FFF2-40B4-BE49-F238E27FC236}">
                <a16:creationId xmlns:a16="http://schemas.microsoft.com/office/drawing/2014/main" id="{A8EC518F-07C4-5BC7-B129-55A4D27706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2117" y="3406318"/>
            <a:ext cx="4431678" cy="2954452"/>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817B6E0-7B2B-681E-5664-B171ADDF83A4}"/>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4215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55B86-8305-3E2F-6D16-761D80475DBC}"/>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ED65CD21-8991-65F4-7214-ED5A146E0959}"/>
              </a:ext>
            </a:extLst>
          </p:cNvPr>
          <p:cNvSpPr>
            <a:spLocks noGrp="1"/>
          </p:cNvSpPr>
          <p:nvPr>
            <p:ph type="title"/>
          </p:nvPr>
        </p:nvSpPr>
        <p:spPr/>
        <p:txBody>
          <a:bodyPr vert="horz" lIns="0" tIns="0" rIns="0" bIns="0" rtlCol="0" anchor="t">
            <a:normAutofit/>
          </a:bodyPr>
          <a:lstStyle/>
          <a:p>
            <a:r>
              <a:rPr lang="en-AU" dirty="0"/>
              <a:t>Engineering Materials (2)</a:t>
            </a:r>
          </a:p>
        </p:txBody>
      </p:sp>
      <p:sp>
        <p:nvSpPr>
          <p:cNvPr id="7" name="Text Placeholder 6">
            <a:extLst>
              <a:ext uri="{FF2B5EF4-FFF2-40B4-BE49-F238E27FC236}">
                <a16:creationId xmlns:a16="http://schemas.microsoft.com/office/drawing/2014/main" id="{A6B248F2-7873-8C08-2DAF-AA56734EE2E4}"/>
              </a:ext>
            </a:extLst>
          </p:cNvPr>
          <p:cNvSpPr>
            <a:spLocks noGrp="1"/>
          </p:cNvSpPr>
          <p:nvPr>
            <p:ph type="body" sz="quarter" idx="18"/>
          </p:nvPr>
        </p:nvSpPr>
        <p:spPr/>
        <p:txBody>
          <a:bodyPr/>
          <a:lstStyle/>
          <a:p>
            <a:r>
              <a:rPr lang="en-AU" dirty="0"/>
              <a:t>Activity</a:t>
            </a:r>
          </a:p>
        </p:txBody>
      </p:sp>
      <p:sp>
        <p:nvSpPr>
          <p:cNvPr id="6" name="Text Placeholder 5">
            <a:extLst>
              <a:ext uri="{FF2B5EF4-FFF2-40B4-BE49-F238E27FC236}">
                <a16:creationId xmlns:a16="http://schemas.microsoft.com/office/drawing/2014/main" id="{31CF0021-FBCF-8F14-2632-709763FC428D}"/>
              </a:ext>
            </a:extLst>
          </p:cNvPr>
          <p:cNvSpPr>
            <a:spLocks noGrp="1"/>
          </p:cNvSpPr>
          <p:nvPr>
            <p:ph type="body" sz="quarter" idx="17"/>
          </p:nvPr>
        </p:nvSpPr>
        <p:spPr>
          <a:xfrm>
            <a:off x="360000" y="1680732"/>
            <a:ext cx="11484000" cy="1353379"/>
          </a:xfrm>
        </p:spPr>
        <p:txBody>
          <a:bodyPr/>
          <a:lstStyle/>
          <a:p>
            <a:pPr lvl="0">
              <a:defRPr/>
            </a:pPr>
            <a:r>
              <a:rPr lang="en-AU" sz="2400" dirty="0"/>
              <a:t>Identify 5 items/ products used getting ready for school today. </a:t>
            </a:r>
          </a:p>
          <a:p>
            <a:pPr lvl="0">
              <a:defRPr/>
            </a:pPr>
            <a:r>
              <a:rPr lang="en-AU" sz="2400" dirty="0"/>
              <a:t>Then classify whether they were primarily made from either metals or non-metals.</a:t>
            </a:r>
            <a:endParaRPr lang="en-AU" sz="1600" dirty="0">
              <a:solidFill>
                <a:srgbClr val="22272B"/>
              </a:solidFill>
              <a:latin typeface="Arial" panose="020B0604020202020204"/>
            </a:endParaRPr>
          </a:p>
        </p:txBody>
      </p:sp>
      <p:graphicFrame>
        <p:nvGraphicFramePr>
          <p:cNvPr id="5" name="Table 4">
            <a:extLst>
              <a:ext uri="{FF2B5EF4-FFF2-40B4-BE49-F238E27FC236}">
                <a16:creationId xmlns:a16="http://schemas.microsoft.com/office/drawing/2014/main" id="{DDFC5B46-FD52-871E-F9B8-550AA971D10D}"/>
              </a:ext>
            </a:extLst>
          </p:cNvPr>
          <p:cNvGraphicFramePr>
            <a:graphicFrameLocks noGrp="1"/>
          </p:cNvGraphicFramePr>
          <p:nvPr>
            <p:extLst>
              <p:ext uri="{D42A27DB-BD31-4B8C-83A1-F6EECF244321}">
                <p14:modId xmlns:p14="http://schemas.microsoft.com/office/powerpoint/2010/main" val="2406804292"/>
              </p:ext>
            </p:extLst>
          </p:nvPr>
        </p:nvGraphicFramePr>
        <p:xfrm>
          <a:off x="251500" y="3602305"/>
          <a:ext cx="5943312" cy="2723364"/>
        </p:xfrm>
        <a:graphic>
          <a:graphicData uri="http://schemas.openxmlformats.org/drawingml/2006/table">
            <a:tbl>
              <a:tblPr firstRow="1"/>
              <a:tblGrid>
                <a:gridCol w="1981104">
                  <a:extLst>
                    <a:ext uri="{9D8B030D-6E8A-4147-A177-3AD203B41FA5}">
                      <a16:colId xmlns:a16="http://schemas.microsoft.com/office/drawing/2014/main" val="2912519695"/>
                    </a:ext>
                  </a:extLst>
                </a:gridCol>
                <a:gridCol w="1981104">
                  <a:extLst>
                    <a:ext uri="{9D8B030D-6E8A-4147-A177-3AD203B41FA5}">
                      <a16:colId xmlns:a16="http://schemas.microsoft.com/office/drawing/2014/main" val="623622329"/>
                    </a:ext>
                  </a:extLst>
                </a:gridCol>
                <a:gridCol w="1981104">
                  <a:extLst>
                    <a:ext uri="{9D8B030D-6E8A-4147-A177-3AD203B41FA5}">
                      <a16:colId xmlns:a16="http://schemas.microsoft.com/office/drawing/2014/main" val="1027805950"/>
                    </a:ext>
                  </a:extLst>
                </a:gridCol>
              </a:tblGrid>
              <a:tr h="453894">
                <a:tc>
                  <a:txBody>
                    <a:bodyPr/>
                    <a:lstStyle/>
                    <a:p>
                      <a:pPr algn="l" rtl="0" fontAlgn="base">
                        <a:lnSpc>
                          <a:spcPts val="1913"/>
                        </a:lnSpc>
                        <a:spcBef>
                          <a:spcPts val="1200"/>
                        </a:spcBef>
                        <a:spcAft>
                          <a:spcPts val="600"/>
                        </a:spcAft>
                        <a:buNone/>
                      </a:pPr>
                      <a:r>
                        <a:rPr lang="en-AU" sz="1100" b="1" i="0" dirty="0">
                          <a:solidFill>
                            <a:srgbClr val="FFFFFF"/>
                          </a:solidFill>
                          <a:effectLst/>
                          <a:latin typeface="Arial" panose="020B0604020202020204" pitchFamily="34" charset="0"/>
                        </a:rPr>
                        <a:t>Item /product</a:t>
                      </a:r>
                      <a:r>
                        <a:rPr lang="en-AU" sz="1100" b="1" i="0" dirty="0">
                          <a:effectLst/>
                          <a:latin typeface="Arial" panose="020B0604020202020204" pitchFamily="34" charset="0"/>
                        </a:rPr>
                        <a:t> </a:t>
                      </a:r>
                      <a:endParaRPr lang="en-AU"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664"/>
                    </a:solidFill>
                  </a:tcPr>
                </a:tc>
                <a:tc>
                  <a:txBody>
                    <a:bodyPr/>
                    <a:lstStyle/>
                    <a:p>
                      <a:pPr algn="l" rtl="0" fontAlgn="base">
                        <a:lnSpc>
                          <a:spcPts val="1913"/>
                        </a:lnSpc>
                        <a:spcBef>
                          <a:spcPts val="1200"/>
                        </a:spcBef>
                        <a:spcAft>
                          <a:spcPts val="600"/>
                        </a:spcAft>
                        <a:buNone/>
                      </a:pPr>
                      <a:r>
                        <a:rPr lang="en-AU" sz="1100" b="1" i="0" dirty="0">
                          <a:solidFill>
                            <a:srgbClr val="FFFFFF"/>
                          </a:solidFill>
                          <a:effectLst/>
                          <a:latin typeface="Arial" panose="020B0604020202020204" pitchFamily="34" charset="0"/>
                        </a:rPr>
                        <a:t>Metal</a:t>
                      </a:r>
                      <a:r>
                        <a:rPr lang="en-AU" sz="1100" b="1" i="0" dirty="0">
                          <a:effectLst/>
                          <a:latin typeface="Arial" panose="020B0604020202020204" pitchFamily="34" charset="0"/>
                        </a:rPr>
                        <a:t> </a:t>
                      </a:r>
                      <a:endParaRPr lang="en-AU"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664"/>
                    </a:solidFill>
                  </a:tcPr>
                </a:tc>
                <a:tc>
                  <a:txBody>
                    <a:bodyPr/>
                    <a:lstStyle/>
                    <a:p>
                      <a:pPr algn="l" rtl="0" fontAlgn="base">
                        <a:lnSpc>
                          <a:spcPts val="1913"/>
                        </a:lnSpc>
                        <a:spcBef>
                          <a:spcPts val="1200"/>
                        </a:spcBef>
                        <a:spcAft>
                          <a:spcPts val="600"/>
                        </a:spcAft>
                        <a:buNone/>
                      </a:pPr>
                      <a:r>
                        <a:rPr lang="en-AU" sz="1100" b="1" i="0" dirty="0">
                          <a:solidFill>
                            <a:srgbClr val="FFFFFF"/>
                          </a:solidFill>
                          <a:effectLst/>
                          <a:latin typeface="Arial" panose="020B0604020202020204" pitchFamily="34" charset="0"/>
                        </a:rPr>
                        <a:t>Non-metal</a:t>
                      </a:r>
                      <a:r>
                        <a:rPr lang="en-AU" sz="1100" b="1" i="0" dirty="0">
                          <a:effectLst/>
                          <a:latin typeface="Arial" panose="020B0604020202020204" pitchFamily="34" charset="0"/>
                        </a:rPr>
                        <a:t> </a:t>
                      </a:r>
                      <a:endParaRPr lang="en-AU"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664"/>
                    </a:solidFill>
                  </a:tcPr>
                </a:tc>
                <a:extLst>
                  <a:ext uri="{0D108BD9-81ED-4DB2-BD59-A6C34878D82A}">
                    <a16:rowId xmlns:a16="http://schemas.microsoft.com/office/drawing/2014/main" val="1505514138"/>
                  </a:ext>
                </a:extLst>
              </a:tr>
              <a:tr h="453894">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Toothbrush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1913"/>
                        </a:lnSpc>
                        <a:spcBef>
                          <a:spcPts val="1200"/>
                        </a:spcBef>
                        <a:spcAft>
                          <a:spcPts val="600"/>
                        </a:spcAft>
                        <a:buNone/>
                      </a:pPr>
                      <a:r>
                        <a:rPr lang="en-AU" sz="1100" b="0" i="0" dirty="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2614347"/>
                  </a:ext>
                </a:extLst>
              </a:tr>
              <a:tr h="453894">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Toaster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974772905"/>
                  </a:ext>
                </a:extLst>
              </a:tr>
              <a:tr h="453894">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Keys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45213067"/>
                  </a:ext>
                </a:extLst>
              </a:tr>
              <a:tr h="453894">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Clothes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14565560"/>
                  </a:ext>
                </a:extLst>
              </a:tr>
              <a:tr h="453894">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Footpath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ase">
                        <a:lnSpc>
                          <a:spcPts val="1913"/>
                        </a:lnSpc>
                        <a:spcBef>
                          <a:spcPts val="1200"/>
                        </a:spcBef>
                        <a:spcAft>
                          <a:spcPts val="600"/>
                        </a:spcAft>
                        <a:buNone/>
                      </a:pPr>
                      <a:r>
                        <a:rPr lang="en-AU" sz="1100" b="0" i="0" dirty="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15310296"/>
                  </a:ext>
                </a:extLst>
              </a:tr>
            </a:tbl>
          </a:graphicData>
        </a:graphic>
      </p:graphicFrame>
      <p:pic>
        <p:nvPicPr>
          <p:cNvPr id="4" name="Picture 3" descr="a variety of engineering materials and tools organized in groups, including metals , bricks, plastic pipes, concrete blocks, tiles, wires, and paint cans. ">
            <a:extLst>
              <a:ext uri="{FF2B5EF4-FFF2-40B4-BE49-F238E27FC236}">
                <a16:creationId xmlns:a16="http://schemas.microsoft.com/office/drawing/2014/main" id="{1E122012-77A7-8C47-8593-2AC7D983DC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7705" y="3590044"/>
            <a:ext cx="4156089" cy="2770726"/>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0599C18D-DC06-7617-3243-1267627F825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122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00986-3524-A718-7A0C-3F9EC3EA251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AD77F0C2-11B3-AA94-BA13-411107B8C51E}"/>
              </a:ext>
            </a:extLst>
          </p:cNvPr>
          <p:cNvSpPr>
            <a:spLocks noGrp="1"/>
          </p:cNvSpPr>
          <p:nvPr>
            <p:ph type="title"/>
          </p:nvPr>
        </p:nvSpPr>
        <p:spPr/>
        <p:txBody>
          <a:bodyPr vert="horz" lIns="0" tIns="0" rIns="0" bIns="0" rtlCol="0" anchor="t">
            <a:normAutofit/>
          </a:bodyPr>
          <a:lstStyle/>
          <a:p>
            <a:r>
              <a:rPr lang="en-AU" dirty="0"/>
              <a:t>Engineering Materials (3)</a:t>
            </a:r>
          </a:p>
        </p:txBody>
      </p:sp>
      <p:sp>
        <p:nvSpPr>
          <p:cNvPr id="8" name="Text Placeholder 7">
            <a:extLst>
              <a:ext uri="{FF2B5EF4-FFF2-40B4-BE49-F238E27FC236}">
                <a16:creationId xmlns:a16="http://schemas.microsoft.com/office/drawing/2014/main" id="{EEED7968-BB87-2DB6-B1C0-93ADA84DA8E0}"/>
              </a:ext>
            </a:extLst>
          </p:cNvPr>
          <p:cNvSpPr>
            <a:spLocks noGrp="1"/>
          </p:cNvSpPr>
          <p:nvPr>
            <p:ph type="body" sz="quarter" idx="18"/>
          </p:nvPr>
        </p:nvSpPr>
        <p:spPr/>
        <p:txBody>
          <a:bodyPr/>
          <a:lstStyle/>
          <a:p>
            <a:r>
              <a:rPr lang="en-AU" dirty="0"/>
              <a:t>Classifications</a:t>
            </a:r>
          </a:p>
        </p:txBody>
      </p:sp>
      <p:sp>
        <p:nvSpPr>
          <p:cNvPr id="7" name="Text Placeholder 6">
            <a:extLst>
              <a:ext uri="{FF2B5EF4-FFF2-40B4-BE49-F238E27FC236}">
                <a16:creationId xmlns:a16="http://schemas.microsoft.com/office/drawing/2014/main" id="{B63F71FE-CC0B-BCD5-FD45-2F2BC2B97E96}"/>
              </a:ext>
            </a:extLst>
          </p:cNvPr>
          <p:cNvSpPr>
            <a:spLocks noGrp="1"/>
          </p:cNvSpPr>
          <p:nvPr>
            <p:ph type="body" sz="quarter" idx="17"/>
          </p:nvPr>
        </p:nvSpPr>
        <p:spPr>
          <a:xfrm>
            <a:off x="360000" y="1567086"/>
            <a:ext cx="4669200" cy="4807835"/>
          </a:xfrm>
        </p:spPr>
        <p:txBody>
          <a:bodyPr/>
          <a:lstStyle/>
          <a:p>
            <a:r>
              <a:rPr lang="en-AU" dirty="0"/>
              <a:t>Engineering materials can be further classified into the following areas. </a:t>
            </a:r>
            <a:endParaRPr lang="en-AU" sz="1600" dirty="0"/>
          </a:p>
        </p:txBody>
      </p:sp>
      <p:pic>
        <p:nvPicPr>
          <p:cNvPr id="2050" name="Picture 2" descr="chart with 6ix circles presenting the classifications of, metals, polymers, composites, elastomers, natural materials and ceramics">
            <a:extLst>
              <a:ext uri="{FF2B5EF4-FFF2-40B4-BE49-F238E27FC236}">
                <a16:creationId xmlns:a16="http://schemas.microsoft.com/office/drawing/2014/main" id="{BB33800E-14F7-EEBB-446C-311AF617BA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4084" y="1292535"/>
            <a:ext cx="5354742" cy="51576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D4B90F0-B30A-8D8E-0725-9A0BADBF7C2D}"/>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947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1734C-0374-5292-7213-61DFA844ABE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AEA5B499-EA16-8708-C21D-F79CD9A3BD7E}"/>
              </a:ext>
            </a:extLst>
          </p:cNvPr>
          <p:cNvSpPr>
            <a:spLocks noGrp="1"/>
          </p:cNvSpPr>
          <p:nvPr>
            <p:ph type="title"/>
          </p:nvPr>
        </p:nvSpPr>
        <p:spPr/>
        <p:txBody>
          <a:bodyPr vert="horz" lIns="0" tIns="0" rIns="0" bIns="0" rtlCol="0" anchor="t">
            <a:normAutofit/>
          </a:bodyPr>
          <a:lstStyle/>
          <a:p>
            <a:r>
              <a:rPr lang="en-AU" dirty="0"/>
              <a:t>Engineering Materials (4)</a:t>
            </a:r>
          </a:p>
        </p:txBody>
      </p:sp>
      <p:sp>
        <p:nvSpPr>
          <p:cNvPr id="12" name="Text Placeholder 11">
            <a:extLst>
              <a:ext uri="{FF2B5EF4-FFF2-40B4-BE49-F238E27FC236}">
                <a16:creationId xmlns:a16="http://schemas.microsoft.com/office/drawing/2014/main" id="{379D7CDE-2A33-9DCC-0E42-5002BACE1486}"/>
              </a:ext>
            </a:extLst>
          </p:cNvPr>
          <p:cNvSpPr>
            <a:spLocks noGrp="1"/>
          </p:cNvSpPr>
          <p:nvPr>
            <p:ph type="body" sz="quarter" idx="18"/>
          </p:nvPr>
        </p:nvSpPr>
        <p:spPr/>
        <p:txBody>
          <a:bodyPr/>
          <a:lstStyle/>
          <a:p>
            <a:r>
              <a:rPr lang="en-AU" dirty="0"/>
              <a:t>Definitions and examples</a:t>
            </a:r>
          </a:p>
        </p:txBody>
      </p:sp>
      <p:sp>
        <p:nvSpPr>
          <p:cNvPr id="6" name="TextBox 5">
            <a:extLst>
              <a:ext uri="{FF2B5EF4-FFF2-40B4-BE49-F238E27FC236}">
                <a16:creationId xmlns:a16="http://schemas.microsoft.com/office/drawing/2014/main" id="{E4BD76D9-5A2E-725F-938F-CF764BBB006C}"/>
              </a:ext>
            </a:extLst>
          </p:cNvPr>
          <p:cNvSpPr txBox="1"/>
          <p:nvPr/>
        </p:nvSpPr>
        <p:spPr>
          <a:xfrm>
            <a:off x="354001" y="1355848"/>
            <a:ext cx="5589599" cy="5408328"/>
          </a:xfrm>
          <a:prstGeom prst="rect">
            <a:avLst/>
          </a:prstGeom>
          <a:noFill/>
        </p:spPr>
        <p:txBody>
          <a:bodyPr wrap="square" lIns="0" tIns="0" rIns="0" bIns="0" rtlCol="0">
            <a:noAutofit/>
          </a:bodyPr>
          <a:lstStyle/>
          <a:p>
            <a:pPr>
              <a:lnSpc>
                <a:spcPct val="114000"/>
              </a:lnSpc>
              <a:spcAft>
                <a:spcPts val="600"/>
              </a:spcAft>
            </a:pPr>
            <a:r>
              <a:rPr lang="en-AU" sz="1800" b="1" dirty="0"/>
              <a:t>Metals</a:t>
            </a:r>
            <a:endParaRPr lang="en-AU" sz="1800" dirty="0"/>
          </a:p>
          <a:p>
            <a:pPr fontAlgn="base">
              <a:lnSpc>
                <a:spcPct val="114000"/>
              </a:lnSpc>
              <a:spcAft>
                <a:spcPts val="600"/>
              </a:spcAft>
            </a:pPr>
            <a:r>
              <a:rPr lang="en-AU" sz="1600" b="1" dirty="0"/>
              <a:t>Definition</a:t>
            </a:r>
            <a:br>
              <a:rPr lang="en-AU" sz="1600" dirty="0"/>
            </a:br>
            <a:r>
              <a:rPr lang="en-AU" sz="1600" dirty="0"/>
              <a:t>Metals are hard, shiny materials that conduct heat and electricity well. They are usually strong and can be shaped or welded. </a:t>
            </a:r>
            <a:endParaRPr lang="en-AU" sz="1600" b="1" dirty="0"/>
          </a:p>
          <a:p>
            <a:pPr fontAlgn="base">
              <a:lnSpc>
                <a:spcPct val="114000"/>
              </a:lnSpc>
              <a:spcAft>
                <a:spcPts val="600"/>
              </a:spcAft>
            </a:pPr>
            <a:r>
              <a:rPr lang="en-AU" sz="1600" b="1" dirty="0"/>
              <a:t>Common Properties</a:t>
            </a:r>
          </a:p>
          <a:p>
            <a:pPr fontAlgn="base">
              <a:lnSpc>
                <a:spcPct val="114000"/>
              </a:lnSpc>
              <a:spcAft>
                <a:spcPts val="600"/>
              </a:spcAft>
            </a:pPr>
            <a:r>
              <a:rPr lang="en-AU" sz="1600" dirty="0"/>
              <a:t>Strong/ tough </a:t>
            </a:r>
          </a:p>
          <a:p>
            <a:pPr fontAlgn="base">
              <a:lnSpc>
                <a:spcPct val="114000"/>
              </a:lnSpc>
              <a:spcAft>
                <a:spcPts val="600"/>
              </a:spcAft>
            </a:pPr>
            <a:r>
              <a:rPr lang="en-AU" sz="1600" dirty="0"/>
              <a:t>Malleable and Ductile (can be stretched and drawn into shape) </a:t>
            </a:r>
          </a:p>
          <a:p>
            <a:pPr fontAlgn="base">
              <a:lnSpc>
                <a:spcPct val="114000"/>
              </a:lnSpc>
              <a:spcAft>
                <a:spcPts val="600"/>
              </a:spcAft>
            </a:pPr>
            <a:r>
              <a:rPr lang="en-AU" sz="1600" dirty="0"/>
              <a:t>Conductive </a:t>
            </a:r>
          </a:p>
          <a:p>
            <a:pPr fontAlgn="base">
              <a:lnSpc>
                <a:spcPct val="114000"/>
              </a:lnSpc>
              <a:spcAft>
                <a:spcPts val="600"/>
              </a:spcAft>
            </a:pPr>
            <a:r>
              <a:rPr lang="en-AU" sz="1600" dirty="0"/>
              <a:t>Often recyclable </a:t>
            </a:r>
          </a:p>
          <a:p>
            <a:pPr fontAlgn="base">
              <a:lnSpc>
                <a:spcPct val="114000"/>
              </a:lnSpc>
              <a:spcAft>
                <a:spcPts val="600"/>
              </a:spcAft>
            </a:pPr>
            <a:r>
              <a:rPr lang="en-AU" sz="1600" b="1" dirty="0"/>
              <a:t>Examples</a:t>
            </a:r>
          </a:p>
          <a:p>
            <a:pPr fontAlgn="base">
              <a:lnSpc>
                <a:spcPct val="114000"/>
              </a:lnSpc>
              <a:spcAft>
                <a:spcPts val="600"/>
              </a:spcAft>
            </a:pPr>
            <a:r>
              <a:rPr lang="en-AU" sz="1600" dirty="0"/>
              <a:t>Steel – used in buildings and bridges </a:t>
            </a:r>
          </a:p>
          <a:p>
            <a:pPr fontAlgn="base">
              <a:lnSpc>
                <a:spcPct val="114000"/>
              </a:lnSpc>
              <a:spcAft>
                <a:spcPts val="600"/>
              </a:spcAft>
            </a:pPr>
            <a:r>
              <a:rPr lang="en-AU" sz="1600" dirty="0"/>
              <a:t>Aluminium – used in aircraft and cans </a:t>
            </a:r>
          </a:p>
          <a:p>
            <a:pPr fontAlgn="base">
              <a:lnSpc>
                <a:spcPct val="114000"/>
              </a:lnSpc>
              <a:spcAft>
                <a:spcPts val="600"/>
              </a:spcAft>
            </a:pPr>
            <a:r>
              <a:rPr lang="en-AU" sz="1600" dirty="0"/>
              <a:t>Copper – used in wires and plumbing </a:t>
            </a:r>
          </a:p>
        </p:txBody>
      </p:sp>
      <p:pic>
        <p:nvPicPr>
          <p:cNvPr id="2050" name="Picture 2" descr="Group 70, Grouped object">
            <a:extLst>
              <a:ext uri="{FF2B5EF4-FFF2-40B4-BE49-F238E27FC236}">
                <a16:creationId xmlns:a16="http://schemas.microsoft.com/office/drawing/2014/main" id="{B40E0F0D-DFAB-562C-6E0E-AE2A5FD4D1BA}"/>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1255" y="192758"/>
            <a:ext cx="2249726" cy="21669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variety of metal materials and components arranged in an organized layout, including rods, sheets, tubes, gears, and wires in silver, gold, and copper tones. ">
            <a:extLst>
              <a:ext uri="{FF2B5EF4-FFF2-40B4-BE49-F238E27FC236}">
                <a16:creationId xmlns:a16="http://schemas.microsoft.com/office/drawing/2014/main" id="{E970AD65-CB58-1380-4E40-F02100D23B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82085" y="2979691"/>
            <a:ext cx="4555914" cy="3037276"/>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F57A0E2-6688-B864-426C-FA737E9AC31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553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D555F-B221-0D80-C78C-B4468D5DFC9A}"/>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EC68802A-BE8D-412C-540C-FCC343352C4D}"/>
              </a:ext>
            </a:extLst>
          </p:cNvPr>
          <p:cNvSpPr>
            <a:spLocks noGrp="1"/>
          </p:cNvSpPr>
          <p:nvPr>
            <p:ph type="title"/>
          </p:nvPr>
        </p:nvSpPr>
        <p:spPr/>
        <p:txBody>
          <a:bodyPr vert="horz" lIns="0" tIns="0" rIns="0" bIns="0" rtlCol="0" anchor="t">
            <a:normAutofit/>
          </a:bodyPr>
          <a:lstStyle/>
          <a:p>
            <a:r>
              <a:rPr lang="en-AU" dirty="0">
                <a:latin typeface="+mj-lt"/>
              </a:rPr>
              <a:t>Engineering Materials (5)</a:t>
            </a:r>
          </a:p>
        </p:txBody>
      </p:sp>
      <p:sp>
        <p:nvSpPr>
          <p:cNvPr id="10" name="Text Placeholder 12">
            <a:extLst>
              <a:ext uri="{FF2B5EF4-FFF2-40B4-BE49-F238E27FC236}">
                <a16:creationId xmlns:a16="http://schemas.microsoft.com/office/drawing/2014/main" id="{EF6EE03D-CB84-B390-84F7-741537362851}"/>
              </a:ext>
            </a:extLst>
          </p:cNvPr>
          <p:cNvSpPr>
            <a:spLocks noGrp="1"/>
          </p:cNvSpPr>
          <p:nvPr>
            <p:ph type="body" sz="quarter" idx="18"/>
          </p:nvPr>
        </p:nvSpPr>
        <p:spPr>
          <a:xfrm>
            <a:off x="354001" y="999425"/>
            <a:ext cx="11483998" cy="356423"/>
          </a:xfrm>
        </p:spPr>
        <p:txBody>
          <a:bodyPr/>
          <a:lstStyle/>
          <a:p>
            <a:r>
              <a:rPr lang="en-AU" dirty="0">
                <a:latin typeface="+mj-lt"/>
              </a:rPr>
              <a:t>Definitions and examples</a:t>
            </a:r>
          </a:p>
        </p:txBody>
      </p:sp>
      <p:sp>
        <p:nvSpPr>
          <p:cNvPr id="6" name="TextBox 5">
            <a:extLst>
              <a:ext uri="{FF2B5EF4-FFF2-40B4-BE49-F238E27FC236}">
                <a16:creationId xmlns:a16="http://schemas.microsoft.com/office/drawing/2014/main" id="{0616AF7C-6431-39F3-824C-6AD9707A8CD2}"/>
              </a:ext>
            </a:extLst>
          </p:cNvPr>
          <p:cNvSpPr txBox="1"/>
          <p:nvPr/>
        </p:nvSpPr>
        <p:spPr>
          <a:xfrm>
            <a:off x="354002" y="1545105"/>
            <a:ext cx="6131640" cy="4970895"/>
          </a:xfrm>
          <a:prstGeom prst="rect">
            <a:avLst/>
          </a:prstGeom>
          <a:noFill/>
        </p:spPr>
        <p:txBody>
          <a:bodyPr wrap="square" lIns="0" tIns="0" rIns="0" bIns="0" rtlCol="0">
            <a:noAutofit/>
          </a:bodyPr>
          <a:lstStyle/>
          <a:p>
            <a:pPr>
              <a:lnSpc>
                <a:spcPct val="114000"/>
              </a:lnSpc>
              <a:spcAft>
                <a:spcPts val="600"/>
              </a:spcAft>
            </a:pPr>
            <a:r>
              <a:rPr lang="en-AU" sz="1800" b="1" dirty="0">
                <a:latin typeface="Arial" panose="020B0604020202020204" pitchFamily="34" charset="0"/>
                <a:cs typeface="Arial" panose="020B0604020202020204" pitchFamily="34" charset="0"/>
              </a:rPr>
              <a:t>Polymers</a:t>
            </a:r>
          </a:p>
          <a:p>
            <a:pPr fontAlgn="base">
              <a:lnSpc>
                <a:spcPct val="114000"/>
              </a:lnSpc>
              <a:spcAft>
                <a:spcPts val="600"/>
              </a:spcAft>
            </a:pPr>
            <a:r>
              <a:rPr lang="en-AU" sz="1600" b="1" dirty="0">
                <a:latin typeface="Arial" panose="020B0604020202020204" pitchFamily="34" charset="0"/>
                <a:cs typeface="Arial" panose="020B0604020202020204" pitchFamily="34" charset="0"/>
              </a:rPr>
              <a:t>Definition</a:t>
            </a:r>
            <a:endParaRPr lang="en-AU" sz="1600" dirty="0">
              <a:latin typeface="Arial" panose="020B0604020202020204" pitchFamily="34" charset="0"/>
              <a:cs typeface="Arial" panose="020B0604020202020204" pitchFamily="34" charset="0"/>
            </a:endParaRPr>
          </a:p>
          <a:p>
            <a:pPr fontAlgn="base">
              <a:lnSpc>
                <a:spcPct val="114000"/>
              </a:lnSpc>
              <a:spcAft>
                <a:spcPts val="600"/>
              </a:spcAft>
            </a:pPr>
            <a:r>
              <a:rPr lang="en-AU" sz="1600" dirty="0">
                <a:latin typeface="Arial" panose="020B0604020202020204" pitchFamily="34" charset="0"/>
                <a:cs typeface="Arial" panose="020B0604020202020204" pitchFamily="34" charset="0"/>
              </a:rPr>
              <a:t>Polymers are materials made from long chains of molecules. Most plastics are polymers. They are usually lightweight and resistant to corrosion.</a:t>
            </a:r>
            <a:endParaRPr lang="en-AU" sz="1600" b="1" dirty="0">
              <a:latin typeface="Arial" panose="020B0604020202020204" pitchFamily="34" charset="0"/>
              <a:cs typeface="Arial" panose="020B0604020202020204" pitchFamily="34" charset="0"/>
            </a:endParaRPr>
          </a:p>
          <a:p>
            <a:pPr fontAlgn="base">
              <a:lnSpc>
                <a:spcPct val="114000"/>
              </a:lnSpc>
              <a:spcAft>
                <a:spcPts val="600"/>
              </a:spcAft>
            </a:pPr>
            <a:r>
              <a:rPr lang="en-AU" sz="1600" b="1" dirty="0">
                <a:latin typeface="Arial" panose="020B0604020202020204" pitchFamily="34" charset="0"/>
                <a:cs typeface="Arial" panose="020B0604020202020204" pitchFamily="34" charset="0"/>
              </a:rPr>
              <a:t>Common Properties</a:t>
            </a:r>
          </a:p>
          <a:p>
            <a:pPr algn="l" rtl="0" fontAlgn="base">
              <a:lnSpc>
                <a:spcPct val="114000"/>
              </a:lnSpc>
              <a:spcAft>
                <a:spcPts val="600"/>
              </a:spcAft>
              <a:buNone/>
            </a:pPr>
            <a:r>
              <a:rPr lang="en-AU" sz="1600" b="0" i="0" dirty="0">
                <a:solidFill>
                  <a:srgbClr val="000000"/>
                </a:solidFill>
                <a:effectLst/>
                <a:latin typeface="Arial" panose="020B0604020202020204" pitchFamily="34" charset="0"/>
                <a:cs typeface="Arial" panose="020B0604020202020204" pitchFamily="34" charset="0"/>
              </a:rPr>
              <a:t>Lightweight </a:t>
            </a:r>
            <a:endParaRPr lang="en-AU" sz="1600" dirty="0">
              <a:solidFill>
                <a:srgbClr val="000000"/>
              </a:solidFill>
              <a:latin typeface="Arial" panose="020B0604020202020204" pitchFamily="34" charset="0"/>
              <a:cs typeface="Arial" panose="020B0604020202020204" pitchFamily="34" charset="0"/>
            </a:endParaRPr>
          </a:p>
          <a:p>
            <a:pPr algn="l" rtl="0" fontAlgn="base">
              <a:lnSpc>
                <a:spcPct val="114000"/>
              </a:lnSpc>
              <a:spcAft>
                <a:spcPts val="600"/>
              </a:spcAft>
              <a:buNone/>
            </a:pPr>
            <a:r>
              <a:rPr lang="en-AU" sz="1600" b="0" i="0" dirty="0">
                <a:solidFill>
                  <a:srgbClr val="000000"/>
                </a:solidFill>
                <a:effectLst/>
                <a:latin typeface="Arial" panose="020B0604020202020204" pitchFamily="34" charset="0"/>
                <a:cs typeface="Arial" panose="020B0604020202020204" pitchFamily="34" charset="0"/>
              </a:rPr>
              <a:t>Flexible or rigid </a:t>
            </a:r>
          </a:p>
          <a:p>
            <a:pPr algn="l" rtl="0" fontAlgn="base">
              <a:lnSpc>
                <a:spcPct val="114000"/>
              </a:lnSpc>
              <a:spcAft>
                <a:spcPts val="600"/>
              </a:spcAft>
              <a:buNone/>
            </a:pPr>
            <a:r>
              <a:rPr lang="en-AU" sz="1600" b="0" i="0" dirty="0">
                <a:solidFill>
                  <a:srgbClr val="000000"/>
                </a:solidFill>
                <a:effectLst/>
                <a:latin typeface="Arial" panose="020B0604020202020204" pitchFamily="34" charset="0"/>
                <a:cs typeface="Arial" panose="020B0604020202020204" pitchFamily="34" charset="0"/>
              </a:rPr>
              <a:t>Can be moulded into shapes </a:t>
            </a:r>
          </a:p>
          <a:p>
            <a:pPr algn="l" rtl="0" fontAlgn="base">
              <a:lnSpc>
                <a:spcPct val="114000"/>
              </a:lnSpc>
              <a:spcAft>
                <a:spcPts val="600"/>
              </a:spcAft>
              <a:buNone/>
            </a:pPr>
            <a:r>
              <a:rPr lang="en-AU" sz="1600" b="0" i="0" dirty="0">
                <a:solidFill>
                  <a:srgbClr val="000000"/>
                </a:solidFill>
                <a:effectLst/>
                <a:latin typeface="Arial" panose="020B0604020202020204" pitchFamily="34" charset="0"/>
                <a:cs typeface="Arial" panose="020B0604020202020204" pitchFamily="34" charset="0"/>
              </a:rPr>
              <a:t>Some are recyclable </a:t>
            </a:r>
          </a:p>
          <a:p>
            <a:pPr algn="l" rtl="0" fontAlgn="base">
              <a:lnSpc>
                <a:spcPct val="114000"/>
              </a:lnSpc>
              <a:spcBef>
                <a:spcPts val="1200"/>
              </a:spcBef>
              <a:spcAft>
                <a:spcPts val="600"/>
              </a:spcAft>
              <a:buNone/>
            </a:pPr>
            <a:r>
              <a:rPr lang="en-AU" sz="1600" b="1" i="0" dirty="0">
                <a:solidFill>
                  <a:srgbClr val="000000"/>
                </a:solidFill>
                <a:effectLst/>
                <a:latin typeface="Arial" panose="020B0604020202020204" pitchFamily="34" charset="0"/>
                <a:cs typeface="Arial" panose="020B0604020202020204" pitchFamily="34" charset="0"/>
              </a:rPr>
              <a:t>Examples</a:t>
            </a:r>
            <a:endParaRPr lang="en-AU" sz="1600" b="0" i="0" dirty="0">
              <a:solidFill>
                <a:srgbClr val="000000"/>
              </a:solidFill>
              <a:effectLst/>
              <a:latin typeface="Arial" panose="020B0604020202020204" pitchFamily="34" charset="0"/>
              <a:cs typeface="Arial" panose="020B0604020202020204" pitchFamily="34" charset="0"/>
            </a:endParaRPr>
          </a:p>
          <a:p>
            <a:pPr algn="l" rtl="0" fontAlgn="base">
              <a:lnSpc>
                <a:spcPct val="114000"/>
              </a:lnSpc>
              <a:spcAft>
                <a:spcPts val="600"/>
              </a:spcAft>
              <a:buNone/>
            </a:pPr>
            <a:r>
              <a:rPr lang="en-AU" sz="1600" b="0" i="0" dirty="0">
                <a:solidFill>
                  <a:srgbClr val="000000"/>
                </a:solidFill>
                <a:effectLst/>
                <a:latin typeface="Arial" panose="020B0604020202020204" pitchFamily="34" charset="0"/>
                <a:cs typeface="Arial" panose="020B0604020202020204" pitchFamily="34" charset="0"/>
              </a:rPr>
              <a:t>Polyethylene – used in plastic bags and bottles </a:t>
            </a:r>
          </a:p>
          <a:p>
            <a:pPr algn="l" rtl="0" fontAlgn="base">
              <a:lnSpc>
                <a:spcPct val="114000"/>
              </a:lnSpc>
              <a:spcAft>
                <a:spcPts val="600"/>
              </a:spcAft>
              <a:buNone/>
            </a:pPr>
            <a:r>
              <a:rPr lang="en-AU" sz="1600" b="0" i="0" dirty="0">
                <a:solidFill>
                  <a:srgbClr val="000000"/>
                </a:solidFill>
                <a:effectLst/>
                <a:latin typeface="Arial" panose="020B0604020202020204" pitchFamily="34" charset="0"/>
                <a:cs typeface="Arial" panose="020B0604020202020204" pitchFamily="34" charset="0"/>
              </a:rPr>
              <a:t>PVC – used in pipes and window frames </a:t>
            </a:r>
          </a:p>
          <a:p>
            <a:pPr algn="l" rtl="0" fontAlgn="base">
              <a:lnSpc>
                <a:spcPct val="114000"/>
              </a:lnSpc>
              <a:spcAft>
                <a:spcPts val="600"/>
              </a:spcAft>
              <a:buNone/>
            </a:pPr>
            <a:r>
              <a:rPr lang="en-AU" sz="1600" b="0" i="0" dirty="0">
                <a:solidFill>
                  <a:srgbClr val="000000"/>
                </a:solidFill>
                <a:effectLst/>
                <a:latin typeface="Arial" panose="020B0604020202020204" pitchFamily="34" charset="0"/>
                <a:cs typeface="Arial" panose="020B0604020202020204" pitchFamily="34" charset="0"/>
              </a:rPr>
              <a:t>Acrylic – used in signs and display cases </a:t>
            </a:r>
          </a:p>
        </p:txBody>
      </p:sp>
      <p:pic>
        <p:nvPicPr>
          <p:cNvPr id="2050" name="Picture 2" descr="Group 70, Grouped object">
            <a:extLst>
              <a:ext uri="{FF2B5EF4-FFF2-40B4-BE49-F238E27FC236}">
                <a16:creationId xmlns:a16="http://schemas.microsoft.com/office/drawing/2014/main" id="{9C32C07F-6118-0876-4C21-AA7192255DC7}"/>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1255" y="192758"/>
            <a:ext cx="2249726" cy="21669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showing a large assortment of  plastic products and raw materials ">
            <a:extLst>
              <a:ext uri="{FF2B5EF4-FFF2-40B4-BE49-F238E27FC236}">
                <a16:creationId xmlns:a16="http://schemas.microsoft.com/office/drawing/2014/main" id="{597B5913-12C5-B1DF-7186-FEEA13BFA5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46984" y="2901324"/>
            <a:ext cx="4791014" cy="3194009"/>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AB3FF7CE-DA1B-C410-2080-3FE30220FBDD}"/>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88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What is Engineering? (2)</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latin typeface="+mj-lt"/>
              </a:rPr>
              <a:t>Video – ‘Engineering Making life Happen’ (00:30)</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7"/>
            <a:ext cx="11484000" cy="1000622"/>
          </a:xfrm>
        </p:spPr>
        <p:txBody>
          <a:bodyPr/>
          <a:lstStyle/>
          <a:p>
            <a:r>
              <a:rPr lang="en-AU" sz="1800" dirty="0">
                <a:latin typeface="+mn-lt"/>
              </a:rPr>
              <a:t>Class discussion:</a:t>
            </a:r>
          </a:p>
          <a:p>
            <a:r>
              <a:rPr lang="en-AU" sz="1800" dirty="0">
                <a:latin typeface="+mn-lt"/>
              </a:rPr>
              <a:t>In your own words, what is engineering?</a:t>
            </a:r>
          </a:p>
        </p:txBody>
      </p:sp>
      <p:pic>
        <p:nvPicPr>
          <p:cNvPr id="6" name="Online Media 5" descr="Video – Engineering making life happen.">
            <a:hlinkClick r:id="" action="ppaction://media"/>
            <a:extLst>
              <a:ext uri="{FF2B5EF4-FFF2-40B4-BE49-F238E27FC236}">
                <a16:creationId xmlns:a16="http://schemas.microsoft.com/office/drawing/2014/main" id="{17D69908-8172-C930-68B0-7ABF94279FB2}"/>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6991102" y="358896"/>
            <a:ext cx="4852896" cy="2416379"/>
          </a:xfrm>
          <a:prstGeom prst="rect">
            <a:avLst/>
          </a:prstGeom>
        </p:spPr>
      </p:pic>
      <p:graphicFrame>
        <p:nvGraphicFramePr>
          <p:cNvPr id="2" name="Table 1">
            <a:extLst>
              <a:ext uri="{FF2B5EF4-FFF2-40B4-BE49-F238E27FC236}">
                <a16:creationId xmlns:a16="http://schemas.microsoft.com/office/drawing/2014/main" id="{C6A0FC7D-4EC6-7497-13EF-1F8C712DC58A}"/>
              </a:ext>
            </a:extLst>
          </p:cNvPr>
          <p:cNvGraphicFramePr>
            <a:graphicFrameLocks noGrp="1"/>
          </p:cNvGraphicFramePr>
          <p:nvPr>
            <p:extLst>
              <p:ext uri="{D42A27DB-BD31-4B8C-83A1-F6EECF244321}">
                <p14:modId xmlns:p14="http://schemas.microsoft.com/office/powerpoint/2010/main" val="460988939"/>
              </p:ext>
            </p:extLst>
          </p:nvPr>
        </p:nvGraphicFramePr>
        <p:xfrm>
          <a:off x="360000" y="3060895"/>
          <a:ext cx="11483998" cy="2487588"/>
        </p:xfrm>
        <a:graphic>
          <a:graphicData uri="http://schemas.openxmlformats.org/drawingml/2006/table">
            <a:tbl>
              <a:tblPr firstRow="1" firstCol="1" bandRow="1">
                <a:tableStyleId>{2D5ABB26-0587-4C30-8999-92F81FD0307C}</a:tableStyleId>
              </a:tblPr>
              <a:tblGrid>
                <a:gridCol w="651392">
                  <a:extLst>
                    <a:ext uri="{9D8B030D-6E8A-4147-A177-3AD203B41FA5}">
                      <a16:colId xmlns:a16="http://schemas.microsoft.com/office/drawing/2014/main" val="886540700"/>
                    </a:ext>
                  </a:extLst>
                </a:gridCol>
                <a:gridCol w="10832606">
                  <a:extLst>
                    <a:ext uri="{9D8B030D-6E8A-4147-A177-3AD203B41FA5}">
                      <a16:colId xmlns:a16="http://schemas.microsoft.com/office/drawing/2014/main" val="1524793236"/>
                    </a:ext>
                  </a:extLst>
                </a:gridCol>
              </a:tblGrid>
              <a:tr h="646981">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dirty="0">
                          <a:solidFill>
                            <a:schemeClr val="bg1"/>
                          </a:solidFill>
                          <a:latin typeface="+mn-lt"/>
                        </a:rPr>
                        <a:t>List 3 things engineers do in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4055715"/>
                  </a:ext>
                </a:extLst>
              </a:tr>
              <a:tr h="646981">
                <a:tc>
                  <a:txBody>
                    <a:bodyPr/>
                    <a:lstStyle/>
                    <a:p>
                      <a:r>
                        <a:rPr lang="en-AU"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9293815"/>
                  </a:ext>
                </a:extLst>
              </a:tr>
              <a:tr h="596813">
                <a:tc>
                  <a:txBody>
                    <a:bodyPr/>
                    <a:lstStyle/>
                    <a:p>
                      <a:r>
                        <a:rPr lang="en-AU"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0408285"/>
                  </a:ext>
                </a:extLst>
              </a:tr>
              <a:tr h="596813">
                <a:tc>
                  <a:txBody>
                    <a:bodyPr/>
                    <a:lstStyle/>
                    <a:p>
                      <a:r>
                        <a:rPr lang="en-AU"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2821"/>
                  </a:ext>
                </a:extLst>
              </a:tr>
            </a:tbl>
          </a:graphicData>
        </a:graphic>
      </p:graphicFrame>
      <p:sp>
        <p:nvSpPr>
          <p:cNvPr id="5" name="TextBox 4">
            <a:extLst>
              <a:ext uri="{FF2B5EF4-FFF2-40B4-BE49-F238E27FC236}">
                <a16:creationId xmlns:a16="http://schemas.microsoft.com/office/drawing/2014/main" id="{9FE2B3B9-C83C-F5ED-4BD5-4FCD2C7E87BE}"/>
              </a:ext>
            </a:extLst>
          </p:cNvPr>
          <p:cNvSpPr txBox="1"/>
          <p:nvPr/>
        </p:nvSpPr>
        <p:spPr>
          <a:xfrm>
            <a:off x="360000" y="5875480"/>
            <a:ext cx="9644332" cy="631736"/>
          </a:xfrm>
          <a:prstGeom prst="rect">
            <a:avLst/>
          </a:prstGeom>
          <a:noFill/>
        </p:spPr>
        <p:txBody>
          <a:bodyPr wrap="square" lIns="0" tIns="0" rIns="0" bIns="0" rtlCol="0">
            <a:noAutofit/>
          </a:bodyPr>
          <a:lstStyle/>
          <a:p>
            <a:pPr algn="l"/>
            <a:r>
              <a:rPr lang="en-AU" sz="1800" dirty="0"/>
              <a:t>Why is problem solving important for engineers?</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50121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12DC5-3D88-D05E-C244-009BD6ED058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BB82A87A-9B60-3768-4421-E4C00407D26C}"/>
              </a:ext>
            </a:extLst>
          </p:cNvPr>
          <p:cNvSpPr>
            <a:spLocks noGrp="1"/>
          </p:cNvSpPr>
          <p:nvPr>
            <p:ph type="title"/>
          </p:nvPr>
        </p:nvSpPr>
        <p:spPr/>
        <p:txBody>
          <a:bodyPr vert="horz" lIns="0" tIns="0" rIns="0" bIns="0" rtlCol="0" anchor="t">
            <a:normAutofit/>
          </a:bodyPr>
          <a:lstStyle/>
          <a:p>
            <a:r>
              <a:rPr lang="en-AU" dirty="0"/>
              <a:t>Engineering Materials (6)</a:t>
            </a:r>
          </a:p>
        </p:txBody>
      </p:sp>
      <p:sp>
        <p:nvSpPr>
          <p:cNvPr id="10" name="Text Placeholder 12">
            <a:extLst>
              <a:ext uri="{FF2B5EF4-FFF2-40B4-BE49-F238E27FC236}">
                <a16:creationId xmlns:a16="http://schemas.microsoft.com/office/drawing/2014/main" id="{641D1D95-3FA4-12FF-20AA-F0684D2A6EAA}"/>
              </a:ext>
            </a:extLst>
          </p:cNvPr>
          <p:cNvSpPr>
            <a:spLocks noGrp="1"/>
          </p:cNvSpPr>
          <p:nvPr>
            <p:ph type="body" sz="quarter" idx="18"/>
          </p:nvPr>
        </p:nvSpPr>
        <p:spPr>
          <a:xfrm>
            <a:off x="354001" y="999425"/>
            <a:ext cx="11483998" cy="356423"/>
          </a:xfrm>
        </p:spPr>
        <p:txBody>
          <a:bodyPr/>
          <a:lstStyle/>
          <a:p>
            <a:r>
              <a:rPr lang="en-AU" dirty="0">
                <a:latin typeface="+mj-lt"/>
              </a:rPr>
              <a:t>Definitions and examples</a:t>
            </a:r>
          </a:p>
        </p:txBody>
      </p:sp>
      <p:sp>
        <p:nvSpPr>
          <p:cNvPr id="6" name="TextBox 5">
            <a:extLst>
              <a:ext uri="{FF2B5EF4-FFF2-40B4-BE49-F238E27FC236}">
                <a16:creationId xmlns:a16="http://schemas.microsoft.com/office/drawing/2014/main" id="{4BEAA5B1-87AC-EF65-7D91-A06155CD17E6}"/>
              </a:ext>
            </a:extLst>
          </p:cNvPr>
          <p:cNvSpPr txBox="1"/>
          <p:nvPr/>
        </p:nvSpPr>
        <p:spPr>
          <a:xfrm>
            <a:off x="354001" y="1449672"/>
            <a:ext cx="6207055" cy="4592909"/>
          </a:xfrm>
          <a:prstGeom prst="rect">
            <a:avLst/>
          </a:prstGeom>
          <a:noFill/>
        </p:spPr>
        <p:txBody>
          <a:bodyPr wrap="square" lIns="0" tIns="0" rIns="0" bIns="0" rtlCol="0">
            <a:noAutofit/>
          </a:bodyPr>
          <a:lstStyle/>
          <a:p>
            <a:pPr>
              <a:lnSpc>
                <a:spcPct val="114000"/>
              </a:lnSpc>
              <a:spcAft>
                <a:spcPts val="600"/>
              </a:spcAft>
            </a:pPr>
            <a:r>
              <a:rPr lang="en-AU" sz="1800" b="1" dirty="0"/>
              <a:t>Ceramics</a:t>
            </a:r>
          </a:p>
          <a:p>
            <a:pPr fontAlgn="base">
              <a:lnSpc>
                <a:spcPct val="114000"/>
              </a:lnSpc>
              <a:spcAft>
                <a:spcPts val="600"/>
              </a:spcAft>
            </a:pPr>
            <a:r>
              <a:rPr lang="en-AU" sz="1600" b="1" dirty="0"/>
              <a:t>Definition</a:t>
            </a:r>
            <a:endParaRPr lang="en-AU" sz="1600" dirty="0"/>
          </a:p>
          <a:p>
            <a:pPr fontAlgn="base">
              <a:lnSpc>
                <a:spcPct val="114000"/>
              </a:lnSpc>
              <a:spcAft>
                <a:spcPts val="600"/>
              </a:spcAft>
            </a:pPr>
            <a:r>
              <a:rPr lang="en-AU" sz="1600" dirty="0"/>
              <a:t>Ceramics are hard, brittle materials made by heating natural substances. They can withstand high temperatures and are often used for insulation.</a:t>
            </a:r>
            <a:endParaRPr lang="en-AU" sz="1600" b="1" dirty="0"/>
          </a:p>
          <a:p>
            <a:pPr fontAlgn="base">
              <a:lnSpc>
                <a:spcPct val="114000"/>
              </a:lnSpc>
              <a:spcAft>
                <a:spcPts val="600"/>
              </a:spcAft>
            </a:pPr>
            <a:r>
              <a:rPr lang="en-AU" sz="1600" b="1" dirty="0"/>
              <a:t>Common Properties</a:t>
            </a:r>
          </a:p>
          <a:p>
            <a:pPr fontAlgn="base">
              <a:lnSpc>
                <a:spcPct val="114000"/>
              </a:lnSpc>
              <a:spcAft>
                <a:spcPts val="600"/>
              </a:spcAft>
            </a:pPr>
            <a:r>
              <a:rPr lang="en-AU" sz="1600" dirty="0"/>
              <a:t>Very hard </a:t>
            </a:r>
          </a:p>
          <a:p>
            <a:pPr fontAlgn="base">
              <a:lnSpc>
                <a:spcPct val="114000"/>
              </a:lnSpc>
              <a:spcAft>
                <a:spcPts val="600"/>
              </a:spcAft>
            </a:pPr>
            <a:r>
              <a:rPr lang="en-AU" sz="1600" dirty="0"/>
              <a:t>Brittle (can break easily) </a:t>
            </a:r>
          </a:p>
          <a:p>
            <a:pPr fontAlgn="base">
              <a:lnSpc>
                <a:spcPct val="114000"/>
              </a:lnSpc>
              <a:spcAft>
                <a:spcPts val="600"/>
              </a:spcAft>
            </a:pPr>
            <a:r>
              <a:rPr lang="en-AU" sz="1600" dirty="0"/>
              <a:t>Heat resistant </a:t>
            </a:r>
          </a:p>
          <a:p>
            <a:pPr fontAlgn="base">
              <a:lnSpc>
                <a:spcPct val="114000"/>
              </a:lnSpc>
              <a:spcAft>
                <a:spcPts val="600"/>
              </a:spcAft>
            </a:pPr>
            <a:r>
              <a:rPr lang="en-AU" sz="1600" dirty="0"/>
              <a:t>Electrical insulators 	</a:t>
            </a:r>
          </a:p>
          <a:p>
            <a:pPr algn="l" rtl="0" fontAlgn="base">
              <a:lnSpc>
                <a:spcPct val="114000"/>
              </a:lnSpc>
              <a:spcAft>
                <a:spcPts val="600"/>
              </a:spcAft>
              <a:buNone/>
            </a:pPr>
            <a:r>
              <a:rPr lang="en-AU" sz="1600" b="1" i="0" dirty="0">
                <a:solidFill>
                  <a:srgbClr val="000000"/>
                </a:solidFill>
                <a:effectLst/>
                <a:latin typeface="Arial" panose="020B0604020202020204" pitchFamily="34" charset="0"/>
              </a:rPr>
              <a:t>Examples</a:t>
            </a:r>
            <a:endParaRPr lang="en-AU" sz="1600" dirty="0">
              <a:solidFill>
                <a:srgbClr val="000000"/>
              </a:solidFill>
              <a:effectLst/>
              <a:latin typeface="Arial" panose="020B0604020202020204" pitchFamily="34" charset="0"/>
            </a:endParaRPr>
          </a:p>
          <a:p>
            <a:pPr fontAlgn="base">
              <a:lnSpc>
                <a:spcPct val="114000"/>
              </a:lnSpc>
              <a:spcAft>
                <a:spcPts val="600"/>
              </a:spcAft>
            </a:pPr>
            <a:r>
              <a:rPr lang="en-AU" sz="1600" dirty="0"/>
              <a:t>Porcelain – used in sinks and toilets </a:t>
            </a:r>
          </a:p>
          <a:p>
            <a:pPr fontAlgn="base">
              <a:lnSpc>
                <a:spcPct val="114000"/>
              </a:lnSpc>
              <a:spcAft>
                <a:spcPts val="600"/>
              </a:spcAft>
            </a:pPr>
            <a:r>
              <a:rPr lang="en-AU" sz="1600" dirty="0"/>
              <a:t>Glass – used in windows and bottles </a:t>
            </a:r>
          </a:p>
          <a:p>
            <a:pPr fontAlgn="base">
              <a:lnSpc>
                <a:spcPct val="114000"/>
              </a:lnSpc>
              <a:spcAft>
                <a:spcPts val="600"/>
              </a:spcAft>
            </a:pPr>
            <a:r>
              <a:rPr lang="en-AU" sz="1600" dirty="0"/>
              <a:t>Bricks – used in construction</a:t>
            </a:r>
          </a:p>
        </p:txBody>
      </p:sp>
      <p:pic>
        <p:nvPicPr>
          <p:cNvPr id="2050" name="Picture 2" descr="Group 70, Grouped object">
            <a:extLst>
              <a:ext uri="{FF2B5EF4-FFF2-40B4-BE49-F238E27FC236}">
                <a16:creationId xmlns:a16="http://schemas.microsoft.com/office/drawing/2014/main" id="{18885A7D-1640-52E3-8BF5-3CFC00865127}"/>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1255" y="192758"/>
            <a:ext cx="2249726" cy="21669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otograph displaying a diverse collection of ceramic materials and products including, including tiles, pipes, bowls, industrial components, and powdered substances.  ">
            <a:extLst>
              <a:ext uri="{FF2B5EF4-FFF2-40B4-BE49-F238E27FC236}">
                <a16:creationId xmlns:a16="http://schemas.microsoft.com/office/drawing/2014/main" id="{D8B97BE8-A36C-B6A9-54C5-6238B3C192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75462" y="2985002"/>
            <a:ext cx="4762537" cy="3175025"/>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1B7F507D-2D1E-B413-A24F-C87C4413EBD1}"/>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777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8B85-6E3E-1D3D-11CC-6E7D5351626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481DB57-455F-AA04-1952-14B63B323F28}"/>
              </a:ext>
            </a:extLst>
          </p:cNvPr>
          <p:cNvSpPr>
            <a:spLocks noGrp="1"/>
          </p:cNvSpPr>
          <p:nvPr>
            <p:ph type="title"/>
          </p:nvPr>
        </p:nvSpPr>
        <p:spPr/>
        <p:txBody>
          <a:bodyPr vert="horz" lIns="0" tIns="0" rIns="0" bIns="0" rtlCol="0" anchor="t">
            <a:normAutofit/>
          </a:bodyPr>
          <a:lstStyle/>
          <a:p>
            <a:r>
              <a:rPr lang="en-AU" dirty="0"/>
              <a:t>Engineering Materials (7)</a:t>
            </a:r>
          </a:p>
        </p:txBody>
      </p:sp>
      <p:sp>
        <p:nvSpPr>
          <p:cNvPr id="10" name="Text Placeholder 12">
            <a:extLst>
              <a:ext uri="{FF2B5EF4-FFF2-40B4-BE49-F238E27FC236}">
                <a16:creationId xmlns:a16="http://schemas.microsoft.com/office/drawing/2014/main" id="{D6735715-1218-DC81-66C1-D60400F03A55}"/>
              </a:ext>
            </a:extLst>
          </p:cNvPr>
          <p:cNvSpPr>
            <a:spLocks noGrp="1"/>
          </p:cNvSpPr>
          <p:nvPr>
            <p:ph type="body" sz="quarter" idx="18"/>
          </p:nvPr>
        </p:nvSpPr>
        <p:spPr>
          <a:xfrm>
            <a:off x="354001" y="999425"/>
            <a:ext cx="11483998" cy="356423"/>
          </a:xfrm>
        </p:spPr>
        <p:txBody>
          <a:bodyPr/>
          <a:lstStyle/>
          <a:p>
            <a:r>
              <a:rPr lang="en-AU" dirty="0">
                <a:latin typeface="+mj-lt"/>
              </a:rPr>
              <a:t>Definitions and examples</a:t>
            </a:r>
          </a:p>
        </p:txBody>
      </p:sp>
      <p:sp>
        <p:nvSpPr>
          <p:cNvPr id="6" name="TextBox 5">
            <a:extLst>
              <a:ext uri="{FF2B5EF4-FFF2-40B4-BE49-F238E27FC236}">
                <a16:creationId xmlns:a16="http://schemas.microsoft.com/office/drawing/2014/main" id="{5EB7A49D-4FB8-DAD0-C03E-CBB958466205}"/>
              </a:ext>
            </a:extLst>
          </p:cNvPr>
          <p:cNvSpPr txBox="1"/>
          <p:nvPr/>
        </p:nvSpPr>
        <p:spPr>
          <a:xfrm>
            <a:off x="354001" y="1449672"/>
            <a:ext cx="5741999" cy="3859695"/>
          </a:xfrm>
          <a:prstGeom prst="rect">
            <a:avLst/>
          </a:prstGeom>
          <a:noFill/>
        </p:spPr>
        <p:txBody>
          <a:bodyPr wrap="square" lIns="0" tIns="0" rIns="0" bIns="0" rtlCol="0">
            <a:noAutofit/>
          </a:bodyPr>
          <a:lstStyle/>
          <a:p>
            <a:pPr>
              <a:lnSpc>
                <a:spcPct val="114000"/>
              </a:lnSpc>
              <a:spcAft>
                <a:spcPts val="600"/>
              </a:spcAft>
            </a:pPr>
            <a:r>
              <a:rPr lang="en-AU" sz="1800" b="1" dirty="0">
                <a:latin typeface="Arial" panose="020B0604020202020204" pitchFamily="34" charset="0"/>
                <a:cs typeface="Arial" panose="020B0604020202020204" pitchFamily="34" charset="0"/>
              </a:rPr>
              <a:t>Elastomers</a:t>
            </a:r>
          </a:p>
          <a:p>
            <a:pPr fontAlgn="base">
              <a:lnSpc>
                <a:spcPct val="114000"/>
              </a:lnSpc>
              <a:spcAft>
                <a:spcPts val="600"/>
              </a:spcAft>
            </a:pPr>
            <a:r>
              <a:rPr lang="en-AU" sz="1600" b="1" dirty="0">
                <a:latin typeface="Arial" panose="020B0604020202020204" pitchFamily="34" charset="0"/>
                <a:cs typeface="Arial" panose="020B0604020202020204" pitchFamily="34" charset="0"/>
              </a:rPr>
              <a:t>Definition</a:t>
            </a:r>
            <a:endParaRPr lang="en-AU" sz="1600" dirty="0">
              <a:latin typeface="Arial" panose="020B0604020202020204" pitchFamily="34" charset="0"/>
              <a:cs typeface="Arial" panose="020B0604020202020204" pitchFamily="34" charset="0"/>
            </a:endParaRPr>
          </a:p>
          <a:p>
            <a:pPr fontAlgn="base">
              <a:lnSpc>
                <a:spcPct val="114000"/>
              </a:lnSpc>
              <a:spcAft>
                <a:spcPts val="600"/>
              </a:spcAft>
            </a:pPr>
            <a:r>
              <a:rPr lang="en-AU" sz="1600" dirty="0">
                <a:latin typeface="Arial" panose="020B0604020202020204" pitchFamily="34" charset="0"/>
                <a:cs typeface="Arial" panose="020B0604020202020204" pitchFamily="34" charset="0"/>
              </a:rPr>
              <a:t>Elastomers are stretchy materials that return to their original shape after being stretched or squashed.</a:t>
            </a:r>
            <a:endParaRPr lang="en-AU" sz="1600" b="1" dirty="0">
              <a:latin typeface="Arial" panose="020B0604020202020204" pitchFamily="34" charset="0"/>
              <a:cs typeface="Arial" panose="020B0604020202020204" pitchFamily="34" charset="0"/>
            </a:endParaRPr>
          </a:p>
          <a:p>
            <a:pPr fontAlgn="base">
              <a:lnSpc>
                <a:spcPct val="114000"/>
              </a:lnSpc>
              <a:spcAft>
                <a:spcPts val="600"/>
              </a:spcAft>
            </a:pPr>
            <a:r>
              <a:rPr lang="en-AU" sz="1600" b="1" dirty="0">
                <a:latin typeface="Arial" panose="020B0604020202020204" pitchFamily="34" charset="0"/>
                <a:cs typeface="Arial" panose="020B0604020202020204" pitchFamily="34" charset="0"/>
              </a:rPr>
              <a:t>Common Properties</a:t>
            </a:r>
          </a:p>
          <a:p>
            <a:pPr fontAlgn="base">
              <a:lnSpc>
                <a:spcPct val="114000"/>
              </a:lnSpc>
              <a:spcAft>
                <a:spcPts val="600"/>
              </a:spcAft>
            </a:pPr>
            <a:r>
              <a:rPr lang="en-AU" sz="1600" dirty="0">
                <a:latin typeface="Arial" panose="020B0604020202020204" pitchFamily="34" charset="0"/>
                <a:cs typeface="Arial" panose="020B0604020202020204" pitchFamily="34" charset="0"/>
              </a:rPr>
              <a:t>Flexible </a:t>
            </a:r>
          </a:p>
          <a:p>
            <a:pPr fontAlgn="base">
              <a:lnSpc>
                <a:spcPct val="114000"/>
              </a:lnSpc>
              <a:spcAft>
                <a:spcPts val="600"/>
              </a:spcAft>
            </a:pPr>
            <a:r>
              <a:rPr lang="en-AU" sz="1600" dirty="0">
                <a:latin typeface="Arial" panose="020B0604020202020204" pitchFamily="34" charset="0"/>
                <a:cs typeface="Arial" panose="020B0604020202020204" pitchFamily="34" charset="0"/>
              </a:rPr>
              <a:t>Elastic (can stretch and return) </a:t>
            </a:r>
          </a:p>
          <a:p>
            <a:pPr fontAlgn="base">
              <a:lnSpc>
                <a:spcPct val="114000"/>
              </a:lnSpc>
              <a:spcAft>
                <a:spcPts val="600"/>
              </a:spcAft>
            </a:pPr>
            <a:r>
              <a:rPr lang="en-AU" sz="1600" dirty="0">
                <a:latin typeface="Arial" panose="020B0604020202020204" pitchFamily="34" charset="0"/>
                <a:cs typeface="Arial" panose="020B0604020202020204" pitchFamily="34" charset="0"/>
              </a:rPr>
              <a:t>Water resistant </a:t>
            </a:r>
          </a:p>
          <a:p>
            <a:pPr algn="l" rtl="0" fontAlgn="base">
              <a:lnSpc>
                <a:spcPct val="114000"/>
              </a:lnSpc>
              <a:spcAft>
                <a:spcPts val="600"/>
              </a:spcAft>
              <a:buNone/>
            </a:pPr>
            <a:r>
              <a:rPr lang="en-AU" sz="1600" b="1" i="0" dirty="0">
                <a:solidFill>
                  <a:srgbClr val="000000"/>
                </a:solidFill>
                <a:effectLst/>
                <a:latin typeface="Arial" panose="020B0604020202020204" pitchFamily="34" charset="0"/>
                <a:cs typeface="Arial" panose="020B0604020202020204" pitchFamily="34" charset="0"/>
              </a:rPr>
              <a:t>Examples</a:t>
            </a:r>
            <a:endParaRPr lang="en-AU" sz="1600" b="0" i="0" dirty="0">
              <a:solidFill>
                <a:srgbClr val="000000"/>
              </a:solidFill>
              <a:effectLst/>
              <a:latin typeface="Arial" panose="020B0604020202020204" pitchFamily="34" charset="0"/>
              <a:cs typeface="Arial" panose="020B0604020202020204" pitchFamily="34" charset="0"/>
            </a:endParaRPr>
          </a:p>
          <a:p>
            <a:pPr fontAlgn="base">
              <a:lnSpc>
                <a:spcPct val="114000"/>
              </a:lnSpc>
              <a:spcAft>
                <a:spcPts val="600"/>
              </a:spcAft>
            </a:pPr>
            <a:r>
              <a:rPr lang="en-AU" sz="1600" dirty="0">
                <a:latin typeface="Arial" panose="020B0604020202020204" pitchFamily="34" charset="0"/>
                <a:cs typeface="Arial" panose="020B0604020202020204" pitchFamily="34" charset="0"/>
              </a:rPr>
              <a:t>Rubber – used in tyres and seals </a:t>
            </a:r>
          </a:p>
          <a:p>
            <a:pPr fontAlgn="base">
              <a:lnSpc>
                <a:spcPct val="114000"/>
              </a:lnSpc>
              <a:spcAft>
                <a:spcPts val="600"/>
              </a:spcAft>
            </a:pPr>
            <a:r>
              <a:rPr lang="en-AU" sz="1600" dirty="0">
                <a:latin typeface="Arial" panose="020B0604020202020204" pitchFamily="34" charset="0"/>
                <a:cs typeface="Arial" panose="020B0604020202020204" pitchFamily="34" charset="0"/>
              </a:rPr>
              <a:t>Silicone – used in kitchenware and medical products</a:t>
            </a:r>
          </a:p>
          <a:p>
            <a:pPr fontAlgn="base">
              <a:lnSpc>
                <a:spcPct val="114000"/>
              </a:lnSpc>
              <a:spcAft>
                <a:spcPts val="600"/>
              </a:spcAft>
            </a:pPr>
            <a:r>
              <a:rPr lang="en-AU" sz="1600" dirty="0">
                <a:latin typeface="Arial" panose="020B0604020202020204" pitchFamily="34" charset="0"/>
                <a:cs typeface="Arial" panose="020B0604020202020204" pitchFamily="34" charset="0"/>
              </a:rPr>
              <a:t>Foam rubber – used in cushions and sports gear  </a:t>
            </a:r>
          </a:p>
        </p:txBody>
      </p:sp>
      <p:pic>
        <p:nvPicPr>
          <p:cNvPr id="2050" name="Picture 2" descr="Group 70, Grouped object">
            <a:extLst>
              <a:ext uri="{FF2B5EF4-FFF2-40B4-BE49-F238E27FC236}">
                <a16:creationId xmlns:a16="http://schemas.microsoft.com/office/drawing/2014/main" id="{BD6FDB23-D15A-0A36-3F09-7921A524DD13}"/>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1255" y="192758"/>
            <a:ext cx="2249726" cy="21669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showing a variety of rubber products including tires, hoses, boots, gaskets, seals, mats, and coloured rubber ring. ">
            <a:extLst>
              <a:ext uri="{FF2B5EF4-FFF2-40B4-BE49-F238E27FC236}">
                <a16:creationId xmlns:a16="http://schemas.microsoft.com/office/drawing/2014/main" id="{3B9628B5-B398-8139-CDDD-A2CDBF5FFE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20594" y="2928274"/>
            <a:ext cx="4917405" cy="3278270"/>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0723903-4466-5974-C578-FA250DC2CA9A}"/>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8454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6E20-D96D-805A-FBC3-548BD8F631E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915D9E5E-CE91-2CB9-CB45-DBE6515D5422}"/>
              </a:ext>
            </a:extLst>
          </p:cNvPr>
          <p:cNvSpPr>
            <a:spLocks noGrp="1"/>
          </p:cNvSpPr>
          <p:nvPr>
            <p:ph type="title"/>
          </p:nvPr>
        </p:nvSpPr>
        <p:spPr/>
        <p:txBody>
          <a:bodyPr vert="horz" lIns="0" tIns="0" rIns="0" bIns="0" rtlCol="0" anchor="t">
            <a:normAutofit/>
          </a:bodyPr>
          <a:lstStyle/>
          <a:p>
            <a:r>
              <a:rPr lang="en-AU" dirty="0"/>
              <a:t>Engineering Materials (8)</a:t>
            </a:r>
          </a:p>
        </p:txBody>
      </p:sp>
      <p:sp>
        <p:nvSpPr>
          <p:cNvPr id="10" name="Text Placeholder 12">
            <a:extLst>
              <a:ext uri="{FF2B5EF4-FFF2-40B4-BE49-F238E27FC236}">
                <a16:creationId xmlns:a16="http://schemas.microsoft.com/office/drawing/2014/main" id="{19B209E1-730A-F0B6-1D7A-57687C6612B2}"/>
              </a:ext>
            </a:extLst>
          </p:cNvPr>
          <p:cNvSpPr>
            <a:spLocks noGrp="1"/>
          </p:cNvSpPr>
          <p:nvPr>
            <p:ph type="body" sz="quarter" idx="18"/>
          </p:nvPr>
        </p:nvSpPr>
        <p:spPr>
          <a:xfrm>
            <a:off x="354001" y="999425"/>
            <a:ext cx="11483998" cy="356423"/>
          </a:xfrm>
        </p:spPr>
        <p:txBody>
          <a:bodyPr/>
          <a:lstStyle/>
          <a:p>
            <a:r>
              <a:rPr lang="en-AU" dirty="0">
                <a:latin typeface="+mj-lt"/>
              </a:rPr>
              <a:t>Definitions and examples</a:t>
            </a:r>
          </a:p>
        </p:txBody>
      </p:sp>
      <p:sp>
        <p:nvSpPr>
          <p:cNvPr id="6" name="TextBox 5">
            <a:extLst>
              <a:ext uri="{FF2B5EF4-FFF2-40B4-BE49-F238E27FC236}">
                <a16:creationId xmlns:a16="http://schemas.microsoft.com/office/drawing/2014/main" id="{AA1103C2-2AEF-4461-B0EF-D4DFCA6E3761}"/>
              </a:ext>
            </a:extLst>
          </p:cNvPr>
          <p:cNvSpPr txBox="1"/>
          <p:nvPr/>
        </p:nvSpPr>
        <p:spPr>
          <a:xfrm>
            <a:off x="354002" y="1449672"/>
            <a:ext cx="5848836" cy="4677751"/>
          </a:xfrm>
          <a:prstGeom prst="rect">
            <a:avLst/>
          </a:prstGeom>
          <a:noFill/>
        </p:spPr>
        <p:txBody>
          <a:bodyPr wrap="square" lIns="0" tIns="0" rIns="0" bIns="0" rtlCol="0">
            <a:noAutofit/>
          </a:bodyPr>
          <a:lstStyle/>
          <a:p>
            <a:pPr>
              <a:lnSpc>
                <a:spcPct val="114000"/>
              </a:lnSpc>
              <a:spcAft>
                <a:spcPts val="600"/>
              </a:spcAft>
            </a:pPr>
            <a:r>
              <a:rPr lang="en-AU" sz="1800" b="1" dirty="0"/>
              <a:t>Natural Materials</a:t>
            </a:r>
          </a:p>
          <a:p>
            <a:pPr fontAlgn="base">
              <a:lnSpc>
                <a:spcPct val="114000"/>
              </a:lnSpc>
              <a:spcAft>
                <a:spcPts val="600"/>
              </a:spcAft>
            </a:pPr>
            <a:r>
              <a:rPr lang="en-AU" sz="1600" b="1" dirty="0"/>
              <a:t>Definition:</a:t>
            </a:r>
            <a:r>
              <a:rPr lang="en-AU" sz="1600" dirty="0"/>
              <a:t> </a:t>
            </a:r>
          </a:p>
          <a:p>
            <a:pPr fontAlgn="base">
              <a:lnSpc>
                <a:spcPct val="114000"/>
              </a:lnSpc>
              <a:spcAft>
                <a:spcPts val="600"/>
              </a:spcAft>
            </a:pPr>
            <a:r>
              <a:rPr lang="en-AU" sz="1600" dirty="0"/>
              <a:t>Natural materials come directly from plants, animals, or the earth. They are often biodegradable and used in traditional construction.</a:t>
            </a:r>
            <a:endParaRPr lang="en-AU" sz="1600" b="1" dirty="0"/>
          </a:p>
          <a:p>
            <a:pPr fontAlgn="base">
              <a:lnSpc>
                <a:spcPct val="114000"/>
              </a:lnSpc>
              <a:spcAft>
                <a:spcPts val="600"/>
              </a:spcAft>
            </a:pPr>
            <a:r>
              <a:rPr lang="en-AU" sz="1600" b="1" dirty="0"/>
              <a:t>Common Properties: </a:t>
            </a:r>
          </a:p>
          <a:p>
            <a:pPr fontAlgn="base">
              <a:lnSpc>
                <a:spcPct val="114000"/>
              </a:lnSpc>
              <a:spcAft>
                <a:spcPts val="600"/>
              </a:spcAft>
            </a:pPr>
            <a:r>
              <a:rPr lang="en-AU" sz="1600" dirty="0"/>
              <a:t>Naturally occurring </a:t>
            </a:r>
          </a:p>
          <a:p>
            <a:pPr fontAlgn="base">
              <a:lnSpc>
                <a:spcPct val="114000"/>
              </a:lnSpc>
              <a:spcAft>
                <a:spcPts val="600"/>
              </a:spcAft>
            </a:pPr>
            <a:r>
              <a:rPr lang="en-AU" sz="1600" dirty="0"/>
              <a:t>Renewable (with exceptions) </a:t>
            </a:r>
          </a:p>
          <a:p>
            <a:pPr fontAlgn="base">
              <a:lnSpc>
                <a:spcPct val="114000"/>
              </a:lnSpc>
              <a:spcAft>
                <a:spcPts val="600"/>
              </a:spcAft>
            </a:pPr>
            <a:r>
              <a:rPr lang="en-AU" sz="1600" dirty="0"/>
              <a:t>Biodegradable </a:t>
            </a:r>
            <a:endParaRPr lang="en-AU" sz="1600" b="1" dirty="0"/>
          </a:p>
          <a:p>
            <a:pPr algn="l" rtl="0" fontAlgn="base">
              <a:lnSpc>
                <a:spcPct val="114000"/>
              </a:lnSpc>
              <a:spcAft>
                <a:spcPts val="600"/>
              </a:spcAft>
              <a:buNone/>
            </a:pPr>
            <a:r>
              <a:rPr lang="en-AU" sz="1600" b="1" i="0" dirty="0">
                <a:solidFill>
                  <a:srgbClr val="000000"/>
                </a:solidFill>
                <a:effectLst/>
              </a:rPr>
              <a:t>Examples:</a:t>
            </a:r>
            <a:r>
              <a:rPr lang="en-AU" sz="1600" b="0" i="0" dirty="0">
                <a:solidFill>
                  <a:srgbClr val="000000"/>
                </a:solidFill>
                <a:effectLst/>
              </a:rPr>
              <a:t> </a:t>
            </a:r>
          </a:p>
          <a:p>
            <a:pPr fontAlgn="base">
              <a:lnSpc>
                <a:spcPct val="114000"/>
              </a:lnSpc>
              <a:spcAft>
                <a:spcPts val="600"/>
              </a:spcAft>
            </a:pPr>
            <a:r>
              <a:rPr lang="en-AU" sz="1600" dirty="0"/>
              <a:t>Wood – used in building and furniture </a:t>
            </a:r>
          </a:p>
          <a:p>
            <a:pPr fontAlgn="base">
              <a:lnSpc>
                <a:spcPct val="114000"/>
              </a:lnSpc>
              <a:spcAft>
                <a:spcPts val="600"/>
              </a:spcAft>
            </a:pPr>
            <a:r>
              <a:rPr lang="en-AU" sz="1600" dirty="0"/>
              <a:t>Cotton – used in textiles </a:t>
            </a:r>
          </a:p>
          <a:p>
            <a:pPr fontAlgn="base">
              <a:lnSpc>
                <a:spcPct val="114000"/>
              </a:lnSpc>
              <a:spcAft>
                <a:spcPts val="600"/>
              </a:spcAft>
            </a:pPr>
            <a:r>
              <a:rPr lang="en-AU" sz="1600" dirty="0"/>
              <a:t>Leather – used in clothing and tools </a:t>
            </a:r>
          </a:p>
          <a:p>
            <a:pPr fontAlgn="base">
              <a:lnSpc>
                <a:spcPct val="114000"/>
              </a:lnSpc>
              <a:spcAft>
                <a:spcPts val="600"/>
              </a:spcAft>
            </a:pPr>
            <a:r>
              <a:rPr lang="en-AU" sz="1600" dirty="0"/>
              <a:t> </a:t>
            </a:r>
          </a:p>
          <a:p>
            <a:pPr>
              <a:lnSpc>
                <a:spcPct val="114000"/>
              </a:lnSpc>
              <a:spcAft>
                <a:spcPts val="600"/>
              </a:spcAft>
            </a:pPr>
            <a:endParaRPr lang="en-AU" sz="1600" dirty="0"/>
          </a:p>
        </p:txBody>
      </p:sp>
      <p:pic>
        <p:nvPicPr>
          <p:cNvPr id="2050" name="Picture 2" descr="Group 70, Grouped object">
            <a:extLst>
              <a:ext uri="{FF2B5EF4-FFF2-40B4-BE49-F238E27FC236}">
                <a16:creationId xmlns:a16="http://schemas.microsoft.com/office/drawing/2014/main" id="{1B5B6B63-F5A1-48E7-F0C2-29885447B4B0}"/>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1255" y="192758"/>
            <a:ext cx="2249726" cy="21669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imber laminated beams used in building construction">
            <a:extLst>
              <a:ext uri="{FF2B5EF4-FFF2-40B4-BE49-F238E27FC236}">
                <a16:creationId xmlns:a16="http://schemas.microsoft.com/office/drawing/2014/main" id="{8DE9638F-CC08-A2B6-DAAA-93CACA4566E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047524" y="2841011"/>
            <a:ext cx="4790474" cy="3193650"/>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A45ECFB8-EB9A-58FC-DA80-E040F4E6050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157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9DE57-D955-0887-6E33-4D5F143A67B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B536DDFE-678E-3131-B3FD-38BC972B5DAF}"/>
              </a:ext>
            </a:extLst>
          </p:cNvPr>
          <p:cNvSpPr>
            <a:spLocks noGrp="1"/>
          </p:cNvSpPr>
          <p:nvPr>
            <p:ph type="title"/>
          </p:nvPr>
        </p:nvSpPr>
        <p:spPr/>
        <p:txBody>
          <a:bodyPr vert="horz" lIns="0" tIns="0" rIns="0" bIns="0" rtlCol="0" anchor="t">
            <a:normAutofit/>
          </a:bodyPr>
          <a:lstStyle/>
          <a:p>
            <a:r>
              <a:rPr lang="en-AU" dirty="0"/>
              <a:t>Engineering Materials (9)</a:t>
            </a:r>
          </a:p>
        </p:txBody>
      </p:sp>
      <p:sp>
        <p:nvSpPr>
          <p:cNvPr id="10" name="Text Placeholder 12">
            <a:extLst>
              <a:ext uri="{FF2B5EF4-FFF2-40B4-BE49-F238E27FC236}">
                <a16:creationId xmlns:a16="http://schemas.microsoft.com/office/drawing/2014/main" id="{6A1FA7C0-69B6-F337-0956-5C54AB49DF11}"/>
              </a:ext>
            </a:extLst>
          </p:cNvPr>
          <p:cNvSpPr>
            <a:spLocks noGrp="1"/>
          </p:cNvSpPr>
          <p:nvPr>
            <p:ph type="body" sz="quarter" idx="18"/>
          </p:nvPr>
        </p:nvSpPr>
        <p:spPr>
          <a:xfrm>
            <a:off x="354001" y="999425"/>
            <a:ext cx="11483998" cy="356423"/>
          </a:xfrm>
        </p:spPr>
        <p:txBody>
          <a:bodyPr/>
          <a:lstStyle/>
          <a:p>
            <a:r>
              <a:rPr lang="en-AU" dirty="0">
                <a:latin typeface="+mj-lt"/>
              </a:rPr>
              <a:t>Definitions and examples</a:t>
            </a:r>
          </a:p>
        </p:txBody>
      </p:sp>
      <p:sp>
        <p:nvSpPr>
          <p:cNvPr id="6" name="TextBox 5">
            <a:extLst>
              <a:ext uri="{FF2B5EF4-FFF2-40B4-BE49-F238E27FC236}">
                <a16:creationId xmlns:a16="http://schemas.microsoft.com/office/drawing/2014/main" id="{CD336891-FE35-A4FD-0751-9E9A6A4C5FE3}"/>
              </a:ext>
            </a:extLst>
          </p:cNvPr>
          <p:cNvSpPr txBox="1"/>
          <p:nvPr/>
        </p:nvSpPr>
        <p:spPr>
          <a:xfrm>
            <a:off x="354002" y="1449672"/>
            <a:ext cx="6197627" cy="5246328"/>
          </a:xfrm>
          <a:prstGeom prst="rect">
            <a:avLst/>
          </a:prstGeom>
          <a:noFill/>
        </p:spPr>
        <p:txBody>
          <a:bodyPr wrap="square" lIns="0" tIns="0" rIns="0" bIns="0" rtlCol="0">
            <a:noAutofit/>
          </a:bodyPr>
          <a:lstStyle/>
          <a:p>
            <a:pPr>
              <a:lnSpc>
                <a:spcPct val="114000"/>
              </a:lnSpc>
              <a:spcAft>
                <a:spcPts val="600"/>
              </a:spcAft>
            </a:pPr>
            <a:r>
              <a:rPr lang="en-AU" sz="1800" b="1" dirty="0"/>
              <a:t>Composites</a:t>
            </a:r>
          </a:p>
          <a:p>
            <a:pPr fontAlgn="base">
              <a:lnSpc>
                <a:spcPct val="114000"/>
              </a:lnSpc>
              <a:spcAft>
                <a:spcPts val="600"/>
              </a:spcAft>
            </a:pPr>
            <a:r>
              <a:rPr lang="en-AU" sz="1600" b="1" dirty="0"/>
              <a:t>Definition:</a:t>
            </a:r>
            <a:r>
              <a:rPr lang="en-AU" sz="1600" dirty="0"/>
              <a:t> </a:t>
            </a:r>
          </a:p>
          <a:p>
            <a:pPr fontAlgn="base">
              <a:lnSpc>
                <a:spcPct val="114000"/>
              </a:lnSpc>
              <a:spcAft>
                <a:spcPts val="600"/>
              </a:spcAft>
            </a:pPr>
            <a:r>
              <a:rPr lang="en-AU" sz="1600" dirty="0"/>
              <a:t>Composites are made by combining two or more different materials to create something stronger or more useful than the parts alone. </a:t>
            </a:r>
            <a:endParaRPr lang="en-AU" sz="1600" b="1" dirty="0"/>
          </a:p>
          <a:p>
            <a:pPr fontAlgn="base">
              <a:lnSpc>
                <a:spcPct val="114000"/>
              </a:lnSpc>
              <a:spcAft>
                <a:spcPts val="600"/>
              </a:spcAft>
            </a:pPr>
            <a:r>
              <a:rPr lang="en-AU" sz="1600" b="1" dirty="0"/>
              <a:t>Common Properties: </a:t>
            </a:r>
          </a:p>
          <a:p>
            <a:pPr fontAlgn="base">
              <a:lnSpc>
                <a:spcPct val="114000"/>
              </a:lnSpc>
              <a:spcAft>
                <a:spcPts val="600"/>
              </a:spcAft>
            </a:pPr>
            <a:r>
              <a:rPr lang="en-AU" sz="1600" dirty="0"/>
              <a:t>Strong and lightweight </a:t>
            </a:r>
          </a:p>
          <a:p>
            <a:pPr fontAlgn="base">
              <a:lnSpc>
                <a:spcPct val="114000"/>
              </a:lnSpc>
              <a:spcAft>
                <a:spcPts val="600"/>
              </a:spcAft>
            </a:pPr>
            <a:r>
              <a:rPr lang="en-AU" sz="1600" dirty="0"/>
              <a:t>Designed for specific purposes </a:t>
            </a:r>
          </a:p>
          <a:p>
            <a:pPr fontAlgn="base">
              <a:lnSpc>
                <a:spcPct val="114000"/>
              </a:lnSpc>
              <a:spcAft>
                <a:spcPts val="600"/>
              </a:spcAft>
            </a:pPr>
            <a:r>
              <a:rPr lang="en-AU" sz="1600" dirty="0"/>
              <a:t>Can be more expensive to produce </a:t>
            </a:r>
          </a:p>
          <a:p>
            <a:pPr algn="l" rtl="0" fontAlgn="base">
              <a:lnSpc>
                <a:spcPct val="114000"/>
              </a:lnSpc>
              <a:spcAft>
                <a:spcPts val="600"/>
              </a:spcAft>
              <a:buNone/>
            </a:pPr>
            <a:r>
              <a:rPr lang="en-AU" sz="1600" b="1" i="0" dirty="0">
                <a:solidFill>
                  <a:srgbClr val="000000"/>
                </a:solidFill>
                <a:effectLst/>
              </a:rPr>
              <a:t>Examples:</a:t>
            </a:r>
            <a:r>
              <a:rPr lang="en-AU" sz="1600" b="0" i="0" dirty="0">
                <a:solidFill>
                  <a:srgbClr val="000000"/>
                </a:solidFill>
                <a:effectLst/>
              </a:rPr>
              <a:t> </a:t>
            </a:r>
          </a:p>
          <a:p>
            <a:pPr fontAlgn="base">
              <a:lnSpc>
                <a:spcPct val="114000"/>
              </a:lnSpc>
              <a:spcAft>
                <a:spcPts val="600"/>
              </a:spcAft>
            </a:pPr>
            <a:r>
              <a:rPr lang="en-AU" sz="1600" dirty="0"/>
              <a:t>Fibreglass – plastic reinforced with glass fibres (used in boats, car panels) </a:t>
            </a:r>
          </a:p>
          <a:p>
            <a:pPr fontAlgn="base">
              <a:lnSpc>
                <a:spcPct val="114000"/>
              </a:lnSpc>
              <a:spcAft>
                <a:spcPts val="600"/>
              </a:spcAft>
            </a:pPr>
            <a:r>
              <a:rPr lang="en-AU" sz="1600" dirty="0"/>
              <a:t>Carbon fibre – carbon threads in resin (used in bikes, aircraft, sports equipment) </a:t>
            </a:r>
          </a:p>
          <a:p>
            <a:pPr fontAlgn="base">
              <a:lnSpc>
                <a:spcPct val="114000"/>
              </a:lnSpc>
              <a:spcAft>
                <a:spcPts val="600"/>
              </a:spcAft>
            </a:pPr>
            <a:r>
              <a:rPr lang="en-AU" sz="1600" dirty="0"/>
              <a:t>Reinforced concrete – concrete with steel bars (used in buildings and bridges) </a:t>
            </a:r>
          </a:p>
          <a:p>
            <a:pPr fontAlgn="base">
              <a:lnSpc>
                <a:spcPct val="114000"/>
              </a:lnSpc>
              <a:spcAft>
                <a:spcPts val="600"/>
              </a:spcAft>
            </a:pPr>
            <a:r>
              <a:rPr lang="en-AU" sz="1600" dirty="0"/>
              <a:t> </a:t>
            </a:r>
          </a:p>
          <a:p>
            <a:pPr>
              <a:lnSpc>
                <a:spcPct val="114000"/>
              </a:lnSpc>
              <a:spcAft>
                <a:spcPts val="600"/>
              </a:spcAft>
            </a:pPr>
            <a:endParaRPr lang="en-AU" sz="1600" dirty="0"/>
          </a:p>
        </p:txBody>
      </p:sp>
      <p:pic>
        <p:nvPicPr>
          <p:cNvPr id="2050" name="Picture 2" descr="Group 70, Grouped object">
            <a:extLst>
              <a:ext uri="{FF2B5EF4-FFF2-40B4-BE49-F238E27FC236}">
                <a16:creationId xmlns:a16="http://schemas.microsoft.com/office/drawing/2014/main" id="{BB924ECF-524D-C6D0-8E81-EA6E2CFFD069}"/>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1255" y="192758"/>
            <a:ext cx="2249726" cy="21669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llage of photographs showcasing various carbon fibre applications, including automotive parts, sports equipment, aerospace components, and industrial materials.">
            <a:extLst>
              <a:ext uri="{FF2B5EF4-FFF2-40B4-BE49-F238E27FC236}">
                <a16:creationId xmlns:a16="http://schemas.microsoft.com/office/drawing/2014/main" id="{615DBAB7-4C55-808B-7A08-726C7F84D3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51150" y="3101344"/>
            <a:ext cx="4751351" cy="3167567"/>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099801A-6A36-CEEB-5B5B-19A8218B8F4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704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467B8-DD11-AC65-BAD6-5FA45C67E6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B1A6092-46F5-E397-F0D9-2512935FC3B4}"/>
              </a:ext>
            </a:extLst>
          </p:cNvPr>
          <p:cNvSpPr>
            <a:spLocks noGrp="1"/>
          </p:cNvSpPr>
          <p:nvPr>
            <p:ph type="ctrTitle"/>
          </p:nvPr>
        </p:nvSpPr>
        <p:spPr>
          <a:xfrm>
            <a:off x="420624" y="4067881"/>
            <a:ext cx="11411374" cy="800681"/>
          </a:xfrm>
        </p:spPr>
        <p:txBody>
          <a:bodyPr/>
          <a:lstStyle/>
          <a:p>
            <a:r>
              <a:rPr lang="en-AU" sz="4400"/>
              <a:t>Engineering properties of materials</a:t>
            </a:r>
          </a:p>
        </p:txBody>
      </p:sp>
    </p:spTree>
    <p:extLst>
      <p:ext uri="{BB962C8B-B14F-4D97-AF65-F5344CB8AC3E}">
        <p14:creationId xmlns:p14="http://schemas.microsoft.com/office/powerpoint/2010/main" val="108784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2F9F3-5AB3-B68F-9778-2E8E308D14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012040-DF4D-29F3-DD9E-454F95C1F2FC}"/>
              </a:ext>
            </a:extLst>
          </p:cNvPr>
          <p:cNvSpPr>
            <a:spLocks noGrp="1"/>
          </p:cNvSpPr>
          <p:nvPr>
            <p:ph type="title"/>
          </p:nvPr>
        </p:nvSpPr>
        <p:spPr>
          <a:xfrm>
            <a:off x="359998" y="360000"/>
            <a:ext cx="10260002" cy="522000"/>
          </a:xfrm>
        </p:spPr>
        <p:txBody>
          <a:bodyPr/>
          <a:lstStyle/>
          <a:p>
            <a:r>
              <a:rPr lang="en-AU" dirty="0">
                <a:latin typeface="+mj-lt"/>
              </a:rPr>
              <a:t>Learning intentions and success criteria (8)</a:t>
            </a:r>
          </a:p>
        </p:txBody>
      </p:sp>
      <p:sp>
        <p:nvSpPr>
          <p:cNvPr id="3" name="TextBox 2">
            <a:extLst>
              <a:ext uri="{FF2B5EF4-FFF2-40B4-BE49-F238E27FC236}">
                <a16:creationId xmlns:a16="http://schemas.microsoft.com/office/drawing/2014/main" id="{EE0388EE-E485-9057-1EFE-43EBBDA4148A}"/>
              </a:ext>
            </a:extLst>
          </p:cNvPr>
          <p:cNvSpPr txBox="1"/>
          <p:nvPr/>
        </p:nvSpPr>
        <p:spPr>
          <a:xfrm>
            <a:off x="359998" y="1914946"/>
            <a:ext cx="11015048" cy="434984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1800" b="1" i="0" u="none" strike="noStrike" kern="1200" cap="none" spc="0" normalizeH="0" baseline="0" noProof="0" dirty="0">
                <a:ln>
                  <a:noFill/>
                </a:ln>
                <a:solidFill>
                  <a:srgbClr val="002664"/>
                </a:solidFill>
                <a:effectLst/>
                <a:uLnTx/>
                <a:uFillTx/>
                <a:ea typeface="+mn-ea"/>
                <a:cs typeface="Arial" panose="020B0604020202020204" pitchFamily="34" charset="0"/>
              </a:rPr>
              <a:t>We are learning to</a:t>
            </a:r>
            <a:endParaRPr kumimoji="0" lang="en-AU" sz="1800" b="1" i="0" u="none" strike="noStrike" kern="1200" cap="none" spc="0" normalizeH="0" baseline="0" noProof="0" dirty="0">
              <a:ln>
                <a:noFill/>
              </a:ln>
              <a:solidFill>
                <a:srgbClr val="002664"/>
              </a:solidFill>
              <a:effectLst/>
              <a:uLnTx/>
              <a:uFillTx/>
              <a:ea typeface="+mn-lt"/>
              <a:cs typeface="Arial" panose="020B0604020202020204" pitchFamily="34" charset="0"/>
            </a:endParaRPr>
          </a:p>
          <a:p>
            <a:pPr marL="628650" lvl="0" indent="-628650">
              <a:lnSpc>
                <a:spcPct val="150000"/>
              </a:lnSpc>
              <a:spcAft>
                <a:spcPts val="1200"/>
              </a:spcAft>
              <a:buFont typeface="Arial" panose="020B0604020202020204" pitchFamily="34" charset="0"/>
              <a:buChar char="•"/>
              <a:defRPr/>
            </a:pPr>
            <a:r>
              <a:rPr lang="en-AU" sz="1800" dirty="0"/>
              <a:t>investigate key properties of materials (mechanical, physical, manufacturing, and environmental) </a:t>
            </a:r>
          </a:p>
          <a:p>
            <a:pPr marL="628650" lvl="0" indent="-628650">
              <a:lnSpc>
                <a:spcPct val="150000"/>
              </a:lnSpc>
              <a:spcAft>
                <a:spcPts val="1200"/>
              </a:spcAft>
              <a:buFont typeface="Arial" panose="020B0604020202020204" pitchFamily="34" charset="0"/>
              <a:buChar char="•"/>
              <a:defRPr/>
            </a:pPr>
            <a:r>
              <a:rPr lang="en-AU" sz="1800" dirty="0"/>
              <a:t>Investigate how engineers use these properties to select the right material for a job. </a:t>
            </a:r>
          </a:p>
          <a:p>
            <a:pPr lvl="0">
              <a:lnSpc>
                <a:spcPct val="150000"/>
              </a:lnSpc>
              <a:spcAft>
                <a:spcPts val="1200"/>
              </a:spcAft>
              <a:defRPr/>
            </a:pPr>
            <a:r>
              <a:rPr kumimoji="0" lang="en-AU" sz="1800" b="1" i="0" u="none" strike="noStrike" kern="1200" cap="none" spc="0" normalizeH="0" baseline="0" noProof="0" dirty="0">
                <a:ln>
                  <a:noFill/>
                </a:ln>
                <a:solidFill>
                  <a:srgbClr val="002664"/>
                </a:solidFill>
                <a:effectLst/>
                <a:uLnTx/>
                <a:uFillTx/>
                <a:ea typeface="+mn-ea"/>
                <a:cs typeface="Arial" panose="020B0604020202020204" pitchFamily="34" charset="0"/>
              </a:rPr>
              <a:t>We can</a:t>
            </a:r>
            <a:endParaRPr kumimoji="0" lang="en-US" sz="1800" b="0" i="0" u="none" strike="noStrike" kern="1200" cap="none" spc="0" normalizeH="0" baseline="0" noProof="0" dirty="0">
              <a:ln>
                <a:noFill/>
              </a:ln>
              <a:solidFill>
                <a:srgbClr val="002664"/>
              </a:solidFill>
              <a:effectLst/>
              <a:uLnTx/>
              <a:uFillTx/>
              <a:ea typeface="+mn-ea"/>
              <a:cs typeface="Arial" panose="020B0604020202020204" pitchFamily="34" charset="0"/>
            </a:endParaRPr>
          </a:p>
          <a:p>
            <a:pPr marL="628650" indent="-628650" fontAlgn="base">
              <a:lnSpc>
                <a:spcPct val="150000"/>
              </a:lnSpc>
              <a:spcAft>
                <a:spcPts val="1200"/>
              </a:spcAft>
              <a:buFont typeface="Arial" panose="020B0604020202020204" pitchFamily="34" charset="0"/>
              <a:buChar char="•"/>
            </a:pPr>
            <a:r>
              <a:rPr lang="en-AU" sz="1800" dirty="0"/>
              <a:t>describe the difference between mechanical, physical, manufacturing and environmental properties </a:t>
            </a:r>
          </a:p>
          <a:p>
            <a:pPr marL="628650" indent="-628650" fontAlgn="base">
              <a:lnSpc>
                <a:spcPct val="150000"/>
              </a:lnSpc>
              <a:spcAft>
                <a:spcPts val="1200"/>
              </a:spcAft>
              <a:buFont typeface="Arial" panose="020B0604020202020204" pitchFamily="34" charset="0"/>
              <a:buChar char="•"/>
            </a:pPr>
            <a:r>
              <a:rPr lang="en-AU" sz="1800" dirty="0"/>
              <a:t>match properties to materials with supporting examples </a:t>
            </a:r>
          </a:p>
          <a:p>
            <a:pPr marL="628650" indent="-628650" fontAlgn="base">
              <a:lnSpc>
                <a:spcPct val="150000"/>
              </a:lnSpc>
              <a:spcAft>
                <a:spcPts val="1200"/>
              </a:spcAft>
              <a:buFont typeface="Arial" panose="020B0604020202020204" pitchFamily="34" charset="0"/>
              <a:buChar char="•"/>
            </a:pPr>
            <a:r>
              <a:rPr lang="en-AU" sz="1800" dirty="0"/>
              <a:t>identify real-world items that demonstrate specific material properties </a:t>
            </a:r>
          </a:p>
          <a:p>
            <a:pPr marL="628650" indent="-628650" fontAlgn="base">
              <a:lnSpc>
                <a:spcPct val="150000"/>
              </a:lnSpc>
              <a:spcAft>
                <a:spcPts val="1200"/>
              </a:spcAft>
              <a:buFont typeface="Arial" panose="020B0604020202020204" pitchFamily="34" charset="0"/>
              <a:buChar char="•"/>
            </a:pPr>
            <a:r>
              <a:rPr lang="en-AU" sz="1800" dirty="0"/>
              <a:t>use correct engineering vocabulary when describing properties. </a:t>
            </a:r>
          </a:p>
        </p:txBody>
      </p:sp>
      <p:sp>
        <p:nvSpPr>
          <p:cNvPr id="2" name="Slide Number Placeholder 1">
            <a:extLst>
              <a:ext uri="{FF2B5EF4-FFF2-40B4-BE49-F238E27FC236}">
                <a16:creationId xmlns:a16="http://schemas.microsoft.com/office/drawing/2014/main" id="{6368D650-9102-8230-36B3-340A35E42619}"/>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07128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B28A-5D60-9F12-64A1-273EC85DF178}"/>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942F8572-8F59-8C16-2F02-1A506C0F2407}"/>
              </a:ext>
            </a:extLst>
          </p:cNvPr>
          <p:cNvSpPr>
            <a:spLocks noGrp="1"/>
          </p:cNvSpPr>
          <p:nvPr>
            <p:ph type="title"/>
          </p:nvPr>
        </p:nvSpPr>
        <p:spPr/>
        <p:txBody>
          <a:bodyPr vert="horz" lIns="0" tIns="0" rIns="0" bIns="0" rtlCol="0" anchor="t">
            <a:normAutofit/>
          </a:bodyPr>
          <a:lstStyle/>
          <a:p>
            <a:r>
              <a:rPr lang="en-AU" dirty="0"/>
              <a:t>Engineering Materials (10)</a:t>
            </a:r>
          </a:p>
        </p:txBody>
      </p:sp>
      <p:sp>
        <p:nvSpPr>
          <p:cNvPr id="5" name="Text Placeholder 4">
            <a:extLst>
              <a:ext uri="{FF2B5EF4-FFF2-40B4-BE49-F238E27FC236}">
                <a16:creationId xmlns:a16="http://schemas.microsoft.com/office/drawing/2014/main" id="{605F774A-65A8-2D2A-F78C-AD0C45D627F9}"/>
              </a:ext>
            </a:extLst>
          </p:cNvPr>
          <p:cNvSpPr>
            <a:spLocks noGrp="1"/>
          </p:cNvSpPr>
          <p:nvPr>
            <p:ph type="body" sz="quarter" idx="18"/>
          </p:nvPr>
        </p:nvSpPr>
        <p:spPr/>
        <p:txBody>
          <a:bodyPr/>
          <a:lstStyle/>
          <a:p>
            <a:r>
              <a:rPr lang="en-AU" dirty="0"/>
              <a:t>Engineering Properties of materials</a:t>
            </a:r>
          </a:p>
        </p:txBody>
      </p:sp>
      <p:sp>
        <p:nvSpPr>
          <p:cNvPr id="3" name="Text Placeholder 2">
            <a:extLst>
              <a:ext uri="{FF2B5EF4-FFF2-40B4-BE49-F238E27FC236}">
                <a16:creationId xmlns:a16="http://schemas.microsoft.com/office/drawing/2014/main" id="{B9224E41-21E0-A0A9-ED52-4E84A60B200E}"/>
              </a:ext>
            </a:extLst>
          </p:cNvPr>
          <p:cNvSpPr>
            <a:spLocks noGrp="1"/>
          </p:cNvSpPr>
          <p:nvPr>
            <p:ph type="body" sz="quarter" idx="17"/>
          </p:nvPr>
        </p:nvSpPr>
        <p:spPr>
          <a:xfrm>
            <a:off x="360000" y="1567087"/>
            <a:ext cx="11484000" cy="1034712"/>
          </a:xfrm>
        </p:spPr>
        <p:txBody>
          <a:bodyPr/>
          <a:lstStyle/>
          <a:p>
            <a:r>
              <a:rPr lang="en-AU" dirty="0"/>
              <a:t>Engineers choose materials based on their properties. These properties affect how the material performs in real-world situations like bridges, buildings, tools, or machines.</a:t>
            </a:r>
            <a:endParaRPr lang="en-AU" sz="1800" dirty="0">
              <a:solidFill>
                <a:srgbClr val="22272B"/>
              </a:solidFill>
              <a:latin typeface="Arial" panose="020B0604020202020204"/>
            </a:endParaRPr>
          </a:p>
        </p:txBody>
      </p:sp>
      <p:pic>
        <p:nvPicPr>
          <p:cNvPr id="4" name="Picture 3" descr=" a modern, futuristic pedestrian bridge with an intricate, flowing metallic design.">
            <a:extLst>
              <a:ext uri="{FF2B5EF4-FFF2-40B4-BE49-F238E27FC236}">
                <a16:creationId xmlns:a16="http://schemas.microsoft.com/office/drawing/2014/main" id="{CD7AC52E-1183-35B9-B13D-80432F9CDA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40186" y="3429000"/>
            <a:ext cx="4711627" cy="3141085"/>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BE581C2-D55C-858D-3EC6-48DA215115D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928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15071-AFF6-CC57-0A84-1CF1430DD11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43A8A1A-0ABF-2A30-3758-DCA1757F71EF}"/>
              </a:ext>
            </a:extLst>
          </p:cNvPr>
          <p:cNvSpPr>
            <a:spLocks noGrp="1"/>
          </p:cNvSpPr>
          <p:nvPr>
            <p:ph type="title"/>
          </p:nvPr>
        </p:nvSpPr>
        <p:spPr/>
        <p:txBody>
          <a:bodyPr vert="horz" lIns="0" tIns="0" rIns="0" bIns="0" rtlCol="0" anchor="t">
            <a:normAutofit/>
          </a:bodyPr>
          <a:lstStyle/>
          <a:p>
            <a:r>
              <a:rPr lang="en-AU" dirty="0"/>
              <a:t>Engineering Materials (11)</a:t>
            </a:r>
          </a:p>
        </p:txBody>
      </p:sp>
      <p:sp>
        <p:nvSpPr>
          <p:cNvPr id="4" name="Text Placeholder 3">
            <a:extLst>
              <a:ext uri="{FF2B5EF4-FFF2-40B4-BE49-F238E27FC236}">
                <a16:creationId xmlns:a16="http://schemas.microsoft.com/office/drawing/2014/main" id="{DD7433B4-F021-FC9F-1CE2-D8AD68D9357A}"/>
              </a:ext>
            </a:extLst>
          </p:cNvPr>
          <p:cNvSpPr>
            <a:spLocks noGrp="1"/>
          </p:cNvSpPr>
          <p:nvPr>
            <p:ph type="body" sz="quarter" idx="18"/>
          </p:nvPr>
        </p:nvSpPr>
        <p:spPr/>
        <p:txBody>
          <a:bodyPr/>
          <a:lstStyle/>
          <a:p>
            <a:r>
              <a:rPr lang="en-AU" dirty="0"/>
              <a:t>Mechanical Properties</a:t>
            </a:r>
          </a:p>
        </p:txBody>
      </p:sp>
      <p:sp>
        <p:nvSpPr>
          <p:cNvPr id="6" name="TextBox 5">
            <a:extLst>
              <a:ext uri="{FF2B5EF4-FFF2-40B4-BE49-F238E27FC236}">
                <a16:creationId xmlns:a16="http://schemas.microsoft.com/office/drawing/2014/main" id="{E1F80C1A-2D7C-E889-60AB-2A263849E68F}"/>
              </a:ext>
            </a:extLst>
          </p:cNvPr>
          <p:cNvSpPr txBox="1"/>
          <p:nvPr/>
        </p:nvSpPr>
        <p:spPr>
          <a:xfrm>
            <a:off x="4016395" y="1525604"/>
            <a:ext cx="4159210" cy="458714"/>
          </a:xfrm>
          <a:prstGeom prst="rect">
            <a:avLst/>
          </a:prstGeom>
          <a:noFill/>
        </p:spPr>
        <p:txBody>
          <a:bodyPr wrap="square" lIns="0" tIns="0" rIns="0" bIns="0" rtlCol="0">
            <a:noAutofit/>
          </a:bodyPr>
          <a:lstStyle/>
          <a:p>
            <a:pPr lvl="0">
              <a:lnSpc>
                <a:spcPct val="150000"/>
              </a:lnSpc>
            </a:pPr>
            <a:r>
              <a:rPr lang="en-AU" sz="2000" dirty="0"/>
              <a:t>How a material responds to forces.</a:t>
            </a:r>
            <a:endPar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graphicFrame>
        <p:nvGraphicFramePr>
          <p:cNvPr id="3" name="Table 2">
            <a:extLst>
              <a:ext uri="{FF2B5EF4-FFF2-40B4-BE49-F238E27FC236}">
                <a16:creationId xmlns:a16="http://schemas.microsoft.com/office/drawing/2014/main" id="{3FA2163F-DC52-7403-3963-EA43EC162232}"/>
              </a:ext>
            </a:extLst>
          </p:cNvPr>
          <p:cNvGraphicFramePr>
            <a:graphicFrameLocks noGrp="1"/>
          </p:cNvGraphicFramePr>
          <p:nvPr>
            <p:extLst>
              <p:ext uri="{D42A27DB-BD31-4B8C-83A1-F6EECF244321}">
                <p14:modId xmlns:p14="http://schemas.microsoft.com/office/powerpoint/2010/main" val="478061625"/>
              </p:ext>
            </p:extLst>
          </p:nvPr>
        </p:nvGraphicFramePr>
        <p:xfrm>
          <a:off x="2629714" y="2090877"/>
          <a:ext cx="6932572" cy="4605123"/>
        </p:xfrm>
        <a:graphic>
          <a:graphicData uri="http://schemas.openxmlformats.org/drawingml/2006/table">
            <a:tbl>
              <a:tblPr firstRow="1"/>
              <a:tblGrid>
                <a:gridCol w="1151933">
                  <a:extLst>
                    <a:ext uri="{9D8B030D-6E8A-4147-A177-3AD203B41FA5}">
                      <a16:colId xmlns:a16="http://schemas.microsoft.com/office/drawing/2014/main" val="532263950"/>
                    </a:ext>
                  </a:extLst>
                </a:gridCol>
                <a:gridCol w="2696102">
                  <a:extLst>
                    <a:ext uri="{9D8B030D-6E8A-4147-A177-3AD203B41FA5}">
                      <a16:colId xmlns:a16="http://schemas.microsoft.com/office/drawing/2014/main" val="2316453581"/>
                    </a:ext>
                  </a:extLst>
                </a:gridCol>
                <a:gridCol w="3084537">
                  <a:extLst>
                    <a:ext uri="{9D8B030D-6E8A-4147-A177-3AD203B41FA5}">
                      <a16:colId xmlns:a16="http://schemas.microsoft.com/office/drawing/2014/main" val="2141600120"/>
                    </a:ext>
                  </a:extLst>
                </a:gridCol>
              </a:tblGrid>
              <a:tr h="219284">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Property</a:t>
                      </a:r>
                      <a:r>
                        <a:rPr lang="en-AU" sz="1400" b="1" i="0" dirty="0">
                          <a:effectLst/>
                          <a:latin typeface="Arial" panose="020B0604020202020204" pitchFamily="34" charset="0"/>
                        </a:rPr>
                        <a:t> </a:t>
                      </a:r>
                      <a:endParaRPr lang="en-AU" sz="1400" b="1" i="0" dirty="0">
                        <a:effectLst/>
                      </a:endParaRPr>
                    </a:p>
                  </a:txBody>
                  <a:tcPr marL="65909" marR="65909" marT="32954" marB="32954">
                    <a:lnL w="6350" cap="flat" cmpd="sng" algn="ctr">
                      <a:solidFill>
                        <a:srgbClr val="108783"/>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Description</a:t>
                      </a:r>
                      <a:r>
                        <a:rPr lang="en-AU" sz="1400" b="1" i="0" dirty="0">
                          <a:effectLst/>
                          <a:latin typeface="Arial" panose="020B0604020202020204" pitchFamily="34" charset="0"/>
                        </a:rPr>
                        <a:t> </a:t>
                      </a:r>
                      <a:endParaRPr lang="en-AU" sz="1400" b="1" i="0" dirty="0">
                        <a:effectLst/>
                      </a:endParaRPr>
                    </a:p>
                  </a:txBody>
                  <a:tcPr marL="65909" marR="65909" marT="32954" marB="32954">
                    <a:lnL>
                      <a:noFill/>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Example</a:t>
                      </a:r>
                      <a:r>
                        <a:rPr lang="en-AU" sz="1400" b="1" i="0" dirty="0">
                          <a:effectLst/>
                          <a:latin typeface="Arial" panose="020B0604020202020204" pitchFamily="34" charset="0"/>
                        </a:rPr>
                        <a:t> </a:t>
                      </a:r>
                      <a:endParaRPr lang="en-AU" sz="1400" b="1" i="0" dirty="0">
                        <a:effectLst/>
                      </a:endParaRPr>
                    </a:p>
                  </a:txBody>
                  <a:tcPr marL="65909" marR="65909" marT="32954" marB="32954">
                    <a:lnL>
                      <a:noFill/>
                    </a:lnL>
                    <a:lnR w="6350" cap="flat" cmpd="sng" algn="ctr">
                      <a:solidFill>
                        <a:srgbClr val="30878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819646185"/>
                  </a:ext>
                </a:extLst>
              </a:tr>
              <a:tr h="567134">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Strength </a:t>
                      </a:r>
                      <a:endParaRPr lang="en-AU" sz="1200" b="1"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The ability to withstand a force without breaking.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Steel is strong in tension and compression.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07812951"/>
                  </a:ext>
                </a:extLst>
              </a:tr>
              <a:tr h="567134">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Hardness </a:t>
                      </a:r>
                      <a:endParaRPr lang="en-AU" sz="1200" b="1"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Resistance to scratching, denting or cutting.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Ceramic tiles are very hard.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069961600"/>
                  </a:ext>
                </a:extLst>
              </a:tr>
              <a:tr h="567134">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Toughness </a:t>
                      </a:r>
                      <a:endParaRPr lang="en-AU" sz="1200" b="1"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Ability to absorb energy without breaking.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Bike helmets use tough plastics.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74270161"/>
                  </a:ext>
                </a:extLst>
              </a:tr>
              <a:tr h="741060">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Brittleness </a:t>
                      </a:r>
                      <a:endParaRPr lang="en-AU" sz="1200" b="1"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Breaks or cracks easily without much deformation.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Glass and ceramics are brittle.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717906600"/>
                  </a:ext>
                </a:extLst>
              </a:tr>
              <a:tr h="567134">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Ductility </a:t>
                      </a:r>
                      <a:endParaRPr lang="en-AU" sz="1200" b="1"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Can be stretched into wire without breaking.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Copper is highly ductile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19770568"/>
                  </a:ext>
                </a:extLst>
              </a:tr>
              <a:tr h="567134">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Malleability </a:t>
                      </a:r>
                      <a:endParaRPr lang="en-AU" sz="1200" b="1"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Can be hammered or rolled into thin sheets.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Aluminium foil is malleable.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3705992049"/>
                  </a:ext>
                </a:extLst>
              </a:tr>
              <a:tr h="741060">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Elasticity </a:t>
                      </a:r>
                      <a:endParaRPr lang="en-AU" sz="1200" b="1"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Can return to original shape after being stretched. </a:t>
                      </a:r>
                      <a:endParaRPr lang="en-AU" sz="1200" b="0" i="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dirty="0">
                          <a:effectLst/>
                          <a:latin typeface="Arial" panose="020B0604020202020204" pitchFamily="34" charset="0"/>
                        </a:rPr>
                        <a:t>Rubber bands are elastic. </a:t>
                      </a:r>
                      <a:endParaRPr lang="en-AU" sz="1200" b="0" i="0" dirty="0">
                        <a:effectLst/>
                      </a:endParaRPr>
                    </a:p>
                  </a:txBody>
                  <a:tcPr marL="65909" marR="65909" marT="32954" marB="329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88381042"/>
                  </a:ext>
                </a:extLst>
              </a:tr>
            </a:tbl>
          </a:graphicData>
        </a:graphic>
      </p:graphicFrame>
      <p:sp>
        <p:nvSpPr>
          <p:cNvPr id="2" name="Slide Number Placeholder 1">
            <a:extLst>
              <a:ext uri="{FF2B5EF4-FFF2-40B4-BE49-F238E27FC236}">
                <a16:creationId xmlns:a16="http://schemas.microsoft.com/office/drawing/2014/main" id="{F84E7C1A-A6F0-E7C3-6E8E-629D330B9A4C}"/>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9106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0B768-36D6-2AE1-8C46-7BFBF04587E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3D4F24D-AD59-1E7D-EDB0-135D4279CDE6}"/>
              </a:ext>
            </a:extLst>
          </p:cNvPr>
          <p:cNvSpPr>
            <a:spLocks noGrp="1"/>
          </p:cNvSpPr>
          <p:nvPr>
            <p:ph type="title"/>
          </p:nvPr>
        </p:nvSpPr>
        <p:spPr/>
        <p:txBody>
          <a:bodyPr vert="horz" lIns="0" tIns="0" rIns="0" bIns="0" rtlCol="0" anchor="t">
            <a:normAutofit/>
          </a:bodyPr>
          <a:lstStyle/>
          <a:p>
            <a:r>
              <a:rPr lang="en-AU" dirty="0"/>
              <a:t>Engineering Materials (12)</a:t>
            </a:r>
          </a:p>
        </p:txBody>
      </p:sp>
      <p:sp>
        <p:nvSpPr>
          <p:cNvPr id="3" name="Text Placeholder 2">
            <a:extLst>
              <a:ext uri="{FF2B5EF4-FFF2-40B4-BE49-F238E27FC236}">
                <a16:creationId xmlns:a16="http://schemas.microsoft.com/office/drawing/2014/main" id="{46EC0A14-953E-CA03-F854-893F89B047DC}"/>
              </a:ext>
            </a:extLst>
          </p:cNvPr>
          <p:cNvSpPr>
            <a:spLocks noGrp="1"/>
          </p:cNvSpPr>
          <p:nvPr>
            <p:ph type="body" sz="quarter" idx="18"/>
          </p:nvPr>
        </p:nvSpPr>
        <p:spPr/>
        <p:txBody>
          <a:bodyPr/>
          <a:lstStyle/>
          <a:p>
            <a:r>
              <a:rPr lang="en-AU" dirty="0"/>
              <a:t>Physical Properties</a:t>
            </a:r>
          </a:p>
        </p:txBody>
      </p:sp>
      <p:graphicFrame>
        <p:nvGraphicFramePr>
          <p:cNvPr id="4" name="Table 3">
            <a:extLst>
              <a:ext uri="{FF2B5EF4-FFF2-40B4-BE49-F238E27FC236}">
                <a16:creationId xmlns:a16="http://schemas.microsoft.com/office/drawing/2014/main" id="{3CCC15A5-DA5A-F461-A07D-6721224C8983}"/>
              </a:ext>
            </a:extLst>
          </p:cNvPr>
          <p:cNvGraphicFramePr>
            <a:graphicFrameLocks noGrp="1"/>
          </p:cNvGraphicFramePr>
          <p:nvPr>
            <p:extLst>
              <p:ext uri="{D42A27DB-BD31-4B8C-83A1-F6EECF244321}">
                <p14:modId xmlns:p14="http://schemas.microsoft.com/office/powerpoint/2010/main" val="3260718802"/>
              </p:ext>
            </p:extLst>
          </p:nvPr>
        </p:nvGraphicFramePr>
        <p:xfrm>
          <a:off x="2478881" y="1428750"/>
          <a:ext cx="7672386" cy="5155818"/>
        </p:xfrm>
        <a:graphic>
          <a:graphicData uri="http://schemas.openxmlformats.org/drawingml/2006/table">
            <a:tbl>
              <a:tblPr firstRow="1"/>
              <a:tblGrid>
                <a:gridCol w="2208471">
                  <a:extLst>
                    <a:ext uri="{9D8B030D-6E8A-4147-A177-3AD203B41FA5}">
                      <a16:colId xmlns:a16="http://schemas.microsoft.com/office/drawing/2014/main" val="3381824323"/>
                    </a:ext>
                  </a:extLst>
                </a:gridCol>
                <a:gridCol w="2765173">
                  <a:extLst>
                    <a:ext uri="{9D8B030D-6E8A-4147-A177-3AD203B41FA5}">
                      <a16:colId xmlns:a16="http://schemas.microsoft.com/office/drawing/2014/main" val="2693878952"/>
                    </a:ext>
                  </a:extLst>
                </a:gridCol>
                <a:gridCol w="2698742">
                  <a:extLst>
                    <a:ext uri="{9D8B030D-6E8A-4147-A177-3AD203B41FA5}">
                      <a16:colId xmlns:a16="http://schemas.microsoft.com/office/drawing/2014/main" val="683957735"/>
                    </a:ext>
                  </a:extLst>
                </a:gridCol>
              </a:tblGrid>
              <a:tr h="718613">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Property</a:t>
                      </a:r>
                      <a:r>
                        <a:rPr lang="en-AU" sz="1400" b="1" i="0" dirty="0">
                          <a:effectLst/>
                          <a:latin typeface="Arial" panose="020B0604020202020204" pitchFamily="34" charset="0"/>
                        </a:rPr>
                        <a:t> </a:t>
                      </a:r>
                      <a:endParaRPr lang="en-AU" sz="14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Description</a:t>
                      </a:r>
                      <a:r>
                        <a:rPr lang="en-AU" sz="1400" b="1" i="0" dirty="0">
                          <a:effectLst/>
                          <a:latin typeface="Arial" panose="020B0604020202020204" pitchFamily="34" charset="0"/>
                        </a:rPr>
                        <a:t> </a:t>
                      </a:r>
                      <a:endParaRPr lang="en-AU" sz="14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Example</a:t>
                      </a:r>
                      <a:r>
                        <a:rPr lang="en-AU" sz="1400" b="1" i="0" dirty="0">
                          <a:effectLst/>
                          <a:latin typeface="Arial" panose="020B0604020202020204" pitchFamily="34" charset="0"/>
                        </a:rPr>
                        <a:t> </a:t>
                      </a:r>
                      <a:endParaRPr lang="en-AU" sz="14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3152381052"/>
                  </a:ext>
                </a:extLst>
              </a:tr>
              <a:tr h="1288581">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Density </a:t>
                      </a:r>
                      <a:endParaRPr lang="en-AU" sz="14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Mass per unit volume — how heavy it feels for its size. </a:t>
                      </a:r>
                      <a:endParaRPr lang="en-AU" sz="1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dirty="0">
                          <a:effectLst/>
                          <a:latin typeface="Arial" panose="020B0604020202020204" pitchFamily="34" charset="0"/>
                        </a:rPr>
                        <a:t>Lead is denser than aluminium. </a:t>
                      </a:r>
                      <a:endParaRPr lang="en-AU" sz="1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09723153"/>
                  </a:ext>
                </a:extLst>
              </a:tr>
              <a:tr h="999475">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Melting Point </a:t>
                      </a:r>
                      <a:endParaRPr lang="en-AU" sz="14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The temperature at which a solid turns to liquid. </a:t>
                      </a:r>
                      <a:endParaRPr lang="en-AU" sz="1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Metals have high melting points. </a:t>
                      </a:r>
                      <a:endParaRPr lang="en-AU" sz="1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935354013"/>
                  </a:ext>
                </a:extLst>
              </a:tr>
              <a:tr h="860568">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Thermal Conductivity </a:t>
                      </a:r>
                      <a:endParaRPr lang="en-AU" sz="14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Ability to transfer heat. </a:t>
                      </a:r>
                      <a:endParaRPr lang="en-AU" sz="1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Copper pans heat up quickly. </a:t>
                      </a:r>
                      <a:endParaRPr lang="en-AU" sz="1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1896523"/>
                  </a:ext>
                </a:extLst>
              </a:tr>
              <a:tr h="1288581">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Electrical Conductivity </a:t>
                      </a:r>
                      <a:endParaRPr lang="en-AU" sz="14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Ability to carry electric current. </a:t>
                      </a:r>
                      <a:endParaRPr lang="en-AU" sz="1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dirty="0">
                          <a:effectLst/>
                          <a:latin typeface="Arial" panose="020B0604020202020204" pitchFamily="34" charset="0"/>
                        </a:rPr>
                        <a:t>Metals like copper are good conductors. </a:t>
                      </a:r>
                      <a:endParaRPr lang="en-AU" sz="1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468749865"/>
                  </a:ext>
                </a:extLst>
              </a:tr>
            </a:tbl>
          </a:graphicData>
        </a:graphic>
      </p:graphicFrame>
      <p:sp>
        <p:nvSpPr>
          <p:cNvPr id="2" name="Slide Number Placeholder 1">
            <a:extLst>
              <a:ext uri="{FF2B5EF4-FFF2-40B4-BE49-F238E27FC236}">
                <a16:creationId xmlns:a16="http://schemas.microsoft.com/office/drawing/2014/main" id="{750101E4-ECAF-3D26-BB03-60017B4671E6}"/>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030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60420-BD23-6458-4A77-01CBDB7D81A7}"/>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EC4B4F6-A9FE-AADF-10A4-52984E9E9560}"/>
              </a:ext>
            </a:extLst>
          </p:cNvPr>
          <p:cNvSpPr>
            <a:spLocks noGrp="1"/>
          </p:cNvSpPr>
          <p:nvPr>
            <p:ph type="title"/>
          </p:nvPr>
        </p:nvSpPr>
        <p:spPr/>
        <p:txBody>
          <a:bodyPr vert="horz" lIns="0" tIns="0" rIns="0" bIns="0" rtlCol="0" anchor="t">
            <a:normAutofit/>
          </a:bodyPr>
          <a:lstStyle/>
          <a:p>
            <a:r>
              <a:rPr lang="en-AU" dirty="0"/>
              <a:t>Engineering Materials (13)</a:t>
            </a:r>
          </a:p>
        </p:txBody>
      </p:sp>
      <p:sp>
        <p:nvSpPr>
          <p:cNvPr id="4" name="Text Placeholder 3">
            <a:extLst>
              <a:ext uri="{FF2B5EF4-FFF2-40B4-BE49-F238E27FC236}">
                <a16:creationId xmlns:a16="http://schemas.microsoft.com/office/drawing/2014/main" id="{D595E12E-3EE0-269B-57D2-2E3D9D8408E5}"/>
              </a:ext>
            </a:extLst>
          </p:cNvPr>
          <p:cNvSpPr>
            <a:spLocks noGrp="1"/>
          </p:cNvSpPr>
          <p:nvPr>
            <p:ph type="body" sz="quarter" idx="18"/>
          </p:nvPr>
        </p:nvSpPr>
        <p:spPr/>
        <p:txBody>
          <a:bodyPr/>
          <a:lstStyle/>
          <a:p>
            <a:r>
              <a:rPr lang="en-AU" dirty="0"/>
              <a:t>Manufacturing and environmental properties</a:t>
            </a:r>
          </a:p>
        </p:txBody>
      </p:sp>
      <p:graphicFrame>
        <p:nvGraphicFramePr>
          <p:cNvPr id="3" name="Table 2">
            <a:extLst>
              <a:ext uri="{FF2B5EF4-FFF2-40B4-BE49-F238E27FC236}">
                <a16:creationId xmlns:a16="http://schemas.microsoft.com/office/drawing/2014/main" id="{7C88E533-AA06-48DD-A3A3-32A8D078EE5E}"/>
              </a:ext>
            </a:extLst>
          </p:cNvPr>
          <p:cNvGraphicFramePr>
            <a:graphicFrameLocks noGrp="1"/>
          </p:cNvGraphicFramePr>
          <p:nvPr>
            <p:extLst>
              <p:ext uri="{D42A27DB-BD31-4B8C-83A1-F6EECF244321}">
                <p14:modId xmlns:p14="http://schemas.microsoft.com/office/powerpoint/2010/main" val="1188777617"/>
              </p:ext>
            </p:extLst>
          </p:nvPr>
        </p:nvGraphicFramePr>
        <p:xfrm>
          <a:off x="2836610" y="1600236"/>
          <a:ext cx="6518780" cy="5095764"/>
        </p:xfrm>
        <a:graphic>
          <a:graphicData uri="http://schemas.openxmlformats.org/drawingml/2006/table">
            <a:tbl>
              <a:tblPr firstRow="1"/>
              <a:tblGrid>
                <a:gridCol w="1587437">
                  <a:extLst>
                    <a:ext uri="{9D8B030D-6E8A-4147-A177-3AD203B41FA5}">
                      <a16:colId xmlns:a16="http://schemas.microsoft.com/office/drawing/2014/main" val="3868144913"/>
                    </a:ext>
                  </a:extLst>
                </a:gridCol>
                <a:gridCol w="2499427">
                  <a:extLst>
                    <a:ext uri="{9D8B030D-6E8A-4147-A177-3AD203B41FA5}">
                      <a16:colId xmlns:a16="http://schemas.microsoft.com/office/drawing/2014/main" val="45246379"/>
                    </a:ext>
                  </a:extLst>
                </a:gridCol>
                <a:gridCol w="2431916">
                  <a:extLst>
                    <a:ext uri="{9D8B030D-6E8A-4147-A177-3AD203B41FA5}">
                      <a16:colId xmlns:a16="http://schemas.microsoft.com/office/drawing/2014/main" val="284137796"/>
                    </a:ext>
                  </a:extLst>
                </a:gridCol>
              </a:tblGrid>
              <a:tr h="340584">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Property</a:t>
                      </a:r>
                      <a:r>
                        <a:rPr lang="en-AU" sz="1400" b="1" i="0" dirty="0">
                          <a:effectLst/>
                          <a:latin typeface="Arial" panose="020B0604020202020204" pitchFamily="34" charset="0"/>
                        </a:rPr>
                        <a:t> </a:t>
                      </a:r>
                      <a:endParaRPr lang="en-AU" sz="1400" b="1" i="0" dirty="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Description</a:t>
                      </a:r>
                      <a:r>
                        <a:rPr lang="en-AU" sz="1400" b="1" i="0" dirty="0">
                          <a:effectLst/>
                          <a:latin typeface="Arial" panose="020B0604020202020204" pitchFamily="34" charset="0"/>
                        </a:rPr>
                        <a:t> </a:t>
                      </a:r>
                      <a:endParaRPr lang="en-AU" sz="1400" b="1" i="0" dirty="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400" b="1" i="0" dirty="0">
                          <a:solidFill>
                            <a:srgbClr val="FFFFFF"/>
                          </a:solidFill>
                          <a:effectLst/>
                          <a:latin typeface="Arial" panose="020B0604020202020204" pitchFamily="34" charset="0"/>
                        </a:rPr>
                        <a:t>Example</a:t>
                      </a:r>
                      <a:r>
                        <a:rPr lang="en-AU" sz="1400" b="1" i="0" dirty="0">
                          <a:effectLst/>
                          <a:latin typeface="Arial" panose="020B0604020202020204" pitchFamily="34" charset="0"/>
                        </a:rPr>
                        <a:t> </a:t>
                      </a:r>
                      <a:endParaRPr lang="en-AU" sz="1400" b="1" i="0" dirty="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1492448165"/>
                  </a:ext>
                </a:extLst>
              </a:tr>
              <a:tr h="684298">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Workability </a:t>
                      </a:r>
                      <a:endParaRPr lang="en-AU" sz="1400" b="1"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dirty="0">
                          <a:effectLst/>
                          <a:latin typeface="Arial" panose="020B0604020202020204" pitchFamily="34" charset="0"/>
                        </a:rPr>
                        <a:t>How easy it is to cut, shape, join or finish. </a:t>
                      </a:r>
                      <a:endParaRPr lang="en-AU" sz="1400" b="0" i="0" dirty="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Timber is easy to saw and sand.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46943949"/>
                  </a:ext>
                </a:extLst>
              </a:tr>
              <a:tr h="1060227">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Sustainability </a:t>
                      </a:r>
                      <a:endParaRPr lang="en-AU" sz="1400" b="1"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Can the material be recycled or sourced responsibly?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Bamboo is a sustainable material.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820715519"/>
                  </a:ext>
                </a:extLst>
              </a:tr>
              <a:tr h="684298">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Disposability </a:t>
                      </a:r>
                      <a:endParaRPr lang="en-AU" sz="1400" b="1"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How easy and safe it is to dispose of.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Bioplastics break down in compost.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83798121"/>
                  </a:ext>
                </a:extLst>
              </a:tr>
              <a:tr h="474442">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Availability </a:t>
                      </a:r>
                      <a:endParaRPr lang="en-AU" sz="1400" b="1"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How easy it is to get or purchase.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Steel is widely available.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267914612"/>
                  </a:ext>
                </a:extLst>
              </a:tr>
              <a:tr h="894154">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Cost </a:t>
                      </a:r>
                      <a:endParaRPr lang="en-AU" sz="1400" b="1"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How expensive the material is to buy and work with.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Titanium is expensive.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28731461"/>
                  </a:ext>
                </a:extLst>
              </a:tr>
              <a:tr h="894154">
                <a:tc>
                  <a:txBody>
                    <a:bodyPr/>
                    <a:lstStyle/>
                    <a:p>
                      <a:pPr algn="l" rtl="0" fontAlgn="base">
                        <a:lnSpc>
                          <a:spcPts val="1913"/>
                        </a:lnSpc>
                        <a:spcBef>
                          <a:spcPts val="1200"/>
                        </a:spcBef>
                        <a:spcAft>
                          <a:spcPts val="600"/>
                        </a:spcAft>
                        <a:buNone/>
                      </a:pPr>
                      <a:r>
                        <a:rPr lang="en-AU" sz="1400" b="1" i="0">
                          <a:effectLst/>
                          <a:latin typeface="Arial" panose="020B0604020202020204" pitchFamily="34" charset="0"/>
                        </a:rPr>
                        <a:t>Safety </a:t>
                      </a:r>
                      <a:endParaRPr lang="en-AU" sz="1400" b="1"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a:effectLst/>
                          <a:latin typeface="Arial" panose="020B0604020202020204" pitchFamily="34" charset="0"/>
                        </a:rPr>
                        <a:t>How safe the material is to use (non-toxic, low fire risk, etc.) </a:t>
                      </a:r>
                      <a:endParaRPr lang="en-AU" sz="1400" b="0" i="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400" b="0" i="0" dirty="0">
                          <a:effectLst/>
                          <a:latin typeface="Arial" panose="020B0604020202020204" pitchFamily="34" charset="0"/>
                        </a:rPr>
                        <a:t>Food-grade plastics are safe. </a:t>
                      </a:r>
                      <a:endParaRPr lang="en-AU" sz="1400" b="0" i="0" dirty="0">
                        <a:effectLst/>
                      </a:endParaRPr>
                    </a:p>
                  </a:txBody>
                  <a:tcPr marL="75324" marR="75324" marT="37662" marB="376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352390330"/>
                  </a:ext>
                </a:extLst>
              </a:tr>
            </a:tbl>
          </a:graphicData>
        </a:graphic>
      </p:graphicFrame>
      <p:sp>
        <p:nvSpPr>
          <p:cNvPr id="2" name="Slide Number Placeholder 1">
            <a:extLst>
              <a:ext uri="{FF2B5EF4-FFF2-40B4-BE49-F238E27FC236}">
                <a16:creationId xmlns:a16="http://schemas.microsoft.com/office/drawing/2014/main" id="{F96395A2-5E3C-7A98-8B3B-2146043097D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669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What is Engineering? (3)</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latin typeface="+mj-lt"/>
              </a:rPr>
              <a:t>Types of Engineering</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7"/>
            <a:ext cx="11484000" cy="545602"/>
          </a:xfrm>
        </p:spPr>
        <p:txBody>
          <a:bodyPr/>
          <a:lstStyle/>
          <a:p>
            <a:r>
              <a:rPr lang="en-AU" dirty="0">
                <a:latin typeface="+mn-lt"/>
              </a:rPr>
              <a:t>Match each type of engineer with what they design or build?</a:t>
            </a:r>
          </a:p>
          <a:p>
            <a:endParaRPr lang="en-AU" dirty="0">
              <a:latin typeface="+mn-lt"/>
            </a:endParaRPr>
          </a:p>
        </p:txBody>
      </p:sp>
      <p:graphicFrame>
        <p:nvGraphicFramePr>
          <p:cNvPr id="5" name="Table 4">
            <a:extLst>
              <a:ext uri="{FF2B5EF4-FFF2-40B4-BE49-F238E27FC236}">
                <a16:creationId xmlns:a16="http://schemas.microsoft.com/office/drawing/2014/main" id="{D4C7D4B4-2994-6406-541E-F6B65730A3AC}"/>
              </a:ext>
            </a:extLst>
          </p:cNvPr>
          <p:cNvGraphicFramePr>
            <a:graphicFrameLocks noGrp="1"/>
          </p:cNvGraphicFramePr>
          <p:nvPr>
            <p:extLst>
              <p:ext uri="{D42A27DB-BD31-4B8C-83A1-F6EECF244321}">
                <p14:modId xmlns:p14="http://schemas.microsoft.com/office/powerpoint/2010/main" val="1741031851"/>
              </p:ext>
            </p:extLst>
          </p:nvPr>
        </p:nvGraphicFramePr>
        <p:xfrm>
          <a:off x="2076090" y="2363637"/>
          <a:ext cx="8039820" cy="3657599"/>
        </p:xfrm>
        <a:graphic>
          <a:graphicData uri="http://schemas.openxmlformats.org/drawingml/2006/table">
            <a:tbl>
              <a:tblPr firstRow="1" firstCol="1" bandRow="1"/>
              <a:tblGrid>
                <a:gridCol w="4019910">
                  <a:extLst>
                    <a:ext uri="{9D8B030D-6E8A-4147-A177-3AD203B41FA5}">
                      <a16:colId xmlns:a16="http://schemas.microsoft.com/office/drawing/2014/main" val="998108146"/>
                    </a:ext>
                  </a:extLst>
                </a:gridCol>
                <a:gridCol w="4019910">
                  <a:extLst>
                    <a:ext uri="{9D8B030D-6E8A-4147-A177-3AD203B41FA5}">
                      <a16:colId xmlns:a16="http://schemas.microsoft.com/office/drawing/2014/main" val="376393830"/>
                    </a:ext>
                  </a:extLst>
                </a:gridCol>
              </a:tblGrid>
              <a:tr h="716476">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Type of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What they work on</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66120470"/>
                  </a:ext>
                </a:extLst>
              </a:tr>
              <a:tr h="716476">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Civil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lvl="0" indent="-342900">
                        <a:lnSpc>
                          <a:spcPct val="150000"/>
                        </a:lnSpc>
                        <a:spcBef>
                          <a:spcPts val="1200"/>
                        </a:spcBef>
                        <a:spcAft>
                          <a:spcPts val="600"/>
                        </a:spcAft>
                        <a:buFont typeface="+mj-lt"/>
                        <a:buAutoNum type="alphaLcPeriod"/>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Test and maintain aircraft</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3698593"/>
                  </a:ext>
                </a:extLst>
              </a:tr>
              <a:tr h="716476">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Mechanical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lvl="0" indent="0">
                        <a:lnSpc>
                          <a:spcPct val="150000"/>
                        </a:lnSpc>
                        <a:spcBef>
                          <a:spcPts val="1200"/>
                        </a:spcBef>
                        <a:spcAft>
                          <a:spcPts val="600"/>
                        </a:spcAft>
                        <a:buFont typeface="+mj-l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    Electronic circuits, robotics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909665791"/>
                  </a:ext>
                </a:extLst>
              </a:tr>
              <a:tr h="791695">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Electrical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lvl="0" indent="0">
                        <a:lnSpc>
                          <a:spcPct val="150000"/>
                        </a:lnSpc>
                        <a:spcBef>
                          <a:spcPts val="1200"/>
                        </a:spcBef>
                        <a:spcAft>
                          <a:spcPts val="600"/>
                        </a:spcAft>
                        <a:buFont typeface="+mj-l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    Engines, machines, mechanical   systems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41488167"/>
                  </a:ext>
                </a:extLst>
              </a:tr>
              <a:tr h="716476">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Aeronautical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lvl="0" indent="0">
                        <a:lnSpc>
                          <a:spcPct val="150000"/>
                        </a:lnSpc>
                        <a:spcBef>
                          <a:spcPts val="1200"/>
                        </a:spcBef>
                        <a:spcAft>
                          <a:spcPts val="600"/>
                        </a:spcAft>
                        <a:buFont typeface="+mj-l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    Roads, bridges, tunnels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252624335"/>
                  </a:ext>
                </a:extLst>
              </a:tr>
            </a:tbl>
          </a:graphicData>
        </a:graphic>
      </p:graphicFrame>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75727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26179-4922-1BE6-A08C-4CAB787850F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CDC464E-481D-A1DD-9A7B-306DA1D26722}"/>
              </a:ext>
            </a:extLst>
          </p:cNvPr>
          <p:cNvSpPr>
            <a:spLocks noGrp="1"/>
          </p:cNvSpPr>
          <p:nvPr>
            <p:ph type="title"/>
          </p:nvPr>
        </p:nvSpPr>
        <p:spPr/>
        <p:txBody>
          <a:bodyPr vert="horz" lIns="0" tIns="0" rIns="0" bIns="0" rtlCol="0" anchor="t">
            <a:normAutofit/>
          </a:bodyPr>
          <a:lstStyle/>
          <a:p>
            <a:r>
              <a:rPr lang="en-AU" dirty="0"/>
              <a:t>Engineering Materials (14)</a:t>
            </a:r>
          </a:p>
        </p:txBody>
      </p:sp>
      <p:sp>
        <p:nvSpPr>
          <p:cNvPr id="6" name="Text Placeholder 5">
            <a:extLst>
              <a:ext uri="{FF2B5EF4-FFF2-40B4-BE49-F238E27FC236}">
                <a16:creationId xmlns:a16="http://schemas.microsoft.com/office/drawing/2014/main" id="{79466455-53A2-14FB-4E56-771A6F42758E}"/>
              </a:ext>
            </a:extLst>
          </p:cNvPr>
          <p:cNvSpPr>
            <a:spLocks noGrp="1"/>
          </p:cNvSpPr>
          <p:nvPr>
            <p:ph type="body" sz="quarter" idx="18"/>
          </p:nvPr>
        </p:nvSpPr>
        <p:spPr/>
        <p:txBody>
          <a:bodyPr/>
          <a:lstStyle/>
          <a:p>
            <a:r>
              <a:rPr lang="en-AU" dirty="0"/>
              <a:t>Activity – match the property</a:t>
            </a:r>
          </a:p>
        </p:txBody>
      </p:sp>
      <p:graphicFrame>
        <p:nvGraphicFramePr>
          <p:cNvPr id="4" name="Table 3">
            <a:extLst>
              <a:ext uri="{FF2B5EF4-FFF2-40B4-BE49-F238E27FC236}">
                <a16:creationId xmlns:a16="http://schemas.microsoft.com/office/drawing/2014/main" id="{1D810B86-8FEB-AE2F-2DC3-7734293235FD}"/>
              </a:ext>
            </a:extLst>
          </p:cNvPr>
          <p:cNvGraphicFramePr>
            <a:graphicFrameLocks noGrp="1"/>
          </p:cNvGraphicFramePr>
          <p:nvPr>
            <p:extLst>
              <p:ext uri="{D42A27DB-BD31-4B8C-83A1-F6EECF244321}">
                <p14:modId xmlns:p14="http://schemas.microsoft.com/office/powerpoint/2010/main" val="233339350"/>
              </p:ext>
            </p:extLst>
          </p:nvPr>
        </p:nvGraphicFramePr>
        <p:xfrm>
          <a:off x="2195945" y="2140039"/>
          <a:ext cx="7800110" cy="3528456"/>
        </p:xfrm>
        <a:graphic>
          <a:graphicData uri="http://schemas.openxmlformats.org/drawingml/2006/table">
            <a:tbl>
              <a:tblPr firstRow="1"/>
              <a:tblGrid>
                <a:gridCol w="2621453">
                  <a:extLst>
                    <a:ext uri="{9D8B030D-6E8A-4147-A177-3AD203B41FA5}">
                      <a16:colId xmlns:a16="http://schemas.microsoft.com/office/drawing/2014/main" val="296842288"/>
                    </a:ext>
                  </a:extLst>
                </a:gridCol>
                <a:gridCol w="5178657">
                  <a:extLst>
                    <a:ext uri="{9D8B030D-6E8A-4147-A177-3AD203B41FA5}">
                      <a16:colId xmlns:a16="http://schemas.microsoft.com/office/drawing/2014/main" val="1550068608"/>
                    </a:ext>
                  </a:extLst>
                </a:gridCol>
              </a:tblGrid>
              <a:tr h="588076">
                <a:tc>
                  <a:txBody>
                    <a:bodyPr/>
                    <a:lstStyle/>
                    <a:p>
                      <a:pPr algn="l" rtl="0" fontAlgn="base">
                        <a:lnSpc>
                          <a:spcPts val="1913"/>
                        </a:lnSpc>
                        <a:spcBef>
                          <a:spcPts val="1200"/>
                        </a:spcBef>
                        <a:spcAft>
                          <a:spcPts val="600"/>
                        </a:spcAft>
                        <a:buNone/>
                      </a:pPr>
                      <a:r>
                        <a:rPr lang="en-AU" sz="1600" b="1" i="0" dirty="0">
                          <a:solidFill>
                            <a:srgbClr val="FFFFFF"/>
                          </a:solidFill>
                          <a:effectLst/>
                          <a:latin typeface="Arial" panose="020B0604020202020204" pitchFamily="34" charset="0"/>
                        </a:rPr>
                        <a:t>Property</a:t>
                      </a:r>
                      <a:r>
                        <a:rPr lang="en-AU" sz="1600" b="1" i="0" dirty="0">
                          <a:effectLst/>
                          <a:latin typeface="Arial" panose="020B0604020202020204" pitchFamily="34" charset="0"/>
                        </a:rPr>
                        <a:t>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600" b="1" i="0" dirty="0">
                          <a:solidFill>
                            <a:srgbClr val="FFFFFF"/>
                          </a:solidFill>
                          <a:effectLst/>
                          <a:latin typeface="Arial" panose="020B0604020202020204" pitchFamily="34" charset="0"/>
                        </a:rPr>
                        <a:t>Description</a:t>
                      </a:r>
                      <a:r>
                        <a:rPr lang="en-AU" sz="1600" b="1" i="0" dirty="0">
                          <a:effectLst/>
                          <a:latin typeface="Arial" panose="020B0604020202020204" pitchFamily="34" charset="0"/>
                        </a:rPr>
                        <a:t>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2272143830"/>
                  </a:ext>
                </a:extLst>
              </a:tr>
              <a:tr h="588076">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A. Ductility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1. Can return to its original shape after being stretched </a:t>
                      </a:r>
                      <a:endParaRPr lang="en-AU"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59641781"/>
                  </a:ext>
                </a:extLst>
              </a:tr>
              <a:tr h="588076">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B. Hardness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2. Can be stretched into a wire without breaking </a:t>
                      </a:r>
                      <a:endParaRPr lang="en-AU"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609126682"/>
                  </a:ext>
                </a:extLst>
              </a:tr>
              <a:tr h="588076">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C. Elasticity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3. Can be hammered into sheets </a:t>
                      </a:r>
                      <a:endParaRPr lang="en-AU"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61156998"/>
                  </a:ext>
                </a:extLst>
              </a:tr>
              <a:tr h="588076">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D. Brittleness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4. Breaks easily without bending </a:t>
                      </a:r>
                      <a:endParaRPr lang="en-AU"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3539614826"/>
                  </a:ext>
                </a:extLst>
              </a:tr>
              <a:tr h="588076">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E. Malleability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5. Resists scratching or denting </a:t>
                      </a:r>
                      <a:endParaRPr lang="en-AU"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35422875"/>
                  </a:ext>
                </a:extLst>
              </a:tr>
            </a:tbl>
          </a:graphicData>
        </a:graphic>
      </p:graphicFrame>
      <p:sp>
        <p:nvSpPr>
          <p:cNvPr id="2" name="Slide Number Placeholder 1">
            <a:extLst>
              <a:ext uri="{FF2B5EF4-FFF2-40B4-BE49-F238E27FC236}">
                <a16:creationId xmlns:a16="http://schemas.microsoft.com/office/drawing/2014/main" id="{DE0316CA-C746-6E9F-2F13-1F2F99088030}"/>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186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F5F7E-FB27-9A1E-14A9-0E880DFEF9CB}"/>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892DEFA3-B6DC-D9FB-0E09-D78A41E30822}"/>
              </a:ext>
            </a:extLst>
          </p:cNvPr>
          <p:cNvSpPr>
            <a:spLocks noGrp="1"/>
          </p:cNvSpPr>
          <p:nvPr>
            <p:ph type="title"/>
          </p:nvPr>
        </p:nvSpPr>
        <p:spPr/>
        <p:txBody>
          <a:bodyPr vert="horz" lIns="0" tIns="0" rIns="0" bIns="0" rtlCol="0" anchor="t">
            <a:normAutofit/>
          </a:bodyPr>
          <a:lstStyle/>
          <a:p>
            <a:r>
              <a:rPr lang="en-AU" dirty="0"/>
              <a:t>Engineering Materials (15)</a:t>
            </a:r>
          </a:p>
        </p:txBody>
      </p:sp>
      <p:sp>
        <p:nvSpPr>
          <p:cNvPr id="4" name="Text Placeholder 3">
            <a:extLst>
              <a:ext uri="{FF2B5EF4-FFF2-40B4-BE49-F238E27FC236}">
                <a16:creationId xmlns:a16="http://schemas.microsoft.com/office/drawing/2014/main" id="{D7240685-4016-7723-9330-367AD3707AC2}"/>
              </a:ext>
            </a:extLst>
          </p:cNvPr>
          <p:cNvSpPr>
            <a:spLocks noGrp="1"/>
          </p:cNvSpPr>
          <p:nvPr>
            <p:ph type="body" sz="quarter" idx="18"/>
          </p:nvPr>
        </p:nvSpPr>
        <p:spPr/>
        <p:txBody>
          <a:bodyPr/>
          <a:lstStyle/>
          <a:p>
            <a:r>
              <a:rPr lang="en-AU" dirty="0"/>
              <a:t>Activity – property Hunt</a:t>
            </a:r>
          </a:p>
        </p:txBody>
      </p:sp>
      <p:sp>
        <p:nvSpPr>
          <p:cNvPr id="3" name="Text Placeholder 2">
            <a:extLst>
              <a:ext uri="{FF2B5EF4-FFF2-40B4-BE49-F238E27FC236}">
                <a16:creationId xmlns:a16="http://schemas.microsoft.com/office/drawing/2014/main" id="{0C3CEC9A-1216-9981-0D93-251A50C7ECEF}"/>
              </a:ext>
            </a:extLst>
          </p:cNvPr>
          <p:cNvSpPr>
            <a:spLocks noGrp="1"/>
          </p:cNvSpPr>
          <p:nvPr>
            <p:ph type="body" sz="quarter" idx="17"/>
          </p:nvPr>
        </p:nvSpPr>
        <p:spPr>
          <a:xfrm>
            <a:off x="360000" y="1567086"/>
            <a:ext cx="11484000" cy="1027199"/>
          </a:xfrm>
        </p:spPr>
        <p:txBody>
          <a:bodyPr/>
          <a:lstStyle/>
          <a:p>
            <a:r>
              <a:rPr lang="en-AU" dirty="0">
                <a:solidFill>
                  <a:srgbClr val="000000"/>
                </a:solidFill>
              </a:rPr>
              <a:t>Find an item in your classroom, school or home that matches each property. Fill in the table with what you find: </a:t>
            </a:r>
            <a:endParaRPr lang="en-AU" dirty="0"/>
          </a:p>
        </p:txBody>
      </p:sp>
      <p:graphicFrame>
        <p:nvGraphicFramePr>
          <p:cNvPr id="6" name="Table 5">
            <a:extLst>
              <a:ext uri="{FF2B5EF4-FFF2-40B4-BE49-F238E27FC236}">
                <a16:creationId xmlns:a16="http://schemas.microsoft.com/office/drawing/2014/main" id="{7FF5AD12-9A20-8816-170A-0C3407E46573}"/>
              </a:ext>
            </a:extLst>
          </p:cNvPr>
          <p:cNvGraphicFramePr>
            <a:graphicFrameLocks noGrp="1"/>
          </p:cNvGraphicFramePr>
          <p:nvPr>
            <p:extLst>
              <p:ext uri="{D42A27DB-BD31-4B8C-83A1-F6EECF244321}">
                <p14:modId xmlns:p14="http://schemas.microsoft.com/office/powerpoint/2010/main" val="710311292"/>
              </p:ext>
            </p:extLst>
          </p:nvPr>
        </p:nvGraphicFramePr>
        <p:xfrm>
          <a:off x="1797626" y="2981219"/>
          <a:ext cx="8596748" cy="3329526"/>
        </p:xfrm>
        <a:graphic>
          <a:graphicData uri="http://schemas.openxmlformats.org/drawingml/2006/table">
            <a:tbl>
              <a:tblPr firstRow="1"/>
              <a:tblGrid>
                <a:gridCol w="2149187">
                  <a:extLst>
                    <a:ext uri="{9D8B030D-6E8A-4147-A177-3AD203B41FA5}">
                      <a16:colId xmlns:a16="http://schemas.microsoft.com/office/drawing/2014/main" val="1853205602"/>
                    </a:ext>
                  </a:extLst>
                </a:gridCol>
                <a:gridCol w="2149187">
                  <a:extLst>
                    <a:ext uri="{9D8B030D-6E8A-4147-A177-3AD203B41FA5}">
                      <a16:colId xmlns:a16="http://schemas.microsoft.com/office/drawing/2014/main" val="1227824603"/>
                    </a:ext>
                  </a:extLst>
                </a:gridCol>
                <a:gridCol w="2123208">
                  <a:extLst>
                    <a:ext uri="{9D8B030D-6E8A-4147-A177-3AD203B41FA5}">
                      <a16:colId xmlns:a16="http://schemas.microsoft.com/office/drawing/2014/main" val="475637416"/>
                    </a:ext>
                  </a:extLst>
                </a:gridCol>
                <a:gridCol w="2175166">
                  <a:extLst>
                    <a:ext uri="{9D8B030D-6E8A-4147-A177-3AD203B41FA5}">
                      <a16:colId xmlns:a16="http://schemas.microsoft.com/office/drawing/2014/main" val="4278397629"/>
                    </a:ext>
                  </a:extLst>
                </a:gridCol>
              </a:tblGrid>
              <a:tr h="554921">
                <a:tc>
                  <a:txBody>
                    <a:bodyPr/>
                    <a:lstStyle/>
                    <a:p>
                      <a:pPr algn="l" rtl="0" fontAlgn="base">
                        <a:lnSpc>
                          <a:spcPts val="1913"/>
                        </a:lnSpc>
                        <a:spcBef>
                          <a:spcPts val="1200"/>
                        </a:spcBef>
                        <a:spcAft>
                          <a:spcPts val="600"/>
                        </a:spcAft>
                        <a:buNone/>
                      </a:pPr>
                      <a:r>
                        <a:rPr lang="en-AU" sz="1100" b="1" i="0">
                          <a:solidFill>
                            <a:srgbClr val="FFFFFF"/>
                          </a:solidFill>
                          <a:effectLst/>
                          <a:latin typeface="Arial" panose="020B0604020202020204" pitchFamily="34" charset="0"/>
                        </a:rPr>
                        <a:t>Property</a:t>
                      </a:r>
                      <a:r>
                        <a:rPr lang="en-AU" sz="1100" b="1" i="0">
                          <a:effectLst/>
                          <a:latin typeface="Arial" panose="020B0604020202020204" pitchFamily="34" charset="0"/>
                        </a:rPr>
                        <a:t>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100" b="1" i="0" dirty="0">
                          <a:solidFill>
                            <a:srgbClr val="FFFFFF"/>
                          </a:solidFill>
                          <a:effectLst/>
                          <a:latin typeface="Arial" panose="020B0604020202020204" pitchFamily="34" charset="0"/>
                        </a:rPr>
                        <a:t>Item found</a:t>
                      </a:r>
                      <a:r>
                        <a:rPr lang="en-AU" sz="1100" b="1" i="0" dirty="0">
                          <a:effectLst/>
                          <a:latin typeface="Arial" panose="020B0604020202020204" pitchFamily="34" charset="0"/>
                        </a:rPr>
                        <a:t> </a:t>
                      </a:r>
                      <a:endParaRPr lang="en-AU"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100" b="1" i="0">
                          <a:solidFill>
                            <a:srgbClr val="FFFFFF"/>
                          </a:solidFill>
                          <a:effectLst/>
                          <a:latin typeface="Arial" panose="020B0604020202020204" pitchFamily="34" charset="0"/>
                        </a:rPr>
                        <a:t>Justification</a:t>
                      </a:r>
                      <a:r>
                        <a:rPr lang="en-AU" sz="1100" b="1" i="0">
                          <a:effectLst/>
                          <a:latin typeface="Arial" panose="020B0604020202020204" pitchFamily="34" charset="0"/>
                        </a:rPr>
                        <a:t>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100" b="1" i="0">
                          <a:solidFill>
                            <a:srgbClr val="FFFFFF"/>
                          </a:solidFill>
                          <a:effectLst/>
                          <a:latin typeface="Arial" panose="020B0604020202020204" pitchFamily="34" charset="0"/>
                        </a:rPr>
                        <a:t> Image</a:t>
                      </a:r>
                      <a:r>
                        <a:rPr lang="en-AU" sz="1100" b="1" i="0">
                          <a:effectLst/>
                          <a:latin typeface="Arial" panose="020B0604020202020204" pitchFamily="34" charset="0"/>
                        </a:rPr>
                        <a:t>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410595803"/>
                  </a:ext>
                </a:extLst>
              </a:tr>
              <a:tr h="554921">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Conductivity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3049528"/>
                  </a:ext>
                </a:extLst>
              </a:tr>
              <a:tr h="554921">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Strength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4228604610"/>
                  </a:ext>
                </a:extLst>
              </a:tr>
              <a:tr h="554921">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Brittleness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91270549"/>
                  </a:ext>
                </a:extLst>
              </a:tr>
              <a:tr h="554921">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Toughness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822054207"/>
                  </a:ext>
                </a:extLst>
              </a:tr>
              <a:tr h="554921">
                <a:tc>
                  <a:txBody>
                    <a:bodyPr/>
                    <a:lstStyle/>
                    <a:p>
                      <a:pPr algn="l" rtl="0" fontAlgn="base">
                        <a:lnSpc>
                          <a:spcPts val="1913"/>
                        </a:lnSpc>
                        <a:spcBef>
                          <a:spcPts val="1200"/>
                        </a:spcBef>
                        <a:spcAft>
                          <a:spcPts val="600"/>
                        </a:spcAft>
                        <a:buNone/>
                      </a:pPr>
                      <a:r>
                        <a:rPr lang="en-AU" sz="1100" b="1" i="0">
                          <a:effectLst/>
                          <a:latin typeface="Arial" panose="020B0604020202020204" pitchFamily="34" charset="0"/>
                        </a:rPr>
                        <a:t>Elasticity </a:t>
                      </a:r>
                      <a:endParaRPr lang="en-AU"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100" b="0" i="0" dirty="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32574911"/>
                  </a:ext>
                </a:extLst>
              </a:tr>
            </a:tbl>
          </a:graphicData>
        </a:graphic>
      </p:graphicFrame>
      <p:sp>
        <p:nvSpPr>
          <p:cNvPr id="2" name="Slide Number Placeholder 1">
            <a:extLst>
              <a:ext uri="{FF2B5EF4-FFF2-40B4-BE49-F238E27FC236}">
                <a16:creationId xmlns:a16="http://schemas.microsoft.com/office/drawing/2014/main" id="{935A770E-CFA3-470C-AE52-0BE54A125407}"/>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45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0526D-2B79-6BFF-A6EB-8A5836E281F8}"/>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664FE922-6B7C-2415-8486-8C6FFAFB11C7}"/>
              </a:ext>
            </a:extLst>
          </p:cNvPr>
          <p:cNvSpPr>
            <a:spLocks noGrp="1"/>
          </p:cNvSpPr>
          <p:nvPr>
            <p:ph type="title"/>
          </p:nvPr>
        </p:nvSpPr>
        <p:spPr/>
        <p:txBody>
          <a:bodyPr vert="horz" lIns="0" tIns="0" rIns="0" bIns="0" rtlCol="0" anchor="t">
            <a:normAutofit/>
          </a:bodyPr>
          <a:lstStyle/>
          <a:p>
            <a:r>
              <a:rPr lang="en-AU" dirty="0"/>
              <a:t>Engineering Materials (16)</a:t>
            </a:r>
          </a:p>
        </p:txBody>
      </p:sp>
      <p:sp>
        <p:nvSpPr>
          <p:cNvPr id="6" name="Text Placeholder 5">
            <a:extLst>
              <a:ext uri="{FF2B5EF4-FFF2-40B4-BE49-F238E27FC236}">
                <a16:creationId xmlns:a16="http://schemas.microsoft.com/office/drawing/2014/main" id="{1015E761-4D7B-1950-1353-49B1D27A241B}"/>
              </a:ext>
            </a:extLst>
          </p:cNvPr>
          <p:cNvSpPr>
            <a:spLocks noGrp="1"/>
          </p:cNvSpPr>
          <p:nvPr>
            <p:ph type="body" sz="quarter" idx="18"/>
          </p:nvPr>
        </p:nvSpPr>
        <p:spPr/>
        <p:txBody>
          <a:bodyPr/>
          <a:lstStyle/>
          <a:p>
            <a:r>
              <a:rPr lang="en-AU" dirty="0"/>
              <a:t>Activity – Complete the following sentences</a:t>
            </a:r>
          </a:p>
        </p:txBody>
      </p:sp>
      <p:sp>
        <p:nvSpPr>
          <p:cNvPr id="3" name="Text Placeholder 2">
            <a:extLst>
              <a:ext uri="{FF2B5EF4-FFF2-40B4-BE49-F238E27FC236}">
                <a16:creationId xmlns:a16="http://schemas.microsoft.com/office/drawing/2014/main" id="{593C901F-20BC-B753-31DA-C5A85920F250}"/>
              </a:ext>
            </a:extLst>
          </p:cNvPr>
          <p:cNvSpPr>
            <a:spLocks noGrp="1"/>
          </p:cNvSpPr>
          <p:nvPr>
            <p:ph type="body" sz="quarter" idx="17"/>
          </p:nvPr>
        </p:nvSpPr>
        <p:spPr>
          <a:xfrm>
            <a:off x="360000" y="1369454"/>
            <a:ext cx="8699159" cy="5326546"/>
          </a:xfrm>
        </p:spPr>
        <p:txBody>
          <a:bodyPr/>
          <a:lstStyle/>
          <a:p>
            <a:pPr fontAlgn="base">
              <a:lnSpc>
                <a:spcPct val="114000"/>
              </a:lnSpc>
              <a:spcAft>
                <a:spcPts val="1800"/>
              </a:spcAft>
            </a:pPr>
            <a:r>
              <a:rPr lang="en-AU" sz="1600" dirty="0"/>
              <a:t>Fill in the blanks using the missing keywords from the box: </a:t>
            </a:r>
            <a:endParaRPr lang="en-AU" sz="1600" dirty="0">
              <a:solidFill>
                <a:srgbClr val="000000"/>
              </a:solidFill>
            </a:endParaRPr>
          </a:p>
          <a:p>
            <a:pPr fontAlgn="base">
              <a:lnSpc>
                <a:spcPct val="114000"/>
              </a:lnSpc>
              <a:spcAft>
                <a:spcPts val="1800"/>
              </a:spcAft>
              <a:buFont typeface="+mj-lt"/>
              <a:buAutoNum type="arabicPeriod"/>
            </a:pPr>
            <a:r>
              <a:rPr lang="en-AU" sz="1600" dirty="0">
                <a:solidFill>
                  <a:srgbClr val="000000"/>
                </a:solidFill>
              </a:rPr>
              <a:t> 	Metals like copper are __________, meaning they can be drawn into wire. </a:t>
            </a:r>
          </a:p>
          <a:p>
            <a:pPr fontAlgn="base">
              <a:lnSpc>
                <a:spcPct val="114000"/>
              </a:lnSpc>
              <a:spcAft>
                <a:spcPts val="1800"/>
              </a:spcAft>
              <a:buFont typeface="+mj-lt"/>
              <a:buAutoNum type="arabicPeriod" startAt="2"/>
            </a:pPr>
            <a:r>
              <a:rPr lang="en-AU" sz="1600" dirty="0">
                <a:solidFill>
                  <a:srgbClr val="000000"/>
                </a:solidFill>
              </a:rPr>
              <a:t> 	Rubber bands are __________ because they stretch and return to shape. </a:t>
            </a:r>
          </a:p>
          <a:p>
            <a:pPr fontAlgn="base">
              <a:lnSpc>
                <a:spcPct val="114000"/>
              </a:lnSpc>
              <a:spcAft>
                <a:spcPts val="1800"/>
              </a:spcAft>
              <a:buFont typeface="+mj-lt"/>
              <a:buAutoNum type="arabicPeriod" startAt="3"/>
            </a:pPr>
            <a:r>
              <a:rPr lang="en-AU" sz="1600" dirty="0">
                <a:solidFill>
                  <a:srgbClr val="000000"/>
                </a:solidFill>
              </a:rPr>
              <a:t> 	Glass is a __________ material – it can break easily if dropped. </a:t>
            </a:r>
          </a:p>
          <a:p>
            <a:pPr fontAlgn="base">
              <a:lnSpc>
                <a:spcPct val="114000"/>
              </a:lnSpc>
              <a:spcAft>
                <a:spcPts val="1800"/>
              </a:spcAft>
              <a:buFont typeface="+mj-lt"/>
              <a:buAutoNum type="arabicPeriod" startAt="4"/>
            </a:pPr>
            <a:r>
              <a:rPr lang="en-AU" sz="1600" dirty="0">
                <a:solidFill>
                  <a:srgbClr val="000000"/>
                </a:solidFill>
              </a:rPr>
              <a:t> 	Stainless steel is resistant to __________, so it doesn’t rust easily. </a:t>
            </a:r>
          </a:p>
          <a:p>
            <a:pPr fontAlgn="base">
              <a:lnSpc>
                <a:spcPct val="114000"/>
              </a:lnSpc>
              <a:spcAft>
                <a:spcPts val="1800"/>
              </a:spcAft>
              <a:buFont typeface="+mj-lt"/>
              <a:buAutoNum type="arabicPeriod" startAt="5"/>
            </a:pPr>
            <a:r>
              <a:rPr lang="en-AU" sz="1600" dirty="0">
                <a:solidFill>
                  <a:srgbClr val="000000"/>
                </a:solidFill>
              </a:rPr>
              <a:t> 	Clay, bricks, and porcelain are all types of __________ materials. </a:t>
            </a:r>
          </a:p>
          <a:p>
            <a:pPr fontAlgn="base">
              <a:lnSpc>
                <a:spcPct val="114000"/>
              </a:lnSpc>
              <a:spcAft>
                <a:spcPts val="1800"/>
              </a:spcAft>
              <a:buFont typeface="+mj-lt"/>
              <a:buAutoNum type="arabicPeriod" startAt="6"/>
            </a:pPr>
            <a:r>
              <a:rPr lang="en-AU" sz="1600" dirty="0">
                <a:solidFill>
                  <a:srgbClr val="000000"/>
                </a:solidFill>
              </a:rPr>
              <a:t> 	Aluminium is less __________ than steel, which makes it lighter to use. </a:t>
            </a:r>
          </a:p>
          <a:p>
            <a:pPr marL="630238" indent="-630238" fontAlgn="base">
              <a:lnSpc>
                <a:spcPct val="114000"/>
              </a:lnSpc>
              <a:spcAft>
                <a:spcPts val="1800"/>
              </a:spcAft>
              <a:buFont typeface="+mj-lt"/>
              <a:buAutoNum type="arabicPeriod" startAt="7"/>
            </a:pPr>
            <a:r>
              <a:rPr lang="en-AU" sz="1600" dirty="0">
                <a:solidFill>
                  <a:srgbClr val="000000"/>
                </a:solidFill>
              </a:rPr>
              <a:t> Wood and bamboo are considered __________ materials because they are renewable. </a:t>
            </a:r>
          </a:p>
          <a:p>
            <a:pPr fontAlgn="base">
              <a:lnSpc>
                <a:spcPct val="114000"/>
              </a:lnSpc>
              <a:spcAft>
                <a:spcPts val="1800"/>
              </a:spcAft>
              <a:buFont typeface="+mj-lt"/>
              <a:buAutoNum type="arabicPeriod" startAt="8"/>
            </a:pPr>
            <a:r>
              <a:rPr lang="en-AU" sz="1600" dirty="0">
                <a:solidFill>
                  <a:srgbClr val="000000"/>
                </a:solidFill>
              </a:rPr>
              <a:t> 	A __________ material allows electricity or heat to pass through it. </a:t>
            </a:r>
          </a:p>
          <a:p>
            <a:pPr fontAlgn="base">
              <a:lnSpc>
                <a:spcPct val="114000"/>
              </a:lnSpc>
              <a:spcAft>
                <a:spcPts val="1800"/>
              </a:spcAft>
              <a:buFont typeface="+mj-lt"/>
              <a:buAutoNum type="arabicPeriod" startAt="9"/>
            </a:pPr>
            <a:r>
              <a:rPr lang="en-AU" sz="1600" dirty="0">
                <a:solidFill>
                  <a:srgbClr val="000000"/>
                </a:solidFill>
              </a:rPr>
              <a:t>    	A hammer is made from a __________ material so it can absorb impacts. </a:t>
            </a:r>
          </a:p>
          <a:p>
            <a:pPr fontAlgn="base">
              <a:lnSpc>
                <a:spcPct val="114000"/>
              </a:lnSpc>
              <a:spcAft>
                <a:spcPts val="1800"/>
              </a:spcAft>
              <a:buFont typeface="+mj-lt"/>
              <a:buAutoNum type="arabicPeriod" startAt="10"/>
            </a:pPr>
            <a:r>
              <a:rPr lang="en-AU" sz="1600" dirty="0">
                <a:solidFill>
                  <a:srgbClr val="000000"/>
                </a:solidFill>
              </a:rPr>
              <a:t> 	Gold is very __________ and can be flattened into thin sheets. </a:t>
            </a:r>
          </a:p>
        </p:txBody>
      </p:sp>
      <p:sp>
        <p:nvSpPr>
          <p:cNvPr id="7" name="TextBox 6">
            <a:extLst>
              <a:ext uri="{FF2B5EF4-FFF2-40B4-BE49-F238E27FC236}">
                <a16:creationId xmlns:a16="http://schemas.microsoft.com/office/drawing/2014/main" id="{75B080EF-118A-E6A0-2DE2-AF04170D85C6}"/>
              </a:ext>
            </a:extLst>
          </p:cNvPr>
          <p:cNvSpPr txBox="1"/>
          <p:nvPr/>
        </p:nvSpPr>
        <p:spPr>
          <a:xfrm>
            <a:off x="9366701" y="1016758"/>
            <a:ext cx="1669472" cy="5679242"/>
          </a:xfrm>
          <a:prstGeom prst="rect">
            <a:avLst/>
          </a:prstGeom>
          <a:solidFill>
            <a:schemeClr val="tx2">
              <a:lumMod val="20000"/>
              <a:lumOff val="80000"/>
            </a:schemeClr>
          </a:solidFill>
          <a:effectLst/>
        </p:spPr>
        <p:txBody>
          <a:bodyPr wrap="square" lIns="0" tIns="0" rIns="0" bIns="0" rtlCol="0">
            <a:noAutofit/>
          </a:bodyPr>
          <a:lstStyle/>
          <a:p>
            <a:pPr algn="ctr" fontAlgn="base">
              <a:lnSpc>
                <a:spcPct val="200000"/>
              </a:lnSpc>
            </a:pPr>
            <a:r>
              <a:rPr lang="en-AU" sz="1800" dirty="0"/>
              <a:t>brittle</a:t>
            </a:r>
          </a:p>
          <a:p>
            <a:pPr algn="ctr" fontAlgn="base">
              <a:lnSpc>
                <a:spcPct val="200000"/>
              </a:lnSpc>
            </a:pPr>
            <a:r>
              <a:rPr lang="en-AU" sz="1800" dirty="0"/>
              <a:t>tough</a:t>
            </a:r>
          </a:p>
          <a:p>
            <a:pPr algn="ctr" fontAlgn="base">
              <a:lnSpc>
                <a:spcPct val="200000"/>
              </a:lnSpc>
            </a:pPr>
            <a:r>
              <a:rPr lang="en-AU" sz="1800" dirty="0"/>
              <a:t>malleable</a:t>
            </a:r>
          </a:p>
          <a:p>
            <a:pPr algn="ctr" fontAlgn="base">
              <a:lnSpc>
                <a:spcPct val="200000"/>
              </a:lnSpc>
            </a:pPr>
            <a:r>
              <a:rPr lang="en-AU" sz="1800" dirty="0"/>
              <a:t>conductor</a:t>
            </a:r>
          </a:p>
          <a:p>
            <a:pPr algn="ctr" fontAlgn="base">
              <a:lnSpc>
                <a:spcPct val="200000"/>
              </a:lnSpc>
            </a:pPr>
            <a:r>
              <a:rPr lang="en-AU" sz="1800" dirty="0"/>
              <a:t>sustainable</a:t>
            </a:r>
          </a:p>
          <a:p>
            <a:pPr algn="ctr" fontAlgn="base">
              <a:lnSpc>
                <a:spcPct val="200000"/>
              </a:lnSpc>
            </a:pPr>
            <a:r>
              <a:rPr lang="en-AU" sz="1800" dirty="0"/>
              <a:t>dense</a:t>
            </a:r>
          </a:p>
          <a:p>
            <a:pPr algn="ctr" fontAlgn="base">
              <a:lnSpc>
                <a:spcPct val="200000"/>
              </a:lnSpc>
            </a:pPr>
            <a:r>
              <a:rPr lang="en-AU" sz="1800" dirty="0"/>
              <a:t>elastic</a:t>
            </a:r>
          </a:p>
          <a:p>
            <a:pPr algn="ctr" fontAlgn="base">
              <a:lnSpc>
                <a:spcPct val="200000"/>
              </a:lnSpc>
            </a:pPr>
            <a:r>
              <a:rPr lang="en-AU" sz="1800" dirty="0"/>
              <a:t>ceramic</a:t>
            </a:r>
          </a:p>
          <a:p>
            <a:pPr algn="ctr" fontAlgn="base">
              <a:lnSpc>
                <a:spcPct val="200000"/>
              </a:lnSpc>
            </a:pPr>
            <a:r>
              <a:rPr lang="en-AU" sz="1800" dirty="0"/>
              <a:t>corrosion</a:t>
            </a:r>
          </a:p>
          <a:p>
            <a:pPr algn="ctr" fontAlgn="base">
              <a:lnSpc>
                <a:spcPct val="200000"/>
              </a:lnSpc>
            </a:pPr>
            <a:r>
              <a:rPr lang="en-AU" sz="1800" dirty="0"/>
              <a:t>ductile</a:t>
            </a:r>
          </a:p>
          <a:p>
            <a:pPr algn="l">
              <a:lnSpc>
                <a:spcPct val="150000"/>
              </a:lnSpc>
            </a:pPr>
            <a:endParaRPr lang="en-AU" sz="1800" dirty="0"/>
          </a:p>
        </p:txBody>
      </p:sp>
      <p:sp>
        <p:nvSpPr>
          <p:cNvPr id="2" name="Slide Number Placeholder 1">
            <a:extLst>
              <a:ext uri="{FF2B5EF4-FFF2-40B4-BE49-F238E27FC236}">
                <a16:creationId xmlns:a16="http://schemas.microsoft.com/office/drawing/2014/main" id="{A809B411-C2EA-546E-6D28-07A22E6D29A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48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5F3FF-9EE1-1C93-2906-C0DDA1CFD51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3E2E75C-D4CE-63CE-025F-963C49AA6DEE}"/>
              </a:ext>
            </a:extLst>
          </p:cNvPr>
          <p:cNvSpPr>
            <a:spLocks noGrp="1"/>
          </p:cNvSpPr>
          <p:nvPr>
            <p:ph type="ctrTitle"/>
          </p:nvPr>
        </p:nvSpPr>
        <p:spPr>
          <a:xfrm>
            <a:off x="420624" y="4067881"/>
            <a:ext cx="11411374" cy="800681"/>
          </a:xfrm>
        </p:spPr>
        <p:txBody>
          <a:bodyPr/>
          <a:lstStyle/>
          <a:p>
            <a:r>
              <a:rPr lang="en-AU"/>
              <a:t>How materials are used in Structures</a:t>
            </a:r>
          </a:p>
        </p:txBody>
      </p:sp>
    </p:spTree>
    <p:extLst>
      <p:ext uri="{BB962C8B-B14F-4D97-AF65-F5344CB8AC3E}">
        <p14:creationId xmlns:p14="http://schemas.microsoft.com/office/powerpoint/2010/main" val="290663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20AEE-51D4-CABA-C99F-85CF4D4CFC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5F24C3-3002-4632-3EC6-B7546416F6E5}"/>
              </a:ext>
            </a:extLst>
          </p:cNvPr>
          <p:cNvSpPr>
            <a:spLocks noGrp="1"/>
          </p:cNvSpPr>
          <p:nvPr>
            <p:ph type="title"/>
          </p:nvPr>
        </p:nvSpPr>
        <p:spPr>
          <a:xfrm>
            <a:off x="359998" y="360000"/>
            <a:ext cx="10260002" cy="522000"/>
          </a:xfrm>
        </p:spPr>
        <p:txBody>
          <a:bodyPr/>
          <a:lstStyle/>
          <a:p>
            <a:r>
              <a:rPr lang="en-AU" dirty="0">
                <a:latin typeface="+mj-lt"/>
              </a:rPr>
              <a:t>Learning intentions and success criteria (9)</a:t>
            </a:r>
          </a:p>
        </p:txBody>
      </p:sp>
      <p:sp>
        <p:nvSpPr>
          <p:cNvPr id="3" name="TextBox 2">
            <a:extLst>
              <a:ext uri="{FF2B5EF4-FFF2-40B4-BE49-F238E27FC236}">
                <a16:creationId xmlns:a16="http://schemas.microsoft.com/office/drawing/2014/main" id="{778DEDBB-4073-48D8-61DD-846224AFBBCC}"/>
              </a:ext>
            </a:extLst>
          </p:cNvPr>
          <p:cNvSpPr txBox="1"/>
          <p:nvPr/>
        </p:nvSpPr>
        <p:spPr>
          <a:xfrm>
            <a:off x="359998" y="1852484"/>
            <a:ext cx="11015048" cy="44267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ea typeface="+mn-lt"/>
              <a:cs typeface="Arial" panose="020B0604020202020204" pitchFamily="34" charset="0"/>
            </a:endParaRPr>
          </a:p>
          <a:p>
            <a:pPr marL="342900" lvl="0" indent="-342900">
              <a:lnSpc>
                <a:spcPct val="150000"/>
              </a:lnSpc>
              <a:spcAft>
                <a:spcPts val="1200"/>
              </a:spcAft>
              <a:buFont typeface="Arial" panose="020B0604020202020204" pitchFamily="34" charset="0"/>
              <a:buChar char="•"/>
              <a:defRPr/>
            </a:pPr>
            <a:r>
              <a:rPr lang="en-AU" sz="1800" dirty="0"/>
              <a:t>apply our understanding of material properties to select appropriate materials for different parts of an engineered structure</a:t>
            </a:r>
            <a:r>
              <a:rPr lang="en-AU" dirty="0"/>
              <a:t>. </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ea typeface="+mn-ea"/>
              <a:cs typeface="Arial" panose="020B0604020202020204" pitchFamily="34" charset="0"/>
            </a:endParaRPr>
          </a:p>
          <a:p>
            <a:pPr marL="342900" lvl="0" indent="-342900">
              <a:lnSpc>
                <a:spcPct val="150000"/>
              </a:lnSpc>
              <a:spcAft>
                <a:spcPts val="1200"/>
              </a:spcAft>
              <a:buFont typeface="Arial" panose="020B0604020202020204" pitchFamily="34" charset="0"/>
              <a:buChar char="•"/>
              <a:defRPr/>
            </a:pPr>
            <a:r>
              <a:rPr lang="en-AU" sz="1800" dirty="0"/>
              <a:t>suggest suitable materials for different parts of a pedestrian bridge  </a:t>
            </a:r>
          </a:p>
          <a:p>
            <a:pPr marL="285750" lvl="0" indent="-285750">
              <a:lnSpc>
                <a:spcPct val="150000"/>
              </a:lnSpc>
              <a:spcAft>
                <a:spcPts val="1200"/>
              </a:spcAft>
              <a:buFont typeface="Arial" panose="020B0604020202020204" pitchFamily="34" charset="0"/>
              <a:buChar char="•"/>
              <a:defRPr/>
            </a:pPr>
            <a:r>
              <a:rPr lang="en-AU" sz="1800" dirty="0"/>
              <a:t>justify our choices by referring to relevant material properties </a:t>
            </a:r>
          </a:p>
          <a:p>
            <a:pPr marL="285750" lvl="0" indent="-285750">
              <a:lnSpc>
                <a:spcPct val="150000"/>
              </a:lnSpc>
              <a:spcAft>
                <a:spcPts val="1200"/>
              </a:spcAft>
              <a:buFont typeface="Arial" panose="020B0604020202020204" pitchFamily="34" charset="0"/>
              <a:buChar char="•"/>
              <a:defRPr/>
            </a:pPr>
            <a:r>
              <a:rPr lang="en-AU" sz="1800" dirty="0"/>
              <a:t>research a real-world structure and identify the materials used </a:t>
            </a:r>
          </a:p>
          <a:p>
            <a:pPr marL="285750" lvl="0" indent="-285750">
              <a:lnSpc>
                <a:spcPct val="150000"/>
              </a:lnSpc>
              <a:spcAft>
                <a:spcPts val="1200"/>
              </a:spcAft>
              <a:buFont typeface="Arial" panose="020B0604020202020204" pitchFamily="34" charset="0"/>
              <a:buChar char="•"/>
              <a:defRPr/>
            </a:pPr>
            <a:r>
              <a:rPr lang="en-AU" sz="1800" dirty="0"/>
              <a:t>explain why the chosen materials were appropriate for that structure </a:t>
            </a:r>
          </a:p>
        </p:txBody>
      </p:sp>
      <p:sp>
        <p:nvSpPr>
          <p:cNvPr id="2" name="Slide Number Placeholder 1">
            <a:extLst>
              <a:ext uri="{FF2B5EF4-FFF2-40B4-BE49-F238E27FC236}">
                <a16:creationId xmlns:a16="http://schemas.microsoft.com/office/drawing/2014/main" id="{C2F17A50-AC86-7466-0F54-763906CB3919}"/>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4933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62E6-555A-561F-6958-32455583063A}"/>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2A9750C-4129-C902-5197-3EF481B83B91}"/>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Engineering Materials (17)</a:t>
            </a:r>
          </a:p>
        </p:txBody>
      </p:sp>
      <p:sp>
        <p:nvSpPr>
          <p:cNvPr id="7" name="Text Placeholder 6">
            <a:extLst>
              <a:ext uri="{FF2B5EF4-FFF2-40B4-BE49-F238E27FC236}">
                <a16:creationId xmlns:a16="http://schemas.microsoft.com/office/drawing/2014/main" id="{9C19248D-0705-688A-B5B3-F1187D4E7C53}"/>
              </a:ext>
            </a:extLst>
          </p:cNvPr>
          <p:cNvSpPr>
            <a:spLocks noGrp="1"/>
          </p:cNvSpPr>
          <p:nvPr>
            <p:ph type="body" sz="quarter" idx="18"/>
          </p:nvPr>
        </p:nvSpPr>
        <p:spPr>
          <a:xfrm>
            <a:off x="360000" y="982520"/>
            <a:ext cx="11484000" cy="310015"/>
          </a:xfrm>
        </p:spPr>
        <p:txBody>
          <a:bodyPr/>
          <a:lstStyle/>
          <a:p>
            <a:r>
              <a:rPr lang="en-AU" dirty="0"/>
              <a:t>How Materials Are Used in Structures</a:t>
            </a:r>
          </a:p>
        </p:txBody>
      </p:sp>
      <p:sp>
        <p:nvSpPr>
          <p:cNvPr id="5" name="TextBox 4">
            <a:extLst>
              <a:ext uri="{FF2B5EF4-FFF2-40B4-BE49-F238E27FC236}">
                <a16:creationId xmlns:a16="http://schemas.microsoft.com/office/drawing/2014/main" id="{E4819669-2177-04C3-0E7E-DC156461ECC7}"/>
              </a:ext>
            </a:extLst>
          </p:cNvPr>
          <p:cNvSpPr txBox="1"/>
          <p:nvPr/>
        </p:nvSpPr>
        <p:spPr>
          <a:xfrm>
            <a:off x="360000" y="1982229"/>
            <a:ext cx="3957476" cy="400110"/>
          </a:xfrm>
          <a:prstGeom prst="rect">
            <a:avLst/>
          </a:prstGeom>
          <a:noFill/>
        </p:spPr>
        <p:txBody>
          <a:bodyPr wrap="square">
            <a:spAutoFit/>
          </a:bodyPr>
          <a:lstStyle/>
          <a:p>
            <a:r>
              <a:rPr lang="en-AU" sz="2000" dirty="0"/>
              <a:t>Part A – engineering scenario</a:t>
            </a:r>
          </a:p>
        </p:txBody>
      </p:sp>
      <p:sp>
        <p:nvSpPr>
          <p:cNvPr id="6" name="TextBox 5">
            <a:extLst>
              <a:ext uri="{FF2B5EF4-FFF2-40B4-BE49-F238E27FC236}">
                <a16:creationId xmlns:a16="http://schemas.microsoft.com/office/drawing/2014/main" id="{C1320C1A-7580-AF70-A630-F0BAAB2E5BE7}"/>
              </a:ext>
            </a:extLst>
          </p:cNvPr>
          <p:cNvSpPr txBox="1"/>
          <p:nvPr/>
        </p:nvSpPr>
        <p:spPr>
          <a:xfrm>
            <a:off x="360000" y="2627436"/>
            <a:ext cx="3957476" cy="2841740"/>
          </a:xfrm>
          <a:prstGeom prst="rect">
            <a:avLst/>
          </a:prstGeom>
          <a:noFill/>
        </p:spPr>
        <p:txBody>
          <a:bodyPr wrap="square">
            <a:spAutoFit/>
          </a:bodyPr>
          <a:lstStyle/>
          <a:p>
            <a:pPr algn="l" rtl="0" fontAlgn="base">
              <a:lnSpc>
                <a:spcPct val="150000"/>
              </a:lnSpc>
              <a:spcBef>
                <a:spcPts val="1200"/>
              </a:spcBef>
              <a:spcAft>
                <a:spcPts val="600"/>
              </a:spcAft>
              <a:buNone/>
            </a:pPr>
            <a:r>
              <a:rPr lang="en-AU" sz="1800" b="0" i="0" dirty="0">
                <a:solidFill>
                  <a:srgbClr val="000000"/>
                </a:solidFill>
                <a:effectLst/>
                <a:latin typeface="Arial" panose="020B0604020202020204" pitchFamily="34" charset="0"/>
              </a:rPr>
              <a:t>You are designing and engineering a new pedestrian bridge for a public park. The bridge must: </a:t>
            </a:r>
            <a:endParaRPr lang="en-AU" sz="1800" dirty="0">
              <a:solidFill>
                <a:srgbClr val="000000"/>
              </a:solidFill>
              <a:latin typeface="Arial" panose="020B0604020202020204" pitchFamily="34" charset="0"/>
            </a:endParaRPr>
          </a:p>
          <a:p>
            <a:pPr marL="285750" indent="-285750" algn="l" rtl="0" fontAlgn="base">
              <a:lnSpc>
                <a:spcPct val="150000"/>
              </a:lnSpc>
              <a:spcBef>
                <a:spcPts val="1200"/>
              </a:spcBef>
              <a:spcAft>
                <a:spcPts val="600"/>
              </a:spcAft>
              <a:buFont typeface="Arial" panose="020B0604020202020204" pitchFamily="34" charset="0"/>
              <a:buChar char="•"/>
            </a:pPr>
            <a:r>
              <a:rPr lang="en-AU" sz="1800" b="0" i="0" dirty="0">
                <a:solidFill>
                  <a:srgbClr val="000000"/>
                </a:solidFill>
                <a:effectLst/>
                <a:latin typeface="Arial" panose="020B0604020202020204" pitchFamily="34" charset="0"/>
              </a:rPr>
              <a:t>Be strong and durable </a:t>
            </a:r>
          </a:p>
          <a:p>
            <a:pPr marL="285750" indent="-285750" algn="l" rtl="0" fontAlgn="base">
              <a:lnSpc>
                <a:spcPct val="150000"/>
              </a:lnSpc>
              <a:buFont typeface="Arial" panose="020B0604020202020204" pitchFamily="34" charset="0"/>
              <a:buChar char="•"/>
            </a:pPr>
            <a:r>
              <a:rPr lang="en-AU" sz="1800" b="0" i="0" dirty="0">
                <a:solidFill>
                  <a:srgbClr val="000000"/>
                </a:solidFill>
                <a:effectLst/>
                <a:latin typeface="Arial" panose="020B0604020202020204" pitchFamily="34" charset="0"/>
              </a:rPr>
              <a:t>Be weather resistant </a:t>
            </a:r>
          </a:p>
          <a:p>
            <a:pPr marL="285750" indent="-285750" algn="l" rtl="0" fontAlgn="base">
              <a:lnSpc>
                <a:spcPct val="150000"/>
              </a:lnSpc>
              <a:buFont typeface="Arial" panose="020B0604020202020204" pitchFamily="34" charset="0"/>
              <a:buChar char="•"/>
            </a:pPr>
            <a:r>
              <a:rPr lang="en-AU" sz="1800" b="0" i="0" dirty="0">
                <a:solidFill>
                  <a:srgbClr val="000000"/>
                </a:solidFill>
                <a:effectLst/>
                <a:latin typeface="Arial" panose="020B0604020202020204" pitchFamily="34" charset="0"/>
              </a:rPr>
              <a:t>Be safe to walk on in all weather </a:t>
            </a:r>
          </a:p>
        </p:txBody>
      </p:sp>
      <p:sp>
        <p:nvSpPr>
          <p:cNvPr id="11" name="TextBox 10">
            <a:extLst>
              <a:ext uri="{FF2B5EF4-FFF2-40B4-BE49-F238E27FC236}">
                <a16:creationId xmlns:a16="http://schemas.microsoft.com/office/drawing/2014/main" id="{427BC9C4-D20B-13A1-B07B-D8FD744E3C6E}"/>
              </a:ext>
            </a:extLst>
          </p:cNvPr>
          <p:cNvSpPr txBox="1"/>
          <p:nvPr/>
        </p:nvSpPr>
        <p:spPr>
          <a:xfrm>
            <a:off x="4963978" y="1982229"/>
            <a:ext cx="6868022" cy="646331"/>
          </a:xfrm>
          <a:prstGeom prst="rect">
            <a:avLst/>
          </a:prstGeom>
          <a:noFill/>
        </p:spPr>
        <p:txBody>
          <a:bodyPr wrap="square">
            <a:spAutoFit/>
          </a:bodyPr>
          <a:lstStyle/>
          <a:p>
            <a:r>
              <a:rPr lang="en-AU" sz="1800" b="0" i="0" dirty="0">
                <a:solidFill>
                  <a:srgbClr val="000000"/>
                </a:solidFill>
                <a:effectLst/>
                <a:latin typeface="Arial" panose="020B0604020202020204" pitchFamily="34" charset="0"/>
              </a:rPr>
              <a:t>Choose 3 different materials to use in your design and </a:t>
            </a:r>
            <a:br>
              <a:rPr lang="en-AU" sz="1800" b="0" i="0" dirty="0">
                <a:solidFill>
                  <a:srgbClr val="000000"/>
                </a:solidFill>
                <a:effectLst/>
                <a:latin typeface="Arial" panose="020B0604020202020204" pitchFamily="34" charset="0"/>
              </a:rPr>
            </a:br>
            <a:r>
              <a:rPr lang="en-AU" sz="1800" b="0" i="0" dirty="0">
                <a:solidFill>
                  <a:srgbClr val="000000"/>
                </a:solidFill>
                <a:effectLst/>
                <a:latin typeface="Arial" panose="020B0604020202020204" pitchFamily="34" charset="0"/>
              </a:rPr>
              <a:t>explain why: </a:t>
            </a:r>
            <a:endParaRPr lang="en-AU" sz="1800" dirty="0"/>
          </a:p>
        </p:txBody>
      </p:sp>
      <p:graphicFrame>
        <p:nvGraphicFramePr>
          <p:cNvPr id="12" name="Table 11">
            <a:extLst>
              <a:ext uri="{FF2B5EF4-FFF2-40B4-BE49-F238E27FC236}">
                <a16:creationId xmlns:a16="http://schemas.microsoft.com/office/drawing/2014/main" id="{D3060DBA-EA39-5E25-BDB8-25EBCC7A2966}"/>
              </a:ext>
            </a:extLst>
          </p:cNvPr>
          <p:cNvGraphicFramePr>
            <a:graphicFrameLocks noGrp="1"/>
          </p:cNvGraphicFramePr>
          <p:nvPr>
            <p:extLst>
              <p:ext uri="{D42A27DB-BD31-4B8C-83A1-F6EECF244321}">
                <p14:modId xmlns:p14="http://schemas.microsoft.com/office/powerpoint/2010/main" val="616532273"/>
              </p:ext>
            </p:extLst>
          </p:nvPr>
        </p:nvGraphicFramePr>
        <p:xfrm>
          <a:off x="4963978" y="2838533"/>
          <a:ext cx="6885986" cy="2553905"/>
        </p:xfrm>
        <a:graphic>
          <a:graphicData uri="http://schemas.openxmlformats.org/drawingml/2006/table">
            <a:tbl>
              <a:tblPr firstRow="1"/>
              <a:tblGrid>
                <a:gridCol w="2291742">
                  <a:extLst>
                    <a:ext uri="{9D8B030D-6E8A-4147-A177-3AD203B41FA5}">
                      <a16:colId xmlns:a16="http://schemas.microsoft.com/office/drawing/2014/main" val="570117654"/>
                    </a:ext>
                  </a:extLst>
                </a:gridCol>
                <a:gridCol w="1549347">
                  <a:extLst>
                    <a:ext uri="{9D8B030D-6E8A-4147-A177-3AD203B41FA5}">
                      <a16:colId xmlns:a16="http://schemas.microsoft.com/office/drawing/2014/main" val="2997196998"/>
                    </a:ext>
                  </a:extLst>
                </a:gridCol>
                <a:gridCol w="3044897">
                  <a:extLst>
                    <a:ext uri="{9D8B030D-6E8A-4147-A177-3AD203B41FA5}">
                      <a16:colId xmlns:a16="http://schemas.microsoft.com/office/drawing/2014/main" val="4273855786"/>
                    </a:ext>
                  </a:extLst>
                </a:gridCol>
              </a:tblGrid>
              <a:tr h="648443">
                <a:tc>
                  <a:txBody>
                    <a:bodyPr/>
                    <a:lstStyle/>
                    <a:p>
                      <a:pPr algn="ctr" rtl="0" fontAlgn="base">
                        <a:lnSpc>
                          <a:spcPts val="1913"/>
                        </a:lnSpc>
                        <a:spcBef>
                          <a:spcPts val="1200"/>
                        </a:spcBef>
                        <a:spcAft>
                          <a:spcPts val="600"/>
                        </a:spcAft>
                        <a:buNone/>
                      </a:pPr>
                      <a:r>
                        <a:rPr lang="en-AU" sz="1600" b="1" i="0" dirty="0">
                          <a:solidFill>
                            <a:srgbClr val="FFFFFF"/>
                          </a:solidFill>
                          <a:effectLst/>
                          <a:latin typeface="Arial" panose="020B0604020202020204" pitchFamily="34" charset="0"/>
                        </a:rPr>
                        <a:t>Part of the bridge</a:t>
                      </a:r>
                      <a:r>
                        <a:rPr lang="en-AU" sz="1600" b="1" i="0" dirty="0">
                          <a:effectLst/>
                          <a:latin typeface="Arial" panose="020B0604020202020204" pitchFamily="34" charset="0"/>
                        </a:rPr>
                        <a:t>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ctr" rtl="0" fontAlgn="base">
                        <a:lnSpc>
                          <a:spcPts val="1913"/>
                        </a:lnSpc>
                        <a:spcBef>
                          <a:spcPts val="1200"/>
                        </a:spcBef>
                        <a:spcAft>
                          <a:spcPts val="600"/>
                        </a:spcAft>
                        <a:buNone/>
                      </a:pPr>
                      <a:r>
                        <a:rPr lang="en-AU" sz="1600" b="1" i="0">
                          <a:solidFill>
                            <a:srgbClr val="FFFFFF"/>
                          </a:solidFill>
                          <a:effectLst/>
                          <a:latin typeface="Arial" panose="020B0604020202020204" pitchFamily="34" charset="0"/>
                        </a:rPr>
                        <a:t>Material Selected</a:t>
                      </a:r>
                      <a:r>
                        <a:rPr lang="en-AU" sz="1600" b="1" i="0">
                          <a:effectLst/>
                          <a:latin typeface="Arial" panose="020B0604020202020204" pitchFamily="34" charset="0"/>
                        </a:rPr>
                        <a:t>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ctr" rtl="0" fontAlgn="base">
                        <a:lnSpc>
                          <a:spcPts val="1913"/>
                        </a:lnSpc>
                        <a:spcBef>
                          <a:spcPts val="1200"/>
                        </a:spcBef>
                        <a:spcAft>
                          <a:spcPts val="600"/>
                        </a:spcAft>
                        <a:buNone/>
                      </a:pPr>
                      <a:r>
                        <a:rPr lang="en-AU" sz="1600" b="1" i="0" dirty="0">
                          <a:solidFill>
                            <a:srgbClr val="FFFFFF"/>
                          </a:solidFill>
                          <a:effectLst/>
                          <a:latin typeface="Arial" panose="020B0604020202020204" pitchFamily="34" charset="0"/>
                        </a:rPr>
                        <a:t>Why it is a good choice</a:t>
                      </a:r>
                      <a:r>
                        <a:rPr lang="en-AU" sz="1600" b="1" i="0" dirty="0">
                          <a:effectLst/>
                          <a:latin typeface="Arial" panose="020B0604020202020204" pitchFamily="34" charset="0"/>
                        </a:rPr>
                        <a:t>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2320222668"/>
                  </a:ext>
                </a:extLst>
              </a:tr>
              <a:tr h="635154">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Walkway surface</a:t>
                      </a:r>
                      <a:r>
                        <a:rPr lang="en-AU" sz="1600" b="1" i="0">
                          <a:effectLst/>
                          <a:latin typeface="Arial" panose="020B0604020202020204" pitchFamily="34" charset="0"/>
                        </a:rPr>
                        <a:t>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29697375"/>
                  </a:ext>
                </a:extLst>
              </a:tr>
              <a:tr h="635154">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Handrails</a:t>
                      </a:r>
                      <a:r>
                        <a:rPr lang="en-AU" sz="1600" b="1" i="0" dirty="0">
                          <a:effectLst/>
                          <a:latin typeface="Arial" panose="020B0604020202020204" pitchFamily="34" charset="0"/>
                        </a:rPr>
                        <a:t>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703798135"/>
                  </a:ext>
                </a:extLst>
              </a:tr>
              <a:tr h="635154">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Supporting beams</a:t>
                      </a:r>
                      <a:r>
                        <a:rPr lang="en-AU" sz="1600" b="1" i="0">
                          <a:effectLst/>
                          <a:latin typeface="Arial" panose="020B0604020202020204" pitchFamily="34" charset="0"/>
                        </a:rPr>
                        <a:t>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23550726"/>
                  </a:ext>
                </a:extLst>
              </a:tr>
            </a:tbl>
          </a:graphicData>
        </a:graphic>
      </p:graphicFrame>
      <p:sp>
        <p:nvSpPr>
          <p:cNvPr id="2" name="Slide Number Placeholder 1">
            <a:extLst>
              <a:ext uri="{FF2B5EF4-FFF2-40B4-BE49-F238E27FC236}">
                <a16:creationId xmlns:a16="http://schemas.microsoft.com/office/drawing/2014/main" id="{3A72FAA7-A2BA-29AB-A49B-2272781D286F}"/>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8760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2498F-D506-D410-0D72-D5D67EE892F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EA5FE90B-D4E3-71C8-095C-C55425EB3449}"/>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Engineering Materials (18)</a:t>
            </a:r>
          </a:p>
        </p:txBody>
      </p:sp>
      <p:sp>
        <p:nvSpPr>
          <p:cNvPr id="11" name="Text Placeholder 10">
            <a:extLst>
              <a:ext uri="{FF2B5EF4-FFF2-40B4-BE49-F238E27FC236}">
                <a16:creationId xmlns:a16="http://schemas.microsoft.com/office/drawing/2014/main" id="{165D2F6F-F4E7-87E3-2D9E-8CCD611686EC}"/>
              </a:ext>
            </a:extLst>
          </p:cNvPr>
          <p:cNvSpPr>
            <a:spLocks noGrp="1"/>
          </p:cNvSpPr>
          <p:nvPr>
            <p:ph type="body" sz="quarter" idx="18"/>
          </p:nvPr>
        </p:nvSpPr>
        <p:spPr>
          <a:xfrm>
            <a:off x="360000" y="991947"/>
            <a:ext cx="11484000" cy="310015"/>
          </a:xfrm>
        </p:spPr>
        <p:txBody>
          <a:bodyPr/>
          <a:lstStyle/>
          <a:p>
            <a:r>
              <a:rPr lang="en-AU" dirty="0"/>
              <a:t>How Materials Are Used in Structures</a:t>
            </a:r>
          </a:p>
        </p:txBody>
      </p:sp>
      <p:sp>
        <p:nvSpPr>
          <p:cNvPr id="5" name="TextBox 4">
            <a:extLst>
              <a:ext uri="{FF2B5EF4-FFF2-40B4-BE49-F238E27FC236}">
                <a16:creationId xmlns:a16="http://schemas.microsoft.com/office/drawing/2014/main" id="{37F4471E-6F85-A859-B409-6314024F62FE}"/>
              </a:ext>
            </a:extLst>
          </p:cNvPr>
          <p:cNvSpPr txBox="1"/>
          <p:nvPr/>
        </p:nvSpPr>
        <p:spPr>
          <a:xfrm>
            <a:off x="360000" y="1517097"/>
            <a:ext cx="10730346" cy="400110"/>
          </a:xfrm>
          <a:prstGeom prst="rect">
            <a:avLst/>
          </a:prstGeom>
          <a:noFill/>
        </p:spPr>
        <p:txBody>
          <a:bodyPr wrap="square">
            <a:spAutoFit/>
          </a:bodyPr>
          <a:lstStyle/>
          <a:p>
            <a:r>
              <a:rPr lang="en-AU" sz="2000" b="1" dirty="0"/>
              <a:t>Part B – real-world examples</a:t>
            </a:r>
          </a:p>
        </p:txBody>
      </p:sp>
      <p:sp>
        <p:nvSpPr>
          <p:cNvPr id="6" name="TextBox 5">
            <a:extLst>
              <a:ext uri="{FF2B5EF4-FFF2-40B4-BE49-F238E27FC236}">
                <a16:creationId xmlns:a16="http://schemas.microsoft.com/office/drawing/2014/main" id="{74869D32-AF19-18FE-6FCC-AB2F40720110}"/>
              </a:ext>
            </a:extLst>
          </p:cNvPr>
          <p:cNvSpPr txBox="1"/>
          <p:nvPr/>
        </p:nvSpPr>
        <p:spPr>
          <a:xfrm>
            <a:off x="360000" y="1994662"/>
            <a:ext cx="11484000" cy="872034"/>
          </a:xfrm>
          <a:prstGeom prst="rect">
            <a:avLst/>
          </a:prstGeom>
          <a:noFill/>
        </p:spPr>
        <p:txBody>
          <a:bodyPr wrap="square">
            <a:spAutoFit/>
          </a:bodyPr>
          <a:lstStyle/>
          <a:p>
            <a:pPr fontAlgn="base">
              <a:lnSpc>
                <a:spcPct val="150000"/>
              </a:lnSpc>
              <a:spcBef>
                <a:spcPts val="1200"/>
              </a:spcBef>
              <a:spcAft>
                <a:spcPts val="600"/>
              </a:spcAft>
            </a:pPr>
            <a:r>
              <a:rPr lang="en-AU" sz="1800" dirty="0"/>
              <a:t>Select one existing structure (e.g. bridge, stadium, tower) and research the types of materials used in its construction. Paste an image of the structure and record your findings below: </a:t>
            </a:r>
            <a:endParaRPr lang="en-AU" sz="1800" b="0" i="0" dirty="0">
              <a:solidFill>
                <a:srgbClr val="000000"/>
              </a:solidFill>
              <a:effectLst/>
              <a:latin typeface="Arial" panose="020B0604020202020204" pitchFamily="34" charset="0"/>
            </a:endParaRPr>
          </a:p>
        </p:txBody>
      </p:sp>
      <p:sp>
        <p:nvSpPr>
          <p:cNvPr id="4" name="TextBox 3">
            <a:extLst>
              <a:ext uri="{FF2B5EF4-FFF2-40B4-BE49-F238E27FC236}">
                <a16:creationId xmlns:a16="http://schemas.microsoft.com/office/drawing/2014/main" id="{468A406C-242E-B4EE-CA63-439844E3AF6D}"/>
              </a:ext>
            </a:extLst>
          </p:cNvPr>
          <p:cNvSpPr txBox="1"/>
          <p:nvPr/>
        </p:nvSpPr>
        <p:spPr>
          <a:xfrm>
            <a:off x="360000" y="3038204"/>
            <a:ext cx="4711621" cy="3513141"/>
          </a:xfrm>
          <a:prstGeom prst="rect">
            <a:avLst/>
          </a:prstGeom>
          <a:noFill/>
        </p:spPr>
        <p:txBody>
          <a:bodyPr wrap="square">
            <a:spAutoFit/>
          </a:bodyPr>
          <a:lstStyle/>
          <a:p>
            <a:pPr algn="l" rtl="0" fontAlgn="base">
              <a:lnSpc>
                <a:spcPct val="114000"/>
              </a:lnSpc>
              <a:spcAft>
                <a:spcPts val="1200"/>
              </a:spcAft>
              <a:buNone/>
            </a:pPr>
            <a:r>
              <a:rPr lang="en-AU" sz="1400" b="1" i="0" dirty="0">
                <a:solidFill>
                  <a:srgbClr val="000000"/>
                </a:solidFill>
                <a:effectLst/>
              </a:rPr>
              <a:t>Name of Structure:</a:t>
            </a:r>
            <a:r>
              <a:rPr lang="en-AU" sz="1400" b="0" i="0" dirty="0">
                <a:solidFill>
                  <a:srgbClr val="000000"/>
                </a:solidFill>
                <a:effectLst/>
              </a:rPr>
              <a:t> ___________________________ </a:t>
            </a:r>
          </a:p>
          <a:p>
            <a:pPr algn="l" rtl="0" fontAlgn="base">
              <a:lnSpc>
                <a:spcPct val="114000"/>
              </a:lnSpc>
              <a:spcAft>
                <a:spcPts val="1200"/>
              </a:spcAft>
              <a:buNone/>
            </a:pPr>
            <a:r>
              <a:rPr lang="en-AU" sz="1400" b="1" i="0" dirty="0">
                <a:solidFill>
                  <a:srgbClr val="000000"/>
                </a:solidFill>
                <a:effectLst/>
              </a:rPr>
              <a:t>Location:</a:t>
            </a:r>
            <a:r>
              <a:rPr lang="en-AU" sz="1400" b="0" i="0" dirty="0">
                <a:solidFill>
                  <a:srgbClr val="000000"/>
                </a:solidFill>
                <a:effectLst/>
              </a:rPr>
              <a:t> ___________________________________ </a:t>
            </a:r>
          </a:p>
          <a:p>
            <a:pPr algn="l" rtl="0" fontAlgn="base">
              <a:lnSpc>
                <a:spcPct val="114000"/>
              </a:lnSpc>
              <a:spcAft>
                <a:spcPts val="1200"/>
              </a:spcAft>
              <a:buNone/>
            </a:pPr>
            <a:r>
              <a:rPr lang="en-AU" sz="1400" b="0" i="0" dirty="0">
                <a:solidFill>
                  <a:srgbClr val="000000"/>
                </a:solidFill>
                <a:effectLst/>
              </a:rPr>
              <a:t>Main Materials Used: </a:t>
            </a:r>
          </a:p>
          <a:p>
            <a:pPr algn="l" rtl="0" fontAlgn="base">
              <a:lnSpc>
                <a:spcPct val="114000"/>
              </a:lnSpc>
              <a:spcAft>
                <a:spcPts val="1200"/>
              </a:spcAft>
              <a:buFont typeface="+mj-lt"/>
              <a:buAutoNum type="arabicPeriod"/>
            </a:pPr>
            <a:r>
              <a:rPr lang="en-AU" sz="1400" b="0" i="0" dirty="0">
                <a:solidFill>
                  <a:srgbClr val="000000"/>
                </a:solidFill>
                <a:effectLst/>
              </a:rPr>
              <a:t>_________________________________________ </a:t>
            </a:r>
          </a:p>
          <a:p>
            <a:pPr algn="l" rtl="0" fontAlgn="base">
              <a:lnSpc>
                <a:spcPct val="114000"/>
              </a:lnSpc>
              <a:spcAft>
                <a:spcPts val="1200"/>
              </a:spcAft>
              <a:buFont typeface="+mj-lt"/>
              <a:buAutoNum type="arabicPeriod" startAt="2"/>
            </a:pPr>
            <a:r>
              <a:rPr lang="en-AU" sz="1400" b="0" i="0" dirty="0">
                <a:solidFill>
                  <a:srgbClr val="000000"/>
                </a:solidFill>
                <a:effectLst/>
              </a:rPr>
              <a:t>_________________________________________ </a:t>
            </a:r>
          </a:p>
          <a:p>
            <a:pPr algn="l" rtl="0" fontAlgn="base">
              <a:lnSpc>
                <a:spcPct val="114000"/>
              </a:lnSpc>
              <a:spcAft>
                <a:spcPts val="1200"/>
              </a:spcAft>
              <a:buFont typeface="+mj-lt"/>
              <a:buAutoNum type="arabicPeriod" startAt="3"/>
            </a:pPr>
            <a:r>
              <a:rPr lang="en-AU" sz="1400" b="0" i="0" dirty="0">
                <a:solidFill>
                  <a:srgbClr val="000000"/>
                </a:solidFill>
                <a:effectLst/>
              </a:rPr>
              <a:t>_________________________________________</a:t>
            </a:r>
          </a:p>
          <a:p>
            <a:pPr algn="l" rtl="0" fontAlgn="base">
              <a:lnSpc>
                <a:spcPct val="114000"/>
              </a:lnSpc>
              <a:spcAft>
                <a:spcPts val="1200"/>
              </a:spcAft>
              <a:buNone/>
            </a:pPr>
            <a:r>
              <a:rPr lang="en-AU" sz="1400" b="0" i="0" dirty="0">
                <a:solidFill>
                  <a:srgbClr val="000000"/>
                </a:solidFill>
                <a:effectLst/>
              </a:rPr>
              <a:t>Suggest why were these materials chosen? </a:t>
            </a:r>
          </a:p>
          <a:p>
            <a:pPr algn="l" rtl="0" fontAlgn="base">
              <a:lnSpc>
                <a:spcPct val="114000"/>
              </a:lnSpc>
              <a:spcAft>
                <a:spcPts val="1200"/>
              </a:spcAft>
              <a:buNone/>
            </a:pPr>
            <a:r>
              <a:rPr lang="en-AU" sz="1400" dirty="0">
                <a:solidFill>
                  <a:srgbClr val="000000"/>
                </a:solidFill>
              </a:rPr>
              <a:t>___________________________________________</a:t>
            </a:r>
          </a:p>
          <a:p>
            <a:pPr algn="l" rtl="0" fontAlgn="base">
              <a:lnSpc>
                <a:spcPct val="114000"/>
              </a:lnSpc>
              <a:spcAft>
                <a:spcPts val="1200"/>
              </a:spcAft>
              <a:buNone/>
            </a:pPr>
            <a:r>
              <a:rPr lang="en-AU" sz="1400" b="0" i="0" dirty="0">
                <a:solidFill>
                  <a:srgbClr val="000000"/>
                </a:solidFill>
                <a:effectLst/>
              </a:rPr>
              <a:t>___________________________________________</a:t>
            </a:r>
          </a:p>
        </p:txBody>
      </p:sp>
      <p:sp>
        <p:nvSpPr>
          <p:cNvPr id="7" name="Rectangle: Rounded Corners 6">
            <a:extLst>
              <a:ext uri="{FF2B5EF4-FFF2-40B4-BE49-F238E27FC236}">
                <a16:creationId xmlns:a16="http://schemas.microsoft.com/office/drawing/2014/main" id="{EFB56EA2-2019-9126-E555-76F74C59CA45}"/>
              </a:ext>
              <a:ext uri="{C183D7F6-B498-43B3-948B-1728B52AA6E4}">
                <adec:decorative xmlns:adec="http://schemas.microsoft.com/office/drawing/2017/decorative" val="1"/>
              </a:ext>
            </a:extLst>
          </p:cNvPr>
          <p:cNvSpPr/>
          <p:nvPr/>
        </p:nvSpPr>
        <p:spPr>
          <a:xfrm>
            <a:off x="5332800" y="3267600"/>
            <a:ext cx="5791200" cy="3283745"/>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1F0858F9-8394-665D-C5F5-00E9E255359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348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867A8-E6EC-F7AE-F4AB-30DFC497D942}"/>
            </a:ext>
          </a:extLst>
        </p:cNvPr>
        <p:cNvGrpSpPr/>
        <p:nvPr/>
      </p:nvGrpSpPr>
      <p:grpSpPr>
        <a:xfrm>
          <a:off x="0" y="0"/>
          <a:ext cx="0" cy="0"/>
          <a:chOff x="0" y="0"/>
          <a:chExt cx="0" cy="0"/>
        </a:xfrm>
      </p:grpSpPr>
      <p:sp>
        <p:nvSpPr>
          <p:cNvPr id="20" name="Title 4">
            <a:extLst>
              <a:ext uri="{FF2B5EF4-FFF2-40B4-BE49-F238E27FC236}">
                <a16:creationId xmlns:a16="http://schemas.microsoft.com/office/drawing/2014/main" id="{44881EC7-13B5-513F-8AB7-01C3614DA275}"/>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Engineering Materials (19)</a:t>
            </a:r>
          </a:p>
        </p:txBody>
      </p:sp>
      <p:sp>
        <p:nvSpPr>
          <p:cNvPr id="21" name="Text Placeholder 10">
            <a:extLst>
              <a:ext uri="{FF2B5EF4-FFF2-40B4-BE49-F238E27FC236}">
                <a16:creationId xmlns:a16="http://schemas.microsoft.com/office/drawing/2014/main" id="{05165480-4A04-49A1-EE30-2C2196968F67}"/>
              </a:ext>
            </a:extLst>
          </p:cNvPr>
          <p:cNvSpPr>
            <a:spLocks noGrp="1"/>
          </p:cNvSpPr>
          <p:nvPr>
            <p:ph type="body" sz="quarter" idx="18"/>
          </p:nvPr>
        </p:nvSpPr>
        <p:spPr>
          <a:xfrm>
            <a:off x="360000" y="991947"/>
            <a:ext cx="11484000" cy="310015"/>
          </a:xfrm>
        </p:spPr>
        <p:txBody>
          <a:bodyPr/>
          <a:lstStyle/>
          <a:p>
            <a:r>
              <a:rPr lang="en-AU" dirty="0"/>
              <a:t>How Materials Are Used in Structures</a:t>
            </a:r>
          </a:p>
        </p:txBody>
      </p:sp>
      <p:sp>
        <p:nvSpPr>
          <p:cNvPr id="22" name="TextBox 21">
            <a:extLst>
              <a:ext uri="{FF2B5EF4-FFF2-40B4-BE49-F238E27FC236}">
                <a16:creationId xmlns:a16="http://schemas.microsoft.com/office/drawing/2014/main" id="{1BDBC45B-97F9-B8A1-E93A-B3B728D79E97}"/>
              </a:ext>
            </a:extLst>
          </p:cNvPr>
          <p:cNvSpPr txBox="1"/>
          <p:nvPr/>
        </p:nvSpPr>
        <p:spPr>
          <a:xfrm>
            <a:off x="360000" y="1517097"/>
            <a:ext cx="10730346" cy="400110"/>
          </a:xfrm>
          <a:prstGeom prst="rect">
            <a:avLst/>
          </a:prstGeom>
          <a:noFill/>
        </p:spPr>
        <p:txBody>
          <a:bodyPr wrap="square">
            <a:spAutoFit/>
          </a:bodyPr>
          <a:lstStyle/>
          <a:p>
            <a:r>
              <a:rPr lang="en-AU" sz="2000" b="1" dirty="0"/>
              <a:t>Part B – real-world examples</a:t>
            </a:r>
          </a:p>
        </p:txBody>
      </p:sp>
      <p:sp>
        <p:nvSpPr>
          <p:cNvPr id="23" name="TextBox 22">
            <a:extLst>
              <a:ext uri="{FF2B5EF4-FFF2-40B4-BE49-F238E27FC236}">
                <a16:creationId xmlns:a16="http://schemas.microsoft.com/office/drawing/2014/main" id="{03B2C700-F6E4-DA06-D8EC-140B7DE26D6E}"/>
              </a:ext>
            </a:extLst>
          </p:cNvPr>
          <p:cNvSpPr txBox="1"/>
          <p:nvPr/>
        </p:nvSpPr>
        <p:spPr>
          <a:xfrm>
            <a:off x="360000" y="1994662"/>
            <a:ext cx="11484000" cy="872034"/>
          </a:xfrm>
          <a:prstGeom prst="rect">
            <a:avLst/>
          </a:prstGeom>
          <a:noFill/>
        </p:spPr>
        <p:txBody>
          <a:bodyPr wrap="square">
            <a:spAutoFit/>
          </a:bodyPr>
          <a:lstStyle/>
          <a:p>
            <a:pPr fontAlgn="base">
              <a:lnSpc>
                <a:spcPct val="150000"/>
              </a:lnSpc>
              <a:spcBef>
                <a:spcPts val="1200"/>
              </a:spcBef>
              <a:spcAft>
                <a:spcPts val="600"/>
              </a:spcAft>
            </a:pPr>
            <a:r>
              <a:rPr lang="en-AU" sz="1800" dirty="0"/>
              <a:t>Select one existing structure (e.g. bridge, stadium, tower) and research the types of materials used in its construction. Paste an image of the structure and record your findings below: </a:t>
            </a:r>
            <a:endParaRPr lang="en-AU" sz="1800" b="0" i="0" dirty="0">
              <a:solidFill>
                <a:srgbClr val="000000"/>
              </a:solidFill>
              <a:effectLst/>
              <a:latin typeface="Arial" panose="020B0604020202020204" pitchFamily="34" charset="0"/>
            </a:endParaRPr>
          </a:p>
        </p:txBody>
      </p:sp>
      <p:sp>
        <p:nvSpPr>
          <p:cNvPr id="24" name="TextBox 23">
            <a:extLst>
              <a:ext uri="{FF2B5EF4-FFF2-40B4-BE49-F238E27FC236}">
                <a16:creationId xmlns:a16="http://schemas.microsoft.com/office/drawing/2014/main" id="{F7E7B9D4-6BFB-4D39-D373-CEFFE1057B13}"/>
              </a:ext>
            </a:extLst>
          </p:cNvPr>
          <p:cNvSpPr txBox="1"/>
          <p:nvPr/>
        </p:nvSpPr>
        <p:spPr>
          <a:xfrm>
            <a:off x="360000" y="3038204"/>
            <a:ext cx="4711621" cy="3513141"/>
          </a:xfrm>
          <a:prstGeom prst="rect">
            <a:avLst/>
          </a:prstGeom>
          <a:noFill/>
        </p:spPr>
        <p:txBody>
          <a:bodyPr wrap="square">
            <a:spAutoFit/>
          </a:bodyPr>
          <a:lstStyle/>
          <a:p>
            <a:pPr algn="l" rtl="0" fontAlgn="base">
              <a:lnSpc>
                <a:spcPct val="114000"/>
              </a:lnSpc>
              <a:spcAft>
                <a:spcPts val="1200"/>
              </a:spcAft>
              <a:buNone/>
            </a:pPr>
            <a:r>
              <a:rPr lang="en-AU" sz="1400" b="1" i="0" dirty="0">
                <a:solidFill>
                  <a:srgbClr val="000000"/>
                </a:solidFill>
                <a:effectLst/>
              </a:rPr>
              <a:t>Name of Structure:</a:t>
            </a:r>
            <a:r>
              <a:rPr lang="en-AU" sz="1400" b="0" i="0" dirty="0">
                <a:solidFill>
                  <a:srgbClr val="000000"/>
                </a:solidFill>
                <a:effectLst/>
              </a:rPr>
              <a:t> ___________________________ </a:t>
            </a:r>
          </a:p>
          <a:p>
            <a:pPr algn="l" rtl="0" fontAlgn="base">
              <a:lnSpc>
                <a:spcPct val="114000"/>
              </a:lnSpc>
              <a:spcAft>
                <a:spcPts val="1200"/>
              </a:spcAft>
              <a:buNone/>
            </a:pPr>
            <a:r>
              <a:rPr lang="en-AU" sz="1400" b="1" i="0" dirty="0">
                <a:solidFill>
                  <a:srgbClr val="000000"/>
                </a:solidFill>
                <a:effectLst/>
              </a:rPr>
              <a:t>Location:</a:t>
            </a:r>
            <a:r>
              <a:rPr lang="en-AU" sz="1400" b="0" i="0" dirty="0">
                <a:solidFill>
                  <a:srgbClr val="000000"/>
                </a:solidFill>
                <a:effectLst/>
              </a:rPr>
              <a:t> ___________________________________ </a:t>
            </a:r>
          </a:p>
          <a:p>
            <a:pPr algn="l" rtl="0" fontAlgn="base">
              <a:lnSpc>
                <a:spcPct val="114000"/>
              </a:lnSpc>
              <a:spcAft>
                <a:spcPts val="1200"/>
              </a:spcAft>
              <a:buNone/>
            </a:pPr>
            <a:r>
              <a:rPr lang="en-AU" sz="1400" b="0" i="0" dirty="0">
                <a:solidFill>
                  <a:srgbClr val="000000"/>
                </a:solidFill>
                <a:effectLst/>
              </a:rPr>
              <a:t>Main Materials Used: </a:t>
            </a:r>
          </a:p>
          <a:p>
            <a:pPr algn="l" rtl="0" fontAlgn="base">
              <a:lnSpc>
                <a:spcPct val="114000"/>
              </a:lnSpc>
              <a:spcAft>
                <a:spcPts val="1200"/>
              </a:spcAft>
              <a:buFont typeface="+mj-lt"/>
              <a:buAutoNum type="arabicPeriod"/>
            </a:pPr>
            <a:r>
              <a:rPr lang="en-AU" sz="1400" b="0" i="0" dirty="0">
                <a:solidFill>
                  <a:srgbClr val="000000"/>
                </a:solidFill>
                <a:effectLst/>
              </a:rPr>
              <a:t>_________________________________________ </a:t>
            </a:r>
          </a:p>
          <a:p>
            <a:pPr algn="l" rtl="0" fontAlgn="base">
              <a:lnSpc>
                <a:spcPct val="114000"/>
              </a:lnSpc>
              <a:spcAft>
                <a:spcPts val="1200"/>
              </a:spcAft>
              <a:buFont typeface="+mj-lt"/>
              <a:buAutoNum type="arabicPeriod" startAt="2"/>
            </a:pPr>
            <a:r>
              <a:rPr lang="en-AU" sz="1400" b="0" i="0" dirty="0">
                <a:solidFill>
                  <a:srgbClr val="000000"/>
                </a:solidFill>
                <a:effectLst/>
              </a:rPr>
              <a:t>_________________________________________ </a:t>
            </a:r>
          </a:p>
          <a:p>
            <a:pPr algn="l" rtl="0" fontAlgn="base">
              <a:lnSpc>
                <a:spcPct val="114000"/>
              </a:lnSpc>
              <a:spcAft>
                <a:spcPts val="1200"/>
              </a:spcAft>
              <a:buFont typeface="+mj-lt"/>
              <a:buAutoNum type="arabicPeriod" startAt="3"/>
            </a:pPr>
            <a:r>
              <a:rPr lang="en-AU" sz="1400" b="0" i="0" dirty="0">
                <a:solidFill>
                  <a:srgbClr val="000000"/>
                </a:solidFill>
                <a:effectLst/>
              </a:rPr>
              <a:t>_________________________________________</a:t>
            </a:r>
          </a:p>
          <a:p>
            <a:pPr algn="l" rtl="0" fontAlgn="base">
              <a:lnSpc>
                <a:spcPct val="114000"/>
              </a:lnSpc>
              <a:spcAft>
                <a:spcPts val="1200"/>
              </a:spcAft>
              <a:buNone/>
            </a:pPr>
            <a:r>
              <a:rPr lang="en-AU" sz="1400" b="0" i="0" dirty="0">
                <a:solidFill>
                  <a:srgbClr val="000000"/>
                </a:solidFill>
                <a:effectLst/>
              </a:rPr>
              <a:t>Suggest why were these materials chosen? </a:t>
            </a:r>
          </a:p>
          <a:p>
            <a:pPr algn="l" rtl="0" fontAlgn="base">
              <a:lnSpc>
                <a:spcPct val="114000"/>
              </a:lnSpc>
              <a:spcAft>
                <a:spcPts val="1200"/>
              </a:spcAft>
              <a:buNone/>
            </a:pPr>
            <a:r>
              <a:rPr lang="en-AU" sz="1400" dirty="0">
                <a:solidFill>
                  <a:srgbClr val="000000"/>
                </a:solidFill>
              </a:rPr>
              <a:t>___________________________________________</a:t>
            </a:r>
          </a:p>
          <a:p>
            <a:pPr algn="l" rtl="0" fontAlgn="base">
              <a:lnSpc>
                <a:spcPct val="114000"/>
              </a:lnSpc>
              <a:spcAft>
                <a:spcPts val="1200"/>
              </a:spcAft>
              <a:buNone/>
            </a:pPr>
            <a:r>
              <a:rPr lang="en-AU" sz="1400" b="0" i="0" dirty="0">
                <a:solidFill>
                  <a:srgbClr val="000000"/>
                </a:solidFill>
                <a:effectLst/>
              </a:rPr>
              <a:t>___________________________________________</a:t>
            </a:r>
          </a:p>
        </p:txBody>
      </p:sp>
      <p:sp>
        <p:nvSpPr>
          <p:cNvPr id="25" name="Rectangle: Rounded Corners 6">
            <a:extLst>
              <a:ext uri="{FF2B5EF4-FFF2-40B4-BE49-F238E27FC236}">
                <a16:creationId xmlns:a16="http://schemas.microsoft.com/office/drawing/2014/main" id="{F12609F5-5CC1-1C12-10E9-5DC2295136C0}"/>
              </a:ext>
              <a:ext uri="{C183D7F6-B498-43B3-948B-1728B52AA6E4}">
                <adec:decorative xmlns:adec="http://schemas.microsoft.com/office/drawing/2017/decorative" val="1"/>
              </a:ext>
            </a:extLst>
          </p:cNvPr>
          <p:cNvSpPr/>
          <p:nvPr/>
        </p:nvSpPr>
        <p:spPr>
          <a:xfrm>
            <a:off x="5332800" y="3267600"/>
            <a:ext cx="5791200" cy="3283745"/>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Slide Number Placeholder 1">
            <a:extLst>
              <a:ext uri="{FF2B5EF4-FFF2-40B4-BE49-F238E27FC236}">
                <a16:creationId xmlns:a16="http://schemas.microsoft.com/office/drawing/2014/main" id="{52DD5B16-D34A-5FCF-9C28-F8B55FDD207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726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B4608-3E1D-FC17-2659-E2C71974D21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61F557D-1598-B1BE-2958-5E8F0D8F2263}"/>
              </a:ext>
            </a:extLst>
          </p:cNvPr>
          <p:cNvSpPr>
            <a:spLocks noGrp="1"/>
          </p:cNvSpPr>
          <p:nvPr>
            <p:ph type="ctrTitle"/>
          </p:nvPr>
        </p:nvSpPr>
        <p:spPr>
          <a:xfrm>
            <a:off x="420624" y="4067881"/>
            <a:ext cx="11411374" cy="800681"/>
          </a:xfrm>
        </p:spPr>
        <p:txBody>
          <a:bodyPr/>
          <a:lstStyle/>
          <a:p>
            <a:r>
              <a:rPr lang="en-AU"/>
              <a:t>Materials Testing</a:t>
            </a:r>
          </a:p>
        </p:txBody>
      </p:sp>
    </p:spTree>
    <p:extLst>
      <p:ext uri="{BB962C8B-B14F-4D97-AF65-F5344CB8AC3E}">
        <p14:creationId xmlns:p14="http://schemas.microsoft.com/office/powerpoint/2010/main" val="31799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684B-5C56-5E3E-E277-E1AD15E434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7CF3CB-DB51-2325-FABB-98B85CA62B2B}"/>
              </a:ext>
            </a:extLst>
          </p:cNvPr>
          <p:cNvSpPr>
            <a:spLocks noGrp="1"/>
          </p:cNvSpPr>
          <p:nvPr>
            <p:ph type="title"/>
          </p:nvPr>
        </p:nvSpPr>
        <p:spPr>
          <a:xfrm>
            <a:off x="359998" y="360000"/>
            <a:ext cx="10260002" cy="522000"/>
          </a:xfrm>
        </p:spPr>
        <p:txBody>
          <a:bodyPr/>
          <a:lstStyle/>
          <a:p>
            <a:r>
              <a:rPr lang="en-AU" dirty="0">
                <a:latin typeface="+mj-lt"/>
              </a:rPr>
              <a:t>Learning intentions and success criteria (10)</a:t>
            </a:r>
          </a:p>
        </p:txBody>
      </p:sp>
      <p:sp>
        <p:nvSpPr>
          <p:cNvPr id="3" name="TextBox 2">
            <a:extLst>
              <a:ext uri="{FF2B5EF4-FFF2-40B4-BE49-F238E27FC236}">
                <a16:creationId xmlns:a16="http://schemas.microsoft.com/office/drawing/2014/main" id="{BDF0DE89-50E4-5E30-A86E-A761AF204033}"/>
              </a:ext>
            </a:extLst>
          </p:cNvPr>
          <p:cNvSpPr txBox="1"/>
          <p:nvPr/>
        </p:nvSpPr>
        <p:spPr>
          <a:xfrm>
            <a:off x="359998" y="2055822"/>
            <a:ext cx="11015048" cy="44421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are learning </a:t>
            </a:r>
            <a:r>
              <a:rPr lang="en-AU" sz="2000" b="1" dirty="0">
                <a:solidFill>
                  <a:srgbClr val="002664"/>
                </a:solidFill>
                <a:cs typeface="Arial" panose="020B0604020202020204" pitchFamily="34" charset="0"/>
              </a:rPr>
              <a:t>to</a:t>
            </a:r>
            <a:endPar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endParaRPr>
          </a:p>
          <a:p>
            <a:pPr marL="285750" marR="0" lvl="0" indent="-285750" algn="l" defTabSz="609585" rtl="0" eaLnBrk="1" fontAlgn="auto" latinLnBrk="0" hangingPunct="1">
              <a:lnSpc>
                <a:spcPct val="150000"/>
              </a:lnSpc>
              <a:spcAft>
                <a:spcPts val="1200"/>
              </a:spcAft>
              <a:buClrTx/>
              <a:buSzTx/>
              <a:buFont typeface="Arial" panose="020B0604020202020204" pitchFamily="34" charset="0"/>
              <a:buChar char="•"/>
              <a:tabLst/>
              <a:defRPr/>
            </a:pPr>
            <a:r>
              <a:rPr kumimoji="0" lang="en-AU" sz="1800" i="0" u="none" strike="noStrike" kern="1200" cap="none" spc="0" normalizeH="0" baseline="0" noProof="0" dirty="0">
                <a:ln>
                  <a:noFill/>
                </a:ln>
                <a:effectLst/>
                <a:uLnTx/>
                <a:uFillTx/>
                <a:ea typeface="+mn-lt"/>
                <a:cs typeface="Arial" panose="020B0604020202020204" pitchFamily="34" charset="0"/>
              </a:rPr>
              <a:t>Understand how engineers test materials to determine their properties.</a:t>
            </a:r>
          </a:p>
          <a:p>
            <a:pPr marL="285750" marR="0" lvl="0" indent="-285750" algn="l" defTabSz="609585" rtl="0" eaLnBrk="1" fontAlgn="auto" latinLnBrk="0" hangingPunct="1">
              <a:lnSpc>
                <a:spcPct val="150000"/>
              </a:lnSpc>
              <a:spcAft>
                <a:spcPts val="1200"/>
              </a:spcAft>
              <a:buClrTx/>
              <a:buSzTx/>
              <a:buFont typeface="Arial" panose="020B0604020202020204" pitchFamily="34" charset="0"/>
              <a:buChar char="•"/>
              <a:tabLst/>
              <a:defRPr/>
            </a:pPr>
            <a:r>
              <a:rPr kumimoji="0" lang="en-AU" sz="1800" i="0" u="none" strike="noStrike" kern="1200" cap="none" spc="0" normalizeH="0" baseline="0" noProof="0" dirty="0">
                <a:ln>
                  <a:noFill/>
                </a:ln>
                <a:effectLst/>
                <a:uLnTx/>
                <a:uFillTx/>
                <a:ea typeface="+mn-lt"/>
                <a:cs typeface="Arial" panose="020B0604020202020204" pitchFamily="34" charset="0"/>
              </a:rPr>
              <a:t>Understand how engineers decide if materials are suitable for structural use.</a:t>
            </a:r>
          </a:p>
          <a:p>
            <a:pPr lvl="0">
              <a:lnSpc>
                <a:spcPct val="150000"/>
              </a:lnSpc>
              <a:spcAft>
                <a:spcPts val="1200"/>
              </a:spcAf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ea typeface="+mn-ea"/>
              <a:cs typeface="Arial" panose="020B0604020202020204" pitchFamily="34" charset="0"/>
            </a:endParaRPr>
          </a:p>
          <a:p>
            <a:pPr marL="342900" indent="-342900" fontAlgn="base">
              <a:lnSpc>
                <a:spcPct val="150000"/>
              </a:lnSpc>
              <a:spcAft>
                <a:spcPts val="1200"/>
              </a:spcAft>
              <a:buFont typeface="Arial" panose="020B0604020202020204" pitchFamily="34" charset="0"/>
              <a:buChar char="•"/>
            </a:pPr>
            <a:r>
              <a:rPr lang="en-AU" sz="1800" dirty="0"/>
              <a:t>describe common material testing methods (tensile, compression, hardness, impact) </a:t>
            </a:r>
          </a:p>
          <a:p>
            <a:pPr marL="342900" indent="-342900" fontAlgn="base">
              <a:lnSpc>
                <a:spcPct val="150000"/>
              </a:lnSpc>
              <a:spcAft>
                <a:spcPts val="1200"/>
              </a:spcAft>
              <a:buFont typeface="Arial" panose="020B0604020202020204" pitchFamily="34" charset="0"/>
              <a:buChar char="•"/>
            </a:pPr>
            <a:r>
              <a:rPr lang="en-AU" sz="1800" dirty="0"/>
              <a:t>explain why engineers test materials before building with them </a:t>
            </a:r>
          </a:p>
          <a:p>
            <a:pPr marL="342900" indent="-342900" fontAlgn="base">
              <a:lnSpc>
                <a:spcPct val="150000"/>
              </a:lnSpc>
              <a:spcAft>
                <a:spcPts val="1200"/>
              </a:spcAft>
              <a:buFont typeface="Arial" panose="020B0604020202020204" pitchFamily="34" charset="0"/>
              <a:buChar char="•"/>
            </a:pPr>
            <a:r>
              <a:rPr lang="en-AU" sz="1800" dirty="0"/>
              <a:t>participate in designing and carrying out a simple material test </a:t>
            </a:r>
          </a:p>
          <a:p>
            <a:pPr marL="342900" indent="-342900" fontAlgn="base">
              <a:lnSpc>
                <a:spcPct val="150000"/>
              </a:lnSpc>
              <a:spcAft>
                <a:spcPts val="1200"/>
              </a:spcAft>
              <a:buFont typeface="Arial" panose="020B0604020202020204" pitchFamily="34" charset="0"/>
              <a:buChar char="•"/>
            </a:pPr>
            <a:r>
              <a:rPr lang="en-AU" sz="1800" dirty="0"/>
              <a:t>record and share results of material tests and compare across groups. </a:t>
            </a:r>
          </a:p>
        </p:txBody>
      </p:sp>
      <p:sp>
        <p:nvSpPr>
          <p:cNvPr id="2" name="Slide Number Placeholder 1">
            <a:extLst>
              <a:ext uri="{FF2B5EF4-FFF2-40B4-BE49-F238E27FC236}">
                <a16:creationId xmlns:a16="http://schemas.microsoft.com/office/drawing/2014/main" id="{AA31BF37-FFC1-D369-9862-8045D5FA8E39}"/>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877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66347-2562-1246-BA16-5595FBCBD5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8DB3C7-47CC-4F63-8CA8-6D3292763F04}"/>
              </a:ext>
            </a:extLst>
          </p:cNvPr>
          <p:cNvSpPr>
            <a:spLocks noGrp="1"/>
          </p:cNvSpPr>
          <p:nvPr>
            <p:ph type="title"/>
          </p:nvPr>
        </p:nvSpPr>
        <p:spPr/>
        <p:txBody>
          <a:bodyPr/>
          <a:lstStyle/>
          <a:p>
            <a:r>
              <a:rPr lang="en-AU" dirty="0">
                <a:latin typeface="+mj-lt"/>
              </a:rPr>
              <a:t>What is Engineering? (4)</a:t>
            </a:r>
          </a:p>
        </p:txBody>
      </p:sp>
      <p:sp>
        <p:nvSpPr>
          <p:cNvPr id="13" name="Text Placeholder 12">
            <a:extLst>
              <a:ext uri="{FF2B5EF4-FFF2-40B4-BE49-F238E27FC236}">
                <a16:creationId xmlns:a16="http://schemas.microsoft.com/office/drawing/2014/main" id="{B275AB0E-8940-18C2-54F6-9447294F92A1}"/>
              </a:ext>
            </a:extLst>
          </p:cNvPr>
          <p:cNvSpPr>
            <a:spLocks noGrp="1"/>
          </p:cNvSpPr>
          <p:nvPr>
            <p:ph type="body" sz="quarter" idx="18"/>
          </p:nvPr>
        </p:nvSpPr>
        <p:spPr>
          <a:xfrm>
            <a:off x="360000" y="982520"/>
            <a:ext cx="11483998" cy="356423"/>
          </a:xfrm>
        </p:spPr>
        <p:txBody>
          <a:bodyPr/>
          <a:lstStyle/>
          <a:p>
            <a:r>
              <a:rPr lang="en-AU" dirty="0">
                <a:latin typeface="+mj-lt"/>
              </a:rPr>
              <a:t>Types of Engineering</a:t>
            </a:r>
          </a:p>
        </p:txBody>
      </p:sp>
      <p:sp>
        <p:nvSpPr>
          <p:cNvPr id="12" name="Text Placeholder 11">
            <a:extLst>
              <a:ext uri="{FF2B5EF4-FFF2-40B4-BE49-F238E27FC236}">
                <a16:creationId xmlns:a16="http://schemas.microsoft.com/office/drawing/2014/main" id="{4BFCC103-5E54-49BF-222A-08BBB59DB7BC}"/>
              </a:ext>
            </a:extLst>
          </p:cNvPr>
          <p:cNvSpPr>
            <a:spLocks noGrp="1"/>
          </p:cNvSpPr>
          <p:nvPr>
            <p:ph type="body" sz="quarter" idx="17"/>
          </p:nvPr>
        </p:nvSpPr>
        <p:spPr>
          <a:xfrm>
            <a:off x="360000" y="1567086"/>
            <a:ext cx="11484000" cy="2487329"/>
          </a:xfrm>
        </p:spPr>
        <p:txBody>
          <a:bodyPr/>
          <a:lstStyle/>
          <a:p>
            <a:r>
              <a:rPr lang="en-AU" dirty="0">
                <a:latin typeface="+mn-lt"/>
              </a:rPr>
              <a:t>Match each type of engineer with what they design or build?</a:t>
            </a:r>
          </a:p>
          <a:p>
            <a:r>
              <a:rPr lang="en-AU" dirty="0">
                <a:solidFill>
                  <a:srgbClr val="FF0000"/>
                </a:solidFill>
                <a:latin typeface="+mn-lt"/>
              </a:rPr>
              <a:t>Answer</a:t>
            </a:r>
          </a:p>
          <a:p>
            <a:endParaRPr lang="en-AU" dirty="0">
              <a:latin typeface="+mn-lt"/>
            </a:endParaRPr>
          </a:p>
        </p:txBody>
      </p:sp>
      <p:graphicFrame>
        <p:nvGraphicFramePr>
          <p:cNvPr id="2" name="Table 1">
            <a:extLst>
              <a:ext uri="{FF2B5EF4-FFF2-40B4-BE49-F238E27FC236}">
                <a16:creationId xmlns:a16="http://schemas.microsoft.com/office/drawing/2014/main" id="{056CE71B-72D5-0A19-099B-0D11DE976909}"/>
              </a:ext>
            </a:extLst>
          </p:cNvPr>
          <p:cNvGraphicFramePr>
            <a:graphicFrameLocks noGrp="1"/>
          </p:cNvGraphicFramePr>
          <p:nvPr>
            <p:extLst>
              <p:ext uri="{D42A27DB-BD31-4B8C-83A1-F6EECF244321}">
                <p14:modId xmlns:p14="http://schemas.microsoft.com/office/powerpoint/2010/main" val="1062850967"/>
              </p:ext>
            </p:extLst>
          </p:nvPr>
        </p:nvGraphicFramePr>
        <p:xfrm>
          <a:off x="2158042" y="2423566"/>
          <a:ext cx="7875916" cy="3717984"/>
        </p:xfrm>
        <a:graphic>
          <a:graphicData uri="http://schemas.openxmlformats.org/drawingml/2006/table">
            <a:tbl>
              <a:tblPr firstRow="1" firstCol="1" bandRow="1"/>
              <a:tblGrid>
                <a:gridCol w="3937958">
                  <a:extLst>
                    <a:ext uri="{9D8B030D-6E8A-4147-A177-3AD203B41FA5}">
                      <a16:colId xmlns:a16="http://schemas.microsoft.com/office/drawing/2014/main" val="35756838"/>
                    </a:ext>
                  </a:extLst>
                </a:gridCol>
                <a:gridCol w="3937958">
                  <a:extLst>
                    <a:ext uri="{9D8B030D-6E8A-4147-A177-3AD203B41FA5}">
                      <a16:colId xmlns:a16="http://schemas.microsoft.com/office/drawing/2014/main" val="44160605"/>
                    </a:ext>
                  </a:extLst>
                </a:gridCol>
              </a:tblGrid>
              <a:tr h="605432">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Type of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What they work on</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406268039"/>
                  </a:ext>
                </a:extLst>
              </a:tr>
              <a:tr h="605432">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Civil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Roads, bridges, tunnels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9129757"/>
                  </a:ext>
                </a:extLst>
              </a:tr>
              <a:tr h="1296256">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Mechanical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457200">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Engines, machines, mechanical systems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463586321"/>
                  </a:ext>
                </a:extLst>
              </a:tr>
              <a:tr h="605432">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Electrical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Electronic circuits, robotics</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3333920"/>
                  </a:ext>
                </a:extLst>
              </a:tr>
              <a:tr h="605432">
                <a:tc>
                  <a:txBody>
                    <a:bodyPr/>
                    <a:lstStyle/>
                    <a:p>
                      <a:pPr>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Aeronautical Engineer</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457200">
                        <a:lnSpc>
                          <a:spcPct val="150000"/>
                        </a:lnSpc>
                        <a:spcBef>
                          <a:spcPts val="1200"/>
                        </a:spcBef>
                        <a:spcAft>
                          <a:spcPts val="600"/>
                        </a:spcAft>
                        <a:buNone/>
                      </a:pPr>
                      <a:r>
                        <a:rPr lang="en-AU" sz="1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Test and maintain aircraft</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619721759"/>
                  </a:ext>
                </a:extLst>
              </a:tr>
            </a:tbl>
          </a:graphicData>
        </a:graphic>
      </p:graphicFrame>
      <p:sp>
        <p:nvSpPr>
          <p:cNvPr id="3" name="Slide Number Placeholder 2">
            <a:extLst>
              <a:ext uri="{FF2B5EF4-FFF2-40B4-BE49-F238E27FC236}">
                <a16:creationId xmlns:a16="http://schemas.microsoft.com/office/drawing/2014/main" id="{B36C28B4-BAA7-0E4B-5ECA-85B3A8CAC98E}"/>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372758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E863E-004F-E187-4B83-D1290ED5768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1EC6373C-EE61-0EB9-39D6-AC933C20378C}"/>
              </a:ext>
            </a:extLst>
          </p:cNvPr>
          <p:cNvSpPr>
            <a:spLocks noGrp="1"/>
          </p:cNvSpPr>
          <p:nvPr>
            <p:ph type="title"/>
          </p:nvPr>
        </p:nvSpPr>
        <p:spPr/>
        <p:txBody>
          <a:bodyPr vert="horz" lIns="0" tIns="0" rIns="0" bIns="0" rtlCol="0" anchor="t">
            <a:normAutofit/>
          </a:bodyPr>
          <a:lstStyle/>
          <a:p>
            <a:r>
              <a:rPr lang="en-AU" dirty="0"/>
              <a:t>Engineering Materials (20)</a:t>
            </a:r>
          </a:p>
        </p:txBody>
      </p:sp>
      <p:sp>
        <p:nvSpPr>
          <p:cNvPr id="4" name="Text Placeholder 3">
            <a:extLst>
              <a:ext uri="{FF2B5EF4-FFF2-40B4-BE49-F238E27FC236}">
                <a16:creationId xmlns:a16="http://schemas.microsoft.com/office/drawing/2014/main" id="{FB87F8E6-E4DC-FD06-92D3-677DFB3B719E}"/>
              </a:ext>
            </a:extLst>
          </p:cNvPr>
          <p:cNvSpPr>
            <a:spLocks noGrp="1"/>
          </p:cNvSpPr>
          <p:nvPr>
            <p:ph type="body" sz="quarter" idx="18"/>
          </p:nvPr>
        </p:nvSpPr>
        <p:spPr/>
        <p:txBody>
          <a:bodyPr/>
          <a:lstStyle/>
          <a:p>
            <a:r>
              <a:rPr lang="en-AU" dirty="0"/>
              <a:t>Materials Testing</a:t>
            </a:r>
          </a:p>
        </p:txBody>
      </p:sp>
      <p:sp>
        <p:nvSpPr>
          <p:cNvPr id="3" name="Text Placeholder 2">
            <a:extLst>
              <a:ext uri="{FF2B5EF4-FFF2-40B4-BE49-F238E27FC236}">
                <a16:creationId xmlns:a16="http://schemas.microsoft.com/office/drawing/2014/main" id="{CA4A2968-6F77-E0EE-A6C0-0849CE382FF7}"/>
              </a:ext>
            </a:extLst>
          </p:cNvPr>
          <p:cNvSpPr>
            <a:spLocks noGrp="1"/>
          </p:cNvSpPr>
          <p:nvPr>
            <p:ph type="body" sz="quarter" idx="17"/>
          </p:nvPr>
        </p:nvSpPr>
        <p:spPr/>
        <p:txBody>
          <a:bodyPr anchor="ctr"/>
          <a:lstStyle/>
          <a:p>
            <a:pPr algn="ctr"/>
            <a:r>
              <a:rPr lang="en-AU" sz="3600" dirty="0"/>
              <a:t>‘How do engineers find out what a material can do?’</a:t>
            </a:r>
          </a:p>
        </p:txBody>
      </p:sp>
      <p:sp>
        <p:nvSpPr>
          <p:cNvPr id="2" name="Slide Number Placeholder 1">
            <a:extLst>
              <a:ext uri="{FF2B5EF4-FFF2-40B4-BE49-F238E27FC236}">
                <a16:creationId xmlns:a16="http://schemas.microsoft.com/office/drawing/2014/main" id="{37227444-EF73-1283-E7BE-48C26C2C5D9D}"/>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469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F1C9-3FF8-05E0-921F-FB76369183B7}"/>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1D885C7-E934-48D2-8990-147D2C5135F3}"/>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Engineering Materials (21)</a:t>
            </a:r>
          </a:p>
        </p:txBody>
      </p:sp>
      <p:sp>
        <p:nvSpPr>
          <p:cNvPr id="3" name="Text Placeholder 2">
            <a:extLst>
              <a:ext uri="{FF2B5EF4-FFF2-40B4-BE49-F238E27FC236}">
                <a16:creationId xmlns:a16="http://schemas.microsoft.com/office/drawing/2014/main" id="{1E16BB60-7C51-7507-7BB3-FD2555EFE049}"/>
              </a:ext>
            </a:extLst>
          </p:cNvPr>
          <p:cNvSpPr>
            <a:spLocks noGrp="1"/>
          </p:cNvSpPr>
          <p:nvPr>
            <p:ph type="body" sz="quarter" idx="18"/>
          </p:nvPr>
        </p:nvSpPr>
        <p:spPr>
          <a:xfrm>
            <a:off x="360000" y="982520"/>
            <a:ext cx="11484000" cy="310015"/>
          </a:xfrm>
        </p:spPr>
        <p:txBody>
          <a:bodyPr/>
          <a:lstStyle/>
          <a:p>
            <a:r>
              <a:rPr lang="en-AU" dirty="0"/>
              <a:t>Materials Testing</a:t>
            </a:r>
          </a:p>
        </p:txBody>
      </p:sp>
      <p:sp>
        <p:nvSpPr>
          <p:cNvPr id="5" name="TextBox 4">
            <a:extLst>
              <a:ext uri="{FF2B5EF4-FFF2-40B4-BE49-F238E27FC236}">
                <a16:creationId xmlns:a16="http://schemas.microsoft.com/office/drawing/2014/main" id="{6B943AFB-8852-CACF-5259-D40F8346E6EF}"/>
              </a:ext>
            </a:extLst>
          </p:cNvPr>
          <p:cNvSpPr txBox="1"/>
          <p:nvPr/>
        </p:nvSpPr>
        <p:spPr>
          <a:xfrm>
            <a:off x="1215628" y="1545729"/>
            <a:ext cx="9760744" cy="400110"/>
          </a:xfrm>
          <a:prstGeom prst="rect">
            <a:avLst/>
          </a:prstGeom>
          <a:noFill/>
          <a:effectLst>
            <a:glow rad="228600">
              <a:schemeClr val="accent1">
                <a:satMod val="175000"/>
                <a:alpha val="40000"/>
              </a:schemeClr>
            </a:glow>
          </a:effectLst>
        </p:spPr>
        <p:txBody>
          <a:bodyPr wrap="square">
            <a:spAutoFit/>
          </a:bodyPr>
          <a:lstStyle/>
          <a:p>
            <a:pPr algn="ctr"/>
            <a:r>
              <a:rPr lang="en-AU" sz="2000" dirty="0"/>
              <a:t>‘How do engineers find out what a material can do?’</a:t>
            </a:r>
          </a:p>
        </p:txBody>
      </p:sp>
      <p:sp>
        <p:nvSpPr>
          <p:cNvPr id="4" name="TextBox 3">
            <a:extLst>
              <a:ext uri="{FF2B5EF4-FFF2-40B4-BE49-F238E27FC236}">
                <a16:creationId xmlns:a16="http://schemas.microsoft.com/office/drawing/2014/main" id="{E388143F-5F95-5E94-C782-8E416B17D5D1}"/>
              </a:ext>
            </a:extLst>
          </p:cNvPr>
          <p:cNvSpPr txBox="1"/>
          <p:nvPr/>
        </p:nvSpPr>
        <p:spPr>
          <a:xfrm>
            <a:off x="360000" y="2199033"/>
            <a:ext cx="6672396" cy="4134402"/>
          </a:xfrm>
          <a:prstGeom prst="rect">
            <a:avLst/>
          </a:prstGeom>
          <a:noFill/>
        </p:spPr>
        <p:txBody>
          <a:bodyPr wrap="square">
            <a:spAutoFit/>
          </a:bodyPr>
          <a:lstStyle/>
          <a:p>
            <a:pPr algn="l" rtl="0" fontAlgn="base">
              <a:lnSpc>
                <a:spcPct val="150000"/>
              </a:lnSpc>
              <a:spcAft>
                <a:spcPts val="1200"/>
              </a:spcAft>
              <a:buNone/>
            </a:pPr>
            <a:r>
              <a:rPr lang="en-AU" sz="1800" b="0" i="0" dirty="0">
                <a:solidFill>
                  <a:srgbClr val="000000"/>
                </a:solidFill>
                <a:effectLst/>
              </a:rPr>
              <a:t>Engineers perform </a:t>
            </a:r>
            <a:r>
              <a:rPr lang="en-AU" sz="1800" b="1" i="0" dirty="0">
                <a:solidFill>
                  <a:srgbClr val="000000"/>
                </a:solidFill>
                <a:effectLst/>
              </a:rPr>
              <a:t>materials testing</a:t>
            </a:r>
            <a:r>
              <a:rPr lang="en-AU" sz="1800" b="0" i="0" dirty="0">
                <a:solidFill>
                  <a:srgbClr val="000000"/>
                </a:solidFill>
                <a:effectLst/>
              </a:rPr>
              <a:t> to measure things like strength, flexibility, brittleness and toughness amongst many other materials properties. </a:t>
            </a:r>
          </a:p>
          <a:p>
            <a:pPr algn="l" rtl="0" fontAlgn="base">
              <a:lnSpc>
                <a:spcPct val="150000"/>
              </a:lnSpc>
              <a:spcAft>
                <a:spcPts val="1200"/>
              </a:spcAft>
              <a:buNone/>
            </a:pPr>
            <a:r>
              <a:rPr lang="en-AU" sz="1800" b="0" i="0" dirty="0">
                <a:solidFill>
                  <a:srgbClr val="000000"/>
                </a:solidFill>
                <a:effectLst/>
              </a:rPr>
              <a:t>Common material tests include: </a:t>
            </a:r>
          </a:p>
          <a:p>
            <a:pPr algn="l" rtl="0" fontAlgn="base">
              <a:lnSpc>
                <a:spcPct val="150000"/>
              </a:lnSpc>
              <a:spcAft>
                <a:spcPts val="1200"/>
              </a:spcAft>
              <a:buNone/>
            </a:pPr>
            <a:r>
              <a:rPr lang="en-AU" sz="1800" b="1" i="0" dirty="0">
                <a:solidFill>
                  <a:srgbClr val="000000"/>
                </a:solidFill>
                <a:effectLst/>
              </a:rPr>
              <a:t>Tensile Tests</a:t>
            </a:r>
            <a:r>
              <a:rPr lang="en-AU" sz="1800" b="0" i="0" dirty="0">
                <a:solidFill>
                  <a:srgbClr val="000000"/>
                </a:solidFill>
                <a:effectLst/>
              </a:rPr>
              <a:t> – Pulling to see how much stretch or break force </a:t>
            </a:r>
          </a:p>
          <a:p>
            <a:pPr algn="l" rtl="0" fontAlgn="base">
              <a:lnSpc>
                <a:spcPct val="150000"/>
              </a:lnSpc>
              <a:spcAft>
                <a:spcPts val="1200"/>
              </a:spcAft>
              <a:buNone/>
            </a:pPr>
            <a:r>
              <a:rPr lang="en-AU" sz="1800" b="1" i="0" dirty="0">
                <a:solidFill>
                  <a:srgbClr val="000000"/>
                </a:solidFill>
                <a:effectLst/>
              </a:rPr>
              <a:t>Compression Tests</a:t>
            </a:r>
            <a:r>
              <a:rPr lang="en-AU" sz="1800" b="0" i="0" dirty="0">
                <a:solidFill>
                  <a:srgbClr val="000000"/>
                </a:solidFill>
                <a:effectLst/>
              </a:rPr>
              <a:t> – Squashing to see resistance </a:t>
            </a:r>
          </a:p>
          <a:p>
            <a:pPr algn="l" rtl="0" fontAlgn="base">
              <a:lnSpc>
                <a:spcPct val="150000"/>
              </a:lnSpc>
              <a:spcAft>
                <a:spcPts val="1200"/>
              </a:spcAft>
              <a:buNone/>
            </a:pPr>
            <a:r>
              <a:rPr lang="en-AU" sz="1800" b="1" i="0" dirty="0">
                <a:solidFill>
                  <a:srgbClr val="000000"/>
                </a:solidFill>
                <a:effectLst/>
              </a:rPr>
              <a:t>Hardness Tests</a:t>
            </a:r>
            <a:r>
              <a:rPr lang="en-AU" sz="1800" b="0" i="0" dirty="0">
                <a:solidFill>
                  <a:srgbClr val="000000"/>
                </a:solidFill>
                <a:effectLst/>
              </a:rPr>
              <a:t> – Scratching or indentation </a:t>
            </a:r>
          </a:p>
          <a:p>
            <a:pPr algn="l" rtl="0" fontAlgn="base">
              <a:lnSpc>
                <a:spcPct val="150000"/>
              </a:lnSpc>
              <a:spcAft>
                <a:spcPts val="1200"/>
              </a:spcAft>
              <a:buNone/>
            </a:pPr>
            <a:r>
              <a:rPr lang="en-AU" sz="1800" b="1" i="0" dirty="0">
                <a:solidFill>
                  <a:srgbClr val="000000"/>
                </a:solidFill>
                <a:effectLst/>
              </a:rPr>
              <a:t>Impact Tests</a:t>
            </a:r>
            <a:r>
              <a:rPr lang="en-AU" sz="1800" b="0" i="0" dirty="0">
                <a:solidFill>
                  <a:srgbClr val="000000"/>
                </a:solidFill>
                <a:effectLst/>
              </a:rPr>
              <a:t> – Striking to test toughness </a:t>
            </a:r>
          </a:p>
        </p:txBody>
      </p:sp>
      <p:pic>
        <p:nvPicPr>
          <p:cNvPr id="6" name="Picture 5" descr="Photograph showing a tensile testing machine measuring the strength of a white strip material held by a person's hands. The machine features metal clamps gripping the material vertically.&#10;">
            <a:extLst>
              <a:ext uri="{FF2B5EF4-FFF2-40B4-BE49-F238E27FC236}">
                <a16:creationId xmlns:a16="http://schemas.microsoft.com/office/drawing/2014/main" id="{83B461B7-7C7C-D48A-41AD-DF2B693B72F2}"/>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0931" y="2199032"/>
            <a:ext cx="4092485" cy="4496967"/>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861FDCD9-BAB9-3E09-6E1E-81CE13BCCE0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079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B4E6-2C92-F543-D841-90C7D06974C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A2B6C412-19DD-A4D8-E0F3-CDCF2D20B87D}"/>
              </a:ext>
            </a:extLst>
          </p:cNvPr>
          <p:cNvSpPr>
            <a:spLocks noGrp="1"/>
          </p:cNvSpPr>
          <p:nvPr>
            <p:ph type="title"/>
          </p:nvPr>
        </p:nvSpPr>
        <p:spPr>
          <a:xfrm>
            <a:off x="359998" y="360000"/>
            <a:ext cx="10260002" cy="522000"/>
          </a:xfrm>
        </p:spPr>
        <p:txBody>
          <a:bodyPr vert="horz" lIns="0" tIns="0" rIns="0" bIns="0" rtlCol="0" anchor="t">
            <a:normAutofit/>
          </a:bodyPr>
          <a:lstStyle/>
          <a:p>
            <a:r>
              <a:rPr lang="en-AU" dirty="0">
                <a:latin typeface="+mj-lt"/>
              </a:rPr>
              <a:t>Engineering Materials (22)</a:t>
            </a:r>
          </a:p>
        </p:txBody>
      </p:sp>
      <p:sp>
        <p:nvSpPr>
          <p:cNvPr id="10" name="Text Placeholder 12">
            <a:extLst>
              <a:ext uri="{FF2B5EF4-FFF2-40B4-BE49-F238E27FC236}">
                <a16:creationId xmlns:a16="http://schemas.microsoft.com/office/drawing/2014/main" id="{1D6B4EE6-BE52-7876-5CC5-478DD239EEFE}"/>
              </a:ext>
            </a:extLst>
          </p:cNvPr>
          <p:cNvSpPr>
            <a:spLocks noGrp="1"/>
          </p:cNvSpPr>
          <p:nvPr>
            <p:ph type="body" sz="quarter" idx="18"/>
          </p:nvPr>
        </p:nvSpPr>
        <p:spPr>
          <a:xfrm>
            <a:off x="359998" y="993896"/>
            <a:ext cx="10080000" cy="310015"/>
          </a:xfrm>
        </p:spPr>
        <p:txBody>
          <a:bodyPr anchor="b">
            <a:noAutofit/>
          </a:bodyPr>
          <a:lstStyle/>
          <a:p>
            <a:pPr>
              <a:lnSpc>
                <a:spcPct val="140000"/>
              </a:lnSpc>
            </a:pPr>
            <a:r>
              <a:rPr lang="en-AU" dirty="0">
                <a:latin typeface="+mj-lt"/>
              </a:rPr>
              <a:t>Materials Testing</a:t>
            </a:r>
          </a:p>
        </p:txBody>
      </p:sp>
      <p:pic>
        <p:nvPicPr>
          <p:cNvPr id="12" name="Online Media 11" title="Understanding The Different Mechanical Properties Of Engineering Materials.">
            <a:hlinkClick r:id="" action="ppaction://media"/>
            <a:extLst>
              <a:ext uri="{FF2B5EF4-FFF2-40B4-BE49-F238E27FC236}">
                <a16:creationId xmlns:a16="http://schemas.microsoft.com/office/drawing/2014/main" id="{E9ED3BE3-70D5-A017-2B64-249D41B1A450}"/>
              </a:ext>
            </a:extLst>
          </p:cNvPr>
          <p:cNvPicPr>
            <a:picLocks noRot="1" noChangeAspect="1"/>
          </p:cNvPicPr>
          <p:nvPr>
            <a:videoFile r:link="rId1"/>
          </p:nvPr>
        </p:nvPicPr>
        <p:blipFill>
          <a:blip r:embed="rId4"/>
          <a:stretch>
            <a:fillRect/>
          </a:stretch>
        </p:blipFill>
        <p:spPr>
          <a:xfrm>
            <a:off x="2146143" y="1745785"/>
            <a:ext cx="7899714" cy="4463338"/>
          </a:xfrm>
          <a:prstGeom prst="rect">
            <a:avLst/>
          </a:prstGeom>
        </p:spPr>
      </p:pic>
      <p:sp>
        <p:nvSpPr>
          <p:cNvPr id="7" name="TextBox 6">
            <a:extLst>
              <a:ext uri="{FF2B5EF4-FFF2-40B4-BE49-F238E27FC236}">
                <a16:creationId xmlns:a16="http://schemas.microsoft.com/office/drawing/2014/main" id="{0A0D6E61-4E2E-D410-9458-7356DF7D125C}"/>
              </a:ext>
            </a:extLst>
          </p:cNvPr>
          <p:cNvSpPr txBox="1"/>
          <p:nvPr/>
        </p:nvSpPr>
        <p:spPr>
          <a:xfrm>
            <a:off x="2050023" y="6248942"/>
            <a:ext cx="8091953" cy="276999"/>
          </a:xfrm>
          <a:prstGeom prst="rect">
            <a:avLst/>
          </a:prstGeom>
          <a:noFill/>
        </p:spPr>
        <p:txBody>
          <a:bodyPr wrap="square">
            <a:spAutoFit/>
          </a:bodyPr>
          <a:lstStyle/>
          <a:p>
            <a:r>
              <a:rPr lang="en-AU" sz="1200" dirty="0">
                <a:hlinkClick r:id="rId5"/>
              </a:rPr>
              <a:t>Understanding The Different Mechanical Properties Of Engineering Materials.</a:t>
            </a:r>
            <a:r>
              <a:rPr lang="en-AU" sz="1200" dirty="0"/>
              <a:t> (10:08)</a:t>
            </a:r>
          </a:p>
        </p:txBody>
      </p:sp>
      <p:sp>
        <p:nvSpPr>
          <p:cNvPr id="2" name="Slide Number Placeholder 1">
            <a:extLst>
              <a:ext uri="{FF2B5EF4-FFF2-40B4-BE49-F238E27FC236}">
                <a16:creationId xmlns:a16="http://schemas.microsoft.com/office/drawing/2014/main" id="{482F8950-EF4A-88A7-B962-E3B4EAF93BF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b="0" i="0" u="none" strike="noStrike" kern="1200" cap="none" spc="0" normalizeH="0" baseline="0" noProof="0" smtClean="0">
                <a:ln>
                  <a:noFill/>
                </a:ln>
                <a:effectLst/>
                <a:uLnTx/>
                <a:uFillTx/>
              </a:rPr>
              <a:pPr marL="0" marR="0" lvl="0" indent="0" defTabSz="609585" rtl="0" eaLnBrk="1" fontAlgn="auto" latinLnBrk="0" hangingPunct="1">
                <a:lnSpc>
                  <a:spcPct val="90000"/>
                </a:lnSpc>
                <a:spcBef>
                  <a:spcPts val="0"/>
                </a:spcBef>
                <a:spcAft>
                  <a:spcPts val="600"/>
                </a:spcAft>
                <a:buClrTx/>
                <a:buSzTx/>
                <a:buFontTx/>
                <a:buNone/>
                <a:tabLst/>
                <a:defRPr/>
              </a:pPr>
              <a:t>82</a:t>
            </a:fld>
            <a:endParaRPr kumimoji="0" lang="en-AU"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282651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7E8E2-433D-CAA8-EC40-A872FDF1A85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752515E-1788-297F-1EAE-350877AE2AF7}"/>
              </a:ext>
            </a:extLst>
          </p:cNvPr>
          <p:cNvSpPr>
            <a:spLocks noGrp="1"/>
          </p:cNvSpPr>
          <p:nvPr>
            <p:ph type="title"/>
          </p:nvPr>
        </p:nvSpPr>
        <p:spPr/>
        <p:txBody>
          <a:bodyPr vert="horz" lIns="0" tIns="0" rIns="0" bIns="0" rtlCol="0" anchor="t">
            <a:normAutofit/>
          </a:bodyPr>
          <a:lstStyle/>
          <a:p>
            <a:r>
              <a:rPr lang="en-AU" dirty="0"/>
              <a:t>Engineering Materials (23)</a:t>
            </a:r>
          </a:p>
        </p:txBody>
      </p:sp>
      <p:sp>
        <p:nvSpPr>
          <p:cNvPr id="5" name="Text Placeholder 4">
            <a:extLst>
              <a:ext uri="{FF2B5EF4-FFF2-40B4-BE49-F238E27FC236}">
                <a16:creationId xmlns:a16="http://schemas.microsoft.com/office/drawing/2014/main" id="{65A4E58D-8060-D230-441F-337B49389512}"/>
              </a:ext>
            </a:extLst>
          </p:cNvPr>
          <p:cNvSpPr>
            <a:spLocks noGrp="1"/>
          </p:cNvSpPr>
          <p:nvPr>
            <p:ph type="body" sz="quarter" idx="18"/>
          </p:nvPr>
        </p:nvSpPr>
        <p:spPr/>
        <p:txBody>
          <a:bodyPr/>
          <a:lstStyle/>
          <a:p>
            <a:r>
              <a:rPr lang="en-AU" dirty="0"/>
              <a:t>Materials Testing</a:t>
            </a:r>
          </a:p>
        </p:txBody>
      </p:sp>
      <p:pic>
        <p:nvPicPr>
          <p:cNvPr id="9218" name="Picture 2">
            <a:hlinkClick r:id="rId3"/>
            <a:extLst>
              <a:ext uri="{FF2B5EF4-FFF2-40B4-BE49-F238E27FC236}">
                <a16:creationId xmlns:a16="http://schemas.microsoft.com/office/drawing/2014/main" id="{A04B746F-36F9-8B78-E890-D6DECD3113C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59997" y="2408866"/>
            <a:ext cx="5981513" cy="3106814"/>
          </a:xfrm>
          <a:prstGeom prst="rect">
            <a:avLst/>
          </a:prstGeom>
          <a:solidFill>
            <a:srgbClr val="FFFFFF"/>
          </a:solidFill>
        </p:spPr>
      </p:pic>
      <p:sp>
        <p:nvSpPr>
          <p:cNvPr id="7" name="TextBox 6">
            <a:extLst>
              <a:ext uri="{FF2B5EF4-FFF2-40B4-BE49-F238E27FC236}">
                <a16:creationId xmlns:a16="http://schemas.microsoft.com/office/drawing/2014/main" id="{95BCFE90-C47F-A4C5-9AA9-80ED9999BFFB}"/>
              </a:ext>
            </a:extLst>
          </p:cNvPr>
          <p:cNvSpPr txBox="1"/>
          <p:nvPr/>
        </p:nvSpPr>
        <p:spPr>
          <a:xfrm>
            <a:off x="359999" y="5592286"/>
            <a:ext cx="5503474" cy="276999"/>
          </a:xfrm>
          <a:prstGeom prst="rect">
            <a:avLst/>
          </a:prstGeom>
          <a:noFill/>
        </p:spPr>
        <p:txBody>
          <a:bodyPr wrap="square">
            <a:spAutoFit/>
          </a:bodyPr>
          <a:lstStyle/>
          <a:p>
            <a:r>
              <a:rPr lang="en-AU" sz="1200" dirty="0">
                <a:hlinkClick r:id="rId3"/>
              </a:rPr>
              <a:t>Understanding The Different Mechanical Properties Of Engineering Materials.</a:t>
            </a:r>
            <a:endParaRPr lang="en-AU" sz="1200" dirty="0"/>
          </a:p>
        </p:txBody>
      </p:sp>
      <p:sp>
        <p:nvSpPr>
          <p:cNvPr id="4" name="TextBox 3">
            <a:extLst>
              <a:ext uri="{FF2B5EF4-FFF2-40B4-BE49-F238E27FC236}">
                <a16:creationId xmlns:a16="http://schemas.microsoft.com/office/drawing/2014/main" id="{A99BFBB4-E6DB-EB07-15A5-1BBD676D04D2}"/>
              </a:ext>
            </a:extLst>
          </p:cNvPr>
          <p:cNvSpPr txBox="1"/>
          <p:nvPr/>
        </p:nvSpPr>
        <p:spPr>
          <a:xfrm>
            <a:off x="6561056" y="2408866"/>
            <a:ext cx="5187588" cy="3565015"/>
          </a:xfrm>
          <a:prstGeom prst="rect">
            <a:avLst/>
          </a:prstGeom>
          <a:noFill/>
        </p:spPr>
        <p:txBody>
          <a:bodyPr wrap="square">
            <a:spAutoFit/>
          </a:bodyPr>
          <a:lstStyle/>
          <a:p>
            <a:pPr>
              <a:lnSpc>
                <a:spcPct val="150000"/>
              </a:lnSpc>
              <a:spcAft>
                <a:spcPts val="1200"/>
              </a:spcAft>
            </a:pPr>
            <a:r>
              <a:rPr lang="en-AU" sz="1800" dirty="0"/>
              <a:t>What types of materials are tested in the video? </a:t>
            </a:r>
          </a:p>
          <a:p>
            <a:pPr>
              <a:lnSpc>
                <a:spcPct val="150000"/>
              </a:lnSpc>
              <a:spcAft>
                <a:spcPts val="1200"/>
              </a:spcAft>
            </a:pPr>
            <a:r>
              <a:rPr lang="en-AU" sz="1800" dirty="0"/>
              <a:t>What happens to each material as more force is applied? </a:t>
            </a:r>
          </a:p>
          <a:p>
            <a:pPr>
              <a:lnSpc>
                <a:spcPct val="150000"/>
              </a:lnSpc>
              <a:spcAft>
                <a:spcPts val="1200"/>
              </a:spcAft>
            </a:pPr>
            <a:r>
              <a:rPr lang="en-AU" sz="1800" dirty="0"/>
              <a:t>What is meant by 'tensile strength'? </a:t>
            </a:r>
          </a:p>
          <a:p>
            <a:pPr>
              <a:lnSpc>
                <a:spcPct val="150000"/>
              </a:lnSpc>
              <a:spcAft>
                <a:spcPts val="1200"/>
              </a:spcAft>
            </a:pPr>
            <a:r>
              <a:rPr lang="en-AU" sz="1800" dirty="0"/>
              <a:t>Why do some materials snap, while others stretch or deform first? </a:t>
            </a:r>
          </a:p>
          <a:p>
            <a:pPr>
              <a:lnSpc>
                <a:spcPct val="150000"/>
              </a:lnSpc>
              <a:spcAft>
                <a:spcPts val="1200"/>
              </a:spcAft>
            </a:pPr>
            <a:r>
              <a:rPr lang="en-AU" sz="1800" dirty="0"/>
              <a:t>What surprised you most about the results? </a:t>
            </a:r>
          </a:p>
        </p:txBody>
      </p:sp>
      <p:sp>
        <p:nvSpPr>
          <p:cNvPr id="2" name="Slide Number Placeholder 1">
            <a:extLst>
              <a:ext uri="{FF2B5EF4-FFF2-40B4-BE49-F238E27FC236}">
                <a16:creationId xmlns:a16="http://schemas.microsoft.com/office/drawing/2014/main" id="{FC630692-C0A0-FDEB-E826-EA7810FE039C}"/>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b="0" i="0" u="none" strike="noStrike" kern="1200" cap="none" spc="0" normalizeH="0" baseline="0" noProof="0" smtClean="0">
                <a:ln>
                  <a:noFill/>
                </a:ln>
                <a:effectLst/>
                <a:uLnTx/>
                <a:uFillTx/>
              </a:rPr>
              <a:pPr marL="0" marR="0" lvl="0" indent="0" defTabSz="609585" rtl="0" eaLnBrk="1" fontAlgn="auto" latinLnBrk="0" hangingPunct="1">
                <a:lnSpc>
                  <a:spcPct val="90000"/>
                </a:lnSpc>
                <a:spcBef>
                  <a:spcPts val="0"/>
                </a:spcBef>
                <a:spcAft>
                  <a:spcPts val="600"/>
                </a:spcAft>
                <a:buClrTx/>
                <a:buSzTx/>
                <a:buFontTx/>
                <a:buNone/>
                <a:tabLst/>
                <a:defRPr/>
              </a:pPr>
              <a:t>83</a:t>
            </a:fld>
            <a:endParaRPr kumimoji="0" lang="en-AU"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60809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80897-EADA-549E-A3B6-87172B378F51}"/>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89A0CD78-BACC-1F76-5904-BE4D5F0B0E63}"/>
              </a:ext>
            </a:extLst>
          </p:cNvPr>
          <p:cNvSpPr>
            <a:spLocks noGrp="1"/>
          </p:cNvSpPr>
          <p:nvPr>
            <p:ph type="title"/>
          </p:nvPr>
        </p:nvSpPr>
        <p:spPr/>
        <p:txBody>
          <a:bodyPr vert="horz" lIns="0" tIns="0" rIns="0" bIns="0" rtlCol="0" anchor="t">
            <a:normAutofit/>
          </a:bodyPr>
          <a:lstStyle/>
          <a:p>
            <a:r>
              <a:rPr lang="en-AU" dirty="0"/>
              <a:t>Engineering Materials (24)</a:t>
            </a:r>
          </a:p>
        </p:txBody>
      </p:sp>
      <p:sp>
        <p:nvSpPr>
          <p:cNvPr id="6" name="Text Placeholder 5">
            <a:extLst>
              <a:ext uri="{FF2B5EF4-FFF2-40B4-BE49-F238E27FC236}">
                <a16:creationId xmlns:a16="http://schemas.microsoft.com/office/drawing/2014/main" id="{6A10400C-9C04-74FE-56CB-875135CEBA56}"/>
              </a:ext>
            </a:extLst>
          </p:cNvPr>
          <p:cNvSpPr>
            <a:spLocks noGrp="1"/>
          </p:cNvSpPr>
          <p:nvPr>
            <p:ph type="body" sz="quarter" idx="18"/>
          </p:nvPr>
        </p:nvSpPr>
        <p:spPr/>
        <p:txBody>
          <a:bodyPr/>
          <a:lstStyle/>
          <a:p>
            <a:r>
              <a:rPr lang="en-AU" dirty="0"/>
              <a:t>Materials Testing – activity</a:t>
            </a:r>
          </a:p>
        </p:txBody>
      </p:sp>
      <p:sp>
        <p:nvSpPr>
          <p:cNvPr id="5" name="TextBox 4">
            <a:extLst>
              <a:ext uri="{FF2B5EF4-FFF2-40B4-BE49-F238E27FC236}">
                <a16:creationId xmlns:a16="http://schemas.microsoft.com/office/drawing/2014/main" id="{29622726-B8D2-BB5F-D4EA-E6F113CA6E9F}"/>
              </a:ext>
            </a:extLst>
          </p:cNvPr>
          <p:cNvSpPr txBox="1"/>
          <p:nvPr/>
        </p:nvSpPr>
        <p:spPr>
          <a:xfrm>
            <a:off x="2511399" y="1687553"/>
            <a:ext cx="7169203" cy="461665"/>
          </a:xfrm>
          <a:prstGeom prst="rect">
            <a:avLst/>
          </a:prstGeom>
          <a:noFill/>
          <a:effectLst>
            <a:glow rad="228600">
              <a:schemeClr val="accent1">
                <a:satMod val="175000"/>
                <a:alpha val="40000"/>
              </a:schemeClr>
            </a:glow>
          </a:effectLst>
        </p:spPr>
        <p:txBody>
          <a:bodyPr wrap="square">
            <a:spAutoFit/>
          </a:bodyPr>
          <a:lstStyle/>
          <a:p>
            <a:pPr algn="ctr"/>
            <a:r>
              <a:rPr lang="en-AU" dirty="0"/>
              <a:t>How do we find out about a Materials Properties?</a:t>
            </a:r>
          </a:p>
        </p:txBody>
      </p:sp>
      <p:sp>
        <p:nvSpPr>
          <p:cNvPr id="3" name="Text Placeholder 2">
            <a:extLst>
              <a:ext uri="{FF2B5EF4-FFF2-40B4-BE49-F238E27FC236}">
                <a16:creationId xmlns:a16="http://schemas.microsoft.com/office/drawing/2014/main" id="{6E181E13-158A-F6B6-F189-D5366E03AEFE}"/>
              </a:ext>
            </a:extLst>
          </p:cNvPr>
          <p:cNvSpPr>
            <a:spLocks noGrp="1"/>
          </p:cNvSpPr>
          <p:nvPr>
            <p:ph type="body" sz="quarter" idx="17"/>
          </p:nvPr>
        </p:nvSpPr>
        <p:spPr>
          <a:xfrm>
            <a:off x="360000" y="2536152"/>
            <a:ext cx="11484000" cy="3838769"/>
          </a:xfrm>
        </p:spPr>
        <p:txBody>
          <a:bodyPr/>
          <a:lstStyle/>
          <a:p>
            <a:pPr fontAlgn="base"/>
            <a:r>
              <a:rPr lang="en-AU" sz="1800" dirty="0">
                <a:solidFill>
                  <a:srgbClr val="000000"/>
                </a:solidFill>
                <a:latin typeface="+mn-lt"/>
              </a:rPr>
              <a:t>Divide the class up into groups of 4 or 5. </a:t>
            </a:r>
          </a:p>
          <a:p>
            <a:pPr fontAlgn="base"/>
            <a:r>
              <a:rPr lang="en-AU" sz="1800" dirty="0">
                <a:solidFill>
                  <a:srgbClr val="000000"/>
                </a:solidFill>
                <a:latin typeface="+mn-lt"/>
              </a:rPr>
              <a:t>Each group will be given samples of wood, metal, plastic, rubber, ceramic tile and a piece of foam  </a:t>
            </a:r>
          </a:p>
          <a:p>
            <a:pPr fontAlgn="base"/>
            <a:r>
              <a:rPr lang="en-AU" sz="1800" dirty="0">
                <a:solidFill>
                  <a:srgbClr val="000000"/>
                </a:solidFill>
                <a:latin typeface="+mn-lt"/>
              </a:rPr>
              <a:t>Each group is to be assigned or select a material property to test. Such as hardness, brittleness, flexibility, workability, toughness etc.  </a:t>
            </a:r>
          </a:p>
          <a:p>
            <a:pPr fontAlgn="base"/>
            <a:r>
              <a:rPr lang="en-AU" sz="1800" dirty="0">
                <a:solidFill>
                  <a:srgbClr val="000000"/>
                </a:solidFill>
                <a:latin typeface="+mn-lt"/>
              </a:rPr>
              <a:t>The groups are to research and design a suitable method of testing the material property. </a:t>
            </a:r>
          </a:p>
          <a:p>
            <a:pPr fontAlgn="base"/>
            <a:r>
              <a:rPr lang="en-AU" sz="1800" dirty="0">
                <a:solidFill>
                  <a:srgbClr val="000000"/>
                </a:solidFill>
                <a:latin typeface="+mn-lt"/>
              </a:rPr>
              <a:t>Each group is to demonstrate the testing process to the rest of the class. </a:t>
            </a:r>
          </a:p>
          <a:p>
            <a:pPr fontAlgn="base"/>
            <a:r>
              <a:rPr lang="en-AU" sz="1800" dirty="0">
                <a:solidFill>
                  <a:srgbClr val="000000"/>
                </a:solidFill>
                <a:latin typeface="+mn-lt"/>
              </a:rPr>
              <a:t>The results are to be collated for each group and a report produced containing the rank order for each material.</a:t>
            </a:r>
          </a:p>
        </p:txBody>
      </p:sp>
      <p:sp>
        <p:nvSpPr>
          <p:cNvPr id="2" name="Slide Number Placeholder 1">
            <a:extLst>
              <a:ext uri="{FF2B5EF4-FFF2-40B4-BE49-F238E27FC236}">
                <a16:creationId xmlns:a16="http://schemas.microsoft.com/office/drawing/2014/main" id="{0C2E449A-A25E-A3CB-2ECC-8458A3ABF55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1243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7D41-9BBE-B125-0520-958C6961102B}"/>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ABA8952C-E995-5C65-ABE0-28FFB33EB294}"/>
              </a:ext>
            </a:extLst>
          </p:cNvPr>
          <p:cNvSpPr>
            <a:spLocks noGrp="1"/>
          </p:cNvSpPr>
          <p:nvPr>
            <p:ph type="title"/>
          </p:nvPr>
        </p:nvSpPr>
        <p:spPr/>
        <p:txBody>
          <a:bodyPr vert="horz" lIns="0" tIns="0" rIns="0" bIns="0" rtlCol="0" anchor="t">
            <a:normAutofit/>
          </a:bodyPr>
          <a:lstStyle/>
          <a:p>
            <a:r>
              <a:rPr lang="en-AU" dirty="0"/>
              <a:t>Engineering Materials (25)</a:t>
            </a:r>
          </a:p>
        </p:txBody>
      </p:sp>
      <p:sp>
        <p:nvSpPr>
          <p:cNvPr id="6" name="Text Placeholder 5">
            <a:extLst>
              <a:ext uri="{FF2B5EF4-FFF2-40B4-BE49-F238E27FC236}">
                <a16:creationId xmlns:a16="http://schemas.microsoft.com/office/drawing/2014/main" id="{BC354902-F973-AAF5-C3E4-97127F7879EA}"/>
              </a:ext>
            </a:extLst>
          </p:cNvPr>
          <p:cNvSpPr>
            <a:spLocks noGrp="1"/>
          </p:cNvSpPr>
          <p:nvPr>
            <p:ph type="body" sz="quarter" idx="18"/>
          </p:nvPr>
        </p:nvSpPr>
        <p:spPr/>
        <p:txBody>
          <a:bodyPr/>
          <a:lstStyle/>
          <a:p>
            <a:r>
              <a:rPr lang="en-AU" dirty="0"/>
              <a:t>Materials Testing – activity</a:t>
            </a:r>
          </a:p>
        </p:txBody>
      </p:sp>
      <p:sp>
        <p:nvSpPr>
          <p:cNvPr id="5" name="TextBox 4">
            <a:extLst>
              <a:ext uri="{FF2B5EF4-FFF2-40B4-BE49-F238E27FC236}">
                <a16:creationId xmlns:a16="http://schemas.microsoft.com/office/drawing/2014/main" id="{04C68B8E-F607-22FC-4629-BB6A7319A450}"/>
              </a:ext>
            </a:extLst>
          </p:cNvPr>
          <p:cNvSpPr txBox="1"/>
          <p:nvPr/>
        </p:nvSpPr>
        <p:spPr>
          <a:xfrm>
            <a:off x="2511399" y="1683511"/>
            <a:ext cx="7169203" cy="461665"/>
          </a:xfrm>
          <a:prstGeom prst="rect">
            <a:avLst/>
          </a:prstGeom>
          <a:noFill/>
          <a:effectLst>
            <a:glow rad="228600">
              <a:schemeClr val="accent1">
                <a:satMod val="175000"/>
                <a:alpha val="40000"/>
              </a:schemeClr>
            </a:glow>
          </a:effectLst>
        </p:spPr>
        <p:txBody>
          <a:bodyPr wrap="square">
            <a:spAutoFit/>
          </a:bodyPr>
          <a:lstStyle/>
          <a:p>
            <a:pPr algn="ctr"/>
            <a:r>
              <a:rPr lang="en-AU" dirty="0"/>
              <a:t>How do we find out about a Materials Properties?</a:t>
            </a:r>
          </a:p>
        </p:txBody>
      </p:sp>
      <p:sp>
        <p:nvSpPr>
          <p:cNvPr id="3" name="Rectangle 2">
            <a:extLst>
              <a:ext uri="{FF2B5EF4-FFF2-40B4-BE49-F238E27FC236}">
                <a16:creationId xmlns:a16="http://schemas.microsoft.com/office/drawing/2014/main" id="{271A700B-C8E9-D3D0-A466-F6B03A9CC098}"/>
              </a:ext>
            </a:extLst>
          </p:cNvPr>
          <p:cNvSpPr/>
          <p:nvPr/>
        </p:nvSpPr>
        <p:spPr>
          <a:xfrm>
            <a:off x="1033593" y="2638163"/>
            <a:ext cx="10124814" cy="323731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fontAlgn="base">
              <a:lnSpc>
                <a:spcPct val="150000"/>
              </a:lnSpc>
              <a:spcBef>
                <a:spcPts val="1200"/>
              </a:spcBef>
              <a:spcAft>
                <a:spcPts val="600"/>
              </a:spcAft>
            </a:pPr>
            <a:r>
              <a:rPr lang="en-AU" dirty="0">
                <a:solidFill>
                  <a:schemeClr val="accent1">
                    <a:lumMod val="90000"/>
                    <a:lumOff val="10000"/>
                  </a:schemeClr>
                </a:solidFill>
              </a:rPr>
              <a:t>Reflection</a:t>
            </a:r>
          </a:p>
          <a:p>
            <a:pPr fontAlgn="base">
              <a:lnSpc>
                <a:spcPct val="150000"/>
              </a:lnSpc>
              <a:spcBef>
                <a:spcPts val="1200"/>
              </a:spcBef>
              <a:spcAft>
                <a:spcPts val="600"/>
              </a:spcAft>
            </a:pPr>
            <a:r>
              <a:rPr lang="en-AU" dirty="0">
                <a:solidFill>
                  <a:srgbClr val="000000"/>
                </a:solidFill>
              </a:rPr>
              <a:t>Based on what you tested, which material would you recommend for building a chair, a phone case, or a sports shoe? Why?</a:t>
            </a:r>
          </a:p>
        </p:txBody>
      </p:sp>
      <p:sp>
        <p:nvSpPr>
          <p:cNvPr id="2" name="Slide Number Placeholder 1">
            <a:extLst>
              <a:ext uri="{FF2B5EF4-FFF2-40B4-BE49-F238E27FC236}">
                <a16:creationId xmlns:a16="http://schemas.microsoft.com/office/drawing/2014/main" id="{CA271F4C-AA40-043B-DBF2-DC78CE4C99D9}"/>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6778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69552-620B-23D3-FD14-930F52ED9BF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76F2DBC-79B8-063A-F7C3-CDD46F10C00F}"/>
              </a:ext>
            </a:extLst>
          </p:cNvPr>
          <p:cNvSpPr>
            <a:spLocks noGrp="1"/>
          </p:cNvSpPr>
          <p:nvPr>
            <p:ph type="ctrTitle"/>
          </p:nvPr>
        </p:nvSpPr>
        <p:spPr>
          <a:xfrm>
            <a:off x="420624" y="4067881"/>
            <a:ext cx="11411374" cy="800681"/>
          </a:xfrm>
        </p:spPr>
        <p:txBody>
          <a:bodyPr/>
          <a:lstStyle/>
          <a:p>
            <a:r>
              <a:rPr lang="en-AU"/>
              <a:t>Built for purpose</a:t>
            </a:r>
          </a:p>
        </p:txBody>
      </p:sp>
    </p:spTree>
    <p:extLst>
      <p:ext uri="{BB962C8B-B14F-4D97-AF65-F5344CB8AC3E}">
        <p14:creationId xmlns:p14="http://schemas.microsoft.com/office/powerpoint/2010/main" val="180184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F75F9-FA0A-D02B-9F4A-94AFDB4B75F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A7C103C-B102-19B3-1B6A-66356C44398E}"/>
              </a:ext>
            </a:extLst>
          </p:cNvPr>
          <p:cNvSpPr>
            <a:spLocks noGrp="1"/>
          </p:cNvSpPr>
          <p:nvPr>
            <p:ph type="title"/>
          </p:nvPr>
        </p:nvSpPr>
        <p:spPr>
          <a:xfrm>
            <a:off x="359998" y="360000"/>
            <a:ext cx="10260002" cy="522000"/>
          </a:xfrm>
        </p:spPr>
        <p:txBody>
          <a:bodyPr/>
          <a:lstStyle/>
          <a:p>
            <a:r>
              <a:rPr lang="en-AU" dirty="0">
                <a:latin typeface="+mj-lt"/>
              </a:rPr>
              <a:t>Learning intentions and success criteria (11)</a:t>
            </a:r>
          </a:p>
        </p:txBody>
      </p:sp>
      <p:sp>
        <p:nvSpPr>
          <p:cNvPr id="3" name="TextBox 2">
            <a:extLst>
              <a:ext uri="{FF2B5EF4-FFF2-40B4-BE49-F238E27FC236}">
                <a16:creationId xmlns:a16="http://schemas.microsoft.com/office/drawing/2014/main" id="{9ED87885-D8B0-7F14-F34B-21862FBEFD3E}"/>
              </a:ext>
            </a:extLst>
          </p:cNvPr>
          <p:cNvSpPr txBox="1"/>
          <p:nvPr/>
        </p:nvSpPr>
        <p:spPr>
          <a:xfrm>
            <a:off x="359998" y="1794490"/>
            <a:ext cx="11015048" cy="48115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ea typeface="+mn-lt"/>
              <a:cs typeface="Arial" panose="020B0604020202020204" pitchFamily="34" charset="0"/>
            </a:endParaRPr>
          </a:p>
          <a:p>
            <a:pPr marL="285750" lvl="0" indent="-285750">
              <a:lnSpc>
                <a:spcPct val="150000"/>
              </a:lnSpc>
              <a:spcAft>
                <a:spcPts val="600"/>
              </a:spcAft>
              <a:buFont typeface="Arial" panose="020B0604020202020204" pitchFamily="34" charset="0"/>
              <a:buChar char="•"/>
              <a:defRPr/>
            </a:pPr>
            <a:r>
              <a:rPr lang="en-AU" sz="1800" dirty="0"/>
              <a:t>examine Aboriginal and Torres Strait Islander engineered structures, how materials were used for specific purposes</a:t>
            </a:r>
          </a:p>
          <a:p>
            <a:pPr marL="285750" lvl="0" indent="-285750">
              <a:lnSpc>
                <a:spcPct val="150000"/>
              </a:lnSpc>
              <a:spcAft>
                <a:spcPts val="600"/>
              </a:spcAft>
              <a:buFont typeface="Arial" panose="020B0604020202020204" pitchFamily="34" charset="0"/>
              <a:buChar char="•"/>
              <a:defRPr/>
            </a:pPr>
            <a:r>
              <a:rPr lang="en-AU" sz="1800" dirty="0"/>
              <a:t>determine why these designs are sustainable. </a:t>
            </a:r>
          </a:p>
          <a:p>
            <a:pPr lvl="0">
              <a:lnSpc>
                <a:spcPct val="150000"/>
              </a:lnSpc>
              <a:spcAft>
                <a:spcPts val="600"/>
              </a:spcAft>
              <a:defRPr/>
            </a:pPr>
            <a:r>
              <a:rPr kumimoji="0" lang="en-AU" sz="2000" b="1" i="0" u="none" strike="noStrike" kern="1200" cap="none" spc="0" normalizeH="0" baseline="0" noProof="0" dirty="0">
                <a:ln>
                  <a:noFill/>
                </a:ln>
                <a:solidFill>
                  <a:srgbClr val="002664"/>
                </a:solidFill>
                <a:effectLst/>
                <a:uLnTx/>
                <a:uFillTx/>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ea typeface="+mn-ea"/>
              <a:cs typeface="Arial" panose="020B0604020202020204" pitchFamily="34" charset="0"/>
            </a:endParaRPr>
          </a:p>
          <a:p>
            <a:pPr marL="342900" indent="-342900" fontAlgn="base">
              <a:lnSpc>
                <a:spcPct val="150000"/>
              </a:lnSpc>
              <a:spcAft>
                <a:spcPts val="600"/>
              </a:spcAft>
              <a:buFont typeface="Arial" panose="020B0604020202020204" pitchFamily="34" charset="0"/>
              <a:buChar char="•"/>
            </a:pPr>
            <a:r>
              <a:rPr lang="en-AU" sz="1800" dirty="0"/>
              <a:t>identify examples of Aboriginal engineered structures and their uses </a:t>
            </a:r>
          </a:p>
          <a:p>
            <a:pPr marL="342900" indent="-342900" fontAlgn="base">
              <a:lnSpc>
                <a:spcPct val="150000"/>
              </a:lnSpc>
              <a:spcAft>
                <a:spcPts val="600"/>
              </a:spcAft>
              <a:buFont typeface="Arial" panose="020B0604020202020204" pitchFamily="34" charset="0"/>
              <a:buChar char="•"/>
            </a:pPr>
            <a:r>
              <a:rPr lang="en-AU" sz="1800" dirty="0"/>
              <a:t>describe the materials used and the properties that made them suitable </a:t>
            </a:r>
          </a:p>
          <a:p>
            <a:pPr marL="342900" indent="-342900" fontAlgn="base">
              <a:lnSpc>
                <a:spcPct val="150000"/>
              </a:lnSpc>
              <a:spcAft>
                <a:spcPts val="600"/>
              </a:spcAft>
              <a:buFont typeface="Arial" panose="020B0604020202020204" pitchFamily="34" charset="0"/>
              <a:buChar char="•"/>
            </a:pPr>
            <a:r>
              <a:rPr lang="en-AU" sz="1800" dirty="0"/>
              <a:t>compare structures from different regions and explain their differences </a:t>
            </a:r>
          </a:p>
          <a:p>
            <a:pPr marL="342900" indent="-342900" fontAlgn="base">
              <a:lnSpc>
                <a:spcPct val="150000"/>
              </a:lnSpc>
              <a:spcAft>
                <a:spcPts val="600"/>
              </a:spcAft>
              <a:buFont typeface="Arial" panose="020B0604020202020204" pitchFamily="34" charset="0"/>
              <a:buChar char="•"/>
            </a:pPr>
            <a:r>
              <a:rPr lang="en-AU" sz="1800" dirty="0"/>
              <a:t>reflect on why Indigenous engineering knowledge is important today </a:t>
            </a:r>
          </a:p>
          <a:p>
            <a:pPr marL="342900" indent="-342900" fontAlgn="base">
              <a:lnSpc>
                <a:spcPct val="150000"/>
              </a:lnSpc>
              <a:spcAft>
                <a:spcPts val="600"/>
              </a:spcAft>
              <a:buFont typeface="Arial" panose="020B0604020202020204" pitchFamily="34" charset="0"/>
              <a:buChar char="•"/>
            </a:pPr>
            <a:r>
              <a:rPr lang="en-AU" sz="1800" dirty="0"/>
              <a:t>apply our understanding to design a simple shelter for a given environment. </a:t>
            </a:r>
          </a:p>
        </p:txBody>
      </p:sp>
      <p:sp>
        <p:nvSpPr>
          <p:cNvPr id="2" name="Slide Number Placeholder 1">
            <a:extLst>
              <a:ext uri="{FF2B5EF4-FFF2-40B4-BE49-F238E27FC236}">
                <a16:creationId xmlns:a16="http://schemas.microsoft.com/office/drawing/2014/main" id="{5D2E59CD-B9DC-6F4F-BA5F-7FF152B3770F}"/>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9852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79CFF-B350-AD75-1DD6-8C04F2790A5A}"/>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2DDBFB51-4AA1-D6C1-097E-8689CB1B36B3}"/>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Aboriginal Engineered Structures (1)</a:t>
            </a:r>
          </a:p>
        </p:txBody>
      </p:sp>
      <p:sp>
        <p:nvSpPr>
          <p:cNvPr id="3" name="Text Placeholder 2">
            <a:extLst>
              <a:ext uri="{FF2B5EF4-FFF2-40B4-BE49-F238E27FC236}">
                <a16:creationId xmlns:a16="http://schemas.microsoft.com/office/drawing/2014/main" id="{BCC847A7-79F4-E330-0AAD-69EC9B7C8DB8}"/>
              </a:ext>
            </a:extLst>
          </p:cNvPr>
          <p:cNvSpPr>
            <a:spLocks noGrp="1"/>
          </p:cNvSpPr>
          <p:nvPr>
            <p:ph type="body" sz="quarter" idx="18"/>
          </p:nvPr>
        </p:nvSpPr>
        <p:spPr>
          <a:xfrm>
            <a:off x="360000" y="982520"/>
            <a:ext cx="11484000" cy="310015"/>
          </a:xfrm>
        </p:spPr>
        <p:txBody>
          <a:bodyPr/>
          <a:lstStyle/>
          <a:p>
            <a:r>
              <a:rPr lang="en-AU" dirty="0"/>
              <a:t>Activity – built for purpose</a:t>
            </a:r>
          </a:p>
        </p:txBody>
      </p:sp>
      <p:sp>
        <p:nvSpPr>
          <p:cNvPr id="5" name="TextBox 4">
            <a:extLst>
              <a:ext uri="{FF2B5EF4-FFF2-40B4-BE49-F238E27FC236}">
                <a16:creationId xmlns:a16="http://schemas.microsoft.com/office/drawing/2014/main" id="{F093F8B6-1855-D95D-1216-B37C9608C2E4}"/>
              </a:ext>
            </a:extLst>
          </p:cNvPr>
          <p:cNvSpPr txBox="1"/>
          <p:nvPr/>
        </p:nvSpPr>
        <p:spPr>
          <a:xfrm>
            <a:off x="360000" y="1416644"/>
            <a:ext cx="1174830" cy="400110"/>
          </a:xfrm>
          <a:prstGeom prst="rect">
            <a:avLst/>
          </a:prstGeom>
          <a:noFill/>
          <a:effectLst>
            <a:glow rad="228600">
              <a:schemeClr val="accent1">
                <a:satMod val="175000"/>
                <a:alpha val="40000"/>
              </a:schemeClr>
            </a:glow>
          </a:effectLst>
        </p:spPr>
        <p:txBody>
          <a:bodyPr wrap="square">
            <a:spAutoFit/>
          </a:bodyPr>
          <a:lstStyle/>
          <a:p>
            <a:r>
              <a:rPr lang="en-AU" sz="2000" b="1" dirty="0"/>
              <a:t>Part a</a:t>
            </a:r>
          </a:p>
        </p:txBody>
      </p:sp>
      <p:sp>
        <p:nvSpPr>
          <p:cNvPr id="4" name="TextBox 3">
            <a:extLst>
              <a:ext uri="{FF2B5EF4-FFF2-40B4-BE49-F238E27FC236}">
                <a16:creationId xmlns:a16="http://schemas.microsoft.com/office/drawing/2014/main" id="{0EE64541-111E-0FA6-D50A-BEE846284327}"/>
              </a:ext>
            </a:extLst>
          </p:cNvPr>
          <p:cNvSpPr txBox="1"/>
          <p:nvPr/>
        </p:nvSpPr>
        <p:spPr>
          <a:xfrm>
            <a:off x="360000" y="1975378"/>
            <a:ext cx="10518882" cy="335989"/>
          </a:xfrm>
          <a:prstGeom prst="rect">
            <a:avLst/>
          </a:prstGeom>
          <a:noFill/>
        </p:spPr>
        <p:txBody>
          <a:bodyPr wrap="square">
            <a:spAutoFit/>
          </a:bodyPr>
          <a:lstStyle/>
          <a:p>
            <a:pPr fontAlgn="base">
              <a:lnSpc>
                <a:spcPts val="1913"/>
              </a:lnSpc>
              <a:spcBef>
                <a:spcPts val="1200"/>
              </a:spcBef>
              <a:spcAft>
                <a:spcPts val="600"/>
              </a:spcAft>
            </a:pPr>
            <a:r>
              <a:rPr lang="en-AU" sz="1800" b="0" i="0" dirty="0">
                <a:solidFill>
                  <a:srgbClr val="000000"/>
                </a:solidFill>
                <a:effectLst/>
                <a:latin typeface="Arial" panose="020B0604020202020204" pitchFamily="34" charset="0"/>
              </a:rPr>
              <a:t>Class discussion –  </a:t>
            </a:r>
            <a:r>
              <a:rPr lang="en-AU" sz="1800" dirty="0"/>
              <a:t>Revisit what engineers do (solve problems using materials, forces and design).</a:t>
            </a:r>
            <a:endParaRPr lang="en-AU" sz="1800" dirty="0">
              <a:solidFill>
                <a:srgbClr val="000000"/>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B7443319-2E46-E772-5599-37A90244130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8693" y="2480217"/>
            <a:ext cx="5865730" cy="284810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08AF5B8-01EE-7F9F-B927-55B8AC83A482}"/>
              </a:ext>
            </a:extLst>
          </p:cNvPr>
          <p:cNvSpPr txBox="1"/>
          <p:nvPr/>
        </p:nvSpPr>
        <p:spPr>
          <a:xfrm>
            <a:off x="3028693" y="5497167"/>
            <a:ext cx="6125698" cy="276999"/>
          </a:xfrm>
          <a:prstGeom prst="rect">
            <a:avLst/>
          </a:prstGeom>
          <a:noFill/>
        </p:spPr>
        <p:txBody>
          <a:bodyPr wrap="square">
            <a:spAutoFit/>
          </a:bodyPr>
          <a:lstStyle/>
          <a:p>
            <a:r>
              <a:rPr lang="en-AU" sz="1200" i="0" dirty="0">
                <a:solidFill>
                  <a:srgbClr val="000000"/>
                </a:solidFill>
                <a:effectLst/>
                <a:latin typeface="Arial" panose="020B0604020202020204" pitchFamily="34" charset="0"/>
              </a:rPr>
              <a:t>Students access – </a:t>
            </a:r>
            <a:r>
              <a:rPr lang="en-AU" sz="1200" i="0" u="sng" strike="noStrike" dirty="0">
                <a:solidFill>
                  <a:srgbClr val="001C4A"/>
                </a:solidFill>
                <a:effectLst/>
                <a:latin typeface="Arial" panose="020B0604020202020204" pitchFamily="34" charset="0"/>
                <a:hlinkClick r:id="rId4"/>
              </a:rPr>
              <a:t>https://deadlystory.com/page/culture/Life_Lore/Science/Engineering</a:t>
            </a:r>
            <a:endParaRPr lang="en-AU" sz="1200" dirty="0"/>
          </a:p>
        </p:txBody>
      </p:sp>
      <p:sp>
        <p:nvSpPr>
          <p:cNvPr id="2" name="Slide Number Placeholder 1">
            <a:extLst>
              <a:ext uri="{FF2B5EF4-FFF2-40B4-BE49-F238E27FC236}">
                <a16:creationId xmlns:a16="http://schemas.microsoft.com/office/drawing/2014/main" id="{F972F2C2-66B1-A930-DA3D-82D46BA347B2}"/>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443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3194-56AC-0887-A4E9-27AC9F71865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D29C3B7-0BFD-C9F7-6E4B-18E71D671830}"/>
              </a:ext>
            </a:extLst>
          </p:cNvPr>
          <p:cNvSpPr>
            <a:spLocks noGrp="1"/>
          </p:cNvSpPr>
          <p:nvPr>
            <p:ph type="title"/>
          </p:nvPr>
        </p:nvSpPr>
        <p:spPr/>
        <p:txBody>
          <a:bodyPr vert="horz" lIns="0" tIns="0" rIns="0" bIns="0" rtlCol="0" anchor="t">
            <a:normAutofit/>
          </a:bodyPr>
          <a:lstStyle/>
          <a:p>
            <a:r>
              <a:rPr lang="en-AU" dirty="0"/>
              <a:t>Aboriginal Engineered Structures (2)</a:t>
            </a:r>
          </a:p>
        </p:txBody>
      </p:sp>
      <p:sp>
        <p:nvSpPr>
          <p:cNvPr id="11" name="Text Placeholder 10">
            <a:extLst>
              <a:ext uri="{FF2B5EF4-FFF2-40B4-BE49-F238E27FC236}">
                <a16:creationId xmlns:a16="http://schemas.microsoft.com/office/drawing/2014/main" id="{A073AE88-3496-1796-A205-B59C6DC97FDA}"/>
              </a:ext>
            </a:extLst>
          </p:cNvPr>
          <p:cNvSpPr>
            <a:spLocks noGrp="1"/>
          </p:cNvSpPr>
          <p:nvPr>
            <p:ph type="body" sz="quarter" idx="18"/>
          </p:nvPr>
        </p:nvSpPr>
        <p:spPr/>
        <p:txBody>
          <a:bodyPr/>
          <a:lstStyle/>
          <a:p>
            <a:r>
              <a:rPr lang="en-AU" dirty="0"/>
              <a:t>Activity – built for purpose</a:t>
            </a:r>
          </a:p>
        </p:txBody>
      </p:sp>
      <p:sp>
        <p:nvSpPr>
          <p:cNvPr id="13" name="TextBox 12">
            <a:extLst>
              <a:ext uri="{FF2B5EF4-FFF2-40B4-BE49-F238E27FC236}">
                <a16:creationId xmlns:a16="http://schemas.microsoft.com/office/drawing/2014/main" id="{3C192A43-23AD-3C71-DA3E-AD14B90EE72B}"/>
              </a:ext>
            </a:extLst>
          </p:cNvPr>
          <p:cNvSpPr txBox="1"/>
          <p:nvPr/>
        </p:nvSpPr>
        <p:spPr>
          <a:xfrm>
            <a:off x="360000" y="1416644"/>
            <a:ext cx="1174830" cy="400110"/>
          </a:xfrm>
          <a:prstGeom prst="rect">
            <a:avLst/>
          </a:prstGeom>
          <a:noFill/>
          <a:effectLst>
            <a:glow rad="228600">
              <a:schemeClr val="accent1">
                <a:satMod val="175000"/>
                <a:alpha val="40000"/>
              </a:schemeClr>
            </a:glow>
          </a:effectLst>
        </p:spPr>
        <p:txBody>
          <a:bodyPr wrap="square">
            <a:spAutoFit/>
          </a:bodyPr>
          <a:lstStyle/>
          <a:p>
            <a:r>
              <a:rPr lang="en-AU" sz="2000" b="1" dirty="0"/>
              <a:t>Part a</a:t>
            </a:r>
          </a:p>
        </p:txBody>
      </p:sp>
      <p:pic>
        <p:nvPicPr>
          <p:cNvPr id="17" name="Picture 16">
            <a:extLst>
              <a:ext uri="{FF2B5EF4-FFF2-40B4-BE49-F238E27FC236}">
                <a16:creationId xmlns:a16="http://schemas.microsoft.com/office/drawing/2014/main" id="{A3E383AD-C6A2-C002-67F1-DE96E3495DB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303" y="2521922"/>
            <a:ext cx="4726721" cy="229505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91111ED-2672-4355-C2BF-93A227C09DC3}"/>
              </a:ext>
            </a:extLst>
          </p:cNvPr>
          <p:cNvSpPr txBox="1"/>
          <p:nvPr/>
        </p:nvSpPr>
        <p:spPr>
          <a:xfrm>
            <a:off x="418304" y="5001675"/>
            <a:ext cx="4812064" cy="461665"/>
          </a:xfrm>
          <a:prstGeom prst="rect">
            <a:avLst/>
          </a:prstGeom>
          <a:noFill/>
        </p:spPr>
        <p:txBody>
          <a:bodyPr wrap="square">
            <a:spAutoFit/>
          </a:bodyPr>
          <a:lstStyle/>
          <a:p>
            <a:r>
              <a:rPr lang="en-AU" sz="1200" i="0" dirty="0">
                <a:solidFill>
                  <a:srgbClr val="000000"/>
                </a:solidFill>
                <a:effectLst/>
                <a:latin typeface="Arial" panose="020B0604020202020204" pitchFamily="34" charset="0"/>
              </a:rPr>
              <a:t>Students access – </a:t>
            </a:r>
            <a:r>
              <a:rPr lang="en-AU" sz="1200" i="0" u="sng" strike="noStrike" dirty="0">
                <a:solidFill>
                  <a:srgbClr val="001C4A"/>
                </a:solidFill>
                <a:effectLst/>
                <a:latin typeface="Arial" panose="020B0604020202020204" pitchFamily="34" charset="0"/>
                <a:hlinkClick r:id="rId4"/>
              </a:rPr>
              <a:t>https://deadlystory.com/page/culture/Life_Lore/Science/Engineering</a:t>
            </a:r>
            <a:endParaRPr lang="en-AU" sz="1200" dirty="0"/>
          </a:p>
        </p:txBody>
      </p:sp>
      <p:sp>
        <p:nvSpPr>
          <p:cNvPr id="7" name="TextBox 6">
            <a:extLst>
              <a:ext uri="{FF2B5EF4-FFF2-40B4-BE49-F238E27FC236}">
                <a16:creationId xmlns:a16="http://schemas.microsoft.com/office/drawing/2014/main" id="{9DD99252-6D1A-44CC-ED8E-73AF2165E03E}"/>
              </a:ext>
            </a:extLst>
          </p:cNvPr>
          <p:cNvSpPr txBox="1"/>
          <p:nvPr/>
        </p:nvSpPr>
        <p:spPr>
          <a:xfrm>
            <a:off x="5608321" y="1569981"/>
            <a:ext cx="5718048" cy="4845301"/>
          </a:xfrm>
          <a:prstGeom prst="rect">
            <a:avLst/>
          </a:prstGeom>
          <a:noFill/>
        </p:spPr>
        <p:txBody>
          <a:bodyPr wrap="square">
            <a:spAutoFit/>
          </a:bodyPr>
          <a:lstStyle/>
          <a:p>
            <a:pPr algn="l" rtl="0" fontAlgn="base">
              <a:lnSpc>
                <a:spcPct val="114000"/>
              </a:lnSpc>
              <a:spcAft>
                <a:spcPts val="600"/>
              </a:spcAft>
              <a:buNone/>
            </a:pPr>
            <a:r>
              <a:rPr lang="en-AU" sz="1600" b="0" i="0" dirty="0">
                <a:solidFill>
                  <a:srgbClr val="000000"/>
                </a:solidFill>
                <a:effectLst/>
              </a:rPr>
              <a:t>In pairs or small groups, read and explore the information contained on the website. </a:t>
            </a:r>
            <a:endParaRPr lang="en-AU" sz="1600" dirty="0">
              <a:solidFill>
                <a:srgbClr val="000000"/>
              </a:solidFill>
            </a:endParaRPr>
          </a:p>
          <a:p>
            <a:pPr algn="l" rtl="0" fontAlgn="base">
              <a:lnSpc>
                <a:spcPct val="114000"/>
              </a:lnSpc>
              <a:spcAft>
                <a:spcPts val="600"/>
              </a:spcAft>
              <a:buNone/>
            </a:pPr>
            <a:r>
              <a:rPr lang="en-AU" sz="1600" b="0" i="0" dirty="0">
                <a:solidFill>
                  <a:srgbClr val="000000"/>
                </a:solidFill>
                <a:effectLst/>
              </a:rPr>
              <a:t>Focus on the sections: </a:t>
            </a:r>
          </a:p>
          <a:p>
            <a:pPr algn="l" rtl="0" fontAlgn="base">
              <a:lnSpc>
                <a:spcPct val="114000"/>
              </a:lnSpc>
              <a:spcAft>
                <a:spcPts val="600"/>
              </a:spcAft>
              <a:buNone/>
            </a:pPr>
            <a:r>
              <a:rPr lang="en-AU" sz="1600" b="1" i="0" dirty="0">
                <a:solidFill>
                  <a:srgbClr val="000000"/>
                </a:solidFill>
                <a:effectLst/>
              </a:rPr>
              <a:t>Stone houses and aquaculture (</a:t>
            </a:r>
            <a:r>
              <a:rPr lang="en-AU" sz="1600" b="1" i="0" dirty="0" err="1">
                <a:solidFill>
                  <a:srgbClr val="000000"/>
                </a:solidFill>
                <a:effectLst/>
              </a:rPr>
              <a:t>Budj</a:t>
            </a:r>
            <a:r>
              <a:rPr lang="en-AU" sz="1600" b="1" i="0" dirty="0">
                <a:solidFill>
                  <a:srgbClr val="000000"/>
                </a:solidFill>
                <a:effectLst/>
              </a:rPr>
              <a:t> Bim – Gunditjmara)</a:t>
            </a:r>
            <a:r>
              <a:rPr lang="en-AU" sz="1600" b="0" i="0" dirty="0">
                <a:solidFill>
                  <a:srgbClr val="000000"/>
                </a:solidFill>
                <a:effectLst/>
              </a:rPr>
              <a:t> </a:t>
            </a:r>
          </a:p>
          <a:p>
            <a:pPr algn="l" rtl="0" fontAlgn="base">
              <a:lnSpc>
                <a:spcPct val="114000"/>
              </a:lnSpc>
              <a:spcAft>
                <a:spcPts val="600"/>
              </a:spcAft>
              <a:buNone/>
            </a:pPr>
            <a:r>
              <a:rPr lang="en-AU" sz="1600" b="1" i="0" dirty="0">
                <a:solidFill>
                  <a:srgbClr val="000000"/>
                </a:solidFill>
                <a:effectLst/>
              </a:rPr>
              <a:t>Shelters and materials</a:t>
            </a:r>
            <a:r>
              <a:rPr lang="en-AU" sz="1600" b="0" i="0" dirty="0">
                <a:solidFill>
                  <a:srgbClr val="000000"/>
                </a:solidFill>
                <a:effectLst/>
              </a:rPr>
              <a:t> </a:t>
            </a:r>
          </a:p>
          <a:p>
            <a:pPr algn="l" rtl="0" fontAlgn="base">
              <a:lnSpc>
                <a:spcPct val="114000"/>
              </a:lnSpc>
              <a:spcAft>
                <a:spcPts val="600"/>
              </a:spcAft>
              <a:buNone/>
            </a:pPr>
            <a:r>
              <a:rPr lang="en-AU" sz="1600" b="1" i="0" dirty="0">
                <a:solidFill>
                  <a:srgbClr val="000000"/>
                </a:solidFill>
                <a:effectLst/>
              </a:rPr>
              <a:t>Tools and environmental engineering</a:t>
            </a:r>
            <a:r>
              <a:rPr lang="en-AU" sz="1600" b="0" i="0" dirty="0">
                <a:solidFill>
                  <a:srgbClr val="000000"/>
                </a:solidFill>
                <a:effectLst/>
              </a:rPr>
              <a:t> </a:t>
            </a:r>
          </a:p>
          <a:p>
            <a:pPr algn="l" rtl="0" fontAlgn="base">
              <a:lnSpc>
                <a:spcPct val="114000"/>
              </a:lnSpc>
              <a:spcAft>
                <a:spcPts val="600"/>
              </a:spcAft>
              <a:buNone/>
            </a:pPr>
            <a:r>
              <a:rPr lang="en-AU" sz="1600" b="0" i="0" dirty="0">
                <a:solidFill>
                  <a:srgbClr val="000000"/>
                </a:solidFill>
                <a:effectLst/>
              </a:rPr>
              <a:t>Students use the website to find 3 examples of Aboriginal structures.  </a:t>
            </a:r>
          </a:p>
          <a:p>
            <a:pPr algn="l" rtl="0" fontAlgn="base">
              <a:lnSpc>
                <a:spcPct val="114000"/>
              </a:lnSpc>
              <a:spcAft>
                <a:spcPts val="600"/>
              </a:spcAft>
              <a:buNone/>
            </a:pPr>
            <a:r>
              <a:rPr lang="en-AU" sz="1600" b="0" i="0" dirty="0">
                <a:solidFill>
                  <a:srgbClr val="000000"/>
                </a:solidFill>
                <a:effectLst/>
              </a:rPr>
              <a:t>Fill out: </a:t>
            </a:r>
          </a:p>
          <a:p>
            <a:pPr marL="285750" indent="-285750" algn="l" rtl="0" fontAlgn="base">
              <a:lnSpc>
                <a:spcPct val="114000"/>
              </a:lnSpc>
              <a:spcAft>
                <a:spcPts val="600"/>
              </a:spcAft>
              <a:buFont typeface="Arial" panose="020B0604020202020204" pitchFamily="34" charset="0"/>
              <a:buChar char="•"/>
            </a:pPr>
            <a:r>
              <a:rPr lang="en-AU" sz="1600" b="0" i="0" dirty="0">
                <a:solidFill>
                  <a:srgbClr val="000000"/>
                </a:solidFill>
                <a:effectLst/>
              </a:rPr>
              <a:t>Structure Name </a:t>
            </a:r>
          </a:p>
          <a:p>
            <a:pPr marL="285750" indent="-285750" algn="l" rtl="0" fontAlgn="base">
              <a:lnSpc>
                <a:spcPct val="114000"/>
              </a:lnSpc>
              <a:spcAft>
                <a:spcPts val="600"/>
              </a:spcAft>
              <a:buFont typeface="Arial" panose="020B0604020202020204" pitchFamily="34" charset="0"/>
              <a:buChar char="•"/>
            </a:pPr>
            <a:r>
              <a:rPr lang="en-AU" sz="1600" b="0" i="0" dirty="0">
                <a:solidFill>
                  <a:srgbClr val="000000"/>
                </a:solidFill>
                <a:effectLst/>
              </a:rPr>
              <a:t>Location / region </a:t>
            </a:r>
          </a:p>
          <a:p>
            <a:pPr marL="285750" indent="-285750" algn="l" rtl="0" fontAlgn="base">
              <a:lnSpc>
                <a:spcPct val="114000"/>
              </a:lnSpc>
              <a:spcAft>
                <a:spcPts val="600"/>
              </a:spcAft>
              <a:buFont typeface="Arial" panose="020B0604020202020204" pitchFamily="34" charset="0"/>
              <a:buChar char="•"/>
            </a:pPr>
            <a:r>
              <a:rPr lang="en-AU" sz="1600" b="0" i="0" dirty="0">
                <a:solidFill>
                  <a:srgbClr val="000000"/>
                </a:solidFill>
                <a:effectLst/>
              </a:rPr>
              <a:t>What materials were used? </a:t>
            </a:r>
          </a:p>
          <a:p>
            <a:pPr marL="285750" indent="-285750" algn="l" rtl="0" fontAlgn="base">
              <a:lnSpc>
                <a:spcPct val="114000"/>
              </a:lnSpc>
              <a:spcAft>
                <a:spcPts val="600"/>
              </a:spcAft>
              <a:buFont typeface="Arial" panose="020B0604020202020204" pitchFamily="34" charset="0"/>
              <a:buChar char="•"/>
            </a:pPr>
            <a:r>
              <a:rPr lang="en-AU" sz="1600" b="0" i="0" dirty="0">
                <a:solidFill>
                  <a:srgbClr val="000000"/>
                </a:solidFill>
                <a:effectLst/>
              </a:rPr>
              <a:t>What properties made those materials suitable? </a:t>
            </a:r>
          </a:p>
          <a:p>
            <a:pPr marL="285750" indent="-285750" algn="l" rtl="0" fontAlgn="base">
              <a:lnSpc>
                <a:spcPct val="114000"/>
              </a:lnSpc>
              <a:spcAft>
                <a:spcPts val="600"/>
              </a:spcAft>
              <a:buFont typeface="Arial" panose="020B0604020202020204" pitchFamily="34" charset="0"/>
              <a:buChar char="•"/>
            </a:pPr>
            <a:r>
              <a:rPr lang="en-AU" sz="1600" b="0" i="0" dirty="0">
                <a:solidFill>
                  <a:srgbClr val="000000"/>
                </a:solidFill>
                <a:effectLst/>
              </a:rPr>
              <a:t>Was the structure temporary or permanent? </a:t>
            </a:r>
          </a:p>
        </p:txBody>
      </p:sp>
      <p:sp>
        <p:nvSpPr>
          <p:cNvPr id="2" name="Slide Number Placeholder 1">
            <a:extLst>
              <a:ext uri="{FF2B5EF4-FFF2-40B4-BE49-F238E27FC236}">
                <a16:creationId xmlns:a16="http://schemas.microsoft.com/office/drawing/2014/main" id="{0A38AA30-601F-DEE3-F3AE-7BEB1FC950B9}"/>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609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8F436-9E66-0485-31D1-55ABFFA85B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A5CED9-6428-7632-C014-9E8E3DEA340E}"/>
              </a:ext>
            </a:extLst>
          </p:cNvPr>
          <p:cNvSpPr>
            <a:spLocks noGrp="1"/>
          </p:cNvSpPr>
          <p:nvPr>
            <p:ph type="title"/>
          </p:nvPr>
        </p:nvSpPr>
        <p:spPr>
          <a:xfrm>
            <a:off x="360000" y="360000"/>
            <a:ext cx="5114208" cy="545601"/>
          </a:xfrm>
        </p:spPr>
        <p:txBody>
          <a:bodyPr/>
          <a:lstStyle/>
          <a:p>
            <a:r>
              <a:rPr lang="en-AU" dirty="0">
                <a:latin typeface="+mj-lt"/>
              </a:rPr>
              <a:t>What is Engineering? (5)</a:t>
            </a:r>
          </a:p>
        </p:txBody>
      </p:sp>
      <p:sp>
        <p:nvSpPr>
          <p:cNvPr id="13" name="Text Placeholder 12">
            <a:extLst>
              <a:ext uri="{FF2B5EF4-FFF2-40B4-BE49-F238E27FC236}">
                <a16:creationId xmlns:a16="http://schemas.microsoft.com/office/drawing/2014/main" id="{7F0BC988-A0B7-5FF2-91BB-475C12A83EB1}"/>
              </a:ext>
            </a:extLst>
          </p:cNvPr>
          <p:cNvSpPr>
            <a:spLocks noGrp="1"/>
          </p:cNvSpPr>
          <p:nvPr>
            <p:ph type="body" sz="quarter" idx="18"/>
          </p:nvPr>
        </p:nvSpPr>
        <p:spPr>
          <a:xfrm>
            <a:off x="360000" y="982520"/>
            <a:ext cx="5114207" cy="356423"/>
          </a:xfrm>
        </p:spPr>
        <p:txBody>
          <a:bodyPr/>
          <a:lstStyle/>
          <a:p>
            <a:r>
              <a:rPr lang="en-AU" dirty="0">
                <a:latin typeface="+mj-lt"/>
              </a:rPr>
              <a:t>Real-world examples of Civil Engineering</a:t>
            </a:r>
          </a:p>
        </p:txBody>
      </p:sp>
      <p:sp>
        <p:nvSpPr>
          <p:cNvPr id="12" name="Text Placeholder 11">
            <a:extLst>
              <a:ext uri="{FF2B5EF4-FFF2-40B4-BE49-F238E27FC236}">
                <a16:creationId xmlns:a16="http://schemas.microsoft.com/office/drawing/2014/main" id="{9A960BE6-34A9-3F33-B651-BF11632071D6}"/>
              </a:ext>
            </a:extLst>
          </p:cNvPr>
          <p:cNvSpPr>
            <a:spLocks noGrp="1"/>
          </p:cNvSpPr>
          <p:nvPr>
            <p:ph type="body" sz="quarter" idx="17"/>
          </p:nvPr>
        </p:nvSpPr>
        <p:spPr>
          <a:xfrm>
            <a:off x="360000" y="1988749"/>
            <a:ext cx="4168868" cy="2509359"/>
          </a:xfrm>
        </p:spPr>
        <p:txBody>
          <a:bodyPr/>
          <a:lstStyle/>
          <a:p>
            <a:r>
              <a:rPr lang="en-AU" dirty="0"/>
              <a:t>Civil Engineers help plan and build infrastructure. </a:t>
            </a:r>
          </a:p>
          <a:p>
            <a:r>
              <a:rPr lang="en-AU" dirty="0"/>
              <a:t>For each of the following projects suggest how they may impact our society.</a:t>
            </a:r>
          </a:p>
        </p:txBody>
      </p:sp>
      <p:graphicFrame>
        <p:nvGraphicFramePr>
          <p:cNvPr id="5" name="Table 4">
            <a:extLst>
              <a:ext uri="{FF2B5EF4-FFF2-40B4-BE49-F238E27FC236}">
                <a16:creationId xmlns:a16="http://schemas.microsoft.com/office/drawing/2014/main" id="{81DD5C7F-26AB-CAE3-5D72-32C3FADA4452}"/>
              </a:ext>
            </a:extLst>
          </p:cNvPr>
          <p:cNvGraphicFramePr>
            <a:graphicFrameLocks noGrp="1"/>
          </p:cNvGraphicFramePr>
          <p:nvPr>
            <p:extLst>
              <p:ext uri="{D42A27DB-BD31-4B8C-83A1-F6EECF244321}">
                <p14:modId xmlns:p14="http://schemas.microsoft.com/office/powerpoint/2010/main" val="1389190361"/>
              </p:ext>
            </p:extLst>
          </p:nvPr>
        </p:nvGraphicFramePr>
        <p:xfrm>
          <a:off x="5730240" y="360000"/>
          <a:ext cx="6101760" cy="5829270"/>
        </p:xfrm>
        <a:graphic>
          <a:graphicData uri="http://schemas.openxmlformats.org/drawingml/2006/table">
            <a:tbl>
              <a:tblPr firstRow="1" firstCol="1" bandRow="1"/>
              <a:tblGrid>
                <a:gridCol w="2602830">
                  <a:extLst>
                    <a:ext uri="{9D8B030D-6E8A-4147-A177-3AD203B41FA5}">
                      <a16:colId xmlns:a16="http://schemas.microsoft.com/office/drawing/2014/main" val="2012886678"/>
                    </a:ext>
                  </a:extLst>
                </a:gridCol>
                <a:gridCol w="3498930">
                  <a:extLst>
                    <a:ext uri="{9D8B030D-6E8A-4147-A177-3AD203B41FA5}">
                      <a16:colId xmlns:a16="http://schemas.microsoft.com/office/drawing/2014/main" val="1272821568"/>
                    </a:ext>
                  </a:extLst>
                </a:gridCol>
              </a:tblGrid>
              <a:tr h="672618">
                <a:tc>
                  <a:txBody>
                    <a:bodyPr/>
                    <a:lstStyle/>
                    <a:p>
                      <a:pPr>
                        <a:lnSpc>
                          <a:spcPct val="150000"/>
                        </a:lnSpc>
                        <a:spcBef>
                          <a:spcPts val="1200"/>
                        </a:spcBef>
                        <a:spcAft>
                          <a:spcPts val="600"/>
                        </a:spcAft>
                        <a:buNone/>
                      </a:pPr>
                      <a:r>
                        <a:rPr lang="en-AU" sz="15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Project</a:t>
                      </a:r>
                      <a:endParaRPr lang="en-AU" sz="15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5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Impact</a:t>
                      </a:r>
                      <a:endParaRPr lang="en-AU" sz="15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325248975"/>
                  </a:ext>
                </a:extLst>
              </a:tr>
              <a:tr h="953546">
                <a:tc>
                  <a:txBody>
                    <a:bodyPr/>
                    <a:lstStyle/>
                    <a:p>
                      <a:pPr>
                        <a:lnSpc>
                          <a:spcPct val="150000"/>
                        </a:lnSpc>
                        <a:spcBef>
                          <a:spcPts val="1200"/>
                        </a:spcBef>
                        <a:spcAft>
                          <a:spcPts val="600"/>
                        </a:spcAft>
                        <a:buNone/>
                      </a:pPr>
                      <a:r>
                        <a:rPr lang="en-AU" sz="15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Highway expansion</a:t>
                      </a:r>
                      <a:endParaRPr lang="en-AU" sz="15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endParaRPr lang="en-AU" sz="6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1922949"/>
                  </a:ext>
                </a:extLst>
              </a:tr>
              <a:tr h="953546">
                <a:tc>
                  <a:txBody>
                    <a:bodyPr/>
                    <a:lstStyle/>
                    <a:p>
                      <a:pPr>
                        <a:lnSpc>
                          <a:spcPct val="150000"/>
                        </a:lnSpc>
                        <a:spcBef>
                          <a:spcPts val="1200"/>
                        </a:spcBef>
                        <a:spcAft>
                          <a:spcPts val="600"/>
                        </a:spcAft>
                        <a:buNone/>
                      </a:pPr>
                      <a:r>
                        <a:rPr lang="en-AU" sz="15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Desalination plant</a:t>
                      </a:r>
                      <a:endParaRPr lang="en-AU" sz="15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endParaRPr lang="en-AU" sz="6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4122621872"/>
                  </a:ext>
                </a:extLst>
              </a:tr>
              <a:tr h="786102">
                <a:tc>
                  <a:txBody>
                    <a:bodyPr/>
                    <a:lstStyle/>
                    <a:p>
                      <a:pPr>
                        <a:lnSpc>
                          <a:spcPct val="150000"/>
                        </a:lnSpc>
                        <a:spcBef>
                          <a:spcPts val="1200"/>
                        </a:spcBef>
                        <a:spcAft>
                          <a:spcPts val="600"/>
                        </a:spcAft>
                        <a:buNone/>
                      </a:pPr>
                      <a:r>
                        <a:rPr lang="en-AU" sz="15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levee system</a:t>
                      </a:r>
                      <a:endParaRPr lang="en-AU" sz="15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endParaRPr lang="en-AU" sz="6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5838360"/>
                  </a:ext>
                </a:extLst>
              </a:tr>
              <a:tr h="786102">
                <a:tc>
                  <a:txBody>
                    <a:bodyPr/>
                    <a:lstStyle/>
                    <a:p>
                      <a:pPr>
                        <a:lnSpc>
                          <a:spcPct val="150000"/>
                        </a:lnSpc>
                        <a:spcBef>
                          <a:spcPts val="1200"/>
                        </a:spcBef>
                        <a:spcAft>
                          <a:spcPts val="600"/>
                        </a:spcAft>
                        <a:buNone/>
                      </a:pPr>
                      <a:r>
                        <a:rPr lang="en-AU" sz="15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Bicycle lane networks</a:t>
                      </a:r>
                      <a:endParaRPr lang="en-AU" sz="15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endParaRPr lang="en-AU" sz="6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04601846"/>
                  </a:ext>
                </a:extLst>
              </a:tr>
              <a:tr h="891032">
                <a:tc>
                  <a:txBody>
                    <a:bodyPr/>
                    <a:lstStyle/>
                    <a:p>
                      <a:pPr>
                        <a:lnSpc>
                          <a:spcPct val="150000"/>
                        </a:lnSpc>
                        <a:spcBef>
                          <a:spcPts val="1200"/>
                        </a:spcBef>
                        <a:spcAft>
                          <a:spcPts val="600"/>
                        </a:spcAft>
                        <a:buNone/>
                      </a:pPr>
                      <a:r>
                        <a:rPr lang="en-AU" sz="15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Bridge rehabilitation/ maintenance projects</a:t>
                      </a:r>
                      <a:endParaRPr lang="en-AU" sz="15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endParaRPr lang="en-AU" sz="6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2763921"/>
                  </a:ext>
                </a:extLst>
              </a:tr>
              <a:tr h="786324">
                <a:tc>
                  <a:txBody>
                    <a:bodyPr/>
                    <a:lstStyle/>
                    <a:p>
                      <a:pPr>
                        <a:lnSpc>
                          <a:spcPct val="150000"/>
                        </a:lnSpc>
                        <a:spcBef>
                          <a:spcPts val="1200"/>
                        </a:spcBef>
                        <a:spcAft>
                          <a:spcPts val="600"/>
                        </a:spcAft>
                        <a:buNone/>
                      </a:pPr>
                      <a:r>
                        <a:rPr lang="en-AU" sz="15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Green roofs on public buildings</a:t>
                      </a:r>
                      <a:endParaRPr lang="en-AU" sz="15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endParaRPr lang="en-AU" sz="600" b="0" i="0" dirty="0">
                        <a:effectLst/>
                        <a:latin typeface="Arial" panose="020B0604020202020204" pitchFamily="34" charset="0"/>
                        <a:ea typeface="Calibri" panose="020F0502020204030204" pitchFamily="34" charset="0"/>
                        <a:cs typeface="Arial" panose="020B0604020202020204" pitchFamily="34" charset="0"/>
                      </a:endParaRPr>
                    </a:p>
                  </a:txBody>
                  <a:tcPr marL="38298" marR="382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309068311"/>
                  </a:ext>
                </a:extLst>
              </a:tr>
            </a:tbl>
          </a:graphicData>
        </a:graphic>
      </p:graphicFrame>
      <p:sp>
        <p:nvSpPr>
          <p:cNvPr id="3" name="Slide Number Placeholder 2">
            <a:extLst>
              <a:ext uri="{FF2B5EF4-FFF2-40B4-BE49-F238E27FC236}">
                <a16:creationId xmlns:a16="http://schemas.microsoft.com/office/drawing/2014/main" id="{6A08648A-3451-7CB3-4BCD-05904E9EB6C0}"/>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136008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F1235-EF23-3BD7-3359-728E854A93EE}"/>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DD9102F-EE64-6333-0EC8-C9D4AA7788DB}"/>
              </a:ext>
            </a:extLst>
          </p:cNvPr>
          <p:cNvSpPr>
            <a:spLocks noGrp="1"/>
          </p:cNvSpPr>
          <p:nvPr>
            <p:ph type="title"/>
          </p:nvPr>
        </p:nvSpPr>
        <p:spPr/>
        <p:txBody>
          <a:bodyPr vert="horz" lIns="0" tIns="0" rIns="0" bIns="0" rtlCol="0" anchor="t">
            <a:normAutofit/>
          </a:bodyPr>
          <a:lstStyle/>
          <a:p>
            <a:r>
              <a:rPr lang="en-AU" dirty="0"/>
              <a:t>Aboriginal Engineered Structures (3)</a:t>
            </a:r>
          </a:p>
        </p:txBody>
      </p:sp>
      <p:sp>
        <p:nvSpPr>
          <p:cNvPr id="4" name="Text Placeholder 10">
            <a:extLst>
              <a:ext uri="{FF2B5EF4-FFF2-40B4-BE49-F238E27FC236}">
                <a16:creationId xmlns:a16="http://schemas.microsoft.com/office/drawing/2014/main" id="{008E2EBF-1339-E530-7624-F52B40E90683}"/>
              </a:ext>
            </a:extLst>
          </p:cNvPr>
          <p:cNvSpPr>
            <a:spLocks noGrp="1"/>
          </p:cNvSpPr>
          <p:nvPr>
            <p:ph type="body" sz="quarter" idx="18"/>
          </p:nvPr>
        </p:nvSpPr>
        <p:spPr>
          <a:xfrm>
            <a:off x="359999" y="982520"/>
            <a:ext cx="11483999" cy="310015"/>
          </a:xfrm>
        </p:spPr>
        <p:txBody>
          <a:bodyPr/>
          <a:lstStyle/>
          <a:p>
            <a:r>
              <a:rPr lang="en-AU" dirty="0"/>
              <a:t>Activity – built for purpose</a:t>
            </a:r>
          </a:p>
        </p:txBody>
      </p:sp>
      <p:sp>
        <p:nvSpPr>
          <p:cNvPr id="7" name="TextBox 6">
            <a:extLst>
              <a:ext uri="{FF2B5EF4-FFF2-40B4-BE49-F238E27FC236}">
                <a16:creationId xmlns:a16="http://schemas.microsoft.com/office/drawing/2014/main" id="{B1999610-94C6-044A-3110-CBB9D5D5D724}"/>
              </a:ext>
            </a:extLst>
          </p:cNvPr>
          <p:cNvSpPr txBox="1"/>
          <p:nvPr/>
        </p:nvSpPr>
        <p:spPr>
          <a:xfrm>
            <a:off x="360000" y="1416644"/>
            <a:ext cx="1174830" cy="400110"/>
          </a:xfrm>
          <a:prstGeom prst="rect">
            <a:avLst/>
          </a:prstGeom>
          <a:noFill/>
          <a:effectLst>
            <a:glow rad="228600">
              <a:schemeClr val="accent1">
                <a:satMod val="175000"/>
                <a:alpha val="40000"/>
              </a:schemeClr>
            </a:glow>
          </a:effectLst>
        </p:spPr>
        <p:txBody>
          <a:bodyPr wrap="square">
            <a:spAutoFit/>
          </a:bodyPr>
          <a:lstStyle/>
          <a:p>
            <a:r>
              <a:rPr lang="en-AU" sz="2000" b="1" dirty="0"/>
              <a:t>Part a</a:t>
            </a:r>
          </a:p>
        </p:txBody>
      </p:sp>
      <p:pic>
        <p:nvPicPr>
          <p:cNvPr id="14" name="Picture 13">
            <a:extLst>
              <a:ext uri="{FF2B5EF4-FFF2-40B4-BE49-F238E27FC236}">
                <a16:creationId xmlns:a16="http://schemas.microsoft.com/office/drawing/2014/main" id="{AF0F8703-067F-542C-A5AD-6D7A626D042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303" y="2521922"/>
            <a:ext cx="4726721" cy="229505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18A3C5B-365C-F39C-B27C-D321CD0E328F}"/>
              </a:ext>
            </a:extLst>
          </p:cNvPr>
          <p:cNvSpPr txBox="1"/>
          <p:nvPr/>
        </p:nvSpPr>
        <p:spPr>
          <a:xfrm>
            <a:off x="418304" y="5001675"/>
            <a:ext cx="4812064" cy="461665"/>
          </a:xfrm>
          <a:prstGeom prst="rect">
            <a:avLst/>
          </a:prstGeom>
          <a:noFill/>
        </p:spPr>
        <p:txBody>
          <a:bodyPr wrap="square">
            <a:spAutoFit/>
          </a:bodyPr>
          <a:lstStyle/>
          <a:p>
            <a:r>
              <a:rPr lang="en-AU" sz="1200" i="0" dirty="0">
                <a:solidFill>
                  <a:srgbClr val="000000"/>
                </a:solidFill>
                <a:effectLst/>
                <a:latin typeface="Arial" panose="020B0604020202020204" pitchFamily="34" charset="0"/>
              </a:rPr>
              <a:t>Students access – </a:t>
            </a:r>
            <a:r>
              <a:rPr lang="en-AU" sz="1200" i="0" u="sng" strike="noStrike" dirty="0">
                <a:solidFill>
                  <a:srgbClr val="001C4A"/>
                </a:solidFill>
                <a:effectLst/>
                <a:latin typeface="Arial" panose="020B0604020202020204" pitchFamily="34" charset="0"/>
                <a:hlinkClick r:id="rId4"/>
              </a:rPr>
              <a:t>https://deadlystory.com/page/culture/Life_Lore/Science/Engineering</a:t>
            </a:r>
            <a:endParaRPr lang="en-AU" sz="1200" dirty="0"/>
          </a:p>
        </p:txBody>
      </p:sp>
      <p:graphicFrame>
        <p:nvGraphicFramePr>
          <p:cNvPr id="11" name="Table 10">
            <a:extLst>
              <a:ext uri="{FF2B5EF4-FFF2-40B4-BE49-F238E27FC236}">
                <a16:creationId xmlns:a16="http://schemas.microsoft.com/office/drawing/2014/main" id="{5C54DF2F-4893-A160-F3D8-D3D6B76F5243}"/>
              </a:ext>
            </a:extLst>
          </p:cNvPr>
          <p:cNvGraphicFramePr>
            <a:graphicFrameLocks noGrp="1"/>
          </p:cNvGraphicFramePr>
          <p:nvPr>
            <p:extLst>
              <p:ext uri="{D42A27DB-BD31-4B8C-83A1-F6EECF244321}">
                <p14:modId xmlns:p14="http://schemas.microsoft.com/office/powerpoint/2010/main" val="1327992450"/>
              </p:ext>
            </p:extLst>
          </p:nvPr>
        </p:nvGraphicFramePr>
        <p:xfrm>
          <a:off x="5345393" y="2431418"/>
          <a:ext cx="6498607" cy="3438187"/>
        </p:xfrm>
        <a:graphic>
          <a:graphicData uri="http://schemas.openxmlformats.org/drawingml/2006/table">
            <a:tbl>
              <a:tblPr firstRow="1"/>
              <a:tblGrid>
                <a:gridCol w="1019127">
                  <a:extLst>
                    <a:ext uri="{9D8B030D-6E8A-4147-A177-3AD203B41FA5}">
                      <a16:colId xmlns:a16="http://schemas.microsoft.com/office/drawing/2014/main" val="3442432973"/>
                    </a:ext>
                  </a:extLst>
                </a:gridCol>
                <a:gridCol w="1104125">
                  <a:extLst>
                    <a:ext uri="{9D8B030D-6E8A-4147-A177-3AD203B41FA5}">
                      <a16:colId xmlns:a16="http://schemas.microsoft.com/office/drawing/2014/main" val="290869530"/>
                    </a:ext>
                  </a:extLst>
                </a:gridCol>
                <a:gridCol w="1406013">
                  <a:extLst>
                    <a:ext uri="{9D8B030D-6E8A-4147-A177-3AD203B41FA5}">
                      <a16:colId xmlns:a16="http://schemas.microsoft.com/office/drawing/2014/main" val="1218010174"/>
                    </a:ext>
                  </a:extLst>
                </a:gridCol>
                <a:gridCol w="1189703">
                  <a:extLst>
                    <a:ext uri="{9D8B030D-6E8A-4147-A177-3AD203B41FA5}">
                      <a16:colId xmlns:a16="http://schemas.microsoft.com/office/drawing/2014/main" val="1118470191"/>
                    </a:ext>
                  </a:extLst>
                </a:gridCol>
                <a:gridCol w="1779639">
                  <a:extLst>
                    <a:ext uri="{9D8B030D-6E8A-4147-A177-3AD203B41FA5}">
                      <a16:colId xmlns:a16="http://schemas.microsoft.com/office/drawing/2014/main" val="248247014"/>
                    </a:ext>
                  </a:extLst>
                </a:gridCol>
              </a:tblGrid>
              <a:tr h="586201">
                <a:tc>
                  <a:txBody>
                    <a:bodyPr/>
                    <a:lstStyle/>
                    <a:p>
                      <a:pPr algn="l" rtl="0" fontAlgn="base">
                        <a:lnSpc>
                          <a:spcPts val="1913"/>
                        </a:lnSpc>
                        <a:spcBef>
                          <a:spcPts val="1200"/>
                        </a:spcBef>
                        <a:spcAft>
                          <a:spcPts val="600"/>
                        </a:spcAft>
                        <a:buNone/>
                      </a:pPr>
                      <a:r>
                        <a:rPr lang="en-AU" sz="1200" b="1" i="0">
                          <a:solidFill>
                            <a:srgbClr val="FFFFFF"/>
                          </a:solidFill>
                          <a:effectLst/>
                          <a:latin typeface="Arial" panose="020B0604020202020204" pitchFamily="34" charset="0"/>
                        </a:rPr>
                        <a:t>Structure / example</a:t>
                      </a:r>
                      <a:r>
                        <a:rPr lang="en-AU" sz="1200" b="1" i="0">
                          <a:effectLst/>
                          <a:latin typeface="Arial" panose="020B0604020202020204" pitchFamily="34" charset="0"/>
                        </a:rPr>
                        <a:t> </a:t>
                      </a:r>
                      <a:endParaRPr lang="en-AU" sz="1200" b="1" i="0">
                        <a:effectLst/>
                      </a:endParaRPr>
                    </a:p>
                  </a:txBody>
                  <a:tcPr marL="52136" marR="52136" marT="26068" marB="26068">
                    <a:lnL w="6350" cap="flat" cmpd="sng" algn="ctr">
                      <a:solidFill>
                        <a:srgbClr val="B081DF"/>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200" b="1" i="0">
                          <a:solidFill>
                            <a:srgbClr val="FFFFFF"/>
                          </a:solidFill>
                          <a:effectLst/>
                          <a:latin typeface="Arial" panose="020B0604020202020204" pitchFamily="34" charset="0"/>
                        </a:rPr>
                        <a:t>Region</a:t>
                      </a:r>
                      <a:r>
                        <a:rPr lang="en-AU" sz="1200" b="1" i="0">
                          <a:effectLst/>
                          <a:latin typeface="Arial" panose="020B0604020202020204" pitchFamily="34" charset="0"/>
                        </a:rPr>
                        <a:t> </a:t>
                      </a:r>
                      <a:endParaRPr lang="en-AU" sz="1200" b="1" i="0">
                        <a:effectLst/>
                      </a:endParaRPr>
                    </a:p>
                  </a:txBody>
                  <a:tcPr marL="52136" marR="52136" marT="26068" marB="26068">
                    <a:lnL>
                      <a:noFill/>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200" b="1" i="0" dirty="0">
                          <a:solidFill>
                            <a:srgbClr val="FFFFFF"/>
                          </a:solidFill>
                          <a:effectLst/>
                          <a:latin typeface="Arial" panose="020B0604020202020204" pitchFamily="34" charset="0"/>
                        </a:rPr>
                        <a:t>Purpose / Use</a:t>
                      </a:r>
                      <a:r>
                        <a:rPr lang="en-AU" sz="1200" b="1" i="0" dirty="0">
                          <a:effectLst/>
                          <a:latin typeface="Arial" panose="020B0604020202020204" pitchFamily="34" charset="0"/>
                        </a:rPr>
                        <a:t> </a:t>
                      </a:r>
                      <a:endParaRPr lang="en-AU" sz="1200" b="1" i="0" dirty="0">
                        <a:effectLst/>
                      </a:endParaRPr>
                    </a:p>
                  </a:txBody>
                  <a:tcPr marL="52136" marR="52136" marT="26068" marB="26068">
                    <a:lnL>
                      <a:noFill/>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200" b="1" i="0">
                          <a:solidFill>
                            <a:srgbClr val="FFFFFF"/>
                          </a:solidFill>
                          <a:effectLst/>
                          <a:latin typeface="Arial" panose="020B0604020202020204" pitchFamily="34" charset="0"/>
                        </a:rPr>
                        <a:t>Materials used</a:t>
                      </a:r>
                      <a:r>
                        <a:rPr lang="en-AU" sz="1200" b="1" i="0">
                          <a:effectLst/>
                          <a:latin typeface="Arial" panose="020B0604020202020204" pitchFamily="34" charset="0"/>
                        </a:rPr>
                        <a:t> </a:t>
                      </a:r>
                      <a:endParaRPr lang="en-AU" sz="1200" b="1" i="0">
                        <a:effectLst/>
                      </a:endParaRPr>
                    </a:p>
                  </a:txBody>
                  <a:tcPr marL="52136" marR="52136" marT="26068" marB="26068">
                    <a:lnL>
                      <a:noFill/>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200" b="1" i="0">
                          <a:solidFill>
                            <a:srgbClr val="FFFFFF"/>
                          </a:solidFill>
                          <a:effectLst/>
                          <a:latin typeface="Arial" panose="020B0604020202020204" pitchFamily="34" charset="0"/>
                        </a:rPr>
                        <a:t>Properties of the materials</a:t>
                      </a:r>
                      <a:r>
                        <a:rPr lang="en-AU" sz="1200" b="1" i="0">
                          <a:effectLst/>
                          <a:latin typeface="Arial" panose="020B0604020202020204" pitchFamily="34" charset="0"/>
                        </a:rPr>
                        <a:t> </a:t>
                      </a:r>
                      <a:endParaRPr lang="en-AU" sz="1200" b="1" i="0">
                        <a:effectLst/>
                      </a:endParaRPr>
                    </a:p>
                  </a:txBody>
                  <a:tcPr marL="52136" marR="52136" marT="26068" marB="26068">
                    <a:lnL>
                      <a:noFill/>
                    </a:lnL>
                    <a:lnR w="6350" cap="flat" cmpd="sng" algn="ctr">
                      <a:solidFill>
                        <a:srgbClr val="F081D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1451367406"/>
                  </a:ext>
                </a:extLst>
              </a:tr>
              <a:tr h="861362">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Stone Hut </a:t>
                      </a:r>
                      <a:endParaRPr lang="en-AU" sz="1200" b="1"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Gunditjmara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For permanent village living, protection from cold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a:effectLst/>
                          <a:latin typeface="Arial" panose="020B0604020202020204" pitchFamily="34" charset="0"/>
                        </a:rPr>
                        <a:t>Basalt rocks </a:t>
                      </a:r>
                      <a:endParaRPr lang="en-AU" sz="1200" b="0" i="0">
                        <a:effectLst/>
                      </a:endParaRPr>
                    </a:p>
                    <a:p>
                      <a:endParaRPr lang="en-AU" sz="1200"/>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a:effectLst/>
                          <a:latin typeface="Arial" panose="020B0604020202020204" pitchFamily="34" charset="0"/>
                        </a:rPr>
                        <a:t>Heavy, strong, insulative </a:t>
                      </a:r>
                      <a:endParaRPr lang="en-AU" sz="1200" b="0" i="0">
                        <a:effectLst/>
                      </a:endParaRPr>
                    </a:p>
                    <a:p>
                      <a:endParaRPr lang="en-AU" sz="1200"/>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5739009"/>
                  </a:ext>
                </a:extLst>
              </a:tr>
              <a:tr h="998942">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Willam </a:t>
                      </a:r>
                      <a:endParaRPr lang="en-AU" sz="1200" b="1"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Wurundjeri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Seasonal shelter, fast to build, kept people dry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Bark, sticks, fire pit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Lightweight, water resistant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916347755"/>
                  </a:ext>
                </a:extLst>
              </a:tr>
              <a:tr h="861362">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Mia-mia </a:t>
                      </a:r>
                      <a:endParaRPr lang="en-AU" sz="1200" b="1"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Wiradjuri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Built for cold seasons, semi-permanent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Tree branches, bark, leaves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dirty="0">
                          <a:effectLst/>
                          <a:latin typeface="Arial" panose="020B0604020202020204" pitchFamily="34" charset="0"/>
                        </a:rPr>
                        <a:t>Weatherproof, fits family </a:t>
                      </a:r>
                      <a:endParaRPr lang="en-AU" sz="1200" b="0" i="0" dirty="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11905550"/>
                  </a:ext>
                </a:extLst>
              </a:tr>
            </a:tbl>
          </a:graphicData>
        </a:graphic>
      </p:graphicFrame>
      <p:sp>
        <p:nvSpPr>
          <p:cNvPr id="2" name="Slide Number Placeholder 1">
            <a:extLst>
              <a:ext uri="{FF2B5EF4-FFF2-40B4-BE49-F238E27FC236}">
                <a16:creationId xmlns:a16="http://schemas.microsoft.com/office/drawing/2014/main" id="{554DA77B-2300-09AC-6ADB-CD2068B1CF8C}"/>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866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A32CB-3C53-9AFB-C591-CEC074A62023}"/>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E27ECE0B-D2F3-4703-CBF2-C4CFB10E0D0A}"/>
              </a:ext>
            </a:extLst>
          </p:cNvPr>
          <p:cNvSpPr>
            <a:spLocks noGrp="1"/>
          </p:cNvSpPr>
          <p:nvPr>
            <p:ph type="title"/>
          </p:nvPr>
        </p:nvSpPr>
        <p:spPr/>
        <p:txBody>
          <a:bodyPr vert="horz" lIns="0" tIns="0" rIns="0" bIns="0" rtlCol="0" anchor="t">
            <a:normAutofit/>
          </a:bodyPr>
          <a:lstStyle/>
          <a:p>
            <a:r>
              <a:rPr lang="en-AU" dirty="0"/>
              <a:t>Aboriginal Engineered Structures (4)</a:t>
            </a:r>
          </a:p>
        </p:txBody>
      </p:sp>
      <p:sp>
        <p:nvSpPr>
          <p:cNvPr id="12" name="Text Placeholder 11">
            <a:extLst>
              <a:ext uri="{FF2B5EF4-FFF2-40B4-BE49-F238E27FC236}">
                <a16:creationId xmlns:a16="http://schemas.microsoft.com/office/drawing/2014/main" id="{544657F6-326C-69BA-10C0-DEDA60FA5DBB}"/>
              </a:ext>
            </a:extLst>
          </p:cNvPr>
          <p:cNvSpPr>
            <a:spLocks noGrp="1"/>
          </p:cNvSpPr>
          <p:nvPr>
            <p:ph type="body" sz="quarter" idx="18"/>
          </p:nvPr>
        </p:nvSpPr>
        <p:spPr/>
        <p:txBody>
          <a:bodyPr/>
          <a:lstStyle/>
          <a:p>
            <a:r>
              <a:rPr lang="en-AU" dirty="0"/>
              <a:t>Activity – built for purpose</a:t>
            </a:r>
          </a:p>
        </p:txBody>
      </p:sp>
      <p:sp>
        <p:nvSpPr>
          <p:cNvPr id="13" name="TextBox 12">
            <a:extLst>
              <a:ext uri="{FF2B5EF4-FFF2-40B4-BE49-F238E27FC236}">
                <a16:creationId xmlns:a16="http://schemas.microsoft.com/office/drawing/2014/main" id="{6CA08EA5-87E9-61CA-CD55-38CCB81F4A32}"/>
              </a:ext>
            </a:extLst>
          </p:cNvPr>
          <p:cNvSpPr txBox="1"/>
          <p:nvPr/>
        </p:nvSpPr>
        <p:spPr>
          <a:xfrm>
            <a:off x="360000" y="1416644"/>
            <a:ext cx="1174830" cy="400110"/>
          </a:xfrm>
          <a:prstGeom prst="rect">
            <a:avLst/>
          </a:prstGeom>
          <a:noFill/>
          <a:effectLst>
            <a:glow rad="228600">
              <a:schemeClr val="accent1">
                <a:satMod val="175000"/>
                <a:alpha val="40000"/>
              </a:schemeClr>
            </a:glow>
          </a:effectLst>
        </p:spPr>
        <p:txBody>
          <a:bodyPr wrap="square">
            <a:spAutoFit/>
          </a:bodyPr>
          <a:lstStyle/>
          <a:p>
            <a:r>
              <a:rPr lang="en-AU" sz="2000" b="1" dirty="0"/>
              <a:t>Part b</a:t>
            </a:r>
          </a:p>
        </p:txBody>
      </p:sp>
      <p:pic>
        <p:nvPicPr>
          <p:cNvPr id="4" name="Picture 3">
            <a:extLst>
              <a:ext uri="{FF2B5EF4-FFF2-40B4-BE49-F238E27FC236}">
                <a16:creationId xmlns:a16="http://schemas.microsoft.com/office/drawing/2014/main" id="{E53E315B-02F5-7715-53E6-9FFF7E06BDF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303" y="2521922"/>
            <a:ext cx="4726721" cy="229505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0E3C71-2F18-2F22-6355-94945286138D}"/>
              </a:ext>
            </a:extLst>
          </p:cNvPr>
          <p:cNvSpPr txBox="1"/>
          <p:nvPr/>
        </p:nvSpPr>
        <p:spPr>
          <a:xfrm>
            <a:off x="418304" y="5001675"/>
            <a:ext cx="4812064" cy="461665"/>
          </a:xfrm>
          <a:prstGeom prst="rect">
            <a:avLst/>
          </a:prstGeom>
          <a:noFill/>
        </p:spPr>
        <p:txBody>
          <a:bodyPr wrap="square">
            <a:spAutoFit/>
          </a:bodyPr>
          <a:lstStyle/>
          <a:p>
            <a:r>
              <a:rPr lang="en-AU" sz="1200" i="0" dirty="0">
                <a:solidFill>
                  <a:srgbClr val="000000"/>
                </a:solidFill>
                <a:effectLst/>
                <a:latin typeface="Arial" panose="020B0604020202020204" pitchFamily="34" charset="0"/>
              </a:rPr>
              <a:t>Students access – </a:t>
            </a:r>
            <a:r>
              <a:rPr lang="en-AU" sz="1200" i="0" u="sng" strike="noStrike" dirty="0">
                <a:solidFill>
                  <a:srgbClr val="001C4A"/>
                </a:solidFill>
                <a:effectLst/>
                <a:latin typeface="Arial" panose="020B0604020202020204" pitchFamily="34" charset="0"/>
                <a:hlinkClick r:id="rId4"/>
              </a:rPr>
              <a:t>https://deadlystory.com/page/culture/Life_Lore/Science/Engineering</a:t>
            </a:r>
            <a:endParaRPr lang="en-AU" sz="1200" dirty="0"/>
          </a:p>
        </p:txBody>
      </p:sp>
      <p:graphicFrame>
        <p:nvGraphicFramePr>
          <p:cNvPr id="11" name="Table 10">
            <a:extLst>
              <a:ext uri="{FF2B5EF4-FFF2-40B4-BE49-F238E27FC236}">
                <a16:creationId xmlns:a16="http://schemas.microsoft.com/office/drawing/2014/main" id="{1CC71DBC-60C3-7128-CF51-95E7ECECCED0}"/>
              </a:ext>
            </a:extLst>
          </p:cNvPr>
          <p:cNvGraphicFramePr>
            <a:graphicFrameLocks noGrp="1"/>
          </p:cNvGraphicFramePr>
          <p:nvPr>
            <p:extLst>
              <p:ext uri="{D42A27DB-BD31-4B8C-83A1-F6EECF244321}">
                <p14:modId xmlns:p14="http://schemas.microsoft.com/office/powerpoint/2010/main" val="2857889548"/>
              </p:ext>
            </p:extLst>
          </p:nvPr>
        </p:nvGraphicFramePr>
        <p:xfrm>
          <a:off x="5345393" y="2431418"/>
          <a:ext cx="6498607" cy="3438187"/>
        </p:xfrm>
        <a:graphic>
          <a:graphicData uri="http://schemas.openxmlformats.org/drawingml/2006/table">
            <a:tbl>
              <a:tblPr firstRow="1"/>
              <a:tblGrid>
                <a:gridCol w="1019127">
                  <a:extLst>
                    <a:ext uri="{9D8B030D-6E8A-4147-A177-3AD203B41FA5}">
                      <a16:colId xmlns:a16="http://schemas.microsoft.com/office/drawing/2014/main" val="3442432973"/>
                    </a:ext>
                  </a:extLst>
                </a:gridCol>
                <a:gridCol w="1104125">
                  <a:extLst>
                    <a:ext uri="{9D8B030D-6E8A-4147-A177-3AD203B41FA5}">
                      <a16:colId xmlns:a16="http://schemas.microsoft.com/office/drawing/2014/main" val="290869530"/>
                    </a:ext>
                  </a:extLst>
                </a:gridCol>
                <a:gridCol w="1406013">
                  <a:extLst>
                    <a:ext uri="{9D8B030D-6E8A-4147-A177-3AD203B41FA5}">
                      <a16:colId xmlns:a16="http://schemas.microsoft.com/office/drawing/2014/main" val="1218010174"/>
                    </a:ext>
                  </a:extLst>
                </a:gridCol>
                <a:gridCol w="1189703">
                  <a:extLst>
                    <a:ext uri="{9D8B030D-6E8A-4147-A177-3AD203B41FA5}">
                      <a16:colId xmlns:a16="http://schemas.microsoft.com/office/drawing/2014/main" val="1118470191"/>
                    </a:ext>
                  </a:extLst>
                </a:gridCol>
                <a:gridCol w="1779639">
                  <a:extLst>
                    <a:ext uri="{9D8B030D-6E8A-4147-A177-3AD203B41FA5}">
                      <a16:colId xmlns:a16="http://schemas.microsoft.com/office/drawing/2014/main" val="248247014"/>
                    </a:ext>
                  </a:extLst>
                </a:gridCol>
              </a:tblGrid>
              <a:tr h="586201">
                <a:tc>
                  <a:txBody>
                    <a:bodyPr/>
                    <a:lstStyle/>
                    <a:p>
                      <a:pPr algn="l" rtl="0" fontAlgn="base">
                        <a:lnSpc>
                          <a:spcPts val="1913"/>
                        </a:lnSpc>
                        <a:spcBef>
                          <a:spcPts val="1200"/>
                        </a:spcBef>
                        <a:spcAft>
                          <a:spcPts val="600"/>
                        </a:spcAft>
                        <a:buNone/>
                      </a:pPr>
                      <a:r>
                        <a:rPr lang="en-AU" sz="1200" b="1" i="0">
                          <a:solidFill>
                            <a:srgbClr val="FFFFFF"/>
                          </a:solidFill>
                          <a:effectLst/>
                          <a:latin typeface="Arial" panose="020B0604020202020204" pitchFamily="34" charset="0"/>
                        </a:rPr>
                        <a:t>Structure / example</a:t>
                      </a:r>
                      <a:r>
                        <a:rPr lang="en-AU" sz="1200" b="1" i="0">
                          <a:effectLst/>
                          <a:latin typeface="Arial" panose="020B0604020202020204" pitchFamily="34" charset="0"/>
                        </a:rPr>
                        <a:t> </a:t>
                      </a:r>
                      <a:endParaRPr lang="en-AU" sz="1200" b="1" i="0">
                        <a:effectLst/>
                      </a:endParaRPr>
                    </a:p>
                  </a:txBody>
                  <a:tcPr marL="52136" marR="52136" marT="26068" marB="26068">
                    <a:lnL w="6350" cap="flat" cmpd="sng" algn="ctr">
                      <a:solidFill>
                        <a:srgbClr val="B081DF"/>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200" b="1" i="0">
                          <a:solidFill>
                            <a:srgbClr val="FFFFFF"/>
                          </a:solidFill>
                          <a:effectLst/>
                          <a:latin typeface="Arial" panose="020B0604020202020204" pitchFamily="34" charset="0"/>
                        </a:rPr>
                        <a:t>Region</a:t>
                      </a:r>
                      <a:r>
                        <a:rPr lang="en-AU" sz="1200" b="1" i="0">
                          <a:effectLst/>
                          <a:latin typeface="Arial" panose="020B0604020202020204" pitchFamily="34" charset="0"/>
                        </a:rPr>
                        <a:t> </a:t>
                      </a:r>
                      <a:endParaRPr lang="en-AU" sz="1200" b="1" i="0">
                        <a:effectLst/>
                      </a:endParaRPr>
                    </a:p>
                  </a:txBody>
                  <a:tcPr marL="52136" marR="52136" marT="26068" marB="26068">
                    <a:lnL>
                      <a:noFill/>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200" b="1" i="0" dirty="0">
                          <a:solidFill>
                            <a:srgbClr val="FFFFFF"/>
                          </a:solidFill>
                          <a:effectLst/>
                          <a:latin typeface="Arial" panose="020B0604020202020204" pitchFamily="34" charset="0"/>
                        </a:rPr>
                        <a:t>Purpose / Use</a:t>
                      </a:r>
                      <a:r>
                        <a:rPr lang="en-AU" sz="1200" b="1" i="0" dirty="0">
                          <a:effectLst/>
                          <a:latin typeface="Arial" panose="020B0604020202020204" pitchFamily="34" charset="0"/>
                        </a:rPr>
                        <a:t> </a:t>
                      </a:r>
                      <a:endParaRPr lang="en-AU" sz="1200" b="1" i="0" dirty="0">
                        <a:effectLst/>
                      </a:endParaRPr>
                    </a:p>
                  </a:txBody>
                  <a:tcPr marL="52136" marR="52136" marT="26068" marB="26068">
                    <a:lnL>
                      <a:noFill/>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200" b="1" i="0">
                          <a:solidFill>
                            <a:srgbClr val="FFFFFF"/>
                          </a:solidFill>
                          <a:effectLst/>
                          <a:latin typeface="Arial" panose="020B0604020202020204" pitchFamily="34" charset="0"/>
                        </a:rPr>
                        <a:t>Materials used</a:t>
                      </a:r>
                      <a:r>
                        <a:rPr lang="en-AU" sz="1200" b="1" i="0">
                          <a:effectLst/>
                          <a:latin typeface="Arial" panose="020B0604020202020204" pitchFamily="34" charset="0"/>
                        </a:rPr>
                        <a:t> </a:t>
                      </a:r>
                      <a:endParaRPr lang="en-AU" sz="1200" b="1" i="0">
                        <a:effectLst/>
                      </a:endParaRPr>
                    </a:p>
                  </a:txBody>
                  <a:tcPr marL="52136" marR="52136" marT="26068" marB="26068">
                    <a:lnL>
                      <a:noFill/>
                    </a:lnL>
                    <a:lnR>
                      <a:noFill/>
                    </a:lnR>
                    <a:lnT>
                      <a:noFill/>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200" b="1" i="0">
                          <a:solidFill>
                            <a:srgbClr val="FFFFFF"/>
                          </a:solidFill>
                          <a:effectLst/>
                          <a:latin typeface="Arial" panose="020B0604020202020204" pitchFamily="34" charset="0"/>
                        </a:rPr>
                        <a:t>Properties of the materials</a:t>
                      </a:r>
                      <a:r>
                        <a:rPr lang="en-AU" sz="1200" b="1" i="0">
                          <a:effectLst/>
                          <a:latin typeface="Arial" panose="020B0604020202020204" pitchFamily="34" charset="0"/>
                        </a:rPr>
                        <a:t> </a:t>
                      </a:r>
                      <a:endParaRPr lang="en-AU" sz="1200" b="1" i="0">
                        <a:effectLst/>
                      </a:endParaRPr>
                    </a:p>
                  </a:txBody>
                  <a:tcPr marL="52136" marR="52136" marT="26068" marB="26068">
                    <a:lnL>
                      <a:noFill/>
                    </a:lnL>
                    <a:lnR w="6350" cap="flat" cmpd="sng" algn="ctr">
                      <a:solidFill>
                        <a:srgbClr val="F081D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1451367406"/>
                  </a:ext>
                </a:extLst>
              </a:tr>
              <a:tr h="861362">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Stone Hut </a:t>
                      </a:r>
                      <a:endParaRPr lang="en-AU" sz="1200" b="1"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Gunditjmara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For permanent village living, protection from cold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a:effectLst/>
                          <a:latin typeface="Arial" panose="020B0604020202020204" pitchFamily="34" charset="0"/>
                        </a:rPr>
                        <a:t>Basalt rocks </a:t>
                      </a:r>
                      <a:endParaRPr lang="en-AU" sz="1200" b="0" i="0">
                        <a:effectLst/>
                      </a:endParaRPr>
                    </a:p>
                    <a:p>
                      <a:endParaRPr lang="en-AU" sz="1200"/>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a:effectLst/>
                          <a:latin typeface="Arial" panose="020B0604020202020204" pitchFamily="34" charset="0"/>
                        </a:rPr>
                        <a:t>Heavy, strong, insulative </a:t>
                      </a:r>
                      <a:endParaRPr lang="en-AU" sz="1200" b="0" i="0">
                        <a:effectLst/>
                      </a:endParaRPr>
                    </a:p>
                    <a:p>
                      <a:endParaRPr lang="en-AU" sz="1200"/>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5739009"/>
                  </a:ext>
                </a:extLst>
              </a:tr>
              <a:tr h="998942">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Willam </a:t>
                      </a:r>
                      <a:endParaRPr lang="en-AU" sz="1200" b="1"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Wurundjeri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Seasonal shelter, fast to build, kept people dry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Bark, sticks, fire pit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Lightweight, water resistant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916347755"/>
                  </a:ext>
                </a:extLst>
              </a:tr>
              <a:tr h="861362">
                <a:tc>
                  <a:txBody>
                    <a:bodyPr/>
                    <a:lstStyle/>
                    <a:p>
                      <a:pPr algn="l" rtl="0" fontAlgn="base">
                        <a:lnSpc>
                          <a:spcPts val="1913"/>
                        </a:lnSpc>
                        <a:spcBef>
                          <a:spcPts val="1200"/>
                        </a:spcBef>
                        <a:spcAft>
                          <a:spcPts val="600"/>
                        </a:spcAft>
                        <a:buNone/>
                      </a:pPr>
                      <a:r>
                        <a:rPr lang="en-AU" sz="1200" b="1" i="0">
                          <a:effectLst/>
                          <a:latin typeface="Arial" panose="020B0604020202020204" pitchFamily="34" charset="0"/>
                        </a:rPr>
                        <a:t>Mia-mia </a:t>
                      </a:r>
                      <a:endParaRPr lang="en-AU" sz="1200" b="1"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Wiradjuri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Built for cold seasons, semi-permanent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a:effectLst/>
                          <a:latin typeface="Arial" panose="020B0604020202020204" pitchFamily="34" charset="0"/>
                        </a:rPr>
                        <a:t>Tree branches, bark, leaves </a:t>
                      </a:r>
                      <a:endParaRPr lang="en-AU" sz="1200" b="0" i="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200" b="0" i="0" dirty="0">
                          <a:effectLst/>
                          <a:latin typeface="Arial" panose="020B0604020202020204" pitchFamily="34" charset="0"/>
                        </a:rPr>
                        <a:t>Weatherproof, fits family </a:t>
                      </a:r>
                      <a:endParaRPr lang="en-AU" sz="1200" b="0" i="0" dirty="0">
                        <a:effectLst/>
                      </a:endParaRPr>
                    </a:p>
                  </a:txBody>
                  <a:tcPr marL="52136" marR="52136" marT="26068" marB="26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11905550"/>
                  </a:ext>
                </a:extLst>
              </a:tr>
            </a:tbl>
          </a:graphicData>
        </a:graphic>
      </p:graphicFrame>
      <p:sp>
        <p:nvSpPr>
          <p:cNvPr id="7" name="TextBox 6">
            <a:extLst>
              <a:ext uri="{FF2B5EF4-FFF2-40B4-BE49-F238E27FC236}">
                <a16:creationId xmlns:a16="http://schemas.microsoft.com/office/drawing/2014/main" id="{DFFA4960-C574-E164-CA61-D6AFF01FDBE2}"/>
              </a:ext>
            </a:extLst>
          </p:cNvPr>
          <p:cNvSpPr txBox="1"/>
          <p:nvPr/>
        </p:nvSpPr>
        <p:spPr>
          <a:xfrm>
            <a:off x="418303" y="6205890"/>
            <a:ext cx="8530626" cy="400110"/>
          </a:xfrm>
          <a:prstGeom prst="rect">
            <a:avLst/>
          </a:prstGeom>
          <a:noFill/>
        </p:spPr>
        <p:txBody>
          <a:bodyPr wrap="square">
            <a:spAutoFit/>
          </a:bodyPr>
          <a:lstStyle/>
          <a:p>
            <a:r>
              <a:rPr lang="en-AU" sz="2000" b="0" i="0" dirty="0">
                <a:solidFill>
                  <a:srgbClr val="000000"/>
                </a:solidFill>
                <a:effectLst/>
                <a:latin typeface="Arial" panose="020B0604020202020204" pitchFamily="34" charset="0"/>
              </a:rPr>
              <a:t>Write a short paragraph comparing </a:t>
            </a:r>
            <a:r>
              <a:rPr lang="en-AU" sz="2000" b="1" i="0" dirty="0">
                <a:solidFill>
                  <a:srgbClr val="000000"/>
                </a:solidFill>
                <a:effectLst/>
                <a:latin typeface="Arial" panose="020B0604020202020204" pitchFamily="34" charset="0"/>
              </a:rPr>
              <a:t>two structures</a:t>
            </a:r>
            <a:r>
              <a:rPr lang="en-AU" sz="2000" b="0" i="0" dirty="0">
                <a:solidFill>
                  <a:srgbClr val="000000"/>
                </a:solidFill>
                <a:effectLst/>
                <a:latin typeface="Arial" panose="020B0604020202020204" pitchFamily="34" charset="0"/>
              </a:rPr>
              <a:t> from different regions. </a:t>
            </a:r>
            <a:endParaRPr lang="en-AU" sz="2000" dirty="0"/>
          </a:p>
        </p:txBody>
      </p:sp>
      <p:sp>
        <p:nvSpPr>
          <p:cNvPr id="2" name="Slide Number Placeholder 1">
            <a:extLst>
              <a:ext uri="{FF2B5EF4-FFF2-40B4-BE49-F238E27FC236}">
                <a16:creationId xmlns:a16="http://schemas.microsoft.com/office/drawing/2014/main" id="{0981C8D0-9B71-04F3-A1D3-FBE1A2A3A495}"/>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03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0D20-28F8-2260-933D-E2B26697778C}"/>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7BF55A81-CD46-A791-94FF-928FB8E735F4}"/>
              </a:ext>
            </a:extLst>
          </p:cNvPr>
          <p:cNvSpPr>
            <a:spLocks noGrp="1"/>
          </p:cNvSpPr>
          <p:nvPr>
            <p:ph type="title"/>
          </p:nvPr>
        </p:nvSpPr>
        <p:spPr/>
        <p:txBody>
          <a:bodyPr vert="horz" lIns="0" tIns="0" rIns="0" bIns="0" rtlCol="0" anchor="t">
            <a:normAutofit/>
          </a:bodyPr>
          <a:lstStyle/>
          <a:p>
            <a:r>
              <a:rPr lang="en-AU" dirty="0"/>
              <a:t>Aboriginal Engineered Structures (5)</a:t>
            </a:r>
          </a:p>
        </p:txBody>
      </p:sp>
      <p:sp>
        <p:nvSpPr>
          <p:cNvPr id="11" name="Text Placeholder 10">
            <a:extLst>
              <a:ext uri="{FF2B5EF4-FFF2-40B4-BE49-F238E27FC236}">
                <a16:creationId xmlns:a16="http://schemas.microsoft.com/office/drawing/2014/main" id="{E86AB3F1-AB40-8234-73E8-5ACB432EA7DD}"/>
              </a:ext>
            </a:extLst>
          </p:cNvPr>
          <p:cNvSpPr>
            <a:spLocks noGrp="1"/>
          </p:cNvSpPr>
          <p:nvPr>
            <p:ph type="body" sz="quarter" idx="18"/>
          </p:nvPr>
        </p:nvSpPr>
        <p:spPr/>
        <p:txBody>
          <a:bodyPr/>
          <a:lstStyle/>
          <a:p>
            <a:r>
              <a:rPr lang="en-AU" dirty="0"/>
              <a:t>Activity – built for purpose</a:t>
            </a:r>
          </a:p>
        </p:txBody>
      </p:sp>
      <p:sp>
        <p:nvSpPr>
          <p:cNvPr id="12" name="TextBox 11">
            <a:extLst>
              <a:ext uri="{FF2B5EF4-FFF2-40B4-BE49-F238E27FC236}">
                <a16:creationId xmlns:a16="http://schemas.microsoft.com/office/drawing/2014/main" id="{7525DADE-FE61-0163-8C11-4CD4965B014F}"/>
              </a:ext>
            </a:extLst>
          </p:cNvPr>
          <p:cNvSpPr txBox="1"/>
          <p:nvPr/>
        </p:nvSpPr>
        <p:spPr>
          <a:xfrm>
            <a:off x="359999" y="1416644"/>
            <a:ext cx="4596643" cy="400110"/>
          </a:xfrm>
          <a:prstGeom prst="rect">
            <a:avLst/>
          </a:prstGeom>
          <a:noFill/>
          <a:effectLst>
            <a:glow rad="228600">
              <a:schemeClr val="accent1">
                <a:satMod val="175000"/>
                <a:alpha val="40000"/>
              </a:schemeClr>
            </a:glow>
          </a:effectLst>
        </p:spPr>
        <p:txBody>
          <a:bodyPr wrap="square">
            <a:spAutoFit/>
          </a:bodyPr>
          <a:lstStyle/>
          <a:p>
            <a:r>
              <a:rPr lang="en-AU" sz="2000" b="1" dirty="0"/>
              <a:t>Part c </a:t>
            </a:r>
            <a:r>
              <a:rPr lang="en-AU" sz="2000" b="1" i="1" dirty="0"/>
              <a:t>– w</a:t>
            </a:r>
            <a:r>
              <a:rPr lang="en-AU" sz="2000" b="1" dirty="0"/>
              <a:t>hole-class reflection</a:t>
            </a:r>
          </a:p>
        </p:txBody>
      </p:sp>
      <p:pic>
        <p:nvPicPr>
          <p:cNvPr id="3" name="Picture 2">
            <a:extLst>
              <a:ext uri="{FF2B5EF4-FFF2-40B4-BE49-F238E27FC236}">
                <a16:creationId xmlns:a16="http://schemas.microsoft.com/office/drawing/2014/main" id="{B14D931B-1F03-69A3-2A34-87B48484FBB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303" y="2521922"/>
            <a:ext cx="4726721" cy="229505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F0EFBC4-0196-51D6-26B7-CC5216D95735}"/>
              </a:ext>
            </a:extLst>
          </p:cNvPr>
          <p:cNvSpPr txBox="1"/>
          <p:nvPr/>
        </p:nvSpPr>
        <p:spPr>
          <a:xfrm>
            <a:off x="418304" y="5001675"/>
            <a:ext cx="4812064" cy="461665"/>
          </a:xfrm>
          <a:prstGeom prst="rect">
            <a:avLst/>
          </a:prstGeom>
          <a:noFill/>
        </p:spPr>
        <p:txBody>
          <a:bodyPr wrap="square">
            <a:spAutoFit/>
          </a:bodyPr>
          <a:lstStyle/>
          <a:p>
            <a:r>
              <a:rPr lang="en-AU" sz="1200" i="0" dirty="0">
                <a:solidFill>
                  <a:srgbClr val="000000"/>
                </a:solidFill>
                <a:effectLst/>
                <a:latin typeface="Arial" panose="020B0604020202020204" pitchFamily="34" charset="0"/>
              </a:rPr>
              <a:t>Students access – </a:t>
            </a:r>
            <a:r>
              <a:rPr lang="en-AU" sz="1200" i="0" u="sng" strike="noStrike" dirty="0">
                <a:solidFill>
                  <a:srgbClr val="001C4A"/>
                </a:solidFill>
                <a:effectLst/>
                <a:latin typeface="Arial" panose="020B0604020202020204" pitchFamily="34" charset="0"/>
                <a:hlinkClick r:id="rId4"/>
              </a:rPr>
              <a:t>https://deadlystory.com/page/culture/Life_Lore/Science/Engineering</a:t>
            </a:r>
            <a:endParaRPr lang="en-AU" sz="1200" dirty="0"/>
          </a:p>
        </p:txBody>
      </p:sp>
      <p:sp>
        <p:nvSpPr>
          <p:cNvPr id="4" name="Rectangle 3">
            <a:extLst>
              <a:ext uri="{FF2B5EF4-FFF2-40B4-BE49-F238E27FC236}">
                <a16:creationId xmlns:a16="http://schemas.microsoft.com/office/drawing/2014/main" id="{063E32AC-248F-C12A-0D97-840CD1BD43B1}"/>
              </a:ext>
            </a:extLst>
          </p:cNvPr>
          <p:cNvSpPr/>
          <p:nvPr/>
        </p:nvSpPr>
        <p:spPr>
          <a:xfrm>
            <a:off x="5364480" y="2521922"/>
            <a:ext cx="6479520" cy="342777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'What makes these designs smart and sustainable?' </a:t>
            </a:r>
            <a:b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b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'Why is understanding Indigenous engineering important today?' </a:t>
            </a:r>
            <a:b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b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'Can you think of modern designs inspired by these ideas?' </a:t>
            </a:r>
          </a:p>
        </p:txBody>
      </p:sp>
      <p:sp>
        <p:nvSpPr>
          <p:cNvPr id="2" name="Slide Number Placeholder 1">
            <a:extLst>
              <a:ext uri="{FF2B5EF4-FFF2-40B4-BE49-F238E27FC236}">
                <a16:creationId xmlns:a16="http://schemas.microsoft.com/office/drawing/2014/main" id="{91445E65-D797-61CB-A7CB-EAAF83881F31}"/>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454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EB4E5-B0ED-DCC9-F65E-4CEB3A39AF79}"/>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69F84E5E-57B4-BA09-C095-A9CE2E6283F6}"/>
              </a:ext>
            </a:extLst>
          </p:cNvPr>
          <p:cNvSpPr>
            <a:spLocks noGrp="1"/>
          </p:cNvSpPr>
          <p:nvPr>
            <p:ph type="title"/>
          </p:nvPr>
        </p:nvSpPr>
        <p:spPr/>
        <p:txBody>
          <a:bodyPr vert="horz" lIns="0" tIns="0" rIns="0" bIns="0" rtlCol="0" anchor="t">
            <a:normAutofit/>
          </a:bodyPr>
          <a:lstStyle/>
          <a:p>
            <a:r>
              <a:rPr lang="en-AU" dirty="0"/>
              <a:t>Aboriginal Engineered Structures (6)</a:t>
            </a:r>
          </a:p>
        </p:txBody>
      </p:sp>
      <p:sp>
        <p:nvSpPr>
          <p:cNvPr id="3" name="Text Placeholder 2">
            <a:extLst>
              <a:ext uri="{FF2B5EF4-FFF2-40B4-BE49-F238E27FC236}">
                <a16:creationId xmlns:a16="http://schemas.microsoft.com/office/drawing/2014/main" id="{8BE21F23-26EB-9107-9468-94CEA80AEEFB}"/>
              </a:ext>
            </a:extLst>
          </p:cNvPr>
          <p:cNvSpPr>
            <a:spLocks noGrp="1"/>
          </p:cNvSpPr>
          <p:nvPr>
            <p:ph type="body" sz="quarter" idx="18"/>
          </p:nvPr>
        </p:nvSpPr>
        <p:spPr/>
        <p:txBody>
          <a:bodyPr/>
          <a:lstStyle/>
          <a:p>
            <a:r>
              <a:rPr lang="en-AU" dirty="0"/>
              <a:t>Activity – built for purpose</a:t>
            </a:r>
          </a:p>
        </p:txBody>
      </p:sp>
      <p:sp>
        <p:nvSpPr>
          <p:cNvPr id="11" name="TextBox 10">
            <a:extLst>
              <a:ext uri="{FF2B5EF4-FFF2-40B4-BE49-F238E27FC236}">
                <a16:creationId xmlns:a16="http://schemas.microsoft.com/office/drawing/2014/main" id="{5140BE00-2AB8-D69C-E278-0F34F0AC1752}"/>
              </a:ext>
            </a:extLst>
          </p:cNvPr>
          <p:cNvSpPr txBox="1"/>
          <p:nvPr/>
        </p:nvSpPr>
        <p:spPr>
          <a:xfrm>
            <a:off x="359999" y="1416644"/>
            <a:ext cx="4596643" cy="400110"/>
          </a:xfrm>
          <a:prstGeom prst="rect">
            <a:avLst/>
          </a:prstGeom>
          <a:noFill/>
          <a:effectLst>
            <a:glow rad="228600">
              <a:schemeClr val="accent1">
                <a:satMod val="175000"/>
                <a:alpha val="40000"/>
              </a:schemeClr>
            </a:glow>
          </a:effectLst>
        </p:spPr>
        <p:txBody>
          <a:bodyPr wrap="square">
            <a:spAutoFit/>
          </a:bodyPr>
          <a:lstStyle/>
          <a:p>
            <a:r>
              <a:rPr lang="en-AU" sz="2000" b="1" dirty="0"/>
              <a:t>Part d</a:t>
            </a:r>
          </a:p>
        </p:txBody>
      </p:sp>
      <p:pic>
        <p:nvPicPr>
          <p:cNvPr id="4" name="Picture 3">
            <a:extLst>
              <a:ext uri="{FF2B5EF4-FFF2-40B4-BE49-F238E27FC236}">
                <a16:creationId xmlns:a16="http://schemas.microsoft.com/office/drawing/2014/main" id="{4D67309F-B6DD-0AD9-6E25-59679BD8276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303" y="2521922"/>
            <a:ext cx="4726721" cy="229505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5F27E7-41C9-CA8D-5E4C-20D908E278CE}"/>
              </a:ext>
            </a:extLst>
          </p:cNvPr>
          <p:cNvSpPr txBox="1"/>
          <p:nvPr/>
        </p:nvSpPr>
        <p:spPr>
          <a:xfrm>
            <a:off x="418304" y="5001675"/>
            <a:ext cx="4812064" cy="461665"/>
          </a:xfrm>
          <a:prstGeom prst="rect">
            <a:avLst/>
          </a:prstGeom>
          <a:noFill/>
        </p:spPr>
        <p:txBody>
          <a:bodyPr wrap="square">
            <a:spAutoFit/>
          </a:bodyPr>
          <a:lstStyle/>
          <a:p>
            <a:r>
              <a:rPr lang="en-AU" sz="1200" i="0" dirty="0">
                <a:solidFill>
                  <a:srgbClr val="000000"/>
                </a:solidFill>
                <a:effectLst/>
                <a:latin typeface="Arial" panose="020B0604020202020204" pitchFamily="34" charset="0"/>
              </a:rPr>
              <a:t>Students access – </a:t>
            </a:r>
            <a:r>
              <a:rPr lang="en-AU" sz="1200" i="0" u="sng" strike="noStrike" dirty="0">
                <a:solidFill>
                  <a:srgbClr val="001C4A"/>
                </a:solidFill>
                <a:effectLst/>
                <a:latin typeface="Arial" panose="020B0604020202020204" pitchFamily="34" charset="0"/>
                <a:hlinkClick r:id="rId4"/>
              </a:rPr>
              <a:t>https://deadlystory.com/page/culture/Life_Lore/Science/Engineering</a:t>
            </a:r>
            <a:endParaRPr lang="en-AU" sz="1200" dirty="0"/>
          </a:p>
        </p:txBody>
      </p:sp>
      <p:sp>
        <p:nvSpPr>
          <p:cNvPr id="7" name="TextBox 6">
            <a:extLst>
              <a:ext uri="{FF2B5EF4-FFF2-40B4-BE49-F238E27FC236}">
                <a16:creationId xmlns:a16="http://schemas.microsoft.com/office/drawing/2014/main" id="{84CDA0A8-F44E-FE5B-1FD9-09513DD8ABC3}"/>
              </a:ext>
            </a:extLst>
          </p:cNvPr>
          <p:cNvSpPr txBox="1"/>
          <p:nvPr/>
        </p:nvSpPr>
        <p:spPr>
          <a:xfrm>
            <a:off x="5815583" y="2521922"/>
            <a:ext cx="5413223" cy="2189702"/>
          </a:xfrm>
          <a:prstGeom prst="rect">
            <a:avLst/>
          </a:prstGeom>
          <a:noFill/>
        </p:spPr>
        <p:txBody>
          <a:bodyPr wrap="square">
            <a:spAutoFit/>
          </a:bodyPr>
          <a:lstStyle/>
          <a:p>
            <a:pPr fontAlgn="base">
              <a:lnSpc>
                <a:spcPct val="150000"/>
              </a:lnSpc>
              <a:spcAft>
                <a:spcPts val="1200"/>
              </a:spcAft>
            </a:pPr>
            <a:r>
              <a:rPr lang="en-AU" sz="2000" dirty="0"/>
              <a:t>Think like an engineer: </a:t>
            </a:r>
          </a:p>
          <a:p>
            <a:pPr fontAlgn="base">
              <a:lnSpc>
                <a:spcPct val="150000"/>
              </a:lnSpc>
              <a:spcAft>
                <a:spcPts val="1200"/>
              </a:spcAft>
            </a:pPr>
            <a:r>
              <a:rPr lang="en-AU" sz="2000" dirty="0"/>
              <a:t>Design a shelter for a hot, dry place using only natural materials.  </a:t>
            </a:r>
          </a:p>
          <a:p>
            <a:pPr fontAlgn="base">
              <a:lnSpc>
                <a:spcPct val="150000"/>
              </a:lnSpc>
              <a:spcAft>
                <a:spcPts val="1200"/>
              </a:spcAft>
            </a:pPr>
            <a:r>
              <a:rPr lang="en-AU" sz="2000" dirty="0"/>
              <a:t>What would you choose and why?' </a:t>
            </a:r>
          </a:p>
        </p:txBody>
      </p:sp>
      <p:sp>
        <p:nvSpPr>
          <p:cNvPr id="2" name="Slide Number Placeholder 1">
            <a:extLst>
              <a:ext uri="{FF2B5EF4-FFF2-40B4-BE49-F238E27FC236}">
                <a16:creationId xmlns:a16="http://schemas.microsoft.com/office/drawing/2014/main" id="{9F168644-9E4E-62B3-AE7D-797EA69E179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696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B931-A184-BF4E-5788-ABC0B638904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04AD6EC-FB3C-540A-41E1-A0E0E9C22A55}"/>
              </a:ext>
            </a:extLst>
          </p:cNvPr>
          <p:cNvSpPr>
            <a:spLocks noGrp="1"/>
          </p:cNvSpPr>
          <p:nvPr>
            <p:ph type="ctrTitle"/>
          </p:nvPr>
        </p:nvSpPr>
        <p:spPr>
          <a:xfrm>
            <a:off x="420624" y="4067881"/>
            <a:ext cx="11411374" cy="800681"/>
          </a:xfrm>
        </p:spPr>
        <p:txBody>
          <a:bodyPr/>
          <a:lstStyle/>
          <a:p>
            <a:r>
              <a:rPr lang="en-AU"/>
              <a:t>Sustainability in Structural Materials</a:t>
            </a:r>
          </a:p>
        </p:txBody>
      </p:sp>
    </p:spTree>
    <p:extLst>
      <p:ext uri="{BB962C8B-B14F-4D97-AF65-F5344CB8AC3E}">
        <p14:creationId xmlns:p14="http://schemas.microsoft.com/office/powerpoint/2010/main" val="409555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CAD1-B42D-7513-AAD6-1D9721C47A0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95EAFA-E51D-EE49-5FF6-A9255B799A34}"/>
              </a:ext>
            </a:extLst>
          </p:cNvPr>
          <p:cNvSpPr>
            <a:spLocks noGrp="1"/>
          </p:cNvSpPr>
          <p:nvPr>
            <p:ph type="title"/>
          </p:nvPr>
        </p:nvSpPr>
        <p:spPr/>
        <p:txBody>
          <a:bodyPr/>
          <a:lstStyle/>
          <a:p>
            <a:r>
              <a:rPr lang="en-AU" dirty="0">
                <a:latin typeface="+mj-lt"/>
              </a:rPr>
              <a:t>Learning intentions and success criteria (12)</a:t>
            </a:r>
          </a:p>
        </p:txBody>
      </p:sp>
      <p:sp>
        <p:nvSpPr>
          <p:cNvPr id="3" name="TextBox 2">
            <a:extLst>
              <a:ext uri="{FF2B5EF4-FFF2-40B4-BE49-F238E27FC236}">
                <a16:creationId xmlns:a16="http://schemas.microsoft.com/office/drawing/2014/main" id="{44E15B8A-40B3-9F06-568A-438CFBBBD499}"/>
              </a:ext>
            </a:extLst>
          </p:cNvPr>
          <p:cNvSpPr txBox="1"/>
          <p:nvPr/>
        </p:nvSpPr>
        <p:spPr>
          <a:xfrm>
            <a:off x="359998" y="1857456"/>
            <a:ext cx="11015048" cy="47485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14000"/>
              </a:lnSpc>
              <a:spcAft>
                <a:spcPts val="120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dirty="0">
              <a:ln>
                <a:noFill/>
              </a:ln>
              <a:solidFill>
                <a:srgbClr val="002664"/>
              </a:solidFill>
              <a:effectLst/>
              <a:uLnTx/>
              <a:uFillTx/>
              <a:latin typeface="Arial" panose="020B0604020202020204"/>
              <a:ea typeface="+mn-lt"/>
              <a:cs typeface="Arial" panose="020B0604020202020204" pitchFamily="34" charset="0"/>
            </a:endParaRPr>
          </a:p>
          <a:p>
            <a:pPr marL="357188" lvl="0" indent="-357188">
              <a:lnSpc>
                <a:spcPct val="114000"/>
              </a:lnSpc>
              <a:spcAft>
                <a:spcPts val="1200"/>
              </a:spcAft>
              <a:buFont typeface="Arial" panose="020B0604020202020204" pitchFamily="34" charset="0"/>
              <a:buChar char="•"/>
              <a:defRPr/>
            </a:pPr>
            <a:r>
              <a:rPr lang="en-AU" sz="1800" dirty="0"/>
              <a:t>investigate what makes a material sustainable.</a:t>
            </a:r>
          </a:p>
          <a:p>
            <a:pPr marL="357188" lvl="0" indent="-357188">
              <a:lnSpc>
                <a:spcPct val="114000"/>
              </a:lnSpc>
              <a:spcAft>
                <a:spcPts val="1200"/>
              </a:spcAft>
              <a:buFont typeface="Arial" panose="020B0604020202020204" pitchFamily="34" charset="0"/>
              <a:buChar char="•"/>
              <a:defRPr/>
            </a:pPr>
            <a:r>
              <a:rPr lang="en-AU" sz="1800" dirty="0"/>
              <a:t>Investigate how engineers consider environmental, social, and economic impacts when selecting materials for structures. </a:t>
            </a:r>
            <a:endParaRPr kumimoji="0" lang="en-AU" sz="18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lvl="0">
              <a:lnSpc>
                <a:spcPct val="114000"/>
              </a:lnSpc>
              <a:spcAft>
                <a:spcPts val="1200"/>
              </a:spcAft>
              <a:defRPr/>
            </a:pPr>
            <a:r>
              <a:rPr kumimoji="0" lang="en-AU" sz="2000" b="1"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342900" indent="-342900" fontAlgn="base">
              <a:lnSpc>
                <a:spcPct val="114000"/>
              </a:lnSpc>
              <a:spcAft>
                <a:spcPts val="1200"/>
              </a:spcAft>
              <a:buFont typeface="Arial" panose="020B0604020202020204" pitchFamily="34" charset="0"/>
              <a:buChar char="•"/>
            </a:pPr>
            <a:r>
              <a:rPr lang="en-AU" sz="1800" dirty="0"/>
              <a:t>identify key sustainability factors that influence material choice </a:t>
            </a:r>
          </a:p>
          <a:p>
            <a:pPr marL="342900" indent="-342900" fontAlgn="base">
              <a:lnSpc>
                <a:spcPct val="114000"/>
              </a:lnSpc>
              <a:spcAft>
                <a:spcPts val="1200"/>
              </a:spcAft>
              <a:buFont typeface="Arial" panose="020B0604020202020204" pitchFamily="34" charset="0"/>
              <a:buChar char="•"/>
            </a:pPr>
            <a:r>
              <a:rPr lang="en-AU" sz="1800" dirty="0"/>
              <a:t>classify structural materials (metals, polymers, timber, concrete) using plain-English sustainability descriptions </a:t>
            </a:r>
          </a:p>
          <a:p>
            <a:pPr marL="342900" indent="-342900" fontAlgn="base">
              <a:lnSpc>
                <a:spcPct val="114000"/>
              </a:lnSpc>
              <a:spcAft>
                <a:spcPts val="1200"/>
              </a:spcAft>
              <a:buFont typeface="Arial" panose="020B0604020202020204" pitchFamily="34" charset="0"/>
              <a:buChar char="•"/>
            </a:pPr>
            <a:r>
              <a:rPr lang="en-AU" sz="1800" dirty="0"/>
              <a:t>evaluate materials for environmental impact and durability </a:t>
            </a:r>
          </a:p>
          <a:p>
            <a:pPr marL="342900" indent="-342900" fontAlgn="base">
              <a:lnSpc>
                <a:spcPct val="114000"/>
              </a:lnSpc>
              <a:spcAft>
                <a:spcPts val="1200"/>
              </a:spcAft>
              <a:buFont typeface="Arial" panose="020B0604020202020204" pitchFamily="34" charset="0"/>
              <a:buChar char="•"/>
            </a:pPr>
            <a:r>
              <a:rPr lang="en-AU" sz="1800" dirty="0"/>
              <a:t>justify a material choice for a small footbridge based on sustainability considerations </a:t>
            </a:r>
          </a:p>
          <a:p>
            <a:pPr marL="342900" indent="-342900" fontAlgn="base">
              <a:lnSpc>
                <a:spcPct val="114000"/>
              </a:lnSpc>
              <a:spcAft>
                <a:spcPts val="1200"/>
              </a:spcAft>
              <a:buFont typeface="Arial" panose="020B0604020202020204" pitchFamily="34" charset="0"/>
              <a:buChar char="•"/>
            </a:pPr>
            <a:r>
              <a:rPr lang="en-AU" sz="1800" dirty="0"/>
              <a:t>participate in a discussion about trade-offs in engineering material choices. </a:t>
            </a:r>
          </a:p>
        </p:txBody>
      </p:sp>
      <p:sp>
        <p:nvSpPr>
          <p:cNvPr id="2" name="Slide Number Placeholder 1">
            <a:extLst>
              <a:ext uri="{FF2B5EF4-FFF2-40B4-BE49-F238E27FC236}">
                <a16:creationId xmlns:a16="http://schemas.microsoft.com/office/drawing/2014/main" id="{E877C51F-3FF4-D9EF-CB71-4D7BD835B10E}"/>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131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E8C6-8EBF-7F30-B8D0-16242C2ACABB}"/>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99D48A87-188C-CD4C-71EC-D7928F0E6357}"/>
              </a:ext>
            </a:extLst>
          </p:cNvPr>
          <p:cNvSpPr>
            <a:spLocks noGrp="1"/>
          </p:cNvSpPr>
          <p:nvPr>
            <p:ph type="title"/>
          </p:nvPr>
        </p:nvSpPr>
        <p:spPr/>
        <p:txBody>
          <a:bodyPr vert="horz" lIns="0" tIns="0" rIns="0" bIns="0" rtlCol="0" anchor="t">
            <a:normAutofit/>
          </a:bodyPr>
          <a:lstStyle/>
          <a:p>
            <a:r>
              <a:rPr lang="en-AU" dirty="0"/>
              <a:t>Engineering Materials (26)</a:t>
            </a:r>
          </a:p>
        </p:txBody>
      </p:sp>
      <p:sp>
        <p:nvSpPr>
          <p:cNvPr id="5" name="Text Placeholder 4">
            <a:extLst>
              <a:ext uri="{FF2B5EF4-FFF2-40B4-BE49-F238E27FC236}">
                <a16:creationId xmlns:a16="http://schemas.microsoft.com/office/drawing/2014/main" id="{A50E2D80-FC3C-4185-D22E-00804E6F23AC}"/>
              </a:ext>
            </a:extLst>
          </p:cNvPr>
          <p:cNvSpPr>
            <a:spLocks noGrp="1"/>
          </p:cNvSpPr>
          <p:nvPr>
            <p:ph type="body" sz="quarter" idx="18"/>
          </p:nvPr>
        </p:nvSpPr>
        <p:spPr/>
        <p:txBody>
          <a:bodyPr/>
          <a:lstStyle/>
          <a:p>
            <a:r>
              <a:rPr lang="en-AU" dirty="0"/>
              <a:t>Sustainability in structural materials</a:t>
            </a:r>
            <a:endParaRPr lang="en-AU" sz="2400" dirty="0"/>
          </a:p>
        </p:txBody>
      </p:sp>
      <p:sp>
        <p:nvSpPr>
          <p:cNvPr id="3" name="Text Placeholder 2">
            <a:extLst>
              <a:ext uri="{FF2B5EF4-FFF2-40B4-BE49-F238E27FC236}">
                <a16:creationId xmlns:a16="http://schemas.microsoft.com/office/drawing/2014/main" id="{33CB2FEF-2666-BE8A-C23E-F700AA6CC45B}"/>
              </a:ext>
            </a:extLst>
          </p:cNvPr>
          <p:cNvSpPr>
            <a:spLocks noGrp="1"/>
          </p:cNvSpPr>
          <p:nvPr>
            <p:ph type="body" sz="quarter" idx="17"/>
          </p:nvPr>
        </p:nvSpPr>
        <p:spPr/>
        <p:txBody>
          <a:bodyPr/>
          <a:lstStyle/>
          <a:p>
            <a:pPr marL="342900" indent="-342900" fontAlgn="base">
              <a:buFont typeface="Arial" panose="020B0604020202020204" pitchFamily="34" charset="0"/>
              <a:buChar char="•"/>
            </a:pPr>
            <a:r>
              <a:rPr lang="en-AU" dirty="0"/>
              <a:t>What makes a material environmentally friendly? </a:t>
            </a:r>
          </a:p>
          <a:p>
            <a:pPr marL="342900" indent="-342900" fontAlgn="base">
              <a:buFont typeface="Arial" panose="020B0604020202020204" pitchFamily="34" charset="0"/>
              <a:buChar char="•"/>
            </a:pPr>
            <a:r>
              <a:rPr lang="en-AU" dirty="0"/>
              <a:t>Have you seen examples of sustainable construction in your area? </a:t>
            </a:r>
          </a:p>
          <a:p>
            <a:pPr marL="342900" indent="-342900" fontAlgn="base">
              <a:buFont typeface="Arial" panose="020B0604020202020204" pitchFamily="34" charset="0"/>
              <a:buChar char="•"/>
            </a:pPr>
            <a:r>
              <a:rPr lang="en-AU" dirty="0"/>
              <a:t>Why might sustainability matter in civil engineering?</a:t>
            </a:r>
          </a:p>
        </p:txBody>
      </p:sp>
      <p:sp>
        <p:nvSpPr>
          <p:cNvPr id="2" name="Slide Number Placeholder 1">
            <a:extLst>
              <a:ext uri="{FF2B5EF4-FFF2-40B4-BE49-F238E27FC236}">
                <a16:creationId xmlns:a16="http://schemas.microsoft.com/office/drawing/2014/main" id="{C48B3B34-EE47-1A62-E034-A3FF64D2E25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792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D706F-C6D7-9C4B-9ECD-DF5037D70967}"/>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82E659B-D5A9-9759-33A8-2C7F388DC649}"/>
              </a:ext>
            </a:extLst>
          </p:cNvPr>
          <p:cNvSpPr>
            <a:spLocks noGrp="1"/>
          </p:cNvSpPr>
          <p:nvPr>
            <p:ph type="title"/>
          </p:nvPr>
        </p:nvSpPr>
        <p:spPr/>
        <p:txBody>
          <a:bodyPr vert="horz" lIns="0" tIns="0" rIns="0" bIns="0" rtlCol="0" anchor="t">
            <a:normAutofit/>
          </a:bodyPr>
          <a:lstStyle/>
          <a:p>
            <a:r>
              <a:rPr lang="en-AU" dirty="0"/>
              <a:t>Engineering Materials (27)</a:t>
            </a:r>
          </a:p>
        </p:txBody>
      </p:sp>
      <p:sp>
        <p:nvSpPr>
          <p:cNvPr id="4" name="Text Placeholder 3">
            <a:extLst>
              <a:ext uri="{FF2B5EF4-FFF2-40B4-BE49-F238E27FC236}">
                <a16:creationId xmlns:a16="http://schemas.microsoft.com/office/drawing/2014/main" id="{24F25FD0-45B8-1DEB-5771-6B75AC604985}"/>
              </a:ext>
            </a:extLst>
          </p:cNvPr>
          <p:cNvSpPr>
            <a:spLocks noGrp="1"/>
          </p:cNvSpPr>
          <p:nvPr>
            <p:ph type="body" sz="quarter" idx="18"/>
          </p:nvPr>
        </p:nvSpPr>
        <p:spPr/>
        <p:txBody>
          <a:bodyPr/>
          <a:lstStyle/>
          <a:p>
            <a:r>
              <a:rPr lang="en-AU" dirty="0"/>
              <a:t>Sustainability in structural materials</a:t>
            </a:r>
            <a:endParaRPr lang="en-AU" sz="2400" dirty="0"/>
          </a:p>
        </p:txBody>
      </p:sp>
      <p:sp>
        <p:nvSpPr>
          <p:cNvPr id="5" name="TextBox 4">
            <a:extLst>
              <a:ext uri="{FF2B5EF4-FFF2-40B4-BE49-F238E27FC236}">
                <a16:creationId xmlns:a16="http://schemas.microsoft.com/office/drawing/2014/main" id="{EC3AD78E-31AA-4CC6-7A10-07F6925E3040}"/>
              </a:ext>
            </a:extLst>
          </p:cNvPr>
          <p:cNvSpPr txBox="1"/>
          <p:nvPr/>
        </p:nvSpPr>
        <p:spPr>
          <a:xfrm>
            <a:off x="3591186" y="1699500"/>
            <a:ext cx="5273449" cy="356423"/>
          </a:xfrm>
          <a:prstGeom prst="rect">
            <a:avLst/>
          </a:prstGeom>
          <a:noFill/>
        </p:spPr>
        <p:txBody>
          <a:bodyPr wrap="none" lIns="0" tIns="0" rIns="0" bIns="0" rtlCol="0">
            <a:noAutofit/>
          </a:bodyPr>
          <a:lstStyle/>
          <a:p>
            <a:pPr algn="l"/>
            <a:r>
              <a:rPr lang="en-AU" sz="1800" b="1" dirty="0"/>
              <a:t>Key factors that affect sustainability in materials</a:t>
            </a:r>
          </a:p>
        </p:txBody>
      </p:sp>
      <p:graphicFrame>
        <p:nvGraphicFramePr>
          <p:cNvPr id="3" name="Table 2">
            <a:extLst>
              <a:ext uri="{FF2B5EF4-FFF2-40B4-BE49-F238E27FC236}">
                <a16:creationId xmlns:a16="http://schemas.microsoft.com/office/drawing/2014/main" id="{0D7D97CA-7AD8-AC5F-D97A-27F567060396}"/>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981727913"/>
              </p:ext>
            </p:extLst>
          </p:nvPr>
        </p:nvGraphicFramePr>
        <p:xfrm>
          <a:off x="2097742" y="2086434"/>
          <a:ext cx="8260336" cy="4519566"/>
        </p:xfrm>
        <a:graphic>
          <a:graphicData uri="http://schemas.openxmlformats.org/drawingml/2006/table">
            <a:tbl>
              <a:tblPr firstRow="1"/>
              <a:tblGrid>
                <a:gridCol w="3518053">
                  <a:extLst>
                    <a:ext uri="{9D8B030D-6E8A-4147-A177-3AD203B41FA5}">
                      <a16:colId xmlns:a16="http://schemas.microsoft.com/office/drawing/2014/main" val="49439231"/>
                    </a:ext>
                  </a:extLst>
                </a:gridCol>
                <a:gridCol w="4742283">
                  <a:extLst>
                    <a:ext uri="{9D8B030D-6E8A-4147-A177-3AD203B41FA5}">
                      <a16:colId xmlns:a16="http://schemas.microsoft.com/office/drawing/2014/main" val="772622235"/>
                    </a:ext>
                  </a:extLst>
                </a:gridCol>
              </a:tblGrid>
              <a:tr h="456486">
                <a:tc>
                  <a:txBody>
                    <a:bodyPr/>
                    <a:lstStyle/>
                    <a:p>
                      <a:pPr algn="l" rtl="0" fontAlgn="base">
                        <a:lnSpc>
                          <a:spcPts val="1913"/>
                        </a:lnSpc>
                        <a:spcBef>
                          <a:spcPts val="1200"/>
                        </a:spcBef>
                        <a:spcAft>
                          <a:spcPts val="600"/>
                        </a:spcAft>
                        <a:buNone/>
                      </a:pPr>
                      <a:r>
                        <a:rPr lang="en-AU" sz="1600" b="1" i="0" dirty="0">
                          <a:solidFill>
                            <a:srgbClr val="FFFFFF"/>
                          </a:solidFill>
                          <a:effectLst/>
                          <a:latin typeface="Arial" panose="020B0604020202020204" pitchFamily="34" charset="0"/>
                        </a:rPr>
                        <a:t>Sustainability factor</a:t>
                      </a:r>
                      <a:r>
                        <a:rPr lang="en-AU" sz="1600" b="1" i="0" dirty="0">
                          <a:effectLst/>
                          <a:latin typeface="Arial" panose="020B0604020202020204" pitchFamily="34" charset="0"/>
                        </a:rPr>
                        <a:t>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600" b="1" i="0">
                          <a:solidFill>
                            <a:srgbClr val="FFFFFF"/>
                          </a:solidFill>
                          <a:effectLst/>
                          <a:latin typeface="Arial" panose="020B0604020202020204" pitchFamily="34" charset="0"/>
                        </a:rPr>
                        <a:t> Sustainability considerations</a:t>
                      </a:r>
                      <a:r>
                        <a:rPr lang="en-AU" sz="1600" b="1" i="0">
                          <a:effectLst/>
                          <a:latin typeface="Arial" panose="020B0604020202020204" pitchFamily="34" charset="0"/>
                        </a:rPr>
                        <a:t>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1551718973"/>
                  </a:ext>
                </a:extLst>
              </a:tr>
              <a:tr h="456486">
                <a:tc>
                  <a:txBody>
                    <a:bodyPr/>
                    <a:lstStyle/>
                    <a:p>
                      <a:pPr algn="l" rtl="0" fontAlgn="base">
                        <a:lnSpc>
                          <a:spcPts val="1913"/>
                        </a:lnSpc>
                        <a:spcBef>
                          <a:spcPts val="1200"/>
                        </a:spcBef>
                        <a:spcAft>
                          <a:spcPts val="600"/>
                        </a:spcAft>
                        <a:buNone/>
                      </a:pPr>
                      <a:r>
                        <a:rPr lang="en-AU" sz="1600" b="1" i="0" dirty="0">
                          <a:effectLst/>
                          <a:latin typeface="Arial" panose="020B0604020202020204" pitchFamily="34" charset="0"/>
                        </a:rPr>
                        <a:t>Resource Extraction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How it is mined, harvested or sourced </a:t>
                      </a:r>
                      <a:endParaRPr lang="en-AU"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16774748"/>
                  </a:ext>
                </a:extLst>
              </a:tr>
              <a:tr h="787527">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Energy Use (Embodied Energy)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How much energy is used to produce/process it </a:t>
                      </a:r>
                      <a:endParaRPr lang="en-AU"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902577676"/>
                  </a:ext>
                </a:extLst>
              </a:tr>
              <a:tr h="787527">
                <a:tc>
                  <a:txBody>
                    <a:bodyPr/>
                    <a:lstStyle/>
                    <a:p>
                      <a:pPr algn="l" rtl="0" fontAlgn="base">
                        <a:lnSpc>
                          <a:spcPts val="1913"/>
                        </a:lnSpc>
                        <a:spcBef>
                          <a:spcPts val="1200"/>
                        </a:spcBef>
                        <a:spcAft>
                          <a:spcPts val="600"/>
                        </a:spcAft>
                        <a:buNone/>
                      </a:pPr>
                      <a:r>
                        <a:rPr lang="en-AU" sz="1600" b="1" i="0" dirty="0">
                          <a:effectLst/>
                          <a:latin typeface="Arial" panose="020B0604020202020204" pitchFamily="34" charset="0"/>
                        </a:rPr>
                        <a:t>Durability and Lifespan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How long it lasts before needing replacement </a:t>
                      </a:r>
                      <a:endParaRPr lang="en-AU"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57780383"/>
                  </a:ext>
                </a:extLst>
              </a:tr>
              <a:tr h="456486">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Recyclability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Can it be reused or recycled after use? </a:t>
                      </a:r>
                      <a:endParaRPr lang="en-AU"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435100332"/>
                  </a:ext>
                </a:extLst>
              </a:tr>
              <a:tr h="787527">
                <a:tc>
                  <a:txBody>
                    <a:bodyPr/>
                    <a:lstStyle/>
                    <a:p>
                      <a:pPr algn="l" rtl="0" fontAlgn="base">
                        <a:lnSpc>
                          <a:spcPts val="1913"/>
                        </a:lnSpc>
                        <a:spcBef>
                          <a:spcPts val="1200"/>
                        </a:spcBef>
                        <a:spcAft>
                          <a:spcPts val="600"/>
                        </a:spcAft>
                        <a:buNone/>
                      </a:pPr>
                      <a:r>
                        <a:rPr lang="en-AU" sz="1600" b="1" i="0" dirty="0">
                          <a:effectLst/>
                          <a:latin typeface="Arial" panose="020B0604020202020204" pitchFamily="34" charset="0"/>
                        </a:rPr>
                        <a:t>Waste and Pollution </a:t>
                      </a:r>
                      <a:endParaRPr lang="en-AU" sz="16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Does it create pollution during production or disposal? </a:t>
                      </a:r>
                      <a:endParaRPr lang="en-AU"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9859894"/>
                  </a:ext>
                </a:extLst>
              </a:tr>
              <a:tr h="787527">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Transport Impact </a:t>
                      </a:r>
                      <a:endParaRPr lang="en-AU" sz="1600"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How far does it travel? What are the fuel/ transport costs? </a:t>
                      </a:r>
                      <a:endParaRPr lang="en-AU"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761060644"/>
                  </a:ext>
                </a:extLst>
              </a:tr>
            </a:tbl>
          </a:graphicData>
        </a:graphic>
      </p:graphicFrame>
      <p:sp>
        <p:nvSpPr>
          <p:cNvPr id="2" name="Slide Number Placeholder 1">
            <a:extLst>
              <a:ext uri="{FF2B5EF4-FFF2-40B4-BE49-F238E27FC236}">
                <a16:creationId xmlns:a16="http://schemas.microsoft.com/office/drawing/2014/main" id="{53B212F0-B14C-215E-8CF0-354952F4371B}"/>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457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83FF6-1472-79FA-AE84-6B4ECD2F9F6D}"/>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F2A1FC28-DEDE-7746-1AF2-08D86329B56D}"/>
              </a:ext>
            </a:extLst>
          </p:cNvPr>
          <p:cNvSpPr>
            <a:spLocks noGrp="1"/>
          </p:cNvSpPr>
          <p:nvPr>
            <p:ph type="title"/>
          </p:nvPr>
        </p:nvSpPr>
        <p:spPr>
          <a:xfrm>
            <a:off x="360000" y="360000"/>
            <a:ext cx="5967648" cy="545601"/>
          </a:xfrm>
        </p:spPr>
        <p:txBody>
          <a:bodyPr vert="horz" lIns="0" tIns="0" rIns="0" bIns="0" rtlCol="0" anchor="t">
            <a:normAutofit/>
          </a:bodyPr>
          <a:lstStyle/>
          <a:p>
            <a:r>
              <a:rPr lang="en-AU" dirty="0"/>
              <a:t>Engineering Materials (28)</a:t>
            </a:r>
          </a:p>
        </p:txBody>
      </p:sp>
      <p:sp>
        <p:nvSpPr>
          <p:cNvPr id="7" name="Text Placeholder 6">
            <a:extLst>
              <a:ext uri="{FF2B5EF4-FFF2-40B4-BE49-F238E27FC236}">
                <a16:creationId xmlns:a16="http://schemas.microsoft.com/office/drawing/2014/main" id="{8E12E16E-A808-07EE-77F3-1ECC3617FF96}"/>
              </a:ext>
            </a:extLst>
          </p:cNvPr>
          <p:cNvSpPr>
            <a:spLocks noGrp="1"/>
          </p:cNvSpPr>
          <p:nvPr>
            <p:ph type="body" sz="quarter" idx="18"/>
          </p:nvPr>
        </p:nvSpPr>
        <p:spPr>
          <a:xfrm>
            <a:off x="359999" y="982520"/>
            <a:ext cx="5967647" cy="310015"/>
          </a:xfrm>
        </p:spPr>
        <p:txBody>
          <a:bodyPr/>
          <a:lstStyle/>
          <a:p>
            <a:r>
              <a:rPr lang="en-AU" dirty="0"/>
              <a:t>Sustainability in structural materials</a:t>
            </a:r>
            <a:endParaRPr lang="en-AU" sz="2400" dirty="0"/>
          </a:p>
        </p:txBody>
      </p:sp>
      <p:sp>
        <p:nvSpPr>
          <p:cNvPr id="6" name="Text Placeholder 5">
            <a:extLst>
              <a:ext uri="{FF2B5EF4-FFF2-40B4-BE49-F238E27FC236}">
                <a16:creationId xmlns:a16="http://schemas.microsoft.com/office/drawing/2014/main" id="{94B11E51-5D53-E1F0-1959-DD750573D079}"/>
              </a:ext>
            </a:extLst>
          </p:cNvPr>
          <p:cNvSpPr>
            <a:spLocks noGrp="1"/>
          </p:cNvSpPr>
          <p:nvPr>
            <p:ph type="body" sz="quarter" idx="17"/>
          </p:nvPr>
        </p:nvSpPr>
        <p:spPr>
          <a:xfrm>
            <a:off x="360000" y="1567086"/>
            <a:ext cx="6382176" cy="4807835"/>
          </a:xfrm>
        </p:spPr>
        <p:txBody>
          <a:bodyPr/>
          <a:lstStyle/>
          <a:p>
            <a:r>
              <a:rPr lang="en-AU" b="1" dirty="0"/>
              <a:t>Activity – materials analysis</a:t>
            </a:r>
          </a:p>
          <a:p>
            <a:pPr fontAlgn="base"/>
            <a:r>
              <a:rPr lang="en-AU" dirty="0"/>
              <a:t>Work in groups to research and discuss four key material types used in structures: </a:t>
            </a:r>
          </a:p>
          <a:p>
            <a:pPr marL="285750" indent="-285750" fontAlgn="base">
              <a:buFont typeface="Arial" panose="020B0604020202020204" pitchFamily="34" charset="0"/>
              <a:buChar char="•"/>
            </a:pPr>
            <a:r>
              <a:rPr lang="en-AU" dirty="0"/>
              <a:t>Metals including metal alloys </a:t>
            </a:r>
          </a:p>
          <a:p>
            <a:pPr marL="285750" indent="-285750" fontAlgn="base">
              <a:buFont typeface="Arial" panose="020B0604020202020204" pitchFamily="34" charset="0"/>
              <a:buChar char="•"/>
            </a:pPr>
            <a:r>
              <a:rPr lang="en-AU" dirty="0"/>
              <a:t>Polymers </a:t>
            </a:r>
          </a:p>
          <a:p>
            <a:pPr marL="285750" indent="-285750" fontAlgn="base">
              <a:buFont typeface="Arial" panose="020B0604020202020204" pitchFamily="34" charset="0"/>
              <a:buChar char="•"/>
            </a:pPr>
            <a:r>
              <a:rPr lang="en-AU" dirty="0"/>
              <a:t>Timber </a:t>
            </a:r>
          </a:p>
          <a:p>
            <a:pPr marL="285750" indent="-285750" fontAlgn="base">
              <a:buFont typeface="Arial" panose="020B0604020202020204" pitchFamily="34" charset="0"/>
              <a:buChar char="•"/>
            </a:pPr>
            <a:r>
              <a:rPr lang="en-AU" dirty="0"/>
              <a:t>Concrete</a:t>
            </a:r>
          </a:p>
        </p:txBody>
      </p:sp>
      <p:graphicFrame>
        <p:nvGraphicFramePr>
          <p:cNvPr id="3" name="Table 2">
            <a:extLst>
              <a:ext uri="{FF2B5EF4-FFF2-40B4-BE49-F238E27FC236}">
                <a16:creationId xmlns:a16="http://schemas.microsoft.com/office/drawing/2014/main" id="{A20DDABE-1E54-1134-EC68-D43DF129EF28}"/>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697277809"/>
              </p:ext>
            </p:extLst>
          </p:nvPr>
        </p:nvGraphicFramePr>
        <p:xfrm>
          <a:off x="6547104" y="471383"/>
          <a:ext cx="4711008" cy="6224617"/>
        </p:xfrm>
        <a:graphic>
          <a:graphicData uri="http://schemas.openxmlformats.org/drawingml/2006/table">
            <a:tbl>
              <a:tblPr firstRow="1"/>
              <a:tblGrid>
                <a:gridCol w="2006405">
                  <a:extLst>
                    <a:ext uri="{9D8B030D-6E8A-4147-A177-3AD203B41FA5}">
                      <a16:colId xmlns:a16="http://schemas.microsoft.com/office/drawing/2014/main" val="49439231"/>
                    </a:ext>
                  </a:extLst>
                </a:gridCol>
                <a:gridCol w="2704603">
                  <a:extLst>
                    <a:ext uri="{9D8B030D-6E8A-4147-A177-3AD203B41FA5}">
                      <a16:colId xmlns:a16="http://schemas.microsoft.com/office/drawing/2014/main" val="772622235"/>
                    </a:ext>
                  </a:extLst>
                </a:gridCol>
              </a:tblGrid>
              <a:tr h="710567">
                <a:tc>
                  <a:txBody>
                    <a:bodyPr/>
                    <a:lstStyle/>
                    <a:p>
                      <a:pPr algn="l" rtl="0" fontAlgn="base">
                        <a:lnSpc>
                          <a:spcPts val="1913"/>
                        </a:lnSpc>
                        <a:spcBef>
                          <a:spcPts val="1200"/>
                        </a:spcBef>
                        <a:spcAft>
                          <a:spcPts val="600"/>
                        </a:spcAft>
                        <a:buNone/>
                      </a:pPr>
                      <a:r>
                        <a:rPr lang="en-AU" sz="1600" b="1" i="0" dirty="0">
                          <a:solidFill>
                            <a:srgbClr val="FFFFFF"/>
                          </a:solidFill>
                          <a:effectLst/>
                          <a:latin typeface="Arial" panose="020B0604020202020204" pitchFamily="34" charset="0"/>
                        </a:rPr>
                        <a:t>Sustainability factor</a:t>
                      </a:r>
                      <a:r>
                        <a:rPr lang="en-AU" sz="1600" b="1" i="0" dirty="0">
                          <a:effectLst/>
                          <a:latin typeface="Arial" panose="020B0604020202020204" pitchFamily="34" charset="0"/>
                        </a:rPr>
                        <a:t> </a:t>
                      </a:r>
                      <a:endParaRPr lang="en-AU" sz="1600" b="1"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600" b="1" i="0">
                          <a:solidFill>
                            <a:srgbClr val="FFFFFF"/>
                          </a:solidFill>
                          <a:effectLst/>
                          <a:latin typeface="Arial" panose="020B0604020202020204" pitchFamily="34" charset="0"/>
                        </a:rPr>
                        <a:t> Sustainability considerations</a:t>
                      </a:r>
                      <a:r>
                        <a:rPr lang="en-AU" sz="1600" b="1" i="0">
                          <a:effectLst/>
                          <a:latin typeface="Arial" panose="020B0604020202020204" pitchFamily="34" charset="0"/>
                        </a:rPr>
                        <a:t> </a:t>
                      </a:r>
                      <a:endParaRPr lang="en-AU" sz="1600" b="1" i="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1551718973"/>
                  </a:ext>
                </a:extLst>
              </a:tr>
              <a:tr h="1023229">
                <a:tc>
                  <a:txBody>
                    <a:bodyPr/>
                    <a:lstStyle/>
                    <a:p>
                      <a:pPr algn="l" rtl="0" fontAlgn="base">
                        <a:lnSpc>
                          <a:spcPts val="1913"/>
                        </a:lnSpc>
                        <a:spcBef>
                          <a:spcPts val="1200"/>
                        </a:spcBef>
                        <a:spcAft>
                          <a:spcPts val="600"/>
                        </a:spcAft>
                        <a:buNone/>
                      </a:pPr>
                      <a:r>
                        <a:rPr lang="en-AU" sz="1600" b="1" i="0" dirty="0">
                          <a:effectLst/>
                          <a:latin typeface="Arial" panose="020B0604020202020204" pitchFamily="34" charset="0"/>
                        </a:rPr>
                        <a:t>Resource Extraction </a:t>
                      </a:r>
                      <a:endParaRPr lang="en-AU" sz="1600" b="1"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How it is mined, harvested or sourced </a:t>
                      </a:r>
                      <a:endParaRPr lang="en-AU" sz="1600" b="0"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16774748"/>
                  </a:ext>
                </a:extLst>
              </a:tr>
              <a:tr h="1023229">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Energy Use (Embodied Energy) </a:t>
                      </a:r>
                      <a:endParaRPr lang="en-AU" sz="1600" b="1" i="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How much energy is used to produce/process it </a:t>
                      </a:r>
                      <a:endParaRPr lang="en-AU" sz="1600" b="0"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902577676"/>
                  </a:ext>
                </a:extLst>
              </a:tr>
              <a:tr h="710567">
                <a:tc>
                  <a:txBody>
                    <a:bodyPr/>
                    <a:lstStyle/>
                    <a:p>
                      <a:pPr algn="l" rtl="0" fontAlgn="base">
                        <a:lnSpc>
                          <a:spcPts val="1913"/>
                        </a:lnSpc>
                        <a:spcBef>
                          <a:spcPts val="1200"/>
                        </a:spcBef>
                        <a:spcAft>
                          <a:spcPts val="600"/>
                        </a:spcAft>
                        <a:buNone/>
                      </a:pPr>
                      <a:r>
                        <a:rPr lang="en-AU" sz="1600" b="1" i="0" dirty="0">
                          <a:effectLst/>
                          <a:latin typeface="Arial" panose="020B0604020202020204" pitchFamily="34" charset="0"/>
                        </a:rPr>
                        <a:t>Durability and Lifespan </a:t>
                      </a:r>
                      <a:endParaRPr lang="en-AU" sz="1600" b="1"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How long it lasts before needing replacement </a:t>
                      </a:r>
                      <a:endParaRPr lang="en-AU" sz="1600" b="0"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57780383"/>
                  </a:ext>
                </a:extLst>
              </a:tr>
              <a:tr h="710567">
                <a:tc>
                  <a:txBody>
                    <a:bodyPr/>
                    <a:lstStyle/>
                    <a:p>
                      <a:pPr algn="l" rtl="0" fontAlgn="base">
                        <a:lnSpc>
                          <a:spcPts val="1913"/>
                        </a:lnSpc>
                        <a:spcBef>
                          <a:spcPts val="1200"/>
                        </a:spcBef>
                        <a:spcAft>
                          <a:spcPts val="600"/>
                        </a:spcAft>
                        <a:buNone/>
                      </a:pPr>
                      <a:r>
                        <a:rPr lang="en-AU" sz="1600" b="1" i="0" dirty="0">
                          <a:effectLst/>
                          <a:latin typeface="Arial" panose="020B0604020202020204" pitchFamily="34" charset="0"/>
                        </a:rPr>
                        <a:t>Recyclability </a:t>
                      </a:r>
                      <a:endParaRPr lang="en-AU" sz="1600" b="1"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Can it be reused or recycled after use? </a:t>
                      </a:r>
                      <a:endParaRPr lang="en-AU" sz="1600" b="0"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435100332"/>
                  </a:ext>
                </a:extLst>
              </a:tr>
              <a:tr h="1023229">
                <a:tc>
                  <a:txBody>
                    <a:bodyPr/>
                    <a:lstStyle/>
                    <a:p>
                      <a:pPr algn="l" rtl="0" fontAlgn="base">
                        <a:lnSpc>
                          <a:spcPts val="1913"/>
                        </a:lnSpc>
                        <a:spcBef>
                          <a:spcPts val="1200"/>
                        </a:spcBef>
                        <a:spcAft>
                          <a:spcPts val="600"/>
                        </a:spcAft>
                        <a:buNone/>
                      </a:pPr>
                      <a:r>
                        <a:rPr lang="en-AU" sz="1600" b="1" i="0" dirty="0">
                          <a:effectLst/>
                          <a:latin typeface="Arial" panose="020B0604020202020204" pitchFamily="34" charset="0"/>
                        </a:rPr>
                        <a:t>Waste and Pollution </a:t>
                      </a:r>
                      <a:endParaRPr lang="en-AU" sz="1600" b="1"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Does it create pollution during production or disposal? </a:t>
                      </a:r>
                      <a:endParaRPr lang="en-AU" sz="1600" b="0"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9859894"/>
                  </a:ext>
                </a:extLst>
              </a:tr>
              <a:tr h="1023229">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Transport Impact </a:t>
                      </a:r>
                      <a:endParaRPr lang="en-AU" sz="1600" b="1" i="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How far does it travel? What are the fuel/ transport costs? </a:t>
                      </a:r>
                      <a:endParaRPr lang="en-AU" sz="1600" b="0" i="0" dirty="0">
                        <a:effectLst/>
                      </a:endParaRPr>
                    </a:p>
                  </a:txBody>
                  <a:tcPr marL="103447" marR="103447" marT="51724" marB="51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761060644"/>
                  </a:ext>
                </a:extLst>
              </a:tr>
            </a:tbl>
          </a:graphicData>
        </a:graphic>
      </p:graphicFrame>
      <p:sp>
        <p:nvSpPr>
          <p:cNvPr id="2" name="Slide Number Placeholder 1">
            <a:extLst>
              <a:ext uri="{FF2B5EF4-FFF2-40B4-BE49-F238E27FC236}">
                <a16:creationId xmlns:a16="http://schemas.microsoft.com/office/drawing/2014/main" id="{B2652FE3-BB7A-6350-F9CB-6FB6A27A09E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2535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BC5F1-6DD6-B9DC-39C6-2DA62DB8BAED}"/>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954F0B82-FC71-9421-70BD-912BFF4804D4}"/>
              </a:ext>
            </a:extLst>
          </p:cNvPr>
          <p:cNvSpPr>
            <a:spLocks noGrp="1"/>
          </p:cNvSpPr>
          <p:nvPr>
            <p:ph type="title"/>
          </p:nvPr>
        </p:nvSpPr>
        <p:spPr/>
        <p:txBody>
          <a:bodyPr vert="horz" lIns="0" tIns="0" rIns="0" bIns="0" rtlCol="0" anchor="t">
            <a:normAutofit/>
          </a:bodyPr>
          <a:lstStyle/>
          <a:p>
            <a:r>
              <a:rPr lang="en-AU" dirty="0"/>
              <a:t>Engineering Materials (29)</a:t>
            </a:r>
          </a:p>
        </p:txBody>
      </p:sp>
      <p:sp>
        <p:nvSpPr>
          <p:cNvPr id="4" name="Text Placeholder 3">
            <a:extLst>
              <a:ext uri="{FF2B5EF4-FFF2-40B4-BE49-F238E27FC236}">
                <a16:creationId xmlns:a16="http://schemas.microsoft.com/office/drawing/2014/main" id="{A5C00D03-7069-62AE-2AEC-6DE8F2AD6D7D}"/>
              </a:ext>
            </a:extLst>
          </p:cNvPr>
          <p:cNvSpPr>
            <a:spLocks noGrp="1"/>
          </p:cNvSpPr>
          <p:nvPr>
            <p:ph type="body" sz="quarter" idx="18"/>
          </p:nvPr>
        </p:nvSpPr>
        <p:spPr/>
        <p:txBody>
          <a:bodyPr/>
          <a:lstStyle/>
          <a:p>
            <a:r>
              <a:rPr lang="en-AU" dirty="0"/>
              <a:t>Sustainability in structural materials</a:t>
            </a:r>
            <a:endParaRPr lang="en-AU" sz="2400" dirty="0"/>
          </a:p>
        </p:txBody>
      </p:sp>
      <p:sp>
        <p:nvSpPr>
          <p:cNvPr id="3" name="Text Placeholder 2">
            <a:extLst>
              <a:ext uri="{FF2B5EF4-FFF2-40B4-BE49-F238E27FC236}">
                <a16:creationId xmlns:a16="http://schemas.microsoft.com/office/drawing/2014/main" id="{F562E1C0-69F8-D87F-5A1C-B4C70D87258E}"/>
              </a:ext>
            </a:extLst>
          </p:cNvPr>
          <p:cNvSpPr>
            <a:spLocks noGrp="1"/>
          </p:cNvSpPr>
          <p:nvPr>
            <p:ph type="body" sz="quarter" idx="17"/>
          </p:nvPr>
        </p:nvSpPr>
        <p:spPr>
          <a:xfrm>
            <a:off x="360000" y="1444756"/>
            <a:ext cx="11484000" cy="545602"/>
          </a:xfrm>
        </p:spPr>
        <p:txBody>
          <a:bodyPr/>
          <a:lstStyle/>
          <a:p>
            <a:r>
              <a:rPr lang="en-AU" dirty="0"/>
              <a:t>Activity – using your research complete the following table.</a:t>
            </a:r>
          </a:p>
        </p:txBody>
      </p:sp>
      <p:graphicFrame>
        <p:nvGraphicFramePr>
          <p:cNvPr id="6" name="Table 5">
            <a:extLst>
              <a:ext uri="{FF2B5EF4-FFF2-40B4-BE49-F238E27FC236}">
                <a16:creationId xmlns:a16="http://schemas.microsoft.com/office/drawing/2014/main" id="{51ED74BD-5E2F-33AB-96E1-E5FA71341DEE}"/>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741082350"/>
              </p:ext>
            </p:extLst>
          </p:nvPr>
        </p:nvGraphicFramePr>
        <p:xfrm>
          <a:off x="359998" y="2142580"/>
          <a:ext cx="10764000" cy="4537075"/>
        </p:xfrm>
        <a:graphic>
          <a:graphicData uri="http://schemas.openxmlformats.org/drawingml/2006/table">
            <a:tbl>
              <a:tblPr firstRow="1"/>
              <a:tblGrid>
                <a:gridCol w="2691000">
                  <a:extLst>
                    <a:ext uri="{9D8B030D-6E8A-4147-A177-3AD203B41FA5}">
                      <a16:colId xmlns:a16="http://schemas.microsoft.com/office/drawing/2014/main" val="1275249446"/>
                    </a:ext>
                  </a:extLst>
                </a:gridCol>
                <a:gridCol w="2691000">
                  <a:extLst>
                    <a:ext uri="{9D8B030D-6E8A-4147-A177-3AD203B41FA5}">
                      <a16:colId xmlns:a16="http://schemas.microsoft.com/office/drawing/2014/main" val="1325205547"/>
                    </a:ext>
                  </a:extLst>
                </a:gridCol>
                <a:gridCol w="2691000">
                  <a:extLst>
                    <a:ext uri="{9D8B030D-6E8A-4147-A177-3AD203B41FA5}">
                      <a16:colId xmlns:a16="http://schemas.microsoft.com/office/drawing/2014/main" val="1171888788"/>
                    </a:ext>
                  </a:extLst>
                </a:gridCol>
                <a:gridCol w="2691000">
                  <a:extLst>
                    <a:ext uri="{9D8B030D-6E8A-4147-A177-3AD203B41FA5}">
                      <a16:colId xmlns:a16="http://schemas.microsoft.com/office/drawing/2014/main" val="1309172239"/>
                    </a:ext>
                  </a:extLst>
                </a:gridCol>
              </a:tblGrid>
              <a:tr h="617543">
                <a:tc>
                  <a:txBody>
                    <a:bodyPr/>
                    <a:lstStyle/>
                    <a:p>
                      <a:pPr algn="l" rtl="0" fontAlgn="base">
                        <a:lnSpc>
                          <a:spcPts val="1913"/>
                        </a:lnSpc>
                        <a:spcBef>
                          <a:spcPts val="1200"/>
                        </a:spcBef>
                        <a:spcAft>
                          <a:spcPts val="600"/>
                        </a:spcAft>
                        <a:buNone/>
                      </a:pPr>
                      <a:r>
                        <a:rPr lang="en-AU" sz="1600" b="1" i="0">
                          <a:solidFill>
                            <a:srgbClr val="FFFFFF"/>
                          </a:solidFill>
                          <a:effectLst/>
                          <a:latin typeface="Arial" panose="020B0604020202020204" pitchFamily="34" charset="0"/>
                        </a:rPr>
                        <a:t>Material</a:t>
                      </a:r>
                      <a:r>
                        <a:rPr lang="en-AU" sz="1600" b="1" i="0">
                          <a:effectLst/>
                          <a:latin typeface="Arial" panose="020B0604020202020204" pitchFamily="34" charset="0"/>
                        </a:rPr>
                        <a:t> </a:t>
                      </a:r>
                      <a:endParaRPr lang="en-AU" sz="16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600" b="1" i="0">
                          <a:solidFill>
                            <a:srgbClr val="FFFFFF"/>
                          </a:solidFill>
                          <a:effectLst/>
                          <a:latin typeface="Arial" panose="020B0604020202020204" pitchFamily="34" charset="0"/>
                        </a:rPr>
                        <a:t>Sustainability/ advantages</a:t>
                      </a:r>
                      <a:r>
                        <a:rPr lang="en-AU" sz="1600" b="1" i="0">
                          <a:effectLst/>
                          <a:latin typeface="Arial" panose="020B0604020202020204" pitchFamily="34" charset="0"/>
                        </a:rPr>
                        <a:t> </a:t>
                      </a:r>
                      <a:endParaRPr lang="en-AU" sz="16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600" b="1" i="0">
                          <a:solidFill>
                            <a:srgbClr val="FFFFFF"/>
                          </a:solidFill>
                          <a:effectLst/>
                          <a:latin typeface="Arial" panose="020B0604020202020204" pitchFamily="34" charset="0"/>
                        </a:rPr>
                        <a:t>Environmental impact</a:t>
                      </a:r>
                      <a:r>
                        <a:rPr lang="en-AU" sz="1600" b="1" i="0">
                          <a:effectLst/>
                          <a:latin typeface="Arial" panose="020B0604020202020204" pitchFamily="34" charset="0"/>
                        </a:rPr>
                        <a:t> </a:t>
                      </a:r>
                      <a:endParaRPr lang="en-AU" sz="16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tc>
                  <a:txBody>
                    <a:bodyPr/>
                    <a:lstStyle/>
                    <a:p>
                      <a:pPr algn="l" rtl="0" fontAlgn="base">
                        <a:lnSpc>
                          <a:spcPts val="1913"/>
                        </a:lnSpc>
                        <a:spcBef>
                          <a:spcPts val="1200"/>
                        </a:spcBef>
                        <a:spcAft>
                          <a:spcPts val="600"/>
                        </a:spcAft>
                        <a:buNone/>
                      </a:pPr>
                      <a:r>
                        <a:rPr lang="en-AU" sz="1600" b="1" i="0">
                          <a:solidFill>
                            <a:srgbClr val="FFFFFF"/>
                          </a:solidFill>
                          <a:effectLst/>
                          <a:latin typeface="Arial" panose="020B0604020202020204" pitchFamily="34" charset="0"/>
                        </a:rPr>
                        <a:t>Options for more sustainable practices</a:t>
                      </a:r>
                      <a:r>
                        <a:rPr lang="en-AU" sz="1600" b="1" i="0">
                          <a:effectLst/>
                          <a:latin typeface="Arial" panose="020B0604020202020204" pitchFamily="34" charset="0"/>
                        </a:rPr>
                        <a:t> </a:t>
                      </a:r>
                      <a:endParaRPr lang="en-AU" sz="16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664"/>
                    </a:solidFill>
                  </a:tcPr>
                </a:tc>
                <a:extLst>
                  <a:ext uri="{0D108BD9-81ED-4DB2-BD59-A6C34878D82A}">
                    <a16:rowId xmlns:a16="http://schemas.microsoft.com/office/drawing/2014/main" val="3991153993"/>
                  </a:ext>
                </a:extLst>
              </a:tr>
              <a:tr h="762479">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Metals, including metal alloys </a:t>
                      </a:r>
                      <a:endParaRPr lang="en-AU" sz="16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Long-lasting, recyclable </a:t>
                      </a:r>
                      <a:endParaRPr lang="en-AU" sz="1600" b="0" i="0" dirty="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High energy to extract/refine (e.g. steel, aluminium) </a:t>
                      </a:r>
                      <a:endParaRPr lang="en-AU" sz="1600" b="0" i="0" dirty="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Use recycled metal, green steel, local sourcing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97761676"/>
                  </a:ext>
                </a:extLst>
              </a:tr>
              <a:tr h="907415">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Timber </a:t>
                      </a:r>
                      <a:endParaRPr lang="en-AU" sz="16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Renewable, low embodied energy, absorbs carbon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Deforestation risk, habitat loss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Use sustainably harvested timber (FSC), local species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605764742"/>
                  </a:ext>
                </a:extLst>
              </a:tr>
              <a:tr h="1342223">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Concrete </a:t>
                      </a:r>
                      <a:endParaRPr lang="en-AU" sz="16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Durable, fire resistant, readily available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High CO</a:t>
                      </a:r>
                      <a:r>
                        <a:rPr lang="en-AU" sz="1600" b="0" i="0">
                          <a:effectLst/>
                          <a:latin typeface="Cambria Math" panose="02040503050406030204" pitchFamily="18" charset="0"/>
                        </a:rPr>
                        <a:t>₂</a:t>
                      </a:r>
                      <a:r>
                        <a:rPr lang="en-AU" sz="1600" b="0" i="0">
                          <a:effectLst/>
                          <a:latin typeface="Arial" panose="020B0604020202020204" pitchFamily="34" charset="0"/>
                        </a:rPr>
                        <a:t> emissions from cement production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Use alternative fillers such as fly ash, green cement, recycled aggregate, local sourcing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63370571"/>
                  </a:ext>
                </a:extLst>
              </a:tr>
              <a:tr h="907415">
                <a:tc>
                  <a:txBody>
                    <a:bodyPr/>
                    <a:lstStyle/>
                    <a:p>
                      <a:pPr algn="l" rtl="0" fontAlgn="base">
                        <a:lnSpc>
                          <a:spcPts val="1913"/>
                        </a:lnSpc>
                        <a:spcBef>
                          <a:spcPts val="1200"/>
                        </a:spcBef>
                        <a:spcAft>
                          <a:spcPts val="600"/>
                        </a:spcAft>
                        <a:buNone/>
                      </a:pPr>
                      <a:r>
                        <a:rPr lang="en-AU" sz="1600" b="1" i="0">
                          <a:effectLst/>
                          <a:latin typeface="Arial" panose="020B0604020202020204" pitchFamily="34" charset="0"/>
                        </a:rPr>
                        <a:t>Polymers </a:t>
                      </a:r>
                      <a:endParaRPr lang="en-AU" sz="1600" b="1"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Lightweight, cheap, can be moulded easily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a:effectLst/>
                          <a:latin typeface="Arial" panose="020B0604020202020204" pitchFamily="34" charset="0"/>
                        </a:rPr>
                        <a:t>Made from petroleum, generally not biodegradable </a:t>
                      </a:r>
                      <a:endParaRPr lang="en-AU" sz="1600" b="0" i="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l" rtl="0" fontAlgn="base">
                        <a:lnSpc>
                          <a:spcPts val="1913"/>
                        </a:lnSpc>
                        <a:spcBef>
                          <a:spcPts val="1200"/>
                        </a:spcBef>
                        <a:spcAft>
                          <a:spcPts val="600"/>
                        </a:spcAft>
                        <a:buNone/>
                      </a:pPr>
                      <a:r>
                        <a:rPr lang="en-AU" sz="1600" b="0" i="0" dirty="0">
                          <a:effectLst/>
                          <a:latin typeface="Arial" panose="020B0604020202020204" pitchFamily="34" charset="0"/>
                        </a:rPr>
                        <a:t>Use bio-based or recycled plastics, avoid single-use items </a:t>
                      </a:r>
                      <a:endParaRPr lang="en-AU" sz="1600" b="0" i="0" dirty="0">
                        <a:effectLst/>
                      </a:endParaRPr>
                    </a:p>
                  </a:txBody>
                  <a:tcPr marL="54923" marR="54923" marT="27462" marB="274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320712592"/>
                  </a:ext>
                </a:extLst>
              </a:tr>
            </a:tbl>
          </a:graphicData>
        </a:graphic>
      </p:graphicFrame>
      <p:sp>
        <p:nvSpPr>
          <p:cNvPr id="2" name="Slide Number Placeholder 1">
            <a:extLst>
              <a:ext uri="{FF2B5EF4-FFF2-40B4-BE49-F238E27FC236}">
                <a16:creationId xmlns:a16="http://schemas.microsoft.com/office/drawing/2014/main" id="{8C4364C0-B451-EAF4-795F-944D9563DBE8}"/>
              </a:ext>
              <a:ext uri="{C183D7F6-B498-43B3-948B-1728B52AA6E4}">
                <adec:decorative xmlns:adec="http://schemas.microsoft.com/office/drawing/2017/decorative" val="0"/>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09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Migrated xmlns="95386ad3-46d6-4eb6-bbc1-9b19b13a5756">true</Migrated>
    <Description2 xmlns="95386ad3-46d6-4eb6-bbc1-9b19b13a5756" xsi:nil="true"/>
    <lcf76f155ced4ddcb4097134ff3c332f xmlns="95386ad3-46d6-4eb6-bbc1-9b19b13a5756">
      <Terms xmlns="http://schemas.microsoft.com/office/infopath/2007/PartnerControls"/>
    </lcf76f155ced4ddcb4097134ff3c332f>
    <TaxCatchAll xmlns="9191b990-ddf9-46cb-8ffe-20db9d3a58aa" xsi:nil="true"/>
    <InDAM xmlns="95386ad3-46d6-4eb6-bbc1-9b19b13a5756">false</InDAM>
  </documentManagement>
</p:properties>
</file>

<file path=customXml/itemProps1.xml><?xml version="1.0" encoding="utf-8"?>
<ds:datastoreItem xmlns:ds="http://schemas.openxmlformats.org/officeDocument/2006/customXml" ds:itemID="{D397937F-1178-4A69-BCCE-FF54313D99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37A0C3-C00A-4C04-B735-83867F974508}">
  <ds:schemaRefs>
    <ds:schemaRef ds:uri="http://schemas.microsoft.com/sharepoint/v3/contenttype/forms"/>
  </ds:schemaRefs>
</ds:datastoreItem>
</file>

<file path=customXml/itemProps3.xml><?xml version="1.0" encoding="utf-8"?>
<ds:datastoreItem xmlns:ds="http://schemas.openxmlformats.org/officeDocument/2006/customXml" ds:itemID="{AAF03FE9-EF5A-49E9-BFDF-3993F2DEF1B0}">
  <ds:schemaRefs>
    <ds:schemaRef ds:uri="http://www.w3.org/XML/1998/namespace"/>
    <ds:schemaRef ds:uri="95386ad3-46d6-4eb6-bbc1-9b19b13a5756"/>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purl.org/dc/terms/"/>
    <ds:schemaRef ds:uri="http://schemas.microsoft.com/office/infopath/2007/PartnerControls"/>
    <ds:schemaRef ds:uri="9191b990-ddf9-46cb-8ffe-20db9d3a58aa"/>
  </ds:schemaRefs>
</ds:datastoreItem>
</file>

<file path=docMetadata/LabelInfo.xml><?xml version="1.0" encoding="utf-8"?>
<clbl:labelList xmlns:clbl="http://schemas.microsoft.com/office/2020/mipLabelMetadata">
  <clbl:label id="{b603dfd7-d93a-4381-a340-2995d8282205}" enabled="1" method="Standard" siteId="{05a0e69a-418a-47c1-9c25-9387261bf991}" contentBits="0" removed="0"/>
</clbl:labelList>
</file>

<file path=docProps/app.xml><?xml version="1.0" encoding="utf-8"?>
<Properties xmlns="http://schemas.openxmlformats.org/officeDocument/2006/extended-properties" xmlns:vt="http://schemas.openxmlformats.org/officeDocument/2006/docPropsVTypes">
  <Template/>
  <TotalTime>8</TotalTime>
  <Words>17121</Words>
  <Application>Microsoft Office PowerPoint</Application>
  <PresentationFormat>Widescreen</PresentationFormat>
  <Paragraphs>2223</Paragraphs>
  <Slides>202</Slides>
  <Notes>198</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202</vt:i4>
      </vt:variant>
    </vt:vector>
  </HeadingPairs>
  <TitlesOfParts>
    <vt:vector size="209" baseType="lpstr">
      <vt:lpstr>Arial</vt:lpstr>
      <vt:lpstr>Times New Roman</vt:lpstr>
      <vt:lpstr>Calibri</vt:lpstr>
      <vt:lpstr>Cambria Math</vt:lpstr>
      <vt:lpstr>Symbol</vt:lpstr>
      <vt:lpstr>Wingdings</vt:lpstr>
      <vt:lpstr>NSWG Corporate</vt:lpstr>
      <vt:lpstr>Instructions for use</vt:lpstr>
      <vt:lpstr>Bridging the Gap</vt:lpstr>
      <vt:lpstr>Engineers Work</vt:lpstr>
      <vt:lpstr>Learning intentions and success criteria (1)</vt:lpstr>
      <vt:lpstr>What is Engineering? (1)</vt:lpstr>
      <vt:lpstr>What is Engineering? (2)</vt:lpstr>
      <vt:lpstr>What is Engineering? (3)</vt:lpstr>
      <vt:lpstr>What is Engineering? (4)</vt:lpstr>
      <vt:lpstr>What is Engineering? (5)</vt:lpstr>
      <vt:lpstr>What is Engineering? (6)</vt:lpstr>
      <vt:lpstr>What is Engineering? (7)</vt:lpstr>
      <vt:lpstr>Engineering Structures</vt:lpstr>
      <vt:lpstr>Learning intentions and success criteria (2)</vt:lpstr>
      <vt:lpstr>Engineering Structures (1)</vt:lpstr>
      <vt:lpstr>Engineering Structures (2)</vt:lpstr>
      <vt:lpstr>Engineering Structures (3)</vt:lpstr>
      <vt:lpstr>Engineering Structures (4)</vt:lpstr>
      <vt:lpstr>Forces</vt:lpstr>
      <vt:lpstr>Learning intentions and success criteria (3)</vt:lpstr>
      <vt:lpstr>Forces (1)</vt:lpstr>
      <vt:lpstr>Forces (2)</vt:lpstr>
      <vt:lpstr>Forces (3)</vt:lpstr>
      <vt:lpstr>How is a Force measured?</vt:lpstr>
      <vt:lpstr>Learning intentions and success criteria (4)</vt:lpstr>
      <vt:lpstr>How is a force measured? (1)</vt:lpstr>
      <vt:lpstr>How is a force measured? (2)</vt:lpstr>
      <vt:lpstr>How is a force measured? (3)</vt:lpstr>
      <vt:lpstr>How is a force measured? (4)</vt:lpstr>
      <vt:lpstr>How is a force measured? (5)</vt:lpstr>
      <vt:lpstr>Gravity and Force (1)</vt:lpstr>
      <vt:lpstr>Gravity and Force (2)</vt:lpstr>
      <vt:lpstr>Gravity and Force (3)</vt:lpstr>
      <vt:lpstr>Gravity and Force (4)</vt:lpstr>
      <vt:lpstr>Gravity and Force (5)</vt:lpstr>
      <vt:lpstr>Gravity and Force (6)</vt:lpstr>
      <vt:lpstr>Mass vs Weight What’s the Difference?</vt:lpstr>
      <vt:lpstr>Learning intentions and success criteria (5)</vt:lpstr>
      <vt:lpstr>Mass vs Weight (1)</vt:lpstr>
      <vt:lpstr>Mass vs Weight (2)</vt:lpstr>
      <vt:lpstr>Mass vs Weight (3)</vt:lpstr>
      <vt:lpstr>Mass vs Weight )4)</vt:lpstr>
      <vt:lpstr>Mass vs Weight (5)</vt:lpstr>
      <vt:lpstr>Mass vs Weight (6)</vt:lpstr>
      <vt:lpstr>Mass vs Weight (7)</vt:lpstr>
      <vt:lpstr>Mass vs Weight (8)</vt:lpstr>
      <vt:lpstr>Mass vs Weight (9)</vt:lpstr>
      <vt:lpstr>Paper Tower Sprint  (practical challenge)</vt:lpstr>
      <vt:lpstr>Learning intentions and success criteria (6)</vt:lpstr>
      <vt:lpstr>Paper Tower Sprint (1)</vt:lpstr>
      <vt:lpstr>Paper Tower Sprint (2)</vt:lpstr>
      <vt:lpstr>Paper Tower Sprint (3)</vt:lpstr>
      <vt:lpstr>Paper Tower Sprint (4)</vt:lpstr>
      <vt:lpstr>Engineering Materials</vt:lpstr>
      <vt:lpstr>Learning intentions and success criteria (7)</vt:lpstr>
      <vt:lpstr>Engineering Materials (1)</vt:lpstr>
      <vt:lpstr>Engineering Materials (2)</vt:lpstr>
      <vt:lpstr>Engineering Materials (3)</vt:lpstr>
      <vt:lpstr>Engineering Materials (4)</vt:lpstr>
      <vt:lpstr>Engineering Materials (5)</vt:lpstr>
      <vt:lpstr>Engineering Materials (6)</vt:lpstr>
      <vt:lpstr>Engineering Materials (7)</vt:lpstr>
      <vt:lpstr>Engineering Materials (8)</vt:lpstr>
      <vt:lpstr>Engineering Materials (9)</vt:lpstr>
      <vt:lpstr>Engineering properties of materials</vt:lpstr>
      <vt:lpstr>Learning intentions and success criteria (8)</vt:lpstr>
      <vt:lpstr>Engineering Materials (10)</vt:lpstr>
      <vt:lpstr>Engineering Materials (11)</vt:lpstr>
      <vt:lpstr>Engineering Materials (12)</vt:lpstr>
      <vt:lpstr>Engineering Materials (13)</vt:lpstr>
      <vt:lpstr>Engineering Materials (14)</vt:lpstr>
      <vt:lpstr>Engineering Materials (15)</vt:lpstr>
      <vt:lpstr>Engineering Materials (16)</vt:lpstr>
      <vt:lpstr>How materials are used in Structures</vt:lpstr>
      <vt:lpstr>Learning intentions and success criteria (9)</vt:lpstr>
      <vt:lpstr>Engineering Materials (17)</vt:lpstr>
      <vt:lpstr>Engineering Materials (18)</vt:lpstr>
      <vt:lpstr>Engineering Materials (19)</vt:lpstr>
      <vt:lpstr>Materials Testing</vt:lpstr>
      <vt:lpstr>Learning intentions and success criteria (10)</vt:lpstr>
      <vt:lpstr>Engineering Materials (20)</vt:lpstr>
      <vt:lpstr>Engineering Materials (21)</vt:lpstr>
      <vt:lpstr>Engineering Materials (22)</vt:lpstr>
      <vt:lpstr>Engineering Materials (23)</vt:lpstr>
      <vt:lpstr>Engineering Materials (24)</vt:lpstr>
      <vt:lpstr>Engineering Materials (25)</vt:lpstr>
      <vt:lpstr>Built for purpose</vt:lpstr>
      <vt:lpstr>Learning intentions and success criteria (11)</vt:lpstr>
      <vt:lpstr>Aboriginal Engineered Structures (1)</vt:lpstr>
      <vt:lpstr>Aboriginal Engineered Structures (2)</vt:lpstr>
      <vt:lpstr>Aboriginal Engineered Structures (3)</vt:lpstr>
      <vt:lpstr>Aboriginal Engineered Structures (4)</vt:lpstr>
      <vt:lpstr>Aboriginal Engineered Structures (5)</vt:lpstr>
      <vt:lpstr>Aboriginal Engineered Structures (6)</vt:lpstr>
      <vt:lpstr>Sustainability in Structural Materials</vt:lpstr>
      <vt:lpstr>Learning intentions and success criteria (12)</vt:lpstr>
      <vt:lpstr>Engineering Materials (26)</vt:lpstr>
      <vt:lpstr>Engineering Materials (27)</vt:lpstr>
      <vt:lpstr>Engineering Materials (28)</vt:lpstr>
      <vt:lpstr>Engineering Materials (29)</vt:lpstr>
      <vt:lpstr>Engineering Materials (30) </vt:lpstr>
      <vt:lpstr>Engineering Materials (31)</vt:lpstr>
      <vt:lpstr>Engineering Materials (32)</vt:lpstr>
      <vt:lpstr>Engineering Materials (33)</vt:lpstr>
      <vt:lpstr>Engineering Materials (34)</vt:lpstr>
      <vt:lpstr>Beams, a closer look</vt:lpstr>
      <vt:lpstr>Learning intentions and success criteria (13)</vt:lpstr>
      <vt:lpstr>Beams, a closer look (1)</vt:lpstr>
      <vt:lpstr>Beams, a closer look (2)</vt:lpstr>
      <vt:lpstr>Beams, a closer look (3)</vt:lpstr>
      <vt:lpstr>Beams, a closer look (4)</vt:lpstr>
      <vt:lpstr>Stress</vt:lpstr>
      <vt:lpstr>Learning intentions and success criteria (14)</vt:lpstr>
      <vt:lpstr>Stress (1)</vt:lpstr>
      <vt:lpstr>Stress (2)</vt:lpstr>
      <vt:lpstr>Stress (3)</vt:lpstr>
      <vt:lpstr>Stress (4)</vt:lpstr>
      <vt:lpstr>Tension and Compression  at the same time</vt:lpstr>
      <vt:lpstr>Learning intentions and success criteria (15)</vt:lpstr>
      <vt:lpstr>Stress (5)</vt:lpstr>
      <vt:lpstr>Stress (6)</vt:lpstr>
      <vt:lpstr>Stress (7)</vt:lpstr>
      <vt:lpstr>Introducing the I beam</vt:lpstr>
      <vt:lpstr>Learning intentions and success criteria (16)</vt:lpstr>
      <vt:lpstr>Stress (8)</vt:lpstr>
      <vt:lpstr>Stress (9)</vt:lpstr>
      <vt:lpstr>Stress (10)</vt:lpstr>
      <vt:lpstr>Introducing Trusses</vt:lpstr>
      <vt:lpstr>Learning intentions and success criteria (17)</vt:lpstr>
      <vt:lpstr>Trusses (1)</vt:lpstr>
      <vt:lpstr>Trusses (2)</vt:lpstr>
      <vt:lpstr>Trusses (3)</vt:lpstr>
      <vt:lpstr>Why are Triangles a strong shape?</vt:lpstr>
      <vt:lpstr>Learning intentions and success criteria (18)</vt:lpstr>
      <vt:lpstr>Trusses (4)</vt:lpstr>
      <vt:lpstr>Trusses (5)</vt:lpstr>
      <vt:lpstr>Trusses (6)</vt:lpstr>
      <vt:lpstr>Trusses (7)</vt:lpstr>
      <vt:lpstr>Trusses (8)</vt:lpstr>
      <vt:lpstr>Trusses (9)</vt:lpstr>
      <vt:lpstr>Trusses (10)</vt:lpstr>
      <vt:lpstr>Trusses (11)</vt:lpstr>
      <vt:lpstr>Types of Trusses</vt:lpstr>
      <vt:lpstr>Learning intentions and success criteria (19)</vt:lpstr>
      <vt:lpstr>Types of Trusses (1)</vt:lpstr>
      <vt:lpstr>Types of Trusses (2)</vt:lpstr>
      <vt:lpstr>Types of Trusses (3)</vt:lpstr>
      <vt:lpstr>Types of Trusses (4)</vt:lpstr>
      <vt:lpstr>Types of Trusses (5)</vt:lpstr>
      <vt:lpstr>Types of Trusses (6)</vt:lpstr>
      <vt:lpstr>Introduction to Engineering Drawing</vt:lpstr>
      <vt:lpstr>Learning intentions and success criteria (20)</vt:lpstr>
      <vt:lpstr>Introduction to engineering drawing (1)</vt:lpstr>
      <vt:lpstr>Introduction to engineering drawing (2)</vt:lpstr>
      <vt:lpstr>Introduction to engineering drawing (3)</vt:lpstr>
      <vt:lpstr>Orthogonal Projection</vt:lpstr>
      <vt:lpstr>Learning intentions and success criteria (21)</vt:lpstr>
      <vt:lpstr>Introduction to engineering drawing (4)</vt:lpstr>
      <vt:lpstr>Introduction to engineering drawing (5)</vt:lpstr>
      <vt:lpstr>Introduction to engineering drawing (6)</vt:lpstr>
      <vt:lpstr>Introduction to engineering drawing (7)</vt:lpstr>
      <vt:lpstr>Introduction to engineering drawing (8)</vt:lpstr>
      <vt:lpstr>Orthogonal Drawing Exercises</vt:lpstr>
      <vt:lpstr>Learning intentions and success criteria (22)</vt:lpstr>
      <vt:lpstr>Orthogonal projection introductory exercises</vt:lpstr>
      <vt:lpstr>Ex 1</vt:lpstr>
      <vt:lpstr>Ex 2</vt:lpstr>
      <vt:lpstr>Ex 3</vt:lpstr>
      <vt:lpstr>Ex 4</vt:lpstr>
      <vt:lpstr>Ex 5</vt:lpstr>
      <vt:lpstr>‘Bridging the Gap’ Task introduction and Research</vt:lpstr>
      <vt:lpstr>Learning intentions and success criteria (23)</vt:lpstr>
      <vt:lpstr>‘Bridging the gap’ assessment task (1)</vt:lpstr>
      <vt:lpstr>‘Bridging the gap’ assessment task (2)</vt:lpstr>
      <vt:lpstr>‘Bridging the gap’ (1)</vt:lpstr>
      <vt:lpstr>‘Bridging the Gap’ Design Development</vt:lpstr>
      <vt:lpstr>Learning intentions and success criteria (24)</vt:lpstr>
      <vt:lpstr>‘Bridging the gap’ (2)</vt:lpstr>
      <vt:lpstr>‘Bridging the Gap’ Design Justification and Final Drawing</vt:lpstr>
      <vt:lpstr>Learning intentions and success criteria (25)</vt:lpstr>
      <vt:lpstr>‘Bridging the gap’ (3)</vt:lpstr>
      <vt:lpstr>‘Bridging the Gap’ Bridge Construction</vt:lpstr>
      <vt:lpstr>Learning intentions and success criteria (26)</vt:lpstr>
      <vt:lpstr>‘Bridging the gap’ (4)</vt:lpstr>
      <vt:lpstr>‘Bridging the Gap’ Bridge Testing</vt:lpstr>
      <vt:lpstr>Learning intentions and success criteria (27)</vt:lpstr>
      <vt:lpstr>‘Bridging the gap’ (5)</vt:lpstr>
      <vt:lpstr>‘Bridging the Gap’ Evaluation and Engineering report</vt:lpstr>
      <vt:lpstr>Learning intentions and success criteria (28)</vt:lpstr>
      <vt:lpstr>‘Bridging the gap’ (6)</vt:lpstr>
      <vt:lpstr>‘Bridging the gap’ (7)</vt:lpstr>
      <vt:lpstr>‘Bridging the gap’ (8)</vt:lpstr>
      <vt:lpstr>‘Bridging the gap’ (9)</vt:lpstr>
      <vt:lpstr>‘Bridging the gap’ (10)</vt:lpstr>
      <vt:lpstr>‘Bridging the gap’ (11)</vt:lpstr>
      <vt:lpstr>‘Bridging the gap’ (12)</vt:lpstr>
      <vt:lpstr>‘Bridging the gap’ (13)</vt:lpstr>
      <vt:lpstr>‘Bridging the gap’ (14)</vt:lpstr>
      <vt:lpstr>‘Bridging the gap’ (15)</vt:lpstr>
      <vt:lpstr>‘Bridging the gap’ (16)</vt:lpstr>
      <vt:lpstr>‘Bridging the gap’ (17)</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Structures – slide deck – Engineering Technology 7–10 </dc:title>
  <dc:creator>NSW Department of Education</dc:creator>
  <dcterms:created xsi:type="dcterms:W3CDTF">2026-03-23T22:18:16Z</dcterms:created>
  <dcterms:modified xsi:type="dcterms:W3CDTF">2026-04-15T06:23:54Z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2026-03-23T22:20:02Z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8a22a4d3-faab-4a47-8ccd-43e25f27245a</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0x0101004A1D8124FFB2A1438B815462E05615AB</vt:lpwstr>
  </property>
</Properties>
</file>