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60" r:id="rId1"/>
  </p:sldMasterIdLst>
  <p:notesMasterIdLst>
    <p:notesMasterId r:id="rId24"/>
  </p:notesMasterIdLst>
  <p:handoutMasterIdLst>
    <p:handoutMasterId r:id="rId25"/>
  </p:handoutMasterIdLst>
  <p:sldIdLst>
    <p:sldId id="26381" r:id="rId2"/>
    <p:sldId id="266" r:id="rId3"/>
    <p:sldId id="26430" r:id="rId4"/>
    <p:sldId id="26412" r:id="rId5"/>
    <p:sldId id="26413" r:id="rId6"/>
    <p:sldId id="26431" r:id="rId7"/>
    <p:sldId id="26420" r:id="rId8"/>
    <p:sldId id="26415" r:id="rId9"/>
    <p:sldId id="26419" r:id="rId10"/>
    <p:sldId id="26417" r:id="rId11"/>
    <p:sldId id="26421" r:id="rId12"/>
    <p:sldId id="26418" r:id="rId13"/>
    <p:sldId id="26429" r:id="rId14"/>
    <p:sldId id="26432" r:id="rId15"/>
    <p:sldId id="26424" r:id="rId16"/>
    <p:sldId id="26423" r:id="rId17"/>
    <p:sldId id="26425" r:id="rId18"/>
    <p:sldId id="26426" r:id="rId19"/>
    <p:sldId id="26427" r:id="rId20"/>
    <p:sldId id="26428" r:id="rId21"/>
    <p:sldId id="360" r:id="rId22"/>
    <p:sldId id="361" r:id="rId23"/>
  </p:sldIdLst>
  <p:sldSz cx="12192000" cy="6858000"/>
  <p:notesSz cx="6858000" cy="9144000"/>
  <p:embeddedFontLst>
    <p:embeddedFont>
      <p:font typeface="Public Sans" pitchFamily="2" charset="0"/>
      <p:regular r:id="rId26"/>
      <p:bold r:id="rId27"/>
      <p:italic r:id="rId28"/>
      <p:boldItalic r:id="rId29"/>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for teachers" id="{E2540145-C446-48E2-9140-9B215E91A42D}">
          <p14:sldIdLst>
            <p14:sldId id="26381"/>
          </p14:sldIdLst>
        </p14:section>
        <p14:section name="Slide templates" id="{D5A8010D-981F-43AA-A0D6-182EC53CAA84}">
          <p14:sldIdLst>
            <p14:sldId id="266"/>
            <p14:sldId id="26430"/>
            <p14:sldId id="26412"/>
            <p14:sldId id="26413"/>
            <p14:sldId id="26431"/>
            <p14:sldId id="26420"/>
            <p14:sldId id="26415"/>
            <p14:sldId id="26419"/>
            <p14:sldId id="26417"/>
            <p14:sldId id="26421"/>
            <p14:sldId id="26418"/>
            <p14:sldId id="26429"/>
            <p14:sldId id="26432"/>
            <p14:sldId id="26424"/>
            <p14:sldId id="26423"/>
            <p14:sldId id="26425"/>
            <p14:sldId id="26426"/>
            <p14:sldId id="26427"/>
            <p14:sldId id="26428"/>
          </p14:sldIdLst>
        </p14:section>
        <p14:section name="Assets" id="{ACCADEBA-79DB-4F18-8F19-E4DF86159DFB}">
          <p14:sldIdLst/>
        </p14:section>
        <p14:section name="References &amp; copyright" id="{DBC31484-F5F8-4CB1-8DB4-A562A9780899}">
          <p14:sldIdLst>
            <p14:sldId id="360"/>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71442C-F76C-194B-94EE-42BD103DF8DC}" v="119" dt="2025-05-22T05:44:58.973"/>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70" autoAdjust="0"/>
    <p:restoredTop sz="96646" autoAdjust="0"/>
  </p:normalViewPr>
  <p:slideViewPr>
    <p:cSldViewPr snapToGrid="0">
      <p:cViewPr varScale="1">
        <p:scale>
          <a:sx n="99" d="100"/>
          <a:sy n="99" d="100"/>
        </p:scale>
        <p:origin x="96" y="64"/>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6/06/2025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6/06/2025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1933589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10</a:t>
            </a:fld>
            <a:endParaRPr lang="en-AU"/>
          </a:p>
        </p:txBody>
      </p:sp>
    </p:spTree>
    <p:extLst>
      <p:ext uri="{BB962C8B-B14F-4D97-AF65-F5344CB8AC3E}">
        <p14:creationId xmlns:p14="http://schemas.microsoft.com/office/powerpoint/2010/main" val="3755495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0EED6-1E69-929D-4D2E-AF588A46B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98EAAF-3766-8282-E9E7-94F2038CF4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6C95E2-850D-4819-CA98-175855B2650C}"/>
              </a:ext>
            </a:extLst>
          </p:cNvPr>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a:extLst>
              <a:ext uri="{FF2B5EF4-FFF2-40B4-BE49-F238E27FC236}">
                <a16:creationId xmlns:a16="http://schemas.microsoft.com/office/drawing/2014/main" id="{1E50B1BA-41E4-21DE-D67D-1DDE0FE06FE9}"/>
              </a:ext>
            </a:extLst>
          </p:cNvPr>
          <p:cNvSpPr>
            <a:spLocks noGrp="1"/>
          </p:cNvSpPr>
          <p:nvPr>
            <p:ph type="sldNum" sz="quarter" idx="5"/>
          </p:nvPr>
        </p:nvSpPr>
        <p:spPr/>
        <p:txBody>
          <a:bodyPr/>
          <a:lstStyle/>
          <a:p>
            <a:fld id="{D09C5488-DD16-4714-9519-7BE21BA11D4E}" type="slidenum">
              <a:rPr lang="en-AU" smtClean="0"/>
              <a:t>11</a:t>
            </a:fld>
            <a:endParaRPr lang="en-AU"/>
          </a:p>
        </p:txBody>
      </p:sp>
    </p:spTree>
    <p:extLst>
      <p:ext uri="{BB962C8B-B14F-4D97-AF65-F5344CB8AC3E}">
        <p14:creationId xmlns:p14="http://schemas.microsoft.com/office/powerpoint/2010/main" val="1283729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12</a:t>
            </a:fld>
            <a:endParaRPr lang="en-AU"/>
          </a:p>
        </p:txBody>
      </p:sp>
    </p:spTree>
    <p:extLst>
      <p:ext uri="{BB962C8B-B14F-4D97-AF65-F5344CB8AC3E}">
        <p14:creationId xmlns:p14="http://schemas.microsoft.com/office/powerpoint/2010/main" val="1693519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293159-AE00-33D6-6CFF-9DBC6548AA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CA22F3-63BA-AC86-F709-4707C57E12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CCCDA9-DB90-7A43-22AD-1C778F3CEC0B}"/>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D722B2A5-19A7-130A-C445-7ED3CA2C5658}"/>
              </a:ext>
            </a:extLst>
          </p:cNvPr>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707859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DD50F-768C-D73D-84C8-2E7A661860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2B1856-E4B5-F6DF-55BF-5AAAA9F513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A25E9A-3567-1B05-E81E-356DFA14E029}"/>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4ABC72EE-824B-6A76-AA4D-194FBE43D1D3}"/>
              </a:ext>
            </a:extLst>
          </p:cNvPr>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3442089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1402912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22</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3143B-5E29-0CC2-D219-7A666BA64E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AE3B83-9D51-3E0A-8F15-1523675AEE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593D71-D256-F0F1-3414-159FDEA4CF09}"/>
              </a:ext>
            </a:extLst>
          </p:cNvPr>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a:extLst>
              <a:ext uri="{FF2B5EF4-FFF2-40B4-BE49-F238E27FC236}">
                <a16:creationId xmlns:a16="http://schemas.microsoft.com/office/drawing/2014/main" id="{9388B4DE-EEBF-C535-DB2E-4133A913DB5C}"/>
              </a:ext>
            </a:extLst>
          </p:cNvPr>
          <p:cNvSpPr>
            <a:spLocks noGrp="1"/>
          </p:cNvSpPr>
          <p:nvPr>
            <p:ph type="sldNum" sz="quarter" idx="5"/>
          </p:nvPr>
        </p:nvSpPr>
        <p:spPr/>
        <p:txBody>
          <a:bodyPr/>
          <a:lstStyle/>
          <a:p>
            <a:fld id="{D09C5488-DD16-4714-9519-7BE21BA11D4E}" type="slidenum">
              <a:rPr lang="en-AU" smtClean="0"/>
              <a:t>3</a:t>
            </a:fld>
            <a:endParaRPr lang="en-AU"/>
          </a:p>
        </p:txBody>
      </p:sp>
    </p:spTree>
    <p:extLst>
      <p:ext uri="{BB962C8B-B14F-4D97-AF65-F5344CB8AC3E}">
        <p14:creationId xmlns:p14="http://schemas.microsoft.com/office/powerpoint/2010/main" val="3590289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4</a:t>
            </a:fld>
            <a:endParaRPr lang="en-AU"/>
          </a:p>
        </p:txBody>
      </p:sp>
    </p:spTree>
    <p:extLst>
      <p:ext uri="{BB962C8B-B14F-4D97-AF65-F5344CB8AC3E}">
        <p14:creationId xmlns:p14="http://schemas.microsoft.com/office/powerpoint/2010/main" val="1775809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5</a:t>
            </a:fld>
            <a:endParaRPr lang="en-AU"/>
          </a:p>
        </p:txBody>
      </p:sp>
    </p:spTree>
    <p:extLst>
      <p:ext uri="{BB962C8B-B14F-4D97-AF65-F5344CB8AC3E}">
        <p14:creationId xmlns:p14="http://schemas.microsoft.com/office/powerpoint/2010/main" val="3744341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06AC2-503C-7C16-B5CD-5B9A1AF318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D5EBBC-E9D7-B76A-C399-6768C6BA21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EBB03C-2F6E-AD25-976A-536D528535C5}"/>
              </a:ext>
            </a:extLst>
          </p:cNvPr>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a:extLst>
              <a:ext uri="{FF2B5EF4-FFF2-40B4-BE49-F238E27FC236}">
                <a16:creationId xmlns:a16="http://schemas.microsoft.com/office/drawing/2014/main" id="{65ED62A5-E77E-535E-E6BC-4AC91E39965F}"/>
              </a:ext>
            </a:extLst>
          </p:cNvPr>
          <p:cNvSpPr>
            <a:spLocks noGrp="1"/>
          </p:cNvSpPr>
          <p:nvPr>
            <p:ph type="sldNum" sz="quarter" idx="5"/>
          </p:nvPr>
        </p:nvSpPr>
        <p:spPr/>
        <p:txBody>
          <a:bodyPr/>
          <a:lstStyle/>
          <a:p>
            <a:fld id="{D09C5488-DD16-4714-9519-7BE21BA11D4E}" type="slidenum">
              <a:rPr lang="en-AU" smtClean="0"/>
              <a:t>6</a:t>
            </a:fld>
            <a:endParaRPr lang="en-AU"/>
          </a:p>
        </p:txBody>
      </p:sp>
    </p:spTree>
    <p:extLst>
      <p:ext uri="{BB962C8B-B14F-4D97-AF65-F5344CB8AC3E}">
        <p14:creationId xmlns:p14="http://schemas.microsoft.com/office/powerpoint/2010/main" val="79460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66878-F714-4C0F-F671-DEF9A2A433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6880A7-CEB3-975E-53F8-03B268CAE2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8A0F7A-4628-BD81-6F3F-50C6E1F61805}"/>
              </a:ext>
            </a:extLst>
          </p:cNvPr>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a:extLst>
              <a:ext uri="{FF2B5EF4-FFF2-40B4-BE49-F238E27FC236}">
                <a16:creationId xmlns:a16="http://schemas.microsoft.com/office/drawing/2014/main" id="{D62987E7-B7D8-7D42-D2DE-615107F94010}"/>
              </a:ext>
            </a:extLst>
          </p:cNvPr>
          <p:cNvSpPr>
            <a:spLocks noGrp="1"/>
          </p:cNvSpPr>
          <p:nvPr>
            <p:ph type="sldNum" sz="quarter" idx="5"/>
          </p:nvPr>
        </p:nvSpPr>
        <p:spPr/>
        <p:txBody>
          <a:bodyPr/>
          <a:lstStyle/>
          <a:p>
            <a:fld id="{D09C5488-DD16-4714-9519-7BE21BA11D4E}" type="slidenum">
              <a:rPr lang="en-AU" smtClean="0"/>
              <a:t>7</a:t>
            </a:fld>
            <a:endParaRPr lang="en-AU"/>
          </a:p>
        </p:txBody>
      </p:sp>
    </p:spTree>
    <p:extLst>
      <p:ext uri="{BB962C8B-B14F-4D97-AF65-F5344CB8AC3E}">
        <p14:creationId xmlns:p14="http://schemas.microsoft.com/office/powerpoint/2010/main" val="1208151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8</a:t>
            </a:fld>
            <a:endParaRPr lang="en-AU"/>
          </a:p>
        </p:txBody>
      </p:sp>
    </p:spTree>
    <p:extLst>
      <p:ext uri="{BB962C8B-B14F-4D97-AF65-F5344CB8AC3E}">
        <p14:creationId xmlns:p14="http://schemas.microsoft.com/office/powerpoint/2010/main" val="4107470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E09DC1-2C9F-62F8-62B0-15CDC596B5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6E8AB5-5322-AB38-9941-E6C82AEB48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C4DD52-CD65-4BCF-01D2-80083804B84F}"/>
              </a:ext>
            </a:extLst>
          </p:cNvPr>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a:extLst>
              <a:ext uri="{FF2B5EF4-FFF2-40B4-BE49-F238E27FC236}">
                <a16:creationId xmlns:a16="http://schemas.microsoft.com/office/drawing/2014/main" id="{DB2095F6-5A3B-C9FC-5920-79C3CEF4E51A}"/>
              </a:ext>
            </a:extLst>
          </p:cNvPr>
          <p:cNvSpPr>
            <a:spLocks noGrp="1"/>
          </p:cNvSpPr>
          <p:nvPr>
            <p:ph type="sldNum" sz="quarter" idx="5"/>
          </p:nvPr>
        </p:nvSpPr>
        <p:spPr/>
        <p:txBody>
          <a:bodyPr/>
          <a:lstStyle/>
          <a:p>
            <a:fld id="{D09C5488-DD16-4714-9519-7BE21BA11D4E}" type="slidenum">
              <a:rPr lang="en-AU" smtClean="0"/>
              <a:t>9</a:t>
            </a:fld>
            <a:endParaRPr lang="en-AU"/>
          </a:p>
        </p:txBody>
      </p:sp>
    </p:spTree>
    <p:extLst>
      <p:ext uri="{BB962C8B-B14F-4D97-AF65-F5344CB8AC3E}">
        <p14:creationId xmlns:p14="http://schemas.microsoft.com/office/powerpoint/2010/main" val="14951443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ue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C73BA0-F455-7392-9C93-B4A772DA7F89}"/>
              </a:ext>
            </a:extLst>
          </p:cNvPr>
          <p:cNvSpPr/>
          <p:nvPr userDrawn="1"/>
        </p:nvSpPr>
        <p:spPr>
          <a:xfrm>
            <a:off x="0" y="0"/>
            <a:ext cx="12192000" cy="16035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224245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63" r:id="rId4"/>
    <p:sldLayoutId id="2147483724" r:id="rId5"/>
    <p:sldLayoutId id="2147483762" r:id="rId6"/>
    <p:sldLayoutId id="2147483723"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7" Type="http://schemas.openxmlformats.org/officeDocument/2006/relationships/hyperlink" Target="https://library.curriculum.nsw.edu.au/341419dc-8ec2-0289-7225-6db7f2d751ef/1299d565-a98e-4578-a5c6-53262a5ecc08/enterprise-computing-11-12-higher-school-certificate-course-specifications.PDF" TargetMode="External"/><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hyperlink" Target="https://curriculum.nsw.edu.au/learning-areas/tas/enterprise-computing-11-12-2022/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2mzGsJtJvLc?si=tunk-79171hAxNZ0"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youtu.be/xIynD1gFOLo?si=9kTxXbueUIuCTNR2"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library.curriculum.nsw.edu.au/341419dc-8ec2-0289-7225-6db7f2d751ef/1299d565-a98e-4578-a5c6-53262a5ecc08/enterprise-computing-11-12-higher-school-certificate-course-specifications.PDF"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998069-8808-F7B7-147A-0D45AF051C4E}"/>
              </a:ext>
            </a:extLst>
          </p:cNvPr>
          <p:cNvSpPr>
            <a:spLocks noGrp="1"/>
          </p:cNvSpPr>
          <p:nvPr>
            <p:ph type="title"/>
          </p:nvPr>
        </p:nvSpPr>
        <p:spPr/>
        <p:txBody>
          <a:bodyPr/>
          <a:lstStyle/>
          <a:p>
            <a:r>
              <a:rPr lang="en-AU" dirty="0">
                <a:latin typeface="+mj-lt"/>
              </a:rPr>
              <a:t>Instructions for use</a:t>
            </a:r>
          </a:p>
        </p:txBody>
      </p:sp>
      <p:sp>
        <p:nvSpPr>
          <p:cNvPr id="11" name="Rectangle 10">
            <a:extLst>
              <a:ext uri="{FF2B5EF4-FFF2-40B4-BE49-F238E27FC236}">
                <a16:creationId xmlns:a16="http://schemas.microsoft.com/office/drawing/2014/main" id="{4C0F5A32-5665-0C1D-0296-93D148DBD05A}"/>
              </a:ext>
              <a:ext uri="{C183D7F6-B498-43B3-948B-1728B52AA6E4}">
                <adec:decorative xmlns:adec="http://schemas.microsoft.com/office/drawing/2017/decorative" val="1"/>
              </a:ext>
            </a:extLst>
          </p:cNvPr>
          <p:cNvSpPr/>
          <p:nvPr/>
        </p:nvSpPr>
        <p:spPr>
          <a:xfrm>
            <a:off x="0" y="1157289"/>
            <a:ext cx="12192000" cy="92868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6">
            <a:extLst>
              <a:ext uri="{FF2B5EF4-FFF2-40B4-BE49-F238E27FC236}">
                <a16:creationId xmlns:a16="http://schemas.microsoft.com/office/drawing/2014/main" id="{41E659CE-3503-CAAB-868D-643BC7328B29}"/>
              </a:ext>
            </a:extLst>
          </p:cNvPr>
          <p:cNvSpPr>
            <a:spLocks noGrp="1"/>
          </p:cNvSpPr>
          <p:nvPr>
            <p:ph type="pic" sz="quarter" idx="13"/>
          </p:nvPr>
        </p:nvSpPr>
        <p:spPr>
          <a:xfrm>
            <a:off x="354000" y="1544456"/>
            <a:ext cx="11483999" cy="4498641"/>
          </a:xfrm>
        </p:spPr>
        <p:txBody>
          <a:bodyPr/>
          <a:lstStyle/>
          <a:p>
            <a:pPr marL="342900" indent="-342900">
              <a:lnSpc>
                <a:spcPct val="150000"/>
              </a:lnSpc>
              <a:buFont typeface="Arial"/>
              <a:buChar char="•"/>
            </a:pPr>
            <a:r>
              <a:rPr lang="en-AU" sz="1800" dirty="0">
                <a:latin typeface="+mn-lt"/>
                <a:ea typeface="+mn-lt"/>
                <a:cs typeface="+mn-lt"/>
              </a:rPr>
              <a:t>This resource is not a teaching and learning program. </a:t>
            </a:r>
            <a:r>
              <a:rPr lang="en-AU" sz="1800" dirty="0">
                <a:ea typeface="+mn-lt"/>
                <a:cs typeface="+mn-lt"/>
              </a:rPr>
              <a:t>It should be used in conjunction with the program and teacher resource </a:t>
            </a:r>
            <a:r>
              <a:rPr lang="en-AU" sz="1800" b="1" dirty="0">
                <a:ea typeface="+mn-lt"/>
                <a:cs typeface="+mn-lt"/>
              </a:rPr>
              <a:t>Intelligent systems– Enterprise Computing 11–12. </a:t>
            </a:r>
          </a:p>
          <a:p>
            <a:pPr marL="342900" indent="-342900">
              <a:lnSpc>
                <a:spcPct val="150000"/>
              </a:lnSpc>
              <a:buFont typeface="Arial"/>
              <a:buChar char="•"/>
            </a:pPr>
            <a:r>
              <a:rPr lang="en-AU" sz="1800" dirty="0">
                <a:solidFill>
                  <a:srgbClr val="22272B"/>
                </a:solidFill>
                <a:latin typeface="+mn-lt"/>
              </a:rPr>
              <a:t>Classroom teachers are encouraged to </a:t>
            </a:r>
            <a:r>
              <a:rPr lang="en-AU" sz="1800" b="1" dirty="0">
                <a:solidFill>
                  <a:srgbClr val="22272B"/>
                </a:solidFill>
                <a:latin typeface="+mn-lt"/>
              </a:rPr>
              <a:t>add and adapt</a:t>
            </a:r>
            <a:r>
              <a:rPr lang="en-AU" sz="1800" dirty="0">
                <a:solidFill>
                  <a:srgbClr val="22272B"/>
                </a:solidFill>
                <a:latin typeface="+mn-lt"/>
              </a:rPr>
              <a:t> slides as required to meet the needs of their students.</a:t>
            </a:r>
          </a:p>
          <a:p>
            <a:pPr marL="342900" indent="-342900">
              <a:lnSpc>
                <a:spcPct val="150000"/>
              </a:lnSpc>
              <a:buFont typeface="Arial"/>
              <a:buChar char="•"/>
            </a:pPr>
            <a:r>
              <a:rPr lang="en-AU" sz="1800" dirty="0">
                <a:solidFill>
                  <a:srgbClr val="22272B"/>
                </a:solidFill>
                <a:latin typeface="+mn-lt"/>
              </a:rPr>
              <a:t>Save a copy of the file to make changes to the slide deck. Go to File &gt; Download a Copy (this downloads a copy to the computer to edit in the PowerPoint app).</a:t>
            </a:r>
          </a:p>
          <a:p>
            <a:pPr marL="342900" indent="-342900">
              <a:lnSpc>
                <a:spcPct val="150000"/>
              </a:lnSpc>
              <a:buFont typeface="Arial"/>
              <a:buChar char="•"/>
            </a:pPr>
            <a:r>
              <a:rPr lang="en-AU" sz="1800" dirty="0">
                <a:solidFill>
                  <a:srgbClr val="22272B"/>
                </a:solidFill>
                <a:latin typeface="+mn-lt"/>
              </a:rPr>
              <a:t>To convert the PowerPoint to Google Slides:</a:t>
            </a:r>
          </a:p>
          <a:p>
            <a:pPr marL="913765" lvl="1" indent="-457200">
              <a:lnSpc>
                <a:spcPct val="150000"/>
              </a:lnSpc>
              <a:buFont typeface="+mj-lt"/>
              <a:buAutoNum type="arabicPeriod"/>
            </a:pPr>
            <a:r>
              <a:rPr lang="en-AU" dirty="0">
                <a:solidFill>
                  <a:srgbClr val="22272B"/>
                </a:solidFill>
                <a:latin typeface="+mn-lt"/>
              </a:rPr>
              <a:t>Upload the file into Google Drive and open it.</a:t>
            </a:r>
          </a:p>
          <a:p>
            <a:pPr marL="913765" lvl="1" indent="-457200">
              <a:lnSpc>
                <a:spcPct val="150000"/>
              </a:lnSpc>
              <a:buFont typeface="+mj-lt"/>
              <a:buAutoNum type="arabicPeriod"/>
            </a:pPr>
            <a:r>
              <a:rPr lang="en-AU" dirty="0">
                <a:solidFill>
                  <a:srgbClr val="22272B"/>
                </a:solidFill>
                <a:latin typeface="+mn-lt"/>
              </a:rPr>
              <a:t>Go to File &gt; Save as Google Slides.</a:t>
            </a:r>
          </a:p>
          <a:p>
            <a:pPr marL="456565" lvl="1">
              <a:lnSpc>
                <a:spcPct val="150000"/>
              </a:lnSpc>
            </a:pPr>
            <a:r>
              <a:rPr lang="en-AU" dirty="0">
                <a:solidFill>
                  <a:srgbClr val="22272B"/>
                </a:solidFill>
                <a:latin typeface="+mn-lt"/>
              </a:rPr>
              <a:t>(Note – conversion may cause formatting changes in the slides.)</a:t>
            </a:r>
          </a:p>
        </p:txBody>
      </p:sp>
      <p:sp>
        <p:nvSpPr>
          <p:cNvPr id="2" name="Slide Number Placeholder 1">
            <a:extLst>
              <a:ext uri="{FF2B5EF4-FFF2-40B4-BE49-F238E27FC236}">
                <a16:creationId xmlns:a16="http://schemas.microsoft.com/office/drawing/2014/main" id="{CD087911-6789-4356-F538-4C4ABF1219E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a:t>
            </a:fld>
            <a:endParaRPr lang="en-AU"/>
          </a:p>
        </p:txBody>
      </p:sp>
    </p:spTree>
    <p:extLst>
      <p:ext uri="{BB962C8B-B14F-4D97-AF65-F5344CB8AC3E}">
        <p14:creationId xmlns:p14="http://schemas.microsoft.com/office/powerpoint/2010/main" val="397706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CDFC236-1D42-B331-0991-8928495A7EE7}"/>
              </a:ext>
              <a:ext uri="{C183D7F6-B498-43B3-948B-1728B52AA6E4}">
                <adec:decorative xmlns:adec="http://schemas.microsoft.com/office/drawing/2017/decorative" val="1"/>
              </a:ext>
            </a:extLst>
          </p:cNvPr>
          <p:cNvSpPr/>
          <p:nvPr/>
        </p:nvSpPr>
        <p:spPr>
          <a:xfrm>
            <a:off x="0" y="1157289"/>
            <a:ext cx="12192000" cy="92868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a:xfrm>
            <a:off x="359997" y="431440"/>
            <a:ext cx="11408539" cy="522000"/>
          </a:xfrm>
        </p:spPr>
        <p:txBody>
          <a:bodyPr/>
          <a:lstStyle/>
          <a:p>
            <a:r>
              <a:rPr lang="en-AU" dirty="0">
                <a:latin typeface="+mj-lt"/>
              </a:rPr>
              <a:t>Learning intentions and success criteria</a:t>
            </a:r>
          </a:p>
        </p:txBody>
      </p:sp>
      <p:sp>
        <p:nvSpPr>
          <p:cNvPr id="4" name="Rounded Rectangle 3">
            <a:extLst>
              <a:ext uri="{FF2B5EF4-FFF2-40B4-BE49-F238E27FC236}">
                <a16:creationId xmlns:a16="http://schemas.microsoft.com/office/drawing/2014/main" id="{1708A172-8AC0-E1A6-15C4-CF45168D3124}"/>
              </a:ext>
            </a:extLst>
          </p:cNvPr>
          <p:cNvSpPr/>
          <p:nvPr/>
        </p:nvSpPr>
        <p:spPr>
          <a:xfrm>
            <a:off x="8958263" y="360001"/>
            <a:ext cx="2525737" cy="625837"/>
          </a:xfrm>
          <a:prstGeom prst="roundRect">
            <a:avLst>
              <a:gd name="adj" fmla="val 12963"/>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mj-lt"/>
              </a:rPr>
              <a:t>Week 7</a:t>
            </a:r>
          </a:p>
        </p:txBody>
      </p:sp>
      <p:sp>
        <p:nvSpPr>
          <p:cNvPr id="6" name="TextBox 5">
            <a:extLst>
              <a:ext uri="{FF2B5EF4-FFF2-40B4-BE49-F238E27FC236}">
                <a16:creationId xmlns:a16="http://schemas.microsoft.com/office/drawing/2014/main" id="{878C4D52-A441-81C3-449E-33EF3CF72FFF}"/>
              </a:ext>
            </a:extLst>
          </p:cNvPr>
          <p:cNvSpPr txBox="1"/>
          <p:nvPr/>
        </p:nvSpPr>
        <p:spPr>
          <a:xfrm>
            <a:off x="518739" y="1352579"/>
            <a:ext cx="2467350" cy="522000"/>
          </a:xfrm>
          <a:prstGeom prst="roundRect">
            <a:avLst/>
          </a:prstGeom>
          <a:noFill/>
          <a:ln w="25400">
            <a:solidFill>
              <a:schemeClr val="accent1"/>
            </a:solidFill>
          </a:ln>
        </p:spPr>
        <p:txBody>
          <a:bodyPr wrap="square" lIns="0" tIns="46800" rIns="0" anchor="ctr" anchorCtr="1">
            <a:noAutofit/>
          </a:bodyPr>
          <a:lstStyle>
            <a:defPPr>
              <a:defRPr lang="en-US"/>
            </a:defPPr>
            <a:lvl1pPr>
              <a:defRPr sz="1800" b="1">
                <a:solidFill>
                  <a:schemeClr val="accent1"/>
                </a:solidFill>
              </a:defRPr>
            </a:lvl1pPr>
          </a:lstStyle>
          <a:p>
            <a:r>
              <a:rPr lang="en-US" dirty="0"/>
              <a:t>We are learning to</a:t>
            </a:r>
          </a:p>
        </p:txBody>
      </p:sp>
      <p:sp>
        <p:nvSpPr>
          <p:cNvPr id="7" name="Rectangle 6">
            <a:extLst>
              <a:ext uri="{FF2B5EF4-FFF2-40B4-BE49-F238E27FC236}">
                <a16:creationId xmlns:a16="http://schemas.microsoft.com/office/drawing/2014/main" id="{D5EA34C1-15EF-2A17-7E29-D29A826F69D2}"/>
              </a:ext>
            </a:extLst>
          </p:cNvPr>
          <p:cNvSpPr/>
          <p:nvPr/>
        </p:nvSpPr>
        <p:spPr>
          <a:xfrm>
            <a:off x="518738" y="1979317"/>
            <a:ext cx="10811250" cy="11144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rtlCol="0" anchor="ctr"/>
          <a:lstStyle/>
          <a:p>
            <a:pPr marL="342900" indent="-342900">
              <a:buFont typeface="Arial" panose="020B0604020202020204" pitchFamily="34" charset="0"/>
              <a:buChar char="•"/>
            </a:pPr>
            <a:r>
              <a:rPr lang="en-US" sz="1800" dirty="0">
                <a:solidFill>
                  <a:schemeClr val="tx1"/>
                </a:solidFill>
              </a:rPr>
              <a:t>understand the key components and functionalities of intelligent networks, particularly in the context of IoT, and how these systems are applied in various enterprises, including their role in surveillance. </a:t>
            </a:r>
          </a:p>
        </p:txBody>
      </p:sp>
      <p:sp>
        <p:nvSpPr>
          <p:cNvPr id="8" name="TextBox 7">
            <a:extLst>
              <a:ext uri="{FF2B5EF4-FFF2-40B4-BE49-F238E27FC236}">
                <a16:creationId xmlns:a16="http://schemas.microsoft.com/office/drawing/2014/main" id="{13153FBA-55E6-A8B0-3735-53B111041E6E}"/>
              </a:ext>
            </a:extLst>
          </p:cNvPr>
          <p:cNvSpPr txBox="1"/>
          <p:nvPr/>
        </p:nvSpPr>
        <p:spPr>
          <a:xfrm>
            <a:off x="518739" y="3322348"/>
            <a:ext cx="1224336" cy="522000"/>
          </a:xfrm>
          <a:prstGeom prst="roundRect">
            <a:avLst/>
          </a:prstGeom>
          <a:noFill/>
          <a:ln w="25400">
            <a:solidFill>
              <a:schemeClr val="accent1"/>
            </a:solidFill>
          </a:ln>
        </p:spPr>
        <p:txBody>
          <a:bodyPr wrap="square" lIns="0" tIns="46800" rIns="0" anchor="ctr" anchorCtr="1">
            <a:noAutofit/>
          </a:bodyPr>
          <a:lstStyle>
            <a:defPPr>
              <a:defRPr lang="en-US"/>
            </a:defPPr>
            <a:lvl1pPr>
              <a:defRPr sz="1800" b="1">
                <a:solidFill>
                  <a:schemeClr val="accent1"/>
                </a:solidFill>
              </a:defRPr>
            </a:lvl1pPr>
          </a:lstStyle>
          <a:p>
            <a:r>
              <a:rPr lang="en-US" dirty="0"/>
              <a:t>We can</a:t>
            </a:r>
          </a:p>
        </p:txBody>
      </p:sp>
      <p:sp>
        <p:nvSpPr>
          <p:cNvPr id="9" name="Rectangle 8">
            <a:extLst>
              <a:ext uri="{FF2B5EF4-FFF2-40B4-BE49-F238E27FC236}">
                <a16:creationId xmlns:a16="http://schemas.microsoft.com/office/drawing/2014/main" id="{DD34299C-D4A8-1999-E9D7-5F80143A0668}"/>
              </a:ext>
            </a:extLst>
          </p:cNvPr>
          <p:cNvSpPr/>
          <p:nvPr/>
        </p:nvSpPr>
        <p:spPr>
          <a:xfrm>
            <a:off x="518738" y="3944363"/>
            <a:ext cx="10811250" cy="25536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rtlCol="0" anchor="ctr"/>
          <a:lstStyle/>
          <a:p>
            <a:pPr marL="342900" indent="-342900">
              <a:spcAft>
                <a:spcPts val="800"/>
              </a:spcAft>
              <a:buFont typeface="Arial" panose="020B0604020202020204" pitchFamily="34" charset="0"/>
              <a:buChar char="•"/>
            </a:pPr>
            <a:r>
              <a:rPr lang="en-AU" sz="1800" dirty="0">
                <a:solidFill>
                  <a:schemeClr val="tx1"/>
                </a:solidFill>
              </a:rPr>
              <a:t>list and describe the necessary infrastructure components for establishing an intelligent network </a:t>
            </a:r>
            <a:br>
              <a:rPr lang="en-AU" sz="1800" dirty="0">
                <a:solidFill>
                  <a:schemeClr val="tx1"/>
                </a:solidFill>
              </a:rPr>
            </a:br>
            <a:r>
              <a:rPr lang="en-AU" sz="1800" dirty="0">
                <a:solidFill>
                  <a:schemeClr val="tx1"/>
                </a:solidFill>
              </a:rPr>
              <a:t>in an enterprise.</a:t>
            </a:r>
          </a:p>
          <a:p>
            <a:pPr marL="342900" indent="-342900">
              <a:spcAft>
                <a:spcPts val="800"/>
              </a:spcAft>
              <a:buFont typeface="Arial" panose="020B0604020202020204" pitchFamily="34" charset="0"/>
              <a:buChar char="•"/>
            </a:pPr>
            <a:r>
              <a:rPr lang="en-AU" sz="1800" dirty="0">
                <a:solidFill>
                  <a:schemeClr val="tx1"/>
                </a:solidFill>
              </a:rPr>
              <a:t>explain how data is collected, stored, processed, and transmitted in IoT networks.</a:t>
            </a:r>
          </a:p>
          <a:p>
            <a:pPr marL="342900" indent="-342900">
              <a:spcAft>
                <a:spcPts val="800"/>
              </a:spcAft>
              <a:buFont typeface="Arial" panose="020B0604020202020204" pitchFamily="34" charset="0"/>
              <a:buChar char="•"/>
            </a:pPr>
            <a:r>
              <a:rPr lang="en-AU" sz="1800" dirty="0">
                <a:solidFill>
                  <a:schemeClr val="tx1"/>
                </a:solidFill>
              </a:rPr>
              <a:t>identify and provide examples of how simulation, data modelling, and automation are utilised across different enterprises.</a:t>
            </a:r>
          </a:p>
          <a:p>
            <a:pPr marL="342900" indent="-342900">
              <a:spcAft>
                <a:spcPts val="800"/>
              </a:spcAft>
              <a:buFont typeface="Arial" panose="020B0604020202020204" pitchFamily="34" charset="0"/>
              <a:buChar char="•"/>
            </a:pPr>
            <a:r>
              <a:rPr lang="en-AU" sz="1800" dirty="0">
                <a:solidFill>
                  <a:schemeClr val="tx1"/>
                </a:solidFill>
              </a:rPr>
              <a:t>articulate the functions and benefits of intelligent systems in enhancing surveillance operations.</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3947947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279D9-E9FD-75F5-C5BD-4836D54ACB54}"/>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CB678783-17AB-5994-3A01-39AD3627F81F}"/>
              </a:ext>
              <a:ext uri="{C183D7F6-B498-43B3-948B-1728B52AA6E4}">
                <adec:decorative xmlns:adec="http://schemas.microsoft.com/office/drawing/2017/decorative" val="1"/>
              </a:ext>
            </a:extLst>
          </p:cNvPr>
          <p:cNvSpPr/>
          <p:nvPr/>
        </p:nvSpPr>
        <p:spPr>
          <a:xfrm>
            <a:off x="0" y="1157289"/>
            <a:ext cx="12192000" cy="92868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C1145C53-86E4-7DEB-49BE-408DA3857B7B}"/>
              </a:ext>
            </a:extLst>
          </p:cNvPr>
          <p:cNvSpPr>
            <a:spLocks noGrp="1"/>
          </p:cNvSpPr>
          <p:nvPr>
            <p:ph type="title"/>
          </p:nvPr>
        </p:nvSpPr>
        <p:spPr>
          <a:xfrm>
            <a:off x="359997" y="431440"/>
            <a:ext cx="11408539" cy="522000"/>
          </a:xfrm>
        </p:spPr>
        <p:txBody>
          <a:bodyPr/>
          <a:lstStyle/>
          <a:p>
            <a:r>
              <a:rPr lang="en-AU" dirty="0">
                <a:latin typeface="+mj-lt"/>
              </a:rPr>
              <a:t>Learning intentions and success criteria</a:t>
            </a:r>
          </a:p>
        </p:txBody>
      </p:sp>
      <p:sp>
        <p:nvSpPr>
          <p:cNvPr id="4" name="Rounded Rectangle 3">
            <a:extLst>
              <a:ext uri="{FF2B5EF4-FFF2-40B4-BE49-F238E27FC236}">
                <a16:creationId xmlns:a16="http://schemas.microsoft.com/office/drawing/2014/main" id="{5E093198-74DD-65E0-2EA6-E1427DCDB7DE}"/>
              </a:ext>
            </a:extLst>
          </p:cNvPr>
          <p:cNvSpPr/>
          <p:nvPr/>
        </p:nvSpPr>
        <p:spPr>
          <a:xfrm>
            <a:off x="8958263" y="360001"/>
            <a:ext cx="2525737" cy="625837"/>
          </a:xfrm>
          <a:prstGeom prst="roundRect">
            <a:avLst>
              <a:gd name="adj" fmla="val 12963"/>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mj-lt"/>
              </a:rPr>
              <a:t>Week 8</a:t>
            </a:r>
          </a:p>
        </p:txBody>
      </p:sp>
      <p:sp>
        <p:nvSpPr>
          <p:cNvPr id="6" name="TextBox 5">
            <a:extLst>
              <a:ext uri="{FF2B5EF4-FFF2-40B4-BE49-F238E27FC236}">
                <a16:creationId xmlns:a16="http://schemas.microsoft.com/office/drawing/2014/main" id="{D962C490-61DD-DD53-9CE0-D8BA67C6AEA8}"/>
              </a:ext>
            </a:extLst>
          </p:cNvPr>
          <p:cNvSpPr txBox="1"/>
          <p:nvPr/>
        </p:nvSpPr>
        <p:spPr>
          <a:xfrm>
            <a:off x="518739" y="1409731"/>
            <a:ext cx="2467350" cy="522000"/>
          </a:xfrm>
          <a:prstGeom prst="roundRect">
            <a:avLst/>
          </a:prstGeom>
          <a:noFill/>
          <a:ln w="25400">
            <a:solidFill>
              <a:schemeClr val="accent1"/>
            </a:solidFill>
          </a:ln>
        </p:spPr>
        <p:txBody>
          <a:bodyPr wrap="square" lIns="0" tIns="46800" rIns="0" anchor="ctr" anchorCtr="1">
            <a:noAutofit/>
          </a:bodyPr>
          <a:lstStyle>
            <a:defPPr>
              <a:defRPr lang="en-US"/>
            </a:defPPr>
            <a:lvl1pPr>
              <a:defRPr sz="1800" b="1">
                <a:solidFill>
                  <a:schemeClr val="accent1"/>
                </a:solidFill>
              </a:defRPr>
            </a:lvl1pPr>
          </a:lstStyle>
          <a:p>
            <a:r>
              <a:rPr lang="en-US" dirty="0"/>
              <a:t>We are learning to</a:t>
            </a:r>
          </a:p>
        </p:txBody>
      </p:sp>
      <p:sp>
        <p:nvSpPr>
          <p:cNvPr id="7" name="Rectangle 6">
            <a:extLst>
              <a:ext uri="{FF2B5EF4-FFF2-40B4-BE49-F238E27FC236}">
                <a16:creationId xmlns:a16="http://schemas.microsoft.com/office/drawing/2014/main" id="{15169BDE-2656-287D-06BA-F7B7448F2961}"/>
              </a:ext>
            </a:extLst>
          </p:cNvPr>
          <p:cNvSpPr/>
          <p:nvPr/>
        </p:nvSpPr>
        <p:spPr>
          <a:xfrm>
            <a:off x="518738" y="2036469"/>
            <a:ext cx="10811250" cy="11144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rtlCol="0" anchor="ctr"/>
          <a:lstStyle/>
          <a:p>
            <a:pPr marL="342900" indent="-342900">
              <a:spcAft>
                <a:spcPts val="800"/>
              </a:spcAft>
              <a:buFont typeface="Arial" panose="020B0604020202020204" pitchFamily="34" charset="0"/>
              <a:buChar char="•"/>
            </a:pPr>
            <a:r>
              <a:rPr lang="en-AU" sz="1800" dirty="0">
                <a:solidFill>
                  <a:schemeClr val="tx1"/>
                </a:solidFill>
              </a:rPr>
              <a:t>explore the role of artificial intelligence in enhancing efficiency within IoT networks, and will develop skills in creating expert systems and decision-making tools.</a:t>
            </a:r>
          </a:p>
        </p:txBody>
      </p:sp>
      <p:sp>
        <p:nvSpPr>
          <p:cNvPr id="8" name="TextBox 7">
            <a:extLst>
              <a:ext uri="{FF2B5EF4-FFF2-40B4-BE49-F238E27FC236}">
                <a16:creationId xmlns:a16="http://schemas.microsoft.com/office/drawing/2014/main" id="{B9921210-4CB9-E889-B780-EDA87EDB4379}"/>
              </a:ext>
            </a:extLst>
          </p:cNvPr>
          <p:cNvSpPr txBox="1"/>
          <p:nvPr/>
        </p:nvSpPr>
        <p:spPr>
          <a:xfrm>
            <a:off x="518739" y="3322348"/>
            <a:ext cx="1224336" cy="522000"/>
          </a:xfrm>
          <a:prstGeom prst="roundRect">
            <a:avLst/>
          </a:prstGeom>
          <a:noFill/>
          <a:ln w="25400">
            <a:solidFill>
              <a:schemeClr val="accent1"/>
            </a:solidFill>
          </a:ln>
        </p:spPr>
        <p:txBody>
          <a:bodyPr wrap="square" lIns="0" tIns="46800" rIns="0" anchor="ctr" anchorCtr="1">
            <a:noAutofit/>
          </a:bodyPr>
          <a:lstStyle>
            <a:defPPr>
              <a:defRPr lang="en-US"/>
            </a:defPPr>
            <a:lvl1pPr>
              <a:defRPr sz="1800" b="1">
                <a:solidFill>
                  <a:schemeClr val="accent1"/>
                </a:solidFill>
              </a:defRPr>
            </a:lvl1pPr>
          </a:lstStyle>
          <a:p>
            <a:r>
              <a:rPr lang="en-US" dirty="0"/>
              <a:t>We can</a:t>
            </a:r>
          </a:p>
        </p:txBody>
      </p:sp>
      <p:sp>
        <p:nvSpPr>
          <p:cNvPr id="9" name="Rectangle 8">
            <a:extLst>
              <a:ext uri="{FF2B5EF4-FFF2-40B4-BE49-F238E27FC236}">
                <a16:creationId xmlns:a16="http://schemas.microsoft.com/office/drawing/2014/main" id="{0D848E55-A32D-719E-B2E9-C895D87D4C7F}"/>
              </a:ext>
            </a:extLst>
          </p:cNvPr>
          <p:cNvSpPr/>
          <p:nvPr/>
        </p:nvSpPr>
        <p:spPr>
          <a:xfrm>
            <a:off x="518738" y="3944363"/>
            <a:ext cx="10811250" cy="24821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rtlCol="0" anchor="ctr"/>
          <a:lstStyle/>
          <a:p>
            <a:pPr marL="342900" indent="-342900">
              <a:spcAft>
                <a:spcPts val="800"/>
              </a:spcAft>
              <a:buFont typeface="Arial" panose="020B0604020202020204" pitchFamily="34" charset="0"/>
              <a:buChar char="•"/>
            </a:pPr>
            <a:r>
              <a:rPr lang="en-AU" sz="1800" dirty="0">
                <a:solidFill>
                  <a:schemeClr val="tx1"/>
                </a:solidFill>
              </a:rPr>
              <a:t>explain the ways in which AI contributes to improved efficiency in IoT networks</a:t>
            </a:r>
          </a:p>
          <a:p>
            <a:pPr marL="342900" indent="-342900">
              <a:spcAft>
                <a:spcPts val="800"/>
              </a:spcAft>
              <a:buFont typeface="Arial" panose="020B0604020202020204" pitchFamily="34" charset="0"/>
              <a:buChar char="•"/>
            </a:pPr>
            <a:r>
              <a:rPr lang="en-AU" sz="1800" dirty="0">
                <a:solidFill>
                  <a:schemeClr val="tx1"/>
                </a:solidFill>
              </a:rPr>
              <a:t>create a comprehensive set of rules and facts for an expert system and describe its functionality</a:t>
            </a:r>
          </a:p>
          <a:p>
            <a:pPr marL="342900" indent="-342900">
              <a:spcAft>
                <a:spcPts val="800"/>
              </a:spcAft>
              <a:buFont typeface="Arial" panose="020B0604020202020204" pitchFamily="34" charset="0"/>
              <a:buChar char="•"/>
            </a:pPr>
            <a:r>
              <a:rPr lang="en-AU" sz="1800" dirty="0">
                <a:solidFill>
                  <a:schemeClr val="tx1"/>
                </a:solidFill>
              </a:rPr>
              <a:t>construct a decision tree that incorporates certainty factors to aid in decision-making processes</a:t>
            </a:r>
          </a:p>
          <a:p>
            <a:pPr marL="342900" indent="-342900">
              <a:spcAft>
                <a:spcPts val="800"/>
              </a:spcAft>
              <a:buFont typeface="Arial" panose="020B0604020202020204" pitchFamily="34" charset="0"/>
              <a:buChar char="•"/>
            </a:pPr>
            <a:r>
              <a:rPr lang="en-AU" sz="1800" dirty="0">
                <a:solidFill>
                  <a:schemeClr val="tx1"/>
                </a:solidFill>
              </a:rPr>
              <a:t>apply a checklist to evaluate and verify the reliability of data sources used in a decision support system for my enterprise project.</a:t>
            </a:r>
          </a:p>
        </p:txBody>
      </p:sp>
      <p:sp>
        <p:nvSpPr>
          <p:cNvPr id="2" name="Slide Number Placeholder 1">
            <a:extLst>
              <a:ext uri="{FF2B5EF4-FFF2-40B4-BE49-F238E27FC236}">
                <a16:creationId xmlns:a16="http://schemas.microsoft.com/office/drawing/2014/main" id="{E7CCAEC9-8A87-334D-CF34-B9F94087CF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a:t>
            </a:fld>
            <a:endParaRPr lang="en-AU"/>
          </a:p>
        </p:txBody>
      </p:sp>
    </p:spTree>
    <p:extLst>
      <p:ext uri="{BB962C8B-B14F-4D97-AF65-F5344CB8AC3E}">
        <p14:creationId xmlns:p14="http://schemas.microsoft.com/office/powerpoint/2010/main" val="1219325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a:xfrm>
            <a:off x="359997" y="431440"/>
            <a:ext cx="11596214" cy="522000"/>
          </a:xfrm>
        </p:spPr>
        <p:txBody>
          <a:bodyPr/>
          <a:lstStyle/>
          <a:p>
            <a:r>
              <a:rPr lang="en-AU" dirty="0">
                <a:latin typeface="+mj-lt"/>
              </a:rPr>
              <a:t>Learning intentions and success criteria</a:t>
            </a:r>
          </a:p>
        </p:txBody>
      </p:sp>
      <p:sp>
        <p:nvSpPr>
          <p:cNvPr id="4" name="Rounded Rectangle 3">
            <a:extLst>
              <a:ext uri="{FF2B5EF4-FFF2-40B4-BE49-F238E27FC236}">
                <a16:creationId xmlns:a16="http://schemas.microsoft.com/office/drawing/2014/main" id="{6D17DE71-A971-5020-8915-931EC319A8DD}"/>
              </a:ext>
            </a:extLst>
          </p:cNvPr>
          <p:cNvSpPr/>
          <p:nvPr/>
        </p:nvSpPr>
        <p:spPr>
          <a:xfrm>
            <a:off x="8958263" y="360001"/>
            <a:ext cx="2525737" cy="625837"/>
          </a:xfrm>
          <a:prstGeom prst="roundRect">
            <a:avLst>
              <a:gd name="adj" fmla="val 12963"/>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mj-lt"/>
              </a:rPr>
              <a:t>Weeks 9 &amp; 10</a:t>
            </a:r>
          </a:p>
        </p:txBody>
      </p:sp>
      <p:sp>
        <p:nvSpPr>
          <p:cNvPr id="6" name="Rectangle 5">
            <a:extLst>
              <a:ext uri="{FF2B5EF4-FFF2-40B4-BE49-F238E27FC236}">
                <a16:creationId xmlns:a16="http://schemas.microsoft.com/office/drawing/2014/main" id="{F42F5C81-06F8-A642-79DA-7AEAE16D3EF9}"/>
              </a:ext>
              <a:ext uri="{C183D7F6-B498-43B3-948B-1728B52AA6E4}">
                <adec:decorative xmlns:adec="http://schemas.microsoft.com/office/drawing/2017/decorative" val="1"/>
              </a:ext>
            </a:extLst>
          </p:cNvPr>
          <p:cNvSpPr/>
          <p:nvPr/>
        </p:nvSpPr>
        <p:spPr>
          <a:xfrm>
            <a:off x="0" y="1157289"/>
            <a:ext cx="12192000" cy="92868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AF4ACD0-2A86-11AE-759B-3C7554B6C761}"/>
              </a:ext>
            </a:extLst>
          </p:cNvPr>
          <p:cNvSpPr txBox="1"/>
          <p:nvPr/>
        </p:nvSpPr>
        <p:spPr>
          <a:xfrm>
            <a:off x="518739" y="1484492"/>
            <a:ext cx="2467350" cy="522000"/>
          </a:xfrm>
          <a:prstGeom prst="roundRect">
            <a:avLst/>
          </a:prstGeom>
          <a:noFill/>
          <a:ln w="25400">
            <a:solidFill>
              <a:schemeClr val="accent1"/>
            </a:solidFill>
          </a:ln>
        </p:spPr>
        <p:txBody>
          <a:bodyPr wrap="square" lIns="0" tIns="46800" rIns="0" anchor="ctr" anchorCtr="1">
            <a:noAutofit/>
          </a:bodyPr>
          <a:lstStyle>
            <a:defPPr>
              <a:defRPr lang="en-US"/>
            </a:defPPr>
            <a:lvl1pPr>
              <a:defRPr sz="1800" b="1">
                <a:solidFill>
                  <a:schemeClr val="accent1"/>
                </a:solidFill>
              </a:defRPr>
            </a:lvl1pPr>
          </a:lstStyle>
          <a:p>
            <a:r>
              <a:rPr lang="en-US" dirty="0"/>
              <a:t>We are learning to</a:t>
            </a:r>
          </a:p>
        </p:txBody>
      </p:sp>
      <p:sp>
        <p:nvSpPr>
          <p:cNvPr id="8" name="Rectangle 7">
            <a:extLst>
              <a:ext uri="{FF2B5EF4-FFF2-40B4-BE49-F238E27FC236}">
                <a16:creationId xmlns:a16="http://schemas.microsoft.com/office/drawing/2014/main" id="{26A699CB-CA76-876B-4DEC-AFDC76BCAC6C}"/>
              </a:ext>
            </a:extLst>
          </p:cNvPr>
          <p:cNvSpPr/>
          <p:nvPr/>
        </p:nvSpPr>
        <p:spPr>
          <a:xfrm>
            <a:off x="518738" y="2111230"/>
            <a:ext cx="10811250" cy="9286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rtlCol="0" anchor="ctr"/>
          <a:lstStyle/>
          <a:p>
            <a:pPr marL="342900" indent="-342900">
              <a:spcAft>
                <a:spcPts val="800"/>
              </a:spcAft>
              <a:buFont typeface="Arial" panose="020B0604020202020204" pitchFamily="34" charset="0"/>
              <a:buChar char="•"/>
            </a:pPr>
            <a:r>
              <a:rPr lang="en-AU" sz="1800" dirty="0">
                <a:solidFill>
                  <a:schemeClr val="tx1"/>
                </a:solidFill>
              </a:rPr>
              <a:t>develop a knowledge base for expert systems, represent that knowledge visually, and understand the functionality of automated smart systems in various applications.</a:t>
            </a:r>
          </a:p>
        </p:txBody>
      </p:sp>
      <p:sp>
        <p:nvSpPr>
          <p:cNvPr id="9" name="TextBox 8">
            <a:extLst>
              <a:ext uri="{FF2B5EF4-FFF2-40B4-BE49-F238E27FC236}">
                <a16:creationId xmlns:a16="http://schemas.microsoft.com/office/drawing/2014/main" id="{A74B0D0E-087E-8FDB-9D94-78925298D8DB}"/>
              </a:ext>
            </a:extLst>
          </p:cNvPr>
          <p:cNvSpPr txBox="1"/>
          <p:nvPr/>
        </p:nvSpPr>
        <p:spPr>
          <a:xfrm>
            <a:off x="518739" y="3322348"/>
            <a:ext cx="1224336" cy="522000"/>
          </a:xfrm>
          <a:prstGeom prst="roundRect">
            <a:avLst/>
          </a:prstGeom>
          <a:noFill/>
          <a:ln w="25400">
            <a:solidFill>
              <a:schemeClr val="accent1"/>
            </a:solidFill>
          </a:ln>
        </p:spPr>
        <p:txBody>
          <a:bodyPr wrap="square" lIns="0" tIns="46800" rIns="0" anchor="ctr" anchorCtr="1">
            <a:noAutofit/>
          </a:bodyPr>
          <a:lstStyle>
            <a:defPPr>
              <a:defRPr lang="en-US"/>
            </a:defPPr>
            <a:lvl1pPr>
              <a:defRPr sz="1800" b="1">
                <a:solidFill>
                  <a:schemeClr val="accent1"/>
                </a:solidFill>
              </a:defRPr>
            </a:lvl1pPr>
          </a:lstStyle>
          <a:p>
            <a:r>
              <a:rPr lang="en-US" dirty="0"/>
              <a:t>We can</a:t>
            </a:r>
          </a:p>
        </p:txBody>
      </p:sp>
      <p:sp>
        <p:nvSpPr>
          <p:cNvPr id="10" name="Rectangle 9">
            <a:extLst>
              <a:ext uri="{FF2B5EF4-FFF2-40B4-BE49-F238E27FC236}">
                <a16:creationId xmlns:a16="http://schemas.microsoft.com/office/drawing/2014/main" id="{CD5819B9-8F8F-B92E-D127-1D9F90545D6E}"/>
              </a:ext>
            </a:extLst>
          </p:cNvPr>
          <p:cNvSpPr/>
          <p:nvPr/>
        </p:nvSpPr>
        <p:spPr>
          <a:xfrm>
            <a:off x="518738" y="3944363"/>
            <a:ext cx="10811250" cy="24821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rtlCol="0" anchor="ctr"/>
          <a:lstStyle/>
          <a:p>
            <a:pPr marL="342900" indent="-342900">
              <a:spcAft>
                <a:spcPts val="800"/>
              </a:spcAft>
              <a:buFont typeface="Arial" panose="020B0604020202020204" pitchFamily="34" charset="0"/>
              <a:buChar char="•"/>
            </a:pPr>
            <a:r>
              <a:rPr lang="en-AU" sz="1800" dirty="0">
                <a:solidFill>
                  <a:schemeClr val="tx1"/>
                </a:solidFill>
              </a:rPr>
              <a:t>design and describe the workflow of an automated smart system using IF-THEN rules</a:t>
            </a:r>
          </a:p>
          <a:p>
            <a:pPr marL="342900" indent="-342900">
              <a:spcAft>
                <a:spcPts val="800"/>
              </a:spcAft>
              <a:buFont typeface="Arial" panose="020B0604020202020204" pitchFamily="34" charset="0"/>
              <a:buChar char="•"/>
            </a:pPr>
            <a:r>
              <a:rPr lang="en-AU" sz="1800" dirty="0">
                <a:solidFill>
                  <a:schemeClr val="tx1"/>
                </a:solidFill>
              </a:rPr>
              <a:t>create a flowchart that effectively represents a knowledge base for an expert system</a:t>
            </a:r>
          </a:p>
          <a:p>
            <a:pPr marL="342900" indent="-342900">
              <a:spcAft>
                <a:spcPts val="800"/>
              </a:spcAft>
              <a:buFont typeface="Arial" panose="020B0604020202020204" pitchFamily="34" charset="0"/>
              <a:buChar char="•"/>
            </a:pPr>
            <a:r>
              <a:rPr lang="en-AU" sz="1800" dirty="0">
                <a:solidFill>
                  <a:schemeClr val="tx1"/>
                </a:solidFill>
              </a:rPr>
              <a:t>explain how automated smart systems operate and identify the software used to automate these processes</a:t>
            </a:r>
          </a:p>
          <a:p>
            <a:pPr marL="342900" indent="-342900">
              <a:spcAft>
                <a:spcPts val="800"/>
              </a:spcAft>
              <a:buFont typeface="Arial" panose="020B0604020202020204" pitchFamily="34" charset="0"/>
              <a:buChar char="•"/>
            </a:pPr>
            <a:r>
              <a:rPr lang="en-AU" sz="1800" dirty="0">
                <a:solidFill>
                  <a:schemeClr val="tx1"/>
                </a:solidFill>
              </a:rPr>
              <a:t>assess and compare the outputs of a decision support system (DSS) with the actual outputs of a system, and create a simple macro to demonstrate automated processes.</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12</a:t>
            </a:fld>
            <a:endParaRPr lang="en-AU"/>
          </a:p>
        </p:txBody>
      </p:sp>
    </p:spTree>
    <p:extLst>
      <p:ext uri="{BB962C8B-B14F-4D97-AF65-F5344CB8AC3E}">
        <p14:creationId xmlns:p14="http://schemas.microsoft.com/office/powerpoint/2010/main" val="1594622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FDC23-0EF8-B56E-9E3E-51204D48FB0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939D40A-309C-62D8-DA26-931DEC8D1419}"/>
              </a:ext>
            </a:extLst>
          </p:cNvPr>
          <p:cNvSpPr>
            <a:spLocks noGrp="1"/>
          </p:cNvSpPr>
          <p:nvPr>
            <p:ph type="ctrTitle"/>
          </p:nvPr>
        </p:nvSpPr>
        <p:spPr/>
        <p:txBody>
          <a:bodyPr/>
          <a:lstStyle/>
          <a:p>
            <a:r>
              <a:rPr lang="en-AU" dirty="0">
                <a:effectLst/>
                <a:latin typeface="+mj-lt"/>
                <a:ea typeface="Times New Roman" panose="02020603050405020304" pitchFamily="18" charset="0"/>
              </a:rPr>
              <a:t>Key features of an expert system</a:t>
            </a:r>
            <a:endParaRPr lang="en-AU" dirty="0">
              <a:latin typeface="+mj-lt"/>
            </a:endParaRPr>
          </a:p>
        </p:txBody>
      </p:sp>
      <p:sp>
        <p:nvSpPr>
          <p:cNvPr id="11" name="Text Placeholder 10">
            <a:extLst>
              <a:ext uri="{FF2B5EF4-FFF2-40B4-BE49-F238E27FC236}">
                <a16:creationId xmlns:a16="http://schemas.microsoft.com/office/drawing/2014/main" id="{676DDDE3-16B3-9A5B-4378-003BD76E23DE}"/>
              </a:ext>
            </a:extLst>
          </p:cNvPr>
          <p:cNvSpPr>
            <a:spLocks noGrp="1"/>
          </p:cNvSpPr>
          <p:nvPr>
            <p:ph type="body" sz="quarter" idx="10"/>
          </p:nvPr>
        </p:nvSpPr>
        <p:spPr/>
        <p:txBody>
          <a:bodyPr/>
          <a:lstStyle/>
          <a:p>
            <a:pPr>
              <a:lnSpc>
                <a:spcPct val="100000"/>
              </a:lnSpc>
            </a:pPr>
            <a:r>
              <a:rPr lang="en-AU" dirty="0">
                <a:latin typeface="+mj-lt"/>
              </a:rPr>
              <a:t>Intelligent systems</a:t>
            </a:r>
          </a:p>
          <a:p>
            <a:pPr>
              <a:lnSpc>
                <a:spcPct val="100000"/>
              </a:lnSpc>
            </a:pPr>
            <a:r>
              <a:rPr lang="en-AU" dirty="0">
                <a:latin typeface="+mj-lt"/>
              </a:rPr>
              <a:t>Enterprise Computing 11-12</a:t>
            </a:r>
          </a:p>
        </p:txBody>
      </p:sp>
      <p:pic>
        <p:nvPicPr>
          <p:cNvPr id="7" name="Picture Placeholder 6">
            <a:extLst>
              <a:ext uri="{FF2B5EF4-FFF2-40B4-BE49-F238E27FC236}">
                <a16:creationId xmlns:a16="http://schemas.microsoft.com/office/drawing/2014/main" id="{DF3DA7CD-7467-5458-54DB-010A0B2C71B9}"/>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7873" r="7873"/>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8521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D30C2-2792-7BFA-FDBF-5855779056E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38DF9F0-336B-1723-550C-A6BC59401675}"/>
              </a:ext>
            </a:extLst>
          </p:cNvPr>
          <p:cNvSpPr>
            <a:spLocks noGrp="1"/>
          </p:cNvSpPr>
          <p:nvPr>
            <p:ph type="title"/>
          </p:nvPr>
        </p:nvSpPr>
        <p:spPr/>
        <p:txBody>
          <a:bodyPr/>
          <a:lstStyle/>
          <a:p>
            <a:r>
              <a:rPr lang="en-AU" dirty="0"/>
              <a:t>Describe key features of an expert system</a:t>
            </a:r>
          </a:p>
        </p:txBody>
      </p:sp>
      <p:sp>
        <p:nvSpPr>
          <p:cNvPr id="5" name="Text Placeholder 4">
            <a:extLst>
              <a:ext uri="{FF2B5EF4-FFF2-40B4-BE49-F238E27FC236}">
                <a16:creationId xmlns:a16="http://schemas.microsoft.com/office/drawing/2014/main" id="{20713FD1-577A-2603-0323-1917A37D53CC}"/>
              </a:ext>
            </a:extLst>
          </p:cNvPr>
          <p:cNvSpPr>
            <a:spLocks noGrp="1"/>
          </p:cNvSpPr>
          <p:nvPr>
            <p:ph type="body" sz="quarter" idx="18"/>
          </p:nvPr>
        </p:nvSpPr>
        <p:spPr/>
        <p:txBody>
          <a:bodyPr/>
          <a:lstStyle/>
          <a:p>
            <a:r>
              <a:rPr lang="en-AU" dirty="0"/>
              <a:t>Expert system diagram</a:t>
            </a:r>
          </a:p>
        </p:txBody>
      </p:sp>
      <p:grpSp>
        <p:nvGrpSpPr>
          <p:cNvPr id="26" name="Group 25" descr="The image depicts a diagram illustrating the components of an inference engine system. On the left, there is a stylised graphic of a cylindrical knowledge base, colored in gradients of blue, with a red arrow pointing to the right. In the center, enclosed by a dashed line box labeled &quot;Inference engine,&quot; three light blue rectangular blocks are vertically aligned and connected by downward arrows, labeled &quot;Match,&quot; &quot;Resolve,&quot; and &quot;Execute.&quot; To the right of the blocks are two large blue arrows, pointing up and down, labeled &quot;Forward chaining&quot; and &quot;Backward chaining.&quot; On the far right, a &quot;User interface&quot; section shows a stylised figure standing next to an interface display with various icons, graphs, and a paper airplane. Two red arrows, labeled &quot;Query&quot; and &quot;Advice,&quot; connect the user interface back to the inference engine.">
            <a:extLst>
              <a:ext uri="{FF2B5EF4-FFF2-40B4-BE49-F238E27FC236}">
                <a16:creationId xmlns:a16="http://schemas.microsoft.com/office/drawing/2014/main" id="{CA81F34B-0C79-D6E6-4D53-D1360D71CDC8}"/>
              </a:ext>
            </a:extLst>
          </p:cNvPr>
          <p:cNvGrpSpPr/>
          <p:nvPr/>
        </p:nvGrpSpPr>
        <p:grpSpPr>
          <a:xfrm>
            <a:off x="359998" y="1784205"/>
            <a:ext cx="11472004" cy="4616595"/>
            <a:chOff x="359998" y="1784205"/>
            <a:chExt cx="11472004" cy="4616595"/>
          </a:xfrm>
        </p:grpSpPr>
        <p:sp>
          <p:nvSpPr>
            <p:cNvPr id="8" name="Rounded Rectangle 7">
              <a:extLst>
                <a:ext uri="{FF2B5EF4-FFF2-40B4-BE49-F238E27FC236}">
                  <a16:creationId xmlns:a16="http://schemas.microsoft.com/office/drawing/2014/main" id="{677207AF-71C3-ED87-0AFE-954A3CB26333}"/>
                </a:ext>
              </a:extLst>
            </p:cNvPr>
            <p:cNvSpPr/>
            <p:nvPr/>
          </p:nvSpPr>
          <p:spPr>
            <a:xfrm>
              <a:off x="8504136" y="1784206"/>
              <a:ext cx="3327866" cy="4616588"/>
            </a:xfrm>
            <a:prstGeom prst="roundRect">
              <a:avLst>
                <a:gd name="adj" fmla="val 386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diagram of a process&#10;&#10;AI-generated content may be incorrect.">
              <a:extLst>
                <a:ext uri="{FF2B5EF4-FFF2-40B4-BE49-F238E27FC236}">
                  <a16:creationId xmlns:a16="http://schemas.microsoft.com/office/drawing/2014/main" id="{1AD9CCB4-CF2D-B6B8-D02B-FB112C1D818F}"/>
                </a:ext>
              </a:extLst>
            </p:cNvPr>
            <p:cNvPicPr>
              <a:picLocks noChangeAspect="1"/>
            </p:cNvPicPr>
            <p:nvPr/>
          </p:nvPicPr>
          <p:blipFill>
            <a:blip r:embed="rId3"/>
            <a:srcRect l="79869" t="16644" r="640" b="25685"/>
            <a:stretch>
              <a:fillRect/>
            </a:stretch>
          </p:blipFill>
          <p:spPr>
            <a:xfrm>
              <a:off x="8981968" y="2376181"/>
              <a:ext cx="2372202" cy="3465115"/>
            </a:xfrm>
            <a:prstGeom prst="rect">
              <a:avLst/>
            </a:prstGeom>
          </p:spPr>
        </p:pic>
        <p:grpSp>
          <p:nvGrpSpPr>
            <p:cNvPr id="15" name="Group 14">
              <a:extLst>
                <a:ext uri="{FF2B5EF4-FFF2-40B4-BE49-F238E27FC236}">
                  <a16:creationId xmlns:a16="http://schemas.microsoft.com/office/drawing/2014/main" id="{3A25318A-381C-04B6-C556-5C4FDEE2413E}"/>
                </a:ext>
              </a:extLst>
            </p:cNvPr>
            <p:cNvGrpSpPr/>
            <p:nvPr/>
          </p:nvGrpSpPr>
          <p:grpSpPr>
            <a:xfrm>
              <a:off x="359998" y="1784206"/>
              <a:ext cx="2324383" cy="4616594"/>
              <a:chOff x="359998" y="1784206"/>
              <a:chExt cx="2324383" cy="4616594"/>
            </a:xfrm>
          </p:grpSpPr>
          <p:sp>
            <p:nvSpPr>
              <p:cNvPr id="2" name="Rounded Rectangle 1">
                <a:extLst>
                  <a:ext uri="{FF2B5EF4-FFF2-40B4-BE49-F238E27FC236}">
                    <a16:creationId xmlns:a16="http://schemas.microsoft.com/office/drawing/2014/main" id="{7B19C208-485A-7ED4-6FDA-3632F9BB1876}"/>
                  </a:ext>
                </a:extLst>
              </p:cNvPr>
              <p:cNvSpPr/>
              <p:nvPr/>
            </p:nvSpPr>
            <p:spPr>
              <a:xfrm>
                <a:off x="359998" y="1784206"/>
                <a:ext cx="2324383" cy="4616594"/>
              </a:xfrm>
              <a:prstGeom prst="roundRect">
                <a:avLst>
                  <a:gd name="adj" fmla="val 386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diagram of a process&#10;&#10;AI-generated content may be incorrect.">
                <a:extLst>
                  <a:ext uri="{FF2B5EF4-FFF2-40B4-BE49-F238E27FC236}">
                    <a16:creationId xmlns:a16="http://schemas.microsoft.com/office/drawing/2014/main" id="{C43F6A1B-2DD9-9633-1705-C0B8880B6394}"/>
                  </a:ext>
                </a:extLst>
              </p:cNvPr>
              <p:cNvPicPr>
                <a:picLocks noChangeAspect="1"/>
              </p:cNvPicPr>
              <p:nvPr/>
            </p:nvPicPr>
            <p:blipFill>
              <a:blip r:embed="rId3"/>
              <a:srcRect t="26305" r="79017" b="25686"/>
              <a:stretch>
                <a:fillRect/>
              </a:stretch>
            </p:blipFill>
            <p:spPr>
              <a:xfrm>
                <a:off x="464662" y="3021842"/>
                <a:ext cx="2011199" cy="2271714"/>
              </a:xfrm>
              <a:prstGeom prst="rect">
                <a:avLst/>
              </a:prstGeom>
            </p:spPr>
          </p:pic>
          <p:sp>
            <p:nvSpPr>
              <p:cNvPr id="11" name="TextBox 10">
                <a:extLst>
                  <a:ext uri="{FF2B5EF4-FFF2-40B4-BE49-F238E27FC236}">
                    <a16:creationId xmlns:a16="http://schemas.microsoft.com/office/drawing/2014/main" id="{0C656037-6865-6DEC-1E55-9544565FCBB1}"/>
                  </a:ext>
                </a:extLst>
              </p:cNvPr>
              <p:cNvSpPr txBox="1"/>
              <p:nvPr/>
            </p:nvSpPr>
            <p:spPr>
              <a:xfrm>
                <a:off x="464661" y="1953103"/>
                <a:ext cx="2011199" cy="333068"/>
              </a:xfrm>
              <a:prstGeom prst="rect">
                <a:avLst/>
              </a:prstGeom>
              <a:noFill/>
            </p:spPr>
            <p:txBody>
              <a:bodyPr wrap="square" lIns="0" tIns="0" rIns="0" bIns="0" rtlCol="0">
                <a:noAutofit/>
              </a:bodyPr>
              <a:lstStyle/>
              <a:p>
                <a:pPr algn="ctr"/>
                <a:r>
                  <a:rPr lang="en-US" sz="1800" b="1" dirty="0"/>
                  <a:t>Knowledge base</a:t>
                </a:r>
              </a:p>
            </p:txBody>
          </p:sp>
        </p:grpSp>
        <p:grpSp>
          <p:nvGrpSpPr>
            <p:cNvPr id="14" name="Group 13">
              <a:extLst>
                <a:ext uri="{FF2B5EF4-FFF2-40B4-BE49-F238E27FC236}">
                  <a16:creationId xmlns:a16="http://schemas.microsoft.com/office/drawing/2014/main" id="{459B5571-E683-A9D2-705B-2E6BF1594B18}"/>
                </a:ext>
              </a:extLst>
            </p:cNvPr>
            <p:cNvGrpSpPr/>
            <p:nvPr/>
          </p:nvGrpSpPr>
          <p:grpSpPr>
            <a:xfrm>
              <a:off x="3453898" y="1784205"/>
              <a:ext cx="4072201" cy="4616589"/>
              <a:chOff x="3317510" y="1784205"/>
              <a:chExt cx="4072201" cy="4616589"/>
            </a:xfrm>
          </p:grpSpPr>
          <p:sp>
            <p:nvSpPr>
              <p:cNvPr id="7" name="Rounded Rectangle 6">
                <a:extLst>
                  <a:ext uri="{FF2B5EF4-FFF2-40B4-BE49-F238E27FC236}">
                    <a16:creationId xmlns:a16="http://schemas.microsoft.com/office/drawing/2014/main" id="{509E391C-0753-8975-68B9-B468B8C606E7}"/>
                  </a:ext>
                </a:extLst>
              </p:cNvPr>
              <p:cNvSpPr/>
              <p:nvPr/>
            </p:nvSpPr>
            <p:spPr>
              <a:xfrm>
                <a:off x="3317510" y="1784205"/>
                <a:ext cx="4072201" cy="4616589"/>
              </a:xfrm>
              <a:prstGeom prst="roundRect">
                <a:avLst>
                  <a:gd name="adj" fmla="val 386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diagram of a process&#10;&#10;AI-generated content may be incorrect.">
                <a:extLst>
                  <a:ext uri="{FF2B5EF4-FFF2-40B4-BE49-F238E27FC236}">
                    <a16:creationId xmlns:a16="http://schemas.microsoft.com/office/drawing/2014/main" id="{06E83FA9-44BA-1D9A-363F-93DE7D62145B}"/>
                  </a:ext>
                </a:extLst>
              </p:cNvPr>
              <p:cNvPicPr>
                <a:picLocks noChangeAspect="1"/>
              </p:cNvPicPr>
              <p:nvPr/>
            </p:nvPicPr>
            <p:blipFill>
              <a:blip r:embed="rId3"/>
              <a:srcRect l="29516" t="9399" r="31015" b="9078"/>
              <a:stretch>
                <a:fillRect/>
              </a:stretch>
            </p:blipFill>
            <p:spPr>
              <a:xfrm>
                <a:off x="3462053" y="2308436"/>
                <a:ext cx="3783114" cy="3857550"/>
              </a:xfrm>
              <a:prstGeom prst="rect">
                <a:avLst/>
              </a:prstGeom>
            </p:spPr>
          </p:pic>
          <p:sp>
            <p:nvSpPr>
              <p:cNvPr id="12" name="TextBox 11">
                <a:extLst>
                  <a:ext uri="{FF2B5EF4-FFF2-40B4-BE49-F238E27FC236}">
                    <a16:creationId xmlns:a16="http://schemas.microsoft.com/office/drawing/2014/main" id="{63232631-24FB-19B3-F6E7-F223B6F06516}"/>
                  </a:ext>
                </a:extLst>
              </p:cNvPr>
              <p:cNvSpPr txBox="1"/>
              <p:nvPr/>
            </p:nvSpPr>
            <p:spPr>
              <a:xfrm>
                <a:off x="4348011" y="1953103"/>
                <a:ext cx="2011199" cy="333068"/>
              </a:xfrm>
              <a:prstGeom prst="rect">
                <a:avLst/>
              </a:prstGeom>
              <a:noFill/>
            </p:spPr>
            <p:txBody>
              <a:bodyPr wrap="square" lIns="0" tIns="0" rIns="0" bIns="0" rtlCol="0">
                <a:noAutofit/>
              </a:bodyPr>
              <a:lstStyle/>
              <a:p>
                <a:pPr algn="ctr"/>
                <a:r>
                  <a:rPr lang="en-US" sz="1800" b="1" dirty="0"/>
                  <a:t>Inference engine</a:t>
                </a:r>
              </a:p>
            </p:txBody>
          </p:sp>
        </p:grpSp>
        <p:sp>
          <p:nvSpPr>
            <p:cNvPr id="13" name="TextBox 12">
              <a:extLst>
                <a:ext uri="{FF2B5EF4-FFF2-40B4-BE49-F238E27FC236}">
                  <a16:creationId xmlns:a16="http://schemas.microsoft.com/office/drawing/2014/main" id="{2A641B79-5523-4F3A-ABFE-71D86EB610AA}"/>
                </a:ext>
              </a:extLst>
            </p:cNvPr>
            <p:cNvSpPr txBox="1"/>
            <p:nvPr/>
          </p:nvSpPr>
          <p:spPr>
            <a:xfrm>
              <a:off x="9162470" y="1953103"/>
              <a:ext cx="2011199" cy="333068"/>
            </a:xfrm>
            <a:prstGeom prst="rect">
              <a:avLst/>
            </a:prstGeom>
            <a:noFill/>
          </p:spPr>
          <p:txBody>
            <a:bodyPr wrap="square" lIns="0" tIns="0" rIns="0" bIns="0" rtlCol="0">
              <a:noAutofit/>
            </a:bodyPr>
            <a:lstStyle/>
            <a:p>
              <a:pPr algn="ctr"/>
              <a:r>
                <a:rPr lang="en-US" sz="1800" b="1" dirty="0"/>
                <a:t>User interface</a:t>
              </a:r>
            </a:p>
          </p:txBody>
        </p:sp>
        <p:cxnSp>
          <p:nvCxnSpPr>
            <p:cNvPr id="17" name="Straight Arrow Connector 16">
              <a:extLst>
                <a:ext uri="{FF2B5EF4-FFF2-40B4-BE49-F238E27FC236}">
                  <a16:creationId xmlns:a16="http://schemas.microsoft.com/office/drawing/2014/main" id="{A2727636-CC3A-F0CF-C2FE-89C81ACC02AA}"/>
                </a:ext>
              </a:extLst>
            </p:cNvPr>
            <p:cNvCxnSpPr>
              <a:cxnSpLocks/>
            </p:cNvCxnSpPr>
            <p:nvPr/>
          </p:nvCxnSpPr>
          <p:spPr>
            <a:xfrm>
              <a:off x="2762250" y="4108738"/>
              <a:ext cx="653548" cy="0"/>
            </a:xfrm>
            <a:prstGeom prst="straightConnector1">
              <a:avLst/>
            </a:prstGeom>
            <a:ln w="539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FF16BA4-0CB0-6771-0749-7CBDF53148A8}"/>
                </a:ext>
              </a:extLst>
            </p:cNvPr>
            <p:cNvCxnSpPr>
              <a:cxnSpLocks/>
            </p:cNvCxnSpPr>
            <p:nvPr/>
          </p:nvCxnSpPr>
          <p:spPr>
            <a:xfrm flipH="1">
              <a:off x="7618528" y="3591903"/>
              <a:ext cx="800100" cy="0"/>
            </a:xfrm>
            <a:prstGeom prst="straightConnector1">
              <a:avLst/>
            </a:prstGeom>
            <a:ln w="539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55982D6-33AA-427E-DEE0-369AC9C0D3CA}"/>
                </a:ext>
              </a:extLst>
            </p:cNvPr>
            <p:cNvSpPr txBox="1"/>
            <p:nvPr/>
          </p:nvSpPr>
          <p:spPr>
            <a:xfrm>
              <a:off x="7642771" y="3147184"/>
              <a:ext cx="751614" cy="221974"/>
            </a:xfrm>
            <a:prstGeom prst="rect">
              <a:avLst/>
            </a:prstGeom>
            <a:noFill/>
          </p:spPr>
          <p:txBody>
            <a:bodyPr wrap="square" lIns="0" tIns="0" rIns="0" bIns="0" rtlCol="0">
              <a:noAutofit/>
            </a:bodyPr>
            <a:lstStyle/>
            <a:p>
              <a:pPr algn="l"/>
              <a:r>
                <a:rPr lang="en-US" sz="1800" b="1" dirty="0"/>
                <a:t>Query</a:t>
              </a:r>
            </a:p>
          </p:txBody>
        </p:sp>
        <p:cxnSp>
          <p:nvCxnSpPr>
            <p:cNvPr id="24" name="Straight Arrow Connector 23">
              <a:extLst>
                <a:ext uri="{FF2B5EF4-FFF2-40B4-BE49-F238E27FC236}">
                  <a16:creationId xmlns:a16="http://schemas.microsoft.com/office/drawing/2014/main" id="{01589545-2862-E669-0F98-262CC6B66E2A}"/>
                </a:ext>
              </a:extLst>
            </p:cNvPr>
            <p:cNvCxnSpPr>
              <a:cxnSpLocks/>
            </p:cNvCxnSpPr>
            <p:nvPr/>
          </p:nvCxnSpPr>
          <p:spPr>
            <a:xfrm>
              <a:off x="7618528" y="4996634"/>
              <a:ext cx="800100" cy="0"/>
            </a:xfrm>
            <a:prstGeom prst="straightConnector1">
              <a:avLst/>
            </a:prstGeom>
            <a:ln w="539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CF1C5F0-D895-1566-DFC8-EBC03CACE463}"/>
                </a:ext>
              </a:extLst>
            </p:cNvPr>
            <p:cNvSpPr txBox="1"/>
            <p:nvPr/>
          </p:nvSpPr>
          <p:spPr>
            <a:xfrm>
              <a:off x="7642771" y="4551915"/>
              <a:ext cx="751614" cy="221974"/>
            </a:xfrm>
            <a:prstGeom prst="rect">
              <a:avLst/>
            </a:prstGeom>
            <a:noFill/>
          </p:spPr>
          <p:txBody>
            <a:bodyPr wrap="square" lIns="0" tIns="0" rIns="0" bIns="0" rtlCol="0">
              <a:noAutofit/>
            </a:bodyPr>
            <a:lstStyle/>
            <a:p>
              <a:pPr algn="l"/>
              <a:r>
                <a:rPr lang="en-US" sz="1800" b="1" dirty="0"/>
                <a:t>Advice</a:t>
              </a:r>
            </a:p>
          </p:txBody>
        </p:sp>
      </p:grpSp>
      <p:sp>
        <p:nvSpPr>
          <p:cNvPr id="3" name="Slide Number Placeholder 2">
            <a:extLst>
              <a:ext uri="{FF2B5EF4-FFF2-40B4-BE49-F238E27FC236}">
                <a16:creationId xmlns:a16="http://schemas.microsoft.com/office/drawing/2014/main" id="{055BEC16-950B-33F2-2A75-F078924A75F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a:p>
        </p:txBody>
      </p:sp>
    </p:spTree>
    <p:extLst>
      <p:ext uri="{BB962C8B-B14F-4D97-AF65-F5344CB8AC3E}">
        <p14:creationId xmlns:p14="http://schemas.microsoft.com/office/powerpoint/2010/main" val="197405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56627-5B69-7A38-33BE-90774CE67F7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6830DE8-CC51-0287-E56E-C9F3D763C24B}"/>
              </a:ext>
            </a:extLst>
          </p:cNvPr>
          <p:cNvSpPr>
            <a:spLocks noGrp="1"/>
          </p:cNvSpPr>
          <p:nvPr>
            <p:ph type="title"/>
          </p:nvPr>
        </p:nvSpPr>
        <p:spPr/>
        <p:txBody>
          <a:bodyPr/>
          <a:lstStyle/>
          <a:p>
            <a:r>
              <a:rPr lang="en-AU" dirty="0"/>
              <a:t>Expert systems</a:t>
            </a:r>
          </a:p>
        </p:txBody>
      </p:sp>
      <p:sp>
        <p:nvSpPr>
          <p:cNvPr id="5" name="Text Placeholder 4">
            <a:extLst>
              <a:ext uri="{FF2B5EF4-FFF2-40B4-BE49-F238E27FC236}">
                <a16:creationId xmlns:a16="http://schemas.microsoft.com/office/drawing/2014/main" id="{38A4A24E-5963-81B2-6EBF-4207B4FCABBA}"/>
              </a:ext>
            </a:extLst>
          </p:cNvPr>
          <p:cNvSpPr>
            <a:spLocks noGrp="1"/>
          </p:cNvSpPr>
          <p:nvPr>
            <p:ph type="body" sz="quarter" idx="18"/>
          </p:nvPr>
        </p:nvSpPr>
        <p:spPr/>
        <p:txBody>
          <a:bodyPr/>
          <a:lstStyle/>
          <a:p>
            <a:r>
              <a:rPr lang="en-AU" dirty="0"/>
              <a:t>What are they and what are some examples?</a:t>
            </a:r>
          </a:p>
        </p:txBody>
      </p:sp>
      <p:sp>
        <p:nvSpPr>
          <p:cNvPr id="8" name="Rectangle 7">
            <a:extLst>
              <a:ext uri="{FF2B5EF4-FFF2-40B4-BE49-F238E27FC236}">
                <a16:creationId xmlns:a16="http://schemas.microsoft.com/office/drawing/2014/main" id="{0E8592A7-A7F9-586E-6695-2CBDE0D2487A}"/>
              </a:ext>
              <a:ext uri="{C183D7F6-B498-43B3-948B-1728B52AA6E4}">
                <adec:decorative xmlns:adec="http://schemas.microsoft.com/office/drawing/2017/decorative" val="1"/>
              </a:ext>
            </a:extLst>
          </p:cNvPr>
          <p:cNvSpPr/>
          <p:nvPr/>
        </p:nvSpPr>
        <p:spPr>
          <a:xfrm>
            <a:off x="359999" y="4397683"/>
            <a:ext cx="11205084" cy="1443614"/>
          </a:xfrm>
          <a:prstGeom prst="rect">
            <a:avLst/>
          </a:prstGeom>
          <a:solidFill>
            <a:schemeClr val="accent4">
              <a:alpha val="4645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E85A84D-F78E-FEEC-95B1-9147952184E1}"/>
              </a:ext>
              <a:ext uri="{C183D7F6-B498-43B3-948B-1728B52AA6E4}">
                <adec:decorative xmlns:adec="http://schemas.microsoft.com/office/drawing/2017/decorative" val="1"/>
              </a:ext>
            </a:extLst>
          </p:cNvPr>
          <p:cNvSpPr/>
          <p:nvPr/>
        </p:nvSpPr>
        <p:spPr>
          <a:xfrm>
            <a:off x="359999" y="2120348"/>
            <a:ext cx="11205084" cy="2027582"/>
          </a:xfrm>
          <a:prstGeom prst="rect">
            <a:avLst/>
          </a:prstGeom>
          <a:solidFill>
            <a:schemeClr val="accent4">
              <a:alpha val="4645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1B712D4-5CAA-7CF0-01BA-F650B499723D}"/>
              </a:ext>
            </a:extLst>
          </p:cNvPr>
          <p:cNvSpPr txBox="1"/>
          <p:nvPr/>
        </p:nvSpPr>
        <p:spPr>
          <a:xfrm>
            <a:off x="626918" y="2174410"/>
            <a:ext cx="10497082" cy="3460691"/>
          </a:xfrm>
          <a:prstGeom prst="rect">
            <a:avLst/>
          </a:prstGeom>
          <a:noFill/>
        </p:spPr>
        <p:txBody>
          <a:bodyPr wrap="square">
            <a:spAutoFit/>
          </a:bodyPr>
          <a:lstStyle/>
          <a:p>
            <a:pPr>
              <a:lnSpc>
                <a:spcPct val="150000"/>
              </a:lnSpc>
              <a:spcBef>
                <a:spcPts val="1200"/>
              </a:spcBef>
              <a:spcAft>
                <a:spcPts val="4000"/>
              </a:spcAft>
              <a:buNone/>
            </a:pPr>
            <a:r>
              <a:rPr lang="en-AU" sz="2400" dirty="0">
                <a:effectLst/>
                <a:latin typeface="Arial" panose="020B0604020202020204" pitchFamily="34" charset="0"/>
                <a:ea typeface="Calibri" panose="020F0502020204030204" pitchFamily="34" charset="0"/>
              </a:rPr>
              <a:t>Expert systems are computer systems designed to emulate the decision-making abilities of human experts, solving specific problems in a particular domain using a knowledge base and inference engine. </a:t>
            </a:r>
          </a:p>
          <a:p>
            <a:pPr>
              <a:lnSpc>
                <a:spcPct val="150000"/>
              </a:lnSpc>
              <a:spcBef>
                <a:spcPts val="1200"/>
              </a:spcBef>
              <a:spcAft>
                <a:spcPts val="2000"/>
              </a:spcAft>
              <a:buNone/>
            </a:pPr>
            <a:r>
              <a:rPr lang="en-AU" sz="2400" dirty="0">
                <a:effectLst/>
                <a:latin typeface="Arial" panose="020B0604020202020204" pitchFamily="34" charset="0"/>
                <a:ea typeface="Calibri" panose="020F0502020204030204" pitchFamily="34" charset="0"/>
              </a:rPr>
              <a:t>Examples of expert systems include weather apps, medical diagnostic tools and recommendation systems (like Netflix or Spotify).</a:t>
            </a:r>
          </a:p>
        </p:txBody>
      </p:sp>
      <p:sp>
        <p:nvSpPr>
          <p:cNvPr id="3" name="Slide Number Placeholder 2">
            <a:extLst>
              <a:ext uri="{FF2B5EF4-FFF2-40B4-BE49-F238E27FC236}">
                <a16:creationId xmlns:a16="http://schemas.microsoft.com/office/drawing/2014/main" id="{8A2AF628-69AF-019D-F481-75A7C10FAD0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a:p>
        </p:txBody>
      </p:sp>
    </p:spTree>
    <p:extLst>
      <p:ext uri="{BB962C8B-B14F-4D97-AF65-F5344CB8AC3E}">
        <p14:creationId xmlns:p14="http://schemas.microsoft.com/office/powerpoint/2010/main" val="72346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CF643A-C406-DF78-E87B-F3186F5344E5}"/>
              </a:ext>
            </a:extLst>
          </p:cNvPr>
          <p:cNvSpPr>
            <a:spLocks noGrp="1"/>
          </p:cNvSpPr>
          <p:nvPr>
            <p:ph type="title"/>
          </p:nvPr>
        </p:nvSpPr>
        <p:spPr/>
        <p:txBody>
          <a:bodyPr/>
          <a:lstStyle/>
          <a:p>
            <a:r>
              <a:rPr lang="en-AU" dirty="0"/>
              <a:t>Expert systems</a:t>
            </a:r>
          </a:p>
        </p:txBody>
      </p:sp>
      <p:sp>
        <p:nvSpPr>
          <p:cNvPr id="5" name="Text Placeholder 4">
            <a:extLst>
              <a:ext uri="{FF2B5EF4-FFF2-40B4-BE49-F238E27FC236}">
                <a16:creationId xmlns:a16="http://schemas.microsoft.com/office/drawing/2014/main" id="{23F28112-BD86-7772-54D2-1D35D6614CB0}"/>
              </a:ext>
            </a:extLst>
          </p:cNvPr>
          <p:cNvSpPr>
            <a:spLocks noGrp="1"/>
          </p:cNvSpPr>
          <p:nvPr>
            <p:ph type="body" sz="quarter" idx="18"/>
          </p:nvPr>
        </p:nvSpPr>
        <p:spPr/>
        <p:txBody>
          <a:bodyPr/>
          <a:lstStyle/>
          <a:p>
            <a:r>
              <a:rPr lang="en-AU" dirty="0"/>
              <a:t>What components do they have?</a:t>
            </a:r>
          </a:p>
        </p:txBody>
      </p:sp>
      <p:sp>
        <p:nvSpPr>
          <p:cNvPr id="6" name="Rectangle 5">
            <a:extLst>
              <a:ext uri="{FF2B5EF4-FFF2-40B4-BE49-F238E27FC236}">
                <a16:creationId xmlns:a16="http://schemas.microsoft.com/office/drawing/2014/main" id="{63117898-7DCE-2B78-520A-D0F1B9365BBB}"/>
              </a:ext>
              <a:ext uri="{C183D7F6-B498-43B3-948B-1728B52AA6E4}">
                <adec:decorative xmlns:adec="http://schemas.microsoft.com/office/drawing/2017/decorative" val="1"/>
              </a:ext>
            </a:extLst>
          </p:cNvPr>
          <p:cNvSpPr/>
          <p:nvPr/>
        </p:nvSpPr>
        <p:spPr>
          <a:xfrm>
            <a:off x="278916" y="1896115"/>
            <a:ext cx="11565084" cy="860338"/>
          </a:xfrm>
          <a:prstGeom prst="rect">
            <a:avLst/>
          </a:prstGeom>
          <a:solidFill>
            <a:schemeClr val="accent4">
              <a:alpha val="4645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DD57314-AE51-6A23-4A93-A67BD4BA1F21}"/>
              </a:ext>
              <a:ext uri="{C183D7F6-B498-43B3-948B-1728B52AA6E4}">
                <adec:decorative xmlns:adec="http://schemas.microsoft.com/office/drawing/2017/decorative" val="1"/>
              </a:ext>
            </a:extLst>
          </p:cNvPr>
          <p:cNvSpPr/>
          <p:nvPr/>
        </p:nvSpPr>
        <p:spPr>
          <a:xfrm>
            <a:off x="278916" y="2876776"/>
            <a:ext cx="11565084" cy="860338"/>
          </a:xfrm>
          <a:prstGeom prst="rect">
            <a:avLst/>
          </a:prstGeom>
          <a:solidFill>
            <a:schemeClr val="bg2">
              <a:alpha val="4645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B6A4053-4A87-6949-CF9E-8EBD0E58580A}"/>
              </a:ext>
              <a:ext uri="{C183D7F6-B498-43B3-948B-1728B52AA6E4}">
                <adec:decorative xmlns:adec="http://schemas.microsoft.com/office/drawing/2017/decorative" val="1"/>
              </a:ext>
            </a:extLst>
          </p:cNvPr>
          <p:cNvSpPr/>
          <p:nvPr/>
        </p:nvSpPr>
        <p:spPr>
          <a:xfrm>
            <a:off x="278916" y="3817679"/>
            <a:ext cx="11565084" cy="1416929"/>
          </a:xfrm>
          <a:prstGeom prst="rect">
            <a:avLst/>
          </a:prstGeom>
          <a:solidFill>
            <a:schemeClr val="bg2">
              <a:alpha val="4645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8A12B3A-5D86-B928-2BB7-6D22BBCD37B0}"/>
              </a:ext>
              <a:ext uri="{C183D7F6-B498-43B3-948B-1728B52AA6E4}">
                <adec:decorative xmlns:adec="http://schemas.microsoft.com/office/drawing/2017/decorative" val="1"/>
              </a:ext>
            </a:extLst>
          </p:cNvPr>
          <p:cNvSpPr/>
          <p:nvPr/>
        </p:nvSpPr>
        <p:spPr>
          <a:xfrm>
            <a:off x="278916" y="5315176"/>
            <a:ext cx="11565084" cy="860338"/>
          </a:xfrm>
          <a:prstGeom prst="rect">
            <a:avLst/>
          </a:prstGeom>
          <a:solidFill>
            <a:schemeClr val="bg2">
              <a:alpha val="4645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136A043-A185-B8ED-9317-691A34597B91}"/>
              </a:ext>
            </a:extLst>
          </p:cNvPr>
          <p:cNvSpPr txBox="1"/>
          <p:nvPr/>
        </p:nvSpPr>
        <p:spPr>
          <a:xfrm>
            <a:off x="359998" y="1896115"/>
            <a:ext cx="11217082" cy="4065280"/>
          </a:xfrm>
          <a:prstGeom prst="rect">
            <a:avLst/>
          </a:prstGeom>
          <a:noFill/>
        </p:spPr>
        <p:txBody>
          <a:bodyPr wrap="square">
            <a:spAutoFit/>
          </a:bodyPr>
          <a:lstStyle/>
          <a:p>
            <a:pPr>
              <a:lnSpc>
                <a:spcPct val="200000"/>
              </a:lnSpc>
              <a:spcBef>
                <a:spcPts val="1200"/>
              </a:spcBef>
              <a:spcAft>
                <a:spcPts val="800"/>
              </a:spcAft>
              <a:buNone/>
            </a:pPr>
            <a:r>
              <a:rPr lang="en-AU" sz="2200" dirty="0">
                <a:effectLst/>
                <a:latin typeface="Arial" panose="020B0604020202020204" pitchFamily="34" charset="0"/>
                <a:ea typeface="Calibri" panose="020F0502020204030204" pitchFamily="34" charset="0"/>
              </a:rPr>
              <a:t>Expert systems typically consist of three main components:</a:t>
            </a:r>
          </a:p>
          <a:p>
            <a:pPr marL="342900" lvl="0" indent="-342900">
              <a:lnSpc>
                <a:spcPct val="200000"/>
              </a:lnSpc>
              <a:spcBef>
                <a:spcPts val="1200"/>
              </a:spcBef>
              <a:spcAft>
                <a:spcPts val="600"/>
              </a:spcAft>
              <a:buFont typeface="Symbol" panose="05050102010706020507" pitchFamily="18" charset="2"/>
              <a:buChar char=""/>
            </a:pPr>
            <a:r>
              <a:rPr lang="en-AU" sz="2200" dirty="0">
                <a:effectLst/>
                <a:latin typeface="Arial" panose="020B0604020202020204" pitchFamily="34" charset="0"/>
                <a:ea typeface="Calibri" panose="020F0502020204030204" pitchFamily="34" charset="0"/>
              </a:rPr>
              <a:t>Knowledge base – provides the necessary information</a:t>
            </a:r>
          </a:p>
          <a:p>
            <a:pPr marL="342900" lvl="0" indent="-342900">
              <a:lnSpc>
                <a:spcPct val="200000"/>
              </a:lnSpc>
              <a:spcBef>
                <a:spcPts val="1200"/>
              </a:spcBef>
              <a:spcAft>
                <a:spcPts val="600"/>
              </a:spcAft>
              <a:buFont typeface="Symbol" panose="05050102010706020507" pitchFamily="18" charset="2"/>
              <a:buChar char=""/>
            </a:pPr>
            <a:r>
              <a:rPr lang="en-AU" sz="2200" dirty="0">
                <a:effectLst/>
                <a:latin typeface="Arial" panose="020B0604020202020204" pitchFamily="34" charset="0"/>
                <a:ea typeface="Calibri" panose="020F0502020204030204" pitchFamily="34" charset="0"/>
              </a:rPr>
              <a:t>Inference engine, including forward chaining and backward chaining – processes that information </a:t>
            </a:r>
          </a:p>
          <a:p>
            <a:pPr marL="342900" lvl="0" indent="-342900">
              <a:lnSpc>
                <a:spcPct val="200000"/>
              </a:lnSpc>
              <a:spcBef>
                <a:spcPts val="1200"/>
              </a:spcBef>
              <a:spcAft>
                <a:spcPts val="600"/>
              </a:spcAft>
              <a:buFont typeface="Symbol" panose="05050102010706020507" pitchFamily="18" charset="2"/>
              <a:buChar char=""/>
            </a:pPr>
            <a:r>
              <a:rPr lang="en-AU" sz="2200" dirty="0">
                <a:effectLst/>
                <a:latin typeface="Arial" panose="020B0604020202020204" pitchFamily="34" charset="0"/>
                <a:ea typeface="Calibri" panose="020F0502020204030204" pitchFamily="34" charset="0"/>
              </a:rPr>
              <a:t>User interface (UI) – ensures that users can interact with the system efficiently</a:t>
            </a:r>
          </a:p>
        </p:txBody>
      </p:sp>
      <p:sp>
        <p:nvSpPr>
          <p:cNvPr id="3" name="Slide Number Placeholder 2">
            <a:extLst>
              <a:ext uri="{FF2B5EF4-FFF2-40B4-BE49-F238E27FC236}">
                <a16:creationId xmlns:a16="http://schemas.microsoft.com/office/drawing/2014/main" id="{7475B152-9671-66F9-7E5C-308D9FA0FC3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a:p>
        </p:txBody>
      </p:sp>
    </p:spTree>
    <p:extLst>
      <p:ext uri="{BB962C8B-B14F-4D97-AF65-F5344CB8AC3E}">
        <p14:creationId xmlns:p14="http://schemas.microsoft.com/office/powerpoint/2010/main" val="3122473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000E0F-27D6-1859-C940-4D87580B20C9}"/>
              </a:ext>
            </a:extLst>
          </p:cNvPr>
          <p:cNvSpPr>
            <a:spLocks noGrp="1"/>
          </p:cNvSpPr>
          <p:nvPr>
            <p:ph type="title"/>
          </p:nvPr>
        </p:nvSpPr>
        <p:spPr/>
        <p:txBody>
          <a:bodyPr/>
          <a:lstStyle/>
          <a:p>
            <a:r>
              <a:rPr lang="en-AU" dirty="0"/>
              <a:t>Knowledge base</a:t>
            </a:r>
          </a:p>
        </p:txBody>
      </p:sp>
      <p:sp>
        <p:nvSpPr>
          <p:cNvPr id="5" name="Text Placeholder 4">
            <a:extLst>
              <a:ext uri="{FF2B5EF4-FFF2-40B4-BE49-F238E27FC236}">
                <a16:creationId xmlns:a16="http://schemas.microsoft.com/office/drawing/2014/main" id="{207920A8-8A2E-4EB8-C374-49AC12B71EFC}"/>
              </a:ext>
            </a:extLst>
          </p:cNvPr>
          <p:cNvSpPr>
            <a:spLocks noGrp="1"/>
          </p:cNvSpPr>
          <p:nvPr>
            <p:ph type="body" sz="quarter" idx="18"/>
          </p:nvPr>
        </p:nvSpPr>
        <p:spPr/>
        <p:txBody>
          <a:bodyPr/>
          <a:lstStyle/>
          <a:p>
            <a:r>
              <a:rPr lang="en-AU" dirty="0"/>
              <a:t>What is a knowledge base?</a:t>
            </a:r>
          </a:p>
        </p:txBody>
      </p:sp>
      <p:sp>
        <p:nvSpPr>
          <p:cNvPr id="7" name="Rectangle 6">
            <a:extLst>
              <a:ext uri="{FF2B5EF4-FFF2-40B4-BE49-F238E27FC236}">
                <a16:creationId xmlns:a16="http://schemas.microsoft.com/office/drawing/2014/main" id="{FBCAE87B-532E-4232-7F31-E74AA353071D}"/>
              </a:ext>
              <a:ext uri="{C183D7F6-B498-43B3-948B-1728B52AA6E4}">
                <adec:decorative xmlns:adec="http://schemas.microsoft.com/office/drawing/2017/decorative" val="1"/>
              </a:ext>
            </a:extLst>
          </p:cNvPr>
          <p:cNvSpPr/>
          <p:nvPr/>
        </p:nvSpPr>
        <p:spPr>
          <a:xfrm>
            <a:off x="278916" y="3459872"/>
            <a:ext cx="11565084" cy="1059120"/>
          </a:xfrm>
          <a:prstGeom prst="rect">
            <a:avLst/>
          </a:prstGeom>
          <a:solidFill>
            <a:schemeClr val="bg1">
              <a:alpha val="4645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C4706A8-3006-01AF-7309-4C3447A147AB}"/>
              </a:ext>
              <a:ext uri="{C183D7F6-B498-43B3-948B-1728B52AA6E4}">
                <adec:decorative xmlns:adec="http://schemas.microsoft.com/office/drawing/2017/decorative" val="1"/>
              </a:ext>
            </a:extLst>
          </p:cNvPr>
          <p:cNvSpPr/>
          <p:nvPr/>
        </p:nvSpPr>
        <p:spPr>
          <a:xfrm>
            <a:off x="278916" y="4657451"/>
            <a:ext cx="11565084" cy="1488245"/>
          </a:xfrm>
          <a:prstGeom prst="rect">
            <a:avLst/>
          </a:prstGeom>
          <a:solidFill>
            <a:schemeClr val="bg1">
              <a:alpha val="4645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5257D5C-5395-B59A-ADD6-1862D25ADCDA}"/>
              </a:ext>
              <a:ext uri="{C183D7F6-B498-43B3-948B-1728B52AA6E4}">
                <adec:decorative xmlns:adec="http://schemas.microsoft.com/office/drawing/2017/decorative" val="1"/>
              </a:ext>
            </a:extLst>
          </p:cNvPr>
          <p:cNvSpPr/>
          <p:nvPr/>
        </p:nvSpPr>
        <p:spPr>
          <a:xfrm>
            <a:off x="278916" y="1821485"/>
            <a:ext cx="11565084" cy="1488245"/>
          </a:xfrm>
          <a:prstGeom prst="rect">
            <a:avLst/>
          </a:prstGeom>
          <a:solidFill>
            <a:schemeClr val="bg1">
              <a:alpha val="4645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icture Placeholder 1">
            <a:extLst>
              <a:ext uri="{FF2B5EF4-FFF2-40B4-BE49-F238E27FC236}">
                <a16:creationId xmlns:a16="http://schemas.microsoft.com/office/drawing/2014/main" id="{D91607F8-B46B-D5AE-E659-7B1F07B6F7F1}"/>
              </a:ext>
            </a:extLst>
          </p:cNvPr>
          <p:cNvSpPr>
            <a:spLocks noGrp="1"/>
          </p:cNvSpPr>
          <p:nvPr>
            <p:ph type="pic" sz="quarter" idx="13"/>
          </p:nvPr>
        </p:nvSpPr>
        <p:spPr>
          <a:xfrm>
            <a:off x="545529" y="1896031"/>
            <a:ext cx="10904349" cy="4210718"/>
          </a:xfrm>
        </p:spPr>
        <p:txBody>
          <a:bodyPr/>
          <a:lstStyle/>
          <a:p>
            <a:pPr>
              <a:lnSpc>
                <a:spcPct val="150000"/>
              </a:lnSpc>
              <a:spcBef>
                <a:spcPts val="1200"/>
              </a:spcBef>
              <a:spcAft>
                <a:spcPts val="2000"/>
              </a:spcAft>
              <a:buNone/>
            </a:pPr>
            <a:r>
              <a:rPr lang="en-AU" sz="1800" dirty="0">
                <a:effectLst/>
                <a:latin typeface="Arial" panose="020B0604020202020204" pitchFamily="34" charset="0"/>
                <a:ea typeface="Calibri" panose="020F0502020204030204" pitchFamily="34" charset="0"/>
              </a:rPr>
              <a:t>The knowledge base is a collection of facts, rules and data that the expert system uses to make decisions. It contains all the information needed to solve specific problems within a particular domain, such as medical conditions, legal regulations or technical troubleshooting.</a:t>
            </a:r>
          </a:p>
          <a:p>
            <a:pPr>
              <a:lnSpc>
                <a:spcPct val="150000"/>
              </a:lnSpc>
              <a:spcBef>
                <a:spcPts val="1200"/>
              </a:spcBef>
              <a:spcAft>
                <a:spcPts val="1600"/>
              </a:spcAft>
              <a:buNone/>
            </a:pPr>
            <a:r>
              <a:rPr lang="en-AU" sz="1800" b="1" dirty="0">
                <a:effectLst/>
                <a:latin typeface="Arial" panose="020B0604020202020204" pitchFamily="34" charset="0"/>
                <a:ea typeface="Calibri" panose="020F0502020204030204" pitchFamily="34" charset="0"/>
              </a:rPr>
              <a:t>Example – </a:t>
            </a:r>
            <a:r>
              <a:rPr lang="en-AU" sz="1800" dirty="0">
                <a:effectLst/>
                <a:latin typeface="Arial" panose="020B0604020202020204" pitchFamily="34" charset="0"/>
                <a:ea typeface="Calibri" panose="020F0502020204030204" pitchFamily="34" charset="0"/>
              </a:rPr>
              <a:t>In a medical expert system, the knowledge base would include information on symptoms, diseases, treatments and diagnostic protocols.</a:t>
            </a:r>
          </a:p>
          <a:p>
            <a:pPr>
              <a:lnSpc>
                <a:spcPct val="150000"/>
              </a:lnSpc>
              <a:spcBef>
                <a:spcPts val="1200"/>
              </a:spcBef>
              <a:buNone/>
            </a:pPr>
            <a:r>
              <a:rPr lang="en-AU" sz="1800" b="1" dirty="0">
                <a:effectLst/>
                <a:latin typeface="Arial" panose="020B0604020202020204" pitchFamily="34" charset="0"/>
                <a:ea typeface="Calibri" panose="020F0502020204030204" pitchFamily="34" charset="0"/>
              </a:rPr>
              <a:t>Role in the expert system – </a:t>
            </a:r>
            <a:r>
              <a:rPr lang="en-AU" sz="1800" dirty="0">
                <a:effectLst/>
                <a:latin typeface="Arial" panose="020B0604020202020204" pitchFamily="34" charset="0"/>
                <a:ea typeface="Calibri" panose="020F0502020204030204" pitchFamily="34" charset="0"/>
              </a:rPr>
              <a:t>The knowledge base is the foundation of the expert system. The quality and accuracy of the knowledge base determine how well the system can replicate expert-level decision-making. It is continually updated to reflect new information and changes in the field.</a:t>
            </a:r>
          </a:p>
          <a:p>
            <a:endParaRPr lang="en-AU" sz="1800" dirty="0"/>
          </a:p>
        </p:txBody>
      </p:sp>
      <p:sp>
        <p:nvSpPr>
          <p:cNvPr id="3" name="Slide Number Placeholder 2">
            <a:extLst>
              <a:ext uri="{FF2B5EF4-FFF2-40B4-BE49-F238E27FC236}">
                <a16:creationId xmlns:a16="http://schemas.microsoft.com/office/drawing/2014/main" id="{90242871-D356-8FCB-BDA3-6309DE7BE09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a:p>
        </p:txBody>
      </p:sp>
    </p:spTree>
    <p:extLst>
      <p:ext uri="{BB962C8B-B14F-4D97-AF65-F5344CB8AC3E}">
        <p14:creationId xmlns:p14="http://schemas.microsoft.com/office/powerpoint/2010/main" val="124638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8F6D4F-400C-6669-7EDF-CC6120DB7A40}"/>
              </a:ext>
            </a:extLst>
          </p:cNvPr>
          <p:cNvSpPr>
            <a:spLocks noGrp="1"/>
          </p:cNvSpPr>
          <p:nvPr>
            <p:ph type="title"/>
          </p:nvPr>
        </p:nvSpPr>
        <p:spPr>
          <a:xfrm>
            <a:off x="359998" y="360000"/>
            <a:ext cx="9724906" cy="522000"/>
          </a:xfrm>
        </p:spPr>
        <p:txBody>
          <a:bodyPr/>
          <a:lstStyle/>
          <a:p>
            <a:r>
              <a:rPr lang="en-AU" dirty="0"/>
              <a:t>Inference engine, including forward chaining and backward chaining</a:t>
            </a:r>
          </a:p>
        </p:txBody>
      </p:sp>
      <p:sp>
        <p:nvSpPr>
          <p:cNvPr id="7" name="Rectangle 6">
            <a:extLst>
              <a:ext uri="{FF2B5EF4-FFF2-40B4-BE49-F238E27FC236}">
                <a16:creationId xmlns:a16="http://schemas.microsoft.com/office/drawing/2014/main" id="{0C7D2B0E-B60D-3E91-0C62-BFF70F7B636D}"/>
              </a:ext>
              <a:ext uri="{C183D7F6-B498-43B3-948B-1728B52AA6E4}">
                <adec:decorative xmlns:adec="http://schemas.microsoft.com/office/drawing/2017/decorative" val="1"/>
              </a:ext>
            </a:extLst>
          </p:cNvPr>
          <p:cNvSpPr/>
          <p:nvPr/>
        </p:nvSpPr>
        <p:spPr>
          <a:xfrm>
            <a:off x="278916" y="3603678"/>
            <a:ext cx="11565084" cy="1186758"/>
          </a:xfrm>
          <a:prstGeom prst="rect">
            <a:avLst/>
          </a:prstGeom>
          <a:solidFill>
            <a:schemeClr val="bg1">
              <a:alpha val="4645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2F4EC89-EFC5-0330-AE7D-4576C0E9B1D3}"/>
              </a:ext>
              <a:ext uri="{C183D7F6-B498-43B3-948B-1728B52AA6E4}">
                <adec:decorative xmlns:adec="http://schemas.microsoft.com/office/drawing/2017/decorative" val="1"/>
              </a:ext>
            </a:extLst>
          </p:cNvPr>
          <p:cNvSpPr/>
          <p:nvPr/>
        </p:nvSpPr>
        <p:spPr>
          <a:xfrm>
            <a:off x="278916" y="4875887"/>
            <a:ext cx="11565084" cy="1186758"/>
          </a:xfrm>
          <a:prstGeom prst="rect">
            <a:avLst/>
          </a:prstGeom>
          <a:solidFill>
            <a:schemeClr val="bg1">
              <a:alpha val="4645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F3982B2-6B2D-ACA0-59C0-3E36C55E514F}"/>
              </a:ext>
              <a:ext uri="{C183D7F6-B498-43B3-948B-1728B52AA6E4}">
                <adec:decorative xmlns:adec="http://schemas.microsoft.com/office/drawing/2017/decorative" val="1"/>
              </a:ext>
            </a:extLst>
          </p:cNvPr>
          <p:cNvSpPr/>
          <p:nvPr/>
        </p:nvSpPr>
        <p:spPr>
          <a:xfrm>
            <a:off x="278916" y="2020267"/>
            <a:ext cx="11565084" cy="1488245"/>
          </a:xfrm>
          <a:prstGeom prst="rect">
            <a:avLst/>
          </a:prstGeom>
          <a:solidFill>
            <a:schemeClr val="bg1">
              <a:alpha val="4645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icture Placeholder 1">
            <a:extLst>
              <a:ext uri="{FF2B5EF4-FFF2-40B4-BE49-F238E27FC236}">
                <a16:creationId xmlns:a16="http://schemas.microsoft.com/office/drawing/2014/main" id="{08D727CD-4651-2D50-6920-7543D12317E6}"/>
              </a:ext>
            </a:extLst>
          </p:cNvPr>
          <p:cNvSpPr>
            <a:spLocks noGrp="1"/>
          </p:cNvSpPr>
          <p:nvPr>
            <p:ph type="pic" sz="quarter" idx="13"/>
          </p:nvPr>
        </p:nvSpPr>
        <p:spPr>
          <a:xfrm>
            <a:off x="429085" y="2115433"/>
            <a:ext cx="11483999" cy="4210718"/>
          </a:xfrm>
        </p:spPr>
        <p:txBody>
          <a:bodyPr/>
          <a:lstStyle/>
          <a:p>
            <a:pPr>
              <a:spcBef>
                <a:spcPts val="1200"/>
              </a:spcBef>
              <a:spcAft>
                <a:spcPts val="2000"/>
              </a:spcAft>
            </a:pPr>
            <a:r>
              <a:rPr lang="en-AU" sz="1800" dirty="0"/>
              <a:t>The inference engine is the reasoning component of the expert system. It processes the information in the knowledge base to draw conclusions or make decisions. The inference engine uses logical rules to apply the knowledge base to specific problems.</a:t>
            </a:r>
          </a:p>
          <a:p>
            <a:pPr>
              <a:spcBef>
                <a:spcPts val="1200"/>
              </a:spcBef>
              <a:spcAft>
                <a:spcPts val="2000"/>
              </a:spcAft>
            </a:pPr>
            <a:r>
              <a:rPr lang="en-AU" sz="1800" b="1" dirty="0"/>
              <a:t>Forward chaining </a:t>
            </a:r>
            <a:r>
              <a:rPr lang="en-AU" sz="1800" dirty="0"/>
              <a:t>– The system begins with known facts and applies rules to derive new conclusions. </a:t>
            </a:r>
            <a:br>
              <a:rPr lang="en-AU" sz="1800" dirty="0"/>
            </a:br>
            <a:r>
              <a:rPr lang="en-AU" sz="1800" dirty="0"/>
              <a:t>This is useful for diagnostic problems where you start with symptoms and work toward a diagnosis.</a:t>
            </a:r>
          </a:p>
          <a:p>
            <a:pPr>
              <a:spcBef>
                <a:spcPts val="1200"/>
              </a:spcBef>
              <a:spcAft>
                <a:spcPts val="2000"/>
              </a:spcAft>
            </a:pPr>
            <a:r>
              <a:rPr lang="en-AU" sz="1800" b="1" dirty="0"/>
              <a:t>Backward chaining </a:t>
            </a:r>
            <a:r>
              <a:rPr lang="en-AU" sz="1800" dirty="0"/>
              <a:t>– The system starts with a goal or hypothesis and works backward to determine what conditions must be met to achieve that goal. This is often used in problem-solving scenarios.</a:t>
            </a:r>
          </a:p>
        </p:txBody>
      </p:sp>
      <p:sp>
        <p:nvSpPr>
          <p:cNvPr id="3" name="Slide Number Placeholder 2">
            <a:extLst>
              <a:ext uri="{FF2B5EF4-FFF2-40B4-BE49-F238E27FC236}">
                <a16:creationId xmlns:a16="http://schemas.microsoft.com/office/drawing/2014/main" id="{EB1C671E-092F-6069-8739-378397AAAF5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18</a:t>
            </a:fld>
            <a:endParaRPr lang="en-AU"/>
          </a:p>
        </p:txBody>
      </p:sp>
    </p:spTree>
    <p:extLst>
      <p:ext uri="{BB962C8B-B14F-4D97-AF65-F5344CB8AC3E}">
        <p14:creationId xmlns:p14="http://schemas.microsoft.com/office/powerpoint/2010/main" val="3251731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CAD489-52AB-8B71-771B-2FDBC51273B5}"/>
              </a:ext>
            </a:extLst>
          </p:cNvPr>
          <p:cNvSpPr>
            <a:spLocks noGrp="1"/>
          </p:cNvSpPr>
          <p:nvPr>
            <p:ph type="title"/>
          </p:nvPr>
        </p:nvSpPr>
        <p:spPr>
          <a:xfrm>
            <a:off x="359998" y="360000"/>
            <a:ext cx="9685150" cy="522000"/>
          </a:xfrm>
        </p:spPr>
        <p:txBody>
          <a:bodyPr/>
          <a:lstStyle/>
          <a:p>
            <a:r>
              <a:rPr lang="en-AU" dirty="0"/>
              <a:t>Inference engine, including forward chaining and backward chaining</a:t>
            </a:r>
          </a:p>
        </p:txBody>
      </p:sp>
      <p:sp>
        <p:nvSpPr>
          <p:cNvPr id="5" name="Rectangle 4">
            <a:extLst>
              <a:ext uri="{FF2B5EF4-FFF2-40B4-BE49-F238E27FC236}">
                <a16:creationId xmlns:a16="http://schemas.microsoft.com/office/drawing/2014/main" id="{6BB66E60-143C-8992-EA3A-7573E1B4CB74}"/>
              </a:ext>
              <a:ext uri="{C183D7F6-B498-43B3-948B-1728B52AA6E4}">
                <adec:decorative xmlns:adec="http://schemas.microsoft.com/office/drawing/2017/decorative" val="1"/>
              </a:ext>
            </a:extLst>
          </p:cNvPr>
          <p:cNvSpPr/>
          <p:nvPr/>
        </p:nvSpPr>
        <p:spPr>
          <a:xfrm>
            <a:off x="278916" y="2258806"/>
            <a:ext cx="11565084" cy="1730093"/>
          </a:xfrm>
          <a:prstGeom prst="rect">
            <a:avLst/>
          </a:prstGeom>
          <a:solidFill>
            <a:schemeClr val="bg1">
              <a:alpha val="4645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C9B14A0-431F-B268-0BA6-34B559D71115}"/>
              </a:ext>
              <a:ext uri="{C183D7F6-B498-43B3-948B-1728B52AA6E4}">
                <adec:decorative xmlns:adec="http://schemas.microsoft.com/office/drawing/2017/decorative" val="1"/>
              </a:ext>
            </a:extLst>
          </p:cNvPr>
          <p:cNvSpPr/>
          <p:nvPr/>
        </p:nvSpPr>
        <p:spPr>
          <a:xfrm>
            <a:off x="278916" y="4193623"/>
            <a:ext cx="11565084" cy="1730093"/>
          </a:xfrm>
          <a:prstGeom prst="rect">
            <a:avLst/>
          </a:prstGeom>
          <a:solidFill>
            <a:schemeClr val="bg1">
              <a:alpha val="4645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icture Placeholder 1">
            <a:extLst>
              <a:ext uri="{FF2B5EF4-FFF2-40B4-BE49-F238E27FC236}">
                <a16:creationId xmlns:a16="http://schemas.microsoft.com/office/drawing/2014/main" id="{138A592C-5E13-BD9A-2873-B7B20B3E8828}"/>
              </a:ext>
            </a:extLst>
          </p:cNvPr>
          <p:cNvSpPr>
            <a:spLocks noGrp="1"/>
          </p:cNvSpPr>
          <p:nvPr>
            <p:ph type="pic" sz="quarter" idx="13"/>
          </p:nvPr>
        </p:nvSpPr>
        <p:spPr>
          <a:xfrm>
            <a:off x="598538" y="2412864"/>
            <a:ext cx="11023619" cy="3330841"/>
          </a:xfrm>
        </p:spPr>
        <p:txBody>
          <a:bodyPr/>
          <a:lstStyle/>
          <a:p>
            <a:pPr>
              <a:spcAft>
                <a:spcPts val="4000"/>
              </a:spcAft>
            </a:pPr>
            <a:r>
              <a:rPr lang="en-AU" b="1" dirty="0">
                <a:effectLst/>
                <a:latin typeface="Arial" panose="020B0604020202020204" pitchFamily="34" charset="0"/>
                <a:ea typeface="Calibri" panose="020F0502020204030204" pitchFamily="34" charset="0"/>
              </a:rPr>
              <a:t>Example – </a:t>
            </a:r>
            <a:r>
              <a:rPr lang="en-AU" dirty="0"/>
              <a:t>In a troubleshooting system for machinery, the inference engine might use forward chaining to identify the possible cause of a malfunction, or backward chaining to figure out what maintenance steps are needed to prevent future issues.</a:t>
            </a:r>
          </a:p>
          <a:p>
            <a:pPr>
              <a:spcAft>
                <a:spcPts val="4000"/>
              </a:spcAft>
            </a:pPr>
            <a:r>
              <a:rPr lang="en-AU" b="1" dirty="0">
                <a:effectLst/>
                <a:latin typeface="Arial" panose="020B0604020202020204" pitchFamily="34" charset="0"/>
                <a:ea typeface="Calibri" panose="020F0502020204030204" pitchFamily="34" charset="0"/>
              </a:rPr>
              <a:t>Role in the expert system – </a:t>
            </a:r>
            <a:r>
              <a:rPr lang="en-AU" dirty="0"/>
              <a:t>The inference engine acts as the decision-making brain of the expert system. It processes inputs and determines the best course of action or conclusion based on the knowledge base.</a:t>
            </a:r>
          </a:p>
        </p:txBody>
      </p:sp>
      <p:sp>
        <p:nvSpPr>
          <p:cNvPr id="3" name="Slide Number Placeholder 2">
            <a:extLst>
              <a:ext uri="{FF2B5EF4-FFF2-40B4-BE49-F238E27FC236}">
                <a16:creationId xmlns:a16="http://schemas.microsoft.com/office/drawing/2014/main" id="{1215A1EF-52F8-7767-F8E9-1482BFD1562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19</a:t>
            </a:fld>
            <a:endParaRPr lang="en-AU"/>
          </a:p>
        </p:txBody>
      </p:sp>
    </p:spTree>
    <p:extLst>
      <p:ext uri="{BB962C8B-B14F-4D97-AF65-F5344CB8AC3E}">
        <p14:creationId xmlns:p14="http://schemas.microsoft.com/office/powerpoint/2010/main" val="373613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Learning intentions and success criteria</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a:xfrm>
            <a:off x="539999" y="4571306"/>
            <a:ext cx="6255977" cy="426611"/>
          </a:xfrm>
        </p:spPr>
        <p:txBody>
          <a:bodyPr/>
          <a:lstStyle/>
          <a:p>
            <a:pPr>
              <a:lnSpc>
                <a:spcPct val="100000"/>
              </a:lnSpc>
            </a:pPr>
            <a:r>
              <a:rPr lang="en-AU" dirty="0">
                <a:latin typeface="+mj-lt"/>
              </a:rPr>
              <a:t>Intelligent systems</a:t>
            </a:r>
            <a:br>
              <a:rPr lang="en-AU" dirty="0">
                <a:latin typeface="+mj-lt"/>
              </a:rPr>
            </a:br>
            <a:r>
              <a:rPr lang="en-AU" dirty="0">
                <a:latin typeface="+mj-lt"/>
              </a:rPr>
              <a:t>Enterprise Computing 11-12</a:t>
            </a:r>
          </a:p>
        </p:txBody>
      </p:sp>
      <p:pic>
        <p:nvPicPr>
          <p:cNvPr id="7" name="Picture Placeholder 6">
            <a:extLst>
              <a:ext uri="{FF2B5EF4-FFF2-40B4-BE49-F238E27FC236}">
                <a16:creationId xmlns:a16="http://schemas.microsoft.com/office/drawing/2014/main" id="{EEB4E520-8EA9-3EC4-5E6D-86380C340B12}"/>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7873" r="7873"/>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6EE57-5655-57F6-D3F4-EBC1A93D39C8}"/>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353A1B7E-5311-AAD0-45DE-ECC017575BC0}"/>
              </a:ext>
              <a:ext uri="{C183D7F6-B498-43B3-948B-1728B52AA6E4}">
                <adec:decorative xmlns:adec="http://schemas.microsoft.com/office/drawing/2017/decorative" val="1"/>
              </a:ext>
            </a:extLst>
          </p:cNvPr>
          <p:cNvSpPr/>
          <p:nvPr/>
        </p:nvSpPr>
        <p:spPr>
          <a:xfrm>
            <a:off x="278916" y="1841988"/>
            <a:ext cx="11565084" cy="1488245"/>
          </a:xfrm>
          <a:prstGeom prst="rect">
            <a:avLst/>
          </a:prstGeom>
          <a:solidFill>
            <a:schemeClr val="bg1">
              <a:alpha val="4645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43C249E-7CDB-5089-312D-A27A7AF73AB9}"/>
              </a:ext>
              <a:ext uri="{C183D7F6-B498-43B3-948B-1728B52AA6E4}">
                <adec:decorative xmlns:adec="http://schemas.microsoft.com/office/drawing/2017/decorative" val="1"/>
              </a:ext>
            </a:extLst>
          </p:cNvPr>
          <p:cNvSpPr/>
          <p:nvPr/>
        </p:nvSpPr>
        <p:spPr>
          <a:xfrm>
            <a:off x="278916" y="3458753"/>
            <a:ext cx="11565084" cy="1199507"/>
          </a:xfrm>
          <a:prstGeom prst="rect">
            <a:avLst/>
          </a:prstGeom>
          <a:solidFill>
            <a:schemeClr val="bg1">
              <a:alpha val="4645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2CB643E-F8AA-506A-6170-7AB20B7F7117}"/>
              </a:ext>
              <a:ext uri="{C183D7F6-B498-43B3-948B-1728B52AA6E4}">
                <adec:decorative xmlns:adec="http://schemas.microsoft.com/office/drawing/2017/decorative" val="1"/>
              </a:ext>
            </a:extLst>
          </p:cNvPr>
          <p:cNvSpPr/>
          <p:nvPr/>
        </p:nvSpPr>
        <p:spPr>
          <a:xfrm>
            <a:off x="278916" y="4823727"/>
            <a:ext cx="11565084" cy="1517558"/>
          </a:xfrm>
          <a:prstGeom prst="rect">
            <a:avLst/>
          </a:prstGeom>
          <a:solidFill>
            <a:schemeClr val="bg1">
              <a:alpha val="4645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CC6A427-7E42-8AFF-4627-53DC5B1FA18F}"/>
              </a:ext>
            </a:extLst>
          </p:cNvPr>
          <p:cNvSpPr>
            <a:spLocks noGrp="1"/>
          </p:cNvSpPr>
          <p:nvPr>
            <p:ph type="title"/>
          </p:nvPr>
        </p:nvSpPr>
        <p:spPr/>
        <p:txBody>
          <a:bodyPr/>
          <a:lstStyle/>
          <a:p>
            <a:r>
              <a:rPr lang="en-AU" dirty="0"/>
              <a:t>User interface (UI)</a:t>
            </a:r>
          </a:p>
        </p:txBody>
      </p:sp>
      <p:sp>
        <p:nvSpPr>
          <p:cNvPr id="5" name="Text Placeholder 4">
            <a:extLst>
              <a:ext uri="{FF2B5EF4-FFF2-40B4-BE49-F238E27FC236}">
                <a16:creationId xmlns:a16="http://schemas.microsoft.com/office/drawing/2014/main" id="{A9854FEC-35C0-D659-8B75-BD0A989D8229}"/>
              </a:ext>
            </a:extLst>
          </p:cNvPr>
          <p:cNvSpPr>
            <a:spLocks noGrp="1"/>
          </p:cNvSpPr>
          <p:nvPr>
            <p:ph type="body" sz="quarter" idx="18"/>
          </p:nvPr>
        </p:nvSpPr>
        <p:spPr/>
        <p:txBody>
          <a:bodyPr/>
          <a:lstStyle/>
          <a:p>
            <a:r>
              <a:rPr lang="en-AU" dirty="0"/>
              <a:t>What is UI?</a:t>
            </a:r>
          </a:p>
        </p:txBody>
      </p:sp>
      <p:sp>
        <p:nvSpPr>
          <p:cNvPr id="2" name="Picture Placeholder 1">
            <a:extLst>
              <a:ext uri="{FF2B5EF4-FFF2-40B4-BE49-F238E27FC236}">
                <a16:creationId xmlns:a16="http://schemas.microsoft.com/office/drawing/2014/main" id="{F1B3E44E-D858-7044-C1CC-97441EE37D50}"/>
              </a:ext>
            </a:extLst>
          </p:cNvPr>
          <p:cNvSpPr>
            <a:spLocks noGrp="1"/>
          </p:cNvSpPr>
          <p:nvPr>
            <p:ph type="pic" sz="quarter" idx="13"/>
          </p:nvPr>
        </p:nvSpPr>
        <p:spPr>
          <a:xfrm>
            <a:off x="544434" y="1988795"/>
            <a:ext cx="10958453" cy="4210718"/>
          </a:xfrm>
        </p:spPr>
        <p:txBody>
          <a:bodyPr/>
          <a:lstStyle/>
          <a:p>
            <a:pPr>
              <a:spcBef>
                <a:spcPts val="1200"/>
              </a:spcBef>
              <a:spcAft>
                <a:spcPts val="2000"/>
              </a:spcAft>
            </a:pPr>
            <a:r>
              <a:rPr lang="en-AU" sz="1800" dirty="0"/>
              <a:t>The user interface (UI) is the part of the expert system that allows users to interact with the system. It is designed to be user-friendly, enabling users to input data, ask questions and receive recommendations or solutions from the system.</a:t>
            </a:r>
          </a:p>
          <a:p>
            <a:pPr>
              <a:spcBef>
                <a:spcPts val="1200"/>
              </a:spcBef>
              <a:spcAft>
                <a:spcPts val="2500"/>
              </a:spcAft>
            </a:pPr>
            <a:r>
              <a:rPr lang="en-AU" sz="1800" b="1" dirty="0"/>
              <a:t>Example </a:t>
            </a:r>
            <a:r>
              <a:rPr lang="en-AU" sz="1800" dirty="0"/>
              <a:t>– In a legal expert system, the UI might allow a lawyer to input details about a case and receive advice or legal precedents in an easy-to-understand format.</a:t>
            </a:r>
          </a:p>
          <a:p>
            <a:pPr>
              <a:spcBef>
                <a:spcPts val="1200"/>
              </a:spcBef>
              <a:spcAft>
                <a:spcPts val="2000"/>
              </a:spcAft>
            </a:pPr>
            <a:r>
              <a:rPr lang="en-AU" sz="1800" b="1" dirty="0"/>
              <a:t>Role in the expert system </a:t>
            </a:r>
            <a:r>
              <a:rPr lang="en-AU" sz="1800" dirty="0"/>
              <a:t>– The UI is critical for making the expert system accessible to users who may not be experts themselves. A well-designed UI ensures that users can effectively interact with the system, understand its recommendations and apply them to real-world situations.</a:t>
            </a:r>
          </a:p>
          <a:p>
            <a:pPr>
              <a:spcBef>
                <a:spcPts val="1200"/>
              </a:spcBef>
              <a:spcAft>
                <a:spcPts val="2000"/>
              </a:spcAft>
            </a:pPr>
            <a:endParaRPr lang="en-AU" sz="1800" dirty="0"/>
          </a:p>
        </p:txBody>
      </p:sp>
      <p:sp>
        <p:nvSpPr>
          <p:cNvPr id="3" name="Slide Number Placeholder 2">
            <a:extLst>
              <a:ext uri="{FF2B5EF4-FFF2-40B4-BE49-F238E27FC236}">
                <a16:creationId xmlns:a16="http://schemas.microsoft.com/office/drawing/2014/main" id="{0AFC7733-882B-6A93-DE77-1B5B0243B0C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20</a:t>
            </a:fld>
            <a:endParaRPr lang="en-AU"/>
          </a:p>
        </p:txBody>
      </p:sp>
    </p:spTree>
    <p:extLst>
      <p:ext uri="{BB962C8B-B14F-4D97-AF65-F5344CB8AC3E}">
        <p14:creationId xmlns:p14="http://schemas.microsoft.com/office/powerpoint/2010/main" val="4030163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a:xfrm>
            <a:off x="360000" y="3428999"/>
            <a:ext cx="11484000" cy="3267001"/>
          </a:xfrm>
        </p:spPr>
        <p:txBody>
          <a:bodyPr/>
          <a:lstStyle/>
          <a:p>
            <a:pPr>
              <a:lnSpc>
                <a:spcPct val="150000"/>
              </a:lnSpc>
              <a:spcBef>
                <a:spcPts val="1200"/>
              </a:spcBef>
              <a:spcAft>
                <a:spcPts val="600"/>
              </a:spcAft>
            </a:pPr>
            <a:r>
              <a:rPr lang="en-AU" u="sng" dirty="0">
                <a:solidFill>
                  <a:srgbClr val="2F5496"/>
                </a:solidFill>
                <a:effectLst/>
                <a:latin typeface="Arial" panose="020B0604020202020204" pitchFamily="34" charset="0"/>
                <a:ea typeface="Calibri" panose="020F0502020204030204" pitchFamily="34" charset="0"/>
                <a:hlinkClick r:id="rId6"/>
              </a:rPr>
              <a:t>Enterprise Computing 11–12 Syllabus</a:t>
            </a:r>
            <a:r>
              <a:rPr lang="en-AU" dirty="0">
                <a:effectLst/>
                <a:latin typeface="Arial" panose="020B0604020202020204" pitchFamily="34" charset="0"/>
                <a:ea typeface="Calibri" panose="020F0502020204030204" pitchFamily="34" charset="0"/>
              </a:rPr>
              <a:t> © NSW Education Standards Authority (NESA) for and on behalf of the Crown in right of the State of New South Wales, 2022.</a:t>
            </a:r>
          </a:p>
          <a:p>
            <a:pPr>
              <a:lnSpc>
                <a:spcPct val="150000"/>
              </a:lnSpc>
              <a:spcBef>
                <a:spcPts val="1200"/>
              </a:spcBef>
              <a:spcAft>
                <a:spcPts val="600"/>
              </a:spcAft>
            </a:pPr>
            <a:r>
              <a:rPr lang="en-AU" u="sng" dirty="0">
                <a:solidFill>
                  <a:srgbClr val="2F5496"/>
                </a:solidFill>
                <a:effectLst/>
                <a:latin typeface="Arial" panose="020B0604020202020204" pitchFamily="34" charset="0"/>
                <a:ea typeface="Calibri" panose="020F0502020204030204" pitchFamily="34" charset="0"/>
                <a:hlinkClick r:id="rId7"/>
              </a:rPr>
              <a:t>Enterprise Computing 11–12 Course Specifications</a:t>
            </a:r>
            <a:r>
              <a:rPr lang="en-AU" dirty="0">
                <a:effectLst/>
                <a:latin typeface="Arial" panose="020B0604020202020204" pitchFamily="34" charset="0"/>
                <a:ea typeface="Calibri" panose="020F0502020204030204" pitchFamily="34" charset="0"/>
              </a:rPr>
              <a:t> © NSW Education Standards Authority (NESA) for and on behalf of the Crown in right of the State of New South Wales, 2022.</a:t>
            </a:r>
          </a:p>
          <a:p>
            <a:endParaRPr lang="en-AU" dirty="0">
              <a:solidFill>
                <a:srgbClr val="22272B"/>
              </a:solidFill>
              <a:latin typeface="Arial"/>
              <a:cs typeface="Arial"/>
            </a:endParaRPr>
          </a:p>
          <a:p>
            <a:endParaRPr lang="en-AU" dirty="0">
              <a:solidFill>
                <a:srgbClr val="22272B"/>
              </a:solidFill>
              <a:latin typeface="Arial"/>
              <a:cs typeface="Arial"/>
            </a:endParaRPr>
          </a:p>
          <a:p>
            <a:endParaRPr lang="en-AU" dirty="0">
              <a:latin typeface="+mn-lt"/>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21</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22</a:t>
            </a:fld>
            <a:endParaRPr lang="en-AU"/>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3D8F5-3F19-23E9-AEE3-03950EF6A87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B852F29-B2FE-4023-E66B-285E57691A1E}"/>
              </a:ext>
            </a:extLst>
          </p:cNvPr>
          <p:cNvSpPr>
            <a:spLocks noGrp="1"/>
          </p:cNvSpPr>
          <p:nvPr>
            <p:ph type="title"/>
          </p:nvPr>
        </p:nvSpPr>
        <p:spPr>
          <a:xfrm>
            <a:off x="359998" y="411919"/>
            <a:ext cx="10260002" cy="522000"/>
          </a:xfrm>
        </p:spPr>
        <p:txBody>
          <a:bodyPr/>
          <a:lstStyle/>
          <a:p>
            <a:r>
              <a:rPr lang="en-AU" dirty="0">
                <a:latin typeface="+mj-lt"/>
              </a:rPr>
              <a:t>Learning intentions and success criteria</a:t>
            </a:r>
          </a:p>
        </p:txBody>
      </p:sp>
      <p:sp>
        <p:nvSpPr>
          <p:cNvPr id="4" name="Rounded Rectangle 3">
            <a:extLst>
              <a:ext uri="{FF2B5EF4-FFF2-40B4-BE49-F238E27FC236}">
                <a16:creationId xmlns:a16="http://schemas.microsoft.com/office/drawing/2014/main" id="{16C6BB5C-685D-8773-8741-6474811FA92E}"/>
              </a:ext>
            </a:extLst>
          </p:cNvPr>
          <p:cNvSpPr/>
          <p:nvPr/>
        </p:nvSpPr>
        <p:spPr>
          <a:xfrm>
            <a:off x="8958263" y="360001"/>
            <a:ext cx="2525737" cy="625837"/>
          </a:xfrm>
          <a:prstGeom prst="roundRect">
            <a:avLst>
              <a:gd name="adj" fmla="val 12963"/>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mj-lt"/>
              </a:rPr>
              <a:t>Week 1</a:t>
            </a:r>
          </a:p>
        </p:txBody>
      </p:sp>
      <p:sp>
        <p:nvSpPr>
          <p:cNvPr id="7" name="TextBox 6">
            <a:extLst>
              <a:ext uri="{FF2B5EF4-FFF2-40B4-BE49-F238E27FC236}">
                <a16:creationId xmlns:a16="http://schemas.microsoft.com/office/drawing/2014/main" id="{8F46070E-EADB-7362-C7D3-F4B4FD61B461}"/>
              </a:ext>
            </a:extLst>
          </p:cNvPr>
          <p:cNvSpPr txBox="1"/>
          <p:nvPr/>
        </p:nvSpPr>
        <p:spPr>
          <a:xfrm>
            <a:off x="518739" y="2004077"/>
            <a:ext cx="2467350" cy="522000"/>
          </a:xfrm>
          <a:prstGeom prst="roundRect">
            <a:avLst>
              <a:gd name="adj" fmla="val 13930"/>
            </a:avLst>
          </a:prstGeom>
          <a:noFill/>
          <a:ln w="25400">
            <a:solidFill>
              <a:schemeClr val="accent1"/>
            </a:solidFill>
          </a:ln>
        </p:spPr>
        <p:txBody>
          <a:bodyPr wrap="square" lIns="0" tIns="46800" rIns="0" anchor="ctr" anchorCtr="1">
            <a:noAutofit/>
          </a:bodyPr>
          <a:lstStyle/>
          <a:p>
            <a:r>
              <a:rPr lang="en-US" sz="1800" b="1" dirty="0">
                <a:solidFill>
                  <a:schemeClr val="accent1"/>
                </a:solidFill>
              </a:rPr>
              <a:t>We are learning to</a:t>
            </a:r>
          </a:p>
        </p:txBody>
      </p:sp>
      <p:sp>
        <p:nvSpPr>
          <p:cNvPr id="6" name="Rectangle 5">
            <a:extLst>
              <a:ext uri="{FF2B5EF4-FFF2-40B4-BE49-F238E27FC236}">
                <a16:creationId xmlns:a16="http://schemas.microsoft.com/office/drawing/2014/main" id="{E81C663D-57BD-89B3-979C-986CD15B3DF5}"/>
              </a:ext>
            </a:extLst>
          </p:cNvPr>
          <p:cNvSpPr/>
          <p:nvPr/>
        </p:nvSpPr>
        <p:spPr>
          <a:xfrm>
            <a:off x="518738" y="2614614"/>
            <a:ext cx="10811250" cy="7858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rtlCol="0" anchor="ctr"/>
          <a:lstStyle/>
          <a:p>
            <a:pPr marL="342900" indent="-342900">
              <a:buFont typeface="Arial" panose="020B0604020202020204" pitchFamily="34" charset="0"/>
              <a:buChar char="•"/>
            </a:pPr>
            <a:r>
              <a:rPr lang="en-US" sz="1800" dirty="0">
                <a:solidFill>
                  <a:schemeClr val="tx1"/>
                </a:solidFill>
              </a:rPr>
              <a:t>understand intelligent systems and decision support systems and their applications.</a:t>
            </a:r>
          </a:p>
        </p:txBody>
      </p:sp>
      <p:sp>
        <p:nvSpPr>
          <p:cNvPr id="9" name="TextBox 8">
            <a:extLst>
              <a:ext uri="{FF2B5EF4-FFF2-40B4-BE49-F238E27FC236}">
                <a16:creationId xmlns:a16="http://schemas.microsoft.com/office/drawing/2014/main" id="{87DA2064-4339-F71C-3329-5E003560536A}"/>
              </a:ext>
            </a:extLst>
          </p:cNvPr>
          <p:cNvSpPr txBox="1"/>
          <p:nvPr/>
        </p:nvSpPr>
        <p:spPr>
          <a:xfrm>
            <a:off x="518739" y="3800475"/>
            <a:ext cx="1224336" cy="514350"/>
          </a:xfrm>
          <a:prstGeom prst="roundRect">
            <a:avLst/>
          </a:prstGeom>
          <a:noFill/>
          <a:ln w="25400">
            <a:solidFill>
              <a:schemeClr val="accent1"/>
            </a:solidFill>
          </a:ln>
        </p:spPr>
        <p:txBody>
          <a:bodyPr wrap="square" lIns="0" tIns="46800" rIns="0" anchor="ctr" anchorCtr="1">
            <a:noAutofit/>
          </a:bodyPr>
          <a:lstStyle>
            <a:defPPr>
              <a:defRPr lang="en-US"/>
            </a:defPPr>
            <a:lvl1pPr>
              <a:defRPr sz="1800" b="1">
                <a:solidFill>
                  <a:schemeClr val="accent1"/>
                </a:solidFill>
              </a:defRPr>
            </a:lvl1pPr>
          </a:lstStyle>
          <a:p>
            <a:r>
              <a:rPr lang="en-US"/>
              <a:t>We can</a:t>
            </a:r>
            <a:endParaRPr lang="en-US" dirty="0"/>
          </a:p>
        </p:txBody>
      </p:sp>
      <p:sp>
        <p:nvSpPr>
          <p:cNvPr id="8" name="Rectangle 7">
            <a:extLst>
              <a:ext uri="{FF2B5EF4-FFF2-40B4-BE49-F238E27FC236}">
                <a16:creationId xmlns:a16="http://schemas.microsoft.com/office/drawing/2014/main" id="{234DFDCE-71BF-2CB7-A68F-F75E829B0645}"/>
              </a:ext>
            </a:extLst>
          </p:cNvPr>
          <p:cNvSpPr/>
          <p:nvPr/>
        </p:nvSpPr>
        <p:spPr>
          <a:xfrm>
            <a:off x="518738" y="4427217"/>
            <a:ext cx="10811250" cy="13858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rtlCol="0" anchor="ctr"/>
          <a:lstStyle/>
          <a:p>
            <a:pPr marL="342900" indent="-342900">
              <a:spcAft>
                <a:spcPts val="600"/>
              </a:spcAft>
              <a:buFont typeface="Arial" panose="020B0604020202020204" pitchFamily="34" charset="0"/>
              <a:buChar char="•"/>
            </a:pPr>
            <a:r>
              <a:rPr lang="en-US" sz="1800" dirty="0">
                <a:solidFill>
                  <a:schemeClr val="tx1"/>
                </a:solidFill>
              </a:rPr>
              <a:t>define and describe a system and explain how intelligent systems differ from traditional systems.</a:t>
            </a:r>
          </a:p>
          <a:p>
            <a:pPr marL="342900" indent="-342900">
              <a:spcAft>
                <a:spcPts val="600"/>
              </a:spcAft>
              <a:buFont typeface="Arial" panose="020B0604020202020204" pitchFamily="34" charset="0"/>
              <a:buChar char="•"/>
            </a:pPr>
            <a:r>
              <a:rPr lang="en-US" sz="1800" dirty="0">
                <a:solidFill>
                  <a:schemeClr val="tx1"/>
                </a:solidFill>
              </a:rPr>
              <a:t>explain and justify the use of decision support systems for a range of enterprise scenarios and case studies.</a:t>
            </a:r>
          </a:p>
        </p:txBody>
      </p:sp>
      <p:sp>
        <p:nvSpPr>
          <p:cNvPr id="2" name="Slide Number Placeholder 1">
            <a:extLst>
              <a:ext uri="{FF2B5EF4-FFF2-40B4-BE49-F238E27FC236}">
                <a16:creationId xmlns:a16="http://schemas.microsoft.com/office/drawing/2014/main" id="{44C158AF-E44A-804E-C729-00D0EF89FD3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3154930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a:xfrm>
            <a:off x="359998" y="419964"/>
            <a:ext cx="10260002" cy="522000"/>
          </a:xfrm>
        </p:spPr>
        <p:txBody>
          <a:bodyPr/>
          <a:lstStyle/>
          <a:p>
            <a:r>
              <a:rPr lang="en-AU" dirty="0">
                <a:latin typeface="+mj-lt"/>
              </a:rPr>
              <a:t>Learning intentions and success criteria</a:t>
            </a:r>
          </a:p>
        </p:txBody>
      </p:sp>
      <p:sp>
        <p:nvSpPr>
          <p:cNvPr id="4" name="Rounded Rectangle 3">
            <a:extLst>
              <a:ext uri="{FF2B5EF4-FFF2-40B4-BE49-F238E27FC236}">
                <a16:creationId xmlns:a16="http://schemas.microsoft.com/office/drawing/2014/main" id="{F6B960B1-63E2-3449-DD36-AEEE029DAFCC}"/>
              </a:ext>
            </a:extLst>
          </p:cNvPr>
          <p:cNvSpPr/>
          <p:nvPr/>
        </p:nvSpPr>
        <p:spPr>
          <a:xfrm>
            <a:off x="8958263" y="360001"/>
            <a:ext cx="2525737" cy="625837"/>
          </a:xfrm>
          <a:prstGeom prst="roundRect">
            <a:avLst>
              <a:gd name="adj" fmla="val 12963"/>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mj-lt"/>
              </a:rPr>
              <a:t>Week 2</a:t>
            </a:r>
          </a:p>
        </p:txBody>
      </p:sp>
      <p:sp>
        <p:nvSpPr>
          <p:cNvPr id="10" name="TextBox 9">
            <a:extLst>
              <a:ext uri="{FF2B5EF4-FFF2-40B4-BE49-F238E27FC236}">
                <a16:creationId xmlns:a16="http://schemas.microsoft.com/office/drawing/2014/main" id="{554DEB21-921E-E3E0-7882-E5FA113C7700}"/>
              </a:ext>
            </a:extLst>
          </p:cNvPr>
          <p:cNvSpPr txBox="1"/>
          <p:nvPr/>
        </p:nvSpPr>
        <p:spPr>
          <a:xfrm>
            <a:off x="518739" y="1826888"/>
            <a:ext cx="2467350" cy="522000"/>
          </a:xfrm>
          <a:prstGeom prst="roundRect">
            <a:avLst/>
          </a:prstGeom>
          <a:noFill/>
          <a:ln w="25400">
            <a:solidFill>
              <a:schemeClr val="accent1"/>
            </a:solidFill>
          </a:ln>
        </p:spPr>
        <p:txBody>
          <a:bodyPr wrap="square" lIns="0" tIns="46800" rIns="0" anchor="ctr" anchorCtr="1">
            <a:noAutofit/>
          </a:bodyPr>
          <a:lstStyle>
            <a:defPPr>
              <a:defRPr lang="en-US"/>
            </a:defPPr>
            <a:lvl1pPr>
              <a:defRPr sz="1800" b="1">
                <a:solidFill>
                  <a:schemeClr val="accent1"/>
                </a:solidFill>
              </a:defRPr>
            </a:lvl1pPr>
          </a:lstStyle>
          <a:p>
            <a:r>
              <a:rPr lang="en-US" dirty="0"/>
              <a:t>We are </a:t>
            </a:r>
            <a:r>
              <a:rPr lang="en-US"/>
              <a:t>learning to</a:t>
            </a:r>
            <a:endParaRPr lang="en-US" dirty="0"/>
          </a:p>
        </p:txBody>
      </p:sp>
      <p:sp>
        <p:nvSpPr>
          <p:cNvPr id="7" name="Rectangle 6">
            <a:extLst>
              <a:ext uri="{FF2B5EF4-FFF2-40B4-BE49-F238E27FC236}">
                <a16:creationId xmlns:a16="http://schemas.microsoft.com/office/drawing/2014/main" id="{3E3EDAA2-AAF4-8755-390E-13794852629D}"/>
              </a:ext>
            </a:extLst>
          </p:cNvPr>
          <p:cNvSpPr/>
          <p:nvPr/>
        </p:nvSpPr>
        <p:spPr>
          <a:xfrm>
            <a:off x="518738" y="2443164"/>
            <a:ext cx="10811250" cy="10363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rtlCol="0" anchor="ctr"/>
          <a:lstStyle/>
          <a:p>
            <a:pPr marL="342900" indent="-342900">
              <a:buFont typeface="Arial" panose="020B0604020202020204" pitchFamily="34" charset="0"/>
              <a:buChar char="•"/>
            </a:pPr>
            <a:r>
              <a:rPr lang="en-US" sz="1800" dirty="0">
                <a:solidFill>
                  <a:schemeClr val="tx1"/>
                </a:solidFill>
              </a:rPr>
              <a:t>describe categories of decision-making within decision support systems including unstructured, semi-structured and structured.</a:t>
            </a:r>
          </a:p>
        </p:txBody>
      </p:sp>
      <p:sp>
        <p:nvSpPr>
          <p:cNvPr id="11" name="TextBox 10">
            <a:extLst>
              <a:ext uri="{FF2B5EF4-FFF2-40B4-BE49-F238E27FC236}">
                <a16:creationId xmlns:a16="http://schemas.microsoft.com/office/drawing/2014/main" id="{A594C049-9C2A-B6C7-6D76-5A562F110106}"/>
              </a:ext>
            </a:extLst>
          </p:cNvPr>
          <p:cNvSpPr txBox="1"/>
          <p:nvPr/>
        </p:nvSpPr>
        <p:spPr>
          <a:xfrm>
            <a:off x="518739" y="3630939"/>
            <a:ext cx="1224336" cy="522000"/>
          </a:xfrm>
          <a:prstGeom prst="roundRect">
            <a:avLst/>
          </a:prstGeom>
          <a:noFill/>
          <a:ln w="25400">
            <a:solidFill>
              <a:schemeClr val="accent1"/>
            </a:solidFill>
          </a:ln>
        </p:spPr>
        <p:txBody>
          <a:bodyPr wrap="square" lIns="0" tIns="46800" rIns="0" anchor="ctr" anchorCtr="1">
            <a:noAutofit/>
          </a:bodyPr>
          <a:lstStyle>
            <a:defPPr>
              <a:defRPr lang="en-US"/>
            </a:defPPr>
            <a:lvl1pPr>
              <a:defRPr sz="1800" b="1">
                <a:solidFill>
                  <a:schemeClr val="accent1"/>
                </a:solidFill>
              </a:defRPr>
            </a:lvl1pPr>
          </a:lstStyle>
          <a:p>
            <a:r>
              <a:rPr lang="en-US"/>
              <a:t>We can</a:t>
            </a:r>
            <a:endParaRPr lang="en-US" dirty="0"/>
          </a:p>
        </p:txBody>
      </p:sp>
      <p:sp>
        <p:nvSpPr>
          <p:cNvPr id="9" name="Rectangle 8">
            <a:extLst>
              <a:ext uri="{FF2B5EF4-FFF2-40B4-BE49-F238E27FC236}">
                <a16:creationId xmlns:a16="http://schemas.microsoft.com/office/drawing/2014/main" id="{3E202E2A-D6D9-655D-CF7E-C25A1856746B}"/>
              </a:ext>
            </a:extLst>
          </p:cNvPr>
          <p:cNvSpPr/>
          <p:nvPr/>
        </p:nvSpPr>
        <p:spPr>
          <a:xfrm>
            <a:off x="518738" y="4247216"/>
            <a:ext cx="10811250" cy="20288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rtlCol="0" anchor="ctr"/>
          <a:lstStyle/>
          <a:p>
            <a:pPr marL="342900" indent="-342900">
              <a:spcAft>
                <a:spcPts val="800"/>
              </a:spcAft>
              <a:buFont typeface="Arial" panose="020B0604020202020204" pitchFamily="34" charset="0"/>
              <a:buChar char="•"/>
            </a:pPr>
            <a:r>
              <a:rPr lang="en-AU" sz="1800" dirty="0">
                <a:solidFill>
                  <a:schemeClr val="tx1"/>
                </a:solidFill>
              </a:rPr>
              <a:t>identify and describe categories of decision-making and apply these to an enterprise startup scenario and for my enterprise project. </a:t>
            </a:r>
          </a:p>
          <a:p>
            <a:pPr marL="342900" indent="-342900">
              <a:spcAft>
                <a:spcPts val="800"/>
              </a:spcAft>
              <a:buFont typeface="Arial" panose="020B0604020202020204" pitchFamily="34" charset="0"/>
              <a:buChar char="•"/>
            </a:pPr>
            <a:r>
              <a:rPr lang="en-AU" sz="1800" dirty="0">
                <a:solidFill>
                  <a:schemeClr val="tx1"/>
                </a:solidFill>
              </a:rPr>
              <a:t>replicate the steps in an </a:t>
            </a:r>
            <a:r>
              <a:rPr lang="en-AU" sz="1800" dirty="0">
                <a:solidFill>
                  <a:schemeClr val="tx1"/>
                </a:solidFill>
                <a:hlinkClick r:id="rId3"/>
              </a:rPr>
              <a:t>IF Function in Excel </a:t>
            </a:r>
            <a:r>
              <a:rPr lang="en-AU" sz="1800" dirty="0">
                <a:solidFill>
                  <a:schemeClr val="tx1"/>
                </a:solidFill>
              </a:rPr>
              <a:t> </a:t>
            </a:r>
          </a:p>
          <a:p>
            <a:pPr marL="342900" indent="-342900">
              <a:spcAft>
                <a:spcPts val="800"/>
              </a:spcAft>
              <a:buFont typeface="Arial" panose="020B0604020202020204" pitchFamily="34" charset="0"/>
              <a:buChar char="•"/>
            </a:pPr>
            <a:r>
              <a:rPr lang="en-AU" sz="1800" dirty="0">
                <a:solidFill>
                  <a:schemeClr val="tx1"/>
                </a:solidFill>
              </a:rPr>
              <a:t>replicate the steps in a </a:t>
            </a:r>
            <a:r>
              <a:rPr lang="en-AU" sz="1800" dirty="0">
                <a:solidFill>
                  <a:schemeClr val="tx1"/>
                </a:solidFill>
                <a:hlinkClick r:id="rId4"/>
              </a:rPr>
              <a:t>VLOOKUP</a:t>
            </a:r>
            <a:r>
              <a:rPr lang="en-AU" sz="1800" dirty="0">
                <a:solidFill>
                  <a:schemeClr val="tx1"/>
                </a:solidFill>
              </a:rPr>
              <a:t> tutorial and apply this understanding to a digital examination practice question.</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dirty="0"/>
          </a:p>
        </p:txBody>
      </p:sp>
    </p:spTree>
    <p:extLst>
      <p:ext uri="{BB962C8B-B14F-4D97-AF65-F5344CB8AC3E}">
        <p14:creationId xmlns:p14="http://schemas.microsoft.com/office/powerpoint/2010/main" val="1152734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2CB3F17D-B864-7BD1-20C9-3EEB5E317EF5}"/>
              </a:ext>
            </a:extLst>
          </p:cNvPr>
          <p:cNvSpPr>
            <a:spLocks noGrp="1"/>
          </p:cNvSpPr>
          <p:nvPr>
            <p:ph type="title"/>
          </p:nvPr>
        </p:nvSpPr>
        <p:spPr>
          <a:xfrm>
            <a:off x="359998" y="419964"/>
            <a:ext cx="10260002" cy="522000"/>
          </a:xfrm>
        </p:spPr>
        <p:txBody>
          <a:bodyPr/>
          <a:lstStyle/>
          <a:p>
            <a:r>
              <a:rPr lang="en-AU" dirty="0">
                <a:latin typeface="+mj-lt"/>
              </a:rPr>
              <a:t>Learning intentions and success criteria</a:t>
            </a:r>
          </a:p>
        </p:txBody>
      </p:sp>
      <p:sp>
        <p:nvSpPr>
          <p:cNvPr id="4" name="Rounded Rectangle 3">
            <a:extLst>
              <a:ext uri="{FF2B5EF4-FFF2-40B4-BE49-F238E27FC236}">
                <a16:creationId xmlns:a16="http://schemas.microsoft.com/office/drawing/2014/main" id="{FD5F7830-BA95-A42B-68B5-28B9C7EE51D4}"/>
              </a:ext>
            </a:extLst>
          </p:cNvPr>
          <p:cNvSpPr/>
          <p:nvPr/>
        </p:nvSpPr>
        <p:spPr>
          <a:xfrm>
            <a:off x="8958263" y="360001"/>
            <a:ext cx="2525737" cy="625837"/>
          </a:xfrm>
          <a:prstGeom prst="roundRect">
            <a:avLst>
              <a:gd name="adj" fmla="val 12963"/>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mj-lt"/>
              </a:rPr>
              <a:t>Week 3</a:t>
            </a:r>
          </a:p>
        </p:txBody>
      </p:sp>
      <p:sp>
        <p:nvSpPr>
          <p:cNvPr id="10" name="TextBox 9">
            <a:extLst>
              <a:ext uri="{FF2B5EF4-FFF2-40B4-BE49-F238E27FC236}">
                <a16:creationId xmlns:a16="http://schemas.microsoft.com/office/drawing/2014/main" id="{A43A2A01-83E7-9575-2B2D-38771F85AB36}"/>
              </a:ext>
            </a:extLst>
          </p:cNvPr>
          <p:cNvSpPr txBox="1"/>
          <p:nvPr/>
        </p:nvSpPr>
        <p:spPr>
          <a:xfrm>
            <a:off x="518739" y="1894502"/>
            <a:ext cx="2467350" cy="522000"/>
          </a:xfrm>
          <a:prstGeom prst="roundRect">
            <a:avLst/>
          </a:prstGeom>
          <a:noFill/>
          <a:ln w="25400">
            <a:solidFill>
              <a:schemeClr val="accent1"/>
            </a:solidFill>
          </a:ln>
        </p:spPr>
        <p:txBody>
          <a:bodyPr wrap="square" lIns="0" tIns="46800" rIns="0" anchor="ctr" anchorCtr="1">
            <a:noAutofit/>
          </a:bodyPr>
          <a:lstStyle>
            <a:defPPr>
              <a:defRPr lang="en-US"/>
            </a:defPPr>
            <a:lvl1pPr>
              <a:defRPr sz="1800" b="1">
                <a:solidFill>
                  <a:schemeClr val="accent1"/>
                </a:solidFill>
              </a:defRPr>
            </a:lvl1pPr>
          </a:lstStyle>
          <a:p>
            <a:r>
              <a:rPr lang="en-US" dirty="0"/>
              <a:t>We are </a:t>
            </a:r>
            <a:r>
              <a:rPr lang="en-US"/>
              <a:t>learning to</a:t>
            </a:r>
            <a:endParaRPr lang="en-US" dirty="0"/>
          </a:p>
        </p:txBody>
      </p:sp>
      <p:sp>
        <p:nvSpPr>
          <p:cNvPr id="11" name="Rectangle 10">
            <a:extLst>
              <a:ext uri="{FF2B5EF4-FFF2-40B4-BE49-F238E27FC236}">
                <a16:creationId xmlns:a16="http://schemas.microsoft.com/office/drawing/2014/main" id="{C5FD7FD8-1300-2E2B-D995-977CADA8FDBA}"/>
              </a:ext>
            </a:extLst>
          </p:cNvPr>
          <p:cNvSpPr/>
          <p:nvPr/>
        </p:nvSpPr>
        <p:spPr>
          <a:xfrm>
            <a:off x="518738" y="2521241"/>
            <a:ext cx="10811250" cy="10363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rtlCol="0" anchor="ctr"/>
          <a:lstStyle/>
          <a:p>
            <a:pPr marL="342900" indent="-342900">
              <a:buFont typeface="Arial" panose="020B0604020202020204" pitchFamily="34" charset="0"/>
              <a:buChar char="•"/>
            </a:pPr>
            <a:r>
              <a:rPr lang="en-US" sz="1800" dirty="0">
                <a:solidFill>
                  <a:schemeClr val="tx1"/>
                </a:solidFill>
              </a:rPr>
              <a:t>understand the evolution and applications of expert systems, including their key features and the influence of human needs on their development.</a:t>
            </a:r>
          </a:p>
        </p:txBody>
      </p:sp>
      <p:sp>
        <p:nvSpPr>
          <p:cNvPr id="12" name="TextBox 11">
            <a:extLst>
              <a:ext uri="{FF2B5EF4-FFF2-40B4-BE49-F238E27FC236}">
                <a16:creationId xmlns:a16="http://schemas.microsoft.com/office/drawing/2014/main" id="{D491F1F0-E9E2-1045-1EA7-3E3F3CFDAF08}"/>
              </a:ext>
            </a:extLst>
          </p:cNvPr>
          <p:cNvSpPr txBox="1"/>
          <p:nvPr/>
        </p:nvSpPr>
        <p:spPr>
          <a:xfrm>
            <a:off x="518739" y="3753788"/>
            <a:ext cx="1224336" cy="522000"/>
          </a:xfrm>
          <a:prstGeom prst="roundRect">
            <a:avLst/>
          </a:prstGeom>
          <a:noFill/>
          <a:ln w="25400">
            <a:solidFill>
              <a:schemeClr val="accent1"/>
            </a:solidFill>
          </a:ln>
        </p:spPr>
        <p:txBody>
          <a:bodyPr wrap="square" lIns="0" tIns="46800" rIns="0" anchor="ctr" anchorCtr="1">
            <a:noAutofit/>
          </a:bodyPr>
          <a:lstStyle>
            <a:defPPr>
              <a:defRPr lang="en-US"/>
            </a:defPPr>
            <a:lvl1pPr>
              <a:defRPr sz="1800" b="1">
                <a:solidFill>
                  <a:schemeClr val="accent1"/>
                </a:solidFill>
              </a:defRPr>
            </a:lvl1pPr>
          </a:lstStyle>
          <a:p>
            <a:r>
              <a:rPr lang="en-US"/>
              <a:t>We can</a:t>
            </a:r>
            <a:endParaRPr lang="en-US" dirty="0"/>
          </a:p>
        </p:txBody>
      </p:sp>
      <p:sp>
        <p:nvSpPr>
          <p:cNvPr id="13" name="Rectangle 12">
            <a:extLst>
              <a:ext uri="{FF2B5EF4-FFF2-40B4-BE49-F238E27FC236}">
                <a16:creationId xmlns:a16="http://schemas.microsoft.com/office/drawing/2014/main" id="{A83B8847-13EC-0973-C76C-A12660902492}"/>
              </a:ext>
            </a:extLst>
          </p:cNvPr>
          <p:cNvSpPr/>
          <p:nvPr/>
        </p:nvSpPr>
        <p:spPr>
          <a:xfrm>
            <a:off x="518738" y="4375803"/>
            <a:ext cx="10811250" cy="17821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rtlCol="0" anchor="ctr"/>
          <a:lstStyle/>
          <a:p>
            <a:pPr marL="342900" indent="-342900">
              <a:spcAft>
                <a:spcPts val="800"/>
              </a:spcAft>
              <a:buFont typeface="Arial" panose="020B0604020202020204" pitchFamily="34" charset="0"/>
              <a:buChar char="•"/>
            </a:pPr>
            <a:r>
              <a:rPr lang="en-AU" sz="1800" dirty="0">
                <a:solidFill>
                  <a:schemeClr val="tx1"/>
                </a:solidFill>
              </a:rPr>
              <a:t>explain common applications of expert systems</a:t>
            </a:r>
          </a:p>
          <a:p>
            <a:pPr marL="342900" indent="-342900">
              <a:spcAft>
                <a:spcPts val="800"/>
              </a:spcAft>
              <a:buFont typeface="Arial" panose="020B0604020202020204" pitchFamily="34" charset="0"/>
              <a:buChar char="•"/>
            </a:pPr>
            <a:r>
              <a:rPr lang="en-AU" sz="1800" dirty="0">
                <a:solidFill>
                  <a:schemeClr val="tx1"/>
                </a:solidFill>
              </a:rPr>
              <a:t>describe the advancements of expert systems from rule-based systems to those that integrate probability</a:t>
            </a:r>
          </a:p>
          <a:p>
            <a:pPr marL="342900" indent="-342900">
              <a:spcAft>
                <a:spcPts val="800"/>
              </a:spcAft>
              <a:buFont typeface="Arial" panose="020B0604020202020204" pitchFamily="34" charset="0"/>
              <a:buChar char="•"/>
            </a:pPr>
            <a:r>
              <a:rPr lang="en-AU" sz="1800" dirty="0">
                <a:solidFill>
                  <a:schemeClr val="tx1"/>
                </a:solidFill>
              </a:rPr>
              <a:t>discuss how human needs have influenced the design and functionality of expert systems.</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dirty="0"/>
          </a:p>
        </p:txBody>
      </p:sp>
    </p:spTree>
    <p:extLst>
      <p:ext uri="{BB962C8B-B14F-4D97-AF65-F5344CB8AC3E}">
        <p14:creationId xmlns:p14="http://schemas.microsoft.com/office/powerpoint/2010/main" val="1629325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19C14-B691-C45E-7DC4-56654EDE6EA5}"/>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1754649D-E1D8-4D8B-E6F5-E8554ECF6EB0}"/>
              </a:ext>
              <a:ext uri="{C183D7F6-B498-43B3-948B-1728B52AA6E4}">
                <adec:decorative xmlns:adec="http://schemas.microsoft.com/office/drawing/2017/decorative" val="1"/>
              </a:ext>
            </a:extLst>
          </p:cNvPr>
          <p:cNvSpPr/>
          <p:nvPr/>
        </p:nvSpPr>
        <p:spPr>
          <a:xfrm>
            <a:off x="0" y="1157289"/>
            <a:ext cx="12192000" cy="92868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3">
            <a:extLst>
              <a:ext uri="{FF2B5EF4-FFF2-40B4-BE49-F238E27FC236}">
                <a16:creationId xmlns:a16="http://schemas.microsoft.com/office/drawing/2014/main" id="{C8404718-6272-199E-EAF1-ADC2B1A9230E}"/>
              </a:ext>
            </a:extLst>
          </p:cNvPr>
          <p:cNvSpPr>
            <a:spLocks noGrp="1"/>
          </p:cNvSpPr>
          <p:nvPr>
            <p:ph type="title"/>
          </p:nvPr>
        </p:nvSpPr>
        <p:spPr>
          <a:xfrm>
            <a:off x="360363" y="410366"/>
            <a:ext cx="10260012" cy="522287"/>
          </a:xfrm>
        </p:spPr>
        <p:txBody>
          <a:bodyPr/>
          <a:lstStyle/>
          <a:p>
            <a:r>
              <a:rPr lang="en-AU" dirty="0"/>
              <a:t>Learning intentions and success criteria</a:t>
            </a:r>
            <a:br>
              <a:rPr lang="en-AU" dirty="0"/>
            </a:br>
            <a:endParaRPr lang="en-US" dirty="0"/>
          </a:p>
        </p:txBody>
      </p:sp>
      <p:sp>
        <p:nvSpPr>
          <p:cNvPr id="11" name="Rounded Rectangle 10">
            <a:extLst>
              <a:ext uri="{FF2B5EF4-FFF2-40B4-BE49-F238E27FC236}">
                <a16:creationId xmlns:a16="http://schemas.microsoft.com/office/drawing/2014/main" id="{0ADA1747-8A19-0A27-1DD1-2AE9110914F7}"/>
              </a:ext>
            </a:extLst>
          </p:cNvPr>
          <p:cNvSpPr/>
          <p:nvPr/>
        </p:nvSpPr>
        <p:spPr>
          <a:xfrm>
            <a:off x="8958263" y="360001"/>
            <a:ext cx="2525737" cy="625837"/>
          </a:xfrm>
          <a:prstGeom prst="roundRect">
            <a:avLst>
              <a:gd name="adj" fmla="val 12963"/>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mj-lt"/>
              </a:rPr>
              <a:t>Week 4</a:t>
            </a:r>
          </a:p>
        </p:txBody>
      </p:sp>
      <p:sp>
        <p:nvSpPr>
          <p:cNvPr id="4" name="TextBox 3">
            <a:extLst>
              <a:ext uri="{FF2B5EF4-FFF2-40B4-BE49-F238E27FC236}">
                <a16:creationId xmlns:a16="http://schemas.microsoft.com/office/drawing/2014/main" id="{3A5D1788-D162-08F7-FBC8-45C25B658094}"/>
              </a:ext>
            </a:extLst>
          </p:cNvPr>
          <p:cNvSpPr txBox="1"/>
          <p:nvPr/>
        </p:nvSpPr>
        <p:spPr>
          <a:xfrm>
            <a:off x="518739" y="1374226"/>
            <a:ext cx="2467350" cy="522000"/>
          </a:xfrm>
          <a:prstGeom prst="roundRect">
            <a:avLst/>
          </a:prstGeom>
          <a:noFill/>
          <a:ln w="25400">
            <a:solidFill>
              <a:schemeClr val="accent1"/>
            </a:solidFill>
          </a:ln>
        </p:spPr>
        <p:txBody>
          <a:bodyPr wrap="square" lIns="0" tIns="46800" rIns="0" anchor="ctr" anchorCtr="1">
            <a:noAutofit/>
          </a:bodyPr>
          <a:lstStyle>
            <a:defPPr>
              <a:defRPr lang="en-US"/>
            </a:defPPr>
            <a:lvl1pPr>
              <a:defRPr sz="1800" b="1">
                <a:solidFill>
                  <a:schemeClr val="accent1"/>
                </a:solidFill>
              </a:defRPr>
            </a:lvl1pPr>
          </a:lstStyle>
          <a:p>
            <a:r>
              <a:rPr lang="en-US" dirty="0"/>
              <a:t>We are learning to</a:t>
            </a:r>
          </a:p>
        </p:txBody>
      </p:sp>
      <p:sp>
        <p:nvSpPr>
          <p:cNvPr id="6" name="Rectangle 5">
            <a:extLst>
              <a:ext uri="{FF2B5EF4-FFF2-40B4-BE49-F238E27FC236}">
                <a16:creationId xmlns:a16="http://schemas.microsoft.com/office/drawing/2014/main" id="{05FC9027-02D8-FF14-7703-853AFAF5518A}"/>
              </a:ext>
            </a:extLst>
          </p:cNvPr>
          <p:cNvSpPr/>
          <p:nvPr/>
        </p:nvSpPr>
        <p:spPr>
          <a:xfrm>
            <a:off x="518738" y="2000965"/>
            <a:ext cx="10811250" cy="8799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rtlCol="0" anchor="ctr"/>
          <a:lstStyle/>
          <a:p>
            <a:pPr marL="342900" indent="-342900">
              <a:buFont typeface="Arial" panose="020B0604020202020204" pitchFamily="34" charset="0"/>
              <a:buChar char="•"/>
            </a:pPr>
            <a:r>
              <a:rPr lang="en-US" sz="1800" dirty="0">
                <a:solidFill>
                  <a:schemeClr val="tx1"/>
                </a:solidFill>
              </a:rPr>
              <a:t>explore the operation of intelligent agents, the techniques of inference engines, the hardware involved in intelligent systems, and the application of computational thinking.</a:t>
            </a:r>
          </a:p>
        </p:txBody>
      </p:sp>
      <p:sp>
        <p:nvSpPr>
          <p:cNvPr id="7" name="TextBox 6">
            <a:extLst>
              <a:ext uri="{FF2B5EF4-FFF2-40B4-BE49-F238E27FC236}">
                <a16:creationId xmlns:a16="http://schemas.microsoft.com/office/drawing/2014/main" id="{79E4D1E1-47D0-70B8-B8A7-B3230255AAC1}"/>
              </a:ext>
            </a:extLst>
          </p:cNvPr>
          <p:cNvSpPr txBox="1"/>
          <p:nvPr/>
        </p:nvSpPr>
        <p:spPr>
          <a:xfrm>
            <a:off x="518739" y="3142052"/>
            <a:ext cx="1224336" cy="522000"/>
          </a:xfrm>
          <a:prstGeom prst="roundRect">
            <a:avLst/>
          </a:prstGeom>
          <a:noFill/>
          <a:ln w="25400">
            <a:solidFill>
              <a:schemeClr val="accent1"/>
            </a:solidFill>
          </a:ln>
        </p:spPr>
        <p:txBody>
          <a:bodyPr wrap="square" lIns="0" tIns="46800" rIns="0" anchor="ctr" anchorCtr="1">
            <a:noAutofit/>
          </a:bodyPr>
          <a:lstStyle>
            <a:defPPr>
              <a:defRPr lang="en-US"/>
            </a:defPPr>
            <a:lvl1pPr>
              <a:defRPr sz="1800" b="1">
                <a:solidFill>
                  <a:schemeClr val="accent1"/>
                </a:solidFill>
              </a:defRPr>
            </a:lvl1pPr>
          </a:lstStyle>
          <a:p>
            <a:r>
              <a:rPr lang="en-US" dirty="0"/>
              <a:t>We can</a:t>
            </a:r>
          </a:p>
        </p:txBody>
      </p:sp>
      <p:sp>
        <p:nvSpPr>
          <p:cNvPr id="8" name="Rectangle 7">
            <a:extLst>
              <a:ext uri="{FF2B5EF4-FFF2-40B4-BE49-F238E27FC236}">
                <a16:creationId xmlns:a16="http://schemas.microsoft.com/office/drawing/2014/main" id="{8A44ACC6-857E-568C-73DC-67F3F4BEADF3}"/>
              </a:ext>
            </a:extLst>
          </p:cNvPr>
          <p:cNvSpPr/>
          <p:nvPr/>
        </p:nvSpPr>
        <p:spPr>
          <a:xfrm>
            <a:off x="518738" y="3764068"/>
            <a:ext cx="10811250" cy="26835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rtlCol="0" anchor="ctr"/>
          <a:lstStyle/>
          <a:p>
            <a:pPr marL="342900" indent="-342900">
              <a:spcAft>
                <a:spcPts val="800"/>
              </a:spcAft>
              <a:buFont typeface="Arial" panose="020B0604020202020204" pitchFamily="34" charset="0"/>
              <a:buChar char="•"/>
            </a:pPr>
            <a:r>
              <a:rPr lang="en-AU" sz="1800" dirty="0">
                <a:solidFill>
                  <a:schemeClr val="tx1"/>
                </a:solidFill>
              </a:rPr>
              <a:t>Describe the operation of both simplistic and complex intelligent agents, including predictive search strings and voice assistants</a:t>
            </a:r>
          </a:p>
          <a:p>
            <a:pPr marL="342900" indent="-342900">
              <a:spcAft>
                <a:spcPts val="800"/>
              </a:spcAft>
              <a:buFont typeface="Arial" panose="020B0604020202020204" pitchFamily="34" charset="0"/>
              <a:buChar char="•"/>
            </a:pPr>
            <a:r>
              <a:rPr lang="en-AU" sz="1800" dirty="0">
                <a:solidFill>
                  <a:schemeClr val="tx1"/>
                </a:solidFill>
              </a:rPr>
              <a:t>Define and provide use cases for techniques such as truth maintenance, hypothetical reasoning, heuristic knowledge, fuzzy logic, and ontology classification</a:t>
            </a:r>
          </a:p>
          <a:p>
            <a:pPr marL="342900" indent="-342900">
              <a:spcAft>
                <a:spcPts val="800"/>
              </a:spcAft>
              <a:buFont typeface="Arial" panose="020B0604020202020204" pitchFamily="34" charset="0"/>
              <a:buChar char="•"/>
            </a:pPr>
            <a:r>
              <a:rPr lang="en-AU" sz="1800" dirty="0">
                <a:solidFill>
                  <a:schemeClr val="tx1"/>
                </a:solidFill>
              </a:rPr>
              <a:t>Explain the general workings of hardware used in intelligent systems.</a:t>
            </a:r>
          </a:p>
          <a:p>
            <a:pPr marL="342900" indent="-342900">
              <a:spcAft>
                <a:spcPts val="800"/>
              </a:spcAft>
              <a:buFont typeface="Arial" panose="020B0604020202020204" pitchFamily="34" charset="0"/>
              <a:buChar char="•"/>
            </a:pPr>
            <a:r>
              <a:rPr lang="en-AU" sz="1800" dirty="0">
                <a:solidFill>
                  <a:schemeClr val="tx1"/>
                </a:solidFill>
              </a:rPr>
              <a:t>Demonstrate the application of computational thinking concepts like decomposition, pattern recognition, abstraction, and algorithms in designing intelligent systems.</a:t>
            </a:r>
          </a:p>
        </p:txBody>
      </p:sp>
      <p:sp>
        <p:nvSpPr>
          <p:cNvPr id="2" name="Slide Number Placeholder 1">
            <a:extLst>
              <a:ext uri="{FF2B5EF4-FFF2-40B4-BE49-F238E27FC236}">
                <a16:creationId xmlns:a16="http://schemas.microsoft.com/office/drawing/2014/main" id="{D65278BD-976A-DF6F-9A4D-33E1C1861AD4}"/>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6</a:t>
            </a:fld>
            <a:endParaRPr lang="en-AU" dirty="0"/>
          </a:p>
        </p:txBody>
      </p:sp>
    </p:spTree>
    <p:extLst>
      <p:ext uri="{BB962C8B-B14F-4D97-AF65-F5344CB8AC3E}">
        <p14:creationId xmlns:p14="http://schemas.microsoft.com/office/powerpoint/2010/main" val="3008574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7C939-52A1-479F-AA07-9352AC3B236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E26CABA-48AF-2927-2770-FCB14B257ECF}"/>
              </a:ext>
            </a:extLst>
          </p:cNvPr>
          <p:cNvSpPr>
            <a:spLocks noGrp="1"/>
          </p:cNvSpPr>
          <p:nvPr>
            <p:ph type="title"/>
          </p:nvPr>
        </p:nvSpPr>
        <p:spPr>
          <a:xfrm>
            <a:off x="359998" y="435262"/>
            <a:ext cx="10260002" cy="522000"/>
          </a:xfrm>
        </p:spPr>
        <p:txBody>
          <a:bodyPr/>
          <a:lstStyle/>
          <a:p>
            <a:r>
              <a:rPr lang="en-AU" dirty="0">
                <a:latin typeface="+mj-lt"/>
              </a:rPr>
              <a:t>Learning intentions and success criteria</a:t>
            </a:r>
          </a:p>
        </p:txBody>
      </p:sp>
      <p:sp>
        <p:nvSpPr>
          <p:cNvPr id="4" name="Rounded Rectangle 3">
            <a:extLst>
              <a:ext uri="{FF2B5EF4-FFF2-40B4-BE49-F238E27FC236}">
                <a16:creationId xmlns:a16="http://schemas.microsoft.com/office/drawing/2014/main" id="{02E53465-72E6-42C2-DE2A-E664488FE408}"/>
              </a:ext>
            </a:extLst>
          </p:cNvPr>
          <p:cNvSpPr/>
          <p:nvPr/>
        </p:nvSpPr>
        <p:spPr>
          <a:xfrm>
            <a:off x="8958263" y="360001"/>
            <a:ext cx="2525737" cy="625837"/>
          </a:xfrm>
          <a:prstGeom prst="roundRect">
            <a:avLst>
              <a:gd name="adj" fmla="val 12963"/>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mj-lt"/>
              </a:rPr>
              <a:t>Week 4</a:t>
            </a:r>
          </a:p>
        </p:txBody>
      </p:sp>
      <p:sp>
        <p:nvSpPr>
          <p:cNvPr id="6" name="TextBox 5">
            <a:extLst>
              <a:ext uri="{FF2B5EF4-FFF2-40B4-BE49-F238E27FC236}">
                <a16:creationId xmlns:a16="http://schemas.microsoft.com/office/drawing/2014/main" id="{9A24B50D-8961-A333-743F-B6162322783C}"/>
              </a:ext>
            </a:extLst>
          </p:cNvPr>
          <p:cNvSpPr txBox="1"/>
          <p:nvPr/>
        </p:nvSpPr>
        <p:spPr>
          <a:xfrm>
            <a:off x="518739" y="2074502"/>
            <a:ext cx="2467350" cy="522000"/>
          </a:xfrm>
          <a:prstGeom prst="roundRect">
            <a:avLst/>
          </a:prstGeom>
          <a:noFill/>
          <a:ln w="25400">
            <a:solidFill>
              <a:schemeClr val="accent1"/>
            </a:solidFill>
          </a:ln>
        </p:spPr>
        <p:txBody>
          <a:bodyPr wrap="square" lIns="0" tIns="46800" rIns="0" anchor="ctr" anchorCtr="1">
            <a:noAutofit/>
          </a:bodyPr>
          <a:lstStyle>
            <a:defPPr>
              <a:defRPr lang="en-US"/>
            </a:defPPr>
            <a:lvl1pPr>
              <a:defRPr sz="1800" b="1">
                <a:solidFill>
                  <a:schemeClr val="accent1"/>
                </a:solidFill>
              </a:defRPr>
            </a:lvl1pPr>
          </a:lstStyle>
          <a:p>
            <a:r>
              <a:rPr lang="en-US" dirty="0"/>
              <a:t>We are learning to</a:t>
            </a:r>
          </a:p>
        </p:txBody>
      </p:sp>
      <p:sp>
        <p:nvSpPr>
          <p:cNvPr id="7" name="Rectangle 6">
            <a:extLst>
              <a:ext uri="{FF2B5EF4-FFF2-40B4-BE49-F238E27FC236}">
                <a16:creationId xmlns:a16="http://schemas.microsoft.com/office/drawing/2014/main" id="{76B9281F-41C3-65A0-F7B3-12003C6D758B}"/>
              </a:ext>
            </a:extLst>
          </p:cNvPr>
          <p:cNvSpPr/>
          <p:nvPr/>
        </p:nvSpPr>
        <p:spPr>
          <a:xfrm>
            <a:off x="518738" y="2701241"/>
            <a:ext cx="10811250" cy="11392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rtlCol="0" anchor="ctr"/>
          <a:lstStyle/>
          <a:p>
            <a:pPr marL="342900" indent="-342900">
              <a:buFont typeface="Arial" panose="020B0604020202020204" pitchFamily="34" charset="0"/>
              <a:buChar char="•"/>
            </a:pPr>
            <a:r>
              <a:rPr lang="en-US" sz="1800" dirty="0">
                <a:solidFill>
                  <a:schemeClr val="tx1"/>
                </a:solidFill>
              </a:rPr>
              <a:t>explore the operation of intelligent agents, the techniques of inference engines, the hardware involved in intelligent systems, and the application of computational thinking.</a:t>
            </a:r>
          </a:p>
        </p:txBody>
      </p:sp>
      <p:sp>
        <p:nvSpPr>
          <p:cNvPr id="8" name="TextBox 7">
            <a:extLst>
              <a:ext uri="{FF2B5EF4-FFF2-40B4-BE49-F238E27FC236}">
                <a16:creationId xmlns:a16="http://schemas.microsoft.com/office/drawing/2014/main" id="{5A9F829E-3F54-13E4-5AB9-3737DD30D1AF}"/>
              </a:ext>
            </a:extLst>
          </p:cNvPr>
          <p:cNvSpPr txBox="1"/>
          <p:nvPr/>
        </p:nvSpPr>
        <p:spPr>
          <a:xfrm>
            <a:off x="518739" y="4079481"/>
            <a:ext cx="1224336" cy="522000"/>
          </a:xfrm>
          <a:prstGeom prst="roundRect">
            <a:avLst/>
          </a:prstGeom>
          <a:noFill/>
          <a:ln w="25400">
            <a:solidFill>
              <a:schemeClr val="accent1"/>
            </a:solidFill>
          </a:ln>
        </p:spPr>
        <p:txBody>
          <a:bodyPr wrap="square" lIns="0" tIns="46800" rIns="0" anchor="ctr" anchorCtr="1">
            <a:noAutofit/>
          </a:bodyPr>
          <a:lstStyle>
            <a:defPPr>
              <a:defRPr lang="en-US"/>
            </a:defPPr>
            <a:lvl1pPr>
              <a:defRPr sz="1800" b="1">
                <a:solidFill>
                  <a:schemeClr val="accent1"/>
                </a:solidFill>
              </a:defRPr>
            </a:lvl1pPr>
          </a:lstStyle>
          <a:p>
            <a:r>
              <a:rPr lang="en-US" dirty="0"/>
              <a:t>We can</a:t>
            </a:r>
          </a:p>
        </p:txBody>
      </p:sp>
      <p:sp>
        <p:nvSpPr>
          <p:cNvPr id="9" name="Rectangle 8">
            <a:extLst>
              <a:ext uri="{FF2B5EF4-FFF2-40B4-BE49-F238E27FC236}">
                <a16:creationId xmlns:a16="http://schemas.microsoft.com/office/drawing/2014/main" id="{08948803-0664-7ACA-9B25-911A50583EA5}"/>
              </a:ext>
            </a:extLst>
          </p:cNvPr>
          <p:cNvSpPr/>
          <p:nvPr/>
        </p:nvSpPr>
        <p:spPr>
          <a:xfrm>
            <a:off x="518738" y="4701496"/>
            <a:ext cx="10811250" cy="12449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rtlCol="0" anchor="ctr"/>
          <a:lstStyle/>
          <a:p>
            <a:pPr marL="342900" indent="-342900">
              <a:buFont typeface="Arial" panose="020B0604020202020204" pitchFamily="34" charset="0"/>
              <a:buChar char="•"/>
            </a:pPr>
            <a:r>
              <a:rPr lang="en-AU" sz="1800" dirty="0">
                <a:solidFill>
                  <a:schemeClr val="tx1"/>
                </a:solidFill>
              </a:rPr>
              <a:t>demonstrate the application of computational thinking concepts like decomposition, pattern recognition, abstraction, and algorithms in designing intelligent systems.</a:t>
            </a:r>
          </a:p>
        </p:txBody>
      </p:sp>
      <p:sp>
        <p:nvSpPr>
          <p:cNvPr id="2" name="Slide Number Placeholder 1">
            <a:extLst>
              <a:ext uri="{FF2B5EF4-FFF2-40B4-BE49-F238E27FC236}">
                <a16:creationId xmlns:a16="http://schemas.microsoft.com/office/drawing/2014/main" id="{69601144-EA1D-AA03-DE16-5FAFC7C1318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402607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a:xfrm>
            <a:off x="359998" y="431440"/>
            <a:ext cx="8383952" cy="522000"/>
          </a:xfrm>
        </p:spPr>
        <p:txBody>
          <a:bodyPr/>
          <a:lstStyle/>
          <a:p>
            <a:r>
              <a:rPr lang="en-AU" dirty="0">
                <a:latin typeface="+mj-lt"/>
              </a:rPr>
              <a:t>Learning intentions and success criteria </a:t>
            </a:r>
          </a:p>
        </p:txBody>
      </p:sp>
      <p:sp>
        <p:nvSpPr>
          <p:cNvPr id="4" name="Rounded Rectangle 3">
            <a:extLst>
              <a:ext uri="{FF2B5EF4-FFF2-40B4-BE49-F238E27FC236}">
                <a16:creationId xmlns:a16="http://schemas.microsoft.com/office/drawing/2014/main" id="{F432F8CC-6E0F-CF20-91E7-ED81AFFEEF39}"/>
              </a:ext>
            </a:extLst>
          </p:cNvPr>
          <p:cNvSpPr/>
          <p:nvPr/>
        </p:nvSpPr>
        <p:spPr>
          <a:xfrm>
            <a:off x="8958263" y="360001"/>
            <a:ext cx="2525737" cy="625837"/>
          </a:xfrm>
          <a:prstGeom prst="roundRect">
            <a:avLst>
              <a:gd name="adj" fmla="val 12963"/>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mj-lt"/>
              </a:rPr>
              <a:t>Week 5</a:t>
            </a:r>
          </a:p>
        </p:txBody>
      </p:sp>
      <p:sp>
        <p:nvSpPr>
          <p:cNvPr id="6" name="TextBox 5">
            <a:extLst>
              <a:ext uri="{FF2B5EF4-FFF2-40B4-BE49-F238E27FC236}">
                <a16:creationId xmlns:a16="http://schemas.microsoft.com/office/drawing/2014/main" id="{1B93744A-5B9F-C6A0-655D-8BA21B8E4E9B}"/>
              </a:ext>
            </a:extLst>
          </p:cNvPr>
          <p:cNvSpPr txBox="1"/>
          <p:nvPr/>
        </p:nvSpPr>
        <p:spPr>
          <a:xfrm>
            <a:off x="518739" y="1894502"/>
            <a:ext cx="2467350" cy="522000"/>
          </a:xfrm>
          <a:prstGeom prst="roundRect">
            <a:avLst/>
          </a:prstGeom>
          <a:noFill/>
          <a:ln w="25400">
            <a:solidFill>
              <a:schemeClr val="accent1"/>
            </a:solidFill>
          </a:ln>
        </p:spPr>
        <p:txBody>
          <a:bodyPr wrap="square" lIns="0" tIns="46800" rIns="0" anchor="ctr" anchorCtr="1">
            <a:noAutofit/>
          </a:bodyPr>
          <a:lstStyle>
            <a:defPPr>
              <a:defRPr lang="en-US"/>
            </a:defPPr>
            <a:lvl1pPr>
              <a:defRPr sz="1800" b="1">
                <a:solidFill>
                  <a:schemeClr val="accent1"/>
                </a:solidFill>
              </a:defRPr>
            </a:lvl1pPr>
          </a:lstStyle>
          <a:p>
            <a:r>
              <a:rPr lang="en-US" dirty="0"/>
              <a:t>We are learning to</a:t>
            </a:r>
          </a:p>
        </p:txBody>
      </p:sp>
      <p:sp>
        <p:nvSpPr>
          <p:cNvPr id="7" name="Rectangle 6">
            <a:extLst>
              <a:ext uri="{FF2B5EF4-FFF2-40B4-BE49-F238E27FC236}">
                <a16:creationId xmlns:a16="http://schemas.microsoft.com/office/drawing/2014/main" id="{948A248B-63BA-F303-745F-553C25E05FB2}"/>
              </a:ext>
            </a:extLst>
          </p:cNvPr>
          <p:cNvSpPr/>
          <p:nvPr/>
        </p:nvSpPr>
        <p:spPr>
          <a:xfrm>
            <a:off x="518738" y="2521241"/>
            <a:ext cx="10811250" cy="10363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rtlCol="0" anchor="ctr"/>
          <a:lstStyle/>
          <a:p>
            <a:pPr marL="342900" indent="-342900">
              <a:buFont typeface="Arial" panose="020B0604020202020204" pitchFamily="34" charset="0"/>
              <a:buChar char="•"/>
            </a:pPr>
            <a:r>
              <a:rPr lang="en-US" sz="1800" dirty="0">
                <a:solidFill>
                  <a:schemeClr val="tx1"/>
                </a:solidFill>
              </a:rPr>
              <a:t>communicate the logical processes by using flowcharts, data flow diagrams and infographics and understand the disruptive effects of intelligent systems.</a:t>
            </a:r>
          </a:p>
        </p:txBody>
      </p:sp>
      <p:sp>
        <p:nvSpPr>
          <p:cNvPr id="8" name="TextBox 7">
            <a:extLst>
              <a:ext uri="{FF2B5EF4-FFF2-40B4-BE49-F238E27FC236}">
                <a16:creationId xmlns:a16="http://schemas.microsoft.com/office/drawing/2014/main" id="{2EE070D3-BF10-A48C-5189-C8246B63AFC0}"/>
              </a:ext>
            </a:extLst>
          </p:cNvPr>
          <p:cNvSpPr txBox="1"/>
          <p:nvPr/>
        </p:nvSpPr>
        <p:spPr>
          <a:xfrm>
            <a:off x="518739" y="3753788"/>
            <a:ext cx="1224336" cy="522000"/>
          </a:xfrm>
          <a:prstGeom prst="roundRect">
            <a:avLst/>
          </a:prstGeom>
          <a:noFill/>
          <a:ln w="25400">
            <a:solidFill>
              <a:schemeClr val="accent1"/>
            </a:solidFill>
          </a:ln>
        </p:spPr>
        <p:txBody>
          <a:bodyPr wrap="square" lIns="0" tIns="46800" rIns="0" anchor="ctr" anchorCtr="1">
            <a:noAutofit/>
          </a:bodyPr>
          <a:lstStyle>
            <a:defPPr>
              <a:defRPr lang="en-US"/>
            </a:defPPr>
            <a:lvl1pPr>
              <a:defRPr sz="1800" b="1">
                <a:solidFill>
                  <a:schemeClr val="accent1"/>
                </a:solidFill>
              </a:defRPr>
            </a:lvl1pPr>
          </a:lstStyle>
          <a:p>
            <a:r>
              <a:rPr lang="en-US" dirty="0"/>
              <a:t>We can</a:t>
            </a:r>
          </a:p>
        </p:txBody>
      </p:sp>
      <p:sp>
        <p:nvSpPr>
          <p:cNvPr id="9" name="Rectangle 8">
            <a:extLst>
              <a:ext uri="{FF2B5EF4-FFF2-40B4-BE49-F238E27FC236}">
                <a16:creationId xmlns:a16="http://schemas.microsoft.com/office/drawing/2014/main" id="{D60AF383-DEAC-E048-51C4-2F4A530C7D30}"/>
              </a:ext>
            </a:extLst>
          </p:cNvPr>
          <p:cNvSpPr/>
          <p:nvPr/>
        </p:nvSpPr>
        <p:spPr>
          <a:xfrm>
            <a:off x="518738" y="4375803"/>
            <a:ext cx="10811250" cy="15677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rtlCol="0" anchor="ctr"/>
          <a:lstStyle/>
          <a:p>
            <a:pPr marL="342900" indent="-342900">
              <a:spcAft>
                <a:spcPts val="800"/>
              </a:spcAft>
              <a:buFont typeface="Arial" panose="020B0604020202020204" pitchFamily="34" charset="0"/>
              <a:buChar char="•"/>
            </a:pPr>
            <a:r>
              <a:rPr lang="en-AU" sz="1800" dirty="0">
                <a:solidFill>
                  <a:schemeClr val="tx1"/>
                </a:solidFill>
              </a:rPr>
              <a:t>recognise and apply the flowcharts, data flow diagrams and infographics from the </a:t>
            </a:r>
            <a:br>
              <a:rPr lang="en-AU" sz="1800" dirty="0">
                <a:solidFill>
                  <a:schemeClr val="tx1"/>
                </a:solidFill>
              </a:rPr>
            </a:br>
            <a:r>
              <a:rPr lang="en-AU" sz="1800" dirty="0">
                <a:solidFill>
                  <a:schemeClr val="tx1"/>
                </a:solidFill>
                <a:hlinkClick r:id="rId3"/>
              </a:rPr>
              <a:t>Enterprise Computing HSC Course Specifications (PDF 2.3 MB)</a:t>
            </a:r>
            <a:r>
              <a:rPr lang="en-AU" sz="1800" dirty="0">
                <a:solidFill>
                  <a:schemeClr val="tx1"/>
                </a:solidFill>
              </a:rPr>
              <a:t> in Intelligent systems</a:t>
            </a:r>
          </a:p>
          <a:p>
            <a:pPr marL="342900" indent="-342900">
              <a:spcAft>
                <a:spcPts val="800"/>
              </a:spcAft>
              <a:buFont typeface="Arial" panose="020B0604020202020204" pitchFamily="34" charset="0"/>
              <a:buChar char="•"/>
            </a:pPr>
            <a:r>
              <a:rPr lang="en-AU" sz="1800" dirty="0">
                <a:solidFill>
                  <a:schemeClr val="tx1"/>
                </a:solidFill>
              </a:rPr>
              <a:t>identify and mitigate against the disruptive effects of intelligent systems.</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156230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E893B-561C-A8D1-C7D5-763AA8E616E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FD4AE22-439C-A3EB-CECA-0ECE408E5C23}"/>
              </a:ext>
            </a:extLst>
          </p:cNvPr>
          <p:cNvSpPr>
            <a:spLocks noGrp="1"/>
          </p:cNvSpPr>
          <p:nvPr>
            <p:ph type="title"/>
          </p:nvPr>
        </p:nvSpPr>
        <p:spPr>
          <a:xfrm>
            <a:off x="359998" y="431440"/>
            <a:ext cx="10260002" cy="522000"/>
          </a:xfrm>
        </p:spPr>
        <p:txBody>
          <a:bodyPr/>
          <a:lstStyle/>
          <a:p>
            <a:r>
              <a:rPr lang="en-AU" dirty="0">
                <a:latin typeface="+mj-lt"/>
              </a:rPr>
              <a:t>Learning intentions and success criteria</a:t>
            </a:r>
          </a:p>
        </p:txBody>
      </p:sp>
      <p:sp>
        <p:nvSpPr>
          <p:cNvPr id="4" name="Rounded Rectangle 3">
            <a:extLst>
              <a:ext uri="{FF2B5EF4-FFF2-40B4-BE49-F238E27FC236}">
                <a16:creationId xmlns:a16="http://schemas.microsoft.com/office/drawing/2014/main" id="{C0D28439-62B0-C5E1-7890-0029F8E29B5A}"/>
              </a:ext>
            </a:extLst>
          </p:cNvPr>
          <p:cNvSpPr/>
          <p:nvPr/>
        </p:nvSpPr>
        <p:spPr>
          <a:xfrm>
            <a:off x="8958263" y="360001"/>
            <a:ext cx="2525737" cy="625837"/>
          </a:xfrm>
          <a:prstGeom prst="roundRect">
            <a:avLst>
              <a:gd name="adj" fmla="val 12963"/>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mj-lt"/>
              </a:rPr>
              <a:t>Week 6</a:t>
            </a:r>
          </a:p>
        </p:txBody>
      </p:sp>
      <p:sp>
        <p:nvSpPr>
          <p:cNvPr id="6" name="TextBox 5">
            <a:extLst>
              <a:ext uri="{FF2B5EF4-FFF2-40B4-BE49-F238E27FC236}">
                <a16:creationId xmlns:a16="http://schemas.microsoft.com/office/drawing/2014/main" id="{99DD69E4-4208-0772-164F-B21DB56B9950}"/>
              </a:ext>
            </a:extLst>
          </p:cNvPr>
          <p:cNvSpPr txBox="1"/>
          <p:nvPr/>
        </p:nvSpPr>
        <p:spPr>
          <a:xfrm>
            <a:off x="518739" y="1894502"/>
            <a:ext cx="2467350" cy="522000"/>
          </a:xfrm>
          <a:prstGeom prst="roundRect">
            <a:avLst/>
          </a:prstGeom>
          <a:noFill/>
          <a:ln w="25400">
            <a:solidFill>
              <a:schemeClr val="accent1"/>
            </a:solidFill>
          </a:ln>
        </p:spPr>
        <p:txBody>
          <a:bodyPr wrap="square" lIns="0" tIns="46800" rIns="0" anchor="ctr" anchorCtr="1">
            <a:noAutofit/>
          </a:bodyPr>
          <a:lstStyle>
            <a:defPPr>
              <a:defRPr lang="en-US"/>
            </a:defPPr>
            <a:lvl1pPr>
              <a:defRPr sz="1800" b="1">
                <a:solidFill>
                  <a:schemeClr val="accent1"/>
                </a:solidFill>
              </a:defRPr>
            </a:lvl1pPr>
          </a:lstStyle>
          <a:p>
            <a:r>
              <a:rPr lang="en-US" dirty="0"/>
              <a:t>We are </a:t>
            </a:r>
            <a:r>
              <a:rPr lang="en-US"/>
              <a:t>learning to</a:t>
            </a:r>
            <a:endParaRPr lang="en-US" dirty="0"/>
          </a:p>
        </p:txBody>
      </p:sp>
      <p:sp>
        <p:nvSpPr>
          <p:cNvPr id="7" name="Rectangle 6">
            <a:extLst>
              <a:ext uri="{FF2B5EF4-FFF2-40B4-BE49-F238E27FC236}">
                <a16:creationId xmlns:a16="http://schemas.microsoft.com/office/drawing/2014/main" id="{140716FF-1E94-8A88-1614-19F1C887E0A3}"/>
              </a:ext>
            </a:extLst>
          </p:cNvPr>
          <p:cNvSpPr/>
          <p:nvPr/>
        </p:nvSpPr>
        <p:spPr>
          <a:xfrm>
            <a:off x="518738" y="2521241"/>
            <a:ext cx="10811250" cy="10363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rtlCol="0" anchor="ctr"/>
          <a:lstStyle/>
          <a:p>
            <a:pPr marL="342900" indent="-342900">
              <a:buFont typeface="Arial" panose="020B0604020202020204" pitchFamily="34" charset="0"/>
              <a:buChar char="•"/>
            </a:pPr>
            <a:r>
              <a:rPr lang="en-US" sz="1800" dirty="0">
                <a:solidFill>
                  <a:schemeClr val="tx1"/>
                </a:solidFill>
              </a:rPr>
              <a:t>communicate the logical processes by using flowcharts, data flow diagrams and infographics and understand the disruptive effects of intelligent systems.</a:t>
            </a:r>
          </a:p>
        </p:txBody>
      </p:sp>
      <p:sp>
        <p:nvSpPr>
          <p:cNvPr id="8" name="TextBox 7">
            <a:extLst>
              <a:ext uri="{FF2B5EF4-FFF2-40B4-BE49-F238E27FC236}">
                <a16:creationId xmlns:a16="http://schemas.microsoft.com/office/drawing/2014/main" id="{DFADFD79-1966-9F64-9041-7BA13A09313C}"/>
              </a:ext>
            </a:extLst>
          </p:cNvPr>
          <p:cNvSpPr txBox="1"/>
          <p:nvPr/>
        </p:nvSpPr>
        <p:spPr>
          <a:xfrm>
            <a:off x="518739" y="3753788"/>
            <a:ext cx="1224336" cy="522000"/>
          </a:xfrm>
          <a:prstGeom prst="roundRect">
            <a:avLst/>
          </a:prstGeom>
          <a:noFill/>
          <a:ln w="25400">
            <a:solidFill>
              <a:schemeClr val="accent1"/>
            </a:solidFill>
          </a:ln>
        </p:spPr>
        <p:txBody>
          <a:bodyPr wrap="square" lIns="0" tIns="46800" rIns="0" anchor="ctr" anchorCtr="1">
            <a:noAutofit/>
          </a:bodyPr>
          <a:lstStyle>
            <a:defPPr>
              <a:defRPr lang="en-US"/>
            </a:defPPr>
            <a:lvl1pPr>
              <a:defRPr sz="1800" b="1">
                <a:solidFill>
                  <a:schemeClr val="accent1"/>
                </a:solidFill>
              </a:defRPr>
            </a:lvl1pPr>
          </a:lstStyle>
          <a:p>
            <a:r>
              <a:rPr lang="en-US"/>
              <a:t>We can</a:t>
            </a:r>
            <a:endParaRPr lang="en-US" dirty="0"/>
          </a:p>
        </p:txBody>
      </p:sp>
      <p:sp>
        <p:nvSpPr>
          <p:cNvPr id="9" name="Rectangle 8">
            <a:extLst>
              <a:ext uri="{FF2B5EF4-FFF2-40B4-BE49-F238E27FC236}">
                <a16:creationId xmlns:a16="http://schemas.microsoft.com/office/drawing/2014/main" id="{D7D1AF7F-5E8A-40C9-5CAA-2E4A6E6D5FD7}"/>
              </a:ext>
            </a:extLst>
          </p:cNvPr>
          <p:cNvSpPr/>
          <p:nvPr/>
        </p:nvSpPr>
        <p:spPr>
          <a:xfrm>
            <a:off x="518738" y="4375803"/>
            <a:ext cx="10811250" cy="17821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96000" rtlCol="0" anchor="ctr"/>
          <a:lstStyle/>
          <a:p>
            <a:pPr marL="342900" indent="-342900">
              <a:spcAft>
                <a:spcPts val="800"/>
              </a:spcAft>
              <a:buFont typeface="Arial" panose="020B0604020202020204" pitchFamily="34" charset="0"/>
              <a:buChar char="•"/>
            </a:pPr>
            <a:r>
              <a:rPr lang="en-AU" sz="1800" dirty="0">
                <a:solidFill>
                  <a:schemeClr val="tx1"/>
                </a:solidFill>
              </a:rPr>
              <a:t>explain the social and ethical issues related to the development and use of intelligent systems</a:t>
            </a:r>
          </a:p>
          <a:p>
            <a:pPr marL="342900" indent="-342900">
              <a:spcAft>
                <a:spcPts val="800"/>
              </a:spcAft>
              <a:buFont typeface="Arial" panose="020B0604020202020204" pitchFamily="34" charset="0"/>
              <a:buChar char="•"/>
            </a:pPr>
            <a:r>
              <a:rPr lang="en-AU" sz="1800" dirty="0">
                <a:solidFill>
                  <a:schemeClr val="tx1"/>
                </a:solidFill>
              </a:rPr>
              <a:t>discuss current and emerging technologies associated with intelligent systems, including AI</a:t>
            </a:r>
          </a:p>
          <a:p>
            <a:pPr marL="342900" indent="-342900">
              <a:spcAft>
                <a:spcPts val="800"/>
              </a:spcAft>
              <a:buFont typeface="Arial" panose="020B0604020202020204" pitchFamily="34" charset="0"/>
              <a:buChar char="•"/>
            </a:pPr>
            <a:r>
              <a:rPr lang="en-AU" sz="1800" dirty="0">
                <a:solidFill>
                  <a:schemeClr val="tx1"/>
                </a:solidFill>
              </a:rPr>
              <a:t>propose combinations of innovative techniques and technologies that can effectively meet the needs of enterprises.</a:t>
            </a:r>
          </a:p>
        </p:txBody>
      </p:sp>
      <p:sp>
        <p:nvSpPr>
          <p:cNvPr id="2" name="Slide Number Placeholder 1">
            <a:extLst>
              <a:ext uri="{FF2B5EF4-FFF2-40B4-BE49-F238E27FC236}">
                <a16:creationId xmlns:a16="http://schemas.microsoft.com/office/drawing/2014/main" id="{DFE3601E-547B-17DA-7C45-20AE1E94EA9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1777757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8" id="{5B7CFD80-9B3F-274A-83E4-7C2C4402A121}" vid="{8F029A35-CC8A-F847-83C7-786F3DC187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student-facing-secondary-template-v1.4</Template>
  <TotalTime>0</TotalTime>
  <Words>3052</Words>
  <Application>Microsoft Office PowerPoint</Application>
  <PresentationFormat>Widescreen</PresentationFormat>
  <Paragraphs>233</Paragraphs>
  <Slides>22</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Symbol</vt:lpstr>
      <vt:lpstr>Calibri</vt:lpstr>
      <vt:lpstr>Times New Roman</vt:lpstr>
      <vt:lpstr>Public Sans</vt:lpstr>
      <vt:lpstr>NSWG Corporate</vt:lpstr>
      <vt:lpstr>Instructions for use</vt:lpstr>
      <vt:lpstr>Learning intentions and success criteria</vt:lpstr>
      <vt:lpstr>Learning intentions and success criteria</vt:lpstr>
      <vt:lpstr>Learning intentions and success criteria</vt:lpstr>
      <vt:lpstr>Learning intentions and success criteria</vt:lpstr>
      <vt:lpstr>Learning intentions and success criteria </vt:lpstr>
      <vt:lpstr>Learning intentions and success criteria</vt:lpstr>
      <vt:lpstr>Learning intentions and success criteria </vt:lpstr>
      <vt:lpstr>Learning intentions and success criteria</vt:lpstr>
      <vt:lpstr>Learning intentions and success criteria</vt:lpstr>
      <vt:lpstr>Learning intentions and success criteria</vt:lpstr>
      <vt:lpstr>Learning intentions and success criteria</vt:lpstr>
      <vt:lpstr>Key features of an expert system</vt:lpstr>
      <vt:lpstr>Describe key features of an expert system</vt:lpstr>
      <vt:lpstr>Expert systems</vt:lpstr>
      <vt:lpstr>Expert systems</vt:lpstr>
      <vt:lpstr>Knowledge base</vt:lpstr>
      <vt:lpstr>Inference engine, including forward chaining and backward chaining</vt:lpstr>
      <vt:lpstr>Inference engine, including forward chaining and backward chaining</vt:lpstr>
      <vt:lpstr>User interface (UI)</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Enterprise Computing Stage 6 (Year 12) – slide deck – intelligent systems</dc:title>
  <dc:creator>NSW Department of Education</dc:creator>
  <cp:lastModifiedBy/>
  <cp:revision>1</cp:revision>
  <dcterms:created xsi:type="dcterms:W3CDTF">2025-06-06T04:19:09Z</dcterms:created>
  <dcterms:modified xsi:type="dcterms:W3CDTF">2025-06-06T04:20:02Z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2025-06-06T04:20:01Z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a68620e0-d255-433c-a460-10146443d4ed</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ies>
</file>