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8" r:id="rId4"/>
  </p:sldMasterIdLst>
  <p:notesMasterIdLst>
    <p:notesMasterId r:id="rId55"/>
  </p:notesMasterIdLst>
  <p:handoutMasterIdLst>
    <p:handoutMasterId r:id="rId56"/>
  </p:handoutMasterIdLst>
  <p:sldIdLst>
    <p:sldId id="26489" r:id="rId5"/>
    <p:sldId id="266" r:id="rId6"/>
    <p:sldId id="271" r:id="rId7"/>
    <p:sldId id="26336" r:id="rId8"/>
    <p:sldId id="26469" r:id="rId9"/>
    <p:sldId id="26417" r:id="rId10"/>
    <p:sldId id="26444" r:id="rId11"/>
    <p:sldId id="26445" r:id="rId12"/>
    <p:sldId id="26420" r:id="rId13"/>
    <p:sldId id="26429" r:id="rId14"/>
    <p:sldId id="26446" r:id="rId15"/>
    <p:sldId id="26447" r:id="rId16"/>
    <p:sldId id="26470" r:id="rId17"/>
    <p:sldId id="26471" r:id="rId18"/>
    <p:sldId id="26466" r:id="rId19"/>
    <p:sldId id="26450" r:id="rId20"/>
    <p:sldId id="26430" r:id="rId21"/>
    <p:sldId id="26451" r:id="rId22"/>
    <p:sldId id="26452" r:id="rId23"/>
    <p:sldId id="26472" r:id="rId24"/>
    <p:sldId id="26473" r:id="rId25"/>
    <p:sldId id="26474" r:id="rId26"/>
    <p:sldId id="26453" r:id="rId27"/>
    <p:sldId id="26475" r:id="rId28"/>
    <p:sldId id="26455" r:id="rId29"/>
    <p:sldId id="26431" r:id="rId30"/>
    <p:sldId id="26456" r:id="rId31"/>
    <p:sldId id="26476" r:id="rId32"/>
    <p:sldId id="26477" r:id="rId33"/>
    <p:sldId id="26478" r:id="rId34"/>
    <p:sldId id="26479" r:id="rId35"/>
    <p:sldId id="26457" r:id="rId36"/>
    <p:sldId id="26480" r:id="rId37"/>
    <p:sldId id="26481" r:id="rId38"/>
    <p:sldId id="26482" r:id="rId39"/>
    <p:sldId id="26483" r:id="rId40"/>
    <p:sldId id="26484" r:id="rId41"/>
    <p:sldId id="26460" r:id="rId42"/>
    <p:sldId id="26437" r:id="rId43"/>
    <p:sldId id="26461" r:id="rId44"/>
    <p:sldId id="26467" r:id="rId45"/>
    <p:sldId id="26468" r:id="rId46"/>
    <p:sldId id="26485" r:id="rId47"/>
    <p:sldId id="26486" r:id="rId48"/>
    <p:sldId id="26465" r:id="rId49"/>
    <p:sldId id="26399" r:id="rId50"/>
    <p:sldId id="360" r:id="rId51"/>
    <p:sldId id="26487" r:id="rId52"/>
    <p:sldId id="26488" r:id="rId53"/>
    <p:sldId id="361" r:id="rId54"/>
  </p:sldIdLst>
  <p:sldSz cx="12192000" cy="6858000"/>
  <p:notesSz cx="6858000" cy="9144000"/>
  <p:embeddedFontLst>
    <p:embeddedFont>
      <p:font typeface="Public Sans" pitchFamily="2" charset="0"/>
      <p:regular r:id="rId57"/>
      <p:bold r:id="rId58"/>
      <p:italic r:id="rId59"/>
      <p:boldItalic r:id="rId60"/>
    </p:embeddedFont>
    <p:embeddedFont>
      <p:font typeface="Public Sans Light" pitchFamily="2" charset="0"/>
      <p:regular r:id="rId61"/>
      <p:italic r:id="rId6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89"/>
          </p14:sldIdLst>
        </p14:section>
        <p14:section name="Content" id="{D5A8010D-981F-43AA-A0D6-182EC53CAA84}">
          <p14:sldIdLst>
            <p14:sldId id="266"/>
            <p14:sldId id="271"/>
            <p14:sldId id="26336"/>
            <p14:sldId id="26469"/>
            <p14:sldId id="26417"/>
            <p14:sldId id="26444"/>
            <p14:sldId id="26445"/>
            <p14:sldId id="26420"/>
            <p14:sldId id="26429"/>
            <p14:sldId id="26446"/>
            <p14:sldId id="26447"/>
            <p14:sldId id="26470"/>
            <p14:sldId id="26471"/>
            <p14:sldId id="26466"/>
            <p14:sldId id="26450"/>
            <p14:sldId id="26430"/>
            <p14:sldId id="26451"/>
            <p14:sldId id="26452"/>
            <p14:sldId id="26472"/>
            <p14:sldId id="26473"/>
            <p14:sldId id="26474"/>
            <p14:sldId id="26453"/>
            <p14:sldId id="26475"/>
            <p14:sldId id="26455"/>
            <p14:sldId id="26431"/>
            <p14:sldId id="26456"/>
            <p14:sldId id="26476"/>
            <p14:sldId id="26477"/>
            <p14:sldId id="26478"/>
            <p14:sldId id="26479"/>
            <p14:sldId id="26457"/>
            <p14:sldId id="26480"/>
            <p14:sldId id="26481"/>
            <p14:sldId id="26482"/>
            <p14:sldId id="26483"/>
            <p14:sldId id="26484"/>
            <p14:sldId id="26460"/>
            <p14:sldId id="26437"/>
            <p14:sldId id="26461"/>
            <p14:sldId id="26467"/>
            <p14:sldId id="26468"/>
            <p14:sldId id="26485"/>
            <p14:sldId id="26486"/>
            <p14:sldId id="26465"/>
          </p14:sldIdLst>
        </p14:section>
        <p14:section name="References &amp; copyright" id="{DBC31484-F5F8-4CB1-8DB4-A562A9780899}">
          <p14:sldIdLst>
            <p14:sldId id="26399"/>
            <p14:sldId id="360"/>
            <p14:sldId id="26487"/>
            <p14:sldId id="26488"/>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1FFC33D-2D45-5E34-EC2C-732041C61E23}" name="Alex Stewart" initials="AS" userId="S::Alexander.Stewart2@det.nsw.edu.au::e1719bb3-9ca2-45dd-b4e5-5382c78f578c" providerId="AD"/>
  <p188:author id="{E4B21E72-F181-FE9C-BA6D-2F6AC84907E4}" name="Ellie Singleton" initials="ES" userId="S::Ellie.Singleton@det.nsw.edu.au::7d7a8a23-a038-49d4-8a6b-571026661f13" providerId="AD"/>
  <p188:author id="{71CEDB8A-D625-004D-EDE6-FCE5CC731C77}" name="Lloyd Bowen (Lloyd Bowen)" initials="LB" userId="S::Lloyd.Bowen1@det.nsw.edu.au::5ec4dc8b-335e-43ab-89ff-c6acb8a019d6" providerId="AD"/>
  <p188:author id="{158598E3-06E9-BA22-ED8F-B05540B576E4}" name="Melinda Taylor (Melinda Taylor)" initials="MT" userId="S::melinda.taylor@det.nsw.edu.au::00c24d8a-6f32-4ad2-89e9-3a4d013a9949"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00296C"/>
    <a:srgbClr val="F6ACB6"/>
    <a:srgbClr val="FFFFFF"/>
    <a:srgbClr val="CBEDFD"/>
    <a:srgbClr val="0046B8"/>
    <a:srgbClr val="146CFD"/>
    <a:srgbClr val="CDD3D6"/>
    <a:srgbClr val="EBEBE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ABF75-D757-44D0-A613-95F714B8B9F2}" v="1" dt="2026-03-23T04:49:08.33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4"/>
    <p:restoredTop sz="94719"/>
  </p:normalViewPr>
  <p:slideViewPr>
    <p:cSldViewPr snapToGrid="0">
      <p:cViewPr varScale="1">
        <p:scale>
          <a:sx n="102" d="100"/>
          <a:sy n="102" d="100"/>
        </p:scale>
        <p:origin x="240" y="10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co-constructed success criteria.</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342261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723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21935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08425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450E5-155F-84A7-5D95-ABD11E404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70130-6A19-E008-C7C2-7D10204F0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98290-D5F9-A3E4-F7C2-4A8DAF1E8324}"/>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co-constructed success criteria.</a:t>
            </a:r>
          </a:p>
          <a:p>
            <a:endParaRPr lang="en-AU" b="1" dirty="0">
              <a:cs typeface="Calibri"/>
            </a:endParaRPr>
          </a:p>
        </p:txBody>
      </p:sp>
      <p:sp>
        <p:nvSpPr>
          <p:cNvPr id="4" name="Slide Number Placeholder 3">
            <a:extLst>
              <a:ext uri="{FF2B5EF4-FFF2-40B4-BE49-F238E27FC236}">
                <a16:creationId xmlns:a16="http://schemas.microsoft.com/office/drawing/2014/main" id="{B79D6A5B-2F4E-E911-7544-362BC31DB45A}"/>
              </a:ext>
            </a:extLst>
          </p:cNvPr>
          <p:cNvSpPr>
            <a:spLocks noGrp="1"/>
          </p:cNvSpPr>
          <p:nvPr>
            <p:ph type="sldNum" sz="quarter" idx="5"/>
          </p:nvPr>
        </p:nvSpPr>
        <p:spPr/>
        <p:txBody>
          <a:bodyPr/>
          <a:lstStyle/>
          <a:p>
            <a:fld id="{D09C5488-DD16-4714-9519-7BE21BA11D4E}" type="slidenum">
              <a:rPr lang="en-AU" smtClean="0"/>
              <a:t>27</a:t>
            </a:fld>
            <a:endParaRPr lang="en-AU"/>
          </a:p>
        </p:txBody>
      </p:sp>
    </p:spTree>
    <p:extLst>
      <p:ext uri="{BB962C8B-B14F-4D97-AF65-F5344CB8AC3E}">
        <p14:creationId xmlns:p14="http://schemas.microsoft.com/office/powerpoint/2010/main" val="301684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0B867-0917-6E47-277B-F5B81DA3F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4FE3F-65AC-4505-0C65-C2BAC89DB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5F694-5A7D-E121-B68D-92E60B0DAC84}"/>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co-constructed success criteria.</a:t>
            </a:r>
          </a:p>
          <a:p>
            <a:endParaRPr lang="en-AU" b="1" dirty="0">
              <a:cs typeface="Calibri"/>
            </a:endParaRPr>
          </a:p>
        </p:txBody>
      </p:sp>
      <p:sp>
        <p:nvSpPr>
          <p:cNvPr id="4" name="Slide Number Placeholder 3">
            <a:extLst>
              <a:ext uri="{FF2B5EF4-FFF2-40B4-BE49-F238E27FC236}">
                <a16:creationId xmlns:a16="http://schemas.microsoft.com/office/drawing/2014/main" id="{42A37C7E-7EA3-4D41-23E7-D0CB45262F07}"/>
              </a:ext>
            </a:extLst>
          </p:cNvPr>
          <p:cNvSpPr>
            <a:spLocks noGrp="1"/>
          </p:cNvSpPr>
          <p:nvPr>
            <p:ph type="sldNum" sz="quarter" idx="5"/>
          </p:nvPr>
        </p:nvSpPr>
        <p:spPr/>
        <p:txBody>
          <a:bodyPr/>
          <a:lstStyle/>
          <a:p>
            <a:fld id="{D09C5488-DD16-4714-9519-7BE21BA11D4E}" type="slidenum">
              <a:rPr lang="en-AU" smtClean="0"/>
              <a:t>40</a:t>
            </a:fld>
            <a:endParaRPr lang="en-AU"/>
          </a:p>
        </p:txBody>
      </p:sp>
    </p:spTree>
    <p:extLst>
      <p:ext uri="{BB962C8B-B14F-4D97-AF65-F5344CB8AC3E}">
        <p14:creationId xmlns:p14="http://schemas.microsoft.com/office/powerpoint/2010/main" val="405226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68797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7998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325578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76685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FD3D-24DB-FDF3-F6E3-032D09250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69226-A3CE-F1DA-8B19-C7781F903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20BA5-63D4-FC08-4206-171041CA7077}"/>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co-constructed success criteria.</a:t>
            </a:r>
          </a:p>
          <a:p>
            <a:endParaRPr lang="en-AU" b="1" dirty="0">
              <a:cs typeface="Calibri"/>
            </a:endParaRPr>
          </a:p>
        </p:txBody>
      </p:sp>
      <p:sp>
        <p:nvSpPr>
          <p:cNvPr id="4" name="Slide Number Placeholder 3">
            <a:extLst>
              <a:ext uri="{FF2B5EF4-FFF2-40B4-BE49-F238E27FC236}">
                <a16:creationId xmlns:a16="http://schemas.microsoft.com/office/drawing/2014/main" id="{10E4E583-3277-FB5B-C39D-F5E22BA87C00}"/>
              </a:ext>
            </a:extLst>
          </p:cNvPr>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05437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54996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23389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28687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52118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BAA2-B402-499C-9503-732CBE684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BAB68-588B-CC1F-3096-9E6AE61B2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C6667-0782-E614-56B1-7B875A853D42}"/>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co-constructed success criteria.</a:t>
            </a:r>
          </a:p>
          <a:p>
            <a:endParaRPr lang="en-AU" b="1" dirty="0">
              <a:cs typeface="Calibri"/>
            </a:endParaRPr>
          </a:p>
        </p:txBody>
      </p:sp>
      <p:sp>
        <p:nvSpPr>
          <p:cNvPr id="4" name="Slide Number Placeholder 3">
            <a:extLst>
              <a:ext uri="{FF2B5EF4-FFF2-40B4-BE49-F238E27FC236}">
                <a16:creationId xmlns:a16="http://schemas.microsoft.com/office/drawing/2014/main" id="{EDD76557-DE8E-5779-3A26-3F324B0A4807}"/>
              </a:ext>
            </a:extLst>
          </p:cNvPr>
          <p:cNvSpPr>
            <a:spLocks noGrp="1"/>
          </p:cNvSpPr>
          <p:nvPr>
            <p:ph type="sldNum" sz="quarter" idx="5"/>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300741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7339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755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8756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180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4164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9344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07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25188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70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6671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988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595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41668951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PuAlDTC_gIQ?feature=oembed" TargetMode="External"/><Relationship Id="rId5" Type="http://schemas.openxmlformats.org/officeDocument/2006/relationships/image" Target="../media/image9.jpeg"/><Relationship Id="rId4" Type="http://schemas.openxmlformats.org/officeDocument/2006/relationships/hyperlink" Target="https://www.youtube.com/watch?v=PuAlDTC_gIQ"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NSP_ouWo5BU?feature=oembed" TargetMode="External"/><Relationship Id="rId5" Type="http://schemas.openxmlformats.org/officeDocument/2006/relationships/image" Target="../media/image10.jpeg"/><Relationship Id="rId4" Type="http://schemas.openxmlformats.org/officeDocument/2006/relationships/hyperlink" Target="https://www.youtube.com/watch?v=NSP_ouWo5BU"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X52FM1D9aJI?start=59&amp;feature=oembed" TargetMode="External"/><Relationship Id="rId5" Type="http://schemas.openxmlformats.org/officeDocument/2006/relationships/image" Target="../media/image11.jpeg"/><Relationship Id="rId4" Type="http://schemas.openxmlformats.org/officeDocument/2006/relationships/hyperlink" Target="https://www.youtube.com/watch?v=X52FM1D9aJI&amp;t=59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yBDk_dlzvaQ?feature=oembed" TargetMode="External"/><Relationship Id="rId5" Type="http://schemas.openxmlformats.org/officeDocument/2006/relationships/image" Target="../media/image15.jpeg"/><Relationship Id="rId4" Type="http://schemas.openxmlformats.org/officeDocument/2006/relationships/hyperlink" Target="https://www.youtube.com/watch?v=yBDk_dlzva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74692206@N00/258220852"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74692206@N0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74692206@N00/258220852" TargetMode="External"/><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74692206@N0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bc.net.au/news/2025-05-10/coral-harvesting-on-great-barrier-reef-queensland/105261236" TargetMode="External"/><Relationship Id="rId2" Type="http://schemas.openxmlformats.org/officeDocument/2006/relationships/hyperlink" Target="https://reef-world.org/blog/marine-souvenir-problem" TargetMode="Externa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www.couriermail.com.au/news/queensland/gladstone/divers-fined-12k-for-taking-protected-coral-near-tannum/news-story/4e38fbbbaf83959cafe717c96390e34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pp.education.nsw.gov.au/digital-learning-selector/LearningActivity/Index?="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dresseldivers.com/blog/diver-propulsion-vehicle/" TargetMode="External"/><Relationship Id="rId3" Type="http://schemas.openxmlformats.org/officeDocument/2006/relationships/hyperlink" Target="https://www.youtube.com/watch?v=t6_Sd4IrSow" TargetMode="External"/><Relationship Id="rId7" Type="http://schemas.openxmlformats.org/officeDocument/2006/relationships/hyperlink" Target="https://www.youtube.com/watch?v=gdsRLk6I8yc" TargetMode="External"/><Relationship Id="rId2" Type="http://schemas.openxmlformats.org/officeDocument/2006/relationships/hyperlink" Target="https://gopro.com/en/au/shop/activity/lp" TargetMode="External"/><Relationship Id="rId1" Type="http://schemas.openxmlformats.org/officeDocument/2006/relationships/slideLayout" Target="../slideLayouts/slideLayout8.xml"/><Relationship Id="rId6" Type="http://schemas.openxmlformats.org/officeDocument/2006/relationships/hyperlink" Target="https://www.surf-escape.com/wetsuits-2025-the-ultimate-guide-to-brands-innovations-tips/" TargetMode="External"/><Relationship Id="rId5" Type="http://schemas.openxmlformats.org/officeDocument/2006/relationships/hyperlink" Target="https://www.youtube.com/watch?v=KqsvhSA_rc8" TargetMode="External"/><Relationship Id="rId10" Type="http://schemas.openxmlformats.org/officeDocument/2006/relationships/hyperlink" Target="https://www.reefcheckaustralia.org/reef_safe_sunscreen" TargetMode="External"/><Relationship Id="rId4" Type="http://schemas.openxmlformats.org/officeDocument/2006/relationships/hyperlink" Target="https://reefmask.com.au/blogs/snorkeling/diving-with-a-full-face-snorkel-mask?srsltid=AfmBOoqrfU9cHDLaKpHlqU7hYzDKivEdrSLPnMCZsCEpONasHfdwPr01" TargetMode="External"/><Relationship Id="rId9" Type="http://schemas.openxmlformats.org/officeDocument/2006/relationships/hyperlink" Target="https://www.youtube.com/watch?v=5FoPbW3lGX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ervice.nsw.gov.au/transaction/take-the-boating-knowledge-practice-quiz" TargetMode="External"/><Relationship Id="rId2" Type="http://schemas.openxmlformats.org/officeDocument/2006/relationships/hyperlink" Target="https://www.nsw.gov.au/driving-boating-and-transport/waterways-safety-and-rules/resources/boating-handbook" TargetMode="Externa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chrome-extension://efaidnbmnnnibpcajpcglclefindmkaj/https:/www.nsw.gov.au/sites/default/files/2021-03/boating-handbook.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hyperlink" Target="https://app.education.nsw.gov.au/digital-learning-selector/LearningActivity/Card/546" TargetMode="External"/><Relationship Id="rId3" Type="http://schemas.openxmlformats.org/officeDocument/2006/relationships/hyperlink" Target="https://curriculum.nsw.edu.au/learning-areas/tas/aquatic-technology-7-10-2024/overview" TargetMode="External"/><Relationship Id="rId7" Type="http://schemas.openxmlformats.org/officeDocument/2006/relationships/hyperlink" Target="https://app.education.nsw.gov.au/digital-learning-selector/LearningActivity/Card/645#.YvWQGPfrhkE.link"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www.couriermail.com.au/news/queensland/gladstone/divers-fined-12k-for-taking-protected-coral-near-tannum/news-story/4e38fbbbaf83959cafe717c96390e342" TargetMode="External"/><Relationship Id="rId11" Type="http://schemas.openxmlformats.org/officeDocument/2006/relationships/hyperlink" Target="https://curriculum.nsw.edu.au/" TargetMode="External"/><Relationship Id="rId5" Type="http://schemas.openxmlformats.org/officeDocument/2006/relationships/hyperlink" Target="https://www.canva.com/docs/one-pager/?msockid=2ef6b53ce2f1624d34b4a12ae30b6354" TargetMode="External"/><Relationship Id="rId10" Type="http://schemas.openxmlformats.org/officeDocument/2006/relationships/hyperlink" Target="https://educationstandards.nsw.edu.au/wps/portal/nesa/home" TargetMode="External"/><Relationship Id="rId4" Type="http://schemas.openxmlformats.org/officeDocument/2006/relationships/hyperlink" Target="https://www.abc.net.au/news/2025-05-10/coral-harvesting-on-great-barrier-reef-queensland/105261236" TargetMode="External"/><Relationship Id="rId9" Type="http://schemas.openxmlformats.org/officeDocument/2006/relationships/hyperlink" Target="https://educationstandards.nsw.edu.au/wps/portal/nesa/mini-footer/copyright"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bing.com/ck/a?!&amp;&amp;p=e9d51ff889a4f5afb2262f25b2d5f9f6c5832cedc4862d5e27b4410c5a90e217JmltdHM9MTc0NTM2NjQwMA&amp;ptn=3&amp;ver=2&amp;hsh=4&amp;fclid=22190934-b32d-65ce-0779-1d23b2bc6400&amp;psq=think+aloud+strategy+NSW+Department+of+education&amp;u=a1aHR0cHM6Ly9lZHVjYXRpb24ubnN3Lmdvdi5hdS9jb250ZW50L2RhbS9tYWluLWVkdWNhdGlvbi9kb2N1bWVudHMvdGVhY2hpbmctYW5kLWxlYXJuaW5nL2N1cnJpY3VsdW0vZXhwbGljaXQtdGVhY2hpbmcvZXhwbGljaXQtdGVhY2hpbmctbW9kZWxsaW5nLXRlY2huaXF1ZS1ndWlkZS5wZGY&amp;ntb=1" TargetMode="External"/><Relationship Id="rId13" Type="http://schemas.openxmlformats.org/officeDocument/2006/relationships/hyperlink" Target="https://app.education.nsw.gov.au/digital-learning-selector/LearningActivity/Browser?order=alphabetic&amp;clearCache=fc816ffa-1d2c-bede-cdfb-9d73b514593f" TargetMode="External"/><Relationship Id="rId3" Type="http://schemas.openxmlformats.org/officeDocument/2006/relationships/hyperlink" Target="https://app.pre.education.nsw.gov.au/learning-tools-selector/LearningActivity/Card/547?clearCache=e16458-e20f-33c7-e489-91e37392c68c" TargetMode="External"/><Relationship Id="rId7" Type="http://schemas.openxmlformats.org/officeDocument/2006/relationships/hyperlink" Target="https://education.nsw.gov.au/teaching-and-learning/curriculum/explicit-teaching/explicit-teaching-strategies/connecting-learning" TargetMode="External"/><Relationship Id="rId12" Type="http://schemas.openxmlformats.org/officeDocument/2006/relationships/hyperlink" Target="https://resources.education.nsw.gov.au/detail/2492-02-00"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education.nsw.gov.au/teaching-and-learning/curriculum/explicit-teaching/explicit-teaching-strategies/chunking-and-sequencing-learning" TargetMode="External"/><Relationship Id="rId11" Type="http://schemas.openxmlformats.org/officeDocument/2006/relationships/hyperlink" Target="https://app.education.nsw.gov.au/sport/GUIDE_SWIMMING-AND-WATER-SAFETY" TargetMode="External"/><Relationship Id="rId5" Type="http://schemas.openxmlformats.org/officeDocument/2006/relationships/hyperlink" Target="https://education.nsw.gov.au/teaching-and-learning/curriculum/explicit-teaching/explicit-teaching-strategies/checking-for-understanding" TargetMode="External"/><Relationship Id="rId10" Type="http://schemas.openxmlformats.org/officeDocument/2006/relationships/hyperlink" Target="https://education.nsw.gov.au/teaching-and-learning/professional-learning/teacher-quality-and-accreditation/strong-start-great-teachers/refining-practice/differentiating-learning/strategies-for-differentiation" TargetMode="External"/><Relationship Id="rId4" Type="http://schemas.openxmlformats.org/officeDocument/2006/relationships/hyperlink" Target="https://education.nsw.gov.au/content/dam/main-education/documents/teaching-and-learning/curriculum/explicit-teaching/explicit-teaching-activating-prior-knowledge-tg.pdf" TargetMode="External"/><Relationship Id="rId9" Type="http://schemas.openxmlformats.org/officeDocument/2006/relationships/hyperlink" Target="https://app.education.nsw.gov.au/digital-learning-selector/LearningActivity/Card/546" TargetMode="External"/><Relationship Id="rId14" Type="http://schemas.openxmlformats.org/officeDocument/2006/relationships/hyperlink" Target="chrome-extension://efaidnbmnnnibpcajpcglclefindmkaj/https:/www.nsw.gov.au/sites/default/files/2021-03/boating-handbook.pdf"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TRO1ViYy578" TargetMode="External"/><Relationship Id="rId3" Type="http://schemas.openxmlformats.org/officeDocument/2006/relationships/hyperlink" Target="https://www.royallifesaving.com.au/research-and-policy/drowning-research/summer-drowning-toll" TargetMode="External"/><Relationship Id="rId7" Type="http://schemas.openxmlformats.org/officeDocument/2006/relationships/hyperlink" Target="https://youtu.be/IRdBz3fFkm8?si=WjBK8iLAOkIXC6qK" TargetMode="External"/><Relationship Id="rId12" Type="http://schemas.openxmlformats.org/officeDocument/2006/relationships/hyperlink" Target="https://reef-world.org/blog/marine-souvenir-proble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www.sharksmart.nsw.gov.au/sharksmart-app" TargetMode="External"/><Relationship Id="rId11" Type="http://schemas.openxmlformats.org/officeDocument/2006/relationships/hyperlink" Target="https://www.youtube.com/watch?v=8m7MMKXXKOs" TargetMode="External"/><Relationship Id="rId5" Type="http://schemas.openxmlformats.org/officeDocument/2006/relationships/hyperlink" Target="https://www.sharksmart.nsw.gov.au/technology-trials-and-research/smart-drumlines" TargetMode="External"/><Relationship Id="rId10" Type="http://schemas.openxmlformats.org/officeDocument/2006/relationships/hyperlink" Target="https://www.youtube.com/watch?v=HKnIIaQJOzU&amp;t=189s" TargetMode="External"/><Relationship Id="rId4" Type="http://schemas.openxmlformats.org/officeDocument/2006/relationships/hyperlink" Target="https://www.sharksmart.nsw.gov.au/technology-trials-and-research/drones" TargetMode="External"/><Relationship Id="rId9" Type="http://schemas.openxmlformats.org/officeDocument/2006/relationships/hyperlink" Target="https://www.youtube.com/watch?v=5dLsTMubi9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youtube.com/watch?v=Y8CKkbgIahk" TargetMode="External"/><Relationship Id="rId13" Type="http://schemas.openxmlformats.org/officeDocument/2006/relationships/hyperlink" Target="https://www.youtube.com/watch?v=X52FM1D9aJI&amp;t=59s" TargetMode="External"/><Relationship Id="rId3" Type="http://schemas.openxmlformats.org/officeDocument/2006/relationships/hyperlink" Target="https://www.youtube.com/watch?v=EK29vm81DV0" TargetMode="External"/><Relationship Id="rId7" Type="http://schemas.openxmlformats.org/officeDocument/2006/relationships/hyperlink" Target="https://www.youtube.com/watch?v=o1ex2GbQ9WI" TargetMode="External"/><Relationship Id="rId12" Type="http://schemas.openxmlformats.org/officeDocument/2006/relationships/hyperlink" Target="https://www.youtube.com/watch?v=NSP_ouWo5BU"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blog.padi.com/how-to-clear-your-mask/" TargetMode="External"/><Relationship Id="rId11" Type="http://schemas.openxmlformats.org/officeDocument/2006/relationships/hyperlink" Target="https://www.youtube.com/watch?v=PuAlDTC_gIQ" TargetMode="External"/><Relationship Id="rId5" Type="http://schemas.openxmlformats.org/officeDocument/2006/relationships/hyperlink" Target="https://www.youtube.com/watch?v=wlBi1giT46k" TargetMode="External"/><Relationship Id="rId10" Type="http://schemas.openxmlformats.org/officeDocument/2006/relationships/hyperlink" Target="https://www.youtube.com/watch?v=yBDk_dlzvaQ" TargetMode="External"/><Relationship Id="rId4" Type="http://schemas.openxmlformats.org/officeDocument/2006/relationships/hyperlink" Target="https://www.youtube.com/watch?v=SqvVzH5M34k" TargetMode="External"/><Relationship Id="rId9" Type="http://schemas.openxmlformats.org/officeDocument/2006/relationships/hyperlink" Target="https://www.youtube.com/watch?v=uOdpnKo88h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royallifesaving.com.au/research-and-policy/drowning-research/summer-drowning-tol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royallifesaving.com.au/stay-safe-active/location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E42BDB-C4AF-CE05-768C-A5C1E252BB66}"/>
              </a:ext>
            </a:extLst>
          </p:cNvPr>
          <p:cNvSpPr>
            <a:spLocks noGrp="1"/>
          </p:cNvSpPr>
          <p:nvPr>
            <p:ph type="title"/>
          </p:nvPr>
        </p:nvSpPr>
        <p:spPr/>
        <p:txBody>
          <a:bodyPr/>
          <a:lstStyle/>
          <a:p>
            <a:r>
              <a:rPr lang="en-AU"/>
              <a:t>Instructions for use</a:t>
            </a:r>
            <a:endParaRPr lang="en-US"/>
          </a:p>
        </p:txBody>
      </p:sp>
      <p:sp>
        <p:nvSpPr>
          <p:cNvPr id="12" name="TextBox 11">
            <a:extLst>
              <a:ext uri="{FF2B5EF4-FFF2-40B4-BE49-F238E27FC236}">
                <a16:creationId xmlns:a16="http://schemas.microsoft.com/office/drawing/2014/main" id="{C704180B-35AF-BC26-7266-65F1354032EF}"/>
              </a:ext>
            </a:extLst>
          </p:cNvPr>
          <p:cNvSpPr txBox="1"/>
          <p:nvPr/>
        </p:nvSpPr>
        <p:spPr>
          <a:xfrm>
            <a:off x="359998" y="1871932"/>
            <a:ext cx="10949232" cy="4549964"/>
          </a:xfrm>
          <a:prstGeom prst="rect">
            <a:avLst/>
          </a:prstGeom>
          <a:noFill/>
        </p:spPr>
        <p:txBody>
          <a:bodyPr wrap="square">
            <a:spAutoFit/>
          </a:bodyPr>
          <a:lstStyle/>
          <a:p>
            <a:pPr marL="342900" indent="-342900">
              <a:lnSpc>
                <a:spcPct val="150000"/>
              </a:lnSpc>
              <a:spcAft>
                <a:spcPts val="1200"/>
              </a:spcAft>
              <a:buFont typeface="Arial"/>
              <a:buChar char="•"/>
            </a:pPr>
            <a:r>
              <a:rPr lang="en-AU" sz="1800">
                <a:ea typeface="+mn-lt"/>
                <a:cs typeface="+mn-lt"/>
              </a:rPr>
              <a:t>This resource is not a teaching and learning program. It should be used in conjunction with Aquatic Technology 7–10 – Beneath the surface: safety secrets– sample program of learning</a:t>
            </a:r>
          </a:p>
          <a:p>
            <a:pPr marL="342900" indent="-342900">
              <a:lnSpc>
                <a:spcPct val="150000"/>
              </a:lnSpc>
              <a:spcAft>
                <a:spcPts val="1200"/>
              </a:spcAft>
              <a:buFont typeface="Arial"/>
              <a:buChar char="•"/>
            </a:pPr>
            <a:r>
              <a:rPr lang="en-AU" sz="1800">
                <a:solidFill>
                  <a:srgbClr val="22272B"/>
                </a:solidFill>
                <a:cs typeface="Arial"/>
              </a:rPr>
              <a:t>Classroom teachers are encouraged to </a:t>
            </a:r>
            <a:r>
              <a:rPr lang="en-AU" sz="1800" b="1">
                <a:solidFill>
                  <a:srgbClr val="22272B"/>
                </a:solidFill>
                <a:cs typeface="Arial"/>
              </a:rPr>
              <a:t>add and adapt</a:t>
            </a:r>
            <a:r>
              <a:rPr lang="en-AU" sz="1800">
                <a:solidFill>
                  <a:srgbClr val="22272B"/>
                </a:solidFill>
                <a:cs typeface="Arial"/>
              </a:rPr>
              <a:t> slides as required to meet the needs of their students</a:t>
            </a:r>
          </a:p>
          <a:p>
            <a:pPr marL="342900" indent="-342900">
              <a:lnSpc>
                <a:spcPct val="150000"/>
              </a:lnSpc>
              <a:spcAft>
                <a:spcPts val="1200"/>
              </a:spcAft>
              <a:buFont typeface="Arial"/>
              <a:buChar char="•"/>
            </a:pPr>
            <a:r>
              <a:rPr lang="en-AU" sz="1800">
                <a:solidFill>
                  <a:srgbClr val="22272B"/>
                </a:solidFill>
                <a:cs typeface="Arial"/>
              </a:rPr>
              <a:t>Save a copy of the file to make changes to the slide deck – go to File &gt; Download a Copy (this downloads a copy to the computer to edit in the PowerPoint app).</a:t>
            </a:r>
          </a:p>
          <a:p>
            <a:pPr marL="342900" indent="-342900">
              <a:lnSpc>
                <a:spcPct val="150000"/>
              </a:lnSpc>
              <a:spcAft>
                <a:spcPts val="1200"/>
              </a:spcAft>
              <a:buFont typeface="Arial"/>
              <a:buChar char="•"/>
            </a:pPr>
            <a:r>
              <a:rPr lang="en-AU" sz="1800">
                <a:solidFill>
                  <a:srgbClr val="22272B"/>
                </a:solidFill>
                <a:cs typeface="Arial"/>
              </a:rPr>
              <a:t>To convert the PowerPoint to Google Slides:</a:t>
            </a:r>
          </a:p>
          <a:p>
            <a:pPr marL="913765" lvl="1" indent="-457200">
              <a:lnSpc>
                <a:spcPct val="150000"/>
              </a:lnSpc>
              <a:spcAft>
                <a:spcPts val="1200"/>
              </a:spcAft>
              <a:buFont typeface="+mj-lt"/>
              <a:buAutoNum type="arabicPeriod"/>
            </a:pPr>
            <a:r>
              <a:rPr lang="en-AU" sz="1800">
                <a:solidFill>
                  <a:srgbClr val="22272B"/>
                </a:solidFill>
                <a:cs typeface="Arial"/>
              </a:rPr>
              <a:t>Upload the file into Google Drive and open it.</a:t>
            </a:r>
          </a:p>
          <a:p>
            <a:pPr marL="913765" lvl="1" indent="-457200">
              <a:lnSpc>
                <a:spcPct val="150000"/>
              </a:lnSpc>
              <a:spcAft>
                <a:spcPts val="1200"/>
              </a:spcAft>
              <a:buFont typeface="+mj-lt"/>
              <a:buAutoNum type="arabicPeriod"/>
            </a:pPr>
            <a:r>
              <a:rPr lang="en-AU" sz="1800">
                <a:solidFill>
                  <a:srgbClr val="22272B"/>
                </a:solidFill>
                <a:cs typeface="Arial"/>
              </a:rPr>
              <a:t>Go to File &gt; Save as Google Slides.</a:t>
            </a:r>
            <a:endParaRPr lang="en-AU" sz="1800" b="1">
              <a:solidFill>
                <a:srgbClr val="22272B"/>
              </a:solidFill>
              <a:cs typeface="Arial"/>
            </a:endParaRPr>
          </a:p>
        </p:txBody>
      </p:sp>
      <p:sp>
        <p:nvSpPr>
          <p:cNvPr id="3" name="Slide Number Placeholder 2">
            <a:extLst>
              <a:ext uri="{FF2B5EF4-FFF2-40B4-BE49-F238E27FC236}">
                <a16:creationId xmlns:a16="http://schemas.microsoft.com/office/drawing/2014/main" id="{CDB73E21-3C2D-AE8B-C923-FAB6EF5D7C65}"/>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17729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1393-675C-FFBA-AD1E-0C87B6E0A3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BA6392-03DE-2A02-299F-6C8A5902C8FA}"/>
              </a:ext>
            </a:extLst>
          </p:cNvPr>
          <p:cNvSpPr>
            <a:spLocks noGrp="1"/>
          </p:cNvSpPr>
          <p:nvPr>
            <p:ph type="ctrTitle"/>
          </p:nvPr>
        </p:nvSpPr>
        <p:spPr/>
        <p:txBody>
          <a:bodyPr/>
          <a:lstStyle/>
          <a:p>
            <a:r>
              <a:rPr lang="en-AU" dirty="0"/>
              <a:t>Weeks 3–4</a:t>
            </a:r>
          </a:p>
        </p:txBody>
      </p:sp>
    </p:spTree>
    <p:extLst>
      <p:ext uri="{BB962C8B-B14F-4D97-AF65-F5344CB8AC3E}">
        <p14:creationId xmlns:p14="http://schemas.microsoft.com/office/powerpoint/2010/main" val="322662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CF4EB-6214-95B2-18DF-52B081F72F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97A400-26F1-3E76-AF03-9C15383E69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5" name="Title 4">
            <a:extLst>
              <a:ext uri="{FF2B5EF4-FFF2-40B4-BE49-F238E27FC236}">
                <a16:creationId xmlns:a16="http://schemas.microsoft.com/office/drawing/2014/main" id="{E37897F2-4EDA-D4BA-A520-4F4309EC9A8E}"/>
              </a:ext>
            </a:extLst>
          </p:cNvPr>
          <p:cNvSpPr>
            <a:spLocks noGrp="1"/>
          </p:cNvSpPr>
          <p:nvPr>
            <p:ph type="title"/>
          </p:nvPr>
        </p:nvSpPr>
        <p:spPr/>
        <p:txBody>
          <a:bodyPr/>
          <a:lstStyle/>
          <a:p>
            <a:r>
              <a:rPr lang="en-AU"/>
              <a:t>Learning intention and success criteria (2)</a:t>
            </a:r>
          </a:p>
        </p:txBody>
      </p:sp>
      <p:sp>
        <p:nvSpPr>
          <p:cNvPr id="3" name="TextBox 2">
            <a:extLst>
              <a:ext uri="{FF2B5EF4-FFF2-40B4-BE49-F238E27FC236}">
                <a16:creationId xmlns:a16="http://schemas.microsoft.com/office/drawing/2014/main" id="{AEBCFEFF-621F-3DFA-EEA1-8DD7E6A1D92E}"/>
              </a:ext>
            </a:extLst>
          </p:cNvPr>
          <p:cNvSpPr txBox="1"/>
          <p:nvPr/>
        </p:nvSpPr>
        <p:spPr>
          <a:xfrm>
            <a:off x="370416" y="1894417"/>
            <a:ext cx="11303000" cy="34823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rgbClr val="002664"/>
                </a:solidFill>
                <a:latin typeface="Arial" panose="020B0604020202020204" pitchFamily="34" charset="0"/>
                <a:cs typeface="Arial" panose="020B0604020202020204" pitchFamily="34" charset="0"/>
              </a:rPr>
              <a:t>We are learning to</a:t>
            </a:r>
            <a:endParaRPr lang="en-AU" sz="2000" b="1">
              <a:solidFill>
                <a:srgbClr val="22272B"/>
              </a:solidFill>
              <a:latin typeface="Arial" panose="020B0604020202020204" pitchFamily="34" charset="0"/>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identify hazards in and around aquatic environments.</a:t>
            </a: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demonstrate water skills that meet safety criteria.</a:t>
            </a:r>
          </a:p>
          <a:p>
            <a:pPr>
              <a:lnSpc>
                <a:spcPct val="150000"/>
              </a:lnSpc>
              <a:spcAft>
                <a:spcPts val="1200"/>
              </a:spcAft>
            </a:pPr>
            <a:r>
              <a:rPr lang="en-AU" sz="2000" b="1">
                <a:solidFill>
                  <a:srgbClr val="002664"/>
                </a:solidFill>
                <a:latin typeface="Arial" panose="020B0604020202020204" pitchFamily="34" charset="0"/>
                <a:cs typeface="Arial" panose="020B0604020202020204" pitchFamily="34" charset="0"/>
              </a:rPr>
              <a:t>We can</a:t>
            </a:r>
            <a:endParaRPr lang="en-US" sz="2000">
              <a:solidFill>
                <a:srgbClr val="002664"/>
              </a:solidFill>
              <a:latin typeface="Arial" panose="020B0604020202020204" pitchFamily="34" charset="0"/>
              <a:cs typeface="Arial" panose="020B0604020202020204" pitchFamily="34" charset="0"/>
            </a:endParaRPr>
          </a:p>
          <a:p>
            <a:pPr marL="342900" indent="-342900">
              <a:lnSpc>
                <a:spcPct val="150000"/>
              </a:lnSpc>
              <a:spcAft>
                <a:spcPts val="1200"/>
              </a:spcAft>
              <a:buFont typeface="Arial"/>
              <a:buChar char="•"/>
            </a:pPr>
            <a:r>
              <a:rPr lang="en-AU" sz="2000">
                <a:solidFill>
                  <a:srgbClr val="002664"/>
                </a:solidFill>
                <a:latin typeface="Arial" panose="020B0604020202020204" pitchFamily="34" charset="0"/>
                <a:cs typeface="Arial" panose="020B0604020202020204" pitchFamily="34" charset="0"/>
              </a:rPr>
              <a:t>identify a variety of hazards in different settings</a:t>
            </a:r>
          </a:p>
          <a:p>
            <a:pPr marL="342900" indent="-342900">
              <a:lnSpc>
                <a:spcPct val="150000"/>
              </a:lnSpc>
              <a:spcAft>
                <a:spcPts val="1200"/>
              </a:spcAft>
              <a:buFont typeface="Arial"/>
              <a:buChar char="•"/>
            </a:pPr>
            <a:r>
              <a:rPr lang="en-AU" sz="2000">
                <a:solidFill>
                  <a:srgbClr val="002664"/>
                </a:solidFill>
                <a:latin typeface="Arial" panose="020B0604020202020204" pitchFamily="34" charset="0"/>
                <a:cs typeface="Arial" panose="020B0604020202020204" pitchFamily="34" charset="0"/>
              </a:rPr>
              <a:t>meet identified safety criteria to help maintain safety in the water.</a:t>
            </a:r>
          </a:p>
        </p:txBody>
      </p:sp>
    </p:spTree>
    <p:extLst>
      <p:ext uri="{BB962C8B-B14F-4D97-AF65-F5344CB8AC3E}">
        <p14:creationId xmlns:p14="http://schemas.microsoft.com/office/powerpoint/2010/main" val="125500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238F-8FE3-6906-A1C3-EF9D691D3D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2C1011-BDA4-72A6-1215-CBCD8D321D58}"/>
              </a:ext>
            </a:extLst>
          </p:cNvPr>
          <p:cNvSpPr>
            <a:spLocks noGrp="1"/>
          </p:cNvSpPr>
          <p:nvPr>
            <p:ph type="title"/>
          </p:nvPr>
        </p:nvSpPr>
        <p:spPr/>
        <p:txBody>
          <a:bodyPr/>
          <a:lstStyle/>
          <a:p>
            <a:r>
              <a:rPr lang="en-AU"/>
              <a:t>Water safety  (4)</a:t>
            </a:r>
          </a:p>
        </p:txBody>
      </p:sp>
      <p:sp>
        <p:nvSpPr>
          <p:cNvPr id="7" name="Text Placeholder 6">
            <a:extLst>
              <a:ext uri="{FF2B5EF4-FFF2-40B4-BE49-F238E27FC236}">
                <a16:creationId xmlns:a16="http://schemas.microsoft.com/office/drawing/2014/main" id="{49D880E9-42E7-0163-8EA1-A205E7B857D7}"/>
              </a:ext>
            </a:extLst>
          </p:cNvPr>
          <p:cNvSpPr>
            <a:spLocks noGrp="1"/>
          </p:cNvSpPr>
          <p:nvPr>
            <p:ph type="body" sz="quarter" idx="18"/>
          </p:nvPr>
        </p:nvSpPr>
        <p:spPr/>
        <p:txBody>
          <a:bodyPr/>
          <a:lstStyle/>
          <a:p>
            <a:r>
              <a:rPr lang="en-US"/>
              <a:t>Survival Swimming and water skills</a:t>
            </a:r>
          </a:p>
        </p:txBody>
      </p:sp>
      <p:sp>
        <p:nvSpPr>
          <p:cNvPr id="4" name="Text Placeholder 3">
            <a:extLst>
              <a:ext uri="{FF2B5EF4-FFF2-40B4-BE49-F238E27FC236}">
                <a16:creationId xmlns:a16="http://schemas.microsoft.com/office/drawing/2014/main" id="{9B330B25-06D2-BFE5-5B0B-84CE27F67F01}"/>
              </a:ext>
            </a:extLst>
          </p:cNvPr>
          <p:cNvSpPr>
            <a:spLocks noGrp="1"/>
          </p:cNvSpPr>
          <p:nvPr>
            <p:ph sz="quarter" idx="19"/>
          </p:nvPr>
        </p:nvSpPr>
        <p:spPr>
          <a:xfrm>
            <a:off x="360364" y="1562471"/>
            <a:ext cx="4628096" cy="4814518"/>
          </a:xfrm>
        </p:spPr>
        <p:txBody>
          <a:bodyPr/>
          <a:lstStyle/>
          <a:p>
            <a:r>
              <a:rPr lang="en-AU"/>
              <a:t>Watch </a:t>
            </a:r>
            <a:r>
              <a:rPr lang="en-AU" u="sng">
                <a:hlinkClick r:id="rId4"/>
              </a:rPr>
              <a:t>How to spot a rip current (2:31)</a:t>
            </a:r>
            <a:r>
              <a:rPr lang="en-AU"/>
              <a:t> </a:t>
            </a:r>
          </a:p>
          <a:p>
            <a:pPr marL="457200" indent="-457200">
              <a:buFont typeface="+mj-lt"/>
              <a:buAutoNum type="arabicPeriod"/>
            </a:pPr>
            <a:r>
              <a:rPr lang="en-AU"/>
              <a:t>How many people know how to spot a rip?</a:t>
            </a:r>
          </a:p>
          <a:p>
            <a:pPr marL="457200" indent="-457200">
              <a:buFont typeface="+mj-lt"/>
              <a:buAutoNum type="arabicPeriod"/>
            </a:pPr>
            <a:r>
              <a:rPr lang="en-AU"/>
              <a:t>What is a rip and how do they form?</a:t>
            </a:r>
          </a:p>
          <a:p>
            <a:pPr marL="457200" indent="-457200">
              <a:buFont typeface="+mj-lt"/>
              <a:buAutoNum type="arabicPeriod"/>
            </a:pPr>
            <a:r>
              <a:rPr lang="en-AU"/>
              <a:t>What type of rips can be found?</a:t>
            </a:r>
          </a:p>
          <a:p>
            <a:pPr marL="457200" indent="-457200">
              <a:buFont typeface="+mj-lt"/>
              <a:buAutoNum type="arabicPeriod"/>
            </a:pPr>
            <a:r>
              <a:rPr lang="en-AU"/>
              <a:t>Describe what to look for when identifying a rip?</a:t>
            </a:r>
          </a:p>
          <a:p>
            <a:pPr marL="457200" indent="-457200">
              <a:buFont typeface="+mj-lt"/>
              <a:buAutoNum type="arabicPeriod"/>
            </a:pPr>
            <a:r>
              <a:rPr lang="en-AU"/>
              <a:t>Do rips show these signs all the time?</a:t>
            </a:r>
          </a:p>
          <a:p>
            <a:endParaRPr lang="en-AU"/>
          </a:p>
        </p:txBody>
      </p:sp>
      <p:pic>
        <p:nvPicPr>
          <p:cNvPr id="6" name="Online Media 5" title="How to Spot a Rip Current">
            <a:hlinkClick r:id="" action="ppaction://media"/>
            <a:extLst>
              <a:ext uri="{FF2B5EF4-FFF2-40B4-BE49-F238E27FC236}">
                <a16:creationId xmlns:a16="http://schemas.microsoft.com/office/drawing/2014/main" id="{D6CFBA30-1B84-F4DF-3147-8801EC0C0C21}"/>
              </a:ext>
            </a:extLst>
          </p:cNvPr>
          <p:cNvPicPr>
            <a:picLocks noRot="1" noChangeAspect="1"/>
          </p:cNvPicPr>
          <p:nvPr>
            <a:videoFile r:link="rId1"/>
          </p:nvPr>
        </p:nvPicPr>
        <p:blipFill>
          <a:blip r:embed="rId5"/>
          <a:stretch>
            <a:fillRect/>
          </a:stretch>
        </p:blipFill>
        <p:spPr>
          <a:xfrm>
            <a:off x="5480762" y="1562471"/>
            <a:ext cx="6351238" cy="3588450"/>
          </a:xfrm>
          <a:prstGeom prst="rect">
            <a:avLst/>
          </a:prstGeom>
        </p:spPr>
      </p:pic>
      <p:sp>
        <p:nvSpPr>
          <p:cNvPr id="2" name="Slide Number Placeholder 1">
            <a:extLst>
              <a:ext uri="{FF2B5EF4-FFF2-40B4-BE49-F238E27FC236}">
                <a16:creationId xmlns:a16="http://schemas.microsoft.com/office/drawing/2014/main" id="{25B8FE8F-3BA6-29DB-2378-80743119D1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7635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238F-8FE3-6906-A1C3-EF9D691D3D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B8FE8F-3BA6-29DB-2378-80743119D1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3" name="Title 2">
            <a:extLst>
              <a:ext uri="{FF2B5EF4-FFF2-40B4-BE49-F238E27FC236}">
                <a16:creationId xmlns:a16="http://schemas.microsoft.com/office/drawing/2014/main" id="{792C1011-BDA4-72A6-1215-CBCD8D321D58}"/>
              </a:ext>
            </a:extLst>
          </p:cNvPr>
          <p:cNvSpPr>
            <a:spLocks noGrp="1"/>
          </p:cNvSpPr>
          <p:nvPr>
            <p:ph type="title"/>
          </p:nvPr>
        </p:nvSpPr>
        <p:spPr/>
        <p:txBody>
          <a:bodyPr/>
          <a:lstStyle/>
          <a:p>
            <a:r>
              <a:rPr lang="en-AU"/>
              <a:t>Water safety  (5)</a:t>
            </a:r>
          </a:p>
        </p:txBody>
      </p:sp>
      <p:sp>
        <p:nvSpPr>
          <p:cNvPr id="4" name="Text Placeholder 3">
            <a:extLst>
              <a:ext uri="{FF2B5EF4-FFF2-40B4-BE49-F238E27FC236}">
                <a16:creationId xmlns:a16="http://schemas.microsoft.com/office/drawing/2014/main" id="{9B330B25-06D2-BFE5-5B0B-84CE27F67F01}"/>
              </a:ext>
            </a:extLst>
          </p:cNvPr>
          <p:cNvSpPr>
            <a:spLocks noGrp="1"/>
          </p:cNvSpPr>
          <p:nvPr>
            <p:ph type="body" sz="quarter" idx="18"/>
          </p:nvPr>
        </p:nvSpPr>
        <p:spPr/>
        <p:txBody>
          <a:bodyPr/>
          <a:lstStyle/>
          <a:p>
            <a:r>
              <a:rPr lang="en-AU"/>
              <a:t>Survival Swimming and water skills</a:t>
            </a:r>
          </a:p>
        </p:txBody>
      </p:sp>
      <p:sp>
        <p:nvSpPr>
          <p:cNvPr id="5" name="Text Placeholder 4">
            <a:extLst>
              <a:ext uri="{FF2B5EF4-FFF2-40B4-BE49-F238E27FC236}">
                <a16:creationId xmlns:a16="http://schemas.microsoft.com/office/drawing/2014/main" id="{E9B3F53A-DB9B-B4AF-EDBD-1714B71530A8}"/>
              </a:ext>
            </a:extLst>
          </p:cNvPr>
          <p:cNvSpPr>
            <a:spLocks noGrp="1"/>
          </p:cNvSpPr>
          <p:nvPr>
            <p:ph type="body" sz="quarter" idx="17"/>
          </p:nvPr>
        </p:nvSpPr>
        <p:spPr>
          <a:xfrm>
            <a:off x="360000" y="1888165"/>
            <a:ext cx="5388950" cy="3247619"/>
          </a:xfrm>
        </p:spPr>
        <p:txBody>
          <a:bodyPr/>
          <a:lstStyle/>
          <a:p>
            <a:r>
              <a:rPr lang="en-AU"/>
              <a:t>Watch </a:t>
            </a:r>
            <a:r>
              <a:rPr lang="en-AU" u="sng">
                <a:hlinkClick r:id="rId4"/>
              </a:rPr>
              <a:t>how to survive a rip (1:38)</a:t>
            </a:r>
            <a:r>
              <a:rPr lang="en-AU"/>
              <a:t> </a:t>
            </a:r>
          </a:p>
          <a:p>
            <a:pPr marL="457200" indent="-457200">
              <a:buFont typeface="+mj-lt"/>
              <a:buAutoNum type="arabicPeriod"/>
            </a:pPr>
            <a:r>
              <a:rPr lang="en-AU" sz="1800"/>
              <a:t>Will a rip pull you under water?</a:t>
            </a:r>
          </a:p>
          <a:p>
            <a:pPr marL="457200" indent="-457200">
              <a:buFont typeface="+mj-lt"/>
              <a:buAutoNum type="arabicPeriod"/>
            </a:pPr>
            <a:r>
              <a:rPr lang="en-AU" sz="1800"/>
              <a:t>What are the main causes of drowning in a rip?</a:t>
            </a:r>
          </a:p>
          <a:p>
            <a:pPr marL="457200" indent="-457200">
              <a:buFont typeface="+mj-lt"/>
              <a:buAutoNum type="arabicPeriod"/>
            </a:pPr>
            <a:r>
              <a:rPr lang="en-AU" sz="1800"/>
              <a:t>What are your options if you are caught in a rip</a:t>
            </a:r>
          </a:p>
          <a:p>
            <a:endParaRPr lang="en-AU"/>
          </a:p>
        </p:txBody>
      </p:sp>
      <p:pic>
        <p:nvPicPr>
          <p:cNvPr id="7" name="Online Media 6" title="How to survive a rip (english subtitles)">
            <a:hlinkClick r:id="" action="ppaction://media"/>
            <a:extLst>
              <a:ext uri="{FF2B5EF4-FFF2-40B4-BE49-F238E27FC236}">
                <a16:creationId xmlns:a16="http://schemas.microsoft.com/office/drawing/2014/main" id="{B76C7C6C-C8BF-BA9C-0439-F96B4DF167A4}"/>
              </a:ext>
            </a:extLst>
          </p:cNvPr>
          <p:cNvPicPr>
            <a:picLocks noRot="1" noChangeAspect="1"/>
          </p:cNvPicPr>
          <p:nvPr>
            <a:videoFile r:link="rId1"/>
          </p:nvPr>
        </p:nvPicPr>
        <p:blipFill>
          <a:blip r:embed="rId5"/>
          <a:stretch>
            <a:fillRect/>
          </a:stretch>
        </p:blipFill>
        <p:spPr>
          <a:xfrm>
            <a:off x="6096000" y="1888165"/>
            <a:ext cx="5747998" cy="3247619"/>
          </a:xfrm>
          <a:prstGeom prst="rect">
            <a:avLst/>
          </a:prstGeom>
        </p:spPr>
      </p:pic>
    </p:spTree>
    <p:extLst>
      <p:ext uri="{BB962C8B-B14F-4D97-AF65-F5344CB8AC3E}">
        <p14:creationId xmlns:p14="http://schemas.microsoft.com/office/powerpoint/2010/main" val="25442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238F-8FE3-6906-A1C3-EF9D691D3D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B8FE8F-3BA6-29DB-2378-80743119D1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3" name="Title 2">
            <a:extLst>
              <a:ext uri="{FF2B5EF4-FFF2-40B4-BE49-F238E27FC236}">
                <a16:creationId xmlns:a16="http://schemas.microsoft.com/office/drawing/2014/main" id="{792C1011-BDA4-72A6-1215-CBCD8D321D58}"/>
              </a:ext>
            </a:extLst>
          </p:cNvPr>
          <p:cNvSpPr>
            <a:spLocks noGrp="1"/>
          </p:cNvSpPr>
          <p:nvPr>
            <p:ph type="title"/>
          </p:nvPr>
        </p:nvSpPr>
        <p:spPr/>
        <p:txBody>
          <a:bodyPr/>
          <a:lstStyle/>
          <a:p>
            <a:r>
              <a:rPr lang="en-AU"/>
              <a:t>Water safety  (6)</a:t>
            </a:r>
          </a:p>
        </p:txBody>
      </p:sp>
      <p:sp>
        <p:nvSpPr>
          <p:cNvPr id="7" name="Text Placeholder 6">
            <a:extLst>
              <a:ext uri="{FF2B5EF4-FFF2-40B4-BE49-F238E27FC236}">
                <a16:creationId xmlns:a16="http://schemas.microsoft.com/office/drawing/2014/main" id="{20F64F31-B4F6-3F97-EF61-713F40F23E6C}"/>
              </a:ext>
            </a:extLst>
          </p:cNvPr>
          <p:cNvSpPr>
            <a:spLocks noGrp="1"/>
          </p:cNvSpPr>
          <p:nvPr>
            <p:ph type="body" sz="quarter" idx="18"/>
          </p:nvPr>
        </p:nvSpPr>
        <p:spPr/>
        <p:txBody>
          <a:bodyPr/>
          <a:lstStyle/>
          <a:p>
            <a:r>
              <a:rPr lang="en-US"/>
              <a:t>Survival Swimming and water skills</a:t>
            </a:r>
          </a:p>
        </p:txBody>
      </p:sp>
      <p:sp>
        <p:nvSpPr>
          <p:cNvPr id="4" name="Text Placeholder 3">
            <a:extLst>
              <a:ext uri="{FF2B5EF4-FFF2-40B4-BE49-F238E27FC236}">
                <a16:creationId xmlns:a16="http://schemas.microsoft.com/office/drawing/2014/main" id="{9B330B25-06D2-BFE5-5B0B-84CE27F67F01}"/>
              </a:ext>
            </a:extLst>
          </p:cNvPr>
          <p:cNvSpPr>
            <a:spLocks noGrp="1"/>
          </p:cNvSpPr>
          <p:nvPr>
            <p:ph sz="quarter" idx="19"/>
          </p:nvPr>
        </p:nvSpPr>
        <p:spPr>
          <a:xfrm>
            <a:off x="360363" y="1562471"/>
            <a:ext cx="5735637" cy="4814518"/>
          </a:xfrm>
        </p:spPr>
        <p:txBody>
          <a:bodyPr/>
          <a:lstStyle/>
          <a:p>
            <a:r>
              <a:rPr lang="en-AU"/>
              <a:t>Watch the </a:t>
            </a:r>
            <a:r>
              <a:rPr lang="en-AU" u="sng">
                <a:hlinkClick r:id="rId4"/>
              </a:rPr>
              <a:t>Beach survival Guide (5:51)</a:t>
            </a:r>
            <a:endParaRPr lang="en-AU" u="sng"/>
          </a:p>
          <a:p>
            <a:pPr marL="457200" indent="-457200">
              <a:buFont typeface="+mj-lt"/>
              <a:buAutoNum type="arabicPeriod"/>
            </a:pPr>
            <a:r>
              <a:rPr lang="en-AU"/>
              <a:t>Define a plunging wave and a surging wave.</a:t>
            </a:r>
          </a:p>
          <a:p>
            <a:pPr marL="457200" indent="-457200">
              <a:buFont typeface="+mj-lt"/>
              <a:buAutoNum type="arabicPeriod"/>
            </a:pPr>
            <a:r>
              <a:rPr lang="en-AU"/>
              <a:t>Define the term rip.</a:t>
            </a:r>
          </a:p>
          <a:p>
            <a:pPr marL="457200" indent="-457200">
              <a:buFont typeface="+mj-lt"/>
              <a:buAutoNum type="arabicPeriod"/>
            </a:pPr>
            <a:r>
              <a:rPr lang="en-AU"/>
              <a:t>What should you do with your arms when body surfing?</a:t>
            </a:r>
          </a:p>
          <a:p>
            <a:pPr marL="457200" indent="-457200">
              <a:buFont typeface="+mj-lt"/>
              <a:buAutoNum type="arabicPeriod"/>
            </a:pPr>
            <a:r>
              <a:rPr lang="en-US"/>
              <a:t>What is the best way to spot a rip? </a:t>
            </a:r>
            <a:endParaRPr lang="en-AU"/>
          </a:p>
          <a:p>
            <a:pPr marL="457200" indent="-457200">
              <a:buFont typeface="+mj-lt"/>
              <a:buAutoNum type="arabicPeriod"/>
            </a:pPr>
            <a:r>
              <a:rPr lang="en-AU"/>
              <a:t>List 2 Do’s and 2 Don’ts about getting stuck in a rip.</a:t>
            </a:r>
          </a:p>
          <a:p>
            <a:endParaRPr lang="en-AU"/>
          </a:p>
        </p:txBody>
      </p:sp>
      <p:pic>
        <p:nvPicPr>
          <p:cNvPr id="6" name="Online Media 5" title="The Beach Survival Guide">
            <a:hlinkClick r:id="" action="ppaction://media"/>
            <a:extLst>
              <a:ext uri="{FF2B5EF4-FFF2-40B4-BE49-F238E27FC236}">
                <a16:creationId xmlns:a16="http://schemas.microsoft.com/office/drawing/2014/main" id="{048C26FF-E92D-87E4-782C-CF3AAECA200A}"/>
              </a:ext>
            </a:extLst>
          </p:cNvPr>
          <p:cNvPicPr>
            <a:picLocks noRot="1" noChangeAspect="1"/>
          </p:cNvPicPr>
          <p:nvPr>
            <a:videoFile r:link="rId1"/>
          </p:nvPr>
        </p:nvPicPr>
        <p:blipFill>
          <a:blip r:embed="rId5"/>
          <a:stretch>
            <a:fillRect/>
          </a:stretch>
        </p:blipFill>
        <p:spPr>
          <a:xfrm>
            <a:off x="6318509" y="1562471"/>
            <a:ext cx="5525489" cy="3121901"/>
          </a:xfrm>
          <a:prstGeom prst="rect">
            <a:avLst/>
          </a:prstGeom>
        </p:spPr>
      </p:pic>
    </p:spTree>
    <p:extLst>
      <p:ext uri="{BB962C8B-B14F-4D97-AF65-F5344CB8AC3E}">
        <p14:creationId xmlns:p14="http://schemas.microsoft.com/office/powerpoint/2010/main" val="19486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68CF-5BA0-1633-16CF-D738CB5DD9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863C1-CADF-8D13-83E5-8C88DD44FE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
        <p:nvSpPr>
          <p:cNvPr id="3" name="Title 2">
            <a:extLst>
              <a:ext uri="{FF2B5EF4-FFF2-40B4-BE49-F238E27FC236}">
                <a16:creationId xmlns:a16="http://schemas.microsoft.com/office/drawing/2014/main" id="{E3B46141-243C-782C-9F08-77568E83AFEB}"/>
              </a:ext>
            </a:extLst>
          </p:cNvPr>
          <p:cNvSpPr>
            <a:spLocks noGrp="1"/>
          </p:cNvSpPr>
          <p:nvPr>
            <p:ph type="title"/>
          </p:nvPr>
        </p:nvSpPr>
        <p:spPr/>
        <p:txBody>
          <a:bodyPr/>
          <a:lstStyle/>
          <a:p>
            <a:r>
              <a:rPr lang="en-AU"/>
              <a:t>Water safety  (7)</a:t>
            </a:r>
          </a:p>
        </p:txBody>
      </p:sp>
      <p:sp>
        <p:nvSpPr>
          <p:cNvPr id="8" name="Text Placeholder 7">
            <a:extLst>
              <a:ext uri="{FF2B5EF4-FFF2-40B4-BE49-F238E27FC236}">
                <a16:creationId xmlns:a16="http://schemas.microsoft.com/office/drawing/2014/main" id="{79D7BA08-FDCD-308B-89A4-84FAD7C76B31}"/>
              </a:ext>
            </a:extLst>
          </p:cNvPr>
          <p:cNvSpPr>
            <a:spLocks noGrp="1"/>
          </p:cNvSpPr>
          <p:nvPr>
            <p:ph type="body" sz="quarter" idx="18"/>
          </p:nvPr>
        </p:nvSpPr>
        <p:spPr/>
        <p:txBody>
          <a:bodyPr/>
          <a:lstStyle/>
          <a:p>
            <a:r>
              <a:rPr lang="en-US"/>
              <a:t>Survival Swimming and water skills</a:t>
            </a:r>
          </a:p>
        </p:txBody>
      </p:sp>
      <p:sp>
        <p:nvSpPr>
          <p:cNvPr id="4" name="Text Placeholder 3">
            <a:extLst>
              <a:ext uri="{FF2B5EF4-FFF2-40B4-BE49-F238E27FC236}">
                <a16:creationId xmlns:a16="http://schemas.microsoft.com/office/drawing/2014/main" id="{1784CB9F-0DE1-F548-1D6F-AE4EA423E416}"/>
              </a:ext>
            </a:extLst>
          </p:cNvPr>
          <p:cNvSpPr>
            <a:spLocks noGrp="1"/>
          </p:cNvSpPr>
          <p:nvPr>
            <p:ph sz="quarter" idx="19"/>
          </p:nvPr>
        </p:nvSpPr>
        <p:spPr/>
        <p:txBody>
          <a:bodyPr/>
          <a:lstStyle/>
          <a:p>
            <a:r>
              <a:rPr lang="en-AU">
                <a:ea typeface="Calibri" panose="020F0502020204030204" pitchFamily="34" charset="0"/>
              </a:rPr>
              <a:t>Demonstrate water skills </a:t>
            </a:r>
          </a:p>
          <a:p>
            <a:pPr marL="457200" indent="-457200">
              <a:buFont typeface="+mj-lt"/>
              <a:buAutoNum type="arabicPeriod"/>
            </a:pPr>
            <a:r>
              <a:rPr lang="en-AU">
                <a:ea typeface="Calibri" panose="020F0502020204030204" pitchFamily="34" charset="0"/>
              </a:rPr>
              <a:t>200m in still water, </a:t>
            </a:r>
          </a:p>
          <a:p>
            <a:pPr marL="457200" indent="-457200">
              <a:buFont typeface="+mj-lt"/>
              <a:buAutoNum type="arabicPeriod"/>
            </a:pPr>
            <a:r>
              <a:rPr lang="en-AU">
                <a:ea typeface="Calibri" panose="020F0502020204030204" pitchFamily="34" charset="0"/>
              </a:rPr>
              <a:t>swim 25 metres fully clothed, </a:t>
            </a:r>
          </a:p>
          <a:p>
            <a:pPr marL="457200" indent="-457200">
              <a:buFont typeface="+mj-lt"/>
              <a:buAutoNum type="arabicPeriod"/>
            </a:pPr>
            <a:r>
              <a:rPr lang="en-AU">
                <a:ea typeface="Calibri" panose="020F0502020204030204" pitchFamily="34" charset="0"/>
              </a:rPr>
              <a:t>swim 10 metres underwater and </a:t>
            </a:r>
          </a:p>
          <a:p>
            <a:pPr marL="457200" indent="-457200">
              <a:buFont typeface="+mj-lt"/>
              <a:buAutoNum type="arabicPeriod"/>
            </a:pPr>
            <a:r>
              <a:rPr lang="en-AU">
                <a:ea typeface="Calibri" panose="020F0502020204030204" pitchFamily="34" charset="0"/>
              </a:rPr>
              <a:t>tread water for 3 minutes. </a:t>
            </a:r>
            <a:endParaRPr lang="en-AU">
              <a:highlight>
                <a:srgbClr val="FFFF00"/>
              </a:highlight>
            </a:endParaRPr>
          </a:p>
        </p:txBody>
      </p:sp>
      <p:sp>
        <p:nvSpPr>
          <p:cNvPr id="6" name="Rectangle 1">
            <a:extLst>
              <a:ext uri="{FF2B5EF4-FFF2-40B4-BE49-F238E27FC236}">
                <a16:creationId xmlns:a16="http://schemas.microsoft.com/office/drawing/2014/main" id="{7ABBD0A0-C055-2BEF-17E9-6408516415C6}"/>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a:extLst>
              <a:ext uri="{FF2B5EF4-FFF2-40B4-BE49-F238E27FC236}">
                <a16:creationId xmlns:a16="http://schemas.microsoft.com/office/drawing/2014/main" id="{A8B40C28-4321-34A2-88B4-199E1171B7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45883" y="1567086"/>
            <a:ext cx="5664469" cy="3771265"/>
          </a:xfrm>
          <a:prstGeom prst="rect">
            <a:avLst/>
          </a:prstGeom>
        </p:spPr>
      </p:pic>
    </p:spTree>
    <p:extLst>
      <p:ext uri="{BB962C8B-B14F-4D97-AF65-F5344CB8AC3E}">
        <p14:creationId xmlns:p14="http://schemas.microsoft.com/office/powerpoint/2010/main" val="67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394C2-8B29-A58A-25A4-B32AB17737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2FF12-FE12-0358-CDAC-A947B3CD77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5" name="Title 4">
            <a:extLst>
              <a:ext uri="{FF2B5EF4-FFF2-40B4-BE49-F238E27FC236}">
                <a16:creationId xmlns:a16="http://schemas.microsoft.com/office/drawing/2014/main" id="{FE25F518-97A0-E4E2-B5CE-1CB4EA65E509}"/>
              </a:ext>
            </a:extLst>
          </p:cNvPr>
          <p:cNvSpPr>
            <a:spLocks noGrp="1"/>
          </p:cNvSpPr>
          <p:nvPr>
            <p:ph type="title"/>
          </p:nvPr>
        </p:nvSpPr>
        <p:spPr/>
        <p:txBody>
          <a:bodyPr/>
          <a:lstStyle/>
          <a:p>
            <a:r>
              <a:rPr lang="en-US"/>
              <a:t>Knowledge check (2)</a:t>
            </a:r>
          </a:p>
        </p:txBody>
      </p:sp>
      <p:sp>
        <p:nvSpPr>
          <p:cNvPr id="4" name="Text Placeholder 3">
            <a:extLst>
              <a:ext uri="{FF2B5EF4-FFF2-40B4-BE49-F238E27FC236}">
                <a16:creationId xmlns:a16="http://schemas.microsoft.com/office/drawing/2014/main" id="{DF7F7B71-FD7F-EA04-BB42-4917AE96338D}"/>
              </a:ext>
            </a:extLst>
          </p:cNvPr>
          <p:cNvSpPr>
            <a:spLocks noGrp="1"/>
          </p:cNvSpPr>
          <p:nvPr>
            <p:ph type="body" sz="quarter" idx="18"/>
          </p:nvPr>
        </p:nvSpPr>
        <p:spPr/>
        <p:txBody>
          <a:bodyPr/>
          <a:lstStyle/>
          <a:p>
            <a:r>
              <a:rPr lang="en-AU" sz="1800">
                <a:effectLst/>
                <a:latin typeface="Arial" panose="020B0604020202020204" pitchFamily="34" charset="0"/>
                <a:ea typeface="Calibri" panose="020F0502020204030204" pitchFamily="34" charset="0"/>
              </a:rPr>
              <a:t>End of section student skills formative assessment checklist</a:t>
            </a:r>
            <a:endParaRPr lang="en-AU"/>
          </a:p>
        </p:txBody>
      </p:sp>
      <p:pic>
        <p:nvPicPr>
          <p:cNvPr id="6" name="Picture 5">
            <a:extLst>
              <a:ext uri="{FF2B5EF4-FFF2-40B4-BE49-F238E27FC236}">
                <a16:creationId xmlns:a16="http://schemas.microsoft.com/office/drawing/2014/main" id="{DDCBF14C-FE30-AE1A-0DEA-C74C2B6B2A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09961" y="285285"/>
            <a:ext cx="634039" cy="634039"/>
          </a:xfrm>
          <a:prstGeom prst="rect">
            <a:avLst/>
          </a:prstGeom>
        </p:spPr>
      </p:pic>
      <p:graphicFrame>
        <p:nvGraphicFramePr>
          <p:cNvPr id="7" name="Table 6">
            <a:extLst>
              <a:ext uri="{FF2B5EF4-FFF2-40B4-BE49-F238E27FC236}">
                <a16:creationId xmlns:a16="http://schemas.microsoft.com/office/drawing/2014/main" id="{B54FA896-6104-2EE9-01C8-364D28CF6C3B}"/>
              </a:ext>
            </a:extLst>
          </p:cNvPr>
          <p:cNvGraphicFramePr>
            <a:graphicFrameLocks noGrp="1"/>
          </p:cNvGraphicFramePr>
          <p:nvPr>
            <p:extLst>
              <p:ext uri="{D42A27DB-BD31-4B8C-83A1-F6EECF244321}">
                <p14:modId xmlns:p14="http://schemas.microsoft.com/office/powerpoint/2010/main" val="995845629"/>
              </p:ext>
            </p:extLst>
          </p:nvPr>
        </p:nvGraphicFramePr>
        <p:xfrm>
          <a:off x="360000" y="1567085"/>
          <a:ext cx="10081858" cy="4129889"/>
        </p:xfrm>
        <a:graphic>
          <a:graphicData uri="http://schemas.openxmlformats.org/drawingml/2006/table">
            <a:tbl>
              <a:tblPr firstRow="1" firstCol="1" bandRow="1"/>
              <a:tblGrid>
                <a:gridCol w="8459535">
                  <a:extLst>
                    <a:ext uri="{9D8B030D-6E8A-4147-A177-3AD203B41FA5}">
                      <a16:colId xmlns:a16="http://schemas.microsoft.com/office/drawing/2014/main" val="1756315076"/>
                    </a:ext>
                  </a:extLst>
                </a:gridCol>
                <a:gridCol w="1622323">
                  <a:extLst>
                    <a:ext uri="{9D8B030D-6E8A-4147-A177-3AD203B41FA5}">
                      <a16:colId xmlns:a16="http://schemas.microsoft.com/office/drawing/2014/main" val="1386610414"/>
                    </a:ext>
                  </a:extLst>
                </a:gridCol>
              </a:tblGrid>
              <a:tr h="835456">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Students can:</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Checkbox</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042670876"/>
                  </a:ext>
                </a:extLst>
              </a:tr>
              <a:tr h="3294433">
                <a:tc>
                  <a:txBody>
                    <a:bodyPr/>
                    <a:lstStyle/>
                    <a:p>
                      <a:pPr marL="342900" indent="-342900">
                        <a:lnSpc>
                          <a:spcPct val="150000"/>
                        </a:lnSpc>
                        <a:buFont typeface="Arial"/>
                        <a:buChar char="•"/>
                      </a:pPr>
                      <a:r>
                        <a:rPr lang="en-AU" sz="2000">
                          <a:solidFill>
                            <a:srgbClr val="002664"/>
                          </a:solidFill>
                          <a:latin typeface="Arial" panose="020B0604020202020204" pitchFamily="34" charset="0"/>
                          <a:cs typeface="Arial" panose="020B0604020202020204" pitchFamily="34" charset="0"/>
                        </a:rPr>
                        <a:t>identify a variety of hazards in different settings</a:t>
                      </a:r>
                    </a:p>
                    <a:p>
                      <a:pPr marL="342900" indent="-342900">
                        <a:lnSpc>
                          <a:spcPct val="150000"/>
                        </a:lnSpc>
                        <a:buFont typeface="Arial"/>
                        <a:buChar char="•"/>
                      </a:pPr>
                      <a:r>
                        <a:rPr lang="en-AU" sz="2000">
                          <a:solidFill>
                            <a:srgbClr val="002664"/>
                          </a:solidFill>
                          <a:latin typeface="Arial" panose="020B0604020202020204" pitchFamily="34" charset="0"/>
                          <a:cs typeface="Arial" panose="020B0604020202020204" pitchFamily="34" charset="0"/>
                        </a:rPr>
                        <a:t>meet identified safety criteria to help maintain safety in the water.</a:t>
                      </a:r>
                    </a:p>
                    <a:p>
                      <a:pPr>
                        <a:lnSpc>
                          <a:spcPct val="150000"/>
                        </a:lnSpc>
                        <a:spcBef>
                          <a:spcPts val="1200"/>
                        </a:spcBef>
                        <a:spcAft>
                          <a:spcPts val="600"/>
                        </a:spcAft>
                      </a:pP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351569"/>
                  </a:ext>
                </a:extLst>
              </a:tr>
            </a:tbl>
          </a:graphicData>
        </a:graphic>
      </p:graphicFrame>
      <p:pic>
        <p:nvPicPr>
          <p:cNvPr id="9" name="Graphic 8">
            <a:extLst>
              <a:ext uri="{FF2B5EF4-FFF2-40B4-BE49-F238E27FC236}">
                <a16:creationId xmlns:a16="http://schemas.microsoft.com/office/drawing/2014/main" id="{219A728F-0949-EA90-0E56-210ED2562A2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3859" y="2571135"/>
            <a:ext cx="914400" cy="914400"/>
          </a:xfrm>
          <a:prstGeom prst="rect">
            <a:avLst/>
          </a:prstGeom>
        </p:spPr>
      </p:pic>
    </p:spTree>
    <p:extLst>
      <p:ext uri="{BB962C8B-B14F-4D97-AF65-F5344CB8AC3E}">
        <p14:creationId xmlns:p14="http://schemas.microsoft.com/office/powerpoint/2010/main" val="5008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2308-A062-6ABD-28BD-6B8885DDD44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C24DCD-6226-F851-D6ED-940D1377B09B}"/>
              </a:ext>
            </a:extLst>
          </p:cNvPr>
          <p:cNvSpPr>
            <a:spLocks noGrp="1"/>
          </p:cNvSpPr>
          <p:nvPr>
            <p:ph type="ctrTitle"/>
          </p:nvPr>
        </p:nvSpPr>
        <p:spPr/>
        <p:txBody>
          <a:bodyPr/>
          <a:lstStyle/>
          <a:p>
            <a:r>
              <a:rPr lang="en-AU" dirty="0"/>
              <a:t>Weeks 5–6</a:t>
            </a:r>
          </a:p>
        </p:txBody>
      </p:sp>
    </p:spTree>
    <p:extLst>
      <p:ext uri="{BB962C8B-B14F-4D97-AF65-F5344CB8AC3E}">
        <p14:creationId xmlns:p14="http://schemas.microsoft.com/office/powerpoint/2010/main" val="134232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5D1BF-763D-FFFF-1A5E-865D56A1D5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4B9ACB-AD77-6B5D-5697-7A1D0613E3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
        <p:nvSpPr>
          <p:cNvPr id="5" name="Title 4">
            <a:extLst>
              <a:ext uri="{FF2B5EF4-FFF2-40B4-BE49-F238E27FC236}">
                <a16:creationId xmlns:a16="http://schemas.microsoft.com/office/drawing/2014/main" id="{2FF9EB0B-A0DA-8004-65F4-5F748B4F93D3}"/>
              </a:ext>
            </a:extLst>
          </p:cNvPr>
          <p:cNvSpPr>
            <a:spLocks noGrp="1"/>
          </p:cNvSpPr>
          <p:nvPr>
            <p:ph type="title"/>
          </p:nvPr>
        </p:nvSpPr>
        <p:spPr/>
        <p:txBody>
          <a:bodyPr/>
          <a:lstStyle/>
          <a:p>
            <a:r>
              <a:rPr lang="en-AU"/>
              <a:t>Learning intention and success criteria (3)</a:t>
            </a:r>
          </a:p>
        </p:txBody>
      </p:sp>
      <p:sp>
        <p:nvSpPr>
          <p:cNvPr id="7" name="TextBox 6">
            <a:extLst>
              <a:ext uri="{FF2B5EF4-FFF2-40B4-BE49-F238E27FC236}">
                <a16:creationId xmlns:a16="http://schemas.microsoft.com/office/drawing/2014/main" id="{7A98FCEA-00F2-AC48-CC47-FD37272B5D3E}"/>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rgbClr val="002664"/>
                </a:solidFill>
                <a:latin typeface="Arial" panose="020B0604020202020204" pitchFamily="34" charset="0"/>
                <a:cs typeface="Arial" panose="020B0604020202020204" pitchFamily="34" charset="0"/>
              </a:rPr>
              <a:t>We are learning to</a:t>
            </a:r>
            <a:endParaRPr lang="en-AU" sz="2000" b="1">
              <a:solidFill>
                <a:srgbClr val="22272B"/>
              </a:solidFill>
              <a:latin typeface="Arial" panose="020B0604020202020204" pitchFamily="34" charset="0"/>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outline a range of first aid treatments used during aquatic activities.</a:t>
            </a: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identify water safety strategies.</a:t>
            </a: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understand the risks of sun exposure.</a:t>
            </a:r>
          </a:p>
          <a:p>
            <a:pPr>
              <a:lnSpc>
                <a:spcPct val="150000"/>
              </a:lnSpc>
              <a:spcAft>
                <a:spcPts val="1200"/>
              </a:spcAft>
            </a:pPr>
            <a:r>
              <a:rPr lang="en-AU" sz="2000" b="1">
                <a:solidFill>
                  <a:srgbClr val="002664"/>
                </a:solidFill>
                <a:latin typeface="Arial" panose="020B0604020202020204" pitchFamily="34" charset="0"/>
                <a:cs typeface="Arial" panose="020B0604020202020204" pitchFamily="34" charset="0"/>
              </a:rPr>
              <a:t>We can</a:t>
            </a: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accurately demonstrate a range of first aid treatments in a variety of scenarios.</a:t>
            </a:r>
          </a:p>
          <a:p>
            <a:pPr marL="342900" indent="-342900">
              <a:lnSpc>
                <a:spcPct val="150000"/>
              </a:lnSpc>
              <a:spcAft>
                <a:spcPts val="12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create an infographic to mitigate the risks of sun exposure.</a:t>
            </a:r>
          </a:p>
        </p:txBody>
      </p:sp>
    </p:spTree>
    <p:extLst>
      <p:ext uri="{BB962C8B-B14F-4D97-AF65-F5344CB8AC3E}">
        <p14:creationId xmlns:p14="http://schemas.microsoft.com/office/powerpoint/2010/main" val="319354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4FA47-5D4F-8E65-9E38-9D14253140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34F5B8-1ACF-0B48-54D2-BDE4C33291A0}"/>
              </a:ext>
            </a:extLst>
          </p:cNvPr>
          <p:cNvSpPr>
            <a:spLocks noGrp="1"/>
          </p:cNvSpPr>
          <p:nvPr>
            <p:ph type="title"/>
          </p:nvPr>
        </p:nvSpPr>
        <p:spPr/>
        <p:txBody>
          <a:bodyPr/>
          <a:lstStyle/>
          <a:p>
            <a:r>
              <a:rPr lang="en-AU"/>
              <a:t>Water safety  (8)</a:t>
            </a:r>
          </a:p>
        </p:txBody>
      </p:sp>
      <p:sp>
        <p:nvSpPr>
          <p:cNvPr id="8" name="Text Placeholder 7">
            <a:extLst>
              <a:ext uri="{FF2B5EF4-FFF2-40B4-BE49-F238E27FC236}">
                <a16:creationId xmlns:a16="http://schemas.microsoft.com/office/drawing/2014/main" id="{F26B3E63-ECCD-BA57-9078-C1B8F3BDBB7F}"/>
              </a:ext>
            </a:extLst>
          </p:cNvPr>
          <p:cNvSpPr>
            <a:spLocks noGrp="1"/>
          </p:cNvSpPr>
          <p:nvPr>
            <p:ph type="body" sz="quarter" idx="18"/>
          </p:nvPr>
        </p:nvSpPr>
        <p:spPr/>
        <p:txBody>
          <a:bodyPr/>
          <a:lstStyle/>
          <a:p>
            <a:r>
              <a:rPr lang="en-US"/>
              <a:t>First aid including CPR</a:t>
            </a:r>
          </a:p>
        </p:txBody>
      </p:sp>
      <p:sp>
        <p:nvSpPr>
          <p:cNvPr id="4" name="Text Placeholder 3">
            <a:extLst>
              <a:ext uri="{FF2B5EF4-FFF2-40B4-BE49-F238E27FC236}">
                <a16:creationId xmlns:a16="http://schemas.microsoft.com/office/drawing/2014/main" id="{D29786F4-1A3E-9230-AF8A-BDD2C6289D09}"/>
              </a:ext>
            </a:extLst>
          </p:cNvPr>
          <p:cNvSpPr>
            <a:spLocks noGrp="1"/>
          </p:cNvSpPr>
          <p:nvPr>
            <p:ph sz="quarter" idx="19"/>
          </p:nvPr>
        </p:nvSpPr>
        <p:spPr>
          <a:xfrm>
            <a:off x="360363" y="1562471"/>
            <a:ext cx="5735637" cy="4814518"/>
          </a:xfrm>
        </p:spPr>
        <p:txBody>
          <a:bodyPr/>
          <a:lstStyle/>
          <a:p>
            <a:r>
              <a:rPr lang="en-AU"/>
              <a:t>Watch </a:t>
            </a:r>
            <a:r>
              <a:rPr lang="en-AU" u="sng">
                <a:hlinkClick r:id="rId4"/>
              </a:rPr>
              <a:t>DRSABCD action plan explained (2:47)</a:t>
            </a:r>
            <a:endParaRPr lang="en-AU"/>
          </a:p>
          <a:p>
            <a:r>
              <a:rPr lang="en-AU"/>
              <a:t>Describe each step of the DRSABCD action plan.</a:t>
            </a:r>
          </a:p>
        </p:txBody>
      </p:sp>
      <p:pic>
        <p:nvPicPr>
          <p:cNvPr id="6" name="Online Media 5" title="DRSABCD action plan explained! | Education | St John WA">
            <a:hlinkClick r:id="" action="ppaction://media"/>
            <a:extLst>
              <a:ext uri="{FF2B5EF4-FFF2-40B4-BE49-F238E27FC236}">
                <a16:creationId xmlns:a16="http://schemas.microsoft.com/office/drawing/2014/main" id="{4732ED86-3911-7640-61E4-79E7AE53642E}"/>
              </a:ext>
            </a:extLst>
          </p:cNvPr>
          <p:cNvPicPr>
            <a:picLocks noRot="1" noChangeAspect="1"/>
          </p:cNvPicPr>
          <p:nvPr>
            <a:videoFile r:link="rId1"/>
          </p:nvPr>
        </p:nvPicPr>
        <p:blipFill>
          <a:blip r:embed="rId5"/>
          <a:stretch>
            <a:fillRect/>
          </a:stretch>
        </p:blipFill>
        <p:spPr>
          <a:xfrm>
            <a:off x="6324599" y="1562471"/>
            <a:ext cx="5519399" cy="3118460"/>
          </a:xfrm>
          <a:prstGeom prst="rect">
            <a:avLst/>
          </a:prstGeom>
        </p:spPr>
      </p:pic>
      <p:sp>
        <p:nvSpPr>
          <p:cNvPr id="2" name="Slide Number Placeholder 1">
            <a:extLst>
              <a:ext uri="{FF2B5EF4-FFF2-40B4-BE49-F238E27FC236}">
                <a16:creationId xmlns:a16="http://schemas.microsoft.com/office/drawing/2014/main" id="{8A76EA47-8C07-A577-989A-F3F8146B51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40827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1588904"/>
            <a:ext cx="6255979" cy="2033997"/>
          </a:xfrm>
        </p:spPr>
        <p:txBody>
          <a:bodyPr/>
          <a:lstStyle/>
          <a:p>
            <a:r>
              <a:rPr lang="en-AU" dirty="0"/>
              <a:t>Beneath the surface: safety secrets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3733504"/>
            <a:ext cx="6255977" cy="426611"/>
          </a:xfrm>
        </p:spPr>
        <p:txBody>
          <a:bodyPr/>
          <a:lstStyle/>
          <a:p>
            <a:r>
              <a:rPr lang="en-AU"/>
              <a:t>Stage 5</a:t>
            </a:r>
          </a:p>
        </p:txBody>
      </p:sp>
      <p:sp>
        <p:nvSpPr>
          <p:cNvPr id="5" name="Text Placeholder 4">
            <a:extLst>
              <a:ext uri="{FF2B5EF4-FFF2-40B4-BE49-F238E27FC236}">
                <a16:creationId xmlns:a16="http://schemas.microsoft.com/office/drawing/2014/main" id="{18DEC1ED-1755-2241-818F-FBA45E2FFE56}"/>
              </a:ext>
            </a:extLst>
          </p:cNvPr>
          <p:cNvSpPr>
            <a:spLocks noGrp="1"/>
          </p:cNvSpPr>
          <p:nvPr>
            <p:ph type="body" sz="quarter" idx="16"/>
          </p:nvPr>
        </p:nvSpPr>
        <p:spPr>
          <a:xfrm>
            <a:off x="540000" y="4273634"/>
            <a:ext cx="6255975" cy="360000"/>
          </a:xfrm>
        </p:spPr>
        <p:txBody>
          <a:bodyPr/>
          <a:lstStyle/>
          <a:p>
            <a:r>
              <a:rPr lang="en-AU"/>
              <a:t>Aquatic Technology 7–10 (2024)</a:t>
            </a:r>
          </a:p>
          <a:p>
            <a:r>
              <a:rPr lang="en-AU"/>
              <a:t>Aquatic activities focus area</a:t>
            </a:r>
            <a:br>
              <a:rPr lang="en-AU"/>
            </a:br>
            <a:endParaRPr lang="en-AU"/>
          </a:p>
        </p:txBody>
      </p:sp>
      <p:sp>
        <p:nvSpPr>
          <p:cNvPr id="2" name="Text Placeholder 1">
            <a:extLst>
              <a:ext uri="{FF2B5EF4-FFF2-40B4-BE49-F238E27FC236}">
                <a16:creationId xmlns:a16="http://schemas.microsoft.com/office/drawing/2014/main" id="{73712DB9-2A6A-CDCF-383B-A03045ABE521}"/>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CC02140D-C794-0898-5178-2BEB82211C13}"/>
              </a:ext>
            </a:extLst>
          </p:cNvPr>
          <p:cNvSpPr>
            <a:spLocks noGrp="1"/>
          </p:cNvSpPr>
          <p:nvPr>
            <p:ph type="body" sz="quarter" idx="15"/>
          </p:nvPr>
        </p:nvSpPr>
        <p:spPr/>
        <p:txBody>
          <a:bodyPr/>
          <a:lstStyle/>
          <a:p>
            <a:endParaRPr lang="en-US"/>
          </a:p>
        </p:txBody>
      </p:sp>
      <p:pic>
        <p:nvPicPr>
          <p:cNvPr id="9" name="Picture Placeholder 8">
            <a:extLst>
              <a:ext uri="{FF2B5EF4-FFF2-40B4-BE49-F238E27FC236}">
                <a16:creationId xmlns:a16="http://schemas.microsoft.com/office/drawing/2014/main" id="{17EF40C1-D073-946C-449B-B4C465017F5E}"/>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prstGeom prst="rect">
            <a:avLst/>
          </a:prstGeom>
        </p:spPr>
      </p:pic>
      <p:sp>
        <p:nvSpPr>
          <p:cNvPr id="12" name="TextBox 11">
            <a:extLst>
              <a:ext uri="{FF2B5EF4-FFF2-40B4-BE49-F238E27FC236}">
                <a16:creationId xmlns:a16="http://schemas.microsoft.com/office/drawing/2014/main" id="{1C616EEF-0958-C2E8-CD14-994294EB52EF}"/>
              </a:ext>
            </a:extLst>
          </p:cNvPr>
          <p:cNvSpPr txBox="1"/>
          <p:nvPr/>
        </p:nvSpPr>
        <p:spPr>
          <a:xfrm>
            <a:off x="7464458" y="6192000"/>
            <a:ext cx="4423516" cy="400110"/>
          </a:xfrm>
          <a:prstGeom prst="rect">
            <a:avLst/>
          </a:prstGeom>
          <a:solidFill>
            <a:schemeClr val="bg1"/>
          </a:solidFill>
        </p:spPr>
        <p:txBody>
          <a:bodyPr wrap="square">
            <a:spAutoFit/>
          </a:bodyPr>
          <a:lstStyle/>
          <a:p>
            <a:r>
              <a:rPr lang="en-AU" sz="1000" b="0" i="0" dirty="0">
                <a:solidFill>
                  <a:srgbClr val="232323"/>
                </a:solidFill>
                <a:effectLst/>
                <a:latin typeface="Arial"/>
              </a:rPr>
              <a:t>"</a:t>
            </a:r>
            <a:r>
              <a:rPr lang="en-AU" sz="1000" b="0" i="0" dirty="0">
                <a:solidFill>
                  <a:srgbClr val="AD1F85"/>
                </a:solidFill>
                <a:effectLst/>
                <a:latin typeface="Arial"/>
                <a:hlinkClick r:id="rId3"/>
              </a:rPr>
              <a:t>Snorkeling with colourful fish of tropical Japan</a:t>
            </a:r>
            <a:r>
              <a:rPr lang="en-AU" sz="1000" b="0" i="0" dirty="0">
                <a:solidFill>
                  <a:srgbClr val="232323"/>
                </a:solidFill>
                <a:effectLst/>
                <a:latin typeface="Arial"/>
              </a:rPr>
              <a:t>" by </a:t>
            </a:r>
            <a:r>
              <a:rPr lang="en-AU" sz="1000" b="0" i="0" dirty="0">
                <a:solidFill>
                  <a:srgbClr val="AD1F85"/>
                </a:solidFill>
                <a:effectLst/>
                <a:latin typeface="Arial"/>
                <a:hlinkClick r:id="rId4"/>
              </a:rPr>
              <a:t>Ippei &amp; Janine Naoi</a:t>
            </a:r>
            <a:r>
              <a:rPr lang="en-AU" sz="1000" b="0" i="0" dirty="0">
                <a:solidFill>
                  <a:srgbClr val="232323"/>
                </a:solidFill>
                <a:effectLst/>
                <a:latin typeface="Arial"/>
              </a:rPr>
              <a:t> is licensed under </a:t>
            </a:r>
            <a:r>
              <a:rPr lang="en-AU" sz="1000" b="0" i="0" dirty="0">
                <a:solidFill>
                  <a:srgbClr val="AD1F85"/>
                </a:solidFill>
                <a:effectLst/>
                <a:latin typeface="Arial"/>
                <a:hlinkClick r:id="rId5"/>
              </a:rPr>
              <a:t>CC BY-SA 2.0</a:t>
            </a:r>
            <a:r>
              <a:rPr lang="en-AU" sz="1000" b="0" i="0" dirty="0">
                <a:solidFill>
                  <a:srgbClr val="232323"/>
                </a:solidFill>
                <a:effectLst/>
                <a:latin typeface="Arial"/>
              </a:rPr>
              <a:t>.</a:t>
            </a:r>
            <a:endParaRPr lang="en-AU" sz="1000" dirty="0"/>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4FA47-5D4F-8E65-9E38-9D14253140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34F5B8-1ACF-0B48-54D2-BDE4C33291A0}"/>
              </a:ext>
            </a:extLst>
          </p:cNvPr>
          <p:cNvSpPr>
            <a:spLocks noGrp="1"/>
          </p:cNvSpPr>
          <p:nvPr>
            <p:ph type="title"/>
          </p:nvPr>
        </p:nvSpPr>
        <p:spPr/>
        <p:txBody>
          <a:bodyPr/>
          <a:lstStyle/>
          <a:p>
            <a:r>
              <a:rPr lang="en-AU"/>
              <a:t>Water safety  (9)</a:t>
            </a:r>
          </a:p>
        </p:txBody>
      </p:sp>
      <p:sp>
        <p:nvSpPr>
          <p:cNvPr id="6" name="Text Placeholder 5">
            <a:extLst>
              <a:ext uri="{FF2B5EF4-FFF2-40B4-BE49-F238E27FC236}">
                <a16:creationId xmlns:a16="http://schemas.microsoft.com/office/drawing/2014/main" id="{1C8B9430-6B03-DDE5-8E91-3FE09422804B}"/>
              </a:ext>
            </a:extLst>
          </p:cNvPr>
          <p:cNvSpPr>
            <a:spLocks noGrp="1"/>
          </p:cNvSpPr>
          <p:nvPr>
            <p:ph type="body" sz="quarter" idx="18"/>
          </p:nvPr>
        </p:nvSpPr>
        <p:spPr/>
        <p:txBody>
          <a:bodyPr/>
          <a:lstStyle/>
          <a:p>
            <a:r>
              <a:rPr lang="en-US"/>
              <a:t>First aid including CPR</a:t>
            </a:r>
          </a:p>
        </p:txBody>
      </p:sp>
      <p:sp>
        <p:nvSpPr>
          <p:cNvPr id="4" name="Text Placeholder 3">
            <a:extLst>
              <a:ext uri="{FF2B5EF4-FFF2-40B4-BE49-F238E27FC236}">
                <a16:creationId xmlns:a16="http://schemas.microsoft.com/office/drawing/2014/main" id="{D29786F4-1A3E-9230-AF8A-BDD2C6289D09}"/>
              </a:ext>
            </a:extLst>
          </p:cNvPr>
          <p:cNvSpPr>
            <a:spLocks noGrp="1"/>
          </p:cNvSpPr>
          <p:nvPr>
            <p:ph sz="quarter" idx="19"/>
          </p:nvPr>
        </p:nvSpPr>
        <p:spPr>
          <a:xfrm>
            <a:off x="360363" y="1562470"/>
            <a:ext cx="5562749" cy="4814518"/>
          </a:xfrm>
        </p:spPr>
        <p:txBody>
          <a:bodyPr/>
          <a:lstStyle/>
          <a:p>
            <a:r>
              <a:rPr lang="en-AU" dirty="0"/>
              <a:t>CPR practical activity</a:t>
            </a:r>
          </a:p>
          <a:p>
            <a:r>
              <a:rPr lang="en-AU" dirty="0"/>
              <a:t>Students to practice and demonstrate correct CPR procedure on mannequins/Little Anne’s (single person and partner)</a:t>
            </a:r>
          </a:p>
        </p:txBody>
      </p:sp>
      <p:pic>
        <p:nvPicPr>
          <p:cNvPr id="7" name="Picture 6">
            <a:extLst>
              <a:ext uri="{FF2B5EF4-FFF2-40B4-BE49-F238E27FC236}">
                <a16:creationId xmlns:a16="http://schemas.microsoft.com/office/drawing/2014/main" id="{83BBC4D5-18BF-72C3-3D3B-571C544329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1249" y="1562470"/>
            <a:ext cx="5562749" cy="3554767"/>
          </a:xfrm>
          <a:prstGeom prst="rect">
            <a:avLst/>
          </a:prstGeom>
        </p:spPr>
      </p:pic>
      <p:sp>
        <p:nvSpPr>
          <p:cNvPr id="2" name="Slide Number Placeholder 1">
            <a:extLst>
              <a:ext uri="{FF2B5EF4-FFF2-40B4-BE49-F238E27FC236}">
                <a16:creationId xmlns:a16="http://schemas.microsoft.com/office/drawing/2014/main" id="{8A76EA47-8C07-A577-989A-F3F8146B51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76223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B14A-3211-2570-26BA-B7CCE07ED1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3FDE08-11FA-B581-E541-B0FB55330DBA}"/>
              </a:ext>
            </a:extLst>
          </p:cNvPr>
          <p:cNvSpPr>
            <a:spLocks noGrp="1"/>
          </p:cNvSpPr>
          <p:nvPr>
            <p:ph type="title"/>
          </p:nvPr>
        </p:nvSpPr>
        <p:spPr/>
        <p:txBody>
          <a:bodyPr/>
          <a:lstStyle/>
          <a:p>
            <a:r>
              <a:rPr lang="en-AU"/>
              <a:t>Water safety  (10)</a:t>
            </a:r>
          </a:p>
        </p:txBody>
      </p:sp>
      <p:sp>
        <p:nvSpPr>
          <p:cNvPr id="4" name="Text Placeholder 3">
            <a:extLst>
              <a:ext uri="{FF2B5EF4-FFF2-40B4-BE49-F238E27FC236}">
                <a16:creationId xmlns:a16="http://schemas.microsoft.com/office/drawing/2014/main" id="{28ACCE6A-9E63-B2A9-EE2F-FCBD58791381}"/>
              </a:ext>
            </a:extLst>
          </p:cNvPr>
          <p:cNvSpPr>
            <a:spLocks noGrp="1"/>
          </p:cNvSpPr>
          <p:nvPr>
            <p:ph type="body" sz="quarter" idx="18"/>
          </p:nvPr>
        </p:nvSpPr>
        <p:spPr/>
        <p:txBody>
          <a:bodyPr/>
          <a:lstStyle/>
          <a:p>
            <a:r>
              <a:rPr lang="en-AU"/>
              <a:t>First aid including CPR</a:t>
            </a:r>
          </a:p>
        </p:txBody>
      </p:sp>
      <p:sp>
        <p:nvSpPr>
          <p:cNvPr id="6" name="Text Placeholder 5">
            <a:extLst>
              <a:ext uri="{FF2B5EF4-FFF2-40B4-BE49-F238E27FC236}">
                <a16:creationId xmlns:a16="http://schemas.microsoft.com/office/drawing/2014/main" id="{4236195A-B565-C96B-28DA-D9571BD45A1B}"/>
              </a:ext>
            </a:extLst>
          </p:cNvPr>
          <p:cNvSpPr>
            <a:spLocks noGrp="1"/>
          </p:cNvSpPr>
          <p:nvPr>
            <p:ph type="body" sz="quarter" idx="17"/>
          </p:nvPr>
        </p:nvSpPr>
        <p:spPr>
          <a:xfrm>
            <a:off x="360000" y="1500350"/>
            <a:ext cx="6882772" cy="4807835"/>
          </a:xfrm>
        </p:spPr>
        <p:txBody>
          <a:bodyPr/>
          <a:lstStyle/>
          <a:p>
            <a:pPr>
              <a:spcAft>
                <a:spcPts val="600"/>
              </a:spcAft>
            </a:pPr>
            <a:r>
              <a:rPr lang="en-AU" sz="1800" dirty="0"/>
              <a:t>Create a flashcard for one the following injuries encountered in aquatic environments:</a:t>
            </a:r>
          </a:p>
          <a:p>
            <a:pPr marL="342900" indent="-342900">
              <a:spcAft>
                <a:spcPts val="600"/>
              </a:spcAft>
              <a:buFont typeface="Arial" panose="020B0604020202020204" pitchFamily="34" charset="0"/>
              <a:buChar char="•"/>
            </a:pPr>
            <a:r>
              <a:rPr lang="en-AU" sz="1800" dirty="0"/>
              <a:t>Bleeding – from cuts, bites and abrasions</a:t>
            </a:r>
          </a:p>
          <a:p>
            <a:pPr marL="342900" indent="-342900">
              <a:spcAft>
                <a:spcPts val="600"/>
              </a:spcAft>
              <a:buFont typeface="Arial" panose="020B0604020202020204" pitchFamily="34" charset="0"/>
              <a:buChar char="•"/>
            </a:pPr>
            <a:r>
              <a:rPr lang="en-AU" sz="1800" dirty="0"/>
              <a:t>Soft tissue injuries – sprains and strains</a:t>
            </a:r>
          </a:p>
          <a:p>
            <a:pPr marL="342900" indent="-342900">
              <a:spcAft>
                <a:spcPts val="600"/>
              </a:spcAft>
              <a:buFont typeface="Arial" panose="020B0604020202020204" pitchFamily="34" charset="0"/>
              <a:buChar char="•"/>
            </a:pPr>
            <a:r>
              <a:rPr lang="en-AU" sz="1800" dirty="0"/>
              <a:t>Foreign bodies/puncture wounds </a:t>
            </a:r>
          </a:p>
          <a:p>
            <a:pPr marL="342900" indent="-342900">
              <a:spcAft>
                <a:spcPts val="600"/>
              </a:spcAft>
              <a:buFont typeface="Arial" panose="020B0604020202020204" pitchFamily="34" charset="0"/>
              <a:buChar char="•"/>
            </a:pPr>
            <a:r>
              <a:rPr lang="en-AU" sz="1800" dirty="0"/>
              <a:t>Stings – compare treatments for different jellyfish</a:t>
            </a:r>
          </a:p>
          <a:p>
            <a:pPr marL="342900" indent="-342900">
              <a:spcAft>
                <a:spcPts val="600"/>
              </a:spcAft>
              <a:buFont typeface="Arial" panose="020B0604020202020204" pitchFamily="34" charset="0"/>
              <a:buChar char="•"/>
            </a:pPr>
            <a:r>
              <a:rPr lang="en-AU" sz="1800" dirty="0"/>
              <a:t>Envenomation – stonefish, blue-ringed octopus and cone snail</a:t>
            </a:r>
          </a:p>
          <a:p>
            <a:pPr marL="342900" indent="-342900">
              <a:spcAft>
                <a:spcPts val="600"/>
              </a:spcAft>
              <a:buFont typeface="Arial" panose="020B0604020202020204" pitchFamily="34" charset="0"/>
              <a:buChar char="•"/>
            </a:pPr>
            <a:r>
              <a:rPr lang="en-AU" sz="1800" dirty="0"/>
              <a:t>Breathing difficulties e.g. asthma</a:t>
            </a:r>
          </a:p>
          <a:p>
            <a:pPr marL="342900" indent="-342900">
              <a:spcAft>
                <a:spcPts val="600"/>
              </a:spcAft>
              <a:buFont typeface="Arial" panose="020B0604020202020204" pitchFamily="34" charset="0"/>
              <a:buChar char="•"/>
            </a:pPr>
            <a:r>
              <a:rPr lang="en-AU" sz="1800" dirty="0"/>
              <a:t>Shock</a:t>
            </a:r>
          </a:p>
          <a:p>
            <a:pPr marL="342900" indent="-342900">
              <a:spcAft>
                <a:spcPts val="600"/>
              </a:spcAft>
              <a:buFont typeface="Arial" panose="020B0604020202020204" pitchFamily="34" charset="0"/>
              <a:buChar char="•"/>
            </a:pPr>
            <a:r>
              <a:rPr lang="en-AU" sz="1800" dirty="0"/>
              <a:t>Hypothermia</a:t>
            </a:r>
          </a:p>
          <a:p>
            <a:pPr marL="342900" indent="-342900">
              <a:spcAft>
                <a:spcPts val="600"/>
              </a:spcAft>
              <a:buFont typeface="Arial" panose="020B0604020202020204" pitchFamily="34" charset="0"/>
              <a:buChar char="•"/>
            </a:pPr>
            <a:r>
              <a:rPr lang="en-AU" sz="1800" dirty="0"/>
              <a:t>Hyperthermia and heatstroke</a:t>
            </a:r>
          </a:p>
        </p:txBody>
      </p:sp>
      <p:pic>
        <p:nvPicPr>
          <p:cNvPr id="7" name="Picture 6">
            <a:extLst>
              <a:ext uri="{FF2B5EF4-FFF2-40B4-BE49-F238E27FC236}">
                <a16:creationId xmlns:a16="http://schemas.microsoft.com/office/drawing/2014/main" id="{FEB21FB6-FD5C-C954-8171-0CA20479CB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49265" y="1648999"/>
            <a:ext cx="3010320" cy="4248743"/>
          </a:xfrm>
          <a:prstGeom prst="rect">
            <a:avLst/>
          </a:prstGeom>
        </p:spPr>
      </p:pic>
      <p:sp>
        <p:nvSpPr>
          <p:cNvPr id="2" name="Slide Number Placeholder 1">
            <a:extLst>
              <a:ext uri="{FF2B5EF4-FFF2-40B4-BE49-F238E27FC236}">
                <a16:creationId xmlns:a16="http://schemas.microsoft.com/office/drawing/2014/main" id="{E95D3C76-A2A6-AF10-4D51-1BB830BC38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4039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3FA59-34BE-911A-2054-0C04B315A1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FE3F53-7A5A-7413-42EE-A331F549006F}"/>
              </a:ext>
            </a:extLst>
          </p:cNvPr>
          <p:cNvSpPr>
            <a:spLocks noGrp="1"/>
          </p:cNvSpPr>
          <p:nvPr>
            <p:ph type="title"/>
          </p:nvPr>
        </p:nvSpPr>
        <p:spPr/>
        <p:txBody>
          <a:bodyPr/>
          <a:lstStyle/>
          <a:p>
            <a:r>
              <a:rPr lang="en-AU"/>
              <a:t>Water safety  (11)</a:t>
            </a:r>
          </a:p>
        </p:txBody>
      </p:sp>
      <p:sp>
        <p:nvSpPr>
          <p:cNvPr id="6" name="Text Placeholder 5">
            <a:extLst>
              <a:ext uri="{FF2B5EF4-FFF2-40B4-BE49-F238E27FC236}">
                <a16:creationId xmlns:a16="http://schemas.microsoft.com/office/drawing/2014/main" id="{11BA8C93-BFC5-16BA-CCA5-2BA26E207822}"/>
              </a:ext>
            </a:extLst>
          </p:cNvPr>
          <p:cNvSpPr>
            <a:spLocks noGrp="1"/>
          </p:cNvSpPr>
          <p:nvPr>
            <p:ph type="body" sz="quarter" idx="18"/>
          </p:nvPr>
        </p:nvSpPr>
        <p:spPr/>
        <p:txBody>
          <a:bodyPr/>
          <a:lstStyle/>
          <a:p>
            <a:r>
              <a:rPr lang="en-US"/>
              <a:t>First aid including CPR</a:t>
            </a:r>
          </a:p>
        </p:txBody>
      </p:sp>
      <p:sp>
        <p:nvSpPr>
          <p:cNvPr id="4" name="Text Placeholder 3">
            <a:extLst>
              <a:ext uri="{FF2B5EF4-FFF2-40B4-BE49-F238E27FC236}">
                <a16:creationId xmlns:a16="http://schemas.microsoft.com/office/drawing/2014/main" id="{39C73D4C-E441-6B8F-656A-FCA8EC6AAE51}"/>
              </a:ext>
            </a:extLst>
          </p:cNvPr>
          <p:cNvSpPr>
            <a:spLocks noGrp="1"/>
          </p:cNvSpPr>
          <p:nvPr>
            <p:ph sz="quarter" idx="19"/>
          </p:nvPr>
        </p:nvSpPr>
        <p:spPr/>
        <p:txBody>
          <a:bodyPr/>
          <a:lstStyle/>
          <a:p>
            <a:r>
              <a:rPr lang="en-AU"/>
              <a:t>First aid practical role play</a:t>
            </a:r>
          </a:p>
          <a:p>
            <a:r>
              <a:rPr lang="en-AU"/>
              <a:t>Use the flashcards created to correctly treat a range of scenarios</a:t>
            </a:r>
          </a:p>
        </p:txBody>
      </p:sp>
      <p:pic>
        <p:nvPicPr>
          <p:cNvPr id="7" name="Picture 6">
            <a:extLst>
              <a:ext uri="{FF2B5EF4-FFF2-40B4-BE49-F238E27FC236}">
                <a16:creationId xmlns:a16="http://schemas.microsoft.com/office/drawing/2014/main" id="{394B2ED2-815C-4DD9-2EA0-C217684BE1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6702" y="1562471"/>
            <a:ext cx="3657298" cy="5137842"/>
          </a:xfrm>
          <a:prstGeom prst="rect">
            <a:avLst/>
          </a:prstGeom>
        </p:spPr>
      </p:pic>
      <p:sp>
        <p:nvSpPr>
          <p:cNvPr id="2" name="Slide Number Placeholder 1">
            <a:extLst>
              <a:ext uri="{FF2B5EF4-FFF2-40B4-BE49-F238E27FC236}">
                <a16:creationId xmlns:a16="http://schemas.microsoft.com/office/drawing/2014/main" id="{2DA78B78-ADB3-66A1-E64D-135ADAA44E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08148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A0BF-1E00-0514-C94E-A1F526653C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A21B02-37B5-916A-A678-38ADF6651709}"/>
              </a:ext>
            </a:extLst>
          </p:cNvPr>
          <p:cNvSpPr>
            <a:spLocks noGrp="1"/>
          </p:cNvSpPr>
          <p:nvPr>
            <p:ph type="title"/>
          </p:nvPr>
        </p:nvSpPr>
        <p:spPr/>
        <p:txBody>
          <a:bodyPr/>
          <a:lstStyle/>
          <a:p>
            <a:r>
              <a:rPr lang="en-AU"/>
              <a:t>Water safety  (12)</a:t>
            </a:r>
          </a:p>
        </p:txBody>
      </p:sp>
      <p:sp>
        <p:nvSpPr>
          <p:cNvPr id="4" name="Text Placeholder 3">
            <a:extLst>
              <a:ext uri="{FF2B5EF4-FFF2-40B4-BE49-F238E27FC236}">
                <a16:creationId xmlns:a16="http://schemas.microsoft.com/office/drawing/2014/main" id="{8A4A16E5-C832-1543-238F-36DB14BF834C}"/>
              </a:ext>
            </a:extLst>
          </p:cNvPr>
          <p:cNvSpPr>
            <a:spLocks noGrp="1"/>
          </p:cNvSpPr>
          <p:nvPr>
            <p:ph type="body" sz="quarter" idx="18"/>
          </p:nvPr>
        </p:nvSpPr>
        <p:spPr/>
        <p:txBody>
          <a:bodyPr/>
          <a:lstStyle/>
          <a:p>
            <a:r>
              <a:rPr lang="en-AU"/>
              <a:t>Sun safety</a:t>
            </a:r>
          </a:p>
        </p:txBody>
      </p:sp>
      <p:sp>
        <p:nvSpPr>
          <p:cNvPr id="6" name="TextBox 5">
            <a:extLst>
              <a:ext uri="{FF2B5EF4-FFF2-40B4-BE49-F238E27FC236}">
                <a16:creationId xmlns:a16="http://schemas.microsoft.com/office/drawing/2014/main" id="{5BEF0CBF-894E-318E-3EA9-84D7146B4D9D}"/>
              </a:ext>
            </a:extLst>
          </p:cNvPr>
          <p:cNvSpPr txBox="1"/>
          <p:nvPr/>
        </p:nvSpPr>
        <p:spPr>
          <a:xfrm>
            <a:off x="354000" y="1470416"/>
            <a:ext cx="11490000" cy="369332"/>
          </a:xfrm>
          <a:prstGeom prst="rect">
            <a:avLst/>
          </a:prstGeom>
          <a:noFill/>
        </p:spPr>
        <p:txBody>
          <a:bodyPr wrap="square" lIns="36000">
            <a:spAutoFit/>
          </a:bodyPr>
          <a:lstStyle/>
          <a:p>
            <a:r>
              <a:rPr lang="en-AU" sz="1800"/>
              <a:t>For each case study, respond to the questions in your student workbook</a:t>
            </a:r>
          </a:p>
        </p:txBody>
      </p:sp>
      <p:graphicFrame>
        <p:nvGraphicFramePr>
          <p:cNvPr id="10" name="Table 9">
            <a:extLst>
              <a:ext uri="{FF2B5EF4-FFF2-40B4-BE49-F238E27FC236}">
                <a16:creationId xmlns:a16="http://schemas.microsoft.com/office/drawing/2014/main" id="{FAF82A78-36CC-43FA-77A7-3ECAA9C83BBC}"/>
              </a:ext>
            </a:extLst>
          </p:cNvPr>
          <p:cNvGraphicFramePr>
            <a:graphicFrameLocks noGrp="1"/>
          </p:cNvGraphicFramePr>
          <p:nvPr>
            <p:extLst>
              <p:ext uri="{D42A27DB-BD31-4B8C-83A1-F6EECF244321}">
                <p14:modId xmlns:p14="http://schemas.microsoft.com/office/powerpoint/2010/main" val="2326510064"/>
              </p:ext>
            </p:extLst>
          </p:nvPr>
        </p:nvGraphicFramePr>
        <p:xfrm>
          <a:off x="359999" y="2042450"/>
          <a:ext cx="11343114" cy="1279939"/>
        </p:xfrm>
        <a:graphic>
          <a:graphicData uri="http://schemas.openxmlformats.org/drawingml/2006/table">
            <a:tbl>
              <a:tblPr firstRow="1"/>
              <a:tblGrid>
                <a:gridCol w="11343114">
                  <a:extLst>
                    <a:ext uri="{9D8B030D-6E8A-4147-A177-3AD203B41FA5}">
                      <a16:colId xmlns:a16="http://schemas.microsoft.com/office/drawing/2014/main" val="2635354448"/>
                    </a:ext>
                  </a:extLst>
                </a:gridCol>
              </a:tblGrid>
              <a:tr h="346462">
                <a:tc>
                  <a:txBody>
                    <a:bodyPr/>
                    <a:lstStyle/>
                    <a:p>
                      <a:pPr>
                        <a:lnSpc>
                          <a:spcPct val="114000"/>
                        </a:lnSpc>
                        <a:spcBef>
                          <a:spcPts val="0"/>
                        </a:spcBef>
                        <a:spcAft>
                          <a:spcPts val="600"/>
                        </a:spcAft>
                        <a:buNone/>
                      </a:pPr>
                      <a:r>
                        <a:rPr lang="en-AU" sz="1600" b="1">
                          <a:solidFill>
                            <a:srgbClr val="FFFFFF"/>
                          </a:solidFill>
                          <a:effectLst/>
                          <a:latin typeface="Arial" panose="020B0604020202020204" pitchFamily="34" charset="0"/>
                          <a:ea typeface="Arial" panose="020B0604020202020204" pitchFamily="34" charset="0"/>
                          <a:cs typeface="Arial" panose="020B0604020202020204" pitchFamily="34" charset="0"/>
                        </a:rPr>
                        <a:t>Case study 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3016702721"/>
                  </a:ext>
                </a:extLst>
              </a:tr>
              <a:tr h="933477">
                <a:tc>
                  <a:txBody>
                    <a:bodyPr/>
                    <a:lstStyle/>
                    <a:p>
                      <a:pPr>
                        <a:lnSpc>
                          <a:spcPct val="114000"/>
                        </a:lnSpc>
                        <a:spcBef>
                          <a:spcPts val="0"/>
                        </a:spcBef>
                        <a:spcAft>
                          <a:spcPts val="600"/>
                        </a:spcAft>
                        <a:buNone/>
                      </a:pPr>
                      <a:r>
                        <a:rPr lang="en-AU" sz="1600" dirty="0">
                          <a:effectLst/>
                          <a:latin typeface="Arial" panose="020B0604020202020204" pitchFamily="34" charset="0"/>
                          <a:ea typeface="Arial" panose="020B0604020202020204" pitchFamily="34" charset="0"/>
                          <a:cs typeface="Arial" panose="020B0604020202020204" pitchFamily="34" charset="0"/>
                        </a:rPr>
                        <a:t>Jackson loves to skate, spending all his spare time at the local skate park. He leaves early in the morning and comes home only at dinner time. In summer he wears a cap under his helmet. He doesn’t think he can get sunburnt when he is skating as that only happens to people at the beach!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199758"/>
                  </a:ext>
                </a:extLst>
              </a:tr>
            </a:tbl>
          </a:graphicData>
        </a:graphic>
      </p:graphicFrame>
      <p:graphicFrame>
        <p:nvGraphicFramePr>
          <p:cNvPr id="11" name="Table 10">
            <a:extLst>
              <a:ext uri="{FF2B5EF4-FFF2-40B4-BE49-F238E27FC236}">
                <a16:creationId xmlns:a16="http://schemas.microsoft.com/office/drawing/2014/main" id="{FBF84847-1947-8650-0ED6-CEC37AA42ED2}"/>
              </a:ext>
            </a:extLst>
          </p:cNvPr>
          <p:cNvGraphicFramePr>
            <a:graphicFrameLocks noGrp="1"/>
          </p:cNvGraphicFramePr>
          <p:nvPr>
            <p:extLst>
              <p:ext uri="{D42A27DB-BD31-4B8C-83A1-F6EECF244321}">
                <p14:modId xmlns:p14="http://schemas.microsoft.com/office/powerpoint/2010/main" val="1731227755"/>
              </p:ext>
            </p:extLst>
          </p:nvPr>
        </p:nvGraphicFramePr>
        <p:xfrm>
          <a:off x="354000" y="3535612"/>
          <a:ext cx="11355112" cy="1060303"/>
        </p:xfrm>
        <a:graphic>
          <a:graphicData uri="http://schemas.openxmlformats.org/drawingml/2006/table">
            <a:tbl>
              <a:tblPr firstRow="1"/>
              <a:tblGrid>
                <a:gridCol w="11355112">
                  <a:extLst>
                    <a:ext uri="{9D8B030D-6E8A-4147-A177-3AD203B41FA5}">
                      <a16:colId xmlns:a16="http://schemas.microsoft.com/office/drawing/2014/main" val="1640046338"/>
                    </a:ext>
                  </a:extLst>
                </a:gridCol>
              </a:tblGrid>
              <a:tr h="344451">
                <a:tc>
                  <a:txBody>
                    <a:bodyPr/>
                    <a:lstStyle/>
                    <a:p>
                      <a:pPr>
                        <a:lnSpc>
                          <a:spcPct val="114000"/>
                        </a:lnSpc>
                        <a:spcBef>
                          <a:spcPts val="0"/>
                        </a:spcBef>
                        <a:spcAft>
                          <a:spcPts val="600"/>
                        </a:spcAft>
                        <a:buNone/>
                      </a:pPr>
                      <a:r>
                        <a:rPr lang="en-AU" sz="1600" b="1">
                          <a:solidFill>
                            <a:srgbClr val="FFFFFF"/>
                          </a:solidFill>
                          <a:effectLst/>
                          <a:latin typeface="Arial" panose="020B0604020202020204" pitchFamily="34" charset="0"/>
                          <a:ea typeface="Arial" panose="020B0604020202020204" pitchFamily="34" charset="0"/>
                          <a:cs typeface="Arial" panose="020B0604020202020204" pitchFamily="34" charset="0"/>
                        </a:rPr>
                        <a:t>Case study 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1563017524"/>
                  </a:ext>
                </a:extLst>
              </a:tr>
              <a:tr h="715852">
                <a:tc>
                  <a:txBody>
                    <a:bodyPr/>
                    <a:lstStyle/>
                    <a:p>
                      <a:pPr>
                        <a:lnSpc>
                          <a:spcPct val="114000"/>
                        </a:lnSpc>
                        <a:spcBef>
                          <a:spcPts val="0"/>
                        </a:spcBef>
                        <a:spcAft>
                          <a:spcPts val="600"/>
                        </a:spcAft>
                        <a:buNone/>
                      </a:pPr>
                      <a:r>
                        <a:rPr lang="en-AU" sz="1600" dirty="0">
                          <a:effectLst/>
                          <a:latin typeface="Arial" panose="020B0604020202020204" pitchFamily="34" charset="0"/>
                          <a:ea typeface="Arial" panose="020B0604020202020204" pitchFamily="34" charset="0"/>
                          <a:cs typeface="Arial" panose="020B0604020202020204" pitchFamily="34" charset="0"/>
                        </a:rPr>
                        <a:t>Sarah wears a hat all the time when she plays soccer. As the match starts early in the morning, she doesn’t think it is necessary to put sunscreen on her face, arms or legs.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588682"/>
                  </a:ext>
                </a:extLst>
              </a:tr>
            </a:tbl>
          </a:graphicData>
        </a:graphic>
      </p:graphicFrame>
      <p:graphicFrame>
        <p:nvGraphicFramePr>
          <p:cNvPr id="12" name="Table 11">
            <a:extLst>
              <a:ext uri="{FF2B5EF4-FFF2-40B4-BE49-F238E27FC236}">
                <a16:creationId xmlns:a16="http://schemas.microsoft.com/office/drawing/2014/main" id="{69EC1024-944B-D332-6A4D-23FDA663CB49}"/>
              </a:ext>
            </a:extLst>
          </p:cNvPr>
          <p:cNvGraphicFramePr>
            <a:graphicFrameLocks noGrp="1"/>
          </p:cNvGraphicFramePr>
          <p:nvPr>
            <p:extLst>
              <p:ext uri="{D42A27DB-BD31-4B8C-83A1-F6EECF244321}">
                <p14:modId xmlns:p14="http://schemas.microsoft.com/office/powerpoint/2010/main" val="1118394364"/>
              </p:ext>
            </p:extLst>
          </p:nvPr>
        </p:nvGraphicFramePr>
        <p:xfrm>
          <a:off x="354000" y="4815177"/>
          <a:ext cx="11355113" cy="1060303"/>
        </p:xfrm>
        <a:graphic>
          <a:graphicData uri="http://schemas.openxmlformats.org/drawingml/2006/table">
            <a:tbl>
              <a:tblPr firstRow="1"/>
              <a:tblGrid>
                <a:gridCol w="11355113">
                  <a:extLst>
                    <a:ext uri="{9D8B030D-6E8A-4147-A177-3AD203B41FA5}">
                      <a16:colId xmlns:a16="http://schemas.microsoft.com/office/drawing/2014/main" val="2068832997"/>
                    </a:ext>
                  </a:extLst>
                </a:gridCol>
              </a:tblGrid>
              <a:tr h="329727">
                <a:tc>
                  <a:txBody>
                    <a:bodyPr/>
                    <a:lstStyle/>
                    <a:p>
                      <a:pPr>
                        <a:lnSpc>
                          <a:spcPct val="114000"/>
                        </a:lnSpc>
                        <a:spcBef>
                          <a:spcPts val="0"/>
                        </a:spcBef>
                        <a:spcAft>
                          <a:spcPts val="600"/>
                        </a:spcAft>
                        <a:buNone/>
                      </a:pPr>
                      <a:r>
                        <a:rPr lang="en-AU" sz="1600" b="1">
                          <a:solidFill>
                            <a:srgbClr val="FFFFFF"/>
                          </a:solidFill>
                          <a:effectLst/>
                          <a:latin typeface="Arial" panose="020B0604020202020204" pitchFamily="34" charset="0"/>
                          <a:ea typeface="Arial" panose="020B0604020202020204" pitchFamily="34" charset="0"/>
                          <a:cs typeface="Arial" panose="020B0604020202020204" pitchFamily="34" charset="0"/>
                        </a:rPr>
                        <a:t>Case study 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1336050901"/>
                  </a:ext>
                </a:extLst>
              </a:tr>
              <a:tr h="730576">
                <a:tc>
                  <a:txBody>
                    <a:bodyPr/>
                    <a:lstStyle/>
                    <a:p>
                      <a:pPr>
                        <a:lnSpc>
                          <a:spcPct val="114000"/>
                        </a:lnSpc>
                        <a:spcBef>
                          <a:spcPts val="0"/>
                        </a:spcBef>
                        <a:spcAft>
                          <a:spcPts val="600"/>
                        </a:spcAft>
                        <a:buNone/>
                      </a:pPr>
                      <a:r>
                        <a:rPr lang="en-AU" sz="1600" dirty="0">
                          <a:effectLst/>
                          <a:latin typeface="Arial" panose="020B0604020202020204" pitchFamily="34" charset="0"/>
                          <a:ea typeface="Arial" panose="020B0604020202020204" pitchFamily="34" charset="0"/>
                          <a:cs typeface="Arial" panose="020B0604020202020204" pitchFamily="34" charset="0"/>
                        </a:rPr>
                        <a:t>Oscar never feels better than when he is outside. He loves to surf, ride his mountain bike and play tennis. In summer he spends many hours outside. He often gets a light tan and thinks that his ‘natural colour’ shows that he is fit and healthy.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318161"/>
                  </a:ext>
                </a:extLst>
              </a:tr>
            </a:tbl>
          </a:graphicData>
        </a:graphic>
      </p:graphicFrame>
      <p:sp>
        <p:nvSpPr>
          <p:cNvPr id="2" name="Slide Number Placeholder 1">
            <a:extLst>
              <a:ext uri="{FF2B5EF4-FFF2-40B4-BE49-F238E27FC236}">
                <a16:creationId xmlns:a16="http://schemas.microsoft.com/office/drawing/2014/main" id="{22C030A7-FCA3-C917-2595-5200F0FD39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12764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7E918-0F64-0008-745F-6B01C76581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0656AF-A285-1858-DC1B-16CBC9970D96}"/>
              </a:ext>
            </a:extLst>
          </p:cNvPr>
          <p:cNvSpPr>
            <a:spLocks noGrp="1"/>
          </p:cNvSpPr>
          <p:nvPr>
            <p:ph type="title"/>
          </p:nvPr>
        </p:nvSpPr>
        <p:spPr/>
        <p:txBody>
          <a:bodyPr/>
          <a:lstStyle/>
          <a:p>
            <a:r>
              <a:rPr lang="en-AU"/>
              <a:t>Water safety  (13)</a:t>
            </a:r>
          </a:p>
        </p:txBody>
      </p:sp>
      <p:sp>
        <p:nvSpPr>
          <p:cNvPr id="4" name="Text Placeholder 3">
            <a:extLst>
              <a:ext uri="{FF2B5EF4-FFF2-40B4-BE49-F238E27FC236}">
                <a16:creationId xmlns:a16="http://schemas.microsoft.com/office/drawing/2014/main" id="{4FBAD3FF-6936-7411-BF42-15C4F001B046}"/>
              </a:ext>
            </a:extLst>
          </p:cNvPr>
          <p:cNvSpPr>
            <a:spLocks noGrp="1"/>
          </p:cNvSpPr>
          <p:nvPr>
            <p:ph type="body" sz="quarter" idx="18"/>
          </p:nvPr>
        </p:nvSpPr>
        <p:spPr/>
        <p:txBody>
          <a:bodyPr/>
          <a:lstStyle/>
          <a:p>
            <a:r>
              <a:rPr lang="en-AU"/>
              <a:t>Sun safety</a:t>
            </a:r>
          </a:p>
        </p:txBody>
      </p:sp>
      <p:sp>
        <p:nvSpPr>
          <p:cNvPr id="5" name="Content Placeholder 4">
            <a:extLst>
              <a:ext uri="{FF2B5EF4-FFF2-40B4-BE49-F238E27FC236}">
                <a16:creationId xmlns:a16="http://schemas.microsoft.com/office/drawing/2014/main" id="{9D5D5AFF-6D71-67D7-903D-8C724DD0A148}"/>
              </a:ext>
            </a:extLst>
          </p:cNvPr>
          <p:cNvSpPr>
            <a:spLocks noGrp="1"/>
          </p:cNvSpPr>
          <p:nvPr>
            <p:ph sz="quarter" idx="19"/>
          </p:nvPr>
        </p:nvSpPr>
        <p:spPr/>
        <p:txBody>
          <a:bodyPr/>
          <a:lstStyle/>
          <a:p>
            <a:r>
              <a:rPr lang="en-AU" sz="1800" b="1"/>
              <a:t>Infographic development</a:t>
            </a:r>
          </a:p>
          <a:p>
            <a:r>
              <a:rPr lang="en-AU" sz="1800"/>
              <a:t>Create an infographic on Canva that could be used on social media to inform their peers about effective sun protection and increase their understanding of the risk associated with sun exposure and UV (ultraviolet) radiation. Include reference to any technologies, materials, clothing, wearable accessories or behaviours that minimise exposure to the sun.</a:t>
            </a:r>
          </a:p>
        </p:txBody>
      </p:sp>
      <p:pic>
        <p:nvPicPr>
          <p:cNvPr id="8" name="Picture 7">
            <a:extLst>
              <a:ext uri="{FF2B5EF4-FFF2-40B4-BE49-F238E27FC236}">
                <a16:creationId xmlns:a16="http://schemas.microsoft.com/office/drawing/2014/main" id="{6781C084-34AA-A6F2-6E16-559D329CEA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00753" y="1562471"/>
            <a:ext cx="3623247" cy="5045455"/>
          </a:xfrm>
          <a:prstGeom prst="rect">
            <a:avLst/>
          </a:prstGeom>
        </p:spPr>
      </p:pic>
      <p:sp>
        <p:nvSpPr>
          <p:cNvPr id="2" name="Slide Number Placeholder 1">
            <a:extLst>
              <a:ext uri="{FF2B5EF4-FFF2-40B4-BE49-F238E27FC236}">
                <a16:creationId xmlns:a16="http://schemas.microsoft.com/office/drawing/2014/main" id="{A6BB629A-8102-5A84-8A24-95D3FAF82D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79250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08072-0873-1117-C892-6D78FD4874B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28AF49-843E-B11E-A56C-153B2FE7514B}"/>
              </a:ext>
            </a:extLst>
          </p:cNvPr>
          <p:cNvSpPr>
            <a:spLocks noGrp="1"/>
          </p:cNvSpPr>
          <p:nvPr>
            <p:ph type="title"/>
          </p:nvPr>
        </p:nvSpPr>
        <p:spPr/>
        <p:txBody>
          <a:bodyPr/>
          <a:lstStyle/>
          <a:p>
            <a:r>
              <a:rPr lang="en-US"/>
              <a:t>Knowledge check (3)</a:t>
            </a:r>
          </a:p>
        </p:txBody>
      </p:sp>
      <p:sp>
        <p:nvSpPr>
          <p:cNvPr id="4" name="Text Placeholder 3">
            <a:extLst>
              <a:ext uri="{FF2B5EF4-FFF2-40B4-BE49-F238E27FC236}">
                <a16:creationId xmlns:a16="http://schemas.microsoft.com/office/drawing/2014/main" id="{B09188DD-F300-1FE0-5813-7A631BEBF8E2}"/>
              </a:ext>
            </a:extLst>
          </p:cNvPr>
          <p:cNvSpPr>
            <a:spLocks noGrp="1"/>
          </p:cNvSpPr>
          <p:nvPr>
            <p:ph type="body" sz="quarter" idx="18"/>
          </p:nvPr>
        </p:nvSpPr>
        <p:spPr/>
        <p:txBody>
          <a:bodyPr/>
          <a:lstStyle/>
          <a:p>
            <a:r>
              <a:rPr lang="en-AU" sz="1800">
                <a:effectLst/>
                <a:latin typeface="Arial" panose="020B0604020202020204" pitchFamily="34" charset="0"/>
                <a:ea typeface="Calibri" panose="020F0502020204030204" pitchFamily="34" charset="0"/>
              </a:rPr>
              <a:t>End of section student skills formative assessment checklist</a:t>
            </a:r>
            <a:endParaRPr lang="en-AU"/>
          </a:p>
        </p:txBody>
      </p:sp>
      <p:pic>
        <p:nvPicPr>
          <p:cNvPr id="6" name="Picture 5">
            <a:extLst>
              <a:ext uri="{FF2B5EF4-FFF2-40B4-BE49-F238E27FC236}">
                <a16:creationId xmlns:a16="http://schemas.microsoft.com/office/drawing/2014/main" id="{24DE0CC2-7848-ADC4-D22B-E8DDCB32F7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09961" y="285285"/>
            <a:ext cx="634039" cy="634039"/>
          </a:xfrm>
          <a:prstGeom prst="rect">
            <a:avLst/>
          </a:prstGeom>
        </p:spPr>
      </p:pic>
      <p:graphicFrame>
        <p:nvGraphicFramePr>
          <p:cNvPr id="7" name="Table 6">
            <a:extLst>
              <a:ext uri="{FF2B5EF4-FFF2-40B4-BE49-F238E27FC236}">
                <a16:creationId xmlns:a16="http://schemas.microsoft.com/office/drawing/2014/main" id="{8BC12781-BD70-42CA-B32B-C798B4DA34EB}"/>
              </a:ext>
            </a:extLst>
          </p:cNvPr>
          <p:cNvGraphicFramePr>
            <a:graphicFrameLocks noGrp="1"/>
          </p:cNvGraphicFramePr>
          <p:nvPr>
            <p:extLst>
              <p:ext uri="{D42A27DB-BD31-4B8C-83A1-F6EECF244321}">
                <p14:modId xmlns:p14="http://schemas.microsoft.com/office/powerpoint/2010/main" val="1751604572"/>
              </p:ext>
            </p:extLst>
          </p:nvPr>
        </p:nvGraphicFramePr>
        <p:xfrm>
          <a:off x="360000" y="1567085"/>
          <a:ext cx="10042529" cy="4129889"/>
        </p:xfrm>
        <a:graphic>
          <a:graphicData uri="http://schemas.openxmlformats.org/drawingml/2006/table">
            <a:tbl>
              <a:tblPr firstRow="1" firstCol="1" bandRow="1"/>
              <a:tblGrid>
                <a:gridCol w="8577523">
                  <a:extLst>
                    <a:ext uri="{9D8B030D-6E8A-4147-A177-3AD203B41FA5}">
                      <a16:colId xmlns:a16="http://schemas.microsoft.com/office/drawing/2014/main" val="1756315076"/>
                    </a:ext>
                  </a:extLst>
                </a:gridCol>
                <a:gridCol w="1465006">
                  <a:extLst>
                    <a:ext uri="{9D8B030D-6E8A-4147-A177-3AD203B41FA5}">
                      <a16:colId xmlns:a16="http://schemas.microsoft.com/office/drawing/2014/main" val="1386610414"/>
                    </a:ext>
                  </a:extLst>
                </a:gridCol>
              </a:tblGrid>
              <a:tr h="835456">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Students can:</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Checkbox</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042670876"/>
                  </a:ext>
                </a:extLst>
              </a:tr>
              <a:tr h="3294433">
                <a:tc>
                  <a:txBody>
                    <a:bodyPr/>
                    <a:lstStyle/>
                    <a:p>
                      <a:pPr marL="342900" indent="-342900">
                        <a:lnSpc>
                          <a:spcPct val="150000"/>
                        </a:lnSpc>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accurately demonstrate a range of first aid treatments in a variety of scenarios.</a:t>
                      </a:r>
                    </a:p>
                    <a:p>
                      <a:pPr marL="342900" indent="-342900">
                        <a:lnSpc>
                          <a:spcPct val="150000"/>
                        </a:lnSpc>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create an infographic to mitigate the risks of sun exposure.</a:t>
                      </a:r>
                    </a:p>
                    <a:p>
                      <a:pPr>
                        <a:lnSpc>
                          <a:spcPct val="150000"/>
                        </a:lnSpc>
                        <a:spcBef>
                          <a:spcPts val="1200"/>
                        </a:spcBef>
                        <a:spcAft>
                          <a:spcPts val="600"/>
                        </a:spcAft>
                      </a:pP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351569"/>
                  </a:ext>
                </a:extLst>
              </a:tr>
            </a:tbl>
          </a:graphicData>
        </a:graphic>
      </p:graphicFrame>
      <p:pic>
        <p:nvPicPr>
          <p:cNvPr id="5" name="Picture 4">
            <a:extLst>
              <a:ext uri="{FF2B5EF4-FFF2-40B4-BE49-F238E27FC236}">
                <a16:creationId xmlns:a16="http://schemas.microsoft.com/office/drawing/2014/main" id="{E8EF55D0-248D-C471-30B0-317C907714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03908" y="2717550"/>
            <a:ext cx="914479" cy="914479"/>
          </a:xfrm>
          <a:prstGeom prst="rect">
            <a:avLst/>
          </a:prstGeom>
        </p:spPr>
      </p:pic>
      <p:sp>
        <p:nvSpPr>
          <p:cNvPr id="2" name="Slide Number Placeholder 1">
            <a:extLst>
              <a:ext uri="{FF2B5EF4-FFF2-40B4-BE49-F238E27FC236}">
                <a16:creationId xmlns:a16="http://schemas.microsoft.com/office/drawing/2014/main" id="{B2FE6929-3615-31B1-8042-C2B3E1B632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244678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3A636-2F64-316C-90FA-DD2E412E43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9B18409-A271-9F08-7144-216258D86AE2}"/>
              </a:ext>
            </a:extLst>
          </p:cNvPr>
          <p:cNvSpPr>
            <a:spLocks noGrp="1"/>
          </p:cNvSpPr>
          <p:nvPr>
            <p:ph type="ctrTitle"/>
          </p:nvPr>
        </p:nvSpPr>
        <p:spPr/>
        <p:txBody>
          <a:bodyPr/>
          <a:lstStyle/>
          <a:p>
            <a:r>
              <a:rPr lang="en-AU" dirty="0"/>
              <a:t>Weeks 7–8</a:t>
            </a:r>
          </a:p>
        </p:txBody>
      </p:sp>
    </p:spTree>
    <p:extLst>
      <p:ext uri="{BB962C8B-B14F-4D97-AF65-F5344CB8AC3E}">
        <p14:creationId xmlns:p14="http://schemas.microsoft.com/office/powerpoint/2010/main" val="13191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DE3E-51C7-4D03-51D7-AE9C09DCF0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BDE881-2789-0233-3118-FF998B85ADF2}"/>
              </a:ext>
            </a:extLst>
          </p:cNvPr>
          <p:cNvSpPr>
            <a:spLocks noGrp="1"/>
          </p:cNvSpPr>
          <p:nvPr>
            <p:ph type="title"/>
          </p:nvPr>
        </p:nvSpPr>
        <p:spPr/>
        <p:txBody>
          <a:bodyPr/>
          <a:lstStyle/>
          <a:p>
            <a:r>
              <a:rPr lang="en-AU"/>
              <a:t>Learning intention and success criteria (4)</a:t>
            </a:r>
          </a:p>
        </p:txBody>
      </p:sp>
      <p:sp>
        <p:nvSpPr>
          <p:cNvPr id="3" name="TextBox 2">
            <a:extLst>
              <a:ext uri="{FF2B5EF4-FFF2-40B4-BE49-F238E27FC236}">
                <a16:creationId xmlns:a16="http://schemas.microsoft.com/office/drawing/2014/main" id="{49D84C61-ED80-5A6B-2F0B-EFA2DD75E6C6}"/>
              </a:ext>
            </a:extLst>
          </p:cNvPr>
          <p:cNvSpPr txBox="1"/>
          <p:nvPr/>
        </p:nvSpPr>
        <p:spPr>
          <a:xfrm>
            <a:off x="370416" y="1988409"/>
            <a:ext cx="11303000" cy="422673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a:solidFill>
                  <a:srgbClr val="002664"/>
                </a:solidFill>
                <a:latin typeface="Arial" panose="020B0604020202020204" pitchFamily="34" charset="0"/>
                <a:cs typeface="Arial" panose="020B0604020202020204" pitchFamily="34" charset="0"/>
              </a:rPr>
              <a:t>We are learning to</a:t>
            </a:r>
            <a:endParaRPr lang="en-AU" sz="1800" b="1">
              <a:solidFill>
                <a:srgbClr val="22272B"/>
              </a:solidFill>
              <a:latin typeface="Arial" panose="020B0604020202020204" pitchFamily="34" charset="0"/>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a:solidFill>
                  <a:srgbClr val="002664"/>
                </a:solidFill>
                <a:latin typeface="Arial" panose="020B0604020202020204" pitchFamily="34" charset="0"/>
                <a:cs typeface="Arial" panose="020B0604020202020204" pitchFamily="34" charset="0"/>
              </a:rPr>
              <a:t>assess the impact of aquatic activities on the environment.</a:t>
            </a:r>
          </a:p>
          <a:p>
            <a:pPr marL="342900" indent="-342900">
              <a:lnSpc>
                <a:spcPct val="150000"/>
              </a:lnSpc>
              <a:spcAft>
                <a:spcPts val="600"/>
              </a:spcAft>
              <a:buFont typeface="Arial" panose="020B0604020202020204" pitchFamily="34" charset="0"/>
              <a:buChar char="•"/>
            </a:pPr>
            <a:r>
              <a:rPr lang="en-AU" sz="1800">
                <a:solidFill>
                  <a:srgbClr val="002664"/>
                </a:solidFill>
                <a:latin typeface="Arial" panose="020B0604020202020204" pitchFamily="34" charset="0"/>
                <a:cs typeface="Arial" panose="020B0604020202020204" pitchFamily="34" charset="0"/>
              </a:rPr>
              <a:t>understand a range of aquatic activities, safety and their equipment.</a:t>
            </a:r>
          </a:p>
          <a:p>
            <a:pPr marL="342900" indent="-342900">
              <a:lnSpc>
                <a:spcPct val="150000"/>
              </a:lnSpc>
              <a:spcAft>
                <a:spcPts val="600"/>
              </a:spcAft>
              <a:buFont typeface="Arial" panose="020B0604020202020204" pitchFamily="34" charset="0"/>
              <a:buChar char="•"/>
            </a:pPr>
            <a:r>
              <a:rPr lang="en-AU" sz="1800">
                <a:solidFill>
                  <a:srgbClr val="002664"/>
                </a:solidFill>
                <a:latin typeface="Arial" panose="020B0604020202020204" pitchFamily="34" charset="0"/>
                <a:cs typeface="Arial" panose="020B0604020202020204" pitchFamily="34" charset="0"/>
              </a:rPr>
              <a:t>demonstrate the use of terms relating to aquatic activities, and types of communication used on and around water.</a:t>
            </a:r>
          </a:p>
          <a:p>
            <a:pPr>
              <a:lnSpc>
                <a:spcPct val="150000"/>
              </a:lnSpc>
              <a:spcAft>
                <a:spcPts val="600"/>
              </a:spcAft>
            </a:pPr>
            <a:r>
              <a:rPr lang="en-AU" sz="1800" b="1">
                <a:solidFill>
                  <a:srgbClr val="002664"/>
                </a:solidFill>
                <a:latin typeface="Arial" panose="020B0604020202020204" pitchFamily="34" charset="0"/>
                <a:cs typeface="Arial" panose="020B0604020202020204" pitchFamily="34" charset="0"/>
              </a:rPr>
              <a:t>We can</a:t>
            </a:r>
            <a:endParaRPr lang="en-US" sz="1800">
              <a:solidFill>
                <a:srgbClr val="002664"/>
              </a:solidFill>
              <a:latin typeface="Arial" panose="020B0604020202020204" pitchFamily="34" charset="0"/>
              <a:cs typeface="Arial" panose="020B0604020202020204" pitchFamily="34" charset="0"/>
            </a:endParaRPr>
          </a:p>
          <a:p>
            <a:pPr marL="342900" indent="-342900">
              <a:lnSpc>
                <a:spcPct val="150000"/>
              </a:lnSpc>
              <a:spcAft>
                <a:spcPts val="600"/>
              </a:spcAft>
              <a:buFont typeface="Arial"/>
              <a:buChar char="•"/>
            </a:pPr>
            <a:r>
              <a:rPr lang="en-AU" sz="1800">
                <a:solidFill>
                  <a:srgbClr val="002664"/>
                </a:solidFill>
                <a:latin typeface="Arial" panose="020B0604020202020204" pitchFamily="34" charset="0"/>
                <a:cs typeface="Arial" panose="020B0604020202020204" pitchFamily="34" charset="0"/>
              </a:rPr>
              <a:t>understand human impacts on aquatic environments.</a:t>
            </a:r>
          </a:p>
          <a:p>
            <a:pPr marL="342900" indent="-342900">
              <a:lnSpc>
                <a:spcPct val="150000"/>
              </a:lnSpc>
              <a:spcAft>
                <a:spcPts val="600"/>
              </a:spcAft>
              <a:buFont typeface="Arial"/>
              <a:buChar char="•"/>
            </a:pPr>
            <a:r>
              <a:rPr lang="en-AU" sz="1800">
                <a:solidFill>
                  <a:srgbClr val="002664"/>
                </a:solidFill>
                <a:latin typeface="Arial" panose="020B0604020202020204" pitchFamily="34" charset="0"/>
                <a:cs typeface="Arial" panose="020B0604020202020204" pitchFamily="34" charset="0"/>
              </a:rPr>
              <a:t>maintain a range of aquatic equipment.</a:t>
            </a:r>
          </a:p>
          <a:p>
            <a:pPr marL="342900" indent="-342900">
              <a:lnSpc>
                <a:spcPct val="150000"/>
              </a:lnSpc>
              <a:spcAft>
                <a:spcPts val="600"/>
              </a:spcAft>
              <a:buFont typeface="Arial"/>
              <a:buChar char="•"/>
            </a:pPr>
            <a:r>
              <a:rPr lang="en-AU" sz="1800">
                <a:solidFill>
                  <a:srgbClr val="002664"/>
                </a:solidFill>
                <a:latin typeface="Arial" panose="020B0604020202020204" pitchFamily="34" charset="0"/>
                <a:cs typeface="Arial" panose="020B0604020202020204" pitchFamily="34" charset="0"/>
              </a:rPr>
              <a:t>carry out and understand a variety of communication and safety strategies used in and around water.</a:t>
            </a:r>
          </a:p>
        </p:txBody>
      </p:sp>
      <p:sp>
        <p:nvSpPr>
          <p:cNvPr id="2" name="Slide Number Placeholder 1">
            <a:extLst>
              <a:ext uri="{FF2B5EF4-FFF2-40B4-BE49-F238E27FC236}">
                <a16:creationId xmlns:a16="http://schemas.microsoft.com/office/drawing/2014/main" id="{1388BC51-83E1-A73E-7AA1-C182FA3157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46086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9D2C6-2B1D-71E5-0B2D-A33DDD2FE6B4}"/>
              </a:ext>
            </a:extLst>
          </p:cNvPr>
          <p:cNvSpPr>
            <a:spLocks noGrp="1"/>
          </p:cNvSpPr>
          <p:nvPr>
            <p:ph type="title"/>
          </p:nvPr>
        </p:nvSpPr>
        <p:spPr/>
        <p:txBody>
          <a:bodyPr/>
          <a:lstStyle/>
          <a:p>
            <a:r>
              <a:rPr lang="en-AU"/>
              <a:t>Water activities (1)</a:t>
            </a:r>
          </a:p>
        </p:txBody>
      </p:sp>
      <p:sp>
        <p:nvSpPr>
          <p:cNvPr id="4" name="Text Placeholder 3">
            <a:extLst>
              <a:ext uri="{FF2B5EF4-FFF2-40B4-BE49-F238E27FC236}">
                <a16:creationId xmlns:a16="http://schemas.microsoft.com/office/drawing/2014/main" id="{4DCB08D1-96A9-2CF0-2F1E-38BAB247275F}"/>
              </a:ext>
            </a:extLst>
          </p:cNvPr>
          <p:cNvSpPr>
            <a:spLocks noGrp="1"/>
          </p:cNvSpPr>
          <p:nvPr>
            <p:ph type="body" sz="quarter" idx="18"/>
          </p:nvPr>
        </p:nvSpPr>
        <p:spPr/>
        <p:txBody>
          <a:bodyPr/>
          <a:lstStyle/>
          <a:p>
            <a:r>
              <a:rPr lang="en-AU"/>
              <a:t>Impact of aquatic activities on the environment – debate</a:t>
            </a:r>
          </a:p>
        </p:txBody>
      </p:sp>
      <p:sp>
        <p:nvSpPr>
          <p:cNvPr id="9" name="Content Placeholder 8">
            <a:extLst>
              <a:ext uri="{FF2B5EF4-FFF2-40B4-BE49-F238E27FC236}">
                <a16:creationId xmlns:a16="http://schemas.microsoft.com/office/drawing/2014/main" id="{D8BD5FC9-206A-F674-AA91-91401886FD47}"/>
              </a:ext>
            </a:extLst>
          </p:cNvPr>
          <p:cNvSpPr>
            <a:spLocks noGrp="1"/>
          </p:cNvSpPr>
          <p:nvPr>
            <p:ph sz="quarter" idx="19"/>
          </p:nvPr>
        </p:nvSpPr>
        <p:spPr/>
        <p:txBody>
          <a:bodyPr/>
          <a:lstStyle/>
          <a:p>
            <a:r>
              <a:rPr lang="en-AU"/>
              <a:t>You will be planning for and participating in a debate: </a:t>
            </a:r>
          </a:p>
          <a:p>
            <a:r>
              <a:rPr lang="en-AU" b="1"/>
              <a:t>Is taking a coral souvenir really that detrimental to the marine environment?</a:t>
            </a:r>
          </a:p>
          <a:p>
            <a:r>
              <a:rPr lang="en-AU"/>
              <a:t>Step 1) Become informed</a:t>
            </a:r>
          </a:p>
          <a:p>
            <a:r>
              <a:rPr lang="en-AU"/>
              <a:t>Step 2) Plan</a:t>
            </a:r>
          </a:p>
          <a:p>
            <a:r>
              <a:rPr lang="en-AU"/>
              <a:t>Step 3) Debate</a:t>
            </a:r>
          </a:p>
        </p:txBody>
      </p:sp>
      <p:pic>
        <p:nvPicPr>
          <p:cNvPr id="8" name="Picture 7">
            <a:extLst>
              <a:ext uri="{FF2B5EF4-FFF2-40B4-BE49-F238E27FC236}">
                <a16:creationId xmlns:a16="http://schemas.microsoft.com/office/drawing/2014/main" id="{40A2E21D-10C7-834C-B8CA-A4970C4760F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4359" y="887174"/>
            <a:ext cx="3936274" cy="5328891"/>
          </a:xfrm>
          <a:prstGeom prst="rect">
            <a:avLst/>
          </a:prstGeom>
        </p:spPr>
      </p:pic>
      <p:sp>
        <p:nvSpPr>
          <p:cNvPr id="11" name="TextBox 10">
            <a:extLst>
              <a:ext uri="{FF2B5EF4-FFF2-40B4-BE49-F238E27FC236}">
                <a16:creationId xmlns:a16="http://schemas.microsoft.com/office/drawing/2014/main" id="{B5C264FE-11D0-7DC3-0700-A23E04DDF061}"/>
              </a:ext>
            </a:extLst>
          </p:cNvPr>
          <p:cNvSpPr txBox="1"/>
          <p:nvPr/>
        </p:nvSpPr>
        <p:spPr>
          <a:xfrm>
            <a:off x="7385630" y="6221471"/>
            <a:ext cx="3933981" cy="400110"/>
          </a:xfrm>
          <a:prstGeom prst="rect">
            <a:avLst/>
          </a:prstGeom>
          <a:noFill/>
        </p:spPr>
        <p:txBody>
          <a:bodyPr wrap="square" lIns="91440" tIns="45720" rIns="91440" bIns="45720" anchor="t">
            <a:spAutoFit/>
          </a:bodyPr>
          <a:lstStyle/>
          <a:p>
            <a:r>
              <a:rPr lang="en-AU" sz="1000" b="0" i="0" dirty="0">
                <a:solidFill>
                  <a:srgbClr val="232323"/>
                </a:solidFill>
                <a:effectLst/>
                <a:latin typeface="Arial"/>
                <a:cs typeface="Arial"/>
              </a:rPr>
              <a:t>"</a:t>
            </a:r>
            <a:r>
              <a:rPr lang="en-AU" sz="1000" b="0" i="0" dirty="0">
                <a:solidFill>
                  <a:srgbClr val="AD1F85"/>
                </a:solidFill>
                <a:effectLst/>
                <a:latin typeface="Arial"/>
                <a:cs typeface="Arial"/>
                <a:hlinkClick r:id="rId3"/>
              </a:rPr>
              <a:t>Snorkeling with colourful fish of tropical Japan</a:t>
            </a:r>
            <a:r>
              <a:rPr lang="en-AU" sz="1000" b="0" i="0" dirty="0">
                <a:solidFill>
                  <a:srgbClr val="232323"/>
                </a:solidFill>
                <a:effectLst/>
                <a:latin typeface="Arial"/>
                <a:cs typeface="Arial"/>
              </a:rPr>
              <a:t>" by </a:t>
            </a:r>
            <a:r>
              <a:rPr lang="en-AU" sz="1000" b="0" i="0" dirty="0">
                <a:solidFill>
                  <a:srgbClr val="AD1F85"/>
                </a:solidFill>
                <a:effectLst/>
                <a:latin typeface="Arial"/>
                <a:cs typeface="Arial"/>
                <a:hlinkClick r:id="rId4"/>
              </a:rPr>
              <a:t>Ippei &amp; Janine Naoi</a:t>
            </a:r>
            <a:r>
              <a:rPr lang="en-AU" sz="1000" b="0" i="0" dirty="0">
                <a:solidFill>
                  <a:srgbClr val="232323"/>
                </a:solidFill>
                <a:effectLst/>
                <a:latin typeface="Arial"/>
                <a:cs typeface="Arial"/>
              </a:rPr>
              <a:t> is licensed under </a:t>
            </a:r>
            <a:r>
              <a:rPr lang="en-AU" sz="1000" b="0" i="0" dirty="0">
                <a:solidFill>
                  <a:srgbClr val="AD1F85"/>
                </a:solidFill>
                <a:effectLst/>
                <a:latin typeface="Arial"/>
                <a:cs typeface="Arial"/>
                <a:hlinkClick r:id="rId5"/>
              </a:rPr>
              <a:t>CC BY-SA 2.0</a:t>
            </a:r>
            <a:r>
              <a:rPr lang="en-AU" sz="1000" b="0" i="0" dirty="0">
                <a:solidFill>
                  <a:srgbClr val="232323"/>
                </a:solidFill>
                <a:effectLst/>
                <a:latin typeface="Arial"/>
                <a:cs typeface="Arial"/>
              </a:rPr>
              <a:t>.</a:t>
            </a:r>
            <a:endParaRPr lang="en-AU" sz="1000" dirty="0">
              <a:latin typeface="Arial"/>
              <a:cs typeface="Arial"/>
            </a:endParaRPr>
          </a:p>
        </p:txBody>
      </p:sp>
      <p:sp>
        <p:nvSpPr>
          <p:cNvPr id="2" name="Slide Number Placeholder 1">
            <a:extLst>
              <a:ext uri="{FF2B5EF4-FFF2-40B4-BE49-F238E27FC236}">
                <a16:creationId xmlns:a16="http://schemas.microsoft.com/office/drawing/2014/main" id="{F9FF1C9A-5678-FB12-5BCB-D9CB485110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304274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87BAE-1329-B089-8DAF-6569F8EA07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502F74-78CB-9F7A-4BB9-1E76BCA2B548}"/>
              </a:ext>
            </a:extLst>
          </p:cNvPr>
          <p:cNvSpPr>
            <a:spLocks noGrp="1"/>
          </p:cNvSpPr>
          <p:nvPr>
            <p:ph type="title"/>
          </p:nvPr>
        </p:nvSpPr>
        <p:spPr/>
        <p:txBody>
          <a:bodyPr/>
          <a:lstStyle/>
          <a:p>
            <a:r>
              <a:rPr lang="en-AU"/>
              <a:t>Water activities (2)</a:t>
            </a:r>
          </a:p>
        </p:txBody>
      </p:sp>
      <p:sp>
        <p:nvSpPr>
          <p:cNvPr id="4" name="Text Placeholder 3">
            <a:extLst>
              <a:ext uri="{FF2B5EF4-FFF2-40B4-BE49-F238E27FC236}">
                <a16:creationId xmlns:a16="http://schemas.microsoft.com/office/drawing/2014/main" id="{F3E2B4E8-678E-81E4-C39B-BC91E089CDB4}"/>
              </a:ext>
            </a:extLst>
          </p:cNvPr>
          <p:cNvSpPr>
            <a:spLocks noGrp="1"/>
          </p:cNvSpPr>
          <p:nvPr>
            <p:ph type="body" sz="quarter" idx="18"/>
          </p:nvPr>
        </p:nvSpPr>
        <p:spPr/>
        <p:txBody>
          <a:bodyPr/>
          <a:lstStyle/>
          <a:p>
            <a:r>
              <a:rPr lang="en-AU" dirty="0"/>
              <a:t>Impact of aquatic activities on the environment – debate</a:t>
            </a:r>
          </a:p>
        </p:txBody>
      </p:sp>
      <p:sp>
        <p:nvSpPr>
          <p:cNvPr id="7" name="Content Placeholder 6">
            <a:extLst>
              <a:ext uri="{FF2B5EF4-FFF2-40B4-BE49-F238E27FC236}">
                <a16:creationId xmlns:a16="http://schemas.microsoft.com/office/drawing/2014/main" id="{EB33CF9A-2C5F-B825-CA24-9E63F1316E9F}"/>
              </a:ext>
            </a:extLst>
          </p:cNvPr>
          <p:cNvSpPr>
            <a:spLocks noGrp="1"/>
          </p:cNvSpPr>
          <p:nvPr>
            <p:ph sz="quarter" idx="19"/>
          </p:nvPr>
        </p:nvSpPr>
        <p:spPr>
          <a:xfrm>
            <a:off x="360363" y="1562471"/>
            <a:ext cx="5735637" cy="4814518"/>
          </a:xfrm>
        </p:spPr>
        <p:txBody>
          <a:bodyPr/>
          <a:lstStyle/>
          <a:p>
            <a:r>
              <a:rPr lang="en-AU" i="1"/>
              <a:t>Is taking a coral souvenir really that detrimental to the marine environment?</a:t>
            </a:r>
          </a:p>
          <a:p>
            <a:r>
              <a:rPr lang="en-AU"/>
              <a:t>Step 1) Become informed</a:t>
            </a:r>
          </a:p>
          <a:p>
            <a:pPr lvl="0"/>
            <a:r>
              <a:rPr lang="en-AU"/>
              <a:t>Visit one of the following websites to build your understanding</a:t>
            </a:r>
          </a:p>
          <a:p>
            <a:pPr lvl="0"/>
            <a:r>
              <a:rPr lang="en-AU" u="sng">
                <a:hlinkClick r:id="rId2"/>
              </a:rPr>
              <a:t>The Problem with Marine Souvenirs</a:t>
            </a:r>
            <a:endParaRPr lang="en-AU"/>
          </a:p>
          <a:p>
            <a:pPr lvl="0"/>
            <a:r>
              <a:rPr lang="en-AU" u="sng">
                <a:hlinkClick r:id="rId3"/>
              </a:rPr>
              <a:t>How Australian Coral Became Big Business</a:t>
            </a:r>
            <a:endParaRPr lang="en-AU"/>
          </a:p>
          <a:p>
            <a:pPr lvl="0"/>
            <a:r>
              <a:rPr lang="en-AU" u="sng">
                <a:hlinkClick r:id="rId4"/>
              </a:rPr>
              <a:t>Divers fined $12k for taking protected coral near Tannum</a:t>
            </a:r>
            <a:endParaRPr lang="en-AU"/>
          </a:p>
        </p:txBody>
      </p:sp>
      <p:pic>
        <p:nvPicPr>
          <p:cNvPr id="6" name="Picture 5" descr="Infographic listing six reading strategies with numbered blue circles and pink text boxes on a light blue background, titled &quot;READING STRATEGIES&quot; in bold red letters. Strategies include: &#10;1. read the title and predict main ideas, 2. scanning text and pictures, &#10;3. write predictions, &#10;4. number paragraphs, &#10;5. Read the text, circle key times and underline important points. ">
            <a:extLst>
              <a:ext uri="{FF2B5EF4-FFF2-40B4-BE49-F238E27FC236}">
                <a16:creationId xmlns:a16="http://schemas.microsoft.com/office/drawing/2014/main" id="{C9000BDD-FAAF-8B6D-5DA4-C3CFD394DD34}"/>
              </a:ext>
            </a:extLst>
          </p:cNvPr>
          <p:cNvPicPr>
            <a:picLocks noChangeAspect="1"/>
          </p:cNvPicPr>
          <p:nvPr/>
        </p:nvPicPr>
        <p:blipFill>
          <a:blip r:embed="rId5"/>
          <a:stretch>
            <a:fillRect/>
          </a:stretch>
        </p:blipFill>
        <p:spPr>
          <a:xfrm>
            <a:off x="6218996" y="1562471"/>
            <a:ext cx="5625002" cy="3167256"/>
          </a:xfrm>
          <a:prstGeom prst="rect">
            <a:avLst/>
          </a:prstGeom>
        </p:spPr>
      </p:pic>
      <p:sp>
        <p:nvSpPr>
          <p:cNvPr id="2" name="Slide Number Placeholder 1">
            <a:extLst>
              <a:ext uri="{FF2B5EF4-FFF2-40B4-BE49-F238E27FC236}">
                <a16:creationId xmlns:a16="http://schemas.microsoft.com/office/drawing/2014/main" id="{9AF550C6-1C7A-84C5-511C-599E1F8956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31519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Weeks 1–2</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3371F-97F0-AA3D-10B0-110F8425FBA0}"/>
              </a:ext>
            </a:extLst>
          </p:cNvPr>
          <p:cNvSpPr>
            <a:spLocks noGrp="1"/>
          </p:cNvSpPr>
          <p:nvPr>
            <p:ph type="title"/>
          </p:nvPr>
        </p:nvSpPr>
        <p:spPr/>
        <p:txBody>
          <a:bodyPr/>
          <a:lstStyle/>
          <a:p>
            <a:r>
              <a:rPr lang="en-AU"/>
              <a:t>Water activities (3)</a:t>
            </a:r>
          </a:p>
        </p:txBody>
      </p:sp>
      <p:sp>
        <p:nvSpPr>
          <p:cNvPr id="4" name="Text Placeholder 3">
            <a:extLst>
              <a:ext uri="{FF2B5EF4-FFF2-40B4-BE49-F238E27FC236}">
                <a16:creationId xmlns:a16="http://schemas.microsoft.com/office/drawing/2014/main" id="{6A6A5201-A8E9-0941-3154-D36C33E74CE2}"/>
              </a:ext>
            </a:extLst>
          </p:cNvPr>
          <p:cNvSpPr>
            <a:spLocks noGrp="1"/>
          </p:cNvSpPr>
          <p:nvPr>
            <p:ph type="body" sz="quarter" idx="18"/>
          </p:nvPr>
        </p:nvSpPr>
        <p:spPr/>
        <p:txBody>
          <a:bodyPr/>
          <a:lstStyle/>
          <a:p>
            <a:r>
              <a:rPr lang="en-AU"/>
              <a:t>Impact of water activities on the environment – debate</a:t>
            </a:r>
          </a:p>
        </p:txBody>
      </p:sp>
      <p:sp>
        <p:nvSpPr>
          <p:cNvPr id="7" name="Content Placeholder 6">
            <a:extLst>
              <a:ext uri="{FF2B5EF4-FFF2-40B4-BE49-F238E27FC236}">
                <a16:creationId xmlns:a16="http://schemas.microsoft.com/office/drawing/2014/main" id="{A0651EAA-20FF-3B44-0893-7E3FB53E5631}"/>
              </a:ext>
            </a:extLst>
          </p:cNvPr>
          <p:cNvSpPr>
            <a:spLocks noGrp="1"/>
          </p:cNvSpPr>
          <p:nvPr>
            <p:ph sz="quarter" idx="19"/>
          </p:nvPr>
        </p:nvSpPr>
        <p:spPr/>
        <p:txBody>
          <a:bodyPr/>
          <a:lstStyle/>
          <a:p>
            <a:r>
              <a:rPr lang="en-AU" i="1"/>
              <a:t>Is taking a coral souvenir really that detrimental to the marine environment?</a:t>
            </a:r>
          </a:p>
          <a:p>
            <a:r>
              <a:rPr lang="en-AU"/>
              <a:t>Step 2) Plan</a:t>
            </a:r>
          </a:p>
          <a:p>
            <a:r>
              <a:rPr lang="en-AU"/>
              <a:t>Using the debate planner in your workbook apply the knowledge learned from your reading to prepare for the debate.</a:t>
            </a:r>
          </a:p>
        </p:txBody>
      </p:sp>
      <p:sp>
        <p:nvSpPr>
          <p:cNvPr id="2" name="Slide Number Placeholder 1">
            <a:extLst>
              <a:ext uri="{FF2B5EF4-FFF2-40B4-BE49-F238E27FC236}">
                <a16:creationId xmlns:a16="http://schemas.microsoft.com/office/drawing/2014/main" id="{D81E9FA7-6D24-4450-6404-6B500C2F7E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graphicFrame>
        <p:nvGraphicFramePr>
          <p:cNvPr id="5" name="Table 4">
            <a:extLst>
              <a:ext uri="{FF2B5EF4-FFF2-40B4-BE49-F238E27FC236}">
                <a16:creationId xmlns:a16="http://schemas.microsoft.com/office/drawing/2014/main" id="{6A9D54C6-C433-307D-3765-8D3D807096EA}"/>
              </a:ext>
            </a:extLst>
          </p:cNvPr>
          <p:cNvGraphicFramePr>
            <a:graphicFrameLocks noGrp="1"/>
          </p:cNvGraphicFramePr>
          <p:nvPr>
            <p:extLst>
              <p:ext uri="{D42A27DB-BD31-4B8C-83A1-F6EECF244321}">
                <p14:modId xmlns:p14="http://schemas.microsoft.com/office/powerpoint/2010/main" val="2304436371"/>
              </p:ext>
            </p:extLst>
          </p:nvPr>
        </p:nvGraphicFramePr>
        <p:xfrm>
          <a:off x="7132319" y="541731"/>
          <a:ext cx="4458789" cy="5774538"/>
        </p:xfrm>
        <a:graphic>
          <a:graphicData uri="http://schemas.openxmlformats.org/drawingml/2006/table">
            <a:tbl>
              <a:tblPr firstRow="1" firstCol="1" bandRow="1"/>
              <a:tblGrid>
                <a:gridCol w="1976617">
                  <a:extLst>
                    <a:ext uri="{9D8B030D-6E8A-4147-A177-3AD203B41FA5}">
                      <a16:colId xmlns:a16="http://schemas.microsoft.com/office/drawing/2014/main" val="811345657"/>
                    </a:ext>
                  </a:extLst>
                </a:gridCol>
                <a:gridCol w="2482172">
                  <a:extLst>
                    <a:ext uri="{9D8B030D-6E8A-4147-A177-3AD203B41FA5}">
                      <a16:colId xmlns:a16="http://schemas.microsoft.com/office/drawing/2014/main" val="3928601444"/>
                    </a:ext>
                  </a:extLst>
                </a:gridCol>
              </a:tblGrid>
              <a:tr h="278925">
                <a:tc>
                  <a:txBody>
                    <a:bodyPr/>
                    <a:lstStyle/>
                    <a:p>
                      <a:pPr>
                        <a:lnSpc>
                          <a:spcPct val="150000"/>
                        </a:lnSpc>
                        <a:spcBef>
                          <a:spcPts val="1200"/>
                        </a:spcBef>
                        <a:spcAft>
                          <a:spcPts val="600"/>
                        </a:spcAft>
                        <a:buNone/>
                      </a:pPr>
                      <a:r>
                        <a:rPr lang="en-AU" sz="1600" b="1">
                          <a:solidFill>
                            <a:srgbClr val="FFFFFF"/>
                          </a:solidFill>
                          <a:effectLst/>
                          <a:latin typeface="Arial" panose="020B0604020202020204" pitchFamily="34" charset="0"/>
                          <a:ea typeface="Calibri" panose="020F0502020204030204" pitchFamily="34" charset="0"/>
                          <a:cs typeface="Arial" panose="020B0604020202020204" pitchFamily="34" charset="0"/>
                        </a:rPr>
                        <a:t>Debate planner</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buNone/>
                      </a:pPr>
                      <a:r>
                        <a:rPr lang="en-AU" sz="1600" b="1">
                          <a:effectLst/>
                          <a:latin typeface="Arial" panose="020B0604020202020204" pitchFamily="34" charset="0"/>
                          <a:ea typeface="Calibri" panose="020F0502020204030204" pitchFamily="34" charset="0"/>
                          <a:cs typeface="Arial" panose="020B0604020202020204" pitchFamily="34" charset="0"/>
                        </a:rPr>
                        <a:t>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3890446704"/>
                  </a:ext>
                </a:extLst>
              </a:tr>
              <a:tr h="613529">
                <a:tc>
                  <a:txBody>
                    <a:bodyPr/>
                    <a:lstStyle/>
                    <a:p>
                      <a:pPr>
                        <a:lnSpc>
                          <a:spcPct val="150000"/>
                        </a:lnSpc>
                        <a:spcBef>
                          <a:spcPts val="1200"/>
                        </a:spcBef>
                        <a:spcAft>
                          <a:spcPts val="600"/>
                        </a:spcAft>
                        <a:buNone/>
                      </a:pPr>
                      <a:r>
                        <a:rPr lang="en-AU" sz="1600" b="1">
                          <a:solidFill>
                            <a:srgbClr val="000000"/>
                          </a:solidFill>
                          <a:effectLst/>
                          <a:latin typeface="Arial" panose="020B0604020202020204" pitchFamily="34" charset="0"/>
                          <a:ea typeface="Calibri" panose="020F0502020204030204" pitchFamily="34" charset="0"/>
                          <a:cs typeface="Arial" panose="020B0604020202020204" pitchFamily="34" charset="0"/>
                        </a:rPr>
                        <a:t>Topic</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buNone/>
                      </a:pPr>
                      <a:r>
                        <a:rPr lang="en-AU"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Is taking a coral souvenir really that detrimental to the marine environment?</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2853009"/>
                  </a:ext>
                </a:extLst>
              </a:tr>
              <a:tr h="278925">
                <a:tc>
                  <a:txBody>
                    <a:bodyPr/>
                    <a:lstStyle/>
                    <a:p>
                      <a:pPr>
                        <a:lnSpc>
                          <a:spcPct val="150000"/>
                        </a:lnSpc>
                        <a:spcBef>
                          <a:spcPts val="1200"/>
                        </a:spcBef>
                        <a:spcAft>
                          <a:spcPts val="600"/>
                        </a:spcAft>
                        <a:buNone/>
                      </a:pPr>
                      <a:r>
                        <a:rPr lang="en-AU"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Side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buNone/>
                      </a:pPr>
                      <a:r>
                        <a:rPr lang="en-AU" sz="1600">
                          <a:solidFill>
                            <a:srgbClr val="000000"/>
                          </a:solidFill>
                          <a:effectLst/>
                          <a:latin typeface="Arial" panose="020B0604020202020204" pitchFamily="34" charset="0"/>
                          <a:ea typeface="Calibri" panose="020F0502020204030204" pitchFamily="34" charset="0"/>
                          <a:cs typeface="Arial" panose="020B0604020202020204" pitchFamily="34" charset="0"/>
                        </a:rPr>
                        <a:t>For or </a:t>
                      </a:r>
                      <a:r>
                        <a:rPr lang="en-AU" sz="1600" b="1">
                          <a:solidFill>
                            <a:srgbClr val="000000"/>
                          </a:solidFill>
                          <a:effectLst/>
                          <a:latin typeface="Arial" panose="020B0604020202020204" pitchFamily="34" charset="0"/>
                          <a:ea typeface="Calibri" panose="020F0502020204030204" pitchFamily="34" charset="0"/>
                          <a:cs typeface="Arial" panose="020B0604020202020204" pitchFamily="34" charset="0"/>
                        </a:rPr>
                        <a:t>against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3608936732"/>
                  </a:ext>
                </a:extLst>
              </a:tr>
              <a:tr h="1397297">
                <a:tc>
                  <a:txBody>
                    <a:bodyPr/>
                    <a:lstStyle/>
                    <a:p>
                      <a:pPr>
                        <a:lnSpc>
                          <a:spcPct val="150000"/>
                        </a:lnSpc>
                        <a:spcBef>
                          <a:spcPts val="1200"/>
                        </a:spcBef>
                        <a:spcAft>
                          <a:spcPts val="600"/>
                        </a:spcAft>
                        <a:buNone/>
                      </a:pPr>
                      <a:r>
                        <a:rPr lang="en-AU" sz="1600" b="1">
                          <a:solidFill>
                            <a:srgbClr val="000000"/>
                          </a:solidFill>
                          <a:effectLst/>
                          <a:latin typeface="Arial" panose="020B0604020202020204" pitchFamily="34" charset="0"/>
                          <a:ea typeface="Calibri" panose="020F0502020204030204" pitchFamily="34" charset="0"/>
                          <a:cs typeface="Arial" panose="020B0604020202020204" pitchFamily="34" charset="0"/>
                        </a:rPr>
                        <a:t>Argument 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buNone/>
                      </a:pPr>
                      <a:r>
                        <a:rPr lang="en-AU"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Explain your reasoning with supporting facts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6755337"/>
                  </a:ext>
                </a:extLst>
              </a:tr>
              <a:tr h="1202834">
                <a:tc>
                  <a:txBody>
                    <a:bodyPr/>
                    <a:lstStyle/>
                    <a:p>
                      <a:pPr>
                        <a:lnSpc>
                          <a:spcPct val="150000"/>
                        </a:lnSpc>
                        <a:spcBef>
                          <a:spcPts val="1200"/>
                        </a:spcBef>
                        <a:spcAft>
                          <a:spcPts val="600"/>
                        </a:spcAft>
                        <a:buNone/>
                      </a:pPr>
                      <a:r>
                        <a:rPr lang="en-AU" sz="1600" b="1">
                          <a:solidFill>
                            <a:srgbClr val="000000"/>
                          </a:solidFill>
                          <a:effectLst/>
                          <a:latin typeface="Arial" panose="020B0604020202020204" pitchFamily="34" charset="0"/>
                          <a:ea typeface="Calibri" panose="020F0502020204030204" pitchFamily="34" charset="0"/>
                          <a:cs typeface="Arial" panose="020B0604020202020204" pitchFamily="34" charset="0"/>
                        </a:rPr>
                        <a:t>Argument 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600"/>
                        </a:spcBef>
                        <a:spcAft>
                          <a:spcPts val="600"/>
                        </a:spcAft>
                        <a:buNone/>
                      </a:pP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4215081953"/>
                  </a:ext>
                </a:extLst>
              </a:tr>
              <a:tr h="1481243">
                <a:tc>
                  <a:txBody>
                    <a:bodyPr/>
                    <a:lstStyle/>
                    <a:p>
                      <a:pPr>
                        <a:lnSpc>
                          <a:spcPct val="150000"/>
                        </a:lnSpc>
                        <a:spcBef>
                          <a:spcPts val="1200"/>
                        </a:spcBef>
                        <a:spcAft>
                          <a:spcPts val="600"/>
                        </a:spcAft>
                        <a:buNone/>
                      </a:pPr>
                      <a:r>
                        <a:rPr lang="en-AU"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Closing statements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600"/>
                        </a:spcBef>
                        <a:spcAft>
                          <a:spcPts val="600"/>
                        </a:spcAft>
                        <a:buNone/>
                      </a:pP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41104" marR="41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4833755"/>
                  </a:ext>
                </a:extLst>
              </a:tr>
            </a:tbl>
          </a:graphicData>
        </a:graphic>
      </p:graphicFrame>
    </p:spTree>
    <p:extLst>
      <p:ext uri="{BB962C8B-B14F-4D97-AF65-F5344CB8AC3E}">
        <p14:creationId xmlns:p14="http://schemas.microsoft.com/office/powerpoint/2010/main" val="246374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DFD1C-F4B6-A58E-DA0D-1D4EF7FBCC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09AC2C-5F4B-B598-4BE1-D06FA164BF87}"/>
              </a:ext>
            </a:extLst>
          </p:cNvPr>
          <p:cNvSpPr>
            <a:spLocks noGrp="1"/>
          </p:cNvSpPr>
          <p:nvPr>
            <p:ph type="title"/>
          </p:nvPr>
        </p:nvSpPr>
        <p:spPr/>
        <p:txBody>
          <a:bodyPr/>
          <a:lstStyle/>
          <a:p>
            <a:r>
              <a:rPr lang="en-AU"/>
              <a:t>Water activities (4)</a:t>
            </a:r>
          </a:p>
        </p:txBody>
      </p:sp>
      <p:sp>
        <p:nvSpPr>
          <p:cNvPr id="4" name="Text Placeholder 3">
            <a:extLst>
              <a:ext uri="{FF2B5EF4-FFF2-40B4-BE49-F238E27FC236}">
                <a16:creationId xmlns:a16="http://schemas.microsoft.com/office/drawing/2014/main" id="{534FB073-32E5-EC67-F7D3-8EB3A07B5FC7}"/>
              </a:ext>
            </a:extLst>
          </p:cNvPr>
          <p:cNvSpPr>
            <a:spLocks noGrp="1"/>
          </p:cNvSpPr>
          <p:nvPr>
            <p:ph type="body" sz="quarter" idx="18"/>
          </p:nvPr>
        </p:nvSpPr>
        <p:spPr/>
        <p:txBody>
          <a:bodyPr/>
          <a:lstStyle/>
          <a:p>
            <a:r>
              <a:rPr lang="en-AU"/>
              <a:t>Impact of water activities on the environment – debate</a:t>
            </a:r>
          </a:p>
        </p:txBody>
      </p:sp>
      <p:sp>
        <p:nvSpPr>
          <p:cNvPr id="5" name="Text Placeholder 4">
            <a:extLst>
              <a:ext uri="{FF2B5EF4-FFF2-40B4-BE49-F238E27FC236}">
                <a16:creationId xmlns:a16="http://schemas.microsoft.com/office/drawing/2014/main" id="{EA12031B-928E-D4A8-9AEA-64D3647B8B07}"/>
              </a:ext>
            </a:extLst>
          </p:cNvPr>
          <p:cNvSpPr>
            <a:spLocks noGrp="1"/>
          </p:cNvSpPr>
          <p:nvPr>
            <p:ph type="body" sz="quarter" idx="17"/>
          </p:nvPr>
        </p:nvSpPr>
        <p:spPr/>
        <p:txBody>
          <a:bodyPr/>
          <a:lstStyle/>
          <a:p>
            <a:r>
              <a:rPr lang="en-AU" i="1"/>
              <a:t>Is taking a coral souvenir really that detrimental to the marine environment?</a:t>
            </a:r>
          </a:p>
          <a:p>
            <a:r>
              <a:rPr lang="en-AU" sz="4800" b="1">
                <a:solidFill>
                  <a:srgbClr val="002664"/>
                </a:solidFill>
              </a:rPr>
              <a:t>DEBATE</a:t>
            </a:r>
          </a:p>
        </p:txBody>
      </p:sp>
      <p:sp>
        <p:nvSpPr>
          <p:cNvPr id="2" name="Slide Number Placeholder 1">
            <a:extLst>
              <a:ext uri="{FF2B5EF4-FFF2-40B4-BE49-F238E27FC236}">
                <a16:creationId xmlns:a16="http://schemas.microsoft.com/office/drawing/2014/main" id="{A9B49583-74BC-AE97-6CC2-E09EBF4BD8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4387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01844-418E-82D7-5C9B-606DE8E853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EA9CF9-1616-C33B-4A5B-131F9456F7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
        <p:nvSpPr>
          <p:cNvPr id="3" name="Title 2">
            <a:extLst>
              <a:ext uri="{FF2B5EF4-FFF2-40B4-BE49-F238E27FC236}">
                <a16:creationId xmlns:a16="http://schemas.microsoft.com/office/drawing/2014/main" id="{E47F2F6C-5717-8091-0029-C80AB067D7C3}"/>
              </a:ext>
            </a:extLst>
          </p:cNvPr>
          <p:cNvSpPr>
            <a:spLocks noGrp="1"/>
          </p:cNvSpPr>
          <p:nvPr>
            <p:ph type="title"/>
          </p:nvPr>
        </p:nvSpPr>
        <p:spPr/>
        <p:txBody>
          <a:bodyPr/>
          <a:lstStyle/>
          <a:p>
            <a:r>
              <a:rPr lang="en-AU"/>
              <a:t>Aquatic activities (5)</a:t>
            </a:r>
          </a:p>
        </p:txBody>
      </p:sp>
      <p:sp>
        <p:nvSpPr>
          <p:cNvPr id="4" name="Text Placeholder 3">
            <a:extLst>
              <a:ext uri="{FF2B5EF4-FFF2-40B4-BE49-F238E27FC236}">
                <a16:creationId xmlns:a16="http://schemas.microsoft.com/office/drawing/2014/main" id="{D32A6261-389A-E42A-F160-E22195EDC9D7}"/>
              </a:ext>
            </a:extLst>
          </p:cNvPr>
          <p:cNvSpPr>
            <a:spLocks noGrp="1"/>
          </p:cNvSpPr>
          <p:nvPr>
            <p:ph type="body" sz="quarter" idx="18"/>
          </p:nvPr>
        </p:nvSpPr>
        <p:spPr/>
        <p:txBody>
          <a:bodyPr/>
          <a:lstStyle/>
          <a:p>
            <a:r>
              <a:rPr lang="en-AU"/>
              <a:t>Snorkelling – equipment</a:t>
            </a:r>
          </a:p>
        </p:txBody>
      </p:sp>
      <p:sp>
        <p:nvSpPr>
          <p:cNvPr id="5" name="Text Placeholder 4">
            <a:extLst>
              <a:ext uri="{FF2B5EF4-FFF2-40B4-BE49-F238E27FC236}">
                <a16:creationId xmlns:a16="http://schemas.microsoft.com/office/drawing/2014/main" id="{E6466B2F-1116-BCE4-38D4-9A07D40A4CC5}"/>
              </a:ext>
            </a:extLst>
          </p:cNvPr>
          <p:cNvSpPr>
            <a:spLocks noGrp="1"/>
          </p:cNvSpPr>
          <p:nvPr>
            <p:ph type="body" sz="quarter" idx="17"/>
          </p:nvPr>
        </p:nvSpPr>
        <p:spPr>
          <a:xfrm>
            <a:off x="360000" y="1567086"/>
            <a:ext cx="6708312" cy="4807835"/>
          </a:xfrm>
        </p:spPr>
        <p:txBody>
          <a:bodyPr/>
          <a:lstStyle/>
          <a:p>
            <a:r>
              <a:rPr lang="en-AU"/>
              <a:t>How do you clean, maintain and store your equipment?</a:t>
            </a:r>
          </a:p>
          <a:p>
            <a:pPr marL="457200" indent="-457200">
              <a:buAutoNum type="arabicParenR"/>
            </a:pPr>
            <a:r>
              <a:rPr lang="en-AU"/>
              <a:t>Describe how to clean a snorkel</a:t>
            </a:r>
          </a:p>
          <a:p>
            <a:pPr marL="457200" indent="-457200">
              <a:buAutoNum type="arabicParenR"/>
            </a:pPr>
            <a:r>
              <a:rPr lang="en-AU"/>
              <a:t>Describe how to clean a face mask</a:t>
            </a:r>
          </a:p>
          <a:p>
            <a:pPr marL="457200" indent="-457200">
              <a:buAutoNum type="arabicParenR"/>
            </a:pPr>
            <a:r>
              <a:rPr lang="en-AU"/>
              <a:t>Describe how to clean your fins</a:t>
            </a:r>
          </a:p>
          <a:p>
            <a:pPr marL="457200" indent="-457200">
              <a:buAutoNum type="arabicParenR"/>
            </a:pPr>
            <a:r>
              <a:rPr lang="en-AU"/>
              <a:t>Outline how to store your equipment</a:t>
            </a:r>
          </a:p>
          <a:p>
            <a:pPr marL="457200" indent="-457200">
              <a:buAutoNum type="arabicParenR"/>
            </a:pPr>
            <a:r>
              <a:rPr lang="en-AU"/>
              <a:t>Outline how to clean your wetsuit</a:t>
            </a:r>
          </a:p>
        </p:txBody>
      </p:sp>
      <p:pic>
        <p:nvPicPr>
          <p:cNvPr id="10" name="Picture 9">
            <a:extLst>
              <a:ext uri="{FF2B5EF4-FFF2-40B4-BE49-F238E27FC236}">
                <a16:creationId xmlns:a16="http://schemas.microsoft.com/office/drawing/2014/main" id="{95DABE57-4BFF-939B-69D6-B7BC25B639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20743" y="1067645"/>
            <a:ext cx="4263257" cy="4807835"/>
          </a:xfrm>
          <a:prstGeom prst="rect">
            <a:avLst/>
          </a:prstGeom>
        </p:spPr>
      </p:pic>
    </p:spTree>
    <p:extLst>
      <p:ext uri="{BB962C8B-B14F-4D97-AF65-F5344CB8AC3E}">
        <p14:creationId xmlns:p14="http://schemas.microsoft.com/office/powerpoint/2010/main" val="2659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B103-6750-7231-9C3F-4436A84A3E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DC955E-CC74-2184-9F81-E790545CD03E}"/>
              </a:ext>
            </a:extLst>
          </p:cNvPr>
          <p:cNvSpPr>
            <a:spLocks noGrp="1"/>
          </p:cNvSpPr>
          <p:nvPr>
            <p:ph type="title"/>
          </p:nvPr>
        </p:nvSpPr>
        <p:spPr/>
        <p:txBody>
          <a:bodyPr/>
          <a:lstStyle/>
          <a:p>
            <a:r>
              <a:rPr lang="en-AU"/>
              <a:t>Aquatic activities (6)</a:t>
            </a:r>
          </a:p>
        </p:txBody>
      </p:sp>
      <p:sp>
        <p:nvSpPr>
          <p:cNvPr id="4" name="Text Placeholder 3">
            <a:extLst>
              <a:ext uri="{FF2B5EF4-FFF2-40B4-BE49-F238E27FC236}">
                <a16:creationId xmlns:a16="http://schemas.microsoft.com/office/drawing/2014/main" id="{01E7E0EA-B827-E3F1-B836-09AF4643208F}"/>
              </a:ext>
            </a:extLst>
          </p:cNvPr>
          <p:cNvSpPr>
            <a:spLocks noGrp="1"/>
          </p:cNvSpPr>
          <p:nvPr>
            <p:ph type="body" sz="quarter" idx="18"/>
          </p:nvPr>
        </p:nvSpPr>
        <p:spPr/>
        <p:txBody>
          <a:bodyPr/>
          <a:lstStyle/>
          <a:p>
            <a:r>
              <a:rPr lang="en-AU"/>
              <a:t>Communication and safety – Buddy system</a:t>
            </a:r>
          </a:p>
        </p:txBody>
      </p:sp>
      <p:sp>
        <p:nvSpPr>
          <p:cNvPr id="5" name="Text Placeholder 4">
            <a:extLst>
              <a:ext uri="{FF2B5EF4-FFF2-40B4-BE49-F238E27FC236}">
                <a16:creationId xmlns:a16="http://schemas.microsoft.com/office/drawing/2014/main" id="{F87EE729-397A-167D-3AC6-F25ED20187C2}"/>
              </a:ext>
            </a:extLst>
          </p:cNvPr>
          <p:cNvSpPr>
            <a:spLocks noGrp="1"/>
          </p:cNvSpPr>
          <p:nvPr>
            <p:ph type="body" sz="quarter" idx="17"/>
          </p:nvPr>
        </p:nvSpPr>
        <p:spPr>
          <a:xfrm>
            <a:off x="360000" y="1567086"/>
            <a:ext cx="6351696" cy="4807835"/>
          </a:xfrm>
        </p:spPr>
        <p:txBody>
          <a:bodyPr/>
          <a:lstStyle/>
          <a:p>
            <a:r>
              <a:rPr lang="en-AU" u="sng">
                <a:hlinkClick r:id="rId2"/>
              </a:rPr>
              <a:t>Think pair share</a:t>
            </a:r>
            <a:r>
              <a:rPr lang="en-AU"/>
              <a:t>:</a:t>
            </a:r>
          </a:p>
          <a:p>
            <a:pPr marL="457200" indent="-457200">
              <a:buFont typeface="+mj-lt"/>
              <a:buAutoNum type="arabicPeriod"/>
            </a:pPr>
            <a:r>
              <a:rPr lang="en-AU"/>
              <a:t>What are the benefits of having a buddy system?</a:t>
            </a:r>
          </a:p>
          <a:p>
            <a:pPr marL="457200" indent="-457200">
              <a:buFont typeface="+mj-lt"/>
              <a:buAutoNum type="arabicPeriod"/>
            </a:pPr>
            <a:r>
              <a:rPr lang="en-AU"/>
              <a:t>What makes a good buddy?</a:t>
            </a:r>
          </a:p>
        </p:txBody>
      </p:sp>
      <p:pic>
        <p:nvPicPr>
          <p:cNvPr id="10" name="Picture 9">
            <a:extLst>
              <a:ext uri="{FF2B5EF4-FFF2-40B4-BE49-F238E27FC236}">
                <a16:creationId xmlns:a16="http://schemas.microsoft.com/office/drawing/2014/main" id="{7A002A96-3B92-748C-FF6B-C655C46AAC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1696" y="1715360"/>
            <a:ext cx="5289675" cy="3508106"/>
          </a:xfrm>
          <a:prstGeom prst="rect">
            <a:avLst/>
          </a:prstGeom>
        </p:spPr>
      </p:pic>
      <p:sp>
        <p:nvSpPr>
          <p:cNvPr id="2" name="Slide Number Placeholder 1">
            <a:extLst>
              <a:ext uri="{FF2B5EF4-FFF2-40B4-BE49-F238E27FC236}">
                <a16:creationId xmlns:a16="http://schemas.microsoft.com/office/drawing/2014/main" id="{924B64AC-C296-AED6-A929-BC7AD5D677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4839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A888-CAFD-7CA8-0275-226EE9D155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757ECA-AF0D-4BFD-D34B-C92A5DAE5414}"/>
              </a:ext>
            </a:extLst>
          </p:cNvPr>
          <p:cNvSpPr>
            <a:spLocks noGrp="1"/>
          </p:cNvSpPr>
          <p:nvPr>
            <p:ph type="title"/>
          </p:nvPr>
        </p:nvSpPr>
        <p:spPr/>
        <p:txBody>
          <a:bodyPr/>
          <a:lstStyle/>
          <a:p>
            <a:r>
              <a:rPr lang="en-AU"/>
              <a:t>Aquatic activities (7)</a:t>
            </a:r>
          </a:p>
        </p:txBody>
      </p:sp>
      <p:sp>
        <p:nvSpPr>
          <p:cNvPr id="4" name="Text Placeholder 3">
            <a:extLst>
              <a:ext uri="{FF2B5EF4-FFF2-40B4-BE49-F238E27FC236}">
                <a16:creationId xmlns:a16="http://schemas.microsoft.com/office/drawing/2014/main" id="{A17938C4-85EB-8733-2126-34529CABA872}"/>
              </a:ext>
            </a:extLst>
          </p:cNvPr>
          <p:cNvSpPr>
            <a:spLocks noGrp="1"/>
          </p:cNvSpPr>
          <p:nvPr>
            <p:ph type="body" sz="quarter" idx="18"/>
          </p:nvPr>
        </p:nvSpPr>
        <p:spPr/>
        <p:txBody>
          <a:bodyPr/>
          <a:lstStyle/>
          <a:p>
            <a:r>
              <a:rPr lang="en-AU"/>
              <a:t>Communication and safety – Diver below flags</a:t>
            </a:r>
          </a:p>
        </p:txBody>
      </p:sp>
      <p:sp>
        <p:nvSpPr>
          <p:cNvPr id="5" name="Text Placeholder 4">
            <a:extLst>
              <a:ext uri="{FF2B5EF4-FFF2-40B4-BE49-F238E27FC236}">
                <a16:creationId xmlns:a16="http://schemas.microsoft.com/office/drawing/2014/main" id="{1AFEEA97-906B-C3B3-6185-7762D49906AE}"/>
              </a:ext>
            </a:extLst>
          </p:cNvPr>
          <p:cNvSpPr>
            <a:spLocks noGrp="1"/>
          </p:cNvSpPr>
          <p:nvPr>
            <p:ph type="body" sz="quarter" idx="17"/>
          </p:nvPr>
        </p:nvSpPr>
        <p:spPr>
          <a:xfrm>
            <a:off x="360000" y="1567086"/>
            <a:ext cx="4870368" cy="4807835"/>
          </a:xfrm>
        </p:spPr>
        <p:txBody>
          <a:bodyPr/>
          <a:lstStyle/>
          <a:p>
            <a:pPr marL="457200" indent="-457200">
              <a:buAutoNum type="arabicParenR"/>
            </a:pPr>
            <a:r>
              <a:rPr lang="en-AU" dirty="0"/>
              <a:t>Describe the need for dive flags</a:t>
            </a:r>
          </a:p>
          <a:p>
            <a:pPr marL="457200" indent="-457200">
              <a:buAutoNum type="arabicParenR"/>
            </a:pPr>
            <a:r>
              <a:rPr lang="en-AU" dirty="0"/>
              <a:t>Draw and colour the alpha flag and diver-down flag</a:t>
            </a:r>
          </a:p>
          <a:p>
            <a:pPr marL="457200" indent="-457200">
              <a:buAutoNum type="arabicParenR"/>
            </a:pPr>
            <a:r>
              <a:rPr lang="en-AU" dirty="0"/>
              <a:t>Dive flag rules</a:t>
            </a:r>
          </a:p>
        </p:txBody>
      </p:sp>
      <p:pic>
        <p:nvPicPr>
          <p:cNvPr id="8" name="Picture 7">
            <a:extLst>
              <a:ext uri="{FF2B5EF4-FFF2-40B4-BE49-F238E27FC236}">
                <a16:creationId xmlns:a16="http://schemas.microsoft.com/office/drawing/2014/main" id="{B2D6CB29-E10C-87C6-B23A-2AB438A7123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11696" y="1715360"/>
            <a:ext cx="5289675" cy="3508106"/>
          </a:xfrm>
          <a:prstGeom prst="rect">
            <a:avLst/>
          </a:prstGeom>
        </p:spPr>
      </p:pic>
      <p:sp>
        <p:nvSpPr>
          <p:cNvPr id="2" name="Slide Number Placeholder 1">
            <a:extLst>
              <a:ext uri="{FF2B5EF4-FFF2-40B4-BE49-F238E27FC236}">
                <a16:creationId xmlns:a16="http://schemas.microsoft.com/office/drawing/2014/main" id="{FAAA5AE4-9727-7223-7B36-F0D62C74F6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6189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BE3D6-4198-A1BB-03E3-05686C48BD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49E772-165B-FAFB-10F4-E26F05FE14B3}"/>
              </a:ext>
            </a:extLst>
          </p:cNvPr>
          <p:cNvSpPr>
            <a:spLocks noGrp="1"/>
          </p:cNvSpPr>
          <p:nvPr>
            <p:ph type="title"/>
          </p:nvPr>
        </p:nvSpPr>
        <p:spPr/>
        <p:txBody>
          <a:bodyPr/>
          <a:lstStyle/>
          <a:p>
            <a:r>
              <a:rPr lang="en-AU"/>
              <a:t>Aquatic activities (8)</a:t>
            </a:r>
          </a:p>
        </p:txBody>
      </p:sp>
      <p:sp>
        <p:nvSpPr>
          <p:cNvPr id="8" name="Text Placeholder 7">
            <a:extLst>
              <a:ext uri="{FF2B5EF4-FFF2-40B4-BE49-F238E27FC236}">
                <a16:creationId xmlns:a16="http://schemas.microsoft.com/office/drawing/2014/main" id="{8342BC54-EAF0-0073-FB19-731E035F2F19}"/>
              </a:ext>
            </a:extLst>
          </p:cNvPr>
          <p:cNvSpPr>
            <a:spLocks noGrp="1"/>
          </p:cNvSpPr>
          <p:nvPr>
            <p:ph type="body" sz="quarter" idx="18"/>
          </p:nvPr>
        </p:nvSpPr>
        <p:spPr/>
        <p:txBody>
          <a:bodyPr/>
          <a:lstStyle/>
          <a:p>
            <a:r>
              <a:rPr lang="en-AU"/>
              <a:t>Communication and safety – Dive signals</a:t>
            </a:r>
          </a:p>
        </p:txBody>
      </p:sp>
      <p:pic>
        <p:nvPicPr>
          <p:cNvPr id="12" name="Picture 11" descr="Images shows 8 dive signals&#10;Signal one: tip of index finger touching tip of thumb&#10;Signal two: fingertips from both hands touching above head&#10;Signal three. finer tips form one hand touching head&#10;Signal four: index fingers from both hands touching on sides of finger&#10;Signal five: thumb pointed down&#10;Signal six: single hand raised&#10;Signal seven: Arm waving&#10;Signal eight. Thumb pointed up&#10;">
            <a:extLst>
              <a:ext uri="{FF2B5EF4-FFF2-40B4-BE49-F238E27FC236}">
                <a16:creationId xmlns:a16="http://schemas.microsoft.com/office/drawing/2014/main" id="{A21B2065-EC0B-3068-31C7-EC794B230F5D}"/>
              </a:ext>
            </a:extLst>
          </p:cNvPr>
          <p:cNvPicPr>
            <a:picLocks noChangeAspect="1"/>
          </p:cNvPicPr>
          <p:nvPr/>
        </p:nvPicPr>
        <p:blipFill>
          <a:blip r:embed="rId2"/>
          <a:stretch>
            <a:fillRect/>
          </a:stretch>
        </p:blipFill>
        <p:spPr>
          <a:xfrm>
            <a:off x="2397594" y="1510755"/>
            <a:ext cx="7396812" cy="5095245"/>
          </a:xfrm>
          <a:prstGeom prst="rect">
            <a:avLst/>
          </a:prstGeom>
        </p:spPr>
      </p:pic>
      <p:sp>
        <p:nvSpPr>
          <p:cNvPr id="2" name="Slide Number Placeholder 1">
            <a:extLst>
              <a:ext uri="{FF2B5EF4-FFF2-40B4-BE49-F238E27FC236}">
                <a16:creationId xmlns:a16="http://schemas.microsoft.com/office/drawing/2014/main" id="{5CB87B6E-1190-5D45-7414-85611728B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89615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74372-BE7F-9156-95C9-7AA2F97C1A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FB5F8-0206-30F5-4022-A3028600EB6C}"/>
              </a:ext>
            </a:extLst>
          </p:cNvPr>
          <p:cNvSpPr>
            <a:spLocks noGrp="1"/>
          </p:cNvSpPr>
          <p:nvPr>
            <p:ph type="title"/>
          </p:nvPr>
        </p:nvSpPr>
        <p:spPr/>
        <p:txBody>
          <a:bodyPr/>
          <a:lstStyle/>
          <a:p>
            <a:r>
              <a:rPr lang="en-AU"/>
              <a:t>Aquatic activities (9)</a:t>
            </a:r>
          </a:p>
        </p:txBody>
      </p:sp>
      <p:sp>
        <p:nvSpPr>
          <p:cNvPr id="4" name="Text Placeholder 3">
            <a:extLst>
              <a:ext uri="{FF2B5EF4-FFF2-40B4-BE49-F238E27FC236}">
                <a16:creationId xmlns:a16="http://schemas.microsoft.com/office/drawing/2014/main" id="{F09F28D2-37A1-8B61-52D8-3D6191DB5D94}"/>
              </a:ext>
            </a:extLst>
          </p:cNvPr>
          <p:cNvSpPr>
            <a:spLocks noGrp="1"/>
          </p:cNvSpPr>
          <p:nvPr>
            <p:ph type="body" sz="quarter" idx="18"/>
          </p:nvPr>
        </p:nvSpPr>
        <p:spPr/>
        <p:txBody>
          <a:bodyPr/>
          <a:lstStyle/>
          <a:p>
            <a:r>
              <a:rPr lang="en-AU"/>
              <a:t>Communication and safety – Risk assessment</a:t>
            </a:r>
          </a:p>
        </p:txBody>
      </p:sp>
      <p:sp>
        <p:nvSpPr>
          <p:cNvPr id="2" name="Slide Number Placeholder 1">
            <a:extLst>
              <a:ext uri="{FF2B5EF4-FFF2-40B4-BE49-F238E27FC236}">
                <a16:creationId xmlns:a16="http://schemas.microsoft.com/office/drawing/2014/main" id="{96FD2664-A74F-B84A-87DC-A8DA458A86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graphicFrame>
        <p:nvGraphicFramePr>
          <p:cNvPr id="5" name="Table 4">
            <a:extLst>
              <a:ext uri="{FF2B5EF4-FFF2-40B4-BE49-F238E27FC236}">
                <a16:creationId xmlns:a16="http://schemas.microsoft.com/office/drawing/2014/main" id="{E136B9DF-7BF1-1452-4015-537D733BCEF2}"/>
              </a:ext>
            </a:extLst>
          </p:cNvPr>
          <p:cNvGraphicFramePr>
            <a:graphicFrameLocks noGrp="1"/>
          </p:cNvGraphicFramePr>
          <p:nvPr>
            <p:extLst>
              <p:ext uri="{D42A27DB-BD31-4B8C-83A1-F6EECF244321}">
                <p14:modId xmlns:p14="http://schemas.microsoft.com/office/powerpoint/2010/main" val="3257337764"/>
              </p:ext>
            </p:extLst>
          </p:nvPr>
        </p:nvGraphicFramePr>
        <p:xfrm>
          <a:off x="2220686" y="1454383"/>
          <a:ext cx="8151221" cy="5158777"/>
        </p:xfrm>
        <a:graphic>
          <a:graphicData uri="http://schemas.openxmlformats.org/drawingml/2006/table">
            <a:tbl>
              <a:tblPr firstRow="1" firstCol="1"/>
              <a:tblGrid>
                <a:gridCol w="2464525">
                  <a:extLst>
                    <a:ext uri="{9D8B030D-6E8A-4147-A177-3AD203B41FA5}">
                      <a16:colId xmlns:a16="http://schemas.microsoft.com/office/drawing/2014/main" val="3850204033"/>
                    </a:ext>
                  </a:extLst>
                </a:gridCol>
                <a:gridCol w="1932142">
                  <a:extLst>
                    <a:ext uri="{9D8B030D-6E8A-4147-A177-3AD203B41FA5}">
                      <a16:colId xmlns:a16="http://schemas.microsoft.com/office/drawing/2014/main" val="214054280"/>
                    </a:ext>
                  </a:extLst>
                </a:gridCol>
                <a:gridCol w="3754554">
                  <a:extLst>
                    <a:ext uri="{9D8B030D-6E8A-4147-A177-3AD203B41FA5}">
                      <a16:colId xmlns:a16="http://schemas.microsoft.com/office/drawing/2014/main" val="3436587447"/>
                    </a:ext>
                  </a:extLst>
                </a:gridCol>
              </a:tblGrid>
              <a:tr h="636704">
                <a:tc>
                  <a:txBody>
                    <a:bodyPr/>
                    <a:lstStyle/>
                    <a:p>
                      <a:pPr algn="ctr">
                        <a:lnSpc>
                          <a:spcPct val="150000"/>
                        </a:lnSpc>
                        <a:spcBef>
                          <a:spcPts val="1200"/>
                        </a:spcBef>
                        <a:spcAft>
                          <a:spcPts val="600"/>
                        </a:spcAft>
                        <a:buNone/>
                      </a:pPr>
                      <a:r>
                        <a:rPr lang="en-AU" sz="1400" b="1" dirty="0">
                          <a:solidFill>
                            <a:srgbClr val="FFFFFF"/>
                          </a:solidFill>
                          <a:effectLst/>
                          <a:latin typeface="Arial" panose="020B0604020202020204" pitchFamily="34" charset="0"/>
                          <a:ea typeface="Aptos" panose="020B0004020202020204" pitchFamily="34" charset="0"/>
                          <a:cs typeface="Arial" panose="020B0604020202020204" pitchFamily="34" charset="0"/>
                        </a:rPr>
                        <a:t>RISK</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ctr">
                        <a:lnSpc>
                          <a:spcPct val="115000"/>
                        </a:lnSpc>
                        <a:spcBef>
                          <a:spcPts val="1200"/>
                        </a:spcBef>
                        <a:spcAft>
                          <a:spcPts val="600"/>
                        </a:spcAft>
                        <a:buNone/>
                      </a:pPr>
                      <a:r>
                        <a:rPr lang="en-AU" sz="1400" b="1" dirty="0">
                          <a:solidFill>
                            <a:srgbClr val="FFFFFF"/>
                          </a:solidFill>
                          <a:effectLst/>
                          <a:latin typeface="Arial" panose="020B0604020202020204" pitchFamily="34" charset="0"/>
                          <a:ea typeface="Aptos" panose="020B0004020202020204" pitchFamily="34" charset="0"/>
                          <a:cs typeface="Arial" panose="020B0604020202020204" pitchFamily="34" charset="0"/>
                        </a:rPr>
                        <a:t>LIKELIHOOD/ PROBABILTY?</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600"/>
                        </a:spcAft>
                        <a:buNone/>
                      </a:pPr>
                      <a:r>
                        <a:rPr lang="en-AU" sz="1400" b="1" dirty="0">
                          <a:solidFill>
                            <a:srgbClr val="FFFFFF"/>
                          </a:solidFill>
                          <a:effectLst/>
                          <a:latin typeface="Arial" panose="020B0604020202020204" pitchFamily="34" charset="0"/>
                          <a:ea typeface="Aptos" panose="020B0004020202020204" pitchFamily="34" charset="0"/>
                          <a:cs typeface="Arial" panose="020B0604020202020204" pitchFamily="34" charset="0"/>
                        </a:rPr>
                        <a:t>(1: not likely–5 extremely likely)</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a:noFill/>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ctr">
                        <a:lnSpc>
                          <a:spcPct val="150000"/>
                        </a:lnSpc>
                        <a:spcBef>
                          <a:spcPts val="1200"/>
                        </a:spcBef>
                        <a:spcAft>
                          <a:spcPts val="600"/>
                        </a:spcAft>
                        <a:buNone/>
                      </a:pPr>
                      <a:r>
                        <a:rPr lang="en-AU" sz="1400" b="1">
                          <a:solidFill>
                            <a:srgbClr val="FFFFFF"/>
                          </a:solidFill>
                          <a:effectLst/>
                          <a:latin typeface="Arial" panose="020B0604020202020204" pitchFamily="34" charset="0"/>
                          <a:ea typeface="Aptos" panose="020B0004020202020204" pitchFamily="34" charset="0"/>
                          <a:cs typeface="Arial" panose="020B0604020202020204" pitchFamily="34" charset="0"/>
                        </a:rPr>
                        <a:t>PRECAUTION/PREVENTION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1286103118"/>
                  </a:ext>
                </a:extLst>
              </a:tr>
              <a:tr h="565899">
                <a:tc>
                  <a:txBody>
                    <a:bodyPr/>
                    <a:lstStyle/>
                    <a:p>
                      <a:pPr>
                        <a:lnSpc>
                          <a:spcPct val="150000"/>
                        </a:lnSpc>
                        <a:spcBef>
                          <a:spcPts val="600"/>
                        </a:spcBef>
                        <a:spcAft>
                          <a:spcPts val="600"/>
                        </a:spcAft>
                        <a:buNone/>
                      </a:pPr>
                      <a:r>
                        <a:rPr lang="en-AU" sz="1400">
                          <a:effectLst/>
                          <a:latin typeface="Arial" panose="020B0604020202020204" pitchFamily="34" charset="0"/>
                          <a:ea typeface="Aptos" panose="020B0004020202020204" pitchFamily="34" charset="0"/>
                          <a:cs typeface="Arial" panose="020B0604020202020204" pitchFamily="34" charset="0"/>
                        </a:rPr>
                        <a:t>Poor weather and sea conditions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706650"/>
                  </a:ext>
                </a:extLst>
              </a:tr>
              <a:tr h="692143">
                <a:tc>
                  <a:txBody>
                    <a:bodyPr/>
                    <a:lstStyle/>
                    <a:p>
                      <a:pPr marR="17780">
                        <a:lnSpc>
                          <a:spcPct val="150000"/>
                        </a:lnSpc>
                        <a:spcBef>
                          <a:spcPts val="600"/>
                        </a:spcBef>
                        <a:spcAft>
                          <a:spcPts val="600"/>
                        </a:spcAft>
                        <a:buNone/>
                        <a:tabLst>
                          <a:tab pos="5257800" algn="r"/>
                        </a:tabLst>
                      </a:pPr>
                      <a:r>
                        <a:rPr lang="en-AU" sz="1400">
                          <a:effectLst/>
                          <a:latin typeface="Arial" panose="020B0604020202020204" pitchFamily="34" charset="0"/>
                          <a:ea typeface="Aptos" panose="020B0004020202020204" pitchFamily="34" charset="0"/>
                          <a:cs typeface="Arial" panose="020B0604020202020204" pitchFamily="34" charset="0"/>
                        </a:rPr>
                        <a:t>Snorkelling experience of participants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415693"/>
                  </a:ext>
                </a:extLst>
              </a:tr>
              <a:tr h="692143">
                <a:tc>
                  <a:txBody>
                    <a:bodyPr/>
                    <a:lstStyle/>
                    <a:p>
                      <a:pPr>
                        <a:lnSpc>
                          <a:spcPct val="150000"/>
                        </a:lnSpc>
                        <a:spcBef>
                          <a:spcPts val="600"/>
                        </a:spcBef>
                        <a:spcAft>
                          <a:spcPts val="600"/>
                        </a:spcAft>
                        <a:buNone/>
                      </a:pPr>
                      <a:r>
                        <a:rPr lang="en-AU" sz="1400">
                          <a:solidFill>
                            <a:srgbClr val="000000"/>
                          </a:solidFill>
                          <a:effectLst/>
                          <a:latin typeface="Arial" panose="020B0604020202020204" pitchFamily="34" charset="0"/>
                          <a:ea typeface="Aptos" panose="020B0004020202020204" pitchFamily="34" charset="0"/>
                          <a:cs typeface="Arial" panose="020B0604020202020204" pitchFamily="34" charset="0"/>
                        </a:rPr>
                        <a:t>Boat traffic</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497697"/>
                  </a:ext>
                </a:extLst>
              </a:tr>
              <a:tr h="692143">
                <a:tc>
                  <a:txBody>
                    <a:bodyPr/>
                    <a:lstStyle/>
                    <a:p>
                      <a:pPr>
                        <a:lnSpc>
                          <a:spcPct val="150000"/>
                        </a:lnSpc>
                        <a:spcBef>
                          <a:spcPts val="600"/>
                        </a:spcBef>
                        <a:spcAft>
                          <a:spcPts val="600"/>
                        </a:spcAft>
                        <a:buNone/>
                      </a:pPr>
                      <a:r>
                        <a:rPr lang="en-AU" sz="1400">
                          <a:solidFill>
                            <a:srgbClr val="000000"/>
                          </a:solidFill>
                          <a:effectLst/>
                          <a:latin typeface="Arial" panose="020B0604020202020204" pitchFamily="34" charset="0"/>
                          <a:ea typeface="Aptos" panose="020B0004020202020204" pitchFamily="34" charset="0"/>
                          <a:cs typeface="Arial" panose="020B0604020202020204" pitchFamily="34" charset="0"/>
                        </a:rPr>
                        <a:t>Water temperature (cold exposure)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211587"/>
                  </a:ext>
                </a:extLst>
              </a:tr>
              <a:tr h="565899">
                <a:tc>
                  <a:txBody>
                    <a:bodyPr/>
                    <a:lstStyle/>
                    <a:p>
                      <a:pPr>
                        <a:lnSpc>
                          <a:spcPct val="150000"/>
                        </a:lnSpc>
                        <a:spcBef>
                          <a:spcPts val="600"/>
                        </a:spcBef>
                        <a:spcAft>
                          <a:spcPts val="600"/>
                        </a:spcAft>
                        <a:buNone/>
                      </a:pPr>
                      <a:r>
                        <a:rPr lang="en-AU" sz="1400">
                          <a:solidFill>
                            <a:srgbClr val="000000"/>
                          </a:solidFill>
                          <a:effectLst/>
                          <a:latin typeface="Arial" panose="020B0604020202020204" pitchFamily="34" charset="0"/>
                          <a:ea typeface="Aptos" panose="020B0004020202020204" pitchFamily="34" charset="0"/>
                          <a:cs typeface="Arial" panose="020B0604020202020204" pitchFamily="34" charset="0"/>
                        </a:rPr>
                        <a:t>Dangerous marine animals e.g. jellyfish, sharks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460118"/>
                  </a:ext>
                </a:extLst>
              </a:tr>
              <a:tr h="692143">
                <a:tc>
                  <a:txBody>
                    <a:bodyPr/>
                    <a:lstStyle/>
                    <a:p>
                      <a:pPr>
                        <a:lnSpc>
                          <a:spcPct val="150000"/>
                        </a:lnSpc>
                        <a:spcBef>
                          <a:spcPts val="600"/>
                        </a:spcBef>
                        <a:spcAft>
                          <a:spcPts val="600"/>
                        </a:spcAft>
                        <a:buNone/>
                      </a:pPr>
                      <a:r>
                        <a:rPr lang="en-AU" sz="1400">
                          <a:solidFill>
                            <a:srgbClr val="000000"/>
                          </a:solidFill>
                          <a:effectLst/>
                          <a:latin typeface="Arial" panose="020B0604020202020204" pitchFamily="34" charset="0"/>
                          <a:ea typeface="Aptos" panose="020B0004020202020204" pitchFamily="34" charset="0"/>
                          <a:cs typeface="Arial" panose="020B0604020202020204" pitchFamily="34" charset="0"/>
                        </a:rPr>
                        <a:t>Entanglement e.g. fishing line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buNone/>
                      </a:pP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4430" marR="34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1583301"/>
                  </a:ext>
                </a:extLst>
              </a:tr>
            </a:tbl>
          </a:graphicData>
        </a:graphic>
      </p:graphicFrame>
    </p:spTree>
    <p:extLst>
      <p:ext uri="{BB962C8B-B14F-4D97-AF65-F5344CB8AC3E}">
        <p14:creationId xmlns:p14="http://schemas.microsoft.com/office/powerpoint/2010/main" val="42589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59CE2-2CBB-09AA-1B50-774A6A4538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64B702-7793-B52F-C0C6-C1F971F42D74}"/>
              </a:ext>
            </a:extLst>
          </p:cNvPr>
          <p:cNvSpPr>
            <a:spLocks noGrp="1"/>
          </p:cNvSpPr>
          <p:nvPr>
            <p:ph type="title"/>
          </p:nvPr>
        </p:nvSpPr>
        <p:spPr/>
        <p:txBody>
          <a:bodyPr/>
          <a:lstStyle/>
          <a:p>
            <a:r>
              <a:rPr lang="en-AU"/>
              <a:t>Aquatic activities (10)</a:t>
            </a:r>
          </a:p>
        </p:txBody>
      </p:sp>
      <p:sp>
        <p:nvSpPr>
          <p:cNvPr id="10" name="Text Placeholder 9">
            <a:extLst>
              <a:ext uri="{FF2B5EF4-FFF2-40B4-BE49-F238E27FC236}">
                <a16:creationId xmlns:a16="http://schemas.microsoft.com/office/drawing/2014/main" id="{D56303C0-735C-E307-310E-7D386309BF86}"/>
              </a:ext>
            </a:extLst>
          </p:cNvPr>
          <p:cNvSpPr>
            <a:spLocks noGrp="1"/>
          </p:cNvSpPr>
          <p:nvPr>
            <p:ph type="body" sz="quarter" idx="18"/>
          </p:nvPr>
        </p:nvSpPr>
        <p:spPr/>
        <p:txBody>
          <a:bodyPr/>
          <a:lstStyle/>
          <a:p>
            <a:r>
              <a:rPr lang="en-US"/>
              <a:t>Snorkeling skills</a:t>
            </a:r>
          </a:p>
        </p:txBody>
      </p:sp>
      <p:sp>
        <p:nvSpPr>
          <p:cNvPr id="4" name="Text Placeholder 3">
            <a:extLst>
              <a:ext uri="{FF2B5EF4-FFF2-40B4-BE49-F238E27FC236}">
                <a16:creationId xmlns:a16="http://schemas.microsoft.com/office/drawing/2014/main" id="{B36B6584-86F6-76FB-04ED-BD44AE26C813}"/>
              </a:ext>
            </a:extLst>
          </p:cNvPr>
          <p:cNvSpPr>
            <a:spLocks noGrp="1"/>
          </p:cNvSpPr>
          <p:nvPr>
            <p:ph type="body" sz="quarter" idx="17"/>
          </p:nvPr>
        </p:nvSpPr>
        <p:spPr>
          <a:xfrm>
            <a:off x="360000" y="1567086"/>
            <a:ext cx="5995080" cy="4807835"/>
          </a:xfrm>
        </p:spPr>
        <p:txBody>
          <a:bodyPr/>
          <a:lstStyle/>
          <a:p>
            <a:r>
              <a:rPr lang="en-AU"/>
              <a:t>Demonstrate skills  allocated by your teacher in a pool setting before progressing to enclosed/open water settings. </a:t>
            </a:r>
          </a:p>
        </p:txBody>
      </p:sp>
      <p:pic>
        <p:nvPicPr>
          <p:cNvPr id="5" name="Picture 4">
            <a:extLst>
              <a:ext uri="{FF2B5EF4-FFF2-40B4-BE49-F238E27FC236}">
                <a16:creationId xmlns:a16="http://schemas.microsoft.com/office/drawing/2014/main" id="{4F80776B-7BF5-BECD-1845-F8BDE6C327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11696" y="1567086"/>
            <a:ext cx="5289675" cy="3508106"/>
          </a:xfrm>
          <a:prstGeom prst="rect">
            <a:avLst/>
          </a:prstGeom>
        </p:spPr>
      </p:pic>
      <p:sp>
        <p:nvSpPr>
          <p:cNvPr id="2" name="Slide Number Placeholder 1">
            <a:extLst>
              <a:ext uri="{FF2B5EF4-FFF2-40B4-BE49-F238E27FC236}">
                <a16:creationId xmlns:a16="http://schemas.microsoft.com/office/drawing/2014/main" id="{71B06196-3B37-465A-3272-C9E9E569C0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37897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C83F2-953D-BEB6-8BEE-1B26775D4D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83D392-22BD-5E4F-4C6B-314377077C5E}"/>
              </a:ext>
            </a:extLst>
          </p:cNvPr>
          <p:cNvSpPr>
            <a:spLocks noGrp="1"/>
          </p:cNvSpPr>
          <p:nvPr>
            <p:ph type="title"/>
          </p:nvPr>
        </p:nvSpPr>
        <p:spPr/>
        <p:txBody>
          <a:bodyPr/>
          <a:lstStyle/>
          <a:p>
            <a:r>
              <a:rPr lang="en-AU"/>
              <a:t>Knowledge check (4)</a:t>
            </a:r>
          </a:p>
        </p:txBody>
      </p:sp>
      <p:sp>
        <p:nvSpPr>
          <p:cNvPr id="4" name="Text Placeholder 3">
            <a:extLst>
              <a:ext uri="{FF2B5EF4-FFF2-40B4-BE49-F238E27FC236}">
                <a16:creationId xmlns:a16="http://schemas.microsoft.com/office/drawing/2014/main" id="{FED914AC-5D93-AE00-B4F2-EC75F746D0BD}"/>
              </a:ext>
            </a:extLst>
          </p:cNvPr>
          <p:cNvSpPr>
            <a:spLocks noGrp="1"/>
          </p:cNvSpPr>
          <p:nvPr>
            <p:ph type="body" sz="quarter" idx="18"/>
          </p:nvPr>
        </p:nvSpPr>
        <p:spPr/>
        <p:txBody>
          <a:bodyPr/>
          <a:lstStyle/>
          <a:p>
            <a:r>
              <a:rPr lang="en-AU" sz="1800">
                <a:effectLst/>
                <a:latin typeface="Arial" panose="020B0604020202020204" pitchFamily="34" charset="0"/>
                <a:ea typeface="Calibri" panose="020F0502020204030204" pitchFamily="34" charset="0"/>
              </a:rPr>
              <a:t>End of section student skills formative assessment checklist</a:t>
            </a:r>
            <a:endParaRPr lang="en-AU"/>
          </a:p>
        </p:txBody>
      </p:sp>
      <p:pic>
        <p:nvPicPr>
          <p:cNvPr id="6" name="Picture 5">
            <a:extLst>
              <a:ext uri="{FF2B5EF4-FFF2-40B4-BE49-F238E27FC236}">
                <a16:creationId xmlns:a16="http://schemas.microsoft.com/office/drawing/2014/main" id="{E381F050-5952-05B7-431E-6375B5F915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09961" y="285285"/>
            <a:ext cx="634039" cy="634039"/>
          </a:xfrm>
          <a:prstGeom prst="rect">
            <a:avLst/>
          </a:prstGeom>
        </p:spPr>
      </p:pic>
      <p:graphicFrame>
        <p:nvGraphicFramePr>
          <p:cNvPr id="7" name="Table 6">
            <a:extLst>
              <a:ext uri="{FF2B5EF4-FFF2-40B4-BE49-F238E27FC236}">
                <a16:creationId xmlns:a16="http://schemas.microsoft.com/office/drawing/2014/main" id="{E02BA4FF-D0DC-17EB-125D-2BD284D22E4A}"/>
              </a:ext>
            </a:extLst>
          </p:cNvPr>
          <p:cNvGraphicFramePr>
            <a:graphicFrameLocks noGrp="1"/>
          </p:cNvGraphicFramePr>
          <p:nvPr>
            <p:extLst>
              <p:ext uri="{D42A27DB-BD31-4B8C-83A1-F6EECF244321}">
                <p14:modId xmlns:p14="http://schemas.microsoft.com/office/powerpoint/2010/main" val="2452756766"/>
              </p:ext>
            </p:extLst>
          </p:nvPr>
        </p:nvGraphicFramePr>
        <p:xfrm>
          <a:off x="360000" y="1567085"/>
          <a:ext cx="10081858" cy="4129889"/>
        </p:xfrm>
        <a:graphic>
          <a:graphicData uri="http://schemas.openxmlformats.org/drawingml/2006/table">
            <a:tbl>
              <a:tblPr firstRow="1" firstCol="1" bandRow="1"/>
              <a:tblGrid>
                <a:gridCol w="8597187">
                  <a:extLst>
                    <a:ext uri="{9D8B030D-6E8A-4147-A177-3AD203B41FA5}">
                      <a16:colId xmlns:a16="http://schemas.microsoft.com/office/drawing/2014/main" val="1756315076"/>
                    </a:ext>
                  </a:extLst>
                </a:gridCol>
                <a:gridCol w="1484671">
                  <a:extLst>
                    <a:ext uri="{9D8B030D-6E8A-4147-A177-3AD203B41FA5}">
                      <a16:colId xmlns:a16="http://schemas.microsoft.com/office/drawing/2014/main" val="1386610414"/>
                    </a:ext>
                  </a:extLst>
                </a:gridCol>
              </a:tblGrid>
              <a:tr h="835456">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Students can:</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Checkbox</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042670876"/>
                  </a:ext>
                </a:extLst>
              </a:tr>
              <a:tr h="3294433">
                <a:tc>
                  <a:txBody>
                    <a:bodyPr/>
                    <a:lstStyle/>
                    <a:p>
                      <a:pPr marL="342900" indent="-342900">
                        <a:lnSpc>
                          <a:spcPct val="150000"/>
                        </a:lnSpc>
                        <a:buFont typeface="Arial"/>
                        <a:buChar char="•"/>
                      </a:pPr>
                      <a:r>
                        <a:rPr lang="en-AU" sz="2000">
                          <a:solidFill>
                            <a:srgbClr val="002664"/>
                          </a:solidFill>
                          <a:latin typeface="Arial" panose="020B0604020202020204" pitchFamily="34" charset="0"/>
                          <a:cs typeface="Arial" panose="020B0604020202020204" pitchFamily="34" charset="0"/>
                        </a:rPr>
                        <a:t>understand human impacts on aquatic environments.</a:t>
                      </a:r>
                    </a:p>
                    <a:p>
                      <a:pPr marL="342900" indent="-342900">
                        <a:lnSpc>
                          <a:spcPct val="150000"/>
                        </a:lnSpc>
                        <a:buFont typeface="Arial"/>
                        <a:buChar char="•"/>
                      </a:pPr>
                      <a:r>
                        <a:rPr lang="en-AU" sz="2000">
                          <a:solidFill>
                            <a:srgbClr val="002664"/>
                          </a:solidFill>
                          <a:latin typeface="Arial" panose="020B0604020202020204" pitchFamily="34" charset="0"/>
                          <a:cs typeface="Arial" panose="020B0604020202020204" pitchFamily="34" charset="0"/>
                        </a:rPr>
                        <a:t>maintain a range of aquatic equipment.</a:t>
                      </a:r>
                    </a:p>
                    <a:p>
                      <a:pPr marL="342900" indent="-342900">
                        <a:lnSpc>
                          <a:spcPct val="150000"/>
                        </a:lnSpc>
                        <a:buFont typeface="Arial"/>
                        <a:buChar char="•"/>
                      </a:pPr>
                      <a:r>
                        <a:rPr lang="en-AU" sz="2000">
                          <a:solidFill>
                            <a:srgbClr val="002664"/>
                          </a:solidFill>
                          <a:latin typeface="Arial" panose="020B0604020202020204" pitchFamily="34" charset="0"/>
                          <a:cs typeface="Arial" panose="020B0604020202020204" pitchFamily="34" charset="0"/>
                        </a:rPr>
                        <a:t>carry out and understand a variety of communication and safety strategies used in and around water.</a:t>
                      </a:r>
                    </a:p>
                    <a:p>
                      <a:pPr>
                        <a:lnSpc>
                          <a:spcPct val="150000"/>
                        </a:lnSpc>
                        <a:spcBef>
                          <a:spcPts val="1200"/>
                        </a:spcBef>
                        <a:spcAft>
                          <a:spcPts val="600"/>
                        </a:spcAft>
                      </a:pP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351569"/>
                  </a:ext>
                </a:extLst>
              </a:tr>
            </a:tbl>
          </a:graphicData>
        </a:graphic>
      </p:graphicFrame>
      <p:pic>
        <p:nvPicPr>
          <p:cNvPr id="5" name="Picture 4">
            <a:extLst>
              <a:ext uri="{FF2B5EF4-FFF2-40B4-BE49-F238E27FC236}">
                <a16:creationId xmlns:a16="http://schemas.microsoft.com/office/drawing/2014/main" id="{2E16006B-4116-3A10-83F8-29FA17006C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3237" y="2514521"/>
            <a:ext cx="914479" cy="914479"/>
          </a:xfrm>
          <a:prstGeom prst="rect">
            <a:avLst/>
          </a:prstGeom>
        </p:spPr>
      </p:pic>
      <p:sp>
        <p:nvSpPr>
          <p:cNvPr id="2" name="Slide Number Placeholder 1">
            <a:extLst>
              <a:ext uri="{FF2B5EF4-FFF2-40B4-BE49-F238E27FC236}">
                <a16:creationId xmlns:a16="http://schemas.microsoft.com/office/drawing/2014/main" id="{82428EA5-A96D-90D4-6F68-4BB044A02F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1931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7532-62E0-1F1C-FB9B-1115450EF81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EDB4F21-AE34-3F2B-61A7-BA2661388219}"/>
              </a:ext>
            </a:extLst>
          </p:cNvPr>
          <p:cNvSpPr>
            <a:spLocks noGrp="1"/>
          </p:cNvSpPr>
          <p:nvPr>
            <p:ph type="ctrTitle"/>
          </p:nvPr>
        </p:nvSpPr>
        <p:spPr/>
        <p:txBody>
          <a:bodyPr/>
          <a:lstStyle/>
          <a:p>
            <a:r>
              <a:rPr lang="en-AU" dirty="0"/>
              <a:t>Weeks 9–10</a:t>
            </a:r>
          </a:p>
        </p:txBody>
      </p:sp>
    </p:spTree>
    <p:extLst>
      <p:ext uri="{BB962C8B-B14F-4D97-AF65-F5344CB8AC3E}">
        <p14:creationId xmlns:p14="http://schemas.microsoft.com/office/powerpoint/2010/main" val="375367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7129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rgbClr val="002664"/>
                </a:solidFill>
                <a:cs typeface="Arial" panose="020B0604020202020204" pitchFamily="34" charset="0"/>
              </a:rPr>
              <a:t>We are learning to</a:t>
            </a:r>
            <a:endParaRPr lang="en-AU" sz="2000" b="1">
              <a:solidFill>
                <a:srgbClr val="22272B"/>
              </a:solidFill>
              <a:ea typeface="+mn-lt"/>
              <a:cs typeface="Arial" panose="020B0604020202020204" pitchFamily="34" charset="0"/>
            </a:endParaRPr>
          </a:p>
          <a:p>
            <a:pPr marL="342900" indent="-342900">
              <a:lnSpc>
                <a:spcPct val="150000"/>
              </a:lnSpc>
              <a:buFont typeface="Arial" panose="020B0604020202020204" pitchFamily="34" charset="0"/>
              <a:buChar char="•"/>
            </a:pPr>
            <a:r>
              <a:rPr lang="en-AU" sz="2000">
                <a:solidFill>
                  <a:srgbClr val="002664"/>
                </a:solidFill>
                <a:cs typeface="Arial" panose="020B0604020202020204" pitchFamily="34" charset="0"/>
              </a:rPr>
              <a:t>analyse drowning statistics so we can explain, trends, patterns and risk factors in different learning environments.</a:t>
            </a:r>
          </a:p>
          <a:p>
            <a:pPr>
              <a:lnSpc>
                <a:spcPct val="150000"/>
              </a:lnSpc>
            </a:pPr>
            <a:r>
              <a:rPr lang="en-AU" sz="2000" b="1">
                <a:solidFill>
                  <a:srgbClr val="002664"/>
                </a:solidFill>
                <a:cs typeface="Arial" panose="020B0604020202020204" pitchFamily="34" charset="0"/>
              </a:rPr>
              <a:t>We can</a:t>
            </a:r>
            <a:endParaRPr lang="en-US" sz="2000">
              <a:solidFill>
                <a:srgbClr val="002664"/>
              </a:solidFill>
              <a:cs typeface="Arial" panose="020B0604020202020204" pitchFamily="34" charset="0"/>
            </a:endParaRPr>
          </a:p>
          <a:p>
            <a:pPr marL="342900" indent="-342900">
              <a:lnSpc>
                <a:spcPct val="150000"/>
              </a:lnSpc>
              <a:buFont typeface="Arial"/>
              <a:buChar char="•"/>
            </a:pPr>
            <a:r>
              <a:rPr lang="en-AU" sz="2000">
                <a:solidFill>
                  <a:srgbClr val="002664"/>
                </a:solidFill>
                <a:cs typeface="Arial" panose="020B0604020202020204" pitchFamily="34" charset="0"/>
              </a:rPr>
              <a:t>interpret data to describe where and when drowning risks are most common.</a:t>
            </a:r>
          </a:p>
          <a:p>
            <a:pPr marL="342900" indent="-342900">
              <a:lnSpc>
                <a:spcPct val="150000"/>
              </a:lnSpc>
              <a:buFont typeface="Arial"/>
              <a:buChar char="•"/>
            </a:pPr>
            <a:r>
              <a:rPr lang="en-AU" sz="2000">
                <a:solidFill>
                  <a:srgbClr val="002664"/>
                </a:solidFill>
                <a:cs typeface="Arial" panose="020B0604020202020204" pitchFamily="34" charset="0"/>
              </a:rPr>
              <a:t>compare statistics to the local region.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35752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1B3FB-E52F-B683-B2D9-3FA1E9184B6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7F310D-1CA5-2609-4C15-4F9AE0D342FA}"/>
              </a:ext>
            </a:extLst>
          </p:cNvPr>
          <p:cNvSpPr>
            <a:spLocks noGrp="1"/>
          </p:cNvSpPr>
          <p:nvPr>
            <p:ph type="title"/>
          </p:nvPr>
        </p:nvSpPr>
        <p:spPr/>
        <p:txBody>
          <a:bodyPr/>
          <a:lstStyle/>
          <a:p>
            <a:r>
              <a:rPr lang="en-AU"/>
              <a:t>Learning intention and success criteria (5)</a:t>
            </a:r>
          </a:p>
        </p:txBody>
      </p:sp>
      <p:sp>
        <p:nvSpPr>
          <p:cNvPr id="7" name="TextBox 6">
            <a:extLst>
              <a:ext uri="{FF2B5EF4-FFF2-40B4-BE49-F238E27FC236}">
                <a16:creationId xmlns:a16="http://schemas.microsoft.com/office/drawing/2014/main" id="{350CDEEF-27A6-2D88-32BC-A1E12B2B4D2F}"/>
              </a:ext>
            </a:extLst>
          </p:cNvPr>
          <p:cNvSpPr txBox="1"/>
          <p:nvPr/>
        </p:nvSpPr>
        <p:spPr>
          <a:xfrm>
            <a:off x="370416" y="1894417"/>
            <a:ext cx="11303000" cy="46365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rgbClr val="002664"/>
                </a:solidFill>
                <a:latin typeface="Arial" panose="020B0604020202020204" pitchFamily="34" charset="0"/>
                <a:cs typeface="Arial" panose="020B0604020202020204" pitchFamily="34" charset="0"/>
              </a:rPr>
              <a:t>We are learning to</a:t>
            </a:r>
            <a:endParaRPr lang="en-AU" sz="2000" b="1">
              <a:solidFill>
                <a:srgbClr val="22272B"/>
              </a:solidFill>
              <a:latin typeface="Arial" panose="020B0604020202020204" pitchFamily="34" charset="0"/>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assess the impact technologies have on aquatic activities.</a:t>
            </a:r>
          </a:p>
          <a:p>
            <a:pPr marL="342900" indent="-342900">
              <a:lnSpc>
                <a:spcPct val="150000"/>
              </a:lnSpc>
              <a:spcAft>
                <a:spcPts val="6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know and understand boating rules in NSW.</a:t>
            </a:r>
          </a:p>
          <a:p>
            <a:pPr marL="342900" indent="-342900">
              <a:lnSpc>
                <a:spcPct val="150000"/>
              </a:lnSpc>
              <a:spcAft>
                <a:spcPts val="600"/>
              </a:spcAft>
              <a:buFont typeface="Arial" panose="020B0604020202020204" pitchFamily="34" charset="0"/>
              <a:buChar char="•"/>
            </a:pPr>
            <a:r>
              <a:rPr lang="en-AU" sz="2000">
                <a:solidFill>
                  <a:srgbClr val="002664"/>
                </a:solidFill>
                <a:latin typeface="Arial" panose="020B0604020202020204" pitchFamily="34" charset="0"/>
                <a:cs typeface="Arial" panose="020B0604020202020204" pitchFamily="34" charset="0"/>
              </a:rPr>
              <a:t>investigate regulation and the bodies that support their application in aquatic environments.</a:t>
            </a:r>
          </a:p>
          <a:p>
            <a:pPr>
              <a:lnSpc>
                <a:spcPct val="150000"/>
              </a:lnSpc>
              <a:spcAft>
                <a:spcPts val="600"/>
              </a:spcAft>
            </a:pPr>
            <a:r>
              <a:rPr lang="en-AU" sz="2000" b="1">
                <a:solidFill>
                  <a:srgbClr val="002664"/>
                </a:solidFill>
                <a:latin typeface="Arial" panose="020B0604020202020204" pitchFamily="34" charset="0"/>
                <a:cs typeface="Arial" panose="020B0604020202020204" pitchFamily="34" charset="0"/>
              </a:rPr>
              <a:t>We can</a:t>
            </a:r>
            <a:endParaRPr lang="en-US" sz="2000">
              <a:solidFill>
                <a:srgbClr val="002664"/>
              </a:solidFill>
              <a:latin typeface="Arial" panose="020B0604020202020204" pitchFamily="34" charset="0"/>
              <a:cs typeface="Arial" panose="020B0604020202020204" pitchFamily="34" charset="0"/>
            </a:endParaRPr>
          </a:p>
          <a:p>
            <a:pPr marL="342900" indent="-342900">
              <a:lnSpc>
                <a:spcPct val="150000"/>
              </a:lnSpc>
              <a:spcAft>
                <a:spcPts val="600"/>
              </a:spcAft>
              <a:buFont typeface="Arial"/>
              <a:buChar char="•"/>
            </a:pPr>
            <a:r>
              <a:rPr lang="en-AU" sz="2000">
                <a:solidFill>
                  <a:srgbClr val="002664"/>
                </a:solidFill>
                <a:latin typeface="Arial" panose="020B0604020202020204" pitchFamily="34" charset="0"/>
                <a:cs typeface="Arial" panose="020B0604020202020204" pitchFamily="34" charset="0"/>
              </a:rPr>
              <a:t>communicate the impact emerging technology has had on aquatic activities.</a:t>
            </a:r>
          </a:p>
          <a:p>
            <a:pPr marL="342900" indent="-342900">
              <a:lnSpc>
                <a:spcPct val="150000"/>
              </a:lnSpc>
              <a:spcAft>
                <a:spcPts val="600"/>
              </a:spcAft>
              <a:buFont typeface="Arial"/>
              <a:buChar char="•"/>
            </a:pPr>
            <a:r>
              <a:rPr lang="en-AU" sz="2000">
                <a:solidFill>
                  <a:srgbClr val="002664"/>
                </a:solidFill>
                <a:latin typeface="Arial" panose="020B0604020202020204" pitchFamily="34" charset="0"/>
                <a:cs typeface="Arial" panose="020B0604020202020204" pitchFamily="34" charset="0"/>
              </a:rPr>
              <a:t>successfully complete a practice test for a NSW boating license.</a:t>
            </a:r>
          </a:p>
          <a:p>
            <a:pPr marL="342900" indent="-342900">
              <a:lnSpc>
                <a:spcPct val="150000"/>
              </a:lnSpc>
              <a:spcAft>
                <a:spcPts val="600"/>
              </a:spcAft>
              <a:buFont typeface="Arial"/>
              <a:buChar char="•"/>
            </a:pPr>
            <a:r>
              <a:rPr lang="en-AU" sz="2000">
                <a:solidFill>
                  <a:srgbClr val="002664"/>
                </a:solidFill>
                <a:latin typeface="Arial" panose="020B0604020202020204" pitchFamily="34" charset="0"/>
                <a:cs typeface="Arial" panose="020B0604020202020204" pitchFamily="34" charset="0"/>
              </a:rPr>
              <a:t>explain the role of different regulatory bodies and the role education and technology has in regulating aquatic activities.</a:t>
            </a:r>
          </a:p>
        </p:txBody>
      </p:sp>
      <p:sp>
        <p:nvSpPr>
          <p:cNvPr id="2" name="Slide Number Placeholder 1">
            <a:extLst>
              <a:ext uri="{FF2B5EF4-FFF2-40B4-BE49-F238E27FC236}">
                <a16:creationId xmlns:a16="http://schemas.microsoft.com/office/drawing/2014/main" id="{9BEDE38A-9D6D-A7B7-6D75-A707B4F517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4226562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9BC8-DD7B-7055-B392-C2555B787D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D9DFA6-C3CD-4E33-9C6F-39F3EF9B1B96}"/>
              </a:ext>
            </a:extLst>
          </p:cNvPr>
          <p:cNvSpPr>
            <a:spLocks noGrp="1"/>
          </p:cNvSpPr>
          <p:nvPr>
            <p:ph type="title"/>
          </p:nvPr>
        </p:nvSpPr>
        <p:spPr/>
        <p:txBody>
          <a:bodyPr/>
          <a:lstStyle/>
          <a:p>
            <a:r>
              <a:rPr lang="en-AU"/>
              <a:t>Aquatic activities (11)</a:t>
            </a:r>
          </a:p>
        </p:txBody>
      </p:sp>
      <p:sp>
        <p:nvSpPr>
          <p:cNvPr id="4" name="Text Placeholder 3">
            <a:extLst>
              <a:ext uri="{FF2B5EF4-FFF2-40B4-BE49-F238E27FC236}">
                <a16:creationId xmlns:a16="http://schemas.microsoft.com/office/drawing/2014/main" id="{5D3F970A-6E8C-C628-877D-B02B5A176299}"/>
              </a:ext>
            </a:extLst>
          </p:cNvPr>
          <p:cNvSpPr>
            <a:spLocks noGrp="1"/>
          </p:cNvSpPr>
          <p:nvPr>
            <p:ph type="body" sz="quarter" idx="18"/>
          </p:nvPr>
        </p:nvSpPr>
        <p:spPr/>
        <p:txBody>
          <a:bodyPr/>
          <a:lstStyle/>
          <a:p>
            <a:r>
              <a:rPr lang="en-AU"/>
              <a:t>Emerging technologies – Jigsaw</a:t>
            </a:r>
          </a:p>
        </p:txBody>
      </p:sp>
      <p:graphicFrame>
        <p:nvGraphicFramePr>
          <p:cNvPr id="6" name="Table 5">
            <a:extLst>
              <a:ext uri="{FF2B5EF4-FFF2-40B4-BE49-F238E27FC236}">
                <a16:creationId xmlns:a16="http://schemas.microsoft.com/office/drawing/2014/main" id="{4EC8FC11-99E1-B864-70C0-49D4D679491E}"/>
              </a:ext>
            </a:extLst>
          </p:cNvPr>
          <p:cNvGraphicFramePr>
            <a:graphicFrameLocks noGrp="1"/>
          </p:cNvGraphicFramePr>
          <p:nvPr>
            <p:extLst>
              <p:ext uri="{D42A27DB-BD31-4B8C-83A1-F6EECF244321}">
                <p14:modId xmlns:p14="http://schemas.microsoft.com/office/powerpoint/2010/main" val="4271162413"/>
              </p:ext>
            </p:extLst>
          </p:nvPr>
        </p:nvGraphicFramePr>
        <p:xfrm>
          <a:off x="360000" y="1445341"/>
          <a:ext cx="11484000" cy="5017830"/>
        </p:xfrm>
        <a:graphic>
          <a:graphicData uri="http://schemas.openxmlformats.org/drawingml/2006/table">
            <a:tbl>
              <a:tblPr firstRow="1"/>
              <a:tblGrid>
                <a:gridCol w="3936784">
                  <a:extLst>
                    <a:ext uri="{9D8B030D-6E8A-4147-A177-3AD203B41FA5}">
                      <a16:colId xmlns:a16="http://schemas.microsoft.com/office/drawing/2014/main" val="704200180"/>
                    </a:ext>
                  </a:extLst>
                </a:gridCol>
                <a:gridCol w="3630920">
                  <a:extLst>
                    <a:ext uri="{9D8B030D-6E8A-4147-A177-3AD203B41FA5}">
                      <a16:colId xmlns:a16="http://schemas.microsoft.com/office/drawing/2014/main" val="1067357164"/>
                    </a:ext>
                  </a:extLst>
                </a:gridCol>
                <a:gridCol w="3916296">
                  <a:extLst>
                    <a:ext uri="{9D8B030D-6E8A-4147-A177-3AD203B41FA5}">
                      <a16:colId xmlns:a16="http://schemas.microsoft.com/office/drawing/2014/main" val="3053366595"/>
                    </a:ext>
                  </a:extLst>
                </a:gridCol>
              </a:tblGrid>
              <a:tr h="276464">
                <a:tc>
                  <a:txBody>
                    <a:bodyPr/>
                    <a:lstStyle/>
                    <a:p>
                      <a:pPr>
                        <a:lnSpc>
                          <a:spcPct val="150000"/>
                        </a:lnSpc>
                        <a:spcBef>
                          <a:spcPts val="1200"/>
                        </a:spcBef>
                        <a:spcAft>
                          <a:spcPts val="600"/>
                        </a:spcAft>
                        <a:buNone/>
                      </a:pPr>
                      <a:r>
                        <a:rPr lang="en-AU" sz="1600" b="1">
                          <a:solidFill>
                            <a:srgbClr val="FFFFFF"/>
                          </a:solidFill>
                          <a:effectLst/>
                          <a:latin typeface="Arial" panose="020B0604020202020204" pitchFamily="34" charset="0"/>
                          <a:ea typeface="Calibri" panose="020F0502020204030204" pitchFamily="34" charset="0"/>
                          <a:cs typeface="Arial" panose="020B0604020202020204" pitchFamily="34" charset="0"/>
                        </a:rPr>
                        <a:t>Technology</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buNone/>
                      </a:pPr>
                      <a:r>
                        <a:rPr lang="en-AU" sz="1600" b="1">
                          <a:solidFill>
                            <a:srgbClr val="FFFFFF"/>
                          </a:solidFill>
                          <a:effectLst/>
                          <a:latin typeface="Arial" panose="020B0604020202020204" pitchFamily="34" charset="0"/>
                          <a:ea typeface="Calibri" panose="020F0502020204030204" pitchFamily="34" charset="0"/>
                          <a:cs typeface="Arial" panose="020B0604020202020204" pitchFamily="34" charset="0"/>
                        </a:rPr>
                        <a:t>Description</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a:noFill/>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buNone/>
                      </a:pPr>
                      <a:r>
                        <a:rPr lang="en-AU" sz="1600" b="1">
                          <a:solidFill>
                            <a:srgbClr val="FFFFFF"/>
                          </a:solidFill>
                          <a:effectLst/>
                          <a:latin typeface="Arial" panose="020B0604020202020204" pitchFamily="34" charset="0"/>
                          <a:ea typeface="Calibri" panose="020F0502020204030204" pitchFamily="34" charset="0"/>
                          <a:cs typeface="Arial" panose="020B0604020202020204" pitchFamily="34" charset="0"/>
                        </a:rPr>
                        <a:t>Impact on snorkelling</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4033109730"/>
                  </a:ext>
                </a:extLst>
              </a:tr>
              <a:tr h="1105532">
                <a:tc>
                  <a:txBody>
                    <a:bodyPr/>
                    <a:lstStyle/>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2"/>
                        </a:rPr>
                        <a:t>GoPro</a:t>
                      </a:r>
                      <a:endParaRPr lang="en-AU" sz="1400">
                        <a:effectLst/>
                        <a:latin typeface="Arial" panose="020B0604020202020204" pitchFamily="34" charset="0"/>
                        <a:ea typeface="Calibri" panose="020F0502020204030204" pitchFamily="34" charset="0"/>
                        <a:cs typeface="Arial" panose="020B0604020202020204" pitchFamily="34" charset="0"/>
                      </a:endParaRPr>
                    </a:p>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3"/>
                        </a:rPr>
                        <a:t>Video: How to Capture Underwater Dive + Snorkel Shots With Your GoPro (2:57)</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51813"/>
                  </a:ext>
                </a:extLst>
              </a:tr>
              <a:tr h="885015">
                <a:tc>
                  <a:txBody>
                    <a:bodyPr/>
                    <a:lstStyle/>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4"/>
                        </a:rPr>
                        <a:t>Full face snorkel</a:t>
                      </a:r>
                      <a:endParaRPr lang="en-AU" sz="1400">
                        <a:effectLst/>
                        <a:latin typeface="Arial" panose="020B0604020202020204" pitchFamily="34" charset="0"/>
                        <a:ea typeface="Calibri" panose="020F0502020204030204" pitchFamily="34" charset="0"/>
                        <a:cs typeface="Arial" panose="020B0604020202020204" pitchFamily="34" charset="0"/>
                      </a:endParaRPr>
                    </a:p>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5"/>
                        </a:rPr>
                        <a:t>Video: How it works – full face snorkel (0:48)</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3998634"/>
                  </a:ext>
                </a:extLst>
              </a:tr>
              <a:tr h="903681">
                <a:tc>
                  <a:txBody>
                    <a:bodyPr/>
                    <a:lstStyle/>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6"/>
                        </a:rPr>
                        <a:t>Wetsuit technologies</a:t>
                      </a:r>
                      <a:endParaRPr lang="en-AU" sz="1400">
                        <a:effectLst/>
                        <a:latin typeface="Arial" panose="020B0604020202020204" pitchFamily="34" charset="0"/>
                        <a:ea typeface="Calibri" panose="020F0502020204030204" pitchFamily="34" charset="0"/>
                        <a:cs typeface="Arial" panose="020B0604020202020204" pitchFamily="34" charset="0"/>
                      </a:endParaRPr>
                    </a:p>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7"/>
                        </a:rPr>
                        <a:t>Video: Shark stop wetsuits (0:37)</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396673"/>
                  </a:ext>
                </a:extLst>
              </a:tr>
              <a:tr h="1003081">
                <a:tc>
                  <a:txBody>
                    <a:bodyPr/>
                    <a:lstStyle/>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8"/>
                        </a:rPr>
                        <a:t>Diver propulsion vehicles</a:t>
                      </a:r>
                      <a:endParaRPr lang="en-AU" sz="1400">
                        <a:effectLst/>
                        <a:latin typeface="Arial" panose="020B0604020202020204" pitchFamily="34" charset="0"/>
                        <a:ea typeface="Calibri" panose="020F0502020204030204" pitchFamily="34" charset="0"/>
                        <a:cs typeface="Arial" panose="020B0604020202020204" pitchFamily="34" charset="0"/>
                      </a:endParaRPr>
                    </a:p>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9"/>
                        </a:rPr>
                        <a:t>Video: Introducing LEFEET P1: the most versatile underwater scooter (2:11)</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29129"/>
                  </a:ext>
                </a:extLst>
              </a:tr>
              <a:tr h="799973">
                <a:tc>
                  <a:txBody>
                    <a:bodyPr/>
                    <a:lstStyle/>
                    <a:p>
                      <a:pPr>
                        <a:lnSpc>
                          <a:spcPct val="114000"/>
                        </a:lnSpc>
                        <a:spcBef>
                          <a:spcPts val="0"/>
                        </a:spcBef>
                        <a:spcAft>
                          <a:spcPts val="600"/>
                        </a:spcAft>
                        <a:buNone/>
                      </a:pPr>
                      <a:r>
                        <a:rPr lang="en-AU" sz="1400" u="sng">
                          <a:solidFill>
                            <a:srgbClr val="001C4A"/>
                          </a:solidFill>
                          <a:effectLst/>
                          <a:latin typeface="Arial" panose="020B0604020202020204" pitchFamily="34" charset="0"/>
                          <a:ea typeface="Calibri" panose="020F0502020204030204" pitchFamily="34" charset="0"/>
                          <a:cs typeface="Arial" panose="020B0604020202020204" pitchFamily="34" charset="0"/>
                          <a:hlinkClick r:id="rId10"/>
                        </a:rPr>
                        <a:t>Reef safe sunscreens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4000"/>
                        </a:lnSpc>
                        <a:spcBef>
                          <a:spcPts val="0"/>
                        </a:spcBef>
                        <a:spcAft>
                          <a:spcPts val="600"/>
                        </a:spcAft>
                        <a:buNone/>
                      </a:pPr>
                      <a:r>
                        <a:rPr lang="en-AU" sz="1400" dirty="0">
                          <a:effectLst/>
                          <a:latin typeface="Arial" panose="020B0604020202020204" pitchFamily="34" charset="0"/>
                          <a:ea typeface="Calibri" panose="020F0502020204030204" pitchFamily="34" charset="0"/>
                          <a:cs typeface="Arial" panose="020B0604020202020204" pitchFamily="34" charset="0"/>
                        </a:rPr>
                        <a:t> </a:t>
                      </a:r>
                    </a:p>
                  </a:txBody>
                  <a:tcPr marL="49078" marR="49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699903"/>
                  </a:ext>
                </a:extLst>
              </a:tr>
            </a:tbl>
          </a:graphicData>
        </a:graphic>
      </p:graphicFrame>
      <p:sp>
        <p:nvSpPr>
          <p:cNvPr id="2" name="Slide Number Placeholder 1">
            <a:extLst>
              <a:ext uri="{FF2B5EF4-FFF2-40B4-BE49-F238E27FC236}">
                <a16:creationId xmlns:a16="http://schemas.microsoft.com/office/drawing/2014/main" id="{EA2B198E-CBFE-A179-7B58-7EBD45872D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289310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015C-9174-4B92-6D23-4302A7043F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9C8854-7D66-B2F4-24D7-79666AC686D2}"/>
              </a:ext>
            </a:extLst>
          </p:cNvPr>
          <p:cNvSpPr>
            <a:spLocks noGrp="1"/>
          </p:cNvSpPr>
          <p:nvPr>
            <p:ph type="title"/>
          </p:nvPr>
        </p:nvSpPr>
        <p:spPr/>
        <p:txBody>
          <a:bodyPr/>
          <a:lstStyle/>
          <a:p>
            <a:r>
              <a:rPr lang="en-AU"/>
              <a:t>Aquatic activities (12)</a:t>
            </a:r>
          </a:p>
        </p:txBody>
      </p:sp>
      <p:sp>
        <p:nvSpPr>
          <p:cNvPr id="4" name="Text Placeholder 3">
            <a:extLst>
              <a:ext uri="{FF2B5EF4-FFF2-40B4-BE49-F238E27FC236}">
                <a16:creationId xmlns:a16="http://schemas.microsoft.com/office/drawing/2014/main" id="{ED66C8FE-C1BA-7467-B55A-89B3DBE7DE34}"/>
              </a:ext>
            </a:extLst>
          </p:cNvPr>
          <p:cNvSpPr>
            <a:spLocks noGrp="1"/>
          </p:cNvSpPr>
          <p:nvPr>
            <p:ph type="body" sz="quarter" idx="18"/>
          </p:nvPr>
        </p:nvSpPr>
        <p:spPr/>
        <p:txBody>
          <a:bodyPr/>
          <a:lstStyle/>
          <a:p>
            <a:r>
              <a:rPr lang="en-AU"/>
              <a:t>Licensing</a:t>
            </a:r>
          </a:p>
        </p:txBody>
      </p:sp>
      <p:sp>
        <p:nvSpPr>
          <p:cNvPr id="5" name="Text Placeholder 4">
            <a:extLst>
              <a:ext uri="{FF2B5EF4-FFF2-40B4-BE49-F238E27FC236}">
                <a16:creationId xmlns:a16="http://schemas.microsoft.com/office/drawing/2014/main" id="{F4E28007-A8A6-CAFA-5653-3BF5B9F1EC95}"/>
              </a:ext>
            </a:extLst>
          </p:cNvPr>
          <p:cNvSpPr>
            <a:spLocks noGrp="1"/>
          </p:cNvSpPr>
          <p:nvPr>
            <p:ph type="body" sz="quarter" idx="17"/>
          </p:nvPr>
        </p:nvSpPr>
        <p:spPr>
          <a:xfrm>
            <a:off x="360000" y="1567086"/>
            <a:ext cx="6635160" cy="4807835"/>
          </a:xfrm>
        </p:spPr>
        <p:txBody>
          <a:bodyPr/>
          <a:lstStyle/>
          <a:p>
            <a:pPr>
              <a:lnSpc>
                <a:spcPct val="150000"/>
              </a:lnSpc>
              <a:buNone/>
            </a:pPr>
            <a:r>
              <a:rPr lang="en-AU" dirty="0">
                <a:solidFill>
                  <a:srgbClr val="000000"/>
                </a:solidFill>
                <a:effectLst/>
                <a:latin typeface="+mn-lt"/>
                <a:ea typeface="Aptos" panose="020B0004020202020204" pitchFamily="34" charset="0"/>
                <a:cs typeface="Aptos" panose="020B0004020202020204" pitchFamily="34" charset="0"/>
              </a:rPr>
              <a:t>Refer to </a:t>
            </a:r>
            <a:r>
              <a:rPr lang="en-AU" u="sng" dirty="0">
                <a:solidFill>
                  <a:srgbClr val="000000"/>
                </a:solidFill>
                <a:effectLst/>
                <a:latin typeface="+mn-lt"/>
                <a:ea typeface="Aptos" panose="020B0004020202020204" pitchFamily="34" charset="0"/>
                <a:cs typeface="Aptos" panose="020B0004020202020204" pitchFamily="34" charset="0"/>
                <a:hlinkClick r:id="rId2"/>
              </a:rPr>
              <a:t>NSW Boating Handbook</a:t>
            </a:r>
            <a:r>
              <a:rPr lang="en-AU" dirty="0">
                <a:solidFill>
                  <a:srgbClr val="000000"/>
                </a:solidFill>
                <a:effectLst/>
                <a:latin typeface="+mn-lt"/>
                <a:ea typeface="Aptos" panose="020B0004020202020204" pitchFamily="34" charset="0"/>
                <a:cs typeface="Aptos" panose="020B0004020202020204" pitchFamily="34" charset="0"/>
              </a:rPr>
              <a:t>. </a:t>
            </a:r>
            <a:endParaRPr lang="en-AU" dirty="0">
              <a:effectLst/>
              <a:latin typeface="+mn-lt"/>
              <a:ea typeface="Calibri" panose="020F0502020204030204" pitchFamily="34" charset="0"/>
            </a:endParaRPr>
          </a:p>
          <a:p>
            <a:pPr marL="457200" indent="-457200">
              <a:lnSpc>
                <a:spcPct val="150000"/>
              </a:lnSpc>
              <a:buFont typeface="+mj-lt"/>
              <a:buAutoNum type="arabicPeriod"/>
            </a:pPr>
            <a:r>
              <a:rPr lang="en-AU" dirty="0">
                <a:solidFill>
                  <a:srgbClr val="000000"/>
                </a:solidFill>
                <a:effectLst/>
                <a:latin typeface="+mn-lt"/>
                <a:ea typeface="Aptos" panose="020B0004020202020204" pitchFamily="34" charset="0"/>
                <a:cs typeface="Aptos" panose="020B0004020202020204" pitchFamily="34" charset="0"/>
              </a:rPr>
              <a:t>Describe regulations specific to boaters/PWC users in relation to snorkelling e.g. minimum distances, dive flags.</a:t>
            </a:r>
            <a:endParaRPr lang="en-AU" dirty="0">
              <a:effectLst/>
              <a:latin typeface="+mn-lt"/>
              <a:ea typeface="Calibri" panose="020F0502020204030204" pitchFamily="34" charset="0"/>
            </a:endParaRPr>
          </a:p>
          <a:p>
            <a:pPr marL="457200" indent="-457200">
              <a:lnSpc>
                <a:spcPct val="150000"/>
              </a:lnSpc>
              <a:buFont typeface="+mj-lt"/>
              <a:buAutoNum type="arabicPeriod"/>
            </a:pPr>
            <a:r>
              <a:rPr lang="en-AU" dirty="0">
                <a:solidFill>
                  <a:srgbClr val="000000"/>
                </a:solidFill>
                <a:effectLst/>
                <a:latin typeface="+mn-lt"/>
                <a:ea typeface="Aptos" panose="020B0004020202020204" pitchFamily="34" charset="0"/>
                <a:cs typeface="Aptos" panose="020B0004020202020204" pitchFamily="34" charset="0"/>
              </a:rPr>
              <a:t>Describe the requirements for obtaining an NSW boat licence.</a:t>
            </a:r>
          </a:p>
          <a:p>
            <a:pPr marL="457200" indent="-457200">
              <a:lnSpc>
                <a:spcPct val="150000"/>
              </a:lnSpc>
              <a:buFont typeface="+mj-lt"/>
              <a:buAutoNum type="arabicPeriod"/>
            </a:pPr>
            <a:r>
              <a:rPr lang="en-AU" dirty="0">
                <a:solidFill>
                  <a:srgbClr val="000000"/>
                </a:solidFill>
                <a:latin typeface="+mn-lt"/>
                <a:ea typeface="Calibri" panose="020F0502020204030204" pitchFamily="34" charset="0"/>
              </a:rPr>
              <a:t>Complete the </a:t>
            </a:r>
            <a:r>
              <a:rPr lang="en-AU" dirty="0">
                <a:solidFill>
                  <a:srgbClr val="000000"/>
                </a:solidFill>
                <a:latin typeface="+mn-lt"/>
                <a:ea typeface="Calibri" panose="020F0502020204030204" pitchFamily="34" charset="0"/>
                <a:hlinkClick r:id="rId3"/>
              </a:rPr>
              <a:t>online practice quiz</a:t>
            </a:r>
            <a:endParaRPr lang="en-AU" dirty="0">
              <a:effectLst/>
              <a:latin typeface="+mn-lt"/>
              <a:ea typeface="Calibri" panose="020F0502020204030204" pitchFamily="34" charset="0"/>
            </a:endParaRPr>
          </a:p>
        </p:txBody>
      </p:sp>
      <p:pic>
        <p:nvPicPr>
          <p:cNvPr id="10" name="Picture 9">
            <a:hlinkClick r:id="rId4"/>
            <a:extLst>
              <a:ext uri="{FF2B5EF4-FFF2-40B4-BE49-F238E27FC236}">
                <a16:creationId xmlns:a16="http://schemas.microsoft.com/office/drawing/2014/main" id="{290DF826-EB96-5E7A-2AB0-C78C548A219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84026" y="300920"/>
            <a:ext cx="4447974" cy="6074002"/>
          </a:xfrm>
          <a:prstGeom prst="rect">
            <a:avLst/>
          </a:prstGeom>
        </p:spPr>
      </p:pic>
      <p:sp>
        <p:nvSpPr>
          <p:cNvPr id="7" name="TextBox 6">
            <a:extLst>
              <a:ext uri="{FF2B5EF4-FFF2-40B4-BE49-F238E27FC236}">
                <a16:creationId xmlns:a16="http://schemas.microsoft.com/office/drawing/2014/main" id="{916D595A-5769-55C7-6264-35C1FA88EA03}"/>
              </a:ext>
            </a:extLst>
          </p:cNvPr>
          <p:cNvSpPr txBox="1"/>
          <p:nvPr/>
        </p:nvSpPr>
        <p:spPr>
          <a:xfrm>
            <a:off x="7384026" y="6451841"/>
            <a:ext cx="3739974" cy="244159"/>
          </a:xfrm>
          <a:prstGeom prst="rect">
            <a:avLst/>
          </a:prstGeom>
          <a:noFill/>
        </p:spPr>
        <p:txBody>
          <a:bodyPr wrap="square">
            <a:spAutoFit/>
          </a:bodyPr>
          <a:lstStyle/>
          <a:p>
            <a:r>
              <a:rPr lang="en-AU" sz="1000" dirty="0"/>
              <a:t>©Transport for New South Wales(2023)</a:t>
            </a:r>
          </a:p>
        </p:txBody>
      </p:sp>
      <p:sp>
        <p:nvSpPr>
          <p:cNvPr id="2" name="Slide Number Placeholder 1">
            <a:extLst>
              <a:ext uri="{FF2B5EF4-FFF2-40B4-BE49-F238E27FC236}">
                <a16:creationId xmlns:a16="http://schemas.microsoft.com/office/drawing/2014/main" id="{3C3245B6-B9F5-E160-0B02-9E089D8BB6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148526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46886-3EFC-1546-C330-D712C5D32D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D23C24-8469-E5EF-32DE-69A56046D756}"/>
              </a:ext>
            </a:extLst>
          </p:cNvPr>
          <p:cNvSpPr>
            <a:spLocks noGrp="1"/>
          </p:cNvSpPr>
          <p:nvPr>
            <p:ph type="title"/>
          </p:nvPr>
        </p:nvSpPr>
        <p:spPr>
          <a:xfrm>
            <a:off x="360000" y="360000"/>
            <a:ext cx="4801935" cy="545601"/>
          </a:xfrm>
        </p:spPr>
        <p:txBody>
          <a:bodyPr/>
          <a:lstStyle/>
          <a:p>
            <a:r>
              <a:rPr lang="en-AU"/>
              <a:t>Aquatic activities (13)</a:t>
            </a:r>
          </a:p>
        </p:txBody>
      </p:sp>
      <p:sp>
        <p:nvSpPr>
          <p:cNvPr id="4" name="Text Placeholder 3">
            <a:extLst>
              <a:ext uri="{FF2B5EF4-FFF2-40B4-BE49-F238E27FC236}">
                <a16:creationId xmlns:a16="http://schemas.microsoft.com/office/drawing/2014/main" id="{A16A1402-11E9-40F0-2812-E76BE44E54CF}"/>
              </a:ext>
            </a:extLst>
          </p:cNvPr>
          <p:cNvSpPr>
            <a:spLocks noGrp="1"/>
          </p:cNvSpPr>
          <p:nvPr>
            <p:ph type="body" sz="quarter" idx="18"/>
          </p:nvPr>
        </p:nvSpPr>
        <p:spPr>
          <a:xfrm>
            <a:off x="360000" y="982520"/>
            <a:ext cx="4801935" cy="310015"/>
          </a:xfrm>
        </p:spPr>
        <p:txBody>
          <a:bodyPr/>
          <a:lstStyle/>
          <a:p>
            <a:r>
              <a:rPr lang="en-AU"/>
              <a:t>Regulation</a:t>
            </a:r>
          </a:p>
        </p:txBody>
      </p:sp>
      <p:graphicFrame>
        <p:nvGraphicFramePr>
          <p:cNvPr id="6" name="Table 5">
            <a:extLst>
              <a:ext uri="{FF2B5EF4-FFF2-40B4-BE49-F238E27FC236}">
                <a16:creationId xmlns:a16="http://schemas.microsoft.com/office/drawing/2014/main" id="{C21A5D50-6CFB-E5C2-021B-448276F8B30D}"/>
              </a:ext>
            </a:extLst>
          </p:cNvPr>
          <p:cNvGraphicFramePr>
            <a:graphicFrameLocks noGrp="1"/>
          </p:cNvGraphicFramePr>
          <p:nvPr>
            <p:extLst>
              <p:ext uri="{D42A27DB-BD31-4B8C-83A1-F6EECF244321}">
                <p14:modId xmlns:p14="http://schemas.microsoft.com/office/powerpoint/2010/main" val="2528079812"/>
              </p:ext>
            </p:extLst>
          </p:nvPr>
        </p:nvGraphicFramePr>
        <p:xfrm>
          <a:off x="903085" y="1549669"/>
          <a:ext cx="10220915" cy="4666375"/>
        </p:xfrm>
        <a:graphic>
          <a:graphicData uri="http://schemas.openxmlformats.org/drawingml/2006/table">
            <a:tbl>
              <a:tblPr firstRow="1" bandRow="1">
                <a:tableStyleId>{69012ECD-51FC-41F1-AA8D-1B2483CD663E}</a:tableStyleId>
              </a:tblPr>
              <a:tblGrid>
                <a:gridCol w="2400968">
                  <a:extLst>
                    <a:ext uri="{9D8B030D-6E8A-4147-A177-3AD203B41FA5}">
                      <a16:colId xmlns:a16="http://schemas.microsoft.com/office/drawing/2014/main" val="2754709382"/>
                    </a:ext>
                  </a:extLst>
                </a:gridCol>
                <a:gridCol w="7819947">
                  <a:extLst>
                    <a:ext uri="{9D8B030D-6E8A-4147-A177-3AD203B41FA5}">
                      <a16:colId xmlns:a16="http://schemas.microsoft.com/office/drawing/2014/main" val="1863082411"/>
                    </a:ext>
                  </a:extLst>
                </a:gridCol>
              </a:tblGrid>
              <a:tr h="440954">
                <a:tc>
                  <a:txBody>
                    <a:bodyPr/>
                    <a:lstStyle/>
                    <a:p>
                      <a:pPr>
                        <a:lnSpc>
                          <a:spcPct val="114000"/>
                        </a:lnSpc>
                        <a:spcAft>
                          <a:spcPts val="600"/>
                        </a:spcAft>
                      </a:pPr>
                      <a:r>
                        <a:rPr lang="en-AU"/>
                        <a:t>Body</a:t>
                      </a:r>
                    </a:p>
                  </a:txBody>
                  <a:tcPr>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a:t>Role description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210900"/>
                  </a:ext>
                </a:extLst>
              </a:tr>
              <a:tr h="1825046">
                <a:tc>
                  <a:txBody>
                    <a:bodyPr/>
                    <a:lstStyle/>
                    <a:p>
                      <a:pPr>
                        <a:lnSpc>
                          <a:spcPct val="114000"/>
                        </a:lnSpc>
                        <a:spcAft>
                          <a:spcPts val="600"/>
                        </a:spcAft>
                      </a:pPr>
                      <a:r>
                        <a:rPr lang="en-AU"/>
                        <a:t>NSW Police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996461"/>
                  </a:ext>
                </a:extLst>
              </a:tr>
              <a:tr h="2400375">
                <a:tc>
                  <a:txBody>
                    <a:bodyPr/>
                    <a:lstStyle/>
                    <a:p>
                      <a:pPr>
                        <a:lnSpc>
                          <a:spcPct val="114000"/>
                        </a:lnSpc>
                        <a:spcAft>
                          <a:spcPts val="600"/>
                        </a:spcAft>
                      </a:pPr>
                      <a:r>
                        <a:rPr lang="en-AU"/>
                        <a:t>Fisheries (Department of Primary Industries)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31786"/>
                  </a:ext>
                </a:extLst>
              </a:tr>
            </a:tbl>
          </a:graphicData>
        </a:graphic>
      </p:graphicFrame>
      <p:sp>
        <p:nvSpPr>
          <p:cNvPr id="2" name="Slide Number Placeholder 1">
            <a:extLst>
              <a:ext uri="{FF2B5EF4-FFF2-40B4-BE49-F238E27FC236}">
                <a16:creationId xmlns:a16="http://schemas.microsoft.com/office/drawing/2014/main" id="{ABF562E0-2A49-97A7-8F01-F518AEF121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313293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280BA-E40E-C9EC-7091-439DE2BBEC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764DA8-52EC-1EE9-8264-27E65EBD8544}"/>
              </a:ext>
            </a:extLst>
          </p:cNvPr>
          <p:cNvSpPr>
            <a:spLocks noGrp="1"/>
          </p:cNvSpPr>
          <p:nvPr>
            <p:ph type="title"/>
          </p:nvPr>
        </p:nvSpPr>
        <p:spPr/>
        <p:txBody>
          <a:bodyPr/>
          <a:lstStyle/>
          <a:p>
            <a:r>
              <a:rPr lang="en-AU"/>
              <a:t>Aquatic activities (14)</a:t>
            </a:r>
          </a:p>
        </p:txBody>
      </p:sp>
      <p:sp>
        <p:nvSpPr>
          <p:cNvPr id="4" name="Text Placeholder 3">
            <a:extLst>
              <a:ext uri="{FF2B5EF4-FFF2-40B4-BE49-F238E27FC236}">
                <a16:creationId xmlns:a16="http://schemas.microsoft.com/office/drawing/2014/main" id="{21B54DCA-1F6D-A192-FF95-AE5D9F591EA0}"/>
              </a:ext>
            </a:extLst>
          </p:cNvPr>
          <p:cNvSpPr>
            <a:spLocks noGrp="1"/>
          </p:cNvSpPr>
          <p:nvPr>
            <p:ph type="body" sz="quarter" idx="18"/>
          </p:nvPr>
        </p:nvSpPr>
        <p:spPr/>
        <p:txBody>
          <a:bodyPr/>
          <a:lstStyle/>
          <a:p>
            <a:r>
              <a:rPr lang="en-AU"/>
              <a:t>Regulation brainstorm</a:t>
            </a:r>
          </a:p>
        </p:txBody>
      </p:sp>
      <p:pic>
        <p:nvPicPr>
          <p:cNvPr id="9" name="Picture 8" descr="Brainstorm diagram illustrating the role of education and technology in regulating aquatic activities, with eight connected cloud-shaped nodes surrounding the central theme. Each node is linked by blue arrows, highlighting different aspects or factors related to aquatic regulation, set against a light background with floral corner decorations.">
            <a:extLst>
              <a:ext uri="{FF2B5EF4-FFF2-40B4-BE49-F238E27FC236}">
                <a16:creationId xmlns:a16="http://schemas.microsoft.com/office/drawing/2014/main" id="{91A69002-61B6-C22E-4581-CC77800C6495}"/>
              </a:ext>
            </a:extLst>
          </p:cNvPr>
          <p:cNvPicPr>
            <a:picLocks noChangeAspect="1"/>
          </p:cNvPicPr>
          <p:nvPr/>
        </p:nvPicPr>
        <p:blipFill>
          <a:blip r:embed="rId2"/>
          <a:stretch>
            <a:fillRect/>
          </a:stretch>
        </p:blipFill>
        <p:spPr>
          <a:xfrm>
            <a:off x="2017606" y="1556899"/>
            <a:ext cx="8818640" cy="4959101"/>
          </a:xfrm>
          <a:prstGeom prst="rect">
            <a:avLst/>
          </a:prstGeom>
        </p:spPr>
      </p:pic>
      <p:sp>
        <p:nvSpPr>
          <p:cNvPr id="2" name="Slide Number Placeholder 1">
            <a:extLst>
              <a:ext uri="{FF2B5EF4-FFF2-40B4-BE49-F238E27FC236}">
                <a16:creationId xmlns:a16="http://schemas.microsoft.com/office/drawing/2014/main" id="{81116CCB-0BAC-D53F-A7C2-7C0B1D3910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414610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4712-8CC5-06DF-479A-86BA6213E5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EB4451-207F-4D82-E84B-CA98F7C17E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
        <p:nvSpPr>
          <p:cNvPr id="8" name="Title 7">
            <a:extLst>
              <a:ext uri="{FF2B5EF4-FFF2-40B4-BE49-F238E27FC236}">
                <a16:creationId xmlns:a16="http://schemas.microsoft.com/office/drawing/2014/main" id="{B6FD236F-3320-43A6-3ABA-8A3E57772D17}"/>
              </a:ext>
            </a:extLst>
          </p:cNvPr>
          <p:cNvSpPr>
            <a:spLocks noGrp="1"/>
          </p:cNvSpPr>
          <p:nvPr>
            <p:ph type="title"/>
          </p:nvPr>
        </p:nvSpPr>
        <p:spPr/>
        <p:txBody>
          <a:bodyPr/>
          <a:lstStyle/>
          <a:p>
            <a:r>
              <a:rPr lang="en-US"/>
              <a:t>Knowledge check (5)</a:t>
            </a:r>
          </a:p>
        </p:txBody>
      </p:sp>
      <p:sp>
        <p:nvSpPr>
          <p:cNvPr id="4" name="Text Placeholder 3">
            <a:extLst>
              <a:ext uri="{FF2B5EF4-FFF2-40B4-BE49-F238E27FC236}">
                <a16:creationId xmlns:a16="http://schemas.microsoft.com/office/drawing/2014/main" id="{4E7D7869-2A74-7CB7-EAAF-F8B14F53E545}"/>
              </a:ext>
            </a:extLst>
          </p:cNvPr>
          <p:cNvSpPr>
            <a:spLocks noGrp="1"/>
          </p:cNvSpPr>
          <p:nvPr>
            <p:ph type="body" sz="quarter" idx="18"/>
          </p:nvPr>
        </p:nvSpPr>
        <p:spPr/>
        <p:txBody>
          <a:bodyPr/>
          <a:lstStyle/>
          <a:p>
            <a:r>
              <a:rPr lang="en-AU" sz="1800">
                <a:effectLst/>
                <a:latin typeface="Arial" panose="020B0604020202020204" pitchFamily="34" charset="0"/>
                <a:ea typeface="Calibri" panose="020F0502020204030204" pitchFamily="34" charset="0"/>
              </a:rPr>
              <a:t>End of section student skills formative assessment checklist</a:t>
            </a:r>
            <a:endParaRPr lang="en-AU"/>
          </a:p>
        </p:txBody>
      </p:sp>
      <p:pic>
        <p:nvPicPr>
          <p:cNvPr id="6" name="Picture 5">
            <a:extLst>
              <a:ext uri="{FF2B5EF4-FFF2-40B4-BE49-F238E27FC236}">
                <a16:creationId xmlns:a16="http://schemas.microsoft.com/office/drawing/2014/main" id="{7B9D3987-B053-744B-0338-9A8CB4B522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09961" y="285285"/>
            <a:ext cx="634039" cy="634039"/>
          </a:xfrm>
          <a:prstGeom prst="rect">
            <a:avLst/>
          </a:prstGeom>
        </p:spPr>
      </p:pic>
      <p:graphicFrame>
        <p:nvGraphicFramePr>
          <p:cNvPr id="7" name="Table 6">
            <a:extLst>
              <a:ext uri="{FF2B5EF4-FFF2-40B4-BE49-F238E27FC236}">
                <a16:creationId xmlns:a16="http://schemas.microsoft.com/office/drawing/2014/main" id="{175196C5-016C-5B40-4527-9E2A468F036D}"/>
              </a:ext>
            </a:extLst>
          </p:cNvPr>
          <p:cNvGraphicFramePr>
            <a:graphicFrameLocks noGrp="1"/>
          </p:cNvGraphicFramePr>
          <p:nvPr>
            <p:extLst>
              <p:ext uri="{D42A27DB-BD31-4B8C-83A1-F6EECF244321}">
                <p14:modId xmlns:p14="http://schemas.microsoft.com/office/powerpoint/2010/main" val="2621250687"/>
              </p:ext>
            </p:extLst>
          </p:nvPr>
        </p:nvGraphicFramePr>
        <p:xfrm>
          <a:off x="360000" y="1567085"/>
          <a:ext cx="10032697" cy="4129889"/>
        </p:xfrm>
        <a:graphic>
          <a:graphicData uri="http://schemas.openxmlformats.org/drawingml/2006/table">
            <a:tbl>
              <a:tblPr firstRow="1" firstCol="1" bandRow="1"/>
              <a:tblGrid>
                <a:gridCol w="8518529">
                  <a:extLst>
                    <a:ext uri="{9D8B030D-6E8A-4147-A177-3AD203B41FA5}">
                      <a16:colId xmlns:a16="http://schemas.microsoft.com/office/drawing/2014/main" val="1756315076"/>
                    </a:ext>
                  </a:extLst>
                </a:gridCol>
                <a:gridCol w="1514168">
                  <a:extLst>
                    <a:ext uri="{9D8B030D-6E8A-4147-A177-3AD203B41FA5}">
                      <a16:colId xmlns:a16="http://schemas.microsoft.com/office/drawing/2014/main" val="1386610414"/>
                    </a:ext>
                  </a:extLst>
                </a:gridCol>
              </a:tblGrid>
              <a:tr h="835456">
                <a:tc>
                  <a:txBody>
                    <a:bodyPr/>
                    <a:lstStyle/>
                    <a:p>
                      <a:pPr>
                        <a:lnSpc>
                          <a:spcPct val="150000"/>
                        </a:lnSpc>
                        <a:spcBef>
                          <a:spcPts val="1200"/>
                        </a:spcBef>
                        <a:spcAft>
                          <a:spcPts val="12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Students can</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12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Checkbox</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042670876"/>
                  </a:ext>
                </a:extLst>
              </a:tr>
              <a:tr h="3294433">
                <a:tc>
                  <a:txBody>
                    <a:bodyPr/>
                    <a:lstStyle/>
                    <a:p>
                      <a:pPr marL="342900" marR="0" lvl="0" indent="-342900" algn="l" defTabSz="609585" rtl="0" eaLnBrk="1" fontAlgn="auto" latinLnBrk="0" hangingPunct="1">
                        <a:lnSpc>
                          <a:spcPct val="150000"/>
                        </a:lnSpc>
                        <a:spcBef>
                          <a:spcPts val="0"/>
                        </a:spcBef>
                        <a:spcAft>
                          <a:spcPts val="1200"/>
                        </a:spcAft>
                        <a:buClrTx/>
                        <a:buSzTx/>
                        <a:buFont typeface="Arial"/>
                        <a:buChar char="•"/>
                        <a:tabLst/>
                        <a:defRPr/>
                      </a:pPr>
                      <a:r>
                        <a:rPr kumimoji="0" lang="en-AU" sz="2000" b="0"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communicate the impact emerging technology has had on aquatic activities.</a:t>
                      </a:r>
                    </a:p>
                    <a:p>
                      <a:pPr marL="342900" marR="0" lvl="0" indent="-342900" algn="l" defTabSz="609585" rtl="0" eaLnBrk="1" fontAlgn="auto" latinLnBrk="0" hangingPunct="1">
                        <a:lnSpc>
                          <a:spcPct val="150000"/>
                        </a:lnSpc>
                        <a:spcBef>
                          <a:spcPts val="0"/>
                        </a:spcBef>
                        <a:spcAft>
                          <a:spcPts val="1200"/>
                        </a:spcAft>
                        <a:buClrTx/>
                        <a:buSzTx/>
                        <a:buFont typeface="Arial"/>
                        <a:buChar char="•"/>
                        <a:tabLst/>
                        <a:defRPr/>
                      </a:pPr>
                      <a:r>
                        <a:rPr kumimoji="0" lang="en-AU" sz="2000" b="0"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successfully complete a practice test for a NSW boating license.</a:t>
                      </a:r>
                    </a:p>
                    <a:p>
                      <a:pPr marL="342900" marR="0" lvl="0" indent="-342900" algn="l" defTabSz="609585" rtl="0" eaLnBrk="1" fontAlgn="auto" latinLnBrk="0" hangingPunct="1">
                        <a:lnSpc>
                          <a:spcPct val="150000"/>
                        </a:lnSpc>
                        <a:spcBef>
                          <a:spcPts val="0"/>
                        </a:spcBef>
                        <a:spcAft>
                          <a:spcPts val="1200"/>
                        </a:spcAft>
                        <a:buClrTx/>
                        <a:buSzTx/>
                        <a:buFont typeface="Arial"/>
                        <a:buChar char="•"/>
                        <a:tabLst/>
                        <a:defRPr/>
                      </a:pPr>
                      <a:r>
                        <a:rPr kumimoji="0" lang="en-AU" sz="2000" b="0"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explain the role of different regulatory bodies and the role education and technology has in regulating aquatic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1200"/>
                        </a:spcAft>
                      </a:pPr>
                      <a:r>
                        <a:rPr lang="en-AU"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351569"/>
                  </a:ext>
                </a:extLst>
              </a:tr>
            </a:tbl>
          </a:graphicData>
        </a:graphic>
      </p:graphicFrame>
      <p:pic>
        <p:nvPicPr>
          <p:cNvPr id="5" name="Picture 4">
            <a:extLst>
              <a:ext uri="{FF2B5EF4-FFF2-40B4-BE49-F238E27FC236}">
                <a16:creationId xmlns:a16="http://schemas.microsoft.com/office/drawing/2014/main" id="{66ADAF3B-40F2-DF30-2A1B-8A17A262AA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25250" y="2599563"/>
            <a:ext cx="914479" cy="914479"/>
          </a:xfrm>
          <a:prstGeom prst="rect">
            <a:avLst/>
          </a:prstGeom>
        </p:spPr>
      </p:pic>
    </p:spTree>
    <p:extLst>
      <p:ext uri="{BB962C8B-B14F-4D97-AF65-F5344CB8AC3E}">
        <p14:creationId xmlns:p14="http://schemas.microsoft.com/office/powerpoint/2010/main" val="365006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 (1)</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hlinkClick r:id="rId3"/>
              </a:rPr>
              <a:t>Aquatic technology 7-10</a:t>
            </a:r>
            <a:r>
              <a:rPr lang="en-AU" dirty="0"/>
              <a:t> Syllabus © NSW Education Standards Authority (NESA) for and on behalf of the Crown in right of the State of New South Wales, 2024.</a:t>
            </a:r>
          </a:p>
          <a:p>
            <a:r>
              <a:rPr lang="en-AU" dirty="0"/>
              <a:t>ABC news, </a:t>
            </a:r>
            <a:r>
              <a:rPr lang="en-AU" u="sng" dirty="0">
                <a:hlinkClick r:id="rId4"/>
              </a:rPr>
              <a:t>How Australian Coral Became Big Business</a:t>
            </a:r>
            <a:r>
              <a:rPr lang="en-AU" dirty="0"/>
              <a:t>, accessed 24 September 2025</a:t>
            </a:r>
          </a:p>
          <a:p>
            <a:r>
              <a:rPr lang="en-AU" dirty="0"/>
              <a:t>Canva, </a:t>
            </a:r>
            <a:r>
              <a:rPr lang="en-AU" u="sng" dirty="0">
                <a:hlinkClick r:id="rId5"/>
              </a:rPr>
              <a:t>Creating a one-pager:How-tos, templates, and tips</a:t>
            </a:r>
            <a:r>
              <a:rPr lang="en-AU" dirty="0"/>
              <a:t>, accessed 24 September 2025</a:t>
            </a:r>
          </a:p>
          <a:p>
            <a:r>
              <a:rPr lang="en-AU" dirty="0"/>
              <a:t>The Courier Mail, </a:t>
            </a:r>
            <a:r>
              <a:rPr lang="en-AU" u="sng" dirty="0">
                <a:hlinkClick r:id="rId6"/>
              </a:rPr>
              <a:t>Divers fined $12k for taking protected coral near Tannum</a:t>
            </a:r>
            <a:r>
              <a:rPr lang="en-AU" dirty="0"/>
              <a:t>, accessed 24 September 2025</a:t>
            </a:r>
          </a:p>
          <a:p>
            <a:r>
              <a:rPr lang="en-AU" dirty="0"/>
              <a:t>NSW Department of Education (n.d.) </a:t>
            </a:r>
            <a:r>
              <a:rPr lang="en-AU" u="sng" dirty="0">
                <a:hlinkClick r:id="rId7"/>
              </a:rPr>
              <a:t>‘Think Pair Share’</a:t>
            </a:r>
            <a:r>
              <a:rPr lang="en-AU" dirty="0"/>
              <a:t>, Digital Learning Selector, accessed 24 April 2025.</a:t>
            </a:r>
          </a:p>
          <a:p>
            <a:r>
              <a:rPr lang="en-AU" dirty="0"/>
              <a:t>NSW Department of Education (n.d.) </a:t>
            </a:r>
            <a:r>
              <a:rPr lang="en-AU" u="sng" dirty="0">
                <a:hlinkClick r:id="rId8"/>
              </a:rPr>
              <a:t>Digital learning selector: Jigsaw</a:t>
            </a:r>
            <a:r>
              <a:rPr lang="en-AU" dirty="0"/>
              <a:t>, accessed 24 September 2025. </a:t>
            </a:r>
          </a:p>
          <a:p>
            <a:r>
              <a:rPr lang="en-AU" dirty="0"/>
              <a:t>NSW Department of Education (n.d.) Digital Learning Selector: KLWH, accessed 24 April 2025.</a:t>
            </a:r>
          </a:p>
          <a:p>
            <a:pPr>
              <a:lnSpc>
                <a:spcPct val="100000"/>
              </a:lnSpc>
              <a:spcBef>
                <a:spcPts val="1200"/>
              </a:spcBef>
              <a:spcAft>
                <a:spcPts val="600"/>
              </a:spcAft>
            </a:pPr>
            <a:endParaRPr lang="en-AU" dirty="0">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5639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a:xfrm>
            <a:off x="359998" y="360000"/>
            <a:ext cx="11484000" cy="545601"/>
          </a:xfrm>
        </p:spPr>
        <p:txBody>
          <a:bodyPr/>
          <a:lstStyle/>
          <a:p>
            <a:r>
              <a:rPr lang="en-AU"/>
              <a:t>References (2)</a:t>
            </a:r>
          </a:p>
        </p:txBody>
      </p:sp>
      <p:sp>
        <p:nvSpPr>
          <p:cNvPr id="9" name="TextBox 8">
            <a:extLst>
              <a:ext uri="{FF2B5EF4-FFF2-40B4-BE49-F238E27FC236}">
                <a16:creationId xmlns:a16="http://schemas.microsoft.com/office/drawing/2014/main" id="{79E39D5B-8190-71AE-830D-CA636CADF0D2}"/>
              </a:ext>
            </a:extLst>
          </p:cNvPr>
          <p:cNvSpPr txBox="1"/>
          <p:nvPr/>
        </p:nvSpPr>
        <p:spPr>
          <a:xfrm>
            <a:off x="359998" y="1106858"/>
            <a:ext cx="11472004" cy="5074915"/>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3"/>
              </a:rPr>
              <a:t>Digital learning selector, Peer discussion and conferencing</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4"/>
              </a:rPr>
              <a:t>Explicit teaching: Activating prior knowledge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5"/>
              </a:rPr>
              <a:t>Explicit Teaching: Checking for understanding</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6"/>
              </a:rPr>
              <a:t>Explicit teaching: Chunking and sequencing learning</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7"/>
              </a:rPr>
              <a:t>Explicit teaching: Connecting learning</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8"/>
              </a:rPr>
              <a:t>Explicit teaching: Modelling technique guide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April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9"/>
              </a:rPr>
              <a:t>Explicit teaching, Using effective questioning</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10"/>
              </a:rPr>
              <a:t>Teacher Standards and Accreditation: Strategies for differentiation</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11"/>
              </a:rPr>
              <a:t>School sport unit, Swimming and water safety</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12"/>
              </a:rPr>
              <a:t>Universal Resource Hub Data 1 - resource package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NSW Department of Education (n.d.) </a:t>
            </a:r>
            <a:r>
              <a:rPr kumimoji="0" lang="en-AU" sz="1200" b="0" i="0" u="sng"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hlinkClick r:id="rId13"/>
              </a:rPr>
              <a:t>Digital learning selector: Brainstorming</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 accessed 24 September 2025.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lang="en-AU" sz="1200" dirty="0">
                <a:solidFill>
                  <a:srgbClr val="22272B"/>
                </a:solidFill>
                <a:latin typeface="Arial" panose="020B0604020202020204" pitchFamily="34" charset="0"/>
                <a:cs typeface="Arial" panose="020B0604020202020204" pitchFamily="34" charset="0"/>
              </a:rPr>
              <a:t>Transport for NSW (</a:t>
            </a:r>
            <a:r>
              <a:rPr lang="en-AU" sz="1200" dirty="0" err="1">
                <a:solidFill>
                  <a:srgbClr val="22272B"/>
                </a:solidFill>
                <a:latin typeface="Arial" panose="020B0604020202020204" pitchFamily="34" charset="0"/>
                <a:cs typeface="Arial" panose="020B0604020202020204" pitchFamily="34" charset="0"/>
              </a:rPr>
              <a:t>n.d</a:t>
            </a:r>
            <a:r>
              <a:rPr lang="en-AU" sz="1200" dirty="0">
                <a:solidFill>
                  <a:srgbClr val="22272B"/>
                </a:solidFill>
                <a:latin typeface="Arial" panose="020B0604020202020204" pitchFamily="34" charset="0"/>
                <a:cs typeface="Arial" panose="020B0604020202020204" pitchFamily="34" charset="0"/>
                <a:hlinkClick r:id="rId14"/>
              </a:rPr>
              <a:t>) Boating Handbook</a:t>
            </a:r>
            <a:r>
              <a:rPr lang="en-AU" sz="1200" dirty="0">
                <a:solidFill>
                  <a:srgbClr val="22272B"/>
                </a:solidFill>
                <a:latin typeface="Arial" panose="020B0604020202020204" pitchFamily="34" charset="0"/>
                <a:cs typeface="Arial" panose="020B0604020202020204" pitchFamily="34" charset="0"/>
              </a:rPr>
              <a:t>, accessed 12 March 2026 </a:t>
            </a:r>
            <a:endParaRPr kumimoji="0" lang="en-AU" sz="12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EDAE3B6-0CC8-7DFB-E02E-C1057977CE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3AB443-48AF-D412-A151-6AB107C4FF9E}"/>
              </a:ext>
            </a:extLst>
          </p:cNvPr>
          <p:cNvSpPr>
            <a:spLocks noGrp="1"/>
          </p:cNvSpPr>
          <p:nvPr>
            <p:ph type="title"/>
          </p:nvPr>
        </p:nvSpPr>
        <p:spPr/>
        <p:txBody>
          <a:bodyPr/>
          <a:lstStyle/>
          <a:p>
            <a:r>
              <a:rPr lang="en-AU"/>
              <a:t>References (3)</a:t>
            </a:r>
          </a:p>
        </p:txBody>
      </p:sp>
      <p:sp>
        <p:nvSpPr>
          <p:cNvPr id="9" name="TextBox 8">
            <a:extLst>
              <a:ext uri="{FF2B5EF4-FFF2-40B4-BE49-F238E27FC236}">
                <a16:creationId xmlns:a16="http://schemas.microsoft.com/office/drawing/2014/main" id="{CF200479-C73D-E3CC-448F-F6F1DDA589D4}"/>
              </a:ext>
            </a:extLst>
          </p:cNvPr>
          <p:cNvSpPr txBox="1"/>
          <p:nvPr/>
        </p:nvSpPr>
        <p:spPr>
          <a:xfrm>
            <a:off x="359998" y="1106858"/>
            <a:ext cx="11472004" cy="4644028"/>
          </a:xfrm>
          <a:prstGeom prst="rect">
            <a:avLst/>
          </a:prstGeom>
          <a:noFill/>
        </p:spPr>
        <p:txBody>
          <a:bodyPr wrap="square">
            <a:spAutoFit/>
          </a:bodyPr>
          <a:lstStyle/>
          <a:p>
            <a:pPr lvl="0" defTabSz="914377">
              <a:lnSpc>
                <a:spcPct val="150000"/>
              </a:lnSpc>
              <a:spcAft>
                <a:spcPts val="1200"/>
              </a:spcAft>
              <a:defRPr/>
            </a:pPr>
            <a:r>
              <a:rPr lang="en-AU" sz="1200" dirty="0">
                <a:solidFill>
                  <a:srgbClr val="22272B"/>
                </a:solidFill>
                <a:cs typeface="Arial" panose="020B0604020202020204" pitchFamily="34" charset="0"/>
              </a:rPr>
              <a:t>Royal Life Saving Australia, </a:t>
            </a:r>
            <a:r>
              <a:rPr lang="en-AU" sz="1200" u="sng" dirty="0">
                <a:solidFill>
                  <a:srgbClr val="22272B"/>
                </a:solidFill>
                <a:cs typeface="Arial" panose="020B0604020202020204" pitchFamily="34" charset="0"/>
                <a:hlinkClick r:id="rId3"/>
              </a:rPr>
              <a:t>National summer drowning toll</a:t>
            </a:r>
            <a:r>
              <a:rPr lang="en-AU" sz="1200" dirty="0">
                <a:solidFill>
                  <a:srgbClr val="22272B"/>
                </a:solidFill>
                <a:cs typeface="Arial" panose="020B0604020202020204" pitchFamily="34" charset="0"/>
              </a:rPr>
              <a:t>,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Shark Smart, </a:t>
            </a:r>
            <a:r>
              <a:rPr lang="en-AU" sz="1200" u="sng" dirty="0">
                <a:solidFill>
                  <a:srgbClr val="22272B"/>
                </a:solidFill>
                <a:cs typeface="Arial" panose="020B0604020202020204" pitchFamily="34" charset="0"/>
                <a:hlinkClick r:id="rId4"/>
              </a:rPr>
              <a:t>drones</a:t>
            </a:r>
            <a:r>
              <a:rPr lang="en-AU" sz="1200" dirty="0">
                <a:solidFill>
                  <a:srgbClr val="22272B"/>
                </a:solidFill>
                <a:cs typeface="Arial" panose="020B0604020202020204" pitchFamily="34" charset="0"/>
              </a:rPr>
              <a:t>,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Shark Smart, </a:t>
            </a:r>
            <a:r>
              <a:rPr lang="en-AU" sz="1200" u="sng" dirty="0">
                <a:solidFill>
                  <a:srgbClr val="22272B"/>
                </a:solidFill>
                <a:cs typeface="Arial" panose="020B0604020202020204" pitchFamily="34" charset="0"/>
                <a:hlinkClick r:id="rId5"/>
              </a:rPr>
              <a:t>smart drumlines,</a:t>
            </a:r>
            <a:r>
              <a:rPr lang="en-AU" sz="1200" dirty="0">
                <a:solidFill>
                  <a:srgbClr val="22272B"/>
                </a:solidFill>
                <a:cs typeface="Arial" panose="020B0604020202020204" pitchFamily="34" charset="0"/>
              </a:rPr>
              <a:t>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Shark Smart, </a:t>
            </a:r>
            <a:r>
              <a:rPr lang="en-AU" sz="1200" u="sng" dirty="0">
                <a:solidFill>
                  <a:srgbClr val="22272B"/>
                </a:solidFill>
                <a:cs typeface="Arial" panose="020B0604020202020204" pitchFamily="34" charset="0"/>
                <a:hlinkClick r:id="rId6"/>
              </a:rPr>
              <a:t>shark smart app</a:t>
            </a:r>
            <a:r>
              <a:rPr lang="en-AU" sz="1200" dirty="0">
                <a:solidFill>
                  <a:srgbClr val="22272B"/>
                </a:solidFill>
                <a:cs typeface="Arial" panose="020B0604020202020204" pitchFamily="34" charset="0"/>
              </a:rPr>
              <a:t>,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Video resources:</a:t>
            </a:r>
            <a:endPar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60 minutes, </a:t>
            </a:r>
            <a:r>
              <a:rPr kumimoji="0" lang="en-AU" sz="1200" b="0" i="0" u="sng" strike="noStrike" kern="1200" cap="none" spc="0" normalizeH="0" baseline="0" noProof="0" dirty="0">
                <a:ln>
                  <a:noFill/>
                </a:ln>
                <a:solidFill>
                  <a:srgbClr val="22272B"/>
                </a:solidFill>
                <a:effectLst/>
                <a:uLnTx/>
                <a:uFillTx/>
                <a:latin typeface="+mj-lt"/>
                <a:ea typeface="+mn-ea"/>
                <a:cs typeface="Arial" panose="020B0604020202020204" pitchFamily="34" charset="0"/>
                <a:hlinkClick r:id="rId7"/>
              </a:rPr>
              <a:t>Shallow water blackout - the devastating cause of drowning in swimmers: 60 Minutes Australia (12:55)</a:t>
            </a: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 YouTube,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ABC Dive, 20 August 2023, </a:t>
            </a:r>
            <a:r>
              <a:rPr kumimoji="0" lang="en-AU" sz="1200" b="0" i="0" u="sng" strike="noStrike" kern="1200" cap="none" spc="0" normalizeH="0" baseline="0" noProof="0" dirty="0">
                <a:ln>
                  <a:noFill/>
                </a:ln>
                <a:solidFill>
                  <a:srgbClr val="22272B"/>
                </a:solidFill>
                <a:effectLst/>
                <a:uLnTx/>
                <a:uFillTx/>
                <a:latin typeface="+mj-lt"/>
                <a:ea typeface="+mn-ea"/>
                <a:cs typeface="Arial" panose="020B0604020202020204" pitchFamily="34" charset="0"/>
                <a:hlinkClick r:id="rId8"/>
              </a:rPr>
              <a:t>Duckdive – advanced snorkelling – PADI open water diver course demo (1:18)</a:t>
            </a: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 YouTube,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Channel 10, </a:t>
            </a:r>
            <a:r>
              <a:rPr kumimoji="0" lang="en-AU" sz="1200" b="0" i="0" u="sng" strike="noStrike" kern="1200" cap="none" spc="0" normalizeH="0" baseline="0" noProof="0" dirty="0">
                <a:ln>
                  <a:noFill/>
                </a:ln>
                <a:solidFill>
                  <a:srgbClr val="22272B"/>
                </a:solidFill>
                <a:effectLst/>
                <a:uLnTx/>
                <a:uFillTx/>
                <a:latin typeface="+mj-lt"/>
                <a:ea typeface="+mn-ea"/>
                <a:cs typeface="Arial" panose="020B0604020202020204" pitchFamily="34" charset="0"/>
                <a:hlinkClick r:id="rId9"/>
              </a:rPr>
              <a:t>Bondi Rescue season 6 episode 4</a:t>
            </a: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 YouTube,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Global Triathlon Network, 12 December 2023, </a:t>
            </a:r>
            <a:r>
              <a:rPr kumimoji="0" lang="en-AU" sz="1200" b="0" i="0" u="sng" strike="noStrike" kern="1200" cap="none" spc="0" normalizeH="0" baseline="0" noProof="0" dirty="0">
                <a:ln>
                  <a:noFill/>
                </a:ln>
                <a:solidFill>
                  <a:srgbClr val="22272B"/>
                </a:solidFill>
                <a:effectLst/>
                <a:uLnTx/>
                <a:uFillTx/>
                <a:latin typeface="+mj-lt"/>
                <a:ea typeface="+mn-ea"/>
                <a:cs typeface="Arial" panose="020B0604020202020204" pitchFamily="34" charset="0"/>
                <a:hlinkClick r:id="rId10"/>
              </a:rPr>
              <a:t>How to scull; this skill will change the way you swim! (3:09 – 5:04)</a:t>
            </a: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 YouTube, accessed 24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Daniel Mann, 3 August, 2023, </a:t>
            </a:r>
            <a:r>
              <a:rPr kumimoji="0" lang="en-AU" sz="1200" b="0" i="0" u="sng" strike="noStrike" kern="1200" cap="none" spc="0" normalizeH="0" baseline="0" noProof="0" dirty="0">
                <a:ln>
                  <a:noFill/>
                </a:ln>
                <a:solidFill>
                  <a:srgbClr val="22272B"/>
                </a:solidFill>
                <a:effectLst/>
                <a:uLnTx/>
                <a:uFillTx/>
                <a:latin typeface="+mj-lt"/>
                <a:ea typeface="+mn-ea"/>
                <a:cs typeface="Arial" panose="020B0604020202020204" pitchFamily="34" charset="0"/>
                <a:hlinkClick r:id="rId11"/>
              </a:rPr>
              <a:t>How to stop your dive mask fogging forever (2:07)</a:t>
            </a:r>
            <a:r>
              <a:rPr kumimoji="0" lang="en-AU"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latin typeface="+mj-lt"/>
                <a:cs typeface="Arial" panose="020B0604020202020204" pitchFamily="34" charset="0"/>
              </a:rPr>
              <a:t>The reef-world foundation, </a:t>
            </a:r>
            <a:r>
              <a:rPr lang="en-AU" sz="1200" u="sng" dirty="0">
                <a:solidFill>
                  <a:srgbClr val="22272B"/>
                </a:solidFill>
                <a:latin typeface="+mj-lt"/>
                <a:cs typeface="Arial" panose="020B0604020202020204" pitchFamily="34" charset="0"/>
                <a:hlinkClick r:id="rId12"/>
              </a:rPr>
              <a:t>The Problem with Marine Souvenirs</a:t>
            </a:r>
            <a:r>
              <a:rPr lang="en-AU" sz="1200" dirty="0">
                <a:solidFill>
                  <a:srgbClr val="22272B"/>
                </a:solidFill>
                <a:latin typeface="+mj-lt"/>
                <a:cs typeface="Arial" panose="020B0604020202020204" pitchFamily="34" charset="0"/>
              </a:rPr>
              <a:t>, accessed 24 September 2025</a:t>
            </a:r>
          </a:p>
        </p:txBody>
      </p:sp>
      <p:sp>
        <p:nvSpPr>
          <p:cNvPr id="2" name="Slide Number Placeholder 1">
            <a:extLst>
              <a:ext uri="{FF2B5EF4-FFF2-40B4-BE49-F238E27FC236}">
                <a16:creationId xmlns:a16="http://schemas.microsoft.com/office/drawing/2014/main" id="{FBDBFAD2-3C47-C00A-BC52-CB782EEF9C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21707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F53338F8-46F9-D638-DE48-D40D5EEF1B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19D83F-6F0B-A53C-8306-A74EB610D6E1}"/>
              </a:ext>
            </a:extLst>
          </p:cNvPr>
          <p:cNvSpPr>
            <a:spLocks noGrp="1"/>
          </p:cNvSpPr>
          <p:nvPr>
            <p:ph type="title"/>
          </p:nvPr>
        </p:nvSpPr>
        <p:spPr/>
        <p:txBody>
          <a:bodyPr/>
          <a:lstStyle/>
          <a:p>
            <a:r>
              <a:rPr lang="en-AU">
                <a:latin typeface="+mn-lt"/>
              </a:rPr>
              <a:t>References (4)</a:t>
            </a:r>
          </a:p>
        </p:txBody>
      </p:sp>
      <p:sp>
        <p:nvSpPr>
          <p:cNvPr id="9" name="TextBox 8">
            <a:extLst>
              <a:ext uri="{FF2B5EF4-FFF2-40B4-BE49-F238E27FC236}">
                <a16:creationId xmlns:a16="http://schemas.microsoft.com/office/drawing/2014/main" id="{391D0D47-481C-FAE3-B0C7-F1D284111C4E}"/>
              </a:ext>
            </a:extLst>
          </p:cNvPr>
          <p:cNvSpPr txBox="1"/>
          <p:nvPr/>
        </p:nvSpPr>
        <p:spPr>
          <a:xfrm>
            <a:off x="371996" y="1106858"/>
            <a:ext cx="11472004" cy="4644285"/>
          </a:xfrm>
          <a:prstGeom prst="rect">
            <a:avLst/>
          </a:prstGeom>
          <a:noFill/>
        </p:spPr>
        <p:txBody>
          <a:bodyPr wrap="square">
            <a:spAutoFit/>
          </a:bodyPr>
          <a:lstStyle/>
          <a:p>
            <a:pPr lvl="0" defTabSz="914377">
              <a:lnSpc>
                <a:spcPct val="150000"/>
              </a:lnSpc>
              <a:spcAft>
                <a:spcPts val="1200"/>
              </a:spcAft>
              <a:defRPr/>
            </a:pPr>
            <a:r>
              <a:rPr lang="en-AU" sz="1200" dirty="0">
                <a:solidFill>
                  <a:srgbClr val="22272B"/>
                </a:solidFill>
                <a:cs typeface="Arial" panose="020B0604020202020204" pitchFamily="34" charset="0"/>
              </a:rPr>
              <a:t>Dive SSI, 1 March 2022, </a:t>
            </a:r>
            <a:r>
              <a:rPr lang="en-AU" sz="1200" u="sng" dirty="0">
                <a:solidFill>
                  <a:srgbClr val="22272B"/>
                </a:solidFill>
                <a:cs typeface="Arial" panose="020B0604020202020204" pitchFamily="34" charset="0"/>
                <a:hlinkClick r:id="rId3"/>
              </a:rPr>
              <a:t>Tired diver tow (side tow) (0:35)</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Dive SSI, 26 February 2022, </a:t>
            </a:r>
            <a:r>
              <a:rPr lang="en-AU" sz="1200" u="sng" dirty="0">
                <a:solidFill>
                  <a:srgbClr val="22272B"/>
                </a:solidFill>
                <a:cs typeface="Arial" panose="020B0604020202020204" pitchFamily="34" charset="0"/>
                <a:hlinkClick r:id="rId4"/>
              </a:rPr>
              <a:t>Unconscious diver on the surface (0:58)</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PADI, 14 August 2019, </a:t>
            </a:r>
            <a:r>
              <a:rPr lang="en-AU" sz="1200" u="sng" dirty="0">
                <a:solidFill>
                  <a:srgbClr val="22272B"/>
                </a:solidFill>
                <a:cs typeface="Arial" panose="020B0604020202020204" pitchFamily="34" charset="0"/>
                <a:hlinkClick r:id="rId5"/>
              </a:rPr>
              <a:t>Hot to equalize (0:30)</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PADI, </a:t>
            </a:r>
            <a:r>
              <a:rPr lang="en-AU" sz="1200" u="sng" dirty="0">
                <a:solidFill>
                  <a:srgbClr val="22272B"/>
                </a:solidFill>
                <a:cs typeface="Arial" panose="020B0604020202020204" pitchFamily="34" charset="0"/>
                <a:hlinkClick r:id="rId6"/>
              </a:rPr>
              <a:t>How to mask clear (0:50)</a:t>
            </a:r>
            <a:r>
              <a:rPr lang="en-AU" sz="1200" dirty="0">
                <a:solidFill>
                  <a:srgbClr val="22272B"/>
                </a:solidFill>
                <a:cs typeface="Arial" panose="020B0604020202020204" pitchFamily="34" charset="0"/>
              </a:rPr>
              <a:t>,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Personal Swimming, 19 December 2018, </a:t>
            </a:r>
            <a:r>
              <a:rPr lang="en-AU" sz="1200" u="sng" dirty="0">
                <a:solidFill>
                  <a:srgbClr val="22272B"/>
                </a:solidFill>
                <a:cs typeface="Arial" panose="020B0604020202020204" pitchFamily="34" charset="0"/>
                <a:hlinkClick r:id="rId7"/>
              </a:rPr>
              <a:t>Back Scull - Improve your swimming with Personal Swimming (0:46)</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Scuba Diving International, 23 July 2023, </a:t>
            </a:r>
            <a:r>
              <a:rPr lang="en-AU" sz="1200" u="sng" dirty="0">
                <a:solidFill>
                  <a:srgbClr val="22272B"/>
                </a:solidFill>
                <a:cs typeface="Arial" panose="020B0604020202020204" pitchFamily="34" charset="0"/>
                <a:hlinkClick r:id="rId8"/>
              </a:rPr>
              <a:t>How to relieve cramps while scuba diving - SDI open water skills (1:06)</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Scuba Diver Magazine, 30 July 2023, </a:t>
            </a:r>
            <a:r>
              <a:rPr lang="en-AU" sz="1200" u="sng" dirty="0">
                <a:solidFill>
                  <a:srgbClr val="22272B"/>
                </a:solidFill>
                <a:cs typeface="Arial" panose="020B0604020202020204" pitchFamily="34" charset="0"/>
                <a:hlinkClick r:id="rId9"/>
              </a:rPr>
              <a:t>How to properly check your dive mask fits (11:52)</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St John WA, 4 May 2018, </a:t>
            </a:r>
            <a:r>
              <a:rPr lang="en-AU" sz="1200" u="sng" dirty="0">
                <a:solidFill>
                  <a:srgbClr val="22272B"/>
                </a:solidFill>
                <a:cs typeface="Arial" panose="020B0604020202020204" pitchFamily="34" charset="0"/>
                <a:hlinkClick r:id="rId10"/>
              </a:rPr>
              <a:t>DRSABCD action plan explained (2:47)</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Surf Life Saving Australia, 5 October 2016, </a:t>
            </a:r>
            <a:r>
              <a:rPr lang="en-AU" sz="1200" u="sng" dirty="0">
                <a:solidFill>
                  <a:srgbClr val="22272B"/>
                </a:solidFill>
                <a:cs typeface="Arial" panose="020B0604020202020204" pitchFamily="34" charset="0"/>
                <a:hlinkClick r:id="rId11"/>
              </a:rPr>
              <a:t>How to spot a rip current (2:31)</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Surf Life Saving Australia, 19 December 2018, </a:t>
            </a:r>
            <a:r>
              <a:rPr lang="en-AU" sz="1200" u="sng" dirty="0">
                <a:solidFill>
                  <a:srgbClr val="22272B"/>
                </a:solidFill>
                <a:cs typeface="Arial" panose="020B0604020202020204" pitchFamily="34" charset="0"/>
                <a:hlinkClick r:id="rId12"/>
              </a:rPr>
              <a:t>How to survive a rip (1:38)</a:t>
            </a:r>
            <a:r>
              <a:rPr lang="en-AU" sz="1200" dirty="0">
                <a:solidFill>
                  <a:srgbClr val="22272B"/>
                </a:solidFill>
                <a:cs typeface="Arial" panose="020B0604020202020204" pitchFamily="34" charset="0"/>
              </a:rPr>
              <a:t>, YouTube, accessed 24 September 2025</a:t>
            </a:r>
          </a:p>
          <a:p>
            <a:pPr lvl="0" defTabSz="914377">
              <a:lnSpc>
                <a:spcPct val="150000"/>
              </a:lnSpc>
              <a:spcAft>
                <a:spcPts val="1200"/>
              </a:spcAft>
              <a:defRPr/>
            </a:pPr>
            <a:r>
              <a:rPr lang="en-AU" sz="1200" dirty="0">
                <a:solidFill>
                  <a:srgbClr val="22272B"/>
                </a:solidFill>
                <a:cs typeface="Arial" panose="020B0604020202020204" pitchFamily="34" charset="0"/>
              </a:rPr>
              <a:t>UNSW, 17 December 2010, </a:t>
            </a:r>
            <a:r>
              <a:rPr lang="en-AU" sz="1200" u="sng" dirty="0">
                <a:solidFill>
                  <a:srgbClr val="22272B"/>
                </a:solidFill>
                <a:cs typeface="Arial" panose="020B0604020202020204" pitchFamily="34" charset="0"/>
                <a:hlinkClick r:id="rId13"/>
              </a:rPr>
              <a:t>Beach survival Guide (5:51)</a:t>
            </a:r>
            <a:r>
              <a:rPr lang="en-AU" sz="1200" dirty="0">
                <a:solidFill>
                  <a:srgbClr val="22272B"/>
                </a:solidFill>
                <a:cs typeface="Arial" panose="020B0604020202020204" pitchFamily="34" charset="0"/>
              </a:rPr>
              <a:t>, YouTube, accessed 24 September 2025</a:t>
            </a:r>
          </a:p>
        </p:txBody>
      </p:sp>
      <p:sp>
        <p:nvSpPr>
          <p:cNvPr id="2" name="Slide Number Placeholder 1">
            <a:extLst>
              <a:ext uri="{FF2B5EF4-FFF2-40B4-BE49-F238E27FC236}">
                <a16:creationId xmlns:a16="http://schemas.microsoft.com/office/drawing/2014/main" id="{1D74BE39-7B7D-20CC-A9CB-8F6B6AB613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10767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52478-D744-B284-59E1-EFF47D7624C9}"/>
              </a:ext>
            </a:extLst>
          </p:cNvPr>
          <p:cNvSpPr>
            <a:spLocks noGrp="1"/>
          </p:cNvSpPr>
          <p:nvPr>
            <p:ph type="title"/>
          </p:nvPr>
        </p:nvSpPr>
        <p:spPr/>
        <p:txBody>
          <a:bodyPr/>
          <a:lstStyle/>
          <a:p>
            <a:r>
              <a:rPr lang="en-AU">
                <a:latin typeface="+mj-lt"/>
              </a:rPr>
              <a:t>Introduction to Aquatic activities</a:t>
            </a:r>
          </a:p>
        </p:txBody>
      </p:sp>
      <p:sp>
        <p:nvSpPr>
          <p:cNvPr id="10" name="Content Placeholder 9">
            <a:extLst>
              <a:ext uri="{FF2B5EF4-FFF2-40B4-BE49-F238E27FC236}">
                <a16:creationId xmlns:a16="http://schemas.microsoft.com/office/drawing/2014/main" id="{B2304A63-4B8D-3DB6-13C1-509C0E99E928}"/>
              </a:ext>
            </a:extLst>
          </p:cNvPr>
          <p:cNvSpPr>
            <a:spLocks noGrp="1"/>
          </p:cNvSpPr>
          <p:nvPr>
            <p:ph sz="quarter" idx="19"/>
          </p:nvPr>
        </p:nvSpPr>
        <p:spPr/>
        <p:txBody>
          <a:bodyPr/>
          <a:lstStyle/>
          <a:p>
            <a:r>
              <a:rPr lang="en-AU"/>
              <a:t>This unit will equip students with knowledge and understanding of water safety first aid and relevant regulations through practical and theoretical learning experiences.</a:t>
            </a:r>
          </a:p>
          <a:p>
            <a:pPr marL="342900" lvl="0" indent="-342900">
              <a:buFont typeface="Arial" panose="020B0604020202020204" pitchFamily="34" charset="0"/>
              <a:buChar char="•"/>
            </a:pPr>
            <a:r>
              <a:rPr lang="en-AU" b="1"/>
              <a:t>Water safety</a:t>
            </a:r>
            <a:endParaRPr lang="en-AU"/>
          </a:p>
          <a:p>
            <a:pPr marL="342900" lvl="0" indent="-342900">
              <a:buFont typeface="Arial" panose="020B0604020202020204" pitchFamily="34" charset="0"/>
              <a:buChar char="•"/>
            </a:pPr>
            <a:r>
              <a:rPr lang="en-AU" b="1"/>
              <a:t>First aid and sun safety</a:t>
            </a:r>
            <a:endParaRPr lang="en-AU"/>
          </a:p>
          <a:p>
            <a:pPr marL="342900" lvl="0" indent="-342900">
              <a:buFont typeface="Arial" panose="020B0604020202020204" pitchFamily="34" charset="0"/>
              <a:buChar char="•"/>
            </a:pPr>
            <a:r>
              <a:rPr lang="en-AU" b="1"/>
              <a:t>Water activities</a:t>
            </a:r>
            <a:endParaRPr lang="en-AU"/>
          </a:p>
          <a:p>
            <a:pPr marL="342900" lvl="0" indent="-342900">
              <a:buFont typeface="Arial" panose="020B0604020202020204" pitchFamily="34" charset="0"/>
              <a:buChar char="•"/>
            </a:pPr>
            <a:r>
              <a:rPr lang="en-AU" b="1"/>
              <a:t>Regulations</a:t>
            </a:r>
            <a:endParaRPr lang="en-AU"/>
          </a:p>
        </p:txBody>
      </p:sp>
      <p:pic>
        <p:nvPicPr>
          <p:cNvPr id="8" name="Picture 7">
            <a:extLst>
              <a:ext uri="{FF2B5EF4-FFF2-40B4-BE49-F238E27FC236}">
                <a16:creationId xmlns:a16="http://schemas.microsoft.com/office/drawing/2014/main" id="{D64EC6D8-E4F5-1F8A-522C-D629CD27A64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73739" y="1567086"/>
            <a:ext cx="3750261" cy="4869448"/>
          </a:xfrm>
          <a:prstGeom prst="rect">
            <a:avLst/>
          </a:prstGeom>
        </p:spPr>
      </p:pic>
      <p:sp>
        <p:nvSpPr>
          <p:cNvPr id="2" name="Slide Number Placeholder 1">
            <a:extLst>
              <a:ext uri="{FF2B5EF4-FFF2-40B4-BE49-F238E27FC236}">
                <a16:creationId xmlns:a16="http://schemas.microsoft.com/office/drawing/2014/main" id="{EDEC065B-169D-71E4-A1F2-2C4951C47B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157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2026.</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A789-FC8B-4722-5A6F-135CC43945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B151F3-7F8F-B435-458C-58D2DFDB6C38}"/>
              </a:ext>
            </a:extLst>
          </p:cNvPr>
          <p:cNvSpPr>
            <a:spLocks noGrp="1"/>
          </p:cNvSpPr>
          <p:nvPr>
            <p:ph type="title"/>
          </p:nvPr>
        </p:nvSpPr>
        <p:spPr/>
        <p:txBody>
          <a:bodyPr/>
          <a:lstStyle/>
          <a:p>
            <a:r>
              <a:rPr lang="en-AU">
                <a:latin typeface="+mj-lt"/>
              </a:rPr>
              <a:t>Water safety (1) </a:t>
            </a:r>
          </a:p>
        </p:txBody>
      </p:sp>
      <p:sp>
        <p:nvSpPr>
          <p:cNvPr id="8" name="Text Placeholder 7">
            <a:extLst>
              <a:ext uri="{FF2B5EF4-FFF2-40B4-BE49-F238E27FC236}">
                <a16:creationId xmlns:a16="http://schemas.microsoft.com/office/drawing/2014/main" id="{31D50326-4B58-1353-837D-CC35127F1F79}"/>
              </a:ext>
            </a:extLst>
          </p:cNvPr>
          <p:cNvSpPr>
            <a:spLocks noGrp="1"/>
          </p:cNvSpPr>
          <p:nvPr>
            <p:ph type="body" sz="quarter" idx="18"/>
          </p:nvPr>
        </p:nvSpPr>
        <p:spPr/>
        <p:txBody>
          <a:bodyPr/>
          <a:lstStyle/>
          <a:p>
            <a:r>
              <a:rPr lang="en-US"/>
              <a:t>Understanding the evidence</a:t>
            </a:r>
          </a:p>
        </p:txBody>
      </p:sp>
      <p:sp>
        <p:nvSpPr>
          <p:cNvPr id="4" name="Text Placeholder 3">
            <a:extLst>
              <a:ext uri="{FF2B5EF4-FFF2-40B4-BE49-F238E27FC236}">
                <a16:creationId xmlns:a16="http://schemas.microsoft.com/office/drawing/2014/main" id="{6F9F6704-DA93-5C6B-B826-0E9816C0F9BC}"/>
              </a:ext>
            </a:extLst>
          </p:cNvPr>
          <p:cNvSpPr>
            <a:spLocks noGrp="1"/>
          </p:cNvSpPr>
          <p:nvPr>
            <p:ph sz="quarter" idx="19"/>
          </p:nvPr>
        </p:nvSpPr>
        <p:spPr>
          <a:xfrm>
            <a:off x="360363" y="1562471"/>
            <a:ext cx="10986063" cy="4814518"/>
          </a:xfrm>
        </p:spPr>
        <p:txBody>
          <a:bodyPr/>
          <a:lstStyle/>
          <a:p>
            <a:pPr marL="457200" indent="-457200">
              <a:buFont typeface="+mj-lt"/>
              <a:buAutoNum type="arabicPeriod"/>
            </a:pPr>
            <a:r>
              <a:rPr lang="en-AU"/>
              <a:t>Access Royal Life Saving’s </a:t>
            </a:r>
            <a:r>
              <a:rPr lang="en-AU">
                <a:hlinkClick r:id="rId2"/>
              </a:rPr>
              <a:t>National summer drowning toll</a:t>
            </a:r>
            <a:endParaRPr lang="en-AU"/>
          </a:p>
          <a:p>
            <a:pPr marL="457200" indent="-457200">
              <a:buFont typeface="+mj-lt"/>
              <a:buAutoNum type="arabicPeriod"/>
            </a:pPr>
            <a:r>
              <a:rPr lang="en-AU"/>
              <a:t>Use the information to complete the questions in your student workbook.</a:t>
            </a:r>
          </a:p>
        </p:txBody>
      </p:sp>
      <p:sp>
        <p:nvSpPr>
          <p:cNvPr id="2" name="Slide Number Placeholder 1">
            <a:extLst>
              <a:ext uri="{FF2B5EF4-FFF2-40B4-BE49-F238E27FC236}">
                <a16:creationId xmlns:a16="http://schemas.microsoft.com/office/drawing/2014/main" id="{48962356-7E64-5C86-6E98-5F20262B32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06252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4918-1FA3-29CA-D1A7-2F78500B1E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5D5326-65D8-DC06-9AC5-184D9F800C93}"/>
              </a:ext>
            </a:extLst>
          </p:cNvPr>
          <p:cNvSpPr>
            <a:spLocks noGrp="1"/>
          </p:cNvSpPr>
          <p:nvPr>
            <p:ph type="title"/>
          </p:nvPr>
        </p:nvSpPr>
        <p:spPr/>
        <p:txBody>
          <a:bodyPr/>
          <a:lstStyle/>
          <a:p>
            <a:r>
              <a:rPr lang="en-AU"/>
              <a:t>Water safety (2) </a:t>
            </a:r>
          </a:p>
        </p:txBody>
      </p:sp>
      <p:sp>
        <p:nvSpPr>
          <p:cNvPr id="6" name="Text Placeholder 5">
            <a:extLst>
              <a:ext uri="{FF2B5EF4-FFF2-40B4-BE49-F238E27FC236}">
                <a16:creationId xmlns:a16="http://schemas.microsoft.com/office/drawing/2014/main" id="{A8704A9F-4AA1-578A-36CA-1E854E1C4632}"/>
              </a:ext>
            </a:extLst>
          </p:cNvPr>
          <p:cNvSpPr>
            <a:spLocks noGrp="1"/>
          </p:cNvSpPr>
          <p:nvPr>
            <p:ph type="body" sz="quarter" idx="18"/>
          </p:nvPr>
        </p:nvSpPr>
        <p:spPr/>
        <p:txBody>
          <a:bodyPr/>
          <a:lstStyle/>
          <a:p>
            <a:r>
              <a:rPr lang="en-US"/>
              <a:t>Improving safety in and around water</a:t>
            </a:r>
          </a:p>
        </p:txBody>
      </p:sp>
      <p:sp>
        <p:nvSpPr>
          <p:cNvPr id="4" name="Text Placeholder 3">
            <a:extLst>
              <a:ext uri="{FF2B5EF4-FFF2-40B4-BE49-F238E27FC236}">
                <a16:creationId xmlns:a16="http://schemas.microsoft.com/office/drawing/2014/main" id="{EF2D0534-DE20-E3A0-19D9-4DC03B5CD17E}"/>
              </a:ext>
            </a:extLst>
          </p:cNvPr>
          <p:cNvSpPr>
            <a:spLocks noGrp="1"/>
          </p:cNvSpPr>
          <p:nvPr>
            <p:ph sz="quarter" idx="19"/>
          </p:nvPr>
        </p:nvSpPr>
        <p:spPr>
          <a:xfrm>
            <a:off x="360364" y="1562471"/>
            <a:ext cx="11585830" cy="4814518"/>
          </a:xfrm>
        </p:spPr>
        <p:txBody>
          <a:bodyPr/>
          <a:lstStyle/>
          <a:p>
            <a:r>
              <a:rPr lang="en-AU"/>
              <a:t>You will become an expert on an allocated water setting.</a:t>
            </a:r>
          </a:p>
          <a:p>
            <a:pPr marL="457200" lvl="0" indent="-457200">
              <a:buFont typeface="+mj-lt"/>
              <a:buAutoNum type="arabicPeriod"/>
            </a:pPr>
            <a:r>
              <a:rPr lang="en-AU"/>
              <a:t>Using the </a:t>
            </a:r>
            <a:r>
              <a:rPr lang="en-AU" u="sng">
                <a:hlinkClick r:id="rId2"/>
              </a:rPr>
              <a:t>Royal Life Saving</a:t>
            </a:r>
            <a:r>
              <a:rPr lang="en-AU"/>
              <a:t> website to research and respond to the questions in your workbook.</a:t>
            </a:r>
          </a:p>
          <a:p>
            <a:pPr marL="457200" lvl="0" indent="-457200">
              <a:buFont typeface="+mj-lt"/>
              <a:buAutoNum type="arabicPeriod"/>
            </a:pPr>
            <a:r>
              <a:rPr lang="en-AU"/>
              <a:t>Develop a one pager to present to your peers.</a:t>
            </a:r>
          </a:p>
        </p:txBody>
      </p:sp>
      <p:sp>
        <p:nvSpPr>
          <p:cNvPr id="2" name="Slide Number Placeholder 1">
            <a:extLst>
              <a:ext uri="{FF2B5EF4-FFF2-40B4-BE49-F238E27FC236}">
                <a16:creationId xmlns:a16="http://schemas.microsoft.com/office/drawing/2014/main" id="{C5E04882-1C97-F115-46A8-436EB3640A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28998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EBE9E-1E09-A098-5117-3234CE48E4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9122B0-D5EB-54A1-FAF2-4F2B96153AA7}"/>
              </a:ext>
            </a:extLst>
          </p:cNvPr>
          <p:cNvSpPr>
            <a:spLocks noGrp="1"/>
          </p:cNvSpPr>
          <p:nvPr>
            <p:ph type="title"/>
          </p:nvPr>
        </p:nvSpPr>
        <p:spPr>
          <a:xfrm>
            <a:off x="359999" y="360000"/>
            <a:ext cx="11484000" cy="545601"/>
          </a:xfrm>
        </p:spPr>
        <p:txBody>
          <a:bodyPr/>
          <a:lstStyle/>
          <a:p>
            <a:r>
              <a:rPr lang="en-AU"/>
              <a:t>Water safety (3) </a:t>
            </a:r>
          </a:p>
        </p:txBody>
      </p:sp>
      <p:sp>
        <p:nvSpPr>
          <p:cNvPr id="4" name="Text Placeholder 3">
            <a:extLst>
              <a:ext uri="{FF2B5EF4-FFF2-40B4-BE49-F238E27FC236}">
                <a16:creationId xmlns:a16="http://schemas.microsoft.com/office/drawing/2014/main" id="{9A61025F-CCE9-9177-D8F7-FC84AE796035}"/>
              </a:ext>
            </a:extLst>
          </p:cNvPr>
          <p:cNvSpPr>
            <a:spLocks noGrp="1"/>
          </p:cNvSpPr>
          <p:nvPr>
            <p:ph type="body" sz="quarter" idx="18"/>
          </p:nvPr>
        </p:nvSpPr>
        <p:spPr>
          <a:xfrm>
            <a:off x="359999" y="982520"/>
            <a:ext cx="11483999" cy="310015"/>
          </a:xfrm>
        </p:spPr>
        <p:txBody>
          <a:bodyPr/>
          <a:lstStyle/>
          <a:p>
            <a:r>
              <a:rPr lang="en-AU"/>
              <a:t>Technologies and water safety</a:t>
            </a:r>
          </a:p>
        </p:txBody>
      </p:sp>
      <p:sp>
        <p:nvSpPr>
          <p:cNvPr id="5" name="Text Placeholder 4">
            <a:extLst>
              <a:ext uri="{FF2B5EF4-FFF2-40B4-BE49-F238E27FC236}">
                <a16:creationId xmlns:a16="http://schemas.microsoft.com/office/drawing/2014/main" id="{1B327097-B752-400D-D433-62459A15CD89}"/>
              </a:ext>
            </a:extLst>
          </p:cNvPr>
          <p:cNvSpPr>
            <a:spLocks noGrp="1"/>
          </p:cNvSpPr>
          <p:nvPr>
            <p:ph type="body" sz="quarter" idx="17"/>
          </p:nvPr>
        </p:nvSpPr>
        <p:spPr>
          <a:xfrm>
            <a:off x="359999" y="1567086"/>
            <a:ext cx="11484000" cy="4807835"/>
          </a:xfrm>
        </p:spPr>
        <p:txBody>
          <a:bodyPr/>
          <a:lstStyle/>
          <a:p>
            <a:r>
              <a:rPr lang="en-AU" b="1"/>
              <a:t>KWLH Chart</a:t>
            </a:r>
          </a:p>
          <a:p>
            <a:r>
              <a:rPr lang="en-AU"/>
              <a:t>What do you know about drones, smart drumlines, shark smart app or smart remote area rescue tubes?</a:t>
            </a:r>
          </a:p>
        </p:txBody>
      </p:sp>
      <p:graphicFrame>
        <p:nvGraphicFramePr>
          <p:cNvPr id="8" name="Table 7">
            <a:extLst>
              <a:ext uri="{FF2B5EF4-FFF2-40B4-BE49-F238E27FC236}">
                <a16:creationId xmlns:a16="http://schemas.microsoft.com/office/drawing/2014/main" id="{C36C8B51-C39B-E1DB-63D6-A827E720769E}"/>
              </a:ext>
            </a:extLst>
          </p:cNvPr>
          <p:cNvGraphicFramePr>
            <a:graphicFrameLocks noGrp="1"/>
          </p:cNvGraphicFramePr>
          <p:nvPr>
            <p:extLst>
              <p:ext uri="{D42A27DB-BD31-4B8C-83A1-F6EECF244321}">
                <p14:modId xmlns:p14="http://schemas.microsoft.com/office/powerpoint/2010/main" val="1489872343"/>
              </p:ext>
            </p:extLst>
          </p:nvPr>
        </p:nvGraphicFramePr>
        <p:xfrm>
          <a:off x="359999" y="3429000"/>
          <a:ext cx="11294704" cy="2668586"/>
        </p:xfrm>
        <a:graphic>
          <a:graphicData uri="http://schemas.openxmlformats.org/drawingml/2006/table">
            <a:tbl>
              <a:tblPr firstRow="1" bandRow="1">
                <a:tableStyleId>{5A111915-BE36-4E01-A7E5-04B1672EAD32}</a:tableStyleId>
              </a:tblPr>
              <a:tblGrid>
                <a:gridCol w="2823676">
                  <a:extLst>
                    <a:ext uri="{9D8B030D-6E8A-4147-A177-3AD203B41FA5}">
                      <a16:colId xmlns:a16="http://schemas.microsoft.com/office/drawing/2014/main" val="3997111204"/>
                    </a:ext>
                  </a:extLst>
                </a:gridCol>
                <a:gridCol w="2823676">
                  <a:extLst>
                    <a:ext uri="{9D8B030D-6E8A-4147-A177-3AD203B41FA5}">
                      <a16:colId xmlns:a16="http://schemas.microsoft.com/office/drawing/2014/main" val="4265635256"/>
                    </a:ext>
                  </a:extLst>
                </a:gridCol>
                <a:gridCol w="2823676">
                  <a:extLst>
                    <a:ext uri="{9D8B030D-6E8A-4147-A177-3AD203B41FA5}">
                      <a16:colId xmlns:a16="http://schemas.microsoft.com/office/drawing/2014/main" val="2746301440"/>
                    </a:ext>
                  </a:extLst>
                </a:gridCol>
                <a:gridCol w="2823676">
                  <a:extLst>
                    <a:ext uri="{9D8B030D-6E8A-4147-A177-3AD203B41FA5}">
                      <a16:colId xmlns:a16="http://schemas.microsoft.com/office/drawing/2014/main" val="807995560"/>
                    </a:ext>
                  </a:extLst>
                </a:gridCol>
              </a:tblGrid>
              <a:tr h="870693">
                <a:tc>
                  <a:txBody>
                    <a:bodyPr/>
                    <a:lstStyle/>
                    <a:p>
                      <a:pPr>
                        <a:lnSpc>
                          <a:spcPct val="150000"/>
                        </a:lnSpc>
                        <a:spcAft>
                          <a:spcPts val="600"/>
                        </a:spcAft>
                      </a:pPr>
                      <a:r>
                        <a:rPr lang="en-AU">
                          <a:latin typeface="+mn-lt"/>
                        </a:rPr>
                        <a:t>What I know</a:t>
                      </a:r>
                    </a:p>
                  </a:txBody>
                  <a:tcPr>
                    <a:solidFill>
                      <a:srgbClr val="002664"/>
                    </a:solidFill>
                  </a:tcPr>
                </a:tc>
                <a:tc>
                  <a:txBody>
                    <a:bodyPr/>
                    <a:lstStyle/>
                    <a:p>
                      <a:pPr>
                        <a:lnSpc>
                          <a:spcPct val="150000"/>
                        </a:lnSpc>
                        <a:spcAft>
                          <a:spcPts val="600"/>
                        </a:spcAft>
                      </a:pPr>
                      <a:r>
                        <a:rPr lang="en-AU">
                          <a:latin typeface="+mn-lt"/>
                        </a:rPr>
                        <a:t>What I want to know</a:t>
                      </a:r>
                    </a:p>
                  </a:txBody>
                  <a:tcPr>
                    <a:solidFill>
                      <a:srgbClr val="002664"/>
                    </a:solidFill>
                  </a:tcPr>
                </a:tc>
                <a:tc>
                  <a:txBody>
                    <a:bodyPr/>
                    <a:lstStyle/>
                    <a:p>
                      <a:pPr>
                        <a:lnSpc>
                          <a:spcPct val="150000"/>
                        </a:lnSpc>
                        <a:spcAft>
                          <a:spcPts val="600"/>
                        </a:spcAft>
                      </a:pPr>
                      <a:r>
                        <a:rPr lang="en-AU">
                          <a:latin typeface="+mn-lt"/>
                        </a:rPr>
                        <a:t>What I learned</a:t>
                      </a:r>
                    </a:p>
                  </a:txBody>
                  <a:tcPr>
                    <a:solidFill>
                      <a:srgbClr val="002664"/>
                    </a:solidFill>
                  </a:tcPr>
                </a:tc>
                <a:tc>
                  <a:txBody>
                    <a:bodyPr/>
                    <a:lstStyle/>
                    <a:p>
                      <a:pPr>
                        <a:lnSpc>
                          <a:spcPct val="150000"/>
                        </a:lnSpc>
                        <a:spcAft>
                          <a:spcPts val="600"/>
                        </a:spcAft>
                      </a:pPr>
                      <a:r>
                        <a:rPr lang="en-AU">
                          <a:latin typeface="+mn-lt"/>
                        </a:rPr>
                        <a:t>How I learn more</a:t>
                      </a:r>
                    </a:p>
                  </a:txBody>
                  <a:tcPr>
                    <a:solidFill>
                      <a:srgbClr val="002664"/>
                    </a:solidFill>
                  </a:tcPr>
                </a:tc>
                <a:extLst>
                  <a:ext uri="{0D108BD9-81ED-4DB2-BD59-A6C34878D82A}">
                    <a16:rowId xmlns:a16="http://schemas.microsoft.com/office/drawing/2014/main" val="2771916268"/>
                  </a:ext>
                </a:extLst>
              </a:tr>
              <a:tr h="1797893">
                <a:tc>
                  <a:txBody>
                    <a:bodyPr/>
                    <a:lstStyle/>
                    <a:p>
                      <a:pPr>
                        <a:lnSpc>
                          <a:spcPct val="150000"/>
                        </a:lnSpc>
                        <a:spcAft>
                          <a:spcPts val="600"/>
                        </a:spcAft>
                      </a:pPr>
                      <a:r>
                        <a:rPr lang="en-AU">
                          <a:latin typeface="+mn-lt"/>
                        </a:rPr>
                        <a:t>In this column write what you already know about the topic.</a:t>
                      </a:r>
                    </a:p>
                  </a:txBody>
                  <a:tcPr/>
                </a:tc>
                <a:tc>
                  <a:txBody>
                    <a:bodyPr/>
                    <a:lstStyle/>
                    <a:p>
                      <a:pPr>
                        <a:lnSpc>
                          <a:spcPct val="150000"/>
                        </a:lnSpc>
                        <a:spcAft>
                          <a:spcPts val="600"/>
                        </a:spcAft>
                      </a:pPr>
                      <a:r>
                        <a:rPr lang="en-AU">
                          <a:latin typeface="+mn-lt"/>
                        </a:rPr>
                        <a:t>In this column write what you want to know about the topic.</a:t>
                      </a:r>
                    </a:p>
                  </a:txBody>
                  <a:tcPr/>
                </a:tc>
                <a:tc>
                  <a:txBody>
                    <a:bodyPr/>
                    <a:lstStyle/>
                    <a:p>
                      <a:pPr>
                        <a:lnSpc>
                          <a:spcPct val="150000"/>
                        </a:lnSpc>
                        <a:spcAft>
                          <a:spcPts val="600"/>
                        </a:spcAft>
                      </a:pPr>
                      <a:r>
                        <a:rPr lang="en-AU">
                          <a:latin typeface="+mn-lt"/>
                        </a:rPr>
                        <a:t>In this column write down what you already have learned about the topic.</a:t>
                      </a:r>
                    </a:p>
                  </a:txBody>
                  <a:tcPr/>
                </a:tc>
                <a:tc>
                  <a:txBody>
                    <a:bodyPr/>
                    <a:lstStyle/>
                    <a:p>
                      <a:pPr>
                        <a:lnSpc>
                          <a:spcPct val="150000"/>
                        </a:lnSpc>
                        <a:spcAft>
                          <a:spcPts val="600"/>
                        </a:spcAft>
                      </a:pPr>
                      <a:r>
                        <a:rPr lang="en-AU" dirty="0">
                          <a:latin typeface="+mn-lt"/>
                        </a:rPr>
                        <a:t>In this column write about how you will learn more about the topic.</a:t>
                      </a:r>
                    </a:p>
                  </a:txBody>
                  <a:tcPr/>
                </a:tc>
                <a:extLst>
                  <a:ext uri="{0D108BD9-81ED-4DB2-BD59-A6C34878D82A}">
                    <a16:rowId xmlns:a16="http://schemas.microsoft.com/office/drawing/2014/main" val="3110491894"/>
                  </a:ext>
                </a:extLst>
              </a:tr>
            </a:tbl>
          </a:graphicData>
        </a:graphic>
      </p:graphicFrame>
      <p:sp>
        <p:nvSpPr>
          <p:cNvPr id="2" name="Slide Number Placeholder 1">
            <a:extLst>
              <a:ext uri="{FF2B5EF4-FFF2-40B4-BE49-F238E27FC236}">
                <a16:creationId xmlns:a16="http://schemas.microsoft.com/office/drawing/2014/main" id="{5BCBF18F-A1A1-EDEE-564C-30EF1D4C41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0994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EAB6-FC0A-8236-5847-18A16D532F08}"/>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7F1E929-CBC0-1765-2C87-B5116F61D8D7}"/>
              </a:ext>
            </a:extLst>
          </p:cNvPr>
          <p:cNvSpPr>
            <a:spLocks noGrp="1"/>
          </p:cNvSpPr>
          <p:nvPr>
            <p:ph type="title"/>
          </p:nvPr>
        </p:nvSpPr>
        <p:spPr/>
        <p:txBody>
          <a:bodyPr/>
          <a:lstStyle/>
          <a:p>
            <a:r>
              <a:rPr lang="en-US"/>
              <a:t>Knowledge check (1)</a:t>
            </a:r>
          </a:p>
        </p:txBody>
      </p:sp>
      <p:pic>
        <p:nvPicPr>
          <p:cNvPr id="6" name="Picture 5">
            <a:extLst>
              <a:ext uri="{FF2B5EF4-FFF2-40B4-BE49-F238E27FC236}">
                <a16:creationId xmlns:a16="http://schemas.microsoft.com/office/drawing/2014/main" id="{5D2ACEA5-5B67-4020-18C4-6335399D9F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09961" y="285285"/>
            <a:ext cx="634039" cy="634039"/>
          </a:xfrm>
          <a:prstGeom prst="rect">
            <a:avLst/>
          </a:prstGeom>
        </p:spPr>
      </p:pic>
      <p:sp>
        <p:nvSpPr>
          <p:cNvPr id="4" name="Text Placeholder 3">
            <a:extLst>
              <a:ext uri="{FF2B5EF4-FFF2-40B4-BE49-F238E27FC236}">
                <a16:creationId xmlns:a16="http://schemas.microsoft.com/office/drawing/2014/main" id="{571F131A-F4B3-98D1-7346-307C24996800}"/>
              </a:ext>
            </a:extLst>
          </p:cNvPr>
          <p:cNvSpPr>
            <a:spLocks noGrp="1"/>
          </p:cNvSpPr>
          <p:nvPr>
            <p:ph type="body" sz="quarter" idx="18"/>
          </p:nvPr>
        </p:nvSpPr>
        <p:spPr/>
        <p:txBody>
          <a:bodyPr/>
          <a:lstStyle/>
          <a:p>
            <a:r>
              <a:rPr lang="en-AU" sz="1800">
                <a:effectLst/>
                <a:latin typeface="Arial" panose="020B0604020202020204" pitchFamily="34" charset="0"/>
                <a:ea typeface="Calibri" panose="020F0502020204030204" pitchFamily="34" charset="0"/>
              </a:rPr>
              <a:t>End of section student skills formative assessment checklist</a:t>
            </a:r>
            <a:endParaRPr lang="en-AU"/>
          </a:p>
        </p:txBody>
      </p:sp>
      <p:graphicFrame>
        <p:nvGraphicFramePr>
          <p:cNvPr id="7" name="Table 6">
            <a:extLst>
              <a:ext uri="{FF2B5EF4-FFF2-40B4-BE49-F238E27FC236}">
                <a16:creationId xmlns:a16="http://schemas.microsoft.com/office/drawing/2014/main" id="{B6A9DF02-A372-AC95-E319-0D29F8D294B3}"/>
              </a:ext>
            </a:extLst>
          </p:cNvPr>
          <p:cNvGraphicFramePr>
            <a:graphicFrameLocks noGrp="1"/>
          </p:cNvGraphicFramePr>
          <p:nvPr>
            <p:extLst>
              <p:ext uri="{D42A27DB-BD31-4B8C-83A1-F6EECF244321}">
                <p14:modId xmlns:p14="http://schemas.microsoft.com/office/powerpoint/2010/main" val="2494951156"/>
              </p:ext>
            </p:extLst>
          </p:nvPr>
        </p:nvGraphicFramePr>
        <p:xfrm>
          <a:off x="360000" y="1567085"/>
          <a:ext cx="10013032" cy="4129889"/>
        </p:xfrm>
        <a:graphic>
          <a:graphicData uri="http://schemas.openxmlformats.org/drawingml/2006/table">
            <a:tbl>
              <a:tblPr firstRow="1" firstCol="1" bandRow="1"/>
              <a:tblGrid>
                <a:gridCol w="8085910">
                  <a:extLst>
                    <a:ext uri="{9D8B030D-6E8A-4147-A177-3AD203B41FA5}">
                      <a16:colId xmlns:a16="http://schemas.microsoft.com/office/drawing/2014/main" val="1756315076"/>
                    </a:ext>
                  </a:extLst>
                </a:gridCol>
                <a:gridCol w="1927122">
                  <a:extLst>
                    <a:ext uri="{9D8B030D-6E8A-4147-A177-3AD203B41FA5}">
                      <a16:colId xmlns:a16="http://schemas.microsoft.com/office/drawing/2014/main" val="1386610414"/>
                    </a:ext>
                  </a:extLst>
                </a:gridCol>
              </a:tblGrid>
              <a:tr h="835456">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Students can</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50000"/>
                        </a:lnSpc>
                        <a:spcBef>
                          <a:spcPts val="1200"/>
                        </a:spcBef>
                        <a:spcAft>
                          <a:spcPts val="600"/>
                        </a:spcAft>
                      </a:pPr>
                      <a:r>
                        <a:rPr lang="en-AU" sz="2000" b="1">
                          <a:solidFill>
                            <a:srgbClr val="FFFFFF"/>
                          </a:solidFill>
                          <a:effectLst/>
                          <a:latin typeface="Arial" panose="020B0604020202020204" pitchFamily="34" charset="0"/>
                          <a:ea typeface="Calibri" panose="020F0502020204030204" pitchFamily="34" charset="0"/>
                          <a:cs typeface="Arial" panose="020B0604020202020204" pitchFamily="34" charset="0"/>
                        </a:rPr>
                        <a:t>Checkbox</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042670876"/>
                  </a:ext>
                </a:extLst>
              </a:tr>
              <a:tr h="3294433">
                <a:tc>
                  <a:txBody>
                    <a:bodyPr/>
                    <a:lstStyle/>
                    <a:p>
                      <a:pPr marL="342900" indent="-342900">
                        <a:lnSpc>
                          <a:spcPct val="150000"/>
                        </a:lnSpc>
                        <a:spcBef>
                          <a:spcPts val="1200"/>
                        </a:spcBef>
                        <a:spcAft>
                          <a:spcPts val="600"/>
                        </a:spcAft>
                        <a:buFont typeface="Arial" panose="020B0604020202020204" pitchFamily="34" charset="0"/>
                        <a:buChar char="•"/>
                      </a:pPr>
                      <a:r>
                        <a:rPr lang="en-AU" sz="2000">
                          <a:effectLst/>
                          <a:latin typeface="Arial" panose="020B0604020202020204" pitchFamily="34" charset="0"/>
                          <a:ea typeface="Calibri" panose="020F0502020204030204" pitchFamily="34" charset="0"/>
                          <a:cs typeface="Arial" panose="020B0604020202020204" pitchFamily="34" charset="0"/>
                        </a:rPr>
                        <a:t>interpret data to describe where and when drowning risks are most common.</a:t>
                      </a:r>
                    </a:p>
                    <a:p>
                      <a:pPr marL="342900" indent="-342900">
                        <a:lnSpc>
                          <a:spcPct val="150000"/>
                        </a:lnSpc>
                        <a:spcBef>
                          <a:spcPts val="1200"/>
                        </a:spcBef>
                        <a:spcAft>
                          <a:spcPts val="600"/>
                        </a:spcAft>
                        <a:buFont typeface="Arial" panose="020B0604020202020204" pitchFamily="34" charset="0"/>
                        <a:buChar char="•"/>
                      </a:pPr>
                      <a:r>
                        <a:rPr lang="en-AU" sz="2000">
                          <a:effectLst/>
                          <a:latin typeface="Arial" panose="020B0604020202020204" pitchFamily="34" charset="0"/>
                          <a:ea typeface="Calibri" panose="020F0502020204030204" pitchFamily="34" charset="0"/>
                          <a:cs typeface="Arial" panose="020B0604020202020204" pitchFamily="34" charset="0"/>
                        </a:rPr>
                        <a:t>compare statistics to the local region.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351569"/>
                  </a:ext>
                </a:extLst>
              </a:tr>
            </a:tbl>
          </a:graphicData>
        </a:graphic>
      </p:graphicFrame>
      <p:pic>
        <p:nvPicPr>
          <p:cNvPr id="10" name="Picture 9">
            <a:extLst>
              <a:ext uri="{FF2B5EF4-FFF2-40B4-BE49-F238E27FC236}">
                <a16:creationId xmlns:a16="http://schemas.microsoft.com/office/drawing/2014/main" id="{E7431005-598B-7071-D1B2-3A84FDB499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89275" y="2717550"/>
            <a:ext cx="914479" cy="914479"/>
          </a:xfrm>
          <a:prstGeom prst="rect">
            <a:avLst/>
          </a:prstGeom>
        </p:spPr>
      </p:pic>
      <p:sp>
        <p:nvSpPr>
          <p:cNvPr id="2" name="Slide Number Placeholder 1">
            <a:extLst>
              <a:ext uri="{FF2B5EF4-FFF2-40B4-BE49-F238E27FC236}">
                <a16:creationId xmlns:a16="http://schemas.microsoft.com/office/drawing/2014/main" id="{5F299B74-4D64-C049-E36F-65A97D36B2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54141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ediaLengthInSeconds xmlns="95386ad3-46d6-4eb6-bbc1-9b19b13a5756" xsi:nil="true"/>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B859E-0F4B-4797-9F90-45D68C0DF772}">
  <ds:schemaRefs>
    <ds:schemaRef ds:uri="http://purl.org/dc/dcmitype/"/>
    <ds:schemaRef ds:uri="95386ad3-46d6-4eb6-bbc1-9b19b13a5756"/>
    <ds:schemaRef ds:uri="http://www.w3.org/XML/1998/namespace"/>
    <ds:schemaRef ds:uri="http://schemas.openxmlformats.org/package/2006/metadata/core-properties"/>
    <ds:schemaRef ds:uri="http://purl.org/dc/terms/"/>
    <ds:schemaRef ds:uri="http://schemas.microsoft.com/office/2006/metadata/properties"/>
    <ds:schemaRef ds:uri="9191b990-ddf9-46cb-8ffe-20db9d3a58aa"/>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56E6151D-275E-4DE2-AAB1-17E64C1E5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6B47F-5FD2-4659-8E85-59BFAADC0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CSL Student template 2024</Template>
  <TotalTime>1</TotalTime>
  <Words>3687</Words>
  <Application>Microsoft Office PowerPoint</Application>
  <PresentationFormat>Widescreen</PresentationFormat>
  <Paragraphs>427</Paragraphs>
  <Slides>50</Slides>
  <Notes>19</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Times New Roman</vt:lpstr>
      <vt:lpstr>Calibri</vt:lpstr>
      <vt:lpstr>Public Sans Light</vt:lpstr>
      <vt:lpstr>Public Sans</vt:lpstr>
      <vt:lpstr>1_NSWG Corporate</vt:lpstr>
      <vt:lpstr>Instructions for use</vt:lpstr>
      <vt:lpstr>Beneath the surface: safety secrets</vt:lpstr>
      <vt:lpstr>Weeks 1–2</vt:lpstr>
      <vt:lpstr>Learning intention and success criteria (1)</vt:lpstr>
      <vt:lpstr>Introduction to Aquatic activities</vt:lpstr>
      <vt:lpstr>Water safety (1) </vt:lpstr>
      <vt:lpstr>Water safety (2) </vt:lpstr>
      <vt:lpstr>Water safety (3) </vt:lpstr>
      <vt:lpstr>Knowledge check (1)</vt:lpstr>
      <vt:lpstr>Weeks 3–4</vt:lpstr>
      <vt:lpstr>Learning intention and success criteria (2)</vt:lpstr>
      <vt:lpstr>Water safety  (4)</vt:lpstr>
      <vt:lpstr>Water safety  (5)</vt:lpstr>
      <vt:lpstr>Water safety  (6)</vt:lpstr>
      <vt:lpstr>Water safety  (7)</vt:lpstr>
      <vt:lpstr>Knowledge check (2)</vt:lpstr>
      <vt:lpstr>Weeks 5–6</vt:lpstr>
      <vt:lpstr>Learning intention and success criteria (3)</vt:lpstr>
      <vt:lpstr>Water safety  (8)</vt:lpstr>
      <vt:lpstr>Water safety  (9)</vt:lpstr>
      <vt:lpstr>Water safety  (10)</vt:lpstr>
      <vt:lpstr>Water safety  (11)</vt:lpstr>
      <vt:lpstr>Water safety  (12)</vt:lpstr>
      <vt:lpstr>Water safety  (13)</vt:lpstr>
      <vt:lpstr>Knowledge check (3)</vt:lpstr>
      <vt:lpstr>Weeks 7–8</vt:lpstr>
      <vt:lpstr>Learning intention and success criteria (4)</vt:lpstr>
      <vt:lpstr>Water activities (1)</vt:lpstr>
      <vt:lpstr>Water activities (2)</vt:lpstr>
      <vt:lpstr>Water activities (3)</vt:lpstr>
      <vt:lpstr>Water activities (4)</vt:lpstr>
      <vt:lpstr>Aquatic activities (5)</vt:lpstr>
      <vt:lpstr>Aquatic activities (6)</vt:lpstr>
      <vt:lpstr>Aquatic activities (7)</vt:lpstr>
      <vt:lpstr>Aquatic activities (8)</vt:lpstr>
      <vt:lpstr>Aquatic activities (9)</vt:lpstr>
      <vt:lpstr>Aquatic activities (10)</vt:lpstr>
      <vt:lpstr>Knowledge check (4)</vt:lpstr>
      <vt:lpstr>Weeks 9–10</vt:lpstr>
      <vt:lpstr>Learning intention and success criteria (5)</vt:lpstr>
      <vt:lpstr>Aquatic activities (11)</vt:lpstr>
      <vt:lpstr>Aquatic activities (12)</vt:lpstr>
      <vt:lpstr>Aquatic activities (13)</vt:lpstr>
      <vt:lpstr>Aquatic activities (14)</vt:lpstr>
      <vt:lpstr>Knowledge check (5)</vt:lpstr>
      <vt:lpstr>References (1)</vt:lpstr>
      <vt:lpstr>References (2)</vt:lpstr>
      <vt:lpstr>References (3)</vt:lpstr>
      <vt:lpstr>References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activities – slide deck, Stage 5</dc:title>
  <dc:creator>NSW Department of Education</dc:creator>
  <dcterms:created xsi:type="dcterms:W3CDTF">2026-03-12T21:56:32Z</dcterms:created>
  <dcterms:modified xsi:type="dcterms:W3CDTF">2026-03-23T04:49:44Z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2026-03-12T21:57:06Z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f32e3cb5-bd45-414f-a884-e6b50c09a1ea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Order">
    <vt:lpwstr>1859100.00000000</vt:lpwstr>
  </property>
  <property fmtid="{D5CDD505-2E9C-101B-9397-08002B2CF9AE}" pid="11" name="MediaServiceImageTags">
    <vt:lpwstr/>
  </property>
  <property fmtid="{D5CDD505-2E9C-101B-9397-08002B2CF9AE}" pid="12" name="xd_ProgID">
    <vt:lpwstr/>
  </property>
  <property fmtid="{D5CDD505-2E9C-101B-9397-08002B2CF9AE}" pid="13" name="ContentTypeId">
    <vt:lpwstr>0x0101004A1D8124FFB2A1438B815462E05615AB</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xd_Signature">
    <vt:lpwstr/>
  </property>
</Properties>
</file>