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169"/>
  </p:notesMasterIdLst>
  <p:handoutMasterIdLst>
    <p:handoutMasterId r:id="rId170"/>
  </p:handoutMasterIdLst>
  <p:sldIdLst>
    <p:sldId id="26381" r:id="rId2"/>
    <p:sldId id="26505" r:id="rId3"/>
    <p:sldId id="26393" r:id="rId4"/>
    <p:sldId id="271" r:id="rId5"/>
    <p:sldId id="26383" r:id="rId6"/>
    <p:sldId id="26612" r:id="rId7"/>
    <p:sldId id="257" r:id="rId8"/>
    <p:sldId id="26695" r:id="rId9"/>
    <p:sldId id="26585" r:id="rId10"/>
    <p:sldId id="26613" r:id="rId11"/>
    <p:sldId id="26686" r:id="rId12"/>
    <p:sldId id="26687" r:id="rId13"/>
    <p:sldId id="26716" r:id="rId14"/>
    <p:sldId id="26584" r:id="rId15"/>
    <p:sldId id="26614" r:id="rId16"/>
    <p:sldId id="26636" r:id="rId17"/>
    <p:sldId id="26637" r:id="rId18"/>
    <p:sldId id="26583" r:id="rId19"/>
    <p:sldId id="26617" r:id="rId20"/>
    <p:sldId id="26714" r:id="rId21"/>
    <p:sldId id="26513" r:id="rId22"/>
    <p:sldId id="26696" r:id="rId23"/>
    <p:sldId id="26704" r:id="rId24"/>
    <p:sldId id="26705" r:id="rId25"/>
    <p:sldId id="26706" r:id="rId26"/>
    <p:sldId id="26707" r:id="rId27"/>
    <p:sldId id="26582" r:id="rId28"/>
    <p:sldId id="26616" r:id="rId29"/>
    <p:sldId id="26688" r:id="rId30"/>
    <p:sldId id="26689" r:id="rId31"/>
    <p:sldId id="26697" r:id="rId32"/>
    <p:sldId id="26698" r:id="rId33"/>
    <p:sldId id="26638" r:id="rId34"/>
    <p:sldId id="26610" r:id="rId35"/>
    <p:sldId id="26615" r:id="rId36"/>
    <p:sldId id="26553" r:id="rId37"/>
    <p:sldId id="26699" r:id="rId38"/>
    <p:sldId id="26581" r:id="rId39"/>
    <p:sldId id="26586" r:id="rId40"/>
    <p:sldId id="26618" r:id="rId41"/>
    <p:sldId id="26554" r:id="rId42"/>
    <p:sldId id="26690" r:id="rId43"/>
    <p:sldId id="26587" r:id="rId44"/>
    <p:sldId id="26625" r:id="rId45"/>
    <p:sldId id="26639" r:id="rId46"/>
    <p:sldId id="26640" r:id="rId47"/>
    <p:sldId id="26691" r:id="rId48"/>
    <p:sldId id="26641" r:id="rId49"/>
    <p:sldId id="26588" r:id="rId50"/>
    <p:sldId id="26620" r:id="rId51"/>
    <p:sldId id="26642" r:id="rId52"/>
    <p:sldId id="26643" r:id="rId53"/>
    <p:sldId id="26718" r:id="rId54"/>
    <p:sldId id="26589" r:id="rId55"/>
    <p:sldId id="26624" r:id="rId56"/>
    <p:sldId id="26715" r:id="rId57"/>
    <p:sldId id="26700" r:id="rId58"/>
    <p:sldId id="26709" r:id="rId59"/>
    <p:sldId id="26713" r:id="rId60"/>
    <p:sldId id="26711" r:id="rId61"/>
    <p:sldId id="26712" r:id="rId62"/>
    <p:sldId id="26590" r:id="rId63"/>
    <p:sldId id="26619" r:id="rId64"/>
    <p:sldId id="26510" r:id="rId65"/>
    <p:sldId id="26558" r:id="rId66"/>
    <p:sldId id="26559" r:id="rId67"/>
    <p:sldId id="26591" r:id="rId68"/>
    <p:sldId id="26621" r:id="rId69"/>
    <p:sldId id="26509" r:id="rId70"/>
    <p:sldId id="26649" r:id="rId71"/>
    <p:sldId id="26508" r:id="rId72"/>
    <p:sldId id="26507" r:id="rId73"/>
    <p:sldId id="26592" r:id="rId74"/>
    <p:sldId id="26622" r:id="rId75"/>
    <p:sldId id="26650" r:id="rId76"/>
    <p:sldId id="26645" r:id="rId77"/>
    <p:sldId id="26593" r:id="rId78"/>
    <p:sldId id="26623" r:id="rId79"/>
    <p:sldId id="26652" r:id="rId80"/>
    <p:sldId id="26646" r:id="rId81"/>
    <p:sldId id="26580" r:id="rId82"/>
    <p:sldId id="26596" r:id="rId83"/>
    <p:sldId id="26626" r:id="rId84"/>
    <p:sldId id="26655" r:id="rId85"/>
    <p:sldId id="26657" r:id="rId86"/>
    <p:sldId id="26562" r:id="rId87"/>
    <p:sldId id="26597" r:id="rId88"/>
    <p:sldId id="26635" r:id="rId89"/>
    <p:sldId id="26658" r:id="rId90"/>
    <p:sldId id="26563" r:id="rId91"/>
    <p:sldId id="26599" r:id="rId92"/>
    <p:sldId id="26627" r:id="rId93"/>
    <p:sldId id="26659" r:id="rId94"/>
    <p:sldId id="26564" r:id="rId95"/>
    <p:sldId id="26600" r:id="rId96"/>
    <p:sldId id="26628" r:id="rId97"/>
    <p:sldId id="26565" r:id="rId98"/>
    <p:sldId id="26566" r:id="rId99"/>
    <p:sldId id="26662" r:id="rId100"/>
    <p:sldId id="26567" r:id="rId101"/>
    <p:sldId id="26660" r:id="rId102"/>
    <p:sldId id="26648" r:id="rId103"/>
    <p:sldId id="26601" r:id="rId104"/>
    <p:sldId id="26629" r:id="rId105"/>
    <p:sldId id="26663" r:id="rId106"/>
    <p:sldId id="26664" r:id="rId107"/>
    <p:sldId id="26665" r:id="rId108"/>
    <p:sldId id="26572" r:id="rId109"/>
    <p:sldId id="26573" r:id="rId110"/>
    <p:sldId id="26574" r:id="rId111"/>
    <p:sldId id="26518" r:id="rId112"/>
    <p:sldId id="26669" r:id="rId113"/>
    <p:sldId id="26668" r:id="rId114"/>
    <p:sldId id="26667" r:id="rId115"/>
    <p:sldId id="26666" r:id="rId116"/>
    <p:sldId id="26671" r:id="rId117"/>
    <p:sldId id="26602" r:id="rId118"/>
    <p:sldId id="26630" r:id="rId119"/>
    <p:sldId id="26575" r:id="rId120"/>
    <p:sldId id="26521" r:id="rId121"/>
    <p:sldId id="26520" r:id="rId122"/>
    <p:sldId id="26717" r:id="rId123"/>
    <p:sldId id="26524" r:id="rId124"/>
    <p:sldId id="26523" r:id="rId125"/>
    <p:sldId id="26672" r:id="rId126"/>
    <p:sldId id="26603" r:id="rId127"/>
    <p:sldId id="26631" r:id="rId128"/>
    <p:sldId id="26576" r:id="rId129"/>
    <p:sldId id="26527" r:id="rId130"/>
    <p:sldId id="26673" r:id="rId131"/>
    <p:sldId id="26528" r:id="rId132"/>
    <p:sldId id="26611" r:id="rId133"/>
    <p:sldId id="26385" r:id="rId134"/>
    <p:sldId id="26677" r:id="rId135"/>
    <p:sldId id="26678" r:id="rId136"/>
    <p:sldId id="26679" r:id="rId137"/>
    <p:sldId id="26579" r:id="rId138"/>
    <p:sldId id="26633" r:id="rId139"/>
    <p:sldId id="26594" r:id="rId140"/>
    <p:sldId id="26680" r:id="rId141"/>
    <p:sldId id="26537" r:id="rId142"/>
    <p:sldId id="26701" r:id="rId143"/>
    <p:sldId id="26542" r:id="rId144"/>
    <p:sldId id="26605" r:id="rId145"/>
    <p:sldId id="26541" r:id="rId146"/>
    <p:sldId id="26540" r:id="rId147"/>
    <p:sldId id="26681" r:id="rId148"/>
    <p:sldId id="26604" r:id="rId149"/>
    <p:sldId id="26661" r:id="rId150"/>
    <p:sldId id="26595" r:id="rId151"/>
    <p:sldId id="26703" r:id="rId152"/>
    <p:sldId id="26578" r:id="rId153"/>
    <p:sldId id="26634" r:id="rId154"/>
    <p:sldId id="26606" r:id="rId155"/>
    <p:sldId id="26692" r:id="rId156"/>
    <p:sldId id="26609" r:id="rId157"/>
    <p:sldId id="26568" r:id="rId158"/>
    <p:sldId id="26682" r:id="rId159"/>
    <p:sldId id="26608" r:id="rId160"/>
    <p:sldId id="26683" r:id="rId161"/>
    <p:sldId id="26651" r:id="rId162"/>
    <p:sldId id="26693" r:id="rId163"/>
    <p:sldId id="26684" r:id="rId164"/>
    <p:sldId id="26607" r:id="rId165"/>
    <p:sldId id="26685" r:id="rId166"/>
    <p:sldId id="360" r:id="rId167"/>
    <p:sldId id="361" r:id="rId168"/>
  </p:sldIdLst>
  <p:sldSz cx="12192000" cy="6858000"/>
  <p:notesSz cx="6858000" cy="9144000"/>
  <p:embeddedFontLst>
    <p:embeddedFont>
      <p:font typeface="Montserrat" panose="00000500000000000000" pitchFamily="2" charset="0"/>
      <p:regular r:id="rId171"/>
      <p:bold r:id="rId172"/>
      <p:italic r:id="rId173"/>
      <p:boldItalic r:id="rId174"/>
    </p:embeddedFont>
    <p:embeddedFont>
      <p:font typeface="Public Sans" pitchFamily="2" charset="0"/>
      <p:regular r:id="rId175"/>
      <p:bold r:id="rId176"/>
      <p:italic r:id="rId177"/>
      <p:boldItalic r:id="rId17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2"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DA5"/>
    <a:srgbClr val="FCCC8C"/>
    <a:srgbClr val="E5F7FC"/>
    <a:srgbClr val="FBDBE7"/>
    <a:srgbClr val="90E258"/>
    <a:srgbClr val="EDF9E0"/>
    <a:srgbClr val="00296C"/>
    <a:srgbClr val="B51458"/>
    <a:srgbClr val="00ACC2"/>
    <a:srgbClr val="64BB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66"/>
    <p:restoredTop sz="90116"/>
  </p:normalViewPr>
  <p:slideViewPr>
    <p:cSldViewPr snapToGrid="0">
      <p:cViewPr varScale="1">
        <p:scale>
          <a:sx n="96" d="100"/>
          <a:sy n="96" d="100"/>
        </p:scale>
        <p:origin x="508" y="64"/>
      </p:cViewPr>
      <p:guideLst>
        <p:guide orient="horz" pos="822"/>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1.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7.fntdata"/><Relationship Id="rId172" Type="http://schemas.openxmlformats.org/officeDocument/2006/relationships/font" Target="fonts/font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microsoft.com/office/2018/10/relationships/authors" Targe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4.fntdata"/><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5.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6.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Sheep numbers in Australia from 2016 - 2022 </a:t>
            </a:r>
          </a:p>
        </c:rich>
      </c:tx>
      <c:layout>
        <c:manualLayout>
          <c:xMode val="edge"/>
          <c:yMode val="edge"/>
          <c:x val="0.16178455818022747"/>
          <c:y val="2.777777777777777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Sheep numbers (millions)</c:v>
                </c:pt>
              </c:strCache>
            </c:strRef>
          </c:tx>
          <c:spPr>
            <a:ln w="28575" cap="rnd">
              <a:solidFill>
                <a:schemeClr val="accent1"/>
              </a:solidFill>
              <a:round/>
            </a:ln>
            <a:effectLst/>
          </c:spPr>
          <c:marker>
            <c:symbol val="none"/>
          </c:marker>
          <c:cat>
            <c:strRef>
              <c:f>Sheet1!$A$2:$A$7</c:f>
              <c:strCache>
                <c:ptCount val="6"/>
                <c:pt idx="0">
                  <c:v>2016-17</c:v>
                </c:pt>
                <c:pt idx="1">
                  <c:v>2017-18</c:v>
                </c:pt>
                <c:pt idx="2">
                  <c:v>2018-19</c:v>
                </c:pt>
                <c:pt idx="3">
                  <c:v>2019-20</c:v>
                </c:pt>
                <c:pt idx="4">
                  <c:v>2020-21</c:v>
                </c:pt>
                <c:pt idx="5">
                  <c:v>2021-22</c:v>
                </c:pt>
              </c:strCache>
            </c:strRef>
          </c:cat>
          <c:val>
            <c:numRef>
              <c:f>Sheet1!$B$2:$B$7</c:f>
              <c:numCache>
                <c:formatCode>#,##0</c:formatCode>
                <c:ptCount val="6"/>
                <c:pt idx="0">
                  <c:v>72125</c:v>
                </c:pt>
                <c:pt idx="1">
                  <c:v>70607</c:v>
                </c:pt>
                <c:pt idx="2">
                  <c:v>65755</c:v>
                </c:pt>
                <c:pt idx="3">
                  <c:v>63529</c:v>
                </c:pt>
                <c:pt idx="4">
                  <c:v>68047</c:v>
                </c:pt>
                <c:pt idx="5">
                  <c:v>70235</c:v>
                </c:pt>
              </c:numCache>
            </c:numRef>
          </c:val>
          <c:smooth val="0"/>
          <c:extLst>
            <c:ext xmlns:c16="http://schemas.microsoft.com/office/drawing/2014/chart" uri="{C3380CC4-5D6E-409C-BE32-E72D297353CC}">
              <c16:uniqueId val="{00000000-E170-4E3B-B090-D5D305902CCD}"/>
            </c:ext>
          </c:extLst>
        </c:ser>
        <c:dLbls>
          <c:showLegendKey val="0"/>
          <c:showVal val="0"/>
          <c:showCatName val="0"/>
          <c:showSerName val="0"/>
          <c:showPercent val="0"/>
          <c:showBubbleSize val="0"/>
        </c:dLbls>
        <c:smooth val="0"/>
        <c:axId val="2005218384"/>
        <c:axId val="2005196304"/>
      </c:lineChart>
      <c:catAx>
        <c:axId val="200521838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AU"/>
                  <a:t>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5196304"/>
        <c:crosses val="autoZero"/>
        <c:auto val="1"/>
        <c:lblAlgn val="ctr"/>
        <c:lblOffset val="100"/>
        <c:noMultiLvlLbl val="0"/>
      </c:catAx>
      <c:valAx>
        <c:axId val="2005196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AU"/>
                  <a:t>Number of sheep (millions)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AU"/>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5218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1/10/2025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1/10/2025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youtube.com/watch?v=lQIAURYaASs"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youtube.com/watch?v=u5Iilhu220o"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youtube.com/watch?v=pITHOXixPCI"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youtube.com/watch?v=OkFgcgYH9v8"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www.youtube.com/watch?v=TUbgV1rQ7iM"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youtube.com/watch?v=I9yeH8-NzZM"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youtube.com/watch?v=tbAWyzmXtDY"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www.youtube.com/watch?v=SqsSxT-3bhs"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1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2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s://www.youtube.com/watch?v=xV4hgI_sl9Y"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3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3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4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4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www.youtube.com/watch?v=YwRbyTCqOQY"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5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5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5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s://youtu.be/b3xUP5EMSnY" TargetMode="External"/><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5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earnaboutwool.com/globalassets/law/resources/factsheets/secondary/gd3270-secondary-fact-sheet_2019_e.pdf"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agriculture.gov.au/abares/products/insights/snapshot-of-australian-agriculture" TargetMode="External"/><Relationship Id="rId4" Type="http://schemas.openxmlformats.org/officeDocument/2006/relationships/hyperlink" Target="http://www.bom.gov.au/climate/maps/averages/rainfall/" TargetMode="Externa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6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6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dresearch.edu.au/guides-resources/practice-guides/writing-paragraph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dresearch.edu.au/guides-resources/practice-guides/writing-paragraph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dresearch.edu.au/guides-resources/practice-guides/writing-paragraph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dresearch.edu.au/guides-resources/practice-guides/writing-paragraph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goodmeat.com.au/globalassets/good-meat-v2/education/teaching-resources/posters/mla-gme-poster-1-ruminant-digestion.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goodmeat.com.au/globalassets/good-meat-v2/education/teaching-resources/posters/mla-gme-poster-1-ruminant-digestion.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edresearch.edu.au/guides-resources/practice-guides/writing-paragraph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dresearch.edu.au/guides-resources/practice-guides/writing-paragraph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edresearch.edu.au/guides-resources/practice-guides/writing-paragraph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edresearch.edu.au/guides-resources/practice-guides/writing-paragraph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youtu.be/E1NJhiwChCQ"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youtube.com/watch?v=EgfJHVTvGKY"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youtube.com/watch?v=1F5V-GcG1Qk"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youtu.be/rs8iSboJ4Y8"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youtube.com/watch?v=5RoYLtepiXA"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0853577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Teaching notes:</a:t>
            </a:r>
          </a:p>
          <a:p>
            <a:r>
              <a:rPr lang="en-AU" dirty="0"/>
              <a:t>Direct from the workbook to display on the larger screen and facilitate discussion.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41888860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Click the image to watch the video resource </a:t>
            </a:r>
            <a:r>
              <a:rPr lang="en-AU" sz="1800" u="sng">
                <a:solidFill>
                  <a:srgbClr val="2F5496"/>
                </a:solidFill>
                <a:effectLst/>
                <a:latin typeface="Arial" panose="020B0604020202020204" pitchFamily="34" charset="0"/>
                <a:ea typeface="Calibri" panose="020F0502020204030204" pitchFamily="34" charset="0"/>
                <a:hlinkClick r:id="rId3"/>
              </a:rPr>
              <a:t>Biosecurity basics – overview</a:t>
            </a:r>
            <a:r>
              <a:rPr lang="en-AU" sz="1800">
                <a:effectLst/>
                <a:latin typeface="Arial" panose="020B0604020202020204" pitchFamily="34" charset="0"/>
                <a:ea typeface="Calibri" panose="020F0502020204030204" pitchFamily="34" charset="0"/>
              </a:rPr>
              <a:t> (duration 1.18)</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23604827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E7FBB-9E43-8E79-1A7A-D2294F89A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4F54D-758A-A3ED-876F-9D7D1076D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BCBCFA-71BF-8984-1965-4175C8754BD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Challenge questions can be used for students who understand the content learnt and are ready to apply it to a real-world scenario. Use these for individual students requiring extension of the work, homework for individuals or the class, or as a whole class discussion prompt.</a:t>
            </a:r>
          </a:p>
          <a:p>
            <a:endParaRPr lang="en-AU"/>
          </a:p>
        </p:txBody>
      </p:sp>
      <p:sp>
        <p:nvSpPr>
          <p:cNvPr id="4" name="Slide Number Placeholder 3">
            <a:extLst>
              <a:ext uri="{FF2B5EF4-FFF2-40B4-BE49-F238E27FC236}">
                <a16:creationId xmlns:a16="http://schemas.microsoft.com/office/drawing/2014/main" id="{403588C0-6437-AB3D-8DED-9BA11B4FE02C}"/>
              </a:ext>
            </a:extLst>
          </p:cNvPr>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1584949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AC190-F2AD-DAC9-589E-B00EDCEC44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21553-97A5-7BC8-ABAA-371A5093D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E3605A-607F-FE7F-AF7C-E518C64774E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FE97AA57-B676-1EAA-2897-23EC35CDF9D9}"/>
              </a:ext>
            </a:extLst>
          </p:cNvPr>
          <p:cNvSpPr>
            <a:spLocks noGrp="1"/>
          </p:cNvSpPr>
          <p:nvPr>
            <p:ph type="sldNum" sz="quarter" idx="5"/>
          </p:nvPr>
        </p:nvSpPr>
        <p:spPr/>
        <p:txBody>
          <a:bodyPr/>
          <a:lstStyle/>
          <a:p>
            <a:fld id="{D09C5488-DD16-4714-9519-7BE21BA11D4E}" type="slidenum">
              <a:rPr lang="en-AU" smtClean="0"/>
              <a:t>103</a:t>
            </a:fld>
            <a:endParaRPr lang="en-AU"/>
          </a:p>
        </p:txBody>
      </p:sp>
    </p:spTree>
    <p:extLst>
      <p:ext uri="{BB962C8B-B14F-4D97-AF65-F5344CB8AC3E}">
        <p14:creationId xmlns:p14="http://schemas.microsoft.com/office/powerpoint/2010/main" val="24068245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03B14-DE47-8080-C788-29F55ED3C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2E070-1C07-8D6B-8125-F02E738CE9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AAF9-1116-321A-49EE-3737C39ECA9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CD65AADF-7D76-E506-B5E3-E6FC5D0181E2}"/>
              </a:ext>
            </a:extLst>
          </p:cNvPr>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2029394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The following 3 video resources will help students understand the link between the PIC, NLIS website and eID tags on stock. It can help to draw a diagram showing how each aspect works together to support traceability of livestock and link back to biosecurity.</a:t>
            </a:r>
          </a:p>
          <a:p>
            <a:r>
              <a:rPr lang="en-AU"/>
              <a:t>Click the image to watch the video resource </a:t>
            </a:r>
            <a:r>
              <a:rPr lang="en-AU" sz="1800" u="sng">
                <a:solidFill>
                  <a:srgbClr val="2F5496"/>
                </a:solidFill>
                <a:effectLst/>
                <a:latin typeface="Arial" panose="020B0604020202020204" pitchFamily="34" charset="0"/>
                <a:ea typeface="Calibri" panose="020F0502020204030204" pitchFamily="34" charset="0"/>
                <a:hlinkClick r:id="rId3"/>
              </a:rPr>
              <a:t>What are Property Identification Codes (PICs)?</a:t>
            </a:r>
            <a:r>
              <a:rPr lang="en-AU" sz="1800">
                <a:effectLst/>
                <a:latin typeface="Arial" panose="020B0604020202020204" pitchFamily="34" charset="0"/>
                <a:ea typeface="Calibri" panose="020F0502020204030204" pitchFamily="34" charset="0"/>
              </a:rPr>
              <a:t> (duration 4.00)</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23347675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Click the image to watch the video resource </a:t>
            </a:r>
            <a:r>
              <a:rPr lang="en-AU" sz="1800" u="sng">
                <a:solidFill>
                  <a:srgbClr val="2F5496"/>
                </a:solidFill>
                <a:effectLst/>
                <a:latin typeface="Arial" panose="020B0604020202020204" pitchFamily="34" charset="0"/>
                <a:ea typeface="Calibri" panose="020F0502020204030204" pitchFamily="34" charset="0"/>
                <a:hlinkClick r:id="rId3"/>
              </a:rPr>
              <a:t>How the National Livestock Identification System (NLIS) works</a:t>
            </a:r>
            <a:r>
              <a:rPr lang="en-AU" sz="1800">
                <a:effectLst/>
                <a:latin typeface="Arial" panose="020B0604020202020204" pitchFamily="34" charset="0"/>
                <a:ea typeface="Calibri" panose="020F0502020204030204" pitchFamily="34" charset="0"/>
              </a:rPr>
              <a:t> (duration 2.52)</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41624562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Click the image to watch the video resource </a:t>
            </a:r>
            <a:r>
              <a:rPr lang="en-AU" sz="1800" u="sng">
                <a:solidFill>
                  <a:srgbClr val="2F5496"/>
                </a:solidFill>
                <a:effectLst/>
                <a:latin typeface="Arial" panose="020B0604020202020204" pitchFamily="34" charset="0"/>
                <a:ea typeface="Calibri" panose="020F0502020204030204" pitchFamily="34" charset="0"/>
                <a:hlinkClick r:id="rId3"/>
              </a:rPr>
              <a:t>Sheep and Goat </a:t>
            </a:r>
            <a:r>
              <a:rPr lang="en-AU" sz="1800" u="sng" err="1">
                <a:solidFill>
                  <a:srgbClr val="2F5496"/>
                </a:solidFill>
                <a:effectLst/>
                <a:latin typeface="Arial" panose="020B0604020202020204" pitchFamily="34" charset="0"/>
                <a:ea typeface="Calibri" panose="020F0502020204030204" pitchFamily="34" charset="0"/>
                <a:hlinkClick r:id="rId3"/>
              </a:rPr>
              <a:t>eID’s</a:t>
            </a:r>
            <a:r>
              <a:rPr lang="en-AU" sz="1800" u="sng">
                <a:solidFill>
                  <a:srgbClr val="2F5496"/>
                </a:solidFill>
                <a:effectLst/>
                <a:latin typeface="Arial" panose="020B0604020202020204" pitchFamily="34" charset="0"/>
                <a:ea typeface="Calibri" panose="020F0502020204030204" pitchFamily="34" charset="0"/>
                <a:hlinkClick r:id="rId3"/>
              </a:rPr>
              <a:t> Explained</a:t>
            </a:r>
            <a:r>
              <a:rPr lang="en-AU" sz="1800">
                <a:effectLst/>
                <a:latin typeface="Arial" panose="020B0604020202020204" pitchFamily="34" charset="0"/>
                <a:ea typeface="Calibri" panose="020F0502020204030204" pitchFamily="34" charset="0"/>
              </a:rPr>
              <a:t> (duration 4.09)</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30024359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Images of different eID tags. Use real life examples if you have them available.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27001340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Class discussion prompt to compare the differences and/or similarities between devices and manual recording systems.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1980082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Table direct from workbook to display on board during discussion.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1840903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Discussion prompt to link this section of learning to the previous one about biosecurity.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86129651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20FEE-345F-3D6C-01AE-D7BEC7E56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B6B78-25CA-E74B-19D6-24C19D5A2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BE71C6-203F-ACDF-5A8B-3B6DB06782B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Model of correct tag placement in the ear for round tags. This image is also in the appendix of the workbook for easy printing and further activities.</a:t>
            </a:r>
          </a:p>
        </p:txBody>
      </p:sp>
      <p:sp>
        <p:nvSpPr>
          <p:cNvPr id="4" name="Slide Number Placeholder 3">
            <a:extLst>
              <a:ext uri="{FF2B5EF4-FFF2-40B4-BE49-F238E27FC236}">
                <a16:creationId xmlns:a16="http://schemas.microsoft.com/office/drawing/2014/main" id="{DEB56E6A-2F8B-6076-526E-47CEFB2B784B}"/>
              </a:ext>
            </a:extLst>
          </p:cNvPr>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5386133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For use with classes and teachers who have not had experience in tagging livestock, or do not have livestock available for tagging.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Click the image to watch the video resource </a:t>
            </a:r>
            <a:r>
              <a:rPr lang="en-AU" sz="1800" u="sng">
                <a:solidFill>
                  <a:srgbClr val="2F5496"/>
                </a:solidFill>
                <a:effectLst/>
                <a:latin typeface="Arial" panose="020B0604020202020204" pitchFamily="34" charset="0"/>
                <a:ea typeface="Calibri" panose="020F0502020204030204" pitchFamily="34" charset="0"/>
                <a:hlinkClick r:id="rId3"/>
              </a:rPr>
              <a:t>Lamb marking best practice series: ear tagging</a:t>
            </a:r>
            <a:r>
              <a:rPr lang="en-AU" sz="1800">
                <a:effectLst/>
                <a:latin typeface="Arial" panose="020B0604020202020204" pitchFamily="34" charset="0"/>
                <a:ea typeface="Calibri" panose="020F0502020204030204" pitchFamily="34" charset="0"/>
              </a:rPr>
              <a:t> (duration 1.33)</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32133918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defRPr/>
            </a:pPr>
            <a:r>
              <a:rPr lang="en-AU" b="1"/>
              <a:t>Teaching notes:</a:t>
            </a:r>
          </a:p>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defRPr/>
            </a:pPr>
            <a:r>
              <a:rPr lang="en-AU"/>
              <a:t>For use with classes and teachers who have not had experience in tagging livestock, or do not have livestock available for tagging.</a:t>
            </a:r>
          </a:p>
          <a:p>
            <a:pPr marL="0" lvl="0" indent="0">
              <a:lnSpc>
                <a:spcPct val="150000"/>
              </a:lnSpc>
              <a:spcBef>
                <a:spcPts val="1200"/>
              </a:spcBef>
              <a:spcAft>
                <a:spcPts val="600"/>
              </a:spcAft>
              <a:buFont typeface="Symbol" panose="05050102010706020507" pitchFamily="18" charset="2"/>
              <a:buNone/>
            </a:pPr>
            <a:r>
              <a:rPr lang="en-AU"/>
              <a:t>Click the image to watch the video resource </a:t>
            </a:r>
            <a:r>
              <a:rPr lang="en-AU" sz="1800" u="sng">
                <a:solidFill>
                  <a:srgbClr val="2F5496"/>
                </a:solidFill>
                <a:effectLst/>
                <a:latin typeface="Arial" panose="020B0604020202020204" pitchFamily="34" charset="0"/>
                <a:ea typeface="Calibri" panose="020F0502020204030204" pitchFamily="34" charset="0"/>
                <a:hlinkClick r:id="rId3"/>
              </a:rPr>
              <a:t>Universal applying visual tags</a:t>
            </a:r>
            <a:r>
              <a:rPr lang="en-AU" sz="1800">
                <a:effectLst/>
                <a:latin typeface="Arial" panose="020B0604020202020204" pitchFamily="34" charset="0"/>
                <a:ea typeface="Calibri" panose="020F0502020204030204" pitchFamily="34" charset="0"/>
              </a:rPr>
              <a:t> (duration 2.14)</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21851008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defRPr/>
            </a:pPr>
            <a:r>
              <a:rPr lang="en-AU" b="1"/>
              <a:t>Teaching notes:</a:t>
            </a:r>
          </a:p>
          <a:p>
            <a:pPr marL="0" marR="0" lvl="0" indent="0" algn="l" defTabSz="1219170" rtl="0" eaLnBrk="1" fontAlgn="auto" latinLnBrk="0" hangingPunct="1">
              <a:lnSpc>
                <a:spcPct val="150000"/>
              </a:lnSpc>
              <a:spcBef>
                <a:spcPts val="1200"/>
              </a:spcBef>
              <a:spcAft>
                <a:spcPts val="600"/>
              </a:spcAft>
              <a:buClrTx/>
              <a:buSzTx/>
              <a:buFont typeface="Symbol" panose="05050102010706020507" pitchFamily="18" charset="2"/>
              <a:buNone/>
              <a:tabLst/>
              <a:defRPr/>
            </a:pPr>
            <a:r>
              <a:rPr lang="en-AU"/>
              <a:t>For use with classes and teachers who have not had experience in tagging livestock, or do not have livestock available for tagging.</a:t>
            </a:r>
          </a:p>
          <a:p>
            <a:pPr marL="0" lvl="0" indent="0">
              <a:lnSpc>
                <a:spcPct val="150000"/>
              </a:lnSpc>
              <a:spcBef>
                <a:spcPts val="1200"/>
              </a:spcBef>
              <a:spcAft>
                <a:spcPts val="600"/>
              </a:spcAft>
              <a:buFont typeface="Symbol" panose="05050102010706020507" pitchFamily="18" charset="2"/>
              <a:buNone/>
            </a:pPr>
            <a:r>
              <a:rPr lang="en-AU"/>
              <a:t>Click the image to watch the video resource </a:t>
            </a:r>
            <a:r>
              <a:rPr lang="en-AU" sz="1800" u="sng" err="1">
                <a:solidFill>
                  <a:srgbClr val="2F5496"/>
                </a:solidFill>
                <a:effectLst/>
                <a:latin typeface="Arial" panose="020B0604020202020204" pitchFamily="34" charset="0"/>
                <a:ea typeface="Calibri" panose="020F0502020204030204" pitchFamily="34" charset="0"/>
                <a:hlinkClick r:id="rId3"/>
              </a:rPr>
              <a:t>Allflex</a:t>
            </a:r>
            <a:r>
              <a:rPr lang="en-AU" sz="1800" u="sng">
                <a:solidFill>
                  <a:srgbClr val="2F5496"/>
                </a:solidFill>
                <a:effectLst/>
                <a:latin typeface="Arial" panose="020B0604020202020204" pitchFamily="34" charset="0"/>
                <a:ea typeface="Calibri" panose="020F0502020204030204" pitchFamily="34" charset="0"/>
                <a:hlinkClick r:id="rId3"/>
              </a:rPr>
              <a:t> UTT3S Applicator</a:t>
            </a:r>
            <a:r>
              <a:rPr lang="en-AU" sz="1800">
                <a:effectLst/>
                <a:latin typeface="Arial" panose="020B0604020202020204" pitchFamily="34" charset="0"/>
                <a:ea typeface="Calibri" panose="020F0502020204030204" pitchFamily="34" charset="0"/>
              </a:rPr>
              <a:t> (duration 2.59)</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242818005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Click the image to watch the video resource </a:t>
            </a:r>
            <a:r>
              <a:rPr lang="en-AU" sz="1800" u="sng" err="1">
                <a:solidFill>
                  <a:srgbClr val="2F5496"/>
                </a:solidFill>
                <a:effectLst/>
                <a:latin typeface="Arial" panose="020B0604020202020204" pitchFamily="34" charset="0"/>
                <a:ea typeface="Calibri" panose="020F0502020204030204" pitchFamily="34" charset="0"/>
                <a:hlinkClick r:id="rId3"/>
              </a:rPr>
              <a:t>Shearwell</a:t>
            </a:r>
            <a:r>
              <a:rPr lang="en-AU" sz="1800" u="sng">
                <a:solidFill>
                  <a:srgbClr val="2F5496"/>
                </a:solidFill>
                <a:effectLst/>
                <a:latin typeface="Arial" panose="020B0604020202020204" pitchFamily="34" charset="0"/>
                <a:ea typeface="Calibri" panose="020F0502020204030204" pitchFamily="34" charset="0"/>
                <a:hlinkClick r:id="rId3"/>
              </a:rPr>
              <a:t> data – sheep tagging and electronic ID introduction</a:t>
            </a:r>
            <a:r>
              <a:rPr lang="en-AU" sz="1800">
                <a:effectLst/>
                <a:latin typeface="Arial" panose="020B0604020202020204" pitchFamily="34" charset="0"/>
                <a:ea typeface="Calibri" panose="020F0502020204030204" pitchFamily="34" charset="0"/>
              </a:rPr>
              <a:t> (duration 5.01)</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25090509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7CB71-1719-3CA6-2CDE-E4E031CDE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F09EF-7F20-58CE-DF91-EF82444C2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9DE59C-C334-26B9-2E0D-6BD5B4EBAD2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Formative assessment opportunity for teachers and students to ensure students understand the content taught during this lesson sequence. Can be completed on paper for submission at end of lesson, made into a digital form or verbally discussed in groups or as a class.</a:t>
            </a:r>
          </a:p>
        </p:txBody>
      </p:sp>
      <p:sp>
        <p:nvSpPr>
          <p:cNvPr id="4" name="Slide Number Placeholder 3">
            <a:extLst>
              <a:ext uri="{FF2B5EF4-FFF2-40B4-BE49-F238E27FC236}">
                <a16:creationId xmlns:a16="http://schemas.microsoft.com/office/drawing/2014/main" id="{A37D6460-A9AE-9686-351D-994FD544A3A9}"/>
              </a:ext>
            </a:extLst>
          </p:cNvPr>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52529582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E0CB3-B2F7-639E-24D4-7C721E3EC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147D2-79B7-80B3-87B9-869CC804D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68C54-2165-B5AC-F0C6-2D5D254930E6}"/>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99694D2C-2F50-381D-DF33-4E46A8EC4FEE}"/>
              </a:ext>
            </a:extLst>
          </p:cNvPr>
          <p:cNvSpPr>
            <a:spLocks noGrp="1"/>
          </p:cNvSpPr>
          <p:nvPr>
            <p:ph type="sldNum" sz="quarter" idx="5"/>
          </p:nvPr>
        </p:nvSpPr>
        <p:spPr/>
        <p:txBody>
          <a:bodyPr/>
          <a:lstStyle/>
          <a:p>
            <a:fld id="{D09C5488-DD16-4714-9519-7BE21BA11D4E}" type="slidenum">
              <a:rPr lang="en-AU" smtClean="0"/>
              <a:t>117</a:t>
            </a:fld>
            <a:endParaRPr lang="en-AU"/>
          </a:p>
        </p:txBody>
      </p:sp>
    </p:spTree>
    <p:extLst>
      <p:ext uri="{BB962C8B-B14F-4D97-AF65-F5344CB8AC3E}">
        <p14:creationId xmlns:p14="http://schemas.microsoft.com/office/powerpoint/2010/main" val="32933213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EAF5A-301E-315A-3368-981C490F1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C4D51-475D-871F-D4EC-26C1118E4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C9D2F-C4F0-534A-9661-8ADED72D8D6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AB914142-0336-C89C-FC49-68895386CD7E}"/>
              </a:ext>
            </a:extLst>
          </p:cNvPr>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14168498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Modelled answer for the workbook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3326833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Use this sample answer as a guide to demonstrate the important features of a graph and also discuss the trends for the data analysis section of the workbook.</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18164550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91A7-ABB3-465A-4F75-58ECE6915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6B47DE-1DE4-AE47-7AF9-667F4EE194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1816A-415C-3134-40E8-D687B99027F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Larger image in colour for students and classes who need to visual content.</a:t>
            </a:r>
          </a:p>
        </p:txBody>
      </p:sp>
      <p:sp>
        <p:nvSpPr>
          <p:cNvPr id="4" name="Slide Number Placeholder 3">
            <a:extLst>
              <a:ext uri="{FF2B5EF4-FFF2-40B4-BE49-F238E27FC236}">
                <a16:creationId xmlns:a16="http://schemas.microsoft.com/office/drawing/2014/main" id="{B2845193-E29B-3C16-CF79-28B2BE9AF4E7}"/>
              </a:ext>
            </a:extLst>
          </p:cNvPr>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10954825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9BD11-853E-6C16-AE6B-DD748A0E7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1BE44-F361-4025-23D7-9947DA68FA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5CF63-97FA-FDE2-E2A9-0AB298D5A41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Practical activity support for teachers leading the activity. This slide and the following only relate to the Gallagher HR5 scanner, see your user manual for other models and brands.</a:t>
            </a:r>
          </a:p>
        </p:txBody>
      </p:sp>
      <p:sp>
        <p:nvSpPr>
          <p:cNvPr id="4" name="Slide Number Placeholder 3">
            <a:extLst>
              <a:ext uri="{FF2B5EF4-FFF2-40B4-BE49-F238E27FC236}">
                <a16:creationId xmlns:a16="http://schemas.microsoft.com/office/drawing/2014/main" id="{E5361739-7F05-08D1-3A53-1562E91EA68C}"/>
              </a:ext>
            </a:extLst>
          </p:cNvPr>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125676941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BA87A-EA49-EA1D-92DD-49BC821CA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07D10-8EB7-D212-B36D-9135E8C89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27194-BFEE-9DEB-D73E-29E74867890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Practical activity support for teachers leading the activity. This slide and the following only relate to the Gallagher HR5 scanner, see your user manual for other models and brands.</a:t>
            </a:r>
          </a:p>
        </p:txBody>
      </p:sp>
      <p:sp>
        <p:nvSpPr>
          <p:cNvPr id="4" name="Slide Number Placeholder 3">
            <a:extLst>
              <a:ext uri="{FF2B5EF4-FFF2-40B4-BE49-F238E27FC236}">
                <a16:creationId xmlns:a16="http://schemas.microsoft.com/office/drawing/2014/main" id="{867CC793-8A17-1AA9-F654-A10B88C96B49}"/>
              </a:ext>
            </a:extLst>
          </p:cNvPr>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31257642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9E7AE-B252-6B41-9A6B-719837AF8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CEBFB-1EC5-4F1C-D872-5BE2E014C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2F136-1CD3-D1D6-2064-6E8FF2041FF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endParaRPr lang="en-AU"/>
          </a:p>
        </p:txBody>
      </p:sp>
      <p:sp>
        <p:nvSpPr>
          <p:cNvPr id="4" name="Slide Number Placeholder 3">
            <a:extLst>
              <a:ext uri="{FF2B5EF4-FFF2-40B4-BE49-F238E27FC236}">
                <a16:creationId xmlns:a16="http://schemas.microsoft.com/office/drawing/2014/main" id="{62443643-6F3B-9222-0E38-BD2DCBA7EE10}"/>
              </a:ext>
            </a:extLst>
          </p:cNvPr>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37440956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0B33D-BF80-A486-1E32-EBF177ED63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869CC-A96A-9E26-7A69-0CB5BD3E5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402B7F-7D10-F440-A2FD-D59F426FE11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endParaRPr lang="en-AU"/>
          </a:p>
        </p:txBody>
      </p:sp>
      <p:sp>
        <p:nvSpPr>
          <p:cNvPr id="4" name="Slide Number Placeholder 3">
            <a:extLst>
              <a:ext uri="{FF2B5EF4-FFF2-40B4-BE49-F238E27FC236}">
                <a16:creationId xmlns:a16="http://schemas.microsoft.com/office/drawing/2014/main" id="{907EBAE6-0C01-B257-ACE0-3E7AD45FC210}"/>
              </a:ext>
            </a:extLst>
          </p:cNvPr>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13896569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FF24F-105A-87A1-EA8B-5A8DE93DB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A74B0-424E-465A-3D9E-0884C290A1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59B9E-9B44-4EB3-C9DD-2ED1C23C755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endParaRPr lang="en-AU"/>
          </a:p>
        </p:txBody>
      </p:sp>
      <p:sp>
        <p:nvSpPr>
          <p:cNvPr id="4" name="Slide Number Placeholder 3">
            <a:extLst>
              <a:ext uri="{FF2B5EF4-FFF2-40B4-BE49-F238E27FC236}">
                <a16:creationId xmlns:a16="http://schemas.microsoft.com/office/drawing/2014/main" id="{FA258A8E-C830-01C5-135D-D4C94C123A5D}"/>
              </a:ext>
            </a:extLst>
          </p:cNvPr>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7194786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FC903-3662-D3B6-9D62-AB6CD0B61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C14A7-59AE-FFE4-C883-60A44C161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B2910E-0E40-3A82-C004-F7F4E03719E5}"/>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80675A5B-45B4-95FD-3459-1F67C33E6F51}"/>
              </a:ext>
            </a:extLst>
          </p:cNvPr>
          <p:cNvSpPr>
            <a:spLocks noGrp="1"/>
          </p:cNvSpPr>
          <p:nvPr>
            <p:ph type="sldNum" sz="quarter" idx="5"/>
          </p:nvPr>
        </p:nvSpPr>
        <p:spPr/>
        <p:txBody>
          <a:bodyPr/>
          <a:lstStyle/>
          <a:p>
            <a:fld id="{D09C5488-DD16-4714-9519-7BE21BA11D4E}" type="slidenum">
              <a:rPr lang="en-AU" smtClean="0"/>
              <a:t>126</a:t>
            </a:fld>
            <a:endParaRPr lang="en-AU"/>
          </a:p>
        </p:txBody>
      </p:sp>
    </p:spTree>
    <p:extLst>
      <p:ext uri="{BB962C8B-B14F-4D97-AF65-F5344CB8AC3E}">
        <p14:creationId xmlns:p14="http://schemas.microsoft.com/office/powerpoint/2010/main" val="145367700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757D7-D019-7F37-C9D6-2F75AC1CD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A4C58-0D32-53E6-B5C8-DA1374986C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FC8EB-D416-7E52-717C-0396E84BFAE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1D0B3931-98B2-8573-A20C-B5238F2DCE69}"/>
              </a:ext>
            </a:extLst>
          </p:cNvPr>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15284770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C600B-45A2-AE75-B8AC-586D2B9F0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7517C-84C6-2316-E39F-C58466182C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664F0-3D19-C50C-8F20-FD44D8431E1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is further information to the story included in the workbook. It can help answer the questions that are included, or alternatively, watch the video resource included on slide 119.</a:t>
            </a:r>
          </a:p>
        </p:txBody>
      </p:sp>
      <p:sp>
        <p:nvSpPr>
          <p:cNvPr id="4" name="Slide Number Placeholder 3">
            <a:extLst>
              <a:ext uri="{FF2B5EF4-FFF2-40B4-BE49-F238E27FC236}">
                <a16:creationId xmlns:a16="http://schemas.microsoft.com/office/drawing/2014/main" id="{32B06356-A2B1-D59E-F3C1-1DB85DE7620B}"/>
              </a:ext>
            </a:extLst>
          </p:cNvPr>
          <p:cNvSpPr>
            <a:spLocks noGrp="1"/>
          </p:cNvSpPr>
          <p:nvPr>
            <p:ph type="sldNum" sz="quarter" idx="5"/>
          </p:nvPr>
        </p:nvSpPr>
        <p:spPr/>
        <p:txBody>
          <a:bodyPr/>
          <a:lstStyle/>
          <a:p>
            <a:fld id="{B07158C4-A119-4B78-9DE8-A50001BC31DC}" type="slidenum">
              <a:rPr lang="en-AU" smtClean="0"/>
              <a:pPr/>
              <a:t>128</a:t>
            </a:fld>
            <a:endParaRPr lang="en-AU"/>
          </a:p>
        </p:txBody>
      </p:sp>
    </p:spTree>
    <p:extLst>
      <p:ext uri="{BB962C8B-B14F-4D97-AF65-F5344CB8AC3E}">
        <p14:creationId xmlns:p14="http://schemas.microsoft.com/office/powerpoint/2010/main" val="314922135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CE3CF-EBD0-82C8-23AE-7D77C05C2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B7B18-B8C8-032B-B875-9F94023A0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BDD43-1D1F-4819-6498-59C68E2A247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endParaRPr lang="en-AU"/>
          </a:p>
        </p:txBody>
      </p:sp>
      <p:sp>
        <p:nvSpPr>
          <p:cNvPr id="4" name="Slide Number Placeholder 3">
            <a:extLst>
              <a:ext uri="{FF2B5EF4-FFF2-40B4-BE49-F238E27FC236}">
                <a16:creationId xmlns:a16="http://schemas.microsoft.com/office/drawing/2014/main" id="{2B72DD24-2A34-048A-10E3-9EE2D7244058}"/>
              </a:ext>
            </a:extLst>
          </p:cNvPr>
          <p:cNvSpPr>
            <a:spLocks noGrp="1"/>
          </p:cNvSpPr>
          <p:nvPr>
            <p:ph type="sldNum" sz="quarter" idx="5"/>
          </p:nvPr>
        </p:nvSpPr>
        <p:spPr/>
        <p:txBody>
          <a:bodyPr/>
          <a:lstStyle/>
          <a:p>
            <a:fld id="{B07158C4-A119-4B78-9DE8-A50001BC31DC}" type="slidenum">
              <a:rPr lang="en-AU" smtClean="0"/>
              <a:pPr/>
              <a:t>129</a:t>
            </a:fld>
            <a:endParaRPr lang="en-AU"/>
          </a:p>
        </p:txBody>
      </p:sp>
    </p:spTree>
    <p:extLst>
      <p:ext uri="{BB962C8B-B14F-4D97-AF65-F5344CB8AC3E}">
        <p14:creationId xmlns:p14="http://schemas.microsoft.com/office/powerpoint/2010/main" val="1220080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is an opportunity to use questioning to build complexity in interpreting the graph. Starting with an opportunity to deepen thinking where students read the graph and explain to you how they got their answer. Question 2 is about making connections from the data to their everyday lives and the opportunity to discuss with their class partner for further information and ideas. The final question is a prediction that requires a justification.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7225140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Click the image to watch the resource </a:t>
            </a:r>
            <a:r>
              <a:rPr lang="en-AU" sz="1800" u="sng">
                <a:solidFill>
                  <a:srgbClr val="2F5496"/>
                </a:solidFill>
                <a:effectLst/>
                <a:latin typeface="Arial" panose="020B0604020202020204" pitchFamily="34" charset="0"/>
                <a:ea typeface="Calibri" panose="020F0502020204030204" pitchFamily="34" charset="0"/>
                <a:hlinkClick r:id="rId3"/>
              </a:rPr>
              <a:t>David Unaipon – Australia's First Inventor</a:t>
            </a:r>
            <a:r>
              <a:rPr lang="en-AU" sz="1800">
                <a:effectLst/>
                <a:latin typeface="Arial" panose="020B0604020202020204" pitchFamily="34" charset="0"/>
                <a:ea typeface="Calibri" panose="020F0502020204030204" pitchFamily="34" charset="0"/>
              </a:rPr>
              <a:t> (duration 9.07)</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130</a:t>
            </a:fld>
            <a:endParaRPr lang="en-AU"/>
          </a:p>
        </p:txBody>
      </p:sp>
    </p:spTree>
    <p:extLst>
      <p:ext uri="{BB962C8B-B14F-4D97-AF65-F5344CB8AC3E}">
        <p14:creationId xmlns:p14="http://schemas.microsoft.com/office/powerpoint/2010/main" val="363554448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6F932-C99C-9522-0922-6FC906EE1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8BB28-6B7E-A438-7572-22B2EACFE4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95FB5-F8D4-F3AB-6920-10BF0CD1A5A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Full colour, large images of the technologies included in the workbook to help students picture the technologies they are learning about.</a:t>
            </a:r>
          </a:p>
        </p:txBody>
      </p:sp>
      <p:sp>
        <p:nvSpPr>
          <p:cNvPr id="4" name="Slide Number Placeholder 3">
            <a:extLst>
              <a:ext uri="{FF2B5EF4-FFF2-40B4-BE49-F238E27FC236}">
                <a16:creationId xmlns:a16="http://schemas.microsoft.com/office/drawing/2014/main" id="{7D627F11-DBAD-EE37-0B43-AC28D070190D}"/>
              </a:ext>
            </a:extLst>
          </p:cNvPr>
          <p:cNvSpPr>
            <a:spLocks noGrp="1"/>
          </p:cNvSpPr>
          <p:nvPr>
            <p:ph type="sldNum" sz="quarter" idx="5"/>
          </p:nvPr>
        </p:nvSpPr>
        <p:spPr/>
        <p:txBody>
          <a:bodyPr/>
          <a:lstStyle/>
          <a:p>
            <a:fld id="{B07158C4-A119-4B78-9DE8-A50001BC31DC}" type="slidenum">
              <a:rPr lang="en-AU" smtClean="0"/>
              <a:pPr/>
              <a:t>131</a:t>
            </a:fld>
            <a:endParaRPr lang="en-AU"/>
          </a:p>
        </p:txBody>
      </p:sp>
    </p:spTree>
    <p:extLst>
      <p:ext uri="{BB962C8B-B14F-4D97-AF65-F5344CB8AC3E}">
        <p14:creationId xmlns:p14="http://schemas.microsoft.com/office/powerpoint/2010/main" val="391644827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AB782-3EAD-2F32-97B7-AF543F38B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AD351-9974-5405-40BE-69153510E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74A19-FD9A-D890-4E10-4DA6FB102E9C}"/>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3FD53D92-0CDD-A484-06D9-6C1AC8993EFB}"/>
              </a:ext>
            </a:extLst>
          </p:cNvPr>
          <p:cNvSpPr>
            <a:spLocks noGrp="1"/>
          </p:cNvSpPr>
          <p:nvPr>
            <p:ph type="sldNum" sz="quarter" idx="5"/>
          </p:nvPr>
        </p:nvSpPr>
        <p:spPr/>
        <p:txBody>
          <a:bodyPr/>
          <a:lstStyle/>
          <a:p>
            <a:fld id="{D09C5488-DD16-4714-9519-7BE21BA11D4E}" type="slidenum">
              <a:rPr lang="en-AU" smtClean="0"/>
              <a:t>132</a:t>
            </a:fld>
            <a:endParaRPr lang="en-AU"/>
          </a:p>
        </p:txBody>
      </p:sp>
    </p:spTree>
    <p:extLst>
      <p:ext uri="{BB962C8B-B14F-4D97-AF65-F5344CB8AC3E}">
        <p14:creationId xmlns:p14="http://schemas.microsoft.com/office/powerpoint/2010/main" val="123096108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is an example of a brainstorm model that can be used as a whole class discussion about what careers are available in the sheep industry. Four main categories are given as a prompt to help students think past the farm gate and include careers further along the supply chain if possible.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133</a:t>
            </a:fld>
            <a:endParaRPr lang="en-AU"/>
          </a:p>
        </p:txBody>
      </p:sp>
    </p:spTree>
    <p:extLst>
      <p:ext uri="{BB962C8B-B14F-4D97-AF65-F5344CB8AC3E}">
        <p14:creationId xmlns:p14="http://schemas.microsoft.com/office/powerpoint/2010/main" val="265648930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effectLst/>
                <a:latin typeface="Arial" panose="020B0604020202020204" pitchFamily="34" charset="0"/>
                <a:ea typeface="Calibri" panose="020F0502020204030204" pitchFamily="34" charset="0"/>
                <a:cs typeface="Arial" panose="020B0604020202020204" pitchFamily="34" charset="0"/>
              </a:rPr>
              <a:t>These are the careers scenarios for the career cards activities linked in the appendix of the teaching resource workbook.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cs typeface="Arial" panose="020B0604020202020204" pitchFamily="34" charset="0"/>
              </a:rPr>
              <a:t>Careers involved:</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r>
              <a:rPr lang="en-AU" b="1"/>
              <a:t>Scenario 1:</a:t>
            </a: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Livestock Veterinarian</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Animal Nutritionist</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Extension Officer</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1200"/>
              </a:spcBef>
              <a:buNone/>
            </a:pPr>
            <a:r>
              <a:rPr lang="en-AU" sz="1600" b="1">
                <a:effectLst/>
                <a:latin typeface="Arial" panose="020B0604020202020204" pitchFamily="34" charset="0"/>
                <a:ea typeface="Calibri" panose="020F0502020204030204" pitchFamily="34" charset="0"/>
                <a:cs typeface="Arial" panose="020B0604020202020204" pitchFamily="34" charset="0"/>
              </a:rPr>
              <a:t>Scenario 2:</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Wool Classer</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Wool Textile Designer</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Marketing Manager (Wool/Meat)</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288913702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9B578-7878-4E75-F46C-3574812FA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E54CC-D5A2-AE1E-FEF6-1776609E36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56DB7-CB15-4033-A20B-516E49B1757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cs typeface="Arial" panose="020B0604020202020204" pitchFamily="34" charset="0"/>
              </a:rPr>
              <a:t>Careers involved:</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r>
              <a:rPr lang="en-AU" b="1"/>
              <a:t>Scenario 3:</a:t>
            </a: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Environmental Advisor</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Animal Nutritionist</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Agricultural Engineer</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1200"/>
              </a:spcBef>
              <a:buNone/>
            </a:pPr>
            <a:r>
              <a:rPr lang="en-AU" sz="1600" b="1">
                <a:effectLst/>
                <a:latin typeface="Arial" panose="020B0604020202020204" pitchFamily="34" charset="0"/>
                <a:ea typeface="Calibri" panose="020F0502020204030204" pitchFamily="34" charset="0"/>
                <a:cs typeface="Arial" panose="020B0604020202020204" pitchFamily="34" charset="0"/>
              </a:rPr>
              <a:t>Scenario 4:</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Supply Chain Manager</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Stock and Station Agent</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Marketing Manager (Wool/Meat)</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a:extLst>
              <a:ext uri="{FF2B5EF4-FFF2-40B4-BE49-F238E27FC236}">
                <a16:creationId xmlns:a16="http://schemas.microsoft.com/office/drawing/2014/main" id="{5037ADEF-E6F4-B389-725C-5485AAA7B1EE}"/>
              </a:ext>
            </a:extLst>
          </p:cNvPr>
          <p:cNvSpPr>
            <a:spLocks noGrp="1"/>
          </p:cNvSpPr>
          <p:nvPr>
            <p:ph type="sldNum" sz="quarter" idx="5"/>
          </p:nvPr>
        </p:nvSpPr>
        <p:spPr/>
        <p:txBody>
          <a:bodyPr/>
          <a:lstStyle/>
          <a:p>
            <a:fld id="{B07158C4-A119-4B78-9DE8-A50001BC31DC}" type="slidenum">
              <a:rPr lang="en-AU" smtClean="0"/>
              <a:pPr/>
              <a:t>135</a:t>
            </a:fld>
            <a:endParaRPr lang="en-AU"/>
          </a:p>
        </p:txBody>
      </p:sp>
    </p:spTree>
    <p:extLst>
      <p:ext uri="{BB962C8B-B14F-4D97-AF65-F5344CB8AC3E}">
        <p14:creationId xmlns:p14="http://schemas.microsoft.com/office/powerpoint/2010/main" val="234641382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9EA29-01EF-286F-F9A4-4AC8620AC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08F58-FB64-C6C2-9A31-8C7059A9C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55EF0B-1292-E909-AE15-9C64198018E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cs typeface="Arial" panose="020B0604020202020204" pitchFamily="34" charset="0"/>
              </a:rPr>
              <a:t>Careers involved:</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r>
              <a:rPr lang="en-AU" b="1"/>
              <a:t>Scenario 5:</a:t>
            </a: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Wool Classer</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Quality Assurance Officer</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Wool Handler</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1200"/>
              </a:spcBef>
              <a:buNone/>
            </a:pPr>
            <a:r>
              <a:rPr lang="en-AU" sz="1600" b="1">
                <a:effectLst/>
                <a:latin typeface="Arial" panose="020B0604020202020204" pitchFamily="34" charset="0"/>
                <a:ea typeface="Calibri" panose="020F0502020204030204" pitchFamily="34" charset="0"/>
                <a:cs typeface="Arial" panose="020B0604020202020204" pitchFamily="34" charset="0"/>
              </a:rPr>
              <a:t>Scenario 6:</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Agricultural Engineer</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Shearer</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200"/>
              </a:spcBef>
              <a:buSzPts val="1000"/>
              <a:buFont typeface="Symbol" panose="05050102010706020507" pitchFamily="18" charset="2"/>
              <a:buChar char=""/>
              <a:tabLst>
                <a:tab pos="457200" algn="l"/>
              </a:tabLst>
            </a:pPr>
            <a:r>
              <a:rPr lang="en-AU" sz="1600">
                <a:effectLst/>
                <a:latin typeface="Arial" panose="020B0604020202020204" pitchFamily="34" charset="0"/>
                <a:ea typeface="Calibri" panose="020F0502020204030204" pitchFamily="34" charset="0"/>
                <a:cs typeface="Arial" panose="020B0604020202020204" pitchFamily="34" charset="0"/>
              </a:rPr>
              <a:t>Geneticist (Livestock)</a:t>
            </a:r>
            <a:endParaRPr lang="en-AU" sz="1600">
              <a:effectLst/>
              <a:latin typeface="Arial" panose="020B060402020202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a:extLst>
              <a:ext uri="{FF2B5EF4-FFF2-40B4-BE49-F238E27FC236}">
                <a16:creationId xmlns:a16="http://schemas.microsoft.com/office/drawing/2014/main" id="{BE581BA0-53F4-E333-667B-0B0A53BE3DBD}"/>
              </a:ext>
            </a:extLst>
          </p:cNvPr>
          <p:cNvSpPr>
            <a:spLocks noGrp="1"/>
          </p:cNvSpPr>
          <p:nvPr>
            <p:ph type="sldNum" sz="quarter" idx="5"/>
          </p:nvPr>
        </p:nvSpPr>
        <p:spPr/>
        <p:txBody>
          <a:bodyPr/>
          <a:lstStyle/>
          <a:p>
            <a:fld id="{B07158C4-A119-4B78-9DE8-A50001BC31DC}" type="slidenum">
              <a:rPr lang="en-AU" smtClean="0"/>
              <a:pPr/>
              <a:t>136</a:t>
            </a:fld>
            <a:endParaRPr lang="en-AU"/>
          </a:p>
        </p:txBody>
      </p:sp>
    </p:spTree>
    <p:extLst>
      <p:ext uri="{BB962C8B-B14F-4D97-AF65-F5344CB8AC3E}">
        <p14:creationId xmlns:p14="http://schemas.microsoft.com/office/powerpoint/2010/main" val="302725990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5F555-83BE-C04F-9076-693E9980AA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7E3FD-BB2E-DA09-4969-821259EF0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25E67-D7A0-86A8-866B-901039897C1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CC2AC15-E99D-7B2F-DD3E-BFCE77C83E89}"/>
              </a:ext>
            </a:extLst>
          </p:cNvPr>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397384799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40BC7-6B67-E0B5-E000-C5421A91F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06B42-495A-44B5-4AE9-FF91E6BC1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15E3B-DE38-4776-68E7-97C4F10B33A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61AC6BAB-EE1C-43A3-AC25-0C3E64ADA0A4}"/>
              </a:ext>
            </a:extLst>
          </p:cNvPr>
          <p:cNvSpPr>
            <a:spLocks noGrp="1"/>
          </p:cNvSpPr>
          <p:nvPr>
            <p:ph type="sldNum" sz="quarter" idx="5"/>
          </p:nvPr>
        </p:nvSpPr>
        <p:spPr/>
        <p:txBody>
          <a:bodyPr/>
          <a:lstStyle/>
          <a:p>
            <a:fld id="{B07158C4-A119-4B78-9DE8-A50001BC31DC}" type="slidenum">
              <a:rPr lang="en-AU" smtClean="0"/>
              <a:pPr/>
              <a:t>138</a:t>
            </a:fld>
            <a:endParaRPr lang="en-AU"/>
          </a:p>
        </p:txBody>
      </p:sp>
    </p:spTree>
    <p:extLst>
      <p:ext uri="{BB962C8B-B14F-4D97-AF65-F5344CB8AC3E}">
        <p14:creationId xmlns:p14="http://schemas.microsoft.com/office/powerpoint/2010/main" val="342408816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1CB96-4DAD-6A09-77BE-399B1B245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C24AA-CED3-8BC0-D21E-AD0EFB5B6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B3AC12-1FF2-3691-E1BB-997F996C2B2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53CD6E71-9CD3-63BE-C722-A7E198EC5B10}"/>
              </a:ext>
            </a:extLst>
          </p:cNvPr>
          <p:cNvSpPr>
            <a:spLocks noGrp="1"/>
          </p:cNvSpPr>
          <p:nvPr>
            <p:ph type="sldNum" sz="quarter" idx="5"/>
          </p:nvPr>
        </p:nvSpPr>
        <p:spPr/>
        <p:txBody>
          <a:bodyPr/>
          <a:lstStyle/>
          <a:p>
            <a:fld id="{D09C5488-DD16-4714-9519-7BE21BA11D4E}" type="slidenum">
              <a:rPr lang="en-AU" smtClean="0"/>
              <a:t>139</a:t>
            </a:fld>
            <a:endParaRPr lang="en-AU"/>
          </a:p>
        </p:txBody>
      </p:sp>
    </p:spTree>
    <p:extLst>
      <p:ext uri="{BB962C8B-B14F-4D97-AF65-F5344CB8AC3E}">
        <p14:creationId xmlns:p14="http://schemas.microsoft.com/office/powerpoint/2010/main" val="21776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39473-74F7-C890-7D60-4DB531B79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3B8C7-BCB9-99A0-7C52-EC56D1B66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50D4AB-F3AC-69C0-F778-CCCC2A0DB99E}"/>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407EACE6-12F7-5D21-E97F-B98BED391280}"/>
              </a:ext>
            </a:extLst>
          </p:cNvPr>
          <p:cNvSpPr>
            <a:spLocks noGrp="1"/>
          </p:cNvSpPr>
          <p:nvPr>
            <p:ph type="sldNum" sz="quarter" idx="5"/>
          </p:nvPr>
        </p:nvSpPr>
        <p:spPr/>
        <p:txBody>
          <a:bodyPr/>
          <a:lstStyle/>
          <a:p>
            <a:fld id="{D09C5488-DD16-4714-9519-7BE21BA11D4E}" type="slidenum">
              <a:rPr lang="en-AU" smtClean="0"/>
              <a:t>14</a:t>
            </a:fld>
            <a:endParaRPr lang="en-AU"/>
          </a:p>
        </p:txBody>
      </p:sp>
    </p:spTree>
    <p:extLst>
      <p:ext uri="{BB962C8B-B14F-4D97-AF65-F5344CB8AC3E}">
        <p14:creationId xmlns:p14="http://schemas.microsoft.com/office/powerpoint/2010/main" val="35236229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Visual representation of the table of data as a further support for the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140</a:t>
            </a:fld>
            <a:endParaRPr lang="en-AU"/>
          </a:p>
        </p:txBody>
      </p:sp>
    </p:spTree>
    <p:extLst>
      <p:ext uri="{BB962C8B-B14F-4D97-AF65-F5344CB8AC3E}">
        <p14:creationId xmlns:p14="http://schemas.microsoft.com/office/powerpoint/2010/main" val="26081949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A71B5-ECFE-2322-D211-D62B13D3E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6D641-A6A9-9E6C-2D66-0A9D36709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E95F11-28A3-9308-D575-FF9AF2BA4F1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Further information on each state as an alternative to students researching during the lesson. Display this information or share with students who need differentiation within the lesson.</a:t>
            </a:r>
          </a:p>
        </p:txBody>
      </p:sp>
      <p:sp>
        <p:nvSpPr>
          <p:cNvPr id="4" name="Slide Number Placeholder 3">
            <a:extLst>
              <a:ext uri="{FF2B5EF4-FFF2-40B4-BE49-F238E27FC236}">
                <a16:creationId xmlns:a16="http://schemas.microsoft.com/office/drawing/2014/main" id="{135E3B6E-74B8-F649-5D33-EA306F77338C}"/>
              </a:ext>
            </a:extLst>
          </p:cNvPr>
          <p:cNvSpPr>
            <a:spLocks noGrp="1"/>
          </p:cNvSpPr>
          <p:nvPr>
            <p:ph type="sldNum" sz="quarter" idx="5"/>
          </p:nvPr>
        </p:nvSpPr>
        <p:spPr/>
        <p:txBody>
          <a:bodyPr/>
          <a:lstStyle/>
          <a:p>
            <a:fld id="{B07158C4-A119-4B78-9DE8-A50001BC31DC}" type="slidenum">
              <a:rPr lang="en-AU" smtClean="0"/>
              <a:pPr/>
              <a:t>141</a:t>
            </a:fld>
            <a:endParaRPr lang="en-AU"/>
          </a:p>
        </p:txBody>
      </p:sp>
    </p:spTree>
    <p:extLst>
      <p:ext uri="{BB962C8B-B14F-4D97-AF65-F5344CB8AC3E}">
        <p14:creationId xmlns:p14="http://schemas.microsoft.com/office/powerpoint/2010/main" val="7010861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5D186-32D2-61C8-6061-462050238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1D4E2-6775-17B7-DCEE-A8DF2F47E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C0F81-BAC2-C2B9-FA8E-962E1E1BCAE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Further information on each state as an alternative to students researching during the lesson. Display this information or share with students who need differentiation within the lesson.</a:t>
            </a:r>
          </a:p>
        </p:txBody>
      </p:sp>
      <p:sp>
        <p:nvSpPr>
          <p:cNvPr id="4" name="Slide Number Placeholder 3">
            <a:extLst>
              <a:ext uri="{FF2B5EF4-FFF2-40B4-BE49-F238E27FC236}">
                <a16:creationId xmlns:a16="http://schemas.microsoft.com/office/drawing/2014/main" id="{77BFDD10-5F10-87F9-767F-697925C87975}"/>
              </a:ext>
            </a:extLst>
          </p:cNvPr>
          <p:cNvSpPr>
            <a:spLocks noGrp="1"/>
          </p:cNvSpPr>
          <p:nvPr>
            <p:ph type="sldNum" sz="quarter" idx="5"/>
          </p:nvPr>
        </p:nvSpPr>
        <p:spPr/>
        <p:txBody>
          <a:bodyPr/>
          <a:lstStyle/>
          <a:p>
            <a:fld id="{B07158C4-A119-4B78-9DE8-A50001BC31DC}" type="slidenum">
              <a:rPr lang="en-AU" smtClean="0"/>
              <a:pPr/>
              <a:t>142</a:t>
            </a:fld>
            <a:endParaRPr lang="en-AU"/>
          </a:p>
        </p:txBody>
      </p:sp>
    </p:spTree>
    <p:extLst>
      <p:ext uri="{BB962C8B-B14F-4D97-AF65-F5344CB8AC3E}">
        <p14:creationId xmlns:p14="http://schemas.microsoft.com/office/powerpoint/2010/main" val="5525160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7C1F2-B2DD-35F7-3EA4-04DF4B4F7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BD9D7-8628-2F26-CB82-F819398A2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9CA6F6-B53D-D950-EDF9-1E1EFC4350E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Further support for differentiation if required, or alternative delivery of the activity.</a:t>
            </a:r>
          </a:p>
        </p:txBody>
      </p:sp>
      <p:sp>
        <p:nvSpPr>
          <p:cNvPr id="4" name="Slide Number Placeholder 3">
            <a:extLst>
              <a:ext uri="{FF2B5EF4-FFF2-40B4-BE49-F238E27FC236}">
                <a16:creationId xmlns:a16="http://schemas.microsoft.com/office/drawing/2014/main" id="{D9EAD07B-1E7E-5ABB-7DA8-B221329E9A3E}"/>
              </a:ext>
            </a:extLst>
          </p:cNvPr>
          <p:cNvSpPr>
            <a:spLocks noGrp="1"/>
          </p:cNvSpPr>
          <p:nvPr>
            <p:ph type="sldNum" sz="quarter" idx="5"/>
          </p:nvPr>
        </p:nvSpPr>
        <p:spPr/>
        <p:txBody>
          <a:bodyPr/>
          <a:lstStyle/>
          <a:p>
            <a:fld id="{B07158C4-A119-4B78-9DE8-A50001BC31DC}" type="slidenum">
              <a:rPr lang="en-AU" smtClean="0"/>
              <a:pPr/>
              <a:t>143</a:t>
            </a:fld>
            <a:endParaRPr lang="en-AU"/>
          </a:p>
        </p:txBody>
      </p:sp>
    </p:spTree>
    <p:extLst>
      <p:ext uri="{BB962C8B-B14F-4D97-AF65-F5344CB8AC3E}">
        <p14:creationId xmlns:p14="http://schemas.microsoft.com/office/powerpoint/2010/main" val="156185994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C3E04-15EE-6544-E9D6-1E380DFBB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9F17B-0A7A-3346-7E63-F4B20A2B09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254D9-3DF6-91CE-A2AA-4FB6E869AC0B}"/>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C4BC5809-FE10-1F6A-FC07-354F4FE1D3A7}"/>
              </a:ext>
            </a:extLst>
          </p:cNvPr>
          <p:cNvSpPr>
            <a:spLocks noGrp="1"/>
          </p:cNvSpPr>
          <p:nvPr>
            <p:ph type="sldNum" sz="quarter" idx="5"/>
          </p:nvPr>
        </p:nvSpPr>
        <p:spPr/>
        <p:txBody>
          <a:bodyPr/>
          <a:lstStyle/>
          <a:p>
            <a:fld id="{D09C5488-DD16-4714-9519-7BE21BA11D4E}" type="slidenum">
              <a:rPr lang="en-AU" smtClean="0"/>
              <a:t>144</a:t>
            </a:fld>
            <a:endParaRPr lang="en-AU"/>
          </a:p>
        </p:txBody>
      </p:sp>
    </p:spTree>
    <p:extLst>
      <p:ext uri="{BB962C8B-B14F-4D97-AF65-F5344CB8AC3E}">
        <p14:creationId xmlns:p14="http://schemas.microsoft.com/office/powerpoint/2010/main" val="401324184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A07F9-1A86-7948-620E-1F172E007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F8BBE-EB32-0FD3-5D0E-05491C10D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4A40D-F02A-12B2-8035-55182B4A5D9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Visuals of different characteristics of wool to support students with understanding traits. Use real wool samples as well where possible.</a:t>
            </a:r>
          </a:p>
        </p:txBody>
      </p:sp>
      <p:sp>
        <p:nvSpPr>
          <p:cNvPr id="4" name="Slide Number Placeholder 3">
            <a:extLst>
              <a:ext uri="{FF2B5EF4-FFF2-40B4-BE49-F238E27FC236}">
                <a16:creationId xmlns:a16="http://schemas.microsoft.com/office/drawing/2014/main" id="{83D8C4D9-CAA4-90EC-610A-4C6F52F538AE}"/>
              </a:ext>
            </a:extLst>
          </p:cNvPr>
          <p:cNvSpPr>
            <a:spLocks noGrp="1"/>
          </p:cNvSpPr>
          <p:nvPr>
            <p:ph type="sldNum" sz="quarter" idx="5"/>
          </p:nvPr>
        </p:nvSpPr>
        <p:spPr/>
        <p:txBody>
          <a:bodyPr/>
          <a:lstStyle/>
          <a:p>
            <a:fld id="{B07158C4-A119-4B78-9DE8-A50001BC31DC}" type="slidenum">
              <a:rPr lang="en-AU" smtClean="0"/>
              <a:pPr/>
              <a:t>145</a:t>
            </a:fld>
            <a:endParaRPr lang="en-AU"/>
          </a:p>
        </p:txBody>
      </p:sp>
    </p:spTree>
    <p:extLst>
      <p:ext uri="{BB962C8B-B14F-4D97-AF65-F5344CB8AC3E}">
        <p14:creationId xmlns:p14="http://schemas.microsoft.com/office/powerpoint/2010/main" val="79667752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50D66-5A89-4AA7-D331-23FD7B1F4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99B56-3706-2553-DC00-37BF681A4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6B813-EE14-3D48-3CF5-AAEB8B4527D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Teaching notes:</a:t>
            </a:r>
          </a:p>
          <a:p>
            <a:r>
              <a:rPr lang="en-AU" dirty="0"/>
              <a:t>Further directions to support the practical activity. Use these questions to support students in scoring their wool samples.</a:t>
            </a:r>
          </a:p>
        </p:txBody>
      </p:sp>
      <p:sp>
        <p:nvSpPr>
          <p:cNvPr id="4" name="Slide Number Placeholder 3">
            <a:extLst>
              <a:ext uri="{FF2B5EF4-FFF2-40B4-BE49-F238E27FC236}">
                <a16:creationId xmlns:a16="http://schemas.microsoft.com/office/drawing/2014/main" id="{9A5E1791-87EE-D5CF-2920-0073CBEFEBAD}"/>
              </a:ext>
            </a:extLst>
          </p:cNvPr>
          <p:cNvSpPr>
            <a:spLocks noGrp="1"/>
          </p:cNvSpPr>
          <p:nvPr>
            <p:ph type="sldNum" sz="quarter" idx="5"/>
          </p:nvPr>
        </p:nvSpPr>
        <p:spPr/>
        <p:txBody>
          <a:bodyPr/>
          <a:lstStyle/>
          <a:p>
            <a:fld id="{B07158C4-A119-4B78-9DE8-A50001BC31DC}" type="slidenum">
              <a:rPr lang="en-AU" smtClean="0"/>
              <a:pPr/>
              <a:t>146</a:t>
            </a:fld>
            <a:endParaRPr lang="en-AU"/>
          </a:p>
        </p:txBody>
      </p:sp>
    </p:spTree>
    <p:extLst>
      <p:ext uri="{BB962C8B-B14F-4D97-AF65-F5344CB8AC3E}">
        <p14:creationId xmlns:p14="http://schemas.microsoft.com/office/powerpoint/2010/main" val="30262803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Modelled example of a completed table for the practical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147</a:t>
            </a:fld>
            <a:endParaRPr lang="en-AU"/>
          </a:p>
        </p:txBody>
      </p:sp>
    </p:spTree>
    <p:extLst>
      <p:ext uri="{BB962C8B-B14F-4D97-AF65-F5344CB8AC3E}">
        <p14:creationId xmlns:p14="http://schemas.microsoft.com/office/powerpoint/2010/main" val="398137642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4A83B-2E47-CA78-2729-CF7343C72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F03F2-1121-E0A2-1810-D5AC399CE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01C14-166C-2873-8D10-4483208D053A}"/>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93C2ACDA-D81E-DC46-F1BC-D8E86E9AE2CC}"/>
              </a:ext>
            </a:extLst>
          </p:cNvPr>
          <p:cNvSpPr>
            <a:spLocks noGrp="1"/>
          </p:cNvSpPr>
          <p:nvPr>
            <p:ph type="sldNum" sz="quarter" idx="5"/>
          </p:nvPr>
        </p:nvSpPr>
        <p:spPr/>
        <p:txBody>
          <a:bodyPr/>
          <a:lstStyle/>
          <a:p>
            <a:fld id="{D09C5488-DD16-4714-9519-7BE21BA11D4E}" type="slidenum">
              <a:rPr lang="en-AU" smtClean="0"/>
              <a:t>148</a:t>
            </a:fld>
            <a:endParaRPr lang="en-AU"/>
          </a:p>
        </p:txBody>
      </p:sp>
    </p:spTree>
    <p:extLst>
      <p:ext uri="{BB962C8B-B14F-4D97-AF65-F5344CB8AC3E}">
        <p14:creationId xmlns:p14="http://schemas.microsoft.com/office/powerpoint/2010/main" val="94844598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Each step in the processing of wool is included in this video resource. Work as a class to provide a simple description of each step.</a:t>
            </a:r>
          </a:p>
          <a:p>
            <a:r>
              <a:rPr lang="en-AU"/>
              <a:t>Click the image to watch the video resource </a:t>
            </a:r>
            <a:r>
              <a:rPr lang="en-AU" sz="1800" u="sng">
                <a:solidFill>
                  <a:srgbClr val="2F5496"/>
                </a:solidFill>
                <a:effectLst/>
                <a:latin typeface="Arial" panose="020B0604020202020204" pitchFamily="34" charset="0"/>
                <a:ea typeface="Calibri" panose="020F0502020204030204" pitchFamily="34" charset="0"/>
                <a:hlinkClick r:id="rId3"/>
              </a:rPr>
              <a:t>Wool production and processing</a:t>
            </a:r>
            <a:r>
              <a:rPr lang="en-AU" sz="1800">
                <a:effectLst/>
                <a:latin typeface="Arial" panose="020B0604020202020204" pitchFamily="34" charset="0"/>
                <a:ea typeface="Calibri" panose="020F0502020204030204" pitchFamily="34" charset="0"/>
              </a:rPr>
              <a:t> (duration 3.09)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149</a:t>
            </a:fld>
            <a:endParaRPr lang="en-AU"/>
          </a:p>
        </p:txBody>
      </p:sp>
    </p:spTree>
    <p:extLst>
      <p:ext uri="{BB962C8B-B14F-4D97-AF65-F5344CB8AC3E}">
        <p14:creationId xmlns:p14="http://schemas.microsoft.com/office/powerpoint/2010/main" val="1275688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87379839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50A21-010C-A634-B267-0CDD6F487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B3B87-EB2C-4489-6281-A66378B70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5E253-C213-B43B-C9EA-99388F9F2FA7}"/>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DA232AF6-3C51-32F7-FD49-8C2A60E8BEA5}"/>
              </a:ext>
            </a:extLst>
          </p:cNvPr>
          <p:cNvSpPr>
            <a:spLocks noGrp="1"/>
          </p:cNvSpPr>
          <p:nvPr>
            <p:ph type="sldNum" sz="quarter" idx="5"/>
          </p:nvPr>
        </p:nvSpPr>
        <p:spPr/>
        <p:txBody>
          <a:bodyPr/>
          <a:lstStyle/>
          <a:p>
            <a:fld id="{D09C5488-DD16-4714-9519-7BE21BA11D4E}" type="slidenum">
              <a:rPr lang="en-AU" smtClean="0"/>
              <a:t>150</a:t>
            </a:fld>
            <a:endParaRPr lang="en-AU"/>
          </a:p>
        </p:txBody>
      </p:sp>
    </p:spTree>
    <p:extLst>
      <p:ext uri="{BB962C8B-B14F-4D97-AF65-F5344CB8AC3E}">
        <p14:creationId xmlns:p14="http://schemas.microsoft.com/office/powerpoint/2010/main" val="302079450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979CD-8E9B-4E88-F166-07BAF7259E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09D71F-F28D-C925-C446-F3F481EED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6665F-F53F-E827-276F-19D5D880084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is an example of a brainstorm model that can be used as a whole class discussion about what how we can attract more people into a career of shearing. Four main categories are given as a prompt to help students think about different groups of people and one for in general, something that may appeal to everyone, for example, more pay or better conditions. </a:t>
            </a:r>
          </a:p>
        </p:txBody>
      </p:sp>
      <p:sp>
        <p:nvSpPr>
          <p:cNvPr id="4" name="Slide Number Placeholder 3">
            <a:extLst>
              <a:ext uri="{FF2B5EF4-FFF2-40B4-BE49-F238E27FC236}">
                <a16:creationId xmlns:a16="http://schemas.microsoft.com/office/drawing/2014/main" id="{F3079CF8-2350-B65C-4DE7-8436AEF4C6F5}"/>
              </a:ext>
            </a:extLst>
          </p:cNvPr>
          <p:cNvSpPr>
            <a:spLocks noGrp="1"/>
          </p:cNvSpPr>
          <p:nvPr>
            <p:ph type="sldNum" sz="quarter" idx="5"/>
          </p:nvPr>
        </p:nvSpPr>
        <p:spPr/>
        <p:txBody>
          <a:bodyPr/>
          <a:lstStyle/>
          <a:p>
            <a:fld id="{B07158C4-A119-4B78-9DE8-A50001BC31DC}" type="slidenum">
              <a:rPr lang="en-AU" smtClean="0"/>
              <a:pPr/>
              <a:t>151</a:t>
            </a:fld>
            <a:endParaRPr lang="en-AU"/>
          </a:p>
        </p:txBody>
      </p:sp>
    </p:spTree>
    <p:extLst>
      <p:ext uri="{BB962C8B-B14F-4D97-AF65-F5344CB8AC3E}">
        <p14:creationId xmlns:p14="http://schemas.microsoft.com/office/powerpoint/2010/main" val="315316498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E40DE-C133-A786-1906-F3DE71087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C209B-66F7-CFC9-087B-DB61064B0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742C29-365B-157B-FB95-FD595B72DB3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48E91BE-1766-1600-52FC-D9301D9F27FB}"/>
              </a:ext>
            </a:extLst>
          </p:cNvPr>
          <p:cNvSpPr>
            <a:spLocks noGrp="1"/>
          </p:cNvSpPr>
          <p:nvPr>
            <p:ph type="sldNum" sz="quarter" idx="5"/>
          </p:nvPr>
        </p:nvSpPr>
        <p:spPr/>
        <p:txBody>
          <a:bodyPr/>
          <a:lstStyle/>
          <a:p>
            <a:fld id="{B07158C4-A119-4B78-9DE8-A50001BC31DC}" type="slidenum">
              <a:rPr lang="en-AU" smtClean="0"/>
              <a:pPr/>
              <a:t>152</a:t>
            </a:fld>
            <a:endParaRPr lang="en-AU"/>
          </a:p>
        </p:txBody>
      </p:sp>
    </p:spTree>
    <p:extLst>
      <p:ext uri="{BB962C8B-B14F-4D97-AF65-F5344CB8AC3E}">
        <p14:creationId xmlns:p14="http://schemas.microsoft.com/office/powerpoint/2010/main" val="274570891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E1C05-B07E-BFB3-DF1D-2C3E5E823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A72E9-D951-58A6-583F-1E107FAE4F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EB460-07D8-CE78-EFB6-434E85F9160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AED7E3FB-B90C-3E3C-4245-C8B6D2AEF189}"/>
              </a:ext>
            </a:extLst>
          </p:cNvPr>
          <p:cNvSpPr>
            <a:spLocks noGrp="1"/>
          </p:cNvSpPr>
          <p:nvPr>
            <p:ph type="sldNum" sz="quarter" idx="5"/>
          </p:nvPr>
        </p:nvSpPr>
        <p:spPr/>
        <p:txBody>
          <a:bodyPr/>
          <a:lstStyle/>
          <a:p>
            <a:fld id="{B07158C4-A119-4B78-9DE8-A50001BC31DC}" type="slidenum">
              <a:rPr lang="en-AU" smtClean="0"/>
              <a:pPr/>
              <a:t>153</a:t>
            </a:fld>
            <a:endParaRPr lang="en-AU"/>
          </a:p>
        </p:txBody>
      </p:sp>
    </p:spTree>
    <p:extLst>
      <p:ext uri="{BB962C8B-B14F-4D97-AF65-F5344CB8AC3E}">
        <p14:creationId xmlns:p14="http://schemas.microsoft.com/office/powerpoint/2010/main" val="269189054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19FD2-112F-EC97-A66A-5D25F6E1F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3CD80-62DE-65E4-5A73-D78620D323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21BB84-2B0A-010B-3E08-1229394928A7}"/>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CD3C3309-00FD-D197-9374-1278B019B15F}"/>
              </a:ext>
            </a:extLst>
          </p:cNvPr>
          <p:cNvSpPr>
            <a:spLocks noGrp="1"/>
          </p:cNvSpPr>
          <p:nvPr>
            <p:ph type="sldNum" sz="quarter" idx="5"/>
          </p:nvPr>
        </p:nvSpPr>
        <p:spPr/>
        <p:txBody>
          <a:bodyPr/>
          <a:lstStyle/>
          <a:p>
            <a:fld id="{D09C5488-DD16-4714-9519-7BE21BA11D4E}" type="slidenum">
              <a:rPr lang="en-AU" smtClean="0"/>
              <a:t>154</a:t>
            </a:fld>
            <a:endParaRPr lang="en-AU"/>
          </a:p>
        </p:txBody>
      </p:sp>
    </p:spTree>
    <p:extLst>
      <p:ext uri="{BB962C8B-B14F-4D97-AF65-F5344CB8AC3E}">
        <p14:creationId xmlns:p14="http://schemas.microsoft.com/office/powerpoint/2010/main" val="110507766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Blank world map to support modelling in this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155</a:t>
            </a:fld>
            <a:endParaRPr lang="en-AU"/>
          </a:p>
        </p:txBody>
      </p:sp>
    </p:spTree>
    <p:extLst>
      <p:ext uri="{BB962C8B-B14F-4D97-AF65-F5344CB8AC3E}">
        <p14:creationId xmlns:p14="http://schemas.microsoft.com/office/powerpoint/2010/main" val="220612522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591CF-5780-6496-07B5-77CCCF6D80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DBAF4-1B2C-40A9-9CC7-FB6725A5C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CDD8F-B790-81DA-3F63-6D267A79FCC0}"/>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BB34D97A-166D-C746-D4A1-76ED3B7E64F7}"/>
              </a:ext>
            </a:extLst>
          </p:cNvPr>
          <p:cNvSpPr>
            <a:spLocks noGrp="1"/>
          </p:cNvSpPr>
          <p:nvPr>
            <p:ph type="sldNum" sz="quarter" idx="5"/>
          </p:nvPr>
        </p:nvSpPr>
        <p:spPr/>
        <p:txBody>
          <a:bodyPr/>
          <a:lstStyle/>
          <a:p>
            <a:fld id="{D09C5488-DD16-4714-9519-7BE21BA11D4E}" type="slidenum">
              <a:rPr lang="en-AU" smtClean="0"/>
              <a:t>156</a:t>
            </a:fld>
            <a:endParaRPr lang="en-AU"/>
          </a:p>
        </p:txBody>
      </p:sp>
    </p:spTree>
    <p:extLst>
      <p:ext uri="{BB962C8B-B14F-4D97-AF65-F5344CB8AC3E}">
        <p14:creationId xmlns:p14="http://schemas.microsoft.com/office/powerpoint/2010/main" val="168570758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Click the image to view the resource: </a:t>
            </a:r>
            <a:r>
              <a:rPr lang="en-AU" sz="1800" u="sng">
                <a:solidFill>
                  <a:srgbClr val="2F5496"/>
                </a:solidFill>
                <a:effectLst/>
                <a:latin typeface="Arial" panose="020B0604020202020204" pitchFamily="34" charset="0"/>
                <a:ea typeface="Calibri" panose="020F0502020204030204" pitchFamily="34" charset="0"/>
                <a:hlinkClick r:id="rId3"/>
              </a:rPr>
              <a:t>Meat Standards Australia (MSA) for sheep meat</a:t>
            </a:r>
            <a:r>
              <a:rPr lang="en-AU" sz="1800">
                <a:effectLst/>
                <a:latin typeface="Arial" panose="020B0604020202020204" pitchFamily="34" charset="0"/>
                <a:ea typeface="Calibri" panose="020F0502020204030204" pitchFamily="34" charset="0"/>
              </a:rPr>
              <a:t> (duration 8.50)</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157</a:t>
            </a:fld>
            <a:endParaRPr lang="en-AU"/>
          </a:p>
        </p:txBody>
      </p:sp>
    </p:spTree>
    <p:extLst>
      <p:ext uri="{BB962C8B-B14F-4D97-AF65-F5344CB8AC3E}">
        <p14:creationId xmlns:p14="http://schemas.microsoft.com/office/powerpoint/2010/main" val="124579034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57C2A-E34B-B15C-7659-C7FF72C75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BD5963-2B13-052F-D793-2A1FA2594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E1D1C-1691-511F-2BFD-7F899D5309F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605E9CE-3593-FB8F-2FDF-D19F6E45DC0F}"/>
              </a:ext>
            </a:extLst>
          </p:cNvPr>
          <p:cNvSpPr>
            <a:spLocks noGrp="1"/>
          </p:cNvSpPr>
          <p:nvPr>
            <p:ph type="sldNum" sz="quarter" idx="5"/>
          </p:nvPr>
        </p:nvSpPr>
        <p:spPr/>
        <p:txBody>
          <a:bodyPr/>
          <a:lstStyle/>
          <a:p>
            <a:fld id="{B07158C4-A119-4B78-9DE8-A50001BC31DC}" type="slidenum">
              <a:rPr lang="en-AU" smtClean="0"/>
              <a:pPr/>
              <a:t>158</a:t>
            </a:fld>
            <a:endParaRPr lang="en-AU"/>
          </a:p>
        </p:txBody>
      </p:sp>
    </p:spTree>
    <p:extLst>
      <p:ext uri="{BB962C8B-B14F-4D97-AF65-F5344CB8AC3E}">
        <p14:creationId xmlns:p14="http://schemas.microsoft.com/office/powerpoint/2010/main" val="348963711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8BD96-F743-86BD-6237-17F6C7CE7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E41DC-06B4-A9FF-F6E9-BA3F2F103D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129BFD-29BC-276E-8C5E-4A9E81FB4DA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29D32A65-046F-3065-BF5D-0D553389899C}"/>
              </a:ext>
            </a:extLst>
          </p:cNvPr>
          <p:cNvSpPr>
            <a:spLocks noGrp="1"/>
          </p:cNvSpPr>
          <p:nvPr>
            <p:ph type="sldNum" sz="quarter" idx="5"/>
          </p:nvPr>
        </p:nvSpPr>
        <p:spPr/>
        <p:txBody>
          <a:bodyPr/>
          <a:lstStyle/>
          <a:p>
            <a:fld id="{D09C5488-DD16-4714-9519-7BE21BA11D4E}" type="slidenum">
              <a:rPr lang="en-AU" smtClean="0"/>
              <a:t>159</a:t>
            </a:fld>
            <a:endParaRPr lang="en-AU"/>
          </a:p>
        </p:txBody>
      </p:sp>
    </p:spTree>
    <p:extLst>
      <p:ext uri="{BB962C8B-B14F-4D97-AF65-F5344CB8AC3E}">
        <p14:creationId xmlns:p14="http://schemas.microsoft.com/office/powerpoint/2010/main" val="26779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Use the following sites for further support with mapping sheep populations, pasture production zones and rainfall averages:</a:t>
            </a:r>
          </a:p>
          <a:p>
            <a:pPr marL="342900" lvl="0" indent="-342900">
              <a:lnSpc>
                <a:spcPct val="150000"/>
              </a:lnSpc>
              <a:spcBef>
                <a:spcPts val="1200"/>
              </a:spcBef>
              <a:spcAft>
                <a:spcPts val="600"/>
              </a:spcAft>
              <a:buFont typeface="Symbol" panose="05050102010706020507" pitchFamily="18" charset="2"/>
              <a:buChar char=""/>
            </a:pPr>
            <a:r>
              <a:rPr lang="en-AU" sz="1800" u="sng">
                <a:solidFill>
                  <a:srgbClr val="2F5496"/>
                </a:solidFill>
                <a:effectLst/>
                <a:latin typeface="Arial" panose="020B0604020202020204" pitchFamily="34" charset="0"/>
                <a:ea typeface="Calibri" panose="020F0502020204030204" pitchFamily="34" charset="0"/>
                <a:hlinkClick r:id="rId3"/>
              </a:rPr>
              <a:t>Wool production in Australia</a:t>
            </a:r>
            <a:r>
              <a:rPr lang="en-AU" sz="1800">
                <a:effectLst/>
                <a:latin typeface="Arial" panose="020B0604020202020204" pitchFamily="34" charset="0"/>
                <a:ea typeface="Calibri" panose="020F0502020204030204" pitchFamily="34" charset="0"/>
              </a:rPr>
              <a:t> – Learn about wool</a:t>
            </a:r>
          </a:p>
          <a:p>
            <a:pPr marL="342900" lvl="0" indent="-342900">
              <a:lnSpc>
                <a:spcPct val="150000"/>
              </a:lnSpc>
              <a:spcBef>
                <a:spcPts val="1200"/>
              </a:spcBef>
              <a:spcAft>
                <a:spcPts val="600"/>
              </a:spcAft>
              <a:buFont typeface="Symbol" panose="05050102010706020507" pitchFamily="18" charset="2"/>
              <a:buChar char=""/>
            </a:pPr>
            <a:r>
              <a:rPr lang="en-AU" sz="1800" u="sng">
                <a:solidFill>
                  <a:srgbClr val="2F5496"/>
                </a:solidFill>
                <a:effectLst/>
                <a:latin typeface="Arial" panose="020B0604020202020204" pitchFamily="34" charset="0"/>
                <a:ea typeface="Calibri" panose="020F0502020204030204" pitchFamily="34" charset="0"/>
                <a:hlinkClick r:id="rId4"/>
              </a:rPr>
              <a:t>Average annual, seasonal and monthly rainfall maps</a:t>
            </a:r>
            <a:r>
              <a:rPr lang="en-AU" sz="1800">
                <a:effectLst/>
                <a:latin typeface="Arial" panose="020B0604020202020204" pitchFamily="34" charset="0"/>
                <a:ea typeface="Calibri" panose="020F0502020204030204" pitchFamily="34" charset="0"/>
              </a:rPr>
              <a:t> – Australian Bureau of Meteorology</a:t>
            </a:r>
          </a:p>
          <a:p>
            <a:pPr marL="342900" lvl="0" indent="-342900">
              <a:lnSpc>
                <a:spcPct val="150000"/>
              </a:lnSpc>
              <a:spcBef>
                <a:spcPts val="1200"/>
              </a:spcBef>
              <a:spcAft>
                <a:spcPts val="600"/>
              </a:spcAft>
              <a:buFont typeface="Symbol" panose="05050102010706020507" pitchFamily="18" charset="2"/>
              <a:buChar char=""/>
            </a:pPr>
            <a:r>
              <a:rPr lang="en-AU" sz="1800" u="sng">
                <a:solidFill>
                  <a:srgbClr val="2F5496"/>
                </a:solidFill>
                <a:effectLst/>
                <a:latin typeface="Arial" panose="020B0604020202020204" pitchFamily="34" charset="0"/>
                <a:ea typeface="Calibri" panose="020F0502020204030204" pitchFamily="34" charset="0"/>
                <a:hlinkClick r:id="rId5"/>
              </a:rPr>
              <a:t>Snapshot of Australian agriculture 2025</a:t>
            </a:r>
            <a:r>
              <a:rPr lang="en-AU" sz="1800">
                <a:effectLst/>
                <a:latin typeface="Arial" panose="020B0604020202020204" pitchFamily="34" charset="0"/>
                <a:ea typeface="Calibri" panose="020F0502020204030204" pitchFamily="34" charset="0"/>
              </a:rPr>
              <a:t> – Department of Agriculture, Fisheries and Forestry ABARES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06877941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E2D87-AC3D-36DE-5445-D770A46D4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0968DE-9498-FDA4-40E6-956577091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8A47E-0E06-9CC9-908E-9B912F0EC0A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6E9995F-20CB-5343-BD8A-789FB333A5C6}"/>
              </a:ext>
            </a:extLst>
          </p:cNvPr>
          <p:cNvSpPr>
            <a:spLocks noGrp="1"/>
          </p:cNvSpPr>
          <p:nvPr>
            <p:ph type="sldNum" sz="quarter" idx="5"/>
          </p:nvPr>
        </p:nvSpPr>
        <p:spPr/>
        <p:txBody>
          <a:bodyPr/>
          <a:lstStyle/>
          <a:p>
            <a:fld id="{B07158C4-A119-4B78-9DE8-A50001BC31DC}" type="slidenum">
              <a:rPr lang="en-AU" smtClean="0"/>
              <a:pPr/>
              <a:t>160</a:t>
            </a:fld>
            <a:endParaRPr lang="en-AU"/>
          </a:p>
        </p:txBody>
      </p:sp>
    </p:spTree>
    <p:extLst>
      <p:ext uri="{BB962C8B-B14F-4D97-AF65-F5344CB8AC3E}">
        <p14:creationId xmlns:p14="http://schemas.microsoft.com/office/powerpoint/2010/main" val="34840636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27209-E123-AF82-3EBA-B9D999962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DA153-78D7-362E-1916-9115AF5E3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5AD01-53F3-DB77-7836-977EC47303AF}"/>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9746175C-65C4-5555-FC12-31A502011E0B}"/>
              </a:ext>
            </a:extLst>
          </p:cNvPr>
          <p:cNvSpPr>
            <a:spLocks noGrp="1"/>
          </p:cNvSpPr>
          <p:nvPr>
            <p:ph type="sldNum" sz="quarter" idx="5"/>
          </p:nvPr>
        </p:nvSpPr>
        <p:spPr/>
        <p:txBody>
          <a:bodyPr/>
          <a:lstStyle/>
          <a:p>
            <a:fld id="{D09C5488-DD16-4714-9519-7BE21BA11D4E}" type="slidenum">
              <a:rPr lang="en-AU" smtClean="0"/>
              <a:t>161</a:t>
            </a:fld>
            <a:endParaRPr lang="en-AU"/>
          </a:p>
        </p:txBody>
      </p:sp>
    </p:spTree>
    <p:extLst>
      <p:ext uri="{BB962C8B-B14F-4D97-AF65-F5344CB8AC3E}">
        <p14:creationId xmlns:p14="http://schemas.microsoft.com/office/powerpoint/2010/main" val="172944266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Blank sheep for modelling this activity in class.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162</a:t>
            </a:fld>
            <a:endParaRPr lang="en-AU"/>
          </a:p>
        </p:txBody>
      </p:sp>
    </p:spTree>
    <p:extLst>
      <p:ext uri="{BB962C8B-B14F-4D97-AF65-F5344CB8AC3E}">
        <p14:creationId xmlns:p14="http://schemas.microsoft.com/office/powerpoint/2010/main" val="11851499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Sample answer provided for student self marking or class discussion.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163</a:t>
            </a:fld>
            <a:endParaRPr lang="en-AU"/>
          </a:p>
        </p:txBody>
      </p:sp>
    </p:spTree>
    <p:extLst>
      <p:ext uri="{BB962C8B-B14F-4D97-AF65-F5344CB8AC3E}">
        <p14:creationId xmlns:p14="http://schemas.microsoft.com/office/powerpoint/2010/main" val="29212884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CB937-AC15-BED7-7323-5F56E9D436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460C8-1B5A-94D6-02D8-66FAD3C47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7A532-B3BB-24A6-1117-2312967390A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BC317CBC-D35A-2655-6083-162E21D7CBE1}"/>
              </a:ext>
            </a:extLst>
          </p:cNvPr>
          <p:cNvSpPr>
            <a:spLocks noGrp="1"/>
          </p:cNvSpPr>
          <p:nvPr>
            <p:ph type="sldNum" sz="quarter" idx="5"/>
          </p:nvPr>
        </p:nvSpPr>
        <p:spPr/>
        <p:txBody>
          <a:bodyPr/>
          <a:lstStyle/>
          <a:p>
            <a:fld id="{D09C5488-DD16-4714-9519-7BE21BA11D4E}" type="slidenum">
              <a:rPr lang="en-AU" smtClean="0"/>
              <a:t>164</a:t>
            </a:fld>
            <a:endParaRPr lang="en-AU"/>
          </a:p>
        </p:txBody>
      </p:sp>
    </p:spTree>
    <p:extLst>
      <p:ext uri="{BB962C8B-B14F-4D97-AF65-F5344CB8AC3E}">
        <p14:creationId xmlns:p14="http://schemas.microsoft.com/office/powerpoint/2010/main" val="180818794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93C27-966E-B3FD-60CF-E429485F8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43A4C-A903-9AEE-A2F2-B518AC726A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6F4864-97B8-1736-7490-0984F24D637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Challenge questions can be used for students who understand the content learnt and are ready to apply it to a real-world scenario. Use these for individual students requiring extension of the work, homework for individuals or the class, or as a whole class discussion prompt.</a:t>
            </a:r>
          </a:p>
          <a:p>
            <a:endParaRPr lang="en-AU"/>
          </a:p>
        </p:txBody>
      </p:sp>
      <p:sp>
        <p:nvSpPr>
          <p:cNvPr id="4" name="Slide Number Placeholder 3">
            <a:extLst>
              <a:ext uri="{FF2B5EF4-FFF2-40B4-BE49-F238E27FC236}">
                <a16:creationId xmlns:a16="http://schemas.microsoft.com/office/drawing/2014/main" id="{0061C871-B8BF-29D4-50C8-3C4128EA508B}"/>
              </a:ext>
            </a:extLst>
          </p:cNvPr>
          <p:cNvSpPr>
            <a:spLocks noGrp="1"/>
          </p:cNvSpPr>
          <p:nvPr>
            <p:ph type="sldNum" sz="quarter" idx="5"/>
          </p:nvPr>
        </p:nvSpPr>
        <p:spPr/>
        <p:txBody>
          <a:bodyPr/>
          <a:lstStyle/>
          <a:p>
            <a:fld id="{B07158C4-A119-4B78-9DE8-A50001BC31DC}" type="slidenum">
              <a:rPr lang="en-AU" smtClean="0"/>
              <a:pPr/>
              <a:t>165</a:t>
            </a:fld>
            <a:endParaRPr lang="en-AU"/>
          </a:p>
        </p:txBody>
      </p:sp>
    </p:spTree>
    <p:extLst>
      <p:ext uri="{BB962C8B-B14F-4D97-AF65-F5344CB8AC3E}">
        <p14:creationId xmlns:p14="http://schemas.microsoft.com/office/powerpoint/2010/main" val="326240315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166</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167</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Challenge questions can be used for students who understand the content learnt and are ready to apply it to a real-world scenario. Use these for individual students requiring extension of the work, homework for individuals or the class, or as a whole class discussion prompt.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423959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9AF49-029E-AC81-3B85-1DF9FEAB6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EBE1DC-DDCC-9F9E-2283-FA2101390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6FEDA-BA55-FF75-DE96-32407F3169E1}"/>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CED740F3-687B-2D4B-1181-42396C72197B}"/>
              </a:ext>
            </a:extLst>
          </p:cNvPr>
          <p:cNvSpPr>
            <a:spLocks noGrp="1"/>
          </p:cNvSpPr>
          <p:nvPr>
            <p:ph type="sldNum" sz="quarter" idx="5"/>
          </p:nvPr>
        </p:nvSpPr>
        <p:spPr/>
        <p:txBody>
          <a:bodyPr/>
          <a:lstStyle/>
          <a:p>
            <a:fld id="{D09C5488-DD16-4714-9519-7BE21BA11D4E}" type="slidenum">
              <a:rPr lang="en-AU" smtClean="0"/>
              <a:t>18</a:t>
            </a:fld>
            <a:endParaRPr lang="en-AU"/>
          </a:p>
        </p:txBody>
      </p:sp>
    </p:spTree>
    <p:extLst>
      <p:ext uri="{BB962C8B-B14F-4D97-AF65-F5344CB8AC3E}">
        <p14:creationId xmlns:p14="http://schemas.microsoft.com/office/powerpoint/2010/main" val="767973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3672784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kern="1200">
                <a:solidFill>
                  <a:schemeClr val="tx1"/>
                </a:solidFill>
                <a:effectLst/>
                <a:latin typeface="Arial" panose="020B0604020202020204" pitchFamily="34" charset="0"/>
                <a:ea typeface="+mn-ea"/>
                <a:cs typeface="Arial" panose="020B0604020202020204" pitchFamily="34" charset="0"/>
              </a:rPr>
              <a:t>Key terms</a:t>
            </a:r>
            <a:r>
              <a:rPr lang="en-AU" sz="1600" kern="1200">
                <a:solidFill>
                  <a:schemeClr val="tx1"/>
                </a:solidFill>
                <a:effectLst/>
                <a:latin typeface="Arial" panose="020B0604020202020204" pitchFamily="34" charset="0"/>
                <a:ea typeface="+mn-ea"/>
                <a:cs typeface="Arial" panose="020B0604020202020204" pitchFamily="34" charset="0"/>
              </a:rPr>
              <a:t> are included for each lesson to support student understanding of subject-specific language and to encourage consistent use of accurate terminology. Teachers are encouraged to introduce these terms at the beginning of each lesson as part of an explicit vocabulary focus.</a:t>
            </a:r>
          </a:p>
          <a:p>
            <a:endParaRPr lang="en-AU" sz="1600" kern="1200">
              <a:solidFill>
                <a:schemeClr val="tx1"/>
              </a:solidFill>
              <a:effectLst/>
              <a:latin typeface="Arial" panose="020B0604020202020204" pitchFamily="34" charset="0"/>
              <a:ea typeface="+mn-ea"/>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This suggested activity is: </a:t>
            </a:r>
          </a:p>
          <a:p>
            <a:pPr lvl="0"/>
            <a:endParaRPr lang="en-AU" sz="1600" kern="1200">
              <a:solidFill>
                <a:schemeClr val="tx1"/>
              </a:solidFill>
              <a:effectLst/>
              <a:latin typeface="Arial" panose="020B0604020202020204" pitchFamily="34" charset="0"/>
              <a:ea typeface="+mn-ea"/>
              <a:cs typeface="Arial" panose="020B0604020202020204" pitchFamily="34" charset="0"/>
            </a:endParaRPr>
          </a:p>
          <a:p>
            <a:pPr marL="285750" lvl="0" indent="-285750">
              <a:buFontTx/>
              <a:buChar char="-"/>
            </a:pPr>
            <a:r>
              <a:rPr lang="en-AU" sz="1600" kern="1200">
                <a:solidFill>
                  <a:schemeClr val="tx1"/>
                </a:solidFill>
                <a:effectLst/>
                <a:latin typeface="Arial" panose="020B0604020202020204" pitchFamily="34" charset="0"/>
                <a:ea typeface="+mn-ea"/>
                <a:cs typeface="Arial" panose="020B0604020202020204" pitchFamily="34" charset="0"/>
              </a:rPr>
              <a:t>displaying the key terms alongside relevant images and prompting students to describe how each term may relate to the image.</a:t>
            </a:r>
          </a:p>
          <a:p>
            <a:pPr marL="285750" lvl="0" indent="-285750">
              <a:buFontTx/>
              <a:buChar char="-"/>
            </a:pPr>
            <a:endParaRPr lang="en-AU" sz="1600" kern="1200">
              <a:solidFill>
                <a:schemeClr val="tx1"/>
              </a:solidFill>
              <a:effectLst/>
              <a:latin typeface="Arial" panose="020B0604020202020204" pitchFamily="34" charset="0"/>
              <a:ea typeface="+mn-ea"/>
              <a:cs typeface="Arial" panose="020B0604020202020204" pitchFamily="34" charset="0"/>
            </a:endParaRPr>
          </a:p>
          <a:p>
            <a:pPr marL="0" lvl="0" indent="0">
              <a:buFontTx/>
              <a:buNone/>
            </a:pPr>
            <a:r>
              <a:rPr lang="en-AU" sz="1600" kern="1200">
                <a:solidFill>
                  <a:schemeClr val="tx1"/>
                </a:solidFill>
                <a:effectLst/>
                <a:latin typeface="Arial" panose="020B0604020202020204" pitchFamily="34" charset="0"/>
                <a:ea typeface="+mn-ea"/>
                <a:cs typeface="Arial" panose="020B0604020202020204" pitchFamily="34" charset="0"/>
              </a:rPr>
              <a:t>Use this slide as a template to add any of the key terms throughout the unit of work.</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73429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A7AB2-C12A-1AEF-7BE8-A60DCF5EA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FAE6D-C9DE-677B-98EE-F5DEB06B4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79D8C-F59A-7F6C-1CE6-ED64AC6EE5E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poster supports visual understanding of some of the products obtained from sheep farming. Use this to talk through the products listed in the workbook, what they are where they are used in everyday life. Please note, offal is missing from the poster.</a:t>
            </a:r>
          </a:p>
        </p:txBody>
      </p:sp>
      <p:sp>
        <p:nvSpPr>
          <p:cNvPr id="4" name="Slide Number Placeholder 3">
            <a:extLst>
              <a:ext uri="{FF2B5EF4-FFF2-40B4-BE49-F238E27FC236}">
                <a16:creationId xmlns:a16="http://schemas.microsoft.com/office/drawing/2014/main" id="{0828B14A-D118-97B9-CE85-C68E3FECF43F}"/>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759682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Alternative matching activity in digital form to support the workbook activity. This can be copied to your students Learning management system for individual exercise, or completed on the main screen as a whole class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3948046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u="sng" kern="1200">
                <a:solidFill>
                  <a:schemeClr val="tx1"/>
                </a:solidFill>
                <a:effectLst/>
                <a:latin typeface="Arial" panose="020B0604020202020204" pitchFamily="34" charset="0"/>
                <a:ea typeface="+mn-ea"/>
                <a:cs typeface="Arial" panose="020B0604020202020204" pitchFamily="34" charset="0"/>
                <a:hlinkClick r:id="rId3"/>
              </a:rPr>
              <a:t>Writing paragraphs, Australian Education Research Organisation</a:t>
            </a:r>
            <a:r>
              <a:rPr lang="en-AU" sz="1600" kern="1200">
                <a:solidFill>
                  <a:schemeClr val="tx1"/>
                </a:solidFill>
                <a:effectLst/>
                <a:latin typeface="Arial" panose="020B0604020202020204" pitchFamily="34" charset="0"/>
                <a:ea typeface="+mn-ea"/>
                <a:cs typeface="Arial" panose="020B0604020202020204" pitchFamily="34" charset="0"/>
              </a:rPr>
              <a:t> for student scaffold (https://www.edresearch.edu.au/guides-resources/practice-guides/writing-paragraphs) </a:t>
            </a:r>
          </a:p>
          <a:p>
            <a:endParaRPr lang="en-AU" sz="1600" kern="1200">
              <a:solidFill>
                <a:schemeClr val="tx1"/>
              </a:solidFill>
              <a:effectLst/>
              <a:latin typeface="Arial" panose="020B0604020202020204" pitchFamily="34" charset="0"/>
              <a:ea typeface="+mn-ea"/>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This is the generic scaffold for writing a describe paragraph with students, see the following slides to break this down into a specific writing task, modelled alongside you as the teacher.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537447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5EC9B-B114-BD55-0AC6-F101BE553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C4E7A-2615-78FB-2E82-51EC9F5FD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E6FAD-E4C2-7ADF-9891-BEDB24DFBB18}"/>
              </a:ext>
            </a:extLst>
          </p:cNvPr>
          <p:cNvSpPr>
            <a:spLocks noGrp="1"/>
          </p:cNvSpPr>
          <p:nvPr>
            <p:ph type="body" idx="1"/>
          </p:nvPr>
        </p:nvSpPr>
        <p:spPr/>
        <p:txBody>
          <a:bodyPr/>
          <a:lstStyle/>
          <a:p>
            <a:r>
              <a:rPr lang="en-AU" sz="1600" u="sng" kern="1200">
                <a:solidFill>
                  <a:schemeClr val="tx1"/>
                </a:solidFill>
                <a:effectLst/>
                <a:latin typeface="Arial" panose="020B0604020202020204" pitchFamily="34" charset="0"/>
                <a:ea typeface="+mn-ea"/>
                <a:cs typeface="Arial" panose="020B0604020202020204" pitchFamily="34" charset="0"/>
                <a:hlinkClick r:id="rId3"/>
              </a:rPr>
              <a:t>Writing paragraphs, Australian Education Research Organisation</a:t>
            </a:r>
            <a:r>
              <a:rPr lang="en-AU" sz="1600" kern="1200">
                <a:solidFill>
                  <a:schemeClr val="tx1"/>
                </a:solidFill>
                <a:effectLst/>
                <a:latin typeface="Arial" panose="020B0604020202020204" pitchFamily="34" charset="0"/>
                <a:ea typeface="+mn-ea"/>
                <a:cs typeface="Arial" panose="020B0604020202020204" pitchFamily="34" charset="0"/>
              </a:rPr>
              <a:t> for student scaffold (https://www.edresearch.edu.au/guides-resources/practice-guides/writing-paragraphs) </a:t>
            </a:r>
          </a:p>
          <a:p>
            <a:endParaRPr lang="en-AU" sz="1600" kern="1200">
              <a:solidFill>
                <a:schemeClr val="tx1"/>
              </a:solidFill>
              <a:effectLst/>
              <a:latin typeface="Arial" panose="020B0604020202020204" pitchFamily="34" charset="0"/>
              <a:ea typeface="+mn-ea"/>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This is the continued or more heavily scaffolded writing example to support teaching writing in lessons. This takes the generic prompts from the previous slide and contextualises them into targeted questions for this activity.</a:t>
            </a:r>
          </a:p>
          <a:p>
            <a:r>
              <a:rPr lang="en-AU" sz="1600" kern="1200">
                <a:solidFill>
                  <a:schemeClr val="tx1"/>
                </a:solidFill>
                <a:effectLst/>
                <a:latin typeface="Arial" panose="020B0604020202020204" pitchFamily="34" charset="0"/>
                <a:ea typeface="+mn-ea"/>
                <a:cs typeface="Arial" panose="020B0604020202020204" pitchFamily="34" charset="0"/>
              </a:rPr>
              <a:t>See the next slide for sample sentence starters to build this paragraph from and followed by a worked example for teachers to use as a model.</a:t>
            </a:r>
            <a:endParaRPr lang="en-AU"/>
          </a:p>
        </p:txBody>
      </p:sp>
      <p:sp>
        <p:nvSpPr>
          <p:cNvPr id="4" name="Slide Number Placeholder 3">
            <a:extLst>
              <a:ext uri="{FF2B5EF4-FFF2-40B4-BE49-F238E27FC236}">
                <a16:creationId xmlns:a16="http://schemas.microsoft.com/office/drawing/2014/main" id="{BD37F03B-2D24-C704-254C-B8318D08FB15}"/>
              </a:ext>
            </a:extLst>
          </p:cNvPr>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39651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0C315-7423-CC9D-31FA-8A11D3841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A6F98D-E6DB-9A37-EB7D-575ECA432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9F501F-D754-FB91-6712-FA9CDDFAB99C}"/>
              </a:ext>
            </a:extLst>
          </p:cNvPr>
          <p:cNvSpPr>
            <a:spLocks noGrp="1"/>
          </p:cNvSpPr>
          <p:nvPr>
            <p:ph type="body" idx="1"/>
          </p:nvPr>
        </p:nvSpPr>
        <p:spPr/>
        <p:txBody>
          <a:bodyPr/>
          <a:lstStyle/>
          <a:p>
            <a:r>
              <a:rPr lang="en-AU" sz="1600" u="sng" kern="1200">
                <a:solidFill>
                  <a:schemeClr val="tx1"/>
                </a:solidFill>
                <a:effectLst/>
                <a:latin typeface="Arial" panose="020B0604020202020204" pitchFamily="34" charset="0"/>
                <a:ea typeface="+mn-ea"/>
                <a:cs typeface="Arial" panose="020B0604020202020204" pitchFamily="34" charset="0"/>
                <a:hlinkClick r:id="rId3"/>
              </a:rPr>
              <a:t>Writing paragraphs, Australian Education Research Organisation</a:t>
            </a:r>
            <a:r>
              <a:rPr lang="en-AU" sz="1600" kern="1200">
                <a:solidFill>
                  <a:schemeClr val="tx1"/>
                </a:solidFill>
                <a:effectLst/>
                <a:latin typeface="Arial" panose="020B0604020202020204" pitchFamily="34" charset="0"/>
                <a:ea typeface="+mn-ea"/>
                <a:cs typeface="Arial" panose="020B0604020202020204" pitchFamily="34" charset="0"/>
              </a:rPr>
              <a:t> for student scaffold (https://www.edresearch.edu.au/guides-resources/practice-guides/writing-paragraphs) </a:t>
            </a:r>
          </a:p>
          <a:p>
            <a:endParaRPr lang="en-AU" sz="1600" kern="1200">
              <a:solidFill>
                <a:schemeClr val="tx1"/>
              </a:solidFill>
              <a:effectLst/>
              <a:latin typeface="Arial" panose="020B0604020202020204" pitchFamily="34" charset="0"/>
              <a:ea typeface="+mn-ea"/>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This is the continued or more heavily scaffolded writing example to support teaching writing in lessons. Use this slide for sample sentence starters to build this paragraph from. This can be useful for differentiation of materials for student who require the further support. Download this slide directly into your LMS for individual student support.</a:t>
            </a:r>
          </a:p>
          <a:p>
            <a:endParaRPr lang="en-AU" sz="1600" kern="1200">
              <a:solidFill>
                <a:schemeClr val="tx1"/>
              </a:solidFill>
              <a:effectLst/>
              <a:latin typeface="Arial" panose="020B0604020202020204" pitchFamily="34" charset="0"/>
              <a:ea typeface="+mn-ea"/>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The following slide is a worked example for teachers to use as a model.</a:t>
            </a:r>
            <a:endParaRPr lang="en-AU"/>
          </a:p>
        </p:txBody>
      </p:sp>
      <p:sp>
        <p:nvSpPr>
          <p:cNvPr id="4" name="Slide Number Placeholder 3">
            <a:extLst>
              <a:ext uri="{FF2B5EF4-FFF2-40B4-BE49-F238E27FC236}">
                <a16:creationId xmlns:a16="http://schemas.microsoft.com/office/drawing/2014/main" id="{DF24F5C3-7C16-C4B1-37F5-4FFD97F534E1}"/>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3051226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BAB8A-B82C-74CE-7A33-E29C0E81D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32EDA-272A-8787-3DD3-006B359A2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2778A-8777-83CB-B630-57A395112848}"/>
              </a:ext>
            </a:extLst>
          </p:cNvPr>
          <p:cNvSpPr>
            <a:spLocks noGrp="1"/>
          </p:cNvSpPr>
          <p:nvPr>
            <p:ph type="body" idx="1"/>
          </p:nvPr>
        </p:nvSpPr>
        <p:spPr/>
        <p:txBody>
          <a:bodyPr/>
          <a:lstStyle/>
          <a:p>
            <a:r>
              <a:rPr lang="en-AU" sz="1600" u="sng" kern="1200">
                <a:solidFill>
                  <a:schemeClr val="tx1"/>
                </a:solidFill>
                <a:effectLst/>
                <a:latin typeface="Arial" panose="020B0604020202020204" pitchFamily="34" charset="0"/>
                <a:ea typeface="+mn-ea"/>
                <a:cs typeface="Arial" panose="020B0604020202020204" pitchFamily="34" charset="0"/>
                <a:hlinkClick r:id="rId3"/>
              </a:rPr>
              <a:t>Writing paragraphs, Australian Education Research Organisation</a:t>
            </a:r>
            <a:r>
              <a:rPr lang="en-AU" sz="1600" kern="1200">
                <a:solidFill>
                  <a:schemeClr val="tx1"/>
                </a:solidFill>
                <a:effectLst/>
                <a:latin typeface="Arial" panose="020B0604020202020204" pitchFamily="34" charset="0"/>
                <a:ea typeface="+mn-ea"/>
                <a:cs typeface="Arial" panose="020B0604020202020204" pitchFamily="34" charset="0"/>
              </a:rPr>
              <a:t> for student scaffold (https://www.edresearch.edu.au/guides-resources/practice-guides/writing-paragraphs) </a:t>
            </a:r>
          </a:p>
          <a:p>
            <a:endParaRPr lang="en-AU" sz="1600" kern="1200">
              <a:solidFill>
                <a:schemeClr val="tx1"/>
              </a:solidFill>
              <a:effectLst/>
              <a:latin typeface="Arial" panose="020B0604020202020204" pitchFamily="34" charset="0"/>
              <a:ea typeface="+mn-ea"/>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This slide is a worked example using the sentence starters from the previous slide. This can be used as a modelled activity for teachers or create a simple cloze activity for further differentiation. </a:t>
            </a:r>
            <a:endParaRPr lang="en-AU"/>
          </a:p>
        </p:txBody>
      </p:sp>
      <p:sp>
        <p:nvSpPr>
          <p:cNvPr id="4" name="Slide Number Placeholder 3">
            <a:extLst>
              <a:ext uri="{FF2B5EF4-FFF2-40B4-BE49-F238E27FC236}">
                <a16:creationId xmlns:a16="http://schemas.microsoft.com/office/drawing/2014/main" id="{2ECF20C6-5C80-F21A-E638-CB1C8D4F8D91}"/>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4199196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A5955-D840-7DB2-C0F0-88062A4D2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BDC59-BCAA-0705-7BDB-05B5E510D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C3AB5-7A30-495A-E2FD-4574F9C2530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6866E563-B783-00DC-87E7-F773275E2A9B}"/>
              </a:ext>
            </a:extLst>
          </p:cNvPr>
          <p:cNvSpPr>
            <a:spLocks noGrp="1"/>
          </p:cNvSpPr>
          <p:nvPr>
            <p:ph type="sldNum" sz="quarter" idx="5"/>
          </p:nvPr>
        </p:nvSpPr>
        <p:spPr/>
        <p:txBody>
          <a:bodyPr/>
          <a:lstStyle/>
          <a:p>
            <a:fld id="{D09C5488-DD16-4714-9519-7BE21BA11D4E}" type="slidenum">
              <a:rPr lang="en-AU" smtClean="0"/>
              <a:t>27</a:t>
            </a:fld>
            <a:endParaRPr lang="en-AU"/>
          </a:p>
        </p:txBody>
      </p:sp>
    </p:spTree>
    <p:extLst>
      <p:ext uri="{BB962C8B-B14F-4D97-AF65-F5344CB8AC3E}">
        <p14:creationId xmlns:p14="http://schemas.microsoft.com/office/powerpoint/2010/main" val="996458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279397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Table direct from workbook, including the sample answer to use as a model in class.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3910029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Notes for vendors [to be removed after slide deck creation]:</a:t>
            </a:r>
            <a:endParaRPr lang="en-US">
              <a:latin typeface="Arial" panose="020B0604020202020204" pitchFamily="34" charset="0"/>
              <a:cs typeface="Arial" panose="020B0604020202020204" pitchFamily="34" charset="0"/>
            </a:endParaRPr>
          </a:p>
          <a:p>
            <a:pPr marL="171450" indent="-171450">
              <a:buFont typeface="Arial"/>
              <a:buChar char="•"/>
            </a:pPr>
            <a:r>
              <a:rPr lang="en-AU" b="1">
                <a:latin typeface="Arial" panose="020B0604020202020204" pitchFamily="34" charset="0"/>
                <a:cs typeface="Arial" panose="020B0604020202020204" pitchFamily="34" charset="0"/>
              </a:rPr>
              <a:t>Create hyperlinks to dividers that match lesson numbers by</a:t>
            </a:r>
          </a:p>
          <a:p>
            <a:pPr marL="781035" lvl="1" indent="-171450">
              <a:buFont typeface="Arial"/>
              <a:buChar char="•"/>
            </a:pPr>
            <a:r>
              <a:rPr lang="en-AU" b="1">
                <a:latin typeface="Arial" panose="020B0604020202020204" pitchFamily="34" charset="0"/>
                <a:cs typeface="Arial" panose="020B0604020202020204" pitchFamily="34" charset="0"/>
              </a:rPr>
              <a:t>Right click on the number&gt;edit link&gt;select slide in deck to connect to</a:t>
            </a:r>
          </a:p>
          <a:p>
            <a:pPr marL="171450" indent="-171450">
              <a:buFont typeface="Arial"/>
              <a:buChar char="•"/>
            </a:pPr>
            <a:endParaRPr lang="en-US">
              <a:latin typeface="Arial" panose="020B0604020202020204" pitchFamily="34" charset="0"/>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is a sample answer for use as a model during lessons.</a:t>
            </a:r>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946728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is a simple example of the sheep spotlight image completed and </a:t>
            </a:r>
            <a:r>
              <a:rPr lang="en-AU" err="1"/>
              <a:t>and</a:t>
            </a:r>
            <a:r>
              <a:rPr lang="en-AU"/>
              <a:t> annotated. It can be used as a modelled example for students completing the activity. See next slide for the same image, not annotated for alternative to this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85783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231D0-2CF9-F340-1DF1-A22850452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AF4C4-DF2E-6B79-A821-BBF2A15BB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045EB-E553-4F41-9CE8-D19704AC848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is a simple example of the sheep spotlight image completed but not annotated. Use this for an alternative to the activity, annotate the features of this sheep diagram according to the profile information. See previous slide for completed example.</a:t>
            </a:r>
          </a:p>
        </p:txBody>
      </p:sp>
      <p:sp>
        <p:nvSpPr>
          <p:cNvPr id="4" name="Slide Number Placeholder 3">
            <a:extLst>
              <a:ext uri="{FF2B5EF4-FFF2-40B4-BE49-F238E27FC236}">
                <a16:creationId xmlns:a16="http://schemas.microsoft.com/office/drawing/2014/main" id="{3AC3F636-7CB8-0A24-D45B-6E6A2B7C90AE}"/>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353966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is the activity direct from the workbook that students will complete. Use this for in class teacher demonstration or to add directly to your student Learning management system to draw digitally over the outline.</a:t>
            </a:r>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60860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5848F-F11A-4378-5DA1-0A2381514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55482-1D86-CFD6-2F11-C55D4215F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4BCA2-4664-7871-C74E-24E79AB0044A}"/>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D6007AAE-4681-F8E7-804D-F3C9843CE97C}"/>
              </a:ext>
            </a:extLst>
          </p:cNvPr>
          <p:cNvSpPr>
            <a:spLocks noGrp="1"/>
          </p:cNvSpPr>
          <p:nvPr>
            <p:ph type="sldNum" sz="quarter" idx="5"/>
          </p:nvPr>
        </p:nvSpPr>
        <p:spPr/>
        <p:txBody>
          <a:bodyPr/>
          <a:lstStyle/>
          <a:p>
            <a:fld id="{D09C5488-DD16-4714-9519-7BE21BA11D4E}" type="slidenum">
              <a:rPr lang="en-AU" smtClean="0"/>
              <a:t>34</a:t>
            </a:fld>
            <a:endParaRPr lang="en-AU"/>
          </a:p>
        </p:txBody>
      </p:sp>
    </p:spTree>
    <p:extLst>
      <p:ext uri="{BB962C8B-B14F-4D97-AF65-F5344CB8AC3E}">
        <p14:creationId xmlns:p14="http://schemas.microsoft.com/office/powerpoint/2010/main" val="1295580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2845892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Teaching notes:</a:t>
            </a:r>
          </a:p>
          <a:p>
            <a:r>
              <a:rPr lang="en-AU" dirty="0"/>
              <a:t>For schools without sheep yards or classes needing an alternative activity for this section, these are samples of different sheep yards in schools to use for whole class discussion about potential hazards. Expand these images as required to see details close up during discussions.</a:t>
            </a: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32553649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Modelled example of a safety poster included in the workbook. Use as an example or model for students working on this activity. Alternatively, students can annotate this image to highlight the features and explain why it is or is not effective for the intended use.</a:t>
            </a:r>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632473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B34F2-A21F-F566-680C-BA53F82FC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4D0DB-0F8C-13AD-75B5-12454F171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B65E21-EFC8-1E75-2DC3-2A0B5ACE379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D22BEA2-6DCF-590C-C03E-0FD7198E65AB}"/>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4183789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7FE61-5BA3-A1CE-DE9B-52E6982F2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C0EFA2-F3E4-79AF-615B-1B9D4BE9E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A45302-00D0-68E7-60BC-2826C7ECF57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0BF5D651-0C7E-5A3D-AE49-1EECABB88E71}"/>
              </a:ext>
            </a:extLst>
          </p:cNvPr>
          <p:cNvSpPr>
            <a:spLocks noGrp="1"/>
          </p:cNvSpPr>
          <p:nvPr>
            <p:ph type="sldNum" sz="quarter" idx="5"/>
          </p:nvPr>
        </p:nvSpPr>
        <p:spPr/>
        <p:txBody>
          <a:bodyPr/>
          <a:lstStyle/>
          <a:p>
            <a:fld id="{D09C5488-DD16-4714-9519-7BE21BA11D4E}" type="slidenum">
              <a:rPr lang="en-AU" smtClean="0"/>
              <a:t>39</a:t>
            </a:fld>
            <a:endParaRPr lang="en-AU"/>
          </a:p>
        </p:txBody>
      </p:sp>
    </p:spTree>
    <p:extLst>
      <p:ext uri="{BB962C8B-B14F-4D97-AF65-F5344CB8AC3E}">
        <p14:creationId xmlns:p14="http://schemas.microsoft.com/office/powerpoint/2010/main" val="1943957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B10F7-56EE-1457-A6C9-D6845D85E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D6557-5A56-8956-51B6-BD71445AF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D0464-4BE9-A6FB-506F-5FF62514B76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987D08D3-58ED-9429-F6E5-2EC269556062}"/>
              </a:ext>
            </a:extLst>
          </p:cNvPr>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1057313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See </a:t>
            </a:r>
            <a:r>
              <a:rPr lang="en-AU" sz="1600">
                <a:effectLst/>
                <a:latin typeface="Arial" panose="020B0604020202020204" pitchFamily="34" charset="0"/>
                <a:ea typeface="Calibri" panose="020F0502020204030204" pitchFamily="34" charset="0"/>
              </a:rPr>
              <a:t>Meat and Livestock Australia </a:t>
            </a:r>
            <a:r>
              <a:rPr lang="en-AU" sz="1600" i="1" u="sng">
                <a:solidFill>
                  <a:srgbClr val="2F5496"/>
                </a:solidFill>
                <a:effectLst/>
                <a:latin typeface="Arial" panose="020B0604020202020204" pitchFamily="34" charset="0"/>
                <a:ea typeface="Calibri" panose="020F0502020204030204" pitchFamily="34" charset="0"/>
                <a:hlinkClick r:id="rId3"/>
              </a:rPr>
              <a:t>Ruminant digestion poster</a:t>
            </a:r>
            <a:r>
              <a:rPr lang="en-AU" sz="1600">
                <a:effectLst/>
                <a:latin typeface="Arial" panose="020B0604020202020204" pitchFamily="34" charset="0"/>
                <a:ea typeface="Calibri" panose="020F0502020204030204" pitchFamily="34" charset="0"/>
              </a:rPr>
              <a:t>, Good Meat, for a well labelled poster to support this information and the student workbook.</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3539221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845B8-79AB-92DE-E5B7-0BE856E05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CB05C-ED27-D65B-4EEC-8DB51E0D3A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B53B81-0782-A810-7E7C-F6DCCF24775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See </a:t>
            </a:r>
            <a:r>
              <a:rPr lang="en-AU" sz="1600">
                <a:effectLst/>
                <a:latin typeface="Arial" panose="020B0604020202020204" pitchFamily="34" charset="0"/>
                <a:ea typeface="Calibri" panose="020F0502020204030204" pitchFamily="34" charset="0"/>
              </a:rPr>
              <a:t>Meat and Livestock Australia </a:t>
            </a:r>
            <a:r>
              <a:rPr lang="en-AU" sz="1600" i="1" u="sng">
                <a:solidFill>
                  <a:srgbClr val="2F5496"/>
                </a:solidFill>
                <a:effectLst/>
                <a:latin typeface="Arial" panose="020B0604020202020204" pitchFamily="34" charset="0"/>
                <a:ea typeface="Calibri" panose="020F0502020204030204" pitchFamily="34" charset="0"/>
                <a:hlinkClick r:id="rId3"/>
              </a:rPr>
              <a:t>Ruminant digestion poster</a:t>
            </a:r>
            <a:r>
              <a:rPr lang="en-AU" sz="1600">
                <a:effectLst/>
                <a:latin typeface="Arial" panose="020B0604020202020204" pitchFamily="34" charset="0"/>
                <a:ea typeface="Calibri" panose="020F0502020204030204" pitchFamily="34" charset="0"/>
              </a:rPr>
              <a:t>, Good Meat, for a well labelled poster to support this information and the student workbook.</a:t>
            </a:r>
          </a:p>
          <a:p>
            <a:endParaRPr lang="en-AU"/>
          </a:p>
        </p:txBody>
      </p:sp>
      <p:sp>
        <p:nvSpPr>
          <p:cNvPr id="4" name="Slide Number Placeholder 3">
            <a:extLst>
              <a:ext uri="{FF2B5EF4-FFF2-40B4-BE49-F238E27FC236}">
                <a16:creationId xmlns:a16="http://schemas.microsoft.com/office/drawing/2014/main" id="{865E9F4F-7A08-390D-53AA-F2FB5F40565D}"/>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555520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4B229-71E4-CCDF-4898-3AC7737DB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6FA65-30C7-21FA-4903-A811FF56A2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D6F3F-F5F4-797C-410E-7A71F2A76EFE}"/>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15D5C54E-E377-EFD7-8B2D-C5D085C1347C}"/>
              </a:ext>
            </a:extLst>
          </p:cNvPr>
          <p:cNvSpPr>
            <a:spLocks noGrp="1"/>
          </p:cNvSpPr>
          <p:nvPr>
            <p:ph type="sldNum" sz="quarter" idx="5"/>
          </p:nvPr>
        </p:nvSpPr>
        <p:spPr/>
        <p:txBody>
          <a:bodyPr/>
          <a:lstStyle/>
          <a:p>
            <a:fld id="{D09C5488-DD16-4714-9519-7BE21BA11D4E}" type="slidenum">
              <a:rPr lang="en-AU" smtClean="0"/>
              <a:t>43</a:t>
            </a:fld>
            <a:endParaRPr lang="en-AU"/>
          </a:p>
        </p:txBody>
      </p:sp>
    </p:spTree>
    <p:extLst>
      <p:ext uri="{BB962C8B-B14F-4D97-AF65-F5344CB8AC3E}">
        <p14:creationId xmlns:p14="http://schemas.microsoft.com/office/powerpoint/2010/main" val="3894750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2BD88-5CF3-7FC3-70B5-4D2C1E78E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3E953-8AFA-08AC-8162-2A94CFD7AF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F88EDE-527B-06EA-0998-17671AC4336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4CF0A126-5731-225B-49AF-A6301F2D5E5F}"/>
              </a:ext>
            </a:extLst>
          </p:cNvPr>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1549710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For visual understanding of different life stages to support classroom discussion for this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19000236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Sample answer for a specific life stage and mini feed plan to use as a class scaffold or modelling. </a:t>
            </a:r>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670669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61036-DBCC-A467-8ECA-68125B647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6491B-7C3C-2B68-5748-A65D73687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F44398-14E4-B7BB-7D41-D51619C86DC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Challenge questions can be used for students who understand the content learnt and are ready to apply it to a real-world scenario. Use these for individual students requiring extension of the work, homework for individuals or the class, or as a whole class discussion prompt.</a:t>
            </a:r>
          </a:p>
          <a:p>
            <a:endParaRPr lang="en-AU"/>
          </a:p>
        </p:txBody>
      </p:sp>
      <p:sp>
        <p:nvSpPr>
          <p:cNvPr id="4" name="Slide Number Placeholder 3">
            <a:extLst>
              <a:ext uri="{FF2B5EF4-FFF2-40B4-BE49-F238E27FC236}">
                <a16:creationId xmlns:a16="http://schemas.microsoft.com/office/drawing/2014/main" id="{0420EB7E-3720-08F0-4F2D-0971941E11F1}"/>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2399674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Sample answers to support teacher modelling </a:t>
            </a:r>
          </a:p>
          <a:p>
            <a:endParaRPr lang="en-AU"/>
          </a:p>
          <a:p>
            <a:r>
              <a:rPr lang="en-AU"/>
              <a:t>Students may need support in calculating a percentage of an amount. There are multiple ways for this to be done.</a:t>
            </a: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1689870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E91BC-8864-29AC-30C7-5E0053040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DB51B-E312-5585-4A32-65F7A63A59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6BC469-D117-26F2-4BFB-1B14C34C5CF5}"/>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29498B99-3B94-DCEE-DAF4-6CB8811FF6CF}"/>
              </a:ext>
            </a:extLst>
          </p:cNvPr>
          <p:cNvSpPr>
            <a:spLocks noGrp="1"/>
          </p:cNvSpPr>
          <p:nvPr>
            <p:ph type="sldNum" sz="quarter" idx="5"/>
          </p:nvPr>
        </p:nvSpPr>
        <p:spPr/>
        <p:txBody>
          <a:bodyPr/>
          <a:lstStyle/>
          <a:p>
            <a:fld id="{D09C5488-DD16-4714-9519-7BE21BA11D4E}" type="slidenum">
              <a:rPr lang="en-AU" smtClean="0"/>
              <a:t>49</a:t>
            </a:fld>
            <a:endParaRPr lang="en-AU"/>
          </a:p>
        </p:txBody>
      </p:sp>
    </p:spTree>
    <p:extLst>
      <p:ext uri="{BB962C8B-B14F-4D97-AF65-F5344CB8AC3E}">
        <p14:creationId xmlns:p14="http://schemas.microsoft.com/office/powerpoint/2010/main" val="3459160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39F93-81A2-BC2E-C9C2-52BD488A0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0A889-BA75-FA22-85DC-1AB40A1A3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91057-56BA-779D-62ED-2D25FA723B4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CD6A8E57-BD1B-16B3-E4E4-3C8B95378D02}"/>
              </a:ext>
            </a:extLst>
          </p:cNvPr>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32921547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Completed and labelled diagrams of the female and male reproductive system of sheep. </a:t>
            </a:r>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40720259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AU" b="1"/>
              <a:t>Teaching notes:</a:t>
            </a:r>
          </a:p>
          <a:p>
            <a:pPr rtl="0" eaLnBrk="1" fontAlgn="t" latinLnBrk="0" hangingPunct="1"/>
            <a:r>
              <a:rPr lang="en-AU"/>
              <a:t>Rearrange the organs to match the correct function, this is a drag and drop activity opportunity.</a:t>
            </a:r>
          </a:p>
          <a:p>
            <a:pPr rtl="0" eaLnBrk="1" fontAlgn="t" latinLnBrk="0" hangingPunct="1"/>
            <a:endParaRPr lang="en-AU"/>
          </a:p>
          <a:p>
            <a:pPr rtl="0" eaLnBrk="1" fontAlgn="t" latinLnBrk="0" hangingPunct="1"/>
            <a:r>
              <a:rPr lang="en-AU"/>
              <a:t>In correct order from top to bottom: </a:t>
            </a:r>
            <a:r>
              <a:rPr lang="en-AU" sz="1600" b="1" i="0" u="none" strike="noStrike" kern="1200">
                <a:solidFill>
                  <a:schemeClr val="tx1"/>
                </a:solidFill>
                <a:effectLst/>
                <a:latin typeface="Arial" panose="020B0604020202020204" pitchFamily="34" charset="0"/>
                <a:ea typeface="+mn-ea"/>
                <a:cs typeface="Arial" panose="020B0604020202020204" pitchFamily="34" charset="0"/>
              </a:rPr>
              <a:t> Ovary</a:t>
            </a:r>
            <a:r>
              <a:rPr lang="en-AU" sz="1600" b="0" i="0" u="none" strike="noStrike" kern="1200">
                <a:solidFill>
                  <a:schemeClr val="tx1"/>
                </a:solidFill>
                <a:effectLst/>
                <a:latin typeface="Arial" panose="020B0604020202020204" pitchFamily="34" charset="0"/>
                <a:ea typeface="+mn-ea"/>
                <a:cs typeface="Arial" panose="020B0604020202020204" pitchFamily="34" charset="0"/>
              </a:rPr>
              <a:t>, </a:t>
            </a:r>
            <a:r>
              <a:rPr lang="en-AU" sz="1600" b="1" i="0" u="none" strike="noStrike" kern="1200">
                <a:solidFill>
                  <a:schemeClr val="tx1"/>
                </a:solidFill>
                <a:effectLst/>
                <a:latin typeface="Arial" panose="020B0604020202020204" pitchFamily="34" charset="0"/>
                <a:ea typeface="+mn-ea"/>
                <a:cs typeface="Arial" panose="020B0604020202020204" pitchFamily="34" charset="0"/>
              </a:rPr>
              <a:t>Oviduct/fallopian tubes</a:t>
            </a:r>
            <a:r>
              <a:rPr lang="en-AU" sz="1600" b="0" i="0" u="none" strike="noStrike" kern="1200">
                <a:solidFill>
                  <a:schemeClr val="tx1"/>
                </a:solidFill>
                <a:effectLst/>
                <a:latin typeface="Arial" panose="020B0604020202020204" pitchFamily="34" charset="0"/>
                <a:ea typeface="+mn-ea"/>
                <a:cs typeface="Arial" panose="020B0604020202020204" pitchFamily="34" charset="0"/>
              </a:rPr>
              <a:t>,</a:t>
            </a:r>
            <a:r>
              <a:rPr lang="en-AU" sz="1600" b="1" i="0" u="none" strike="noStrike" kern="1200">
                <a:solidFill>
                  <a:schemeClr val="tx1"/>
                </a:solidFill>
                <a:effectLst/>
                <a:latin typeface="Arial" panose="020B0604020202020204" pitchFamily="34" charset="0"/>
                <a:ea typeface="+mn-ea"/>
                <a:cs typeface="Arial" panose="020B0604020202020204" pitchFamily="34" charset="0"/>
              </a:rPr>
              <a:t> Uterus</a:t>
            </a:r>
            <a:r>
              <a:rPr lang="en-AU" sz="1600" b="0" i="0" u="none" strike="noStrike" kern="1200">
                <a:solidFill>
                  <a:schemeClr val="tx1"/>
                </a:solidFill>
                <a:effectLst/>
                <a:latin typeface="Arial" panose="020B0604020202020204" pitchFamily="34" charset="0"/>
                <a:ea typeface="+mn-ea"/>
                <a:cs typeface="Arial" panose="020B0604020202020204" pitchFamily="34" charset="0"/>
              </a:rPr>
              <a:t>,</a:t>
            </a:r>
            <a:r>
              <a:rPr lang="en-AU" sz="1600" b="1" i="0" u="none" strike="noStrike" kern="1200">
                <a:solidFill>
                  <a:schemeClr val="tx1"/>
                </a:solidFill>
                <a:effectLst/>
                <a:latin typeface="Arial" panose="020B0604020202020204" pitchFamily="34" charset="0"/>
                <a:ea typeface="+mn-ea"/>
                <a:cs typeface="Arial" panose="020B0604020202020204" pitchFamily="34" charset="0"/>
              </a:rPr>
              <a:t> Cervix</a:t>
            </a:r>
            <a:r>
              <a:rPr lang="en-AU" sz="1600" b="0" i="0" u="none" strike="noStrike" kern="1200">
                <a:solidFill>
                  <a:schemeClr val="tx1"/>
                </a:solidFill>
                <a:effectLst/>
                <a:latin typeface="Arial" panose="020B0604020202020204" pitchFamily="34" charset="0"/>
                <a:ea typeface="+mn-ea"/>
                <a:cs typeface="Arial" panose="020B0604020202020204" pitchFamily="34" charset="0"/>
              </a:rPr>
              <a:t>,</a:t>
            </a:r>
            <a:r>
              <a:rPr lang="en-AU" sz="1600" b="1" i="0" u="none" strike="noStrike" kern="1200">
                <a:solidFill>
                  <a:schemeClr val="tx1"/>
                </a:solidFill>
                <a:effectLst/>
                <a:latin typeface="Arial" panose="020B0604020202020204" pitchFamily="34" charset="0"/>
                <a:ea typeface="+mn-ea"/>
                <a:cs typeface="Arial" panose="020B0604020202020204" pitchFamily="34" charset="0"/>
              </a:rPr>
              <a:t> Vagina</a:t>
            </a:r>
            <a:r>
              <a:rPr lang="en-AU" sz="1600" b="0" i="0" u="none" strike="noStrike" kern="1200">
                <a:solidFill>
                  <a:schemeClr val="tx1"/>
                </a:solidFill>
                <a:effectLst/>
                <a:latin typeface="Arial" panose="020B0604020202020204" pitchFamily="34" charset="0"/>
                <a:ea typeface="+mn-ea"/>
                <a:cs typeface="Arial" panose="020B0604020202020204" pitchFamily="34" charset="0"/>
              </a:rPr>
              <a:t>,</a:t>
            </a:r>
            <a:r>
              <a:rPr lang="en-AU" sz="1600" b="1" i="0" u="none" strike="noStrike" kern="1200">
                <a:solidFill>
                  <a:schemeClr val="tx1"/>
                </a:solidFill>
                <a:effectLst/>
                <a:latin typeface="Arial" panose="020B0604020202020204" pitchFamily="34" charset="0"/>
                <a:ea typeface="+mn-ea"/>
                <a:cs typeface="Arial" panose="020B0604020202020204" pitchFamily="34" charset="0"/>
              </a:rPr>
              <a:t> Vulva</a:t>
            </a:r>
            <a:endParaRPr lang="en-AU" sz="1600" b="0" i="0" u="none" strike="noStrike">
              <a:effectLst/>
              <a:latin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680913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93A6D-09A6-533A-24DC-10D7A34373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D0EC3-A7E6-FAFE-716C-914EB151F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10A86-4033-D5E8-95B7-BB6878A7D864}"/>
              </a:ext>
            </a:extLst>
          </p:cNvPr>
          <p:cNvSpPr>
            <a:spLocks noGrp="1"/>
          </p:cNvSpPr>
          <p:nvPr>
            <p:ph type="body" idx="1"/>
          </p:nvPr>
        </p:nvSpPr>
        <p:spPr/>
        <p: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AU" b="1" dirty="0"/>
              <a:t>Teaching notes:</a:t>
            </a:r>
          </a:p>
          <a:p>
            <a:pPr rtl="0" eaLnBrk="1" fontAlgn="t" latinLnBrk="0" hangingPunct="1"/>
            <a:r>
              <a:rPr lang="en-AU" dirty="0"/>
              <a:t>Rearrange the organs to match the correct function, this is a drag and drop activity opportunity.</a:t>
            </a:r>
          </a:p>
          <a:p>
            <a:pPr rtl="0" eaLnBrk="1" fontAlgn="t" latinLnBrk="0" hangingPunct="1"/>
            <a:endParaRPr lang="en-AU" dirty="0"/>
          </a:p>
          <a:p>
            <a:pPr rtl="0" eaLnBrk="1" fontAlgn="t" latinLnBrk="0" hangingPunct="1"/>
            <a:r>
              <a:rPr lang="en-AU" dirty="0"/>
              <a:t>In correct order from top to bottom: </a:t>
            </a:r>
            <a:r>
              <a:rPr lang="en-AU" sz="1600" b="1" i="0" u="none" strike="noStrike" kern="1200" dirty="0">
                <a:solidFill>
                  <a:schemeClr val="tx1"/>
                </a:solidFill>
                <a:effectLst/>
                <a:latin typeface="Arial" panose="020B0604020202020204" pitchFamily="34" charset="0"/>
                <a:ea typeface="+mn-ea"/>
                <a:cs typeface="Arial" panose="020B0604020202020204" pitchFamily="34" charset="0"/>
              </a:rPr>
              <a:t>  Testes</a:t>
            </a:r>
            <a:r>
              <a:rPr lang="en-AU" sz="1600" b="0" i="0" u="none" strike="noStrike" kern="1200" dirty="0">
                <a:solidFill>
                  <a:schemeClr val="tx1"/>
                </a:solidFill>
                <a:effectLst/>
                <a:latin typeface="Arial" panose="020B0604020202020204" pitchFamily="34" charset="0"/>
                <a:ea typeface="+mn-ea"/>
                <a:cs typeface="Arial" panose="020B0604020202020204" pitchFamily="34" charset="0"/>
              </a:rPr>
              <a:t>, </a:t>
            </a:r>
            <a:r>
              <a:rPr lang="en-AU" sz="1600" b="1" i="0" u="none" strike="noStrike" kern="1200" dirty="0">
                <a:solidFill>
                  <a:schemeClr val="tx1"/>
                </a:solidFill>
                <a:effectLst/>
                <a:latin typeface="Arial" panose="020B0604020202020204" pitchFamily="34" charset="0"/>
                <a:ea typeface="+mn-ea"/>
                <a:cs typeface="Arial" panose="020B0604020202020204" pitchFamily="34" charset="0"/>
              </a:rPr>
              <a:t>Scrotum</a:t>
            </a:r>
            <a:r>
              <a:rPr lang="en-AU" sz="1600" b="0" i="0" u="none" strike="noStrike" kern="1200" dirty="0">
                <a:solidFill>
                  <a:schemeClr val="tx1"/>
                </a:solidFill>
                <a:effectLst/>
                <a:latin typeface="Arial" panose="020B0604020202020204" pitchFamily="34" charset="0"/>
                <a:ea typeface="+mn-ea"/>
                <a:cs typeface="Arial" panose="020B0604020202020204" pitchFamily="34" charset="0"/>
              </a:rPr>
              <a:t>,</a:t>
            </a:r>
            <a:r>
              <a:rPr lang="en-AU" sz="1600" b="1" i="0" u="none" strike="noStrike" kern="1200" dirty="0">
                <a:solidFill>
                  <a:schemeClr val="tx1"/>
                </a:solidFill>
                <a:effectLst/>
                <a:latin typeface="Arial" panose="020B0604020202020204" pitchFamily="34" charset="0"/>
                <a:ea typeface="+mn-ea"/>
                <a:cs typeface="Arial" panose="020B0604020202020204" pitchFamily="34" charset="0"/>
              </a:rPr>
              <a:t> Epididymis</a:t>
            </a:r>
            <a:r>
              <a:rPr lang="en-AU" sz="1600" b="0" i="0" u="none" strike="noStrike" kern="1200" dirty="0">
                <a:solidFill>
                  <a:schemeClr val="tx1"/>
                </a:solidFill>
                <a:effectLst/>
                <a:latin typeface="Arial" panose="020B0604020202020204" pitchFamily="34" charset="0"/>
                <a:ea typeface="+mn-ea"/>
                <a:cs typeface="Arial" panose="020B0604020202020204" pitchFamily="34" charset="0"/>
              </a:rPr>
              <a:t>,</a:t>
            </a:r>
            <a:r>
              <a:rPr lang="en-AU" sz="1600" b="1" i="0" u="none" strike="noStrike" kern="1200" dirty="0">
                <a:solidFill>
                  <a:schemeClr val="tx1"/>
                </a:solidFill>
                <a:effectLst/>
                <a:latin typeface="Arial" panose="020B0604020202020204" pitchFamily="34" charset="0"/>
                <a:ea typeface="+mn-ea"/>
                <a:cs typeface="Arial" panose="020B0604020202020204" pitchFamily="34" charset="0"/>
              </a:rPr>
              <a:t> Vas deferens</a:t>
            </a:r>
            <a:r>
              <a:rPr lang="en-AU" sz="1600" b="0" i="0" u="none" strike="noStrike" kern="1200" dirty="0">
                <a:solidFill>
                  <a:schemeClr val="tx1"/>
                </a:solidFill>
                <a:effectLst/>
                <a:latin typeface="Arial" panose="020B0604020202020204" pitchFamily="34" charset="0"/>
                <a:ea typeface="+mn-ea"/>
                <a:cs typeface="Arial" panose="020B0604020202020204" pitchFamily="34" charset="0"/>
              </a:rPr>
              <a:t>,</a:t>
            </a:r>
            <a:r>
              <a:rPr lang="en-AU" sz="1600" b="1" i="0" u="none" strike="noStrike" kern="1200" dirty="0">
                <a:solidFill>
                  <a:schemeClr val="tx1"/>
                </a:solidFill>
                <a:effectLst/>
                <a:latin typeface="Arial" panose="020B0604020202020204" pitchFamily="34" charset="0"/>
                <a:ea typeface="+mn-ea"/>
                <a:cs typeface="Arial" panose="020B0604020202020204" pitchFamily="34" charset="0"/>
              </a:rPr>
              <a:t> Accessory glands</a:t>
            </a:r>
            <a:r>
              <a:rPr lang="en-AU" sz="1600" b="0" i="0" u="none" strike="noStrike" kern="1200" dirty="0">
                <a:solidFill>
                  <a:schemeClr val="tx1"/>
                </a:solidFill>
                <a:effectLst/>
                <a:latin typeface="Arial" panose="020B0604020202020204" pitchFamily="34" charset="0"/>
                <a:ea typeface="+mn-ea"/>
                <a:cs typeface="Arial" panose="020B0604020202020204" pitchFamily="34" charset="0"/>
              </a:rPr>
              <a:t>,</a:t>
            </a:r>
            <a:r>
              <a:rPr lang="en-AU" sz="1600" b="1" i="0" u="none" strike="noStrike" kern="1200" dirty="0">
                <a:solidFill>
                  <a:schemeClr val="tx1"/>
                </a:solidFill>
                <a:effectLst/>
                <a:latin typeface="Arial" panose="020B0604020202020204" pitchFamily="34" charset="0"/>
                <a:ea typeface="+mn-ea"/>
                <a:cs typeface="Arial" panose="020B0604020202020204" pitchFamily="34" charset="0"/>
              </a:rPr>
              <a:t> Urethra</a:t>
            </a:r>
            <a:r>
              <a:rPr lang="en-AU" sz="1600" b="0" i="0" u="none" strike="noStrike" kern="1200" dirty="0">
                <a:solidFill>
                  <a:schemeClr val="tx1"/>
                </a:solidFill>
                <a:effectLst/>
                <a:latin typeface="Arial" panose="020B0604020202020204" pitchFamily="34" charset="0"/>
                <a:ea typeface="+mn-ea"/>
                <a:cs typeface="Arial" panose="020B0604020202020204" pitchFamily="34" charset="0"/>
              </a:rPr>
              <a:t>,</a:t>
            </a:r>
            <a:r>
              <a:rPr lang="en-AU" sz="1600" b="1" i="0" u="none" strike="noStrike" kern="1200" dirty="0">
                <a:solidFill>
                  <a:schemeClr val="tx1"/>
                </a:solidFill>
                <a:effectLst/>
                <a:latin typeface="Arial" panose="020B0604020202020204" pitchFamily="34" charset="0"/>
                <a:ea typeface="+mn-ea"/>
                <a:cs typeface="Arial" panose="020B0604020202020204" pitchFamily="34" charset="0"/>
              </a:rPr>
              <a:t> Penis</a:t>
            </a:r>
            <a:endParaRPr lang="en-AU" sz="1600" b="0" i="0" u="none" strike="noStrike"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8A781578-B5B3-8049-BD8F-FC9D47FE64FC}"/>
              </a:ext>
            </a:extLst>
          </p:cNvPr>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10265403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D1ADF-7DC6-78CB-5908-7DB03F943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B7CC0C-A0CB-EEFE-AAD4-E23A27EE6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35288-F937-1E5E-502F-F86BFCF54D7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D1C377CE-6054-FF2F-46EE-404A4D772B88}"/>
              </a:ext>
            </a:extLst>
          </p:cNvPr>
          <p:cNvSpPr>
            <a:spLocks noGrp="1"/>
          </p:cNvSpPr>
          <p:nvPr>
            <p:ph type="sldNum" sz="quarter" idx="5"/>
          </p:nvPr>
        </p:nvSpPr>
        <p:spPr/>
        <p:txBody>
          <a:bodyPr/>
          <a:lstStyle/>
          <a:p>
            <a:fld id="{D09C5488-DD16-4714-9519-7BE21BA11D4E}" type="slidenum">
              <a:rPr lang="en-AU" smtClean="0"/>
              <a:t>54</a:t>
            </a:fld>
            <a:endParaRPr lang="en-AU"/>
          </a:p>
        </p:txBody>
      </p:sp>
    </p:spTree>
    <p:extLst>
      <p:ext uri="{BB962C8B-B14F-4D97-AF65-F5344CB8AC3E}">
        <p14:creationId xmlns:p14="http://schemas.microsoft.com/office/powerpoint/2010/main" val="21020778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DE132-09DA-1842-FC91-7AB5C6EC6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BBF3B-447F-DCF9-DC3D-C5A212A89D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AB4B0-FD8A-7950-9806-76A4240DD6E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1CB06A7D-34E9-7840-88BA-BD05B3D5664D}"/>
              </a:ext>
            </a:extLst>
          </p:cNvPr>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33719676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kern="1200">
                <a:solidFill>
                  <a:schemeClr val="tx1"/>
                </a:solidFill>
                <a:effectLst/>
                <a:latin typeface="Arial" panose="020B0604020202020204" pitchFamily="34" charset="0"/>
                <a:ea typeface="+mn-ea"/>
                <a:cs typeface="Arial" panose="020B0604020202020204" pitchFamily="34" charset="0"/>
              </a:rPr>
              <a:t>Key terms</a:t>
            </a:r>
            <a:r>
              <a:rPr lang="en-AU" sz="1600" kern="1200">
                <a:solidFill>
                  <a:schemeClr val="tx1"/>
                </a:solidFill>
                <a:effectLst/>
                <a:latin typeface="Arial" panose="020B0604020202020204" pitchFamily="34" charset="0"/>
                <a:ea typeface="+mn-ea"/>
                <a:cs typeface="Arial" panose="020B0604020202020204" pitchFamily="34" charset="0"/>
              </a:rPr>
              <a:t> are included for each lesson to support student understanding of subject-specific language and to encourage consistent use of accurate terminology. Teachers are encouraged to introduce these terms at the beginning of each lesson as part of an explicit vocabulary focus.</a:t>
            </a:r>
          </a:p>
          <a:p>
            <a:endParaRPr lang="en-AU" sz="1600" kern="1200">
              <a:solidFill>
                <a:schemeClr val="tx1"/>
              </a:solidFill>
              <a:effectLst/>
              <a:latin typeface="Arial" panose="020B0604020202020204" pitchFamily="34" charset="0"/>
              <a:ea typeface="+mn-ea"/>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This suggested activity is: </a:t>
            </a:r>
          </a:p>
          <a:p>
            <a:pPr lvl="0"/>
            <a:endParaRPr lang="en-AU" sz="1600" kern="1200">
              <a:solidFill>
                <a:schemeClr val="tx1"/>
              </a:solidFill>
              <a:effectLst/>
              <a:latin typeface="Arial" panose="020B0604020202020204" pitchFamily="34" charset="0"/>
              <a:ea typeface="+mn-ea"/>
              <a:cs typeface="Arial" panose="020B0604020202020204" pitchFamily="34" charset="0"/>
            </a:endParaRPr>
          </a:p>
          <a:p>
            <a:pPr lvl="0"/>
            <a:r>
              <a:rPr lang="en-AU" sz="1600" kern="1200">
                <a:solidFill>
                  <a:schemeClr val="tx1"/>
                </a:solidFill>
                <a:effectLst/>
                <a:latin typeface="Arial" panose="020B0604020202020204" pitchFamily="34" charset="0"/>
                <a:ea typeface="+mn-ea"/>
                <a:cs typeface="Arial" panose="020B0604020202020204" pitchFamily="34" charset="0"/>
              </a:rPr>
              <a:t>-  matching terms to mixed-up definitions prior to commencing the lesson</a:t>
            </a:r>
          </a:p>
          <a:p>
            <a:pPr marL="285750" lvl="0" indent="-285750">
              <a:buFontTx/>
              <a:buChar char="-"/>
            </a:pPr>
            <a:endParaRPr lang="en-AU" sz="1600" kern="1200">
              <a:solidFill>
                <a:schemeClr val="tx1"/>
              </a:solidFill>
              <a:effectLst/>
              <a:latin typeface="Arial" panose="020B0604020202020204" pitchFamily="34" charset="0"/>
              <a:ea typeface="+mn-ea"/>
              <a:cs typeface="Arial" panose="020B0604020202020204" pitchFamily="34" charset="0"/>
            </a:endParaRPr>
          </a:p>
          <a:p>
            <a:pPr marL="0" lvl="0" indent="0">
              <a:buFontTx/>
              <a:buNone/>
            </a:pPr>
            <a:r>
              <a:rPr lang="en-AU" sz="1600" kern="1200">
                <a:solidFill>
                  <a:schemeClr val="tx1"/>
                </a:solidFill>
                <a:effectLst/>
                <a:latin typeface="Arial" panose="020B0604020202020204" pitchFamily="34" charset="0"/>
                <a:ea typeface="+mn-ea"/>
                <a:cs typeface="Arial" panose="020B0604020202020204" pitchFamily="34" charset="0"/>
              </a:rPr>
              <a:t>Use this slide as a template to add any of the key terms throughout the unit of work.</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13850842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is direct from the workbook. Use this prompt as an alternative to completing this task individually by students and instead, use it for whole class discussion.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36642954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E69C4-2586-E402-3AA7-909268E15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757679-8DFE-0421-611F-626470F01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F1097-BB90-27DA-5EF6-6886C5EE7EA3}"/>
              </a:ext>
            </a:extLst>
          </p:cNvPr>
          <p:cNvSpPr>
            <a:spLocks noGrp="1"/>
          </p:cNvSpPr>
          <p:nvPr>
            <p:ph type="body" idx="1"/>
          </p:nvPr>
        </p:nvSpPr>
        <p:spPr/>
        <p:txBody>
          <a:bodyPr/>
          <a:lstStyle/>
          <a:p>
            <a:r>
              <a:rPr lang="en-AU" sz="1600" u="sng" kern="1200">
                <a:solidFill>
                  <a:schemeClr val="tx1"/>
                </a:solidFill>
                <a:effectLst/>
                <a:latin typeface="Arial" panose="020B0604020202020204" pitchFamily="34" charset="0"/>
                <a:ea typeface="+mn-ea"/>
                <a:cs typeface="Arial" panose="020B0604020202020204" pitchFamily="34" charset="0"/>
                <a:hlinkClick r:id="rId3"/>
              </a:rPr>
              <a:t>Writing paragraphs, Australian Education Research Organisation</a:t>
            </a:r>
            <a:r>
              <a:rPr lang="en-AU" sz="1600" kern="1200">
                <a:solidFill>
                  <a:schemeClr val="tx1"/>
                </a:solidFill>
                <a:effectLst/>
                <a:latin typeface="Arial" panose="020B0604020202020204" pitchFamily="34" charset="0"/>
                <a:ea typeface="+mn-ea"/>
                <a:cs typeface="Arial" panose="020B0604020202020204" pitchFamily="34" charset="0"/>
              </a:rPr>
              <a:t> for student scaffold (https://www.edresearch.edu.au/guides-resources/practice-guides/writing-paragraphs) </a:t>
            </a:r>
          </a:p>
          <a:p>
            <a:endParaRPr lang="en-AU" sz="1600" kern="1200">
              <a:solidFill>
                <a:schemeClr val="tx1"/>
              </a:solidFill>
              <a:effectLst/>
              <a:latin typeface="Arial" panose="020B0604020202020204" pitchFamily="34" charset="0"/>
              <a:ea typeface="+mn-ea"/>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This is the generic scaffold for writing a explain paragraph with students, see the following slides to break this down into a specific writing task, modelled alongside you as the teacher. </a:t>
            </a:r>
            <a:endParaRPr lang="en-AU"/>
          </a:p>
        </p:txBody>
      </p:sp>
      <p:sp>
        <p:nvSpPr>
          <p:cNvPr id="4" name="Slide Number Placeholder 3">
            <a:extLst>
              <a:ext uri="{FF2B5EF4-FFF2-40B4-BE49-F238E27FC236}">
                <a16:creationId xmlns:a16="http://schemas.microsoft.com/office/drawing/2014/main" id="{55B70CDF-C7B3-FD20-7865-7A04DFB02A32}"/>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31441538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4CC8B-CDAE-9002-764B-09B48E570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58CA8-B85D-13D2-E110-97225139B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7B73E-2CB9-114B-F24F-9EE3D110BB68}"/>
              </a:ext>
            </a:extLst>
          </p:cNvPr>
          <p:cNvSpPr>
            <a:spLocks noGrp="1"/>
          </p:cNvSpPr>
          <p:nvPr>
            <p:ph type="body" idx="1"/>
          </p:nvPr>
        </p:nvSpPr>
        <p:spPr/>
        <p:txBody>
          <a:bodyPr/>
          <a:lstStyle/>
          <a:p>
            <a:r>
              <a:rPr lang="en-AU" sz="1600" u="sng" kern="1200" dirty="0">
                <a:solidFill>
                  <a:schemeClr val="tx1"/>
                </a:solidFill>
                <a:effectLst/>
                <a:latin typeface="Arial" panose="020B0604020202020204" pitchFamily="34" charset="0"/>
                <a:ea typeface="+mn-ea"/>
                <a:cs typeface="Arial" panose="020B0604020202020204" pitchFamily="34" charset="0"/>
                <a:hlinkClick r:id="rId3"/>
              </a:rPr>
              <a:t>Writing paragraphs, Australian Education Research Organisation</a:t>
            </a:r>
            <a:r>
              <a:rPr lang="en-AU" sz="1600" kern="1200" dirty="0">
                <a:solidFill>
                  <a:schemeClr val="tx1"/>
                </a:solidFill>
                <a:effectLst/>
                <a:latin typeface="Arial" panose="020B0604020202020204" pitchFamily="34" charset="0"/>
                <a:ea typeface="+mn-ea"/>
                <a:cs typeface="Arial" panose="020B0604020202020204" pitchFamily="34" charset="0"/>
              </a:rPr>
              <a:t> for student scaffold (https://</a:t>
            </a:r>
            <a:r>
              <a:rPr lang="en-AU" sz="1600" kern="1200" dirty="0" err="1">
                <a:solidFill>
                  <a:schemeClr val="tx1"/>
                </a:solidFill>
                <a:effectLst/>
                <a:latin typeface="Arial" panose="020B0604020202020204" pitchFamily="34" charset="0"/>
                <a:ea typeface="+mn-ea"/>
                <a:cs typeface="Arial" panose="020B0604020202020204" pitchFamily="34" charset="0"/>
              </a:rPr>
              <a:t>www.edresearch.edu.au</a:t>
            </a:r>
            <a:r>
              <a:rPr lang="en-AU" sz="1600" kern="1200" dirty="0">
                <a:solidFill>
                  <a:schemeClr val="tx1"/>
                </a:solidFill>
                <a:effectLst/>
                <a:latin typeface="Arial" panose="020B0604020202020204" pitchFamily="34" charset="0"/>
                <a:ea typeface="+mn-ea"/>
                <a:cs typeface="Arial" panose="020B0604020202020204" pitchFamily="34" charset="0"/>
              </a:rPr>
              <a:t>/guides-resources/practice-guides/writing-paragraphs) </a:t>
            </a:r>
          </a:p>
          <a:p>
            <a:endParaRPr lang="en-AU" sz="1600" kern="1200" dirty="0">
              <a:solidFill>
                <a:schemeClr val="tx1"/>
              </a:solidFill>
              <a:effectLst/>
              <a:latin typeface="Arial" panose="020B0604020202020204" pitchFamily="34" charset="0"/>
              <a:ea typeface="+mn-ea"/>
              <a:cs typeface="Arial" panose="020B0604020202020204" pitchFamily="34" charset="0"/>
            </a:endParaRPr>
          </a:p>
          <a:p>
            <a:r>
              <a:rPr lang="en-AU" sz="1600" kern="1200" dirty="0">
                <a:solidFill>
                  <a:schemeClr val="tx1"/>
                </a:solidFill>
                <a:effectLst/>
                <a:latin typeface="Arial" panose="020B0604020202020204" pitchFamily="34" charset="0"/>
                <a:ea typeface="+mn-ea"/>
                <a:cs typeface="Arial" panose="020B0604020202020204" pitchFamily="34" charset="0"/>
              </a:rPr>
              <a:t>This is the continued or more heavily scaffolded writing example to support teaching writing in lessons. This takes the generic prompts from the previous slide and contextualises them into targeted questions for this activity.</a:t>
            </a:r>
          </a:p>
          <a:p>
            <a:r>
              <a:rPr lang="en-AU" sz="1600" kern="1200" dirty="0">
                <a:solidFill>
                  <a:schemeClr val="tx1"/>
                </a:solidFill>
                <a:effectLst/>
                <a:latin typeface="Arial" panose="020B0604020202020204" pitchFamily="34" charset="0"/>
                <a:ea typeface="+mn-ea"/>
                <a:cs typeface="Arial" panose="020B0604020202020204" pitchFamily="34" charset="0"/>
              </a:rPr>
              <a:t>See the next slide for sample sentence starters to build this paragraph from and followed by a worked example for teachers to use as a model.</a:t>
            </a:r>
            <a:endParaRPr lang="en-AU" dirty="0"/>
          </a:p>
        </p:txBody>
      </p:sp>
      <p:sp>
        <p:nvSpPr>
          <p:cNvPr id="4" name="Slide Number Placeholder 3">
            <a:extLst>
              <a:ext uri="{FF2B5EF4-FFF2-40B4-BE49-F238E27FC236}">
                <a16:creationId xmlns:a16="http://schemas.microsoft.com/office/drawing/2014/main" id="{727D4622-44B5-8B8B-5428-55271963793A}"/>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401257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Teaching notes:</a:t>
            </a:r>
          </a:p>
          <a:p>
            <a:r>
              <a:rPr lang="en-AU" sz="18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16960228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DBF77-6447-6478-7693-12DAD4AFD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BE7FDE-2A83-D69F-232B-7C824CEB5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34092-CD42-902A-BC83-CA595308DD8B}"/>
              </a:ext>
            </a:extLst>
          </p:cNvPr>
          <p:cNvSpPr>
            <a:spLocks noGrp="1"/>
          </p:cNvSpPr>
          <p:nvPr>
            <p:ph type="body" idx="1"/>
          </p:nvPr>
        </p:nvSpPr>
        <p:spPr/>
        <p:txBody>
          <a:bodyPr/>
          <a:lstStyle/>
          <a:p>
            <a:r>
              <a:rPr lang="en-AU" sz="1600" u="sng" kern="1200">
                <a:solidFill>
                  <a:schemeClr val="tx1"/>
                </a:solidFill>
                <a:effectLst/>
                <a:latin typeface="Arial" panose="020B0604020202020204" pitchFamily="34" charset="0"/>
                <a:ea typeface="+mn-ea"/>
                <a:cs typeface="Arial" panose="020B0604020202020204" pitchFamily="34" charset="0"/>
                <a:hlinkClick r:id="rId3"/>
              </a:rPr>
              <a:t>Writing paragraphs, Australian Education Research Organisation</a:t>
            </a:r>
            <a:r>
              <a:rPr lang="en-AU" sz="1600" kern="1200">
                <a:solidFill>
                  <a:schemeClr val="tx1"/>
                </a:solidFill>
                <a:effectLst/>
                <a:latin typeface="Arial" panose="020B0604020202020204" pitchFamily="34" charset="0"/>
                <a:ea typeface="+mn-ea"/>
                <a:cs typeface="Arial" panose="020B0604020202020204" pitchFamily="34" charset="0"/>
              </a:rPr>
              <a:t> for student scaffold (https://www.edresearch.edu.au/guides-resources/practice-guides/writing-paragraphs) </a:t>
            </a:r>
          </a:p>
          <a:p>
            <a:endParaRPr lang="en-AU" sz="1600" kern="1200">
              <a:solidFill>
                <a:schemeClr val="tx1"/>
              </a:solidFill>
              <a:effectLst/>
              <a:latin typeface="Arial" panose="020B0604020202020204" pitchFamily="34" charset="0"/>
              <a:ea typeface="+mn-ea"/>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This is the continued or more heavily scaffolded writing example to support teaching writing in lessons. Use this slide for sample sentence starters to build this paragraph from. This can be useful for differentiation of materials for student who require the further support. Download this slide directly into your LMS for individual student support.</a:t>
            </a:r>
          </a:p>
          <a:p>
            <a:endParaRPr lang="en-AU" sz="1600" kern="1200">
              <a:solidFill>
                <a:schemeClr val="tx1"/>
              </a:solidFill>
              <a:effectLst/>
              <a:latin typeface="Arial" panose="020B0604020202020204" pitchFamily="34" charset="0"/>
              <a:ea typeface="+mn-ea"/>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The following slide is a worked example for teachers to use as a model.</a:t>
            </a:r>
            <a:endParaRPr lang="en-AU"/>
          </a:p>
        </p:txBody>
      </p:sp>
      <p:sp>
        <p:nvSpPr>
          <p:cNvPr id="4" name="Slide Number Placeholder 3">
            <a:extLst>
              <a:ext uri="{FF2B5EF4-FFF2-40B4-BE49-F238E27FC236}">
                <a16:creationId xmlns:a16="http://schemas.microsoft.com/office/drawing/2014/main" id="{6812C6EA-9524-EBCA-4305-2F3B97FB2087}"/>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17498181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E2119-ADB6-B0F9-55F2-E341B4252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E6C52-C283-0DE4-0B49-9A46A41A2D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693117-CC66-4B41-21BF-E8396583554C}"/>
              </a:ext>
            </a:extLst>
          </p:cNvPr>
          <p:cNvSpPr>
            <a:spLocks noGrp="1"/>
          </p:cNvSpPr>
          <p:nvPr>
            <p:ph type="body" idx="1"/>
          </p:nvPr>
        </p:nvSpPr>
        <p:spPr/>
        <p:txBody>
          <a:bodyPr/>
          <a:lstStyle/>
          <a:p>
            <a:r>
              <a:rPr lang="en-AU" sz="1600" u="sng" kern="1200">
                <a:solidFill>
                  <a:schemeClr val="tx1"/>
                </a:solidFill>
                <a:effectLst/>
                <a:latin typeface="Arial" panose="020B0604020202020204" pitchFamily="34" charset="0"/>
                <a:ea typeface="+mn-ea"/>
                <a:cs typeface="Arial" panose="020B0604020202020204" pitchFamily="34" charset="0"/>
                <a:hlinkClick r:id="rId3"/>
              </a:rPr>
              <a:t>Writing paragraphs, Australian Education Research Organisation</a:t>
            </a:r>
            <a:r>
              <a:rPr lang="en-AU" sz="1600" kern="1200">
                <a:solidFill>
                  <a:schemeClr val="tx1"/>
                </a:solidFill>
                <a:effectLst/>
                <a:latin typeface="Arial" panose="020B0604020202020204" pitchFamily="34" charset="0"/>
                <a:ea typeface="+mn-ea"/>
                <a:cs typeface="Arial" panose="020B0604020202020204" pitchFamily="34" charset="0"/>
              </a:rPr>
              <a:t> for student scaffold (https://www.edresearch.edu.au/guides-resources/practice-guides/writing-paragraphs) </a:t>
            </a:r>
          </a:p>
          <a:p>
            <a:endParaRPr lang="en-AU" sz="1600" kern="1200">
              <a:solidFill>
                <a:schemeClr val="tx1"/>
              </a:solidFill>
              <a:effectLst/>
              <a:latin typeface="Arial" panose="020B0604020202020204" pitchFamily="34" charset="0"/>
              <a:ea typeface="+mn-ea"/>
              <a:cs typeface="Arial" panose="020B0604020202020204" pitchFamily="34" charset="0"/>
            </a:endParaRPr>
          </a:p>
          <a:p>
            <a:r>
              <a:rPr lang="en-AU" sz="1600" kern="1200">
                <a:solidFill>
                  <a:schemeClr val="tx1"/>
                </a:solidFill>
                <a:effectLst/>
                <a:latin typeface="Arial" panose="020B0604020202020204" pitchFamily="34" charset="0"/>
                <a:ea typeface="+mn-ea"/>
                <a:cs typeface="Arial" panose="020B0604020202020204" pitchFamily="34" charset="0"/>
              </a:rPr>
              <a:t>This slide is a worked example using the sentence starters from the previous slide. This can be used as a modelled activity for teachers or create a simple cloze activity for further differentiation. </a:t>
            </a:r>
            <a:endParaRPr lang="en-AU"/>
          </a:p>
        </p:txBody>
      </p:sp>
      <p:sp>
        <p:nvSpPr>
          <p:cNvPr id="4" name="Slide Number Placeholder 3">
            <a:extLst>
              <a:ext uri="{FF2B5EF4-FFF2-40B4-BE49-F238E27FC236}">
                <a16:creationId xmlns:a16="http://schemas.microsoft.com/office/drawing/2014/main" id="{87976FB9-CAD4-3832-8D81-9FFAF18CA9B9}"/>
              </a:ext>
            </a:extLst>
          </p:cNvPr>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32246028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32C2-D3CC-FAD7-5545-21BA6348F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0819-2348-310B-D50B-4F0F52589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A23FD-5F86-7541-7F3F-860F1155846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5697014E-DA0A-37A8-D1C1-6613E6BF4FAE}"/>
              </a:ext>
            </a:extLst>
          </p:cNvPr>
          <p:cNvSpPr>
            <a:spLocks noGrp="1"/>
          </p:cNvSpPr>
          <p:nvPr>
            <p:ph type="sldNum" sz="quarter" idx="5"/>
          </p:nvPr>
        </p:nvSpPr>
        <p:spPr/>
        <p:txBody>
          <a:bodyPr/>
          <a:lstStyle/>
          <a:p>
            <a:fld id="{D09C5488-DD16-4714-9519-7BE21BA11D4E}" type="slidenum">
              <a:rPr lang="en-AU" smtClean="0"/>
              <a:t>62</a:t>
            </a:fld>
            <a:endParaRPr lang="en-AU"/>
          </a:p>
        </p:txBody>
      </p:sp>
    </p:spTree>
    <p:extLst>
      <p:ext uri="{BB962C8B-B14F-4D97-AF65-F5344CB8AC3E}">
        <p14:creationId xmlns:p14="http://schemas.microsoft.com/office/powerpoint/2010/main" val="27673827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9AD13-02A4-13CC-0BB6-58369F255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D0538-6D9D-78C8-B4C1-ADCCD3CB78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62353E-D1F6-EF03-8215-6C1E41858D4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03A29043-152A-A738-20E9-2444EA9D1C3D}"/>
              </a:ext>
            </a:extLst>
          </p:cNvPr>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29844339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45A96-C699-A555-7D00-862D68A3D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4F7A8-6DCD-03E7-18DA-72F6980B78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32012-6718-7B4F-D46F-740971D6DB4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Click the image to access the video</a:t>
            </a:r>
            <a:r>
              <a:rPr lang="en-AU" sz="1800">
                <a:effectLst/>
                <a:latin typeface="Arial" panose="020B0604020202020204" pitchFamily="34" charset="0"/>
                <a:ea typeface="Calibri" panose="020F0502020204030204" pitchFamily="34" charset="0"/>
              </a:rPr>
              <a:t> </a:t>
            </a:r>
            <a:r>
              <a:rPr lang="en-AU" sz="1800" u="sng">
                <a:solidFill>
                  <a:srgbClr val="2F5496"/>
                </a:solidFill>
                <a:effectLst/>
                <a:latin typeface="Arial" panose="020B0604020202020204" pitchFamily="34" charset="0"/>
                <a:ea typeface="Calibri" panose="020F0502020204030204" pitchFamily="34" charset="0"/>
                <a:hlinkClick r:id="rId3"/>
              </a:rPr>
              <a:t>What are Australian Sheep Breeding Values?</a:t>
            </a:r>
            <a:r>
              <a:rPr lang="en-AU" sz="1800">
                <a:effectLst/>
                <a:latin typeface="Arial" panose="020B0604020202020204" pitchFamily="34" charset="0"/>
                <a:ea typeface="Calibri" panose="020F0502020204030204" pitchFamily="34" charset="0"/>
              </a:rPr>
              <a:t> (duration 3.45).</a:t>
            </a:r>
            <a:endParaRPr lang="en-AU"/>
          </a:p>
        </p:txBody>
      </p:sp>
      <p:sp>
        <p:nvSpPr>
          <p:cNvPr id="4" name="Slide Number Placeholder 3">
            <a:extLst>
              <a:ext uri="{FF2B5EF4-FFF2-40B4-BE49-F238E27FC236}">
                <a16:creationId xmlns:a16="http://schemas.microsoft.com/office/drawing/2014/main" id="{8FD5A9FA-F728-88C2-54C6-E0B6C137B6BE}"/>
              </a:ext>
            </a:extLst>
          </p:cNvPr>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6511554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Teaching notes:</a:t>
            </a:r>
          </a:p>
          <a:p>
            <a:r>
              <a:rPr lang="en-AU"/>
              <a:t>This is a fictional rams ASBV table (simplified). It has been selected as a good candidate for purchase for a farmer who is looking to produce quality fine wool, but also use this ram for their maiden ewes (first year of breeding). Use this table to introduce some of the common acronyms used in ASBV table, such as BWT and the use of both positive and negative values. </a:t>
            </a:r>
          </a:p>
          <a:p>
            <a:endParaRPr lang="en-AU"/>
          </a:p>
          <a:p>
            <a:r>
              <a:rPr lang="en-AU"/>
              <a:t>Glossary</a:t>
            </a:r>
          </a:p>
          <a:p>
            <a:pPr>
              <a:buFont typeface="Arial" panose="020B0604020202020204" pitchFamily="34" charset="0"/>
              <a:buChar char="•"/>
            </a:pPr>
            <a:r>
              <a:rPr lang="en-AU" b="1"/>
              <a:t>ASBV</a:t>
            </a:r>
            <a:r>
              <a:rPr lang="en-AU"/>
              <a:t>: Genetic score for traits</a:t>
            </a:r>
          </a:p>
          <a:p>
            <a:pPr>
              <a:buFont typeface="Arial" panose="020B0604020202020204" pitchFamily="34" charset="0"/>
              <a:buChar char="•"/>
            </a:pPr>
            <a:r>
              <a:rPr lang="en-AU" b="1"/>
              <a:t>Micron</a:t>
            </a:r>
            <a:r>
              <a:rPr lang="en-AU"/>
              <a:t>: Measures wool thickness</a:t>
            </a:r>
          </a:p>
          <a:p>
            <a:pPr>
              <a:buFont typeface="Arial" panose="020B0604020202020204" pitchFamily="34" charset="0"/>
              <a:buChar char="•"/>
            </a:pPr>
            <a:r>
              <a:rPr lang="en-AU" b="1"/>
              <a:t>Worm Egg Count (WEC)</a:t>
            </a:r>
            <a:r>
              <a:rPr lang="en-AU"/>
              <a:t>: Lower = better parasite resistance</a:t>
            </a:r>
          </a:p>
          <a:p>
            <a:pPr>
              <a:buFont typeface="Arial" panose="020B0604020202020204" pitchFamily="34" charset="0"/>
              <a:buChar char="•"/>
            </a:pPr>
            <a:r>
              <a:rPr lang="en-AU" b="1"/>
              <a:t>Clean Fleece Weight (CFW)</a:t>
            </a:r>
            <a:r>
              <a:rPr lang="en-AU"/>
              <a:t>: How much clean wool after washing</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27089731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Teaching notes:</a:t>
            </a:r>
          </a:p>
          <a:p>
            <a:endParaRPr lang="en-AU" b="1"/>
          </a:p>
          <a:p>
            <a:r>
              <a:rPr lang="en-AU" b="0"/>
              <a:t>Revisit the fictional purpose the farmer looking at this ram wanted, to breed for quality and fine wool, but also use the ram for their maiden ewes. The four points listed here are reason why this ram might be a good selection for this farmer.</a:t>
            </a:r>
          </a:p>
          <a:p>
            <a:endParaRPr lang="en-AU" b="0"/>
          </a:p>
          <a:p>
            <a:r>
              <a:rPr lang="en-AU" b="0"/>
              <a:t>Discussion: what factors cannot be determined by the ASBV table that might be important to the farmer when selecting their ram? Consider the rams overall health, it is free from disease, does it have a limp or poor back legs which could cause mating issues for the ewes, what is its age?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26906480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0E199-484A-1942-0643-8498DFFBF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C353A-A978-0CF1-5A0A-B854932680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233A31-9ADC-8723-170E-A1F4DCA9213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1B99FF6D-A322-A8B1-6199-3E0FEC0829AB}"/>
              </a:ext>
            </a:extLst>
          </p:cNvPr>
          <p:cNvSpPr>
            <a:spLocks noGrp="1"/>
          </p:cNvSpPr>
          <p:nvPr>
            <p:ph type="sldNum" sz="quarter" idx="5"/>
          </p:nvPr>
        </p:nvSpPr>
        <p:spPr/>
        <p:txBody>
          <a:bodyPr/>
          <a:lstStyle/>
          <a:p>
            <a:fld id="{D09C5488-DD16-4714-9519-7BE21BA11D4E}" type="slidenum">
              <a:rPr lang="en-AU" smtClean="0"/>
              <a:t>67</a:t>
            </a:fld>
            <a:endParaRPr lang="en-AU"/>
          </a:p>
        </p:txBody>
      </p:sp>
    </p:spTree>
    <p:extLst>
      <p:ext uri="{BB962C8B-B14F-4D97-AF65-F5344CB8AC3E}">
        <p14:creationId xmlns:p14="http://schemas.microsoft.com/office/powerpoint/2010/main" val="37998886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6097C-319F-A7F8-230F-93FEFA260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DF616-12FD-D4CC-6DF9-00DEE7DA47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387B8-564A-7A5D-48A9-FF28E4EFAC9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12F564C2-075D-FB83-A385-7C515CD4E79E}"/>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993436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82A14-C5A5-5875-EB9A-834478100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A39F5-9368-A32C-A98B-27D7393B6F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3BA22-2A16-238D-B3C2-119EA8C32C7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The terms internal and external parasites are introduced in the initial text for this lesson. Use this slide as a discussion starter to ensure all students understand the difference between the two, and are introduced to some examples of both.  </a:t>
            </a:r>
          </a:p>
        </p:txBody>
      </p:sp>
      <p:sp>
        <p:nvSpPr>
          <p:cNvPr id="4" name="Slide Number Placeholder 3">
            <a:extLst>
              <a:ext uri="{FF2B5EF4-FFF2-40B4-BE49-F238E27FC236}">
                <a16:creationId xmlns:a16="http://schemas.microsoft.com/office/drawing/2014/main" id="{B75DC962-8F40-7DF0-B96B-BA3F35901C08}"/>
              </a:ext>
            </a:extLst>
          </p:cNvPr>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2451553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a836516278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a83651627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highlight>
                  <a:srgbClr val="FFFFFF"/>
                </a:highlight>
              </a:rPr>
              <a:t>Teaching notes:</a:t>
            </a:r>
          </a:p>
          <a:p>
            <a:pPr marL="0" lvl="0" indent="0" algn="l" rtl="0">
              <a:spcBef>
                <a:spcPts val="0"/>
              </a:spcBef>
              <a:spcAft>
                <a:spcPts val="0"/>
              </a:spcAft>
              <a:buNone/>
            </a:pPr>
            <a:r>
              <a:rPr lang="en-AU" sz="1200">
                <a:solidFill>
                  <a:srgbClr val="333333"/>
                </a:solidFill>
                <a:highlight>
                  <a:srgbClr val="FFFFFF"/>
                </a:highlight>
                <a:latin typeface="Montserrat"/>
                <a:ea typeface="Montserrat"/>
                <a:cs typeface="Montserrat"/>
                <a:sym typeface="Montserrat"/>
              </a:rPr>
              <a:t>What do students already know about sheep production in Australia? Use a think-pair-share technique to activate prior knowledge on the topic. This classic template can be used to support the activity and share the class responses at the end.</a:t>
            </a:r>
            <a:endParaRPr sz="1200">
              <a:solidFill>
                <a:srgbClr val="333333"/>
              </a:solidFill>
              <a:highlight>
                <a:srgbClr val="FFFFFF"/>
              </a:highlight>
              <a:latin typeface="Montserrat"/>
              <a:ea typeface="Montserrat"/>
              <a:cs typeface="Montserrat"/>
              <a:sym typeface="Montserrat"/>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AAC76-AA95-99AF-5086-C1B3AF090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99BFB-A0DC-4441-4679-2C547C30FE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0411D-5E68-50C2-1AB5-93F75F52757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peer review table can be used by students to provide feedback for another student in their class on the flyer produced in the activity from the workbook. This can be added to your classes LMS, or printed for students if preferred. It is an introductory step into providing effective feedback to peers.</a:t>
            </a:r>
          </a:p>
        </p:txBody>
      </p:sp>
      <p:sp>
        <p:nvSpPr>
          <p:cNvPr id="4" name="Slide Number Placeholder 3">
            <a:extLst>
              <a:ext uri="{FF2B5EF4-FFF2-40B4-BE49-F238E27FC236}">
                <a16:creationId xmlns:a16="http://schemas.microsoft.com/office/drawing/2014/main" id="{D51D75C2-7269-30CB-EAC8-D3276F5536BD}"/>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9503706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FCD79-6B1E-E46D-C372-A7FF19A8C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CE825-0176-F16C-BB63-EFD6C6299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26926-60EC-1512-8D25-14CE389A2E4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information is an option for students to collect information about zoonotic disease in livestock, alternatively, students can research the information required for the workbook questions or use prior knowledge and whole class discussion. </a:t>
            </a:r>
          </a:p>
        </p:txBody>
      </p:sp>
      <p:sp>
        <p:nvSpPr>
          <p:cNvPr id="4" name="Slide Number Placeholder 3">
            <a:extLst>
              <a:ext uri="{FF2B5EF4-FFF2-40B4-BE49-F238E27FC236}">
                <a16:creationId xmlns:a16="http://schemas.microsoft.com/office/drawing/2014/main" id="{7E3BF3D0-92A0-9463-F6D4-94BB9F501AD5}"/>
              </a:ext>
            </a:extLst>
          </p:cNvPr>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10493199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09642-6DB2-9180-8315-D2BCDBF70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FD2D8-3239-D859-5CBF-DCCBC9D66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BD2F5F-05A5-8369-7DBA-FC8A6700EE9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Continuation from the previous slide.</a:t>
            </a:r>
          </a:p>
        </p:txBody>
      </p:sp>
      <p:sp>
        <p:nvSpPr>
          <p:cNvPr id="4" name="Slide Number Placeholder 3">
            <a:extLst>
              <a:ext uri="{FF2B5EF4-FFF2-40B4-BE49-F238E27FC236}">
                <a16:creationId xmlns:a16="http://schemas.microsoft.com/office/drawing/2014/main" id="{E8C447C7-33FF-329B-67CD-DCFD296513A4}"/>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34372745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8C985-9F82-31BC-1E79-27109E64E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8F1FA-ECD9-D608-EC46-A50A8342D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77B14-FBE0-9F5F-E866-B9D8F4D7698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1D2C35D4-0C1C-0BF8-44F1-F66F931C95DF}"/>
              </a:ext>
            </a:extLst>
          </p:cNvPr>
          <p:cNvSpPr>
            <a:spLocks noGrp="1"/>
          </p:cNvSpPr>
          <p:nvPr>
            <p:ph type="sldNum" sz="quarter" idx="5"/>
          </p:nvPr>
        </p:nvSpPr>
        <p:spPr/>
        <p:txBody>
          <a:bodyPr/>
          <a:lstStyle/>
          <a:p>
            <a:fld id="{D09C5488-DD16-4714-9519-7BE21BA11D4E}" type="slidenum">
              <a:rPr lang="en-AU" smtClean="0"/>
              <a:t>73</a:t>
            </a:fld>
            <a:endParaRPr lang="en-AU"/>
          </a:p>
        </p:txBody>
      </p:sp>
    </p:spTree>
    <p:extLst>
      <p:ext uri="{BB962C8B-B14F-4D97-AF65-F5344CB8AC3E}">
        <p14:creationId xmlns:p14="http://schemas.microsoft.com/office/powerpoint/2010/main" val="21173934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8AC3E-88C7-0B92-B592-38AE25BC0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7C3B5-C968-80CA-41CD-7440496938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1855DC-1662-D658-C9A1-9AAA8594151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8755CE0E-4545-CED7-361E-163E715E1596}"/>
              </a:ext>
            </a:extLst>
          </p:cNvPr>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21908326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Click the image to watch: </a:t>
            </a:r>
            <a:r>
              <a:rPr lang="en-AU" sz="1800" u="sng">
                <a:solidFill>
                  <a:srgbClr val="2F5496"/>
                </a:solidFill>
                <a:effectLst/>
                <a:latin typeface="Arial" panose="020B0604020202020204" pitchFamily="34" charset="0"/>
                <a:ea typeface="Calibri" panose="020F0502020204030204" pitchFamily="34" charset="0"/>
                <a:hlinkClick r:id="rId3"/>
              </a:rPr>
              <a:t>‘How to mouth a Merino sheep’</a:t>
            </a:r>
            <a:r>
              <a:rPr lang="en-AU" sz="1800">
                <a:effectLst/>
                <a:latin typeface="Arial" panose="020B0604020202020204" pitchFamily="34" charset="0"/>
                <a:ea typeface="Calibri" panose="020F0502020204030204" pitchFamily="34" charset="0"/>
              </a:rPr>
              <a:t> (duration 2.42)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32699805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CE2FE-5E1B-CA1E-6A86-A0AC763BD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2DB69-B185-F369-8A86-A9CD51746E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8699E-3BCA-01E6-6BF7-CB172B70FAA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Challenge questions can be used for students who understand the content learnt and are ready to apply it to a real-world scenario. Use these for individual students requiring extension of the work, homework for individuals or the class, or as a whole class discussion prompt.</a:t>
            </a:r>
          </a:p>
          <a:p>
            <a:endParaRPr lang="en-AU"/>
          </a:p>
        </p:txBody>
      </p:sp>
      <p:sp>
        <p:nvSpPr>
          <p:cNvPr id="4" name="Slide Number Placeholder 3">
            <a:extLst>
              <a:ext uri="{FF2B5EF4-FFF2-40B4-BE49-F238E27FC236}">
                <a16:creationId xmlns:a16="http://schemas.microsoft.com/office/drawing/2014/main" id="{CF0AD9D7-B632-915E-F9E9-9B617DDB5094}"/>
              </a:ext>
            </a:extLst>
          </p:cNvPr>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35922144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D0F51-306F-2CA5-73F8-FCEDAF7F1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23687-8421-7E18-4D85-0534E0D5B2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8FB23-A6A5-C97B-F903-8447A48387C9}"/>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FE4DE424-F928-FCDC-13C3-6FC6040468DC}"/>
              </a:ext>
            </a:extLst>
          </p:cNvPr>
          <p:cNvSpPr>
            <a:spLocks noGrp="1"/>
          </p:cNvSpPr>
          <p:nvPr>
            <p:ph type="sldNum" sz="quarter" idx="5"/>
          </p:nvPr>
        </p:nvSpPr>
        <p:spPr/>
        <p:txBody>
          <a:bodyPr/>
          <a:lstStyle/>
          <a:p>
            <a:fld id="{D09C5488-DD16-4714-9519-7BE21BA11D4E}" type="slidenum">
              <a:rPr lang="en-AU" smtClean="0"/>
              <a:t>77</a:t>
            </a:fld>
            <a:endParaRPr lang="en-AU"/>
          </a:p>
        </p:txBody>
      </p:sp>
    </p:spTree>
    <p:extLst>
      <p:ext uri="{BB962C8B-B14F-4D97-AF65-F5344CB8AC3E}">
        <p14:creationId xmlns:p14="http://schemas.microsoft.com/office/powerpoint/2010/main" val="31715283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F66F3-12A2-2B3A-8180-C53702C5E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BA604-32EF-A2EC-53C7-D9B1B3350D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F8F1B7-9DB1-CE28-6ECF-17D9D6DA299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D9782CD3-BF3D-14C8-3F00-537540AF7A00}"/>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40903190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Click the image to watch: </a:t>
            </a:r>
            <a:r>
              <a:rPr lang="en-AU" sz="1800" u="sng">
                <a:solidFill>
                  <a:srgbClr val="2F5496"/>
                </a:solidFill>
                <a:effectLst/>
                <a:latin typeface="Arial" panose="020B0604020202020204" pitchFamily="34" charset="0"/>
                <a:ea typeface="Calibri" panose="020F0502020204030204" pitchFamily="34" charset="0"/>
                <a:hlinkClick r:id="rId3"/>
              </a:rPr>
              <a:t>How to condition score sheep</a:t>
            </a:r>
            <a:r>
              <a:rPr lang="en-AU" sz="1800">
                <a:effectLst/>
                <a:latin typeface="Arial" panose="020B0604020202020204" pitchFamily="34" charset="0"/>
                <a:ea typeface="Calibri" panose="020F0502020204030204" pitchFamily="34" charset="0"/>
              </a:rPr>
              <a:t> (duration 5.50)</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1720058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For classes who need some inspiration for the think-pair-share activity, use this visual support aid.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9398179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32F94-CA51-D96B-62A6-AE7487207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978A4-4A1B-2B0A-5212-FE74D704A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90256-62AA-3A25-6AF6-2C3D7046225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Challenge questions can be used for students who understand the content learnt and are ready to apply it to a real-world scenario. Use these for individual students requiring extension of the work, homework for individuals or the class, or as a whole class discussion prompt.</a:t>
            </a:r>
          </a:p>
          <a:p>
            <a:endParaRPr lang="en-AU"/>
          </a:p>
        </p:txBody>
      </p:sp>
      <p:sp>
        <p:nvSpPr>
          <p:cNvPr id="4" name="Slide Number Placeholder 3">
            <a:extLst>
              <a:ext uri="{FF2B5EF4-FFF2-40B4-BE49-F238E27FC236}">
                <a16:creationId xmlns:a16="http://schemas.microsoft.com/office/drawing/2014/main" id="{83637430-21C4-CB62-32C0-6F7254D775DE}"/>
              </a:ext>
            </a:extLst>
          </p:cNvPr>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17658147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05F9E-CEA1-827D-5659-751213D11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5EDEC-99E3-3B02-AABE-A5536AD75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A3662-8F52-496E-F7BB-DFE0C8511CB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82BFF7F-4B2F-428B-2519-BA3B1DACA64D}"/>
              </a:ext>
            </a:extLst>
          </p:cNvPr>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25301470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3839B-38FC-0FFC-969C-8605AEEB6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9C0BC-575D-EA53-06D1-F034CA1766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50814-32DF-FEFB-BF19-659BCAA42A1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7EF250EE-F332-F22E-E9D6-ED60B0C9256D}"/>
              </a:ext>
            </a:extLst>
          </p:cNvPr>
          <p:cNvSpPr>
            <a:spLocks noGrp="1"/>
          </p:cNvSpPr>
          <p:nvPr>
            <p:ph type="sldNum" sz="quarter" idx="5"/>
          </p:nvPr>
        </p:nvSpPr>
        <p:spPr/>
        <p:txBody>
          <a:bodyPr/>
          <a:lstStyle/>
          <a:p>
            <a:fld id="{D09C5488-DD16-4714-9519-7BE21BA11D4E}" type="slidenum">
              <a:rPr lang="en-AU" smtClean="0"/>
              <a:t>82</a:t>
            </a:fld>
            <a:endParaRPr lang="en-AU"/>
          </a:p>
        </p:txBody>
      </p:sp>
    </p:spTree>
    <p:extLst>
      <p:ext uri="{BB962C8B-B14F-4D97-AF65-F5344CB8AC3E}">
        <p14:creationId xmlns:p14="http://schemas.microsoft.com/office/powerpoint/2010/main" val="14449046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A9392-A3AC-B021-F09F-E157916B53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222AC-6AD4-64AC-6854-39C88839EC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7D336-C793-1FCF-95DC-3C4B79D213E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139ABD27-D489-C290-1B0A-15FFEC9D1B96}"/>
              </a:ext>
            </a:extLst>
          </p:cNvPr>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36512077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Click the image to watch: </a:t>
            </a:r>
            <a:r>
              <a:rPr lang="en-AU" sz="1800" u="sng">
                <a:solidFill>
                  <a:srgbClr val="2F5496"/>
                </a:solidFill>
                <a:effectLst/>
                <a:latin typeface="Arial" panose="020B0604020202020204" pitchFamily="34" charset="0"/>
                <a:ea typeface="Calibri" panose="020F0502020204030204" pitchFamily="34" charset="0"/>
                <a:hlinkClick r:id="rId3"/>
              </a:rPr>
              <a:t>Shearing</a:t>
            </a:r>
            <a:r>
              <a:rPr lang="en-AU" sz="1800">
                <a:effectLst/>
                <a:latin typeface="Arial" panose="020B0604020202020204" pitchFamily="34" charset="0"/>
                <a:ea typeface="Calibri" panose="020F0502020204030204" pitchFamily="34" charset="0"/>
              </a:rPr>
              <a:t> (duration 1.07) This video resource will support teachers in introducing shearing as a husbandry activity for classes or students who have not seen the activity before. Other husbandry activities can also be shown with video resources, or during a visit to a local sheep farm.</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19093500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Larger, colour version photos of the sheep husbandry tools for classes and students who may require larger images, or if workbooks are printed in black and white.</a:t>
            </a:r>
          </a:p>
          <a:p>
            <a:r>
              <a:rPr lang="en-AU"/>
              <a:t>Drag and drop the names of the husbandry tools to the correct picture.</a:t>
            </a:r>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458643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Drag and drop the operations onto the correct months of the year to build a simple calendar of operations.</a:t>
            </a:r>
          </a:p>
          <a:p>
            <a:r>
              <a:rPr lang="en-AU"/>
              <a:t>This activity can cut downloaded and saved into your preferred LMS for individual hands-on learning for students.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41509973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39EA7-C7DE-11A9-CA13-20FC7BC94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76B01-188E-AD23-89D5-8F7B1CC8A5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C8AA3-EE17-D0B4-64E9-214D623F94F0}"/>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5D9712EC-DF8D-3E1A-ACDE-2BE8518586AD}"/>
              </a:ext>
            </a:extLst>
          </p:cNvPr>
          <p:cNvSpPr>
            <a:spLocks noGrp="1"/>
          </p:cNvSpPr>
          <p:nvPr>
            <p:ph type="sldNum" sz="quarter" idx="5"/>
          </p:nvPr>
        </p:nvSpPr>
        <p:spPr/>
        <p:txBody>
          <a:bodyPr/>
          <a:lstStyle/>
          <a:p>
            <a:fld id="{D09C5488-DD16-4714-9519-7BE21BA11D4E}" type="slidenum">
              <a:rPr lang="en-AU" smtClean="0"/>
              <a:t>87</a:t>
            </a:fld>
            <a:endParaRPr lang="en-AU"/>
          </a:p>
        </p:txBody>
      </p:sp>
    </p:spTree>
    <p:extLst>
      <p:ext uri="{BB962C8B-B14F-4D97-AF65-F5344CB8AC3E}">
        <p14:creationId xmlns:p14="http://schemas.microsoft.com/office/powerpoint/2010/main" val="36663674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5F5E1-A824-3764-72CD-DB26011C2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C142BD-4D69-5EA0-FE32-F59A71C8E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09F35-58BB-D707-6A0E-7D5AA521FBD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B4C71F19-D2D8-7DA0-7BC1-C9E91DF50E9E}"/>
              </a:ext>
            </a:extLst>
          </p:cNvPr>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2924832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is a completed example for use as a model in lessons.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1518540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2D45-124A-5E77-564C-E709C9933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AD8B5-9972-3E0D-4980-50DBBBC9F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9E1D3-EC70-EB8C-BFE4-B25B026572A0}"/>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0C039C2B-A39B-9F5A-C840-9F5A99202910}"/>
              </a:ext>
            </a:extLst>
          </p:cNvPr>
          <p:cNvSpPr>
            <a:spLocks noGrp="1"/>
          </p:cNvSpPr>
          <p:nvPr>
            <p:ph type="sldNum" sz="quarter" idx="5"/>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23451842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is a completed sample answer for class use during discussions or as a self marking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16757457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27A5A-A213-8540-4100-558253F66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1BA43-13DC-64D2-C0C6-C14E819A9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47A86-E125-A628-E38A-523D84BDFB7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5BE6F146-D80A-5AEC-42BE-B6A67BF37516}"/>
              </a:ext>
            </a:extLst>
          </p:cNvPr>
          <p:cNvSpPr>
            <a:spLocks noGrp="1"/>
          </p:cNvSpPr>
          <p:nvPr>
            <p:ph type="sldNum" sz="quarter" idx="5"/>
          </p:nvPr>
        </p:nvSpPr>
        <p:spPr/>
        <p:txBody>
          <a:bodyPr/>
          <a:lstStyle/>
          <a:p>
            <a:fld id="{D09C5488-DD16-4714-9519-7BE21BA11D4E}" type="slidenum">
              <a:rPr lang="en-AU" smtClean="0"/>
              <a:t>91</a:t>
            </a:fld>
            <a:endParaRPr lang="en-AU"/>
          </a:p>
        </p:txBody>
      </p:sp>
    </p:spTree>
    <p:extLst>
      <p:ext uri="{BB962C8B-B14F-4D97-AF65-F5344CB8AC3E}">
        <p14:creationId xmlns:p14="http://schemas.microsoft.com/office/powerpoint/2010/main" val="38384966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5E5B8-EAB5-EA97-6A66-3E4FBEE3F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23529-B6AA-0937-DFC6-442641C1FA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F0850-A544-6BEB-02AC-BBD1C99281A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EED62A05-4C34-CA2C-DC38-8786D3E24F19}"/>
              </a:ext>
            </a:extLst>
          </p:cNvPr>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18985207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BD7FB-06CA-388C-2C45-0AA47093E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8CBBB-7CC9-2F84-C785-5D02E764F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63D3A-67F1-DE89-FF1C-886FA0AE88D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Challenge questions can be used for students who understand the content learnt and are ready to apply it to a real-world scenario. Use these for individual students requiring extension of the work, homework for individuals or the class, or as a whole class discussion prompt.</a:t>
            </a:r>
          </a:p>
          <a:p>
            <a:endParaRPr lang="en-AU"/>
          </a:p>
        </p:txBody>
      </p:sp>
      <p:sp>
        <p:nvSpPr>
          <p:cNvPr id="4" name="Slide Number Placeholder 3">
            <a:extLst>
              <a:ext uri="{FF2B5EF4-FFF2-40B4-BE49-F238E27FC236}">
                <a16:creationId xmlns:a16="http://schemas.microsoft.com/office/drawing/2014/main" id="{8B587EAC-E57C-734B-03DD-AA070081DADA}"/>
              </a:ext>
            </a:extLst>
          </p:cNvPr>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6703052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activity matches the workbook table, drag and drop the farming practices into the correct category, sustainable or unsustainable and discuss as a whole class, or in small groups as to why each practice fits where you have placed it.</a:t>
            </a:r>
          </a:p>
        </p:txBody>
      </p:sp>
      <p:sp>
        <p:nvSpPr>
          <p:cNvPr id="4" name="Slide Number Placeholder 3"/>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9843624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FC21-A673-C896-4FF1-6D61D179F0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3C1B3-D912-16A6-F493-4379DACD6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C8C34-2B15-EC14-15E7-3DAE1403906A}"/>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93442E81-EFDC-BFA4-9B2C-1F20CFDC4AEC}"/>
              </a:ext>
            </a:extLst>
          </p:cNvPr>
          <p:cNvSpPr>
            <a:spLocks noGrp="1"/>
          </p:cNvSpPr>
          <p:nvPr>
            <p:ph type="sldNum" sz="quarter" idx="5"/>
          </p:nvPr>
        </p:nvSpPr>
        <p:spPr/>
        <p:txBody>
          <a:bodyPr/>
          <a:lstStyle/>
          <a:p>
            <a:fld id="{D09C5488-DD16-4714-9519-7BE21BA11D4E}" type="slidenum">
              <a:rPr lang="en-AU" smtClean="0"/>
              <a:t>95</a:t>
            </a:fld>
            <a:endParaRPr lang="en-AU"/>
          </a:p>
        </p:txBody>
      </p:sp>
    </p:spTree>
    <p:extLst>
      <p:ext uri="{BB962C8B-B14F-4D97-AF65-F5344CB8AC3E}">
        <p14:creationId xmlns:p14="http://schemas.microsoft.com/office/powerpoint/2010/main" val="33853867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34D64-1ADA-17B9-B630-8194B3F7B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A4234-C5C1-7451-463D-9AEA3682F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24A7CC-B7D5-136A-1AF2-9BDE7700B1B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Arial" panose="020B0604020202020204" pitchFamily="34" charset="0"/>
                <a:ea typeface="Calibri" panose="020F0502020204030204" pitchFamily="34" charset="0"/>
              </a:rPr>
              <a:t>Introduce key terms before starting each section. They support student understanding by linking core agricultural vocabulary to the lesson content. Encourage students to look out for how these terms are used in the activities that follow.</a:t>
            </a:r>
            <a:endParaRPr lang="en-AU"/>
          </a:p>
          <a:p>
            <a:endParaRPr lang="en-AU"/>
          </a:p>
        </p:txBody>
      </p:sp>
      <p:sp>
        <p:nvSpPr>
          <p:cNvPr id="4" name="Slide Number Placeholder 3">
            <a:extLst>
              <a:ext uri="{FF2B5EF4-FFF2-40B4-BE49-F238E27FC236}">
                <a16:creationId xmlns:a16="http://schemas.microsoft.com/office/drawing/2014/main" id="{3C49B17E-F9A2-87A9-9736-974A54845820}"/>
              </a:ext>
            </a:extLst>
          </p:cNvPr>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19022983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This is not included in the workbook, it is a good introduction activity to discuss a scenario as a whole class. This activity can help teachers formatively assess student understanding about biosecurity in Australia. Discussion prompts are on the next slide for this activity. </a:t>
            </a:r>
          </a:p>
        </p:txBody>
      </p:sp>
      <p:sp>
        <p:nvSpPr>
          <p:cNvPr id="4" name="Slide Number Placeholder 3"/>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39317337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Teaching notes:</a:t>
            </a:r>
          </a:p>
          <a:p>
            <a:r>
              <a:rPr lang="en-AU"/>
              <a:t>Leading questions for discussion of the previous scenario.</a:t>
            </a:r>
          </a:p>
        </p:txBody>
      </p:sp>
      <p:sp>
        <p:nvSpPr>
          <p:cNvPr id="4" name="Slide Number Placeholder 3"/>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4561979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Teaching notes:</a:t>
            </a:r>
          </a:p>
          <a:p>
            <a:r>
              <a:rPr lang="en-AU" sz="1800">
                <a:effectLst/>
                <a:latin typeface="Arial" panose="020B0604020202020204" pitchFamily="34" charset="0"/>
                <a:ea typeface="Calibri" panose="020F0502020204030204" pitchFamily="34" charset="0"/>
              </a:rPr>
              <a:t>Click the image to watch the video resource </a:t>
            </a:r>
            <a:r>
              <a:rPr lang="en-AU" sz="1800" u="sng">
                <a:solidFill>
                  <a:srgbClr val="2F5496"/>
                </a:solidFill>
                <a:effectLst/>
                <a:latin typeface="Arial" panose="020B0604020202020204" pitchFamily="34" charset="0"/>
                <a:ea typeface="Calibri" panose="020F0502020204030204" pitchFamily="34" charset="0"/>
                <a:hlinkClick r:id="rId3"/>
              </a:rPr>
              <a:t>What is biosecurity? Animal Health Australia</a:t>
            </a:r>
            <a:r>
              <a:rPr lang="en-AU" sz="1800">
                <a:effectLst/>
                <a:latin typeface="Arial" panose="020B0604020202020204" pitchFamily="34" charset="0"/>
                <a:ea typeface="Calibri" panose="020F0502020204030204" pitchFamily="34" charset="0"/>
              </a:rPr>
              <a:t> (duration 0.33)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1876103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36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46"/>
        <p:cNvGrpSpPr/>
        <p:nvPr/>
      </p:nvGrpSpPr>
      <p:grpSpPr>
        <a:xfrm>
          <a:off x="0" y="0"/>
          <a:ext cx="0" cy="0"/>
          <a:chOff x="0" y="0"/>
          <a:chExt cx="0" cy="0"/>
        </a:xfrm>
      </p:grpSpPr>
      <p:sp>
        <p:nvSpPr>
          <p:cNvPr id="247" name="Google Shape;247;p32"/>
          <p:cNvSpPr/>
          <p:nvPr/>
        </p:nvSpPr>
        <p:spPr>
          <a:xfrm>
            <a:off x="269200" y="1468200"/>
            <a:ext cx="3666000" cy="5113200"/>
          </a:xfrm>
          <a:prstGeom prst="rect">
            <a:avLst/>
          </a:prstGeom>
          <a:solidFill>
            <a:srgbClr val="B4A7D6"/>
          </a:solidFill>
          <a:ln>
            <a:noFill/>
          </a:ln>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a:latin typeface="Arial"/>
              <a:ea typeface="Arial"/>
              <a:cs typeface="Arial"/>
              <a:sym typeface="Arial"/>
            </a:endParaRPr>
          </a:p>
          <a:p>
            <a:pPr marL="0" marR="0" lvl="0" indent="0" algn="ctr" rtl="0">
              <a:lnSpc>
                <a:spcPct val="100000"/>
              </a:lnSpc>
              <a:spcBef>
                <a:spcPts val="0"/>
              </a:spcBef>
              <a:spcAft>
                <a:spcPts val="0"/>
              </a:spcAft>
              <a:buNone/>
            </a:pPr>
            <a:endParaRPr sz="6400">
              <a:latin typeface="Arial"/>
              <a:ea typeface="Arial"/>
              <a:cs typeface="Arial"/>
              <a:sym typeface="Arial"/>
            </a:endParaRPr>
          </a:p>
          <a:p>
            <a:pPr marL="609585" marR="0" lvl="0" indent="0" algn="l" rtl="0">
              <a:lnSpc>
                <a:spcPct val="100000"/>
              </a:lnSpc>
              <a:spcBef>
                <a:spcPts val="0"/>
              </a:spcBef>
              <a:spcAft>
                <a:spcPts val="0"/>
              </a:spcAft>
              <a:buNone/>
            </a:pPr>
            <a:endParaRPr sz="6400">
              <a:latin typeface="Arial"/>
              <a:ea typeface="Arial"/>
              <a:cs typeface="Arial"/>
              <a:sym typeface="Arial"/>
            </a:endParaRPr>
          </a:p>
        </p:txBody>
      </p:sp>
      <p:sp>
        <p:nvSpPr>
          <p:cNvPr id="248" name="Google Shape;248;p32"/>
          <p:cNvSpPr txBox="1">
            <a:spLocks noGrp="1"/>
          </p:cNvSpPr>
          <p:nvPr>
            <p:ph type="title"/>
          </p:nvPr>
        </p:nvSpPr>
        <p:spPr>
          <a:xfrm>
            <a:off x="415600" y="1101367"/>
            <a:ext cx="334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9" name="Google Shape;249;p32"/>
          <p:cNvSpPr txBox="1">
            <a:spLocks noGrp="1"/>
          </p:cNvSpPr>
          <p:nvPr>
            <p:ph type="body" idx="1"/>
          </p:nvPr>
        </p:nvSpPr>
        <p:spPr>
          <a:xfrm>
            <a:off x="640867" y="3110333"/>
            <a:ext cx="2940800" cy="2663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Montserrat"/>
              <a:buChar char="●"/>
              <a:defRPr sz="1600">
                <a:latin typeface="Montserrat"/>
                <a:ea typeface="Montserrat"/>
                <a:cs typeface="Montserrat"/>
                <a:sym typeface="Montserrat"/>
              </a:defRPr>
            </a:lvl1pPr>
            <a:lvl2pPr marL="1219170" lvl="1" indent="-440256" rtl="0">
              <a:spcBef>
                <a:spcPts val="2133"/>
              </a:spcBef>
              <a:spcAft>
                <a:spcPts val="0"/>
              </a:spcAft>
              <a:buSzPts val="1600"/>
              <a:buChar char="○"/>
              <a:defRPr sz="2133"/>
            </a:lvl2pPr>
            <a:lvl3pPr marL="1828754" lvl="2" indent="-440256" rtl="0">
              <a:spcBef>
                <a:spcPts val="2133"/>
              </a:spcBef>
              <a:spcAft>
                <a:spcPts val="0"/>
              </a:spcAft>
              <a:buSzPts val="1600"/>
              <a:buChar char="■"/>
              <a:defRPr sz="2133"/>
            </a:lvl3pPr>
            <a:lvl4pPr marL="2438339" lvl="3" indent="-440256" rtl="0">
              <a:spcBef>
                <a:spcPts val="2133"/>
              </a:spcBef>
              <a:spcAft>
                <a:spcPts val="0"/>
              </a:spcAft>
              <a:buSzPts val="1600"/>
              <a:buChar char="●"/>
              <a:defRPr sz="2133"/>
            </a:lvl4pPr>
            <a:lvl5pPr marL="3047924" lvl="4" indent="-440256" rtl="0">
              <a:spcBef>
                <a:spcPts val="2133"/>
              </a:spcBef>
              <a:spcAft>
                <a:spcPts val="0"/>
              </a:spcAft>
              <a:buSzPts val="1600"/>
              <a:buChar char="○"/>
              <a:defRPr sz="2133"/>
            </a:lvl5pPr>
            <a:lvl6pPr marL="3657509" lvl="5" indent="-440256" rtl="0">
              <a:spcBef>
                <a:spcPts val="2133"/>
              </a:spcBef>
              <a:spcAft>
                <a:spcPts val="0"/>
              </a:spcAft>
              <a:buSzPts val="1600"/>
              <a:buChar char="■"/>
              <a:defRPr sz="2133"/>
            </a:lvl6pPr>
            <a:lvl7pPr marL="4267093" lvl="6" indent="-440256" rtl="0">
              <a:spcBef>
                <a:spcPts val="2133"/>
              </a:spcBef>
              <a:spcAft>
                <a:spcPts val="0"/>
              </a:spcAft>
              <a:buSzPts val="1600"/>
              <a:buChar char="●"/>
              <a:defRPr sz="2133"/>
            </a:lvl7pPr>
            <a:lvl8pPr marL="4876678" lvl="7" indent="-440256" rtl="0">
              <a:spcBef>
                <a:spcPts val="2133"/>
              </a:spcBef>
              <a:spcAft>
                <a:spcPts val="0"/>
              </a:spcAft>
              <a:buSzPts val="1600"/>
              <a:buChar char="○"/>
              <a:defRPr sz="2133"/>
            </a:lvl8pPr>
            <a:lvl9pPr marL="5486263" lvl="8" indent="-440256" rtl="0">
              <a:spcBef>
                <a:spcPts val="2133"/>
              </a:spcBef>
              <a:spcAft>
                <a:spcPts val="2133"/>
              </a:spcAft>
              <a:buSzPts val="1600"/>
              <a:buChar char="■"/>
              <a:defRPr sz="2133"/>
            </a:lvl9pPr>
          </a:lstStyle>
          <a:p>
            <a:endParaRPr/>
          </a:p>
        </p:txBody>
      </p:sp>
      <p:sp>
        <p:nvSpPr>
          <p:cNvPr id="250" name="Google Shape;250;p3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AU" smtClean="0"/>
              <a:pPr/>
              <a:t>‹#›</a:t>
            </a:fld>
            <a:endParaRPr lang="en-AU"/>
          </a:p>
        </p:txBody>
      </p:sp>
      <p:sp>
        <p:nvSpPr>
          <p:cNvPr id="251" name="Google Shape;251;p32"/>
          <p:cNvSpPr txBox="1">
            <a:spLocks noGrp="1"/>
          </p:cNvSpPr>
          <p:nvPr>
            <p:ph type="body" idx="2"/>
          </p:nvPr>
        </p:nvSpPr>
        <p:spPr>
          <a:xfrm>
            <a:off x="8614967" y="1356967"/>
            <a:ext cx="3082000" cy="4555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sz="2133"/>
            </a:lvl1pPr>
            <a:lvl2pPr marL="1219170" lvl="1" indent="-440256" rtl="0">
              <a:spcBef>
                <a:spcPts val="2133"/>
              </a:spcBef>
              <a:spcAft>
                <a:spcPts val="0"/>
              </a:spcAft>
              <a:buSzPts val="1600"/>
              <a:buChar char="○"/>
              <a:defRPr sz="2133"/>
            </a:lvl2pPr>
            <a:lvl3pPr marL="1828754" lvl="2" indent="-440256" rtl="0">
              <a:spcBef>
                <a:spcPts val="2133"/>
              </a:spcBef>
              <a:spcAft>
                <a:spcPts val="0"/>
              </a:spcAft>
              <a:buSzPts val="1600"/>
              <a:buChar char="■"/>
              <a:defRPr sz="2133"/>
            </a:lvl3pPr>
            <a:lvl4pPr marL="2438339" lvl="3" indent="-440256" rtl="0">
              <a:spcBef>
                <a:spcPts val="2133"/>
              </a:spcBef>
              <a:spcAft>
                <a:spcPts val="0"/>
              </a:spcAft>
              <a:buSzPts val="1600"/>
              <a:buChar char="●"/>
              <a:defRPr sz="2133"/>
            </a:lvl4pPr>
            <a:lvl5pPr marL="3047924" lvl="4" indent="-440256" rtl="0">
              <a:spcBef>
                <a:spcPts val="2133"/>
              </a:spcBef>
              <a:spcAft>
                <a:spcPts val="0"/>
              </a:spcAft>
              <a:buSzPts val="1600"/>
              <a:buChar char="○"/>
              <a:defRPr sz="2133"/>
            </a:lvl5pPr>
            <a:lvl6pPr marL="3657509" lvl="5" indent="-440256" rtl="0">
              <a:spcBef>
                <a:spcPts val="2133"/>
              </a:spcBef>
              <a:spcAft>
                <a:spcPts val="0"/>
              </a:spcAft>
              <a:buSzPts val="1600"/>
              <a:buChar char="■"/>
              <a:defRPr sz="2133"/>
            </a:lvl6pPr>
            <a:lvl7pPr marL="4267093" lvl="6" indent="-440256" rtl="0">
              <a:spcBef>
                <a:spcPts val="2133"/>
              </a:spcBef>
              <a:spcAft>
                <a:spcPts val="0"/>
              </a:spcAft>
              <a:buSzPts val="1600"/>
              <a:buChar char="●"/>
              <a:defRPr sz="2133"/>
            </a:lvl7pPr>
            <a:lvl8pPr marL="4876678" lvl="7" indent="-440256" rtl="0">
              <a:spcBef>
                <a:spcPts val="2133"/>
              </a:spcBef>
              <a:spcAft>
                <a:spcPts val="0"/>
              </a:spcAft>
              <a:buSzPts val="1600"/>
              <a:buChar char="○"/>
              <a:defRPr sz="2133"/>
            </a:lvl8pPr>
            <a:lvl9pPr marL="5486263" lvl="8" indent="-440256" rtl="0">
              <a:spcBef>
                <a:spcPts val="2133"/>
              </a:spcBef>
              <a:spcAft>
                <a:spcPts val="2133"/>
              </a:spcAft>
              <a:buSzPts val="1600"/>
              <a:buChar char="■"/>
              <a:defRPr sz="2133"/>
            </a:lvl9pPr>
          </a:lstStyle>
          <a:p>
            <a:endParaRPr/>
          </a:p>
        </p:txBody>
      </p:sp>
      <p:sp>
        <p:nvSpPr>
          <p:cNvPr id="252" name="Google Shape;252;p32"/>
          <p:cNvSpPr/>
          <p:nvPr/>
        </p:nvSpPr>
        <p:spPr>
          <a:xfrm>
            <a:off x="4221233" y="1468400"/>
            <a:ext cx="3666000" cy="5113200"/>
          </a:xfrm>
          <a:prstGeom prst="rect">
            <a:avLst/>
          </a:prstGeom>
          <a:solidFill>
            <a:srgbClr val="F9CB9C"/>
          </a:solidFill>
          <a:ln>
            <a:noFill/>
          </a:ln>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a:latin typeface="Arial"/>
              <a:ea typeface="Arial"/>
              <a:cs typeface="Arial"/>
              <a:sym typeface="Arial"/>
            </a:endParaRPr>
          </a:p>
          <a:p>
            <a:pPr marL="0" marR="0" lvl="0" indent="0" algn="ctr" rtl="0">
              <a:lnSpc>
                <a:spcPct val="100000"/>
              </a:lnSpc>
              <a:spcBef>
                <a:spcPts val="0"/>
              </a:spcBef>
              <a:spcAft>
                <a:spcPts val="0"/>
              </a:spcAft>
              <a:buNone/>
            </a:pPr>
            <a:endParaRPr sz="6400">
              <a:latin typeface="Arial"/>
              <a:ea typeface="Arial"/>
              <a:cs typeface="Arial"/>
              <a:sym typeface="Arial"/>
            </a:endParaRPr>
          </a:p>
          <a:p>
            <a:pPr marL="609585" marR="0" lvl="0" indent="0" algn="l" rtl="0">
              <a:lnSpc>
                <a:spcPct val="100000"/>
              </a:lnSpc>
              <a:spcBef>
                <a:spcPts val="0"/>
              </a:spcBef>
              <a:spcAft>
                <a:spcPts val="0"/>
              </a:spcAft>
              <a:buNone/>
            </a:pPr>
            <a:endParaRPr sz="6400">
              <a:latin typeface="Arial"/>
              <a:ea typeface="Arial"/>
              <a:cs typeface="Arial"/>
              <a:sym typeface="Arial"/>
            </a:endParaRPr>
          </a:p>
        </p:txBody>
      </p:sp>
      <p:sp>
        <p:nvSpPr>
          <p:cNvPr id="253" name="Google Shape;253;p32"/>
          <p:cNvSpPr/>
          <p:nvPr/>
        </p:nvSpPr>
        <p:spPr>
          <a:xfrm>
            <a:off x="8173233" y="1468400"/>
            <a:ext cx="3666000" cy="5113200"/>
          </a:xfrm>
          <a:prstGeom prst="rect">
            <a:avLst/>
          </a:prstGeom>
          <a:solidFill>
            <a:srgbClr val="B6D7A8"/>
          </a:solidFill>
          <a:ln>
            <a:noFill/>
          </a:ln>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a:latin typeface="Arial"/>
              <a:ea typeface="Arial"/>
              <a:cs typeface="Arial"/>
              <a:sym typeface="Arial"/>
            </a:endParaRPr>
          </a:p>
          <a:p>
            <a:pPr marL="0" marR="0" lvl="0" indent="0" algn="ctr" rtl="0">
              <a:lnSpc>
                <a:spcPct val="100000"/>
              </a:lnSpc>
              <a:spcBef>
                <a:spcPts val="0"/>
              </a:spcBef>
              <a:spcAft>
                <a:spcPts val="0"/>
              </a:spcAft>
              <a:buNone/>
            </a:pPr>
            <a:endParaRPr sz="6400">
              <a:latin typeface="Arial"/>
              <a:ea typeface="Arial"/>
              <a:cs typeface="Arial"/>
              <a:sym typeface="Arial"/>
            </a:endParaRPr>
          </a:p>
          <a:p>
            <a:pPr marL="609585" marR="0" lvl="0" indent="0" algn="l" rtl="0">
              <a:lnSpc>
                <a:spcPct val="100000"/>
              </a:lnSpc>
              <a:spcBef>
                <a:spcPts val="0"/>
              </a:spcBef>
              <a:spcAft>
                <a:spcPts val="0"/>
              </a:spcAft>
              <a:buNone/>
            </a:pPr>
            <a:endParaRPr sz="6400">
              <a:latin typeface="Arial"/>
              <a:ea typeface="Arial"/>
              <a:cs typeface="Arial"/>
              <a:sym typeface="Arial"/>
            </a:endParaRPr>
          </a:p>
        </p:txBody>
      </p:sp>
      <p:sp>
        <p:nvSpPr>
          <p:cNvPr id="254" name="Google Shape;254;p32"/>
          <p:cNvSpPr/>
          <p:nvPr/>
        </p:nvSpPr>
        <p:spPr>
          <a:xfrm>
            <a:off x="-8668" y="-17333"/>
            <a:ext cx="12200667" cy="714000"/>
          </a:xfrm>
          <a:prstGeom prst="rect">
            <a:avLst/>
          </a:prstGeom>
          <a:solidFill>
            <a:srgbClr val="5A90E6"/>
          </a:solidFill>
          <a:ln>
            <a:noFill/>
          </a:ln>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Tree>
    <p:extLst>
      <p:ext uri="{BB962C8B-B14F-4D97-AF65-F5344CB8AC3E}">
        <p14:creationId xmlns:p14="http://schemas.microsoft.com/office/powerpoint/2010/main" val="3758371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 id="2147483763" r:id="rId12"/>
    <p:sldLayoutId id="214748376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hyperlink" Target="https://youtu.be/u5Iilhu220o" TargetMode="External"/><Relationship Id="rId2" Type="http://schemas.openxmlformats.org/officeDocument/2006/relationships/notesSlide" Target="../notesSlides/notesSlide105.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06.xml.rels><?xml version="1.0" encoding="UTF-8" standalone="yes"?>
<Relationships xmlns="http://schemas.openxmlformats.org/package/2006/relationships"><Relationship Id="rId3" Type="http://schemas.openxmlformats.org/officeDocument/2006/relationships/hyperlink" Target="https://youtu.be/pITHOXixPCI" TargetMode="External"/><Relationship Id="rId2" Type="http://schemas.openxmlformats.org/officeDocument/2006/relationships/notesSlide" Target="../notesSlides/notesSlide106.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107.xml.rels><?xml version="1.0" encoding="UTF-8" standalone="yes"?>
<Relationships xmlns="http://schemas.openxmlformats.org/package/2006/relationships"><Relationship Id="rId3" Type="http://schemas.openxmlformats.org/officeDocument/2006/relationships/hyperlink" Target="https://youtu.be/OkFgcgYH9v8" TargetMode="External"/><Relationship Id="rId2" Type="http://schemas.openxmlformats.org/officeDocument/2006/relationships/notesSlide" Target="../notesSlides/notesSlide107.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10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0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abs.gov.au/statistics/industry/agriculture/agricultural-commodities-australia/latest-release#livestock"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1.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hyperlink" Target="https://youtu.be/TUbgV1rQ7iM" TargetMode="External"/><Relationship Id="rId2" Type="http://schemas.openxmlformats.org/officeDocument/2006/relationships/notesSlide" Target="../notesSlides/notesSlide112.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113.xml.rels><?xml version="1.0" encoding="UTF-8" standalone="yes"?>
<Relationships xmlns="http://schemas.openxmlformats.org/package/2006/relationships"><Relationship Id="rId3" Type="http://schemas.openxmlformats.org/officeDocument/2006/relationships/hyperlink" Target="https://youtu.be/I9yeH8-NzZM" TargetMode="External"/><Relationship Id="rId2" Type="http://schemas.openxmlformats.org/officeDocument/2006/relationships/notesSlide" Target="../notesSlides/notesSlide113.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114.xml.rels><?xml version="1.0" encoding="UTF-8" standalone="yes"?>
<Relationships xmlns="http://schemas.openxmlformats.org/package/2006/relationships"><Relationship Id="rId3" Type="http://schemas.openxmlformats.org/officeDocument/2006/relationships/hyperlink" Target="https://youtu.be/tbAWyzmXtDY" TargetMode="External"/><Relationship Id="rId2" Type="http://schemas.openxmlformats.org/officeDocument/2006/relationships/notesSlide" Target="../notesSlides/notesSlide114.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115.xml.rels><?xml version="1.0" encoding="UTF-8" standalone="yes"?>
<Relationships xmlns="http://schemas.openxmlformats.org/package/2006/relationships"><Relationship Id="rId3" Type="http://schemas.openxmlformats.org/officeDocument/2006/relationships/hyperlink" Target="https://youtu.be/SqsSxT-3bhs" TargetMode="External"/><Relationship Id="rId2" Type="http://schemas.openxmlformats.org/officeDocument/2006/relationships/notesSlide" Target="../notesSlides/notesSlide115.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hyperlink" Target="https://www.youtube.com/watch?v=xV4hgI_sl9Y" TargetMode="External"/><Relationship Id="rId2" Type="http://schemas.openxmlformats.org/officeDocument/2006/relationships/notesSlide" Target="../notesSlides/notesSlide130.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13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31.xml"/><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5.xml"/><Relationship Id="rId1" Type="http://schemas.openxmlformats.org/officeDocument/2006/relationships/slideLayout" Target="../slideLayouts/slideLayout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11.jpe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hyperlink" Target="https://youtu.be/YwRbyTCqOQY" TargetMode="External"/><Relationship Id="rId2" Type="http://schemas.openxmlformats.org/officeDocument/2006/relationships/notesSlide" Target="../notesSlides/notesSlide149.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hyperlink" Target="https://youtu.be/b3xUP5EMSnY" TargetMode="External"/><Relationship Id="rId2" Type="http://schemas.openxmlformats.org/officeDocument/2006/relationships/notesSlide" Target="../notesSlides/notesSlide157.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1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hyperlink" Target="https://educationstandards.nsw.edu.au/wps/portal/nesa/mini-footer/copyright" TargetMode="External"/><Relationship Id="rId2" Type="http://schemas.openxmlformats.org/officeDocument/2006/relationships/notesSlide" Target="../notesSlides/notesSlide166.xml"/><Relationship Id="rId1" Type="http://schemas.openxmlformats.org/officeDocument/2006/relationships/slideLayout" Target="../slideLayouts/slideLayout10.xml"/><Relationship Id="rId6" Type="http://schemas.openxmlformats.org/officeDocument/2006/relationships/hyperlink" Target="https://curriculum.nsw.edu.au/learning-areas/tas/agriculture-technology-7-10-2024/overview/course"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67.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152.xml"/><Relationship Id="rId3" Type="http://schemas.openxmlformats.org/officeDocument/2006/relationships/slide" Target="slide4.xml"/><Relationship Id="rId7" Type="http://schemas.openxmlformats.org/officeDocument/2006/relationships/slide" Target="slide137.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81.xml"/><Relationship Id="rId5" Type="http://schemas.openxmlformats.org/officeDocument/2006/relationships/slide" Target="slide38.xml"/><Relationship Id="rId4" Type="http://schemas.openxmlformats.org/officeDocument/2006/relationships/slide" Target="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youtu.be/E1NJhiwChCQ"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s://youtu.be/1F5V-GcG1Qk" TargetMode="External"/><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s://youtu.be/rs8iSboJ4Y8" TargetMode="External"/><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8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5.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5RoYLtepiXA" TargetMode="External"/><Relationship Id="rId2" Type="http://schemas.openxmlformats.org/officeDocument/2006/relationships/notesSlide" Target="../notesSlides/notesSlide99.xml"/><Relationship Id="rId1" Type="http://schemas.openxmlformats.org/officeDocument/2006/relationships/slideLayout" Target="../slideLayouts/slideLayout8.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Agriculture Technology 7–10 – From fleece to feast.</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File &gt; Save as Google Slides.</a:t>
            </a:r>
          </a:p>
          <a:p>
            <a:pPr marL="456565" lvl="1">
              <a:lnSpc>
                <a:spcPct val="150000"/>
              </a:lnSpc>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67114-F8CC-D8C2-8D41-DD31052AF94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5D73719-5C56-1F31-65A1-2326F5844F16}"/>
              </a:ext>
            </a:extLst>
          </p:cNvPr>
          <p:cNvSpPr>
            <a:spLocks noGrp="1"/>
          </p:cNvSpPr>
          <p:nvPr>
            <p:ph type="title"/>
          </p:nvPr>
        </p:nvSpPr>
        <p:spPr/>
        <p:txBody>
          <a:bodyPr/>
          <a:lstStyle/>
          <a:p>
            <a:r>
              <a:rPr lang="en-AU" dirty="0"/>
              <a:t>Key terms (2) </a:t>
            </a:r>
            <a:r>
              <a:rPr lang="en-AU" dirty="0">
                <a:solidFill>
                  <a:schemeClr val="bg1"/>
                </a:solidFill>
              </a:rPr>
              <a:t>2 </a:t>
            </a:r>
          </a:p>
        </p:txBody>
      </p:sp>
      <p:sp>
        <p:nvSpPr>
          <p:cNvPr id="9" name="Text Placeholder 8">
            <a:extLst>
              <a:ext uri="{FF2B5EF4-FFF2-40B4-BE49-F238E27FC236}">
                <a16:creationId xmlns:a16="http://schemas.microsoft.com/office/drawing/2014/main" id="{48846E81-2FCD-74DD-F5B5-32BA5D84810F}"/>
              </a:ext>
            </a:extLst>
          </p:cNvPr>
          <p:cNvSpPr>
            <a:spLocks noGrp="1"/>
          </p:cNvSpPr>
          <p:nvPr>
            <p:ph type="body" sz="quarter" idx="17"/>
          </p:nvPr>
        </p:nvSpPr>
        <p:spPr/>
        <p:txBody>
          <a:bodyPr/>
          <a:lstStyle/>
          <a:p>
            <a:pPr>
              <a:lnSpc>
                <a:spcPct val="150000"/>
              </a:lnSpc>
              <a:buNone/>
            </a:pPr>
            <a:r>
              <a:rPr lang="en-AU" sz="1800" b="1" dirty="0">
                <a:effectLst/>
                <a:latin typeface="+mn-lt"/>
                <a:ea typeface="Calibri" panose="020F0502020204030204" pitchFamily="34" charset="0"/>
              </a:rPr>
              <a:t>Trend </a:t>
            </a:r>
            <a:r>
              <a:rPr lang="en-AU" sz="1800" dirty="0">
                <a:effectLst/>
                <a:latin typeface="+mn-lt"/>
                <a:ea typeface="Calibri" panose="020F0502020204030204" pitchFamily="34" charset="0"/>
              </a:rPr>
              <a:t>– a general pattern or direction something is moving in over time, such as rising or falling sheep numbers.</a:t>
            </a:r>
          </a:p>
          <a:p>
            <a:pPr>
              <a:lnSpc>
                <a:spcPct val="150000"/>
              </a:lnSpc>
              <a:buNone/>
            </a:pPr>
            <a:r>
              <a:rPr lang="en-AU" sz="1800" b="1" dirty="0">
                <a:effectLst/>
                <a:latin typeface="+mn-lt"/>
                <a:ea typeface="Calibri" panose="020F0502020204030204" pitchFamily="34" charset="0"/>
              </a:rPr>
              <a:t>Drought </a:t>
            </a:r>
            <a:r>
              <a:rPr lang="en-AU" sz="1800" dirty="0">
                <a:effectLst/>
                <a:latin typeface="+mn-lt"/>
                <a:ea typeface="Calibri" panose="020F0502020204030204" pitchFamily="34" charset="0"/>
              </a:rPr>
              <a:t>– a long period without enough rainfall, which can reduce feed and sheep numbers.</a:t>
            </a:r>
          </a:p>
          <a:p>
            <a:pPr>
              <a:lnSpc>
                <a:spcPct val="150000"/>
              </a:lnSpc>
            </a:pPr>
            <a:r>
              <a:rPr lang="en-AU" sz="1800" b="1" dirty="0">
                <a:effectLst/>
                <a:latin typeface="+mn-lt"/>
                <a:ea typeface="Calibri" panose="020F0502020204030204" pitchFamily="34" charset="0"/>
              </a:rPr>
              <a:t>Commodity</a:t>
            </a:r>
            <a:r>
              <a:rPr lang="en-AU" sz="1800" dirty="0">
                <a:effectLst/>
                <a:latin typeface="+mn-lt"/>
                <a:ea typeface="Calibri" panose="020F0502020204030204" pitchFamily="34" charset="0"/>
              </a:rPr>
              <a:t> – a raw agricultural product like wool or sheep meat that is bought and sold.</a:t>
            </a:r>
          </a:p>
        </p:txBody>
      </p:sp>
      <p:pic>
        <p:nvPicPr>
          <p:cNvPr id="8" name="Picture Placeholder 5">
            <a:extLst>
              <a:ext uri="{FF2B5EF4-FFF2-40B4-BE49-F238E27FC236}">
                <a16:creationId xmlns:a16="http://schemas.microsoft.com/office/drawing/2014/main" id="{3902695B-D741-841A-33FA-73BD11AA81B0}"/>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0075E233-A406-AEA8-BA2F-79F1EA5952D7}"/>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230223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B78F4-B3BA-A7DA-8480-DD4286E80B34}"/>
              </a:ext>
            </a:extLst>
          </p:cNvPr>
          <p:cNvSpPr>
            <a:spLocks noGrp="1"/>
          </p:cNvSpPr>
          <p:nvPr>
            <p:ph type="title"/>
          </p:nvPr>
        </p:nvSpPr>
        <p:spPr/>
        <p:txBody>
          <a:bodyPr/>
          <a:lstStyle/>
          <a:p>
            <a:r>
              <a:rPr lang="en-AU" dirty="0"/>
              <a:t>What is biosecurity? </a:t>
            </a:r>
            <a:r>
              <a:rPr lang="en-AU" dirty="0">
                <a:solidFill>
                  <a:schemeClr val="bg1"/>
                </a:solidFill>
              </a:rPr>
              <a:t>2</a:t>
            </a:r>
            <a:endParaRPr lang="en-AU" dirty="0"/>
          </a:p>
        </p:txBody>
      </p:sp>
      <p:sp>
        <p:nvSpPr>
          <p:cNvPr id="5" name="Text Placeholder 4">
            <a:extLst>
              <a:ext uri="{FF2B5EF4-FFF2-40B4-BE49-F238E27FC236}">
                <a16:creationId xmlns:a16="http://schemas.microsoft.com/office/drawing/2014/main" id="{05377BFB-F03B-8760-60ED-46B9C737DC02}"/>
              </a:ext>
            </a:extLst>
          </p:cNvPr>
          <p:cNvSpPr>
            <a:spLocks noGrp="1"/>
          </p:cNvSpPr>
          <p:nvPr>
            <p:ph type="body" sz="quarter" idx="17"/>
          </p:nvPr>
        </p:nvSpPr>
        <p:spPr>
          <a:xfrm>
            <a:off x="360000" y="1274337"/>
            <a:ext cx="11484000" cy="1380154"/>
          </a:xfrm>
        </p:spPr>
        <p:txBody>
          <a:bodyPr/>
          <a:lstStyle/>
          <a:p>
            <a:r>
              <a:rPr lang="en-AU" sz="1800" dirty="0">
                <a:effectLst/>
                <a:latin typeface="Arial" panose="020B0604020202020204" pitchFamily="34" charset="0"/>
                <a:ea typeface="Calibri" panose="020F0502020204030204" pitchFamily="34" charset="0"/>
                <a:cs typeface="Times New Roman" panose="02020603050405020304" pitchFamily="18" charset="0"/>
              </a:rPr>
              <a:t>Biosecurity refers to the systems and behaviours that prevent the introduction and spread of pests and disease. Good biosecurity protects animal health and the entire industry.</a:t>
            </a:r>
          </a:p>
          <a:p>
            <a:r>
              <a:rPr lang="en-AU" sz="1800" b="1" dirty="0">
                <a:effectLst/>
                <a:latin typeface="Arial" panose="020B0604020202020204" pitchFamily="34" charset="0"/>
                <a:ea typeface="Calibri" panose="020F0502020204030204" pitchFamily="34" charset="0"/>
                <a:cs typeface="Times New Roman" panose="02020603050405020304" pitchFamily="18" charset="0"/>
              </a:rPr>
              <a:t>Risk identification table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F1A175CB-739A-D377-92BE-542765542423}"/>
              </a:ext>
            </a:extLst>
          </p:cNvPr>
          <p:cNvGraphicFramePr>
            <a:graphicFrameLocks noGrp="1"/>
          </p:cNvGraphicFramePr>
          <p:nvPr>
            <p:extLst>
              <p:ext uri="{D42A27DB-BD31-4B8C-83A1-F6EECF244321}">
                <p14:modId xmlns:p14="http://schemas.microsoft.com/office/powerpoint/2010/main" val="1839096830"/>
              </p:ext>
            </p:extLst>
          </p:nvPr>
        </p:nvGraphicFramePr>
        <p:xfrm>
          <a:off x="360000" y="3023228"/>
          <a:ext cx="10874515" cy="3416785"/>
        </p:xfrm>
        <a:graphic>
          <a:graphicData uri="http://schemas.openxmlformats.org/drawingml/2006/table">
            <a:tbl>
              <a:tblPr firstRow="1" firstCol="1" bandRow="1">
                <a:tableStyleId>{B301B821-A1FF-4177-AEE7-76D212191A09}</a:tableStyleId>
              </a:tblPr>
              <a:tblGrid>
                <a:gridCol w="2472865">
                  <a:extLst>
                    <a:ext uri="{9D8B030D-6E8A-4147-A177-3AD203B41FA5}">
                      <a16:colId xmlns:a16="http://schemas.microsoft.com/office/drawing/2014/main" val="330841471"/>
                    </a:ext>
                  </a:extLst>
                </a:gridCol>
                <a:gridCol w="3686461">
                  <a:extLst>
                    <a:ext uri="{9D8B030D-6E8A-4147-A177-3AD203B41FA5}">
                      <a16:colId xmlns:a16="http://schemas.microsoft.com/office/drawing/2014/main" val="194215197"/>
                    </a:ext>
                  </a:extLst>
                </a:gridCol>
                <a:gridCol w="4715189">
                  <a:extLst>
                    <a:ext uri="{9D8B030D-6E8A-4147-A177-3AD203B41FA5}">
                      <a16:colId xmlns:a16="http://schemas.microsoft.com/office/drawing/2014/main" val="3218822031"/>
                    </a:ext>
                  </a:extLst>
                </a:gridCol>
              </a:tblGrid>
              <a:tr h="683357">
                <a:tc>
                  <a:txBody>
                    <a:bodyPr/>
                    <a:lstStyle/>
                    <a:p>
                      <a:pPr>
                        <a:lnSpc>
                          <a:spcPct val="150000"/>
                        </a:lnSpc>
                        <a:spcBef>
                          <a:spcPts val="960"/>
                        </a:spcBef>
                        <a:spcAft>
                          <a:spcPts val="960"/>
                        </a:spcAft>
                        <a:buNone/>
                      </a:pPr>
                      <a:r>
                        <a:rPr lang="en-AU" sz="1800">
                          <a:effectLst/>
                        </a:rPr>
                        <a:t>Biosecurity risk</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1200"/>
                        </a:spcBef>
                        <a:spcAft>
                          <a:spcPts val="400"/>
                        </a:spcAft>
                        <a:buNone/>
                      </a:pPr>
                      <a:r>
                        <a:rPr lang="en-AU" sz="1800">
                          <a:effectLst/>
                        </a:rPr>
                        <a:t>How it enters the farm</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1200"/>
                        </a:spcBef>
                        <a:spcAft>
                          <a:spcPts val="400"/>
                        </a:spcAft>
                        <a:buNone/>
                      </a:pPr>
                      <a:r>
                        <a:rPr lang="en-AU" sz="1800">
                          <a:effectLst/>
                        </a:rPr>
                        <a:t>Control measure</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6568869"/>
                  </a:ext>
                </a:extLst>
              </a:tr>
              <a:tr h="683357">
                <a:tc>
                  <a:txBody>
                    <a:bodyPr/>
                    <a:lstStyle/>
                    <a:p>
                      <a:pPr>
                        <a:lnSpc>
                          <a:spcPct val="150000"/>
                        </a:lnSpc>
                        <a:spcBef>
                          <a:spcPts val="1200"/>
                        </a:spcBef>
                        <a:spcAft>
                          <a:spcPts val="400"/>
                        </a:spcAft>
                        <a:buNone/>
                      </a:pPr>
                      <a:r>
                        <a:rPr lang="en-AU" sz="1800">
                          <a:effectLst/>
                        </a:rPr>
                        <a:t>New stock</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1200"/>
                        </a:spcBef>
                        <a:spcAft>
                          <a:spcPts val="400"/>
                        </a:spcAft>
                        <a:buNone/>
                      </a:pPr>
                      <a:r>
                        <a:rPr lang="en-AU" sz="1800" dirty="0">
                          <a:effectLst/>
                        </a:rPr>
                        <a:t>From market or other farms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1200"/>
                        </a:spcBef>
                        <a:spcAft>
                          <a:spcPts val="400"/>
                        </a:spcAft>
                        <a:buNone/>
                      </a:pPr>
                      <a:r>
                        <a:rPr lang="en-AU" sz="1800" dirty="0">
                          <a:effectLst/>
                        </a:rPr>
                        <a:t>Quarantine on arrival</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22705736"/>
                  </a:ext>
                </a:extLst>
              </a:tr>
              <a:tr h="683357">
                <a:tc>
                  <a:txBody>
                    <a:bodyPr/>
                    <a:lstStyle/>
                    <a:p>
                      <a:pPr>
                        <a:lnSpc>
                          <a:spcPct val="150000"/>
                        </a:lnSpc>
                        <a:spcBef>
                          <a:spcPts val="1200"/>
                        </a:spcBef>
                        <a:spcAft>
                          <a:spcPts val="400"/>
                        </a:spcAft>
                        <a:buNone/>
                      </a:pPr>
                      <a:r>
                        <a:rPr lang="en-AU" sz="1800" dirty="0">
                          <a:effectLst/>
                        </a:rPr>
                        <a:t>People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1200"/>
                        </a:spcBef>
                        <a:spcAft>
                          <a:spcPts val="400"/>
                        </a:spcAft>
                        <a:buNone/>
                      </a:pPr>
                      <a:r>
                        <a:rPr lang="en-AU" sz="1800">
                          <a:effectLst/>
                        </a:rPr>
                        <a:t>Clothing, vehicles</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1200"/>
                        </a:spcBef>
                        <a:spcAft>
                          <a:spcPts val="400"/>
                        </a:spcAft>
                        <a:buNone/>
                      </a:pPr>
                      <a:r>
                        <a:rPr lang="en-AU" sz="1800">
                          <a:effectLst/>
                        </a:rPr>
                        <a:t>Provide clean boots, footbath</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6211316"/>
                  </a:ext>
                </a:extLst>
              </a:tr>
              <a:tr h="683357">
                <a:tc>
                  <a:txBody>
                    <a:bodyPr/>
                    <a:lstStyle/>
                    <a:p>
                      <a:pPr>
                        <a:lnSpc>
                          <a:spcPct val="150000"/>
                        </a:lnSpc>
                        <a:spcBef>
                          <a:spcPts val="1200"/>
                        </a:spcBef>
                        <a:spcAft>
                          <a:spcPts val="400"/>
                        </a:spcAft>
                        <a:buNone/>
                      </a:pPr>
                      <a:r>
                        <a:rPr lang="en-AU" sz="1800" dirty="0">
                          <a:effectLst/>
                        </a:rPr>
                        <a:t>Feed</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1200"/>
                        </a:spcBef>
                        <a:spcAft>
                          <a:spcPts val="400"/>
                        </a:spcAft>
                        <a:buNone/>
                      </a:pPr>
                      <a:r>
                        <a:rPr lang="en-AU" sz="1800" dirty="0">
                          <a:effectLst/>
                        </a:rPr>
                        <a:t>Contaminated hay or grain</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1200"/>
                        </a:spcBef>
                        <a:spcAft>
                          <a:spcPts val="400"/>
                        </a:spcAft>
                        <a:buNone/>
                      </a:pPr>
                      <a:r>
                        <a:rPr lang="en-AU" sz="1800" dirty="0">
                          <a:effectLst/>
                        </a:rPr>
                        <a:t>Check source, store securely</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88202829"/>
                  </a:ext>
                </a:extLst>
              </a:tr>
              <a:tr h="683357">
                <a:tc>
                  <a:txBody>
                    <a:bodyPr/>
                    <a:lstStyle/>
                    <a:p>
                      <a:pPr>
                        <a:lnSpc>
                          <a:spcPct val="150000"/>
                        </a:lnSpc>
                        <a:spcBef>
                          <a:spcPts val="1200"/>
                        </a:spcBef>
                        <a:spcAft>
                          <a:spcPts val="400"/>
                        </a:spcAft>
                        <a:buNone/>
                      </a:pPr>
                      <a:r>
                        <a:rPr lang="en-AU" sz="1800" dirty="0">
                          <a:effectLst/>
                        </a:rPr>
                        <a:t>Wildlife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1200"/>
                        </a:spcBef>
                        <a:spcAft>
                          <a:spcPts val="400"/>
                        </a:spcAft>
                        <a:buNone/>
                      </a:pPr>
                      <a:r>
                        <a:rPr lang="en-AU" sz="1800" dirty="0">
                          <a:effectLst/>
                        </a:rPr>
                        <a:t>Contact with flock</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1200"/>
                        </a:spcBef>
                        <a:spcAft>
                          <a:spcPts val="400"/>
                        </a:spcAft>
                        <a:buNone/>
                      </a:pPr>
                      <a:r>
                        <a:rPr lang="en-AU" sz="1800" dirty="0">
                          <a:effectLst/>
                        </a:rPr>
                        <a:t>Maintain fencing, reduce attractants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1126306"/>
                  </a:ext>
                </a:extLst>
              </a:tr>
            </a:tbl>
          </a:graphicData>
        </a:graphic>
      </p:graphicFrame>
      <p:sp>
        <p:nvSpPr>
          <p:cNvPr id="2" name="Slide Number Placeholder 1">
            <a:extLst>
              <a:ext uri="{FF2B5EF4-FFF2-40B4-BE49-F238E27FC236}">
                <a16:creationId xmlns:a16="http://schemas.microsoft.com/office/drawing/2014/main" id="{95FB7FCE-5149-9A68-2706-466B7B3DA7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100</a:t>
            </a:fld>
            <a:endParaRPr lang="en-AU"/>
          </a:p>
        </p:txBody>
      </p:sp>
    </p:spTree>
    <p:extLst>
      <p:ext uri="{BB962C8B-B14F-4D97-AF65-F5344CB8AC3E}">
        <p14:creationId xmlns:p14="http://schemas.microsoft.com/office/powerpoint/2010/main" val="117408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824062-148C-D730-7785-1CC4AA4D8280}"/>
              </a:ext>
            </a:extLst>
          </p:cNvPr>
          <p:cNvSpPr>
            <a:spLocks noGrp="1"/>
          </p:cNvSpPr>
          <p:nvPr>
            <p:ph type="title"/>
          </p:nvPr>
        </p:nvSpPr>
        <p:spPr/>
        <p:txBody>
          <a:bodyPr/>
          <a:lstStyle/>
          <a:p>
            <a:r>
              <a:rPr lang="en-AU"/>
              <a:t>Biosecurity basics</a:t>
            </a:r>
          </a:p>
        </p:txBody>
      </p:sp>
      <p:pic>
        <p:nvPicPr>
          <p:cNvPr id="7" name="Picture 6" descr="Laptop showing image of YouTube clip for the linked video">
            <a:extLst>
              <a:ext uri="{FF2B5EF4-FFF2-40B4-BE49-F238E27FC236}">
                <a16:creationId xmlns:a16="http://schemas.microsoft.com/office/drawing/2014/main" id="{73027323-F065-71E0-CAAC-8AC0F7F097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1264" y="1085600"/>
            <a:ext cx="8945041" cy="5592400"/>
          </a:xfrm>
          <a:prstGeom prst="rect">
            <a:avLst/>
          </a:prstGeom>
        </p:spPr>
      </p:pic>
      <p:sp>
        <p:nvSpPr>
          <p:cNvPr id="2" name="Slide Number Placeholder 1">
            <a:extLst>
              <a:ext uri="{FF2B5EF4-FFF2-40B4-BE49-F238E27FC236}">
                <a16:creationId xmlns:a16="http://schemas.microsoft.com/office/drawing/2014/main" id="{1D81C350-6DF0-6798-A07C-CE21DF0314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101</a:t>
            </a:fld>
            <a:endParaRPr lang="en-AU"/>
          </a:p>
        </p:txBody>
      </p:sp>
    </p:spTree>
    <p:extLst>
      <p:ext uri="{BB962C8B-B14F-4D97-AF65-F5344CB8AC3E}">
        <p14:creationId xmlns:p14="http://schemas.microsoft.com/office/powerpoint/2010/main" val="297347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D956E-7B72-C511-1409-C071DAC6B6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601316-96C8-5341-2932-AB62B7C77F0C}"/>
              </a:ext>
            </a:extLst>
          </p:cNvPr>
          <p:cNvSpPr>
            <a:spLocks noGrp="1"/>
          </p:cNvSpPr>
          <p:nvPr>
            <p:ph type="title"/>
          </p:nvPr>
        </p:nvSpPr>
        <p:spPr/>
        <p:txBody>
          <a:bodyPr/>
          <a:lstStyle/>
          <a:p>
            <a:r>
              <a:rPr lang="en-AU" dirty="0"/>
              <a:t>Challenge question (6) </a:t>
            </a:r>
            <a:r>
              <a:rPr lang="en-AU" dirty="0">
                <a:solidFill>
                  <a:schemeClr val="accent6"/>
                </a:solidFill>
              </a:rPr>
              <a:t>5</a:t>
            </a:r>
            <a:endParaRPr lang="en-AU" dirty="0"/>
          </a:p>
        </p:txBody>
      </p:sp>
      <p:sp>
        <p:nvSpPr>
          <p:cNvPr id="7" name="Text Placeholder 9">
            <a:extLst>
              <a:ext uri="{FF2B5EF4-FFF2-40B4-BE49-F238E27FC236}">
                <a16:creationId xmlns:a16="http://schemas.microsoft.com/office/drawing/2014/main" id="{AB523AEC-120B-3831-58F5-54FFB78082F6}"/>
              </a:ext>
            </a:extLst>
          </p:cNvPr>
          <p:cNvSpPr txBox="1">
            <a:spLocks/>
          </p:cNvSpPr>
          <p:nvPr/>
        </p:nvSpPr>
        <p:spPr>
          <a:xfrm>
            <a:off x="360025" y="4399938"/>
            <a:ext cx="11483975" cy="170023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12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12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sz="2000" dirty="0">
                <a:ea typeface="Calibri" panose="020F0502020204030204" pitchFamily="34" charset="0"/>
              </a:rPr>
              <a:t>What could happen to the Australian sheep industry if a major disease like FMD (foot-and-mouth disease) entered the country?</a:t>
            </a:r>
          </a:p>
        </p:txBody>
      </p:sp>
      <p:pic>
        <p:nvPicPr>
          <p:cNvPr id="8" name="Picture Placeholder 6">
            <a:extLst>
              <a:ext uri="{FF2B5EF4-FFF2-40B4-BE49-F238E27FC236}">
                <a16:creationId xmlns:a16="http://schemas.microsoft.com/office/drawing/2014/main" id="{ECE342C1-E43C-A767-D454-E5C1083A0C96}"/>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a:stretch>
            <a:fillRect/>
          </a:stretch>
        </p:blipFill>
        <p:spPr>
          <a:xfrm>
            <a:off x="360531" y="1960398"/>
            <a:ext cx="11483637" cy="2060575"/>
          </a:xfrm>
        </p:spPr>
      </p:pic>
      <p:sp>
        <p:nvSpPr>
          <p:cNvPr id="2" name="Slide Number Placeholder 1">
            <a:extLst>
              <a:ext uri="{FF2B5EF4-FFF2-40B4-BE49-F238E27FC236}">
                <a16:creationId xmlns:a16="http://schemas.microsoft.com/office/drawing/2014/main" id="{5182AB67-8283-C04F-6BEA-1CEFBF97A32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102</a:t>
            </a:fld>
            <a:endParaRPr lang="en-AU"/>
          </a:p>
        </p:txBody>
      </p:sp>
    </p:spTree>
    <p:extLst>
      <p:ext uri="{BB962C8B-B14F-4D97-AF65-F5344CB8AC3E}">
        <p14:creationId xmlns:p14="http://schemas.microsoft.com/office/powerpoint/2010/main" val="420119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50F12-3316-660E-9F8F-07B6FCF919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8F59BB-B1C7-DE23-1939-BC2AF649F2C5}"/>
              </a:ext>
            </a:extLst>
          </p:cNvPr>
          <p:cNvSpPr>
            <a:spLocks noGrp="1"/>
          </p:cNvSpPr>
          <p:nvPr>
            <p:ph type="title"/>
          </p:nvPr>
        </p:nvSpPr>
        <p:spPr/>
        <p:txBody>
          <a:bodyPr/>
          <a:lstStyle/>
          <a:p>
            <a:pPr>
              <a:lnSpc>
                <a:spcPct val="100000"/>
              </a:lnSpc>
            </a:pPr>
            <a:r>
              <a:rPr lang="en-AU">
                <a:latin typeface="+mj-lt"/>
              </a:rPr>
              <a:t>19. Sheep identification and traceability</a:t>
            </a:r>
          </a:p>
        </p:txBody>
      </p:sp>
      <p:sp>
        <p:nvSpPr>
          <p:cNvPr id="3" name="TextBox 2">
            <a:extLst>
              <a:ext uri="{FF2B5EF4-FFF2-40B4-BE49-F238E27FC236}">
                <a16:creationId xmlns:a16="http://schemas.microsoft.com/office/drawing/2014/main" id="{7CB47219-5603-8877-7E5C-9A08C1ADC97F}"/>
              </a:ext>
            </a:extLst>
          </p:cNvPr>
          <p:cNvSpPr txBox="1"/>
          <p:nvPr/>
        </p:nvSpPr>
        <p:spPr>
          <a:xfrm>
            <a:off x="370416" y="1894417"/>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exploring how identification systems support animal welfare and livestock traceability.</a:t>
            </a:r>
            <a:endParaRPr lang="en-AU" sz="1800" b="1" dirty="0">
              <a:solidFill>
                <a:schemeClr val="accent1"/>
              </a:solidFill>
              <a:latin typeface="+mj-lt"/>
              <a:cs typeface="Arial" panose="020B0604020202020204" pitchFamily="34" charset="0"/>
            </a:endParaRP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explain the purpose of ear tags and the NLIS</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how identification and welfare practices work together.</a:t>
            </a:r>
          </a:p>
        </p:txBody>
      </p:sp>
      <p:sp>
        <p:nvSpPr>
          <p:cNvPr id="2" name="Slide Number Placeholder 1">
            <a:extLst>
              <a:ext uri="{FF2B5EF4-FFF2-40B4-BE49-F238E27FC236}">
                <a16:creationId xmlns:a16="http://schemas.microsoft.com/office/drawing/2014/main" id="{88E520FE-0755-323E-DC03-CA1D9E4D5E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103</a:t>
            </a:fld>
            <a:endParaRPr lang="en-AU"/>
          </a:p>
        </p:txBody>
      </p:sp>
      <p:sp>
        <p:nvSpPr>
          <p:cNvPr id="8" name="Text Placeholder 5">
            <a:extLst>
              <a:ext uri="{FF2B5EF4-FFF2-40B4-BE49-F238E27FC236}">
                <a16:creationId xmlns:a16="http://schemas.microsoft.com/office/drawing/2014/main" id="{B856FA2D-652F-151D-DDF7-A3E2173AA84F}"/>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66222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2CFF0-F179-BD2A-45F4-F3297FFEA2A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90CC902-C1D6-9231-A58E-1E3E44B0600C}"/>
              </a:ext>
            </a:extLst>
          </p:cNvPr>
          <p:cNvSpPr>
            <a:spLocks noGrp="1"/>
          </p:cNvSpPr>
          <p:nvPr>
            <p:ph type="title"/>
          </p:nvPr>
        </p:nvSpPr>
        <p:spPr/>
        <p:txBody>
          <a:bodyPr/>
          <a:lstStyle/>
          <a:p>
            <a:r>
              <a:rPr lang="en-AU" dirty="0"/>
              <a:t>Key terms (19) </a:t>
            </a:r>
            <a:r>
              <a:rPr lang="en-AU" dirty="0">
                <a:solidFill>
                  <a:schemeClr val="bg1"/>
                </a:solidFill>
              </a:rPr>
              <a:t>20</a:t>
            </a:r>
            <a:endParaRPr lang="en-AU" dirty="0"/>
          </a:p>
        </p:txBody>
      </p:sp>
      <p:sp>
        <p:nvSpPr>
          <p:cNvPr id="9" name="Text Placeholder 8">
            <a:extLst>
              <a:ext uri="{FF2B5EF4-FFF2-40B4-BE49-F238E27FC236}">
                <a16:creationId xmlns:a16="http://schemas.microsoft.com/office/drawing/2014/main" id="{A25AEF73-8BC9-21FB-FB6F-44D14EEC5522}"/>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Traceability</a:t>
            </a:r>
            <a:r>
              <a:rPr lang="en-AU" sz="1800" dirty="0">
                <a:effectLst/>
                <a:latin typeface="Arial" panose="020B0604020202020204" pitchFamily="34" charset="0"/>
                <a:ea typeface="Calibri" panose="020F0502020204030204" pitchFamily="34" charset="0"/>
              </a:rPr>
              <a:t> – the ability to follow an animal’s movements through the supply chain.</a:t>
            </a:r>
          </a:p>
          <a:p>
            <a:pPr>
              <a:lnSpc>
                <a:spcPct val="150000"/>
              </a:lnSpc>
              <a:buNone/>
            </a:pPr>
            <a:r>
              <a:rPr lang="en-AU" sz="1800" b="1" dirty="0">
                <a:effectLst/>
                <a:latin typeface="Arial" panose="020B0604020202020204" pitchFamily="34" charset="0"/>
                <a:ea typeface="Calibri" panose="020F0502020204030204" pitchFamily="34" charset="0"/>
              </a:rPr>
              <a:t>Property Identification Code (PIC) </a:t>
            </a:r>
            <a:r>
              <a:rPr lang="en-AU" sz="1800" dirty="0">
                <a:effectLst/>
                <a:latin typeface="Arial" panose="020B0604020202020204" pitchFamily="34" charset="0"/>
                <a:ea typeface="Calibri" panose="020F0502020204030204" pitchFamily="34" charset="0"/>
              </a:rPr>
              <a:t>– a unique code used to track where animals come from.</a:t>
            </a:r>
          </a:p>
          <a:p>
            <a:pPr>
              <a:lnSpc>
                <a:spcPct val="150000"/>
              </a:lnSpc>
            </a:pPr>
            <a:r>
              <a:rPr lang="en-AU" sz="1800" b="1" dirty="0">
                <a:effectLst/>
                <a:latin typeface="Arial" panose="020B0604020202020204" pitchFamily="34" charset="0"/>
                <a:ea typeface="Calibri" panose="020F0502020204030204" pitchFamily="34" charset="0"/>
              </a:rPr>
              <a:t>Electronic Identification (</a:t>
            </a:r>
            <a:r>
              <a:rPr lang="en-AU" sz="1800" b="1" dirty="0" err="1">
                <a:effectLst/>
                <a:latin typeface="Arial" panose="020B0604020202020204" pitchFamily="34" charset="0"/>
                <a:ea typeface="Calibri" panose="020F0502020204030204" pitchFamily="34" charset="0"/>
              </a:rPr>
              <a:t>eID</a:t>
            </a:r>
            <a:r>
              <a:rPr lang="en-AU" sz="1800" b="1" dirty="0">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 a tag with a chip that stores and shares animal information.</a:t>
            </a:r>
          </a:p>
        </p:txBody>
      </p:sp>
      <p:pic>
        <p:nvPicPr>
          <p:cNvPr id="5" name="Picture Placeholder 5">
            <a:extLst>
              <a:ext uri="{FF2B5EF4-FFF2-40B4-BE49-F238E27FC236}">
                <a16:creationId xmlns:a16="http://schemas.microsoft.com/office/drawing/2014/main" id="{511CB1C1-4E6B-F97F-48B5-41405AAC232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A3BC9DC2-1992-9FAD-4774-C16EE86091D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104</a:t>
            </a:fld>
            <a:endParaRPr lang="en-AU"/>
          </a:p>
        </p:txBody>
      </p:sp>
    </p:spTree>
    <p:extLst>
      <p:ext uri="{BB962C8B-B14F-4D97-AF65-F5344CB8AC3E}">
        <p14:creationId xmlns:p14="http://schemas.microsoft.com/office/powerpoint/2010/main" val="164964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D01F07-DBAE-861A-ABAE-66BD4E3D243D}"/>
              </a:ext>
            </a:extLst>
          </p:cNvPr>
          <p:cNvSpPr>
            <a:spLocks noGrp="1"/>
          </p:cNvSpPr>
          <p:nvPr>
            <p:ph type="title"/>
          </p:nvPr>
        </p:nvSpPr>
        <p:spPr/>
        <p:txBody>
          <a:bodyPr/>
          <a:lstStyle/>
          <a:p>
            <a:r>
              <a:rPr lang="en-AU"/>
              <a:t>Property Identification Code (PIC)</a:t>
            </a:r>
          </a:p>
        </p:txBody>
      </p:sp>
      <p:pic>
        <p:nvPicPr>
          <p:cNvPr id="7" name="Picture 6" descr="Laptop showing image of YouTube clip for the linked video">
            <a:hlinkClick r:id="rId3"/>
            <a:extLst>
              <a:ext uri="{FF2B5EF4-FFF2-40B4-BE49-F238E27FC236}">
                <a16:creationId xmlns:a16="http://schemas.microsoft.com/office/drawing/2014/main" id="{99A7D793-BE68-6676-EA39-6D115E11B9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0398" y="1024962"/>
            <a:ext cx="9051659" cy="5581038"/>
          </a:xfrm>
          <a:prstGeom prst="rect">
            <a:avLst/>
          </a:prstGeom>
        </p:spPr>
      </p:pic>
      <p:sp>
        <p:nvSpPr>
          <p:cNvPr id="2" name="Slide Number Placeholder 1">
            <a:extLst>
              <a:ext uri="{FF2B5EF4-FFF2-40B4-BE49-F238E27FC236}">
                <a16:creationId xmlns:a16="http://schemas.microsoft.com/office/drawing/2014/main" id="{5411EFE3-AB8B-5A82-30F4-1CC2F93AC5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105</a:t>
            </a:fld>
            <a:endParaRPr lang="en-AU"/>
          </a:p>
        </p:txBody>
      </p:sp>
    </p:spTree>
    <p:extLst>
      <p:ext uri="{BB962C8B-B14F-4D97-AF65-F5344CB8AC3E}">
        <p14:creationId xmlns:p14="http://schemas.microsoft.com/office/powerpoint/2010/main" val="133557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805A95-E12D-FECF-99B0-6218BDA08F9F}"/>
              </a:ext>
            </a:extLst>
          </p:cNvPr>
          <p:cNvSpPr>
            <a:spLocks noGrp="1"/>
          </p:cNvSpPr>
          <p:nvPr>
            <p:ph type="title"/>
          </p:nvPr>
        </p:nvSpPr>
        <p:spPr/>
        <p:txBody>
          <a:bodyPr/>
          <a:lstStyle/>
          <a:p>
            <a:r>
              <a:rPr lang="en-AU"/>
              <a:t>How NLIS works</a:t>
            </a:r>
          </a:p>
        </p:txBody>
      </p:sp>
      <p:pic>
        <p:nvPicPr>
          <p:cNvPr id="7" name="Picture 6" descr="Laptop showing image of YouTube clip for the linked video">
            <a:hlinkClick r:id="rId3"/>
            <a:extLst>
              <a:ext uri="{FF2B5EF4-FFF2-40B4-BE49-F238E27FC236}">
                <a16:creationId xmlns:a16="http://schemas.microsoft.com/office/drawing/2014/main" id="{176844E6-06FD-FC72-2A14-1F4B1BA1E8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2648" y="1002566"/>
            <a:ext cx="9122273" cy="5693434"/>
          </a:xfrm>
          <a:prstGeom prst="rect">
            <a:avLst/>
          </a:prstGeom>
        </p:spPr>
      </p:pic>
      <p:sp>
        <p:nvSpPr>
          <p:cNvPr id="2" name="Slide Number Placeholder 1">
            <a:extLst>
              <a:ext uri="{FF2B5EF4-FFF2-40B4-BE49-F238E27FC236}">
                <a16:creationId xmlns:a16="http://schemas.microsoft.com/office/drawing/2014/main" id="{4D07E682-955C-BCC0-14CD-8F4607C433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106</a:t>
            </a:fld>
            <a:endParaRPr lang="en-AU"/>
          </a:p>
        </p:txBody>
      </p:sp>
    </p:spTree>
    <p:extLst>
      <p:ext uri="{BB962C8B-B14F-4D97-AF65-F5344CB8AC3E}">
        <p14:creationId xmlns:p14="http://schemas.microsoft.com/office/powerpoint/2010/main" val="251042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7563A1-7CAB-817D-F835-9125FF75CA10}"/>
              </a:ext>
            </a:extLst>
          </p:cNvPr>
          <p:cNvSpPr>
            <a:spLocks noGrp="1"/>
          </p:cNvSpPr>
          <p:nvPr>
            <p:ph type="title"/>
          </p:nvPr>
        </p:nvSpPr>
        <p:spPr/>
        <p:txBody>
          <a:bodyPr/>
          <a:lstStyle/>
          <a:p>
            <a:r>
              <a:rPr lang="en-AU"/>
              <a:t>What is an eID?</a:t>
            </a:r>
          </a:p>
        </p:txBody>
      </p:sp>
      <p:pic>
        <p:nvPicPr>
          <p:cNvPr id="7" name="Picture 6" descr="Laptop showing image of YouTube clip for the linked video">
            <a:hlinkClick r:id="rId3"/>
            <a:extLst>
              <a:ext uri="{FF2B5EF4-FFF2-40B4-BE49-F238E27FC236}">
                <a16:creationId xmlns:a16="http://schemas.microsoft.com/office/drawing/2014/main" id="{FA813918-2681-0AA9-5D33-837856E728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6956" y="1119425"/>
            <a:ext cx="9013658" cy="5486575"/>
          </a:xfrm>
          <a:prstGeom prst="rect">
            <a:avLst/>
          </a:prstGeom>
        </p:spPr>
      </p:pic>
      <p:sp>
        <p:nvSpPr>
          <p:cNvPr id="2" name="Slide Number Placeholder 1">
            <a:extLst>
              <a:ext uri="{FF2B5EF4-FFF2-40B4-BE49-F238E27FC236}">
                <a16:creationId xmlns:a16="http://schemas.microsoft.com/office/drawing/2014/main" id="{E9A41D1A-4597-4CDB-4F23-15A200A7CC1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107</a:t>
            </a:fld>
            <a:endParaRPr lang="en-AU"/>
          </a:p>
        </p:txBody>
      </p:sp>
    </p:spTree>
    <p:extLst>
      <p:ext uri="{BB962C8B-B14F-4D97-AF65-F5344CB8AC3E}">
        <p14:creationId xmlns:p14="http://schemas.microsoft.com/office/powerpoint/2010/main" val="332631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14F4B-CB5D-44FE-4B26-D9698C8DEF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A98EE4-F0C2-147A-C1E6-18615059A52A}"/>
              </a:ext>
            </a:extLst>
          </p:cNvPr>
          <p:cNvSpPr>
            <a:spLocks noGrp="1"/>
          </p:cNvSpPr>
          <p:nvPr>
            <p:ph type="title"/>
          </p:nvPr>
        </p:nvSpPr>
        <p:spPr/>
        <p:txBody>
          <a:bodyPr/>
          <a:lstStyle/>
          <a:p>
            <a:r>
              <a:rPr lang="en-AU"/>
              <a:t>Sheep identification and traceability</a:t>
            </a:r>
          </a:p>
        </p:txBody>
      </p:sp>
      <p:pic>
        <p:nvPicPr>
          <p:cNvPr id="9" name="Picture 8" descr="ear tags">
            <a:extLst>
              <a:ext uri="{FF2B5EF4-FFF2-40B4-BE49-F238E27FC236}">
                <a16:creationId xmlns:a16="http://schemas.microsoft.com/office/drawing/2014/main" id="{6802C9CB-4343-7C7E-AD28-77D5D9E9CBE8}"/>
              </a:ext>
            </a:extLst>
          </p:cNvPr>
          <p:cNvPicPr>
            <a:picLocks noChangeAspect="1"/>
          </p:cNvPicPr>
          <p:nvPr/>
        </p:nvPicPr>
        <p:blipFill>
          <a:blip r:embed="rId3">
            <a:extLst>
              <a:ext uri="{28A0092B-C50C-407E-A947-70E740481C1C}">
                <a14:useLocalDpi xmlns:a14="http://schemas.microsoft.com/office/drawing/2010/main" val="0"/>
              </a:ext>
            </a:extLst>
          </a:blip>
          <a:srcRect t="20016" b="29203"/>
          <a:stretch/>
        </p:blipFill>
        <p:spPr>
          <a:xfrm>
            <a:off x="300996" y="1747287"/>
            <a:ext cx="6286956" cy="4254348"/>
          </a:xfrm>
          <a:prstGeom prst="rect">
            <a:avLst/>
          </a:prstGeom>
        </p:spPr>
      </p:pic>
      <p:pic>
        <p:nvPicPr>
          <p:cNvPr id="11" name="Picture 10" descr="ear tags">
            <a:extLst>
              <a:ext uri="{FF2B5EF4-FFF2-40B4-BE49-F238E27FC236}">
                <a16:creationId xmlns:a16="http://schemas.microsoft.com/office/drawing/2014/main" id="{CCD820D4-2367-2DB5-0E81-DE550863E0DA}"/>
              </a:ext>
            </a:extLst>
          </p:cNvPr>
          <p:cNvPicPr>
            <a:picLocks noChangeAspect="1"/>
          </p:cNvPicPr>
          <p:nvPr/>
        </p:nvPicPr>
        <p:blipFill>
          <a:blip r:embed="rId4">
            <a:extLst>
              <a:ext uri="{28A0092B-C50C-407E-A947-70E740481C1C}">
                <a14:useLocalDpi xmlns:a14="http://schemas.microsoft.com/office/drawing/2010/main" val="0"/>
              </a:ext>
            </a:extLst>
          </a:blip>
          <a:srcRect t="19962" b="20287"/>
          <a:stretch/>
        </p:blipFill>
        <p:spPr>
          <a:xfrm>
            <a:off x="6432831" y="1963118"/>
            <a:ext cx="5524642" cy="4398856"/>
          </a:xfrm>
          <a:prstGeom prst="rect">
            <a:avLst/>
          </a:prstGeom>
        </p:spPr>
      </p:pic>
      <p:sp>
        <p:nvSpPr>
          <p:cNvPr id="2" name="Slide Number Placeholder 1">
            <a:extLst>
              <a:ext uri="{FF2B5EF4-FFF2-40B4-BE49-F238E27FC236}">
                <a16:creationId xmlns:a16="http://schemas.microsoft.com/office/drawing/2014/main" id="{E69F65FD-D9AA-4BE1-D8EC-C5D15E158D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108</a:t>
            </a:fld>
            <a:endParaRPr lang="en-AU"/>
          </a:p>
        </p:txBody>
      </p:sp>
    </p:spTree>
    <p:extLst>
      <p:ext uri="{BB962C8B-B14F-4D97-AF65-F5344CB8AC3E}">
        <p14:creationId xmlns:p14="http://schemas.microsoft.com/office/powerpoint/2010/main" val="10037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1A0137-D5E4-4209-E9DB-84DEA034F651}"/>
              </a:ext>
            </a:extLst>
          </p:cNvPr>
          <p:cNvSpPr>
            <a:spLocks noGrp="1"/>
          </p:cNvSpPr>
          <p:nvPr>
            <p:ph type="title"/>
          </p:nvPr>
        </p:nvSpPr>
        <p:spPr/>
        <p:txBody>
          <a:bodyPr/>
          <a:lstStyle/>
          <a:p>
            <a:r>
              <a:rPr lang="en-AU" dirty="0"/>
              <a:t>Compare and discuss</a:t>
            </a:r>
          </a:p>
        </p:txBody>
      </p:sp>
      <p:sp>
        <p:nvSpPr>
          <p:cNvPr id="5" name="Text Placeholder 4">
            <a:extLst>
              <a:ext uri="{FF2B5EF4-FFF2-40B4-BE49-F238E27FC236}">
                <a16:creationId xmlns:a16="http://schemas.microsoft.com/office/drawing/2014/main" id="{41FD5533-D1B0-5B3A-550B-DD839772AFAE}"/>
              </a:ext>
            </a:extLst>
          </p:cNvPr>
          <p:cNvSpPr>
            <a:spLocks noGrp="1"/>
          </p:cNvSpPr>
          <p:nvPr>
            <p:ph type="body" sz="quarter" idx="17"/>
          </p:nvPr>
        </p:nvSpPr>
        <p:spPr>
          <a:xfrm>
            <a:off x="360000" y="1567086"/>
            <a:ext cx="10695927" cy="1523737"/>
          </a:xfrm>
        </p:spPr>
        <p:txBody>
          <a:bodyPr/>
          <a:lstStyle/>
          <a:p>
            <a:r>
              <a:rPr lang="en-AU" sz="1800" dirty="0"/>
              <a:t>Compare </a:t>
            </a:r>
            <a:r>
              <a:rPr lang="en-AU" sz="1800" dirty="0" err="1"/>
              <a:t>eID</a:t>
            </a:r>
            <a:r>
              <a:rPr lang="en-AU" sz="1800" dirty="0"/>
              <a:t> and RFID devices and their use with other devices that require visual or manual record keeping applications.</a:t>
            </a:r>
          </a:p>
          <a:p>
            <a:r>
              <a:rPr lang="en-AU" sz="1800" dirty="0"/>
              <a:t>Why might a farm manager would want to use the </a:t>
            </a:r>
            <a:r>
              <a:rPr lang="en-AU" sz="1800" dirty="0" err="1"/>
              <a:t>eID</a:t>
            </a:r>
            <a:r>
              <a:rPr lang="en-AU" sz="1800" dirty="0"/>
              <a:t> and RFID devices instead of visual tags.</a:t>
            </a:r>
          </a:p>
        </p:txBody>
      </p:sp>
      <p:pic>
        <p:nvPicPr>
          <p:cNvPr id="4" name="Picture 3" descr="Image 1: two NLIS tags, one yellow and one orange on a white background&#10;Image 2: Green and grey ear tag applicator and orange eID sheep tag&#10;Image 3: 3 eID ear tags, one purple, one orange, both round and the third is a long sheep tag in white&#10;Image 4: 2 RFID/EID tags for cattle">
            <a:extLst>
              <a:ext uri="{FF2B5EF4-FFF2-40B4-BE49-F238E27FC236}">
                <a16:creationId xmlns:a16="http://schemas.microsoft.com/office/drawing/2014/main" id="{169B9AEA-72B4-3194-467E-AF488834B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572" y="3913183"/>
            <a:ext cx="8250335" cy="2221605"/>
          </a:xfrm>
          <a:prstGeom prst="rect">
            <a:avLst/>
          </a:prstGeom>
        </p:spPr>
      </p:pic>
      <p:sp>
        <p:nvSpPr>
          <p:cNvPr id="2" name="Slide Number Placeholder 1">
            <a:extLst>
              <a:ext uri="{FF2B5EF4-FFF2-40B4-BE49-F238E27FC236}">
                <a16:creationId xmlns:a16="http://schemas.microsoft.com/office/drawing/2014/main" id="{89380D76-811F-40EC-B52A-8333C6E361E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a:p>
        </p:txBody>
      </p:sp>
    </p:spTree>
    <p:extLst>
      <p:ext uri="{BB962C8B-B14F-4D97-AF65-F5344CB8AC3E}">
        <p14:creationId xmlns:p14="http://schemas.microsoft.com/office/powerpoint/2010/main" val="339395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3C6DB9-59D7-A330-1981-307D48E0A43E}"/>
              </a:ext>
            </a:extLst>
          </p:cNvPr>
          <p:cNvSpPr>
            <a:spLocks noGrp="1"/>
          </p:cNvSpPr>
          <p:nvPr>
            <p:ph type="title"/>
          </p:nvPr>
        </p:nvSpPr>
        <p:spPr/>
        <p:txBody>
          <a:bodyPr/>
          <a:lstStyle/>
          <a:p>
            <a:r>
              <a:rPr lang="en-AU" dirty="0">
                <a:ea typeface="Calibri" panose="020F0502020204030204" pitchFamily="34" charset="0"/>
              </a:rPr>
              <a:t>N</a:t>
            </a:r>
            <a:r>
              <a:rPr lang="en-AU" dirty="0">
                <a:effectLst/>
                <a:latin typeface="Arial" panose="020B0604020202020204" pitchFamily="34" charset="0"/>
                <a:ea typeface="Calibri" panose="020F0502020204030204" pitchFamily="34" charset="0"/>
              </a:rPr>
              <a:t>umbers of sheep in Australia from 2016 to 2022</a:t>
            </a:r>
            <a:endParaRPr lang="en-AU" sz="6000" dirty="0"/>
          </a:p>
        </p:txBody>
      </p:sp>
      <p:graphicFrame>
        <p:nvGraphicFramePr>
          <p:cNvPr id="6" name="Table 5">
            <a:extLst>
              <a:ext uri="{FF2B5EF4-FFF2-40B4-BE49-F238E27FC236}">
                <a16:creationId xmlns:a16="http://schemas.microsoft.com/office/drawing/2014/main" id="{CDBD261B-9DA0-A1D9-2549-2E62124D97B3}"/>
              </a:ext>
            </a:extLst>
          </p:cNvPr>
          <p:cNvGraphicFramePr>
            <a:graphicFrameLocks noGrp="1"/>
          </p:cNvGraphicFramePr>
          <p:nvPr>
            <p:extLst>
              <p:ext uri="{D42A27DB-BD31-4B8C-83A1-F6EECF244321}">
                <p14:modId xmlns:p14="http://schemas.microsoft.com/office/powerpoint/2010/main" val="2637443842"/>
              </p:ext>
            </p:extLst>
          </p:nvPr>
        </p:nvGraphicFramePr>
        <p:xfrm>
          <a:off x="360000" y="1754744"/>
          <a:ext cx="4968745" cy="4053994"/>
        </p:xfrm>
        <a:graphic>
          <a:graphicData uri="http://schemas.openxmlformats.org/drawingml/2006/table">
            <a:tbl>
              <a:tblPr firstRow="1" firstCol="1" bandRow="1">
                <a:tableStyleId>{B301B821-A1FF-4177-AEE7-76D212191A09}</a:tableStyleId>
              </a:tblPr>
              <a:tblGrid>
                <a:gridCol w="1941112">
                  <a:extLst>
                    <a:ext uri="{9D8B030D-6E8A-4147-A177-3AD203B41FA5}">
                      <a16:colId xmlns:a16="http://schemas.microsoft.com/office/drawing/2014/main" val="137721059"/>
                    </a:ext>
                  </a:extLst>
                </a:gridCol>
                <a:gridCol w="3027633">
                  <a:extLst>
                    <a:ext uri="{9D8B030D-6E8A-4147-A177-3AD203B41FA5}">
                      <a16:colId xmlns:a16="http://schemas.microsoft.com/office/drawing/2014/main" val="3586571688"/>
                    </a:ext>
                  </a:extLst>
                </a:gridCol>
              </a:tblGrid>
              <a:tr h="579142">
                <a:tc>
                  <a:txBody>
                    <a:bodyPr/>
                    <a:lstStyle/>
                    <a:p>
                      <a:pPr algn="ctr">
                        <a:lnSpc>
                          <a:spcPct val="150000"/>
                        </a:lnSpc>
                        <a:spcBef>
                          <a:spcPts val="1200"/>
                        </a:spcBef>
                        <a:spcAft>
                          <a:spcPts val="600"/>
                        </a:spcAft>
                        <a:buNone/>
                      </a:pPr>
                      <a:r>
                        <a:rPr lang="en-AU" sz="1800" dirty="0">
                          <a:effectLst/>
                        </a:rPr>
                        <a:t>Year</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buNone/>
                      </a:pPr>
                      <a:r>
                        <a:rPr lang="en-AU" sz="1800" dirty="0">
                          <a:effectLst/>
                        </a:rPr>
                        <a:t>Sheep numbers (millions)</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19187759"/>
                  </a:ext>
                </a:extLst>
              </a:tr>
              <a:tr h="579142">
                <a:tc>
                  <a:txBody>
                    <a:bodyPr/>
                    <a:lstStyle/>
                    <a:p>
                      <a:pPr algn="ctr">
                        <a:lnSpc>
                          <a:spcPct val="150000"/>
                        </a:lnSpc>
                        <a:spcBef>
                          <a:spcPts val="1200"/>
                        </a:spcBef>
                        <a:spcAft>
                          <a:spcPts val="600"/>
                        </a:spcAft>
                        <a:buNone/>
                      </a:pPr>
                      <a:r>
                        <a:rPr lang="en-AU" sz="1800" dirty="0">
                          <a:solidFill>
                            <a:schemeClr val="tx1"/>
                          </a:solidFill>
                          <a:effectLst/>
                        </a:rPr>
                        <a:t>2016–17</a:t>
                      </a:r>
                      <a:endPar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buNone/>
                      </a:pPr>
                      <a:r>
                        <a:rPr lang="en-AU" sz="1800" dirty="0">
                          <a:solidFill>
                            <a:schemeClr val="tx1"/>
                          </a:solidFill>
                          <a:effectLst/>
                        </a:rPr>
                        <a:t>72,125</a:t>
                      </a:r>
                      <a:endPar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54545552"/>
                  </a:ext>
                </a:extLst>
              </a:tr>
              <a:tr h="579142">
                <a:tc>
                  <a:txBody>
                    <a:bodyPr/>
                    <a:lstStyle/>
                    <a:p>
                      <a:pPr algn="ctr">
                        <a:lnSpc>
                          <a:spcPct val="150000"/>
                        </a:lnSpc>
                        <a:spcBef>
                          <a:spcPts val="1200"/>
                        </a:spcBef>
                        <a:spcAft>
                          <a:spcPts val="600"/>
                        </a:spcAft>
                        <a:buNone/>
                      </a:pPr>
                      <a:r>
                        <a:rPr lang="en-AU" sz="1800" dirty="0">
                          <a:solidFill>
                            <a:schemeClr val="tx1"/>
                          </a:solidFill>
                          <a:effectLst/>
                        </a:rPr>
                        <a:t>2017–18</a:t>
                      </a:r>
                      <a:endPar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buNone/>
                      </a:pPr>
                      <a:r>
                        <a:rPr lang="en-AU" sz="1800" dirty="0">
                          <a:solidFill>
                            <a:schemeClr val="tx1"/>
                          </a:solidFill>
                          <a:effectLst/>
                        </a:rPr>
                        <a:t>70,607</a:t>
                      </a:r>
                      <a:endPar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91328359"/>
                  </a:ext>
                </a:extLst>
              </a:tr>
              <a:tr h="579142">
                <a:tc>
                  <a:txBody>
                    <a:bodyPr/>
                    <a:lstStyle/>
                    <a:p>
                      <a:pPr algn="ctr">
                        <a:lnSpc>
                          <a:spcPct val="150000"/>
                        </a:lnSpc>
                        <a:spcBef>
                          <a:spcPts val="1200"/>
                        </a:spcBef>
                        <a:spcAft>
                          <a:spcPts val="600"/>
                        </a:spcAft>
                        <a:buNone/>
                      </a:pPr>
                      <a:r>
                        <a:rPr lang="en-AU" sz="1800" dirty="0">
                          <a:solidFill>
                            <a:schemeClr val="tx1"/>
                          </a:solidFill>
                          <a:effectLst/>
                        </a:rPr>
                        <a:t>2018–19</a:t>
                      </a:r>
                      <a:endPar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buNone/>
                      </a:pPr>
                      <a:r>
                        <a:rPr lang="en-AU" sz="1800" dirty="0">
                          <a:solidFill>
                            <a:schemeClr val="tx1"/>
                          </a:solidFill>
                          <a:effectLst/>
                        </a:rPr>
                        <a:t>65,755</a:t>
                      </a:r>
                      <a:endPar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91615756"/>
                  </a:ext>
                </a:extLst>
              </a:tr>
              <a:tr h="579142">
                <a:tc>
                  <a:txBody>
                    <a:bodyPr/>
                    <a:lstStyle/>
                    <a:p>
                      <a:pPr algn="ctr">
                        <a:lnSpc>
                          <a:spcPct val="150000"/>
                        </a:lnSpc>
                        <a:spcBef>
                          <a:spcPts val="1200"/>
                        </a:spcBef>
                        <a:spcAft>
                          <a:spcPts val="600"/>
                        </a:spcAft>
                        <a:buNone/>
                      </a:pPr>
                      <a:r>
                        <a:rPr lang="en-AU" sz="1800" dirty="0">
                          <a:solidFill>
                            <a:schemeClr val="tx1"/>
                          </a:solidFill>
                          <a:effectLst/>
                        </a:rPr>
                        <a:t>2019–20</a:t>
                      </a:r>
                      <a:endPar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buNone/>
                      </a:pPr>
                      <a:r>
                        <a:rPr lang="en-AU" sz="1800" dirty="0">
                          <a:solidFill>
                            <a:schemeClr val="tx1"/>
                          </a:solidFill>
                          <a:effectLst/>
                        </a:rPr>
                        <a:t>63,529</a:t>
                      </a:r>
                      <a:endPar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15793995"/>
                  </a:ext>
                </a:extLst>
              </a:tr>
              <a:tr h="579142">
                <a:tc>
                  <a:txBody>
                    <a:bodyPr/>
                    <a:lstStyle/>
                    <a:p>
                      <a:pPr algn="ctr">
                        <a:lnSpc>
                          <a:spcPct val="150000"/>
                        </a:lnSpc>
                        <a:spcBef>
                          <a:spcPts val="1200"/>
                        </a:spcBef>
                        <a:spcAft>
                          <a:spcPts val="600"/>
                        </a:spcAft>
                        <a:buNone/>
                      </a:pPr>
                      <a:r>
                        <a:rPr lang="en-AU" sz="1800" dirty="0">
                          <a:solidFill>
                            <a:schemeClr val="tx1"/>
                          </a:solidFill>
                          <a:effectLst/>
                        </a:rPr>
                        <a:t>2020–21</a:t>
                      </a:r>
                      <a:endPar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buNone/>
                      </a:pPr>
                      <a:r>
                        <a:rPr lang="en-AU" sz="1800" dirty="0">
                          <a:solidFill>
                            <a:schemeClr val="tx1"/>
                          </a:solidFill>
                          <a:effectLst/>
                        </a:rPr>
                        <a:t>68,047</a:t>
                      </a:r>
                      <a:endPar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92198214"/>
                  </a:ext>
                </a:extLst>
              </a:tr>
              <a:tr h="579142">
                <a:tc>
                  <a:txBody>
                    <a:bodyPr/>
                    <a:lstStyle/>
                    <a:p>
                      <a:pPr algn="ctr">
                        <a:lnSpc>
                          <a:spcPct val="150000"/>
                        </a:lnSpc>
                        <a:spcBef>
                          <a:spcPts val="1200"/>
                        </a:spcBef>
                        <a:spcAft>
                          <a:spcPts val="600"/>
                        </a:spcAft>
                        <a:buNone/>
                      </a:pPr>
                      <a:r>
                        <a:rPr lang="en-AU" sz="1800" dirty="0">
                          <a:solidFill>
                            <a:schemeClr val="tx1"/>
                          </a:solidFill>
                          <a:effectLst/>
                        </a:rPr>
                        <a:t>2021–22</a:t>
                      </a:r>
                      <a:endPar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200"/>
                        </a:spcBef>
                        <a:spcAft>
                          <a:spcPts val="600"/>
                        </a:spcAft>
                        <a:buNone/>
                      </a:pPr>
                      <a:r>
                        <a:rPr lang="en-AU" sz="1800" dirty="0">
                          <a:solidFill>
                            <a:schemeClr val="tx1"/>
                          </a:solidFill>
                          <a:effectLst/>
                        </a:rPr>
                        <a:t>70,235</a:t>
                      </a:r>
                      <a:endParaRPr lang="en-AU"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21170882"/>
                  </a:ext>
                </a:extLst>
              </a:tr>
            </a:tbl>
          </a:graphicData>
        </a:graphic>
      </p:graphicFrame>
      <p:sp>
        <p:nvSpPr>
          <p:cNvPr id="7" name="Thought Bubble: Cloud 6">
            <a:extLst>
              <a:ext uri="{FF2B5EF4-FFF2-40B4-BE49-F238E27FC236}">
                <a16:creationId xmlns:a16="http://schemas.microsoft.com/office/drawing/2014/main" id="{84E65D3F-B1A9-EF95-E5F4-39B4BAAFB6C6}"/>
              </a:ext>
            </a:extLst>
          </p:cNvPr>
          <p:cNvSpPr/>
          <p:nvPr/>
        </p:nvSpPr>
        <p:spPr>
          <a:xfrm>
            <a:off x="6631514" y="1572006"/>
            <a:ext cx="4492486" cy="3298618"/>
          </a:xfrm>
          <a:prstGeom prst="cloudCallout">
            <a:avLst>
              <a:gd name="adj1" fmla="val -44063"/>
              <a:gd name="adj2" fmla="val 5975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dirty="0"/>
              <a:t>What type of graph?</a:t>
            </a:r>
          </a:p>
          <a:p>
            <a:pPr algn="ctr">
              <a:lnSpc>
                <a:spcPct val="150000"/>
              </a:lnSpc>
            </a:pPr>
            <a:r>
              <a:rPr lang="en-AU" dirty="0"/>
              <a:t>Line or column?</a:t>
            </a:r>
          </a:p>
        </p:txBody>
      </p:sp>
      <p:sp>
        <p:nvSpPr>
          <p:cNvPr id="5" name="Text Placeholder 4">
            <a:extLst>
              <a:ext uri="{FF2B5EF4-FFF2-40B4-BE49-F238E27FC236}">
                <a16:creationId xmlns:a16="http://schemas.microsoft.com/office/drawing/2014/main" id="{83A856A1-9842-1332-34DA-9D084B7A2312}"/>
              </a:ext>
            </a:extLst>
          </p:cNvPr>
          <p:cNvSpPr>
            <a:spLocks noGrp="1"/>
          </p:cNvSpPr>
          <p:nvPr>
            <p:ph type="body" sz="quarter" idx="17"/>
          </p:nvPr>
        </p:nvSpPr>
        <p:spPr>
          <a:xfrm>
            <a:off x="360000" y="6475143"/>
            <a:ext cx="11484000" cy="261713"/>
          </a:xfrm>
        </p:spPr>
        <p:txBody>
          <a:bodyPr/>
          <a:lstStyle/>
          <a:p>
            <a:r>
              <a:rPr lang="en-AU" sz="1050" dirty="0">
                <a:effectLst/>
                <a:latin typeface="Arial" panose="020B0604020202020204" pitchFamily="34" charset="0"/>
                <a:ea typeface="Calibri" panose="020F0502020204030204" pitchFamily="34" charset="0"/>
              </a:rPr>
              <a:t>Statistics from </a:t>
            </a:r>
            <a:r>
              <a:rPr lang="en-AU" sz="1050" u="sng" dirty="0">
                <a:solidFill>
                  <a:srgbClr val="002664"/>
                </a:solidFill>
                <a:effectLst/>
                <a:latin typeface="Arial" panose="020B0604020202020204" pitchFamily="34" charset="0"/>
                <a:ea typeface="Calibri" panose="020F0502020204030204" pitchFamily="34" charset="0"/>
                <a:hlinkClick r:id="rId3"/>
              </a:rPr>
              <a:t>Agricultural commodities, Australia</a:t>
            </a:r>
            <a:r>
              <a:rPr lang="en-AU" sz="1050" dirty="0">
                <a:effectLst/>
                <a:latin typeface="Arial" panose="020B0604020202020204" pitchFamily="34" charset="0"/>
                <a:ea typeface="Calibri" panose="020F0502020204030204" pitchFamily="34" charset="0"/>
              </a:rPr>
              <a:t>, Australian Bureau of Statistics.</a:t>
            </a:r>
          </a:p>
        </p:txBody>
      </p:sp>
      <p:sp>
        <p:nvSpPr>
          <p:cNvPr id="2" name="Slide Number Placeholder 1">
            <a:extLst>
              <a:ext uri="{FF2B5EF4-FFF2-40B4-BE49-F238E27FC236}">
                <a16:creationId xmlns:a16="http://schemas.microsoft.com/office/drawing/2014/main" id="{06950785-1223-2284-7EA0-1B44B314903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8775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C1B6F0-3E85-9E07-67C2-4015653B1ACB}"/>
              </a:ext>
            </a:extLst>
          </p:cNvPr>
          <p:cNvSpPr>
            <a:spLocks noGrp="1"/>
          </p:cNvSpPr>
          <p:nvPr>
            <p:ph type="title"/>
          </p:nvPr>
        </p:nvSpPr>
        <p:spPr/>
        <p:txBody>
          <a:bodyPr/>
          <a:lstStyle/>
          <a:p>
            <a:r>
              <a:rPr lang="en-AU"/>
              <a:t>Discuss</a:t>
            </a:r>
          </a:p>
        </p:txBody>
      </p:sp>
      <p:sp>
        <p:nvSpPr>
          <p:cNvPr id="6" name="Rectangle: Rounded Corners 5">
            <a:extLst>
              <a:ext uri="{FF2B5EF4-FFF2-40B4-BE49-F238E27FC236}">
                <a16:creationId xmlns:a16="http://schemas.microsoft.com/office/drawing/2014/main" id="{D4B00FDA-89A5-A3B7-D138-674807803C12}"/>
              </a:ext>
              <a:ext uri="{C183D7F6-B498-43B3-948B-1728B52AA6E4}">
                <adec:decorative xmlns:adec="http://schemas.microsoft.com/office/drawing/2017/decorative" val="0"/>
              </a:ext>
            </a:extLst>
          </p:cNvPr>
          <p:cNvSpPr/>
          <p:nvPr/>
        </p:nvSpPr>
        <p:spPr>
          <a:xfrm>
            <a:off x="360000" y="1125538"/>
            <a:ext cx="3247791" cy="1116205"/>
          </a:xfrm>
          <a:prstGeom prst="roundRect">
            <a:avLst>
              <a:gd name="adj" fmla="val 5594"/>
            </a:avLst>
          </a:prstGeom>
          <a:solidFill>
            <a:schemeClr val="accent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pPr>
            <a:r>
              <a:rPr lang="en-AU" sz="2000" dirty="0">
                <a:solidFill>
                  <a:srgbClr val="00296C"/>
                </a:solidFill>
              </a:rPr>
              <a:t>Why is traceability critical in a disease outbreak?</a:t>
            </a:r>
          </a:p>
        </p:txBody>
      </p:sp>
      <p:pic>
        <p:nvPicPr>
          <p:cNvPr id="8" name="Picture 7" descr="RFID scanner held over Suffolk sheeps ear tag">
            <a:extLst>
              <a:ext uri="{FF2B5EF4-FFF2-40B4-BE49-F238E27FC236}">
                <a16:creationId xmlns:a16="http://schemas.microsoft.com/office/drawing/2014/main" id="{0C92075A-C509-A835-5A59-4E51FBA0F3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0566" y="1133094"/>
            <a:ext cx="7410763" cy="556290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2" name="Slide Number Placeholder 1">
            <a:extLst>
              <a:ext uri="{FF2B5EF4-FFF2-40B4-BE49-F238E27FC236}">
                <a16:creationId xmlns:a16="http://schemas.microsoft.com/office/drawing/2014/main" id="{63730CC3-1325-D22C-CBC6-AFFFB928AA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110</a:t>
            </a:fld>
            <a:endParaRPr lang="en-AU"/>
          </a:p>
        </p:txBody>
      </p:sp>
    </p:spTree>
    <p:extLst>
      <p:ext uri="{BB962C8B-B14F-4D97-AF65-F5344CB8AC3E}">
        <p14:creationId xmlns:p14="http://schemas.microsoft.com/office/powerpoint/2010/main" val="76189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38004-0046-CC23-71FD-706145B1CB6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BC5C4B0-B7F5-13E7-C9A5-37FB135400D6}"/>
              </a:ext>
            </a:extLst>
          </p:cNvPr>
          <p:cNvSpPr>
            <a:spLocks noGrp="1"/>
          </p:cNvSpPr>
          <p:nvPr>
            <p:ph type="title"/>
          </p:nvPr>
        </p:nvSpPr>
        <p:spPr/>
        <p:txBody>
          <a:bodyPr/>
          <a:lstStyle/>
          <a:p>
            <a:r>
              <a:rPr lang="en-AU">
                <a:latin typeface="+mj-lt"/>
              </a:rPr>
              <a:t>Ear tag placement</a:t>
            </a:r>
          </a:p>
        </p:txBody>
      </p:sp>
      <p:pic>
        <p:nvPicPr>
          <p:cNvPr id="4" name="Picture 3" descr="drawing of a cows ear with a NLIS tag correctly placed">
            <a:extLst>
              <a:ext uri="{FF2B5EF4-FFF2-40B4-BE49-F238E27FC236}">
                <a16:creationId xmlns:a16="http://schemas.microsoft.com/office/drawing/2014/main" id="{873E1405-9DD3-D9A8-214F-3A49D4126D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2856075" y="1240586"/>
            <a:ext cx="6374051" cy="5617414"/>
          </a:xfrm>
          <a:prstGeom prst="rect">
            <a:avLst/>
          </a:prstGeom>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45A92F95-16FD-4914-100A-2E92CA1CA6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111</a:t>
            </a:fld>
            <a:endParaRPr lang="en-AU"/>
          </a:p>
        </p:txBody>
      </p:sp>
    </p:spTree>
    <p:extLst>
      <p:ext uri="{BB962C8B-B14F-4D97-AF65-F5344CB8AC3E}">
        <p14:creationId xmlns:p14="http://schemas.microsoft.com/office/powerpoint/2010/main" val="341787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B24F9F-0B44-3337-BEBE-834D50DF0C6F}"/>
              </a:ext>
            </a:extLst>
          </p:cNvPr>
          <p:cNvSpPr>
            <a:spLocks noGrp="1"/>
          </p:cNvSpPr>
          <p:nvPr>
            <p:ph type="title"/>
          </p:nvPr>
        </p:nvSpPr>
        <p:spPr/>
        <p:txBody>
          <a:bodyPr/>
          <a:lstStyle/>
          <a:p>
            <a:r>
              <a:rPr lang="en-AU" dirty="0"/>
              <a:t>Ear tagging best practice</a:t>
            </a:r>
          </a:p>
        </p:txBody>
      </p:sp>
      <p:pic>
        <p:nvPicPr>
          <p:cNvPr id="6" name="Picture 5" descr="Laptop showing image of YouTube clip for the linked video">
            <a:hlinkClick r:id="rId3"/>
            <a:extLst>
              <a:ext uri="{FF2B5EF4-FFF2-40B4-BE49-F238E27FC236}">
                <a16:creationId xmlns:a16="http://schemas.microsoft.com/office/drawing/2014/main" id="{3401025C-0E65-0310-E26D-472BDAE459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0691" y="1043098"/>
            <a:ext cx="9706187" cy="5814902"/>
          </a:xfrm>
          <a:prstGeom prst="rect">
            <a:avLst/>
          </a:prstGeom>
        </p:spPr>
      </p:pic>
      <p:sp>
        <p:nvSpPr>
          <p:cNvPr id="2" name="Slide Number Placeholder 1">
            <a:extLst>
              <a:ext uri="{FF2B5EF4-FFF2-40B4-BE49-F238E27FC236}">
                <a16:creationId xmlns:a16="http://schemas.microsoft.com/office/drawing/2014/main" id="{47DAA8C9-F552-5441-1E1D-6C010780FF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112</a:t>
            </a:fld>
            <a:endParaRPr lang="en-AU"/>
          </a:p>
        </p:txBody>
      </p:sp>
    </p:spTree>
    <p:extLst>
      <p:ext uri="{BB962C8B-B14F-4D97-AF65-F5344CB8AC3E}">
        <p14:creationId xmlns:p14="http://schemas.microsoft.com/office/powerpoint/2010/main" val="110059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9381DA-AD3F-F758-8C31-C11CD47F96CD}"/>
              </a:ext>
            </a:extLst>
          </p:cNvPr>
          <p:cNvSpPr>
            <a:spLocks noGrp="1"/>
          </p:cNvSpPr>
          <p:nvPr>
            <p:ph type="title"/>
          </p:nvPr>
        </p:nvSpPr>
        <p:spPr/>
        <p:txBody>
          <a:bodyPr/>
          <a:lstStyle/>
          <a:p>
            <a:r>
              <a:rPr lang="en-AU" dirty="0"/>
              <a:t>Applying visual tags</a:t>
            </a:r>
          </a:p>
        </p:txBody>
      </p:sp>
      <p:pic>
        <p:nvPicPr>
          <p:cNvPr id="6" name="Picture 5" descr="Laptop showing image of YouTube clip for the linked video">
            <a:hlinkClick r:id="rId3"/>
            <a:extLst>
              <a:ext uri="{FF2B5EF4-FFF2-40B4-BE49-F238E27FC236}">
                <a16:creationId xmlns:a16="http://schemas.microsoft.com/office/drawing/2014/main" id="{C95A8D74-CC6A-105C-6825-48F2B898C3FE}"/>
              </a:ext>
            </a:extLst>
          </p:cNvPr>
          <p:cNvPicPr>
            <a:picLocks noChangeAspect="1"/>
          </p:cNvPicPr>
          <p:nvPr/>
        </p:nvPicPr>
        <p:blipFill>
          <a:blip r:embed="rId4"/>
          <a:stretch>
            <a:fillRect/>
          </a:stretch>
        </p:blipFill>
        <p:spPr>
          <a:xfrm>
            <a:off x="1429747" y="999255"/>
            <a:ext cx="9392961" cy="5696745"/>
          </a:xfrm>
          <a:prstGeom prst="rect">
            <a:avLst/>
          </a:prstGeom>
        </p:spPr>
      </p:pic>
      <p:sp>
        <p:nvSpPr>
          <p:cNvPr id="2" name="Slide Number Placeholder 1">
            <a:extLst>
              <a:ext uri="{FF2B5EF4-FFF2-40B4-BE49-F238E27FC236}">
                <a16:creationId xmlns:a16="http://schemas.microsoft.com/office/drawing/2014/main" id="{B6BF24AD-54F4-DCD7-EE10-86D3EA0C0A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113</a:t>
            </a:fld>
            <a:endParaRPr lang="en-AU"/>
          </a:p>
        </p:txBody>
      </p:sp>
    </p:spTree>
    <p:extLst>
      <p:ext uri="{BB962C8B-B14F-4D97-AF65-F5344CB8AC3E}">
        <p14:creationId xmlns:p14="http://schemas.microsoft.com/office/powerpoint/2010/main" val="155066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E7ADA1-B4E7-5507-5475-E465492015DF}"/>
              </a:ext>
            </a:extLst>
          </p:cNvPr>
          <p:cNvSpPr>
            <a:spLocks noGrp="1"/>
          </p:cNvSpPr>
          <p:nvPr>
            <p:ph type="title"/>
          </p:nvPr>
        </p:nvSpPr>
        <p:spPr/>
        <p:txBody>
          <a:bodyPr/>
          <a:lstStyle/>
          <a:p>
            <a:r>
              <a:rPr lang="en-AU" dirty="0"/>
              <a:t>Best practice applicator use</a:t>
            </a:r>
          </a:p>
        </p:txBody>
      </p:sp>
      <p:pic>
        <p:nvPicPr>
          <p:cNvPr id="6" name="Picture 5" descr="Laptop showing image of YouTube clip for the linked video">
            <a:hlinkClick r:id="rId3"/>
            <a:extLst>
              <a:ext uri="{FF2B5EF4-FFF2-40B4-BE49-F238E27FC236}">
                <a16:creationId xmlns:a16="http://schemas.microsoft.com/office/drawing/2014/main" id="{1C5A4EFA-6F09-6643-E69D-65FABD4324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0686" y="1119551"/>
            <a:ext cx="8646198" cy="5396449"/>
          </a:xfrm>
          <a:prstGeom prst="rect">
            <a:avLst/>
          </a:prstGeom>
        </p:spPr>
      </p:pic>
      <p:sp>
        <p:nvSpPr>
          <p:cNvPr id="2" name="Slide Number Placeholder 1">
            <a:extLst>
              <a:ext uri="{FF2B5EF4-FFF2-40B4-BE49-F238E27FC236}">
                <a16:creationId xmlns:a16="http://schemas.microsoft.com/office/drawing/2014/main" id="{DE4C1B87-6BBC-201C-580C-8401D9E4981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114</a:t>
            </a:fld>
            <a:endParaRPr lang="en-AU"/>
          </a:p>
        </p:txBody>
      </p:sp>
    </p:spTree>
    <p:extLst>
      <p:ext uri="{BB962C8B-B14F-4D97-AF65-F5344CB8AC3E}">
        <p14:creationId xmlns:p14="http://schemas.microsoft.com/office/powerpoint/2010/main" val="295491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AB8C58-6A08-0839-AA7B-6120F05361CD}"/>
              </a:ext>
            </a:extLst>
          </p:cNvPr>
          <p:cNvSpPr>
            <a:spLocks noGrp="1"/>
          </p:cNvSpPr>
          <p:nvPr>
            <p:ph type="title"/>
          </p:nvPr>
        </p:nvSpPr>
        <p:spPr/>
        <p:txBody>
          <a:bodyPr/>
          <a:lstStyle/>
          <a:p>
            <a:r>
              <a:rPr lang="en-AU" dirty="0"/>
              <a:t>Sheep tagging and </a:t>
            </a:r>
            <a:r>
              <a:rPr lang="en-AU" dirty="0" err="1"/>
              <a:t>eID</a:t>
            </a:r>
            <a:endParaRPr lang="en-AU" dirty="0"/>
          </a:p>
        </p:txBody>
      </p:sp>
      <p:pic>
        <p:nvPicPr>
          <p:cNvPr id="6" name="Picture 5" descr="Laptop showing image of YouTube clip for the linked video">
            <a:hlinkClick r:id="rId3"/>
            <a:extLst>
              <a:ext uri="{FF2B5EF4-FFF2-40B4-BE49-F238E27FC236}">
                <a16:creationId xmlns:a16="http://schemas.microsoft.com/office/drawing/2014/main" id="{C4CC6B00-78D8-DD1E-690E-F7ED0709D8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2223" y="935529"/>
            <a:ext cx="9303124" cy="5760471"/>
          </a:xfrm>
          <a:prstGeom prst="rect">
            <a:avLst/>
          </a:prstGeom>
        </p:spPr>
      </p:pic>
      <p:sp>
        <p:nvSpPr>
          <p:cNvPr id="2" name="Slide Number Placeholder 1">
            <a:extLst>
              <a:ext uri="{FF2B5EF4-FFF2-40B4-BE49-F238E27FC236}">
                <a16:creationId xmlns:a16="http://schemas.microsoft.com/office/drawing/2014/main" id="{9B207BD2-E4E0-651B-4EEF-CA8CD1A8278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a:p>
        </p:txBody>
      </p:sp>
    </p:spTree>
    <p:extLst>
      <p:ext uri="{BB962C8B-B14F-4D97-AF65-F5344CB8AC3E}">
        <p14:creationId xmlns:p14="http://schemas.microsoft.com/office/powerpoint/2010/main" val="20612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E19CD-F2B0-DB88-7084-0239A36B6E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1AF58C-86AF-4FB7-3DBB-E12D4340571C}"/>
              </a:ext>
            </a:extLst>
          </p:cNvPr>
          <p:cNvSpPr>
            <a:spLocks noGrp="1"/>
          </p:cNvSpPr>
          <p:nvPr>
            <p:ph type="title"/>
          </p:nvPr>
        </p:nvSpPr>
        <p:spPr/>
        <p:txBody>
          <a:bodyPr/>
          <a:lstStyle/>
          <a:p>
            <a:r>
              <a:rPr lang="en-AU" dirty="0"/>
              <a:t>Exit ticket (1)</a:t>
            </a:r>
          </a:p>
        </p:txBody>
      </p:sp>
      <p:pic>
        <p:nvPicPr>
          <p:cNvPr id="7" name="Picture Placeholder 6">
            <a:extLst>
              <a:ext uri="{FF2B5EF4-FFF2-40B4-BE49-F238E27FC236}">
                <a16:creationId xmlns:a16="http://schemas.microsoft.com/office/drawing/2014/main" id="{E056F860-0655-7D71-56CB-F07C898BCB65}"/>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a:stretch>
            <a:fillRect/>
          </a:stretch>
        </p:blipFill>
        <p:spPr>
          <a:xfrm>
            <a:off x="354181" y="1952625"/>
            <a:ext cx="11483637" cy="2060575"/>
          </a:xfrm>
        </p:spPr>
      </p:pic>
      <p:sp>
        <p:nvSpPr>
          <p:cNvPr id="4" name="Text Placeholder 9">
            <a:extLst>
              <a:ext uri="{FF2B5EF4-FFF2-40B4-BE49-F238E27FC236}">
                <a16:creationId xmlns:a16="http://schemas.microsoft.com/office/drawing/2014/main" id="{E859EFCD-55CC-FCFB-5734-48CBEEAA8672}"/>
              </a:ext>
            </a:extLst>
          </p:cNvPr>
          <p:cNvSpPr txBox="1">
            <a:spLocks/>
          </p:cNvSpPr>
          <p:nvPr/>
        </p:nvSpPr>
        <p:spPr>
          <a:xfrm>
            <a:off x="360025" y="4399938"/>
            <a:ext cx="11483975" cy="170023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12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12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600"/>
              </a:spcAft>
            </a:pPr>
            <a:r>
              <a:rPr lang="en-AU" sz="2000" dirty="0">
                <a:ea typeface="Calibri" panose="020F0502020204030204" pitchFamily="34" charset="0"/>
              </a:rPr>
              <a:t>What could go wrong if an ear tag is incorrectly placed, and how can this be avoided?</a:t>
            </a:r>
          </a:p>
        </p:txBody>
      </p:sp>
      <p:sp>
        <p:nvSpPr>
          <p:cNvPr id="2" name="Slide Number Placeholder 1">
            <a:extLst>
              <a:ext uri="{FF2B5EF4-FFF2-40B4-BE49-F238E27FC236}">
                <a16:creationId xmlns:a16="http://schemas.microsoft.com/office/drawing/2014/main" id="{8B275F05-0516-93E0-EC6F-74801C0930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116</a:t>
            </a:fld>
            <a:endParaRPr lang="en-AU"/>
          </a:p>
        </p:txBody>
      </p:sp>
    </p:spTree>
    <p:extLst>
      <p:ext uri="{BB962C8B-B14F-4D97-AF65-F5344CB8AC3E}">
        <p14:creationId xmlns:p14="http://schemas.microsoft.com/office/powerpoint/2010/main" val="250790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78B4F-C7D1-94E7-669D-EC42CECDBF3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7E10F22-AEB5-B62C-3441-1CFF9A6CC17B}"/>
              </a:ext>
            </a:extLst>
          </p:cNvPr>
          <p:cNvSpPr>
            <a:spLocks noGrp="1"/>
          </p:cNvSpPr>
          <p:nvPr>
            <p:ph type="title"/>
          </p:nvPr>
        </p:nvSpPr>
        <p:spPr/>
        <p:txBody>
          <a:bodyPr/>
          <a:lstStyle/>
          <a:p>
            <a:pPr>
              <a:lnSpc>
                <a:spcPct val="100000"/>
              </a:lnSpc>
            </a:pPr>
            <a:r>
              <a:rPr lang="en-AU">
                <a:latin typeface="+mj-lt"/>
              </a:rPr>
              <a:t>20. Record keeping</a:t>
            </a:r>
          </a:p>
        </p:txBody>
      </p:sp>
      <p:sp>
        <p:nvSpPr>
          <p:cNvPr id="3" name="TextBox 2">
            <a:extLst>
              <a:ext uri="{FF2B5EF4-FFF2-40B4-BE49-F238E27FC236}">
                <a16:creationId xmlns:a16="http://schemas.microsoft.com/office/drawing/2014/main" id="{BE4D677D-F8C7-552F-5199-12CAD5525149}"/>
              </a:ext>
            </a:extLst>
          </p:cNvPr>
          <p:cNvSpPr txBox="1"/>
          <p:nvPr/>
        </p:nvSpPr>
        <p:spPr>
          <a:xfrm>
            <a:off x="353816" y="1901725"/>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exploring how digital tools support farm record-keeping and decision-making.</a:t>
            </a:r>
            <a:endParaRPr lang="en-AU" sz="1800" b="1" dirty="0">
              <a:solidFill>
                <a:schemeClr val="accent1"/>
              </a:solidFill>
              <a:latin typeface="+mj-lt"/>
              <a:cs typeface="Arial" panose="020B0604020202020204" pitchFamily="34" charset="0"/>
            </a:endParaRP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identify types of farm records</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explain how RFID and digital tools improve efficiency.</a:t>
            </a:r>
          </a:p>
        </p:txBody>
      </p:sp>
      <p:sp>
        <p:nvSpPr>
          <p:cNvPr id="2" name="Slide Number Placeholder 1">
            <a:extLst>
              <a:ext uri="{FF2B5EF4-FFF2-40B4-BE49-F238E27FC236}">
                <a16:creationId xmlns:a16="http://schemas.microsoft.com/office/drawing/2014/main" id="{1F64692A-357C-E1E2-40E4-200910A51E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117</a:t>
            </a:fld>
            <a:endParaRPr lang="en-AU"/>
          </a:p>
        </p:txBody>
      </p:sp>
      <p:sp>
        <p:nvSpPr>
          <p:cNvPr id="8" name="Text Placeholder 5">
            <a:extLst>
              <a:ext uri="{FF2B5EF4-FFF2-40B4-BE49-F238E27FC236}">
                <a16:creationId xmlns:a16="http://schemas.microsoft.com/office/drawing/2014/main" id="{D1EB5F94-9A21-E567-4E14-F108E25D1D4E}"/>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111806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7B2E7-01BB-4035-418E-894229CB888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A65B0F4-0B66-CA6D-2F37-ADECB00487B9}"/>
              </a:ext>
            </a:extLst>
          </p:cNvPr>
          <p:cNvSpPr>
            <a:spLocks noGrp="1"/>
          </p:cNvSpPr>
          <p:nvPr>
            <p:ph type="title"/>
          </p:nvPr>
        </p:nvSpPr>
        <p:spPr/>
        <p:txBody>
          <a:bodyPr/>
          <a:lstStyle/>
          <a:p>
            <a:r>
              <a:rPr lang="en-AU" dirty="0"/>
              <a:t>Key terms (20) </a:t>
            </a:r>
            <a:r>
              <a:rPr lang="en-AU" dirty="0">
                <a:solidFill>
                  <a:schemeClr val="bg1"/>
                </a:solidFill>
              </a:rPr>
              <a:t>21</a:t>
            </a:r>
            <a:endParaRPr lang="en-AU" dirty="0"/>
          </a:p>
        </p:txBody>
      </p:sp>
      <p:sp>
        <p:nvSpPr>
          <p:cNvPr id="9" name="Text Placeholder 8">
            <a:extLst>
              <a:ext uri="{FF2B5EF4-FFF2-40B4-BE49-F238E27FC236}">
                <a16:creationId xmlns:a16="http://schemas.microsoft.com/office/drawing/2014/main" id="{39AD9FD8-1E77-0CF0-D4D3-532C2FF03AB5}"/>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Health records </a:t>
            </a:r>
            <a:r>
              <a:rPr lang="en-AU" sz="1800" dirty="0">
                <a:effectLst/>
                <a:latin typeface="Arial" panose="020B0604020202020204" pitchFamily="34" charset="0"/>
                <a:ea typeface="Calibri" panose="020F0502020204030204" pitchFamily="34" charset="0"/>
              </a:rPr>
              <a:t>– notes about treatments like vaccinations or drenching.</a:t>
            </a:r>
          </a:p>
          <a:p>
            <a:pPr>
              <a:lnSpc>
                <a:spcPct val="150000"/>
              </a:lnSpc>
              <a:buNone/>
            </a:pPr>
            <a:r>
              <a:rPr lang="en-AU" sz="1800" b="1" dirty="0">
                <a:effectLst/>
                <a:latin typeface="Arial" panose="020B0604020202020204" pitchFamily="34" charset="0"/>
                <a:ea typeface="Calibri" panose="020F0502020204030204" pitchFamily="34" charset="0"/>
              </a:rPr>
              <a:t>Production records </a:t>
            </a:r>
            <a:r>
              <a:rPr lang="en-AU" sz="1800" dirty="0">
                <a:effectLst/>
                <a:latin typeface="Arial" panose="020B0604020202020204" pitchFamily="34" charset="0"/>
                <a:ea typeface="Calibri" panose="020F0502020204030204" pitchFamily="34" charset="0"/>
              </a:rPr>
              <a:t>– data like fleece weight or lamb growth used to make farm decisions.</a:t>
            </a:r>
          </a:p>
          <a:p>
            <a:pPr>
              <a:lnSpc>
                <a:spcPct val="150000"/>
              </a:lnSpc>
            </a:pPr>
            <a:r>
              <a:rPr lang="en-AU" sz="1800" b="1" dirty="0">
                <a:effectLst/>
                <a:latin typeface="Arial" panose="020B0604020202020204" pitchFamily="34" charset="0"/>
                <a:ea typeface="Calibri" panose="020F0502020204030204" pitchFamily="34" charset="0"/>
              </a:rPr>
              <a:t>Financial records </a:t>
            </a:r>
            <a:r>
              <a:rPr lang="en-AU" sz="1800" dirty="0">
                <a:effectLst/>
                <a:latin typeface="Arial" panose="020B0604020202020204" pitchFamily="34" charset="0"/>
                <a:ea typeface="Calibri" panose="020F0502020204030204" pitchFamily="34" charset="0"/>
              </a:rPr>
              <a:t>– information about farm income and costs that helps manage the business.</a:t>
            </a:r>
          </a:p>
        </p:txBody>
      </p:sp>
      <p:pic>
        <p:nvPicPr>
          <p:cNvPr id="5" name="Picture Placeholder 5">
            <a:extLst>
              <a:ext uri="{FF2B5EF4-FFF2-40B4-BE49-F238E27FC236}">
                <a16:creationId xmlns:a16="http://schemas.microsoft.com/office/drawing/2014/main" id="{E94F515A-866C-A709-C131-FEE12348B51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138FA68B-A83F-E9BB-31C2-CDAF2FED4573}"/>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118</a:t>
            </a:fld>
            <a:endParaRPr lang="en-AU"/>
          </a:p>
        </p:txBody>
      </p:sp>
    </p:spTree>
    <p:extLst>
      <p:ext uri="{BB962C8B-B14F-4D97-AF65-F5344CB8AC3E}">
        <p14:creationId xmlns:p14="http://schemas.microsoft.com/office/powerpoint/2010/main" val="388690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D89EF1-7865-F50F-EE6C-FD765282BC88}"/>
              </a:ext>
            </a:extLst>
          </p:cNvPr>
          <p:cNvSpPr>
            <a:spLocks noGrp="1"/>
          </p:cNvSpPr>
          <p:nvPr>
            <p:ph type="title"/>
          </p:nvPr>
        </p:nvSpPr>
        <p:spPr/>
        <p:txBody>
          <a:bodyPr/>
          <a:lstStyle/>
          <a:p>
            <a:r>
              <a:rPr lang="en-AU"/>
              <a:t>Why good data matters</a:t>
            </a:r>
          </a:p>
        </p:txBody>
      </p:sp>
      <p:sp>
        <p:nvSpPr>
          <p:cNvPr id="4" name="Text Placeholder 3">
            <a:extLst>
              <a:ext uri="{FF2B5EF4-FFF2-40B4-BE49-F238E27FC236}">
                <a16:creationId xmlns:a16="http://schemas.microsoft.com/office/drawing/2014/main" id="{406D3535-E585-78C0-388F-4B0225A3F826}"/>
              </a:ext>
            </a:extLst>
          </p:cNvPr>
          <p:cNvSpPr>
            <a:spLocks noGrp="1"/>
          </p:cNvSpPr>
          <p:nvPr>
            <p:ph type="body" sz="quarter" idx="18"/>
          </p:nvPr>
        </p:nvSpPr>
        <p:spPr/>
        <p:txBody>
          <a:bodyPr/>
          <a:lstStyle/>
          <a:p>
            <a:r>
              <a:rPr lang="en-US" dirty="0"/>
              <a:t>Types of data</a:t>
            </a:r>
          </a:p>
        </p:txBody>
      </p:sp>
      <p:graphicFrame>
        <p:nvGraphicFramePr>
          <p:cNvPr id="9" name="Table 8">
            <a:extLst>
              <a:ext uri="{FF2B5EF4-FFF2-40B4-BE49-F238E27FC236}">
                <a16:creationId xmlns:a16="http://schemas.microsoft.com/office/drawing/2014/main" id="{07F8ACEF-BD51-231D-42F0-9245E10B0A49}"/>
              </a:ext>
            </a:extLst>
          </p:cNvPr>
          <p:cNvGraphicFramePr>
            <a:graphicFrameLocks noGrp="1"/>
          </p:cNvGraphicFramePr>
          <p:nvPr>
            <p:extLst>
              <p:ext uri="{D42A27DB-BD31-4B8C-83A1-F6EECF244321}">
                <p14:modId xmlns:p14="http://schemas.microsoft.com/office/powerpoint/2010/main" val="2967480630"/>
              </p:ext>
            </p:extLst>
          </p:nvPr>
        </p:nvGraphicFramePr>
        <p:xfrm>
          <a:off x="359999" y="1557338"/>
          <a:ext cx="11436518" cy="3981371"/>
        </p:xfrm>
        <a:graphic>
          <a:graphicData uri="http://schemas.openxmlformats.org/drawingml/2006/table">
            <a:tbl>
              <a:tblPr firstRow="1" firstCol="1" bandRow="1">
                <a:tableStyleId>{B301B821-A1FF-4177-AEE7-76D212191A09}</a:tableStyleId>
              </a:tblPr>
              <a:tblGrid>
                <a:gridCol w="2283882">
                  <a:extLst>
                    <a:ext uri="{9D8B030D-6E8A-4147-A177-3AD203B41FA5}">
                      <a16:colId xmlns:a16="http://schemas.microsoft.com/office/drawing/2014/main" val="1556260481"/>
                    </a:ext>
                  </a:extLst>
                </a:gridCol>
                <a:gridCol w="4576318">
                  <a:extLst>
                    <a:ext uri="{9D8B030D-6E8A-4147-A177-3AD203B41FA5}">
                      <a16:colId xmlns:a16="http://schemas.microsoft.com/office/drawing/2014/main" val="2026233611"/>
                    </a:ext>
                  </a:extLst>
                </a:gridCol>
                <a:gridCol w="4576318">
                  <a:extLst>
                    <a:ext uri="{9D8B030D-6E8A-4147-A177-3AD203B41FA5}">
                      <a16:colId xmlns:a16="http://schemas.microsoft.com/office/drawing/2014/main" val="1778410609"/>
                    </a:ext>
                  </a:extLst>
                </a:gridCol>
              </a:tblGrid>
              <a:tr h="561371">
                <a:tc>
                  <a:txBody>
                    <a:bodyPr/>
                    <a:lstStyle/>
                    <a:p>
                      <a:pPr>
                        <a:lnSpc>
                          <a:spcPct val="150000"/>
                        </a:lnSpc>
                        <a:spcBef>
                          <a:spcPts val="960"/>
                        </a:spcBef>
                        <a:spcAft>
                          <a:spcPts val="960"/>
                        </a:spcAft>
                        <a:buNone/>
                      </a:pPr>
                      <a:r>
                        <a:rPr lang="en-AU" sz="1800" dirty="0">
                          <a:effectLst/>
                        </a:rPr>
                        <a:t>Record type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What it includes</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Why it’s important</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7357345"/>
                  </a:ext>
                </a:extLst>
              </a:tr>
              <a:tr h="684000">
                <a:tc>
                  <a:txBody>
                    <a:bodyPr/>
                    <a:lstStyle/>
                    <a:p>
                      <a:pPr>
                        <a:lnSpc>
                          <a:spcPct val="150000"/>
                        </a:lnSpc>
                        <a:spcBef>
                          <a:spcPts val="400"/>
                        </a:spcBef>
                        <a:spcAft>
                          <a:spcPts val="400"/>
                        </a:spcAft>
                        <a:buNone/>
                      </a:pPr>
                      <a:r>
                        <a:rPr lang="en-AU" sz="1800">
                          <a:effectLst/>
                        </a:rPr>
                        <a:t>Health</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Drenching, vaccinations, treatments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Monitors welfare and prevents overuse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39203147"/>
                  </a:ext>
                </a:extLst>
              </a:tr>
              <a:tr h="684000">
                <a:tc>
                  <a:txBody>
                    <a:bodyPr/>
                    <a:lstStyle/>
                    <a:p>
                      <a:pPr>
                        <a:lnSpc>
                          <a:spcPct val="150000"/>
                        </a:lnSpc>
                        <a:spcBef>
                          <a:spcPts val="400"/>
                        </a:spcBef>
                        <a:spcAft>
                          <a:spcPts val="400"/>
                        </a:spcAft>
                        <a:buNone/>
                      </a:pPr>
                      <a:r>
                        <a:rPr lang="en-AU" sz="1800">
                          <a:effectLst/>
                        </a:rPr>
                        <a:t>Reproduction</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Joining, lambing, scanning</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Tracks fertility and lambing success</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5475057"/>
                  </a:ext>
                </a:extLst>
              </a:tr>
              <a:tr h="684000">
                <a:tc>
                  <a:txBody>
                    <a:bodyPr/>
                    <a:lstStyle/>
                    <a:p>
                      <a:pPr>
                        <a:lnSpc>
                          <a:spcPct val="150000"/>
                        </a:lnSpc>
                        <a:spcBef>
                          <a:spcPts val="400"/>
                        </a:spcBef>
                        <a:spcAft>
                          <a:spcPts val="400"/>
                        </a:spcAft>
                        <a:buNone/>
                      </a:pPr>
                      <a:r>
                        <a:rPr lang="en-AU" sz="1800">
                          <a:effectLst/>
                        </a:rPr>
                        <a:t>Production</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Weights, fleece test results</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Supports selection and marketing</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57704099"/>
                  </a:ext>
                </a:extLst>
              </a:tr>
              <a:tr h="684000">
                <a:tc>
                  <a:txBody>
                    <a:bodyPr/>
                    <a:lstStyle/>
                    <a:p>
                      <a:pPr>
                        <a:lnSpc>
                          <a:spcPct val="150000"/>
                        </a:lnSpc>
                        <a:spcBef>
                          <a:spcPts val="400"/>
                        </a:spcBef>
                        <a:spcAft>
                          <a:spcPts val="400"/>
                        </a:spcAft>
                        <a:buNone/>
                      </a:pPr>
                      <a:r>
                        <a:rPr lang="en-AU" sz="1800">
                          <a:effectLst/>
                        </a:rPr>
                        <a:t>Identification</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EID tags, ear marks</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Animal tracking and traceability</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0386790"/>
                  </a:ext>
                </a:extLst>
              </a:tr>
              <a:tr h="684000">
                <a:tc>
                  <a:txBody>
                    <a:bodyPr/>
                    <a:lstStyle/>
                    <a:p>
                      <a:pPr>
                        <a:lnSpc>
                          <a:spcPct val="150000"/>
                        </a:lnSpc>
                        <a:spcBef>
                          <a:spcPts val="400"/>
                        </a:spcBef>
                        <a:spcAft>
                          <a:spcPts val="400"/>
                        </a:spcAft>
                        <a:buNone/>
                      </a:pPr>
                      <a:r>
                        <a:rPr lang="en-AU" sz="1800" dirty="0">
                          <a:effectLst/>
                        </a:rPr>
                        <a:t>Financial</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Feed costs, sales, vet bills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Manages enterprise viability</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95231867"/>
                  </a:ext>
                </a:extLst>
              </a:tr>
            </a:tbl>
          </a:graphicData>
        </a:graphic>
      </p:graphicFrame>
      <p:sp>
        <p:nvSpPr>
          <p:cNvPr id="2" name="Slide Number Placeholder 1">
            <a:extLst>
              <a:ext uri="{FF2B5EF4-FFF2-40B4-BE49-F238E27FC236}">
                <a16:creationId xmlns:a16="http://schemas.microsoft.com/office/drawing/2014/main" id="{7289E0E8-2FAB-8C3E-EEE6-1272AC591F3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119</a:t>
            </a:fld>
            <a:endParaRPr lang="en-AU"/>
          </a:p>
        </p:txBody>
      </p:sp>
    </p:spTree>
    <p:extLst>
      <p:ext uri="{BB962C8B-B14F-4D97-AF65-F5344CB8AC3E}">
        <p14:creationId xmlns:p14="http://schemas.microsoft.com/office/powerpoint/2010/main" val="374239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E18652-7511-0F2F-3BC1-FA6DC594A91B}"/>
              </a:ext>
            </a:extLst>
          </p:cNvPr>
          <p:cNvSpPr>
            <a:spLocks noGrp="1"/>
          </p:cNvSpPr>
          <p:nvPr>
            <p:ph type="title"/>
          </p:nvPr>
        </p:nvSpPr>
        <p:spPr/>
        <p:txBody>
          <a:bodyPr/>
          <a:lstStyle/>
          <a:p>
            <a:r>
              <a:rPr lang="en-AU" dirty="0"/>
              <a:t>Sample answer</a:t>
            </a:r>
          </a:p>
        </p:txBody>
      </p:sp>
      <p:graphicFrame>
        <p:nvGraphicFramePr>
          <p:cNvPr id="6" name="Chart 5" descr="Column graph showing hseep numbers in Australia between 2016-2022">
            <a:extLst>
              <a:ext uri="{FF2B5EF4-FFF2-40B4-BE49-F238E27FC236}">
                <a16:creationId xmlns:a16="http://schemas.microsoft.com/office/drawing/2014/main" id="{BE18E4BF-8FAE-86EA-D330-BD7C51716179}"/>
              </a:ext>
            </a:extLst>
          </p:cNvPr>
          <p:cNvGraphicFramePr>
            <a:graphicFrameLocks/>
          </p:cNvGraphicFramePr>
          <p:nvPr>
            <p:extLst>
              <p:ext uri="{D42A27DB-BD31-4B8C-83A1-F6EECF244321}">
                <p14:modId xmlns:p14="http://schemas.microsoft.com/office/powerpoint/2010/main" val="2877681970"/>
              </p:ext>
            </p:extLst>
          </p:nvPr>
        </p:nvGraphicFramePr>
        <p:xfrm>
          <a:off x="201474" y="1215938"/>
          <a:ext cx="10146817" cy="5185604"/>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D46F0A9-898E-63AC-B9D9-7BDF272875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407509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0D957-A8A3-40AE-B1C0-760AA904047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45E34FE-66CD-6E72-2008-053C99FAF757}"/>
              </a:ext>
            </a:extLst>
          </p:cNvPr>
          <p:cNvSpPr>
            <a:spLocks noGrp="1"/>
          </p:cNvSpPr>
          <p:nvPr>
            <p:ph type="title"/>
          </p:nvPr>
        </p:nvSpPr>
        <p:spPr>
          <a:xfrm>
            <a:off x="360000" y="360000"/>
            <a:ext cx="3796364" cy="545601"/>
          </a:xfrm>
        </p:spPr>
        <p:txBody>
          <a:bodyPr/>
          <a:lstStyle/>
          <a:p>
            <a:r>
              <a:rPr lang="en-AU" dirty="0">
                <a:latin typeface="+mj-lt"/>
              </a:rPr>
              <a:t>Using RFID tags</a:t>
            </a:r>
          </a:p>
        </p:txBody>
      </p:sp>
      <p:pic>
        <p:nvPicPr>
          <p:cNvPr id="4" name="Picture 3" descr="photograph depicting how EID is being used on farm, two lambs in a lamb cradle wit hEID tags in their ears, farmer scanning one of the lambs tags with an RFID hand-held wand.">
            <a:extLst>
              <a:ext uri="{FF2B5EF4-FFF2-40B4-BE49-F238E27FC236}">
                <a16:creationId xmlns:a16="http://schemas.microsoft.com/office/drawing/2014/main" id="{9E30D05D-9CCE-4C40-970B-80C92AF0AA5E}"/>
              </a:ext>
            </a:extLst>
          </p:cNvPr>
          <p:cNvPicPr>
            <a:picLocks noChangeAspect="1"/>
          </p:cNvPicPr>
          <p:nvPr/>
        </p:nvPicPr>
        <p:blipFill>
          <a:blip r:embed="rId3" cstate="screen">
            <a:extLst>
              <a:ext uri="{28A0092B-C50C-407E-A947-70E740481C1C}">
                <a14:useLocalDpi xmlns:a14="http://schemas.microsoft.com/office/drawing/2010/main"/>
              </a:ext>
            </a:extLst>
          </a:blip>
          <a:srcRect l="854" t="664" r="1723" b="14579"/>
          <a:stretch>
            <a:fillRect/>
          </a:stretch>
        </p:blipFill>
        <p:spPr>
          <a:xfrm>
            <a:off x="7065137" y="162000"/>
            <a:ext cx="4766863" cy="5498212"/>
          </a:xfrm>
          <a:prstGeom prst="rect">
            <a:avLst/>
          </a:prstGeom>
          <a:solidFill>
            <a:srgbClr val="FFFFFF">
              <a:shade val="85000"/>
            </a:srgbClr>
          </a:solidFill>
          <a:ln w="88900" cap="sq">
            <a:noFill/>
            <a:miter lim="800000"/>
          </a:ln>
          <a:effectLst/>
        </p:spPr>
      </p:pic>
      <p:sp>
        <p:nvSpPr>
          <p:cNvPr id="3" name="Rectangle 2">
            <a:extLst>
              <a:ext uri="{FF2B5EF4-FFF2-40B4-BE49-F238E27FC236}">
                <a16:creationId xmlns:a16="http://schemas.microsoft.com/office/drawing/2014/main" id="{2A155699-E311-6C4E-48CA-A8DC46864E34}"/>
              </a:ext>
            </a:extLst>
          </p:cNvPr>
          <p:cNvSpPr/>
          <p:nvPr/>
        </p:nvSpPr>
        <p:spPr>
          <a:xfrm>
            <a:off x="5031458" y="660154"/>
            <a:ext cx="4067357" cy="107526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en-AU" sz="1800" dirty="0">
                <a:solidFill>
                  <a:schemeClr val="bg1"/>
                </a:solidFill>
              </a:rPr>
              <a:t>Individual ID codes or numbers stored on integration circuits (IC) attached to antenna within the ear tags.</a:t>
            </a:r>
          </a:p>
        </p:txBody>
      </p:sp>
      <p:sp>
        <p:nvSpPr>
          <p:cNvPr id="6" name="Rectangle 5">
            <a:extLst>
              <a:ext uri="{FF2B5EF4-FFF2-40B4-BE49-F238E27FC236}">
                <a16:creationId xmlns:a16="http://schemas.microsoft.com/office/drawing/2014/main" id="{0A618F8E-1264-1FA1-F1C9-CBD82F71151D}"/>
              </a:ext>
            </a:extLst>
          </p:cNvPr>
          <p:cNvSpPr/>
          <p:nvPr/>
        </p:nvSpPr>
        <p:spPr>
          <a:xfrm>
            <a:off x="360000" y="5463728"/>
            <a:ext cx="10994169" cy="1292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nSpc>
                <a:spcPct val="120000"/>
              </a:lnSpc>
              <a:spcAft>
                <a:spcPts val="600"/>
              </a:spcAft>
            </a:pPr>
            <a:r>
              <a:rPr lang="en-AU" sz="1800" dirty="0">
                <a:solidFill>
                  <a:schemeClr val="bg1"/>
                </a:solidFill>
              </a:rPr>
              <a:t>Scanning equipment such as RFID hand-held wands scan the tag using radio waves, accessing the unique number/code. Information can be stored by the reader under that number or sent to another storage device such as a computer via Bluetooth or connecting cable. Information can be accessed later and compared or updated as further data on this animal is collected.</a:t>
            </a:r>
          </a:p>
        </p:txBody>
      </p:sp>
      <p:sp>
        <p:nvSpPr>
          <p:cNvPr id="2" name="Slide Number Placeholder 1">
            <a:extLst>
              <a:ext uri="{FF2B5EF4-FFF2-40B4-BE49-F238E27FC236}">
                <a16:creationId xmlns:a16="http://schemas.microsoft.com/office/drawing/2014/main" id="{C0885BDC-9BA7-6D58-148A-CCA58DAEB5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120</a:t>
            </a:fld>
            <a:endParaRPr lang="en-AU"/>
          </a:p>
        </p:txBody>
      </p:sp>
    </p:spTree>
    <p:extLst>
      <p:ext uri="{BB962C8B-B14F-4D97-AF65-F5344CB8AC3E}">
        <p14:creationId xmlns:p14="http://schemas.microsoft.com/office/powerpoint/2010/main" val="55266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83295-9EF4-91F8-95EA-730B37172DA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2C96F4C-D651-93CD-7321-B2A9CDF1A328}"/>
              </a:ext>
            </a:extLst>
          </p:cNvPr>
          <p:cNvSpPr>
            <a:spLocks noGrp="1"/>
          </p:cNvSpPr>
          <p:nvPr>
            <p:ph type="title"/>
          </p:nvPr>
        </p:nvSpPr>
        <p:spPr/>
        <p:txBody>
          <a:bodyPr/>
          <a:lstStyle/>
          <a:p>
            <a:r>
              <a:rPr lang="en-AU" dirty="0">
                <a:latin typeface="+mj-lt"/>
              </a:rPr>
              <a:t>How to use the RFID scanner (1)</a:t>
            </a:r>
          </a:p>
        </p:txBody>
      </p:sp>
      <p:sp>
        <p:nvSpPr>
          <p:cNvPr id="3" name="Text Placeholder 2">
            <a:extLst>
              <a:ext uri="{FF2B5EF4-FFF2-40B4-BE49-F238E27FC236}">
                <a16:creationId xmlns:a16="http://schemas.microsoft.com/office/drawing/2014/main" id="{D52ED785-51BD-2ACD-AEFF-13DE6B7388A1}"/>
              </a:ext>
            </a:extLst>
          </p:cNvPr>
          <p:cNvSpPr>
            <a:spLocks noGrp="1"/>
          </p:cNvSpPr>
          <p:nvPr>
            <p:ph type="body" sz="quarter" idx="17"/>
          </p:nvPr>
        </p:nvSpPr>
        <p:spPr>
          <a:xfrm>
            <a:off x="360000" y="1567086"/>
            <a:ext cx="7703345" cy="4807835"/>
          </a:xfrm>
        </p:spPr>
        <p:txBody>
          <a:bodyPr/>
          <a:lstStyle/>
          <a:p>
            <a:pPr>
              <a:spcAft>
                <a:spcPts val="600"/>
              </a:spcAft>
            </a:pPr>
            <a:r>
              <a:rPr lang="en-AU" sz="1800" dirty="0">
                <a:ea typeface="Calibri" panose="020F0502020204030204" pitchFamily="34" charset="0"/>
                <a:cs typeface="Times New Roman" panose="02020603050405020304" pitchFamily="18" charset="0"/>
              </a:rPr>
              <a:t>Demonstrate how to safely and correctly use the RFID scanner to scan one of the </a:t>
            </a:r>
            <a:r>
              <a:rPr lang="en-AU" sz="1800" dirty="0" err="1">
                <a:ea typeface="Calibri" panose="020F0502020204030204" pitchFamily="34" charset="0"/>
                <a:cs typeface="Times New Roman" panose="02020603050405020304" pitchFamily="18" charset="0"/>
              </a:rPr>
              <a:t>eID</a:t>
            </a:r>
            <a:r>
              <a:rPr lang="en-AU" sz="1800" dirty="0">
                <a:ea typeface="Calibri" panose="020F0502020204030204" pitchFamily="34" charset="0"/>
                <a:cs typeface="Times New Roman" panose="02020603050405020304" pitchFamily="18" charset="0"/>
              </a:rPr>
              <a:t> or RFID tags.</a:t>
            </a:r>
          </a:p>
          <a:p>
            <a:pPr>
              <a:spcAft>
                <a:spcPts val="600"/>
              </a:spcAft>
            </a:pPr>
            <a:r>
              <a:rPr lang="en-AU" sz="1800" dirty="0">
                <a:ea typeface="Calibri" panose="020F0502020204030204" pitchFamily="34" charset="0"/>
                <a:cs typeface="Times New Roman" panose="02020603050405020304" pitchFamily="18" charset="0"/>
              </a:rPr>
              <a:t>If using a HR5 Gallagher hand </a:t>
            </a:r>
            <a:r>
              <a:rPr lang="en-AU" sz="1800" dirty="0" err="1">
                <a:ea typeface="Calibri" panose="020F0502020204030204" pitchFamily="34" charset="0"/>
                <a:cs typeface="Times New Roman" panose="02020603050405020304" pitchFamily="18" charset="0"/>
              </a:rPr>
              <a:t>eID</a:t>
            </a:r>
            <a:r>
              <a:rPr lang="en-AU" sz="1800" dirty="0">
                <a:ea typeface="Calibri" panose="020F0502020204030204" pitchFamily="34" charset="0"/>
                <a:cs typeface="Times New Roman" panose="02020603050405020304" pitchFamily="18" charset="0"/>
              </a:rPr>
              <a:t> tag reader:</a:t>
            </a:r>
          </a:p>
          <a:p>
            <a:pPr marL="342900" indent="-342900">
              <a:spcAft>
                <a:spcPts val="600"/>
              </a:spcAft>
              <a:buFont typeface="+mj-lt"/>
              <a:buAutoNum type="arabicPeriod"/>
            </a:pPr>
            <a:r>
              <a:rPr lang="en-AU" sz="1800" dirty="0"/>
              <a:t>Power the device on.</a:t>
            </a:r>
          </a:p>
          <a:p>
            <a:pPr marL="342900" lvl="0" indent="-342900" fontAlgn="base">
              <a:spcAft>
                <a:spcPts val="600"/>
              </a:spcAft>
              <a:buFont typeface="+mj-lt"/>
              <a:buAutoNum type="arabicPeriod"/>
            </a:pPr>
            <a:r>
              <a:rPr lang="en-AU" sz="1800" dirty="0"/>
              <a:t>Start a new session using the sessions icon and press ok (a session must exist before the reader will scan any tags).</a:t>
            </a:r>
          </a:p>
          <a:p>
            <a:pPr marL="342900" lvl="0" indent="-342900" fontAlgn="base">
              <a:spcAft>
                <a:spcPts val="600"/>
              </a:spcAft>
              <a:buFont typeface="+mj-lt"/>
              <a:buAutoNum type="arabicPeriod"/>
            </a:pPr>
            <a:r>
              <a:rPr lang="en-AU" sz="1800" dirty="0"/>
              <a:t>Select ‘</a:t>
            </a:r>
            <a:r>
              <a:rPr lang="en-AU" sz="1800" dirty="0" err="1"/>
              <a:t>yes’</a:t>
            </a:r>
            <a:r>
              <a:rPr lang="en-AU" sz="1800" dirty="0"/>
              <a:t> in the data fields section to record notes against </a:t>
            </a:r>
            <a:r>
              <a:rPr lang="en-AU" sz="1800" dirty="0" err="1"/>
              <a:t>eID</a:t>
            </a:r>
            <a:r>
              <a:rPr lang="en-AU" sz="1800" dirty="0"/>
              <a:t> tags. Next.</a:t>
            </a:r>
          </a:p>
          <a:p>
            <a:pPr marL="342900" lvl="0" indent="-342900" fontAlgn="base">
              <a:spcAft>
                <a:spcPts val="600"/>
              </a:spcAft>
              <a:buFont typeface="+mj-lt"/>
              <a:buAutoNum type="arabicPeriod"/>
            </a:pPr>
            <a:r>
              <a:rPr lang="en-AU" sz="1800" dirty="0"/>
              <a:t>Use the arrow keys to select the required data field and press the select key. A good option to begin with is adding condition, or weight for an individual. Next.</a:t>
            </a:r>
          </a:p>
        </p:txBody>
      </p:sp>
      <p:pic>
        <p:nvPicPr>
          <p:cNvPr id="14" name="Picture 13" descr="A close up of the display of a handheld RFID scanner, digital display with annotations showing what each section of writing represents">
            <a:extLst>
              <a:ext uri="{FF2B5EF4-FFF2-40B4-BE49-F238E27FC236}">
                <a16:creationId xmlns:a16="http://schemas.microsoft.com/office/drawing/2014/main" id="{72B2286C-BC8B-818F-0ED4-B4ACE29F46B9}"/>
              </a:ext>
            </a:extLst>
          </p:cNvPr>
          <p:cNvPicPr>
            <a:picLocks noChangeAspect="1"/>
          </p:cNvPicPr>
          <p:nvPr/>
        </p:nvPicPr>
        <p:blipFill>
          <a:blip r:embed="rId3"/>
          <a:srcRect l="8450" t="2187" r="4249" b="2506"/>
          <a:stretch>
            <a:fillRect/>
          </a:stretch>
        </p:blipFill>
        <p:spPr>
          <a:xfrm>
            <a:off x="8065488" y="632800"/>
            <a:ext cx="3778512" cy="5368225"/>
          </a:xfrm>
          <a:prstGeom prst="rect">
            <a:avLst/>
          </a:prstGeom>
        </p:spPr>
      </p:pic>
      <p:sp>
        <p:nvSpPr>
          <p:cNvPr id="4" name="TextBox 3">
            <a:extLst>
              <a:ext uri="{FF2B5EF4-FFF2-40B4-BE49-F238E27FC236}">
                <a16:creationId xmlns:a16="http://schemas.microsoft.com/office/drawing/2014/main" id="{5A353D7C-3DD4-4047-B401-E3220358FF56}"/>
              </a:ext>
            </a:extLst>
          </p:cNvPr>
          <p:cNvSpPr txBox="1"/>
          <p:nvPr/>
        </p:nvSpPr>
        <p:spPr>
          <a:xfrm>
            <a:off x="9603030" y="6072584"/>
            <a:ext cx="2148143" cy="402482"/>
          </a:xfrm>
          <a:prstGeom prst="rect">
            <a:avLst/>
          </a:prstGeom>
          <a:noFill/>
        </p:spPr>
        <p:txBody>
          <a:bodyPr wrap="square">
            <a:spAutoFit/>
          </a:bodyPr>
          <a:lstStyle/>
          <a:p>
            <a:pPr>
              <a:lnSpc>
                <a:spcPts val="1200"/>
              </a:lnSpc>
              <a:spcBef>
                <a:spcPts val="1200"/>
              </a:spcBef>
              <a:spcAft>
                <a:spcPts val="60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Example screen for HR5 handheld reader, no field notes selected.</a:t>
            </a:r>
          </a:p>
        </p:txBody>
      </p:sp>
      <p:sp>
        <p:nvSpPr>
          <p:cNvPr id="2" name="Slide Number Placeholder 1">
            <a:extLst>
              <a:ext uri="{FF2B5EF4-FFF2-40B4-BE49-F238E27FC236}">
                <a16:creationId xmlns:a16="http://schemas.microsoft.com/office/drawing/2014/main" id="{A073B026-FBC1-94B7-5E51-A985E09382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121</a:t>
            </a:fld>
            <a:endParaRPr lang="en-AU"/>
          </a:p>
        </p:txBody>
      </p:sp>
    </p:spTree>
    <p:extLst>
      <p:ext uri="{BB962C8B-B14F-4D97-AF65-F5344CB8AC3E}">
        <p14:creationId xmlns:p14="http://schemas.microsoft.com/office/powerpoint/2010/main" val="68313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7E5FE-424E-441E-E03C-4DE005EA5E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8E53989-2B63-85E8-58DD-23B0EB8CA4EF}"/>
              </a:ext>
            </a:extLst>
          </p:cNvPr>
          <p:cNvSpPr>
            <a:spLocks noGrp="1"/>
          </p:cNvSpPr>
          <p:nvPr>
            <p:ph type="title"/>
          </p:nvPr>
        </p:nvSpPr>
        <p:spPr/>
        <p:txBody>
          <a:bodyPr/>
          <a:lstStyle/>
          <a:p>
            <a:r>
              <a:rPr lang="en-AU" dirty="0">
                <a:latin typeface="+mj-lt"/>
              </a:rPr>
              <a:t>How to use the RFID scanner (2)</a:t>
            </a:r>
          </a:p>
        </p:txBody>
      </p:sp>
      <p:sp>
        <p:nvSpPr>
          <p:cNvPr id="8" name="Text Placeholder 7">
            <a:extLst>
              <a:ext uri="{FF2B5EF4-FFF2-40B4-BE49-F238E27FC236}">
                <a16:creationId xmlns:a16="http://schemas.microsoft.com/office/drawing/2014/main" id="{6BB83766-3752-CB05-F98A-99AD0814A247}"/>
              </a:ext>
            </a:extLst>
          </p:cNvPr>
          <p:cNvSpPr>
            <a:spLocks noGrp="1"/>
          </p:cNvSpPr>
          <p:nvPr>
            <p:ph type="body" sz="quarter" idx="17"/>
          </p:nvPr>
        </p:nvSpPr>
        <p:spPr>
          <a:xfrm>
            <a:off x="360000" y="1567086"/>
            <a:ext cx="7537091" cy="4807835"/>
          </a:xfrm>
        </p:spPr>
        <p:txBody>
          <a:bodyPr/>
          <a:lstStyle/>
          <a:p>
            <a:pPr marL="342900" indent="-342900" fontAlgn="base">
              <a:spcAft>
                <a:spcPts val="600"/>
              </a:spcAft>
              <a:buFont typeface="+mj-lt"/>
              <a:buAutoNum type="arabicPeriod" startAt="6"/>
            </a:pPr>
            <a:r>
              <a:rPr lang="en-AU" sz="1800" dirty="0"/>
              <a:t>Return to the main menu and click the ‘read tags’ icon.</a:t>
            </a:r>
            <a:endParaRPr lang="en-AU" sz="1800" kern="0" dirty="0">
              <a:ea typeface="Calibri" panose="020F0502020204030204" pitchFamily="34" charset="0"/>
              <a:cs typeface="Times New Roman" panose="02020603050405020304" pitchFamily="18" charset="0"/>
            </a:endParaRPr>
          </a:p>
          <a:p>
            <a:pPr marL="342900" lvl="0" indent="-342900" fontAlgn="base">
              <a:spcAft>
                <a:spcPts val="600"/>
              </a:spcAft>
              <a:buFont typeface="+mj-lt"/>
              <a:buAutoNum type="arabicPeriod" startAt="6"/>
            </a:pPr>
            <a:r>
              <a:rPr lang="en-AU" sz="1800" kern="0" dirty="0">
                <a:ea typeface="Calibri" panose="020F0502020204030204" pitchFamily="34" charset="0"/>
                <a:cs typeface="Times New Roman" panose="02020603050405020304" pitchFamily="18" charset="0"/>
              </a:rPr>
              <a:t>Press ok to start reading tags.</a:t>
            </a:r>
          </a:p>
          <a:p>
            <a:pPr marL="342900" lvl="0" indent="-342900" fontAlgn="base">
              <a:spcAft>
                <a:spcPts val="600"/>
              </a:spcAft>
              <a:buFont typeface="+mj-lt"/>
              <a:buAutoNum type="arabicPeriod" startAt="6"/>
            </a:pPr>
            <a:r>
              <a:rPr lang="en-AU" sz="1800" kern="0" dirty="0">
                <a:ea typeface="Calibri" panose="020F0502020204030204" pitchFamily="34" charset="0"/>
                <a:cs typeface="Times New Roman" panose="02020603050405020304" pitchFamily="18" charset="0"/>
              </a:rPr>
              <a:t>Squeeze the trigger on your reader and pass the antenna near the tag. A beep will sound to indicate success, and the screen will show information.</a:t>
            </a:r>
          </a:p>
          <a:p>
            <a:pPr marL="342900" lvl="0" indent="-342900" fontAlgn="base">
              <a:spcAft>
                <a:spcPts val="600"/>
              </a:spcAft>
              <a:buFont typeface="+mj-lt"/>
              <a:buAutoNum type="arabicPeriod" startAt="6"/>
            </a:pPr>
            <a:r>
              <a:rPr lang="en-AU" sz="1800" kern="0" dirty="0">
                <a:ea typeface="Calibri" panose="020F0502020204030204" pitchFamily="34" charset="0"/>
                <a:cs typeface="Times New Roman" panose="02020603050405020304" pitchFamily="18" charset="0"/>
              </a:rPr>
              <a:t>Data fields will show if they were selected, use the arrow keys to move to the required field and input data, such as weight of animal.</a:t>
            </a:r>
          </a:p>
          <a:p>
            <a:pPr marL="342900" lvl="0" indent="-342900" fontAlgn="base">
              <a:spcAft>
                <a:spcPts val="600"/>
              </a:spcAft>
              <a:buFont typeface="+mj-lt"/>
              <a:buAutoNum type="arabicPeriod" startAt="6"/>
            </a:pPr>
            <a:r>
              <a:rPr lang="en-AU" sz="1800" kern="0" dirty="0">
                <a:ea typeface="Calibri" panose="020F0502020204030204" pitchFamily="34" charset="0"/>
                <a:cs typeface="Times New Roman" panose="02020603050405020304" pitchFamily="18" charset="0"/>
              </a:rPr>
              <a:t>Click ok and move on to the next scan.</a:t>
            </a:r>
          </a:p>
          <a:p>
            <a:pPr>
              <a:spcAft>
                <a:spcPts val="600"/>
              </a:spcAft>
            </a:pPr>
            <a:r>
              <a:rPr lang="en-AU" sz="1800" i="1" dirty="0">
                <a:ea typeface="Calibri" panose="020F0502020204030204" pitchFamily="34" charset="0"/>
                <a:cs typeface="Times New Roman" panose="02020603050405020304" pitchFamily="18" charset="0"/>
              </a:rPr>
              <a:t>For more detailed instructions and diagrams, read your device manual.</a:t>
            </a:r>
            <a:endParaRPr lang="en-AU" sz="1800" dirty="0">
              <a:ea typeface="Calibri" panose="020F0502020204030204" pitchFamily="34" charset="0"/>
              <a:cs typeface="Times New Roman" panose="02020603050405020304" pitchFamily="18" charset="0"/>
            </a:endParaRPr>
          </a:p>
        </p:txBody>
      </p:sp>
      <p:pic>
        <p:nvPicPr>
          <p:cNvPr id="3" name="Picture 2" descr="A close up of the display of a handheld RFID scanner, digital display with annotations showing what each section of writing represents">
            <a:extLst>
              <a:ext uri="{FF2B5EF4-FFF2-40B4-BE49-F238E27FC236}">
                <a16:creationId xmlns:a16="http://schemas.microsoft.com/office/drawing/2014/main" id="{B4950513-D4E3-3379-23E6-8D0A82D801DA}"/>
              </a:ext>
            </a:extLst>
          </p:cNvPr>
          <p:cNvPicPr>
            <a:picLocks noChangeAspect="1"/>
          </p:cNvPicPr>
          <p:nvPr/>
        </p:nvPicPr>
        <p:blipFill>
          <a:blip r:embed="rId3"/>
          <a:srcRect l="8450" t="2187" r="4249" b="2506"/>
          <a:stretch>
            <a:fillRect/>
          </a:stretch>
        </p:blipFill>
        <p:spPr>
          <a:xfrm>
            <a:off x="8065488" y="632800"/>
            <a:ext cx="3778512" cy="5368225"/>
          </a:xfrm>
          <a:prstGeom prst="rect">
            <a:avLst/>
          </a:prstGeom>
        </p:spPr>
      </p:pic>
      <p:sp>
        <p:nvSpPr>
          <p:cNvPr id="7" name="TextBox 6">
            <a:extLst>
              <a:ext uri="{FF2B5EF4-FFF2-40B4-BE49-F238E27FC236}">
                <a16:creationId xmlns:a16="http://schemas.microsoft.com/office/drawing/2014/main" id="{4E8DD9AF-F659-BBD1-E028-C861CDDB1B97}"/>
              </a:ext>
            </a:extLst>
          </p:cNvPr>
          <p:cNvSpPr txBox="1"/>
          <p:nvPr/>
        </p:nvSpPr>
        <p:spPr>
          <a:xfrm>
            <a:off x="9603030" y="6072584"/>
            <a:ext cx="2148143" cy="402482"/>
          </a:xfrm>
          <a:prstGeom prst="rect">
            <a:avLst/>
          </a:prstGeom>
          <a:noFill/>
        </p:spPr>
        <p:txBody>
          <a:bodyPr wrap="square">
            <a:spAutoFit/>
          </a:bodyPr>
          <a:lstStyle/>
          <a:p>
            <a:pPr>
              <a:lnSpc>
                <a:spcPts val="1200"/>
              </a:lnSpc>
              <a:spcBef>
                <a:spcPts val="1200"/>
              </a:spcBef>
              <a:spcAft>
                <a:spcPts val="600"/>
              </a:spcAft>
            </a:pPr>
            <a:r>
              <a:rPr lang="en-AU" sz="1000" dirty="0">
                <a:effectLst/>
                <a:latin typeface="Arial" panose="020B0604020202020204" pitchFamily="34" charset="0"/>
                <a:ea typeface="Calibri" panose="020F0502020204030204" pitchFamily="34" charset="0"/>
                <a:cs typeface="Times New Roman" panose="02020603050405020304" pitchFamily="18" charset="0"/>
              </a:rPr>
              <a:t>Example screen for HR5 handheld reader, no field notes selected.</a:t>
            </a:r>
          </a:p>
        </p:txBody>
      </p:sp>
      <p:sp>
        <p:nvSpPr>
          <p:cNvPr id="2" name="Slide Number Placeholder 1">
            <a:extLst>
              <a:ext uri="{FF2B5EF4-FFF2-40B4-BE49-F238E27FC236}">
                <a16:creationId xmlns:a16="http://schemas.microsoft.com/office/drawing/2014/main" id="{859A631D-B5A8-349F-3571-61211F22B9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122</a:t>
            </a:fld>
            <a:endParaRPr lang="en-AU"/>
          </a:p>
        </p:txBody>
      </p:sp>
    </p:spTree>
    <p:extLst>
      <p:ext uri="{BB962C8B-B14F-4D97-AF65-F5344CB8AC3E}">
        <p14:creationId xmlns:p14="http://schemas.microsoft.com/office/powerpoint/2010/main" val="74548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12112-E39C-9792-D77B-57014372DA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8708F3-C0A5-12C1-CB1F-385D66B1B18E}"/>
              </a:ext>
            </a:extLst>
          </p:cNvPr>
          <p:cNvSpPr>
            <a:spLocks noGrp="1"/>
          </p:cNvSpPr>
          <p:nvPr>
            <p:ph type="title"/>
          </p:nvPr>
        </p:nvSpPr>
        <p:spPr/>
        <p:txBody>
          <a:bodyPr/>
          <a:lstStyle/>
          <a:p>
            <a:r>
              <a:rPr lang="en-AU">
                <a:latin typeface="+mj-lt"/>
              </a:rPr>
              <a:t>Sample data for RFID data collection scenarios</a:t>
            </a:r>
          </a:p>
        </p:txBody>
      </p:sp>
      <p:sp>
        <p:nvSpPr>
          <p:cNvPr id="3" name="Text Placeholder 2">
            <a:extLst>
              <a:ext uri="{FF2B5EF4-FFF2-40B4-BE49-F238E27FC236}">
                <a16:creationId xmlns:a16="http://schemas.microsoft.com/office/drawing/2014/main" id="{9A6CF699-674F-F197-9D08-90EB49238F05}"/>
              </a:ext>
            </a:extLst>
          </p:cNvPr>
          <p:cNvSpPr>
            <a:spLocks noGrp="1"/>
          </p:cNvSpPr>
          <p:nvPr>
            <p:ph type="body" sz="quarter" idx="17"/>
          </p:nvPr>
        </p:nvSpPr>
        <p:spPr/>
        <p:txBody>
          <a:bodyPr/>
          <a:lstStyle/>
          <a:p>
            <a:pPr>
              <a:spcBef>
                <a:spcPts val="1200"/>
              </a:spcBef>
            </a:pPr>
            <a:r>
              <a:rPr lang="en-AU" sz="1800" b="1" dirty="0">
                <a:solidFill>
                  <a:srgbClr val="000000"/>
                </a:solidFill>
                <a:ea typeface="Calibri" panose="020F0502020204030204" pitchFamily="34" charset="0"/>
              </a:rPr>
              <a:t>Tip</a:t>
            </a:r>
          </a:p>
          <a:p>
            <a:pPr>
              <a:spcBef>
                <a:spcPts val="1200"/>
              </a:spcBef>
            </a:pPr>
            <a:r>
              <a:rPr lang="en-AU" sz="1800" dirty="0">
                <a:solidFill>
                  <a:srgbClr val="000000"/>
                </a:solidFill>
                <a:ea typeface="Calibri" panose="020F0502020204030204" pitchFamily="34" charset="0"/>
              </a:rPr>
              <a:t>The data tables below have sample information that can be used in the 5 scenarios. Replace the VID (visual identification number) with the </a:t>
            </a:r>
            <a:r>
              <a:rPr lang="en-AU" sz="1800" dirty="0" err="1">
                <a:solidFill>
                  <a:srgbClr val="000000"/>
                </a:solidFill>
                <a:ea typeface="Calibri" panose="020F0502020204030204" pitchFamily="34" charset="0"/>
              </a:rPr>
              <a:t>eID</a:t>
            </a:r>
            <a:r>
              <a:rPr lang="en-AU" sz="1800" dirty="0">
                <a:solidFill>
                  <a:srgbClr val="000000"/>
                </a:solidFill>
                <a:ea typeface="Calibri" panose="020F0502020204030204" pitchFamily="34" charset="0"/>
              </a:rPr>
              <a:t> numbers of the school tags. A different scenario can be completed each week for the fake flock to continue practicing the skills as a class.</a:t>
            </a:r>
            <a:r>
              <a:rPr lang="en-AU" sz="1800" dirty="0">
                <a:solidFill>
                  <a:srgbClr val="000000"/>
                </a:solidFill>
                <a:ea typeface="Calibri" panose="020F0502020204030204" pitchFamily="34" charset="0"/>
                <a:cs typeface="Times New Roman" panose="02020603050405020304" pitchFamily="18" charset="0"/>
              </a:rPr>
              <a:t> </a:t>
            </a:r>
            <a:endParaRPr lang="en-AU" sz="1800" dirty="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D325ECB-1D00-5AC4-9C74-E02A743277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71465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C808F-3C82-1EE2-197E-F20DF63A8C5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4720DBB-8CA4-5A8F-9618-B9DF839450DA}"/>
              </a:ext>
            </a:extLst>
          </p:cNvPr>
          <p:cNvSpPr txBox="1">
            <a:spLocks noGrp="1"/>
          </p:cNvSpPr>
          <p:nvPr>
            <p:ph type="title"/>
          </p:nvPr>
        </p:nvSpPr>
        <p:spPr>
          <a:xfrm>
            <a:off x="360000" y="360000"/>
            <a:ext cx="11484000" cy="41614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15000"/>
              </a:lnSpc>
              <a:spcBef>
                <a:spcPts val="1200"/>
              </a:spcBef>
              <a:spcAft>
                <a:spcPts val="0"/>
              </a:spcAft>
              <a:buClrTx/>
              <a:buSzTx/>
              <a:buFontTx/>
              <a:buNone/>
              <a:tabLst/>
              <a:defRPr/>
            </a:pPr>
            <a:r>
              <a:rPr kumimoji="0" lang="en-AU" sz="2000" b="0" i="0"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Times New Roman" panose="02020603050405020304" pitchFamily="18" charset="0"/>
              </a:rPr>
              <a:t>Sample data for 20 sheep – sheep 1–10</a:t>
            </a:r>
          </a:p>
        </p:txBody>
      </p:sp>
      <p:graphicFrame>
        <p:nvGraphicFramePr>
          <p:cNvPr id="9" name="Table 8">
            <a:extLst>
              <a:ext uri="{FF2B5EF4-FFF2-40B4-BE49-F238E27FC236}">
                <a16:creationId xmlns:a16="http://schemas.microsoft.com/office/drawing/2014/main" id="{8D671D13-B88F-7AB0-4D7D-8B61231AAF08}"/>
              </a:ext>
            </a:extLst>
          </p:cNvPr>
          <p:cNvGraphicFramePr>
            <a:graphicFrameLocks noGrp="1"/>
          </p:cNvGraphicFramePr>
          <p:nvPr>
            <p:extLst>
              <p:ext uri="{D42A27DB-BD31-4B8C-83A1-F6EECF244321}">
                <p14:modId xmlns:p14="http://schemas.microsoft.com/office/powerpoint/2010/main" val="2294457437"/>
              </p:ext>
            </p:extLst>
          </p:nvPr>
        </p:nvGraphicFramePr>
        <p:xfrm>
          <a:off x="360000" y="1304925"/>
          <a:ext cx="11457531" cy="4772987"/>
        </p:xfrm>
        <a:graphic>
          <a:graphicData uri="http://schemas.openxmlformats.org/drawingml/2006/table">
            <a:tbl>
              <a:tblPr firstRow="1" firstCol="1" bandRow="1">
                <a:tableStyleId>{B301B821-A1FF-4177-AEE7-76D212191A09}</a:tableStyleId>
              </a:tblPr>
              <a:tblGrid>
                <a:gridCol w="853375">
                  <a:extLst>
                    <a:ext uri="{9D8B030D-6E8A-4147-A177-3AD203B41FA5}">
                      <a16:colId xmlns:a16="http://schemas.microsoft.com/office/drawing/2014/main" val="594462169"/>
                    </a:ext>
                  </a:extLst>
                </a:gridCol>
                <a:gridCol w="747825">
                  <a:extLst>
                    <a:ext uri="{9D8B030D-6E8A-4147-A177-3AD203B41FA5}">
                      <a16:colId xmlns:a16="http://schemas.microsoft.com/office/drawing/2014/main" val="3745428587"/>
                    </a:ext>
                  </a:extLst>
                </a:gridCol>
                <a:gridCol w="963415">
                  <a:extLst>
                    <a:ext uri="{9D8B030D-6E8A-4147-A177-3AD203B41FA5}">
                      <a16:colId xmlns:a16="http://schemas.microsoft.com/office/drawing/2014/main" val="1290497083"/>
                    </a:ext>
                  </a:extLst>
                </a:gridCol>
                <a:gridCol w="1420962">
                  <a:extLst>
                    <a:ext uri="{9D8B030D-6E8A-4147-A177-3AD203B41FA5}">
                      <a16:colId xmlns:a16="http://schemas.microsoft.com/office/drawing/2014/main" val="4065138234"/>
                    </a:ext>
                  </a:extLst>
                </a:gridCol>
                <a:gridCol w="1386191">
                  <a:extLst>
                    <a:ext uri="{9D8B030D-6E8A-4147-A177-3AD203B41FA5}">
                      <a16:colId xmlns:a16="http://schemas.microsoft.com/office/drawing/2014/main" val="1736296114"/>
                    </a:ext>
                  </a:extLst>
                </a:gridCol>
                <a:gridCol w="2420889">
                  <a:extLst>
                    <a:ext uri="{9D8B030D-6E8A-4147-A177-3AD203B41FA5}">
                      <a16:colId xmlns:a16="http://schemas.microsoft.com/office/drawing/2014/main" val="3412988214"/>
                    </a:ext>
                  </a:extLst>
                </a:gridCol>
                <a:gridCol w="1275571">
                  <a:extLst>
                    <a:ext uri="{9D8B030D-6E8A-4147-A177-3AD203B41FA5}">
                      <a16:colId xmlns:a16="http://schemas.microsoft.com/office/drawing/2014/main" val="1211991575"/>
                    </a:ext>
                  </a:extLst>
                </a:gridCol>
                <a:gridCol w="2389303">
                  <a:extLst>
                    <a:ext uri="{9D8B030D-6E8A-4147-A177-3AD203B41FA5}">
                      <a16:colId xmlns:a16="http://schemas.microsoft.com/office/drawing/2014/main" val="1572255426"/>
                    </a:ext>
                  </a:extLst>
                </a:gridCol>
              </a:tblGrid>
              <a:tr h="652057">
                <a:tc>
                  <a:txBody>
                    <a:bodyPr/>
                    <a:lstStyle/>
                    <a:p>
                      <a:pPr>
                        <a:lnSpc>
                          <a:spcPct val="100000"/>
                        </a:lnSpc>
                        <a:spcBef>
                          <a:spcPts val="960"/>
                        </a:spcBef>
                        <a:spcAft>
                          <a:spcPts val="960"/>
                        </a:spcAft>
                        <a:buNone/>
                      </a:pPr>
                      <a:r>
                        <a:rPr lang="en-AU" sz="1800" dirty="0">
                          <a:effectLst/>
                        </a:rPr>
                        <a:t>VID</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Sex</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Age</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Weight (kg)</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Pregnancy status</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Health inspection</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Sire ID</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dirty="0">
                          <a:effectLst/>
                        </a:rPr>
                        <a:t>Previous lambing</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3844918"/>
                  </a:ext>
                </a:extLst>
              </a:tr>
              <a:tr h="412093">
                <a:tc>
                  <a:txBody>
                    <a:bodyPr/>
                    <a:lstStyle/>
                    <a:p>
                      <a:pPr>
                        <a:lnSpc>
                          <a:spcPct val="100000"/>
                        </a:lnSpc>
                        <a:spcBef>
                          <a:spcPts val="400"/>
                        </a:spcBef>
                        <a:spcAft>
                          <a:spcPts val="400"/>
                        </a:spcAft>
                        <a:buNone/>
                      </a:pPr>
                      <a:r>
                        <a:rPr lang="en-AU" sz="1800">
                          <a:effectLst/>
                        </a:rPr>
                        <a:t>001</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2</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45.2</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N</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Good</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04200</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dirty="0">
                          <a:effectLst/>
                        </a:rPr>
                        <a:t>Maiden</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48910500"/>
                  </a:ext>
                </a:extLst>
              </a:tr>
              <a:tr h="412093">
                <a:tc>
                  <a:txBody>
                    <a:bodyPr/>
                    <a:lstStyle/>
                    <a:p>
                      <a:pPr>
                        <a:lnSpc>
                          <a:spcPct val="100000"/>
                        </a:lnSpc>
                        <a:spcBef>
                          <a:spcPts val="400"/>
                        </a:spcBef>
                        <a:spcAft>
                          <a:spcPts val="400"/>
                        </a:spcAft>
                        <a:buNone/>
                      </a:pPr>
                      <a:r>
                        <a:rPr lang="en-AU" sz="1800" dirty="0">
                          <a:effectLst/>
                        </a:rPr>
                        <a:t>002</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5</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41.8</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dirty="0">
                          <a:effectLst/>
                        </a:rPr>
                        <a:t>N</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Good</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03952</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dirty="0">
                          <a:effectLst/>
                        </a:rPr>
                        <a:t>Twin</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9916411"/>
                  </a:ext>
                </a:extLst>
              </a:tr>
              <a:tr h="412093">
                <a:tc>
                  <a:txBody>
                    <a:bodyPr/>
                    <a:lstStyle/>
                    <a:p>
                      <a:pPr>
                        <a:lnSpc>
                          <a:spcPct val="100000"/>
                        </a:lnSpc>
                        <a:spcBef>
                          <a:spcPts val="400"/>
                        </a:spcBef>
                        <a:spcAft>
                          <a:spcPts val="400"/>
                        </a:spcAft>
                        <a:buNone/>
                      </a:pPr>
                      <a:r>
                        <a:rPr lang="en-AU" sz="1800">
                          <a:effectLst/>
                        </a:rPr>
                        <a:t>003</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5</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50.5</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Y</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dirty="0">
                          <a:effectLst/>
                        </a:rPr>
                        <a:t>Lame, front right hoof</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03952</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dirty="0">
                          <a:effectLst/>
                        </a:rPr>
                        <a:t>Twin</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57971879"/>
                  </a:ext>
                </a:extLst>
              </a:tr>
              <a:tr h="412093">
                <a:tc>
                  <a:txBody>
                    <a:bodyPr/>
                    <a:lstStyle/>
                    <a:p>
                      <a:pPr>
                        <a:lnSpc>
                          <a:spcPct val="100000"/>
                        </a:lnSpc>
                        <a:spcBef>
                          <a:spcPts val="400"/>
                        </a:spcBef>
                        <a:spcAft>
                          <a:spcPts val="400"/>
                        </a:spcAft>
                        <a:buNone/>
                      </a:pPr>
                      <a:r>
                        <a:rPr lang="en-AU" sz="1800">
                          <a:effectLst/>
                        </a:rPr>
                        <a:t>004</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3</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48.9</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Y</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Good</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04283</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dirty="0">
                          <a:effectLst/>
                        </a:rPr>
                        <a:t>Single</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5721401"/>
                  </a:ext>
                </a:extLst>
              </a:tr>
              <a:tr h="412093">
                <a:tc>
                  <a:txBody>
                    <a:bodyPr/>
                    <a:lstStyle/>
                    <a:p>
                      <a:pPr>
                        <a:lnSpc>
                          <a:spcPct val="100000"/>
                        </a:lnSpc>
                        <a:spcBef>
                          <a:spcPts val="400"/>
                        </a:spcBef>
                        <a:spcAft>
                          <a:spcPts val="400"/>
                        </a:spcAft>
                        <a:buNone/>
                      </a:pPr>
                      <a:r>
                        <a:rPr lang="en-AU" sz="1800">
                          <a:effectLst/>
                        </a:rPr>
                        <a:t>005</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5</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46.3</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Y</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Good</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04200</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dirty="0">
                          <a:effectLst/>
                        </a:rPr>
                        <a:t>Twin</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00485466"/>
                  </a:ext>
                </a:extLst>
              </a:tr>
              <a:tr h="412093">
                <a:tc>
                  <a:txBody>
                    <a:bodyPr/>
                    <a:lstStyle/>
                    <a:p>
                      <a:pPr>
                        <a:lnSpc>
                          <a:spcPct val="100000"/>
                        </a:lnSpc>
                        <a:spcBef>
                          <a:spcPts val="400"/>
                        </a:spcBef>
                        <a:spcAft>
                          <a:spcPts val="400"/>
                        </a:spcAft>
                        <a:buNone/>
                      </a:pPr>
                      <a:r>
                        <a:rPr lang="en-AU" sz="1800">
                          <a:effectLst/>
                        </a:rPr>
                        <a:t>006</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3</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42.7</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Y</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Good</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03952</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dirty="0">
                          <a:effectLst/>
                        </a:rPr>
                        <a:t>Twin</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1105600"/>
                  </a:ext>
                </a:extLst>
              </a:tr>
              <a:tr h="412093">
                <a:tc>
                  <a:txBody>
                    <a:bodyPr/>
                    <a:lstStyle/>
                    <a:p>
                      <a:pPr>
                        <a:lnSpc>
                          <a:spcPct val="100000"/>
                        </a:lnSpc>
                        <a:spcBef>
                          <a:spcPts val="400"/>
                        </a:spcBef>
                        <a:spcAft>
                          <a:spcPts val="400"/>
                        </a:spcAft>
                        <a:buNone/>
                      </a:pPr>
                      <a:r>
                        <a:rPr lang="en-AU" sz="1800">
                          <a:effectLst/>
                        </a:rPr>
                        <a:t>007</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2</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47.1</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Y</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dirty="0">
                          <a:effectLst/>
                        </a:rPr>
                        <a:t>Good</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04200</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dirty="0">
                          <a:effectLst/>
                        </a:rPr>
                        <a:t>Twin</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86867684"/>
                  </a:ext>
                </a:extLst>
              </a:tr>
              <a:tr h="412093">
                <a:tc>
                  <a:txBody>
                    <a:bodyPr/>
                    <a:lstStyle/>
                    <a:p>
                      <a:pPr>
                        <a:lnSpc>
                          <a:spcPct val="100000"/>
                        </a:lnSpc>
                        <a:spcBef>
                          <a:spcPts val="400"/>
                        </a:spcBef>
                        <a:spcAft>
                          <a:spcPts val="400"/>
                        </a:spcAft>
                        <a:buNone/>
                      </a:pPr>
                      <a:r>
                        <a:rPr lang="en-AU" sz="1800">
                          <a:effectLst/>
                        </a:rPr>
                        <a:t>008</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3</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44.6</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N</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Pinkeye</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04283</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Single</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6726746"/>
                  </a:ext>
                </a:extLst>
              </a:tr>
              <a:tr h="412093">
                <a:tc>
                  <a:txBody>
                    <a:bodyPr/>
                    <a:lstStyle/>
                    <a:p>
                      <a:pPr>
                        <a:lnSpc>
                          <a:spcPct val="100000"/>
                        </a:lnSpc>
                        <a:spcBef>
                          <a:spcPts val="400"/>
                        </a:spcBef>
                        <a:spcAft>
                          <a:spcPts val="400"/>
                        </a:spcAft>
                        <a:buNone/>
                      </a:pPr>
                      <a:r>
                        <a:rPr lang="en-AU" sz="1800">
                          <a:effectLst/>
                        </a:rPr>
                        <a:t>009</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3</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49.8</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N</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dirty="0">
                          <a:effectLst/>
                        </a:rPr>
                        <a:t>Good</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a:effectLst/>
                        </a:rPr>
                        <a:t>04277</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spcBef>
                          <a:spcPts val="400"/>
                        </a:spcBef>
                        <a:spcAft>
                          <a:spcPts val="400"/>
                        </a:spcAft>
                        <a:buNone/>
                      </a:pPr>
                      <a:r>
                        <a:rPr lang="en-AU" sz="1800" dirty="0">
                          <a:effectLst/>
                        </a:rPr>
                        <a:t>Single</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10659179"/>
                  </a:ext>
                </a:extLst>
              </a:tr>
              <a:tr h="412093">
                <a:tc>
                  <a:txBody>
                    <a:bodyPr/>
                    <a:lstStyle/>
                    <a:p>
                      <a:pPr>
                        <a:lnSpc>
                          <a:spcPct val="100000"/>
                        </a:lnSpc>
                        <a:spcBef>
                          <a:spcPts val="400"/>
                        </a:spcBef>
                        <a:spcAft>
                          <a:spcPts val="400"/>
                        </a:spcAft>
                        <a:buNone/>
                      </a:pPr>
                      <a:r>
                        <a:rPr lang="en-AU" sz="1800" dirty="0">
                          <a:effectLst/>
                        </a:rPr>
                        <a:t>010</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dirty="0">
                          <a:effectLst/>
                        </a:rPr>
                        <a:t>F</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dirty="0">
                          <a:effectLst/>
                        </a:rPr>
                        <a:t>2</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dirty="0">
                          <a:effectLst/>
                        </a:rPr>
                        <a:t>43.5</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dirty="0">
                          <a:effectLst/>
                        </a:rPr>
                        <a:t>Y</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dirty="0">
                          <a:effectLst/>
                        </a:rPr>
                        <a:t>Flystrike, breech</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dirty="0">
                          <a:effectLst/>
                        </a:rPr>
                        <a:t>03952</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dirty="0">
                          <a:effectLst/>
                        </a:rPr>
                        <a:t>Single</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4924765"/>
                  </a:ext>
                </a:extLst>
              </a:tr>
            </a:tbl>
          </a:graphicData>
        </a:graphic>
      </p:graphicFrame>
      <p:sp>
        <p:nvSpPr>
          <p:cNvPr id="2" name="Slide Number Placeholder 1">
            <a:extLst>
              <a:ext uri="{FF2B5EF4-FFF2-40B4-BE49-F238E27FC236}">
                <a16:creationId xmlns:a16="http://schemas.microsoft.com/office/drawing/2014/main" id="{042E866D-D6E4-1509-C66E-B761AEE58F5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124</a:t>
            </a:fld>
            <a:endParaRPr lang="en-AU"/>
          </a:p>
        </p:txBody>
      </p:sp>
    </p:spTree>
    <p:extLst>
      <p:ext uri="{BB962C8B-B14F-4D97-AF65-F5344CB8AC3E}">
        <p14:creationId xmlns:p14="http://schemas.microsoft.com/office/powerpoint/2010/main" val="129550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B051-4269-F4D7-0BB2-C59081D32E3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A7A9B0D-A556-F01B-F7B7-04D190594C9A}"/>
              </a:ext>
            </a:extLst>
          </p:cNvPr>
          <p:cNvSpPr txBox="1">
            <a:spLocks noGrp="1"/>
          </p:cNvSpPr>
          <p:nvPr>
            <p:ph type="title"/>
          </p:nvPr>
        </p:nvSpPr>
        <p:spPr>
          <a:xfrm>
            <a:off x="360000" y="360000"/>
            <a:ext cx="11484000" cy="41614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15000"/>
              </a:lnSpc>
              <a:spcBef>
                <a:spcPts val="1200"/>
              </a:spcBef>
              <a:spcAft>
                <a:spcPts val="0"/>
              </a:spcAft>
              <a:buClrTx/>
              <a:buSzTx/>
              <a:buFontTx/>
              <a:buNone/>
              <a:tabLst/>
              <a:defRPr/>
            </a:pPr>
            <a:r>
              <a:rPr kumimoji="0" lang="en-AU" sz="2000" b="0" i="0"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Times New Roman" panose="02020603050405020304" pitchFamily="18" charset="0"/>
              </a:rPr>
              <a:t>Sample data for 20 sheep – sheep 11–20</a:t>
            </a:r>
          </a:p>
        </p:txBody>
      </p:sp>
      <p:graphicFrame>
        <p:nvGraphicFramePr>
          <p:cNvPr id="5" name="Table 4">
            <a:extLst>
              <a:ext uri="{FF2B5EF4-FFF2-40B4-BE49-F238E27FC236}">
                <a16:creationId xmlns:a16="http://schemas.microsoft.com/office/drawing/2014/main" id="{DB36C09D-FEB7-689D-3BB6-22CAC3C007A9}"/>
              </a:ext>
            </a:extLst>
          </p:cNvPr>
          <p:cNvGraphicFramePr>
            <a:graphicFrameLocks noGrp="1"/>
          </p:cNvGraphicFramePr>
          <p:nvPr>
            <p:extLst>
              <p:ext uri="{D42A27DB-BD31-4B8C-83A1-F6EECF244321}">
                <p14:modId xmlns:p14="http://schemas.microsoft.com/office/powerpoint/2010/main" val="3522459372"/>
              </p:ext>
            </p:extLst>
          </p:nvPr>
        </p:nvGraphicFramePr>
        <p:xfrm>
          <a:off x="360000" y="1287372"/>
          <a:ext cx="11457531" cy="5133054"/>
        </p:xfrm>
        <a:graphic>
          <a:graphicData uri="http://schemas.openxmlformats.org/drawingml/2006/table">
            <a:tbl>
              <a:tblPr firstRow="1" firstCol="1" bandRow="1">
                <a:tableStyleId>{B301B821-A1FF-4177-AEE7-76D212191A09}</a:tableStyleId>
              </a:tblPr>
              <a:tblGrid>
                <a:gridCol w="853375">
                  <a:extLst>
                    <a:ext uri="{9D8B030D-6E8A-4147-A177-3AD203B41FA5}">
                      <a16:colId xmlns:a16="http://schemas.microsoft.com/office/drawing/2014/main" val="594462169"/>
                    </a:ext>
                  </a:extLst>
                </a:gridCol>
                <a:gridCol w="747825">
                  <a:extLst>
                    <a:ext uri="{9D8B030D-6E8A-4147-A177-3AD203B41FA5}">
                      <a16:colId xmlns:a16="http://schemas.microsoft.com/office/drawing/2014/main" val="3745428587"/>
                    </a:ext>
                  </a:extLst>
                </a:gridCol>
                <a:gridCol w="963415">
                  <a:extLst>
                    <a:ext uri="{9D8B030D-6E8A-4147-A177-3AD203B41FA5}">
                      <a16:colId xmlns:a16="http://schemas.microsoft.com/office/drawing/2014/main" val="1290497083"/>
                    </a:ext>
                  </a:extLst>
                </a:gridCol>
                <a:gridCol w="1420962">
                  <a:extLst>
                    <a:ext uri="{9D8B030D-6E8A-4147-A177-3AD203B41FA5}">
                      <a16:colId xmlns:a16="http://schemas.microsoft.com/office/drawing/2014/main" val="4065138234"/>
                    </a:ext>
                  </a:extLst>
                </a:gridCol>
                <a:gridCol w="1386191">
                  <a:extLst>
                    <a:ext uri="{9D8B030D-6E8A-4147-A177-3AD203B41FA5}">
                      <a16:colId xmlns:a16="http://schemas.microsoft.com/office/drawing/2014/main" val="1736296114"/>
                    </a:ext>
                  </a:extLst>
                </a:gridCol>
                <a:gridCol w="2420889">
                  <a:extLst>
                    <a:ext uri="{9D8B030D-6E8A-4147-A177-3AD203B41FA5}">
                      <a16:colId xmlns:a16="http://schemas.microsoft.com/office/drawing/2014/main" val="3412988214"/>
                    </a:ext>
                  </a:extLst>
                </a:gridCol>
                <a:gridCol w="1275571">
                  <a:extLst>
                    <a:ext uri="{9D8B030D-6E8A-4147-A177-3AD203B41FA5}">
                      <a16:colId xmlns:a16="http://schemas.microsoft.com/office/drawing/2014/main" val="1211991575"/>
                    </a:ext>
                  </a:extLst>
                </a:gridCol>
                <a:gridCol w="2389303">
                  <a:extLst>
                    <a:ext uri="{9D8B030D-6E8A-4147-A177-3AD203B41FA5}">
                      <a16:colId xmlns:a16="http://schemas.microsoft.com/office/drawing/2014/main" val="1572255426"/>
                    </a:ext>
                  </a:extLst>
                </a:gridCol>
              </a:tblGrid>
              <a:tr h="652057">
                <a:tc>
                  <a:txBody>
                    <a:bodyPr/>
                    <a:lstStyle/>
                    <a:p>
                      <a:pPr>
                        <a:lnSpc>
                          <a:spcPct val="100000"/>
                        </a:lnSpc>
                        <a:spcBef>
                          <a:spcPts val="960"/>
                        </a:spcBef>
                        <a:spcAft>
                          <a:spcPts val="960"/>
                        </a:spcAft>
                        <a:buNone/>
                      </a:pPr>
                      <a:r>
                        <a:rPr lang="en-AU" sz="1800" dirty="0">
                          <a:effectLst/>
                        </a:rPr>
                        <a:t>VID</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Sex</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Age</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Weight (kg)</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Pregnancy status</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Health inspection</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a:effectLst/>
                        </a:rPr>
                        <a:t>Sire ID</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buNone/>
                      </a:pPr>
                      <a:r>
                        <a:rPr lang="en-AU" sz="1800" dirty="0">
                          <a:effectLst/>
                        </a:rPr>
                        <a:t>Previous lambing</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3844918"/>
                  </a:ext>
                </a:extLst>
              </a:tr>
              <a:tr h="412093">
                <a:tc>
                  <a:txBody>
                    <a:bodyPr/>
                    <a:lstStyle/>
                    <a:p>
                      <a:pPr>
                        <a:lnSpc>
                          <a:spcPct val="150000"/>
                        </a:lnSpc>
                        <a:spcBef>
                          <a:spcPts val="400"/>
                        </a:spcBef>
                        <a:spcAft>
                          <a:spcPts val="400"/>
                        </a:spcAft>
                        <a:buNone/>
                      </a:pPr>
                      <a:r>
                        <a:rPr lang="en-AU" sz="1800">
                          <a:effectLst/>
                        </a:rPr>
                        <a:t>011</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3</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48.0</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N</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Good</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03952</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Empty</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48910500"/>
                  </a:ext>
                </a:extLst>
              </a:tr>
              <a:tr h="412093">
                <a:tc>
                  <a:txBody>
                    <a:bodyPr/>
                    <a:lstStyle/>
                    <a:p>
                      <a:pPr>
                        <a:lnSpc>
                          <a:spcPct val="150000"/>
                        </a:lnSpc>
                        <a:spcBef>
                          <a:spcPts val="400"/>
                        </a:spcBef>
                        <a:spcAft>
                          <a:spcPts val="400"/>
                        </a:spcAft>
                        <a:buNone/>
                      </a:pPr>
                      <a:r>
                        <a:rPr lang="en-AU" sz="1800">
                          <a:effectLst/>
                        </a:rPr>
                        <a:t>012</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4</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46.9</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Y</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Good</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04200</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dirty="0">
                          <a:effectLst/>
                        </a:rPr>
                        <a:t>Twin</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9916411"/>
                  </a:ext>
                </a:extLst>
              </a:tr>
              <a:tr h="412093">
                <a:tc>
                  <a:txBody>
                    <a:bodyPr/>
                    <a:lstStyle/>
                    <a:p>
                      <a:pPr>
                        <a:lnSpc>
                          <a:spcPct val="150000"/>
                        </a:lnSpc>
                        <a:spcBef>
                          <a:spcPts val="400"/>
                        </a:spcBef>
                        <a:spcAft>
                          <a:spcPts val="400"/>
                        </a:spcAft>
                        <a:buNone/>
                      </a:pPr>
                      <a:r>
                        <a:rPr lang="en-AU" sz="1800">
                          <a:effectLst/>
                        </a:rPr>
                        <a:t>013</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2</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51.2</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N</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Good</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04200</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Maiden</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57971879"/>
                  </a:ext>
                </a:extLst>
              </a:tr>
              <a:tr h="412093">
                <a:tc>
                  <a:txBody>
                    <a:bodyPr/>
                    <a:lstStyle/>
                    <a:p>
                      <a:pPr>
                        <a:lnSpc>
                          <a:spcPct val="150000"/>
                        </a:lnSpc>
                        <a:spcBef>
                          <a:spcPts val="400"/>
                        </a:spcBef>
                        <a:spcAft>
                          <a:spcPts val="400"/>
                        </a:spcAft>
                        <a:buNone/>
                      </a:pPr>
                      <a:r>
                        <a:rPr lang="en-AU" sz="1800">
                          <a:effectLst/>
                        </a:rPr>
                        <a:t>014</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2</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48.8</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N</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Pinkeye</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04200</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dirty="0">
                          <a:effectLst/>
                        </a:rPr>
                        <a:t>Single</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5721401"/>
                  </a:ext>
                </a:extLst>
              </a:tr>
              <a:tr h="412093">
                <a:tc>
                  <a:txBody>
                    <a:bodyPr/>
                    <a:lstStyle/>
                    <a:p>
                      <a:pPr>
                        <a:lnSpc>
                          <a:spcPct val="150000"/>
                        </a:lnSpc>
                        <a:spcBef>
                          <a:spcPts val="400"/>
                        </a:spcBef>
                        <a:spcAft>
                          <a:spcPts val="400"/>
                        </a:spcAft>
                        <a:buNone/>
                      </a:pPr>
                      <a:r>
                        <a:rPr lang="en-AU" sz="1800">
                          <a:effectLst/>
                        </a:rPr>
                        <a:t>015</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4</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44.3</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N</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Good</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04277</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Single</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00485466"/>
                  </a:ext>
                </a:extLst>
              </a:tr>
              <a:tr h="412093">
                <a:tc>
                  <a:txBody>
                    <a:bodyPr/>
                    <a:lstStyle/>
                    <a:p>
                      <a:pPr>
                        <a:lnSpc>
                          <a:spcPct val="150000"/>
                        </a:lnSpc>
                        <a:spcBef>
                          <a:spcPts val="400"/>
                        </a:spcBef>
                        <a:spcAft>
                          <a:spcPts val="400"/>
                        </a:spcAft>
                        <a:buNone/>
                      </a:pPr>
                      <a:r>
                        <a:rPr lang="en-AU" sz="1800">
                          <a:effectLst/>
                        </a:rPr>
                        <a:t>016</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4</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50.0</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Y</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Foot abscess</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04277</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dirty="0">
                          <a:effectLst/>
                        </a:rPr>
                        <a:t>Single</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1105600"/>
                  </a:ext>
                </a:extLst>
              </a:tr>
              <a:tr h="412093">
                <a:tc>
                  <a:txBody>
                    <a:bodyPr/>
                    <a:lstStyle/>
                    <a:p>
                      <a:pPr>
                        <a:lnSpc>
                          <a:spcPct val="150000"/>
                        </a:lnSpc>
                        <a:spcBef>
                          <a:spcPts val="400"/>
                        </a:spcBef>
                        <a:spcAft>
                          <a:spcPts val="400"/>
                        </a:spcAft>
                        <a:buNone/>
                      </a:pPr>
                      <a:r>
                        <a:rPr lang="en-AU" sz="1800">
                          <a:effectLst/>
                        </a:rPr>
                        <a:t>017</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2</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45.7</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Y</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Open wound on back right leg</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04277</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Maiden</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86867684"/>
                  </a:ext>
                </a:extLst>
              </a:tr>
              <a:tr h="412093">
                <a:tc>
                  <a:txBody>
                    <a:bodyPr/>
                    <a:lstStyle/>
                    <a:p>
                      <a:pPr>
                        <a:lnSpc>
                          <a:spcPct val="150000"/>
                        </a:lnSpc>
                        <a:spcBef>
                          <a:spcPts val="400"/>
                        </a:spcBef>
                        <a:spcAft>
                          <a:spcPts val="400"/>
                        </a:spcAft>
                        <a:buNone/>
                      </a:pPr>
                      <a:r>
                        <a:rPr lang="en-AU" sz="1800">
                          <a:effectLst/>
                        </a:rPr>
                        <a:t>018</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5</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48.5</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Y</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Good</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04200</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dirty="0">
                          <a:effectLst/>
                        </a:rPr>
                        <a:t>Empty</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6726746"/>
                  </a:ext>
                </a:extLst>
              </a:tr>
              <a:tr h="412093">
                <a:tc>
                  <a:txBody>
                    <a:bodyPr/>
                    <a:lstStyle/>
                    <a:p>
                      <a:pPr>
                        <a:lnSpc>
                          <a:spcPct val="150000"/>
                        </a:lnSpc>
                        <a:spcBef>
                          <a:spcPts val="400"/>
                        </a:spcBef>
                        <a:spcAft>
                          <a:spcPts val="400"/>
                        </a:spcAft>
                        <a:buNone/>
                      </a:pPr>
                      <a:r>
                        <a:rPr lang="en-AU" sz="1800">
                          <a:effectLst/>
                        </a:rPr>
                        <a:t>019</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4</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46.6</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N</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Good</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a:effectLst/>
                        </a:rPr>
                        <a:t>04200</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Single</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10659179"/>
                  </a:ext>
                </a:extLst>
              </a:tr>
              <a:tr h="412093">
                <a:tc>
                  <a:txBody>
                    <a:bodyPr/>
                    <a:lstStyle/>
                    <a:p>
                      <a:pPr>
                        <a:lnSpc>
                          <a:spcPct val="150000"/>
                        </a:lnSpc>
                        <a:spcBef>
                          <a:spcPts val="400"/>
                        </a:spcBef>
                        <a:spcAft>
                          <a:spcPts val="400"/>
                        </a:spcAft>
                        <a:buNone/>
                      </a:pPr>
                      <a:r>
                        <a:rPr lang="en-AU" sz="1800">
                          <a:effectLst/>
                        </a:rPr>
                        <a:t>020</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5</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42.1</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Y</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Lame, back left hoof</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a:effectLst/>
                        </a:rPr>
                        <a:t>03952</a:t>
                      </a:r>
                      <a:endParaRPr lang="en-AU" sz="200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dirty="0">
                          <a:effectLst/>
                        </a:rPr>
                        <a:t>Twin</a:t>
                      </a:r>
                      <a:endParaRPr lang="en-AU" sz="2000" dirty="0">
                        <a:effectLst/>
                        <a:latin typeface="Arial" panose="020B0604020202020204" pitchFamily="34" charset="0"/>
                        <a:ea typeface="Calibri" panose="020F0502020204030204" pitchFamily="34" charset="0"/>
                        <a:cs typeface="Times New Roman" panose="02020603050405020304" pitchFamily="18" charset="0"/>
                      </a:endParaRPr>
                    </a:p>
                  </a:txBody>
                  <a:tcPr marL="52363" marR="52363"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4924765"/>
                  </a:ext>
                </a:extLst>
              </a:tr>
            </a:tbl>
          </a:graphicData>
        </a:graphic>
      </p:graphicFrame>
      <p:sp>
        <p:nvSpPr>
          <p:cNvPr id="2" name="Slide Number Placeholder 1">
            <a:extLst>
              <a:ext uri="{FF2B5EF4-FFF2-40B4-BE49-F238E27FC236}">
                <a16:creationId xmlns:a16="http://schemas.microsoft.com/office/drawing/2014/main" id="{C2BBE2AB-544B-6582-AAD7-91E465BE2D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125</a:t>
            </a:fld>
            <a:endParaRPr lang="en-AU"/>
          </a:p>
        </p:txBody>
      </p:sp>
    </p:spTree>
    <p:extLst>
      <p:ext uri="{BB962C8B-B14F-4D97-AF65-F5344CB8AC3E}">
        <p14:creationId xmlns:p14="http://schemas.microsoft.com/office/powerpoint/2010/main" val="190073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837BF-EEDC-B8E6-CCA1-1C61C2C33A7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9BA8303-8DDD-054C-793B-CD502EC2B41F}"/>
              </a:ext>
            </a:extLst>
          </p:cNvPr>
          <p:cNvSpPr>
            <a:spLocks noGrp="1"/>
          </p:cNvSpPr>
          <p:nvPr>
            <p:ph type="title"/>
          </p:nvPr>
        </p:nvSpPr>
        <p:spPr/>
        <p:txBody>
          <a:bodyPr/>
          <a:lstStyle/>
          <a:p>
            <a:pPr>
              <a:lnSpc>
                <a:spcPct val="100000"/>
              </a:lnSpc>
            </a:pPr>
            <a:r>
              <a:rPr lang="en-AU">
                <a:latin typeface="+mj-lt"/>
              </a:rPr>
              <a:t>21. Technology in Australia’s sheep industry</a:t>
            </a:r>
          </a:p>
        </p:txBody>
      </p:sp>
      <p:sp>
        <p:nvSpPr>
          <p:cNvPr id="3" name="TextBox 2">
            <a:extLst>
              <a:ext uri="{FF2B5EF4-FFF2-40B4-BE49-F238E27FC236}">
                <a16:creationId xmlns:a16="http://schemas.microsoft.com/office/drawing/2014/main" id="{FE93FF24-AF5D-5EBE-F42F-4074656D2549}"/>
              </a:ext>
            </a:extLst>
          </p:cNvPr>
          <p:cNvSpPr txBox="1"/>
          <p:nvPr/>
        </p:nvSpPr>
        <p:spPr>
          <a:xfrm>
            <a:off x="348003" y="1894417"/>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investigating how agricultural technologies have developed over time and how they improve production.</a:t>
            </a:r>
            <a:endParaRPr lang="en-AU" sz="1800" b="1" dirty="0">
              <a:solidFill>
                <a:schemeClr val="accent1"/>
              </a:solidFill>
              <a:latin typeface="+mj-lt"/>
              <a:cs typeface="Arial" panose="020B0604020202020204" pitchFamily="34" charset="0"/>
            </a:endParaRP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key agricultural innovations past and present</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explain how technology improves welfare, sustainability, and productivity.</a:t>
            </a:r>
          </a:p>
        </p:txBody>
      </p:sp>
      <p:sp>
        <p:nvSpPr>
          <p:cNvPr id="2" name="Slide Number Placeholder 1">
            <a:extLst>
              <a:ext uri="{FF2B5EF4-FFF2-40B4-BE49-F238E27FC236}">
                <a16:creationId xmlns:a16="http://schemas.microsoft.com/office/drawing/2014/main" id="{59507B96-ECA2-4E2D-2790-AED2BF1CF2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126</a:t>
            </a:fld>
            <a:endParaRPr lang="en-AU"/>
          </a:p>
        </p:txBody>
      </p:sp>
      <p:sp>
        <p:nvSpPr>
          <p:cNvPr id="8" name="Text Placeholder 5">
            <a:extLst>
              <a:ext uri="{FF2B5EF4-FFF2-40B4-BE49-F238E27FC236}">
                <a16:creationId xmlns:a16="http://schemas.microsoft.com/office/drawing/2014/main" id="{9AFAAE4B-2862-5E83-F59E-4E1A1CAC0777}"/>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391874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25C89-31BD-363B-DCBA-3FC4E61A0E2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9726577-469B-E54C-C38D-7CD9A91BB9C3}"/>
              </a:ext>
            </a:extLst>
          </p:cNvPr>
          <p:cNvSpPr>
            <a:spLocks noGrp="1"/>
          </p:cNvSpPr>
          <p:nvPr>
            <p:ph type="title"/>
          </p:nvPr>
        </p:nvSpPr>
        <p:spPr/>
        <p:txBody>
          <a:bodyPr/>
          <a:lstStyle/>
          <a:p>
            <a:r>
              <a:rPr lang="en-AU" dirty="0"/>
              <a:t>Key terms (21) </a:t>
            </a:r>
            <a:r>
              <a:rPr lang="en-AU" dirty="0">
                <a:solidFill>
                  <a:schemeClr val="bg1"/>
                </a:solidFill>
              </a:rPr>
              <a:t>22</a:t>
            </a:r>
            <a:endParaRPr lang="en-AU" dirty="0"/>
          </a:p>
        </p:txBody>
      </p:sp>
      <p:sp>
        <p:nvSpPr>
          <p:cNvPr id="9" name="Text Placeholder 8">
            <a:extLst>
              <a:ext uri="{FF2B5EF4-FFF2-40B4-BE49-F238E27FC236}">
                <a16:creationId xmlns:a16="http://schemas.microsoft.com/office/drawing/2014/main" id="{A8EA1ED7-258E-4665-862F-3083067CE4A9}"/>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Innovation</a:t>
            </a:r>
            <a:r>
              <a:rPr lang="en-AU" sz="1800" dirty="0">
                <a:effectLst/>
                <a:latin typeface="Arial" panose="020B0604020202020204" pitchFamily="34" charset="0"/>
                <a:ea typeface="Calibri" panose="020F0502020204030204" pitchFamily="34" charset="0"/>
              </a:rPr>
              <a:t> – a new tool or idea that improves how farming is done.</a:t>
            </a:r>
          </a:p>
          <a:p>
            <a:pPr>
              <a:lnSpc>
                <a:spcPct val="150000"/>
              </a:lnSpc>
              <a:buNone/>
            </a:pPr>
            <a:r>
              <a:rPr lang="en-AU" sz="1800" b="1" dirty="0">
                <a:effectLst/>
                <a:latin typeface="Arial" panose="020B0604020202020204" pitchFamily="34" charset="0"/>
                <a:ea typeface="Calibri" panose="020F0502020204030204" pitchFamily="34" charset="0"/>
              </a:rPr>
              <a:t>Efficiency </a:t>
            </a:r>
            <a:r>
              <a:rPr lang="en-AU" sz="1800" dirty="0">
                <a:effectLst/>
                <a:latin typeface="Arial" panose="020B0604020202020204" pitchFamily="34" charset="0"/>
                <a:ea typeface="Calibri" panose="020F0502020204030204" pitchFamily="34" charset="0"/>
              </a:rPr>
              <a:t>– doing a task with less time, effort or waste.</a:t>
            </a:r>
          </a:p>
          <a:p>
            <a:pPr>
              <a:lnSpc>
                <a:spcPct val="150000"/>
              </a:lnSpc>
            </a:pPr>
            <a:r>
              <a:rPr lang="en-AU" sz="1800" b="1" dirty="0">
                <a:effectLst/>
                <a:latin typeface="Arial" panose="020B0604020202020204" pitchFamily="34" charset="0"/>
                <a:ea typeface="Calibri" panose="020F0502020204030204" pitchFamily="34" charset="0"/>
              </a:rPr>
              <a:t>Walk-over weigher </a:t>
            </a:r>
            <a:r>
              <a:rPr lang="en-AU" sz="1800" dirty="0">
                <a:effectLst/>
                <a:latin typeface="Arial" panose="020B0604020202020204" pitchFamily="34" charset="0"/>
                <a:ea typeface="Calibri" panose="020F0502020204030204" pitchFamily="34" charset="0"/>
              </a:rPr>
              <a:t>– a device that automatically weighs sheep as they walk over it.</a:t>
            </a:r>
          </a:p>
        </p:txBody>
      </p:sp>
      <p:pic>
        <p:nvPicPr>
          <p:cNvPr id="5" name="Picture Placeholder 5">
            <a:extLst>
              <a:ext uri="{FF2B5EF4-FFF2-40B4-BE49-F238E27FC236}">
                <a16:creationId xmlns:a16="http://schemas.microsoft.com/office/drawing/2014/main" id="{0521AEF3-D0DF-1F44-56F8-69432B7C5101}"/>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20202ABC-A433-C17D-BE3A-28719DB67096}"/>
              </a:ext>
            </a:extLst>
          </p:cNvPr>
          <p:cNvSpPr>
            <a:spLocks noGrp="1"/>
          </p:cNvSpPr>
          <p:nvPr>
            <p:ph type="sldNum" sz="quarter" idx="16"/>
          </p:nvPr>
        </p:nvSpPr>
        <p:spPr/>
        <p:txBody>
          <a:bodyPr/>
          <a:lstStyle/>
          <a:p>
            <a:fld id="{10A01DC5-1685-4615-8240-15192985C6A2}" type="slidenum">
              <a:rPr lang="en-AU" smtClean="0"/>
              <a:t>127</a:t>
            </a:fld>
            <a:endParaRPr lang="en-AU"/>
          </a:p>
        </p:txBody>
      </p:sp>
    </p:spTree>
    <p:extLst>
      <p:ext uri="{BB962C8B-B14F-4D97-AF65-F5344CB8AC3E}">
        <p14:creationId xmlns:p14="http://schemas.microsoft.com/office/powerpoint/2010/main" val="169311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9ACAB-07F9-67CA-A4AB-F7AAFFA7472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3B352C9-39B4-4D3A-CEEF-2B74E5278AD5}"/>
              </a:ext>
            </a:extLst>
          </p:cNvPr>
          <p:cNvSpPr>
            <a:spLocks noGrp="1"/>
          </p:cNvSpPr>
          <p:nvPr>
            <p:ph type="title"/>
          </p:nvPr>
        </p:nvSpPr>
        <p:spPr/>
        <p:txBody>
          <a:bodyPr/>
          <a:lstStyle/>
          <a:p>
            <a:r>
              <a:rPr lang="en-AU">
                <a:latin typeface="+mj-lt"/>
              </a:rPr>
              <a:t>Technology in Australia’s sheep industry</a:t>
            </a:r>
          </a:p>
        </p:txBody>
      </p:sp>
      <p:sp>
        <p:nvSpPr>
          <p:cNvPr id="4" name="Text Placeholder 3">
            <a:extLst>
              <a:ext uri="{FF2B5EF4-FFF2-40B4-BE49-F238E27FC236}">
                <a16:creationId xmlns:a16="http://schemas.microsoft.com/office/drawing/2014/main" id="{92A87FF6-B8DF-BAE8-DAEA-E0F113E53C53}"/>
              </a:ext>
            </a:extLst>
          </p:cNvPr>
          <p:cNvSpPr>
            <a:spLocks noGrp="1"/>
          </p:cNvSpPr>
          <p:nvPr>
            <p:ph type="body" sz="quarter" idx="18"/>
          </p:nvPr>
        </p:nvSpPr>
        <p:spPr/>
        <p:txBody>
          <a:bodyPr/>
          <a:lstStyle/>
          <a:p>
            <a:r>
              <a:rPr lang="en-AU" dirty="0"/>
              <a:t>Case study David Unaipon</a:t>
            </a:r>
          </a:p>
        </p:txBody>
      </p:sp>
      <p:sp>
        <p:nvSpPr>
          <p:cNvPr id="3" name="Text Placeholder 12">
            <a:extLst>
              <a:ext uri="{FF2B5EF4-FFF2-40B4-BE49-F238E27FC236}">
                <a16:creationId xmlns:a16="http://schemas.microsoft.com/office/drawing/2014/main" id="{842B2C36-343E-410D-BE26-B044A46D189A}"/>
              </a:ext>
            </a:extLst>
          </p:cNvPr>
          <p:cNvSpPr>
            <a:spLocks noGrp="1"/>
          </p:cNvSpPr>
          <p:nvPr>
            <p:ph type="body" sz="quarter" idx="17"/>
          </p:nvPr>
        </p:nvSpPr>
        <p:spPr>
          <a:xfrm>
            <a:off x="360000" y="1567087"/>
            <a:ext cx="5997257" cy="2630444"/>
          </a:xfrm>
        </p:spPr>
        <p:txBody>
          <a:bodyPr/>
          <a:lstStyle/>
          <a:p>
            <a:r>
              <a:rPr lang="en-AU" sz="1800" b="1" dirty="0">
                <a:ea typeface="Aptos" panose="020B0004020202020204" pitchFamily="34" charset="0"/>
              </a:rPr>
              <a:t>Invention:</a:t>
            </a:r>
            <a:r>
              <a:rPr lang="en-AU" sz="1800" dirty="0">
                <a:ea typeface="Aptos" panose="020B0004020202020204" pitchFamily="34" charset="0"/>
              </a:rPr>
              <a:t> Straight line motion shearing machine</a:t>
            </a:r>
            <a:br>
              <a:rPr lang="en-AU" sz="1800" dirty="0">
                <a:ea typeface="Aptos" panose="020B0004020202020204" pitchFamily="34" charset="0"/>
              </a:rPr>
            </a:br>
            <a:r>
              <a:rPr lang="en-AU" sz="1800" b="1" dirty="0">
                <a:ea typeface="Aptos" panose="020B0004020202020204" pitchFamily="34" charset="0"/>
              </a:rPr>
              <a:t>Year:</a:t>
            </a:r>
            <a:r>
              <a:rPr lang="en-AU" sz="1800" dirty="0">
                <a:ea typeface="Aptos" panose="020B0004020202020204" pitchFamily="34" charset="0"/>
              </a:rPr>
              <a:t> 1909</a:t>
            </a:r>
          </a:p>
          <a:p>
            <a:r>
              <a:rPr lang="en-AU" sz="1800" dirty="0">
                <a:ea typeface="Aptos" panose="020B0004020202020204" pitchFamily="34" charset="0"/>
              </a:rPr>
              <a:t>David Unaipon (1872–1967) was a remarkable Aboriginal inventor and writer from Raukkan, South Australia. He was a proud Ngarrindjeri man and made important contributions to science, literature and agriculture.</a:t>
            </a:r>
          </a:p>
        </p:txBody>
      </p:sp>
      <p:pic>
        <p:nvPicPr>
          <p:cNvPr id="7" name="Picture 6" descr="A close up of a money&#10;">
            <a:extLst>
              <a:ext uri="{FF2B5EF4-FFF2-40B4-BE49-F238E27FC236}">
                <a16:creationId xmlns:a16="http://schemas.microsoft.com/office/drawing/2014/main" id="{FB3D952D-7ED2-6768-D561-E27B4F50B1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 r="-15"/>
          <a:stretch>
            <a:fillRect/>
          </a:stretch>
        </p:blipFill>
        <p:spPr>
          <a:xfrm rot="5400000">
            <a:off x="8462535" y="254217"/>
            <a:ext cx="1933540" cy="4805390"/>
          </a:xfrm>
          <a:prstGeom prst="rect">
            <a:avLst/>
          </a:prstGeom>
          <a:solidFill>
            <a:srgbClr val="FFFFFF">
              <a:shade val="85000"/>
            </a:srgbClr>
          </a:solidFill>
          <a:ln w="88900" cap="sq">
            <a:noFill/>
            <a:miter lim="800000"/>
          </a:ln>
          <a:effectLst/>
        </p:spPr>
      </p:pic>
      <p:sp>
        <p:nvSpPr>
          <p:cNvPr id="8" name="Text Placeholder 12">
            <a:extLst>
              <a:ext uri="{FF2B5EF4-FFF2-40B4-BE49-F238E27FC236}">
                <a16:creationId xmlns:a16="http://schemas.microsoft.com/office/drawing/2014/main" id="{7E8EEBA7-DF21-0983-561A-12AF96732850}"/>
              </a:ext>
            </a:extLst>
          </p:cNvPr>
          <p:cNvSpPr txBox="1">
            <a:spLocks/>
          </p:cNvSpPr>
          <p:nvPr/>
        </p:nvSpPr>
        <p:spPr>
          <a:xfrm>
            <a:off x="360000" y="4310287"/>
            <a:ext cx="11229028" cy="1646376"/>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ea typeface="Aptos" panose="020B0004020202020204" pitchFamily="34" charset="0"/>
              </a:rPr>
              <a:t>In the early 1900s, wool was a major industry in Australia, and shearing sheep was physically demanding and labour-intensive. Inspired by this, Unaipon created a special shearing handpiece. Unlike the traditional machines that used a rotary motion, his design used a straight-line motion for the blades. This change made shearing easier and more efficient while reducing strain on the workers. </a:t>
            </a:r>
          </a:p>
        </p:txBody>
      </p:sp>
      <p:sp>
        <p:nvSpPr>
          <p:cNvPr id="2" name="Slide Number Placeholder 1">
            <a:extLst>
              <a:ext uri="{FF2B5EF4-FFF2-40B4-BE49-F238E27FC236}">
                <a16:creationId xmlns:a16="http://schemas.microsoft.com/office/drawing/2014/main" id="{B6D25B23-BCE8-CAFE-22C5-9CD03E410C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128</a:t>
            </a:fld>
            <a:endParaRPr lang="en-AU"/>
          </a:p>
        </p:txBody>
      </p:sp>
    </p:spTree>
    <p:extLst>
      <p:ext uri="{BB962C8B-B14F-4D97-AF65-F5344CB8AC3E}">
        <p14:creationId xmlns:p14="http://schemas.microsoft.com/office/powerpoint/2010/main" val="116358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95311-56B3-C827-ED8B-D248D13E20A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9CBD2D3-7479-754A-8F97-615670C97A7F}"/>
              </a:ext>
            </a:extLst>
          </p:cNvPr>
          <p:cNvSpPr>
            <a:spLocks noGrp="1"/>
          </p:cNvSpPr>
          <p:nvPr>
            <p:ph type="title"/>
          </p:nvPr>
        </p:nvSpPr>
        <p:spPr/>
        <p:txBody>
          <a:bodyPr/>
          <a:lstStyle/>
          <a:p>
            <a:r>
              <a:rPr lang="en-AU" sz="3600" dirty="0">
                <a:effectLst/>
                <a:latin typeface="Arial" panose="020B0604020202020204" pitchFamily="34" charset="0"/>
                <a:ea typeface="Aptos" panose="020B0004020202020204" pitchFamily="34" charset="0"/>
              </a:rPr>
              <a:t>Straight line motion shearing machine</a:t>
            </a:r>
            <a:endParaRPr lang="en-AU" dirty="0">
              <a:latin typeface="+mj-lt"/>
            </a:endParaRPr>
          </a:p>
        </p:txBody>
      </p:sp>
      <p:sp>
        <p:nvSpPr>
          <p:cNvPr id="3" name="Text Placeholder 2">
            <a:extLst>
              <a:ext uri="{FF2B5EF4-FFF2-40B4-BE49-F238E27FC236}">
                <a16:creationId xmlns:a16="http://schemas.microsoft.com/office/drawing/2014/main" id="{AB8D70A6-84D0-AE1F-764E-221764C1CE91}"/>
              </a:ext>
            </a:extLst>
          </p:cNvPr>
          <p:cNvSpPr>
            <a:spLocks noGrp="1"/>
          </p:cNvSpPr>
          <p:nvPr>
            <p:ph type="body" sz="quarter" idx="17"/>
          </p:nvPr>
        </p:nvSpPr>
        <p:spPr/>
        <p:txBody>
          <a:bodyPr/>
          <a:lstStyle/>
          <a:p>
            <a:r>
              <a:rPr lang="en-AU" sz="1800" dirty="0">
                <a:ea typeface="Aptos" panose="020B0004020202020204" pitchFamily="34" charset="0"/>
              </a:rPr>
              <a:t>Unaipon's innovative design, patented in 1909, allowed the shearing blades to move smoothly and precisely. This not only made the job safer for the shearers but also helped protect the sheep from injury. His ideas were so advanced that they are still relevant in modern engineering today.</a:t>
            </a:r>
          </a:p>
          <a:p>
            <a:r>
              <a:rPr lang="en-AU" sz="1800" dirty="0">
                <a:ea typeface="Aptos" panose="020B0004020202020204" pitchFamily="34" charset="0"/>
              </a:rPr>
              <a:t>Although his shearing machine wasn’t widely used during his lifetime, it paved the way for future developments in sheep-shearing technology. Many of today's shearing machines include features inspired by Unaipon's work, highlighting his lasting impact on the wool industry.</a:t>
            </a:r>
          </a:p>
          <a:p>
            <a:r>
              <a:rPr lang="en-AU" sz="1800" dirty="0">
                <a:ea typeface="Aptos" panose="020B0004020202020204" pitchFamily="34" charset="0"/>
              </a:rPr>
              <a:t>David Unaipon's journey was not easy. As an Aboriginal man in a time of discrimination, he faced many challenges. However, his determination and creativity led to significant advancements in agriculture. His invention is a powerful example of how one person's innovative ideas can transform an entire industry.</a:t>
            </a:r>
          </a:p>
        </p:txBody>
      </p:sp>
      <p:sp>
        <p:nvSpPr>
          <p:cNvPr id="2" name="Slide Number Placeholder 1">
            <a:extLst>
              <a:ext uri="{FF2B5EF4-FFF2-40B4-BE49-F238E27FC236}">
                <a16:creationId xmlns:a16="http://schemas.microsoft.com/office/drawing/2014/main" id="{DB40B9CF-2358-F819-70A8-F709741874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129</a:t>
            </a:fld>
            <a:endParaRPr lang="en-AU"/>
          </a:p>
        </p:txBody>
      </p:sp>
    </p:spTree>
    <p:extLst>
      <p:ext uri="{BB962C8B-B14F-4D97-AF65-F5344CB8AC3E}">
        <p14:creationId xmlns:p14="http://schemas.microsoft.com/office/powerpoint/2010/main" val="191774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58A519-F8EA-A984-27B9-DCE76EE38321}"/>
              </a:ext>
            </a:extLst>
          </p:cNvPr>
          <p:cNvSpPr>
            <a:spLocks noGrp="1"/>
          </p:cNvSpPr>
          <p:nvPr>
            <p:ph type="title"/>
          </p:nvPr>
        </p:nvSpPr>
        <p:spPr/>
        <p:txBody>
          <a:bodyPr/>
          <a:lstStyle/>
          <a:p>
            <a:r>
              <a:rPr lang="en-AU"/>
              <a:t>Interpretation of data</a:t>
            </a:r>
          </a:p>
        </p:txBody>
      </p:sp>
      <p:sp>
        <p:nvSpPr>
          <p:cNvPr id="5" name="Text Placeholder 4">
            <a:extLst>
              <a:ext uri="{FF2B5EF4-FFF2-40B4-BE49-F238E27FC236}">
                <a16:creationId xmlns:a16="http://schemas.microsoft.com/office/drawing/2014/main" id="{FD21DDA4-8EF1-8315-1D2F-C10F886E0412}"/>
              </a:ext>
            </a:extLst>
          </p:cNvPr>
          <p:cNvSpPr>
            <a:spLocks noGrp="1"/>
          </p:cNvSpPr>
          <p:nvPr>
            <p:ph type="body" sz="quarter" idx="17"/>
          </p:nvPr>
        </p:nvSpPr>
        <p:spPr>
          <a:xfrm>
            <a:off x="360000" y="1567086"/>
            <a:ext cx="11338014" cy="4807835"/>
          </a:xfrm>
        </p:spPr>
        <p:txBody>
          <a:bodyPr/>
          <a:lstStyle/>
          <a:p>
            <a:pPr marL="342900" lvl="0" indent="-342900">
              <a:lnSpc>
                <a:spcPct val="200000"/>
              </a:lnSpc>
              <a:buFont typeface="+mj-lt"/>
              <a:buAutoNum type="arabicPeriod"/>
            </a:pPr>
            <a:r>
              <a:rPr lang="en-AU" sz="1800" dirty="0"/>
              <a:t>What years showed the highest and lowest sheep numbers? How did you know this?</a:t>
            </a:r>
          </a:p>
          <a:p>
            <a:pPr marL="342900" lvl="0" indent="-342900">
              <a:lnSpc>
                <a:spcPct val="200000"/>
              </a:lnSpc>
              <a:buFont typeface="+mj-lt"/>
              <a:buAutoNum type="arabicPeriod"/>
            </a:pPr>
            <a:endParaRPr lang="en-AU" sz="1800" dirty="0"/>
          </a:p>
          <a:p>
            <a:pPr marL="342900" lvl="0" indent="-342900">
              <a:lnSpc>
                <a:spcPct val="200000"/>
              </a:lnSpc>
              <a:buFont typeface="+mj-lt"/>
              <a:buAutoNum type="arabicPeriod"/>
            </a:pPr>
            <a:r>
              <a:rPr lang="en-AU" sz="1800" dirty="0"/>
              <a:t>Using what you know about major events in Australia over the past decade, what factors could explain the drop between 2018–19 and 2019–20? </a:t>
            </a:r>
          </a:p>
          <a:p>
            <a:pPr marL="342900" lvl="0" indent="-342900">
              <a:lnSpc>
                <a:spcPct val="200000"/>
              </a:lnSpc>
              <a:buFont typeface="+mj-lt"/>
              <a:buAutoNum type="arabicPeriod"/>
            </a:pPr>
            <a:endParaRPr lang="en-AU" sz="1800" dirty="0"/>
          </a:p>
          <a:p>
            <a:pPr marL="342900" lvl="0" indent="-342900">
              <a:lnSpc>
                <a:spcPct val="200000"/>
              </a:lnSpc>
              <a:buFont typeface="+mj-lt"/>
              <a:buAutoNum type="arabicPeriod"/>
            </a:pPr>
            <a:r>
              <a:rPr lang="en-AU" sz="1800" dirty="0"/>
              <a:t>Would the sheep numbers in Australia over the past year be higher or lower than the 2021–22 period? Justify your prediction.</a:t>
            </a:r>
          </a:p>
        </p:txBody>
      </p:sp>
      <p:sp>
        <p:nvSpPr>
          <p:cNvPr id="2" name="Slide Number Placeholder 1">
            <a:extLst>
              <a:ext uri="{FF2B5EF4-FFF2-40B4-BE49-F238E27FC236}">
                <a16:creationId xmlns:a16="http://schemas.microsoft.com/office/drawing/2014/main" id="{AFD84E18-D2C8-C731-149C-13F3C6CC56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99596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C46F67-FD44-8003-69D4-D71BAAAE1494}"/>
              </a:ext>
            </a:extLst>
          </p:cNvPr>
          <p:cNvSpPr>
            <a:spLocks noGrp="1"/>
          </p:cNvSpPr>
          <p:nvPr>
            <p:ph type="title"/>
          </p:nvPr>
        </p:nvSpPr>
        <p:spPr/>
        <p:txBody>
          <a:bodyPr/>
          <a:lstStyle/>
          <a:p>
            <a:r>
              <a:rPr lang="en-AU" dirty="0"/>
              <a:t>Australia’s Da Vinci</a:t>
            </a:r>
          </a:p>
        </p:txBody>
      </p:sp>
      <p:pic>
        <p:nvPicPr>
          <p:cNvPr id="7" name="Picture 6" descr="Laptop showing image of YouTube clip for the linked video">
            <a:hlinkClick r:id="rId3"/>
            <a:extLst>
              <a:ext uri="{FF2B5EF4-FFF2-40B4-BE49-F238E27FC236}">
                <a16:creationId xmlns:a16="http://schemas.microsoft.com/office/drawing/2014/main" id="{472B57A3-8F91-7254-A35B-21F3C6BB7B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5070" y="967646"/>
            <a:ext cx="10271531" cy="5728354"/>
          </a:xfrm>
          <a:prstGeom prst="rect">
            <a:avLst/>
          </a:prstGeom>
        </p:spPr>
      </p:pic>
      <p:sp>
        <p:nvSpPr>
          <p:cNvPr id="2" name="Slide Number Placeholder 1">
            <a:extLst>
              <a:ext uri="{FF2B5EF4-FFF2-40B4-BE49-F238E27FC236}">
                <a16:creationId xmlns:a16="http://schemas.microsoft.com/office/drawing/2014/main" id="{A8996080-0105-AF6B-D9D0-D89B41E812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130</a:t>
            </a:fld>
            <a:endParaRPr lang="en-AU"/>
          </a:p>
        </p:txBody>
      </p:sp>
    </p:spTree>
    <p:extLst>
      <p:ext uri="{BB962C8B-B14F-4D97-AF65-F5344CB8AC3E}">
        <p14:creationId xmlns:p14="http://schemas.microsoft.com/office/powerpoint/2010/main" val="102169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C27B9-C153-4D4D-0934-4C73A8A71E1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C2D5B8-FA01-F3AE-705D-48C74F440B61}"/>
              </a:ext>
              <a:ext uri="{C183D7F6-B498-43B3-948B-1728B52AA6E4}">
                <adec:decorative xmlns:adec="http://schemas.microsoft.com/office/drawing/2017/decorative" val="0"/>
              </a:ext>
            </a:extLst>
          </p:cNvPr>
          <p:cNvSpPr>
            <a:spLocks noGrp="1"/>
          </p:cNvSpPr>
          <p:nvPr>
            <p:ph type="title"/>
          </p:nvPr>
        </p:nvSpPr>
        <p:spPr/>
        <p:txBody>
          <a:bodyPr/>
          <a:lstStyle/>
          <a:p>
            <a:r>
              <a:rPr lang="en-AU">
                <a:latin typeface="+mj-lt"/>
              </a:rPr>
              <a:t>Technology in Australia’s sheep industry </a:t>
            </a:r>
            <a:r>
              <a:rPr lang="en-AU">
                <a:solidFill>
                  <a:schemeClr val="bg1"/>
                </a:solidFill>
                <a:latin typeface="+mj-lt"/>
              </a:rPr>
              <a:t>2</a:t>
            </a:r>
            <a:endParaRPr lang="en-AU">
              <a:latin typeface="+mj-lt"/>
            </a:endParaRPr>
          </a:p>
        </p:txBody>
      </p:sp>
      <p:grpSp>
        <p:nvGrpSpPr>
          <p:cNvPr id="3" name="Group 2" descr="Drone">
            <a:extLst>
              <a:ext uri="{FF2B5EF4-FFF2-40B4-BE49-F238E27FC236}">
                <a16:creationId xmlns:a16="http://schemas.microsoft.com/office/drawing/2014/main" id="{C427D376-E726-5341-1AEA-C64E206DBC38}"/>
              </a:ext>
            </a:extLst>
          </p:cNvPr>
          <p:cNvGrpSpPr/>
          <p:nvPr/>
        </p:nvGrpSpPr>
        <p:grpSpPr>
          <a:xfrm>
            <a:off x="455187" y="987128"/>
            <a:ext cx="4781514" cy="2133808"/>
            <a:chOff x="455187" y="987128"/>
            <a:chExt cx="4781514" cy="2133808"/>
          </a:xfrm>
        </p:grpSpPr>
        <p:pic>
          <p:nvPicPr>
            <p:cNvPr id="16" name="Picture 15">
              <a:extLst>
                <a:ext uri="{FF2B5EF4-FFF2-40B4-BE49-F238E27FC236}">
                  <a16:creationId xmlns:a16="http://schemas.microsoft.com/office/drawing/2014/main" id="{5A49E112-7B71-681F-4E1B-06F4292DF10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2748" y="987128"/>
              <a:ext cx="3783953" cy="2133808"/>
            </a:xfrm>
            <a:prstGeom prst="rect">
              <a:avLst/>
            </a:prstGeom>
          </p:spPr>
        </p:pic>
        <p:sp>
          <p:nvSpPr>
            <p:cNvPr id="29" name="TextBox 28">
              <a:extLst>
                <a:ext uri="{FF2B5EF4-FFF2-40B4-BE49-F238E27FC236}">
                  <a16:creationId xmlns:a16="http://schemas.microsoft.com/office/drawing/2014/main" id="{E961C40B-9A5D-AD73-8943-A96F9972B193}"/>
                </a:ext>
              </a:extLst>
            </p:cNvPr>
            <p:cNvSpPr txBox="1"/>
            <p:nvPr/>
          </p:nvSpPr>
          <p:spPr>
            <a:xfrm>
              <a:off x="455187" y="1944250"/>
              <a:ext cx="912060" cy="307144"/>
            </a:xfrm>
            <a:prstGeom prst="rect">
              <a:avLst/>
            </a:prstGeom>
            <a:noFill/>
          </p:spPr>
          <p:txBody>
            <a:bodyPr wrap="square" lIns="0" tIns="0" rIns="0" bIns="0" rtlCol="0">
              <a:noAutofit/>
            </a:bodyPr>
            <a:lstStyle/>
            <a:p>
              <a:pPr algn="l"/>
              <a:r>
                <a:rPr lang="en-AU" sz="1800" dirty="0"/>
                <a:t>Drones</a:t>
              </a:r>
            </a:p>
          </p:txBody>
        </p:sp>
      </p:grpSp>
      <p:grpSp>
        <p:nvGrpSpPr>
          <p:cNvPr id="4" name="Group 3" descr="Electric shears&#10;">
            <a:extLst>
              <a:ext uri="{FF2B5EF4-FFF2-40B4-BE49-F238E27FC236}">
                <a16:creationId xmlns:a16="http://schemas.microsoft.com/office/drawing/2014/main" id="{64E901CA-BEE6-C3AF-DED9-748445944C5F}"/>
              </a:ext>
            </a:extLst>
          </p:cNvPr>
          <p:cNvGrpSpPr/>
          <p:nvPr/>
        </p:nvGrpSpPr>
        <p:grpSpPr>
          <a:xfrm>
            <a:off x="206473" y="3597188"/>
            <a:ext cx="2603758" cy="2803611"/>
            <a:chOff x="206473" y="3597188"/>
            <a:chExt cx="2603758" cy="2803611"/>
          </a:xfrm>
        </p:grpSpPr>
        <p:sp>
          <p:nvSpPr>
            <p:cNvPr id="26" name="TextBox 25">
              <a:extLst>
                <a:ext uri="{FF2B5EF4-FFF2-40B4-BE49-F238E27FC236}">
                  <a16:creationId xmlns:a16="http://schemas.microsoft.com/office/drawing/2014/main" id="{1F6A3D07-1252-F14D-4C04-30D76C1F3D01}"/>
                </a:ext>
              </a:extLst>
            </p:cNvPr>
            <p:cNvSpPr txBox="1"/>
            <p:nvPr/>
          </p:nvSpPr>
          <p:spPr>
            <a:xfrm>
              <a:off x="206473" y="5979380"/>
              <a:ext cx="2603758" cy="421419"/>
            </a:xfrm>
            <a:prstGeom prst="rect">
              <a:avLst/>
            </a:prstGeom>
            <a:noFill/>
          </p:spPr>
          <p:txBody>
            <a:bodyPr wrap="square" lIns="0" tIns="0" rIns="0" bIns="0" rtlCol="0">
              <a:noAutofit/>
            </a:bodyPr>
            <a:lstStyle/>
            <a:p>
              <a:pPr algn="ctr"/>
              <a:r>
                <a:rPr lang="en-AU" sz="1800" dirty="0"/>
                <a:t>Electric shears</a:t>
              </a:r>
            </a:p>
          </p:txBody>
        </p:sp>
        <p:pic>
          <p:nvPicPr>
            <p:cNvPr id="4098" name="Picture 2">
              <a:extLst>
                <a:ext uri="{FF2B5EF4-FFF2-40B4-BE49-F238E27FC236}">
                  <a16:creationId xmlns:a16="http://schemas.microsoft.com/office/drawing/2014/main" id="{005F3B57-8822-9FD4-3973-59B4685906D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58" y="3597188"/>
              <a:ext cx="2526087" cy="2137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descr="Electronic dosing drench gun&#10;">
            <a:extLst>
              <a:ext uri="{FF2B5EF4-FFF2-40B4-BE49-F238E27FC236}">
                <a16:creationId xmlns:a16="http://schemas.microsoft.com/office/drawing/2014/main" id="{D95C1EC4-0424-281D-370A-0DCDD14FE729}"/>
              </a:ext>
            </a:extLst>
          </p:cNvPr>
          <p:cNvGrpSpPr/>
          <p:nvPr/>
        </p:nvGrpSpPr>
        <p:grpSpPr>
          <a:xfrm>
            <a:off x="3010861" y="3429000"/>
            <a:ext cx="3072885" cy="2971800"/>
            <a:chOff x="3010861" y="3429000"/>
            <a:chExt cx="3072885" cy="2971800"/>
          </a:xfrm>
        </p:grpSpPr>
        <p:pic>
          <p:nvPicPr>
            <p:cNvPr id="20" name="Picture 19">
              <a:extLst>
                <a:ext uri="{FF2B5EF4-FFF2-40B4-BE49-F238E27FC236}">
                  <a16:creationId xmlns:a16="http://schemas.microsoft.com/office/drawing/2014/main" id="{7A86080E-56E1-0FE1-7036-E15E7D98564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394480" y="3045381"/>
              <a:ext cx="2305647" cy="3072885"/>
            </a:xfrm>
            <a:prstGeom prst="rect">
              <a:avLst/>
            </a:prstGeom>
          </p:spPr>
        </p:pic>
        <p:sp>
          <p:nvSpPr>
            <p:cNvPr id="25" name="TextBox 24">
              <a:extLst>
                <a:ext uri="{FF2B5EF4-FFF2-40B4-BE49-F238E27FC236}">
                  <a16:creationId xmlns:a16="http://schemas.microsoft.com/office/drawing/2014/main" id="{38428E1C-BD28-3BDC-5791-84C050A8321F}"/>
                </a:ext>
              </a:extLst>
            </p:cNvPr>
            <p:cNvSpPr txBox="1"/>
            <p:nvPr/>
          </p:nvSpPr>
          <p:spPr>
            <a:xfrm>
              <a:off x="3010861" y="5979381"/>
              <a:ext cx="3072885" cy="421419"/>
            </a:xfrm>
            <a:prstGeom prst="rect">
              <a:avLst/>
            </a:prstGeom>
            <a:noFill/>
          </p:spPr>
          <p:txBody>
            <a:bodyPr wrap="square" lIns="0" tIns="0" rIns="0" bIns="0" rtlCol="0">
              <a:noAutofit/>
            </a:bodyPr>
            <a:lstStyle/>
            <a:p>
              <a:pPr algn="ctr"/>
              <a:r>
                <a:rPr lang="en-AU" sz="1800" dirty="0"/>
                <a:t>Electronic dosing drench gun</a:t>
              </a:r>
            </a:p>
          </p:txBody>
        </p:sp>
      </p:grpSp>
      <p:grpSp>
        <p:nvGrpSpPr>
          <p:cNvPr id="7" name="Group 6" descr="Wool press&#10;">
            <a:extLst>
              <a:ext uri="{FF2B5EF4-FFF2-40B4-BE49-F238E27FC236}">
                <a16:creationId xmlns:a16="http://schemas.microsoft.com/office/drawing/2014/main" id="{1FAE847F-55F7-88B3-2E16-B3D21EE3F12E}"/>
              </a:ext>
            </a:extLst>
          </p:cNvPr>
          <p:cNvGrpSpPr/>
          <p:nvPr/>
        </p:nvGrpSpPr>
        <p:grpSpPr>
          <a:xfrm>
            <a:off x="6353487" y="2054032"/>
            <a:ext cx="2378869" cy="4346768"/>
            <a:chOff x="6353487" y="2054032"/>
            <a:chExt cx="2378869" cy="4346768"/>
          </a:xfrm>
        </p:grpSpPr>
        <p:pic>
          <p:nvPicPr>
            <p:cNvPr id="24" name="Picture 23">
              <a:extLst>
                <a:ext uri="{FF2B5EF4-FFF2-40B4-BE49-F238E27FC236}">
                  <a16:creationId xmlns:a16="http://schemas.microsoft.com/office/drawing/2014/main" id="{F3F4300B-5D30-C4BD-5E3D-B81DF35E474D}"/>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378251" y="2054032"/>
              <a:ext cx="2354105" cy="3680615"/>
            </a:xfrm>
            <a:prstGeom prst="rect">
              <a:avLst/>
            </a:prstGeom>
          </p:spPr>
        </p:pic>
        <p:sp>
          <p:nvSpPr>
            <p:cNvPr id="27" name="TextBox 26">
              <a:extLst>
                <a:ext uri="{FF2B5EF4-FFF2-40B4-BE49-F238E27FC236}">
                  <a16:creationId xmlns:a16="http://schemas.microsoft.com/office/drawing/2014/main" id="{4C0AA1D3-C849-EC8E-3E85-7D3843E532AA}"/>
                </a:ext>
              </a:extLst>
            </p:cNvPr>
            <p:cNvSpPr txBox="1"/>
            <p:nvPr/>
          </p:nvSpPr>
          <p:spPr>
            <a:xfrm>
              <a:off x="6353487" y="5979381"/>
              <a:ext cx="2373923" cy="421419"/>
            </a:xfrm>
            <a:prstGeom prst="rect">
              <a:avLst/>
            </a:prstGeom>
            <a:noFill/>
          </p:spPr>
          <p:txBody>
            <a:bodyPr wrap="square" lIns="0" tIns="0" rIns="0" bIns="0" rtlCol="0">
              <a:noAutofit/>
            </a:bodyPr>
            <a:lstStyle/>
            <a:p>
              <a:pPr algn="ctr"/>
              <a:r>
                <a:rPr lang="en-AU" sz="1800" dirty="0"/>
                <a:t>Wool press</a:t>
              </a:r>
            </a:p>
          </p:txBody>
        </p:sp>
      </p:grpSp>
      <p:grpSp>
        <p:nvGrpSpPr>
          <p:cNvPr id="8" name="Group 7" descr="Walk over weighers &#10;">
            <a:extLst>
              <a:ext uri="{FF2B5EF4-FFF2-40B4-BE49-F238E27FC236}">
                <a16:creationId xmlns:a16="http://schemas.microsoft.com/office/drawing/2014/main" id="{5F17D3D7-5795-9D2D-4DF7-1902FDE98B72}"/>
              </a:ext>
            </a:extLst>
          </p:cNvPr>
          <p:cNvGrpSpPr/>
          <p:nvPr/>
        </p:nvGrpSpPr>
        <p:grpSpPr>
          <a:xfrm>
            <a:off x="8532078" y="1750423"/>
            <a:ext cx="3711326" cy="4945577"/>
            <a:chOff x="8532078" y="1750423"/>
            <a:chExt cx="3711326" cy="4945577"/>
          </a:xfrm>
        </p:grpSpPr>
        <p:pic>
          <p:nvPicPr>
            <p:cNvPr id="18" name="Picture 17">
              <a:extLst>
                <a:ext uri="{FF2B5EF4-FFF2-40B4-BE49-F238E27FC236}">
                  <a16:creationId xmlns:a16="http://schemas.microsoft.com/office/drawing/2014/main" id="{6BBB0536-4938-7CB6-80BA-35E9FB78D13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532078" y="1750423"/>
              <a:ext cx="3711326" cy="4945577"/>
            </a:xfrm>
            <a:prstGeom prst="rect">
              <a:avLst/>
            </a:prstGeom>
          </p:spPr>
        </p:pic>
        <p:sp>
          <p:nvSpPr>
            <p:cNvPr id="28" name="TextBox 27">
              <a:extLst>
                <a:ext uri="{FF2B5EF4-FFF2-40B4-BE49-F238E27FC236}">
                  <a16:creationId xmlns:a16="http://schemas.microsoft.com/office/drawing/2014/main" id="{2EF87DAC-70A2-8E94-B2B6-36715D5F9F17}"/>
                </a:ext>
              </a:extLst>
            </p:cNvPr>
            <p:cNvSpPr txBox="1"/>
            <p:nvPr/>
          </p:nvSpPr>
          <p:spPr>
            <a:xfrm>
              <a:off x="9013371" y="5979380"/>
              <a:ext cx="2765533" cy="296995"/>
            </a:xfrm>
            <a:prstGeom prst="rect">
              <a:avLst/>
            </a:prstGeom>
            <a:noFill/>
          </p:spPr>
          <p:txBody>
            <a:bodyPr wrap="square" lIns="0" tIns="0" rIns="0" bIns="0" rtlCol="0">
              <a:noAutofit/>
            </a:bodyPr>
            <a:lstStyle/>
            <a:p>
              <a:pPr algn="ctr"/>
              <a:r>
                <a:rPr lang="en-AU" sz="1800" dirty="0"/>
                <a:t>Walk over weighers </a:t>
              </a:r>
            </a:p>
          </p:txBody>
        </p:sp>
      </p:grpSp>
      <p:sp>
        <p:nvSpPr>
          <p:cNvPr id="2" name="Slide Number Placeholder 1">
            <a:extLst>
              <a:ext uri="{FF2B5EF4-FFF2-40B4-BE49-F238E27FC236}">
                <a16:creationId xmlns:a16="http://schemas.microsoft.com/office/drawing/2014/main" id="{59353D00-8D85-F5A2-EE92-1DD3E5CA7A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131</a:t>
            </a:fld>
            <a:endParaRPr lang="en-AU"/>
          </a:p>
        </p:txBody>
      </p:sp>
    </p:spTree>
    <p:extLst>
      <p:ext uri="{BB962C8B-B14F-4D97-AF65-F5344CB8AC3E}">
        <p14:creationId xmlns:p14="http://schemas.microsoft.com/office/powerpoint/2010/main" val="395812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5D53E-2743-6DC0-5AF0-B1AF6CEAACF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F167287-B3FD-054D-D94C-E043088296EC}"/>
              </a:ext>
            </a:extLst>
          </p:cNvPr>
          <p:cNvSpPr>
            <a:spLocks noGrp="1"/>
          </p:cNvSpPr>
          <p:nvPr>
            <p:ph type="title"/>
          </p:nvPr>
        </p:nvSpPr>
        <p:spPr/>
        <p:txBody>
          <a:bodyPr/>
          <a:lstStyle/>
          <a:p>
            <a:pPr>
              <a:lnSpc>
                <a:spcPct val="100000"/>
              </a:lnSpc>
            </a:pPr>
            <a:r>
              <a:rPr lang="en-AU">
                <a:latin typeface="+mj-lt"/>
              </a:rPr>
              <a:t>22. Careers</a:t>
            </a:r>
          </a:p>
        </p:txBody>
      </p:sp>
      <p:sp>
        <p:nvSpPr>
          <p:cNvPr id="3" name="TextBox 2">
            <a:extLst>
              <a:ext uri="{FF2B5EF4-FFF2-40B4-BE49-F238E27FC236}">
                <a16:creationId xmlns:a16="http://schemas.microsoft.com/office/drawing/2014/main" id="{67C4736C-6731-99A3-918E-0AC2A7B3208B}"/>
              </a:ext>
            </a:extLst>
          </p:cNvPr>
          <p:cNvSpPr txBox="1"/>
          <p:nvPr/>
        </p:nvSpPr>
        <p:spPr>
          <a:xfrm>
            <a:off x="355191" y="1901725"/>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exploring career opportunities in agriculture and the training required for different roles.</a:t>
            </a:r>
            <a:endParaRPr lang="en-AU" sz="1800" b="1" dirty="0">
              <a:solidFill>
                <a:schemeClr val="accent1"/>
              </a:solidFill>
              <a:latin typeface="+mj-lt"/>
              <a:cs typeface="Arial" panose="020B0604020202020204" pitchFamily="34" charset="0"/>
            </a:endParaRP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a range of sheep industry careers</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outline the role at least three of these careers have in the sheep industry.</a:t>
            </a:r>
          </a:p>
        </p:txBody>
      </p:sp>
      <p:sp>
        <p:nvSpPr>
          <p:cNvPr id="2" name="Slide Number Placeholder 1">
            <a:extLst>
              <a:ext uri="{FF2B5EF4-FFF2-40B4-BE49-F238E27FC236}">
                <a16:creationId xmlns:a16="http://schemas.microsoft.com/office/drawing/2014/main" id="{FDDDA572-8470-309E-1680-F0A2FFDB4A6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132</a:t>
            </a:fld>
            <a:endParaRPr lang="en-AU"/>
          </a:p>
        </p:txBody>
      </p:sp>
      <p:sp>
        <p:nvSpPr>
          <p:cNvPr id="7" name="Text Placeholder 5">
            <a:extLst>
              <a:ext uri="{FF2B5EF4-FFF2-40B4-BE49-F238E27FC236}">
                <a16:creationId xmlns:a16="http://schemas.microsoft.com/office/drawing/2014/main" id="{EEB064B9-69CD-52A5-0E1D-1DB851250B6D}"/>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320406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43208B-6BF2-C65E-D4AF-ECD978662E75}"/>
              </a:ext>
            </a:extLst>
          </p:cNvPr>
          <p:cNvSpPr>
            <a:spLocks noGrp="1"/>
          </p:cNvSpPr>
          <p:nvPr>
            <p:ph type="title"/>
          </p:nvPr>
        </p:nvSpPr>
        <p:spPr/>
        <p:txBody>
          <a:bodyPr/>
          <a:lstStyle/>
          <a:p>
            <a:r>
              <a:rPr lang="en-AU" dirty="0">
                <a:latin typeface="+mj-lt"/>
              </a:rPr>
              <a:t>Careers brainstorm</a:t>
            </a:r>
          </a:p>
        </p:txBody>
      </p:sp>
      <p:sp>
        <p:nvSpPr>
          <p:cNvPr id="7" name="Google Shape;181;p19">
            <a:extLst>
              <a:ext uri="{FF2B5EF4-FFF2-40B4-BE49-F238E27FC236}">
                <a16:creationId xmlns:a16="http://schemas.microsoft.com/office/drawing/2014/main" id="{75E3D10C-530E-F966-96C3-72A3F12688A7}"/>
              </a:ext>
            </a:extLst>
          </p:cNvPr>
          <p:cNvSpPr/>
          <p:nvPr/>
        </p:nvSpPr>
        <p:spPr>
          <a:xfrm>
            <a:off x="3086626" y="2372196"/>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AU">
                <a:solidFill>
                  <a:schemeClr val="tx1"/>
                </a:solidFill>
                <a:latin typeface="+mn-lt"/>
                <a:ea typeface="Montserrat"/>
                <a:cs typeface="Arial" panose="020B0604020202020204" pitchFamily="34" charset="0"/>
                <a:sym typeface="Montserrat"/>
              </a:rPr>
              <a:t>On-farm</a:t>
            </a:r>
            <a:endParaRPr>
              <a:solidFill>
                <a:schemeClr val="tx1"/>
              </a:solidFill>
              <a:latin typeface="+mn-lt"/>
              <a:ea typeface="Montserrat"/>
              <a:cs typeface="Arial" panose="020B0604020202020204" pitchFamily="34" charset="0"/>
              <a:sym typeface="Montserrat"/>
            </a:endParaRPr>
          </a:p>
        </p:txBody>
      </p:sp>
      <p:sp>
        <p:nvSpPr>
          <p:cNvPr id="5" name="Google Shape;179;p19" descr="Topic">
            <a:extLst>
              <a:ext uri="{FF2B5EF4-FFF2-40B4-BE49-F238E27FC236}">
                <a16:creationId xmlns:a16="http://schemas.microsoft.com/office/drawing/2014/main" id="{6469DD7E-986E-7D3A-7ED2-E3C4A2D5064C}"/>
              </a:ext>
            </a:extLst>
          </p:cNvPr>
          <p:cNvSpPr/>
          <p:nvPr/>
        </p:nvSpPr>
        <p:spPr>
          <a:xfrm>
            <a:off x="5132073" y="2946142"/>
            <a:ext cx="1845292" cy="1043540"/>
          </a:xfrm>
          <a:prstGeom prst="roundRect">
            <a:avLst>
              <a:gd name="adj" fmla="val 16667"/>
            </a:avLst>
          </a:prstGeom>
          <a:solidFill>
            <a:schemeClr val="bg1"/>
          </a:solidFill>
          <a:ln w="1905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4938" marR="0" lvl="0" rtl="0">
              <a:spcBef>
                <a:spcPts val="0"/>
              </a:spcBef>
              <a:spcAft>
                <a:spcPts val="0"/>
              </a:spcAft>
              <a:buNone/>
            </a:pPr>
            <a:r>
              <a:rPr lang="en" sz="2000" b="1" dirty="0">
                <a:solidFill>
                  <a:schemeClr val="tx1"/>
                </a:solidFill>
                <a:latin typeface="+mj-lt"/>
                <a:ea typeface="Rockwell"/>
                <a:cs typeface="Arial" panose="020B0604020202020204" pitchFamily="34" charset="0"/>
                <a:sym typeface="Montserrat"/>
              </a:rPr>
              <a:t>Careers in the sheep industry</a:t>
            </a:r>
            <a:endParaRPr sz="2000" b="1" dirty="0">
              <a:solidFill>
                <a:schemeClr val="tx1"/>
              </a:solidFill>
              <a:latin typeface="+mj-lt"/>
              <a:ea typeface="Rockwell"/>
              <a:cs typeface="Arial" panose="020B0604020202020204" pitchFamily="34" charset="0"/>
              <a:sym typeface="Rockwell"/>
            </a:endParaRPr>
          </a:p>
        </p:txBody>
      </p:sp>
      <p:sp>
        <p:nvSpPr>
          <p:cNvPr id="9" name="Google Shape;183;p19">
            <a:extLst>
              <a:ext uri="{FF2B5EF4-FFF2-40B4-BE49-F238E27FC236}">
                <a16:creationId xmlns:a16="http://schemas.microsoft.com/office/drawing/2014/main" id="{AED79210-45A0-6D20-7977-F60B205D9E3C}"/>
              </a:ext>
            </a:extLst>
          </p:cNvPr>
          <p:cNvSpPr/>
          <p:nvPr/>
        </p:nvSpPr>
        <p:spPr>
          <a:xfrm>
            <a:off x="7471879" y="2372182"/>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Marketing</a:t>
            </a:r>
            <a:endParaRPr>
              <a:latin typeface="+mn-lt"/>
              <a:cs typeface="Arial" panose="020B0604020202020204" pitchFamily="34" charset="0"/>
              <a:sym typeface="Montserrat"/>
            </a:endParaRPr>
          </a:p>
        </p:txBody>
      </p:sp>
      <p:cxnSp>
        <p:nvCxnSpPr>
          <p:cNvPr id="20" name="Google Shape;194;p19">
            <a:extLst>
              <a:ext uri="{FF2B5EF4-FFF2-40B4-BE49-F238E27FC236}">
                <a16:creationId xmlns:a16="http://schemas.microsoft.com/office/drawing/2014/main" id="{A69BBA5E-3816-7352-8B57-9107CC38309F}"/>
              </a:ext>
              <a:ext uri="{C183D7F6-B498-43B3-948B-1728B52AA6E4}">
                <adec:decorative xmlns:adec="http://schemas.microsoft.com/office/drawing/2017/decorative" val="1"/>
              </a:ext>
            </a:extLst>
          </p:cNvPr>
          <p:cNvCxnSpPr>
            <a:stCxn id="10" idx="1"/>
          </p:cNvCxnSpPr>
          <p:nvPr/>
        </p:nvCxnSpPr>
        <p:spPr>
          <a:xfrm rot="10800000">
            <a:off x="6897933" y="3951515"/>
            <a:ext cx="573947" cy="571560"/>
          </a:xfrm>
          <a:prstGeom prst="straightConnector1">
            <a:avLst/>
          </a:prstGeom>
          <a:noFill/>
          <a:ln w="19050" cap="flat" cmpd="sng">
            <a:solidFill>
              <a:srgbClr val="9B6808"/>
            </a:solidFill>
            <a:prstDash val="solid"/>
            <a:round/>
            <a:headEnd type="none" w="med" len="med"/>
            <a:tailEnd type="none" w="med" len="med"/>
          </a:ln>
        </p:spPr>
      </p:cxnSp>
      <p:cxnSp>
        <p:nvCxnSpPr>
          <p:cNvPr id="21" name="Google Shape;195;p19">
            <a:extLst>
              <a:ext uri="{FF2B5EF4-FFF2-40B4-BE49-F238E27FC236}">
                <a16:creationId xmlns:a16="http://schemas.microsoft.com/office/drawing/2014/main" id="{7D0C5E3B-B108-AC2F-075B-7158DA9819F3}"/>
              </a:ext>
              <a:ext uri="{C183D7F6-B498-43B3-948B-1728B52AA6E4}">
                <adec:decorative xmlns:adec="http://schemas.microsoft.com/office/drawing/2017/decorative" val="1"/>
              </a:ext>
            </a:extLst>
          </p:cNvPr>
          <p:cNvCxnSpPr>
            <a:cxnSpLocks/>
          </p:cNvCxnSpPr>
          <p:nvPr/>
        </p:nvCxnSpPr>
        <p:spPr>
          <a:xfrm rot="10800000">
            <a:off x="4572860" y="2870008"/>
            <a:ext cx="541549" cy="223372"/>
          </a:xfrm>
          <a:prstGeom prst="straightConnector1">
            <a:avLst/>
          </a:prstGeom>
          <a:noFill/>
          <a:ln w="19050" cap="flat" cmpd="sng">
            <a:solidFill>
              <a:srgbClr val="427B2D"/>
            </a:solidFill>
            <a:prstDash val="solid"/>
            <a:round/>
            <a:headEnd type="none" w="med" len="med"/>
            <a:tailEnd type="none" w="med" len="med"/>
          </a:ln>
        </p:spPr>
      </p:cxnSp>
      <p:cxnSp>
        <p:nvCxnSpPr>
          <p:cNvPr id="22" name="Google Shape;196;p19">
            <a:extLst>
              <a:ext uri="{FF2B5EF4-FFF2-40B4-BE49-F238E27FC236}">
                <a16:creationId xmlns:a16="http://schemas.microsoft.com/office/drawing/2014/main" id="{0EE634F9-C212-3398-05A2-A3E3A795F004}"/>
              </a:ext>
              <a:ext uri="{C183D7F6-B498-43B3-948B-1728B52AA6E4}">
                <adec:decorative xmlns:adec="http://schemas.microsoft.com/office/drawing/2017/decorative" val="1"/>
              </a:ext>
            </a:extLst>
          </p:cNvPr>
          <p:cNvCxnSpPr>
            <a:cxnSpLocks/>
          </p:cNvCxnSpPr>
          <p:nvPr/>
        </p:nvCxnSpPr>
        <p:spPr>
          <a:xfrm flipH="1">
            <a:off x="6973271" y="2870008"/>
            <a:ext cx="511198" cy="229511"/>
          </a:xfrm>
          <a:prstGeom prst="straightConnector1">
            <a:avLst/>
          </a:prstGeom>
          <a:noFill/>
          <a:ln w="19050" cap="flat" cmpd="sng">
            <a:solidFill>
              <a:srgbClr val="B51458"/>
            </a:solidFill>
            <a:prstDash val="solid"/>
            <a:round/>
            <a:headEnd type="none" w="med" len="med"/>
            <a:tailEnd type="none" w="med" len="med"/>
          </a:ln>
        </p:spPr>
      </p:cxnSp>
      <p:cxnSp>
        <p:nvCxnSpPr>
          <p:cNvPr id="23" name="Google Shape;197;p19">
            <a:extLst>
              <a:ext uri="{FF2B5EF4-FFF2-40B4-BE49-F238E27FC236}">
                <a16:creationId xmlns:a16="http://schemas.microsoft.com/office/drawing/2014/main" id="{29801793-91BA-91AD-A8A2-D90974F4CA6D}"/>
              </a:ext>
              <a:ext uri="{C183D7F6-B498-43B3-948B-1728B52AA6E4}">
                <adec:decorative xmlns:adec="http://schemas.microsoft.com/office/drawing/2017/decorative" val="1"/>
              </a:ext>
            </a:extLst>
          </p:cNvPr>
          <p:cNvCxnSpPr>
            <a:endCxn id="8" idx="3"/>
          </p:cNvCxnSpPr>
          <p:nvPr/>
        </p:nvCxnSpPr>
        <p:spPr>
          <a:xfrm flipH="1">
            <a:off x="4572817" y="3971977"/>
            <a:ext cx="642834" cy="551098"/>
          </a:xfrm>
          <a:prstGeom prst="straightConnector1">
            <a:avLst/>
          </a:prstGeom>
          <a:noFill/>
          <a:ln w="19050" cap="flat" cmpd="sng">
            <a:solidFill>
              <a:srgbClr val="007A8A"/>
            </a:solidFill>
            <a:prstDash val="solid"/>
            <a:round/>
            <a:headEnd type="none" w="med" len="med"/>
            <a:tailEnd type="none" w="med" len="med"/>
          </a:ln>
        </p:spPr>
      </p:cxnSp>
      <p:cxnSp>
        <p:nvCxnSpPr>
          <p:cNvPr id="24" name="Google Shape;198;p19">
            <a:extLst>
              <a:ext uri="{FF2B5EF4-FFF2-40B4-BE49-F238E27FC236}">
                <a16:creationId xmlns:a16="http://schemas.microsoft.com/office/drawing/2014/main" id="{6A9DF9DA-7C81-28D4-0648-BE2D9CBEF9EA}"/>
              </a:ext>
              <a:ext uri="{C183D7F6-B498-43B3-948B-1728B52AA6E4}">
                <adec:decorative xmlns:adec="http://schemas.microsoft.com/office/drawing/2017/decorative" val="1"/>
              </a:ext>
            </a:extLst>
          </p:cNvPr>
          <p:cNvCxnSpPr>
            <a:stCxn id="7" idx="0"/>
            <a:endCxn id="12" idx="2"/>
          </p:cNvCxnSpPr>
          <p:nvPr/>
        </p:nvCxnSpPr>
        <p:spPr>
          <a:xfrm flipH="1" flipV="1">
            <a:off x="3534581" y="1854268"/>
            <a:ext cx="295141" cy="517928"/>
          </a:xfrm>
          <a:prstGeom prst="straightConnector1">
            <a:avLst/>
          </a:prstGeom>
          <a:noFill/>
          <a:ln w="19050" cap="flat" cmpd="sng">
            <a:solidFill>
              <a:srgbClr val="427B2D"/>
            </a:solidFill>
            <a:prstDash val="solid"/>
            <a:round/>
            <a:headEnd type="none" w="med" len="med"/>
            <a:tailEnd type="none" w="med" len="med"/>
          </a:ln>
        </p:spPr>
      </p:cxnSp>
      <p:cxnSp>
        <p:nvCxnSpPr>
          <p:cNvPr id="25" name="Google Shape;199;p19">
            <a:extLst>
              <a:ext uri="{FF2B5EF4-FFF2-40B4-BE49-F238E27FC236}">
                <a16:creationId xmlns:a16="http://schemas.microsoft.com/office/drawing/2014/main" id="{B8B7C823-DB33-8BDF-768F-78DE4A58A60E}"/>
              </a:ext>
              <a:ext uri="{C183D7F6-B498-43B3-948B-1728B52AA6E4}">
                <adec:decorative xmlns:adec="http://schemas.microsoft.com/office/drawing/2017/decorative" val="1"/>
              </a:ext>
            </a:extLst>
          </p:cNvPr>
          <p:cNvCxnSpPr>
            <a:stCxn id="7" idx="1"/>
            <a:endCxn id="11" idx="3"/>
          </p:cNvCxnSpPr>
          <p:nvPr/>
        </p:nvCxnSpPr>
        <p:spPr>
          <a:xfrm flipH="1">
            <a:off x="2742190" y="2659169"/>
            <a:ext cx="344436" cy="311357"/>
          </a:xfrm>
          <a:prstGeom prst="straightConnector1">
            <a:avLst/>
          </a:prstGeom>
          <a:noFill/>
          <a:ln w="19050" cap="flat" cmpd="sng">
            <a:solidFill>
              <a:srgbClr val="427B2D"/>
            </a:solidFill>
            <a:prstDash val="solid"/>
            <a:round/>
            <a:headEnd type="none" w="med" len="med"/>
            <a:tailEnd type="none" w="med" len="med"/>
          </a:ln>
        </p:spPr>
      </p:cxnSp>
      <p:cxnSp>
        <p:nvCxnSpPr>
          <p:cNvPr id="26" name="Google Shape;200;p19">
            <a:extLst>
              <a:ext uri="{FF2B5EF4-FFF2-40B4-BE49-F238E27FC236}">
                <a16:creationId xmlns:a16="http://schemas.microsoft.com/office/drawing/2014/main" id="{9377F7BE-34A0-770F-5A70-4626EC43FAFB}"/>
              </a:ext>
              <a:ext uri="{C183D7F6-B498-43B3-948B-1728B52AA6E4}">
                <adec:decorative xmlns:adec="http://schemas.microsoft.com/office/drawing/2017/decorative" val="1"/>
              </a:ext>
            </a:extLst>
          </p:cNvPr>
          <p:cNvCxnSpPr>
            <a:stCxn id="8" idx="1"/>
            <a:endCxn id="18" idx="3"/>
          </p:cNvCxnSpPr>
          <p:nvPr/>
        </p:nvCxnSpPr>
        <p:spPr>
          <a:xfrm flipH="1">
            <a:off x="2619079" y="4523075"/>
            <a:ext cx="467547" cy="102649"/>
          </a:xfrm>
          <a:prstGeom prst="straightConnector1">
            <a:avLst/>
          </a:prstGeom>
          <a:noFill/>
          <a:ln w="19050" cap="flat" cmpd="sng">
            <a:solidFill>
              <a:srgbClr val="007A8A"/>
            </a:solidFill>
            <a:prstDash val="solid"/>
            <a:round/>
            <a:headEnd type="none" w="med" len="med"/>
            <a:tailEnd type="none" w="med" len="med"/>
          </a:ln>
        </p:spPr>
      </p:cxnSp>
      <p:cxnSp>
        <p:nvCxnSpPr>
          <p:cNvPr id="27" name="Google Shape;201;p19">
            <a:extLst>
              <a:ext uri="{FF2B5EF4-FFF2-40B4-BE49-F238E27FC236}">
                <a16:creationId xmlns:a16="http://schemas.microsoft.com/office/drawing/2014/main" id="{B43A41F2-3EB4-15B9-D30F-CAAD498BEA0C}"/>
              </a:ext>
              <a:ext uri="{C183D7F6-B498-43B3-948B-1728B52AA6E4}">
                <adec:decorative xmlns:adec="http://schemas.microsoft.com/office/drawing/2017/decorative" val="1"/>
              </a:ext>
            </a:extLst>
          </p:cNvPr>
          <p:cNvCxnSpPr>
            <a:stCxn id="8" idx="2"/>
            <a:endCxn id="19" idx="0"/>
          </p:cNvCxnSpPr>
          <p:nvPr/>
        </p:nvCxnSpPr>
        <p:spPr>
          <a:xfrm flipH="1">
            <a:off x="2821649" y="4810048"/>
            <a:ext cx="1008073" cy="545301"/>
          </a:xfrm>
          <a:prstGeom prst="straightConnector1">
            <a:avLst/>
          </a:prstGeom>
          <a:noFill/>
          <a:ln w="19050" cap="flat" cmpd="sng">
            <a:solidFill>
              <a:srgbClr val="007A8A"/>
            </a:solidFill>
            <a:prstDash val="solid"/>
            <a:round/>
            <a:headEnd type="none" w="med" len="med"/>
            <a:tailEnd type="none" w="med" len="med"/>
          </a:ln>
        </p:spPr>
      </p:cxnSp>
      <p:cxnSp>
        <p:nvCxnSpPr>
          <p:cNvPr id="28" name="Google Shape;202;p19">
            <a:extLst>
              <a:ext uri="{FF2B5EF4-FFF2-40B4-BE49-F238E27FC236}">
                <a16:creationId xmlns:a16="http://schemas.microsoft.com/office/drawing/2014/main" id="{F4090464-225E-31EC-CF24-83EAD51C690B}"/>
              </a:ext>
              <a:ext uri="{C183D7F6-B498-43B3-948B-1728B52AA6E4}">
                <adec:decorative xmlns:adec="http://schemas.microsoft.com/office/drawing/2017/decorative" val="1"/>
              </a:ext>
            </a:extLst>
          </p:cNvPr>
          <p:cNvCxnSpPr>
            <a:stCxn id="9" idx="0"/>
            <a:endCxn id="13" idx="2"/>
          </p:cNvCxnSpPr>
          <p:nvPr/>
        </p:nvCxnSpPr>
        <p:spPr>
          <a:xfrm rot="10800000" flipH="1">
            <a:off x="8214975" y="1823471"/>
            <a:ext cx="486303" cy="548711"/>
          </a:xfrm>
          <a:prstGeom prst="straightConnector1">
            <a:avLst/>
          </a:prstGeom>
          <a:noFill/>
          <a:ln w="19050" cap="flat" cmpd="sng">
            <a:solidFill>
              <a:srgbClr val="B51458"/>
            </a:solidFill>
            <a:prstDash val="solid"/>
            <a:round/>
            <a:headEnd type="none" w="med" len="med"/>
            <a:tailEnd type="none" w="med" len="med"/>
          </a:ln>
        </p:spPr>
      </p:cxnSp>
      <p:cxnSp>
        <p:nvCxnSpPr>
          <p:cNvPr id="29" name="Google Shape;203;p19">
            <a:extLst>
              <a:ext uri="{FF2B5EF4-FFF2-40B4-BE49-F238E27FC236}">
                <a16:creationId xmlns:a16="http://schemas.microsoft.com/office/drawing/2014/main" id="{A8CDB383-1A44-A130-EF02-B75C44DCAD2C}"/>
              </a:ext>
              <a:ext uri="{C183D7F6-B498-43B3-948B-1728B52AA6E4}">
                <adec:decorative xmlns:adec="http://schemas.microsoft.com/office/drawing/2017/decorative" val="1"/>
              </a:ext>
            </a:extLst>
          </p:cNvPr>
          <p:cNvCxnSpPr>
            <a:stCxn id="9" idx="3"/>
            <a:endCxn id="14" idx="1"/>
          </p:cNvCxnSpPr>
          <p:nvPr/>
        </p:nvCxnSpPr>
        <p:spPr>
          <a:xfrm rot="10800000" flipH="1">
            <a:off x="8958071" y="2555142"/>
            <a:ext cx="486303" cy="104013"/>
          </a:xfrm>
          <a:prstGeom prst="straightConnector1">
            <a:avLst/>
          </a:prstGeom>
          <a:noFill/>
          <a:ln w="19050" cap="flat" cmpd="sng">
            <a:solidFill>
              <a:srgbClr val="B51458"/>
            </a:solidFill>
            <a:prstDash val="solid"/>
            <a:round/>
            <a:headEnd type="none" w="med" len="med"/>
            <a:tailEnd type="none" w="med" len="med"/>
          </a:ln>
        </p:spPr>
      </p:cxnSp>
      <p:cxnSp>
        <p:nvCxnSpPr>
          <p:cNvPr id="30" name="Google Shape;204;p19">
            <a:extLst>
              <a:ext uri="{FF2B5EF4-FFF2-40B4-BE49-F238E27FC236}">
                <a16:creationId xmlns:a16="http://schemas.microsoft.com/office/drawing/2014/main" id="{462890C4-5816-1D71-FD9D-B9E9B41B5E53}"/>
              </a:ext>
              <a:ext uri="{C183D7F6-B498-43B3-948B-1728B52AA6E4}">
                <adec:decorative xmlns:adec="http://schemas.microsoft.com/office/drawing/2017/decorative" val="1"/>
              </a:ext>
            </a:extLst>
          </p:cNvPr>
          <p:cNvCxnSpPr>
            <a:stCxn id="10" idx="3"/>
            <a:endCxn id="15" idx="1"/>
          </p:cNvCxnSpPr>
          <p:nvPr/>
        </p:nvCxnSpPr>
        <p:spPr>
          <a:xfrm rot="10800000" flipH="1">
            <a:off x="8958071" y="3834544"/>
            <a:ext cx="486303" cy="688532"/>
          </a:xfrm>
          <a:prstGeom prst="straightConnector1">
            <a:avLst/>
          </a:prstGeom>
          <a:noFill/>
          <a:ln w="19050" cap="flat" cmpd="sng">
            <a:solidFill>
              <a:srgbClr val="9B6808"/>
            </a:solidFill>
            <a:prstDash val="solid"/>
            <a:round/>
            <a:headEnd type="none" w="med" len="med"/>
            <a:tailEnd type="none" w="med" len="med"/>
          </a:ln>
        </p:spPr>
      </p:cxnSp>
      <p:cxnSp>
        <p:nvCxnSpPr>
          <p:cNvPr id="31" name="Google Shape;205;p19">
            <a:extLst>
              <a:ext uri="{FF2B5EF4-FFF2-40B4-BE49-F238E27FC236}">
                <a16:creationId xmlns:a16="http://schemas.microsoft.com/office/drawing/2014/main" id="{9D127DC8-0F14-36A8-89FB-C4A9564E5DFA}"/>
              </a:ext>
              <a:ext uri="{C183D7F6-B498-43B3-948B-1728B52AA6E4}">
                <adec:decorative xmlns:adec="http://schemas.microsoft.com/office/drawing/2017/decorative" val="1"/>
              </a:ext>
            </a:extLst>
          </p:cNvPr>
          <p:cNvCxnSpPr>
            <a:endCxn id="16" idx="1"/>
          </p:cNvCxnSpPr>
          <p:nvPr/>
        </p:nvCxnSpPr>
        <p:spPr>
          <a:xfrm>
            <a:off x="8903904" y="4790241"/>
            <a:ext cx="540526" cy="480506"/>
          </a:xfrm>
          <a:prstGeom prst="straightConnector1">
            <a:avLst/>
          </a:prstGeom>
          <a:noFill/>
          <a:ln w="19050" cap="flat" cmpd="sng">
            <a:solidFill>
              <a:srgbClr val="9B6808"/>
            </a:solidFill>
            <a:prstDash val="solid"/>
            <a:round/>
            <a:headEnd type="none" w="med" len="med"/>
            <a:tailEnd type="none" w="med" len="med"/>
          </a:ln>
        </p:spPr>
      </p:cxnSp>
      <p:cxnSp>
        <p:nvCxnSpPr>
          <p:cNvPr id="32" name="Google Shape;206;p19">
            <a:extLst>
              <a:ext uri="{FF2B5EF4-FFF2-40B4-BE49-F238E27FC236}">
                <a16:creationId xmlns:a16="http://schemas.microsoft.com/office/drawing/2014/main" id="{661E619A-4B6E-55AE-A39B-A39A86B96F8E}"/>
              </a:ext>
              <a:ext uri="{C183D7F6-B498-43B3-948B-1728B52AA6E4}">
                <adec:decorative xmlns:adec="http://schemas.microsoft.com/office/drawing/2017/decorative" val="1"/>
              </a:ext>
            </a:extLst>
          </p:cNvPr>
          <p:cNvCxnSpPr>
            <a:stCxn id="10" idx="2"/>
            <a:endCxn id="17" idx="0"/>
          </p:cNvCxnSpPr>
          <p:nvPr/>
        </p:nvCxnSpPr>
        <p:spPr>
          <a:xfrm flipH="1">
            <a:off x="7720487" y="4810048"/>
            <a:ext cx="494488" cy="545301"/>
          </a:xfrm>
          <a:prstGeom prst="straightConnector1">
            <a:avLst/>
          </a:prstGeom>
          <a:noFill/>
          <a:ln w="19050" cap="flat" cmpd="sng">
            <a:solidFill>
              <a:srgbClr val="9B6808"/>
            </a:solidFill>
            <a:prstDash val="solid"/>
            <a:round/>
            <a:headEnd type="none" w="med" len="med"/>
            <a:tailEnd type="none" w="med" len="med"/>
          </a:ln>
        </p:spPr>
      </p:cxnSp>
      <p:sp>
        <p:nvSpPr>
          <p:cNvPr id="12" name="Google Shape;186;p19">
            <a:extLst>
              <a:ext uri="{FF2B5EF4-FFF2-40B4-BE49-F238E27FC236}">
                <a16:creationId xmlns:a16="http://schemas.microsoft.com/office/drawing/2014/main" id="{FAAA8363-6838-6C56-F2B7-AB1AF414C757}"/>
              </a:ext>
              <a:ext uri="{C183D7F6-B498-43B3-948B-1728B52AA6E4}">
                <adec:decorative xmlns:adec="http://schemas.microsoft.com/office/drawing/2017/decorative" val="1"/>
              </a:ext>
            </a:extLst>
          </p:cNvPr>
          <p:cNvSpPr/>
          <p:nvPr/>
        </p:nvSpPr>
        <p:spPr>
          <a:xfrm>
            <a:off x="2791485" y="1280321"/>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11" name="Google Shape;185;p19">
            <a:extLst>
              <a:ext uri="{FF2B5EF4-FFF2-40B4-BE49-F238E27FC236}">
                <a16:creationId xmlns:a16="http://schemas.microsoft.com/office/drawing/2014/main" id="{E5C870DB-0EA5-C5BB-9CEB-B421F0ABB54B}"/>
              </a:ext>
              <a:ext uri="{C183D7F6-B498-43B3-948B-1728B52AA6E4}">
                <adec:decorative xmlns:adec="http://schemas.microsoft.com/office/drawing/2017/decorative" val="1"/>
              </a:ext>
            </a:extLst>
          </p:cNvPr>
          <p:cNvSpPr/>
          <p:nvPr/>
        </p:nvSpPr>
        <p:spPr>
          <a:xfrm>
            <a:off x="1256112" y="2683609"/>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13" name="Google Shape;187;p19">
            <a:extLst>
              <a:ext uri="{FF2B5EF4-FFF2-40B4-BE49-F238E27FC236}">
                <a16:creationId xmlns:a16="http://schemas.microsoft.com/office/drawing/2014/main" id="{07AFBD37-DBBB-4D93-6566-51192537A30C}"/>
              </a:ext>
              <a:ext uri="{C183D7F6-B498-43B3-948B-1728B52AA6E4}">
                <adec:decorative xmlns:adec="http://schemas.microsoft.com/office/drawing/2017/decorative" val="1"/>
              </a:ext>
            </a:extLst>
          </p:cNvPr>
          <p:cNvSpPr/>
          <p:nvPr/>
        </p:nvSpPr>
        <p:spPr>
          <a:xfrm>
            <a:off x="7958239" y="1249680"/>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14" name="Google Shape;188;p19">
            <a:extLst>
              <a:ext uri="{FF2B5EF4-FFF2-40B4-BE49-F238E27FC236}">
                <a16:creationId xmlns:a16="http://schemas.microsoft.com/office/drawing/2014/main" id="{92BE4334-1429-4814-D1E9-EDB11B7A034A}"/>
              </a:ext>
              <a:ext uri="{C183D7F6-B498-43B3-948B-1728B52AA6E4}">
                <adec:decorative xmlns:adec="http://schemas.microsoft.com/office/drawing/2017/decorative" val="1"/>
              </a:ext>
            </a:extLst>
          </p:cNvPr>
          <p:cNvSpPr/>
          <p:nvPr/>
        </p:nvSpPr>
        <p:spPr>
          <a:xfrm>
            <a:off x="9444431" y="2268239"/>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8" name="Google Shape;182;p19">
            <a:extLst>
              <a:ext uri="{FF2B5EF4-FFF2-40B4-BE49-F238E27FC236}">
                <a16:creationId xmlns:a16="http://schemas.microsoft.com/office/drawing/2014/main" id="{D356BC70-BCD8-C57F-6B33-EEEB9B8EA188}"/>
              </a:ext>
            </a:extLst>
          </p:cNvPr>
          <p:cNvSpPr/>
          <p:nvPr/>
        </p:nvSpPr>
        <p:spPr>
          <a:xfrm>
            <a:off x="3086626" y="4236102"/>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Research</a:t>
            </a:r>
            <a:endParaRPr>
              <a:latin typeface="+mn-lt"/>
              <a:cs typeface="Arial" panose="020B0604020202020204" pitchFamily="34" charset="0"/>
              <a:sym typeface="Montserrat"/>
            </a:endParaRPr>
          </a:p>
        </p:txBody>
      </p:sp>
      <p:sp>
        <p:nvSpPr>
          <p:cNvPr id="18" name="Google Shape;192;p19">
            <a:extLst>
              <a:ext uri="{FF2B5EF4-FFF2-40B4-BE49-F238E27FC236}">
                <a16:creationId xmlns:a16="http://schemas.microsoft.com/office/drawing/2014/main" id="{EFF0FEE6-F3B2-6916-7D03-1BF632A54CBF}"/>
              </a:ext>
              <a:ext uri="{C183D7F6-B498-43B3-948B-1728B52AA6E4}">
                <adec:decorative xmlns:adec="http://schemas.microsoft.com/office/drawing/2017/decorative" val="1"/>
              </a:ext>
            </a:extLst>
          </p:cNvPr>
          <p:cNvSpPr/>
          <p:nvPr/>
        </p:nvSpPr>
        <p:spPr>
          <a:xfrm>
            <a:off x="1132973" y="4338807"/>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19" name="Google Shape;193;p19">
            <a:extLst>
              <a:ext uri="{FF2B5EF4-FFF2-40B4-BE49-F238E27FC236}">
                <a16:creationId xmlns:a16="http://schemas.microsoft.com/office/drawing/2014/main" id="{BCF68AF6-BA4B-3654-04BF-1B3A415273C0}"/>
              </a:ext>
              <a:ext uri="{C183D7F6-B498-43B3-948B-1728B52AA6E4}">
                <adec:decorative xmlns:adec="http://schemas.microsoft.com/office/drawing/2017/decorative" val="1"/>
              </a:ext>
            </a:extLst>
          </p:cNvPr>
          <p:cNvSpPr/>
          <p:nvPr/>
        </p:nvSpPr>
        <p:spPr>
          <a:xfrm>
            <a:off x="2078496" y="5355292"/>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10" name="Google Shape;184;p19">
            <a:extLst>
              <a:ext uri="{FF2B5EF4-FFF2-40B4-BE49-F238E27FC236}">
                <a16:creationId xmlns:a16="http://schemas.microsoft.com/office/drawing/2014/main" id="{F8CB1843-B8EB-756A-C389-36A0409BBF5B}"/>
              </a:ext>
            </a:extLst>
          </p:cNvPr>
          <p:cNvSpPr/>
          <p:nvPr/>
        </p:nvSpPr>
        <p:spPr>
          <a:xfrm>
            <a:off x="7471879" y="4236102"/>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Processing</a:t>
            </a:r>
            <a:endParaRPr>
              <a:latin typeface="+mn-lt"/>
              <a:cs typeface="Arial" panose="020B0604020202020204" pitchFamily="34" charset="0"/>
              <a:sym typeface="Montserrat"/>
            </a:endParaRPr>
          </a:p>
        </p:txBody>
      </p:sp>
      <p:sp>
        <p:nvSpPr>
          <p:cNvPr id="15" name="Google Shape;189;p19">
            <a:extLst>
              <a:ext uri="{FF2B5EF4-FFF2-40B4-BE49-F238E27FC236}">
                <a16:creationId xmlns:a16="http://schemas.microsoft.com/office/drawing/2014/main" id="{42862DE4-E1ED-B35A-808B-C711FA876A09}"/>
              </a:ext>
              <a:ext uri="{C183D7F6-B498-43B3-948B-1728B52AA6E4}">
                <adec:decorative xmlns:adec="http://schemas.microsoft.com/office/drawing/2017/decorative" val="1"/>
              </a:ext>
            </a:extLst>
          </p:cNvPr>
          <p:cNvSpPr/>
          <p:nvPr/>
        </p:nvSpPr>
        <p:spPr>
          <a:xfrm>
            <a:off x="9444431" y="3547712"/>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16" name="Google Shape;190;p19">
            <a:extLst>
              <a:ext uri="{FF2B5EF4-FFF2-40B4-BE49-F238E27FC236}">
                <a16:creationId xmlns:a16="http://schemas.microsoft.com/office/drawing/2014/main" id="{D92042C3-58D4-A650-F5E1-D15BA430F8C6}"/>
              </a:ext>
              <a:ext uri="{C183D7F6-B498-43B3-948B-1728B52AA6E4}">
                <adec:decorative xmlns:adec="http://schemas.microsoft.com/office/drawing/2017/decorative" val="1"/>
              </a:ext>
            </a:extLst>
          </p:cNvPr>
          <p:cNvSpPr/>
          <p:nvPr/>
        </p:nvSpPr>
        <p:spPr>
          <a:xfrm>
            <a:off x="9444431" y="4983773"/>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17" name="Google Shape;191;p19">
            <a:extLst>
              <a:ext uri="{FF2B5EF4-FFF2-40B4-BE49-F238E27FC236}">
                <a16:creationId xmlns:a16="http://schemas.microsoft.com/office/drawing/2014/main" id="{F738CB4C-71CD-4EDD-FEA6-25A996543EB9}"/>
              </a:ext>
              <a:ext uri="{C183D7F6-B498-43B3-948B-1728B52AA6E4}">
                <adec:decorative xmlns:adec="http://schemas.microsoft.com/office/drawing/2017/decorative" val="1"/>
              </a:ext>
            </a:extLst>
          </p:cNvPr>
          <p:cNvSpPr/>
          <p:nvPr/>
        </p:nvSpPr>
        <p:spPr>
          <a:xfrm>
            <a:off x="6977363" y="5355292"/>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442089B0-B9B7-B171-D833-3B55372D4A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133</a:t>
            </a:fld>
            <a:endParaRPr lang="en-AU"/>
          </a:p>
        </p:txBody>
      </p:sp>
    </p:spTree>
    <p:extLst>
      <p:ext uri="{BB962C8B-B14F-4D97-AF65-F5344CB8AC3E}">
        <p14:creationId xmlns:p14="http://schemas.microsoft.com/office/powerpoint/2010/main" val="18166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8774D-B55B-F0C9-9FD0-7CCB8C3526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D0648E7-89DB-9770-57DD-97C7F09E8892}"/>
              </a:ext>
            </a:extLst>
          </p:cNvPr>
          <p:cNvSpPr>
            <a:spLocks noGrp="1"/>
          </p:cNvSpPr>
          <p:nvPr>
            <p:ph type="title"/>
          </p:nvPr>
        </p:nvSpPr>
        <p:spPr/>
        <p:txBody>
          <a:bodyPr/>
          <a:lstStyle/>
          <a:p>
            <a:r>
              <a:rPr lang="en-AU" dirty="0">
                <a:latin typeface="+mj-lt"/>
              </a:rPr>
              <a:t>Careers in the sheep industry: scenarios 1 – 2 </a:t>
            </a:r>
            <a:endParaRPr lang="en-AU" dirty="0"/>
          </a:p>
        </p:txBody>
      </p:sp>
      <p:sp>
        <p:nvSpPr>
          <p:cNvPr id="8" name="Content Placeholder 7">
            <a:extLst>
              <a:ext uri="{FF2B5EF4-FFF2-40B4-BE49-F238E27FC236}">
                <a16:creationId xmlns:a16="http://schemas.microsoft.com/office/drawing/2014/main" id="{193FE320-933C-9EFA-90FA-01D18D6A5C80}"/>
              </a:ext>
            </a:extLst>
          </p:cNvPr>
          <p:cNvSpPr>
            <a:spLocks noGrp="1"/>
          </p:cNvSpPr>
          <p:nvPr>
            <p:ph sz="quarter" idx="19"/>
          </p:nvPr>
        </p:nvSpPr>
        <p:spPr>
          <a:xfrm>
            <a:off x="360000" y="1312483"/>
            <a:ext cx="5507038" cy="4814518"/>
          </a:xfrm>
          <a:solidFill>
            <a:srgbClr val="FBDBE7"/>
          </a:solidFill>
        </p:spPr>
        <p:txBody>
          <a:bodyPr/>
          <a:lstStyle/>
          <a:p>
            <a:pPr marL="180000">
              <a:spcBef>
                <a:spcPts val="1200"/>
              </a:spcBef>
            </a:pPr>
            <a:r>
              <a:rPr lang="en-AU" sz="1800" b="1" dirty="0">
                <a:effectLst/>
                <a:latin typeface="Arial" panose="020B0604020202020204" pitchFamily="34" charset="0"/>
                <a:ea typeface="Calibri" panose="020F0502020204030204" pitchFamily="34" charset="0"/>
                <a:cs typeface="Arial" panose="020B0604020202020204" pitchFamily="34" charset="0"/>
              </a:rPr>
              <a:t>Scenario 1: Disease outbreak on a sheep </a:t>
            </a:r>
            <a:r>
              <a:rPr lang="en-AU" sz="1800" b="1" dirty="0">
                <a:ea typeface="Calibri" panose="020F0502020204030204" pitchFamily="34" charset="0"/>
              </a:rPr>
              <a:t>f</a:t>
            </a:r>
            <a:r>
              <a:rPr lang="en-AU" sz="1800" b="1" dirty="0">
                <a:effectLst/>
                <a:latin typeface="Arial" panose="020B0604020202020204" pitchFamily="34" charset="0"/>
                <a:ea typeface="Calibri" panose="020F0502020204030204" pitchFamily="34" charset="0"/>
                <a:cs typeface="Arial" panose="020B0604020202020204" pitchFamily="34" charset="0"/>
              </a:rPr>
              <a:t>arm</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180000">
              <a:spcBef>
                <a:spcPts val="1200"/>
              </a:spcBef>
            </a:pPr>
            <a:r>
              <a:rPr lang="en-AU" sz="1800" dirty="0">
                <a:effectLst/>
                <a:latin typeface="+mn-lt"/>
                <a:ea typeface="Calibri" panose="020F0502020204030204" pitchFamily="34" charset="0"/>
                <a:cs typeface="Arial" panose="020B0604020202020204" pitchFamily="34" charset="0"/>
              </a:rPr>
              <a:t>A sheep farmer in central NSW notices that several lambs are weak, not feeding, and some have died overnight. The farmer suspects a disease outbreak and needs urgent support to save the rest of the flock.</a:t>
            </a:r>
            <a:endParaRPr lang="en-AU" sz="1800" dirty="0">
              <a:effectLst/>
              <a:latin typeface="+mn-lt"/>
              <a:ea typeface="Calibri" panose="020F0502020204030204" pitchFamily="34" charset="0"/>
              <a:cs typeface="Times New Roman" panose="02020603050405020304" pitchFamily="18" charset="0"/>
            </a:endParaRPr>
          </a:p>
          <a:p>
            <a:endParaRPr lang="en-AU" sz="1800" b="1" dirty="0"/>
          </a:p>
        </p:txBody>
      </p:sp>
      <p:sp>
        <p:nvSpPr>
          <p:cNvPr id="9" name="Picture Placeholder 8">
            <a:extLst>
              <a:ext uri="{FF2B5EF4-FFF2-40B4-BE49-F238E27FC236}">
                <a16:creationId xmlns:a16="http://schemas.microsoft.com/office/drawing/2014/main" id="{D8A3338E-072E-AB20-CD30-3B93773FA514}"/>
              </a:ext>
            </a:extLst>
          </p:cNvPr>
          <p:cNvSpPr>
            <a:spLocks noGrp="1"/>
          </p:cNvSpPr>
          <p:nvPr>
            <p:ph type="pic" sz="quarter" idx="20"/>
          </p:nvPr>
        </p:nvSpPr>
        <p:spPr>
          <a:xfrm>
            <a:off x="6324962" y="1312482"/>
            <a:ext cx="5507038" cy="4814518"/>
          </a:xfrm>
          <a:solidFill>
            <a:srgbClr val="E5F7FC"/>
          </a:solidFill>
        </p:spPr>
        <p:txBody>
          <a:bodyPr/>
          <a:lstStyle/>
          <a:p>
            <a:pPr marL="180000">
              <a:spcBef>
                <a:spcPts val="1200"/>
              </a:spcBef>
              <a:buNone/>
            </a:pPr>
            <a:r>
              <a:rPr lang="en-AU" sz="1800" b="1" dirty="0">
                <a:effectLst/>
                <a:latin typeface="Arial" panose="020B0604020202020204" pitchFamily="34" charset="0"/>
                <a:ea typeface="Calibri" panose="020F0502020204030204" pitchFamily="34" charset="0"/>
                <a:cs typeface="Arial" panose="020B0604020202020204" pitchFamily="34" charset="0"/>
              </a:rPr>
              <a:t>Scenario 2: Launching a new </a:t>
            </a:r>
            <a:r>
              <a:rPr lang="en-AU" sz="1800" b="1" dirty="0">
                <a:ea typeface="Calibri" panose="020F0502020204030204" pitchFamily="34" charset="0"/>
              </a:rPr>
              <a:t>w</a:t>
            </a:r>
            <a:r>
              <a:rPr lang="en-AU" sz="1800" b="1" dirty="0">
                <a:effectLst/>
                <a:latin typeface="Arial" panose="020B0604020202020204" pitchFamily="34" charset="0"/>
                <a:ea typeface="Calibri" panose="020F0502020204030204" pitchFamily="34" charset="0"/>
                <a:cs typeface="Arial" panose="020B0604020202020204" pitchFamily="34" charset="0"/>
              </a:rPr>
              <a:t>ool </a:t>
            </a:r>
            <a:r>
              <a:rPr lang="en-AU" sz="1800" b="1" dirty="0">
                <a:ea typeface="Calibri" panose="020F0502020204030204" pitchFamily="34" charset="0"/>
              </a:rPr>
              <a:t>p</a:t>
            </a:r>
            <a:r>
              <a:rPr lang="en-AU" sz="1800" b="1" dirty="0">
                <a:effectLst/>
                <a:latin typeface="Arial" panose="020B0604020202020204" pitchFamily="34" charset="0"/>
                <a:ea typeface="Calibri" panose="020F0502020204030204" pitchFamily="34" charset="0"/>
                <a:cs typeface="Arial" panose="020B0604020202020204" pitchFamily="34" charset="0"/>
              </a:rPr>
              <a:t>roduct</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180000">
              <a:spcBef>
                <a:spcPts val="1200"/>
              </a:spcBef>
              <a:buNone/>
            </a:pPr>
            <a:r>
              <a:rPr lang="en-AU" sz="1800" dirty="0">
                <a:effectLst/>
                <a:latin typeface="+mn-lt"/>
                <a:ea typeface="Calibri" panose="020F0502020204030204" pitchFamily="34" charset="0"/>
                <a:cs typeface="Arial" panose="020B0604020202020204" pitchFamily="34" charset="0"/>
              </a:rPr>
              <a:t>An Australian wool company wants to launch a new eco-friendly fashion line using fine merino wool. They aim to market it to a global audience and need to ensure the quality, sustainability, and brand message are on point.</a:t>
            </a:r>
            <a:endParaRPr lang="en-AU" sz="1800" dirty="0">
              <a:effectLst/>
              <a:latin typeface="+mn-lt"/>
              <a:ea typeface="Calibri" panose="020F0502020204030204" pitchFamily="34" charset="0"/>
              <a:cs typeface="Times New Roman" panose="02020603050405020304" pitchFamily="18" charset="0"/>
            </a:endParaRPr>
          </a:p>
          <a:p>
            <a:endParaRPr lang="en-AU" sz="1800" b="1" dirty="0"/>
          </a:p>
        </p:txBody>
      </p:sp>
      <p:sp>
        <p:nvSpPr>
          <p:cNvPr id="2" name="Slide Number Placeholder 1">
            <a:extLst>
              <a:ext uri="{FF2B5EF4-FFF2-40B4-BE49-F238E27FC236}">
                <a16:creationId xmlns:a16="http://schemas.microsoft.com/office/drawing/2014/main" id="{428D6B08-8090-DD99-8359-7C10A9D31F7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134</a:t>
            </a:fld>
            <a:endParaRPr lang="en-AU"/>
          </a:p>
        </p:txBody>
      </p:sp>
    </p:spTree>
    <p:extLst>
      <p:ext uri="{BB962C8B-B14F-4D97-AF65-F5344CB8AC3E}">
        <p14:creationId xmlns:p14="http://schemas.microsoft.com/office/powerpoint/2010/main" val="296118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DB439-2189-531C-C413-5AADFEC4DCB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0BEDFD3-748C-693C-8C9E-C4F8E65E9FE4}"/>
              </a:ext>
            </a:extLst>
          </p:cNvPr>
          <p:cNvSpPr>
            <a:spLocks noGrp="1"/>
          </p:cNvSpPr>
          <p:nvPr>
            <p:ph type="title"/>
          </p:nvPr>
        </p:nvSpPr>
        <p:spPr/>
        <p:txBody>
          <a:bodyPr/>
          <a:lstStyle/>
          <a:p>
            <a:r>
              <a:rPr lang="en-AU" dirty="0">
                <a:latin typeface="+mj-lt"/>
              </a:rPr>
              <a:t>Careers in the sheep industry: scenarios 3 – 4  </a:t>
            </a:r>
            <a:endParaRPr lang="en-AU" dirty="0"/>
          </a:p>
        </p:txBody>
      </p:sp>
      <p:sp>
        <p:nvSpPr>
          <p:cNvPr id="3" name="Content Placeholder 7">
            <a:extLst>
              <a:ext uri="{FF2B5EF4-FFF2-40B4-BE49-F238E27FC236}">
                <a16:creationId xmlns:a16="http://schemas.microsoft.com/office/drawing/2014/main" id="{7CF6F74C-7879-CCA6-E81E-7652ED69006F}"/>
              </a:ext>
            </a:extLst>
          </p:cNvPr>
          <p:cNvSpPr txBox="1">
            <a:spLocks/>
          </p:cNvSpPr>
          <p:nvPr/>
        </p:nvSpPr>
        <p:spPr>
          <a:xfrm>
            <a:off x="360000" y="1312483"/>
            <a:ext cx="5507038" cy="4814518"/>
          </a:xfrm>
          <a:prstGeom prst="rect">
            <a:avLst/>
          </a:prstGeom>
          <a:solidFill>
            <a:srgbClr val="FBDBE7"/>
          </a:solidFill>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a:spcBef>
                <a:spcPts val="1200"/>
              </a:spcBef>
            </a:pPr>
            <a:r>
              <a:rPr lang="en-AU" sz="1800" b="1" dirty="0">
                <a:ea typeface="Calibri" panose="020F0502020204030204" pitchFamily="34" charset="0"/>
              </a:rPr>
              <a:t>Scenario 3: Drought management planning</a:t>
            </a:r>
            <a:endParaRPr lang="en-AU" sz="1800" dirty="0">
              <a:ea typeface="Calibri" panose="020F0502020204030204" pitchFamily="34" charset="0"/>
              <a:cs typeface="Times New Roman" panose="02020603050405020304" pitchFamily="18" charset="0"/>
            </a:endParaRPr>
          </a:p>
          <a:p>
            <a:pPr marL="180000">
              <a:spcBef>
                <a:spcPts val="1200"/>
              </a:spcBef>
            </a:pPr>
            <a:r>
              <a:rPr lang="en-AU" sz="1800" dirty="0">
                <a:ea typeface="Calibri" panose="020F0502020204030204" pitchFamily="34" charset="0"/>
              </a:rPr>
              <a:t>A farm in western Victoria is experiencing ongoing drought. The farm owners want to plan for more sustainable water use and reduce environmental damage to the land while keeping the sheep</a:t>
            </a:r>
            <a:br>
              <a:rPr lang="en-AU" sz="1800" dirty="0">
                <a:ea typeface="Calibri" panose="020F0502020204030204" pitchFamily="34" charset="0"/>
              </a:rPr>
            </a:br>
            <a:r>
              <a:rPr lang="en-AU" sz="1800" dirty="0">
                <a:ea typeface="Calibri" panose="020F0502020204030204" pitchFamily="34" charset="0"/>
              </a:rPr>
              <a:t>healthy and productive.</a:t>
            </a:r>
            <a:endParaRPr lang="en-AU" sz="1800" dirty="0">
              <a:ea typeface="Calibri" panose="020F0502020204030204" pitchFamily="34" charset="0"/>
              <a:cs typeface="Times New Roman" panose="02020603050405020304" pitchFamily="18" charset="0"/>
            </a:endParaRPr>
          </a:p>
        </p:txBody>
      </p:sp>
      <p:sp>
        <p:nvSpPr>
          <p:cNvPr id="4" name="Picture Placeholder 8">
            <a:extLst>
              <a:ext uri="{FF2B5EF4-FFF2-40B4-BE49-F238E27FC236}">
                <a16:creationId xmlns:a16="http://schemas.microsoft.com/office/drawing/2014/main" id="{66FF8131-72F4-2BEC-236C-6F8547A0F038}"/>
              </a:ext>
            </a:extLst>
          </p:cNvPr>
          <p:cNvSpPr txBox="1">
            <a:spLocks/>
          </p:cNvSpPr>
          <p:nvPr/>
        </p:nvSpPr>
        <p:spPr>
          <a:xfrm>
            <a:off x="6324962" y="1312482"/>
            <a:ext cx="5507038" cy="4814518"/>
          </a:xfrm>
          <a:prstGeom prst="rect">
            <a:avLst/>
          </a:prstGeom>
          <a:solidFill>
            <a:srgbClr val="E5F7FC"/>
          </a:solidFill>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a:spcBef>
                <a:spcPts val="1200"/>
              </a:spcBef>
            </a:pPr>
            <a:r>
              <a:rPr lang="en-AU" sz="1800" b="1" dirty="0">
                <a:ea typeface="Calibri" panose="020F0502020204030204" pitchFamily="34" charset="0"/>
              </a:rPr>
              <a:t>Scenario 4: Building a farm-to-plate business</a:t>
            </a:r>
            <a:endParaRPr lang="en-AU" sz="1800" dirty="0">
              <a:ea typeface="Calibri" panose="020F0502020204030204" pitchFamily="34" charset="0"/>
              <a:cs typeface="Times New Roman" panose="02020603050405020304" pitchFamily="18" charset="0"/>
            </a:endParaRPr>
          </a:p>
          <a:p>
            <a:pPr marL="180000">
              <a:spcBef>
                <a:spcPts val="1200"/>
              </a:spcBef>
            </a:pPr>
            <a:r>
              <a:rPr lang="en-AU" sz="1800" dirty="0">
                <a:ea typeface="Calibri" panose="020F0502020204030204" pitchFamily="34" charset="0"/>
              </a:rPr>
              <a:t>A young farming couple wants to sell their lamb meat directly to local customers through a branded online shop. They need help figuring out the logistics, legal requirements, and marketing</a:t>
            </a:r>
            <a:br>
              <a:rPr lang="en-AU" sz="1800" dirty="0">
                <a:ea typeface="Calibri" panose="020F0502020204030204" pitchFamily="34" charset="0"/>
              </a:rPr>
            </a:br>
            <a:r>
              <a:rPr lang="en-AU" sz="1800" dirty="0">
                <a:ea typeface="Calibri" panose="020F0502020204030204" pitchFamily="34" charset="0"/>
              </a:rPr>
              <a:t>strategy.</a:t>
            </a:r>
            <a:endParaRPr lang="en-AU" sz="1800" dirty="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88A25B03-3D48-D6DD-0FB3-101D1493631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135</a:t>
            </a:fld>
            <a:endParaRPr lang="en-AU"/>
          </a:p>
        </p:txBody>
      </p:sp>
    </p:spTree>
    <p:extLst>
      <p:ext uri="{BB962C8B-B14F-4D97-AF65-F5344CB8AC3E}">
        <p14:creationId xmlns:p14="http://schemas.microsoft.com/office/powerpoint/2010/main" val="76551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F5D0-5CEC-0873-F623-279F2C12009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F0507C3-C5E8-197E-80EB-404E53D9F7F1}"/>
              </a:ext>
            </a:extLst>
          </p:cNvPr>
          <p:cNvSpPr>
            <a:spLocks noGrp="1"/>
          </p:cNvSpPr>
          <p:nvPr>
            <p:ph type="title"/>
          </p:nvPr>
        </p:nvSpPr>
        <p:spPr/>
        <p:txBody>
          <a:bodyPr/>
          <a:lstStyle/>
          <a:p>
            <a:r>
              <a:rPr lang="en-AU" dirty="0">
                <a:latin typeface="+mj-lt"/>
              </a:rPr>
              <a:t>Careers in the sheep industry: scenarios 5 – 6   </a:t>
            </a:r>
            <a:endParaRPr lang="en-AU" dirty="0"/>
          </a:p>
        </p:txBody>
      </p:sp>
      <p:sp>
        <p:nvSpPr>
          <p:cNvPr id="3" name="Content Placeholder 7">
            <a:extLst>
              <a:ext uri="{FF2B5EF4-FFF2-40B4-BE49-F238E27FC236}">
                <a16:creationId xmlns:a16="http://schemas.microsoft.com/office/drawing/2014/main" id="{56ECF7BF-CCF1-D9E6-55CA-F2DD2CA34561}"/>
              </a:ext>
            </a:extLst>
          </p:cNvPr>
          <p:cNvSpPr txBox="1">
            <a:spLocks/>
          </p:cNvSpPr>
          <p:nvPr/>
        </p:nvSpPr>
        <p:spPr>
          <a:xfrm>
            <a:off x="360000" y="1312483"/>
            <a:ext cx="5507038" cy="4814518"/>
          </a:xfrm>
          <a:prstGeom prst="rect">
            <a:avLst/>
          </a:prstGeom>
          <a:solidFill>
            <a:srgbClr val="FBDBE7"/>
          </a:solidFill>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a:spcBef>
                <a:spcPts val="1200"/>
              </a:spcBef>
            </a:pPr>
            <a:r>
              <a:rPr lang="en-AU" sz="1800" b="1" dirty="0">
                <a:ea typeface="Calibri" panose="020F0502020204030204" pitchFamily="34" charset="0"/>
              </a:rPr>
              <a:t>Scenario 5: Wool auction goes wrong</a:t>
            </a:r>
            <a:endParaRPr lang="en-AU" sz="1800" dirty="0">
              <a:ea typeface="Calibri" panose="020F0502020204030204" pitchFamily="34" charset="0"/>
              <a:cs typeface="Times New Roman" panose="02020603050405020304" pitchFamily="18" charset="0"/>
            </a:endParaRPr>
          </a:p>
          <a:p>
            <a:pPr marL="180000">
              <a:spcBef>
                <a:spcPts val="1200"/>
              </a:spcBef>
            </a:pPr>
            <a:r>
              <a:rPr lang="en-AU" sz="1800" dirty="0">
                <a:ea typeface="Calibri" panose="020F0502020204030204" pitchFamily="34" charset="0"/>
              </a:rPr>
              <a:t>During a major wool auction in Melbourne, a shipment is rejected because the wool wasn’t classed properly, and contamination was found in several bales. The broker must investigate what went wrong and stop it from happening again.</a:t>
            </a:r>
            <a:endParaRPr lang="en-AU" sz="1800" dirty="0">
              <a:ea typeface="Calibri" panose="020F0502020204030204" pitchFamily="34" charset="0"/>
              <a:cs typeface="Times New Roman" panose="02020603050405020304" pitchFamily="18" charset="0"/>
            </a:endParaRPr>
          </a:p>
        </p:txBody>
      </p:sp>
      <p:sp>
        <p:nvSpPr>
          <p:cNvPr id="4" name="Picture Placeholder 8">
            <a:extLst>
              <a:ext uri="{FF2B5EF4-FFF2-40B4-BE49-F238E27FC236}">
                <a16:creationId xmlns:a16="http://schemas.microsoft.com/office/drawing/2014/main" id="{A766F5F1-8258-4772-1A3B-A595330AE38D}"/>
              </a:ext>
            </a:extLst>
          </p:cNvPr>
          <p:cNvSpPr txBox="1">
            <a:spLocks/>
          </p:cNvSpPr>
          <p:nvPr/>
        </p:nvSpPr>
        <p:spPr>
          <a:xfrm>
            <a:off x="6324962" y="1312482"/>
            <a:ext cx="5507038" cy="4814518"/>
          </a:xfrm>
          <a:prstGeom prst="rect">
            <a:avLst/>
          </a:prstGeom>
          <a:solidFill>
            <a:srgbClr val="E5F7FC"/>
          </a:solidFill>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a:spcBef>
                <a:spcPts val="1200"/>
              </a:spcBef>
            </a:pPr>
            <a:r>
              <a:rPr lang="en-AU" sz="1800" b="1" dirty="0">
                <a:ea typeface="Calibri" panose="020F0502020204030204" pitchFamily="34" charset="0"/>
              </a:rPr>
              <a:t>Scenario 6: Introducing robotics to shearing</a:t>
            </a:r>
            <a:endParaRPr lang="en-AU" sz="1800" dirty="0">
              <a:ea typeface="Calibri" panose="020F0502020204030204" pitchFamily="34" charset="0"/>
              <a:cs typeface="Times New Roman" panose="02020603050405020304" pitchFamily="18" charset="0"/>
            </a:endParaRPr>
          </a:p>
          <a:p>
            <a:pPr marL="180000">
              <a:spcBef>
                <a:spcPts val="1200"/>
              </a:spcBef>
            </a:pPr>
            <a:r>
              <a:rPr lang="en-AU" sz="1800" dirty="0">
                <a:ea typeface="Calibri" panose="020F0502020204030204" pitchFamily="34" charset="0"/>
              </a:rPr>
              <a:t>A start-up company wants to design a new robotic shearing machine to reduce injury to both sheep</a:t>
            </a:r>
            <a:br>
              <a:rPr lang="en-AU" sz="1800" dirty="0">
                <a:ea typeface="Calibri" panose="020F0502020204030204" pitchFamily="34" charset="0"/>
              </a:rPr>
            </a:br>
            <a:r>
              <a:rPr lang="en-AU" sz="1800" dirty="0">
                <a:ea typeface="Calibri" panose="020F0502020204030204" pitchFamily="34" charset="0"/>
              </a:rPr>
              <a:t>and shearers. They need input from experts on wool, engineering, and farm use to make it</a:t>
            </a:r>
            <a:br>
              <a:rPr lang="en-AU" sz="1800" dirty="0">
                <a:ea typeface="Calibri" panose="020F0502020204030204" pitchFamily="34" charset="0"/>
              </a:rPr>
            </a:br>
            <a:r>
              <a:rPr lang="en-AU" sz="1800" dirty="0">
                <a:ea typeface="Calibri" panose="020F0502020204030204" pitchFamily="34" charset="0"/>
              </a:rPr>
              <a:t>practical and effective.</a:t>
            </a:r>
            <a:endParaRPr lang="en-AU" sz="1800" dirty="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CD7ADA81-1FC6-3DC2-054E-57791F67E3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136</a:t>
            </a:fld>
            <a:endParaRPr lang="en-AU"/>
          </a:p>
        </p:txBody>
      </p:sp>
    </p:spTree>
    <p:extLst>
      <p:ext uri="{BB962C8B-B14F-4D97-AF65-F5344CB8AC3E}">
        <p14:creationId xmlns:p14="http://schemas.microsoft.com/office/powerpoint/2010/main" val="407794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81A73-76DF-9BA6-4093-6D52BF58028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E6267E5-D32F-A6B3-8E58-597CEFDD4E0E}"/>
              </a:ext>
            </a:extLst>
          </p:cNvPr>
          <p:cNvSpPr>
            <a:spLocks noGrp="1"/>
          </p:cNvSpPr>
          <p:nvPr>
            <p:ph type="ctrTitle"/>
          </p:nvPr>
        </p:nvSpPr>
        <p:spPr/>
        <p:txBody>
          <a:bodyPr/>
          <a:lstStyle/>
          <a:p>
            <a:r>
              <a:rPr lang="en-AU" dirty="0">
                <a:latin typeface="+mj-lt"/>
              </a:rPr>
              <a:t>Wool enterprises</a:t>
            </a:r>
          </a:p>
        </p:txBody>
      </p:sp>
    </p:spTree>
    <p:extLst>
      <p:ext uri="{BB962C8B-B14F-4D97-AF65-F5344CB8AC3E}">
        <p14:creationId xmlns:p14="http://schemas.microsoft.com/office/powerpoint/2010/main" val="213731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88BD8-CDB8-0C67-6590-F31C9560F96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CE98BEE-7AEA-D730-2B35-6FDC057901AA}"/>
              </a:ext>
            </a:extLst>
          </p:cNvPr>
          <p:cNvSpPr>
            <a:spLocks noGrp="1"/>
          </p:cNvSpPr>
          <p:nvPr>
            <p:ph type="title"/>
          </p:nvPr>
        </p:nvSpPr>
        <p:spPr/>
        <p:txBody>
          <a:bodyPr/>
          <a:lstStyle/>
          <a:p>
            <a:r>
              <a:rPr lang="en-AU" dirty="0"/>
              <a:t>Key terms (22) </a:t>
            </a:r>
            <a:r>
              <a:rPr lang="en-AU" dirty="0">
                <a:solidFill>
                  <a:schemeClr val="bg1"/>
                </a:solidFill>
              </a:rPr>
              <a:t>23</a:t>
            </a:r>
            <a:endParaRPr lang="en-AU" dirty="0"/>
          </a:p>
        </p:txBody>
      </p:sp>
      <p:sp>
        <p:nvSpPr>
          <p:cNvPr id="9" name="Text Placeholder 8">
            <a:extLst>
              <a:ext uri="{FF2B5EF4-FFF2-40B4-BE49-F238E27FC236}">
                <a16:creationId xmlns:a16="http://schemas.microsoft.com/office/drawing/2014/main" id="{5286C88E-B369-93DA-E6BE-A62F3A0E69EF}"/>
              </a:ext>
            </a:extLst>
          </p:cNvPr>
          <p:cNvSpPr>
            <a:spLocks noGrp="1"/>
          </p:cNvSpPr>
          <p:nvPr>
            <p:ph type="body" sz="quarter" idx="17"/>
          </p:nvPr>
        </p:nvSpPr>
        <p:spPr>
          <a:xfrm>
            <a:off x="5400675" y="1734676"/>
            <a:ext cx="6237143" cy="4953767"/>
          </a:xfrm>
        </p:spPr>
        <p:txBody>
          <a:bodyPr/>
          <a:lstStyle/>
          <a:p>
            <a:pPr>
              <a:lnSpc>
                <a:spcPct val="150000"/>
              </a:lnSpc>
              <a:buNone/>
            </a:pPr>
            <a:r>
              <a:rPr lang="en-AU" sz="1800" b="1" dirty="0">
                <a:effectLst/>
                <a:latin typeface="Arial" panose="020B0604020202020204" pitchFamily="34" charset="0"/>
                <a:ea typeface="Calibri" panose="020F0502020204030204" pitchFamily="34" charset="0"/>
              </a:rPr>
              <a:t>Wool clip </a:t>
            </a:r>
            <a:r>
              <a:rPr lang="en-AU" sz="1800" dirty="0">
                <a:effectLst/>
                <a:latin typeface="Arial" panose="020B0604020202020204" pitchFamily="34" charset="0"/>
                <a:ea typeface="Calibri" panose="020F0502020204030204" pitchFamily="34" charset="0"/>
              </a:rPr>
              <a:t>– the total amount of wool collected from a group of sheep in one shearing.</a:t>
            </a:r>
          </a:p>
          <a:p>
            <a:pPr>
              <a:lnSpc>
                <a:spcPct val="150000"/>
              </a:lnSpc>
              <a:buNone/>
            </a:pPr>
            <a:r>
              <a:rPr lang="en-AU" sz="1800" b="1" dirty="0">
                <a:effectLst/>
                <a:latin typeface="Arial" panose="020B0604020202020204" pitchFamily="34" charset="0"/>
                <a:ea typeface="Calibri" panose="020F0502020204030204" pitchFamily="34" charset="0"/>
              </a:rPr>
              <a:t>Infrastructure</a:t>
            </a:r>
            <a:r>
              <a:rPr lang="en-AU" sz="1800" dirty="0">
                <a:effectLst/>
                <a:latin typeface="Arial" panose="020B0604020202020204" pitchFamily="34" charset="0"/>
                <a:ea typeface="Calibri" panose="020F0502020204030204" pitchFamily="34" charset="0"/>
              </a:rPr>
              <a:t> – the buildings and systems needed for farming, like shearing sheds or roads.</a:t>
            </a:r>
          </a:p>
          <a:p>
            <a:pPr>
              <a:lnSpc>
                <a:spcPct val="150000"/>
              </a:lnSpc>
              <a:buNone/>
            </a:pPr>
            <a:r>
              <a:rPr lang="en-AU" sz="1800" b="1" dirty="0">
                <a:effectLst/>
                <a:latin typeface="Arial" panose="020B0604020202020204" pitchFamily="34" charset="0"/>
                <a:ea typeface="Calibri" panose="020F0502020204030204" pitchFamily="34" charset="0"/>
              </a:rPr>
              <a:t>Investment</a:t>
            </a:r>
            <a:r>
              <a:rPr lang="en-AU" sz="1800" dirty="0">
                <a:effectLst/>
                <a:latin typeface="Arial" panose="020B0604020202020204" pitchFamily="34" charset="0"/>
                <a:ea typeface="Calibri" panose="020F0502020204030204" pitchFamily="34" charset="0"/>
              </a:rPr>
              <a:t> – putting money into improvements that help the farm grow or produce more.</a:t>
            </a:r>
          </a:p>
          <a:p>
            <a:pPr>
              <a:lnSpc>
                <a:spcPct val="150000"/>
              </a:lnSpc>
              <a:buNone/>
            </a:pPr>
            <a:r>
              <a:rPr lang="en-AU" sz="1800" b="1" dirty="0">
                <a:effectLst/>
                <a:latin typeface="Arial" panose="020B0604020202020204" pitchFamily="34" charset="0"/>
                <a:ea typeface="Calibri" panose="020F0502020204030204" pitchFamily="34" charset="0"/>
              </a:rPr>
              <a:t>Biodegradable</a:t>
            </a:r>
            <a:r>
              <a:rPr lang="en-AU" sz="1800" dirty="0">
                <a:effectLst/>
                <a:latin typeface="Arial" panose="020B0604020202020204" pitchFamily="34" charset="0"/>
                <a:ea typeface="Calibri" panose="020F0502020204030204" pitchFamily="34" charset="0"/>
              </a:rPr>
              <a:t> – able to break down naturally in the environment.</a:t>
            </a:r>
          </a:p>
          <a:p>
            <a:pPr>
              <a:lnSpc>
                <a:spcPct val="150000"/>
              </a:lnSpc>
            </a:pPr>
            <a:r>
              <a:rPr lang="en-AU" sz="1800" b="1" dirty="0">
                <a:effectLst/>
                <a:latin typeface="Arial" panose="020B0604020202020204" pitchFamily="34" charset="0"/>
                <a:ea typeface="Calibri" panose="020F0502020204030204" pitchFamily="34" charset="0"/>
              </a:rPr>
              <a:t>Consumer choice </a:t>
            </a:r>
            <a:r>
              <a:rPr lang="en-AU" sz="1800" dirty="0">
                <a:effectLst/>
                <a:latin typeface="Arial" panose="020B0604020202020204" pitchFamily="34" charset="0"/>
                <a:ea typeface="Calibri" panose="020F0502020204030204" pitchFamily="34" charset="0"/>
              </a:rPr>
              <a:t>– the decisions people make when buying, using or reusing products.</a:t>
            </a:r>
          </a:p>
        </p:txBody>
      </p:sp>
      <p:pic>
        <p:nvPicPr>
          <p:cNvPr id="5" name="Picture Placeholder 5">
            <a:extLst>
              <a:ext uri="{FF2B5EF4-FFF2-40B4-BE49-F238E27FC236}">
                <a16:creationId xmlns:a16="http://schemas.microsoft.com/office/drawing/2014/main" id="{A07A170F-1FF0-10A8-3F13-97888BD17922}"/>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382215FF-9F1A-22C5-0439-B65BCFA3933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138</a:t>
            </a:fld>
            <a:endParaRPr lang="en-AU"/>
          </a:p>
        </p:txBody>
      </p:sp>
    </p:spTree>
    <p:extLst>
      <p:ext uri="{BB962C8B-B14F-4D97-AF65-F5344CB8AC3E}">
        <p14:creationId xmlns:p14="http://schemas.microsoft.com/office/powerpoint/2010/main" val="93480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EE34B-9CF1-E321-0C3E-560B6619A0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EEBF28-BC41-CFCA-B6C6-8F9E8F4B7CD3}"/>
              </a:ext>
            </a:extLst>
          </p:cNvPr>
          <p:cNvSpPr>
            <a:spLocks noGrp="1"/>
          </p:cNvSpPr>
          <p:nvPr>
            <p:ph type="title"/>
          </p:nvPr>
        </p:nvSpPr>
        <p:spPr/>
        <p:txBody>
          <a:bodyPr/>
          <a:lstStyle/>
          <a:p>
            <a:pPr>
              <a:lnSpc>
                <a:spcPct val="100000"/>
              </a:lnSpc>
            </a:pPr>
            <a:r>
              <a:rPr lang="en-AU">
                <a:latin typeface="+mj-lt"/>
              </a:rPr>
              <a:t>23. Wool production in Australia</a:t>
            </a:r>
          </a:p>
        </p:txBody>
      </p:sp>
      <p:sp>
        <p:nvSpPr>
          <p:cNvPr id="3" name="TextBox 2">
            <a:extLst>
              <a:ext uri="{FF2B5EF4-FFF2-40B4-BE49-F238E27FC236}">
                <a16:creationId xmlns:a16="http://schemas.microsoft.com/office/drawing/2014/main" id="{614C1ED7-FA29-DAE1-FD04-9CBC0AF7BF9A}"/>
              </a:ext>
            </a:extLst>
          </p:cNvPr>
          <p:cNvSpPr txBox="1"/>
          <p:nvPr/>
        </p:nvSpPr>
        <p:spPr>
          <a:xfrm>
            <a:off x="348003" y="1849075"/>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interpreting data and justifying infrastructure investment using evidence.</a:t>
            </a:r>
            <a:endParaRPr lang="en-AU" sz="1800" b="1" dirty="0">
              <a:solidFill>
                <a:schemeClr val="accent1"/>
              </a:solidFill>
              <a:latin typeface="+mj-lt"/>
              <a:cs typeface="Arial" panose="020B0604020202020204" pitchFamily="34" charset="0"/>
            </a:endParaRP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identify trends in wool production across states</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justify investment priorities with relevant data.</a:t>
            </a:r>
          </a:p>
        </p:txBody>
      </p:sp>
      <p:sp>
        <p:nvSpPr>
          <p:cNvPr id="2" name="Slide Number Placeholder 1">
            <a:extLst>
              <a:ext uri="{FF2B5EF4-FFF2-40B4-BE49-F238E27FC236}">
                <a16:creationId xmlns:a16="http://schemas.microsoft.com/office/drawing/2014/main" id="{57CA34AF-5D85-F77D-FDC6-8825CF0F16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139</a:t>
            </a:fld>
            <a:endParaRPr lang="en-AU"/>
          </a:p>
        </p:txBody>
      </p:sp>
      <p:sp>
        <p:nvSpPr>
          <p:cNvPr id="8" name="Text Placeholder 5">
            <a:extLst>
              <a:ext uri="{FF2B5EF4-FFF2-40B4-BE49-F238E27FC236}">
                <a16:creationId xmlns:a16="http://schemas.microsoft.com/office/drawing/2014/main" id="{883922DA-1B2F-F8A8-2F84-52D42475753D}"/>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245985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F7ED3-E9A0-0D02-B3CE-A81D8A6045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9434E5B-1107-DA63-7499-9A901B7A4047}"/>
              </a:ext>
            </a:extLst>
          </p:cNvPr>
          <p:cNvSpPr>
            <a:spLocks noGrp="1"/>
          </p:cNvSpPr>
          <p:nvPr>
            <p:ph type="title"/>
          </p:nvPr>
        </p:nvSpPr>
        <p:spPr/>
        <p:txBody>
          <a:bodyPr/>
          <a:lstStyle/>
          <a:p>
            <a:pPr>
              <a:lnSpc>
                <a:spcPct val="100000"/>
              </a:lnSpc>
            </a:pPr>
            <a:r>
              <a:rPr lang="en-AU">
                <a:latin typeface="+mj-lt"/>
              </a:rPr>
              <a:t>3. Sheep production zones in Australia</a:t>
            </a:r>
          </a:p>
        </p:txBody>
      </p:sp>
      <p:sp>
        <p:nvSpPr>
          <p:cNvPr id="3" name="TextBox 2">
            <a:extLst>
              <a:ext uri="{FF2B5EF4-FFF2-40B4-BE49-F238E27FC236}">
                <a16:creationId xmlns:a16="http://schemas.microsoft.com/office/drawing/2014/main" id="{560E4A06-4E8D-27FB-6B23-977BBACCA84B}"/>
              </a:ext>
            </a:extLst>
          </p:cNvPr>
          <p:cNvSpPr txBox="1"/>
          <p:nvPr/>
        </p:nvSpPr>
        <p:spPr>
          <a:xfrm>
            <a:off x="348003" y="1894417"/>
            <a:ext cx="11325413"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learning to identify and explain the factors that influence agricultural production in different regions</a:t>
            </a:r>
          </a:p>
          <a:p>
            <a:pPr>
              <a:lnSpc>
                <a:spcPct val="150000"/>
              </a:lnSpc>
              <a:spcAft>
                <a:spcPts val="1200"/>
              </a:spcAft>
            </a:pPr>
            <a:endParaRPr lang="en-AU" sz="1800" b="1" dirty="0">
              <a:solidFill>
                <a:schemeClr val="accent1"/>
              </a:solidFill>
              <a:latin typeface="+mj-lt"/>
              <a:cs typeface="Arial" panose="020B0604020202020204" pitchFamily="34" charset="0"/>
            </a:endParaRPr>
          </a:p>
          <a:p>
            <a:pPr>
              <a:lnSpc>
                <a:spcPct val="150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12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l</a:t>
            </a:r>
            <a:r>
              <a:rPr lang="en-AU" sz="1800" dirty="0">
                <a:effectLst/>
                <a:latin typeface="Arial" panose="020B0604020202020204" pitchFamily="34" charset="0"/>
                <a:ea typeface="Calibri" panose="020F0502020204030204" pitchFamily="34" charset="0"/>
              </a:rPr>
              <a:t>ocate suitable sheep production areas on a map of Australia</a:t>
            </a:r>
          </a:p>
          <a:p>
            <a:pPr marL="285750" lvl="0" indent="-285750">
              <a:lnSpc>
                <a:spcPct val="150000"/>
              </a:lnSpc>
              <a:spcAft>
                <a:spcPts val="12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e</a:t>
            </a:r>
            <a:r>
              <a:rPr lang="en-AU" sz="1800" dirty="0">
                <a:effectLst/>
                <a:latin typeface="Arial" panose="020B0604020202020204" pitchFamily="34" charset="0"/>
                <a:ea typeface="Calibri" panose="020F0502020204030204" pitchFamily="34" charset="0"/>
              </a:rPr>
              <a:t>xplain how environmental factors affect sheep farming</a:t>
            </a:r>
            <a:r>
              <a:rPr lang="en-AU" sz="1800" dirty="0">
                <a:effectLst/>
                <a:latin typeface="Arial" panose="020B0604020202020204" pitchFamily="34" charset="0"/>
                <a:ea typeface="Calibri" panose="020F0502020204030204" pitchFamily="34" charset="0"/>
                <a:cs typeface="Arial" panose="020B0604020202020204" pitchFamily="34" charset="0"/>
              </a:rPr>
              <a:t>.</a:t>
            </a:r>
            <a:endParaRPr lang="en-AU" sz="18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3A372168-4E5C-3459-574E-294D2AD2641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sp>
        <p:nvSpPr>
          <p:cNvPr id="7" name="Text Placeholder 5">
            <a:extLst>
              <a:ext uri="{FF2B5EF4-FFF2-40B4-BE49-F238E27FC236}">
                <a16:creationId xmlns:a16="http://schemas.microsoft.com/office/drawing/2014/main" id="{BC3DB7A6-509E-6F33-93D7-7DB135E49918}"/>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41750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B8C799-8F5E-BC0D-3050-50B99A29E1B6}"/>
              </a:ext>
            </a:extLst>
          </p:cNvPr>
          <p:cNvSpPr>
            <a:spLocks noGrp="1"/>
          </p:cNvSpPr>
          <p:nvPr>
            <p:ph type="title"/>
          </p:nvPr>
        </p:nvSpPr>
        <p:spPr/>
        <p:txBody>
          <a:bodyPr/>
          <a:lstStyle/>
          <a:p>
            <a:r>
              <a:rPr lang="en-AU" dirty="0"/>
              <a:t>Number of sheep shorn in each state (million)</a:t>
            </a:r>
          </a:p>
        </p:txBody>
      </p:sp>
      <p:pic>
        <p:nvPicPr>
          <p:cNvPr id="10" name="Picture 9" descr="Map of Australia showing number of sheep shorn in each state">
            <a:extLst>
              <a:ext uri="{FF2B5EF4-FFF2-40B4-BE49-F238E27FC236}">
                <a16:creationId xmlns:a16="http://schemas.microsoft.com/office/drawing/2014/main" id="{A21BC1AE-4DFC-6946-73FD-DB0AB67EC3A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04178" y="1079936"/>
            <a:ext cx="7049856" cy="5660071"/>
          </a:xfrm>
          <a:prstGeom prst="rect">
            <a:avLst/>
          </a:prstGeom>
        </p:spPr>
      </p:pic>
      <p:sp>
        <p:nvSpPr>
          <p:cNvPr id="2" name="TextBox 1">
            <a:extLst>
              <a:ext uri="{FF2B5EF4-FFF2-40B4-BE49-F238E27FC236}">
                <a16:creationId xmlns:a16="http://schemas.microsoft.com/office/drawing/2014/main" id="{5CFAD1EB-9426-8B7C-CC7B-9A56EC7C51BA}"/>
              </a:ext>
              <a:ext uri="{C183D7F6-B498-43B3-948B-1728B52AA6E4}">
                <adec:decorative xmlns:adec="http://schemas.microsoft.com/office/drawing/2017/decorative" val="0"/>
              </a:ext>
            </a:extLst>
          </p:cNvPr>
          <p:cNvSpPr txBox="1"/>
          <p:nvPr/>
        </p:nvSpPr>
        <p:spPr>
          <a:xfrm>
            <a:off x="5032208" y="6557682"/>
            <a:ext cx="2586317" cy="138318"/>
          </a:xfrm>
          <a:prstGeom prst="rect">
            <a:avLst/>
          </a:prstGeom>
          <a:noFill/>
        </p:spPr>
        <p:txBody>
          <a:bodyPr wrap="square" lIns="0" tIns="0" rIns="0" bIns="0" rtlCol="0">
            <a:noAutofit/>
          </a:bodyPr>
          <a:lstStyle/>
          <a:p>
            <a:pPr algn="l"/>
            <a:r>
              <a:rPr lang="en-AU" sz="1000" dirty="0"/>
              <a:t>Image created using Canva</a:t>
            </a:r>
          </a:p>
        </p:txBody>
      </p:sp>
      <p:sp>
        <p:nvSpPr>
          <p:cNvPr id="3" name="Slide Number Placeholder 2">
            <a:extLst>
              <a:ext uri="{FF2B5EF4-FFF2-40B4-BE49-F238E27FC236}">
                <a16:creationId xmlns:a16="http://schemas.microsoft.com/office/drawing/2014/main" id="{65216A75-850A-D127-09BB-B7FFB47AE6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140</a:t>
            </a:fld>
            <a:endParaRPr lang="en-AU"/>
          </a:p>
        </p:txBody>
      </p:sp>
    </p:spTree>
    <p:extLst>
      <p:ext uri="{BB962C8B-B14F-4D97-AF65-F5344CB8AC3E}">
        <p14:creationId xmlns:p14="http://schemas.microsoft.com/office/powerpoint/2010/main" val="134365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D6C4-AA0B-C792-8C60-9F784F3D511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6194E23-DCB6-3075-5EF0-6220E309BC37}"/>
              </a:ext>
            </a:extLst>
          </p:cNvPr>
          <p:cNvSpPr>
            <a:spLocks noGrp="1"/>
          </p:cNvSpPr>
          <p:nvPr>
            <p:ph type="title"/>
          </p:nvPr>
        </p:nvSpPr>
        <p:spPr/>
        <p:txBody>
          <a:bodyPr/>
          <a:lstStyle/>
          <a:p>
            <a:r>
              <a:rPr lang="en-AU" sz="3600" dirty="0">
                <a:effectLst/>
                <a:latin typeface="Arial" panose="020B0604020202020204" pitchFamily="34" charset="0"/>
                <a:ea typeface="Calibri" panose="020F0502020204030204" pitchFamily="34" charset="0"/>
                <a:cs typeface="Arial" panose="020B0604020202020204" pitchFamily="34" charset="0"/>
              </a:rPr>
              <a:t>Climate and breeds fact sheet for each state (1)</a:t>
            </a:r>
            <a:endParaRPr lang="en-AU" dirty="0">
              <a:latin typeface="+mj-lt"/>
            </a:endParaRPr>
          </a:p>
        </p:txBody>
      </p:sp>
      <p:graphicFrame>
        <p:nvGraphicFramePr>
          <p:cNvPr id="4" name="Table 3">
            <a:extLst>
              <a:ext uri="{FF2B5EF4-FFF2-40B4-BE49-F238E27FC236}">
                <a16:creationId xmlns:a16="http://schemas.microsoft.com/office/drawing/2014/main" id="{C9BD7E7E-AC15-43BD-50EF-BDC224D522A0}"/>
              </a:ext>
            </a:extLst>
          </p:cNvPr>
          <p:cNvGraphicFramePr>
            <a:graphicFrameLocks noGrp="1"/>
          </p:cNvGraphicFramePr>
          <p:nvPr>
            <p:extLst>
              <p:ext uri="{D42A27DB-BD31-4B8C-83A1-F6EECF244321}">
                <p14:modId xmlns:p14="http://schemas.microsoft.com/office/powerpoint/2010/main" val="2549978503"/>
              </p:ext>
            </p:extLst>
          </p:nvPr>
        </p:nvGraphicFramePr>
        <p:xfrm>
          <a:off x="366406" y="1607746"/>
          <a:ext cx="11459187" cy="4571999"/>
        </p:xfrm>
        <a:graphic>
          <a:graphicData uri="http://schemas.openxmlformats.org/drawingml/2006/table">
            <a:tbl>
              <a:tblPr firstRow="1" firstCol="1" bandRow="1">
                <a:tableStyleId>{B301B821-A1FF-4177-AEE7-76D212191A09}</a:tableStyleId>
              </a:tblPr>
              <a:tblGrid>
                <a:gridCol w="1524365">
                  <a:extLst>
                    <a:ext uri="{9D8B030D-6E8A-4147-A177-3AD203B41FA5}">
                      <a16:colId xmlns:a16="http://schemas.microsoft.com/office/drawing/2014/main" val="3878585818"/>
                    </a:ext>
                  </a:extLst>
                </a:gridCol>
                <a:gridCol w="3423332">
                  <a:extLst>
                    <a:ext uri="{9D8B030D-6E8A-4147-A177-3AD203B41FA5}">
                      <a16:colId xmlns:a16="http://schemas.microsoft.com/office/drawing/2014/main" val="2027647521"/>
                    </a:ext>
                  </a:extLst>
                </a:gridCol>
                <a:gridCol w="2513824">
                  <a:extLst>
                    <a:ext uri="{9D8B030D-6E8A-4147-A177-3AD203B41FA5}">
                      <a16:colId xmlns:a16="http://schemas.microsoft.com/office/drawing/2014/main" val="2329359387"/>
                    </a:ext>
                  </a:extLst>
                </a:gridCol>
                <a:gridCol w="3997666">
                  <a:extLst>
                    <a:ext uri="{9D8B030D-6E8A-4147-A177-3AD203B41FA5}">
                      <a16:colId xmlns:a16="http://schemas.microsoft.com/office/drawing/2014/main" val="3704041887"/>
                    </a:ext>
                  </a:extLst>
                </a:gridCol>
              </a:tblGrid>
              <a:tr h="761213">
                <a:tc>
                  <a:txBody>
                    <a:bodyPr/>
                    <a:lstStyle/>
                    <a:p>
                      <a:pPr algn="l">
                        <a:lnSpc>
                          <a:spcPct val="120000"/>
                        </a:lnSpc>
                        <a:spcBef>
                          <a:spcPts val="0"/>
                        </a:spcBef>
                        <a:spcAft>
                          <a:spcPts val="1200"/>
                        </a:spcAft>
                        <a:buNone/>
                      </a:pPr>
                      <a:r>
                        <a:rPr lang="en-AU" sz="1800" dirty="0">
                          <a:effectLst/>
                        </a:rPr>
                        <a:t> State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108000" marR="9525" marT="9525" marB="9525">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0"/>
                        </a:spcBef>
                        <a:spcAft>
                          <a:spcPts val="1200"/>
                        </a:spcAft>
                        <a:buNone/>
                      </a:pPr>
                      <a:r>
                        <a:rPr lang="en-AU" sz="1800" dirty="0">
                          <a:effectLst/>
                        </a:rPr>
                        <a:t>Typical climate zones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108000" marR="9525" marT="9525" marB="9525">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0"/>
                        </a:spcBef>
                        <a:spcAft>
                          <a:spcPts val="1200"/>
                        </a:spcAft>
                        <a:buNone/>
                      </a:pPr>
                      <a:r>
                        <a:rPr lang="en-AU" sz="1800">
                          <a:effectLst/>
                        </a:rPr>
                        <a:t>Dominant sheep breeds</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108000" marR="9525" marT="9525" marB="9525">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0"/>
                        </a:spcBef>
                        <a:spcAft>
                          <a:spcPts val="1200"/>
                        </a:spcAft>
                        <a:buNone/>
                      </a:pPr>
                      <a:r>
                        <a:rPr lang="en-AU" sz="1800" dirty="0">
                          <a:effectLst/>
                        </a:rPr>
                        <a:t>Impact on wool production</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108000" marR="9525" marT="9525" marB="9525">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7294601"/>
                  </a:ext>
                </a:extLst>
              </a:tr>
              <a:tr h="1270262">
                <a:tc>
                  <a:txBody>
                    <a:bodyPr/>
                    <a:lstStyle/>
                    <a:p>
                      <a:pPr marL="180000" lvl="0" algn="l">
                        <a:lnSpc>
                          <a:spcPct val="120000"/>
                        </a:lnSpc>
                        <a:spcBef>
                          <a:spcPts val="0"/>
                        </a:spcBef>
                        <a:spcAft>
                          <a:spcPts val="1200"/>
                        </a:spcAft>
                        <a:buNone/>
                      </a:pPr>
                      <a:r>
                        <a:rPr lang="en-AU" sz="1800" dirty="0">
                          <a:effectLst/>
                        </a:rPr>
                        <a:t>New South Wales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0000" lvl="0" algn="l">
                        <a:lnSpc>
                          <a:spcPct val="120000"/>
                        </a:lnSpc>
                        <a:spcBef>
                          <a:spcPts val="0"/>
                        </a:spcBef>
                        <a:spcAft>
                          <a:spcPts val="1200"/>
                        </a:spcAft>
                        <a:buNone/>
                      </a:pPr>
                      <a:r>
                        <a:rPr lang="en-AU" sz="1800" dirty="0">
                          <a:effectLst/>
                        </a:rPr>
                        <a:t>Temperate, tablelands, slopes; moderate to high rainfall in south-east</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0000" lvl="0" algn="l">
                        <a:lnSpc>
                          <a:spcPct val="120000"/>
                        </a:lnSpc>
                        <a:spcBef>
                          <a:spcPts val="0"/>
                        </a:spcBef>
                        <a:spcAft>
                          <a:spcPts val="1200"/>
                        </a:spcAft>
                        <a:buNone/>
                      </a:pPr>
                      <a:r>
                        <a:rPr lang="en-AU" sz="1800">
                          <a:effectLst/>
                        </a:rPr>
                        <a:t>Merino (fine wool), crossbreds</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0000" lvl="0" algn="l">
                        <a:lnSpc>
                          <a:spcPct val="120000"/>
                        </a:lnSpc>
                        <a:spcBef>
                          <a:spcPts val="0"/>
                        </a:spcBef>
                        <a:spcAft>
                          <a:spcPts val="1200"/>
                        </a:spcAft>
                        <a:buNone/>
                      </a:pPr>
                      <a:r>
                        <a:rPr lang="en-AU" sz="1800" dirty="0">
                          <a:effectLst/>
                        </a:rPr>
                        <a:t>Reliable rainfall supports high wool yields; tablelands ideal for fine wool Merino.</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94937873"/>
                  </a:ext>
                </a:extLst>
              </a:tr>
              <a:tr h="1270262">
                <a:tc>
                  <a:txBody>
                    <a:bodyPr/>
                    <a:lstStyle/>
                    <a:p>
                      <a:pPr marL="180000" lvl="0" algn="l">
                        <a:lnSpc>
                          <a:spcPct val="120000"/>
                        </a:lnSpc>
                        <a:spcBef>
                          <a:spcPts val="0"/>
                        </a:spcBef>
                        <a:spcAft>
                          <a:spcPts val="1200"/>
                        </a:spcAft>
                        <a:buNone/>
                      </a:pPr>
                      <a:r>
                        <a:rPr lang="en-AU" sz="1800" dirty="0">
                          <a:effectLst/>
                        </a:rPr>
                        <a:t>Victoria</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lvl="0" algn="l">
                        <a:lnSpc>
                          <a:spcPct val="120000"/>
                        </a:lnSpc>
                        <a:spcBef>
                          <a:spcPts val="0"/>
                        </a:spcBef>
                        <a:spcAft>
                          <a:spcPts val="1200"/>
                        </a:spcAft>
                        <a:buNone/>
                      </a:pPr>
                      <a:r>
                        <a:rPr lang="en-AU" sz="1800">
                          <a:effectLst/>
                        </a:rPr>
                        <a:t>Temperate, cooler in highlands, consistent rainfall in south</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lvl="0" algn="l">
                        <a:lnSpc>
                          <a:spcPct val="120000"/>
                        </a:lnSpc>
                        <a:spcBef>
                          <a:spcPts val="0"/>
                        </a:spcBef>
                        <a:spcAft>
                          <a:spcPts val="1200"/>
                        </a:spcAft>
                        <a:buNone/>
                      </a:pPr>
                      <a:r>
                        <a:rPr lang="en-AU" sz="1800" dirty="0">
                          <a:effectLst/>
                        </a:rPr>
                        <a:t>Merino, Border Leicester x Merino</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lvl="0" algn="l">
                        <a:lnSpc>
                          <a:spcPct val="120000"/>
                        </a:lnSpc>
                        <a:spcBef>
                          <a:spcPts val="0"/>
                        </a:spcBef>
                        <a:spcAft>
                          <a:spcPts val="1200"/>
                        </a:spcAft>
                        <a:buNone/>
                      </a:pPr>
                      <a:r>
                        <a:rPr lang="en-AU" sz="1800" dirty="0">
                          <a:effectLst/>
                        </a:rPr>
                        <a:t>High-quality fine and medium wool; proximity to ports and processors.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43257"/>
                  </a:ext>
                </a:extLst>
              </a:tr>
              <a:tr h="1270262">
                <a:tc>
                  <a:txBody>
                    <a:bodyPr/>
                    <a:lstStyle/>
                    <a:p>
                      <a:pPr marL="180000" lvl="0" algn="l">
                        <a:lnSpc>
                          <a:spcPct val="120000"/>
                        </a:lnSpc>
                        <a:spcBef>
                          <a:spcPts val="0"/>
                        </a:spcBef>
                        <a:spcAft>
                          <a:spcPts val="1200"/>
                        </a:spcAft>
                        <a:buNone/>
                      </a:pPr>
                      <a:r>
                        <a:rPr lang="en-AU" sz="1800" dirty="0">
                          <a:effectLst/>
                        </a:rPr>
                        <a:t>Western Australia</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0000" lvl="0" algn="l">
                        <a:lnSpc>
                          <a:spcPct val="120000"/>
                        </a:lnSpc>
                        <a:spcBef>
                          <a:spcPts val="0"/>
                        </a:spcBef>
                        <a:spcAft>
                          <a:spcPts val="1200"/>
                        </a:spcAft>
                        <a:buNone/>
                      </a:pPr>
                      <a:r>
                        <a:rPr lang="en-AU" sz="1800" dirty="0">
                          <a:effectLst/>
                        </a:rPr>
                        <a:t>Mediterranean in south-west; dry inland</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0000" lvl="0" algn="l">
                        <a:lnSpc>
                          <a:spcPct val="120000"/>
                        </a:lnSpc>
                        <a:spcBef>
                          <a:spcPts val="0"/>
                        </a:spcBef>
                        <a:spcAft>
                          <a:spcPts val="1200"/>
                        </a:spcAft>
                        <a:buNone/>
                      </a:pPr>
                      <a:r>
                        <a:rPr lang="en-AU" sz="1800" dirty="0">
                          <a:effectLst/>
                        </a:rPr>
                        <a:t>Merino (medium wool)</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0000" lvl="0" algn="l">
                        <a:lnSpc>
                          <a:spcPct val="120000"/>
                        </a:lnSpc>
                        <a:spcBef>
                          <a:spcPts val="0"/>
                        </a:spcBef>
                        <a:spcAft>
                          <a:spcPts val="1200"/>
                        </a:spcAft>
                        <a:buNone/>
                      </a:pPr>
                      <a:r>
                        <a:rPr lang="en-AU" sz="1800" dirty="0">
                          <a:effectLst/>
                        </a:rPr>
                        <a:t>Large properties and efficient systems, but drought affects consistency.</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34416303"/>
                  </a:ext>
                </a:extLst>
              </a:tr>
            </a:tbl>
          </a:graphicData>
        </a:graphic>
      </p:graphicFrame>
      <p:sp>
        <p:nvSpPr>
          <p:cNvPr id="2" name="Slide Number Placeholder 1">
            <a:extLst>
              <a:ext uri="{FF2B5EF4-FFF2-40B4-BE49-F238E27FC236}">
                <a16:creationId xmlns:a16="http://schemas.microsoft.com/office/drawing/2014/main" id="{865FF7CF-700E-8743-E763-0C8009CB22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141</a:t>
            </a:fld>
            <a:endParaRPr lang="en-AU"/>
          </a:p>
        </p:txBody>
      </p:sp>
    </p:spTree>
    <p:extLst>
      <p:ext uri="{BB962C8B-B14F-4D97-AF65-F5344CB8AC3E}">
        <p14:creationId xmlns:p14="http://schemas.microsoft.com/office/powerpoint/2010/main" val="312036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430FF-19F2-1C39-5A7F-3700CEC768E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5E77F26-8691-ABE7-E97C-08589A01E6F0}"/>
              </a:ext>
            </a:extLst>
          </p:cNvPr>
          <p:cNvSpPr>
            <a:spLocks noGrp="1"/>
          </p:cNvSpPr>
          <p:nvPr>
            <p:ph type="title"/>
          </p:nvPr>
        </p:nvSpPr>
        <p:spPr/>
        <p:txBody>
          <a:bodyPr/>
          <a:lstStyle/>
          <a:p>
            <a:r>
              <a:rPr lang="en-AU" sz="3600" dirty="0">
                <a:effectLst/>
                <a:latin typeface="Arial" panose="020B0604020202020204" pitchFamily="34" charset="0"/>
                <a:ea typeface="Calibri" panose="020F0502020204030204" pitchFamily="34" charset="0"/>
                <a:cs typeface="Arial" panose="020B0604020202020204" pitchFamily="34" charset="0"/>
              </a:rPr>
              <a:t>Climate and breeds fact sheet for each state (2) </a:t>
            </a:r>
            <a:r>
              <a:rPr lang="en-AU"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continued</a:t>
            </a:r>
            <a:endParaRPr lang="en-AU" dirty="0">
              <a:latin typeface="+mj-lt"/>
            </a:endParaRPr>
          </a:p>
        </p:txBody>
      </p:sp>
      <p:graphicFrame>
        <p:nvGraphicFramePr>
          <p:cNvPr id="3" name="Table 2">
            <a:extLst>
              <a:ext uri="{FF2B5EF4-FFF2-40B4-BE49-F238E27FC236}">
                <a16:creationId xmlns:a16="http://schemas.microsoft.com/office/drawing/2014/main" id="{F11F62F4-8BF5-5BDF-8667-AE31C8248FB0}"/>
              </a:ext>
            </a:extLst>
          </p:cNvPr>
          <p:cNvGraphicFramePr>
            <a:graphicFrameLocks noGrp="1"/>
          </p:cNvGraphicFramePr>
          <p:nvPr>
            <p:extLst>
              <p:ext uri="{D42A27DB-BD31-4B8C-83A1-F6EECF244321}">
                <p14:modId xmlns:p14="http://schemas.microsoft.com/office/powerpoint/2010/main" val="3894660600"/>
              </p:ext>
            </p:extLst>
          </p:nvPr>
        </p:nvGraphicFramePr>
        <p:xfrm>
          <a:off x="349765" y="1317599"/>
          <a:ext cx="11459187" cy="4679999"/>
        </p:xfrm>
        <a:graphic>
          <a:graphicData uri="http://schemas.openxmlformats.org/drawingml/2006/table">
            <a:tbl>
              <a:tblPr firstRow="1" firstCol="1" bandRow="1">
                <a:tableStyleId>{B301B821-A1FF-4177-AEE7-76D212191A09}</a:tableStyleId>
              </a:tblPr>
              <a:tblGrid>
                <a:gridCol w="1524365">
                  <a:extLst>
                    <a:ext uri="{9D8B030D-6E8A-4147-A177-3AD203B41FA5}">
                      <a16:colId xmlns:a16="http://schemas.microsoft.com/office/drawing/2014/main" val="3878585818"/>
                    </a:ext>
                  </a:extLst>
                </a:gridCol>
                <a:gridCol w="3423332">
                  <a:extLst>
                    <a:ext uri="{9D8B030D-6E8A-4147-A177-3AD203B41FA5}">
                      <a16:colId xmlns:a16="http://schemas.microsoft.com/office/drawing/2014/main" val="2027647521"/>
                    </a:ext>
                  </a:extLst>
                </a:gridCol>
                <a:gridCol w="2513824">
                  <a:extLst>
                    <a:ext uri="{9D8B030D-6E8A-4147-A177-3AD203B41FA5}">
                      <a16:colId xmlns:a16="http://schemas.microsoft.com/office/drawing/2014/main" val="2329359387"/>
                    </a:ext>
                  </a:extLst>
                </a:gridCol>
                <a:gridCol w="3997666">
                  <a:extLst>
                    <a:ext uri="{9D8B030D-6E8A-4147-A177-3AD203B41FA5}">
                      <a16:colId xmlns:a16="http://schemas.microsoft.com/office/drawing/2014/main" val="3704041887"/>
                    </a:ext>
                  </a:extLst>
                </a:gridCol>
              </a:tblGrid>
              <a:tr h="779195">
                <a:tc>
                  <a:txBody>
                    <a:bodyPr/>
                    <a:lstStyle/>
                    <a:p>
                      <a:pPr algn="l">
                        <a:lnSpc>
                          <a:spcPct val="120000"/>
                        </a:lnSpc>
                        <a:spcBef>
                          <a:spcPts val="0"/>
                        </a:spcBef>
                        <a:spcAft>
                          <a:spcPts val="1200"/>
                        </a:spcAft>
                        <a:buNone/>
                      </a:pPr>
                      <a:r>
                        <a:rPr lang="en-AU" sz="1800" dirty="0">
                          <a:effectLst/>
                        </a:rPr>
                        <a:t> State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108000" marR="9525" marT="9525" marB="9525">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0"/>
                        </a:spcBef>
                        <a:spcAft>
                          <a:spcPts val="1200"/>
                        </a:spcAft>
                        <a:buNone/>
                      </a:pPr>
                      <a:r>
                        <a:rPr lang="en-AU" sz="1800" dirty="0">
                          <a:effectLst/>
                        </a:rPr>
                        <a:t>Typical climate zones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108000" marR="9525" marT="9525" marB="9525">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0"/>
                        </a:spcBef>
                        <a:spcAft>
                          <a:spcPts val="1200"/>
                        </a:spcAft>
                        <a:buNone/>
                      </a:pPr>
                      <a:r>
                        <a:rPr lang="en-AU" sz="1800">
                          <a:effectLst/>
                        </a:rPr>
                        <a:t>Dominant sheep breeds</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108000" marR="9525" marT="9525" marB="9525">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0"/>
                        </a:spcBef>
                        <a:spcAft>
                          <a:spcPts val="1200"/>
                        </a:spcAft>
                        <a:buNone/>
                      </a:pPr>
                      <a:r>
                        <a:rPr lang="en-AU" sz="1800" dirty="0">
                          <a:effectLst/>
                        </a:rPr>
                        <a:t>Impact on wool production</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108000" marR="9525" marT="9525" marB="9525">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7294601"/>
                  </a:ext>
                </a:extLst>
              </a:tr>
              <a:tr h="1300268">
                <a:tc>
                  <a:txBody>
                    <a:bodyPr/>
                    <a:lstStyle/>
                    <a:p>
                      <a:pPr marL="180000">
                        <a:lnSpc>
                          <a:spcPct val="120000"/>
                        </a:lnSpc>
                        <a:spcBef>
                          <a:spcPts val="0"/>
                        </a:spcBef>
                        <a:spcAft>
                          <a:spcPts val="1200"/>
                        </a:spcAft>
                        <a:buNone/>
                      </a:pPr>
                      <a:r>
                        <a:rPr lang="en-AU" sz="1800">
                          <a:effectLst/>
                        </a:rPr>
                        <a:t>South Australia</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0000">
                        <a:lnSpc>
                          <a:spcPct val="120000"/>
                        </a:lnSpc>
                        <a:spcBef>
                          <a:spcPts val="0"/>
                        </a:spcBef>
                        <a:spcAft>
                          <a:spcPts val="1200"/>
                        </a:spcAft>
                        <a:buNone/>
                      </a:pPr>
                      <a:r>
                        <a:rPr lang="en-AU" sz="1800" dirty="0">
                          <a:effectLst/>
                        </a:rPr>
                        <a:t>Semi-arid to arid inland, temperate in south-east</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0000">
                        <a:lnSpc>
                          <a:spcPct val="120000"/>
                        </a:lnSpc>
                        <a:spcBef>
                          <a:spcPts val="0"/>
                        </a:spcBef>
                        <a:spcAft>
                          <a:spcPts val="1200"/>
                        </a:spcAft>
                        <a:buNone/>
                      </a:pPr>
                      <a:r>
                        <a:rPr lang="en-AU" sz="1800">
                          <a:effectLst/>
                        </a:rPr>
                        <a:t>Merino, Poll Merino</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0000">
                        <a:lnSpc>
                          <a:spcPct val="120000"/>
                        </a:lnSpc>
                        <a:spcBef>
                          <a:spcPts val="0"/>
                        </a:spcBef>
                        <a:spcAft>
                          <a:spcPts val="1200"/>
                        </a:spcAft>
                        <a:buNone/>
                      </a:pPr>
                      <a:r>
                        <a:rPr lang="en-AU" sz="1800" dirty="0">
                          <a:effectLst/>
                        </a:rPr>
                        <a:t>Adapted to dry conditions, focus on resilience; moderate wool yields.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94937873"/>
                  </a:ext>
                </a:extLst>
              </a:tr>
              <a:tr h="1300268">
                <a:tc>
                  <a:txBody>
                    <a:bodyPr/>
                    <a:lstStyle/>
                    <a:p>
                      <a:pPr marL="180000">
                        <a:lnSpc>
                          <a:spcPct val="120000"/>
                        </a:lnSpc>
                        <a:spcBef>
                          <a:spcPts val="0"/>
                        </a:spcBef>
                        <a:spcAft>
                          <a:spcPts val="1200"/>
                        </a:spcAft>
                        <a:buNone/>
                      </a:pPr>
                      <a:r>
                        <a:rPr lang="en-AU" sz="1800" dirty="0">
                          <a:effectLst/>
                        </a:rPr>
                        <a:t>Queensland</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a:lnSpc>
                          <a:spcPct val="120000"/>
                        </a:lnSpc>
                        <a:spcBef>
                          <a:spcPts val="0"/>
                        </a:spcBef>
                        <a:spcAft>
                          <a:spcPts val="1200"/>
                        </a:spcAft>
                        <a:buNone/>
                      </a:pPr>
                      <a:r>
                        <a:rPr lang="en-AU" sz="1800">
                          <a:effectLst/>
                        </a:rPr>
                        <a:t>Tropical north, arid west, subtropical south-east</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a:lnSpc>
                          <a:spcPct val="120000"/>
                        </a:lnSpc>
                        <a:spcBef>
                          <a:spcPts val="0"/>
                        </a:spcBef>
                        <a:spcAft>
                          <a:spcPts val="1200"/>
                        </a:spcAft>
                        <a:buNone/>
                      </a:pPr>
                      <a:r>
                        <a:rPr lang="en-AU" sz="1800">
                          <a:effectLst/>
                        </a:rPr>
                        <a:t>Merino (broad wool), some Dohne Merino</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a:lnSpc>
                          <a:spcPct val="120000"/>
                        </a:lnSpc>
                        <a:spcBef>
                          <a:spcPts val="0"/>
                        </a:spcBef>
                        <a:spcAft>
                          <a:spcPts val="1200"/>
                        </a:spcAft>
                        <a:buNone/>
                      </a:pPr>
                      <a:r>
                        <a:rPr lang="en-AU" sz="1800" dirty="0">
                          <a:effectLst/>
                        </a:rPr>
                        <a:t>Hot and dry conditions reduce wool quality and quantity; sheep in southern QLD mostly.</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343257"/>
                  </a:ext>
                </a:extLst>
              </a:tr>
              <a:tr h="1300268">
                <a:tc>
                  <a:txBody>
                    <a:bodyPr/>
                    <a:lstStyle/>
                    <a:p>
                      <a:pPr marL="180000">
                        <a:lnSpc>
                          <a:spcPct val="120000"/>
                        </a:lnSpc>
                        <a:spcBef>
                          <a:spcPts val="0"/>
                        </a:spcBef>
                        <a:spcAft>
                          <a:spcPts val="1200"/>
                        </a:spcAft>
                        <a:buNone/>
                      </a:pPr>
                      <a:r>
                        <a:rPr lang="en-AU" sz="1800">
                          <a:effectLst/>
                        </a:rPr>
                        <a:t>Tasmania</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0000">
                        <a:lnSpc>
                          <a:spcPct val="120000"/>
                        </a:lnSpc>
                        <a:spcBef>
                          <a:spcPts val="0"/>
                        </a:spcBef>
                        <a:spcAft>
                          <a:spcPts val="1200"/>
                        </a:spcAft>
                        <a:buNone/>
                      </a:pPr>
                      <a:r>
                        <a:rPr lang="en-AU" sz="1800">
                          <a:effectLst/>
                        </a:rPr>
                        <a:t>Cool temperate, high rainfall</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0000">
                        <a:lnSpc>
                          <a:spcPct val="120000"/>
                        </a:lnSpc>
                        <a:spcBef>
                          <a:spcPts val="0"/>
                        </a:spcBef>
                        <a:spcAft>
                          <a:spcPts val="1200"/>
                        </a:spcAft>
                        <a:buNone/>
                      </a:pPr>
                      <a:r>
                        <a:rPr lang="en-AU" sz="1800" dirty="0">
                          <a:effectLst/>
                        </a:rPr>
                        <a:t>Saxon Merino</a:t>
                      </a:r>
                      <a:br>
                        <a:rPr lang="en-AU" sz="1800" dirty="0">
                          <a:effectLst/>
                        </a:rPr>
                      </a:br>
                      <a:r>
                        <a:rPr lang="en-AU" sz="1800" dirty="0">
                          <a:effectLst/>
                        </a:rPr>
                        <a:t>(ultra-fine wool)</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80000">
                        <a:lnSpc>
                          <a:spcPct val="120000"/>
                        </a:lnSpc>
                        <a:spcBef>
                          <a:spcPts val="0"/>
                        </a:spcBef>
                        <a:spcAft>
                          <a:spcPts val="1200"/>
                        </a:spcAft>
                        <a:buNone/>
                      </a:pPr>
                      <a:r>
                        <a:rPr lang="en-AU" sz="1800" dirty="0">
                          <a:effectLst/>
                        </a:rPr>
                        <a:t>Premium-quality wool; small scale but very high value fleece due to fineness.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34416303"/>
                  </a:ext>
                </a:extLst>
              </a:tr>
            </a:tbl>
          </a:graphicData>
        </a:graphic>
      </p:graphicFrame>
      <p:sp>
        <p:nvSpPr>
          <p:cNvPr id="2" name="Slide Number Placeholder 1">
            <a:extLst>
              <a:ext uri="{FF2B5EF4-FFF2-40B4-BE49-F238E27FC236}">
                <a16:creationId xmlns:a16="http://schemas.microsoft.com/office/drawing/2014/main" id="{D6F4EE16-23CC-486E-A7F5-AED4E19E4AA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142</a:t>
            </a:fld>
            <a:endParaRPr lang="en-AU"/>
          </a:p>
        </p:txBody>
      </p:sp>
    </p:spTree>
    <p:extLst>
      <p:ext uri="{BB962C8B-B14F-4D97-AF65-F5344CB8AC3E}">
        <p14:creationId xmlns:p14="http://schemas.microsoft.com/office/powerpoint/2010/main" val="47858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93B19-6E37-B41F-C279-E6B8A5C1D5C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833376-BF2E-D940-6815-86A117006E74}"/>
              </a:ext>
            </a:extLst>
          </p:cNvPr>
          <p:cNvSpPr>
            <a:spLocks noGrp="1"/>
          </p:cNvSpPr>
          <p:nvPr>
            <p:ph type="title"/>
          </p:nvPr>
        </p:nvSpPr>
        <p:spPr/>
        <p:txBody>
          <a:bodyPr/>
          <a:lstStyle/>
          <a:p>
            <a:r>
              <a:rPr lang="en-AU" sz="3600" dirty="0">
                <a:effectLst/>
                <a:latin typeface="Arial" panose="020B0604020202020204" pitchFamily="34" charset="0"/>
                <a:ea typeface="Calibri" panose="020F0502020204030204" pitchFamily="34" charset="0"/>
                <a:cs typeface="Arial" panose="020B0604020202020204" pitchFamily="34" charset="0"/>
              </a:rPr>
              <a:t>Suggested upgrades (to inspire students’ planning)</a:t>
            </a:r>
            <a:endParaRPr lang="en-AU" dirty="0">
              <a:latin typeface="+mj-lt"/>
            </a:endParaRPr>
          </a:p>
        </p:txBody>
      </p:sp>
      <p:sp>
        <p:nvSpPr>
          <p:cNvPr id="3" name="Text Placeholder 2">
            <a:extLst>
              <a:ext uri="{FF2B5EF4-FFF2-40B4-BE49-F238E27FC236}">
                <a16:creationId xmlns:a16="http://schemas.microsoft.com/office/drawing/2014/main" id="{9B2A9FCE-66FE-E341-2939-91593D71DAD8}"/>
              </a:ext>
            </a:extLst>
          </p:cNvPr>
          <p:cNvSpPr>
            <a:spLocks noGrp="1"/>
          </p:cNvSpPr>
          <p:nvPr>
            <p:ph type="body" sz="quarter" idx="17"/>
          </p:nvPr>
        </p:nvSpPr>
        <p:spPr/>
        <p:txBody>
          <a:bodyPr/>
          <a:lstStyle/>
          <a:p>
            <a:pPr marL="285750" lvl="0" indent="-285750">
              <a:buSzPts val="1000"/>
              <a:buFont typeface="Arial" panose="020B0604020202020204" pitchFamily="34" charset="0"/>
              <a:buChar char="•"/>
              <a:tabLst>
                <a:tab pos="457200" algn="l"/>
              </a:tabLst>
            </a:pPr>
            <a:r>
              <a:rPr lang="en-AU" sz="1800" dirty="0">
                <a:ea typeface="Calibri" panose="020F0502020204030204" pitchFamily="34" charset="0"/>
              </a:rPr>
              <a:t>Irrigation systems or drought-resistant pasture upgrades (QLD, SA, WA)</a:t>
            </a:r>
            <a:endParaRPr lang="en-AU" sz="1800" dirty="0">
              <a:ea typeface="Calibri" panose="020F050202020403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AU" sz="1800" dirty="0">
                <a:ea typeface="Calibri" panose="020F0502020204030204" pitchFamily="34" charset="0"/>
              </a:rPr>
              <a:t>Wool processing infrastructure or port access improvements (TAS, WA)</a:t>
            </a:r>
            <a:endParaRPr lang="en-AU" sz="1800" dirty="0">
              <a:ea typeface="Calibri" panose="020F050202020403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AU" sz="1800" dirty="0">
                <a:ea typeface="Calibri" panose="020F0502020204030204" pitchFamily="34" charset="0"/>
              </a:rPr>
              <a:t>Research funding into breed development (NSW, QLD)</a:t>
            </a:r>
            <a:endParaRPr lang="en-AU" sz="1800" dirty="0">
              <a:ea typeface="Calibri" panose="020F050202020403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AU" sz="1800" dirty="0">
                <a:ea typeface="Calibri" panose="020F0502020204030204" pitchFamily="34" charset="0"/>
              </a:rPr>
              <a:t>Transport or shearing team access for remote properties (SA, WA)</a:t>
            </a:r>
            <a:endParaRPr lang="en-AU" sz="1800" dirty="0">
              <a:ea typeface="Calibri" panose="020F050202020403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AU" sz="1800" dirty="0">
                <a:ea typeface="Calibri" panose="020F0502020204030204" pitchFamily="34" charset="0"/>
              </a:rPr>
              <a:t>Training centres or education hubs for wool handlers and classers (VIC, NSW)</a:t>
            </a:r>
            <a:endParaRPr lang="en-AU" sz="1800" dirty="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EBC467C5-DB33-17CB-BAA9-9014644C75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143</a:t>
            </a:fld>
            <a:endParaRPr lang="en-AU"/>
          </a:p>
        </p:txBody>
      </p:sp>
    </p:spTree>
    <p:extLst>
      <p:ext uri="{BB962C8B-B14F-4D97-AF65-F5344CB8AC3E}">
        <p14:creationId xmlns:p14="http://schemas.microsoft.com/office/powerpoint/2010/main" val="207430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6477-966C-F0FE-328B-9B189C5BDA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E18ABD2-D9CB-EE9A-596C-D7066A5676D3}"/>
              </a:ext>
            </a:extLst>
          </p:cNvPr>
          <p:cNvSpPr>
            <a:spLocks noGrp="1"/>
          </p:cNvSpPr>
          <p:nvPr>
            <p:ph type="title"/>
          </p:nvPr>
        </p:nvSpPr>
        <p:spPr/>
        <p:txBody>
          <a:bodyPr/>
          <a:lstStyle/>
          <a:p>
            <a:pPr>
              <a:lnSpc>
                <a:spcPct val="100000"/>
              </a:lnSpc>
            </a:pPr>
            <a:r>
              <a:rPr lang="en-AU">
                <a:latin typeface="+mj-lt"/>
              </a:rPr>
              <a:t>24. Characteristics of wool</a:t>
            </a:r>
          </a:p>
        </p:txBody>
      </p:sp>
      <p:sp>
        <p:nvSpPr>
          <p:cNvPr id="3" name="TextBox 2">
            <a:extLst>
              <a:ext uri="{FF2B5EF4-FFF2-40B4-BE49-F238E27FC236}">
                <a16:creationId xmlns:a16="http://schemas.microsoft.com/office/drawing/2014/main" id="{3AD11162-6420-97AC-79DF-0930C8A22A20}"/>
              </a:ext>
            </a:extLst>
          </p:cNvPr>
          <p:cNvSpPr txBox="1"/>
          <p:nvPr/>
        </p:nvSpPr>
        <p:spPr>
          <a:xfrm>
            <a:off x="348003" y="1849075"/>
            <a:ext cx="11303000" cy="362663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Topic:</a:t>
            </a:r>
            <a:r>
              <a:rPr lang="en-AU" sz="1800" i="1" dirty="0">
                <a:solidFill>
                  <a:schemeClr val="accent1"/>
                </a:solidFill>
              </a:rPr>
              <a:t> </a:t>
            </a:r>
            <a:r>
              <a:rPr lang="en-AU" sz="1800" dirty="0"/>
              <a:t>Feeling for fineness – assessing wool in the shed</a:t>
            </a:r>
            <a:endParaRPr lang="en-AU" sz="1800" b="1" dirty="0">
              <a:solidFill>
                <a:schemeClr val="accent1"/>
              </a:solidFill>
              <a:latin typeface="+mj-lt"/>
              <a:cs typeface="Arial" panose="020B0604020202020204" pitchFamily="34" charset="0"/>
            </a:endParaRPr>
          </a:p>
          <a:p>
            <a:pPr>
              <a:lnSpc>
                <a:spcPct val="150000"/>
              </a:lnSpc>
              <a:spcAft>
                <a:spcPts val="600"/>
              </a:spcAft>
            </a:pPr>
            <a:endParaRPr lang="en-AU" sz="1800" b="1" dirty="0">
              <a:solidFill>
                <a:schemeClr val="accent1"/>
              </a:solidFill>
            </a:endParaRPr>
          </a:p>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developing practical skills in assessing wool quality using observable traits.</a:t>
            </a: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features that affect fleece value</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assess wool quality against market needs.</a:t>
            </a:r>
          </a:p>
        </p:txBody>
      </p:sp>
      <p:sp>
        <p:nvSpPr>
          <p:cNvPr id="2" name="Slide Number Placeholder 1">
            <a:extLst>
              <a:ext uri="{FF2B5EF4-FFF2-40B4-BE49-F238E27FC236}">
                <a16:creationId xmlns:a16="http://schemas.microsoft.com/office/drawing/2014/main" id="{5929EF15-68B8-82E8-7722-F3F0796E1D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144</a:t>
            </a:fld>
            <a:endParaRPr lang="en-AU"/>
          </a:p>
        </p:txBody>
      </p:sp>
      <p:sp>
        <p:nvSpPr>
          <p:cNvPr id="8" name="Text Placeholder 5">
            <a:extLst>
              <a:ext uri="{FF2B5EF4-FFF2-40B4-BE49-F238E27FC236}">
                <a16:creationId xmlns:a16="http://schemas.microsoft.com/office/drawing/2014/main" id="{EB39B762-44A8-24C8-693D-21A2704C38BA}"/>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56896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206AF-7945-539D-8410-C97B8CCE123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DC13C71-35C2-8F60-F761-2A7D947D38D7}"/>
              </a:ext>
            </a:extLst>
          </p:cNvPr>
          <p:cNvSpPr>
            <a:spLocks noGrp="1"/>
          </p:cNvSpPr>
          <p:nvPr>
            <p:ph type="title"/>
          </p:nvPr>
        </p:nvSpPr>
        <p:spPr/>
        <p:txBody>
          <a:bodyPr/>
          <a:lstStyle/>
          <a:p>
            <a:r>
              <a:rPr lang="en-AU" dirty="0">
                <a:latin typeface="+mj-lt"/>
              </a:rPr>
              <a:t>Characteristics of wool</a:t>
            </a:r>
          </a:p>
        </p:txBody>
      </p:sp>
      <p:pic>
        <p:nvPicPr>
          <p:cNvPr id="17" name="Picture 16" descr="A close-up of a wool">
            <a:extLst>
              <a:ext uri="{FF2B5EF4-FFF2-40B4-BE49-F238E27FC236}">
                <a16:creationId xmlns:a16="http://schemas.microsoft.com/office/drawing/2014/main" id="{00C3FD62-4287-B1B7-1D41-CA8791157D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0001" y="1814357"/>
            <a:ext cx="2136279" cy="2845882"/>
          </a:xfrm>
          <a:prstGeom prst="rect">
            <a:avLst/>
          </a:prstGeom>
        </p:spPr>
      </p:pic>
      <p:sp>
        <p:nvSpPr>
          <p:cNvPr id="4" name="TextBox 3">
            <a:extLst>
              <a:ext uri="{FF2B5EF4-FFF2-40B4-BE49-F238E27FC236}">
                <a16:creationId xmlns:a16="http://schemas.microsoft.com/office/drawing/2014/main" id="{E432C387-6D77-141F-8481-C66FA8CE92A1}"/>
              </a:ext>
            </a:extLst>
          </p:cNvPr>
          <p:cNvSpPr txBox="1"/>
          <p:nvPr/>
        </p:nvSpPr>
        <p:spPr>
          <a:xfrm>
            <a:off x="360000" y="4943136"/>
            <a:ext cx="2136280" cy="420719"/>
          </a:xfrm>
          <a:prstGeom prst="rect">
            <a:avLst/>
          </a:prstGeom>
          <a:noFill/>
        </p:spPr>
        <p:txBody>
          <a:bodyPr wrap="square" lIns="0" tIns="0" rIns="0" bIns="0" rtlCol="0">
            <a:noAutofit/>
          </a:bodyPr>
          <a:lstStyle/>
          <a:p>
            <a:pPr algn="ctr"/>
            <a:r>
              <a:rPr lang="en-AU" sz="2000" dirty="0"/>
              <a:t>Crimp</a:t>
            </a:r>
          </a:p>
        </p:txBody>
      </p:sp>
      <p:pic>
        <p:nvPicPr>
          <p:cNvPr id="23" name="Picture 22" descr="A close up of wool">
            <a:extLst>
              <a:ext uri="{FF2B5EF4-FFF2-40B4-BE49-F238E27FC236}">
                <a16:creationId xmlns:a16="http://schemas.microsoft.com/office/drawing/2014/main" id="{DA2DDD70-1D2C-11EA-C538-6172BFF213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31406" y="1814357"/>
            <a:ext cx="2136280" cy="2845884"/>
          </a:xfrm>
          <a:prstGeom prst="rect">
            <a:avLst/>
          </a:prstGeom>
        </p:spPr>
      </p:pic>
      <p:sp>
        <p:nvSpPr>
          <p:cNvPr id="8" name="TextBox 7">
            <a:extLst>
              <a:ext uri="{FF2B5EF4-FFF2-40B4-BE49-F238E27FC236}">
                <a16:creationId xmlns:a16="http://schemas.microsoft.com/office/drawing/2014/main" id="{1832717B-29EB-68B2-393B-F5E8F62591E5}"/>
              </a:ext>
            </a:extLst>
          </p:cNvPr>
          <p:cNvSpPr txBox="1"/>
          <p:nvPr/>
        </p:nvSpPr>
        <p:spPr>
          <a:xfrm>
            <a:off x="2732752" y="4943136"/>
            <a:ext cx="2136280" cy="420719"/>
          </a:xfrm>
          <a:prstGeom prst="rect">
            <a:avLst/>
          </a:prstGeom>
          <a:noFill/>
        </p:spPr>
        <p:txBody>
          <a:bodyPr wrap="square" lIns="0" tIns="0" rIns="0" bIns="0" rtlCol="0">
            <a:noAutofit/>
          </a:bodyPr>
          <a:lstStyle/>
          <a:p>
            <a:pPr algn="ctr"/>
            <a:r>
              <a:rPr lang="en-AU" sz="2000" dirty="0"/>
              <a:t>Colour</a:t>
            </a:r>
          </a:p>
        </p:txBody>
      </p:sp>
      <p:pic>
        <p:nvPicPr>
          <p:cNvPr id="19" name="Picture 18" descr="A person holding a notebook spreading wool on a sheeps back.">
            <a:extLst>
              <a:ext uri="{FF2B5EF4-FFF2-40B4-BE49-F238E27FC236}">
                <a16:creationId xmlns:a16="http://schemas.microsoft.com/office/drawing/2014/main" id="{15A0DE96-AE39-5B78-5AC7-6DC2817DFED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3" r="-23"/>
          <a:stretch>
            <a:fillRect/>
          </a:stretch>
        </p:blipFill>
        <p:spPr>
          <a:xfrm rot="5400000">
            <a:off x="5490551" y="1788782"/>
            <a:ext cx="2462479" cy="3280435"/>
          </a:xfrm>
          <a:prstGeom prst="rect">
            <a:avLst/>
          </a:prstGeom>
        </p:spPr>
      </p:pic>
      <p:sp>
        <p:nvSpPr>
          <p:cNvPr id="9" name="TextBox 8">
            <a:extLst>
              <a:ext uri="{FF2B5EF4-FFF2-40B4-BE49-F238E27FC236}">
                <a16:creationId xmlns:a16="http://schemas.microsoft.com/office/drawing/2014/main" id="{73058F47-9EC4-963A-1D20-E7C1102009BE}"/>
              </a:ext>
            </a:extLst>
          </p:cNvPr>
          <p:cNvSpPr txBox="1"/>
          <p:nvPr/>
        </p:nvSpPr>
        <p:spPr>
          <a:xfrm>
            <a:off x="5085116" y="4943136"/>
            <a:ext cx="3276891" cy="420719"/>
          </a:xfrm>
          <a:prstGeom prst="rect">
            <a:avLst/>
          </a:prstGeom>
          <a:noFill/>
        </p:spPr>
        <p:txBody>
          <a:bodyPr wrap="square" lIns="0" tIns="0" rIns="0" bIns="0" rtlCol="0">
            <a:noAutofit/>
          </a:bodyPr>
          <a:lstStyle/>
          <a:p>
            <a:pPr algn="ctr"/>
            <a:r>
              <a:rPr lang="en-AU" sz="2000" dirty="0"/>
              <a:t>Dust penetration</a:t>
            </a:r>
          </a:p>
        </p:txBody>
      </p:sp>
      <p:pic>
        <p:nvPicPr>
          <p:cNvPr id="21" name="Picture 20" descr="Close up of wool topt.">
            <a:extLst>
              <a:ext uri="{FF2B5EF4-FFF2-40B4-BE49-F238E27FC236}">
                <a16:creationId xmlns:a16="http://schemas.microsoft.com/office/drawing/2014/main" id="{C75519CC-D742-758A-D5CD-DC400F5EA22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3" r="-23"/>
          <a:stretch>
            <a:fillRect/>
          </a:stretch>
        </p:blipFill>
        <p:spPr>
          <a:xfrm rot="5400000">
            <a:off x="8972543" y="1788781"/>
            <a:ext cx="2462479" cy="3280435"/>
          </a:xfrm>
          <a:prstGeom prst="rect">
            <a:avLst/>
          </a:prstGeom>
        </p:spPr>
      </p:pic>
      <p:sp>
        <p:nvSpPr>
          <p:cNvPr id="10" name="TextBox 9">
            <a:extLst>
              <a:ext uri="{FF2B5EF4-FFF2-40B4-BE49-F238E27FC236}">
                <a16:creationId xmlns:a16="http://schemas.microsoft.com/office/drawing/2014/main" id="{A6A553A5-36B3-65ED-2E4A-15C5503484BE}"/>
              </a:ext>
            </a:extLst>
          </p:cNvPr>
          <p:cNvSpPr txBox="1"/>
          <p:nvPr/>
        </p:nvSpPr>
        <p:spPr>
          <a:xfrm>
            <a:off x="8565974" y="4943136"/>
            <a:ext cx="3276891" cy="420719"/>
          </a:xfrm>
          <a:prstGeom prst="rect">
            <a:avLst/>
          </a:prstGeom>
          <a:noFill/>
        </p:spPr>
        <p:txBody>
          <a:bodyPr wrap="square" lIns="0" tIns="0" rIns="0" bIns="0" rtlCol="0">
            <a:noAutofit/>
          </a:bodyPr>
          <a:lstStyle/>
          <a:p>
            <a:pPr algn="ctr"/>
            <a:r>
              <a:rPr lang="en-AU" sz="2000" dirty="0"/>
              <a:t>Micron</a:t>
            </a:r>
          </a:p>
        </p:txBody>
      </p:sp>
      <p:sp>
        <p:nvSpPr>
          <p:cNvPr id="2" name="Slide Number Placeholder 1">
            <a:extLst>
              <a:ext uri="{FF2B5EF4-FFF2-40B4-BE49-F238E27FC236}">
                <a16:creationId xmlns:a16="http://schemas.microsoft.com/office/drawing/2014/main" id="{614BD524-81B6-55A5-8C66-F86C57217A9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145</a:t>
            </a:fld>
            <a:endParaRPr lang="en-AU"/>
          </a:p>
        </p:txBody>
      </p:sp>
    </p:spTree>
    <p:extLst>
      <p:ext uri="{BB962C8B-B14F-4D97-AF65-F5344CB8AC3E}">
        <p14:creationId xmlns:p14="http://schemas.microsoft.com/office/powerpoint/2010/main" val="378953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1DB0C-B646-D317-EACC-7D734E23AD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E3CC5CB-AC71-DF59-AB9C-DDD168490F73}"/>
              </a:ext>
            </a:extLst>
          </p:cNvPr>
          <p:cNvSpPr>
            <a:spLocks noGrp="1"/>
          </p:cNvSpPr>
          <p:nvPr>
            <p:ph type="title"/>
          </p:nvPr>
        </p:nvSpPr>
        <p:spPr/>
        <p:txBody>
          <a:bodyPr/>
          <a:lstStyle/>
          <a:p>
            <a:r>
              <a:rPr lang="en-AU" dirty="0">
                <a:latin typeface="+mj-lt"/>
              </a:rPr>
              <a:t>Wool characteristics practical activity</a:t>
            </a:r>
          </a:p>
        </p:txBody>
      </p:sp>
      <p:sp>
        <p:nvSpPr>
          <p:cNvPr id="3" name="Text Placeholder 2">
            <a:extLst>
              <a:ext uri="{FF2B5EF4-FFF2-40B4-BE49-F238E27FC236}">
                <a16:creationId xmlns:a16="http://schemas.microsoft.com/office/drawing/2014/main" id="{10B2F4B7-6137-FBEA-F9E6-A73DF7C7ACF9}"/>
              </a:ext>
            </a:extLst>
          </p:cNvPr>
          <p:cNvSpPr>
            <a:spLocks noGrp="1"/>
          </p:cNvSpPr>
          <p:nvPr>
            <p:ph type="body" sz="quarter" idx="17"/>
          </p:nvPr>
        </p:nvSpPr>
        <p:spPr/>
        <p:txBody>
          <a:bodyPr/>
          <a:lstStyle/>
          <a:p>
            <a:pPr marL="342900" lvl="0" indent="-342900">
              <a:spcAft>
                <a:spcPts val="600"/>
              </a:spcAft>
              <a:buSzPts val="1000"/>
              <a:buFont typeface="Symbol" panose="05050102010706020507" pitchFamily="18" charset="2"/>
              <a:buChar char=""/>
              <a:tabLst>
                <a:tab pos="457200" algn="l"/>
              </a:tabLst>
            </a:pPr>
            <a:r>
              <a:rPr lang="en-AU" sz="1800" b="1" dirty="0">
                <a:ea typeface="Calibri" panose="020F0502020204030204" pitchFamily="34" charset="0"/>
                <a:cs typeface="Times New Roman" panose="02020603050405020304" pitchFamily="18" charset="0"/>
              </a:rPr>
              <a:t>Wool colour</a:t>
            </a:r>
            <a:r>
              <a:rPr lang="en-AU" sz="1800" dirty="0">
                <a:ea typeface="Calibri" panose="020F0502020204030204" pitchFamily="34" charset="0"/>
                <a:cs typeface="Times New Roman" panose="02020603050405020304" pitchFamily="18" charset="0"/>
              </a:rPr>
              <a:t> – Is it white and bright, or yellowed/stained?</a:t>
            </a:r>
          </a:p>
          <a:p>
            <a:pPr marL="342900" lvl="0" indent="-342900">
              <a:spcAft>
                <a:spcPts val="600"/>
              </a:spcAft>
              <a:buSzPts val="1000"/>
              <a:buFont typeface="Symbol" panose="05050102010706020507" pitchFamily="18" charset="2"/>
              <a:buChar char=""/>
              <a:tabLst>
                <a:tab pos="457200" algn="l"/>
              </a:tabLst>
            </a:pPr>
            <a:r>
              <a:rPr lang="en-AU" sz="1800" b="1" dirty="0">
                <a:ea typeface="Calibri" panose="020F0502020204030204" pitchFamily="34" charset="0"/>
                <a:cs typeface="Times New Roman" panose="02020603050405020304" pitchFamily="18" charset="0"/>
              </a:rPr>
              <a:t>Crimp / Character</a:t>
            </a:r>
            <a:r>
              <a:rPr lang="en-AU" sz="1800" dirty="0">
                <a:ea typeface="Calibri" panose="020F0502020204030204" pitchFamily="34" charset="0"/>
                <a:cs typeface="Times New Roman" panose="02020603050405020304" pitchFamily="18" charset="0"/>
              </a:rPr>
              <a:t> – Is the crimp regular and even? Fine and tight?</a:t>
            </a:r>
          </a:p>
          <a:p>
            <a:pPr marL="342900" lvl="0" indent="-342900">
              <a:spcAft>
                <a:spcPts val="600"/>
              </a:spcAft>
              <a:buSzPts val="1000"/>
              <a:buFont typeface="Symbol" panose="05050102010706020507" pitchFamily="18" charset="2"/>
              <a:buChar char=""/>
              <a:tabLst>
                <a:tab pos="457200" algn="l"/>
              </a:tabLst>
            </a:pPr>
            <a:r>
              <a:rPr lang="en-AU" sz="1800" b="1" dirty="0">
                <a:ea typeface="Calibri" panose="020F0502020204030204" pitchFamily="34" charset="0"/>
                <a:cs typeface="Times New Roman" panose="02020603050405020304" pitchFamily="18" charset="0"/>
              </a:rPr>
              <a:t>Dust / VM</a:t>
            </a:r>
            <a:r>
              <a:rPr lang="en-AU" sz="1800" dirty="0">
                <a:ea typeface="Calibri" panose="020F0502020204030204" pitchFamily="34" charset="0"/>
                <a:cs typeface="Times New Roman" panose="02020603050405020304" pitchFamily="18" charset="0"/>
              </a:rPr>
              <a:t> – Are there burrs, seeds, dirt? Clean wool scores better.</a:t>
            </a:r>
          </a:p>
          <a:p>
            <a:pPr marL="342900" lvl="0" indent="-342900">
              <a:spcAft>
                <a:spcPts val="600"/>
              </a:spcAft>
              <a:buSzPts val="1000"/>
              <a:buFont typeface="Symbol" panose="05050102010706020507" pitchFamily="18" charset="2"/>
              <a:buChar char=""/>
              <a:tabLst>
                <a:tab pos="457200" algn="l"/>
              </a:tabLst>
            </a:pPr>
            <a:r>
              <a:rPr lang="en-AU" sz="1800" b="1" dirty="0">
                <a:ea typeface="Calibri" panose="020F0502020204030204" pitchFamily="34" charset="0"/>
                <a:cs typeface="Times New Roman" panose="02020603050405020304" pitchFamily="18" charset="0"/>
              </a:rPr>
              <a:t>Staple length</a:t>
            </a:r>
            <a:r>
              <a:rPr lang="en-AU" sz="1800" dirty="0">
                <a:ea typeface="Calibri" panose="020F0502020204030204" pitchFamily="34" charset="0"/>
                <a:cs typeface="Times New Roman" panose="02020603050405020304" pitchFamily="18" charset="0"/>
              </a:rPr>
              <a:t> – Use a ruler to measure. Longer, even locks are better.</a:t>
            </a:r>
          </a:p>
          <a:p>
            <a:pPr marL="342900" lvl="0" indent="-342900">
              <a:spcAft>
                <a:spcPts val="600"/>
              </a:spcAft>
              <a:buSzPts val="1000"/>
              <a:buFont typeface="Symbol" panose="05050102010706020507" pitchFamily="18" charset="2"/>
              <a:buChar char=""/>
              <a:tabLst>
                <a:tab pos="457200" algn="l"/>
              </a:tabLst>
            </a:pPr>
            <a:r>
              <a:rPr lang="en-AU" sz="1800" b="1" dirty="0">
                <a:ea typeface="Calibri" panose="020F0502020204030204" pitchFamily="34" charset="0"/>
                <a:cs typeface="Times New Roman" panose="02020603050405020304" pitchFamily="18" charset="0"/>
              </a:rPr>
              <a:t>Total score</a:t>
            </a:r>
            <a:r>
              <a:rPr lang="en-AU" sz="1800" dirty="0">
                <a:ea typeface="Calibri" panose="020F0502020204030204" pitchFamily="34" charset="0"/>
                <a:cs typeface="Times New Roman" panose="02020603050405020304" pitchFamily="18" charset="0"/>
              </a:rPr>
              <a:t> – Add up the scores from the first four columns (1–5 scale per trait).</a:t>
            </a:r>
          </a:p>
          <a:p>
            <a:pPr marL="342900" lvl="0" indent="-342900">
              <a:spcAft>
                <a:spcPts val="600"/>
              </a:spcAft>
              <a:buSzPts val="1000"/>
              <a:buFont typeface="Symbol" panose="05050102010706020507" pitchFamily="18" charset="2"/>
              <a:buChar char=""/>
              <a:tabLst>
                <a:tab pos="457200" algn="l"/>
              </a:tabLst>
            </a:pPr>
            <a:r>
              <a:rPr lang="en-AU" sz="1800" b="1" dirty="0">
                <a:ea typeface="Calibri" panose="020F0502020204030204" pitchFamily="34" charset="0"/>
                <a:cs typeface="Times New Roman" panose="02020603050405020304" pitchFamily="18" charset="0"/>
              </a:rPr>
              <a:t>Rating</a:t>
            </a:r>
            <a:r>
              <a:rPr lang="en-AU" sz="1800" dirty="0">
                <a:ea typeface="Calibri" panose="020F0502020204030204" pitchFamily="34" charset="0"/>
                <a:cs typeface="Times New Roman" panose="02020603050405020304" pitchFamily="18" charset="0"/>
              </a:rPr>
              <a:t> – Based on total:</a:t>
            </a:r>
          </a:p>
          <a:p>
            <a:pPr marL="742950" lvl="1" indent="-285750">
              <a:buSzPts val="1000"/>
              <a:buFont typeface="Courier New" panose="02070309020205020404" pitchFamily="49" charset="0"/>
              <a:buChar char="o"/>
              <a:tabLst>
                <a:tab pos="914400" algn="l"/>
              </a:tabLst>
            </a:pPr>
            <a:r>
              <a:rPr lang="en-AU" dirty="0">
                <a:ea typeface="Calibri" panose="020F0502020204030204" pitchFamily="34" charset="0"/>
                <a:cs typeface="Times New Roman" panose="02020603050405020304" pitchFamily="18" charset="0"/>
              </a:rPr>
              <a:t>4–7 = </a:t>
            </a:r>
            <a:r>
              <a:rPr lang="en-AU" b="1" dirty="0">
                <a:ea typeface="Calibri" panose="020F0502020204030204" pitchFamily="34" charset="0"/>
                <a:cs typeface="Times New Roman" panose="02020603050405020304" pitchFamily="18" charset="0"/>
              </a:rPr>
              <a:t>Premium</a:t>
            </a:r>
            <a:endParaRPr lang="en-AU" dirty="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AU" dirty="0">
                <a:ea typeface="Calibri" panose="020F0502020204030204" pitchFamily="34" charset="0"/>
                <a:cs typeface="Times New Roman" panose="02020603050405020304" pitchFamily="18" charset="0"/>
              </a:rPr>
              <a:t>8–11 = </a:t>
            </a:r>
            <a:r>
              <a:rPr lang="en-AU" b="1" dirty="0">
                <a:ea typeface="Calibri" panose="020F0502020204030204" pitchFamily="34" charset="0"/>
                <a:cs typeface="Times New Roman" panose="02020603050405020304" pitchFamily="18" charset="0"/>
              </a:rPr>
              <a:t>Average</a:t>
            </a:r>
            <a:endParaRPr lang="en-AU" dirty="0">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AU" dirty="0">
                <a:ea typeface="Calibri" panose="020F0502020204030204" pitchFamily="34" charset="0"/>
                <a:cs typeface="Times New Roman" panose="02020603050405020304" pitchFamily="18" charset="0"/>
              </a:rPr>
              <a:t>12+ = </a:t>
            </a:r>
            <a:r>
              <a:rPr lang="en-AU" b="1" dirty="0">
                <a:ea typeface="Calibri" panose="020F0502020204030204" pitchFamily="34" charset="0"/>
                <a:cs typeface="Times New Roman" panose="02020603050405020304" pitchFamily="18" charset="0"/>
              </a:rPr>
              <a:t>Poor</a:t>
            </a:r>
            <a:endParaRPr lang="en-AU" dirty="0">
              <a:ea typeface="Calibri" panose="020F0502020204030204" pitchFamily="34" charset="0"/>
              <a:cs typeface="Times New Roman" panose="02020603050405020304" pitchFamily="18" charset="0"/>
            </a:endParaRPr>
          </a:p>
          <a:p>
            <a:pPr marL="342900" lvl="0" indent="-342900">
              <a:spcAft>
                <a:spcPts val="600"/>
              </a:spcAft>
              <a:buSzPts val="1000"/>
              <a:buFont typeface="Symbol" panose="05050102010706020507" pitchFamily="18" charset="2"/>
              <a:buChar char=""/>
              <a:tabLst>
                <a:tab pos="457200" algn="l"/>
              </a:tabLst>
            </a:pPr>
            <a:r>
              <a:rPr lang="en-AU" sz="1800" b="1" dirty="0">
                <a:ea typeface="Calibri" panose="020F0502020204030204" pitchFamily="34" charset="0"/>
                <a:cs typeface="Times New Roman" panose="02020603050405020304" pitchFamily="18" charset="0"/>
              </a:rPr>
              <a:t>Suggested Market</a:t>
            </a:r>
            <a:r>
              <a:rPr lang="en-AU" sz="1800" dirty="0">
                <a:ea typeface="Calibri" panose="020F0502020204030204" pitchFamily="34" charset="0"/>
                <a:cs typeface="Times New Roman" panose="02020603050405020304" pitchFamily="18" charset="0"/>
              </a:rPr>
              <a:t> – Choose one: </a:t>
            </a:r>
            <a:r>
              <a:rPr lang="en-AU" sz="1800" i="1" dirty="0">
                <a:ea typeface="Calibri" panose="020F0502020204030204" pitchFamily="34" charset="0"/>
                <a:cs typeface="Times New Roman" panose="02020603050405020304" pitchFamily="18" charset="0"/>
              </a:rPr>
              <a:t>fine garments</a:t>
            </a:r>
            <a:r>
              <a:rPr lang="en-AU" sz="1800" dirty="0">
                <a:ea typeface="Calibri" panose="020F0502020204030204" pitchFamily="34" charset="0"/>
                <a:cs typeface="Times New Roman" panose="02020603050405020304" pitchFamily="18" charset="0"/>
              </a:rPr>
              <a:t>, </a:t>
            </a:r>
            <a:r>
              <a:rPr lang="en-AU" sz="1800" i="1" dirty="0">
                <a:ea typeface="Calibri" panose="020F0502020204030204" pitchFamily="34" charset="0"/>
                <a:cs typeface="Times New Roman" panose="02020603050405020304" pitchFamily="18" charset="0"/>
              </a:rPr>
              <a:t>insulation</a:t>
            </a:r>
            <a:r>
              <a:rPr lang="en-AU" sz="1800" dirty="0">
                <a:ea typeface="Calibri" panose="020F0502020204030204" pitchFamily="34" charset="0"/>
                <a:cs typeface="Times New Roman" panose="02020603050405020304" pitchFamily="18" charset="0"/>
              </a:rPr>
              <a:t>, </a:t>
            </a:r>
            <a:r>
              <a:rPr lang="en-AU" sz="1800" i="1" dirty="0">
                <a:ea typeface="Calibri" panose="020F0502020204030204" pitchFamily="34" charset="0"/>
                <a:cs typeface="Times New Roman" panose="02020603050405020304" pitchFamily="18" charset="0"/>
              </a:rPr>
              <a:t>carpet wool</a:t>
            </a:r>
            <a:endParaRPr lang="en-AU" sz="1800" dirty="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0262683C-9B60-18BD-18D2-FC55929669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146</a:t>
            </a:fld>
            <a:endParaRPr lang="en-AU"/>
          </a:p>
        </p:txBody>
      </p:sp>
    </p:spTree>
    <p:extLst>
      <p:ext uri="{BB962C8B-B14F-4D97-AF65-F5344CB8AC3E}">
        <p14:creationId xmlns:p14="http://schemas.microsoft.com/office/powerpoint/2010/main" val="160509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1C06AB-7566-1AB0-6AB7-0947D1CED5F0}"/>
              </a:ext>
            </a:extLst>
          </p:cNvPr>
          <p:cNvSpPr>
            <a:spLocks noGrp="1"/>
          </p:cNvSpPr>
          <p:nvPr>
            <p:ph type="title"/>
          </p:nvPr>
        </p:nvSpPr>
        <p:spPr/>
        <p:txBody>
          <a:bodyPr/>
          <a:lstStyle/>
          <a:p>
            <a:r>
              <a:rPr lang="en-AU" dirty="0"/>
              <a:t>Example of completed table</a:t>
            </a:r>
          </a:p>
        </p:txBody>
      </p:sp>
      <p:graphicFrame>
        <p:nvGraphicFramePr>
          <p:cNvPr id="9" name="Table 8">
            <a:extLst>
              <a:ext uri="{FF2B5EF4-FFF2-40B4-BE49-F238E27FC236}">
                <a16:creationId xmlns:a16="http://schemas.microsoft.com/office/drawing/2014/main" id="{650A98D2-AD73-E9DC-3A17-B6AB8641DB41}"/>
              </a:ext>
            </a:extLst>
          </p:cNvPr>
          <p:cNvGraphicFramePr>
            <a:graphicFrameLocks noGrp="1"/>
          </p:cNvGraphicFramePr>
          <p:nvPr>
            <p:extLst>
              <p:ext uri="{D42A27DB-BD31-4B8C-83A1-F6EECF244321}">
                <p14:modId xmlns:p14="http://schemas.microsoft.com/office/powerpoint/2010/main" val="1511897768"/>
              </p:ext>
            </p:extLst>
          </p:nvPr>
        </p:nvGraphicFramePr>
        <p:xfrm>
          <a:off x="354012" y="1312482"/>
          <a:ext cx="11483998" cy="4571564"/>
        </p:xfrm>
        <a:graphic>
          <a:graphicData uri="http://schemas.openxmlformats.org/drawingml/2006/table">
            <a:tbl>
              <a:tblPr firstRow="1" firstCol="1" bandRow="1">
                <a:tableStyleId>{B301B821-A1FF-4177-AEE7-76D212191A09}</a:tableStyleId>
              </a:tblPr>
              <a:tblGrid>
                <a:gridCol w="910012">
                  <a:extLst>
                    <a:ext uri="{9D8B030D-6E8A-4147-A177-3AD203B41FA5}">
                      <a16:colId xmlns:a16="http://schemas.microsoft.com/office/drawing/2014/main" val="854963065"/>
                    </a:ext>
                  </a:extLst>
                </a:gridCol>
                <a:gridCol w="1320478">
                  <a:extLst>
                    <a:ext uri="{9D8B030D-6E8A-4147-A177-3AD203B41FA5}">
                      <a16:colId xmlns:a16="http://schemas.microsoft.com/office/drawing/2014/main" val="4045314703"/>
                    </a:ext>
                  </a:extLst>
                </a:gridCol>
                <a:gridCol w="1609647">
                  <a:extLst>
                    <a:ext uri="{9D8B030D-6E8A-4147-A177-3AD203B41FA5}">
                      <a16:colId xmlns:a16="http://schemas.microsoft.com/office/drawing/2014/main" val="1920879396"/>
                    </a:ext>
                  </a:extLst>
                </a:gridCol>
                <a:gridCol w="1496291">
                  <a:extLst>
                    <a:ext uri="{9D8B030D-6E8A-4147-A177-3AD203B41FA5}">
                      <a16:colId xmlns:a16="http://schemas.microsoft.com/office/drawing/2014/main" val="2480842833"/>
                    </a:ext>
                  </a:extLst>
                </a:gridCol>
                <a:gridCol w="1518962">
                  <a:extLst>
                    <a:ext uri="{9D8B030D-6E8A-4147-A177-3AD203B41FA5}">
                      <a16:colId xmlns:a16="http://schemas.microsoft.com/office/drawing/2014/main" val="2918821343"/>
                    </a:ext>
                  </a:extLst>
                </a:gridCol>
                <a:gridCol w="1610010">
                  <a:extLst>
                    <a:ext uri="{9D8B030D-6E8A-4147-A177-3AD203B41FA5}">
                      <a16:colId xmlns:a16="http://schemas.microsoft.com/office/drawing/2014/main" val="2903282156"/>
                    </a:ext>
                  </a:extLst>
                </a:gridCol>
                <a:gridCol w="1509299">
                  <a:extLst>
                    <a:ext uri="{9D8B030D-6E8A-4147-A177-3AD203B41FA5}">
                      <a16:colId xmlns:a16="http://schemas.microsoft.com/office/drawing/2014/main" val="1594681603"/>
                    </a:ext>
                  </a:extLst>
                </a:gridCol>
                <a:gridCol w="1509299">
                  <a:extLst>
                    <a:ext uri="{9D8B030D-6E8A-4147-A177-3AD203B41FA5}">
                      <a16:colId xmlns:a16="http://schemas.microsoft.com/office/drawing/2014/main" val="3854010220"/>
                    </a:ext>
                  </a:extLst>
                </a:gridCol>
              </a:tblGrid>
              <a:tr h="909283">
                <a:tc>
                  <a:txBody>
                    <a:bodyPr/>
                    <a:lstStyle/>
                    <a:p>
                      <a:pPr algn="ctr">
                        <a:lnSpc>
                          <a:spcPct val="100000"/>
                        </a:lnSpc>
                        <a:spcBef>
                          <a:spcPts val="0"/>
                        </a:spcBef>
                        <a:spcAft>
                          <a:spcPts val="0"/>
                        </a:spcAft>
                        <a:buNone/>
                      </a:pPr>
                      <a:r>
                        <a:rPr lang="en-AU" sz="1800" dirty="0">
                          <a:effectLst/>
                          <a:latin typeface="+mn-lt"/>
                        </a:rPr>
                        <a:t>Fleece ID</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spcAft>
                          <a:spcPts val="0"/>
                        </a:spcAft>
                        <a:buNone/>
                      </a:pPr>
                      <a:r>
                        <a:rPr lang="en-AU" sz="1800" dirty="0">
                          <a:effectLst/>
                          <a:latin typeface="+mn-lt"/>
                        </a:rPr>
                        <a:t>Wool colour</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spcAft>
                          <a:spcPts val="0"/>
                        </a:spcAft>
                        <a:buNone/>
                      </a:pPr>
                      <a:r>
                        <a:rPr lang="en-AU" sz="1800" dirty="0">
                          <a:effectLst/>
                          <a:latin typeface="+mn-lt"/>
                        </a:rPr>
                        <a:t>Crimp / Character</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spcAft>
                          <a:spcPts val="0"/>
                        </a:spcAft>
                        <a:buNone/>
                      </a:pPr>
                      <a:r>
                        <a:rPr lang="en-AU" sz="1800">
                          <a:effectLst/>
                          <a:latin typeface="+mn-lt"/>
                        </a:rPr>
                        <a:t>Dust / VM</a:t>
                      </a:r>
                      <a:endParaRPr lang="en-AU" sz="18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spcAft>
                          <a:spcPts val="0"/>
                        </a:spcAft>
                        <a:buNone/>
                      </a:pPr>
                      <a:r>
                        <a:rPr lang="en-AU" sz="1800" dirty="0">
                          <a:effectLst/>
                          <a:latin typeface="+mn-lt"/>
                        </a:rPr>
                        <a:t>Staple length (cm)</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spcAft>
                          <a:spcPts val="0"/>
                        </a:spcAft>
                        <a:buNone/>
                      </a:pPr>
                      <a:r>
                        <a:rPr lang="en-AU" sz="1800">
                          <a:effectLst/>
                          <a:latin typeface="+mn-lt"/>
                        </a:rPr>
                        <a:t>Total score</a:t>
                      </a:r>
                      <a:endParaRPr lang="en-AU" sz="18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spcAft>
                          <a:spcPts val="0"/>
                        </a:spcAft>
                        <a:buNone/>
                      </a:pPr>
                      <a:r>
                        <a:rPr lang="en-AU" sz="1800" dirty="0">
                          <a:effectLst/>
                          <a:latin typeface="+mn-lt"/>
                        </a:rPr>
                        <a:t>Rating (poor / average / premium)</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spcAft>
                          <a:spcPts val="0"/>
                        </a:spcAft>
                        <a:buNone/>
                      </a:pPr>
                      <a:r>
                        <a:rPr lang="en-AU" sz="1800" dirty="0">
                          <a:effectLst/>
                          <a:latin typeface="+mn-lt"/>
                        </a:rPr>
                        <a:t>Suggested market</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8923408"/>
                  </a:ext>
                </a:extLst>
              </a:tr>
              <a:tr h="1183577">
                <a:tc>
                  <a:txBody>
                    <a:bodyPr/>
                    <a:lstStyle/>
                    <a:p>
                      <a:pPr algn="ctr">
                        <a:lnSpc>
                          <a:spcPct val="150000"/>
                        </a:lnSpc>
                        <a:spcBef>
                          <a:spcPts val="0"/>
                        </a:spcBef>
                        <a:spcAft>
                          <a:spcPts val="0"/>
                        </a:spcAft>
                        <a:buNone/>
                      </a:pPr>
                      <a:r>
                        <a:rPr lang="en-AU" sz="1800">
                          <a:effectLst/>
                          <a:latin typeface="+mn-lt"/>
                        </a:rPr>
                        <a:t>A</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0"/>
                        </a:spcBef>
                        <a:spcAft>
                          <a:spcPts val="0"/>
                        </a:spcAft>
                        <a:buNone/>
                      </a:pPr>
                      <a:r>
                        <a:rPr lang="en-AU" sz="1800">
                          <a:effectLst/>
                          <a:latin typeface="+mn-lt"/>
                        </a:rPr>
                        <a:t> 3</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0"/>
                        </a:spcBef>
                        <a:spcAft>
                          <a:spcPts val="0"/>
                        </a:spcAft>
                        <a:buNone/>
                      </a:pPr>
                      <a:r>
                        <a:rPr lang="en-AU" sz="1800">
                          <a:effectLst/>
                          <a:latin typeface="+mn-lt"/>
                        </a:rPr>
                        <a:t> 3</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0"/>
                        </a:spcBef>
                        <a:spcAft>
                          <a:spcPts val="0"/>
                        </a:spcAft>
                        <a:buNone/>
                      </a:pPr>
                      <a:r>
                        <a:rPr lang="en-AU" sz="1800">
                          <a:effectLst/>
                          <a:latin typeface="+mn-lt"/>
                        </a:rPr>
                        <a:t>2 </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0"/>
                        </a:spcBef>
                        <a:spcAft>
                          <a:spcPts val="0"/>
                        </a:spcAft>
                        <a:buNone/>
                      </a:pPr>
                      <a:r>
                        <a:rPr lang="en-AU" sz="1800">
                          <a:effectLst/>
                          <a:latin typeface="+mn-lt"/>
                        </a:rPr>
                        <a:t>3 (4cm)  </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0"/>
                        </a:spcBef>
                        <a:spcAft>
                          <a:spcPts val="0"/>
                        </a:spcAft>
                        <a:buNone/>
                      </a:pPr>
                      <a:r>
                        <a:rPr lang="en-AU" sz="1800">
                          <a:effectLst/>
                          <a:latin typeface="+mn-lt"/>
                        </a:rPr>
                        <a:t> 11/20</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0"/>
                        </a:spcBef>
                        <a:spcAft>
                          <a:spcPts val="0"/>
                        </a:spcAft>
                        <a:buNone/>
                      </a:pPr>
                      <a:r>
                        <a:rPr lang="en-AU" sz="1800">
                          <a:effectLst/>
                          <a:latin typeface="+mn-lt"/>
                        </a:rPr>
                        <a:t> average</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0"/>
                        </a:spcBef>
                        <a:spcAft>
                          <a:spcPts val="0"/>
                        </a:spcAft>
                      </a:pPr>
                      <a:r>
                        <a:rPr lang="en-AU" sz="1800" dirty="0">
                          <a:effectLst/>
                          <a:latin typeface="+mn-lt"/>
                          <a:cs typeface="Arial" panose="020B0604020202020204" pitchFamily="34" charset="0"/>
                        </a:rPr>
                        <a:t>Bedding</a:t>
                      </a: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74772460"/>
                  </a:ext>
                </a:extLst>
              </a:tr>
              <a:tr h="1295127">
                <a:tc>
                  <a:txBody>
                    <a:bodyPr/>
                    <a:lstStyle/>
                    <a:p>
                      <a:pPr algn="ctr">
                        <a:lnSpc>
                          <a:spcPct val="150000"/>
                        </a:lnSpc>
                        <a:spcBef>
                          <a:spcPts val="0"/>
                        </a:spcBef>
                        <a:spcAft>
                          <a:spcPts val="0"/>
                        </a:spcAft>
                        <a:buNone/>
                      </a:pPr>
                      <a:r>
                        <a:rPr lang="en-AU" sz="1800">
                          <a:effectLst/>
                          <a:latin typeface="+mn-lt"/>
                        </a:rPr>
                        <a:t>B</a:t>
                      </a:r>
                      <a:endParaRPr lang="en-AU" sz="180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0"/>
                        </a:spcBef>
                        <a:spcAft>
                          <a:spcPts val="0"/>
                        </a:spcAft>
                      </a:pPr>
                      <a:r>
                        <a:rPr lang="en-AU" sz="1800" dirty="0">
                          <a:effectLst/>
                          <a:latin typeface="+mn-lt"/>
                          <a:cs typeface="Arial" panose="020B0604020202020204" pitchFamily="34" charset="0"/>
                        </a:rPr>
                        <a:t>4 (very yellow)</a:t>
                      </a: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0"/>
                        </a:spcBef>
                        <a:spcAft>
                          <a:spcPts val="0"/>
                        </a:spcAft>
                      </a:pPr>
                      <a:r>
                        <a:rPr lang="en-AU" sz="1800">
                          <a:effectLst/>
                          <a:latin typeface="+mn-lt"/>
                          <a:cs typeface="Arial" panose="020B0604020202020204" pitchFamily="34" charset="0"/>
                        </a:rPr>
                        <a:t>3</a:t>
                      </a: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0"/>
                        </a:spcBef>
                        <a:spcAft>
                          <a:spcPts val="0"/>
                        </a:spcAft>
                      </a:pPr>
                      <a:r>
                        <a:rPr lang="en-AU" sz="1800">
                          <a:effectLst/>
                          <a:latin typeface="+mn-lt"/>
                          <a:cs typeface="Arial" panose="020B0604020202020204" pitchFamily="34" charset="0"/>
                        </a:rPr>
                        <a:t>4 (burrs and seeds present)</a:t>
                      </a: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lang="en-AU" sz="1800">
                          <a:effectLst/>
                          <a:latin typeface="+mn-lt"/>
                        </a:rPr>
                        <a:t>3 (4cm)  </a:t>
                      </a:r>
                      <a:endParaRPr lang="en-AU" sz="1800">
                        <a:effectLst/>
                        <a:latin typeface="+mn-lt"/>
                        <a:ea typeface="Calibri" panose="020F0502020204030204" pitchFamily="34" charset="0"/>
                        <a:cs typeface="Arial" panose="020B0604020202020204" pitchFamily="34" charset="0"/>
                      </a:endParaRPr>
                    </a:p>
                    <a:p>
                      <a:pPr algn="ctr">
                        <a:lnSpc>
                          <a:spcPct val="150000"/>
                        </a:lnSpc>
                        <a:spcBef>
                          <a:spcPts val="0"/>
                        </a:spcBef>
                        <a:spcAft>
                          <a:spcPts val="0"/>
                        </a:spcAft>
                      </a:pPr>
                      <a:endParaRPr lang="en-AU" sz="1800">
                        <a:effectLst/>
                        <a:latin typeface="+mn-lt"/>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0"/>
                        </a:spcBef>
                        <a:spcAft>
                          <a:spcPts val="0"/>
                        </a:spcAft>
                      </a:pPr>
                      <a:r>
                        <a:rPr lang="en-AU" sz="1800">
                          <a:effectLst/>
                          <a:latin typeface="+mn-lt"/>
                          <a:cs typeface="Arial" panose="020B0604020202020204" pitchFamily="34" charset="0"/>
                        </a:rPr>
                        <a:t>14/20</a:t>
                      </a: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0"/>
                        </a:spcBef>
                        <a:spcAft>
                          <a:spcPts val="0"/>
                        </a:spcAft>
                      </a:pPr>
                      <a:r>
                        <a:rPr lang="en-AU" sz="1800">
                          <a:effectLst/>
                          <a:latin typeface="+mn-lt"/>
                          <a:cs typeface="Arial" panose="020B0604020202020204" pitchFamily="34" charset="0"/>
                        </a:rPr>
                        <a:t>Poor</a:t>
                      </a: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0"/>
                        </a:spcBef>
                        <a:spcAft>
                          <a:spcPts val="0"/>
                        </a:spcAft>
                      </a:pPr>
                      <a:r>
                        <a:rPr lang="en-AU" sz="1800" dirty="0">
                          <a:effectLst/>
                          <a:latin typeface="+mn-lt"/>
                          <a:cs typeface="Arial" panose="020B0604020202020204" pitchFamily="34" charset="0"/>
                        </a:rPr>
                        <a:t>Carpets and upholstery</a:t>
                      </a: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8701317"/>
                  </a:ext>
                </a:extLst>
              </a:tr>
              <a:tr h="1183577">
                <a:tc>
                  <a:txBody>
                    <a:bodyPr/>
                    <a:lstStyle/>
                    <a:p>
                      <a:pPr algn="ctr">
                        <a:lnSpc>
                          <a:spcPct val="150000"/>
                        </a:lnSpc>
                        <a:spcBef>
                          <a:spcPts val="0"/>
                        </a:spcBef>
                        <a:spcAft>
                          <a:spcPts val="0"/>
                        </a:spcAft>
                        <a:buNone/>
                      </a:pPr>
                      <a:r>
                        <a:rPr lang="en-AU" sz="1800" dirty="0">
                          <a:effectLst/>
                          <a:latin typeface="+mn-lt"/>
                        </a:rPr>
                        <a:t>C</a:t>
                      </a:r>
                      <a:endParaRPr lang="en-AU" sz="1800" dirty="0">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0"/>
                        </a:spcBef>
                        <a:spcAft>
                          <a:spcPts val="0"/>
                        </a:spcAft>
                      </a:pPr>
                      <a:r>
                        <a:rPr lang="en-AU" sz="1800" dirty="0">
                          <a:effectLst/>
                          <a:latin typeface="+mn-lt"/>
                          <a:cs typeface="Arial" panose="020B0604020202020204" pitchFamily="34" charset="0"/>
                        </a:rPr>
                        <a:t>2 (mostly white)</a:t>
                      </a: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0"/>
                        </a:spcBef>
                        <a:spcAft>
                          <a:spcPts val="0"/>
                        </a:spcAft>
                      </a:pPr>
                      <a:r>
                        <a:rPr lang="en-AU" sz="1800" dirty="0">
                          <a:effectLst/>
                          <a:latin typeface="+mn-lt"/>
                          <a:cs typeface="Arial" panose="020B0604020202020204" pitchFamily="34" charset="0"/>
                        </a:rPr>
                        <a:t>1 (tight crimp)</a:t>
                      </a: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0"/>
                        </a:spcBef>
                        <a:spcAft>
                          <a:spcPts val="0"/>
                        </a:spcAft>
                      </a:pPr>
                      <a:r>
                        <a:rPr lang="en-AU" sz="1800" dirty="0">
                          <a:effectLst/>
                          <a:latin typeface="+mn-lt"/>
                          <a:cs typeface="Arial" panose="020B0604020202020204" pitchFamily="34" charset="0"/>
                        </a:rPr>
                        <a:t>1 (no VM)</a:t>
                      </a: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lang="en-AU" sz="1800" dirty="0">
                          <a:effectLst/>
                          <a:latin typeface="+mn-lt"/>
                        </a:rPr>
                        <a:t>2 (6cm)  </a:t>
                      </a:r>
                      <a:endParaRPr lang="en-AU" sz="1800" dirty="0">
                        <a:effectLst/>
                        <a:latin typeface="+mn-lt"/>
                        <a:ea typeface="Calibri" panose="020F0502020204030204" pitchFamily="34" charset="0"/>
                        <a:cs typeface="Arial" panose="020B0604020202020204" pitchFamily="34" charset="0"/>
                      </a:endParaRPr>
                    </a:p>
                    <a:p>
                      <a:pPr algn="ctr">
                        <a:lnSpc>
                          <a:spcPct val="150000"/>
                        </a:lnSpc>
                        <a:spcBef>
                          <a:spcPts val="0"/>
                        </a:spcBef>
                        <a:spcAft>
                          <a:spcPts val="0"/>
                        </a:spcAft>
                      </a:pPr>
                      <a:endParaRPr lang="en-AU" sz="1800" dirty="0">
                        <a:effectLst/>
                        <a:latin typeface="+mn-lt"/>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0"/>
                        </a:spcBef>
                        <a:spcAft>
                          <a:spcPts val="0"/>
                        </a:spcAft>
                      </a:pPr>
                      <a:r>
                        <a:rPr lang="en-AU" sz="1800" dirty="0">
                          <a:effectLst/>
                          <a:latin typeface="+mn-lt"/>
                          <a:cs typeface="Arial" panose="020B0604020202020204" pitchFamily="34" charset="0"/>
                        </a:rPr>
                        <a:t>6/20</a:t>
                      </a: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0"/>
                        </a:spcBef>
                        <a:spcAft>
                          <a:spcPts val="0"/>
                        </a:spcAft>
                      </a:pPr>
                      <a:r>
                        <a:rPr lang="en-AU" sz="1800" dirty="0">
                          <a:effectLst/>
                          <a:latin typeface="+mn-lt"/>
                          <a:cs typeface="Arial" panose="020B0604020202020204" pitchFamily="34" charset="0"/>
                        </a:rPr>
                        <a:t>Premium</a:t>
                      </a: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0"/>
                        </a:spcBef>
                        <a:spcAft>
                          <a:spcPts val="0"/>
                        </a:spcAft>
                      </a:pPr>
                      <a:r>
                        <a:rPr lang="en-AU" sz="1800" dirty="0">
                          <a:effectLst/>
                          <a:latin typeface="+mn-lt"/>
                          <a:cs typeface="Arial" panose="020B0604020202020204" pitchFamily="34" charset="0"/>
                        </a:rPr>
                        <a:t>Clothing</a:t>
                      </a: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84427456"/>
                  </a:ext>
                </a:extLst>
              </a:tr>
            </a:tbl>
          </a:graphicData>
        </a:graphic>
      </p:graphicFrame>
      <p:sp>
        <p:nvSpPr>
          <p:cNvPr id="2" name="Slide Number Placeholder 1">
            <a:extLst>
              <a:ext uri="{FF2B5EF4-FFF2-40B4-BE49-F238E27FC236}">
                <a16:creationId xmlns:a16="http://schemas.microsoft.com/office/drawing/2014/main" id="{85F21DE4-CDA8-85BB-FD4C-228C9624B6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147</a:t>
            </a:fld>
            <a:endParaRPr lang="en-AU"/>
          </a:p>
        </p:txBody>
      </p:sp>
    </p:spTree>
    <p:extLst>
      <p:ext uri="{BB962C8B-B14F-4D97-AF65-F5344CB8AC3E}">
        <p14:creationId xmlns:p14="http://schemas.microsoft.com/office/powerpoint/2010/main" val="318381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DF4F1-618C-E752-C975-4A63B05F665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8B0872-A2AE-B084-D5F2-B2E3D3D1A27C}"/>
              </a:ext>
            </a:extLst>
          </p:cNvPr>
          <p:cNvSpPr>
            <a:spLocks noGrp="1"/>
          </p:cNvSpPr>
          <p:nvPr>
            <p:ph type="title"/>
          </p:nvPr>
        </p:nvSpPr>
        <p:spPr/>
        <p:txBody>
          <a:bodyPr/>
          <a:lstStyle/>
          <a:p>
            <a:pPr>
              <a:lnSpc>
                <a:spcPct val="100000"/>
              </a:lnSpc>
            </a:pPr>
            <a:r>
              <a:rPr lang="en-AU">
                <a:latin typeface="+mj-lt"/>
              </a:rPr>
              <a:t>25. Wool processing</a:t>
            </a:r>
          </a:p>
        </p:txBody>
      </p:sp>
      <p:sp>
        <p:nvSpPr>
          <p:cNvPr id="6" name="Text Placeholder 5">
            <a:extLst>
              <a:ext uri="{FF2B5EF4-FFF2-40B4-BE49-F238E27FC236}">
                <a16:creationId xmlns:a16="http://schemas.microsoft.com/office/drawing/2014/main" id="{2CF644E7-6A81-F668-A1F8-75CA21D4CBE7}"/>
              </a:ext>
            </a:extLst>
          </p:cNvPr>
          <p:cNvSpPr>
            <a:spLocks noGrp="1"/>
          </p:cNvSpPr>
          <p:nvPr>
            <p:ph type="body" sz="quarter" idx="18"/>
          </p:nvPr>
        </p:nvSpPr>
        <p:spPr/>
        <p:txBody>
          <a:bodyPr/>
          <a:lstStyle/>
          <a:p>
            <a:r>
              <a:rPr lang="en-US" dirty="0"/>
              <a:t>Learning intentions and success criteria</a:t>
            </a:r>
          </a:p>
        </p:txBody>
      </p:sp>
      <p:sp>
        <p:nvSpPr>
          <p:cNvPr id="3" name="TextBox 2">
            <a:extLst>
              <a:ext uri="{FF2B5EF4-FFF2-40B4-BE49-F238E27FC236}">
                <a16:creationId xmlns:a16="http://schemas.microsoft.com/office/drawing/2014/main" id="{5303CF67-248A-FC43-4B31-2908C034BC47}"/>
              </a:ext>
            </a:extLst>
          </p:cNvPr>
          <p:cNvSpPr txBox="1"/>
          <p:nvPr/>
        </p:nvSpPr>
        <p:spPr>
          <a:xfrm>
            <a:off x="370416" y="1894417"/>
            <a:ext cx="11303000" cy="26416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describing how wool is processed and evaluating its sustainability.</a:t>
            </a: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sequence the steps in wool processing</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evaluate how wool products contribute to sustainability and the circular economy.</a:t>
            </a:r>
          </a:p>
        </p:txBody>
      </p:sp>
      <p:sp>
        <p:nvSpPr>
          <p:cNvPr id="2" name="Slide Number Placeholder 1">
            <a:extLst>
              <a:ext uri="{FF2B5EF4-FFF2-40B4-BE49-F238E27FC236}">
                <a16:creationId xmlns:a16="http://schemas.microsoft.com/office/drawing/2014/main" id="{8A7CC07F-EBD1-BC78-9EBC-84B0CA5E33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148</a:t>
            </a:fld>
            <a:endParaRPr lang="en-AU"/>
          </a:p>
        </p:txBody>
      </p:sp>
    </p:spTree>
    <p:extLst>
      <p:ext uri="{BB962C8B-B14F-4D97-AF65-F5344CB8AC3E}">
        <p14:creationId xmlns:p14="http://schemas.microsoft.com/office/powerpoint/2010/main" val="284380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2524F-94B8-BC91-E77D-8AA948A3CF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52B904-8C11-8A15-FE77-5213E7BAD562}"/>
              </a:ext>
            </a:extLst>
          </p:cNvPr>
          <p:cNvSpPr>
            <a:spLocks noGrp="1"/>
          </p:cNvSpPr>
          <p:nvPr>
            <p:ph type="title"/>
          </p:nvPr>
        </p:nvSpPr>
        <p:spPr/>
        <p:txBody>
          <a:bodyPr/>
          <a:lstStyle/>
          <a:p>
            <a:r>
              <a:rPr lang="en-AU" dirty="0"/>
              <a:t>Wool production and processing</a:t>
            </a:r>
          </a:p>
        </p:txBody>
      </p:sp>
      <p:pic>
        <p:nvPicPr>
          <p:cNvPr id="11" name="Picture 10" descr="Laptop showing image of YouTube clip for the linked video">
            <a:hlinkClick r:id="rId3"/>
            <a:extLst>
              <a:ext uri="{FF2B5EF4-FFF2-40B4-BE49-F238E27FC236}">
                <a16:creationId xmlns:a16="http://schemas.microsoft.com/office/drawing/2014/main" id="{7379D50E-171F-2C74-E284-CB14E3F8CD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3046" y="905601"/>
            <a:ext cx="9421478" cy="5833911"/>
          </a:xfrm>
          <a:prstGeom prst="rect">
            <a:avLst/>
          </a:prstGeom>
        </p:spPr>
      </p:pic>
      <p:sp>
        <p:nvSpPr>
          <p:cNvPr id="2" name="Slide Number Placeholder 1">
            <a:extLst>
              <a:ext uri="{FF2B5EF4-FFF2-40B4-BE49-F238E27FC236}">
                <a16:creationId xmlns:a16="http://schemas.microsoft.com/office/drawing/2014/main" id="{BB702A4E-251F-1AB0-696D-47F1ED57842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149</a:t>
            </a:fld>
            <a:endParaRPr lang="en-AU"/>
          </a:p>
        </p:txBody>
      </p:sp>
    </p:spTree>
    <p:extLst>
      <p:ext uri="{BB962C8B-B14F-4D97-AF65-F5344CB8AC3E}">
        <p14:creationId xmlns:p14="http://schemas.microsoft.com/office/powerpoint/2010/main" val="403042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45E6B-BE55-3794-D90E-9EAB9FB9919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D0ED645-8C7A-9816-6F7F-02899D20943D}"/>
              </a:ext>
            </a:extLst>
          </p:cNvPr>
          <p:cNvSpPr>
            <a:spLocks noGrp="1"/>
          </p:cNvSpPr>
          <p:nvPr>
            <p:ph type="title"/>
          </p:nvPr>
        </p:nvSpPr>
        <p:spPr/>
        <p:txBody>
          <a:bodyPr/>
          <a:lstStyle/>
          <a:p>
            <a:r>
              <a:rPr lang="en-AU" dirty="0"/>
              <a:t>Key terms (3) </a:t>
            </a:r>
            <a:r>
              <a:rPr lang="en-AU" dirty="0">
                <a:solidFill>
                  <a:schemeClr val="bg1"/>
                </a:solidFill>
              </a:rPr>
              <a:t>3</a:t>
            </a:r>
          </a:p>
        </p:txBody>
      </p:sp>
      <p:sp>
        <p:nvSpPr>
          <p:cNvPr id="9" name="Text Placeholder 8">
            <a:extLst>
              <a:ext uri="{FF2B5EF4-FFF2-40B4-BE49-F238E27FC236}">
                <a16:creationId xmlns:a16="http://schemas.microsoft.com/office/drawing/2014/main" id="{0C47B103-A42A-2673-4071-8DE1BD4FC1AD}"/>
              </a:ext>
            </a:extLst>
          </p:cNvPr>
          <p:cNvSpPr>
            <a:spLocks noGrp="1"/>
          </p:cNvSpPr>
          <p:nvPr>
            <p:ph type="body" sz="quarter" idx="17"/>
          </p:nvPr>
        </p:nvSpPr>
        <p:spPr/>
        <p:txBody>
          <a:bodyPr/>
          <a:lstStyle/>
          <a:p>
            <a:pPr>
              <a:lnSpc>
                <a:spcPct val="150000"/>
              </a:lnSpc>
              <a:buNone/>
            </a:pPr>
            <a:r>
              <a:rPr lang="en-AU" sz="1800" b="1" dirty="0">
                <a:effectLst/>
                <a:latin typeface="+mn-lt"/>
                <a:ea typeface="Calibri" panose="020F0502020204030204" pitchFamily="34" charset="0"/>
              </a:rPr>
              <a:t>Stocking density </a:t>
            </a:r>
            <a:r>
              <a:rPr lang="en-AU" sz="1800" dirty="0">
                <a:effectLst/>
                <a:latin typeface="+mn-lt"/>
                <a:ea typeface="Calibri" panose="020F0502020204030204" pitchFamily="34" charset="0"/>
              </a:rPr>
              <a:t>– how many animals are kept on a set area of land, like sheep per hectare.</a:t>
            </a:r>
          </a:p>
          <a:p>
            <a:pPr>
              <a:lnSpc>
                <a:spcPct val="150000"/>
              </a:lnSpc>
              <a:buNone/>
            </a:pPr>
            <a:r>
              <a:rPr lang="en-AU" sz="1800" b="1" dirty="0">
                <a:effectLst/>
                <a:latin typeface="+mn-lt"/>
                <a:ea typeface="Calibri" panose="020F0502020204030204" pitchFamily="34" charset="0"/>
              </a:rPr>
              <a:t>Pasture</a:t>
            </a:r>
            <a:r>
              <a:rPr lang="en-AU" sz="1800" dirty="0">
                <a:effectLst/>
                <a:latin typeface="+mn-lt"/>
                <a:ea typeface="Calibri" panose="020F0502020204030204" pitchFamily="34" charset="0"/>
              </a:rPr>
              <a:t> – grass or plants grown to feed grazing animals like sheep.</a:t>
            </a:r>
          </a:p>
          <a:p>
            <a:pPr>
              <a:lnSpc>
                <a:spcPct val="150000"/>
              </a:lnSpc>
            </a:pPr>
            <a:r>
              <a:rPr lang="en-AU" sz="1800" b="1" dirty="0">
                <a:effectLst/>
                <a:latin typeface="+mn-lt"/>
                <a:ea typeface="Calibri" panose="020F0502020204030204" pitchFamily="34" charset="0"/>
              </a:rPr>
              <a:t>Rainfall zone </a:t>
            </a:r>
            <a:r>
              <a:rPr lang="en-AU" sz="1800" dirty="0">
                <a:effectLst/>
                <a:latin typeface="+mn-lt"/>
                <a:ea typeface="Calibri" panose="020F0502020204030204" pitchFamily="34" charset="0"/>
              </a:rPr>
              <a:t>– areas grouped by how much rain they get each year, which affects farming decisions.</a:t>
            </a:r>
          </a:p>
        </p:txBody>
      </p:sp>
      <p:pic>
        <p:nvPicPr>
          <p:cNvPr id="5" name="Picture Placeholder 5">
            <a:extLst>
              <a:ext uri="{FF2B5EF4-FFF2-40B4-BE49-F238E27FC236}">
                <a16:creationId xmlns:a16="http://schemas.microsoft.com/office/drawing/2014/main" id="{408BC6BA-D9B5-7CEC-5C71-8AD996959C99}"/>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AB21519F-6785-A6CC-11DD-29A1FA87433C}"/>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327202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A3EE7-1ABA-872D-D8BB-89EE1D84BFC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6E7CF00-F0DE-D544-D652-1BA4795562C6}"/>
              </a:ext>
            </a:extLst>
          </p:cNvPr>
          <p:cNvSpPr>
            <a:spLocks noGrp="1"/>
          </p:cNvSpPr>
          <p:nvPr>
            <p:ph type="title"/>
          </p:nvPr>
        </p:nvSpPr>
        <p:spPr/>
        <p:txBody>
          <a:bodyPr/>
          <a:lstStyle/>
          <a:p>
            <a:pPr>
              <a:lnSpc>
                <a:spcPct val="100000"/>
              </a:lnSpc>
            </a:pPr>
            <a:r>
              <a:rPr lang="en-AU">
                <a:latin typeface="+mj-lt"/>
              </a:rPr>
              <a:t>26. Agricultural issues – shearer shortage</a:t>
            </a:r>
          </a:p>
        </p:txBody>
      </p:sp>
      <p:sp>
        <p:nvSpPr>
          <p:cNvPr id="6" name="Text Placeholder 5">
            <a:extLst>
              <a:ext uri="{FF2B5EF4-FFF2-40B4-BE49-F238E27FC236}">
                <a16:creationId xmlns:a16="http://schemas.microsoft.com/office/drawing/2014/main" id="{0C9D5CF0-A976-4B83-B223-0CB05870573E}"/>
              </a:ext>
            </a:extLst>
          </p:cNvPr>
          <p:cNvSpPr>
            <a:spLocks noGrp="1"/>
          </p:cNvSpPr>
          <p:nvPr>
            <p:ph type="body" sz="quarter" idx="18"/>
          </p:nvPr>
        </p:nvSpPr>
        <p:spPr/>
        <p:txBody>
          <a:bodyPr/>
          <a:lstStyle/>
          <a:p>
            <a:r>
              <a:rPr lang="en-US" dirty="0"/>
              <a:t>Learning intentions and success criteria</a:t>
            </a:r>
          </a:p>
        </p:txBody>
      </p:sp>
      <p:sp>
        <p:nvSpPr>
          <p:cNvPr id="3" name="TextBox 2">
            <a:extLst>
              <a:ext uri="{FF2B5EF4-FFF2-40B4-BE49-F238E27FC236}">
                <a16:creationId xmlns:a16="http://schemas.microsoft.com/office/drawing/2014/main" id="{69CEC8E8-2B06-BF1C-2983-80A6C5627E88}"/>
              </a:ext>
            </a:extLst>
          </p:cNvPr>
          <p:cNvSpPr txBox="1"/>
          <p:nvPr/>
        </p:nvSpPr>
        <p:spPr>
          <a:xfrm>
            <a:off x="355302" y="1901974"/>
            <a:ext cx="11303000" cy="26416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investigating workforce challenges in agriculture and their impact.</a:t>
            </a: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explain the causes and consequences of shearer shortages</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suggest realistic strategies to address them.</a:t>
            </a:r>
          </a:p>
        </p:txBody>
      </p:sp>
      <p:sp>
        <p:nvSpPr>
          <p:cNvPr id="2" name="Slide Number Placeholder 1">
            <a:extLst>
              <a:ext uri="{FF2B5EF4-FFF2-40B4-BE49-F238E27FC236}">
                <a16:creationId xmlns:a16="http://schemas.microsoft.com/office/drawing/2014/main" id="{F852F5A7-CE6D-1EE3-DFD4-A8EBE12B6A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150</a:t>
            </a:fld>
            <a:endParaRPr lang="en-AU"/>
          </a:p>
        </p:txBody>
      </p:sp>
    </p:spTree>
    <p:extLst>
      <p:ext uri="{BB962C8B-B14F-4D97-AF65-F5344CB8AC3E}">
        <p14:creationId xmlns:p14="http://schemas.microsoft.com/office/powerpoint/2010/main" val="259838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92A83-65E8-F18A-49AD-F86B9331F2EA}"/>
            </a:ext>
          </a:extLst>
        </p:cNvPr>
        <p:cNvGrpSpPr/>
        <p:nvPr/>
      </p:nvGrpSpPr>
      <p:grpSpPr>
        <a:xfrm>
          <a:off x="0" y="0"/>
          <a:ext cx="0" cy="0"/>
          <a:chOff x="0" y="0"/>
          <a:chExt cx="0" cy="0"/>
        </a:xfrm>
      </p:grpSpPr>
      <p:cxnSp>
        <p:nvCxnSpPr>
          <p:cNvPr id="20" name="Google Shape;194;p19">
            <a:extLst>
              <a:ext uri="{FF2B5EF4-FFF2-40B4-BE49-F238E27FC236}">
                <a16:creationId xmlns:a16="http://schemas.microsoft.com/office/drawing/2014/main" id="{9094320E-4974-479C-31D4-A9F1BB01BDAC}"/>
              </a:ext>
              <a:ext uri="{C183D7F6-B498-43B3-948B-1728B52AA6E4}">
                <adec:decorative xmlns:adec="http://schemas.microsoft.com/office/drawing/2017/decorative" val="1"/>
              </a:ext>
            </a:extLst>
          </p:cNvPr>
          <p:cNvCxnSpPr>
            <a:stCxn id="10" idx="1"/>
          </p:cNvCxnSpPr>
          <p:nvPr/>
        </p:nvCxnSpPr>
        <p:spPr>
          <a:xfrm rot="10800000">
            <a:off x="6897933" y="3951515"/>
            <a:ext cx="573947" cy="571560"/>
          </a:xfrm>
          <a:prstGeom prst="straightConnector1">
            <a:avLst/>
          </a:prstGeom>
          <a:noFill/>
          <a:ln w="19050" cap="flat" cmpd="sng">
            <a:solidFill>
              <a:srgbClr val="9B6808"/>
            </a:solidFill>
            <a:prstDash val="solid"/>
            <a:round/>
            <a:headEnd type="none" w="med" len="med"/>
            <a:tailEnd type="none" w="med" len="med"/>
          </a:ln>
        </p:spPr>
      </p:cxnSp>
      <p:cxnSp>
        <p:nvCxnSpPr>
          <p:cNvPr id="21" name="Google Shape;195;p19">
            <a:extLst>
              <a:ext uri="{FF2B5EF4-FFF2-40B4-BE49-F238E27FC236}">
                <a16:creationId xmlns:a16="http://schemas.microsoft.com/office/drawing/2014/main" id="{EDC89815-9B84-0657-AF89-AC95E2733A99}"/>
              </a:ext>
              <a:ext uri="{C183D7F6-B498-43B3-948B-1728B52AA6E4}">
                <adec:decorative xmlns:adec="http://schemas.microsoft.com/office/drawing/2017/decorative" val="1"/>
              </a:ext>
            </a:extLst>
          </p:cNvPr>
          <p:cNvCxnSpPr>
            <a:cxnSpLocks/>
          </p:cNvCxnSpPr>
          <p:nvPr/>
        </p:nvCxnSpPr>
        <p:spPr>
          <a:xfrm rot="10800000">
            <a:off x="4572860" y="2870008"/>
            <a:ext cx="541549" cy="223372"/>
          </a:xfrm>
          <a:prstGeom prst="straightConnector1">
            <a:avLst/>
          </a:prstGeom>
          <a:noFill/>
          <a:ln w="19050" cap="flat" cmpd="sng">
            <a:solidFill>
              <a:srgbClr val="427B2D"/>
            </a:solidFill>
            <a:prstDash val="solid"/>
            <a:round/>
            <a:headEnd type="none" w="med" len="med"/>
            <a:tailEnd type="none" w="med" len="med"/>
          </a:ln>
        </p:spPr>
      </p:cxnSp>
      <p:cxnSp>
        <p:nvCxnSpPr>
          <p:cNvPr id="22" name="Google Shape;196;p19">
            <a:extLst>
              <a:ext uri="{FF2B5EF4-FFF2-40B4-BE49-F238E27FC236}">
                <a16:creationId xmlns:a16="http://schemas.microsoft.com/office/drawing/2014/main" id="{E43AE24F-1DD6-C5F4-0D3D-CD2C87C322C5}"/>
              </a:ext>
              <a:ext uri="{C183D7F6-B498-43B3-948B-1728B52AA6E4}">
                <adec:decorative xmlns:adec="http://schemas.microsoft.com/office/drawing/2017/decorative" val="1"/>
              </a:ext>
            </a:extLst>
          </p:cNvPr>
          <p:cNvCxnSpPr>
            <a:cxnSpLocks/>
          </p:cNvCxnSpPr>
          <p:nvPr/>
        </p:nvCxnSpPr>
        <p:spPr>
          <a:xfrm flipH="1">
            <a:off x="6973271" y="2870008"/>
            <a:ext cx="511198" cy="229511"/>
          </a:xfrm>
          <a:prstGeom prst="straightConnector1">
            <a:avLst/>
          </a:prstGeom>
          <a:noFill/>
          <a:ln w="19050" cap="flat" cmpd="sng">
            <a:solidFill>
              <a:srgbClr val="B51458"/>
            </a:solidFill>
            <a:prstDash val="solid"/>
            <a:round/>
            <a:headEnd type="none" w="med" len="med"/>
            <a:tailEnd type="none" w="med" len="med"/>
          </a:ln>
        </p:spPr>
      </p:cxnSp>
      <p:cxnSp>
        <p:nvCxnSpPr>
          <p:cNvPr id="23" name="Google Shape;197;p19">
            <a:extLst>
              <a:ext uri="{FF2B5EF4-FFF2-40B4-BE49-F238E27FC236}">
                <a16:creationId xmlns:a16="http://schemas.microsoft.com/office/drawing/2014/main" id="{DB89346D-B2EF-0D46-E11C-5503C83B0B48}"/>
              </a:ext>
              <a:ext uri="{C183D7F6-B498-43B3-948B-1728B52AA6E4}">
                <adec:decorative xmlns:adec="http://schemas.microsoft.com/office/drawing/2017/decorative" val="1"/>
              </a:ext>
            </a:extLst>
          </p:cNvPr>
          <p:cNvCxnSpPr>
            <a:endCxn id="8" idx="3"/>
          </p:cNvCxnSpPr>
          <p:nvPr/>
        </p:nvCxnSpPr>
        <p:spPr>
          <a:xfrm flipH="1">
            <a:off x="4572817" y="3971977"/>
            <a:ext cx="642834" cy="551098"/>
          </a:xfrm>
          <a:prstGeom prst="straightConnector1">
            <a:avLst/>
          </a:prstGeom>
          <a:noFill/>
          <a:ln w="19050" cap="flat" cmpd="sng">
            <a:solidFill>
              <a:srgbClr val="007A8A"/>
            </a:solidFill>
            <a:prstDash val="solid"/>
            <a:round/>
            <a:headEnd type="none" w="med" len="med"/>
            <a:tailEnd type="none" w="med" len="med"/>
          </a:ln>
        </p:spPr>
      </p:cxnSp>
      <p:cxnSp>
        <p:nvCxnSpPr>
          <p:cNvPr id="24" name="Google Shape;198;p19">
            <a:extLst>
              <a:ext uri="{FF2B5EF4-FFF2-40B4-BE49-F238E27FC236}">
                <a16:creationId xmlns:a16="http://schemas.microsoft.com/office/drawing/2014/main" id="{185F25B8-2206-0780-0692-6C8A17552EBE}"/>
              </a:ext>
              <a:ext uri="{C183D7F6-B498-43B3-948B-1728B52AA6E4}">
                <adec:decorative xmlns:adec="http://schemas.microsoft.com/office/drawing/2017/decorative" val="1"/>
              </a:ext>
            </a:extLst>
          </p:cNvPr>
          <p:cNvCxnSpPr>
            <a:stCxn id="7" idx="0"/>
            <a:endCxn id="12" idx="2"/>
          </p:cNvCxnSpPr>
          <p:nvPr/>
        </p:nvCxnSpPr>
        <p:spPr>
          <a:xfrm flipH="1" flipV="1">
            <a:off x="3534581" y="1854268"/>
            <a:ext cx="295141" cy="517928"/>
          </a:xfrm>
          <a:prstGeom prst="straightConnector1">
            <a:avLst/>
          </a:prstGeom>
          <a:noFill/>
          <a:ln w="19050" cap="flat" cmpd="sng">
            <a:solidFill>
              <a:srgbClr val="427B2D"/>
            </a:solidFill>
            <a:prstDash val="solid"/>
            <a:round/>
            <a:headEnd type="none" w="med" len="med"/>
            <a:tailEnd type="none" w="med" len="med"/>
          </a:ln>
        </p:spPr>
      </p:cxnSp>
      <p:cxnSp>
        <p:nvCxnSpPr>
          <p:cNvPr id="25" name="Google Shape;199;p19">
            <a:extLst>
              <a:ext uri="{FF2B5EF4-FFF2-40B4-BE49-F238E27FC236}">
                <a16:creationId xmlns:a16="http://schemas.microsoft.com/office/drawing/2014/main" id="{C987368B-D740-752D-BB80-AFE283365E56}"/>
              </a:ext>
              <a:ext uri="{C183D7F6-B498-43B3-948B-1728B52AA6E4}">
                <adec:decorative xmlns:adec="http://schemas.microsoft.com/office/drawing/2017/decorative" val="1"/>
              </a:ext>
            </a:extLst>
          </p:cNvPr>
          <p:cNvCxnSpPr>
            <a:stCxn id="7" idx="1"/>
            <a:endCxn id="11" idx="3"/>
          </p:cNvCxnSpPr>
          <p:nvPr/>
        </p:nvCxnSpPr>
        <p:spPr>
          <a:xfrm flipH="1">
            <a:off x="2742190" y="2659169"/>
            <a:ext cx="344436" cy="311357"/>
          </a:xfrm>
          <a:prstGeom prst="straightConnector1">
            <a:avLst/>
          </a:prstGeom>
          <a:noFill/>
          <a:ln w="19050" cap="flat" cmpd="sng">
            <a:solidFill>
              <a:srgbClr val="427B2D"/>
            </a:solidFill>
            <a:prstDash val="solid"/>
            <a:round/>
            <a:headEnd type="none" w="med" len="med"/>
            <a:tailEnd type="none" w="med" len="med"/>
          </a:ln>
        </p:spPr>
      </p:cxnSp>
      <p:cxnSp>
        <p:nvCxnSpPr>
          <p:cNvPr id="26" name="Google Shape;200;p19">
            <a:extLst>
              <a:ext uri="{FF2B5EF4-FFF2-40B4-BE49-F238E27FC236}">
                <a16:creationId xmlns:a16="http://schemas.microsoft.com/office/drawing/2014/main" id="{138868EF-F63A-1878-8374-8D8D5A231AED}"/>
              </a:ext>
              <a:ext uri="{C183D7F6-B498-43B3-948B-1728B52AA6E4}">
                <adec:decorative xmlns:adec="http://schemas.microsoft.com/office/drawing/2017/decorative" val="1"/>
              </a:ext>
            </a:extLst>
          </p:cNvPr>
          <p:cNvCxnSpPr>
            <a:stCxn id="8" idx="1"/>
            <a:endCxn id="18" idx="3"/>
          </p:cNvCxnSpPr>
          <p:nvPr/>
        </p:nvCxnSpPr>
        <p:spPr>
          <a:xfrm flipH="1">
            <a:off x="2619079" y="4523075"/>
            <a:ext cx="467547" cy="102649"/>
          </a:xfrm>
          <a:prstGeom prst="straightConnector1">
            <a:avLst/>
          </a:prstGeom>
          <a:noFill/>
          <a:ln w="19050" cap="flat" cmpd="sng">
            <a:solidFill>
              <a:srgbClr val="007A8A"/>
            </a:solidFill>
            <a:prstDash val="solid"/>
            <a:round/>
            <a:headEnd type="none" w="med" len="med"/>
            <a:tailEnd type="none" w="med" len="med"/>
          </a:ln>
        </p:spPr>
      </p:cxnSp>
      <p:cxnSp>
        <p:nvCxnSpPr>
          <p:cNvPr id="27" name="Google Shape;201;p19">
            <a:extLst>
              <a:ext uri="{FF2B5EF4-FFF2-40B4-BE49-F238E27FC236}">
                <a16:creationId xmlns:a16="http://schemas.microsoft.com/office/drawing/2014/main" id="{8667EA53-5C00-9BC7-A0DD-9ACB69E6887A}"/>
              </a:ext>
              <a:ext uri="{C183D7F6-B498-43B3-948B-1728B52AA6E4}">
                <adec:decorative xmlns:adec="http://schemas.microsoft.com/office/drawing/2017/decorative" val="1"/>
              </a:ext>
            </a:extLst>
          </p:cNvPr>
          <p:cNvCxnSpPr>
            <a:stCxn id="8" idx="2"/>
            <a:endCxn id="19" idx="0"/>
          </p:cNvCxnSpPr>
          <p:nvPr/>
        </p:nvCxnSpPr>
        <p:spPr>
          <a:xfrm flipH="1">
            <a:off x="2821649" y="4810048"/>
            <a:ext cx="1008073" cy="545301"/>
          </a:xfrm>
          <a:prstGeom prst="straightConnector1">
            <a:avLst/>
          </a:prstGeom>
          <a:noFill/>
          <a:ln w="19050" cap="flat" cmpd="sng">
            <a:solidFill>
              <a:srgbClr val="007A8A"/>
            </a:solidFill>
            <a:prstDash val="solid"/>
            <a:round/>
            <a:headEnd type="none" w="med" len="med"/>
            <a:tailEnd type="none" w="med" len="med"/>
          </a:ln>
        </p:spPr>
      </p:cxnSp>
      <p:cxnSp>
        <p:nvCxnSpPr>
          <p:cNvPr id="28" name="Google Shape;202;p19">
            <a:extLst>
              <a:ext uri="{FF2B5EF4-FFF2-40B4-BE49-F238E27FC236}">
                <a16:creationId xmlns:a16="http://schemas.microsoft.com/office/drawing/2014/main" id="{8C25BEFA-28A9-1FCA-0DE2-6FEA435C0861}"/>
              </a:ext>
              <a:ext uri="{C183D7F6-B498-43B3-948B-1728B52AA6E4}">
                <adec:decorative xmlns:adec="http://schemas.microsoft.com/office/drawing/2017/decorative" val="1"/>
              </a:ext>
            </a:extLst>
          </p:cNvPr>
          <p:cNvCxnSpPr>
            <a:stCxn id="9" idx="0"/>
            <a:endCxn id="13" idx="2"/>
          </p:cNvCxnSpPr>
          <p:nvPr/>
        </p:nvCxnSpPr>
        <p:spPr>
          <a:xfrm rot="10800000" flipH="1">
            <a:off x="8214975" y="1823471"/>
            <a:ext cx="486303" cy="548711"/>
          </a:xfrm>
          <a:prstGeom prst="straightConnector1">
            <a:avLst/>
          </a:prstGeom>
          <a:noFill/>
          <a:ln w="19050" cap="flat" cmpd="sng">
            <a:solidFill>
              <a:srgbClr val="B51458"/>
            </a:solidFill>
            <a:prstDash val="solid"/>
            <a:round/>
            <a:headEnd type="none" w="med" len="med"/>
            <a:tailEnd type="none" w="med" len="med"/>
          </a:ln>
        </p:spPr>
      </p:cxnSp>
      <p:cxnSp>
        <p:nvCxnSpPr>
          <p:cNvPr id="29" name="Google Shape;203;p19">
            <a:extLst>
              <a:ext uri="{FF2B5EF4-FFF2-40B4-BE49-F238E27FC236}">
                <a16:creationId xmlns:a16="http://schemas.microsoft.com/office/drawing/2014/main" id="{DC66C5C6-DE09-DDA0-AFD3-12231624B326}"/>
              </a:ext>
              <a:ext uri="{C183D7F6-B498-43B3-948B-1728B52AA6E4}">
                <adec:decorative xmlns:adec="http://schemas.microsoft.com/office/drawing/2017/decorative" val="1"/>
              </a:ext>
            </a:extLst>
          </p:cNvPr>
          <p:cNvCxnSpPr>
            <a:stCxn id="9" idx="3"/>
            <a:endCxn id="14" idx="1"/>
          </p:cNvCxnSpPr>
          <p:nvPr/>
        </p:nvCxnSpPr>
        <p:spPr>
          <a:xfrm rot="10800000" flipH="1">
            <a:off x="8958071" y="2555142"/>
            <a:ext cx="486303" cy="104013"/>
          </a:xfrm>
          <a:prstGeom prst="straightConnector1">
            <a:avLst/>
          </a:prstGeom>
          <a:noFill/>
          <a:ln w="19050" cap="flat" cmpd="sng">
            <a:solidFill>
              <a:srgbClr val="B51458"/>
            </a:solidFill>
            <a:prstDash val="solid"/>
            <a:round/>
            <a:headEnd type="none" w="med" len="med"/>
            <a:tailEnd type="none" w="med" len="med"/>
          </a:ln>
        </p:spPr>
      </p:cxnSp>
      <p:cxnSp>
        <p:nvCxnSpPr>
          <p:cNvPr id="30" name="Google Shape;204;p19">
            <a:extLst>
              <a:ext uri="{FF2B5EF4-FFF2-40B4-BE49-F238E27FC236}">
                <a16:creationId xmlns:a16="http://schemas.microsoft.com/office/drawing/2014/main" id="{3B1097AF-F433-EBCA-FE16-7A1EA14E0420}"/>
              </a:ext>
              <a:ext uri="{C183D7F6-B498-43B3-948B-1728B52AA6E4}">
                <adec:decorative xmlns:adec="http://schemas.microsoft.com/office/drawing/2017/decorative" val="1"/>
              </a:ext>
            </a:extLst>
          </p:cNvPr>
          <p:cNvCxnSpPr>
            <a:stCxn id="10" idx="3"/>
            <a:endCxn id="15" idx="1"/>
          </p:cNvCxnSpPr>
          <p:nvPr/>
        </p:nvCxnSpPr>
        <p:spPr>
          <a:xfrm rot="10800000" flipH="1">
            <a:off x="8958071" y="3834544"/>
            <a:ext cx="486303" cy="688532"/>
          </a:xfrm>
          <a:prstGeom prst="straightConnector1">
            <a:avLst/>
          </a:prstGeom>
          <a:noFill/>
          <a:ln w="19050" cap="flat" cmpd="sng">
            <a:solidFill>
              <a:srgbClr val="9B6808"/>
            </a:solidFill>
            <a:prstDash val="solid"/>
            <a:round/>
            <a:headEnd type="none" w="med" len="med"/>
            <a:tailEnd type="none" w="med" len="med"/>
          </a:ln>
        </p:spPr>
      </p:cxnSp>
      <p:cxnSp>
        <p:nvCxnSpPr>
          <p:cNvPr id="31" name="Google Shape;205;p19">
            <a:extLst>
              <a:ext uri="{FF2B5EF4-FFF2-40B4-BE49-F238E27FC236}">
                <a16:creationId xmlns:a16="http://schemas.microsoft.com/office/drawing/2014/main" id="{5B3118C2-9677-C25B-4D39-C124CAA853C4}"/>
              </a:ext>
              <a:ext uri="{C183D7F6-B498-43B3-948B-1728B52AA6E4}">
                <adec:decorative xmlns:adec="http://schemas.microsoft.com/office/drawing/2017/decorative" val="1"/>
              </a:ext>
            </a:extLst>
          </p:cNvPr>
          <p:cNvCxnSpPr>
            <a:endCxn id="16" idx="1"/>
          </p:cNvCxnSpPr>
          <p:nvPr/>
        </p:nvCxnSpPr>
        <p:spPr>
          <a:xfrm>
            <a:off x="8903904" y="4790241"/>
            <a:ext cx="540526" cy="480506"/>
          </a:xfrm>
          <a:prstGeom prst="straightConnector1">
            <a:avLst/>
          </a:prstGeom>
          <a:noFill/>
          <a:ln w="19050" cap="flat" cmpd="sng">
            <a:solidFill>
              <a:srgbClr val="9B6808"/>
            </a:solidFill>
            <a:prstDash val="solid"/>
            <a:round/>
            <a:headEnd type="none" w="med" len="med"/>
            <a:tailEnd type="none" w="med" len="med"/>
          </a:ln>
        </p:spPr>
      </p:cxnSp>
      <p:cxnSp>
        <p:nvCxnSpPr>
          <p:cNvPr id="32" name="Google Shape;206;p19">
            <a:extLst>
              <a:ext uri="{FF2B5EF4-FFF2-40B4-BE49-F238E27FC236}">
                <a16:creationId xmlns:a16="http://schemas.microsoft.com/office/drawing/2014/main" id="{86A690B8-0EA8-ED51-2416-7A7CCCA3C341}"/>
              </a:ext>
              <a:ext uri="{C183D7F6-B498-43B3-948B-1728B52AA6E4}">
                <adec:decorative xmlns:adec="http://schemas.microsoft.com/office/drawing/2017/decorative" val="1"/>
              </a:ext>
            </a:extLst>
          </p:cNvPr>
          <p:cNvCxnSpPr>
            <a:stCxn id="10" idx="2"/>
            <a:endCxn id="17" idx="0"/>
          </p:cNvCxnSpPr>
          <p:nvPr/>
        </p:nvCxnSpPr>
        <p:spPr>
          <a:xfrm flipH="1">
            <a:off x="7720487" y="4810048"/>
            <a:ext cx="494488" cy="545301"/>
          </a:xfrm>
          <a:prstGeom prst="straightConnector1">
            <a:avLst/>
          </a:prstGeom>
          <a:noFill/>
          <a:ln w="19050" cap="flat" cmpd="sng">
            <a:solidFill>
              <a:srgbClr val="9B6808"/>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70672556-DFCB-394C-5548-A2A49B9709E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151</a:t>
            </a:fld>
            <a:endParaRPr lang="en-AU"/>
          </a:p>
        </p:txBody>
      </p:sp>
      <p:sp>
        <p:nvSpPr>
          <p:cNvPr id="3" name="Title 2">
            <a:extLst>
              <a:ext uri="{FF2B5EF4-FFF2-40B4-BE49-F238E27FC236}">
                <a16:creationId xmlns:a16="http://schemas.microsoft.com/office/drawing/2014/main" id="{88DC899B-C799-5C85-7ECD-1BE1C26BB5A3}"/>
              </a:ext>
            </a:extLst>
          </p:cNvPr>
          <p:cNvSpPr>
            <a:spLocks noGrp="1"/>
          </p:cNvSpPr>
          <p:nvPr>
            <p:ph type="title"/>
          </p:nvPr>
        </p:nvSpPr>
        <p:spPr/>
        <p:txBody>
          <a:bodyPr/>
          <a:lstStyle/>
          <a:p>
            <a:r>
              <a:rPr lang="en-AU" dirty="0">
                <a:latin typeface="+mj-lt"/>
              </a:rPr>
              <a:t>Attracting more shearers</a:t>
            </a:r>
          </a:p>
        </p:txBody>
      </p:sp>
      <p:sp>
        <p:nvSpPr>
          <p:cNvPr id="7" name="Google Shape;181;p19">
            <a:extLst>
              <a:ext uri="{FF2B5EF4-FFF2-40B4-BE49-F238E27FC236}">
                <a16:creationId xmlns:a16="http://schemas.microsoft.com/office/drawing/2014/main" id="{D22C056B-6FBB-C6B4-76A7-3FA73AFCC022}"/>
              </a:ext>
            </a:extLst>
          </p:cNvPr>
          <p:cNvSpPr/>
          <p:nvPr/>
        </p:nvSpPr>
        <p:spPr>
          <a:xfrm>
            <a:off x="3086626" y="2372196"/>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AU">
                <a:solidFill>
                  <a:schemeClr val="tx1"/>
                </a:solidFill>
                <a:latin typeface="+mn-lt"/>
                <a:ea typeface="Montserrat"/>
                <a:cs typeface="Arial" panose="020B0604020202020204" pitchFamily="34" charset="0"/>
                <a:sym typeface="Montserrat"/>
              </a:rPr>
              <a:t>From overseas </a:t>
            </a:r>
            <a:endParaRPr>
              <a:solidFill>
                <a:schemeClr val="tx1"/>
              </a:solidFill>
              <a:latin typeface="+mn-lt"/>
              <a:ea typeface="Montserrat"/>
              <a:cs typeface="Arial" panose="020B0604020202020204" pitchFamily="34" charset="0"/>
              <a:sym typeface="Montserrat"/>
            </a:endParaRPr>
          </a:p>
        </p:txBody>
      </p:sp>
      <p:sp>
        <p:nvSpPr>
          <p:cNvPr id="12" name="Google Shape;186;p19">
            <a:extLst>
              <a:ext uri="{FF2B5EF4-FFF2-40B4-BE49-F238E27FC236}">
                <a16:creationId xmlns:a16="http://schemas.microsoft.com/office/drawing/2014/main" id="{89A2B728-90A7-57E3-F61C-794E0B97E236}"/>
              </a:ext>
              <a:ext uri="{C183D7F6-B498-43B3-948B-1728B52AA6E4}">
                <adec:decorative xmlns:adec="http://schemas.microsoft.com/office/drawing/2017/decorative" val="1"/>
              </a:ext>
            </a:extLst>
          </p:cNvPr>
          <p:cNvSpPr/>
          <p:nvPr/>
        </p:nvSpPr>
        <p:spPr>
          <a:xfrm>
            <a:off x="2791485" y="1280321"/>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11" name="Google Shape;185;p19">
            <a:extLst>
              <a:ext uri="{FF2B5EF4-FFF2-40B4-BE49-F238E27FC236}">
                <a16:creationId xmlns:a16="http://schemas.microsoft.com/office/drawing/2014/main" id="{070B31E4-8D0A-1728-38D6-7390B7430C9D}"/>
              </a:ext>
              <a:ext uri="{C183D7F6-B498-43B3-948B-1728B52AA6E4}">
                <adec:decorative xmlns:adec="http://schemas.microsoft.com/office/drawing/2017/decorative" val="1"/>
              </a:ext>
            </a:extLst>
          </p:cNvPr>
          <p:cNvSpPr/>
          <p:nvPr/>
        </p:nvSpPr>
        <p:spPr>
          <a:xfrm>
            <a:off x="1256112" y="2683609"/>
            <a:ext cx="1486191" cy="573947"/>
          </a:xfrm>
          <a:prstGeom prst="roundRect">
            <a:avLst>
              <a:gd name="adj" fmla="val 16667"/>
            </a:avLst>
          </a:prstGeom>
          <a:solidFill>
            <a:srgbClr val="EDF9E0"/>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9" name="Google Shape;183;p19">
            <a:extLst>
              <a:ext uri="{FF2B5EF4-FFF2-40B4-BE49-F238E27FC236}">
                <a16:creationId xmlns:a16="http://schemas.microsoft.com/office/drawing/2014/main" id="{D1E9E028-AD19-B9F2-20A0-C5A3E5B6D39D}"/>
              </a:ext>
            </a:extLst>
          </p:cNvPr>
          <p:cNvSpPr/>
          <p:nvPr/>
        </p:nvSpPr>
        <p:spPr>
          <a:xfrm>
            <a:off x="7471879" y="2372182"/>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From school</a:t>
            </a:r>
            <a:endParaRPr>
              <a:latin typeface="+mn-lt"/>
              <a:cs typeface="Arial" panose="020B0604020202020204" pitchFamily="34" charset="0"/>
              <a:sym typeface="Montserrat"/>
            </a:endParaRPr>
          </a:p>
        </p:txBody>
      </p:sp>
      <p:sp>
        <p:nvSpPr>
          <p:cNvPr id="5" name="Google Shape;179;p19" descr="Topic">
            <a:extLst>
              <a:ext uri="{FF2B5EF4-FFF2-40B4-BE49-F238E27FC236}">
                <a16:creationId xmlns:a16="http://schemas.microsoft.com/office/drawing/2014/main" id="{8C7688AA-A012-087B-DC7D-49EDD3723033}"/>
              </a:ext>
            </a:extLst>
          </p:cNvPr>
          <p:cNvSpPr/>
          <p:nvPr/>
        </p:nvSpPr>
        <p:spPr>
          <a:xfrm>
            <a:off x="5132073" y="2946142"/>
            <a:ext cx="1845292" cy="1043540"/>
          </a:xfrm>
          <a:prstGeom prst="roundRect">
            <a:avLst>
              <a:gd name="adj" fmla="val 16667"/>
            </a:avLst>
          </a:prstGeom>
          <a:solidFill>
            <a:schemeClr val="bg1"/>
          </a:solidFill>
          <a:ln w="1905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2000" b="1" dirty="0">
                <a:solidFill>
                  <a:schemeClr val="tx1"/>
                </a:solidFill>
                <a:latin typeface="+mj-lt"/>
                <a:ea typeface="Rockwell"/>
                <a:cs typeface="Arial" panose="020B0604020202020204" pitchFamily="34" charset="0"/>
                <a:sym typeface="Montserrat"/>
              </a:rPr>
              <a:t>Attracting shearers</a:t>
            </a:r>
            <a:endParaRPr sz="2000" dirty="0">
              <a:solidFill>
                <a:schemeClr val="tx1"/>
              </a:solidFill>
              <a:latin typeface="+mj-lt"/>
              <a:ea typeface="Rockwell"/>
              <a:cs typeface="Arial" panose="020B0604020202020204" pitchFamily="34" charset="0"/>
              <a:sym typeface="Rockwell"/>
            </a:endParaRPr>
          </a:p>
        </p:txBody>
      </p:sp>
      <p:sp>
        <p:nvSpPr>
          <p:cNvPr id="13" name="Google Shape;187;p19">
            <a:extLst>
              <a:ext uri="{FF2B5EF4-FFF2-40B4-BE49-F238E27FC236}">
                <a16:creationId xmlns:a16="http://schemas.microsoft.com/office/drawing/2014/main" id="{DEE14DDC-8BC0-4D4D-DDFD-83D38838D060}"/>
              </a:ext>
              <a:ext uri="{C183D7F6-B498-43B3-948B-1728B52AA6E4}">
                <adec:decorative xmlns:adec="http://schemas.microsoft.com/office/drawing/2017/decorative" val="1"/>
              </a:ext>
            </a:extLst>
          </p:cNvPr>
          <p:cNvSpPr/>
          <p:nvPr/>
        </p:nvSpPr>
        <p:spPr>
          <a:xfrm>
            <a:off x="7958239" y="1249680"/>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14" name="Google Shape;188;p19">
            <a:extLst>
              <a:ext uri="{FF2B5EF4-FFF2-40B4-BE49-F238E27FC236}">
                <a16:creationId xmlns:a16="http://schemas.microsoft.com/office/drawing/2014/main" id="{9B046720-E1E7-D9E4-188A-FCA92F11C4C0}"/>
              </a:ext>
              <a:ext uri="{C183D7F6-B498-43B3-948B-1728B52AA6E4}">
                <adec:decorative xmlns:adec="http://schemas.microsoft.com/office/drawing/2017/decorative" val="1"/>
              </a:ext>
            </a:extLst>
          </p:cNvPr>
          <p:cNvSpPr/>
          <p:nvPr/>
        </p:nvSpPr>
        <p:spPr>
          <a:xfrm>
            <a:off x="9444431" y="2268239"/>
            <a:ext cx="1486191" cy="573947"/>
          </a:xfrm>
          <a:prstGeom prst="roundRect">
            <a:avLst>
              <a:gd name="adj" fmla="val 16667"/>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8" name="Google Shape;182;p19">
            <a:extLst>
              <a:ext uri="{FF2B5EF4-FFF2-40B4-BE49-F238E27FC236}">
                <a16:creationId xmlns:a16="http://schemas.microsoft.com/office/drawing/2014/main" id="{E6644E20-C4D9-5F04-7F9C-4F9F61626DCC}"/>
              </a:ext>
            </a:extLst>
          </p:cNvPr>
          <p:cNvSpPr/>
          <p:nvPr/>
        </p:nvSpPr>
        <p:spPr>
          <a:xfrm>
            <a:off x="3086626" y="4236102"/>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From Australia</a:t>
            </a:r>
            <a:endParaRPr>
              <a:latin typeface="+mn-lt"/>
              <a:cs typeface="Arial" panose="020B0604020202020204" pitchFamily="34" charset="0"/>
              <a:sym typeface="Montserrat"/>
            </a:endParaRPr>
          </a:p>
        </p:txBody>
      </p:sp>
      <p:sp>
        <p:nvSpPr>
          <p:cNvPr id="18" name="Google Shape;192;p19">
            <a:extLst>
              <a:ext uri="{FF2B5EF4-FFF2-40B4-BE49-F238E27FC236}">
                <a16:creationId xmlns:a16="http://schemas.microsoft.com/office/drawing/2014/main" id="{8D1E0353-1C8F-48F2-589C-083010F96BE6}"/>
              </a:ext>
              <a:ext uri="{C183D7F6-B498-43B3-948B-1728B52AA6E4}">
                <adec:decorative xmlns:adec="http://schemas.microsoft.com/office/drawing/2017/decorative" val="1"/>
              </a:ext>
            </a:extLst>
          </p:cNvPr>
          <p:cNvSpPr/>
          <p:nvPr/>
        </p:nvSpPr>
        <p:spPr>
          <a:xfrm>
            <a:off x="1132973" y="4338807"/>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19" name="Google Shape;193;p19">
            <a:extLst>
              <a:ext uri="{FF2B5EF4-FFF2-40B4-BE49-F238E27FC236}">
                <a16:creationId xmlns:a16="http://schemas.microsoft.com/office/drawing/2014/main" id="{C552C5BD-EF62-3580-79EF-2895591A3C53}"/>
              </a:ext>
              <a:ext uri="{C183D7F6-B498-43B3-948B-1728B52AA6E4}">
                <adec:decorative xmlns:adec="http://schemas.microsoft.com/office/drawing/2017/decorative" val="1"/>
              </a:ext>
            </a:extLst>
          </p:cNvPr>
          <p:cNvSpPr/>
          <p:nvPr/>
        </p:nvSpPr>
        <p:spPr>
          <a:xfrm>
            <a:off x="2078496" y="5355292"/>
            <a:ext cx="1486191" cy="573947"/>
          </a:xfrm>
          <a:prstGeom prst="roundRect">
            <a:avLst>
              <a:gd name="adj" fmla="val 16667"/>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10" name="Google Shape;184;p19">
            <a:extLst>
              <a:ext uri="{FF2B5EF4-FFF2-40B4-BE49-F238E27FC236}">
                <a16:creationId xmlns:a16="http://schemas.microsoft.com/office/drawing/2014/main" id="{988902E4-330D-DE63-4DED-689D65077D53}"/>
              </a:ext>
            </a:extLst>
          </p:cNvPr>
          <p:cNvSpPr/>
          <p:nvPr/>
        </p:nvSpPr>
        <p:spPr>
          <a:xfrm>
            <a:off x="7471879" y="4236102"/>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AU">
                <a:latin typeface="+mn-lt"/>
                <a:cs typeface="Arial" panose="020B0604020202020204" pitchFamily="34" charset="0"/>
                <a:sym typeface="Montserrat"/>
              </a:rPr>
              <a:t>In general</a:t>
            </a:r>
            <a:endParaRPr>
              <a:latin typeface="+mn-lt"/>
              <a:cs typeface="Arial" panose="020B0604020202020204" pitchFamily="34" charset="0"/>
              <a:sym typeface="Montserrat"/>
            </a:endParaRPr>
          </a:p>
        </p:txBody>
      </p:sp>
      <p:sp>
        <p:nvSpPr>
          <p:cNvPr id="15" name="Google Shape;189;p19">
            <a:extLst>
              <a:ext uri="{FF2B5EF4-FFF2-40B4-BE49-F238E27FC236}">
                <a16:creationId xmlns:a16="http://schemas.microsoft.com/office/drawing/2014/main" id="{C2F6DA74-37A6-3AB9-1BA2-CD2290A45C4C}"/>
              </a:ext>
              <a:ext uri="{C183D7F6-B498-43B3-948B-1728B52AA6E4}">
                <adec:decorative xmlns:adec="http://schemas.microsoft.com/office/drawing/2017/decorative" val="1"/>
              </a:ext>
            </a:extLst>
          </p:cNvPr>
          <p:cNvSpPr/>
          <p:nvPr/>
        </p:nvSpPr>
        <p:spPr>
          <a:xfrm>
            <a:off x="9444431" y="3547712"/>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16" name="Google Shape;190;p19">
            <a:extLst>
              <a:ext uri="{FF2B5EF4-FFF2-40B4-BE49-F238E27FC236}">
                <a16:creationId xmlns:a16="http://schemas.microsoft.com/office/drawing/2014/main" id="{3F2A5024-7290-4277-F27F-A3A8337497C1}"/>
              </a:ext>
              <a:ext uri="{C183D7F6-B498-43B3-948B-1728B52AA6E4}">
                <adec:decorative xmlns:adec="http://schemas.microsoft.com/office/drawing/2017/decorative" val="1"/>
              </a:ext>
            </a:extLst>
          </p:cNvPr>
          <p:cNvSpPr/>
          <p:nvPr/>
        </p:nvSpPr>
        <p:spPr>
          <a:xfrm>
            <a:off x="9444431" y="4983773"/>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
        <p:nvSpPr>
          <p:cNvPr id="17" name="Google Shape;191;p19">
            <a:extLst>
              <a:ext uri="{FF2B5EF4-FFF2-40B4-BE49-F238E27FC236}">
                <a16:creationId xmlns:a16="http://schemas.microsoft.com/office/drawing/2014/main" id="{EF39382A-0ADC-916D-4CC3-CF893DE9D25F}"/>
              </a:ext>
              <a:ext uri="{C183D7F6-B498-43B3-948B-1728B52AA6E4}">
                <adec:decorative xmlns:adec="http://schemas.microsoft.com/office/drawing/2017/decorative" val="1"/>
              </a:ext>
            </a:extLst>
          </p:cNvPr>
          <p:cNvSpPr/>
          <p:nvPr/>
        </p:nvSpPr>
        <p:spPr>
          <a:xfrm>
            <a:off x="6977363" y="5355292"/>
            <a:ext cx="1486191" cy="573947"/>
          </a:xfrm>
          <a:prstGeom prst="roundRect">
            <a:avLst>
              <a:gd name="adj" fmla="val 16667"/>
            </a:avLst>
          </a:prstGeom>
          <a:solidFill>
            <a:srgbClr val="FAE6C2"/>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a:latin typeface="+mn-lt"/>
              <a:cs typeface="Arial" panose="020B0604020202020204" pitchFamily="34" charset="0"/>
              <a:sym typeface="Montserrat"/>
            </a:endParaRPr>
          </a:p>
        </p:txBody>
      </p:sp>
    </p:spTree>
    <p:extLst>
      <p:ext uri="{BB962C8B-B14F-4D97-AF65-F5344CB8AC3E}">
        <p14:creationId xmlns:p14="http://schemas.microsoft.com/office/powerpoint/2010/main" val="359665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10B4E-BD08-D3F0-7803-20E5247B816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2805E26-83E4-F223-2F85-18BF1DCF48FC}"/>
              </a:ext>
            </a:extLst>
          </p:cNvPr>
          <p:cNvSpPr>
            <a:spLocks noGrp="1"/>
          </p:cNvSpPr>
          <p:nvPr>
            <p:ph type="ctrTitle"/>
          </p:nvPr>
        </p:nvSpPr>
        <p:spPr/>
        <p:txBody>
          <a:bodyPr/>
          <a:lstStyle/>
          <a:p>
            <a:r>
              <a:rPr lang="en-AU" dirty="0">
                <a:latin typeface="+mj-lt"/>
              </a:rPr>
              <a:t>Sheep meat enterprises</a:t>
            </a:r>
          </a:p>
        </p:txBody>
      </p:sp>
    </p:spTree>
    <p:extLst>
      <p:ext uri="{BB962C8B-B14F-4D97-AF65-F5344CB8AC3E}">
        <p14:creationId xmlns:p14="http://schemas.microsoft.com/office/powerpoint/2010/main" val="354780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756C2-E338-8140-296E-61147877D3A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D123341-4B82-7D51-9BAE-7A397D0CA826}"/>
              </a:ext>
            </a:extLst>
          </p:cNvPr>
          <p:cNvSpPr>
            <a:spLocks noGrp="1"/>
          </p:cNvSpPr>
          <p:nvPr>
            <p:ph type="title"/>
          </p:nvPr>
        </p:nvSpPr>
        <p:spPr/>
        <p:txBody>
          <a:bodyPr/>
          <a:lstStyle/>
          <a:p>
            <a:r>
              <a:rPr lang="en-AU" dirty="0"/>
              <a:t>Key terms (23) </a:t>
            </a:r>
            <a:r>
              <a:rPr lang="en-AU" dirty="0">
                <a:solidFill>
                  <a:schemeClr val="bg1"/>
                </a:solidFill>
              </a:rPr>
              <a:t>24</a:t>
            </a:r>
            <a:endParaRPr lang="en-AU" dirty="0"/>
          </a:p>
        </p:txBody>
      </p:sp>
      <p:sp>
        <p:nvSpPr>
          <p:cNvPr id="9" name="Text Placeholder 8">
            <a:extLst>
              <a:ext uri="{FF2B5EF4-FFF2-40B4-BE49-F238E27FC236}">
                <a16:creationId xmlns:a16="http://schemas.microsoft.com/office/drawing/2014/main" id="{B969B5FF-41D9-E3FA-3880-8370CD086682}"/>
              </a:ext>
            </a:extLst>
          </p:cNvPr>
          <p:cNvSpPr>
            <a:spLocks noGrp="1"/>
          </p:cNvSpPr>
          <p:nvPr>
            <p:ph type="body" sz="quarter" idx="17"/>
          </p:nvPr>
        </p:nvSpPr>
        <p:spPr>
          <a:xfrm>
            <a:off x="5400675" y="1311349"/>
            <a:ext cx="6406475" cy="5024651"/>
          </a:xfrm>
        </p:spPr>
        <p:txBody>
          <a:bodyPr/>
          <a:lstStyle/>
          <a:p>
            <a:pPr>
              <a:lnSpc>
                <a:spcPct val="150000"/>
              </a:lnSpc>
              <a:buNone/>
            </a:pPr>
            <a:r>
              <a:rPr lang="en-AU" sz="1800" b="1" dirty="0">
                <a:effectLst/>
                <a:latin typeface="+mn-lt"/>
                <a:ea typeface="Calibri" panose="020F0502020204030204" pitchFamily="34" charset="0"/>
              </a:rPr>
              <a:t>Processor </a:t>
            </a:r>
            <a:r>
              <a:rPr lang="en-AU" sz="1800" dirty="0">
                <a:effectLst/>
                <a:latin typeface="+mn-lt"/>
                <a:ea typeface="Calibri" panose="020F0502020204030204" pitchFamily="34" charset="0"/>
              </a:rPr>
              <a:t>– a company that turns live sheep into meat for sale.</a:t>
            </a:r>
          </a:p>
          <a:p>
            <a:pPr>
              <a:lnSpc>
                <a:spcPct val="150000"/>
              </a:lnSpc>
              <a:buNone/>
            </a:pPr>
            <a:r>
              <a:rPr lang="en-AU" sz="1800" b="1" dirty="0">
                <a:effectLst/>
                <a:latin typeface="+mn-lt"/>
                <a:ea typeface="Calibri" panose="020F0502020204030204" pitchFamily="34" charset="0"/>
              </a:rPr>
              <a:t>Market specification </a:t>
            </a:r>
            <a:r>
              <a:rPr lang="en-AU" sz="1800" dirty="0">
                <a:effectLst/>
                <a:latin typeface="+mn-lt"/>
                <a:ea typeface="Calibri" panose="020F0502020204030204" pitchFamily="34" charset="0"/>
              </a:rPr>
              <a:t>– the preferred size, weight, and quality of animals for a buyer.</a:t>
            </a:r>
          </a:p>
          <a:p>
            <a:pPr>
              <a:lnSpc>
                <a:spcPct val="150000"/>
              </a:lnSpc>
              <a:buNone/>
            </a:pPr>
            <a:r>
              <a:rPr lang="en-AU" sz="1800" b="1" dirty="0">
                <a:effectLst/>
                <a:latin typeface="+mn-lt"/>
                <a:ea typeface="Calibri" panose="020F0502020204030204" pitchFamily="34" charset="0"/>
              </a:rPr>
              <a:t>Conformation</a:t>
            </a:r>
            <a:r>
              <a:rPr lang="en-AU" sz="1800" dirty="0">
                <a:effectLst/>
                <a:latin typeface="+mn-lt"/>
                <a:ea typeface="Calibri" panose="020F0502020204030204" pitchFamily="34" charset="0"/>
              </a:rPr>
              <a:t> – the shape and muscle build of an animal’s body.</a:t>
            </a:r>
          </a:p>
          <a:p>
            <a:pPr>
              <a:lnSpc>
                <a:spcPct val="150000"/>
              </a:lnSpc>
              <a:buNone/>
            </a:pPr>
            <a:r>
              <a:rPr lang="en-AU" sz="1800" b="1" dirty="0">
                <a:effectLst/>
                <a:latin typeface="+mn-lt"/>
                <a:ea typeface="Calibri" panose="020F0502020204030204" pitchFamily="34" charset="0"/>
              </a:rPr>
              <a:t>Animal welfare </a:t>
            </a:r>
            <a:r>
              <a:rPr lang="en-AU" sz="1800" dirty="0">
                <a:effectLst/>
                <a:latin typeface="+mn-lt"/>
                <a:ea typeface="Calibri" panose="020F0502020204030204" pitchFamily="34" charset="0"/>
              </a:rPr>
              <a:t>– making sure animals are treated kindly and kept healthy.</a:t>
            </a:r>
          </a:p>
          <a:p>
            <a:pPr>
              <a:lnSpc>
                <a:spcPct val="150000"/>
              </a:lnSpc>
            </a:pPr>
            <a:r>
              <a:rPr lang="en-AU" sz="1800" b="1" dirty="0">
                <a:effectLst/>
                <a:latin typeface="+mn-lt"/>
                <a:ea typeface="Calibri" panose="020F0502020204030204" pitchFamily="34" charset="0"/>
              </a:rPr>
              <a:t>Stakeholder</a:t>
            </a:r>
            <a:r>
              <a:rPr lang="en-AU" sz="1800" dirty="0">
                <a:effectLst/>
                <a:latin typeface="+mn-lt"/>
                <a:ea typeface="Calibri" panose="020F0502020204030204" pitchFamily="34" charset="0"/>
              </a:rPr>
              <a:t> – a person or group with an interest in a farming issue, like farmers or animal rights groups.</a:t>
            </a:r>
          </a:p>
        </p:txBody>
      </p:sp>
      <p:pic>
        <p:nvPicPr>
          <p:cNvPr id="5" name="Picture Placeholder 5">
            <a:extLst>
              <a:ext uri="{FF2B5EF4-FFF2-40B4-BE49-F238E27FC236}">
                <a16:creationId xmlns:a16="http://schemas.microsoft.com/office/drawing/2014/main" id="{8F6A4E15-0B9F-2302-9924-66C238ACF904}"/>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59D52DD0-3ED7-608C-7000-EF052CAF9AD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153</a:t>
            </a:fld>
            <a:endParaRPr lang="en-AU"/>
          </a:p>
        </p:txBody>
      </p:sp>
    </p:spTree>
    <p:extLst>
      <p:ext uri="{BB962C8B-B14F-4D97-AF65-F5344CB8AC3E}">
        <p14:creationId xmlns:p14="http://schemas.microsoft.com/office/powerpoint/2010/main" val="136894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8A6AE-D3C4-4B24-E8EE-057DDE6102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9AB58FB-FAD9-E36E-8244-F3B15E30BF95}"/>
              </a:ext>
            </a:extLst>
          </p:cNvPr>
          <p:cNvSpPr>
            <a:spLocks noGrp="1"/>
          </p:cNvSpPr>
          <p:nvPr>
            <p:ph type="title"/>
          </p:nvPr>
        </p:nvSpPr>
        <p:spPr/>
        <p:txBody>
          <a:bodyPr/>
          <a:lstStyle/>
          <a:p>
            <a:pPr>
              <a:lnSpc>
                <a:spcPct val="100000"/>
              </a:lnSpc>
            </a:pPr>
            <a:r>
              <a:rPr lang="en-AU">
                <a:latin typeface="+mj-lt"/>
              </a:rPr>
              <a:t>27. Australia’s sheep meat industry</a:t>
            </a:r>
          </a:p>
        </p:txBody>
      </p:sp>
      <p:sp>
        <p:nvSpPr>
          <p:cNvPr id="6" name="Text Placeholder 5">
            <a:extLst>
              <a:ext uri="{FF2B5EF4-FFF2-40B4-BE49-F238E27FC236}">
                <a16:creationId xmlns:a16="http://schemas.microsoft.com/office/drawing/2014/main" id="{EC3D7312-17EF-0781-361D-DFBB6DC47F64}"/>
              </a:ext>
            </a:extLst>
          </p:cNvPr>
          <p:cNvSpPr>
            <a:spLocks noGrp="1"/>
          </p:cNvSpPr>
          <p:nvPr>
            <p:ph type="body" sz="quarter" idx="18"/>
          </p:nvPr>
        </p:nvSpPr>
        <p:spPr/>
        <p:txBody>
          <a:bodyPr/>
          <a:lstStyle/>
          <a:p>
            <a:r>
              <a:rPr lang="en-US" dirty="0"/>
              <a:t>Learning intentions and success criteria</a:t>
            </a:r>
          </a:p>
        </p:txBody>
      </p:sp>
      <p:sp>
        <p:nvSpPr>
          <p:cNvPr id="3" name="TextBox 2">
            <a:extLst>
              <a:ext uri="{FF2B5EF4-FFF2-40B4-BE49-F238E27FC236}">
                <a16:creationId xmlns:a16="http://schemas.microsoft.com/office/drawing/2014/main" id="{80ADD50C-4521-7F85-FF32-7913C4BD2825}"/>
              </a:ext>
            </a:extLst>
          </p:cNvPr>
          <p:cNvSpPr txBox="1"/>
          <p:nvPr/>
        </p:nvSpPr>
        <p:spPr>
          <a:xfrm>
            <a:off x="348003" y="1849075"/>
            <a:ext cx="11303000" cy="26416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learning to analyse trends in sheep meat production and trade.</a:t>
            </a: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interpret production and export data</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explain what makes Australian sheep meat competitive globally.</a:t>
            </a:r>
          </a:p>
        </p:txBody>
      </p:sp>
      <p:sp>
        <p:nvSpPr>
          <p:cNvPr id="2" name="Slide Number Placeholder 1">
            <a:extLst>
              <a:ext uri="{FF2B5EF4-FFF2-40B4-BE49-F238E27FC236}">
                <a16:creationId xmlns:a16="http://schemas.microsoft.com/office/drawing/2014/main" id="{1A18AEE9-3867-097F-A3A0-1B929819AFE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154</a:t>
            </a:fld>
            <a:endParaRPr lang="en-AU"/>
          </a:p>
        </p:txBody>
      </p:sp>
    </p:spTree>
    <p:extLst>
      <p:ext uri="{BB962C8B-B14F-4D97-AF65-F5344CB8AC3E}">
        <p14:creationId xmlns:p14="http://schemas.microsoft.com/office/powerpoint/2010/main" val="78377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A884CF-6A66-7550-B417-02C1C11AAB25}"/>
              </a:ext>
            </a:extLst>
          </p:cNvPr>
          <p:cNvSpPr>
            <a:spLocks noGrp="1"/>
          </p:cNvSpPr>
          <p:nvPr>
            <p:ph type="title"/>
          </p:nvPr>
        </p:nvSpPr>
        <p:spPr/>
        <p:txBody>
          <a:bodyPr/>
          <a:lstStyle/>
          <a:p>
            <a:r>
              <a:rPr lang="en-AU"/>
              <a:t>Top export destinations</a:t>
            </a:r>
          </a:p>
        </p:txBody>
      </p:sp>
      <p:pic>
        <p:nvPicPr>
          <p:cNvPr id="6" name="Picture 5" descr="Blank world map">
            <a:extLst>
              <a:ext uri="{FF2B5EF4-FFF2-40B4-BE49-F238E27FC236}">
                <a16:creationId xmlns:a16="http://schemas.microsoft.com/office/drawing/2014/main" id="{59B43A3B-55FC-3139-DDB0-93BF86BE40C8}"/>
              </a:ext>
            </a:extLst>
          </p:cNvPr>
          <p:cNvPicPr>
            <a:picLocks noChangeAspect="1"/>
          </p:cNvPicPr>
          <p:nvPr/>
        </p:nvPicPr>
        <p:blipFill>
          <a:blip r:embed="rId3"/>
          <a:stretch>
            <a:fillRect/>
          </a:stretch>
        </p:blipFill>
        <p:spPr>
          <a:xfrm>
            <a:off x="2123124" y="1156947"/>
            <a:ext cx="8021320" cy="5064760"/>
          </a:xfrm>
          <a:prstGeom prst="rect">
            <a:avLst/>
          </a:prstGeom>
        </p:spPr>
      </p:pic>
      <p:sp>
        <p:nvSpPr>
          <p:cNvPr id="5" name="Text Placeholder 4">
            <a:extLst>
              <a:ext uri="{FF2B5EF4-FFF2-40B4-BE49-F238E27FC236}">
                <a16:creationId xmlns:a16="http://schemas.microsoft.com/office/drawing/2014/main" id="{6D051856-C6E0-9A76-C041-8271AE75BAC3}"/>
              </a:ext>
            </a:extLst>
          </p:cNvPr>
          <p:cNvSpPr>
            <a:spLocks noGrp="1"/>
          </p:cNvSpPr>
          <p:nvPr>
            <p:ph type="body" sz="quarter" idx="17"/>
          </p:nvPr>
        </p:nvSpPr>
        <p:spPr>
          <a:xfrm>
            <a:off x="360000" y="6473054"/>
            <a:ext cx="1725340" cy="265892"/>
          </a:xfrm>
        </p:spPr>
        <p:txBody>
          <a:bodyPr/>
          <a:lstStyle/>
          <a:p>
            <a:r>
              <a:rPr lang="en-AU" sz="1000" dirty="0"/>
              <a:t>Blank world map</a:t>
            </a:r>
          </a:p>
        </p:txBody>
      </p:sp>
      <p:sp>
        <p:nvSpPr>
          <p:cNvPr id="2" name="Slide Number Placeholder 1">
            <a:extLst>
              <a:ext uri="{FF2B5EF4-FFF2-40B4-BE49-F238E27FC236}">
                <a16:creationId xmlns:a16="http://schemas.microsoft.com/office/drawing/2014/main" id="{D71E83D7-2B35-45C8-687C-6B56101DC3E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155</a:t>
            </a:fld>
            <a:endParaRPr lang="en-AU"/>
          </a:p>
        </p:txBody>
      </p:sp>
    </p:spTree>
    <p:extLst>
      <p:ext uri="{BB962C8B-B14F-4D97-AF65-F5344CB8AC3E}">
        <p14:creationId xmlns:p14="http://schemas.microsoft.com/office/powerpoint/2010/main" val="267658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B665E-041B-719D-603D-A620713E08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82A51FA-3017-FDB4-ACA2-A40312C9B4A4}"/>
              </a:ext>
            </a:extLst>
          </p:cNvPr>
          <p:cNvSpPr>
            <a:spLocks noGrp="1"/>
          </p:cNvSpPr>
          <p:nvPr>
            <p:ph type="title"/>
          </p:nvPr>
        </p:nvSpPr>
        <p:spPr/>
        <p:txBody>
          <a:bodyPr/>
          <a:lstStyle/>
          <a:p>
            <a:pPr>
              <a:lnSpc>
                <a:spcPct val="100000"/>
              </a:lnSpc>
            </a:pPr>
            <a:r>
              <a:rPr lang="en-AU" sz="3200">
                <a:latin typeface="+mj-lt"/>
              </a:rPr>
              <a:t>28. Sheep meat market specifications</a:t>
            </a:r>
          </a:p>
        </p:txBody>
      </p:sp>
      <p:sp>
        <p:nvSpPr>
          <p:cNvPr id="6" name="Text Placeholder 5">
            <a:extLst>
              <a:ext uri="{FF2B5EF4-FFF2-40B4-BE49-F238E27FC236}">
                <a16:creationId xmlns:a16="http://schemas.microsoft.com/office/drawing/2014/main" id="{C5A08EF0-AC50-2629-84F4-94A6C48AE55A}"/>
              </a:ext>
            </a:extLst>
          </p:cNvPr>
          <p:cNvSpPr>
            <a:spLocks noGrp="1"/>
          </p:cNvSpPr>
          <p:nvPr>
            <p:ph type="body" sz="quarter" idx="18"/>
          </p:nvPr>
        </p:nvSpPr>
        <p:spPr/>
        <p:txBody>
          <a:bodyPr/>
          <a:lstStyle/>
          <a:p>
            <a:r>
              <a:rPr lang="en-US" dirty="0"/>
              <a:t>Learning intentions and success criteria</a:t>
            </a:r>
          </a:p>
        </p:txBody>
      </p:sp>
      <p:sp>
        <p:nvSpPr>
          <p:cNvPr id="3" name="TextBox 2">
            <a:extLst>
              <a:ext uri="{FF2B5EF4-FFF2-40B4-BE49-F238E27FC236}">
                <a16:creationId xmlns:a16="http://schemas.microsoft.com/office/drawing/2014/main" id="{001DE6A3-FE86-1BDA-9046-8BB373F0FB1F}"/>
              </a:ext>
            </a:extLst>
          </p:cNvPr>
          <p:cNvSpPr txBox="1"/>
          <p:nvPr/>
        </p:nvSpPr>
        <p:spPr>
          <a:xfrm>
            <a:off x="348003" y="1849075"/>
            <a:ext cx="11303000" cy="199535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matching animals to market specifications using carcase data.</a:t>
            </a: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use weight and fat score to identify the most suitable market for each animal.</a:t>
            </a:r>
          </a:p>
        </p:txBody>
      </p:sp>
      <p:sp>
        <p:nvSpPr>
          <p:cNvPr id="2" name="Slide Number Placeholder 1">
            <a:extLst>
              <a:ext uri="{FF2B5EF4-FFF2-40B4-BE49-F238E27FC236}">
                <a16:creationId xmlns:a16="http://schemas.microsoft.com/office/drawing/2014/main" id="{51E848B8-C9FA-D135-1ACE-9191542A21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156</a:t>
            </a:fld>
            <a:endParaRPr lang="en-AU"/>
          </a:p>
        </p:txBody>
      </p:sp>
    </p:spTree>
    <p:extLst>
      <p:ext uri="{BB962C8B-B14F-4D97-AF65-F5344CB8AC3E}">
        <p14:creationId xmlns:p14="http://schemas.microsoft.com/office/powerpoint/2010/main" val="46554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7DCC82-7FE3-EC81-3198-D54B9DC266E2}"/>
              </a:ext>
            </a:extLst>
          </p:cNvPr>
          <p:cNvSpPr>
            <a:spLocks noGrp="1"/>
          </p:cNvSpPr>
          <p:nvPr>
            <p:ph type="title"/>
          </p:nvPr>
        </p:nvSpPr>
        <p:spPr/>
        <p:txBody>
          <a:bodyPr/>
          <a:lstStyle/>
          <a:p>
            <a:r>
              <a:rPr lang="en-AU" dirty="0"/>
              <a:t>Sheep meat market specifications</a:t>
            </a:r>
          </a:p>
        </p:txBody>
      </p:sp>
      <p:pic>
        <p:nvPicPr>
          <p:cNvPr id="7" name="Picture 6" descr="Laptop showing image of YouTube clip for the linked video">
            <a:hlinkClick r:id="rId3"/>
            <a:extLst>
              <a:ext uri="{FF2B5EF4-FFF2-40B4-BE49-F238E27FC236}">
                <a16:creationId xmlns:a16="http://schemas.microsoft.com/office/drawing/2014/main" id="{579CEB8B-5710-D3D1-7B24-E3D2355405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6070" y="1100146"/>
            <a:ext cx="8915430" cy="5595854"/>
          </a:xfrm>
          <a:prstGeom prst="rect">
            <a:avLst/>
          </a:prstGeom>
        </p:spPr>
      </p:pic>
      <p:sp>
        <p:nvSpPr>
          <p:cNvPr id="2" name="Slide Number Placeholder 1">
            <a:extLst>
              <a:ext uri="{FF2B5EF4-FFF2-40B4-BE49-F238E27FC236}">
                <a16:creationId xmlns:a16="http://schemas.microsoft.com/office/drawing/2014/main" id="{28F78135-3FD3-0E04-6726-70F1858909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157</a:t>
            </a:fld>
            <a:endParaRPr lang="en-AU"/>
          </a:p>
        </p:txBody>
      </p:sp>
    </p:spTree>
    <p:extLst>
      <p:ext uri="{BB962C8B-B14F-4D97-AF65-F5344CB8AC3E}">
        <p14:creationId xmlns:p14="http://schemas.microsoft.com/office/powerpoint/2010/main" val="163785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74917-EC31-CE8D-B2F1-44A66EA11B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AC3AED-D856-360D-97DA-B6CEB263B6A0}"/>
              </a:ext>
            </a:extLst>
          </p:cNvPr>
          <p:cNvSpPr>
            <a:spLocks noGrp="1"/>
          </p:cNvSpPr>
          <p:nvPr>
            <p:ph type="title"/>
          </p:nvPr>
        </p:nvSpPr>
        <p:spPr/>
        <p:txBody>
          <a:bodyPr/>
          <a:lstStyle/>
          <a:p>
            <a:r>
              <a:rPr lang="en-AU" dirty="0"/>
              <a:t>Exit ticket (2) </a:t>
            </a:r>
            <a:r>
              <a:rPr lang="en-AU" dirty="0">
                <a:solidFill>
                  <a:schemeClr val="accent6"/>
                </a:solidFill>
              </a:rPr>
              <a:t>2</a:t>
            </a:r>
            <a:endParaRPr lang="en-AU" dirty="0"/>
          </a:p>
        </p:txBody>
      </p:sp>
      <p:pic>
        <p:nvPicPr>
          <p:cNvPr id="4" name="Picture Placeholder 6">
            <a:extLst>
              <a:ext uri="{FF2B5EF4-FFF2-40B4-BE49-F238E27FC236}">
                <a16:creationId xmlns:a16="http://schemas.microsoft.com/office/drawing/2014/main" id="{A2CABC9B-1BD6-EF38-EF0C-FF4779137C1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4181" y="1952625"/>
            <a:ext cx="11483637" cy="2060575"/>
          </a:xfrm>
          <a:prstGeom prst="rect">
            <a:avLst/>
          </a:prstGeom>
        </p:spPr>
      </p:pic>
      <p:sp>
        <p:nvSpPr>
          <p:cNvPr id="5" name="Text Placeholder 9">
            <a:extLst>
              <a:ext uri="{FF2B5EF4-FFF2-40B4-BE49-F238E27FC236}">
                <a16:creationId xmlns:a16="http://schemas.microsoft.com/office/drawing/2014/main" id="{150E2537-3B15-4F7F-0E1A-F7F81F9745AC}"/>
              </a:ext>
            </a:extLst>
          </p:cNvPr>
          <p:cNvSpPr txBox="1">
            <a:spLocks/>
          </p:cNvSpPr>
          <p:nvPr/>
        </p:nvSpPr>
        <p:spPr>
          <a:xfrm>
            <a:off x="360025" y="4399938"/>
            <a:ext cx="11483975" cy="170023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12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12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600"/>
              </a:spcAft>
            </a:pPr>
            <a:r>
              <a:rPr lang="en-AU" sz="2000" dirty="0">
                <a:ea typeface="Calibri" panose="020F0502020204030204" pitchFamily="34" charset="0"/>
              </a:rPr>
              <a:t>How could a producer use this feedback to change their feeding program or market timing?</a:t>
            </a:r>
            <a:endParaRPr lang="en-AU" sz="4400" dirty="0">
              <a:ea typeface="Calibri" panose="020F0502020204030204" pitchFamily="34" charset="0"/>
            </a:endParaRPr>
          </a:p>
        </p:txBody>
      </p:sp>
      <p:sp>
        <p:nvSpPr>
          <p:cNvPr id="2" name="Slide Number Placeholder 1">
            <a:extLst>
              <a:ext uri="{FF2B5EF4-FFF2-40B4-BE49-F238E27FC236}">
                <a16:creationId xmlns:a16="http://schemas.microsoft.com/office/drawing/2014/main" id="{4C89CF01-5BA1-531D-DD3D-8B80EBEF6E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158</a:t>
            </a:fld>
            <a:endParaRPr lang="en-AU"/>
          </a:p>
        </p:txBody>
      </p:sp>
    </p:spTree>
    <p:extLst>
      <p:ext uri="{BB962C8B-B14F-4D97-AF65-F5344CB8AC3E}">
        <p14:creationId xmlns:p14="http://schemas.microsoft.com/office/powerpoint/2010/main" val="166203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D51BF-475E-75F8-1970-28148A4BF6D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9E16F0C-9993-2547-3298-42A89FC99339}"/>
              </a:ext>
            </a:extLst>
          </p:cNvPr>
          <p:cNvSpPr>
            <a:spLocks noGrp="1"/>
          </p:cNvSpPr>
          <p:nvPr>
            <p:ph type="title"/>
          </p:nvPr>
        </p:nvSpPr>
        <p:spPr/>
        <p:txBody>
          <a:bodyPr/>
          <a:lstStyle/>
          <a:p>
            <a:pPr>
              <a:lnSpc>
                <a:spcPct val="100000"/>
              </a:lnSpc>
            </a:pPr>
            <a:r>
              <a:rPr lang="en-AU">
                <a:latin typeface="+mj-lt"/>
              </a:rPr>
              <a:t>29. What makes quality lamb?</a:t>
            </a:r>
          </a:p>
        </p:txBody>
      </p:sp>
      <p:sp>
        <p:nvSpPr>
          <p:cNvPr id="6" name="Text Placeholder 5">
            <a:extLst>
              <a:ext uri="{FF2B5EF4-FFF2-40B4-BE49-F238E27FC236}">
                <a16:creationId xmlns:a16="http://schemas.microsoft.com/office/drawing/2014/main" id="{B4F98B7C-61B5-E1D8-870E-F9E58A92EAA5}"/>
              </a:ext>
            </a:extLst>
          </p:cNvPr>
          <p:cNvSpPr>
            <a:spLocks noGrp="1"/>
          </p:cNvSpPr>
          <p:nvPr>
            <p:ph type="body" sz="quarter" idx="18"/>
          </p:nvPr>
        </p:nvSpPr>
        <p:spPr/>
        <p:txBody>
          <a:bodyPr/>
          <a:lstStyle/>
          <a:p>
            <a:r>
              <a:rPr lang="en-US" dirty="0"/>
              <a:t>Learning intentions and success criteria</a:t>
            </a:r>
          </a:p>
        </p:txBody>
      </p:sp>
      <p:sp>
        <p:nvSpPr>
          <p:cNvPr id="3" name="TextBox 2">
            <a:extLst>
              <a:ext uri="{FF2B5EF4-FFF2-40B4-BE49-F238E27FC236}">
                <a16:creationId xmlns:a16="http://schemas.microsoft.com/office/drawing/2014/main" id="{E08B5B66-0F1E-E3F3-A5E8-CA8ED435A7BB}"/>
              </a:ext>
            </a:extLst>
          </p:cNvPr>
          <p:cNvSpPr txBox="1"/>
          <p:nvPr/>
        </p:nvSpPr>
        <p:spPr>
          <a:xfrm>
            <a:off x="348003" y="1865398"/>
            <a:ext cx="11303000" cy="26416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learning how meat quality is assessed and how it relates to on-farm decisions.</a:t>
            </a: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define key meat quality traits</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explain how farming practices help meet market specifications.</a:t>
            </a:r>
          </a:p>
        </p:txBody>
      </p:sp>
      <p:sp>
        <p:nvSpPr>
          <p:cNvPr id="2" name="Slide Number Placeholder 1">
            <a:extLst>
              <a:ext uri="{FF2B5EF4-FFF2-40B4-BE49-F238E27FC236}">
                <a16:creationId xmlns:a16="http://schemas.microsoft.com/office/drawing/2014/main" id="{06F3218B-488E-30E6-5925-D20B16FA81E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159</a:t>
            </a:fld>
            <a:endParaRPr lang="en-AU"/>
          </a:p>
        </p:txBody>
      </p:sp>
    </p:spTree>
    <p:extLst>
      <p:ext uri="{BB962C8B-B14F-4D97-AF65-F5344CB8AC3E}">
        <p14:creationId xmlns:p14="http://schemas.microsoft.com/office/powerpoint/2010/main" val="338622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BAB6F2-EEB7-886F-1AEA-B89A9CDAB072}"/>
              </a:ext>
            </a:extLst>
          </p:cNvPr>
          <p:cNvSpPr>
            <a:spLocks noGrp="1"/>
          </p:cNvSpPr>
          <p:nvPr>
            <p:ph type="title"/>
          </p:nvPr>
        </p:nvSpPr>
        <p:spPr/>
        <p:txBody>
          <a:bodyPr/>
          <a:lstStyle/>
          <a:p>
            <a:r>
              <a:rPr lang="en-AU"/>
              <a:t>Agricultural zones in Australia</a:t>
            </a:r>
          </a:p>
        </p:txBody>
      </p:sp>
      <p:pic>
        <p:nvPicPr>
          <p:cNvPr id="15" name="Picture 14" descr="Blank map of Australia">
            <a:extLst>
              <a:ext uri="{FF2B5EF4-FFF2-40B4-BE49-F238E27FC236}">
                <a16:creationId xmlns:a16="http://schemas.microsoft.com/office/drawing/2014/main" id="{CAD6CCFD-3596-B29D-3928-0B735B898417}"/>
              </a:ext>
            </a:extLst>
          </p:cNvPr>
          <p:cNvPicPr>
            <a:picLocks noChangeAspect="1"/>
          </p:cNvPicPr>
          <p:nvPr/>
        </p:nvPicPr>
        <p:blipFill>
          <a:blip r:embed="rId3"/>
          <a:srcRect r="1265" b="828"/>
          <a:stretch>
            <a:fillRect/>
          </a:stretch>
        </p:blipFill>
        <p:spPr>
          <a:xfrm>
            <a:off x="1657377" y="905601"/>
            <a:ext cx="7284006" cy="5815636"/>
          </a:xfrm>
          <a:prstGeom prst="rect">
            <a:avLst/>
          </a:prstGeom>
        </p:spPr>
      </p:pic>
      <p:sp>
        <p:nvSpPr>
          <p:cNvPr id="17" name="TextBox 16">
            <a:extLst>
              <a:ext uri="{FF2B5EF4-FFF2-40B4-BE49-F238E27FC236}">
                <a16:creationId xmlns:a16="http://schemas.microsoft.com/office/drawing/2014/main" id="{ED4116F0-D7AE-731A-5885-2E5CD3932C6C}"/>
              </a:ext>
            </a:extLst>
          </p:cNvPr>
          <p:cNvSpPr txBox="1"/>
          <p:nvPr/>
        </p:nvSpPr>
        <p:spPr>
          <a:xfrm>
            <a:off x="2776331" y="6467321"/>
            <a:ext cx="3319669" cy="253916"/>
          </a:xfrm>
          <a:prstGeom prst="rect">
            <a:avLst/>
          </a:prstGeom>
          <a:noFill/>
        </p:spPr>
        <p:txBody>
          <a:bodyPr wrap="square">
            <a:spAutoFit/>
          </a:bodyPr>
          <a:lstStyle/>
          <a:p>
            <a:r>
              <a:rPr lang="en-AU" sz="1050" i="1" dirty="0"/>
              <a:t>Blank map of Australia</a:t>
            </a:r>
            <a:endParaRPr lang="en-AU" sz="1050" dirty="0"/>
          </a:p>
        </p:txBody>
      </p:sp>
      <p:sp>
        <p:nvSpPr>
          <p:cNvPr id="2" name="Slide Number Placeholder 1">
            <a:extLst>
              <a:ext uri="{FF2B5EF4-FFF2-40B4-BE49-F238E27FC236}">
                <a16:creationId xmlns:a16="http://schemas.microsoft.com/office/drawing/2014/main" id="{9B5E72A0-F328-3CAC-477E-646CF91034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110451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A8A27-DBD4-F997-E541-730F3389DF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7D62F7-D800-F34F-EC30-99575106EACD}"/>
              </a:ext>
            </a:extLst>
          </p:cNvPr>
          <p:cNvSpPr>
            <a:spLocks noGrp="1"/>
          </p:cNvSpPr>
          <p:nvPr>
            <p:ph type="title"/>
          </p:nvPr>
        </p:nvSpPr>
        <p:spPr/>
        <p:txBody>
          <a:bodyPr/>
          <a:lstStyle/>
          <a:p>
            <a:r>
              <a:rPr lang="en-AU" dirty="0"/>
              <a:t>Exit ticket (3)</a:t>
            </a:r>
          </a:p>
        </p:txBody>
      </p:sp>
      <p:pic>
        <p:nvPicPr>
          <p:cNvPr id="4" name="Picture Placeholder 6">
            <a:extLst>
              <a:ext uri="{FF2B5EF4-FFF2-40B4-BE49-F238E27FC236}">
                <a16:creationId xmlns:a16="http://schemas.microsoft.com/office/drawing/2014/main" id="{45D525A7-6C53-AA90-3216-B2729A287EB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4181" y="1952625"/>
            <a:ext cx="11483637" cy="2060575"/>
          </a:xfrm>
          <a:prstGeom prst="rect">
            <a:avLst/>
          </a:prstGeom>
        </p:spPr>
      </p:pic>
      <p:sp>
        <p:nvSpPr>
          <p:cNvPr id="5" name="Text Placeholder 9">
            <a:extLst>
              <a:ext uri="{FF2B5EF4-FFF2-40B4-BE49-F238E27FC236}">
                <a16:creationId xmlns:a16="http://schemas.microsoft.com/office/drawing/2014/main" id="{6F266079-CBA1-3655-721D-89B6DAEAABAD}"/>
              </a:ext>
            </a:extLst>
          </p:cNvPr>
          <p:cNvSpPr txBox="1">
            <a:spLocks/>
          </p:cNvSpPr>
          <p:nvPr/>
        </p:nvSpPr>
        <p:spPr>
          <a:xfrm>
            <a:off x="360025" y="4399938"/>
            <a:ext cx="11483975" cy="170023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12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12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600"/>
              </a:spcAft>
            </a:pPr>
            <a:r>
              <a:rPr lang="en-AU" sz="2000" dirty="0">
                <a:ea typeface="Calibri" panose="020F0502020204030204" pitchFamily="34" charset="0"/>
              </a:rPr>
              <a:t>Why do markets have specific quality requirements for lamb, and how do these impact the way sheep are raised?</a:t>
            </a:r>
          </a:p>
        </p:txBody>
      </p:sp>
      <p:sp>
        <p:nvSpPr>
          <p:cNvPr id="2" name="Slide Number Placeholder 1">
            <a:extLst>
              <a:ext uri="{FF2B5EF4-FFF2-40B4-BE49-F238E27FC236}">
                <a16:creationId xmlns:a16="http://schemas.microsoft.com/office/drawing/2014/main" id="{24D82B89-D042-D2EB-8C4D-8442BF8A94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160</a:t>
            </a:fld>
            <a:endParaRPr lang="en-AU"/>
          </a:p>
        </p:txBody>
      </p:sp>
    </p:spTree>
    <p:extLst>
      <p:ext uri="{BB962C8B-B14F-4D97-AF65-F5344CB8AC3E}">
        <p14:creationId xmlns:p14="http://schemas.microsoft.com/office/powerpoint/2010/main" val="237867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EE097-1287-68E3-2254-2014B5A12A4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8BF453F-344F-F401-9333-A73F1E703786}"/>
              </a:ext>
            </a:extLst>
          </p:cNvPr>
          <p:cNvSpPr>
            <a:spLocks noGrp="1"/>
          </p:cNvSpPr>
          <p:nvPr>
            <p:ph type="title"/>
          </p:nvPr>
        </p:nvSpPr>
        <p:spPr/>
        <p:txBody>
          <a:bodyPr/>
          <a:lstStyle/>
          <a:p>
            <a:pPr>
              <a:lnSpc>
                <a:spcPct val="100000"/>
              </a:lnSpc>
            </a:pPr>
            <a:r>
              <a:rPr lang="en-AU">
                <a:latin typeface="+mj-lt"/>
              </a:rPr>
              <a:t>30. Understanding sheep carcase cuts</a:t>
            </a:r>
          </a:p>
        </p:txBody>
      </p:sp>
      <p:sp>
        <p:nvSpPr>
          <p:cNvPr id="6" name="Text Placeholder 5">
            <a:extLst>
              <a:ext uri="{FF2B5EF4-FFF2-40B4-BE49-F238E27FC236}">
                <a16:creationId xmlns:a16="http://schemas.microsoft.com/office/drawing/2014/main" id="{85F02B90-85D6-6C28-5703-6C40A75A09D1}"/>
              </a:ext>
            </a:extLst>
          </p:cNvPr>
          <p:cNvSpPr>
            <a:spLocks noGrp="1"/>
          </p:cNvSpPr>
          <p:nvPr>
            <p:ph type="body" sz="quarter" idx="18"/>
          </p:nvPr>
        </p:nvSpPr>
        <p:spPr/>
        <p:txBody>
          <a:bodyPr/>
          <a:lstStyle/>
          <a:p>
            <a:r>
              <a:rPr lang="en-US" dirty="0"/>
              <a:t>Learning intentions and success criteria</a:t>
            </a:r>
          </a:p>
        </p:txBody>
      </p:sp>
      <p:sp>
        <p:nvSpPr>
          <p:cNvPr id="3" name="TextBox 2">
            <a:extLst>
              <a:ext uri="{FF2B5EF4-FFF2-40B4-BE49-F238E27FC236}">
                <a16:creationId xmlns:a16="http://schemas.microsoft.com/office/drawing/2014/main" id="{B8B59889-EC31-608A-88F7-0B0384963B2A}"/>
              </a:ext>
            </a:extLst>
          </p:cNvPr>
          <p:cNvSpPr txBox="1"/>
          <p:nvPr/>
        </p:nvSpPr>
        <p:spPr>
          <a:xfrm>
            <a:off x="348003" y="1849075"/>
            <a:ext cx="11303000" cy="26416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identifying lamb carcase cuts and linking them to cooking methods and value.</a:t>
            </a: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label major lamb cuts</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how value and cooking method relate to each cut.</a:t>
            </a:r>
          </a:p>
        </p:txBody>
      </p:sp>
      <p:sp>
        <p:nvSpPr>
          <p:cNvPr id="2" name="Slide Number Placeholder 1">
            <a:extLst>
              <a:ext uri="{FF2B5EF4-FFF2-40B4-BE49-F238E27FC236}">
                <a16:creationId xmlns:a16="http://schemas.microsoft.com/office/drawing/2014/main" id="{0C686F7B-0D69-A965-2E2F-A4BDAB0A73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161</a:t>
            </a:fld>
            <a:endParaRPr lang="en-AU"/>
          </a:p>
        </p:txBody>
      </p:sp>
    </p:spTree>
    <p:extLst>
      <p:ext uri="{BB962C8B-B14F-4D97-AF65-F5344CB8AC3E}">
        <p14:creationId xmlns:p14="http://schemas.microsoft.com/office/powerpoint/2010/main" val="237523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5C3B4-8D0A-6083-6966-828694EDB807}"/>
              </a:ext>
            </a:extLst>
          </p:cNvPr>
          <p:cNvSpPr>
            <a:spLocks noGrp="1"/>
          </p:cNvSpPr>
          <p:nvPr>
            <p:ph type="title"/>
          </p:nvPr>
        </p:nvSpPr>
        <p:spPr/>
        <p:txBody>
          <a:bodyPr/>
          <a:lstStyle/>
          <a:p>
            <a:r>
              <a:rPr lang="en-AU"/>
              <a:t>Carcase cuts</a:t>
            </a:r>
          </a:p>
        </p:txBody>
      </p:sp>
      <p:sp>
        <p:nvSpPr>
          <p:cNvPr id="5" name="Text Placeholder 4">
            <a:extLst>
              <a:ext uri="{FF2B5EF4-FFF2-40B4-BE49-F238E27FC236}">
                <a16:creationId xmlns:a16="http://schemas.microsoft.com/office/drawing/2014/main" id="{ACB187B8-6977-E83C-5864-03C4217A766A}"/>
              </a:ext>
            </a:extLst>
          </p:cNvPr>
          <p:cNvSpPr>
            <a:spLocks noGrp="1"/>
          </p:cNvSpPr>
          <p:nvPr>
            <p:ph type="body" sz="quarter" idx="17"/>
          </p:nvPr>
        </p:nvSpPr>
        <p:spPr>
          <a:xfrm>
            <a:off x="360000" y="1567087"/>
            <a:ext cx="2292516" cy="4569218"/>
          </a:xfrm>
        </p:spPr>
        <p:txBody>
          <a:bodyPr/>
          <a:lstStyle/>
          <a:p>
            <a:pPr marL="285750" lvl="0" indent="-28575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Neck</a:t>
            </a:r>
          </a:p>
          <a:p>
            <a:pPr marL="285750" lvl="0" indent="-28575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Shoulder</a:t>
            </a:r>
          </a:p>
          <a:p>
            <a:pPr marL="285750" lvl="0" indent="-28575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Loin</a:t>
            </a:r>
          </a:p>
          <a:p>
            <a:pPr marL="285750" lvl="0" indent="-28575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Rack</a:t>
            </a:r>
          </a:p>
          <a:p>
            <a:pPr marL="285750" lvl="0" indent="-28575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Leg</a:t>
            </a:r>
          </a:p>
          <a:p>
            <a:pPr marL="285750" lvl="0" indent="-28575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Shank</a:t>
            </a:r>
          </a:p>
          <a:p>
            <a:pPr marL="285750" lvl="0" indent="-285750">
              <a:lnSpc>
                <a:spcPct val="150000"/>
              </a:lnSpc>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Flank</a:t>
            </a:r>
          </a:p>
        </p:txBody>
      </p:sp>
      <p:pic>
        <p:nvPicPr>
          <p:cNvPr id="6" name="Picture 5" descr="A black and white image of a sheep&#10;&#10;">
            <a:extLst>
              <a:ext uri="{FF2B5EF4-FFF2-40B4-BE49-F238E27FC236}">
                <a16:creationId xmlns:a16="http://schemas.microsoft.com/office/drawing/2014/main" id="{BF3E7569-5D14-6927-814E-D864088F8AC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3346348" y="933257"/>
            <a:ext cx="7633391" cy="5836878"/>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D026CEAD-6DDD-FB03-0A3E-2585028A7B6C}"/>
              </a:ext>
            </a:extLst>
          </p:cNvPr>
          <p:cNvSpPr txBox="1"/>
          <p:nvPr/>
        </p:nvSpPr>
        <p:spPr>
          <a:xfrm>
            <a:off x="360000" y="6402696"/>
            <a:ext cx="6094740" cy="294632"/>
          </a:xfrm>
          <a:prstGeom prst="rect">
            <a:avLst/>
          </a:prstGeom>
          <a:noFill/>
        </p:spPr>
        <p:txBody>
          <a:bodyPr wrap="square">
            <a:spAutoFit/>
          </a:bodyPr>
          <a:lstStyle/>
          <a:p>
            <a:pPr lvl="0">
              <a:lnSpc>
                <a:spcPct val="150000"/>
              </a:lnSpc>
              <a:spcBef>
                <a:spcPts val="1200"/>
              </a:spcBef>
              <a:spcAft>
                <a:spcPts val="600"/>
              </a:spcAft>
            </a:pPr>
            <a:r>
              <a:rPr lang="en-AU" sz="1000" dirty="0">
                <a:ea typeface="Calibri" panose="020F0502020204030204" pitchFamily="34" charset="0"/>
              </a:rPr>
              <a:t>B</a:t>
            </a:r>
            <a:r>
              <a:rPr lang="en-AU" sz="1000" dirty="0">
                <a:effectLst/>
                <a:ea typeface="Calibri" panose="020F0502020204030204" pitchFamily="34" charset="0"/>
                <a:cs typeface="Arial" panose="020B0604020202020204" pitchFamily="34" charset="0"/>
              </a:rPr>
              <a:t>lank sheep outline</a:t>
            </a:r>
            <a:endParaRPr lang="en-AU" sz="1000" dirty="0">
              <a:effectLst/>
              <a:ea typeface="Calibri" panose="020F0502020204030204" pitchFamily="34" charset="0"/>
            </a:endParaRPr>
          </a:p>
        </p:txBody>
      </p:sp>
      <p:sp>
        <p:nvSpPr>
          <p:cNvPr id="2" name="Slide Number Placeholder 1">
            <a:extLst>
              <a:ext uri="{FF2B5EF4-FFF2-40B4-BE49-F238E27FC236}">
                <a16:creationId xmlns:a16="http://schemas.microsoft.com/office/drawing/2014/main" id="{69ACDBD5-CCE7-4807-28BA-C41023334B4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162</a:t>
            </a:fld>
            <a:endParaRPr lang="en-AU" dirty="0"/>
          </a:p>
        </p:txBody>
      </p:sp>
    </p:spTree>
    <p:extLst>
      <p:ext uri="{BB962C8B-B14F-4D97-AF65-F5344CB8AC3E}">
        <p14:creationId xmlns:p14="http://schemas.microsoft.com/office/powerpoint/2010/main" val="321455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BB769E-1AFC-45BD-9520-743A1C26B3BB}"/>
              </a:ext>
            </a:extLst>
          </p:cNvPr>
          <p:cNvSpPr>
            <a:spLocks noGrp="1"/>
          </p:cNvSpPr>
          <p:nvPr>
            <p:ph type="title"/>
          </p:nvPr>
        </p:nvSpPr>
        <p:spPr/>
        <p:txBody>
          <a:bodyPr/>
          <a:lstStyle/>
          <a:p>
            <a:r>
              <a:rPr lang="en-AU" dirty="0"/>
              <a:t>Cut comparisons</a:t>
            </a:r>
          </a:p>
        </p:txBody>
      </p:sp>
      <p:graphicFrame>
        <p:nvGraphicFramePr>
          <p:cNvPr id="8" name="Table 7">
            <a:extLst>
              <a:ext uri="{FF2B5EF4-FFF2-40B4-BE49-F238E27FC236}">
                <a16:creationId xmlns:a16="http://schemas.microsoft.com/office/drawing/2014/main" id="{0B2623D6-49BB-CA50-1907-850B58589D16}"/>
              </a:ext>
            </a:extLst>
          </p:cNvPr>
          <p:cNvGraphicFramePr>
            <a:graphicFrameLocks noGrp="1"/>
          </p:cNvGraphicFramePr>
          <p:nvPr>
            <p:extLst>
              <p:ext uri="{D42A27DB-BD31-4B8C-83A1-F6EECF244321}">
                <p14:modId xmlns:p14="http://schemas.microsoft.com/office/powerpoint/2010/main" val="1613067067"/>
              </p:ext>
            </p:extLst>
          </p:nvPr>
        </p:nvGraphicFramePr>
        <p:xfrm>
          <a:off x="402919" y="1304925"/>
          <a:ext cx="11459187" cy="4396076"/>
        </p:xfrm>
        <a:graphic>
          <a:graphicData uri="http://schemas.openxmlformats.org/drawingml/2006/table">
            <a:tbl>
              <a:tblPr firstRow="1" firstCol="1" bandRow="1">
                <a:tableStyleId>{B301B821-A1FF-4177-AEE7-76D212191A09}</a:tableStyleId>
              </a:tblPr>
              <a:tblGrid>
                <a:gridCol w="1667265">
                  <a:extLst>
                    <a:ext uri="{9D8B030D-6E8A-4147-A177-3AD203B41FA5}">
                      <a16:colId xmlns:a16="http://schemas.microsoft.com/office/drawing/2014/main" val="3296698550"/>
                    </a:ext>
                  </a:extLst>
                </a:gridCol>
                <a:gridCol w="3042759">
                  <a:extLst>
                    <a:ext uri="{9D8B030D-6E8A-4147-A177-3AD203B41FA5}">
                      <a16:colId xmlns:a16="http://schemas.microsoft.com/office/drawing/2014/main" val="1263606880"/>
                    </a:ext>
                  </a:extLst>
                </a:gridCol>
                <a:gridCol w="4867464">
                  <a:extLst>
                    <a:ext uri="{9D8B030D-6E8A-4147-A177-3AD203B41FA5}">
                      <a16:colId xmlns:a16="http://schemas.microsoft.com/office/drawing/2014/main" val="125840517"/>
                    </a:ext>
                  </a:extLst>
                </a:gridCol>
                <a:gridCol w="1881699">
                  <a:extLst>
                    <a:ext uri="{9D8B030D-6E8A-4147-A177-3AD203B41FA5}">
                      <a16:colId xmlns:a16="http://schemas.microsoft.com/office/drawing/2014/main" val="3253325519"/>
                    </a:ext>
                  </a:extLst>
                </a:gridCol>
              </a:tblGrid>
              <a:tr h="425634">
                <a:tc>
                  <a:txBody>
                    <a:bodyPr/>
                    <a:lstStyle/>
                    <a:p>
                      <a:pPr>
                        <a:lnSpc>
                          <a:spcPct val="150000"/>
                        </a:lnSpc>
                        <a:spcBef>
                          <a:spcPts val="0"/>
                        </a:spcBef>
                        <a:spcAft>
                          <a:spcPts val="1200"/>
                        </a:spcAft>
                        <a:buNone/>
                      </a:pPr>
                      <a:r>
                        <a:rPr lang="en-AU" sz="1800" dirty="0">
                          <a:effectLst/>
                        </a:rPr>
                        <a:t>Cut</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Cooking method</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Description</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dirty="0">
                          <a:effectLst/>
                        </a:rPr>
                        <a:t>Value tier</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4701353"/>
                  </a:ext>
                </a:extLst>
              </a:tr>
              <a:tr h="567206">
                <a:tc>
                  <a:txBody>
                    <a:bodyPr/>
                    <a:lstStyle/>
                    <a:p>
                      <a:pPr>
                        <a:lnSpc>
                          <a:spcPct val="150000"/>
                        </a:lnSpc>
                        <a:spcBef>
                          <a:spcPts val="0"/>
                        </a:spcBef>
                        <a:spcAft>
                          <a:spcPts val="1200"/>
                        </a:spcAft>
                        <a:buNone/>
                      </a:pPr>
                      <a:r>
                        <a:rPr lang="en-AU" sz="1800">
                          <a:effectLst/>
                        </a:rPr>
                        <a:t>Loin</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Grilling, frying</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Very tender, boneless</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dirty="0">
                          <a:effectLst/>
                        </a:rPr>
                        <a:t>High</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5591972"/>
                  </a:ext>
                </a:extLst>
              </a:tr>
              <a:tr h="567206">
                <a:tc>
                  <a:txBody>
                    <a:bodyPr/>
                    <a:lstStyle/>
                    <a:p>
                      <a:pPr>
                        <a:lnSpc>
                          <a:spcPct val="150000"/>
                        </a:lnSpc>
                        <a:spcBef>
                          <a:spcPts val="0"/>
                        </a:spcBef>
                        <a:spcAft>
                          <a:spcPts val="1200"/>
                        </a:spcAft>
                        <a:buNone/>
                      </a:pPr>
                      <a:r>
                        <a:rPr lang="en-AU" sz="1800">
                          <a:effectLst/>
                        </a:rPr>
                        <a:t>Shoulder</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Roasting, stewing</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Flavourful, more connective tissue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dirty="0">
                          <a:effectLst/>
                        </a:rPr>
                        <a:t>Medium</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5540185"/>
                  </a:ext>
                </a:extLst>
              </a:tr>
              <a:tr h="567206">
                <a:tc>
                  <a:txBody>
                    <a:bodyPr/>
                    <a:lstStyle/>
                    <a:p>
                      <a:pPr>
                        <a:lnSpc>
                          <a:spcPct val="150000"/>
                        </a:lnSpc>
                        <a:spcBef>
                          <a:spcPts val="0"/>
                        </a:spcBef>
                        <a:spcAft>
                          <a:spcPts val="1200"/>
                        </a:spcAft>
                        <a:buNone/>
                      </a:pPr>
                      <a:r>
                        <a:rPr lang="en-AU" sz="1800">
                          <a:effectLst/>
                        </a:rPr>
                        <a:t>Shank</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Braising, slow cook</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Tough, needs time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dirty="0">
                          <a:effectLst/>
                        </a:rPr>
                        <a:t>Low</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2201931"/>
                  </a:ext>
                </a:extLst>
              </a:tr>
              <a:tr h="567206">
                <a:tc>
                  <a:txBody>
                    <a:bodyPr/>
                    <a:lstStyle/>
                    <a:p>
                      <a:pPr>
                        <a:lnSpc>
                          <a:spcPct val="150000"/>
                        </a:lnSpc>
                        <a:spcBef>
                          <a:spcPts val="0"/>
                        </a:spcBef>
                        <a:spcAft>
                          <a:spcPts val="1200"/>
                        </a:spcAft>
                        <a:buNone/>
                      </a:pPr>
                      <a:r>
                        <a:rPr lang="en-AU" sz="1800">
                          <a:effectLst/>
                        </a:rPr>
                        <a:t>Rack</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Roasting</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Premium, tender, fancy cut</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dirty="0">
                          <a:effectLst/>
                        </a:rPr>
                        <a:t>High</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7539424"/>
                  </a:ext>
                </a:extLst>
              </a:tr>
              <a:tr h="567206">
                <a:tc>
                  <a:txBody>
                    <a:bodyPr/>
                    <a:lstStyle/>
                    <a:p>
                      <a:pPr>
                        <a:lnSpc>
                          <a:spcPct val="150000"/>
                        </a:lnSpc>
                        <a:spcBef>
                          <a:spcPts val="0"/>
                        </a:spcBef>
                        <a:spcAft>
                          <a:spcPts val="1200"/>
                        </a:spcAft>
                        <a:buNone/>
                      </a:pPr>
                      <a:r>
                        <a:rPr lang="en-AU" sz="1800">
                          <a:effectLst/>
                        </a:rPr>
                        <a:t>Leg</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Roasting, grilling</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Versatile, lean, large cut</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dirty="0">
                          <a:effectLst/>
                        </a:rPr>
                        <a:t>Medium</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7311277"/>
                  </a:ext>
                </a:extLst>
              </a:tr>
              <a:tr h="567206">
                <a:tc>
                  <a:txBody>
                    <a:bodyPr/>
                    <a:lstStyle/>
                    <a:p>
                      <a:pPr>
                        <a:lnSpc>
                          <a:spcPct val="150000"/>
                        </a:lnSpc>
                        <a:spcBef>
                          <a:spcPts val="0"/>
                        </a:spcBef>
                        <a:spcAft>
                          <a:spcPts val="1200"/>
                        </a:spcAft>
                        <a:buNone/>
                      </a:pPr>
                      <a:r>
                        <a:rPr lang="en-AU" sz="1800">
                          <a:effectLst/>
                        </a:rPr>
                        <a:t>Neck</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Stewing</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a:effectLst/>
                        </a:rPr>
                        <a:t>Cheap, flavourful</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dirty="0">
                          <a:effectLst/>
                        </a:rPr>
                        <a:t>Low</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235239"/>
                  </a:ext>
                </a:extLst>
              </a:tr>
              <a:tr h="567206">
                <a:tc>
                  <a:txBody>
                    <a:bodyPr/>
                    <a:lstStyle/>
                    <a:p>
                      <a:pPr>
                        <a:lnSpc>
                          <a:spcPct val="150000"/>
                        </a:lnSpc>
                        <a:spcBef>
                          <a:spcPts val="0"/>
                        </a:spcBef>
                        <a:spcAft>
                          <a:spcPts val="1200"/>
                        </a:spcAft>
                        <a:buNone/>
                      </a:pPr>
                      <a:r>
                        <a:rPr lang="en-AU" sz="1800" dirty="0">
                          <a:effectLst/>
                        </a:rPr>
                        <a:t>Flank</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dirty="0">
                          <a:effectLst/>
                        </a:rPr>
                        <a:t>Grilling, stir-fry</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dirty="0">
                          <a:effectLst/>
                        </a:rPr>
                        <a:t>Thin cut, low fat</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buNone/>
                      </a:pPr>
                      <a:r>
                        <a:rPr lang="en-AU" sz="1800" dirty="0">
                          <a:effectLst/>
                        </a:rPr>
                        <a:t>Low</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2360094"/>
                  </a:ext>
                </a:extLst>
              </a:tr>
            </a:tbl>
          </a:graphicData>
        </a:graphic>
      </p:graphicFrame>
      <p:sp>
        <p:nvSpPr>
          <p:cNvPr id="3" name="Slide Number Placeholder 2">
            <a:extLst>
              <a:ext uri="{FF2B5EF4-FFF2-40B4-BE49-F238E27FC236}">
                <a16:creationId xmlns:a16="http://schemas.microsoft.com/office/drawing/2014/main" id="{38A13BBD-A8AD-01AF-3F99-531D6077D7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163</a:t>
            </a:fld>
            <a:endParaRPr lang="en-AU"/>
          </a:p>
        </p:txBody>
      </p:sp>
    </p:spTree>
    <p:extLst>
      <p:ext uri="{BB962C8B-B14F-4D97-AF65-F5344CB8AC3E}">
        <p14:creationId xmlns:p14="http://schemas.microsoft.com/office/powerpoint/2010/main" val="397310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CA4B6-C87F-5486-15F5-D2365CA434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92C07F-5542-287F-BE47-522CA6054CAF}"/>
              </a:ext>
            </a:extLst>
          </p:cNvPr>
          <p:cNvSpPr>
            <a:spLocks noGrp="1"/>
          </p:cNvSpPr>
          <p:nvPr>
            <p:ph type="title"/>
          </p:nvPr>
        </p:nvSpPr>
        <p:spPr/>
        <p:txBody>
          <a:bodyPr/>
          <a:lstStyle/>
          <a:p>
            <a:pPr>
              <a:lnSpc>
                <a:spcPct val="100000"/>
              </a:lnSpc>
            </a:pPr>
            <a:r>
              <a:rPr lang="en-AU">
                <a:latin typeface="+mj-lt"/>
              </a:rPr>
              <a:t>31. Agricultural issues – live exports</a:t>
            </a:r>
          </a:p>
        </p:txBody>
      </p:sp>
      <p:sp>
        <p:nvSpPr>
          <p:cNvPr id="6" name="Text Placeholder 5">
            <a:extLst>
              <a:ext uri="{FF2B5EF4-FFF2-40B4-BE49-F238E27FC236}">
                <a16:creationId xmlns:a16="http://schemas.microsoft.com/office/drawing/2014/main" id="{7C3845D1-3145-7B75-A844-01474CFE857D}"/>
              </a:ext>
            </a:extLst>
          </p:cNvPr>
          <p:cNvSpPr>
            <a:spLocks noGrp="1"/>
          </p:cNvSpPr>
          <p:nvPr>
            <p:ph type="body" sz="quarter" idx="18"/>
          </p:nvPr>
        </p:nvSpPr>
        <p:spPr/>
        <p:txBody>
          <a:bodyPr/>
          <a:lstStyle/>
          <a:p>
            <a:r>
              <a:rPr lang="en-US" dirty="0"/>
              <a:t>Learning intentions and success criteria</a:t>
            </a:r>
          </a:p>
        </p:txBody>
      </p:sp>
      <p:sp>
        <p:nvSpPr>
          <p:cNvPr id="3" name="TextBox 2">
            <a:extLst>
              <a:ext uri="{FF2B5EF4-FFF2-40B4-BE49-F238E27FC236}">
                <a16:creationId xmlns:a16="http://schemas.microsoft.com/office/drawing/2014/main" id="{50A3A95A-D888-83F9-76AC-1CA056235CEF}"/>
              </a:ext>
            </a:extLst>
          </p:cNvPr>
          <p:cNvSpPr txBox="1"/>
          <p:nvPr/>
        </p:nvSpPr>
        <p:spPr>
          <a:xfrm>
            <a:off x="348003" y="1849075"/>
            <a:ext cx="11303000" cy="26416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exploring the live export trade and considering different perspectives on the issue.</a:t>
            </a: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how live export operates</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explain the economic, ethical and social arguments for and against the trade.</a:t>
            </a:r>
          </a:p>
        </p:txBody>
      </p:sp>
      <p:sp>
        <p:nvSpPr>
          <p:cNvPr id="2" name="Slide Number Placeholder 1">
            <a:extLst>
              <a:ext uri="{FF2B5EF4-FFF2-40B4-BE49-F238E27FC236}">
                <a16:creationId xmlns:a16="http://schemas.microsoft.com/office/drawing/2014/main" id="{31B53901-F97D-1B72-0604-EC61F7C795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164</a:t>
            </a:fld>
            <a:endParaRPr lang="en-AU"/>
          </a:p>
        </p:txBody>
      </p:sp>
    </p:spTree>
    <p:extLst>
      <p:ext uri="{BB962C8B-B14F-4D97-AF65-F5344CB8AC3E}">
        <p14:creationId xmlns:p14="http://schemas.microsoft.com/office/powerpoint/2010/main" val="388835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67E20-2BFF-87DF-D3E1-FED2334E03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5835ED-E634-E552-BE94-465303AE3C5F}"/>
              </a:ext>
            </a:extLst>
          </p:cNvPr>
          <p:cNvSpPr>
            <a:spLocks noGrp="1"/>
          </p:cNvSpPr>
          <p:nvPr>
            <p:ph type="title"/>
          </p:nvPr>
        </p:nvSpPr>
        <p:spPr/>
        <p:txBody>
          <a:bodyPr/>
          <a:lstStyle/>
          <a:p>
            <a:r>
              <a:rPr lang="en-AU" dirty="0"/>
              <a:t>Challenge question (7) </a:t>
            </a:r>
            <a:r>
              <a:rPr lang="en-AU" dirty="0">
                <a:solidFill>
                  <a:schemeClr val="accent6"/>
                </a:solidFill>
              </a:rPr>
              <a:t>6</a:t>
            </a:r>
            <a:endParaRPr lang="en-AU" dirty="0"/>
          </a:p>
        </p:txBody>
      </p:sp>
      <p:sp>
        <p:nvSpPr>
          <p:cNvPr id="4" name="Text Placeholder 9">
            <a:extLst>
              <a:ext uri="{FF2B5EF4-FFF2-40B4-BE49-F238E27FC236}">
                <a16:creationId xmlns:a16="http://schemas.microsoft.com/office/drawing/2014/main" id="{69DED561-36AB-B377-1E46-70A450B51B4C}"/>
              </a:ext>
            </a:extLst>
          </p:cNvPr>
          <p:cNvSpPr txBox="1">
            <a:spLocks/>
          </p:cNvSpPr>
          <p:nvPr/>
        </p:nvSpPr>
        <p:spPr>
          <a:xfrm>
            <a:off x="360025" y="4399938"/>
            <a:ext cx="11483975" cy="54560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12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12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600"/>
              </a:spcAft>
            </a:pPr>
            <a:r>
              <a:rPr lang="en-AU" sz="2000" dirty="0">
                <a:ea typeface="Calibri" panose="020F0502020204030204" pitchFamily="34" charset="0"/>
              </a:rPr>
              <a:t>Should Australia ban live sheep exports? </a:t>
            </a:r>
            <a:endParaRPr lang="en-AU" sz="3200" dirty="0">
              <a:ea typeface="Calibri" panose="020F0502020204030204" pitchFamily="34" charset="0"/>
            </a:endParaRPr>
          </a:p>
        </p:txBody>
      </p:sp>
      <p:pic>
        <p:nvPicPr>
          <p:cNvPr id="5" name="Picture Placeholder 6">
            <a:extLst>
              <a:ext uri="{FF2B5EF4-FFF2-40B4-BE49-F238E27FC236}">
                <a16:creationId xmlns:a16="http://schemas.microsoft.com/office/drawing/2014/main" id="{2C0B6171-CD37-4C42-C8F0-B4002B90AE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60531" y="1960398"/>
            <a:ext cx="11483637" cy="2060575"/>
          </a:xfrm>
          <a:prstGeom prst="rect">
            <a:avLst/>
          </a:prstGeom>
        </p:spPr>
      </p:pic>
      <p:sp>
        <p:nvSpPr>
          <p:cNvPr id="2" name="Slide Number Placeholder 1">
            <a:extLst>
              <a:ext uri="{FF2B5EF4-FFF2-40B4-BE49-F238E27FC236}">
                <a16:creationId xmlns:a16="http://schemas.microsoft.com/office/drawing/2014/main" id="{753F6EC0-A67E-3D8C-84E1-F0F41BF3E6E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165</a:t>
            </a:fld>
            <a:endParaRPr lang="en-AU"/>
          </a:p>
        </p:txBody>
      </p:sp>
    </p:spTree>
    <p:extLst>
      <p:ext uri="{BB962C8B-B14F-4D97-AF65-F5344CB8AC3E}">
        <p14:creationId xmlns:p14="http://schemas.microsoft.com/office/powerpoint/2010/main" val="136298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dirty="0">
                <a:hlinkClick r:id="rId6"/>
              </a:rPr>
              <a:t>Agriculture technology 7-10</a:t>
            </a:r>
            <a:r>
              <a:rPr lang="en-AU" dirty="0"/>
              <a:t> Syllabus © NSW Education Standards Authority (NESA) for and on behalf of the Crown in right of the State of New South Wales, 2024.</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166</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49EC4-393E-0B86-A215-C6C6AAB34C2B}"/>
              </a:ext>
            </a:extLst>
          </p:cNvPr>
          <p:cNvSpPr>
            <a:spLocks noGrp="1"/>
          </p:cNvSpPr>
          <p:nvPr>
            <p:ph type="title"/>
          </p:nvPr>
        </p:nvSpPr>
        <p:spPr/>
        <p:txBody>
          <a:bodyPr/>
          <a:lstStyle/>
          <a:p>
            <a:r>
              <a:rPr lang="en-AU" dirty="0">
                <a:latin typeface="+mj-lt"/>
              </a:rPr>
              <a:t>Challenge question (1)</a:t>
            </a:r>
          </a:p>
        </p:txBody>
      </p:sp>
      <p:pic>
        <p:nvPicPr>
          <p:cNvPr id="7" name="Picture Placeholder 6">
            <a:extLst>
              <a:ext uri="{FF2B5EF4-FFF2-40B4-BE49-F238E27FC236}">
                <a16:creationId xmlns:a16="http://schemas.microsoft.com/office/drawing/2014/main" id="{49963794-F8D5-CB1C-0FA7-BE0989FDECD4}"/>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a:stretch>
            <a:fillRect/>
          </a:stretch>
        </p:blipFill>
        <p:spPr>
          <a:xfrm>
            <a:off x="360531" y="1960398"/>
            <a:ext cx="11483637" cy="2060575"/>
          </a:xfrm>
        </p:spPr>
      </p:pic>
      <p:sp>
        <p:nvSpPr>
          <p:cNvPr id="10" name="Text Placeholder 9">
            <a:extLst>
              <a:ext uri="{FF2B5EF4-FFF2-40B4-BE49-F238E27FC236}">
                <a16:creationId xmlns:a16="http://schemas.microsoft.com/office/drawing/2014/main" id="{5EB1E0C7-6D07-7C99-B4CE-4AE2A38B86C0}"/>
              </a:ext>
            </a:extLst>
          </p:cNvPr>
          <p:cNvSpPr>
            <a:spLocks noGrp="1"/>
          </p:cNvSpPr>
          <p:nvPr>
            <p:ph type="body" sz="quarter" idx="20"/>
          </p:nvPr>
        </p:nvSpPr>
        <p:spPr>
          <a:xfrm>
            <a:off x="360025" y="4399938"/>
            <a:ext cx="11483975" cy="545601"/>
          </a:xfrm>
        </p:spPr>
        <p:txBody>
          <a:bodyPr/>
          <a:lstStyle/>
          <a:p>
            <a:r>
              <a:rPr lang="en-AU" sz="2000" dirty="0">
                <a:effectLst/>
                <a:latin typeface="Arial" panose="020B0604020202020204" pitchFamily="34" charset="0"/>
                <a:ea typeface="Calibri" panose="020F0502020204030204" pitchFamily="34" charset="0"/>
              </a:rPr>
              <a:t>If rainfall decreased in a wool-producing region, how might that affect enterprise choices?</a:t>
            </a:r>
            <a:endParaRPr lang="en-AU" sz="2000" dirty="0"/>
          </a:p>
        </p:txBody>
      </p:sp>
      <p:sp>
        <p:nvSpPr>
          <p:cNvPr id="2" name="Slide Number Placeholder 1">
            <a:extLst>
              <a:ext uri="{FF2B5EF4-FFF2-40B4-BE49-F238E27FC236}">
                <a16:creationId xmlns:a16="http://schemas.microsoft.com/office/drawing/2014/main" id="{C6E20C8B-87BF-C147-0653-A8968F25F1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270856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849B0-BD44-FAD1-4D79-9F87002A8D4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0582014-53A8-8F36-7EB9-5F373DCFCD3A}"/>
              </a:ext>
            </a:extLst>
          </p:cNvPr>
          <p:cNvSpPr>
            <a:spLocks noGrp="1"/>
          </p:cNvSpPr>
          <p:nvPr>
            <p:ph type="title"/>
          </p:nvPr>
        </p:nvSpPr>
        <p:spPr/>
        <p:txBody>
          <a:bodyPr/>
          <a:lstStyle/>
          <a:p>
            <a:pPr>
              <a:lnSpc>
                <a:spcPct val="100000"/>
              </a:lnSpc>
            </a:pPr>
            <a:r>
              <a:rPr lang="en-AU">
                <a:latin typeface="+mj-lt"/>
              </a:rPr>
              <a:t>4. What do we get from sheep?</a:t>
            </a:r>
          </a:p>
        </p:txBody>
      </p:sp>
      <p:sp>
        <p:nvSpPr>
          <p:cNvPr id="3" name="TextBox 2">
            <a:extLst>
              <a:ext uri="{FF2B5EF4-FFF2-40B4-BE49-F238E27FC236}">
                <a16:creationId xmlns:a16="http://schemas.microsoft.com/office/drawing/2014/main" id="{B82529E2-6223-9B3A-E5A6-219CEAB0E31B}"/>
              </a:ext>
            </a:extLst>
          </p:cNvPr>
          <p:cNvSpPr txBox="1"/>
          <p:nvPr/>
        </p:nvSpPr>
        <p:spPr>
          <a:xfrm>
            <a:off x="370416" y="1894417"/>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cs typeface="Arial" panose="020B0604020202020204" pitchFamily="34" charset="0"/>
              </a:rPr>
              <a:t>We are </a:t>
            </a:r>
            <a:r>
              <a:rPr lang="en-AU" sz="1800" dirty="0">
                <a:effectLst/>
                <a:ea typeface="Calibri" panose="020F0502020204030204" pitchFamily="34" charset="0"/>
              </a:rPr>
              <a:t>learning to recognise different products that come from livestock and how they are processed and used.</a:t>
            </a:r>
          </a:p>
          <a:p>
            <a:pPr>
              <a:lnSpc>
                <a:spcPct val="150000"/>
              </a:lnSpc>
              <a:spcAft>
                <a:spcPts val="1200"/>
              </a:spcAft>
            </a:pPr>
            <a:endParaRPr lang="en-AU" sz="1800" b="1" dirty="0">
              <a:solidFill>
                <a:schemeClr val="accent1"/>
              </a:solidFill>
              <a:cs typeface="Arial" panose="020B0604020202020204" pitchFamily="34" charset="0"/>
            </a:endParaRPr>
          </a:p>
          <a:p>
            <a:pPr>
              <a:lnSpc>
                <a:spcPct val="150000"/>
              </a:lnSpc>
              <a:spcAft>
                <a:spcPts val="1200"/>
              </a:spcAft>
            </a:pPr>
            <a:r>
              <a:rPr lang="en-AU" sz="1800" b="1" dirty="0">
                <a:solidFill>
                  <a:schemeClr val="accent1"/>
                </a:solidFill>
                <a:cs typeface="Arial" panose="020B0604020202020204" pitchFamily="34" charset="0"/>
              </a:rPr>
              <a:t>We can:</a:t>
            </a:r>
            <a:endParaRPr lang="en-US" sz="1800" dirty="0">
              <a:solidFill>
                <a:schemeClr val="accent1"/>
              </a:solidFill>
              <a:cs typeface="Arial" panose="020B0604020202020204" pitchFamily="34" charset="0"/>
            </a:endParaRPr>
          </a:p>
          <a:p>
            <a:pPr marL="285750" lvl="0" indent="-285750">
              <a:lnSpc>
                <a:spcPct val="150000"/>
              </a:lnSpc>
              <a:spcAft>
                <a:spcPts val="1200"/>
              </a:spcAft>
              <a:buFont typeface="Arial" panose="020B0604020202020204" pitchFamily="34" charset="0"/>
              <a:buChar char="•"/>
            </a:pPr>
            <a:r>
              <a:rPr lang="en-AU" sz="1800" dirty="0">
                <a:effectLst/>
                <a:ea typeface="Calibri" panose="020F0502020204030204" pitchFamily="34" charset="0"/>
              </a:rPr>
              <a:t>list raw and processed products from sheep</a:t>
            </a:r>
          </a:p>
          <a:p>
            <a:pPr marL="285750" lvl="0" indent="-285750">
              <a:lnSpc>
                <a:spcPct val="150000"/>
              </a:lnSpc>
              <a:spcAft>
                <a:spcPts val="1200"/>
              </a:spcAft>
              <a:buFont typeface="Arial" panose="020B0604020202020204" pitchFamily="34" charset="0"/>
              <a:buChar char="•"/>
            </a:pPr>
            <a:r>
              <a:rPr lang="en-AU" sz="1800" dirty="0">
                <a:effectLst/>
                <a:ea typeface="Calibri" panose="020F0502020204030204" pitchFamily="34" charset="0"/>
              </a:rPr>
              <a:t>categorise sheep products by type and use.</a:t>
            </a:r>
          </a:p>
        </p:txBody>
      </p:sp>
      <p:sp>
        <p:nvSpPr>
          <p:cNvPr id="2" name="Slide Number Placeholder 1">
            <a:extLst>
              <a:ext uri="{FF2B5EF4-FFF2-40B4-BE49-F238E27FC236}">
                <a16:creationId xmlns:a16="http://schemas.microsoft.com/office/drawing/2014/main" id="{E17C8FB6-F6C2-B7D2-7CED-04BCD9433F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a:t>
            </a:fld>
            <a:endParaRPr lang="en-AU"/>
          </a:p>
        </p:txBody>
      </p:sp>
      <p:sp>
        <p:nvSpPr>
          <p:cNvPr id="8" name="Text Placeholder 5">
            <a:extLst>
              <a:ext uri="{FF2B5EF4-FFF2-40B4-BE49-F238E27FC236}">
                <a16:creationId xmlns:a16="http://schemas.microsoft.com/office/drawing/2014/main" id="{73550CA5-83C4-996E-1CBB-6B7C15300833}"/>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27870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460AF-02E3-2221-D72D-1C13A32B544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D4E97D1-A5C6-86E2-BF75-21561DC024BA}"/>
              </a:ext>
            </a:extLst>
          </p:cNvPr>
          <p:cNvSpPr>
            <a:spLocks noGrp="1"/>
          </p:cNvSpPr>
          <p:nvPr>
            <p:ph type="title"/>
          </p:nvPr>
        </p:nvSpPr>
        <p:spPr/>
        <p:txBody>
          <a:bodyPr/>
          <a:lstStyle/>
          <a:p>
            <a:r>
              <a:rPr lang="en-AU" dirty="0"/>
              <a:t>Key terms (4) </a:t>
            </a:r>
            <a:r>
              <a:rPr lang="en-AU" dirty="0">
                <a:solidFill>
                  <a:schemeClr val="bg1"/>
                </a:solidFill>
              </a:rPr>
              <a:t>4</a:t>
            </a:r>
          </a:p>
        </p:txBody>
      </p:sp>
      <p:sp>
        <p:nvSpPr>
          <p:cNvPr id="9" name="Text Placeholder 8">
            <a:extLst>
              <a:ext uri="{FF2B5EF4-FFF2-40B4-BE49-F238E27FC236}">
                <a16:creationId xmlns:a16="http://schemas.microsoft.com/office/drawing/2014/main" id="{159E1A68-0E53-D45C-5957-B5B00F95708A}"/>
              </a:ext>
            </a:extLst>
          </p:cNvPr>
          <p:cNvSpPr>
            <a:spLocks noGrp="1"/>
          </p:cNvSpPr>
          <p:nvPr>
            <p:ph type="body" sz="quarter" idx="17"/>
          </p:nvPr>
        </p:nvSpPr>
        <p:spPr/>
        <p:txBody>
          <a:bodyPr/>
          <a:lstStyle/>
          <a:p>
            <a:pPr>
              <a:lnSpc>
                <a:spcPct val="150000"/>
              </a:lnSpc>
              <a:buNone/>
            </a:pPr>
            <a:r>
              <a:rPr lang="en-AU" sz="1800" b="1" dirty="0">
                <a:effectLst/>
                <a:latin typeface="+mn-lt"/>
                <a:ea typeface="Calibri" panose="020F0502020204030204" pitchFamily="34" charset="0"/>
              </a:rPr>
              <a:t>Raw product </a:t>
            </a:r>
            <a:r>
              <a:rPr lang="en-AU" sz="1800" dirty="0">
                <a:effectLst/>
                <a:latin typeface="+mn-lt"/>
                <a:ea typeface="Calibri" panose="020F0502020204030204" pitchFamily="34" charset="0"/>
              </a:rPr>
              <a:t>– an unprocessed item straight from the animal, like wool or meat.</a:t>
            </a:r>
          </a:p>
          <a:p>
            <a:pPr>
              <a:lnSpc>
                <a:spcPct val="150000"/>
              </a:lnSpc>
              <a:buNone/>
            </a:pPr>
            <a:r>
              <a:rPr lang="en-AU" sz="1800" b="1" dirty="0">
                <a:effectLst/>
                <a:latin typeface="+mn-lt"/>
                <a:ea typeface="Calibri" panose="020F0502020204030204" pitchFamily="34" charset="0"/>
              </a:rPr>
              <a:t>By-product </a:t>
            </a:r>
            <a:r>
              <a:rPr lang="en-AU" sz="1800" dirty="0">
                <a:effectLst/>
                <a:latin typeface="+mn-lt"/>
                <a:ea typeface="Calibri" panose="020F0502020204030204" pitchFamily="34" charset="0"/>
              </a:rPr>
              <a:t>– a secondary product made during the processing of sheep, like lanolin or hides.</a:t>
            </a:r>
          </a:p>
          <a:p>
            <a:pPr>
              <a:lnSpc>
                <a:spcPct val="150000"/>
              </a:lnSpc>
            </a:pPr>
            <a:r>
              <a:rPr lang="en-AU" sz="1800" b="1" dirty="0">
                <a:effectLst/>
                <a:latin typeface="+mn-lt"/>
                <a:ea typeface="Calibri" panose="020F0502020204030204" pitchFamily="34" charset="0"/>
              </a:rPr>
              <a:t>Value-added product </a:t>
            </a:r>
            <a:r>
              <a:rPr lang="en-AU" sz="1800" dirty="0">
                <a:effectLst/>
                <a:latin typeface="+mn-lt"/>
                <a:ea typeface="Calibri" panose="020F0502020204030204" pitchFamily="34" charset="0"/>
              </a:rPr>
              <a:t>– something made by changing a raw material to increase its use or value, like wool fabric.</a:t>
            </a:r>
          </a:p>
        </p:txBody>
      </p:sp>
      <p:pic>
        <p:nvPicPr>
          <p:cNvPr id="5" name="Picture Placeholder 5">
            <a:extLst>
              <a:ext uri="{FF2B5EF4-FFF2-40B4-BE49-F238E27FC236}">
                <a16:creationId xmlns:a16="http://schemas.microsoft.com/office/drawing/2014/main" id="{9E3AB0CD-C6E4-973A-C569-D9924130580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E8A73352-E56E-1E12-192C-14E118A9A7D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103552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t>Sheep production</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rPr>
              <a:t>Agriculture Technology – Stage 5</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a:latin typeface="+mj-lt"/>
              </a:rPr>
              <a:t>From fleece to feast</a:t>
            </a:r>
          </a:p>
        </p:txBody>
      </p:sp>
      <p:sp>
        <p:nvSpPr>
          <p:cNvPr id="8" name="Text Placeholder 7">
            <a:extLst>
              <a:ext uri="{FF2B5EF4-FFF2-40B4-BE49-F238E27FC236}">
                <a16:creationId xmlns:a16="http://schemas.microsoft.com/office/drawing/2014/main" id="{9AB1D8F6-C07D-41A5-64F9-503ABE80FF0B}"/>
              </a:ext>
            </a:extLst>
          </p:cNvPr>
          <p:cNvSpPr>
            <a:spLocks noGrp="1"/>
          </p:cNvSpPr>
          <p:nvPr>
            <p:ph type="body" sz="quarter" idx="15"/>
          </p:nvPr>
        </p:nvSpPr>
        <p:spPr>
          <a:xfrm>
            <a:off x="539999" y="5399216"/>
            <a:ext cx="6255975" cy="360000"/>
          </a:xfrm>
        </p:spPr>
        <p:txBody>
          <a:bodyPr/>
          <a:lstStyle/>
          <a:p>
            <a:r>
              <a:rPr lang="en-AU">
                <a:latin typeface="+mj-lt"/>
              </a:rPr>
              <a:t>Term X</a:t>
            </a:r>
          </a:p>
        </p:txBody>
      </p:sp>
      <p:pic>
        <p:nvPicPr>
          <p:cNvPr id="12" name="Picture Placeholder 11">
            <a:extLst>
              <a:ext uri="{FF2B5EF4-FFF2-40B4-BE49-F238E27FC236}">
                <a16:creationId xmlns:a16="http://schemas.microsoft.com/office/drawing/2014/main" id="{3AEC5593-023E-593A-C31B-01CD3BEA5A39}"/>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91C853-AC5A-8C12-F7DB-A8376B72FA47}"/>
              </a:ext>
            </a:extLst>
          </p:cNvPr>
          <p:cNvSpPr>
            <a:spLocks noGrp="1"/>
          </p:cNvSpPr>
          <p:nvPr>
            <p:ph type="title"/>
          </p:nvPr>
        </p:nvSpPr>
        <p:spPr/>
        <p:txBody>
          <a:bodyPr/>
          <a:lstStyle/>
          <a:p>
            <a:r>
              <a:rPr lang="en-AU" dirty="0">
                <a:latin typeface="+mj-lt"/>
              </a:rPr>
              <a:t>Key term – suggested activity sample</a:t>
            </a:r>
          </a:p>
        </p:txBody>
      </p:sp>
      <p:sp>
        <p:nvSpPr>
          <p:cNvPr id="16" name="Freeform 15">
            <a:extLst>
              <a:ext uri="{FF2B5EF4-FFF2-40B4-BE49-F238E27FC236}">
                <a16:creationId xmlns:a16="http://schemas.microsoft.com/office/drawing/2014/main" id="{4F62CA29-A201-303D-457D-3988F16DF1A7}"/>
              </a:ext>
            </a:extLst>
          </p:cNvPr>
          <p:cNvSpPr/>
          <p:nvPr/>
        </p:nvSpPr>
        <p:spPr>
          <a:xfrm>
            <a:off x="357948" y="1826416"/>
            <a:ext cx="2973466" cy="1079992"/>
          </a:xfrm>
          <a:custGeom>
            <a:avLst/>
            <a:gdLst>
              <a:gd name="connsiteX0" fmla="*/ 0 w 2973466"/>
              <a:gd name="connsiteY0" fmla="*/ 107999 h 1079992"/>
              <a:gd name="connsiteX1" fmla="*/ 107999 w 2973466"/>
              <a:gd name="connsiteY1" fmla="*/ 0 h 1079992"/>
              <a:gd name="connsiteX2" fmla="*/ 2865467 w 2973466"/>
              <a:gd name="connsiteY2" fmla="*/ 0 h 1079992"/>
              <a:gd name="connsiteX3" fmla="*/ 2973466 w 2973466"/>
              <a:gd name="connsiteY3" fmla="*/ 107999 h 1079992"/>
              <a:gd name="connsiteX4" fmla="*/ 2973466 w 2973466"/>
              <a:gd name="connsiteY4" fmla="*/ 971993 h 1079992"/>
              <a:gd name="connsiteX5" fmla="*/ 2865467 w 2973466"/>
              <a:gd name="connsiteY5" fmla="*/ 1079992 h 1079992"/>
              <a:gd name="connsiteX6" fmla="*/ 107999 w 2973466"/>
              <a:gd name="connsiteY6" fmla="*/ 1079992 h 1079992"/>
              <a:gd name="connsiteX7" fmla="*/ 0 w 2973466"/>
              <a:gd name="connsiteY7" fmla="*/ 971993 h 1079992"/>
              <a:gd name="connsiteX8" fmla="*/ 0 w 2973466"/>
              <a:gd name="connsiteY8" fmla="*/ 107999 h 10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466" h="1079992">
                <a:moveTo>
                  <a:pt x="0" y="107999"/>
                </a:moveTo>
                <a:cubicBezTo>
                  <a:pt x="0" y="48353"/>
                  <a:pt x="48353" y="0"/>
                  <a:pt x="107999" y="0"/>
                </a:cubicBezTo>
                <a:lnTo>
                  <a:pt x="2865467" y="0"/>
                </a:lnTo>
                <a:cubicBezTo>
                  <a:pt x="2925113" y="0"/>
                  <a:pt x="2973466" y="48353"/>
                  <a:pt x="2973466" y="107999"/>
                </a:cubicBezTo>
                <a:lnTo>
                  <a:pt x="2973466" y="971993"/>
                </a:lnTo>
                <a:cubicBezTo>
                  <a:pt x="2973466" y="1031639"/>
                  <a:pt x="2925113" y="1079992"/>
                  <a:pt x="2865467" y="1079992"/>
                </a:cubicBezTo>
                <a:lnTo>
                  <a:pt x="107999" y="1079992"/>
                </a:lnTo>
                <a:cubicBezTo>
                  <a:pt x="48353" y="1079992"/>
                  <a:pt x="0" y="1031639"/>
                  <a:pt x="0" y="971993"/>
                </a:cubicBezTo>
                <a:lnTo>
                  <a:pt x="0" y="1079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8312" tIns="138312" rIns="138312" bIns="138312" numCol="1" spcCol="1270" anchor="ctr" anchorCtr="0">
            <a:noAutofit/>
          </a:bodyPr>
          <a:lstStyle/>
          <a:p>
            <a:pPr marL="0" lvl="0" indent="0" algn="ctr" defTabSz="1244600">
              <a:lnSpc>
                <a:spcPct val="150000"/>
              </a:lnSpc>
              <a:spcBef>
                <a:spcPct val="0"/>
              </a:spcBef>
              <a:spcAft>
                <a:spcPct val="35000"/>
              </a:spcAft>
              <a:buNone/>
            </a:pPr>
            <a:r>
              <a:rPr lang="en-AU" sz="2000" kern="1200" dirty="0"/>
              <a:t>Raw product</a:t>
            </a:r>
          </a:p>
        </p:txBody>
      </p:sp>
      <p:sp>
        <p:nvSpPr>
          <p:cNvPr id="17" name="Freeform 16">
            <a:extLst>
              <a:ext uri="{FF2B5EF4-FFF2-40B4-BE49-F238E27FC236}">
                <a16:creationId xmlns:a16="http://schemas.microsoft.com/office/drawing/2014/main" id="{131A7E55-2CD6-A8C3-138E-C4DFB8CA4194}"/>
              </a:ext>
              <a:ext uri="{C183D7F6-B498-43B3-948B-1728B52AA6E4}">
                <adec:decorative xmlns:adec="http://schemas.microsoft.com/office/drawing/2017/decorative" val="1"/>
              </a:ext>
            </a:extLst>
          </p:cNvPr>
          <p:cNvSpPr/>
          <p:nvPr/>
        </p:nvSpPr>
        <p:spPr>
          <a:xfrm>
            <a:off x="3628761" y="1997703"/>
            <a:ext cx="630374" cy="737419"/>
          </a:xfrm>
          <a:custGeom>
            <a:avLst/>
            <a:gdLst>
              <a:gd name="connsiteX0" fmla="*/ 0 w 630374"/>
              <a:gd name="connsiteY0" fmla="*/ 147484 h 737419"/>
              <a:gd name="connsiteX1" fmla="*/ 315187 w 630374"/>
              <a:gd name="connsiteY1" fmla="*/ 147484 h 737419"/>
              <a:gd name="connsiteX2" fmla="*/ 315187 w 630374"/>
              <a:gd name="connsiteY2" fmla="*/ 0 h 737419"/>
              <a:gd name="connsiteX3" fmla="*/ 630374 w 630374"/>
              <a:gd name="connsiteY3" fmla="*/ 368710 h 737419"/>
              <a:gd name="connsiteX4" fmla="*/ 315187 w 630374"/>
              <a:gd name="connsiteY4" fmla="*/ 737419 h 737419"/>
              <a:gd name="connsiteX5" fmla="*/ 315187 w 630374"/>
              <a:gd name="connsiteY5" fmla="*/ 589935 h 737419"/>
              <a:gd name="connsiteX6" fmla="*/ 0 w 630374"/>
              <a:gd name="connsiteY6" fmla="*/ 589935 h 737419"/>
              <a:gd name="connsiteX7" fmla="*/ 0 w 630374"/>
              <a:gd name="connsiteY7" fmla="*/ 147484 h 7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374" h="737419">
                <a:moveTo>
                  <a:pt x="0" y="147484"/>
                </a:moveTo>
                <a:lnTo>
                  <a:pt x="315187" y="147484"/>
                </a:lnTo>
                <a:lnTo>
                  <a:pt x="315187" y="0"/>
                </a:lnTo>
                <a:lnTo>
                  <a:pt x="630374" y="368710"/>
                </a:lnTo>
                <a:lnTo>
                  <a:pt x="315187" y="737419"/>
                </a:lnTo>
                <a:lnTo>
                  <a:pt x="315187" y="589935"/>
                </a:lnTo>
                <a:lnTo>
                  <a:pt x="0" y="589935"/>
                </a:lnTo>
                <a:lnTo>
                  <a:pt x="0" y="1474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7484" rIns="189112" bIns="147484" numCol="1" spcCol="1270" anchor="ctr" anchorCtr="0">
            <a:noAutofit/>
          </a:bodyPr>
          <a:lstStyle/>
          <a:p>
            <a:pPr marL="0" lvl="0" indent="0" algn="ctr" defTabSz="1466850">
              <a:lnSpc>
                <a:spcPct val="150000"/>
              </a:lnSpc>
              <a:spcBef>
                <a:spcPct val="0"/>
              </a:spcBef>
              <a:spcAft>
                <a:spcPct val="35000"/>
              </a:spcAft>
              <a:buNone/>
            </a:pPr>
            <a:endParaRPr lang="en-AU" sz="3300" kern="1200"/>
          </a:p>
        </p:txBody>
      </p:sp>
      <p:sp>
        <p:nvSpPr>
          <p:cNvPr id="18" name="Rectangle 17" descr="Image of wool">
            <a:extLst>
              <a:ext uri="{FF2B5EF4-FFF2-40B4-BE49-F238E27FC236}">
                <a16:creationId xmlns:a16="http://schemas.microsoft.com/office/drawing/2014/main" id="{F2C7DFF6-CD97-0461-A4A6-B2F4C7DA9145}"/>
              </a:ext>
              <a:ext uri="{C183D7F6-B498-43B3-948B-1728B52AA6E4}">
                <adec:decorative xmlns:adec="http://schemas.microsoft.com/office/drawing/2017/decorative" val="0"/>
              </a:ext>
            </a:extLst>
          </p:cNvPr>
          <p:cNvSpPr/>
          <p:nvPr/>
        </p:nvSpPr>
        <p:spPr>
          <a:xfrm rot="5400000">
            <a:off x="5384076" y="1131891"/>
            <a:ext cx="1306596" cy="2469043"/>
          </a:xfrm>
          <a:prstGeom prst="rect">
            <a:avLst/>
          </a:prstGeom>
          <a:blipFill rotWithShape="0">
            <a:blip r:embed="rId3" cstate="print">
              <a:extLst>
                <a:ext uri="{28A0092B-C50C-407E-A947-70E740481C1C}">
                  <a14:useLocalDpi xmlns:a14="http://schemas.microsoft.com/office/drawing/2010/main"/>
                </a:ext>
              </a:extLst>
            </a:blip>
            <a:srcRect/>
            <a:stretch>
              <a:fillRect t="-64944" b="-86889"/>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4512" tIns="214512" rIns="214512" bIns="214512" numCol="1" spcCol="1270" anchor="ctr" anchorCtr="0">
            <a:noAutofit/>
          </a:bodyPr>
          <a:lstStyle/>
          <a:p>
            <a:pPr marL="0" lvl="0" indent="0" algn="ctr" defTabSz="2133600">
              <a:lnSpc>
                <a:spcPct val="150000"/>
              </a:lnSpc>
              <a:spcBef>
                <a:spcPct val="0"/>
              </a:spcBef>
              <a:spcAft>
                <a:spcPct val="35000"/>
              </a:spcAft>
              <a:buNone/>
            </a:pPr>
            <a:r>
              <a:rPr lang="en-AU" sz="4800" kern="1200" dirty="0"/>
              <a:t> </a:t>
            </a:r>
          </a:p>
        </p:txBody>
      </p:sp>
      <p:sp>
        <p:nvSpPr>
          <p:cNvPr id="19" name="Freeform 18">
            <a:extLst>
              <a:ext uri="{FF2B5EF4-FFF2-40B4-BE49-F238E27FC236}">
                <a16:creationId xmlns:a16="http://schemas.microsoft.com/office/drawing/2014/main" id="{50624A5D-3AB7-E00F-48B9-D27B7DD4EEB9}"/>
              </a:ext>
              <a:ext uri="{C183D7F6-B498-43B3-948B-1728B52AA6E4}">
                <adec:decorative xmlns:adec="http://schemas.microsoft.com/office/drawing/2017/decorative" val="1"/>
              </a:ext>
            </a:extLst>
          </p:cNvPr>
          <p:cNvSpPr/>
          <p:nvPr/>
        </p:nvSpPr>
        <p:spPr>
          <a:xfrm>
            <a:off x="7791613" y="1997703"/>
            <a:ext cx="630374" cy="737419"/>
          </a:xfrm>
          <a:custGeom>
            <a:avLst/>
            <a:gdLst>
              <a:gd name="connsiteX0" fmla="*/ 0 w 630374"/>
              <a:gd name="connsiteY0" fmla="*/ 147484 h 737419"/>
              <a:gd name="connsiteX1" fmla="*/ 315187 w 630374"/>
              <a:gd name="connsiteY1" fmla="*/ 147484 h 737419"/>
              <a:gd name="connsiteX2" fmla="*/ 315187 w 630374"/>
              <a:gd name="connsiteY2" fmla="*/ 0 h 737419"/>
              <a:gd name="connsiteX3" fmla="*/ 630374 w 630374"/>
              <a:gd name="connsiteY3" fmla="*/ 368710 h 737419"/>
              <a:gd name="connsiteX4" fmla="*/ 315187 w 630374"/>
              <a:gd name="connsiteY4" fmla="*/ 737419 h 737419"/>
              <a:gd name="connsiteX5" fmla="*/ 315187 w 630374"/>
              <a:gd name="connsiteY5" fmla="*/ 589935 h 737419"/>
              <a:gd name="connsiteX6" fmla="*/ 0 w 630374"/>
              <a:gd name="connsiteY6" fmla="*/ 589935 h 737419"/>
              <a:gd name="connsiteX7" fmla="*/ 0 w 630374"/>
              <a:gd name="connsiteY7" fmla="*/ 147484 h 7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374" h="737419">
                <a:moveTo>
                  <a:pt x="0" y="147484"/>
                </a:moveTo>
                <a:lnTo>
                  <a:pt x="315187" y="147484"/>
                </a:lnTo>
                <a:lnTo>
                  <a:pt x="315187" y="0"/>
                </a:lnTo>
                <a:lnTo>
                  <a:pt x="630374" y="368710"/>
                </a:lnTo>
                <a:lnTo>
                  <a:pt x="315187" y="737419"/>
                </a:lnTo>
                <a:lnTo>
                  <a:pt x="315187" y="589935"/>
                </a:lnTo>
                <a:lnTo>
                  <a:pt x="0" y="589935"/>
                </a:lnTo>
                <a:lnTo>
                  <a:pt x="0" y="1474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7484" rIns="189112" bIns="147484" numCol="1" spcCol="1270" anchor="ctr" anchorCtr="0">
            <a:noAutofit/>
          </a:bodyPr>
          <a:lstStyle/>
          <a:p>
            <a:pPr marL="0" lvl="0" indent="0" algn="ctr" defTabSz="1466850">
              <a:lnSpc>
                <a:spcPct val="150000"/>
              </a:lnSpc>
              <a:spcBef>
                <a:spcPct val="0"/>
              </a:spcBef>
              <a:spcAft>
                <a:spcPct val="35000"/>
              </a:spcAft>
              <a:buNone/>
            </a:pPr>
            <a:endParaRPr lang="en-AU" sz="3300" kern="1200"/>
          </a:p>
        </p:txBody>
      </p:sp>
      <p:sp>
        <p:nvSpPr>
          <p:cNvPr id="20" name="Freeform 19">
            <a:extLst>
              <a:ext uri="{FF2B5EF4-FFF2-40B4-BE49-F238E27FC236}">
                <a16:creationId xmlns:a16="http://schemas.microsoft.com/office/drawing/2014/main" id="{F1ACADDC-8F0C-831D-720E-69CC38DE2CDE}"/>
              </a:ext>
            </a:extLst>
          </p:cNvPr>
          <p:cNvSpPr/>
          <p:nvPr/>
        </p:nvSpPr>
        <p:spPr>
          <a:xfrm>
            <a:off x="8683653" y="1826416"/>
            <a:ext cx="2973466" cy="1079992"/>
          </a:xfrm>
          <a:custGeom>
            <a:avLst/>
            <a:gdLst>
              <a:gd name="connsiteX0" fmla="*/ 0 w 2973466"/>
              <a:gd name="connsiteY0" fmla="*/ 107999 h 1079992"/>
              <a:gd name="connsiteX1" fmla="*/ 107999 w 2973466"/>
              <a:gd name="connsiteY1" fmla="*/ 0 h 1079992"/>
              <a:gd name="connsiteX2" fmla="*/ 2865467 w 2973466"/>
              <a:gd name="connsiteY2" fmla="*/ 0 h 1079992"/>
              <a:gd name="connsiteX3" fmla="*/ 2973466 w 2973466"/>
              <a:gd name="connsiteY3" fmla="*/ 107999 h 1079992"/>
              <a:gd name="connsiteX4" fmla="*/ 2973466 w 2973466"/>
              <a:gd name="connsiteY4" fmla="*/ 971993 h 1079992"/>
              <a:gd name="connsiteX5" fmla="*/ 2865467 w 2973466"/>
              <a:gd name="connsiteY5" fmla="*/ 1079992 h 1079992"/>
              <a:gd name="connsiteX6" fmla="*/ 107999 w 2973466"/>
              <a:gd name="connsiteY6" fmla="*/ 1079992 h 1079992"/>
              <a:gd name="connsiteX7" fmla="*/ 0 w 2973466"/>
              <a:gd name="connsiteY7" fmla="*/ 971993 h 1079992"/>
              <a:gd name="connsiteX8" fmla="*/ 0 w 2973466"/>
              <a:gd name="connsiteY8" fmla="*/ 107999 h 10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466" h="1079992">
                <a:moveTo>
                  <a:pt x="0" y="107999"/>
                </a:moveTo>
                <a:cubicBezTo>
                  <a:pt x="0" y="48353"/>
                  <a:pt x="48353" y="0"/>
                  <a:pt x="107999" y="0"/>
                </a:cubicBezTo>
                <a:lnTo>
                  <a:pt x="2865467" y="0"/>
                </a:lnTo>
                <a:cubicBezTo>
                  <a:pt x="2925113" y="0"/>
                  <a:pt x="2973466" y="48353"/>
                  <a:pt x="2973466" y="107999"/>
                </a:cubicBezTo>
                <a:lnTo>
                  <a:pt x="2973466" y="971993"/>
                </a:lnTo>
                <a:cubicBezTo>
                  <a:pt x="2973466" y="1031639"/>
                  <a:pt x="2925113" y="1079992"/>
                  <a:pt x="2865467" y="1079992"/>
                </a:cubicBezTo>
                <a:lnTo>
                  <a:pt x="107999" y="1079992"/>
                </a:lnTo>
                <a:cubicBezTo>
                  <a:pt x="48353" y="1079992"/>
                  <a:pt x="0" y="1031639"/>
                  <a:pt x="0" y="971993"/>
                </a:cubicBezTo>
                <a:lnTo>
                  <a:pt x="0" y="1079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832" tIns="107832" rIns="107832" bIns="107832" numCol="1" spcCol="1270" anchor="ctr" anchorCtr="0">
            <a:noAutofit/>
          </a:bodyPr>
          <a:lstStyle/>
          <a:p>
            <a:pPr marL="0" lvl="0" indent="0" algn="l" defTabSz="889000">
              <a:lnSpc>
                <a:spcPct val="130000"/>
              </a:lnSpc>
              <a:spcBef>
                <a:spcPct val="0"/>
              </a:spcBef>
              <a:buNone/>
            </a:pPr>
            <a:r>
              <a:rPr lang="en-AU" sz="2000" kern="1200" dirty="0"/>
              <a:t>How does the term relate to the image?</a:t>
            </a:r>
          </a:p>
        </p:txBody>
      </p:sp>
      <p:sp>
        <p:nvSpPr>
          <p:cNvPr id="6" name="Freeform 5">
            <a:extLst>
              <a:ext uri="{FF2B5EF4-FFF2-40B4-BE49-F238E27FC236}">
                <a16:creationId xmlns:a16="http://schemas.microsoft.com/office/drawing/2014/main" id="{0D407F4E-BE67-BC37-C0C7-696530F327E2}"/>
              </a:ext>
            </a:extLst>
          </p:cNvPr>
          <p:cNvSpPr/>
          <p:nvPr/>
        </p:nvSpPr>
        <p:spPr>
          <a:xfrm>
            <a:off x="369948" y="3529602"/>
            <a:ext cx="2973466" cy="1079992"/>
          </a:xfrm>
          <a:custGeom>
            <a:avLst/>
            <a:gdLst>
              <a:gd name="connsiteX0" fmla="*/ 0 w 2973466"/>
              <a:gd name="connsiteY0" fmla="*/ 107999 h 1079992"/>
              <a:gd name="connsiteX1" fmla="*/ 107999 w 2973466"/>
              <a:gd name="connsiteY1" fmla="*/ 0 h 1079992"/>
              <a:gd name="connsiteX2" fmla="*/ 2865467 w 2973466"/>
              <a:gd name="connsiteY2" fmla="*/ 0 h 1079992"/>
              <a:gd name="connsiteX3" fmla="*/ 2973466 w 2973466"/>
              <a:gd name="connsiteY3" fmla="*/ 107999 h 1079992"/>
              <a:gd name="connsiteX4" fmla="*/ 2973466 w 2973466"/>
              <a:gd name="connsiteY4" fmla="*/ 971993 h 1079992"/>
              <a:gd name="connsiteX5" fmla="*/ 2865467 w 2973466"/>
              <a:gd name="connsiteY5" fmla="*/ 1079992 h 1079992"/>
              <a:gd name="connsiteX6" fmla="*/ 107999 w 2973466"/>
              <a:gd name="connsiteY6" fmla="*/ 1079992 h 1079992"/>
              <a:gd name="connsiteX7" fmla="*/ 0 w 2973466"/>
              <a:gd name="connsiteY7" fmla="*/ 971993 h 1079992"/>
              <a:gd name="connsiteX8" fmla="*/ 0 w 2973466"/>
              <a:gd name="connsiteY8" fmla="*/ 107999 h 10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466" h="1079992">
                <a:moveTo>
                  <a:pt x="0" y="107999"/>
                </a:moveTo>
                <a:cubicBezTo>
                  <a:pt x="0" y="48353"/>
                  <a:pt x="48353" y="0"/>
                  <a:pt x="107999" y="0"/>
                </a:cubicBezTo>
                <a:lnTo>
                  <a:pt x="2865467" y="0"/>
                </a:lnTo>
                <a:cubicBezTo>
                  <a:pt x="2925113" y="0"/>
                  <a:pt x="2973466" y="48353"/>
                  <a:pt x="2973466" y="107999"/>
                </a:cubicBezTo>
                <a:lnTo>
                  <a:pt x="2973466" y="971993"/>
                </a:lnTo>
                <a:cubicBezTo>
                  <a:pt x="2973466" y="1031639"/>
                  <a:pt x="2925113" y="1079992"/>
                  <a:pt x="2865467" y="1079992"/>
                </a:cubicBezTo>
                <a:lnTo>
                  <a:pt x="107999" y="1079992"/>
                </a:lnTo>
                <a:cubicBezTo>
                  <a:pt x="48353" y="1079992"/>
                  <a:pt x="0" y="1031639"/>
                  <a:pt x="0" y="971993"/>
                </a:cubicBezTo>
                <a:lnTo>
                  <a:pt x="0" y="1079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8312" tIns="138312" rIns="138312" bIns="138312" numCol="1" spcCol="1270" anchor="ctr" anchorCtr="0">
            <a:noAutofit/>
          </a:bodyPr>
          <a:lstStyle/>
          <a:p>
            <a:pPr marL="0" lvl="0" indent="0" algn="ctr" defTabSz="1244600">
              <a:lnSpc>
                <a:spcPct val="150000"/>
              </a:lnSpc>
              <a:spcBef>
                <a:spcPct val="0"/>
              </a:spcBef>
              <a:spcAft>
                <a:spcPct val="35000"/>
              </a:spcAft>
              <a:buNone/>
            </a:pPr>
            <a:r>
              <a:rPr lang="en-AU" sz="2000" kern="1200" dirty="0"/>
              <a:t>By – product</a:t>
            </a:r>
          </a:p>
        </p:txBody>
      </p:sp>
      <p:sp>
        <p:nvSpPr>
          <p:cNvPr id="8" name="Freeform 7">
            <a:extLst>
              <a:ext uri="{FF2B5EF4-FFF2-40B4-BE49-F238E27FC236}">
                <a16:creationId xmlns:a16="http://schemas.microsoft.com/office/drawing/2014/main" id="{EA778CEC-9CE6-E59C-933A-2FE70FD29618}"/>
              </a:ext>
              <a:ext uri="{C183D7F6-B498-43B3-948B-1728B52AA6E4}">
                <adec:decorative xmlns:adec="http://schemas.microsoft.com/office/drawing/2017/decorative" val="1"/>
              </a:ext>
            </a:extLst>
          </p:cNvPr>
          <p:cNvSpPr/>
          <p:nvPr/>
        </p:nvSpPr>
        <p:spPr>
          <a:xfrm>
            <a:off x="3640761" y="3700889"/>
            <a:ext cx="630374" cy="737419"/>
          </a:xfrm>
          <a:custGeom>
            <a:avLst/>
            <a:gdLst>
              <a:gd name="connsiteX0" fmla="*/ 0 w 630374"/>
              <a:gd name="connsiteY0" fmla="*/ 147484 h 737419"/>
              <a:gd name="connsiteX1" fmla="*/ 315187 w 630374"/>
              <a:gd name="connsiteY1" fmla="*/ 147484 h 737419"/>
              <a:gd name="connsiteX2" fmla="*/ 315187 w 630374"/>
              <a:gd name="connsiteY2" fmla="*/ 0 h 737419"/>
              <a:gd name="connsiteX3" fmla="*/ 630374 w 630374"/>
              <a:gd name="connsiteY3" fmla="*/ 368710 h 737419"/>
              <a:gd name="connsiteX4" fmla="*/ 315187 w 630374"/>
              <a:gd name="connsiteY4" fmla="*/ 737419 h 737419"/>
              <a:gd name="connsiteX5" fmla="*/ 315187 w 630374"/>
              <a:gd name="connsiteY5" fmla="*/ 589935 h 737419"/>
              <a:gd name="connsiteX6" fmla="*/ 0 w 630374"/>
              <a:gd name="connsiteY6" fmla="*/ 589935 h 737419"/>
              <a:gd name="connsiteX7" fmla="*/ 0 w 630374"/>
              <a:gd name="connsiteY7" fmla="*/ 147484 h 7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374" h="737419">
                <a:moveTo>
                  <a:pt x="0" y="147484"/>
                </a:moveTo>
                <a:lnTo>
                  <a:pt x="315187" y="147484"/>
                </a:lnTo>
                <a:lnTo>
                  <a:pt x="315187" y="0"/>
                </a:lnTo>
                <a:lnTo>
                  <a:pt x="630374" y="368710"/>
                </a:lnTo>
                <a:lnTo>
                  <a:pt x="315187" y="737419"/>
                </a:lnTo>
                <a:lnTo>
                  <a:pt x="315187" y="589935"/>
                </a:lnTo>
                <a:lnTo>
                  <a:pt x="0" y="589935"/>
                </a:lnTo>
                <a:lnTo>
                  <a:pt x="0" y="1474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7484" rIns="189112" bIns="147484" numCol="1" spcCol="1270" anchor="ctr" anchorCtr="0">
            <a:noAutofit/>
          </a:bodyPr>
          <a:lstStyle/>
          <a:p>
            <a:pPr marL="0" lvl="0" indent="0" algn="ctr" defTabSz="1466850">
              <a:lnSpc>
                <a:spcPct val="150000"/>
              </a:lnSpc>
              <a:spcBef>
                <a:spcPct val="0"/>
              </a:spcBef>
              <a:spcAft>
                <a:spcPct val="35000"/>
              </a:spcAft>
              <a:buNone/>
            </a:pPr>
            <a:endParaRPr lang="en-AU" sz="3300" kern="1200"/>
          </a:p>
        </p:txBody>
      </p:sp>
      <p:grpSp>
        <p:nvGrpSpPr>
          <p:cNvPr id="2" name="Group 1" descr="Image of offal">
            <a:extLst>
              <a:ext uri="{FF2B5EF4-FFF2-40B4-BE49-F238E27FC236}">
                <a16:creationId xmlns:a16="http://schemas.microsoft.com/office/drawing/2014/main" id="{4BAAF660-7AE0-4DDE-DBC8-5BF22424ABE1}"/>
              </a:ext>
              <a:ext uri="{C183D7F6-B498-43B3-948B-1728B52AA6E4}">
                <adec:decorative xmlns:adec="http://schemas.microsoft.com/office/drawing/2017/decorative" val="0"/>
              </a:ext>
            </a:extLst>
          </p:cNvPr>
          <p:cNvGrpSpPr/>
          <p:nvPr/>
        </p:nvGrpSpPr>
        <p:grpSpPr>
          <a:xfrm>
            <a:off x="4802852" y="3416300"/>
            <a:ext cx="2469044" cy="1306597"/>
            <a:chOff x="4802852" y="3416300"/>
            <a:chExt cx="2469044" cy="1306597"/>
          </a:xfrm>
        </p:grpSpPr>
        <p:sp>
          <p:nvSpPr>
            <p:cNvPr id="9" name="Rectangle 8">
              <a:extLst>
                <a:ext uri="{FF2B5EF4-FFF2-40B4-BE49-F238E27FC236}">
                  <a16:creationId xmlns:a16="http://schemas.microsoft.com/office/drawing/2014/main" id="{3A31F9E7-4141-3FD7-E3F3-CAB205C42046}"/>
                </a:ext>
              </a:extLst>
            </p:cNvPr>
            <p:cNvSpPr/>
            <p:nvPr/>
          </p:nvSpPr>
          <p:spPr>
            <a:xfrm>
              <a:off x="4802853" y="3416300"/>
              <a:ext cx="2469043" cy="1306596"/>
            </a:xfrm>
            <a:prstGeom prst="rect">
              <a:avLst/>
            </a:prstGeom>
            <a:blipFill rotWithShape="0">
              <a:blip r:embed="rId4"/>
              <a:srcRect/>
              <a:stretch>
                <a:fillRect t="368" b="368"/>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4512" tIns="214512" rIns="214512" bIns="214512" numCol="1" spcCol="1270" anchor="ctr" anchorCtr="0">
              <a:noAutofit/>
            </a:bodyPr>
            <a:lstStyle/>
            <a:p>
              <a:pPr marL="0" lvl="0" indent="0" algn="l" defTabSz="2133600">
                <a:lnSpc>
                  <a:spcPct val="150000"/>
                </a:lnSpc>
                <a:spcBef>
                  <a:spcPct val="0"/>
                </a:spcBef>
                <a:spcAft>
                  <a:spcPct val="35000"/>
                </a:spcAft>
                <a:buNone/>
              </a:pPr>
              <a:endParaRPr lang="en-AU" sz="4800" kern="1200" dirty="0"/>
            </a:p>
          </p:txBody>
        </p:sp>
        <p:sp>
          <p:nvSpPr>
            <p:cNvPr id="27" name="TextBox 26">
              <a:extLst>
                <a:ext uri="{FF2B5EF4-FFF2-40B4-BE49-F238E27FC236}">
                  <a16:creationId xmlns:a16="http://schemas.microsoft.com/office/drawing/2014/main" id="{6511E3A2-D60D-E2D1-E607-5C716E51C2A7}"/>
                </a:ext>
              </a:extLst>
            </p:cNvPr>
            <p:cNvSpPr txBox="1"/>
            <p:nvPr/>
          </p:nvSpPr>
          <p:spPr>
            <a:xfrm>
              <a:off x="4802852" y="4411543"/>
              <a:ext cx="603993" cy="311354"/>
            </a:xfrm>
            <a:prstGeom prst="rect">
              <a:avLst/>
            </a:prstGeom>
            <a:solidFill>
              <a:schemeClr val="bg1">
                <a:lumMod val="95000"/>
              </a:schemeClr>
            </a:solidFill>
          </p:spPr>
          <p:txBody>
            <a:bodyPr wrap="square" lIns="0" tIns="0" rIns="0" bIns="0" rtlCol="0">
              <a:noAutofit/>
            </a:bodyPr>
            <a:lstStyle/>
            <a:p>
              <a:r>
                <a:rPr lang="en-AU" sz="1800" dirty="0"/>
                <a:t> Offal</a:t>
              </a:r>
            </a:p>
          </p:txBody>
        </p:sp>
      </p:grpSp>
      <p:sp>
        <p:nvSpPr>
          <p:cNvPr id="13" name="Freeform 12">
            <a:extLst>
              <a:ext uri="{FF2B5EF4-FFF2-40B4-BE49-F238E27FC236}">
                <a16:creationId xmlns:a16="http://schemas.microsoft.com/office/drawing/2014/main" id="{989414BE-BA0C-62E9-3FBC-052891DB38AF}"/>
              </a:ext>
              <a:ext uri="{C183D7F6-B498-43B3-948B-1728B52AA6E4}">
                <adec:decorative xmlns:adec="http://schemas.microsoft.com/office/drawing/2017/decorative" val="1"/>
              </a:ext>
            </a:extLst>
          </p:cNvPr>
          <p:cNvSpPr/>
          <p:nvPr/>
        </p:nvSpPr>
        <p:spPr>
          <a:xfrm>
            <a:off x="7803613" y="3700889"/>
            <a:ext cx="630374" cy="737419"/>
          </a:xfrm>
          <a:custGeom>
            <a:avLst/>
            <a:gdLst>
              <a:gd name="connsiteX0" fmla="*/ 0 w 630374"/>
              <a:gd name="connsiteY0" fmla="*/ 147484 h 737419"/>
              <a:gd name="connsiteX1" fmla="*/ 315187 w 630374"/>
              <a:gd name="connsiteY1" fmla="*/ 147484 h 737419"/>
              <a:gd name="connsiteX2" fmla="*/ 315187 w 630374"/>
              <a:gd name="connsiteY2" fmla="*/ 0 h 737419"/>
              <a:gd name="connsiteX3" fmla="*/ 630374 w 630374"/>
              <a:gd name="connsiteY3" fmla="*/ 368710 h 737419"/>
              <a:gd name="connsiteX4" fmla="*/ 315187 w 630374"/>
              <a:gd name="connsiteY4" fmla="*/ 737419 h 737419"/>
              <a:gd name="connsiteX5" fmla="*/ 315187 w 630374"/>
              <a:gd name="connsiteY5" fmla="*/ 589935 h 737419"/>
              <a:gd name="connsiteX6" fmla="*/ 0 w 630374"/>
              <a:gd name="connsiteY6" fmla="*/ 589935 h 737419"/>
              <a:gd name="connsiteX7" fmla="*/ 0 w 630374"/>
              <a:gd name="connsiteY7" fmla="*/ 147484 h 7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374" h="737419">
                <a:moveTo>
                  <a:pt x="0" y="147484"/>
                </a:moveTo>
                <a:lnTo>
                  <a:pt x="315187" y="147484"/>
                </a:lnTo>
                <a:lnTo>
                  <a:pt x="315187" y="0"/>
                </a:lnTo>
                <a:lnTo>
                  <a:pt x="630374" y="368710"/>
                </a:lnTo>
                <a:lnTo>
                  <a:pt x="315187" y="737419"/>
                </a:lnTo>
                <a:lnTo>
                  <a:pt x="315187" y="589935"/>
                </a:lnTo>
                <a:lnTo>
                  <a:pt x="0" y="589935"/>
                </a:lnTo>
                <a:lnTo>
                  <a:pt x="0" y="1474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7484" rIns="189112" bIns="147484" numCol="1" spcCol="1270" anchor="ctr" anchorCtr="0">
            <a:noAutofit/>
          </a:bodyPr>
          <a:lstStyle/>
          <a:p>
            <a:pPr marL="0" lvl="0" indent="0" algn="ctr" defTabSz="1466850">
              <a:lnSpc>
                <a:spcPct val="150000"/>
              </a:lnSpc>
              <a:spcBef>
                <a:spcPct val="0"/>
              </a:spcBef>
              <a:spcAft>
                <a:spcPct val="35000"/>
              </a:spcAft>
              <a:buNone/>
            </a:pPr>
            <a:endParaRPr lang="en-AU" sz="3300" kern="1200"/>
          </a:p>
        </p:txBody>
      </p:sp>
      <p:sp>
        <p:nvSpPr>
          <p:cNvPr id="14" name="Freeform 13">
            <a:extLst>
              <a:ext uri="{FF2B5EF4-FFF2-40B4-BE49-F238E27FC236}">
                <a16:creationId xmlns:a16="http://schemas.microsoft.com/office/drawing/2014/main" id="{B1653DBD-3670-F216-0F36-D97775633EA6}"/>
              </a:ext>
            </a:extLst>
          </p:cNvPr>
          <p:cNvSpPr/>
          <p:nvPr/>
        </p:nvSpPr>
        <p:spPr>
          <a:xfrm>
            <a:off x="8695653" y="3529602"/>
            <a:ext cx="2973466" cy="1079992"/>
          </a:xfrm>
          <a:custGeom>
            <a:avLst/>
            <a:gdLst>
              <a:gd name="connsiteX0" fmla="*/ 0 w 2973466"/>
              <a:gd name="connsiteY0" fmla="*/ 107999 h 1079992"/>
              <a:gd name="connsiteX1" fmla="*/ 107999 w 2973466"/>
              <a:gd name="connsiteY1" fmla="*/ 0 h 1079992"/>
              <a:gd name="connsiteX2" fmla="*/ 2865467 w 2973466"/>
              <a:gd name="connsiteY2" fmla="*/ 0 h 1079992"/>
              <a:gd name="connsiteX3" fmla="*/ 2973466 w 2973466"/>
              <a:gd name="connsiteY3" fmla="*/ 107999 h 1079992"/>
              <a:gd name="connsiteX4" fmla="*/ 2973466 w 2973466"/>
              <a:gd name="connsiteY4" fmla="*/ 971993 h 1079992"/>
              <a:gd name="connsiteX5" fmla="*/ 2865467 w 2973466"/>
              <a:gd name="connsiteY5" fmla="*/ 1079992 h 1079992"/>
              <a:gd name="connsiteX6" fmla="*/ 107999 w 2973466"/>
              <a:gd name="connsiteY6" fmla="*/ 1079992 h 1079992"/>
              <a:gd name="connsiteX7" fmla="*/ 0 w 2973466"/>
              <a:gd name="connsiteY7" fmla="*/ 971993 h 1079992"/>
              <a:gd name="connsiteX8" fmla="*/ 0 w 2973466"/>
              <a:gd name="connsiteY8" fmla="*/ 107999 h 10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466" h="1079992">
                <a:moveTo>
                  <a:pt x="0" y="107999"/>
                </a:moveTo>
                <a:cubicBezTo>
                  <a:pt x="0" y="48353"/>
                  <a:pt x="48353" y="0"/>
                  <a:pt x="107999" y="0"/>
                </a:cubicBezTo>
                <a:lnTo>
                  <a:pt x="2865467" y="0"/>
                </a:lnTo>
                <a:cubicBezTo>
                  <a:pt x="2925113" y="0"/>
                  <a:pt x="2973466" y="48353"/>
                  <a:pt x="2973466" y="107999"/>
                </a:cubicBezTo>
                <a:lnTo>
                  <a:pt x="2973466" y="971993"/>
                </a:lnTo>
                <a:cubicBezTo>
                  <a:pt x="2973466" y="1031639"/>
                  <a:pt x="2925113" y="1079992"/>
                  <a:pt x="2865467" y="1079992"/>
                </a:cubicBezTo>
                <a:lnTo>
                  <a:pt x="107999" y="1079992"/>
                </a:lnTo>
                <a:cubicBezTo>
                  <a:pt x="48353" y="1079992"/>
                  <a:pt x="0" y="1031639"/>
                  <a:pt x="0" y="971993"/>
                </a:cubicBezTo>
                <a:lnTo>
                  <a:pt x="0" y="1079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832" tIns="107832" rIns="107832" bIns="107832" numCol="1" spcCol="1270" anchor="ctr" anchorCtr="0">
            <a:noAutofit/>
          </a:bodyPr>
          <a:lstStyle/>
          <a:p>
            <a:pPr marL="0" lvl="0" indent="0" algn="l" defTabSz="889000">
              <a:lnSpc>
                <a:spcPct val="130000"/>
              </a:lnSpc>
              <a:spcBef>
                <a:spcPct val="0"/>
              </a:spcBef>
              <a:buNone/>
            </a:pPr>
            <a:r>
              <a:rPr lang="en-AU" sz="2000" kern="1200" dirty="0"/>
              <a:t>How does the term relate to the image?</a:t>
            </a:r>
          </a:p>
        </p:txBody>
      </p:sp>
      <p:sp>
        <p:nvSpPr>
          <p:cNvPr id="22" name="Freeform 21">
            <a:extLst>
              <a:ext uri="{FF2B5EF4-FFF2-40B4-BE49-F238E27FC236}">
                <a16:creationId xmlns:a16="http://schemas.microsoft.com/office/drawing/2014/main" id="{086881F1-E51C-2482-9BC2-42A6CD701CE6}"/>
              </a:ext>
            </a:extLst>
          </p:cNvPr>
          <p:cNvSpPr/>
          <p:nvPr/>
        </p:nvSpPr>
        <p:spPr>
          <a:xfrm>
            <a:off x="345948" y="5233776"/>
            <a:ext cx="2973466" cy="1079992"/>
          </a:xfrm>
          <a:custGeom>
            <a:avLst/>
            <a:gdLst>
              <a:gd name="connsiteX0" fmla="*/ 0 w 2973466"/>
              <a:gd name="connsiteY0" fmla="*/ 107999 h 1079992"/>
              <a:gd name="connsiteX1" fmla="*/ 107999 w 2973466"/>
              <a:gd name="connsiteY1" fmla="*/ 0 h 1079992"/>
              <a:gd name="connsiteX2" fmla="*/ 2865467 w 2973466"/>
              <a:gd name="connsiteY2" fmla="*/ 0 h 1079992"/>
              <a:gd name="connsiteX3" fmla="*/ 2973466 w 2973466"/>
              <a:gd name="connsiteY3" fmla="*/ 107999 h 1079992"/>
              <a:gd name="connsiteX4" fmla="*/ 2973466 w 2973466"/>
              <a:gd name="connsiteY4" fmla="*/ 971993 h 1079992"/>
              <a:gd name="connsiteX5" fmla="*/ 2865467 w 2973466"/>
              <a:gd name="connsiteY5" fmla="*/ 1079992 h 1079992"/>
              <a:gd name="connsiteX6" fmla="*/ 107999 w 2973466"/>
              <a:gd name="connsiteY6" fmla="*/ 1079992 h 1079992"/>
              <a:gd name="connsiteX7" fmla="*/ 0 w 2973466"/>
              <a:gd name="connsiteY7" fmla="*/ 971993 h 1079992"/>
              <a:gd name="connsiteX8" fmla="*/ 0 w 2973466"/>
              <a:gd name="connsiteY8" fmla="*/ 107999 h 10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466" h="1079992">
                <a:moveTo>
                  <a:pt x="0" y="107999"/>
                </a:moveTo>
                <a:cubicBezTo>
                  <a:pt x="0" y="48353"/>
                  <a:pt x="48353" y="0"/>
                  <a:pt x="107999" y="0"/>
                </a:cubicBezTo>
                <a:lnTo>
                  <a:pt x="2865467" y="0"/>
                </a:lnTo>
                <a:cubicBezTo>
                  <a:pt x="2925113" y="0"/>
                  <a:pt x="2973466" y="48353"/>
                  <a:pt x="2973466" y="107999"/>
                </a:cubicBezTo>
                <a:lnTo>
                  <a:pt x="2973466" y="971993"/>
                </a:lnTo>
                <a:cubicBezTo>
                  <a:pt x="2973466" y="1031639"/>
                  <a:pt x="2925113" y="1079992"/>
                  <a:pt x="2865467" y="1079992"/>
                </a:cubicBezTo>
                <a:lnTo>
                  <a:pt x="107999" y="1079992"/>
                </a:lnTo>
                <a:cubicBezTo>
                  <a:pt x="48353" y="1079992"/>
                  <a:pt x="0" y="1031639"/>
                  <a:pt x="0" y="971993"/>
                </a:cubicBezTo>
                <a:lnTo>
                  <a:pt x="0" y="1079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8312" tIns="138312" rIns="138312" bIns="138312" numCol="1" spcCol="1270" anchor="ctr" anchorCtr="0">
            <a:noAutofit/>
          </a:bodyPr>
          <a:lstStyle/>
          <a:p>
            <a:pPr marL="0" lvl="0" indent="0" algn="ctr" defTabSz="1244600">
              <a:lnSpc>
                <a:spcPct val="150000"/>
              </a:lnSpc>
              <a:spcBef>
                <a:spcPct val="0"/>
              </a:spcBef>
              <a:spcAft>
                <a:spcPct val="35000"/>
              </a:spcAft>
              <a:buNone/>
            </a:pPr>
            <a:r>
              <a:rPr lang="en-AU" sz="2000" kern="1200" dirty="0"/>
              <a:t>Value added product</a:t>
            </a:r>
          </a:p>
        </p:txBody>
      </p:sp>
      <p:sp>
        <p:nvSpPr>
          <p:cNvPr id="23" name="Freeform 22">
            <a:extLst>
              <a:ext uri="{FF2B5EF4-FFF2-40B4-BE49-F238E27FC236}">
                <a16:creationId xmlns:a16="http://schemas.microsoft.com/office/drawing/2014/main" id="{70FD173B-8036-8073-D855-42F308EA3393}"/>
              </a:ext>
              <a:ext uri="{C183D7F6-B498-43B3-948B-1728B52AA6E4}">
                <adec:decorative xmlns:adec="http://schemas.microsoft.com/office/drawing/2017/decorative" val="1"/>
              </a:ext>
            </a:extLst>
          </p:cNvPr>
          <p:cNvSpPr/>
          <p:nvPr/>
        </p:nvSpPr>
        <p:spPr>
          <a:xfrm>
            <a:off x="3616761" y="5405063"/>
            <a:ext cx="630374" cy="737419"/>
          </a:xfrm>
          <a:custGeom>
            <a:avLst/>
            <a:gdLst>
              <a:gd name="connsiteX0" fmla="*/ 0 w 630374"/>
              <a:gd name="connsiteY0" fmla="*/ 147484 h 737419"/>
              <a:gd name="connsiteX1" fmla="*/ 315187 w 630374"/>
              <a:gd name="connsiteY1" fmla="*/ 147484 h 737419"/>
              <a:gd name="connsiteX2" fmla="*/ 315187 w 630374"/>
              <a:gd name="connsiteY2" fmla="*/ 0 h 737419"/>
              <a:gd name="connsiteX3" fmla="*/ 630374 w 630374"/>
              <a:gd name="connsiteY3" fmla="*/ 368710 h 737419"/>
              <a:gd name="connsiteX4" fmla="*/ 315187 w 630374"/>
              <a:gd name="connsiteY4" fmla="*/ 737419 h 737419"/>
              <a:gd name="connsiteX5" fmla="*/ 315187 w 630374"/>
              <a:gd name="connsiteY5" fmla="*/ 589935 h 737419"/>
              <a:gd name="connsiteX6" fmla="*/ 0 w 630374"/>
              <a:gd name="connsiteY6" fmla="*/ 589935 h 737419"/>
              <a:gd name="connsiteX7" fmla="*/ 0 w 630374"/>
              <a:gd name="connsiteY7" fmla="*/ 147484 h 7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374" h="737419">
                <a:moveTo>
                  <a:pt x="0" y="147484"/>
                </a:moveTo>
                <a:lnTo>
                  <a:pt x="315187" y="147484"/>
                </a:lnTo>
                <a:lnTo>
                  <a:pt x="315187" y="0"/>
                </a:lnTo>
                <a:lnTo>
                  <a:pt x="630374" y="368710"/>
                </a:lnTo>
                <a:lnTo>
                  <a:pt x="315187" y="737419"/>
                </a:lnTo>
                <a:lnTo>
                  <a:pt x="315187" y="589935"/>
                </a:lnTo>
                <a:lnTo>
                  <a:pt x="0" y="589935"/>
                </a:lnTo>
                <a:lnTo>
                  <a:pt x="0" y="1474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7484" rIns="189112" bIns="147484" numCol="1" spcCol="1270" anchor="ctr" anchorCtr="0">
            <a:noAutofit/>
          </a:bodyPr>
          <a:lstStyle/>
          <a:p>
            <a:pPr marL="0" lvl="0" indent="0" algn="ctr" defTabSz="1466850">
              <a:lnSpc>
                <a:spcPct val="150000"/>
              </a:lnSpc>
              <a:spcBef>
                <a:spcPct val="0"/>
              </a:spcBef>
              <a:spcAft>
                <a:spcPct val="35000"/>
              </a:spcAft>
              <a:buNone/>
            </a:pPr>
            <a:endParaRPr lang="en-AU" sz="3300" kern="1200"/>
          </a:p>
        </p:txBody>
      </p:sp>
      <p:sp>
        <p:nvSpPr>
          <p:cNvPr id="24" name="Rectangle 23" descr="Image of woollen socks">
            <a:extLst>
              <a:ext uri="{FF2B5EF4-FFF2-40B4-BE49-F238E27FC236}">
                <a16:creationId xmlns:a16="http://schemas.microsoft.com/office/drawing/2014/main" id="{5661E19A-6048-0679-3DB4-3046A48E00BC}"/>
              </a:ext>
            </a:extLst>
          </p:cNvPr>
          <p:cNvSpPr/>
          <p:nvPr/>
        </p:nvSpPr>
        <p:spPr>
          <a:xfrm>
            <a:off x="4802851" y="5120474"/>
            <a:ext cx="2469043" cy="1306596"/>
          </a:xfrm>
          <a:prstGeom prst="rect">
            <a:avLst/>
          </a:prstGeom>
          <a:blipFill rotWithShape="0">
            <a:blip r:embed="rId5"/>
            <a:srcRect/>
            <a:stretch>
              <a:fillRect l="84" r="-4836"/>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3072" tIns="123072" rIns="123072" bIns="123072" numCol="1" spcCol="1270" anchor="ctr" anchorCtr="0">
            <a:noAutofit/>
          </a:bodyPr>
          <a:lstStyle/>
          <a:p>
            <a:pPr marL="0" lvl="0" indent="0" algn="l" defTabSz="1066800">
              <a:lnSpc>
                <a:spcPct val="150000"/>
              </a:lnSpc>
              <a:spcBef>
                <a:spcPct val="0"/>
              </a:spcBef>
              <a:spcAft>
                <a:spcPct val="35000"/>
              </a:spcAft>
              <a:buNone/>
            </a:pPr>
            <a:r>
              <a:rPr lang="en-AU" sz="2400" kern="1200"/>
              <a:t> </a:t>
            </a:r>
          </a:p>
        </p:txBody>
      </p:sp>
      <p:sp>
        <p:nvSpPr>
          <p:cNvPr id="25" name="Freeform 24">
            <a:extLst>
              <a:ext uri="{FF2B5EF4-FFF2-40B4-BE49-F238E27FC236}">
                <a16:creationId xmlns:a16="http://schemas.microsoft.com/office/drawing/2014/main" id="{5F136BF3-89E1-0A4F-085A-04DADA40ECAA}"/>
              </a:ext>
              <a:ext uri="{C183D7F6-B498-43B3-948B-1728B52AA6E4}">
                <adec:decorative xmlns:adec="http://schemas.microsoft.com/office/drawing/2017/decorative" val="1"/>
              </a:ext>
            </a:extLst>
          </p:cNvPr>
          <p:cNvSpPr/>
          <p:nvPr/>
        </p:nvSpPr>
        <p:spPr>
          <a:xfrm>
            <a:off x="7779613" y="5405063"/>
            <a:ext cx="630374" cy="737419"/>
          </a:xfrm>
          <a:custGeom>
            <a:avLst/>
            <a:gdLst>
              <a:gd name="connsiteX0" fmla="*/ 0 w 630374"/>
              <a:gd name="connsiteY0" fmla="*/ 147484 h 737419"/>
              <a:gd name="connsiteX1" fmla="*/ 315187 w 630374"/>
              <a:gd name="connsiteY1" fmla="*/ 147484 h 737419"/>
              <a:gd name="connsiteX2" fmla="*/ 315187 w 630374"/>
              <a:gd name="connsiteY2" fmla="*/ 0 h 737419"/>
              <a:gd name="connsiteX3" fmla="*/ 630374 w 630374"/>
              <a:gd name="connsiteY3" fmla="*/ 368710 h 737419"/>
              <a:gd name="connsiteX4" fmla="*/ 315187 w 630374"/>
              <a:gd name="connsiteY4" fmla="*/ 737419 h 737419"/>
              <a:gd name="connsiteX5" fmla="*/ 315187 w 630374"/>
              <a:gd name="connsiteY5" fmla="*/ 589935 h 737419"/>
              <a:gd name="connsiteX6" fmla="*/ 0 w 630374"/>
              <a:gd name="connsiteY6" fmla="*/ 589935 h 737419"/>
              <a:gd name="connsiteX7" fmla="*/ 0 w 630374"/>
              <a:gd name="connsiteY7" fmla="*/ 147484 h 7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374" h="737419">
                <a:moveTo>
                  <a:pt x="0" y="147484"/>
                </a:moveTo>
                <a:lnTo>
                  <a:pt x="315187" y="147484"/>
                </a:lnTo>
                <a:lnTo>
                  <a:pt x="315187" y="0"/>
                </a:lnTo>
                <a:lnTo>
                  <a:pt x="630374" y="368710"/>
                </a:lnTo>
                <a:lnTo>
                  <a:pt x="315187" y="737419"/>
                </a:lnTo>
                <a:lnTo>
                  <a:pt x="315187" y="589935"/>
                </a:lnTo>
                <a:lnTo>
                  <a:pt x="0" y="589935"/>
                </a:lnTo>
                <a:lnTo>
                  <a:pt x="0" y="14748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7484" rIns="189112" bIns="147484" numCol="1" spcCol="1270" anchor="ctr" anchorCtr="0">
            <a:noAutofit/>
          </a:bodyPr>
          <a:lstStyle/>
          <a:p>
            <a:pPr marL="0" lvl="0" indent="0" algn="ctr" defTabSz="1466850">
              <a:lnSpc>
                <a:spcPct val="150000"/>
              </a:lnSpc>
              <a:spcBef>
                <a:spcPct val="0"/>
              </a:spcBef>
              <a:spcAft>
                <a:spcPct val="35000"/>
              </a:spcAft>
              <a:buNone/>
            </a:pPr>
            <a:endParaRPr lang="en-AU" sz="3300" kern="1200"/>
          </a:p>
        </p:txBody>
      </p:sp>
      <p:sp>
        <p:nvSpPr>
          <p:cNvPr id="26" name="Freeform 25">
            <a:extLst>
              <a:ext uri="{FF2B5EF4-FFF2-40B4-BE49-F238E27FC236}">
                <a16:creationId xmlns:a16="http://schemas.microsoft.com/office/drawing/2014/main" id="{1F3C0617-1AF1-FF64-8905-6C7A16698F75}"/>
              </a:ext>
            </a:extLst>
          </p:cNvPr>
          <p:cNvSpPr/>
          <p:nvPr/>
        </p:nvSpPr>
        <p:spPr>
          <a:xfrm>
            <a:off x="8671653" y="5233776"/>
            <a:ext cx="2973466" cy="1079992"/>
          </a:xfrm>
          <a:custGeom>
            <a:avLst/>
            <a:gdLst>
              <a:gd name="connsiteX0" fmla="*/ 0 w 2973466"/>
              <a:gd name="connsiteY0" fmla="*/ 107999 h 1079992"/>
              <a:gd name="connsiteX1" fmla="*/ 107999 w 2973466"/>
              <a:gd name="connsiteY1" fmla="*/ 0 h 1079992"/>
              <a:gd name="connsiteX2" fmla="*/ 2865467 w 2973466"/>
              <a:gd name="connsiteY2" fmla="*/ 0 h 1079992"/>
              <a:gd name="connsiteX3" fmla="*/ 2973466 w 2973466"/>
              <a:gd name="connsiteY3" fmla="*/ 107999 h 1079992"/>
              <a:gd name="connsiteX4" fmla="*/ 2973466 w 2973466"/>
              <a:gd name="connsiteY4" fmla="*/ 971993 h 1079992"/>
              <a:gd name="connsiteX5" fmla="*/ 2865467 w 2973466"/>
              <a:gd name="connsiteY5" fmla="*/ 1079992 h 1079992"/>
              <a:gd name="connsiteX6" fmla="*/ 107999 w 2973466"/>
              <a:gd name="connsiteY6" fmla="*/ 1079992 h 1079992"/>
              <a:gd name="connsiteX7" fmla="*/ 0 w 2973466"/>
              <a:gd name="connsiteY7" fmla="*/ 971993 h 1079992"/>
              <a:gd name="connsiteX8" fmla="*/ 0 w 2973466"/>
              <a:gd name="connsiteY8" fmla="*/ 107999 h 10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466" h="1079992">
                <a:moveTo>
                  <a:pt x="0" y="107999"/>
                </a:moveTo>
                <a:cubicBezTo>
                  <a:pt x="0" y="48353"/>
                  <a:pt x="48353" y="0"/>
                  <a:pt x="107999" y="0"/>
                </a:cubicBezTo>
                <a:lnTo>
                  <a:pt x="2865467" y="0"/>
                </a:lnTo>
                <a:cubicBezTo>
                  <a:pt x="2925113" y="0"/>
                  <a:pt x="2973466" y="48353"/>
                  <a:pt x="2973466" y="107999"/>
                </a:cubicBezTo>
                <a:lnTo>
                  <a:pt x="2973466" y="971993"/>
                </a:lnTo>
                <a:cubicBezTo>
                  <a:pt x="2973466" y="1031639"/>
                  <a:pt x="2925113" y="1079992"/>
                  <a:pt x="2865467" y="1079992"/>
                </a:cubicBezTo>
                <a:lnTo>
                  <a:pt x="107999" y="1079992"/>
                </a:lnTo>
                <a:cubicBezTo>
                  <a:pt x="48353" y="1079992"/>
                  <a:pt x="0" y="1031639"/>
                  <a:pt x="0" y="971993"/>
                </a:cubicBezTo>
                <a:lnTo>
                  <a:pt x="0" y="1079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832" tIns="107832" rIns="107832" bIns="107832" numCol="1" spcCol="1270" anchor="ctr" anchorCtr="0">
            <a:noAutofit/>
          </a:bodyPr>
          <a:lstStyle/>
          <a:p>
            <a:pPr marL="0" lvl="0" indent="0" algn="l" defTabSz="889000">
              <a:lnSpc>
                <a:spcPct val="130000"/>
              </a:lnSpc>
              <a:spcBef>
                <a:spcPct val="0"/>
              </a:spcBef>
              <a:buNone/>
            </a:pPr>
            <a:r>
              <a:rPr lang="en-AU" sz="2000" kern="1200" dirty="0"/>
              <a:t>How does the term relate to the image?</a:t>
            </a:r>
          </a:p>
        </p:txBody>
      </p:sp>
      <p:sp>
        <p:nvSpPr>
          <p:cNvPr id="4" name="Slide Number Placeholder 3">
            <a:extLst>
              <a:ext uri="{FF2B5EF4-FFF2-40B4-BE49-F238E27FC236}">
                <a16:creationId xmlns:a16="http://schemas.microsoft.com/office/drawing/2014/main" id="{EFC3DB70-570D-F975-3B54-7978833BEB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286206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F9B2D-F4D3-A0CC-6275-2BBBD12FF0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2FA76B-3C24-AE74-6BCF-818898F31B1A}"/>
              </a:ext>
            </a:extLst>
          </p:cNvPr>
          <p:cNvSpPr>
            <a:spLocks noGrp="1"/>
          </p:cNvSpPr>
          <p:nvPr>
            <p:ph type="title"/>
          </p:nvPr>
        </p:nvSpPr>
        <p:spPr/>
        <p:txBody>
          <a:bodyPr/>
          <a:lstStyle/>
          <a:p>
            <a:r>
              <a:rPr lang="en-AU" dirty="0">
                <a:latin typeface="+mj-lt"/>
              </a:rPr>
              <a:t>Products from sheep production</a:t>
            </a:r>
          </a:p>
        </p:txBody>
      </p:sp>
      <p:pic>
        <p:nvPicPr>
          <p:cNvPr id="11" name="Picture 10" descr="Poster of different wool uses and the raw product it came from">
            <a:extLst>
              <a:ext uri="{FF2B5EF4-FFF2-40B4-BE49-F238E27FC236}">
                <a16:creationId xmlns:a16="http://schemas.microsoft.com/office/drawing/2014/main" id="{5BF77A18-EF63-0A37-4210-3F7965DF303E}"/>
              </a:ext>
            </a:extLst>
          </p:cNvPr>
          <p:cNvPicPr>
            <a:picLocks noChangeAspect="1"/>
          </p:cNvPicPr>
          <p:nvPr/>
        </p:nvPicPr>
        <p:blipFill rotWithShape="1">
          <a:blip r:embed="rId3"/>
          <a:srcRect/>
          <a:stretch>
            <a:fillRect/>
          </a:stretch>
        </p:blipFill>
        <p:spPr>
          <a:xfrm>
            <a:off x="3857686" y="1198681"/>
            <a:ext cx="4194114" cy="5497319"/>
          </a:xfrm>
          <a:prstGeom prst="rect">
            <a:avLst/>
          </a:prstGeom>
        </p:spPr>
      </p:pic>
      <p:sp>
        <p:nvSpPr>
          <p:cNvPr id="3" name="Slide Number Placeholder 2">
            <a:extLst>
              <a:ext uri="{FF2B5EF4-FFF2-40B4-BE49-F238E27FC236}">
                <a16:creationId xmlns:a16="http://schemas.microsoft.com/office/drawing/2014/main" id="{0F4F01B2-979A-E78D-F2CD-38C840F3C9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233798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682A8C-2A58-6411-8784-865B8D173DE4}"/>
              </a:ext>
            </a:extLst>
          </p:cNvPr>
          <p:cNvSpPr>
            <a:spLocks noGrp="1"/>
          </p:cNvSpPr>
          <p:nvPr>
            <p:ph type="title"/>
          </p:nvPr>
        </p:nvSpPr>
        <p:spPr/>
        <p:txBody>
          <a:bodyPr/>
          <a:lstStyle/>
          <a:p>
            <a:r>
              <a:rPr lang="en-AU" dirty="0"/>
              <a:t>Raw versus value-added activity</a:t>
            </a:r>
          </a:p>
        </p:txBody>
      </p:sp>
      <p:sp>
        <p:nvSpPr>
          <p:cNvPr id="8" name="Rectangle: Rounded Corners 7">
            <a:extLst>
              <a:ext uri="{FF2B5EF4-FFF2-40B4-BE49-F238E27FC236}">
                <a16:creationId xmlns:a16="http://schemas.microsoft.com/office/drawing/2014/main" id="{26BC0B29-65A2-7258-9C65-7D2C08825156}"/>
              </a:ext>
            </a:extLst>
          </p:cNvPr>
          <p:cNvSpPr/>
          <p:nvPr/>
        </p:nvSpPr>
        <p:spPr>
          <a:xfrm>
            <a:off x="360000" y="1230998"/>
            <a:ext cx="1430700"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Fleece</a:t>
            </a:r>
          </a:p>
        </p:txBody>
      </p:sp>
      <p:sp>
        <p:nvSpPr>
          <p:cNvPr id="9" name="Rectangle: Rounded Corners 8">
            <a:extLst>
              <a:ext uri="{FF2B5EF4-FFF2-40B4-BE49-F238E27FC236}">
                <a16:creationId xmlns:a16="http://schemas.microsoft.com/office/drawing/2014/main" id="{EB19AC4B-F1CE-2499-2DEF-41C2D4AF4BC2}"/>
              </a:ext>
            </a:extLst>
          </p:cNvPr>
          <p:cNvSpPr/>
          <p:nvPr/>
        </p:nvSpPr>
        <p:spPr>
          <a:xfrm>
            <a:off x="360000" y="2017787"/>
            <a:ext cx="1430700"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t>Meat</a:t>
            </a:r>
          </a:p>
        </p:txBody>
      </p:sp>
      <p:sp>
        <p:nvSpPr>
          <p:cNvPr id="10" name="Rectangle: Rounded Corners 9">
            <a:extLst>
              <a:ext uri="{FF2B5EF4-FFF2-40B4-BE49-F238E27FC236}">
                <a16:creationId xmlns:a16="http://schemas.microsoft.com/office/drawing/2014/main" id="{34BF7CA9-077F-CAA6-0CCE-B0FAF37AEDD4}"/>
              </a:ext>
            </a:extLst>
          </p:cNvPr>
          <p:cNvSpPr/>
          <p:nvPr/>
        </p:nvSpPr>
        <p:spPr>
          <a:xfrm>
            <a:off x="360000" y="2804576"/>
            <a:ext cx="1430700"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t>Pet food</a:t>
            </a:r>
          </a:p>
        </p:txBody>
      </p:sp>
      <p:sp>
        <p:nvSpPr>
          <p:cNvPr id="11" name="Rectangle: Rounded Corners 10">
            <a:extLst>
              <a:ext uri="{FF2B5EF4-FFF2-40B4-BE49-F238E27FC236}">
                <a16:creationId xmlns:a16="http://schemas.microsoft.com/office/drawing/2014/main" id="{08CF9CC3-E019-016E-4778-58770A01A809}"/>
              </a:ext>
            </a:extLst>
          </p:cNvPr>
          <p:cNvSpPr/>
          <p:nvPr/>
        </p:nvSpPr>
        <p:spPr>
          <a:xfrm>
            <a:off x="360000" y="3591365"/>
            <a:ext cx="1430700"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t>Hides</a:t>
            </a:r>
          </a:p>
        </p:txBody>
      </p:sp>
      <p:sp>
        <p:nvSpPr>
          <p:cNvPr id="12" name="Rectangle: Rounded Corners 11">
            <a:extLst>
              <a:ext uri="{FF2B5EF4-FFF2-40B4-BE49-F238E27FC236}">
                <a16:creationId xmlns:a16="http://schemas.microsoft.com/office/drawing/2014/main" id="{4C3FB94B-D6F1-5D86-E82C-3FC417F55186}"/>
              </a:ext>
            </a:extLst>
          </p:cNvPr>
          <p:cNvSpPr/>
          <p:nvPr/>
        </p:nvSpPr>
        <p:spPr>
          <a:xfrm>
            <a:off x="360000" y="4378154"/>
            <a:ext cx="1430700"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t>Clothing</a:t>
            </a:r>
          </a:p>
        </p:txBody>
      </p:sp>
      <p:sp>
        <p:nvSpPr>
          <p:cNvPr id="13" name="Rectangle: Rounded Corners 12">
            <a:extLst>
              <a:ext uri="{FF2B5EF4-FFF2-40B4-BE49-F238E27FC236}">
                <a16:creationId xmlns:a16="http://schemas.microsoft.com/office/drawing/2014/main" id="{73452928-C57D-8ECE-0CC1-FCF6D063E808}"/>
              </a:ext>
            </a:extLst>
          </p:cNvPr>
          <p:cNvSpPr/>
          <p:nvPr/>
        </p:nvSpPr>
        <p:spPr>
          <a:xfrm>
            <a:off x="360000" y="5164943"/>
            <a:ext cx="1430700"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t>Offal</a:t>
            </a:r>
          </a:p>
        </p:txBody>
      </p:sp>
      <p:sp>
        <p:nvSpPr>
          <p:cNvPr id="14" name="Rectangle: Rounded Corners 13">
            <a:extLst>
              <a:ext uri="{FF2B5EF4-FFF2-40B4-BE49-F238E27FC236}">
                <a16:creationId xmlns:a16="http://schemas.microsoft.com/office/drawing/2014/main" id="{486B93DC-EB74-B74D-6983-E6EFC4439FE6}"/>
              </a:ext>
            </a:extLst>
          </p:cNvPr>
          <p:cNvSpPr/>
          <p:nvPr/>
        </p:nvSpPr>
        <p:spPr>
          <a:xfrm>
            <a:off x="360000" y="5951730"/>
            <a:ext cx="1430700"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t>Insulation</a:t>
            </a:r>
          </a:p>
        </p:txBody>
      </p:sp>
      <p:sp>
        <p:nvSpPr>
          <p:cNvPr id="6" name="Rectangle: Rounded Corners 5">
            <a:extLst>
              <a:ext uri="{FF2B5EF4-FFF2-40B4-BE49-F238E27FC236}">
                <a16:creationId xmlns:a16="http://schemas.microsoft.com/office/drawing/2014/main" id="{5B0B301C-B634-F5D2-C318-197C6A68FADC}"/>
              </a:ext>
            </a:extLst>
          </p:cNvPr>
          <p:cNvSpPr/>
          <p:nvPr/>
        </p:nvSpPr>
        <p:spPr>
          <a:xfrm>
            <a:off x="2478309" y="1345298"/>
            <a:ext cx="3894082" cy="5031807"/>
          </a:xfrm>
          <a:prstGeom prst="roundRect">
            <a:avLst>
              <a:gd name="adj" fmla="val 6883"/>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en-AU" sz="2000"/>
              <a:t>Raw</a:t>
            </a:r>
          </a:p>
          <a:p>
            <a:pPr algn="ctr"/>
            <a:endParaRPr lang="en-AU" sz="2000"/>
          </a:p>
          <a:p>
            <a:pPr algn="ctr"/>
            <a:endParaRPr lang="en-AU" sz="2000"/>
          </a:p>
          <a:p>
            <a:pPr algn="ctr"/>
            <a:endParaRPr lang="en-AU" sz="2000"/>
          </a:p>
          <a:p>
            <a:pPr algn="ctr"/>
            <a:endParaRPr lang="en-AU" sz="2000"/>
          </a:p>
          <a:p>
            <a:pPr algn="ctr"/>
            <a:endParaRPr lang="en-AU" sz="2000"/>
          </a:p>
          <a:p>
            <a:pPr algn="ctr"/>
            <a:endParaRPr lang="en-AU" sz="2000"/>
          </a:p>
          <a:p>
            <a:pPr algn="ctr"/>
            <a:endParaRPr lang="en-AU" sz="2000"/>
          </a:p>
          <a:p>
            <a:pPr algn="ctr"/>
            <a:endParaRPr lang="en-AU" sz="2000"/>
          </a:p>
          <a:p>
            <a:pPr algn="ctr"/>
            <a:endParaRPr lang="en-AU" sz="2000"/>
          </a:p>
          <a:p>
            <a:pPr algn="ctr"/>
            <a:endParaRPr lang="en-AU" sz="2000"/>
          </a:p>
        </p:txBody>
      </p:sp>
      <p:sp>
        <p:nvSpPr>
          <p:cNvPr id="15" name="Rectangle: Rounded Corners 5">
            <a:extLst>
              <a:ext uri="{FF2B5EF4-FFF2-40B4-BE49-F238E27FC236}">
                <a16:creationId xmlns:a16="http://schemas.microsoft.com/office/drawing/2014/main" id="{B908D621-9955-50D4-E943-C8AF843028DF}"/>
              </a:ext>
            </a:extLst>
          </p:cNvPr>
          <p:cNvSpPr/>
          <p:nvPr/>
        </p:nvSpPr>
        <p:spPr>
          <a:xfrm>
            <a:off x="6694709" y="1345298"/>
            <a:ext cx="3894082" cy="5031807"/>
          </a:xfrm>
          <a:prstGeom prst="roundRect">
            <a:avLst>
              <a:gd name="adj" fmla="val 6883"/>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en-AU" sz="2000" dirty="0"/>
              <a:t>Value-added</a:t>
            </a:r>
          </a:p>
          <a:p>
            <a:pPr algn="ctr"/>
            <a:endParaRPr lang="en-AU" sz="2000" dirty="0"/>
          </a:p>
          <a:p>
            <a:pPr algn="ctr"/>
            <a:endParaRPr lang="en-AU" sz="2000" dirty="0"/>
          </a:p>
          <a:p>
            <a:pPr algn="ctr"/>
            <a:endParaRPr lang="en-AU" sz="2000" dirty="0"/>
          </a:p>
          <a:p>
            <a:pPr algn="ctr"/>
            <a:endParaRPr lang="en-AU" sz="2000" dirty="0"/>
          </a:p>
          <a:p>
            <a:pPr algn="ctr"/>
            <a:endParaRPr lang="en-AU" sz="2000" dirty="0"/>
          </a:p>
          <a:p>
            <a:pPr algn="ctr"/>
            <a:endParaRPr lang="en-AU" sz="2000" dirty="0"/>
          </a:p>
          <a:p>
            <a:pPr algn="ctr"/>
            <a:endParaRPr lang="en-AU" sz="2000" dirty="0"/>
          </a:p>
          <a:p>
            <a:pPr algn="ctr"/>
            <a:endParaRPr lang="en-AU" sz="2000" dirty="0"/>
          </a:p>
          <a:p>
            <a:pPr algn="ctr"/>
            <a:endParaRPr lang="en-AU" sz="2000" dirty="0"/>
          </a:p>
          <a:p>
            <a:pPr algn="ctr"/>
            <a:endParaRPr lang="en-AU" sz="2000" dirty="0"/>
          </a:p>
        </p:txBody>
      </p:sp>
      <p:sp>
        <p:nvSpPr>
          <p:cNvPr id="2" name="Slide Number Placeholder 1">
            <a:extLst>
              <a:ext uri="{FF2B5EF4-FFF2-40B4-BE49-F238E27FC236}">
                <a16:creationId xmlns:a16="http://schemas.microsoft.com/office/drawing/2014/main" id="{52C64216-0081-907A-ABB7-79D468C04C5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219812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61E6E-572D-31F8-9450-A80820D4C27D}"/>
              </a:ext>
            </a:extLst>
          </p:cNvPr>
          <p:cNvSpPr>
            <a:spLocks noGrp="1"/>
          </p:cNvSpPr>
          <p:nvPr>
            <p:ph type="title"/>
          </p:nvPr>
        </p:nvSpPr>
        <p:spPr/>
        <p:txBody>
          <a:bodyPr/>
          <a:lstStyle/>
          <a:p>
            <a:r>
              <a:rPr lang="en-AU"/>
              <a:t>Describe paragraph</a:t>
            </a:r>
          </a:p>
        </p:txBody>
      </p:sp>
      <p:sp>
        <p:nvSpPr>
          <p:cNvPr id="5" name="Text Placeholder 4">
            <a:extLst>
              <a:ext uri="{FF2B5EF4-FFF2-40B4-BE49-F238E27FC236}">
                <a16:creationId xmlns:a16="http://schemas.microsoft.com/office/drawing/2014/main" id="{DD76F24B-33E9-34EE-A570-251C54423024}"/>
              </a:ext>
            </a:extLst>
          </p:cNvPr>
          <p:cNvSpPr>
            <a:spLocks noGrp="1"/>
          </p:cNvSpPr>
          <p:nvPr>
            <p:ph type="body" sz="quarter" idx="17"/>
          </p:nvPr>
        </p:nvSpPr>
        <p:spPr>
          <a:xfrm>
            <a:off x="360000" y="1567087"/>
            <a:ext cx="11484000" cy="545602"/>
          </a:xfrm>
        </p:spPr>
        <p:txBody>
          <a:bodyPr/>
          <a:lstStyle/>
          <a:p>
            <a:r>
              <a:rPr lang="en-AU" sz="1800" dirty="0">
                <a:latin typeface="+mn-lt"/>
              </a:rPr>
              <a:t>Write a short paragraph describing how sheep contribute to everyday products in Australian households.</a:t>
            </a:r>
          </a:p>
        </p:txBody>
      </p:sp>
      <p:sp>
        <p:nvSpPr>
          <p:cNvPr id="6" name="Rectangle: Rounded Corners 5">
            <a:extLst>
              <a:ext uri="{FF2B5EF4-FFF2-40B4-BE49-F238E27FC236}">
                <a16:creationId xmlns:a16="http://schemas.microsoft.com/office/drawing/2014/main" id="{21218646-D4A4-DDBF-23E3-915377BCF5A4}"/>
              </a:ext>
            </a:extLst>
          </p:cNvPr>
          <p:cNvSpPr/>
          <p:nvPr/>
        </p:nvSpPr>
        <p:spPr>
          <a:xfrm>
            <a:off x="360000" y="2418269"/>
            <a:ext cx="3044235" cy="1066800"/>
          </a:xfrm>
          <a:prstGeom prst="roundRect">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AU" sz="1800" dirty="0">
                <a:solidFill>
                  <a:schemeClr val="tx1"/>
                </a:solidFill>
              </a:rPr>
              <a:t>Introduce the topic</a:t>
            </a:r>
          </a:p>
        </p:txBody>
      </p:sp>
      <p:sp>
        <p:nvSpPr>
          <p:cNvPr id="9" name="Rectangle: Rounded Corners 8">
            <a:extLst>
              <a:ext uri="{FF2B5EF4-FFF2-40B4-BE49-F238E27FC236}">
                <a16:creationId xmlns:a16="http://schemas.microsoft.com/office/drawing/2014/main" id="{77A1FCB4-88C3-F8D5-6009-ECC6FEE04073}"/>
              </a:ext>
            </a:extLst>
          </p:cNvPr>
          <p:cNvSpPr/>
          <p:nvPr/>
        </p:nvSpPr>
        <p:spPr>
          <a:xfrm>
            <a:off x="3538197" y="2418269"/>
            <a:ext cx="4200335" cy="1066800"/>
          </a:xfrm>
          <a:prstGeom prst="roundRect">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startAt="2"/>
            </a:pPr>
            <a:r>
              <a:rPr lang="en-AU" sz="1800" dirty="0">
                <a:solidFill>
                  <a:schemeClr val="tx1"/>
                </a:solidFill>
              </a:rPr>
              <a:t>What does or did it look like?</a:t>
            </a:r>
          </a:p>
        </p:txBody>
      </p:sp>
      <p:sp>
        <p:nvSpPr>
          <p:cNvPr id="8" name="Rectangle: Rounded Corners 7">
            <a:extLst>
              <a:ext uri="{FF2B5EF4-FFF2-40B4-BE49-F238E27FC236}">
                <a16:creationId xmlns:a16="http://schemas.microsoft.com/office/drawing/2014/main" id="{B1B60A49-C70B-4A25-C276-FC68B9DA85E1}"/>
              </a:ext>
            </a:extLst>
          </p:cNvPr>
          <p:cNvSpPr/>
          <p:nvPr/>
        </p:nvSpPr>
        <p:spPr>
          <a:xfrm>
            <a:off x="7882033" y="2418269"/>
            <a:ext cx="3818466" cy="1066800"/>
          </a:xfrm>
          <a:prstGeom prst="roundRect">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startAt="3"/>
            </a:pPr>
            <a:r>
              <a:rPr lang="en-AU" sz="1800" dirty="0">
                <a:solidFill>
                  <a:schemeClr val="tx1"/>
                </a:solidFill>
              </a:rPr>
              <a:t>What does or did it do?</a:t>
            </a:r>
          </a:p>
        </p:txBody>
      </p:sp>
      <p:sp>
        <p:nvSpPr>
          <p:cNvPr id="7" name="Rectangle: Rounded Corners 6">
            <a:extLst>
              <a:ext uri="{FF2B5EF4-FFF2-40B4-BE49-F238E27FC236}">
                <a16:creationId xmlns:a16="http://schemas.microsoft.com/office/drawing/2014/main" id="{9C24A0D6-A240-A7CD-DA72-CD1908DAA845}"/>
              </a:ext>
            </a:extLst>
          </p:cNvPr>
          <p:cNvSpPr/>
          <p:nvPr/>
        </p:nvSpPr>
        <p:spPr>
          <a:xfrm>
            <a:off x="360000" y="3678512"/>
            <a:ext cx="11340499" cy="1066800"/>
          </a:xfrm>
          <a:prstGeom prst="roundRect">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startAt="4"/>
            </a:pPr>
            <a:r>
              <a:rPr lang="en-AU" sz="1800" dirty="0">
                <a:solidFill>
                  <a:schemeClr val="tx1"/>
                </a:solidFill>
              </a:rPr>
              <a:t>Conclude with a summarising sentences (for example, why is it important?) </a:t>
            </a:r>
          </a:p>
        </p:txBody>
      </p:sp>
      <p:sp>
        <p:nvSpPr>
          <p:cNvPr id="2" name="Slide Number Placeholder 1">
            <a:extLst>
              <a:ext uri="{FF2B5EF4-FFF2-40B4-BE49-F238E27FC236}">
                <a16:creationId xmlns:a16="http://schemas.microsoft.com/office/drawing/2014/main" id="{0A78E8D1-A3BC-B955-19C5-174829F2CDD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18670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F5154-09EA-0D5C-8CB9-C2FA831BC0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4F2AA0-CC43-7507-FAAE-BE3E053326BA}"/>
              </a:ext>
            </a:extLst>
          </p:cNvPr>
          <p:cNvSpPr>
            <a:spLocks noGrp="1"/>
          </p:cNvSpPr>
          <p:nvPr>
            <p:ph type="title"/>
          </p:nvPr>
        </p:nvSpPr>
        <p:spPr/>
        <p:txBody>
          <a:bodyPr/>
          <a:lstStyle/>
          <a:p>
            <a:r>
              <a:rPr lang="en-AU" dirty="0"/>
              <a:t>Describe paragraph – topic specific</a:t>
            </a:r>
          </a:p>
        </p:txBody>
      </p:sp>
      <p:sp>
        <p:nvSpPr>
          <p:cNvPr id="5" name="Text Placeholder 4">
            <a:extLst>
              <a:ext uri="{FF2B5EF4-FFF2-40B4-BE49-F238E27FC236}">
                <a16:creationId xmlns:a16="http://schemas.microsoft.com/office/drawing/2014/main" id="{5ED7902C-7D28-E2FB-BCA6-1B12CA88806E}"/>
              </a:ext>
            </a:extLst>
          </p:cNvPr>
          <p:cNvSpPr>
            <a:spLocks noGrp="1"/>
          </p:cNvSpPr>
          <p:nvPr>
            <p:ph type="body" sz="quarter" idx="17"/>
          </p:nvPr>
        </p:nvSpPr>
        <p:spPr>
          <a:xfrm>
            <a:off x="360000" y="1567086"/>
            <a:ext cx="11484000" cy="545601"/>
          </a:xfrm>
        </p:spPr>
        <p:txBody>
          <a:bodyPr/>
          <a:lstStyle/>
          <a:p>
            <a:r>
              <a:rPr lang="en-AU" sz="1800" dirty="0">
                <a:latin typeface="+mn-lt"/>
              </a:rPr>
              <a:t>Write a short paragraph describing how sheep contribute to everyday products in Australian households.</a:t>
            </a:r>
          </a:p>
        </p:txBody>
      </p:sp>
      <p:sp>
        <p:nvSpPr>
          <p:cNvPr id="6" name="Rectangle: Rounded Corners 5">
            <a:extLst>
              <a:ext uri="{FF2B5EF4-FFF2-40B4-BE49-F238E27FC236}">
                <a16:creationId xmlns:a16="http://schemas.microsoft.com/office/drawing/2014/main" id="{8D8BF5B2-C9F8-EB81-43C8-C62C21D6791E}"/>
              </a:ext>
            </a:extLst>
          </p:cNvPr>
          <p:cNvSpPr/>
          <p:nvPr/>
        </p:nvSpPr>
        <p:spPr>
          <a:xfrm>
            <a:off x="360000" y="2384425"/>
            <a:ext cx="3492333" cy="1066800"/>
          </a:xfrm>
          <a:prstGeom prst="roundRect">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mj-lt"/>
              <a:buAutoNum type="arabicPeriod"/>
            </a:pPr>
            <a:r>
              <a:rPr lang="en-AU" sz="1800" dirty="0">
                <a:solidFill>
                  <a:schemeClr val="tx1"/>
                </a:solidFill>
              </a:rPr>
              <a:t>How are sheep linked to things we use at home?</a:t>
            </a:r>
          </a:p>
        </p:txBody>
      </p:sp>
      <p:sp>
        <p:nvSpPr>
          <p:cNvPr id="9" name="Rectangle: Rounded Corners 8">
            <a:extLst>
              <a:ext uri="{FF2B5EF4-FFF2-40B4-BE49-F238E27FC236}">
                <a16:creationId xmlns:a16="http://schemas.microsoft.com/office/drawing/2014/main" id="{6DBA9BB4-C93E-3FD8-ABD4-88BD46FA5DE5}"/>
              </a:ext>
            </a:extLst>
          </p:cNvPr>
          <p:cNvSpPr/>
          <p:nvPr/>
        </p:nvSpPr>
        <p:spPr>
          <a:xfrm>
            <a:off x="3957950" y="2384425"/>
            <a:ext cx="3818466" cy="1066800"/>
          </a:xfrm>
          <a:prstGeom prst="roundRect">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mj-lt"/>
              <a:buAutoNum type="arabicPeriod" startAt="2"/>
            </a:pPr>
            <a:r>
              <a:rPr lang="en-AU" sz="1800" dirty="0">
                <a:solidFill>
                  <a:schemeClr val="tx1"/>
                </a:solidFill>
              </a:rPr>
              <a:t>Describe the materials sheep provide us.</a:t>
            </a:r>
          </a:p>
        </p:txBody>
      </p:sp>
      <p:sp>
        <p:nvSpPr>
          <p:cNvPr id="8" name="Rectangle: Rounded Corners 7">
            <a:extLst>
              <a:ext uri="{FF2B5EF4-FFF2-40B4-BE49-F238E27FC236}">
                <a16:creationId xmlns:a16="http://schemas.microsoft.com/office/drawing/2014/main" id="{A558ED98-FA99-A992-7B3A-49555FA04F39}"/>
              </a:ext>
            </a:extLst>
          </p:cNvPr>
          <p:cNvSpPr/>
          <p:nvPr/>
        </p:nvSpPr>
        <p:spPr>
          <a:xfrm>
            <a:off x="7882033" y="2384425"/>
            <a:ext cx="3818466" cy="1066800"/>
          </a:xfrm>
          <a:prstGeom prst="roundRect">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mj-lt"/>
              <a:buAutoNum type="arabicPeriod" startAt="3"/>
            </a:pPr>
            <a:r>
              <a:rPr lang="en-AU" sz="1800" dirty="0">
                <a:solidFill>
                  <a:schemeClr val="tx1"/>
                </a:solidFill>
              </a:rPr>
              <a:t>Say how we use these materials in our homes.</a:t>
            </a:r>
          </a:p>
        </p:txBody>
      </p:sp>
      <p:sp>
        <p:nvSpPr>
          <p:cNvPr id="7" name="Rectangle: Rounded Corners 6">
            <a:extLst>
              <a:ext uri="{FF2B5EF4-FFF2-40B4-BE49-F238E27FC236}">
                <a16:creationId xmlns:a16="http://schemas.microsoft.com/office/drawing/2014/main" id="{6CE7A8C0-702C-715B-D80A-B9D8F1B572C7}"/>
              </a:ext>
            </a:extLst>
          </p:cNvPr>
          <p:cNvSpPr/>
          <p:nvPr/>
        </p:nvSpPr>
        <p:spPr>
          <a:xfrm>
            <a:off x="360000" y="3644668"/>
            <a:ext cx="11340499" cy="1066800"/>
          </a:xfrm>
          <a:prstGeom prst="roundRect">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mj-lt"/>
              <a:buAutoNum type="arabicPeriod" startAt="4"/>
            </a:pPr>
            <a:r>
              <a:rPr lang="en-AU" sz="1800" dirty="0">
                <a:solidFill>
                  <a:schemeClr val="tx1"/>
                </a:solidFill>
              </a:rPr>
              <a:t>Summarise why sheep are important in our daily life (optional).</a:t>
            </a:r>
          </a:p>
        </p:txBody>
      </p:sp>
      <p:sp>
        <p:nvSpPr>
          <p:cNvPr id="2" name="Slide Number Placeholder 1">
            <a:extLst>
              <a:ext uri="{FF2B5EF4-FFF2-40B4-BE49-F238E27FC236}">
                <a16:creationId xmlns:a16="http://schemas.microsoft.com/office/drawing/2014/main" id="{94EB18B8-A437-B51D-7768-A44D259FC77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301364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06AA7-79D1-8565-A9D4-B88150CDE8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A8A321-1F51-9CC7-BDB7-0A1EAECED270}"/>
              </a:ext>
            </a:extLst>
          </p:cNvPr>
          <p:cNvSpPr>
            <a:spLocks noGrp="1"/>
          </p:cNvSpPr>
          <p:nvPr>
            <p:ph type="title"/>
          </p:nvPr>
        </p:nvSpPr>
        <p:spPr/>
        <p:txBody>
          <a:bodyPr/>
          <a:lstStyle/>
          <a:p>
            <a:r>
              <a:rPr lang="en-AU"/>
              <a:t>Describe paragraph – sentence starters</a:t>
            </a:r>
          </a:p>
        </p:txBody>
      </p:sp>
      <p:sp>
        <p:nvSpPr>
          <p:cNvPr id="5" name="Text Placeholder 4">
            <a:extLst>
              <a:ext uri="{FF2B5EF4-FFF2-40B4-BE49-F238E27FC236}">
                <a16:creationId xmlns:a16="http://schemas.microsoft.com/office/drawing/2014/main" id="{702E7886-5E43-4832-AA4B-EFDAB2F6BE82}"/>
              </a:ext>
            </a:extLst>
          </p:cNvPr>
          <p:cNvSpPr>
            <a:spLocks noGrp="1"/>
          </p:cNvSpPr>
          <p:nvPr>
            <p:ph type="body" sz="quarter" idx="17"/>
          </p:nvPr>
        </p:nvSpPr>
        <p:spPr>
          <a:xfrm>
            <a:off x="360000" y="1270000"/>
            <a:ext cx="11484000" cy="471093"/>
          </a:xfrm>
        </p:spPr>
        <p:txBody>
          <a:bodyPr/>
          <a:lstStyle/>
          <a:p>
            <a:r>
              <a:rPr lang="en-AU" sz="1800" dirty="0">
                <a:latin typeface="+mn-lt"/>
              </a:rPr>
              <a:t>Write a short paragraph describing how sheep contribute to everyday products in Australian households.</a:t>
            </a:r>
          </a:p>
        </p:txBody>
      </p:sp>
      <p:sp>
        <p:nvSpPr>
          <p:cNvPr id="6" name="Rectangle: Rounded Corners 5">
            <a:extLst>
              <a:ext uri="{FF2B5EF4-FFF2-40B4-BE49-F238E27FC236}">
                <a16:creationId xmlns:a16="http://schemas.microsoft.com/office/drawing/2014/main" id="{BBC457E6-1EB3-A881-07CA-8F9F8274998D}"/>
              </a:ext>
            </a:extLst>
          </p:cNvPr>
          <p:cNvSpPr/>
          <p:nvPr/>
        </p:nvSpPr>
        <p:spPr>
          <a:xfrm>
            <a:off x="360000" y="1855021"/>
            <a:ext cx="11340499" cy="1066800"/>
          </a:xfrm>
          <a:prstGeom prst="roundRect">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a:solidFill>
                  <a:schemeClr val="tx1"/>
                </a:solidFill>
              </a:rPr>
              <a:t>1. Sheep are linked to things we use at home because…</a:t>
            </a:r>
          </a:p>
        </p:txBody>
      </p:sp>
      <p:sp>
        <p:nvSpPr>
          <p:cNvPr id="9" name="Rectangle: Rounded Corners 8">
            <a:extLst>
              <a:ext uri="{FF2B5EF4-FFF2-40B4-BE49-F238E27FC236}">
                <a16:creationId xmlns:a16="http://schemas.microsoft.com/office/drawing/2014/main" id="{FBB88166-0E4B-7E60-31B2-58E9A9C00022}"/>
              </a:ext>
            </a:extLst>
          </p:cNvPr>
          <p:cNvSpPr/>
          <p:nvPr/>
        </p:nvSpPr>
        <p:spPr>
          <a:xfrm>
            <a:off x="354000" y="3015104"/>
            <a:ext cx="11340000" cy="1066800"/>
          </a:xfrm>
          <a:prstGeom prst="roundRect">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a:solidFill>
                  <a:schemeClr val="tx1"/>
                </a:solidFill>
              </a:rPr>
              <a:t>2. Sheep give us materials like…</a:t>
            </a:r>
          </a:p>
        </p:txBody>
      </p:sp>
      <p:sp>
        <p:nvSpPr>
          <p:cNvPr id="8" name="Rectangle: Rounded Corners 7">
            <a:extLst>
              <a:ext uri="{FF2B5EF4-FFF2-40B4-BE49-F238E27FC236}">
                <a16:creationId xmlns:a16="http://schemas.microsoft.com/office/drawing/2014/main" id="{D706DDBE-7715-3AA6-2399-3AE2E1FBF0F0}"/>
              </a:ext>
            </a:extLst>
          </p:cNvPr>
          <p:cNvSpPr/>
          <p:nvPr/>
        </p:nvSpPr>
        <p:spPr>
          <a:xfrm>
            <a:off x="360000" y="4175187"/>
            <a:ext cx="11340498" cy="1066800"/>
          </a:xfrm>
          <a:prstGeom prst="roundRect">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a:solidFill>
                  <a:schemeClr val="tx1"/>
                </a:solidFill>
              </a:rPr>
              <a:t>3. Wool from sheep is used for…..</a:t>
            </a:r>
          </a:p>
        </p:txBody>
      </p:sp>
      <p:sp>
        <p:nvSpPr>
          <p:cNvPr id="7" name="Rectangle: Rounded Corners 6">
            <a:extLst>
              <a:ext uri="{FF2B5EF4-FFF2-40B4-BE49-F238E27FC236}">
                <a16:creationId xmlns:a16="http://schemas.microsoft.com/office/drawing/2014/main" id="{70704CA2-5572-BB27-4115-073C575DDD8C}"/>
              </a:ext>
            </a:extLst>
          </p:cNvPr>
          <p:cNvSpPr/>
          <p:nvPr/>
        </p:nvSpPr>
        <p:spPr>
          <a:xfrm>
            <a:off x="360000" y="5335271"/>
            <a:ext cx="11340499" cy="1066800"/>
          </a:xfrm>
          <a:prstGeom prst="roundRect">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a:solidFill>
                  <a:schemeClr val="tx1"/>
                </a:solidFill>
              </a:rPr>
              <a:t>4. Sheep are important in our daily life because……</a:t>
            </a:r>
            <a:endParaRPr lang="en-AU" sz="2000" i="1">
              <a:solidFill>
                <a:schemeClr val="tx1"/>
              </a:solidFill>
            </a:endParaRPr>
          </a:p>
        </p:txBody>
      </p:sp>
      <p:sp>
        <p:nvSpPr>
          <p:cNvPr id="2" name="Slide Number Placeholder 1">
            <a:extLst>
              <a:ext uri="{FF2B5EF4-FFF2-40B4-BE49-F238E27FC236}">
                <a16:creationId xmlns:a16="http://schemas.microsoft.com/office/drawing/2014/main" id="{BDC946C4-F366-F7DF-529E-F400CD28E7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411226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4C0B5-58D1-E361-8281-833B481F9D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5B346C-D0E4-A1DA-90F0-EF00745BAAE7}"/>
              </a:ext>
            </a:extLst>
          </p:cNvPr>
          <p:cNvSpPr>
            <a:spLocks noGrp="1"/>
          </p:cNvSpPr>
          <p:nvPr>
            <p:ph type="title"/>
          </p:nvPr>
        </p:nvSpPr>
        <p:spPr/>
        <p:txBody>
          <a:bodyPr/>
          <a:lstStyle/>
          <a:p>
            <a:r>
              <a:rPr lang="en-AU"/>
              <a:t>Describe paragraph – worked example</a:t>
            </a:r>
          </a:p>
        </p:txBody>
      </p:sp>
      <p:sp>
        <p:nvSpPr>
          <p:cNvPr id="5" name="Text Placeholder 4">
            <a:extLst>
              <a:ext uri="{FF2B5EF4-FFF2-40B4-BE49-F238E27FC236}">
                <a16:creationId xmlns:a16="http://schemas.microsoft.com/office/drawing/2014/main" id="{4F8850C9-EF33-BBBA-DFC2-6ADB9DF738B5}"/>
              </a:ext>
            </a:extLst>
          </p:cNvPr>
          <p:cNvSpPr>
            <a:spLocks noGrp="1"/>
          </p:cNvSpPr>
          <p:nvPr>
            <p:ph type="body" sz="quarter" idx="17"/>
          </p:nvPr>
        </p:nvSpPr>
        <p:spPr/>
        <p:txBody>
          <a:bodyPr/>
          <a:lstStyle/>
          <a:p>
            <a:r>
              <a:rPr lang="en-AU" sz="1800" dirty="0"/>
              <a:t>Write a short paragraph describing how sheep contribute to everyday products in Australian households.</a:t>
            </a:r>
          </a:p>
          <a:p>
            <a:endParaRPr lang="en-AU" sz="1800" dirty="0"/>
          </a:p>
          <a:p>
            <a:r>
              <a:rPr lang="en-AU" sz="1800" dirty="0"/>
              <a:t>Sheep are linked to things we use at home because they provide materials that we use every day. Sheep give us wool, meat, and leather. Wool is used to make warm blankets, jumpers, and carpets. Meat from sheep, such as lamb and mutton, is cooked and eaten as part of meals. Leather from sheep can be used for making shoes, bags, and furniture coverings. Sheep are important in our daily life because they provide products that keep us warm, give us food, and make our homes comfortable.</a:t>
            </a:r>
          </a:p>
        </p:txBody>
      </p:sp>
      <p:sp>
        <p:nvSpPr>
          <p:cNvPr id="2" name="Slide Number Placeholder 1">
            <a:extLst>
              <a:ext uri="{FF2B5EF4-FFF2-40B4-BE49-F238E27FC236}">
                <a16:creationId xmlns:a16="http://schemas.microsoft.com/office/drawing/2014/main" id="{1C286706-6184-BFFA-D28E-B09C6450B6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262507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AE637-73A7-BD82-28C2-0DFAC333714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6CFD63-4A3F-F45F-47A9-4542221B8C94}"/>
              </a:ext>
            </a:extLst>
          </p:cNvPr>
          <p:cNvSpPr>
            <a:spLocks noGrp="1"/>
          </p:cNvSpPr>
          <p:nvPr>
            <p:ph type="title"/>
          </p:nvPr>
        </p:nvSpPr>
        <p:spPr/>
        <p:txBody>
          <a:bodyPr/>
          <a:lstStyle/>
          <a:p>
            <a:pPr>
              <a:lnSpc>
                <a:spcPct val="100000"/>
              </a:lnSpc>
            </a:pPr>
            <a:r>
              <a:rPr lang="en-AU">
                <a:latin typeface="+mj-lt"/>
              </a:rPr>
              <a:t>5. Sheep breeds</a:t>
            </a:r>
          </a:p>
        </p:txBody>
      </p:sp>
      <p:sp>
        <p:nvSpPr>
          <p:cNvPr id="3" name="TextBox 2">
            <a:extLst>
              <a:ext uri="{FF2B5EF4-FFF2-40B4-BE49-F238E27FC236}">
                <a16:creationId xmlns:a16="http://schemas.microsoft.com/office/drawing/2014/main" id="{21B56457-2F18-01BF-08F1-18CB380F463D}"/>
              </a:ext>
            </a:extLst>
          </p:cNvPr>
          <p:cNvSpPr txBox="1"/>
          <p:nvPr/>
        </p:nvSpPr>
        <p:spPr>
          <a:xfrm>
            <a:off x="370416" y="1894417"/>
            <a:ext cx="11567584"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learning to understand how breed characteristics relate to production goals and environmental conditions.</a:t>
            </a:r>
            <a:endParaRPr lang="en-AU" sz="1800" b="1" dirty="0">
              <a:solidFill>
                <a:schemeClr val="accent1"/>
              </a:solidFill>
              <a:latin typeface="+mj-lt"/>
              <a:cs typeface="Arial" panose="020B0604020202020204" pitchFamily="34" charset="0"/>
            </a:endParaRPr>
          </a:p>
          <a:p>
            <a:pPr>
              <a:lnSpc>
                <a:spcPct val="150000"/>
              </a:lnSpc>
              <a:spcAft>
                <a:spcPts val="1200"/>
              </a:spcAft>
            </a:pPr>
            <a:endParaRPr lang="en-AU" sz="1800" b="1" dirty="0">
              <a:solidFill>
                <a:schemeClr val="accent1"/>
              </a:solidFill>
              <a:latin typeface="+mj-lt"/>
              <a:cs typeface="Arial" panose="020B0604020202020204" pitchFamily="34" charset="0"/>
            </a:endParaRPr>
          </a:p>
          <a:p>
            <a:pPr>
              <a:lnSpc>
                <a:spcPct val="150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features of different sheep breeds</a:t>
            </a: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explain why certain breeds are suited to specific climates or markets.</a:t>
            </a:r>
          </a:p>
        </p:txBody>
      </p:sp>
      <p:sp>
        <p:nvSpPr>
          <p:cNvPr id="2" name="Slide Number Placeholder 1">
            <a:extLst>
              <a:ext uri="{FF2B5EF4-FFF2-40B4-BE49-F238E27FC236}">
                <a16:creationId xmlns:a16="http://schemas.microsoft.com/office/drawing/2014/main" id="{BE0CF5DB-543A-EA6E-1C0C-4ED81CDDEE0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
        <p:nvSpPr>
          <p:cNvPr id="8" name="Text Placeholder 5">
            <a:extLst>
              <a:ext uri="{FF2B5EF4-FFF2-40B4-BE49-F238E27FC236}">
                <a16:creationId xmlns:a16="http://schemas.microsoft.com/office/drawing/2014/main" id="{1F3F936E-EFBA-9D75-444C-AECA1D0327FE}"/>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278806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C9EC3-A05C-4D83-D886-8583E8C396A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9F6AD4D-4B68-58A4-0F25-495BD28C5ABD}"/>
              </a:ext>
            </a:extLst>
          </p:cNvPr>
          <p:cNvSpPr>
            <a:spLocks noGrp="1"/>
          </p:cNvSpPr>
          <p:nvPr>
            <p:ph type="title"/>
          </p:nvPr>
        </p:nvSpPr>
        <p:spPr/>
        <p:txBody>
          <a:bodyPr/>
          <a:lstStyle/>
          <a:p>
            <a:r>
              <a:rPr lang="en-AU" dirty="0"/>
              <a:t>Key terms (5) </a:t>
            </a:r>
            <a:r>
              <a:rPr lang="en-AU" dirty="0">
                <a:solidFill>
                  <a:schemeClr val="bg1"/>
                </a:solidFill>
              </a:rPr>
              <a:t>5</a:t>
            </a:r>
          </a:p>
        </p:txBody>
      </p:sp>
      <p:sp>
        <p:nvSpPr>
          <p:cNvPr id="9" name="Text Placeholder 8">
            <a:extLst>
              <a:ext uri="{FF2B5EF4-FFF2-40B4-BE49-F238E27FC236}">
                <a16:creationId xmlns:a16="http://schemas.microsoft.com/office/drawing/2014/main" id="{9A4E08C6-9011-B17A-268C-26401D5D651D}"/>
              </a:ext>
            </a:extLst>
          </p:cNvPr>
          <p:cNvSpPr>
            <a:spLocks noGrp="1"/>
          </p:cNvSpPr>
          <p:nvPr>
            <p:ph type="body" sz="quarter" idx="17"/>
          </p:nvPr>
        </p:nvSpPr>
        <p:spPr/>
        <p:txBody>
          <a:bodyPr/>
          <a:lstStyle/>
          <a:p>
            <a:r>
              <a:rPr lang="en-AU" sz="1800" b="1" dirty="0">
                <a:effectLst/>
                <a:latin typeface="Arial" panose="020B0604020202020204" pitchFamily="34" charset="0"/>
                <a:ea typeface="Calibri" panose="020F0502020204030204" pitchFamily="34" charset="0"/>
              </a:rPr>
              <a:t>Breed</a:t>
            </a:r>
            <a:r>
              <a:rPr lang="en-AU" sz="1800" dirty="0">
                <a:effectLst/>
                <a:latin typeface="Arial" panose="020B0604020202020204" pitchFamily="34" charset="0"/>
                <a:ea typeface="Calibri" panose="020F0502020204030204" pitchFamily="34" charset="0"/>
              </a:rPr>
              <a:t> – a group of animals with similar traits, such as Merino or Dorper sheep.</a:t>
            </a:r>
            <a:endParaRPr lang="en-AU" sz="1800" b="1" dirty="0">
              <a:effectLst/>
              <a:latin typeface="Arial" panose="020B0604020202020204" pitchFamily="34" charset="0"/>
              <a:ea typeface="Calibri" panose="020F0502020204030204" pitchFamily="34" charset="0"/>
            </a:endParaRPr>
          </a:p>
          <a:p>
            <a:pPr>
              <a:lnSpc>
                <a:spcPct val="150000"/>
              </a:lnSpc>
              <a:buNone/>
            </a:pPr>
            <a:r>
              <a:rPr lang="en-AU" sz="1800" b="1" dirty="0">
                <a:effectLst/>
                <a:latin typeface="Arial" panose="020B0604020202020204" pitchFamily="34" charset="0"/>
                <a:ea typeface="Calibri" panose="020F0502020204030204" pitchFamily="34" charset="0"/>
              </a:rPr>
              <a:t>Dual-purpose breed </a:t>
            </a:r>
            <a:r>
              <a:rPr lang="en-AU" sz="1800" dirty="0">
                <a:effectLst/>
                <a:latin typeface="Arial" panose="020B0604020202020204" pitchFamily="34" charset="0"/>
                <a:ea typeface="Calibri" panose="020F0502020204030204" pitchFamily="34" charset="0"/>
              </a:rPr>
              <a:t>– a type of sheep that is used for both meat and wool.</a:t>
            </a:r>
          </a:p>
          <a:p>
            <a:pPr>
              <a:lnSpc>
                <a:spcPct val="150000"/>
              </a:lnSpc>
            </a:pPr>
            <a:r>
              <a:rPr lang="en-AU" sz="1800" b="1" dirty="0">
                <a:effectLst/>
                <a:latin typeface="Arial" panose="020B0604020202020204" pitchFamily="34" charset="0"/>
                <a:ea typeface="Calibri" panose="020F0502020204030204" pitchFamily="34" charset="0"/>
              </a:rPr>
              <a:t>Adaptation</a:t>
            </a:r>
            <a:r>
              <a:rPr lang="en-AU" sz="1800" dirty="0">
                <a:effectLst/>
                <a:latin typeface="Arial" panose="020B0604020202020204" pitchFamily="34" charset="0"/>
                <a:ea typeface="Calibri" panose="020F0502020204030204" pitchFamily="34" charset="0"/>
              </a:rPr>
              <a:t> – features or traits that help an animal survive in a specific environment or climate.</a:t>
            </a:r>
          </a:p>
        </p:txBody>
      </p:sp>
      <p:pic>
        <p:nvPicPr>
          <p:cNvPr id="5" name="Picture Placeholder 5">
            <a:extLst>
              <a:ext uri="{FF2B5EF4-FFF2-40B4-BE49-F238E27FC236}">
                <a16:creationId xmlns:a16="http://schemas.microsoft.com/office/drawing/2014/main" id="{45FDB1FC-D928-1F5F-2E33-AF68D985E687}"/>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25AD5EC8-F949-9C52-F472-C5D9C94577C7}"/>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314112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299298-A959-EF8A-C932-67BB2A5BFA8F}"/>
              </a:ext>
            </a:extLst>
          </p:cNvPr>
          <p:cNvSpPr>
            <a:spLocks noGrp="1"/>
          </p:cNvSpPr>
          <p:nvPr>
            <p:ph type="title"/>
          </p:nvPr>
        </p:nvSpPr>
        <p:spPr/>
        <p:txBody>
          <a:bodyPr/>
          <a:lstStyle/>
          <a:p>
            <a:r>
              <a:rPr lang="en-AU" dirty="0">
                <a:latin typeface="+mj-lt"/>
              </a:rPr>
              <a:t>Breed comparison matrix</a:t>
            </a:r>
          </a:p>
        </p:txBody>
      </p:sp>
      <p:graphicFrame>
        <p:nvGraphicFramePr>
          <p:cNvPr id="7" name="Table 6">
            <a:extLst>
              <a:ext uri="{FF2B5EF4-FFF2-40B4-BE49-F238E27FC236}">
                <a16:creationId xmlns:a16="http://schemas.microsoft.com/office/drawing/2014/main" id="{8CCA03BC-DA56-D658-6C57-302838A34967}"/>
              </a:ext>
            </a:extLst>
          </p:cNvPr>
          <p:cNvGraphicFramePr>
            <a:graphicFrameLocks noGrp="1"/>
          </p:cNvGraphicFramePr>
          <p:nvPr>
            <p:extLst>
              <p:ext uri="{D42A27DB-BD31-4B8C-83A1-F6EECF244321}">
                <p14:modId xmlns:p14="http://schemas.microsoft.com/office/powerpoint/2010/main" val="3429321336"/>
              </p:ext>
            </p:extLst>
          </p:nvPr>
        </p:nvGraphicFramePr>
        <p:xfrm>
          <a:off x="359999" y="1567086"/>
          <a:ext cx="11159089" cy="4481465"/>
        </p:xfrm>
        <a:graphic>
          <a:graphicData uri="http://schemas.openxmlformats.org/drawingml/2006/table">
            <a:tbl>
              <a:tblPr firstRow="1" firstCol="1" bandRow="1">
                <a:tableStyleId>{B301B821-A1FF-4177-AEE7-76D212191A09}</a:tableStyleId>
              </a:tblPr>
              <a:tblGrid>
                <a:gridCol w="1445218">
                  <a:extLst>
                    <a:ext uri="{9D8B030D-6E8A-4147-A177-3AD203B41FA5}">
                      <a16:colId xmlns:a16="http://schemas.microsoft.com/office/drawing/2014/main" val="2418842713"/>
                    </a:ext>
                  </a:extLst>
                </a:gridCol>
                <a:gridCol w="1451603">
                  <a:extLst>
                    <a:ext uri="{9D8B030D-6E8A-4147-A177-3AD203B41FA5}">
                      <a16:colId xmlns:a16="http://schemas.microsoft.com/office/drawing/2014/main" val="1365009271"/>
                    </a:ext>
                  </a:extLst>
                </a:gridCol>
                <a:gridCol w="1968816">
                  <a:extLst>
                    <a:ext uri="{9D8B030D-6E8A-4147-A177-3AD203B41FA5}">
                      <a16:colId xmlns:a16="http://schemas.microsoft.com/office/drawing/2014/main" val="309216698"/>
                    </a:ext>
                  </a:extLst>
                </a:gridCol>
                <a:gridCol w="2486031">
                  <a:extLst>
                    <a:ext uri="{9D8B030D-6E8A-4147-A177-3AD203B41FA5}">
                      <a16:colId xmlns:a16="http://schemas.microsoft.com/office/drawing/2014/main" val="1434817185"/>
                    </a:ext>
                  </a:extLst>
                </a:gridCol>
                <a:gridCol w="1779838">
                  <a:extLst>
                    <a:ext uri="{9D8B030D-6E8A-4147-A177-3AD203B41FA5}">
                      <a16:colId xmlns:a16="http://schemas.microsoft.com/office/drawing/2014/main" val="1265979091"/>
                    </a:ext>
                  </a:extLst>
                </a:gridCol>
                <a:gridCol w="2027583">
                  <a:extLst>
                    <a:ext uri="{9D8B030D-6E8A-4147-A177-3AD203B41FA5}">
                      <a16:colId xmlns:a16="http://schemas.microsoft.com/office/drawing/2014/main" val="1551122728"/>
                    </a:ext>
                  </a:extLst>
                </a:gridCol>
              </a:tblGrid>
              <a:tr h="922114">
                <a:tc>
                  <a:txBody>
                    <a:bodyPr/>
                    <a:lstStyle/>
                    <a:p>
                      <a:pPr>
                        <a:lnSpc>
                          <a:spcPct val="130000"/>
                        </a:lnSpc>
                        <a:spcBef>
                          <a:spcPts val="0"/>
                        </a:spcBef>
                        <a:spcAft>
                          <a:spcPts val="0"/>
                        </a:spcAft>
                        <a:buNone/>
                      </a:pPr>
                      <a:r>
                        <a:rPr lang="en-AU" sz="1800" dirty="0">
                          <a:effectLst/>
                        </a:rPr>
                        <a:t>Breed name</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spcBef>
                          <a:spcPts val="0"/>
                        </a:spcBef>
                        <a:spcAft>
                          <a:spcPts val="0"/>
                        </a:spcAft>
                        <a:buNone/>
                      </a:pPr>
                      <a:r>
                        <a:rPr lang="en-AU" sz="1800" dirty="0">
                          <a:effectLst/>
                        </a:rPr>
                        <a:t>Main product</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spcBef>
                          <a:spcPts val="0"/>
                        </a:spcBef>
                        <a:spcAft>
                          <a:spcPts val="0"/>
                        </a:spcAft>
                        <a:buNone/>
                      </a:pPr>
                      <a:r>
                        <a:rPr lang="en-AU" sz="1800">
                          <a:effectLst/>
                        </a:rPr>
                        <a:t>Preferred climate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spcBef>
                          <a:spcPts val="0"/>
                        </a:spcBef>
                        <a:spcAft>
                          <a:spcPts val="0"/>
                        </a:spcAft>
                        <a:buNone/>
                      </a:pPr>
                      <a:r>
                        <a:rPr lang="en-AU" sz="1800">
                          <a:effectLst/>
                        </a:rPr>
                        <a:t>Key physical features</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spcBef>
                          <a:spcPts val="0"/>
                        </a:spcBef>
                        <a:spcAft>
                          <a:spcPts val="0"/>
                        </a:spcAft>
                        <a:buNone/>
                      </a:pPr>
                      <a:r>
                        <a:rPr lang="en-AU" sz="1800">
                          <a:effectLst/>
                        </a:rPr>
                        <a:t>Fibre diameter (if applicable)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spcBef>
                          <a:spcPts val="0"/>
                        </a:spcBef>
                        <a:spcAft>
                          <a:spcPts val="0"/>
                        </a:spcAft>
                        <a:buNone/>
                      </a:pPr>
                      <a:r>
                        <a:rPr lang="en-AU" sz="1800" dirty="0">
                          <a:effectLst/>
                        </a:rPr>
                        <a:t>Picture</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6799365"/>
                  </a:ext>
                </a:extLst>
              </a:tr>
              <a:tr h="1590805">
                <a:tc>
                  <a:txBody>
                    <a:bodyPr/>
                    <a:lstStyle/>
                    <a:p>
                      <a:pPr>
                        <a:lnSpc>
                          <a:spcPct val="150000"/>
                        </a:lnSpc>
                        <a:spcBef>
                          <a:spcPts val="2400"/>
                        </a:spcBef>
                        <a:spcAft>
                          <a:spcPts val="600"/>
                        </a:spcAft>
                        <a:buNone/>
                      </a:pPr>
                      <a:r>
                        <a:rPr lang="en-AU" sz="1600" b="1">
                          <a:solidFill>
                            <a:schemeClr val="tx1"/>
                          </a:solidFill>
                          <a:effectLst/>
                        </a:rPr>
                        <a:t>Example: Merino</a:t>
                      </a:r>
                      <a:endParaRPr lang="en-AU"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2400"/>
                        </a:spcBef>
                        <a:spcAft>
                          <a:spcPts val="600"/>
                        </a:spcAft>
                        <a:buNone/>
                      </a:pPr>
                      <a:r>
                        <a:rPr lang="en-AU" sz="1600" b="1">
                          <a:solidFill>
                            <a:schemeClr val="tx1"/>
                          </a:solidFill>
                          <a:effectLst/>
                        </a:rPr>
                        <a:t>Wool</a:t>
                      </a:r>
                      <a:endParaRPr lang="en-AU"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2400"/>
                        </a:spcBef>
                        <a:spcAft>
                          <a:spcPts val="600"/>
                        </a:spcAft>
                        <a:buNone/>
                      </a:pPr>
                      <a:r>
                        <a:rPr lang="en-AU" sz="1600" b="1" dirty="0">
                          <a:solidFill>
                            <a:schemeClr val="tx1"/>
                          </a:solidFill>
                          <a:effectLst/>
                        </a:rPr>
                        <a:t>Temperate, arid inland</a:t>
                      </a:r>
                      <a:endPar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2400"/>
                        </a:spcBef>
                        <a:spcAft>
                          <a:spcPts val="600"/>
                        </a:spcAft>
                        <a:buNone/>
                      </a:pPr>
                      <a:r>
                        <a:rPr lang="en-AU" sz="1600" b="1" dirty="0">
                          <a:solidFill>
                            <a:schemeClr val="tx1"/>
                          </a:solidFill>
                          <a:effectLst/>
                        </a:rPr>
                        <a:t>Wrinkled skin, large fleece</a:t>
                      </a:r>
                      <a:endPar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2400"/>
                        </a:spcBef>
                        <a:spcAft>
                          <a:spcPts val="600"/>
                        </a:spcAft>
                        <a:buNone/>
                      </a:pPr>
                      <a:r>
                        <a:rPr lang="en-AU" sz="1600" b="1" dirty="0">
                          <a:solidFill>
                            <a:schemeClr val="tx1"/>
                          </a:solidFill>
                          <a:effectLst/>
                        </a:rPr>
                        <a:t>18–24 microns</a:t>
                      </a:r>
                      <a:endPar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1200"/>
                        </a:spcBef>
                        <a:spcAft>
                          <a:spcPts val="600"/>
                        </a:spcAft>
                        <a:buNone/>
                      </a:pPr>
                      <a:endParaRPr lang="en-AU"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2974639"/>
                  </a:ext>
                </a:extLst>
              </a:tr>
              <a:tr h="975581">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0167778"/>
                  </a:ext>
                </a:extLst>
              </a:tr>
              <a:tr h="992965">
                <a:tc>
                  <a:txBody>
                    <a:bodyPr/>
                    <a:lstStyle/>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68639636"/>
                  </a:ext>
                </a:extLst>
              </a:tr>
            </a:tbl>
          </a:graphicData>
        </a:graphic>
      </p:graphicFrame>
      <p:pic>
        <p:nvPicPr>
          <p:cNvPr id="8" name="Picture 7" descr="Merino sheep face">
            <a:extLst>
              <a:ext uri="{FF2B5EF4-FFF2-40B4-BE49-F238E27FC236}">
                <a16:creationId xmlns:a16="http://schemas.microsoft.com/office/drawing/2014/main" id="{898F96F9-AC3F-90AE-8F68-280F9E896526}"/>
              </a:ext>
            </a:extLst>
          </p:cNvPr>
          <p:cNvPicPr>
            <a:picLocks noChangeAspect="1"/>
          </p:cNvPicPr>
          <p:nvPr/>
        </p:nvPicPr>
        <p:blipFill>
          <a:blip r:embed="rId3"/>
          <a:stretch>
            <a:fillRect/>
          </a:stretch>
        </p:blipFill>
        <p:spPr>
          <a:xfrm>
            <a:off x="9882575" y="2718793"/>
            <a:ext cx="1241425" cy="1089025"/>
          </a:xfrm>
          <a:prstGeom prst="rect">
            <a:avLst/>
          </a:prstGeom>
        </p:spPr>
      </p:pic>
      <p:sp>
        <p:nvSpPr>
          <p:cNvPr id="2" name="Slide Number Placeholder 1">
            <a:extLst>
              <a:ext uri="{FF2B5EF4-FFF2-40B4-BE49-F238E27FC236}">
                <a16:creationId xmlns:a16="http://schemas.microsoft.com/office/drawing/2014/main" id="{9DD2090D-1A93-FD16-1C85-F8C8E8216B3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14848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mj-lt"/>
              </a:rPr>
              <a:t>Lessons</a:t>
            </a:r>
          </a:p>
        </p:txBody>
      </p:sp>
      <p:grpSp>
        <p:nvGrpSpPr>
          <p:cNvPr id="2" name="Group 1" descr="Sheep production in australai">
            <a:extLst>
              <a:ext uri="{FF2B5EF4-FFF2-40B4-BE49-F238E27FC236}">
                <a16:creationId xmlns:a16="http://schemas.microsoft.com/office/drawing/2014/main" id="{936DF825-93DA-F314-D0D0-DF9A028BF3CF}"/>
              </a:ext>
            </a:extLst>
          </p:cNvPr>
          <p:cNvGrpSpPr/>
          <p:nvPr/>
        </p:nvGrpSpPr>
        <p:grpSpPr>
          <a:xfrm>
            <a:off x="360000" y="1266959"/>
            <a:ext cx="6077782" cy="1045440"/>
            <a:chOff x="360000" y="1266959"/>
            <a:chExt cx="6077782" cy="1045440"/>
          </a:xfrm>
        </p:grpSpPr>
        <p:sp>
          <p:nvSpPr>
            <p:cNvPr id="6" name="Rectangle: Rounded Corners 5">
              <a:extLst>
                <a:ext uri="{FF2B5EF4-FFF2-40B4-BE49-F238E27FC236}">
                  <a16:creationId xmlns:a16="http://schemas.microsoft.com/office/drawing/2014/main" id="{4FE5E097-CB1A-ACBC-89BE-13303B39E8AE}"/>
                </a:ext>
                <a:ext uri="{C183D7F6-B498-43B3-948B-1728B52AA6E4}">
                  <adec:decorative xmlns:adec="http://schemas.microsoft.com/office/drawing/2017/decorative" val="1"/>
                </a:ext>
              </a:extLst>
            </p:cNvPr>
            <p:cNvSpPr/>
            <p:nvPr/>
          </p:nvSpPr>
          <p:spPr>
            <a:xfrm>
              <a:off x="1037782" y="1330982"/>
              <a:ext cx="540000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dirty="0">
                  <a:solidFill>
                    <a:schemeClr val="accent1"/>
                  </a:solidFill>
                  <a:latin typeface="+mj-lt"/>
                  <a:hlinkClick r:id="rId3" action="ppaction://hlinksldjump"/>
                </a:rPr>
                <a:t>Sheep production in Australia</a:t>
              </a:r>
              <a:endParaRPr lang="en-AU" dirty="0">
                <a:solidFill>
                  <a:schemeClr val="accent1"/>
                </a:solidFill>
                <a:latin typeface="+mj-lt"/>
              </a:endParaRPr>
            </a:p>
          </p:txBody>
        </p:sp>
        <p:sp>
          <p:nvSpPr>
            <p:cNvPr id="8" name="Oval 7">
              <a:hlinkClick r:id="rId4" action="ppaction://hlinksldjump"/>
              <a:extLst>
                <a:ext uri="{FF2B5EF4-FFF2-40B4-BE49-F238E27FC236}">
                  <a16:creationId xmlns:a16="http://schemas.microsoft.com/office/drawing/2014/main" id="{7CD3C21D-BCDF-0FAB-C5C8-A24D1ADC23AB}"/>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1</a:t>
              </a:r>
            </a:p>
          </p:txBody>
        </p:sp>
      </p:grpSp>
      <p:grpSp>
        <p:nvGrpSpPr>
          <p:cNvPr id="5" name="Group 4" descr="Section 2 - about the animal">
            <a:extLst>
              <a:ext uri="{FF2B5EF4-FFF2-40B4-BE49-F238E27FC236}">
                <a16:creationId xmlns:a16="http://schemas.microsoft.com/office/drawing/2014/main" id="{1DC85863-D1C5-6048-7F85-EF8494D4E75C}"/>
              </a:ext>
            </a:extLst>
          </p:cNvPr>
          <p:cNvGrpSpPr/>
          <p:nvPr/>
        </p:nvGrpSpPr>
        <p:grpSpPr>
          <a:xfrm>
            <a:off x="360000" y="2362859"/>
            <a:ext cx="6077782" cy="1045440"/>
            <a:chOff x="360000" y="2362859"/>
            <a:chExt cx="6077782" cy="1045440"/>
          </a:xfrm>
        </p:grpSpPr>
        <p:sp>
          <p:nvSpPr>
            <p:cNvPr id="9" name="Rectangle: Rounded Corners 8">
              <a:extLst>
                <a:ext uri="{FF2B5EF4-FFF2-40B4-BE49-F238E27FC236}">
                  <a16:creationId xmlns:a16="http://schemas.microsoft.com/office/drawing/2014/main" id="{85E5506E-31D1-30EC-3CCC-3FBB3A47FE12}"/>
                </a:ext>
                <a:ext uri="{C183D7F6-B498-43B3-948B-1728B52AA6E4}">
                  <adec:decorative xmlns:adec="http://schemas.microsoft.com/office/drawing/2017/decorative" val="1"/>
                </a:ext>
              </a:extLst>
            </p:cNvPr>
            <p:cNvSpPr/>
            <p:nvPr/>
          </p:nvSpPr>
          <p:spPr>
            <a:xfrm>
              <a:off x="1037782" y="2426882"/>
              <a:ext cx="540000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5" action="ppaction://hlinksldjump"/>
                </a:rPr>
                <a:t>About the animal</a:t>
              </a:r>
              <a:endParaRPr lang="en-AU">
                <a:solidFill>
                  <a:schemeClr val="accent1"/>
                </a:solidFill>
                <a:latin typeface="+mj-lt"/>
              </a:endParaRPr>
            </a:p>
          </p:txBody>
        </p:sp>
        <p:sp>
          <p:nvSpPr>
            <p:cNvPr id="10" name="Oval 9">
              <a:hlinkClick r:id="rId4" action="ppaction://hlinksldjump"/>
              <a:extLst>
                <a:ext uri="{FF2B5EF4-FFF2-40B4-BE49-F238E27FC236}">
                  <a16:creationId xmlns:a16="http://schemas.microsoft.com/office/drawing/2014/main" id="{F07C6269-A950-7C0C-C9E0-A828C47C2034}"/>
                </a:ext>
              </a:extLst>
            </p:cNvPr>
            <p:cNvSpPr/>
            <p:nvPr/>
          </p:nvSpPr>
          <p:spPr>
            <a:xfrm>
              <a:off x="360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2</a:t>
              </a:r>
            </a:p>
          </p:txBody>
        </p:sp>
      </p:grpSp>
      <p:grpSp>
        <p:nvGrpSpPr>
          <p:cNvPr id="7" name="Group 6" descr="Section 3 - working on a sheep farm">
            <a:extLst>
              <a:ext uri="{FF2B5EF4-FFF2-40B4-BE49-F238E27FC236}">
                <a16:creationId xmlns:a16="http://schemas.microsoft.com/office/drawing/2014/main" id="{D4670512-21BD-00E3-6E11-685A358FEF6A}"/>
              </a:ext>
            </a:extLst>
          </p:cNvPr>
          <p:cNvGrpSpPr/>
          <p:nvPr/>
        </p:nvGrpSpPr>
        <p:grpSpPr>
          <a:xfrm>
            <a:off x="360000" y="3458759"/>
            <a:ext cx="6077782" cy="1045440"/>
            <a:chOff x="360000" y="3458759"/>
            <a:chExt cx="6077782" cy="1045440"/>
          </a:xfrm>
        </p:grpSpPr>
        <p:sp>
          <p:nvSpPr>
            <p:cNvPr id="11" name="Rectangle: Rounded Corners 10">
              <a:extLst>
                <a:ext uri="{FF2B5EF4-FFF2-40B4-BE49-F238E27FC236}">
                  <a16:creationId xmlns:a16="http://schemas.microsoft.com/office/drawing/2014/main" id="{8E8992EF-EB46-DA5D-84D9-1D8183F0C870}"/>
                </a:ext>
                <a:ext uri="{C183D7F6-B498-43B3-948B-1728B52AA6E4}">
                  <adec:decorative xmlns:adec="http://schemas.microsoft.com/office/drawing/2017/decorative" val="1"/>
                </a:ext>
              </a:extLst>
            </p:cNvPr>
            <p:cNvSpPr/>
            <p:nvPr/>
          </p:nvSpPr>
          <p:spPr>
            <a:xfrm>
              <a:off x="1037782" y="3522782"/>
              <a:ext cx="540000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6" action="ppaction://hlinksldjump"/>
                </a:rPr>
                <a:t>Working on a sheep farm</a:t>
              </a:r>
              <a:endParaRPr lang="en-AU">
                <a:solidFill>
                  <a:schemeClr val="accent1"/>
                </a:solidFill>
                <a:latin typeface="+mj-lt"/>
              </a:endParaRPr>
            </a:p>
          </p:txBody>
        </p:sp>
        <p:sp>
          <p:nvSpPr>
            <p:cNvPr id="12" name="Oval 11">
              <a:hlinkClick r:id="rId4" action="ppaction://hlinksldjump"/>
              <a:extLst>
                <a:ext uri="{FF2B5EF4-FFF2-40B4-BE49-F238E27FC236}">
                  <a16:creationId xmlns:a16="http://schemas.microsoft.com/office/drawing/2014/main" id="{BF4CE5D3-CF86-83E5-AFB8-E16A6ADF7EB9}"/>
                </a:ext>
              </a:extLst>
            </p:cNvPr>
            <p:cNvSpPr/>
            <p:nvPr/>
          </p:nvSpPr>
          <p:spPr>
            <a:xfrm>
              <a:off x="360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3</a:t>
              </a:r>
            </a:p>
          </p:txBody>
        </p:sp>
      </p:grpSp>
      <p:grpSp>
        <p:nvGrpSpPr>
          <p:cNvPr id="20" name="Group 19" descr="Section 4 - wool  enterprises">
            <a:extLst>
              <a:ext uri="{FF2B5EF4-FFF2-40B4-BE49-F238E27FC236}">
                <a16:creationId xmlns:a16="http://schemas.microsoft.com/office/drawing/2014/main" id="{048D511A-41A5-98A1-B071-A3DD06C25326}"/>
              </a:ext>
            </a:extLst>
          </p:cNvPr>
          <p:cNvGrpSpPr/>
          <p:nvPr/>
        </p:nvGrpSpPr>
        <p:grpSpPr>
          <a:xfrm>
            <a:off x="360000" y="4554659"/>
            <a:ext cx="6077782" cy="1045440"/>
            <a:chOff x="360000" y="4554659"/>
            <a:chExt cx="6077782" cy="1045440"/>
          </a:xfrm>
        </p:grpSpPr>
        <p:sp>
          <p:nvSpPr>
            <p:cNvPr id="13" name="Rectangle: Rounded Corners 12">
              <a:extLst>
                <a:ext uri="{FF2B5EF4-FFF2-40B4-BE49-F238E27FC236}">
                  <a16:creationId xmlns:a16="http://schemas.microsoft.com/office/drawing/2014/main" id="{A6D457C5-A0C4-3545-45D0-1274F0BD9B28}"/>
                </a:ext>
                <a:ext uri="{C183D7F6-B498-43B3-948B-1728B52AA6E4}">
                  <adec:decorative xmlns:adec="http://schemas.microsoft.com/office/drawing/2017/decorative" val="1"/>
                </a:ext>
              </a:extLst>
            </p:cNvPr>
            <p:cNvSpPr/>
            <p:nvPr/>
          </p:nvSpPr>
          <p:spPr>
            <a:xfrm>
              <a:off x="1037782" y="4618682"/>
              <a:ext cx="540000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7" action="ppaction://hlinksldjump"/>
                </a:rPr>
                <a:t>Wool enterprises</a:t>
              </a:r>
              <a:endParaRPr lang="en-AU">
                <a:solidFill>
                  <a:schemeClr val="accent1"/>
                </a:solidFill>
                <a:latin typeface="+mj-lt"/>
              </a:endParaRPr>
            </a:p>
          </p:txBody>
        </p:sp>
        <p:sp>
          <p:nvSpPr>
            <p:cNvPr id="14" name="Oval 13">
              <a:hlinkClick r:id="rId4" action="ppaction://hlinksldjump"/>
              <a:extLst>
                <a:ext uri="{FF2B5EF4-FFF2-40B4-BE49-F238E27FC236}">
                  <a16:creationId xmlns:a16="http://schemas.microsoft.com/office/drawing/2014/main" id="{5E3BDA7D-774E-1AFE-D5E4-2D1C3D64D737}"/>
                </a:ext>
              </a:extLst>
            </p:cNvPr>
            <p:cNvSpPr/>
            <p:nvPr/>
          </p:nvSpPr>
          <p:spPr>
            <a:xfrm>
              <a:off x="360000" y="455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4</a:t>
              </a:r>
            </a:p>
          </p:txBody>
        </p:sp>
      </p:grpSp>
      <p:grpSp>
        <p:nvGrpSpPr>
          <p:cNvPr id="21" name="Group 20" descr="Section 5 - sheep meat production ">
            <a:extLst>
              <a:ext uri="{FF2B5EF4-FFF2-40B4-BE49-F238E27FC236}">
                <a16:creationId xmlns:a16="http://schemas.microsoft.com/office/drawing/2014/main" id="{992564E8-D2D4-6144-6BB0-6248473C6312}"/>
              </a:ext>
            </a:extLst>
          </p:cNvPr>
          <p:cNvGrpSpPr/>
          <p:nvPr/>
        </p:nvGrpSpPr>
        <p:grpSpPr>
          <a:xfrm>
            <a:off x="360000" y="5650560"/>
            <a:ext cx="6077782" cy="1045440"/>
            <a:chOff x="360000" y="5650560"/>
            <a:chExt cx="6077782" cy="1045440"/>
          </a:xfrm>
        </p:grpSpPr>
        <p:sp>
          <p:nvSpPr>
            <p:cNvPr id="15" name="Rectangle: Rounded Corners 14">
              <a:extLst>
                <a:ext uri="{FF2B5EF4-FFF2-40B4-BE49-F238E27FC236}">
                  <a16:creationId xmlns:a16="http://schemas.microsoft.com/office/drawing/2014/main" id="{3D239D31-CE36-0492-1240-FC402C7678F3}"/>
                </a:ext>
                <a:ext uri="{C183D7F6-B498-43B3-948B-1728B52AA6E4}">
                  <adec:decorative xmlns:adec="http://schemas.microsoft.com/office/drawing/2017/decorative" val="1"/>
                </a:ext>
              </a:extLst>
            </p:cNvPr>
            <p:cNvSpPr/>
            <p:nvPr/>
          </p:nvSpPr>
          <p:spPr>
            <a:xfrm>
              <a:off x="1037782" y="5714583"/>
              <a:ext cx="540000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8" action="ppaction://hlinksldjump"/>
                </a:rPr>
                <a:t>Sheep meat enterprises</a:t>
              </a:r>
              <a:endParaRPr lang="en-AU">
                <a:solidFill>
                  <a:schemeClr val="accent1"/>
                </a:solidFill>
                <a:latin typeface="+mj-lt"/>
              </a:endParaRPr>
            </a:p>
          </p:txBody>
        </p:sp>
        <p:sp>
          <p:nvSpPr>
            <p:cNvPr id="16" name="Oval 15">
              <a:hlinkClick r:id="rId4" action="ppaction://hlinksldjump"/>
              <a:extLst>
                <a:ext uri="{FF2B5EF4-FFF2-40B4-BE49-F238E27FC236}">
                  <a16:creationId xmlns:a16="http://schemas.microsoft.com/office/drawing/2014/main" id="{4586D2B7-00F3-614C-54F5-BFD4956B3175}"/>
                </a:ext>
              </a:extLst>
            </p:cNvPr>
            <p:cNvSpPr/>
            <p:nvPr/>
          </p:nvSpPr>
          <p:spPr>
            <a:xfrm>
              <a:off x="360000" y="565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5</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79A001-00C3-A35C-5142-D52EE94C83DA}"/>
              </a:ext>
            </a:extLst>
          </p:cNvPr>
          <p:cNvSpPr>
            <a:spLocks noGrp="1"/>
          </p:cNvSpPr>
          <p:nvPr>
            <p:ph type="title"/>
          </p:nvPr>
        </p:nvSpPr>
        <p:spPr/>
        <p:txBody>
          <a:bodyPr/>
          <a:lstStyle/>
          <a:p>
            <a:r>
              <a:rPr lang="en-AU" dirty="0">
                <a:latin typeface="+mj-lt"/>
              </a:rPr>
              <a:t>Sheep breeds spotlight – sample answer </a:t>
            </a:r>
            <a:r>
              <a:rPr lang="en-AU" dirty="0" err="1">
                <a:latin typeface="+mj-lt"/>
              </a:rPr>
              <a:t>Dohne</a:t>
            </a:r>
            <a:endParaRPr lang="en-AU" dirty="0">
              <a:latin typeface="+mj-lt"/>
            </a:endParaRPr>
          </a:p>
        </p:txBody>
      </p:sp>
      <p:graphicFrame>
        <p:nvGraphicFramePr>
          <p:cNvPr id="6" name="Table 5">
            <a:extLst>
              <a:ext uri="{FF2B5EF4-FFF2-40B4-BE49-F238E27FC236}">
                <a16:creationId xmlns:a16="http://schemas.microsoft.com/office/drawing/2014/main" id="{EFD22FB6-C41A-30B2-CD2B-A9DE2CFC44CB}"/>
              </a:ext>
            </a:extLst>
          </p:cNvPr>
          <p:cNvGraphicFramePr>
            <a:graphicFrameLocks noGrp="1"/>
          </p:cNvGraphicFramePr>
          <p:nvPr>
            <p:extLst>
              <p:ext uri="{D42A27DB-BD31-4B8C-83A1-F6EECF244321}">
                <p14:modId xmlns:p14="http://schemas.microsoft.com/office/powerpoint/2010/main" val="121673098"/>
              </p:ext>
            </p:extLst>
          </p:nvPr>
        </p:nvGraphicFramePr>
        <p:xfrm>
          <a:off x="360000" y="985208"/>
          <a:ext cx="11463700" cy="5456628"/>
        </p:xfrm>
        <a:graphic>
          <a:graphicData uri="http://schemas.openxmlformats.org/drawingml/2006/table">
            <a:tbl>
              <a:tblPr firstRow="1" firstCol="1" bandRow="1">
                <a:tableStyleId>{B301B821-A1FF-4177-AEE7-76D212191A09}</a:tableStyleId>
              </a:tblPr>
              <a:tblGrid>
                <a:gridCol w="4042697">
                  <a:extLst>
                    <a:ext uri="{9D8B030D-6E8A-4147-A177-3AD203B41FA5}">
                      <a16:colId xmlns:a16="http://schemas.microsoft.com/office/drawing/2014/main" val="733983313"/>
                    </a:ext>
                  </a:extLst>
                </a:gridCol>
                <a:gridCol w="7421003">
                  <a:extLst>
                    <a:ext uri="{9D8B030D-6E8A-4147-A177-3AD203B41FA5}">
                      <a16:colId xmlns:a16="http://schemas.microsoft.com/office/drawing/2014/main" val="1136560608"/>
                    </a:ext>
                  </a:extLst>
                </a:gridCol>
              </a:tblGrid>
              <a:tr h="432000">
                <a:tc>
                  <a:txBody>
                    <a:bodyPr/>
                    <a:lstStyle/>
                    <a:p>
                      <a:pPr>
                        <a:lnSpc>
                          <a:spcPct val="120000"/>
                        </a:lnSpc>
                        <a:spcBef>
                          <a:spcPts val="0"/>
                        </a:spcBef>
                        <a:spcAft>
                          <a:spcPts val="0"/>
                        </a:spcAft>
                        <a:buNone/>
                      </a:pPr>
                      <a:r>
                        <a:rPr lang="en-AU" sz="1600">
                          <a:effectLst/>
                        </a:rPr>
                        <a:t>Profile</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Bef>
                          <a:spcPts val="0"/>
                        </a:spcBef>
                        <a:spcAft>
                          <a:spcPts val="0"/>
                        </a:spcAft>
                        <a:buNone/>
                      </a:pPr>
                      <a:r>
                        <a:rPr lang="en-AU" sz="1600" dirty="0">
                          <a:effectLst/>
                        </a:rPr>
                        <a:t>Information</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8517212"/>
                  </a:ext>
                </a:extLst>
              </a:tr>
              <a:tr h="558292">
                <a:tc>
                  <a:txBody>
                    <a:bodyPr/>
                    <a:lstStyle/>
                    <a:p>
                      <a:pPr>
                        <a:lnSpc>
                          <a:spcPct val="120000"/>
                        </a:lnSpc>
                        <a:spcBef>
                          <a:spcPts val="0"/>
                        </a:spcBef>
                        <a:spcAft>
                          <a:spcPts val="0"/>
                        </a:spcAft>
                        <a:buNone/>
                      </a:pPr>
                      <a:r>
                        <a:rPr lang="en-AU" sz="1600" dirty="0">
                          <a:effectLst/>
                        </a:rPr>
                        <a:t>Sheep breed</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20000"/>
                        </a:lnSpc>
                        <a:spcBef>
                          <a:spcPts val="0"/>
                        </a:spcBef>
                        <a:spcAft>
                          <a:spcPts val="0"/>
                        </a:spcAft>
                        <a:buNone/>
                      </a:pPr>
                      <a:r>
                        <a:rPr lang="en-AU" sz="1600" dirty="0" err="1">
                          <a:effectLst/>
                        </a:rPr>
                        <a:t>Dohne</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40469863"/>
                  </a:ext>
                </a:extLst>
              </a:tr>
              <a:tr h="558292">
                <a:tc>
                  <a:txBody>
                    <a:bodyPr/>
                    <a:lstStyle/>
                    <a:p>
                      <a:pPr>
                        <a:lnSpc>
                          <a:spcPct val="120000"/>
                        </a:lnSpc>
                        <a:spcBef>
                          <a:spcPts val="0"/>
                        </a:spcBef>
                        <a:spcAft>
                          <a:spcPts val="0"/>
                        </a:spcAft>
                        <a:buNone/>
                      </a:pPr>
                      <a:r>
                        <a:rPr lang="en-AU" sz="1600" dirty="0">
                          <a:effectLst/>
                        </a:rPr>
                        <a:t>Origin</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Bef>
                          <a:spcPts val="0"/>
                        </a:spcBef>
                        <a:spcAft>
                          <a:spcPts val="0"/>
                        </a:spcAft>
                        <a:buNone/>
                      </a:pPr>
                      <a:r>
                        <a:rPr lang="en-AU" sz="1600" dirty="0" err="1">
                          <a:effectLst/>
                        </a:rPr>
                        <a:t>Dohne</a:t>
                      </a:r>
                      <a:r>
                        <a:rPr lang="en-AU" sz="1600" dirty="0">
                          <a:effectLst/>
                        </a:rPr>
                        <a:t> was developed in South Africa with an initial one-off cross between the Peppin Merino and the German Mutton Merino.</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1975627"/>
                  </a:ext>
                </a:extLst>
              </a:tr>
              <a:tr h="558292">
                <a:tc>
                  <a:txBody>
                    <a:bodyPr/>
                    <a:lstStyle/>
                    <a:p>
                      <a:pPr>
                        <a:lnSpc>
                          <a:spcPct val="120000"/>
                        </a:lnSpc>
                        <a:spcBef>
                          <a:spcPts val="0"/>
                        </a:spcBef>
                        <a:spcAft>
                          <a:spcPts val="0"/>
                        </a:spcAft>
                        <a:buNone/>
                      </a:pPr>
                      <a:r>
                        <a:rPr lang="en-AU" sz="1600" dirty="0">
                          <a:effectLst/>
                        </a:rPr>
                        <a:t>Main product</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20000"/>
                        </a:lnSpc>
                        <a:spcBef>
                          <a:spcPts val="0"/>
                        </a:spcBef>
                        <a:spcAft>
                          <a:spcPts val="0"/>
                        </a:spcAft>
                        <a:buNone/>
                      </a:pPr>
                      <a:r>
                        <a:rPr lang="en-AU" sz="1600" dirty="0">
                          <a:effectLst/>
                        </a:rPr>
                        <a:t>Wool and meat – dual purpose</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4110203"/>
                  </a:ext>
                </a:extLst>
              </a:tr>
              <a:tr h="558292">
                <a:tc>
                  <a:txBody>
                    <a:bodyPr/>
                    <a:lstStyle/>
                    <a:p>
                      <a:pPr>
                        <a:lnSpc>
                          <a:spcPct val="120000"/>
                        </a:lnSpc>
                        <a:spcBef>
                          <a:spcPts val="0"/>
                        </a:spcBef>
                        <a:spcAft>
                          <a:spcPts val="0"/>
                        </a:spcAft>
                        <a:buNone/>
                      </a:pPr>
                      <a:r>
                        <a:rPr lang="en-AU" sz="1600">
                          <a:effectLst/>
                        </a:rPr>
                        <a:t>Physical features</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Bef>
                          <a:spcPts val="0"/>
                        </a:spcBef>
                        <a:spcAft>
                          <a:spcPts val="0"/>
                        </a:spcAft>
                        <a:buNone/>
                      </a:pPr>
                      <a:r>
                        <a:rPr lang="en-AU" sz="1600" dirty="0">
                          <a:effectLst/>
                        </a:rPr>
                        <a:t>White fleece, plain bodied, open face, bare breech, lean and high yielding carcasses with even fat distribution.</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5799076"/>
                  </a:ext>
                </a:extLst>
              </a:tr>
              <a:tr h="558292">
                <a:tc>
                  <a:txBody>
                    <a:bodyPr/>
                    <a:lstStyle/>
                    <a:p>
                      <a:pPr>
                        <a:lnSpc>
                          <a:spcPct val="120000"/>
                        </a:lnSpc>
                        <a:spcBef>
                          <a:spcPts val="0"/>
                        </a:spcBef>
                        <a:spcAft>
                          <a:spcPts val="0"/>
                        </a:spcAft>
                        <a:buNone/>
                      </a:pPr>
                      <a:r>
                        <a:rPr lang="en-AU" sz="1600">
                          <a:effectLst/>
                        </a:rPr>
                        <a:t>Typical weight (adult)</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20000"/>
                        </a:lnSpc>
                        <a:spcBef>
                          <a:spcPts val="0"/>
                        </a:spcBef>
                        <a:spcAft>
                          <a:spcPts val="0"/>
                        </a:spcAft>
                        <a:buNone/>
                      </a:pPr>
                      <a:r>
                        <a:rPr lang="en-AU" sz="1600" dirty="0">
                          <a:effectLst/>
                        </a:rPr>
                        <a:t>Large framed sheep, adult ewes weighing between 50–75kg.</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98985802"/>
                  </a:ext>
                </a:extLst>
              </a:tr>
              <a:tr h="558292">
                <a:tc>
                  <a:txBody>
                    <a:bodyPr/>
                    <a:lstStyle/>
                    <a:p>
                      <a:pPr>
                        <a:lnSpc>
                          <a:spcPct val="120000"/>
                        </a:lnSpc>
                        <a:spcBef>
                          <a:spcPts val="0"/>
                        </a:spcBef>
                        <a:spcAft>
                          <a:spcPts val="0"/>
                        </a:spcAft>
                        <a:buNone/>
                      </a:pPr>
                      <a:r>
                        <a:rPr lang="en-AU" sz="1600">
                          <a:effectLst/>
                        </a:rPr>
                        <a:t>Horn status (horned/polled)</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Bef>
                          <a:spcPts val="0"/>
                        </a:spcBef>
                        <a:spcAft>
                          <a:spcPts val="0"/>
                        </a:spcAft>
                        <a:buNone/>
                      </a:pPr>
                      <a:r>
                        <a:rPr lang="en-AU" sz="1600" dirty="0">
                          <a:effectLst/>
                        </a:rPr>
                        <a:t>Polled</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9513644"/>
                  </a:ext>
                </a:extLst>
              </a:tr>
              <a:tr h="558292">
                <a:tc>
                  <a:txBody>
                    <a:bodyPr/>
                    <a:lstStyle/>
                    <a:p>
                      <a:pPr>
                        <a:lnSpc>
                          <a:spcPct val="120000"/>
                        </a:lnSpc>
                        <a:spcBef>
                          <a:spcPts val="0"/>
                        </a:spcBef>
                        <a:spcAft>
                          <a:spcPts val="0"/>
                        </a:spcAft>
                        <a:buNone/>
                      </a:pPr>
                      <a:r>
                        <a:rPr lang="en-AU" sz="1600" dirty="0">
                          <a:effectLst/>
                        </a:rPr>
                        <a:t>Preferred environment</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20000"/>
                        </a:lnSpc>
                        <a:spcBef>
                          <a:spcPts val="0"/>
                        </a:spcBef>
                        <a:spcAft>
                          <a:spcPts val="0"/>
                        </a:spcAft>
                        <a:buNone/>
                      </a:pPr>
                      <a:r>
                        <a:rPr lang="en-AU" sz="1600" dirty="0">
                          <a:effectLst/>
                        </a:rPr>
                        <a:t>Adapted to varied climates including harsh conditions.</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78266283"/>
                  </a:ext>
                </a:extLst>
              </a:tr>
              <a:tr h="558292">
                <a:tc>
                  <a:txBody>
                    <a:bodyPr/>
                    <a:lstStyle/>
                    <a:p>
                      <a:pPr>
                        <a:lnSpc>
                          <a:spcPct val="120000"/>
                        </a:lnSpc>
                        <a:spcBef>
                          <a:spcPts val="0"/>
                        </a:spcBef>
                        <a:spcAft>
                          <a:spcPts val="0"/>
                        </a:spcAft>
                        <a:buNone/>
                      </a:pPr>
                      <a:r>
                        <a:rPr lang="en-AU" sz="1600">
                          <a:effectLst/>
                        </a:rPr>
                        <a:t>Disease resistance or known issues</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Bef>
                          <a:spcPts val="0"/>
                        </a:spcBef>
                        <a:spcAft>
                          <a:spcPts val="0"/>
                        </a:spcAft>
                        <a:buNone/>
                      </a:pPr>
                      <a:r>
                        <a:rPr lang="en-AU" sz="1600" dirty="0">
                          <a:effectLst/>
                        </a:rPr>
                        <a:t>Plain body and open face reduces many potential health risks. Known for its natural resistance to internal and external parasites.</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5147997"/>
                  </a:ext>
                </a:extLst>
              </a:tr>
              <a:tr h="558292">
                <a:tc>
                  <a:txBody>
                    <a:bodyPr/>
                    <a:lstStyle/>
                    <a:p>
                      <a:pPr>
                        <a:lnSpc>
                          <a:spcPct val="120000"/>
                        </a:lnSpc>
                        <a:spcBef>
                          <a:spcPts val="0"/>
                        </a:spcBef>
                        <a:spcAft>
                          <a:spcPts val="0"/>
                        </a:spcAft>
                        <a:buNone/>
                      </a:pPr>
                      <a:r>
                        <a:rPr lang="en-AU" sz="1600" dirty="0">
                          <a:effectLst/>
                        </a:rPr>
                        <a:t>Why are they suitable in your local area</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20000"/>
                        </a:lnSpc>
                        <a:spcBef>
                          <a:spcPts val="0"/>
                        </a:spcBef>
                        <a:spcAft>
                          <a:spcPts val="0"/>
                        </a:spcAft>
                        <a:buNone/>
                      </a:pPr>
                      <a:r>
                        <a:rPr lang="en-AU" sz="1600" dirty="0">
                          <a:effectLst/>
                        </a:rPr>
                        <a:t>Can withstand harsh conditions with low protein pastures.</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42351" marR="42351"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16549986"/>
                  </a:ext>
                </a:extLst>
              </a:tr>
            </a:tbl>
          </a:graphicData>
        </a:graphic>
      </p:graphicFrame>
      <p:sp>
        <p:nvSpPr>
          <p:cNvPr id="2" name="Slide Number Placeholder 1">
            <a:extLst>
              <a:ext uri="{FF2B5EF4-FFF2-40B4-BE49-F238E27FC236}">
                <a16:creationId xmlns:a16="http://schemas.microsoft.com/office/drawing/2014/main" id="{72EB1BD5-82B7-B345-F212-D720DD1FE57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179047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A995F3-93C9-73D2-FF29-A3F036F1BF8B}"/>
              </a:ext>
            </a:extLst>
          </p:cNvPr>
          <p:cNvSpPr>
            <a:spLocks noGrp="1"/>
          </p:cNvSpPr>
          <p:nvPr>
            <p:ph type="title"/>
          </p:nvPr>
        </p:nvSpPr>
        <p:spPr/>
        <p:txBody>
          <a:bodyPr/>
          <a:lstStyle/>
          <a:p>
            <a:r>
              <a:rPr lang="en-AU" dirty="0"/>
              <a:t>Modelled example – </a:t>
            </a:r>
            <a:r>
              <a:rPr lang="en-AU" dirty="0" err="1"/>
              <a:t>Dohne</a:t>
            </a:r>
            <a:r>
              <a:rPr lang="en-AU" dirty="0"/>
              <a:t> (1)</a:t>
            </a:r>
          </a:p>
        </p:txBody>
      </p:sp>
      <p:pic>
        <p:nvPicPr>
          <p:cNvPr id="8" name="Picture 7" descr="Diagram of a sheep with annotations describing body features">
            <a:extLst>
              <a:ext uri="{FF2B5EF4-FFF2-40B4-BE49-F238E27FC236}">
                <a16:creationId xmlns:a16="http://schemas.microsoft.com/office/drawing/2014/main" id="{091612C9-0CB8-2A37-EF47-2E59E6B86183}"/>
              </a:ext>
            </a:extLst>
          </p:cNvPr>
          <p:cNvPicPr>
            <a:picLocks noChangeAspect="1"/>
          </p:cNvPicPr>
          <p:nvPr/>
        </p:nvPicPr>
        <p:blipFill>
          <a:blip r:embed="rId3"/>
          <a:stretch>
            <a:fillRect/>
          </a:stretch>
        </p:blipFill>
        <p:spPr>
          <a:xfrm>
            <a:off x="2577959" y="1215839"/>
            <a:ext cx="7114749" cy="5655525"/>
          </a:xfrm>
          <a:prstGeom prst="rect">
            <a:avLst/>
          </a:prstGeom>
        </p:spPr>
      </p:pic>
      <p:sp>
        <p:nvSpPr>
          <p:cNvPr id="4" name="TextBox 3">
            <a:extLst>
              <a:ext uri="{FF2B5EF4-FFF2-40B4-BE49-F238E27FC236}">
                <a16:creationId xmlns:a16="http://schemas.microsoft.com/office/drawing/2014/main" id="{DB9BE536-9CA2-B912-8D0F-099BCA77EB59}"/>
              </a:ext>
              <a:ext uri="{C183D7F6-B498-43B3-948B-1728B52AA6E4}">
                <adec:decorative xmlns:adec="http://schemas.microsoft.com/office/drawing/2017/decorative" val="0"/>
              </a:ext>
            </a:extLst>
          </p:cNvPr>
          <p:cNvSpPr txBox="1"/>
          <p:nvPr/>
        </p:nvSpPr>
        <p:spPr>
          <a:xfrm>
            <a:off x="4643901" y="6557682"/>
            <a:ext cx="2586317" cy="138318"/>
          </a:xfrm>
          <a:prstGeom prst="rect">
            <a:avLst/>
          </a:prstGeom>
          <a:noFill/>
        </p:spPr>
        <p:txBody>
          <a:bodyPr wrap="square" lIns="0" tIns="0" rIns="0" bIns="0" rtlCol="0">
            <a:noAutofit/>
          </a:bodyPr>
          <a:lstStyle/>
          <a:p>
            <a:pPr algn="l"/>
            <a:r>
              <a:rPr lang="en-AU" sz="1000" dirty="0"/>
              <a:t>Image created using Canva</a:t>
            </a:r>
          </a:p>
        </p:txBody>
      </p:sp>
      <p:sp>
        <p:nvSpPr>
          <p:cNvPr id="2" name="Slide Number Placeholder 1">
            <a:extLst>
              <a:ext uri="{FF2B5EF4-FFF2-40B4-BE49-F238E27FC236}">
                <a16:creationId xmlns:a16="http://schemas.microsoft.com/office/drawing/2014/main" id="{464E1BFC-5D1A-7392-37F2-470AE778AE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141638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2C34-4D4C-CA26-020E-3665B6635A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A2D951-2BBB-6B0E-E6A4-4DC96289856B}"/>
              </a:ext>
            </a:extLst>
          </p:cNvPr>
          <p:cNvSpPr>
            <a:spLocks noGrp="1"/>
          </p:cNvSpPr>
          <p:nvPr>
            <p:ph type="title"/>
          </p:nvPr>
        </p:nvSpPr>
        <p:spPr/>
        <p:txBody>
          <a:bodyPr/>
          <a:lstStyle/>
          <a:p>
            <a:r>
              <a:rPr lang="en-AU" dirty="0"/>
              <a:t>Modelled example – </a:t>
            </a:r>
            <a:r>
              <a:rPr lang="en-AU" dirty="0" err="1"/>
              <a:t>Dohne</a:t>
            </a:r>
            <a:r>
              <a:rPr lang="en-AU" dirty="0"/>
              <a:t> (2) </a:t>
            </a:r>
            <a:r>
              <a:rPr lang="en-AU" dirty="0">
                <a:solidFill>
                  <a:schemeClr val="bg1"/>
                </a:solidFill>
              </a:rPr>
              <a:t>without annotations</a:t>
            </a:r>
            <a:endParaRPr lang="en-AU" dirty="0"/>
          </a:p>
        </p:txBody>
      </p:sp>
      <p:pic>
        <p:nvPicPr>
          <p:cNvPr id="5" name="Picture 4" descr="diagram of a sheep without annotations">
            <a:extLst>
              <a:ext uri="{FF2B5EF4-FFF2-40B4-BE49-F238E27FC236}">
                <a16:creationId xmlns:a16="http://schemas.microsoft.com/office/drawing/2014/main" id="{F6B90171-1BA1-9CEA-FCE6-286A81F94182}"/>
              </a:ext>
            </a:extLst>
          </p:cNvPr>
          <p:cNvPicPr>
            <a:picLocks noChangeAspect="1"/>
          </p:cNvPicPr>
          <p:nvPr/>
        </p:nvPicPr>
        <p:blipFill>
          <a:blip r:embed="rId3"/>
          <a:stretch>
            <a:fillRect/>
          </a:stretch>
        </p:blipFill>
        <p:spPr>
          <a:xfrm>
            <a:off x="2700173" y="905601"/>
            <a:ext cx="6859338" cy="5965436"/>
          </a:xfrm>
          <a:prstGeom prst="rect">
            <a:avLst/>
          </a:prstGeom>
        </p:spPr>
      </p:pic>
      <p:sp>
        <p:nvSpPr>
          <p:cNvPr id="6" name="TextBox 5">
            <a:extLst>
              <a:ext uri="{FF2B5EF4-FFF2-40B4-BE49-F238E27FC236}">
                <a16:creationId xmlns:a16="http://schemas.microsoft.com/office/drawing/2014/main" id="{C65F262D-B8A9-015E-B060-5BEB5BF22D25}"/>
              </a:ext>
              <a:ext uri="{C183D7F6-B498-43B3-948B-1728B52AA6E4}">
                <adec:decorative xmlns:adec="http://schemas.microsoft.com/office/drawing/2017/decorative" val="0"/>
              </a:ext>
            </a:extLst>
          </p:cNvPr>
          <p:cNvSpPr txBox="1"/>
          <p:nvPr/>
        </p:nvSpPr>
        <p:spPr>
          <a:xfrm>
            <a:off x="5220098" y="6557682"/>
            <a:ext cx="2586317" cy="138318"/>
          </a:xfrm>
          <a:prstGeom prst="rect">
            <a:avLst/>
          </a:prstGeom>
          <a:noFill/>
        </p:spPr>
        <p:txBody>
          <a:bodyPr wrap="square" lIns="0" tIns="0" rIns="0" bIns="0" rtlCol="0">
            <a:noAutofit/>
          </a:bodyPr>
          <a:lstStyle/>
          <a:p>
            <a:pPr algn="l"/>
            <a:r>
              <a:rPr lang="en-AU" sz="1000" dirty="0"/>
              <a:t>Image created using Canva</a:t>
            </a:r>
          </a:p>
        </p:txBody>
      </p:sp>
      <p:sp>
        <p:nvSpPr>
          <p:cNvPr id="2" name="Slide Number Placeholder 1">
            <a:extLst>
              <a:ext uri="{FF2B5EF4-FFF2-40B4-BE49-F238E27FC236}">
                <a16:creationId xmlns:a16="http://schemas.microsoft.com/office/drawing/2014/main" id="{C0DE4899-B46E-FC7D-36CF-29B488E703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118231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F7EB31-D8F4-3077-0212-29D04B47DB3B}"/>
              </a:ext>
            </a:extLst>
          </p:cNvPr>
          <p:cNvSpPr>
            <a:spLocks noGrp="1"/>
          </p:cNvSpPr>
          <p:nvPr>
            <p:ph type="title"/>
          </p:nvPr>
        </p:nvSpPr>
        <p:spPr/>
        <p:txBody>
          <a:bodyPr/>
          <a:lstStyle/>
          <a:p>
            <a:r>
              <a:rPr lang="en-AU" dirty="0"/>
              <a:t>Sketching your spotlight breed</a:t>
            </a:r>
          </a:p>
        </p:txBody>
      </p:sp>
      <p:pic>
        <p:nvPicPr>
          <p:cNvPr id="8" name="Picture 7" descr="Generic outline of a sheep">
            <a:extLst>
              <a:ext uri="{FF2B5EF4-FFF2-40B4-BE49-F238E27FC236}">
                <a16:creationId xmlns:a16="http://schemas.microsoft.com/office/drawing/2014/main" id="{3D7185D3-EC15-905A-5BDF-8C5125E919F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2206869" y="893075"/>
            <a:ext cx="7865689" cy="6057126"/>
          </a:xfrm>
          <a:prstGeom prst="rect">
            <a:avLst/>
          </a:prstGeom>
          <a:noFill/>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E0058C2C-7B03-1429-C196-D9A0FEC4EF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402405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EEBFE-D86D-AE21-6C64-D521D56267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20BE158-FC16-7460-EBF4-F0D63C5DB41E}"/>
              </a:ext>
            </a:extLst>
          </p:cNvPr>
          <p:cNvSpPr>
            <a:spLocks noGrp="1"/>
          </p:cNvSpPr>
          <p:nvPr>
            <p:ph type="title"/>
          </p:nvPr>
        </p:nvSpPr>
        <p:spPr/>
        <p:txBody>
          <a:bodyPr/>
          <a:lstStyle/>
          <a:p>
            <a:pPr>
              <a:lnSpc>
                <a:spcPct val="100000"/>
              </a:lnSpc>
            </a:pPr>
            <a:r>
              <a:rPr lang="en-AU">
                <a:latin typeface="+mj-lt"/>
              </a:rPr>
              <a:t>6. Safety first in the sheep yards</a:t>
            </a:r>
          </a:p>
        </p:txBody>
      </p:sp>
      <p:sp>
        <p:nvSpPr>
          <p:cNvPr id="3" name="TextBox 2">
            <a:extLst>
              <a:ext uri="{FF2B5EF4-FFF2-40B4-BE49-F238E27FC236}">
                <a16:creationId xmlns:a16="http://schemas.microsoft.com/office/drawing/2014/main" id="{FF2C2C22-9AC4-A423-0E24-6945357FF45F}"/>
              </a:ext>
            </a:extLst>
          </p:cNvPr>
          <p:cNvSpPr txBox="1"/>
          <p:nvPr/>
        </p:nvSpPr>
        <p:spPr>
          <a:xfrm>
            <a:off x="370416" y="1894417"/>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learning to identify workplace hazards and apply safe animal handling practices.</a:t>
            </a:r>
            <a:endParaRPr lang="en-AU" sz="1800" b="1" dirty="0">
              <a:solidFill>
                <a:schemeClr val="accent1"/>
              </a:solidFill>
              <a:latin typeface="+mj-lt"/>
              <a:cs typeface="Arial" panose="020B0604020202020204" pitchFamily="34" charset="0"/>
            </a:endParaRPr>
          </a:p>
          <a:p>
            <a:pPr>
              <a:lnSpc>
                <a:spcPct val="150000"/>
              </a:lnSpc>
              <a:spcAft>
                <a:spcPts val="1200"/>
              </a:spcAft>
            </a:pPr>
            <a:endParaRPr lang="en-AU" sz="1800" b="1" dirty="0">
              <a:solidFill>
                <a:schemeClr val="accent1"/>
              </a:solidFill>
              <a:latin typeface="+mj-lt"/>
              <a:cs typeface="Arial" panose="020B0604020202020204" pitchFamily="34" charset="0"/>
            </a:endParaRPr>
          </a:p>
          <a:p>
            <a:pPr>
              <a:lnSpc>
                <a:spcPct val="150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recognise risks in sheep yards</a:t>
            </a: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suggest ways to reduce harm to people and animals.</a:t>
            </a:r>
          </a:p>
        </p:txBody>
      </p:sp>
      <p:sp>
        <p:nvSpPr>
          <p:cNvPr id="2" name="Slide Number Placeholder 1">
            <a:extLst>
              <a:ext uri="{FF2B5EF4-FFF2-40B4-BE49-F238E27FC236}">
                <a16:creationId xmlns:a16="http://schemas.microsoft.com/office/drawing/2014/main" id="{B6A5CC55-49DF-5FA4-83D7-E30CB7FC4E5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34</a:t>
            </a:fld>
            <a:endParaRPr lang="en-AU"/>
          </a:p>
        </p:txBody>
      </p:sp>
      <p:sp>
        <p:nvSpPr>
          <p:cNvPr id="8" name="Text Placeholder 5">
            <a:extLst>
              <a:ext uri="{FF2B5EF4-FFF2-40B4-BE49-F238E27FC236}">
                <a16:creationId xmlns:a16="http://schemas.microsoft.com/office/drawing/2014/main" id="{AB92C11D-1A22-1CC9-B1D4-C19E3B04F184}"/>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157993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3A921-E482-58B6-DEF4-7FA6E1C3D2A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7621C0A-9F29-679B-B547-6B8D6AF0FDC2}"/>
              </a:ext>
            </a:extLst>
          </p:cNvPr>
          <p:cNvSpPr>
            <a:spLocks noGrp="1"/>
          </p:cNvSpPr>
          <p:nvPr>
            <p:ph type="title"/>
          </p:nvPr>
        </p:nvSpPr>
        <p:spPr/>
        <p:txBody>
          <a:bodyPr/>
          <a:lstStyle/>
          <a:p>
            <a:r>
              <a:rPr lang="en-AU" dirty="0"/>
              <a:t>Key terms (6) </a:t>
            </a:r>
            <a:r>
              <a:rPr lang="en-AU" dirty="0">
                <a:solidFill>
                  <a:schemeClr val="bg1"/>
                </a:solidFill>
              </a:rPr>
              <a:t>6</a:t>
            </a:r>
          </a:p>
        </p:txBody>
      </p:sp>
      <p:sp>
        <p:nvSpPr>
          <p:cNvPr id="9" name="Text Placeholder 8">
            <a:extLst>
              <a:ext uri="{FF2B5EF4-FFF2-40B4-BE49-F238E27FC236}">
                <a16:creationId xmlns:a16="http://schemas.microsoft.com/office/drawing/2014/main" id="{1DAD16FD-F81E-EE83-6832-120B35B2D9A6}"/>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Work Health and Safety (WHS) </a:t>
            </a:r>
            <a:r>
              <a:rPr lang="en-AU" sz="1800" dirty="0">
                <a:effectLst/>
                <a:latin typeface="Arial" panose="020B0604020202020204" pitchFamily="34" charset="0"/>
                <a:ea typeface="Calibri" panose="020F0502020204030204" pitchFamily="34" charset="0"/>
              </a:rPr>
              <a:t>– rules and practices to keep people safe while working with animals and equipment.</a:t>
            </a:r>
          </a:p>
          <a:p>
            <a:r>
              <a:rPr lang="en-AU" sz="1800" b="1" dirty="0">
                <a:ea typeface="Calibri" panose="020F0502020204030204" pitchFamily="34" charset="0"/>
              </a:rPr>
              <a:t>Hazard</a:t>
            </a:r>
            <a:r>
              <a:rPr lang="en-AU" sz="1800" b="1" dirty="0">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 s</a:t>
            </a:r>
            <a:r>
              <a:rPr lang="en-AU" sz="1800" dirty="0"/>
              <a:t>omething that could cause harm or make a situation unsafe.</a:t>
            </a:r>
          </a:p>
          <a:p>
            <a:r>
              <a:rPr lang="en-AU" sz="1800" b="1" dirty="0">
                <a:effectLst/>
                <a:latin typeface="Arial" panose="020B0604020202020204" pitchFamily="34" charset="0"/>
                <a:ea typeface="Calibri" panose="020F0502020204030204" pitchFamily="34" charset="0"/>
              </a:rPr>
              <a:t>Risk </a:t>
            </a:r>
            <a:r>
              <a:rPr lang="en-AU" sz="1800" dirty="0">
                <a:effectLst/>
                <a:latin typeface="Arial" panose="020B0604020202020204" pitchFamily="34" charset="0"/>
                <a:ea typeface="Calibri" panose="020F0502020204030204" pitchFamily="34" charset="0"/>
              </a:rPr>
              <a:t>– the chance that something could go wrong and cause harm.</a:t>
            </a:r>
          </a:p>
        </p:txBody>
      </p:sp>
      <p:pic>
        <p:nvPicPr>
          <p:cNvPr id="5" name="Picture Placeholder 5">
            <a:extLst>
              <a:ext uri="{FF2B5EF4-FFF2-40B4-BE49-F238E27FC236}">
                <a16:creationId xmlns:a16="http://schemas.microsoft.com/office/drawing/2014/main" id="{9A953F19-FFA0-2BDC-09F8-F4CF0137C966}"/>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78F1F125-EF7E-5AE7-A56D-2CC58B6E8848}"/>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88670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0908D2-03DE-B6A6-E5B0-DAED5A394275}"/>
              </a:ext>
            </a:extLst>
          </p:cNvPr>
          <p:cNvSpPr>
            <a:spLocks noGrp="1"/>
          </p:cNvSpPr>
          <p:nvPr>
            <p:ph type="title"/>
          </p:nvPr>
        </p:nvSpPr>
        <p:spPr/>
        <p:txBody>
          <a:bodyPr/>
          <a:lstStyle/>
          <a:p>
            <a:r>
              <a:rPr lang="en-AU"/>
              <a:t>Example sheep yards</a:t>
            </a:r>
          </a:p>
        </p:txBody>
      </p:sp>
      <p:pic>
        <p:nvPicPr>
          <p:cNvPr id="9" name="Picture 8" descr="Photo of sheep yards">
            <a:extLst>
              <a:ext uri="{FF2B5EF4-FFF2-40B4-BE49-F238E27FC236}">
                <a16:creationId xmlns:a16="http://schemas.microsoft.com/office/drawing/2014/main" id="{425A01C4-1AFA-014F-A06F-D6C233026A33}"/>
              </a:ext>
            </a:extLst>
          </p:cNvPr>
          <p:cNvPicPr>
            <a:picLocks noChangeAspect="1"/>
          </p:cNvPicPr>
          <p:nvPr/>
        </p:nvPicPr>
        <p:blipFill>
          <a:blip r:embed="rId3"/>
          <a:stretch>
            <a:fillRect/>
          </a:stretch>
        </p:blipFill>
        <p:spPr>
          <a:xfrm>
            <a:off x="360001" y="983492"/>
            <a:ext cx="4541644" cy="2273074"/>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pic>
        <p:nvPicPr>
          <p:cNvPr id="13" name="Picture 12" descr="Photo of sheep yards">
            <a:extLst>
              <a:ext uri="{FF2B5EF4-FFF2-40B4-BE49-F238E27FC236}">
                <a16:creationId xmlns:a16="http://schemas.microsoft.com/office/drawing/2014/main" id="{8F7D0A5F-3698-C581-C744-E4421B297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6462" y="963103"/>
            <a:ext cx="4298589" cy="2293463"/>
          </a:xfrm>
          <a:prstGeom prst="rect">
            <a:avLst/>
          </a:prstGeom>
          <a:solidFill>
            <a:srgbClr val="FFFFFF">
              <a:shade val="85000"/>
            </a:srgbClr>
          </a:solidFill>
          <a:ln w="88900" cap="sq">
            <a:noFill/>
            <a:miter lim="800000"/>
          </a:ln>
          <a:effectLst/>
        </p:spPr>
      </p:pic>
      <p:pic>
        <p:nvPicPr>
          <p:cNvPr id="15" name="Picture 14" descr="Photo of sheep yards">
            <a:extLst>
              <a:ext uri="{FF2B5EF4-FFF2-40B4-BE49-F238E27FC236}">
                <a16:creationId xmlns:a16="http://schemas.microsoft.com/office/drawing/2014/main" id="{1DDB34AF-268F-489A-1943-CE26DF53EF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000" y="3539206"/>
            <a:ext cx="4541643" cy="3066794"/>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pic>
        <p:nvPicPr>
          <p:cNvPr id="11" name="Picture 10" descr="Photo of sheep yards with a sheep in the race">
            <a:extLst>
              <a:ext uri="{FF2B5EF4-FFF2-40B4-BE49-F238E27FC236}">
                <a16:creationId xmlns:a16="http://schemas.microsoft.com/office/drawing/2014/main" id="{D5DA7C17-F2D2-E5B0-12AC-3FE7FC7B5C2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76" r="6269"/>
          <a:stretch>
            <a:fillRect/>
          </a:stretch>
        </p:blipFill>
        <p:spPr>
          <a:xfrm>
            <a:off x="5166463" y="3539207"/>
            <a:ext cx="4298588" cy="306679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2" name="Slide Number Placeholder 1">
            <a:extLst>
              <a:ext uri="{FF2B5EF4-FFF2-40B4-BE49-F238E27FC236}">
                <a16:creationId xmlns:a16="http://schemas.microsoft.com/office/drawing/2014/main" id="{94AB7548-88CD-84D5-064D-E1521B8242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286085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937E2-8F9E-08CF-EC2C-EE8A98049E4D}"/>
              </a:ext>
            </a:extLst>
          </p:cNvPr>
          <p:cNvSpPr>
            <a:spLocks noGrp="1"/>
          </p:cNvSpPr>
          <p:nvPr>
            <p:ph type="title"/>
          </p:nvPr>
        </p:nvSpPr>
        <p:spPr/>
        <p:txBody>
          <a:bodyPr/>
          <a:lstStyle/>
          <a:p>
            <a:r>
              <a:rPr lang="en-AU" dirty="0"/>
              <a:t>Safety poster for sheep yards</a:t>
            </a:r>
          </a:p>
        </p:txBody>
      </p:sp>
      <p:pic>
        <p:nvPicPr>
          <p:cNvPr id="7" name="Picture 6" descr="Warning safety sign for a sheep yard saying PPE required in yards">
            <a:extLst>
              <a:ext uri="{FF2B5EF4-FFF2-40B4-BE49-F238E27FC236}">
                <a16:creationId xmlns:a16="http://schemas.microsoft.com/office/drawing/2014/main" id="{8089ED93-F1DF-B2F3-C0C0-326FF3263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429" y="994621"/>
            <a:ext cx="8088167" cy="5563061"/>
          </a:xfrm>
          <a:prstGeom prst="rect">
            <a:avLst/>
          </a:prstGeom>
        </p:spPr>
      </p:pic>
      <p:sp>
        <p:nvSpPr>
          <p:cNvPr id="8" name="TextBox 7">
            <a:extLst>
              <a:ext uri="{FF2B5EF4-FFF2-40B4-BE49-F238E27FC236}">
                <a16:creationId xmlns:a16="http://schemas.microsoft.com/office/drawing/2014/main" id="{BC352765-0D44-9A7C-3A02-C2086C813762}"/>
              </a:ext>
              <a:ext uri="{C183D7F6-B498-43B3-948B-1728B52AA6E4}">
                <adec:decorative xmlns:adec="http://schemas.microsoft.com/office/drawing/2017/decorative" val="0"/>
              </a:ext>
            </a:extLst>
          </p:cNvPr>
          <p:cNvSpPr txBox="1"/>
          <p:nvPr/>
        </p:nvSpPr>
        <p:spPr>
          <a:xfrm>
            <a:off x="360000" y="6557682"/>
            <a:ext cx="2586317" cy="138318"/>
          </a:xfrm>
          <a:prstGeom prst="rect">
            <a:avLst/>
          </a:prstGeom>
          <a:noFill/>
        </p:spPr>
        <p:txBody>
          <a:bodyPr wrap="square" lIns="0" tIns="0" rIns="0" bIns="0" rtlCol="0">
            <a:noAutofit/>
          </a:bodyPr>
          <a:lstStyle/>
          <a:p>
            <a:pPr algn="l"/>
            <a:r>
              <a:rPr lang="en-AU" sz="1000" dirty="0"/>
              <a:t>Image created using Canva</a:t>
            </a:r>
          </a:p>
        </p:txBody>
      </p:sp>
      <p:sp>
        <p:nvSpPr>
          <p:cNvPr id="2" name="Slide Number Placeholder 1">
            <a:extLst>
              <a:ext uri="{FF2B5EF4-FFF2-40B4-BE49-F238E27FC236}">
                <a16:creationId xmlns:a16="http://schemas.microsoft.com/office/drawing/2014/main" id="{7543CCE9-BEBB-9457-8085-F9F27ADC87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49299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181D7-E438-FE75-5B0A-EF2E14B65DE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82E2382-7247-8AF8-9844-0050966C7ED7}"/>
              </a:ext>
            </a:extLst>
          </p:cNvPr>
          <p:cNvSpPr>
            <a:spLocks noGrp="1"/>
          </p:cNvSpPr>
          <p:nvPr>
            <p:ph type="ctrTitle"/>
          </p:nvPr>
        </p:nvSpPr>
        <p:spPr/>
        <p:txBody>
          <a:bodyPr/>
          <a:lstStyle/>
          <a:p>
            <a:r>
              <a:rPr lang="en-AU">
                <a:latin typeface="+mj-lt"/>
              </a:rPr>
              <a:t>About the animal</a:t>
            </a:r>
          </a:p>
        </p:txBody>
      </p:sp>
    </p:spTree>
    <p:extLst>
      <p:ext uri="{BB962C8B-B14F-4D97-AF65-F5344CB8AC3E}">
        <p14:creationId xmlns:p14="http://schemas.microsoft.com/office/powerpoint/2010/main" val="361302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4796D-B5ED-98A0-413D-A17F9537F4C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5B1B4BD-7DC3-77C3-6E5C-5E3DCB6C03C9}"/>
              </a:ext>
            </a:extLst>
          </p:cNvPr>
          <p:cNvSpPr>
            <a:spLocks noGrp="1"/>
          </p:cNvSpPr>
          <p:nvPr>
            <p:ph type="title"/>
          </p:nvPr>
        </p:nvSpPr>
        <p:spPr/>
        <p:txBody>
          <a:bodyPr/>
          <a:lstStyle/>
          <a:p>
            <a:pPr>
              <a:lnSpc>
                <a:spcPct val="100000"/>
              </a:lnSpc>
            </a:pPr>
            <a:r>
              <a:rPr lang="en-AU">
                <a:latin typeface="+mj-lt"/>
              </a:rPr>
              <a:t>7. Ruminant digestive systems</a:t>
            </a:r>
          </a:p>
        </p:txBody>
      </p:sp>
      <p:sp>
        <p:nvSpPr>
          <p:cNvPr id="3" name="TextBox 2">
            <a:extLst>
              <a:ext uri="{FF2B5EF4-FFF2-40B4-BE49-F238E27FC236}">
                <a16:creationId xmlns:a16="http://schemas.microsoft.com/office/drawing/2014/main" id="{D4D370C9-CA5E-A0E5-476A-8887C341E273}"/>
              </a:ext>
            </a:extLst>
          </p:cNvPr>
          <p:cNvSpPr txBox="1"/>
          <p:nvPr/>
        </p:nvSpPr>
        <p:spPr>
          <a:xfrm>
            <a:off x="370416" y="1894417"/>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learning to describe the parts and functions of a digestive system.</a:t>
            </a:r>
            <a:endParaRPr lang="en-AU" sz="1800" b="1" dirty="0">
              <a:solidFill>
                <a:schemeClr val="accent1"/>
              </a:solidFill>
              <a:latin typeface="+mj-lt"/>
              <a:cs typeface="Arial" panose="020B0604020202020204" pitchFamily="34" charset="0"/>
            </a:endParaRPr>
          </a:p>
          <a:p>
            <a:pPr>
              <a:lnSpc>
                <a:spcPct val="150000"/>
              </a:lnSpc>
              <a:spcAft>
                <a:spcPts val="1200"/>
              </a:spcAft>
            </a:pPr>
            <a:endParaRPr lang="en-AU" sz="1800" b="1" dirty="0">
              <a:solidFill>
                <a:schemeClr val="accent1"/>
              </a:solidFill>
              <a:latin typeface="+mj-lt"/>
              <a:cs typeface="Arial" panose="020B0604020202020204" pitchFamily="34" charset="0"/>
            </a:endParaRPr>
          </a:p>
          <a:p>
            <a:pPr>
              <a:lnSpc>
                <a:spcPct val="150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label the digestive organs of ruminant animals</a:t>
            </a: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the role each part plays in digestion.</a:t>
            </a:r>
          </a:p>
        </p:txBody>
      </p:sp>
      <p:sp>
        <p:nvSpPr>
          <p:cNvPr id="2" name="Slide Number Placeholder 1">
            <a:extLst>
              <a:ext uri="{FF2B5EF4-FFF2-40B4-BE49-F238E27FC236}">
                <a16:creationId xmlns:a16="http://schemas.microsoft.com/office/drawing/2014/main" id="{375BEF6B-DACB-6901-92D7-80D40D915C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39</a:t>
            </a:fld>
            <a:endParaRPr lang="en-AU"/>
          </a:p>
        </p:txBody>
      </p:sp>
      <p:sp>
        <p:nvSpPr>
          <p:cNvPr id="8" name="Text Placeholder 5">
            <a:extLst>
              <a:ext uri="{FF2B5EF4-FFF2-40B4-BE49-F238E27FC236}">
                <a16:creationId xmlns:a16="http://schemas.microsoft.com/office/drawing/2014/main" id="{CE3BCA75-C4DF-080B-4F7F-F71AF3B96C80}"/>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214802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latin typeface="+mj-lt"/>
              </a:rPr>
              <a:t>Sheep production in Australia</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EAECF-DF33-58D3-F422-39600C326DD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E0AF213-29D6-DE79-7C90-17DB087B38FD}"/>
              </a:ext>
            </a:extLst>
          </p:cNvPr>
          <p:cNvSpPr>
            <a:spLocks noGrp="1"/>
          </p:cNvSpPr>
          <p:nvPr>
            <p:ph type="title"/>
          </p:nvPr>
        </p:nvSpPr>
        <p:spPr/>
        <p:txBody>
          <a:bodyPr/>
          <a:lstStyle/>
          <a:p>
            <a:r>
              <a:rPr lang="en-AU" dirty="0"/>
              <a:t>Key terms (7) </a:t>
            </a:r>
            <a:r>
              <a:rPr lang="en-AU" dirty="0">
                <a:solidFill>
                  <a:schemeClr val="bg1"/>
                </a:solidFill>
              </a:rPr>
              <a:t>7</a:t>
            </a:r>
          </a:p>
        </p:txBody>
      </p:sp>
      <p:sp>
        <p:nvSpPr>
          <p:cNvPr id="9" name="Text Placeholder 8">
            <a:extLst>
              <a:ext uri="{FF2B5EF4-FFF2-40B4-BE49-F238E27FC236}">
                <a16:creationId xmlns:a16="http://schemas.microsoft.com/office/drawing/2014/main" id="{AB20A8FD-A341-0750-5AAC-CE4AC820A327}"/>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Ruminant</a:t>
            </a:r>
            <a:r>
              <a:rPr lang="en-AU" sz="1800" dirty="0">
                <a:effectLst/>
                <a:latin typeface="Arial" panose="020B0604020202020204" pitchFamily="34" charset="0"/>
                <a:ea typeface="Calibri" panose="020F0502020204030204" pitchFamily="34" charset="0"/>
              </a:rPr>
              <a:t> – an animal with a stomach that has four compartments, like sheep and cattle.</a:t>
            </a:r>
          </a:p>
          <a:p>
            <a:pPr>
              <a:lnSpc>
                <a:spcPct val="150000"/>
              </a:lnSpc>
              <a:buNone/>
            </a:pPr>
            <a:r>
              <a:rPr lang="en-AU" sz="1800" b="1" dirty="0">
                <a:effectLst/>
                <a:latin typeface="Arial" panose="020B0604020202020204" pitchFamily="34" charset="0"/>
                <a:ea typeface="Calibri" panose="020F0502020204030204" pitchFamily="34" charset="0"/>
              </a:rPr>
              <a:t>Digestion </a:t>
            </a:r>
            <a:r>
              <a:rPr lang="en-AU" sz="1800" dirty="0">
                <a:effectLst/>
                <a:latin typeface="Arial" panose="020B0604020202020204" pitchFamily="34" charset="0"/>
                <a:ea typeface="Calibri" panose="020F0502020204030204" pitchFamily="34" charset="0"/>
              </a:rPr>
              <a:t>– the process of breaking down food so the body can absorb nutrients.</a:t>
            </a:r>
          </a:p>
          <a:p>
            <a:pPr>
              <a:lnSpc>
                <a:spcPct val="150000"/>
              </a:lnSpc>
            </a:pPr>
            <a:r>
              <a:rPr lang="en-AU" sz="1800" b="1" dirty="0">
                <a:effectLst/>
                <a:latin typeface="Arial" panose="020B0604020202020204" pitchFamily="34" charset="0"/>
                <a:ea typeface="Calibri" panose="020F0502020204030204" pitchFamily="34" charset="0"/>
              </a:rPr>
              <a:t>Microorganisms </a:t>
            </a:r>
            <a:r>
              <a:rPr lang="en-AU" sz="1800" dirty="0">
                <a:effectLst/>
                <a:latin typeface="Arial" panose="020B0604020202020204" pitchFamily="34" charset="0"/>
                <a:ea typeface="Calibri" panose="020F0502020204030204" pitchFamily="34" charset="0"/>
              </a:rPr>
              <a:t>– tiny living things, like bacteria, that help sheep break down tough plant material in their stomachs.</a:t>
            </a:r>
          </a:p>
        </p:txBody>
      </p:sp>
      <p:pic>
        <p:nvPicPr>
          <p:cNvPr id="6" name="Picture Placeholder 5">
            <a:extLst>
              <a:ext uri="{FF2B5EF4-FFF2-40B4-BE49-F238E27FC236}">
                <a16:creationId xmlns:a16="http://schemas.microsoft.com/office/drawing/2014/main" id="{B7328E49-5100-F9F1-F2CC-4DFDE9228B41}"/>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B52F2D9E-BCAF-5759-A387-77B58DE72FB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32493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D9711-1074-CB55-0E81-5890864F30A7}"/>
              </a:ext>
            </a:extLst>
          </p:cNvPr>
          <p:cNvSpPr>
            <a:spLocks noGrp="1"/>
          </p:cNvSpPr>
          <p:nvPr>
            <p:ph type="title"/>
          </p:nvPr>
        </p:nvSpPr>
        <p:spPr/>
        <p:txBody>
          <a:bodyPr/>
          <a:lstStyle/>
          <a:p>
            <a:r>
              <a:rPr lang="en-AU" dirty="0"/>
              <a:t>Ruminant digestion (1)</a:t>
            </a:r>
          </a:p>
        </p:txBody>
      </p:sp>
      <p:graphicFrame>
        <p:nvGraphicFramePr>
          <p:cNvPr id="6" name="Table 5">
            <a:extLst>
              <a:ext uri="{FF2B5EF4-FFF2-40B4-BE49-F238E27FC236}">
                <a16:creationId xmlns:a16="http://schemas.microsoft.com/office/drawing/2014/main" id="{1B16F570-C4A0-2C7F-9E13-95E07E732055}"/>
              </a:ext>
            </a:extLst>
          </p:cNvPr>
          <p:cNvGraphicFramePr>
            <a:graphicFrameLocks noGrp="1"/>
          </p:cNvGraphicFramePr>
          <p:nvPr>
            <p:extLst>
              <p:ext uri="{D42A27DB-BD31-4B8C-83A1-F6EECF244321}">
                <p14:modId xmlns:p14="http://schemas.microsoft.com/office/powerpoint/2010/main" val="3879928074"/>
              </p:ext>
            </p:extLst>
          </p:nvPr>
        </p:nvGraphicFramePr>
        <p:xfrm>
          <a:off x="367411" y="1125538"/>
          <a:ext cx="11116589" cy="4547157"/>
        </p:xfrm>
        <a:graphic>
          <a:graphicData uri="http://schemas.openxmlformats.org/drawingml/2006/table">
            <a:tbl>
              <a:tblPr firstRow="1" firstCol="1" bandRow="1">
                <a:tableStyleId>{B301B821-A1FF-4177-AEE7-76D212191A09}</a:tableStyleId>
              </a:tblPr>
              <a:tblGrid>
                <a:gridCol w="1787787">
                  <a:extLst>
                    <a:ext uri="{9D8B030D-6E8A-4147-A177-3AD203B41FA5}">
                      <a16:colId xmlns:a16="http://schemas.microsoft.com/office/drawing/2014/main" val="1670616010"/>
                    </a:ext>
                  </a:extLst>
                </a:gridCol>
                <a:gridCol w="9328802">
                  <a:extLst>
                    <a:ext uri="{9D8B030D-6E8A-4147-A177-3AD203B41FA5}">
                      <a16:colId xmlns:a16="http://schemas.microsoft.com/office/drawing/2014/main" val="2897442699"/>
                    </a:ext>
                  </a:extLst>
                </a:gridCol>
              </a:tblGrid>
              <a:tr h="551157">
                <a:tc>
                  <a:txBody>
                    <a:bodyPr/>
                    <a:lstStyle/>
                    <a:p>
                      <a:pPr>
                        <a:lnSpc>
                          <a:spcPct val="115000"/>
                        </a:lnSpc>
                        <a:spcBef>
                          <a:spcPts val="960"/>
                        </a:spcBef>
                        <a:spcAft>
                          <a:spcPts val="960"/>
                        </a:spcAft>
                        <a:buNone/>
                      </a:pPr>
                      <a:r>
                        <a:rPr lang="en-AU" sz="1800" dirty="0">
                          <a:effectLst/>
                        </a:rPr>
                        <a:t>Organ</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Bef>
                          <a:spcPts val="400"/>
                        </a:spcBef>
                        <a:spcAft>
                          <a:spcPts val="400"/>
                        </a:spcAft>
                        <a:buNone/>
                      </a:pPr>
                      <a:r>
                        <a:rPr lang="en-AU" sz="1800" dirty="0">
                          <a:effectLst/>
                        </a:rPr>
                        <a:t>Function</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2059659"/>
                  </a:ext>
                </a:extLst>
              </a:tr>
              <a:tr h="1332000">
                <a:tc>
                  <a:txBody>
                    <a:bodyPr/>
                    <a:lstStyle/>
                    <a:p>
                      <a:pPr>
                        <a:lnSpc>
                          <a:spcPct val="150000"/>
                        </a:lnSpc>
                        <a:spcBef>
                          <a:spcPts val="400"/>
                        </a:spcBef>
                        <a:spcAft>
                          <a:spcPts val="400"/>
                        </a:spcAft>
                        <a:buNone/>
                      </a:pPr>
                      <a:r>
                        <a:rPr lang="en-AU" sz="1800" dirty="0">
                          <a:effectLst/>
                        </a:rPr>
                        <a:t>Mouth and oesophagus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The mouth is used to chew food and produce saliva.</a:t>
                      </a:r>
                    </a:p>
                    <a:p>
                      <a:pPr>
                        <a:lnSpc>
                          <a:spcPct val="150000"/>
                        </a:lnSpc>
                        <a:spcBef>
                          <a:spcPts val="400"/>
                        </a:spcBef>
                        <a:spcAft>
                          <a:spcPts val="400"/>
                        </a:spcAft>
                        <a:buNone/>
                      </a:pPr>
                      <a:r>
                        <a:rPr lang="en-AU" sz="1800" dirty="0">
                          <a:effectLst/>
                        </a:rPr>
                        <a:t>The oesophagus transports food down into the rumen and back up from the rumen.</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3939130"/>
                  </a:ext>
                </a:extLst>
              </a:tr>
              <a:tr h="1332000">
                <a:tc>
                  <a:txBody>
                    <a:bodyPr/>
                    <a:lstStyle/>
                    <a:p>
                      <a:pPr>
                        <a:lnSpc>
                          <a:spcPct val="150000"/>
                        </a:lnSpc>
                        <a:spcBef>
                          <a:spcPts val="400"/>
                        </a:spcBef>
                        <a:spcAft>
                          <a:spcPts val="400"/>
                        </a:spcAft>
                        <a:buNone/>
                      </a:pPr>
                      <a:r>
                        <a:rPr lang="en-AU" sz="1800">
                          <a:effectLst/>
                        </a:rPr>
                        <a:t>Rumen</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dirty="0">
                          <a:effectLst/>
                        </a:rPr>
                        <a:t>First compartment of the main stomach, contains microorganisms that break down the plant material and digest the food.</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827024"/>
                  </a:ext>
                </a:extLst>
              </a:tr>
              <a:tr h="1332000">
                <a:tc>
                  <a:txBody>
                    <a:bodyPr/>
                    <a:lstStyle/>
                    <a:p>
                      <a:pPr>
                        <a:lnSpc>
                          <a:spcPct val="150000"/>
                        </a:lnSpc>
                        <a:spcBef>
                          <a:spcPts val="400"/>
                        </a:spcBef>
                        <a:spcAft>
                          <a:spcPts val="400"/>
                        </a:spcAft>
                        <a:buNone/>
                      </a:pPr>
                      <a:r>
                        <a:rPr lang="en-AU" sz="1800" dirty="0">
                          <a:effectLst/>
                        </a:rPr>
                        <a:t>Reticulum</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Second compartment of the main stomach. It works with the rumen and has bacteria and fungi to produce enzymes that help digest fibrous (tough) plant parts.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10208332"/>
                  </a:ext>
                </a:extLst>
              </a:tr>
            </a:tbl>
          </a:graphicData>
        </a:graphic>
      </p:graphicFrame>
      <p:sp>
        <p:nvSpPr>
          <p:cNvPr id="2" name="Slide Number Placeholder 1">
            <a:extLst>
              <a:ext uri="{FF2B5EF4-FFF2-40B4-BE49-F238E27FC236}">
                <a16:creationId xmlns:a16="http://schemas.microsoft.com/office/drawing/2014/main" id="{BA5D4F74-B60F-A992-F43C-2DA952996D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16477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B4F32-C1C5-6F91-4E3F-7A0113E940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A3DB1A-D2B9-C100-CDD2-A33B9BE3CDF8}"/>
              </a:ext>
            </a:extLst>
          </p:cNvPr>
          <p:cNvSpPr>
            <a:spLocks noGrp="1"/>
          </p:cNvSpPr>
          <p:nvPr>
            <p:ph type="title"/>
          </p:nvPr>
        </p:nvSpPr>
        <p:spPr/>
        <p:txBody>
          <a:bodyPr/>
          <a:lstStyle/>
          <a:p>
            <a:r>
              <a:rPr lang="en-AU" dirty="0"/>
              <a:t>Ruminant digestion (2) </a:t>
            </a:r>
            <a:r>
              <a:rPr lang="en-AU" dirty="0">
                <a:solidFill>
                  <a:schemeClr val="bg1"/>
                </a:solidFill>
              </a:rPr>
              <a:t>2</a:t>
            </a:r>
            <a:endParaRPr lang="en-AU" dirty="0"/>
          </a:p>
        </p:txBody>
      </p:sp>
      <p:graphicFrame>
        <p:nvGraphicFramePr>
          <p:cNvPr id="6" name="Table 5">
            <a:extLst>
              <a:ext uri="{FF2B5EF4-FFF2-40B4-BE49-F238E27FC236}">
                <a16:creationId xmlns:a16="http://schemas.microsoft.com/office/drawing/2014/main" id="{FE45B5E9-DE45-1BEB-8310-A47A4BFA1650}"/>
              </a:ext>
            </a:extLst>
          </p:cNvPr>
          <p:cNvGraphicFramePr>
            <a:graphicFrameLocks noGrp="1"/>
          </p:cNvGraphicFramePr>
          <p:nvPr>
            <p:extLst>
              <p:ext uri="{D42A27DB-BD31-4B8C-83A1-F6EECF244321}">
                <p14:modId xmlns:p14="http://schemas.microsoft.com/office/powerpoint/2010/main" val="2111227322"/>
              </p:ext>
            </p:extLst>
          </p:nvPr>
        </p:nvGraphicFramePr>
        <p:xfrm>
          <a:off x="360000" y="1125538"/>
          <a:ext cx="11146407" cy="4945108"/>
        </p:xfrm>
        <a:graphic>
          <a:graphicData uri="http://schemas.openxmlformats.org/drawingml/2006/table">
            <a:tbl>
              <a:tblPr firstRow="1" firstCol="1" bandRow="1">
                <a:tableStyleId>{B301B821-A1FF-4177-AEE7-76D212191A09}</a:tableStyleId>
              </a:tblPr>
              <a:tblGrid>
                <a:gridCol w="1792583">
                  <a:extLst>
                    <a:ext uri="{9D8B030D-6E8A-4147-A177-3AD203B41FA5}">
                      <a16:colId xmlns:a16="http://schemas.microsoft.com/office/drawing/2014/main" val="1670616010"/>
                    </a:ext>
                  </a:extLst>
                </a:gridCol>
                <a:gridCol w="9353824">
                  <a:extLst>
                    <a:ext uri="{9D8B030D-6E8A-4147-A177-3AD203B41FA5}">
                      <a16:colId xmlns:a16="http://schemas.microsoft.com/office/drawing/2014/main" val="2897442699"/>
                    </a:ext>
                  </a:extLst>
                </a:gridCol>
              </a:tblGrid>
              <a:tr h="481108">
                <a:tc>
                  <a:txBody>
                    <a:bodyPr/>
                    <a:lstStyle/>
                    <a:p>
                      <a:pPr>
                        <a:lnSpc>
                          <a:spcPct val="115000"/>
                        </a:lnSpc>
                        <a:spcBef>
                          <a:spcPts val="960"/>
                        </a:spcBef>
                        <a:spcAft>
                          <a:spcPts val="960"/>
                        </a:spcAft>
                        <a:buNone/>
                      </a:pPr>
                      <a:r>
                        <a:rPr lang="en-AU" sz="1800">
                          <a:effectLst/>
                        </a:rPr>
                        <a:t>Organ</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Bef>
                          <a:spcPts val="400"/>
                        </a:spcBef>
                        <a:spcAft>
                          <a:spcPts val="400"/>
                        </a:spcAft>
                        <a:buNone/>
                      </a:pPr>
                      <a:r>
                        <a:rPr lang="en-AU" sz="1800" dirty="0">
                          <a:effectLst/>
                        </a:rPr>
                        <a:t>Function</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2059659"/>
                  </a:ext>
                </a:extLst>
              </a:tr>
              <a:tr h="1116000">
                <a:tc>
                  <a:txBody>
                    <a:bodyPr/>
                    <a:lstStyle/>
                    <a:p>
                      <a:pPr>
                        <a:lnSpc>
                          <a:spcPct val="150000"/>
                        </a:lnSpc>
                        <a:spcBef>
                          <a:spcPts val="400"/>
                        </a:spcBef>
                        <a:spcAft>
                          <a:spcPts val="400"/>
                        </a:spcAft>
                        <a:buNone/>
                      </a:pPr>
                      <a:r>
                        <a:rPr lang="en-AU" sz="1800" dirty="0">
                          <a:effectLst/>
                        </a:rPr>
                        <a:t>Omasum</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Third compartment of the main stomach that absorbs a lot of the water out of the food mixture before it moves on.</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19257140"/>
                  </a:ext>
                </a:extLst>
              </a:tr>
              <a:tr h="1116000">
                <a:tc>
                  <a:txBody>
                    <a:bodyPr/>
                    <a:lstStyle/>
                    <a:p>
                      <a:pPr>
                        <a:lnSpc>
                          <a:spcPct val="150000"/>
                        </a:lnSpc>
                        <a:spcBef>
                          <a:spcPts val="400"/>
                        </a:spcBef>
                        <a:spcAft>
                          <a:spcPts val="400"/>
                        </a:spcAft>
                        <a:buNone/>
                      </a:pPr>
                      <a:r>
                        <a:rPr lang="en-AU" sz="1800">
                          <a:effectLst/>
                        </a:rPr>
                        <a:t>Abomasum</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dirty="0">
                          <a:effectLst/>
                        </a:rPr>
                        <a:t>Fourth compartment and referred to as the ‘true stomach’. It works like our stomach, using acid and juices to digest food and kill microbes from the first two compartments.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8875075"/>
                  </a:ext>
                </a:extLst>
              </a:tr>
              <a:tr h="1116000">
                <a:tc>
                  <a:txBody>
                    <a:bodyPr/>
                    <a:lstStyle/>
                    <a:p>
                      <a:pPr>
                        <a:lnSpc>
                          <a:spcPct val="150000"/>
                        </a:lnSpc>
                        <a:spcBef>
                          <a:spcPts val="400"/>
                        </a:spcBef>
                        <a:spcAft>
                          <a:spcPts val="400"/>
                        </a:spcAft>
                        <a:buNone/>
                      </a:pPr>
                      <a:r>
                        <a:rPr lang="en-AU" sz="1800">
                          <a:effectLst/>
                        </a:rPr>
                        <a:t>Small intestine</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50000"/>
                        </a:lnSpc>
                        <a:spcBef>
                          <a:spcPts val="400"/>
                        </a:spcBef>
                        <a:spcAft>
                          <a:spcPts val="400"/>
                        </a:spcAft>
                        <a:buNone/>
                      </a:pPr>
                      <a:r>
                        <a:rPr lang="en-AU" sz="1800" dirty="0">
                          <a:effectLst/>
                        </a:rPr>
                        <a:t>This is where most digestion happens. Nutrients from the food are absorbed into the blood here through the villi.</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60784455"/>
                  </a:ext>
                </a:extLst>
              </a:tr>
              <a:tr h="1116000">
                <a:tc>
                  <a:txBody>
                    <a:bodyPr/>
                    <a:lstStyle/>
                    <a:p>
                      <a:pPr>
                        <a:lnSpc>
                          <a:spcPct val="150000"/>
                        </a:lnSpc>
                        <a:spcBef>
                          <a:spcPts val="400"/>
                        </a:spcBef>
                        <a:spcAft>
                          <a:spcPts val="400"/>
                        </a:spcAft>
                        <a:buNone/>
                      </a:pPr>
                      <a:r>
                        <a:rPr lang="en-AU" sz="1800" dirty="0">
                          <a:effectLst/>
                        </a:rPr>
                        <a:t>Large intestine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buNone/>
                      </a:pPr>
                      <a:r>
                        <a:rPr lang="en-AU" sz="1800" dirty="0">
                          <a:effectLst/>
                        </a:rPr>
                        <a:t>Some further breakdown may occur here. Takes in any extra water and gets the leftover waste ready to be pushed through to the rectum and out the anus as faeces.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2012278"/>
                  </a:ext>
                </a:extLst>
              </a:tr>
            </a:tbl>
          </a:graphicData>
        </a:graphic>
      </p:graphicFrame>
      <p:sp>
        <p:nvSpPr>
          <p:cNvPr id="2" name="Slide Number Placeholder 1">
            <a:extLst>
              <a:ext uri="{FF2B5EF4-FFF2-40B4-BE49-F238E27FC236}">
                <a16:creationId xmlns:a16="http://schemas.microsoft.com/office/drawing/2014/main" id="{933AAE27-229F-33EA-D513-72E1FCA0C1E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100758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BCA52-0AB3-484B-7C56-5FDF7C657CA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29DFCAB-4AAD-9DE2-180C-8261881E70F4}"/>
              </a:ext>
            </a:extLst>
          </p:cNvPr>
          <p:cNvSpPr>
            <a:spLocks noGrp="1"/>
          </p:cNvSpPr>
          <p:nvPr>
            <p:ph type="title"/>
          </p:nvPr>
        </p:nvSpPr>
        <p:spPr/>
        <p:txBody>
          <a:bodyPr/>
          <a:lstStyle/>
          <a:p>
            <a:pPr>
              <a:lnSpc>
                <a:spcPct val="100000"/>
              </a:lnSpc>
            </a:pPr>
            <a:r>
              <a:rPr lang="en-AU">
                <a:latin typeface="+mj-lt"/>
              </a:rPr>
              <a:t>8. Dietary requirements of sheep</a:t>
            </a:r>
          </a:p>
        </p:txBody>
      </p:sp>
      <p:sp>
        <p:nvSpPr>
          <p:cNvPr id="3" name="TextBox 2">
            <a:extLst>
              <a:ext uri="{FF2B5EF4-FFF2-40B4-BE49-F238E27FC236}">
                <a16:creationId xmlns:a16="http://schemas.microsoft.com/office/drawing/2014/main" id="{FBCE348B-455B-0690-50C4-6E9FB46983A1}"/>
              </a:ext>
            </a:extLst>
          </p:cNvPr>
          <p:cNvSpPr txBox="1"/>
          <p:nvPr/>
        </p:nvSpPr>
        <p:spPr>
          <a:xfrm>
            <a:off x="361707" y="1894417"/>
            <a:ext cx="11303000" cy="305724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investigating how nutrition affects sheep at different stages of production and how to plan appropriate feeding.</a:t>
            </a:r>
            <a:endParaRPr lang="en-AU" sz="1800" b="1" dirty="0">
              <a:solidFill>
                <a:schemeClr val="accent1"/>
              </a:solidFill>
              <a:latin typeface="+mj-lt"/>
              <a:cs typeface="Arial" panose="020B0604020202020204" pitchFamily="34" charset="0"/>
            </a:endParaRPr>
          </a:p>
          <a:p>
            <a:pPr>
              <a:lnSpc>
                <a:spcPct val="150000"/>
              </a:lnSpc>
              <a:spcAft>
                <a:spcPts val="1200"/>
              </a:spcAft>
            </a:pPr>
            <a:endParaRPr lang="en-AU" sz="1800" b="1" dirty="0">
              <a:solidFill>
                <a:schemeClr val="accent1"/>
              </a:solidFill>
              <a:latin typeface="+mj-lt"/>
              <a:cs typeface="Arial" panose="020B0604020202020204" pitchFamily="34" charset="0"/>
            </a:endParaRPr>
          </a:p>
          <a:p>
            <a:pPr>
              <a:lnSpc>
                <a:spcPct val="150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explain why dietary needs change during the production cycle</a:t>
            </a: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create a simple feed plan for a specific stage.</a:t>
            </a:r>
          </a:p>
        </p:txBody>
      </p:sp>
      <p:sp>
        <p:nvSpPr>
          <p:cNvPr id="2" name="Slide Number Placeholder 1">
            <a:extLst>
              <a:ext uri="{FF2B5EF4-FFF2-40B4-BE49-F238E27FC236}">
                <a16:creationId xmlns:a16="http://schemas.microsoft.com/office/drawing/2014/main" id="{61C05F9C-1530-5E1F-C128-1FF5AA985BE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43</a:t>
            </a:fld>
            <a:endParaRPr lang="en-AU"/>
          </a:p>
        </p:txBody>
      </p:sp>
      <p:sp>
        <p:nvSpPr>
          <p:cNvPr id="8" name="Text Placeholder 5">
            <a:extLst>
              <a:ext uri="{FF2B5EF4-FFF2-40B4-BE49-F238E27FC236}">
                <a16:creationId xmlns:a16="http://schemas.microsoft.com/office/drawing/2014/main" id="{2A646CB7-4044-4781-A9D0-A1E30974EBD1}"/>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203899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20CF9-8553-8A06-3BDC-E7712FF17FB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98B4768-DBBF-14AF-A5D6-88F44DA442FB}"/>
              </a:ext>
            </a:extLst>
          </p:cNvPr>
          <p:cNvSpPr>
            <a:spLocks noGrp="1"/>
          </p:cNvSpPr>
          <p:nvPr>
            <p:ph type="title"/>
          </p:nvPr>
        </p:nvSpPr>
        <p:spPr/>
        <p:txBody>
          <a:bodyPr/>
          <a:lstStyle/>
          <a:p>
            <a:r>
              <a:rPr lang="en-AU" dirty="0"/>
              <a:t>Key terms (8) </a:t>
            </a:r>
            <a:r>
              <a:rPr lang="en-AU" dirty="0">
                <a:solidFill>
                  <a:schemeClr val="bg1"/>
                </a:solidFill>
              </a:rPr>
              <a:t>8</a:t>
            </a:r>
            <a:endParaRPr lang="en-AU" dirty="0"/>
          </a:p>
        </p:txBody>
      </p:sp>
      <p:sp>
        <p:nvSpPr>
          <p:cNvPr id="9" name="Text Placeholder 8">
            <a:extLst>
              <a:ext uri="{FF2B5EF4-FFF2-40B4-BE49-F238E27FC236}">
                <a16:creationId xmlns:a16="http://schemas.microsoft.com/office/drawing/2014/main" id="{0DDA4F77-AEBB-519D-714E-1B70B8E0C48F}"/>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Nutrient</a:t>
            </a:r>
            <a:r>
              <a:rPr lang="en-AU" sz="1800" dirty="0">
                <a:effectLst/>
                <a:latin typeface="Arial" panose="020B0604020202020204" pitchFamily="34" charset="0"/>
                <a:ea typeface="Calibri" panose="020F0502020204030204" pitchFamily="34" charset="0"/>
              </a:rPr>
              <a:t> – a substance in food that animals need to grow, stay healthy and produce products.</a:t>
            </a:r>
          </a:p>
          <a:p>
            <a:pPr>
              <a:lnSpc>
                <a:spcPct val="150000"/>
              </a:lnSpc>
              <a:buNone/>
            </a:pPr>
            <a:r>
              <a:rPr lang="en-AU" sz="1800" b="1" dirty="0">
                <a:effectLst/>
                <a:latin typeface="Arial" panose="020B0604020202020204" pitchFamily="34" charset="0"/>
                <a:ea typeface="Calibri" panose="020F0502020204030204" pitchFamily="34" charset="0"/>
              </a:rPr>
              <a:t>Supplementary feeding </a:t>
            </a:r>
            <a:r>
              <a:rPr lang="en-AU" sz="1800" dirty="0">
                <a:effectLst/>
                <a:latin typeface="Arial" panose="020B0604020202020204" pitchFamily="34" charset="0"/>
                <a:ea typeface="Calibri" panose="020F0502020204030204" pitchFamily="34" charset="0"/>
              </a:rPr>
              <a:t>– giving extra food like hay or grain when pasture isn't enough.</a:t>
            </a:r>
          </a:p>
          <a:p>
            <a:pPr>
              <a:lnSpc>
                <a:spcPct val="150000"/>
              </a:lnSpc>
            </a:pPr>
            <a:r>
              <a:rPr lang="en-AU" sz="1800" b="1" dirty="0">
                <a:effectLst/>
                <a:latin typeface="Arial" panose="020B0604020202020204" pitchFamily="34" charset="0"/>
                <a:ea typeface="Calibri" panose="020F0502020204030204" pitchFamily="34" charset="0"/>
              </a:rPr>
              <a:t>Feed ration </a:t>
            </a:r>
            <a:r>
              <a:rPr lang="en-AU" sz="1800" dirty="0">
                <a:effectLst/>
                <a:latin typeface="Arial" panose="020B0604020202020204" pitchFamily="34" charset="0"/>
                <a:ea typeface="Calibri" panose="020F0502020204030204" pitchFamily="34" charset="0"/>
              </a:rPr>
              <a:t>– the amount and type of food given to animals each day.</a:t>
            </a:r>
          </a:p>
        </p:txBody>
      </p:sp>
      <p:pic>
        <p:nvPicPr>
          <p:cNvPr id="6" name="Picture Placeholder 5">
            <a:extLst>
              <a:ext uri="{FF2B5EF4-FFF2-40B4-BE49-F238E27FC236}">
                <a16:creationId xmlns:a16="http://schemas.microsoft.com/office/drawing/2014/main" id="{52DD649B-D361-BA84-3126-F2E28CDEBA2B}"/>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099BB8B3-58BA-05B8-36BA-4862CBBFDA59}"/>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242491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492AE9-D5FC-0671-CEFA-465C8F948400}"/>
              </a:ext>
            </a:extLst>
          </p:cNvPr>
          <p:cNvSpPr>
            <a:spLocks noGrp="1"/>
          </p:cNvSpPr>
          <p:nvPr>
            <p:ph type="title"/>
          </p:nvPr>
        </p:nvSpPr>
        <p:spPr/>
        <p:txBody>
          <a:bodyPr/>
          <a:lstStyle/>
          <a:p>
            <a:r>
              <a:rPr lang="en-AU"/>
              <a:t>Stages of sheep</a:t>
            </a:r>
          </a:p>
        </p:txBody>
      </p:sp>
      <p:pic>
        <p:nvPicPr>
          <p:cNvPr id="8" name="Picture 7" descr="suffolk lamb">
            <a:extLst>
              <a:ext uri="{FF2B5EF4-FFF2-40B4-BE49-F238E27FC236}">
                <a16:creationId xmlns:a16="http://schemas.microsoft.com/office/drawing/2014/main" id="{6EAF1FE4-3038-ED55-874C-550358F0B3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228" y="1126822"/>
            <a:ext cx="2626703" cy="2293951"/>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12" name="Picture 11" descr="Merino wether">
            <a:extLst>
              <a:ext uri="{FF2B5EF4-FFF2-40B4-BE49-F238E27FC236}">
                <a16:creationId xmlns:a16="http://schemas.microsoft.com/office/drawing/2014/main" id="{E10D4448-E587-6F4A-A02E-A2167932E2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9854" y="1126822"/>
            <a:ext cx="2626702" cy="2302178"/>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14" name="Picture 13" descr="Merino wether">
            <a:extLst>
              <a:ext uri="{FF2B5EF4-FFF2-40B4-BE49-F238E27FC236}">
                <a16:creationId xmlns:a16="http://schemas.microsoft.com/office/drawing/2014/main" id="{2D5940D8-4745-B822-63B4-4BAD59593306}"/>
              </a:ext>
            </a:extLst>
          </p:cNvPr>
          <p:cNvPicPr>
            <a:picLocks noChangeAspect="1"/>
          </p:cNvPicPr>
          <p:nvPr/>
        </p:nvPicPr>
        <p:blipFill>
          <a:blip r:embed="rId5" cstate="screen">
            <a:extLst>
              <a:ext uri="{28A0092B-C50C-407E-A947-70E740481C1C}">
                <a14:useLocalDpi xmlns:a14="http://schemas.microsoft.com/office/drawing/2010/main"/>
              </a:ext>
            </a:extLst>
          </a:blip>
          <a:srcRect b="1207"/>
          <a:stretch>
            <a:fillRect/>
          </a:stretch>
        </p:blipFill>
        <p:spPr>
          <a:xfrm>
            <a:off x="6095999" y="1126822"/>
            <a:ext cx="4408289" cy="2302178"/>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15" name="TextBox 14">
            <a:extLst>
              <a:ext uri="{FF2B5EF4-FFF2-40B4-BE49-F238E27FC236}">
                <a16:creationId xmlns:a16="http://schemas.microsoft.com/office/drawing/2014/main" id="{783C49FF-E8BC-0504-DEA5-1BD6156493EF}"/>
              </a:ext>
            </a:extLst>
          </p:cNvPr>
          <p:cNvSpPr txBox="1"/>
          <p:nvPr/>
        </p:nvSpPr>
        <p:spPr>
          <a:xfrm>
            <a:off x="413228" y="3621819"/>
            <a:ext cx="2679931" cy="2984181"/>
          </a:xfrm>
          <a:prstGeom prst="rect">
            <a:avLst/>
          </a:prstGeom>
          <a:solidFill>
            <a:srgbClr val="E5F7FC"/>
          </a:solidFill>
          <a:ln>
            <a:noFill/>
          </a:ln>
        </p:spPr>
        <p:style>
          <a:lnRef idx="2">
            <a:schemeClr val="accent1"/>
          </a:lnRef>
          <a:fillRef idx="1">
            <a:schemeClr val="lt1"/>
          </a:fillRef>
          <a:effectRef idx="0">
            <a:schemeClr val="accent1"/>
          </a:effectRef>
          <a:fontRef idx="minor">
            <a:schemeClr val="dk1"/>
          </a:fontRef>
        </p:style>
        <p:txBody>
          <a:bodyPr wrap="square" lIns="108000" tIns="0" rIns="0" bIns="0" rtlCol="0" anchor="ctr">
            <a:noAutofit/>
          </a:bodyPr>
          <a:lstStyle/>
          <a:p>
            <a:pPr>
              <a:lnSpc>
                <a:spcPct val="150000"/>
              </a:lnSpc>
              <a:spcAft>
                <a:spcPts val="1200"/>
              </a:spcAft>
            </a:pPr>
            <a:r>
              <a:rPr lang="en-AU" sz="1800" b="1" dirty="0"/>
              <a:t>Left to right; top to bottom:</a:t>
            </a:r>
          </a:p>
          <a:p>
            <a:pPr>
              <a:lnSpc>
                <a:spcPct val="150000"/>
              </a:lnSpc>
              <a:spcAft>
                <a:spcPts val="1200"/>
              </a:spcAft>
            </a:pPr>
            <a:r>
              <a:rPr lang="en-AU" sz="1800" dirty="0"/>
              <a:t>Lamb, dry ewe, </a:t>
            </a:r>
            <a:r>
              <a:rPr lang="en-AU" sz="1800" dirty="0" err="1"/>
              <a:t>wethers</a:t>
            </a:r>
            <a:r>
              <a:rPr lang="en-AU" sz="1800" dirty="0"/>
              <a:t>, lactating ewe with lamb, ram.</a:t>
            </a:r>
          </a:p>
        </p:txBody>
      </p:sp>
      <p:pic>
        <p:nvPicPr>
          <p:cNvPr id="6" name="Picture 5" descr="Suffolk ewe with lamb at foot">
            <a:extLst>
              <a:ext uri="{FF2B5EF4-FFF2-40B4-BE49-F238E27FC236}">
                <a16:creationId xmlns:a16="http://schemas.microsoft.com/office/drawing/2014/main" id="{1BB69DC0-2078-E29A-CAA1-6F43FCD67A0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323082" y="3621819"/>
            <a:ext cx="3438983" cy="2984181"/>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10" name="Picture 9" descr="Suffolk ram">
            <a:extLst>
              <a:ext uri="{FF2B5EF4-FFF2-40B4-BE49-F238E27FC236}">
                <a16:creationId xmlns:a16="http://schemas.microsoft.com/office/drawing/2014/main" id="{049AAC91-8BF8-25B6-2008-A743E1260D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1989" y="3621819"/>
            <a:ext cx="3512300" cy="2984181"/>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2" name="Slide Number Placeholder 1">
            <a:extLst>
              <a:ext uri="{FF2B5EF4-FFF2-40B4-BE49-F238E27FC236}">
                <a16:creationId xmlns:a16="http://schemas.microsoft.com/office/drawing/2014/main" id="{9451C204-2F3E-BE7F-2C70-1C5F75A5439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84797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DC6B48-A64F-D293-97C9-8FD377881A4C}"/>
              </a:ext>
            </a:extLst>
          </p:cNvPr>
          <p:cNvSpPr>
            <a:spLocks noGrp="1"/>
          </p:cNvSpPr>
          <p:nvPr>
            <p:ph type="title"/>
          </p:nvPr>
        </p:nvSpPr>
        <p:spPr/>
        <p:txBody>
          <a:bodyPr anchor="t">
            <a:normAutofit/>
          </a:bodyPr>
          <a:lstStyle/>
          <a:p>
            <a:r>
              <a:rPr lang="en-AU"/>
              <a:t>Mini feed plan</a:t>
            </a:r>
          </a:p>
        </p:txBody>
      </p:sp>
      <p:sp>
        <p:nvSpPr>
          <p:cNvPr id="3" name="Text Placeholder 2">
            <a:extLst>
              <a:ext uri="{FF2B5EF4-FFF2-40B4-BE49-F238E27FC236}">
                <a16:creationId xmlns:a16="http://schemas.microsoft.com/office/drawing/2014/main" id="{19D307C2-D83C-77B5-CCD5-DF5969602952}"/>
              </a:ext>
            </a:extLst>
          </p:cNvPr>
          <p:cNvSpPr>
            <a:spLocks noGrp="1"/>
          </p:cNvSpPr>
          <p:nvPr>
            <p:ph type="body" sz="quarter" idx="18"/>
          </p:nvPr>
        </p:nvSpPr>
        <p:spPr/>
        <p:txBody>
          <a:bodyPr/>
          <a:lstStyle/>
          <a:p>
            <a:r>
              <a:rPr lang="en-US" dirty="0"/>
              <a:t>Lactating ewe</a:t>
            </a:r>
          </a:p>
        </p:txBody>
      </p:sp>
      <p:sp>
        <p:nvSpPr>
          <p:cNvPr id="6" name="Text Placeholder 5">
            <a:extLst>
              <a:ext uri="{FF2B5EF4-FFF2-40B4-BE49-F238E27FC236}">
                <a16:creationId xmlns:a16="http://schemas.microsoft.com/office/drawing/2014/main" id="{77DD4A2B-0E0F-8F89-8379-9C2C345A1460}"/>
              </a:ext>
            </a:extLst>
          </p:cNvPr>
          <p:cNvSpPr>
            <a:spLocks noGrp="1"/>
          </p:cNvSpPr>
          <p:nvPr>
            <p:ph sz="quarter" idx="19"/>
          </p:nvPr>
        </p:nvSpPr>
        <p:spPr/>
        <p:txBody>
          <a:bodyPr>
            <a:noAutofit/>
          </a:bodyPr>
          <a:lstStyle/>
          <a:p>
            <a:pPr>
              <a:spcAft>
                <a:spcPts val="600"/>
              </a:spcAft>
            </a:pPr>
            <a:r>
              <a:rPr lang="en-AU" sz="1600" b="1" dirty="0">
                <a:effectLst/>
                <a:latin typeface="Arial" panose="020B0604020202020204" pitchFamily="34" charset="0"/>
                <a:ea typeface="Calibri" panose="020F0502020204030204" pitchFamily="34" charset="0"/>
              </a:rPr>
              <a:t>What does this sheep need more of right now? </a:t>
            </a:r>
            <a:r>
              <a:rPr lang="en-AU" sz="1600" dirty="0">
                <a:effectLst/>
                <a:latin typeface="Arial" panose="020B0604020202020204" pitchFamily="34" charset="0"/>
                <a:ea typeface="Calibri" panose="020F0502020204030204" pitchFamily="34" charset="0"/>
              </a:rPr>
              <a:t>Energy, protein, calcium</a:t>
            </a:r>
            <a:endParaRPr lang="en-AU" sz="1600" dirty="0">
              <a:ea typeface="Calibri" panose="020F0502020204030204" pitchFamily="34" charset="0"/>
            </a:endParaRPr>
          </a:p>
          <a:p>
            <a:pPr>
              <a:spcAft>
                <a:spcPts val="600"/>
              </a:spcAft>
            </a:pPr>
            <a:r>
              <a:rPr lang="en-AU" sz="1600" b="1" dirty="0">
                <a:effectLst/>
                <a:latin typeface="Arial" panose="020B0604020202020204" pitchFamily="34" charset="0"/>
                <a:ea typeface="Calibri" panose="020F0502020204030204" pitchFamily="34" charset="0"/>
              </a:rPr>
              <a:t>What feed types are available? </a:t>
            </a:r>
            <a:r>
              <a:rPr lang="en-AU" sz="1600" dirty="0">
                <a:effectLst/>
                <a:latin typeface="Arial" panose="020B0604020202020204" pitchFamily="34" charset="0"/>
                <a:ea typeface="Calibri" panose="020F0502020204030204" pitchFamily="34" charset="0"/>
              </a:rPr>
              <a:t>Lucerne hay, pellets and pasture</a:t>
            </a:r>
          </a:p>
          <a:p>
            <a:pPr>
              <a:spcAft>
                <a:spcPts val="600"/>
              </a:spcAft>
            </a:pPr>
            <a:r>
              <a:rPr lang="en-AU" sz="1600" b="1" dirty="0">
                <a:effectLst/>
                <a:latin typeface="Arial" panose="020B0604020202020204" pitchFamily="34" charset="0"/>
                <a:ea typeface="Calibri" panose="020F0502020204030204" pitchFamily="34" charset="0"/>
              </a:rPr>
              <a:t>How will I feed it safely? </a:t>
            </a:r>
            <a:r>
              <a:rPr lang="en-AU" sz="1600" dirty="0">
                <a:effectLst/>
                <a:latin typeface="Arial" panose="020B0604020202020204" pitchFamily="34" charset="0"/>
                <a:ea typeface="Calibri" panose="020F0502020204030204" pitchFamily="34" charset="0"/>
              </a:rPr>
              <a:t>Pasture will be available ad-lib, pellets will be supplemented in small amounts</a:t>
            </a:r>
          </a:p>
          <a:p>
            <a:pPr>
              <a:spcAft>
                <a:spcPts val="600"/>
              </a:spcAft>
            </a:pPr>
            <a:r>
              <a:rPr lang="en-AU" sz="1600" b="1" dirty="0">
                <a:effectLst/>
                <a:latin typeface="Arial" panose="020B0604020202020204" pitchFamily="34" charset="0"/>
                <a:ea typeface="Calibri" panose="020F0502020204030204" pitchFamily="34" charset="0"/>
              </a:rPr>
              <a:t>What are the risks if feeding goes wrong? </a:t>
            </a:r>
            <a:r>
              <a:rPr lang="en-AU" sz="1600" dirty="0">
                <a:effectLst/>
                <a:latin typeface="Arial" panose="020B0604020202020204" pitchFamily="34" charset="0"/>
                <a:ea typeface="Calibri" panose="020F0502020204030204" pitchFamily="34" charset="0"/>
              </a:rPr>
              <a:t>Too many pellets can cause bloating</a:t>
            </a:r>
          </a:p>
          <a:p>
            <a:pPr>
              <a:spcAft>
                <a:spcPts val="600"/>
              </a:spcAft>
            </a:pPr>
            <a:r>
              <a:rPr lang="en-AU" sz="1600" b="1" dirty="0">
                <a:effectLst/>
                <a:latin typeface="Arial" panose="020B0604020202020204" pitchFamily="34" charset="0"/>
                <a:ea typeface="Calibri" panose="020F0502020204030204" pitchFamily="34" charset="0"/>
              </a:rPr>
              <a:t>How do weather and pasture conditions change your plans?</a:t>
            </a:r>
          </a:p>
          <a:p>
            <a:pPr>
              <a:spcAft>
                <a:spcPts val="600"/>
              </a:spcAft>
            </a:pPr>
            <a:r>
              <a:rPr lang="en-AU" sz="1600" dirty="0">
                <a:effectLst/>
                <a:latin typeface="Arial" panose="020B0604020202020204" pitchFamily="34" charset="0"/>
                <a:ea typeface="Calibri" panose="020F0502020204030204" pitchFamily="34" charset="0"/>
              </a:rPr>
              <a:t>If it is too dry and pasture grows slower, I will need to increase the lucerne hay and pellets</a:t>
            </a:r>
            <a:endParaRPr lang="en-AU" sz="1600" dirty="0"/>
          </a:p>
        </p:txBody>
      </p:sp>
      <p:pic>
        <p:nvPicPr>
          <p:cNvPr id="7" name="Picture Placeholder 6" descr="Suffolk ewe with lamb at foot">
            <a:extLst>
              <a:ext uri="{FF2B5EF4-FFF2-40B4-BE49-F238E27FC236}">
                <a16:creationId xmlns:a16="http://schemas.microsoft.com/office/drawing/2014/main" id="{2060D17B-89C1-5028-6D53-30B4CDF159E8}"/>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l="264" r="264"/>
          <a:stretch/>
        </p:blipFill>
        <p:spPr>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2" name="Slide Number Placeholder 1">
            <a:extLst>
              <a:ext uri="{FF2B5EF4-FFF2-40B4-BE49-F238E27FC236}">
                <a16:creationId xmlns:a16="http://schemas.microsoft.com/office/drawing/2014/main" id="{C6AD3E66-4E02-890E-2FB1-077F07F65E7D}"/>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46</a:t>
            </a:fld>
            <a:endParaRPr lang="en-AU"/>
          </a:p>
        </p:txBody>
      </p:sp>
    </p:spTree>
    <p:extLst>
      <p:ext uri="{BB962C8B-B14F-4D97-AF65-F5344CB8AC3E}">
        <p14:creationId xmlns:p14="http://schemas.microsoft.com/office/powerpoint/2010/main" val="321730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00691-27B3-18A7-D46F-21EE341F05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9A835A-8CCF-CD00-C04D-009DDB24508D}"/>
              </a:ext>
            </a:extLst>
          </p:cNvPr>
          <p:cNvSpPr>
            <a:spLocks noGrp="1"/>
          </p:cNvSpPr>
          <p:nvPr>
            <p:ph type="title"/>
          </p:nvPr>
        </p:nvSpPr>
        <p:spPr/>
        <p:txBody>
          <a:bodyPr/>
          <a:lstStyle/>
          <a:p>
            <a:r>
              <a:rPr lang="en-AU" dirty="0"/>
              <a:t>Challenge question (2)</a:t>
            </a:r>
          </a:p>
        </p:txBody>
      </p:sp>
      <p:pic>
        <p:nvPicPr>
          <p:cNvPr id="8" name="Picture Placeholder 6">
            <a:extLst>
              <a:ext uri="{FF2B5EF4-FFF2-40B4-BE49-F238E27FC236}">
                <a16:creationId xmlns:a16="http://schemas.microsoft.com/office/drawing/2014/main" id="{5702294A-6E9F-388C-5CD5-5106608009E6}"/>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a:stretch>
            <a:fillRect/>
          </a:stretch>
        </p:blipFill>
        <p:spPr>
          <a:xfrm>
            <a:off x="360531" y="1960398"/>
            <a:ext cx="11483637" cy="2060575"/>
          </a:xfrm>
        </p:spPr>
      </p:pic>
      <p:sp>
        <p:nvSpPr>
          <p:cNvPr id="6" name="Text Placeholder 9">
            <a:extLst>
              <a:ext uri="{FF2B5EF4-FFF2-40B4-BE49-F238E27FC236}">
                <a16:creationId xmlns:a16="http://schemas.microsoft.com/office/drawing/2014/main" id="{9F247D61-EE99-9755-6B64-29A401F00E9C}"/>
              </a:ext>
            </a:extLst>
          </p:cNvPr>
          <p:cNvSpPr txBox="1">
            <a:spLocks/>
          </p:cNvSpPr>
          <p:nvPr/>
        </p:nvSpPr>
        <p:spPr>
          <a:xfrm>
            <a:off x="360025" y="4399938"/>
            <a:ext cx="11483975" cy="170023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12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12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mj-lt"/>
              <a:buAutoNum type="arabicPeriod"/>
            </a:pPr>
            <a:r>
              <a:rPr lang="en-AU" sz="2000" dirty="0"/>
              <a:t>Why do pregnant ewes need more energy and calcium?</a:t>
            </a:r>
          </a:p>
          <a:p>
            <a:pPr marL="342900" lvl="0" indent="-342900">
              <a:buFont typeface="+mj-lt"/>
              <a:buAutoNum type="arabicPeriod"/>
            </a:pPr>
            <a:r>
              <a:rPr lang="en-AU" sz="2000" dirty="0"/>
              <a:t>What could happen if lambs are underfed post-weaning?</a:t>
            </a:r>
          </a:p>
        </p:txBody>
      </p:sp>
      <p:sp>
        <p:nvSpPr>
          <p:cNvPr id="2" name="Slide Number Placeholder 1">
            <a:extLst>
              <a:ext uri="{FF2B5EF4-FFF2-40B4-BE49-F238E27FC236}">
                <a16:creationId xmlns:a16="http://schemas.microsoft.com/office/drawing/2014/main" id="{6D4A2517-08F6-B1B3-FBE7-CD25A1E515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373119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B247AE-4755-6DCC-67EB-99EAAA9A09AE}"/>
              </a:ext>
            </a:extLst>
          </p:cNvPr>
          <p:cNvSpPr>
            <a:spLocks noGrp="1"/>
          </p:cNvSpPr>
          <p:nvPr>
            <p:ph type="title"/>
          </p:nvPr>
        </p:nvSpPr>
        <p:spPr/>
        <p:txBody>
          <a:bodyPr/>
          <a:lstStyle/>
          <a:p>
            <a:r>
              <a:rPr lang="en-AU" dirty="0"/>
              <a:t>Feed plan – worked example</a:t>
            </a:r>
          </a:p>
        </p:txBody>
      </p:sp>
      <p:sp>
        <p:nvSpPr>
          <p:cNvPr id="5" name="Content Placeholder 4">
            <a:extLst>
              <a:ext uri="{FF2B5EF4-FFF2-40B4-BE49-F238E27FC236}">
                <a16:creationId xmlns:a16="http://schemas.microsoft.com/office/drawing/2014/main" id="{B41B6084-7522-1E88-A9EE-E3253D2DB837}"/>
              </a:ext>
            </a:extLst>
          </p:cNvPr>
          <p:cNvSpPr>
            <a:spLocks noGrp="1"/>
          </p:cNvSpPr>
          <p:nvPr>
            <p:ph sz="quarter" idx="19"/>
          </p:nvPr>
        </p:nvSpPr>
        <p:spPr>
          <a:xfrm>
            <a:off x="360363" y="1562471"/>
            <a:ext cx="5400000" cy="4814518"/>
          </a:xfrm>
          <a:solidFill>
            <a:srgbClr val="FBDBE7"/>
          </a:solidFill>
          <a:ln>
            <a:noFill/>
          </a:ln>
        </p:spPr>
        <p:txBody>
          <a:bodyPr vert="horz" lIns="0" tIns="0" rIns="0" bIns="0" rtlCol="0" anchor="t">
            <a:noAutofit/>
          </a:bodyPr>
          <a:lstStyle/>
          <a:p>
            <a:pPr>
              <a:buNone/>
            </a:pPr>
            <a:r>
              <a:rPr lang="en-AU" sz="1800" b="1" dirty="0">
                <a:effectLst/>
                <a:latin typeface="Arial" panose="020B0604020202020204" pitchFamily="34" charset="0"/>
                <a:ea typeface="Calibri" panose="020F0502020204030204" pitchFamily="34" charset="0"/>
              </a:rPr>
              <a:t>  Feed calculation</a:t>
            </a:r>
            <a:endParaRPr lang="en-AU" sz="1800" dirty="0">
              <a:effectLst/>
              <a:latin typeface="Arial" panose="020B0604020202020204" pitchFamily="34" charset="0"/>
              <a:ea typeface="Calibri" panose="020F0502020204030204" pitchFamily="34" charset="0"/>
            </a:endParaRPr>
          </a:p>
          <a:p>
            <a:pPr marL="91440"/>
            <a:r>
              <a:rPr lang="en-AU" sz="1800" dirty="0">
                <a:effectLst/>
                <a:latin typeface="Arial"/>
                <a:ea typeface="Calibri"/>
                <a:cs typeface="Arial"/>
              </a:rPr>
              <a:t>  A group of 10 ewes needs to be fed for 10 days.</a:t>
            </a:r>
            <a:endParaRPr lang="en-AU" sz="1800" dirty="0">
              <a:latin typeface="Arial"/>
              <a:ea typeface="Calibri"/>
              <a:cs typeface="Arial"/>
            </a:endParaRPr>
          </a:p>
          <a:p>
            <a:pPr marL="182880">
              <a:buNone/>
            </a:pPr>
            <a:r>
              <a:rPr lang="en-AU" sz="1800" dirty="0">
                <a:latin typeface="Arial"/>
                <a:cs typeface="Arial"/>
              </a:rPr>
              <a:t>Each ewe eats 2 kg/day of mixed ration (50% hay at $300/tonne, 50% pellets at $200/tonne).</a:t>
            </a:r>
            <a:endParaRPr lang="en-AU" sz="1800" dirty="0">
              <a:effectLst/>
              <a:latin typeface="Arial"/>
              <a:ea typeface="Calibri"/>
              <a:cs typeface="Arial"/>
            </a:endParaRPr>
          </a:p>
          <a:p>
            <a:pPr marL="179705" lvl="0">
              <a:buSzPts val="1000"/>
              <a:tabLst>
                <a:tab pos="457200" algn="l"/>
              </a:tabLst>
            </a:pPr>
            <a:r>
              <a:rPr lang="en-AU" sz="1800" b="1" dirty="0">
                <a:effectLst/>
                <a:latin typeface="Arial"/>
                <a:ea typeface="Calibri"/>
                <a:cs typeface="Arial"/>
              </a:rPr>
              <a:t>Step 1:</a:t>
            </a:r>
            <a:r>
              <a:rPr lang="en-AU" sz="1800" dirty="0">
                <a:effectLst/>
                <a:latin typeface="Arial"/>
                <a:ea typeface="Calibri"/>
                <a:cs typeface="Arial"/>
              </a:rPr>
              <a:t> Calculate total feed required.</a:t>
            </a:r>
          </a:p>
          <a:p>
            <a:pPr marL="179705" lvl="0">
              <a:buSzPts val="1000"/>
              <a:tabLst>
                <a:tab pos="457200" algn="l"/>
              </a:tabLst>
            </a:pPr>
            <a:r>
              <a:rPr lang="en-AU" sz="1800" b="1" dirty="0">
                <a:effectLst/>
                <a:latin typeface="Arial"/>
                <a:ea typeface="Calibri"/>
                <a:cs typeface="Arial"/>
              </a:rPr>
              <a:t>Step 2:</a:t>
            </a:r>
            <a:r>
              <a:rPr lang="en-AU" sz="1800" dirty="0">
                <a:effectLst/>
                <a:latin typeface="Arial"/>
                <a:ea typeface="Calibri"/>
                <a:cs typeface="Arial"/>
              </a:rPr>
              <a:t> Break it into hay and pellet quantities.</a:t>
            </a:r>
          </a:p>
          <a:p>
            <a:pPr marL="179705" lvl="0">
              <a:buSzPts val="1000"/>
              <a:tabLst>
                <a:tab pos="457200" algn="l"/>
              </a:tabLst>
            </a:pPr>
            <a:r>
              <a:rPr lang="en-AU" sz="1800" b="1" dirty="0">
                <a:effectLst/>
                <a:latin typeface="Arial"/>
                <a:ea typeface="Calibri"/>
                <a:cs typeface="Arial"/>
              </a:rPr>
              <a:t>Step 3:</a:t>
            </a:r>
            <a:r>
              <a:rPr lang="en-AU" sz="1800" dirty="0">
                <a:effectLst/>
                <a:latin typeface="Arial"/>
                <a:ea typeface="Calibri"/>
                <a:cs typeface="Arial"/>
              </a:rPr>
              <a:t> Work out the total cost of the feeding program.</a:t>
            </a:r>
          </a:p>
        </p:txBody>
      </p:sp>
      <p:sp>
        <p:nvSpPr>
          <p:cNvPr id="6" name="Picture Placeholder 5">
            <a:extLst>
              <a:ext uri="{FF2B5EF4-FFF2-40B4-BE49-F238E27FC236}">
                <a16:creationId xmlns:a16="http://schemas.microsoft.com/office/drawing/2014/main" id="{DEE2BDA9-3DCD-EA75-2FD2-BE775FC098B0}"/>
              </a:ext>
            </a:extLst>
          </p:cNvPr>
          <p:cNvSpPr>
            <a:spLocks noGrp="1"/>
          </p:cNvSpPr>
          <p:nvPr>
            <p:ph type="pic" sz="quarter" idx="20"/>
          </p:nvPr>
        </p:nvSpPr>
        <p:spPr>
          <a:xfrm>
            <a:off x="6324599" y="1562470"/>
            <a:ext cx="5400000" cy="4814518"/>
          </a:xfrm>
          <a:solidFill>
            <a:srgbClr val="E5F7FC"/>
          </a:solidFill>
          <a:ln>
            <a:noFill/>
          </a:ln>
        </p:spPr>
        <p:txBody>
          <a:bodyPr/>
          <a:lstStyle/>
          <a:p>
            <a:pPr>
              <a:buNone/>
            </a:pPr>
            <a:r>
              <a:rPr lang="en-AU" sz="1800" b="1">
                <a:effectLst/>
                <a:latin typeface="Arial" panose="020B0604020202020204" pitchFamily="34" charset="0"/>
                <a:ea typeface="Calibri" panose="020F0502020204030204" pitchFamily="34" charset="0"/>
              </a:rPr>
              <a:t>  Step 1: </a:t>
            </a:r>
            <a:r>
              <a:rPr lang="en-AU" sz="1800">
                <a:ea typeface="Calibri" panose="020F0502020204030204" pitchFamily="34" charset="0"/>
              </a:rPr>
              <a:t>1</a:t>
            </a:r>
            <a:r>
              <a:rPr lang="en-AU" sz="1800">
                <a:effectLst/>
                <a:latin typeface="Arial" panose="020B0604020202020204" pitchFamily="34" charset="0"/>
                <a:ea typeface="Calibri" panose="020F0502020204030204" pitchFamily="34" charset="0"/>
              </a:rPr>
              <a:t>0 ewes X 2 kg/day = 20kg/day</a:t>
            </a:r>
          </a:p>
          <a:p>
            <a:pPr>
              <a:buNone/>
            </a:pPr>
            <a:r>
              <a:rPr lang="en-AU" sz="1800">
                <a:ea typeface="Calibri" panose="020F0502020204030204" pitchFamily="34" charset="0"/>
              </a:rPr>
              <a:t>  20</a:t>
            </a:r>
            <a:r>
              <a:rPr lang="en-AU" sz="1800">
                <a:effectLst/>
                <a:latin typeface="Arial" panose="020B0604020202020204" pitchFamily="34" charset="0"/>
                <a:ea typeface="Calibri" panose="020F0502020204030204" pitchFamily="34" charset="0"/>
              </a:rPr>
              <a:t> kg/day X 10 days = 200 kg</a:t>
            </a:r>
          </a:p>
          <a:p>
            <a:pPr>
              <a:buNone/>
            </a:pPr>
            <a:r>
              <a:rPr lang="en-AU" sz="1800" b="1">
                <a:effectLst/>
                <a:latin typeface="Arial" panose="020B0604020202020204" pitchFamily="34" charset="0"/>
                <a:ea typeface="Calibri" panose="020F0502020204030204" pitchFamily="34" charset="0"/>
              </a:rPr>
              <a:t>  Step 2:  </a:t>
            </a:r>
            <a:r>
              <a:rPr lang="en-AU" sz="1800">
                <a:ea typeface="Calibri" panose="020F0502020204030204" pitchFamily="34" charset="0"/>
              </a:rPr>
              <a:t>200</a:t>
            </a:r>
            <a:r>
              <a:rPr lang="en-AU" sz="1800">
                <a:effectLst/>
                <a:latin typeface="Arial" panose="020B0604020202020204" pitchFamily="34" charset="0"/>
                <a:ea typeface="Calibri" panose="020F0502020204030204" pitchFamily="34" charset="0"/>
              </a:rPr>
              <a:t> ÷ 100 X 50 = 100 kg is 50% hay</a:t>
            </a:r>
          </a:p>
          <a:p>
            <a:pPr>
              <a:buNone/>
            </a:pPr>
            <a:r>
              <a:rPr lang="en-AU" sz="1800">
                <a:effectLst/>
                <a:latin typeface="Arial" panose="020B0604020202020204" pitchFamily="34" charset="0"/>
                <a:ea typeface="Calibri" panose="020F0502020204030204" pitchFamily="34" charset="0"/>
              </a:rPr>
              <a:t>  200 ÷ 100 X 50 = 100 kg are pellets</a:t>
            </a:r>
          </a:p>
          <a:p>
            <a:pPr>
              <a:buNone/>
            </a:pPr>
            <a:r>
              <a:rPr lang="en-AU" sz="1800" b="1">
                <a:effectLst/>
                <a:latin typeface="Arial" panose="020B0604020202020204" pitchFamily="34" charset="0"/>
                <a:ea typeface="Calibri" panose="020F0502020204030204" pitchFamily="34" charset="0"/>
              </a:rPr>
              <a:t>  Step 3: </a:t>
            </a:r>
            <a:r>
              <a:rPr lang="en-AU" sz="1800">
                <a:effectLst/>
                <a:latin typeface="Arial" panose="020B0604020202020204" pitchFamily="34" charset="0"/>
                <a:ea typeface="Calibri" panose="020F0502020204030204" pitchFamily="34" charset="0"/>
              </a:rPr>
              <a:t>1000 kg = 1 tonne</a:t>
            </a:r>
          </a:p>
          <a:p>
            <a:pPr>
              <a:buNone/>
            </a:pPr>
            <a:r>
              <a:rPr lang="en-AU" sz="1800">
                <a:effectLst/>
                <a:latin typeface="Arial" panose="020B0604020202020204" pitchFamily="34" charset="0"/>
                <a:ea typeface="Calibri" panose="020F0502020204030204" pitchFamily="34" charset="0"/>
              </a:rPr>
              <a:t>  0.1t hay X $300 = $30</a:t>
            </a:r>
          </a:p>
          <a:p>
            <a:pPr>
              <a:buNone/>
            </a:pPr>
            <a:r>
              <a:rPr lang="en-AU" sz="1800">
                <a:ea typeface="Calibri" panose="020F0502020204030204" pitchFamily="34" charset="0"/>
              </a:rPr>
              <a:t>  0.1</a:t>
            </a:r>
            <a:r>
              <a:rPr lang="en-AU" sz="1800">
                <a:effectLst/>
                <a:latin typeface="Arial" panose="020B0604020202020204" pitchFamily="34" charset="0"/>
                <a:ea typeface="Calibri" panose="020F0502020204030204" pitchFamily="34" charset="0"/>
              </a:rPr>
              <a:t>t pellets X $200 = $20</a:t>
            </a:r>
          </a:p>
          <a:p>
            <a:pPr>
              <a:buNone/>
            </a:pPr>
            <a:r>
              <a:rPr lang="en-AU" sz="1800">
                <a:ea typeface="Calibri" panose="020F0502020204030204" pitchFamily="34" charset="0"/>
              </a:rPr>
              <a:t>  30</a:t>
            </a:r>
            <a:r>
              <a:rPr lang="en-AU" sz="1800">
                <a:effectLst/>
                <a:latin typeface="Arial" panose="020B0604020202020204" pitchFamily="34" charset="0"/>
                <a:ea typeface="Calibri" panose="020F0502020204030204" pitchFamily="34" charset="0"/>
              </a:rPr>
              <a:t> + 20 = </a:t>
            </a:r>
            <a:r>
              <a:rPr lang="en-AU" sz="1800" b="1">
                <a:effectLst/>
                <a:latin typeface="Arial" panose="020B0604020202020204" pitchFamily="34" charset="0"/>
                <a:ea typeface="Calibri" panose="020F0502020204030204" pitchFamily="34" charset="0"/>
              </a:rPr>
              <a:t>$50 total</a:t>
            </a:r>
            <a:endParaRPr lang="en-AU" b="1"/>
          </a:p>
        </p:txBody>
      </p:sp>
      <p:sp>
        <p:nvSpPr>
          <p:cNvPr id="2" name="Slide Number Placeholder 1">
            <a:extLst>
              <a:ext uri="{FF2B5EF4-FFF2-40B4-BE49-F238E27FC236}">
                <a16:creationId xmlns:a16="http://schemas.microsoft.com/office/drawing/2014/main" id="{61121B6E-D402-9177-3014-584A3A648F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87016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88C8B-9EE7-5E7E-307B-5AC83BBC9B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3BB96E-3F9E-7E0C-FCC7-B8A9B4D1BB70}"/>
              </a:ext>
            </a:extLst>
          </p:cNvPr>
          <p:cNvSpPr>
            <a:spLocks noGrp="1"/>
          </p:cNvSpPr>
          <p:nvPr>
            <p:ph type="title"/>
          </p:nvPr>
        </p:nvSpPr>
        <p:spPr/>
        <p:txBody>
          <a:bodyPr/>
          <a:lstStyle/>
          <a:p>
            <a:pPr>
              <a:lnSpc>
                <a:spcPct val="100000"/>
              </a:lnSpc>
            </a:pPr>
            <a:r>
              <a:rPr lang="en-AU">
                <a:latin typeface="+mj-lt"/>
              </a:rPr>
              <a:t>9. Sheep reproductive systems</a:t>
            </a:r>
          </a:p>
        </p:txBody>
      </p:sp>
      <p:sp>
        <p:nvSpPr>
          <p:cNvPr id="3" name="TextBox 2">
            <a:extLst>
              <a:ext uri="{FF2B5EF4-FFF2-40B4-BE49-F238E27FC236}">
                <a16:creationId xmlns:a16="http://schemas.microsoft.com/office/drawing/2014/main" id="{EC0AFF69-8864-1161-4A4B-5678CF34E9D4}"/>
              </a:ext>
            </a:extLst>
          </p:cNvPr>
          <p:cNvSpPr txBox="1"/>
          <p:nvPr/>
        </p:nvSpPr>
        <p:spPr>
          <a:xfrm>
            <a:off x="370416" y="1894417"/>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identifying the parts and functions of the reproductive systems in sheep.</a:t>
            </a:r>
            <a:endParaRPr lang="en-AU" sz="1800" b="1" dirty="0">
              <a:solidFill>
                <a:schemeClr val="accent1"/>
              </a:solidFill>
              <a:latin typeface="+mj-lt"/>
              <a:cs typeface="Arial" panose="020B0604020202020204" pitchFamily="34" charset="0"/>
            </a:endParaRPr>
          </a:p>
          <a:p>
            <a:pPr>
              <a:lnSpc>
                <a:spcPct val="150000"/>
              </a:lnSpc>
              <a:spcAft>
                <a:spcPts val="1200"/>
              </a:spcAft>
            </a:pPr>
            <a:endParaRPr lang="en-AU" sz="1800" b="1" dirty="0">
              <a:solidFill>
                <a:schemeClr val="accent1"/>
              </a:solidFill>
              <a:latin typeface="+mj-lt"/>
              <a:cs typeface="Arial" panose="020B0604020202020204" pitchFamily="34" charset="0"/>
            </a:endParaRPr>
          </a:p>
          <a:p>
            <a:pPr>
              <a:lnSpc>
                <a:spcPct val="150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label key reproductive organs</a:t>
            </a: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what each part does.</a:t>
            </a:r>
          </a:p>
        </p:txBody>
      </p:sp>
      <p:sp>
        <p:nvSpPr>
          <p:cNvPr id="2" name="Slide Number Placeholder 1">
            <a:extLst>
              <a:ext uri="{FF2B5EF4-FFF2-40B4-BE49-F238E27FC236}">
                <a16:creationId xmlns:a16="http://schemas.microsoft.com/office/drawing/2014/main" id="{BEC5CDF1-1B4D-D2AC-8881-3B1F909939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49</a:t>
            </a:fld>
            <a:endParaRPr lang="en-AU"/>
          </a:p>
        </p:txBody>
      </p:sp>
      <p:sp>
        <p:nvSpPr>
          <p:cNvPr id="8" name="Text Placeholder 5">
            <a:extLst>
              <a:ext uri="{FF2B5EF4-FFF2-40B4-BE49-F238E27FC236}">
                <a16:creationId xmlns:a16="http://schemas.microsoft.com/office/drawing/2014/main" id="{1BF3C3ED-D776-E5E2-423E-B4867DFFF37A}"/>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279759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pPr>
              <a:lnSpc>
                <a:spcPct val="100000"/>
              </a:lnSpc>
            </a:pPr>
            <a:r>
              <a:rPr lang="en-AU">
                <a:latin typeface="+mj-lt"/>
              </a:rPr>
              <a:t>1. Sheep production in Australia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59998" y="1894417"/>
            <a:ext cx="11313418" cy="27494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activating prior knowledge and making connections between sheep production and agricultural systems in Australia.</a:t>
            </a: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recall and share what we already know about sheep and farming in Australia</a:t>
            </a:r>
          </a:p>
          <a:p>
            <a:pPr marL="285750" lvl="0" indent="-28575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recognise that sheep production is a significant part of Australian agriculture</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
        <p:nvSpPr>
          <p:cNvPr id="7" name="Text Placeholder 5">
            <a:extLst>
              <a:ext uri="{FF2B5EF4-FFF2-40B4-BE49-F238E27FC236}">
                <a16:creationId xmlns:a16="http://schemas.microsoft.com/office/drawing/2014/main" id="{A4D00BFB-3C0C-2D1B-D25D-993CAE624E2D}"/>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36489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6131E-0458-3A19-88EF-8D60AFF5891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06A007E-7AC3-5112-86AA-BB916766C87C}"/>
              </a:ext>
            </a:extLst>
          </p:cNvPr>
          <p:cNvSpPr>
            <a:spLocks noGrp="1"/>
          </p:cNvSpPr>
          <p:nvPr>
            <p:ph type="title"/>
          </p:nvPr>
        </p:nvSpPr>
        <p:spPr/>
        <p:txBody>
          <a:bodyPr/>
          <a:lstStyle/>
          <a:p>
            <a:r>
              <a:rPr lang="en-AU" dirty="0"/>
              <a:t>Key terms (9) </a:t>
            </a:r>
            <a:r>
              <a:rPr lang="en-AU" dirty="0">
                <a:solidFill>
                  <a:schemeClr val="bg1"/>
                </a:solidFill>
              </a:rPr>
              <a:t>9</a:t>
            </a:r>
            <a:endParaRPr lang="en-AU" dirty="0"/>
          </a:p>
        </p:txBody>
      </p:sp>
      <p:sp>
        <p:nvSpPr>
          <p:cNvPr id="9" name="Text Placeholder 8">
            <a:extLst>
              <a:ext uri="{FF2B5EF4-FFF2-40B4-BE49-F238E27FC236}">
                <a16:creationId xmlns:a16="http://schemas.microsoft.com/office/drawing/2014/main" id="{E0B92C33-D614-A786-0644-D77B576A9FEA}"/>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Reproduction</a:t>
            </a:r>
            <a:r>
              <a:rPr lang="en-AU" sz="1800" dirty="0">
                <a:effectLst/>
                <a:latin typeface="Arial" panose="020B0604020202020204" pitchFamily="34" charset="0"/>
                <a:ea typeface="Calibri" panose="020F0502020204030204" pitchFamily="34" charset="0"/>
              </a:rPr>
              <a:t> – the process of animals making offspring (babies).</a:t>
            </a:r>
          </a:p>
          <a:p>
            <a:pPr>
              <a:lnSpc>
                <a:spcPct val="150000"/>
              </a:lnSpc>
              <a:buNone/>
            </a:pPr>
            <a:r>
              <a:rPr lang="en-AU" sz="1800" b="1" dirty="0">
                <a:effectLst/>
                <a:latin typeface="Arial" panose="020B0604020202020204" pitchFamily="34" charset="0"/>
                <a:ea typeface="Calibri" panose="020F0502020204030204" pitchFamily="34" charset="0"/>
              </a:rPr>
              <a:t>Fertilisation</a:t>
            </a:r>
            <a:r>
              <a:rPr lang="en-AU" sz="1800" dirty="0">
                <a:effectLst/>
                <a:latin typeface="Arial" panose="020B0604020202020204" pitchFamily="34" charset="0"/>
                <a:ea typeface="Calibri" panose="020F0502020204030204" pitchFamily="34" charset="0"/>
              </a:rPr>
              <a:t> – when a sperm cell from the ram joins with an egg cell from the ewe to start a pregnancy.</a:t>
            </a:r>
          </a:p>
          <a:p>
            <a:pPr>
              <a:lnSpc>
                <a:spcPct val="150000"/>
              </a:lnSpc>
            </a:pPr>
            <a:r>
              <a:rPr lang="en-AU" sz="1800" b="1" dirty="0">
                <a:effectLst/>
                <a:latin typeface="Arial" panose="020B0604020202020204" pitchFamily="34" charset="0"/>
                <a:ea typeface="Calibri" panose="020F0502020204030204" pitchFamily="34" charset="0"/>
              </a:rPr>
              <a:t>Gestation</a:t>
            </a:r>
            <a:r>
              <a:rPr lang="en-AU" sz="1800" dirty="0">
                <a:effectLst/>
                <a:latin typeface="Arial" panose="020B0604020202020204" pitchFamily="34" charset="0"/>
                <a:ea typeface="Calibri" panose="020F0502020204030204" pitchFamily="34" charset="0"/>
              </a:rPr>
              <a:t> – the length of time a ewe is pregnant, around 5 months for sheep.</a:t>
            </a:r>
          </a:p>
        </p:txBody>
      </p:sp>
      <p:pic>
        <p:nvPicPr>
          <p:cNvPr id="6" name="Picture Placeholder 5">
            <a:extLst>
              <a:ext uri="{FF2B5EF4-FFF2-40B4-BE49-F238E27FC236}">
                <a16:creationId xmlns:a16="http://schemas.microsoft.com/office/drawing/2014/main" id="{7EC9959E-0F01-F2CC-167E-59511F320B1F}"/>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2F31825B-04D7-F1D9-407E-493FD374C8C3}"/>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301010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12DAFD-4EA9-B433-C38D-931C86DE3C48}"/>
              </a:ext>
            </a:extLst>
          </p:cNvPr>
          <p:cNvSpPr>
            <a:spLocks noGrp="1"/>
          </p:cNvSpPr>
          <p:nvPr>
            <p:ph type="title"/>
          </p:nvPr>
        </p:nvSpPr>
        <p:spPr/>
        <p:txBody>
          <a:bodyPr anchor="t">
            <a:normAutofit/>
          </a:bodyPr>
          <a:lstStyle/>
          <a:p>
            <a:r>
              <a:rPr lang="en-AU" dirty="0"/>
              <a:t>Reproductive systems of sheep</a:t>
            </a:r>
          </a:p>
        </p:txBody>
      </p:sp>
      <p:sp>
        <p:nvSpPr>
          <p:cNvPr id="42" name="TextBox 41">
            <a:extLst>
              <a:ext uri="{FF2B5EF4-FFF2-40B4-BE49-F238E27FC236}">
                <a16:creationId xmlns:a16="http://schemas.microsoft.com/office/drawing/2014/main" id="{2D8622AE-E383-651B-B14C-C4146E61EFBF}"/>
              </a:ext>
            </a:extLst>
          </p:cNvPr>
          <p:cNvSpPr txBox="1"/>
          <p:nvPr/>
        </p:nvSpPr>
        <p:spPr>
          <a:xfrm>
            <a:off x="360000" y="1079499"/>
            <a:ext cx="5499100" cy="545601"/>
          </a:xfrm>
          <a:prstGeom prst="rect">
            <a:avLst/>
          </a:prstGeom>
          <a:noFill/>
        </p:spPr>
        <p:txBody>
          <a:bodyPr wrap="square" lIns="0" tIns="0" rIns="0" bIns="0" rtlCol="0">
            <a:noAutofit/>
          </a:bodyPr>
          <a:lstStyle/>
          <a:p>
            <a:pPr algn="ctr"/>
            <a:r>
              <a:rPr lang="en-AU" dirty="0"/>
              <a:t>Female</a:t>
            </a:r>
          </a:p>
        </p:txBody>
      </p:sp>
      <p:pic>
        <p:nvPicPr>
          <p:cNvPr id="6" name="Content Placeholder 5" descr="Labelled diagram of mammal female reproductive system">
            <a:extLst>
              <a:ext uri="{FF2B5EF4-FFF2-40B4-BE49-F238E27FC236}">
                <a16:creationId xmlns:a16="http://schemas.microsoft.com/office/drawing/2014/main" id="{1F2791EF-02D4-45AC-A54B-E0003D0F79A0}"/>
              </a:ext>
            </a:extLst>
          </p:cNvPr>
          <p:cNvPicPr>
            <a:picLocks noGrp="1" noChangeAspect="1"/>
          </p:cNvPicPr>
          <p:nvPr>
            <p:ph sz="quarter" idx="19"/>
          </p:nvPr>
        </p:nvPicPr>
        <p:blipFill>
          <a:blip r:embed="rId3" cstate="screen">
            <a:extLst>
              <a:ext uri="{28A0092B-C50C-407E-A947-70E740481C1C}">
                <a14:useLocalDpi xmlns:a14="http://schemas.microsoft.com/office/drawing/2010/main"/>
              </a:ext>
            </a:extLst>
          </a:blip>
          <a:stretch>
            <a:fillRect/>
          </a:stretch>
        </p:blipFill>
        <p:spPr>
          <a:xfrm>
            <a:off x="478631" y="1658144"/>
            <a:ext cx="5499100" cy="4775200"/>
          </a:xfrm>
          <a:prstGeom prst="rect">
            <a:avLst/>
          </a:prstGeom>
        </p:spPr>
      </p:pic>
      <p:sp>
        <p:nvSpPr>
          <p:cNvPr id="43" name="TextBox 42">
            <a:extLst>
              <a:ext uri="{FF2B5EF4-FFF2-40B4-BE49-F238E27FC236}">
                <a16:creationId xmlns:a16="http://schemas.microsoft.com/office/drawing/2014/main" id="{0FE9D6A7-A150-5A4B-BC29-FD1FD92CA7BD}"/>
              </a:ext>
            </a:extLst>
          </p:cNvPr>
          <p:cNvSpPr txBox="1"/>
          <p:nvPr/>
        </p:nvSpPr>
        <p:spPr>
          <a:xfrm>
            <a:off x="6858000" y="1067049"/>
            <a:ext cx="4508500" cy="545601"/>
          </a:xfrm>
          <a:prstGeom prst="rect">
            <a:avLst/>
          </a:prstGeom>
          <a:noFill/>
        </p:spPr>
        <p:txBody>
          <a:bodyPr wrap="square" lIns="0" tIns="0" rIns="0" bIns="0" rtlCol="0">
            <a:noAutofit/>
          </a:bodyPr>
          <a:lstStyle/>
          <a:p>
            <a:pPr algn="ctr"/>
            <a:r>
              <a:rPr lang="en-AU" dirty="0"/>
              <a:t>Male</a:t>
            </a:r>
          </a:p>
        </p:txBody>
      </p:sp>
      <p:pic>
        <p:nvPicPr>
          <p:cNvPr id="7" name="Picture Placeholder 6" descr="Labelled diagram of mammal male reproductive system">
            <a:extLst>
              <a:ext uri="{FF2B5EF4-FFF2-40B4-BE49-F238E27FC236}">
                <a16:creationId xmlns:a16="http://schemas.microsoft.com/office/drawing/2014/main" id="{C67121CA-A31D-6DCF-0C75-2F016B96B7CB}"/>
              </a:ext>
            </a:extLst>
          </p:cNvPr>
          <p:cNvPicPr>
            <a:picLocks noGrp="1" noChangeAspect="1"/>
          </p:cNvPicPr>
          <p:nvPr>
            <p:ph type="pic" sz="quarter" idx="20"/>
          </p:nvPr>
        </p:nvPicPr>
        <p:blipFill rotWithShape="1">
          <a:blip r:embed="rId4" cstate="screen">
            <a:extLst>
              <a:ext uri="{28A0092B-C50C-407E-A947-70E740481C1C}">
                <a14:useLocalDpi xmlns:a14="http://schemas.microsoft.com/office/drawing/2010/main"/>
              </a:ext>
            </a:extLst>
          </a:blip>
          <a:srcRect l="-12273" r="-12273"/>
          <a:stretch>
            <a:fillRect/>
          </a:stretch>
        </p:blipFill>
        <p:spPr>
          <a:xfrm>
            <a:off x="6324599" y="1638670"/>
            <a:ext cx="5507038" cy="4814518"/>
          </a:xfrm>
          <a:prstGeom prst="rect">
            <a:avLst/>
          </a:prstGeom>
        </p:spPr>
      </p:pic>
      <p:sp>
        <p:nvSpPr>
          <p:cNvPr id="8" name="Slide Number Placeholder 1">
            <a:extLst>
              <a:ext uri="{FF2B5EF4-FFF2-40B4-BE49-F238E27FC236}">
                <a16:creationId xmlns:a16="http://schemas.microsoft.com/office/drawing/2014/main" id="{5D2FCD11-C3DC-ACB2-9AC1-9B079A948243}"/>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rIns="0"/>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51</a:t>
            </a:fld>
            <a:endParaRPr lang="en-AU" sz="1200"/>
          </a:p>
        </p:txBody>
      </p:sp>
    </p:spTree>
    <p:extLst>
      <p:ext uri="{BB962C8B-B14F-4D97-AF65-F5344CB8AC3E}">
        <p14:creationId xmlns:p14="http://schemas.microsoft.com/office/powerpoint/2010/main" val="129470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7F2A4E-45BE-28A8-C784-2B6ACBFA7CCA}"/>
              </a:ext>
            </a:extLst>
          </p:cNvPr>
          <p:cNvSpPr>
            <a:spLocks noGrp="1"/>
          </p:cNvSpPr>
          <p:nvPr>
            <p:ph type="title"/>
          </p:nvPr>
        </p:nvSpPr>
        <p:spPr/>
        <p:txBody>
          <a:bodyPr/>
          <a:lstStyle/>
          <a:p>
            <a:r>
              <a:rPr lang="en-AU" dirty="0"/>
              <a:t>Ewe’s reproductive organs</a:t>
            </a:r>
          </a:p>
        </p:txBody>
      </p:sp>
      <p:sp>
        <p:nvSpPr>
          <p:cNvPr id="4" name="Rectangle: Rounded Corners 3">
            <a:extLst>
              <a:ext uri="{FF2B5EF4-FFF2-40B4-BE49-F238E27FC236}">
                <a16:creationId xmlns:a16="http://schemas.microsoft.com/office/drawing/2014/main" id="{1699957E-7383-7B9F-06A8-4AC84488967E}"/>
              </a:ext>
            </a:extLst>
          </p:cNvPr>
          <p:cNvSpPr/>
          <p:nvPr/>
        </p:nvSpPr>
        <p:spPr>
          <a:xfrm>
            <a:off x="393679" y="1163638"/>
            <a:ext cx="1612921"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Ovary</a:t>
            </a:r>
          </a:p>
        </p:txBody>
      </p:sp>
      <p:sp>
        <p:nvSpPr>
          <p:cNvPr id="5" name="Rectangle: Rounded Corners 4">
            <a:extLst>
              <a:ext uri="{FF2B5EF4-FFF2-40B4-BE49-F238E27FC236}">
                <a16:creationId xmlns:a16="http://schemas.microsoft.com/office/drawing/2014/main" id="{75CE6569-D235-ED5F-1CBB-9CF3BC5732DA}"/>
              </a:ext>
            </a:extLst>
          </p:cNvPr>
          <p:cNvSpPr/>
          <p:nvPr/>
        </p:nvSpPr>
        <p:spPr>
          <a:xfrm>
            <a:off x="393679" y="2067244"/>
            <a:ext cx="1612921"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Cervix</a:t>
            </a:r>
          </a:p>
        </p:txBody>
      </p:sp>
      <p:sp>
        <p:nvSpPr>
          <p:cNvPr id="6" name="Rectangle: Rounded Corners 5">
            <a:extLst>
              <a:ext uri="{FF2B5EF4-FFF2-40B4-BE49-F238E27FC236}">
                <a16:creationId xmlns:a16="http://schemas.microsoft.com/office/drawing/2014/main" id="{5BAF4BBD-75A4-0DB3-8EDE-3026D454A48F}"/>
              </a:ext>
            </a:extLst>
          </p:cNvPr>
          <p:cNvSpPr/>
          <p:nvPr/>
        </p:nvSpPr>
        <p:spPr>
          <a:xfrm>
            <a:off x="366141" y="2970850"/>
            <a:ext cx="1640459"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Uterus</a:t>
            </a:r>
          </a:p>
        </p:txBody>
      </p:sp>
      <p:sp>
        <p:nvSpPr>
          <p:cNvPr id="8" name="Rectangle: Rounded Corners 7">
            <a:extLst>
              <a:ext uri="{FF2B5EF4-FFF2-40B4-BE49-F238E27FC236}">
                <a16:creationId xmlns:a16="http://schemas.microsoft.com/office/drawing/2014/main" id="{EC628FC0-A654-F0FE-2538-F828E691CDA7}"/>
              </a:ext>
            </a:extLst>
          </p:cNvPr>
          <p:cNvSpPr/>
          <p:nvPr/>
        </p:nvSpPr>
        <p:spPr>
          <a:xfrm>
            <a:off x="366141" y="3874456"/>
            <a:ext cx="1640459"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Vulva</a:t>
            </a:r>
          </a:p>
        </p:txBody>
      </p:sp>
      <p:sp>
        <p:nvSpPr>
          <p:cNvPr id="9" name="Rectangle: Rounded Corners 8">
            <a:extLst>
              <a:ext uri="{FF2B5EF4-FFF2-40B4-BE49-F238E27FC236}">
                <a16:creationId xmlns:a16="http://schemas.microsoft.com/office/drawing/2014/main" id="{C5EDA667-42DF-5B4B-F038-40DACE1E2668}"/>
              </a:ext>
            </a:extLst>
          </p:cNvPr>
          <p:cNvSpPr/>
          <p:nvPr/>
        </p:nvSpPr>
        <p:spPr>
          <a:xfrm>
            <a:off x="393679" y="4778062"/>
            <a:ext cx="1612921"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Oviduct</a:t>
            </a:r>
          </a:p>
        </p:txBody>
      </p:sp>
      <p:sp>
        <p:nvSpPr>
          <p:cNvPr id="10" name="Rectangle: Rounded Corners 9">
            <a:extLst>
              <a:ext uri="{FF2B5EF4-FFF2-40B4-BE49-F238E27FC236}">
                <a16:creationId xmlns:a16="http://schemas.microsoft.com/office/drawing/2014/main" id="{846BE224-07BF-C0A9-3B0D-5498D165D1A9}"/>
              </a:ext>
            </a:extLst>
          </p:cNvPr>
          <p:cNvSpPr/>
          <p:nvPr/>
        </p:nvSpPr>
        <p:spPr>
          <a:xfrm>
            <a:off x="393679" y="5681668"/>
            <a:ext cx="1612921"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Vagina</a:t>
            </a:r>
          </a:p>
        </p:txBody>
      </p:sp>
      <p:graphicFrame>
        <p:nvGraphicFramePr>
          <p:cNvPr id="7" name="Content Placeholder 6">
            <a:extLst>
              <a:ext uri="{FF2B5EF4-FFF2-40B4-BE49-F238E27FC236}">
                <a16:creationId xmlns:a16="http://schemas.microsoft.com/office/drawing/2014/main" id="{DBA16406-3A35-650E-3572-4BFEFBDEFCD3}"/>
              </a:ext>
            </a:extLst>
          </p:cNvPr>
          <p:cNvGraphicFramePr>
            <a:graphicFrameLocks noGrp="1"/>
          </p:cNvGraphicFramePr>
          <p:nvPr>
            <p:ph sz="quarter" idx="4294967295"/>
            <p:extLst>
              <p:ext uri="{D42A27DB-BD31-4B8C-83A1-F6EECF244321}">
                <p14:modId xmlns:p14="http://schemas.microsoft.com/office/powerpoint/2010/main" val="2082187623"/>
              </p:ext>
            </p:extLst>
          </p:nvPr>
        </p:nvGraphicFramePr>
        <p:xfrm>
          <a:off x="2227985" y="1163638"/>
          <a:ext cx="9583015" cy="5422490"/>
        </p:xfrm>
        <a:graphic>
          <a:graphicData uri="http://schemas.openxmlformats.org/drawingml/2006/table">
            <a:tbl>
              <a:tblPr firstRow="1" firstCol="1" bandRow="1">
                <a:tableStyleId>{B301B821-A1FF-4177-AEE7-76D212191A09}</a:tableStyleId>
              </a:tblPr>
              <a:tblGrid>
                <a:gridCol w="1851211">
                  <a:extLst>
                    <a:ext uri="{9D8B030D-6E8A-4147-A177-3AD203B41FA5}">
                      <a16:colId xmlns:a16="http://schemas.microsoft.com/office/drawing/2014/main" val="1773635476"/>
                    </a:ext>
                  </a:extLst>
                </a:gridCol>
                <a:gridCol w="7731804">
                  <a:extLst>
                    <a:ext uri="{9D8B030D-6E8A-4147-A177-3AD203B41FA5}">
                      <a16:colId xmlns:a16="http://schemas.microsoft.com/office/drawing/2014/main" val="4033410717"/>
                    </a:ext>
                  </a:extLst>
                </a:gridCol>
              </a:tblGrid>
              <a:tr h="454490">
                <a:tc>
                  <a:txBody>
                    <a:bodyPr/>
                    <a:lstStyle/>
                    <a:p>
                      <a:pPr>
                        <a:lnSpc>
                          <a:spcPct val="150000"/>
                        </a:lnSpc>
                        <a:spcBef>
                          <a:spcPts val="1200"/>
                        </a:spcBef>
                        <a:spcAft>
                          <a:spcPts val="600"/>
                        </a:spcAft>
                        <a:buNone/>
                      </a:pPr>
                      <a:r>
                        <a:rPr lang="en-AU" sz="1600">
                          <a:effectLst/>
                        </a:rPr>
                        <a:t>Organ</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a:lnSpc>
                          <a:spcPct val="150000"/>
                        </a:lnSpc>
                        <a:spcBef>
                          <a:spcPts val="1200"/>
                        </a:spcBef>
                        <a:spcAft>
                          <a:spcPts val="600"/>
                        </a:spcAft>
                        <a:buNone/>
                      </a:pPr>
                      <a:r>
                        <a:rPr lang="en-AU" sz="1600" dirty="0">
                          <a:effectLst/>
                        </a:rPr>
                        <a:t>Function</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extLst>
                  <a:ext uri="{0D108BD9-81ED-4DB2-BD59-A6C34878D82A}">
                    <a16:rowId xmlns:a16="http://schemas.microsoft.com/office/drawing/2014/main" val="245749635"/>
                  </a:ext>
                </a:extLst>
              </a:tr>
              <a:tr h="828000">
                <a:tc>
                  <a:txBody>
                    <a:bodyPr/>
                    <a:lstStyle/>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a:lnSpc>
                          <a:spcPct val="150000"/>
                        </a:lnSpc>
                        <a:spcBef>
                          <a:spcPts val="1200"/>
                        </a:spcBef>
                        <a:spcAft>
                          <a:spcPts val="600"/>
                        </a:spcAft>
                        <a:buNone/>
                      </a:pPr>
                      <a:r>
                        <a:rPr lang="en-AU" sz="1600">
                          <a:effectLst/>
                        </a:rPr>
                        <a:t>Contain the ova (eggs) and releases one each cycle. Also makes the hormones that control reproduction.</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extLst>
                  <a:ext uri="{0D108BD9-81ED-4DB2-BD59-A6C34878D82A}">
                    <a16:rowId xmlns:a16="http://schemas.microsoft.com/office/drawing/2014/main" val="3622800329"/>
                  </a:ext>
                </a:extLst>
              </a:tr>
              <a:tr h="828000">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a:lnSpc>
                          <a:spcPct val="150000"/>
                        </a:lnSpc>
                        <a:spcBef>
                          <a:spcPts val="1200"/>
                        </a:spcBef>
                        <a:spcAft>
                          <a:spcPts val="600"/>
                        </a:spcAft>
                        <a:buNone/>
                      </a:pPr>
                      <a:r>
                        <a:rPr lang="en-AU" sz="1600">
                          <a:effectLst/>
                        </a:rPr>
                        <a:t>Catches the egg after it’s released. This is where fertilisation happens if sperm is present. Then it carries the fertilised egg to the uterus.</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extLst>
                  <a:ext uri="{0D108BD9-81ED-4DB2-BD59-A6C34878D82A}">
                    <a16:rowId xmlns:a16="http://schemas.microsoft.com/office/drawing/2014/main" val="2387272043"/>
                  </a:ext>
                </a:extLst>
              </a:tr>
              <a:tr h="828000">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lang="en-AU" sz="1600">
                          <a:effectLst/>
                        </a:rPr>
                        <a:t>Where the lamb grows during pregnancy. It feeds the lamb, keeps it safe, and helps push it out during birth.</a:t>
                      </a:r>
                    </a:p>
                  </a:txBody>
                  <a:tcPr marL="64715" marR="64715" marT="0" marB="0" anchor="ctr"/>
                </a:tc>
                <a:extLst>
                  <a:ext uri="{0D108BD9-81ED-4DB2-BD59-A6C34878D82A}">
                    <a16:rowId xmlns:a16="http://schemas.microsoft.com/office/drawing/2014/main" val="2857218273"/>
                  </a:ext>
                </a:extLst>
              </a:tr>
              <a:tr h="828000">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lang="en-AU" sz="1600">
                          <a:effectLst/>
                        </a:rPr>
                        <a:t>A strong, tight muscle between the uterus and vagina. It keeps out germs during pregnancy and helps guide sperm through during mating.</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extLst>
                  <a:ext uri="{0D108BD9-81ED-4DB2-BD59-A6C34878D82A}">
                    <a16:rowId xmlns:a16="http://schemas.microsoft.com/office/drawing/2014/main" val="1222487983"/>
                  </a:ext>
                </a:extLst>
              </a:tr>
              <a:tr h="828000">
                <a:tc>
                  <a:txBody>
                    <a:bodyPr/>
                    <a:lstStyle/>
                    <a:p>
                      <a:pPr>
                        <a:lnSpc>
                          <a:spcPct val="150000"/>
                        </a:lnSpc>
                        <a:spcBef>
                          <a:spcPts val="1200"/>
                        </a:spcBef>
                        <a:spcAft>
                          <a:spcPts val="600"/>
                        </a:spcAft>
                        <a:buNone/>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lang="en-AU" sz="1600">
                          <a:effectLst/>
                        </a:rPr>
                        <a:t>The birth canal and where the ram’s semen goes during mating.</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extLst>
                  <a:ext uri="{0D108BD9-81ED-4DB2-BD59-A6C34878D82A}">
                    <a16:rowId xmlns:a16="http://schemas.microsoft.com/office/drawing/2014/main" val="2066418643"/>
                  </a:ext>
                </a:extLst>
              </a:tr>
              <a:tr h="828000">
                <a:tc>
                  <a:txBody>
                    <a:bodyPr/>
                    <a:lstStyle/>
                    <a:p>
                      <a:pPr>
                        <a:lnSpc>
                          <a:spcPct val="150000"/>
                        </a:lnSpc>
                        <a:spcBef>
                          <a:spcPts val="1200"/>
                        </a:spcBef>
                        <a:spcAft>
                          <a:spcPts val="600"/>
                        </a:spcAft>
                        <a:buNone/>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marL="0" marR="0" lvl="0" indent="0" algn="l" defTabSz="914377" rtl="0" eaLnBrk="1" fontAlgn="auto" latinLnBrk="0" hangingPunct="1">
                        <a:lnSpc>
                          <a:spcPct val="150000"/>
                        </a:lnSpc>
                        <a:spcBef>
                          <a:spcPts val="1200"/>
                        </a:spcBef>
                        <a:spcAft>
                          <a:spcPts val="600"/>
                        </a:spcAft>
                        <a:buClrTx/>
                        <a:buSzTx/>
                        <a:buFontTx/>
                        <a:buNone/>
                        <a:tabLst/>
                        <a:defRPr/>
                      </a:pPr>
                      <a:r>
                        <a:rPr lang="en-AU" sz="1600" dirty="0">
                          <a:effectLst/>
                        </a:rPr>
                        <a:t>The outside part of the reproductive system. It protects the opening from dirt and germs.</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extLst>
                  <a:ext uri="{0D108BD9-81ED-4DB2-BD59-A6C34878D82A}">
                    <a16:rowId xmlns:a16="http://schemas.microsoft.com/office/drawing/2014/main" val="950495751"/>
                  </a:ext>
                </a:extLst>
              </a:tr>
            </a:tbl>
          </a:graphicData>
        </a:graphic>
      </p:graphicFrame>
      <p:sp>
        <p:nvSpPr>
          <p:cNvPr id="2" name="Slide Number Placeholder 1">
            <a:extLst>
              <a:ext uri="{FF2B5EF4-FFF2-40B4-BE49-F238E27FC236}">
                <a16:creationId xmlns:a16="http://schemas.microsoft.com/office/drawing/2014/main" id="{A030AB54-D351-0577-CED3-A1C1E2ACFE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103628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8EA84-9F91-DCC1-3091-31CE71AA0D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2CE855-17D4-A256-D311-0D25D75B47CD}"/>
              </a:ext>
            </a:extLst>
          </p:cNvPr>
          <p:cNvSpPr>
            <a:spLocks noGrp="1"/>
          </p:cNvSpPr>
          <p:nvPr>
            <p:ph type="title"/>
          </p:nvPr>
        </p:nvSpPr>
        <p:spPr/>
        <p:txBody>
          <a:bodyPr/>
          <a:lstStyle/>
          <a:p>
            <a:r>
              <a:rPr lang="en-AU" dirty="0"/>
              <a:t>Rams' reproductive system</a:t>
            </a:r>
          </a:p>
        </p:txBody>
      </p:sp>
      <p:sp>
        <p:nvSpPr>
          <p:cNvPr id="4" name="Rectangle: Rounded Corners 3">
            <a:extLst>
              <a:ext uri="{FF2B5EF4-FFF2-40B4-BE49-F238E27FC236}">
                <a16:creationId xmlns:a16="http://schemas.microsoft.com/office/drawing/2014/main" id="{AD1ACF4B-EF0D-1924-FE3C-E492A4BE34CE}"/>
              </a:ext>
            </a:extLst>
          </p:cNvPr>
          <p:cNvSpPr/>
          <p:nvPr/>
        </p:nvSpPr>
        <p:spPr>
          <a:xfrm>
            <a:off x="393679" y="1163638"/>
            <a:ext cx="1612921"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Penis</a:t>
            </a:r>
          </a:p>
        </p:txBody>
      </p:sp>
      <p:sp>
        <p:nvSpPr>
          <p:cNvPr id="5" name="Rectangle: Rounded Corners 4">
            <a:extLst>
              <a:ext uri="{FF2B5EF4-FFF2-40B4-BE49-F238E27FC236}">
                <a16:creationId xmlns:a16="http://schemas.microsoft.com/office/drawing/2014/main" id="{1450B06B-F162-BAC9-2E48-3EF4A771A082}"/>
              </a:ext>
            </a:extLst>
          </p:cNvPr>
          <p:cNvSpPr/>
          <p:nvPr/>
        </p:nvSpPr>
        <p:spPr>
          <a:xfrm>
            <a:off x="393679" y="1923220"/>
            <a:ext cx="1612921"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Urethra</a:t>
            </a:r>
          </a:p>
        </p:txBody>
      </p:sp>
      <p:sp>
        <p:nvSpPr>
          <p:cNvPr id="6" name="Rectangle: Rounded Corners 5">
            <a:extLst>
              <a:ext uri="{FF2B5EF4-FFF2-40B4-BE49-F238E27FC236}">
                <a16:creationId xmlns:a16="http://schemas.microsoft.com/office/drawing/2014/main" id="{17C914C8-C27F-F854-2265-B40A75CC4031}"/>
              </a:ext>
            </a:extLst>
          </p:cNvPr>
          <p:cNvSpPr/>
          <p:nvPr/>
        </p:nvSpPr>
        <p:spPr>
          <a:xfrm>
            <a:off x="366141" y="2682802"/>
            <a:ext cx="1640459"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Epididymis</a:t>
            </a:r>
          </a:p>
        </p:txBody>
      </p:sp>
      <p:sp>
        <p:nvSpPr>
          <p:cNvPr id="8" name="Rectangle: Rounded Corners 7">
            <a:extLst>
              <a:ext uri="{FF2B5EF4-FFF2-40B4-BE49-F238E27FC236}">
                <a16:creationId xmlns:a16="http://schemas.microsoft.com/office/drawing/2014/main" id="{C094941B-0BAF-4DB3-EA81-BB0BEFCE0009}"/>
              </a:ext>
            </a:extLst>
          </p:cNvPr>
          <p:cNvSpPr/>
          <p:nvPr/>
        </p:nvSpPr>
        <p:spPr>
          <a:xfrm>
            <a:off x="366141" y="3442384"/>
            <a:ext cx="1640459"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Vas deferens</a:t>
            </a:r>
          </a:p>
        </p:txBody>
      </p:sp>
      <p:sp>
        <p:nvSpPr>
          <p:cNvPr id="9" name="Rectangle: Rounded Corners 8">
            <a:extLst>
              <a:ext uri="{FF2B5EF4-FFF2-40B4-BE49-F238E27FC236}">
                <a16:creationId xmlns:a16="http://schemas.microsoft.com/office/drawing/2014/main" id="{E1503540-C91C-401C-B33D-6881CD63D125}"/>
              </a:ext>
            </a:extLst>
          </p:cNvPr>
          <p:cNvSpPr/>
          <p:nvPr/>
        </p:nvSpPr>
        <p:spPr>
          <a:xfrm>
            <a:off x="393679" y="4201966"/>
            <a:ext cx="1612921"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Scrotum</a:t>
            </a:r>
          </a:p>
        </p:txBody>
      </p:sp>
      <p:sp>
        <p:nvSpPr>
          <p:cNvPr id="10" name="Rectangle: Rounded Corners 9">
            <a:extLst>
              <a:ext uri="{FF2B5EF4-FFF2-40B4-BE49-F238E27FC236}">
                <a16:creationId xmlns:a16="http://schemas.microsoft.com/office/drawing/2014/main" id="{452E437E-582E-A24C-EA35-56324740F251}"/>
              </a:ext>
            </a:extLst>
          </p:cNvPr>
          <p:cNvSpPr/>
          <p:nvPr/>
        </p:nvSpPr>
        <p:spPr>
          <a:xfrm>
            <a:off x="393679" y="4961548"/>
            <a:ext cx="1612921"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Accessory glands</a:t>
            </a:r>
          </a:p>
        </p:txBody>
      </p:sp>
      <p:sp>
        <p:nvSpPr>
          <p:cNvPr id="11" name="Rectangle: Rounded Corners 9">
            <a:extLst>
              <a:ext uri="{FF2B5EF4-FFF2-40B4-BE49-F238E27FC236}">
                <a16:creationId xmlns:a16="http://schemas.microsoft.com/office/drawing/2014/main" id="{A43B9C0B-E679-9F75-C4AD-B1EA23F4D075}"/>
              </a:ext>
            </a:extLst>
          </p:cNvPr>
          <p:cNvSpPr/>
          <p:nvPr/>
        </p:nvSpPr>
        <p:spPr>
          <a:xfrm>
            <a:off x="393679" y="5721128"/>
            <a:ext cx="1612921" cy="654270"/>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Testes</a:t>
            </a:r>
          </a:p>
        </p:txBody>
      </p:sp>
      <p:graphicFrame>
        <p:nvGraphicFramePr>
          <p:cNvPr id="7" name="Content Placeholder 6">
            <a:extLst>
              <a:ext uri="{FF2B5EF4-FFF2-40B4-BE49-F238E27FC236}">
                <a16:creationId xmlns:a16="http://schemas.microsoft.com/office/drawing/2014/main" id="{24DCEC14-381D-89E6-E0A1-931F1C82F622}"/>
              </a:ext>
            </a:extLst>
          </p:cNvPr>
          <p:cNvGraphicFramePr>
            <a:graphicFrameLocks noGrp="1"/>
          </p:cNvGraphicFramePr>
          <p:nvPr>
            <p:ph sz="quarter" idx="4294967295"/>
            <p:extLst>
              <p:ext uri="{D42A27DB-BD31-4B8C-83A1-F6EECF244321}">
                <p14:modId xmlns:p14="http://schemas.microsoft.com/office/powerpoint/2010/main" val="2439019369"/>
              </p:ext>
            </p:extLst>
          </p:nvPr>
        </p:nvGraphicFramePr>
        <p:xfrm>
          <a:off x="2215306" y="1051519"/>
          <a:ext cx="9583015" cy="5688000"/>
        </p:xfrm>
        <a:graphic>
          <a:graphicData uri="http://schemas.openxmlformats.org/drawingml/2006/table">
            <a:tbl>
              <a:tblPr firstRow="1" firstCol="1" bandRow="1">
                <a:tableStyleId>{B301B821-A1FF-4177-AEE7-76D212191A09}</a:tableStyleId>
              </a:tblPr>
              <a:tblGrid>
                <a:gridCol w="1851211">
                  <a:extLst>
                    <a:ext uri="{9D8B030D-6E8A-4147-A177-3AD203B41FA5}">
                      <a16:colId xmlns:a16="http://schemas.microsoft.com/office/drawing/2014/main" val="1773635476"/>
                    </a:ext>
                  </a:extLst>
                </a:gridCol>
                <a:gridCol w="7731804">
                  <a:extLst>
                    <a:ext uri="{9D8B030D-6E8A-4147-A177-3AD203B41FA5}">
                      <a16:colId xmlns:a16="http://schemas.microsoft.com/office/drawing/2014/main" val="4033410717"/>
                    </a:ext>
                  </a:extLst>
                </a:gridCol>
              </a:tblGrid>
              <a:tr h="396000">
                <a:tc>
                  <a:txBody>
                    <a:bodyPr/>
                    <a:lstStyle/>
                    <a:p>
                      <a:pPr>
                        <a:lnSpc>
                          <a:spcPct val="150000"/>
                        </a:lnSpc>
                        <a:spcBef>
                          <a:spcPts val="1200"/>
                        </a:spcBef>
                        <a:spcAft>
                          <a:spcPts val="600"/>
                        </a:spcAft>
                        <a:buNone/>
                      </a:pPr>
                      <a:r>
                        <a:rPr lang="en-AU" sz="1400" dirty="0">
                          <a:effectLst/>
                        </a:rPr>
                        <a:t>Organ</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a:lnSpc>
                          <a:spcPct val="150000"/>
                        </a:lnSpc>
                        <a:spcBef>
                          <a:spcPts val="1200"/>
                        </a:spcBef>
                        <a:spcAft>
                          <a:spcPts val="600"/>
                        </a:spcAft>
                        <a:buNone/>
                      </a:pPr>
                      <a:r>
                        <a:rPr lang="en-AU" sz="1400" dirty="0">
                          <a:effectLst/>
                        </a:rPr>
                        <a:t>Function</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extLst>
                  <a:ext uri="{0D108BD9-81ED-4DB2-BD59-A6C34878D82A}">
                    <a16:rowId xmlns:a16="http://schemas.microsoft.com/office/drawing/2014/main" val="245749635"/>
                  </a:ext>
                </a:extLst>
              </a:tr>
              <a:tr h="756000">
                <a:tc>
                  <a:txBody>
                    <a:bodyPr/>
                    <a:lstStyle/>
                    <a:p>
                      <a:pPr>
                        <a:lnSpc>
                          <a:spcPct val="150000"/>
                        </a:lnSpc>
                        <a:spcBef>
                          <a:spcPts val="1200"/>
                        </a:spcBef>
                        <a:spcAft>
                          <a:spcPts val="600"/>
                        </a:spcAft>
                        <a:buNone/>
                      </a:pPr>
                      <a:endParaRPr lang="en-AU" sz="1500" dirty="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marL="0" marR="0" lvl="0" indent="0" algn="l" defTabSz="914377" rtl="0" eaLnBrk="1" fontAlgn="auto" latinLnBrk="0" hangingPunct="1">
                        <a:lnSpc>
                          <a:spcPct val="150000"/>
                        </a:lnSpc>
                        <a:spcBef>
                          <a:spcPts val="800"/>
                        </a:spcBef>
                        <a:spcAft>
                          <a:spcPts val="600"/>
                        </a:spcAft>
                        <a:buClrTx/>
                        <a:buSzTx/>
                        <a:buFontTx/>
                        <a:buNone/>
                        <a:tabLst/>
                        <a:defRPr/>
                      </a:pPr>
                      <a:r>
                        <a:rPr lang="en-AU" sz="1500" dirty="0">
                          <a:effectLst/>
                        </a:rPr>
                        <a:t>Make the sperm (male sex cells) and the male hormone testosterone.</a:t>
                      </a:r>
                      <a:endParaRPr lang="en-A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22800329"/>
                  </a:ext>
                </a:extLst>
              </a:tr>
              <a:tr h="756000">
                <a:tc>
                  <a:txBody>
                    <a:bodyPr/>
                    <a:lstStyle/>
                    <a:p>
                      <a:pPr>
                        <a:lnSpc>
                          <a:spcPct val="150000"/>
                        </a:lnSpc>
                        <a:spcBef>
                          <a:spcPts val="1200"/>
                        </a:spcBef>
                        <a:spcAft>
                          <a:spcPts val="600"/>
                        </a:spcAft>
                        <a:buNone/>
                      </a:pPr>
                      <a:endParaRPr lang="en-AU" sz="150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marL="0" marR="0" lvl="0" indent="0" algn="l" defTabSz="914377" rtl="0" eaLnBrk="1" fontAlgn="auto" latinLnBrk="0" hangingPunct="1">
                        <a:lnSpc>
                          <a:spcPct val="150000"/>
                        </a:lnSpc>
                        <a:spcBef>
                          <a:spcPts val="800"/>
                        </a:spcBef>
                        <a:spcAft>
                          <a:spcPts val="600"/>
                        </a:spcAft>
                        <a:buClrTx/>
                        <a:buSzTx/>
                        <a:buFontTx/>
                        <a:buNone/>
                        <a:tabLst/>
                        <a:defRPr/>
                      </a:pPr>
                      <a:r>
                        <a:rPr lang="en-AU" sz="1500" dirty="0">
                          <a:effectLst/>
                        </a:rPr>
                        <a:t>A skin-covered sac that holds the testes outside the body to keep them cool, which helps sperm grow properly.</a:t>
                      </a:r>
                    </a:p>
                  </a:txBody>
                  <a:tcPr marL="68580" marR="68580" marT="0" marB="0" anchor="ctr"/>
                </a:tc>
                <a:extLst>
                  <a:ext uri="{0D108BD9-81ED-4DB2-BD59-A6C34878D82A}">
                    <a16:rowId xmlns:a16="http://schemas.microsoft.com/office/drawing/2014/main" val="2387272043"/>
                  </a:ext>
                </a:extLst>
              </a:tr>
              <a:tr h="756000">
                <a:tc>
                  <a:txBody>
                    <a:bodyPr/>
                    <a:lstStyle/>
                    <a:p>
                      <a:pPr>
                        <a:lnSpc>
                          <a:spcPct val="150000"/>
                        </a:lnSpc>
                        <a:spcBef>
                          <a:spcPts val="1200"/>
                        </a:spcBef>
                        <a:spcAft>
                          <a:spcPts val="600"/>
                        </a:spcAft>
                        <a:buNone/>
                      </a:pPr>
                      <a:endParaRPr lang="en-AU" sz="150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marL="0" marR="0" lvl="0" indent="0" algn="l" defTabSz="914377" rtl="0" eaLnBrk="1" fontAlgn="auto" latinLnBrk="0" hangingPunct="1">
                        <a:lnSpc>
                          <a:spcPct val="150000"/>
                        </a:lnSpc>
                        <a:spcBef>
                          <a:spcPts val="800"/>
                        </a:spcBef>
                        <a:spcAft>
                          <a:spcPts val="600"/>
                        </a:spcAft>
                        <a:buClrTx/>
                        <a:buSzTx/>
                        <a:buFontTx/>
                        <a:buNone/>
                        <a:tabLst/>
                        <a:defRPr/>
                      </a:pPr>
                      <a:r>
                        <a:rPr lang="en-AU" sz="1500" dirty="0">
                          <a:effectLst/>
                        </a:rPr>
                        <a:t>A long-coiled tube attached to each testicle. It stores sperm, helps them mature, and gets them ready for use.</a:t>
                      </a:r>
                      <a:endParaRPr lang="en-A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57218273"/>
                  </a:ext>
                </a:extLst>
              </a:tr>
              <a:tr h="756000">
                <a:tc>
                  <a:txBody>
                    <a:bodyPr/>
                    <a:lstStyle/>
                    <a:p>
                      <a:pPr>
                        <a:lnSpc>
                          <a:spcPct val="150000"/>
                        </a:lnSpc>
                        <a:spcBef>
                          <a:spcPts val="1200"/>
                        </a:spcBef>
                        <a:spcAft>
                          <a:spcPts val="600"/>
                        </a:spcAft>
                        <a:buNone/>
                      </a:pPr>
                      <a:endParaRPr lang="en-AU" sz="150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marL="0" marR="0" lvl="0" indent="0" algn="l" defTabSz="914377" rtl="0" eaLnBrk="1" fontAlgn="auto" latinLnBrk="0" hangingPunct="1">
                        <a:lnSpc>
                          <a:spcPct val="150000"/>
                        </a:lnSpc>
                        <a:spcBef>
                          <a:spcPts val="800"/>
                        </a:spcBef>
                        <a:spcAft>
                          <a:spcPts val="600"/>
                        </a:spcAft>
                        <a:buClrTx/>
                        <a:buSzTx/>
                        <a:buFontTx/>
                        <a:buNone/>
                        <a:tabLst/>
                        <a:defRPr/>
                      </a:pPr>
                      <a:r>
                        <a:rPr lang="en-AU" sz="1500" dirty="0">
                          <a:effectLst/>
                        </a:rPr>
                        <a:t>A tube that carries the sperm from the epididymis to the urethra when the ram ejaculates.</a:t>
                      </a:r>
                      <a:endParaRPr lang="en-A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22487983"/>
                  </a:ext>
                </a:extLst>
              </a:tr>
              <a:tr h="756000">
                <a:tc>
                  <a:txBody>
                    <a:bodyPr/>
                    <a:lstStyle/>
                    <a:p>
                      <a:pPr>
                        <a:lnSpc>
                          <a:spcPct val="150000"/>
                        </a:lnSpc>
                        <a:spcBef>
                          <a:spcPts val="1200"/>
                        </a:spcBef>
                        <a:spcAft>
                          <a:spcPts val="600"/>
                        </a:spcAft>
                        <a:buNone/>
                      </a:pPr>
                      <a:endParaRPr lang="en-AU" sz="150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marL="0" marR="0" lvl="0" indent="0" algn="l" defTabSz="914377" rtl="0" eaLnBrk="1" fontAlgn="auto" latinLnBrk="0" hangingPunct="1">
                        <a:lnSpc>
                          <a:spcPct val="150000"/>
                        </a:lnSpc>
                        <a:spcBef>
                          <a:spcPts val="800"/>
                        </a:spcBef>
                        <a:spcAft>
                          <a:spcPts val="600"/>
                        </a:spcAft>
                        <a:buClrTx/>
                        <a:buSzTx/>
                        <a:buFontTx/>
                        <a:buNone/>
                        <a:tabLst/>
                        <a:defRPr/>
                      </a:pPr>
                      <a:r>
                        <a:rPr lang="en-AU" sz="1500" dirty="0">
                          <a:effectLst/>
                        </a:rPr>
                        <a:t>These glands add liquid to the sperm to make semen. This liquid helps sperm move and stay alive.</a:t>
                      </a:r>
                      <a:endParaRPr lang="en-A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66418643"/>
                  </a:ext>
                </a:extLst>
              </a:tr>
              <a:tr h="756000">
                <a:tc>
                  <a:txBody>
                    <a:bodyPr/>
                    <a:lstStyle/>
                    <a:p>
                      <a:pPr>
                        <a:lnSpc>
                          <a:spcPct val="150000"/>
                        </a:lnSpc>
                        <a:spcBef>
                          <a:spcPts val="1200"/>
                        </a:spcBef>
                        <a:spcAft>
                          <a:spcPts val="600"/>
                        </a:spcAft>
                        <a:buNone/>
                      </a:pPr>
                      <a:endParaRPr lang="en-AU" sz="1500" dirty="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marL="0" marR="0" lvl="0" indent="0" algn="l" defTabSz="914377" rtl="0" eaLnBrk="1" fontAlgn="auto" latinLnBrk="0" hangingPunct="1">
                        <a:lnSpc>
                          <a:spcPct val="150000"/>
                        </a:lnSpc>
                        <a:spcBef>
                          <a:spcPts val="800"/>
                        </a:spcBef>
                        <a:spcAft>
                          <a:spcPts val="600"/>
                        </a:spcAft>
                        <a:buClrTx/>
                        <a:buSzTx/>
                        <a:buFontTx/>
                        <a:buNone/>
                        <a:tabLst/>
                        <a:defRPr/>
                      </a:pPr>
                      <a:r>
                        <a:rPr lang="en-AU" sz="1500" dirty="0">
                          <a:effectLst/>
                        </a:rPr>
                        <a:t>The final tube the sperm travels through inside the penis. It also carries urine, but never at the same time as semen.</a:t>
                      </a:r>
                    </a:p>
                  </a:txBody>
                  <a:tcPr marL="68580" marR="68580" marT="0" marB="0" anchor="ctr"/>
                </a:tc>
                <a:extLst>
                  <a:ext uri="{0D108BD9-81ED-4DB2-BD59-A6C34878D82A}">
                    <a16:rowId xmlns:a16="http://schemas.microsoft.com/office/drawing/2014/main" val="950495751"/>
                  </a:ext>
                </a:extLst>
              </a:tr>
              <a:tr h="756000">
                <a:tc>
                  <a:txBody>
                    <a:bodyPr/>
                    <a:lstStyle/>
                    <a:p>
                      <a:pPr>
                        <a:lnSpc>
                          <a:spcPct val="150000"/>
                        </a:lnSpc>
                        <a:spcBef>
                          <a:spcPts val="1200"/>
                        </a:spcBef>
                        <a:spcAft>
                          <a:spcPts val="600"/>
                        </a:spcAft>
                        <a:buNone/>
                      </a:pPr>
                      <a:endParaRPr lang="en-AU" sz="1500" dirty="0">
                        <a:effectLst/>
                        <a:latin typeface="Arial" panose="020B0604020202020204" pitchFamily="34" charset="0"/>
                        <a:ea typeface="Calibri" panose="020F0502020204030204" pitchFamily="34" charset="0"/>
                        <a:cs typeface="Arial" panose="020B0604020202020204" pitchFamily="34" charset="0"/>
                      </a:endParaRPr>
                    </a:p>
                  </a:txBody>
                  <a:tcPr marL="64715" marR="64715" marT="0" marB="0" anchor="ctr"/>
                </a:tc>
                <a:tc>
                  <a:txBody>
                    <a:bodyPr/>
                    <a:lstStyle/>
                    <a:p>
                      <a:pPr marL="0" marR="0" lvl="0" indent="0" algn="l" defTabSz="914377" rtl="0" eaLnBrk="1" fontAlgn="auto" latinLnBrk="0" hangingPunct="1">
                        <a:lnSpc>
                          <a:spcPct val="150000"/>
                        </a:lnSpc>
                        <a:spcBef>
                          <a:spcPts val="800"/>
                        </a:spcBef>
                        <a:spcAft>
                          <a:spcPts val="600"/>
                        </a:spcAft>
                        <a:buClrTx/>
                        <a:buSzTx/>
                        <a:buFontTx/>
                        <a:buNone/>
                        <a:tabLst/>
                        <a:defRPr/>
                      </a:pPr>
                      <a:r>
                        <a:rPr lang="en-AU" sz="1500" dirty="0">
                          <a:effectLst/>
                        </a:rPr>
                        <a:t>The organ used to deliver semen into the ewe during mating. It becomes firm when filled with blood during arousal.</a:t>
                      </a:r>
                      <a:endParaRPr lang="en-AU" sz="1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17273816"/>
                  </a:ext>
                </a:extLst>
              </a:tr>
            </a:tbl>
          </a:graphicData>
        </a:graphic>
      </p:graphicFrame>
      <p:sp>
        <p:nvSpPr>
          <p:cNvPr id="2" name="Slide Number Placeholder 1">
            <a:extLst>
              <a:ext uri="{FF2B5EF4-FFF2-40B4-BE49-F238E27FC236}">
                <a16:creationId xmlns:a16="http://schemas.microsoft.com/office/drawing/2014/main" id="{2DC30AD7-2FE6-F2D0-EC3C-AB395DC95EE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3841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C36D7-4BA2-F4EA-3F35-598A25EDAA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9206E5E-AE44-34D3-83BE-4DD4116B7022}"/>
              </a:ext>
            </a:extLst>
          </p:cNvPr>
          <p:cNvSpPr>
            <a:spLocks noGrp="1"/>
          </p:cNvSpPr>
          <p:nvPr>
            <p:ph type="title"/>
          </p:nvPr>
        </p:nvSpPr>
        <p:spPr/>
        <p:txBody>
          <a:bodyPr/>
          <a:lstStyle/>
          <a:p>
            <a:pPr>
              <a:lnSpc>
                <a:spcPct val="100000"/>
              </a:lnSpc>
            </a:pPr>
            <a:r>
              <a:rPr lang="en-AU">
                <a:latin typeface="+mj-lt"/>
              </a:rPr>
              <a:t>10. Breeding choices in sheep production</a:t>
            </a:r>
          </a:p>
        </p:txBody>
      </p:sp>
      <p:sp>
        <p:nvSpPr>
          <p:cNvPr id="3" name="TextBox 2">
            <a:extLst>
              <a:ext uri="{FF2B5EF4-FFF2-40B4-BE49-F238E27FC236}">
                <a16:creationId xmlns:a16="http://schemas.microsoft.com/office/drawing/2014/main" id="{7A3AEBFA-70EB-DCED-6072-AF3B7CF69380}"/>
              </a:ext>
            </a:extLst>
          </p:cNvPr>
          <p:cNvSpPr txBox="1"/>
          <p:nvPr/>
        </p:nvSpPr>
        <p:spPr>
          <a:xfrm>
            <a:off x="370416" y="1894417"/>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comparing different breeding systems and how they affect production outcomes.</a:t>
            </a:r>
            <a:endParaRPr lang="en-AU" sz="1800" b="1" dirty="0">
              <a:solidFill>
                <a:schemeClr val="accent1"/>
              </a:solidFill>
              <a:latin typeface="+mj-lt"/>
              <a:cs typeface="Arial" panose="020B0604020202020204" pitchFamily="34" charset="0"/>
            </a:endParaRPr>
          </a:p>
          <a:p>
            <a:pPr>
              <a:lnSpc>
                <a:spcPct val="150000"/>
              </a:lnSpc>
              <a:spcAft>
                <a:spcPts val="1200"/>
              </a:spcAft>
            </a:pPr>
            <a:endParaRPr lang="en-AU" sz="1800" b="1" dirty="0">
              <a:solidFill>
                <a:schemeClr val="accent1"/>
              </a:solidFill>
              <a:latin typeface="+mj-lt"/>
              <a:cs typeface="Arial" panose="020B0604020202020204" pitchFamily="34" charset="0"/>
            </a:endParaRPr>
          </a:p>
          <a:p>
            <a:pPr>
              <a:lnSpc>
                <a:spcPct val="150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common sheep breeding systems</a:t>
            </a: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explain how each system affects enterprise goals.</a:t>
            </a:r>
          </a:p>
        </p:txBody>
      </p:sp>
      <p:sp>
        <p:nvSpPr>
          <p:cNvPr id="2" name="Slide Number Placeholder 1">
            <a:extLst>
              <a:ext uri="{FF2B5EF4-FFF2-40B4-BE49-F238E27FC236}">
                <a16:creationId xmlns:a16="http://schemas.microsoft.com/office/drawing/2014/main" id="{8712864E-BC1A-2C39-8DD3-58DCA7CA1A2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54</a:t>
            </a:fld>
            <a:endParaRPr lang="en-AU"/>
          </a:p>
        </p:txBody>
      </p:sp>
      <p:sp>
        <p:nvSpPr>
          <p:cNvPr id="8" name="Text Placeholder 5">
            <a:extLst>
              <a:ext uri="{FF2B5EF4-FFF2-40B4-BE49-F238E27FC236}">
                <a16:creationId xmlns:a16="http://schemas.microsoft.com/office/drawing/2014/main" id="{7B97A41D-CB64-5D3F-1176-775A733EE923}"/>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236000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A44EA-0A49-EACE-27DB-5D5D4DC5197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6C1F639-361A-E356-49A1-D26224A2D473}"/>
              </a:ext>
            </a:extLst>
          </p:cNvPr>
          <p:cNvSpPr>
            <a:spLocks noGrp="1"/>
          </p:cNvSpPr>
          <p:nvPr>
            <p:ph type="title"/>
          </p:nvPr>
        </p:nvSpPr>
        <p:spPr/>
        <p:txBody>
          <a:bodyPr/>
          <a:lstStyle/>
          <a:p>
            <a:r>
              <a:rPr lang="en-AU" dirty="0"/>
              <a:t>Key terms (10) </a:t>
            </a:r>
            <a:r>
              <a:rPr lang="en-AU" dirty="0">
                <a:solidFill>
                  <a:schemeClr val="bg1"/>
                </a:solidFill>
              </a:rPr>
              <a:t>10</a:t>
            </a:r>
            <a:endParaRPr lang="en-AU" dirty="0"/>
          </a:p>
        </p:txBody>
      </p:sp>
      <p:sp>
        <p:nvSpPr>
          <p:cNvPr id="9" name="Text Placeholder 8">
            <a:extLst>
              <a:ext uri="{FF2B5EF4-FFF2-40B4-BE49-F238E27FC236}">
                <a16:creationId xmlns:a16="http://schemas.microsoft.com/office/drawing/2014/main" id="{22291A16-C9E0-9DE2-F95B-A5C9CBB09E7B}"/>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Crossbreeding </a:t>
            </a:r>
            <a:r>
              <a:rPr lang="en-AU" sz="1800" dirty="0">
                <a:effectLst/>
                <a:latin typeface="Arial" panose="020B0604020202020204" pitchFamily="34" charset="0"/>
                <a:ea typeface="Calibri" panose="020F0502020204030204" pitchFamily="34" charset="0"/>
              </a:rPr>
              <a:t>– mating two different breeds to combine their best traits.</a:t>
            </a:r>
          </a:p>
          <a:p>
            <a:pPr>
              <a:lnSpc>
                <a:spcPct val="150000"/>
              </a:lnSpc>
              <a:buNone/>
            </a:pPr>
            <a:r>
              <a:rPr lang="en-AU" sz="1800" b="1" dirty="0">
                <a:effectLst/>
                <a:latin typeface="Arial" panose="020B0604020202020204" pitchFamily="34" charset="0"/>
                <a:ea typeface="Calibri" panose="020F0502020204030204" pitchFamily="34" charset="0"/>
              </a:rPr>
              <a:t>Genetic traits </a:t>
            </a:r>
            <a:r>
              <a:rPr lang="en-AU" sz="1800" dirty="0">
                <a:effectLst/>
                <a:latin typeface="Arial" panose="020B0604020202020204" pitchFamily="34" charset="0"/>
                <a:ea typeface="Calibri" panose="020F0502020204030204" pitchFamily="34" charset="0"/>
              </a:rPr>
              <a:t>– qualities passed from parents to offspring, like wool type or growth rate.</a:t>
            </a:r>
          </a:p>
          <a:p>
            <a:pPr>
              <a:lnSpc>
                <a:spcPct val="150000"/>
              </a:lnSpc>
            </a:pPr>
            <a:r>
              <a:rPr lang="en-AU" sz="1800" b="1" dirty="0">
                <a:effectLst/>
                <a:latin typeface="Arial" panose="020B0604020202020204" pitchFamily="34" charset="0"/>
                <a:ea typeface="Calibri" panose="020F0502020204030204" pitchFamily="34" charset="0"/>
              </a:rPr>
              <a:t>Selective breeding </a:t>
            </a:r>
            <a:r>
              <a:rPr lang="en-AU" sz="1800" dirty="0">
                <a:effectLst/>
                <a:latin typeface="Arial" panose="020B0604020202020204" pitchFamily="34" charset="0"/>
                <a:ea typeface="Calibri" panose="020F0502020204030204" pitchFamily="34" charset="0"/>
              </a:rPr>
              <a:t>– choosing animals with desirable traits to be parents of the next generation.</a:t>
            </a:r>
          </a:p>
        </p:txBody>
      </p:sp>
      <p:pic>
        <p:nvPicPr>
          <p:cNvPr id="5" name="Picture Placeholder 5">
            <a:extLst>
              <a:ext uri="{FF2B5EF4-FFF2-40B4-BE49-F238E27FC236}">
                <a16:creationId xmlns:a16="http://schemas.microsoft.com/office/drawing/2014/main" id="{2234A955-BDB6-5954-6E38-7A2DD639ED8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573C51AD-0485-C43A-F60D-D605E80FFCBC}"/>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422118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4E1BB56-E05A-B512-15E9-815352124CA5}"/>
              </a:ext>
            </a:extLst>
          </p:cNvPr>
          <p:cNvSpPr>
            <a:spLocks noGrp="1"/>
          </p:cNvSpPr>
          <p:nvPr>
            <p:ph type="title"/>
          </p:nvPr>
        </p:nvSpPr>
        <p:spPr/>
        <p:txBody>
          <a:bodyPr/>
          <a:lstStyle/>
          <a:p>
            <a:r>
              <a:rPr lang="en-AU" dirty="0"/>
              <a:t>Key terms – suggested activity sample</a:t>
            </a:r>
          </a:p>
        </p:txBody>
      </p:sp>
      <p:sp>
        <p:nvSpPr>
          <p:cNvPr id="13" name="Text Placeholder 12">
            <a:extLst>
              <a:ext uri="{FF2B5EF4-FFF2-40B4-BE49-F238E27FC236}">
                <a16:creationId xmlns:a16="http://schemas.microsoft.com/office/drawing/2014/main" id="{0CD44753-ADBD-4545-C583-4882C50CA191}"/>
              </a:ext>
            </a:extLst>
          </p:cNvPr>
          <p:cNvSpPr>
            <a:spLocks noGrp="1"/>
          </p:cNvSpPr>
          <p:nvPr>
            <p:ph type="body" sz="quarter" idx="18"/>
          </p:nvPr>
        </p:nvSpPr>
        <p:spPr/>
        <p:txBody>
          <a:bodyPr/>
          <a:lstStyle/>
          <a:p>
            <a:r>
              <a:rPr lang="en-AU" dirty="0"/>
              <a:t>Match the term to its definition</a:t>
            </a:r>
          </a:p>
        </p:txBody>
      </p:sp>
      <p:sp>
        <p:nvSpPr>
          <p:cNvPr id="14" name="Rectangle: Rounded Corners 13">
            <a:extLst>
              <a:ext uri="{FF2B5EF4-FFF2-40B4-BE49-F238E27FC236}">
                <a16:creationId xmlns:a16="http://schemas.microsoft.com/office/drawing/2014/main" id="{0BF30847-80C8-930C-4E27-9DD104BE4C0C}"/>
              </a:ext>
            </a:extLst>
          </p:cNvPr>
          <p:cNvSpPr/>
          <p:nvPr/>
        </p:nvSpPr>
        <p:spPr>
          <a:xfrm>
            <a:off x="360000" y="1712572"/>
            <a:ext cx="3395397" cy="11442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Genetic traits</a:t>
            </a:r>
          </a:p>
        </p:txBody>
      </p:sp>
      <p:sp>
        <p:nvSpPr>
          <p:cNvPr id="2" name="Rectangle: Rounded Corners 13">
            <a:extLst>
              <a:ext uri="{FF2B5EF4-FFF2-40B4-BE49-F238E27FC236}">
                <a16:creationId xmlns:a16="http://schemas.microsoft.com/office/drawing/2014/main" id="{F2457C6D-0ED9-F994-02FF-B5313A394F4F}"/>
              </a:ext>
            </a:extLst>
          </p:cNvPr>
          <p:cNvSpPr/>
          <p:nvPr/>
        </p:nvSpPr>
        <p:spPr>
          <a:xfrm>
            <a:off x="4140000" y="1712572"/>
            <a:ext cx="6923484" cy="1144222"/>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chorCtr="0"/>
          <a:lstStyle/>
          <a:p>
            <a:pPr marL="457189" lvl="1" defTabSz="914377">
              <a:lnSpc>
                <a:spcPct val="150000"/>
              </a:lnSpc>
              <a:spcBef>
                <a:spcPts val="1200"/>
              </a:spcBef>
              <a:spcAft>
                <a:spcPts val="1200"/>
              </a:spcAft>
              <a:defRPr/>
            </a:pPr>
            <a:r>
              <a:rPr lang="en-AU" sz="1800" dirty="0">
                <a:solidFill>
                  <a:schemeClr val="accent1"/>
                </a:solidFill>
              </a:rPr>
              <a:t>Mating two different breeds to combine their best traits.</a:t>
            </a:r>
            <a:endParaRPr lang="en-AU" sz="1800" dirty="0">
              <a:solidFill>
                <a:schemeClr val="accent1"/>
              </a:solidFill>
              <a:latin typeface="Arial" panose="020B0604020202020204" pitchFamily="34" charset="0"/>
              <a:ea typeface="Calibri" panose="020F0502020204030204" pitchFamily="34" charset="0"/>
            </a:endParaRPr>
          </a:p>
        </p:txBody>
      </p:sp>
      <p:sp>
        <p:nvSpPr>
          <p:cNvPr id="16" name="Rectangle: Rounded Corners 15">
            <a:extLst>
              <a:ext uri="{FF2B5EF4-FFF2-40B4-BE49-F238E27FC236}">
                <a16:creationId xmlns:a16="http://schemas.microsoft.com/office/drawing/2014/main" id="{33CEA5C3-C518-AB5E-1A53-A0124F28BD00}"/>
              </a:ext>
            </a:extLst>
          </p:cNvPr>
          <p:cNvSpPr/>
          <p:nvPr/>
        </p:nvSpPr>
        <p:spPr>
          <a:xfrm>
            <a:off x="360000" y="3221915"/>
            <a:ext cx="3395397" cy="11442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Selective breeding</a:t>
            </a:r>
          </a:p>
        </p:txBody>
      </p:sp>
      <p:sp>
        <p:nvSpPr>
          <p:cNvPr id="3" name="Rectangle: Rounded Corners 13">
            <a:extLst>
              <a:ext uri="{FF2B5EF4-FFF2-40B4-BE49-F238E27FC236}">
                <a16:creationId xmlns:a16="http://schemas.microsoft.com/office/drawing/2014/main" id="{B0BEBB5F-3AE2-53C9-006C-6A7418CE209D}"/>
              </a:ext>
            </a:extLst>
          </p:cNvPr>
          <p:cNvSpPr/>
          <p:nvPr/>
        </p:nvSpPr>
        <p:spPr>
          <a:xfrm>
            <a:off x="4140000" y="3223872"/>
            <a:ext cx="6923484" cy="1144222"/>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chorCtr="0"/>
          <a:lstStyle/>
          <a:p>
            <a:pPr marL="457189" lvl="1" defTabSz="914377">
              <a:lnSpc>
                <a:spcPct val="150000"/>
              </a:lnSpc>
              <a:spcBef>
                <a:spcPts val="1200"/>
              </a:spcBef>
              <a:spcAft>
                <a:spcPts val="1200"/>
              </a:spcAft>
              <a:defRPr/>
            </a:pPr>
            <a:r>
              <a:rPr lang="en-AU" sz="1800" dirty="0">
                <a:solidFill>
                  <a:schemeClr val="accent1"/>
                </a:solidFill>
              </a:rPr>
              <a:t>Qualities passed from parents to offspring, like wool type or growth rate.</a:t>
            </a:r>
          </a:p>
        </p:txBody>
      </p:sp>
      <p:sp>
        <p:nvSpPr>
          <p:cNvPr id="15" name="Rectangle: Rounded Corners 14">
            <a:extLst>
              <a:ext uri="{FF2B5EF4-FFF2-40B4-BE49-F238E27FC236}">
                <a16:creationId xmlns:a16="http://schemas.microsoft.com/office/drawing/2014/main" id="{778DD5ED-51B1-6097-52D1-3D120C5524EA}"/>
              </a:ext>
            </a:extLst>
          </p:cNvPr>
          <p:cNvSpPr/>
          <p:nvPr/>
        </p:nvSpPr>
        <p:spPr>
          <a:xfrm>
            <a:off x="399541" y="4731258"/>
            <a:ext cx="3395397" cy="11442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Crossbreeding</a:t>
            </a:r>
          </a:p>
        </p:txBody>
      </p:sp>
      <p:sp>
        <p:nvSpPr>
          <p:cNvPr id="5" name="Rectangle: Rounded Corners 13">
            <a:extLst>
              <a:ext uri="{FF2B5EF4-FFF2-40B4-BE49-F238E27FC236}">
                <a16:creationId xmlns:a16="http://schemas.microsoft.com/office/drawing/2014/main" id="{582CBEE6-2E2D-5949-F455-F295CFDD68FC}"/>
              </a:ext>
            </a:extLst>
          </p:cNvPr>
          <p:cNvSpPr/>
          <p:nvPr/>
        </p:nvSpPr>
        <p:spPr>
          <a:xfrm>
            <a:off x="4140000" y="4735172"/>
            <a:ext cx="6984000" cy="1144222"/>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432000" tIns="0" rIns="0" bIns="0" rtlCol="0" anchor="ctr" anchorCtr="0"/>
          <a:lstStyle/>
          <a:p>
            <a:pPr fontAlgn="t">
              <a:lnSpc>
                <a:spcPct val="150000"/>
              </a:lnSpc>
              <a:spcAft>
                <a:spcPts val="600"/>
              </a:spcAft>
            </a:pPr>
            <a:r>
              <a:rPr lang="en-AU" sz="1800" dirty="0">
                <a:solidFill>
                  <a:schemeClr val="accent1"/>
                </a:solidFill>
              </a:rPr>
              <a:t>Choosing animals with desirable traits to be parents of the next generation.</a:t>
            </a:r>
          </a:p>
        </p:txBody>
      </p:sp>
      <p:sp>
        <p:nvSpPr>
          <p:cNvPr id="4" name="Slide Number Placeholder 3">
            <a:extLst>
              <a:ext uri="{FF2B5EF4-FFF2-40B4-BE49-F238E27FC236}">
                <a16:creationId xmlns:a16="http://schemas.microsoft.com/office/drawing/2014/main" id="{A81B83FD-DFB8-2C1C-BB16-227BFF1979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56</a:t>
            </a:fld>
            <a:endParaRPr lang="en-AU"/>
          </a:p>
        </p:txBody>
      </p:sp>
    </p:spTree>
    <p:extLst>
      <p:ext uri="{BB962C8B-B14F-4D97-AF65-F5344CB8AC3E}">
        <p14:creationId xmlns:p14="http://schemas.microsoft.com/office/powerpoint/2010/main" val="174366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447D9E-F672-158E-CA8C-E8CA0FFDE638}"/>
              </a:ext>
            </a:extLst>
          </p:cNvPr>
          <p:cNvSpPr>
            <a:spLocks noGrp="1"/>
          </p:cNvSpPr>
          <p:nvPr>
            <p:ph type="title"/>
          </p:nvPr>
        </p:nvSpPr>
        <p:spPr/>
        <p:txBody>
          <a:bodyPr/>
          <a:lstStyle/>
          <a:p>
            <a:r>
              <a:rPr lang="en-AU" dirty="0">
                <a:latin typeface="+mj-lt"/>
              </a:rPr>
              <a:t>Case study analysis</a:t>
            </a:r>
          </a:p>
        </p:txBody>
      </p:sp>
      <p:sp>
        <p:nvSpPr>
          <p:cNvPr id="8" name="Picture Placeholder 7">
            <a:extLst>
              <a:ext uri="{FF2B5EF4-FFF2-40B4-BE49-F238E27FC236}">
                <a16:creationId xmlns:a16="http://schemas.microsoft.com/office/drawing/2014/main" id="{E10055CD-5646-1B57-8468-941CE6A8C94C}"/>
              </a:ext>
            </a:extLst>
          </p:cNvPr>
          <p:cNvSpPr>
            <a:spLocks noGrp="1"/>
          </p:cNvSpPr>
          <p:nvPr>
            <p:ph type="pic" sz="quarter" idx="13"/>
          </p:nvPr>
        </p:nvSpPr>
        <p:spPr>
          <a:xfrm>
            <a:off x="591207" y="2806262"/>
            <a:ext cx="4831693" cy="3297972"/>
          </a:xfrm>
        </p:spPr>
        <p:txBody>
          <a:bodyPr/>
          <a:lstStyle/>
          <a:p>
            <a:r>
              <a:rPr lang="en-AU" sz="1800" dirty="0"/>
              <a:t>"You’re running a sheep meat enterprise. You want lambs that grow quickly and reach market weight fast. You also want to avoid long-term health issues in your flock."</a:t>
            </a:r>
          </a:p>
        </p:txBody>
      </p:sp>
      <p:sp>
        <p:nvSpPr>
          <p:cNvPr id="7" name="Speech Bubble: Oval 6" descr="speech bubble with question included inside">
            <a:extLst>
              <a:ext uri="{FF2B5EF4-FFF2-40B4-BE49-F238E27FC236}">
                <a16:creationId xmlns:a16="http://schemas.microsoft.com/office/drawing/2014/main" id="{76962D4F-68F1-42FA-6312-C87B7EAA8CA8}"/>
              </a:ext>
            </a:extLst>
          </p:cNvPr>
          <p:cNvSpPr/>
          <p:nvPr/>
        </p:nvSpPr>
        <p:spPr>
          <a:xfrm>
            <a:off x="6975029" y="1890109"/>
            <a:ext cx="4729271" cy="3413235"/>
          </a:xfrm>
          <a:prstGeom prst="wedgeEllipseCallout">
            <a:avLst>
              <a:gd name="adj1" fmla="val -75866"/>
              <a:gd name="adj2" fmla="val -336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2000"/>
              <a:t>Which breeding system you would choose and why?</a:t>
            </a:r>
          </a:p>
        </p:txBody>
      </p:sp>
      <p:sp>
        <p:nvSpPr>
          <p:cNvPr id="2" name="Slide Number Placeholder 1">
            <a:extLst>
              <a:ext uri="{FF2B5EF4-FFF2-40B4-BE49-F238E27FC236}">
                <a16:creationId xmlns:a16="http://schemas.microsoft.com/office/drawing/2014/main" id="{FD4BDD30-F3C7-85B2-3CB0-592418004F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189373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E26A2-38B5-E7B2-9B5B-CC24C906A8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E6242B-32B0-C631-8CCE-2AE1ABFBE8C2}"/>
              </a:ext>
            </a:extLst>
          </p:cNvPr>
          <p:cNvSpPr>
            <a:spLocks noGrp="1"/>
          </p:cNvSpPr>
          <p:nvPr>
            <p:ph type="title"/>
          </p:nvPr>
        </p:nvSpPr>
        <p:spPr/>
        <p:txBody>
          <a:bodyPr/>
          <a:lstStyle/>
          <a:p>
            <a:r>
              <a:rPr lang="en-AU"/>
              <a:t>Explain paragraph</a:t>
            </a:r>
          </a:p>
        </p:txBody>
      </p:sp>
      <p:sp>
        <p:nvSpPr>
          <p:cNvPr id="5" name="Text Placeholder 4">
            <a:extLst>
              <a:ext uri="{FF2B5EF4-FFF2-40B4-BE49-F238E27FC236}">
                <a16:creationId xmlns:a16="http://schemas.microsoft.com/office/drawing/2014/main" id="{ECFFC41B-95AD-66D2-7EC9-68C2216A4097}"/>
              </a:ext>
            </a:extLst>
          </p:cNvPr>
          <p:cNvSpPr>
            <a:spLocks noGrp="1"/>
          </p:cNvSpPr>
          <p:nvPr>
            <p:ph type="body" sz="quarter" idx="17"/>
          </p:nvPr>
        </p:nvSpPr>
        <p:spPr>
          <a:xfrm>
            <a:off x="360000" y="1312334"/>
            <a:ext cx="11484000" cy="2116666"/>
          </a:xfrm>
        </p:spPr>
        <p:txBody>
          <a:bodyPr/>
          <a:lstStyle/>
          <a:p>
            <a:r>
              <a:rPr lang="en-AU"/>
              <a:t>"You’re running a sheep meat enterprise. You want lambs that grow quickly and reach market weight fast. You also want to avoid long-term health issues in your flock."</a:t>
            </a:r>
          </a:p>
          <a:p>
            <a:r>
              <a:rPr lang="en-AU"/>
              <a:t>Write a short paragraph explaining which breeding system you would choose and why, based on what you’ve learned.</a:t>
            </a:r>
          </a:p>
        </p:txBody>
      </p:sp>
      <p:sp>
        <p:nvSpPr>
          <p:cNvPr id="6" name="Rectangle: Rounded Corners 5">
            <a:extLst>
              <a:ext uri="{FF2B5EF4-FFF2-40B4-BE49-F238E27FC236}">
                <a16:creationId xmlns:a16="http://schemas.microsoft.com/office/drawing/2014/main" id="{18327D29-5C1E-52EA-B0A8-CC4BD4F516D1}"/>
              </a:ext>
            </a:extLst>
          </p:cNvPr>
          <p:cNvSpPr/>
          <p:nvPr/>
        </p:nvSpPr>
        <p:spPr>
          <a:xfrm>
            <a:off x="360000" y="3985669"/>
            <a:ext cx="3044235" cy="1066800"/>
          </a:xfrm>
          <a:prstGeom prst="roundRect">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 typeface="+mj-lt"/>
              <a:buAutoNum type="arabicPeriod"/>
            </a:pPr>
            <a:r>
              <a:rPr lang="en-AU" sz="2000" dirty="0">
                <a:solidFill>
                  <a:schemeClr val="tx1"/>
                </a:solidFill>
              </a:rPr>
              <a:t>Introduce the topic</a:t>
            </a:r>
          </a:p>
        </p:txBody>
      </p:sp>
      <p:sp>
        <p:nvSpPr>
          <p:cNvPr id="9" name="Rectangle: Rounded Corners 8">
            <a:extLst>
              <a:ext uri="{FF2B5EF4-FFF2-40B4-BE49-F238E27FC236}">
                <a16:creationId xmlns:a16="http://schemas.microsoft.com/office/drawing/2014/main" id="{23F9FD69-BE26-0557-88B4-15970449BAEB}"/>
              </a:ext>
            </a:extLst>
          </p:cNvPr>
          <p:cNvSpPr/>
          <p:nvPr/>
        </p:nvSpPr>
        <p:spPr>
          <a:xfrm>
            <a:off x="3542966" y="3985669"/>
            <a:ext cx="4200335" cy="1066800"/>
          </a:xfrm>
          <a:prstGeom prst="roundRect">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 typeface="+mj-lt"/>
              <a:buAutoNum type="arabicPeriod" startAt="2"/>
            </a:pPr>
            <a:r>
              <a:rPr lang="en-AU" sz="2000" dirty="0">
                <a:solidFill>
                  <a:schemeClr val="tx1"/>
                </a:solidFill>
              </a:rPr>
              <a:t>How did or does it happen?</a:t>
            </a:r>
          </a:p>
        </p:txBody>
      </p:sp>
      <p:sp>
        <p:nvSpPr>
          <p:cNvPr id="8" name="Rectangle: Rounded Corners 7">
            <a:extLst>
              <a:ext uri="{FF2B5EF4-FFF2-40B4-BE49-F238E27FC236}">
                <a16:creationId xmlns:a16="http://schemas.microsoft.com/office/drawing/2014/main" id="{4A21C9C2-9010-3933-C57C-51B0DD829EB2}"/>
              </a:ext>
            </a:extLst>
          </p:cNvPr>
          <p:cNvSpPr/>
          <p:nvPr/>
        </p:nvSpPr>
        <p:spPr>
          <a:xfrm>
            <a:off x="7882033" y="3985669"/>
            <a:ext cx="3818466" cy="1066800"/>
          </a:xfrm>
          <a:prstGeom prst="roundRect">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 typeface="+mj-lt"/>
              <a:buAutoNum type="arabicPeriod" startAt="3"/>
            </a:pPr>
            <a:r>
              <a:rPr lang="en-AU" sz="2000" dirty="0">
                <a:solidFill>
                  <a:schemeClr val="tx1"/>
                </a:solidFill>
              </a:rPr>
              <a:t>Why did or does it happen?</a:t>
            </a:r>
          </a:p>
        </p:txBody>
      </p:sp>
      <p:sp>
        <p:nvSpPr>
          <p:cNvPr id="7" name="Rectangle: Rounded Corners 6">
            <a:extLst>
              <a:ext uri="{FF2B5EF4-FFF2-40B4-BE49-F238E27FC236}">
                <a16:creationId xmlns:a16="http://schemas.microsoft.com/office/drawing/2014/main" id="{38092D30-7EE2-A8CF-F1DE-3AD2C713329F}"/>
              </a:ext>
            </a:extLst>
          </p:cNvPr>
          <p:cNvSpPr/>
          <p:nvPr/>
        </p:nvSpPr>
        <p:spPr>
          <a:xfrm>
            <a:off x="360000" y="5180847"/>
            <a:ext cx="11340499" cy="1066800"/>
          </a:xfrm>
          <a:prstGeom prst="roundRect">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 typeface="+mj-lt"/>
              <a:buAutoNum type="arabicPeriod" startAt="4"/>
            </a:pPr>
            <a:r>
              <a:rPr lang="en-AU" sz="2000" dirty="0">
                <a:solidFill>
                  <a:schemeClr val="tx1"/>
                </a:solidFill>
              </a:rPr>
              <a:t>Conclude with a summarising sentences (for example, what is the relationship between these 2 things?) </a:t>
            </a:r>
          </a:p>
        </p:txBody>
      </p:sp>
      <p:sp>
        <p:nvSpPr>
          <p:cNvPr id="2" name="Slide Number Placeholder 1">
            <a:extLst>
              <a:ext uri="{FF2B5EF4-FFF2-40B4-BE49-F238E27FC236}">
                <a16:creationId xmlns:a16="http://schemas.microsoft.com/office/drawing/2014/main" id="{59B3F93F-9DB8-86DD-685D-A08536E048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70904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8AB80-5A6E-ECDB-30B7-97FACCE382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F9CA14-B4D6-0502-E0B6-1A0E16644694}"/>
              </a:ext>
            </a:extLst>
          </p:cNvPr>
          <p:cNvSpPr>
            <a:spLocks noGrp="1"/>
          </p:cNvSpPr>
          <p:nvPr>
            <p:ph type="title"/>
          </p:nvPr>
        </p:nvSpPr>
        <p:spPr/>
        <p:txBody>
          <a:bodyPr/>
          <a:lstStyle/>
          <a:p>
            <a:r>
              <a:rPr lang="en-AU" dirty="0"/>
              <a:t>Explain paragraph – topic specific</a:t>
            </a:r>
          </a:p>
        </p:txBody>
      </p:sp>
      <p:sp>
        <p:nvSpPr>
          <p:cNvPr id="5" name="Text Placeholder 4">
            <a:extLst>
              <a:ext uri="{FF2B5EF4-FFF2-40B4-BE49-F238E27FC236}">
                <a16:creationId xmlns:a16="http://schemas.microsoft.com/office/drawing/2014/main" id="{E626F43D-4AAC-DDF2-344C-481655A94C04}"/>
              </a:ext>
            </a:extLst>
          </p:cNvPr>
          <p:cNvSpPr>
            <a:spLocks noGrp="1"/>
          </p:cNvSpPr>
          <p:nvPr>
            <p:ph type="body" sz="quarter" idx="17"/>
          </p:nvPr>
        </p:nvSpPr>
        <p:spPr>
          <a:xfrm>
            <a:off x="360000" y="1567087"/>
            <a:ext cx="11484000" cy="1861914"/>
          </a:xfrm>
        </p:spPr>
        <p:txBody>
          <a:bodyPr/>
          <a:lstStyle/>
          <a:p>
            <a:r>
              <a:rPr lang="en-AU" sz="1800" dirty="0"/>
              <a:t>"You’re running a sheep meat enterprise. You want lambs that grow quickly and reach market weight fast. You also want to avoid long-term health issues in your flock."</a:t>
            </a:r>
          </a:p>
          <a:p>
            <a:r>
              <a:rPr lang="en-AU" sz="1800" dirty="0"/>
              <a:t>Write a short paragraph explaining which breeding system you would choose and why, based on what you’ve learned.</a:t>
            </a:r>
          </a:p>
        </p:txBody>
      </p:sp>
      <p:sp>
        <p:nvSpPr>
          <p:cNvPr id="6" name="Rectangle: Rounded Corners 5">
            <a:extLst>
              <a:ext uri="{FF2B5EF4-FFF2-40B4-BE49-F238E27FC236}">
                <a16:creationId xmlns:a16="http://schemas.microsoft.com/office/drawing/2014/main" id="{86C4F8DC-8BF6-058D-A7C3-E69B92B93F57}"/>
              </a:ext>
            </a:extLst>
          </p:cNvPr>
          <p:cNvSpPr/>
          <p:nvPr/>
        </p:nvSpPr>
        <p:spPr>
          <a:xfrm>
            <a:off x="360000" y="3808172"/>
            <a:ext cx="3044235" cy="1383183"/>
          </a:xfrm>
          <a:prstGeom prst="roundRect">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lnSpc>
                <a:spcPct val="150000"/>
              </a:lnSpc>
              <a:buFont typeface="+mj-lt"/>
              <a:buAutoNum type="arabicPeriod"/>
            </a:pPr>
            <a:r>
              <a:rPr lang="en-AU" sz="1800" dirty="0">
                <a:solidFill>
                  <a:schemeClr val="tx1"/>
                </a:solidFill>
              </a:rPr>
              <a:t>State which breeding system you would use.</a:t>
            </a:r>
          </a:p>
        </p:txBody>
      </p:sp>
      <p:sp>
        <p:nvSpPr>
          <p:cNvPr id="9" name="Rectangle: Rounded Corners 8">
            <a:extLst>
              <a:ext uri="{FF2B5EF4-FFF2-40B4-BE49-F238E27FC236}">
                <a16:creationId xmlns:a16="http://schemas.microsoft.com/office/drawing/2014/main" id="{1DCF18F2-C415-542C-615E-4A93585E1E8F}"/>
              </a:ext>
            </a:extLst>
          </p:cNvPr>
          <p:cNvSpPr/>
          <p:nvPr/>
        </p:nvSpPr>
        <p:spPr>
          <a:xfrm>
            <a:off x="3542966" y="3808172"/>
            <a:ext cx="4200335" cy="1383183"/>
          </a:xfrm>
          <a:prstGeom prst="roundRect">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lnSpc>
                <a:spcPct val="150000"/>
              </a:lnSpc>
              <a:buFont typeface="+mj-lt"/>
              <a:buAutoNum type="arabicPeriod" startAt="2"/>
            </a:pPr>
            <a:r>
              <a:rPr lang="en-AU" sz="1800" dirty="0">
                <a:solidFill>
                  <a:schemeClr val="tx1"/>
                </a:solidFill>
              </a:rPr>
              <a:t>Explain how this breeding system works.</a:t>
            </a:r>
          </a:p>
        </p:txBody>
      </p:sp>
      <p:sp>
        <p:nvSpPr>
          <p:cNvPr id="8" name="Rectangle: Rounded Corners 7">
            <a:extLst>
              <a:ext uri="{FF2B5EF4-FFF2-40B4-BE49-F238E27FC236}">
                <a16:creationId xmlns:a16="http://schemas.microsoft.com/office/drawing/2014/main" id="{BC700552-EE9F-2C75-0DB3-98F29DC7DE05}"/>
              </a:ext>
            </a:extLst>
          </p:cNvPr>
          <p:cNvSpPr/>
          <p:nvPr/>
        </p:nvSpPr>
        <p:spPr>
          <a:xfrm>
            <a:off x="7882033" y="3808172"/>
            <a:ext cx="3818466" cy="1349854"/>
          </a:xfrm>
          <a:prstGeom prst="roundRect">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lnSpc>
                <a:spcPct val="150000"/>
              </a:lnSpc>
              <a:buFont typeface="+mj-lt"/>
              <a:buAutoNum type="arabicPeriod" startAt="3"/>
            </a:pPr>
            <a:r>
              <a:rPr lang="en-AU" sz="1800" dirty="0">
                <a:solidFill>
                  <a:schemeClr val="tx1"/>
                </a:solidFill>
              </a:rPr>
              <a:t>Explain why this system is the best choice for your breeding goals.</a:t>
            </a:r>
          </a:p>
        </p:txBody>
      </p:sp>
      <p:sp>
        <p:nvSpPr>
          <p:cNvPr id="7" name="Rectangle: Rounded Corners 6">
            <a:extLst>
              <a:ext uri="{FF2B5EF4-FFF2-40B4-BE49-F238E27FC236}">
                <a16:creationId xmlns:a16="http://schemas.microsoft.com/office/drawing/2014/main" id="{269720ED-8125-1A3F-78F9-06BE6B024A67}"/>
              </a:ext>
            </a:extLst>
          </p:cNvPr>
          <p:cNvSpPr/>
          <p:nvPr/>
        </p:nvSpPr>
        <p:spPr>
          <a:xfrm>
            <a:off x="360000" y="5290913"/>
            <a:ext cx="11340499" cy="1066800"/>
          </a:xfrm>
          <a:prstGeom prst="roundRect">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lnSpc>
                <a:spcPct val="150000"/>
              </a:lnSpc>
              <a:buFont typeface="+mj-lt"/>
              <a:buAutoNum type="arabicPeriod" startAt="4"/>
            </a:pPr>
            <a:r>
              <a:rPr lang="en-AU" sz="1800" dirty="0">
                <a:solidFill>
                  <a:schemeClr val="tx1"/>
                </a:solidFill>
              </a:rPr>
              <a:t>Summarise how this choice helps produce lambs for market and keep the flock healthy (optional).</a:t>
            </a:r>
          </a:p>
        </p:txBody>
      </p:sp>
      <p:sp>
        <p:nvSpPr>
          <p:cNvPr id="2" name="Slide Number Placeholder 1">
            <a:extLst>
              <a:ext uri="{FF2B5EF4-FFF2-40B4-BE49-F238E27FC236}">
                <a16:creationId xmlns:a16="http://schemas.microsoft.com/office/drawing/2014/main" id="{02B8C077-3E74-5F9B-26DD-78E5C82BB0A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257659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E2CAB3-3EE7-87E6-7864-779FB0EFAFFF}"/>
              </a:ext>
            </a:extLst>
          </p:cNvPr>
          <p:cNvSpPr>
            <a:spLocks noGrp="1"/>
          </p:cNvSpPr>
          <p:nvPr>
            <p:ph type="title"/>
          </p:nvPr>
        </p:nvSpPr>
        <p:spPr/>
        <p:txBody>
          <a:bodyPr/>
          <a:lstStyle/>
          <a:p>
            <a:r>
              <a:rPr lang="en-AU" dirty="0"/>
              <a:t>Key terms (1)</a:t>
            </a:r>
          </a:p>
        </p:txBody>
      </p:sp>
      <p:sp>
        <p:nvSpPr>
          <p:cNvPr id="9" name="Text Placeholder 8">
            <a:extLst>
              <a:ext uri="{FF2B5EF4-FFF2-40B4-BE49-F238E27FC236}">
                <a16:creationId xmlns:a16="http://schemas.microsoft.com/office/drawing/2014/main" id="{A7AA0F10-05D0-BD43-40F2-104F7D2F5487}"/>
              </a:ext>
            </a:extLst>
          </p:cNvPr>
          <p:cNvSpPr>
            <a:spLocks noGrp="1"/>
          </p:cNvSpPr>
          <p:nvPr>
            <p:ph type="body" sz="quarter" idx="17"/>
          </p:nvPr>
        </p:nvSpPr>
        <p:spPr/>
        <p:txBody>
          <a:bodyPr/>
          <a:lstStyle/>
          <a:p>
            <a:pPr>
              <a:lnSpc>
                <a:spcPct val="150000"/>
              </a:lnSpc>
              <a:buNone/>
            </a:pPr>
            <a:r>
              <a:rPr lang="en-AU" sz="1800" b="1" dirty="0">
                <a:effectLst/>
                <a:latin typeface="+mn-lt"/>
                <a:ea typeface="Calibri" panose="020F0502020204030204" pitchFamily="34" charset="0"/>
              </a:rPr>
              <a:t>Livestock</a:t>
            </a:r>
            <a:r>
              <a:rPr lang="en-AU" sz="1800" dirty="0">
                <a:effectLst/>
                <a:latin typeface="+mn-lt"/>
                <a:ea typeface="Calibri" panose="020F0502020204030204" pitchFamily="34" charset="0"/>
              </a:rPr>
              <a:t> – farm animals raised to produce food, fibre or work, like sheep, cattle and goats.</a:t>
            </a:r>
          </a:p>
          <a:p>
            <a:pPr>
              <a:lnSpc>
                <a:spcPct val="150000"/>
              </a:lnSpc>
              <a:buNone/>
            </a:pPr>
            <a:r>
              <a:rPr lang="en-AU" sz="1800" b="1" dirty="0">
                <a:effectLst/>
                <a:latin typeface="+mn-lt"/>
                <a:ea typeface="Calibri" panose="020F0502020204030204" pitchFamily="34" charset="0"/>
              </a:rPr>
              <a:t>Export </a:t>
            </a:r>
            <a:r>
              <a:rPr lang="en-AU" sz="1800" dirty="0">
                <a:effectLst/>
                <a:latin typeface="+mn-lt"/>
                <a:ea typeface="Calibri" panose="020F0502020204030204" pitchFamily="34" charset="0"/>
              </a:rPr>
              <a:t>– sending Australian farm products, like wool and meat, to other countries for sale.</a:t>
            </a:r>
          </a:p>
          <a:p>
            <a:pPr>
              <a:lnSpc>
                <a:spcPct val="150000"/>
              </a:lnSpc>
            </a:pPr>
            <a:r>
              <a:rPr lang="en-AU" sz="1800" b="1" dirty="0">
                <a:effectLst/>
                <a:latin typeface="+mn-lt"/>
                <a:ea typeface="Calibri" panose="020F0502020204030204" pitchFamily="34" charset="0"/>
              </a:rPr>
              <a:t>Agricultural enterprise </a:t>
            </a:r>
            <a:r>
              <a:rPr lang="en-AU" sz="1800" dirty="0">
                <a:effectLst/>
                <a:latin typeface="+mn-lt"/>
                <a:ea typeface="Calibri" panose="020F0502020204030204" pitchFamily="34" charset="0"/>
              </a:rPr>
              <a:t>– a farm or business that produces food or fibre as its main activity.</a:t>
            </a:r>
          </a:p>
        </p:txBody>
      </p:sp>
      <p:pic>
        <p:nvPicPr>
          <p:cNvPr id="6" name="Picture Placeholder 5">
            <a:extLst>
              <a:ext uri="{FF2B5EF4-FFF2-40B4-BE49-F238E27FC236}">
                <a16:creationId xmlns:a16="http://schemas.microsoft.com/office/drawing/2014/main" id="{BECC9FBC-B96F-B4F1-EEF1-47777E739611}"/>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Slide Number Placeholder 1">
            <a:extLst>
              <a:ext uri="{FF2B5EF4-FFF2-40B4-BE49-F238E27FC236}">
                <a16:creationId xmlns:a16="http://schemas.microsoft.com/office/drawing/2014/main" id="{6F17B837-9B55-05DD-3153-C9A487FCB147}"/>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49173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992E8-3F0D-B67E-F25C-BDEBA30CDA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67D5AD-7D32-DD5C-20A9-5F4AE935A65F}"/>
              </a:ext>
            </a:extLst>
          </p:cNvPr>
          <p:cNvSpPr>
            <a:spLocks noGrp="1"/>
          </p:cNvSpPr>
          <p:nvPr>
            <p:ph type="title"/>
          </p:nvPr>
        </p:nvSpPr>
        <p:spPr/>
        <p:txBody>
          <a:bodyPr/>
          <a:lstStyle/>
          <a:p>
            <a:r>
              <a:rPr lang="en-AU" dirty="0"/>
              <a:t>Explain paragraph – sentence starters</a:t>
            </a:r>
          </a:p>
        </p:txBody>
      </p:sp>
      <p:sp>
        <p:nvSpPr>
          <p:cNvPr id="6" name="Rectangle: Rounded Corners 5">
            <a:extLst>
              <a:ext uri="{FF2B5EF4-FFF2-40B4-BE49-F238E27FC236}">
                <a16:creationId xmlns:a16="http://schemas.microsoft.com/office/drawing/2014/main" id="{9885AE64-096A-2C85-0FC2-96D048EE64D8}"/>
              </a:ext>
            </a:extLst>
          </p:cNvPr>
          <p:cNvSpPr/>
          <p:nvPr/>
        </p:nvSpPr>
        <p:spPr>
          <a:xfrm>
            <a:off x="419252" y="1572024"/>
            <a:ext cx="11340499" cy="1066800"/>
          </a:xfrm>
          <a:prstGeom prst="roundRect">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dirty="0">
                <a:solidFill>
                  <a:schemeClr val="tx1"/>
                </a:solidFill>
              </a:rPr>
              <a:t>1. The breeding system I would choose is……</a:t>
            </a:r>
          </a:p>
        </p:txBody>
      </p:sp>
      <p:sp>
        <p:nvSpPr>
          <p:cNvPr id="9" name="Rectangle: Rounded Corners 8">
            <a:extLst>
              <a:ext uri="{FF2B5EF4-FFF2-40B4-BE49-F238E27FC236}">
                <a16:creationId xmlns:a16="http://schemas.microsoft.com/office/drawing/2014/main" id="{56730AA5-E5D6-F7B0-A5E7-179E6CC86D8F}"/>
              </a:ext>
            </a:extLst>
          </p:cNvPr>
          <p:cNvSpPr/>
          <p:nvPr/>
        </p:nvSpPr>
        <p:spPr>
          <a:xfrm>
            <a:off x="426249" y="2771847"/>
            <a:ext cx="11340000" cy="1066800"/>
          </a:xfrm>
          <a:prstGeom prst="roundRect">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a:solidFill>
                  <a:schemeClr val="tx1"/>
                </a:solidFill>
              </a:rPr>
              <a:t>2. This system works by…….</a:t>
            </a:r>
          </a:p>
        </p:txBody>
      </p:sp>
      <p:sp>
        <p:nvSpPr>
          <p:cNvPr id="8" name="Rectangle: Rounded Corners 7">
            <a:extLst>
              <a:ext uri="{FF2B5EF4-FFF2-40B4-BE49-F238E27FC236}">
                <a16:creationId xmlns:a16="http://schemas.microsoft.com/office/drawing/2014/main" id="{951099C1-D575-986C-D3BE-816D017EFBD6}"/>
              </a:ext>
            </a:extLst>
          </p:cNvPr>
          <p:cNvSpPr/>
          <p:nvPr/>
        </p:nvSpPr>
        <p:spPr>
          <a:xfrm>
            <a:off x="419252" y="3971670"/>
            <a:ext cx="11340498" cy="1314306"/>
          </a:xfrm>
          <a:prstGeom prst="roundRect">
            <a:avLst/>
          </a:prstGeom>
          <a:solidFill>
            <a:srgbClr val="FB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chemeClr val="tx1"/>
                </a:solidFill>
              </a:rPr>
              <a:t>3. This is the best choice because………</a:t>
            </a:r>
          </a:p>
          <a:p>
            <a:pPr>
              <a:lnSpc>
                <a:spcPct val="150000"/>
              </a:lnSpc>
            </a:pPr>
            <a:r>
              <a:rPr lang="en-AU" sz="1800" dirty="0">
                <a:solidFill>
                  <a:schemeClr val="tx1"/>
                </a:solidFill>
              </a:rPr>
              <a:t>    It would help my flock by…….</a:t>
            </a:r>
          </a:p>
        </p:txBody>
      </p:sp>
      <p:sp>
        <p:nvSpPr>
          <p:cNvPr id="7" name="Rectangle: Rounded Corners 6">
            <a:extLst>
              <a:ext uri="{FF2B5EF4-FFF2-40B4-BE49-F238E27FC236}">
                <a16:creationId xmlns:a16="http://schemas.microsoft.com/office/drawing/2014/main" id="{38B1A1AE-6ECC-E427-E155-CBEC9C647780}"/>
              </a:ext>
            </a:extLst>
          </p:cNvPr>
          <p:cNvSpPr/>
          <p:nvPr/>
        </p:nvSpPr>
        <p:spPr>
          <a:xfrm>
            <a:off x="425750" y="5431200"/>
            <a:ext cx="11340499" cy="1066800"/>
          </a:xfrm>
          <a:prstGeom prst="roundRect">
            <a:avLst/>
          </a:prstGeom>
          <a:solidFill>
            <a:srgbClr val="E5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a:solidFill>
                  <a:schemeClr val="tx1"/>
                </a:solidFill>
              </a:rPr>
              <a:t>4. Choosing this system means………</a:t>
            </a:r>
            <a:endParaRPr lang="en-AU" sz="1800" i="1">
              <a:solidFill>
                <a:schemeClr val="tx1"/>
              </a:solidFill>
            </a:endParaRPr>
          </a:p>
        </p:txBody>
      </p:sp>
      <p:sp>
        <p:nvSpPr>
          <p:cNvPr id="2" name="Slide Number Placeholder 1">
            <a:extLst>
              <a:ext uri="{FF2B5EF4-FFF2-40B4-BE49-F238E27FC236}">
                <a16:creationId xmlns:a16="http://schemas.microsoft.com/office/drawing/2014/main" id="{55769D81-A4BA-D7E7-3AD8-567DCADD0B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239592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74801-88E0-6410-8406-FCCE8EAF11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AB97EB-9F8F-7277-20DA-6DB8821AD9E0}"/>
              </a:ext>
            </a:extLst>
          </p:cNvPr>
          <p:cNvSpPr>
            <a:spLocks noGrp="1"/>
          </p:cNvSpPr>
          <p:nvPr>
            <p:ph type="title"/>
          </p:nvPr>
        </p:nvSpPr>
        <p:spPr/>
        <p:txBody>
          <a:bodyPr/>
          <a:lstStyle/>
          <a:p>
            <a:r>
              <a:rPr lang="en-AU"/>
              <a:t>Explain paragraph – worked example</a:t>
            </a:r>
          </a:p>
        </p:txBody>
      </p:sp>
      <p:sp>
        <p:nvSpPr>
          <p:cNvPr id="5" name="Text Placeholder 4">
            <a:extLst>
              <a:ext uri="{FF2B5EF4-FFF2-40B4-BE49-F238E27FC236}">
                <a16:creationId xmlns:a16="http://schemas.microsoft.com/office/drawing/2014/main" id="{2B0CC4A6-15F5-B932-09FE-B6B23ADE4904}"/>
              </a:ext>
            </a:extLst>
          </p:cNvPr>
          <p:cNvSpPr>
            <a:spLocks noGrp="1"/>
          </p:cNvSpPr>
          <p:nvPr>
            <p:ph type="body" sz="quarter" idx="17"/>
          </p:nvPr>
        </p:nvSpPr>
        <p:spPr/>
        <p:txBody>
          <a:bodyPr/>
          <a:lstStyle/>
          <a:p>
            <a:r>
              <a:rPr lang="en-AU" dirty="0"/>
              <a:t>The breeding system I would choose is crossbreeding. This system works by mating animals from different breeds within the same species. Crossbreeding is the best choice because it creates hybrid vigour, which means the lambs grow quickly and have improved meat traits. It would help my flock reach market weight faster and produce high-quality meat for sale. Choosing crossbreeding also lowers the risk of long-term health problems compared to inbreeding, which helps keep the flock strong and healthy.</a:t>
            </a:r>
          </a:p>
        </p:txBody>
      </p:sp>
      <p:sp>
        <p:nvSpPr>
          <p:cNvPr id="2" name="Slide Number Placeholder 1">
            <a:extLst>
              <a:ext uri="{FF2B5EF4-FFF2-40B4-BE49-F238E27FC236}">
                <a16:creationId xmlns:a16="http://schemas.microsoft.com/office/drawing/2014/main" id="{070ADDB5-847E-E185-6637-0F75DA9FEE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413243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923DC-438F-B2D7-0DC2-2BD1DD04BAB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55C322A-116F-51B3-9F82-4EAEEFE992EA}"/>
              </a:ext>
            </a:extLst>
          </p:cNvPr>
          <p:cNvSpPr>
            <a:spLocks noGrp="1"/>
          </p:cNvSpPr>
          <p:nvPr>
            <p:ph type="title"/>
          </p:nvPr>
        </p:nvSpPr>
        <p:spPr/>
        <p:txBody>
          <a:bodyPr/>
          <a:lstStyle/>
          <a:p>
            <a:pPr>
              <a:lnSpc>
                <a:spcPct val="100000"/>
              </a:lnSpc>
            </a:pPr>
            <a:r>
              <a:rPr lang="en-AU">
                <a:latin typeface="+mj-lt"/>
              </a:rPr>
              <a:t>11. Australian Sheep Breeding Values (ASBVs)</a:t>
            </a:r>
          </a:p>
        </p:txBody>
      </p:sp>
      <p:sp>
        <p:nvSpPr>
          <p:cNvPr id="3" name="TextBox 2">
            <a:extLst>
              <a:ext uri="{FF2B5EF4-FFF2-40B4-BE49-F238E27FC236}">
                <a16:creationId xmlns:a16="http://schemas.microsoft.com/office/drawing/2014/main" id="{72ABD4D7-EAE4-6659-1C55-40FC4E1F81BF}"/>
              </a:ext>
            </a:extLst>
          </p:cNvPr>
          <p:cNvSpPr txBox="1"/>
          <p:nvPr/>
        </p:nvSpPr>
        <p:spPr>
          <a:xfrm>
            <a:off x="348003" y="1909282"/>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learning to interpret breeding values and use them to make informed decisions. </a:t>
            </a:r>
            <a:endParaRPr lang="en-AU" sz="1800" b="1" dirty="0">
              <a:solidFill>
                <a:schemeClr val="accent1"/>
              </a:solidFill>
              <a:latin typeface="+mj-lt"/>
              <a:cs typeface="Arial" panose="020B0604020202020204" pitchFamily="34" charset="0"/>
            </a:endParaRP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explain what ASBVs are and how they are used</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justify breeding decisions using trait data.</a:t>
            </a:r>
          </a:p>
        </p:txBody>
      </p:sp>
      <p:sp>
        <p:nvSpPr>
          <p:cNvPr id="2" name="Slide Number Placeholder 1">
            <a:extLst>
              <a:ext uri="{FF2B5EF4-FFF2-40B4-BE49-F238E27FC236}">
                <a16:creationId xmlns:a16="http://schemas.microsoft.com/office/drawing/2014/main" id="{A2F63AF8-BCB9-779F-D4C7-D84F86EF954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62</a:t>
            </a:fld>
            <a:endParaRPr lang="en-AU"/>
          </a:p>
        </p:txBody>
      </p:sp>
      <p:sp>
        <p:nvSpPr>
          <p:cNvPr id="8" name="Text Placeholder 5">
            <a:extLst>
              <a:ext uri="{FF2B5EF4-FFF2-40B4-BE49-F238E27FC236}">
                <a16:creationId xmlns:a16="http://schemas.microsoft.com/office/drawing/2014/main" id="{8B06F58F-5114-C545-725C-26B86A5E7EB4}"/>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334699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3C067-AC0B-7CC8-7CB1-A6F1CCA6EB7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7DAF649-09F3-95C3-71D9-4D391B297FD8}"/>
              </a:ext>
            </a:extLst>
          </p:cNvPr>
          <p:cNvSpPr>
            <a:spLocks noGrp="1"/>
          </p:cNvSpPr>
          <p:nvPr>
            <p:ph type="title"/>
          </p:nvPr>
        </p:nvSpPr>
        <p:spPr/>
        <p:txBody>
          <a:bodyPr/>
          <a:lstStyle/>
          <a:p>
            <a:r>
              <a:rPr lang="en-AU" dirty="0"/>
              <a:t>Key terms (11)</a:t>
            </a:r>
          </a:p>
        </p:txBody>
      </p:sp>
      <p:sp>
        <p:nvSpPr>
          <p:cNvPr id="9" name="Text Placeholder 8">
            <a:extLst>
              <a:ext uri="{FF2B5EF4-FFF2-40B4-BE49-F238E27FC236}">
                <a16:creationId xmlns:a16="http://schemas.microsoft.com/office/drawing/2014/main" id="{BAEA799D-A97C-2F0C-7027-AD814862AC0E}"/>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ASBV (Australian Sheep Breeding Value) </a:t>
            </a:r>
            <a:r>
              <a:rPr lang="en-AU" sz="1800" dirty="0">
                <a:effectLst/>
                <a:latin typeface="Arial" panose="020B0604020202020204" pitchFamily="34" charset="0"/>
                <a:ea typeface="Calibri" panose="020F0502020204030204" pitchFamily="34" charset="0"/>
              </a:rPr>
              <a:t>– a number that predicts how likely an animal is to pass on good traits.</a:t>
            </a:r>
          </a:p>
          <a:p>
            <a:pPr>
              <a:lnSpc>
                <a:spcPct val="150000"/>
              </a:lnSpc>
              <a:buNone/>
            </a:pPr>
            <a:r>
              <a:rPr lang="en-AU" sz="1800" b="1" dirty="0">
                <a:effectLst/>
                <a:latin typeface="Arial" panose="020B0604020202020204" pitchFamily="34" charset="0"/>
                <a:ea typeface="Calibri" panose="020F0502020204030204" pitchFamily="34" charset="0"/>
              </a:rPr>
              <a:t>Worm resistance </a:t>
            </a:r>
            <a:r>
              <a:rPr lang="en-AU" sz="1800" dirty="0">
                <a:effectLst/>
                <a:latin typeface="Arial" panose="020B0604020202020204" pitchFamily="34" charset="0"/>
                <a:ea typeface="Calibri" panose="020F0502020204030204" pitchFamily="34" charset="0"/>
              </a:rPr>
              <a:t>– a genetic trait where sheep are less affected by internal parasites.</a:t>
            </a:r>
          </a:p>
          <a:p>
            <a:pPr>
              <a:lnSpc>
                <a:spcPct val="150000"/>
              </a:lnSpc>
            </a:pPr>
            <a:r>
              <a:rPr lang="en-AU" sz="1800" b="1" dirty="0">
                <a:effectLst/>
                <a:latin typeface="Arial" panose="020B0604020202020204" pitchFamily="34" charset="0"/>
                <a:ea typeface="Calibri" panose="020F0502020204030204" pitchFamily="34" charset="0"/>
              </a:rPr>
              <a:t>Performance data </a:t>
            </a:r>
            <a:r>
              <a:rPr lang="en-AU" sz="1800" dirty="0">
                <a:effectLst/>
                <a:latin typeface="Arial" panose="020B0604020202020204" pitchFamily="34" charset="0"/>
                <a:ea typeface="Calibri" panose="020F0502020204030204" pitchFamily="34" charset="0"/>
              </a:rPr>
              <a:t>– information about how an animal grows or produces that is used to guide breeding.</a:t>
            </a:r>
          </a:p>
        </p:txBody>
      </p:sp>
      <p:pic>
        <p:nvPicPr>
          <p:cNvPr id="5" name="Picture Placeholder 5">
            <a:extLst>
              <a:ext uri="{FF2B5EF4-FFF2-40B4-BE49-F238E27FC236}">
                <a16:creationId xmlns:a16="http://schemas.microsoft.com/office/drawing/2014/main" id="{2DE82413-B004-54B8-C3F5-10EE8F097E13}"/>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4FD23904-5573-79CD-46EB-A4ADAF399010}"/>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195818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011CF-A23C-2018-1818-DD4853BBC2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AD8DB5A-9349-35CE-7EEB-6657A9123B41}"/>
              </a:ext>
            </a:extLst>
          </p:cNvPr>
          <p:cNvSpPr>
            <a:spLocks noGrp="1"/>
          </p:cNvSpPr>
          <p:nvPr>
            <p:ph type="title"/>
          </p:nvPr>
        </p:nvSpPr>
        <p:spPr/>
        <p:txBody>
          <a:bodyPr/>
          <a:lstStyle/>
          <a:p>
            <a:r>
              <a:rPr lang="en-AU">
                <a:latin typeface="+mj-lt"/>
              </a:rPr>
              <a:t>What are Australian sheep breeding values?</a:t>
            </a:r>
          </a:p>
        </p:txBody>
      </p:sp>
      <p:pic>
        <p:nvPicPr>
          <p:cNvPr id="9" name="Picture 8" descr="Laptop showing image of YouTube clip for the linked video">
            <a:hlinkClick r:id="rId3"/>
            <a:extLst>
              <a:ext uri="{FF2B5EF4-FFF2-40B4-BE49-F238E27FC236}">
                <a16:creationId xmlns:a16="http://schemas.microsoft.com/office/drawing/2014/main" id="{6F492835-3344-8E2D-8885-D3E31A1BD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365" y="1209540"/>
            <a:ext cx="9176299" cy="5635760"/>
          </a:xfrm>
          <a:prstGeom prst="rect">
            <a:avLst/>
          </a:prstGeom>
        </p:spPr>
      </p:pic>
      <p:sp>
        <p:nvSpPr>
          <p:cNvPr id="3" name="Slide Number Placeholder 2">
            <a:extLst>
              <a:ext uri="{FF2B5EF4-FFF2-40B4-BE49-F238E27FC236}">
                <a16:creationId xmlns:a16="http://schemas.microsoft.com/office/drawing/2014/main" id="{EE81E4EA-F969-3320-22D7-5C33EFA9642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300970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D47163-51F6-9353-2746-C679F379578B}"/>
              </a:ext>
            </a:extLst>
          </p:cNvPr>
          <p:cNvSpPr>
            <a:spLocks noGrp="1"/>
          </p:cNvSpPr>
          <p:nvPr>
            <p:ph type="title"/>
          </p:nvPr>
        </p:nvSpPr>
        <p:spPr/>
        <p:txBody>
          <a:bodyPr/>
          <a:lstStyle/>
          <a:p>
            <a:r>
              <a:rPr lang="en-AU"/>
              <a:t>Meet </a:t>
            </a:r>
            <a:r>
              <a:rPr lang="en-AU" err="1"/>
              <a:t>BrightWool</a:t>
            </a:r>
            <a:r>
              <a:rPr lang="en-AU"/>
              <a:t> 221 – A ram for wool production</a:t>
            </a:r>
          </a:p>
        </p:txBody>
      </p:sp>
      <p:sp>
        <p:nvSpPr>
          <p:cNvPr id="4" name="Text Placeholder 3">
            <a:extLst>
              <a:ext uri="{FF2B5EF4-FFF2-40B4-BE49-F238E27FC236}">
                <a16:creationId xmlns:a16="http://schemas.microsoft.com/office/drawing/2014/main" id="{F250F0A0-B54C-DADE-2B1E-B0ABC627D1DD}"/>
              </a:ext>
            </a:extLst>
          </p:cNvPr>
          <p:cNvSpPr>
            <a:spLocks noGrp="1"/>
          </p:cNvSpPr>
          <p:nvPr>
            <p:ph type="body" sz="quarter" idx="18"/>
          </p:nvPr>
        </p:nvSpPr>
        <p:spPr/>
        <p:txBody>
          <a:bodyPr/>
          <a:lstStyle/>
          <a:p>
            <a:r>
              <a:rPr lang="en-AU" dirty="0" err="1"/>
              <a:t>BrightWool</a:t>
            </a:r>
            <a:r>
              <a:rPr lang="en-AU" dirty="0"/>
              <a:t> 221(purpose) – To breed maiden ewes for fine wool production.</a:t>
            </a:r>
          </a:p>
        </p:txBody>
      </p:sp>
      <p:graphicFrame>
        <p:nvGraphicFramePr>
          <p:cNvPr id="6" name="Table 5">
            <a:extLst>
              <a:ext uri="{FF2B5EF4-FFF2-40B4-BE49-F238E27FC236}">
                <a16:creationId xmlns:a16="http://schemas.microsoft.com/office/drawing/2014/main" id="{E86FF075-806A-4953-3AAE-EDA21B7C5536}"/>
              </a:ext>
            </a:extLst>
          </p:cNvPr>
          <p:cNvGraphicFramePr>
            <a:graphicFrameLocks noGrp="1"/>
          </p:cNvGraphicFramePr>
          <p:nvPr>
            <p:extLst>
              <p:ext uri="{D42A27DB-BD31-4B8C-83A1-F6EECF244321}">
                <p14:modId xmlns:p14="http://schemas.microsoft.com/office/powerpoint/2010/main" val="3657507762"/>
              </p:ext>
            </p:extLst>
          </p:nvPr>
        </p:nvGraphicFramePr>
        <p:xfrm>
          <a:off x="348000" y="1504955"/>
          <a:ext cx="11475700" cy="4697518"/>
        </p:xfrm>
        <a:graphic>
          <a:graphicData uri="http://schemas.openxmlformats.org/drawingml/2006/table">
            <a:tbl>
              <a:tblPr firstRow="1">
                <a:tableStyleId>{5C22544A-7EE6-4342-B048-85BDC9FD1C3A}</a:tableStyleId>
              </a:tblPr>
              <a:tblGrid>
                <a:gridCol w="1324258">
                  <a:extLst>
                    <a:ext uri="{9D8B030D-6E8A-4147-A177-3AD203B41FA5}">
                      <a16:colId xmlns:a16="http://schemas.microsoft.com/office/drawing/2014/main" val="1768913203"/>
                    </a:ext>
                  </a:extLst>
                </a:gridCol>
                <a:gridCol w="3007074">
                  <a:extLst>
                    <a:ext uri="{9D8B030D-6E8A-4147-A177-3AD203B41FA5}">
                      <a16:colId xmlns:a16="http://schemas.microsoft.com/office/drawing/2014/main" val="4061369616"/>
                    </a:ext>
                  </a:extLst>
                </a:gridCol>
                <a:gridCol w="946768">
                  <a:extLst>
                    <a:ext uri="{9D8B030D-6E8A-4147-A177-3AD203B41FA5}">
                      <a16:colId xmlns:a16="http://schemas.microsoft.com/office/drawing/2014/main" val="1640275322"/>
                    </a:ext>
                  </a:extLst>
                </a:gridCol>
                <a:gridCol w="6197600">
                  <a:extLst>
                    <a:ext uri="{9D8B030D-6E8A-4147-A177-3AD203B41FA5}">
                      <a16:colId xmlns:a16="http://schemas.microsoft.com/office/drawing/2014/main" val="1949796886"/>
                    </a:ext>
                  </a:extLst>
                </a:gridCol>
              </a:tblGrid>
              <a:tr h="360635">
                <a:tc>
                  <a:txBody>
                    <a:bodyPr/>
                    <a:lstStyle/>
                    <a:p>
                      <a:pPr>
                        <a:lnSpc>
                          <a:spcPct val="150000"/>
                        </a:lnSpc>
                        <a:spcAft>
                          <a:spcPts val="600"/>
                        </a:spcAft>
                      </a:pPr>
                      <a:r>
                        <a:rPr lang="en-AU" sz="1800" b="1"/>
                        <a:t>Trait code</a:t>
                      </a:r>
                    </a:p>
                  </a:txBody>
                  <a:tcPr marL="70892" marR="70892" marT="35446" marB="35446" anchor="ctr"/>
                </a:tc>
                <a:tc>
                  <a:txBody>
                    <a:bodyPr/>
                    <a:lstStyle/>
                    <a:p>
                      <a:pPr>
                        <a:lnSpc>
                          <a:spcPct val="150000"/>
                        </a:lnSpc>
                        <a:spcAft>
                          <a:spcPts val="600"/>
                        </a:spcAft>
                      </a:pPr>
                      <a:r>
                        <a:rPr lang="en-AU" sz="1800" b="1"/>
                        <a:t>Trait name</a:t>
                      </a:r>
                    </a:p>
                  </a:txBody>
                  <a:tcPr marL="70892" marR="70892" marT="35446" marB="35446" anchor="ctr"/>
                </a:tc>
                <a:tc>
                  <a:txBody>
                    <a:bodyPr/>
                    <a:lstStyle/>
                    <a:p>
                      <a:pPr>
                        <a:lnSpc>
                          <a:spcPct val="150000"/>
                        </a:lnSpc>
                        <a:spcAft>
                          <a:spcPts val="600"/>
                        </a:spcAft>
                      </a:pPr>
                      <a:r>
                        <a:rPr lang="en-AU" sz="1800" b="1"/>
                        <a:t>Value</a:t>
                      </a:r>
                    </a:p>
                  </a:txBody>
                  <a:tcPr marL="70892" marR="70892" marT="35446" marB="35446" anchor="ctr"/>
                </a:tc>
                <a:tc>
                  <a:txBody>
                    <a:bodyPr/>
                    <a:lstStyle/>
                    <a:p>
                      <a:pPr>
                        <a:lnSpc>
                          <a:spcPct val="150000"/>
                        </a:lnSpc>
                        <a:spcAft>
                          <a:spcPts val="600"/>
                        </a:spcAft>
                      </a:pPr>
                      <a:r>
                        <a:rPr lang="en-AU" sz="1800" b="1"/>
                        <a:t>What it means</a:t>
                      </a:r>
                    </a:p>
                  </a:txBody>
                  <a:tcPr marL="70892" marR="70892" marT="35446" marB="35446" anchor="ctr"/>
                </a:tc>
                <a:extLst>
                  <a:ext uri="{0D108BD9-81ED-4DB2-BD59-A6C34878D82A}">
                    <a16:rowId xmlns:a16="http://schemas.microsoft.com/office/drawing/2014/main" val="2306139121"/>
                  </a:ext>
                </a:extLst>
              </a:tr>
              <a:tr h="473994">
                <a:tc>
                  <a:txBody>
                    <a:bodyPr/>
                    <a:lstStyle/>
                    <a:p>
                      <a:pPr>
                        <a:lnSpc>
                          <a:spcPct val="150000"/>
                        </a:lnSpc>
                        <a:spcAft>
                          <a:spcPts val="600"/>
                        </a:spcAft>
                      </a:pPr>
                      <a:r>
                        <a:rPr lang="en-AU" sz="1800"/>
                        <a:t>BWT</a:t>
                      </a:r>
                    </a:p>
                  </a:txBody>
                  <a:tcPr marL="70892" marR="70892" marT="35446" marB="35446" anchor="ctr"/>
                </a:tc>
                <a:tc>
                  <a:txBody>
                    <a:bodyPr/>
                    <a:lstStyle/>
                    <a:p>
                      <a:pPr>
                        <a:lnSpc>
                          <a:spcPct val="150000"/>
                        </a:lnSpc>
                        <a:spcAft>
                          <a:spcPts val="600"/>
                        </a:spcAft>
                      </a:pPr>
                      <a:r>
                        <a:rPr lang="en-AU" sz="1800"/>
                        <a:t>Birth Weight</a:t>
                      </a:r>
                    </a:p>
                  </a:txBody>
                  <a:tcPr marL="70892" marR="70892" marT="35446" marB="35446" anchor="ctr"/>
                </a:tc>
                <a:tc>
                  <a:txBody>
                    <a:bodyPr/>
                    <a:lstStyle/>
                    <a:p>
                      <a:pPr>
                        <a:lnSpc>
                          <a:spcPct val="150000"/>
                        </a:lnSpc>
                        <a:spcAft>
                          <a:spcPts val="600"/>
                        </a:spcAft>
                      </a:pPr>
                      <a:r>
                        <a:rPr lang="en-AU" sz="1800"/>
                        <a:t>0.2</a:t>
                      </a:r>
                    </a:p>
                  </a:txBody>
                  <a:tcPr marL="70892" marR="70892" marT="35446" marB="35446" anchor="ctr"/>
                </a:tc>
                <a:tc>
                  <a:txBody>
                    <a:bodyPr/>
                    <a:lstStyle/>
                    <a:p>
                      <a:pPr>
                        <a:lnSpc>
                          <a:spcPct val="150000"/>
                        </a:lnSpc>
                        <a:spcAft>
                          <a:spcPts val="600"/>
                        </a:spcAft>
                      </a:pPr>
                      <a:r>
                        <a:rPr lang="en-AU" sz="1800" dirty="0"/>
                        <a:t>Slightly higher than average – suitable for maiden ewes</a:t>
                      </a:r>
                    </a:p>
                  </a:txBody>
                  <a:tcPr marL="70892" marR="70892" marT="35446" marB="35446" anchor="ctr"/>
                </a:tc>
                <a:extLst>
                  <a:ext uri="{0D108BD9-81ED-4DB2-BD59-A6C34878D82A}">
                    <a16:rowId xmlns:a16="http://schemas.microsoft.com/office/drawing/2014/main" val="3569597913"/>
                  </a:ext>
                </a:extLst>
              </a:tr>
              <a:tr h="473994">
                <a:tc>
                  <a:txBody>
                    <a:bodyPr/>
                    <a:lstStyle/>
                    <a:p>
                      <a:pPr>
                        <a:lnSpc>
                          <a:spcPct val="150000"/>
                        </a:lnSpc>
                        <a:spcAft>
                          <a:spcPts val="600"/>
                        </a:spcAft>
                      </a:pPr>
                      <a:r>
                        <a:rPr lang="en-AU" sz="1800"/>
                        <a:t>WWT</a:t>
                      </a:r>
                    </a:p>
                  </a:txBody>
                  <a:tcPr marL="70892" marR="70892" marT="35446" marB="35446" anchor="ctr"/>
                </a:tc>
                <a:tc>
                  <a:txBody>
                    <a:bodyPr/>
                    <a:lstStyle/>
                    <a:p>
                      <a:pPr>
                        <a:lnSpc>
                          <a:spcPct val="150000"/>
                        </a:lnSpc>
                        <a:spcAft>
                          <a:spcPts val="600"/>
                        </a:spcAft>
                      </a:pPr>
                      <a:r>
                        <a:rPr lang="en-AU" sz="1800"/>
                        <a:t>Weaning Weight</a:t>
                      </a:r>
                    </a:p>
                  </a:txBody>
                  <a:tcPr marL="70892" marR="70892" marT="35446" marB="35446" anchor="ctr"/>
                </a:tc>
                <a:tc>
                  <a:txBody>
                    <a:bodyPr/>
                    <a:lstStyle/>
                    <a:p>
                      <a:pPr>
                        <a:lnSpc>
                          <a:spcPct val="150000"/>
                        </a:lnSpc>
                        <a:spcAft>
                          <a:spcPts val="600"/>
                        </a:spcAft>
                      </a:pPr>
                      <a:r>
                        <a:rPr lang="en-AU" sz="1800"/>
                        <a:t>4.0</a:t>
                      </a:r>
                    </a:p>
                  </a:txBody>
                  <a:tcPr marL="70892" marR="70892" marT="35446" marB="35446" anchor="ctr"/>
                </a:tc>
                <a:tc>
                  <a:txBody>
                    <a:bodyPr/>
                    <a:lstStyle/>
                    <a:p>
                      <a:pPr>
                        <a:lnSpc>
                          <a:spcPct val="150000"/>
                        </a:lnSpc>
                        <a:spcAft>
                          <a:spcPts val="600"/>
                        </a:spcAft>
                      </a:pPr>
                      <a:r>
                        <a:rPr lang="en-AU" sz="1800" dirty="0"/>
                        <a:t>Good early growth for lambs</a:t>
                      </a:r>
                    </a:p>
                  </a:txBody>
                  <a:tcPr marL="70892" marR="70892" marT="35446" marB="35446" anchor="ctr"/>
                </a:tc>
                <a:extLst>
                  <a:ext uri="{0D108BD9-81ED-4DB2-BD59-A6C34878D82A}">
                    <a16:rowId xmlns:a16="http://schemas.microsoft.com/office/drawing/2014/main" val="604756701"/>
                  </a:ext>
                </a:extLst>
              </a:tr>
              <a:tr h="473994">
                <a:tc>
                  <a:txBody>
                    <a:bodyPr/>
                    <a:lstStyle/>
                    <a:p>
                      <a:pPr>
                        <a:lnSpc>
                          <a:spcPct val="150000"/>
                        </a:lnSpc>
                        <a:spcAft>
                          <a:spcPts val="600"/>
                        </a:spcAft>
                      </a:pPr>
                      <a:r>
                        <a:rPr lang="en-AU" sz="1800"/>
                        <a:t>PWT</a:t>
                      </a:r>
                    </a:p>
                  </a:txBody>
                  <a:tcPr marL="70892" marR="70892" marT="35446" marB="35446" anchor="ctr"/>
                </a:tc>
                <a:tc>
                  <a:txBody>
                    <a:bodyPr/>
                    <a:lstStyle/>
                    <a:p>
                      <a:pPr>
                        <a:lnSpc>
                          <a:spcPct val="150000"/>
                        </a:lnSpc>
                        <a:spcAft>
                          <a:spcPts val="600"/>
                        </a:spcAft>
                      </a:pPr>
                      <a:r>
                        <a:rPr lang="en-AU" sz="1800"/>
                        <a:t>Post-Weaning Weight</a:t>
                      </a:r>
                    </a:p>
                  </a:txBody>
                  <a:tcPr marL="70892" marR="70892" marT="35446" marB="35446" anchor="ctr"/>
                </a:tc>
                <a:tc>
                  <a:txBody>
                    <a:bodyPr/>
                    <a:lstStyle/>
                    <a:p>
                      <a:pPr>
                        <a:lnSpc>
                          <a:spcPct val="150000"/>
                        </a:lnSpc>
                        <a:spcAft>
                          <a:spcPts val="600"/>
                        </a:spcAft>
                      </a:pPr>
                      <a:r>
                        <a:rPr lang="en-AU" sz="1800"/>
                        <a:t>6.5</a:t>
                      </a:r>
                    </a:p>
                  </a:txBody>
                  <a:tcPr marL="70892" marR="70892" marT="35446" marB="35446" anchor="ctr"/>
                </a:tc>
                <a:tc>
                  <a:txBody>
                    <a:bodyPr/>
                    <a:lstStyle/>
                    <a:p>
                      <a:pPr>
                        <a:lnSpc>
                          <a:spcPct val="150000"/>
                        </a:lnSpc>
                        <a:spcAft>
                          <a:spcPts val="600"/>
                        </a:spcAft>
                      </a:pPr>
                      <a:r>
                        <a:rPr lang="en-AU" sz="1800" dirty="0"/>
                        <a:t>Continues growing well after weaning</a:t>
                      </a:r>
                    </a:p>
                  </a:txBody>
                  <a:tcPr marL="70892" marR="70892" marT="35446" marB="35446" anchor="ctr"/>
                </a:tc>
                <a:extLst>
                  <a:ext uri="{0D108BD9-81ED-4DB2-BD59-A6C34878D82A}">
                    <a16:rowId xmlns:a16="http://schemas.microsoft.com/office/drawing/2014/main" val="1905273699"/>
                  </a:ext>
                </a:extLst>
              </a:tr>
              <a:tr h="473994">
                <a:tc>
                  <a:txBody>
                    <a:bodyPr/>
                    <a:lstStyle/>
                    <a:p>
                      <a:pPr>
                        <a:lnSpc>
                          <a:spcPct val="150000"/>
                        </a:lnSpc>
                        <a:spcAft>
                          <a:spcPts val="600"/>
                        </a:spcAft>
                      </a:pPr>
                      <a:r>
                        <a:rPr lang="en-AU" sz="1800"/>
                        <a:t>CFW</a:t>
                      </a:r>
                    </a:p>
                  </a:txBody>
                  <a:tcPr marL="70892" marR="70892" marT="35446" marB="35446" anchor="ctr"/>
                </a:tc>
                <a:tc>
                  <a:txBody>
                    <a:bodyPr/>
                    <a:lstStyle/>
                    <a:p>
                      <a:pPr>
                        <a:lnSpc>
                          <a:spcPct val="150000"/>
                        </a:lnSpc>
                        <a:spcAft>
                          <a:spcPts val="600"/>
                        </a:spcAft>
                      </a:pPr>
                      <a:r>
                        <a:rPr lang="en-AU" sz="1800"/>
                        <a:t>Clean Fleece Weight</a:t>
                      </a:r>
                    </a:p>
                  </a:txBody>
                  <a:tcPr marL="70892" marR="70892" marT="35446" marB="35446" anchor="ctr"/>
                </a:tc>
                <a:tc>
                  <a:txBody>
                    <a:bodyPr/>
                    <a:lstStyle/>
                    <a:p>
                      <a:pPr>
                        <a:lnSpc>
                          <a:spcPct val="150000"/>
                        </a:lnSpc>
                        <a:spcAft>
                          <a:spcPts val="600"/>
                        </a:spcAft>
                      </a:pPr>
                      <a:r>
                        <a:rPr lang="en-AU" sz="1800"/>
                        <a:t>+12%</a:t>
                      </a:r>
                    </a:p>
                  </a:txBody>
                  <a:tcPr marL="70892" marR="70892" marT="35446" marB="35446" anchor="ctr"/>
                </a:tc>
                <a:tc>
                  <a:txBody>
                    <a:bodyPr/>
                    <a:lstStyle/>
                    <a:p>
                      <a:pPr>
                        <a:lnSpc>
                          <a:spcPct val="150000"/>
                        </a:lnSpc>
                        <a:spcAft>
                          <a:spcPts val="600"/>
                        </a:spcAft>
                      </a:pPr>
                      <a:r>
                        <a:rPr lang="en-AU" sz="1800" dirty="0"/>
                        <a:t>Produces 12% more clean wool</a:t>
                      </a:r>
                    </a:p>
                  </a:txBody>
                  <a:tcPr marL="70892" marR="70892" marT="35446" marB="35446" anchor="ctr"/>
                </a:tc>
                <a:extLst>
                  <a:ext uri="{0D108BD9-81ED-4DB2-BD59-A6C34878D82A}">
                    <a16:rowId xmlns:a16="http://schemas.microsoft.com/office/drawing/2014/main" val="1261765181"/>
                  </a:ext>
                </a:extLst>
              </a:tr>
              <a:tr h="473994">
                <a:tc>
                  <a:txBody>
                    <a:bodyPr/>
                    <a:lstStyle/>
                    <a:p>
                      <a:pPr>
                        <a:lnSpc>
                          <a:spcPct val="150000"/>
                        </a:lnSpc>
                        <a:spcAft>
                          <a:spcPts val="600"/>
                        </a:spcAft>
                      </a:pPr>
                      <a:r>
                        <a:rPr lang="en-AU" sz="1800"/>
                        <a:t>FD</a:t>
                      </a:r>
                    </a:p>
                  </a:txBody>
                  <a:tcPr marL="70892" marR="70892" marT="35446" marB="35446" anchor="ctr"/>
                </a:tc>
                <a:tc>
                  <a:txBody>
                    <a:bodyPr/>
                    <a:lstStyle/>
                    <a:p>
                      <a:pPr>
                        <a:lnSpc>
                          <a:spcPct val="150000"/>
                        </a:lnSpc>
                        <a:spcAft>
                          <a:spcPts val="600"/>
                        </a:spcAft>
                      </a:pPr>
                      <a:r>
                        <a:rPr lang="en-AU" sz="1800"/>
                        <a:t>Fibre Diameter</a:t>
                      </a:r>
                    </a:p>
                  </a:txBody>
                  <a:tcPr marL="70892" marR="70892" marT="35446" marB="35446" anchor="ctr"/>
                </a:tc>
                <a:tc>
                  <a:txBody>
                    <a:bodyPr/>
                    <a:lstStyle/>
                    <a:p>
                      <a:pPr>
                        <a:lnSpc>
                          <a:spcPct val="150000"/>
                        </a:lnSpc>
                        <a:spcAft>
                          <a:spcPts val="600"/>
                        </a:spcAft>
                      </a:pPr>
                      <a:r>
                        <a:rPr lang="en-AU" sz="1800"/>
                        <a:t>-1.8</a:t>
                      </a:r>
                    </a:p>
                  </a:txBody>
                  <a:tcPr marL="70892" marR="70892" marT="35446" marB="35446" anchor="ctr"/>
                </a:tc>
                <a:tc>
                  <a:txBody>
                    <a:bodyPr/>
                    <a:lstStyle/>
                    <a:p>
                      <a:pPr>
                        <a:lnSpc>
                          <a:spcPct val="150000"/>
                        </a:lnSpc>
                        <a:spcAft>
                          <a:spcPts val="600"/>
                        </a:spcAft>
                      </a:pPr>
                      <a:r>
                        <a:rPr lang="en-AU" sz="1800" dirty="0"/>
                        <a:t>Finer wool, more valuable</a:t>
                      </a:r>
                    </a:p>
                  </a:txBody>
                  <a:tcPr marL="70892" marR="70892" marT="35446" marB="35446" anchor="ctr"/>
                </a:tc>
                <a:extLst>
                  <a:ext uri="{0D108BD9-81ED-4DB2-BD59-A6C34878D82A}">
                    <a16:rowId xmlns:a16="http://schemas.microsoft.com/office/drawing/2014/main" val="938244226"/>
                  </a:ext>
                </a:extLst>
              </a:tr>
              <a:tr h="473994">
                <a:tc>
                  <a:txBody>
                    <a:bodyPr/>
                    <a:lstStyle/>
                    <a:p>
                      <a:pPr>
                        <a:lnSpc>
                          <a:spcPct val="150000"/>
                        </a:lnSpc>
                        <a:spcAft>
                          <a:spcPts val="600"/>
                        </a:spcAft>
                      </a:pPr>
                      <a:r>
                        <a:rPr lang="en-AU" sz="1800"/>
                        <a:t>FAT</a:t>
                      </a:r>
                    </a:p>
                  </a:txBody>
                  <a:tcPr marL="70892" marR="70892" marT="35446" marB="35446" anchor="ctr"/>
                </a:tc>
                <a:tc>
                  <a:txBody>
                    <a:bodyPr/>
                    <a:lstStyle/>
                    <a:p>
                      <a:pPr>
                        <a:lnSpc>
                          <a:spcPct val="150000"/>
                        </a:lnSpc>
                        <a:spcAft>
                          <a:spcPts val="600"/>
                        </a:spcAft>
                      </a:pPr>
                      <a:r>
                        <a:rPr lang="en-AU" sz="1800"/>
                        <a:t>Fat Depth</a:t>
                      </a:r>
                    </a:p>
                  </a:txBody>
                  <a:tcPr marL="70892" marR="70892" marT="35446" marB="35446" anchor="ctr"/>
                </a:tc>
                <a:tc>
                  <a:txBody>
                    <a:bodyPr/>
                    <a:lstStyle/>
                    <a:p>
                      <a:pPr>
                        <a:lnSpc>
                          <a:spcPct val="150000"/>
                        </a:lnSpc>
                        <a:spcAft>
                          <a:spcPts val="600"/>
                        </a:spcAft>
                      </a:pPr>
                      <a:r>
                        <a:rPr lang="en-AU" sz="1800"/>
                        <a:t>0.0</a:t>
                      </a:r>
                    </a:p>
                  </a:txBody>
                  <a:tcPr marL="70892" marR="70892" marT="35446" marB="35446" anchor="ctr"/>
                </a:tc>
                <a:tc>
                  <a:txBody>
                    <a:bodyPr/>
                    <a:lstStyle/>
                    <a:p>
                      <a:pPr>
                        <a:lnSpc>
                          <a:spcPct val="150000"/>
                        </a:lnSpc>
                        <a:spcAft>
                          <a:spcPts val="600"/>
                        </a:spcAft>
                      </a:pPr>
                      <a:r>
                        <a:rPr lang="en-AU" sz="1800" dirty="0"/>
                        <a:t>Balanced fat cover</a:t>
                      </a:r>
                    </a:p>
                  </a:txBody>
                  <a:tcPr marL="70892" marR="70892" marT="35446" marB="35446" anchor="ctr"/>
                </a:tc>
                <a:extLst>
                  <a:ext uri="{0D108BD9-81ED-4DB2-BD59-A6C34878D82A}">
                    <a16:rowId xmlns:a16="http://schemas.microsoft.com/office/drawing/2014/main" val="4215747062"/>
                  </a:ext>
                </a:extLst>
              </a:tr>
              <a:tr h="473994">
                <a:tc>
                  <a:txBody>
                    <a:bodyPr/>
                    <a:lstStyle/>
                    <a:p>
                      <a:pPr>
                        <a:lnSpc>
                          <a:spcPct val="150000"/>
                        </a:lnSpc>
                        <a:spcAft>
                          <a:spcPts val="600"/>
                        </a:spcAft>
                      </a:pPr>
                      <a:r>
                        <a:rPr lang="en-AU" sz="1800"/>
                        <a:t>EMD</a:t>
                      </a:r>
                    </a:p>
                  </a:txBody>
                  <a:tcPr marL="70892" marR="70892" marT="35446" marB="35446" anchor="ctr"/>
                </a:tc>
                <a:tc>
                  <a:txBody>
                    <a:bodyPr/>
                    <a:lstStyle/>
                    <a:p>
                      <a:pPr>
                        <a:lnSpc>
                          <a:spcPct val="150000"/>
                        </a:lnSpc>
                        <a:spcAft>
                          <a:spcPts val="600"/>
                        </a:spcAft>
                      </a:pPr>
                      <a:r>
                        <a:rPr lang="en-AU" sz="1800"/>
                        <a:t>Eye Muscle Depth</a:t>
                      </a:r>
                    </a:p>
                  </a:txBody>
                  <a:tcPr marL="70892" marR="70892" marT="35446" marB="35446" anchor="ctr"/>
                </a:tc>
                <a:tc>
                  <a:txBody>
                    <a:bodyPr/>
                    <a:lstStyle/>
                    <a:p>
                      <a:pPr>
                        <a:lnSpc>
                          <a:spcPct val="150000"/>
                        </a:lnSpc>
                        <a:spcAft>
                          <a:spcPts val="600"/>
                        </a:spcAft>
                      </a:pPr>
                      <a:r>
                        <a:rPr lang="en-AU" sz="1800"/>
                        <a:t>1.2</a:t>
                      </a:r>
                    </a:p>
                  </a:txBody>
                  <a:tcPr marL="70892" marR="70892" marT="35446" marB="35446" anchor="ctr"/>
                </a:tc>
                <a:tc>
                  <a:txBody>
                    <a:bodyPr/>
                    <a:lstStyle/>
                    <a:p>
                      <a:pPr>
                        <a:lnSpc>
                          <a:spcPct val="150000"/>
                        </a:lnSpc>
                        <a:spcAft>
                          <a:spcPts val="600"/>
                        </a:spcAft>
                      </a:pPr>
                      <a:r>
                        <a:rPr lang="en-AU" sz="1800" dirty="0"/>
                        <a:t>Slightly better muscle for meat value</a:t>
                      </a:r>
                    </a:p>
                  </a:txBody>
                  <a:tcPr marL="70892" marR="70892" marT="35446" marB="35446" anchor="ctr"/>
                </a:tc>
                <a:extLst>
                  <a:ext uri="{0D108BD9-81ED-4DB2-BD59-A6C34878D82A}">
                    <a16:rowId xmlns:a16="http://schemas.microsoft.com/office/drawing/2014/main" val="3075393118"/>
                  </a:ext>
                </a:extLst>
              </a:tr>
              <a:tr h="473994">
                <a:tc>
                  <a:txBody>
                    <a:bodyPr/>
                    <a:lstStyle/>
                    <a:p>
                      <a:pPr>
                        <a:lnSpc>
                          <a:spcPct val="150000"/>
                        </a:lnSpc>
                        <a:spcAft>
                          <a:spcPts val="600"/>
                        </a:spcAft>
                      </a:pPr>
                      <a:r>
                        <a:rPr lang="en-AU" sz="1800"/>
                        <a:t>WEC</a:t>
                      </a:r>
                    </a:p>
                  </a:txBody>
                  <a:tcPr marL="70892" marR="70892" marT="35446" marB="35446" anchor="ctr"/>
                </a:tc>
                <a:tc>
                  <a:txBody>
                    <a:bodyPr/>
                    <a:lstStyle/>
                    <a:p>
                      <a:pPr>
                        <a:lnSpc>
                          <a:spcPct val="150000"/>
                        </a:lnSpc>
                        <a:spcAft>
                          <a:spcPts val="600"/>
                        </a:spcAft>
                      </a:pPr>
                      <a:r>
                        <a:rPr lang="en-AU" sz="1800"/>
                        <a:t>Worm Egg Count</a:t>
                      </a:r>
                    </a:p>
                  </a:txBody>
                  <a:tcPr marL="70892" marR="70892" marT="35446" marB="35446" anchor="ctr"/>
                </a:tc>
                <a:tc>
                  <a:txBody>
                    <a:bodyPr/>
                    <a:lstStyle/>
                    <a:p>
                      <a:pPr>
                        <a:lnSpc>
                          <a:spcPct val="150000"/>
                        </a:lnSpc>
                        <a:spcAft>
                          <a:spcPts val="600"/>
                        </a:spcAft>
                      </a:pPr>
                      <a:r>
                        <a:rPr lang="en-AU" sz="1800"/>
                        <a:t>-50%</a:t>
                      </a:r>
                    </a:p>
                  </a:txBody>
                  <a:tcPr marL="70892" marR="70892" marT="35446" marB="35446" anchor="ctr"/>
                </a:tc>
                <a:tc>
                  <a:txBody>
                    <a:bodyPr/>
                    <a:lstStyle/>
                    <a:p>
                      <a:pPr>
                        <a:lnSpc>
                          <a:spcPct val="150000"/>
                        </a:lnSpc>
                        <a:spcAft>
                          <a:spcPts val="600"/>
                        </a:spcAft>
                      </a:pPr>
                      <a:r>
                        <a:rPr lang="en-AU" sz="1800" dirty="0"/>
                        <a:t>Very good parasite resistance</a:t>
                      </a:r>
                    </a:p>
                  </a:txBody>
                  <a:tcPr marL="70892" marR="70892" marT="35446" marB="35446" anchor="ctr"/>
                </a:tc>
                <a:extLst>
                  <a:ext uri="{0D108BD9-81ED-4DB2-BD59-A6C34878D82A}">
                    <a16:rowId xmlns:a16="http://schemas.microsoft.com/office/drawing/2014/main" val="1245631674"/>
                  </a:ext>
                </a:extLst>
              </a:tr>
              <a:tr h="473994">
                <a:tc>
                  <a:txBody>
                    <a:bodyPr/>
                    <a:lstStyle/>
                    <a:p>
                      <a:pPr>
                        <a:lnSpc>
                          <a:spcPct val="150000"/>
                        </a:lnSpc>
                        <a:spcAft>
                          <a:spcPts val="600"/>
                        </a:spcAft>
                      </a:pPr>
                      <a:r>
                        <a:rPr lang="en-AU" sz="1800" dirty="0"/>
                        <a:t>NLW</a:t>
                      </a:r>
                    </a:p>
                  </a:txBody>
                  <a:tcPr marL="70892" marR="70892" marT="35446" marB="35446" anchor="ctr"/>
                </a:tc>
                <a:tc>
                  <a:txBody>
                    <a:bodyPr/>
                    <a:lstStyle/>
                    <a:p>
                      <a:pPr>
                        <a:lnSpc>
                          <a:spcPct val="150000"/>
                        </a:lnSpc>
                        <a:spcAft>
                          <a:spcPts val="600"/>
                        </a:spcAft>
                      </a:pPr>
                      <a:r>
                        <a:rPr lang="en-AU" sz="1800" dirty="0"/>
                        <a:t>Number of Lambs Weaned</a:t>
                      </a:r>
                    </a:p>
                  </a:txBody>
                  <a:tcPr marL="70892" marR="70892" marT="35446" marB="35446" anchor="ctr"/>
                </a:tc>
                <a:tc>
                  <a:txBody>
                    <a:bodyPr/>
                    <a:lstStyle/>
                    <a:p>
                      <a:pPr>
                        <a:lnSpc>
                          <a:spcPct val="150000"/>
                        </a:lnSpc>
                        <a:spcAft>
                          <a:spcPts val="600"/>
                        </a:spcAft>
                      </a:pPr>
                      <a:r>
                        <a:rPr lang="en-AU" sz="1800" dirty="0"/>
                        <a:t>+10%</a:t>
                      </a:r>
                    </a:p>
                  </a:txBody>
                  <a:tcPr marL="70892" marR="70892" marT="35446" marB="35446" anchor="ctr"/>
                </a:tc>
                <a:tc>
                  <a:txBody>
                    <a:bodyPr/>
                    <a:lstStyle/>
                    <a:p>
                      <a:pPr>
                        <a:lnSpc>
                          <a:spcPct val="150000"/>
                        </a:lnSpc>
                        <a:spcAft>
                          <a:spcPts val="600"/>
                        </a:spcAft>
                      </a:pPr>
                      <a:r>
                        <a:rPr lang="en-AU" sz="1800" dirty="0"/>
                        <a:t>More lambs successfully raised</a:t>
                      </a:r>
                    </a:p>
                  </a:txBody>
                  <a:tcPr marL="70892" marR="70892" marT="35446" marB="35446" anchor="ctr"/>
                </a:tc>
                <a:extLst>
                  <a:ext uri="{0D108BD9-81ED-4DB2-BD59-A6C34878D82A}">
                    <a16:rowId xmlns:a16="http://schemas.microsoft.com/office/drawing/2014/main" val="21086205"/>
                  </a:ext>
                </a:extLst>
              </a:tr>
            </a:tbl>
          </a:graphicData>
        </a:graphic>
      </p:graphicFrame>
      <p:sp>
        <p:nvSpPr>
          <p:cNvPr id="2" name="Slide Number Placeholder 1">
            <a:extLst>
              <a:ext uri="{FF2B5EF4-FFF2-40B4-BE49-F238E27FC236}">
                <a16:creationId xmlns:a16="http://schemas.microsoft.com/office/drawing/2014/main" id="{3DB86562-6BCA-4CFB-FAA3-9246EFFDE3B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5459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4B083B-D2AB-9960-5B2B-C7321E3D6583}"/>
              </a:ext>
            </a:extLst>
          </p:cNvPr>
          <p:cNvSpPr>
            <a:spLocks noGrp="1"/>
          </p:cNvSpPr>
          <p:nvPr>
            <p:ph type="title"/>
          </p:nvPr>
        </p:nvSpPr>
        <p:spPr/>
        <p:txBody>
          <a:bodyPr/>
          <a:lstStyle/>
          <a:p>
            <a:r>
              <a:rPr lang="en-AU"/>
              <a:t>Why choose </a:t>
            </a:r>
            <a:r>
              <a:rPr lang="en-AU" err="1"/>
              <a:t>BrightWool</a:t>
            </a:r>
            <a:r>
              <a:rPr lang="en-AU"/>
              <a:t> 221?</a:t>
            </a:r>
          </a:p>
        </p:txBody>
      </p:sp>
      <p:sp>
        <p:nvSpPr>
          <p:cNvPr id="7" name="Text Placeholder 6">
            <a:extLst>
              <a:ext uri="{FF2B5EF4-FFF2-40B4-BE49-F238E27FC236}">
                <a16:creationId xmlns:a16="http://schemas.microsoft.com/office/drawing/2014/main" id="{BA59EE80-7C59-9315-8DC0-818825141042}"/>
              </a:ext>
            </a:extLst>
          </p:cNvPr>
          <p:cNvSpPr>
            <a:spLocks noGrp="1"/>
          </p:cNvSpPr>
          <p:nvPr>
            <p:ph type="body" sz="quarter" idx="18"/>
          </p:nvPr>
        </p:nvSpPr>
        <p:spPr/>
        <p:txBody>
          <a:bodyPr/>
          <a:lstStyle/>
          <a:p>
            <a:r>
              <a:rPr lang="en-AU" dirty="0" err="1"/>
              <a:t>BrightWool</a:t>
            </a:r>
            <a:r>
              <a:rPr lang="en-AU" dirty="0"/>
              <a:t> 221(purpose) – To breed maiden ewes for fine wool production.</a:t>
            </a:r>
          </a:p>
        </p:txBody>
      </p:sp>
      <p:sp>
        <p:nvSpPr>
          <p:cNvPr id="5" name="Text Placeholder 4">
            <a:extLst>
              <a:ext uri="{FF2B5EF4-FFF2-40B4-BE49-F238E27FC236}">
                <a16:creationId xmlns:a16="http://schemas.microsoft.com/office/drawing/2014/main" id="{807096F8-9501-C880-1747-7B9D7C61EF0F}"/>
              </a:ext>
            </a:extLst>
          </p:cNvPr>
          <p:cNvSpPr>
            <a:spLocks noGrp="1"/>
          </p:cNvSpPr>
          <p:nvPr>
            <p:ph type="body" sz="quarter" idx="17"/>
          </p:nvPr>
        </p:nvSpPr>
        <p:spPr/>
        <p:txBody>
          <a:bodyPr/>
          <a:lstStyle/>
          <a:p>
            <a:pPr marL="285750" indent="-285750">
              <a:buFont typeface="Arial" panose="020B0604020202020204" pitchFamily="34" charset="0"/>
              <a:buChar char="•"/>
            </a:pPr>
            <a:r>
              <a:rPr lang="en-AU" sz="1800" dirty="0"/>
              <a:t>Produces high-quality wool with fine fibre</a:t>
            </a:r>
          </a:p>
          <a:p>
            <a:pPr marL="285750" indent="-285750">
              <a:buFont typeface="Arial" panose="020B0604020202020204" pitchFamily="34" charset="0"/>
              <a:buChar char="•"/>
            </a:pPr>
            <a:r>
              <a:rPr lang="en-AU" sz="1800" dirty="0"/>
              <a:t>Lambs grow well but stay small enough for first-time mums</a:t>
            </a:r>
          </a:p>
          <a:p>
            <a:pPr marL="285750" indent="-285750">
              <a:buFont typeface="Arial" panose="020B0604020202020204" pitchFamily="34" charset="0"/>
              <a:buChar char="•"/>
            </a:pPr>
            <a:r>
              <a:rPr lang="en-AU" sz="1800" dirty="0"/>
              <a:t>Naturally more resistant to worms</a:t>
            </a:r>
          </a:p>
          <a:p>
            <a:pPr marL="285750" indent="-285750">
              <a:buFont typeface="Arial" panose="020B0604020202020204" pitchFamily="34" charset="0"/>
              <a:buChar char="•"/>
            </a:pPr>
            <a:r>
              <a:rPr lang="en-AU" sz="1800" dirty="0"/>
              <a:t>Helps build a productive, low-maintenance flock</a:t>
            </a:r>
          </a:p>
        </p:txBody>
      </p:sp>
      <p:sp>
        <p:nvSpPr>
          <p:cNvPr id="2" name="Slide Number Placeholder 1">
            <a:extLst>
              <a:ext uri="{FF2B5EF4-FFF2-40B4-BE49-F238E27FC236}">
                <a16:creationId xmlns:a16="http://schemas.microsoft.com/office/drawing/2014/main" id="{92C3F07A-FD34-9C71-2359-4413997340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245927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586CB-699B-89F6-D664-8ECC311256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118CE6A-BEF6-1229-B4A7-5FA78D2D1361}"/>
              </a:ext>
            </a:extLst>
          </p:cNvPr>
          <p:cNvSpPr>
            <a:spLocks noGrp="1"/>
          </p:cNvSpPr>
          <p:nvPr>
            <p:ph type="title"/>
          </p:nvPr>
        </p:nvSpPr>
        <p:spPr/>
        <p:txBody>
          <a:bodyPr/>
          <a:lstStyle/>
          <a:p>
            <a:pPr>
              <a:lnSpc>
                <a:spcPct val="100000"/>
              </a:lnSpc>
            </a:pPr>
            <a:r>
              <a:rPr lang="en-AU">
                <a:latin typeface="+mj-lt"/>
              </a:rPr>
              <a:t>12. Sheep pests and diseases</a:t>
            </a:r>
          </a:p>
        </p:txBody>
      </p:sp>
      <p:sp>
        <p:nvSpPr>
          <p:cNvPr id="3" name="TextBox 2">
            <a:extLst>
              <a:ext uri="{FF2B5EF4-FFF2-40B4-BE49-F238E27FC236}">
                <a16:creationId xmlns:a16="http://schemas.microsoft.com/office/drawing/2014/main" id="{F613E5B4-CAF0-E280-8BA3-B26901C1CDEB}"/>
              </a:ext>
            </a:extLst>
          </p:cNvPr>
          <p:cNvSpPr txBox="1"/>
          <p:nvPr/>
        </p:nvSpPr>
        <p:spPr>
          <a:xfrm>
            <a:off x="370416" y="1894417"/>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learning to recognise the impact of parasites and disease and identify how to manage them in sheep.</a:t>
            </a:r>
            <a:endParaRPr lang="en-AU" sz="1800" b="1" dirty="0">
              <a:solidFill>
                <a:schemeClr val="accent1"/>
              </a:solidFill>
              <a:latin typeface="+mj-lt"/>
              <a:cs typeface="Arial" panose="020B0604020202020204" pitchFamily="34" charset="0"/>
            </a:endParaRPr>
          </a:p>
          <a:p>
            <a:pPr>
              <a:lnSpc>
                <a:spcPct val="150000"/>
              </a:lnSpc>
              <a:spcAft>
                <a:spcPts val="1200"/>
              </a:spcAft>
            </a:pPr>
            <a:endParaRPr lang="en-AU" sz="1800" b="1" dirty="0">
              <a:solidFill>
                <a:schemeClr val="accent1"/>
              </a:solidFill>
              <a:latin typeface="+mj-lt"/>
              <a:cs typeface="Arial" panose="020B0604020202020204" pitchFamily="34" charset="0"/>
            </a:endParaRPr>
          </a:p>
          <a:p>
            <a:pPr>
              <a:lnSpc>
                <a:spcPct val="150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symptoms of common parasites and diseases</a:t>
            </a: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recommend control and prevention strategies.</a:t>
            </a:r>
          </a:p>
        </p:txBody>
      </p:sp>
      <p:sp>
        <p:nvSpPr>
          <p:cNvPr id="2" name="Slide Number Placeholder 1">
            <a:extLst>
              <a:ext uri="{FF2B5EF4-FFF2-40B4-BE49-F238E27FC236}">
                <a16:creationId xmlns:a16="http://schemas.microsoft.com/office/drawing/2014/main" id="{FC0BA411-566B-2656-8FB8-8A311B0990E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67</a:t>
            </a:fld>
            <a:endParaRPr lang="en-AU"/>
          </a:p>
        </p:txBody>
      </p:sp>
      <p:sp>
        <p:nvSpPr>
          <p:cNvPr id="8" name="Text Placeholder 5">
            <a:extLst>
              <a:ext uri="{FF2B5EF4-FFF2-40B4-BE49-F238E27FC236}">
                <a16:creationId xmlns:a16="http://schemas.microsoft.com/office/drawing/2014/main" id="{89D5E65E-008D-758F-E8CD-204E810B135B}"/>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334304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411C1-3B30-E1C7-33E1-DECC90E87ED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BC2C87D-C351-E0B9-4A5E-42CDF169188C}"/>
              </a:ext>
            </a:extLst>
          </p:cNvPr>
          <p:cNvSpPr>
            <a:spLocks noGrp="1"/>
          </p:cNvSpPr>
          <p:nvPr>
            <p:ph type="title"/>
          </p:nvPr>
        </p:nvSpPr>
        <p:spPr/>
        <p:txBody>
          <a:bodyPr/>
          <a:lstStyle/>
          <a:p>
            <a:r>
              <a:rPr lang="en-AU" dirty="0"/>
              <a:t>Key terms (12)</a:t>
            </a:r>
          </a:p>
        </p:txBody>
      </p:sp>
      <p:sp>
        <p:nvSpPr>
          <p:cNvPr id="9" name="Text Placeholder 8">
            <a:extLst>
              <a:ext uri="{FF2B5EF4-FFF2-40B4-BE49-F238E27FC236}">
                <a16:creationId xmlns:a16="http://schemas.microsoft.com/office/drawing/2014/main" id="{A4054C38-9A3D-4FB8-ABD1-8CEF1F753D36}"/>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Parasite</a:t>
            </a:r>
            <a:r>
              <a:rPr lang="en-AU" sz="1800" dirty="0">
                <a:effectLst/>
                <a:latin typeface="Arial" panose="020B0604020202020204" pitchFamily="34" charset="0"/>
                <a:ea typeface="Calibri" panose="020F0502020204030204" pitchFamily="34" charset="0"/>
              </a:rPr>
              <a:t> – a living organism that lives on or in an animal and causes harm, like worms or lice.</a:t>
            </a:r>
          </a:p>
          <a:p>
            <a:pPr>
              <a:lnSpc>
                <a:spcPct val="150000"/>
              </a:lnSpc>
              <a:buNone/>
            </a:pPr>
            <a:r>
              <a:rPr lang="en-AU" sz="1800" b="1" dirty="0">
                <a:effectLst/>
                <a:latin typeface="Arial" panose="020B0604020202020204" pitchFamily="34" charset="0"/>
                <a:ea typeface="Calibri" panose="020F0502020204030204" pitchFamily="34" charset="0"/>
              </a:rPr>
              <a:t>Infection</a:t>
            </a:r>
            <a:r>
              <a:rPr lang="en-AU" sz="1800" dirty="0">
                <a:effectLst/>
                <a:latin typeface="Arial" panose="020B0604020202020204" pitchFamily="34" charset="0"/>
                <a:ea typeface="Calibri" panose="020F0502020204030204" pitchFamily="34" charset="0"/>
              </a:rPr>
              <a:t> – when harmful germs enter the body and cause illness.</a:t>
            </a:r>
          </a:p>
          <a:p>
            <a:pPr>
              <a:lnSpc>
                <a:spcPct val="150000"/>
              </a:lnSpc>
            </a:pPr>
            <a:r>
              <a:rPr lang="en-AU" sz="1800" b="1" dirty="0">
                <a:effectLst/>
                <a:latin typeface="Arial" panose="020B0604020202020204" pitchFamily="34" charset="0"/>
                <a:ea typeface="Calibri" panose="020F0502020204030204" pitchFamily="34" charset="0"/>
              </a:rPr>
              <a:t>Prevention</a:t>
            </a:r>
            <a:r>
              <a:rPr lang="en-AU" sz="1800" dirty="0">
                <a:effectLst/>
                <a:latin typeface="Arial" panose="020B0604020202020204" pitchFamily="34" charset="0"/>
                <a:ea typeface="Calibri" panose="020F0502020204030204" pitchFamily="34" charset="0"/>
              </a:rPr>
              <a:t> – actions taken to stop a disease or problem before it happens.</a:t>
            </a:r>
          </a:p>
        </p:txBody>
      </p:sp>
      <p:pic>
        <p:nvPicPr>
          <p:cNvPr id="5" name="Picture Placeholder 5">
            <a:extLst>
              <a:ext uri="{FF2B5EF4-FFF2-40B4-BE49-F238E27FC236}">
                <a16:creationId xmlns:a16="http://schemas.microsoft.com/office/drawing/2014/main" id="{7E0CC514-F72A-BF76-7008-0393AA217F1C}"/>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30302CF7-85C3-3EE5-DC6F-ED7A3E00D21D}"/>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263407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9D3AE-7B5A-6766-9265-D9EFE2686E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94310C-9281-98F9-096E-692E9E412AD4}"/>
              </a:ext>
            </a:extLst>
          </p:cNvPr>
          <p:cNvSpPr>
            <a:spLocks noGrp="1"/>
          </p:cNvSpPr>
          <p:nvPr>
            <p:ph type="title"/>
          </p:nvPr>
        </p:nvSpPr>
        <p:spPr/>
        <p:txBody>
          <a:bodyPr/>
          <a:lstStyle/>
          <a:p>
            <a:r>
              <a:rPr lang="en-AU">
                <a:latin typeface="+mj-lt"/>
              </a:rPr>
              <a:t>Internal and external</a:t>
            </a:r>
          </a:p>
        </p:txBody>
      </p:sp>
      <p:pic>
        <p:nvPicPr>
          <p:cNvPr id="8" name="Picture 7" descr="Sheep outline with labels for internal parasites inside the sheep and external next to the sheep">
            <a:extLst>
              <a:ext uri="{FF2B5EF4-FFF2-40B4-BE49-F238E27FC236}">
                <a16:creationId xmlns:a16="http://schemas.microsoft.com/office/drawing/2014/main" id="{D6C9FBB6-5BBA-4B2E-9922-FA3FB2387145}"/>
              </a:ext>
            </a:extLst>
          </p:cNvPr>
          <p:cNvPicPr>
            <a:picLocks noChangeAspect="1"/>
          </p:cNvPicPr>
          <p:nvPr/>
        </p:nvPicPr>
        <p:blipFill rotWithShape="1">
          <a:blip r:embed="rId3"/>
          <a:srcRect l="9216" t="10302" r="10967" b="5448"/>
          <a:stretch>
            <a:fillRect/>
          </a:stretch>
        </p:blipFill>
        <p:spPr>
          <a:xfrm>
            <a:off x="3169085" y="1227551"/>
            <a:ext cx="5799551" cy="5288450"/>
          </a:xfrm>
          <a:prstGeom prst="rect">
            <a:avLst/>
          </a:prstGeom>
        </p:spPr>
      </p:pic>
      <p:sp>
        <p:nvSpPr>
          <p:cNvPr id="3" name="Slide Number Placeholder 2">
            <a:extLst>
              <a:ext uri="{FF2B5EF4-FFF2-40B4-BE49-F238E27FC236}">
                <a16:creationId xmlns:a16="http://schemas.microsoft.com/office/drawing/2014/main" id="{47552D22-8B68-EBCB-5118-2B4C20F9B74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69</a:t>
            </a:fld>
            <a:endParaRPr lang="en-AU"/>
          </a:p>
        </p:txBody>
      </p:sp>
    </p:spTree>
    <p:extLst>
      <p:ext uri="{BB962C8B-B14F-4D97-AF65-F5344CB8AC3E}">
        <p14:creationId xmlns:p14="http://schemas.microsoft.com/office/powerpoint/2010/main" val="423838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4"/>
          <p:cNvSpPr txBox="1">
            <a:spLocks noGrp="1"/>
          </p:cNvSpPr>
          <p:nvPr>
            <p:ph type="title"/>
          </p:nvPr>
        </p:nvSpPr>
        <p:spPr>
          <a:xfrm>
            <a:off x="153967" y="-23378"/>
            <a:ext cx="12009600" cy="711200"/>
          </a:xfrm>
          <a:prstGeom prst="rect">
            <a:avLst/>
          </a:prstGeom>
        </p:spPr>
        <p:txBody>
          <a:bodyPr spcFirstLastPara="1" vert="horz" wrap="square" lIns="121900" tIns="121900" rIns="121900" bIns="121900" rtlCol="0" anchor="t" anchorCtr="0">
            <a:noAutofit/>
          </a:bodyPr>
          <a:lstStyle/>
          <a:p>
            <a:r>
              <a:rPr lang="en-AU" b="1" dirty="0">
                <a:solidFill>
                  <a:schemeClr val="lt1"/>
                </a:solidFill>
                <a:latin typeface="+mj-lt"/>
                <a:ea typeface="Montserrat"/>
                <a:cs typeface="Montserrat"/>
                <a:sym typeface="Montserrat"/>
              </a:rPr>
              <a:t>Think Pair Share</a:t>
            </a:r>
            <a:endParaRPr b="1" dirty="0">
              <a:solidFill>
                <a:srgbClr val="FFFFFF"/>
              </a:solidFill>
              <a:latin typeface="+mj-lt"/>
              <a:ea typeface="Montserrat"/>
              <a:cs typeface="Montserrat"/>
              <a:sym typeface="Montserrat"/>
            </a:endParaRPr>
          </a:p>
        </p:txBody>
      </p:sp>
      <p:sp>
        <p:nvSpPr>
          <p:cNvPr id="274" name="Google Shape;274;p34"/>
          <p:cNvSpPr txBox="1">
            <a:spLocks noGrp="1"/>
          </p:cNvSpPr>
          <p:nvPr>
            <p:ph type="title"/>
          </p:nvPr>
        </p:nvSpPr>
        <p:spPr>
          <a:xfrm>
            <a:off x="268133" y="1970473"/>
            <a:ext cx="3646000" cy="578000"/>
          </a:xfrm>
          <a:prstGeom prst="rect">
            <a:avLst/>
          </a:prstGeom>
        </p:spPr>
        <p:txBody>
          <a:bodyPr spcFirstLastPara="1" vert="horz" wrap="square" lIns="121900" tIns="121900" rIns="121900" bIns="121900" rtlCol="0" anchor="t" anchorCtr="0">
            <a:noAutofit/>
          </a:bodyPr>
          <a:lstStyle/>
          <a:p>
            <a:pPr algn="ctr"/>
            <a:r>
              <a:rPr lang="en-AU" sz="2000" b="1" dirty="0">
                <a:latin typeface="+mj-lt"/>
                <a:ea typeface="Montserrat"/>
                <a:cs typeface="Montserrat"/>
                <a:sym typeface="Montserrat"/>
              </a:rPr>
              <a:t>My thoughts</a:t>
            </a:r>
            <a:endParaRPr sz="2000" b="1" dirty="0">
              <a:latin typeface="+mj-lt"/>
              <a:ea typeface="Montserrat"/>
              <a:cs typeface="Montserrat"/>
              <a:sym typeface="Montserrat"/>
            </a:endParaRPr>
          </a:p>
        </p:txBody>
      </p:sp>
      <p:sp>
        <p:nvSpPr>
          <p:cNvPr id="277" name="Google Shape;277;p34"/>
          <p:cNvSpPr txBox="1"/>
          <p:nvPr/>
        </p:nvSpPr>
        <p:spPr>
          <a:xfrm>
            <a:off x="268133" y="2458800"/>
            <a:ext cx="3646000" cy="4098400"/>
          </a:xfrm>
          <a:prstGeom prst="rect">
            <a:avLst/>
          </a:prstGeom>
          <a:noFill/>
          <a:ln>
            <a:noFill/>
          </a:ln>
        </p:spPr>
        <p:txBody>
          <a:bodyPr spcFirstLastPara="1" wrap="square" lIns="121900" tIns="121900" rIns="121900" bIns="121900" anchor="t" anchorCtr="0">
            <a:noAutofit/>
          </a:bodyPr>
          <a:lstStyle/>
          <a:p>
            <a:pPr marL="488945" indent="-285750">
              <a:lnSpc>
                <a:spcPct val="150000"/>
              </a:lnSpc>
              <a:spcAft>
                <a:spcPts val="1200"/>
              </a:spcAft>
              <a:buClr>
                <a:schemeClr val="dk1"/>
              </a:buClr>
              <a:buSzPts val="1200"/>
              <a:buFont typeface="Arial" panose="020B0604020202020204" pitchFamily="34" charset="0"/>
              <a:buChar char="•"/>
            </a:pPr>
            <a:r>
              <a:rPr lang="en-AU" sz="1600" dirty="0">
                <a:solidFill>
                  <a:schemeClr val="dk1"/>
                </a:solidFill>
                <a:ea typeface="Montserrat"/>
                <a:cs typeface="Montserrat"/>
                <a:sym typeface="Montserrat"/>
              </a:rPr>
              <a:t>List 3 products that come from sheep</a:t>
            </a:r>
          </a:p>
          <a:p>
            <a:pPr marL="488945" indent="-285750">
              <a:lnSpc>
                <a:spcPct val="150000"/>
              </a:lnSpc>
              <a:spcAft>
                <a:spcPts val="1200"/>
              </a:spcAft>
              <a:buClr>
                <a:schemeClr val="dk1"/>
              </a:buClr>
              <a:buSzPts val="1200"/>
              <a:buFont typeface="Arial" panose="020B0604020202020204" pitchFamily="34" charset="0"/>
              <a:buChar char="•"/>
            </a:pPr>
            <a:r>
              <a:rPr lang="en-AU" sz="1600" dirty="0">
                <a:solidFill>
                  <a:schemeClr val="dk1"/>
                </a:solidFill>
                <a:ea typeface="Montserrat"/>
                <a:cs typeface="Montserrat"/>
                <a:sym typeface="Montserrat"/>
              </a:rPr>
              <a:t>Where in Australia do you think most sheep are raised?</a:t>
            </a:r>
          </a:p>
          <a:p>
            <a:pPr marL="488945" indent="-285750">
              <a:lnSpc>
                <a:spcPct val="150000"/>
              </a:lnSpc>
              <a:spcAft>
                <a:spcPts val="1200"/>
              </a:spcAft>
              <a:buClr>
                <a:schemeClr val="dk1"/>
              </a:buClr>
              <a:buSzPts val="1200"/>
              <a:buFont typeface="Arial" panose="020B0604020202020204" pitchFamily="34" charset="0"/>
              <a:buChar char="•"/>
            </a:pPr>
            <a:r>
              <a:rPr lang="en-AU" sz="1600" dirty="0">
                <a:solidFill>
                  <a:schemeClr val="dk1"/>
                </a:solidFill>
                <a:ea typeface="Montserrat"/>
                <a:cs typeface="Montserrat"/>
                <a:sym typeface="Montserrat"/>
              </a:rPr>
              <a:t>What do you think affects how many sheep farmers keep from year to year?</a:t>
            </a:r>
            <a:endParaRPr sz="1600" dirty="0">
              <a:solidFill>
                <a:schemeClr val="dk1"/>
              </a:solidFill>
              <a:ea typeface="Montserrat"/>
              <a:cs typeface="Montserrat"/>
              <a:sym typeface="Montserrat"/>
            </a:endParaRPr>
          </a:p>
        </p:txBody>
      </p:sp>
      <p:sp>
        <p:nvSpPr>
          <p:cNvPr id="275" name="Google Shape;275;p34"/>
          <p:cNvSpPr txBox="1">
            <a:spLocks noGrp="1"/>
          </p:cNvSpPr>
          <p:nvPr>
            <p:ph type="title"/>
          </p:nvPr>
        </p:nvSpPr>
        <p:spPr>
          <a:xfrm>
            <a:off x="4242167" y="1970473"/>
            <a:ext cx="3616800" cy="578000"/>
          </a:xfrm>
          <a:prstGeom prst="rect">
            <a:avLst/>
          </a:prstGeom>
        </p:spPr>
        <p:txBody>
          <a:bodyPr spcFirstLastPara="1" vert="horz" wrap="square" lIns="121900" tIns="121900" rIns="121900" bIns="121900" rtlCol="0" anchor="t" anchorCtr="0">
            <a:noAutofit/>
          </a:bodyPr>
          <a:lstStyle/>
          <a:p>
            <a:pPr algn="ctr"/>
            <a:r>
              <a:rPr lang="en-AU" sz="2000" b="1" dirty="0">
                <a:latin typeface="+mj-lt"/>
                <a:ea typeface="Montserrat"/>
                <a:cs typeface="Montserrat"/>
                <a:sym typeface="Montserrat"/>
              </a:rPr>
              <a:t>My partner’s thoughts</a:t>
            </a:r>
            <a:endParaRPr sz="2000" b="1" dirty="0">
              <a:latin typeface="+mj-lt"/>
              <a:ea typeface="Montserrat"/>
              <a:cs typeface="Montserrat"/>
              <a:sym typeface="Montserrat"/>
            </a:endParaRPr>
          </a:p>
        </p:txBody>
      </p:sp>
      <p:sp>
        <p:nvSpPr>
          <p:cNvPr id="276" name="Google Shape;276;p34"/>
          <p:cNvSpPr txBox="1">
            <a:spLocks noGrp="1"/>
          </p:cNvSpPr>
          <p:nvPr>
            <p:ph type="title"/>
          </p:nvPr>
        </p:nvSpPr>
        <p:spPr>
          <a:xfrm>
            <a:off x="8187000" y="1970473"/>
            <a:ext cx="3646000" cy="578000"/>
          </a:xfrm>
          <a:prstGeom prst="rect">
            <a:avLst/>
          </a:prstGeom>
        </p:spPr>
        <p:txBody>
          <a:bodyPr spcFirstLastPara="1" vert="horz" wrap="square" lIns="121900" tIns="121900" rIns="121900" bIns="121900" rtlCol="0" anchor="t" anchorCtr="0">
            <a:noAutofit/>
          </a:bodyPr>
          <a:lstStyle/>
          <a:p>
            <a:pPr algn="ctr"/>
            <a:r>
              <a:rPr lang="en-AU" sz="2000" b="1">
                <a:latin typeface="+mj-lt"/>
                <a:ea typeface="Montserrat"/>
                <a:cs typeface="Montserrat"/>
                <a:sym typeface="Montserrat"/>
              </a:rPr>
              <a:t>What we will share</a:t>
            </a:r>
            <a:endParaRPr sz="2000" b="1">
              <a:latin typeface="+mj-lt"/>
              <a:ea typeface="Montserrat"/>
              <a:cs typeface="Montserrat"/>
              <a:sym typeface="Montserrat"/>
            </a:endParaRPr>
          </a:p>
        </p:txBody>
      </p:sp>
      <p:sp>
        <p:nvSpPr>
          <p:cNvPr id="280" name="Google Shape;280;p34">
            <a:extLst>
              <a:ext uri="{C183D7F6-B498-43B3-948B-1728B52AA6E4}">
                <adec:decorative xmlns:adec="http://schemas.microsoft.com/office/drawing/2017/decorative" val="1"/>
              </a:ext>
            </a:extLst>
          </p:cNvPr>
          <p:cNvSpPr/>
          <p:nvPr/>
        </p:nvSpPr>
        <p:spPr>
          <a:xfrm>
            <a:off x="2366167" y="821100"/>
            <a:ext cx="1362800" cy="793600"/>
          </a:xfrm>
          <a:prstGeom prst="cloudCallout">
            <a:avLst>
              <a:gd name="adj1" fmla="val -44565"/>
              <a:gd name="adj2" fmla="val 73311"/>
            </a:avLst>
          </a:prstGeom>
          <a:solidFill>
            <a:srgbClr val="D9D2E9"/>
          </a:solidFill>
          <a:ln w="19050" cap="flat" cmpd="sng">
            <a:solidFill>
              <a:schemeClr val="bg1"/>
            </a:solidFill>
            <a:prstDash val="solid"/>
            <a:round/>
            <a:headEnd type="none" w="sm" len="sm"/>
            <a:tailEnd type="none" w="sm" len="sm"/>
          </a:ln>
          <a:effectLst/>
        </p:spPr>
        <p:txBody>
          <a:bodyPr spcFirstLastPara="1" wrap="square" lIns="121900" tIns="121900" rIns="121900" bIns="121900" anchor="ctr" anchorCtr="0">
            <a:noAutofit/>
          </a:bodyPr>
          <a:lstStyle/>
          <a:p>
            <a:endParaRPr sz="3200"/>
          </a:p>
        </p:txBody>
      </p:sp>
      <p:sp>
        <p:nvSpPr>
          <p:cNvPr id="281" name="Google Shape;281;p34">
            <a:extLst>
              <a:ext uri="{C183D7F6-B498-43B3-948B-1728B52AA6E4}">
                <adec:decorative xmlns:adec="http://schemas.microsoft.com/office/drawing/2017/decorative" val="1"/>
              </a:ext>
            </a:extLst>
          </p:cNvPr>
          <p:cNvSpPr/>
          <p:nvPr/>
        </p:nvSpPr>
        <p:spPr>
          <a:xfrm>
            <a:off x="6141551" y="821100"/>
            <a:ext cx="1429200" cy="793600"/>
          </a:xfrm>
          <a:prstGeom prst="wedgeEllipseCallout">
            <a:avLst>
              <a:gd name="adj1" fmla="val -36794"/>
              <a:gd name="adj2" fmla="val 79843"/>
            </a:avLst>
          </a:prstGeom>
          <a:solidFill>
            <a:srgbClr val="FCE5CD"/>
          </a:solidFill>
          <a:ln w="19050" cap="flat" cmpd="sng">
            <a:solidFill>
              <a:schemeClr val="bg1"/>
            </a:solidFill>
            <a:prstDash val="solid"/>
            <a:round/>
            <a:headEnd type="none" w="sm" len="sm"/>
            <a:tailEnd type="none" w="sm" len="sm"/>
          </a:ln>
          <a:effectLst/>
        </p:spPr>
        <p:txBody>
          <a:bodyPr spcFirstLastPara="1" wrap="square" lIns="121900" tIns="121900" rIns="121900" bIns="121900" anchor="ctr" anchorCtr="0">
            <a:noAutofit/>
          </a:bodyPr>
          <a:lstStyle/>
          <a:p>
            <a:endParaRPr sz="3200"/>
          </a:p>
        </p:txBody>
      </p:sp>
      <p:sp>
        <p:nvSpPr>
          <p:cNvPr id="282" name="Google Shape;282;p34">
            <a:extLst>
              <a:ext uri="{C183D7F6-B498-43B3-948B-1728B52AA6E4}">
                <adec:decorative xmlns:adec="http://schemas.microsoft.com/office/drawing/2017/decorative" val="1"/>
              </a:ext>
            </a:extLst>
          </p:cNvPr>
          <p:cNvSpPr/>
          <p:nvPr/>
        </p:nvSpPr>
        <p:spPr>
          <a:xfrm>
            <a:off x="10109233" y="821100"/>
            <a:ext cx="1429200" cy="711200"/>
          </a:xfrm>
          <a:prstGeom prst="wedgeRoundRectCallout">
            <a:avLst>
              <a:gd name="adj1" fmla="val -36008"/>
              <a:gd name="adj2" fmla="val 91624"/>
              <a:gd name="adj3" fmla="val 0"/>
            </a:avLst>
          </a:prstGeom>
          <a:solidFill>
            <a:srgbClr val="D9EAD3"/>
          </a:solidFill>
          <a:ln w="19050" cap="flat" cmpd="sng">
            <a:solidFill>
              <a:schemeClr val="bg1"/>
            </a:solidFill>
            <a:prstDash val="solid"/>
            <a:round/>
            <a:headEnd type="none" w="sm" len="sm"/>
            <a:tailEnd type="none" w="sm" len="sm"/>
          </a:ln>
          <a:effectLst/>
        </p:spPr>
        <p:txBody>
          <a:bodyPr spcFirstLastPara="1" wrap="square" lIns="121900" tIns="121900" rIns="121900" bIns="121900" anchor="ctr" anchorCtr="0">
            <a:noAutofit/>
          </a:bodyPr>
          <a:lstStyle/>
          <a:p>
            <a:endParaRPr sz="32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87B06-7DB2-B9D1-0ACD-F5A92CD55C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B5C2B9-4037-9CEB-EF8F-F3BB604EAC8E}"/>
              </a:ext>
            </a:extLst>
          </p:cNvPr>
          <p:cNvSpPr>
            <a:spLocks noGrp="1"/>
          </p:cNvSpPr>
          <p:nvPr>
            <p:ph type="title"/>
          </p:nvPr>
        </p:nvSpPr>
        <p:spPr/>
        <p:txBody>
          <a:bodyPr/>
          <a:lstStyle/>
          <a:p>
            <a:r>
              <a:rPr lang="en-AU" dirty="0">
                <a:latin typeface="+mj-lt"/>
              </a:rPr>
              <a:t>Agricultural show flyer – peer review</a:t>
            </a:r>
          </a:p>
        </p:txBody>
      </p:sp>
      <p:sp>
        <p:nvSpPr>
          <p:cNvPr id="7" name="Text Placeholder 6">
            <a:extLst>
              <a:ext uri="{FF2B5EF4-FFF2-40B4-BE49-F238E27FC236}">
                <a16:creationId xmlns:a16="http://schemas.microsoft.com/office/drawing/2014/main" id="{0601D91D-2264-DE53-684B-B6B36FA3FD21}"/>
              </a:ext>
            </a:extLst>
          </p:cNvPr>
          <p:cNvSpPr>
            <a:spLocks noGrp="1"/>
          </p:cNvSpPr>
          <p:nvPr>
            <p:ph type="body" sz="quarter" idx="18"/>
          </p:nvPr>
        </p:nvSpPr>
        <p:spPr/>
        <p:txBody>
          <a:bodyPr/>
          <a:lstStyle/>
          <a:p>
            <a:r>
              <a:rPr lang="en-AU" dirty="0">
                <a:ea typeface="Calibri" panose="020F0502020204030204" pitchFamily="34" charset="0"/>
                <a:cs typeface="Times New Roman" panose="02020603050405020304" pitchFamily="18" charset="0"/>
              </a:rPr>
              <a:t>Use the following criteria to review your peer's informative flyer</a:t>
            </a:r>
          </a:p>
        </p:txBody>
      </p:sp>
      <p:graphicFrame>
        <p:nvGraphicFramePr>
          <p:cNvPr id="8" name="Table 7">
            <a:extLst>
              <a:ext uri="{FF2B5EF4-FFF2-40B4-BE49-F238E27FC236}">
                <a16:creationId xmlns:a16="http://schemas.microsoft.com/office/drawing/2014/main" id="{5B906313-F524-E8DF-CE64-873FC98C7364}"/>
              </a:ext>
            </a:extLst>
          </p:cNvPr>
          <p:cNvGraphicFramePr>
            <a:graphicFrameLocks noGrp="1"/>
          </p:cNvGraphicFramePr>
          <p:nvPr>
            <p:extLst>
              <p:ext uri="{D42A27DB-BD31-4B8C-83A1-F6EECF244321}">
                <p14:modId xmlns:p14="http://schemas.microsoft.com/office/powerpoint/2010/main" val="1111727114"/>
              </p:ext>
            </p:extLst>
          </p:nvPr>
        </p:nvGraphicFramePr>
        <p:xfrm>
          <a:off x="369263" y="1394829"/>
          <a:ext cx="11467137" cy="5044276"/>
        </p:xfrm>
        <a:graphic>
          <a:graphicData uri="http://schemas.openxmlformats.org/drawingml/2006/table">
            <a:tbl>
              <a:tblPr firstRow="1" bandRow="1">
                <a:tableStyleId>{B301B821-A1FF-4177-AEE7-76D212191A09}</a:tableStyleId>
              </a:tblPr>
              <a:tblGrid>
                <a:gridCol w="8114337">
                  <a:extLst>
                    <a:ext uri="{9D8B030D-6E8A-4147-A177-3AD203B41FA5}">
                      <a16:colId xmlns:a16="http://schemas.microsoft.com/office/drawing/2014/main" val="3126578518"/>
                    </a:ext>
                  </a:extLst>
                </a:gridCol>
                <a:gridCol w="3352800">
                  <a:extLst>
                    <a:ext uri="{9D8B030D-6E8A-4147-A177-3AD203B41FA5}">
                      <a16:colId xmlns:a16="http://schemas.microsoft.com/office/drawing/2014/main" val="4013317037"/>
                    </a:ext>
                  </a:extLst>
                </a:gridCol>
              </a:tblGrid>
              <a:tr h="402000">
                <a:tc>
                  <a:txBody>
                    <a:bodyPr/>
                    <a:lstStyle/>
                    <a:p>
                      <a:pPr>
                        <a:spcBef>
                          <a:spcPts val="600"/>
                        </a:spcBef>
                      </a:pPr>
                      <a:r>
                        <a:rPr lang="en-AU"/>
                        <a:t>Criteria</a:t>
                      </a:r>
                    </a:p>
                  </a:txBody>
                  <a:tcP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600"/>
                        </a:spcBef>
                      </a:pPr>
                      <a:r>
                        <a:rPr lang="en-AU" dirty="0"/>
                        <a:t>Feedback</a:t>
                      </a:r>
                    </a:p>
                  </a:txBody>
                  <a:tcP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9266095"/>
                  </a:ext>
                </a:extLst>
              </a:tr>
              <a:tr h="776466">
                <a:tc>
                  <a:txBody>
                    <a:bodyPr/>
                    <a:lstStyle/>
                    <a:p>
                      <a:pPr>
                        <a:lnSpc>
                          <a:spcPct val="130000"/>
                        </a:lnSpc>
                        <a:spcBef>
                          <a:spcPts val="0"/>
                        </a:spcBef>
                        <a:buNone/>
                      </a:pPr>
                      <a:r>
                        <a:rPr lang="en-AU" sz="1800" b="1" dirty="0"/>
                        <a:t>Clarity and purpose</a:t>
                      </a:r>
                      <a:endParaRPr lang="en-AU" sz="1800" dirty="0"/>
                    </a:p>
                    <a:p>
                      <a:pPr>
                        <a:lnSpc>
                          <a:spcPct val="130000"/>
                        </a:lnSpc>
                        <a:spcBef>
                          <a:spcPts val="0"/>
                        </a:spcBef>
                        <a:buFont typeface="Arial" panose="020B0604020202020204" pitchFamily="34" charset="0"/>
                        <a:buNone/>
                      </a:pPr>
                      <a:r>
                        <a:rPr lang="en-AU" sz="1800" dirty="0"/>
                        <a:t>The information is clear and easy to understand.</a:t>
                      </a:r>
                    </a:p>
                  </a:txBody>
                  <a:tcP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30000"/>
                        </a:lnSpc>
                        <a:spcBef>
                          <a:spcPts val="0"/>
                        </a:spcBef>
                      </a:pPr>
                      <a:endParaRPr lang="en-AU" dirty="0"/>
                    </a:p>
                  </a:txBody>
                  <a:tcP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12106559"/>
                  </a:ext>
                </a:extLst>
              </a:tr>
              <a:tr h="1156439">
                <a:tc>
                  <a:txBody>
                    <a:bodyPr/>
                    <a:lstStyle/>
                    <a:p>
                      <a:pPr>
                        <a:lnSpc>
                          <a:spcPct val="130000"/>
                        </a:lnSpc>
                        <a:spcBef>
                          <a:spcPts val="0"/>
                        </a:spcBef>
                        <a:buNone/>
                      </a:pPr>
                      <a:r>
                        <a:rPr lang="en-AU" sz="1800" b="1" dirty="0"/>
                        <a:t>Content accuracy</a:t>
                      </a:r>
                      <a:endParaRPr lang="en-AU" sz="1800" dirty="0"/>
                    </a:p>
                    <a:p>
                      <a:pPr>
                        <a:lnSpc>
                          <a:spcPct val="130000"/>
                        </a:lnSpc>
                        <a:spcBef>
                          <a:spcPts val="0"/>
                        </a:spcBef>
                        <a:buFont typeface="Arial" panose="020B0604020202020204" pitchFamily="34" charset="0"/>
                        <a:buNone/>
                      </a:pPr>
                      <a:r>
                        <a:rPr lang="en-AU" sz="1800" dirty="0"/>
                        <a:t>The symptoms and management strategies are accurate and well explained.</a:t>
                      </a:r>
                    </a:p>
                    <a:p>
                      <a:pPr>
                        <a:lnSpc>
                          <a:spcPct val="130000"/>
                        </a:lnSpc>
                        <a:spcBef>
                          <a:spcPts val="0"/>
                        </a:spcBef>
                        <a:buFont typeface="Arial" panose="020B0604020202020204" pitchFamily="34" charset="0"/>
                        <a:buNone/>
                      </a:pPr>
                      <a:r>
                        <a:rPr lang="en-AU" sz="1800" dirty="0"/>
                        <a:t>Correct terminology has been used throughout.</a:t>
                      </a:r>
                    </a:p>
                  </a:txBody>
                  <a:tcP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spcBef>
                          <a:spcPts val="0"/>
                        </a:spcBef>
                      </a:pPr>
                      <a:endParaRPr lang="en-AU" dirty="0"/>
                    </a:p>
                  </a:txBody>
                  <a:tcP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2784984"/>
                  </a:ext>
                </a:extLst>
              </a:tr>
              <a:tr h="776466">
                <a:tc>
                  <a:txBody>
                    <a:bodyPr/>
                    <a:lstStyle/>
                    <a:p>
                      <a:pPr>
                        <a:lnSpc>
                          <a:spcPct val="130000"/>
                        </a:lnSpc>
                        <a:spcBef>
                          <a:spcPts val="0"/>
                        </a:spcBef>
                        <a:buNone/>
                      </a:pPr>
                      <a:r>
                        <a:rPr lang="en-AU" sz="1800" b="1"/>
                        <a:t>Visual presentation</a:t>
                      </a:r>
                      <a:endParaRPr lang="en-AU" sz="1800"/>
                    </a:p>
                    <a:p>
                      <a:pPr>
                        <a:lnSpc>
                          <a:spcPct val="130000"/>
                        </a:lnSpc>
                        <a:spcBef>
                          <a:spcPts val="0"/>
                        </a:spcBef>
                        <a:buFont typeface="Arial" panose="020B0604020202020204" pitchFamily="34" charset="0"/>
                        <a:buNone/>
                      </a:pPr>
                      <a:r>
                        <a:rPr lang="en-AU" sz="1800"/>
                        <a:t>Images or diagrams help explain the topic clearly.</a:t>
                      </a:r>
                    </a:p>
                  </a:txBody>
                  <a:tcP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30000"/>
                        </a:lnSpc>
                        <a:spcBef>
                          <a:spcPts val="0"/>
                        </a:spcBef>
                      </a:pPr>
                      <a:endParaRPr lang="en-AU" dirty="0"/>
                    </a:p>
                  </a:txBody>
                  <a:tcP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92244997"/>
                  </a:ext>
                </a:extLst>
              </a:tr>
              <a:tr h="776466">
                <a:tc>
                  <a:txBody>
                    <a:bodyPr/>
                    <a:lstStyle/>
                    <a:p>
                      <a:pPr>
                        <a:lnSpc>
                          <a:spcPct val="130000"/>
                        </a:lnSpc>
                        <a:spcBef>
                          <a:spcPts val="0"/>
                        </a:spcBef>
                        <a:buNone/>
                      </a:pPr>
                      <a:r>
                        <a:rPr lang="en-AU" sz="1800" b="1"/>
                        <a:t>Impact and relevance</a:t>
                      </a:r>
                      <a:endParaRPr lang="en-AU" sz="1800"/>
                    </a:p>
                    <a:p>
                      <a:pPr>
                        <a:lnSpc>
                          <a:spcPct val="130000"/>
                        </a:lnSpc>
                        <a:spcBef>
                          <a:spcPts val="0"/>
                        </a:spcBef>
                        <a:buFont typeface="Arial" panose="020B0604020202020204" pitchFamily="34" charset="0"/>
                        <a:buNone/>
                      </a:pPr>
                      <a:r>
                        <a:rPr lang="en-AU" sz="1800"/>
                        <a:t>It includes advice that could help prevent economic loss on farms.</a:t>
                      </a:r>
                    </a:p>
                  </a:txBody>
                  <a:tcP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spcBef>
                          <a:spcPts val="0"/>
                        </a:spcBef>
                      </a:pPr>
                      <a:endParaRPr lang="en-AU" dirty="0"/>
                    </a:p>
                  </a:txBody>
                  <a:tcP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007819"/>
                  </a:ext>
                </a:extLst>
              </a:tr>
              <a:tr h="1156439">
                <a:tc>
                  <a:txBody>
                    <a:bodyPr/>
                    <a:lstStyle/>
                    <a:p>
                      <a:pPr>
                        <a:lnSpc>
                          <a:spcPct val="130000"/>
                        </a:lnSpc>
                        <a:spcBef>
                          <a:spcPts val="0"/>
                        </a:spcBef>
                        <a:buNone/>
                      </a:pPr>
                      <a:r>
                        <a:rPr lang="en-AU" sz="1800" b="1" dirty="0"/>
                        <a:t>Suggestions for improvement</a:t>
                      </a:r>
                      <a:endParaRPr lang="en-AU" sz="1800" dirty="0"/>
                    </a:p>
                    <a:p>
                      <a:pPr>
                        <a:lnSpc>
                          <a:spcPct val="130000"/>
                        </a:lnSpc>
                        <a:spcBef>
                          <a:spcPts val="0"/>
                        </a:spcBef>
                        <a:buFont typeface="Arial" panose="020B0604020202020204" pitchFamily="34" charset="0"/>
                        <a:buNone/>
                      </a:pPr>
                      <a:r>
                        <a:rPr lang="en-AU" sz="1800" dirty="0"/>
                        <a:t>One thing that could be added or improved is: </a:t>
                      </a:r>
                    </a:p>
                    <a:p>
                      <a:pPr>
                        <a:lnSpc>
                          <a:spcPct val="130000"/>
                        </a:lnSpc>
                        <a:spcBef>
                          <a:spcPts val="0"/>
                        </a:spcBef>
                        <a:buFont typeface="Arial" panose="020B0604020202020204" pitchFamily="34" charset="0"/>
                        <a:buNone/>
                      </a:pPr>
                      <a:r>
                        <a:rPr lang="en-AU" sz="1800" dirty="0"/>
                        <a:t>One thing I really liked was:</a:t>
                      </a:r>
                    </a:p>
                  </a:txBody>
                  <a:tcP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30000"/>
                        </a:lnSpc>
                        <a:spcBef>
                          <a:spcPts val="0"/>
                        </a:spcBef>
                      </a:pPr>
                      <a:endParaRPr lang="en-AU" dirty="0"/>
                    </a:p>
                  </a:txBody>
                  <a:tcP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51682680"/>
                  </a:ext>
                </a:extLst>
              </a:tr>
            </a:tbl>
          </a:graphicData>
        </a:graphic>
      </p:graphicFrame>
      <p:sp>
        <p:nvSpPr>
          <p:cNvPr id="3" name="Slide Number Placeholder 2">
            <a:extLst>
              <a:ext uri="{FF2B5EF4-FFF2-40B4-BE49-F238E27FC236}">
                <a16:creationId xmlns:a16="http://schemas.microsoft.com/office/drawing/2014/main" id="{A7DC54F0-6FA1-460C-CB54-1955247237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185084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B845A-EB48-C3B8-F270-63DD4BB321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5DA7BA-ECD9-3E0B-2F63-E5D7289161BC}"/>
              </a:ext>
            </a:extLst>
          </p:cNvPr>
          <p:cNvSpPr>
            <a:spLocks noGrp="1"/>
          </p:cNvSpPr>
          <p:nvPr>
            <p:ph type="title"/>
          </p:nvPr>
        </p:nvSpPr>
        <p:spPr/>
        <p:txBody>
          <a:bodyPr/>
          <a:lstStyle/>
          <a:p>
            <a:r>
              <a:rPr lang="en-AU">
                <a:latin typeface="+mj-lt"/>
              </a:rPr>
              <a:t>Zoonotic diseases</a:t>
            </a:r>
          </a:p>
        </p:txBody>
      </p:sp>
      <p:sp>
        <p:nvSpPr>
          <p:cNvPr id="12" name="Text Placeholder 11">
            <a:extLst>
              <a:ext uri="{FF2B5EF4-FFF2-40B4-BE49-F238E27FC236}">
                <a16:creationId xmlns:a16="http://schemas.microsoft.com/office/drawing/2014/main" id="{9C9DEF92-8C60-2D5E-8AE7-30531DE39BE7}"/>
              </a:ext>
            </a:extLst>
          </p:cNvPr>
          <p:cNvSpPr>
            <a:spLocks noGrp="1"/>
          </p:cNvSpPr>
          <p:nvPr>
            <p:ph type="body" sz="quarter" idx="17"/>
          </p:nvPr>
        </p:nvSpPr>
        <p:spPr>
          <a:xfrm>
            <a:off x="354000" y="1306883"/>
            <a:ext cx="11484000" cy="4807835"/>
          </a:xfrm>
        </p:spPr>
        <p:txBody>
          <a:bodyPr/>
          <a:lstStyle/>
          <a:p>
            <a:pPr>
              <a:buNone/>
            </a:pPr>
            <a:r>
              <a:rPr lang="en-AU" sz="1800" b="1" dirty="0">
                <a:effectLst/>
                <a:latin typeface="+mn-lt"/>
                <a:ea typeface="Calibri" panose="020F0502020204030204" pitchFamily="34" charset="0"/>
                <a:cs typeface="Arial" panose="020B0604020202020204" pitchFamily="34" charset="0"/>
              </a:rPr>
              <a:t>When </a:t>
            </a:r>
            <a:r>
              <a:rPr lang="en-AU" sz="1800" b="1" dirty="0">
                <a:latin typeface="+mn-lt"/>
                <a:ea typeface="Calibri" panose="020F0502020204030204" pitchFamily="34" charset="0"/>
              </a:rPr>
              <a:t>a</a:t>
            </a:r>
            <a:r>
              <a:rPr lang="en-AU" sz="1800" b="1" dirty="0">
                <a:effectLst/>
                <a:latin typeface="+mn-lt"/>
                <a:ea typeface="Calibri" panose="020F0502020204030204" pitchFamily="34" charset="0"/>
                <a:cs typeface="Arial" panose="020B0604020202020204" pitchFamily="34" charset="0"/>
              </a:rPr>
              <a:t>nimal </a:t>
            </a:r>
            <a:r>
              <a:rPr lang="en-AU" sz="1800" b="1" dirty="0">
                <a:latin typeface="+mn-lt"/>
                <a:ea typeface="Calibri" panose="020F0502020204030204" pitchFamily="34" charset="0"/>
              </a:rPr>
              <a:t>i</a:t>
            </a:r>
            <a:r>
              <a:rPr lang="en-AU" sz="1800" b="1" dirty="0">
                <a:effectLst/>
                <a:latin typeface="+mn-lt"/>
                <a:ea typeface="Calibri" panose="020F0502020204030204" pitchFamily="34" charset="0"/>
                <a:cs typeface="Arial" panose="020B0604020202020204" pitchFamily="34" charset="0"/>
              </a:rPr>
              <a:t>llness </a:t>
            </a:r>
            <a:r>
              <a:rPr lang="en-AU" sz="1800" b="1" dirty="0">
                <a:latin typeface="+mn-lt"/>
                <a:ea typeface="Calibri" panose="020F0502020204030204" pitchFamily="34" charset="0"/>
              </a:rPr>
              <a:t>a</a:t>
            </a:r>
            <a:r>
              <a:rPr lang="en-AU" sz="1800" b="1" dirty="0">
                <a:effectLst/>
                <a:latin typeface="+mn-lt"/>
                <a:ea typeface="Calibri" panose="020F0502020204030204" pitchFamily="34" charset="0"/>
                <a:cs typeface="Arial" panose="020B0604020202020204" pitchFamily="34" charset="0"/>
              </a:rPr>
              <a:t>ffects </a:t>
            </a:r>
            <a:r>
              <a:rPr lang="en-AU" sz="1800" b="1" dirty="0">
                <a:latin typeface="+mn-lt"/>
                <a:ea typeface="Calibri" panose="020F0502020204030204" pitchFamily="34" charset="0"/>
              </a:rPr>
              <a:t>h</a:t>
            </a:r>
            <a:r>
              <a:rPr lang="en-AU" sz="1800" b="1" dirty="0">
                <a:effectLst/>
                <a:latin typeface="+mn-lt"/>
                <a:ea typeface="Calibri" panose="020F0502020204030204" pitchFamily="34" charset="0"/>
                <a:cs typeface="Arial" panose="020B0604020202020204" pitchFamily="34" charset="0"/>
              </a:rPr>
              <a:t>umans</a:t>
            </a:r>
            <a:endParaRPr lang="en-AU" sz="1800" dirty="0">
              <a:effectLst/>
              <a:latin typeface="+mn-lt"/>
              <a:ea typeface="Calibri" panose="020F0502020204030204" pitchFamily="34" charset="0"/>
              <a:cs typeface="Times New Roman" panose="02020603050405020304" pitchFamily="18" charset="0"/>
            </a:endParaRPr>
          </a:p>
          <a:p>
            <a:pPr>
              <a:buNone/>
            </a:pPr>
            <a:r>
              <a:rPr lang="en-AU" sz="1800" dirty="0">
                <a:effectLst/>
                <a:latin typeface="+mn-lt"/>
                <a:ea typeface="Calibri" panose="020F0502020204030204" pitchFamily="34" charset="0"/>
                <a:cs typeface="Arial" panose="020B0604020202020204" pitchFamily="34" charset="0"/>
              </a:rPr>
              <a:t>Zoonotic diseases are diseases that can be passed from animals to humans. They may be caused by bacteria, viruses, fungi or parasites. Farmers, vets and people who work closely with animals are more likely to come into contact with zoonotic diseases, but some can spread more widely through food, water, or the environment.</a:t>
            </a:r>
            <a:endParaRPr lang="en-AU" sz="1800" dirty="0">
              <a:effectLst/>
              <a:latin typeface="+mn-lt"/>
              <a:ea typeface="Calibri" panose="020F0502020204030204" pitchFamily="34" charset="0"/>
              <a:cs typeface="Times New Roman" panose="02020603050405020304" pitchFamily="18" charset="0"/>
            </a:endParaRPr>
          </a:p>
          <a:p>
            <a:pPr>
              <a:buNone/>
            </a:pPr>
            <a:r>
              <a:rPr lang="en-AU" sz="1800" b="1" dirty="0">
                <a:effectLst/>
                <a:latin typeface="+mn-lt"/>
                <a:ea typeface="Calibri" panose="020F0502020204030204" pitchFamily="34" charset="0"/>
                <a:cs typeface="Arial" panose="020B0604020202020204" pitchFamily="34" charset="0"/>
              </a:rPr>
              <a:t>Examples of zoonotic diseases in sheep include:</a:t>
            </a:r>
            <a:endParaRPr lang="en-AU" sz="1800" dirty="0">
              <a:effectLst/>
              <a:latin typeface="+mn-lt"/>
              <a:ea typeface="Calibri" panose="020F050202020403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AU" sz="1800" b="1" dirty="0">
                <a:effectLst/>
                <a:latin typeface="+mn-lt"/>
                <a:ea typeface="Calibri" panose="020F0502020204030204" pitchFamily="34" charset="0"/>
                <a:cs typeface="Arial" panose="020B0604020202020204" pitchFamily="34" charset="0"/>
              </a:rPr>
              <a:t>Q fever</a:t>
            </a:r>
            <a:r>
              <a:rPr lang="en-AU" sz="1800" dirty="0">
                <a:effectLst/>
                <a:latin typeface="+mn-lt"/>
                <a:ea typeface="Calibri" panose="020F0502020204030204" pitchFamily="34" charset="0"/>
                <a:cs typeface="Arial" panose="020B0604020202020204" pitchFamily="34" charset="0"/>
              </a:rPr>
              <a:t> – caused by bacteria, can spread to humans through dust contaminated with sheep birth fluids or faeces.</a:t>
            </a:r>
            <a:endParaRPr lang="en-AU" sz="1800" dirty="0">
              <a:effectLst/>
              <a:latin typeface="+mn-lt"/>
              <a:ea typeface="Calibri" panose="020F050202020403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AU" sz="1800" b="1" dirty="0">
                <a:effectLst/>
                <a:latin typeface="+mn-lt"/>
                <a:ea typeface="Calibri" panose="020F0502020204030204" pitchFamily="34" charset="0"/>
                <a:cs typeface="Arial" panose="020B0604020202020204" pitchFamily="34" charset="0"/>
              </a:rPr>
              <a:t>Scabby mouth</a:t>
            </a:r>
            <a:r>
              <a:rPr lang="en-AU" sz="1800" dirty="0">
                <a:effectLst/>
                <a:latin typeface="+mn-lt"/>
                <a:ea typeface="Calibri" panose="020F0502020204030204" pitchFamily="34" charset="0"/>
                <a:cs typeface="Arial" panose="020B0604020202020204" pitchFamily="34" charset="0"/>
              </a:rPr>
              <a:t> – a viral disease that can be transferred through skin contact with infected sheep.</a:t>
            </a:r>
            <a:endParaRPr lang="en-AU" sz="1800" dirty="0">
              <a:effectLst/>
              <a:latin typeface="+mn-lt"/>
              <a:ea typeface="Calibri" panose="020F050202020403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AU" sz="1800" b="1" dirty="0">
                <a:effectLst/>
                <a:latin typeface="+mn-lt"/>
                <a:ea typeface="Calibri" panose="020F0502020204030204" pitchFamily="34" charset="0"/>
                <a:cs typeface="Arial" panose="020B0604020202020204" pitchFamily="34" charset="0"/>
              </a:rPr>
              <a:t>Leptospirosis</a:t>
            </a:r>
            <a:r>
              <a:rPr lang="en-AU" sz="1800" dirty="0">
                <a:effectLst/>
                <a:latin typeface="+mn-lt"/>
                <a:ea typeface="Calibri" panose="020F0502020204030204" pitchFamily="34" charset="0"/>
                <a:cs typeface="Arial" panose="020B0604020202020204" pitchFamily="34" charset="0"/>
              </a:rPr>
              <a:t> – a bacterial infection found in urine that can affect both animals and humans.</a:t>
            </a:r>
            <a:endParaRPr lang="en-AU" sz="1800" dirty="0">
              <a:effectLst/>
              <a:latin typeface="+mn-lt"/>
              <a:ea typeface="Calibri" panose="020F050202020403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AU" sz="1800" b="1" dirty="0">
                <a:effectLst/>
                <a:latin typeface="+mn-lt"/>
                <a:ea typeface="Calibri" panose="020F0502020204030204" pitchFamily="34" charset="0"/>
                <a:cs typeface="Arial" panose="020B0604020202020204" pitchFamily="34" charset="0"/>
              </a:rPr>
              <a:t>Ringworm</a:t>
            </a:r>
            <a:r>
              <a:rPr lang="en-AU" sz="1800" dirty="0">
                <a:effectLst/>
                <a:latin typeface="+mn-lt"/>
                <a:ea typeface="Calibri" panose="020F0502020204030204" pitchFamily="34" charset="0"/>
                <a:cs typeface="Arial" panose="020B0604020202020204" pitchFamily="34" charset="0"/>
              </a:rPr>
              <a:t> – a fungal skin disease that can easily spread between humans and animals.</a:t>
            </a:r>
            <a:endParaRPr lang="en-AU" sz="1800" dirty="0">
              <a:effectLst/>
              <a:latin typeface="+mn-lt"/>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07E36CF3-DA2F-E146-421E-B21F4BB0BB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71</a:t>
            </a:fld>
            <a:endParaRPr lang="en-AU"/>
          </a:p>
        </p:txBody>
      </p:sp>
    </p:spTree>
    <p:extLst>
      <p:ext uri="{BB962C8B-B14F-4D97-AF65-F5344CB8AC3E}">
        <p14:creationId xmlns:p14="http://schemas.microsoft.com/office/powerpoint/2010/main" val="200714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9F96-A68D-1A69-A4B4-1C5573A188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676511-BBE5-2B72-F7E6-C2857F791279}"/>
              </a:ext>
            </a:extLst>
          </p:cNvPr>
          <p:cNvSpPr>
            <a:spLocks noGrp="1"/>
          </p:cNvSpPr>
          <p:nvPr>
            <p:ph type="title"/>
          </p:nvPr>
        </p:nvSpPr>
        <p:spPr/>
        <p:txBody>
          <a:bodyPr/>
          <a:lstStyle/>
          <a:p>
            <a:pPr>
              <a:lnSpc>
                <a:spcPct val="115000"/>
              </a:lnSpc>
              <a:spcBef>
                <a:spcPts val="1200"/>
              </a:spcBef>
              <a:buNone/>
            </a:pPr>
            <a:r>
              <a:rPr lang="en-AU" sz="3600">
                <a:effectLst/>
                <a:latin typeface="Arial" panose="020B0604020202020204" pitchFamily="34" charset="0"/>
                <a:ea typeface="Calibri" panose="020F0502020204030204" pitchFamily="34" charset="0"/>
                <a:cs typeface="Arial" panose="020B0604020202020204" pitchFamily="34" charset="0"/>
              </a:rPr>
              <a:t>Preventing zoonotic </a:t>
            </a:r>
            <a:r>
              <a:rPr lang="en-AU">
                <a:ea typeface="Calibri" panose="020F0502020204030204" pitchFamily="34" charset="0"/>
              </a:rPr>
              <a:t>d</a:t>
            </a:r>
            <a:r>
              <a:rPr lang="en-AU" sz="3600">
                <a:effectLst/>
                <a:latin typeface="Arial" panose="020B0604020202020204" pitchFamily="34" charset="0"/>
                <a:ea typeface="Calibri" panose="020F0502020204030204" pitchFamily="34" charset="0"/>
                <a:cs typeface="Arial" panose="020B0604020202020204" pitchFamily="34" charset="0"/>
              </a:rPr>
              <a:t>isease on farms</a:t>
            </a:r>
            <a:endParaRPr lang="en-AU" sz="36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Placeholder 11">
            <a:extLst>
              <a:ext uri="{FF2B5EF4-FFF2-40B4-BE49-F238E27FC236}">
                <a16:creationId xmlns:a16="http://schemas.microsoft.com/office/drawing/2014/main" id="{0BA4AF01-630F-8C72-A780-11DCB3A4566D}"/>
              </a:ext>
            </a:extLst>
          </p:cNvPr>
          <p:cNvSpPr>
            <a:spLocks noGrp="1"/>
          </p:cNvSpPr>
          <p:nvPr>
            <p:ph type="body" sz="quarter" idx="17"/>
          </p:nvPr>
        </p:nvSpPr>
        <p:spPr/>
        <p:txBody>
          <a:bodyPr/>
          <a:lstStyle/>
          <a:p>
            <a:pPr>
              <a:buNone/>
            </a:pPr>
            <a:r>
              <a:rPr lang="en-AU" sz="1800" dirty="0">
                <a:effectLst/>
                <a:latin typeface="Arial" panose="020B0604020202020204" pitchFamily="34" charset="0"/>
                <a:ea typeface="Calibri" panose="020F0502020204030204" pitchFamily="34" charset="0"/>
                <a:cs typeface="Arial" panose="020B0604020202020204" pitchFamily="34" charset="0"/>
              </a:rPr>
              <a:t>There are simple, effective ways to reduce the risk of zoonotic disease:</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AU" sz="1800" dirty="0">
                <a:effectLst/>
                <a:latin typeface="Arial" panose="020B0604020202020204" pitchFamily="34" charset="0"/>
                <a:ea typeface="Calibri" panose="020F0502020204030204" pitchFamily="34" charset="0"/>
                <a:cs typeface="Arial" panose="020B0604020202020204" pitchFamily="34" charset="0"/>
              </a:rPr>
              <a:t>Wash hands thoroughly after handling animals.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AU" sz="1800" dirty="0">
                <a:effectLst/>
                <a:latin typeface="Arial" panose="020B0604020202020204" pitchFamily="34" charset="0"/>
                <a:ea typeface="Calibri" panose="020F0502020204030204" pitchFamily="34" charset="0"/>
                <a:cs typeface="Arial" panose="020B0604020202020204" pitchFamily="34" charset="0"/>
              </a:rPr>
              <a:t>Wear protective clothing like gloves, overalls and masks when assisting with lambing or handling sick animals.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AU" sz="1800" dirty="0">
                <a:effectLst/>
                <a:latin typeface="Arial" panose="020B0604020202020204" pitchFamily="34" charset="0"/>
                <a:ea typeface="Calibri" panose="020F0502020204030204" pitchFamily="34" charset="0"/>
                <a:cs typeface="Arial" panose="020B0604020202020204" pitchFamily="34" charset="0"/>
              </a:rPr>
              <a:t>Vaccinate livestock and humans where appropriate</a:t>
            </a:r>
          </a:p>
          <a:p>
            <a:pPr marL="285750" lvl="0" indent="-285750">
              <a:buSzPts val="1000"/>
              <a:buFont typeface="Arial" panose="020B0604020202020204" pitchFamily="34" charset="0"/>
              <a:buChar char="•"/>
              <a:tabLst>
                <a:tab pos="457200" algn="l"/>
              </a:tabLst>
            </a:pPr>
            <a:r>
              <a:rPr lang="en-AU" sz="1800" dirty="0">
                <a:effectLst/>
                <a:latin typeface="Arial" panose="020B0604020202020204" pitchFamily="34" charset="0"/>
                <a:ea typeface="Calibri" panose="020F0502020204030204" pitchFamily="34" charset="0"/>
                <a:cs typeface="Arial" panose="020B0604020202020204" pitchFamily="34" charset="0"/>
              </a:rPr>
              <a:t>Quarantine new or sick animals.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en-AU" sz="1800" dirty="0">
                <a:effectLst/>
                <a:latin typeface="Arial" panose="020B0604020202020204" pitchFamily="34" charset="0"/>
                <a:ea typeface="Calibri" panose="020F0502020204030204" pitchFamily="34" charset="0"/>
                <a:cs typeface="Arial" panose="020B0604020202020204" pitchFamily="34" charset="0"/>
              </a:rPr>
              <a:t>Keep animal areas clean and limit exposure to manure and contaminated dust.</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E01BED9F-CC68-8A7A-1322-CD400341A28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130776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4D83A-D4AC-696A-4265-EB15825E97D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88AAA59-BB3D-63DC-132B-59C998B69463}"/>
              </a:ext>
            </a:extLst>
          </p:cNvPr>
          <p:cNvSpPr>
            <a:spLocks noGrp="1"/>
          </p:cNvSpPr>
          <p:nvPr>
            <p:ph type="title"/>
          </p:nvPr>
        </p:nvSpPr>
        <p:spPr/>
        <p:txBody>
          <a:bodyPr/>
          <a:lstStyle/>
          <a:p>
            <a:pPr>
              <a:lnSpc>
                <a:spcPct val="100000"/>
              </a:lnSpc>
            </a:pPr>
            <a:r>
              <a:rPr lang="en-AU" dirty="0">
                <a:latin typeface="+mj-lt"/>
              </a:rPr>
              <a:t>13. Sheep handling – estimating age</a:t>
            </a:r>
          </a:p>
        </p:txBody>
      </p:sp>
      <p:sp>
        <p:nvSpPr>
          <p:cNvPr id="3" name="TextBox 2">
            <a:extLst>
              <a:ext uri="{FF2B5EF4-FFF2-40B4-BE49-F238E27FC236}">
                <a16:creationId xmlns:a16="http://schemas.microsoft.com/office/drawing/2014/main" id="{E9F4B051-957E-3CBE-D2CC-42DA629393BD}"/>
              </a:ext>
            </a:extLst>
          </p:cNvPr>
          <p:cNvSpPr txBox="1"/>
          <p:nvPr/>
        </p:nvSpPr>
        <p:spPr>
          <a:xfrm>
            <a:off x="370416" y="1894417"/>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developing practical skills to estimate an animal’s age using visible characteristics.</a:t>
            </a:r>
            <a:endParaRPr lang="en-AU" sz="1800" b="1" dirty="0">
              <a:solidFill>
                <a:schemeClr val="accent1"/>
              </a:solidFill>
              <a:latin typeface="+mj-lt"/>
              <a:cs typeface="Arial" panose="020B0604020202020204" pitchFamily="34" charset="0"/>
            </a:endParaRP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how sheep teeth change over time</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use mouthing to estimate age.</a:t>
            </a:r>
          </a:p>
        </p:txBody>
      </p:sp>
      <p:sp>
        <p:nvSpPr>
          <p:cNvPr id="2" name="Slide Number Placeholder 1">
            <a:extLst>
              <a:ext uri="{FF2B5EF4-FFF2-40B4-BE49-F238E27FC236}">
                <a16:creationId xmlns:a16="http://schemas.microsoft.com/office/drawing/2014/main" id="{41757E1A-4D7A-772F-ED9F-F41F6213216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73</a:t>
            </a:fld>
            <a:endParaRPr lang="en-AU"/>
          </a:p>
        </p:txBody>
      </p:sp>
      <p:sp>
        <p:nvSpPr>
          <p:cNvPr id="8" name="Text Placeholder 5">
            <a:extLst>
              <a:ext uri="{FF2B5EF4-FFF2-40B4-BE49-F238E27FC236}">
                <a16:creationId xmlns:a16="http://schemas.microsoft.com/office/drawing/2014/main" id="{00273C28-9431-D9B9-F669-B290231E2FD0}"/>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170525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F6C53-5AE5-CD17-6EB2-4D0C4E5EA56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602417C-9DB5-1B94-446C-623D7A4A82FD}"/>
              </a:ext>
            </a:extLst>
          </p:cNvPr>
          <p:cNvSpPr>
            <a:spLocks noGrp="1"/>
          </p:cNvSpPr>
          <p:nvPr>
            <p:ph type="title"/>
          </p:nvPr>
        </p:nvSpPr>
        <p:spPr/>
        <p:txBody>
          <a:bodyPr/>
          <a:lstStyle/>
          <a:p>
            <a:r>
              <a:rPr lang="en-AU" dirty="0"/>
              <a:t>Key terms (13) </a:t>
            </a:r>
            <a:r>
              <a:rPr lang="en-AU" dirty="0">
                <a:solidFill>
                  <a:schemeClr val="bg1"/>
                </a:solidFill>
              </a:rPr>
              <a:t>14</a:t>
            </a:r>
            <a:endParaRPr lang="en-AU" dirty="0"/>
          </a:p>
        </p:txBody>
      </p:sp>
      <p:sp>
        <p:nvSpPr>
          <p:cNvPr id="9" name="Text Placeholder 8">
            <a:extLst>
              <a:ext uri="{FF2B5EF4-FFF2-40B4-BE49-F238E27FC236}">
                <a16:creationId xmlns:a16="http://schemas.microsoft.com/office/drawing/2014/main" id="{B738B04B-CE51-F878-9A1F-FC3A5CA1D421}"/>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Mouthing </a:t>
            </a:r>
            <a:r>
              <a:rPr lang="en-AU" sz="1800" dirty="0">
                <a:effectLst/>
                <a:latin typeface="Arial" panose="020B0604020202020204" pitchFamily="34" charset="0"/>
                <a:ea typeface="Calibri" panose="020F0502020204030204" pitchFamily="34" charset="0"/>
              </a:rPr>
              <a:t>– checking a sheep’s teeth to estimate its age.</a:t>
            </a:r>
          </a:p>
          <a:p>
            <a:pPr>
              <a:lnSpc>
                <a:spcPct val="150000"/>
              </a:lnSpc>
              <a:buNone/>
            </a:pPr>
            <a:r>
              <a:rPr lang="en-AU" sz="1800" b="1" dirty="0">
                <a:effectLst/>
                <a:latin typeface="Arial" panose="020B0604020202020204" pitchFamily="34" charset="0"/>
                <a:ea typeface="Calibri" panose="020F0502020204030204" pitchFamily="34" charset="0"/>
              </a:rPr>
              <a:t>Incisors</a:t>
            </a:r>
            <a:r>
              <a:rPr lang="en-AU" sz="1800" dirty="0">
                <a:effectLst/>
                <a:latin typeface="Arial" panose="020B0604020202020204" pitchFamily="34" charset="0"/>
                <a:ea typeface="Calibri" panose="020F0502020204030204" pitchFamily="34" charset="0"/>
              </a:rPr>
              <a:t> – the front teeth used to tell how old a sheep is.</a:t>
            </a:r>
          </a:p>
          <a:p>
            <a:pPr>
              <a:lnSpc>
                <a:spcPct val="150000"/>
              </a:lnSpc>
            </a:pPr>
            <a:r>
              <a:rPr lang="en-AU" sz="1800" b="1" dirty="0">
                <a:effectLst/>
                <a:latin typeface="Arial" panose="020B0604020202020204" pitchFamily="34" charset="0"/>
                <a:ea typeface="Calibri" panose="020F0502020204030204" pitchFamily="34" charset="0"/>
              </a:rPr>
              <a:t>Cull</a:t>
            </a:r>
            <a:r>
              <a:rPr lang="en-AU" sz="1800" dirty="0">
                <a:effectLst/>
                <a:latin typeface="Arial" panose="020B0604020202020204" pitchFamily="34" charset="0"/>
                <a:ea typeface="Calibri" panose="020F0502020204030204" pitchFamily="34" charset="0"/>
              </a:rPr>
              <a:t> – to remove an animal from the flock, often due to age or poor health.</a:t>
            </a:r>
          </a:p>
        </p:txBody>
      </p:sp>
      <p:pic>
        <p:nvPicPr>
          <p:cNvPr id="5" name="Picture Placeholder 5">
            <a:extLst>
              <a:ext uri="{FF2B5EF4-FFF2-40B4-BE49-F238E27FC236}">
                <a16:creationId xmlns:a16="http://schemas.microsoft.com/office/drawing/2014/main" id="{8A08C56E-303B-7AAC-B002-78B1752E5B51}"/>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4DA65B82-E9E1-5B28-FA69-8489FFAF3946}"/>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82854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5727D1C-24F2-2957-1A86-E76B7AE08770}"/>
              </a:ext>
            </a:extLst>
          </p:cNvPr>
          <p:cNvSpPr>
            <a:spLocks noGrp="1"/>
          </p:cNvSpPr>
          <p:nvPr>
            <p:ph type="title"/>
          </p:nvPr>
        </p:nvSpPr>
        <p:spPr/>
        <p:txBody>
          <a:bodyPr/>
          <a:lstStyle/>
          <a:p>
            <a:r>
              <a:rPr lang="en-AU" dirty="0"/>
              <a:t>Mouthing a sheep</a:t>
            </a:r>
          </a:p>
        </p:txBody>
      </p:sp>
      <p:pic>
        <p:nvPicPr>
          <p:cNvPr id="18" name="Picture 17" descr="Laptop showing image of YouTube clip for the linked video">
            <a:extLst>
              <a:ext uri="{FF2B5EF4-FFF2-40B4-BE49-F238E27FC236}">
                <a16:creationId xmlns:a16="http://schemas.microsoft.com/office/drawing/2014/main" id="{B7D26FB0-E951-7135-0963-1AA290DAE5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1948" y="1087989"/>
            <a:ext cx="9470065" cy="5608011"/>
          </a:xfrm>
          <a:prstGeom prst="rect">
            <a:avLst/>
          </a:prstGeom>
        </p:spPr>
      </p:pic>
      <p:sp>
        <p:nvSpPr>
          <p:cNvPr id="4" name="Slide Number Placeholder 3">
            <a:extLst>
              <a:ext uri="{FF2B5EF4-FFF2-40B4-BE49-F238E27FC236}">
                <a16:creationId xmlns:a16="http://schemas.microsoft.com/office/drawing/2014/main" id="{D9B2622D-7597-6C38-E005-920009D89D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415570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753A9-39ED-86AF-3574-4873FCB8EF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B82F23-8B63-F500-2809-5606AFB8662C}"/>
              </a:ext>
            </a:extLst>
          </p:cNvPr>
          <p:cNvSpPr>
            <a:spLocks noGrp="1"/>
          </p:cNvSpPr>
          <p:nvPr>
            <p:ph type="title"/>
          </p:nvPr>
        </p:nvSpPr>
        <p:spPr/>
        <p:txBody>
          <a:bodyPr/>
          <a:lstStyle/>
          <a:p>
            <a:r>
              <a:rPr lang="en-AU" dirty="0"/>
              <a:t>Challenge question (3)</a:t>
            </a:r>
            <a:endParaRPr lang="en-AU" dirty="0">
              <a:solidFill>
                <a:schemeClr val="accent6"/>
              </a:solidFill>
            </a:endParaRPr>
          </a:p>
        </p:txBody>
      </p:sp>
      <p:sp>
        <p:nvSpPr>
          <p:cNvPr id="7" name="Text Placeholder 9">
            <a:extLst>
              <a:ext uri="{FF2B5EF4-FFF2-40B4-BE49-F238E27FC236}">
                <a16:creationId xmlns:a16="http://schemas.microsoft.com/office/drawing/2014/main" id="{75A7450B-96E8-723F-415E-33173AD48B9B}"/>
              </a:ext>
            </a:extLst>
          </p:cNvPr>
          <p:cNvSpPr txBox="1">
            <a:spLocks/>
          </p:cNvSpPr>
          <p:nvPr/>
        </p:nvSpPr>
        <p:spPr>
          <a:xfrm>
            <a:off x="360025" y="4399938"/>
            <a:ext cx="10562671" cy="170023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12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12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600"/>
              </a:spcAft>
            </a:pPr>
            <a:r>
              <a:rPr lang="en-AU" sz="2000" dirty="0">
                <a:ea typeface="Calibri" panose="020F0502020204030204" pitchFamily="34" charset="0"/>
              </a:rPr>
              <a:t>Why is age estimation important when deciding whether to keep a sheep for breeding or send it to market?</a:t>
            </a:r>
          </a:p>
        </p:txBody>
      </p:sp>
      <p:pic>
        <p:nvPicPr>
          <p:cNvPr id="8" name="Picture Placeholder 6">
            <a:extLst>
              <a:ext uri="{FF2B5EF4-FFF2-40B4-BE49-F238E27FC236}">
                <a16:creationId xmlns:a16="http://schemas.microsoft.com/office/drawing/2014/main" id="{3D136CFB-B492-0D54-A2BC-3F283BE0668F}"/>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a:stretch>
            <a:fillRect/>
          </a:stretch>
        </p:blipFill>
        <p:spPr>
          <a:xfrm>
            <a:off x="360531" y="1960398"/>
            <a:ext cx="11483637" cy="2060575"/>
          </a:xfrm>
        </p:spPr>
      </p:pic>
      <p:sp>
        <p:nvSpPr>
          <p:cNvPr id="2" name="Slide Number Placeholder 1">
            <a:extLst>
              <a:ext uri="{FF2B5EF4-FFF2-40B4-BE49-F238E27FC236}">
                <a16:creationId xmlns:a16="http://schemas.microsoft.com/office/drawing/2014/main" id="{E738F7C1-CD13-0F70-1C84-FC1ABAD843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111275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A77B7-39BD-0211-BC75-400EDE1760A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7E4EBB7-656C-3B92-229D-2469B83B4B85}"/>
              </a:ext>
            </a:extLst>
          </p:cNvPr>
          <p:cNvSpPr>
            <a:spLocks noGrp="1"/>
          </p:cNvSpPr>
          <p:nvPr>
            <p:ph type="title"/>
          </p:nvPr>
        </p:nvSpPr>
        <p:spPr/>
        <p:txBody>
          <a:bodyPr/>
          <a:lstStyle/>
          <a:p>
            <a:pPr>
              <a:lnSpc>
                <a:spcPct val="100000"/>
              </a:lnSpc>
            </a:pPr>
            <a:r>
              <a:rPr lang="en-AU">
                <a:latin typeface="+mj-lt"/>
              </a:rPr>
              <a:t>14. Sheep handling – fat and condition scoring</a:t>
            </a:r>
          </a:p>
        </p:txBody>
      </p:sp>
      <p:sp>
        <p:nvSpPr>
          <p:cNvPr id="3" name="TextBox 2">
            <a:extLst>
              <a:ext uri="{FF2B5EF4-FFF2-40B4-BE49-F238E27FC236}">
                <a16:creationId xmlns:a16="http://schemas.microsoft.com/office/drawing/2014/main" id="{DBDCD549-99D5-3A1F-3300-94901DD8B8B3}"/>
              </a:ext>
            </a:extLst>
          </p:cNvPr>
          <p:cNvSpPr txBox="1"/>
          <p:nvPr/>
        </p:nvSpPr>
        <p:spPr>
          <a:xfrm>
            <a:off x="332838" y="1894417"/>
            <a:ext cx="11303000" cy="248786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developing practical skills to assess the physical condition of livestock to evaluate health and productivity.</a:t>
            </a:r>
            <a:endParaRPr lang="en-AU" sz="1800" b="1" dirty="0">
              <a:solidFill>
                <a:schemeClr val="accent1"/>
              </a:solidFill>
              <a:latin typeface="+mj-lt"/>
              <a:cs typeface="Arial" panose="020B0604020202020204" pitchFamily="34" charset="0"/>
            </a:endParaRPr>
          </a:p>
          <a:p>
            <a:pPr>
              <a:lnSpc>
                <a:spcPct val="150000"/>
              </a:lnSpc>
              <a:spcAft>
                <a:spcPts val="1200"/>
              </a:spcAft>
            </a:pPr>
            <a:endParaRPr lang="en-AU" sz="1800" b="1" dirty="0">
              <a:solidFill>
                <a:schemeClr val="accent1"/>
              </a:solidFill>
              <a:latin typeface="+mj-lt"/>
              <a:cs typeface="Arial" panose="020B0604020202020204" pitchFamily="34" charset="0"/>
            </a:endParaRPr>
          </a:p>
          <a:p>
            <a:pPr>
              <a:lnSpc>
                <a:spcPct val="150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identify condition scores and what they show about animal health.</a:t>
            </a:r>
          </a:p>
        </p:txBody>
      </p:sp>
      <p:sp>
        <p:nvSpPr>
          <p:cNvPr id="2" name="Slide Number Placeholder 1">
            <a:extLst>
              <a:ext uri="{FF2B5EF4-FFF2-40B4-BE49-F238E27FC236}">
                <a16:creationId xmlns:a16="http://schemas.microsoft.com/office/drawing/2014/main" id="{4BC2F667-2CF7-B011-9FA7-8047A25D0A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77</a:t>
            </a:fld>
            <a:endParaRPr lang="en-AU"/>
          </a:p>
        </p:txBody>
      </p:sp>
      <p:sp>
        <p:nvSpPr>
          <p:cNvPr id="8" name="Text Placeholder 5">
            <a:extLst>
              <a:ext uri="{FF2B5EF4-FFF2-40B4-BE49-F238E27FC236}">
                <a16:creationId xmlns:a16="http://schemas.microsoft.com/office/drawing/2014/main" id="{B8A7070D-9395-56DD-8A6A-BBF7505C082A}"/>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327122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B23D4-8E9F-36CD-DED1-EBAFB080FD1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DE4582D-E477-8E9F-22CF-550DDAE01321}"/>
              </a:ext>
            </a:extLst>
          </p:cNvPr>
          <p:cNvSpPr>
            <a:spLocks noGrp="1"/>
          </p:cNvSpPr>
          <p:nvPr>
            <p:ph type="title"/>
          </p:nvPr>
        </p:nvSpPr>
        <p:spPr/>
        <p:txBody>
          <a:bodyPr/>
          <a:lstStyle/>
          <a:p>
            <a:r>
              <a:rPr lang="en-AU" dirty="0"/>
              <a:t>Key terms (14) </a:t>
            </a:r>
            <a:r>
              <a:rPr lang="en-AU" dirty="0">
                <a:solidFill>
                  <a:schemeClr val="bg1"/>
                </a:solidFill>
              </a:rPr>
              <a:t>15</a:t>
            </a:r>
            <a:endParaRPr lang="en-AU" dirty="0"/>
          </a:p>
        </p:txBody>
      </p:sp>
      <p:sp>
        <p:nvSpPr>
          <p:cNvPr id="9" name="Text Placeholder 8">
            <a:extLst>
              <a:ext uri="{FF2B5EF4-FFF2-40B4-BE49-F238E27FC236}">
                <a16:creationId xmlns:a16="http://schemas.microsoft.com/office/drawing/2014/main" id="{A4CA417E-B796-8C13-065D-6EA18A8D995F}"/>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Condition score </a:t>
            </a:r>
            <a:r>
              <a:rPr lang="en-AU" sz="1800" dirty="0">
                <a:effectLst/>
                <a:latin typeface="Arial" panose="020B0604020202020204" pitchFamily="34" charset="0"/>
                <a:ea typeface="Calibri" panose="020F0502020204030204" pitchFamily="34" charset="0"/>
              </a:rPr>
              <a:t>– a rating of a sheep’s body fat and muscle, used to check health.</a:t>
            </a:r>
          </a:p>
          <a:p>
            <a:pPr>
              <a:lnSpc>
                <a:spcPct val="150000"/>
              </a:lnSpc>
              <a:buNone/>
            </a:pPr>
            <a:r>
              <a:rPr lang="en-AU" sz="1800" b="1" dirty="0">
                <a:effectLst/>
                <a:latin typeface="Arial" panose="020B0604020202020204" pitchFamily="34" charset="0"/>
                <a:ea typeface="Calibri" panose="020F0502020204030204" pitchFamily="34" charset="0"/>
              </a:rPr>
              <a:t>Fat cover </a:t>
            </a:r>
            <a:r>
              <a:rPr lang="en-AU" sz="1800" dirty="0">
                <a:effectLst/>
                <a:latin typeface="Arial" panose="020B0604020202020204" pitchFamily="34" charset="0"/>
                <a:ea typeface="Calibri" panose="020F0502020204030204" pitchFamily="34" charset="0"/>
              </a:rPr>
              <a:t>– the layer of fat over a sheep’s ribs and spine that shows how well it’s been fed.</a:t>
            </a:r>
          </a:p>
          <a:p>
            <a:pPr>
              <a:lnSpc>
                <a:spcPct val="150000"/>
              </a:lnSpc>
            </a:pPr>
            <a:r>
              <a:rPr lang="en-AU" sz="1800" b="1" dirty="0">
                <a:effectLst/>
                <a:latin typeface="Arial" panose="020B0604020202020204" pitchFamily="34" charset="0"/>
                <a:ea typeface="Calibri" panose="020F0502020204030204" pitchFamily="34" charset="0"/>
              </a:rPr>
              <a:t>Backbone</a:t>
            </a:r>
            <a:r>
              <a:rPr lang="en-AU" sz="1800" dirty="0">
                <a:effectLst/>
                <a:latin typeface="Arial" panose="020B0604020202020204" pitchFamily="34" charset="0"/>
                <a:ea typeface="Calibri" panose="020F0502020204030204" pitchFamily="34" charset="0"/>
              </a:rPr>
              <a:t> – A key area felt during condition scoring to assess body condition.</a:t>
            </a:r>
          </a:p>
        </p:txBody>
      </p:sp>
      <p:pic>
        <p:nvPicPr>
          <p:cNvPr id="5" name="Picture Placeholder 5">
            <a:extLst>
              <a:ext uri="{FF2B5EF4-FFF2-40B4-BE49-F238E27FC236}">
                <a16:creationId xmlns:a16="http://schemas.microsoft.com/office/drawing/2014/main" id="{DDC63D05-E831-9947-C0DD-9F5E21C7AF5E}"/>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18E38FBF-3B31-06AA-9511-B1218F341130}"/>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158213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A7FD8D-6955-99DF-3C07-8997B533AB7B}"/>
              </a:ext>
            </a:extLst>
          </p:cNvPr>
          <p:cNvSpPr>
            <a:spLocks noGrp="1"/>
          </p:cNvSpPr>
          <p:nvPr>
            <p:ph type="title"/>
          </p:nvPr>
        </p:nvSpPr>
        <p:spPr/>
        <p:txBody>
          <a:bodyPr/>
          <a:lstStyle/>
          <a:p>
            <a:r>
              <a:rPr lang="en-AU"/>
              <a:t>Condition scoring a sheep</a:t>
            </a:r>
          </a:p>
        </p:txBody>
      </p:sp>
      <p:pic>
        <p:nvPicPr>
          <p:cNvPr id="11" name="Picture 10" descr="Laptop showing image of YouTube clip for the linked video">
            <a:hlinkClick r:id="rId3"/>
            <a:extLst>
              <a:ext uri="{FF2B5EF4-FFF2-40B4-BE49-F238E27FC236}">
                <a16:creationId xmlns:a16="http://schemas.microsoft.com/office/drawing/2014/main" id="{13B463B9-BF00-D07B-9666-CDAC754857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8317" y="982730"/>
            <a:ext cx="8828392" cy="5623270"/>
          </a:xfrm>
          <a:prstGeom prst="rect">
            <a:avLst/>
          </a:prstGeom>
        </p:spPr>
      </p:pic>
      <p:sp>
        <p:nvSpPr>
          <p:cNvPr id="2" name="Slide Number Placeholder 1">
            <a:extLst>
              <a:ext uri="{FF2B5EF4-FFF2-40B4-BE49-F238E27FC236}">
                <a16:creationId xmlns:a16="http://schemas.microsoft.com/office/drawing/2014/main" id="{80342A5A-2FFC-D2E6-4B84-426CB5EFE2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spTree>
    <p:extLst>
      <p:ext uri="{BB962C8B-B14F-4D97-AF65-F5344CB8AC3E}">
        <p14:creationId xmlns:p14="http://schemas.microsoft.com/office/powerpoint/2010/main" val="347796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507D01-A7E0-0CDA-691A-E0A4C3306B52}"/>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a:t>Sheep in Australia poster</a:t>
            </a:r>
          </a:p>
        </p:txBody>
      </p:sp>
      <p:pic>
        <p:nvPicPr>
          <p:cNvPr id="7" name="Picture 6" descr="poster of sheep grazing in the background with images of sheep products and an Australia map in the foreground.">
            <a:extLst>
              <a:ext uri="{FF2B5EF4-FFF2-40B4-BE49-F238E27FC236}">
                <a16:creationId xmlns:a16="http://schemas.microsoft.com/office/drawing/2014/main" id="{B5B710B3-86B3-0F45-E073-98220DA44761}"/>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67F86AD-BF84-D155-6AFF-E5874F65AF92}"/>
              </a:ext>
            </a:extLst>
          </p:cNvPr>
          <p:cNvSpPr txBox="1"/>
          <p:nvPr/>
        </p:nvSpPr>
        <p:spPr>
          <a:xfrm>
            <a:off x="210671" y="6557682"/>
            <a:ext cx="2586317" cy="138318"/>
          </a:xfrm>
          <a:prstGeom prst="rect">
            <a:avLst/>
          </a:prstGeom>
          <a:noFill/>
        </p:spPr>
        <p:txBody>
          <a:bodyPr wrap="square" lIns="0" tIns="0" rIns="0" bIns="0" rtlCol="0">
            <a:noAutofit/>
          </a:bodyPr>
          <a:lstStyle/>
          <a:p>
            <a:pPr algn="l"/>
            <a:r>
              <a:rPr lang="en-AU" sz="900" dirty="0">
                <a:solidFill>
                  <a:schemeClr val="bg1"/>
                </a:solidFill>
              </a:rPr>
              <a:t>Image created using Canva</a:t>
            </a:r>
          </a:p>
        </p:txBody>
      </p:sp>
      <p:sp>
        <p:nvSpPr>
          <p:cNvPr id="4" name="Slide Number Placeholder 3">
            <a:extLst>
              <a:ext uri="{FF2B5EF4-FFF2-40B4-BE49-F238E27FC236}">
                <a16:creationId xmlns:a16="http://schemas.microsoft.com/office/drawing/2014/main" id="{E0565A1C-4A3B-1E8D-B5EF-4A0B84E4CF10}"/>
              </a:ext>
              <a:ext uri="{C183D7F6-B498-43B3-948B-1728B52AA6E4}">
                <adec:decorative xmlns:adec="http://schemas.microsoft.com/office/drawing/2017/decorative" val="1"/>
              </a:ext>
            </a:extLst>
          </p:cNvPr>
          <p:cNvSpPr>
            <a:spLocks noGrp="1"/>
          </p:cNvSpPr>
          <p:nvPr>
            <p:ph type="sldNum" sz="quarter" idx="12"/>
          </p:nvPr>
        </p:nvSpPr>
        <p:spPr/>
        <p:txBody>
          <a:bodyPr/>
          <a:lstStyle/>
          <a:p>
            <a:fld id="{00000000-1234-1234-1234-123412341234}" type="slidenum">
              <a:rPr lang="en-AU" smtClean="0"/>
              <a:pPr/>
              <a:t>8</a:t>
            </a:fld>
            <a:endParaRPr lang="en-AU"/>
          </a:p>
        </p:txBody>
      </p:sp>
    </p:spTree>
    <p:extLst>
      <p:ext uri="{BB962C8B-B14F-4D97-AF65-F5344CB8AC3E}">
        <p14:creationId xmlns:p14="http://schemas.microsoft.com/office/powerpoint/2010/main" val="281189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1F349-AB5E-E56D-B925-872092867F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B53C76-8DAD-4692-8B89-D2785A8424B5}"/>
              </a:ext>
            </a:extLst>
          </p:cNvPr>
          <p:cNvSpPr>
            <a:spLocks noGrp="1"/>
          </p:cNvSpPr>
          <p:nvPr>
            <p:ph type="title"/>
          </p:nvPr>
        </p:nvSpPr>
        <p:spPr/>
        <p:txBody>
          <a:bodyPr/>
          <a:lstStyle/>
          <a:p>
            <a:r>
              <a:rPr lang="en-AU" dirty="0"/>
              <a:t>Challenge question (4)</a:t>
            </a:r>
          </a:p>
        </p:txBody>
      </p:sp>
      <p:sp>
        <p:nvSpPr>
          <p:cNvPr id="7" name="Text Placeholder 9">
            <a:extLst>
              <a:ext uri="{FF2B5EF4-FFF2-40B4-BE49-F238E27FC236}">
                <a16:creationId xmlns:a16="http://schemas.microsoft.com/office/drawing/2014/main" id="{9BB3E0A1-8BF7-0C8E-31CB-1067069186AE}"/>
              </a:ext>
            </a:extLst>
          </p:cNvPr>
          <p:cNvSpPr txBox="1">
            <a:spLocks/>
          </p:cNvSpPr>
          <p:nvPr/>
        </p:nvSpPr>
        <p:spPr>
          <a:xfrm>
            <a:off x="360025" y="4399938"/>
            <a:ext cx="11483975" cy="170023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12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12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600"/>
              </a:spcAft>
            </a:pPr>
            <a:r>
              <a:rPr lang="en-AU" sz="2000" dirty="0">
                <a:ea typeface="Calibri" panose="020F0502020204030204" pitchFamily="34" charset="0"/>
              </a:rPr>
              <a:t>Why is a condition score of 3 often considered ideal for production animals? </a:t>
            </a:r>
          </a:p>
        </p:txBody>
      </p:sp>
      <p:pic>
        <p:nvPicPr>
          <p:cNvPr id="8" name="Picture Placeholder 6">
            <a:extLst>
              <a:ext uri="{FF2B5EF4-FFF2-40B4-BE49-F238E27FC236}">
                <a16:creationId xmlns:a16="http://schemas.microsoft.com/office/drawing/2014/main" id="{B76DD10B-2D7C-2087-59C6-E256D867684D}"/>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a:stretch>
            <a:fillRect/>
          </a:stretch>
        </p:blipFill>
        <p:spPr>
          <a:xfrm>
            <a:off x="360531" y="1960398"/>
            <a:ext cx="11483637" cy="2060575"/>
          </a:xfrm>
        </p:spPr>
      </p:pic>
      <p:sp>
        <p:nvSpPr>
          <p:cNvPr id="2" name="Slide Number Placeholder 1">
            <a:extLst>
              <a:ext uri="{FF2B5EF4-FFF2-40B4-BE49-F238E27FC236}">
                <a16:creationId xmlns:a16="http://schemas.microsoft.com/office/drawing/2014/main" id="{27D67284-2781-5D19-F325-D2DA9CF7B8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80</a:t>
            </a:fld>
            <a:endParaRPr lang="en-AU"/>
          </a:p>
        </p:txBody>
      </p:sp>
    </p:spTree>
    <p:extLst>
      <p:ext uri="{BB962C8B-B14F-4D97-AF65-F5344CB8AC3E}">
        <p14:creationId xmlns:p14="http://schemas.microsoft.com/office/powerpoint/2010/main" val="412347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EF0F1-DF34-0D87-7905-AEE889748D1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D9502CE-A84E-9331-0E2F-2310726DF303}"/>
              </a:ext>
            </a:extLst>
          </p:cNvPr>
          <p:cNvSpPr>
            <a:spLocks noGrp="1"/>
          </p:cNvSpPr>
          <p:nvPr>
            <p:ph type="ctrTitle"/>
          </p:nvPr>
        </p:nvSpPr>
        <p:spPr/>
        <p:txBody>
          <a:bodyPr/>
          <a:lstStyle/>
          <a:p>
            <a:r>
              <a:rPr lang="en-AU">
                <a:latin typeface="+mj-lt"/>
              </a:rPr>
              <a:t>Working on a sheep farm</a:t>
            </a:r>
          </a:p>
        </p:txBody>
      </p:sp>
    </p:spTree>
    <p:extLst>
      <p:ext uri="{BB962C8B-B14F-4D97-AF65-F5344CB8AC3E}">
        <p14:creationId xmlns:p14="http://schemas.microsoft.com/office/powerpoint/2010/main" val="125215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BC012-08CF-3AA5-9DE8-87386506B19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228407-4C2E-5CB6-5FF1-34933B976E87}"/>
              </a:ext>
            </a:extLst>
          </p:cNvPr>
          <p:cNvSpPr>
            <a:spLocks noGrp="1"/>
          </p:cNvSpPr>
          <p:nvPr>
            <p:ph type="title"/>
          </p:nvPr>
        </p:nvSpPr>
        <p:spPr/>
        <p:txBody>
          <a:bodyPr/>
          <a:lstStyle/>
          <a:p>
            <a:pPr>
              <a:lnSpc>
                <a:spcPct val="100000"/>
              </a:lnSpc>
            </a:pPr>
            <a:r>
              <a:rPr lang="en-AU">
                <a:latin typeface="+mj-lt"/>
              </a:rPr>
              <a:t>15. Husbandry practices</a:t>
            </a:r>
          </a:p>
        </p:txBody>
      </p:sp>
      <p:sp>
        <p:nvSpPr>
          <p:cNvPr id="3" name="TextBox 2">
            <a:extLst>
              <a:ext uri="{FF2B5EF4-FFF2-40B4-BE49-F238E27FC236}">
                <a16:creationId xmlns:a16="http://schemas.microsoft.com/office/drawing/2014/main" id="{F1D9AE14-BE23-A29D-CC8E-F72D4E00DD33}"/>
              </a:ext>
            </a:extLst>
          </p:cNvPr>
          <p:cNvSpPr txBox="1"/>
          <p:nvPr/>
        </p:nvSpPr>
        <p:spPr>
          <a:xfrm>
            <a:off x="344292" y="1890450"/>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investigating and describing husbandry tasks and when they are carried out during the production year.</a:t>
            </a:r>
            <a:endParaRPr lang="en-AU" sz="1800" b="1" dirty="0">
              <a:solidFill>
                <a:schemeClr val="accent1"/>
              </a:solidFill>
              <a:latin typeface="+mj-lt"/>
              <a:cs typeface="Arial" panose="020B0604020202020204" pitchFamily="34" charset="0"/>
            </a:endParaRPr>
          </a:p>
          <a:p>
            <a:pPr>
              <a:lnSpc>
                <a:spcPct val="150000"/>
              </a:lnSpc>
              <a:spcAft>
                <a:spcPts val="1200"/>
              </a:spcAft>
            </a:pPr>
            <a:endParaRPr lang="en-AU" sz="1800" b="1" dirty="0">
              <a:solidFill>
                <a:schemeClr val="accent1"/>
              </a:solidFill>
              <a:latin typeface="+mj-lt"/>
              <a:cs typeface="Arial" panose="020B0604020202020204" pitchFamily="34" charset="0"/>
            </a:endParaRPr>
          </a:p>
          <a:p>
            <a:pPr>
              <a:lnSpc>
                <a:spcPct val="150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common husbandry practices and the tools used</a:t>
            </a: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explain the timing of key tasks and their purpose.</a:t>
            </a:r>
          </a:p>
        </p:txBody>
      </p:sp>
      <p:sp>
        <p:nvSpPr>
          <p:cNvPr id="2" name="Slide Number Placeholder 1">
            <a:extLst>
              <a:ext uri="{FF2B5EF4-FFF2-40B4-BE49-F238E27FC236}">
                <a16:creationId xmlns:a16="http://schemas.microsoft.com/office/drawing/2014/main" id="{BACDA655-F0D7-9542-8306-048E651992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82</a:t>
            </a:fld>
            <a:endParaRPr lang="en-AU"/>
          </a:p>
        </p:txBody>
      </p:sp>
      <p:sp>
        <p:nvSpPr>
          <p:cNvPr id="8" name="Text Placeholder 5">
            <a:extLst>
              <a:ext uri="{FF2B5EF4-FFF2-40B4-BE49-F238E27FC236}">
                <a16:creationId xmlns:a16="http://schemas.microsoft.com/office/drawing/2014/main" id="{CEAC4E68-6FDE-7706-9AC5-E2852514C2EF}"/>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75290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1D579-5BCD-99FC-2E43-B2EA8F98B6B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A2AD7EB-C284-C8CA-07FA-28E47693FA5E}"/>
              </a:ext>
            </a:extLst>
          </p:cNvPr>
          <p:cNvSpPr>
            <a:spLocks noGrp="1"/>
          </p:cNvSpPr>
          <p:nvPr>
            <p:ph type="title"/>
          </p:nvPr>
        </p:nvSpPr>
        <p:spPr/>
        <p:txBody>
          <a:bodyPr/>
          <a:lstStyle/>
          <a:p>
            <a:r>
              <a:rPr lang="en-AU" dirty="0"/>
              <a:t>Key terms (15) </a:t>
            </a:r>
            <a:r>
              <a:rPr lang="en-AU" dirty="0">
                <a:solidFill>
                  <a:schemeClr val="bg1"/>
                </a:solidFill>
              </a:rPr>
              <a:t>16</a:t>
            </a:r>
            <a:endParaRPr lang="en-AU" dirty="0"/>
          </a:p>
        </p:txBody>
      </p:sp>
      <p:sp>
        <p:nvSpPr>
          <p:cNvPr id="9" name="Text Placeholder 8">
            <a:extLst>
              <a:ext uri="{FF2B5EF4-FFF2-40B4-BE49-F238E27FC236}">
                <a16:creationId xmlns:a16="http://schemas.microsoft.com/office/drawing/2014/main" id="{A900790C-663B-5582-F16D-07148744C3D7}"/>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Husbandry </a:t>
            </a:r>
            <a:r>
              <a:rPr lang="en-AU" sz="1800" dirty="0">
                <a:effectLst/>
                <a:latin typeface="Arial" panose="020B0604020202020204" pitchFamily="34" charset="0"/>
                <a:ea typeface="Calibri" panose="020F0502020204030204" pitchFamily="34" charset="0"/>
              </a:rPr>
              <a:t>– the regular care and management of animals to keep them healthy and productive.</a:t>
            </a:r>
          </a:p>
          <a:p>
            <a:pPr>
              <a:lnSpc>
                <a:spcPct val="150000"/>
              </a:lnSpc>
              <a:buNone/>
            </a:pPr>
            <a:r>
              <a:rPr lang="en-AU" sz="1800" b="1" dirty="0">
                <a:effectLst/>
                <a:latin typeface="Arial" panose="020B0604020202020204" pitchFamily="34" charset="0"/>
                <a:ea typeface="Calibri" panose="020F0502020204030204" pitchFamily="34" charset="0"/>
              </a:rPr>
              <a:t>Marking</a:t>
            </a:r>
            <a:r>
              <a:rPr lang="en-AU" sz="1800" dirty="0">
                <a:effectLst/>
                <a:latin typeface="Arial" panose="020B0604020202020204" pitchFamily="34" charset="0"/>
                <a:ea typeface="Calibri" panose="020F0502020204030204" pitchFamily="34" charset="0"/>
              </a:rPr>
              <a:t> – a group of tasks done to lambs, like tagging, vaccinating and castrating.</a:t>
            </a:r>
          </a:p>
          <a:p>
            <a:pPr>
              <a:lnSpc>
                <a:spcPct val="150000"/>
              </a:lnSpc>
            </a:pPr>
            <a:r>
              <a:rPr lang="en-AU" sz="1800" b="1" dirty="0">
                <a:effectLst/>
                <a:latin typeface="Arial" panose="020B0604020202020204" pitchFamily="34" charset="0"/>
                <a:ea typeface="Calibri" panose="020F0502020204030204" pitchFamily="34" charset="0"/>
              </a:rPr>
              <a:t>Joining</a:t>
            </a:r>
            <a:r>
              <a:rPr lang="en-AU" sz="1800" dirty="0">
                <a:effectLst/>
                <a:latin typeface="Arial" panose="020B0604020202020204" pitchFamily="34" charset="0"/>
                <a:ea typeface="Calibri" panose="020F0502020204030204" pitchFamily="34" charset="0"/>
              </a:rPr>
              <a:t> – the process of putting rams with ewes for breeding.</a:t>
            </a:r>
          </a:p>
        </p:txBody>
      </p:sp>
      <p:pic>
        <p:nvPicPr>
          <p:cNvPr id="5" name="Picture Placeholder 5">
            <a:extLst>
              <a:ext uri="{FF2B5EF4-FFF2-40B4-BE49-F238E27FC236}">
                <a16:creationId xmlns:a16="http://schemas.microsoft.com/office/drawing/2014/main" id="{49951070-C55C-76D1-48C0-1689EB32C387}"/>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E97C5DD8-B4AA-0DAA-A3EC-45D4AD08FFB8}"/>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83</a:t>
            </a:fld>
            <a:endParaRPr lang="en-AU"/>
          </a:p>
        </p:txBody>
      </p:sp>
    </p:spTree>
    <p:extLst>
      <p:ext uri="{BB962C8B-B14F-4D97-AF65-F5344CB8AC3E}">
        <p14:creationId xmlns:p14="http://schemas.microsoft.com/office/powerpoint/2010/main" val="85003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900B9-4A50-E293-1DC8-F6B0B906C1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6C380F-FB29-0EBB-020B-ACCA360822BC}"/>
              </a:ext>
            </a:extLst>
          </p:cNvPr>
          <p:cNvSpPr>
            <a:spLocks noGrp="1"/>
          </p:cNvSpPr>
          <p:nvPr>
            <p:ph type="title"/>
          </p:nvPr>
        </p:nvSpPr>
        <p:spPr/>
        <p:txBody>
          <a:bodyPr/>
          <a:lstStyle/>
          <a:p>
            <a:r>
              <a:rPr lang="en-AU"/>
              <a:t>Shearing</a:t>
            </a:r>
          </a:p>
        </p:txBody>
      </p:sp>
      <p:pic>
        <p:nvPicPr>
          <p:cNvPr id="9" name="Picture 8" descr="Laptop showing image of YouTube clip for the linked video">
            <a:hlinkClick r:id="rId3"/>
            <a:extLst>
              <a:ext uri="{FF2B5EF4-FFF2-40B4-BE49-F238E27FC236}">
                <a16:creationId xmlns:a16="http://schemas.microsoft.com/office/drawing/2014/main" id="{BBE566BF-9F4A-6298-2F35-2502FC1662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0585" y="1084939"/>
            <a:ext cx="9370829" cy="5611061"/>
          </a:xfrm>
          <a:prstGeom prst="rect">
            <a:avLst/>
          </a:prstGeom>
        </p:spPr>
      </p:pic>
      <p:sp>
        <p:nvSpPr>
          <p:cNvPr id="2" name="Slide Number Placeholder 1">
            <a:extLst>
              <a:ext uri="{FF2B5EF4-FFF2-40B4-BE49-F238E27FC236}">
                <a16:creationId xmlns:a16="http://schemas.microsoft.com/office/drawing/2014/main" id="{FD195526-B949-CFBF-7684-5C4AF5FCE76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Tree>
    <p:extLst>
      <p:ext uri="{BB962C8B-B14F-4D97-AF65-F5344CB8AC3E}">
        <p14:creationId xmlns:p14="http://schemas.microsoft.com/office/powerpoint/2010/main" val="264721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BB8E58A-A2F3-DC09-78DC-491CDD408666}"/>
              </a:ext>
            </a:extLst>
          </p:cNvPr>
          <p:cNvSpPr>
            <a:spLocks noGrp="1"/>
          </p:cNvSpPr>
          <p:nvPr>
            <p:ph type="title"/>
          </p:nvPr>
        </p:nvSpPr>
        <p:spPr/>
        <p:txBody>
          <a:bodyPr/>
          <a:lstStyle/>
          <a:p>
            <a:r>
              <a:rPr lang="en-AU" dirty="0"/>
              <a:t>Husbandry tools</a:t>
            </a:r>
          </a:p>
        </p:txBody>
      </p:sp>
      <p:pic>
        <p:nvPicPr>
          <p:cNvPr id="11" name="Picture 10" descr="sheep handling equipment - vaccine gun">
            <a:extLst>
              <a:ext uri="{FF2B5EF4-FFF2-40B4-BE49-F238E27FC236}">
                <a16:creationId xmlns:a16="http://schemas.microsoft.com/office/drawing/2014/main" id="{ACE3FF4D-1CAD-1E4F-756F-5AABC2E7BF00}"/>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rot="10800000">
            <a:off x="360000" y="1134005"/>
            <a:ext cx="2052000" cy="1440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13" name="Picture 12" descr="sheep handling equipment - ear tag pliers">
            <a:extLst>
              <a:ext uri="{FF2B5EF4-FFF2-40B4-BE49-F238E27FC236}">
                <a16:creationId xmlns:a16="http://schemas.microsoft.com/office/drawing/2014/main" id="{519AA8F9-4BFE-F5FD-9520-F95FD081D27E}"/>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191830" y="1125538"/>
            <a:ext cx="2052000" cy="1440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16" name="Picture 15" descr="sheep handling equipment - castration pliers">
            <a:extLst>
              <a:ext uri="{FF2B5EF4-FFF2-40B4-BE49-F238E27FC236}">
                <a16:creationId xmlns:a16="http://schemas.microsoft.com/office/drawing/2014/main" id="{F10F82CD-4EEF-FB1E-C1BF-947D726B2693}"/>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6023660" y="1125538"/>
            <a:ext cx="2052000" cy="1440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17" name="Picture 16" descr="sheep handling equipment - hand shears">
            <a:extLst>
              <a:ext uri="{FF2B5EF4-FFF2-40B4-BE49-F238E27FC236}">
                <a16:creationId xmlns:a16="http://schemas.microsoft.com/office/drawing/2014/main" id="{9F54FF97-E9E8-AFA2-2D0F-ACF82B7F84BD}"/>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8855490" y="1125538"/>
            <a:ext cx="2052000" cy="1440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12" name="Picture 11" descr="sheep handling equipment - drench gun">
            <a:extLst>
              <a:ext uri="{FF2B5EF4-FFF2-40B4-BE49-F238E27FC236}">
                <a16:creationId xmlns:a16="http://schemas.microsoft.com/office/drawing/2014/main" id="{42F5BB2D-565F-DFD6-A048-D914B09C3C44}"/>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bwMode="auto">
          <a:xfrm rot="10800000">
            <a:off x="360000" y="3217058"/>
            <a:ext cx="2052000" cy="1440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a:extLst>
            <a:ext uri="{53640926-AAD7-44D8-BBD7-CCE9431645EC}">
              <a14:shadowObscured xmlns:a14="http://schemas.microsoft.com/office/drawing/2010/main"/>
            </a:ext>
          </a:extLst>
        </p:spPr>
      </p:pic>
      <p:pic>
        <p:nvPicPr>
          <p:cNvPr id="14" name="Picture 13" descr="sheep handling equipment - ear tags">
            <a:extLst>
              <a:ext uri="{FF2B5EF4-FFF2-40B4-BE49-F238E27FC236}">
                <a16:creationId xmlns:a16="http://schemas.microsoft.com/office/drawing/2014/main" id="{A77C646A-4BD5-27F2-8CB6-C92FB3B10492}"/>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3191830" y="3217058"/>
            <a:ext cx="2052000" cy="1440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15" name="Picture 14" descr="sheep handling equipment - castration rings">
            <a:extLst>
              <a:ext uri="{FF2B5EF4-FFF2-40B4-BE49-F238E27FC236}">
                <a16:creationId xmlns:a16="http://schemas.microsoft.com/office/drawing/2014/main" id="{3EFD5768-A60A-E0ED-3047-0FE2ED44EB48}"/>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a:off x="6023660" y="3217058"/>
            <a:ext cx="2052000" cy="1440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pic>
        <p:nvPicPr>
          <p:cNvPr id="18" name="Picture 17" descr="sheep handling equipment - shear clips">
            <a:extLst>
              <a:ext uri="{FF2B5EF4-FFF2-40B4-BE49-F238E27FC236}">
                <a16:creationId xmlns:a16="http://schemas.microsoft.com/office/drawing/2014/main" id="{225BA9AC-4AB1-582E-98EA-2B8BC2E243C9}"/>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8855490" y="3159767"/>
            <a:ext cx="2052000" cy="14400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3" name="Rectangle: Rounded Corners 2">
            <a:extLst>
              <a:ext uri="{FF2B5EF4-FFF2-40B4-BE49-F238E27FC236}">
                <a16:creationId xmlns:a16="http://schemas.microsoft.com/office/drawing/2014/main" id="{B2C45957-C334-FECF-EFD1-79D840B7B6A8}"/>
              </a:ext>
            </a:extLst>
          </p:cNvPr>
          <p:cNvSpPr/>
          <p:nvPr/>
        </p:nvSpPr>
        <p:spPr>
          <a:xfrm>
            <a:off x="348000" y="5171060"/>
            <a:ext cx="2073166"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t>Ear tag applicator</a:t>
            </a:r>
          </a:p>
        </p:txBody>
      </p:sp>
      <p:sp>
        <p:nvSpPr>
          <p:cNvPr id="7" name="Rectangle: Rounded Corners 6">
            <a:extLst>
              <a:ext uri="{FF2B5EF4-FFF2-40B4-BE49-F238E27FC236}">
                <a16:creationId xmlns:a16="http://schemas.microsoft.com/office/drawing/2014/main" id="{6A5803E4-CB67-9E17-DF4A-FA86FDC5A61D}"/>
              </a:ext>
            </a:extLst>
          </p:cNvPr>
          <p:cNvSpPr/>
          <p:nvPr/>
        </p:nvSpPr>
        <p:spPr>
          <a:xfrm>
            <a:off x="3158664" y="5178394"/>
            <a:ext cx="2073166"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t>Ear tags</a:t>
            </a:r>
          </a:p>
        </p:txBody>
      </p:sp>
      <p:sp>
        <p:nvSpPr>
          <p:cNvPr id="8" name="Rectangle: Rounded Corners 7">
            <a:extLst>
              <a:ext uri="{FF2B5EF4-FFF2-40B4-BE49-F238E27FC236}">
                <a16:creationId xmlns:a16="http://schemas.microsoft.com/office/drawing/2014/main" id="{3301DD3C-4534-8C81-6923-6109D1C1672C}"/>
              </a:ext>
            </a:extLst>
          </p:cNvPr>
          <p:cNvSpPr/>
          <p:nvPr/>
        </p:nvSpPr>
        <p:spPr>
          <a:xfrm>
            <a:off x="6023660" y="5171061"/>
            <a:ext cx="2073166"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t>Vaccination gun</a:t>
            </a:r>
          </a:p>
        </p:txBody>
      </p:sp>
      <p:sp>
        <p:nvSpPr>
          <p:cNvPr id="10" name="Rectangle: Rounded Corners 9">
            <a:extLst>
              <a:ext uri="{FF2B5EF4-FFF2-40B4-BE49-F238E27FC236}">
                <a16:creationId xmlns:a16="http://schemas.microsoft.com/office/drawing/2014/main" id="{A1AF2E00-E29E-1742-3333-EF523829BE62}"/>
              </a:ext>
            </a:extLst>
          </p:cNvPr>
          <p:cNvSpPr/>
          <p:nvPr/>
        </p:nvSpPr>
        <p:spPr>
          <a:xfrm>
            <a:off x="8834324" y="5171061"/>
            <a:ext cx="2073166"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t>Hand shears</a:t>
            </a:r>
          </a:p>
        </p:txBody>
      </p:sp>
      <p:sp>
        <p:nvSpPr>
          <p:cNvPr id="19" name="Rectangle: Rounded Corners 18">
            <a:extLst>
              <a:ext uri="{FF2B5EF4-FFF2-40B4-BE49-F238E27FC236}">
                <a16:creationId xmlns:a16="http://schemas.microsoft.com/office/drawing/2014/main" id="{1542BF28-7A2A-5F90-99CC-6B8FE0DCF1D2}"/>
              </a:ext>
            </a:extLst>
          </p:cNvPr>
          <p:cNvSpPr/>
          <p:nvPr/>
        </p:nvSpPr>
        <p:spPr>
          <a:xfrm>
            <a:off x="348000" y="5844290"/>
            <a:ext cx="2073166"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t>Elastrator ring applicator</a:t>
            </a:r>
          </a:p>
        </p:txBody>
      </p:sp>
      <p:sp>
        <p:nvSpPr>
          <p:cNvPr id="4" name="Rectangle: Rounded Corners 3">
            <a:extLst>
              <a:ext uri="{FF2B5EF4-FFF2-40B4-BE49-F238E27FC236}">
                <a16:creationId xmlns:a16="http://schemas.microsoft.com/office/drawing/2014/main" id="{08E12DC0-1F6B-97CA-1043-07AB408FF323}"/>
              </a:ext>
            </a:extLst>
          </p:cNvPr>
          <p:cNvSpPr/>
          <p:nvPr/>
        </p:nvSpPr>
        <p:spPr>
          <a:xfrm>
            <a:off x="3158664" y="5826291"/>
            <a:ext cx="2073166"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t>Electric clipper</a:t>
            </a:r>
          </a:p>
        </p:txBody>
      </p:sp>
      <p:sp>
        <p:nvSpPr>
          <p:cNvPr id="5" name="Rectangle: Rounded Corners 4">
            <a:extLst>
              <a:ext uri="{FF2B5EF4-FFF2-40B4-BE49-F238E27FC236}">
                <a16:creationId xmlns:a16="http://schemas.microsoft.com/office/drawing/2014/main" id="{7EAB922D-A7CC-0F79-646C-DC5E3D6E6CFB}"/>
              </a:ext>
            </a:extLst>
          </p:cNvPr>
          <p:cNvSpPr/>
          <p:nvPr/>
        </p:nvSpPr>
        <p:spPr>
          <a:xfrm>
            <a:off x="6023660" y="5844291"/>
            <a:ext cx="2052000"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t>Elastrator rings</a:t>
            </a:r>
          </a:p>
        </p:txBody>
      </p:sp>
      <p:sp>
        <p:nvSpPr>
          <p:cNvPr id="6" name="Rectangle: Rounded Corners 5">
            <a:extLst>
              <a:ext uri="{FF2B5EF4-FFF2-40B4-BE49-F238E27FC236}">
                <a16:creationId xmlns:a16="http://schemas.microsoft.com/office/drawing/2014/main" id="{1EF37229-4F11-ADD4-0934-92D76DBA6265}"/>
              </a:ext>
            </a:extLst>
          </p:cNvPr>
          <p:cNvSpPr/>
          <p:nvPr/>
        </p:nvSpPr>
        <p:spPr>
          <a:xfrm>
            <a:off x="8834324" y="5844289"/>
            <a:ext cx="2073166"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t>Drench gun</a:t>
            </a:r>
          </a:p>
        </p:txBody>
      </p:sp>
      <p:sp>
        <p:nvSpPr>
          <p:cNvPr id="2" name="Slide Number Placeholder 1">
            <a:extLst>
              <a:ext uri="{FF2B5EF4-FFF2-40B4-BE49-F238E27FC236}">
                <a16:creationId xmlns:a16="http://schemas.microsoft.com/office/drawing/2014/main" id="{FE55B4C7-B793-2735-C59C-569D133FF4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Tree>
    <p:extLst>
      <p:ext uri="{BB962C8B-B14F-4D97-AF65-F5344CB8AC3E}">
        <p14:creationId xmlns:p14="http://schemas.microsoft.com/office/powerpoint/2010/main" val="125535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B3C598-D70D-C3C8-5091-A5EB5A4D626E}"/>
              </a:ext>
            </a:extLst>
          </p:cNvPr>
          <p:cNvSpPr>
            <a:spLocks noGrp="1"/>
          </p:cNvSpPr>
          <p:nvPr>
            <p:ph type="title"/>
          </p:nvPr>
        </p:nvSpPr>
        <p:spPr/>
        <p:txBody>
          <a:bodyPr/>
          <a:lstStyle/>
          <a:p>
            <a:r>
              <a:rPr lang="en-AU"/>
              <a:t>Calendar of operations</a:t>
            </a:r>
          </a:p>
        </p:txBody>
      </p:sp>
      <p:sp>
        <p:nvSpPr>
          <p:cNvPr id="9" name="Content Placeholder 8">
            <a:extLst>
              <a:ext uri="{FF2B5EF4-FFF2-40B4-BE49-F238E27FC236}">
                <a16:creationId xmlns:a16="http://schemas.microsoft.com/office/drawing/2014/main" id="{9043CD36-0B82-3361-BFC3-CDC5A21DD0A1}"/>
              </a:ext>
            </a:extLst>
          </p:cNvPr>
          <p:cNvSpPr>
            <a:spLocks noGrp="1"/>
          </p:cNvSpPr>
          <p:nvPr>
            <p:ph sz="quarter" idx="19"/>
          </p:nvPr>
        </p:nvSpPr>
        <p:spPr>
          <a:xfrm>
            <a:off x="369908" y="992918"/>
            <a:ext cx="4204380" cy="444373"/>
          </a:xfrm>
        </p:spPr>
        <p:txBody>
          <a:bodyPr numCol="1"/>
          <a:lstStyle/>
          <a:p>
            <a:r>
              <a:rPr lang="en-AU" sz="1800" b="1" dirty="0">
                <a:latin typeface="+mj-lt"/>
              </a:rPr>
              <a:t>Operations to include:</a:t>
            </a:r>
          </a:p>
        </p:txBody>
      </p:sp>
      <p:sp>
        <p:nvSpPr>
          <p:cNvPr id="15" name="Rectangle: Rounded Corners 14">
            <a:extLst>
              <a:ext uri="{FF2B5EF4-FFF2-40B4-BE49-F238E27FC236}">
                <a16:creationId xmlns:a16="http://schemas.microsoft.com/office/drawing/2014/main" id="{70364D93-137D-C218-E019-08627426E271}"/>
              </a:ext>
            </a:extLst>
          </p:cNvPr>
          <p:cNvSpPr/>
          <p:nvPr/>
        </p:nvSpPr>
        <p:spPr>
          <a:xfrm>
            <a:off x="369908" y="1583217"/>
            <a:ext cx="1792051"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Drenching</a:t>
            </a:r>
          </a:p>
        </p:txBody>
      </p:sp>
      <p:sp>
        <p:nvSpPr>
          <p:cNvPr id="8" name="Rectangle: Rounded Corners 7">
            <a:extLst>
              <a:ext uri="{FF2B5EF4-FFF2-40B4-BE49-F238E27FC236}">
                <a16:creationId xmlns:a16="http://schemas.microsoft.com/office/drawing/2014/main" id="{BB770327-A3A9-4A43-A272-2A7A30261206}"/>
              </a:ext>
            </a:extLst>
          </p:cNvPr>
          <p:cNvSpPr/>
          <p:nvPr/>
        </p:nvSpPr>
        <p:spPr>
          <a:xfrm>
            <a:off x="2354272" y="1597641"/>
            <a:ext cx="1792051"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Ear tagging</a:t>
            </a:r>
          </a:p>
        </p:txBody>
      </p:sp>
      <p:sp>
        <p:nvSpPr>
          <p:cNvPr id="14" name="Rectangle: Rounded Corners 13">
            <a:extLst>
              <a:ext uri="{FF2B5EF4-FFF2-40B4-BE49-F238E27FC236}">
                <a16:creationId xmlns:a16="http://schemas.microsoft.com/office/drawing/2014/main" id="{A2A5398B-7DE8-B1BE-342D-22484E90E796}"/>
              </a:ext>
            </a:extLst>
          </p:cNvPr>
          <p:cNvSpPr/>
          <p:nvPr/>
        </p:nvSpPr>
        <p:spPr>
          <a:xfrm>
            <a:off x="360000" y="2274065"/>
            <a:ext cx="1792052"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Marking</a:t>
            </a:r>
          </a:p>
        </p:txBody>
      </p:sp>
      <p:sp>
        <p:nvSpPr>
          <p:cNvPr id="6" name="Rectangle: Rounded Corners 5">
            <a:extLst>
              <a:ext uri="{FF2B5EF4-FFF2-40B4-BE49-F238E27FC236}">
                <a16:creationId xmlns:a16="http://schemas.microsoft.com/office/drawing/2014/main" id="{76CF217A-03A3-29C0-1660-EC0A2E04FE25}"/>
              </a:ext>
            </a:extLst>
          </p:cNvPr>
          <p:cNvSpPr/>
          <p:nvPr/>
        </p:nvSpPr>
        <p:spPr>
          <a:xfrm>
            <a:off x="2354272" y="2285986"/>
            <a:ext cx="1792051"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Crutching</a:t>
            </a:r>
          </a:p>
        </p:txBody>
      </p:sp>
      <p:sp>
        <p:nvSpPr>
          <p:cNvPr id="13" name="Rectangle: Rounded Corners 12">
            <a:extLst>
              <a:ext uri="{FF2B5EF4-FFF2-40B4-BE49-F238E27FC236}">
                <a16:creationId xmlns:a16="http://schemas.microsoft.com/office/drawing/2014/main" id="{A295FC1F-C21D-0A91-7A90-8536AF92370F}"/>
              </a:ext>
            </a:extLst>
          </p:cNvPr>
          <p:cNvSpPr/>
          <p:nvPr/>
        </p:nvSpPr>
        <p:spPr>
          <a:xfrm>
            <a:off x="360000" y="2964913"/>
            <a:ext cx="1792052"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Culling</a:t>
            </a:r>
          </a:p>
        </p:txBody>
      </p:sp>
      <p:sp>
        <p:nvSpPr>
          <p:cNvPr id="10" name="Rectangle: Rounded Corners 9">
            <a:extLst>
              <a:ext uri="{FF2B5EF4-FFF2-40B4-BE49-F238E27FC236}">
                <a16:creationId xmlns:a16="http://schemas.microsoft.com/office/drawing/2014/main" id="{3FE7D42B-4827-67C4-371A-BA02CE5D840A}"/>
              </a:ext>
            </a:extLst>
          </p:cNvPr>
          <p:cNvSpPr/>
          <p:nvPr/>
        </p:nvSpPr>
        <p:spPr>
          <a:xfrm>
            <a:off x="2354272" y="2974331"/>
            <a:ext cx="1792051"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Weaning</a:t>
            </a:r>
          </a:p>
        </p:txBody>
      </p:sp>
      <p:sp>
        <p:nvSpPr>
          <p:cNvPr id="12" name="Rectangle: Rounded Corners 11">
            <a:extLst>
              <a:ext uri="{FF2B5EF4-FFF2-40B4-BE49-F238E27FC236}">
                <a16:creationId xmlns:a16="http://schemas.microsoft.com/office/drawing/2014/main" id="{4AA0B5B6-F857-369D-510F-438C42C32373}"/>
              </a:ext>
            </a:extLst>
          </p:cNvPr>
          <p:cNvSpPr/>
          <p:nvPr/>
        </p:nvSpPr>
        <p:spPr>
          <a:xfrm>
            <a:off x="360000" y="3655761"/>
            <a:ext cx="1792052"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Joining</a:t>
            </a:r>
          </a:p>
        </p:txBody>
      </p:sp>
      <p:sp>
        <p:nvSpPr>
          <p:cNvPr id="11" name="Rectangle: Rounded Corners 10">
            <a:extLst>
              <a:ext uri="{FF2B5EF4-FFF2-40B4-BE49-F238E27FC236}">
                <a16:creationId xmlns:a16="http://schemas.microsoft.com/office/drawing/2014/main" id="{4FCBA00A-D109-8D49-31DD-75AD9406B964}"/>
              </a:ext>
            </a:extLst>
          </p:cNvPr>
          <p:cNvSpPr/>
          <p:nvPr/>
        </p:nvSpPr>
        <p:spPr>
          <a:xfrm>
            <a:off x="2354272" y="3662676"/>
            <a:ext cx="1792051"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Shearing</a:t>
            </a:r>
          </a:p>
        </p:txBody>
      </p:sp>
      <p:sp>
        <p:nvSpPr>
          <p:cNvPr id="4" name="Rectangle: Rounded Corners 3">
            <a:extLst>
              <a:ext uri="{FF2B5EF4-FFF2-40B4-BE49-F238E27FC236}">
                <a16:creationId xmlns:a16="http://schemas.microsoft.com/office/drawing/2014/main" id="{4A866CF2-9022-A59F-0400-6F050DEC08C2}"/>
              </a:ext>
            </a:extLst>
          </p:cNvPr>
          <p:cNvSpPr/>
          <p:nvPr/>
        </p:nvSpPr>
        <p:spPr>
          <a:xfrm>
            <a:off x="360000" y="4346608"/>
            <a:ext cx="1792052"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Selling</a:t>
            </a:r>
          </a:p>
        </p:txBody>
      </p:sp>
      <p:sp>
        <p:nvSpPr>
          <p:cNvPr id="5" name="Rectangle: Rounded Corners 4">
            <a:extLst>
              <a:ext uri="{FF2B5EF4-FFF2-40B4-BE49-F238E27FC236}">
                <a16:creationId xmlns:a16="http://schemas.microsoft.com/office/drawing/2014/main" id="{DAD6EA7C-6D1A-0BC0-B6F1-61D3CACF9886}"/>
              </a:ext>
            </a:extLst>
          </p:cNvPr>
          <p:cNvSpPr/>
          <p:nvPr/>
        </p:nvSpPr>
        <p:spPr>
          <a:xfrm>
            <a:off x="2354272" y="4351021"/>
            <a:ext cx="1792051"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Vaccinating</a:t>
            </a:r>
          </a:p>
        </p:txBody>
      </p:sp>
      <p:graphicFrame>
        <p:nvGraphicFramePr>
          <p:cNvPr id="7" name="Table 6">
            <a:extLst>
              <a:ext uri="{FF2B5EF4-FFF2-40B4-BE49-F238E27FC236}">
                <a16:creationId xmlns:a16="http://schemas.microsoft.com/office/drawing/2014/main" id="{F5EAF3E6-D46D-4B93-27D4-D9319B62AA5E}"/>
              </a:ext>
            </a:extLst>
          </p:cNvPr>
          <p:cNvGraphicFramePr>
            <a:graphicFrameLocks noGrp="1"/>
          </p:cNvGraphicFramePr>
          <p:nvPr>
            <p:extLst>
              <p:ext uri="{D42A27DB-BD31-4B8C-83A1-F6EECF244321}">
                <p14:modId xmlns:p14="http://schemas.microsoft.com/office/powerpoint/2010/main" val="1042432781"/>
              </p:ext>
            </p:extLst>
          </p:nvPr>
        </p:nvGraphicFramePr>
        <p:xfrm>
          <a:off x="4441371" y="1125538"/>
          <a:ext cx="7042629" cy="5554840"/>
        </p:xfrm>
        <a:graphic>
          <a:graphicData uri="http://schemas.openxmlformats.org/drawingml/2006/table">
            <a:tbl>
              <a:tblPr firstRow="1" bandRow="1">
                <a:tableStyleId>{5C22544A-7EE6-4342-B048-85BDC9FD1C3A}</a:tableStyleId>
              </a:tblPr>
              <a:tblGrid>
                <a:gridCol w="2392978">
                  <a:extLst>
                    <a:ext uri="{9D8B030D-6E8A-4147-A177-3AD203B41FA5}">
                      <a16:colId xmlns:a16="http://schemas.microsoft.com/office/drawing/2014/main" val="129057806"/>
                    </a:ext>
                  </a:extLst>
                </a:gridCol>
                <a:gridCol w="4649651">
                  <a:extLst>
                    <a:ext uri="{9D8B030D-6E8A-4147-A177-3AD203B41FA5}">
                      <a16:colId xmlns:a16="http://schemas.microsoft.com/office/drawing/2014/main" val="1058735907"/>
                    </a:ext>
                  </a:extLst>
                </a:gridCol>
              </a:tblGrid>
              <a:tr h="370840">
                <a:tc>
                  <a:txBody>
                    <a:bodyPr/>
                    <a:lstStyle/>
                    <a:p>
                      <a:r>
                        <a:rPr lang="en-AU" sz="1800"/>
                        <a:t>Month</a:t>
                      </a:r>
                    </a:p>
                  </a:txBody>
                  <a:tcPr anchor="ctr"/>
                </a:tc>
                <a:tc>
                  <a:txBody>
                    <a:bodyPr/>
                    <a:lstStyle/>
                    <a:p>
                      <a:r>
                        <a:rPr lang="en-AU" sz="1800" dirty="0"/>
                        <a:t>Operation/s</a:t>
                      </a:r>
                    </a:p>
                  </a:txBody>
                  <a:tcPr anchor="ctr"/>
                </a:tc>
                <a:extLst>
                  <a:ext uri="{0D108BD9-81ED-4DB2-BD59-A6C34878D82A}">
                    <a16:rowId xmlns:a16="http://schemas.microsoft.com/office/drawing/2014/main" val="832119261"/>
                  </a:ext>
                </a:extLst>
              </a:tr>
              <a:tr h="432000">
                <a:tc>
                  <a:txBody>
                    <a:bodyPr/>
                    <a:lstStyle/>
                    <a:p>
                      <a:r>
                        <a:rPr lang="en-AU" sz="1800"/>
                        <a:t>January</a:t>
                      </a:r>
                    </a:p>
                  </a:txBody>
                  <a:tcPr anchor="ctr"/>
                </a:tc>
                <a:tc>
                  <a:txBody>
                    <a:bodyPr/>
                    <a:lstStyle/>
                    <a:p>
                      <a:endParaRPr lang="en-AU" sz="1800"/>
                    </a:p>
                  </a:txBody>
                  <a:tcPr anchor="ctr"/>
                </a:tc>
                <a:extLst>
                  <a:ext uri="{0D108BD9-81ED-4DB2-BD59-A6C34878D82A}">
                    <a16:rowId xmlns:a16="http://schemas.microsoft.com/office/drawing/2014/main" val="3012642960"/>
                  </a:ext>
                </a:extLst>
              </a:tr>
              <a:tr h="432000">
                <a:tc>
                  <a:txBody>
                    <a:bodyPr/>
                    <a:lstStyle/>
                    <a:p>
                      <a:r>
                        <a:rPr lang="en-AU" sz="1800"/>
                        <a:t>February</a:t>
                      </a:r>
                    </a:p>
                  </a:txBody>
                  <a:tcPr anchor="ctr"/>
                </a:tc>
                <a:tc>
                  <a:txBody>
                    <a:bodyPr/>
                    <a:lstStyle/>
                    <a:p>
                      <a:endParaRPr lang="en-AU" sz="1800"/>
                    </a:p>
                  </a:txBody>
                  <a:tcPr anchor="ctr"/>
                </a:tc>
                <a:extLst>
                  <a:ext uri="{0D108BD9-81ED-4DB2-BD59-A6C34878D82A}">
                    <a16:rowId xmlns:a16="http://schemas.microsoft.com/office/drawing/2014/main" val="1918025767"/>
                  </a:ext>
                </a:extLst>
              </a:tr>
              <a:tr h="432000">
                <a:tc>
                  <a:txBody>
                    <a:bodyPr/>
                    <a:lstStyle/>
                    <a:p>
                      <a:r>
                        <a:rPr lang="en-AU" sz="1800"/>
                        <a:t>March</a:t>
                      </a:r>
                    </a:p>
                  </a:txBody>
                  <a:tcPr anchor="ctr"/>
                </a:tc>
                <a:tc>
                  <a:txBody>
                    <a:bodyPr/>
                    <a:lstStyle/>
                    <a:p>
                      <a:endParaRPr lang="en-AU" sz="1800"/>
                    </a:p>
                  </a:txBody>
                  <a:tcPr anchor="ctr"/>
                </a:tc>
                <a:extLst>
                  <a:ext uri="{0D108BD9-81ED-4DB2-BD59-A6C34878D82A}">
                    <a16:rowId xmlns:a16="http://schemas.microsoft.com/office/drawing/2014/main" val="4216172594"/>
                  </a:ext>
                </a:extLst>
              </a:tr>
              <a:tr h="432000">
                <a:tc>
                  <a:txBody>
                    <a:bodyPr/>
                    <a:lstStyle/>
                    <a:p>
                      <a:r>
                        <a:rPr lang="en-AU" sz="1800"/>
                        <a:t>April</a:t>
                      </a:r>
                    </a:p>
                  </a:txBody>
                  <a:tcPr anchor="ctr"/>
                </a:tc>
                <a:tc>
                  <a:txBody>
                    <a:bodyPr/>
                    <a:lstStyle/>
                    <a:p>
                      <a:endParaRPr lang="en-AU" sz="1800"/>
                    </a:p>
                  </a:txBody>
                  <a:tcPr anchor="ctr"/>
                </a:tc>
                <a:extLst>
                  <a:ext uri="{0D108BD9-81ED-4DB2-BD59-A6C34878D82A}">
                    <a16:rowId xmlns:a16="http://schemas.microsoft.com/office/drawing/2014/main" val="846650125"/>
                  </a:ext>
                </a:extLst>
              </a:tr>
              <a:tr h="432000">
                <a:tc>
                  <a:txBody>
                    <a:bodyPr/>
                    <a:lstStyle/>
                    <a:p>
                      <a:r>
                        <a:rPr lang="en-AU" sz="1800"/>
                        <a:t>May</a:t>
                      </a:r>
                    </a:p>
                  </a:txBody>
                  <a:tcPr anchor="ctr"/>
                </a:tc>
                <a:tc>
                  <a:txBody>
                    <a:bodyPr/>
                    <a:lstStyle/>
                    <a:p>
                      <a:endParaRPr lang="en-AU" sz="1800"/>
                    </a:p>
                  </a:txBody>
                  <a:tcPr anchor="ctr"/>
                </a:tc>
                <a:extLst>
                  <a:ext uri="{0D108BD9-81ED-4DB2-BD59-A6C34878D82A}">
                    <a16:rowId xmlns:a16="http://schemas.microsoft.com/office/drawing/2014/main" val="2381986522"/>
                  </a:ext>
                </a:extLst>
              </a:tr>
              <a:tr h="432000">
                <a:tc>
                  <a:txBody>
                    <a:bodyPr/>
                    <a:lstStyle/>
                    <a:p>
                      <a:r>
                        <a:rPr lang="en-AU" sz="1800"/>
                        <a:t>June</a:t>
                      </a:r>
                    </a:p>
                  </a:txBody>
                  <a:tcPr anchor="ctr"/>
                </a:tc>
                <a:tc>
                  <a:txBody>
                    <a:bodyPr/>
                    <a:lstStyle/>
                    <a:p>
                      <a:endParaRPr lang="en-AU" sz="1800" dirty="0"/>
                    </a:p>
                  </a:txBody>
                  <a:tcPr anchor="ctr"/>
                </a:tc>
                <a:extLst>
                  <a:ext uri="{0D108BD9-81ED-4DB2-BD59-A6C34878D82A}">
                    <a16:rowId xmlns:a16="http://schemas.microsoft.com/office/drawing/2014/main" val="2545851766"/>
                  </a:ext>
                </a:extLst>
              </a:tr>
              <a:tr h="432000">
                <a:tc>
                  <a:txBody>
                    <a:bodyPr/>
                    <a:lstStyle/>
                    <a:p>
                      <a:r>
                        <a:rPr lang="en-AU" sz="1800"/>
                        <a:t>July</a:t>
                      </a:r>
                    </a:p>
                  </a:txBody>
                  <a:tcPr anchor="ctr"/>
                </a:tc>
                <a:tc>
                  <a:txBody>
                    <a:bodyPr/>
                    <a:lstStyle/>
                    <a:p>
                      <a:endParaRPr lang="en-AU" sz="1800"/>
                    </a:p>
                  </a:txBody>
                  <a:tcPr anchor="ctr"/>
                </a:tc>
                <a:extLst>
                  <a:ext uri="{0D108BD9-81ED-4DB2-BD59-A6C34878D82A}">
                    <a16:rowId xmlns:a16="http://schemas.microsoft.com/office/drawing/2014/main" val="896985412"/>
                  </a:ext>
                </a:extLst>
              </a:tr>
              <a:tr h="432000">
                <a:tc>
                  <a:txBody>
                    <a:bodyPr/>
                    <a:lstStyle/>
                    <a:p>
                      <a:r>
                        <a:rPr lang="en-AU" sz="1800"/>
                        <a:t>August</a:t>
                      </a:r>
                    </a:p>
                  </a:txBody>
                  <a:tcPr anchor="ctr"/>
                </a:tc>
                <a:tc>
                  <a:txBody>
                    <a:bodyPr/>
                    <a:lstStyle/>
                    <a:p>
                      <a:endParaRPr lang="en-AU" sz="1800"/>
                    </a:p>
                  </a:txBody>
                  <a:tcPr anchor="ctr"/>
                </a:tc>
                <a:extLst>
                  <a:ext uri="{0D108BD9-81ED-4DB2-BD59-A6C34878D82A}">
                    <a16:rowId xmlns:a16="http://schemas.microsoft.com/office/drawing/2014/main" val="1047540221"/>
                  </a:ext>
                </a:extLst>
              </a:tr>
              <a:tr h="432000">
                <a:tc>
                  <a:txBody>
                    <a:bodyPr/>
                    <a:lstStyle/>
                    <a:p>
                      <a:r>
                        <a:rPr lang="en-AU" sz="1800"/>
                        <a:t>September</a:t>
                      </a:r>
                    </a:p>
                  </a:txBody>
                  <a:tcPr anchor="ctr"/>
                </a:tc>
                <a:tc>
                  <a:txBody>
                    <a:bodyPr/>
                    <a:lstStyle/>
                    <a:p>
                      <a:endParaRPr lang="en-AU" sz="1800"/>
                    </a:p>
                  </a:txBody>
                  <a:tcPr anchor="ctr"/>
                </a:tc>
                <a:extLst>
                  <a:ext uri="{0D108BD9-81ED-4DB2-BD59-A6C34878D82A}">
                    <a16:rowId xmlns:a16="http://schemas.microsoft.com/office/drawing/2014/main" val="1246907458"/>
                  </a:ext>
                </a:extLst>
              </a:tr>
              <a:tr h="432000">
                <a:tc>
                  <a:txBody>
                    <a:bodyPr/>
                    <a:lstStyle/>
                    <a:p>
                      <a:r>
                        <a:rPr lang="en-AU" sz="1800"/>
                        <a:t>October</a:t>
                      </a:r>
                    </a:p>
                  </a:txBody>
                  <a:tcPr anchor="ctr"/>
                </a:tc>
                <a:tc>
                  <a:txBody>
                    <a:bodyPr/>
                    <a:lstStyle/>
                    <a:p>
                      <a:endParaRPr lang="en-AU" sz="1800"/>
                    </a:p>
                  </a:txBody>
                  <a:tcPr anchor="ctr"/>
                </a:tc>
                <a:extLst>
                  <a:ext uri="{0D108BD9-81ED-4DB2-BD59-A6C34878D82A}">
                    <a16:rowId xmlns:a16="http://schemas.microsoft.com/office/drawing/2014/main" val="1839344821"/>
                  </a:ext>
                </a:extLst>
              </a:tr>
              <a:tr h="432000">
                <a:tc>
                  <a:txBody>
                    <a:bodyPr/>
                    <a:lstStyle/>
                    <a:p>
                      <a:r>
                        <a:rPr lang="en-AU" sz="1800"/>
                        <a:t>November</a:t>
                      </a:r>
                    </a:p>
                  </a:txBody>
                  <a:tcPr anchor="ctr"/>
                </a:tc>
                <a:tc>
                  <a:txBody>
                    <a:bodyPr/>
                    <a:lstStyle/>
                    <a:p>
                      <a:endParaRPr lang="en-AU" sz="1800"/>
                    </a:p>
                  </a:txBody>
                  <a:tcPr anchor="ctr"/>
                </a:tc>
                <a:extLst>
                  <a:ext uri="{0D108BD9-81ED-4DB2-BD59-A6C34878D82A}">
                    <a16:rowId xmlns:a16="http://schemas.microsoft.com/office/drawing/2014/main" val="2098298549"/>
                  </a:ext>
                </a:extLst>
              </a:tr>
              <a:tr h="432000">
                <a:tc>
                  <a:txBody>
                    <a:bodyPr/>
                    <a:lstStyle/>
                    <a:p>
                      <a:r>
                        <a:rPr lang="en-AU" sz="1800" dirty="0"/>
                        <a:t>December</a:t>
                      </a:r>
                    </a:p>
                  </a:txBody>
                  <a:tcPr anchor="ctr"/>
                </a:tc>
                <a:tc>
                  <a:txBody>
                    <a:bodyPr/>
                    <a:lstStyle/>
                    <a:p>
                      <a:endParaRPr lang="en-AU" sz="1800" dirty="0"/>
                    </a:p>
                  </a:txBody>
                  <a:tcPr anchor="ctr"/>
                </a:tc>
                <a:extLst>
                  <a:ext uri="{0D108BD9-81ED-4DB2-BD59-A6C34878D82A}">
                    <a16:rowId xmlns:a16="http://schemas.microsoft.com/office/drawing/2014/main" val="1389911731"/>
                  </a:ext>
                </a:extLst>
              </a:tr>
            </a:tbl>
          </a:graphicData>
        </a:graphic>
      </p:graphicFrame>
      <p:sp>
        <p:nvSpPr>
          <p:cNvPr id="2" name="Slide Number Placeholder 1">
            <a:extLst>
              <a:ext uri="{FF2B5EF4-FFF2-40B4-BE49-F238E27FC236}">
                <a16:creationId xmlns:a16="http://schemas.microsoft.com/office/drawing/2014/main" id="{9D00963D-5B62-E21A-B592-60B021CEC17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282622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113BE-C1D5-BCCD-F68A-C5A4F4E48E9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8AC3A51-E9F3-5856-D23F-3518AD3F0705}"/>
              </a:ext>
            </a:extLst>
          </p:cNvPr>
          <p:cNvSpPr>
            <a:spLocks noGrp="1"/>
          </p:cNvSpPr>
          <p:nvPr>
            <p:ph type="title"/>
          </p:nvPr>
        </p:nvSpPr>
        <p:spPr/>
        <p:txBody>
          <a:bodyPr/>
          <a:lstStyle/>
          <a:p>
            <a:pPr>
              <a:lnSpc>
                <a:spcPct val="100000"/>
              </a:lnSpc>
            </a:pPr>
            <a:r>
              <a:rPr lang="en-AU">
                <a:latin typeface="+mj-lt"/>
              </a:rPr>
              <a:t>16. How livestock are bought and sold</a:t>
            </a:r>
          </a:p>
        </p:txBody>
      </p:sp>
      <p:sp>
        <p:nvSpPr>
          <p:cNvPr id="3" name="TextBox 2">
            <a:extLst>
              <a:ext uri="{FF2B5EF4-FFF2-40B4-BE49-F238E27FC236}">
                <a16:creationId xmlns:a16="http://schemas.microsoft.com/office/drawing/2014/main" id="{AC5C9134-DA68-162E-1BAE-0CB10CE65316}"/>
              </a:ext>
            </a:extLst>
          </p:cNvPr>
          <p:cNvSpPr txBox="1"/>
          <p:nvPr/>
        </p:nvSpPr>
        <p:spPr>
          <a:xfrm>
            <a:off x="348003" y="1894417"/>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Bef>
                <a:spcPts val="1200"/>
              </a:spcBef>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learning to understand how livestock marketing systems operate and how market decisions are made.</a:t>
            </a:r>
            <a:endParaRPr lang="en-AU" sz="1800" b="1" dirty="0">
              <a:solidFill>
                <a:schemeClr val="accent1"/>
              </a:solidFill>
              <a:latin typeface="+mj-lt"/>
              <a:cs typeface="Arial" panose="020B0604020202020204" pitchFamily="34" charset="0"/>
            </a:endParaRP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key features of livestock auctions and marketing platforms</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compare option and decide which method suits different situations.</a:t>
            </a:r>
          </a:p>
        </p:txBody>
      </p:sp>
      <p:sp>
        <p:nvSpPr>
          <p:cNvPr id="2" name="Slide Number Placeholder 1">
            <a:extLst>
              <a:ext uri="{FF2B5EF4-FFF2-40B4-BE49-F238E27FC236}">
                <a16:creationId xmlns:a16="http://schemas.microsoft.com/office/drawing/2014/main" id="{EE971DF7-A1A1-4874-85A0-E46393B37A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87</a:t>
            </a:fld>
            <a:endParaRPr lang="en-AU"/>
          </a:p>
        </p:txBody>
      </p:sp>
      <p:sp>
        <p:nvSpPr>
          <p:cNvPr id="8" name="Text Placeholder 5">
            <a:extLst>
              <a:ext uri="{FF2B5EF4-FFF2-40B4-BE49-F238E27FC236}">
                <a16:creationId xmlns:a16="http://schemas.microsoft.com/office/drawing/2014/main" id="{8BB96466-03C6-2099-2BB5-E628F7115FDF}"/>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209617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A2433-A2C5-7B25-03DA-2737C1FABA7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7DD18C5-ACEA-3E40-A7A4-167D9CB68368}"/>
              </a:ext>
            </a:extLst>
          </p:cNvPr>
          <p:cNvSpPr>
            <a:spLocks noGrp="1"/>
          </p:cNvSpPr>
          <p:nvPr>
            <p:ph type="title"/>
          </p:nvPr>
        </p:nvSpPr>
        <p:spPr/>
        <p:txBody>
          <a:bodyPr/>
          <a:lstStyle/>
          <a:p>
            <a:r>
              <a:rPr lang="en-AU" dirty="0"/>
              <a:t>Key terms (16) </a:t>
            </a:r>
            <a:r>
              <a:rPr lang="en-AU" dirty="0">
                <a:solidFill>
                  <a:schemeClr val="bg1"/>
                </a:solidFill>
              </a:rPr>
              <a:t>17</a:t>
            </a:r>
            <a:endParaRPr lang="en-AU" dirty="0"/>
          </a:p>
        </p:txBody>
      </p:sp>
      <p:sp>
        <p:nvSpPr>
          <p:cNvPr id="9" name="Text Placeholder 8">
            <a:extLst>
              <a:ext uri="{FF2B5EF4-FFF2-40B4-BE49-F238E27FC236}">
                <a16:creationId xmlns:a16="http://schemas.microsoft.com/office/drawing/2014/main" id="{DA36B035-AAB9-30D8-EA5A-E745E006077B}"/>
              </a:ext>
            </a:extLst>
          </p:cNvPr>
          <p:cNvSpPr>
            <a:spLocks noGrp="1"/>
          </p:cNvSpPr>
          <p:nvPr>
            <p:ph type="body" sz="quarter" idx="17"/>
          </p:nvPr>
        </p:nvSpPr>
        <p:spPr/>
        <p:txBody>
          <a:bodyPr/>
          <a:lstStyle/>
          <a:p>
            <a:pPr>
              <a:lnSpc>
                <a:spcPct val="150000"/>
              </a:lnSpc>
              <a:buNone/>
            </a:pPr>
            <a:r>
              <a:rPr lang="en-AU" sz="1800" b="1" dirty="0">
                <a:effectLst/>
                <a:latin typeface="+mn-lt"/>
                <a:ea typeface="Calibri" panose="020F0502020204030204" pitchFamily="34" charset="0"/>
              </a:rPr>
              <a:t>Auction</a:t>
            </a:r>
            <a:r>
              <a:rPr lang="en-AU" sz="1800" dirty="0">
                <a:effectLst/>
                <a:latin typeface="+mn-lt"/>
                <a:ea typeface="Calibri" panose="020F0502020204030204" pitchFamily="34" charset="0"/>
              </a:rPr>
              <a:t> – a public sale where buyers bid to buy animals.</a:t>
            </a:r>
          </a:p>
          <a:p>
            <a:pPr>
              <a:lnSpc>
                <a:spcPct val="150000"/>
              </a:lnSpc>
              <a:buNone/>
            </a:pPr>
            <a:r>
              <a:rPr lang="en-AU" sz="1800" b="1" dirty="0">
                <a:effectLst/>
                <a:latin typeface="+mn-lt"/>
                <a:ea typeface="Calibri" panose="020F0502020204030204" pitchFamily="34" charset="0"/>
              </a:rPr>
              <a:t>Saleyard</a:t>
            </a:r>
            <a:r>
              <a:rPr lang="en-AU" sz="1800" dirty="0">
                <a:effectLst/>
                <a:latin typeface="+mn-lt"/>
                <a:ea typeface="Calibri" panose="020F0502020204030204" pitchFamily="34" charset="0"/>
              </a:rPr>
              <a:t> – a place where live animals are sold in person.</a:t>
            </a:r>
          </a:p>
          <a:p>
            <a:pPr>
              <a:lnSpc>
                <a:spcPct val="150000"/>
              </a:lnSpc>
            </a:pPr>
            <a:r>
              <a:rPr lang="en-AU" sz="1800" b="1" dirty="0">
                <a:effectLst/>
                <a:latin typeface="+mn-lt"/>
                <a:ea typeface="Calibri" panose="020F0502020204030204" pitchFamily="34" charset="0"/>
              </a:rPr>
              <a:t>Lot</a:t>
            </a:r>
            <a:r>
              <a:rPr lang="en-AU" sz="1800" dirty="0">
                <a:effectLst/>
                <a:latin typeface="+mn-lt"/>
                <a:ea typeface="Calibri" panose="020F0502020204030204" pitchFamily="34" charset="0"/>
              </a:rPr>
              <a:t> – a group of animals sold together with the same sale ID.</a:t>
            </a:r>
          </a:p>
        </p:txBody>
      </p:sp>
      <p:pic>
        <p:nvPicPr>
          <p:cNvPr id="5" name="Picture Placeholder 5">
            <a:extLst>
              <a:ext uri="{FF2B5EF4-FFF2-40B4-BE49-F238E27FC236}">
                <a16:creationId xmlns:a16="http://schemas.microsoft.com/office/drawing/2014/main" id="{132F5E7F-E2EB-A5CF-B787-5138277E4D72}"/>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CFF770FB-D6C0-88B5-2AF9-61E60E87610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88</a:t>
            </a:fld>
            <a:endParaRPr lang="en-AU"/>
          </a:p>
        </p:txBody>
      </p:sp>
    </p:spTree>
    <p:extLst>
      <p:ext uri="{BB962C8B-B14F-4D97-AF65-F5344CB8AC3E}">
        <p14:creationId xmlns:p14="http://schemas.microsoft.com/office/powerpoint/2010/main" val="358902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8FAB65-B0A7-61D3-CEC2-C71028C054F7}"/>
              </a:ext>
            </a:extLst>
          </p:cNvPr>
          <p:cNvSpPr>
            <a:spLocks noGrp="1"/>
          </p:cNvSpPr>
          <p:nvPr>
            <p:ph type="title"/>
          </p:nvPr>
        </p:nvSpPr>
        <p:spPr/>
        <p:txBody>
          <a:bodyPr/>
          <a:lstStyle/>
          <a:p>
            <a:r>
              <a:rPr lang="en-AU" dirty="0"/>
              <a:t>Mock auction example</a:t>
            </a:r>
          </a:p>
        </p:txBody>
      </p:sp>
      <p:sp>
        <p:nvSpPr>
          <p:cNvPr id="4" name="Text Placeholder 3">
            <a:extLst>
              <a:ext uri="{FF2B5EF4-FFF2-40B4-BE49-F238E27FC236}">
                <a16:creationId xmlns:a16="http://schemas.microsoft.com/office/drawing/2014/main" id="{58E66CF9-0AE2-ED04-501A-A097476294CF}"/>
              </a:ext>
            </a:extLst>
          </p:cNvPr>
          <p:cNvSpPr>
            <a:spLocks noGrp="1"/>
          </p:cNvSpPr>
          <p:nvPr>
            <p:ph type="body" sz="quarter" idx="18"/>
          </p:nvPr>
        </p:nvSpPr>
        <p:spPr/>
        <p:txBody>
          <a:bodyPr/>
          <a:lstStyle/>
          <a:p>
            <a:r>
              <a:rPr lang="en-US" dirty="0" err="1"/>
              <a:t>Merriwa</a:t>
            </a:r>
            <a:r>
              <a:rPr lang="en-US" dirty="0"/>
              <a:t> Central School Flock sale</a:t>
            </a:r>
          </a:p>
        </p:txBody>
      </p:sp>
      <p:pic>
        <p:nvPicPr>
          <p:cNvPr id="7" name="Picture 6" descr="Sample auction sheet">
            <a:extLst>
              <a:ext uri="{FF2B5EF4-FFF2-40B4-BE49-F238E27FC236}">
                <a16:creationId xmlns:a16="http://schemas.microsoft.com/office/drawing/2014/main" id="{A2CEE428-B891-E7C2-1BE1-45D1D3694164}"/>
              </a:ext>
            </a:extLst>
          </p:cNvPr>
          <p:cNvPicPr>
            <a:picLocks noChangeAspect="1"/>
          </p:cNvPicPr>
          <p:nvPr/>
        </p:nvPicPr>
        <p:blipFill>
          <a:blip r:embed="rId3" cstate="screen">
            <a:extLst>
              <a:ext uri="{28A0092B-C50C-407E-A947-70E740481C1C}">
                <a14:useLocalDpi xmlns:a14="http://schemas.microsoft.com/office/drawing/2010/main"/>
              </a:ext>
            </a:extLst>
          </a:blip>
          <a:srcRect l="1689" t="6413" r="4520" b="1198"/>
          <a:stretch>
            <a:fillRect/>
          </a:stretch>
        </p:blipFill>
        <p:spPr>
          <a:xfrm>
            <a:off x="5423266" y="443127"/>
            <a:ext cx="6060734" cy="6336001"/>
          </a:xfrm>
          <a:prstGeom prst="rect">
            <a:avLst/>
          </a:prstGeom>
        </p:spPr>
      </p:pic>
      <p:sp>
        <p:nvSpPr>
          <p:cNvPr id="2" name="Slide Number Placeholder 1">
            <a:extLst>
              <a:ext uri="{FF2B5EF4-FFF2-40B4-BE49-F238E27FC236}">
                <a16:creationId xmlns:a16="http://schemas.microsoft.com/office/drawing/2014/main" id="{CF0C3F05-F741-58EC-3EEB-682E6451ACA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Tree>
    <p:extLst>
      <p:ext uri="{BB962C8B-B14F-4D97-AF65-F5344CB8AC3E}">
        <p14:creationId xmlns:p14="http://schemas.microsoft.com/office/powerpoint/2010/main" val="376440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4BE94-BC33-0936-5FF3-037019A8152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0C8E695-DBB9-88B1-8732-A29E8CC5E11A}"/>
              </a:ext>
            </a:extLst>
          </p:cNvPr>
          <p:cNvSpPr>
            <a:spLocks noGrp="1"/>
          </p:cNvSpPr>
          <p:nvPr>
            <p:ph type="title"/>
          </p:nvPr>
        </p:nvSpPr>
        <p:spPr/>
        <p:txBody>
          <a:bodyPr/>
          <a:lstStyle/>
          <a:p>
            <a:pPr>
              <a:lnSpc>
                <a:spcPct val="100000"/>
              </a:lnSpc>
            </a:pPr>
            <a:r>
              <a:rPr lang="en-AU">
                <a:latin typeface="+mj-lt"/>
              </a:rPr>
              <a:t>2. Sheep population in Australia</a:t>
            </a:r>
          </a:p>
        </p:txBody>
      </p:sp>
      <p:sp>
        <p:nvSpPr>
          <p:cNvPr id="3" name="TextBox 2">
            <a:extLst>
              <a:ext uri="{FF2B5EF4-FFF2-40B4-BE49-F238E27FC236}">
                <a16:creationId xmlns:a16="http://schemas.microsoft.com/office/drawing/2014/main" id="{F7D12BAC-FCFA-4987-BF84-F1025F412E46}"/>
              </a:ext>
            </a:extLst>
          </p:cNvPr>
          <p:cNvSpPr txBox="1"/>
          <p:nvPr/>
        </p:nvSpPr>
        <p:spPr>
          <a:xfrm>
            <a:off x="359998" y="1894417"/>
            <a:ext cx="11313418"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creating representations of historical data to identify and analyse trends.</a:t>
            </a:r>
          </a:p>
          <a:p>
            <a:pPr>
              <a:lnSpc>
                <a:spcPct val="150000"/>
              </a:lnSpc>
              <a:spcAft>
                <a:spcPts val="1200"/>
              </a:spcAft>
            </a:pPr>
            <a:endParaRPr lang="en-AU" sz="1800" b="1" dirty="0">
              <a:solidFill>
                <a:schemeClr val="accent1"/>
              </a:solidFill>
              <a:latin typeface="+mj-lt"/>
              <a:cs typeface="Arial" panose="020B0604020202020204" pitchFamily="34" charset="0"/>
            </a:endParaRPr>
          </a:p>
          <a:p>
            <a:pPr>
              <a:lnSpc>
                <a:spcPct val="150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12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c</a:t>
            </a:r>
            <a:r>
              <a:rPr lang="en-AU" sz="1800" dirty="0">
                <a:effectLst/>
                <a:latin typeface="Arial" panose="020B0604020202020204" pitchFamily="34" charset="0"/>
                <a:ea typeface="Calibri" panose="020F0502020204030204" pitchFamily="34" charset="0"/>
              </a:rPr>
              <a:t>onstruct accurate graphs</a:t>
            </a:r>
          </a:p>
          <a:p>
            <a:pPr marL="285750" lvl="0" indent="-285750">
              <a:lnSpc>
                <a:spcPct val="150000"/>
              </a:lnSpc>
              <a:spcAft>
                <a:spcPts val="1200"/>
              </a:spcAft>
              <a:buFont typeface="Arial" panose="020B0604020202020204" pitchFamily="34" charset="0"/>
              <a:buChar char="•"/>
            </a:pPr>
            <a:r>
              <a:rPr lang="en-AU" sz="1800" dirty="0">
                <a:latin typeface="Arial" panose="020B0604020202020204" pitchFamily="34" charset="0"/>
                <a:ea typeface="Calibri" panose="020F0502020204030204" pitchFamily="34" charset="0"/>
              </a:rPr>
              <a:t>i</a:t>
            </a:r>
            <a:r>
              <a:rPr lang="en-AU" sz="1800" dirty="0">
                <a:effectLst/>
                <a:latin typeface="Arial" panose="020B0604020202020204" pitchFamily="34" charset="0"/>
                <a:ea typeface="Calibri" panose="020F0502020204030204" pitchFamily="34" charset="0"/>
              </a:rPr>
              <a:t>dentify and explain possible causes for patterns and trends in changing sheep populations.</a:t>
            </a:r>
          </a:p>
        </p:txBody>
      </p:sp>
      <p:sp>
        <p:nvSpPr>
          <p:cNvPr id="2" name="Slide Number Placeholder 1">
            <a:extLst>
              <a:ext uri="{FF2B5EF4-FFF2-40B4-BE49-F238E27FC236}">
                <a16:creationId xmlns:a16="http://schemas.microsoft.com/office/drawing/2014/main" id="{70E89550-B808-56E1-8412-25073B9D69C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
        <p:nvSpPr>
          <p:cNvPr id="4" name="Text Placeholder 5">
            <a:extLst>
              <a:ext uri="{FF2B5EF4-FFF2-40B4-BE49-F238E27FC236}">
                <a16:creationId xmlns:a16="http://schemas.microsoft.com/office/drawing/2014/main" id="{4B12F27B-0AD0-0547-BE37-AD8F70837BE6}"/>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753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8F14A3-39EE-8F96-2717-BB2715A36907}"/>
              </a:ext>
            </a:extLst>
          </p:cNvPr>
          <p:cNvSpPr>
            <a:spLocks noGrp="1"/>
          </p:cNvSpPr>
          <p:nvPr>
            <p:ph type="title"/>
          </p:nvPr>
        </p:nvSpPr>
        <p:spPr/>
        <p:txBody>
          <a:bodyPr/>
          <a:lstStyle/>
          <a:p>
            <a:r>
              <a:rPr lang="en-AU" dirty="0">
                <a:latin typeface="+mj-lt"/>
              </a:rPr>
              <a:t>How do farmers sell their sheep?</a:t>
            </a:r>
          </a:p>
        </p:txBody>
      </p:sp>
      <p:graphicFrame>
        <p:nvGraphicFramePr>
          <p:cNvPr id="10" name="Table 9">
            <a:extLst>
              <a:ext uri="{FF2B5EF4-FFF2-40B4-BE49-F238E27FC236}">
                <a16:creationId xmlns:a16="http://schemas.microsoft.com/office/drawing/2014/main" id="{7B29B171-40FC-1533-568F-EC47C27AA34C}"/>
              </a:ext>
            </a:extLst>
          </p:cNvPr>
          <p:cNvGraphicFramePr>
            <a:graphicFrameLocks noGrp="1"/>
          </p:cNvGraphicFramePr>
          <p:nvPr>
            <p:extLst>
              <p:ext uri="{D42A27DB-BD31-4B8C-83A1-F6EECF244321}">
                <p14:modId xmlns:p14="http://schemas.microsoft.com/office/powerpoint/2010/main" val="917718391"/>
              </p:ext>
            </p:extLst>
          </p:nvPr>
        </p:nvGraphicFramePr>
        <p:xfrm>
          <a:off x="936880" y="1698971"/>
          <a:ext cx="10318239" cy="3301642"/>
        </p:xfrm>
        <a:graphic>
          <a:graphicData uri="http://schemas.openxmlformats.org/drawingml/2006/table">
            <a:tbl>
              <a:tblPr firstRow="1">
                <a:tableStyleId>{5C22544A-7EE6-4342-B048-85BDC9FD1C3A}</a:tableStyleId>
              </a:tblPr>
              <a:tblGrid>
                <a:gridCol w="3439413">
                  <a:extLst>
                    <a:ext uri="{9D8B030D-6E8A-4147-A177-3AD203B41FA5}">
                      <a16:colId xmlns:a16="http://schemas.microsoft.com/office/drawing/2014/main" val="2746060481"/>
                    </a:ext>
                  </a:extLst>
                </a:gridCol>
                <a:gridCol w="3439413">
                  <a:extLst>
                    <a:ext uri="{9D8B030D-6E8A-4147-A177-3AD203B41FA5}">
                      <a16:colId xmlns:a16="http://schemas.microsoft.com/office/drawing/2014/main" val="869380525"/>
                    </a:ext>
                  </a:extLst>
                </a:gridCol>
                <a:gridCol w="3439413">
                  <a:extLst>
                    <a:ext uri="{9D8B030D-6E8A-4147-A177-3AD203B41FA5}">
                      <a16:colId xmlns:a16="http://schemas.microsoft.com/office/drawing/2014/main" val="210593321"/>
                    </a:ext>
                  </a:extLst>
                </a:gridCol>
              </a:tblGrid>
              <a:tr h="594223">
                <a:tc>
                  <a:txBody>
                    <a:bodyPr/>
                    <a:lstStyle/>
                    <a:p>
                      <a:pPr algn="l"/>
                      <a:r>
                        <a:rPr lang="en-AU" sz="1800" b="1" dirty="0"/>
                        <a:t>Online livestock auctions</a:t>
                      </a:r>
                    </a:p>
                  </a:txBody>
                  <a:tcPr anchor="ctr"/>
                </a:tc>
                <a:tc>
                  <a:txBody>
                    <a:bodyPr/>
                    <a:lstStyle/>
                    <a:p>
                      <a:pPr algn="l"/>
                      <a:r>
                        <a:rPr lang="en-AU" sz="1800" b="1" dirty="0"/>
                        <a:t>Forward contracts</a:t>
                      </a:r>
                    </a:p>
                  </a:txBody>
                  <a:tcPr anchor="ctr"/>
                </a:tc>
                <a:tc>
                  <a:txBody>
                    <a:bodyPr/>
                    <a:lstStyle/>
                    <a:p>
                      <a:pPr algn="l"/>
                      <a:r>
                        <a:rPr lang="en-AU" sz="1800" b="1" dirty="0"/>
                        <a:t>Local saleyard auctions</a:t>
                      </a:r>
                    </a:p>
                  </a:txBody>
                  <a:tcPr anchor="ctr"/>
                </a:tc>
                <a:extLst>
                  <a:ext uri="{0D108BD9-81ED-4DB2-BD59-A6C34878D82A}">
                    <a16:rowId xmlns:a16="http://schemas.microsoft.com/office/drawing/2014/main" val="1918394990"/>
                  </a:ext>
                </a:extLst>
              </a:tr>
              <a:tr h="902473">
                <a:tc>
                  <a:txBody>
                    <a:bodyPr/>
                    <a:lstStyle/>
                    <a:p>
                      <a:pPr algn="l"/>
                      <a:r>
                        <a:rPr lang="en-AU" sz="1800" dirty="0"/>
                        <a:t>💡  Online bidding</a:t>
                      </a:r>
                    </a:p>
                  </a:txBody>
                  <a:tcPr anchor="ctr"/>
                </a:tc>
                <a:tc>
                  <a:txBody>
                    <a:bodyPr/>
                    <a:lstStyle/>
                    <a:p>
                      <a:pPr algn="l"/>
                      <a:r>
                        <a:rPr lang="en-AU" sz="1800" dirty="0"/>
                        <a:t>💡  Pre-agreed price</a:t>
                      </a:r>
                    </a:p>
                  </a:txBody>
                  <a:tcPr anchor="ctr"/>
                </a:tc>
                <a:tc>
                  <a:txBody>
                    <a:bodyPr/>
                    <a:lstStyle/>
                    <a:p>
                      <a:pPr algn="l"/>
                      <a:r>
                        <a:rPr lang="en-AU" sz="1800" dirty="0"/>
                        <a:t>💡  Physical public sale</a:t>
                      </a:r>
                    </a:p>
                  </a:txBody>
                  <a:tcPr anchor="ctr"/>
                </a:tc>
                <a:extLst>
                  <a:ext uri="{0D108BD9-81ED-4DB2-BD59-A6C34878D82A}">
                    <a16:rowId xmlns:a16="http://schemas.microsoft.com/office/drawing/2014/main" val="3807110232"/>
                  </a:ext>
                </a:extLst>
              </a:tr>
              <a:tr h="902473">
                <a:tc>
                  <a:txBody>
                    <a:bodyPr/>
                    <a:lstStyle/>
                    <a:p>
                      <a:pPr algn="l"/>
                      <a:r>
                        <a:rPr lang="en-AU" sz="1800" dirty="0"/>
                        <a:t>✅  Convenience, wide reach</a:t>
                      </a:r>
                    </a:p>
                  </a:txBody>
                  <a:tcPr anchor="ctr"/>
                </a:tc>
                <a:tc>
                  <a:txBody>
                    <a:bodyPr/>
                    <a:lstStyle/>
                    <a:p>
                      <a:pPr algn="l"/>
                      <a:r>
                        <a:rPr lang="en-AU" sz="1800" dirty="0"/>
                        <a:t>✅  Risk reduction</a:t>
                      </a:r>
                    </a:p>
                  </a:txBody>
                  <a:tcPr anchor="ctr"/>
                </a:tc>
                <a:tc>
                  <a:txBody>
                    <a:bodyPr/>
                    <a:lstStyle/>
                    <a:p>
                      <a:pPr algn="l"/>
                      <a:r>
                        <a:rPr lang="en-AU" sz="1800" dirty="0"/>
                        <a:t>✅  Competitive pricing</a:t>
                      </a:r>
                    </a:p>
                  </a:txBody>
                  <a:tcPr anchor="ctr"/>
                </a:tc>
                <a:extLst>
                  <a:ext uri="{0D108BD9-81ED-4DB2-BD59-A6C34878D82A}">
                    <a16:rowId xmlns:a16="http://schemas.microsoft.com/office/drawing/2014/main" val="80515688"/>
                  </a:ext>
                </a:extLst>
              </a:tr>
              <a:tr h="902473">
                <a:tc>
                  <a:txBody>
                    <a:bodyPr/>
                    <a:lstStyle/>
                    <a:p>
                      <a:pPr algn="l"/>
                      <a:r>
                        <a:rPr lang="en-AU" sz="1800" dirty="0"/>
                        <a:t>⚠️  Requires good photos</a:t>
                      </a:r>
                    </a:p>
                  </a:txBody>
                  <a:tcPr anchor="ctr"/>
                </a:tc>
                <a:tc>
                  <a:txBody>
                    <a:bodyPr/>
                    <a:lstStyle/>
                    <a:p>
                      <a:pPr algn="l"/>
                      <a:r>
                        <a:rPr lang="en-AU" sz="1800" dirty="0"/>
                        <a:t>⚠️  May miss top prices</a:t>
                      </a:r>
                    </a:p>
                  </a:txBody>
                  <a:tcPr anchor="ctr"/>
                </a:tc>
                <a:tc>
                  <a:txBody>
                    <a:bodyPr/>
                    <a:lstStyle/>
                    <a:p>
                      <a:pPr algn="l"/>
                      <a:r>
                        <a:rPr lang="en-AU" sz="1800" dirty="0"/>
                        <a:t>⚠️  Transport stress</a:t>
                      </a:r>
                    </a:p>
                  </a:txBody>
                  <a:tcPr anchor="ctr"/>
                </a:tc>
                <a:extLst>
                  <a:ext uri="{0D108BD9-81ED-4DB2-BD59-A6C34878D82A}">
                    <a16:rowId xmlns:a16="http://schemas.microsoft.com/office/drawing/2014/main" val="2914906775"/>
                  </a:ext>
                </a:extLst>
              </a:tr>
            </a:tbl>
          </a:graphicData>
        </a:graphic>
      </p:graphicFrame>
      <p:sp>
        <p:nvSpPr>
          <p:cNvPr id="2" name="Slide Number Placeholder 1">
            <a:extLst>
              <a:ext uri="{FF2B5EF4-FFF2-40B4-BE49-F238E27FC236}">
                <a16:creationId xmlns:a16="http://schemas.microsoft.com/office/drawing/2014/main" id="{A87D210B-EB32-8D08-67E9-D6EC53157F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90</a:t>
            </a:fld>
            <a:endParaRPr lang="en-AU"/>
          </a:p>
        </p:txBody>
      </p:sp>
    </p:spTree>
    <p:extLst>
      <p:ext uri="{BB962C8B-B14F-4D97-AF65-F5344CB8AC3E}">
        <p14:creationId xmlns:p14="http://schemas.microsoft.com/office/powerpoint/2010/main" val="359379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4520A-05E7-A970-7795-3AC00C0F0E2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55F8F6-7BB5-FB03-D4D0-3B8620470A8D}"/>
              </a:ext>
            </a:extLst>
          </p:cNvPr>
          <p:cNvSpPr>
            <a:spLocks noGrp="1"/>
          </p:cNvSpPr>
          <p:nvPr>
            <p:ph type="title"/>
          </p:nvPr>
        </p:nvSpPr>
        <p:spPr>
          <a:xfrm>
            <a:off x="359997" y="360000"/>
            <a:ext cx="11398733" cy="522000"/>
          </a:xfrm>
        </p:spPr>
        <p:txBody>
          <a:bodyPr/>
          <a:lstStyle/>
          <a:p>
            <a:pPr>
              <a:lnSpc>
                <a:spcPct val="100000"/>
              </a:lnSpc>
            </a:pPr>
            <a:r>
              <a:rPr lang="en-AU" dirty="0">
                <a:latin typeface="+mj-lt"/>
              </a:rPr>
              <a:t>17. Traditional and contemporary agricultural practices</a:t>
            </a:r>
          </a:p>
        </p:txBody>
      </p:sp>
      <p:sp>
        <p:nvSpPr>
          <p:cNvPr id="3" name="TextBox 2">
            <a:extLst>
              <a:ext uri="{FF2B5EF4-FFF2-40B4-BE49-F238E27FC236}">
                <a16:creationId xmlns:a16="http://schemas.microsoft.com/office/drawing/2014/main" id="{A05C8B14-A768-9898-26A2-4FC7E7F6E627}"/>
              </a:ext>
            </a:extLst>
          </p:cNvPr>
          <p:cNvSpPr txBox="1"/>
          <p:nvPr/>
        </p:nvSpPr>
        <p:spPr>
          <a:xfrm>
            <a:off x="348003" y="1894417"/>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learning how traditional land management knowledge influences sustainable farming today.</a:t>
            </a:r>
            <a:endParaRPr lang="en-AU" sz="1800" b="1" dirty="0">
              <a:solidFill>
                <a:schemeClr val="accent1"/>
              </a:solidFill>
              <a:latin typeface="+mj-lt"/>
              <a:cs typeface="Arial" panose="020B0604020202020204" pitchFamily="34" charset="0"/>
            </a:endParaRPr>
          </a:p>
          <a:p>
            <a:pPr>
              <a:lnSpc>
                <a:spcPct val="150000"/>
              </a:lnSpc>
              <a:spcAft>
                <a:spcPts val="600"/>
              </a:spcAft>
            </a:pPr>
            <a:endParaRPr lang="en-AU" sz="1800" b="1" dirty="0">
              <a:solidFill>
                <a:schemeClr val="accent1"/>
              </a:solidFill>
              <a:latin typeface="+mj-lt"/>
              <a:cs typeface="Arial" panose="020B0604020202020204" pitchFamily="34" charset="0"/>
            </a:endParaRP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Aboriginal land management practices</a:t>
            </a:r>
          </a:p>
          <a:p>
            <a:pPr marL="285750" lvl="0" indent="-28575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explain how these practices support sustainable sheep production.</a:t>
            </a:r>
          </a:p>
        </p:txBody>
      </p:sp>
      <p:sp>
        <p:nvSpPr>
          <p:cNvPr id="2" name="Slide Number Placeholder 1">
            <a:extLst>
              <a:ext uri="{FF2B5EF4-FFF2-40B4-BE49-F238E27FC236}">
                <a16:creationId xmlns:a16="http://schemas.microsoft.com/office/drawing/2014/main" id="{EBEED525-5033-8197-53EA-B3BABCCCD8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91</a:t>
            </a:fld>
            <a:endParaRPr lang="en-AU"/>
          </a:p>
        </p:txBody>
      </p:sp>
      <p:sp>
        <p:nvSpPr>
          <p:cNvPr id="8" name="Text Placeholder 5">
            <a:extLst>
              <a:ext uri="{FF2B5EF4-FFF2-40B4-BE49-F238E27FC236}">
                <a16:creationId xmlns:a16="http://schemas.microsoft.com/office/drawing/2014/main" id="{6533E6A9-9709-7D41-291F-29B236DFF1B7}"/>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8209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E2A0E-FC7C-1ABF-3E3D-77438D0FDF5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FB42D9D-D64F-008F-930B-12C826657E57}"/>
              </a:ext>
            </a:extLst>
          </p:cNvPr>
          <p:cNvSpPr>
            <a:spLocks noGrp="1"/>
          </p:cNvSpPr>
          <p:nvPr>
            <p:ph type="title"/>
          </p:nvPr>
        </p:nvSpPr>
        <p:spPr/>
        <p:txBody>
          <a:bodyPr/>
          <a:lstStyle/>
          <a:p>
            <a:r>
              <a:rPr lang="en-AU" dirty="0"/>
              <a:t>Key terms (17) </a:t>
            </a:r>
            <a:r>
              <a:rPr lang="en-AU" dirty="0">
                <a:solidFill>
                  <a:schemeClr val="bg1"/>
                </a:solidFill>
              </a:rPr>
              <a:t>18</a:t>
            </a:r>
            <a:endParaRPr lang="en-AU" dirty="0"/>
          </a:p>
        </p:txBody>
      </p:sp>
      <p:sp>
        <p:nvSpPr>
          <p:cNvPr id="9" name="Text Placeholder 8">
            <a:extLst>
              <a:ext uri="{FF2B5EF4-FFF2-40B4-BE49-F238E27FC236}">
                <a16:creationId xmlns:a16="http://schemas.microsoft.com/office/drawing/2014/main" id="{E528A40C-1A12-78F4-4F5A-80D1013F09AC}"/>
              </a:ext>
            </a:extLst>
          </p:cNvPr>
          <p:cNvSpPr>
            <a:spLocks noGrp="1"/>
          </p:cNvSpPr>
          <p:nvPr>
            <p:ph type="body" sz="quarter" idx="17"/>
          </p:nvPr>
        </p:nvSpPr>
        <p:spPr/>
        <p:txBody>
          <a:bodyPr/>
          <a:lstStyle/>
          <a:p>
            <a:pPr>
              <a:lnSpc>
                <a:spcPct val="150000"/>
              </a:lnSpc>
              <a:buNone/>
            </a:pPr>
            <a:r>
              <a:rPr lang="en-AU" sz="1800" b="1" dirty="0">
                <a:effectLst/>
                <a:latin typeface="Arial" panose="020B0604020202020204" pitchFamily="34" charset="0"/>
                <a:ea typeface="Calibri" panose="020F0502020204030204" pitchFamily="34" charset="0"/>
              </a:rPr>
              <a:t>Sustainability</a:t>
            </a:r>
            <a:r>
              <a:rPr lang="en-AU" sz="1800" dirty="0">
                <a:effectLst/>
                <a:latin typeface="Arial" panose="020B0604020202020204" pitchFamily="34" charset="0"/>
                <a:ea typeface="Calibri" panose="020F0502020204030204" pitchFamily="34" charset="0"/>
              </a:rPr>
              <a:t> – farming in a way that looks after animals, land, and resources for the future.</a:t>
            </a:r>
          </a:p>
          <a:p>
            <a:pPr>
              <a:lnSpc>
                <a:spcPct val="150000"/>
              </a:lnSpc>
              <a:buNone/>
            </a:pPr>
            <a:r>
              <a:rPr lang="en-AU" sz="1800" b="1" dirty="0">
                <a:effectLst/>
                <a:latin typeface="Arial" panose="020B0604020202020204" pitchFamily="34" charset="0"/>
                <a:ea typeface="Calibri" panose="020F0502020204030204" pitchFamily="34" charset="0"/>
              </a:rPr>
              <a:t>Regenerative agriculture </a:t>
            </a:r>
            <a:r>
              <a:rPr lang="en-AU" sz="1800" dirty="0">
                <a:effectLst/>
                <a:latin typeface="Arial" panose="020B0604020202020204" pitchFamily="34" charset="0"/>
                <a:ea typeface="Calibri" panose="020F0502020204030204" pitchFamily="34" charset="0"/>
              </a:rPr>
              <a:t>– modern farming practice that improves soil, plants and biodiversity over time.</a:t>
            </a:r>
          </a:p>
          <a:p>
            <a:pPr>
              <a:lnSpc>
                <a:spcPct val="150000"/>
              </a:lnSpc>
            </a:pPr>
            <a:r>
              <a:rPr lang="en-AU" sz="1800" b="1" dirty="0">
                <a:effectLst/>
                <a:latin typeface="Arial" panose="020B0604020202020204" pitchFamily="34" charset="0"/>
                <a:ea typeface="Calibri" panose="020F0502020204030204" pitchFamily="34" charset="0"/>
              </a:rPr>
              <a:t>Integrated Pest Management (IPM) </a:t>
            </a:r>
            <a:r>
              <a:rPr lang="en-AU" sz="1800" dirty="0">
                <a:effectLst/>
                <a:latin typeface="Arial" panose="020B0604020202020204" pitchFamily="34" charset="0"/>
                <a:ea typeface="Calibri" panose="020F0502020204030204" pitchFamily="34" charset="0"/>
              </a:rPr>
              <a:t>– a mix of natural and chemical methods to control pests with less harm.</a:t>
            </a:r>
          </a:p>
        </p:txBody>
      </p:sp>
      <p:pic>
        <p:nvPicPr>
          <p:cNvPr id="5" name="Picture Placeholder 5">
            <a:extLst>
              <a:ext uri="{FF2B5EF4-FFF2-40B4-BE49-F238E27FC236}">
                <a16:creationId xmlns:a16="http://schemas.microsoft.com/office/drawing/2014/main" id="{1EE0809A-EF31-3BA5-1639-55DF6C013E26}"/>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345DBDF2-8983-FC94-3CB9-478D5BC09E9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92</a:t>
            </a:fld>
            <a:endParaRPr lang="en-AU"/>
          </a:p>
        </p:txBody>
      </p:sp>
    </p:spTree>
    <p:extLst>
      <p:ext uri="{BB962C8B-B14F-4D97-AF65-F5344CB8AC3E}">
        <p14:creationId xmlns:p14="http://schemas.microsoft.com/office/powerpoint/2010/main" val="28003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7B574-49A4-31D3-3180-FC50F0958E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82E4AE-9A5B-1A9F-D174-05BA85B6739A}"/>
              </a:ext>
            </a:extLst>
          </p:cNvPr>
          <p:cNvSpPr>
            <a:spLocks noGrp="1"/>
          </p:cNvSpPr>
          <p:nvPr>
            <p:ph type="title"/>
          </p:nvPr>
        </p:nvSpPr>
        <p:spPr/>
        <p:txBody>
          <a:bodyPr/>
          <a:lstStyle/>
          <a:p>
            <a:r>
              <a:rPr lang="en-AU" dirty="0"/>
              <a:t>Challenge question (5) </a:t>
            </a:r>
            <a:r>
              <a:rPr lang="en-AU" dirty="0">
                <a:solidFill>
                  <a:schemeClr val="accent6"/>
                </a:solidFill>
              </a:rPr>
              <a:t>4</a:t>
            </a:r>
            <a:endParaRPr lang="en-AU" dirty="0"/>
          </a:p>
        </p:txBody>
      </p:sp>
      <p:sp>
        <p:nvSpPr>
          <p:cNvPr id="6" name="Text Placeholder 9">
            <a:extLst>
              <a:ext uri="{FF2B5EF4-FFF2-40B4-BE49-F238E27FC236}">
                <a16:creationId xmlns:a16="http://schemas.microsoft.com/office/drawing/2014/main" id="{6CC0B0A4-C8DF-007F-9EBD-15ADAE885FFF}"/>
              </a:ext>
            </a:extLst>
          </p:cNvPr>
          <p:cNvSpPr txBox="1">
            <a:spLocks/>
          </p:cNvSpPr>
          <p:nvPr/>
        </p:nvSpPr>
        <p:spPr>
          <a:xfrm>
            <a:off x="360025" y="4399938"/>
            <a:ext cx="11483975" cy="206057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12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12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sz="2000" dirty="0">
                <a:ea typeface="Calibri" panose="020F0502020204030204" pitchFamily="34" charset="0"/>
              </a:rPr>
              <a:t>“Aboriginal land management practice is based on a system of understanding the interactions between the soil, living things, climate, and spiritual and social connections…”</a:t>
            </a:r>
          </a:p>
          <a:p>
            <a:pPr>
              <a:spcAft>
                <a:spcPts val="600"/>
              </a:spcAft>
            </a:pPr>
            <a:r>
              <a:rPr lang="en-AU" sz="2000" dirty="0">
                <a:ea typeface="Calibri" panose="020F0502020204030204" pitchFamily="34" charset="0"/>
              </a:rPr>
              <a:t>Explain how this system can benefit sheep production today — for example, by improving pasture condition, reducing parasites, or supporting animal welfare.</a:t>
            </a:r>
          </a:p>
        </p:txBody>
      </p:sp>
      <p:pic>
        <p:nvPicPr>
          <p:cNvPr id="7" name="Picture Placeholder 6">
            <a:extLst>
              <a:ext uri="{FF2B5EF4-FFF2-40B4-BE49-F238E27FC236}">
                <a16:creationId xmlns:a16="http://schemas.microsoft.com/office/drawing/2014/main" id="{A23ED581-C4B0-63BD-501B-DA4AF1398A2B}"/>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a:stretch>
            <a:fillRect/>
          </a:stretch>
        </p:blipFill>
        <p:spPr>
          <a:xfrm>
            <a:off x="360531" y="1960398"/>
            <a:ext cx="11483637" cy="2060575"/>
          </a:xfrm>
        </p:spPr>
      </p:pic>
      <p:sp>
        <p:nvSpPr>
          <p:cNvPr id="2" name="Slide Number Placeholder 1">
            <a:extLst>
              <a:ext uri="{FF2B5EF4-FFF2-40B4-BE49-F238E27FC236}">
                <a16:creationId xmlns:a16="http://schemas.microsoft.com/office/drawing/2014/main" id="{545BA3E0-2899-48A6-B85C-2DA4F517C4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93</a:t>
            </a:fld>
            <a:endParaRPr lang="en-AU"/>
          </a:p>
        </p:txBody>
      </p:sp>
    </p:spTree>
    <p:extLst>
      <p:ext uri="{BB962C8B-B14F-4D97-AF65-F5344CB8AC3E}">
        <p14:creationId xmlns:p14="http://schemas.microsoft.com/office/powerpoint/2010/main" val="52697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AD128D-8553-BE4B-7414-E1CB218831B8}"/>
              </a:ext>
            </a:extLst>
          </p:cNvPr>
          <p:cNvSpPr>
            <a:spLocks noGrp="1"/>
          </p:cNvSpPr>
          <p:nvPr>
            <p:ph type="title"/>
          </p:nvPr>
        </p:nvSpPr>
        <p:spPr/>
        <p:txBody>
          <a:bodyPr/>
          <a:lstStyle/>
          <a:p>
            <a:r>
              <a:rPr lang="en-AU" dirty="0"/>
              <a:t>Sustainable choices</a:t>
            </a:r>
          </a:p>
        </p:txBody>
      </p:sp>
      <p:sp>
        <p:nvSpPr>
          <p:cNvPr id="7" name="Text Placeholder 6">
            <a:extLst>
              <a:ext uri="{FF2B5EF4-FFF2-40B4-BE49-F238E27FC236}">
                <a16:creationId xmlns:a16="http://schemas.microsoft.com/office/drawing/2014/main" id="{F0C08630-31DF-EC88-61A9-7C70E3F78D3E}"/>
              </a:ext>
            </a:extLst>
          </p:cNvPr>
          <p:cNvSpPr>
            <a:spLocks noGrp="1"/>
          </p:cNvSpPr>
          <p:nvPr>
            <p:ph type="body" sz="quarter" idx="18"/>
          </p:nvPr>
        </p:nvSpPr>
        <p:spPr/>
        <p:txBody>
          <a:bodyPr/>
          <a:lstStyle/>
          <a:p>
            <a:r>
              <a:rPr lang="en-AU" dirty="0"/>
              <a:t>Match the farming practice to sustainable or unsustainable classification</a:t>
            </a:r>
          </a:p>
        </p:txBody>
      </p:sp>
      <p:sp>
        <p:nvSpPr>
          <p:cNvPr id="8" name="Content Placeholder 7">
            <a:extLst>
              <a:ext uri="{FF2B5EF4-FFF2-40B4-BE49-F238E27FC236}">
                <a16:creationId xmlns:a16="http://schemas.microsoft.com/office/drawing/2014/main" id="{2891549B-A993-5B3A-718F-818D572C088A}"/>
              </a:ext>
            </a:extLst>
          </p:cNvPr>
          <p:cNvSpPr>
            <a:spLocks noGrp="1"/>
          </p:cNvSpPr>
          <p:nvPr>
            <p:ph sz="quarter" idx="19"/>
          </p:nvPr>
        </p:nvSpPr>
        <p:spPr>
          <a:xfrm>
            <a:off x="359999" y="1562471"/>
            <a:ext cx="5735637" cy="2977631"/>
          </a:xfrm>
          <a:solidFill>
            <a:srgbClr val="FBDBE7"/>
          </a:solidFill>
        </p:spPr>
        <p:txBody>
          <a:bodyPr/>
          <a:lstStyle/>
          <a:p>
            <a:pPr algn="ctr"/>
            <a:r>
              <a:rPr lang="en-AU" sz="1800" b="1" dirty="0"/>
              <a:t>Sustainable</a:t>
            </a:r>
          </a:p>
        </p:txBody>
      </p:sp>
      <p:sp>
        <p:nvSpPr>
          <p:cNvPr id="9" name="Picture Placeholder 8">
            <a:extLst>
              <a:ext uri="{FF2B5EF4-FFF2-40B4-BE49-F238E27FC236}">
                <a16:creationId xmlns:a16="http://schemas.microsoft.com/office/drawing/2014/main" id="{65AD034D-41CB-3496-1F5A-AACA28114245}"/>
              </a:ext>
            </a:extLst>
          </p:cNvPr>
          <p:cNvSpPr>
            <a:spLocks noGrp="1"/>
          </p:cNvSpPr>
          <p:nvPr>
            <p:ph type="pic" sz="quarter" idx="20"/>
          </p:nvPr>
        </p:nvSpPr>
        <p:spPr>
          <a:xfrm>
            <a:off x="6324963" y="1578261"/>
            <a:ext cx="5507038" cy="2961841"/>
          </a:xfrm>
          <a:solidFill>
            <a:srgbClr val="E5F7FC"/>
          </a:solidFill>
        </p:spPr>
        <p:txBody>
          <a:bodyPr/>
          <a:lstStyle/>
          <a:p>
            <a:pPr algn="ctr"/>
            <a:r>
              <a:rPr lang="en-AU" sz="1800" b="1"/>
              <a:t>Unsustainable</a:t>
            </a:r>
          </a:p>
        </p:txBody>
      </p:sp>
      <p:sp>
        <p:nvSpPr>
          <p:cNvPr id="3" name="Rectangle: Rounded Corners 2">
            <a:extLst>
              <a:ext uri="{FF2B5EF4-FFF2-40B4-BE49-F238E27FC236}">
                <a16:creationId xmlns:a16="http://schemas.microsoft.com/office/drawing/2014/main" id="{59BC131B-2DF8-1422-263F-0FEA46F84565}"/>
              </a:ext>
            </a:extLst>
          </p:cNvPr>
          <p:cNvSpPr/>
          <p:nvPr/>
        </p:nvSpPr>
        <p:spPr>
          <a:xfrm>
            <a:off x="359999" y="4814085"/>
            <a:ext cx="2520000"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Rotational grazing</a:t>
            </a:r>
          </a:p>
        </p:txBody>
      </p:sp>
      <p:sp>
        <p:nvSpPr>
          <p:cNvPr id="10" name="Rectangle: Rounded Corners 9">
            <a:extLst>
              <a:ext uri="{FF2B5EF4-FFF2-40B4-BE49-F238E27FC236}">
                <a16:creationId xmlns:a16="http://schemas.microsoft.com/office/drawing/2014/main" id="{3A87E43E-ECFC-C0F5-7A0B-54531BDA88C7}"/>
              </a:ext>
            </a:extLst>
          </p:cNvPr>
          <p:cNvSpPr/>
          <p:nvPr/>
        </p:nvSpPr>
        <p:spPr>
          <a:xfrm>
            <a:off x="3228181" y="4810881"/>
            <a:ext cx="2520000"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Clearing trees</a:t>
            </a:r>
          </a:p>
        </p:txBody>
      </p:sp>
      <p:sp>
        <p:nvSpPr>
          <p:cNvPr id="11" name="Rectangle: Rounded Corners 10">
            <a:extLst>
              <a:ext uri="{FF2B5EF4-FFF2-40B4-BE49-F238E27FC236}">
                <a16:creationId xmlns:a16="http://schemas.microsoft.com/office/drawing/2014/main" id="{5AC7A76F-C92A-3016-A911-8D4EDDA3E289}"/>
              </a:ext>
            </a:extLst>
          </p:cNvPr>
          <p:cNvSpPr/>
          <p:nvPr/>
        </p:nvSpPr>
        <p:spPr>
          <a:xfrm>
            <a:off x="6096000" y="4798456"/>
            <a:ext cx="2520000"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IPM</a:t>
            </a:r>
          </a:p>
        </p:txBody>
      </p:sp>
      <p:sp>
        <p:nvSpPr>
          <p:cNvPr id="5" name="Rectangle: Rounded Corners 4">
            <a:extLst>
              <a:ext uri="{FF2B5EF4-FFF2-40B4-BE49-F238E27FC236}">
                <a16:creationId xmlns:a16="http://schemas.microsoft.com/office/drawing/2014/main" id="{07503158-D92E-4E06-97F1-269E251FE177}"/>
              </a:ext>
            </a:extLst>
          </p:cNvPr>
          <p:cNvSpPr/>
          <p:nvPr/>
        </p:nvSpPr>
        <p:spPr>
          <a:xfrm>
            <a:off x="8963819" y="4810038"/>
            <a:ext cx="2520000"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Firestick farming</a:t>
            </a:r>
          </a:p>
        </p:txBody>
      </p:sp>
      <p:sp>
        <p:nvSpPr>
          <p:cNvPr id="12" name="Rectangle: Rounded Corners 11">
            <a:extLst>
              <a:ext uri="{FF2B5EF4-FFF2-40B4-BE49-F238E27FC236}">
                <a16:creationId xmlns:a16="http://schemas.microsoft.com/office/drawing/2014/main" id="{BA079C76-EC18-5DC5-1CE6-030A3A6C55D5}"/>
              </a:ext>
            </a:extLst>
          </p:cNvPr>
          <p:cNvSpPr/>
          <p:nvPr/>
        </p:nvSpPr>
        <p:spPr>
          <a:xfrm>
            <a:off x="359999" y="5536614"/>
            <a:ext cx="3600000"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Use of chemicals for parasites</a:t>
            </a:r>
          </a:p>
        </p:txBody>
      </p:sp>
      <p:sp>
        <p:nvSpPr>
          <p:cNvPr id="14" name="Rectangle: Rounded Corners 13">
            <a:extLst>
              <a:ext uri="{FF2B5EF4-FFF2-40B4-BE49-F238E27FC236}">
                <a16:creationId xmlns:a16="http://schemas.microsoft.com/office/drawing/2014/main" id="{A28D0D16-5CA6-857D-7258-38F0BC832344}"/>
              </a:ext>
            </a:extLst>
          </p:cNvPr>
          <p:cNvSpPr/>
          <p:nvPr/>
        </p:nvSpPr>
        <p:spPr>
          <a:xfrm>
            <a:off x="4668935" y="5488233"/>
            <a:ext cx="2880000"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Continuous cropping</a:t>
            </a:r>
          </a:p>
        </p:txBody>
      </p:sp>
      <p:sp>
        <p:nvSpPr>
          <p:cNvPr id="13" name="Rectangle: Rounded Corners 12">
            <a:extLst>
              <a:ext uri="{FF2B5EF4-FFF2-40B4-BE49-F238E27FC236}">
                <a16:creationId xmlns:a16="http://schemas.microsoft.com/office/drawing/2014/main" id="{D9244BAF-AA05-8F1B-B077-D84280E6F60A}"/>
              </a:ext>
            </a:extLst>
          </p:cNvPr>
          <p:cNvSpPr/>
          <p:nvPr/>
        </p:nvSpPr>
        <p:spPr>
          <a:xfrm>
            <a:off x="8257871" y="5488233"/>
            <a:ext cx="3289263"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Replanting native shelterbelts</a:t>
            </a:r>
          </a:p>
        </p:txBody>
      </p:sp>
      <p:sp>
        <p:nvSpPr>
          <p:cNvPr id="4" name="Rectangle: Rounded Corners 3">
            <a:extLst>
              <a:ext uri="{FF2B5EF4-FFF2-40B4-BE49-F238E27FC236}">
                <a16:creationId xmlns:a16="http://schemas.microsoft.com/office/drawing/2014/main" id="{3B50E5AE-567F-AEC9-CFAA-6B4F7342BC20}"/>
              </a:ext>
            </a:extLst>
          </p:cNvPr>
          <p:cNvSpPr/>
          <p:nvPr/>
        </p:nvSpPr>
        <p:spPr>
          <a:xfrm>
            <a:off x="359999" y="6150399"/>
            <a:ext cx="3600000"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Overstocking during drought</a:t>
            </a:r>
          </a:p>
        </p:txBody>
      </p:sp>
      <p:sp>
        <p:nvSpPr>
          <p:cNvPr id="16" name="Rectangle: Rounded Corners 15">
            <a:extLst>
              <a:ext uri="{FF2B5EF4-FFF2-40B4-BE49-F238E27FC236}">
                <a16:creationId xmlns:a16="http://schemas.microsoft.com/office/drawing/2014/main" id="{94695B47-7C28-1FB3-8402-A95D22463193}"/>
              </a:ext>
            </a:extLst>
          </p:cNvPr>
          <p:cNvSpPr/>
          <p:nvPr/>
        </p:nvSpPr>
        <p:spPr>
          <a:xfrm>
            <a:off x="4677694" y="6150398"/>
            <a:ext cx="2880000"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750"/>
              <a:t>Leaving chemicals uncollected</a:t>
            </a:r>
          </a:p>
        </p:txBody>
      </p:sp>
      <p:sp>
        <p:nvSpPr>
          <p:cNvPr id="15" name="Rectangle: Rounded Corners 14">
            <a:extLst>
              <a:ext uri="{FF2B5EF4-FFF2-40B4-BE49-F238E27FC236}">
                <a16:creationId xmlns:a16="http://schemas.microsoft.com/office/drawing/2014/main" id="{073020E9-E099-F61C-2560-F6BD29924AE6}"/>
              </a:ext>
            </a:extLst>
          </p:cNvPr>
          <p:cNvSpPr/>
          <p:nvPr/>
        </p:nvSpPr>
        <p:spPr>
          <a:xfrm>
            <a:off x="8638671" y="6150397"/>
            <a:ext cx="2493371" cy="545601"/>
          </a:xfrm>
          <a:prstGeom prst="roundRect">
            <a:avLst/>
          </a:prstGeom>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Unrestricted livestock access to creeks</a:t>
            </a:r>
          </a:p>
        </p:txBody>
      </p:sp>
      <p:sp>
        <p:nvSpPr>
          <p:cNvPr id="2" name="Slide Number Placeholder 1">
            <a:extLst>
              <a:ext uri="{FF2B5EF4-FFF2-40B4-BE49-F238E27FC236}">
                <a16:creationId xmlns:a16="http://schemas.microsoft.com/office/drawing/2014/main" id="{E53DADEC-2C2F-CEBD-3C1B-AF41FCC5D8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94</a:t>
            </a:fld>
            <a:endParaRPr lang="en-AU"/>
          </a:p>
        </p:txBody>
      </p:sp>
    </p:spTree>
    <p:extLst>
      <p:ext uri="{BB962C8B-B14F-4D97-AF65-F5344CB8AC3E}">
        <p14:creationId xmlns:p14="http://schemas.microsoft.com/office/powerpoint/2010/main" val="139248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10AC4-E0D3-E00A-34B8-FC4192DC856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04D4B7-F7A5-488B-C587-85C88B73661E}"/>
              </a:ext>
            </a:extLst>
          </p:cNvPr>
          <p:cNvSpPr>
            <a:spLocks noGrp="1"/>
          </p:cNvSpPr>
          <p:nvPr>
            <p:ph type="title"/>
          </p:nvPr>
        </p:nvSpPr>
        <p:spPr/>
        <p:txBody>
          <a:bodyPr/>
          <a:lstStyle/>
          <a:p>
            <a:pPr>
              <a:lnSpc>
                <a:spcPct val="100000"/>
              </a:lnSpc>
            </a:pPr>
            <a:r>
              <a:rPr lang="en-AU">
                <a:latin typeface="+mj-lt"/>
              </a:rPr>
              <a:t>18. Biosecurity</a:t>
            </a:r>
          </a:p>
        </p:txBody>
      </p:sp>
      <p:sp>
        <p:nvSpPr>
          <p:cNvPr id="3" name="TextBox 2">
            <a:extLst>
              <a:ext uri="{FF2B5EF4-FFF2-40B4-BE49-F238E27FC236}">
                <a16:creationId xmlns:a16="http://schemas.microsoft.com/office/drawing/2014/main" id="{E22F800C-5D2C-B6EA-AA3E-FF99944ED2C2}"/>
              </a:ext>
            </a:extLst>
          </p:cNvPr>
          <p:cNvSpPr txBox="1"/>
          <p:nvPr/>
        </p:nvSpPr>
        <p:spPr>
          <a:xfrm>
            <a:off x="352441" y="1901725"/>
            <a:ext cx="11303000" cy="26417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dirty="0">
                <a:solidFill>
                  <a:schemeClr val="accent1"/>
                </a:solidFill>
                <a:latin typeface="+mj-lt"/>
                <a:cs typeface="Arial" panose="020B0604020202020204" pitchFamily="34" charset="0"/>
              </a:rPr>
              <a:t>We are </a:t>
            </a:r>
            <a:r>
              <a:rPr lang="en-AU" sz="1800" dirty="0">
                <a:effectLst/>
                <a:latin typeface="Arial" panose="020B0604020202020204" pitchFamily="34" charset="0"/>
                <a:ea typeface="Calibri" panose="020F0502020204030204" pitchFamily="34" charset="0"/>
              </a:rPr>
              <a:t>learning to understand how biosecurity protects farms from pests and diseases.</a:t>
            </a:r>
            <a:endParaRPr lang="en-AU" sz="1800" b="1" dirty="0">
              <a:solidFill>
                <a:schemeClr val="accent1"/>
              </a:solidFill>
              <a:latin typeface="+mj-lt"/>
              <a:cs typeface="Arial" panose="020B0604020202020204" pitchFamily="34" charset="0"/>
            </a:endParaRPr>
          </a:p>
          <a:p>
            <a:pPr>
              <a:lnSpc>
                <a:spcPct val="150000"/>
              </a:lnSpc>
              <a:spcAft>
                <a:spcPts val="1200"/>
              </a:spcAft>
            </a:pPr>
            <a:endParaRPr lang="en-AU" sz="1800" b="1" dirty="0">
              <a:solidFill>
                <a:schemeClr val="accent1"/>
              </a:solidFill>
              <a:latin typeface="+mj-lt"/>
              <a:cs typeface="Arial" panose="020B0604020202020204" pitchFamily="34" charset="0"/>
            </a:endParaRPr>
          </a:p>
          <a:p>
            <a:pPr>
              <a:lnSpc>
                <a:spcPct val="150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define biosecurity and explain its importance</a:t>
            </a:r>
          </a:p>
          <a:p>
            <a:pPr marL="285750" lvl="0" indent="-285750">
              <a:lnSpc>
                <a:spcPct val="150000"/>
              </a:lnSpc>
              <a:spcAft>
                <a:spcPts val="12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describe how threats to biosecurity are managed on farms.</a:t>
            </a:r>
          </a:p>
        </p:txBody>
      </p:sp>
      <p:sp>
        <p:nvSpPr>
          <p:cNvPr id="2" name="Slide Number Placeholder 1">
            <a:extLst>
              <a:ext uri="{FF2B5EF4-FFF2-40B4-BE49-F238E27FC236}">
                <a16:creationId xmlns:a16="http://schemas.microsoft.com/office/drawing/2014/main" id="{896BFE37-2CD3-FD14-472B-8F326B12A4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95</a:t>
            </a:fld>
            <a:endParaRPr lang="en-AU"/>
          </a:p>
        </p:txBody>
      </p:sp>
      <p:sp>
        <p:nvSpPr>
          <p:cNvPr id="8" name="Text Placeholder 5">
            <a:extLst>
              <a:ext uri="{FF2B5EF4-FFF2-40B4-BE49-F238E27FC236}">
                <a16:creationId xmlns:a16="http://schemas.microsoft.com/office/drawing/2014/main" id="{92EEEE02-F34E-2824-D1FC-8B66482A623D}"/>
              </a:ext>
            </a:extLst>
          </p:cNvPr>
          <p:cNvSpPr>
            <a:spLocks noGrp="1"/>
          </p:cNvSpPr>
          <p:nvPr>
            <p:ph type="body" sz="quarter" idx="18"/>
          </p:nvPr>
        </p:nvSpPr>
        <p:spPr>
          <a:xfrm>
            <a:off x="360000" y="1016704"/>
            <a:ext cx="10080000" cy="310015"/>
          </a:xfrm>
        </p:spPr>
        <p:txBody>
          <a:bodyPr/>
          <a:lstStyle/>
          <a:p>
            <a:r>
              <a:rPr lang="en-US" dirty="0"/>
              <a:t>Learning intentions and success criteria</a:t>
            </a:r>
          </a:p>
        </p:txBody>
      </p:sp>
    </p:spTree>
    <p:extLst>
      <p:ext uri="{BB962C8B-B14F-4D97-AF65-F5344CB8AC3E}">
        <p14:creationId xmlns:p14="http://schemas.microsoft.com/office/powerpoint/2010/main" val="23684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B59FB-0CDC-5005-17B1-B6944E23738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4F15BD1-EB1E-AE23-1931-AB99B37BEF7B}"/>
              </a:ext>
            </a:extLst>
          </p:cNvPr>
          <p:cNvSpPr>
            <a:spLocks noGrp="1"/>
          </p:cNvSpPr>
          <p:nvPr>
            <p:ph type="title"/>
          </p:nvPr>
        </p:nvSpPr>
        <p:spPr/>
        <p:txBody>
          <a:bodyPr/>
          <a:lstStyle/>
          <a:p>
            <a:r>
              <a:rPr lang="en-AU" dirty="0"/>
              <a:t>Key terms (18) </a:t>
            </a:r>
            <a:r>
              <a:rPr lang="en-AU" dirty="0">
                <a:solidFill>
                  <a:schemeClr val="bg1"/>
                </a:solidFill>
              </a:rPr>
              <a:t>19</a:t>
            </a:r>
            <a:endParaRPr lang="en-AU" dirty="0"/>
          </a:p>
        </p:txBody>
      </p:sp>
      <p:sp>
        <p:nvSpPr>
          <p:cNvPr id="9" name="Text Placeholder 8">
            <a:extLst>
              <a:ext uri="{FF2B5EF4-FFF2-40B4-BE49-F238E27FC236}">
                <a16:creationId xmlns:a16="http://schemas.microsoft.com/office/drawing/2014/main" id="{0AC78922-4C88-3767-3F59-CC2638565B01}"/>
              </a:ext>
            </a:extLst>
          </p:cNvPr>
          <p:cNvSpPr>
            <a:spLocks noGrp="1"/>
          </p:cNvSpPr>
          <p:nvPr>
            <p:ph type="body" sz="quarter" idx="17"/>
          </p:nvPr>
        </p:nvSpPr>
        <p:spPr/>
        <p:txBody>
          <a:bodyPr/>
          <a:lstStyle/>
          <a:p>
            <a:pPr>
              <a:lnSpc>
                <a:spcPct val="150000"/>
              </a:lnSpc>
              <a:spcBef>
                <a:spcPts val="1200"/>
              </a:spcBef>
              <a:spcAft>
                <a:spcPts val="600"/>
              </a:spcAft>
              <a:buNone/>
            </a:pPr>
            <a:r>
              <a:rPr lang="en-AU" sz="1800" b="1" dirty="0">
                <a:effectLst/>
                <a:latin typeface="Arial" panose="020B0604020202020204" pitchFamily="34" charset="0"/>
                <a:ea typeface="Calibri" panose="020F0502020204030204" pitchFamily="34" charset="0"/>
              </a:rPr>
              <a:t>Biosecurity</a:t>
            </a:r>
            <a:r>
              <a:rPr lang="en-AU" sz="1800" dirty="0">
                <a:effectLst/>
                <a:latin typeface="Arial" panose="020B0604020202020204" pitchFamily="34" charset="0"/>
                <a:ea typeface="Calibri" panose="020F0502020204030204" pitchFamily="34" charset="0"/>
              </a:rPr>
              <a:t> – the steps taken to stop diseases, pests or weeds from entering or spreading on a farm.</a:t>
            </a:r>
          </a:p>
          <a:p>
            <a:pPr>
              <a:lnSpc>
                <a:spcPct val="150000"/>
              </a:lnSpc>
              <a:spcBef>
                <a:spcPts val="1200"/>
              </a:spcBef>
              <a:spcAft>
                <a:spcPts val="600"/>
              </a:spcAft>
              <a:buNone/>
            </a:pPr>
            <a:r>
              <a:rPr lang="en-AU" sz="1800" b="1" dirty="0">
                <a:effectLst/>
                <a:latin typeface="Arial" panose="020B0604020202020204" pitchFamily="34" charset="0"/>
                <a:ea typeface="Calibri" panose="020F0502020204030204" pitchFamily="34" charset="0"/>
              </a:rPr>
              <a:t>Invasive species </a:t>
            </a:r>
            <a:r>
              <a:rPr lang="en-AU" sz="1800" dirty="0">
                <a:effectLst/>
                <a:latin typeface="Arial" panose="020B0604020202020204" pitchFamily="34" charset="0"/>
                <a:ea typeface="Calibri" panose="020F0502020204030204" pitchFamily="34" charset="0"/>
              </a:rPr>
              <a:t>– animals or plants that don’t belong and can harm farms or the environment.</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Quarantine</a:t>
            </a:r>
            <a:r>
              <a:rPr lang="en-AU" sz="1800" dirty="0">
                <a:effectLst/>
                <a:latin typeface="Arial" panose="020B0604020202020204" pitchFamily="34" charset="0"/>
                <a:ea typeface="Calibri" panose="020F0502020204030204" pitchFamily="34" charset="0"/>
              </a:rPr>
              <a:t> – isolating new or sick animals to stop disease spreading.</a:t>
            </a:r>
          </a:p>
        </p:txBody>
      </p:sp>
      <p:pic>
        <p:nvPicPr>
          <p:cNvPr id="5" name="Picture Placeholder 5">
            <a:extLst>
              <a:ext uri="{FF2B5EF4-FFF2-40B4-BE49-F238E27FC236}">
                <a16:creationId xmlns:a16="http://schemas.microsoft.com/office/drawing/2014/main" id="{531FB09E-3140-5814-B409-60D7D4995E3F}"/>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0"/>
            <a:ext cx="5040313" cy="6858000"/>
          </a:xfrm>
        </p:spPr>
      </p:pic>
      <p:sp>
        <p:nvSpPr>
          <p:cNvPr id="2" name="Slide Number Placeholder 1">
            <a:extLst>
              <a:ext uri="{FF2B5EF4-FFF2-40B4-BE49-F238E27FC236}">
                <a16:creationId xmlns:a16="http://schemas.microsoft.com/office/drawing/2014/main" id="{6341BBFE-C8D2-4D21-A2A2-BC1FF69FEBA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96</a:t>
            </a:fld>
            <a:endParaRPr lang="en-AU"/>
          </a:p>
        </p:txBody>
      </p:sp>
    </p:spTree>
    <p:extLst>
      <p:ext uri="{BB962C8B-B14F-4D97-AF65-F5344CB8AC3E}">
        <p14:creationId xmlns:p14="http://schemas.microsoft.com/office/powerpoint/2010/main" val="52164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90D8ED-9DB1-F5FA-5FFC-30BD292835F9}"/>
              </a:ext>
            </a:extLst>
          </p:cNvPr>
          <p:cNvSpPr>
            <a:spLocks noGrp="1"/>
          </p:cNvSpPr>
          <p:nvPr>
            <p:ph type="title"/>
          </p:nvPr>
        </p:nvSpPr>
        <p:spPr/>
        <p:txBody>
          <a:bodyPr/>
          <a:lstStyle/>
          <a:p>
            <a:r>
              <a:rPr lang="en-AU" dirty="0"/>
              <a:t>Biosecurity</a:t>
            </a:r>
          </a:p>
        </p:txBody>
      </p:sp>
      <p:sp>
        <p:nvSpPr>
          <p:cNvPr id="9" name="Text Placeholder 8">
            <a:extLst>
              <a:ext uri="{FF2B5EF4-FFF2-40B4-BE49-F238E27FC236}">
                <a16:creationId xmlns:a16="http://schemas.microsoft.com/office/drawing/2014/main" id="{F25E2FC1-741F-677C-B178-5EDF44611CE8}"/>
              </a:ext>
            </a:extLst>
          </p:cNvPr>
          <p:cNvSpPr>
            <a:spLocks noGrp="1"/>
          </p:cNvSpPr>
          <p:nvPr>
            <p:ph type="body" sz="quarter" idx="18"/>
          </p:nvPr>
        </p:nvSpPr>
        <p:spPr/>
        <p:txBody>
          <a:bodyPr/>
          <a:lstStyle/>
          <a:p>
            <a:r>
              <a:rPr lang="en-AU" dirty="0"/>
              <a:t>What if …biosecurity failed?</a:t>
            </a:r>
          </a:p>
        </p:txBody>
      </p:sp>
      <p:sp>
        <p:nvSpPr>
          <p:cNvPr id="8" name="Text Placeholder 7">
            <a:extLst>
              <a:ext uri="{FF2B5EF4-FFF2-40B4-BE49-F238E27FC236}">
                <a16:creationId xmlns:a16="http://schemas.microsoft.com/office/drawing/2014/main" id="{E091716F-06D6-041E-28D3-3BECED44FF40}"/>
              </a:ext>
            </a:extLst>
          </p:cNvPr>
          <p:cNvSpPr>
            <a:spLocks noGrp="1"/>
          </p:cNvSpPr>
          <p:nvPr>
            <p:ph type="body" sz="quarter" idx="17"/>
          </p:nvPr>
        </p:nvSpPr>
        <p:spPr/>
        <p:txBody>
          <a:bodyPr/>
          <a:lstStyle/>
          <a:p>
            <a:pPr>
              <a:buNone/>
            </a:pPr>
            <a:r>
              <a:rPr lang="en-AU" sz="1800" b="1" dirty="0"/>
              <a:t>Imagine this:</a:t>
            </a:r>
            <a:br>
              <a:rPr lang="en-AU" sz="1800" dirty="0"/>
            </a:br>
            <a:r>
              <a:rPr lang="en-AU" sz="1800" dirty="0"/>
              <a:t>You’re managing a 300-head sheep enterprise in regional NSW. It’s mid-spring, and lambs are nearly ready for market. A neighbouring property brings in new sheep from interstate.</a:t>
            </a:r>
          </a:p>
          <a:p>
            <a:pPr>
              <a:buNone/>
            </a:pPr>
            <a:r>
              <a:rPr lang="en-AU" sz="1800" dirty="0"/>
              <a:t>Two weeks later, sheep on your farm begin showing signs of illness — loss of appetite, fever, and lameness. Tests confirm an outbreak of foot-and-mouth disease (FMD), a highly contagious virus.</a:t>
            </a:r>
          </a:p>
          <a:p>
            <a:pPr>
              <a:buNone/>
            </a:pPr>
            <a:r>
              <a:rPr lang="en-AU" sz="1800" dirty="0"/>
              <a:t>Your property is placed in lockdown. All movement stops. Sales are cancelled. Inspectors are called in. You must report every recent visitor, delivery, and animal movement.</a:t>
            </a:r>
          </a:p>
          <a:p>
            <a:r>
              <a:rPr lang="en-AU" sz="1800" dirty="0"/>
              <a:t>You later learn that no biosecurity checks were made when the neighbour’s sheep arrived.</a:t>
            </a:r>
          </a:p>
        </p:txBody>
      </p:sp>
      <p:sp>
        <p:nvSpPr>
          <p:cNvPr id="2" name="Slide Number Placeholder 1">
            <a:extLst>
              <a:ext uri="{FF2B5EF4-FFF2-40B4-BE49-F238E27FC236}">
                <a16:creationId xmlns:a16="http://schemas.microsoft.com/office/drawing/2014/main" id="{8A5FE549-2560-91A6-6EDA-1230EE2F6C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97</a:t>
            </a:fld>
            <a:endParaRPr lang="en-AU"/>
          </a:p>
        </p:txBody>
      </p:sp>
    </p:spTree>
    <p:extLst>
      <p:ext uri="{BB962C8B-B14F-4D97-AF65-F5344CB8AC3E}">
        <p14:creationId xmlns:p14="http://schemas.microsoft.com/office/powerpoint/2010/main" val="381310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464473-70B5-6AC7-6F03-67E087A2F423}"/>
              </a:ext>
            </a:extLst>
          </p:cNvPr>
          <p:cNvSpPr>
            <a:spLocks noGrp="1"/>
          </p:cNvSpPr>
          <p:nvPr>
            <p:ph type="title"/>
          </p:nvPr>
        </p:nvSpPr>
        <p:spPr/>
        <p:txBody>
          <a:bodyPr/>
          <a:lstStyle/>
          <a:p>
            <a:r>
              <a:rPr lang="en-AU" dirty="0"/>
              <a:t>Discussion</a:t>
            </a:r>
          </a:p>
        </p:txBody>
      </p:sp>
      <p:sp>
        <p:nvSpPr>
          <p:cNvPr id="5" name="Text Placeholder 4">
            <a:extLst>
              <a:ext uri="{FF2B5EF4-FFF2-40B4-BE49-F238E27FC236}">
                <a16:creationId xmlns:a16="http://schemas.microsoft.com/office/drawing/2014/main" id="{C7C96571-5CD5-107C-E628-F1B0CF958A2D}"/>
              </a:ext>
            </a:extLst>
          </p:cNvPr>
          <p:cNvSpPr>
            <a:spLocks noGrp="1"/>
          </p:cNvSpPr>
          <p:nvPr>
            <p:ph type="body" sz="quarter" idx="17"/>
          </p:nvPr>
        </p:nvSpPr>
        <p:spPr/>
        <p:txBody>
          <a:bodyPr/>
          <a:lstStyle/>
          <a:p>
            <a:pPr marL="342900" indent="-342900">
              <a:lnSpc>
                <a:spcPct val="200000"/>
              </a:lnSpc>
              <a:spcAft>
                <a:spcPts val="600"/>
              </a:spcAft>
              <a:buFont typeface="+mj-lt"/>
              <a:buAutoNum type="arabicPeriod"/>
            </a:pPr>
            <a:r>
              <a:rPr lang="en-AU" sz="1800" dirty="0"/>
              <a:t>What went wrong in this scenario?</a:t>
            </a:r>
          </a:p>
          <a:p>
            <a:pPr marL="342900" indent="-342900">
              <a:lnSpc>
                <a:spcPct val="200000"/>
              </a:lnSpc>
              <a:spcAft>
                <a:spcPts val="600"/>
              </a:spcAft>
              <a:buFont typeface="+mj-lt"/>
              <a:buAutoNum type="arabicPeriod"/>
            </a:pPr>
            <a:r>
              <a:rPr lang="en-AU" sz="1800" dirty="0"/>
              <a:t>What biosecurity steps could have prevented this?</a:t>
            </a:r>
          </a:p>
          <a:p>
            <a:pPr marL="342900" indent="-342900">
              <a:lnSpc>
                <a:spcPct val="200000"/>
              </a:lnSpc>
              <a:spcAft>
                <a:spcPts val="600"/>
              </a:spcAft>
              <a:buFont typeface="+mj-lt"/>
              <a:buAutoNum type="arabicPeriod"/>
            </a:pPr>
            <a:r>
              <a:rPr lang="en-AU" sz="1800" dirty="0"/>
              <a:t>How would this impact:</a:t>
            </a:r>
          </a:p>
          <a:p>
            <a:pPr marL="645750" lvl="4" indent="-285750">
              <a:lnSpc>
                <a:spcPct val="200000"/>
              </a:lnSpc>
            </a:pPr>
            <a:r>
              <a:rPr lang="en-AU" dirty="0"/>
              <a:t>the sheep?</a:t>
            </a:r>
          </a:p>
          <a:p>
            <a:pPr marL="645750" lvl="4" indent="-285750">
              <a:lnSpc>
                <a:spcPct val="200000"/>
              </a:lnSpc>
            </a:pPr>
            <a:r>
              <a:rPr lang="en-AU" dirty="0"/>
              <a:t>the farmer’s income?</a:t>
            </a:r>
          </a:p>
          <a:p>
            <a:pPr marL="645750" lvl="4" indent="-285750">
              <a:lnSpc>
                <a:spcPct val="200000"/>
              </a:lnSpc>
            </a:pPr>
            <a:r>
              <a:rPr lang="en-AU" dirty="0"/>
              <a:t>the wider livestock industry?</a:t>
            </a:r>
          </a:p>
        </p:txBody>
      </p:sp>
      <p:sp>
        <p:nvSpPr>
          <p:cNvPr id="2" name="Slide Number Placeholder 1">
            <a:extLst>
              <a:ext uri="{FF2B5EF4-FFF2-40B4-BE49-F238E27FC236}">
                <a16:creationId xmlns:a16="http://schemas.microsoft.com/office/drawing/2014/main" id="{EBC51114-EB38-9FAB-76DC-0A39AF98D3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98</a:t>
            </a:fld>
            <a:endParaRPr lang="en-AU"/>
          </a:p>
        </p:txBody>
      </p:sp>
    </p:spTree>
    <p:extLst>
      <p:ext uri="{BB962C8B-B14F-4D97-AF65-F5344CB8AC3E}">
        <p14:creationId xmlns:p14="http://schemas.microsoft.com/office/powerpoint/2010/main" val="322097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CD0A61-168F-261C-F3DD-785113E4A9CC}"/>
              </a:ext>
            </a:extLst>
          </p:cNvPr>
          <p:cNvSpPr>
            <a:spLocks noGrp="1"/>
          </p:cNvSpPr>
          <p:nvPr>
            <p:ph type="title"/>
          </p:nvPr>
        </p:nvSpPr>
        <p:spPr/>
        <p:txBody>
          <a:bodyPr/>
          <a:lstStyle/>
          <a:p>
            <a:r>
              <a:rPr lang="en-AU"/>
              <a:t>What is biosecurity?</a:t>
            </a:r>
          </a:p>
        </p:txBody>
      </p:sp>
      <p:pic>
        <p:nvPicPr>
          <p:cNvPr id="9" name="Picture 8" descr="Laptop showing image of YouTube clip for the linked video">
            <a:hlinkClick r:id="rId3"/>
            <a:extLst>
              <a:ext uri="{FF2B5EF4-FFF2-40B4-BE49-F238E27FC236}">
                <a16:creationId xmlns:a16="http://schemas.microsoft.com/office/drawing/2014/main" id="{47020683-635A-D0A9-1392-F19B56B4B2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7076" y="1057913"/>
            <a:ext cx="9253417" cy="5548087"/>
          </a:xfrm>
          <a:prstGeom prst="rect">
            <a:avLst/>
          </a:prstGeom>
        </p:spPr>
      </p:pic>
      <p:sp>
        <p:nvSpPr>
          <p:cNvPr id="2" name="Slide Number Placeholder 1">
            <a:extLst>
              <a:ext uri="{FF2B5EF4-FFF2-40B4-BE49-F238E27FC236}">
                <a16:creationId xmlns:a16="http://schemas.microsoft.com/office/drawing/2014/main" id="{1E4F4A62-4CC4-1AFC-6EFB-E93E2CCA42B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99</a:t>
            </a:fld>
            <a:endParaRPr lang="en-AU"/>
          </a:p>
        </p:txBody>
      </p:sp>
    </p:spTree>
    <p:extLst>
      <p:ext uri="{BB962C8B-B14F-4D97-AF65-F5344CB8AC3E}">
        <p14:creationId xmlns:p14="http://schemas.microsoft.com/office/powerpoint/2010/main" val="345063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S5AgT Sheep production</Template>
  <TotalTime>0</TotalTime>
  <Words>16589</Words>
  <Application>Microsoft Office PowerPoint</Application>
  <PresentationFormat>Widescreen</PresentationFormat>
  <Paragraphs>2031</Paragraphs>
  <Slides>167</Slides>
  <Notes>167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167</vt:i4>
      </vt:variant>
    </vt:vector>
  </HeadingPairs>
  <TitlesOfParts>
    <vt:vector size="176" baseType="lpstr">
      <vt:lpstr>Calibri</vt:lpstr>
      <vt:lpstr>Courier New</vt:lpstr>
      <vt:lpstr>Arial</vt:lpstr>
      <vt:lpstr>Public Sans</vt:lpstr>
      <vt:lpstr>Montserrat</vt:lpstr>
      <vt:lpstr>Times New Roman</vt:lpstr>
      <vt:lpstr>Aptos</vt:lpstr>
      <vt:lpstr>Symbol</vt:lpstr>
      <vt:lpstr>NSWG Corporate</vt:lpstr>
      <vt:lpstr>Instructions for use</vt:lpstr>
      <vt:lpstr>Sheep production</vt:lpstr>
      <vt:lpstr>Lessons</vt:lpstr>
      <vt:lpstr>Sheep production in Australia</vt:lpstr>
      <vt:lpstr>1. Sheep production in Australia</vt:lpstr>
      <vt:lpstr>Key terms (1)</vt:lpstr>
      <vt:lpstr>Think Pair Share</vt:lpstr>
      <vt:lpstr>Sheep in Australia poster</vt:lpstr>
      <vt:lpstr>2. Sheep population in Australia</vt:lpstr>
      <vt:lpstr>Key terms (2) 2 </vt:lpstr>
      <vt:lpstr>Numbers of sheep in Australia from 2016 to 2022</vt:lpstr>
      <vt:lpstr>Sample answer</vt:lpstr>
      <vt:lpstr>Interpretation of data</vt:lpstr>
      <vt:lpstr>3. Sheep production zones in Australia</vt:lpstr>
      <vt:lpstr>Key terms (3) 3</vt:lpstr>
      <vt:lpstr>Agricultural zones in Australia</vt:lpstr>
      <vt:lpstr>Challenge question (1)</vt:lpstr>
      <vt:lpstr>4. What do we get from sheep?</vt:lpstr>
      <vt:lpstr>Key terms (4) 4</vt:lpstr>
      <vt:lpstr>Key term – suggested activity sample</vt:lpstr>
      <vt:lpstr>Products from sheep production</vt:lpstr>
      <vt:lpstr>Raw versus value-added activity</vt:lpstr>
      <vt:lpstr>Describe paragraph</vt:lpstr>
      <vt:lpstr>Describe paragraph – topic specific</vt:lpstr>
      <vt:lpstr>Describe paragraph – sentence starters</vt:lpstr>
      <vt:lpstr>Describe paragraph – worked example</vt:lpstr>
      <vt:lpstr>5. Sheep breeds</vt:lpstr>
      <vt:lpstr>Key terms (5) 5</vt:lpstr>
      <vt:lpstr>Breed comparison matrix</vt:lpstr>
      <vt:lpstr>Sheep breeds spotlight – sample answer Dohne</vt:lpstr>
      <vt:lpstr>Modelled example – Dohne (1)</vt:lpstr>
      <vt:lpstr>Modelled example – Dohne (2) without annotations</vt:lpstr>
      <vt:lpstr>Sketching your spotlight breed</vt:lpstr>
      <vt:lpstr>6. Safety first in the sheep yards</vt:lpstr>
      <vt:lpstr>Key terms (6) 6</vt:lpstr>
      <vt:lpstr>Example sheep yards</vt:lpstr>
      <vt:lpstr>Safety poster for sheep yards</vt:lpstr>
      <vt:lpstr>About the animal</vt:lpstr>
      <vt:lpstr>7. Ruminant digestive systems</vt:lpstr>
      <vt:lpstr>Key terms (7) 7</vt:lpstr>
      <vt:lpstr>Ruminant digestion (1)</vt:lpstr>
      <vt:lpstr>Ruminant digestion (2) 2</vt:lpstr>
      <vt:lpstr>8. Dietary requirements of sheep</vt:lpstr>
      <vt:lpstr>Key terms (8) 8</vt:lpstr>
      <vt:lpstr>Stages of sheep</vt:lpstr>
      <vt:lpstr>Mini feed plan</vt:lpstr>
      <vt:lpstr>Challenge question (2)</vt:lpstr>
      <vt:lpstr>Feed plan – worked example</vt:lpstr>
      <vt:lpstr>9. Sheep reproductive systems</vt:lpstr>
      <vt:lpstr>Key terms (9) 9</vt:lpstr>
      <vt:lpstr>Reproductive systems of sheep</vt:lpstr>
      <vt:lpstr>Ewe’s reproductive organs</vt:lpstr>
      <vt:lpstr>Rams' reproductive system</vt:lpstr>
      <vt:lpstr>10. Breeding choices in sheep production</vt:lpstr>
      <vt:lpstr>Key terms (10) 10</vt:lpstr>
      <vt:lpstr>Key terms – suggested activity sample</vt:lpstr>
      <vt:lpstr>Case study analysis</vt:lpstr>
      <vt:lpstr>Explain paragraph</vt:lpstr>
      <vt:lpstr>Explain paragraph – topic specific</vt:lpstr>
      <vt:lpstr>Explain paragraph – sentence starters</vt:lpstr>
      <vt:lpstr>Explain paragraph – worked example</vt:lpstr>
      <vt:lpstr>11. Australian Sheep Breeding Values (ASBVs)</vt:lpstr>
      <vt:lpstr>Key terms (11)</vt:lpstr>
      <vt:lpstr>What are Australian sheep breeding values?</vt:lpstr>
      <vt:lpstr>Meet BrightWool 221 – A ram for wool production</vt:lpstr>
      <vt:lpstr>Why choose BrightWool 221?</vt:lpstr>
      <vt:lpstr>12. Sheep pests and diseases</vt:lpstr>
      <vt:lpstr>Key terms (12)</vt:lpstr>
      <vt:lpstr>Internal and external</vt:lpstr>
      <vt:lpstr>Agricultural show flyer – peer review</vt:lpstr>
      <vt:lpstr>Zoonotic diseases</vt:lpstr>
      <vt:lpstr>Preventing zoonotic disease on farms</vt:lpstr>
      <vt:lpstr>13. Sheep handling – estimating age</vt:lpstr>
      <vt:lpstr>Key terms (13) 14</vt:lpstr>
      <vt:lpstr>Mouthing a sheep</vt:lpstr>
      <vt:lpstr>Challenge question (3)</vt:lpstr>
      <vt:lpstr>14. Sheep handling – fat and condition scoring</vt:lpstr>
      <vt:lpstr>Key terms (14) 15</vt:lpstr>
      <vt:lpstr>Condition scoring a sheep</vt:lpstr>
      <vt:lpstr>Challenge question (4)</vt:lpstr>
      <vt:lpstr>Working on a sheep farm</vt:lpstr>
      <vt:lpstr>15. Husbandry practices</vt:lpstr>
      <vt:lpstr>Key terms (15) 16</vt:lpstr>
      <vt:lpstr>Shearing</vt:lpstr>
      <vt:lpstr>Husbandry tools</vt:lpstr>
      <vt:lpstr>Calendar of operations</vt:lpstr>
      <vt:lpstr>16. How livestock are bought and sold</vt:lpstr>
      <vt:lpstr>Key terms (16) 17</vt:lpstr>
      <vt:lpstr>Mock auction example</vt:lpstr>
      <vt:lpstr>How do farmers sell their sheep?</vt:lpstr>
      <vt:lpstr>17. Traditional and contemporary agricultural practices</vt:lpstr>
      <vt:lpstr>Key terms (17) 18</vt:lpstr>
      <vt:lpstr>Challenge question (5) 4</vt:lpstr>
      <vt:lpstr>Sustainable choices</vt:lpstr>
      <vt:lpstr>18. Biosecurity</vt:lpstr>
      <vt:lpstr>Key terms (18) 19</vt:lpstr>
      <vt:lpstr>Biosecurity</vt:lpstr>
      <vt:lpstr>Discussion</vt:lpstr>
      <vt:lpstr>What is biosecurity?</vt:lpstr>
      <vt:lpstr>What is biosecurity? 2</vt:lpstr>
      <vt:lpstr>Biosecurity basics</vt:lpstr>
      <vt:lpstr>Challenge question (6) 5</vt:lpstr>
      <vt:lpstr>19. Sheep identification and traceability</vt:lpstr>
      <vt:lpstr>Key terms (19) 20</vt:lpstr>
      <vt:lpstr>Property Identification Code (PIC)</vt:lpstr>
      <vt:lpstr>How NLIS works</vt:lpstr>
      <vt:lpstr>What is an eID?</vt:lpstr>
      <vt:lpstr>Sheep identification and traceability</vt:lpstr>
      <vt:lpstr>Compare and discuss</vt:lpstr>
      <vt:lpstr>Discuss</vt:lpstr>
      <vt:lpstr>Ear tag placement</vt:lpstr>
      <vt:lpstr>Ear tagging best practice</vt:lpstr>
      <vt:lpstr>Applying visual tags</vt:lpstr>
      <vt:lpstr>Best practice applicator use</vt:lpstr>
      <vt:lpstr>Sheep tagging and eID</vt:lpstr>
      <vt:lpstr>Exit ticket (1)</vt:lpstr>
      <vt:lpstr>20. Record keeping</vt:lpstr>
      <vt:lpstr>Key terms (20) 21</vt:lpstr>
      <vt:lpstr>Why good data matters</vt:lpstr>
      <vt:lpstr>Using RFID tags</vt:lpstr>
      <vt:lpstr>How to use the RFID scanner (1)</vt:lpstr>
      <vt:lpstr>How to use the RFID scanner (2)</vt:lpstr>
      <vt:lpstr>Sample data for RFID data collection scenarios</vt:lpstr>
      <vt:lpstr>Sample data for 20 sheep – sheep 1–10</vt:lpstr>
      <vt:lpstr>Sample data for 20 sheep – sheep 11–20</vt:lpstr>
      <vt:lpstr>21. Technology in Australia’s sheep industry</vt:lpstr>
      <vt:lpstr>Key terms (21) 22</vt:lpstr>
      <vt:lpstr>Technology in Australia’s sheep industry</vt:lpstr>
      <vt:lpstr>Straight line motion shearing machine</vt:lpstr>
      <vt:lpstr>Australia’s Da Vinci</vt:lpstr>
      <vt:lpstr>Technology in Australia’s sheep industry 2</vt:lpstr>
      <vt:lpstr>22. Careers</vt:lpstr>
      <vt:lpstr>Careers brainstorm</vt:lpstr>
      <vt:lpstr>Careers in the sheep industry: scenarios 1 – 2 </vt:lpstr>
      <vt:lpstr>Careers in the sheep industry: scenarios 3 – 4  </vt:lpstr>
      <vt:lpstr>Careers in the sheep industry: scenarios 5 – 6   </vt:lpstr>
      <vt:lpstr>Wool enterprises</vt:lpstr>
      <vt:lpstr>Key terms (22) 23</vt:lpstr>
      <vt:lpstr>23. Wool production in Australia</vt:lpstr>
      <vt:lpstr>Number of sheep shorn in each state (million)</vt:lpstr>
      <vt:lpstr>Climate and breeds fact sheet for each state (1)</vt:lpstr>
      <vt:lpstr>Climate and breeds fact sheet for each state (2) continued</vt:lpstr>
      <vt:lpstr>Suggested upgrades (to inspire students’ planning)</vt:lpstr>
      <vt:lpstr>24. Characteristics of wool</vt:lpstr>
      <vt:lpstr>Characteristics of wool</vt:lpstr>
      <vt:lpstr>Wool characteristics practical activity</vt:lpstr>
      <vt:lpstr>Example of completed table</vt:lpstr>
      <vt:lpstr>25. Wool processing</vt:lpstr>
      <vt:lpstr>Wool production and processing</vt:lpstr>
      <vt:lpstr>26. Agricultural issues – shearer shortage</vt:lpstr>
      <vt:lpstr>Attracting more shearers</vt:lpstr>
      <vt:lpstr>Sheep meat enterprises</vt:lpstr>
      <vt:lpstr>Key terms (23) 24</vt:lpstr>
      <vt:lpstr>27. Australia’s sheep meat industry</vt:lpstr>
      <vt:lpstr>Top export destinations</vt:lpstr>
      <vt:lpstr>28. Sheep meat market specifications</vt:lpstr>
      <vt:lpstr>Sheep meat market specifications</vt:lpstr>
      <vt:lpstr>Exit ticket (2) 2</vt:lpstr>
      <vt:lpstr>29. What makes quality lamb?</vt:lpstr>
      <vt:lpstr>Exit ticket (3)</vt:lpstr>
      <vt:lpstr>30. Understanding sheep carcase cuts</vt:lpstr>
      <vt:lpstr>Carcase cuts</vt:lpstr>
      <vt:lpstr>Cut comparisons</vt:lpstr>
      <vt:lpstr>31. Agricultural issues – live exports</vt:lpstr>
      <vt:lpstr>Challenge question (7) 6</vt:lpstr>
      <vt:lpstr>References</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Sheep production – from fleece to feast</dc:title>
  <dc:subject/>
  <dc:creator>NSW Department of Education</dc:creator>
  <cp:keywords/>
  <dc:description/>
  <cp:lastModifiedBy/>
  <cp:revision>1</cp:revision>
  <dcterms:created xsi:type="dcterms:W3CDTF">2025-10-01T06:36:55Z</dcterms:created>
  <dcterms:modified xsi:type="dcterms:W3CDTF">2025-10-01T06:37:07Z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2025-10-01T06:37:06Z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3481e918-ccde-4f8c-af7c-b58eefcc1922</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