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17"/>
  </p:notesMasterIdLst>
  <p:handoutMasterIdLst>
    <p:handoutMasterId r:id="rId118"/>
  </p:handoutMasterIdLst>
  <p:sldIdLst>
    <p:sldId id="365" r:id="rId2"/>
    <p:sldId id="258" r:id="rId3"/>
    <p:sldId id="26336" r:id="rId4"/>
    <p:sldId id="406" r:id="rId5"/>
    <p:sldId id="476" r:id="rId6"/>
    <p:sldId id="455" r:id="rId7"/>
    <p:sldId id="475" r:id="rId8"/>
    <p:sldId id="398" r:id="rId9"/>
    <p:sldId id="26337" r:id="rId10"/>
    <p:sldId id="448" r:id="rId11"/>
    <p:sldId id="399" r:id="rId12"/>
    <p:sldId id="400" r:id="rId13"/>
    <p:sldId id="401" r:id="rId14"/>
    <p:sldId id="488" r:id="rId15"/>
    <p:sldId id="449" r:id="rId16"/>
    <p:sldId id="402" r:id="rId17"/>
    <p:sldId id="407" r:id="rId18"/>
    <p:sldId id="26338" r:id="rId19"/>
    <p:sldId id="403" r:id="rId20"/>
    <p:sldId id="26339" r:id="rId21"/>
    <p:sldId id="408" r:id="rId22"/>
    <p:sldId id="26340" r:id="rId23"/>
    <p:sldId id="404" r:id="rId24"/>
    <p:sldId id="405" r:id="rId25"/>
    <p:sldId id="26341" r:id="rId26"/>
    <p:sldId id="409" r:id="rId27"/>
    <p:sldId id="410" r:id="rId28"/>
    <p:sldId id="411" r:id="rId29"/>
    <p:sldId id="26342" r:id="rId30"/>
    <p:sldId id="450" r:id="rId31"/>
    <p:sldId id="413" r:id="rId32"/>
    <p:sldId id="376" r:id="rId33"/>
    <p:sldId id="414" r:id="rId34"/>
    <p:sldId id="451" r:id="rId35"/>
    <p:sldId id="26357" r:id="rId36"/>
    <p:sldId id="26343" r:id="rId37"/>
    <p:sldId id="378" r:id="rId38"/>
    <p:sldId id="26358" r:id="rId39"/>
    <p:sldId id="416" r:id="rId40"/>
    <p:sldId id="26344" r:id="rId41"/>
    <p:sldId id="456" r:id="rId42"/>
    <p:sldId id="457" r:id="rId43"/>
    <p:sldId id="26345" r:id="rId44"/>
    <p:sldId id="458" r:id="rId45"/>
    <p:sldId id="452" r:id="rId46"/>
    <p:sldId id="380" r:id="rId47"/>
    <p:sldId id="418" r:id="rId48"/>
    <p:sldId id="417" r:id="rId49"/>
    <p:sldId id="477" r:id="rId50"/>
    <p:sldId id="478" r:id="rId51"/>
    <p:sldId id="26346" r:id="rId52"/>
    <p:sldId id="397" r:id="rId53"/>
    <p:sldId id="26359" r:id="rId54"/>
    <p:sldId id="445" r:id="rId55"/>
    <p:sldId id="419" r:id="rId56"/>
    <p:sldId id="420" r:id="rId57"/>
    <p:sldId id="26368" r:id="rId58"/>
    <p:sldId id="490" r:id="rId59"/>
    <p:sldId id="26360" r:id="rId60"/>
    <p:sldId id="422" r:id="rId61"/>
    <p:sldId id="423" r:id="rId62"/>
    <p:sldId id="424" r:id="rId63"/>
    <p:sldId id="425" r:id="rId64"/>
    <p:sldId id="447" r:id="rId65"/>
    <p:sldId id="427" r:id="rId66"/>
    <p:sldId id="26347" r:id="rId67"/>
    <p:sldId id="428" r:id="rId68"/>
    <p:sldId id="459" r:id="rId69"/>
    <p:sldId id="374" r:id="rId70"/>
    <p:sldId id="381" r:id="rId71"/>
    <p:sldId id="389" r:id="rId72"/>
    <p:sldId id="382" r:id="rId73"/>
    <p:sldId id="383" r:id="rId74"/>
    <p:sldId id="390" r:id="rId75"/>
    <p:sldId id="460" r:id="rId76"/>
    <p:sldId id="461" r:id="rId77"/>
    <p:sldId id="462" r:id="rId78"/>
    <p:sldId id="463" r:id="rId79"/>
    <p:sldId id="464" r:id="rId80"/>
    <p:sldId id="468" r:id="rId81"/>
    <p:sldId id="466" r:id="rId82"/>
    <p:sldId id="430" r:id="rId83"/>
    <p:sldId id="26348" r:id="rId84"/>
    <p:sldId id="431" r:id="rId85"/>
    <p:sldId id="432" r:id="rId86"/>
    <p:sldId id="454" r:id="rId87"/>
    <p:sldId id="434" r:id="rId88"/>
    <p:sldId id="26361" r:id="rId89"/>
    <p:sldId id="479" r:id="rId90"/>
    <p:sldId id="26349" r:id="rId91"/>
    <p:sldId id="26362" r:id="rId92"/>
    <p:sldId id="469" r:id="rId93"/>
    <p:sldId id="26363" r:id="rId94"/>
    <p:sldId id="470" r:id="rId95"/>
    <p:sldId id="471" r:id="rId96"/>
    <p:sldId id="472" r:id="rId97"/>
    <p:sldId id="26350" r:id="rId98"/>
    <p:sldId id="438" r:id="rId99"/>
    <p:sldId id="474" r:id="rId100"/>
    <p:sldId id="442" r:id="rId101"/>
    <p:sldId id="481" r:id="rId102"/>
    <p:sldId id="26364" r:id="rId103"/>
    <p:sldId id="473" r:id="rId104"/>
    <p:sldId id="441" r:id="rId105"/>
    <p:sldId id="26351" r:id="rId106"/>
    <p:sldId id="482" r:id="rId107"/>
    <p:sldId id="483" r:id="rId108"/>
    <p:sldId id="484" r:id="rId109"/>
    <p:sldId id="26352" r:id="rId110"/>
    <p:sldId id="446" r:id="rId111"/>
    <p:sldId id="360" r:id="rId112"/>
    <p:sldId id="26365" r:id="rId113"/>
    <p:sldId id="26366" r:id="rId114"/>
    <p:sldId id="26367" r:id="rId115"/>
    <p:sldId id="361" r:id="rId116"/>
  </p:sldIdLst>
  <p:sldSz cx="12192000" cy="6858000"/>
  <p:notesSz cx="6858000" cy="9144000"/>
  <p:embeddedFontLst>
    <p:embeddedFont>
      <p:font typeface="Public Sans" pitchFamily="2" charset="0"/>
      <p:regular r:id="rId119"/>
      <p:bold r:id="rId120"/>
      <p:italic r:id="rId121"/>
      <p:boldItalic r:id="rId122"/>
    </p:embeddedFont>
    <p:embeddedFont>
      <p:font typeface="Public Sans Light" pitchFamily="2" charset="0"/>
      <p:regular r:id="rId123"/>
      <p:italic r:id="rId124"/>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23C607E6-51AF-49F5-9C2D-C1C94399B444}">
          <p14:sldIdLst>
            <p14:sldId id="365"/>
            <p14:sldId id="258"/>
            <p14:sldId id="26336"/>
          </p14:sldIdLst>
        </p14:section>
        <p14:section name="Weeks 1-2" id="{DCC4390F-3D7F-46FC-B498-B1710DE89051}">
          <p14:sldIdLst>
            <p14:sldId id="406"/>
            <p14:sldId id="476"/>
            <p14:sldId id="455"/>
            <p14:sldId id="475"/>
            <p14:sldId id="398"/>
            <p14:sldId id="26337"/>
            <p14:sldId id="448"/>
            <p14:sldId id="399"/>
            <p14:sldId id="400"/>
            <p14:sldId id="401"/>
            <p14:sldId id="488"/>
            <p14:sldId id="449"/>
            <p14:sldId id="402"/>
            <p14:sldId id="407"/>
            <p14:sldId id="26338"/>
            <p14:sldId id="403"/>
            <p14:sldId id="26339"/>
          </p14:sldIdLst>
        </p14:section>
        <p14:section name="Weeks 3-4" id="{0C508058-CBBC-443C-826C-2135BB7A2CBF}">
          <p14:sldIdLst>
            <p14:sldId id="408"/>
            <p14:sldId id="26340"/>
            <p14:sldId id="404"/>
            <p14:sldId id="405"/>
            <p14:sldId id="26341"/>
            <p14:sldId id="409"/>
            <p14:sldId id="410"/>
          </p14:sldIdLst>
        </p14:section>
        <p14:section name="Weeks 5-6" id="{D311B72E-8C2D-447A-94CB-8DC2A5F70580}">
          <p14:sldIdLst>
            <p14:sldId id="411"/>
            <p14:sldId id="26342"/>
            <p14:sldId id="450"/>
            <p14:sldId id="413"/>
            <p14:sldId id="376"/>
            <p14:sldId id="414"/>
            <p14:sldId id="451"/>
          </p14:sldIdLst>
        </p14:section>
        <p14:section name="Weeks 7-8" id="{B21BCBEC-C5DC-4879-B536-817CEA2FF62D}">
          <p14:sldIdLst>
            <p14:sldId id="26357"/>
            <p14:sldId id="26343"/>
            <p14:sldId id="378"/>
            <p14:sldId id="26358"/>
          </p14:sldIdLst>
        </p14:section>
        <p14:section name="Weeks 9-10" id="{F71CF020-5F65-46CA-A656-08E4E54F9932}">
          <p14:sldIdLst>
            <p14:sldId id="416"/>
            <p14:sldId id="26344"/>
            <p14:sldId id="456"/>
            <p14:sldId id="457"/>
            <p14:sldId id="26345"/>
            <p14:sldId id="458"/>
            <p14:sldId id="452"/>
            <p14:sldId id="380"/>
            <p14:sldId id="418"/>
            <p14:sldId id="417"/>
            <p14:sldId id="477"/>
          </p14:sldIdLst>
        </p14:section>
        <p14:section name="Weeks 11-12" id="{79E360F7-E441-4AE4-A247-620024D79821}">
          <p14:sldIdLst>
            <p14:sldId id="478"/>
            <p14:sldId id="26346"/>
            <p14:sldId id="397"/>
            <p14:sldId id="26359"/>
            <p14:sldId id="445"/>
            <p14:sldId id="419"/>
            <p14:sldId id="420"/>
            <p14:sldId id="26368"/>
            <p14:sldId id="490"/>
            <p14:sldId id="26360"/>
            <p14:sldId id="422"/>
            <p14:sldId id="423"/>
            <p14:sldId id="424"/>
            <p14:sldId id="425"/>
            <p14:sldId id="447"/>
          </p14:sldIdLst>
        </p14:section>
        <p14:section name="weeks 13-14" id="{D9C94E26-46BB-414B-BEB5-5E17FFA9E00C}">
          <p14:sldIdLst>
            <p14:sldId id="427"/>
            <p14:sldId id="26347"/>
          </p14:sldIdLst>
        </p14:section>
        <p14:section name="Aboriginal weaving" id="{A81BD529-3F37-4FD8-8BA8-54569C60C47C}">
          <p14:sldIdLst>
            <p14:sldId id="428"/>
            <p14:sldId id="459"/>
            <p14:sldId id="374"/>
            <p14:sldId id="381"/>
            <p14:sldId id="389"/>
            <p14:sldId id="382"/>
            <p14:sldId id="383"/>
            <p14:sldId id="390"/>
          </p14:sldIdLst>
        </p14:section>
        <p14:section name="Weaving" id="{87456EF7-E46E-4EA8-ACF5-C19B0360B9E2}">
          <p14:sldIdLst>
            <p14:sldId id="460"/>
            <p14:sldId id="461"/>
            <p14:sldId id="462"/>
            <p14:sldId id="463"/>
            <p14:sldId id="464"/>
            <p14:sldId id="468"/>
            <p14:sldId id="466"/>
          </p14:sldIdLst>
        </p14:section>
        <p14:section name="weeks 15-16" id="{F1BE0168-7C81-4B4C-BB26-3EBB314074C2}">
          <p14:sldIdLst>
            <p14:sldId id="430"/>
            <p14:sldId id="26348"/>
            <p14:sldId id="431"/>
            <p14:sldId id="432"/>
            <p14:sldId id="454"/>
            <p14:sldId id="434"/>
            <p14:sldId id="26361"/>
            <p14:sldId id="479"/>
            <p14:sldId id="26349"/>
            <p14:sldId id="26362"/>
            <p14:sldId id="469"/>
            <p14:sldId id="26363"/>
            <p14:sldId id="470"/>
            <p14:sldId id="471"/>
            <p14:sldId id="472"/>
            <p14:sldId id="26350"/>
            <p14:sldId id="438"/>
            <p14:sldId id="474"/>
            <p14:sldId id="442"/>
            <p14:sldId id="481"/>
            <p14:sldId id="26364"/>
            <p14:sldId id="473"/>
            <p14:sldId id="441"/>
          </p14:sldIdLst>
        </p14:section>
        <p14:section name="weeks 17-20" id="{65462698-F054-4A1A-AEFB-3260F2EFDDCD}">
          <p14:sldIdLst>
            <p14:sldId id="26351"/>
            <p14:sldId id="482"/>
            <p14:sldId id="483"/>
            <p14:sldId id="484"/>
            <p14:sldId id="26352"/>
            <p14:sldId id="446"/>
          </p14:sldIdLst>
        </p14:section>
        <p14:section name="References" id="{DBC31484-F5F8-4CB1-8DB4-A562A9780899}">
          <p14:sldIdLst>
            <p14:sldId id="360"/>
            <p14:sldId id="26365"/>
            <p14:sldId id="26366"/>
            <p14:sldId id="26367"/>
          </p14:sldIdLst>
        </p14:section>
        <p14:section name="Copyright" id="{D75882A1-0C53-456A-8128-233880CF9979}">
          <p14:sldIdLst>
            <p14:sldId id="361"/>
          </p14:sldIdLst>
        </p14:section>
      </p14:sectionLst>
    </p:ext>
    <p:ext uri="{EFAFB233-063F-42B5-8137-9DF3F51BA10A}">
      <p15:sldGuideLst xmlns:p15="http://schemas.microsoft.com/office/powerpoint/2012/main">
        <p15:guide id="1" orient="horz" pos="1412"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3D6"/>
    <a:srgbClr val="EBEBEB"/>
    <a:srgbClr val="FFFFFF"/>
    <a:srgbClr val="00296C"/>
    <a:srgbClr val="146CFD"/>
    <a:srgbClr val="0070C0"/>
    <a:srgbClr val="CBEDFD"/>
    <a:srgbClr val="002664"/>
    <a:srgbClr val="0046B8"/>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B7F314-5B62-42EC-88BF-C73863F6AB05}" v="6" dt="2024-08-05T04:56:33.309"/>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8"/>
    <p:restoredTop sz="85109"/>
  </p:normalViewPr>
  <p:slideViewPr>
    <p:cSldViewPr snapToGrid="0">
      <p:cViewPr varScale="1">
        <p:scale>
          <a:sx n="85" d="100"/>
          <a:sy n="85" d="100"/>
        </p:scale>
        <p:origin x="1476" y="69"/>
      </p:cViewPr>
      <p:guideLst>
        <p:guide orient="horz" pos="1412"/>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5.fntdata"/><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6.fntdata"/><Relationship Id="rId129" Type="http://schemas.microsoft.com/office/2015/10/relationships/revisionInfo" Target="revisionInfo.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font" Target="fonts/font1.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microsoft.com/office/2018/10/relationships/authors" Targe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2.fntdata"/><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5/08/2024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5/08/2024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Public Sans"/>
              <a:buChar char="•"/>
            </a:pPr>
            <a:r>
              <a:rPr lang="en-AU"/>
              <a:t>Learning intentions and success are best co-constructed with students. Adapt the learning intention as required and add co-constructed success criteria.</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Public Sans"/>
              <a:buChar char="•"/>
            </a:pPr>
            <a:r>
              <a:rPr lang="en-AU"/>
              <a:t>Learning intentions and success are best co-constructed with students. Adapt the learning intention as required and add co-constructed success criteria.</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25</a:t>
            </a:fld>
            <a:endParaRPr lang="en-AU"/>
          </a:p>
        </p:txBody>
      </p:sp>
    </p:spTree>
    <p:extLst>
      <p:ext uri="{BB962C8B-B14F-4D97-AF65-F5344CB8AC3E}">
        <p14:creationId xmlns:p14="http://schemas.microsoft.com/office/powerpoint/2010/main" val="2131915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Public Sans"/>
              <a:buChar char="•"/>
            </a:pPr>
            <a:r>
              <a:rPr lang="en-AU"/>
              <a:t>Learning intentions and success are best co-constructed with students. Adapt the learning intention as required and add co-constructed success criteria.</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29</a:t>
            </a:fld>
            <a:endParaRPr lang="en-AU"/>
          </a:p>
        </p:txBody>
      </p:sp>
    </p:spTree>
    <p:extLst>
      <p:ext uri="{BB962C8B-B14F-4D97-AF65-F5344CB8AC3E}">
        <p14:creationId xmlns:p14="http://schemas.microsoft.com/office/powerpoint/2010/main" val="2844857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Public Sans"/>
              <a:buChar char="•"/>
            </a:pPr>
            <a:r>
              <a:rPr lang="en-AU"/>
              <a:t>Learning intentions and success are best co-constructed with students. Adapt the learning intention as required and add co-constructed success criteria.</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36</a:t>
            </a:fld>
            <a:endParaRPr lang="en-AU"/>
          </a:p>
        </p:txBody>
      </p:sp>
    </p:spTree>
    <p:extLst>
      <p:ext uri="{BB962C8B-B14F-4D97-AF65-F5344CB8AC3E}">
        <p14:creationId xmlns:p14="http://schemas.microsoft.com/office/powerpoint/2010/main" val="3623806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3072662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Public Sans"/>
              <a:buChar char="•"/>
            </a:pPr>
            <a:r>
              <a:rPr lang="en-AU"/>
              <a:t>Learning intentions and success are best co-constructed with students. Adapt the learning intention as required and add co-constructed success criteria.</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40</a:t>
            </a:fld>
            <a:endParaRPr lang="en-AU"/>
          </a:p>
        </p:txBody>
      </p:sp>
    </p:spTree>
    <p:extLst>
      <p:ext uri="{BB962C8B-B14F-4D97-AF65-F5344CB8AC3E}">
        <p14:creationId xmlns:p14="http://schemas.microsoft.com/office/powerpoint/2010/main" val="2801122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3246703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Public Sans"/>
              <a:buChar char="•"/>
            </a:pPr>
            <a:r>
              <a:rPr lang="en-AU"/>
              <a:t>Learning intentions and success are best co-constructed with students. Adapt the learning intention as required and add co-constructed success criteria.</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43</a:t>
            </a:fld>
            <a:endParaRPr lang="en-AU"/>
          </a:p>
        </p:txBody>
      </p:sp>
    </p:spTree>
    <p:extLst>
      <p:ext uri="{BB962C8B-B14F-4D97-AF65-F5344CB8AC3E}">
        <p14:creationId xmlns:p14="http://schemas.microsoft.com/office/powerpoint/2010/main" val="2933015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492359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440726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Public Sans"/>
              <a:buChar char="•"/>
            </a:pPr>
            <a:r>
              <a:rPr lang="en-AU"/>
              <a:t>Learning intentions and success are best co-constructed with students. Adapt the learning intention as required and add co-constructed success criteria.</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51</a:t>
            </a:fld>
            <a:endParaRPr lang="en-AU"/>
          </a:p>
        </p:txBody>
      </p:sp>
    </p:spTree>
    <p:extLst>
      <p:ext uri="{BB962C8B-B14F-4D97-AF65-F5344CB8AC3E}">
        <p14:creationId xmlns:p14="http://schemas.microsoft.com/office/powerpoint/2010/main" val="2405529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has been left blank for you to complete with your class as per teaching and learning program.</a:t>
            </a:r>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1400846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1925755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Public Sans"/>
              <a:buChar char="•"/>
            </a:pPr>
            <a:r>
              <a:rPr lang="en-AU"/>
              <a:t>Learning intentions and success are best co-constructed with students. Adapt the learning intention as required and add co-constructed success criteria.</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66</a:t>
            </a:fld>
            <a:endParaRPr lang="en-AU"/>
          </a:p>
        </p:txBody>
      </p:sp>
    </p:spTree>
    <p:extLst>
      <p:ext uri="{BB962C8B-B14F-4D97-AF65-F5344CB8AC3E}">
        <p14:creationId xmlns:p14="http://schemas.microsoft.com/office/powerpoint/2010/main" val="2498627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Discuss the difference between woven and knitted fabrics:</a:t>
            </a:r>
          </a:p>
          <a:p>
            <a:r>
              <a:rPr lang="en-AU"/>
              <a:t>They are produced differently</a:t>
            </a:r>
          </a:p>
          <a:p>
            <a:r>
              <a:rPr lang="en-AU"/>
              <a:t>They have different properties</a:t>
            </a:r>
          </a:p>
          <a:p>
            <a:r>
              <a:rPr lang="en-AU"/>
              <a:t>They are used for different purposes.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2773431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2037821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Public Sans"/>
              <a:buChar char="•"/>
            </a:pPr>
            <a:r>
              <a:rPr lang="en-AU"/>
              <a:t>Learning intentions and success are best co-constructed with students. Adapt the learning intention as required and add co-constructed success criteria.</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83</a:t>
            </a:fld>
            <a:endParaRPr lang="en-AU"/>
          </a:p>
        </p:txBody>
      </p:sp>
    </p:spTree>
    <p:extLst>
      <p:ext uri="{BB962C8B-B14F-4D97-AF65-F5344CB8AC3E}">
        <p14:creationId xmlns:p14="http://schemas.microsoft.com/office/powerpoint/2010/main" val="1451562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Public Sans"/>
              <a:buChar char="•"/>
            </a:pPr>
            <a:r>
              <a:rPr lang="en-AU"/>
              <a:t>Learning intentions and success are best co-constructed with students. Adapt the learning intention as required and add co-constructed success criteria.</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90</a:t>
            </a:fld>
            <a:endParaRPr lang="en-AU"/>
          </a:p>
        </p:txBody>
      </p:sp>
    </p:spTree>
    <p:extLst>
      <p:ext uri="{BB962C8B-B14F-4D97-AF65-F5344CB8AC3E}">
        <p14:creationId xmlns:p14="http://schemas.microsoft.com/office/powerpoint/2010/main" val="3857448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Public Sans"/>
              <a:buChar char="•"/>
            </a:pPr>
            <a:r>
              <a:rPr lang="en-AU"/>
              <a:t>Learning intentions and success are best co-constructed with students. Adapt the learning intention as required and add co-constructed success criteria.</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97</a:t>
            </a:fld>
            <a:endParaRPr lang="en-AU"/>
          </a:p>
        </p:txBody>
      </p:sp>
    </p:spTree>
    <p:extLst>
      <p:ext uri="{BB962C8B-B14F-4D97-AF65-F5344CB8AC3E}">
        <p14:creationId xmlns:p14="http://schemas.microsoft.com/office/powerpoint/2010/main" val="1516610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Public Sans"/>
              <a:buChar char="•"/>
            </a:pPr>
            <a:r>
              <a:rPr lang="en-AU"/>
              <a:t>Learning intentions and success are best co-constructed with students. Adapt the learning intention as required and add co-constructed success criteria.</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105</a:t>
            </a:fld>
            <a:endParaRPr lang="en-AU"/>
          </a:p>
        </p:txBody>
      </p:sp>
    </p:spTree>
    <p:extLst>
      <p:ext uri="{BB962C8B-B14F-4D97-AF65-F5344CB8AC3E}">
        <p14:creationId xmlns:p14="http://schemas.microsoft.com/office/powerpoint/2010/main" val="325949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slide could be printed and displayed around the room as visual prompt for students.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3282691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Public Sans"/>
              <a:buChar char="•"/>
            </a:pPr>
            <a:r>
              <a:rPr lang="en-AU"/>
              <a:t>Learning intentions and success are best co-constructed with students. Adapt the learning intention as required and add co-constructed success criteria.</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109</a:t>
            </a:fld>
            <a:endParaRPr lang="en-AU"/>
          </a:p>
        </p:txBody>
      </p:sp>
    </p:spTree>
    <p:extLst>
      <p:ext uri="{BB962C8B-B14F-4D97-AF65-F5344CB8AC3E}">
        <p14:creationId xmlns:p14="http://schemas.microsoft.com/office/powerpoint/2010/main" val="2889705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Discuss characteristics of each of these items</a:t>
            </a: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041569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Watch Textiles: what are they? Where did they come from?</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0947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Public Sans"/>
              <a:buChar char="•"/>
            </a:pPr>
            <a:r>
              <a:rPr lang="en-AU"/>
              <a:t>Learning intentions and success are best co-constructed with students. Adapt the learning intention as required and add co-constructed success criteria.</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a:t>
            </a:fld>
            <a:endParaRPr lang="en-AU"/>
          </a:p>
        </p:txBody>
      </p:sp>
    </p:spTree>
    <p:extLst>
      <p:ext uri="{BB962C8B-B14F-4D97-AF65-F5344CB8AC3E}">
        <p14:creationId xmlns:p14="http://schemas.microsoft.com/office/powerpoint/2010/main" val="175618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Public Sans"/>
              <a:buChar char="•"/>
            </a:pPr>
            <a:r>
              <a:rPr lang="en-AU"/>
              <a:t>Learning intentions and success are best co-constructed with students. Adapt the learning intention as required and add co-constructed success criteria.</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18</a:t>
            </a:fld>
            <a:endParaRPr lang="en-AU"/>
          </a:p>
        </p:txBody>
      </p:sp>
    </p:spTree>
    <p:extLst>
      <p:ext uri="{BB962C8B-B14F-4D97-AF65-F5344CB8AC3E}">
        <p14:creationId xmlns:p14="http://schemas.microsoft.com/office/powerpoint/2010/main" val="1607481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816533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Public Sans"/>
              <a:buChar char="•"/>
            </a:pPr>
            <a:r>
              <a:rPr lang="en-AU"/>
              <a:t>Learning intentions and success are best co-constructed with students. Adapt the learning intention as required and add co-constructed success criteria.</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20</a:t>
            </a:fld>
            <a:endParaRPr lang="en-AU"/>
          </a:p>
        </p:txBody>
      </p:sp>
    </p:spTree>
    <p:extLst>
      <p:ext uri="{BB962C8B-B14F-4D97-AF65-F5344CB8AC3E}">
        <p14:creationId xmlns:p14="http://schemas.microsoft.com/office/powerpoint/2010/main" val="2428042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Public Sans"/>
              <a:buChar char="•"/>
            </a:pPr>
            <a:r>
              <a:rPr lang="en-AU"/>
              <a:t>Learning intentions and success are best co-constructed with students. Adapt the learning intention as required and add co-constructed success criteria.</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22</a:t>
            </a:fld>
            <a:endParaRPr lang="en-AU"/>
          </a:p>
        </p:txBody>
      </p:sp>
    </p:spTree>
    <p:extLst>
      <p:ext uri="{BB962C8B-B14F-4D97-AF65-F5344CB8AC3E}">
        <p14:creationId xmlns:p14="http://schemas.microsoft.com/office/powerpoint/2010/main" val="2484373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S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AC269-8377-AFDC-B5BF-A92E83E4A4E1}"/>
              </a:ext>
              <a:ext uri="{C183D7F6-B498-43B3-948B-1728B52AA6E4}">
                <adec:decorative xmlns:adec="http://schemas.microsoft.com/office/drawing/2017/decorative" val="1"/>
              </a:ext>
            </a:extLst>
          </p:cNvPr>
          <p:cNvSpPr>
            <a:spLocks/>
          </p:cNvSpPr>
          <p:nvPr userDrawn="1"/>
        </p:nvSpPr>
        <p:spPr>
          <a:xfrm>
            <a:off x="6227366" y="-5784"/>
            <a:ext cx="5974672"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5974672"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5520108"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475281" y="1659977"/>
            <a:ext cx="5057302" cy="4909499"/>
          </a:xfrm>
        </p:spPr>
        <p:txBody>
          <a:bodyPr/>
          <a:lstStyle>
            <a:lvl1pPr>
              <a:defRPr sz="2000">
                <a:solidFill>
                  <a:schemeClr val="tx1"/>
                </a:solidFill>
              </a:defRPr>
            </a:lvl1pPr>
          </a:lstStyle>
          <a:p>
            <a:r>
              <a:rPr lang="en-AU"/>
              <a:t>Click to add learning intentions</a:t>
            </a:r>
          </a:p>
        </p:txBody>
      </p:sp>
      <p:sp>
        <p:nvSpPr>
          <p:cNvPr id="4" name="Rectangle: Rounded Corners 3">
            <a:extLst>
              <a:ext uri="{FF2B5EF4-FFF2-40B4-BE49-F238E27FC236}">
                <a16:creationId xmlns:a16="http://schemas.microsoft.com/office/drawing/2014/main" id="{243CA7E5-F966-4F0F-86CE-C3F252C7DFC4}"/>
              </a:ext>
              <a:ext uri="{C183D7F6-B498-43B3-948B-1728B52AA6E4}">
                <adec:decorative xmlns:adec="http://schemas.microsoft.com/office/drawing/2017/decorative" val="1"/>
              </a:ext>
            </a:extLst>
          </p:cNvPr>
          <p:cNvSpPr>
            <a:spLocks/>
          </p:cNvSpPr>
          <p:nvPr userDrawn="1"/>
        </p:nvSpPr>
        <p:spPr>
          <a:xfrm>
            <a:off x="6438900" y="1518980"/>
            <a:ext cx="5520480"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3">
            <a:extLst>
              <a:ext uri="{FF2B5EF4-FFF2-40B4-BE49-F238E27FC236}">
                <a16:creationId xmlns:a16="http://schemas.microsoft.com/office/drawing/2014/main" id="{382DD83B-D321-CF92-0D8F-9CCB8F37BDCC}"/>
              </a:ext>
            </a:extLst>
          </p:cNvPr>
          <p:cNvSpPr txBox="1">
            <a:spLocks/>
          </p:cNvSpPr>
          <p:nvPr userDrawn="1"/>
        </p:nvSpPr>
        <p:spPr>
          <a:xfrm>
            <a:off x="7349231" y="402528"/>
            <a:ext cx="3468210" cy="545601"/>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bg1"/>
                </a:solidFill>
                <a:latin typeface="+mj-lt"/>
                <a:ea typeface="+mj-ea"/>
                <a:cs typeface="+mj-cs"/>
              </a:defRPr>
            </a:lvl1pPr>
          </a:lstStyle>
          <a:p>
            <a:r>
              <a:rPr lang="en-US"/>
              <a:t>Success criteria</a:t>
            </a:r>
            <a:endParaRPr lang="en-AU"/>
          </a:p>
        </p:txBody>
      </p:sp>
      <p:sp>
        <p:nvSpPr>
          <p:cNvPr id="14" name="Title 3">
            <a:extLst>
              <a:ext uri="{FF2B5EF4-FFF2-40B4-BE49-F238E27FC236}">
                <a16:creationId xmlns:a16="http://schemas.microsoft.com/office/drawing/2014/main" id="{B9E9BB3A-B0EB-4D16-61A2-ACCB41EF223F}"/>
              </a:ext>
            </a:extLst>
          </p:cNvPr>
          <p:cNvSpPr txBox="1">
            <a:spLocks/>
          </p:cNvSpPr>
          <p:nvPr userDrawn="1"/>
        </p:nvSpPr>
        <p:spPr>
          <a:xfrm>
            <a:off x="877798" y="402529"/>
            <a:ext cx="4451697" cy="545601"/>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bg1"/>
                </a:solidFill>
                <a:latin typeface="+mj-lt"/>
                <a:ea typeface="+mj-ea"/>
                <a:cs typeface="+mj-cs"/>
              </a:defRPr>
            </a:lvl1pPr>
          </a:lstStyle>
          <a:p>
            <a:r>
              <a:rPr lang="en-US"/>
              <a:t>Learning intentions</a:t>
            </a:r>
            <a:endParaRPr lang="en-AU"/>
          </a:p>
        </p:txBody>
      </p:sp>
      <p:sp>
        <p:nvSpPr>
          <p:cNvPr id="15" name="Title 3">
            <a:extLst>
              <a:ext uri="{FF2B5EF4-FFF2-40B4-BE49-F238E27FC236}">
                <a16:creationId xmlns:a16="http://schemas.microsoft.com/office/drawing/2014/main" id="{851C87B7-D67F-B866-03CB-71A2D5F60643}"/>
              </a:ext>
            </a:extLst>
          </p:cNvPr>
          <p:cNvSpPr txBox="1">
            <a:spLocks/>
          </p:cNvSpPr>
          <p:nvPr userDrawn="1"/>
        </p:nvSpPr>
        <p:spPr>
          <a:xfrm>
            <a:off x="6439270" y="1659977"/>
            <a:ext cx="5277450" cy="4909499"/>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2000" kern="1200">
                <a:solidFill>
                  <a:schemeClr val="tx1"/>
                </a:solidFill>
                <a:latin typeface="+mj-lt"/>
                <a:ea typeface="+mj-ea"/>
                <a:cs typeface="+mj-cs"/>
              </a:defRPr>
            </a:lvl1pPr>
          </a:lstStyle>
          <a:p>
            <a:endParaRPr lang="en-AU"/>
          </a:p>
        </p:txBody>
      </p:sp>
      <p:sp>
        <p:nvSpPr>
          <p:cNvPr id="19" name="Text Placeholder 18">
            <a:extLst>
              <a:ext uri="{FF2B5EF4-FFF2-40B4-BE49-F238E27FC236}">
                <a16:creationId xmlns:a16="http://schemas.microsoft.com/office/drawing/2014/main" id="{24E7DD56-C3ED-C35A-3E9E-B32099DCB1BA}"/>
              </a:ext>
            </a:extLst>
          </p:cNvPr>
          <p:cNvSpPr>
            <a:spLocks noGrp="1"/>
          </p:cNvSpPr>
          <p:nvPr>
            <p:ph type="body" sz="quarter" idx="10" hasCustomPrompt="1"/>
          </p:nvPr>
        </p:nvSpPr>
        <p:spPr>
          <a:xfrm>
            <a:off x="6630988" y="1660525"/>
            <a:ext cx="5157787" cy="4908550"/>
          </a:xfrm>
        </p:spPr>
        <p:txBody>
          <a:bodyPr/>
          <a:lstStyle>
            <a:lvl1pPr>
              <a:defRPr/>
            </a:lvl1pPr>
          </a:lstStyle>
          <a:p>
            <a:pPr lvl="0"/>
            <a:r>
              <a:rPr lang="en-US"/>
              <a:t>Click to add success criteria</a:t>
            </a:r>
            <a:endParaRPr lang="en-AU"/>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912423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25" r:id="rId27"/>
    <p:sldLayoutId id="2147483743" r:id="rId28"/>
    <p:sldLayoutId id="2147483744" r:id="rId29"/>
    <p:sldLayoutId id="2147483745"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103.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svg"/><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105.sv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 Id="rId14" Type="http://schemas.openxmlformats.org/officeDocument/2006/relationships/image" Target="../media/image113.sv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5.svg"/><Relationship Id="rId7" Type="http://schemas.openxmlformats.org/officeDocument/2006/relationships/image" Target="../media/image119.svg"/><Relationship Id="rId2" Type="http://schemas.openxmlformats.org/officeDocument/2006/relationships/image" Target="../media/image114.png"/><Relationship Id="rId1" Type="http://schemas.openxmlformats.org/officeDocument/2006/relationships/slideLayout" Target="../slideLayouts/slideLayout14.xml"/><Relationship Id="rId6" Type="http://schemas.openxmlformats.org/officeDocument/2006/relationships/image" Target="../media/image118.png"/><Relationship Id="rId5" Type="http://schemas.openxmlformats.org/officeDocument/2006/relationships/image" Target="../media/image117.svg"/><Relationship Id="rId4" Type="http://schemas.openxmlformats.org/officeDocument/2006/relationships/image" Target="../media/image116.png"/></Relationships>
</file>

<file path=ppt/slides/_rels/slide111.xml.rels><?xml version="1.0" encoding="UTF-8" standalone="yes"?>
<Relationships xmlns="http://schemas.openxmlformats.org/package/2006/relationships"><Relationship Id="rId8" Type="http://schemas.openxmlformats.org/officeDocument/2006/relationships/hyperlink" Target="https://www.youtube.com/watch?v=RTf_k-uS6Sc"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www.youtube.com/watch?v=sF4R105zg2I"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28.xml"/><Relationship Id="rId6" Type="http://schemas.openxmlformats.org/officeDocument/2006/relationships/hyperlink" Target="https://www.abc.net.au/education/indigenous-bags-and-textiles/13885558" TargetMode="External"/><Relationship Id="rId5" Type="http://schemas.openxmlformats.org/officeDocument/2006/relationships/hyperlink" Target="https://curriculum.nsw.edu.au/learning-areas/tas/technology-7-8-2023/overview" TargetMode="External"/><Relationship Id="rId4" Type="http://schemas.openxmlformats.org/officeDocument/2006/relationships/hyperlink" Target="https://curriculum.nsw.edu.au/"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s://www.youtube.com/watch?v=j-7grMXIXs0"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www.youtube.com/watch?v=rAF81ig4t40"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28.xml"/><Relationship Id="rId6" Type="http://schemas.openxmlformats.org/officeDocument/2006/relationships/hyperlink" Target="https://boomerangbags.org/" TargetMode="External"/><Relationship Id="rId5" Type="http://schemas.openxmlformats.org/officeDocument/2006/relationships/hyperlink" Target="https://www.youtube.com/watch?v=pj5F2TD8nsA" TargetMode="External"/><Relationship Id="rId10" Type="http://schemas.openxmlformats.org/officeDocument/2006/relationships/hyperlink" Target="https://vimeo.com/451386255/9181e799fa" TargetMode="External"/><Relationship Id="rId4" Type="http://schemas.openxmlformats.org/officeDocument/2006/relationships/hyperlink" Target="https://curriculum.nsw.edu.au/" TargetMode="External"/><Relationship Id="rId9" Type="http://schemas.openxmlformats.org/officeDocument/2006/relationships/hyperlink" Target="https://www.youtube.com/watch?v=zz4P39WeTV8"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www.youtube.com/watch?v=7-fLaXF6kOs"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www.youtube.com/watch?app=desktop&amp;v=r7yhh6bru6E"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28.xml"/><Relationship Id="rId6" Type="http://schemas.openxmlformats.org/officeDocument/2006/relationships/hyperlink" Target="https://www.madebybarb.com/2022/06/19/magical-summer-sunprinting-on-fabric/" TargetMode="External"/><Relationship Id="rId5" Type="http://schemas.openxmlformats.org/officeDocument/2006/relationships/hyperlink" Target="https://www.youtube.com/watch?v=3TW3osxL1fM" TargetMode="External"/><Relationship Id="rId4" Type="http://schemas.openxmlformats.org/officeDocument/2006/relationships/hyperlink" Target="https://curriculum.nsw.edu.au/" TargetMode="External"/><Relationship Id="rId9" Type="http://schemas.openxmlformats.org/officeDocument/2006/relationships/hyperlink" Target="https://www.youtube.com/watch?v=zqRvljnNLFk" TargetMode="External"/></Relationships>
</file>

<file path=ppt/slides/_rels/slide114.xml.rels><?xml version="1.0" encoding="UTF-8" standalone="yes"?>
<Relationships xmlns="http://schemas.openxmlformats.org/package/2006/relationships"><Relationship Id="rId8" Type="http://schemas.openxmlformats.org/officeDocument/2006/relationships/hyperlink" Target="https://www.youtube.com/watch?v=qTrsFgGBwcs"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www.youtube.com/watch?v=ZtHZyJTfvHc"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28.xml"/><Relationship Id="rId6" Type="http://schemas.openxmlformats.org/officeDocument/2006/relationships/hyperlink" Target="https://www.youtube.com/watch?v=pRaMP2B589c" TargetMode="External"/><Relationship Id="rId5" Type="http://schemas.openxmlformats.org/officeDocument/2006/relationships/hyperlink" Target="https://www.youtube.com/watch?v=KWY0VrU0w8s" TargetMode="External"/><Relationship Id="rId4" Type="http://schemas.openxmlformats.org/officeDocument/2006/relationships/hyperlink" Target="https://curriculum.nsw.edu.au/"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3TW3osxL1fM" TargetMode="Externa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hyperlink" Target="https://www.youtube.com/watch?v=ZtHZyJTfvHc"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zqRvljnNLFk" TargetMode="Externa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hyperlink" Target="https://www.wikihow.com/Build-Stencils"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_fKfof-BY0w&amp;t=21s" TargetMode="External"/><Relationship Id="rId7" Type="http://schemas.openxmlformats.org/officeDocument/2006/relationships/image" Target="../media/image58.png"/><Relationship Id="rId2" Type="http://schemas.openxmlformats.org/officeDocument/2006/relationships/hyperlink" Target="https://www.youtube.com/watch?v=_fKfof-BY0w&amp;t" TargetMode="External"/><Relationship Id="rId1" Type="http://schemas.openxmlformats.org/officeDocument/2006/relationships/slideLayout" Target="../slideLayouts/slideLayout15.xml"/><Relationship Id="rId6" Type="http://schemas.openxmlformats.org/officeDocument/2006/relationships/hyperlink" Target="https://www.youtube.com/watch?v=gyG1L1B1vPw&amp;t=109s" TargetMode="External"/><Relationship Id="rId5" Type="http://schemas.openxmlformats.org/officeDocument/2006/relationships/hyperlink" Target="https://www.youtube.com/watch?v=gyG1L1B1vPw&amp;t" TargetMode="Externa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teenbreathe.com.au/" TargetMode="External"/><Relationship Id="rId7" Type="http://schemas.openxmlformats.org/officeDocument/2006/relationships/hyperlink" Target="https://schoolhabits.com/" TargetMode="External"/><Relationship Id="rId12"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hyperlink" Target="https://thisteenagelife.org/" TargetMode="External"/><Relationship Id="rId11" Type="http://schemas.openxmlformats.org/officeDocument/2006/relationships/image" Target="../media/image62.png"/><Relationship Id="rId5" Type="http://schemas.openxmlformats.org/officeDocument/2006/relationships/hyperlink" Target="https://www.danflyingsolo.com/" TargetMode="External"/><Relationship Id="rId10" Type="http://schemas.openxmlformats.org/officeDocument/2006/relationships/image" Target="../media/image61.png"/><Relationship Id="rId4" Type="http://schemas.openxmlformats.org/officeDocument/2006/relationships/hyperlink" Target="https://mommateen.com/blog-ideas-teens/" TargetMode="External"/><Relationship Id="rId9" Type="http://schemas.openxmlformats.org/officeDocument/2006/relationships/image" Target="../media/image60.png"/></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vimeo.com/451386255/9181e799fa" TargetMode="Externa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vimeo.com/451390080/6b5c38f380" TargetMode="Externa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youtube.com/watch?v=pj5F2TD8nsA" TargetMode="Externa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4.xml"/><Relationship Id="rId5" Type="http://schemas.openxmlformats.org/officeDocument/2006/relationships/image" Target="../media/image77.png"/><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abc.net.au/education/indigenous-bags-and-textiles/13885558" TargetMode="Externa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sF4R105zg2I" TargetMode="External"/><Relationship Id="rId2" Type="http://schemas.openxmlformats.org/officeDocument/2006/relationships/hyperlink" Target="https://www.youtube.com/watch?v=pRaMP2B589c" TargetMode="External"/><Relationship Id="rId1" Type="http://schemas.openxmlformats.org/officeDocument/2006/relationships/slideLayout" Target="../slideLayouts/slideLayout14.xml"/><Relationship Id="rId4" Type="http://schemas.openxmlformats.org/officeDocument/2006/relationships/hyperlink" Target="https://www.youtube.com/watch?v=RTf_k-uS6Sc"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youtube.com/watch?v=c4ErybycOjM" TargetMode="Externa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7-fLaXF6kOs&amp;t=1s" TargetMode="External"/><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youtube.com/watch?v=zz4P39WeTV8" TargetMode="External"/><Relationship Id="rId1" Type="http://schemas.openxmlformats.org/officeDocument/2006/relationships/slideLayout" Target="../slideLayouts/slideLayout15.xml"/><Relationship Id="rId5" Type="http://schemas.openxmlformats.org/officeDocument/2006/relationships/image" Target="../media/image88.png"/><Relationship Id="rId4" Type="http://schemas.openxmlformats.org/officeDocument/2006/relationships/hyperlink" Target="https://www.youtube.com/watch?v=rAF81ig4t40"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4.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 Id="rId9"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t>Instructions for use</a:t>
            </a:r>
          </a:p>
        </p:txBody>
      </p:sp>
      <p:sp>
        <p:nvSpPr>
          <p:cNvPr id="4" name="Text Placeholder 3">
            <a:extLst>
              <a:ext uri="{FF2B5EF4-FFF2-40B4-BE49-F238E27FC236}">
                <a16:creationId xmlns:a16="http://schemas.microsoft.com/office/drawing/2014/main" id="{3D26BF1F-1699-3E95-00B0-C4A9D94B5AFF}"/>
              </a:ext>
            </a:extLst>
          </p:cNvPr>
          <p:cNvSpPr>
            <a:spLocks noGrp="1"/>
          </p:cNvSpPr>
          <p:nvPr>
            <p:ph type="body" sz="quarter" idx="19"/>
          </p:nvPr>
        </p:nvSpPr>
        <p:spPr>
          <a:xfrm>
            <a:off x="360000" y="1862942"/>
            <a:ext cx="11301913" cy="4491058"/>
          </a:xfrm>
        </p:spPr>
        <p:txBody>
          <a:bodyPr/>
          <a:lstStyle/>
          <a:p>
            <a:pPr marL="342900" indent="-342900">
              <a:lnSpc>
                <a:spcPct val="150000"/>
              </a:lnSpc>
              <a:spcAft>
                <a:spcPts val="600"/>
              </a:spcAft>
              <a:buFont typeface="Arial"/>
              <a:buChar char="•"/>
            </a:pPr>
            <a:r>
              <a:rPr lang="en-AU" sz="1800" dirty="0">
                <a:ea typeface="+mn-lt"/>
                <a:cs typeface="+mn-lt"/>
              </a:rPr>
              <a:t>This resource is not a teaching and learning program. It should be used in conjunction with </a:t>
            </a:r>
            <a:r>
              <a:rPr lang="en-AU" sz="1800" dirty="0">
                <a:effectLst/>
                <a:ea typeface="Calibri" panose="020F0502020204030204" pitchFamily="34" charset="0"/>
              </a:rPr>
              <a:t>Technology 7–8 – Textile materials and production processes – Sew sustainable, sew awesome!</a:t>
            </a:r>
          </a:p>
          <a:p>
            <a:pPr marL="285750" indent="-285750">
              <a:lnSpc>
                <a:spcPct val="150000"/>
              </a:lnSpc>
              <a:spcAft>
                <a:spcPts val="600"/>
              </a:spcAft>
              <a:buFont typeface="Arial" panose="020B0604020202020204" pitchFamily="34" charset="0"/>
              <a:buChar char="•"/>
            </a:pPr>
            <a:r>
              <a:rPr lang="en-AU" sz="1800" dirty="0">
                <a:solidFill>
                  <a:srgbClr val="22272B"/>
                </a:solidFill>
              </a:rPr>
              <a:t>Classroom teachers are encouraged to </a:t>
            </a:r>
            <a:r>
              <a:rPr lang="en-AU" sz="1800" dirty="0">
                <a:solidFill>
                  <a:srgbClr val="22272B"/>
                </a:solidFill>
                <a:latin typeface="Public Sans" pitchFamily="2" charset="77"/>
              </a:rPr>
              <a:t>add and adapt </a:t>
            </a:r>
            <a:r>
              <a:rPr lang="en-AU" sz="1800" dirty="0">
                <a:solidFill>
                  <a:srgbClr val="22272B"/>
                </a:solidFill>
              </a:rPr>
              <a:t>slides as required to meet the needs of their students</a:t>
            </a:r>
          </a:p>
          <a:p>
            <a:pPr marL="342900" indent="-342900">
              <a:lnSpc>
                <a:spcPct val="150000"/>
              </a:lnSpc>
              <a:spcAft>
                <a:spcPts val="600"/>
              </a:spcAft>
              <a:buFont typeface="Arial"/>
              <a:buChar char="•"/>
            </a:pPr>
            <a:r>
              <a:rPr lang="en-AU" sz="1800" dirty="0">
                <a:solidFill>
                  <a:srgbClr val="22272B"/>
                </a:solidFill>
              </a:rPr>
              <a:t>Save a copy of the file to make changes to the slide deck – go to </a:t>
            </a:r>
            <a:r>
              <a:rPr lang="en-AU" sz="1800" b="1" dirty="0">
                <a:solidFill>
                  <a:srgbClr val="22272B"/>
                </a:solidFill>
              </a:rPr>
              <a:t>File</a:t>
            </a:r>
            <a:r>
              <a:rPr lang="en-AU" sz="1800" dirty="0">
                <a:solidFill>
                  <a:srgbClr val="22272B"/>
                </a:solidFill>
              </a:rPr>
              <a:t> &gt; </a:t>
            </a:r>
            <a:r>
              <a:rPr lang="en-AU" sz="1800" b="1" dirty="0">
                <a:solidFill>
                  <a:srgbClr val="22272B"/>
                </a:solidFill>
              </a:rPr>
              <a:t>Download a Copy </a:t>
            </a:r>
            <a:r>
              <a:rPr lang="en-AU" sz="1800" dirty="0">
                <a:solidFill>
                  <a:srgbClr val="22272B"/>
                </a:solidFill>
              </a:rPr>
              <a:t>(this downloads a copy to the computer to edit in the PowerPoint app).</a:t>
            </a:r>
          </a:p>
          <a:p>
            <a:pPr marL="342900" indent="-342900">
              <a:lnSpc>
                <a:spcPct val="150000"/>
              </a:lnSpc>
              <a:spcAft>
                <a:spcPts val="600"/>
              </a:spcAft>
              <a:buFont typeface="Arial"/>
              <a:buChar char="•"/>
            </a:pPr>
            <a:r>
              <a:rPr lang="en-AU" sz="1800" dirty="0">
                <a:solidFill>
                  <a:srgbClr val="22272B"/>
                </a:solidFill>
              </a:rPr>
              <a:t>To convert the PowerPoint to Google Slides:</a:t>
            </a:r>
          </a:p>
          <a:p>
            <a:pPr marL="913765" lvl="1" indent="-457200">
              <a:lnSpc>
                <a:spcPct val="150000"/>
              </a:lnSpc>
              <a:buFont typeface="+mj-lt"/>
              <a:buAutoNum type="arabicPeriod"/>
            </a:pPr>
            <a:r>
              <a:rPr lang="en-AU" dirty="0">
                <a:solidFill>
                  <a:srgbClr val="22272B"/>
                </a:solidFill>
              </a:rPr>
              <a:t>Upload the file into Google Drive and open it.</a:t>
            </a:r>
          </a:p>
          <a:p>
            <a:pPr marL="913765" lvl="1" indent="-457200">
              <a:lnSpc>
                <a:spcPct val="150000"/>
              </a:lnSpc>
              <a:buFont typeface="+mj-lt"/>
              <a:buAutoNum type="arabicPeriod"/>
            </a:pPr>
            <a:r>
              <a:rPr lang="en-AU" dirty="0">
                <a:solidFill>
                  <a:srgbClr val="22272B"/>
                </a:solidFill>
              </a:rPr>
              <a:t>Go to </a:t>
            </a:r>
            <a:r>
              <a:rPr lang="en-AU" b="1" dirty="0">
                <a:solidFill>
                  <a:srgbClr val="22272B"/>
                </a:solidFill>
              </a:rPr>
              <a:t>File</a:t>
            </a:r>
            <a:r>
              <a:rPr lang="en-AU" dirty="0">
                <a:solidFill>
                  <a:srgbClr val="22272B"/>
                </a:solidFill>
              </a:rPr>
              <a:t> &gt; </a:t>
            </a:r>
            <a:r>
              <a:rPr lang="en-AU" b="1" dirty="0">
                <a:solidFill>
                  <a:srgbClr val="22272B"/>
                </a:solidFill>
              </a:rPr>
              <a:t>Save as Google Slides</a:t>
            </a:r>
            <a:r>
              <a:rPr lang="en-AU" dirty="0">
                <a:solidFill>
                  <a:srgbClr val="22272B"/>
                </a:solidFill>
              </a:rPr>
              <a:t>.</a:t>
            </a:r>
            <a:endParaRPr lang="en-AU" b="1" dirty="0">
              <a:solidFill>
                <a:srgbClr val="22272B"/>
              </a:solidFill>
            </a:endParaRP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202856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82979-DA5A-E0BC-1962-A8BF5FEB215F}"/>
              </a:ext>
            </a:extLst>
          </p:cNvPr>
          <p:cNvSpPr>
            <a:spLocks noGrp="1"/>
          </p:cNvSpPr>
          <p:nvPr>
            <p:ph type="title"/>
          </p:nvPr>
        </p:nvSpPr>
        <p:spPr/>
        <p:txBody>
          <a:bodyPr/>
          <a:lstStyle/>
          <a:p>
            <a:r>
              <a:rPr lang="en-AU" dirty="0">
                <a:cs typeface="Arial" panose="020B0604020202020204" pitchFamily="34" charset="0"/>
              </a:rPr>
              <a:t>Looks like, feels like, sounds like</a:t>
            </a:r>
          </a:p>
        </p:txBody>
      </p:sp>
      <p:sp>
        <p:nvSpPr>
          <p:cNvPr id="5" name="Text Placeholder 4">
            <a:extLst>
              <a:ext uri="{FF2B5EF4-FFF2-40B4-BE49-F238E27FC236}">
                <a16:creationId xmlns:a16="http://schemas.microsoft.com/office/drawing/2014/main" id="{D8F9BD2C-2214-018B-07B7-273376D908D8}"/>
              </a:ext>
            </a:extLst>
          </p:cNvPr>
          <p:cNvSpPr>
            <a:spLocks noGrp="1"/>
          </p:cNvSpPr>
          <p:nvPr>
            <p:ph type="body" sz="quarter" idx="18"/>
          </p:nvPr>
        </p:nvSpPr>
        <p:spPr>
          <a:xfrm>
            <a:off x="360000" y="1764398"/>
            <a:ext cx="3206127" cy="1217341"/>
          </a:xfrm>
        </p:spPr>
        <p:txBody>
          <a:bodyPr/>
          <a:lstStyle/>
          <a:p>
            <a:r>
              <a:rPr lang="en-AU" sz="1800" dirty="0">
                <a:solidFill>
                  <a:schemeClr val="tx1"/>
                </a:solidFill>
                <a:latin typeface="+mn-lt"/>
                <a:cs typeface="Arial" panose="020B0604020202020204" pitchFamily="34" charset="0"/>
              </a:rPr>
              <a:t>After looking closely at each fabric sample complete this chart to describe them.</a:t>
            </a:r>
          </a:p>
        </p:txBody>
      </p:sp>
      <p:pic>
        <p:nvPicPr>
          <p:cNvPr id="6" name="Content Placeholder 5" descr="a Y chart analysing what fabric looks, feels and sounds like. there is space for students to provide answers.">
            <a:extLst>
              <a:ext uri="{FF2B5EF4-FFF2-40B4-BE49-F238E27FC236}">
                <a16:creationId xmlns:a16="http://schemas.microsoft.com/office/drawing/2014/main" id="{9D94FECB-EFD2-3ACF-AF01-3CCE8D6E77F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bwMode="auto">
          <a:xfrm>
            <a:off x="5877513" y="1619250"/>
            <a:ext cx="3206127" cy="4537075"/>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979905BC-674C-66BC-9BA3-41EF1BA0F02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274305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a:xfrm>
            <a:off x="360000" y="360000"/>
            <a:ext cx="10080000" cy="545601"/>
          </a:xfrm>
        </p:spPr>
        <p:txBody>
          <a:bodyPr anchor="t">
            <a:normAutofit/>
          </a:bodyPr>
          <a:lstStyle/>
          <a:p>
            <a:r>
              <a:rPr lang="en-AU" dirty="0">
                <a:cs typeface="Arial" panose="020B0604020202020204" pitchFamily="34" charset="0"/>
              </a:rPr>
              <a:t>Idea development</a:t>
            </a:r>
          </a:p>
        </p:txBody>
      </p:sp>
      <p:graphicFrame>
        <p:nvGraphicFramePr>
          <p:cNvPr id="6" name="Content Placeholder 5">
            <a:extLst>
              <a:ext uri="{FF2B5EF4-FFF2-40B4-BE49-F238E27FC236}">
                <a16:creationId xmlns:a16="http://schemas.microsoft.com/office/drawing/2014/main" id="{ED12C163-A7FF-0537-1829-6D8BF8630B70}"/>
              </a:ext>
            </a:extLst>
          </p:cNvPr>
          <p:cNvGraphicFramePr>
            <a:graphicFrameLocks noGrp="1"/>
          </p:cNvGraphicFramePr>
          <p:nvPr>
            <p:ph idx="1"/>
            <p:extLst>
              <p:ext uri="{D42A27DB-BD31-4B8C-83A1-F6EECF244321}">
                <p14:modId xmlns:p14="http://schemas.microsoft.com/office/powerpoint/2010/main" val="2588722838"/>
              </p:ext>
            </p:extLst>
          </p:nvPr>
        </p:nvGraphicFramePr>
        <p:xfrm>
          <a:off x="360363" y="1502520"/>
          <a:ext cx="11483973" cy="4660560"/>
        </p:xfrm>
        <a:graphic>
          <a:graphicData uri="http://schemas.openxmlformats.org/drawingml/2006/table">
            <a:tbl>
              <a:tblPr firstRow="1" bandRow="1">
                <a:tableStyleId>{5940675A-B579-460E-94D1-54222C63F5DA}</a:tableStyleId>
              </a:tblPr>
              <a:tblGrid>
                <a:gridCol w="3827991">
                  <a:extLst>
                    <a:ext uri="{9D8B030D-6E8A-4147-A177-3AD203B41FA5}">
                      <a16:colId xmlns:a16="http://schemas.microsoft.com/office/drawing/2014/main" val="4002993447"/>
                    </a:ext>
                  </a:extLst>
                </a:gridCol>
                <a:gridCol w="3827991">
                  <a:extLst>
                    <a:ext uri="{9D8B030D-6E8A-4147-A177-3AD203B41FA5}">
                      <a16:colId xmlns:a16="http://schemas.microsoft.com/office/drawing/2014/main" val="3570451678"/>
                    </a:ext>
                  </a:extLst>
                </a:gridCol>
                <a:gridCol w="3827991">
                  <a:extLst>
                    <a:ext uri="{9D8B030D-6E8A-4147-A177-3AD203B41FA5}">
                      <a16:colId xmlns:a16="http://schemas.microsoft.com/office/drawing/2014/main" val="3261461519"/>
                    </a:ext>
                  </a:extLst>
                </a:gridCol>
              </a:tblGrid>
              <a:tr h="4431354">
                <a:tc>
                  <a:txBody>
                    <a:bodyPr/>
                    <a:lstStyle/>
                    <a:p>
                      <a:r>
                        <a:rPr lang="en-AU" b="0" dirty="0">
                          <a:latin typeface="+mj-lt"/>
                          <a:cs typeface="Arial" panose="020B0604020202020204" pitchFamily="34" charset="0"/>
                        </a:rPr>
                        <a:t>Design idea 1</a:t>
                      </a:r>
                    </a:p>
                  </a:txBody>
                  <a:tcPr marL="127440" marT="225720"/>
                </a:tc>
                <a:tc>
                  <a:txBody>
                    <a:bodyPr/>
                    <a:lstStyle/>
                    <a:p>
                      <a:r>
                        <a:rPr lang="en-AU" b="0" dirty="0">
                          <a:latin typeface="+mj-lt"/>
                          <a:cs typeface="Arial" panose="020B0604020202020204" pitchFamily="34" charset="0"/>
                        </a:rPr>
                        <a:t>Design idea 2</a:t>
                      </a:r>
                    </a:p>
                  </a:txBody>
                  <a:tcPr marL="127440" marT="225720"/>
                </a:tc>
                <a:tc>
                  <a:txBody>
                    <a:bodyPr/>
                    <a:lstStyle/>
                    <a:p>
                      <a:r>
                        <a:rPr lang="en-AU" b="0" dirty="0">
                          <a:latin typeface="+mj-lt"/>
                          <a:cs typeface="Arial" panose="020B0604020202020204" pitchFamily="34" charset="0"/>
                        </a:rPr>
                        <a:t>Design idea 3</a:t>
                      </a:r>
                    </a:p>
                    <a:p>
                      <a:endParaRPr lang="en-AU" b="0" dirty="0">
                        <a:latin typeface="+mj-lt"/>
                        <a:cs typeface="Arial" panose="020B0604020202020204" pitchFamily="34" charset="0"/>
                      </a:endParaRPr>
                    </a:p>
                    <a:p>
                      <a:endParaRPr lang="en-AU" b="0" dirty="0">
                        <a:latin typeface="+mj-lt"/>
                        <a:cs typeface="Arial" panose="020B0604020202020204" pitchFamily="34" charset="0"/>
                      </a:endParaRPr>
                    </a:p>
                    <a:p>
                      <a:endParaRPr lang="en-AU" b="0" dirty="0">
                        <a:latin typeface="+mj-lt"/>
                        <a:cs typeface="Arial" panose="020B0604020202020204" pitchFamily="34" charset="0"/>
                      </a:endParaRPr>
                    </a:p>
                    <a:p>
                      <a:endParaRPr lang="en-AU" b="0" dirty="0">
                        <a:latin typeface="+mj-lt"/>
                        <a:cs typeface="Arial" panose="020B0604020202020204" pitchFamily="34" charset="0"/>
                      </a:endParaRPr>
                    </a:p>
                    <a:p>
                      <a:endParaRPr lang="en-AU" b="0" dirty="0">
                        <a:latin typeface="+mj-lt"/>
                        <a:cs typeface="Arial" panose="020B0604020202020204" pitchFamily="34" charset="0"/>
                      </a:endParaRPr>
                    </a:p>
                    <a:p>
                      <a:endParaRPr lang="en-AU" b="0" dirty="0">
                        <a:latin typeface="+mj-lt"/>
                        <a:cs typeface="Arial" panose="020B0604020202020204" pitchFamily="34" charset="0"/>
                      </a:endParaRPr>
                    </a:p>
                    <a:p>
                      <a:endParaRPr lang="en-AU" b="0" dirty="0">
                        <a:latin typeface="+mj-lt"/>
                        <a:cs typeface="Arial" panose="020B0604020202020204" pitchFamily="34" charset="0"/>
                      </a:endParaRPr>
                    </a:p>
                    <a:p>
                      <a:endParaRPr lang="en-AU" b="0" dirty="0">
                        <a:latin typeface="+mj-lt"/>
                        <a:cs typeface="Arial" panose="020B0604020202020204" pitchFamily="34" charset="0"/>
                      </a:endParaRPr>
                    </a:p>
                    <a:p>
                      <a:endParaRPr lang="en-AU" b="0" dirty="0">
                        <a:latin typeface="+mj-lt"/>
                        <a:cs typeface="Arial" panose="020B0604020202020204" pitchFamily="34" charset="0"/>
                      </a:endParaRPr>
                    </a:p>
                    <a:p>
                      <a:endParaRPr lang="en-AU" b="0" dirty="0">
                        <a:latin typeface="+mj-lt"/>
                        <a:cs typeface="Arial" panose="020B0604020202020204" pitchFamily="34" charset="0"/>
                      </a:endParaRPr>
                    </a:p>
                    <a:p>
                      <a:endParaRPr lang="en-AU" b="0" dirty="0">
                        <a:latin typeface="+mj-lt"/>
                        <a:cs typeface="Arial" panose="020B0604020202020204" pitchFamily="34" charset="0"/>
                      </a:endParaRPr>
                    </a:p>
                    <a:p>
                      <a:endParaRPr lang="en-AU" b="0" dirty="0">
                        <a:latin typeface="+mj-lt"/>
                        <a:cs typeface="Arial" panose="020B0604020202020204" pitchFamily="34" charset="0"/>
                      </a:endParaRPr>
                    </a:p>
                    <a:p>
                      <a:endParaRPr lang="en-AU" b="0" dirty="0">
                        <a:latin typeface="+mj-lt"/>
                        <a:cs typeface="Arial" panose="020B0604020202020204" pitchFamily="34" charset="0"/>
                      </a:endParaRPr>
                    </a:p>
                    <a:p>
                      <a:endParaRPr lang="en-AU" b="0" dirty="0">
                        <a:latin typeface="+mj-lt"/>
                        <a:cs typeface="Arial" panose="020B0604020202020204" pitchFamily="34" charset="0"/>
                      </a:endParaRPr>
                    </a:p>
                    <a:p>
                      <a:endParaRPr lang="en-AU" b="0" dirty="0">
                        <a:latin typeface="+mj-lt"/>
                        <a:cs typeface="Arial" panose="020B0604020202020204" pitchFamily="34" charset="0"/>
                      </a:endParaRPr>
                    </a:p>
                  </a:txBody>
                  <a:tcPr marL="127440" marT="225720"/>
                </a:tc>
                <a:extLst>
                  <a:ext uri="{0D108BD9-81ED-4DB2-BD59-A6C34878D82A}">
                    <a16:rowId xmlns:a16="http://schemas.microsoft.com/office/drawing/2014/main" val="3494555872"/>
                  </a:ext>
                </a:extLst>
              </a:tr>
            </a:tbl>
          </a:graphicData>
        </a:graphic>
      </p:graphicFrame>
      <p:sp>
        <p:nvSpPr>
          <p:cNvPr id="11" name="Slide Number Placeholder 3">
            <a:extLst>
              <a:ext uri="{FF2B5EF4-FFF2-40B4-BE49-F238E27FC236}">
                <a16:creationId xmlns:a16="http://schemas.microsoft.com/office/drawing/2014/main" id="{D0B528B3-4483-FA36-DA7E-844AA69921D3}"/>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a:spcAft>
                <a:spcPts val="600"/>
              </a:spcAft>
            </a:pPr>
            <a:fld id="{10A01DC5-1685-4615-8240-15192985C6A2}" type="slidenum">
              <a:rPr lang="en-AU" smtClean="0"/>
              <a:pPr>
                <a:spcAft>
                  <a:spcPts val="600"/>
                </a:spcAft>
              </a:pPr>
              <a:t>100</a:t>
            </a:fld>
            <a:endParaRPr lang="en-AU"/>
          </a:p>
        </p:txBody>
      </p:sp>
    </p:spTree>
    <p:extLst>
      <p:ext uri="{BB962C8B-B14F-4D97-AF65-F5344CB8AC3E}">
        <p14:creationId xmlns:p14="http://schemas.microsoft.com/office/powerpoint/2010/main" val="214456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18584-ABC1-4319-8F67-1B86F1E92C4A}"/>
              </a:ext>
            </a:extLst>
          </p:cNvPr>
          <p:cNvSpPr>
            <a:spLocks noGrp="1"/>
          </p:cNvSpPr>
          <p:nvPr>
            <p:ph type="title"/>
          </p:nvPr>
        </p:nvSpPr>
        <p:spPr/>
        <p:txBody>
          <a:bodyPr/>
          <a:lstStyle/>
          <a:p>
            <a:r>
              <a:rPr lang="en-AU" dirty="0">
                <a:cs typeface="Arial" panose="020B0604020202020204" pitchFamily="34" charset="0"/>
              </a:rPr>
              <a:t>Peer feedback on final design</a:t>
            </a:r>
          </a:p>
        </p:txBody>
      </p:sp>
      <p:sp>
        <p:nvSpPr>
          <p:cNvPr id="3" name="Content Placeholder 2">
            <a:extLst>
              <a:ext uri="{FF2B5EF4-FFF2-40B4-BE49-F238E27FC236}">
                <a16:creationId xmlns:a16="http://schemas.microsoft.com/office/drawing/2014/main" id="{D8DD13CB-E3C3-697C-95FD-946F1FF79C9C}"/>
              </a:ext>
            </a:extLst>
          </p:cNvPr>
          <p:cNvSpPr>
            <a:spLocks noGrp="1"/>
          </p:cNvSpPr>
          <p:nvPr>
            <p:ph idx="1"/>
          </p:nvPr>
        </p:nvSpPr>
        <p:spPr>
          <a:xfrm>
            <a:off x="360000" y="1620000"/>
            <a:ext cx="6451617" cy="4536000"/>
          </a:xfrm>
        </p:spPr>
        <p:txBody>
          <a:bodyPr/>
          <a:lstStyle/>
          <a:p>
            <a:pPr marL="285750" indent="-285750">
              <a:buFont typeface="Arial" panose="020B0604020202020204" pitchFamily="34" charset="0"/>
              <a:buChar char="•"/>
            </a:pPr>
            <a:r>
              <a:rPr lang="en-AU" b="1" dirty="0">
                <a:cs typeface="Arial" panose="020B0604020202020204" pitchFamily="34" charset="0"/>
              </a:rPr>
              <a:t>What was done well: </a:t>
            </a:r>
            <a:r>
              <a:rPr lang="en-AU" dirty="0">
                <a:cs typeface="Arial" panose="020B0604020202020204" pitchFamily="34" charset="0"/>
              </a:rPr>
              <a:t>‘I like the way … ’</a:t>
            </a:r>
          </a:p>
          <a:p>
            <a:pPr marL="285750" indent="-285750">
              <a:buFont typeface="Arial" panose="020B0604020202020204" pitchFamily="34" charset="0"/>
              <a:buChar char="•"/>
            </a:pPr>
            <a:r>
              <a:rPr lang="en-AU" b="1" dirty="0">
                <a:cs typeface="Arial" panose="020B0604020202020204" pitchFamily="34" charset="0"/>
              </a:rPr>
              <a:t>What can be improved: </a:t>
            </a:r>
            <a:r>
              <a:rPr lang="en-AU" dirty="0">
                <a:cs typeface="Arial" panose="020B0604020202020204" pitchFamily="34" charset="0"/>
              </a:rPr>
              <a:t>‘The criteria you have missed … ’</a:t>
            </a:r>
          </a:p>
          <a:p>
            <a:pPr marL="285750" indent="-285750">
              <a:buFont typeface="Arial" panose="020B0604020202020204" pitchFamily="34" charset="0"/>
              <a:buChar char="•"/>
            </a:pPr>
            <a:r>
              <a:rPr lang="en-AU" b="1" dirty="0">
                <a:cs typeface="Arial" panose="020B0604020202020204" pitchFamily="34" charset="0"/>
              </a:rPr>
              <a:t>Next steps for improvement: </a:t>
            </a:r>
            <a:r>
              <a:rPr lang="en-AU" dirty="0">
                <a:cs typeface="Arial" panose="020B0604020202020204" pitchFamily="34" charset="0"/>
              </a:rPr>
              <a:t>‘Would you consider …. ’</a:t>
            </a:r>
          </a:p>
        </p:txBody>
      </p:sp>
      <p:pic>
        <p:nvPicPr>
          <p:cNvPr id="7" name="Picture 6">
            <a:extLst>
              <a:ext uri="{FF2B5EF4-FFF2-40B4-BE49-F238E27FC236}">
                <a16:creationId xmlns:a16="http://schemas.microsoft.com/office/drawing/2014/main" id="{A554B704-AFEE-F7D4-4901-92F0B3325FC8}"/>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482979" y="2709428"/>
            <a:ext cx="4613945" cy="3505295"/>
          </a:xfrm>
          <a:prstGeom prst="rect">
            <a:avLst/>
          </a:prstGeom>
        </p:spPr>
      </p:pic>
      <p:sp>
        <p:nvSpPr>
          <p:cNvPr id="4" name="Slide Number Placeholder 3">
            <a:extLst>
              <a:ext uri="{FF2B5EF4-FFF2-40B4-BE49-F238E27FC236}">
                <a16:creationId xmlns:a16="http://schemas.microsoft.com/office/drawing/2014/main" id="{1D299816-5EF6-DEDA-4071-24EEF85DC71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101</a:t>
            </a:fld>
            <a:endParaRPr lang="en-AU"/>
          </a:p>
        </p:txBody>
      </p:sp>
    </p:spTree>
    <p:extLst>
      <p:ext uri="{BB962C8B-B14F-4D97-AF65-F5344CB8AC3E}">
        <p14:creationId xmlns:p14="http://schemas.microsoft.com/office/powerpoint/2010/main" val="325000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PMI – evaluation of design ideas</a:t>
            </a:r>
          </a:p>
        </p:txBody>
      </p:sp>
      <p:graphicFrame>
        <p:nvGraphicFramePr>
          <p:cNvPr id="9" name="Content Placeholder 8">
            <a:extLst>
              <a:ext uri="{FF2B5EF4-FFF2-40B4-BE49-F238E27FC236}">
                <a16:creationId xmlns:a16="http://schemas.microsoft.com/office/drawing/2014/main" id="{21FE6222-9300-0290-87E6-DAAFA1E2ADBE}"/>
              </a:ext>
            </a:extLst>
          </p:cNvPr>
          <p:cNvGraphicFramePr>
            <a:graphicFrameLocks noGrp="1"/>
          </p:cNvGraphicFramePr>
          <p:nvPr>
            <p:ph idx="1"/>
            <p:extLst>
              <p:ext uri="{D42A27DB-BD31-4B8C-83A1-F6EECF244321}">
                <p14:modId xmlns:p14="http://schemas.microsoft.com/office/powerpoint/2010/main" val="2089331777"/>
              </p:ext>
            </p:extLst>
          </p:nvPr>
        </p:nvGraphicFramePr>
        <p:xfrm>
          <a:off x="360363" y="1619252"/>
          <a:ext cx="11483973" cy="4497951"/>
        </p:xfrm>
        <a:graphic>
          <a:graphicData uri="http://schemas.openxmlformats.org/drawingml/2006/table">
            <a:tbl>
              <a:tblPr firstRow="1" bandRow="1">
                <a:tableStyleId>{5A111915-BE36-4E01-A7E5-04B1672EAD32}</a:tableStyleId>
              </a:tblPr>
              <a:tblGrid>
                <a:gridCol w="3827991">
                  <a:extLst>
                    <a:ext uri="{9D8B030D-6E8A-4147-A177-3AD203B41FA5}">
                      <a16:colId xmlns:a16="http://schemas.microsoft.com/office/drawing/2014/main" val="2230470198"/>
                    </a:ext>
                  </a:extLst>
                </a:gridCol>
                <a:gridCol w="3827991">
                  <a:extLst>
                    <a:ext uri="{9D8B030D-6E8A-4147-A177-3AD203B41FA5}">
                      <a16:colId xmlns:a16="http://schemas.microsoft.com/office/drawing/2014/main" val="2961336212"/>
                    </a:ext>
                  </a:extLst>
                </a:gridCol>
                <a:gridCol w="3827991">
                  <a:extLst>
                    <a:ext uri="{9D8B030D-6E8A-4147-A177-3AD203B41FA5}">
                      <a16:colId xmlns:a16="http://schemas.microsoft.com/office/drawing/2014/main" val="2711129207"/>
                    </a:ext>
                  </a:extLst>
                </a:gridCol>
              </a:tblGrid>
              <a:tr h="1388991">
                <a:tc>
                  <a:txBody>
                    <a:bodyPr/>
                    <a:lstStyle/>
                    <a:p>
                      <a:pPr>
                        <a:lnSpc>
                          <a:spcPct val="150000"/>
                        </a:lnSpc>
                      </a:pPr>
                      <a:r>
                        <a:rPr lang="en-AU" b="0" dirty="0">
                          <a:latin typeface="+mj-lt"/>
                          <a:cs typeface="Arial" panose="020B0604020202020204" pitchFamily="34" charset="0"/>
                        </a:rPr>
                        <a:t>PLUS </a:t>
                      </a:r>
                    </a:p>
                    <a:p>
                      <a:pPr>
                        <a:lnSpc>
                          <a:spcPct val="150000"/>
                        </a:lnSpc>
                      </a:pPr>
                      <a:r>
                        <a:rPr lang="en-AU" b="0" dirty="0">
                          <a:latin typeface="+mj-lt"/>
                          <a:cs typeface="Arial" panose="020B0604020202020204" pitchFamily="34" charset="0"/>
                        </a:rPr>
                        <a:t>Identify the most positive aspects of your designs</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b="0" dirty="0">
                          <a:latin typeface="+mj-lt"/>
                          <a:cs typeface="Arial" panose="020B0604020202020204" pitchFamily="34" charset="0"/>
                        </a:rPr>
                        <a:t>MINUS </a:t>
                      </a:r>
                    </a:p>
                    <a:p>
                      <a:pPr>
                        <a:lnSpc>
                          <a:spcPct val="150000"/>
                        </a:lnSpc>
                      </a:pPr>
                      <a:r>
                        <a:rPr lang="en-AU" b="0" dirty="0">
                          <a:latin typeface="+mj-lt"/>
                          <a:cs typeface="Arial" panose="020B0604020202020204" pitchFamily="34" charset="0"/>
                        </a:rPr>
                        <a:t>Identify something that might need improvement next time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pPr>
                      <a:r>
                        <a:rPr lang="en-AU" b="0" dirty="0">
                          <a:latin typeface="+mj-lt"/>
                          <a:cs typeface="Arial" panose="020B0604020202020204" pitchFamily="34" charset="0"/>
                        </a:rPr>
                        <a:t>INTERESTING </a:t>
                      </a:r>
                    </a:p>
                    <a:p>
                      <a:pPr>
                        <a:lnSpc>
                          <a:spcPct val="150000"/>
                        </a:lnSpc>
                      </a:pPr>
                      <a:r>
                        <a:rPr lang="en-AU" b="0" dirty="0">
                          <a:latin typeface="+mj-lt"/>
                          <a:cs typeface="Arial" panose="020B0604020202020204" pitchFamily="34" charset="0"/>
                        </a:rPr>
                        <a:t>What is something interesting and unique about your designs?</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001163270"/>
                  </a:ext>
                </a:extLst>
              </a:tr>
              <a:tr h="2125228">
                <a:tc>
                  <a:txBody>
                    <a:bodyPr/>
                    <a:lstStyle/>
                    <a:p>
                      <a:endParaRPr lang="en-AU" dirty="0"/>
                    </a:p>
                  </a:txBody>
                  <a:tcPr>
                    <a:lnR w="1270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endParaRPr lang="en-AU" dirty="0"/>
                    </a:p>
                  </a:txBody>
                  <a:tcP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2858497392"/>
                  </a:ext>
                </a:extLst>
              </a:tr>
            </a:tbl>
          </a:graphicData>
        </a:graphic>
      </p:graphicFrame>
      <p:pic>
        <p:nvPicPr>
          <p:cNvPr id="3" name="image2.png">
            <a:extLst>
              <a:ext uri="{FF2B5EF4-FFF2-40B4-BE49-F238E27FC236}">
                <a16:creationId xmlns:a16="http://schemas.microsoft.com/office/drawing/2014/main" id="{1D292579-C5C4-6872-8611-60DE8724F5F4}"/>
              </a:ext>
              <a:ext uri="{C183D7F6-B498-43B3-948B-1728B52AA6E4}">
                <adec:decorative xmlns:adec="http://schemas.microsoft.com/office/drawing/2017/decorative" val="1"/>
              </a:ext>
            </a:extLst>
          </p:cNvPr>
          <p:cNvPicPr/>
          <p:nvPr/>
        </p:nvPicPr>
        <p:blipFill>
          <a:blip r:embed="rId2">
            <a:duotone>
              <a:prstClr val="black"/>
              <a:schemeClr val="tx2">
                <a:tint val="45000"/>
                <a:satMod val="400000"/>
              </a:schemeClr>
            </a:duotone>
          </a:blip>
          <a:srcRect/>
          <a:stretch>
            <a:fillRect/>
          </a:stretch>
        </p:blipFill>
        <p:spPr>
          <a:xfrm>
            <a:off x="1496602" y="3965996"/>
            <a:ext cx="1590675" cy="1587500"/>
          </a:xfrm>
          <a:prstGeom prst="rect">
            <a:avLst/>
          </a:prstGeom>
          <a:ln/>
        </p:spPr>
      </p:pic>
      <p:pic>
        <p:nvPicPr>
          <p:cNvPr id="6" name="image3.png">
            <a:extLst>
              <a:ext uri="{FF2B5EF4-FFF2-40B4-BE49-F238E27FC236}">
                <a16:creationId xmlns:a16="http://schemas.microsoft.com/office/drawing/2014/main" id="{8ABFB426-CBD6-B912-ADD2-4674B9C92EE9}"/>
              </a:ext>
              <a:ext uri="{C183D7F6-B498-43B3-948B-1728B52AA6E4}">
                <adec:decorative xmlns:adec="http://schemas.microsoft.com/office/drawing/2017/decorative" val="1"/>
              </a:ext>
            </a:extLst>
          </p:cNvPr>
          <p:cNvPicPr/>
          <p:nvPr/>
        </p:nvPicPr>
        <p:blipFill>
          <a:blip r:embed="rId3">
            <a:duotone>
              <a:prstClr val="black"/>
              <a:schemeClr val="accent2">
                <a:tint val="45000"/>
                <a:satMod val="400000"/>
              </a:schemeClr>
            </a:duotone>
          </a:blip>
          <a:srcRect/>
          <a:stretch>
            <a:fillRect/>
          </a:stretch>
        </p:blipFill>
        <p:spPr>
          <a:xfrm>
            <a:off x="5300662" y="3965996"/>
            <a:ext cx="1590675" cy="1587500"/>
          </a:xfrm>
          <a:prstGeom prst="rect">
            <a:avLst/>
          </a:prstGeom>
          <a:ln/>
        </p:spPr>
      </p:pic>
      <p:pic>
        <p:nvPicPr>
          <p:cNvPr id="7" name="image1.png">
            <a:extLst>
              <a:ext uri="{FF2B5EF4-FFF2-40B4-BE49-F238E27FC236}">
                <a16:creationId xmlns:a16="http://schemas.microsoft.com/office/drawing/2014/main" id="{4EE7703D-B224-FAAD-4EE7-0E7E6DF52DCD}"/>
              </a:ext>
              <a:ext uri="{C183D7F6-B498-43B3-948B-1728B52AA6E4}">
                <adec:decorative xmlns:adec="http://schemas.microsoft.com/office/drawing/2017/decorative" val="1"/>
              </a:ext>
            </a:extLst>
          </p:cNvPr>
          <p:cNvPicPr/>
          <p:nvPr/>
        </p:nvPicPr>
        <p:blipFill>
          <a:blip r:embed="rId4">
            <a:duotone>
              <a:schemeClr val="accent5">
                <a:shade val="45000"/>
                <a:satMod val="135000"/>
              </a:schemeClr>
              <a:prstClr val="white"/>
            </a:duotone>
          </a:blip>
          <a:srcRect/>
          <a:stretch>
            <a:fillRect/>
          </a:stretch>
        </p:blipFill>
        <p:spPr>
          <a:xfrm>
            <a:off x="9104722" y="3965996"/>
            <a:ext cx="1590675" cy="1587500"/>
          </a:xfrm>
          <a:prstGeom prst="rect">
            <a:avLst/>
          </a:prstGeom>
          <a:ln/>
        </p:spPr>
      </p:pic>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102</a:t>
            </a:fld>
            <a:endParaRPr lang="en-AU"/>
          </a:p>
        </p:txBody>
      </p:sp>
    </p:spTree>
    <p:extLst>
      <p:ext uri="{BB962C8B-B14F-4D97-AF65-F5344CB8AC3E}">
        <p14:creationId xmlns:p14="http://schemas.microsoft.com/office/powerpoint/2010/main" val="306644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72D3-7A88-69AA-08D3-40DB2DB282CC}"/>
              </a:ext>
            </a:extLst>
          </p:cNvPr>
          <p:cNvSpPr>
            <a:spLocks noGrp="1"/>
          </p:cNvSpPr>
          <p:nvPr>
            <p:ph type="title"/>
          </p:nvPr>
        </p:nvSpPr>
        <p:spPr>
          <a:xfrm>
            <a:off x="360000" y="360000"/>
            <a:ext cx="10080000" cy="545601"/>
          </a:xfrm>
        </p:spPr>
        <p:txBody>
          <a:bodyPr anchor="t">
            <a:normAutofit/>
          </a:bodyPr>
          <a:lstStyle/>
          <a:p>
            <a:r>
              <a:rPr lang="en-AU" dirty="0"/>
              <a:t>Final design</a:t>
            </a:r>
          </a:p>
        </p:txBody>
      </p:sp>
      <p:sp>
        <p:nvSpPr>
          <p:cNvPr id="5" name="Text Placeholder 4">
            <a:extLst>
              <a:ext uri="{FF2B5EF4-FFF2-40B4-BE49-F238E27FC236}">
                <a16:creationId xmlns:a16="http://schemas.microsoft.com/office/drawing/2014/main" id="{D728EC31-941E-E3F6-DA31-63081652B168}"/>
              </a:ext>
            </a:extLst>
          </p:cNvPr>
          <p:cNvSpPr>
            <a:spLocks noGrp="1"/>
          </p:cNvSpPr>
          <p:nvPr>
            <p:ph type="body" sz="quarter" idx="18"/>
          </p:nvPr>
        </p:nvSpPr>
        <p:spPr>
          <a:xfrm>
            <a:off x="360000" y="982520"/>
            <a:ext cx="10080000" cy="310015"/>
          </a:xfrm>
        </p:spPr>
        <p:txBody>
          <a:bodyPr anchor="b">
            <a:noAutofit/>
          </a:bodyPr>
          <a:lstStyle/>
          <a:p>
            <a:pPr>
              <a:lnSpc>
                <a:spcPct val="140000"/>
              </a:lnSpc>
            </a:pPr>
            <a:r>
              <a:rPr lang="en-AU" dirty="0"/>
              <a:t>Explanation of design choice</a:t>
            </a:r>
          </a:p>
        </p:txBody>
      </p:sp>
      <p:sp>
        <p:nvSpPr>
          <p:cNvPr id="12" name="Rounded Rectangle 11">
            <a:extLst>
              <a:ext uri="{FF2B5EF4-FFF2-40B4-BE49-F238E27FC236}">
                <a16:creationId xmlns:a16="http://schemas.microsoft.com/office/drawing/2014/main" id="{3E94BF5E-3F31-1A56-C6E7-CC550F1A0C15}"/>
              </a:ext>
              <a:ext uri="{C183D7F6-B498-43B3-948B-1728B52AA6E4}">
                <adec:decorative xmlns:adec="http://schemas.microsoft.com/office/drawing/2017/decorative" val="1"/>
              </a:ext>
            </a:extLst>
          </p:cNvPr>
          <p:cNvSpPr/>
          <p:nvPr/>
        </p:nvSpPr>
        <p:spPr>
          <a:xfrm>
            <a:off x="360000" y="1829692"/>
            <a:ext cx="5736000" cy="8237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2CF1DF5-F30B-02F4-3919-9EB11E898452}"/>
              </a:ext>
            </a:extLst>
          </p:cNvPr>
          <p:cNvSpPr txBox="1"/>
          <p:nvPr/>
        </p:nvSpPr>
        <p:spPr>
          <a:xfrm>
            <a:off x="608017" y="1829692"/>
            <a:ext cx="5345311" cy="823715"/>
          </a:xfrm>
          <a:prstGeom prst="rect">
            <a:avLst/>
          </a:prstGeom>
          <a:noFill/>
        </p:spPr>
        <p:txBody>
          <a:bodyPr wrap="square" lIns="0" tIns="0" rIns="0" bIns="0" rtlCol="0" anchor="ctr">
            <a:noAutofit/>
          </a:bodyPr>
          <a:lstStyle/>
          <a:p>
            <a:pPr lvl="0"/>
            <a:r>
              <a:rPr lang="en-AU" sz="1800" dirty="0">
                <a:solidFill>
                  <a:schemeClr val="bg1"/>
                </a:solidFill>
                <a:latin typeface="+mn-lt"/>
                <a:cs typeface="Arial" panose="020B0604020202020204" pitchFamily="34" charset="0"/>
              </a:rPr>
              <a:t>I have chosen to make design number _ because …</a:t>
            </a:r>
            <a:endParaRPr lang="en-US" sz="1800" dirty="0">
              <a:solidFill>
                <a:schemeClr val="bg1"/>
              </a:solidFill>
              <a:latin typeface="+mn-lt"/>
              <a:cs typeface="Arial" panose="020B0604020202020204" pitchFamily="34" charset="0"/>
            </a:endParaRPr>
          </a:p>
        </p:txBody>
      </p:sp>
      <p:sp>
        <p:nvSpPr>
          <p:cNvPr id="10" name="Rounded Rectangle 9">
            <a:extLst>
              <a:ext uri="{FF2B5EF4-FFF2-40B4-BE49-F238E27FC236}">
                <a16:creationId xmlns:a16="http://schemas.microsoft.com/office/drawing/2014/main" id="{FE92754D-B040-6BD9-22CA-04EEBE08E987}"/>
              </a:ext>
              <a:ext uri="{C183D7F6-B498-43B3-948B-1728B52AA6E4}">
                <adec:decorative xmlns:adec="http://schemas.microsoft.com/office/drawing/2017/decorative" val="1"/>
              </a:ext>
            </a:extLst>
          </p:cNvPr>
          <p:cNvSpPr/>
          <p:nvPr/>
        </p:nvSpPr>
        <p:spPr>
          <a:xfrm>
            <a:off x="360000" y="2892033"/>
            <a:ext cx="5736000" cy="8237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8CC070D-4CBB-FF9E-5AB4-87BD9EEBCAD4}"/>
              </a:ext>
            </a:extLst>
          </p:cNvPr>
          <p:cNvSpPr txBox="1"/>
          <p:nvPr/>
        </p:nvSpPr>
        <p:spPr>
          <a:xfrm>
            <a:off x="608017" y="2892033"/>
            <a:ext cx="5487983" cy="823715"/>
          </a:xfrm>
          <a:prstGeom prst="rect">
            <a:avLst/>
          </a:prstGeom>
          <a:noFill/>
        </p:spPr>
        <p:txBody>
          <a:bodyPr wrap="square" lIns="0" tIns="0" rIns="0" bIns="0" rtlCol="0" anchor="ctr">
            <a:noAutofit/>
          </a:bodyPr>
          <a:lstStyle/>
          <a:p>
            <a:pPr lvl="0"/>
            <a:r>
              <a:rPr lang="en-AU" sz="1800" dirty="0">
                <a:solidFill>
                  <a:schemeClr val="bg1"/>
                </a:solidFill>
                <a:latin typeface="+mn-lt"/>
                <a:cs typeface="Arial" panose="020B0604020202020204" pitchFamily="34" charset="0"/>
              </a:rPr>
              <a:t>It meets the design brief by …</a:t>
            </a:r>
            <a:endParaRPr lang="en-US" sz="1800" dirty="0">
              <a:solidFill>
                <a:schemeClr val="bg1"/>
              </a:solidFill>
              <a:latin typeface="+mn-lt"/>
              <a:cs typeface="Arial" panose="020B0604020202020204" pitchFamily="34" charset="0"/>
            </a:endParaRPr>
          </a:p>
        </p:txBody>
      </p:sp>
      <p:sp>
        <p:nvSpPr>
          <p:cNvPr id="3" name="Rounded Rectangle 2">
            <a:extLst>
              <a:ext uri="{FF2B5EF4-FFF2-40B4-BE49-F238E27FC236}">
                <a16:creationId xmlns:a16="http://schemas.microsoft.com/office/drawing/2014/main" id="{A3C2AC50-6505-A28D-0B70-3DBF9FA47EAF}"/>
              </a:ext>
              <a:ext uri="{C183D7F6-B498-43B3-948B-1728B52AA6E4}">
                <adec:decorative xmlns:adec="http://schemas.microsoft.com/office/drawing/2017/decorative" val="1"/>
              </a:ext>
            </a:extLst>
          </p:cNvPr>
          <p:cNvSpPr/>
          <p:nvPr/>
        </p:nvSpPr>
        <p:spPr>
          <a:xfrm>
            <a:off x="360000" y="3954374"/>
            <a:ext cx="5736000" cy="10505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FB1CED4-5128-4B22-269A-027038424F53}"/>
              </a:ext>
            </a:extLst>
          </p:cNvPr>
          <p:cNvSpPr txBox="1"/>
          <p:nvPr/>
        </p:nvSpPr>
        <p:spPr>
          <a:xfrm>
            <a:off x="608016" y="4051649"/>
            <a:ext cx="5345311" cy="1050587"/>
          </a:xfrm>
          <a:prstGeom prst="rect">
            <a:avLst/>
          </a:prstGeom>
          <a:noFill/>
        </p:spPr>
        <p:txBody>
          <a:bodyPr wrap="square" lIns="0" tIns="0" rIns="0" bIns="0" rtlCol="0" anchor="t">
            <a:noAutofit/>
          </a:bodyPr>
          <a:lstStyle/>
          <a:p>
            <a:pPr lvl="0">
              <a:lnSpc>
                <a:spcPct val="150000"/>
              </a:lnSpc>
            </a:pPr>
            <a:r>
              <a:rPr lang="en-AU" sz="1800" dirty="0">
                <a:solidFill>
                  <a:schemeClr val="bg1"/>
                </a:solidFill>
                <a:latin typeface="+mn-lt"/>
                <a:cs typeface="Arial" panose="020B0604020202020204" pitchFamily="34" charset="0"/>
              </a:rPr>
              <a:t>The design is suitable because it meets the factors affecting design by …</a:t>
            </a:r>
            <a:endParaRPr lang="en-US" sz="1800" dirty="0">
              <a:solidFill>
                <a:schemeClr val="bg1"/>
              </a:solidFill>
              <a:latin typeface="+mn-lt"/>
              <a:cs typeface="Arial" panose="020B0604020202020204" pitchFamily="34" charset="0"/>
            </a:endParaRPr>
          </a:p>
        </p:txBody>
      </p:sp>
      <p:sp>
        <p:nvSpPr>
          <p:cNvPr id="8" name="Rounded Rectangle 7">
            <a:extLst>
              <a:ext uri="{FF2B5EF4-FFF2-40B4-BE49-F238E27FC236}">
                <a16:creationId xmlns:a16="http://schemas.microsoft.com/office/drawing/2014/main" id="{D2EDBFA3-8081-768C-E67C-35EE8EE830EE}"/>
              </a:ext>
              <a:ext uri="{C183D7F6-B498-43B3-948B-1728B52AA6E4}">
                <adec:decorative xmlns:adec="http://schemas.microsoft.com/office/drawing/2017/decorative" val="1"/>
              </a:ext>
            </a:extLst>
          </p:cNvPr>
          <p:cNvSpPr/>
          <p:nvPr/>
        </p:nvSpPr>
        <p:spPr>
          <a:xfrm>
            <a:off x="360000" y="5260569"/>
            <a:ext cx="5736000" cy="8237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C4511F-B67C-050E-A1FE-38230846D2FD}"/>
              </a:ext>
            </a:extLst>
          </p:cNvPr>
          <p:cNvSpPr txBox="1"/>
          <p:nvPr/>
        </p:nvSpPr>
        <p:spPr>
          <a:xfrm>
            <a:off x="608017" y="5260569"/>
            <a:ext cx="5345310" cy="823715"/>
          </a:xfrm>
          <a:prstGeom prst="rect">
            <a:avLst/>
          </a:prstGeom>
          <a:noFill/>
        </p:spPr>
        <p:txBody>
          <a:bodyPr wrap="square" lIns="0" tIns="0" rIns="0" bIns="0" rtlCol="0" anchor="ctr">
            <a:noAutofit/>
          </a:bodyPr>
          <a:lstStyle/>
          <a:p>
            <a:pPr lvl="0"/>
            <a:r>
              <a:rPr lang="en-AU" sz="1800" dirty="0">
                <a:solidFill>
                  <a:schemeClr val="bg1"/>
                </a:solidFill>
                <a:latin typeface="+mn-lt"/>
                <a:cs typeface="Arial" panose="020B0604020202020204" pitchFamily="34" charset="0"/>
              </a:rPr>
              <a:t>The design meets the criteria for success by …</a:t>
            </a:r>
            <a:endParaRPr lang="en-US" sz="1800" dirty="0">
              <a:solidFill>
                <a:schemeClr val="bg1"/>
              </a:solidFill>
              <a:latin typeface="+mn-lt"/>
              <a:cs typeface="Arial" panose="020B0604020202020204" pitchFamily="34" charset="0"/>
            </a:endParaRPr>
          </a:p>
        </p:txBody>
      </p:sp>
      <p:sp>
        <p:nvSpPr>
          <p:cNvPr id="6" name="Freeform 3">
            <a:extLst>
              <a:ext uri="{FF2B5EF4-FFF2-40B4-BE49-F238E27FC236}">
                <a16:creationId xmlns:a16="http://schemas.microsoft.com/office/drawing/2014/main" id="{85ABA084-A46A-9929-9EEB-95308B33BD46}"/>
              </a:ext>
              <a:ext uri="{C183D7F6-B498-43B3-948B-1728B52AA6E4}">
                <adec:decorative xmlns:adec="http://schemas.microsoft.com/office/drawing/2017/decorative" val="1"/>
              </a:ext>
            </a:extLst>
          </p:cNvPr>
          <p:cNvSpPr>
            <a:spLocks noGrp="1"/>
          </p:cNvSpPr>
          <p:nvPr>
            <p:ph type="pic" sz="quarter" idx="19"/>
          </p:nvPr>
        </p:nvSpPr>
        <p:spPr>
          <a:xfrm>
            <a:off x="7421485" y="2760825"/>
            <a:ext cx="3127741" cy="2499744"/>
          </a:xfrm>
          <a:custGeom>
            <a:avLst/>
            <a:gdLst/>
            <a:ahLst/>
            <a:cxnLst/>
            <a:rect l="l" t="t" r="r" b="b"/>
            <a:pathLst>
              <a:path w="4527978" h="4114800">
                <a:moveTo>
                  <a:pt x="0" y="0"/>
                </a:moveTo>
                <a:lnTo>
                  <a:pt x="4527978" y="0"/>
                </a:lnTo>
                <a:lnTo>
                  <a:pt x="452797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dirty="0"/>
          </a:p>
        </p:txBody>
      </p:sp>
      <p:sp>
        <p:nvSpPr>
          <p:cNvPr id="4" name="Slide Number Placeholder 3">
            <a:extLst>
              <a:ext uri="{FF2B5EF4-FFF2-40B4-BE49-F238E27FC236}">
                <a16:creationId xmlns:a16="http://schemas.microsoft.com/office/drawing/2014/main" id="{151B493A-DA58-9B55-7630-EA2BCEF87363}"/>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103</a:t>
            </a:fld>
            <a:endParaRPr lang="en-AU"/>
          </a:p>
        </p:txBody>
      </p:sp>
    </p:spTree>
    <p:extLst>
      <p:ext uri="{BB962C8B-B14F-4D97-AF65-F5344CB8AC3E}">
        <p14:creationId xmlns:p14="http://schemas.microsoft.com/office/powerpoint/2010/main" val="348112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nchor="t">
            <a:normAutofit/>
          </a:bodyPr>
          <a:lstStyle/>
          <a:p>
            <a:r>
              <a:rPr lang="en-AU" dirty="0">
                <a:cs typeface="Arial" panose="020B0604020202020204" pitchFamily="34" charset="0"/>
              </a:rPr>
              <a:t>Final design – image</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nchor="b">
            <a:noAutofit/>
          </a:bodyPr>
          <a:lstStyle/>
          <a:p>
            <a:pPr>
              <a:lnSpc>
                <a:spcPct val="140000"/>
              </a:lnSpc>
            </a:pPr>
            <a:r>
              <a:rPr lang="en-AU" dirty="0">
                <a:cs typeface="Arial" panose="020B0604020202020204" pitchFamily="34" charset="0"/>
              </a:rPr>
              <a:t>Sample annotated</a:t>
            </a:r>
          </a:p>
        </p:txBody>
      </p:sp>
      <p:sp>
        <p:nvSpPr>
          <p:cNvPr id="11" name="Slide Number Placeholder 3">
            <a:extLst>
              <a:ext uri="{FF2B5EF4-FFF2-40B4-BE49-F238E27FC236}">
                <a16:creationId xmlns:a16="http://schemas.microsoft.com/office/drawing/2014/main" id="{D0B528B3-4483-FA36-DA7E-844AA69921D3}"/>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104</a:t>
            </a:fld>
            <a:endParaRPr lang="en-AU"/>
          </a:p>
        </p:txBody>
      </p:sp>
      <p:pic>
        <p:nvPicPr>
          <p:cNvPr id="3" name="Picture 2" descr="Example of a labelled final design.">
            <a:extLst>
              <a:ext uri="{FF2B5EF4-FFF2-40B4-BE49-F238E27FC236}">
                <a16:creationId xmlns:a16="http://schemas.microsoft.com/office/drawing/2014/main" id="{C7C298C4-CCEC-3BA0-20AD-E5BE4B4D33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880455" y="1056141"/>
            <a:ext cx="6091771" cy="49099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561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(16)</a:t>
            </a:r>
          </a:p>
        </p:txBody>
      </p:sp>
      <p:sp>
        <p:nvSpPr>
          <p:cNvPr id="6" name="Text Placeholder 5">
            <a:extLst>
              <a:ext uri="{FF2B5EF4-FFF2-40B4-BE49-F238E27FC236}">
                <a16:creationId xmlns:a16="http://schemas.microsoft.com/office/drawing/2014/main" id="{B93A6129-B322-EE79-69E1-6207C49310BD}"/>
              </a:ext>
            </a:extLst>
          </p:cNvPr>
          <p:cNvSpPr>
            <a:spLocks noGrp="1"/>
          </p:cNvSpPr>
          <p:nvPr>
            <p:ph type="body" sz="quarter" idx="19"/>
          </p:nvPr>
        </p:nvSpPr>
        <p:spPr/>
        <p:txBody>
          <a:bodyPr/>
          <a:lstStyle/>
          <a:p>
            <a:pPr>
              <a:lnSpc>
                <a:spcPct val="150000"/>
              </a:lnSpc>
              <a:spcBef>
                <a:spcPts val="600"/>
              </a:spcBef>
              <a:spcAft>
                <a:spcPts val="600"/>
              </a:spcAft>
            </a:pPr>
            <a:r>
              <a:rPr lang="en-AU" sz="1800" b="1" dirty="0">
                <a:solidFill>
                  <a:srgbClr val="002664"/>
                </a:solidFill>
                <a:cs typeface="Arial" panose="020B0604020202020204" pitchFamily="34" charset="0"/>
              </a:rPr>
              <a:t>We are learning to</a:t>
            </a:r>
            <a:r>
              <a:rPr lang="en-AU" sz="1800" b="1" dirty="0">
                <a:solidFill>
                  <a:srgbClr val="22272B"/>
                </a:solidFill>
                <a:ea typeface="+mn-lt"/>
                <a:cs typeface="Arial" panose="020B0604020202020204" pitchFamily="34" charset="0"/>
              </a:rPr>
              <a:t>:</a:t>
            </a:r>
          </a:p>
          <a:p>
            <a:pPr marL="285750" indent="-285750">
              <a:lnSpc>
                <a:spcPct val="150000"/>
              </a:lnSpc>
              <a:spcBef>
                <a:spcPts val="600"/>
              </a:spcBef>
              <a:spcAft>
                <a:spcPts val="600"/>
              </a:spcAft>
              <a:buFont typeface="Arial" panose="020B0604020202020204" pitchFamily="34" charset="0"/>
              <a:buChar char="•"/>
            </a:pPr>
            <a:r>
              <a:rPr lang="en-AU" sz="1800" dirty="0">
                <a:effectLst/>
                <a:ea typeface="Calibri" panose="020F0502020204030204" pitchFamily="34" charset="0"/>
                <a:cs typeface="Arial" panose="020B0604020202020204" pitchFamily="34" charset="0"/>
              </a:rPr>
              <a:t>develop an action plan so that we can manage our time and resources to successfully complete our project on time.</a:t>
            </a:r>
            <a:endParaRPr lang="en-AU" sz="1800" b="1" dirty="0">
              <a:solidFill>
                <a:srgbClr val="22272B"/>
              </a:solidFill>
              <a:ea typeface="+mn-lt"/>
              <a:cs typeface="Arial" panose="020B0604020202020204" pitchFamily="34" charset="0"/>
            </a:endParaRPr>
          </a:p>
          <a:p>
            <a:pPr>
              <a:lnSpc>
                <a:spcPct val="150000"/>
              </a:lnSpc>
              <a:spcBef>
                <a:spcPts val="600"/>
              </a:spcBef>
              <a:spcAft>
                <a:spcPts val="600"/>
              </a:spcAft>
            </a:pPr>
            <a:endParaRPr lang="en-AU" sz="1800" b="1" dirty="0">
              <a:solidFill>
                <a:srgbClr val="002664"/>
              </a:solidFill>
              <a:cs typeface="Arial" panose="020B0604020202020204" pitchFamily="34" charset="0"/>
            </a:endParaRPr>
          </a:p>
          <a:p>
            <a:pPr>
              <a:lnSpc>
                <a:spcPct val="150000"/>
              </a:lnSpc>
              <a:spcBef>
                <a:spcPts val="600"/>
              </a:spcBef>
              <a:spcAft>
                <a:spcPts val="600"/>
              </a:spcAft>
            </a:pPr>
            <a:r>
              <a:rPr lang="en-AU" sz="1800" b="1" dirty="0">
                <a:solidFill>
                  <a:srgbClr val="002664"/>
                </a:solidFill>
                <a:cs typeface="Arial" panose="020B0604020202020204" pitchFamily="34" charset="0"/>
              </a:rPr>
              <a:t>We can:</a:t>
            </a:r>
          </a:p>
          <a:p>
            <a:pPr marL="285750" lvl="0" indent="-285750">
              <a:lnSpc>
                <a:spcPct val="150000"/>
              </a:lnSpc>
              <a:spcBef>
                <a:spcPts val="600"/>
              </a:spcBef>
              <a:spcAft>
                <a:spcPts val="600"/>
              </a:spcAft>
              <a:buFont typeface="Arial" panose="020B0604020202020204" pitchFamily="34" charset="0"/>
              <a:buChar char="•"/>
            </a:pPr>
            <a:r>
              <a:rPr lang="en-AU" sz="1800" dirty="0">
                <a:ea typeface="Calibri" panose="020F0502020204030204" pitchFamily="34" charset="0"/>
                <a:cs typeface="Arial" panose="020B0604020202020204" pitchFamily="34" charset="0"/>
              </a:rPr>
              <a:t>d</a:t>
            </a:r>
            <a:r>
              <a:rPr lang="en-AU" sz="1800" dirty="0">
                <a:effectLst/>
                <a:ea typeface="Calibri" panose="020F0502020204030204" pitchFamily="34" charset="0"/>
                <a:cs typeface="Arial" panose="020B0604020202020204" pitchFamily="34" charset="0"/>
              </a:rPr>
              <a:t>evelop a project goal and list of tasks</a:t>
            </a:r>
          </a:p>
          <a:p>
            <a:pPr marL="285750" lvl="0" indent="-285750">
              <a:lnSpc>
                <a:spcPct val="150000"/>
              </a:lnSpc>
              <a:spcBef>
                <a:spcPts val="600"/>
              </a:spcBef>
              <a:spcAft>
                <a:spcPts val="600"/>
              </a:spcAft>
              <a:buFont typeface="Arial" panose="020B0604020202020204" pitchFamily="34" charset="0"/>
              <a:buChar char="•"/>
            </a:pPr>
            <a:r>
              <a:rPr lang="en-AU" sz="1800" dirty="0">
                <a:ea typeface="Calibri" panose="020F0502020204030204" pitchFamily="34" charset="0"/>
                <a:cs typeface="Arial" panose="020B0604020202020204" pitchFamily="34" charset="0"/>
              </a:rPr>
              <a:t>s</a:t>
            </a:r>
            <a:r>
              <a:rPr lang="en-AU" sz="1800" dirty="0">
                <a:effectLst/>
                <a:ea typeface="Calibri" panose="020F0502020204030204" pitchFamily="34" charset="0"/>
                <a:cs typeface="Arial" panose="020B0604020202020204" pitchFamily="34" charset="0"/>
              </a:rPr>
              <a:t>et deadlines and create a timeline</a:t>
            </a:r>
          </a:p>
          <a:p>
            <a:pPr marL="285750" indent="-285750">
              <a:lnSpc>
                <a:spcPct val="150000"/>
              </a:lnSpc>
              <a:spcBef>
                <a:spcPts val="600"/>
              </a:spcBef>
              <a:spcAft>
                <a:spcPts val="600"/>
              </a:spcAft>
              <a:buFont typeface="Arial" panose="020B0604020202020204" pitchFamily="34" charset="0"/>
              <a:buChar char="•"/>
            </a:pPr>
            <a:r>
              <a:rPr lang="en-AU" sz="1800" dirty="0">
                <a:ea typeface="Calibri" panose="020F0502020204030204" pitchFamily="34" charset="0"/>
                <a:cs typeface="Arial" panose="020B0604020202020204" pitchFamily="34" charset="0"/>
              </a:rPr>
              <a:t>l</a:t>
            </a:r>
            <a:r>
              <a:rPr lang="en-AU" sz="1800" dirty="0">
                <a:effectLst/>
                <a:ea typeface="Calibri" panose="020F0502020204030204" pitchFamily="34" charset="0"/>
                <a:cs typeface="Arial" panose="020B0604020202020204" pitchFamily="34" charset="0"/>
              </a:rPr>
              <a:t>ist resources needed to complete </a:t>
            </a:r>
            <a:r>
              <a:rPr lang="en-AU" sz="1800" dirty="0">
                <a:ea typeface="Calibri" panose="020F0502020204030204" pitchFamily="34" charset="0"/>
                <a:cs typeface="Arial" panose="020B0604020202020204" pitchFamily="34" charset="0"/>
              </a:rPr>
              <a:t>our </a:t>
            </a:r>
            <a:r>
              <a:rPr lang="en-AU" sz="1800" dirty="0">
                <a:effectLst/>
                <a:ea typeface="Calibri" panose="020F0502020204030204" pitchFamily="34" charset="0"/>
                <a:cs typeface="Arial" panose="020B0604020202020204" pitchFamily="34" charset="0"/>
              </a:rPr>
              <a:t>design project.</a:t>
            </a:r>
            <a:endParaRPr lang="en-US" sz="1800" dirty="0">
              <a:solidFill>
                <a:srgbClr val="002664"/>
              </a:solidFill>
              <a:cs typeface="Arial" panose="020B0604020202020204" pitchFamily="34" charset="0"/>
            </a:endParaRPr>
          </a:p>
          <a:p>
            <a:pPr>
              <a:spcBef>
                <a:spcPts val="600"/>
              </a:spcBef>
              <a:spcAft>
                <a:spcPts val="600"/>
              </a:spcAft>
            </a:pPr>
            <a:endParaRPr lang="en-US" sz="1800"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105</a:t>
            </a:fld>
            <a:endParaRPr lang="en-AU"/>
          </a:p>
        </p:txBody>
      </p:sp>
    </p:spTree>
    <p:extLst>
      <p:ext uri="{BB962C8B-B14F-4D97-AF65-F5344CB8AC3E}">
        <p14:creationId xmlns:p14="http://schemas.microsoft.com/office/powerpoint/2010/main" val="168441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74741-79E2-8308-05C6-C9B5F6FDA84C}"/>
              </a:ext>
            </a:extLst>
          </p:cNvPr>
          <p:cNvSpPr>
            <a:spLocks noGrp="1"/>
          </p:cNvSpPr>
          <p:nvPr>
            <p:ph type="title"/>
          </p:nvPr>
        </p:nvSpPr>
        <p:spPr/>
        <p:txBody>
          <a:bodyPr/>
          <a:lstStyle/>
          <a:p>
            <a:r>
              <a:rPr lang="en-AU" dirty="0">
                <a:cs typeface="Arial" panose="020B0604020202020204" pitchFamily="34" charset="0"/>
              </a:rPr>
              <a:t>Creating an action plan</a:t>
            </a:r>
          </a:p>
        </p:txBody>
      </p:sp>
      <p:sp>
        <p:nvSpPr>
          <p:cNvPr id="3" name="Content Placeholder 2">
            <a:extLst>
              <a:ext uri="{FF2B5EF4-FFF2-40B4-BE49-F238E27FC236}">
                <a16:creationId xmlns:a16="http://schemas.microsoft.com/office/drawing/2014/main" id="{7AD979E6-3CDD-BD67-DF91-F2FDBCB05422}"/>
              </a:ext>
            </a:extLst>
          </p:cNvPr>
          <p:cNvSpPr>
            <a:spLocks noGrp="1"/>
          </p:cNvSpPr>
          <p:nvPr>
            <p:ph idx="1"/>
          </p:nvPr>
        </p:nvSpPr>
        <p:spPr>
          <a:xfrm>
            <a:off x="360000" y="1620000"/>
            <a:ext cx="11328417" cy="4536000"/>
          </a:xfrm>
        </p:spPr>
        <p:txBody>
          <a:bodyPr/>
          <a:lstStyle/>
          <a:p>
            <a:pPr>
              <a:spcAft>
                <a:spcPts val="600"/>
              </a:spcAft>
            </a:pPr>
            <a:r>
              <a:rPr lang="en-AU" sz="1800" dirty="0">
                <a:effectLst/>
                <a:ea typeface="Calibri" panose="020F0502020204030204" pitchFamily="34" charset="0"/>
              </a:rPr>
              <a:t>An action plan is a detailed guide that outlines the steps a designer needs to take to complete a project.</a:t>
            </a:r>
          </a:p>
          <a:p>
            <a:pPr>
              <a:spcAft>
                <a:spcPts val="600"/>
              </a:spcAft>
            </a:pPr>
            <a:r>
              <a:rPr lang="en-AU" sz="1800" dirty="0">
                <a:effectLst/>
                <a:ea typeface="Calibri" panose="020F0502020204030204" pitchFamily="34" charset="0"/>
              </a:rPr>
              <a:t>It includes specific tasks, deadlines, and resources needed.</a:t>
            </a:r>
          </a:p>
          <a:p>
            <a:pPr>
              <a:spcAft>
                <a:spcPts val="600"/>
              </a:spcAft>
            </a:pPr>
            <a:r>
              <a:rPr lang="en-AU" sz="1800" dirty="0">
                <a:effectLst/>
                <a:ea typeface="Calibri" panose="020F0502020204030204" pitchFamily="34" charset="0"/>
              </a:rPr>
              <a:t>An action plan breaks down the project into smaller, manageable tasks to ensure the project is completed on time.</a:t>
            </a:r>
          </a:p>
          <a:p>
            <a:pPr>
              <a:spcAft>
                <a:spcPts val="600"/>
              </a:spcAft>
            </a:pPr>
            <a:endParaRPr lang="en-AU" dirty="0"/>
          </a:p>
        </p:txBody>
      </p:sp>
      <p:sp>
        <p:nvSpPr>
          <p:cNvPr id="4" name="Slide Number Placeholder 3">
            <a:extLst>
              <a:ext uri="{FF2B5EF4-FFF2-40B4-BE49-F238E27FC236}">
                <a16:creationId xmlns:a16="http://schemas.microsoft.com/office/drawing/2014/main" id="{7692321D-A4C7-C3AE-4184-D3E2418466B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106</a:t>
            </a:fld>
            <a:endParaRPr lang="en-AU"/>
          </a:p>
        </p:txBody>
      </p:sp>
    </p:spTree>
    <p:extLst>
      <p:ext uri="{BB962C8B-B14F-4D97-AF65-F5344CB8AC3E}">
        <p14:creationId xmlns:p14="http://schemas.microsoft.com/office/powerpoint/2010/main" val="14300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3D48D-10F7-7A9F-AEB1-774D3BDCE03F}"/>
              </a:ext>
            </a:extLst>
          </p:cNvPr>
          <p:cNvSpPr>
            <a:spLocks noGrp="1"/>
          </p:cNvSpPr>
          <p:nvPr>
            <p:ph type="title"/>
          </p:nvPr>
        </p:nvSpPr>
        <p:spPr/>
        <p:txBody>
          <a:bodyPr anchor="t">
            <a:noAutofit/>
          </a:bodyPr>
          <a:lstStyle/>
          <a:p>
            <a:r>
              <a:rPr lang="en-AU" dirty="0"/>
              <a:t>Steps to create an action plan</a:t>
            </a:r>
            <a:br>
              <a:rPr lang="en-AU" dirty="0"/>
            </a:br>
            <a:endParaRPr lang="en-AU" dirty="0"/>
          </a:p>
        </p:txBody>
      </p:sp>
      <p:sp>
        <p:nvSpPr>
          <p:cNvPr id="11" name="Rounded Rectangle 10">
            <a:extLst>
              <a:ext uri="{FF2B5EF4-FFF2-40B4-BE49-F238E27FC236}">
                <a16:creationId xmlns:a16="http://schemas.microsoft.com/office/drawing/2014/main" id="{E3246FC9-FEE3-8579-B258-8CB5812DFC55}"/>
              </a:ext>
              <a:ext uri="{C183D7F6-B498-43B3-948B-1728B52AA6E4}">
                <adec:decorative xmlns:adec="http://schemas.microsoft.com/office/drawing/2017/decorative" val="1"/>
              </a:ext>
            </a:extLst>
          </p:cNvPr>
          <p:cNvSpPr/>
          <p:nvPr/>
        </p:nvSpPr>
        <p:spPr>
          <a:xfrm>
            <a:off x="360000" y="1144227"/>
            <a:ext cx="11001906" cy="8237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95BA60AA-75E5-6F1B-D59E-12DDCCCD877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351" y="1283707"/>
            <a:ext cx="545601" cy="545601"/>
          </a:xfrm>
          <a:prstGeom prst="rect">
            <a:avLst/>
          </a:prstGeom>
        </p:spPr>
      </p:pic>
      <p:sp>
        <p:nvSpPr>
          <p:cNvPr id="12" name="TextBox 11">
            <a:extLst>
              <a:ext uri="{FF2B5EF4-FFF2-40B4-BE49-F238E27FC236}">
                <a16:creationId xmlns:a16="http://schemas.microsoft.com/office/drawing/2014/main" id="{404DE189-F315-2B09-6433-27943B8E4F96}"/>
              </a:ext>
            </a:extLst>
          </p:cNvPr>
          <p:cNvSpPr txBox="1"/>
          <p:nvPr/>
        </p:nvSpPr>
        <p:spPr>
          <a:xfrm>
            <a:off x="1342416" y="1105316"/>
            <a:ext cx="9649838" cy="823715"/>
          </a:xfrm>
          <a:prstGeom prst="rect">
            <a:avLst/>
          </a:prstGeom>
          <a:noFill/>
        </p:spPr>
        <p:txBody>
          <a:bodyPr wrap="square" lIns="0" tIns="0" rIns="0" bIns="0" rtlCol="0" anchor="ctr">
            <a:noAutofit/>
          </a:bodyPr>
          <a:lstStyle/>
          <a:p>
            <a:pPr lvl="0">
              <a:lnSpc>
                <a:spcPct val="150000"/>
              </a:lnSpc>
            </a:pPr>
            <a:r>
              <a:rPr lang="en-AU" sz="1700" dirty="0">
                <a:solidFill>
                  <a:schemeClr val="bg1"/>
                </a:solidFill>
                <a:latin typeface="+mn-lt"/>
                <a:cs typeface="Arial" panose="020B0604020202020204" pitchFamily="34" charset="0"/>
              </a:rPr>
              <a:t>Define the goal – What is the final product you want to create? What specific features or design elements will it have (for example, fused plastics, stencilling, sun printing, embroidery)?</a:t>
            </a:r>
            <a:endParaRPr lang="en-US" sz="1700" dirty="0">
              <a:solidFill>
                <a:schemeClr val="bg1"/>
              </a:solidFill>
              <a:latin typeface="+mn-lt"/>
              <a:cs typeface="Arial" panose="020B0604020202020204" pitchFamily="34" charset="0"/>
            </a:endParaRPr>
          </a:p>
        </p:txBody>
      </p:sp>
      <p:sp>
        <p:nvSpPr>
          <p:cNvPr id="13" name="Rounded Rectangle 12">
            <a:extLst>
              <a:ext uri="{FF2B5EF4-FFF2-40B4-BE49-F238E27FC236}">
                <a16:creationId xmlns:a16="http://schemas.microsoft.com/office/drawing/2014/main" id="{578D713F-D1C4-C423-2404-9F24A724DBD9}"/>
              </a:ext>
              <a:ext uri="{C183D7F6-B498-43B3-948B-1728B52AA6E4}">
                <adec:decorative xmlns:adec="http://schemas.microsoft.com/office/drawing/2017/decorative" val="1"/>
              </a:ext>
            </a:extLst>
          </p:cNvPr>
          <p:cNvSpPr/>
          <p:nvPr/>
        </p:nvSpPr>
        <p:spPr>
          <a:xfrm>
            <a:off x="360000" y="2058627"/>
            <a:ext cx="11001906" cy="8237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082CF8BC-47D5-0403-5C4E-F1B0CA5A49A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581" y="2147038"/>
            <a:ext cx="646889" cy="646889"/>
          </a:xfrm>
          <a:prstGeom prst="rect">
            <a:avLst/>
          </a:prstGeom>
        </p:spPr>
      </p:pic>
      <p:sp>
        <p:nvSpPr>
          <p:cNvPr id="14" name="TextBox 13">
            <a:extLst>
              <a:ext uri="{FF2B5EF4-FFF2-40B4-BE49-F238E27FC236}">
                <a16:creationId xmlns:a16="http://schemas.microsoft.com/office/drawing/2014/main" id="{21B8F42A-5036-443B-F35E-A2860FCE8F71}"/>
              </a:ext>
            </a:extLst>
          </p:cNvPr>
          <p:cNvSpPr txBox="1"/>
          <p:nvPr/>
        </p:nvSpPr>
        <p:spPr>
          <a:xfrm>
            <a:off x="1342416" y="2058626"/>
            <a:ext cx="9649838" cy="823715"/>
          </a:xfrm>
          <a:prstGeom prst="rect">
            <a:avLst/>
          </a:prstGeom>
          <a:noFill/>
        </p:spPr>
        <p:txBody>
          <a:bodyPr wrap="square" lIns="0" tIns="0" rIns="0" bIns="0" rtlCol="0" anchor="ctr">
            <a:noAutofit/>
          </a:bodyPr>
          <a:lstStyle/>
          <a:p>
            <a:pPr lvl="0">
              <a:lnSpc>
                <a:spcPct val="100000"/>
              </a:lnSpc>
            </a:pPr>
            <a:r>
              <a:rPr lang="en-AU" sz="1700" dirty="0">
                <a:solidFill>
                  <a:schemeClr val="bg1"/>
                </a:solidFill>
                <a:latin typeface="+mn-lt"/>
                <a:cs typeface="Arial" panose="020B0604020202020204" pitchFamily="34" charset="0"/>
              </a:rPr>
              <a:t>List the tasks – break down the project into smaller tasks. </a:t>
            </a:r>
            <a:endParaRPr lang="en-US" sz="1700" dirty="0">
              <a:solidFill>
                <a:schemeClr val="bg1"/>
              </a:solidFill>
              <a:latin typeface="+mn-lt"/>
              <a:cs typeface="Arial" panose="020B0604020202020204" pitchFamily="34" charset="0"/>
            </a:endParaRPr>
          </a:p>
        </p:txBody>
      </p:sp>
      <p:sp>
        <p:nvSpPr>
          <p:cNvPr id="21" name="Rounded Rectangle 20">
            <a:extLst>
              <a:ext uri="{FF2B5EF4-FFF2-40B4-BE49-F238E27FC236}">
                <a16:creationId xmlns:a16="http://schemas.microsoft.com/office/drawing/2014/main" id="{E05DEACE-7610-9E49-9D80-E58F6D47E65B}"/>
              </a:ext>
              <a:ext uri="{C183D7F6-B498-43B3-948B-1728B52AA6E4}">
                <adec:decorative xmlns:adec="http://schemas.microsoft.com/office/drawing/2017/decorative" val="1"/>
              </a:ext>
            </a:extLst>
          </p:cNvPr>
          <p:cNvSpPr/>
          <p:nvPr/>
        </p:nvSpPr>
        <p:spPr>
          <a:xfrm>
            <a:off x="360000" y="2992483"/>
            <a:ext cx="11001906" cy="8237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867282E0-6221-9CCB-DE21-0BCFAAB5A14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1136" y="3028937"/>
            <a:ext cx="748350" cy="748350"/>
          </a:xfrm>
          <a:prstGeom prst="rect">
            <a:avLst/>
          </a:prstGeom>
        </p:spPr>
      </p:pic>
      <p:sp>
        <p:nvSpPr>
          <p:cNvPr id="22" name="TextBox 21">
            <a:extLst>
              <a:ext uri="{FF2B5EF4-FFF2-40B4-BE49-F238E27FC236}">
                <a16:creationId xmlns:a16="http://schemas.microsoft.com/office/drawing/2014/main" id="{791FD10B-386A-2E18-A004-1AEF146B2247}"/>
              </a:ext>
            </a:extLst>
          </p:cNvPr>
          <p:cNvSpPr txBox="1"/>
          <p:nvPr/>
        </p:nvSpPr>
        <p:spPr>
          <a:xfrm>
            <a:off x="1342416" y="2953572"/>
            <a:ext cx="9649838" cy="823715"/>
          </a:xfrm>
          <a:prstGeom prst="rect">
            <a:avLst/>
          </a:prstGeom>
          <a:noFill/>
        </p:spPr>
        <p:txBody>
          <a:bodyPr wrap="square" lIns="0" tIns="0" rIns="0" bIns="0" rtlCol="0" anchor="ctr">
            <a:noAutofit/>
          </a:bodyPr>
          <a:lstStyle/>
          <a:p>
            <a:pPr lvl="0">
              <a:lnSpc>
                <a:spcPct val="150000"/>
              </a:lnSpc>
            </a:pPr>
            <a:r>
              <a:rPr lang="en-AU" sz="1700" dirty="0">
                <a:solidFill>
                  <a:schemeClr val="bg1"/>
                </a:solidFill>
                <a:latin typeface="+mn-lt"/>
                <a:cs typeface="Arial" panose="020B0604020202020204" pitchFamily="34" charset="0"/>
              </a:rPr>
              <a:t>Estimate the time for each task – think about how long each task will take. Be realistic and consider any other commitments you have (school, extracurricular activities and so on).</a:t>
            </a:r>
            <a:endParaRPr lang="en-US" sz="1700" dirty="0">
              <a:solidFill>
                <a:schemeClr val="bg1"/>
              </a:solidFill>
              <a:latin typeface="+mn-lt"/>
              <a:cs typeface="Arial" panose="020B0604020202020204" pitchFamily="34" charset="0"/>
            </a:endParaRPr>
          </a:p>
        </p:txBody>
      </p:sp>
      <p:sp>
        <p:nvSpPr>
          <p:cNvPr id="19" name="Rounded Rectangle 18">
            <a:extLst>
              <a:ext uri="{FF2B5EF4-FFF2-40B4-BE49-F238E27FC236}">
                <a16:creationId xmlns:a16="http://schemas.microsoft.com/office/drawing/2014/main" id="{BCB47C72-37F9-D34F-2A3A-289ACA449200}"/>
              </a:ext>
              <a:ext uri="{C183D7F6-B498-43B3-948B-1728B52AA6E4}">
                <adec:decorative xmlns:adec="http://schemas.microsoft.com/office/drawing/2017/decorative" val="1"/>
              </a:ext>
            </a:extLst>
          </p:cNvPr>
          <p:cNvSpPr/>
          <p:nvPr/>
        </p:nvSpPr>
        <p:spPr>
          <a:xfrm>
            <a:off x="360000" y="3906883"/>
            <a:ext cx="11001906" cy="8237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70D6F14F-B67F-BA6F-E78A-F6B8232E925F}"/>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2685" y="4064199"/>
            <a:ext cx="561178" cy="561178"/>
          </a:xfrm>
          <a:prstGeom prst="rect">
            <a:avLst/>
          </a:prstGeom>
        </p:spPr>
      </p:pic>
      <p:sp>
        <p:nvSpPr>
          <p:cNvPr id="20" name="TextBox 19">
            <a:extLst>
              <a:ext uri="{FF2B5EF4-FFF2-40B4-BE49-F238E27FC236}">
                <a16:creationId xmlns:a16="http://schemas.microsoft.com/office/drawing/2014/main" id="{3D90513A-17B8-A809-9C80-7C07D1516312}"/>
              </a:ext>
            </a:extLst>
          </p:cNvPr>
          <p:cNvSpPr txBox="1"/>
          <p:nvPr/>
        </p:nvSpPr>
        <p:spPr>
          <a:xfrm>
            <a:off x="1342415" y="3867972"/>
            <a:ext cx="10019491" cy="823715"/>
          </a:xfrm>
          <a:prstGeom prst="rect">
            <a:avLst/>
          </a:prstGeom>
          <a:noFill/>
        </p:spPr>
        <p:txBody>
          <a:bodyPr wrap="square" lIns="0" tIns="0" rIns="0" bIns="0" rtlCol="0" anchor="ctr">
            <a:noAutofit/>
          </a:bodyPr>
          <a:lstStyle/>
          <a:p>
            <a:pPr lvl="0">
              <a:lnSpc>
                <a:spcPct val="150000"/>
              </a:lnSpc>
            </a:pPr>
            <a:r>
              <a:rPr lang="en-AU" sz="1700" dirty="0">
                <a:solidFill>
                  <a:schemeClr val="bg1"/>
                </a:solidFill>
                <a:latin typeface="+mn-lt"/>
                <a:cs typeface="Arial" panose="020B0604020202020204" pitchFamily="34" charset="0"/>
              </a:rPr>
              <a:t>Set deadlines – assign a deadline for each task. Make sure the deadlines are spread out and achievable. Work backwards from the final due date to ensure you have enough time for everything.</a:t>
            </a:r>
            <a:endParaRPr lang="en-US" sz="1700" dirty="0">
              <a:solidFill>
                <a:schemeClr val="bg1"/>
              </a:solidFill>
              <a:latin typeface="+mn-lt"/>
              <a:cs typeface="Arial" panose="020B0604020202020204" pitchFamily="34" charset="0"/>
            </a:endParaRPr>
          </a:p>
        </p:txBody>
      </p:sp>
      <p:sp>
        <p:nvSpPr>
          <p:cNvPr id="17" name="Rounded Rectangle 16">
            <a:extLst>
              <a:ext uri="{FF2B5EF4-FFF2-40B4-BE49-F238E27FC236}">
                <a16:creationId xmlns:a16="http://schemas.microsoft.com/office/drawing/2014/main" id="{879A5D14-060E-B929-3EE2-F197331C6671}"/>
              </a:ext>
              <a:ext uri="{C183D7F6-B498-43B3-948B-1728B52AA6E4}">
                <adec:decorative xmlns:adec="http://schemas.microsoft.com/office/drawing/2017/decorative" val="1"/>
              </a:ext>
            </a:extLst>
          </p:cNvPr>
          <p:cNvSpPr/>
          <p:nvPr/>
        </p:nvSpPr>
        <p:spPr>
          <a:xfrm>
            <a:off x="360000" y="4860194"/>
            <a:ext cx="11001906" cy="8237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0B06C950-8D6D-6F08-2F2F-0A0CFB651906}"/>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8581" y="4945021"/>
            <a:ext cx="654059" cy="654059"/>
          </a:xfrm>
          <a:prstGeom prst="rect">
            <a:avLst/>
          </a:prstGeom>
        </p:spPr>
      </p:pic>
      <p:sp>
        <p:nvSpPr>
          <p:cNvPr id="18" name="TextBox 17">
            <a:extLst>
              <a:ext uri="{FF2B5EF4-FFF2-40B4-BE49-F238E27FC236}">
                <a16:creationId xmlns:a16="http://schemas.microsoft.com/office/drawing/2014/main" id="{6B6884DE-734D-A66A-4E04-93FA09B47522}"/>
              </a:ext>
            </a:extLst>
          </p:cNvPr>
          <p:cNvSpPr txBox="1"/>
          <p:nvPr/>
        </p:nvSpPr>
        <p:spPr>
          <a:xfrm>
            <a:off x="1342416" y="4801828"/>
            <a:ext cx="10077854" cy="823715"/>
          </a:xfrm>
          <a:prstGeom prst="rect">
            <a:avLst/>
          </a:prstGeom>
          <a:noFill/>
        </p:spPr>
        <p:txBody>
          <a:bodyPr wrap="square" lIns="0" tIns="0" rIns="0" bIns="0" rtlCol="0" anchor="ctr">
            <a:noAutofit/>
          </a:bodyPr>
          <a:lstStyle/>
          <a:p>
            <a:pPr lvl="0">
              <a:lnSpc>
                <a:spcPct val="150000"/>
              </a:lnSpc>
            </a:pPr>
            <a:r>
              <a:rPr lang="en-AU" sz="1700" dirty="0">
                <a:solidFill>
                  <a:schemeClr val="bg1"/>
                </a:solidFill>
                <a:latin typeface="+mn-lt"/>
                <a:cs typeface="Arial" panose="020B0604020202020204" pitchFamily="34" charset="0"/>
              </a:rPr>
              <a:t>Create a timeline – use a calendar or planner to map out your tasks and deadlines. This can be a simple list with dates or a more detailed timeline with specific days and times</a:t>
            </a:r>
            <a:r>
              <a:rPr lang="en-AU" sz="1700" dirty="0">
                <a:solidFill>
                  <a:schemeClr val="bg1"/>
                </a:solidFill>
                <a:latin typeface="+mn-lt"/>
              </a:rPr>
              <a:t>.</a:t>
            </a:r>
            <a:endParaRPr lang="en-US" sz="1700" dirty="0">
              <a:solidFill>
                <a:schemeClr val="bg1"/>
              </a:solidFill>
              <a:latin typeface="+mn-lt"/>
            </a:endParaRPr>
          </a:p>
        </p:txBody>
      </p:sp>
      <p:sp>
        <p:nvSpPr>
          <p:cNvPr id="15" name="Rounded Rectangle 14">
            <a:extLst>
              <a:ext uri="{FF2B5EF4-FFF2-40B4-BE49-F238E27FC236}">
                <a16:creationId xmlns:a16="http://schemas.microsoft.com/office/drawing/2014/main" id="{7AEE13A3-8309-2B51-37AB-38EC8B0E423B}"/>
              </a:ext>
              <a:ext uri="{C183D7F6-B498-43B3-948B-1728B52AA6E4}">
                <adec:decorative xmlns:adec="http://schemas.microsoft.com/office/drawing/2017/decorative" val="1"/>
              </a:ext>
            </a:extLst>
          </p:cNvPr>
          <p:cNvSpPr/>
          <p:nvPr/>
        </p:nvSpPr>
        <p:spPr>
          <a:xfrm>
            <a:off x="360000" y="5813504"/>
            <a:ext cx="11001906" cy="8237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429AA386-252F-E32A-623A-6F74C2C6D0AD}"/>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3869" y="5886959"/>
            <a:ext cx="676801" cy="676801"/>
          </a:xfrm>
          <a:prstGeom prst="rect">
            <a:avLst/>
          </a:prstGeom>
        </p:spPr>
      </p:pic>
      <p:sp>
        <p:nvSpPr>
          <p:cNvPr id="16" name="TextBox 15">
            <a:extLst>
              <a:ext uri="{FF2B5EF4-FFF2-40B4-BE49-F238E27FC236}">
                <a16:creationId xmlns:a16="http://schemas.microsoft.com/office/drawing/2014/main" id="{81593D01-6913-E015-593D-F75D851421A6}"/>
              </a:ext>
            </a:extLst>
          </p:cNvPr>
          <p:cNvSpPr txBox="1"/>
          <p:nvPr/>
        </p:nvSpPr>
        <p:spPr>
          <a:xfrm>
            <a:off x="1342416" y="5813503"/>
            <a:ext cx="9649838" cy="823715"/>
          </a:xfrm>
          <a:prstGeom prst="rect">
            <a:avLst/>
          </a:prstGeom>
          <a:noFill/>
        </p:spPr>
        <p:txBody>
          <a:bodyPr wrap="square" lIns="0" tIns="0" rIns="0" bIns="0" rtlCol="0" anchor="ctr">
            <a:noAutofit/>
          </a:bodyPr>
          <a:lstStyle/>
          <a:p>
            <a:pPr lvl="0">
              <a:lnSpc>
                <a:spcPct val="100000"/>
              </a:lnSpc>
            </a:pPr>
            <a:r>
              <a:rPr lang="en-AU" sz="1700" dirty="0">
                <a:solidFill>
                  <a:schemeClr val="bg1"/>
                </a:solidFill>
                <a:latin typeface="+mn-lt"/>
                <a:cs typeface="Arial" panose="020B0604020202020204" pitchFamily="34" charset="0"/>
              </a:rPr>
              <a:t>Gather resources – make a list of all the materials and resources you will need.</a:t>
            </a:r>
            <a:endParaRPr lang="en-US" sz="1700" dirty="0">
              <a:solidFill>
                <a:schemeClr val="bg1"/>
              </a:solidFill>
              <a:latin typeface="+mn-lt"/>
              <a:cs typeface="Arial" panose="020B0604020202020204" pitchFamily="34" charset="0"/>
            </a:endParaRPr>
          </a:p>
        </p:txBody>
      </p:sp>
      <p:sp>
        <p:nvSpPr>
          <p:cNvPr id="4" name="Slide Number Placeholder 3">
            <a:extLst>
              <a:ext uri="{FF2B5EF4-FFF2-40B4-BE49-F238E27FC236}">
                <a16:creationId xmlns:a16="http://schemas.microsoft.com/office/drawing/2014/main" id="{81CED44C-E298-1368-2E68-A4889499DAA9}"/>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107</a:t>
            </a:fld>
            <a:endParaRPr lang="en-AU"/>
          </a:p>
        </p:txBody>
      </p:sp>
    </p:spTree>
    <p:extLst>
      <p:ext uri="{BB962C8B-B14F-4D97-AF65-F5344CB8AC3E}">
        <p14:creationId xmlns:p14="http://schemas.microsoft.com/office/powerpoint/2010/main" val="395896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301C-6BEC-98BF-C0F0-4885B4511DE7}"/>
              </a:ext>
            </a:extLst>
          </p:cNvPr>
          <p:cNvSpPr>
            <a:spLocks noGrp="1"/>
          </p:cNvSpPr>
          <p:nvPr>
            <p:ph type="title"/>
          </p:nvPr>
        </p:nvSpPr>
        <p:spPr/>
        <p:txBody>
          <a:bodyPr/>
          <a:lstStyle/>
          <a:p>
            <a:r>
              <a:rPr lang="en-AU" dirty="0">
                <a:cs typeface="Arial" panose="020B0604020202020204" pitchFamily="34" charset="0"/>
              </a:rPr>
              <a:t>Action plan – timeframe</a:t>
            </a:r>
          </a:p>
        </p:txBody>
      </p:sp>
      <p:graphicFrame>
        <p:nvGraphicFramePr>
          <p:cNvPr id="6" name="Content Placeholder 5">
            <a:extLst>
              <a:ext uri="{FF2B5EF4-FFF2-40B4-BE49-F238E27FC236}">
                <a16:creationId xmlns:a16="http://schemas.microsoft.com/office/drawing/2014/main" id="{3A53928C-05D5-8BC4-C478-8F105F27970B}"/>
              </a:ext>
            </a:extLst>
          </p:cNvPr>
          <p:cNvGraphicFramePr>
            <a:graphicFrameLocks noGrp="1"/>
          </p:cNvGraphicFramePr>
          <p:nvPr>
            <p:ph idx="1"/>
            <p:extLst>
              <p:ext uri="{D42A27DB-BD31-4B8C-83A1-F6EECF244321}">
                <p14:modId xmlns:p14="http://schemas.microsoft.com/office/powerpoint/2010/main" val="3592299994"/>
              </p:ext>
            </p:extLst>
          </p:nvPr>
        </p:nvGraphicFramePr>
        <p:xfrm>
          <a:off x="360000" y="1517988"/>
          <a:ext cx="11427188" cy="4597080"/>
        </p:xfrm>
        <a:graphic>
          <a:graphicData uri="http://schemas.openxmlformats.org/drawingml/2006/table">
            <a:tbl>
              <a:tblPr firstRow="1" firstCol="1" bandRow="1">
                <a:tableStyleId>{5A111915-BE36-4E01-A7E5-04B1672EAD32}</a:tableStyleId>
              </a:tblPr>
              <a:tblGrid>
                <a:gridCol w="8399687">
                  <a:extLst>
                    <a:ext uri="{9D8B030D-6E8A-4147-A177-3AD203B41FA5}">
                      <a16:colId xmlns:a16="http://schemas.microsoft.com/office/drawing/2014/main" val="1379593088"/>
                    </a:ext>
                  </a:extLst>
                </a:gridCol>
                <a:gridCol w="3027501">
                  <a:extLst>
                    <a:ext uri="{9D8B030D-6E8A-4147-A177-3AD203B41FA5}">
                      <a16:colId xmlns:a16="http://schemas.microsoft.com/office/drawing/2014/main" val="1695258302"/>
                    </a:ext>
                  </a:extLst>
                </a:gridCol>
              </a:tblGrid>
              <a:tr h="459708">
                <a:tc>
                  <a:txBody>
                    <a:bodyPr/>
                    <a:lstStyle/>
                    <a:p>
                      <a:pPr>
                        <a:lnSpc>
                          <a:spcPct val="150000"/>
                        </a:lnSpc>
                        <a:spcBef>
                          <a:spcPts val="1200"/>
                        </a:spcBef>
                        <a:spcAft>
                          <a:spcPts val="600"/>
                        </a:spcAft>
                      </a:pPr>
                      <a:r>
                        <a:rPr lang="en-AU" sz="1800" b="0" dirty="0">
                          <a:effectLst/>
                          <a:latin typeface="+mj-lt"/>
                          <a:cs typeface="Arial" panose="020B0604020202020204" pitchFamily="34" charset="0"/>
                        </a:rPr>
                        <a:t>Steps</a:t>
                      </a:r>
                      <a:endParaRPr lang="en-AU" sz="1800" b="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pPr>
                      <a:r>
                        <a:rPr lang="en-AU" sz="1800" b="0" dirty="0">
                          <a:effectLst/>
                          <a:latin typeface="+mj-lt"/>
                          <a:cs typeface="Arial" panose="020B0604020202020204" pitchFamily="34" charset="0"/>
                        </a:rPr>
                        <a:t>Time plan</a:t>
                      </a:r>
                      <a:endParaRPr lang="en-AU" sz="1800" b="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58862311"/>
                  </a:ext>
                </a:extLst>
              </a:tr>
              <a:tr h="459708">
                <a:tc>
                  <a:txBody>
                    <a:bodyPr/>
                    <a:lstStyle/>
                    <a:p>
                      <a:pPr>
                        <a:lnSpc>
                          <a:spcPct val="150000"/>
                        </a:lnSpc>
                        <a:spcBef>
                          <a:spcPts val="1200"/>
                        </a:spcBef>
                        <a:spcAft>
                          <a:spcPts val="600"/>
                        </a:spcAft>
                      </a:pPr>
                      <a:r>
                        <a:rPr lang="en-AU" sz="1800" dirty="0">
                          <a:effectLst/>
                          <a:highlight>
                            <a:srgbClr val="FFFFFF"/>
                          </a:highlight>
                          <a:latin typeface="+mn-lt"/>
                        </a:rPr>
                        <a:t> </a:t>
                      </a:r>
                      <a:endParaRPr lang="en-AU" sz="1800" dirty="0">
                        <a:effectLst/>
                        <a:highlight>
                          <a:srgbClr val="FFFFFF"/>
                        </a:highlight>
                        <a:latin typeface="+mn-lt"/>
                        <a:ea typeface="Calibri" panose="020F0502020204030204" pitchFamily="34" charset="0"/>
                        <a:cs typeface="Arial" panose="020B0604020202020204" pitchFamily="34" charset="0"/>
                      </a:endParaRPr>
                    </a:p>
                  </a:txBody>
                  <a:tcPr marL="68580" marR="68580" marT="0" marB="0">
                    <a:lnR w="12700" cap="flat" cmpd="sng" algn="ctr">
                      <a:solidFill>
                        <a:schemeClr val="accent5"/>
                      </a:solidFill>
                      <a:prstDash val="solid"/>
                      <a:round/>
                      <a:headEnd type="none" w="med" len="med"/>
                      <a:tailEnd type="none" w="med" len="med"/>
                    </a:lnR>
                  </a:tcPr>
                </a:tc>
                <a:tc>
                  <a:txBody>
                    <a:bodyPr/>
                    <a:lstStyle/>
                    <a:p>
                      <a:pPr>
                        <a:lnSpc>
                          <a:spcPct val="150000"/>
                        </a:lnSpc>
                        <a:spcBef>
                          <a:spcPts val="1200"/>
                        </a:spcBef>
                        <a:spcAft>
                          <a:spcPts val="600"/>
                        </a:spcAft>
                      </a:pPr>
                      <a:r>
                        <a:rPr lang="en-AU" sz="1800">
                          <a:effectLst/>
                          <a:highlight>
                            <a:srgbClr val="FFFFFF"/>
                          </a:highlight>
                          <a:latin typeface="+mn-lt"/>
                        </a:rPr>
                        <a:t> </a:t>
                      </a:r>
                      <a:endParaRPr lang="en-AU" sz="1800">
                        <a:effectLst/>
                        <a:highlight>
                          <a:srgbClr val="FFFFFF"/>
                        </a:highligh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876326608"/>
                  </a:ext>
                </a:extLst>
              </a:tr>
              <a:tr h="459708">
                <a:tc>
                  <a:txBody>
                    <a:bodyPr/>
                    <a:lstStyle/>
                    <a:p>
                      <a:pPr>
                        <a:lnSpc>
                          <a:spcPct val="150000"/>
                        </a:lnSpc>
                        <a:spcBef>
                          <a:spcPts val="1200"/>
                        </a:spcBef>
                        <a:spcAft>
                          <a:spcPts val="600"/>
                        </a:spcAft>
                      </a:pPr>
                      <a:r>
                        <a:rPr lang="en-AU" sz="1800" dirty="0">
                          <a:effectLst/>
                          <a:highlight>
                            <a:srgbClr val="EBEBEB"/>
                          </a:highlight>
                          <a:latin typeface="+mn-lt"/>
                        </a:rPr>
                        <a:t> </a:t>
                      </a:r>
                      <a:endParaRPr lang="en-AU" sz="1800" dirty="0">
                        <a:effectLst/>
                        <a:highlight>
                          <a:srgbClr val="EBEBEB"/>
                        </a:highlight>
                        <a:latin typeface="+mn-lt"/>
                        <a:ea typeface="Calibri" panose="020F0502020204030204" pitchFamily="34" charset="0"/>
                        <a:cs typeface="Arial" panose="020B0604020202020204" pitchFamily="34" charset="0"/>
                      </a:endParaRPr>
                    </a:p>
                  </a:txBody>
                  <a:tcPr marL="68580" marR="68580" marT="0" marB="0">
                    <a:lnR w="12700" cap="flat" cmpd="sng" algn="ctr">
                      <a:solidFill>
                        <a:schemeClr val="accent5"/>
                      </a:solidFill>
                      <a:prstDash val="solid"/>
                      <a:round/>
                      <a:headEnd type="none" w="med" len="med"/>
                      <a:tailEnd type="none" w="med" len="med"/>
                    </a:lnR>
                  </a:tcPr>
                </a:tc>
                <a:tc>
                  <a:txBody>
                    <a:bodyPr/>
                    <a:lstStyle/>
                    <a:p>
                      <a:pPr>
                        <a:lnSpc>
                          <a:spcPct val="150000"/>
                        </a:lnSpc>
                        <a:spcBef>
                          <a:spcPts val="1200"/>
                        </a:spcBef>
                        <a:spcAft>
                          <a:spcPts val="600"/>
                        </a:spcAft>
                      </a:pPr>
                      <a:r>
                        <a:rPr lang="en-AU" sz="1800" dirty="0">
                          <a:effectLst/>
                          <a:highlight>
                            <a:srgbClr val="EBEBEB"/>
                          </a:highlight>
                          <a:latin typeface="+mn-lt"/>
                        </a:rPr>
                        <a:t> </a:t>
                      </a:r>
                      <a:endParaRPr lang="en-AU" sz="1800" dirty="0">
                        <a:effectLst/>
                        <a:highlight>
                          <a:srgbClr val="EBEBEB"/>
                        </a:highligh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113128452"/>
                  </a:ext>
                </a:extLst>
              </a:tr>
              <a:tr h="459708">
                <a:tc>
                  <a:txBody>
                    <a:bodyPr/>
                    <a:lstStyle/>
                    <a:p>
                      <a:pPr>
                        <a:lnSpc>
                          <a:spcPct val="150000"/>
                        </a:lnSpc>
                        <a:spcBef>
                          <a:spcPts val="1200"/>
                        </a:spcBef>
                        <a:spcAft>
                          <a:spcPts val="600"/>
                        </a:spcAft>
                      </a:pPr>
                      <a:r>
                        <a:rPr lang="en-AU" sz="1800" dirty="0">
                          <a:effectLst/>
                          <a:highlight>
                            <a:srgbClr val="FFFFFF"/>
                          </a:highlight>
                          <a:latin typeface="+mn-lt"/>
                        </a:rPr>
                        <a:t> </a:t>
                      </a:r>
                      <a:endParaRPr lang="en-AU" sz="1800" dirty="0">
                        <a:effectLst/>
                        <a:highlight>
                          <a:srgbClr val="FFFFFF"/>
                        </a:highlight>
                        <a:latin typeface="+mn-lt"/>
                        <a:ea typeface="Calibri" panose="020F0502020204030204" pitchFamily="34" charset="0"/>
                        <a:cs typeface="Arial" panose="020B0604020202020204" pitchFamily="34" charset="0"/>
                      </a:endParaRPr>
                    </a:p>
                  </a:txBody>
                  <a:tcPr marL="68580" marR="68580" marT="0" marB="0">
                    <a:lnR w="12700" cap="flat" cmpd="sng" algn="ctr">
                      <a:solidFill>
                        <a:schemeClr val="accent5"/>
                      </a:solidFill>
                      <a:prstDash val="solid"/>
                      <a:round/>
                      <a:headEnd type="none" w="med" len="med"/>
                      <a:tailEnd type="none" w="med" len="med"/>
                    </a:lnR>
                  </a:tcPr>
                </a:tc>
                <a:tc>
                  <a:txBody>
                    <a:bodyPr/>
                    <a:lstStyle/>
                    <a:p>
                      <a:pPr>
                        <a:lnSpc>
                          <a:spcPct val="150000"/>
                        </a:lnSpc>
                        <a:spcBef>
                          <a:spcPts val="1200"/>
                        </a:spcBef>
                        <a:spcAft>
                          <a:spcPts val="600"/>
                        </a:spcAft>
                      </a:pPr>
                      <a:r>
                        <a:rPr lang="en-AU" sz="1800" dirty="0">
                          <a:effectLst/>
                          <a:highlight>
                            <a:srgbClr val="FFFFFF"/>
                          </a:highlight>
                          <a:latin typeface="+mn-lt"/>
                        </a:rPr>
                        <a:t> </a:t>
                      </a:r>
                      <a:endParaRPr lang="en-AU" sz="1800" dirty="0">
                        <a:effectLst/>
                        <a:highlight>
                          <a:srgbClr val="FFFFFF"/>
                        </a:highligh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1533246839"/>
                  </a:ext>
                </a:extLst>
              </a:tr>
              <a:tr h="459708">
                <a:tc>
                  <a:txBody>
                    <a:bodyPr/>
                    <a:lstStyle/>
                    <a:p>
                      <a:pPr>
                        <a:lnSpc>
                          <a:spcPct val="150000"/>
                        </a:lnSpc>
                        <a:spcBef>
                          <a:spcPts val="1200"/>
                        </a:spcBef>
                        <a:spcAft>
                          <a:spcPts val="600"/>
                        </a:spcAft>
                      </a:pPr>
                      <a:r>
                        <a:rPr lang="en-AU" sz="1800" dirty="0">
                          <a:effectLst/>
                          <a:highlight>
                            <a:srgbClr val="EBEBEB"/>
                          </a:highlight>
                          <a:latin typeface="+mn-lt"/>
                        </a:rPr>
                        <a:t> </a:t>
                      </a:r>
                      <a:endParaRPr lang="en-AU" sz="1800" dirty="0">
                        <a:effectLst/>
                        <a:highlight>
                          <a:srgbClr val="EBEBEB"/>
                        </a:highlight>
                        <a:latin typeface="+mn-lt"/>
                        <a:ea typeface="Calibri" panose="020F0502020204030204" pitchFamily="34" charset="0"/>
                        <a:cs typeface="Arial" panose="020B0604020202020204" pitchFamily="34" charset="0"/>
                      </a:endParaRPr>
                    </a:p>
                  </a:txBody>
                  <a:tcPr marL="68580" marR="68580" marT="0" marB="0">
                    <a:lnR w="12700" cap="flat" cmpd="sng" algn="ctr">
                      <a:solidFill>
                        <a:schemeClr val="accent5"/>
                      </a:solidFill>
                      <a:prstDash val="solid"/>
                      <a:round/>
                      <a:headEnd type="none" w="med" len="med"/>
                      <a:tailEnd type="none" w="med" len="med"/>
                    </a:lnR>
                  </a:tcPr>
                </a:tc>
                <a:tc>
                  <a:txBody>
                    <a:bodyPr/>
                    <a:lstStyle/>
                    <a:p>
                      <a:pPr>
                        <a:lnSpc>
                          <a:spcPct val="150000"/>
                        </a:lnSpc>
                        <a:spcBef>
                          <a:spcPts val="1200"/>
                        </a:spcBef>
                        <a:spcAft>
                          <a:spcPts val="600"/>
                        </a:spcAft>
                      </a:pPr>
                      <a:r>
                        <a:rPr lang="en-AU" sz="1800" dirty="0">
                          <a:effectLst/>
                          <a:highlight>
                            <a:srgbClr val="EBEBEB"/>
                          </a:highlight>
                          <a:latin typeface="+mn-lt"/>
                        </a:rPr>
                        <a:t> </a:t>
                      </a:r>
                      <a:endParaRPr lang="en-AU" sz="1800" dirty="0">
                        <a:effectLst/>
                        <a:highlight>
                          <a:srgbClr val="EBEBEB"/>
                        </a:highligh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962425921"/>
                  </a:ext>
                </a:extLst>
              </a:tr>
              <a:tr h="459708">
                <a:tc>
                  <a:txBody>
                    <a:bodyPr/>
                    <a:lstStyle/>
                    <a:p>
                      <a:pPr>
                        <a:lnSpc>
                          <a:spcPct val="150000"/>
                        </a:lnSpc>
                        <a:spcBef>
                          <a:spcPts val="1200"/>
                        </a:spcBef>
                        <a:spcAft>
                          <a:spcPts val="600"/>
                        </a:spcAft>
                      </a:pPr>
                      <a:r>
                        <a:rPr lang="en-AU" sz="1800" dirty="0">
                          <a:effectLst/>
                          <a:highlight>
                            <a:srgbClr val="FFFFFF"/>
                          </a:highlight>
                          <a:latin typeface="+mn-lt"/>
                        </a:rPr>
                        <a:t> </a:t>
                      </a:r>
                      <a:endParaRPr lang="en-AU" sz="1800" dirty="0">
                        <a:effectLst/>
                        <a:highlight>
                          <a:srgbClr val="FFFFFF"/>
                        </a:highlight>
                        <a:latin typeface="+mn-lt"/>
                        <a:ea typeface="Calibri" panose="020F0502020204030204" pitchFamily="34" charset="0"/>
                        <a:cs typeface="Arial" panose="020B0604020202020204" pitchFamily="34" charset="0"/>
                      </a:endParaRPr>
                    </a:p>
                  </a:txBody>
                  <a:tcPr marL="68580" marR="68580" marT="0" marB="0">
                    <a:lnR w="12700" cap="flat" cmpd="sng" algn="ctr">
                      <a:solidFill>
                        <a:schemeClr val="accent5"/>
                      </a:solidFill>
                      <a:prstDash val="solid"/>
                      <a:round/>
                      <a:headEnd type="none" w="med" len="med"/>
                      <a:tailEnd type="none" w="med" len="med"/>
                    </a:lnR>
                  </a:tcPr>
                </a:tc>
                <a:tc>
                  <a:txBody>
                    <a:bodyPr/>
                    <a:lstStyle/>
                    <a:p>
                      <a:pPr>
                        <a:lnSpc>
                          <a:spcPct val="150000"/>
                        </a:lnSpc>
                        <a:spcBef>
                          <a:spcPts val="1200"/>
                        </a:spcBef>
                        <a:spcAft>
                          <a:spcPts val="600"/>
                        </a:spcAft>
                      </a:pPr>
                      <a:r>
                        <a:rPr lang="en-AU" sz="1800" dirty="0">
                          <a:effectLst/>
                          <a:highlight>
                            <a:srgbClr val="FFFFFF"/>
                          </a:highlight>
                          <a:latin typeface="+mn-lt"/>
                        </a:rPr>
                        <a:t> </a:t>
                      </a:r>
                      <a:endParaRPr lang="en-AU" sz="1800" dirty="0">
                        <a:effectLst/>
                        <a:highlight>
                          <a:srgbClr val="FFFFFF"/>
                        </a:highligh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3888851578"/>
                  </a:ext>
                </a:extLst>
              </a:tr>
              <a:tr h="459708">
                <a:tc>
                  <a:txBody>
                    <a:bodyPr/>
                    <a:lstStyle/>
                    <a:p>
                      <a:pPr>
                        <a:lnSpc>
                          <a:spcPct val="150000"/>
                        </a:lnSpc>
                        <a:spcBef>
                          <a:spcPts val="1200"/>
                        </a:spcBef>
                        <a:spcAft>
                          <a:spcPts val="600"/>
                        </a:spcAft>
                      </a:pPr>
                      <a:r>
                        <a:rPr lang="en-AU" sz="1800" dirty="0">
                          <a:effectLst/>
                          <a:highlight>
                            <a:srgbClr val="EBEBEB"/>
                          </a:highlight>
                          <a:latin typeface="+mn-lt"/>
                        </a:rPr>
                        <a:t> </a:t>
                      </a:r>
                      <a:endParaRPr lang="en-AU" sz="1800" dirty="0">
                        <a:effectLst/>
                        <a:highlight>
                          <a:srgbClr val="EBEBEB"/>
                        </a:highlight>
                        <a:latin typeface="+mn-lt"/>
                        <a:ea typeface="Calibri" panose="020F0502020204030204" pitchFamily="34" charset="0"/>
                        <a:cs typeface="Arial" panose="020B0604020202020204" pitchFamily="34" charset="0"/>
                      </a:endParaRPr>
                    </a:p>
                  </a:txBody>
                  <a:tcPr marL="68580" marR="68580" marT="0" marB="0">
                    <a:lnR w="12700" cap="flat" cmpd="sng" algn="ctr">
                      <a:solidFill>
                        <a:schemeClr val="accent5"/>
                      </a:solidFill>
                      <a:prstDash val="solid"/>
                      <a:round/>
                      <a:headEnd type="none" w="med" len="med"/>
                      <a:tailEnd type="none" w="med" len="med"/>
                    </a:lnR>
                  </a:tcPr>
                </a:tc>
                <a:tc>
                  <a:txBody>
                    <a:bodyPr/>
                    <a:lstStyle/>
                    <a:p>
                      <a:pPr>
                        <a:lnSpc>
                          <a:spcPct val="150000"/>
                        </a:lnSpc>
                        <a:spcBef>
                          <a:spcPts val="1200"/>
                        </a:spcBef>
                        <a:spcAft>
                          <a:spcPts val="600"/>
                        </a:spcAft>
                      </a:pPr>
                      <a:r>
                        <a:rPr lang="en-AU" sz="1800" dirty="0">
                          <a:effectLst/>
                          <a:highlight>
                            <a:srgbClr val="EBEBEB"/>
                          </a:highlight>
                          <a:latin typeface="+mn-lt"/>
                        </a:rPr>
                        <a:t> </a:t>
                      </a:r>
                      <a:endParaRPr lang="en-AU" sz="1800" dirty="0">
                        <a:effectLst/>
                        <a:highlight>
                          <a:srgbClr val="EBEBEB"/>
                        </a:highligh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2217926331"/>
                  </a:ext>
                </a:extLst>
              </a:tr>
              <a:tr h="459708">
                <a:tc>
                  <a:txBody>
                    <a:bodyPr/>
                    <a:lstStyle/>
                    <a:p>
                      <a:pPr>
                        <a:lnSpc>
                          <a:spcPct val="150000"/>
                        </a:lnSpc>
                        <a:spcBef>
                          <a:spcPts val="1200"/>
                        </a:spcBef>
                        <a:spcAft>
                          <a:spcPts val="600"/>
                        </a:spcAft>
                      </a:pPr>
                      <a:endParaRPr lang="en-AU" sz="1800" dirty="0">
                        <a:effectLst/>
                        <a:highlight>
                          <a:srgbClr val="EBEBEB"/>
                        </a:highlight>
                        <a:latin typeface="+mn-lt"/>
                        <a:ea typeface="Calibri" panose="020F0502020204030204" pitchFamily="34" charset="0"/>
                        <a:cs typeface="Arial" panose="020B0604020202020204" pitchFamily="34" charset="0"/>
                      </a:endParaRPr>
                    </a:p>
                  </a:txBody>
                  <a:tcPr marL="68580" marR="68580" marT="0" marB="0">
                    <a:lnR w="12700" cap="flat" cmpd="sng" algn="ctr">
                      <a:solidFill>
                        <a:schemeClr val="accent5"/>
                      </a:solidFill>
                      <a:prstDash val="solid"/>
                      <a:round/>
                      <a:headEnd type="none" w="med" len="med"/>
                      <a:tailEnd type="none" w="med" len="med"/>
                    </a:lnR>
                  </a:tcPr>
                </a:tc>
                <a:tc>
                  <a:txBody>
                    <a:bodyPr/>
                    <a:lstStyle/>
                    <a:p>
                      <a:pPr>
                        <a:lnSpc>
                          <a:spcPct val="150000"/>
                        </a:lnSpc>
                        <a:spcBef>
                          <a:spcPts val="1200"/>
                        </a:spcBef>
                        <a:spcAft>
                          <a:spcPts val="600"/>
                        </a:spcAft>
                      </a:pPr>
                      <a:endParaRPr lang="en-AU" sz="1800" dirty="0">
                        <a:effectLst/>
                        <a:highlight>
                          <a:srgbClr val="EBEBEB"/>
                        </a:highligh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1102534645"/>
                  </a:ext>
                </a:extLst>
              </a:tr>
              <a:tr h="459708">
                <a:tc>
                  <a:txBody>
                    <a:bodyPr/>
                    <a:lstStyle/>
                    <a:p>
                      <a:pPr>
                        <a:lnSpc>
                          <a:spcPct val="150000"/>
                        </a:lnSpc>
                        <a:spcBef>
                          <a:spcPts val="1200"/>
                        </a:spcBef>
                        <a:spcAft>
                          <a:spcPts val="600"/>
                        </a:spcAft>
                      </a:pPr>
                      <a:endParaRPr lang="en-AU" sz="1800" dirty="0">
                        <a:effectLst/>
                        <a:highlight>
                          <a:srgbClr val="EBEBEB"/>
                        </a:highlight>
                        <a:latin typeface="+mn-lt"/>
                        <a:ea typeface="Calibri" panose="020F0502020204030204" pitchFamily="34" charset="0"/>
                        <a:cs typeface="Arial" panose="020B0604020202020204" pitchFamily="34" charset="0"/>
                      </a:endParaRPr>
                    </a:p>
                  </a:txBody>
                  <a:tcPr marL="68580" marR="68580" marT="0" marB="0">
                    <a:lnR w="12700" cap="flat" cmpd="sng" algn="ctr">
                      <a:solidFill>
                        <a:schemeClr val="accent5"/>
                      </a:solidFill>
                      <a:prstDash val="solid"/>
                      <a:round/>
                      <a:headEnd type="none" w="med" len="med"/>
                      <a:tailEnd type="none" w="med" len="med"/>
                    </a:lnR>
                  </a:tcPr>
                </a:tc>
                <a:tc>
                  <a:txBody>
                    <a:bodyPr/>
                    <a:lstStyle/>
                    <a:p>
                      <a:pPr>
                        <a:lnSpc>
                          <a:spcPct val="150000"/>
                        </a:lnSpc>
                        <a:spcBef>
                          <a:spcPts val="1200"/>
                        </a:spcBef>
                        <a:spcAft>
                          <a:spcPts val="600"/>
                        </a:spcAft>
                      </a:pPr>
                      <a:endParaRPr lang="en-AU" sz="1800" dirty="0">
                        <a:effectLst/>
                        <a:highlight>
                          <a:srgbClr val="EBEBEB"/>
                        </a:highligh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1114716480"/>
                  </a:ext>
                </a:extLst>
              </a:tr>
              <a:tr h="459708">
                <a:tc>
                  <a:txBody>
                    <a:bodyPr/>
                    <a:lstStyle/>
                    <a:p>
                      <a:pPr>
                        <a:lnSpc>
                          <a:spcPct val="150000"/>
                        </a:lnSpc>
                        <a:spcBef>
                          <a:spcPts val="1200"/>
                        </a:spcBef>
                        <a:spcAft>
                          <a:spcPts val="600"/>
                        </a:spcAft>
                      </a:pPr>
                      <a:endParaRPr lang="en-AU" sz="1800" dirty="0">
                        <a:effectLst/>
                        <a:highlight>
                          <a:srgbClr val="EBEBEB"/>
                        </a:highlight>
                        <a:latin typeface="+mn-lt"/>
                        <a:ea typeface="Calibri" panose="020F0502020204030204" pitchFamily="34" charset="0"/>
                        <a:cs typeface="Arial" panose="020B0604020202020204" pitchFamily="34" charset="0"/>
                      </a:endParaRPr>
                    </a:p>
                  </a:txBody>
                  <a:tcPr marL="68580" marR="68580" marT="0" marB="0">
                    <a:lnR w="12700" cap="flat" cmpd="sng" algn="ctr">
                      <a:solidFill>
                        <a:schemeClr val="accent5"/>
                      </a:solidFill>
                      <a:prstDash val="solid"/>
                      <a:round/>
                      <a:headEnd type="none" w="med" len="med"/>
                      <a:tailEnd type="none" w="med" len="med"/>
                    </a:lnR>
                  </a:tcPr>
                </a:tc>
                <a:tc>
                  <a:txBody>
                    <a:bodyPr/>
                    <a:lstStyle/>
                    <a:p>
                      <a:pPr>
                        <a:lnSpc>
                          <a:spcPct val="150000"/>
                        </a:lnSpc>
                        <a:spcBef>
                          <a:spcPts val="1200"/>
                        </a:spcBef>
                        <a:spcAft>
                          <a:spcPts val="600"/>
                        </a:spcAft>
                      </a:pPr>
                      <a:endParaRPr lang="en-AU" sz="1800" dirty="0">
                        <a:effectLst/>
                        <a:highlight>
                          <a:srgbClr val="EBEBEB"/>
                        </a:highligh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3936112312"/>
                  </a:ext>
                </a:extLst>
              </a:tr>
            </a:tbl>
          </a:graphicData>
        </a:graphic>
      </p:graphicFrame>
      <p:sp>
        <p:nvSpPr>
          <p:cNvPr id="4" name="Slide Number Placeholder 3">
            <a:extLst>
              <a:ext uri="{FF2B5EF4-FFF2-40B4-BE49-F238E27FC236}">
                <a16:creationId xmlns:a16="http://schemas.microsoft.com/office/drawing/2014/main" id="{BE08ABA1-E4AC-A25C-70A7-D12E398BB59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108</a:t>
            </a:fld>
            <a:endParaRPr lang="en-AU"/>
          </a:p>
        </p:txBody>
      </p:sp>
    </p:spTree>
    <p:extLst>
      <p:ext uri="{BB962C8B-B14F-4D97-AF65-F5344CB8AC3E}">
        <p14:creationId xmlns:p14="http://schemas.microsoft.com/office/powerpoint/2010/main" val="279743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(17)</a:t>
            </a:r>
          </a:p>
        </p:txBody>
      </p:sp>
      <p:sp>
        <p:nvSpPr>
          <p:cNvPr id="6" name="Text Placeholder 5">
            <a:extLst>
              <a:ext uri="{FF2B5EF4-FFF2-40B4-BE49-F238E27FC236}">
                <a16:creationId xmlns:a16="http://schemas.microsoft.com/office/drawing/2014/main" id="{18833FB1-A996-4AD8-8EEC-3F5ED7B77D0B}"/>
              </a:ext>
            </a:extLst>
          </p:cNvPr>
          <p:cNvSpPr>
            <a:spLocks noGrp="1"/>
          </p:cNvSpPr>
          <p:nvPr>
            <p:ph type="body" sz="quarter" idx="19"/>
          </p:nvPr>
        </p:nvSpPr>
        <p:spPr/>
        <p:txBody>
          <a:bodyPr/>
          <a:lstStyle/>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are learning to</a:t>
            </a:r>
            <a:r>
              <a:rPr lang="en-AU" sz="1800" dirty="0">
                <a:solidFill>
                  <a:srgbClr val="22272B"/>
                </a:solidFill>
                <a:latin typeface="Public Sans" pitchFamily="2" charset="77"/>
                <a:ea typeface="+mn-lt"/>
                <a:cs typeface="Arial" panose="020B0604020202020204" pitchFamily="34" charset="0"/>
              </a:rPr>
              <a:t>:</a:t>
            </a:r>
          </a:p>
          <a:p>
            <a:pPr marL="285750" indent="-285750">
              <a:lnSpc>
                <a:spcPct val="150000"/>
              </a:lnSpc>
              <a:spcBef>
                <a:spcPts val="600"/>
              </a:spcBef>
              <a:spcAft>
                <a:spcPts val="600"/>
              </a:spcAft>
              <a:buFont typeface="Arial" panose="020B0604020202020204" pitchFamily="34" charset="0"/>
              <a:buChar char="•"/>
            </a:pPr>
            <a:r>
              <a:rPr lang="en-AU" sz="1800" dirty="0"/>
              <a:t>evaluate our project so that we can ensure we have met the design brief. </a:t>
            </a:r>
          </a:p>
          <a:p>
            <a:pPr>
              <a:lnSpc>
                <a:spcPct val="150000"/>
              </a:lnSpc>
              <a:spcBef>
                <a:spcPts val="600"/>
              </a:spcBef>
              <a:spcAft>
                <a:spcPts val="600"/>
              </a:spcAft>
            </a:pPr>
            <a:endParaRPr lang="en-AU" sz="1800" b="1" dirty="0">
              <a:solidFill>
                <a:srgbClr val="002664"/>
              </a:solidFill>
              <a:cs typeface="Arial" panose="020B0604020202020204" pitchFamily="34" charset="0"/>
            </a:endParaRPr>
          </a:p>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can:</a:t>
            </a:r>
          </a:p>
          <a:p>
            <a:pPr marL="342900" indent="-342900">
              <a:lnSpc>
                <a:spcPct val="150000"/>
              </a:lnSpc>
              <a:spcBef>
                <a:spcPts val="600"/>
              </a:spcBef>
              <a:spcAft>
                <a:spcPts val="600"/>
              </a:spcAft>
              <a:buFont typeface="Arial" panose="020B0604020202020204" pitchFamily="34" charset="0"/>
              <a:buChar char="•"/>
            </a:pPr>
            <a:r>
              <a:rPr lang="en-AU" sz="1800" dirty="0"/>
              <a:t>evaluate our projects against the success criteria</a:t>
            </a:r>
          </a:p>
          <a:p>
            <a:pPr marL="342900" indent="-342900">
              <a:lnSpc>
                <a:spcPct val="150000"/>
              </a:lnSpc>
              <a:spcBef>
                <a:spcPts val="600"/>
              </a:spcBef>
              <a:spcAft>
                <a:spcPts val="600"/>
              </a:spcAft>
              <a:buFont typeface="Arial" panose="020B0604020202020204" pitchFamily="34" charset="0"/>
              <a:buChar char="•"/>
            </a:pPr>
            <a:r>
              <a:rPr lang="en-AU" sz="1800" dirty="0"/>
              <a:t>explain how our completed carry item meets the design brief and criteria for success.</a:t>
            </a:r>
            <a:endParaRPr lang="en-US" sz="1800"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109</a:t>
            </a:fld>
            <a:endParaRPr lang="en-AU"/>
          </a:p>
        </p:txBody>
      </p:sp>
    </p:spTree>
    <p:extLst>
      <p:ext uri="{BB962C8B-B14F-4D97-AF65-F5344CB8AC3E}">
        <p14:creationId xmlns:p14="http://schemas.microsoft.com/office/powerpoint/2010/main" val="104775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82979-DA5A-E0BC-1962-A8BF5FEB215F}"/>
              </a:ext>
            </a:extLst>
          </p:cNvPr>
          <p:cNvSpPr>
            <a:spLocks noGrp="1"/>
          </p:cNvSpPr>
          <p:nvPr>
            <p:ph type="title"/>
          </p:nvPr>
        </p:nvSpPr>
        <p:spPr/>
        <p:txBody>
          <a:bodyPr/>
          <a:lstStyle/>
          <a:p>
            <a:r>
              <a:rPr lang="en-AU" dirty="0">
                <a:cs typeface="Arial" panose="020B0604020202020204" pitchFamily="34" charset="0"/>
              </a:rPr>
              <a:t>Looks like, feels like, sounds like – answers</a:t>
            </a:r>
          </a:p>
        </p:txBody>
      </p:sp>
      <p:sp>
        <p:nvSpPr>
          <p:cNvPr id="14" name="Text Placeholder 4">
            <a:extLst>
              <a:ext uri="{FF2B5EF4-FFF2-40B4-BE49-F238E27FC236}">
                <a16:creationId xmlns:a16="http://schemas.microsoft.com/office/drawing/2014/main" id="{D9A27424-FF8E-91CF-330A-6B0A8F83B51E}"/>
              </a:ext>
            </a:extLst>
          </p:cNvPr>
          <p:cNvSpPr>
            <a:spLocks noGrp="1"/>
          </p:cNvSpPr>
          <p:nvPr>
            <p:ph type="body" sz="quarter" idx="18"/>
          </p:nvPr>
        </p:nvSpPr>
        <p:spPr>
          <a:xfrm>
            <a:off x="360000" y="1764398"/>
            <a:ext cx="3206127" cy="1217341"/>
          </a:xfrm>
        </p:spPr>
        <p:txBody>
          <a:bodyPr/>
          <a:lstStyle/>
          <a:p>
            <a:r>
              <a:rPr lang="en-AU" sz="1800" dirty="0">
                <a:solidFill>
                  <a:schemeClr val="tx1"/>
                </a:solidFill>
                <a:latin typeface="+mn-lt"/>
                <a:cs typeface="Arial" panose="020B0604020202020204" pitchFamily="34" charset="0"/>
              </a:rPr>
              <a:t>After looking closely at each fabric sample, complete this chart to describe them.</a:t>
            </a:r>
          </a:p>
        </p:txBody>
      </p:sp>
      <p:sp>
        <p:nvSpPr>
          <p:cNvPr id="9" name="TextBox 8">
            <a:extLst>
              <a:ext uri="{FF2B5EF4-FFF2-40B4-BE49-F238E27FC236}">
                <a16:creationId xmlns:a16="http://schemas.microsoft.com/office/drawing/2014/main" id="{0C94EC0C-BAA4-A693-389D-7272BD6FD918}"/>
              </a:ext>
            </a:extLst>
          </p:cNvPr>
          <p:cNvSpPr txBox="1"/>
          <p:nvPr/>
        </p:nvSpPr>
        <p:spPr>
          <a:xfrm>
            <a:off x="4576068" y="4324350"/>
            <a:ext cx="2602889" cy="914400"/>
          </a:xfrm>
          <a:prstGeom prst="rect">
            <a:avLst/>
          </a:prstGeom>
          <a:noFill/>
        </p:spPr>
        <p:txBody>
          <a:bodyPr wrap="square" lIns="0" tIns="0" rIns="0" bIns="0" rtlCol="0">
            <a:noAutofit/>
          </a:bodyPr>
          <a:lstStyle/>
          <a:p>
            <a:pPr algn="l">
              <a:lnSpc>
                <a:spcPct val="150000"/>
              </a:lnSpc>
            </a:pPr>
            <a:r>
              <a:rPr lang="en-AU" sz="1800" dirty="0">
                <a:cs typeface="Arial" panose="020B0604020202020204" pitchFamily="34" charset="0"/>
              </a:rPr>
              <a:t>Smooth, rough, cold, warm, crisp, firm, stretchy, itchy, fluffy</a:t>
            </a:r>
          </a:p>
        </p:txBody>
      </p:sp>
      <p:sp>
        <p:nvSpPr>
          <p:cNvPr id="7" name="TextBox 6">
            <a:extLst>
              <a:ext uri="{FF2B5EF4-FFF2-40B4-BE49-F238E27FC236}">
                <a16:creationId xmlns:a16="http://schemas.microsoft.com/office/drawing/2014/main" id="{EC4A06F6-20F1-24E2-6091-C56958946B03}"/>
              </a:ext>
            </a:extLst>
          </p:cNvPr>
          <p:cNvSpPr txBox="1"/>
          <p:nvPr/>
        </p:nvSpPr>
        <p:spPr>
          <a:xfrm>
            <a:off x="6933684" y="1915868"/>
            <a:ext cx="1880308" cy="914400"/>
          </a:xfrm>
          <a:prstGeom prst="rect">
            <a:avLst/>
          </a:prstGeom>
          <a:noFill/>
        </p:spPr>
        <p:txBody>
          <a:bodyPr wrap="square" lIns="0" tIns="0" rIns="0" bIns="0" rtlCol="0">
            <a:noAutofit/>
          </a:bodyPr>
          <a:lstStyle/>
          <a:p>
            <a:pPr algn="l">
              <a:lnSpc>
                <a:spcPct val="150000"/>
              </a:lnSpc>
            </a:pPr>
            <a:r>
              <a:rPr lang="en-AU" sz="1800" dirty="0">
                <a:cs typeface="Arial" panose="020B0604020202020204" pitchFamily="34" charset="0"/>
              </a:rPr>
              <a:t>Shiny, fluffy, matt, furry</a:t>
            </a:r>
          </a:p>
        </p:txBody>
      </p:sp>
      <p:sp>
        <p:nvSpPr>
          <p:cNvPr id="8" name="TextBox 7">
            <a:extLst>
              <a:ext uri="{FF2B5EF4-FFF2-40B4-BE49-F238E27FC236}">
                <a16:creationId xmlns:a16="http://schemas.microsoft.com/office/drawing/2014/main" id="{1C8C26DE-DD7C-D06F-2874-F1C808847581}"/>
              </a:ext>
            </a:extLst>
          </p:cNvPr>
          <p:cNvSpPr txBox="1"/>
          <p:nvPr/>
        </p:nvSpPr>
        <p:spPr>
          <a:xfrm>
            <a:off x="8188899" y="4324350"/>
            <a:ext cx="3206127" cy="914400"/>
          </a:xfrm>
          <a:prstGeom prst="rect">
            <a:avLst/>
          </a:prstGeom>
          <a:noFill/>
        </p:spPr>
        <p:txBody>
          <a:bodyPr wrap="square" lIns="0" tIns="0" rIns="0" bIns="0" rtlCol="0">
            <a:noAutofit/>
          </a:bodyPr>
          <a:lstStyle/>
          <a:p>
            <a:pPr algn="l">
              <a:lnSpc>
                <a:spcPct val="150000"/>
              </a:lnSpc>
            </a:pPr>
            <a:r>
              <a:rPr lang="en-AU" sz="1800" dirty="0">
                <a:cs typeface="Arial" panose="020B0604020202020204" pitchFamily="34" charset="0"/>
              </a:rPr>
              <a:t>Silent, crunchy, squeaking, rustling, swooshing, crumpling, swishing</a:t>
            </a:r>
          </a:p>
        </p:txBody>
      </p:sp>
      <p:pic>
        <p:nvPicPr>
          <p:cNvPr id="11" name="Content Placeholder 5">
            <a:extLst>
              <a:ext uri="{FF2B5EF4-FFF2-40B4-BE49-F238E27FC236}">
                <a16:creationId xmlns:a16="http://schemas.microsoft.com/office/drawing/2014/main" id="{DAC7304F-8318-D97B-4DBE-DABA89C6802C}"/>
              </a:ext>
              <a:ext uri="{C183D7F6-B498-43B3-948B-1728B52AA6E4}">
                <adec:decorative xmlns:adec="http://schemas.microsoft.com/office/drawing/2017/decorative" val="1"/>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p:blipFill>
        <p:spPr bwMode="auto">
          <a:xfrm>
            <a:off x="5877513" y="1619250"/>
            <a:ext cx="3206127" cy="4537075"/>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979905BC-674C-66BC-9BA3-41EF1BA0F02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39917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a:xfrm>
            <a:off x="360000" y="360000"/>
            <a:ext cx="10080000" cy="545601"/>
          </a:xfrm>
        </p:spPr>
        <p:txBody>
          <a:bodyPr anchor="t">
            <a:normAutofit/>
          </a:bodyPr>
          <a:lstStyle/>
          <a:p>
            <a:r>
              <a:rPr lang="en-AU" dirty="0">
                <a:cs typeface="Arial" panose="020B0604020202020204" pitchFamily="34" charset="0"/>
              </a:rPr>
              <a:t>Testing and evaluating</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a:xfrm>
            <a:off x="360000" y="982520"/>
            <a:ext cx="10080000" cy="310015"/>
          </a:xfrm>
        </p:spPr>
        <p:txBody>
          <a:bodyPr anchor="b">
            <a:noAutofit/>
          </a:bodyPr>
          <a:lstStyle/>
          <a:p>
            <a:pPr>
              <a:lnSpc>
                <a:spcPct val="140000"/>
              </a:lnSpc>
            </a:pPr>
            <a:r>
              <a:rPr lang="en-AU" dirty="0">
                <a:cs typeface="Arial" panose="020B0604020202020204" pitchFamily="34" charset="0"/>
              </a:rPr>
              <a:t>Evaluate your final product in terms of your success criteria</a:t>
            </a:r>
          </a:p>
        </p:txBody>
      </p:sp>
      <p:sp>
        <p:nvSpPr>
          <p:cNvPr id="8" name="TextBox 7">
            <a:extLst>
              <a:ext uri="{FF2B5EF4-FFF2-40B4-BE49-F238E27FC236}">
                <a16:creationId xmlns:a16="http://schemas.microsoft.com/office/drawing/2014/main" id="{DF222841-35FF-26CF-9460-CD02893F2E42}"/>
              </a:ext>
            </a:extLst>
          </p:cNvPr>
          <p:cNvSpPr txBox="1"/>
          <p:nvPr/>
        </p:nvSpPr>
        <p:spPr>
          <a:xfrm>
            <a:off x="360000" y="1630680"/>
            <a:ext cx="11018189" cy="364290"/>
          </a:xfrm>
          <a:prstGeom prst="rect">
            <a:avLst/>
          </a:prstGeom>
          <a:noFill/>
        </p:spPr>
        <p:txBody>
          <a:bodyPr wrap="square" lIns="0" tIns="0" rIns="0" bIns="0" rtlCol="0">
            <a:noAutofit/>
          </a:bodyPr>
          <a:lstStyle/>
          <a:p>
            <a:pPr algn="l"/>
            <a:r>
              <a:rPr lang="en-AU" sz="1800" dirty="0">
                <a:cs typeface="Arial" panose="020B0604020202020204" pitchFamily="34" charset="0"/>
              </a:rPr>
              <a:t>In your workbook choose which icon best reflects how your design meets each success criteria. </a:t>
            </a:r>
          </a:p>
        </p:txBody>
      </p:sp>
      <p:sp>
        <p:nvSpPr>
          <p:cNvPr id="14" name="Rounded Rectangular Callout 13">
            <a:extLst>
              <a:ext uri="{FF2B5EF4-FFF2-40B4-BE49-F238E27FC236}">
                <a16:creationId xmlns:a16="http://schemas.microsoft.com/office/drawing/2014/main" id="{E6D50BBD-7002-1700-118F-D7213A287A1C}"/>
              </a:ext>
            </a:extLst>
          </p:cNvPr>
          <p:cNvSpPr/>
          <p:nvPr/>
        </p:nvSpPr>
        <p:spPr>
          <a:xfrm>
            <a:off x="1475312" y="2352281"/>
            <a:ext cx="1799511" cy="1556418"/>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50000"/>
              </a:lnSpc>
            </a:pPr>
            <a:r>
              <a:rPr lang="en-AU" sz="1800" dirty="0">
                <a:cs typeface="Arial" panose="020B0604020202020204" pitchFamily="34" charset="0"/>
              </a:rPr>
              <a:t>It meets this criteria very well.</a:t>
            </a:r>
          </a:p>
        </p:txBody>
      </p:sp>
      <p:pic>
        <p:nvPicPr>
          <p:cNvPr id="3" name="Graphic 4">
            <a:extLst>
              <a:ext uri="{FF2B5EF4-FFF2-40B4-BE49-F238E27FC236}">
                <a16:creationId xmlns:a16="http://schemas.microsoft.com/office/drawing/2014/main" id="{4EE95F42-5224-66EB-A214-8AEF4EA65DC4}"/>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0000" y="4082641"/>
            <a:ext cx="2015068" cy="2015068"/>
          </a:xfrm>
          <a:prstGeom prst="rect">
            <a:avLst/>
          </a:prstGeom>
        </p:spPr>
      </p:pic>
      <p:sp>
        <p:nvSpPr>
          <p:cNvPr id="15" name="Rounded Rectangular Callout 14">
            <a:extLst>
              <a:ext uri="{FF2B5EF4-FFF2-40B4-BE49-F238E27FC236}">
                <a16:creationId xmlns:a16="http://schemas.microsoft.com/office/drawing/2014/main" id="{AFB74777-FB66-6D35-2C61-185245CBA79A}"/>
              </a:ext>
            </a:extLst>
          </p:cNvPr>
          <p:cNvSpPr/>
          <p:nvPr/>
        </p:nvSpPr>
        <p:spPr>
          <a:xfrm>
            <a:off x="5424460" y="2352281"/>
            <a:ext cx="1799511" cy="1556418"/>
          </a:xfrm>
          <a:prstGeom prst="wedgeRoundRectCallou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50000"/>
              </a:lnSpc>
            </a:pPr>
            <a:r>
              <a:rPr lang="en-AU" sz="1800" dirty="0">
                <a:solidFill>
                  <a:schemeClr val="accent1"/>
                </a:solidFill>
                <a:cs typeface="Arial" panose="020B0604020202020204" pitchFamily="34" charset="0"/>
              </a:rPr>
              <a:t>It meets most of this criteria.</a:t>
            </a:r>
          </a:p>
        </p:txBody>
      </p:sp>
      <p:pic>
        <p:nvPicPr>
          <p:cNvPr id="6" name="Graphic 3">
            <a:extLst>
              <a:ext uri="{FF2B5EF4-FFF2-40B4-BE49-F238E27FC236}">
                <a16:creationId xmlns:a16="http://schemas.microsoft.com/office/drawing/2014/main" id="{CC8976C1-E3E6-5085-243B-50F406DECAE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99466" y="4082641"/>
            <a:ext cx="2015068" cy="2015068"/>
          </a:xfrm>
          <a:prstGeom prst="rect">
            <a:avLst/>
          </a:prstGeom>
        </p:spPr>
      </p:pic>
      <p:sp>
        <p:nvSpPr>
          <p:cNvPr id="17" name="Rounded Rectangular Callout 16">
            <a:extLst>
              <a:ext uri="{FF2B5EF4-FFF2-40B4-BE49-F238E27FC236}">
                <a16:creationId xmlns:a16="http://schemas.microsoft.com/office/drawing/2014/main" id="{DB04A974-334F-B197-0E23-A0CF016C58A6}"/>
              </a:ext>
            </a:extLst>
          </p:cNvPr>
          <p:cNvSpPr/>
          <p:nvPr/>
        </p:nvSpPr>
        <p:spPr>
          <a:xfrm>
            <a:off x="9413365" y="2352281"/>
            <a:ext cx="1799511" cy="1556418"/>
          </a:xfrm>
          <a:prstGeom prst="wedgeRoundRectCallou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50000"/>
              </a:lnSpc>
            </a:pPr>
            <a:r>
              <a:rPr lang="en-AU" sz="1800" dirty="0">
                <a:solidFill>
                  <a:schemeClr val="accent1"/>
                </a:solidFill>
                <a:cs typeface="Arial" panose="020B0604020202020204" pitchFamily="34" charset="0"/>
              </a:rPr>
              <a:t>It does not meet this criteria.</a:t>
            </a:r>
          </a:p>
        </p:txBody>
      </p:sp>
      <p:pic>
        <p:nvPicPr>
          <p:cNvPr id="7" name="Graphic 1">
            <a:extLst>
              <a:ext uri="{FF2B5EF4-FFF2-40B4-BE49-F238E27FC236}">
                <a16:creationId xmlns:a16="http://schemas.microsoft.com/office/drawing/2014/main" id="{F2F55365-DFAE-5A4C-06A7-09E93173A6A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9062" y="4082641"/>
            <a:ext cx="2015068" cy="2015068"/>
          </a:xfrm>
          <a:prstGeom prst="rect">
            <a:avLst/>
          </a:prstGeom>
        </p:spPr>
      </p:pic>
      <p:sp>
        <p:nvSpPr>
          <p:cNvPr id="11" name="Slide Number Placeholder 3">
            <a:extLst>
              <a:ext uri="{FF2B5EF4-FFF2-40B4-BE49-F238E27FC236}">
                <a16:creationId xmlns:a16="http://schemas.microsoft.com/office/drawing/2014/main" id="{D0B528B3-4483-FA36-DA7E-844AA69921D3}"/>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a:spcAft>
                <a:spcPts val="600"/>
              </a:spcAft>
            </a:pPr>
            <a:fld id="{10A01DC5-1685-4615-8240-15192985C6A2}" type="slidenum">
              <a:rPr lang="en-AU" smtClean="0"/>
              <a:pPr>
                <a:spcAft>
                  <a:spcPts val="600"/>
                </a:spcAft>
              </a:pPr>
              <a:t>110</a:t>
            </a:fld>
            <a:endParaRPr lang="en-AU"/>
          </a:p>
        </p:txBody>
      </p:sp>
    </p:spTree>
    <p:extLst>
      <p:ext uri="{BB962C8B-B14F-4D97-AF65-F5344CB8AC3E}">
        <p14:creationId xmlns:p14="http://schemas.microsoft.com/office/powerpoint/2010/main" val="379112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428999"/>
            <a:ext cx="11447825" cy="2927351"/>
          </a:xfrm>
        </p:spPr>
        <p:txBody>
          <a:bodyPr/>
          <a:lstStyle/>
          <a:p>
            <a:pPr>
              <a:spcBef>
                <a:spcPts val="600"/>
              </a:spcBef>
              <a:spcAft>
                <a:spcPts val="600"/>
              </a:spcAft>
            </a:pPr>
            <a:r>
              <a:rPr lang="en-AU" sz="1400" u="sng" dirty="0">
                <a:solidFill>
                  <a:srgbClr val="001C4A"/>
                </a:solidFill>
                <a:effectLst/>
                <a:ea typeface="Calibri" panose="020F0502020204030204" pitchFamily="34" charset="0"/>
                <a:hlinkClick r:id="rId5"/>
              </a:rPr>
              <a:t>Technology 7–8 Syllabus</a:t>
            </a:r>
            <a:r>
              <a:rPr lang="en-AU" sz="1400" dirty="0"/>
              <a:t> © Syllabus NSW Education Standards Authority (NESA) for and on behalf of the Crown in right of the State of New South Wales, 2024.</a:t>
            </a:r>
          </a:p>
          <a:p>
            <a:pPr>
              <a:lnSpc>
                <a:spcPct val="150000"/>
              </a:lnSpc>
              <a:spcBef>
                <a:spcPts val="600"/>
              </a:spcBef>
              <a:spcAft>
                <a:spcPts val="600"/>
              </a:spcAft>
            </a:pPr>
            <a:r>
              <a:rPr lang="en-AU" sz="1400" dirty="0">
                <a:effectLst/>
                <a:ea typeface="Calibri" panose="020F0502020204030204" pitchFamily="34" charset="0"/>
              </a:rPr>
              <a:t>ABC (Australian Broadcasting Corporation) (17 May 2022) </a:t>
            </a:r>
            <a:r>
              <a:rPr lang="en-AU" sz="1400" dirty="0">
                <a:effectLst/>
                <a:ea typeface="Calibri" panose="020F0502020204030204" pitchFamily="34" charset="0"/>
                <a:hlinkClick r:id="rId6"/>
              </a:rPr>
              <a:t>'Indigenous bags and textiles' [video]</a:t>
            </a:r>
            <a:r>
              <a:rPr lang="en-AU" sz="1400" dirty="0">
                <a:effectLst/>
                <a:ea typeface="Calibri" panose="020F0502020204030204" pitchFamily="34" charset="0"/>
              </a:rPr>
              <a:t>, </a:t>
            </a:r>
            <a:r>
              <a:rPr lang="en-AU" sz="1400" i="1" dirty="0">
                <a:effectLst/>
                <a:ea typeface="Calibri" panose="020F0502020204030204" pitchFamily="34" charset="0"/>
              </a:rPr>
              <a:t>ABC Education,</a:t>
            </a:r>
            <a:r>
              <a:rPr lang="en-AU" sz="1400" dirty="0">
                <a:effectLst/>
                <a:ea typeface="Calibri" panose="020F0502020204030204" pitchFamily="34" charset="0"/>
              </a:rPr>
              <a:t> ABC website accessed 17 June 2024.</a:t>
            </a:r>
          </a:p>
          <a:p>
            <a:pPr>
              <a:lnSpc>
                <a:spcPct val="150000"/>
              </a:lnSpc>
              <a:spcBef>
                <a:spcPts val="600"/>
              </a:spcBef>
              <a:spcAft>
                <a:spcPts val="600"/>
              </a:spcAft>
            </a:pPr>
            <a:r>
              <a:rPr lang="en-AU" sz="1400" dirty="0">
                <a:effectLst/>
                <a:ea typeface="Calibri" panose="020F0502020204030204" pitchFamily="34" charset="0"/>
              </a:rPr>
              <a:t>ABC </a:t>
            </a:r>
            <a:r>
              <a:rPr lang="en-AU" sz="1400" dirty="0" err="1">
                <a:effectLst/>
                <a:ea typeface="Calibri" panose="020F0502020204030204" pitchFamily="34" charset="0"/>
              </a:rPr>
              <a:t>iview</a:t>
            </a:r>
            <a:r>
              <a:rPr lang="en-AU" sz="1400" dirty="0">
                <a:effectLst/>
                <a:ea typeface="Calibri" panose="020F0502020204030204" pitchFamily="34" charset="0"/>
              </a:rPr>
              <a:t> (12 September 2021) </a:t>
            </a:r>
            <a:r>
              <a:rPr lang="en-AU" sz="1400" dirty="0">
                <a:effectLst/>
                <a:ea typeface="Calibri" panose="020F0502020204030204" pitchFamily="34" charset="0"/>
                <a:hlinkClick r:id="rId7"/>
              </a:rPr>
              <a:t>'Waking up Indigenous weaving practices | Art Works' [video]</a:t>
            </a:r>
            <a:r>
              <a:rPr lang="en-AU" sz="1400" dirty="0">
                <a:effectLst/>
                <a:ea typeface="Calibri" panose="020F0502020204030204" pitchFamily="34" charset="0"/>
              </a:rPr>
              <a:t>, </a:t>
            </a:r>
            <a:r>
              <a:rPr lang="en-AU" sz="1400" i="1" dirty="0">
                <a:effectLst/>
                <a:ea typeface="Calibri" panose="020F0502020204030204" pitchFamily="34" charset="0"/>
              </a:rPr>
              <a:t>ABC </a:t>
            </a:r>
            <a:r>
              <a:rPr lang="en-AU" sz="1400" i="1" dirty="0" err="1">
                <a:effectLst/>
                <a:ea typeface="Calibri" panose="020F0502020204030204" pitchFamily="34" charset="0"/>
              </a:rPr>
              <a:t>iview</a:t>
            </a:r>
            <a:r>
              <a:rPr lang="en-AU" sz="1400" dirty="0">
                <a:effectLst/>
                <a:ea typeface="Calibri" panose="020F0502020204030204" pitchFamily="34" charset="0"/>
              </a:rPr>
              <a:t>, YouTube, accessed 12 June 2024.</a:t>
            </a:r>
          </a:p>
          <a:p>
            <a:pPr>
              <a:lnSpc>
                <a:spcPct val="150000"/>
              </a:lnSpc>
              <a:spcBef>
                <a:spcPts val="600"/>
              </a:spcBef>
              <a:spcAft>
                <a:spcPts val="600"/>
              </a:spcAft>
            </a:pPr>
            <a:r>
              <a:rPr lang="en-AU" sz="1400" dirty="0">
                <a:effectLst/>
                <a:ea typeface="Calibri" panose="020F0502020204030204" pitchFamily="34" charset="0"/>
              </a:rPr>
              <a:t>ABC News (Australia) (9 July 2018) </a:t>
            </a:r>
            <a:r>
              <a:rPr lang="en-AU" sz="1400" dirty="0">
                <a:effectLst/>
                <a:ea typeface="Calibri" panose="020F0502020204030204" pitchFamily="34" charset="0"/>
                <a:hlinkClick r:id="rId8"/>
              </a:rPr>
              <a:t>'We Can, We Do: Aunty Connie Hart breaks all the rules to keep tradition alive' [video]</a:t>
            </a:r>
            <a:r>
              <a:rPr lang="en-AU" sz="1400" dirty="0">
                <a:effectLst/>
                <a:ea typeface="Calibri" panose="020F0502020204030204" pitchFamily="34" charset="0"/>
              </a:rPr>
              <a:t>, </a:t>
            </a:r>
            <a:r>
              <a:rPr lang="en-AU" sz="1400" i="1" dirty="0">
                <a:effectLst/>
                <a:ea typeface="Calibri" panose="020F0502020204030204" pitchFamily="34" charset="0"/>
              </a:rPr>
              <a:t>ABC News (Australia)</a:t>
            </a:r>
            <a:r>
              <a:rPr lang="en-AU" sz="1400" dirty="0">
                <a:effectLst/>
                <a:ea typeface="Calibri" panose="020F0502020204030204" pitchFamily="34" charset="0"/>
              </a:rPr>
              <a:t>, YouTube, accessed 12 June 2024.</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111</a:t>
            </a:fld>
            <a:endParaRPr lang="en-AU" dirty="0"/>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(2)</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428999"/>
            <a:ext cx="11447825" cy="2927351"/>
          </a:xfrm>
        </p:spPr>
        <p:txBody>
          <a:bodyPr/>
          <a:lstStyle/>
          <a:p>
            <a:pPr>
              <a:lnSpc>
                <a:spcPct val="150000"/>
              </a:lnSpc>
              <a:spcBef>
                <a:spcPts val="600"/>
              </a:spcBef>
              <a:spcAft>
                <a:spcPts val="600"/>
              </a:spcAft>
            </a:pPr>
            <a:r>
              <a:rPr lang="en-AU" sz="1400" dirty="0">
                <a:solidFill>
                  <a:srgbClr val="000000"/>
                </a:solidFill>
                <a:effectLst/>
                <a:ea typeface="Calibri" panose="020F0502020204030204" pitchFamily="34" charset="0"/>
              </a:rPr>
              <a:t>Boomerang Bags (7 March 2014) </a:t>
            </a:r>
            <a:r>
              <a:rPr lang="en-AU" sz="1400" dirty="0">
                <a:solidFill>
                  <a:srgbClr val="000000"/>
                </a:solidFill>
                <a:effectLst/>
                <a:ea typeface="Calibri" panose="020F0502020204030204" pitchFamily="34" charset="0"/>
                <a:hlinkClick r:id="rId5"/>
              </a:rPr>
              <a:t>'The Life of a Plastic Bag' [video]</a:t>
            </a:r>
            <a:r>
              <a:rPr lang="en-AU" sz="1400" dirty="0">
                <a:solidFill>
                  <a:srgbClr val="000000"/>
                </a:solidFill>
                <a:effectLst/>
                <a:ea typeface="Calibri" panose="020F0502020204030204" pitchFamily="34" charset="0"/>
              </a:rPr>
              <a:t>, </a:t>
            </a:r>
            <a:r>
              <a:rPr lang="en-AU" sz="1400" i="1" dirty="0">
                <a:solidFill>
                  <a:srgbClr val="000000"/>
                </a:solidFill>
                <a:effectLst/>
                <a:ea typeface="Calibri" panose="020F0502020204030204" pitchFamily="34" charset="0"/>
              </a:rPr>
              <a:t>Boomerang Bags</a:t>
            </a:r>
            <a:r>
              <a:rPr lang="en-AU" sz="1400" dirty="0">
                <a:solidFill>
                  <a:srgbClr val="000000"/>
                </a:solidFill>
                <a:effectLst/>
                <a:ea typeface="Calibri" panose="020F0502020204030204" pitchFamily="34" charset="0"/>
              </a:rPr>
              <a:t>, YouTube, accessed 17 June 2024.</a:t>
            </a:r>
          </a:p>
          <a:p>
            <a:pPr>
              <a:lnSpc>
                <a:spcPct val="150000"/>
              </a:lnSpc>
              <a:spcBef>
                <a:spcPts val="600"/>
              </a:spcBef>
              <a:spcAft>
                <a:spcPts val="600"/>
              </a:spcAft>
            </a:pPr>
            <a:r>
              <a:rPr lang="en-AU" sz="1400" dirty="0">
                <a:effectLst/>
                <a:ea typeface="Calibri" panose="020F0502020204030204" pitchFamily="34" charset="0"/>
              </a:rPr>
              <a:t>Boomerang Bags (2022) </a:t>
            </a:r>
            <a:r>
              <a:rPr lang="en-AU" sz="1400" i="1" dirty="0">
                <a:effectLst/>
                <a:ea typeface="Calibri" panose="020F0502020204030204" pitchFamily="34" charset="0"/>
                <a:hlinkClick r:id="rId6"/>
              </a:rPr>
              <a:t>Boomerang Bags</a:t>
            </a:r>
            <a:r>
              <a:rPr lang="en-AU" sz="1400" dirty="0">
                <a:effectLst/>
                <a:ea typeface="Calibri" panose="020F0502020204030204" pitchFamily="34" charset="0"/>
              </a:rPr>
              <a:t> [website], accessed 17 June 2024.</a:t>
            </a:r>
          </a:p>
          <a:p>
            <a:pPr>
              <a:lnSpc>
                <a:spcPct val="150000"/>
              </a:lnSpc>
              <a:spcBef>
                <a:spcPts val="600"/>
              </a:spcBef>
              <a:spcAft>
                <a:spcPts val="600"/>
              </a:spcAft>
            </a:pPr>
            <a:r>
              <a:rPr lang="en-AU" sz="1400" dirty="0">
                <a:solidFill>
                  <a:srgbClr val="000000"/>
                </a:solidFill>
                <a:effectLst/>
                <a:ea typeface="Calibri" panose="020F0502020204030204" pitchFamily="34" charset="0"/>
              </a:rPr>
              <a:t>Brothers Make ( 2 March 2024) </a:t>
            </a:r>
            <a:r>
              <a:rPr lang="en-AU" sz="1400" dirty="0">
                <a:solidFill>
                  <a:srgbClr val="000000"/>
                </a:solidFill>
                <a:effectLst/>
                <a:ea typeface="Calibri" panose="020F0502020204030204" pitchFamily="34" charset="0"/>
                <a:hlinkClick r:id="rId7"/>
              </a:rPr>
              <a:t>'Can Your Chip Bags Save Lives?' [video]</a:t>
            </a:r>
            <a:r>
              <a:rPr lang="en-AU" sz="1400" dirty="0">
                <a:solidFill>
                  <a:srgbClr val="000000"/>
                </a:solidFill>
                <a:effectLst/>
                <a:ea typeface="Calibri" panose="020F0502020204030204" pitchFamily="34" charset="0"/>
              </a:rPr>
              <a:t>, </a:t>
            </a:r>
            <a:r>
              <a:rPr lang="en-AU" sz="1400" i="1" dirty="0">
                <a:solidFill>
                  <a:srgbClr val="000000"/>
                </a:solidFill>
                <a:effectLst/>
                <a:ea typeface="Calibri" panose="020F0502020204030204" pitchFamily="34" charset="0"/>
              </a:rPr>
              <a:t>Brothers Make</a:t>
            </a:r>
            <a:r>
              <a:rPr lang="en-AU" sz="1400" dirty="0">
                <a:solidFill>
                  <a:srgbClr val="000000"/>
                </a:solidFill>
                <a:effectLst/>
                <a:ea typeface="Calibri" panose="020F0502020204030204" pitchFamily="34" charset="0"/>
              </a:rPr>
              <a:t>, YouTube, accessed 17 June 2024.</a:t>
            </a:r>
          </a:p>
          <a:p>
            <a:pPr>
              <a:lnSpc>
                <a:spcPct val="150000"/>
              </a:lnSpc>
              <a:spcBef>
                <a:spcPts val="600"/>
              </a:spcBef>
              <a:spcAft>
                <a:spcPts val="600"/>
              </a:spcAft>
            </a:pPr>
            <a:r>
              <a:rPr lang="en-AU" sz="1400" dirty="0">
                <a:effectLst/>
                <a:ea typeface="Calibri" panose="020F0502020204030204" pitchFamily="34" charset="0"/>
              </a:rPr>
              <a:t>Brothers Make (24 September 2022) </a:t>
            </a:r>
            <a:r>
              <a:rPr lang="en-AU" sz="1400" dirty="0">
                <a:effectLst/>
                <a:ea typeface="Calibri" panose="020F0502020204030204" pitchFamily="34" charset="0"/>
                <a:hlinkClick r:id="rId8"/>
              </a:rPr>
              <a:t>'Beginners' Guide to Plastic Bag Recycling - How to Make a Wallet´ [video]</a:t>
            </a:r>
            <a:r>
              <a:rPr lang="en-AU" sz="1400" dirty="0">
                <a:effectLst/>
                <a:ea typeface="Calibri" panose="020F0502020204030204" pitchFamily="34" charset="0"/>
              </a:rPr>
              <a:t>, </a:t>
            </a:r>
            <a:r>
              <a:rPr lang="en-AU" sz="1400" i="1" dirty="0">
                <a:effectLst/>
                <a:ea typeface="Calibri" panose="020F0502020204030204" pitchFamily="34" charset="0"/>
              </a:rPr>
              <a:t>Brothers Make</a:t>
            </a:r>
            <a:r>
              <a:rPr lang="en-AU" sz="1400" dirty="0">
                <a:effectLst/>
                <a:ea typeface="Calibri" panose="020F0502020204030204" pitchFamily="34" charset="0"/>
              </a:rPr>
              <a:t>, YouTube, accessed 17 June 2024.</a:t>
            </a:r>
          </a:p>
          <a:p>
            <a:pPr>
              <a:lnSpc>
                <a:spcPct val="150000"/>
              </a:lnSpc>
              <a:spcBef>
                <a:spcPts val="600"/>
              </a:spcBef>
              <a:spcAft>
                <a:spcPts val="600"/>
              </a:spcAft>
            </a:pPr>
            <a:r>
              <a:rPr lang="en-AU" sz="1400" dirty="0">
                <a:effectLst/>
                <a:ea typeface="Calibri" panose="020F0502020204030204" pitchFamily="34" charset="0"/>
              </a:rPr>
              <a:t>Brothers Make (27 May 2023) </a:t>
            </a:r>
            <a:r>
              <a:rPr lang="en-AU" sz="1400" dirty="0">
                <a:effectLst/>
                <a:ea typeface="Calibri" panose="020F0502020204030204" pitchFamily="34" charset="0"/>
                <a:hlinkClick r:id="rId9"/>
              </a:rPr>
              <a:t>'Is this a better use for plastic bags?' [video]</a:t>
            </a:r>
            <a:r>
              <a:rPr lang="en-AU" sz="1400" dirty="0">
                <a:effectLst/>
                <a:ea typeface="Calibri" panose="020F0502020204030204" pitchFamily="34" charset="0"/>
              </a:rPr>
              <a:t>, </a:t>
            </a:r>
            <a:r>
              <a:rPr lang="en-AU" sz="1400" i="1" dirty="0">
                <a:effectLst/>
                <a:ea typeface="Calibri" panose="020F0502020204030204" pitchFamily="34" charset="0"/>
              </a:rPr>
              <a:t>Brothers Make</a:t>
            </a:r>
            <a:r>
              <a:rPr lang="en-AU" sz="1400" dirty="0">
                <a:effectLst/>
                <a:ea typeface="Calibri" panose="020F0502020204030204" pitchFamily="34" charset="0"/>
              </a:rPr>
              <a:t>, YouTube, accessed 14 June 2024.</a:t>
            </a:r>
          </a:p>
          <a:p>
            <a:pPr>
              <a:spcBef>
                <a:spcPts val="600"/>
              </a:spcBef>
              <a:spcAft>
                <a:spcPts val="600"/>
              </a:spcAft>
            </a:pPr>
            <a:r>
              <a:rPr lang="en-AU" sz="1400" dirty="0">
                <a:effectLst/>
                <a:ea typeface="Calibri" panose="020F0502020204030204" pitchFamily="34" charset="0"/>
              </a:rPr>
              <a:t>Cool.org (25 August 2020) </a:t>
            </a:r>
            <a:r>
              <a:rPr lang="en-AU" sz="1400" dirty="0">
                <a:effectLst/>
                <a:ea typeface="Calibri" panose="020F0502020204030204" pitchFamily="34" charset="0"/>
                <a:hlinkClick r:id="rId10"/>
              </a:rPr>
              <a:t>‘Take 3 – Connection' [video]</a:t>
            </a:r>
            <a:r>
              <a:rPr lang="en-AU" sz="1400" dirty="0">
                <a:effectLst/>
                <a:ea typeface="Calibri" panose="020F0502020204030204" pitchFamily="34" charset="0"/>
              </a:rPr>
              <a:t>, </a:t>
            </a:r>
            <a:r>
              <a:rPr lang="en-AU" sz="1400" i="1" dirty="0">
                <a:effectLst/>
                <a:ea typeface="Calibri" panose="020F0502020204030204" pitchFamily="34" charset="0"/>
              </a:rPr>
              <a:t>Cool.org</a:t>
            </a:r>
            <a:r>
              <a:rPr lang="en-AU" sz="1400" dirty="0">
                <a:effectLst/>
                <a:ea typeface="Calibri" panose="020F0502020204030204" pitchFamily="34" charset="0"/>
              </a:rPr>
              <a:t>, Vimeo, accessed 17 June 2024.</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112</a:t>
            </a:fld>
            <a:endParaRPr lang="en-AU"/>
          </a:p>
        </p:txBody>
      </p:sp>
    </p:spTree>
    <p:extLst>
      <p:ext uri="{BB962C8B-B14F-4D97-AF65-F5344CB8AC3E}">
        <p14:creationId xmlns:p14="http://schemas.microsoft.com/office/powerpoint/2010/main" val="267824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(3)</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428999"/>
            <a:ext cx="10897613" cy="2927351"/>
          </a:xfrm>
        </p:spPr>
        <p:txBody>
          <a:bodyPr/>
          <a:lstStyle/>
          <a:p>
            <a:pPr>
              <a:lnSpc>
                <a:spcPct val="150000"/>
              </a:lnSpc>
              <a:spcBef>
                <a:spcPts val="600"/>
              </a:spcBef>
              <a:spcAft>
                <a:spcPts val="600"/>
              </a:spcAft>
            </a:pPr>
            <a:r>
              <a:rPr lang="en-AU" sz="1400" dirty="0" err="1">
                <a:effectLst/>
                <a:ea typeface="Calibri" panose="020F0502020204030204" pitchFamily="34" charset="0"/>
              </a:rPr>
              <a:t>CottonAustralia</a:t>
            </a:r>
            <a:r>
              <a:rPr lang="en-AU" sz="1400" dirty="0">
                <a:effectLst/>
                <a:ea typeface="Calibri" panose="020F0502020204030204" pitchFamily="34" charset="0"/>
              </a:rPr>
              <a:t> (18 August 2020) </a:t>
            </a:r>
            <a:r>
              <a:rPr lang="en-AU" sz="1400" dirty="0">
                <a:effectLst/>
                <a:ea typeface="Calibri" panose="020F0502020204030204" pitchFamily="34" charset="0"/>
                <a:hlinkClick r:id="rId5"/>
              </a:rPr>
              <a:t>'Cotton Products and Uses´[video]</a:t>
            </a:r>
            <a:r>
              <a:rPr lang="en-AU" sz="1400" dirty="0">
                <a:effectLst/>
                <a:ea typeface="Calibri" panose="020F0502020204030204" pitchFamily="34" charset="0"/>
              </a:rPr>
              <a:t>, </a:t>
            </a:r>
            <a:r>
              <a:rPr lang="en-AU" sz="1400" i="1" dirty="0" err="1">
                <a:effectLst/>
                <a:ea typeface="Calibri" panose="020F0502020204030204" pitchFamily="34" charset="0"/>
              </a:rPr>
              <a:t>CottonAustralia</a:t>
            </a:r>
            <a:r>
              <a:rPr lang="en-AU" sz="1400" dirty="0">
                <a:effectLst/>
                <a:ea typeface="Calibri" panose="020F0502020204030204" pitchFamily="34" charset="0"/>
              </a:rPr>
              <a:t>, YouTube, accessed 14 June 2024.</a:t>
            </a:r>
          </a:p>
          <a:p>
            <a:pPr>
              <a:spcBef>
                <a:spcPts val="600"/>
              </a:spcBef>
              <a:spcAft>
                <a:spcPts val="600"/>
              </a:spcAft>
            </a:pPr>
            <a:r>
              <a:rPr lang="en-AU" sz="1400" dirty="0"/>
              <a:t>DiPietro B (21 May 2023) ‘</a:t>
            </a:r>
            <a:r>
              <a:rPr lang="en-AU" sz="1400" dirty="0">
                <a:hlinkClick r:id="rId6"/>
              </a:rPr>
              <a:t>Magical Summer </a:t>
            </a:r>
            <a:r>
              <a:rPr lang="en-AU" sz="1400" dirty="0" err="1">
                <a:hlinkClick r:id="rId6"/>
              </a:rPr>
              <a:t>SunPrinting</a:t>
            </a:r>
            <a:r>
              <a:rPr lang="en-AU" sz="1400" dirty="0">
                <a:hlinkClick r:id="rId6"/>
              </a:rPr>
              <a:t> on Fabric</a:t>
            </a:r>
            <a:r>
              <a:rPr lang="en-AU" sz="1400" dirty="0"/>
              <a:t>’, </a:t>
            </a:r>
            <a:r>
              <a:rPr lang="en-AU" sz="1400" i="1" dirty="0" err="1"/>
              <a:t>MadeByBarb</a:t>
            </a:r>
            <a:r>
              <a:rPr lang="en-AU" sz="1400" i="1" dirty="0"/>
              <a:t> Tutorials</a:t>
            </a:r>
            <a:r>
              <a:rPr lang="en-AU" sz="1400" dirty="0"/>
              <a:t>, accessed 17 June 2024.</a:t>
            </a:r>
            <a:endParaRPr lang="en-AU" sz="1400" dirty="0">
              <a:effectLst/>
              <a:ea typeface="Calibri" panose="020F0502020204030204" pitchFamily="34" charset="0"/>
            </a:endParaRPr>
          </a:p>
          <a:p>
            <a:pPr>
              <a:lnSpc>
                <a:spcPct val="150000"/>
              </a:lnSpc>
              <a:spcBef>
                <a:spcPts val="600"/>
              </a:spcBef>
              <a:spcAft>
                <a:spcPts val="600"/>
              </a:spcAft>
            </a:pPr>
            <a:r>
              <a:rPr lang="en-AU" sz="1400" dirty="0">
                <a:effectLst/>
                <a:ea typeface="Calibri" panose="020F0502020204030204" pitchFamily="34" charset="0"/>
              </a:rPr>
              <a:t>Jenn’s Creativity Corner (29 April 2017) </a:t>
            </a:r>
            <a:r>
              <a:rPr lang="en-AU" sz="1400" dirty="0">
                <a:effectLst/>
                <a:ea typeface="Calibri" panose="020F0502020204030204" pitchFamily="34" charset="0"/>
                <a:hlinkClick r:id="rId7"/>
              </a:rPr>
              <a:t>'How to Fuse Plastic Bags -- Recycling Craft!' [video]</a:t>
            </a:r>
            <a:r>
              <a:rPr lang="en-AU" sz="1400" dirty="0">
                <a:effectLst/>
                <a:ea typeface="Calibri" panose="020F0502020204030204" pitchFamily="34" charset="0"/>
              </a:rPr>
              <a:t>, </a:t>
            </a:r>
            <a:r>
              <a:rPr lang="en-AU" sz="1400" i="1" dirty="0">
                <a:effectLst/>
                <a:ea typeface="Calibri" panose="020F0502020204030204" pitchFamily="34" charset="0"/>
              </a:rPr>
              <a:t>Jenn’s Creativity Corner</a:t>
            </a:r>
            <a:r>
              <a:rPr lang="en-AU" sz="1400" dirty="0">
                <a:effectLst/>
                <a:ea typeface="Calibri" panose="020F0502020204030204" pitchFamily="34" charset="0"/>
              </a:rPr>
              <a:t>, YouTube, accessed 17 June 2024.</a:t>
            </a:r>
          </a:p>
          <a:p>
            <a:pPr>
              <a:lnSpc>
                <a:spcPct val="150000"/>
              </a:lnSpc>
              <a:spcBef>
                <a:spcPts val="600"/>
              </a:spcBef>
              <a:spcAft>
                <a:spcPts val="600"/>
              </a:spcAft>
            </a:pPr>
            <a:r>
              <a:rPr lang="en-AU" sz="1400" dirty="0">
                <a:effectLst/>
                <a:ea typeface="Calibri" panose="020F0502020204030204" pitchFamily="34" charset="0"/>
              </a:rPr>
              <a:t>Mrs Deeming Tech (17 May 2020) </a:t>
            </a:r>
            <a:r>
              <a:rPr lang="en-AU" sz="1400" dirty="0">
                <a:effectLst/>
                <a:ea typeface="Calibri" panose="020F0502020204030204" pitchFamily="34" charset="0"/>
                <a:hlinkClick r:id="rId8"/>
              </a:rPr>
              <a:t>'Textiles: What are they? where do they come from?' [video]</a:t>
            </a:r>
            <a:r>
              <a:rPr lang="en-AU" sz="1400" dirty="0">
                <a:effectLst/>
                <a:ea typeface="Calibri" panose="020F0502020204030204" pitchFamily="34" charset="0"/>
              </a:rPr>
              <a:t>, </a:t>
            </a:r>
            <a:r>
              <a:rPr lang="en-AU" sz="1400" i="1" dirty="0">
                <a:effectLst/>
                <a:ea typeface="Calibri" panose="020F0502020204030204" pitchFamily="34" charset="0"/>
              </a:rPr>
              <a:t>Mrs Deeming Tech</a:t>
            </a:r>
            <a:r>
              <a:rPr lang="en-AU" sz="1400" dirty="0">
                <a:effectLst/>
                <a:ea typeface="Calibri" panose="020F0502020204030204" pitchFamily="34" charset="0"/>
              </a:rPr>
              <a:t>, YouTube, accessed 17 June 2024.</a:t>
            </a:r>
          </a:p>
          <a:p>
            <a:pPr>
              <a:lnSpc>
                <a:spcPct val="150000"/>
              </a:lnSpc>
              <a:spcBef>
                <a:spcPts val="600"/>
              </a:spcBef>
              <a:spcAft>
                <a:spcPts val="600"/>
              </a:spcAft>
            </a:pPr>
            <a:r>
              <a:rPr lang="en-AU" sz="1400" dirty="0">
                <a:effectLst/>
                <a:ea typeface="Calibri" panose="020F0502020204030204" pitchFamily="34" charset="0"/>
              </a:rPr>
              <a:t>Sewers Delight (25 November 2026) </a:t>
            </a:r>
            <a:r>
              <a:rPr lang="en-AU" sz="1400" dirty="0">
                <a:effectLst/>
                <a:ea typeface="Calibri" panose="020F0502020204030204" pitchFamily="34" charset="0"/>
                <a:hlinkClick r:id="rId9"/>
              </a:rPr>
              <a:t>'How a Sewing Machine Works via animation' [video]</a:t>
            </a:r>
            <a:r>
              <a:rPr lang="en-AU" sz="1400" dirty="0">
                <a:effectLst/>
                <a:ea typeface="Calibri" panose="020F0502020204030204" pitchFamily="34" charset="0"/>
              </a:rPr>
              <a:t>, </a:t>
            </a:r>
            <a:r>
              <a:rPr lang="en-AU" sz="1400" i="1" dirty="0">
                <a:effectLst/>
                <a:ea typeface="Calibri" panose="020F0502020204030204" pitchFamily="34" charset="0"/>
              </a:rPr>
              <a:t>Sewers Delight</a:t>
            </a:r>
            <a:r>
              <a:rPr lang="en-AU" sz="1400" dirty="0">
                <a:effectLst/>
                <a:ea typeface="Calibri" panose="020F0502020204030204" pitchFamily="34" charset="0"/>
              </a:rPr>
              <a:t>, YouTube, accessed 9 June 2024.</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113</a:t>
            </a:fld>
            <a:endParaRPr lang="en-AU"/>
          </a:p>
        </p:txBody>
      </p:sp>
    </p:spTree>
    <p:extLst>
      <p:ext uri="{BB962C8B-B14F-4D97-AF65-F5344CB8AC3E}">
        <p14:creationId xmlns:p14="http://schemas.microsoft.com/office/powerpoint/2010/main" val="234925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t>References (4)</a:t>
            </a:r>
            <a:endParaRPr lang="en-AU" dirty="0"/>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428999"/>
            <a:ext cx="11659722" cy="2927351"/>
          </a:xfrm>
        </p:spPr>
        <p:txBody>
          <a:bodyPr/>
          <a:lstStyle/>
          <a:p>
            <a:pPr>
              <a:lnSpc>
                <a:spcPct val="150000"/>
              </a:lnSpc>
              <a:spcBef>
                <a:spcPts val="600"/>
              </a:spcBef>
              <a:spcAft>
                <a:spcPts val="600"/>
              </a:spcAft>
            </a:pPr>
            <a:r>
              <a:rPr lang="en-AU" sz="1400" dirty="0">
                <a:effectLst/>
                <a:ea typeface="Calibri" panose="020F0502020204030204" pitchFamily="34" charset="0"/>
              </a:rPr>
              <a:t>Take 3 for the Sea (29 June 2023) </a:t>
            </a:r>
            <a:r>
              <a:rPr lang="en-AU" sz="1400" dirty="0">
                <a:effectLst/>
                <a:ea typeface="Calibri" panose="020F0502020204030204" pitchFamily="34" charset="0"/>
                <a:hlinkClick r:id="rId5"/>
              </a:rPr>
              <a:t>'4:6 EP4 PERSONAL ACTION' [video]</a:t>
            </a:r>
            <a:r>
              <a:rPr lang="en-AU" sz="1400" dirty="0">
                <a:effectLst/>
                <a:ea typeface="Calibri" panose="020F0502020204030204" pitchFamily="34" charset="0"/>
              </a:rPr>
              <a:t>, </a:t>
            </a:r>
            <a:r>
              <a:rPr lang="en-AU" sz="1400" i="1" dirty="0">
                <a:effectLst/>
                <a:ea typeface="Calibri" panose="020F0502020204030204" pitchFamily="34" charset="0"/>
              </a:rPr>
              <a:t>Take 3 for the Sea</a:t>
            </a:r>
            <a:r>
              <a:rPr lang="en-AU" sz="1400" dirty="0">
                <a:effectLst/>
                <a:ea typeface="Calibri" panose="020F0502020204030204" pitchFamily="34" charset="0"/>
              </a:rPr>
              <a:t>, YouTube, accessed 17 June 2024.</a:t>
            </a:r>
          </a:p>
          <a:p>
            <a:pPr>
              <a:lnSpc>
                <a:spcPct val="150000"/>
              </a:lnSpc>
              <a:spcBef>
                <a:spcPts val="600"/>
              </a:spcBef>
              <a:spcAft>
                <a:spcPts val="600"/>
              </a:spcAft>
            </a:pPr>
            <a:r>
              <a:rPr lang="en-AU" sz="1400" dirty="0">
                <a:effectLst/>
                <a:ea typeface="Calibri" panose="020F0502020204030204" pitchFamily="34" charset="0"/>
              </a:rPr>
              <a:t>The Rocks (9 November 2020) </a:t>
            </a:r>
            <a:r>
              <a:rPr lang="en-AU" sz="1400" dirty="0">
                <a:effectLst/>
                <a:ea typeface="Calibri" panose="020F0502020204030204" pitchFamily="34" charset="0"/>
                <a:hlinkClick r:id="rId6"/>
              </a:rPr>
              <a:t>'Weaving Workshop' [video]</a:t>
            </a:r>
            <a:r>
              <a:rPr lang="en-AU" sz="1400" dirty="0">
                <a:effectLst/>
                <a:ea typeface="Calibri" panose="020F0502020204030204" pitchFamily="34" charset="0"/>
              </a:rPr>
              <a:t>, </a:t>
            </a:r>
            <a:r>
              <a:rPr lang="en-AU" sz="1400" i="1" dirty="0">
                <a:effectLst/>
                <a:ea typeface="Calibri" panose="020F0502020204030204" pitchFamily="34" charset="0"/>
              </a:rPr>
              <a:t>The Rocks</a:t>
            </a:r>
            <a:r>
              <a:rPr lang="en-AU" sz="1400" dirty="0">
                <a:effectLst/>
                <a:ea typeface="Calibri" panose="020F0502020204030204" pitchFamily="34" charset="0"/>
              </a:rPr>
              <a:t>, YouTube, accessed 17 June 2024.</a:t>
            </a:r>
          </a:p>
          <a:p>
            <a:pPr>
              <a:lnSpc>
                <a:spcPct val="150000"/>
              </a:lnSpc>
              <a:spcBef>
                <a:spcPts val="600"/>
              </a:spcBef>
              <a:spcAft>
                <a:spcPts val="600"/>
              </a:spcAft>
            </a:pPr>
            <a:r>
              <a:rPr lang="en-AU" sz="1400" dirty="0">
                <a:effectLst/>
                <a:ea typeface="Calibri" panose="020F0502020204030204" pitchFamily="34" charset="0"/>
              </a:rPr>
              <a:t>The Woolmark Company (3 June 2016) </a:t>
            </a:r>
            <a:r>
              <a:rPr lang="en-AU" sz="1400" dirty="0">
                <a:effectLst/>
                <a:ea typeface="Calibri" panose="020F0502020204030204" pitchFamily="34" charset="0"/>
                <a:hlinkClick r:id="rId7"/>
              </a:rPr>
              <a:t>'The Innovator' [video]</a:t>
            </a:r>
            <a:r>
              <a:rPr lang="en-AU" sz="1400" dirty="0">
                <a:effectLst/>
                <a:ea typeface="Calibri" panose="020F0502020204030204" pitchFamily="34" charset="0"/>
              </a:rPr>
              <a:t>, </a:t>
            </a:r>
            <a:r>
              <a:rPr lang="en-AU" sz="1400" i="1" dirty="0">
                <a:effectLst/>
                <a:ea typeface="Calibri" panose="020F0502020204030204" pitchFamily="34" charset="0"/>
              </a:rPr>
              <a:t>The Woolmark Company</a:t>
            </a:r>
            <a:r>
              <a:rPr lang="en-AU" sz="1400" dirty="0">
                <a:effectLst/>
                <a:ea typeface="Calibri" panose="020F0502020204030204" pitchFamily="34" charset="0"/>
              </a:rPr>
              <a:t>, YouTube, accessed 24 July 2024.</a:t>
            </a:r>
          </a:p>
          <a:p>
            <a:pPr>
              <a:lnSpc>
                <a:spcPct val="150000"/>
              </a:lnSpc>
              <a:spcBef>
                <a:spcPts val="600"/>
              </a:spcBef>
              <a:spcAft>
                <a:spcPts val="600"/>
              </a:spcAft>
            </a:pPr>
            <a:r>
              <a:rPr lang="en-AU" sz="1400" dirty="0">
                <a:effectLst/>
                <a:ea typeface="Calibri" panose="020F0502020204030204" pitchFamily="34" charset="0"/>
              </a:rPr>
              <a:t>Upcycle </a:t>
            </a:r>
            <a:r>
              <a:rPr lang="en-AU" sz="1400" dirty="0" err="1">
                <a:effectLst/>
                <a:ea typeface="Calibri" panose="020F0502020204030204" pitchFamily="34" charset="0"/>
              </a:rPr>
              <a:t>DesignLab</a:t>
            </a:r>
            <a:r>
              <a:rPr lang="en-AU" sz="1400" dirty="0">
                <a:effectLst/>
                <a:ea typeface="Calibri" panose="020F0502020204030204" pitchFamily="34" charset="0"/>
              </a:rPr>
              <a:t> (12 March 2022) </a:t>
            </a:r>
            <a:r>
              <a:rPr lang="en-AU" sz="1400" dirty="0">
                <a:effectLst/>
                <a:ea typeface="Calibri" panose="020F0502020204030204" pitchFamily="34" charset="0"/>
                <a:hlinkClick r:id="rId8"/>
              </a:rPr>
              <a:t>'How to make FABRIC from PLASTIC grocery bags – Upcycling Plastic' [video]</a:t>
            </a:r>
            <a:r>
              <a:rPr lang="en-AU" sz="1400" dirty="0">
                <a:effectLst/>
                <a:ea typeface="Calibri" panose="020F0502020204030204" pitchFamily="34" charset="0"/>
              </a:rPr>
              <a:t>, </a:t>
            </a:r>
            <a:r>
              <a:rPr lang="en-AU" sz="1400" i="1" dirty="0">
                <a:effectLst/>
                <a:ea typeface="Calibri" panose="020F0502020204030204" pitchFamily="34" charset="0"/>
              </a:rPr>
              <a:t>Upcycle </a:t>
            </a:r>
            <a:r>
              <a:rPr lang="en-AU" sz="1400" i="1" dirty="0" err="1">
                <a:effectLst/>
                <a:ea typeface="Calibri" panose="020F0502020204030204" pitchFamily="34" charset="0"/>
              </a:rPr>
              <a:t>DesignLab</a:t>
            </a:r>
            <a:r>
              <a:rPr lang="en-AU" sz="1400" dirty="0">
                <a:effectLst/>
                <a:ea typeface="Calibri" panose="020F0502020204030204" pitchFamily="34" charset="0"/>
              </a:rPr>
              <a:t>, YouTube, accessed 17 June 2024</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114</a:t>
            </a:fld>
            <a:endParaRPr lang="en-AU"/>
          </a:p>
        </p:txBody>
      </p:sp>
    </p:spTree>
    <p:extLst>
      <p:ext uri="{BB962C8B-B14F-4D97-AF65-F5344CB8AC3E}">
        <p14:creationId xmlns:p14="http://schemas.microsoft.com/office/powerpoint/2010/main" val="326847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hlinkClick r:id="rId2">
                  <a:extLst>
                    <a:ext uri="{A12FA001-AC4F-418D-AE19-62706E023703}">
                      <ahyp:hlinkClr xmlns:ahyp="http://schemas.microsoft.com/office/drawing/2018/hyperlinkcolor" val="tx"/>
                    </a:ext>
                  </a:extLst>
                </a:hlinkClick>
              </a:rPr>
              <a:t>© State of New South Wales (Department of Education), 2024</a:t>
            </a:r>
            <a:endParaRPr lang="en-AU" dirty="0"/>
          </a:p>
        </p:txBody>
      </p:sp>
      <p:sp>
        <p:nvSpPr>
          <p:cNvPr id="4" name="TextBox 3">
            <a:extLst>
              <a:ext uri="{FF2B5EF4-FFF2-40B4-BE49-F238E27FC236}">
                <a16:creationId xmlns:a16="http://schemas.microsoft.com/office/drawing/2014/main" id="{907AF735-8CDD-8B97-7ABD-DF68CDD5FD54}"/>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(Cth)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third-party that has been reproduced with permission. You will need to obtain permission from the third-party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latin typeface="+mj-lt"/>
              </a:rPr>
              <a:t>Copyright Act 1968 </a:t>
            </a:r>
            <a:r>
              <a:rPr lang="en-AU" sz="1200" dirty="0">
                <a:solidFill>
                  <a:schemeClr val="bg1"/>
                </a:solidFill>
                <a:latin typeface="+mj-lt"/>
              </a:rPr>
              <a:t>(Cth).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115</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74418-E14D-79B2-AA7D-E71D06263AB8}"/>
              </a:ext>
            </a:extLst>
          </p:cNvPr>
          <p:cNvSpPr>
            <a:spLocks noGrp="1"/>
          </p:cNvSpPr>
          <p:nvPr>
            <p:ph type="title"/>
          </p:nvPr>
        </p:nvSpPr>
        <p:spPr/>
        <p:txBody>
          <a:bodyPr/>
          <a:lstStyle/>
          <a:p>
            <a:r>
              <a:rPr lang="en-AU" dirty="0">
                <a:cs typeface="Arial" panose="020B0604020202020204" pitchFamily="34" charset="0"/>
              </a:rPr>
              <a:t>Fibres, yarns and fabrics</a:t>
            </a:r>
          </a:p>
        </p:txBody>
      </p:sp>
      <p:pic>
        <p:nvPicPr>
          <p:cNvPr id="6" name="Content Placeholder 5" descr="Fibres - are grown or manufactured (image of cotton plant and sheep).&#10;Fibres are process and spun into (images of raw fibre strands)&#10;Yarn - are woven or knitted into (image of twisted yarns)&#10;Fabric (image of plain weave and bolt of fabric)">
            <a:extLst>
              <a:ext uri="{FF2B5EF4-FFF2-40B4-BE49-F238E27FC236}">
                <a16:creationId xmlns:a16="http://schemas.microsoft.com/office/drawing/2014/main" id="{2435BC8C-8031-F7F2-5D07-879CAE491765}"/>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a:stretch/>
        </p:blipFill>
        <p:spPr bwMode="auto">
          <a:xfrm>
            <a:off x="217170" y="1310087"/>
            <a:ext cx="4102408" cy="5187913"/>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76A33EE6-05A9-6F95-3797-0011A75AE3D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a:t>
            </a:fld>
            <a:endParaRPr lang="en-AU"/>
          </a:p>
        </p:txBody>
      </p:sp>
    </p:spTree>
    <p:extLst>
      <p:ext uri="{BB962C8B-B14F-4D97-AF65-F5344CB8AC3E}">
        <p14:creationId xmlns:p14="http://schemas.microsoft.com/office/powerpoint/2010/main" val="220923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Classification of fibres</a:t>
            </a:r>
          </a:p>
        </p:txBody>
      </p:sp>
      <p:pic>
        <p:nvPicPr>
          <p:cNvPr id="6" name="Content Placeholder 5" descr="a tree diagram with space for students to complete the classification of fibres.">
            <a:extLst>
              <a:ext uri="{FF2B5EF4-FFF2-40B4-BE49-F238E27FC236}">
                <a16:creationId xmlns:a16="http://schemas.microsoft.com/office/drawing/2014/main" id="{8B752212-69B1-6CC6-9472-6F3C0ED4732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3110897" y="1619250"/>
            <a:ext cx="5982907" cy="4537075"/>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13</a:t>
            </a:fld>
            <a:endParaRPr lang="en-AU" dirty="0"/>
          </a:p>
        </p:txBody>
      </p:sp>
    </p:spTree>
    <p:extLst>
      <p:ext uri="{BB962C8B-B14F-4D97-AF65-F5344CB8AC3E}">
        <p14:creationId xmlns:p14="http://schemas.microsoft.com/office/powerpoint/2010/main" val="25142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Classification of fibres – activity</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dirty="0">
                <a:cs typeface="Arial" panose="020B0604020202020204" pitchFamily="34" charset="0"/>
              </a:rPr>
              <a:t>Drag and drop the labels to classify the types of fibres</a:t>
            </a:r>
            <a:endParaRPr lang="en-AU" dirty="0"/>
          </a:p>
        </p:txBody>
      </p:sp>
      <p:sp>
        <p:nvSpPr>
          <p:cNvPr id="3" name="TextBox 2">
            <a:extLst>
              <a:ext uri="{FF2B5EF4-FFF2-40B4-BE49-F238E27FC236}">
                <a16:creationId xmlns:a16="http://schemas.microsoft.com/office/drawing/2014/main" id="{0389F9CC-CEE6-AF34-58D1-74B408FB1F97}"/>
              </a:ext>
            </a:extLst>
          </p:cNvPr>
          <p:cNvSpPr txBox="1"/>
          <p:nvPr/>
        </p:nvSpPr>
        <p:spPr>
          <a:xfrm>
            <a:off x="360000" y="1687128"/>
            <a:ext cx="1848525" cy="485775"/>
          </a:xfrm>
          <a:prstGeom prst="rect">
            <a:avLst/>
          </a:prstGeom>
          <a:solidFill>
            <a:schemeClr val="bg1">
              <a:lumMod val="95000"/>
            </a:schemeClr>
          </a:solidFill>
          <a:ln>
            <a:noFill/>
          </a:ln>
        </p:spPr>
        <p:txBody>
          <a:bodyPr wrap="square" lIns="0" tIns="0" rIns="0" bIns="0" rtlCol="0" anchor="ctr" anchorCtr="0">
            <a:noAutofit/>
          </a:bodyPr>
          <a:lstStyle/>
          <a:p>
            <a:pPr algn="ctr"/>
            <a:r>
              <a:rPr lang="en-AU" sz="1800">
                <a:cs typeface="Arial" panose="020B0604020202020204" pitchFamily="34" charset="0"/>
              </a:rPr>
              <a:t>Natural</a:t>
            </a:r>
          </a:p>
        </p:txBody>
      </p:sp>
      <p:sp>
        <p:nvSpPr>
          <p:cNvPr id="11" name="TextBox 10">
            <a:extLst>
              <a:ext uri="{FF2B5EF4-FFF2-40B4-BE49-F238E27FC236}">
                <a16:creationId xmlns:a16="http://schemas.microsoft.com/office/drawing/2014/main" id="{DC0E38B8-3B10-3E10-0F0C-A16205E68F51}"/>
              </a:ext>
            </a:extLst>
          </p:cNvPr>
          <p:cNvSpPr txBox="1"/>
          <p:nvPr/>
        </p:nvSpPr>
        <p:spPr>
          <a:xfrm>
            <a:off x="360000" y="2360517"/>
            <a:ext cx="1848525" cy="485775"/>
          </a:xfrm>
          <a:prstGeom prst="rect">
            <a:avLst/>
          </a:prstGeom>
          <a:solidFill>
            <a:schemeClr val="bg1">
              <a:lumMod val="95000"/>
            </a:schemeClr>
          </a:solidFill>
          <a:ln>
            <a:noFill/>
          </a:ln>
        </p:spPr>
        <p:txBody>
          <a:bodyPr wrap="square" lIns="0" tIns="0" rIns="0" bIns="0" rtlCol="0" anchor="ctr" anchorCtr="0">
            <a:noAutofit/>
          </a:bodyPr>
          <a:lstStyle/>
          <a:p>
            <a:pPr algn="ctr"/>
            <a:r>
              <a:rPr lang="en-AU" sz="1800">
                <a:cs typeface="Arial" panose="020B0604020202020204" pitchFamily="34" charset="0"/>
              </a:rPr>
              <a:t>Man-made</a:t>
            </a:r>
          </a:p>
        </p:txBody>
      </p:sp>
      <p:sp>
        <p:nvSpPr>
          <p:cNvPr id="7" name="TextBox 6">
            <a:extLst>
              <a:ext uri="{FF2B5EF4-FFF2-40B4-BE49-F238E27FC236}">
                <a16:creationId xmlns:a16="http://schemas.microsoft.com/office/drawing/2014/main" id="{BC4A74B6-549B-9823-3C93-081AA143AFA4}"/>
              </a:ext>
            </a:extLst>
          </p:cNvPr>
          <p:cNvSpPr txBox="1"/>
          <p:nvPr/>
        </p:nvSpPr>
        <p:spPr>
          <a:xfrm>
            <a:off x="360000" y="3053787"/>
            <a:ext cx="1303895" cy="485775"/>
          </a:xfrm>
          <a:prstGeom prst="rect">
            <a:avLst/>
          </a:prstGeom>
          <a:solidFill>
            <a:schemeClr val="bg1">
              <a:lumMod val="95000"/>
            </a:schemeClr>
          </a:solidFill>
          <a:ln>
            <a:noFill/>
          </a:ln>
        </p:spPr>
        <p:txBody>
          <a:bodyPr wrap="square" lIns="0" tIns="0" rIns="0" bIns="0" rtlCol="0" anchor="ctr" anchorCtr="0">
            <a:noAutofit/>
          </a:bodyPr>
          <a:lstStyle/>
          <a:p>
            <a:pPr algn="ctr"/>
            <a:r>
              <a:rPr lang="en-AU" sz="1800" dirty="0">
                <a:cs typeface="Arial" panose="020B0604020202020204" pitchFamily="34" charset="0"/>
              </a:rPr>
              <a:t>Plant</a:t>
            </a:r>
          </a:p>
        </p:txBody>
      </p:sp>
      <p:sp>
        <p:nvSpPr>
          <p:cNvPr id="8" name="TextBox 7">
            <a:extLst>
              <a:ext uri="{FF2B5EF4-FFF2-40B4-BE49-F238E27FC236}">
                <a16:creationId xmlns:a16="http://schemas.microsoft.com/office/drawing/2014/main" id="{A96FC45C-97BA-FF17-54EB-0743ABF8075C}"/>
              </a:ext>
            </a:extLst>
          </p:cNvPr>
          <p:cNvSpPr txBox="1"/>
          <p:nvPr/>
        </p:nvSpPr>
        <p:spPr>
          <a:xfrm>
            <a:off x="1898966" y="3054302"/>
            <a:ext cx="1303895" cy="485775"/>
          </a:xfrm>
          <a:prstGeom prst="rect">
            <a:avLst/>
          </a:prstGeom>
          <a:solidFill>
            <a:schemeClr val="bg1">
              <a:lumMod val="95000"/>
            </a:schemeClr>
          </a:solidFill>
          <a:ln>
            <a:noFill/>
          </a:ln>
        </p:spPr>
        <p:txBody>
          <a:bodyPr wrap="square" lIns="0" tIns="0" rIns="0" bIns="0" rtlCol="0" anchor="ctr" anchorCtr="0">
            <a:noAutofit/>
          </a:bodyPr>
          <a:lstStyle/>
          <a:p>
            <a:pPr algn="ctr"/>
            <a:r>
              <a:rPr lang="en-AU" sz="1800">
                <a:cs typeface="Arial" panose="020B0604020202020204" pitchFamily="34" charset="0"/>
              </a:rPr>
              <a:t>Animal</a:t>
            </a:r>
          </a:p>
        </p:txBody>
      </p:sp>
      <p:sp>
        <p:nvSpPr>
          <p:cNvPr id="15" name="TextBox 14">
            <a:extLst>
              <a:ext uri="{FF2B5EF4-FFF2-40B4-BE49-F238E27FC236}">
                <a16:creationId xmlns:a16="http://schemas.microsoft.com/office/drawing/2014/main" id="{F88188D3-9CCD-8AE8-CFF0-1861FE7FCF82}"/>
              </a:ext>
            </a:extLst>
          </p:cNvPr>
          <p:cNvSpPr txBox="1"/>
          <p:nvPr/>
        </p:nvSpPr>
        <p:spPr>
          <a:xfrm>
            <a:off x="360000" y="3748087"/>
            <a:ext cx="1303895" cy="242888"/>
          </a:xfrm>
          <a:prstGeom prst="rect">
            <a:avLst/>
          </a:prstGeom>
          <a:solidFill>
            <a:schemeClr val="bg1">
              <a:lumMod val="95000"/>
            </a:schemeClr>
          </a:solidFill>
          <a:ln>
            <a:noFill/>
          </a:ln>
        </p:spPr>
        <p:txBody>
          <a:bodyPr wrap="square" lIns="0" tIns="0" rIns="0" bIns="0" rtlCol="0" anchor="ctr" anchorCtr="0">
            <a:noAutofit/>
          </a:bodyPr>
          <a:lstStyle/>
          <a:p>
            <a:pPr algn="ctr"/>
            <a:r>
              <a:rPr lang="en-AU" sz="1800">
                <a:cs typeface="Arial" panose="020B0604020202020204" pitchFamily="34" charset="0"/>
              </a:rPr>
              <a:t>silk</a:t>
            </a:r>
          </a:p>
        </p:txBody>
      </p:sp>
      <p:sp>
        <p:nvSpPr>
          <p:cNvPr id="17" name="TextBox 16">
            <a:extLst>
              <a:ext uri="{FF2B5EF4-FFF2-40B4-BE49-F238E27FC236}">
                <a16:creationId xmlns:a16="http://schemas.microsoft.com/office/drawing/2014/main" id="{C7238E5E-C08F-4C3F-9D46-40AA19768BCE}"/>
              </a:ext>
            </a:extLst>
          </p:cNvPr>
          <p:cNvSpPr txBox="1"/>
          <p:nvPr/>
        </p:nvSpPr>
        <p:spPr>
          <a:xfrm>
            <a:off x="1898967" y="3757665"/>
            <a:ext cx="1303895" cy="242888"/>
          </a:xfrm>
          <a:prstGeom prst="rect">
            <a:avLst/>
          </a:prstGeom>
          <a:solidFill>
            <a:schemeClr val="bg1">
              <a:lumMod val="95000"/>
            </a:schemeClr>
          </a:solidFill>
          <a:ln>
            <a:noFill/>
          </a:ln>
        </p:spPr>
        <p:txBody>
          <a:bodyPr wrap="square" lIns="0" tIns="0" rIns="0" bIns="0" rtlCol="0" anchor="ctr" anchorCtr="0">
            <a:noAutofit/>
          </a:bodyPr>
          <a:lstStyle/>
          <a:p>
            <a:pPr algn="ctr"/>
            <a:r>
              <a:rPr lang="en-AU" sz="1800" dirty="0">
                <a:cs typeface="Arial" panose="020B0604020202020204" pitchFamily="34" charset="0"/>
              </a:rPr>
              <a:t>nylon</a:t>
            </a:r>
          </a:p>
        </p:txBody>
      </p:sp>
      <p:sp>
        <p:nvSpPr>
          <p:cNvPr id="12" name="TextBox 11">
            <a:extLst>
              <a:ext uri="{FF2B5EF4-FFF2-40B4-BE49-F238E27FC236}">
                <a16:creationId xmlns:a16="http://schemas.microsoft.com/office/drawing/2014/main" id="{CE4FC723-B5FB-983B-6E6D-E85A23CC1FF2}"/>
              </a:ext>
            </a:extLst>
          </p:cNvPr>
          <p:cNvSpPr txBox="1"/>
          <p:nvPr/>
        </p:nvSpPr>
        <p:spPr>
          <a:xfrm>
            <a:off x="360000" y="4233864"/>
            <a:ext cx="1303895" cy="242888"/>
          </a:xfrm>
          <a:prstGeom prst="rect">
            <a:avLst/>
          </a:prstGeom>
          <a:solidFill>
            <a:schemeClr val="bg1">
              <a:lumMod val="95000"/>
            </a:schemeClr>
          </a:solidFill>
          <a:ln>
            <a:noFill/>
          </a:ln>
        </p:spPr>
        <p:txBody>
          <a:bodyPr wrap="square" lIns="0" tIns="0" rIns="0" bIns="0" rtlCol="0" anchor="ctr" anchorCtr="0">
            <a:noAutofit/>
          </a:bodyPr>
          <a:lstStyle/>
          <a:p>
            <a:pPr algn="ctr"/>
            <a:r>
              <a:rPr lang="en-AU" sz="1800">
                <a:cs typeface="Arial" panose="020B0604020202020204" pitchFamily="34" charset="0"/>
              </a:rPr>
              <a:t>hemp</a:t>
            </a:r>
          </a:p>
        </p:txBody>
      </p:sp>
      <p:sp>
        <p:nvSpPr>
          <p:cNvPr id="16" name="TextBox 15">
            <a:extLst>
              <a:ext uri="{FF2B5EF4-FFF2-40B4-BE49-F238E27FC236}">
                <a16:creationId xmlns:a16="http://schemas.microsoft.com/office/drawing/2014/main" id="{320F7CFC-9D3B-7509-9665-96CC0457F5ED}"/>
              </a:ext>
            </a:extLst>
          </p:cNvPr>
          <p:cNvSpPr txBox="1"/>
          <p:nvPr/>
        </p:nvSpPr>
        <p:spPr>
          <a:xfrm>
            <a:off x="1898967" y="4233864"/>
            <a:ext cx="1303895" cy="242888"/>
          </a:xfrm>
          <a:prstGeom prst="rect">
            <a:avLst/>
          </a:prstGeom>
          <a:solidFill>
            <a:schemeClr val="bg1">
              <a:lumMod val="95000"/>
            </a:schemeClr>
          </a:solidFill>
          <a:ln>
            <a:noFill/>
          </a:ln>
        </p:spPr>
        <p:txBody>
          <a:bodyPr wrap="square" lIns="0" tIns="0" rIns="0" bIns="0" rtlCol="0" anchor="ctr" anchorCtr="0">
            <a:noAutofit/>
          </a:bodyPr>
          <a:lstStyle/>
          <a:p>
            <a:pPr algn="ctr"/>
            <a:r>
              <a:rPr lang="en-AU" sz="1800">
                <a:cs typeface="Arial" panose="020B0604020202020204" pitchFamily="34" charset="0"/>
              </a:rPr>
              <a:t>wool</a:t>
            </a:r>
          </a:p>
        </p:txBody>
      </p:sp>
      <p:sp>
        <p:nvSpPr>
          <p:cNvPr id="9" name="TextBox 8">
            <a:extLst>
              <a:ext uri="{FF2B5EF4-FFF2-40B4-BE49-F238E27FC236}">
                <a16:creationId xmlns:a16="http://schemas.microsoft.com/office/drawing/2014/main" id="{D94ACA29-8C97-4CB4-4D0B-C23E1E4607AE}"/>
              </a:ext>
            </a:extLst>
          </p:cNvPr>
          <p:cNvSpPr txBox="1"/>
          <p:nvPr/>
        </p:nvSpPr>
        <p:spPr>
          <a:xfrm>
            <a:off x="360000" y="4719641"/>
            <a:ext cx="1303895" cy="242888"/>
          </a:xfrm>
          <a:prstGeom prst="rect">
            <a:avLst/>
          </a:prstGeom>
          <a:solidFill>
            <a:schemeClr val="bg1">
              <a:lumMod val="95000"/>
            </a:schemeClr>
          </a:solidFill>
          <a:ln>
            <a:noFill/>
          </a:ln>
        </p:spPr>
        <p:txBody>
          <a:bodyPr wrap="square" lIns="0" tIns="0" rIns="0" bIns="0" rtlCol="0" anchor="ctr" anchorCtr="0">
            <a:noAutofit/>
          </a:bodyPr>
          <a:lstStyle/>
          <a:p>
            <a:pPr algn="ctr"/>
            <a:r>
              <a:rPr lang="en-AU" sz="1800">
                <a:cs typeface="Arial" panose="020B0604020202020204" pitchFamily="34" charset="0"/>
              </a:rPr>
              <a:t>flax</a:t>
            </a:r>
          </a:p>
        </p:txBody>
      </p:sp>
      <p:sp>
        <p:nvSpPr>
          <p:cNvPr id="18" name="TextBox 17">
            <a:extLst>
              <a:ext uri="{FF2B5EF4-FFF2-40B4-BE49-F238E27FC236}">
                <a16:creationId xmlns:a16="http://schemas.microsoft.com/office/drawing/2014/main" id="{31C9C0AF-E6BB-3DBB-684B-BFDD886D0C7F}"/>
              </a:ext>
            </a:extLst>
          </p:cNvPr>
          <p:cNvSpPr txBox="1"/>
          <p:nvPr/>
        </p:nvSpPr>
        <p:spPr>
          <a:xfrm>
            <a:off x="1898966" y="4710063"/>
            <a:ext cx="1303895" cy="242888"/>
          </a:xfrm>
          <a:prstGeom prst="rect">
            <a:avLst/>
          </a:prstGeom>
          <a:solidFill>
            <a:schemeClr val="bg1">
              <a:lumMod val="95000"/>
            </a:schemeClr>
          </a:solidFill>
          <a:ln>
            <a:noFill/>
          </a:ln>
        </p:spPr>
        <p:txBody>
          <a:bodyPr wrap="square" lIns="0" tIns="0" rIns="0" bIns="0" rtlCol="0" anchor="ctr" anchorCtr="0">
            <a:noAutofit/>
          </a:bodyPr>
          <a:lstStyle/>
          <a:p>
            <a:pPr algn="ctr"/>
            <a:r>
              <a:rPr lang="en-AU" sz="1800" dirty="0">
                <a:cs typeface="Arial" panose="020B0604020202020204" pitchFamily="34" charset="0"/>
              </a:rPr>
              <a:t>polyester</a:t>
            </a:r>
          </a:p>
        </p:txBody>
      </p:sp>
      <p:sp>
        <p:nvSpPr>
          <p:cNvPr id="13" name="TextBox 12">
            <a:extLst>
              <a:ext uri="{FF2B5EF4-FFF2-40B4-BE49-F238E27FC236}">
                <a16:creationId xmlns:a16="http://schemas.microsoft.com/office/drawing/2014/main" id="{23886A35-B39D-C0AF-C4CD-26C3BB6171E5}"/>
              </a:ext>
            </a:extLst>
          </p:cNvPr>
          <p:cNvSpPr txBox="1"/>
          <p:nvPr/>
        </p:nvSpPr>
        <p:spPr>
          <a:xfrm>
            <a:off x="360000" y="5205418"/>
            <a:ext cx="1303895" cy="242888"/>
          </a:xfrm>
          <a:prstGeom prst="rect">
            <a:avLst/>
          </a:prstGeom>
          <a:solidFill>
            <a:schemeClr val="bg1">
              <a:lumMod val="95000"/>
            </a:schemeClr>
          </a:solidFill>
          <a:ln>
            <a:noFill/>
          </a:ln>
        </p:spPr>
        <p:txBody>
          <a:bodyPr wrap="square" lIns="0" tIns="0" rIns="0" bIns="0" rtlCol="0" anchor="ctr" anchorCtr="0">
            <a:noAutofit/>
          </a:bodyPr>
          <a:lstStyle/>
          <a:p>
            <a:pPr algn="ctr"/>
            <a:r>
              <a:rPr lang="en-AU" sz="1800">
                <a:cs typeface="Arial" panose="020B0604020202020204" pitchFamily="34" charset="0"/>
              </a:rPr>
              <a:t>bamboo</a:t>
            </a:r>
          </a:p>
        </p:txBody>
      </p:sp>
      <p:sp>
        <p:nvSpPr>
          <p:cNvPr id="14" name="TextBox 13">
            <a:extLst>
              <a:ext uri="{FF2B5EF4-FFF2-40B4-BE49-F238E27FC236}">
                <a16:creationId xmlns:a16="http://schemas.microsoft.com/office/drawing/2014/main" id="{9C303C34-C84F-F0C4-8EFF-AB66E2C7FCA4}"/>
              </a:ext>
            </a:extLst>
          </p:cNvPr>
          <p:cNvSpPr txBox="1"/>
          <p:nvPr/>
        </p:nvSpPr>
        <p:spPr>
          <a:xfrm>
            <a:off x="1898966" y="5186262"/>
            <a:ext cx="1303895" cy="242888"/>
          </a:xfrm>
          <a:prstGeom prst="rect">
            <a:avLst/>
          </a:prstGeom>
          <a:solidFill>
            <a:schemeClr val="bg1">
              <a:lumMod val="95000"/>
            </a:schemeClr>
          </a:solidFill>
          <a:ln>
            <a:noFill/>
          </a:ln>
        </p:spPr>
        <p:txBody>
          <a:bodyPr wrap="square" lIns="0" tIns="0" rIns="0" bIns="0" rtlCol="0" anchor="ctr" anchorCtr="0">
            <a:noAutofit/>
          </a:bodyPr>
          <a:lstStyle/>
          <a:p>
            <a:pPr algn="ctr"/>
            <a:r>
              <a:rPr lang="en-AU" sz="1800" dirty="0">
                <a:cs typeface="Arial" panose="020B0604020202020204" pitchFamily="34" charset="0"/>
              </a:rPr>
              <a:t>cotton</a:t>
            </a:r>
          </a:p>
        </p:txBody>
      </p:sp>
      <p:sp>
        <p:nvSpPr>
          <p:cNvPr id="10" name="TextBox 9">
            <a:extLst>
              <a:ext uri="{FF2B5EF4-FFF2-40B4-BE49-F238E27FC236}">
                <a16:creationId xmlns:a16="http://schemas.microsoft.com/office/drawing/2014/main" id="{8EAB3178-726A-CB72-49B0-13EDEA9C7CC9}"/>
              </a:ext>
            </a:extLst>
          </p:cNvPr>
          <p:cNvSpPr txBox="1"/>
          <p:nvPr/>
        </p:nvSpPr>
        <p:spPr>
          <a:xfrm>
            <a:off x="360000" y="5632592"/>
            <a:ext cx="1848525" cy="485775"/>
          </a:xfrm>
          <a:prstGeom prst="rect">
            <a:avLst/>
          </a:prstGeom>
          <a:solidFill>
            <a:schemeClr val="bg1">
              <a:lumMod val="95000"/>
            </a:schemeClr>
          </a:solidFill>
          <a:ln>
            <a:noFill/>
          </a:ln>
        </p:spPr>
        <p:txBody>
          <a:bodyPr wrap="square" lIns="0" tIns="0" rIns="0" bIns="0" rtlCol="0" anchor="ctr" anchorCtr="0">
            <a:noAutofit/>
          </a:bodyPr>
          <a:lstStyle/>
          <a:p>
            <a:pPr algn="ctr"/>
            <a:r>
              <a:rPr lang="en-AU" sz="1800">
                <a:cs typeface="Arial" panose="020B0604020202020204" pitchFamily="34" charset="0"/>
              </a:rPr>
              <a:t>Types of fibres</a:t>
            </a:r>
          </a:p>
        </p:txBody>
      </p:sp>
      <p:pic>
        <p:nvPicPr>
          <p:cNvPr id="6" name="Content Placeholder 5" descr="a tree diagram with space for students to complete the classification of fibres.">
            <a:extLst>
              <a:ext uri="{FF2B5EF4-FFF2-40B4-BE49-F238E27FC236}">
                <a16:creationId xmlns:a16="http://schemas.microsoft.com/office/drawing/2014/main" id="{8B752212-69B1-6CC6-9472-6F3C0ED4732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5501093" y="1479549"/>
            <a:ext cx="5982907" cy="4537075"/>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348786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Classification of fibres – answers </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dirty="0">
                <a:cs typeface="Arial" panose="020B0604020202020204" pitchFamily="34" charset="0"/>
              </a:rPr>
              <a:t>Answers</a:t>
            </a:r>
            <a:r>
              <a:rPr lang="en-AU" dirty="0"/>
              <a:t> </a:t>
            </a:r>
          </a:p>
        </p:txBody>
      </p:sp>
      <p:pic>
        <p:nvPicPr>
          <p:cNvPr id="8" name="Picture 7" descr="a tree diagram classifying types of fibres as natural or man made.&#10;natural fibres are further classified as plant or animal fibres.">
            <a:extLst>
              <a:ext uri="{FF2B5EF4-FFF2-40B4-BE49-F238E27FC236}">
                <a16:creationId xmlns:a16="http://schemas.microsoft.com/office/drawing/2014/main" id="{C64A9648-97BB-6212-9DE6-BB7264A7F53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858583" y="1655920"/>
            <a:ext cx="6474833" cy="4572626"/>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254310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B4043-26B8-1FDD-6AAF-225CD64EF77D}"/>
              </a:ext>
            </a:extLst>
          </p:cNvPr>
          <p:cNvSpPr>
            <a:spLocks noGrp="1"/>
          </p:cNvSpPr>
          <p:nvPr>
            <p:ph type="title"/>
          </p:nvPr>
        </p:nvSpPr>
        <p:spPr/>
        <p:txBody>
          <a:bodyPr anchor="ctr">
            <a:normAutofit/>
          </a:bodyPr>
          <a:lstStyle/>
          <a:p>
            <a:r>
              <a:rPr lang="en-AU" dirty="0">
                <a:cs typeface="Arial" panose="020B0604020202020204" pitchFamily="34" charset="0"/>
              </a:rPr>
              <a:t>Cotton and wool</a:t>
            </a:r>
          </a:p>
        </p:txBody>
      </p:sp>
      <p:sp>
        <p:nvSpPr>
          <p:cNvPr id="10" name="Content Placeholder 9">
            <a:extLst>
              <a:ext uri="{FF2B5EF4-FFF2-40B4-BE49-F238E27FC236}">
                <a16:creationId xmlns:a16="http://schemas.microsoft.com/office/drawing/2014/main" id="{607054BB-6B88-AAAA-30BD-5C3DACEBE489}"/>
              </a:ext>
            </a:extLst>
          </p:cNvPr>
          <p:cNvSpPr>
            <a:spLocks noGrp="1"/>
          </p:cNvSpPr>
          <p:nvPr>
            <p:ph idx="1"/>
          </p:nvPr>
        </p:nvSpPr>
        <p:spPr>
          <a:xfrm>
            <a:off x="360000" y="1585995"/>
            <a:ext cx="5558791" cy="420835"/>
          </a:xfrm>
        </p:spPr>
        <p:txBody>
          <a:bodyPr/>
          <a:lstStyle/>
          <a:p>
            <a:r>
              <a:rPr lang="en-AU" dirty="0">
                <a:cs typeface="Arial" panose="020B0604020202020204" pitchFamily="34" charset="0"/>
              </a:rPr>
              <a:t>Watch </a:t>
            </a:r>
            <a:r>
              <a:rPr lang="en-AU" dirty="0">
                <a:cs typeface="Arial" panose="020B0604020202020204" pitchFamily="34" charset="0"/>
                <a:hlinkClick r:id="rId2"/>
              </a:rPr>
              <a:t>Cotton Products and Uses (3:07)</a:t>
            </a:r>
            <a:endParaRPr lang="en-AU" dirty="0">
              <a:cs typeface="Arial" panose="020B0604020202020204" pitchFamily="34" charset="0"/>
            </a:endParaRPr>
          </a:p>
        </p:txBody>
      </p:sp>
      <p:pic>
        <p:nvPicPr>
          <p:cNvPr id="9" name="Picture 8" descr="Still from Cotton Products and uses video.">
            <a:hlinkClick r:id="rId2"/>
            <a:extLst>
              <a:ext uri="{FF2B5EF4-FFF2-40B4-BE49-F238E27FC236}">
                <a16:creationId xmlns:a16="http://schemas.microsoft.com/office/drawing/2014/main" id="{5902196A-84C3-474C-E502-A1C0E0761ED6}"/>
              </a:ext>
            </a:extLst>
          </p:cNvPr>
          <p:cNvPicPr>
            <a:picLocks noChangeAspect="1"/>
          </p:cNvPicPr>
          <p:nvPr/>
        </p:nvPicPr>
        <p:blipFill>
          <a:blip r:embed="rId3"/>
          <a:stretch>
            <a:fillRect/>
          </a:stretch>
        </p:blipFill>
        <p:spPr>
          <a:xfrm>
            <a:off x="359663" y="2258787"/>
            <a:ext cx="5408034" cy="3146397"/>
          </a:xfrm>
          <a:prstGeom prst="rect">
            <a:avLst/>
          </a:prstGeom>
        </p:spPr>
      </p:pic>
      <p:sp>
        <p:nvSpPr>
          <p:cNvPr id="12" name="Picture Placeholder 11">
            <a:extLst>
              <a:ext uri="{FF2B5EF4-FFF2-40B4-BE49-F238E27FC236}">
                <a16:creationId xmlns:a16="http://schemas.microsoft.com/office/drawing/2014/main" id="{537CD5D5-FA91-F061-82D1-593A5B4B2259}"/>
              </a:ext>
            </a:extLst>
          </p:cNvPr>
          <p:cNvSpPr>
            <a:spLocks noGrp="1"/>
          </p:cNvSpPr>
          <p:nvPr>
            <p:ph type="pic" sz="quarter" idx="19"/>
          </p:nvPr>
        </p:nvSpPr>
        <p:spPr>
          <a:xfrm>
            <a:off x="6167438" y="1585995"/>
            <a:ext cx="5676900" cy="420835"/>
          </a:xfrm>
        </p:spPr>
        <p:txBody>
          <a:bodyPr/>
          <a:lstStyle/>
          <a:p>
            <a:r>
              <a:rPr lang="en-AU" sz="1800" dirty="0">
                <a:cs typeface="Arial" panose="020B0604020202020204" pitchFamily="34" charset="0"/>
              </a:rPr>
              <a:t>Watch </a:t>
            </a:r>
            <a:r>
              <a:rPr lang="en-AU" sz="1800" dirty="0">
                <a:cs typeface="Arial" panose="020B0604020202020204" pitchFamily="34" charset="0"/>
                <a:hlinkClick r:id="rId4"/>
              </a:rPr>
              <a:t>The innovator (1:47)</a:t>
            </a:r>
            <a:endParaRPr lang="en-AU" sz="1800" dirty="0">
              <a:cs typeface="Arial" panose="020B0604020202020204" pitchFamily="34" charset="0"/>
            </a:endParaRPr>
          </a:p>
        </p:txBody>
      </p:sp>
      <p:pic>
        <p:nvPicPr>
          <p:cNvPr id="14" name="Picture 13" descr="Still from The innovator video.">
            <a:hlinkClick r:id="rId4"/>
            <a:extLst>
              <a:ext uri="{FF2B5EF4-FFF2-40B4-BE49-F238E27FC236}">
                <a16:creationId xmlns:a16="http://schemas.microsoft.com/office/drawing/2014/main" id="{2285A5C8-12BB-D9B8-3D07-494F3A896A30}"/>
              </a:ext>
            </a:extLst>
          </p:cNvPr>
          <p:cNvPicPr>
            <a:picLocks noChangeAspect="1"/>
          </p:cNvPicPr>
          <p:nvPr/>
        </p:nvPicPr>
        <p:blipFill rotWithShape="1">
          <a:blip r:embed="rId5"/>
          <a:srcRect r="12190"/>
          <a:stretch/>
        </p:blipFill>
        <p:spPr>
          <a:xfrm>
            <a:off x="6167438" y="2258787"/>
            <a:ext cx="5408035" cy="3146397"/>
          </a:xfrm>
          <a:prstGeom prst="rect">
            <a:avLst/>
          </a:prstGeom>
        </p:spPr>
      </p:pic>
      <p:sp>
        <p:nvSpPr>
          <p:cNvPr id="4" name="Slide Number Placeholder 3">
            <a:extLst>
              <a:ext uri="{FF2B5EF4-FFF2-40B4-BE49-F238E27FC236}">
                <a16:creationId xmlns:a16="http://schemas.microsoft.com/office/drawing/2014/main" id="{F6CF2BB3-1099-1439-11B1-89005CD907EF}"/>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16</a:t>
            </a:fld>
            <a:endParaRPr lang="en-AU" dirty="0"/>
          </a:p>
        </p:txBody>
      </p:sp>
    </p:spTree>
    <p:extLst>
      <p:ext uri="{BB962C8B-B14F-4D97-AF65-F5344CB8AC3E}">
        <p14:creationId xmlns:p14="http://schemas.microsoft.com/office/powerpoint/2010/main" val="263408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9DE5-D868-7D18-6D07-51B8222CD9C3}"/>
              </a:ext>
            </a:extLst>
          </p:cNvPr>
          <p:cNvSpPr>
            <a:spLocks noGrp="1"/>
          </p:cNvSpPr>
          <p:nvPr>
            <p:ph type="title"/>
          </p:nvPr>
        </p:nvSpPr>
        <p:spPr/>
        <p:txBody>
          <a:bodyPr/>
          <a:lstStyle/>
          <a:p>
            <a:r>
              <a:rPr lang="en-AU" dirty="0">
                <a:cs typeface="Arial" panose="020B0604020202020204" pitchFamily="34" charset="0"/>
              </a:rPr>
              <a:t>Do now</a:t>
            </a:r>
          </a:p>
        </p:txBody>
      </p:sp>
      <p:sp>
        <p:nvSpPr>
          <p:cNvPr id="5" name="Text Placeholder 4">
            <a:extLst>
              <a:ext uri="{FF2B5EF4-FFF2-40B4-BE49-F238E27FC236}">
                <a16:creationId xmlns:a16="http://schemas.microsoft.com/office/drawing/2014/main" id="{55F220DC-17E2-B7E8-0CE6-AACC27017EEE}"/>
              </a:ext>
            </a:extLst>
          </p:cNvPr>
          <p:cNvSpPr>
            <a:spLocks noGrp="1"/>
          </p:cNvSpPr>
          <p:nvPr>
            <p:ph type="body" sz="quarter" idx="18"/>
          </p:nvPr>
        </p:nvSpPr>
        <p:spPr/>
        <p:txBody>
          <a:bodyPr/>
          <a:lstStyle/>
          <a:p>
            <a:r>
              <a:rPr lang="en-AU" dirty="0">
                <a:cs typeface="Arial" panose="020B0604020202020204" pitchFamily="34" charset="0"/>
              </a:rPr>
              <a:t>Cotton and wool</a:t>
            </a:r>
          </a:p>
        </p:txBody>
      </p:sp>
      <p:sp>
        <p:nvSpPr>
          <p:cNvPr id="8" name="Content Placeholder 7">
            <a:extLst>
              <a:ext uri="{FF2B5EF4-FFF2-40B4-BE49-F238E27FC236}">
                <a16:creationId xmlns:a16="http://schemas.microsoft.com/office/drawing/2014/main" id="{90CA7001-D9F2-FF2A-8617-50E2DA9D2032}"/>
              </a:ext>
            </a:extLst>
          </p:cNvPr>
          <p:cNvSpPr>
            <a:spLocks noGrp="1"/>
          </p:cNvSpPr>
          <p:nvPr>
            <p:ph idx="1"/>
          </p:nvPr>
        </p:nvSpPr>
        <p:spPr>
          <a:xfrm>
            <a:off x="440256" y="1647132"/>
            <a:ext cx="11403744" cy="4536000"/>
          </a:xfrm>
        </p:spPr>
        <p:txBody>
          <a:bodyPr/>
          <a:lstStyle/>
          <a:p>
            <a:pPr marL="285750" indent="-285750">
              <a:spcAft>
                <a:spcPts val="600"/>
              </a:spcAft>
              <a:buFont typeface="Arial" panose="020B0604020202020204" pitchFamily="34" charset="0"/>
              <a:buChar char="•"/>
            </a:pPr>
            <a:r>
              <a:rPr lang="en-AU" sz="1800" dirty="0">
                <a:cs typeface="Arial" panose="020B0604020202020204" pitchFamily="34" charset="0"/>
              </a:rPr>
              <a:t>In your workbook sketch one textile item you would make from cotton and one textile item you would make from wool. </a:t>
            </a:r>
          </a:p>
          <a:p>
            <a:pPr marL="285750" indent="-285750">
              <a:spcAft>
                <a:spcPts val="600"/>
              </a:spcAft>
              <a:buFont typeface="Arial" panose="020B0604020202020204" pitchFamily="34" charset="0"/>
              <a:buChar char="•"/>
            </a:pPr>
            <a:r>
              <a:rPr lang="en-AU" sz="1800" dirty="0">
                <a:cs typeface="Arial" panose="020B0604020202020204" pitchFamily="34" charset="0"/>
              </a:rPr>
              <a:t>Underneath each sketch explain why you made that choice.</a:t>
            </a:r>
          </a:p>
          <a:p>
            <a:pPr marL="285750" indent="-285750">
              <a:spcAft>
                <a:spcPts val="600"/>
              </a:spcAft>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411CFEDE-A049-3F78-168B-92F3D037E97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55658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(3)</a:t>
            </a:r>
          </a:p>
        </p:txBody>
      </p:sp>
      <p:sp>
        <p:nvSpPr>
          <p:cNvPr id="6" name="Text Placeholder 5">
            <a:extLst>
              <a:ext uri="{FF2B5EF4-FFF2-40B4-BE49-F238E27FC236}">
                <a16:creationId xmlns:a16="http://schemas.microsoft.com/office/drawing/2014/main" id="{437558B7-C714-CA77-85C0-9EBB3EF33A8F}"/>
              </a:ext>
            </a:extLst>
          </p:cNvPr>
          <p:cNvSpPr>
            <a:spLocks noGrp="1"/>
          </p:cNvSpPr>
          <p:nvPr>
            <p:ph type="body" sz="quarter" idx="19"/>
          </p:nvPr>
        </p:nvSpPr>
        <p:spPr/>
        <p:txBody>
          <a:bodyPr/>
          <a:lstStyle/>
          <a:p>
            <a:pPr>
              <a:lnSpc>
                <a:spcPct val="150000"/>
              </a:lnSpc>
              <a:spcAft>
                <a:spcPts val="600"/>
              </a:spcAft>
            </a:pPr>
            <a:r>
              <a:rPr lang="en-AU" sz="1800" dirty="0">
                <a:solidFill>
                  <a:srgbClr val="002664"/>
                </a:solidFill>
                <a:latin typeface="Public Sans" pitchFamily="2" charset="77"/>
                <a:cs typeface="Arial" panose="020B0604020202020204" pitchFamily="34" charset="0"/>
              </a:rPr>
              <a:t>We are learning to</a:t>
            </a:r>
            <a:r>
              <a:rPr lang="en-AU" sz="1800" dirty="0">
                <a:solidFill>
                  <a:srgbClr val="22272B"/>
                </a:solidFill>
                <a:latin typeface="Public Sans" pitchFamily="2" charset="77"/>
                <a:ea typeface="+mn-lt"/>
                <a:cs typeface="Arial" panose="020B0604020202020204" pitchFamily="34" charset="0"/>
              </a:rPr>
              <a:t>:</a:t>
            </a:r>
          </a:p>
          <a:p>
            <a:pPr marL="285750" indent="-285750">
              <a:lnSpc>
                <a:spcPct val="150000"/>
              </a:lnSpc>
              <a:spcAft>
                <a:spcPts val="600"/>
              </a:spcAft>
              <a:buFont typeface="Arial" panose="020B0604020202020204" pitchFamily="34" charset="0"/>
              <a:buChar char="•"/>
            </a:pPr>
            <a:r>
              <a:rPr lang="en-AU" sz="1800" dirty="0">
                <a:effectLst/>
                <a:ea typeface="Calibri" panose="020F0502020204030204" pitchFamily="34" charset="0"/>
                <a:cs typeface="Arial" panose="020B0604020202020204" pitchFamily="34" charset="0"/>
              </a:rPr>
              <a:t>identify safety issues in a textile room so that we can complete practical work safely.</a:t>
            </a:r>
            <a:endParaRPr lang="en-AU" sz="1800" b="1" dirty="0">
              <a:solidFill>
                <a:srgbClr val="22272B"/>
              </a:solidFill>
              <a:ea typeface="+mn-lt"/>
              <a:cs typeface="Arial" panose="020B0604020202020204" pitchFamily="34" charset="0"/>
            </a:endParaRPr>
          </a:p>
          <a:p>
            <a:pPr>
              <a:lnSpc>
                <a:spcPct val="150000"/>
              </a:lnSpc>
              <a:spcAft>
                <a:spcPts val="600"/>
              </a:spcAft>
            </a:pPr>
            <a:endParaRPr lang="en-AU" sz="1800" dirty="0">
              <a:solidFill>
                <a:srgbClr val="002664"/>
              </a:solidFill>
              <a:cs typeface="Arial" panose="020B0604020202020204" pitchFamily="34" charset="0"/>
            </a:endParaRPr>
          </a:p>
          <a:p>
            <a:pPr>
              <a:lnSpc>
                <a:spcPct val="150000"/>
              </a:lnSpc>
              <a:spcBef>
                <a:spcPts val="1200"/>
              </a:spcBef>
              <a:spcAft>
                <a:spcPts val="600"/>
              </a:spcAft>
            </a:pPr>
            <a:r>
              <a:rPr lang="en-AU" sz="1800" dirty="0">
                <a:solidFill>
                  <a:srgbClr val="002664"/>
                </a:solidFill>
                <a:latin typeface="Public Sans" pitchFamily="2" charset="77"/>
                <a:cs typeface="Arial" panose="020B0604020202020204" pitchFamily="34" charset="0"/>
              </a:rPr>
              <a:t>We can:</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sz="1800" dirty="0">
                <a:effectLst/>
                <a:ea typeface="Calibri" panose="020F0502020204030204" pitchFamily="34" charset="0"/>
                <a:cs typeface="Arial" panose="020B0604020202020204" pitchFamily="34" charset="0"/>
              </a:rPr>
              <a:t>identify what safety issues are in a textile room</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sz="1800" dirty="0">
                <a:ea typeface="Calibri" panose="020F0502020204030204" pitchFamily="34" charset="0"/>
                <a:cs typeface="Arial" panose="020B0604020202020204" pitchFamily="34" charset="0"/>
              </a:rPr>
              <a:t>e</a:t>
            </a:r>
            <a:r>
              <a:rPr lang="en-AU" sz="1800" dirty="0">
                <a:effectLst/>
                <a:ea typeface="Calibri" panose="020F0502020204030204" pitchFamily="34" charset="0"/>
                <a:cs typeface="Arial" panose="020B0604020202020204" pitchFamily="34" charset="0"/>
              </a:rPr>
              <a:t>xplain how to use textile items and equipment safely.</a:t>
            </a:r>
            <a:endParaRPr lang="en-US" sz="1800" dirty="0">
              <a:solidFill>
                <a:srgbClr val="002664"/>
              </a:solidFill>
              <a:cs typeface="Arial" panose="020B0604020202020204" pitchFamily="34" charset="0"/>
            </a:endParaRPr>
          </a:p>
          <a:p>
            <a:pPr>
              <a:spcAft>
                <a:spcPts val="600"/>
              </a:spcAft>
            </a:pPr>
            <a:endParaRPr lang="en-US" sz="1800"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18</a:t>
            </a:fld>
            <a:endParaRPr lang="en-AU"/>
          </a:p>
        </p:txBody>
      </p:sp>
    </p:spTree>
    <p:extLst>
      <p:ext uri="{BB962C8B-B14F-4D97-AF65-F5344CB8AC3E}">
        <p14:creationId xmlns:p14="http://schemas.microsoft.com/office/powerpoint/2010/main" val="39009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Safety in the textiles room – revision</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dirty="0">
                <a:latin typeface="Public Sans" pitchFamily="2" charset="77"/>
                <a:cs typeface="Arial" panose="020B0604020202020204" pitchFamily="34" charset="0"/>
              </a:rPr>
              <a:t>Do now </a:t>
            </a:r>
            <a:r>
              <a:rPr lang="en-AU" dirty="0">
                <a:cs typeface="Arial" panose="020B0604020202020204" pitchFamily="34" charset="0"/>
              </a:rPr>
              <a:t>– What is unsafe about each image?</a:t>
            </a:r>
          </a:p>
        </p:txBody>
      </p:sp>
      <p:pic>
        <p:nvPicPr>
          <p:cNvPr id="27" name="Picture 26" descr="A group of people sewing with tape measures hanging around their neck.">
            <a:extLst>
              <a:ext uri="{FF2B5EF4-FFF2-40B4-BE49-F238E27FC236}">
                <a16:creationId xmlns:a16="http://schemas.microsoft.com/office/drawing/2014/main" id="{C8486C0D-736A-3B3A-00F2-C12E0664A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509895"/>
            <a:ext cx="3504228" cy="2219659"/>
          </a:xfrm>
          <a:prstGeom prst="rect">
            <a:avLst/>
          </a:prstGeom>
        </p:spPr>
      </p:pic>
      <p:pic>
        <p:nvPicPr>
          <p:cNvPr id="23" name="Picture 22" descr="Several extension cords tangled on a table.">
            <a:extLst>
              <a:ext uri="{FF2B5EF4-FFF2-40B4-BE49-F238E27FC236}">
                <a16:creationId xmlns:a16="http://schemas.microsoft.com/office/drawing/2014/main" id="{9C97EDCA-9F7C-340B-6F9A-8B8DF5E5A2C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60000" y="3880654"/>
            <a:ext cx="3524742" cy="2295845"/>
          </a:xfrm>
          <a:prstGeom prst="rect">
            <a:avLst/>
          </a:prstGeom>
        </p:spPr>
      </p:pic>
      <p:pic>
        <p:nvPicPr>
          <p:cNvPr id="19" name="Content Placeholder 18" descr="A person's feet with a cord over it.">
            <a:extLst>
              <a:ext uri="{FF2B5EF4-FFF2-40B4-BE49-F238E27FC236}">
                <a16:creationId xmlns:a16="http://schemas.microsoft.com/office/drawing/2014/main" id="{717D54A7-A1D6-17CF-F735-77D9E37FC5F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049795" y="1521918"/>
            <a:ext cx="3072764" cy="4661227"/>
          </a:xfrm>
        </p:spPr>
      </p:pic>
      <p:pic>
        <p:nvPicPr>
          <p:cNvPr id="21" name="Picture 20" descr="A group of children running.">
            <a:extLst>
              <a:ext uri="{FF2B5EF4-FFF2-40B4-BE49-F238E27FC236}">
                <a16:creationId xmlns:a16="http://schemas.microsoft.com/office/drawing/2014/main" id="{89D6E230-A97B-B309-6112-3B0B780B015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308126" y="1521919"/>
            <a:ext cx="3527455" cy="2226216"/>
          </a:xfrm>
          <a:prstGeom prst="rect">
            <a:avLst/>
          </a:prstGeom>
        </p:spPr>
      </p:pic>
      <p:pic>
        <p:nvPicPr>
          <p:cNvPr id="25" name="Picture 24" descr="A child and child looking at sewing machine.">
            <a:extLst>
              <a:ext uri="{FF2B5EF4-FFF2-40B4-BE49-F238E27FC236}">
                <a16:creationId xmlns:a16="http://schemas.microsoft.com/office/drawing/2014/main" id="{470900E1-231E-08E7-8AD6-5EDD778E01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8126" y="3880654"/>
            <a:ext cx="3524742" cy="2295845"/>
          </a:xfrm>
          <a:prstGeom prst="rect">
            <a:avLst/>
          </a:prstGeom>
        </p:spPr>
      </p:pic>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19</a:t>
            </a:fld>
            <a:endParaRPr lang="en-AU"/>
          </a:p>
        </p:txBody>
      </p:sp>
    </p:spTree>
    <p:extLst>
      <p:ext uri="{BB962C8B-B14F-4D97-AF65-F5344CB8AC3E}">
        <p14:creationId xmlns:p14="http://schemas.microsoft.com/office/powerpoint/2010/main" val="247835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54BC15-7AE6-74B0-0F66-31014D5A63A8}"/>
              </a:ext>
            </a:extLst>
          </p:cNvPr>
          <p:cNvSpPr>
            <a:spLocks noGrp="1"/>
          </p:cNvSpPr>
          <p:nvPr>
            <p:ph type="ctrTitle"/>
          </p:nvPr>
        </p:nvSpPr>
        <p:spPr/>
        <p:txBody>
          <a:bodyPr/>
          <a:lstStyle/>
          <a:p>
            <a:pPr>
              <a:lnSpc>
                <a:spcPct val="150000"/>
              </a:lnSpc>
            </a:pPr>
            <a:r>
              <a:rPr lang="en-AU" dirty="0">
                <a:cs typeface="Arial" panose="020B0604020202020204" pitchFamily="34" charset="0"/>
              </a:rPr>
              <a:t>Sew sustainable, sew awesome!</a:t>
            </a:r>
            <a:endParaRPr lang="en-AU" dirty="0"/>
          </a:p>
        </p:txBody>
      </p:sp>
      <p:sp>
        <p:nvSpPr>
          <p:cNvPr id="12" name="Text Placeholder 11">
            <a:extLst>
              <a:ext uri="{FF2B5EF4-FFF2-40B4-BE49-F238E27FC236}">
                <a16:creationId xmlns:a16="http://schemas.microsoft.com/office/drawing/2014/main" id="{285307CE-62E3-7E28-62FF-7C3209F2921D}"/>
              </a:ext>
            </a:extLst>
          </p:cNvPr>
          <p:cNvSpPr>
            <a:spLocks noGrp="1"/>
          </p:cNvSpPr>
          <p:nvPr>
            <p:ph type="body" sz="quarter" idx="14"/>
          </p:nvPr>
        </p:nvSpPr>
        <p:spPr>
          <a:xfrm>
            <a:off x="359998" y="4273686"/>
            <a:ext cx="8532000" cy="1022214"/>
          </a:xfrm>
        </p:spPr>
        <p:txBody>
          <a:bodyPr/>
          <a:lstStyle/>
          <a:p>
            <a:r>
              <a:rPr lang="en-AU" sz="2000" dirty="0">
                <a:solidFill>
                  <a:schemeClr val="accent1"/>
                </a:solidFill>
                <a:cs typeface="Arial" panose="020B0604020202020204" pitchFamily="34" charset="0"/>
              </a:rPr>
              <a:t>Technology 7–8</a:t>
            </a:r>
            <a:br>
              <a:rPr lang="en-AU" sz="2000" dirty="0">
                <a:solidFill>
                  <a:schemeClr val="accent1"/>
                </a:solidFill>
                <a:cs typeface="Arial" panose="020B0604020202020204" pitchFamily="34" charset="0"/>
              </a:rPr>
            </a:br>
            <a:r>
              <a:rPr lang="en-AU" sz="2000" dirty="0">
                <a:solidFill>
                  <a:schemeClr val="accent1"/>
                </a:solidFill>
                <a:cs typeface="Arial" panose="020B0604020202020204" pitchFamily="34" charset="0"/>
              </a:rPr>
              <a:t>Materials and production processes – Textiles</a:t>
            </a:r>
          </a:p>
        </p:txBody>
      </p:sp>
      <p:sp>
        <p:nvSpPr>
          <p:cNvPr id="2" name="Footer Placeholder 1">
            <a:extLst>
              <a:ext uri="{FF2B5EF4-FFF2-40B4-BE49-F238E27FC236}">
                <a16:creationId xmlns:a16="http://schemas.microsoft.com/office/drawing/2014/main" id="{D3C2C506-0DA0-E0FD-9C06-7BCB4A08EA51}"/>
              </a:ext>
            </a:extLst>
          </p:cNvPr>
          <p:cNvSpPr>
            <a:spLocks noGrp="1"/>
          </p:cNvSpPr>
          <p:nvPr>
            <p:ph type="ftr" sz="quarter" idx="3"/>
          </p:nvPr>
        </p:nvSpPr>
        <p:spPr/>
        <p:txBody>
          <a:bodyPr/>
          <a:lstStyle/>
          <a:p>
            <a:r>
              <a:rPr lang="en-US" dirty="0">
                <a:latin typeface="+mj-lt"/>
                <a:cs typeface="Arial" panose="020B0604020202020204" pitchFamily="34" charset="0"/>
              </a:rPr>
              <a:t>NSW Department of Education</a:t>
            </a:r>
            <a:endParaRPr lang="en-AU" dirty="0">
              <a:latin typeface="+mj-lt"/>
              <a:cs typeface="Arial" panose="020B0604020202020204" pitchFamily="34" charset="0"/>
            </a:endParaRPr>
          </a:p>
        </p:txBody>
      </p:sp>
    </p:spTree>
    <p:extLst>
      <p:ext uri="{BB962C8B-B14F-4D97-AF65-F5344CB8AC3E}">
        <p14:creationId xmlns:p14="http://schemas.microsoft.com/office/powerpoint/2010/main" val="242032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(4)</a:t>
            </a:r>
          </a:p>
        </p:txBody>
      </p:sp>
      <p:sp>
        <p:nvSpPr>
          <p:cNvPr id="6" name="Text Placeholder 5">
            <a:extLst>
              <a:ext uri="{FF2B5EF4-FFF2-40B4-BE49-F238E27FC236}">
                <a16:creationId xmlns:a16="http://schemas.microsoft.com/office/drawing/2014/main" id="{12C135B8-A40E-451D-A818-7E5557135C18}"/>
              </a:ext>
            </a:extLst>
          </p:cNvPr>
          <p:cNvSpPr>
            <a:spLocks noGrp="1"/>
          </p:cNvSpPr>
          <p:nvPr>
            <p:ph type="body" sz="quarter" idx="19"/>
          </p:nvPr>
        </p:nvSpPr>
        <p:spPr>
          <a:xfrm>
            <a:off x="360000" y="1862942"/>
            <a:ext cx="11328417" cy="4491058"/>
          </a:xfrm>
        </p:spPr>
        <p:txBody>
          <a:bodyPr/>
          <a:lstStyle/>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are learning to</a:t>
            </a:r>
            <a:r>
              <a:rPr lang="en-AU" sz="1800" dirty="0">
                <a:solidFill>
                  <a:srgbClr val="22272B"/>
                </a:solidFill>
                <a:latin typeface="Public Sans" pitchFamily="2" charset="77"/>
                <a:ea typeface="+mn-lt"/>
                <a:cs typeface="Arial" panose="020B0604020202020204" pitchFamily="34" charset="0"/>
              </a:rPr>
              <a:t>:</a:t>
            </a:r>
          </a:p>
          <a:p>
            <a:pPr marL="285750" indent="-285750">
              <a:lnSpc>
                <a:spcPct val="150000"/>
              </a:lnSpc>
              <a:spcBef>
                <a:spcPts val="600"/>
              </a:spcBef>
              <a:spcAft>
                <a:spcPts val="600"/>
              </a:spcAft>
              <a:buFont typeface="Arial" panose="020B0604020202020204" pitchFamily="34" charset="0"/>
              <a:buChar char="•"/>
            </a:pPr>
            <a:r>
              <a:rPr lang="en-AU" sz="1800" dirty="0">
                <a:effectLst/>
                <a:ea typeface="Calibri" panose="020F0502020204030204" pitchFamily="34" charset="0"/>
                <a:cs typeface="Arial" panose="020B0604020202020204" pitchFamily="34" charset="0"/>
              </a:rPr>
              <a:t>recognise the uses of a range of textile related items and equipment so that we can make correct choices for practical work.</a:t>
            </a:r>
            <a:endParaRPr lang="en-AU" sz="1800" dirty="0">
              <a:solidFill>
                <a:srgbClr val="002664"/>
              </a:solidFill>
              <a:cs typeface="Arial" panose="020B0604020202020204" pitchFamily="34" charset="0"/>
            </a:endParaRPr>
          </a:p>
          <a:p>
            <a:pPr>
              <a:lnSpc>
                <a:spcPct val="150000"/>
              </a:lnSpc>
              <a:spcBef>
                <a:spcPts val="600"/>
              </a:spcBef>
              <a:spcAft>
                <a:spcPts val="600"/>
              </a:spcAft>
            </a:pPr>
            <a:endParaRPr lang="en-AU" sz="1800" dirty="0">
              <a:solidFill>
                <a:srgbClr val="002664"/>
              </a:solidFill>
              <a:latin typeface="Public Sans" pitchFamily="2" charset="77"/>
              <a:cs typeface="Arial" panose="020B0604020202020204" pitchFamily="34" charset="0"/>
            </a:endParaRPr>
          </a:p>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can:</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sz="1800" dirty="0">
                <a:effectLst/>
                <a:ea typeface="Calibri" panose="020F0502020204030204" pitchFamily="34" charset="0"/>
                <a:cs typeface="Arial" panose="020B0604020202020204" pitchFamily="34" charset="0"/>
              </a:rPr>
              <a:t>identify and name a range of textile equipment</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sz="1800" dirty="0">
                <a:effectLst/>
                <a:ea typeface="Calibri" panose="020F0502020204030204" pitchFamily="34" charset="0"/>
                <a:cs typeface="Arial" panose="020B0604020202020204" pitchFamily="34" charset="0"/>
              </a:rPr>
              <a:t>explain what each piece of equipment is used for.</a:t>
            </a:r>
          </a:p>
          <a:p>
            <a:pPr>
              <a:lnSpc>
                <a:spcPct val="150000"/>
              </a:lnSpc>
              <a:spcBef>
                <a:spcPts val="600"/>
              </a:spcBef>
              <a:spcAft>
                <a:spcPts val="600"/>
              </a:spcAft>
            </a:pPr>
            <a:endParaRPr lang="en-AU" sz="1800" dirty="0">
              <a:effectLst/>
              <a:ea typeface="Calibri" panose="020F0502020204030204" pitchFamily="34" charset="0"/>
            </a:endParaRPr>
          </a:p>
          <a:p>
            <a:pPr>
              <a:lnSpc>
                <a:spcPct val="150000"/>
              </a:lnSpc>
              <a:spcBef>
                <a:spcPts val="600"/>
              </a:spcBef>
              <a:spcAft>
                <a:spcPts val="600"/>
              </a:spcAft>
            </a:pPr>
            <a:endParaRPr lang="en-US" sz="1800" dirty="0">
              <a:solidFill>
                <a:srgbClr val="002664"/>
              </a:solidFill>
              <a:cs typeface="Arial" panose="020B0604020202020204" pitchFamily="34" charset="0"/>
            </a:endParaRPr>
          </a:p>
          <a:p>
            <a:pPr>
              <a:spcBef>
                <a:spcPts val="600"/>
              </a:spcBef>
              <a:spcAft>
                <a:spcPts val="600"/>
              </a:spcAft>
            </a:pPr>
            <a:endParaRPr lang="en-US" sz="1800"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249197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Textile equipment revision</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dirty="0">
                <a:cs typeface="Arial" panose="020B0604020202020204" pitchFamily="34" charset="0"/>
              </a:rPr>
              <a:t>Do now</a:t>
            </a:r>
          </a:p>
        </p:txBody>
      </p:sp>
      <p:sp>
        <p:nvSpPr>
          <p:cNvPr id="6" name="Content Placeholder 5">
            <a:extLst>
              <a:ext uri="{FF2B5EF4-FFF2-40B4-BE49-F238E27FC236}">
                <a16:creationId xmlns:a16="http://schemas.microsoft.com/office/drawing/2014/main" id="{8287D39A-6A2C-BF84-A654-7A2FA268E291}"/>
              </a:ext>
            </a:extLst>
          </p:cNvPr>
          <p:cNvSpPr>
            <a:spLocks noGrp="1"/>
          </p:cNvSpPr>
          <p:nvPr>
            <p:ph idx="1"/>
          </p:nvPr>
        </p:nvSpPr>
        <p:spPr/>
        <p:txBody>
          <a:bodyPr/>
          <a:lstStyle/>
          <a:p>
            <a:r>
              <a:rPr lang="en-AU" dirty="0">
                <a:cs typeface="Arial" panose="020B0604020202020204" pitchFamily="34" charset="0"/>
              </a:rPr>
              <a:t>Match each piece of textile equipment with the correct description in your workbook.</a:t>
            </a:r>
          </a:p>
        </p:txBody>
      </p:sp>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427124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(5)</a:t>
            </a:r>
          </a:p>
        </p:txBody>
      </p:sp>
      <p:sp>
        <p:nvSpPr>
          <p:cNvPr id="7" name="Text Placeholder 6">
            <a:extLst>
              <a:ext uri="{FF2B5EF4-FFF2-40B4-BE49-F238E27FC236}">
                <a16:creationId xmlns:a16="http://schemas.microsoft.com/office/drawing/2014/main" id="{EFE1E10E-9F95-6A87-5732-5DC2BD3A326B}"/>
              </a:ext>
            </a:extLst>
          </p:cNvPr>
          <p:cNvSpPr>
            <a:spLocks noGrp="1"/>
          </p:cNvSpPr>
          <p:nvPr>
            <p:ph type="body" sz="quarter" idx="19"/>
          </p:nvPr>
        </p:nvSpPr>
        <p:spPr/>
        <p:txBody>
          <a:bodyPr/>
          <a:lstStyle/>
          <a:p>
            <a:pPr>
              <a:lnSpc>
                <a:spcPct val="150000"/>
              </a:lnSpc>
              <a:spcBef>
                <a:spcPts val="600"/>
              </a:spcBef>
              <a:spcAft>
                <a:spcPts val="600"/>
              </a:spcAft>
            </a:pPr>
            <a:r>
              <a:rPr lang="en-AU" dirty="0">
                <a:solidFill>
                  <a:srgbClr val="002664"/>
                </a:solidFill>
                <a:latin typeface="Public Sans" pitchFamily="2" charset="77"/>
                <a:cs typeface="Arial" panose="020B0604020202020204" pitchFamily="34" charset="0"/>
              </a:rPr>
              <a:t>We are learning to</a:t>
            </a:r>
            <a:r>
              <a:rPr lang="en-AU" dirty="0">
                <a:solidFill>
                  <a:srgbClr val="22272B"/>
                </a:solidFill>
                <a:latin typeface="Public Sans" pitchFamily="2" charset="77"/>
                <a:ea typeface="+mn-lt"/>
                <a:cs typeface="Arial" panose="020B0604020202020204" pitchFamily="34" charset="0"/>
              </a:rPr>
              <a:t>:</a:t>
            </a:r>
          </a:p>
          <a:p>
            <a:pPr marL="285750" indent="-285750">
              <a:lnSpc>
                <a:spcPct val="150000"/>
              </a:lnSpc>
              <a:spcBef>
                <a:spcPts val="600"/>
              </a:spcBef>
              <a:spcAft>
                <a:spcPts val="600"/>
              </a:spcAft>
              <a:buFont typeface="Arial" panose="020B0604020202020204" pitchFamily="34" charset="0"/>
              <a:buChar char="•"/>
            </a:pPr>
            <a:r>
              <a:rPr lang="en-AU" dirty="0">
                <a:effectLst/>
                <a:ea typeface="Calibri" panose="020F0502020204030204" pitchFamily="34" charset="0"/>
                <a:cs typeface="Arial" panose="020B0604020202020204" pitchFamily="34" charset="0"/>
              </a:rPr>
              <a:t>identify the different parts of the sewing machine, their uses, and how to thread the sewing machine so that we can use them independently.</a:t>
            </a:r>
            <a:endParaRPr lang="en-AU" b="1" dirty="0">
              <a:solidFill>
                <a:srgbClr val="22272B"/>
              </a:solidFill>
              <a:ea typeface="+mn-lt"/>
              <a:cs typeface="Arial" panose="020B0604020202020204" pitchFamily="34" charset="0"/>
            </a:endParaRPr>
          </a:p>
          <a:p>
            <a:pPr>
              <a:lnSpc>
                <a:spcPct val="150000"/>
              </a:lnSpc>
              <a:spcBef>
                <a:spcPts val="600"/>
              </a:spcBef>
              <a:spcAft>
                <a:spcPts val="600"/>
              </a:spcAft>
            </a:pPr>
            <a:endParaRPr lang="en-AU" dirty="0">
              <a:solidFill>
                <a:srgbClr val="002664"/>
              </a:solidFill>
              <a:latin typeface="Public Sans" pitchFamily="2" charset="77"/>
              <a:cs typeface="Arial" panose="020B0604020202020204" pitchFamily="34" charset="0"/>
            </a:endParaRPr>
          </a:p>
          <a:p>
            <a:pPr>
              <a:lnSpc>
                <a:spcPct val="150000"/>
              </a:lnSpc>
              <a:spcBef>
                <a:spcPts val="600"/>
              </a:spcBef>
              <a:spcAft>
                <a:spcPts val="600"/>
              </a:spcAft>
            </a:pPr>
            <a:r>
              <a:rPr lang="en-AU" dirty="0">
                <a:solidFill>
                  <a:srgbClr val="002664"/>
                </a:solidFill>
                <a:latin typeface="Public Sans" pitchFamily="2" charset="77"/>
                <a:cs typeface="Arial" panose="020B0604020202020204" pitchFamily="34" charset="0"/>
              </a:rPr>
              <a:t>We can:</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dirty="0">
                <a:effectLst/>
                <a:ea typeface="Calibri" panose="020F0502020204030204" pitchFamily="34" charset="0"/>
                <a:cs typeface="Arial" panose="020B0604020202020204" pitchFamily="34" charset="0"/>
              </a:rPr>
              <a:t>identify the different parts of a sewing machine</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dirty="0">
                <a:effectLst/>
                <a:ea typeface="Calibri" panose="020F0502020204030204" pitchFamily="34" charset="0"/>
                <a:cs typeface="Arial" panose="020B0604020202020204" pitchFamily="34" charset="0"/>
              </a:rPr>
              <a:t>explain what each part of the sewing machine is used for</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dirty="0">
                <a:effectLst/>
                <a:ea typeface="Calibri" panose="020F0502020204030204" pitchFamily="34" charset="0"/>
                <a:cs typeface="Arial" panose="020B0604020202020204" pitchFamily="34" charset="0"/>
              </a:rPr>
              <a:t>thread a sewing machine ready for use.</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22</a:t>
            </a:fld>
            <a:endParaRPr lang="en-AU"/>
          </a:p>
        </p:txBody>
      </p:sp>
    </p:spTree>
    <p:extLst>
      <p:ext uri="{BB962C8B-B14F-4D97-AF65-F5344CB8AC3E}">
        <p14:creationId xmlns:p14="http://schemas.microsoft.com/office/powerpoint/2010/main" val="266190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Sewing machine</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b="1" dirty="0">
                <a:cs typeface="Arial" panose="020B0604020202020204" pitchFamily="34" charset="0"/>
              </a:rPr>
              <a:t>Note:</a:t>
            </a:r>
            <a:r>
              <a:rPr lang="en-AU" dirty="0">
                <a:cs typeface="Arial" panose="020B0604020202020204" pitchFamily="34" charset="0"/>
              </a:rPr>
              <a:t> replace this image with an image from a machine in your room</a:t>
            </a:r>
          </a:p>
        </p:txBody>
      </p:sp>
      <p:pic>
        <p:nvPicPr>
          <p:cNvPr id="8" name="Content Placeholder 7" descr="A sewing machine with knobs and buttons.">
            <a:extLst>
              <a:ext uri="{FF2B5EF4-FFF2-40B4-BE49-F238E27FC236}">
                <a16:creationId xmlns:a16="http://schemas.microsoft.com/office/drawing/2014/main" id="{CA6C8BEC-8D9D-51D8-9691-C78F144B71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488" y="1519865"/>
            <a:ext cx="6054052" cy="4580219"/>
          </a:xfrm>
        </p:spPr>
      </p:pic>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23</a:t>
            </a:fld>
            <a:endParaRPr lang="en-AU"/>
          </a:p>
        </p:txBody>
      </p:sp>
    </p:spTree>
    <p:extLst>
      <p:ext uri="{BB962C8B-B14F-4D97-AF65-F5344CB8AC3E}">
        <p14:creationId xmlns:p14="http://schemas.microsoft.com/office/powerpoint/2010/main" val="416972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9DE5-D868-7D18-6D07-51B8222CD9C3}"/>
              </a:ext>
            </a:extLst>
          </p:cNvPr>
          <p:cNvSpPr>
            <a:spLocks noGrp="1"/>
          </p:cNvSpPr>
          <p:nvPr>
            <p:ph type="title"/>
          </p:nvPr>
        </p:nvSpPr>
        <p:spPr/>
        <p:txBody>
          <a:bodyPr anchor="t">
            <a:normAutofit/>
          </a:bodyPr>
          <a:lstStyle/>
          <a:p>
            <a:r>
              <a:rPr lang="en-AU" dirty="0">
                <a:cs typeface="Arial" panose="020B0604020202020204" pitchFamily="34" charset="0"/>
              </a:rPr>
              <a:t>What does the bobbin do?</a:t>
            </a:r>
          </a:p>
        </p:txBody>
      </p:sp>
      <p:sp>
        <p:nvSpPr>
          <p:cNvPr id="9" name="Text Placeholder 8">
            <a:extLst>
              <a:ext uri="{FF2B5EF4-FFF2-40B4-BE49-F238E27FC236}">
                <a16:creationId xmlns:a16="http://schemas.microsoft.com/office/drawing/2014/main" id="{43F31B76-4B2E-253C-807E-21D60A9804C8}"/>
              </a:ext>
            </a:extLst>
          </p:cNvPr>
          <p:cNvSpPr>
            <a:spLocks noGrp="1"/>
          </p:cNvSpPr>
          <p:nvPr>
            <p:ph type="body" sz="quarter" idx="18"/>
          </p:nvPr>
        </p:nvSpPr>
        <p:spPr>
          <a:xfrm>
            <a:off x="360000" y="1558642"/>
            <a:ext cx="4066226" cy="720732"/>
          </a:xfrm>
        </p:spPr>
        <p:txBody>
          <a:bodyPr/>
          <a:lstStyle/>
          <a:p>
            <a:r>
              <a:rPr lang="en-AU" sz="1800" dirty="0">
                <a:solidFill>
                  <a:schemeClr val="tx1"/>
                </a:solidFill>
                <a:latin typeface="+mn-lt"/>
                <a:cs typeface="Arial" panose="020B0604020202020204" pitchFamily="34" charset="0"/>
              </a:rPr>
              <a:t>Watch</a:t>
            </a:r>
            <a:r>
              <a:rPr lang="en-AU" sz="1800" dirty="0">
                <a:latin typeface="+mn-lt"/>
                <a:cs typeface="Arial" panose="020B0604020202020204" pitchFamily="34" charset="0"/>
              </a:rPr>
              <a:t> </a:t>
            </a:r>
            <a:r>
              <a:rPr lang="en-AU" sz="1800" dirty="0">
                <a:latin typeface="+mn-lt"/>
                <a:cs typeface="Arial" panose="020B0604020202020204" pitchFamily="34" charset="0"/>
                <a:hlinkClick r:id="rId2"/>
              </a:rPr>
              <a:t>How a sewing machine works via animation (0:26)</a:t>
            </a:r>
            <a:endParaRPr lang="en-AU" sz="1800" dirty="0">
              <a:latin typeface="+mn-lt"/>
              <a:cs typeface="Arial" panose="020B0604020202020204" pitchFamily="34" charset="0"/>
            </a:endParaRPr>
          </a:p>
        </p:txBody>
      </p:sp>
      <p:pic>
        <p:nvPicPr>
          <p:cNvPr id="11" name="Picture 10">
            <a:hlinkClick r:id="rId2"/>
            <a:extLst>
              <a:ext uri="{FF2B5EF4-FFF2-40B4-BE49-F238E27FC236}">
                <a16:creationId xmlns:a16="http://schemas.microsoft.com/office/drawing/2014/main" id="{309A7CB3-35E3-F8F4-C239-6F258067B0E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00835" y="1558642"/>
            <a:ext cx="6743165" cy="4570119"/>
          </a:xfrm>
          <a:prstGeom prst="rect">
            <a:avLst/>
          </a:prstGeom>
        </p:spPr>
      </p:pic>
      <p:sp>
        <p:nvSpPr>
          <p:cNvPr id="4" name="Slide Number Placeholder 3">
            <a:extLst>
              <a:ext uri="{FF2B5EF4-FFF2-40B4-BE49-F238E27FC236}">
                <a16:creationId xmlns:a16="http://schemas.microsoft.com/office/drawing/2014/main" id="{411CFEDE-A049-3F78-168B-92F3D037E975}"/>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24</a:t>
            </a:fld>
            <a:endParaRPr lang="en-AU"/>
          </a:p>
        </p:txBody>
      </p:sp>
    </p:spTree>
    <p:extLst>
      <p:ext uri="{BB962C8B-B14F-4D97-AF65-F5344CB8AC3E}">
        <p14:creationId xmlns:p14="http://schemas.microsoft.com/office/powerpoint/2010/main" val="78082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(6)</a:t>
            </a:r>
          </a:p>
        </p:txBody>
      </p:sp>
      <p:sp>
        <p:nvSpPr>
          <p:cNvPr id="6" name="Text Placeholder 5">
            <a:extLst>
              <a:ext uri="{FF2B5EF4-FFF2-40B4-BE49-F238E27FC236}">
                <a16:creationId xmlns:a16="http://schemas.microsoft.com/office/drawing/2014/main" id="{611BADF6-2FC4-0026-A711-2A2CA2921911}"/>
              </a:ext>
            </a:extLst>
          </p:cNvPr>
          <p:cNvSpPr>
            <a:spLocks noGrp="1"/>
          </p:cNvSpPr>
          <p:nvPr>
            <p:ph type="body" sz="quarter" idx="19"/>
          </p:nvPr>
        </p:nvSpPr>
        <p:spPr/>
        <p:txBody>
          <a:bodyPr/>
          <a:lstStyle/>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are learning to</a:t>
            </a:r>
            <a:r>
              <a:rPr lang="en-AU" sz="1800" dirty="0">
                <a:solidFill>
                  <a:srgbClr val="22272B"/>
                </a:solidFill>
                <a:latin typeface="Public Sans" pitchFamily="2" charset="77"/>
                <a:ea typeface="+mn-lt"/>
                <a:cs typeface="Arial" panose="020B0604020202020204" pitchFamily="34" charset="0"/>
              </a:rPr>
              <a:t>:</a:t>
            </a:r>
          </a:p>
          <a:p>
            <a:pPr marL="285750" indent="-285750">
              <a:lnSpc>
                <a:spcPct val="150000"/>
              </a:lnSpc>
              <a:spcBef>
                <a:spcPts val="600"/>
              </a:spcBef>
              <a:spcAft>
                <a:spcPts val="600"/>
              </a:spcAft>
              <a:buFont typeface="Arial" panose="020B0604020202020204" pitchFamily="34" charset="0"/>
              <a:buChar char="•"/>
            </a:pPr>
            <a:r>
              <a:rPr lang="en-AU" sz="1800" dirty="0">
                <a:effectLst/>
                <a:ea typeface="Calibri" panose="020F0502020204030204" pitchFamily="34" charset="0"/>
                <a:cs typeface="Arial" panose="020B0604020202020204" pitchFamily="34" charset="0"/>
              </a:rPr>
              <a:t>control the sewing machine and complete simple sewing processes safely and successfully so that we have the skills needed for our project.</a:t>
            </a:r>
            <a:endParaRPr lang="en-AU" sz="1800" b="1" dirty="0">
              <a:solidFill>
                <a:srgbClr val="22272B"/>
              </a:solidFill>
              <a:ea typeface="+mn-lt"/>
              <a:cs typeface="Arial" panose="020B0604020202020204" pitchFamily="34" charset="0"/>
            </a:endParaRPr>
          </a:p>
          <a:p>
            <a:pPr>
              <a:lnSpc>
                <a:spcPct val="150000"/>
              </a:lnSpc>
              <a:spcBef>
                <a:spcPts val="600"/>
              </a:spcBef>
              <a:spcAft>
                <a:spcPts val="600"/>
              </a:spcAft>
            </a:pPr>
            <a:endParaRPr lang="en-AU" sz="1800" dirty="0">
              <a:solidFill>
                <a:srgbClr val="002664"/>
              </a:solidFill>
              <a:latin typeface="Public Sans" pitchFamily="2" charset="77"/>
              <a:cs typeface="Arial" panose="020B0604020202020204" pitchFamily="34" charset="0"/>
            </a:endParaRPr>
          </a:p>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can:</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sz="1800" dirty="0">
                <a:effectLst/>
                <a:ea typeface="Calibri" panose="020F0502020204030204" pitchFamily="34" charset="0"/>
                <a:cs typeface="Arial" panose="020B0604020202020204" pitchFamily="34" charset="0"/>
              </a:rPr>
              <a:t>control the speed and direction of the sewing machine safely</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sz="1800" dirty="0">
                <a:ea typeface="Calibri" panose="020F0502020204030204" pitchFamily="34" charset="0"/>
                <a:cs typeface="Arial" panose="020B0604020202020204" pitchFamily="34" charset="0"/>
              </a:rPr>
              <a:t>s</a:t>
            </a:r>
            <a:r>
              <a:rPr lang="en-AU" sz="1800" dirty="0">
                <a:effectLst/>
                <a:ea typeface="Calibri" panose="020F0502020204030204" pitchFamily="34" charset="0"/>
                <a:cs typeface="Arial" panose="020B0604020202020204" pitchFamily="34" charset="0"/>
              </a:rPr>
              <a:t>et up the machine and sew a seam</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sz="1800" dirty="0">
                <a:effectLst/>
                <a:ea typeface="Calibri" panose="020F0502020204030204" pitchFamily="34" charset="0"/>
                <a:cs typeface="Arial" panose="020B0604020202020204" pitchFamily="34" charset="0"/>
              </a:rPr>
              <a:t>change the settings on a sewing machine to sew a variety of stitch types.</a:t>
            </a:r>
            <a:endParaRPr lang="en-AU" sz="1800" b="1" dirty="0">
              <a:solidFill>
                <a:srgbClr val="002664"/>
              </a:solidFill>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25</a:t>
            </a:fld>
            <a:endParaRPr lang="en-AU"/>
          </a:p>
        </p:txBody>
      </p:sp>
    </p:spTree>
    <p:extLst>
      <p:ext uri="{BB962C8B-B14F-4D97-AF65-F5344CB8AC3E}">
        <p14:creationId xmlns:p14="http://schemas.microsoft.com/office/powerpoint/2010/main" val="123046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Tips for success</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dirty="0">
                <a:cs typeface="Arial" panose="020B0604020202020204" pitchFamily="34" charset="0"/>
              </a:rPr>
              <a:t>Do now</a:t>
            </a:r>
          </a:p>
        </p:txBody>
      </p:sp>
      <p:sp>
        <p:nvSpPr>
          <p:cNvPr id="6" name="Content Placeholder 5">
            <a:extLst>
              <a:ext uri="{FF2B5EF4-FFF2-40B4-BE49-F238E27FC236}">
                <a16:creationId xmlns:a16="http://schemas.microsoft.com/office/drawing/2014/main" id="{8287D39A-6A2C-BF84-A654-7A2FA268E291}"/>
              </a:ext>
            </a:extLst>
          </p:cNvPr>
          <p:cNvSpPr>
            <a:spLocks noGrp="1"/>
          </p:cNvSpPr>
          <p:nvPr>
            <p:ph idx="1"/>
          </p:nvPr>
        </p:nvSpPr>
        <p:spPr/>
        <p:txBody>
          <a:bodyPr/>
          <a:lstStyle/>
          <a:p>
            <a:r>
              <a:rPr lang="en-AU" dirty="0">
                <a:cs typeface="Arial" panose="020B0604020202020204" pitchFamily="34" charset="0"/>
              </a:rPr>
              <a:t>What are 3 simple tips to remember when threading a sewing machine?</a:t>
            </a:r>
          </a:p>
        </p:txBody>
      </p:sp>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98729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Seam sample evaluation</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dirty="0">
                <a:cs typeface="Arial" panose="020B0604020202020204" pitchFamily="34" charset="0"/>
              </a:rPr>
              <a:t>PMI – seam sample</a:t>
            </a:r>
          </a:p>
        </p:txBody>
      </p:sp>
      <p:graphicFrame>
        <p:nvGraphicFramePr>
          <p:cNvPr id="9" name="Content Placeholder 8">
            <a:extLst>
              <a:ext uri="{FF2B5EF4-FFF2-40B4-BE49-F238E27FC236}">
                <a16:creationId xmlns:a16="http://schemas.microsoft.com/office/drawing/2014/main" id="{21FE6222-9300-0290-87E6-DAAFA1E2ADBE}"/>
              </a:ext>
            </a:extLst>
          </p:cNvPr>
          <p:cNvGraphicFramePr>
            <a:graphicFrameLocks noGrp="1"/>
          </p:cNvGraphicFramePr>
          <p:nvPr>
            <p:ph idx="1"/>
            <p:extLst>
              <p:ext uri="{D42A27DB-BD31-4B8C-83A1-F6EECF244321}">
                <p14:modId xmlns:p14="http://schemas.microsoft.com/office/powerpoint/2010/main" val="1251753555"/>
              </p:ext>
            </p:extLst>
          </p:nvPr>
        </p:nvGraphicFramePr>
        <p:xfrm>
          <a:off x="360363" y="1619252"/>
          <a:ext cx="11483973" cy="4497951"/>
        </p:xfrm>
        <a:graphic>
          <a:graphicData uri="http://schemas.openxmlformats.org/drawingml/2006/table">
            <a:tbl>
              <a:tblPr firstRow="1" bandRow="1">
                <a:tableStyleId>{5A111915-BE36-4E01-A7E5-04B1672EAD32}</a:tableStyleId>
              </a:tblPr>
              <a:tblGrid>
                <a:gridCol w="3827991">
                  <a:extLst>
                    <a:ext uri="{9D8B030D-6E8A-4147-A177-3AD203B41FA5}">
                      <a16:colId xmlns:a16="http://schemas.microsoft.com/office/drawing/2014/main" val="2230470198"/>
                    </a:ext>
                  </a:extLst>
                </a:gridCol>
                <a:gridCol w="3827991">
                  <a:extLst>
                    <a:ext uri="{9D8B030D-6E8A-4147-A177-3AD203B41FA5}">
                      <a16:colId xmlns:a16="http://schemas.microsoft.com/office/drawing/2014/main" val="2961336212"/>
                    </a:ext>
                  </a:extLst>
                </a:gridCol>
                <a:gridCol w="3827991">
                  <a:extLst>
                    <a:ext uri="{9D8B030D-6E8A-4147-A177-3AD203B41FA5}">
                      <a16:colId xmlns:a16="http://schemas.microsoft.com/office/drawing/2014/main" val="2711129207"/>
                    </a:ext>
                  </a:extLst>
                </a:gridCol>
              </a:tblGrid>
              <a:tr h="1388991">
                <a:tc>
                  <a:txBody>
                    <a:bodyPr/>
                    <a:lstStyle/>
                    <a:p>
                      <a:pPr>
                        <a:lnSpc>
                          <a:spcPct val="150000"/>
                        </a:lnSpc>
                      </a:pPr>
                      <a:r>
                        <a:rPr lang="en-AU" b="0" dirty="0">
                          <a:latin typeface="+mj-lt"/>
                          <a:cs typeface="Arial" panose="020B0604020202020204" pitchFamily="34" charset="0"/>
                        </a:rPr>
                        <a:t>PLUS </a:t>
                      </a:r>
                    </a:p>
                    <a:p>
                      <a:pPr>
                        <a:lnSpc>
                          <a:spcPct val="150000"/>
                        </a:lnSpc>
                      </a:pPr>
                      <a:r>
                        <a:rPr lang="en-AU" b="0" dirty="0">
                          <a:latin typeface="+mj-lt"/>
                          <a:cs typeface="Arial" panose="020B0604020202020204" pitchFamily="34" charset="0"/>
                        </a:rPr>
                        <a:t>Identify the most positive aspects of your sample.</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b="0" dirty="0">
                          <a:latin typeface="+mj-lt"/>
                          <a:cs typeface="Arial" panose="020B0604020202020204" pitchFamily="34" charset="0"/>
                        </a:rPr>
                        <a:t>MINUS </a:t>
                      </a:r>
                    </a:p>
                    <a:p>
                      <a:pPr>
                        <a:lnSpc>
                          <a:spcPct val="150000"/>
                        </a:lnSpc>
                      </a:pPr>
                      <a:r>
                        <a:rPr lang="en-AU" b="0" dirty="0">
                          <a:latin typeface="+mj-lt"/>
                          <a:cs typeface="Arial" panose="020B0604020202020204" pitchFamily="34" charset="0"/>
                        </a:rPr>
                        <a:t>Identify something that might need improvement next time.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pPr>
                      <a:r>
                        <a:rPr lang="en-AU" b="0" dirty="0">
                          <a:latin typeface="+mj-lt"/>
                          <a:cs typeface="Arial" panose="020B0604020202020204" pitchFamily="34" charset="0"/>
                        </a:rPr>
                        <a:t>INTERESTING </a:t>
                      </a:r>
                    </a:p>
                    <a:p>
                      <a:pPr>
                        <a:lnSpc>
                          <a:spcPct val="150000"/>
                        </a:lnSpc>
                      </a:pPr>
                      <a:r>
                        <a:rPr lang="en-AU" b="0" dirty="0">
                          <a:latin typeface="+mj-lt"/>
                          <a:cs typeface="Arial" panose="020B0604020202020204" pitchFamily="34" charset="0"/>
                        </a:rPr>
                        <a:t>What were you surprised about when completing this sample?</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001163270"/>
                  </a:ext>
                </a:extLst>
              </a:tr>
              <a:tr h="2125228">
                <a:tc>
                  <a:txBody>
                    <a:bodyPr/>
                    <a:lstStyle/>
                    <a:p>
                      <a:endParaRPr lang="en-AU" dirty="0"/>
                    </a:p>
                  </a:txBody>
                  <a:tcPr>
                    <a:lnR w="1270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endParaRPr lang="en-AU" dirty="0"/>
                    </a:p>
                  </a:txBody>
                  <a:tcP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2858497392"/>
                  </a:ext>
                </a:extLst>
              </a:tr>
            </a:tbl>
          </a:graphicData>
        </a:graphic>
      </p:graphicFrame>
      <p:pic>
        <p:nvPicPr>
          <p:cNvPr id="3" name="image2.png">
            <a:extLst>
              <a:ext uri="{FF2B5EF4-FFF2-40B4-BE49-F238E27FC236}">
                <a16:creationId xmlns:a16="http://schemas.microsoft.com/office/drawing/2014/main" id="{1D292579-C5C4-6872-8611-60DE8724F5F4}"/>
              </a:ext>
              <a:ext uri="{C183D7F6-B498-43B3-948B-1728B52AA6E4}">
                <adec:decorative xmlns:adec="http://schemas.microsoft.com/office/drawing/2017/decorative" val="1"/>
              </a:ext>
            </a:extLst>
          </p:cNvPr>
          <p:cNvPicPr/>
          <p:nvPr/>
        </p:nvPicPr>
        <p:blipFill>
          <a:blip r:embed="rId2">
            <a:duotone>
              <a:prstClr val="black"/>
              <a:schemeClr val="tx2">
                <a:tint val="45000"/>
                <a:satMod val="400000"/>
              </a:schemeClr>
            </a:duotone>
          </a:blip>
          <a:srcRect/>
          <a:stretch>
            <a:fillRect/>
          </a:stretch>
        </p:blipFill>
        <p:spPr>
          <a:xfrm>
            <a:off x="1496602" y="3965996"/>
            <a:ext cx="1590675" cy="1587500"/>
          </a:xfrm>
          <a:prstGeom prst="rect">
            <a:avLst/>
          </a:prstGeom>
          <a:ln/>
        </p:spPr>
      </p:pic>
      <p:pic>
        <p:nvPicPr>
          <p:cNvPr id="6" name="image3.png">
            <a:extLst>
              <a:ext uri="{FF2B5EF4-FFF2-40B4-BE49-F238E27FC236}">
                <a16:creationId xmlns:a16="http://schemas.microsoft.com/office/drawing/2014/main" id="{8ABFB426-CBD6-B912-ADD2-4674B9C92EE9}"/>
              </a:ext>
              <a:ext uri="{C183D7F6-B498-43B3-948B-1728B52AA6E4}">
                <adec:decorative xmlns:adec="http://schemas.microsoft.com/office/drawing/2017/decorative" val="1"/>
              </a:ext>
            </a:extLst>
          </p:cNvPr>
          <p:cNvPicPr/>
          <p:nvPr/>
        </p:nvPicPr>
        <p:blipFill>
          <a:blip r:embed="rId3">
            <a:duotone>
              <a:prstClr val="black"/>
              <a:schemeClr val="accent2">
                <a:tint val="45000"/>
                <a:satMod val="400000"/>
              </a:schemeClr>
            </a:duotone>
          </a:blip>
          <a:srcRect/>
          <a:stretch>
            <a:fillRect/>
          </a:stretch>
        </p:blipFill>
        <p:spPr>
          <a:xfrm>
            <a:off x="5300662" y="3965996"/>
            <a:ext cx="1590675" cy="1587500"/>
          </a:xfrm>
          <a:prstGeom prst="rect">
            <a:avLst/>
          </a:prstGeom>
          <a:ln/>
        </p:spPr>
      </p:pic>
      <p:pic>
        <p:nvPicPr>
          <p:cNvPr id="7" name="image1.png">
            <a:extLst>
              <a:ext uri="{FF2B5EF4-FFF2-40B4-BE49-F238E27FC236}">
                <a16:creationId xmlns:a16="http://schemas.microsoft.com/office/drawing/2014/main" id="{4EE7703D-B224-FAAD-4EE7-0E7E6DF52DCD}"/>
              </a:ext>
              <a:ext uri="{C183D7F6-B498-43B3-948B-1728B52AA6E4}">
                <adec:decorative xmlns:adec="http://schemas.microsoft.com/office/drawing/2017/decorative" val="1"/>
              </a:ext>
            </a:extLst>
          </p:cNvPr>
          <p:cNvPicPr/>
          <p:nvPr/>
        </p:nvPicPr>
        <p:blipFill>
          <a:blip r:embed="rId4">
            <a:duotone>
              <a:schemeClr val="accent5">
                <a:shade val="45000"/>
                <a:satMod val="135000"/>
              </a:schemeClr>
              <a:prstClr val="white"/>
            </a:duotone>
          </a:blip>
          <a:srcRect/>
          <a:stretch>
            <a:fillRect/>
          </a:stretch>
        </p:blipFill>
        <p:spPr>
          <a:xfrm>
            <a:off x="9104722" y="3965996"/>
            <a:ext cx="1590675" cy="1587500"/>
          </a:xfrm>
          <a:prstGeom prst="rect">
            <a:avLst/>
          </a:prstGeom>
          <a:ln/>
        </p:spPr>
      </p:pic>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15751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Evaluate skills learnt so far</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dirty="0">
                <a:cs typeface="Arial" panose="020B0604020202020204" pitchFamily="34" charset="0"/>
              </a:rPr>
              <a:t>Do now</a:t>
            </a:r>
          </a:p>
        </p:txBody>
      </p:sp>
      <p:sp>
        <p:nvSpPr>
          <p:cNvPr id="6" name="Content Placeholder 5">
            <a:extLst>
              <a:ext uri="{FF2B5EF4-FFF2-40B4-BE49-F238E27FC236}">
                <a16:creationId xmlns:a16="http://schemas.microsoft.com/office/drawing/2014/main" id="{8287D39A-6A2C-BF84-A654-7A2FA268E291}"/>
              </a:ext>
            </a:extLst>
          </p:cNvPr>
          <p:cNvSpPr>
            <a:spLocks noGrp="1"/>
          </p:cNvSpPr>
          <p:nvPr>
            <p:ph idx="1"/>
          </p:nvPr>
        </p:nvSpPr>
        <p:spPr/>
        <p:txBody>
          <a:bodyPr/>
          <a:lstStyle/>
          <a:p>
            <a:pPr>
              <a:spcAft>
                <a:spcPts val="600"/>
              </a:spcAft>
            </a:pPr>
            <a:r>
              <a:rPr lang="en-AU" dirty="0">
                <a:cs typeface="Arial" panose="020B0604020202020204" pitchFamily="34" charset="0"/>
              </a:rPr>
              <a:t>In your workbook complete these statements.</a:t>
            </a:r>
          </a:p>
          <a:p>
            <a:pPr>
              <a:spcAft>
                <a:spcPts val="600"/>
              </a:spcAft>
            </a:pPr>
            <a:endParaRPr lang="en-AU" dirty="0">
              <a:cs typeface="Arial" panose="020B0604020202020204" pitchFamily="34" charset="0"/>
            </a:endParaRPr>
          </a:p>
          <a:p>
            <a:pPr>
              <a:spcAft>
                <a:spcPts val="600"/>
              </a:spcAft>
            </a:pPr>
            <a:r>
              <a:rPr lang="en-AU" dirty="0">
                <a:cs typeface="Arial" panose="020B0604020202020204" pitchFamily="34" charset="0"/>
              </a:rPr>
              <a:t>So far, the skills I have enjoyed the most, and achieved at the best are …</a:t>
            </a:r>
          </a:p>
          <a:p>
            <a:pPr>
              <a:spcAft>
                <a:spcPts val="600"/>
              </a:spcAft>
            </a:pPr>
            <a:endParaRPr lang="en-AU" dirty="0">
              <a:cs typeface="Arial" panose="020B0604020202020204" pitchFamily="34" charset="0"/>
            </a:endParaRPr>
          </a:p>
          <a:p>
            <a:pPr>
              <a:spcAft>
                <a:spcPts val="600"/>
              </a:spcAft>
            </a:pPr>
            <a:r>
              <a:rPr lang="en-AU" dirty="0">
                <a:cs typeface="Arial" panose="020B0604020202020204" pitchFamily="34" charset="0"/>
              </a:rPr>
              <a:t>The skill that I have found the most challenging is …</a:t>
            </a:r>
          </a:p>
        </p:txBody>
      </p:sp>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263753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(7)</a:t>
            </a:r>
          </a:p>
        </p:txBody>
      </p:sp>
      <p:sp>
        <p:nvSpPr>
          <p:cNvPr id="6" name="Text Placeholder 5">
            <a:extLst>
              <a:ext uri="{FF2B5EF4-FFF2-40B4-BE49-F238E27FC236}">
                <a16:creationId xmlns:a16="http://schemas.microsoft.com/office/drawing/2014/main" id="{9A5D8F4A-76FE-0811-FCFE-252004B0EFA1}"/>
              </a:ext>
            </a:extLst>
          </p:cNvPr>
          <p:cNvSpPr>
            <a:spLocks noGrp="1"/>
          </p:cNvSpPr>
          <p:nvPr>
            <p:ph type="body" sz="quarter" idx="19"/>
          </p:nvPr>
        </p:nvSpPr>
        <p:spPr>
          <a:xfrm>
            <a:off x="360000" y="1862942"/>
            <a:ext cx="11222400" cy="4491058"/>
          </a:xfrm>
        </p:spPr>
        <p:txBody>
          <a:bodyPr/>
          <a:lstStyle/>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are learning to</a:t>
            </a:r>
            <a:r>
              <a:rPr lang="en-AU" sz="1800" dirty="0">
                <a:solidFill>
                  <a:srgbClr val="22272B"/>
                </a:solidFill>
                <a:latin typeface="Public Sans" pitchFamily="2" charset="77"/>
                <a:ea typeface="+mn-lt"/>
                <a:cs typeface="Arial" panose="020B0604020202020204" pitchFamily="34" charset="0"/>
              </a:rPr>
              <a:t>:</a:t>
            </a:r>
          </a:p>
          <a:p>
            <a:pPr marL="285750" indent="-285750">
              <a:lnSpc>
                <a:spcPct val="150000"/>
              </a:lnSpc>
              <a:spcBef>
                <a:spcPts val="600"/>
              </a:spcBef>
              <a:spcAft>
                <a:spcPts val="600"/>
              </a:spcAft>
              <a:buFont typeface="Arial" panose="020B0604020202020204" pitchFamily="34" charset="0"/>
              <a:buChar char="•"/>
            </a:pPr>
            <a:r>
              <a:rPr lang="en-AU" sz="1800" dirty="0">
                <a:effectLst/>
                <a:ea typeface="Calibri" panose="020F0502020204030204" pitchFamily="34" charset="0"/>
                <a:cs typeface="Arial" panose="020B0604020202020204" pitchFamily="34" charset="0"/>
              </a:rPr>
              <a:t>decorate fabric with a variety of techniques that could be used to decorate fabric in a project so that we can trial them for our projects.</a:t>
            </a:r>
            <a:endParaRPr lang="en-AU" sz="1800" dirty="0">
              <a:solidFill>
                <a:srgbClr val="22272B"/>
              </a:solidFill>
              <a:ea typeface="+mn-lt"/>
              <a:cs typeface="Arial" panose="020B0604020202020204" pitchFamily="34" charset="0"/>
            </a:endParaRPr>
          </a:p>
          <a:p>
            <a:pPr>
              <a:lnSpc>
                <a:spcPct val="150000"/>
              </a:lnSpc>
              <a:spcBef>
                <a:spcPts val="600"/>
              </a:spcBef>
              <a:spcAft>
                <a:spcPts val="600"/>
              </a:spcAft>
            </a:pPr>
            <a:endParaRPr lang="en-AU" sz="1800" dirty="0">
              <a:solidFill>
                <a:srgbClr val="002664"/>
              </a:solidFill>
              <a:latin typeface="Public Sans" pitchFamily="2" charset="77"/>
              <a:cs typeface="Arial" panose="020B0604020202020204" pitchFamily="34" charset="0"/>
            </a:endParaRPr>
          </a:p>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can:</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sz="1800" dirty="0">
                <a:effectLst/>
                <a:ea typeface="Calibri" panose="020F0502020204030204" pitchFamily="34" charset="0"/>
                <a:cs typeface="Arial" panose="020B0604020202020204" pitchFamily="34" charset="0"/>
              </a:rPr>
              <a:t>use technology to assist with creating templates to decorate fabric</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sz="1800" dirty="0">
                <a:ea typeface="Calibri" panose="020F0502020204030204" pitchFamily="34" charset="0"/>
                <a:cs typeface="Arial" panose="020B0604020202020204" pitchFamily="34" charset="0"/>
              </a:rPr>
              <a:t>design</a:t>
            </a:r>
            <a:r>
              <a:rPr lang="en-AU" sz="1800" dirty="0">
                <a:effectLst/>
                <a:ea typeface="Calibri" panose="020F0502020204030204" pitchFamily="34" charset="0"/>
                <a:cs typeface="Arial" panose="020B0604020202020204" pitchFamily="34" charset="0"/>
              </a:rPr>
              <a:t> a template to create appliqué</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sz="1800" dirty="0">
                <a:effectLst/>
                <a:ea typeface="Calibri" panose="020F0502020204030204" pitchFamily="34" charset="0"/>
                <a:cs typeface="Arial" panose="020B0604020202020204" pitchFamily="34" charset="0"/>
              </a:rPr>
              <a:t>use appliqué to decorate fabric. </a:t>
            </a:r>
            <a:endParaRPr lang="en-US" sz="1800"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201365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(1)</a:t>
            </a:r>
          </a:p>
        </p:txBody>
      </p:sp>
      <p:sp>
        <p:nvSpPr>
          <p:cNvPr id="6" name="Text Placeholder 5">
            <a:extLst>
              <a:ext uri="{FF2B5EF4-FFF2-40B4-BE49-F238E27FC236}">
                <a16:creationId xmlns:a16="http://schemas.microsoft.com/office/drawing/2014/main" id="{977A7F1E-7EF6-CD7A-5B37-8FA4ECBA3578}"/>
              </a:ext>
            </a:extLst>
          </p:cNvPr>
          <p:cNvSpPr>
            <a:spLocks noGrp="1"/>
          </p:cNvSpPr>
          <p:nvPr>
            <p:ph type="body" sz="quarter" idx="19"/>
          </p:nvPr>
        </p:nvSpPr>
        <p:spPr/>
        <p:txBody>
          <a:bodyPr/>
          <a:lstStyle/>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are learning to</a:t>
            </a:r>
            <a:r>
              <a:rPr lang="en-AU" sz="1800" dirty="0">
                <a:solidFill>
                  <a:srgbClr val="22272B"/>
                </a:solidFill>
                <a:latin typeface="Public Sans" pitchFamily="2" charset="77"/>
                <a:ea typeface="+mn-lt"/>
                <a:cs typeface="Arial" panose="020B0604020202020204" pitchFamily="34" charset="0"/>
              </a:rPr>
              <a:t>:</a:t>
            </a:r>
          </a:p>
          <a:p>
            <a:pPr marL="285750" indent="-285750">
              <a:lnSpc>
                <a:spcPct val="150000"/>
              </a:lnSpc>
              <a:spcBef>
                <a:spcPts val="600"/>
              </a:spcBef>
              <a:spcAft>
                <a:spcPts val="600"/>
              </a:spcAft>
              <a:buFont typeface="Arial" panose="020B0604020202020204" pitchFamily="34" charset="0"/>
              <a:buChar char="•"/>
            </a:pPr>
            <a:r>
              <a:rPr lang="en-AU" sz="1800" dirty="0">
                <a:solidFill>
                  <a:srgbClr val="22272B"/>
                </a:solidFill>
                <a:ea typeface="+mn-lt"/>
                <a:cs typeface="Arial" panose="020B0604020202020204" pitchFamily="34" charset="0"/>
              </a:rPr>
              <a:t>identify what textiles are so that we can see how they differ and what they are used for.</a:t>
            </a:r>
          </a:p>
          <a:p>
            <a:pPr>
              <a:lnSpc>
                <a:spcPct val="150000"/>
              </a:lnSpc>
              <a:spcBef>
                <a:spcPts val="600"/>
              </a:spcBef>
              <a:spcAft>
                <a:spcPts val="600"/>
              </a:spcAft>
            </a:pPr>
            <a:endParaRPr lang="en-AU" sz="1800" dirty="0">
              <a:solidFill>
                <a:srgbClr val="002664"/>
              </a:solidFill>
              <a:cs typeface="Arial" panose="020B0604020202020204" pitchFamily="34" charset="0"/>
            </a:endParaRPr>
          </a:p>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can:</a:t>
            </a:r>
            <a:endParaRPr lang="en-AU" sz="1800" dirty="0">
              <a:effectLst/>
              <a:latin typeface="Public Sans" pitchFamily="2" charset="77"/>
              <a:ea typeface="Calibri" panose="020F0502020204030204" pitchFamily="34" charset="0"/>
              <a:cs typeface="Arial" panose="020B0604020202020204" pitchFamily="34" charset="0"/>
            </a:endParaRP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sz="1800" dirty="0">
                <a:effectLst/>
                <a:ea typeface="Calibri" panose="020F0502020204030204" pitchFamily="34" charset="0"/>
                <a:cs typeface="Arial" panose="020B0604020202020204" pitchFamily="34" charset="0"/>
              </a:rPr>
              <a:t>identify what textiles items are.</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sz="1800" dirty="0">
                <a:ea typeface="Calibri" panose="020F0502020204030204" pitchFamily="34" charset="0"/>
                <a:cs typeface="Arial" panose="020B0604020202020204" pitchFamily="34" charset="0"/>
              </a:rPr>
              <a:t>e</a:t>
            </a:r>
            <a:r>
              <a:rPr lang="en-AU" sz="1800" dirty="0">
                <a:effectLst/>
                <a:ea typeface="Calibri" panose="020F0502020204030204" pitchFamily="34" charset="0"/>
                <a:cs typeface="Arial" panose="020B0604020202020204" pitchFamily="34" charset="0"/>
              </a:rPr>
              <a:t>xplain how textiles are used differently.</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335752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Fabric decoration</a:t>
            </a:r>
          </a:p>
        </p:txBody>
      </p:sp>
      <p:grpSp>
        <p:nvGrpSpPr>
          <p:cNvPr id="17" name="Group 16">
            <a:extLst>
              <a:ext uri="{FF2B5EF4-FFF2-40B4-BE49-F238E27FC236}">
                <a16:creationId xmlns:a16="http://schemas.microsoft.com/office/drawing/2014/main" id="{2CF9A892-B2AB-BD15-CC7F-AE569A39E6B8}"/>
              </a:ext>
              <a:ext uri="{C183D7F6-B498-43B3-948B-1728B52AA6E4}">
                <adec:decorative xmlns:adec="http://schemas.microsoft.com/office/drawing/2017/decorative" val="1"/>
              </a:ext>
            </a:extLst>
          </p:cNvPr>
          <p:cNvGrpSpPr/>
          <p:nvPr/>
        </p:nvGrpSpPr>
        <p:grpSpPr>
          <a:xfrm>
            <a:off x="3155835" y="1030900"/>
            <a:ext cx="5124565" cy="5654693"/>
            <a:chOff x="3822471" y="1629999"/>
            <a:chExt cx="4051300" cy="4470400"/>
          </a:xfrm>
        </p:grpSpPr>
        <p:cxnSp>
          <p:nvCxnSpPr>
            <p:cNvPr id="14" name="Straight Connector 13">
              <a:extLst>
                <a:ext uri="{FF2B5EF4-FFF2-40B4-BE49-F238E27FC236}">
                  <a16:creationId xmlns:a16="http://schemas.microsoft.com/office/drawing/2014/main" id="{3FAC8632-95B0-DBB2-4AC9-28B09A94296A}"/>
                </a:ext>
              </a:extLst>
            </p:cNvPr>
            <p:cNvCxnSpPr/>
            <p:nvPr/>
          </p:nvCxnSpPr>
          <p:spPr>
            <a:xfrm>
              <a:off x="5848121" y="2296749"/>
              <a:ext cx="0" cy="331665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364AF1-F897-B216-8601-65B895470600}"/>
                </a:ext>
              </a:extLst>
            </p:cNvPr>
            <p:cNvCxnSpPr>
              <a:cxnSpLocks/>
            </p:cNvCxnSpPr>
            <p:nvPr/>
          </p:nvCxnSpPr>
          <p:spPr>
            <a:xfrm rot="18060000">
              <a:off x="5848120" y="2181473"/>
              <a:ext cx="0" cy="331665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4009CC-EAAC-0E5D-DC58-1B08C4C94C2B}"/>
                </a:ext>
              </a:extLst>
            </p:cNvPr>
            <p:cNvCxnSpPr>
              <a:cxnSpLocks/>
            </p:cNvCxnSpPr>
            <p:nvPr/>
          </p:nvCxnSpPr>
          <p:spPr>
            <a:xfrm rot="-18060000">
              <a:off x="5910684" y="2159274"/>
              <a:ext cx="0" cy="331665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252EBF32-A166-821F-581A-C6D73F3019EF}"/>
                </a:ext>
              </a:extLst>
            </p:cNvPr>
            <p:cNvSpPr/>
            <p:nvPr/>
          </p:nvSpPr>
          <p:spPr>
            <a:xfrm>
              <a:off x="5181371" y="3192099"/>
              <a:ext cx="1333500" cy="13335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615697B-F157-FF60-C558-4C34E4A49F13}"/>
                </a:ext>
              </a:extLst>
            </p:cNvPr>
            <p:cNvSpPr/>
            <p:nvPr/>
          </p:nvSpPr>
          <p:spPr>
            <a:xfrm>
              <a:off x="5181371" y="4766899"/>
              <a:ext cx="1333500" cy="13335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F1A00AF-4B17-BE90-135A-2CC7571BA11D}"/>
                </a:ext>
              </a:extLst>
            </p:cNvPr>
            <p:cNvSpPr/>
            <p:nvPr/>
          </p:nvSpPr>
          <p:spPr>
            <a:xfrm>
              <a:off x="5181371" y="1629999"/>
              <a:ext cx="1333500" cy="13335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F746E98-9B4D-CDC0-7220-DB21F287C434}"/>
                </a:ext>
              </a:extLst>
            </p:cNvPr>
            <p:cNvSpPr/>
            <p:nvPr/>
          </p:nvSpPr>
          <p:spPr>
            <a:xfrm>
              <a:off x="6540271" y="3979499"/>
              <a:ext cx="1333500" cy="13335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E5BBFEF-432E-33E5-C2AD-D97E8565AAA8}"/>
                </a:ext>
              </a:extLst>
            </p:cNvPr>
            <p:cNvSpPr/>
            <p:nvPr/>
          </p:nvSpPr>
          <p:spPr>
            <a:xfrm>
              <a:off x="3822471" y="3979499"/>
              <a:ext cx="1333500" cy="13335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8C775A-105C-917C-C2DF-81602314F55E}"/>
                </a:ext>
              </a:extLst>
            </p:cNvPr>
            <p:cNvSpPr/>
            <p:nvPr/>
          </p:nvSpPr>
          <p:spPr>
            <a:xfrm>
              <a:off x="3822471" y="2417399"/>
              <a:ext cx="1333500" cy="13335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10A24FB-E1DE-56FD-5F8D-D7F0AFDBD0C7}"/>
                </a:ext>
              </a:extLst>
            </p:cNvPr>
            <p:cNvSpPr/>
            <p:nvPr/>
          </p:nvSpPr>
          <p:spPr>
            <a:xfrm>
              <a:off x="6540271" y="2417399"/>
              <a:ext cx="1333500" cy="13335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33897120-D40F-1E4A-5952-5732142B6C32}"/>
              </a:ext>
            </a:extLst>
          </p:cNvPr>
          <p:cNvSpPr txBox="1"/>
          <p:nvPr/>
        </p:nvSpPr>
        <p:spPr>
          <a:xfrm>
            <a:off x="4874733" y="3006829"/>
            <a:ext cx="1686769" cy="1686768"/>
          </a:xfrm>
          <a:prstGeom prst="rect">
            <a:avLst/>
          </a:prstGeom>
          <a:noFill/>
        </p:spPr>
        <p:txBody>
          <a:bodyPr wrap="square" lIns="0" tIns="0" rIns="0" bIns="0" rtlCol="0" anchor="ctr">
            <a:noAutofit/>
          </a:bodyPr>
          <a:lstStyle/>
          <a:p>
            <a:pPr algn="ctr">
              <a:lnSpc>
                <a:spcPct val="150000"/>
              </a:lnSpc>
            </a:pPr>
            <a:r>
              <a:rPr lang="en-AU" sz="1800" dirty="0">
                <a:cs typeface="Arial" panose="020B0604020202020204" pitchFamily="34" charset="0"/>
              </a:rPr>
              <a:t>Fabric decoration techniques</a:t>
            </a:r>
          </a:p>
        </p:txBody>
      </p:sp>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30</a:t>
            </a:fld>
            <a:endParaRPr lang="en-AU"/>
          </a:p>
        </p:txBody>
      </p:sp>
    </p:spTree>
    <p:extLst>
      <p:ext uri="{BB962C8B-B14F-4D97-AF65-F5344CB8AC3E}">
        <p14:creationId xmlns:p14="http://schemas.microsoft.com/office/powerpoint/2010/main" val="171231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Fabric decoration – answers</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dirty="0">
                <a:cs typeface="Arial" panose="020B0604020202020204" pitchFamily="34" charset="0"/>
              </a:rPr>
              <a:t>Match the image with the technique </a:t>
            </a:r>
          </a:p>
        </p:txBody>
      </p:sp>
      <p:pic>
        <p:nvPicPr>
          <p:cNvPr id="8" name="Picture 7" descr="Embroidered yellow heart in progress.">
            <a:extLst>
              <a:ext uri="{FF2B5EF4-FFF2-40B4-BE49-F238E27FC236}">
                <a16:creationId xmlns:a16="http://schemas.microsoft.com/office/drawing/2014/main" id="{0CC81872-94F4-D5C3-3280-379AF2374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29" y="1596497"/>
            <a:ext cx="2083984" cy="1435768"/>
          </a:xfrm>
          <a:prstGeom prst="rect">
            <a:avLst/>
          </a:prstGeom>
          <a:ln w="19050">
            <a:solidFill>
              <a:srgbClr val="FF0000"/>
            </a:solidFill>
            <a:prstDash val="dash"/>
          </a:ln>
        </p:spPr>
      </p:pic>
      <p:pic>
        <p:nvPicPr>
          <p:cNvPr id="18" name="Picture 17" descr="A person drawing a diamond pattern on a white shirt.">
            <a:extLst>
              <a:ext uri="{FF2B5EF4-FFF2-40B4-BE49-F238E27FC236}">
                <a16:creationId xmlns:a16="http://schemas.microsoft.com/office/drawing/2014/main" id="{F6A4E339-3631-F350-0339-55740A674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629" y="3328923"/>
            <a:ext cx="2058508" cy="1309959"/>
          </a:xfrm>
          <a:prstGeom prst="rect">
            <a:avLst/>
          </a:prstGeom>
          <a:ln w="19050">
            <a:solidFill>
              <a:srgbClr val="FF0000"/>
            </a:solidFill>
            <a:prstDash val="dash"/>
          </a:ln>
        </p:spPr>
      </p:pic>
      <p:pic>
        <p:nvPicPr>
          <p:cNvPr id="10" name="Picture 9" descr="Close-up of rainbow tie-dyed fabric.">
            <a:extLst>
              <a:ext uri="{FF2B5EF4-FFF2-40B4-BE49-F238E27FC236}">
                <a16:creationId xmlns:a16="http://schemas.microsoft.com/office/drawing/2014/main" id="{6D55FD37-6740-3AF9-0CD6-B38BCD7424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629" y="4934565"/>
            <a:ext cx="2083983" cy="1388779"/>
          </a:xfrm>
          <a:prstGeom prst="rect">
            <a:avLst/>
          </a:prstGeom>
          <a:ln w="19050">
            <a:solidFill>
              <a:srgbClr val="FF0000"/>
            </a:solidFill>
            <a:prstDash val="dash"/>
          </a:ln>
        </p:spPr>
      </p:pic>
      <p:grpSp>
        <p:nvGrpSpPr>
          <p:cNvPr id="6" name="Group 5">
            <a:extLst>
              <a:ext uri="{FF2B5EF4-FFF2-40B4-BE49-F238E27FC236}">
                <a16:creationId xmlns:a16="http://schemas.microsoft.com/office/drawing/2014/main" id="{DDFA9E22-3BFD-112F-885E-74BC77F3FAF5}"/>
              </a:ext>
              <a:ext uri="{C183D7F6-B498-43B3-948B-1728B52AA6E4}">
                <adec:decorative xmlns:adec="http://schemas.microsoft.com/office/drawing/2017/decorative" val="1"/>
              </a:ext>
            </a:extLst>
          </p:cNvPr>
          <p:cNvGrpSpPr/>
          <p:nvPr/>
        </p:nvGrpSpPr>
        <p:grpSpPr>
          <a:xfrm>
            <a:off x="3155835" y="1030900"/>
            <a:ext cx="5124565" cy="5654693"/>
            <a:chOff x="3822471" y="1629999"/>
            <a:chExt cx="4051300" cy="4470400"/>
          </a:xfrm>
        </p:grpSpPr>
        <p:cxnSp>
          <p:nvCxnSpPr>
            <p:cNvPr id="7" name="Straight Connector 6">
              <a:extLst>
                <a:ext uri="{FF2B5EF4-FFF2-40B4-BE49-F238E27FC236}">
                  <a16:creationId xmlns:a16="http://schemas.microsoft.com/office/drawing/2014/main" id="{661DE4EB-75F4-BCDE-9B21-730F7543126E}"/>
                </a:ext>
              </a:extLst>
            </p:cNvPr>
            <p:cNvCxnSpPr/>
            <p:nvPr/>
          </p:nvCxnSpPr>
          <p:spPr>
            <a:xfrm>
              <a:off x="5848121" y="2296749"/>
              <a:ext cx="0" cy="331665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BD68F5B-AA2B-8707-D7BD-56CF7AABDA90}"/>
                </a:ext>
              </a:extLst>
            </p:cNvPr>
            <p:cNvCxnSpPr>
              <a:cxnSpLocks/>
            </p:cNvCxnSpPr>
            <p:nvPr/>
          </p:nvCxnSpPr>
          <p:spPr>
            <a:xfrm rot="18060000">
              <a:off x="5848120" y="2181473"/>
              <a:ext cx="0" cy="331665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F796DA-D0A8-1D3B-136C-959D0FFC4B1E}"/>
                </a:ext>
              </a:extLst>
            </p:cNvPr>
            <p:cNvCxnSpPr>
              <a:cxnSpLocks/>
            </p:cNvCxnSpPr>
            <p:nvPr/>
          </p:nvCxnSpPr>
          <p:spPr>
            <a:xfrm rot="-18060000">
              <a:off x="5910684" y="2159274"/>
              <a:ext cx="0" cy="331665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44B6047-C6BC-EE6B-0EAA-568B85514FBD}"/>
                </a:ext>
              </a:extLst>
            </p:cNvPr>
            <p:cNvSpPr/>
            <p:nvPr/>
          </p:nvSpPr>
          <p:spPr>
            <a:xfrm>
              <a:off x="5181371" y="3192099"/>
              <a:ext cx="1333500" cy="13335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5376805-51DD-7DB3-B87C-9E822AFC5F11}"/>
                </a:ext>
              </a:extLst>
            </p:cNvPr>
            <p:cNvSpPr/>
            <p:nvPr/>
          </p:nvSpPr>
          <p:spPr>
            <a:xfrm>
              <a:off x="5181371" y="4766899"/>
              <a:ext cx="1333500" cy="13335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44D7146-2FB0-D43E-A891-158A7B89F747}"/>
                </a:ext>
              </a:extLst>
            </p:cNvPr>
            <p:cNvSpPr/>
            <p:nvPr/>
          </p:nvSpPr>
          <p:spPr>
            <a:xfrm>
              <a:off x="5181371" y="1629999"/>
              <a:ext cx="1333500" cy="13335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6E1B05-F853-2885-51E7-25254776D83E}"/>
                </a:ext>
              </a:extLst>
            </p:cNvPr>
            <p:cNvSpPr/>
            <p:nvPr/>
          </p:nvSpPr>
          <p:spPr>
            <a:xfrm>
              <a:off x="6540271" y="3979499"/>
              <a:ext cx="1333500" cy="13335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573D5B9-3587-7E11-3F59-885321ABC9CF}"/>
                </a:ext>
              </a:extLst>
            </p:cNvPr>
            <p:cNvSpPr/>
            <p:nvPr/>
          </p:nvSpPr>
          <p:spPr>
            <a:xfrm>
              <a:off x="3822471" y="3979499"/>
              <a:ext cx="1333500" cy="13335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7634845-3B7D-F025-79DE-7ADFCCE53328}"/>
                </a:ext>
              </a:extLst>
            </p:cNvPr>
            <p:cNvSpPr/>
            <p:nvPr/>
          </p:nvSpPr>
          <p:spPr>
            <a:xfrm>
              <a:off x="3822471" y="2417399"/>
              <a:ext cx="1333500" cy="13335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7A3C36D-02E2-2A41-908E-3ACC8578B1D9}"/>
                </a:ext>
              </a:extLst>
            </p:cNvPr>
            <p:cNvSpPr/>
            <p:nvPr/>
          </p:nvSpPr>
          <p:spPr>
            <a:xfrm>
              <a:off x="6540271" y="2417399"/>
              <a:ext cx="1333500" cy="1333500"/>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50F5E5E3-B206-A413-8DEE-13C634283319}"/>
              </a:ext>
            </a:extLst>
          </p:cNvPr>
          <p:cNvSpPr txBox="1"/>
          <p:nvPr/>
        </p:nvSpPr>
        <p:spPr>
          <a:xfrm>
            <a:off x="4874733" y="3006829"/>
            <a:ext cx="1686769" cy="1686768"/>
          </a:xfrm>
          <a:prstGeom prst="rect">
            <a:avLst/>
          </a:prstGeom>
          <a:noFill/>
        </p:spPr>
        <p:txBody>
          <a:bodyPr wrap="square" lIns="0" tIns="0" rIns="0" bIns="0" rtlCol="0" anchor="ctr">
            <a:noAutofit/>
          </a:bodyPr>
          <a:lstStyle/>
          <a:p>
            <a:pPr algn="ctr">
              <a:lnSpc>
                <a:spcPct val="150000"/>
              </a:lnSpc>
            </a:pPr>
            <a:r>
              <a:rPr lang="en-AU" sz="1800" dirty="0">
                <a:cs typeface="Arial" panose="020B0604020202020204" pitchFamily="34" charset="0"/>
              </a:rPr>
              <a:t>Fabric decoration techniques</a:t>
            </a:r>
          </a:p>
        </p:txBody>
      </p:sp>
      <p:sp>
        <p:nvSpPr>
          <p:cNvPr id="24" name="TextBox 23">
            <a:extLst>
              <a:ext uri="{FF2B5EF4-FFF2-40B4-BE49-F238E27FC236}">
                <a16:creationId xmlns:a16="http://schemas.microsoft.com/office/drawing/2014/main" id="{F822819B-D8D5-8565-1B5F-2403A1D854B2}"/>
              </a:ext>
            </a:extLst>
          </p:cNvPr>
          <p:cNvSpPr txBox="1"/>
          <p:nvPr/>
        </p:nvSpPr>
        <p:spPr>
          <a:xfrm>
            <a:off x="4874733" y="1043118"/>
            <a:ext cx="1686769" cy="1686768"/>
          </a:xfrm>
          <a:prstGeom prst="rect">
            <a:avLst/>
          </a:prstGeom>
          <a:noFill/>
        </p:spPr>
        <p:txBody>
          <a:bodyPr wrap="square" lIns="0" tIns="0" rIns="0" bIns="0" rtlCol="0" anchor="ctr">
            <a:noAutofit/>
          </a:bodyPr>
          <a:lstStyle/>
          <a:p>
            <a:pPr algn="ctr">
              <a:lnSpc>
                <a:spcPct val="150000"/>
              </a:lnSpc>
            </a:pPr>
            <a:r>
              <a:rPr lang="en-AU" sz="1800" dirty="0">
                <a:cs typeface="Arial" panose="020B0604020202020204" pitchFamily="34" charset="0"/>
              </a:rPr>
              <a:t>paint</a:t>
            </a:r>
          </a:p>
        </p:txBody>
      </p:sp>
      <p:sp>
        <p:nvSpPr>
          <p:cNvPr id="25" name="TextBox 24">
            <a:extLst>
              <a:ext uri="{FF2B5EF4-FFF2-40B4-BE49-F238E27FC236}">
                <a16:creationId xmlns:a16="http://schemas.microsoft.com/office/drawing/2014/main" id="{8A8CF7DD-2D41-C5DA-1465-4BC60CBF982A}"/>
              </a:ext>
            </a:extLst>
          </p:cNvPr>
          <p:cNvSpPr txBox="1"/>
          <p:nvPr/>
        </p:nvSpPr>
        <p:spPr>
          <a:xfrm>
            <a:off x="6583612" y="2017479"/>
            <a:ext cx="1686769" cy="1686768"/>
          </a:xfrm>
          <a:prstGeom prst="rect">
            <a:avLst/>
          </a:prstGeom>
          <a:noFill/>
        </p:spPr>
        <p:txBody>
          <a:bodyPr wrap="square" lIns="0" tIns="0" rIns="0" bIns="0" rtlCol="0" anchor="ctr">
            <a:noAutofit/>
          </a:bodyPr>
          <a:lstStyle/>
          <a:p>
            <a:pPr algn="ctr">
              <a:lnSpc>
                <a:spcPct val="150000"/>
              </a:lnSpc>
            </a:pPr>
            <a:r>
              <a:rPr lang="en-AU" sz="1800" dirty="0">
                <a:cs typeface="Arial" panose="020B0604020202020204" pitchFamily="34" charset="0"/>
              </a:rPr>
              <a:t>dye</a:t>
            </a:r>
          </a:p>
        </p:txBody>
      </p:sp>
      <p:sp>
        <p:nvSpPr>
          <p:cNvPr id="26" name="TextBox 25">
            <a:extLst>
              <a:ext uri="{FF2B5EF4-FFF2-40B4-BE49-F238E27FC236}">
                <a16:creationId xmlns:a16="http://schemas.microsoft.com/office/drawing/2014/main" id="{BA9D9B21-539A-ABD9-1814-FDF388B0064C}"/>
              </a:ext>
            </a:extLst>
          </p:cNvPr>
          <p:cNvSpPr txBox="1"/>
          <p:nvPr/>
        </p:nvSpPr>
        <p:spPr>
          <a:xfrm>
            <a:off x="6583612" y="3996181"/>
            <a:ext cx="1686769" cy="1686768"/>
          </a:xfrm>
          <a:prstGeom prst="rect">
            <a:avLst/>
          </a:prstGeom>
          <a:noFill/>
        </p:spPr>
        <p:txBody>
          <a:bodyPr wrap="square" lIns="0" tIns="0" rIns="0" bIns="0" rtlCol="0" anchor="ctr">
            <a:noAutofit/>
          </a:bodyPr>
          <a:lstStyle/>
          <a:p>
            <a:pPr algn="ctr">
              <a:lnSpc>
                <a:spcPct val="150000"/>
              </a:lnSpc>
            </a:pPr>
            <a:r>
              <a:rPr lang="en-AU" sz="1800" dirty="0">
                <a:cs typeface="Arial" panose="020B0604020202020204" pitchFamily="34" charset="0"/>
              </a:rPr>
              <a:t>stencil</a:t>
            </a:r>
          </a:p>
        </p:txBody>
      </p:sp>
      <p:sp>
        <p:nvSpPr>
          <p:cNvPr id="27" name="TextBox 26">
            <a:extLst>
              <a:ext uri="{FF2B5EF4-FFF2-40B4-BE49-F238E27FC236}">
                <a16:creationId xmlns:a16="http://schemas.microsoft.com/office/drawing/2014/main" id="{2E9E3F88-649F-9D2F-93AA-64D74792EC4B}"/>
              </a:ext>
            </a:extLst>
          </p:cNvPr>
          <p:cNvSpPr txBox="1"/>
          <p:nvPr/>
        </p:nvSpPr>
        <p:spPr>
          <a:xfrm>
            <a:off x="4874734" y="5000522"/>
            <a:ext cx="1686769" cy="1686768"/>
          </a:xfrm>
          <a:prstGeom prst="rect">
            <a:avLst/>
          </a:prstGeom>
          <a:noFill/>
        </p:spPr>
        <p:txBody>
          <a:bodyPr wrap="square" lIns="0" tIns="0" rIns="0" bIns="0" rtlCol="0" anchor="ctr">
            <a:noAutofit/>
          </a:bodyPr>
          <a:lstStyle/>
          <a:p>
            <a:pPr algn="ctr">
              <a:lnSpc>
                <a:spcPct val="150000"/>
              </a:lnSpc>
            </a:pPr>
            <a:r>
              <a:rPr lang="en-AU" sz="1800" dirty="0">
                <a:cs typeface="Arial" panose="020B0604020202020204" pitchFamily="34" charset="0"/>
              </a:rPr>
              <a:t>appliqué</a:t>
            </a:r>
          </a:p>
        </p:txBody>
      </p:sp>
      <p:sp>
        <p:nvSpPr>
          <p:cNvPr id="28" name="TextBox 27">
            <a:extLst>
              <a:ext uri="{FF2B5EF4-FFF2-40B4-BE49-F238E27FC236}">
                <a16:creationId xmlns:a16="http://schemas.microsoft.com/office/drawing/2014/main" id="{8D879002-E6DA-0614-35BE-7B8AD9529C51}"/>
              </a:ext>
            </a:extLst>
          </p:cNvPr>
          <p:cNvSpPr txBox="1"/>
          <p:nvPr/>
        </p:nvSpPr>
        <p:spPr>
          <a:xfrm>
            <a:off x="3165855" y="3996181"/>
            <a:ext cx="1686769" cy="1686768"/>
          </a:xfrm>
          <a:prstGeom prst="rect">
            <a:avLst/>
          </a:prstGeom>
          <a:noFill/>
        </p:spPr>
        <p:txBody>
          <a:bodyPr wrap="square" lIns="0" tIns="0" rIns="0" bIns="0" rtlCol="0" anchor="ctr">
            <a:noAutofit/>
          </a:bodyPr>
          <a:lstStyle/>
          <a:p>
            <a:pPr algn="ctr">
              <a:lnSpc>
                <a:spcPct val="150000"/>
              </a:lnSpc>
            </a:pPr>
            <a:r>
              <a:rPr lang="en-AU" sz="1800" dirty="0">
                <a:cs typeface="Arial" panose="020B0604020202020204" pitchFamily="34" charset="0"/>
              </a:rPr>
              <a:t>embroidery</a:t>
            </a:r>
          </a:p>
        </p:txBody>
      </p:sp>
      <p:sp>
        <p:nvSpPr>
          <p:cNvPr id="29" name="TextBox 28">
            <a:extLst>
              <a:ext uri="{FF2B5EF4-FFF2-40B4-BE49-F238E27FC236}">
                <a16:creationId xmlns:a16="http://schemas.microsoft.com/office/drawing/2014/main" id="{8B23BE47-CF95-68AD-B0CE-E9E52B859C54}"/>
              </a:ext>
            </a:extLst>
          </p:cNvPr>
          <p:cNvSpPr txBox="1"/>
          <p:nvPr/>
        </p:nvSpPr>
        <p:spPr>
          <a:xfrm>
            <a:off x="3150865" y="2032470"/>
            <a:ext cx="1686769" cy="1686768"/>
          </a:xfrm>
          <a:prstGeom prst="rect">
            <a:avLst/>
          </a:prstGeom>
          <a:noFill/>
        </p:spPr>
        <p:txBody>
          <a:bodyPr wrap="square" lIns="0" tIns="0" rIns="0" bIns="0" rtlCol="0" anchor="ctr">
            <a:noAutofit/>
          </a:bodyPr>
          <a:lstStyle/>
          <a:p>
            <a:pPr algn="ctr">
              <a:lnSpc>
                <a:spcPct val="150000"/>
              </a:lnSpc>
            </a:pPr>
            <a:r>
              <a:rPr lang="en-AU" sz="1800" dirty="0">
                <a:cs typeface="Arial" panose="020B0604020202020204" pitchFamily="34" charset="0"/>
              </a:rPr>
              <a:t>Iron on</a:t>
            </a:r>
            <a:br>
              <a:rPr lang="en-AU" sz="1800" dirty="0">
                <a:cs typeface="Arial" panose="020B0604020202020204" pitchFamily="34" charset="0"/>
              </a:rPr>
            </a:br>
            <a:r>
              <a:rPr lang="en-AU" sz="1800" dirty="0">
                <a:cs typeface="Arial" panose="020B0604020202020204" pitchFamily="34" charset="0"/>
              </a:rPr>
              <a:t>transfer</a:t>
            </a:r>
          </a:p>
        </p:txBody>
      </p:sp>
      <p:pic>
        <p:nvPicPr>
          <p:cNvPr id="14" name="Picture 13" descr="Stencilling sample.">
            <a:extLst>
              <a:ext uri="{FF2B5EF4-FFF2-40B4-BE49-F238E27FC236}">
                <a16:creationId xmlns:a16="http://schemas.microsoft.com/office/drawing/2014/main" id="{D0903C8C-7196-5F57-F519-EA297326C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7622" y="1364199"/>
            <a:ext cx="1654221" cy="2294389"/>
          </a:xfrm>
          <a:prstGeom prst="rect">
            <a:avLst/>
          </a:prstGeom>
          <a:ln w="19050">
            <a:solidFill>
              <a:srgbClr val="FF0000"/>
            </a:solidFill>
            <a:prstDash val="dash"/>
          </a:ln>
        </p:spPr>
      </p:pic>
      <p:pic>
        <p:nvPicPr>
          <p:cNvPr id="20" name="Picture 19" descr="A person holding a blue shirt screen printing.">
            <a:extLst>
              <a:ext uri="{FF2B5EF4-FFF2-40B4-BE49-F238E27FC236}">
                <a16:creationId xmlns:a16="http://schemas.microsoft.com/office/drawing/2014/main" id="{052A19AD-6568-E0BC-E4D7-601316778E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7622" y="3846050"/>
            <a:ext cx="2083985" cy="1435769"/>
          </a:xfrm>
          <a:prstGeom prst="rect">
            <a:avLst/>
          </a:prstGeom>
          <a:ln w="19050">
            <a:solidFill>
              <a:srgbClr val="FF0000"/>
            </a:solidFill>
            <a:prstDash val="dash"/>
          </a:ln>
        </p:spPr>
      </p:pic>
      <p:pic>
        <p:nvPicPr>
          <p:cNvPr id="16" name="Picture 15" descr="A purple bird embroidered with yellow and purple stitching.&#10;">
            <a:extLst>
              <a:ext uri="{FF2B5EF4-FFF2-40B4-BE49-F238E27FC236}">
                <a16:creationId xmlns:a16="http://schemas.microsoft.com/office/drawing/2014/main" id="{3A285277-FEA1-D395-5E90-A91C198E1F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7622" y="5469281"/>
            <a:ext cx="1686770" cy="1182971"/>
          </a:xfrm>
          <a:prstGeom prst="rect">
            <a:avLst/>
          </a:prstGeom>
          <a:ln w="19050">
            <a:solidFill>
              <a:srgbClr val="FF0000"/>
            </a:solidFill>
            <a:prstDash val="dash"/>
          </a:ln>
        </p:spPr>
      </p:pic>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31</a:t>
            </a:fld>
            <a:endParaRPr lang="en-AU"/>
          </a:p>
        </p:txBody>
      </p:sp>
    </p:spTree>
    <p:extLst>
      <p:ext uri="{BB962C8B-B14F-4D97-AF65-F5344CB8AC3E}">
        <p14:creationId xmlns:p14="http://schemas.microsoft.com/office/powerpoint/2010/main" val="229234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9DE5-D868-7D18-6D07-51B8222CD9C3}"/>
              </a:ext>
            </a:extLst>
          </p:cNvPr>
          <p:cNvSpPr>
            <a:spLocks noGrp="1"/>
          </p:cNvSpPr>
          <p:nvPr>
            <p:ph type="title"/>
          </p:nvPr>
        </p:nvSpPr>
        <p:spPr/>
        <p:txBody>
          <a:bodyPr/>
          <a:lstStyle/>
          <a:p>
            <a:pPr>
              <a:lnSpc>
                <a:spcPct val="150000"/>
              </a:lnSpc>
            </a:pPr>
            <a:r>
              <a:rPr lang="en-AU" dirty="0">
                <a:cs typeface="Arial" panose="020B0604020202020204" pitchFamily="34" charset="0"/>
              </a:rPr>
              <a:t>Which of these designs are suitable for </a:t>
            </a:r>
            <a:r>
              <a:rPr lang="en-AU" dirty="0"/>
              <a:t>appliqué – top or bottom?</a:t>
            </a:r>
          </a:p>
        </p:txBody>
      </p:sp>
      <p:pic>
        <p:nvPicPr>
          <p:cNvPr id="27" name="Picture 26" descr="A slice of orange fruit.">
            <a:extLst>
              <a:ext uri="{FF2B5EF4-FFF2-40B4-BE49-F238E27FC236}">
                <a16:creationId xmlns:a16="http://schemas.microsoft.com/office/drawing/2014/main" id="{B1F60E4C-411C-AC0B-BF2E-FFFD894C4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2278702"/>
            <a:ext cx="1943371" cy="1409897"/>
          </a:xfrm>
          <a:prstGeom prst="rect">
            <a:avLst/>
          </a:prstGeom>
        </p:spPr>
      </p:pic>
      <p:sp>
        <p:nvSpPr>
          <p:cNvPr id="40" name="TextBox 39">
            <a:extLst>
              <a:ext uri="{FF2B5EF4-FFF2-40B4-BE49-F238E27FC236}">
                <a16:creationId xmlns:a16="http://schemas.microsoft.com/office/drawing/2014/main" id="{22C67E6D-6B95-52B9-F9F0-F0D1F2E5EF0F}"/>
              </a:ext>
            </a:extLst>
          </p:cNvPr>
          <p:cNvSpPr txBox="1"/>
          <p:nvPr/>
        </p:nvSpPr>
        <p:spPr>
          <a:xfrm>
            <a:off x="874485" y="4192986"/>
            <a:ext cx="914400" cy="500383"/>
          </a:xfrm>
          <a:prstGeom prst="rect">
            <a:avLst/>
          </a:prstGeom>
          <a:noFill/>
        </p:spPr>
        <p:txBody>
          <a:bodyPr wrap="square" lIns="0" tIns="0" rIns="0" bIns="0" rtlCol="0">
            <a:noAutofit/>
          </a:bodyPr>
          <a:lstStyle/>
          <a:p>
            <a:pPr algn="ctr"/>
            <a:r>
              <a:rPr lang="en-AU" sz="2000" dirty="0">
                <a:cs typeface="Arial" panose="020B0604020202020204" pitchFamily="34" charset="0"/>
              </a:rPr>
              <a:t>or</a:t>
            </a:r>
          </a:p>
        </p:txBody>
      </p:sp>
      <p:pic>
        <p:nvPicPr>
          <p:cNvPr id="11" name="Content Placeholder 10" descr="A red apple with green leaf.">
            <a:extLst>
              <a:ext uri="{FF2B5EF4-FFF2-40B4-BE49-F238E27FC236}">
                <a16:creationId xmlns:a16="http://schemas.microsoft.com/office/drawing/2014/main" id="{F5DF0AC2-1EBD-ABE9-9E89-98558C04492E}"/>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01435" y="4777856"/>
            <a:ext cx="1460500" cy="1435100"/>
          </a:xfrm>
        </p:spPr>
      </p:pic>
      <p:pic>
        <p:nvPicPr>
          <p:cNvPr id="29" name="Picture 28" descr="Blue and pink circles.">
            <a:extLst>
              <a:ext uri="{FF2B5EF4-FFF2-40B4-BE49-F238E27FC236}">
                <a16:creationId xmlns:a16="http://schemas.microsoft.com/office/drawing/2014/main" id="{4581496B-C26E-7DD7-88D4-D64DB24FF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0659" y="2273603"/>
            <a:ext cx="1467055" cy="1629002"/>
          </a:xfrm>
          <a:prstGeom prst="rect">
            <a:avLst/>
          </a:prstGeom>
        </p:spPr>
      </p:pic>
      <p:sp>
        <p:nvSpPr>
          <p:cNvPr id="43" name="TextBox 42">
            <a:extLst>
              <a:ext uri="{FF2B5EF4-FFF2-40B4-BE49-F238E27FC236}">
                <a16:creationId xmlns:a16="http://schemas.microsoft.com/office/drawing/2014/main" id="{BDC8FFF1-CED6-6508-5329-B4EB51E684C5}"/>
              </a:ext>
            </a:extLst>
          </p:cNvPr>
          <p:cNvSpPr txBox="1"/>
          <p:nvPr/>
        </p:nvSpPr>
        <p:spPr>
          <a:xfrm>
            <a:off x="3426986" y="4192986"/>
            <a:ext cx="914400" cy="500383"/>
          </a:xfrm>
          <a:prstGeom prst="rect">
            <a:avLst/>
          </a:prstGeom>
          <a:noFill/>
        </p:spPr>
        <p:txBody>
          <a:bodyPr wrap="square" lIns="0" tIns="0" rIns="0" bIns="0" rtlCol="0">
            <a:noAutofit/>
          </a:bodyPr>
          <a:lstStyle/>
          <a:p>
            <a:pPr algn="ctr"/>
            <a:r>
              <a:rPr lang="en-AU" sz="2000" dirty="0">
                <a:cs typeface="Arial" panose="020B0604020202020204" pitchFamily="34" charset="0"/>
              </a:rPr>
              <a:t>or</a:t>
            </a:r>
          </a:p>
        </p:txBody>
      </p:sp>
      <p:pic>
        <p:nvPicPr>
          <p:cNvPr id="31" name="Picture 30" descr="A colourful splotches and leaf design.">
            <a:extLst>
              <a:ext uri="{FF2B5EF4-FFF2-40B4-BE49-F238E27FC236}">
                <a16:creationId xmlns:a16="http://schemas.microsoft.com/office/drawing/2014/main" id="{D842C6D2-4122-5F2E-B8F7-E0E68C83F2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1580" y="4692119"/>
            <a:ext cx="1705213" cy="1524213"/>
          </a:xfrm>
          <a:prstGeom prst="rect">
            <a:avLst/>
          </a:prstGeom>
        </p:spPr>
      </p:pic>
      <p:pic>
        <p:nvPicPr>
          <p:cNvPr id="33" name="Picture 32" descr="A yellow logo with a white background.">
            <a:extLst>
              <a:ext uri="{FF2B5EF4-FFF2-40B4-BE49-F238E27FC236}">
                <a16:creationId xmlns:a16="http://schemas.microsoft.com/office/drawing/2014/main" id="{EF838504-EDEF-550A-D559-BA7E1517E3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0344" y="2324461"/>
            <a:ext cx="1562318" cy="1733792"/>
          </a:xfrm>
          <a:prstGeom prst="rect">
            <a:avLst/>
          </a:prstGeom>
        </p:spPr>
      </p:pic>
      <p:sp>
        <p:nvSpPr>
          <p:cNvPr id="42" name="TextBox 41">
            <a:extLst>
              <a:ext uri="{FF2B5EF4-FFF2-40B4-BE49-F238E27FC236}">
                <a16:creationId xmlns:a16="http://schemas.microsoft.com/office/drawing/2014/main" id="{25B9F8E5-4F58-47D3-EDFC-02F5E39B1EAE}"/>
              </a:ext>
            </a:extLst>
          </p:cNvPr>
          <p:cNvSpPr txBox="1"/>
          <p:nvPr/>
        </p:nvSpPr>
        <p:spPr>
          <a:xfrm>
            <a:off x="6184303" y="4192986"/>
            <a:ext cx="914400" cy="500383"/>
          </a:xfrm>
          <a:prstGeom prst="rect">
            <a:avLst/>
          </a:prstGeom>
          <a:noFill/>
        </p:spPr>
        <p:txBody>
          <a:bodyPr wrap="square" lIns="0" tIns="0" rIns="0" bIns="0" rtlCol="0">
            <a:noAutofit/>
          </a:bodyPr>
          <a:lstStyle/>
          <a:p>
            <a:pPr algn="ctr"/>
            <a:r>
              <a:rPr lang="en-AU" sz="2000" dirty="0">
                <a:cs typeface="Arial" panose="020B0604020202020204" pitchFamily="34" charset="0"/>
              </a:rPr>
              <a:t>or</a:t>
            </a:r>
          </a:p>
        </p:txBody>
      </p:sp>
      <p:pic>
        <p:nvPicPr>
          <p:cNvPr id="35" name="Picture 34" descr="A close up of a flower.">
            <a:extLst>
              <a:ext uri="{FF2B5EF4-FFF2-40B4-BE49-F238E27FC236}">
                <a16:creationId xmlns:a16="http://schemas.microsoft.com/office/drawing/2014/main" id="{C4B36683-56EB-8003-5CD0-A50FF11B67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4081" y="4777856"/>
            <a:ext cx="2114845" cy="1562318"/>
          </a:xfrm>
          <a:prstGeom prst="rect">
            <a:avLst/>
          </a:prstGeom>
        </p:spPr>
      </p:pic>
      <p:pic>
        <p:nvPicPr>
          <p:cNvPr id="37" name="Picture 36" descr="A plant in a pot.">
            <a:extLst>
              <a:ext uri="{FF2B5EF4-FFF2-40B4-BE49-F238E27FC236}">
                <a16:creationId xmlns:a16="http://schemas.microsoft.com/office/drawing/2014/main" id="{9F3609AB-F302-9560-5B34-A9742A7927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7179" y="2329411"/>
            <a:ext cx="2076799" cy="1670469"/>
          </a:xfrm>
          <a:prstGeom prst="rect">
            <a:avLst/>
          </a:prstGeom>
        </p:spPr>
      </p:pic>
      <p:sp>
        <p:nvSpPr>
          <p:cNvPr id="41" name="TextBox 40">
            <a:extLst>
              <a:ext uri="{FF2B5EF4-FFF2-40B4-BE49-F238E27FC236}">
                <a16:creationId xmlns:a16="http://schemas.microsoft.com/office/drawing/2014/main" id="{EE01300A-AF1B-1859-3B48-DCBE6B16E87E}"/>
              </a:ext>
            </a:extLst>
          </p:cNvPr>
          <p:cNvSpPr txBox="1"/>
          <p:nvPr/>
        </p:nvSpPr>
        <p:spPr>
          <a:xfrm>
            <a:off x="8808378" y="4192986"/>
            <a:ext cx="914400" cy="500383"/>
          </a:xfrm>
          <a:prstGeom prst="rect">
            <a:avLst/>
          </a:prstGeom>
          <a:noFill/>
        </p:spPr>
        <p:txBody>
          <a:bodyPr wrap="square" lIns="0" tIns="0" rIns="0" bIns="0" rtlCol="0">
            <a:noAutofit/>
          </a:bodyPr>
          <a:lstStyle/>
          <a:p>
            <a:pPr algn="ctr"/>
            <a:r>
              <a:rPr lang="en-AU" sz="2000" dirty="0">
                <a:cs typeface="Arial" panose="020B0604020202020204" pitchFamily="34" charset="0"/>
              </a:rPr>
              <a:t>or</a:t>
            </a:r>
          </a:p>
        </p:txBody>
      </p:sp>
      <p:pic>
        <p:nvPicPr>
          <p:cNvPr id="39" name="Picture 38" descr="A green flower with a white background.">
            <a:extLst>
              <a:ext uri="{FF2B5EF4-FFF2-40B4-BE49-F238E27FC236}">
                <a16:creationId xmlns:a16="http://schemas.microsoft.com/office/drawing/2014/main" id="{146BC043-4D78-3059-2A6F-8C7A8B740D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32024" y="4859018"/>
            <a:ext cx="1667108" cy="1495634"/>
          </a:xfrm>
          <a:prstGeom prst="rect">
            <a:avLst/>
          </a:prstGeom>
        </p:spPr>
      </p:pic>
      <p:sp>
        <p:nvSpPr>
          <p:cNvPr id="4" name="Slide Number Placeholder 3">
            <a:extLst>
              <a:ext uri="{FF2B5EF4-FFF2-40B4-BE49-F238E27FC236}">
                <a16:creationId xmlns:a16="http://schemas.microsoft.com/office/drawing/2014/main" id="{411CFEDE-A049-3F78-168B-92F3D037E97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24481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Appliqué process</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dirty="0">
                <a:cs typeface="Arial" panose="020B0604020202020204" pitchFamily="34" charset="0"/>
              </a:rPr>
              <a:t>Fill in the blanks</a:t>
            </a:r>
          </a:p>
        </p:txBody>
      </p:sp>
      <p:sp>
        <p:nvSpPr>
          <p:cNvPr id="6" name="Content Placeholder 5">
            <a:extLst>
              <a:ext uri="{FF2B5EF4-FFF2-40B4-BE49-F238E27FC236}">
                <a16:creationId xmlns:a16="http://schemas.microsoft.com/office/drawing/2014/main" id="{8287D39A-6A2C-BF84-A654-7A2FA268E291}"/>
              </a:ext>
            </a:extLst>
          </p:cNvPr>
          <p:cNvSpPr>
            <a:spLocks noGrp="1"/>
          </p:cNvSpPr>
          <p:nvPr>
            <p:ph idx="4294967295"/>
          </p:nvPr>
        </p:nvSpPr>
        <p:spPr>
          <a:xfrm>
            <a:off x="360025" y="1619251"/>
            <a:ext cx="11483975" cy="3592950"/>
          </a:xfrm>
        </p:spPr>
        <p:txBody>
          <a:bodyPr/>
          <a:lstStyle/>
          <a:p>
            <a:pPr>
              <a:lnSpc>
                <a:spcPct val="150000"/>
              </a:lnSpc>
              <a:spcBef>
                <a:spcPts val="600"/>
              </a:spcBef>
              <a:spcAft>
                <a:spcPts val="600"/>
              </a:spcAft>
            </a:pPr>
            <a:r>
              <a:rPr lang="en-AU" sz="1800" dirty="0">
                <a:effectLst/>
                <a:ea typeface="Calibri" panose="020F0502020204030204" pitchFamily="34" charset="0"/>
              </a:rPr>
              <a:t>Create a </a:t>
            </a:r>
            <a:r>
              <a:rPr lang="en-AU" sz="1800" b="1" dirty="0">
                <a:ea typeface="Calibri" panose="020F0502020204030204" pitchFamily="34" charset="0"/>
              </a:rPr>
              <a:t>________</a:t>
            </a:r>
            <a:r>
              <a:rPr lang="en-AU" sz="1800" dirty="0">
                <a:effectLst/>
                <a:ea typeface="Calibri" panose="020F0502020204030204" pitchFamily="34" charset="0"/>
              </a:rPr>
              <a:t> for the shape you will use as your appliqué shape (this can be done on the computer or by hand on paper).</a:t>
            </a:r>
          </a:p>
          <a:p>
            <a:pPr>
              <a:lnSpc>
                <a:spcPct val="150000"/>
              </a:lnSpc>
              <a:spcBef>
                <a:spcPts val="600"/>
              </a:spcBef>
              <a:spcAft>
                <a:spcPts val="600"/>
              </a:spcAft>
            </a:pPr>
            <a:r>
              <a:rPr lang="en-AU" sz="1800" dirty="0">
                <a:effectLst/>
                <a:ea typeface="Calibri" panose="020F0502020204030204" pitchFamily="34" charset="0"/>
              </a:rPr>
              <a:t>Choose your base fabric (what you will stick your appliqué shape to) and your </a:t>
            </a:r>
            <a:r>
              <a:rPr lang="en-AU" sz="1800" b="1" dirty="0">
                <a:ea typeface="Calibri" panose="020F0502020204030204" pitchFamily="34" charset="0"/>
              </a:rPr>
              <a:t>________</a:t>
            </a:r>
            <a:r>
              <a:rPr lang="en-AU" sz="1800" dirty="0">
                <a:effectLst/>
                <a:ea typeface="Calibri" panose="020F0502020204030204" pitchFamily="34" charset="0"/>
              </a:rPr>
              <a:t> material (this can be a fabric, fabric scraps or fused plastic).</a:t>
            </a:r>
          </a:p>
          <a:p>
            <a:pPr>
              <a:lnSpc>
                <a:spcPct val="150000"/>
              </a:lnSpc>
              <a:spcBef>
                <a:spcPts val="600"/>
              </a:spcBef>
              <a:spcAft>
                <a:spcPts val="600"/>
              </a:spcAft>
            </a:pPr>
            <a:r>
              <a:rPr lang="en-AU" sz="1800" dirty="0">
                <a:effectLst/>
                <a:ea typeface="Calibri" panose="020F0502020204030204" pitchFamily="34" charset="0"/>
              </a:rPr>
              <a:t> </a:t>
            </a:r>
            <a:r>
              <a:rPr lang="en-AU" sz="1800" b="1" dirty="0">
                <a:ea typeface="Calibri" panose="020F0502020204030204" pitchFamily="34" charset="0"/>
              </a:rPr>
              <a:t>________</a:t>
            </a:r>
            <a:r>
              <a:rPr lang="en-AU" sz="1800" dirty="0">
                <a:effectLst/>
                <a:ea typeface="Calibri" panose="020F0502020204030204" pitchFamily="34" charset="0"/>
              </a:rPr>
              <a:t> the paper-backed </a:t>
            </a:r>
            <a:r>
              <a:rPr lang="en-AU" sz="1800" b="1" dirty="0">
                <a:ea typeface="Calibri" panose="020F0502020204030204" pitchFamily="34" charset="0"/>
              </a:rPr>
              <a:t>________</a:t>
            </a:r>
            <a:r>
              <a:rPr lang="en-AU" sz="1800" dirty="0">
                <a:effectLst/>
                <a:ea typeface="Calibri" panose="020F0502020204030204" pitchFamily="34" charset="0"/>
              </a:rPr>
              <a:t> heat bonding web onto the </a:t>
            </a:r>
            <a:r>
              <a:rPr lang="en-AU" sz="1800" b="1" dirty="0">
                <a:ea typeface="Calibri" panose="020F0502020204030204" pitchFamily="34" charset="0"/>
              </a:rPr>
              <a:t>________</a:t>
            </a:r>
            <a:r>
              <a:rPr lang="en-AU" sz="1800" dirty="0">
                <a:effectLst/>
                <a:ea typeface="Calibri" panose="020F0502020204030204" pitchFamily="34" charset="0"/>
              </a:rPr>
              <a:t> of your appliqué material </a:t>
            </a:r>
          </a:p>
          <a:p>
            <a:pPr>
              <a:lnSpc>
                <a:spcPct val="150000"/>
              </a:lnSpc>
              <a:spcBef>
                <a:spcPts val="600"/>
              </a:spcBef>
              <a:spcAft>
                <a:spcPts val="600"/>
              </a:spcAft>
            </a:pPr>
            <a:r>
              <a:rPr lang="en-AU" sz="1800" dirty="0">
                <a:effectLst/>
                <a:ea typeface="Calibri" panose="020F0502020204030204" pitchFamily="34" charset="0"/>
              </a:rPr>
              <a:t>You can now carefully </a:t>
            </a:r>
            <a:r>
              <a:rPr lang="en-AU" sz="1800" b="1" dirty="0">
                <a:ea typeface="Calibri" panose="020F0502020204030204" pitchFamily="34" charset="0"/>
              </a:rPr>
              <a:t>________</a:t>
            </a:r>
            <a:r>
              <a:rPr lang="en-AU" sz="1800" dirty="0">
                <a:effectLst/>
                <a:ea typeface="Calibri" panose="020F0502020204030204" pitchFamily="34" charset="0"/>
              </a:rPr>
              <a:t> the paper backing.</a:t>
            </a:r>
          </a:p>
          <a:p>
            <a:pPr>
              <a:lnSpc>
                <a:spcPct val="150000"/>
              </a:lnSpc>
              <a:spcBef>
                <a:spcPts val="600"/>
              </a:spcBef>
              <a:spcAft>
                <a:spcPts val="600"/>
              </a:spcAft>
            </a:pPr>
            <a:r>
              <a:rPr lang="en-AU" sz="1800" dirty="0">
                <a:effectLst/>
                <a:ea typeface="Calibri" panose="020F0502020204030204" pitchFamily="34" charset="0"/>
              </a:rPr>
              <a:t>Place the appliqué shape onto your </a:t>
            </a:r>
            <a:r>
              <a:rPr lang="en-AU" sz="1800" b="1" dirty="0">
                <a:ea typeface="Calibri" panose="020F0502020204030204" pitchFamily="34" charset="0"/>
              </a:rPr>
              <a:t>________</a:t>
            </a:r>
            <a:r>
              <a:rPr lang="en-AU" sz="1800" dirty="0">
                <a:effectLst/>
                <a:ea typeface="Calibri" panose="020F0502020204030204" pitchFamily="34" charset="0"/>
              </a:rPr>
              <a:t> and </a:t>
            </a:r>
            <a:r>
              <a:rPr lang="en-AU" sz="1800" b="1" dirty="0">
                <a:ea typeface="Calibri" panose="020F0502020204030204" pitchFamily="34" charset="0"/>
              </a:rPr>
              <a:t>________</a:t>
            </a:r>
            <a:r>
              <a:rPr lang="en-AU" sz="1800" dirty="0">
                <a:effectLst/>
                <a:ea typeface="Calibri" panose="020F0502020204030204" pitchFamily="34" charset="0"/>
              </a:rPr>
              <a:t> with heat from the iron.</a:t>
            </a:r>
          </a:p>
          <a:p>
            <a:pPr>
              <a:spcBef>
                <a:spcPts val="600"/>
              </a:spcBef>
              <a:spcAft>
                <a:spcPts val="600"/>
              </a:spcAft>
            </a:pPr>
            <a:endParaRPr lang="en-AU" sz="1800" dirty="0"/>
          </a:p>
          <a:p>
            <a:pPr>
              <a:spcBef>
                <a:spcPts val="600"/>
              </a:spcBef>
              <a:spcAft>
                <a:spcPts val="600"/>
              </a:spcAft>
            </a:pPr>
            <a:endParaRPr lang="en-AU" sz="1800" dirty="0"/>
          </a:p>
        </p:txBody>
      </p:sp>
      <p:graphicFrame>
        <p:nvGraphicFramePr>
          <p:cNvPr id="3" name="Table 2">
            <a:extLst>
              <a:ext uri="{FF2B5EF4-FFF2-40B4-BE49-F238E27FC236}">
                <a16:creationId xmlns:a16="http://schemas.microsoft.com/office/drawing/2014/main" id="{C7A686D6-6ED8-0248-B676-7E0F20B7C26E}"/>
              </a:ext>
            </a:extLst>
          </p:cNvPr>
          <p:cNvGraphicFramePr>
            <a:graphicFrameLocks noGrp="1"/>
          </p:cNvGraphicFramePr>
          <p:nvPr>
            <p:extLst>
              <p:ext uri="{D42A27DB-BD31-4B8C-83A1-F6EECF244321}">
                <p14:modId xmlns:p14="http://schemas.microsoft.com/office/powerpoint/2010/main" val="2408187962"/>
              </p:ext>
            </p:extLst>
          </p:nvPr>
        </p:nvGraphicFramePr>
        <p:xfrm>
          <a:off x="360000" y="5594182"/>
          <a:ext cx="11019896" cy="663338"/>
        </p:xfrm>
        <a:graphic>
          <a:graphicData uri="http://schemas.openxmlformats.org/drawingml/2006/table">
            <a:tbl>
              <a:tblPr firstRow="1">
                <a:tableStyleId>{5940675A-B579-460E-94D1-54222C63F5DA}</a:tableStyleId>
              </a:tblPr>
              <a:tblGrid>
                <a:gridCol w="2754974">
                  <a:extLst>
                    <a:ext uri="{9D8B030D-6E8A-4147-A177-3AD203B41FA5}">
                      <a16:colId xmlns:a16="http://schemas.microsoft.com/office/drawing/2014/main" val="2966996652"/>
                    </a:ext>
                  </a:extLst>
                </a:gridCol>
                <a:gridCol w="2754974">
                  <a:extLst>
                    <a:ext uri="{9D8B030D-6E8A-4147-A177-3AD203B41FA5}">
                      <a16:colId xmlns:a16="http://schemas.microsoft.com/office/drawing/2014/main" val="453256498"/>
                    </a:ext>
                  </a:extLst>
                </a:gridCol>
                <a:gridCol w="2754974">
                  <a:extLst>
                    <a:ext uri="{9D8B030D-6E8A-4147-A177-3AD203B41FA5}">
                      <a16:colId xmlns:a16="http://schemas.microsoft.com/office/drawing/2014/main" val="2818467138"/>
                    </a:ext>
                  </a:extLst>
                </a:gridCol>
                <a:gridCol w="2754974">
                  <a:extLst>
                    <a:ext uri="{9D8B030D-6E8A-4147-A177-3AD203B41FA5}">
                      <a16:colId xmlns:a16="http://schemas.microsoft.com/office/drawing/2014/main" val="1959538514"/>
                    </a:ext>
                  </a:extLst>
                </a:gridCol>
              </a:tblGrid>
              <a:tr h="331669">
                <a:tc>
                  <a:txBody>
                    <a:bodyPr/>
                    <a:lstStyle/>
                    <a:p>
                      <a:pPr>
                        <a:lnSpc>
                          <a:spcPct val="107000"/>
                        </a:lnSpc>
                        <a:spcBef>
                          <a:spcPts val="1200"/>
                        </a:spcBef>
                        <a:spcAft>
                          <a:spcPts val="800"/>
                        </a:spcAft>
                      </a:pPr>
                      <a:r>
                        <a:rPr lang="en-AU" sz="1800" dirty="0">
                          <a:effectLst/>
                          <a:latin typeface="+mn-lt"/>
                          <a:cs typeface="Arial" panose="020B0604020202020204" pitchFamily="34" charset="0"/>
                        </a:rPr>
                        <a:t>base fabric</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Bef>
                          <a:spcPts val="1200"/>
                        </a:spcBef>
                        <a:spcAft>
                          <a:spcPts val="800"/>
                        </a:spcAft>
                      </a:pPr>
                      <a:r>
                        <a:rPr lang="en-AU" sz="1800" dirty="0">
                          <a:effectLst/>
                          <a:latin typeface="+mn-lt"/>
                          <a:cs typeface="Arial" panose="020B0604020202020204" pitchFamily="34" charset="0"/>
                        </a:rPr>
                        <a:t>fusible</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Bef>
                          <a:spcPts val="1200"/>
                        </a:spcBef>
                        <a:spcAft>
                          <a:spcPts val="800"/>
                        </a:spcAft>
                      </a:pPr>
                      <a:r>
                        <a:rPr lang="en-AU" sz="1800">
                          <a:effectLst/>
                          <a:latin typeface="+mn-lt"/>
                          <a:cs typeface="Arial" panose="020B0604020202020204" pitchFamily="34" charset="0"/>
                        </a:rPr>
                        <a:t>template </a:t>
                      </a:r>
                      <a:endParaRPr lang="en-AU" sz="18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Bef>
                          <a:spcPts val="1200"/>
                        </a:spcBef>
                        <a:spcAft>
                          <a:spcPts val="800"/>
                        </a:spcAft>
                      </a:pPr>
                      <a:r>
                        <a:rPr lang="en-AU" sz="1800" dirty="0">
                          <a:effectLst/>
                          <a:latin typeface="+mn-lt"/>
                          <a:cs typeface="Arial" panose="020B0604020202020204" pitchFamily="34" charset="0"/>
                        </a:rPr>
                        <a:t>appliqué</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20176889"/>
                  </a:ext>
                </a:extLst>
              </a:tr>
              <a:tr h="331669">
                <a:tc>
                  <a:txBody>
                    <a:bodyPr/>
                    <a:lstStyle/>
                    <a:p>
                      <a:pPr>
                        <a:lnSpc>
                          <a:spcPct val="107000"/>
                        </a:lnSpc>
                        <a:spcBef>
                          <a:spcPts val="1200"/>
                        </a:spcBef>
                        <a:spcAft>
                          <a:spcPts val="800"/>
                        </a:spcAft>
                      </a:pPr>
                      <a:r>
                        <a:rPr lang="en-AU" sz="1800" dirty="0">
                          <a:effectLst/>
                          <a:latin typeface="+mn-lt"/>
                          <a:cs typeface="Arial" panose="020B0604020202020204" pitchFamily="34" charset="0"/>
                        </a:rPr>
                        <a:t>iron</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Bef>
                          <a:spcPts val="1200"/>
                        </a:spcBef>
                        <a:spcAft>
                          <a:spcPts val="800"/>
                        </a:spcAft>
                      </a:pPr>
                      <a:r>
                        <a:rPr lang="en-AU" sz="1800" dirty="0">
                          <a:effectLst/>
                          <a:latin typeface="+mn-lt"/>
                          <a:cs typeface="Arial" panose="020B0604020202020204" pitchFamily="34" charset="0"/>
                        </a:rPr>
                        <a:t>remove</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Bef>
                          <a:spcPts val="1200"/>
                        </a:spcBef>
                        <a:spcAft>
                          <a:spcPts val="800"/>
                        </a:spcAft>
                      </a:pPr>
                      <a:r>
                        <a:rPr lang="en-AU" sz="1800" dirty="0">
                          <a:effectLst/>
                          <a:latin typeface="+mn-lt"/>
                          <a:cs typeface="Arial" panose="020B0604020202020204" pitchFamily="34" charset="0"/>
                        </a:rPr>
                        <a:t>secure</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Bef>
                          <a:spcPts val="1200"/>
                        </a:spcBef>
                        <a:spcAft>
                          <a:spcPts val="800"/>
                        </a:spcAft>
                      </a:pPr>
                      <a:r>
                        <a:rPr lang="en-AU" sz="1800" dirty="0">
                          <a:effectLst/>
                          <a:latin typeface="+mn-lt"/>
                          <a:cs typeface="Arial" panose="020B0604020202020204" pitchFamily="34" charset="0"/>
                        </a:rPr>
                        <a:t>back</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9435506"/>
                  </a:ext>
                </a:extLst>
              </a:tr>
            </a:tbl>
          </a:graphicData>
        </a:graphic>
      </p:graphicFrame>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217802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Appliqué process – answers</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dirty="0">
                <a:cs typeface="Arial" panose="020B0604020202020204" pitchFamily="34" charset="0"/>
              </a:rPr>
              <a:t>Fill in the blanks</a:t>
            </a:r>
          </a:p>
        </p:txBody>
      </p:sp>
      <p:sp>
        <p:nvSpPr>
          <p:cNvPr id="6" name="Content Placeholder 5">
            <a:extLst>
              <a:ext uri="{FF2B5EF4-FFF2-40B4-BE49-F238E27FC236}">
                <a16:creationId xmlns:a16="http://schemas.microsoft.com/office/drawing/2014/main" id="{8287D39A-6A2C-BF84-A654-7A2FA268E291}"/>
              </a:ext>
            </a:extLst>
          </p:cNvPr>
          <p:cNvSpPr>
            <a:spLocks noGrp="1"/>
          </p:cNvSpPr>
          <p:nvPr>
            <p:ph idx="1"/>
          </p:nvPr>
        </p:nvSpPr>
        <p:spPr/>
        <p:txBody>
          <a:bodyPr/>
          <a:lstStyle/>
          <a:p>
            <a:pPr>
              <a:lnSpc>
                <a:spcPct val="150000"/>
              </a:lnSpc>
              <a:spcBef>
                <a:spcPts val="600"/>
              </a:spcBef>
              <a:spcAft>
                <a:spcPts val="600"/>
              </a:spcAft>
            </a:pPr>
            <a:r>
              <a:rPr lang="en-AU" sz="1800" dirty="0">
                <a:effectLst/>
                <a:ea typeface="Calibri" panose="020F0502020204030204" pitchFamily="34" charset="0"/>
              </a:rPr>
              <a:t>Create a </a:t>
            </a:r>
            <a:r>
              <a:rPr lang="en-AU" sz="1800" b="1" dirty="0">
                <a:effectLst/>
                <a:latin typeface="Public Sans" pitchFamily="2" charset="77"/>
                <a:ea typeface="Calibri" panose="020F0502020204030204" pitchFamily="34" charset="0"/>
              </a:rPr>
              <a:t>template</a:t>
            </a:r>
            <a:r>
              <a:rPr lang="en-AU" sz="1800" dirty="0">
                <a:effectLst/>
                <a:ea typeface="Calibri" panose="020F0502020204030204" pitchFamily="34" charset="0"/>
              </a:rPr>
              <a:t> for the shape you will use as your appliqué shape (this can be done on the computer or by hand on paper).</a:t>
            </a:r>
          </a:p>
          <a:p>
            <a:pPr>
              <a:lnSpc>
                <a:spcPct val="150000"/>
              </a:lnSpc>
              <a:spcBef>
                <a:spcPts val="600"/>
              </a:spcBef>
              <a:spcAft>
                <a:spcPts val="600"/>
              </a:spcAft>
            </a:pPr>
            <a:r>
              <a:rPr lang="en-AU" sz="1800" dirty="0">
                <a:effectLst/>
                <a:ea typeface="Calibri" panose="020F0502020204030204" pitchFamily="34" charset="0"/>
              </a:rPr>
              <a:t>Choose your base fabric (what you will stick your appliqué shape to) and your </a:t>
            </a:r>
            <a:r>
              <a:rPr lang="en-AU" sz="1800" b="1" dirty="0">
                <a:effectLst/>
                <a:latin typeface="Public Sans" pitchFamily="2" charset="77"/>
                <a:ea typeface="Calibri" panose="020F0502020204030204" pitchFamily="34" charset="0"/>
              </a:rPr>
              <a:t>appliqué</a:t>
            </a:r>
            <a:r>
              <a:rPr lang="en-AU" sz="1800" b="1" dirty="0">
                <a:effectLst/>
                <a:ea typeface="Calibri" panose="020F0502020204030204" pitchFamily="34" charset="0"/>
              </a:rPr>
              <a:t> </a:t>
            </a:r>
            <a:r>
              <a:rPr lang="en-AU" sz="1800" dirty="0">
                <a:effectLst/>
                <a:ea typeface="Calibri" panose="020F0502020204030204" pitchFamily="34" charset="0"/>
              </a:rPr>
              <a:t>material (this can be a fabric, fabric scraps or fused plastic).</a:t>
            </a:r>
          </a:p>
          <a:p>
            <a:pPr>
              <a:lnSpc>
                <a:spcPct val="150000"/>
              </a:lnSpc>
              <a:spcBef>
                <a:spcPts val="600"/>
              </a:spcBef>
              <a:spcAft>
                <a:spcPts val="600"/>
              </a:spcAft>
            </a:pPr>
            <a:r>
              <a:rPr lang="en-AU" sz="1800" b="1" dirty="0">
                <a:effectLst/>
                <a:latin typeface="Public Sans" pitchFamily="2" charset="77"/>
                <a:ea typeface="Calibri" panose="020F0502020204030204" pitchFamily="34" charset="0"/>
              </a:rPr>
              <a:t>Iron</a:t>
            </a:r>
            <a:r>
              <a:rPr lang="en-AU" sz="1800" b="1" dirty="0">
                <a:effectLst/>
                <a:ea typeface="Calibri" panose="020F0502020204030204" pitchFamily="34" charset="0"/>
              </a:rPr>
              <a:t> </a:t>
            </a:r>
            <a:r>
              <a:rPr lang="en-AU" sz="1800" dirty="0">
                <a:effectLst/>
                <a:ea typeface="Calibri" panose="020F0502020204030204" pitchFamily="34" charset="0"/>
              </a:rPr>
              <a:t>the paper-backed </a:t>
            </a:r>
            <a:r>
              <a:rPr lang="en-AU" sz="1800" b="1" dirty="0">
                <a:effectLst/>
                <a:latin typeface="Public Sans" pitchFamily="2" charset="77"/>
                <a:ea typeface="Calibri" panose="020F0502020204030204" pitchFamily="34" charset="0"/>
              </a:rPr>
              <a:t>fusible</a:t>
            </a:r>
            <a:r>
              <a:rPr lang="en-AU" sz="1800" dirty="0">
                <a:effectLst/>
                <a:ea typeface="Calibri" panose="020F0502020204030204" pitchFamily="34" charset="0"/>
              </a:rPr>
              <a:t> heat bonding web onto the </a:t>
            </a:r>
            <a:r>
              <a:rPr lang="en-AU" sz="1800" b="1" dirty="0">
                <a:effectLst/>
                <a:latin typeface="Public Sans" pitchFamily="2" charset="77"/>
                <a:ea typeface="Calibri" panose="020F0502020204030204" pitchFamily="34" charset="0"/>
              </a:rPr>
              <a:t>back</a:t>
            </a:r>
            <a:r>
              <a:rPr lang="en-AU" sz="1800" b="1" dirty="0">
                <a:effectLst/>
                <a:ea typeface="Calibri" panose="020F0502020204030204" pitchFamily="34" charset="0"/>
              </a:rPr>
              <a:t> </a:t>
            </a:r>
            <a:r>
              <a:rPr lang="en-AU" sz="1800" dirty="0">
                <a:effectLst/>
                <a:ea typeface="Calibri" panose="020F0502020204030204" pitchFamily="34" charset="0"/>
              </a:rPr>
              <a:t>of your appliqué material You can now carefully </a:t>
            </a:r>
            <a:r>
              <a:rPr lang="en-AU" sz="1800" b="1" dirty="0">
                <a:effectLst/>
                <a:ea typeface="Calibri" panose="020F0502020204030204" pitchFamily="34" charset="0"/>
              </a:rPr>
              <a:t>remove</a:t>
            </a:r>
            <a:r>
              <a:rPr lang="en-AU" sz="1800" dirty="0">
                <a:effectLst/>
                <a:ea typeface="Calibri" panose="020F0502020204030204" pitchFamily="34" charset="0"/>
              </a:rPr>
              <a:t> the paper backing.</a:t>
            </a:r>
          </a:p>
          <a:p>
            <a:pPr>
              <a:lnSpc>
                <a:spcPct val="150000"/>
              </a:lnSpc>
              <a:spcBef>
                <a:spcPts val="600"/>
              </a:spcBef>
              <a:spcAft>
                <a:spcPts val="600"/>
              </a:spcAft>
            </a:pPr>
            <a:r>
              <a:rPr lang="en-AU" sz="1800" dirty="0">
                <a:effectLst/>
                <a:ea typeface="Calibri" panose="020F0502020204030204" pitchFamily="34" charset="0"/>
              </a:rPr>
              <a:t>Place the appliqué shape onto your </a:t>
            </a:r>
            <a:r>
              <a:rPr lang="en-AU" sz="1800" b="1" dirty="0">
                <a:effectLst/>
                <a:latin typeface="Public Sans" pitchFamily="2" charset="77"/>
                <a:ea typeface="Calibri" panose="020F0502020204030204" pitchFamily="34" charset="0"/>
              </a:rPr>
              <a:t>base fabric </a:t>
            </a:r>
            <a:r>
              <a:rPr lang="en-AU" sz="1800" dirty="0">
                <a:effectLst/>
                <a:ea typeface="Calibri" panose="020F0502020204030204" pitchFamily="34" charset="0"/>
              </a:rPr>
              <a:t>and </a:t>
            </a:r>
            <a:r>
              <a:rPr lang="en-AU" sz="1800" b="1" dirty="0">
                <a:effectLst/>
                <a:latin typeface="Public Sans" pitchFamily="2" charset="77"/>
                <a:ea typeface="Calibri" panose="020F0502020204030204" pitchFamily="34" charset="0"/>
              </a:rPr>
              <a:t>secure</a:t>
            </a:r>
            <a:r>
              <a:rPr lang="en-AU" sz="1800" b="1" dirty="0">
                <a:effectLst/>
                <a:ea typeface="Calibri" panose="020F0502020204030204" pitchFamily="34" charset="0"/>
              </a:rPr>
              <a:t> </a:t>
            </a:r>
            <a:r>
              <a:rPr lang="en-AU" sz="1800" dirty="0">
                <a:effectLst/>
                <a:ea typeface="Calibri" panose="020F0502020204030204" pitchFamily="34" charset="0"/>
              </a:rPr>
              <a:t>with heat from the iron.</a:t>
            </a:r>
          </a:p>
          <a:p>
            <a:pPr>
              <a:lnSpc>
                <a:spcPct val="150000"/>
              </a:lnSpc>
              <a:spcBef>
                <a:spcPts val="600"/>
              </a:spcBef>
              <a:spcAft>
                <a:spcPts val="600"/>
              </a:spcAft>
            </a:pPr>
            <a:endParaRPr lang="en-AU" sz="1800" dirty="0">
              <a:effectLst/>
              <a:ea typeface="Calibri" panose="020F0502020204030204" pitchFamily="34" charset="0"/>
            </a:endParaRPr>
          </a:p>
          <a:p>
            <a:endParaRPr lang="en-AU" dirty="0"/>
          </a:p>
          <a:p>
            <a:endParaRPr lang="en-AU" dirty="0"/>
          </a:p>
        </p:txBody>
      </p:sp>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34</a:t>
            </a:fld>
            <a:endParaRPr lang="en-AU"/>
          </a:p>
        </p:txBody>
      </p:sp>
    </p:spTree>
    <p:extLst>
      <p:ext uri="{BB962C8B-B14F-4D97-AF65-F5344CB8AC3E}">
        <p14:creationId xmlns:p14="http://schemas.microsoft.com/office/powerpoint/2010/main" val="31087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PMI – appliqué sample</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br>
              <a:rPr lang="en-AU" dirty="0">
                <a:cs typeface="Arial" panose="020B0604020202020204" pitchFamily="34" charset="0"/>
              </a:rPr>
            </a:br>
            <a:r>
              <a:rPr lang="en-AU" dirty="0">
                <a:cs typeface="Arial" panose="020B0604020202020204" pitchFamily="34" charset="0"/>
              </a:rPr>
              <a:t>Seam sample evaluation</a:t>
            </a:r>
          </a:p>
        </p:txBody>
      </p:sp>
      <p:graphicFrame>
        <p:nvGraphicFramePr>
          <p:cNvPr id="9" name="Content Placeholder 8">
            <a:extLst>
              <a:ext uri="{FF2B5EF4-FFF2-40B4-BE49-F238E27FC236}">
                <a16:creationId xmlns:a16="http://schemas.microsoft.com/office/drawing/2014/main" id="{21FE6222-9300-0290-87E6-DAAFA1E2ADBE}"/>
              </a:ext>
            </a:extLst>
          </p:cNvPr>
          <p:cNvGraphicFramePr>
            <a:graphicFrameLocks noGrp="1"/>
          </p:cNvGraphicFramePr>
          <p:nvPr>
            <p:ph idx="1"/>
          </p:nvPr>
        </p:nvGraphicFramePr>
        <p:xfrm>
          <a:off x="360363" y="1619252"/>
          <a:ext cx="11483973" cy="4497951"/>
        </p:xfrm>
        <a:graphic>
          <a:graphicData uri="http://schemas.openxmlformats.org/drawingml/2006/table">
            <a:tbl>
              <a:tblPr firstRow="1" bandRow="1">
                <a:tableStyleId>{5A111915-BE36-4E01-A7E5-04B1672EAD32}</a:tableStyleId>
              </a:tblPr>
              <a:tblGrid>
                <a:gridCol w="3827991">
                  <a:extLst>
                    <a:ext uri="{9D8B030D-6E8A-4147-A177-3AD203B41FA5}">
                      <a16:colId xmlns:a16="http://schemas.microsoft.com/office/drawing/2014/main" val="2230470198"/>
                    </a:ext>
                  </a:extLst>
                </a:gridCol>
                <a:gridCol w="3827991">
                  <a:extLst>
                    <a:ext uri="{9D8B030D-6E8A-4147-A177-3AD203B41FA5}">
                      <a16:colId xmlns:a16="http://schemas.microsoft.com/office/drawing/2014/main" val="2961336212"/>
                    </a:ext>
                  </a:extLst>
                </a:gridCol>
                <a:gridCol w="3827991">
                  <a:extLst>
                    <a:ext uri="{9D8B030D-6E8A-4147-A177-3AD203B41FA5}">
                      <a16:colId xmlns:a16="http://schemas.microsoft.com/office/drawing/2014/main" val="2711129207"/>
                    </a:ext>
                  </a:extLst>
                </a:gridCol>
              </a:tblGrid>
              <a:tr h="1388991">
                <a:tc>
                  <a:txBody>
                    <a:bodyPr/>
                    <a:lstStyle/>
                    <a:p>
                      <a:pPr>
                        <a:lnSpc>
                          <a:spcPct val="150000"/>
                        </a:lnSpc>
                      </a:pPr>
                      <a:r>
                        <a:rPr lang="en-AU" b="0" dirty="0">
                          <a:latin typeface="+mj-lt"/>
                          <a:cs typeface="Arial" panose="020B0604020202020204" pitchFamily="34" charset="0"/>
                        </a:rPr>
                        <a:t>PLUS </a:t>
                      </a:r>
                    </a:p>
                    <a:p>
                      <a:pPr>
                        <a:lnSpc>
                          <a:spcPct val="150000"/>
                        </a:lnSpc>
                      </a:pPr>
                      <a:r>
                        <a:rPr lang="en-AU" b="0" dirty="0">
                          <a:latin typeface="+mj-lt"/>
                          <a:cs typeface="Arial" panose="020B0604020202020204" pitchFamily="34" charset="0"/>
                        </a:rPr>
                        <a:t>Identify the most positive aspects of your sample</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b="0" dirty="0">
                          <a:latin typeface="+mj-lt"/>
                          <a:cs typeface="Arial" panose="020B0604020202020204" pitchFamily="34" charset="0"/>
                        </a:rPr>
                        <a:t>MINUS </a:t>
                      </a:r>
                    </a:p>
                    <a:p>
                      <a:pPr>
                        <a:lnSpc>
                          <a:spcPct val="150000"/>
                        </a:lnSpc>
                      </a:pPr>
                      <a:r>
                        <a:rPr lang="en-AU" b="0" dirty="0">
                          <a:latin typeface="+mj-lt"/>
                          <a:cs typeface="Arial" panose="020B0604020202020204" pitchFamily="34" charset="0"/>
                        </a:rPr>
                        <a:t>Identify something that might need improvement next time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pPr>
                      <a:r>
                        <a:rPr lang="en-AU" b="0" dirty="0">
                          <a:latin typeface="+mj-lt"/>
                          <a:cs typeface="Arial" panose="020B0604020202020204" pitchFamily="34" charset="0"/>
                        </a:rPr>
                        <a:t>INTERESTING </a:t>
                      </a:r>
                    </a:p>
                    <a:p>
                      <a:pPr>
                        <a:lnSpc>
                          <a:spcPct val="150000"/>
                        </a:lnSpc>
                      </a:pPr>
                      <a:r>
                        <a:rPr lang="en-AU" b="0" dirty="0">
                          <a:latin typeface="+mj-lt"/>
                          <a:cs typeface="Arial" panose="020B0604020202020204" pitchFamily="34" charset="0"/>
                        </a:rPr>
                        <a:t>What were you surprised about when completing this sample?</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001163270"/>
                  </a:ext>
                </a:extLst>
              </a:tr>
              <a:tr h="2125228">
                <a:tc>
                  <a:txBody>
                    <a:bodyPr/>
                    <a:lstStyle/>
                    <a:p>
                      <a:endParaRPr lang="en-AU" dirty="0"/>
                    </a:p>
                  </a:txBody>
                  <a:tcPr>
                    <a:lnR w="1270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endParaRPr lang="en-AU" dirty="0"/>
                    </a:p>
                  </a:txBody>
                  <a:tcP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2858497392"/>
                  </a:ext>
                </a:extLst>
              </a:tr>
            </a:tbl>
          </a:graphicData>
        </a:graphic>
      </p:graphicFrame>
      <p:pic>
        <p:nvPicPr>
          <p:cNvPr id="3" name="image2.png">
            <a:extLst>
              <a:ext uri="{FF2B5EF4-FFF2-40B4-BE49-F238E27FC236}">
                <a16:creationId xmlns:a16="http://schemas.microsoft.com/office/drawing/2014/main" id="{1D292579-C5C4-6872-8611-60DE8724F5F4}"/>
              </a:ext>
              <a:ext uri="{C183D7F6-B498-43B3-948B-1728B52AA6E4}">
                <adec:decorative xmlns:adec="http://schemas.microsoft.com/office/drawing/2017/decorative" val="1"/>
              </a:ext>
            </a:extLst>
          </p:cNvPr>
          <p:cNvPicPr/>
          <p:nvPr/>
        </p:nvPicPr>
        <p:blipFill>
          <a:blip r:embed="rId2">
            <a:duotone>
              <a:prstClr val="black"/>
              <a:schemeClr val="tx2">
                <a:tint val="45000"/>
                <a:satMod val="400000"/>
              </a:schemeClr>
            </a:duotone>
          </a:blip>
          <a:srcRect/>
          <a:stretch>
            <a:fillRect/>
          </a:stretch>
        </p:blipFill>
        <p:spPr>
          <a:xfrm>
            <a:off x="1496602" y="3942246"/>
            <a:ext cx="1590675" cy="1587500"/>
          </a:xfrm>
          <a:prstGeom prst="rect">
            <a:avLst/>
          </a:prstGeom>
          <a:ln/>
        </p:spPr>
      </p:pic>
      <p:pic>
        <p:nvPicPr>
          <p:cNvPr id="6" name="image3.png">
            <a:extLst>
              <a:ext uri="{FF2B5EF4-FFF2-40B4-BE49-F238E27FC236}">
                <a16:creationId xmlns:a16="http://schemas.microsoft.com/office/drawing/2014/main" id="{8ABFB426-CBD6-B912-ADD2-4674B9C92EE9}"/>
              </a:ext>
              <a:ext uri="{C183D7F6-B498-43B3-948B-1728B52AA6E4}">
                <adec:decorative xmlns:adec="http://schemas.microsoft.com/office/drawing/2017/decorative" val="1"/>
              </a:ext>
            </a:extLst>
          </p:cNvPr>
          <p:cNvPicPr/>
          <p:nvPr/>
        </p:nvPicPr>
        <p:blipFill>
          <a:blip r:embed="rId3">
            <a:duotone>
              <a:prstClr val="black"/>
              <a:schemeClr val="accent2">
                <a:tint val="45000"/>
                <a:satMod val="400000"/>
              </a:schemeClr>
            </a:duotone>
          </a:blip>
          <a:srcRect/>
          <a:stretch>
            <a:fillRect/>
          </a:stretch>
        </p:blipFill>
        <p:spPr>
          <a:xfrm>
            <a:off x="5300662" y="3942246"/>
            <a:ext cx="1590675" cy="1587500"/>
          </a:xfrm>
          <a:prstGeom prst="rect">
            <a:avLst/>
          </a:prstGeom>
          <a:ln/>
        </p:spPr>
      </p:pic>
      <p:pic>
        <p:nvPicPr>
          <p:cNvPr id="7" name="image1.png">
            <a:extLst>
              <a:ext uri="{FF2B5EF4-FFF2-40B4-BE49-F238E27FC236}">
                <a16:creationId xmlns:a16="http://schemas.microsoft.com/office/drawing/2014/main" id="{4EE7703D-B224-FAAD-4EE7-0E7E6DF52DCD}"/>
              </a:ext>
              <a:ext uri="{C183D7F6-B498-43B3-948B-1728B52AA6E4}">
                <adec:decorative xmlns:adec="http://schemas.microsoft.com/office/drawing/2017/decorative" val="1"/>
              </a:ext>
            </a:extLst>
          </p:cNvPr>
          <p:cNvPicPr/>
          <p:nvPr/>
        </p:nvPicPr>
        <p:blipFill>
          <a:blip r:embed="rId4">
            <a:duotone>
              <a:schemeClr val="accent5">
                <a:shade val="45000"/>
                <a:satMod val="135000"/>
              </a:schemeClr>
              <a:prstClr val="white"/>
            </a:duotone>
          </a:blip>
          <a:srcRect/>
          <a:stretch>
            <a:fillRect/>
          </a:stretch>
        </p:blipFill>
        <p:spPr>
          <a:xfrm>
            <a:off x="9104722" y="3942246"/>
            <a:ext cx="1590675" cy="1587500"/>
          </a:xfrm>
          <a:prstGeom prst="rect">
            <a:avLst/>
          </a:prstGeom>
          <a:ln/>
        </p:spPr>
      </p:pic>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35</a:t>
            </a:fld>
            <a:endParaRPr lang="en-AU"/>
          </a:p>
        </p:txBody>
      </p:sp>
    </p:spTree>
    <p:extLst>
      <p:ext uri="{BB962C8B-B14F-4D97-AF65-F5344CB8AC3E}">
        <p14:creationId xmlns:p14="http://schemas.microsoft.com/office/powerpoint/2010/main" val="80822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(8)</a:t>
            </a:r>
          </a:p>
        </p:txBody>
      </p:sp>
      <p:sp>
        <p:nvSpPr>
          <p:cNvPr id="6" name="Text Placeholder 5">
            <a:extLst>
              <a:ext uri="{FF2B5EF4-FFF2-40B4-BE49-F238E27FC236}">
                <a16:creationId xmlns:a16="http://schemas.microsoft.com/office/drawing/2014/main" id="{54BF06E2-6BA0-6BBB-D047-F14E093F03E4}"/>
              </a:ext>
            </a:extLst>
          </p:cNvPr>
          <p:cNvSpPr>
            <a:spLocks noGrp="1"/>
          </p:cNvSpPr>
          <p:nvPr>
            <p:ph type="body" sz="quarter" idx="19"/>
          </p:nvPr>
        </p:nvSpPr>
        <p:spPr/>
        <p:txBody>
          <a:bodyPr/>
          <a:lstStyle/>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are learning to</a:t>
            </a:r>
            <a:r>
              <a:rPr lang="en-AU" sz="1800" dirty="0">
                <a:solidFill>
                  <a:srgbClr val="22272B"/>
                </a:solidFill>
                <a:latin typeface="Public Sans" pitchFamily="2" charset="77"/>
                <a:ea typeface="+mn-lt"/>
                <a:cs typeface="Arial" panose="020B0604020202020204" pitchFamily="34" charset="0"/>
              </a:rPr>
              <a:t>:</a:t>
            </a:r>
          </a:p>
          <a:p>
            <a:pPr marL="285750" indent="-285750">
              <a:lnSpc>
                <a:spcPct val="150000"/>
              </a:lnSpc>
              <a:spcBef>
                <a:spcPts val="600"/>
              </a:spcBef>
              <a:spcAft>
                <a:spcPts val="600"/>
              </a:spcAft>
              <a:buFont typeface="Arial" panose="020B0604020202020204" pitchFamily="34" charset="0"/>
              <a:buChar char="•"/>
            </a:pPr>
            <a:r>
              <a:rPr lang="en-AU" sz="1800" dirty="0">
                <a:ea typeface="Calibri" panose="020F0502020204030204" pitchFamily="34" charset="0"/>
                <a:cs typeface="Arial" panose="020B0604020202020204" pitchFamily="34" charset="0"/>
              </a:rPr>
              <a:t>d</a:t>
            </a:r>
            <a:r>
              <a:rPr lang="en-AU" sz="1800" dirty="0">
                <a:effectLst/>
                <a:ea typeface="Calibri" panose="020F0502020204030204" pitchFamily="34" charset="0"/>
                <a:cs typeface="Arial" panose="020B0604020202020204" pitchFamily="34" charset="0"/>
              </a:rPr>
              <a:t>ecorate fabric and experiment with a variety of techniques that could be used to decorate fabric in a project so that we can trial them for our project.</a:t>
            </a:r>
            <a:endParaRPr lang="en-AU" sz="1800" b="1" dirty="0">
              <a:solidFill>
                <a:srgbClr val="22272B"/>
              </a:solidFill>
              <a:ea typeface="+mn-lt"/>
              <a:cs typeface="Arial" panose="020B0604020202020204" pitchFamily="34" charset="0"/>
            </a:endParaRPr>
          </a:p>
          <a:p>
            <a:pPr>
              <a:lnSpc>
                <a:spcPct val="150000"/>
              </a:lnSpc>
              <a:spcBef>
                <a:spcPts val="600"/>
              </a:spcBef>
              <a:spcAft>
                <a:spcPts val="600"/>
              </a:spcAft>
            </a:pPr>
            <a:endParaRPr lang="en-AU" sz="1800" dirty="0">
              <a:solidFill>
                <a:srgbClr val="002664"/>
              </a:solidFill>
              <a:latin typeface="Public Sans" pitchFamily="2" charset="77"/>
              <a:cs typeface="Arial" panose="020B0604020202020204" pitchFamily="34" charset="0"/>
            </a:endParaRPr>
          </a:p>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can:</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sz="1800" dirty="0">
                <a:effectLst/>
                <a:ea typeface="Calibri" panose="020F0502020204030204" pitchFamily="34" charset="0"/>
                <a:cs typeface="Arial" panose="020B0604020202020204" pitchFamily="34" charset="0"/>
              </a:rPr>
              <a:t>decorate fabric using a range of techniques in a safe manner</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sz="1800" dirty="0">
                <a:effectLst/>
                <a:ea typeface="Calibri" panose="020F0502020204030204" pitchFamily="34" charset="0"/>
                <a:cs typeface="Arial" panose="020B0604020202020204" pitchFamily="34" charset="0"/>
              </a:rPr>
              <a:t>use stencilling and sun printing to decorate fabric.</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9950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9DE5-D868-7D18-6D07-51B8222CD9C3}"/>
              </a:ext>
            </a:extLst>
          </p:cNvPr>
          <p:cNvSpPr>
            <a:spLocks noGrp="1"/>
          </p:cNvSpPr>
          <p:nvPr>
            <p:ph type="title"/>
          </p:nvPr>
        </p:nvSpPr>
        <p:spPr/>
        <p:txBody>
          <a:bodyPr anchor="t">
            <a:normAutofit/>
          </a:bodyPr>
          <a:lstStyle/>
          <a:p>
            <a:r>
              <a:rPr lang="en-AU" dirty="0">
                <a:cs typeface="Arial" panose="020B0604020202020204" pitchFamily="34" charset="0"/>
              </a:rPr>
              <a:t>Stencilling</a:t>
            </a:r>
          </a:p>
        </p:txBody>
      </p:sp>
      <p:sp>
        <p:nvSpPr>
          <p:cNvPr id="5" name="Content Placeholder 4">
            <a:extLst>
              <a:ext uri="{FF2B5EF4-FFF2-40B4-BE49-F238E27FC236}">
                <a16:creationId xmlns:a16="http://schemas.microsoft.com/office/drawing/2014/main" id="{9323E95A-2B99-678C-15F9-181337189990}"/>
              </a:ext>
            </a:extLst>
          </p:cNvPr>
          <p:cNvSpPr>
            <a:spLocks noGrp="1"/>
          </p:cNvSpPr>
          <p:nvPr>
            <p:ph idx="1"/>
          </p:nvPr>
        </p:nvSpPr>
        <p:spPr>
          <a:xfrm>
            <a:off x="360000" y="1620000"/>
            <a:ext cx="11484000" cy="545601"/>
          </a:xfrm>
        </p:spPr>
        <p:txBody>
          <a:bodyPr anchor="t"/>
          <a:lstStyle/>
          <a:p>
            <a:r>
              <a:rPr lang="en-AU" dirty="0">
                <a:cs typeface="Arial" panose="020B0604020202020204" pitchFamily="34" charset="0"/>
                <a:hlinkClick r:id="rId3"/>
              </a:rPr>
              <a:t>4 ways to build stencils</a:t>
            </a:r>
            <a:endParaRPr lang="en-AU" dirty="0">
              <a:cs typeface="Arial" panose="020B0604020202020204" pitchFamily="34" charset="0"/>
            </a:endParaRPr>
          </a:p>
        </p:txBody>
      </p:sp>
      <p:pic>
        <p:nvPicPr>
          <p:cNvPr id="7" name="Picture 6" descr="Screenshot of wikiHow - How to build paper or plastic stencils. It hyperlinks to the wikiHow page.">
            <a:hlinkClick r:id="rId3"/>
            <a:extLst>
              <a:ext uri="{FF2B5EF4-FFF2-40B4-BE49-F238E27FC236}">
                <a16:creationId xmlns:a16="http://schemas.microsoft.com/office/drawing/2014/main" id="{A5C13592-86A4-B62C-8CB7-A9989AB1854A}"/>
              </a:ext>
            </a:extLst>
          </p:cNvPr>
          <p:cNvPicPr>
            <a:picLocks noChangeAspect="1"/>
          </p:cNvPicPr>
          <p:nvPr/>
        </p:nvPicPr>
        <p:blipFill rotWithShape="1">
          <a:blip r:embed="rId4"/>
          <a:srcRect b="41047"/>
          <a:stretch/>
        </p:blipFill>
        <p:spPr>
          <a:xfrm>
            <a:off x="360000" y="2165601"/>
            <a:ext cx="10080000" cy="3981442"/>
          </a:xfrm>
          <a:prstGeom prst="rect">
            <a:avLst/>
          </a:prstGeom>
          <a:noFill/>
        </p:spPr>
      </p:pic>
      <p:sp>
        <p:nvSpPr>
          <p:cNvPr id="20" name="Slide Number Placeholder 3">
            <a:extLst>
              <a:ext uri="{FF2B5EF4-FFF2-40B4-BE49-F238E27FC236}">
                <a16:creationId xmlns:a16="http://schemas.microsoft.com/office/drawing/2014/main" id="{3E20A50F-ACA1-05B0-B2DD-C8B2181B8862}"/>
              </a:ext>
              <a:ext uri="{C183D7F6-B498-43B3-948B-1728B52AA6E4}">
                <adec:decorative xmlns:adec="http://schemas.microsoft.com/office/drawing/2017/decorative" val="1"/>
              </a:ext>
            </a:extLst>
          </p:cNvPr>
          <p:cNvSpPr>
            <a:spLocks noGrp="1"/>
          </p:cNvSpPr>
          <p:nvPr>
            <p:ph type="sldNum" sz="quarter" idx="10"/>
          </p:nvPr>
        </p:nvSpPr>
        <p:spPr/>
        <p:txBody>
          <a:bodyPr/>
          <a:lstStyle/>
          <a:p>
            <a:pPr>
              <a:spcAft>
                <a:spcPts val="600"/>
              </a:spcAft>
            </a:pPr>
            <a:fld id="{10A01DC5-1685-4615-8240-15192985C6A2}" type="slidenum">
              <a:rPr lang="en-AU" smtClean="0"/>
              <a:pPr>
                <a:spcAft>
                  <a:spcPts val="600"/>
                </a:spcAft>
              </a:pPr>
              <a:t>37</a:t>
            </a:fld>
            <a:endParaRPr lang="en-AU"/>
          </a:p>
        </p:txBody>
      </p:sp>
    </p:spTree>
    <p:extLst>
      <p:ext uri="{BB962C8B-B14F-4D97-AF65-F5344CB8AC3E}">
        <p14:creationId xmlns:p14="http://schemas.microsoft.com/office/powerpoint/2010/main" val="386735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PMI – stencilling</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br>
              <a:rPr lang="en-AU" dirty="0">
                <a:cs typeface="Arial" panose="020B0604020202020204" pitchFamily="34" charset="0"/>
              </a:rPr>
            </a:br>
            <a:r>
              <a:rPr lang="en-AU" dirty="0">
                <a:cs typeface="Arial" panose="020B0604020202020204" pitchFamily="34" charset="0"/>
              </a:rPr>
              <a:t>Seam sample evaluation</a:t>
            </a:r>
          </a:p>
        </p:txBody>
      </p:sp>
      <p:graphicFrame>
        <p:nvGraphicFramePr>
          <p:cNvPr id="9" name="Content Placeholder 8">
            <a:extLst>
              <a:ext uri="{FF2B5EF4-FFF2-40B4-BE49-F238E27FC236}">
                <a16:creationId xmlns:a16="http://schemas.microsoft.com/office/drawing/2014/main" id="{21FE6222-9300-0290-87E6-DAAFA1E2ADBE}"/>
              </a:ext>
            </a:extLst>
          </p:cNvPr>
          <p:cNvGraphicFramePr>
            <a:graphicFrameLocks noGrp="1"/>
          </p:cNvGraphicFramePr>
          <p:nvPr>
            <p:ph idx="1"/>
          </p:nvPr>
        </p:nvGraphicFramePr>
        <p:xfrm>
          <a:off x="360363" y="1619252"/>
          <a:ext cx="11483973" cy="4497951"/>
        </p:xfrm>
        <a:graphic>
          <a:graphicData uri="http://schemas.openxmlformats.org/drawingml/2006/table">
            <a:tbl>
              <a:tblPr firstRow="1" bandRow="1">
                <a:tableStyleId>{5A111915-BE36-4E01-A7E5-04B1672EAD32}</a:tableStyleId>
              </a:tblPr>
              <a:tblGrid>
                <a:gridCol w="3827991">
                  <a:extLst>
                    <a:ext uri="{9D8B030D-6E8A-4147-A177-3AD203B41FA5}">
                      <a16:colId xmlns:a16="http://schemas.microsoft.com/office/drawing/2014/main" val="2230470198"/>
                    </a:ext>
                  </a:extLst>
                </a:gridCol>
                <a:gridCol w="3827991">
                  <a:extLst>
                    <a:ext uri="{9D8B030D-6E8A-4147-A177-3AD203B41FA5}">
                      <a16:colId xmlns:a16="http://schemas.microsoft.com/office/drawing/2014/main" val="2961336212"/>
                    </a:ext>
                  </a:extLst>
                </a:gridCol>
                <a:gridCol w="3827991">
                  <a:extLst>
                    <a:ext uri="{9D8B030D-6E8A-4147-A177-3AD203B41FA5}">
                      <a16:colId xmlns:a16="http://schemas.microsoft.com/office/drawing/2014/main" val="2711129207"/>
                    </a:ext>
                  </a:extLst>
                </a:gridCol>
              </a:tblGrid>
              <a:tr h="1388991">
                <a:tc>
                  <a:txBody>
                    <a:bodyPr/>
                    <a:lstStyle/>
                    <a:p>
                      <a:pPr>
                        <a:lnSpc>
                          <a:spcPct val="150000"/>
                        </a:lnSpc>
                      </a:pPr>
                      <a:r>
                        <a:rPr lang="en-AU" b="0" dirty="0">
                          <a:latin typeface="+mj-lt"/>
                          <a:cs typeface="Arial" panose="020B0604020202020204" pitchFamily="34" charset="0"/>
                        </a:rPr>
                        <a:t>PLUS </a:t>
                      </a:r>
                    </a:p>
                    <a:p>
                      <a:pPr>
                        <a:lnSpc>
                          <a:spcPct val="150000"/>
                        </a:lnSpc>
                      </a:pPr>
                      <a:r>
                        <a:rPr lang="en-AU" b="0" dirty="0">
                          <a:latin typeface="+mj-lt"/>
                          <a:cs typeface="Arial" panose="020B0604020202020204" pitchFamily="34" charset="0"/>
                        </a:rPr>
                        <a:t>Identify the most positive aspects of your sample</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b="0" dirty="0">
                          <a:latin typeface="+mj-lt"/>
                          <a:cs typeface="Arial" panose="020B0604020202020204" pitchFamily="34" charset="0"/>
                        </a:rPr>
                        <a:t>MINUS </a:t>
                      </a:r>
                    </a:p>
                    <a:p>
                      <a:pPr>
                        <a:lnSpc>
                          <a:spcPct val="150000"/>
                        </a:lnSpc>
                      </a:pPr>
                      <a:r>
                        <a:rPr lang="en-AU" b="0" dirty="0">
                          <a:latin typeface="+mj-lt"/>
                          <a:cs typeface="Arial" panose="020B0604020202020204" pitchFamily="34" charset="0"/>
                        </a:rPr>
                        <a:t>Identify something that might need improvement next time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pPr>
                      <a:r>
                        <a:rPr lang="en-AU" b="0" dirty="0">
                          <a:latin typeface="+mj-lt"/>
                          <a:cs typeface="Arial" panose="020B0604020202020204" pitchFamily="34" charset="0"/>
                        </a:rPr>
                        <a:t>INTERESTING </a:t>
                      </a:r>
                    </a:p>
                    <a:p>
                      <a:pPr>
                        <a:lnSpc>
                          <a:spcPct val="150000"/>
                        </a:lnSpc>
                      </a:pPr>
                      <a:r>
                        <a:rPr lang="en-AU" b="0" dirty="0">
                          <a:latin typeface="+mj-lt"/>
                          <a:cs typeface="Arial" panose="020B0604020202020204" pitchFamily="34" charset="0"/>
                        </a:rPr>
                        <a:t>What were you surprised about when completing this sample?</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001163270"/>
                  </a:ext>
                </a:extLst>
              </a:tr>
              <a:tr h="2125228">
                <a:tc>
                  <a:txBody>
                    <a:bodyPr/>
                    <a:lstStyle/>
                    <a:p>
                      <a:endParaRPr lang="en-AU" dirty="0"/>
                    </a:p>
                  </a:txBody>
                  <a:tcPr>
                    <a:lnR w="1270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endParaRPr lang="en-AU" dirty="0"/>
                    </a:p>
                  </a:txBody>
                  <a:tcP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2858497392"/>
                  </a:ext>
                </a:extLst>
              </a:tr>
            </a:tbl>
          </a:graphicData>
        </a:graphic>
      </p:graphicFrame>
      <p:pic>
        <p:nvPicPr>
          <p:cNvPr id="3" name="image2.png">
            <a:extLst>
              <a:ext uri="{FF2B5EF4-FFF2-40B4-BE49-F238E27FC236}">
                <a16:creationId xmlns:a16="http://schemas.microsoft.com/office/drawing/2014/main" id="{1D292579-C5C4-6872-8611-60DE8724F5F4}"/>
              </a:ext>
              <a:ext uri="{C183D7F6-B498-43B3-948B-1728B52AA6E4}">
                <adec:decorative xmlns:adec="http://schemas.microsoft.com/office/drawing/2017/decorative" val="1"/>
              </a:ext>
            </a:extLst>
          </p:cNvPr>
          <p:cNvPicPr/>
          <p:nvPr/>
        </p:nvPicPr>
        <p:blipFill>
          <a:blip r:embed="rId2">
            <a:duotone>
              <a:prstClr val="black"/>
              <a:schemeClr val="tx2">
                <a:tint val="45000"/>
                <a:satMod val="400000"/>
              </a:schemeClr>
            </a:duotone>
          </a:blip>
          <a:srcRect/>
          <a:stretch>
            <a:fillRect/>
          </a:stretch>
        </p:blipFill>
        <p:spPr>
          <a:xfrm>
            <a:off x="1496602" y="3965996"/>
            <a:ext cx="1590675" cy="1587500"/>
          </a:xfrm>
          <a:prstGeom prst="rect">
            <a:avLst/>
          </a:prstGeom>
          <a:ln/>
        </p:spPr>
      </p:pic>
      <p:pic>
        <p:nvPicPr>
          <p:cNvPr id="6" name="image3.png">
            <a:extLst>
              <a:ext uri="{FF2B5EF4-FFF2-40B4-BE49-F238E27FC236}">
                <a16:creationId xmlns:a16="http://schemas.microsoft.com/office/drawing/2014/main" id="{8ABFB426-CBD6-B912-ADD2-4674B9C92EE9}"/>
              </a:ext>
              <a:ext uri="{C183D7F6-B498-43B3-948B-1728B52AA6E4}">
                <adec:decorative xmlns:adec="http://schemas.microsoft.com/office/drawing/2017/decorative" val="1"/>
              </a:ext>
            </a:extLst>
          </p:cNvPr>
          <p:cNvPicPr/>
          <p:nvPr/>
        </p:nvPicPr>
        <p:blipFill>
          <a:blip r:embed="rId3">
            <a:duotone>
              <a:prstClr val="black"/>
              <a:schemeClr val="accent2">
                <a:tint val="45000"/>
                <a:satMod val="400000"/>
              </a:schemeClr>
            </a:duotone>
          </a:blip>
          <a:srcRect/>
          <a:stretch>
            <a:fillRect/>
          </a:stretch>
        </p:blipFill>
        <p:spPr>
          <a:xfrm>
            <a:off x="5300662" y="3965996"/>
            <a:ext cx="1590675" cy="1587500"/>
          </a:xfrm>
          <a:prstGeom prst="rect">
            <a:avLst/>
          </a:prstGeom>
          <a:ln/>
        </p:spPr>
      </p:pic>
      <p:pic>
        <p:nvPicPr>
          <p:cNvPr id="7" name="image1.png">
            <a:extLst>
              <a:ext uri="{FF2B5EF4-FFF2-40B4-BE49-F238E27FC236}">
                <a16:creationId xmlns:a16="http://schemas.microsoft.com/office/drawing/2014/main" id="{4EE7703D-B224-FAAD-4EE7-0E7E6DF52DCD}"/>
              </a:ext>
              <a:ext uri="{C183D7F6-B498-43B3-948B-1728B52AA6E4}">
                <adec:decorative xmlns:adec="http://schemas.microsoft.com/office/drawing/2017/decorative" val="1"/>
              </a:ext>
            </a:extLst>
          </p:cNvPr>
          <p:cNvPicPr/>
          <p:nvPr/>
        </p:nvPicPr>
        <p:blipFill>
          <a:blip r:embed="rId4">
            <a:duotone>
              <a:schemeClr val="accent5">
                <a:shade val="45000"/>
                <a:satMod val="135000"/>
              </a:schemeClr>
              <a:prstClr val="white"/>
            </a:duotone>
          </a:blip>
          <a:srcRect/>
          <a:stretch>
            <a:fillRect/>
          </a:stretch>
        </p:blipFill>
        <p:spPr>
          <a:xfrm>
            <a:off x="9104722" y="3965996"/>
            <a:ext cx="1590675" cy="1587500"/>
          </a:xfrm>
          <a:prstGeom prst="rect">
            <a:avLst/>
          </a:prstGeom>
          <a:ln/>
        </p:spPr>
      </p:pic>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371540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Never Have I Ever</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dirty="0">
                <a:cs typeface="Arial" panose="020B0604020202020204" pitchFamily="34" charset="0"/>
              </a:rPr>
              <a:t>Do now</a:t>
            </a:r>
          </a:p>
        </p:txBody>
      </p:sp>
      <p:sp>
        <p:nvSpPr>
          <p:cNvPr id="6" name="Content Placeholder 5">
            <a:extLst>
              <a:ext uri="{FF2B5EF4-FFF2-40B4-BE49-F238E27FC236}">
                <a16:creationId xmlns:a16="http://schemas.microsoft.com/office/drawing/2014/main" id="{006ACF44-1FE9-4B39-FB94-AA28C0F1A4E3}"/>
              </a:ext>
            </a:extLst>
          </p:cNvPr>
          <p:cNvSpPr>
            <a:spLocks noGrp="1"/>
          </p:cNvSpPr>
          <p:nvPr>
            <p:ph idx="1"/>
          </p:nvPr>
        </p:nvSpPr>
        <p:spPr>
          <a:xfrm>
            <a:off x="360001" y="1620000"/>
            <a:ext cx="6025810" cy="4536000"/>
          </a:xfrm>
        </p:spPr>
        <p:txBody>
          <a:bodyPr/>
          <a:lstStyle/>
          <a:p>
            <a:pPr>
              <a:spcAft>
                <a:spcPts val="600"/>
              </a:spcAft>
            </a:pPr>
            <a:r>
              <a:rPr lang="en-AU" sz="1800" dirty="0">
                <a:effectLst/>
                <a:ea typeface="Calibri" panose="020F0502020204030204" pitchFamily="34" charset="0"/>
              </a:rPr>
              <a:t>Now that you have completed a term learning how to use the sewing machine and decorate fabric, complete the ‘Never H</a:t>
            </a:r>
            <a:r>
              <a:rPr lang="en-AU" dirty="0">
                <a:ea typeface="Calibri" panose="020F0502020204030204" pitchFamily="34" charset="0"/>
              </a:rPr>
              <a:t>ave</a:t>
            </a:r>
            <a:r>
              <a:rPr lang="en-AU" sz="1800" dirty="0">
                <a:effectLst/>
                <a:ea typeface="Calibri" panose="020F0502020204030204" pitchFamily="34" charset="0"/>
              </a:rPr>
              <a:t> I Ever’ activity in your workbook to highlight </a:t>
            </a:r>
            <a:r>
              <a:rPr lang="en-AU" dirty="0">
                <a:ea typeface="Calibri" panose="020F0502020204030204" pitchFamily="34" charset="0"/>
              </a:rPr>
              <a:t>3</a:t>
            </a:r>
            <a:r>
              <a:rPr lang="en-AU" sz="1800" dirty="0">
                <a:effectLst/>
                <a:ea typeface="Calibri" panose="020F0502020204030204" pitchFamily="34" charset="0"/>
              </a:rPr>
              <a:t> areas that you have improved on most throughout the term and will need to remember in the future. Place a tick in the correct box.</a:t>
            </a:r>
          </a:p>
          <a:p>
            <a:endParaRPr lang="en-AU" sz="1800" dirty="0">
              <a:effectLst/>
              <a:latin typeface="Arial" panose="020B0604020202020204" pitchFamily="34" charset="0"/>
              <a:ea typeface="Calibri" panose="020F0502020204030204" pitchFamily="34" charset="0"/>
            </a:endParaRPr>
          </a:p>
          <a:p>
            <a:endParaRPr lang="en-AU" dirty="0"/>
          </a:p>
        </p:txBody>
      </p:sp>
      <p:pic>
        <p:nvPicPr>
          <p:cNvPr id="4" name="Picture 3">
            <a:extLst>
              <a:ext uri="{FF2B5EF4-FFF2-40B4-BE49-F238E27FC236}">
                <a16:creationId xmlns:a16="http://schemas.microsoft.com/office/drawing/2014/main" id="{87E07853-CB27-DE58-62E5-C729F803BDE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897" y="1726017"/>
            <a:ext cx="4858714" cy="4038678"/>
          </a:xfrm>
          <a:prstGeom prst="rect">
            <a:avLst/>
          </a:prstGeom>
        </p:spPr>
      </p:pic>
      <p:sp>
        <p:nvSpPr>
          <p:cNvPr id="3" name="Slide Number Placeholder 3">
            <a:extLst>
              <a:ext uri="{FF2B5EF4-FFF2-40B4-BE49-F238E27FC236}">
                <a16:creationId xmlns:a16="http://schemas.microsoft.com/office/drawing/2014/main" id="{44299327-330A-705F-C63D-2C3D1FD26AF7}"/>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21367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9DE5-D868-7D18-6D07-51B8222CD9C3}"/>
              </a:ext>
            </a:extLst>
          </p:cNvPr>
          <p:cNvSpPr>
            <a:spLocks noGrp="1"/>
          </p:cNvSpPr>
          <p:nvPr>
            <p:ph type="title"/>
          </p:nvPr>
        </p:nvSpPr>
        <p:spPr/>
        <p:txBody>
          <a:bodyPr/>
          <a:lstStyle/>
          <a:p>
            <a:r>
              <a:rPr lang="en-AU" dirty="0">
                <a:cs typeface="Arial" panose="020B0604020202020204" pitchFamily="34" charset="0"/>
              </a:rPr>
              <a:t>Classroom expectations</a:t>
            </a:r>
          </a:p>
        </p:txBody>
      </p:sp>
      <p:sp>
        <p:nvSpPr>
          <p:cNvPr id="5" name="Text Placeholder 4">
            <a:extLst>
              <a:ext uri="{FF2B5EF4-FFF2-40B4-BE49-F238E27FC236}">
                <a16:creationId xmlns:a16="http://schemas.microsoft.com/office/drawing/2014/main" id="{2855E0BC-90D1-14EE-C1D2-2AE0CC643485}"/>
              </a:ext>
            </a:extLst>
          </p:cNvPr>
          <p:cNvSpPr>
            <a:spLocks noGrp="1"/>
          </p:cNvSpPr>
          <p:nvPr>
            <p:ph type="body" sz="quarter" idx="18"/>
          </p:nvPr>
        </p:nvSpPr>
        <p:spPr/>
        <p:txBody>
          <a:bodyPr/>
          <a:lstStyle/>
          <a:p>
            <a:endParaRPr lang="en-AU"/>
          </a:p>
        </p:txBody>
      </p:sp>
      <p:sp>
        <p:nvSpPr>
          <p:cNvPr id="3" name="Content Placeholder 2">
            <a:extLst>
              <a:ext uri="{FF2B5EF4-FFF2-40B4-BE49-F238E27FC236}">
                <a16:creationId xmlns:a16="http://schemas.microsoft.com/office/drawing/2014/main" id="{04C7BD8A-5DF7-B63A-8A4C-3050BFCF664F}"/>
              </a:ext>
              <a:ext uri="{C183D7F6-B498-43B3-948B-1728B52AA6E4}">
                <adec:decorative xmlns:adec="http://schemas.microsoft.com/office/drawing/2017/decorative" val="1"/>
              </a:ext>
            </a:extLst>
          </p:cNvPr>
          <p:cNvSpPr>
            <a:spLocks noGrp="1"/>
          </p:cNvSpPr>
          <p:nvPr>
            <p:ph idx="1"/>
          </p:nvPr>
        </p:nvSpPr>
        <p:spPr/>
        <p:txBody>
          <a:bodyPr/>
          <a:lstStyle/>
          <a:p>
            <a:pPr>
              <a:spcAft>
                <a:spcPts val="600"/>
              </a:spcAft>
            </a:pPr>
            <a:endParaRPr lang="en-AU" dirty="0"/>
          </a:p>
          <a:p>
            <a:pPr>
              <a:spcAft>
                <a:spcPts val="600"/>
              </a:spcAft>
            </a:pPr>
            <a:endParaRPr lang="en-AU" dirty="0"/>
          </a:p>
          <a:p>
            <a:pPr>
              <a:spcAft>
                <a:spcPts val="600"/>
              </a:spcAft>
            </a:pPr>
            <a:endParaRPr lang="en-AU" dirty="0"/>
          </a:p>
          <a:p>
            <a:pPr>
              <a:spcAft>
                <a:spcPts val="600"/>
              </a:spcAft>
            </a:pPr>
            <a:endParaRPr lang="en-AU" dirty="0"/>
          </a:p>
          <a:p>
            <a:pPr>
              <a:spcAft>
                <a:spcPts val="600"/>
              </a:spcAft>
            </a:pPr>
            <a:endParaRPr lang="en-AU" dirty="0"/>
          </a:p>
        </p:txBody>
      </p:sp>
      <p:sp>
        <p:nvSpPr>
          <p:cNvPr id="4" name="Slide Number Placeholder 3">
            <a:extLst>
              <a:ext uri="{FF2B5EF4-FFF2-40B4-BE49-F238E27FC236}">
                <a16:creationId xmlns:a16="http://schemas.microsoft.com/office/drawing/2014/main" id="{411CFEDE-A049-3F78-168B-92F3D037E97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157238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(9)</a:t>
            </a:r>
          </a:p>
        </p:txBody>
      </p:sp>
      <p:sp>
        <p:nvSpPr>
          <p:cNvPr id="6" name="Text Placeholder 5">
            <a:extLst>
              <a:ext uri="{FF2B5EF4-FFF2-40B4-BE49-F238E27FC236}">
                <a16:creationId xmlns:a16="http://schemas.microsoft.com/office/drawing/2014/main" id="{946154F6-C1F7-C7FF-062F-7271CCEF4F4A}"/>
              </a:ext>
            </a:extLst>
          </p:cNvPr>
          <p:cNvSpPr>
            <a:spLocks noGrp="1"/>
          </p:cNvSpPr>
          <p:nvPr>
            <p:ph type="body" sz="quarter" idx="19"/>
          </p:nvPr>
        </p:nvSpPr>
        <p:spPr/>
        <p:txBody>
          <a:bodyPr/>
          <a:lstStyle/>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are learning to</a:t>
            </a:r>
            <a:r>
              <a:rPr lang="en-AU" sz="1800" dirty="0">
                <a:solidFill>
                  <a:srgbClr val="22272B"/>
                </a:solidFill>
                <a:latin typeface="Public Sans" pitchFamily="2" charset="77"/>
                <a:ea typeface="+mn-lt"/>
                <a:cs typeface="Arial" panose="020B0604020202020204" pitchFamily="34" charset="0"/>
              </a:rPr>
              <a:t>:</a:t>
            </a:r>
          </a:p>
          <a:p>
            <a:pPr marL="285750" indent="-285750">
              <a:lnSpc>
                <a:spcPct val="150000"/>
              </a:lnSpc>
              <a:spcBef>
                <a:spcPts val="600"/>
              </a:spcBef>
              <a:spcAft>
                <a:spcPts val="600"/>
              </a:spcAft>
              <a:buFont typeface="Arial" panose="020B0604020202020204" pitchFamily="34" charset="0"/>
              <a:buChar char="•"/>
            </a:pPr>
            <a:r>
              <a:rPr lang="en-AU" sz="1800" dirty="0">
                <a:cs typeface="Arial" panose="020B0604020202020204" pitchFamily="34" charset="0"/>
              </a:rPr>
              <a:t>experiment with construction techniques to create samples that can be used to make class bunting and/or a pencil case.</a:t>
            </a:r>
            <a:endParaRPr lang="en-AU" sz="1800" dirty="0">
              <a:solidFill>
                <a:srgbClr val="002664"/>
              </a:solidFill>
              <a:latin typeface="Public Sans" pitchFamily="2" charset="77"/>
              <a:cs typeface="Arial" panose="020B0604020202020204" pitchFamily="34" charset="0"/>
            </a:endParaRPr>
          </a:p>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can:</a:t>
            </a:r>
          </a:p>
          <a:p>
            <a:pPr marL="285750" indent="-285750">
              <a:lnSpc>
                <a:spcPct val="150000"/>
              </a:lnSpc>
              <a:spcBef>
                <a:spcPts val="600"/>
              </a:spcBef>
              <a:spcAft>
                <a:spcPts val="600"/>
              </a:spcAft>
              <a:buFont typeface="Arial" panose="020B0604020202020204" pitchFamily="34" charset="0"/>
              <a:buChar char="•"/>
            </a:pPr>
            <a:r>
              <a:rPr lang="en-AU" sz="1800" dirty="0">
                <a:effectLst/>
                <a:ea typeface="Calibri" panose="020F0502020204030204" pitchFamily="34" charset="0"/>
              </a:rPr>
              <a:t>sew samples into a bunting and a pencil case.</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246524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935EB-5225-77E6-5F3A-C5D177CD28FF}"/>
              </a:ext>
            </a:extLst>
          </p:cNvPr>
          <p:cNvSpPr>
            <a:spLocks noGrp="1"/>
          </p:cNvSpPr>
          <p:nvPr>
            <p:ph type="title"/>
          </p:nvPr>
        </p:nvSpPr>
        <p:spPr/>
        <p:txBody>
          <a:bodyPr/>
          <a:lstStyle/>
          <a:p>
            <a:r>
              <a:rPr lang="en-AU" dirty="0">
                <a:cs typeface="Arial" panose="020B0604020202020204" pitchFamily="34" charset="0"/>
              </a:rPr>
              <a:t>Bunting</a:t>
            </a:r>
          </a:p>
        </p:txBody>
      </p:sp>
      <p:sp>
        <p:nvSpPr>
          <p:cNvPr id="5" name="Text Placeholder 4">
            <a:extLst>
              <a:ext uri="{FF2B5EF4-FFF2-40B4-BE49-F238E27FC236}">
                <a16:creationId xmlns:a16="http://schemas.microsoft.com/office/drawing/2014/main" id="{34A94BAE-775C-8FFB-BCE7-C4216BFDF033}"/>
              </a:ext>
            </a:extLst>
          </p:cNvPr>
          <p:cNvSpPr>
            <a:spLocks noGrp="1"/>
          </p:cNvSpPr>
          <p:nvPr>
            <p:ph type="body" sz="quarter" idx="18"/>
          </p:nvPr>
        </p:nvSpPr>
        <p:spPr/>
        <p:txBody>
          <a:bodyPr/>
          <a:lstStyle/>
          <a:p>
            <a:r>
              <a:rPr lang="en-AU" dirty="0">
                <a:cs typeface="Arial" panose="020B0604020202020204" pitchFamily="34" charset="0"/>
              </a:rPr>
              <a:t>Instructions</a:t>
            </a:r>
          </a:p>
        </p:txBody>
      </p:sp>
      <p:sp>
        <p:nvSpPr>
          <p:cNvPr id="12" name="Freeform 4">
            <a:extLst>
              <a:ext uri="{FF2B5EF4-FFF2-40B4-BE49-F238E27FC236}">
                <a16:creationId xmlns:a16="http://schemas.microsoft.com/office/drawing/2014/main" id="{548E77DD-16CD-B4C4-CBAC-9D171AB635D1}"/>
              </a:ext>
              <a:ext uri="{C183D7F6-B498-43B3-948B-1728B52AA6E4}">
                <adec:decorative xmlns:adec="http://schemas.microsoft.com/office/drawing/2017/decorative" val="1"/>
              </a:ext>
            </a:extLst>
          </p:cNvPr>
          <p:cNvSpPr/>
          <p:nvPr/>
        </p:nvSpPr>
        <p:spPr>
          <a:xfrm>
            <a:off x="399757" y="1584711"/>
            <a:ext cx="9174147" cy="1123833"/>
          </a:xfrm>
          <a:custGeom>
            <a:avLst/>
            <a:gdLst/>
            <a:ahLst/>
            <a:cxnLst/>
            <a:rect l="l" t="t" r="r" b="b"/>
            <a:pathLst>
              <a:path w="7315200" h="896112">
                <a:moveTo>
                  <a:pt x="0" y="0"/>
                </a:moveTo>
                <a:lnTo>
                  <a:pt x="7315200" y="0"/>
                </a:lnTo>
                <a:lnTo>
                  <a:pt x="7315200" y="896112"/>
                </a:lnTo>
                <a:lnTo>
                  <a:pt x="0" y="896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9" name="Content Placeholder 8">
            <a:extLst>
              <a:ext uri="{FF2B5EF4-FFF2-40B4-BE49-F238E27FC236}">
                <a16:creationId xmlns:a16="http://schemas.microsoft.com/office/drawing/2014/main" id="{1D33B708-8148-2F96-AFB9-241A253F4ECC}"/>
              </a:ext>
            </a:extLst>
          </p:cNvPr>
          <p:cNvSpPr>
            <a:spLocks noGrp="1"/>
          </p:cNvSpPr>
          <p:nvPr>
            <p:ph idx="1"/>
          </p:nvPr>
        </p:nvSpPr>
        <p:spPr>
          <a:xfrm>
            <a:off x="360000" y="3000720"/>
            <a:ext cx="11484000" cy="3240522"/>
          </a:xfrm>
        </p:spPr>
        <p:txBody>
          <a:bodyPr/>
          <a:lstStyle/>
          <a:p>
            <a:pPr marL="342900" indent="-342900">
              <a:spcBef>
                <a:spcPts val="600"/>
              </a:spcBef>
              <a:spcAft>
                <a:spcPts val="600"/>
              </a:spcAft>
              <a:buFont typeface="+mj-lt"/>
              <a:buAutoNum type="arabicPeriod"/>
            </a:pPr>
            <a:r>
              <a:rPr lang="en-AU" dirty="0">
                <a:cs typeface="Arial" panose="020B0604020202020204" pitchFamily="34" charset="0"/>
              </a:rPr>
              <a:t>Fold your sample fabric in half with the design side facing inward. </a:t>
            </a:r>
          </a:p>
          <a:p>
            <a:pPr marL="342900" indent="-342900">
              <a:spcBef>
                <a:spcPts val="600"/>
              </a:spcBef>
              <a:spcAft>
                <a:spcPts val="600"/>
              </a:spcAft>
              <a:buFont typeface="+mj-lt"/>
              <a:buAutoNum type="arabicPeriod"/>
            </a:pPr>
            <a:r>
              <a:rPr lang="en-AU" dirty="0">
                <a:cs typeface="Arial" panose="020B0604020202020204" pitchFamily="34" charset="0"/>
              </a:rPr>
              <a:t>Sew the top open triangles (15 cm wide x 20 cm long) along the length of the fabric. </a:t>
            </a:r>
          </a:p>
          <a:p>
            <a:pPr marL="342900" indent="-342900">
              <a:spcBef>
                <a:spcPts val="600"/>
              </a:spcBef>
              <a:spcAft>
                <a:spcPts val="600"/>
              </a:spcAft>
              <a:buFont typeface="+mj-lt"/>
              <a:buAutoNum type="arabicPeriod"/>
            </a:pPr>
            <a:r>
              <a:rPr lang="en-AU" dirty="0">
                <a:cs typeface="Arial" panose="020B0604020202020204" pitchFamily="34" charset="0"/>
              </a:rPr>
              <a:t>Cut out your bunting pieces, trimming away any excess fabric at the pointed ends before turning them inside out and pressing them flat.</a:t>
            </a:r>
          </a:p>
          <a:p>
            <a:pPr marL="342900" indent="-342900">
              <a:spcBef>
                <a:spcPts val="600"/>
              </a:spcBef>
              <a:spcAft>
                <a:spcPts val="600"/>
              </a:spcAft>
              <a:buFont typeface="+mj-lt"/>
              <a:buAutoNum type="arabicPeriod"/>
            </a:pPr>
            <a:r>
              <a:rPr lang="en-AU" dirty="0">
                <a:cs typeface="Arial" panose="020B0604020202020204" pitchFamily="34" charset="0"/>
              </a:rPr>
              <a:t>Fold in and press the top 2 cm of the open end to create a neat edge.</a:t>
            </a:r>
          </a:p>
          <a:p>
            <a:pPr marL="342900" indent="-342900">
              <a:spcBef>
                <a:spcPts val="600"/>
              </a:spcBef>
              <a:spcAft>
                <a:spcPts val="600"/>
              </a:spcAft>
              <a:buFont typeface="+mj-lt"/>
              <a:buAutoNum type="arabicPeriod"/>
            </a:pPr>
            <a:r>
              <a:rPr lang="en-AU" dirty="0">
                <a:cs typeface="Arial" panose="020B0604020202020204" pitchFamily="34" charset="0"/>
              </a:rPr>
              <a:t>Sew your triangle onto the length of ribbon to form a class bunting.</a:t>
            </a:r>
          </a:p>
        </p:txBody>
      </p:sp>
      <p:sp>
        <p:nvSpPr>
          <p:cNvPr id="4" name="Slide Number Placeholder 3">
            <a:extLst>
              <a:ext uri="{FF2B5EF4-FFF2-40B4-BE49-F238E27FC236}">
                <a16:creationId xmlns:a16="http://schemas.microsoft.com/office/drawing/2014/main" id="{566B59FF-B171-CD40-EF80-55C75D36C7C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354836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07EA-7976-F92A-DD46-624CDC77DDDE}"/>
              </a:ext>
            </a:extLst>
          </p:cNvPr>
          <p:cNvSpPr>
            <a:spLocks noGrp="1"/>
          </p:cNvSpPr>
          <p:nvPr>
            <p:ph type="title"/>
          </p:nvPr>
        </p:nvSpPr>
        <p:spPr/>
        <p:txBody>
          <a:bodyPr/>
          <a:lstStyle/>
          <a:p>
            <a:r>
              <a:rPr lang="en-AU" dirty="0">
                <a:cs typeface="Arial" panose="020B0604020202020204" pitchFamily="34" charset="0"/>
              </a:rPr>
              <a:t>Pencil case</a:t>
            </a:r>
          </a:p>
        </p:txBody>
      </p:sp>
      <p:sp>
        <p:nvSpPr>
          <p:cNvPr id="5" name="Text Placeholder 4">
            <a:extLst>
              <a:ext uri="{FF2B5EF4-FFF2-40B4-BE49-F238E27FC236}">
                <a16:creationId xmlns:a16="http://schemas.microsoft.com/office/drawing/2014/main" id="{E655D3ED-184B-42DB-5E9A-E80E43BCD87E}"/>
              </a:ext>
            </a:extLst>
          </p:cNvPr>
          <p:cNvSpPr>
            <a:spLocks noGrp="1"/>
          </p:cNvSpPr>
          <p:nvPr>
            <p:ph type="body" sz="quarter" idx="18"/>
          </p:nvPr>
        </p:nvSpPr>
        <p:spPr/>
        <p:txBody>
          <a:bodyPr/>
          <a:lstStyle/>
          <a:p>
            <a:r>
              <a:rPr lang="en-AU" dirty="0">
                <a:cs typeface="Arial" panose="020B0604020202020204" pitchFamily="34" charset="0"/>
              </a:rPr>
              <a:t>Instructions</a:t>
            </a:r>
          </a:p>
        </p:txBody>
      </p:sp>
      <p:sp>
        <p:nvSpPr>
          <p:cNvPr id="3" name="Content Placeholder 2">
            <a:extLst>
              <a:ext uri="{FF2B5EF4-FFF2-40B4-BE49-F238E27FC236}">
                <a16:creationId xmlns:a16="http://schemas.microsoft.com/office/drawing/2014/main" id="{428A4E45-4D41-2365-9F5A-FA36D5A7D6D2}"/>
              </a:ext>
            </a:extLst>
          </p:cNvPr>
          <p:cNvSpPr>
            <a:spLocks noGrp="1"/>
          </p:cNvSpPr>
          <p:nvPr>
            <p:ph idx="4294967295"/>
          </p:nvPr>
        </p:nvSpPr>
        <p:spPr>
          <a:xfrm>
            <a:off x="360000" y="1619251"/>
            <a:ext cx="11617141" cy="4015944"/>
          </a:xfrm>
        </p:spPr>
        <p:txBody>
          <a:bodyPr/>
          <a:lstStyle/>
          <a:p>
            <a:pPr marL="342900" indent="-342900">
              <a:spcAft>
                <a:spcPts val="600"/>
              </a:spcAft>
              <a:buFont typeface="+mj-lt"/>
              <a:buAutoNum type="arabicPeriod"/>
            </a:pPr>
            <a:r>
              <a:rPr lang="en-AU" sz="1800" dirty="0">
                <a:cs typeface="Arial" panose="020B0604020202020204" pitchFamily="34" charset="0"/>
              </a:rPr>
              <a:t>Prepare the edges – fold each long edge of the fabric down 1 cm and iron them with a hot iron.</a:t>
            </a:r>
          </a:p>
          <a:p>
            <a:pPr marL="342900" indent="-342900">
              <a:spcAft>
                <a:spcPts val="600"/>
              </a:spcAft>
              <a:buFont typeface="+mj-lt"/>
              <a:buAutoNum type="arabicPeriod"/>
            </a:pPr>
            <a:r>
              <a:rPr lang="en-AU" sz="1800" dirty="0">
                <a:cs typeface="Arial" panose="020B0604020202020204" pitchFamily="34" charset="0"/>
              </a:rPr>
              <a:t>Attach the hook and loop strips – place one-half of the hook and loop strip on each folded end, 1.5 cm from each side of the fabric. Pin the hook and loop strips in place, ensuring you are looking at the wrong side of the fabric.</a:t>
            </a:r>
          </a:p>
          <a:p>
            <a:pPr marL="342900" indent="-342900">
              <a:spcAft>
                <a:spcPts val="600"/>
              </a:spcAft>
              <a:buFont typeface="+mj-lt"/>
              <a:buAutoNum type="arabicPeriod"/>
            </a:pPr>
            <a:r>
              <a:rPr lang="en-AU" sz="1800" dirty="0">
                <a:cs typeface="Arial" panose="020B0604020202020204" pitchFamily="34" charset="0"/>
              </a:rPr>
              <a:t>Sew the hook and loop strips – sew along the top and bottom edges of both hook and loop strips.</a:t>
            </a:r>
          </a:p>
          <a:p>
            <a:pPr marL="342900" indent="-342900">
              <a:spcAft>
                <a:spcPts val="600"/>
              </a:spcAft>
              <a:buFont typeface="+mj-lt"/>
              <a:buAutoNum type="arabicPeriod"/>
            </a:pPr>
            <a:r>
              <a:rPr lang="en-AU" sz="1800" dirty="0">
                <a:cs typeface="Arial" panose="020B0604020202020204" pitchFamily="34" charset="0"/>
              </a:rPr>
              <a:t>Fold the fabric in half with the right sides touching and the hook and loop strips back-to-back, then iron.</a:t>
            </a:r>
          </a:p>
          <a:p>
            <a:pPr marL="342900" indent="-342900">
              <a:spcAft>
                <a:spcPts val="600"/>
              </a:spcAft>
              <a:buFont typeface="+mj-lt"/>
              <a:buAutoNum type="arabicPeriod"/>
            </a:pPr>
            <a:r>
              <a:rPr lang="en-AU" sz="1800" dirty="0">
                <a:cs typeface="Arial" panose="020B0604020202020204" pitchFamily="34" charset="0"/>
              </a:rPr>
              <a:t>Sew the seams – turn the fabric inside out and sew the side seams in a straight line using a straight stitch.</a:t>
            </a:r>
          </a:p>
          <a:p>
            <a:pPr marL="342900" indent="-342900">
              <a:spcAft>
                <a:spcPts val="600"/>
              </a:spcAft>
              <a:buFont typeface="+mj-lt"/>
              <a:buAutoNum type="arabicPeriod"/>
            </a:pPr>
            <a:r>
              <a:rPr lang="en-AU" sz="1800" dirty="0">
                <a:cs typeface="Arial" panose="020B0604020202020204" pitchFamily="34" charset="0"/>
              </a:rPr>
              <a:t>Secure the edges – use a zig-zag stitch to sew along the edges for added durability.</a:t>
            </a:r>
          </a:p>
          <a:p>
            <a:pPr marL="342900" indent="-342900">
              <a:spcAft>
                <a:spcPts val="600"/>
              </a:spcAft>
              <a:buFont typeface="+mj-lt"/>
              <a:buAutoNum type="arabicPeriod"/>
            </a:pPr>
            <a:r>
              <a:rPr lang="en-AU" sz="1800" dirty="0">
                <a:cs typeface="Arial" panose="020B0604020202020204" pitchFamily="34" charset="0"/>
              </a:rPr>
              <a:t>Finish – turn the pencil case right-side out. Your pencil case is now complete and ready to use!</a:t>
            </a:r>
          </a:p>
        </p:txBody>
      </p:sp>
      <p:sp>
        <p:nvSpPr>
          <p:cNvPr id="10" name="Freeform 5">
            <a:extLst>
              <a:ext uri="{FF2B5EF4-FFF2-40B4-BE49-F238E27FC236}">
                <a16:creationId xmlns:a16="http://schemas.microsoft.com/office/drawing/2014/main" id="{3B1BE863-E9D6-D7A7-240D-390B1E59A0FB}"/>
              </a:ext>
              <a:ext uri="{C183D7F6-B498-43B3-948B-1728B52AA6E4}">
                <adec:decorative xmlns:adec="http://schemas.microsoft.com/office/drawing/2017/decorative" val="1"/>
              </a:ext>
            </a:extLst>
          </p:cNvPr>
          <p:cNvSpPr/>
          <p:nvPr/>
        </p:nvSpPr>
        <p:spPr>
          <a:xfrm>
            <a:off x="0" y="5809534"/>
            <a:ext cx="5348896" cy="1060806"/>
          </a:xfrm>
          <a:custGeom>
            <a:avLst/>
            <a:gdLst/>
            <a:ahLst/>
            <a:cxnLst/>
            <a:rect l="l" t="t" r="r" b="b"/>
            <a:pathLst>
              <a:path w="6977179" h="2651328">
                <a:moveTo>
                  <a:pt x="0" y="0"/>
                </a:moveTo>
                <a:lnTo>
                  <a:pt x="6977179" y="0"/>
                </a:lnTo>
                <a:lnTo>
                  <a:pt x="6977179" y="2651328"/>
                </a:lnTo>
                <a:lnTo>
                  <a:pt x="0" y="2651328"/>
                </a:lnTo>
                <a:lnTo>
                  <a:pt x="0" y="0"/>
                </a:lnTo>
                <a:close/>
              </a:path>
            </a:pathLst>
          </a:custGeom>
          <a:blipFill>
            <a:blip r:embed="rId3"/>
            <a:stretch>
              <a:fillRect l="-16554"/>
            </a:stretch>
          </a:blipFill>
        </p:spPr>
        <p:txBody>
          <a:bodyPr/>
          <a:lstStyle/>
          <a:p>
            <a:endParaRPr lang="en-AU"/>
          </a:p>
        </p:txBody>
      </p:sp>
      <p:sp>
        <p:nvSpPr>
          <p:cNvPr id="9" name="Freeform 5">
            <a:extLst>
              <a:ext uri="{FF2B5EF4-FFF2-40B4-BE49-F238E27FC236}">
                <a16:creationId xmlns:a16="http://schemas.microsoft.com/office/drawing/2014/main" id="{443BA626-1FB4-99F9-2531-5B6A7FFECAC6}"/>
              </a:ext>
              <a:ext uri="{C183D7F6-B498-43B3-948B-1728B52AA6E4}">
                <adec:decorative xmlns:adec="http://schemas.microsoft.com/office/drawing/2017/decorative" val="1"/>
              </a:ext>
            </a:extLst>
          </p:cNvPr>
          <p:cNvSpPr/>
          <p:nvPr/>
        </p:nvSpPr>
        <p:spPr>
          <a:xfrm>
            <a:off x="5348896" y="5809534"/>
            <a:ext cx="6234334" cy="1060806"/>
          </a:xfrm>
          <a:custGeom>
            <a:avLst/>
            <a:gdLst/>
            <a:ahLst/>
            <a:cxnLst/>
            <a:rect l="l" t="t" r="r" b="b"/>
            <a:pathLst>
              <a:path w="6977179" h="2651328">
                <a:moveTo>
                  <a:pt x="0" y="0"/>
                </a:moveTo>
                <a:lnTo>
                  <a:pt x="6977179" y="0"/>
                </a:lnTo>
                <a:lnTo>
                  <a:pt x="6977179" y="2651328"/>
                </a:lnTo>
                <a:lnTo>
                  <a:pt x="0" y="2651328"/>
                </a:lnTo>
                <a:lnTo>
                  <a:pt x="0" y="0"/>
                </a:lnTo>
                <a:close/>
              </a:path>
            </a:pathLst>
          </a:custGeom>
          <a:blipFill>
            <a:blip r:embed="rId3"/>
            <a:stretch>
              <a:fillRect/>
            </a:stretch>
          </a:blipFill>
        </p:spPr>
        <p:txBody>
          <a:bodyPr/>
          <a:lstStyle/>
          <a:p>
            <a:endParaRPr lang="en-AU"/>
          </a:p>
        </p:txBody>
      </p:sp>
      <p:sp>
        <p:nvSpPr>
          <p:cNvPr id="4" name="Slide Number Placeholder 3">
            <a:extLst>
              <a:ext uri="{FF2B5EF4-FFF2-40B4-BE49-F238E27FC236}">
                <a16:creationId xmlns:a16="http://schemas.microsoft.com/office/drawing/2014/main" id="{DB80536A-E99D-8F99-4473-BCD517B193A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87157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(10)</a:t>
            </a:r>
          </a:p>
        </p:txBody>
      </p:sp>
      <p:sp>
        <p:nvSpPr>
          <p:cNvPr id="6" name="Text Placeholder 5">
            <a:extLst>
              <a:ext uri="{FF2B5EF4-FFF2-40B4-BE49-F238E27FC236}">
                <a16:creationId xmlns:a16="http://schemas.microsoft.com/office/drawing/2014/main" id="{652C6EC3-CA41-5DBE-B14C-78ABCD69F0EF}"/>
              </a:ext>
            </a:extLst>
          </p:cNvPr>
          <p:cNvSpPr>
            <a:spLocks noGrp="1"/>
          </p:cNvSpPr>
          <p:nvPr>
            <p:ph type="body" sz="quarter" idx="19"/>
          </p:nvPr>
        </p:nvSpPr>
        <p:spPr/>
        <p:txBody>
          <a:bodyPr/>
          <a:lstStyle/>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are learning to</a:t>
            </a:r>
            <a:r>
              <a:rPr lang="en-AU" sz="1800" dirty="0">
                <a:solidFill>
                  <a:srgbClr val="22272B"/>
                </a:solidFill>
                <a:latin typeface="Public Sans" pitchFamily="2" charset="77"/>
                <a:ea typeface="+mn-lt"/>
                <a:cs typeface="Arial" panose="020B0604020202020204" pitchFamily="34" charset="0"/>
              </a:rPr>
              <a:t>:</a:t>
            </a:r>
          </a:p>
          <a:p>
            <a:pPr marL="285750" indent="-285750">
              <a:lnSpc>
                <a:spcPct val="150000"/>
              </a:lnSpc>
              <a:spcBef>
                <a:spcPts val="600"/>
              </a:spcBef>
              <a:spcAft>
                <a:spcPts val="600"/>
              </a:spcAft>
              <a:buFont typeface="Arial" panose="020B0604020202020204" pitchFamily="34" charset="0"/>
              <a:buChar char="•"/>
            </a:pPr>
            <a:r>
              <a:rPr lang="en-AU" sz="1800" dirty="0">
                <a:ea typeface="Calibri" panose="020F0502020204030204" pitchFamily="34" charset="0"/>
                <a:cs typeface="Arial" panose="020B0604020202020204" pitchFamily="34" charset="0"/>
              </a:rPr>
              <a:t>understand</a:t>
            </a:r>
            <a:r>
              <a:rPr lang="en-AU" sz="1800" dirty="0">
                <a:effectLst/>
                <a:ea typeface="Calibri" panose="020F0502020204030204" pitchFamily="34" charset="0"/>
                <a:cs typeface="Arial" panose="020B0604020202020204" pitchFamily="34" charset="0"/>
              </a:rPr>
              <a:t> the impact the textile industry has on our environment so that we can make better decisions through our design.</a:t>
            </a:r>
            <a:endParaRPr lang="en-AU" sz="1800" b="1" dirty="0">
              <a:solidFill>
                <a:srgbClr val="22272B"/>
              </a:solidFill>
              <a:ea typeface="+mn-lt"/>
              <a:cs typeface="Arial" panose="020B0604020202020204" pitchFamily="34" charset="0"/>
            </a:endParaRPr>
          </a:p>
          <a:p>
            <a:pPr>
              <a:lnSpc>
                <a:spcPct val="150000"/>
              </a:lnSpc>
              <a:spcBef>
                <a:spcPts val="600"/>
              </a:spcBef>
              <a:spcAft>
                <a:spcPts val="600"/>
              </a:spcAft>
            </a:pPr>
            <a:endParaRPr lang="en-AU" sz="1800" dirty="0">
              <a:solidFill>
                <a:srgbClr val="002664"/>
              </a:solidFill>
              <a:latin typeface="Public Sans" pitchFamily="2" charset="77"/>
              <a:cs typeface="Arial" panose="020B0604020202020204" pitchFamily="34" charset="0"/>
            </a:endParaRPr>
          </a:p>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can:</a:t>
            </a:r>
          </a:p>
          <a:p>
            <a:pPr marL="285750" lvl="0" indent="-285750">
              <a:lnSpc>
                <a:spcPct val="150000"/>
              </a:lnSpc>
              <a:spcBef>
                <a:spcPts val="600"/>
              </a:spcBef>
              <a:spcAft>
                <a:spcPts val="600"/>
              </a:spcAft>
              <a:buFont typeface="Arial" panose="020B0604020202020204" pitchFamily="34" charset="0"/>
              <a:buChar char="•"/>
            </a:pPr>
            <a:r>
              <a:rPr lang="en-AU" sz="1800" dirty="0">
                <a:ea typeface="Calibri" panose="020F0502020204030204" pitchFamily="34" charset="0"/>
                <a:cs typeface="Arial" panose="020B0604020202020204" pitchFamily="34" charset="0"/>
              </a:rPr>
              <a:t>i</a:t>
            </a:r>
            <a:r>
              <a:rPr lang="en-AU" sz="1800" dirty="0">
                <a:effectLst/>
                <a:ea typeface="Calibri" panose="020F0502020204030204" pitchFamily="34" charset="0"/>
                <a:cs typeface="Arial" panose="020B0604020202020204" pitchFamily="34" charset="0"/>
              </a:rPr>
              <a:t>dentify some of the issues that our planet is facing because of the textile industry</a:t>
            </a:r>
          </a:p>
          <a:p>
            <a:pPr marL="285750" lvl="0" indent="-285750">
              <a:lnSpc>
                <a:spcPct val="150000"/>
              </a:lnSpc>
              <a:spcBef>
                <a:spcPts val="600"/>
              </a:spcBef>
              <a:spcAft>
                <a:spcPts val="600"/>
              </a:spcAft>
              <a:buFont typeface="Arial" panose="020B0604020202020204" pitchFamily="34" charset="0"/>
              <a:buChar char="•"/>
            </a:pPr>
            <a:r>
              <a:rPr lang="en-AU" sz="1800" dirty="0">
                <a:effectLst/>
                <a:ea typeface="Calibri" panose="020F0502020204030204" pitchFamily="34" charset="0"/>
                <a:cs typeface="Arial" panose="020B0604020202020204" pitchFamily="34" charset="0"/>
              </a:rPr>
              <a:t>communicate solutions to the environmental problems faced by the textile industry.</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265131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46D8-2E99-65E0-DC0D-07772AE07446}"/>
              </a:ext>
            </a:extLst>
          </p:cNvPr>
          <p:cNvSpPr>
            <a:spLocks noGrp="1"/>
          </p:cNvSpPr>
          <p:nvPr>
            <p:ph type="title"/>
          </p:nvPr>
        </p:nvSpPr>
        <p:spPr/>
        <p:txBody>
          <a:bodyPr/>
          <a:lstStyle/>
          <a:p>
            <a:r>
              <a:rPr lang="en-AU" dirty="0">
                <a:cs typeface="Arial" panose="020B0604020202020204" pitchFamily="34" charset="0"/>
              </a:rPr>
              <a:t>Design and production process</a:t>
            </a:r>
          </a:p>
        </p:txBody>
      </p:sp>
      <p:pic>
        <p:nvPicPr>
          <p:cNvPr id="10" name="Content Placeholder 9" descr="The design and production process diagram. There are 4 vertical circles with arrows indicating it is a cyclical and iterative process. The names of the following 4 stages are each within a circle:&#10;&#10;1. Identifying and defining.&#10;2. Researching and planning.&#10;3. Producing and implementing.&#10;4. Testing and evaluating.&#10;&#10;The Identifying and defining stage contains 4 points with text that reads: ‘Identify the need and opportunities’, ‘Describe existing solutions’, ‘Outline factors affecting design’ and ‘Define key terms.&#10;&#10;The Researching and planning stage contains 4 points with text that reads: ‘Investigate and describe relevant equipment process and materials’, ‘Develop plans to safely manage production’, Create, evaluate, modify and apply ideas and solutions’, and ‘Explain social, ethical, legal and sustainability considerations’.&#10;&#10;The Producing and implementing stage contains 4 points with text that reads: ‘Select and use tools, materials, techniques, technologies and processes’, ‘Demonstrate and use safe practices’, ‘Apply project management processes’, and ‘Communicate and justify design choices’.&#10;&#10;The Testing and evaluating stage contains 4 points with text that reads: ‘Work collaboratively to improve solutions’, ‘Use factors affecting design to evaluate’, ‘Justify the use of components, equipment and processes’, and ‘Reflect on your own work and the work of others’.">
            <a:extLst>
              <a:ext uri="{FF2B5EF4-FFF2-40B4-BE49-F238E27FC236}">
                <a16:creationId xmlns:a16="http://schemas.microsoft.com/office/drawing/2014/main" id="{99CA5C6F-B1AB-7356-C7FB-B369F815A07D}"/>
              </a:ext>
            </a:extLst>
          </p:cNvPr>
          <p:cNvPicPr>
            <a:picLocks noGrp="1" noChangeAspect="1"/>
          </p:cNvPicPr>
          <p:nvPr>
            <p:ph idx="1"/>
          </p:nvPr>
        </p:nvPicPr>
        <p:blipFill rotWithShape="1">
          <a:blip r:embed="rId3"/>
          <a:srcRect l="3099" t="17988" r="-688" b="12466"/>
          <a:stretch/>
        </p:blipFill>
        <p:spPr>
          <a:xfrm>
            <a:off x="360000" y="1441603"/>
            <a:ext cx="4648874" cy="4714587"/>
          </a:xfrm>
          <a:prstGeom prst="rect">
            <a:avLst/>
          </a:prstGeom>
          <a:noFill/>
        </p:spPr>
      </p:pic>
      <p:sp>
        <p:nvSpPr>
          <p:cNvPr id="4" name="Slide Number Placeholder 3">
            <a:extLst>
              <a:ext uri="{FF2B5EF4-FFF2-40B4-BE49-F238E27FC236}">
                <a16:creationId xmlns:a16="http://schemas.microsoft.com/office/drawing/2014/main" id="{CDA76345-7B32-1234-FA02-8CCF1FDB141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247548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9DE5-D868-7D18-6D07-51B8222CD9C3}"/>
              </a:ext>
            </a:extLst>
          </p:cNvPr>
          <p:cNvSpPr>
            <a:spLocks noGrp="1"/>
          </p:cNvSpPr>
          <p:nvPr>
            <p:ph type="title"/>
          </p:nvPr>
        </p:nvSpPr>
        <p:spPr/>
        <p:txBody>
          <a:bodyPr/>
          <a:lstStyle/>
          <a:p>
            <a:r>
              <a:rPr lang="en-AU" dirty="0">
                <a:cs typeface="Arial" panose="020B0604020202020204" pitchFamily="34" charset="0"/>
              </a:rPr>
              <a:t>Environmental issues</a:t>
            </a:r>
          </a:p>
        </p:txBody>
      </p:sp>
      <p:sp>
        <p:nvSpPr>
          <p:cNvPr id="5" name="Text Placeholder 4">
            <a:extLst>
              <a:ext uri="{FF2B5EF4-FFF2-40B4-BE49-F238E27FC236}">
                <a16:creationId xmlns:a16="http://schemas.microsoft.com/office/drawing/2014/main" id="{55F220DC-17E2-B7E8-0CE6-AACC27017EEE}"/>
              </a:ext>
            </a:extLst>
          </p:cNvPr>
          <p:cNvSpPr>
            <a:spLocks noGrp="1"/>
          </p:cNvSpPr>
          <p:nvPr>
            <p:ph type="body" sz="quarter" idx="18"/>
          </p:nvPr>
        </p:nvSpPr>
        <p:spPr/>
        <p:txBody>
          <a:bodyPr/>
          <a:lstStyle/>
          <a:p>
            <a:r>
              <a:rPr lang="en-AU" dirty="0">
                <a:cs typeface="Arial" panose="020B0604020202020204" pitchFamily="34" charset="0"/>
              </a:rPr>
              <a:t>Brainstorm</a:t>
            </a:r>
          </a:p>
        </p:txBody>
      </p:sp>
      <p:pic>
        <p:nvPicPr>
          <p:cNvPr id="10242" name="Picture 2" descr="Thought bubble.">
            <a:extLst>
              <a:ext uri="{FF2B5EF4-FFF2-40B4-BE49-F238E27FC236}">
                <a16:creationId xmlns:a16="http://schemas.microsoft.com/office/drawing/2014/main" id="{5318445F-9F09-A886-2CF9-8425CDBB3A72}"/>
              </a:ext>
              <a:ext uri="{C183D7F6-B498-43B3-948B-1728B52AA6E4}">
                <adec:decorative xmlns:adec="http://schemas.microsoft.com/office/drawing/2017/decorative" val="0"/>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12944" y="1619250"/>
            <a:ext cx="7778812" cy="4537075"/>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11CFEDE-A049-3F78-168B-92F3D037E97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105362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9DE5-D868-7D18-6D07-51B8222CD9C3}"/>
              </a:ext>
            </a:extLst>
          </p:cNvPr>
          <p:cNvSpPr>
            <a:spLocks noGrp="1"/>
          </p:cNvSpPr>
          <p:nvPr>
            <p:ph type="title"/>
          </p:nvPr>
        </p:nvSpPr>
        <p:spPr/>
        <p:txBody>
          <a:bodyPr/>
          <a:lstStyle/>
          <a:p>
            <a:r>
              <a:rPr lang="en-AU" dirty="0">
                <a:cs typeface="Arial" panose="020B0604020202020204" pitchFamily="34" charset="0"/>
              </a:rPr>
              <a:t>Environmental issues – suggested answers</a:t>
            </a:r>
          </a:p>
        </p:txBody>
      </p:sp>
      <p:sp>
        <p:nvSpPr>
          <p:cNvPr id="5" name="Text Placeholder 4">
            <a:extLst>
              <a:ext uri="{FF2B5EF4-FFF2-40B4-BE49-F238E27FC236}">
                <a16:creationId xmlns:a16="http://schemas.microsoft.com/office/drawing/2014/main" id="{55F220DC-17E2-B7E8-0CE6-AACC27017EEE}"/>
              </a:ext>
            </a:extLst>
          </p:cNvPr>
          <p:cNvSpPr>
            <a:spLocks noGrp="1"/>
          </p:cNvSpPr>
          <p:nvPr>
            <p:ph type="body" sz="quarter" idx="18"/>
          </p:nvPr>
        </p:nvSpPr>
        <p:spPr/>
        <p:txBody>
          <a:bodyPr/>
          <a:lstStyle/>
          <a:p>
            <a:r>
              <a:rPr lang="en-AU" dirty="0">
                <a:cs typeface="Arial" panose="020B0604020202020204" pitchFamily="34" charset="0"/>
              </a:rPr>
              <a:t>Brainstorm</a:t>
            </a:r>
          </a:p>
        </p:txBody>
      </p:sp>
      <p:pic>
        <p:nvPicPr>
          <p:cNvPr id="10242" name="Picture 2" descr="Thought bubble.">
            <a:extLst>
              <a:ext uri="{FF2B5EF4-FFF2-40B4-BE49-F238E27FC236}">
                <a16:creationId xmlns:a16="http://schemas.microsoft.com/office/drawing/2014/main" id="{5318445F-9F09-A886-2CF9-8425CDBB3A72}"/>
              </a:ext>
              <a:ext uri="{C183D7F6-B498-43B3-948B-1728B52AA6E4}">
                <adec:decorative xmlns:adec="http://schemas.microsoft.com/office/drawing/2017/decorative" val="0"/>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12944" y="1619250"/>
            <a:ext cx="7778812" cy="4537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75C7A7-79BE-FF34-D21D-0657B9B2DD77}"/>
              </a:ext>
            </a:extLst>
          </p:cNvPr>
          <p:cNvSpPr txBox="1"/>
          <p:nvPr/>
        </p:nvSpPr>
        <p:spPr>
          <a:xfrm>
            <a:off x="3600492" y="3429001"/>
            <a:ext cx="5304969" cy="970722"/>
          </a:xfrm>
          <a:prstGeom prst="rect">
            <a:avLst/>
          </a:prstGeom>
          <a:noFill/>
        </p:spPr>
        <p:txBody>
          <a:bodyPr wrap="square" lIns="0" tIns="0" rIns="0" bIns="0" rtlCol="0">
            <a:noAutofit/>
          </a:bodyPr>
          <a:lstStyle/>
          <a:p>
            <a:pPr algn="l">
              <a:lnSpc>
                <a:spcPct val="150000"/>
              </a:lnSpc>
            </a:pPr>
            <a:r>
              <a:rPr lang="en-AU" sz="1800" dirty="0">
                <a:cs typeface="Arial" panose="020B0604020202020204" pitchFamily="34" charset="0"/>
              </a:rPr>
              <a:t>Climate change, pollution of land, water pollution, land pollution, soil degradation</a:t>
            </a:r>
          </a:p>
        </p:txBody>
      </p:sp>
      <p:sp>
        <p:nvSpPr>
          <p:cNvPr id="4" name="Slide Number Placeholder 3">
            <a:extLst>
              <a:ext uri="{FF2B5EF4-FFF2-40B4-BE49-F238E27FC236}">
                <a16:creationId xmlns:a16="http://schemas.microsoft.com/office/drawing/2014/main" id="{411CFEDE-A049-3F78-168B-92F3D037E97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46</a:t>
            </a:fld>
            <a:endParaRPr lang="en-AU"/>
          </a:p>
        </p:txBody>
      </p:sp>
    </p:spTree>
    <p:extLst>
      <p:ext uri="{BB962C8B-B14F-4D97-AF65-F5344CB8AC3E}">
        <p14:creationId xmlns:p14="http://schemas.microsoft.com/office/powerpoint/2010/main" val="26609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9DE5-D868-7D18-6D07-51B8222CD9C3}"/>
              </a:ext>
            </a:extLst>
          </p:cNvPr>
          <p:cNvSpPr>
            <a:spLocks noGrp="1"/>
          </p:cNvSpPr>
          <p:nvPr>
            <p:ph type="title"/>
          </p:nvPr>
        </p:nvSpPr>
        <p:spPr/>
        <p:txBody>
          <a:bodyPr anchor="t">
            <a:normAutofit/>
          </a:bodyPr>
          <a:lstStyle/>
          <a:p>
            <a:r>
              <a:rPr lang="en-AU" dirty="0">
                <a:cs typeface="Arial" panose="020B0604020202020204" pitchFamily="34" charset="0"/>
              </a:rPr>
              <a:t>Blogging</a:t>
            </a:r>
          </a:p>
        </p:txBody>
      </p:sp>
      <p:sp>
        <p:nvSpPr>
          <p:cNvPr id="5" name="Content Placeholder 4">
            <a:extLst>
              <a:ext uri="{FF2B5EF4-FFF2-40B4-BE49-F238E27FC236}">
                <a16:creationId xmlns:a16="http://schemas.microsoft.com/office/drawing/2014/main" id="{601A03E7-0F52-3BE9-3A21-38036877B7C1}"/>
              </a:ext>
            </a:extLst>
          </p:cNvPr>
          <p:cNvSpPr>
            <a:spLocks noGrp="1"/>
          </p:cNvSpPr>
          <p:nvPr>
            <p:ph idx="1"/>
          </p:nvPr>
        </p:nvSpPr>
        <p:spPr>
          <a:xfrm>
            <a:off x="360000" y="1620000"/>
            <a:ext cx="6133933" cy="545601"/>
          </a:xfrm>
        </p:spPr>
        <p:txBody>
          <a:bodyPr/>
          <a:lstStyle/>
          <a:p>
            <a:r>
              <a:rPr lang="en-AU" dirty="0">
                <a:cs typeface="Arial" panose="020B0604020202020204" pitchFamily="34" charset="0"/>
              </a:rPr>
              <a:t>Watch </a:t>
            </a:r>
            <a:r>
              <a:rPr lang="en-AU" dirty="0">
                <a:solidFill>
                  <a:schemeClr val="accent2"/>
                </a:solidFill>
                <a:cs typeface="Arial" panose="020B0604020202020204" pitchFamily="34" charset="0"/>
                <a:hlinkClick r:id="rId2"/>
              </a:rPr>
              <a:t>What is Blogging? for Elementary Students (1:23)</a:t>
            </a:r>
            <a:endParaRPr lang="en-AU" dirty="0">
              <a:solidFill>
                <a:schemeClr val="accent2"/>
              </a:solidFill>
              <a:cs typeface="Arial" panose="020B0604020202020204" pitchFamily="34" charset="0"/>
            </a:endParaRPr>
          </a:p>
          <a:p>
            <a:endParaRPr lang="en-AU" dirty="0"/>
          </a:p>
        </p:txBody>
      </p:sp>
      <p:pic>
        <p:nvPicPr>
          <p:cNvPr id="9" name="Picture 8" descr="'What is Blogging for Elementary Students' screenshot.">
            <a:hlinkClick r:id="rId3"/>
            <a:extLst>
              <a:ext uri="{FF2B5EF4-FFF2-40B4-BE49-F238E27FC236}">
                <a16:creationId xmlns:a16="http://schemas.microsoft.com/office/drawing/2014/main" id="{66A8FE1E-C7F4-96EE-E1C1-275611654057}"/>
              </a:ext>
            </a:extLst>
          </p:cNvPr>
          <p:cNvPicPr>
            <a:picLocks noChangeAspect="1"/>
          </p:cNvPicPr>
          <p:nvPr/>
        </p:nvPicPr>
        <p:blipFill>
          <a:blip r:embed="rId4"/>
          <a:stretch>
            <a:fillRect/>
          </a:stretch>
        </p:blipFill>
        <p:spPr>
          <a:xfrm>
            <a:off x="347662" y="2245364"/>
            <a:ext cx="5419293" cy="2885294"/>
          </a:xfrm>
          <a:prstGeom prst="rect">
            <a:avLst/>
          </a:prstGeom>
        </p:spPr>
      </p:pic>
      <p:sp>
        <p:nvSpPr>
          <p:cNvPr id="6" name="Picture Placeholder 5">
            <a:extLst>
              <a:ext uri="{FF2B5EF4-FFF2-40B4-BE49-F238E27FC236}">
                <a16:creationId xmlns:a16="http://schemas.microsoft.com/office/drawing/2014/main" id="{DC8B7E8E-1D8D-55B7-F870-2BF7572A6358}"/>
              </a:ext>
            </a:extLst>
          </p:cNvPr>
          <p:cNvSpPr>
            <a:spLocks noGrp="1"/>
          </p:cNvSpPr>
          <p:nvPr>
            <p:ph type="pic" sz="quarter" idx="19"/>
          </p:nvPr>
        </p:nvSpPr>
        <p:spPr>
          <a:xfrm>
            <a:off x="6388755" y="1620001"/>
            <a:ext cx="5443245" cy="545601"/>
          </a:xfrm>
        </p:spPr>
        <p:txBody>
          <a:bodyPr/>
          <a:lstStyle/>
          <a:p>
            <a:r>
              <a:rPr lang="en-AU" sz="1800" dirty="0">
                <a:cs typeface="Arial" panose="020B0604020202020204" pitchFamily="34" charset="0"/>
              </a:rPr>
              <a:t>Watch </a:t>
            </a:r>
            <a:r>
              <a:rPr lang="en-AU" sz="1800" dirty="0">
                <a:cs typeface="Arial" panose="020B0604020202020204" pitchFamily="34" charset="0"/>
                <a:hlinkClick r:id="rId5"/>
              </a:rPr>
              <a:t>5 simple steps to write a blog (2:27)</a:t>
            </a:r>
            <a:endParaRPr lang="en-AU" sz="1800" dirty="0">
              <a:cs typeface="Arial" panose="020B0604020202020204" pitchFamily="34" charset="0"/>
            </a:endParaRPr>
          </a:p>
        </p:txBody>
      </p:sp>
      <p:pic>
        <p:nvPicPr>
          <p:cNvPr id="17" name="Picture 16" descr="'5 simples steps to write a blog' screenshot.">
            <a:hlinkClick r:id="rId6"/>
            <a:extLst>
              <a:ext uri="{FF2B5EF4-FFF2-40B4-BE49-F238E27FC236}">
                <a16:creationId xmlns:a16="http://schemas.microsoft.com/office/drawing/2014/main" id="{D2746C4B-2724-560D-9493-A5DD9BEEF8FC}"/>
              </a:ext>
            </a:extLst>
          </p:cNvPr>
          <p:cNvPicPr>
            <a:picLocks noChangeAspect="1"/>
          </p:cNvPicPr>
          <p:nvPr/>
        </p:nvPicPr>
        <p:blipFill>
          <a:blip r:embed="rId7"/>
          <a:stretch>
            <a:fillRect/>
          </a:stretch>
        </p:blipFill>
        <p:spPr>
          <a:xfrm>
            <a:off x="6388755" y="2245364"/>
            <a:ext cx="5443245" cy="2885294"/>
          </a:xfrm>
          <a:prstGeom prst="rect">
            <a:avLst/>
          </a:prstGeom>
        </p:spPr>
      </p:pic>
      <p:sp>
        <p:nvSpPr>
          <p:cNvPr id="4" name="Slide Number Placeholder 3">
            <a:extLst>
              <a:ext uri="{FF2B5EF4-FFF2-40B4-BE49-F238E27FC236}">
                <a16:creationId xmlns:a16="http://schemas.microsoft.com/office/drawing/2014/main" id="{411CFEDE-A049-3F78-168B-92F3D037E975}"/>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47</a:t>
            </a:fld>
            <a:endParaRPr lang="en-AU"/>
          </a:p>
        </p:txBody>
      </p:sp>
    </p:spTree>
    <p:extLst>
      <p:ext uri="{BB962C8B-B14F-4D97-AF65-F5344CB8AC3E}">
        <p14:creationId xmlns:p14="http://schemas.microsoft.com/office/powerpoint/2010/main" val="375599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9DE5-D868-7D18-6D07-51B8222CD9C3}"/>
              </a:ext>
            </a:extLst>
          </p:cNvPr>
          <p:cNvSpPr>
            <a:spLocks noGrp="1"/>
          </p:cNvSpPr>
          <p:nvPr>
            <p:ph type="title"/>
          </p:nvPr>
        </p:nvSpPr>
        <p:spPr/>
        <p:txBody>
          <a:bodyPr/>
          <a:lstStyle/>
          <a:p>
            <a:r>
              <a:rPr lang="en-AU" dirty="0">
                <a:cs typeface="Arial" panose="020B0604020202020204" pitchFamily="34" charset="0"/>
              </a:rPr>
              <a:t>Blog examples</a:t>
            </a:r>
          </a:p>
        </p:txBody>
      </p:sp>
      <p:sp>
        <p:nvSpPr>
          <p:cNvPr id="3" name="Content Placeholder 2">
            <a:extLst>
              <a:ext uri="{FF2B5EF4-FFF2-40B4-BE49-F238E27FC236}">
                <a16:creationId xmlns:a16="http://schemas.microsoft.com/office/drawing/2014/main" id="{8A302101-B52F-8390-5A70-C0ADFC6BB7D1}"/>
              </a:ext>
            </a:extLst>
          </p:cNvPr>
          <p:cNvSpPr>
            <a:spLocks noGrp="1"/>
          </p:cNvSpPr>
          <p:nvPr>
            <p:ph idx="1"/>
          </p:nvPr>
        </p:nvSpPr>
        <p:spPr>
          <a:xfrm>
            <a:off x="360000" y="1620000"/>
            <a:ext cx="7313009" cy="2894993"/>
          </a:xfrm>
        </p:spPr>
        <p:txBody>
          <a:bodyPr/>
          <a:lstStyle/>
          <a:p>
            <a:pPr marL="285750" indent="-285750">
              <a:spcAft>
                <a:spcPts val="600"/>
              </a:spcAft>
              <a:buFont typeface="Arial" panose="020B0604020202020204" pitchFamily="34" charset="0"/>
              <a:buChar char="•"/>
            </a:pPr>
            <a:r>
              <a:rPr lang="en-AU" dirty="0">
                <a:cs typeface="Arial" panose="020B0604020202020204" pitchFamily="34" charset="0"/>
                <a:hlinkClick r:id="rId3"/>
              </a:rPr>
              <a:t>Teen Breathe Australia | A teen's guide to happy &amp; authentic living</a:t>
            </a:r>
            <a:endParaRPr lang="en-AU" dirty="0">
              <a:cs typeface="Arial" panose="020B0604020202020204" pitchFamily="34" charset="0"/>
            </a:endParaRPr>
          </a:p>
          <a:p>
            <a:pPr marL="285750" indent="-285750">
              <a:spcAft>
                <a:spcPts val="600"/>
              </a:spcAft>
              <a:buFont typeface="Arial" panose="020B0604020202020204" pitchFamily="34" charset="0"/>
              <a:buChar char="•"/>
            </a:pPr>
            <a:r>
              <a:rPr lang="en-AU" dirty="0">
                <a:cs typeface="Arial" panose="020B0604020202020204" pitchFamily="34" charset="0"/>
                <a:hlinkClick r:id="rId4"/>
              </a:rPr>
              <a:t>37 Cool Blog Ideas for Teens {Lifestyle + Teen Life} - momma teen</a:t>
            </a:r>
            <a:endParaRPr lang="en-AU" dirty="0">
              <a:cs typeface="Arial" panose="020B0604020202020204" pitchFamily="34" charset="0"/>
            </a:endParaRPr>
          </a:p>
          <a:p>
            <a:pPr marL="285750" indent="-285750">
              <a:spcAft>
                <a:spcPts val="600"/>
              </a:spcAft>
              <a:buFont typeface="Arial" panose="020B0604020202020204" pitchFamily="34" charset="0"/>
              <a:buChar char="•"/>
            </a:pPr>
            <a:r>
              <a:rPr lang="en-AU" dirty="0">
                <a:cs typeface="Arial" panose="020B0604020202020204" pitchFamily="34" charset="0"/>
                <a:hlinkClick r:id="rId5"/>
              </a:rPr>
              <a:t>Dan Flying Solo | Travel Blog &amp; Travel Photographer</a:t>
            </a:r>
            <a:endParaRPr lang="en-AU" dirty="0">
              <a:cs typeface="Arial" panose="020B0604020202020204" pitchFamily="34" charset="0"/>
            </a:endParaRPr>
          </a:p>
          <a:p>
            <a:pPr marL="285750" indent="-285750">
              <a:spcAft>
                <a:spcPts val="600"/>
              </a:spcAft>
              <a:buFont typeface="Arial" panose="020B0604020202020204" pitchFamily="34" charset="0"/>
              <a:buChar char="•"/>
            </a:pPr>
            <a:r>
              <a:rPr lang="en-AU" dirty="0">
                <a:cs typeface="Arial" panose="020B0604020202020204" pitchFamily="34" charset="0"/>
                <a:hlinkClick r:id="rId6"/>
              </a:rPr>
              <a:t>This Teenage Life</a:t>
            </a:r>
            <a:endParaRPr lang="en-AU" dirty="0">
              <a:cs typeface="Arial" panose="020B0604020202020204" pitchFamily="34" charset="0"/>
            </a:endParaRPr>
          </a:p>
          <a:p>
            <a:pPr marL="285750" indent="-285750">
              <a:spcAft>
                <a:spcPts val="600"/>
              </a:spcAft>
              <a:buFont typeface="Arial" panose="020B0604020202020204" pitchFamily="34" charset="0"/>
              <a:buChar char="•"/>
            </a:pPr>
            <a:r>
              <a:rPr lang="en-AU" dirty="0">
                <a:cs typeface="Arial" panose="020B0604020202020204" pitchFamily="34" charset="0"/>
                <a:hlinkClick r:id="rId7"/>
              </a:rPr>
              <a:t>Home - SchoolHabits</a:t>
            </a:r>
            <a:endParaRPr lang="en-AU" dirty="0">
              <a:cs typeface="Arial" panose="020B0604020202020204" pitchFamily="34" charset="0"/>
            </a:endParaRPr>
          </a:p>
        </p:txBody>
      </p:sp>
      <p:grpSp>
        <p:nvGrpSpPr>
          <p:cNvPr id="8" name="Group 7">
            <a:extLst>
              <a:ext uri="{FF2B5EF4-FFF2-40B4-BE49-F238E27FC236}">
                <a16:creationId xmlns:a16="http://schemas.microsoft.com/office/drawing/2014/main" id="{54AA308A-0DFD-BBFB-4229-733FD31B1415}"/>
              </a:ext>
              <a:ext uri="{C183D7F6-B498-43B3-948B-1728B52AA6E4}">
                <adec:decorative xmlns:adec="http://schemas.microsoft.com/office/drawing/2017/decorative" val="1"/>
              </a:ext>
            </a:extLst>
          </p:cNvPr>
          <p:cNvGrpSpPr/>
          <p:nvPr/>
        </p:nvGrpSpPr>
        <p:grpSpPr>
          <a:xfrm>
            <a:off x="8087367" y="1765773"/>
            <a:ext cx="3515903" cy="4184452"/>
            <a:chOff x="6971211" y="1304261"/>
            <a:chExt cx="4270721" cy="5082797"/>
          </a:xfrm>
        </p:grpSpPr>
        <p:pic>
          <p:nvPicPr>
            <p:cNvPr id="17" name="Picture 16">
              <a:extLst>
                <a:ext uri="{FF2B5EF4-FFF2-40B4-BE49-F238E27FC236}">
                  <a16:creationId xmlns:a16="http://schemas.microsoft.com/office/drawing/2014/main" id="{2A7AF807-0DD2-8DEE-3B5E-8FE94EF990E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19777">
              <a:off x="8154714" y="1304261"/>
              <a:ext cx="2685463" cy="2037473"/>
            </a:xfrm>
            <a:prstGeom prst="rect">
              <a:avLst/>
            </a:prstGeom>
          </p:spPr>
        </p:pic>
        <p:pic>
          <p:nvPicPr>
            <p:cNvPr id="21" name="Picture 20">
              <a:extLst>
                <a:ext uri="{FF2B5EF4-FFF2-40B4-BE49-F238E27FC236}">
                  <a16:creationId xmlns:a16="http://schemas.microsoft.com/office/drawing/2014/main" id="{EB4271CE-2E0B-7EF3-9AED-C17CEDA1D44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28245">
              <a:off x="6971211" y="2547916"/>
              <a:ext cx="3280226" cy="1634405"/>
            </a:xfrm>
            <a:prstGeom prst="rect">
              <a:avLst/>
            </a:prstGeom>
          </p:spPr>
        </p:pic>
        <p:pic>
          <p:nvPicPr>
            <p:cNvPr id="15" name="Picture 14">
              <a:extLst>
                <a:ext uri="{FF2B5EF4-FFF2-40B4-BE49-F238E27FC236}">
                  <a16:creationId xmlns:a16="http://schemas.microsoft.com/office/drawing/2014/main" id="{8D45A7DF-BAD5-D35D-4E38-E2369BD93C1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56225">
              <a:off x="8033544" y="3190519"/>
              <a:ext cx="2630418" cy="1933768"/>
            </a:xfrm>
            <a:prstGeom prst="rect">
              <a:avLst/>
            </a:prstGeom>
          </p:spPr>
        </p:pic>
        <p:pic>
          <p:nvPicPr>
            <p:cNvPr id="23" name="Picture 22">
              <a:extLst>
                <a:ext uri="{FF2B5EF4-FFF2-40B4-BE49-F238E27FC236}">
                  <a16:creationId xmlns:a16="http://schemas.microsoft.com/office/drawing/2014/main" id="{48445BC7-F035-3DC9-88B4-191DF074411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92435">
              <a:off x="7546950" y="3825596"/>
              <a:ext cx="1576204" cy="2370512"/>
            </a:xfrm>
            <a:prstGeom prst="rect">
              <a:avLst/>
            </a:prstGeom>
          </p:spPr>
        </p:pic>
        <p:pic>
          <p:nvPicPr>
            <p:cNvPr id="19" name="Picture 18">
              <a:extLst>
                <a:ext uri="{FF2B5EF4-FFF2-40B4-BE49-F238E27FC236}">
                  <a16:creationId xmlns:a16="http://schemas.microsoft.com/office/drawing/2014/main" id="{C3009BB1-A893-0B63-78C0-16267614C11A}"/>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922538">
              <a:off x="8736231" y="5088060"/>
              <a:ext cx="2505701" cy="1298998"/>
            </a:xfrm>
            <a:prstGeom prst="rect">
              <a:avLst/>
            </a:prstGeom>
          </p:spPr>
        </p:pic>
      </p:grpSp>
      <p:sp>
        <p:nvSpPr>
          <p:cNvPr id="4" name="Slide Number Placeholder 3">
            <a:extLst>
              <a:ext uri="{FF2B5EF4-FFF2-40B4-BE49-F238E27FC236}">
                <a16:creationId xmlns:a16="http://schemas.microsoft.com/office/drawing/2014/main" id="{411CFEDE-A049-3F78-168B-92F3D037E97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48</a:t>
            </a:fld>
            <a:endParaRPr lang="en-AU"/>
          </a:p>
        </p:txBody>
      </p:sp>
    </p:spTree>
    <p:extLst>
      <p:ext uri="{BB962C8B-B14F-4D97-AF65-F5344CB8AC3E}">
        <p14:creationId xmlns:p14="http://schemas.microsoft.com/office/powerpoint/2010/main" val="317734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9DE5-D868-7D18-6D07-51B8222CD9C3}"/>
              </a:ext>
            </a:extLst>
          </p:cNvPr>
          <p:cNvSpPr>
            <a:spLocks noGrp="1"/>
          </p:cNvSpPr>
          <p:nvPr>
            <p:ph type="title"/>
          </p:nvPr>
        </p:nvSpPr>
        <p:spPr/>
        <p:txBody>
          <a:bodyPr/>
          <a:lstStyle/>
          <a:p>
            <a:r>
              <a:rPr lang="en-AU" dirty="0">
                <a:cs typeface="Arial" panose="020B0604020202020204" pitchFamily="34" charset="0"/>
              </a:rPr>
              <a:t>Infographics</a:t>
            </a:r>
          </a:p>
        </p:txBody>
      </p:sp>
      <p:sp>
        <p:nvSpPr>
          <p:cNvPr id="3" name="TextBox 2">
            <a:extLst>
              <a:ext uri="{FF2B5EF4-FFF2-40B4-BE49-F238E27FC236}">
                <a16:creationId xmlns:a16="http://schemas.microsoft.com/office/drawing/2014/main" id="{4539700C-885F-C07C-434C-1A6069D449E3}"/>
              </a:ext>
            </a:extLst>
          </p:cNvPr>
          <p:cNvSpPr txBox="1"/>
          <p:nvPr/>
        </p:nvSpPr>
        <p:spPr>
          <a:xfrm>
            <a:off x="360000" y="1563858"/>
            <a:ext cx="11484000" cy="391685"/>
          </a:xfrm>
          <a:prstGeom prst="rect">
            <a:avLst/>
          </a:prstGeom>
          <a:noFill/>
        </p:spPr>
        <p:txBody>
          <a:bodyPr wrap="none" lIns="0" tIns="0" rIns="0" bIns="0" rtlCol="0">
            <a:noAutofit/>
          </a:bodyPr>
          <a:lstStyle/>
          <a:p>
            <a:r>
              <a:rPr lang="en-AU" sz="1800" dirty="0">
                <a:cs typeface="Arial" panose="020B0604020202020204" pitchFamily="34" charset="0"/>
              </a:rPr>
              <a:t>Identify the design features from the infographics that help us to understand their messaging.</a:t>
            </a:r>
          </a:p>
          <a:p>
            <a:pPr algn="l"/>
            <a:endParaRPr lang="en-AU" sz="1800" dirty="0"/>
          </a:p>
        </p:txBody>
      </p:sp>
      <p:sp>
        <p:nvSpPr>
          <p:cNvPr id="4" name="Slide Number Placeholder 3">
            <a:extLst>
              <a:ext uri="{FF2B5EF4-FFF2-40B4-BE49-F238E27FC236}">
                <a16:creationId xmlns:a16="http://schemas.microsoft.com/office/drawing/2014/main" id="{411CFEDE-A049-3F78-168B-92F3D037E97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49</a:t>
            </a:fld>
            <a:endParaRPr lang="en-AU"/>
          </a:p>
        </p:txBody>
      </p:sp>
      <p:pic>
        <p:nvPicPr>
          <p:cNvPr id="13" name="Content Placeholder 12" descr="A screenshot of a web page&#10;&#10;Description automatically generated">
            <a:extLst>
              <a:ext uri="{FF2B5EF4-FFF2-40B4-BE49-F238E27FC236}">
                <a16:creationId xmlns:a16="http://schemas.microsoft.com/office/drawing/2014/main" id="{370FD840-CEBF-41A9-B3B1-26DBA08607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363" y="2163928"/>
            <a:ext cx="11483975" cy="3784268"/>
          </a:xfrm>
        </p:spPr>
      </p:pic>
    </p:spTree>
    <p:extLst>
      <p:ext uri="{BB962C8B-B14F-4D97-AF65-F5344CB8AC3E}">
        <p14:creationId xmlns:p14="http://schemas.microsoft.com/office/powerpoint/2010/main" val="325651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9DE5-D868-7D18-6D07-51B8222CD9C3}"/>
              </a:ext>
            </a:extLst>
          </p:cNvPr>
          <p:cNvSpPr>
            <a:spLocks noGrp="1"/>
          </p:cNvSpPr>
          <p:nvPr>
            <p:ph type="ctrTitle"/>
          </p:nvPr>
        </p:nvSpPr>
        <p:spPr/>
        <p:txBody>
          <a:bodyPr anchor="b">
            <a:normAutofit/>
          </a:bodyPr>
          <a:lstStyle/>
          <a:p>
            <a:r>
              <a:rPr lang="en-AU" dirty="0">
                <a:cs typeface="Arial" panose="020B0604020202020204" pitchFamily="34" charset="0"/>
              </a:rPr>
              <a:t>Part 1</a:t>
            </a:r>
          </a:p>
        </p:txBody>
      </p:sp>
      <p:sp>
        <p:nvSpPr>
          <p:cNvPr id="12" name="Text Placeholder 11">
            <a:extLst>
              <a:ext uri="{FF2B5EF4-FFF2-40B4-BE49-F238E27FC236}">
                <a16:creationId xmlns:a16="http://schemas.microsoft.com/office/drawing/2014/main" id="{390BE591-3218-7F6A-F906-1231ED542F96}"/>
              </a:ext>
            </a:extLst>
          </p:cNvPr>
          <p:cNvSpPr>
            <a:spLocks noGrp="1"/>
          </p:cNvSpPr>
          <p:nvPr>
            <p:ph type="body" sz="quarter" idx="16"/>
          </p:nvPr>
        </p:nvSpPr>
        <p:spPr/>
        <p:txBody>
          <a:bodyPr/>
          <a:lstStyle/>
          <a:p>
            <a:r>
              <a:rPr lang="en-AU" sz="1800" b="0" dirty="0">
                <a:cs typeface="Arial" panose="020B0604020202020204" pitchFamily="34" charset="0"/>
              </a:rPr>
              <a:t>Textile tales – a beginner’s journey</a:t>
            </a:r>
          </a:p>
        </p:txBody>
      </p:sp>
      <p:sp>
        <p:nvSpPr>
          <p:cNvPr id="27" name="Footer Placeholder 1">
            <a:extLst>
              <a:ext uri="{FF2B5EF4-FFF2-40B4-BE49-F238E27FC236}">
                <a16:creationId xmlns:a16="http://schemas.microsoft.com/office/drawing/2014/main" id="{50240679-2F13-B566-CAAA-106DD84BA356}"/>
              </a:ext>
            </a:extLst>
          </p:cNvPr>
          <p:cNvSpPr>
            <a:spLocks noGrp="1"/>
          </p:cNvSpPr>
          <p:nvPr>
            <p:ph type="ftr" sz="quarter" idx="3"/>
          </p:nvPr>
        </p:nvSpPr>
        <p:spPr/>
        <p:txBody>
          <a:bodyPr/>
          <a:lstStyle/>
          <a:p>
            <a:pPr>
              <a:spcAft>
                <a:spcPts val="600"/>
              </a:spcAft>
            </a:pPr>
            <a:r>
              <a:rPr lang="en-US"/>
              <a:t>NSW Department of Education</a:t>
            </a:r>
            <a:endParaRPr lang="en-AU"/>
          </a:p>
        </p:txBody>
      </p:sp>
      <p:pic>
        <p:nvPicPr>
          <p:cNvPr id="30" name="Picture 29">
            <a:extLst>
              <a:ext uri="{FF2B5EF4-FFF2-40B4-BE49-F238E27FC236}">
                <a16:creationId xmlns:a16="http://schemas.microsoft.com/office/drawing/2014/main" id="{55914549-D610-49C3-B780-599C5B510C85}"/>
              </a:ext>
              <a:ext uri="{C183D7F6-B498-43B3-948B-1728B52AA6E4}">
                <adec:decorative xmlns:adec="http://schemas.microsoft.com/office/drawing/2017/decorative" val="1"/>
              </a:ext>
            </a:extLst>
          </p:cNvPr>
          <p:cNvPicPr>
            <a:picLocks noChangeAspect="1"/>
          </p:cNvPicPr>
          <p:nvPr/>
        </p:nvPicPr>
        <p:blipFill rotWithShape="1">
          <a:blip r:embed="rId2"/>
          <a:srcRect l="18791" r="32105"/>
          <a:stretch/>
        </p:blipFill>
        <p:spPr>
          <a:xfrm>
            <a:off x="7128000" y="10"/>
            <a:ext cx="5064000" cy="6857990"/>
          </a:xfrm>
          <a:prstGeom prst="rect">
            <a:avLst/>
          </a:prstGeom>
          <a:noFill/>
        </p:spPr>
      </p:pic>
    </p:spTree>
    <p:extLst>
      <p:ext uri="{BB962C8B-B14F-4D97-AF65-F5344CB8AC3E}">
        <p14:creationId xmlns:p14="http://schemas.microsoft.com/office/powerpoint/2010/main" val="75623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9DE5-D868-7D18-6D07-51B8222CD9C3}"/>
              </a:ext>
            </a:extLst>
          </p:cNvPr>
          <p:cNvSpPr>
            <a:spLocks noGrp="1"/>
          </p:cNvSpPr>
          <p:nvPr>
            <p:ph type="ctrTitle"/>
          </p:nvPr>
        </p:nvSpPr>
        <p:spPr/>
        <p:txBody>
          <a:bodyPr anchor="b">
            <a:normAutofit/>
          </a:bodyPr>
          <a:lstStyle/>
          <a:p>
            <a:r>
              <a:rPr lang="en-AU" dirty="0">
                <a:cs typeface="Arial" panose="020B0604020202020204" pitchFamily="34" charset="0"/>
              </a:rPr>
              <a:t>Part 2</a:t>
            </a:r>
          </a:p>
        </p:txBody>
      </p:sp>
      <p:sp>
        <p:nvSpPr>
          <p:cNvPr id="9" name="Text Placeholder 8">
            <a:extLst>
              <a:ext uri="{FF2B5EF4-FFF2-40B4-BE49-F238E27FC236}">
                <a16:creationId xmlns:a16="http://schemas.microsoft.com/office/drawing/2014/main" id="{508C0B3E-975E-C87B-C67E-AFF8B80A9878}"/>
              </a:ext>
            </a:extLst>
          </p:cNvPr>
          <p:cNvSpPr>
            <a:spLocks noGrp="1"/>
          </p:cNvSpPr>
          <p:nvPr>
            <p:ph type="body" sz="quarter" idx="16"/>
          </p:nvPr>
        </p:nvSpPr>
        <p:spPr/>
        <p:txBody>
          <a:bodyPr/>
          <a:lstStyle/>
          <a:p>
            <a:r>
              <a:rPr lang="en-AU" sz="1800" b="0" dirty="0">
                <a:cs typeface="Arial" panose="020B0604020202020204" pitchFamily="34" charset="0"/>
              </a:rPr>
              <a:t>Sew sustainable, sew awesome!</a:t>
            </a:r>
          </a:p>
        </p:txBody>
      </p:sp>
      <p:sp>
        <p:nvSpPr>
          <p:cNvPr id="27" name="Footer Placeholder 1">
            <a:extLst>
              <a:ext uri="{FF2B5EF4-FFF2-40B4-BE49-F238E27FC236}">
                <a16:creationId xmlns:a16="http://schemas.microsoft.com/office/drawing/2014/main" id="{50240679-2F13-B566-CAAA-106DD84BA356}"/>
              </a:ext>
            </a:extLst>
          </p:cNvPr>
          <p:cNvSpPr>
            <a:spLocks noGrp="1"/>
          </p:cNvSpPr>
          <p:nvPr>
            <p:ph type="ftr" sz="quarter" idx="3"/>
          </p:nvPr>
        </p:nvSpPr>
        <p:spPr/>
        <p:txBody>
          <a:bodyPr/>
          <a:lstStyle/>
          <a:p>
            <a:pPr>
              <a:spcAft>
                <a:spcPts val="600"/>
              </a:spcAft>
            </a:pPr>
            <a:r>
              <a:rPr lang="en-US" dirty="0"/>
              <a:t>NSW Department of Education</a:t>
            </a:r>
            <a:endParaRPr lang="en-AU" dirty="0"/>
          </a:p>
        </p:txBody>
      </p:sp>
      <p:pic>
        <p:nvPicPr>
          <p:cNvPr id="30" name="Picture 29">
            <a:extLst>
              <a:ext uri="{FF2B5EF4-FFF2-40B4-BE49-F238E27FC236}">
                <a16:creationId xmlns:a16="http://schemas.microsoft.com/office/drawing/2014/main" id="{55914549-D610-49C3-B780-599C5B510C85}"/>
              </a:ext>
              <a:ext uri="{C183D7F6-B498-43B3-948B-1728B52AA6E4}">
                <adec:decorative xmlns:adec="http://schemas.microsoft.com/office/drawing/2017/decorative" val="1"/>
              </a:ext>
            </a:extLst>
          </p:cNvPr>
          <p:cNvPicPr>
            <a:picLocks noChangeAspect="1"/>
          </p:cNvPicPr>
          <p:nvPr/>
        </p:nvPicPr>
        <p:blipFill rotWithShape="1">
          <a:blip r:embed="rId2"/>
          <a:srcRect l="18791" r="32105"/>
          <a:stretch/>
        </p:blipFill>
        <p:spPr>
          <a:xfrm>
            <a:off x="7128000" y="10"/>
            <a:ext cx="5064000" cy="6857990"/>
          </a:xfrm>
          <a:prstGeom prst="rect">
            <a:avLst/>
          </a:prstGeom>
          <a:noFill/>
        </p:spPr>
      </p:pic>
    </p:spTree>
    <p:extLst>
      <p:ext uri="{BB962C8B-B14F-4D97-AF65-F5344CB8AC3E}">
        <p14:creationId xmlns:p14="http://schemas.microsoft.com/office/powerpoint/2010/main" val="68103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(11)</a:t>
            </a:r>
          </a:p>
        </p:txBody>
      </p:sp>
      <p:sp>
        <p:nvSpPr>
          <p:cNvPr id="6" name="Text Placeholder 5">
            <a:extLst>
              <a:ext uri="{FF2B5EF4-FFF2-40B4-BE49-F238E27FC236}">
                <a16:creationId xmlns:a16="http://schemas.microsoft.com/office/drawing/2014/main" id="{BE9211E4-15BC-A594-ABFE-2B92D0043294}"/>
              </a:ext>
            </a:extLst>
          </p:cNvPr>
          <p:cNvSpPr>
            <a:spLocks noGrp="1"/>
          </p:cNvSpPr>
          <p:nvPr>
            <p:ph type="body" sz="quarter" idx="19"/>
          </p:nvPr>
        </p:nvSpPr>
        <p:spPr/>
        <p:txBody>
          <a:bodyPr/>
          <a:lstStyle/>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are learning to</a:t>
            </a:r>
            <a:r>
              <a:rPr lang="en-AU" sz="1800" dirty="0">
                <a:solidFill>
                  <a:srgbClr val="22272B"/>
                </a:solidFill>
                <a:latin typeface="Public Sans" pitchFamily="2" charset="77"/>
                <a:ea typeface="+mn-lt"/>
                <a:cs typeface="Arial" panose="020B0604020202020204" pitchFamily="34" charset="0"/>
              </a:rPr>
              <a:t>:</a:t>
            </a:r>
          </a:p>
          <a:p>
            <a:pPr marL="285750" indent="-285750">
              <a:lnSpc>
                <a:spcPct val="150000"/>
              </a:lnSpc>
              <a:spcBef>
                <a:spcPts val="600"/>
              </a:spcBef>
              <a:spcAft>
                <a:spcPts val="600"/>
              </a:spcAft>
              <a:buFont typeface="Arial" panose="020B0604020202020204" pitchFamily="34" charset="0"/>
              <a:buChar char="•"/>
            </a:pPr>
            <a:r>
              <a:rPr lang="en-AU" sz="1800" dirty="0">
                <a:ea typeface="Calibri" panose="020F0502020204030204" pitchFamily="34" charset="0"/>
                <a:cs typeface="Arial" panose="020B0604020202020204" pitchFamily="34" charset="0"/>
              </a:rPr>
              <a:t>u</a:t>
            </a:r>
            <a:r>
              <a:rPr lang="en-AU" sz="1800" dirty="0">
                <a:effectLst/>
                <a:ea typeface="Calibri" panose="020F0502020204030204" pitchFamily="34" charset="0"/>
                <a:cs typeface="Arial" panose="020B0604020202020204" pitchFamily="34" charset="0"/>
              </a:rPr>
              <a:t>nderstand the impact of single use plastics and understand the impact that my design will have on our natural surroundings so that we can reduce our impact.</a:t>
            </a:r>
            <a:endParaRPr lang="en-AU" sz="1800" b="1" dirty="0">
              <a:solidFill>
                <a:srgbClr val="22272B"/>
              </a:solidFill>
              <a:ea typeface="+mn-lt"/>
              <a:cs typeface="Arial" panose="020B0604020202020204" pitchFamily="34" charset="0"/>
            </a:endParaRPr>
          </a:p>
          <a:p>
            <a:pPr>
              <a:lnSpc>
                <a:spcPct val="150000"/>
              </a:lnSpc>
              <a:spcBef>
                <a:spcPts val="600"/>
              </a:spcBef>
              <a:spcAft>
                <a:spcPts val="600"/>
              </a:spcAft>
            </a:pPr>
            <a:endParaRPr lang="en-AU" sz="1800" dirty="0">
              <a:solidFill>
                <a:srgbClr val="002664"/>
              </a:solidFill>
              <a:latin typeface="Public Sans" pitchFamily="2" charset="77"/>
              <a:cs typeface="Arial" panose="020B0604020202020204" pitchFamily="34" charset="0"/>
            </a:endParaRPr>
          </a:p>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can:</a:t>
            </a:r>
          </a:p>
          <a:p>
            <a:pPr marL="285750" indent="-285750">
              <a:lnSpc>
                <a:spcPct val="150000"/>
              </a:lnSpc>
              <a:spcBef>
                <a:spcPts val="600"/>
              </a:spcBef>
              <a:spcAft>
                <a:spcPts val="600"/>
              </a:spcAft>
              <a:buFont typeface="Arial" panose="020B0604020202020204" pitchFamily="34" charset="0"/>
              <a:buChar char="•"/>
            </a:pPr>
            <a:r>
              <a:rPr lang="en-AU" sz="1800" dirty="0">
                <a:effectLst/>
                <a:ea typeface="Calibri" panose="020F0502020204030204" pitchFamily="34" charset="0"/>
                <a:cs typeface="Arial" panose="020B0604020202020204" pitchFamily="34" charset="0"/>
              </a:rPr>
              <a:t>explain the impact that our project design will have on the environment.</a:t>
            </a:r>
            <a:endParaRPr lang="en-AU" sz="1800" dirty="0">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51</a:t>
            </a:fld>
            <a:endParaRPr lang="en-AU"/>
          </a:p>
        </p:txBody>
      </p:sp>
    </p:spTree>
    <p:extLst>
      <p:ext uri="{BB962C8B-B14F-4D97-AF65-F5344CB8AC3E}">
        <p14:creationId xmlns:p14="http://schemas.microsoft.com/office/powerpoint/2010/main" val="343282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EAD722F-C87F-0021-4930-23ECB909B80F}"/>
              </a:ext>
            </a:extLst>
          </p:cNvPr>
          <p:cNvSpPr>
            <a:spLocks noGrp="1"/>
          </p:cNvSpPr>
          <p:nvPr>
            <p:ph type="title"/>
          </p:nvPr>
        </p:nvSpPr>
        <p:spPr>
          <a:xfrm>
            <a:off x="360000" y="360001"/>
            <a:ext cx="10582820" cy="548704"/>
          </a:xfrm>
        </p:spPr>
        <p:txBody>
          <a:bodyPr anchor="t">
            <a:noAutofit/>
          </a:bodyPr>
          <a:lstStyle/>
          <a:p>
            <a:r>
              <a:rPr lang="en-AU" dirty="0">
                <a:cs typeface="Arial" panose="020B0604020202020204" pitchFamily="34" charset="0"/>
              </a:rPr>
              <a:t>Identifying and defining – design situation (1) </a:t>
            </a:r>
          </a:p>
        </p:txBody>
      </p:sp>
      <p:sp>
        <p:nvSpPr>
          <p:cNvPr id="12" name="Text Placeholder 4">
            <a:extLst>
              <a:ext uri="{FF2B5EF4-FFF2-40B4-BE49-F238E27FC236}">
                <a16:creationId xmlns:a16="http://schemas.microsoft.com/office/drawing/2014/main" id="{0D445598-0AB9-B691-4346-54D7CF80B53A}"/>
              </a:ext>
            </a:extLst>
          </p:cNvPr>
          <p:cNvSpPr>
            <a:spLocks noGrp="1"/>
          </p:cNvSpPr>
          <p:nvPr>
            <p:ph type="body" sz="quarter" idx="18"/>
          </p:nvPr>
        </p:nvSpPr>
        <p:spPr>
          <a:xfrm>
            <a:off x="360000" y="981264"/>
            <a:ext cx="10080000" cy="310015"/>
          </a:xfrm>
        </p:spPr>
        <p:txBody>
          <a:bodyPr anchor="b">
            <a:noAutofit/>
          </a:bodyPr>
          <a:lstStyle/>
          <a:p>
            <a:pPr>
              <a:lnSpc>
                <a:spcPct val="140000"/>
              </a:lnSpc>
            </a:pPr>
            <a:r>
              <a:rPr lang="en-AU" dirty="0">
                <a:cs typeface="Arial" panose="020B0604020202020204" pitchFamily="34" charset="0"/>
              </a:rPr>
              <a:t>Sew sustainable, sew awesome!</a:t>
            </a:r>
          </a:p>
        </p:txBody>
      </p:sp>
      <p:sp>
        <p:nvSpPr>
          <p:cNvPr id="15" name="Content Placeholder 14">
            <a:extLst>
              <a:ext uri="{FF2B5EF4-FFF2-40B4-BE49-F238E27FC236}">
                <a16:creationId xmlns:a16="http://schemas.microsoft.com/office/drawing/2014/main" id="{D1E6E80C-CBE1-61E3-3EE7-A1DF2A5F261C}"/>
              </a:ext>
            </a:extLst>
          </p:cNvPr>
          <p:cNvSpPr>
            <a:spLocks noGrp="1"/>
          </p:cNvSpPr>
          <p:nvPr>
            <p:ph type="body" sz="quarter" idx="19"/>
          </p:nvPr>
        </p:nvSpPr>
        <p:spPr>
          <a:xfrm>
            <a:off x="360000" y="1862942"/>
            <a:ext cx="11315165" cy="4491058"/>
          </a:xfrm>
        </p:spPr>
        <p:txBody>
          <a:bodyPr>
            <a:noAutofit/>
          </a:bodyPr>
          <a:lstStyle/>
          <a:p>
            <a:pPr>
              <a:lnSpc>
                <a:spcPct val="170000"/>
              </a:lnSpc>
              <a:spcBef>
                <a:spcPts val="600"/>
              </a:spcBef>
              <a:spcAft>
                <a:spcPts val="600"/>
              </a:spcAft>
            </a:pPr>
            <a:r>
              <a:rPr lang="en-AU" sz="1800" dirty="0">
                <a:effectLst/>
                <a:latin typeface="Public Sans" pitchFamily="2" charset="77"/>
                <a:cs typeface="Arial" panose="020B0604020202020204" pitchFamily="34" charset="0"/>
              </a:rPr>
              <a:t>Design situation</a:t>
            </a:r>
          </a:p>
          <a:p>
            <a:pPr>
              <a:lnSpc>
                <a:spcPct val="170000"/>
              </a:lnSpc>
              <a:spcBef>
                <a:spcPts val="600"/>
              </a:spcBef>
              <a:spcAft>
                <a:spcPts val="600"/>
              </a:spcAft>
            </a:pPr>
            <a:r>
              <a:rPr lang="en-AU" sz="1800" dirty="0">
                <a:effectLst/>
                <a:cs typeface="Arial" panose="020B0604020202020204" pitchFamily="34" charset="0"/>
              </a:rPr>
              <a:t>Indigenous communities have long relied on local materials to create tools for carrying goods. But now, with our resources dwindling and the need for carrying still vital, we face a challenge. We must design carry items that not only serve practical needs but also help tackle environmental problems, like cutting down on single-use plastics and protecting our land. By taking on this challenge, we can protect our environment for the future while honouring Indigenous traditions of resourcefulness and caring for country.</a:t>
            </a:r>
          </a:p>
        </p:txBody>
      </p:sp>
      <p:sp>
        <p:nvSpPr>
          <p:cNvPr id="4" name="Slide Number Placeholder 3">
            <a:extLst>
              <a:ext uri="{FF2B5EF4-FFF2-40B4-BE49-F238E27FC236}">
                <a16:creationId xmlns:a16="http://schemas.microsoft.com/office/drawing/2014/main" id="{980F9565-D5F4-3D2D-4FC3-4FB49439EDC5}"/>
              </a:ext>
              <a:ext uri="{C183D7F6-B498-43B3-948B-1728B52AA6E4}">
                <adec:decorative xmlns:adec="http://schemas.microsoft.com/office/drawing/2017/decorative" val="1"/>
              </a:ext>
            </a:extLst>
          </p:cNvPr>
          <p:cNvSpPr>
            <a:spLocks noGrp="1"/>
          </p:cNvSpPr>
          <p:nvPr>
            <p:ph type="sldNum" sz="quarter" idx="14"/>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52</a:t>
            </a:fld>
            <a:endParaRPr lang="en-AU"/>
          </a:p>
        </p:txBody>
      </p:sp>
    </p:spTree>
    <p:extLst>
      <p:ext uri="{BB962C8B-B14F-4D97-AF65-F5344CB8AC3E}">
        <p14:creationId xmlns:p14="http://schemas.microsoft.com/office/powerpoint/2010/main" val="296386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18EAE67-BB4A-C5A6-BCF7-6E62ECBFCD76}"/>
              </a:ext>
            </a:extLst>
          </p:cNvPr>
          <p:cNvSpPr>
            <a:spLocks noGrp="1"/>
          </p:cNvSpPr>
          <p:nvPr>
            <p:ph type="title"/>
          </p:nvPr>
        </p:nvSpPr>
        <p:spPr>
          <a:xfrm>
            <a:off x="360000" y="360001"/>
            <a:ext cx="10582820" cy="548704"/>
          </a:xfrm>
        </p:spPr>
        <p:txBody>
          <a:bodyPr anchor="t">
            <a:noAutofit/>
          </a:bodyPr>
          <a:lstStyle/>
          <a:p>
            <a:r>
              <a:rPr lang="en-AU" dirty="0">
                <a:cs typeface="Arial" panose="020B0604020202020204" pitchFamily="34" charset="0"/>
              </a:rPr>
              <a:t>Identifying and defining – design brief (1) </a:t>
            </a:r>
          </a:p>
        </p:txBody>
      </p:sp>
      <p:sp>
        <p:nvSpPr>
          <p:cNvPr id="10" name="Text Placeholder 4">
            <a:extLst>
              <a:ext uri="{FF2B5EF4-FFF2-40B4-BE49-F238E27FC236}">
                <a16:creationId xmlns:a16="http://schemas.microsoft.com/office/drawing/2014/main" id="{52335FC2-45EF-D4DE-1398-E884CB3ED099}"/>
              </a:ext>
            </a:extLst>
          </p:cNvPr>
          <p:cNvSpPr>
            <a:spLocks noGrp="1"/>
          </p:cNvSpPr>
          <p:nvPr>
            <p:ph type="body" sz="quarter" idx="18"/>
          </p:nvPr>
        </p:nvSpPr>
        <p:spPr>
          <a:xfrm>
            <a:off x="360000" y="981264"/>
            <a:ext cx="10080000" cy="310015"/>
          </a:xfrm>
        </p:spPr>
        <p:txBody>
          <a:bodyPr anchor="b">
            <a:noAutofit/>
          </a:bodyPr>
          <a:lstStyle/>
          <a:p>
            <a:pPr>
              <a:lnSpc>
                <a:spcPct val="140000"/>
              </a:lnSpc>
            </a:pPr>
            <a:r>
              <a:rPr lang="en-AU" dirty="0">
                <a:cs typeface="Arial" panose="020B0604020202020204" pitchFamily="34" charset="0"/>
              </a:rPr>
              <a:t>Sew sustainable, sew awesome!</a:t>
            </a:r>
          </a:p>
        </p:txBody>
      </p:sp>
      <p:sp>
        <p:nvSpPr>
          <p:cNvPr id="15" name="Content Placeholder 14">
            <a:extLst>
              <a:ext uri="{FF2B5EF4-FFF2-40B4-BE49-F238E27FC236}">
                <a16:creationId xmlns:a16="http://schemas.microsoft.com/office/drawing/2014/main" id="{D1E6E80C-CBE1-61E3-3EE7-A1DF2A5F261C}"/>
              </a:ext>
            </a:extLst>
          </p:cNvPr>
          <p:cNvSpPr>
            <a:spLocks noGrp="1"/>
          </p:cNvSpPr>
          <p:nvPr>
            <p:ph type="body" sz="quarter" idx="19"/>
          </p:nvPr>
        </p:nvSpPr>
        <p:spPr/>
        <p:txBody>
          <a:bodyPr>
            <a:noAutofit/>
          </a:bodyPr>
          <a:lstStyle/>
          <a:p>
            <a:pPr>
              <a:lnSpc>
                <a:spcPct val="170000"/>
              </a:lnSpc>
              <a:spcBef>
                <a:spcPts val="600"/>
              </a:spcBef>
              <a:spcAft>
                <a:spcPts val="600"/>
              </a:spcAft>
            </a:pPr>
            <a:r>
              <a:rPr lang="en-AU" sz="1800" dirty="0">
                <a:effectLst/>
                <a:latin typeface="Public Sans" pitchFamily="2" charset="77"/>
                <a:cs typeface="Arial" panose="020B0604020202020204" pitchFamily="34" charset="0"/>
              </a:rPr>
              <a:t>Design brief</a:t>
            </a:r>
          </a:p>
          <a:p>
            <a:pPr>
              <a:lnSpc>
                <a:spcPct val="170000"/>
              </a:lnSpc>
              <a:spcBef>
                <a:spcPts val="600"/>
              </a:spcBef>
              <a:spcAft>
                <a:spcPts val="600"/>
              </a:spcAft>
            </a:pPr>
            <a:r>
              <a:rPr lang="en-AU" sz="1800" dirty="0">
                <a:effectLst/>
                <a:cs typeface="Arial" panose="020B0604020202020204" pitchFamily="34" charset="0"/>
              </a:rPr>
              <a:t>Your task is to create a carry item for yourself that addresses an environmental problem, </a:t>
            </a:r>
            <a:r>
              <a:rPr lang="en-AU" sz="1800" dirty="0">
                <a:cs typeface="Arial" panose="020B0604020202020204" pitchFamily="34" charset="0"/>
              </a:rPr>
              <a:t>for example, reducing</a:t>
            </a:r>
            <a:r>
              <a:rPr lang="en-AU" sz="1800" dirty="0">
                <a:effectLst/>
                <a:cs typeface="Arial" panose="020B0604020202020204" pitchFamily="34" charset="0"/>
              </a:rPr>
              <a:t> single-use plastics. This item should also spread awareness to others about the issue.</a:t>
            </a:r>
          </a:p>
          <a:p>
            <a:pPr>
              <a:lnSpc>
                <a:spcPct val="170000"/>
              </a:lnSpc>
              <a:spcBef>
                <a:spcPts val="600"/>
              </a:spcBef>
              <a:spcAft>
                <a:spcPts val="600"/>
              </a:spcAft>
            </a:pPr>
            <a:r>
              <a:rPr lang="en-AU" sz="1800" dirty="0">
                <a:effectLst/>
                <a:cs typeface="Arial" panose="020B0604020202020204" pitchFamily="34" charset="0"/>
              </a:rPr>
              <a:t>Your challenge is to design a carry item for your own personal use that helps stop single-use plastics being used, or another environmental issue of your choosing, from going into our landfill and ruining our environment.</a:t>
            </a:r>
          </a:p>
          <a:p>
            <a:pPr>
              <a:lnSpc>
                <a:spcPct val="170000"/>
              </a:lnSpc>
              <a:spcBef>
                <a:spcPts val="600"/>
              </a:spcBef>
            </a:pPr>
            <a:endParaRPr lang="en-AU" sz="1800" dirty="0"/>
          </a:p>
        </p:txBody>
      </p:sp>
      <p:sp>
        <p:nvSpPr>
          <p:cNvPr id="4" name="Slide Number Placeholder 3">
            <a:extLst>
              <a:ext uri="{FF2B5EF4-FFF2-40B4-BE49-F238E27FC236}">
                <a16:creationId xmlns:a16="http://schemas.microsoft.com/office/drawing/2014/main" id="{980F9565-D5F4-3D2D-4FC3-4FB49439EDC5}"/>
              </a:ext>
              <a:ext uri="{C183D7F6-B498-43B3-948B-1728B52AA6E4}">
                <adec:decorative xmlns:adec="http://schemas.microsoft.com/office/drawing/2017/decorative" val="1"/>
              </a:ext>
            </a:extLst>
          </p:cNvPr>
          <p:cNvSpPr>
            <a:spLocks noGrp="1"/>
          </p:cNvSpPr>
          <p:nvPr>
            <p:ph type="sldNum" sz="quarter" idx="14"/>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53</a:t>
            </a:fld>
            <a:endParaRPr lang="en-AU"/>
          </a:p>
        </p:txBody>
      </p:sp>
    </p:spTree>
    <p:extLst>
      <p:ext uri="{BB962C8B-B14F-4D97-AF65-F5344CB8AC3E}">
        <p14:creationId xmlns:p14="http://schemas.microsoft.com/office/powerpoint/2010/main" val="317185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D1CD-CE66-461A-140D-74A898EFEA10}"/>
              </a:ext>
            </a:extLst>
          </p:cNvPr>
          <p:cNvSpPr>
            <a:spLocks noGrp="1"/>
          </p:cNvSpPr>
          <p:nvPr>
            <p:ph type="title"/>
          </p:nvPr>
        </p:nvSpPr>
        <p:spPr/>
        <p:txBody>
          <a:bodyPr/>
          <a:lstStyle/>
          <a:p>
            <a:r>
              <a:rPr lang="en-AU" dirty="0">
                <a:cs typeface="Arial" panose="020B0604020202020204" pitchFamily="34" charset="0"/>
              </a:rPr>
              <a:t>Landscapes</a:t>
            </a:r>
          </a:p>
        </p:txBody>
      </p:sp>
      <p:sp>
        <p:nvSpPr>
          <p:cNvPr id="5" name="Text Placeholder 4">
            <a:extLst>
              <a:ext uri="{FF2B5EF4-FFF2-40B4-BE49-F238E27FC236}">
                <a16:creationId xmlns:a16="http://schemas.microsoft.com/office/drawing/2014/main" id="{CADF3807-411D-9280-F70B-8384900DC4BF}"/>
              </a:ext>
            </a:extLst>
          </p:cNvPr>
          <p:cNvSpPr>
            <a:spLocks noGrp="1"/>
          </p:cNvSpPr>
          <p:nvPr>
            <p:ph type="body" sz="quarter" idx="18"/>
          </p:nvPr>
        </p:nvSpPr>
        <p:spPr/>
        <p:txBody>
          <a:bodyPr/>
          <a:lstStyle/>
          <a:p>
            <a:r>
              <a:rPr lang="en-AU" dirty="0">
                <a:cs typeface="Arial" panose="020B0604020202020204" pitchFamily="34" charset="0"/>
              </a:rPr>
              <a:t>What do you think of when you hear the word landscape?</a:t>
            </a:r>
          </a:p>
        </p:txBody>
      </p:sp>
      <p:pic>
        <p:nvPicPr>
          <p:cNvPr id="14" name="Content Placeholder 13" descr="A green field with mountains in the background.">
            <a:extLst>
              <a:ext uri="{FF2B5EF4-FFF2-40B4-BE49-F238E27FC236}">
                <a16:creationId xmlns:a16="http://schemas.microsoft.com/office/drawing/2014/main" id="{B3FEF529-6CEE-4B0E-A5A4-B2593A12E0E6}"/>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137" b="126"/>
          <a:stretch/>
        </p:blipFill>
        <p:spPr>
          <a:xfrm>
            <a:off x="360000" y="1428007"/>
            <a:ext cx="4180113" cy="2584450"/>
          </a:xfrm>
        </p:spPr>
      </p:pic>
      <p:pic>
        <p:nvPicPr>
          <p:cNvPr id="20" name="Picture 19" descr="A large flock of birds flying over a pile of garbage.">
            <a:extLst>
              <a:ext uri="{FF2B5EF4-FFF2-40B4-BE49-F238E27FC236}">
                <a16:creationId xmlns:a16="http://schemas.microsoft.com/office/drawing/2014/main" id="{BCF5F88B-1B84-AA85-9A62-8807494F4552}"/>
              </a:ext>
            </a:extLst>
          </p:cNvPr>
          <p:cNvPicPr>
            <a:picLocks noChangeAspect="1"/>
          </p:cNvPicPr>
          <p:nvPr/>
        </p:nvPicPr>
        <p:blipFill rotWithShape="1">
          <a:blip r:embed="rId4">
            <a:extLst>
              <a:ext uri="{28A0092B-C50C-407E-A947-70E740481C1C}">
                <a14:useLocalDpi xmlns:a14="http://schemas.microsoft.com/office/drawing/2010/main" val="0"/>
              </a:ext>
            </a:extLst>
          </a:blip>
          <a:srcRect l="507" r="1868" b="8971"/>
          <a:stretch/>
        </p:blipFill>
        <p:spPr>
          <a:xfrm>
            <a:off x="4686378" y="1428007"/>
            <a:ext cx="4180111" cy="2584450"/>
          </a:xfrm>
          <a:prstGeom prst="rect">
            <a:avLst/>
          </a:prstGeom>
        </p:spPr>
      </p:pic>
      <p:pic>
        <p:nvPicPr>
          <p:cNvPr id="6" name="Picture 5" descr="A landscape with a Uluru/Ayers rock in the background.">
            <a:extLst>
              <a:ext uri="{FF2B5EF4-FFF2-40B4-BE49-F238E27FC236}">
                <a16:creationId xmlns:a16="http://schemas.microsoft.com/office/drawing/2014/main" id="{5C03DE86-1F50-C206-713B-FF2F9B49194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60000" y="4151306"/>
            <a:ext cx="4180113" cy="2584450"/>
          </a:xfrm>
          <a:prstGeom prst="rect">
            <a:avLst/>
          </a:prstGeom>
        </p:spPr>
      </p:pic>
      <p:pic>
        <p:nvPicPr>
          <p:cNvPr id="18" name="Picture 17" descr="A close-up of a body of water filled with rubbish.">
            <a:extLst>
              <a:ext uri="{FF2B5EF4-FFF2-40B4-BE49-F238E27FC236}">
                <a16:creationId xmlns:a16="http://schemas.microsoft.com/office/drawing/2014/main" id="{578541CE-EE0F-99DF-8693-347A4D2FD081}"/>
              </a:ext>
            </a:extLst>
          </p:cNvPr>
          <p:cNvPicPr>
            <a:picLocks noChangeAspect="1"/>
          </p:cNvPicPr>
          <p:nvPr/>
        </p:nvPicPr>
        <p:blipFill rotWithShape="1">
          <a:blip r:embed="rId6">
            <a:extLst>
              <a:ext uri="{28A0092B-C50C-407E-A947-70E740481C1C}">
                <a14:useLocalDpi xmlns:a14="http://schemas.microsoft.com/office/drawing/2010/main" val="0"/>
              </a:ext>
            </a:extLst>
          </a:blip>
          <a:srcRect l="2" t="3504" r="-2" b="3504"/>
          <a:stretch/>
        </p:blipFill>
        <p:spPr>
          <a:xfrm>
            <a:off x="4686377" y="4151304"/>
            <a:ext cx="4180111" cy="2584451"/>
          </a:xfrm>
          <a:prstGeom prst="rect">
            <a:avLst/>
          </a:prstGeom>
        </p:spPr>
      </p:pic>
      <p:sp>
        <p:nvSpPr>
          <p:cNvPr id="4" name="Slide Number Placeholder 3">
            <a:extLst>
              <a:ext uri="{FF2B5EF4-FFF2-40B4-BE49-F238E27FC236}">
                <a16:creationId xmlns:a16="http://schemas.microsoft.com/office/drawing/2014/main" id="{980F9565-D5F4-3D2D-4FC3-4FB49439ED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54</a:t>
            </a:fld>
            <a:endParaRPr lang="en-AU"/>
          </a:p>
        </p:txBody>
      </p:sp>
    </p:spTree>
    <p:extLst>
      <p:ext uri="{BB962C8B-B14F-4D97-AF65-F5344CB8AC3E}">
        <p14:creationId xmlns:p14="http://schemas.microsoft.com/office/powerpoint/2010/main" val="28084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D1CD-CE66-461A-140D-74A898EFEA10}"/>
              </a:ext>
            </a:extLst>
          </p:cNvPr>
          <p:cNvSpPr>
            <a:spLocks noGrp="1"/>
          </p:cNvSpPr>
          <p:nvPr>
            <p:ph type="title"/>
          </p:nvPr>
        </p:nvSpPr>
        <p:spPr/>
        <p:txBody>
          <a:bodyPr/>
          <a:lstStyle/>
          <a:p>
            <a:r>
              <a:rPr lang="en-AU" dirty="0">
                <a:cs typeface="Arial" panose="020B0604020202020204" pitchFamily="34" charset="0"/>
              </a:rPr>
              <a:t>Landscape collage</a:t>
            </a:r>
          </a:p>
        </p:txBody>
      </p:sp>
      <p:sp>
        <p:nvSpPr>
          <p:cNvPr id="5" name="Text Placeholder 4">
            <a:extLst>
              <a:ext uri="{FF2B5EF4-FFF2-40B4-BE49-F238E27FC236}">
                <a16:creationId xmlns:a16="http://schemas.microsoft.com/office/drawing/2014/main" id="{CADF3807-411D-9280-F70B-8384900DC4BF}"/>
              </a:ext>
            </a:extLst>
          </p:cNvPr>
          <p:cNvSpPr>
            <a:spLocks noGrp="1"/>
          </p:cNvSpPr>
          <p:nvPr>
            <p:ph type="body" sz="quarter" idx="18"/>
          </p:nvPr>
        </p:nvSpPr>
        <p:spPr/>
        <p:txBody>
          <a:bodyPr/>
          <a:lstStyle/>
          <a:p>
            <a:r>
              <a:rPr lang="en-AU" dirty="0">
                <a:cs typeface="Arial" panose="020B0604020202020204" pitchFamily="34" charset="0"/>
              </a:rPr>
              <a:t>Sample</a:t>
            </a:r>
          </a:p>
        </p:txBody>
      </p:sp>
      <p:pic>
        <p:nvPicPr>
          <p:cNvPr id="11" name="Content Placeholder 10" descr="Example showing options of good and bad environment images.">
            <a:extLst>
              <a:ext uri="{FF2B5EF4-FFF2-40B4-BE49-F238E27FC236}">
                <a16:creationId xmlns:a16="http://schemas.microsoft.com/office/drawing/2014/main" id="{C039ECF4-F73F-38FC-3CC5-D96E359D033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9999" y="1512888"/>
            <a:ext cx="3257843" cy="4632246"/>
          </a:xfrm>
          <a:prstGeom prst="rect">
            <a:avLst/>
          </a:prstGeom>
        </p:spPr>
      </p:pic>
      <p:sp>
        <p:nvSpPr>
          <p:cNvPr id="4" name="Slide Number Placeholder 3">
            <a:extLst>
              <a:ext uri="{FF2B5EF4-FFF2-40B4-BE49-F238E27FC236}">
                <a16:creationId xmlns:a16="http://schemas.microsoft.com/office/drawing/2014/main" id="{980F9565-D5F4-3D2D-4FC3-4FB49439EDC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28541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D1CD-CE66-461A-140D-74A898EFEA10}"/>
              </a:ext>
            </a:extLst>
          </p:cNvPr>
          <p:cNvSpPr>
            <a:spLocks noGrp="1"/>
          </p:cNvSpPr>
          <p:nvPr>
            <p:ph type="title"/>
          </p:nvPr>
        </p:nvSpPr>
        <p:spPr/>
        <p:txBody>
          <a:bodyPr/>
          <a:lstStyle/>
          <a:p>
            <a:r>
              <a:rPr lang="en-AU" dirty="0">
                <a:cs typeface="Arial" panose="020B0604020202020204" pitchFamily="34" charset="0"/>
              </a:rPr>
              <a:t>Connection</a:t>
            </a:r>
          </a:p>
        </p:txBody>
      </p:sp>
      <p:sp>
        <p:nvSpPr>
          <p:cNvPr id="5" name="Text Placeholder 4">
            <a:extLst>
              <a:ext uri="{FF2B5EF4-FFF2-40B4-BE49-F238E27FC236}">
                <a16:creationId xmlns:a16="http://schemas.microsoft.com/office/drawing/2014/main" id="{CADF3807-411D-9280-F70B-8384900DC4BF}"/>
              </a:ext>
            </a:extLst>
          </p:cNvPr>
          <p:cNvSpPr>
            <a:spLocks noGrp="1"/>
          </p:cNvSpPr>
          <p:nvPr>
            <p:ph type="body" sz="quarter" idx="18"/>
          </p:nvPr>
        </p:nvSpPr>
        <p:spPr/>
        <p:txBody>
          <a:bodyPr/>
          <a:lstStyle/>
          <a:p>
            <a:r>
              <a:rPr lang="en-AU" dirty="0">
                <a:cs typeface="Arial" panose="020B0604020202020204" pitchFamily="34" charset="0"/>
              </a:rPr>
              <a:t>Complete Think, Pair, Share activity in workbook</a:t>
            </a:r>
          </a:p>
        </p:txBody>
      </p:sp>
      <p:sp>
        <p:nvSpPr>
          <p:cNvPr id="6" name="Content Placeholder 5">
            <a:extLst>
              <a:ext uri="{FF2B5EF4-FFF2-40B4-BE49-F238E27FC236}">
                <a16:creationId xmlns:a16="http://schemas.microsoft.com/office/drawing/2014/main" id="{C77C6147-2541-D231-DEDA-7982F510C746}"/>
              </a:ext>
            </a:extLst>
          </p:cNvPr>
          <p:cNvSpPr>
            <a:spLocks noGrp="1"/>
          </p:cNvSpPr>
          <p:nvPr>
            <p:ph idx="1"/>
          </p:nvPr>
        </p:nvSpPr>
        <p:spPr>
          <a:xfrm>
            <a:off x="360000" y="1620000"/>
            <a:ext cx="11484000" cy="420835"/>
          </a:xfrm>
        </p:spPr>
        <p:txBody>
          <a:bodyPr/>
          <a:lstStyle/>
          <a:p>
            <a:r>
              <a:rPr lang="en-AU" dirty="0">
                <a:cs typeface="Arial" panose="020B0604020202020204" pitchFamily="34" charset="0"/>
              </a:rPr>
              <a:t>Watch </a:t>
            </a:r>
            <a:r>
              <a:rPr lang="en-AU" dirty="0">
                <a:cs typeface="Arial" panose="020B0604020202020204" pitchFamily="34" charset="0"/>
                <a:hlinkClick r:id="rId2"/>
              </a:rPr>
              <a:t>Take 3 - Connection (6:04)</a:t>
            </a:r>
            <a:endParaRPr lang="en-AU" dirty="0">
              <a:cs typeface="Arial" panose="020B0604020202020204" pitchFamily="34" charset="0"/>
            </a:endParaRPr>
          </a:p>
        </p:txBody>
      </p:sp>
      <p:pic>
        <p:nvPicPr>
          <p:cNvPr id="9" name="Picture 8" descr="Screenshot from 'Take 3 - Connection' video.">
            <a:hlinkClick r:id="rId2"/>
            <a:extLst>
              <a:ext uri="{FF2B5EF4-FFF2-40B4-BE49-F238E27FC236}">
                <a16:creationId xmlns:a16="http://schemas.microsoft.com/office/drawing/2014/main" id="{45C3C371-AC27-08A5-B0E8-25506BCE690A}"/>
              </a:ext>
            </a:extLst>
          </p:cNvPr>
          <p:cNvPicPr>
            <a:picLocks noChangeAspect="1"/>
          </p:cNvPicPr>
          <p:nvPr/>
        </p:nvPicPr>
        <p:blipFill>
          <a:blip r:embed="rId3"/>
          <a:stretch>
            <a:fillRect/>
          </a:stretch>
        </p:blipFill>
        <p:spPr>
          <a:xfrm>
            <a:off x="360000" y="2229377"/>
            <a:ext cx="7250849" cy="3953127"/>
          </a:xfrm>
          <a:prstGeom prst="rect">
            <a:avLst/>
          </a:prstGeom>
        </p:spPr>
      </p:pic>
      <p:sp>
        <p:nvSpPr>
          <p:cNvPr id="4" name="Slide Number Placeholder 3">
            <a:extLst>
              <a:ext uri="{FF2B5EF4-FFF2-40B4-BE49-F238E27FC236}">
                <a16:creationId xmlns:a16="http://schemas.microsoft.com/office/drawing/2014/main" id="{980F9565-D5F4-3D2D-4FC3-4FB49439EDC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56</a:t>
            </a:fld>
            <a:endParaRPr lang="en-AU"/>
          </a:p>
        </p:txBody>
      </p:sp>
    </p:spTree>
    <p:extLst>
      <p:ext uri="{BB962C8B-B14F-4D97-AF65-F5344CB8AC3E}">
        <p14:creationId xmlns:p14="http://schemas.microsoft.com/office/powerpoint/2010/main" val="241302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D1CD-CE66-461A-140D-74A898EFEA10}"/>
              </a:ext>
            </a:extLst>
          </p:cNvPr>
          <p:cNvSpPr>
            <a:spLocks noGrp="1"/>
          </p:cNvSpPr>
          <p:nvPr>
            <p:ph type="title"/>
          </p:nvPr>
        </p:nvSpPr>
        <p:spPr/>
        <p:txBody>
          <a:bodyPr anchor="t">
            <a:normAutofit/>
          </a:bodyPr>
          <a:lstStyle/>
          <a:p>
            <a:r>
              <a:rPr lang="en-AU" dirty="0">
                <a:cs typeface="Arial" panose="020B0604020202020204" pitchFamily="34" charset="0"/>
              </a:rPr>
              <a:t>Think, Pair, Share</a:t>
            </a:r>
          </a:p>
        </p:txBody>
      </p:sp>
      <p:grpSp>
        <p:nvGrpSpPr>
          <p:cNvPr id="9" name="Group 8">
            <a:extLst>
              <a:ext uri="{FF2B5EF4-FFF2-40B4-BE49-F238E27FC236}">
                <a16:creationId xmlns:a16="http://schemas.microsoft.com/office/drawing/2014/main" id="{F14C818B-915A-5E85-27FE-729A1D3B27C8}"/>
              </a:ext>
              <a:ext uri="{C183D7F6-B498-43B3-948B-1728B52AA6E4}">
                <adec:decorative xmlns:adec="http://schemas.microsoft.com/office/drawing/2017/decorative" val="1"/>
              </a:ext>
            </a:extLst>
          </p:cNvPr>
          <p:cNvGrpSpPr/>
          <p:nvPr/>
        </p:nvGrpSpPr>
        <p:grpSpPr>
          <a:xfrm>
            <a:off x="360000" y="1497905"/>
            <a:ext cx="11472000" cy="823715"/>
            <a:chOff x="360000" y="1497905"/>
            <a:chExt cx="11472000" cy="823715"/>
          </a:xfrm>
        </p:grpSpPr>
        <p:sp>
          <p:nvSpPr>
            <p:cNvPr id="22" name="Rounded Rectangle 21">
              <a:extLst>
                <a:ext uri="{FF2B5EF4-FFF2-40B4-BE49-F238E27FC236}">
                  <a16:creationId xmlns:a16="http://schemas.microsoft.com/office/drawing/2014/main" id="{F7E1DA46-90F1-948C-D16B-F3C09227B905}"/>
                </a:ext>
              </a:extLst>
            </p:cNvPr>
            <p:cNvSpPr/>
            <p:nvPr/>
          </p:nvSpPr>
          <p:spPr>
            <a:xfrm>
              <a:off x="5068188" y="1497905"/>
              <a:ext cx="6763812" cy="823715"/>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2574152A-7031-2E48-5947-53CA4C9DFAD7}"/>
                </a:ext>
              </a:extLst>
            </p:cNvPr>
            <p:cNvSpPr/>
            <p:nvPr/>
          </p:nvSpPr>
          <p:spPr>
            <a:xfrm>
              <a:off x="360000" y="1497905"/>
              <a:ext cx="4892935" cy="8237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3EB5112E-EA7F-8C0C-DA50-1F7C886E5D2C}"/>
              </a:ext>
              <a:ext uri="{C183D7F6-B498-43B3-948B-1728B52AA6E4}">
                <adec:decorative xmlns:adec="http://schemas.microsoft.com/office/drawing/2017/decorative" val="1"/>
              </a:ext>
            </a:extLst>
          </p:cNvPr>
          <p:cNvGrpSpPr/>
          <p:nvPr/>
        </p:nvGrpSpPr>
        <p:grpSpPr>
          <a:xfrm>
            <a:off x="360000" y="2560246"/>
            <a:ext cx="11472000" cy="831416"/>
            <a:chOff x="360000" y="2560246"/>
            <a:chExt cx="11472000" cy="831416"/>
          </a:xfrm>
        </p:grpSpPr>
        <p:sp>
          <p:nvSpPr>
            <p:cNvPr id="23" name="Rounded Rectangle 22">
              <a:extLst>
                <a:ext uri="{FF2B5EF4-FFF2-40B4-BE49-F238E27FC236}">
                  <a16:creationId xmlns:a16="http://schemas.microsoft.com/office/drawing/2014/main" id="{B9987121-1F3E-26AD-7AA6-86F8CF6DEC2A}"/>
                </a:ext>
              </a:extLst>
            </p:cNvPr>
            <p:cNvSpPr/>
            <p:nvPr/>
          </p:nvSpPr>
          <p:spPr>
            <a:xfrm>
              <a:off x="5068188" y="2567947"/>
              <a:ext cx="6763812" cy="823715"/>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B7997F10-2532-DEDD-123B-064521FF2AA0}"/>
                </a:ext>
              </a:extLst>
            </p:cNvPr>
            <p:cNvSpPr/>
            <p:nvPr/>
          </p:nvSpPr>
          <p:spPr>
            <a:xfrm>
              <a:off x="360000" y="2560246"/>
              <a:ext cx="4892935" cy="8237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71206707-AEB8-BE8A-9440-7320E5EA3E9A}"/>
              </a:ext>
              <a:ext uri="{C183D7F6-B498-43B3-948B-1728B52AA6E4}">
                <adec:decorative xmlns:adec="http://schemas.microsoft.com/office/drawing/2017/decorative" val="1"/>
              </a:ext>
            </a:extLst>
          </p:cNvPr>
          <p:cNvGrpSpPr/>
          <p:nvPr/>
        </p:nvGrpSpPr>
        <p:grpSpPr>
          <a:xfrm>
            <a:off x="360000" y="3618534"/>
            <a:ext cx="11472000" cy="1054640"/>
            <a:chOff x="360000" y="3618534"/>
            <a:chExt cx="11472000" cy="1054640"/>
          </a:xfrm>
        </p:grpSpPr>
        <p:sp>
          <p:nvSpPr>
            <p:cNvPr id="24" name="Rounded Rectangle 23">
              <a:extLst>
                <a:ext uri="{FF2B5EF4-FFF2-40B4-BE49-F238E27FC236}">
                  <a16:creationId xmlns:a16="http://schemas.microsoft.com/office/drawing/2014/main" id="{7480E74F-DFD1-058A-EE91-5B7FE4B0CC27}"/>
                </a:ext>
              </a:extLst>
            </p:cNvPr>
            <p:cNvSpPr/>
            <p:nvPr/>
          </p:nvSpPr>
          <p:spPr>
            <a:xfrm>
              <a:off x="5068188" y="3618534"/>
              <a:ext cx="6763812" cy="1050587"/>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4E7F6E86-A958-C262-E18E-02AEF71CAF21}"/>
                </a:ext>
              </a:extLst>
            </p:cNvPr>
            <p:cNvSpPr/>
            <p:nvPr/>
          </p:nvSpPr>
          <p:spPr>
            <a:xfrm>
              <a:off x="360000" y="3622587"/>
              <a:ext cx="4892935" cy="10505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B3680A7B-647F-FCDE-21C0-DCD5520882B2}"/>
              </a:ext>
              <a:ext uri="{C183D7F6-B498-43B3-948B-1728B52AA6E4}">
                <adec:decorative xmlns:adec="http://schemas.microsoft.com/office/drawing/2017/decorative" val="1"/>
              </a:ext>
            </a:extLst>
          </p:cNvPr>
          <p:cNvGrpSpPr/>
          <p:nvPr/>
        </p:nvGrpSpPr>
        <p:grpSpPr>
          <a:xfrm>
            <a:off x="360000" y="4928782"/>
            <a:ext cx="11472000" cy="836429"/>
            <a:chOff x="360000" y="4928782"/>
            <a:chExt cx="11472000" cy="836429"/>
          </a:xfrm>
        </p:grpSpPr>
        <p:sp>
          <p:nvSpPr>
            <p:cNvPr id="25" name="Rounded Rectangle 24">
              <a:extLst>
                <a:ext uri="{FF2B5EF4-FFF2-40B4-BE49-F238E27FC236}">
                  <a16:creationId xmlns:a16="http://schemas.microsoft.com/office/drawing/2014/main" id="{E532FC60-E1EA-F1B5-1A0F-4F70DCF48F11}"/>
                </a:ext>
              </a:extLst>
            </p:cNvPr>
            <p:cNvSpPr/>
            <p:nvPr/>
          </p:nvSpPr>
          <p:spPr>
            <a:xfrm>
              <a:off x="5068188" y="4941496"/>
              <a:ext cx="6763812" cy="823715"/>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1A5D30AB-DF08-D93A-0EAA-2E9CD2D3BB3D}"/>
                </a:ext>
              </a:extLst>
            </p:cNvPr>
            <p:cNvSpPr/>
            <p:nvPr/>
          </p:nvSpPr>
          <p:spPr>
            <a:xfrm>
              <a:off x="360000" y="4928782"/>
              <a:ext cx="4892935" cy="8237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78AECE19-C7E1-A4B8-BDC5-5170E0BDAF81}"/>
              </a:ext>
            </a:extLst>
          </p:cNvPr>
          <p:cNvSpPr txBox="1"/>
          <p:nvPr/>
        </p:nvSpPr>
        <p:spPr>
          <a:xfrm>
            <a:off x="608017" y="1497905"/>
            <a:ext cx="4353089" cy="823715"/>
          </a:xfrm>
          <a:prstGeom prst="rect">
            <a:avLst/>
          </a:prstGeom>
          <a:noFill/>
        </p:spPr>
        <p:txBody>
          <a:bodyPr wrap="square" lIns="0" tIns="0" rIns="0" bIns="0" rtlCol="0" anchor="ctr">
            <a:noAutofit/>
          </a:bodyPr>
          <a:lstStyle/>
          <a:p>
            <a:pPr lvl="0" algn="l"/>
            <a:r>
              <a:rPr lang="en-AU" sz="1800" dirty="0">
                <a:solidFill>
                  <a:schemeClr val="bg1"/>
                </a:solidFill>
                <a:latin typeface="+mn-lt"/>
                <a:cs typeface="Arial" panose="020B0604020202020204" pitchFamily="34" charset="0"/>
              </a:rPr>
              <a:t>How we use land and water</a:t>
            </a:r>
          </a:p>
        </p:txBody>
      </p:sp>
      <p:sp>
        <p:nvSpPr>
          <p:cNvPr id="19" name="TextBox 18">
            <a:extLst>
              <a:ext uri="{FF2B5EF4-FFF2-40B4-BE49-F238E27FC236}">
                <a16:creationId xmlns:a16="http://schemas.microsoft.com/office/drawing/2014/main" id="{CAE6ED39-04C9-C868-38A5-AB5D96CE314E}"/>
              </a:ext>
            </a:extLst>
          </p:cNvPr>
          <p:cNvSpPr txBox="1"/>
          <p:nvPr/>
        </p:nvSpPr>
        <p:spPr>
          <a:xfrm>
            <a:off x="608017" y="2560246"/>
            <a:ext cx="4353089" cy="823715"/>
          </a:xfrm>
          <a:prstGeom prst="rect">
            <a:avLst/>
          </a:prstGeom>
          <a:noFill/>
        </p:spPr>
        <p:txBody>
          <a:bodyPr wrap="square" lIns="0" tIns="0" rIns="0" bIns="0" rtlCol="0" anchor="ctr">
            <a:noAutofit/>
          </a:bodyPr>
          <a:lstStyle/>
          <a:p>
            <a:pPr lvl="0" algn="l"/>
            <a:r>
              <a:rPr lang="en-AU" sz="1800" dirty="0">
                <a:solidFill>
                  <a:schemeClr val="bg1"/>
                </a:solidFill>
                <a:latin typeface="+mn-lt"/>
                <a:cs typeface="Arial" panose="020B0604020202020204" pitchFamily="34" charset="0"/>
              </a:rPr>
              <a:t>How we impact land and water</a:t>
            </a:r>
          </a:p>
        </p:txBody>
      </p:sp>
      <p:sp>
        <p:nvSpPr>
          <p:cNvPr id="7" name="TextBox 6">
            <a:extLst>
              <a:ext uri="{FF2B5EF4-FFF2-40B4-BE49-F238E27FC236}">
                <a16:creationId xmlns:a16="http://schemas.microsoft.com/office/drawing/2014/main" id="{35D579C2-B90E-FCDA-0176-B1721A559989}"/>
              </a:ext>
            </a:extLst>
          </p:cNvPr>
          <p:cNvSpPr txBox="1"/>
          <p:nvPr/>
        </p:nvSpPr>
        <p:spPr>
          <a:xfrm>
            <a:off x="608017" y="3719862"/>
            <a:ext cx="4644918" cy="1050587"/>
          </a:xfrm>
          <a:prstGeom prst="rect">
            <a:avLst/>
          </a:prstGeom>
          <a:noFill/>
        </p:spPr>
        <p:txBody>
          <a:bodyPr wrap="square" lIns="0" tIns="0" rIns="0" bIns="0" rtlCol="0" anchor="t">
            <a:noAutofit/>
          </a:bodyPr>
          <a:lstStyle/>
          <a:p>
            <a:pPr>
              <a:lnSpc>
                <a:spcPct val="150000"/>
              </a:lnSpc>
            </a:pPr>
            <a:r>
              <a:rPr lang="en-AU" sz="1800" dirty="0">
                <a:solidFill>
                  <a:schemeClr val="bg1"/>
                </a:solidFill>
                <a:cs typeface="Arial" panose="020B0604020202020204" pitchFamily="34" charset="0"/>
              </a:rPr>
              <a:t>Ways Aboriginal and Torres Strait Islander People use and connect to land and water</a:t>
            </a:r>
          </a:p>
        </p:txBody>
      </p:sp>
      <p:sp>
        <p:nvSpPr>
          <p:cNvPr id="17" name="TextBox 16">
            <a:extLst>
              <a:ext uri="{FF2B5EF4-FFF2-40B4-BE49-F238E27FC236}">
                <a16:creationId xmlns:a16="http://schemas.microsoft.com/office/drawing/2014/main" id="{E1624686-95E4-96B9-FA88-F4B62AFF83E7}"/>
              </a:ext>
            </a:extLst>
          </p:cNvPr>
          <p:cNvSpPr txBox="1"/>
          <p:nvPr/>
        </p:nvSpPr>
        <p:spPr>
          <a:xfrm>
            <a:off x="608017" y="4928782"/>
            <a:ext cx="4353089" cy="823715"/>
          </a:xfrm>
          <a:prstGeom prst="rect">
            <a:avLst/>
          </a:prstGeom>
          <a:noFill/>
        </p:spPr>
        <p:txBody>
          <a:bodyPr wrap="square" lIns="0" tIns="0" rIns="0" bIns="0" rtlCol="0" anchor="ctr">
            <a:noAutofit/>
          </a:bodyPr>
          <a:lstStyle/>
          <a:p>
            <a:pPr lvl="0" algn="l"/>
            <a:r>
              <a:rPr lang="en-AU" sz="1800" dirty="0">
                <a:solidFill>
                  <a:schemeClr val="bg1"/>
                </a:solidFill>
                <a:latin typeface="+mn-lt"/>
                <a:cs typeface="Arial" panose="020B0604020202020204" pitchFamily="34" charset="0"/>
              </a:rPr>
              <a:t>How we can care for our land and water</a:t>
            </a:r>
          </a:p>
        </p:txBody>
      </p:sp>
      <p:sp>
        <p:nvSpPr>
          <p:cNvPr id="4" name="Slide Number Placeholder 3">
            <a:extLst>
              <a:ext uri="{FF2B5EF4-FFF2-40B4-BE49-F238E27FC236}">
                <a16:creationId xmlns:a16="http://schemas.microsoft.com/office/drawing/2014/main" id="{980F9565-D5F4-3D2D-4FC3-4FB49439EDC5}"/>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57</a:t>
            </a:fld>
            <a:endParaRPr lang="en-AU"/>
          </a:p>
        </p:txBody>
      </p:sp>
    </p:spTree>
    <p:extLst>
      <p:ext uri="{BB962C8B-B14F-4D97-AF65-F5344CB8AC3E}">
        <p14:creationId xmlns:p14="http://schemas.microsoft.com/office/powerpoint/2010/main" val="344441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D1CD-CE66-461A-140D-74A898EFEA10}"/>
              </a:ext>
            </a:extLst>
          </p:cNvPr>
          <p:cNvSpPr>
            <a:spLocks noGrp="1"/>
          </p:cNvSpPr>
          <p:nvPr>
            <p:ph type="title"/>
          </p:nvPr>
        </p:nvSpPr>
        <p:spPr/>
        <p:txBody>
          <a:bodyPr anchor="t">
            <a:normAutofit/>
          </a:bodyPr>
          <a:lstStyle/>
          <a:p>
            <a:r>
              <a:rPr lang="en-AU" dirty="0">
                <a:cs typeface="Arial" panose="020B0604020202020204" pitchFamily="34" charset="0"/>
              </a:rPr>
              <a:t>Think, Pair, Share – sample answers</a:t>
            </a:r>
          </a:p>
        </p:txBody>
      </p:sp>
      <p:grpSp>
        <p:nvGrpSpPr>
          <p:cNvPr id="3" name="Group 2">
            <a:extLst>
              <a:ext uri="{FF2B5EF4-FFF2-40B4-BE49-F238E27FC236}">
                <a16:creationId xmlns:a16="http://schemas.microsoft.com/office/drawing/2014/main" id="{4E691274-7948-9789-5627-AF46210DFFFB}"/>
              </a:ext>
              <a:ext uri="{C183D7F6-B498-43B3-948B-1728B52AA6E4}">
                <adec:decorative xmlns:adec="http://schemas.microsoft.com/office/drawing/2017/decorative" val="1"/>
              </a:ext>
            </a:extLst>
          </p:cNvPr>
          <p:cNvGrpSpPr/>
          <p:nvPr/>
        </p:nvGrpSpPr>
        <p:grpSpPr>
          <a:xfrm>
            <a:off x="360000" y="1497905"/>
            <a:ext cx="11472000" cy="823715"/>
            <a:chOff x="360000" y="1497905"/>
            <a:chExt cx="11472000" cy="823715"/>
          </a:xfrm>
        </p:grpSpPr>
        <p:sp>
          <p:nvSpPr>
            <p:cNvPr id="22" name="Rounded Rectangle 21">
              <a:extLst>
                <a:ext uri="{FF2B5EF4-FFF2-40B4-BE49-F238E27FC236}">
                  <a16:creationId xmlns:a16="http://schemas.microsoft.com/office/drawing/2014/main" id="{F7E1DA46-90F1-948C-D16B-F3C09227B905}"/>
                </a:ext>
              </a:extLst>
            </p:cNvPr>
            <p:cNvSpPr/>
            <p:nvPr/>
          </p:nvSpPr>
          <p:spPr>
            <a:xfrm>
              <a:off x="5068188" y="1497905"/>
              <a:ext cx="6763812" cy="823715"/>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2574152A-7031-2E48-5947-53CA4C9DFAD7}"/>
                </a:ext>
              </a:extLst>
            </p:cNvPr>
            <p:cNvSpPr/>
            <p:nvPr/>
          </p:nvSpPr>
          <p:spPr>
            <a:xfrm>
              <a:off x="360000" y="1497905"/>
              <a:ext cx="4892935" cy="8237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9AA8E5D3-A7B7-3731-9047-52A8B1C79CF2}"/>
              </a:ext>
              <a:ext uri="{C183D7F6-B498-43B3-948B-1728B52AA6E4}">
                <adec:decorative xmlns:adec="http://schemas.microsoft.com/office/drawing/2017/decorative" val="1"/>
              </a:ext>
            </a:extLst>
          </p:cNvPr>
          <p:cNvGrpSpPr/>
          <p:nvPr/>
        </p:nvGrpSpPr>
        <p:grpSpPr>
          <a:xfrm>
            <a:off x="360000" y="2560246"/>
            <a:ext cx="11472000" cy="831416"/>
            <a:chOff x="360000" y="2560246"/>
            <a:chExt cx="11472000" cy="831416"/>
          </a:xfrm>
        </p:grpSpPr>
        <p:sp>
          <p:nvSpPr>
            <p:cNvPr id="23" name="Rounded Rectangle 22">
              <a:extLst>
                <a:ext uri="{FF2B5EF4-FFF2-40B4-BE49-F238E27FC236}">
                  <a16:creationId xmlns:a16="http://schemas.microsoft.com/office/drawing/2014/main" id="{B9987121-1F3E-26AD-7AA6-86F8CF6DEC2A}"/>
                </a:ext>
              </a:extLst>
            </p:cNvPr>
            <p:cNvSpPr/>
            <p:nvPr/>
          </p:nvSpPr>
          <p:spPr>
            <a:xfrm>
              <a:off x="5068188" y="2567947"/>
              <a:ext cx="6763812" cy="823715"/>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B7997F10-2532-DEDD-123B-064521FF2AA0}"/>
                </a:ext>
              </a:extLst>
            </p:cNvPr>
            <p:cNvSpPr/>
            <p:nvPr/>
          </p:nvSpPr>
          <p:spPr>
            <a:xfrm>
              <a:off x="360000" y="2560246"/>
              <a:ext cx="4892935" cy="8237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542246D2-90D0-6C76-F837-51FAE6658CD5}"/>
              </a:ext>
              <a:ext uri="{C183D7F6-B498-43B3-948B-1728B52AA6E4}">
                <adec:decorative xmlns:adec="http://schemas.microsoft.com/office/drawing/2017/decorative" val="1"/>
              </a:ext>
            </a:extLst>
          </p:cNvPr>
          <p:cNvGrpSpPr/>
          <p:nvPr/>
        </p:nvGrpSpPr>
        <p:grpSpPr>
          <a:xfrm>
            <a:off x="360000" y="3618534"/>
            <a:ext cx="11472000" cy="1355285"/>
            <a:chOff x="360000" y="3618534"/>
            <a:chExt cx="11472000" cy="1355285"/>
          </a:xfrm>
        </p:grpSpPr>
        <p:sp>
          <p:nvSpPr>
            <p:cNvPr id="24" name="Rounded Rectangle 23">
              <a:extLst>
                <a:ext uri="{FF2B5EF4-FFF2-40B4-BE49-F238E27FC236}">
                  <a16:creationId xmlns:a16="http://schemas.microsoft.com/office/drawing/2014/main" id="{7480E74F-DFD1-058A-EE91-5B7FE4B0CC27}"/>
                </a:ext>
              </a:extLst>
            </p:cNvPr>
            <p:cNvSpPr/>
            <p:nvPr/>
          </p:nvSpPr>
          <p:spPr>
            <a:xfrm>
              <a:off x="4727643" y="3618534"/>
              <a:ext cx="7104357" cy="1342572"/>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4E7F6E86-A958-C262-E18E-02AEF71CAF21}"/>
                </a:ext>
              </a:extLst>
            </p:cNvPr>
            <p:cNvSpPr/>
            <p:nvPr/>
          </p:nvSpPr>
          <p:spPr>
            <a:xfrm>
              <a:off x="360000" y="3622587"/>
              <a:ext cx="4892935" cy="13512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769A637F-22B5-4EC0-2472-C95A7686929A}"/>
              </a:ext>
              <a:ext uri="{C183D7F6-B498-43B3-948B-1728B52AA6E4}">
                <adec:decorative xmlns:adec="http://schemas.microsoft.com/office/drawing/2017/decorative" val="1"/>
              </a:ext>
            </a:extLst>
          </p:cNvPr>
          <p:cNvGrpSpPr/>
          <p:nvPr/>
        </p:nvGrpSpPr>
        <p:grpSpPr>
          <a:xfrm>
            <a:off x="360000" y="5218124"/>
            <a:ext cx="11472000" cy="836429"/>
            <a:chOff x="360000" y="5218124"/>
            <a:chExt cx="11472000" cy="836429"/>
          </a:xfrm>
        </p:grpSpPr>
        <p:sp>
          <p:nvSpPr>
            <p:cNvPr id="25" name="Rounded Rectangle 24">
              <a:extLst>
                <a:ext uri="{FF2B5EF4-FFF2-40B4-BE49-F238E27FC236}">
                  <a16:creationId xmlns:a16="http://schemas.microsoft.com/office/drawing/2014/main" id="{E532FC60-E1EA-F1B5-1A0F-4F70DCF48F11}"/>
                </a:ext>
              </a:extLst>
            </p:cNvPr>
            <p:cNvSpPr/>
            <p:nvPr/>
          </p:nvSpPr>
          <p:spPr>
            <a:xfrm>
              <a:off x="5068188" y="5230838"/>
              <a:ext cx="6763812" cy="823715"/>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1A5D30AB-DF08-D93A-0EAA-2E9CD2D3BB3D}"/>
                </a:ext>
              </a:extLst>
            </p:cNvPr>
            <p:cNvSpPr/>
            <p:nvPr/>
          </p:nvSpPr>
          <p:spPr>
            <a:xfrm>
              <a:off x="360000" y="5218124"/>
              <a:ext cx="4892935" cy="8237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78AECE19-C7E1-A4B8-BDC5-5170E0BDAF81}"/>
              </a:ext>
            </a:extLst>
          </p:cNvPr>
          <p:cNvSpPr txBox="1"/>
          <p:nvPr/>
        </p:nvSpPr>
        <p:spPr>
          <a:xfrm>
            <a:off x="608017" y="1497905"/>
            <a:ext cx="4353089" cy="823715"/>
          </a:xfrm>
          <a:prstGeom prst="rect">
            <a:avLst/>
          </a:prstGeom>
          <a:noFill/>
        </p:spPr>
        <p:txBody>
          <a:bodyPr wrap="square" lIns="0" tIns="0" rIns="0" bIns="0" rtlCol="0" anchor="ctr">
            <a:noAutofit/>
          </a:bodyPr>
          <a:lstStyle/>
          <a:p>
            <a:pPr lvl="0" algn="l"/>
            <a:r>
              <a:rPr lang="en-AU" sz="1800" dirty="0">
                <a:solidFill>
                  <a:schemeClr val="bg1"/>
                </a:solidFill>
                <a:latin typeface="+mn-lt"/>
                <a:cs typeface="Arial" panose="020B0604020202020204" pitchFamily="34" charset="0"/>
              </a:rPr>
              <a:t>How we use land and water</a:t>
            </a:r>
          </a:p>
        </p:txBody>
      </p:sp>
      <p:sp>
        <p:nvSpPr>
          <p:cNvPr id="26" name="TextBox 25">
            <a:extLst>
              <a:ext uri="{FF2B5EF4-FFF2-40B4-BE49-F238E27FC236}">
                <a16:creationId xmlns:a16="http://schemas.microsoft.com/office/drawing/2014/main" id="{095F06AB-75FA-7765-AFE1-3C7CC9903ACD}"/>
              </a:ext>
            </a:extLst>
          </p:cNvPr>
          <p:cNvSpPr txBox="1"/>
          <p:nvPr/>
        </p:nvSpPr>
        <p:spPr>
          <a:xfrm>
            <a:off x="5452391" y="1497905"/>
            <a:ext cx="6379609" cy="823715"/>
          </a:xfrm>
          <a:prstGeom prst="rect">
            <a:avLst/>
          </a:prstGeom>
          <a:noFill/>
        </p:spPr>
        <p:txBody>
          <a:bodyPr wrap="square" lIns="0" tIns="0" rIns="0" bIns="0" rtlCol="0" anchor="ctr">
            <a:noAutofit/>
          </a:bodyPr>
          <a:lstStyle/>
          <a:p>
            <a:pPr lvl="0">
              <a:buNone/>
            </a:pPr>
            <a:r>
              <a:rPr lang="en-AU" sz="1800" dirty="0">
                <a:solidFill>
                  <a:schemeClr val="tx1"/>
                </a:solidFill>
                <a:latin typeface="+mn-lt"/>
                <a:cs typeface="Arial" panose="020B0604020202020204" pitchFamily="34" charset="0"/>
              </a:rPr>
              <a:t>swimming, horse riding, kayaking, fishing, camping, hiking</a:t>
            </a:r>
          </a:p>
        </p:txBody>
      </p:sp>
      <p:sp>
        <p:nvSpPr>
          <p:cNvPr id="19" name="TextBox 18">
            <a:extLst>
              <a:ext uri="{FF2B5EF4-FFF2-40B4-BE49-F238E27FC236}">
                <a16:creationId xmlns:a16="http://schemas.microsoft.com/office/drawing/2014/main" id="{CAE6ED39-04C9-C868-38A5-AB5D96CE314E}"/>
              </a:ext>
            </a:extLst>
          </p:cNvPr>
          <p:cNvSpPr txBox="1"/>
          <p:nvPr/>
        </p:nvSpPr>
        <p:spPr>
          <a:xfrm>
            <a:off x="608017" y="2560246"/>
            <a:ext cx="4353089" cy="823715"/>
          </a:xfrm>
          <a:prstGeom prst="rect">
            <a:avLst/>
          </a:prstGeom>
          <a:noFill/>
        </p:spPr>
        <p:txBody>
          <a:bodyPr wrap="square" lIns="0" tIns="0" rIns="0" bIns="0" rtlCol="0" anchor="ctr">
            <a:noAutofit/>
          </a:bodyPr>
          <a:lstStyle/>
          <a:p>
            <a:pPr lvl="0" algn="l"/>
            <a:r>
              <a:rPr lang="en-AU" sz="1800" dirty="0">
                <a:solidFill>
                  <a:schemeClr val="bg1"/>
                </a:solidFill>
                <a:latin typeface="+mn-lt"/>
                <a:cs typeface="Arial" panose="020B0604020202020204" pitchFamily="34" charset="0"/>
              </a:rPr>
              <a:t>How we impact land and water</a:t>
            </a:r>
          </a:p>
        </p:txBody>
      </p:sp>
      <p:sp>
        <p:nvSpPr>
          <p:cNvPr id="27" name="TextBox 26">
            <a:extLst>
              <a:ext uri="{FF2B5EF4-FFF2-40B4-BE49-F238E27FC236}">
                <a16:creationId xmlns:a16="http://schemas.microsoft.com/office/drawing/2014/main" id="{C8560478-2AD8-E0B1-9CF9-336E8E55FDD0}"/>
              </a:ext>
            </a:extLst>
          </p:cNvPr>
          <p:cNvSpPr txBox="1"/>
          <p:nvPr/>
        </p:nvSpPr>
        <p:spPr>
          <a:xfrm>
            <a:off x="5452391" y="2567948"/>
            <a:ext cx="6379609" cy="823715"/>
          </a:xfrm>
          <a:prstGeom prst="rect">
            <a:avLst/>
          </a:prstGeom>
          <a:noFill/>
        </p:spPr>
        <p:txBody>
          <a:bodyPr wrap="square" lIns="0" tIns="0" rIns="0" bIns="0" rtlCol="0" anchor="ctr">
            <a:noAutofit/>
          </a:bodyPr>
          <a:lstStyle/>
          <a:p>
            <a:pPr lvl="0">
              <a:buNone/>
            </a:pPr>
            <a:r>
              <a:rPr lang="en-AU" sz="1800" dirty="0">
                <a:solidFill>
                  <a:schemeClr val="tx1"/>
                </a:solidFill>
                <a:latin typeface="+mn-lt"/>
                <a:cs typeface="Arial" panose="020B0604020202020204" pitchFamily="34" charset="0"/>
              </a:rPr>
              <a:t>plastic waste, pollution, land degradation, climate change</a:t>
            </a:r>
          </a:p>
        </p:txBody>
      </p:sp>
      <p:sp>
        <p:nvSpPr>
          <p:cNvPr id="7" name="TextBox 6">
            <a:extLst>
              <a:ext uri="{FF2B5EF4-FFF2-40B4-BE49-F238E27FC236}">
                <a16:creationId xmlns:a16="http://schemas.microsoft.com/office/drawing/2014/main" id="{35D579C2-B90E-FCDA-0176-B1721A559989}"/>
              </a:ext>
            </a:extLst>
          </p:cNvPr>
          <p:cNvSpPr txBox="1"/>
          <p:nvPr/>
        </p:nvSpPr>
        <p:spPr>
          <a:xfrm>
            <a:off x="608017" y="3605820"/>
            <a:ext cx="4644918" cy="1355286"/>
          </a:xfrm>
          <a:prstGeom prst="rect">
            <a:avLst/>
          </a:prstGeom>
          <a:noFill/>
        </p:spPr>
        <p:txBody>
          <a:bodyPr wrap="square" lIns="0" tIns="0" rIns="0" bIns="0" rtlCol="0" anchor="ctr">
            <a:noAutofit/>
          </a:bodyPr>
          <a:lstStyle/>
          <a:p>
            <a:pPr>
              <a:lnSpc>
                <a:spcPct val="150000"/>
              </a:lnSpc>
            </a:pPr>
            <a:r>
              <a:rPr lang="en-AU" sz="1800" dirty="0">
                <a:solidFill>
                  <a:schemeClr val="bg1"/>
                </a:solidFill>
                <a:cs typeface="Arial" panose="020B0604020202020204" pitchFamily="34" charset="0"/>
              </a:rPr>
              <a:t>Ways Aboriginal and Torres Strait Islander People use and connect to land and water</a:t>
            </a:r>
          </a:p>
        </p:txBody>
      </p:sp>
      <p:sp>
        <p:nvSpPr>
          <p:cNvPr id="28" name="TextBox 27">
            <a:extLst>
              <a:ext uri="{FF2B5EF4-FFF2-40B4-BE49-F238E27FC236}">
                <a16:creationId xmlns:a16="http://schemas.microsoft.com/office/drawing/2014/main" id="{7D18CFC5-1A89-ED55-DD83-FD083C09B442}"/>
              </a:ext>
            </a:extLst>
          </p:cNvPr>
          <p:cNvSpPr txBox="1"/>
          <p:nvPr/>
        </p:nvSpPr>
        <p:spPr>
          <a:xfrm>
            <a:off x="5452391" y="3622588"/>
            <a:ext cx="6379609" cy="1351232"/>
          </a:xfrm>
          <a:prstGeom prst="rect">
            <a:avLst/>
          </a:prstGeom>
          <a:noFill/>
        </p:spPr>
        <p:txBody>
          <a:bodyPr wrap="square" lIns="0" tIns="0" rIns="0" bIns="0" rtlCol="0" anchor="t">
            <a:noAutofit/>
          </a:bodyPr>
          <a:lstStyle/>
          <a:p>
            <a:pPr lvl="0">
              <a:lnSpc>
                <a:spcPct val="150000"/>
              </a:lnSpc>
              <a:buNone/>
            </a:pPr>
            <a:r>
              <a:rPr lang="en-AU" sz="1800" dirty="0">
                <a:solidFill>
                  <a:schemeClr val="tx1"/>
                </a:solidFill>
                <a:latin typeface="+mn-lt"/>
                <a:cs typeface="Arial" panose="020B0604020202020204" pitchFamily="34" charset="0"/>
              </a:rPr>
              <a:t>spiritual and cultural practices, sustainable land management, ceremonies, storytelling, community wellbeing and environmental stewardship.</a:t>
            </a:r>
          </a:p>
        </p:txBody>
      </p:sp>
      <p:sp>
        <p:nvSpPr>
          <p:cNvPr id="17" name="TextBox 16">
            <a:extLst>
              <a:ext uri="{FF2B5EF4-FFF2-40B4-BE49-F238E27FC236}">
                <a16:creationId xmlns:a16="http://schemas.microsoft.com/office/drawing/2014/main" id="{E1624686-95E4-96B9-FA88-F4B62AFF83E7}"/>
              </a:ext>
            </a:extLst>
          </p:cNvPr>
          <p:cNvSpPr txBox="1"/>
          <p:nvPr/>
        </p:nvSpPr>
        <p:spPr>
          <a:xfrm>
            <a:off x="608017" y="5218124"/>
            <a:ext cx="4353089" cy="823715"/>
          </a:xfrm>
          <a:prstGeom prst="rect">
            <a:avLst/>
          </a:prstGeom>
          <a:noFill/>
        </p:spPr>
        <p:txBody>
          <a:bodyPr wrap="square" lIns="0" tIns="0" rIns="0" bIns="0" rtlCol="0" anchor="ctr">
            <a:noAutofit/>
          </a:bodyPr>
          <a:lstStyle/>
          <a:p>
            <a:pPr lvl="0" algn="l"/>
            <a:r>
              <a:rPr lang="en-AU" sz="1800" dirty="0">
                <a:solidFill>
                  <a:schemeClr val="bg1"/>
                </a:solidFill>
                <a:latin typeface="+mn-lt"/>
                <a:cs typeface="Arial" panose="020B0604020202020204" pitchFamily="34" charset="0"/>
              </a:rPr>
              <a:t>How we can care for our land and water</a:t>
            </a:r>
          </a:p>
        </p:txBody>
      </p:sp>
      <p:sp>
        <p:nvSpPr>
          <p:cNvPr id="29" name="TextBox 28">
            <a:extLst>
              <a:ext uri="{FF2B5EF4-FFF2-40B4-BE49-F238E27FC236}">
                <a16:creationId xmlns:a16="http://schemas.microsoft.com/office/drawing/2014/main" id="{F3286D79-22C3-41B8-4DE1-0C028B37A647}"/>
              </a:ext>
            </a:extLst>
          </p:cNvPr>
          <p:cNvSpPr txBox="1"/>
          <p:nvPr/>
        </p:nvSpPr>
        <p:spPr>
          <a:xfrm>
            <a:off x="5452392" y="5191929"/>
            <a:ext cx="6131592" cy="823715"/>
          </a:xfrm>
          <a:prstGeom prst="rect">
            <a:avLst/>
          </a:prstGeom>
          <a:noFill/>
        </p:spPr>
        <p:txBody>
          <a:bodyPr wrap="square" lIns="0" tIns="0" rIns="0" bIns="0" rtlCol="0" anchor="ctr">
            <a:noAutofit/>
          </a:bodyPr>
          <a:lstStyle/>
          <a:p>
            <a:pPr lvl="0">
              <a:lnSpc>
                <a:spcPct val="150000"/>
              </a:lnSpc>
              <a:buNone/>
            </a:pPr>
            <a:r>
              <a:rPr lang="en-AU" sz="1800" dirty="0">
                <a:cs typeface="Arial" panose="020B0604020202020204" pitchFamily="34" charset="0"/>
              </a:rPr>
              <a:t>make better consumer choices for example not buy produce in plastic containers</a:t>
            </a:r>
          </a:p>
        </p:txBody>
      </p:sp>
      <p:sp>
        <p:nvSpPr>
          <p:cNvPr id="4" name="Slide Number Placeholder 3">
            <a:extLst>
              <a:ext uri="{FF2B5EF4-FFF2-40B4-BE49-F238E27FC236}">
                <a16:creationId xmlns:a16="http://schemas.microsoft.com/office/drawing/2014/main" id="{980F9565-D5F4-3D2D-4FC3-4FB49439EDC5}"/>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58</a:t>
            </a:fld>
            <a:endParaRPr lang="en-AU"/>
          </a:p>
        </p:txBody>
      </p:sp>
    </p:spTree>
    <p:extLst>
      <p:ext uri="{BB962C8B-B14F-4D97-AF65-F5344CB8AC3E}">
        <p14:creationId xmlns:p14="http://schemas.microsoft.com/office/powerpoint/2010/main" val="266266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Think, Pair, Share – suggested answers</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US" dirty="0">
                <a:cs typeface="Arial" panose="020B0604020202020204" pitchFamily="34" charset="0"/>
              </a:rPr>
              <a:t>Sample answers</a:t>
            </a:r>
          </a:p>
        </p:txBody>
      </p:sp>
      <p:graphicFrame>
        <p:nvGraphicFramePr>
          <p:cNvPr id="9" name="Content Placeholder 8">
            <a:extLst>
              <a:ext uri="{FF2B5EF4-FFF2-40B4-BE49-F238E27FC236}">
                <a16:creationId xmlns:a16="http://schemas.microsoft.com/office/drawing/2014/main" id="{21FE6222-9300-0290-87E6-DAAFA1E2ADBE}"/>
              </a:ext>
            </a:extLst>
          </p:cNvPr>
          <p:cNvGraphicFramePr>
            <a:graphicFrameLocks noGrp="1"/>
          </p:cNvGraphicFramePr>
          <p:nvPr>
            <p:ph idx="1"/>
            <p:extLst>
              <p:ext uri="{D42A27DB-BD31-4B8C-83A1-F6EECF244321}">
                <p14:modId xmlns:p14="http://schemas.microsoft.com/office/powerpoint/2010/main" val="839574098"/>
              </p:ext>
            </p:extLst>
          </p:nvPr>
        </p:nvGraphicFramePr>
        <p:xfrm>
          <a:off x="360363" y="1619252"/>
          <a:ext cx="11483973" cy="4490000"/>
        </p:xfrm>
        <a:graphic>
          <a:graphicData uri="http://schemas.openxmlformats.org/drawingml/2006/table">
            <a:tbl>
              <a:tblPr firstRow="1" bandRow="1">
                <a:tableStyleId>{5A111915-BE36-4E01-A7E5-04B1672EAD32}</a:tableStyleId>
              </a:tblPr>
              <a:tblGrid>
                <a:gridCol w="3827991">
                  <a:extLst>
                    <a:ext uri="{9D8B030D-6E8A-4147-A177-3AD203B41FA5}">
                      <a16:colId xmlns:a16="http://schemas.microsoft.com/office/drawing/2014/main" val="2230470198"/>
                    </a:ext>
                  </a:extLst>
                </a:gridCol>
                <a:gridCol w="3827991">
                  <a:extLst>
                    <a:ext uri="{9D8B030D-6E8A-4147-A177-3AD203B41FA5}">
                      <a16:colId xmlns:a16="http://schemas.microsoft.com/office/drawing/2014/main" val="2961336212"/>
                    </a:ext>
                  </a:extLst>
                </a:gridCol>
                <a:gridCol w="3827991">
                  <a:extLst>
                    <a:ext uri="{9D8B030D-6E8A-4147-A177-3AD203B41FA5}">
                      <a16:colId xmlns:a16="http://schemas.microsoft.com/office/drawing/2014/main" val="2711129207"/>
                    </a:ext>
                  </a:extLst>
                </a:gridCol>
              </a:tblGrid>
              <a:tr h="911913">
                <a:tc>
                  <a:txBody>
                    <a:bodyPr/>
                    <a:lstStyle/>
                    <a:p>
                      <a:pPr algn="l">
                        <a:lnSpc>
                          <a:spcPct val="150000"/>
                        </a:lnSpc>
                        <a:spcBef>
                          <a:spcPts val="1200"/>
                        </a:spcBef>
                        <a:spcAft>
                          <a:spcPts val="600"/>
                        </a:spcAft>
                      </a:pPr>
                      <a:r>
                        <a:rPr lang="en-AU" sz="1800" b="0" dirty="0">
                          <a:effectLst/>
                        </a:rPr>
                        <a:t>Ways we use our land and water</a:t>
                      </a:r>
                      <a:endParaRPr lang="en-AU" sz="1800" b="0" dirty="0">
                        <a:effectLst/>
                        <a:latin typeface="+mn-lt"/>
                        <a:ea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spcBef>
                          <a:spcPts val="1200"/>
                        </a:spcBef>
                        <a:spcAft>
                          <a:spcPts val="600"/>
                        </a:spcAft>
                      </a:pPr>
                      <a:r>
                        <a:rPr lang="en-AU" sz="1800" b="0" dirty="0">
                          <a:effectLst/>
                        </a:rPr>
                        <a:t>Ways we impact our land and water</a:t>
                      </a:r>
                      <a:endParaRPr lang="en-AU" sz="1800" b="0" dirty="0">
                        <a:effectLst/>
                        <a:latin typeface="+mn-lt"/>
                        <a:ea typeface="Calibri" panose="020F050202020403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lnSpc>
                          <a:spcPct val="150000"/>
                        </a:lnSpc>
                        <a:spcBef>
                          <a:spcPts val="1200"/>
                        </a:spcBef>
                        <a:spcAft>
                          <a:spcPts val="600"/>
                        </a:spcAft>
                      </a:pPr>
                      <a:r>
                        <a:rPr lang="en-AU" sz="1800" b="0" dirty="0">
                          <a:effectLst/>
                        </a:rPr>
                        <a:t>Ways we can care for our land</a:t>
                      </a:r>
                      <a:br>
                        <a:rPr lang="en-AU" sz="1800" b="0" dirty="0">
                          <a:effectLst/>
                        </a:rPr>
                      </a:br>
                      <a:r>
                        <a:rPr lang="en-AU" sz="1800" b="0" dirty="0">
                          <a:effectLst/>
                        </a:rPr>
                        <a:t>and water</a:t>
                      </a:r>
                      <a:endParaRPr lang="en-AU" sz="1800" b="0" dirty="0">
                        <a:effectLst/>
                        <a:latin typeface="+mn-lt"/>
                        <a:ea typeface="Calibri" panose="020F050202020403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001163270"/>
                  </a:ext>
                </a:extLst>
              </a:tr>
              <a:tr h="3578087">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b="0" dirty="0">
                          <a:effectLst/>
                          <a:highlight>
                            <a:srgbClr val="FFFFFF"/>
                          </a:highlight>
                        </a:rPr>
                        <a:t>swimming</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b="0" dirty="0">
                          <a:effectLst/>
                          <a:highlight>
                            <a:srgbClr val="FFFFFF"/>
                          </a:highlight>
                        </a:rPr>
                        <a:t>horse riding</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b="0" dirty="0">
                          <a:effectLst/>
                          <a:highlight>
                            <a:srgbClr val="FFFFFF"/>
                          </a:highlight>
                        </a:rPr>
                        <a:t>kayaking</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b="0" dirty="0">
                          <a:effectLst/>
                          <a:highlight>
                            <a:srgbClr val="FFFFFF"/>
                          </a:highlight>
                        </a:rPr>
                        <a:t>fishing</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b="0" dirty="0">
                          <a:effectLst/>
                          <a:highlight>
                            <a:srgbClr val="FFFFFF"/>
                          </a:highlight>
                        </a:rPr>
                        <a:t>camping</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b="0" dirty="0">
                          <a:effectLst/>
                          <a:highlight>
                            <a:srgbClr val="FFFFFF"/>
                          </a:highlight>
                        </a:rPr>
                        <a:t>hiking</a:t>
                      </a:r>
                    </a:p>
                  </a:txBody>
                  <a:tcPr>
                    <a:lnR w="1270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effectLst/>
                          <a:highlight>
                            <a:srgbClr val="FFFFFF"/>
                          </a:highlight>
                        </a:rPr>
                        <a:t>plastic waste</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effectLst/>
                          <a:highlight>
                            <a:srgbClr val="FFFFFF"/>
                          </a:highlight>
                        </a:rPr>
                        <a:t>pollution</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effectLst/>
                          <a:highlight>
                            <a:srgbClr val="FFFFFF"/>
                          </a:highlight>
                        </a:rPr>
                        <a:t>land degradation</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effectLst/>
                          <a:highlight>
                            <a:srgbClr val="FFFFFF"/>
                          </a:highlight>
                        </a:rPr>
                        <a:t>climate change</a:t>
                      </a:r>
                      <a:endParaRPr lang="en-AU" dirty="0"/>
                    </a:p>
                    <a:p>
                      <a:endParaRPr lang="en-AU"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effectLst/>
                          <a:highlight>
                            <a:srgbClr val="FFFFFF"/>
                          </a:highlight>
                        </a:rPr>
                        <a:t>make better consumer choices for example don’t buy produce in plastic containers</a:t>
                      </a:r>
                    </a:p>
                    <a:p>
                      <a:endParaRPr lang="en-AU" dirty="0"/>
                    </a:p>
                  </a:txBody>
                  <a:tcP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2858497392"/>
                  </a:ext>
                </a:extLst>
              </a:tr>
            </a:tbl>
          </a:graphicData>
        </a:graphic>
      </p:graphicFrame>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59</a:t>
            </a:fld>
            <a:endParaRPr lang="en-AU"/>
          </a:p>
        </p:txBody>
      </p:sp>
    </p:spTree>
    <p:extLst>
      <p:ext uri="{BB962C8B-B14F-4D97-AF65-F5344CB8AC3E}">
        <p14:creationId xmlns:p14="http://schemas.microsoft.com/office/powerpoint/2010/main" val="341932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96821-6FA8-9EBA-79AA-D860E5699568}"/>
              </a:ext>
            </a:extLst>
          </p:cNvPr>
          <p:cNvSpPr>
            <a:spLocks noGrp="1"/>
          </p:cNvSpPr>
          <p:nvPr>
            <p:ph type="title"/>
          </p:nvPr>
        </p:nvSpPr>
        <p:spPr/>
        <p:txBody>
          <a:bodyPr/>
          <a:lstStyle/>
          <a:p>
            <a:r>
              <a:rPr lang="en-AU" dirty="0">
                <a:cs typeface="Arial" panose="020B0604020202020204" pitchFamily="34" charset="0"/>
              </a:rPr>
              <a:t>Where are textiles found?</a:t>
            </a:r>
          </a:p>
        </p:txBody>
      </p:sp>
      <p:grpSp>
        <p:nvGrpSpPr>
          <p:cNvPr id="23" name="Group 22">
            <a:extLst>
              <a:ext uri="{FF2B5EF4-FFF2-40B4-BE49-F238E27FC236}">
                <a16:creationId xmlns:a16="http://schemas.microsoft.com/office/drawing/2014/main" id="{760E681B-4E0C-0FA1-3669-577AE736FAAE}"/>
              </a:ext>
              <a:ext uri="{C183D7F6-B498-43B3-948B-1728B52AA6E4}">
                <adec:decorative xmlns:adec="http://schemas.microsoft.com/office/drawing/2017/decorative" val="1"/>
              </a:ext>
            </a:extLst>
          </p:cNvPr>
          <p:cNvGrpSpPr/>
          <p:nvPr/>
        </p:nvGrpSpPr>
        <p:grpSpPr>
          <a:xfrm>
            <a:off x="3080546" y="1264410"/>
            <a:ext cx="6114586" cy="5177883"/>
            <a:chOff x="3080546" y="1264410"/>
            <a:chExt cx="6114586" cy="5177883"/>
          </a:xfrm>
        </p:grpSpPr>
        <p:cxnSp>
          <p:nvCxnSpPr>
            <p:cNvPr id="19" name="Straight Connector 18">
              <a:extLst>
                <a:ext uri="{FF2B5EF4-FFF2-40B4-BE49-F238E27FC236}">
                  <a16:creationId xmlns:a16="http://schemas.microsoft.com/office/drawing/2014/main" id="{2F059C78-834F-B2B2-CA29-F246E1B354A7}"/>
                </a:ext>
              </a:extLst>
            </p:cNvPr>
            <p:cNvCxnSpPr>
              <a:cxnSpLocks/>
            </p:cNvCxnSpPr>
            <p:nvPr/>
          </p:nvCxnSpPr>
          <p:spPr>
            <a:xfrm>
              <a:off x="6104385" y="2014654"/>
              <a:ext cx="0" cy="386139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E02862-562C-089E-A691-BC13FA029409}"/>
                </a:ext>
              </a:extLst>
            </p:cNvPr>
            <p:cNvCxnSpPr>
              <a:cxnSpLocks/>
            </p:cNvCxnSpPr>
            <p:nvPr/>
          </p:nvCxnSpPr>
          <p:spPr>
            <a:xfrm rot="16200000" flipH="1" flipV="1">
              <a:off x="6336335" y="1900355"/>
              <a:ext cx="0" cy="386139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DA3868-45E2-FEFC-E01E-4F866EF599F6}"/>
                </a:ext>
              </a:extLst>
            </p:cNvPr>
            <p:cNvCxnSpPr>
              <a:cxnSpLocks/>
            </p:cNvCxnSpPr>
            <p:nvPr/>
          </p:nvCxnSpPr>
          <p:spPr>
            <a:xfrm rot="18540000" flipH="1" flipV="1">
              <a:off x="6072020" y="1913969"/>
              <a:ext cx="0" cy="386139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9D2CC3E-DF82-1BB2-13B5-51D9E7282838}"/>
                </a:ext>
              </a:extLst>
            </p:cNvPr>
            <p:cNvCxnSpPr>
              <a:cxnSpLocks/>
            </p:cNvCxnSpPr>
            <p:nvPr/>
          </p:nvCxnSpPr>
          <p:spPr>
            <a:xfrm rot="-18540000" flipH="1" flipV="1">
              <a:off x="6171203" y="1798422"/>
              <a:ext cx="0" cy="386139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3FE71955-CEDC-BC81-523F-8A5D36E2F1D4}"/>
                </a:ext>
              </a:extLst>
            </p:cNvPr>
            <p:cNvSpPr/>
            <p:nvPr/>
          </p:nvSpPr>
          <p:spPr>
            <a:xfrm>
              <a:off x="5400000" y="3126664"/>
              <a:ext cx="1408771" cy="140877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8570E68-7B61-8030-3A0E-2690595325D8}"/>
                </a:ext>
              </a:extLst>
            </p:cNvPr>
            <p:cNvSpPr/>
            <p:nvPr/>
          </p:nvSpPr>
          <p:spPr>
            <a:xfrm>
              <a:off x="5400000" y="1264410"/>
              <a:ext cx="1408771" cy="1408771"/>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F3BB84-EAF0-08EA-28CE-51E4DBF3BFF0}"/>
                </a:ext>
              </a:extLst>
            </p:cNvPr>
            <p:cNvSpPr/>
            <p:nvPr/>
          </p:nvSpPr>
          <p:spPr>
            <a:xfrm>
              <a:off x="5400000" y="5033522"/>
              <a:ext cx="1408771" cy="1408771"/>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5774357-EBD5-A8A8-2B49-8D8239A8253B}"/>
                </a:ext>
              </a:extLst>
            </p:cNvPr>
            <p:cNvSpPr/>
            <p:nvPr/>
          </p:nvSpPr>
          <p:spPr>
            <a:xfrm>
              <a:off x="3080546" y="3126664"/>
              <a:ext cx="1408771" cy="1408771"/>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BE42A8D-45EB-BB89-CAEF-03AE5992B014}"/>
                </a:ext>
              </a:extLst>
            </p:cNvPr>
            <p:cNvSpPr/>
            <p:nvPr/>
          </p:nvSpPr>
          <p:spPr>
            <a:xfrm>
              <a:off x="7786361" y="3126664"/>
              <a:ext cx="1408771" cy="1408771"/>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13FE09-1038-DC17-63B2-2B2047C61A5E}"/>
                </a:ext>
              </a:extLst>
            </p:cNvPr>
            <p:cNvSpPr/>
            <p:nvPr/>
          </p:nvSpPr>
          <p:spPr>
            <a:xfrm>
              <a:off x="3883434" y="1833122"/>
              <a:ext cx="1408771" cy="1408771"/>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00081CA-78EA-7E19-7309-FACFD849F322}"/>
                </a:ext>
              </a:extLst>
            </p:cNvPr>
            <p:cNvSpPr/>
            <p:nvPr/>
          </p:nvSpPr>
          <p:spPr>
            <a:xfrm>
              <a:off x="3883434" y="4487112"/>
              <a:ext cx="1408771" cy="1408771"/>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76B2A2D-BC57-0E43-BFD2-8C91F1CA982F}"/>
                </a:ext>
              </a:extLst>
            </p:cNvPr>
            <p:cNvSpPr/>
            <p:nvPr/>
          </p:nvSpPr>
          <p:spPr>
            <a:xfrm>
              <a:off x="6961170" y="4467273"/>
              <a:ext cx="1408771" cy="1408771"/>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3504153-00FD-6953-946D-354A2DE380CB}"/>
                </a:ext>
              </a:extLst>
            </p:cNvPr>
            <p:cNvSpPr/>
            <p:nvPr/>
          </p:nvSpPr>
          <p:spPr>
            <a:xfrm>
              <a:off x="6968253" y="1791371"/>
              <a:ext cx="1408771" cy="1408771"/>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976A34F0-FEF4-D9CA-F265-D5B2BB6CC116}"/>
              </a:ext>
            </a:extLst>
          </p:cNvPr>
          <p:cNvSpPr txBox="1"/>
          <p:nvPr/>
        </p:nvSpPr>
        <p:spPr>
          <a:xfrm>
            <a:off x="5494534" y="3436365"/>
            <a:ext cx="1219702" cy="1112010"/>
          </a:xfrm>
          <a:prstGeom prst="rect">
            <a:avLst/>
          </a:prstGeom>
          <a:noFill/>
        </p:spPr>
        <p:txBody>
          <a:bodyPr wrap="square" lIns="0" tIns="0" rIns="0" bIns="0" rtlCol="0">
            <a:noAutofit/>
          </a:bodyPr>
          <a:lstStyle/>
          <a:p>
            <a:pPr algn="ctr">
              <a:lnSpc>
                <a:spcPct val="150000"/>
              </a:lnSpc>
            </a:pPr>
            <a:r>
              <a:rPr lang="en-US" sz="1800" dirty="0"/>
              <a:t>Textiles in 24 hours</a:t>
            </a:r>
          </a:p>
        </p:txBody>
      </p:sp>
      <p:sp>
        <p:nvSpPr>
          <p:cNvPr id="4" name="Slide Number Placeholder 3">
            <a:extLst>
              <a:ext uri="{FF2B5EF4-FFF2-40B4-BE49-F238E27FC236}">
                <a16:creationId xmlns:a16="http://schemas.microsoft.com/office/drawing/2014/main" id="{DDEC8C8B-AC0A-2569-A8CB-FC473101B6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383794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D1CD-CE66-461A-140D-74A898EFEA10}"/>
              </a:ext>
            </a:extLst>
          </p:cNvPr>
          <p:cNvSpPr>
            <a:spLocks noGrp="1"/>
          </p:cNvSpPr>
          <p:nvPr>
            <p:ph type="title"/>
          </p:nvPr>
        </p:nvSpPr>
        <p:spPr/>
        <p:txBody>
          <a:bodyPr/>
          <a:lstStyle/>
          <a:p>
            <a:r>
              <a:rPr lang="en-AU" dirty="0">
                <a:cs typeface="Arial" panose="020B0604020202020204" pitchFamily="34" charset="0"/>
              </a:rPr>
              <a:t>Personal action</a:t>
            </a:r>
          </a:p>
        </p:txBody>
      </p:sp>
      <p:sp>
        <p:nvSpPr>
          <p:cNvPr id="5" name="Text Placeholder 4">
            <a:extLst>
              <a:ext uri="{FF2B5EF4-FFF2-40B4-BE49-F238E27FC236}">
                <a16:creationId xmlns:a16="http://schemas.microsoft.com/office/drawing/2014/main" id="{CADF3807-411D-9280-F70B-8384900DC4BF}"/>
              </a:ext>
            </a:extLst>
          </p:cNvPr>
          <p:cNvSpPr>
            <a:spLocks noGrp="1"/>
          </p:cNvSpPr>
          <p:nvPr>
            <p:ph type="body" sz="quarter" idx="18"/>
          </p:nvPr>
        </p:nvSpPr>
        <p:spPr/>
        <p:txBody>
          <a:bodyPr/>
          <a:lstStyle/>
          <a:p>
            <a:r>
              <a:rPr lang="en-AU" dirty="0">
                <a:latin typeface="+mn-lt"/>
                <a:cs typeface="Arial" panose="020B0604020202020204" pitchFamily="34" charset="0"/>
              </a:rPr>
              <a:t>Complete the ‘Sphere of influence’ activity</a:t>
            </a:r>
          </a:p>
        </p:txBody>
      </p:sp>
      <p:sp>
        <p:nvSpPr>
          <p:cNvPr id="6" name="Content Placeholder 5">
            <a:extLst>
              <a:ext uri="{FF2B5EF4-FFF2-40B4-BE49-F238E27FC236}">
                <a16:creationId xmlns:a16="http://schemas.microsoft.com/office/drawing/2014/main" id="{25FC034D-3DC3-6655-73CA-4F00924EFCFE}"/>
              </a:ext>
            </a:extLst>
          </p:cNvPr>
          <p:cNvSpPr>
            <a:spLocks noGrp="1"/>
          </p:cNvSpPr>
          <p:nvPr>
            <p:ph idx="1"/>
          </p:nvPr>
        </p:nvSpPr>
        <p:spPr>
          <a:xfrm>
            <a:off x="360000" y="1620000"/>
            <a:ext cx="11484000" cy="439478"/>
          </a:xfrm>
        </p:spPr>
        <p:txBody>
          <a:bodyPr/>
          <a:lstStyle/>
          <a:p>
            <a:r>
              <a:rPr lang="en-AU" dirty="0">
                <a:cs typeface="Arial" panose="020B0604020202020204" pitchFamily="34" charset="0"/>
              </a:rPr>
              <a:t>Watch </a:t>
            </a:r>
            <a:r>
              <a:rPr lang="en-AU" dirty="0">
                <a:cs typeface="Arial" panose="020B0604020202020204" pitchFamily="34" charset="0"/>
                <a:hlinkClick r:id="rId2"/>
              </a:rPr>
              <a:t>Take 3 – Personal Action (6:40)</a:t>
            </a:r>
            <a:endParaRPr lang="en-AU" dirty="0"/>
          </a:p>
        </p:txBody>
      </p:sp>
      <p:pic>
        <p:nvPicPr>
          <p:cNvPr id="11" name="Picture 10" descr="Screenshot from 'Take 3 - Personal Action' video.">
            <a:hlinkClick r:id="rId2"/>
            <a:extLst>
              <a:ext uri="{FF2B5EF4-FFF2-40B4-BE49-F238E27FC236}">
                <a16:creationId xmlns:a16="http://schemas.microsoft.com/office/drawing/2014/main" id="{AF3E61C3-6723-D44C-A103-307B19D9FE0F}"/>
              </a:ext>
            </a:extLst>
          </p:cNvPr>
          <p:cNvPicPr>
            <a:picLocks noChangeAspect="1"/>
          </p:cNvPicPr>
          <p:nvPr/>
        </p:nvPicPr>
        <p:blipFill>
          <a:blip r:embed="rId3"/>
          <a:stretch>
            <a:fillRect/>
          </a:stretch>
        </p:blipFill>
        <p:spPr>
          <a:xfrm>
            <a:off x="360000" y="2227072"/>
            <a:ext cx="7450073" cy="3981936"/>
          </a:xfrm>
          <a:prstGeom prst="rect">
            <a:avLst/>
          </a:prstGeom>
        </p:spPr>
      </p:pic>
      <p:sp>
        <p:nvSpPr>
          <p:cNvPr id="4" name="Slide Number Placeholder 3">
            <a:extLst>
              <a:ext uri="{FF2B5EF4-FFF2-40B4-BE49-F238E27FC236}">
                <a16:creationId xmlns:a16="http://schemas.microsoft.com/office/drawing/2014/main" id="{980F9565-D5F4-3D2D-4FC3-4FB49439EDC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60</a:t>
            </a:fld>
            <a:endParaRPr lang="en-AU"/>
          </a:p>
        </p:txBody>
      </p:sp>
    </p:spTree>
    <p:extLst>
      <p:ext uri="{BB962C8B-B14F-4D97-AF65-F5344CB8AC3E}">
        <p14:creationId xmlns:p14="http://schemas.microsoft.com/office/powerpoint/2010/main" val="38953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D1CD-CE66-461A-140D-74A898EFEA10}"/>
              </a:ext>
            </a:extLst>
          </p:cNvPr>
          <p:cNvSpPr>
            <a:spLocks noGrp="1"/>
          </p:cNvSpPr>
          <p:nvPr>
            <p:ph type="title"/>
          </p:nvPr>
        </p:nvSpPr>
        <p:spPr/>
        <p:txBody>
          <a:bodyPr anchor="t">
            <a:normAutofit/>
          </a:bodyPr>
          <a:lstStyle/>
          <a:p>
            <a:r>
              <a:rPr lang="en-AU" dirty="0">
                <a:cs typeface="Arial" panose="020B0604020202020204" pitchFamily="34" charset="0"/>
              </a:rPr>
              <a:t>Sphere of influence</a:t>
            </a:r>
          </a:p>
        </p:txBody>
      </p:sp>
      <p:pic>
        <p:nvPicPr>
          <p:cNvPr id="6" name="Content Placeholder 5" descr="Diagram showing the sphere of influence.">
            <a:extLst>
              <a:ext uri="{FF2B5EF4-FFF2-40B4-BE49-F238E27FC236}">
                <a16:creationId xmlns:a16="http://schemas.microsoft.com/office/drawing/2014/main" id="{D606A7E3-DF77-A7CD-7E3B-EA83078500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5760" y="1433720"/>
            <a:ext cx="4180479" cy="4837411"/>
          </a:xfrm>
          <a:prstGeom prst="rect">
            <a:avLst/>
          </a:prstGeom>
          <a:noFill/>
        </p:spPr>
      </p:pic>
      <p:sp>
        <p:nvSpPr>
          <p:cNvPr id="4" name="Slide Number Placeholder 3">
            <a:extLst>
              <a:ext uri="{FF2B5EF4-FFF2-40B4-BE49-F238E27FC236}">
                <a16:creationId xmlns:a16="http://schemas.microsoft.com/office/drawing/2014/main" id="{980F9565-D5F4-3D2D-4FC3-4FB49439EDC5}"/>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61</a:t>
            </a:fld>
            <a:endParaRPr lang="en-AU"/>
          </a:p>
        </p:txBody>
      </p:sp>
    </p:spTree>
    <p:extLst>
      <p:ext uri="{BB962C8B-B14F-4D97-AF65-F5344CB8AC3E}">
        <p14:creationId xmlns:p14="http://schemas.microsoft.com/office/powerpoint/2010/main" val="239208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How many bags and plastics?</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dirty="0">
                <a:cs typeface="Arial" panose="020B0604020202020204" pitchFamily="34" charset="0"/>
              </a:rPr>
              <a:t>Class results</a:t>
            </a:r>
          </a:p>
        </p:txBody>
      </p:sp>
      <p:graphicFrame>
        <p:nvGraphicFramePr>
          <p:cNvPr id="3" name="Content Placeholder 2">
            <a:extLst>
              <a:ext uri="{FF2B5EF4-FFF2-40B4-BE49-F238E27FC236}">
                <a16:creationId xmlns:a16="http://schemas.microsoft.com/office/drawing/2014/main" id="{3E586926-8909-EA86-8190-B543F5A207CD}"/>
              </a:ext>
            </a:extLst>
          </p:cNvPr>
          <p:cNvGraphicFramePr>
            <a:graphicFrameLocks noGrp="1"/>
          </p:cNvGraphicFramePr>
          <p:nvPr>
            <p:ph idx="1"/>
            <p:extLst>
              <p:ext uri="{D42A27DB-BD31-4B8C-83A1-F6EECF244321}">
                <p14:modId xmlns:p14="http://schemas.microsoft.com/office/powerpoint/2010/main" val="900236762"/>
              </p:ext>
            </p:extLst>
          </p:nvPr>
        </p:nvGraphicFramePr>
        <p:xfrm>
          <a:off x="360000" y="1736128"/>
          <a:ext cx="11527202" cy="4405172"/>
        </p:xfrm>
        <a:graphic>
          <a:graphicData uri="http://schemas.openxmlformats.org/drawingml/2006/table">
            <a:tbl>
              <a:tblPr firstRow="1" firstCol="1">
                <a:tableStyleId>{8A107856-5554-42FB-B03E-39F5DBC370BA}</a:tableStyleId>
              </a:tblPr>
              <a:tblGrid>
                <a:gridCol w="5545786">
                  <a:extLst>
                    <a:ext uri="{9D8B030D-6E8A-4147-A177-3AD203B41FA5}">
                      <a16:colId xmlns:a16="http://schemas.microsoft.com/office/drawing/2014/main" val="1997691808"/>
                    </a:ext>
                  </a:extLst>
                </a:gridCol>
                <a:gridCol w="854488">
                  <a:extLst>
                    <a:ext uri="{9D8B030D-6E8A-4147-A177-3AD203B41FA5}">
                      <a16:colId xmlns:a16="http://schemas.microsoft.com/office/drawing/2014/main" val="2307684437"/>
                    </a:ext>
                  </a:extLst>
                </a:gridCol>
                <a:gridCol w="854488">
                  <a:extLst>
                    <a:ext uri="{9D8B030D-6E8A-4147-A177-3AD203B41FA5}">
                      <a16:colId xmlns:a16="http://schemas.microsoft.com/office/drawing/2014/main" val="1866052350"/>
                    </a:ext>
                  </a:extLst>
                </a:gridCol>
                <a:gridCol w="854488">
                  <a:extLst>
                    <a:ext uri="{9D8B030D-6E8A-4147-A177-3AD203B41FA5}">
                      <a16:colId xmlns:a16="http://schemas.microsoft.com/office/drawing/2014/main" val="2004209121"/>
                    </a:ext>
                  </a:extLst>
                </a:gridCol>
                <a:gridCol w="854488">
                  <a:extLst>
                    <a:ext uri="{9D8B030D-6E8A-4147-A177-3AD203B41FA5}">
                      <a16:colId xmlns:a16="http://schemas.microsoft.com/office/drawing/2014/main" val="1376035424"/>
                    </a:ext>
                  </a:extLst>
                </a:gridCol>
                <a:gridCol w="854488">
                  <a:extLst>
                    <a:ext uri="{9D8B030D-6E8A-4147-A177-3AD203B41FA5}">
                      <a16:colId xmlns:a16="http://schemas.microsoft.com/office/drawing/2014/main" val="369302061"/>
                    </a:ext>
                  </a:extLst>
                </a:gridCol>
                <a:gridCol w="854488">
                  <a:extLst>
                    <a:ext uri="{9D8B030D-6E8A-4147-A177-3AD203B41FA5}">
                      <a16:colId xmlns:a16="http://schemas.microsoft.com/office/drawing/2014/main" val="2203388398"/>
                    </a:ext>
                  </a:extLst>
                </a:gridCol>
                <a:gridCol w="854488">
                  <a:extLst>
                    <a:ext uri="{9D8B030D-6E8A-4147-A177-3AD203B41FA5}">
                      <a16:colId xmlns:a16="http://schemas.microsoft.com/office/drawing/2014/main" val="31609593"/>
                    </a:ext>
                  </a:extLst>
                </a:gridCol>
              </a:tblGrid>
              <a:tr h="386980">
                <a:tc>
                  <a:txBody>
                    <a:bodyPr/>
                    <a:lstStyle/>
                    <a:p>
                      <a:pPr fontAlgn="base">
                        <a:lnSpc>
                          <a:spcPct val="150000"/>
                        </a:lnSpc>
                      </a:pPr>
                      <a:r>
                        <a:rPr lang="en-AU" b="0" dirty="0">
                          <a:solidFill>
                            <a:schemeClr val="bg1"/>
                          </a:solidFill>
                          <a:latin typeface="Public Sans" pitchFamily="2" charset="77"/>
                        </a:rPr>
                        <a:t>Type of bags and plastics</a:t>
                      </a:r>
                      <a:endParaRPr lang="en-AU" b="0" dirty="0">
                        <a:solidFill>
                          <a:schemeClr val="bg1"/>
                        </a:solidFill>
                        <a:latin typeface="Public Sans" pitchFamily="2" charset="77"/>
                        <a:cs typeface="Arial" panose="020B0604020202020204" pitchFamily="34" charset="0"/>
                      </a:endParaRPr>
                    </a:p>
                  </a:txBody>
                  <a:tcPr marL="56152" marR="56152" marT="0" marB="0">
                    <a:lnR w="12700" cap="flat" cmpd="sng" algn="ctr">
                      <a:solidFill>
                        <a:schemeClr val="bg1"/>
                      </a:solidFill>
                      <a:prstDash val="solid"/>
                      <a:round/>
                      <a:headEnd type="none" w="med" len="med"/>
                      <a:tailEnd type="none" w="med" len="med"/>
                    </a:lnR>
                    <a:solidFill>
                      <a:schemeClr val="accent2"/>
                    </a:solidFill>
                  </a:tcPr>
                </a:tc>
                <a:tc>
                  <a:txBody>
                    <a:bodyPr/>
                    <a:lstStyle/>
                    <a:p>
                      <a:pPr algn="ctr" fontAlgn="base">
                        <a:lnSpc>
                          <a:spcPct val="150000"/>
                        </a:lnSpc>
                      </a:pPr>
                      <a:r>
                        <a:rPr lang="en-AU" b="0" dirty="0">
                          <a:solidFill>
                            <a:schemeClr val="bg1"/>
                          </a:solidFill>
                          <a:latin typeface="Public Sans" pitchFamily="2" charset="77"/>
                        </a:rPr>
                        <a:t>Mon</a:t>
                      </a:r>
                      <a:endParaRPr lang="en-AU" b="0" dirty="0">
                        <a:solidFill>
                          <a:schemeClr val="bg1"/>
                        </a:solidFill>
                        <a:latin typeface="Public Sans" pitchFamily="2" charset="77"/>
                        <a:cs typeface="Arial" panose="020B0604020202020204" pitchFamily="34" charset="0"/>
                      </a:endParaRPr>
                    </a:p>
                  </a:txBody>
                  <a:tcPr marL="56152" marR="561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solidFill>
                  </a:tcPr>
                </a:tc>
                <a:tc>
                  <a:txBody>
                    <a:bodyPr/>
                    <a:lstStyle/>
                    <a:p>
                      <a:pPr algn="ctr" fontAlgn="base">
                        <a:lnSpc>
                          <a:spcPct val="150000"/>
                        </a:lnSpc>
                      </a:pPr>
                      <a:r>
                        <a:rPr lang="en-AU" b="0" dirty="0">
                          <a:solidFill>
                            <a:schemeClr val="bg1"/>
                          </a:solidFill>
                          <a:latin typeface="Public Sans" pitchFamily="2" charset="77"/>
                        </a:rPr>
                        <a:t>Tues</a:t>
                      </a:r>
                      <a:endParaRPr lang="en-AU" b="0" dirty="0">
                        <a:solidFill>
                          <a:schemeClr val="bg1"/>
                        </a:solidFill>
                        <a:latin typeface="Public Sans" pitchFamily="2" charset="77"/>
                        <a:cs typeface="Arial" panose="020B0604020202020204" pitchFamily="34" charset="0"/>
                      </a:endParaRPr>
                    </a:p>
                  </a:txBody>
                  <a:tcPr marL="56152" marR="561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solidFill>
                  </a:tcPr>
                </a:tc>
                <a:tc>
                  <a:txBody>
                    <a:bodyPr/>
                    <a:lstStyle/>
                    <a:p>
                      <a:pPr algn="ctr" fontAlgn="base">
                        <a:lnSpc>
                          <a:spcPct val="150000"/>
                        </a:lnSpc>
                      </a:pPr>
                      <a:r>
                        <a:rPr lang="en-AU" b="0" dirty="0">
                          <a:solidFill>
                            <a:schemeClr val="bg1"/>
                          </a:solidFill>
                          <a:latin typeface="Public Sans" pitchFamily="2" charset="77"/>
                        </a:rPr>
                        <a:t>Wed</a:t>
                      </a:r>
                      <a:endParaRPr lang="en-AU" b="0" dirty="0">
                        <a:solidFill>
                          <a:schemeClr val="bg1"/>
                        </a:solidFill>
                        <a:latin typeface="Public Sans" pitchFamily="2" charset="77"/>
                        <a:cs typeface="Arial" panose="020B0604020202020204" pitchFamily="34" charset="0"/>
                      </a:endParaRPr>
                    </a:p>
                  </a:txBody>
                  <a:tcPr marL="56152" marR="561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solidFill>
                  </a:tcPr>
                </a:tc>
                <a:tc>
                  <a:txBody>
                    <a:bodyPr/>
                    <a:lstStyle/>
                    <a:p>
                      <a:pPr algn="ctr" fontAlgn="base">
                        <a:lnSpc>
                          <a:spcPct val="150000"/>
                        </a:lnSpc>
                      </a:pPr>
                      <a:r>
                        <a:rPr lang="en-AU" b="0" dirty="0">
                          <a:solidFill>
                            <a:schemeClr val="bg1"/>
                          </a:solidFill>
                          <a:latin typeface="Public Sans" pitchFamily="2" charset="77"/>
                        </a:rPr>
                        <a:t>Thurs</a:t>
                      </a:r>
                      <a:endParaRPr lang="en-AU" b="0" dirty="0">
                        <a:solidFill>
                          <a:schemeClr val="bg1"/>
                        </a:solidFill>
                        <a:latin typeface="Public Sans" pitchFamily="2" charset="77"/>
                        <a:cs typeface="Arial" panose="020B0604020202020204" pitchFamily="34" charset="0"/>
                      </a:endParaRPr>
                    </a:p>
                  </a:txBody>
                  <a:tcPr marL="56152" marR="561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solidFill>
                  </a:tcPr>
                </a:tc>
                <a:tc>
                  <a:txBody>
                    <a:bodyPr/>
                    <a:lstStyle/>
                    <a:p>
                      <a:pPr algn="ctr" fontAlgn="base">
                        <a:lnSpc>
                          <a:spcPct val="150000"/>
                        </a:lnSpc>
                      </a:pPr>
                      <a:r>
                        <a:rPr lang="en-AU" b="0" dirty="0">
                          <a:solidFill>
                            <a:schemeClr val="bg1"/>
                          </a:solidFill>
                          <a:latin typeface="Public Sans" pitchFamily="2" charset="77"/>
                        </a:rPr>
                        <a:t>Fri</a:t>
                      </a:r>
                      <a:endParaRPr lang="en-AU" b="0" dirty="0">
                        <a:solidFill>
                          <a:schemeClr val="bg1"/>
                        </a:solidFill>
                        <a:latin typeface="Public Sans" pitchFamily="2" charset="77"/>
                        <a:cs typeface="Arial" panose="020B0604020202020204" pitchFamily="34" charset="0"/>
                      </a:endParaRPr>
                    </a:p>
                  </a:txBody>
                  <a:tcPr marL="56152" marR="561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solidFill>
                  </a:tcPr>
                </a:tc>
                <a:tc>
                  <a:txBody>
                    <a:bodyPr/>
                    <a:lstStyle/>
                    <a:p>
                      <a:pPr algn="ctr" fontAlgn="base">
                        <a:lnSpc>
                          <a:spcPct val="150000"/>
                        </a:lnSpc>
                      </a:pPr>
                      <a:r>
                        <a:rPr lang="en-AU" b="0" dirty="0">
                          <a:solidFill>
                            <a:schemeClr val="bg1"/>
                          </a:solidFill>
                          <a:latin typeface="Public Sans" pitchFamily="2" charset="77"/>
                        </a:rPr>
                        <a:t>Sat</a:t>
                      </a:r>
                      <a:endParaRPr lang="en-AU" b="0" dirty="0">
                        <a:solidFill>
                          <a:schemeClr val="bg1"/>
                        </a:solidFill>
                        <a:latin typeface="Public Sans" pitchFamily="2" charset="77"/>
                        <a:cs typeface="Arial" panose="020B0604020202020204" pitchFamily="34" charset="0"/>
                      </a:endParaRPr>
                    </a:p>
                  </a:txBody>
                  <a:tcPr marL="56152" marR="561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solidFill>
                  </a:tcPr>
                </a:tc>
                <a:tc>
                  <a:txBody>
                    <a:bodyPr/>
                    <a:lstStyle/>
                    <a:p>
                      <a:pPr algn="ctr" fontAlgn="base">
                        <a:lnSpc>
                          <a:spcPct val="150000"/>
                        </a:lnSpc>
                      </a:pPr>
                      <a:r>
                        <a:rPr lang="en-AU" b="0" dirty="0">
                          <a:solidFill>
                            <a:schemeClr val="bg1"/>
                          </a:solidFill>
                          <a:latin typeface="Public Sans" pitchFamily="2" charset="77"/>
                        </a:rPr>
                        <a:t>Sun</a:t>
                      </a:r>
                      <a:endParaRPr lang="en-AU" b="0" dirty="0">
                        <a:solidFill>
                          <a:schemeClr val="bg1"/>
                        </a:solidFill>
                        <a:latin typeface="Public Sans" pitchFamily="2" charset="77"/>
                        <a:cs typeface="Arial" panose="020B0604020202020204" pitchFamily="34" charset="0"/>
                      </a:endParaRPr>
                    </a:p>
                  </a:txBody>
                  <a:tcPr marL="56152" marR="56152" marT="0" marB="0">
                    <a:lnL w="12700" cap="flat" cmpd="sng" algn="ctr">
                      <a:solidFill>
                        <a:schemeClr val="bg1"/>
                      </a:solidFill>
                      <a:prstDash val="solid"/>
                      <a:round/>
                      <a:headEnd type="none" w="med" len="med"/>
                      <a:tailEnd type="none" w="med" len="med"/>
                    </a:lnL>
                    <a:solidFill>
                      <a:schemeClr val="accent2"/>
                    </a:solidFill>
                  </a:tcPr>
                </a:tc>
                <a:extLst>
                  <a:ext uri="{0D108BD9-81ED-4DB2-BD59-A6C34878D82A}">
                    <a16:rowId xmlns:a16="http://schemas.microsoft.com/office/drawing/2014/main" val="2093129285"/>
                  </a:ext>
                </a:extLst>
              </a:tr>
              <a:tr h="560307">
                <a:tc>
                  <a:txBody>
                    <a:bodyPr/>
                    <a:lstStyle/>
                    <a:p>
                      <a:pPr fontAlgn="base">
                        <a:lnSpc>
                          <a:spcPct val="150000"/>
                        </a:lnSpc>
                      </a:pPr>
                      <a:r>
                        <a:rPr lang="en-AU" b="0" dirty="0"/>
                        <a:t>Plastic shopping bag</a:t>
                      </a:r>
                      <a:endParaRPr lang="en-AU" b="0" dirty="0">
                        <a:latin typeface="Arial" panose="020B0604020202020204" pitchFamily="34" charset="0"/>
                        <a:cs typeface="Arial" panose="020B0604020202020204" pitchFamily="34" charset="0"/>
                      </a:endParaRPr>
                    </a:p>
                  </a:txBody>
                  <a:tcPr marL="56152" marR="56152" marT="0" marB="0" anchor="ctr">
                    <a:noFill/>
                  </a:tcPr>
                </a:tc>
                <a:tc>
                  <a:txBody>
                    <a:bodyPr/>
                    <a:lstStyle/>
                    <a:p>
                      <a:pPr algn="ctr" fontAlgn="base">
                        <a:lnSpc>
                          <a:spcPct val="150000"/>
                        </a:lnSpc>
                        <a:tabLst>
                          <a:tab pos="88900" algn="l"/>
                        </a:tabLst>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dirty="0"/>
                        <a:t> </a:t>
                      </a:r>
                      <a:endParaRPr lang="en-AU" dirty="0">
                        <a:latin typeface="Arial" panose="020B0604020202020204" pitchFamily="34" charset="0"/>
                        <a:cs typeface="Arial" panose="020B0604020202020204" pitchFamily="34" charset="0"/>
                      </a:endParaRPr>
                    </a:p>
                  </a:txBody>
                  <a:tcPr marL="56152" marR="56152" marT="0" marB="0">
                    <a:noFill/>
                  </a:tcPr>
                </a:tc>
                <a:extLst>
                  <a:ext uri="{0D108BD9-81ED-4DB2-BD59-A6C34878D82A}">
                    <a16:rowId xmlns:a16="http://schemas.microsoft.com/office/drawing/2014/main" val="1277424929"/>
                  </a:ext>
                </a:extLst>
              </a:tr>
              <a:tr h="560307">
                <a:tc>
                  <a:txBody>
                    <a:bodyPr/>
                    <a:lstStyle/>
                    <a:p>
                      <a:pPr fontAlgn="base">
                        <a:lnSpc>
                          <a:spcPct val="150000"/>
                        </a:lnSpc>
                      </a:pPr>
                      <a:r>
                        <a:rPr lang="en-AU" b="0" dirty="0"/>
                        <a:t>Plastic fruit and vegetable bag</a:t>
                      </a:r>
                      <a:endParaRPr lang="en-AU" b="0" dirty="0">
                        <a:latin typeface="Arial" panose="020B0604020202020204" pitchFamily="34" charset="0"/>
                        <a:cs typeface="Arial" panose="020B0604020202020204" pitchFamily="34" charset="0"/>
                      </a:endParaRPr>
                    </a:p>
                  </a:txBody>
                  <a:tcPr marL="56152" marR="56152" marT="0" marB="0" anchor="ctr">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dirty="0"/>
                        <a:t> </a:t>
                      </a:r>
                      <a:endParaRPr lang="en-AU" dirty="0">
                        <a:latin typeface="Arial" panose="020B0604020202020204" pitchFamily="34" charset="0"/>
                        <a:cs typeface="Arial" panose="020B0604020202020204" pitchFamily="34" charset="0"/>
                      </a:endParaRPr>
                    </a:p>
                  </a:txBody>
                  <a:tcPr marL="56152" marR="56152" marT="0" marB="0">
                    <a:noFill/>
                  </a:tcPr>
                </a:tc>
                <a:extLst>
                  <a:ext uri="{0D108BD9-81ED-4DB2-BD59-A6C34878D82A}">
                    <a16:rowId xmlns:a16="http://schemas.microsoft.com/office/drawing/2014/main" val="60702536"/>
                  </a:ext>
                </a:extLst>
              </a:tr>
              <a:tr h="560307">
                <a:tc>
                  <a:txBody>
                    <a:bodyPr/>
                    <a:lstStyle/>
                    <a:p>
                      <a:pPr fontAlgn="base">
                        <a:lnSpc>
                          <a:spcPct val="150000"/>
                        </a:lnSpc>
                      </a:pPr>
                      <a:r>
                        <a:rPr lang="en-AU" b="0" dirty="0"/>
                        <a:t>Paper bags</a:t>
                      </a:r>
                      <a:endParaRPr lang="en-AU" b="0" dirty="0">
                        <a:latin typeface="Arial" panose="020B0604020202020204" pitchFamily="34" charset="0"/>
                        <a:cs typeface="Arial" panose="020B0604020202020204" pitchFamily="34" charset="0"/>
                      </a:endParaRPr>
                    </a:p>
                  </a:txBody>
                  <a:tcPr marL="56152" marR="56152" marT="0" marB="0" anchor="ctr">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dirty="0"/>
                        <a:t> </a:t>
                      </a:r>
                      <a:endParaRPr lang="en-AU" dirty="0">
                        <a:latin typeface="Arial" panose="020B0604020202020204" pitchFamily="34" charset="0"/>
                        <a:cs typeface="Arial" panose="020B0604020202020204" pitchFamily="34" charset="0"/>
                      </a:endParaRPr>
                    </a:p>
                  </a:txBody>
                  <a:tcPr marL="56152" marR="56152" marT="0" marB="0">
                    <a:noFill/>
                  </a:tcPr>
                </a:tc>
                <a:extLst>
                  <a:ext uri="{0D108BD9-81ED-4DB2-BD59-A6C34878D82A}">
                    <a16:rowId xmlns:a16="http://schemas.microsoft.com/office/drawing/2014/main" val="4188255754"/>
                  </a:ext>
                </a:extLst>
              </a:tr>
              <a:tr h="560307">
                <a:tc>
                  <a:txBody>
                    <a:bodyPr/>
                    <a:lstStyle/>
                    <a:p>
                      <a:pPr fontAlgn="base">
                        <a:lnSpc>
                          <a:spcPct val="150000"/>
                        </a:lnSpc>
                      </a:pPr>
                      <a:r>
                        <a:rPr lang="en-AU" b="0"/>
                        <a:t>Reusable bag or box</a:t>
                      </a:r>
                      <a:endParaRPr lang="en-AU" b="0">
                        <a:latin typeface="Arial" panose="020B0604020202020204" pitchFamily="34" charset="0"/>
                        <a:cs typeface="Arial" panose="020B0604020202020204" pitchFamily="34" charset="0"/>
                      </a:endParaRPr>
                    </a:p>
                  </a:txBody>
                  <a:tcPr marL="56152" marR="56152" marT="0" marB="0" anchor="ctr">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dirty="0"/>
                        <a:t> </a:t>
                      </a:r>
                      <a:endParaRPr lang="en-AU" dirty="0">
                        <a:latin typeface="Arial" panose="020B0604020202020204" pitchFamily="34" charset="0"/>
                        <a:cs typeface="Arial" panose="020B0604020202020204" pitchFamily="34" charset="0"/>
                      </a:endParaRPr>
                    </a:p>
                  </a:txBody>
                  <a:tcPr marL="56152" marR="56152" marT="0" marB="0">
                    <a:noFill/>
                  </a:tcPr>
                </a:tc>
                <a:extLst>
                  <a:ext uri="{0D108BD9-81ED-4DB2-BD59-A6C34878D82A}">
                    <a16:rowId xmlns:a16="http://schemas.microsoft.com/office/drawing/2014/main" val="2157706069"/>
                  </a:ext>
                </a:extLst>
              </a:tr>
              <a:tr h="560307">
                <a:tc>
                  <a:txBody>
                    <a:bodyPr/>
                    <a:lstStyle/>
                    <a:p>
                      <a:pPr fontAlgn="base">
                        <a:lnSpc>
                          <a:spcPct val="150000"/>
                        </a:lnSpc>
                      </a:pPr>
                      <a:r>
                        <a:rPr lang="en-AU" b="0"/>
                        <a:t>Biodegradable carry bag</a:t>
                      </a:r>
                      <a:endParaRPr lang="en-AU" b="0">
                        <a:latin typeface="Arial" panose="020B0604020202020204" pitchFamily="34" charset="0"/>
                        <a:cs typeface="Arial" panose="020B0604020202020204" pitchFamily="34" charset="0"/>
                      </a:endParaRPr>
                    </a:p>
                  </a:txBody>
                  <a:tcPr marL="56152" marR="56152" marT="0" marB="0" anchor="ctr">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dirty="0"/>
                        <a:t> </a:t>
                      </a:r>
                      <a:endParaRPr lang="en-AU" dirty="0">
                        <a:latin typeface="Arial" panose="020B0604020202020204" pitchFamily="34" charset="0"/>
                        <a:cs typeface="Arial" panose="020B0604020202020204" pitchFamily="34" charset="0"/>
                      </a:endParaRPr>
                    </a:p>
                  </a:txBody>
                  <a:tcPr marL="56152" marR="56152" marT="0" marB="0">
                    <a:noFill/>
                  </a:tcPr>
                </a:tc>
                <a:extLst>
                  <a:ext uri="{0D108BD9-81ED-4DB2-BD59-A6C34878D82A}">
                    <a16:rowId xmlns:a16="http://schemas.microsoft.com/office/drawing/2014/main" val="3929963015"/>
                  </a:ext>
                </a:extLst>
              </a:tr>
              <a:tr h="656350">
                <a:tc>
                  <a:txBody>
                    <a:bodyPr/>
                    <a:lstStyle/>
                    <a:p>
                      <a:pPr fontAlgn="base">
                        <a:lnSpc>
                          <a:spcPct val="150000"/>
                        </a:lnSpc>
                      </a:pPr>
                      <a:r>
                        <a:rPr lang="en-AU" b="0"/>
                        <a:t>Single use plastic food packaging</a:t>
                      </a:r>
                      <a:endParaRPr lang="en-AU" b="0">
                        <a:latin typeface="Arial" panose="020B0604020202020204" pitchFamily="34" charset="0"/>
                        <a:cs typeface="Arial" panose="020B0604020202020204" pitchFamily="34" charset="0"/>
                      </a:endParaRPr>
                    </a:p>
                  </a:txBody>
                  <a:tcPr marL="56152" marR="56152" marT="0" marB="0" anchor="ctr">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a:t> </a:t>
                      </a:r>
                      <a:endParaRPr lang="en-AU">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dirty="0"/>
                        <a:t> </a:t>
                      </a:r>
                      <a:endParaRPr lang="en-AU" dirty="0">
                        <a:latin typeface="Arial" panose="020B0604020202020204" pitchFamily="34" charset="0"/>
                        <a:cs typeface="Arial" panose="020B0604020202020204" pitchFamily="34" charset="0"/>
                      </a:endParaRPr>
                    </a:p>
                  </a:txBody>
                  <a:tcPr marL="56152" marR="56152" marT="0" marB="0">
                    <a:noFill/>
                  </a:tcPr>
                </a:tc>
                <a:extLst>
                  <a:ext uri="{0D108BD9-81ED-4DB2-BD59-A6C34878D82A}">
                    <a16:rowId xmlns:a16="http://schemas.microsoft.com/office/drawing/2014/main" val="1992275210"/>
                  </a:ext>
                </a:extLst>
              </a:tr>
              <a:tr h="560307">
                <a:tc>
                  <a:txBody>
                    <a:bodyPr/>
                    <a:lstStyle/>
                    <a:p>
                      <a:pPr fontAlgn="base">
                        <a:lnSpc>
                          <a:spcPct val="150000"/>
                        </a:lnSpc>
                      </a:pPr>
                      <a:r>
                        <a:rPr lang="en-AU" b="0" dirty="0"/>
                        <a:t>Weekly total</a:t>
                      </a:r>
                      <a:endParaRPr lang="en-AU" b="0" dirty="0">
                        <a:latin typeface="Arial" panose="020B0604020202020204" pitchFamily="34" charset="0"/>
                        <a:cs typeface="Arial" panose="020B0604020202020204" pitchFamily="34" charset="0"/>
                      </a:endParaRPr>
                    </a:p>
                  </a:txBody>
                  <a:tcPr marL="56152" marR="56152" marT="0" marB="0" anchor="ctr">
                    <a:noFill/>
                  </a:tcPr>
                </a:tc>
                <a:tc>
                  <a:txBody>
                    <a:bodyPr/>
                    <a:lstStyle/>
                    <a:p>
                      <a:pPr algn="ctr" fontAlgn="base">
                        <a:lnSpc>
                          <a:spcPct val="150000"/>
                        </a:lnSpc>
                      </a:pPr>
                      <a:r>
                        <a:rPr lang="en-AU" dirty="0"/>
                        <a:t> </a:t>
                      </a:r>
                      <a:endParaRPr lang="en-AU" dirty="0">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dirty="0"/>
                        <a:t> </a:t>
                      </a:r>
                      <a:endParaRPr lang="en-AU" dirty="0">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dirty="0"/>
                        <a:t> </a:t>
                      </a:r>
                      <a:endParaRPr lang="en-AU" dirty="0">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dirty="0"/>
                        <a:t> </a:t>
                      </a:r>
                      <a:endParaRPr lang="en-AU" dirty="0">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dirty="0"/>
                        <a:t> </a:t>
                      </a:r>
                      <a:endParaRPr lang="en-AU" dirty="0">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dirty="0"/>
                        <a:t> </a:t>
                      </a:r>
                      <a:endParaRPr lang="en-AU" dirty="0">
                        <a:latin typeface="Arial" panose="020B0604020202020204" pitchFamily="34" charset="0"/>
                        <a:cs typeface="Arial" panose="020B0604020202020204" pitchFamily="34" charset="0"/>
                      </a:endParaRPr>
                    </a:p>
                  </a:txBody>
                  <a:tcPr marL="56152" marR="56152" marT="0" marB="0">
                    <a:noFill/>
                  </a:tcPr>
                </a:tc>
                <a:tc>
                  <a:txBody>
                    <a:bodyPr/>
                    <a:lstStyle/>
                    <a:p>
                      <a:pPr algn="ctr" fontAlgn="base">
                        <a:lnSpc>
                          <a:spcPct val="150000"/>
                        </a:lnSpc>
                      </a:pPr>
                      <a:r>
                        <a:rPr lang="en-AU" dirty="0"/>
                        <a:t> </a:t>
                      </a:r>
                      <a:endParaRPr lang="en-AU" dirty="0">
                        <a:latin typeface="Arial" panose="020B0604020202020204" pitchFamily="34" charset="0"/>
                        <a:cs typeface="Arial" panose="020B0604020202020204" pitchFamily="34" charset="0"/>
                      </a:endParaRPr>
                    </a:p>
                  </a:txBody>
                  <a:tcPr marL="56152" marR="56152" marT="0" marB="0">
                    <a:noFill/>
                  </a:tcPr>
                </a:tc>
                <a:extLst>
                  <a:ext uri="{0D108BD9-81ED-4DB2-BD59-A6C34878D82A}">
                    <a16:rowId xmlns:a16="http://schemas.microsoft.com/office/drawing/2014/main" val="2624027743"/>
                  </a:ext>
                </a:extLst>
              </a:tr>
            </a:tbl>
          </a:graphicData>
        </a:graphic>
      </p:graphicFrame>
      <p:sp>
        <p:nvSpPr>
          <p:cNvPr id="4" name="Slide Number Placeholder 3">
            <a:extLst>
              <a:ext uri="{FF2B5EF4-FFF2-40B4-BE49-F238E27FC236}">
                <a16:creationId xmlns:a16="http://schemas.microsoft.com/office/drawing/2014/main" id="{CB7934E9-EF6D-DF9C-7601-82014EE56AF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62</a:t>
            </a:fld>
            <a:endParaRPr lang="en-AU"/>
          </a:p>
        </p:txBody>
      </p:sp>
    </p:spTree>
    <p:extLst>
      <p:ext uri="{BB962C8B-B14F-4D97-AF65-F5344CB8AC3E}">
        <p14:creationId xmlns:p14="http://schemas.microsoft.com/office/powerpoint/2010/main" val="157609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D1CD-CE66-461A-140D-74A898EFEA10}"/>
              </a:ext>
            </a:extLst>
          </p:cNvPr>
          <p:cNvSpPr>
            <a:spLocks noGrp="1"/>
          </p:cNvSpPr>
          <p:nvPr>
            <p:ph type="title"/>
          </p:nvPr>
        </p:nvSpPr>
        <p:spPr>
          <a:xfrm>
            <a:off x="360000" y="360000"/>
            <a:ext cx="10080000" cy="545601"/>
          </a:xfrm>
        </p:spPr>
        <p:txBody>
          <a:bodyPr anchor="t">
            <a:normAutofit/>
          </a:bodyPr>
          <a:lstStyle/>
          <a:p>
            <a:r>
              <a:rPr lang="en-AU" dirty="0">
                <a:cs typeface="Arial" panose="020B0604020202020204" pitchFamily="34" charset="0"/>
              </a:rPr>
              <a:t>The life of a plastic bag</a:t>
            </a:r>
          </a:p>
        </p:txBody>
      </p:sp>
      <p:sp>
        <p:nvSpPr>
          <p:cNvPr id="5" name="Content Placeholder 4">
            <a:extLst>
              <a:ext uri="{FF2B5EF4-FFF2-40B4-BE49-F238E27FC236}">
                <a16:creationId xmlns:a16="http://schemas.microsoft.com/office/drawing/2014/main" id="{BC46AB2E-8137-AB54-7C27-02DA409C8E02}"/>
              </a:ext>
            </a:extLst>
          </p:cNvPr>
          <p:cNvSpPr>
            <a:spLocks noGrp="1"/>
          </p:cNvSpPr>
          <p:nvPr>
            <p:ph idx="1"/>
          </p:nvPr>
        </p:nvSpPr>
        <p:spPr>
          <a:xfrm>
            <a:off x="360000" y="1620000"/>
            <a:ext cx="11484000" cy="439838"/>
          </a:xfrm>
        </p:spPr>
        <p:txBody>
          <a:bodyPr/>
          <a:lstStyle/>
          <a:p>
            <a:r>
              <a:rPr lang="en-AU" dirty="0">
                <a:cs typeface="Arial" panose="020B0604020202020204" pitchFamily="34" charset="0"/>
              </a:rPr>
              <a:t>Watch </a:t>
            </a:r>
            <a:r>
              <a:rPr lang="en-AU" dirty="0">
                <a:cs typeface="Arial" panose="020B0604020202020204" pitchFamily="34" charset="0"/>
                <a:hlinkClick r:id="rId2"/>
              </a:rPr>
              <a:t>The Life of a Plastic Bag (2:33)</a:t>
            </a:r>
            <a:endParaRPr lang="en-AU" dirty="0">
              <a:cs typeface="Arial" panose="020B0604020202020204" pitchFamily="34" charset="0"/>
            </a:endParaRPr>
          </a:p>
        </p:txBody>
      </p:sp>
      <p:pic>
        <p:nvPicPr>
          <p:cNvPr id="8" name="Picture 7" descr="Screenshot from 'The Life of a Plastic Bag' video.">
            <a:hlinkClick r:id="rId2"/>
            <a:extLst>
              <a:ext uri="{FF2B5EF4-FFF2-40B4-BE49-F238E27FC236}">
                <a16:creationId xmlns:a16="http://schemas.microsoft.com/office/drawing/2014/main" id="{9AF4D383-D134-A666-C6EE-513645A54FA4}"/>
              </a:ext>
            </a:extLst>
          </p:cNvPr>
          <p:cNvPicPr>
            <a:picLocks noChangeAspect="1"/>
          </p:cNvPicPr>
          <p:nvPr/>
        </p:nvPicPr>
        <p:blipFill>
          <a:blip r:embed="rId3"/>
          <a:stretch>
            <a:fillRect/>
          </a:stretch>
        </p:blipFill>
        <p:spPr>
          <a:xfrm>
            <a:off x="360000" y="2248188"/>
            <a:ext cx="6794549" cy="3907811"/>
          </a:xfrm>
          <a:prstGeom prst="rect">
            <a:avLst/>
          </a:prstGeom>
        </p:spPr>
      </p:pic>
      <p:sp>
        <p:nvSpPr>
          <p:cNvPr id="4" name="Slide Number Placeholder 3">
            <a:extLst>
              <a:ext uri="{FF2B5EF4-FFF2-40B4-BE49-F238E27FC236}">
                <a16:creationId xmlns:a16="http://schemas.microsoft.com/office/drawing/2014/main" id="{980F9565-D5F4-3D2D-4FC3-4FB49439EDC5}"/>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63</a:t>
            </a:fld>
            <a:endParaRPr lang="en-AU"/>
          </a:p>
        </p:txBody>
      </p:sp>
    </p:spTree>
    <p:extLst>
      <p:ext uri="{BB962C8B-B14F-4D97-AF65-F5344CB8AC3E}">
        <p14:creationId xmlns:p14="http://schemas.microsoft.com/office/powerpoint/2010/main" val="251362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Logo design</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dirty="0">
                <a:cs typeface="Arial" panose="020B0604020202020204" pitchFamily="34" charset="0"/>
              </a:rPr>
              <a:t>Sample logos</a:t>
            </a:r>
          </a:p>
        </p:txBody>
      </p:sp>
      <p:sp>
        <p:nvSpPr>
          <p:cNvPr id="10" name="TextBox 9">
            <a:extLst>
              <a:ext uri="{FF2B5EF4-FFF2-40B4-BE49-F238E27FC236}">
                <a16:creationId xmlns:a16="http://schemas.microsoft.com/office/drawing/2014/main" id="{8CE0FAB2-EBA1-C412-D345-C396297458F8}"/>
              </a:ext>
            </a:extLst>
          </p:cNvPr>
          <p:cNvSpPr txBox="1"/>
          <p:nvPr/>
        </p:nvSpPr>
        <p:spPr>
          <a:xfrm flipH="1">
            <a:off x="359999" y="1543051"/>
            <a:ext cx="11451000" cy="310015"/>
          </a:xfrm>
          <a:prstGeom prst="rect">
            <a:avLst/>
          </a:prstGeom>
          <a:noFill/>
        </p:spPr>
        <p:txBody>
          <a:bodyPr wrap="square" lIns="0" tIns="0" rIns="0" bIns="0" rtlCol="0">
            <a:noAutofit/>
          </a:bodyPr>
          <a:lstStyle/>
          <a:p>
            <a:pPr algn="l"/>
            <a:r>
              <a:rPr lang="en-AU" sz="1800" dirty="0">
                <a:cs typeface="Arial" panose="020B0604020202020204" pitchFamily="34" charset="0"/>
              </a:rPr>
              <a:t>Discuss what message each logo idea is sharing and how</a:t>
            </a:r>
            <a:r>
              <a:rPr lang="en-AU" sz="1800" dirty="0"/>
              <a:t>.</a:t>
            </a:r>
          </a:p>
        </p:txBody>
      </p:sp>
      <p:pic>
        <p:nvPicPr>
          <p:cNvPr id="3" name="Content Placeholder 2">
            <a:extLst>
              <a:ext uri="{FF2B5EF4-FFF2-40B4-BE49-F238E27FC236}">
                <a16:creationId xmlns:a16="http://schemas.microsoft.com/office/drawing/2014/main" id="{B3F44054-3C02-5496-1FBD-8DE57608FBA4}"/>
              </a:ext>
              <a:ext uri="{C183D7F6-B498-43B3-948B-1728B52AA6E4}">
                <adec:decorative xmlns:adec="http://schemas.microsoft.com/office/drawing/2017/decorative" val="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9999" y="2454275"/>
            <a:ext cx="3030090" cy="3114260"/>
          </a:xfrm>
          <a:prstGeom prst="rect">
            <a:avLst/>
          </a:prstGeom>
        </p:spPr>
      </p:pic>
      <p:pic>
        <p:nvPicPr>
          <p:cNvPr id="4" name="Picture 3">
            <a:extLst>
              <a:ext uri="{FF2B5EF4-FFF2-40B4-BE49-F238E27FC236}">
                <a16:creationId xmlns:a16="http://schemas.microsoft.com/office/drawing/2014/main" id="{09D6120D-58D6-FD38-9998-28AC05043B46}"/>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3725736" y="2454275"/>
            <a:ext cx="2363645" cy="3114260"/>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7A3EAEBD-6206-CDB4-FAF2-F0388C12D307}"/>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162"/>
          <a:stretch/>
        </p:blipFill>
        <p:spPr bwMode="auto">
          <a:xfrm>
            <a:off x="5984652" y="2454273"/>
            <a:ext cx="2969971" cy="3073405"/>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9C2017B3-E406-54FA-F25F-DD39E47DACDC}"/>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07" r="-1"/>
          <a:stretch/>
        </p:blipFill>
        <p:spPr bwMode="auto">
          <a:xfrm>
            <a:off x="8863145" y="2443709"/>
            <a:ext cx="2947854" cy="3075821"/>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B3C0C5D8-E45A-1390-BD8D-59FEC34111DF}"/>
              </a:ext>
            </a:extLst>
          </p:cNvPr>
          <p:cNvSpPr txBox="1"/>
          <p:nvPr/>
        </p:nvSpPr>
        <p:spPr>
          <a:xfrm flipH="1">
            <a:off x="8672183" y="5955469"/>
            <a:ext cx="3138816" cy="294308"/>
          </a:xfrm>
          <a:prstGeom prst="rect">
            <a:avLst/>
          </a:prstGeom>
          <a:noFill/>
        </p:spPr>
        <p:txBody>
          <a:bodyPr wrap="square" lIns="0" tIns="0" rIns="0" bIns="0" rtlCol="0">
            <a:noAutofit/>
          </a:bodyPr>
          <a:lstStyle/>
          <a:p>
            <a:pPr algn="r"/>
            <a:r>
              <a:rPr lang="en-AU" sz="1400" dirty="0">
                <a:cs typeface="Arial" panose="020B0604020202020204" pitchFamily="34" charset="0"/>
              </a:rPr>
              <a:t>Logo examples designed using Canva</a:t>
            </a:r>
            <a:endParaRPr lang="en-AU" sz="1400" dirty="0"/>
          </a:p>
        </p:txBody>
      </p:sp>
      <p:sp>
        <p:nvSpPr>
          <p:cNvPr id="9" name="Slide Number Placeholder 3">
            <a:extLst>
              <a:ext uri="{FF2B5EF4-FFF2-40B4-BE49-F238E27FC236}">
                <a16:creationId xmlns:a16="http://schemas.microsoft.com/office/drawing/2014/main" id="{F8064232-177C-140C-CD56-A38440C4A99F}"/>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64</a:t>
            </a:fld>
            <a:endParaRPr lang="en-AU"/>
          </a:p>
        </p:txBody>
      </p:sp>
    </p:spTree>
    <p:extLst>
      <p:ext uri="{BB962C8B-B14F-4D97-AF65-F5344CB8AC3E}">
        <p14:creationId xmlns:p14="http://schemas.microsoft.com/office/powerpoint/2010/main" val="336162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Logo design (statements)</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US" dirty="0">
                <a:cs typeface="Arial" panose="020B0604020202020204" pitchFamily="34" charset="0"/>
              </a:rPr>
              <a:t>Do now</a:t>
            </a:r>
            <a:endParaRPr lang="en-AU" dirty="0">
              <a:cs typeface="Arial" panose="020B0604020202020204" pitchFamily="34" charset="0"/>
            </a:endParaRPr>
          </a:p>
        </p:txBody>
      </p:sp>
      <p:sp>
        <p:nvSpPr>
          <p:cNvPr id="6" name="Content Placeholder 5">
            <a:extLst>
              <a:ext uri="{FF2B5EF4-FFF2-40B4-BE49-F238E27FC236}">
                <a16:creationId xmlns:a16="http://schemas.microsoft.com/office/drawing/2014/main" id="{006ACF44-1FE9-4B39-FB94-AA28C0F1A4E3}"/>
              </a:ext>
            </a:extLst>
          </p:cNvPr>
          <p:cNvSpPr>
            <a:spLocks noGrp="1"/>
          </p:cNvSpPr>
          <p:nvPr>
            <p:ph idx="1"/>
          </p:nvPr>
        </p:nvSpPr>
        <p:spPr>
          <a:xfrm>
            <a:off x="360000" y="1640320"/>
            <a:ext cx="11484000" cy="4536000"/>
          </a:xfrm>
        </p:spPr>
        <p:txBody>
          <a:bodyPr/>
          <a:lstStyle/>
          <a:p>
            <a:pPr>
              <a:spcAft>
                <a:spcPts val="600"/>
              </a:spcAft>
            </a:pPr>
            <a:r>
              <a:rPr lang="en-AU" dirty="0">
                <a:cs typeface="Arial" panose="020B0604020202020204" pitchFamily="34" charset="0"/>
              </a:rPr>
              <a:t>Underneath your logo design in your workbook there is a space to answer these statements.</a:t>
            </a:r>
          </a:p>
          <a:p>
            <a:pPr marL="285750" indent="-285750">
              <a:spcAft>
                <a:spcPts val="600"/>
              </a:spcAft>
              <a:buFont typeface="Arial" panose="020B0604020202020204" pitchFamily="34" charset="0"/>
              <a:buChar char="•"/>
            </a:pPr>
            <a:r>
              <a:rPr lang="en-AU" dirty="0">
                <a:cs typeface="Arial" panose="020B0604020202020204" pitchFamily="34" charset="0"/>
              </a:rPr>
              <a:t>My logo design will spread this message to the public …</a:t>
            </a:r>
          </a:p>
          <a:p>
            <a:pPr marL="285750" indent="-285750">
              <a:spcAft>
                <a:spcPts val="600"/>
              </a:spcAft>
              <a:buFont typeface="Arial" panose="020B0604020202020204" pitchFamily="34" charset="0"/>
              <a:buChar char="•"/>
            </a:pPr>
            <a:r>
              <a:rPr lang="en-AU" dirty="0">
                <a:cs typeface="Arial" panose="020B0604020202020204" pitchFamily="34" charset="0"/>
              </a:rPr>
              <a:t>This is why it will be successful in spreading this message …</a:t>
            </a:r>
          </a:p>
        </p:txBody>
      </p:sp>
      <p:sp>
        <p:nvSpPr>
          <p:cNvPr id="3" name="Slide Number Placeholder 3">
            <a:extLst>
              <a:ext uri="{FF2B5EF4-FFF2-40B4-BE49-F238E27FC236}">
                <a16:creationId xmlns:a16="http://schemas.microsoft.com/office/drawing/2014/main" id="{A906D051-7D82-EC54-8B23-3619BF0A5E44}"/>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65</a:t>
            </a:fld>
            <a:endParaRPr lang="en-AU"/>
          </a:p>
        </p:txBody>
      </p:sp>
    </p:spTree>
    <p:extLst>
      <p:ext uri="{BB962C8B-B14F-4D97-AF65-F5344CB8AC3E}">
        <p14:creationId xmlns:p14="http://schemas.microsoft.com/office/powerpoint/2010/main" val="68141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(12)</a:t>
            </a:r>
          </a:p>
        </p:txBody>
      </p:sp>
      <p:sp>
        <p:nvSpPr>
          <p:cNvPr id="6" name="Text Placeholder 5">
            <a:extLst>
              <a:ext uri="{FF2B5EF4-FFF2-40B4-BE49-F238E27FC236}">
                <a16:creationId xmlns:a16="http://schemas.microsoft.com/office/drawing/2014/main" id="{23ACE4D1-2FF5-3DA4-0C46-7331681E0A6B}"/>
              </a:ext>
            </a:extLst>
          </p:cNvPr>
          <p:cNvSpPr>
            <a:spLocks noGrp="1"/>
          </p:cNvSpPr>
          <p:nvPr>
            <p:ph type="body" sz="quarter" idx="19"/>
          </p:nvPr>
        </p:nvSpPr>
        <p:spPr/>
        <p:txBody>
          <a:bodyPr/>
          <a:lstStyle/>
          <a:p>
            <a:pPr>
              <a:lnSpc>
                <a:spcPct val="150000"/>
              </a:lnSpc>
              <a:spcAft>
                <a:spcPts val="600"/>
              </a:spcAft>
            </a:pPr>
            <a:r>
              <a:rPr lang="en-AU" sz="1800" dirty="0">
                <a:solidFill>
                  <a:srgbClr val="002664"/>
                </a:solidFill>
                <a:latin typeface="Public Sans" pitchFamily="2" charset="77"/>
                <a:cs typeface="Arial" panose="020B0604020202020204" pitchFamily="34" charset="0"/>
              </a:rPr>
              <a:t>We are learning to</a:t>
            </a:r>
            <a:r>
              <a:rPr lang="en-AU" sz="1800" dirty="0">
                <a:solidFill>
                  <a:srgbClr val="22272B"/>
                </a:solidFill>
                <a:latin typeface="Public Sans" pitchFamily="2" charset="77"/>
                <a:ea typeface="+mn-lt"/>
                <a:cs typeface="Arial" panose="020B0604020202020204" pitchFamily="34" charset="0"/>
              </a:rPr>
              <a:t>:</a:t>
            </a:r>
          </a:p>
          <a:p>
            <a:pPr marL="285750" indent="-285750">
              <a:lnSpc>
                <a:spcPct val="150000"/>
              </a:lnSpc>
              <a:spcAft>
                <a:spcPts val="600"/>
              </a:spcAft>
              <a:buFont typeface="Arial" panose="020B0604020202020204" pitchFamily="34" charset="0"/>
              <a:buChar char="•"/>
            </a:pPr>
            <a:r>
              <a:rPr lang="en-AU" sz="1800" dirty="0">
                <a:solidFill>
                  <a:srgbClr val="0D0D0D"/>
                </a:solidFill>
                <a:ea typeface="Calibri" panose="020F0502020204030204" pitchFamily="34" charset="0"/>
                <a:cs typeface="Arial" panose="020B0604020202020204" pitchFamily="34" charset="0"/>
              </a:rPr>
              <a:t>u</a:t>
            </a:r>
            <a:r>
              <a:rPr lang="en-AU" sz="1800" dirty="0">
                <a:solidFill>
                  <a:srgbClr val="0D0D0D"/>
                </a:solidFill>
                <a:effectLst/>
                <a:ea typeface="Calibri" panose="020F0502020204030204" pitchFamily="34" charset="0"/>
                <a:cs typeface="Arial" panose="020B0604020202020204" pitchFamily="34" charset="0"/>
              </a:rPr>
              <a:t>nderstand how Aboriginal communities historically carried items around using textile methods and materials found nearby so that we can learn from their success.</a:t>
            </a:r>
            <a:endParaRPr lang="en-AU" sz="1800" b="1" dirty="0">
              <a:solidFill>
                <a:srgbClr val="22272B"/>
              </a:solidFill>
              <a:ea typeface="+mn-lt"/>
              <a:cs typeface="Arial" panose="020B0604020202020204" pitchFamily="34" charset="0"/>
            </a:endParaRPr>
          </a:p>
          <a:p>
            <a:pPr>
              <a:lnSpc>
                <a:spcPct val="150000"/>
              </a:lnSpc>
              <a:spcAft>
                <a:spcPts val="600"/>
              </a:spcAft>
            </a:pPr>
            <a:endParaRPr lang="en-AU" sz="1800" dirty="0">
              <a:solidFill>
                <a:srgbClr val="002664"/>
              </a:solidFill>
              <a:latin typeface="Public Sans" pitchFamily="2" charset="77"/>
              <a:cs typeface="Arial" panose="020B0604020202020204" pitchFamily="34" charset="0"/>
            </a:endParaRPr>
          </a:p>
          <a:p>
            <a:pPr>
              <a:lnSpc>
                <a:spcPct val="150000"/>
              </a:lnSpc>
              <a:spcAft>
                <a:spcPts val="600"/>
              </a:spcAft>
            </a:pPr>
            <a:r>
              <a:rPr lang="en-AU" sz="1800" dirty="0">
                <a:solidFill>
                  <a:srgbClr val="002664"/>
                </a:solidFill>
                <a:latin typeface="Public Sans" pitchFamily="2" charset="77"/>
                <a:cs typeface="Arial" panose="020B0604020202020204" pitchFamily="34" charset="0"/>
              </a:rPr>
              <a:t>We can:</a:t>
            </a:r>
          </a:p>
          <a:p>
            <a:pPr marL="285750" indent="-285750">
              <a:lnSpc>
                <a:spcPct val="150000"/>
              </a:lnSpc>
              <a:spcAft>
                <a:spcPts val="600"/>
              </a:spcAft>
              <a:buFont typeface="Arial" panose="020B0604020202020204" pitchFamily="34" charset="0"/>
              <a:buChar char="•"/>
            </a:pPr>
            <a:r>
              <a:rPr lang="en-AU" sz="1800" dirty="0">
                <a:effectLst/>
                <a:ea typeface="Calibri" panose="020F0502020204030204" pitchFamily="34" charset="0"/>
                <a:cs typeface="Arial" panose="020B0604020202020204" pitchFamily="34" charset="0"/>
              </a:rPr>
              <a:t>give an example of an Aboriginal textile item, and the success criteria that helped them to carry items.</a:t>
            </a:r>
            <a:endParaRPr lang="en-AU" sz="1800" b="1" dirty="0">
              <a:solidFill>
                <a:srgbClr val="002664"/>
              </a:solidFill>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66</a:t>
            </a:fld>
            <a:endParaRPr lang="en-AU"/>
          </a:p>
        </p:txBody>
      </p:sp>
    </p:spTree>
    <p:extLst>
      <p:ext uri="{BB962C8B-B14F-4D97-AF65-F5344CB8AC3E}">
        <p14:creationId xmlns:p14="http://schemas.microsoft.com/office/powerpoint/2010/main" val="254158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nchor="t">
            <a:normAutofit/>
          </a:bodyPr>
          <a:lstStyle/>
          <a:p>
            <a:r>
              <a:rPr lang="en-AU" dirty="0">
                <a:cs typeface="Arial" panose="020B0604020202020204" pitchFamily="34" charset="0"/>
              </a:rPr>
              <a:t>Indigenous bags and textiles</a:t>
            </a:r>
          </a:p>
        </p:txBody>
      </p:sp>
      <p:sp>
        <p:nvSpPr>
          <p:cNvPr id="3" name="Text Placeholder 2">
            <a:extLst>
              <a:ext uri="{FF2B5EF4-FFF2-40B4-BE49-F238E27FC236}">
                <a16:creationId xmlns:a16="http://schemas.microsoft.com/office/drawing/2014/main" id="{AFB15ADB-3C02-DEE2-8441-54BEC6945D87}"/>
              </a:ext>
            </a:extLst>
          </p:cNvPr>
          <p:cNvSpPr>
            <a:spLocks noGrp="1"/>
          </p:cNvSpPr>
          <p:nvPr>
            <p:ph type="body" sz="quarter" idx="17"/>
          </p:nvPr>
        </p:nvSpPr>
        <p:spPr/>
        <p:txBody>
          <a:bodyPr/>
          <a:lstStyle/>
          <a:p>
            <a:r>
              <a:rPr lang="en-AU" u="sng" dirty="0">
                <a:hlinkClick r:id="rId2">
                  <a:extLst>
                    <a:ext uri="{A12FA001-AC4F-418D-AE19-62706E023703}">
                      <ahyp:hlinkClr xmlns:ahyp="http://schemas.microsoft.com/office/drawing/2018/hyperlinkcolor" val="tx"/>
                    </a:ext>
                  </a:extLst>
                </a:hlinkClick>
              </a:rPr>
              <a:t>Watch </a:t>
            </a:r>
            <a:r>
              <a:rPr lang="en-AU" dirty="0">
                <a:solidFill>
                  <a:srgbClr val="146CFD"/>
                </a:solidFill>
                <a:hlinkClick r:id="rId2">
                  <a:extLst>
                    <a:ext uri="{A12FA001-AC4F-418D-AE19-62706E023703}">
                      <ahyp:hlinkClr xmlns:ahyp="http://schemas.microsoft.com/office/drawing/2018/hyperlinkcolor" val="tx"/>
                    </a:ext>
                  </a:extLst>
                </a:hlinkClick>
              </a:rPr>
              <a:t>Indigenous bags and textiles (2:41)</a:t>
            </a:r>
            <a:endParaRPr lang="en-AU" dirty="0">
              <a:cs typeface="Arial" panose="020B0604020202020204" pitchFamily="34" charset="0"/>
            </a:endParaRPr>
          </a:p>
        </p:txBody>
      </p:sp>
      <p:pic>
        <p:nvPicPr>
          <p:cNvPr id="4" name="Picture 3">
            <a:extLst>
              <a:ext uri="{FF2B5EF4-FFF2-40B4-BE49-F238E27FC236}">
                <a16:creationId xmlns:a16="http://schemas.microsoft.com/office/drawing/2014/main" id="{7C895DAE-2E2C-2189-1B72-4106B885B66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612" y="1800001"/>
            <a:ext cx="4458084" cy="2853173"/>
          </a:xfrm>
          <a:prstGeom prst="rect">
            <a:avLst/>
          </a:prstGeom>
          <a:noFill/>
        </p:spPr>
      </p:pic>
    </p:spTree>
    <p:extLst>
      <p:ext uri="{BB962C8B-B14F-4D97-AF65-F5344CB8AC3E}">
        <p14:creationId xmlns:p14="http://schemas.microsoft.com/office/powerpoint/2010/main" val="64768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833E-3E3C-F702-FB26-2D964D1AA84A}"/>
              </a:ext>
            </a:extLst>
          </p:cNvPr>
          <p:cNvSpPr>
            <a:spLocks noGrp="1"/>
          </p:cNvSpPr>
          <p:nvPr>
            <p:ph type="title"/>
          </p:nvPr>
        </p:nvSpPr>
        <p:spPr/>
        <p:txBody>
          <a:bodyPr/>
          <a:lstStyle/>
          <a:p>
            <a:r>
              <a:rPr lang="en-AU" dirty="0">
                <a:cs typeface="Arial" panose="020B0604020202020204" pitchFamily="34" charset="0"/>
              </a:rPr>
              <a:t>Aboriginal weaving overview</a:t>
            </a:r>
          </a:p>
        </p:txBody>
      </p:sp>
      <p:sp>
        <p:nvSpPr>
          <p:cNvPr id="3" name="Content Placeholder 2">
            <a:extLst>
              <a:ext uri="{FF2B5EF4-FFF2-40B4-BE49-F238E27FC236}">
                <a16:creationId xmlns:a16="http://schemas.microsoft.com/office/drawing/2014/main" id="{0CFC2F68-154C-C078-9F45-7EB6577CC5BA}"/>
              </a:ext>
            </a:extLst>
          </p:cNvPr>
          <p:cNvSpPr>
            <a:spLocks noGrp="1"/>
          </p:cNvSpPr>
          <p:nvPr>
            <p:ph idx="1"/>
          </p:nvPr>
        </p:nvSpPr>
        <p:spPr/>
        <p:txBody>
          <a:bodyPr/>
          <a:lstStyle/>
          <a:p>
            <a:pPr>
              <a:lnSpc>
                <a:spcPct val="150000"/>
              </a:lnSpc>
              <a:spcBef>
                <a:spcPts val="600"/>
              </a:spcBef>
              <a:spcAft>
                <a:spcPts val="600"/>
              </a:spcAft>
            </a:pPr>
            <a:r>
              <a:rPr lang="en-AU" dirty="0">
                <a:latin typeface="Public Sans" pitchFamily="2" charset="77"/>
                <a:cs typeface="Arial" panose="020B0604020202020204" pitchFamily="34" charset="0"/>
              </a:rPr>
              <a:t>Note: r</a:t>
            </a:r>
            <a:r>
              <a:rPr lang="en-AU" dirty="0">
                <a:cs typeface="Arial" panose="020B0604020202020204" pitchFamily="34" charset="0"/>
              </a:rPr>
              <a:t>eview the following videos and watch the most suitable for your context. Utilise the content in the PowerPoint for students to complete the questions below. Sample answers have been provided.</a:t>
            </a:r>
          </a:p>
          <a:p>
            <a:pPr>
              <a:lnSpc>
                <a:spcPct val="150000"/>
              </a:lnSpc>
              <a:spcBef>
                <a:spcPts val="600"/>
              </a:spcBef>
              <a:spcAft>
                <a:spcPts val="600"/>
              </a:spcAft>
            </a:pPr>
            <a:r>
              <a:rPr lang="en-AU" dirty="0">
                <a:cs typeface="Arial" panose="020B0604020202020204" pitchFamily="34" charset="0"/>
                <a:hlinkClick r:id="rId2"/>
              </a:rPr>
              <a:t>Weaving Workshop (19:12)</a:t>
            </a:r>
            <a:r>
              <a:rPr lang="en-AU" dirty="0">
                <a:cs typeface="Arial" panose="020B0604020202020204" pitchFamily="34" charset="0"/>
              </a:rPr>
              <a:t> – extended overview of Aboriginal weaving</a:t>
            </a:r>
          </a:p>
          <a:p>
            <a:pPr>
              <a:spcBef>
                <a:spcPts val="600"/>
              </a:spcBef>
              <a:spcAft>
                <a:spcPts val="600"/>
              </a:spcAft>
            </a:pPr>
            <a:r>
              <a:rPr lang="en-AU" dirty="0">
                <a:cs typeface="Arial" panose="020B0604020202020204" pitchFamily="34" charset="0"/>
                <a:hlinkClick r:id="rId3"/>
              </a:rPr>
              <a:t>Waking up Indigenous weaving practices | Art Works (4:43)</a:t>
            </a:r>
            <a:endParaRPr lang="en-AU" dirty="0">
              <a:cs typeface="Arial" panose="020B0604020202020204" pitchFamily="34" charset="0"/>
            </a:endParaRPr>
          </a:p>
          <a:p>
            <a:pPr>
              <a:lnSpc>
                <a:spcPct val="150000"/>
              </a:lnSpc>
              <a:spcBef>
                <a:spcPts val="600"/>
              </a:spcBef>
              <a:spcAft>
                <a:spcPts val="600"/>
              </a:spcAft>
            </a:pPr>
            <a:r>
              <a:rPr lang="en-AU" dirty="0">
                <a:cs typeface="Arial" panose="020B0604020202020204" pitchFamily="34" charset="0"/>
                <a:hlinkClick r:id="rId4"/>
              </a:rPr>
              <a:t>We Can, We Do: Aunty Connie Hart breaks all the rules to keep tradition alive (3:26)</a:t>
            </a:r>
            <a:endParaRPr lang="en-AU" dirty="0">
              <a:cs typeface="Arial" panose="020B0604020202020204" pitchFamily="34" charset="0"/>
            </a:endParaRPr>
          </a:p>
          <a:p>
            <a:pPr>
              <a:lnSpc>
                <a:spcPct val="150000"/>
              </a:lnSpc>
              <a:spcBef>
                <a:spcPts val="600"/>
              </a:spcBef>
              <a:spcAft>
                <a:spcPts val="600"/>
              </a:spcAft>
            </a:pPr>
            <a:endParaRPr lang="en-AU" u="sng" dirty="0">
              <a:solidFill>
                <a:srgbClr val="000000"/>
              </a:solidFill>
              <a:highlight>
                <a:srgbClr val="CCEDFC"/>
              </a:highlight>
              <a:ea typeface="Calibri" panose="020F0502020204030204" pitchFamily="34" charset="0"/>
              <a:cs typeface="Arial" panose="020B0604020202020204" pitchFamily="34" charset="0"/>
            </a:endParaRPr>
          </a:p>
          <a:p>
            <a:pPr>
              <a:spcBef>
                <a:spcPts val="600"/>
              </a:spcBef>
              <a:spcAft>
                <a:spcPts val="600"/>
              </a:spcAft>
            </a:pPr>
            <a:r>
              <a:rPr lang="en-AU" dirty="0">
                <a:cs typeface="Arial" panose="020B0604020202020204" pitchFamily="34" charset="0"/>
              </a:rPr>
              <a:t>The learning on the following slides has been sourced from public-facing materials available online.</a:t>
            </a:r>
          </a:p>
        </p:txBody>
      </p:sp>
      <p:sp>
        <p:nvSpPr>
          <p:cNvPr id="4" name="Slide Number Placeholder 3">
            <a:extLst>
              <a:ext uri="{FF2B5EF4-FFF2-40B4-BE49-F238E27FC236}">
                <a16:creationId xmlns:a16="http://schemas.microsoft.com/office/drawing/2014/main" id="{2D577166-8B28-0993-DD1E-2CF7764753D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68</a:t>
            </a:fld>
            <a:endParaRPr lang="en-AU"/>
          </a:p>
        </p:txBody>
      </p:sp>
    </p:spTree>
    <p:extLst>
      <p:ext uri="{BB962C8B-B14F-4D97-AF65-F5344CB8AC3E}">
        <p14:creationId xmlns:p14="http://schemas.microsoft.com/office/powerpoint/2010/main" val="369930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9DE5-D868-7D18-6D07-51B8222CD9C3}"/>
              </a:ext>
            </a:extLst>
          </p:cNvPr>
          <p:cNvSpPr>
            <a:spLocks noGrp="1"/>
          </p:cNvSpPr>
          <p:nvPr>
            <p:ph type="title"/>
          </p:nvPr>
        </p:nvSpPr>
        <p:spPr/>
        <p:txBody>
          <a:bodyPr/>
          <a:lstStyle/>
          <a:p>
            <a:r>
              <a:rPr lang="en-AU" dirty="0">
                <a:cs typeface="Arial" panose="020B0604020202020204" pitchFamily="34" charset="0"/>
              </a:rPr>
              <a:t>Aboriginal weaving</a:t>
            </a:r>
          </a:p>
        </p:txBody>
      </p:sp>
      <p:sp>
        <p:nvSpPr>
          <p:cNvPr id="3" name="Content Placeholder 2">
            <a:extLst>
              <a:ext uri="{FF2B5EF4-FFF2-40B4-BE49-F238E27FC236}">
                <a16:creationId xmlns:a16="http://schemas.microsoft.com/office/drawing/2014/main" id="{04C7BD8A-5DF7-B63A-8A4C-3050BFCF664F}"/>
              </a:ext>
            </a:extLst>
          </p:cNvPr>
          <p:cNvSpPr>
            <a:spLocks noGrp="1"/>
          </p:cNvSpPr>
          <p:nvPr>
            <p:ph idx="1"/>
          </p:nvPr>
        </p:nvSpPr>
        <p:spPr>
          <a:xfrm>
            <a:off x="360000" y="1620000"/>
            <a:ext cx="5736000" cy="4476000"/>
          </a:xfrm>
        </p:spPr>
        <p:txBody>
          <a:bodyPr/>
          <a:lstStyle/>
          <a:p>
            <a:pPr fontAlgn="base"/>
            <a:r>
              <a:rPr lang="en-AU" sz="1800" dirty="0">
                <a:effectLst/>
                <a:ea typeface="Times New Roman" panose="02020603050405020304" pitchFamily="18" charset="0"/>
                <a:cs typeface="Arial" panose="020B0604020202020204" pitchFamily="34" charset="0"/>
              </a:rPr>
              <a:t>Aboriginal weaving is a rich and diverse tradition that has been practiced for thousands of years by Indigenous communities across Australia. This art form not only showcases the technical skills of Aboriginal weavers but also embodies cultural, spiritual, and practical significance. </a:t>
            </a:r>
          </a:p>
          <a:p>
            <a:endParaRPr lang="en-AU" dirty="0"/>
          </a:p>
        </p:txBody>
      </p:sp>
      <p:sp>
        <p:nvSpPr>
          <p:cNvPr id="6" name="Freeform 2" descr="Basketweaving. Two hands weaving a basket with dried grasses.">
            <a:extLst>
              <a:ext uri="{FF2B5EF4-FFF2-40B4-BE49-F238E27FC236}">
                <a16:creationId xmlns:a16="http://schemas.microsoft.com/office/drawing/2014/main" id="{709ACB83-2BB5-0EB4-FF62-F28E859D3794}"/>
              </a:ext>
            </a:extLst>
          </p:cNvPr>
          <p:cNvSpPr/>
          <p:nvPr/>
        </p:nvSpPr>
        <p:spPr>
          <a:xfrm>
            <a:off x="6233153" y="1757924"/>
            <a:ext cx="5598847" cy="3874250"/>
          </a:xfrm>
          <a:custGeom>
            <a:avLst/>
            <a:gdLst/>
            <a:ahLst/>
            <a:cxnLst/>
            <a:rect l="l" t="t" r="r" b="b"/>
            <a:pathLst>
              <a:path w="5333929" h="3560397">
                <a:moveTo>
                  <a:pt x="0" y="0"/>
                </a:moveTo>
                <a:lnTo>
                  <a:pt x="5333928" y="0"/>
                </a:lnTo>
                <a:lnTo>
                  <a:pt x="5333928" y="3560397"/>
                </a:lnTo>
                <a:lnTo>
                  <a:pt x="0" y="3560397"/>
                </a:lnTo>
                <a:lnTo>
                  <a:pt x="0" y="0"/>
                </a:lnTo>
                <a:close/>
              </a:path>
            </a:pathLst>
          </a:custGeom>
          <a:blipFill>
            <a:blip r:embed="rId2"/>
            <a:stretch>
              <a:fillRect/>
            </a:stretch>
          </a:blipFill>
        </p:spPr>
        <p:txBody>
          <a:bodyPr/>
          <a:lstStyle/>
          <a:p>
            <a:endParaRPr lang="en-AU"/>
          </a:p>
        </p:txBody>
      </p:sp>
      <p:sp>
        <p:nvSpPr>
          <p:cNvPr id="4" name="Slide Number Placeholder 3">
            <a:extLst>
              <a:ext uri="{FF2B5EF4-FFF2-40B4-BE49-F238E27FC236}">
                <a16:creationId xmlns:a16="http://schemas.microsoft.com/office/drawing/2014/main" id="{411CFEDE-A049-3F78-168B-92F3D037E97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69</a:t>
            </a:fld>
            <a:endParaRPr lang="en-AU"/>
          </a:p>
        </p:txBody>
      </p:sp>
    </p:spTree>
    <p:extLst>
      <p:ext uri="{BB962C8B-B14F-4D97-AF65-F5344CB8AC3E}">
        <p14:creationId xmlns:p14="http://schemas.microsoft.com/office/powerpoint/2010/main" val="127906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96821-6FA8-9EBA-79AA-D860E5699568}"/>
              </a:ext>
            </a:extLst>
          </p:cNvPr>
          <p:cNvSpPr>
            <a:spLocks noGrp="1"/>
          </p:cNvSpPr>
          <p:nvPr>
            <p:ph type="title"/>
          </p:nvPr>
        </p:nvSpPr>
        <p:spPr/>
        <p:txBody>
          <a:bodyPr/>
          <a:lstStyle/>
          <a:p>
            <a:r>
              <a:rPr lang="en-AU" dirty="0">
                <a:cs typeface="Arial" panose="020B0604020202020204" pitchFamily="34" charset="0"/>
              </a:rPr>
              <a:t>Where are textiles found – answers</a:t>
            </a:r>
          </a:p>
        </p:txBody>
      </p:sp>
      <p:grpSp>
        <p:nvGrpSpPr>
          <p:cNvPr id="3" name="Group 2">
            <a:extLst>
              <a:ext uri="{FF2B5EF4-FFF2-40B4-BE49-F238E27FC236}">
                <a16:creationId xmlns:a16="http://schemas.microsoft.com/office/drawing/2014/main" id="{0CC3FB70-DE5D-C8CB-EDCA-31B08421B9FE}"/>
              </a:ext>
              <a:ext uri="{C183D7F6-B498-43B3-948B-1728B52AA6E4}">
                <adec:decorative xmlns:adec="http://schemas.microsoft.com/office/drawing/2017/decorative" val="1"/>
              </a:ext>
            </a:extLst>
          </p:cNvPr>
          <p:cNvGrpSpPr/>
          <p:nvPr/>
        </p:nvGrpSpPr>
        <p:grpSpPr>
          <a:xfrm>
            <a:off x="2551156" y="1264410"/>
            <a:ext cx="6114586" cy="5177883"/>
            <a:chOff x="3080546" y="1264410"/>
            <a:chExt cx="6114586" cy="5177883"/>
          </a:xfrm>
        </p:grpSpPr>
        <p:cxnSp>
          <p:nvCxnSpPr>
            <p:cNvPr id="7" name="Straight Connector 6">
              <a:extLst>
                <a:ext uri="{FF2B5EF4-FFF2-40B4-BE49-F238E27FC236}">
                  <a16:creationId xmlns:a16="http://schemas.microsoft.com/office/drawing/2014/main" id="{7C4CEF64-F1BA-4E3F-39C6-C284AD79F70D}"/>
                </a:ext>
              </a:extLst>
            </p:cNvPr>
            <p:cNvCxnSpPr>
              <a:cxnSpLocks/>
            </p:cNvCxnSpPr>
            <p:nvPr/>
          </p:nvCxnSpPr>
          <p:spPr>
            <a:xfrm>
              <a:off x="6104385" y="2014654"/>
              <a:ext cx="0" cy="386139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C7C509B-D3B3-C074-84EF-C616A645F889}"/>
                </a:ext>
              </a:extLst>
            </p:cNvPr>
            <p:cNvCxnSpPr>
              <a:cxnSpLocks/>
            </p:cNvCxnSpPr>
            <p:nvPr/>
          </p:nvCxnSpPr>
          <p:spPr>
            <a:xfrm rot="16200000" flipH="1" flipV="1">
              <a:off x="6336335" y="1900355"/>
              <a:ext cx="0" cy="386139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6F3903E-A4BE-FF0A-6B09-3111FADCE0FB}"/>
                </a:ext>
              </a:extLst>
            </p:cNvPr>
            <p:cNvCxnSpPr>
              <a:cxnSpLocks/>
            </p:cNvCxnSpPr>
            <p:nvPr/>
          </p:nvCxnSpPr>
          <p:spPr>
            <a:xfrm rot="18540000" flipH="1" flipV="1">
              <a:off x="6072020" y="1913969"/>
              <a:ext cx="0" cy="386139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E54FA98-8B3F-ACFF-A4E0-AC175C64AD70}"/>
                </a:ext>
              </a:extLst>
            </p:cNvPr>
            <p:cNvCxnSpPr>
              <a:cxnSpLocks/>
            </p:cNvCxnSpPr>
            <p:nvPr/>
          </p:nvCxnSpPr>
          <p:spPr>
            <a:xfrm rot="-18540000" flipH="1" flipV="1">
              <a:off x="6171203" y="1798422"/>
              <a:ext cx="0" cy="386139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B472D687-4994-2ADD-4497-459AF0CCD6AC}"/>
                </a:ext>
              </a:extLst>
            </p:cNvPr>
            <p:cNvSpPr/>
            <p:nvPr/>
          </p:nvSpPr>
          <p:spPr>
            <a:xfrm>
              <a:off x="5400000" y="3126664"/>
              <a:ext cx="1408771" cy="140877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37CA998-6EE6-D94A-5B29-AA90365CCA38}"/>
                </a:ext>
              </a:extLst>
            </p:cNvPr>
            <p:cNvSpPr/>
            <p:nvPr/>
          </p:nvSpPr>
          <p:spPr>
            <a:xfrm>
              <a:off x="5400000" y="1264410"/>
              <a:ext cx="1408771" cy="1408771"/>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9DD5A1A-244D-2116-8FE4-BBCB6452E16C}"/>
                </a:ext>
              </a:extLst>
            </p:cNvPr>
            <p:cNvSpPr/>
            <p:nvPr/>
          </p:nvSpPr>
          <p:spPr>
            <a:xfrm>
              <a:off x="5400000" y="5033522"/>
              <a:ext cx="1408771" cy="1408771"/>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D3D7623-DA9C-38AE-4AEB-86103C13465C}"/>
                </a:ext>
              </a:extLst>
            </p:cNvPr>
            <p:cNvSpPr/>
            <p:nvPr/>
          </p:nvSpPr>
          <p:spPr>
            <a:xfrm>
              <a:off x="3080546" y="3126664"/>
              <a:ext cx="1408771" cy="1408771"/>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E4FF2AF-4073-096B-052C-D616D6F9A905}"/>
                </a:ext>
              </a:extLst>
            </p:cNvPr>
            <p:cNvSpPr/>
            <p:nvPr/>
          </p:nvSpPr>
          <p:spPr>
            <a:xfrm>
              <a:off x="7786361" y="3126664"/>
              <a:ext cx="1408771" cy="1408771"/>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C7A2A23-4529-D695-DAFE-4D5CD1260B74}"/>
                </a:ext>
              </a:extLst>
            </p:cNvPr>
            <p:cNvSpPr/>
            <p:nvPr/>
          </p:nvSpPr>
          <p:spPr>
            <a:xfrm>
              <a:off x="3883434" y="1833122"/>
              <a:ext cx="1408771" cy="1408771"/>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9ACE2D8-305C-B56F-E826-55F4550A2FA9}"/>
                </a:ext>
              </a:extLst>
            </p:cNvPr>
            <p:cNvSpPr/>
            <p:nvPr/>
          </p:nvSpPr>
          <p:spPr>
            <a:xfrm>
              <a:off x="3883434" y="4487112"/>
              <a:ext cx="1408771" cy="1408771"/>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9CB1A88-66C5-AE8B-65A9-B7551109DFAD}"/>
                </a:ext>
              </a:extLst>
            </p:cNvPr>
            <p:cNvSpPr/>
            <p:nvPr/>
          </p:nvSpPr>
          <p:spPr>
            <a:xfrm>
              <a:off x="6961170" y="4467273"/>
              <a:ext cx="1408771" cy="1408771"/>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6A01B23-0CA9-D161-9F17-C1AB4FC28D9C}"/>
                </a:ext>
              </a:extLst>
            </p:cNvPr>
            <p:cNvSpPr/>
            <p:nvPr/>
          </p:nvSpPr>
          <p:spPr>
            <a:xfrm>
              <a:off x="6968253" y="1791371"/>
              <a:ext cx="1408771" cy="1408771"/>
            </a:xfrm>
            <a:prstGeom prst="ellipse">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B69AC26D-7FD5-D953-B43D-5A6F38E41E82}"/>
              </a:ext>
            </a:extLst>
          </p:cNvPr>
          <p:cNvSpPr txBox="1"/>
          <p:nvPr/>
        </p:nvSpPr>
        <p:spPr>
          <a:xfrm>
            <a:off x="4965144" y="3436365"/>
            <a:ext cx="1219702" cy="1112010"/>
          </a:xfrm>
          <a:prstGeom prst="rect">
            <a:avLst/>
          </a:prstGeom>
          <a:noFill/>
        </p:spPr>
        <p:txBody>
          <a:bodyPr wrap="square" lIns="0" tIns="0" rIns="0" bIns="0" rtlCol="0">
            <a:noAutofit/>
          </a:bodyPr>
          <a:lstStyle/>
          <a:p>
            <a:pPr algn="ctr">
              <a:lnSpc>
                <a:spcPct val="150000"/>
              </a:lnSpc>
            </a:pPr>
            <a:r>
              <a:rPr lang="en-US" sz="1800" dirty="0"/>
              <a:t>Textiles in 24 hours</a:t>
            </a:r>
          </a:p>
        </p:txBody>
      </p:sp>
      <p:sp>
        <p:nvSpPr>
          <p:cNvPr id="28" name="TextBox 27">
            <a:extLst>
              <a:ext uri="{FF2B5EF4-FFF2-40B4-BE49-F238E27FC236}">
                <a16:creationId xmlns:a16="http://schemas.microsoft.com/office/drawing/2014/main" id="{0227849D-0DA8-0264-AF20-DB6C01850B04}"/>
              </a:ext>
            </a:extLst>
          </p:cNvPr>
          <p:cNvSpPr txBox="1"/>
          <p:nvPr/>
        </p:nvSpPr>
        <p:spPr>
          <a:xfrm>
            <a:off x="4865637" y="1264409"/>
            <a:ext cx="1408771" cy="1408771"/>
          </a:xfrm>
          <a:prstGeom prst="rect">
            <a:avLst/>
          </a:prstGeom>
          <a:noFill/>
        </p:spPr>
        <p:txBody>
          <a:bodyPr wrap="square" lIns="0" tIns="0" rIns="0" bIns="0" rtlCol="0" anchor="ctr">
            <a:noAutofit/>
          </a:bodyPr>
          <a:lstStyle/>
          <a:p>
            <a:pPr algn="ctr">
              <a:lnSpc>
                <a:spcPct val="150000"/>
              </a:lnSpc>
            </a:pPr>
            <a:r>
              <a:rPr lang="en-US" sz="1800" dirty="0"/>
              <a:t>pillows</a:t>
            </a:r>
          </a:p>
        </p:txBody>
      </p:sp>
      <p:sp>
        <p:nvSpPr>
          <p:cNvPr id="29" name="TextBox 28">
            <a:extLst>
              <a:ext uri="{FF2B5EF4-FFF2-40B4-BE49-F238E27FC236}">
                <a16:creationId xmlns:a16="http://schemas.microsoft.com/office/drawing/2014/main" id="{548FAA05-6382-6B4C-BAE3-574B99FFAD7E}"/>
              </a:ext>
            </a:extLst>
          </p:cNvPr>
          <p:cNvSpPr txBox="1"/>
          <p:nvPr/>
        </p:nvSpPr>
        <p:spPr>
          <a:xfrm>
            <a:off x="6541686" y="2023316"/>
            <a:ext cx="1219702" cy="1171510"/>
          </a:xfrm>
          <a:prstGeom prst="rect">
            <a:avLst/>
          </a:prstGeom>
          <a:noFill/>
        </p:spPr>
        <p:txBody>
          <a:bodyPr wrap="square" lIns="0" tIns="0" rIns="0" bIns="0" rtlCol="0">
            <a:noAutofit/>
          </a:bodyPr>
          <a:lstStyle/>
          <a:p>
            <a:pPr algn="ctr">
              <a:lnSpc>
                <a:spcPct val="150000"/>
              </a:lnSpc>
            </a:pPr>
            <a:r>
              <a:rPr lang="en-US" sz="1800" dirty="0"/>
              <a:t>bags</a:t>
            </a:r>
            <a:br>
              <a:rPr lang="en-US" sz="1800" dirty="0"/>
            </a:br>
            <a:r>
              <a:rPr lang="en-US" sz="1800" dirty="0"/>
              <a:t>and shoes</a:t>
            </a:r>
          </a:p>
        </p:txBody>
      </p:sp>
      <p:sp>
        <p:nvSpPr>
          <p:cNvPr id="30" name="TextBox 29">
            <a:extLst>
              <a:ext uri="{FF2B5EF4-FFF2-40B4-BE49-F238E27FC236}">
                <a16:creationId xmlns:a16="http://schemas.microsoft.com/office/drawing/2014/main" id="{0BB93CCD-4922-7123-2E85-ED2C6E537FB5}"/>
              </a:ext>
            </a:extLst>
          </p:cNvPr>
          <p:cNvSpPr txBox="1"/>
          <p:nvPr/>
        </p:nvSpPr>
        <p:spPr>
          <a:xfrm>
            <a:off x="7255911" y="3125294"/>
            <a:ext cx="1408771" cy="1408771"/>
          </a:xfrm>
          <a:prstGeom prst="rect">
            <a:avLst/>
          </a:prstGeom>
          <a:noFill/>
        </p:spPr>
        <p:txBody>
          <a:bodyPr wrap="square" lIns="0" tIns="0" rIns="0" bIns="0" rtlCol="0" anchor="ctr">
            <a:noAutofit/>
          </a:bodyPr>
          <a:lstStyle/>
          <a:p>
            <a:pPr algn="ctr">
              <a:lnSpc>
                <a:spcPct val="150000"/>
              </a:lnSpc>
            </a:pPr>
            <a:r>
              <a:rPr lang="en-US" sz="1800" dirty="0"/>
              <a:t>clothing</a:t>
            </a:r>
          </a:p>
        </p:txBody>
      </p:sp>
      <p:sp>
        <p:nvSpPr>
          <p:cNvPr id="31" name="TextBox 30">
            <a:extLst>
              <a:ext uri="{FF2B5EF4-FFF2-40B4-BE49-F238E27FC236}">
                <a16:creationId xmlns:a16="http://schemas.microsoft.com/office/drawing/2014/main" id="{0C895733-F66C-4F24-E467-E786A297F4C8}"/>
              </a:ext>
            </a:extLst>
          </p:cNvPr>
          <p:cNvSpPr txBox="1"/>
          <p:nvPr/>
        </p:nvSpPr>
        <p:spPr>
          <a:xfrm>
            <a:off x="6437763" y="4472831"/>
            <a:ext cx="1408771" cy="1408771"/>
          </a:xfrm>
          <a:prstGeom prst="rect">
            <a:avLst/>
          </a:prstGeom>
          <a:noFill/>
        </p:spPr>
        <p:txBody>
          <a:bodyPr wrap="square" lIns="0" tIns="0" rIns="0" bIns="0" rtlCol="0" anchor="ctr">
            <a:noAutofit/>
          </a:bodyPr>
          <a:lstStyle/>
          <a:p>
            <a:pPr algn="ctr">
              <a:lnSpc>
                <a:spcPct val="150000"/>
              </a:lnSpc>
            </a:pPr>
            <a:r>
              <a:rPr lang="en-US" sz="1800" dirty="0"/>
              <a:t>in kitchen, tea towels</a:t>
            </a:r>
          </a:p>
        </p:txBody>
      </p:sp>
      <p:sp>
        <p:nvSpPr>
          <p:cNvPr id="32" name="TextBox 31">
            <a:extLst>
              <a:ext uri="{FF2B5EF4-FFF2-40B4-BE49-F238E27FC236}">
                <a16:creationId xmlns:a16="http://schemas.microsoft.com/office/drawing/2014/main" id="{F6D9E108-7569-2FA4-00BE-916364BC7CA6}"/>
              </a:ext>
            </a:extLst>
          </p:cNvPr>
          <p:cNvSpPr txBox="1"/>
          <p:nvPr/>
        </p:nvSpPr>
        <p:spPr>
          <a:xfrm>
            <a:off x="4865637" y="5034305"/>
            <a:ext cx="1408771" cy="1408771"/>
          </a:xfrm>
          <a:prstGeom prst="rect">
            <a:avLst/>
          </a:prstGeom>
          <a:noFill/>
        </p:spPr>
        <p:txBody>
          <a:bodyPr wrap="square" lIns="0" tIns="0" rIns="0" bIns="0" rtlCol="0" anchor="ctr">
            <a:noAutofit/>
          </a:bodyPr>
          <a:lstStyle/>
          <a:p>
            <a:pPr algn="ctr">
              <a:lnSpc>
                <a:spcPct val="150000"/>
              </a:lnSpc>
            </a:pPr>
            <a:r>
              <a:rPr lang="en-US" sz="1800" dirty="0"/>
              <a:t>flooring</a:t>
            </a:r>
          </a:p>
        </p:txBody>
      </p:sp>
      <p:sp>
        <p:nvSpPr>
          <p:cNvPr id="33" name="TextBox 32">
            <a:extLst>
              <a:ext uri="{FF2B5EF4-FFF2-40B4-BE49-F238E27FC236}">
                <a16:creationId xmlns:a16="http://schemas.microsoft.com/office/drawing/2014/main" id="{B6496A31-1A7F-CF9F-EBDE-B4CE806716E9}"/>
              </a:ext>
            </a:extLst>
          </p:cNvPr>
          <p:cNvSpPr txBox="1"/>
          <p:nvPr/>
        </p:nvSpPr>
        <p:spPr>
          <a:xfrm>
            <a:off x="3357679" y="4488873"/>
            <a:ext cx="1408771" cy="1408771"/>
          </a:xfrm>
          <a:prstGeom prst="rect">
            <a:avLst/>
          </a:prstGeom>
          <a:noFill/>
        </p:spPr>
        <p:txBody>
          <a:bodyPr wrap="square" lIns="0" tIns="0" rIns="0" bIns="0" rtlCol="0" anchor="ctr">
            <a:noAutofit/>
          </a:bodyPr>
          <a:lstStyle/>
          <a:p>
            <a:pPr algn="ctr">
              <a:lnSpc>
                <a:spcPct val="150000"/>
              </a:lnSpc>
            </a:pPr>
            <a:r>
              <a:rPr lang="en-US" sz="1800" dirty="0"/>
              <a:t>in cars</a:t>
            </a:r>
          </a:p>
        </p:txBody>
      </p:sp>
      <p:sp>
        <p:nvSpPr>
          <p:cNvPr id="34" name="TextBox 33">
            <a:extLst>
              <a:ext uri="{FF2B5EF4-FFF2-40B4-BE49-F238E27FC236}">
                <a16:creationId xmlns:a16="http://schemas.microsoft.com/office/drawing/2014/main" id="{5E6DD1AC-07DD-E9E4-2A5C-7443025D46ED}"/>
              </a:ext>
            </a:extLst>
          </p:cNvPr>
          <p:cNvSpPr txBox="1"/>
          <p:nvPr/>
        </p:nvSpPr>
        <p:spPr>
          <a:xfrm>
            <a:off x="2555573" y="3125294"/>
            <a:ext cx="1408771" cy="1408771"/>
          </a:xfrm>
          <a:prstGeom prst="rect">
            <a:avLst/>
          </a:prstGeom>
          <a:noFill/>
        </p:spPr>
        <p:txBody>
          <a:bodyPr wrap="square" lIns="0" tIns="0" rIns="0" bIns="0" rtlCol="0" anchor="ctr">
            <a:noAutofit/>
          </a:bodyPr>
          <a:lstStyle/>
          <a:p>
            <a:pPr algn="ctr">
              <a:lnSpc>
                <a:spcPct val="150000"/>
              </a:lnSpc>
            </a:pPr>
            <a:r>
              <a:rPr lang="en-US" sz="1800" dirty="0"/>
              <a:t>towels</a:t>
            </a:r>
          </a:p>
        </p:txBody>
      </p:sp>
      <p:sp>
        <p:nvSpPr>
          <p:cNvPr id="35" name="TextBox 34">
            <a:extLst>
              <a:ext uri="{FF2B5EF4-FFF2-40B4-BE49-F238E27FC236}">
                <a16:creationId xmlns:a16="http://schemas.microsoft.com/office/drawing/2014/main" id="{272326CE-9BF7-ABB2-A772-3D94BEA42A11}"/>
              </a:ext>
            </a:extLst>
          </p:cNvPr>
          <p:cNvSpPr txBox="1"/>
          <p:nvPr/>
        </p:nvSpPr>
        <p:spPr>
          <a:xfrm>
            <a:off x="3357678" y="1841925"/>
            <a:ext cx="1408771" cy="1408771"/>
          </a:xfrm>
          <a:prstGeom prst="rect">
            <a:avLst/>
          </a:prstGeom>
          <a:noFill/>
        </p:spPr>
        <p:txBody>
          <a:bodyPr wrap="square" lIns="0" tIns="0" rIns="0" bIns="0" rtlCol="0" anchor="ctr">
            <a:noAutofit/>
          </a:bodyPr>
          <a:lstStyle/>
          <a:p>
            <a:pPr algn="ctr">
              <a:lnSpc>
                <a:spcPct val="150000"/>
              </a:lnSpc>
            </a:pPr>
            <a:r>
              <a:rPr lang="en-US" sz="1800" dirty="0"/>
              <a:t>sheets and bedding</a:t>
            </a:r>
          </a:p>
        </p:txBody>
      </p:sp>
      <p:pic>
        <p:nvPicPr>
          <p:cNvPr id="5" name="Picture 4">
            <a:extLst>
              <a:ext uri="{FF2B5EF4-FFF2-40B4-BE49-F238E27FC236}">
                <a16:creationId xmlns:a16="http://schemas.microsoft.com/office/drawing/2014/main" id="{53BEBF67-48C1-6A56-734C-D1A54879EAE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15" y="1207966"/>
            <a:ext cx="1571208" cy="1047472"/>
          </a:xfrm>
          <a:prstGeom prst="rect">
            <a:avLst/>
          </a:prstGeom>
        </p:spPr>
      </p:pic>
      <p:pic>
        <p:nvPicPr>
          <p:cNvPr id="11" name="Picture 10">
            <a:extLst>
              <a:ext uri="{FF2B5EF4-FFF2-40B4-BE49-F238E27FC236}">
                <a16:creationId xmlns:a16="http://schemas.microsoft.com/office/drawing/2014/main" id="{8CE0B50F-2C42-7AA3-3630-2DD2461E30C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046" y="2500028"/>
            <a:ext cx="1564147" cy="1040934"/>
          </a:xfrm>
          <a:prstGeom prst="rect">
            <a:avLst/>
          </a:prstGeom>
        </p:spPr>
      </p:pic>
      <p:pic>
        <p:nvPicPr>
          <p:cNvPr id="15" name="Picture 14">
            <a:extLst>
              <a:ext uri="{FF2B5EF4-FFF2-40B4-BE49-F238E27FC236}">
                <a16:creationId xmlns:a16="http://schemas.microsoft.com/office/drawing/2014/main" id="{1073086F-2C96-3BCB-CA1E-D694AE81186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209" y="3910301"/>
            <a:ext cx="1571821" cy="1047472"/>
          </a:xfrm>
          <a:prstGeom prst="rect">
            <a:avLst/>
          </a:prstGeom>
        </p:spPr>
      </p:pic>
      <p:pic>
        <p:nvPicPr>
          <p:cNvPr id="21" name="Picture 20">
            <a:extLst>
              <a:ext uri="{FF2B5EF4-FFF2-40B4-BE49-F238E27FC236}">
                <a16:creationId xmlns:a16="http://schemas.microsoft.com/office/drawing/2014/main" id="{901C90CB-4F40-1C25-E89A-E08704DA5A3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046" y="5323844"/>
            <a:ext cx="1564147" cy="1043802"/>
          </a:xfrm>
          <a:prstGeom prst="rect">
            <a:avLst/>
          </a:prstGeom>
        </p:spPr>
      </p:pic>
      <p:pic>
        <p:nvPicPr>
          <p:cNvPr id="9" name="Picture 8">
            <a:extLst>
              <a:ext uri="{FF2B5EF4-FFF2-40B4-BE49-F238E27FC236}">
                <a16:creationId xmlns:a16="http://schemas.microsoft.com/office/drawing/2014/main" id="{5809AC5E-6A3C-6E91-82BD-531ADA90726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7322" y="2446818"/>
            <a:ext cx="1721657" cy="1147354"/>
          </a:xfrm>
          <a:prstGeom prst="rect">
            <a:avLst/>
          </a:prstGeom>
        </p:spPr>
      </p:pic>
      <p:pic>
        <p:nvPicPr>
          <p:cNvPr id="13" name="Picture 12">
            <a:extLst>
              <a:ext uri="{FF2B5EF4-FFF2-40B4-BE49-F238E27FC236}">
                <a16:creationId xmlns:a16="http://schemas.microsoft.com/office/drawing/2014/main" id="{C989153E-465F-C323-10E8-65DE4480C891}"/>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7322" y="3860360"/>
            <a:ext cx="1721656" cy="1147354"/>
          </a:xfrm>
          <a:prstGeom prst="rect">
            <a:avLst/>
          </a:prstGeom>
        </p:spPr>
      </p:pic>
      <p:pic>
        <p:nvPicPr>
          <p:cNvPr id="17" name="Picture 16">
            <a:extLst>
              <a:ext uri="{FF2B5EF4-FFF2-40B4-BE49-F238E27FC236}">
                <a16:creationId xmlns:a16="http://schemas.microsoft.com/office/drawing/2014/main" id="{DDB73F85-54CF-7B56-9B43-51A1DA11B59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7322" y="5272068"/>
            <a:ext cx="1721031" cy="1147354"/>
          </a:xfrm>
          <a:prstGeom prst="rect">
            <a:avLst/>
          </a:prstGeom>
        </p:spPr>
      </p:pic>
      <p:pic>
        <p:nvPicPr>
          <p:cNvPr id="19" name="Picture 18">
            <a:extLst>
              <a:ext uri="{FF2B5EF4-FFF2-40B4-BE49-F238E27FC236}">
                <a16:creationId xmlns:a16="http://schemas.microsoft.com/office/drawing/2014/main" id="{3005A1E3-B2B0-EE03-0A5F-DF0F3042D4C8}"/>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7322" y="1207966"/>
            <a:ext cx="1721657" cy="1047472"/>
          </a:xfrm>
          <a:prstGeom prst="rect">
            <a:avLst/>
          </a:prstGeom>
        </p:spPr>
      </p:pic>
      <p:sp>
        <p:nvSpPr>
          <p:cNvPr id="4" name="Slide Number Placeholder 3">
            <a:extLst>
              <a:ext uri="{FF2B5EF4-FFF2-40B4-BE49-F238E27FC236}">
                <a16:creationId xmlns:a16="http://schemas.microsoft.com/office/drawing/2014/main" id="{DDEC8C8B-AC0A-2569-A8CB-FC473101B6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144821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E551-7DCF-3B6C-28F8-C2010BF0C2B6}"/>
              </a:ext>
            </a:extLst>
          </p:cNvPr>
          <p:cNvSpPr>
            <a:spLocks noGrp="1"/>
          </p:cNvSpPr>
          <p:nvPr>
            <p:ph type="title"/>
          </p:nvPr>
        </p:nvSpPr>
        <p:spPr/>
        <p:txBody>
          <a:bodyPr/>
          <a:lstStyle/>
          <a:p>
            <a:r>
              <a:rPr lang="en-AU" dirty="0">
                <a:cs typeface="Arial" panose="020B0604020202020204" pitchFamily="34" charset="0"/>
              </a:rPr>
              <a:t>Materials and techniques</a:t>
            </a:r>
            <a:endParaRPr lang="en-AU" dirty="0"/>
          </a:p>
        </p:txBody>
      </p:sp>
      <p:sp>
        <p:nvSpPr>
          <p:cNvPr id="3" name="Content Placeholder 2">
            <a:extLst>
              <a:ext uri="{FF2B5EF4-FFF2-40B4-BE49-F238E27FC236}">
                <a16:creationId xmlns:a16="http://schemas.microsoft.com/office/drawing/2014/main" id="{A37146E2-7C0D-5172-FDB8-766B2AA42B67}"/>
              </a:ext>
            </a:extLst>
          </p:cNvPr>
          <p:cNvSpPr>
            <a:spLocks noGrp="1"/>
          </p:cNvSpPr>
          <p:nvPr>
            <p:ph idx="1"/>
          </p:nvPr>
        </p:nvSpPr>
        <p:spPr>
          <a:xfrm>
            <a:off x="360000" y="1597794"/>
            <a:ext cx="11484000" cy="4558206"/>
          </a:xfrm>
        </p:spPr>
        <p:txBody>
          <a:bodyPr/>
          <a:lstStyle/>
          <a:p>
            <a:pPr fontAlgn="base">
              <a:spcBef>
                <a:spcPts val="600"/>
              </a:spcBef>
              <a:spcAft>
                <a:spcPts val="600"/>
              </a:spcAft>
            </a:pPr>
            <a:r>
              <a:rPr lang="en-AU" sz="1800" dirty="0">
                <a:effectLst/>
                <a:latin typeface="Public Sans" pitchFamily="2" charset="77"/>
                <a:ea typeface="Times New Roman" panose="02020603050405020304" pitchFamily="18" charset="0"/>
                <a:cs typeface="Arial" panose="020B0604020202020204" pitchFamily="34" charset="0"/>
              </a:rPr>
              <a:t>Traditional materials: </a:t>
            </a:r>
            <a:r>
              <a:rPr lang="en-AU" sz="1800" dirty="0">
                <a:effectLst/>
                <a:ea typeface="Times New Roman" panose="02020603050405020304" pitchFamily="18" charset="0"/>
                <a:cs typeface="Arial" panose="020B0604020202020204" pitchFamily="34" charset="0"/>
              </a:rPr>
              <a:t>Aboriginal weavers use natural materials found in their environment. These include grasses, reeds, bark fibres, and other plant materials. The selection of materials is often specific to the region and the availability of resources.</a:t>
            </a:r>
            <a:endParaRPr lang="en-AU" sz="1800" dirty="0">
              <a:effectLst/>
              <a:latin typeface="Public Sans" pitchFamily="2" charset="77"/>
              <a:ea typeface="Times New Roman" panose="02020603050405020304" pitchFamily="18" charset="0"/>
              <a:cs typeface="Arial" panose="020B0604020202020204" pitchFamily="34" charset="0"/>
            </a:endParaRPr>
          </a:p>
          <a:p>
            <a:pPr fontAlgn="base">
              <a:spcBef>
                <a:spcPts val="600"/>
              </a:spcBef>
              <a:spcAft>
                <a:spcPts val="600"/>
              </a:spcAft>
            </a:pPr>
            <a:r>
              <a:rPr lang="en-AU" sz="1800" dirty="0">
                <a:effectLst/>
                <a:latin typeface="Public Sans" pitchFamily="2" charset="77"/>
                <a:ea typeface="Times New Roman" panose="02020603050405020304" pitchFamily="18" charset="0"/>
                <a:cs typeface="Arial" panose="020B0604020202020204" pitchFamily="34" charset="0"/>
              </a:rPr>
              <a:t>Techniques: </a:t>
            </a:r>
            <a:r>
              <a:rPr lang="en-AU" dirty="0">
                <a:latin typeface="Public Sans" pitchFamily="2" charset="77"/>
                <a:ea typeface="Times New Roman" panose="02020603050405020304" pitchFamily="18" charset="0"/>
                <a:cs typeface="Arial" panose="020B0604020202020204" pitchFamily="34" charset="0"/>
              </a:rPr>
              <a:t>v</a:t>
            </a:r>
            <a:r>
              <a:rPr lang="en-AU" sz="1800" dirty="0">
                <a:effectLst/>
                <a:ea typeface="Times New Roman" panose="02020603050405020304" pitchFamily="18" charset="0"/>
                <a:cs typeface="Arial" panose="020B0604020202020204" pitchFamily="34" charset="0"/>
              </a:rPr>
              <a:t>arious weaving techniques are used, including twining, coiling, and plaiting. These techniques are passed down through generations and are integral to creating functional and decorative items.</a:t>
            </a:r>
          </a:p>
        </p:txBody>
      </p:sp>
      <p:sp>
        <p:nvSpPr>
          <p:cNvPr id="4" name="Slide Number Placeholder 3">
            <a:extLst>
              <a:ext uri="{FF2B5EF4-FFF2-40B4-BE49-F238E27FC236}">
                <a16:creationId xmlns:a16="http://schemas.microsoft.com/office/drawing/2014/main" id="{04065BC2-4298-F822-C86E-1D7D108AF1E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70</a:t>
            </a:fld>
            <a:endParaRPr lang="en-AU"/>
          </a:p>
        </p:txBody>
      </p:sp>
    </p:spTree>
    <p:extLst>
      <p:ext uri="{BB962C8B-B14F-4D97-AF65-F5344CB8AC3E}">
        <p14:creationId xmlns:p14="http://schemas.microsoft.com/office/powerpoint/2010/main" val="212315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10EDA-E672-E4D1-1CB2-26281DB85769}"/>
              </a:ext>
            </a:extLst>
          </p:cNvPr>
          <p:cNvSpPr>
            <a:spLocks noGrp="1"/>
          </p:cNvSpPr>
          <p:nvPr>
            <p:ph type="title"/>
          </p:nvPr>
        </p:nvSpPr>
        <p:spPr/>
        <p:txBody>
          <a:bodyPr/>
          <a:lstStyle/>
          <a:p>
            <a:r>
              <a:rPr lang="en-AU" dirty="0">
                <a:cs typeface="Arial" panose="020B0604020202020204" pitchFamily="34" charset="0"/>
              </a:rPr>
              <a:t>Cultural significance and design and patterns</a:t>
            </a:r>
            <a:endParaRPr lang="en-AU" dirty="0"/>
          </a:p>
        </p:txBody>
      </p:sp>
      <p:sp>
        <p:nvSpPr>
          <p:cNvPr id="3" name="Content Placeholder 2">
            <a:extLst>
              <a:ext uri="{FF2B5EF4-FFF2-40B4-BE49-F238E27FC236}">
                <a16:creationId xmlns:a16="http://schemas.microsoft.com/office/drawing/2014/main" id="{2082F72A-7828-9F18-7D45-829B0E006A23}"/>
              </a:ext>
            </a:extLst>
          </p:cNvPr>
          <p:cNvSpPr>
            <a:spLocks noGrp="1"/>
          </p:cNvSpPr>
          <p:nvPr>
            <p:ph idx="1"/>
          </p:nvPr>
        </p:nvSpPr>
        <p:spPr/>
        <p:txBody>
          <a:bodyPr/>
          <a:lstStyle/>
          <a:p>
            <a:pPr fontAlgn="base">
              <a:spcBef>
                <a:spcPts val="600"/>
              </a:spcBef>
              <a:spcAft>
                <a:spcPts val="600"/>
              </a:spcAft>
            </a:pPr>
            <a:r>
              <a:rPr lang="en-AU" sz="1800" dirty="0">
                <a:effectLst/>
                <a:latin typeface="Public Sans" pitchFamily="2" charset="77"/>
                <a:ea typeface="Times New Roman" panose="02020603050405020304" pitchFamily="18" charset="0"/>
                <a:cs typeface="Arial" panose="020B0604020202020204" pitchFamily="34" charset="0"/>
              </a:rPr>
              <a:t>Cultural significance: </a:t>
            </a:r>
            <a:r>
              <a:rPr lang="en-AU" dirty="0">
                <a:latin typeface="Public Sans" pitchFamily="2" charset="77"/>
                <a:ea typeface="Times New Roman" panose="02020603050405020304" pitchFamily="18" charset="0"/>
                <a:cs typeface="Arial" panose="020B0604020202020204" pitchFamily="34" charset="0"/>
              </a:rPr>
              <a:t>w</a:t>
            </a:r>
            <a:r>
              <a:rPr lang="en-AU" sz="1800" dirty="0">
                <a:effectLst/>
                <a:ea typeface="Times New Roman" panose="02020603050405020304" pitchFamily="18" charset="0"/>
                <a:cs typeface="Arial" panose="020B0604020202020204" pitchFamily="34" charset="0"/>
              </a:rPr>
              <a:t>eaving is deeply embedded in Aboriginal culture. The practice is often linked to the land, with materials collected during specific seasons. Weaving items such as baskets, mats, and fish traps are not only functional but also carry cultural stories and are used in ceremonies.</a:t>
            </a:r>
          </a:p>
          <a:p>
            <a:pPr fontAlgn="base">
              <a:spcBef>
                <a:spcPts val="600"/>
              </a:spcBef>
              <a:spcAft>
                <a:spcPts val="600"/>
              </a:spcAft>
            </a:pPr>
            <a:r>
              <a:rPr lang="en-AU" sz="1800" dirty="0">
                <a:effectLst/>
                <a:latin typeface="Public Sans" pitchFamily="2" charset="77"/>
                <a:ea typeface="Times New Roman" panose="02020603050405020304" pitchFamily="18" charset="0"/>
                <a:cs typeface="Arial" panose="020B0604020202020204" pitchFamily="34" charset="0"/>
              </a:rPr>
              <a:t>Design and patterns: </a:t>
            </a:r>
            <a:r>
              <a:rPr lang="en-AU" dirty="0">
                <a:latin typeface="Public Sans" pitchFamily="2" charset="77"/>
                <a:ea typeface="Times New Roman" panose="02020603050405020304" pitchFamily="18" charset="0"/>
                <a:cs typeface="Arial" panose="020B0604020202020204" pitchFamily="34" charset="0"/>
              </a:rPr>
              <a:t>t</a:t>
            </a:r>
            <a:r>
              <a:rPr lang="en-AU" sz="1800" dirty="0">
                <a:effectLst/>
                <a:ea typeface="Times New Roman" panose="02020603050405020304" pitchFamily="18" charset="0"/>
                <a:cs typeface="Arial" panose="020B0604020202020204" pitchFamily="34" charset="0"/>
              </a:rPr>
              <a:t>he designs and patterns in Aboriginal weaving can be highly symbolic, often representing elements of the natural world, ancestral beings, and cultural stories. The patterns can vary significantly between different Aboriginal groups.</a:t>
            </a:r>
            <a:endParaRPr lang="en-AU" dirty="0">
              <a:cs typeface="Arial" panose="020B0604020202020204" pitchFamily="34" charset="0"/>
            </a:endParaRPr>
          </a:p>
          <a:p>
            <a:pPr>
              <a:spcBef>
                <a:spcPts val="600"/>
              </a:spcBef>
              <a:spcAft>
                <a:spcPts val="600"/>
              </a:spcAft>
            </a:pPr>
            <a:endParaRPr lang="en-AU" dirty="0"/>
          </a:p>
        </p:txBody>
      </p:sp>
      <p:sp>
        <p:nvSpPr>
          <p:cNvPr id="4" name="Slide Number Placeholder 3">
            <a:extLst>
              <a:ext uri="{FF2B5EF4-FFF2-40B4-BE49-F238E27FC236}">
                <a16:creationId xmlns:a16="http://schemas.microsoft.com/office/drawing/2014/main" id="{945F9184-D6E7-EA70-47DB-772CF01191F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71</a:t>
            </a:fld>
            <a:endParaRPr lang="en-AU"/>
          </a:p>
        </p:txBody>
      </p:sp>
    </p:spTree>
    <p:extLst>
      <p:ext uri="{BB962C8B-B14F-4D97-AF65-F5344CB8AC3E}">
        <p14:creationId xmlns:p14="http://schemas.microsoft.com/office/powerpoint/2010/main" val="194044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85F38-6DE4-3666-33A7-9AC488601DFB}"/>
              </a:ext>
            </a:extLst>
          </p:cNvPr>
          <p:cNvSpPr>
            <a:spLocks noGrp="1"/>
          </p:cNvSpPr>
          <p:nvPr>
            <p:ph type="title"/>
          </p:nvPr>
        </p:nvSpPr>
        <p:spPr/>
        <p:txBody>
          <a:bodyPr/>
          <a:lstStyle/>
          <a:p>
            <a:r>
              <a:rPr lang="en-AU" dirty="0">
                <a:ea typeface="Times New Roman" panose="02020603050405020304" pitchFamily="18" charset="0"/>
                <a:cs typeface="Arial" panose="020B0604020202020204" pitchFamily="34" charset="0"/>
              </a:rPr>
              <a:t>Types of woven items</a:t>
            </a:r>
            <a:endParaRPr lang="en-AU" dirty="0">
              <a:cs typeface="Arial" panose="020B0604020202020204" pitchFamily="34" charset="0"/>
            </a:endParaRPr>
          </a:p>
        </p:txBody>
      </p:sp>
      <p:sp>
        <p:nvSpPr>
          <p:cNvPr id="3" name="Content Placeholder 2">
            <a:extLst>
              <a:ext uri="{FF2B5EF4-FFF2-40B4-BE49-F238E27FC236}">
                <a16:creationId xmlns:a16="http://schemas.microsoft.com/office/drawing/2014/main" id="{7C39A64A-0F95-C59D-3F0E-E40502C37E4F}"/>
              </a:ext>
            </a:extLst>
          </p:cNvPr>
          <p:cNvSpPr>
            <a:spLocks noGrp="1"/>
          </p:cNvSpPr>
          <p:nvPr>
            <p:ph idx="1"/>
          </p:nvPr>
        </p:nvSpPr>
        <p:spPr/>
        <p:txBody>
          <a:bodyPr/>
          <a:lstStyle/>
          <a:p>
            <a:pPr fontAlgn="base">
              <a:spcBef>
                <a:spcPts val="600"/>
              </a:spcBef>
              <a:spcAft>
                <a:spcPts val="600"/>
              </a:spcAft>
            </a:pPr>
            <a:r>
              <a:rPr lang="en-AU" sz="1800" dirty="0">
                <a:effectLst/>
                <a:latin typeface="Public Sans" pitchFamily="2" charset="77"/>
                <a:ea typeface="Times New Roman" panose="02020603050405020304" pitchFamily="18" charset="0"/>
                <a:cs typeface="Arial" panose="020B0604020202020204" pitchFamily="34" charset="0"/>
              </a:rPr>
              <a:t>Baskets and bags: </a:t>
            </a:r>
            <a:r>
              <a:rPr lang="en-AU" dirty="0">
                <a:latin typeface="Public Sans" pitchFamily="2" charset="77"/>
                <a:ea typeface="Times New Roman" panose="02020603050405020304" pitchFamily="18" charset="0"/>
                <a:cs typeface="Arial" panose="020B0604020202020204" pitchFamily="34" charset="0"/>
              </a:rPr>
              <a:t>t</a:t>
            </a:r>
            <a:r>
              <a:rPr lang="en-AU" sz="1800" dirty="0">
                <a:effectLst/>
                <a:ea typeface="Times New Roman" panose="02020603050405020304" pitchFamily="18" charset="0"/>
                <a:cs typeface="Arial" panose="020B0604020202020204" pitchFamily="34" charset="0"/>
              </a:rPr>
              <a:t>hese are among the most common items, used for carrying food, tools, and other essentials. Different styles and shapes reflect the diverse uses and regional variations.</a:t>
            </a:r>
          </a:p>
          <a:p>
            <a:pPr fontAlgn="base">
              <a:spcBef>
                <a:spcPts val="600"/>
              </a:spcBef>
              <a:spcAft>
                <a:spcPts val="600"/>
              </a:spcAft>
            </a:pPr>
            <a:r>
              <a:rPr lang="en-AU" sz="1800" dirty="0">
                <a:effectLst/>
                <a:latin typeface="Public Sans" pitchFamily="2" charset="77"/>
                <a:ea typeface="Times New Roman" panose="02020603050405020304" pitchFamily="18" charset="0"/>
                <a:cs typeface="Arial" panose="020B0604020202020204" pitchFamily="34" charset="0"/>
              </a:rPr>
              <a:t>Mats and rugs: </a:t>
            </a:r>
            <a:r>
              <a:rPr lang="en-AU" dirty="0">
                <a:latin typeface="Public Sans" pitchFamily="2" charset="77"/>
                <a:ea typeface="Times New Roman" panose="02020603050405020304" pitchFamily="18" charset="0"/>
                <a:cs typeface="Arial" panose="020B0604020202020204" pitchFamily="34" charset="0"/>
              </a:rPr>
              <a:t>o</a:t>
            </a:r>
            <a:r>
              <a:rPr lang="en-AU" sz="1800" dirty="0">
                <a:effectLst/>
                <a:ea typeface="Times New Roman" panose="02020603050405020304" pitchFamily="18" charset="0"/>
                <a:cs typeface="Arial" panose="020B0604020202020204" pitchFamily="34" charset="0"/>
              </a:rPr>
              <a:t>ften used for sitting, sleeping, or as decorative items, these woven pieces can be quite intricate and large.</a:t>
            </a:r>
          </a:p>
          <a:p>
            <a:pPr fontAlgn="base">
              <a:spcBef>
                <a:spcPts val="600"/>
              </a:spcBef>
              <a:spcAft>
                <a:spcPts val="600"/>
              </a:spcAft>
            </a:pPr>
            <a:r>
              <a:rPr lang="en-AU" sz="1800" dirty="0">
                <a:effectLst/>
                <a:latin typeface="Public Sans" pitchFamily="2" charset="77"/>
                <a:ea typeface="Times New Roman" panose="02020603050405020304" pitchFamily="18" charset="0"/>
                <a:cs typeface="Arial" panose="020B0604020202020204" pitchFamily="34" charset="0"/>
              </a:rPr>
              <a:t>Fish traps and </a:t>
            </a:r>
            <a:r>
              <a:rPr lang="en-AU" dirty="0">
                <a:latin typeface="Public Sans" pitchFamily="2" charset="77"/>
                <a:ea typeface="Times New Roman" panose="02020603050405020304" pitchFamily="18" charset="0"/>
                <a:cs typeface="Arial" panose="020B0604020202020204" pitchFamily="34" charset="0"/>
              </a:rPr>
              <a:t>ne</a:t>
            </a:r>
            <a:r>
              <a:rPr lang="en-AU" sz="1800" dirty="0">
                <a:effectLst/>
                <a:latin typeface="Public Sans" pitchFamily="2" charset="77"/>
                <a:ea typeface="Times New Roman" panose="02020603050405020304" pitchFamily="18" charset="0"/>
                <a:cs typeface="Arial" panose="020B0604020202020204" pitchFamily="34" charset="0"/>
              </a:rPr>
              <a:t>ts: </a:t>
            </a:r>
            <a:r>
              <a:rPr lang="en-AU" dirty="0">
                <a:latin typeface="Public Sans" pitchFamily="2" charset="77"/>
                <a:ea typeface="Times New Roman" panose="02020603050405020304" pitchFamily="18" charset="0"/>
                <a:cs typeface="Arial" panose="020B0604020202020204" pitchFamily="34" charset="0"/>
              </a:rPr>
              <a:t>f</a:t>
            </a:r>
            <a:r>
              <a:rPr lang="en-AU" sz="1800" dirty="0">
                <a:effectLst/>
                <a:ea typeface="Times New Roman" panose="02020603050405020304" pitchFamily="18" charset="0"/>
                <a:cs typeface="Arial" panose="020B0604020202020204" pitchFamily="34" charset="0"/>
              </a:rPr>
              <a:t>unctional items used in traditional fishing practices. These items are designed to effectively capture fish and other aquatic animals.</a:t>
            </a:r>
          </a:p>
          <a:p>
            <a:pPr fontAlgn="base">
              <a:spcBef>
                <a:spcPts val="600"/>
              </a:spcBef>
              <a:spcAft>
                <a:spcPts val="600"/>
              </a:spcAft>
            </a:pPr>
            <a:r>
              <a:rPr lang="en-AU" sz="1800" dirty="0">
                <a:effectLst/>
                <a:latin typeface="Public Sans" pitchFamily="2" charset="77"/>
                <a:ea typeface="Times New Roman" panose="02020603050405020304" pitchFamily="18" charset="0"/>
                <a:cs typeface="Arial" panose="020B0604020202020204" pitchFamily="34" charset="0"/>
              </a:rPr>
              <a:t>Ornamental items: </a:t>
            </a:r>
            <a:r>
              <a:rPr lang="en-AU" dirty="0">
                <a:latin typeface="Public Sans" pitchFamily="2" charset="77"/>
                <a:ea typeface="Times New Roman" panose="02020603050405020304" pitchFamily="18" charset="0"/>
                <a:cs typeface="Arial" panose="020B0604020202020204" pitchFamily="34" charset="0"/>
              </a:rPr>
              <a:t>w</a:t>
            </a:r>
            <a:r>
              <a:rPr lang="en-AU" sz="1800" dirty="0">
                <a:effectLst/>
                <a:ea typeface="Times New Roman" panose="02020603050405020304" pitchFamily="18" charset="0"/>
                <a:cs typeface="Arial" panose="020B0604020202020204" pitchFamily="34" charset="0"/>
              </a:rPr>
              <a:t>eaving is also used to create decorative items, including jewellery, headbands, and ceremonial objects.</a:t>
            </a:r>
          </a:p>
        </p:txBody>
      </p:sp>
      <p:sp>
        <p:nvSpPr>
          <p:cNvPr id="4" name="Slide Number Placeholder 3">
            <a:extLst>
              <a:ext uri="{FF2B5EF4-FFF2-40B4-BE49-F238E27FC236}">
                <a16:creationId xmlns:a16="http://schemas.microsoft.com/office/drawing/2014/main" id="{E653E9DF-1014-BB48-0D6A-15F5BD21E84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72</a:t>
            </a:fld>
            <a:endParaRPr lang="en-AU"/>
          </a:p>
        </p:txBody>
      </p:sp>
    </p:spTree>
    <p:extLst>
      <p:ext uri="{BB962C8B-B14F-4D97-AF65-F5344CB8AC3E}">
        <p14:creationId xmlns:p14="http://schemas.microsoft.com/office/powerpoint/2010/main" val="243838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FB394-DB52-05FC-607E-19E35C0898C2}"/>
              </a:ext>
            </a:extLst>
          </p:cNvPr>
          <p:cNvSpPr>
            <a:spLocks noGrp="1"/>
          </p:cNvSpPr>
          <p:nvPr>
            <p:ph type="title"/>
          </p:nvPr>
        </p:nvSpPr>
        <p:spPr/>
        <p:txBody>
          <a:bodyPr/>
          <a:lstStyle/>
          <a:p>
            <a:r>
              <a:rPr lang="en-AU" sz="3600" dirty="0">
                <a:effectLst/>
                <a:ea typeface="Times New Roman" panose="02020603050405020304" pitchFamily="18" charset="0"/>
                <a:cs typeface="Arial" panose="020B0604020202020204" pitchFamily="34" charset="0"/>
              </a:rPr>
              <a:t>Modern adaptations and revivals</a:t>
            </a:r>
            <a:endParaRPr lang="en-AU" dirty="0"/>
          </a:p>
        </p:txBody>
      </p:sp>
      <p:sp>
        <p:nvSpPr>
          <p:cNvPr id="3" name="Content Placeholder 2">
            <a:extLst>
              <a:ext uri="{FF2B5EF4-FFF2-40B4-BE49-F238E27FC236}">
                <a16:creationId xmlns:a16="http://schemas.microsoft.com/office/drawing/2014/main" id="{C00E4934-0E5E-8442-1CCB-5BAFDF65214C}"/>
              </a:ext>
            </a:extLst>
          </p:cNvPr>
          <p:cNvSpPr>
            <a:spLocks noGrp="1"/>
          </p:cNvSpPr>
          <p:nvPr>
            <p:ph idx="1"/>
          </p:nvPr>
        </p:nvSpPr>
        <p:spPr>
          <a:xfrm>
            <a:off x="360000" y="1640320"/>
            <a:ext cx="11341670" cy="4536000"/>
          </a:xfrm>
        </p:spPr>
        <p:txBody>
          <a:bodyPr/>
          <a:lstStyle/>
          <a:p>
            <a:pPr fontAlgn="base">
              <a:spcBef>
                <a:spcPts val="600"/>
              </a:spcBef>
              <a:spcAft>
                <a:spcPts val="600"/>
              </a:spcAft>
            </a:pPr>
            <a:r>
              <a:rPr lang="en-AU" sz="1800" dirty="0">
                <a:effectLst/>
                <a:latin typeface="Public Sans" pitchFamily="2" charset="77"/>
                <a:ea typeface="Times New Roman" panose="02020603050405020304" pitchFamily="18" charset="0"/>
                <a:cs typeface="Arial" panose="020B0604020202020204" pitchFamily="34" charset="0"/>
              </a:rPr>
              <a:t>Contemporary art: </a:t>
            </a:r>
            <a:r>
              <a:rPr lang="en-AU" sz="1800" dirty="0">
                <a:effectLst/>
                <a:ea typeface="Times New Roman" panose="02020603050405020304" pitchFamily="18" charset="0"/>
                <a:cs typeface="Arial" panose="020B0604020202020204" pitchFamily="34" charset="0"/>
              </a:rPr>
              <a:t>Aboriginal artists continue to innovate within the tradition of weaving, creating contemporary art pieces that are displayed in galleries and exhibitions worldwide. These modern works often blend traditional techniques with new materials and forms.</a:t>
            </a:r>
          </a:p>
          <a:p>
            <a:pPr fontAlgn="base">
              <a:spcBef>
                <a:spcPts val="600"/>
              </a:spcBef>
              <a:spcAft>
                <a:spcPts val="600"/>
              </a:spcAft>
            </a:pPr>
            <a:r>
              <a:rPr lang="en-AU" sz="1800" dirty="0">
                <a:effectLst/>
                <a:latin typeface="Public Sans" pitchFamily="2" charset="77"/>
                <a:ea typeface="Times New Roman" panose="02020603050405020304" pitchFamily="18" charset="0"/>
                <a:cs typeface="Arial" panose="020B0604020202020204" pitchFamily="34" charset="0"/>
              </a:rPr>
              <a:t>Community projects: </a:t>
            </a:r>
            <a:r>
              <a:rPr lang="en-AU" dirty="0">
                <a:latin typeface="Public Sans" pitchFamily="2" charset="77"/>
                <a:ea typeface="Times New Roman" panose="02020603050405020304" pitchFamily="18" charset="0"/>
                <a:cs typeface="Arial" panose="020B0604020202020204" pitchFamily="34" charset="0"/>
              </a:rPr>
              <a:t>m</a:t>
            </a:r>
            <a:r>
              <a:rPr lang="en-AU" sz="1800" dirty="0">
                <a:effectLst/>
                <a:ea typeface="Times New Roman" panose="02020603050405020304" pitchFamily="18" charset="0"/>
                <a:cs typeface="Arial" panose="020B0604020202020204" pitchFamily="34" charset="0"/>
              </a:rPr>
              <a:t>any Aboriginal communities engage in weaving projects to preserve and revitalize traditional practices. These projects often involve intergenerational teaching and community collaboration.</a:t>
            </a:r>
          </a:p>
          <a:p>
            <a:pPr fontAlgn="base">
              <a:spcBef>
                <a:spcPts val="600"/>
              </a:spcBef>
              <a:spcAft>
                <a:spcPts val="600"/>
              </a:spcAft>
            </a:pPr>
            <a:r>
              <a:rPr lang="en-AU" sz="1800" dirty="0">
                <a:effectLst/>
                <a:latin typeface="Public Sans" pitchFamily="2" charset="77"/>
                <a:ea typeface="Times New Roman" panose="02020603050405020304" pitchFamily="18" charset="0"/>
                <a:cs typeface="Arial" panose="020B0604020202020204" pitchFamily="34" charset="0"/>
              </a:rPr>
              <a:t>Economic opportunities: </a:t>
            </a:r>
            <a:r>
              <a:rPr lang="en-AU" dirty="0">
                <a:latin typeface="Public Sans" pitchFamily="2" charset="77"/>
                <a:ea typeface="Times New Roman" panose="02020603050405020304" pitchFamily="18" charset="0"/>
                <a:cs typeface="Arial" panose="020B0604020202020204" pitchFamily="34" charset="0"/>
              </a:rPr>
              <a:t>w</a:t>
            </a:r>
            <a:r>
              <a:rPr lang="en-AU" sz="1800" dirty="0">
                <a:effectLst/>
                <a:ea typeface="Times New Roman" panose="02020603050405020304" pitchFamily="18" charset="0"/>
                <a:cs typeface="Arial" panose="020B0604020202020204" pitchFamily="34" charset="0"/>
              </a:rPr>
              <a:t>eaving provides economic opportunities for Aboriginal artists through the sale of handmade items. This supports the sustainability of traditional practices and provides income for communities.</a:t>
            </a:r>
          </a:p>
        </p:txBody>
      </p:sp>
      <p:sp>
        <p:nvSpPr>
          <p:cNvPr id="4" name="Slide Number Placeholder 3">
            <a:extLst>
              <a:ext uri="{FF2B5EF4-FFF2-40B4-BE49-F238E27FC236}">
                <a16:creationId xmlns:a16="http://schemas.microsoft.com/office/drawing/2014/main" id="{67F811F2-58B0-464F-BE95-A3C42236B1B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73</a:t>
            </a:fld>
            <a:endParaRPr lang="en-AU"/>
          </a:p>
        </p:txBody>
      </p:sp>
    </p:spTree>
    <p:extLst>
      <p:ext uri="{BB962C8B-B14F-4D97-AF65-F5344CB8AC3E}">
        <p14:creationId xmlns:p14="http://schemas.microsoft.com/office/powerpoint/2010/main" val="202297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A18E-985F-966F-FCC9-5D1DFCE3AB9C}"/>
              </a:ext>
            </a:extLst>
          </p:cNvPr>
          <p:cNvSpPr>
            <a:spLocks noGrp="1"/>
          </p:cNvSpPr>
          <p:nvPr>
            <p:ph type="title"/>
          </p:nvPr>
        </p:nvSpPr>
        <p:spPr/>
        <p:txBody>
          <a:bodyPr/>
          <a:lstStyle/>
          <a:p>
            <a:r>
              <a:rPr lang="en-AU" sz="3600" dirty="0">
                <a:effectLst/>
                <a:ea typeface="Calibri" panose="020F0502020204030204" pitchFamily="34" charset="0"/>
                <a:cs typeface="Arial" panose="020B0604020202020204" pitchFamily="34" charset="0"/>
              </a:rPr>
              <a:t>Indigenous Cultural Intellectual Property (ICIP)</a:t>
            </a:r>
            <a:endParaRPr lang="en-AU" dirty="0">
              <a:cs typeface="Arial" panose="020B0604020202020204" pitchFamily="34" charset="0"/>
            </a:endParaRPr>
          </a:p>
        </p:txBody>
      </p:sp>
      <p:sp>
        <p:nvSpPr>
          <p:cNvPr id="3" name="Content Placeholder 2">
            <a:extLst>
              <a:ext uri="{FF2B5EF4-FFF2-40B4-BE49-F238E27FC236}">
                <a16:creationId xmlns:a16="http://schemas.microsoft.com/office/drawing/2014/main" id="{2C028A07-E2C0-E5FD-7D3D-D312B6640CB1}"/>
              </a:ext>
            </a:extLst>
          </p:cNvPr>
          <p:cNvSpPr>
            <a:spLocks noGrp="1"/>
          </p:cNvSpPr>
          <p:nvPr>
            <p:ph idx="1"/>
          </p:nvPr>
        </p:nvSpPr>
        <p:spPr>
          <a:xfrm>
            <a:off x="360000" y="1620000"/>
            <a:ext cx="5033635" cy="4536000"/>
          </a:xfrm>
        </p:spPr>
        <p:txBody>
          <a:bodyPr/>
          <a:lstStyle/>
          <a:p>
            <a:r>
              <a:rPr lang="en-AU" dirty="0">
                <a:cs typeface="Arial" panose="020B0604020202020204" pitchFamily="34" charset="0"/>
              </a:rPr>
              <a:t>It is essential to respect ICIP rights, ensuring that traditional knowledge and cultural expressions are protected and that Aboriginal communities maintain control over their cultural heritage.</a:t>
            </a:r>
          </a:p>
        </p:txBody>
      </p:sp>
      <p:sp>
        <p:nvSpPr>
          <p:cNvPr id="6" name="Freeform 7">
            <a:extLst>
              <a:ext uri="{FF2B5EF4-FFF2-40B4-BE49-F238E27FC236}">
                <a16:creationId xmlns:a16="http://schemas.microsoft.com/office/drawing/2014/main" id="{01E1F36F-3B45-E90C-C579-80BD2FC82ACF}"/>
              </a:ext>
              <a:ext uri="{C183D7F6-B498-43B3-948B-1728B52AA6E4}">
                <adec:decorative xmlns:adec="http://schemas.microsoft.com/office/drawing/2017/decorative" val="1"/>
              </a:ext>
            </a:extLst>
          </p:cNvPr>
          <p:cNvSpPr/>
          <p:nvPr/>
        </p:nvSpPr>
        <p:spPr>
          <a:xfrm>
            <a:off x="5670741" y="1619999"/>
            <a:ext cx="6161259" cy="4104939"/>
          </a:xfrm>
          <a:custGeom>
            <a:avLst/>
            <a:gdLst/>
            <a:ahLst/>
            <a:cxnLst/>
            <a:rect l="l" t="t" r="r" b="b"/>
            <a:pathLst>
              <a:path w="4581145" h="3052188">
                <a:moveTo>
                  <a:pt x="0" y="0"/>
                </a:moveTo>
                <a:lnTo>
                  <a:pt x="4581146" y="0"/>
                </a:lnTo>
                <a:lnTo>
                  <a:pt x="4581146" y="3052188"/>
                </a:lnTo>
                <a:lnTo>
                  <a:pt x="0" y="3052188"/>
                </a:lnTo>
                <a:lnTo>
                  <a:pt x="0" y="0"/>
                </a:lnTo>
                <a:close/>
              </a:path>
            </a:pathLst>
          </a:custGeom>
          <a:blipFill>
            <a:blip r:embed="rId2"/>
            <a:stretch>
              <a:fillRect/>
            </a:stretch>
          </a:blipFill>
        </p:spPr>
        <p:txBody>
          <a:bodyPr/>
          <a:lstStyle/>
          <a:p>
            <a:endParaRPr lang="en-AU"/>
          </a:p>
        </p:txBody>
      </p:sp>
      <p:sp>
        <p:nvSpPr>
          <p:cNvPr id="4" name="Slide Number Placeholder 3">
            <a:extLst>
              <a:ext uri="{FF2B5EF4-FFF2-40B4-BE49-F238E27FC236}">
                <a16:creationId xmlns:a16="http://schemas.microsoft.com/office/drawing/2014/main" id="{0EB0B0DB-362E-90E3-67D6-18E9F540048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74</a:t>
            </a:fld>
            <a:endParaRPr lang="en-AU"/>
          </a:p>
        </p:txBody>
      </p:sp>
    </p:spTree>
    <p:extLst>
      <p:ext uri="{BB962C8B-B14F-4D97-AF65-F5344CB8AC3E}">
        <p14:creationId xmlns:p14="http://schemas.microsoft.com/office/powerpoint/2010/main" val="330552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DCDA9-768D-81C7-6875-F9D32142DEC1}"/>
              </a:ext>
            </a:extLst>
          </p:cNvPr>
          <p:cNvSpPr>
            <a:spLocks noGrp="1"/>
          </p:cNvSpPr>
          <p:nvPr>
            <p:ph type="title"/>
          </p:nvPr>
        </p:nvSpPr>
        <p:spPr/>
        <p:txBody>
          <a:bodyPr anchor="b"/>
          <a:lstStyle/>
          <a:p>
            <a:pPr>
              <a:lnSpc>
                <a:spcPct val="150000"/>
              </a:lnSpc>
            </a:pPr>
            <a:r>
              <a:rPr lang="en-AU" dirty="0">
                <a:cs typeface="Arial" panose="020B0604020202020204" pitchFamily="34" charset="0"/>
              </a:rPr>
              <a:t>Recall fibre to yarn to fabric process</a:t>
            </a:r>
          </a:p>
        </p:txBody>
      </p:sp>
      <p:sp>
        <p:nvSpPr>
          <p:cNvPr id="10" name="TextBox 9">
            <a:extLst>
              <a:ext uri="{FF2B5EF4-FFF2-40B4-BE49-F238E27FC236}">
                <a16:creationId xmlns:a16="http://schemas.microsoft.com/office/drawing/2014/main" id="{34F69BB2-994D-0B77-4207-E4CCD9E1BB3D}"/>
              </a:ext>
            </a:extLst>
          </p:cNvPr>
          <p:cNvSpPr txBox="1"/>
          <p:nvPr/>
        </p:nvSpPr>
        <p:spPr>
          <a:xfrm>
            <a:off x="360000" y="1490931"/>
            <a:ext cx="4578876" cy="4892932"/>
          </a:xfrm>
          <a:prstGeom prst="rect">
            <a:avLst/>
          </a:prstGeom>
          <a:noFill/>
        </p:spPr>
        <p:txBody>
          <a:bodyPr wrap="square" lIns="0" tIns="0" rIns="0" bIns="0" rtlCol="0">
            <a:noAutofit/>
          </a:bodyPr>
          <a:lstStyle/>
          <a:p>
            <a:pPr algn="l">
              <a:lnSpc>
                <a:spcPct val="150000"/>
              </a:lnSpc>
            </a:pPr>
            <a:r>
              <a:rPr lang="en-AU" sz="1800" dirty="0">
                <a:cs typeface="Arial" panose="020B0604020202020204" pitchFamily="34" charset="0"/>
              </a:rPr>
              <a:t>What is the different between woven and knitted fabrics?</a:t>
            </a:r>
          </a:p>
        </p:txBody>
      </p:sp>
      <p:grpSp>
        <p:nvGrpSpPr>
          <p:cNvPr id="9" name="Group 8">
            <a:extLst>
              <a:ext uri="{FF2B5EF4-FFF2-40B4-BE49-F238E27FC236}">
                <a16:creationId xmlns:a16="http://schemas.microsoft.com/office/drawing/2014/main" id="{C1D7FA4D-DE42-CD10-8511-CA0C439A52E7}"/>
              </a:ext>
              <a:ext uri="{C183D7F6-B498-43B3-948B-1728B52AA6E4}">
                <adec:decorative xmlns:adec="http://schemas.microsoft.com/office/drawing/2017/decorative" val="1"/>
              </a:ext>
            </a:extLst>
          </p:cNvPr>
          <p:cNvGrpSpPr/>
          <p:nvPr/>
        </p:nvGrpSpPr>
        <p:grpSpPr>
          <a:xfrm>
            <a:off x="6573078" y="1297328"/>
            <a:ext cx="4219618" cy="5192168"/>
            <a:chOff x="5403590" y="4053"/>
            <a:chExt cx="5570128" cy="6853947"/>
          </a:xfrm>
        </p:grpSpPr>
        <p:pic>
          <p:nvPicPr>
            <p:cNvPr id="6" name="Content Placeholder 5" descr="Fibres - are grown or manufactured (image of cotton plant and sheep).&#10;Fibres are process and spun into (images of raw fibre strands)&#10;Yarn - are woven or knitted into (image of twisted yarns)&#10;Fabric (image of plain weave and bolt of fabric)">
              <a:extLst>
                <a:ext uri="{FF2B5EF4-FFF2-40B4-BE49-F238E27FC236}">
                  <a16:creationId xmlns:a16="http://schemas.microsoft.com/office/drawing/2014/main" id="{A00588EA-2C73-96B6-5096-A2A339F5406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5553872" y="4053"/>
              <a:ext cx="5419846" cy="6853947"/>
            </a:xfrm>
            <a:prstGeom prst="rect">
              <a:avLst/>
            </a:prstGeom>
            <a:ln>
              <a:no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E457A1F1-151F-E876-E9AD-F73F60E2D0C3}"/>
                </a:ext>
              </a:extLst>
            </p:cNvPr>
            <p:cNvSpPr/>
            <p:nvPr/>
          </p:nvSpPr>
          <p:spPr>
            <a:xfrm>
              <a:off x="5403590" y="4564375"/>
              <a:ext cx="2030136" cy="1812022"/>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 name="Slide Number Placeholder 3">
            <a:extLst>
              <a:ext uri="{FF2B5EF4-FFF2-40B4-BE49-F238E27FC236}">
                <a16:creationId xmlns:a16="http://schemas.microsoft.com/office/drawing/2014/main" id="{30D273F2-0B4A-0276-E58F-1A51EA2959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75</a:t>
            </a:fld>
            <a:endParaRPr lang="en-AU"/>
          </a:p>
        </p:txBody>
      </p:sp>
    </p:spTree>
    <p:extLst>
      <p:ext uri="{BB962C8B-B14F-4D97-AF65-F5344CB8AC3E}">
        <p14:creationId xmlns:p14="http://schemas.microsoft.com/office/powerpoint/2010/main" val="402703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C274-BD45-CC50-DFC5-156E39EB2859}"/>
              </a:ext>
            </a:extLst>
          </p:cNvPr>
          <p:cNvSpPr>
            <a:spLocks noGrp="1"/>
          </p:cNvSpPr>
          <p:nvPr>
            <p:ph type="title"/>
          </p:nvPr>
        </p:nvSpPr>
        <p:spPr/>
        <p:txBody>
          <a:bodyPr/>
          <a:lstStyle/>
          <a:p>
            <a:r>
              <a:rPr lang="en-AU" dirty="0">
                <a:cs typeface="Arial" panose="020B0604020202020204" pitchFamily="34" charset="0"/>
              </a:rPr>
              <a:t>Weaving process</a:t>
            </a:r>
          </a:p>
        </p:txBody>
      </p:sp>
      <p:sp>
        <p:nvSpPr>
          <p:cNvPr id="3" name="Content Placeholder 2">
            <a:extLst>
              <a:ext uri="{FF2B5EF4-FFF2-40B4-BE49-F238E27FC236}">
                <a16:creationId xmlns:a16="http://schemas.microsoft.com/office/drawing/2014/main" id="{68BC1E42-4661-AFD1-D9BE-089270E28CF1}"/>
              </a:ext>
            </a:extLst>
          </p:cNvPr>
          <p:cNvSpPr>
            <a:spLocks noGrp="1"/>
          </p:cNvSpPr>
          <p:nvPr>
            <p:ph idx="1"/>
          </p:nvPr>
        </p:nvSpPr>
        <p:spPr>
          <a:xfrm>
            <a:off x="360000" y="1620000"/>
            <a:ext cx="11484000" cy="447339"/>
          </a:xfrm>
        </p:spPr>
        <p:txBody>
          <a:bodyPr/>
          <a:lstStyle/>
          <a:p>
            <a:r>
              <a:rPr lang="en-AU" dirty="0">
                <a:cs typeface="Arial" panose="020B0604020202020204" pitchFamily="34" charset="0"/>
              </a:rPr>
              <a:t>Watch </a:t>
            </a:r>
            <a:r>
              <a:rPr lang="en-AU" dirty="0">
                <a:solidFill>
                  <a:schemeClr val="accent2"/>
                </a:solidFill>
                <a:cs typeface="Arial" panose="020B0604020202020204" pitchFamily="34" charset="0"/>
                <a:hlinkClick r:id="rId2">
                  <a:extLst>
                    <a:ext uri="{A12FA001-AC4F-418D-AE19-62706E023703}">
                      <ahyp:hlinkClr xmlns:ahyp="http://schemas.microsoft.com/office/drawing/2018/hyperlinkcolor" val="tx"/>
                    </a:ext>
                  </a:extLst>
                </a:hlinkClick>
              </a:rPr>
              <a:t>Weaving Machine Animation and Basic Principle of Weaving (0:10)</a:t>
            </a:r>
            <a:endParaRPr lang="en-AU" dirty="0">
              <a:solidFill>
                <a:schemeClr val="accent2"/>
              </a:solidFill>
            </a:endParaRPr>
          </a:p>
        </p:txBody>
      </p:sp>
      <p:pic>
        <p:nvPicPr>
          <p:cNvPr id="7" name="Picture 6" descr="Screenshot from the 'Weaving Machine Animation and Basic Principle of Weaving' video.">
            <a:hlinkClick r:id="rId2"/>
            <a:extLst>
              <a:ext uri="{FF2B5EF4-FFF2-40B4-BE49-F238E27FC236}">
                <a16:creationId xmlns:a16="http://schemas.microsoft.com/office/drawing/2014/main" id="{997BE2B2-E62E-9CAB-7788-522ED1BE6C79}"/>
              </a:ext>
            </a:extLst>
          </p:cNvPr>
          <p:cNvPicPr>
            <a:picLocks noChangeAspect="1"/>
          </p:cNvPicPr>
          <p:nvPr/>
        </p:nvPicPr>
        <p:blipFill>
          <a:blip r:embed="rId3"/>
          <a:stretch>
            <a:fillRect/>
          </a:stretch>
        </p:blipFill>
        <p:spPr>
          <a:xfrm>
            <a:off x="360000" y="2279614"/>
            <a:ext cx="7335209" cy="3881841"/>
          </a:xfrm>
          <a:prstGeom prst="rect">
            <a:avLst/>
          </a:prstGeom>
        </p:spPr>
      </p:pic>
      <p:sp>
        <p:nvSpPr>
          <p:cNvPr id="4" name="Slide Number Placeholder 3">
            <a:extLst>
              <a:ext uri="{FF2B5EF4-FFF2-40B4-BE49-F238E27FC236}">
                <a16:creationId xmlns:a16="http://schemas.microsoft.com/office/drawing/2014/main" id="{DDBF8C50-7D1F-4161-592D-EEEDC98D91A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76</a:t>
            </a:fld>
            <a:endParaRPr lang="en-AU"/>
          </a:p>
        </p:txBody>
      </p:sp>
    </p:spTree>
    <p:extLst>
      <p:ext uri="{BB962C8B-B14F-4D97-AF65-F5344CB8AC3E}">
        <p14:creationId xmlns:p14="http://schemas.microsoft.com/office/powerpoint/2010/main" val="293437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5D6A3-93F6-54F4-4670-647AA7459826}"/>
              </a:ext>
            </a:extLst>
          </p:cNvPr>
          <p:cNvSpPr>
            <a:spLocks noGrp="1"/>
          </p:cNvSpPr>
          <p:nvPr>
            <p:ph type="title"/>
          </p:nvPr>
        </p:nvSpPr>
        <p:spPr/>
        <p:txBody>
          <a:bodyPr/>
          <a:lstStyle/>
          <a:p>
            <a:r>
              <a:rPr lang="en-AU" dirty="0">
                <a:cs typeface="Arial" panose="020B0604020202020204" pitchFamily="34" charset="0"/>
              </a:rPr>
              <a:t>Types of weaves (1)</a:t>
            </a:r>
          </a:p>
        </p:txBody>
      </p:sp>
      <p:sp>
        <p:nvSpPr>
          <p:cNvPr id="5" name="Text Placeholder 4">
            <a:extLst>
              <a:ext uri="{FF2B5EF4-FFF2-40B4-BE49-F238E27FC236}">
                <a16:creationId xmlns:a16="http://schemas.microsoft.com/office/drawing/2014/main" id="{3E560733-3025-8D82-6FB1-ACCA4E588CA9}"/>
              </a:ext>
            </a:extLst>
          </p:cNvPr>
          <p:cNvSpPr>
            <a:spLocks noGrp="1"/>
          </p:cNvSpPr>
          <p:nvPr>
            <p:ph type="body" sz="quarter" idx="18"/>
          </p:nvPr>
        </p:nvSpPr>
        <p:spPr/>
        <p:txBody>
          <a:bodyPr/>
          <a:lstStyle/>
          <a:p>
            <a:r>
              <a:rPr lang="en-AU" dirty="0">
                <a:cs typeface="Arial" panose="020B0604020202020204" pitchFamily="34" charset="0"/>
              </a:rPr>
              <a:t>Plain, basket, sateen</a:t>
            </a:r>
          </a:p>
        </p:txBody>
      </p:sp>
      <p:pic>
        <p:nvPicPr>
          <p:cNvPr id="6" name="Picture 5" descr="A diagrammatical representation of a plain weave, basket weave and sateen weave.">
            <a:extLst>
              <a:ext uri="{FF2B5EF4-FFF2-40B4-BE49-F238E27FC236}">
                <a16:creationId xmlns:a16="http://schemas.microsoft.com/office/drawing/2014/main" id="{1A97B11C-35EA-A10C-9106-7D089ABE6E1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00973" y="1699512"/>
            <a:ext cx="11728320" cy="3998923"/>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CA1EF406-935C-2C8F-39E5-39117ACB011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77</a:t>
            </a:fld>
            <a:endParaRPr lang="en-AU"/>
          </a:p>
        </p:txBody>
      </p:sp>
    </p:spTree>
    <p:extLst>
      <p:ext uri="{BB962C8B-B14F-4D97-AF65-F5344CB8AC3E}">
        <p14:creationId xmlns:p14="http://schemas.microsoft.com/office/powerpoint/2010/main" val="304976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4DB36-E776-4C52-8BFE-27B419D28FFA}"/>
              </a:ext>
            </a:extLst>
          </p:cNvPr>
          <p:cNvSpPr>
            <a:spLocks noGrp="1"/>
          </p:cNvSpPr>
          <p:nvPr>
            <p:ph type="title"/>
          </p:nvPr>
        </p:nvSpPr>
        <p:spPr/>
        <p:txBody>
          <a:bodyPr/>
          <a:lstStyle/>
          <a:p>
            <a:r>
              <a:rPr lang="en-AU" dirty="0">
                <a:cs typeface="Arial" panose="020B0604020202020204" pitchFamily="34" charset="0"/>
              </a:rPr>
              <a:t>Types of weaves (2)</a:t>
            </a:r>
          </a:p>
        </p:txBody>
      </p:sp>
      <p:sp>
        <p:nvSpPr>
          <p:cNvPr id="5" name="Text Placeholder 4">
            <a:extLst>
              <a:ext uri="{FF2B5EF4-FFF2-40B4-BE49-F238E27FC236}">
                <a16:creationId xmlns:a16="http://schemas.microsoft.com/office/drawing/2014/main" id="{EEA028C3-70B3-0A3E-E206-17E2BB0580A6}"/>
              </a:ext>
            </a:extLst>
          </p:cNvPr>
          <p:cNvSpPr>
            <a:spLocks noGrp="1"/>
          </p:cNvSpPr>
          <p:nvPr>
            <p:ph type="body" sz="quarter" idx="18"/>
          </p:nvPr>
        </p:nvSpPr>
        <p:spPr/>
        <p:txBody>
          <a:bodyPr/>
          <a:lstStyle/>
          <a:p>
            <a:r>
              <a:rPr lang="en-AU" dirty="0">
                <a:cs typeface="Arial" panose="020B0604020202020204" pitchFamily="34" charset="0"/>
              </a:rPr>
              <a:t>Twill, satin</a:t>
            </a:r>
          </a:p>
        </p:txBody>
      </p:sp>
      <p:pic>
        <p:nvPicPr>
          <p:cNvPr id="6" name="Picture 5" descr="A diagrammatical representation of a twill 2 by 2 weave, twill 3 by 3 weave and a satin weave.">
            <a:extLst>
              <a:ext uri="{FF2B5EF4-FFF2-40B4-BE49-F238E27FC236}">
                <a16:creationId xmlns:a16="http://schemas.microsoft.com/office/drawing/2014/main" id="{A23F0B30-34F1-775C-2104-EE6DF09A3F1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15478" y="1620000"/>
            <a:ext cx="11763185" cy="4038678"/>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C7279B1D-0E13-88AF-80D0-803C0B20DF9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78</a:t>
            </a:fld>
            <a:endParaRPr lang="en-AU"/>
          </a:p>
        </p:txBody>
      </p:sp>
    </p:spTree>
    <p:extLst>
      <p:ext uri="{BB962C8B-B14F-4D97-AF65-F5344CB8AC3E}">
        <p14:creationId xmlns:p14="http://schemas.microsoft.com/office/powerpoint/2010/main" val="3211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BD2A-7872-C745-F744-AF812D46F869}"/>
              </a:ext>
            </a:extLst>
          </p:cNvPr>
          <p:cNvSpPr>
            <a:spLocks noGrp="1"/>
          </p:cNvSpPr>
          <p:nvPr>
            <p:ph type="title"/>
          </p:nvPr>
        </p:nvSpPr>
        <p:spPr/>
        <p:txBody>
          <a:bodyPr/>
          <a:lstStyle/>
          <a:p>
            <a:r>
              <a:rPr lang="en-AU" dirty="0">
                <a:cs typeface="Arial" panose="020B0604020202020204" pitchFamily="34" charset="0"/>
              </a:rPr>
              <a:t>Types of weaves (3)</a:t>
            </a:r>
          </a:p>
        </p:txBody>
      </p:sp>
      <p:sp>
        <p:nvSpPr>
          <p:cNvPr id="5" name="Text Placeholder 4">
            <a:extLst>
              <a:ext uri="{FF2B5EF4-FFF2-40B4-BE49-F238E27FC236}">
                <a16:creationId xmlns:a16="http://schemas.microsoft.com/office/drawing/2014/main" id="{06ABAF71-8006-9C2E-2318-6A020958EF8F}"/>
              </a:ext>
            </a:extLst>
          </p:cNvPr>
          <p:cNvSpPr>
            <a:spLocks noGrp="1"/>
          </p:cNvSpPr>
          <p:nvPr>
            <p:ph type="body" sz="quarter" idx="18"/>
          </p:nvPr>
        </p:nvSpPr>
        <p:spPr/>
        <p:txBody>
          <a:bodyPr/>
          <a:lstStyle/>
          <a:p>
            <a:r>
              <a:rPr lang="en-AU" dirty="0">
                <a:cs typeface="Arial" panose="020B0604020202020204" pitchFamily="34" charset="0"/>
              </a:rPr>
              <a:t>Houndstooth, herringbone, rib</a:t>
            </a:r>
          </a:p>
        </p:txBody>
      </p:sp>
      <p:pic>
        <p:nvPicPr>
          <p:cNvPr id="6" name="Picture 5" descr="A diagrammatical representation of a houndstooth weave, herringbone weave and rib-weft weave.">
            <a:extLst>
              <a:ext uri="{FF2B5EF4-FFF2-40B4-BE49-F238E27FC236}">
                <a16:creationId xmlns:a16="http://schemas.microsoft.com/office/drawing/2014/main" id="{6EB0E65C-6DE1-1B6D-FBD4-B740EA2AE59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174469" y="1619999"/>
            <a:ext cx="11806053" cy="4025427"/>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86693F0E-D987-2357-D85B-4DC3A7D022B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79</a:t>
            </a:fld>
            <a:endParaRPr lang="en-AU"/>
          </a:p>
        </p:txBody>
      </p:sp>
    </p:spTree>
    <p:extLst>
      <p:ext uri="{BB962C8B-B14F-4D97-AF65-F5344CB8AC3E}">
        <p14:creationId xmlns:p14="http://schemas.microsoft.com/office/powerpoint/2010/main" val="149209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9C6F0-3E0B-DCCF-C813-FAAE3E87D206}"/>
              </a:ext>
            </a:extLst>
          </p:cNvPr>
          <p:cNvSpPr>
            <a:spLocks noGrp="1"/>
          </p:cNvSpPr>
          <p:nvPr>
            <p:ph type="title"/>
          </p:nvPr>
        </p:nvSpPr>
        <p:spPr>
          <a:xfrm>
            <a:off x="360000" y="360000"/>
            <a:ext cx="9433358" cy="545601"/>
          </a:xfrm>
        </p:spPr>
        <p:txBody>
          <a:bodyPr/>
          <a:lstStyle/>
          <a:p>
            <a:r>
              <a:rPr lang="en-AU" dirty="0">
                <a:cs typeface="Arial" panose="020B0604020202020204" pitchFamily="34" charset="0"/>
              </a:rPr>
              <a:t>Textiles: What are they? Where do they come from?</a:t>
            </a:r>
          </a:p>
        </p:txBody>
      </p:sp>
      <p:sp>
        <p:nvSpPr>
          <p:cNvPr id="9" name="TextBox 8" descr="screenshot of https://www.youtube.com/watch?v=7-fLaXF6kOs&amp;t=1s">
            <a:extLst>
              <a:ext uri="{FF2B5EF4-FFF2-40B4-BE49-F238E27FC236}">
                <a16:creationId xmlns:a16="http://schemas.microsoft.com/office/drawing/2014/main" id="{F96D0D57-E27E-9389-BA08-22D81B00040B}"/>
              </a:ext>
            </a:extLst>
          </p:cNvPr>
          <p:cNvSpPr txBox="1"/>
          <p:nvPr/>
        </p:nvSpPr>
        <p:spPr>
          <a:xfrm>
            <a:off x="360000" y="1769809"/>
            <a:ext cx="11303673" cy="545601"/>
          </a:xfrm>
          <a:prstGeom prst="rect">
            <a:avLst/>
          </a:prstGeom>
          <a:noFill/>
        </p:spPr>
        <p:txBody>
          <a:bodyPr wrap="none" lIns="0" tIns="0" rIns="0" bIns="0" rtlCol="0">
            <a:noAutofit/>
          </a:bodyPr>
          <a:lstStyle/>
          <a:p>
            <a:r>
              <a:rPr lang="en-AU" sz="1800" dirty="0">
                <a:cs typeface="Arial" panose="020B0604020202020204" pitchFamily="34" charset="0"/>
              </a:rPr>
              <a:t>Watch </a:t>
            </a:r>
            <a:r>
              <a:rPr lang="en-AU" sz="1800" dirty="0">
                <a:cs typeface="Arial" panose="020B0604020202020204" pitchFamily="34" charset="0"/>
                <a:hlinkClick r:id="rId3"/>
              </a:rPr>
              <a:t>Textiles: what are they? Where did they come from? (8:50)</a:t>
            </a:r>
            <a:endParaRPr lang="en-AU" sz="1800" dirty="0">
              <a:cs typeface="Arial" panose="020B0604020202020204" pitchFamily="34" charset="0"/>
            </a:endParaRPr>
          </a:p>
        </p:txBody>
      </p:sp>
      <p:pic>
        <p:nvPicPr>
          <p:cNvPr id="8" name="Content Placeholder 7">
            <a:hlinkClick r:id="rId3"/>
            <a:extLst>
              <a:ext uri="{FF2B5EF4-FFF2-40B4-BE49-F238E27FC236}">
                <a16:creationId xmlns:a16="http://schemas.microsoft.com/office/drawing/2014/main" id="{851481B4-4B9B-D58D-4CAA-0B2285192CDC}"/>
              </a:ext>
              <a:ext uri="{C183D7F6-B498-43B3-948B-1728B52AA6E4}">
                <adec:decorative xmlns:adec="http://schemas.microsoft.com/office/drawing/2017/decorative" val="1"/>
              </a:ext>
            </a:extLst>
          </p:cNvPr>
          <p:cNvPicPr>
            <a:picLocks noGrp="1" noChangeAspect="1"/>
          </p:cNvPicPr>
          <p:nvPr>
            <p:ph idx="4294967295"/>
          </p:nvPr>
        </p:nvPicPr>
        <p:blipFill>
          <a:blip r:embed="rId4"/>
          <a:stretch>
            <a:fillRect/>
          </a:stretch>
        </p:blipFill>
        <p:spPr>
          <a:xfrm>
            <a:off x="1080191" y="2315410"/>
            <a:ext cx="7616825" cy="4008438"/>
          </a:xfrm>
        </p:spPr>
      </p:pic>
      <p:sp>
        <p:nvSpPr>
          <p:cNvPr id="4" name="Slide Number Placeholder 3">
            <a:extLst>
              <a:ext uri="{FF2B5EF4-FFF2-40B4-BE49-F238E27FC236}">
                <a16:creationId xmlns:a16="http://schemas.microsoft.com/office/drawing/2014/main" id="{F1D289E7-39A0-B89D-6D04-1D6D6A0ADFF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a:t>
            </a:fld>
            <a:endParaRPr lang="en-AU"/>
          </a:p>
        </p:txBody>
      </p:sp>
    </p:spTree>
    <p:extLst>
      <p:ext uri="{BB962C8B-B14F-4D97-AF65-F5344CB8AC3E}">
        <p14:creationId xmlns:p14="http://schemas.microsoft.com/office/powerpoint/2010/main" val="411880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4B2A-1FC4-2167-0487-FCE7DDC91317}"/>
              </a:ext>
            </a:extLst>
          </p:cNvPr>
          <p:cNvSpPr>
            <a:spLocks noGrp="1"/>
          </p:cNvSpPr>
          <p:nvPr>
            <p:ph type="title"/>
          </p:nvPr>
        </p:nvSpPr>
        <p:spPr/>
        <p:txBody>
          <a:bodyPr/>
          <a:lstStyle/>
          <a:p>
            <a:r>
              <a:rPr lang="en-AU" dirty="0">
                <a:cs typeface="Arial" panose="020B0604020202020204" pitchFamily="34" charset="0"/>
              </a:rPr>
              <a:t>Paper weaving</a:t>
            </a:r>
          </a:p>
        </p:txBody>
      </p:sp>
      <p:sp>
        <p:nvSpPr>
          <p:cNvPr id="3" name="Text Placeholder 2">
            <a:extLst>
              <a:ext uri="{FF2B5EF4-FFF2-40B4-BE49-F238E27FC236}">
                <a16:creationId xmlns:a16="http://schemas.microsoft.com/office/drawing/2014/main" id="{319E7983-A101-FDE4-1B66-1E0D4A710AF8}"/>
              </a:ext>
            </a:extLst>
          </p:cNvPr>
          <p:cNvSpPr>
            <a:spLocks noGrp="1"/>
          </p:cNvSpPr>
          <p:nvPr>
            <p:ph type="body" sz="quarter" idx="17"/>
          </p:nvPr>
        </p:nvSpPr>
        <p:spPr/>
        <p:txBody>
          <a:bodyPr/>
          <a:lstStyle/>
          <a:p>
            <a:pPr>
              <a:spcAft>
                <a:spcPts val="600"/>
              </a:spcAft>
            </a:pPr>
            <a:r>
              <a:rPr lang="en-AU" dirty="0">
                <a:cs typeface="Arial" panose="020B0604020202020204" pitchFamily="34" charset="0"/>
              </a:rPr>
              <a:t>Resources needed:</a:t>
            </a:r>
          </a:p>
          <a:p>
            <a:pPr marL="342900" indent="-342900">
              <a:spcAft>
                <a:spcPts val="600"/>
              </a:spcAft>
              <a:buFont typeface="Arial" panose="020B0604020202020204" pitchFamily="34" charset="0"/>
              <a:buChar char="•"/>
            </a:pPr>
            <a:r>
              <a:rPr lang="en-AU" dirty="0">
                <a:cs typeface="Arial" panose="020B0604020202020204" pitchFamily="34" charset="0"/>
              </a:rPr>
              <a:t>2 A5 sized pieces of paper</a:t>
            </a:r>
          </a:p>
          <a:p>
            <a:pPr marL="342900" indent="-342900">
              <a:spcAft>
                <a:spcPts val="600"/>
              </a:spcAft>
              <a:buFont typeface="Arial" panose="020B0604020202020204" pitchFamily="34" charset="0"/>
              <a:buChar char="•"/>
            </a:pPr>
            <a:r>
              <a:rPr lang="en-AU" dirty="0">
                <a:cs typeface="Arial" panose="020B0604020202020204" pitchFamily="34" charset="0"/>
              </a:rPr>
              <a:t>Scissors</a:t>
            </a:r>
          </a:p>
          <a:p>
            <a:pPr marL="342900" indent="-342900">
              <a:spcAft>
                <a:spcPts val="600"/>
              </a:spcAft>
              <a:buFont typeface="Arial" panose="020B0604020202020204" pitchFamily="34" charset="0"/>
              <a:buChar char="•"/>
            </a:pPr>
            <a:r>
              <a:rPr lang="en-AU" dirty="0">
                <a:cs typeface="Arial" panose="020B0604020202020204" pitchFamily="34" charset="0"/>
              </a:rPr>
              <a:t>Ruler</a:t>
            </a:r>
          </a:p>
        </p:txBody>
      </p:sp>
      <p:pic>
        <p:nvPicPr>
          <p:cNvPr id="7" name="Picture Placeholder 7">
            <a:extLst>
              <a:ext uri="{FF2B5EF4-FFF2-40B4-BE49-F238E27FC236}">
                <a16:creationId xmlns:a16="http://schemas.microsoft.com/office/drawing/2014/main" id="{CD44FB06-3B54-99E9-3335-1472C6B0E58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0" y="0"/>
            <a:ext cx="5040000" cy="6858000"/>
          </a:xfrm>
        </p:spPr>
      </p:pic>
      <p:sp>
        <p:nvSpPr>
          <p:cNvPr id="6" name="Slide Number Placeholder 5">
            <a:extLst>
              <a:ext uri="{FF2B5EF4-FFF2-40B4-BE49-F238E27FC236}">
                <a16:creationId xmlns:a16="http://schemas.microsoft.com/office/drawing/2014/main" id="{5B67FF4A-1942-CD9F-1AD5-B01399F27CCE}"/>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80</a:t>
            </a:fld>
            <a:endParaRPr lang="en-AU"/>
          </a:p>
        </p:txBody>
      </p:sp>
    </p:spTree>
    <p:extLst>
      <p:ext uri="{BB962C8B-B14F-4D97-AF65-F5344CB8AC3E}">
        <p14:creationId xmlns:p14="http://schemas.microsoft.com/office/powerpoint/2010/main" val="347603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5AECB-12A7-73FD-372D-FE17395C9601}"/>
              </a:ext>
            </a:extLst>
          </p:cNvPr>
          <p:cNvSpPr>
            <a:spLocks noGrp="1"/>
          </p:cNvSpPr>
          <p:nvPr>
            <p:ph type="title"/>
          </p:nvPr>
        </p:nvSpPr>
        <p:spPr/>
        <p:txBody>
          <a:bodyPr anchor="t">
            <a:normAutofit/>
          </a:bodyPr>
          <a:lstStyle/>
          <a:p>
            <a:r>
              <a:rPr lang="en-AU" dirty="0">
                <a:cs typeface="Arial" panose="020B0604020202020204" pitchFamily="34" charset="0"/>
              </a:rPr>
              <a:t>Loom weaving activity</a:t>
            </a:r>
          </a:p>
        </p:txBody>
      </p:sp>
      <p:sp>
        <p:nvSpPr>
          <p:cNvPr id="11" name="Text Placeholder 2">
            <a:extLst>
              <a:ext uri="{FF2B5EF4-FFF2-40B4-BE49-F238E27FC236}">
                <a16:creationId xmlns:a16="http://schemas.microsoft.com/office/drawing/2014/main" id="{DBF8793F-05BB-3B08-E94B-0FEC01A63A42}"/>
              </a:ext>
            </a:extLst>
          </p:cNvPr>
          <p:cNvSpPr>
            <a:spLocks noGrp="1"/>
          </p:cNvSpPr>
          <p:nvPr>
            <p:ph type="body" sz="quarter" idx="17"/>
          </p:nvPr>
        </p:nvSpPr>
        <p:spPr/>
        <p:txBody>
          <a:bodyPr/>
          <a:lstStyle/>
          <a:p>
            <a:r>
              <a:rPr lang="en-AU" dirty="0">
                <a:cs typeface="Arial" panose="020B0604020202020204" pitchFamily="34" charset="0"/>
              </a:rPr>
              <a:t>Students create a mini-wall hanging by weaving yarn on a basic loom. Students examine different fabric or material structures through using different weaving techniques.</a:t>
            </a:r>
            <a:endParaRPr lang="en-US" dirty="0">
              <a:cs typeface="Arial" panose="020B0604020202020204" pitchFamily="34" charset="0"/>
            </a:endParaRPr>
          </a:p>
        </p:txBody>
      </p:sp>
      <p:pic>
        <p:nvPicPr>
          <p:cNvPr id="5" name="Picture 4">
            <a:extLst>
              <a:ext uri="{FF2B5EF4-FFF2-40B4-BE49-F238E27FC236}">
                <a16:creationId xmlns:a16="http://schemas.microsoft.com/office/drawing/2014/main" id="{1138CDA3-BFCD-3E95-486F-CFF0072002E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5400" y="10"/>
            <a:ext cx="5040000" cy="685799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0252A62B-16CC-83A1-1A1B-3DECDCA9A406}"/>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81</a:t>
            </a:fld>
            <a:endParaRPr lang="en-AU"/>
          </a:p>
        </p:txBody>
      </p:sp>
    </p:spTree>
    <p:extLst>
      <p:ext uri="{BB962C8B-B14F-4D97-AF65-F5344CB8AC3E}">
        <p14:creationId xmlns:p14="http://schemas.microsoft.com/office/powerpoint/2010/main" val="167252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Complete this statement in your workbook</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dirty="0">
                <a:cs typeface="Arial" panose="020B0604020202020204" pitchFamily="34" charset="0"/>
              </a:rPr>
              <a:t>Do now</a:t>
            </a:r>
          </a:p>
        </p:txBody>
      </p:sp>
      <p:sp>
        <p:nvSpPr>
          <p:cNvPr id="6" name="Content Placeholder 5">
            <a:extLst>
              <a:ext uri="{FF2B5EF4-FFF2-40B4-BE49-F238E27FC236}">
                <a16:creationId xmlns:a16="http://schemas.microsoft.com/office/drawing/2014/main" id="{006ACF44-1FE9-4B39-FB94-AA28C0F1A4E3}"/>
              </a:ext>
            </a:extLst>
          </p:cNvPr>
          <p:cNvSpPr>
            <a:spLocks noGrp="1"/>
          </p:cNvSpPr>
          <p:nvPr>
            <p:ph idx="1"/>
          </p:nvPr>
        </p:nvSpPr>
        <p:spPr/>
        <p:txBody>
          <a:bodyPr/>
          <a:lstStyle/>
          <a:p>
            <a:r>
              <a:rPr lang="en-AU" dirty="0">
                <a:ea typeface="Calibri" panose="020F0502020204030204" pitchFamily="34" charset="0"/>
                <a:cs typeface="Arial" panose="020B0604020202020204" pitchFamily="34" charset="0"/>
              </a:rPr>
              <a:t>E</a:t>
            </a:r>
            <a:r>
              <a:rPr lang="en-AU" sz="1800" dirty="0">
                <a:effectLst/>
                <a:ea typeface="Calibri" panose="020F0502020204030204" pitchFamily="34" charset="0"/>
                <a:cs typeface="Arial" panose="020B0604020202020204" pitchFamily="34" charset="0"/>
              </a:rPr>
              <a:t>ven with </a:t>
            </a:r>
            <a:r>
              <a:rPr lang="en-AU" dirty="0">
                <a:ea typeface="Calibri" panose="020F0502020204030204" pitchFamily="34" charset="0"/>
                <a:cs typeface="Arial" panose="020B0604020202020204" pitchFamily="34" charset="0"/>
              </a:rPr>
              <a:t>primitive</a:t>
            </a:r>
            <a:r>
              <a:rPr lang="en-AU" sz="1800" dirty="0">
                <a:effectLst/>
                <a:ea typeface="Calibri" panose="020F0502020204030204" pitchFamily="34" charset="0"/>
                <a:cs typeface="Arial" panose="020B0604020202020204" pitchFamily="34" charset="0"/>
              </a:rPr>
              <a:t> technology and limited access to resources, Aboriginal communities were successful survivors because …</a:t>
            </a:r>
            <a:endParaRPr lang="en-AU" dirty="0">
              <a:cs typeface="Arial" panose="020B0604020202020204" pitchFamily="34" charset="0"/>
            </a:endParaRPr>
          </a:p>
        </p:txBody>
      </p:sp>
      <p:sp>
        <p:nvSpPr>
          <p:cNvPr id="3" name="Slide Number Placeholder 3">
            <a:extLst>
              <a:ext uri="{FF2B5EF4-FFF2-40B4-BE49-F238E27FC236}">
                <a16:creationId xmlns:a16="http://schemas.microsoft.com/office/drawing/2014/main" id="{95FE6C1C-6019-DB54-B13D-9C9C4682257F}"/>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lnSpc>
                <a:spcPct val="90000"/>
              </a:lnSpc>
              <a:spcAft>
                <a:spcPts val="600"/>
              </a:spcAft>
            </a:pPr>
            <a:fld id="{10A01DC5-1685-4615-8240-15192985C6A2}" type="slidenum">
              <a:rPr lang="en-AU" sz="1200" smtClean="0"/>
              <a:pPr algn="r">
                <a:lnSpc>
                  <a:spcPct val="90000"/>
                </a:lnSpc>
                <a:spcAft>
                  <a:spcPts val="600"/>
                </a:spcAft>
              </a:pPr>
              <a:t>82</a:t>
            </a:fld>
            <a:endParaRPr lang="en-AU" sz="1200"/>
          </a:p>
        </p:txBody>
      </p:sp>
    </p:spTree>
    <p:extLst>
      <p:ext uri="{BB962C8B-B14F-4D97-AF65-F5344CB8AC3E}">
        <p14:creationId xmlns:p14="http://schemas.microsoft.com/office/powerpoint/2010/main" val="255277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(13)</a:t>
            </a:r>
          </a:p>
        </p:txBody>
      </p:sp>
      <p:sp>
        <p:nvSpPr>
          <p:cNvPr id="6" name="Text Placeholder 5">
            <a:extLst>
              <a:ext uri="{FF2B5EF4-FFF2-40B4-BE49-F238E27FC236}">
                <a16:creationId xmlns:a16="http://schemas.microsoft.com/office/drawing/2014/main" id="{9FB2995C-1264-C553-D5B1-52306F0E9C75}"/>
              </a:ext>
            </a:extLst>
          </p:cNvPr>
          <p:cNvSpPr>
            <a:spLocks noGrp="1"/>
          </p:cNvSpPr>
          <p:nvPr>
            <p:ph type="body" sz="quarter" idx="19"/>
          </p:nvPr>
        </p:nvSpPr>
        <p:spPr/>
        <p:txBody>
          <a:bodyPr/>
          <a:lstStyle/>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are learning to</a:t>
            </a:r>
            <a:r>
              <a:rPr lang="en-AU" sz="1800" dirty="0">
                <a:solidFill>
                  <a:srgbClr val="22272B"/>
                </a:solidFill>
                <a:latin typeface="Public Sans" pitchFamily="2" charset="77"/>
                <a:ea typeface="+mn-lt"/>
                <a:cs typeface="Arial" panose="020B0604020202020204" pitchFamily="34" charset="0"/>
              </a:rPr>
              <a:t>:</a:t>
            </a:r>
          </a:p>
          <a:p>
            <a:pPr marL="285750" indent="-285750">
              <a:lnSpc>
                <a:spcPct val="150000"/>
              </a:lnSpc>
              <a:spcBef>
                <a:spcPts val="600"/>
              </a:spcBef>
              <a:spcAft>
                <a:spcPts val="600"/>
              </a:spcAft>
              <a:buFont typeface="Arial" panose="020B0604020202020204" pitchFamily="34" charset="0"/>
              <a:buChar char="•"/>
            </a:pPr>
            <a:r>
              <a:rPr lang="en-AU" sz="1800" dirty="0">
                <a:effectLst/>
                <a:ea typeface="Calibri" panose="020F0502020204030204" pitchFamily="34" charset="0"/>
                <a:cs typeface="Arial" panose="020B0604020202020204" pitchFamily="34" charset="0"/>
              </a:rPr>
              <a:t>experiment with modern uses of materials in innovative textile items and identifying their properties to help make decisions about my project.</a:t>
            </a:r>
            <a:endParaRPr lang="en-AU" sz="1800" b="1" dirty="0">
              <a:solidFill>
                <a:srgbClr val="22272B"/>
              </a:solidFill>
              <a:ea typeface="+mn-lt"/>
              <a:cs typeface="Arial" panose="020B0604020202020204" pitchFamily="34" charset="0"/>
            </a:endParaRPr>
          </a:p>
          <a:p>
            <a:pPr>
              <a:lnSpc>
                <a:spcPct val="150000"/>
              </a:lnSpc>
              <a:spcBef>
                <a:spcPts val="600"/>
              </a:spcBef>
              <a:spcAft>
                <a:spcPts val="600"/>
              </a:spcAft>
            </a:pPr>
            <a:endParaRPr lang="en-AU" sz="1800" dirty="0">
              <a:solidFill>
                <a:srgbClr val="002664"/>
              </a:solidFill>
              <a:latin typeface="Public Sans" pitchFamily="2" charset="77"/>
              <a:cs typeface="Arial" panose="020B0604020202020204" pitchFamily="34" charset="0"/>
            </a:endParaRPr>
          </a:p>
          <a:p>
            <a:pPr>
              <a:lnSpc>
                <a:spcPct val="150000"/>
              </a:lnSpc>
              <a:spcBef>
                <a:spcPts val="600"/>
              </a:spcBef>
              <a:spcAft>
                <a:spcPts val="600"/>
              </a:spcAft>
            </a:pPr>
            <a:r>
              <a:rPr lang="en-AU" sz="1800" dirty="0">
                <a:solidFill>
                  <a:srgbClr val="002664"/>
                </a:solidFill>
                <a:latin typeface="Public Sans" pitchFamily="2" charset="77"/>
                <a:cs typeface="Arial" panose="020B0604020202020204" pitchFamily="34" charset="0"/>
              </a:rPr>
              <a:t>We can:</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sz="1800" dirty="0">
                <a:effectLst/>
                <a:ea typeface="Calibri" panose="020F0502020204030204" pitchFamily="34" charset="0"/>
                <a:cs typeface="Arial" panose="020B0604020202020204" pitchFamily="34" charset="0"/>
              </a:rPr>
              <a:t>identify innovative uses for modern materials in textile projects</a:t>
            </a:r>
          </a:p>
          <a:p>
            <a:pPr marL="285750" lvl="0" indent="-285750">
              <a:lnSpc>
                <a:spcPct val="150000"/>
              </a:lnSpc>
              <a:spcBef>
                <a:spcPts val="600"/>
              </a:spcBef>
              <a:spcAft>
                <a:spcPts val="600"/>
              </a:spcAft>
              <a:buFont typeface="Arial" panose="020B0604020202020204" pitchFamily="34" charset="0"/>
              <a:buChar char="•"/>
              <a:tabLst>
                <a:tab pos="228600" algn="l"/>
                <a:tab pos="457200" algn="l"/>
              </a:tabLst>
            </a:pPr>
            <a:r>
              <a:rPr lang="en-AU" sz="1800" dirty="0">
                <a:effectLst/>
                <a:ea typeface="Calibri" panose="020F0502020204030204" pitchFamily="34" charset="0"/>
                <a:cs typeface="Arial" panose="020B0604020202020204" pitchFamily="34" charset="0"/>
              </a:rPr>
              <a:t>safely and successfully complete an experiment of plastic fusion.</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83</a:t>
            </a:fld>
            <a:endParaRPr lang="en-AU"/>
          </a:p>
        </p:txBody>
      </p:sp>
    </p:spTree>
    <p:extLst>
      <p:ext uri="{BB962C8B-B14F-4D97-AF65-F5344CB8AC3E}">
        <p14:creationId xmlns:p14="http://schemas.microsoft.com/office/powerpoint/2010/main" val="193132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nchor="t">
            <a:normAutofit/>
          </a:bodyPr>
          <a:lstStyle/>
          <a:p>
            <a:r>
              <a:rPr lang="en-AU" dirty="0">
                <a:cs typeface="Arial" panose="020B0604020202020204" pitchFamily="34" charset="0"/>
              </a:rPr>
              <a:t>Materials and solutions</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nchor="b">
            <a:noAutofit/>
          </a:bodyPr>
          <a:lstStyle/>
          <a:p>
            <a:pPr>
              <a:lnSpc>
                <a:spcPct val="140000"/>
              </a:lnSpc>
            </a:pPr>
            <a:r>
              <a:rPr lang="en-AU" dirty="0">
                <a:cs typeface="Arial" panose="020B0604020202020204" pitchFamily="34" charset="0"/>
              </a:rPr>
              <a:t>Innovative uses for plastics</a:t>
            </a:r>
          </a:p>
        </p:txBody>
      </p:sp>
      <p:sp>
        <p:nvSpPr>
          <p:cNvPr id="9" name="Content Placeholder 8">
            <a:extLst>
              <a:ext uri="{FF2B5EF4-FFF2-40B4-BE49-F238E27FC236}">
                <a16:creationId xmlns:a16="http://schemas.microsoft.com/office/drawing/2014/main" id="{9BEFCE13-8C88-29CB-33B8-575F9899AA9C}"/>
              </a:ext>
            </a:extLst>
          </p:cNvPr>
          <p:cNvSpPr>
            <a:spLocks noGrp="1"/>
          </p:cNvSpPr>
          <p:nvPr>
            <p:ph idx="1"/>
          </p:nvPr>
        </p:nvSpPr>
        <p:spPr>
          <a:xfrm>
            <a:off x="360000" y="1620000"/>
            <a:ext cx="5558791" cy="545602"/>
          </a:xfrm>
        </p:spPr>
        <p:txBody>
          <a:bodyPr/>
          <a:lstStyle/>
          <a:p>
            <a:r>
              <a:rPr lang="en-AU" dirty="0">
                <a:cs typeface="Arial" panose="020B0604020202020204" pitchFamily="34" charset="0"/>
              </a:rPr>
              <a:t>Watch </a:t>
            </a:r>
            <a:r>
              <a:rPr lang="en-AU" dirty="0">
                <a:cs typeface="Arial" panose="020B0604020202020204" pitchFamily="34" charset="0"/>
                <a:hlinkClick r:id="rId2"/>
              </a:rPr>
              <a:t>Is this a better use for plastic bags? (13:38)</a:t>
            </a:r>
            <a:endParaRPr lang="en-AU" dirty="0">
              <a:cs typeface="Arial" panose="020B0604020202020204" pitchFamily="34" charset="0"/>
            </a:endParaRPr>
          </a:p>
        </p:txBody>
      </p:sp>
      <p:pic>
        <p:nvPicPr>
          <p:cNvPr id="7" name="Picture 6" descr="Screenshot from 'Is this a better use for plastic bags?' video.">
            <a:hlinkClick r:id="rId2"/>
            <a:extLst>
              <a:ext uri="{FF2B5EF4-FFF2-40B4-BE49-F238E27FC236}">
                <a16:creationId xmlns:a16="http://schemas.microsoft.com/office/drawing/2014/main" id="{4C38C91A-6794-87CB-62C1-42F70F5DC4C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47662" y="2240552"/>
            <a:ext cx="5480281" cy="2861303"/>
          </a:xfrm>
          <a:prstGeom prst="rect">
            <a:avLst/>
          </a:prstGeom>
        </p:spPr>
      </p:pic>
      <p:sp>
        <p:nvSpPr>
          <p:cNvPr id="10" name="Picture Placeholder 9">
            <a:extLst>
              <a:ext uri="{FF2B5EF4-FFF2-40B4-BE49-F238E27FC236}">
                <a16:creationId xmlns:a16="http://schemas.microsoft.com/office/drawing/2014/main" id="{486CF0C2-BEC0-8507-5EC1-28832325AF2D}"/>
              </a:ext>
            </a:extLst>
          </p:cNvPr>
          <p:cNvSpPr>
            <a:spLocks noGrp="1"/>
          </p:cNvSpPr>
          <p:nvPr>
            <p:ph type="pic" sz="quarter" idx="19"/>
          </p:nvPr>
        </p:nvSpPr>
        <p:spPr>
          <a:xfrm>
            <a:off x="6167438" y="1620001"/>
            <a:ext cx="5676900" cy="545602"/>
          </a:xfrm>
        </p:spPr>
        <p:txBody>
          <a:bodyPr/>
          <a:lstStyle/>
          <a:p>
            <a:r>
              <a:rPr lang="en-AU" sz="1800" dirty="0">
                <a:cs typeface="Arial" panose="020B0604020202020204" pitchFamily="34" charset="0"/>
              </a:rPr>
              <a:t>Watch </a:t>
            </a:r>
            <a:r>
              <a:rPr lang="en-AU" sz="1800" dirty="0">
                <a:cs typeface="Arial" panose="020B0604020202020204" pitchFamily="34" charset="0"/>
                <a:hlinkClick r:id="rId4"/>
              </a:rPr>
              <a:t>Can Your Chip Bags Save Lives? (16:35)</a:t>
            </a:r>
            <a:endParaRPr lang="en-AU" sz="1800" dirty="0">
              <a:cs typeface="Arial" panose="020B0604020202020204" pitchFamily="34" charset="0"/>
            </a:endParaRPr>
          </a:p>
        </p:txBody>
      </p:sp>
      <p:pic>
        <p:nvPicPr>
          <p:cNvPr id="12" name="Picture 11" descr="Screenshot from 'Can Your Chip Bags Save Lives?' video.">
            <a:hlinkClick r:id="rId4"/>
            <a:extLst>
              <a:ext uri="{FF2B5EF4-FFF2-40B4-BE49-F238E27FC236}">
                <a16:creationId xmlns:a16="http://schemas.microsoft.com/office/drawing/2014/main" id="{44853366-4371-FF33-6FEA-24A3118B11BA}"/>
              </a:ext>
              <a:ext uri="{C183D7F6-B498-43B3-948B-1728B52AA6E4}">
                <adec:decorative xmlns:adec="http://schemas.microsoft.com/office/drawing/2017/decorative" val="0"/>
              </a:ext>
            </a:extLst>
          </p:cNvPr>
          <p:cNvPicPr>
            <a:picLocks noChangeAspect="1"/>
          </p:cNvPicPr>
          <p:nvPr/>
        </p:nvPicPr>
        <p:blipFill rotWithShape="1">
          <a:blip r:embed="rId5"/>
          <a:srcRect/>
          <a:stretch/>
        </p:blipFill>
        <p:spPr>
          <a:xfrm>
            <a:off x="6167438" y="2240552"/>
            <a:ext cx="5591052" cy="2861303"/>
          </a:xfrm>
          <a:prstGeom prst="rect">
            <a:avLst/>
          </a:prstGeom>
        </p:spPr>
      </p:pic>
      <p:sp>
        <p:nvSpPr>
          <p:cNvPr id="13" name="Slide Number Placeholder 3">
            <a:extLst>
              <a:ext uri="{FF2B5EF4-FFF2-40B4-BE49-F238E27FC236}">
                <a16:creationId xmlns:a16="http://schemas.microsoft.com/office/drawing/2014/main" id="{27BCCCDF-63F4-CD75-0930-AD7A6E093A9A}"/>
              </a:ext>
              <a:ext uri="{C183D7F6-B498-43B3-948B-1728B52AA6E4}">
                <adec:decorative xmlns:adec="http://schemas.microsoft.com/office/drawing/2017/decorative" val="1"/>
              </a:ext>
            </a:extLst>
          </p:cNvPr>
          <p:cNvSpPr>
            <a:spLocks noGrp="1"/>
          </p:cNvSpPr>
          <p:nvPr>
            <p:ph type="sldNum" sz="quarter" idx="10"/>
          </p:nvPr>
        </p:nvSpPr>
        <p:spPr/>
        <p:txBody>
          <a:bodyPr/>
          <a:lstStyle/>
          <a:p>
            <a:pPr>
              <a:spcAft>
                <a:spcPts val="600"/>
              </a:spcAft>
            </a:pPr>
            <a:fld id="{10A01DC5-1685-4615-8240-15192985C6A2}" type="slidenum">
              <a:rPr lang="en-AU" smtClean="0"/>
              <a:pPr>
                <a:spcAft>
                  <a:spcPts val="600"/>
                </a:spcAft>
              </a:pPr>
              <a:t>84</a:t>
            </a:fld>
            <a:endParaRPr lang="en-AU"/>
          </a:p>
        </p:txBody>
      </p:sp>
    </p:spTree>
    <p:extLst>
      <p:ext uri="{BB962C8B-B14F-4D97-AF65-F5344CB8AC3E}">
        <p14:creationId xmlns:p14="http://schemas.microsoft.com/office/powerpoint/2010/main" val="151257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See-Think-Wonder</a:t>
            </a:r>
          </a:p>
        </p:txBody>
      </p:sp>
      <p:pic>
        <p:nvPicPr>
          <p:cNvPr id="3" name="Graphic 1" descr="See-Think-Wonder scaffold with an image of a collection of plastic bags and rubbish found in a park. &#10;&#10;There is a task that reads ‘Look at the image and then complete the sentences’. &#10;&#10;There are 3 boxes that contain a sentence starter in each. &#10;&#10;The first box reads ‘I see that plastics have these equalities and properties ...’&#10;&#10;&#10;The second box reads ‘I think that by reusing plastic bags, we can help the environment in these ways ...’&#10;&#10;The third box reads ‘I wonder what else I could make with plastic bags or recycled materials ...’">
            <a:extLst>
              <a:ext uri="{FF2B5EF4-FFF2-40B4-BE49-F238E27FC236}">
                <a16:creationId xmlns:a16="http://schemas.microsoft.com/office/drawing/2014/main" id="{96A39275-653A-2E34-22DD-38C66630A2D1}"/>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3" t="15938" r="43"/>
          <a:stretch/>
        </p:blipFill>
        <p:spPr>
          <a:xfrm>
            <a:off x="320244" y="1197408"/>
            <a:ext cx="4671481" cy="5560876"/>
          </a:xfrm>
          <a:prstGeom prst="rect">
            <a:avLst/>
          </a:prstGeom>
        </p:spPr>
      </p:pic>
      <p:sp>
        <p:nvSpPr>
          <p:cNvPr id="8" name="Slide Number Placeholder 3">
            <a:extLst>
              <a:ext uri="{FF2B5EF4-FFF2-40B4-BE49-F238E27FC236}">
                <a16:creationId xmlns:a16="http://schemas.microsoft.com/office/drawing/2014/main" id="{107B9155-DE42-CEAD-30BB-D8E4009F1218}"/>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rIns="0"/>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spcAft>
                <a:spcPts val="600"/>
              </a:spcAft>
            </a:pPr>
            <a:fld id="{10A01DC5-1685-4615-8240-15192985C6A2}" type="slidenum">
              <a:rPr lang="en-AU" sz="1200" smtClean="0"/>
              <a:pPr algn="r">
                <a:spcAft>
                  <a:spcPts val="600"/>
                </a:spcAft>
              </a:pPr>
              <a:t>85</a:t>
            </a:fld>
            <a:endParaRPr lang="en-AU" sz="1200"/>
          </a:p>
        </p:txBody>
      </p:sp>
    </p:spTree>
    <p:extLst>
      <p:ext uri="{BB962C8B-B14F-4D97-AF65-F5344CB8AC3E}">
        <p14:creationId xmlns:p14="http://schemas.microsoft.com/office/powerpoint/2010/main" val="342053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Safety</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dirty="0">
                <a:cs typeface="Arial" panose="020B0604020202020204" pitchFamily="34" charset="0"/>
              </a:rPr>
              <a:t>Plastic fusion</a:t>
            </a:r>
          </a:p>
        </p:txBody>
      </p:sp>
      <p:pic>
        <p:nvPicPr>
          <p:cNvPr id="7" name="Content Placeholder 6" descr="Safety sign.">
            <a:extLst>
              <a:ext uri="{FF2B5EF4-FFF2-40B4-BE49-F238E27FC236}">
                <a16:creationId xmlns:a16="http://schemas.microsoft.com/office/drawing/2014/main" id="{86A3FA32-467F-6F6A-338D-16DEDD2881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93" t="594" r="8264" b="1334"/>
          <a:stretch/>
        </p:blipFill>
        <p:spPr bwMode="auto">
          <a:xfrm>
            <a:off x="3776869" y="1483737"/>
            <a:ext cx="4055165" cy="4757616"/>
          </a:xfrm>
          <a:prstGeom prst="rect">
            <a:avLst/>
          </a:prstGeom>
          <a:ln>
            <a:noFill/>
          </a:ln>
          <a:extLst>
            <a:ext uri="{53640926-AAD7-44D8-BBD7-CCE9431645EC}">
              <a14:shadowObscured xmlns:a14="http://schemas.microsoft.com/office/drawing/2010/main"/>
            </a:ext>
          </a:extLst>
        </p:spPr>
      </p:pic>
      <p:sp>
        <p:nvSpPr>
          <p:cNvPr id="3" name="Slide Number Placeholder 3">
            <a:extLst>
              <a:ext uri="{FF2B5EF4-FFF2-40B4-BE49-F238E27FC236}">
                <a16:creationId xmlns:a16="http://schemas.microsoft.com/office/drawing/2014/main" id="{2A0B90D5-8D1D-F32E-B26B-F7EA0666B225}"/>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a:spcAft>
                <a:spcPts val="600"/>
              </a:spcAft>
            </a:pPr>
            <a:fld id="{10A01DC5-1685-4615-8240-15192985C6A2}" type="slidenum">
              <a:rPr lang="en-AU" smtClean="0"/>
              <a:pPr>
                <a:spcAft>
                  <a:spcPts val="600"/>
                </a:spcAft>
              </a:pPr>
              <a:t>86</a:t>
            </a:fld>
            <a:endParaRPr lang="en-AU"/>
          </a:p>
        </p:txBody>
      </p:sp>
    </p:spTree>
    <p:extLst>
      <p:ext uri="{BB962C8B-B14F-4D97-AF65-F5344CB8AC3E}">
        <p14:creationId xmlns:p14="http://schemas.microsoft.com/office/powerpoint/2010/main" val="197827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Safety – suggested answers</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dirty="0">
                <a:cs typeface="Arial" panose="020B0604020202020204" pitchFamily="34" charset="0"/>
              </a:rPr>
              <a:t>Plastic fusion</a:t>
            </a:r>
          </a:p>
        </p:txBody>
      </p:sp>
      <p:sp>
        <p:nvSpPr>
          <p:cNvPr id="3" name="TextBox 2">
            <a:extLst>
              <a:ext uri="{FF2B5EF4-FFF2-40B4-BE49-F238E27FC236}">
                <a16:creationId xmlns:a16="http://schemas.microsoft.com/office/drawing/2014/main" id="{74EB0666-E1EA-8488-D476-E152A392D0F2}"/>
              </a:ext>
            </a:extLst>
          </p:cNvPr>
          <p:cNvSpPr txBox="1"/>
          <p:nvPr/>
        </p:nvSpPr>
        <p:spPr>
          <a:xfrm>
            <a:off x="2642849" y="1963358"/>
            <a:ext cx="1617679" cy="310015"/>
          </a:xfrm>
          <a:prstGeom prst="rect">
            <a:avLst/>
          </a:prstGeom>
          <a:noFill/>
        </p:spPr>
        <p:txBody>
          <a:bodyPr wrap="none" lIns="0" tIns="0" rIns="0" bIns="0" rtlCol="0">
            <a:noAutofit/>
          </a:bodyPr>
          <a:lstStyle/>
          <a:p>
            <a:pPr algn="l"/>
            <a:r>
              <a:rPr lang="en-AU" sz="1800" dirty="0">
                <a:cs typeface="Arial" panose="020B0604020202020204" pitchFamily="34" charset="0"/>
              </a:rPr>
              <a:t>Well ventilated</a:t>
            </a:r>
          </a:p>
        </p:txBody>
      </p:sp>
      <p:sp>
        <p:nvSpPr>
          <p:cNvPr id="16" name="TextBox 15">
            <a:extLst>
              <a:ext uri="{FF2B5EF4-FFF2-40B4-BE49-F238E27FC236}">
                <a16:creationId xmlns:a16="http://schemas.microsoft.com/office/drawing/2014/main" id="{8B987354-EF3A-6BB3-6B3C-C7FFACEEB8AC}"/>
              </a:ext>
            </a:extLst>
          </p:cNvPr>
          <p:cNvSpPr txBox="1"/>
          <p:nvPr/>
        </p:nvSpPr>
        <p:spPr>
          <a:xfrm>
            <a:off x="1451068" y="3429000"/>
            <a:ext cx="2809460" cy="883282"/>
          </a:xfrm>
          <a:prstGeom prst="rect">
            <a:avLst/>
          </a:prstGeom>
          <a:noFill/>
        </p:spPr>
        <p:txBody>
          <a:bodyPr wrap="square" lIns="0" tIns="0" rIns="0" bIns="0" rtlCol="0">
            <a:noAutofit/>
          </a:bodyPr>
          <a:lstStyle/>
          <a:p>
            <a:pPr algn="l">
              <a:lnSpc>
                <a:spcPct val="150000"/>
              </a:lnSpc>
            </a:pPr>
            <a:r>
              <a:rPr lang="en-AU" sz="1800" dirty="0">
                <a:cs typeface="Arial" panose="020B0604020202020204" pitchFamily="34" charset="0"/>
              </a:rPr>
              <a:t>Don’t let the iron touch the plastics</a:t>
            </a:r>
          </a:p>
        </p:txBody>
      </p:sp>
      <p:pic>
        <p:nvPicPr>
          <p:cNvPr id="9" name="Content Placeholder 6">
            <a:extLst>
              <a:ext uri="{FF2B5EF4-FFF2-40B4-BE49-F238E27FC236}">
                <a16:creationId xmlns:a16="http://schemas.microsoft.com/office/drawing/2014/main" id="{C14DB655-B405-2311-E19B-640E3C7A55FF}"/>
              </a:ext>
              <a:ext uri="{C183D7F6-B498-43B3-948B-1728B52AA6E4}">
                <adec:decorative xmlns:adec="http://schemas.microsoft.com/office/drawing/2017/decorative" val="1"/>
              </a:ext>
            </a:extLst>
          </p:cNvPr>
          <p:cNvPicPr>
            <a:picLocks noGrp="1" noChangeAspect="1"/>
          </p:cNvPicPr>
          <p:nvPr>
            <p:ph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93" t="594" r="8264" b="1334"/>
          <a:stretch/>
        </p:blipFill>
        <p:spPr bwMode="auto">
          <a:xfrm>
            <a:off x="3776869" y="1390973"/>
            <a:ext cx="4055165" cy="4757616"/>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CB26E748-BF19-2F28-0A5C-76E06093C919}"/>
              </a:ext>
            </a:extLst>
          </p:cNvPr>
          <p:cNvSpPr txBox="1"/>
          <p:nvPr/>
        </p:nvSpPr>
        <p:spPr>
          <a:xfrm>
            <a:off x="7404710" y="1556389"/>
            <a:ext cx="3022038" cy="914400"/>
          </a:xfrm>
          <a:prstGeom prst="rect">
            <a:avLst/>
          </a:prstGeom>
          <a:noFill/>
        </p:spPr>
        <p:txBody>
          <a:bodyPr wrap="square" lIns="0" tIns="0" rIns="0" bIns="0" rtlCol="0">
            <a:noAutofit/>
          </a:bodyPr>
          <a:lstStyle/>
          <a:p>
            <a:pPr algn="l">
              <a:lnSpc>
                <a:spcPct val="150000"/>
              </a:lnSpc>
            </a:pPr>
            <a:r>
              <a:rPr lang="en-AU" sz="1800" dirty="0">
                <a:cs typeface="Arial" panose="020B0604020202020204" pitchFamily="34" charset="0"/>
              </a:rPr>
              <a:t>Correct iron temperature, turn off after use</a:t>
            </a:r>
          </a:p>
        </p:txBody>
      </p:sp>
      <p:sp>
        <p:nvSpPr>
          <p:cNvPr id="14" name="TextBox 13">
            <a:extLst>
              <a:ext uri="{FF2B5EF4-FFF2-40B4-BE49-F238E27FC236}">
                <a16:creationId xmlns:a16="http://schemas.microsoft.com/office/drawing/2014/main" id="{28B80750-F4A2-0446-273C-AFFC5EB6960A}"/>
              </a:ext>
            </a:extLst>
          </p:cNvPr>
          <p:cNvSpPr txBox="1"/>
          <p:nvPr/>
        </p:nvSpPr>
        <p:spPr>
          <a:xfrm>
            <a:off x="7820793" y="3269390"/>
            <a:ext cx="3303207" cy="642021"/>
          </a:xfrm>
          <a:prstGeom prst="rect">
            <a:avLst/>
          </a:prstGeom>
          <a:noFill/>
        </p:spPr>
        <p:txBody>
          <a:bodyPr wrap="square" lIns="0" tIns="0" rIns="0" bIns="0" rtlCol="0">
            <a:noAutofit/>
          </a:bodyPr>
          <a:lstStyle/>
          <a:p>
            <a:pPr algn="l">
              <a:lnSpc>
                <a:spcPct val="150000"/>
              </a:lnSpc>
            </a:pPr>
            <a:r>
              <a:rPr lang="en-AU" sz="1800" dirty="0">
                <a:cs typeface="Arial" panose="020B0604020202020204" pitchFamily="34" charset="0"/>
              </a:rPr>
              <a:t>Don’t touch hot melted plastic</a:t>
            </a:r>
          </a:p>
        </p:txBody>
      </p:sp>
      <p:sp>
        <p:nvSpPr>
          <p:cNvPr id="15" name="TextBox 14">
            <a:extLst>
              <a:ext uri="{FF2B5EF4-FFF2-40B4-BE49-F238E27FC236}">
                <a16:creationId xmlns:a16="http://schemas.microsoft.com/office/drawing/2014/main" id="{CFD511B7-E627-F64D-2F40-99C3DA918194}"/>
              </a:ext>
            </a:extLst>
          </p:cNvPr>
          <p:cNvSpPr txBox="1"/>
          <p:nvPr/>
        </p:nvSpPr>
        <p:spPr>
          <a:xfrm>
            <a:off x="6414051" y="5789827"/>
            <a:ext cx="2398645" cy="457200"/>
          </a:xfrm>
          <a:prstGeom prst="rect">
            <a:avLst/>
          </a:prstGeom>
          <a:noFill/>
        </p:spPr>
        <p:txBody>
          <a:bodyPr wrap="square" lIns="0" tIns="0" rIns="0" bIns="0" rtlCol="0">
            <a:noAutofit/>
          </a:bodyPr>
          <a:lstStyle/>
          <a:p>
            <a:pPr algn="l">
              <a:lnSpc>
                <a:spcPct val="150000"/>
              </a:lnSpc>
            </a:pPr>
            <a:r>
              <a:rPr lang="en-AU" sz="1800" dirty="0">
                <a:cs typeface="Arial" panose="020B0604020202020204" pitchFamily="34" charset="0"/>
              </a:rPr>
              <a:t>Teacher supervision</a:t>
            </a:r>
          </a:p>
        </p:txBody>
      </p:sp>
      <p:sp>
        <p:nvSpPr>
          <p:cNvPr id="10" name="Slide Number Placeholder 3">
            <a:extLst>
              <a:ext uri="{FF2B5EF4-FFF2-40B4-BE49-F238E27FC236}">
                <a16:creationId xmlns:a16="http://schemas.microsoft.com/office/drawing/2014/main" id="{3178BC57-FBBE-AC8E-060A-73D0ECB9A228}"/>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a:spcAft>
                <a:spcPts val="600"/>
              </a:spcAft>
            </a:pPr>
            <a:fld id="{10A01DC5-1685-4615-8240-15192985C6A2}" type="slidenum">
              <a:rPr lang="en-AU" smtClean="0"/>
              <a:pPr>
                <a:spcAft>
                  <a:spcPts val="600"/>
                </a:spcAft>
              </a:pPr>
              <a:t>87</a:t>
            </a:fld>
            <a:endParaRPr lang="en-AU"/>
          </a:p>
        </p:txBody>
      </p:sp>
    </p:spTree>
    <p:extLst>
      <p:ext uri="{BB962C8B-B14F-4D97-AF65-F5344CB8AC3E}">
        <p14:creationId xmlns:p14="http://schemas.microsoft.com/office/powerpoint/2010/main" val="273906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cs typeface="Arial" panose="020B0604020202020204" pitchFamily="34" charset="0"/>
              </a:rPr>
              <a:t>PMI – plastic fusion</a:t>
            </a:r>
          </a:p>
        </p:txBody>
      </p:sp>
      <p:graphicFrame>
        <p:nvGraphicFramePr>
          <p:cNvPr id="9" name="Content Placeholder 8">
            <a:extLst>
              <a:ext uri="{FF2B5EF4-FFF2-40B4-BE49-F238E27FC236}">
                <a16:creationId xmlns:a16="http://schemas.microsoft.com/office/drawing/2014/main" id="{21FE6222-9300-0290-87E6-DAAFA1E2ADBE}"/>
              </a:ext>
            </a:extLst>
          </p:cNvPr>
          <p:cNvGraphicFramePr>
            <a:graphicFrameLocks noGrp="1"/>
          </p:cNvGraphicFramePr>
          <p:nvPr>
            <p:ph idx="1"/>
          </p:nvPr>
        </p:nvGraphicFramePr>
        <p:xfrm>
          <a:off x="360363" y="1619252"/>
          <a:ext cx="11483973" cy="4497951"/>
        </p:xfrm>
        <a:graphic>
          <a:graphicData uri="http://schemas.openxmlformats.org/drawingml/2006/table">
            <a:tbl>
              <a:tblPr firstRow="1" bandRow="1">
                <a:tableStyleId>{5A111915-BE36-4E01-A7E5-04B1672EAD32}</a:tableStyleId>
              </a:tblPr>
              <a:tblGrid>
                <a:gridCol w="3827991">
                  <a:extLst>
                    <a:ext uri="{9D8B030D-6E8A-4147-A177-3AD203B41FA5}">
                      <a16:colId xmlns:a16="http://schemas.microsoft.com/office/drawing/2014/main" val="2230470198"/>
                    </a:ext>
                  </a:extLst>
                </a:gridCol>
                <a:gridCol w="3827991">
                  <a:extLst>
                    <a:ext uri="{9D8B030D-6E8A-4147-A177-3AD203B41FA5}">
                      <a16:colId xmlns:a16="http://schemas.microsoft.com/office/drawing/2014/main" val="2961336212"/>
                    </a:ext>
                  </a:extLst>
                </a:gridCol>
                <a:gridCol w="3827991">
                  <a:extLst>
                    <a:ext uri="{9D8B030D-6E8A-4147-A177-3AD203B41FA5}">
                      <a16:colId xmlns:a16="http://schemas.microsoft.com/office/drawing/2014/main" val="2711129207"/>
                    </a:ext>
                  </a:extLst>
                </a:gridCol>
              </a:tblGrid>
              <a:tr h="1388991">
                <a:tc>
                  <a:txBody>
                    <a:bodyPr/>
                    <a:lstStyle/>
                    <a:p>
                      <a:pPr>
                        <a:lnSpc>
                          <a:spcPct val="150000"/>
                        </a:lnSpc>
                      </a:pPr>
                      <a:r>
                        <a:rPr lang="en-AU" b="0" dirty="0">
                          <a:latin typeface="+mj-lt"/>
                          <a:cs typeface="Arial" panose="020B0604020202020204" pitchFamily="34" charset="0"/>
                        </a:rPr>
                        <a:t>PLUS </a:t>
                      </a:r>
                    </a:p>
                    <a:p>
                      <a:pPr>
                        <a:lnSpc>
                          <a:spcPct val="150000"/>
                        </a:lnSpc>
                      </a:pPr>
                      <a:r>
                        <a:rPr lang="en-AU" b="0" dirty="0">
                          <a:latin typeface="+mj-lt"/>
                          <a:cs typeface="Arial" panose="020B0604020202020204" pitchFamily="34" charset="0"/>
                        </a:rPr>
                        <a:t>Identify the most positive aspects of your sample</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b="0" dirty="0">
                          <a:latin typeface="+mj-lt"/>
                          <a:cs typeface="Arial" panose="020B0604020202020204" pitchFamily="34" charset="0"/>
                        </a:rPr>
                        <a:t>MINUS </a:t>
                      </a:r>
                    </a:p>
                    <a:p>
                      <a:pPr>
                        <a:lnSpc>
                          <a:spcPct val="150000"/>
                        </a:lnSpc>
                      </a:pPr>
                      <a:r>
                        <a:rPr lang="en-AU" b="0" dirty="0">
                          <a:latin typeface="+mj-lt"/>
                          <a:cs typeface="Arial" panose="020B0604020202020204" pitchFamily="34" charset="0"/>
                        </a:rPr>
                        <a:t>Identify something that might need improvement next time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pPr>
                      <a:r>
                        <a:rPr lang="en-AU" b="0" dirty="0">
                          <a:latin typeface="+mj-lt"/>
                          <a:cs typeface="Arial" panose="020B0604020202020204" pitchFamily="34" charset="0"/>
                        </a:rPr>
                        <a:t>INTERESTING </a:t>
                      </a:r>
                    </a:p>
                    <a:p>
                      <a:pPr>
                        <a:lnSpc>
                          <a:spcPct val="150000"/>
                        </a:lnSpc>
                      </a:pPr>
                      <a:r>
                        <a:rPr lang="en-AU" b="0" dirty="0">
                          <a:latin typeface="+mj-lt"/>
                          <a:cs typeface="Arial" panose="020B0604020202020204" pitchFamily="34" charset="0"/>
                        </a:rPr>
                        <a:t>What were you surprised about when completing this sample?</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001163270"/>
                  </a:ext>
                </a:extLst>
              </a:tr>
              <a:tr h="2125228">
                <a:tc>
                  <a:txBody>
                    <a:bodyPr/>
                    <a:lstStyle/>
                    <a:p>
                      <a:endParaRPr lang="en-AU" dirty="0"/>
                    </a:p>
                  </a:txBody>
                  <a:tcPr>
                    <a:lnR w="1270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endParaRPr lang="en-AU" dirty="0"/>
                    </a:p>
                  </a:txBody>
                  <a:tcP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2858497392"/>
                  </a:ext>
                </a:extLst>
              </a:tr>
            </a:tbl>
          </a:graphicData>
        </a:graphic>
      </p:graphicFrame>
      <p:pic>
        <p:nvPicPr>
          <p:cNvPr id="3" name="image2.png">
            <a:extLst>
              <a:ext uri="{FF2B5EF4-FFF2-40B4-BE49-F238E27FC236}">
                <a16:creationId xmlns:a16="http://schemas.microsoft.com/office/drawing/2014/main" id="{1D292579-C5C4-6872-8611-60DE8724F5F4}"/>
              </a:ext>
              <a:ext uri="{C183D7F6-B498-43B3-948B-1728B52AA6E4}">
                <adec:decorative xmlns:adec="http://schemas.microsoft.com/office/drawing/2017/decorative" val="1"/>
              </a:ext>
            </a:extLst>
          </p:cNvPr>
          <p:cNvPicPr/>
          <p:nvPr/>
        </p:nvPicPr>
        <p:blipFill>
          <a:blip r:embed="rId2">
            <a:duotone>
              <a:prstClr val="black"/>
              <a:schemeClr val="tx2">
                <a:tint val="45000"/>
                <a:satMod val="400000"/>
              </a:schemeClr>
            </a:duotone>
          </a:blip>
          <a:srcRect/>
          <a:stretch>
            <a:fillRect/>
          </a:stretch>
        </p:blipFill>
        <p:spPr>
          <a:xfrm>
            <a:off x="1496602" y="3965996"/>
            <a:ext cx="1590675" cy="1587500"/>
          </a:xfrm>
          <a:prstGeom prst="rect">
            <a:avLst/>
          </a:prstGeom>
          <a:ln/>
        </p:spPr>
      </p:pic>
      <p:pic>
        <p:nvPicPr>
          <p:cNvPr id="6" name="image3.png">
            <a:extLst>
              <a:ext uri="{FF2B5EF4-FFF2-40B4-BE49-F238E27FC236}">
                <a16:creationId xmlns:a16="http://schemas.microsoft.com/office/drawing/2014/main" id="{8ABFB426-CBD6-B912-ADD2-4674B9C92EE9}"/>
              </a:ext>
              <a:ext uri="{C183D7F6-B498-43B3-948B-1728B52AA6E4}">
                <adec:decorative xmlns:adec="http://schemas.microsoft.com/office/drawing/2017/decorative" val="1"/>
              </a:ext>
            </a:extLst>
          </p:cNvPr>
          <p:cNvPicPr/>
          <p:nvPr/>
        </p:nvPicPr>
        <p:blipFill>
          <a:blip r:embed="rId3">
            <a:duotone>
              <a:prstClr val="black"/>
              <a:schemeClr val="accent2">
                <a:tint val="45000"/>
                <a:satMod val="400000"/>
              </a:schemeClr>
            </a:duotone>
          </a:blip>
          <a:srcRect/>
          <a:stretch>
            <a:fillRect/>
          </a:stretch>
        </p:blipFill>
        <p:spPr>
          <a:xfrm>
            <a:off x="5300662" y="3965996"/>
            <a:ext cx="1590675" cy="1587500"/>
          </a:xfrm>
          <a:prstGeom prst="rect">
            <a:avLst/>
          </a:prstGeom>
          <a:ln/>
        </p:spPr>
      </p:pic>
      <p:pic>
        <p:nvPicPr>
          <p:cNvPr id="7" name="image1.png">
            <a:extLst>
              <a:ext uri="{FF2B5EF4-FFF2-40B4-BE49-F238E27FC236}">
                <a16:creationId xmlns:a16="http://schemas.microsoft.com/office/drawing/2014/main" id="{4EE7703D-B224-FAAD-4EE7-0E7E6DF52DCD}"/>
              </a:ext>
              <a:ext uri="{C183D7F6-B498-43B3-948B-1728B52AA6E4}">
                <adec:decorative xmlns:adec="http://schemas.microsoft.com/office/drawing/2017/decorative" val="1"/>
              </a:ext>
            </a:extLst>
          </p:cNvPr>
          <p:cNvPicPr/>
          <p:nvPr/>
        </p:nvPicPr>
        <p:blipFill>
          <a:blip r:embed="rId4">
            <a:duotone>
              <a:schemeClr val="accent5">
                <a:shade val="45000"/>
                <a:satMod val="135000"/>
              </a:schemeClr>
              <a:prstClr val="white"/>
            </a:duotone>
          </a:blip>
          <a:srcRect/>
          <a:stretch>
            <a:fillRect/>
          </a:stretch>
        </p:blipFill>
        <p:spPr>
          <a:xfrm>
            <a:off x="9104722" y="3965996"/>
            <a:ext cx="1590675" cy="1587500"/>
          </a:xfrm>
          <a:prstGeom prst="rect">
            <a:avLst/>
          </a:prstGeom>
          <a:ln/>
        </p:spPr>
      </p:pic>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88</a:t>
            </a:fld>
            <a:endParaRPr lang="en-AU"/>
          </a:p>
        </p:txBody>
      </p:sp>
    </p:spTree>
    <p:extLst>
      <p:ext uri="{BB962C8B-B14F-4D97-AF65-F5344CB8AC3E}">
        <p14:creationId xmlns:p14="http://schemas.microsoft.com/office/powerpoint/2010/main" val="419054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9DE5-D868-7D18-6D07-51B8222CD9C3}"/>
              </a:ext>
            </a:extLst>
          </p:cNvPr>
          <p:cNvSpPr>
            <a:spLocks noGrp="1"/>
          </p:cNvSpPr>
          <p:nvPr>
            <p:ph type="ctrTitle"/>
          </p:nvPr>
        </p:nvSpPr>
        <p:spPr/>
        <p:txBody>
          <a:bodyPr anchor="b">
            <a:normAutofit/>
          </a:bodyPr>
          <a:lstStyle/>
          <a:p>
            <a:r>
              <a:rPr lang="en-AU" dirty="0">
                <a:cs typeface="Arial" panose="020B0604020202020204" pitchFamily="34" charset="0"/>
              </a:rPr>
              <a:t>Part 3</a:t>
            </a:r>
          </a:p>
        </p:txBody>
      </p:sp>
      <p:sp>
        <p:nvSpPr>
          <p:cNvPr id="9" name="Text Placeholder 8">
            <a:extLst>
              <a:ext uri="{FF2B5EF4-FFF2-40B4-BE49-F238E27FC236}">
                <a16:creationId xmlns:a16="http://schemas.microsoft.com/office/drawing/2014/main" id="{3D0309C6-0DC7-AE7E-28CA-B8F91A45D1EF}"/>
              </a:ext>
            </a:extLst>
          </p:cNvPr>
          <p:cNvSpPr>
            <a:spLocks noGrp="1"/>
          </p:cNvSpPr>
          <p:nvPr>
            <p:ph type="body" sz="quarter" idx="16"/>
          </p:nvPr>
        </p:nvSpPr>
        <p:spPr/>
        <p:txBody>
          <a:bodyPr/>
          <a:lstStyle/>
          <a:p>
            <a:r>
              <a:rPr lang="en-AU" sz="1800" b="0" dirty="0">
                <a:cs typeface="Arial" panose="020B0604020202020204" pitchFamily="34" charset="0"/>
              </a:rPr>
              <a:t>Achieving vision – project development</a:t>
            </a:r>
          </a:p>
        </p:txBody>
      </p:sp>
      <p:sp>
        <p:nvSpPr>
          <p:cNvPr id="27" name="Footer Placeholder 1">
            <a:extLst>
              <a:ext uri="{FF2B5EF4-FFF2-40B4-BE49-F238E27FC236}">
                <a16:creationId xmlns:a16="http://schemas.microsoft.com/office/drawing/2014/main" id="{50240679-2F13-B566-CAAA-106DD84BA356}"/>
              </a:ext>
            </a:extLst>
          </p:cNvPr>
          <p:cNvSpPr>
            <a:spLocks noGrp="1"/>
          </p:cNvSpPr>
          <p:nvPr>
            <p:ph type="ftr" sz="quarter" idx="3"/>
          </p:nvPr>
        </p:nvSpPr>
        <p:spPr/>
        <p:txBody>
          <a:bodyPr/>
          <a:lstStyle/>
          <a:p>
            <a:pPr>
              <a:spcAft>
                <a:spcPts val="600"/>
              </a:spcAft>
            </a:pPr>
            <a:r>
              <a:rPr lang="en-US"/>
              <a:t>NSW Department of Education</a:t>
            </a:r>
            <a:endParaRPr lang="en-AU"/>
          </a:p>
        </p:txBody>
      </p:sp>
      <p:pic>
        <p:nvPicPr>
          <p:cNvPr id="30" name="Picture 29">
            <a:extLst>
              <a:ext uri="{FF2B5EF4-FFF2-40B4-BE49-F238E27FC236}">
                <a16:creationId xmlns:a16="http://schemas.microsoft.com/office/drawing/2014/main" id="{55914549-D610-49C3-B780-599C5B510C85}"/>
              </a:ext>
              <a:ext uri="{C183D7F6-B498-43B3-948B-1728B52AA6E4}">
                <adec:decorative xmlns:adec="http://schemas.microsoft.com/office/drawing/2017/decorative" val="1"/>
              </a:ext>
            </a:extLst>
          </p:cNvPr>
          <p:cNvPicPr>
            <a:picLocks noChangeAspect="1"/>
          </p:cNvPicPr>
          <p:nvPr/>
        </p:nvPicPr>
        <p:blipFill rotWithShape="1">
          <a:blip r:embed="rId2"/>
          <a:srcRect l="18791" r="32105"/>
          <a:stretch/>
        </p:blipFill>
        <p:spPr>
          <a:xfrm>
            <a:off x="7128000" y="10"/>
            <a:ext cx="5064000" cy="6857990"/>
          </a:xfrm>
          <a:prstGeom prst="rect">
            <a:avLst/>
          </a:prstGeom>
          <a:noFill/>
        </p:spPr>
      </p:pic>
    </p:spTree>
    <p:extLst>
      <p:ext uri="{BB962C8B-B14F-4D97-AF65-F5344CB8AC3E}">
        <p14:creationId xmlns:p14="http://schemas.microsoft.com/office/powerpoint/2010/main" val="107435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(2)</a:t>
            </a:r>
          </a:p>
        </p:txBody>
      </p:sp>
      <p:sp>
        <p:nvSpPr>
          <p:cNvPr id="6" name="Text Placeholder 5">
            <a:extLst>
              <a:ext uri="{FF2B5EF4-FFF2-40B4-BE49-F238E27FC236}">
                <a16:creationId xmlns:a16="http://schemas.microsoft.com/office/drawing/2014/main" id="{63283EC3-FEFB-AD69-A67E-26D60C19B561}"/>
              </a:ext>
            </a:extLst>
          </p:cNvPr>
          <p:cNvSpPr>
            <a:spLocks noGrp="1"/>
          </p:cNvSpPr>
          <p:nvPr>
            <p:ph type="body" sz="quarter" idx="19"/>
          </p:nvPr>
        </p:nvSpPr>
        <p:spPr>
          <a:xfrm>
            <a:off x="360000" y="1862942"/>
            <a:ext cx="11301913" cy="4491058"/>
          </a:xfrm>
        </p:spPr>
        <p:txBody>
          <a:bodyPr/>
          <a:lstStyle/>
          <a:p>
            <a:pPr>
              <a:lnSpc>
                <a:spcPct val="150000"/>
              </a:lnSpc>
              <a:spcAft>
                <a:spcPts val="600"/>
              </a:spcAft>
            </a:pPr>
            <a:r>
              <a:rPr lang="en-AU" sz="1800" dirty="0">
                <a:solidFill>
                  <a:srgbClr val="002664"/>
                </a:solidFill>
                <a:latin typeface="Public Sans" pitchFamily="2" charset="77"/>
                <a:cs typeface="Arial" panose="020B0604020202020204" pitchFamily="34" charset="0"/>
              </a:rPr>
              <a:t>We are learning to</a:t>
            </a:r>
            <a:r>
              <a:rPr lang="en-AU" sz="1800" dirty="0">
                <a:solidFill>
                  <a:srgbClr val="22272B"/>
                </a:solidFill>
                <a:latin typeface="Public Sans" pitchFamily="2" charset="77"/>
                <a:ea typeface="+mn-lt"/>
                <a:cs typeface="Arial" panose="020B0604020202020204" pitchFamily="34" charset="0"/>
              </a:rPr>
              <a:t>:</a:t>
            </a:r>
          </a:p>
          <a:p>
            <a:pPr marL="342900" indent="-342900">
              <a:lnSpc>
                <a:spcPct val="150000"/>
              </a:lnSpc>
              <a:spcAft>
                <a:spcPts val="600"/>
              </a:spcAft>
              <a:buFont typeface="Arial" panose="020B0604020202020204" pitchFamily="34" charset="0"/>
              <a:buChar char="•"/>
            </a:pPr>
            <a:r>
              <a:rPr lang="en-AU" sz="1800" dirty="0">
                <a:effectLst/>
                <a:ea typeface="Calibri" panose="020F0502020204030204" pitchFamily="34" charset="0"/>
                <a:cs typeface="Arial" panose="020B0604020202020204" pitchFamily="34" charset="0"/>
              </a:rPr>
              <a:t>investigate how textiles differ in their look and feel so that we can understand how this might contribute to their uses.</a:t>
            </a:r>
            <a:endParaRPr lang="en-AU" sz="1800" b="1" dirty="0">
              <a:solidFill>
                <a:srgbClr val="22272B"/>
              </a:solidFill>
              <a:ea typeface="+mn-lt"/>
              <a:cs typeface="Arial" panose="020B0604020202020204" pitchFamily="34" charset="0"/>
            </a:endParaRPr>
          </a:p>
          <a:p>
            <a:pPr>
              <a:lnSpc>
                <a:spcPct val="150000"/>
              </a:lnSpc>
              <a:spcAft>
                <a:spcPts val="600"/>
              </a:spcAft>
            </a:pPr>
            <a:endParaRPr lang="en-AU" sz="1800" dirty="0">
              <a:solidFill>
                <a:srgbClr val="002664"/>
              </a:solidFill>
              <a:cs typeface="Arial" panose="020B0604020202020204" pitchFamily="34" charset="0"/>
            </a:endParaRPr>
          </a:p>
          <a:p>
            <a:pPr>
              <a:lnSpc>
                <a:spcPct val="150000"/>
              </a:lnSpc>
              <a:spcBef>
                <a:spcPts val="1200"/>
              </a:spcBef>
              <a:spcAft>
                <a:spcPts val="600"/>
              </a:spcAft>
            </a:pPr>
            <a:r>
              <a:rPr lang="en-AU" sz="1800" dirty="0">
                <a:solidFill>
                  <a:srgbClr val="002664"/>
                </a:solidFill>
                <a:latin typeface="Public Sans" pitchFamily="2" charset="77"/>
                <a:cs typeface="Arial" panose="020B0604020202020204" pitchFamily="34" charset="0"/>
              </a:rPr>
              <a:t>We can:</a:t>
            </a:r>
          </a:p>
          <a:p>
            <a:pPr marL="285750" lvl="0" indent="-285750">
              <a:lnSpc>
                <a:spcPct val="150000"/>
              </a:lnSpc>
              <a:spcBef>
                <a:spcPts val="1200"/>
              </a:spcBef>
              <a:spcAft>
                <a:spcPts val="600"/>
              </a:spcAft>
              <a:buFont typeface="Arial" panose="020B0604020202020204" pitchFamily="34" charset="0"/>
              <a:buChar char="•"/>
              <a:tabLst>
                <a:tab pos="228600" algn="l"/>
                <a:tab pos="457200" algn="l"/>
              </a:tabLst>
            </a:pPr>
            <a:r>
              <a:rPr lang="en-AU" sz="1800" dirty="0">
                <a:effectLst/>
                <a:ea typeface="Calibri" panose="020F0502020204030204" pitchFamily="34" charset="0"/>
                <a:cs typeface="Arial" panose="020B0604020202020204" pitchFamily="34" charset="0"/>
              </a:rPr>
              <a:t>identify how textile fabrics are different.</a:t>
            </a:r>
          </a:p>
          <a:p>
            <a:pPr marL="285750" lvl="0" indent="-285750">
              <a:lnSpc>
                <a:spcPct val="150000"/>
              </a:lnSpc>
              <a:spcBef>
                <a:spcPts val="1200"/>
              </a:spcBef>
              <a:spcAft>
                <a:spcPts val="600"/>
              </a:spcAft>
              <a:buFont typeface="Arial" panose="020B0604020202020204" pitchFamily="34" charset="0"/>
              <a:buChar char="•"/>
              <a:tabLst>
                <a:tab pos="228600" algn="l"/>
                <a:tab pos="457200" algn="l"/>
              </a:tabLst>
            </a:pPr>
            <a:r>
              <a:rPr lang="en-AU" sz="1800" dirty="0">
                <a:effectLst/>
                <a:ea typeface="Calibri" panose="020F0502020204030204" pitchFamily="34" charset="0"/>
                <a:cs typeface="Arial" panose="020B0604020202020204" pitchFamily="34" charset="0"/>
              </a:rPr>
              <a:t>explain why there are different types of fabrics.</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229448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(14)</a:t>
            </a:r>
          </a:p>
        </p:txBody>
      </p:sp>
      <p:sp>
        <p:nvSpPr>
          <p:cNvPr id="6" name="Text Placeholder 5">
            <a:extLst>
              <a:ext uri="{FF2B5EF4-FFF2-40B4-BE49-F238E27FC236}">
                <a16:creationId xmlns:a16="http://schemas.microsoft.com/office/drawing/2014/main" id="{A0DE0DCD-B124-127E-A46C-B35DB4C5E0E9}"/>
              </a:ext>
            </a:extLst>
          </p:cNvPr>
          <p:cNvSpPr>
            <a:spLocks noGrp="1"/>
          </p:cNvSpPr>
          <p:nvPr>
            <p:ph type="body" sz="quarter" idx="19"/>
          </p:nvPr>
        </p:nvSpPr>
        <p:spPr/>
        <p:txBody>
          <a:bodyPr/>
          <a:lstStyle/>
          <a:p>
            <a:pPr>
              <a:lnSpc>
                <a:spcPct val="150000"/>
              </a:lnSpc>
              <a:spcBef>
                <a:spcPts val="600"/>
              </a:spcBef>
              <a:spcAft>
                <a:spcPts val="600"/>
              </a:spcAft>
            </a:pPr>
            <a:r>
              <a:rPr lang="en-AU" sz="2000" dirty="0">
                <a:solidFill>
                  <a:srgbClr val="002664"/>
                </a:solidFill>
                <a:latin typeface="Public Sans" pitchFamily="2" charset="77"/>
                <a:cs typeface="Arial" panose="020B0604020202020204" pitchFamily="34" charset="0"/>
              </a:rPr>
              <a:t>We are learning to</a:t>
            </a:r>
            <a:r>
              <a:rPr lang="en-AU" sz="2000" dirty="0">
                <a:solidFill>
                  <a:srgbClr val="22272B"/>
                </a:solidFill>
                <a:latin typeface="Public Sans" pitchFamily="2" charset="77"/>
                <a:ea typeface="+mn-lt"/>
                <a:cs typeface="Arial" panose="020B0604020202020204" pitchFamily="34" charset="0"/>
              </a:rPr>
              <a:t>:</a:t>
            </a:r>
          </a:p>
          <a:p>
            <a:pPr marL="342900" indent="-342900">
              <a:lnSpc>
                <a:spcPct val="150000"/>
              </a:lnSpc>
              <a:spcBef>
                <a:spcPts val="600"/>
              </a:spcBef>
              <a:spcAft>
                <a:spcPts val="600"/>
              </a:spcAft>
              <a:buFont typeface="Arial" panose="020B0604020202020204" pitchFamily="34" charset="0"/>
              <a:buChar char="•"/>
            </a:pPr>
            <a:r>
              <a:rPr lang="en-AU" dirty="0">
                <a:ea typeface="Calibri" panose="020F0502020204030204" pitchFamily="34" charset="0"/>
                <a:cs typeface="Arial" panose="020B0604020202020204" pitchFamily="34" charset="0"/>
              </a:rPr>
              <a:t>e</a:t>
            </a:r>
            <a:r>
              <a:rPr lang="en-AU" sz="2000" dirty="0">
                <a:ea typeface="Calibri" panose="020F0502020204030204" pitchFamily="34" charset="0"/>
                <a:cs typeface="Arial" panose="020B0604020202020204" pitchFamily="34" charset="0"/>
              </a:rPr>
              <a:t>xplore factors that affect design and the criteria for success so that we can design a suitable carry item and meet the design brief.</a:t>
            </a:r>
            <a:endParaRPr lang="en-AU" sz="2000" b="1" dirty="0">
              <a:solidFill>
                <a:srgbClr val="22272B"/>
              </a:solidFill>
              <a:ea typeface="+mn-lt"/>
              <a:cs typeface="Arial" panose="020B0604020202020204" pitchFamily="34" charset="0"/>
            </a:endParaRPr>
          </a:p>
          <a:p>
            <a:pPr>
              <a:lnSpc>
                <a:spcPct val="150000"/>
              </a:lnSpc>
              <a:spcBef>
                <a:spcPts val="600"/>
              </a:spcBef>
              <a:spcAft>
                <a:spcPts val="600"/>
              </a:spcAft>
            </a:pPr>
            <a:endParaRPr lang="en-AU" sz="2000" dirty="0">
              <a:solidFill>
                <a:srgbClr val="002664"/>
              </a:solidFill>
              <a:latin typeface="Public Sans" pitchFamily="2" charset="77"/>
              <a:cs typeface="Arial" panose="020B0604020202020204" pitchFamily="34" charset="0"/>
            </a:endParaRPr>
          </a:p>
          <a:p>
            <a:pPr>
              <a:lnSpc>
                <a:spcPct val="150000"/>
              </a:lnSpc>
              <a:spcBef>
                <a:spcPts val="600"/>
              </a:spcBef>
              <a:spcAft>
                <a:spcPts val="600"/>
              </a:spcAft>
            </a:pPr>
            <a:r>
              <a:rPr lang="en-AU" sz="2000" dirty="0">
                <a:solidFill>
                  <a:srgbClr val="002664"/>
                </a:solidFill>
                <a:latin typeface="Public Sans" pitchFamily="2" charset="77"/>
                <a:cs typeface="Arial" panose="020B0604020202020204" pitchFamily="34" charset="0"/>
              </a:rPr>
              <a:t>We can:</a:t>
            </a:r>
          </a:p>
          <a:p>
            <a:pPr marL="342900" indent="-342900">
              <a:lnSpc>
                <a:spcPct val="150000"/>
              </a:lnSpc>
              <a:spcBef>
                <a:spcPts val="600"/>
              </a:spcBef>
              <a:spcAft>
                <a:spcPts val="600"/>
              </a:spcAft>
              <a:buFont typeface="Arial" panose="020B0604020202020204" pitchFamily="34" charset="0"/>
              <a:buChar char="•"/>
            </a:pPr>
            <a:r>
              <a:rPr lang="en-AU" dirty="0">
                <a:ea typeface="Calibri" panose="020F0502020204030204" pitchFamily="34" charset="0"/>
                <a:cs typeface="Arial" panose="020B0604020202020204" pitchFamily="34" charset="0"/>
              </a:rPr>
              <a:t>d</a:t>
            </a:r>
            <a:r>
              <a:rPr lang="en-AU" sz="2000" b="0" dirty="0">
                <a:effectLst/>
                <a:ea typeface="Calibri" panose="020F0502020204030204" pitchFamily="34" charset="0"/>
                <a:cs typeface="Arial" panose="020B0604020202020204" pitchFamily="34" charset="0"/>
              </a:rPr>
              <a:t>escribe the aesthetics and functionality of our design</a:t>
            </a:r>
          </a:p>
          <a:p>
            <a:pPr marL="342900" indent="-342900">
              <a:lnSpc>
                <a:spcPct val="150000"/>
              </a:lnSpc>
              <a:spcBef>
                <a:spcPts val="600"/>
              </a:spcBef>
              <a:spcAft>
                <a:spcPts val="600"/>
              </a:spcAft>
              <a:buFont typeface="Arial" panose="020B0604020202020204" pitchFamily="34" charset="0"/>
              <a:buChar char="•"/>
            </a:pPr>
            <a:r>
              <a:rPr lang="en-AU" dirty="0">
                <a:ea typeface="Calibri" panose="020F0502020204030204" pitchFamily="34" charset="0"/>
                <a:cs typeface="Arial" panose="020B0604020202020204" pitchFamily="34" charset="0"/>
              </a:rPr>
              <a:t>l</a:t>
            </a:r>
            <a:r>
              <a:rPr lang="en-AU" sz="2000" dirty="0">
                <a:effectLst/>
                <a:ea typeface="Calibri" panose="020F0502020204030204" pitchFamily="34" charset="0"/>
                <a:cs typeface="Arial" panose="020B0604020202020204" pitchFamily="34" charset="0"/>
              </a:rPr>
              <a:t>ist criteria for the success of our design.</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90</a:t>
            </a:fld>
            <a:endParaRPr lang="en-AU"/>
          </a:p>
        </p:txBody>
      </p:sp>
    </p:spTree>
    <p:extLst>
      <p:ext uri="{BB962C8B-B14F-4D97-AF65-F5344CB8AC3E}">
        <p14:creationId xmlns:p14="http://schemas.microsoft.com/office/powerpoint/2010/main" val="30213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46D8-2E99-65E0-DC0D-07772AE07446}"/>
              </a:ext>
            </a:extLst>
          </p:cNvPr>
          <p:cNvSpPr>
            <a:spLocks noGrp="1"/>
          </p:cNvSpPr>
          <p:nvPr>
            <p:ph type="title"/>
          </p:nvPr>
        </p:nvSpPr>
        <p:spPr/>
        <p:txBody>
          <a:bodyPr/>
          <a:lstStyle/>
          <a:p>
            <a:r>
              <a:rPr lang="en-AU" dirty="0">
                <a:cs typeface="Arial" panose="020B0604020202020204" pitchFamily="34" charset="0"/>
              </a:rPr>
              <a:t>Project development</a:t>
            </a:r>
          </a:p>
        </p:txBody>
      </p:sp>
      <p:sp>
        <p:nvSpPr>
          <p:cNvPr id="3" name="Text Placeholder 2">
            <a:extLst>
              <a:ext uri="{FF2B5EF4-FFF2-40B4-BE49-F238E27FC236}">
                <a16:creationId xmlns:a16="http://schemas.microsoft.com/office/drawing/2014/main" id="{02384FA6-2118-42F8-E2BE-0BF0078A1D32}"/>
              </a:ext>
            </a:extLst>
          </p:cNvPr>
          <p:cNvSpPr>
            <a:spLocks noGrp="1"/>
          </p:cNvSpPr>
          <p:nvPr>
            <p:ph type="body" sz="quarter" idx="18"/>
          </p:nvPr>
        </p:nvSpPr>
        <p:spPr/>
        <p:txBody>
          <a:bodyPr/>
          <a:lstStyle/>
          <a:p>
            <a:r>
              <a:rPr lang="en-AU" dirty="0">
                <a:cs typeface="Arial" panose="020B0604020202020204" pitchFamily="34" charset="0"/>
              </a:rPr>
              <a:t>Design and production process diagram</a:t>
            </a:r>
          </a:p>
        </p:txBody>
      </p:sp>
      <p:pic>
        <p:nvPicPr>
          <p:cNvPr id="7" name="Content Placeholder 9" descr="The design and production process diagram. There are 4 vertical circles with arrows indicating it is a cyclical and iterative process. The names of the following 4 stages are each within a circle:&#10;&#10;1. Identifying and defining.&#10;2. Researching and planning.&#10;3. Producing and implementing.&#10;4. Testing and evaluating.&#10;&#10;The Identifying and defining stage contains 4 points with text that reads: ‘Identify the need and opportunities’, ‘Describe existing solutions’, ‘Outline factors affecting design’ and ‘Define key terms.&#10;&#10;The Researching and planning stage contains 4 points with text that reads: ‘Investigate and describe relevant equipment process and materials’, ‘Develop plans to safely manage production’, Create, evaluate, modify and apply ideas and solutions’, and ‘Explain social, ethical, legal and sustainability considerations’.&#10;&#10;The Producing and implementing stage contains 4 points with text that reads: ‘Select and use tools, materials, techniques, technologies and processes’, ‘Demonstrate and use safe practices’, ‘Apply project management processes’, and ‘Communicate and justify design choices’.&#10;&#10;The Testing and evaluating stage contains 4 points with text that reads: ‘Work collaboratively to improve solutions’, ‘Use factors affecting design to evaluate’, ‘Justify the use of components, equipment and processes’, and ‘Reflect on your own work and the work of others’.">
            <a:extLst>
              <a:ext uri="{FF2B5EF4-FFF2-40B4-BE49-F238E27FC236}">
                <a16:creationId xmlns:a16="http://schemas.microsoft.com/office/drawing/2014/main" id="{045FE915-9A5D-1E5A-345D-BA88ECD99537}"/>
              </a:ext>
            </a:extLst>
          </p:cNvPr>
          <p:cNvPicPr>
            <a:picLocks noGrp="1" noChangeAspect="1"/>
          </p:cNvPicPr>
          <p:nvPr>
            <p:ph idx="1"/>
          </p:nvPr>
        </p:nvPicPr>
        <p:blipFill rotWithShape="1">
          <a:blip r:embed="rId2"/>
          <a:srcRect l="3099" t="17988" r="-688" b="12466"/>
          <a:stretch/>
        </p:blipFill>
        <p:spPr>
          <a:xfrm>
            <a:off x="360000" y="1433720"/>
            <a:ext cx="4648874" cy="4714587"/>
          </a:xfrm>
          <a:prstGeom prst="rect">
            <a:avLst/>
          </a:prstGeom>
          <a:noFill/>
        </p:spPr>
      </p:pic>
      <p:sp>
        <p:nvSpPr>
          <p:cNvPr id="4" name="Slide Number Placeholder 3">
            <a:extLst>
              <a:ext uri="{FF2B5EF4-FFF2-40B4-BE49-F238E27FC236}">
                <a16:creationId xmlns:a16="http://schemas.microsoft.com/office/drawing/2014/main" id="{CDA76345-7B32-1234-FA02-8CCF1FDB141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91</a:t>
            </a:fld>
            <a:endParaRPr lang="en-AU"/>
          </a:p>
        </p:txBody>
      </p:sp>
    </p:spTree>
    <p:extLst>
      <p:ext uri="{BB962C8B-B14F-4D97-AF65-F5344CB8AC3E}">
        <p14:creationId xmlns:p14="http://schemas.microsoft.com/office/powerpoint/2010/main" val="48305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D1CD-CE66-461A-140D-74A898EFEA10}"/>
              </a:ext>
            </a:extLst>
          </p:cNvPr>
          <p:cNvSpPr>
            <a:spLocks noGrp="1"/>
          </p:cNvSpPr>
          <p:nvPr>
            <p:ph type="title"/>
          </p:nvPr>
        </p:nvSpPr>
        <p:spPr>
          <a:xfrm>
            <a:off x="360000" y="360001"/>
            <a:ext cx="10582820" cy="548704"/>
          </a:xfrm>
        </p:spPr>
        <p:txBody>
          <a:bodyPr anchor="t">
            <a:noAutofit/>
          </a:bodyPr>
          <a:lstStyle/>
          <a:p>
            <a:r>
              <a:rPr lang="en-AU" dirty="0">
                <a:cs typeface="Arial" panose="020B0604020202020204" pitchFamily="34" charset="0"/>
              </a:rPr>
              <a:t>Identifying and defining – design situation (2) </a:t>
            </a:r>
          </a:p>
        </p:txBody>
      </p:sp>
      <p:sp>
        <p:nvSpPr>
          <p:cNvPr id="5" name="Text Placeholder 4">
            <a:extLst>
              <a:ext uri="{FF2B5EF4-FFF2-40B4-BE49-F238E27FC236}">
                <a16:creationId xmlns:a16="http://schemas.microsoft.com/office/drawing/2014/main" id="{CADF3807-411D-9280-F70B-8384900DC4BF}"/>
              </a:ext>
            </a:extLst>
          </p:cNvPr>
          <p:cNvSpPr>
            <a:spLocks noGrp="1"/>
          </p:cNvSpPr>
          <p:nvPr>
            <p:ph type="body" sz="quarter" idx="18"/>
          </p:nvPr>
        </p:nvSpPr>
        <p:spPr/>
        <p:txBody>
          <a:bodyPr anchor="b">
            <a:noAutofit/>
          </a:bodyPr>
          <a:lstStyle/>
          <a:p>
            <a:pPr>
              <a:lnSpc>
                <a:spcPct val="140000"/>
              </a:lnSpc>
            </a:pPr>
            <a:r>
              <a:rPr lang="en-AU" dirty="0">
                <a:cs typeface="Arial" panose="020B0604020202020204" pitchFamily="34" charset="0"/>
              </a:rPr>
              <a:t>Sew sustainable, sew awesome!</a:t>
            </a:r>
          </a:p>
        </p:txBody>
      </p:sp>
      <p:sp>
        <p:nvSpPr>
          <p:cNvPr id="15" name="Content Placeholder 14">
            <a:extLst>
              <a:ext uri="{FF2B5EF4-FFF2-40B4-BE49-F238E27FC236}">
                <a16:creationId xmlns:a16="http://schemas.microsoft.com/office/drawing/2014/main" id="{D1E6E80C-CBE1-61E3-3EE7-A1DF2A5F261C}"/>
              </a:ext>
            </a:extLst>
          </p:cNvPr>
          <p:cNvSpPr>
            <a:spLocks noGrp="1"/>
          </p:cNvSpPr>
          <p:nvPr>
            <p:ph type="body" sz="quarter" idx="19"/>
          </p:nvPr>
        </p:nvSpPr>
        <p:spPr>
          <a:xfrm>
            <a:off x="360000" y="1862942"/>
            <a:ext cx="11341670" cy="4491058"/>
          </a:xfrm>
        </p:spPr>
        <p:txBody>
          <a:bodyPr>
            <a:noAutofit/>
          </a:bodyPr>
          <a:lstStyle/>
          <a:p>
            <a:pPr>
              <a:spcBef>
                <a:spcPts val="1800"/>
              </a:spcBef>
              <a:spcAft>
                <a:spcPts val="600"/>
              </a:spcAft>
            </a:pPr>
            <a:r>
              <a:rPr lang="en-AU" sz="1800" dirty="0">
                <a:effectLst/>
                <a:latin typeface="Public Sans" pitchFamily="2" charset="77"/>
                <a:cs typeface="Arial" panose="020B0604020202020204" pitchFamily="34" charset="0"/>
              </a:rPr>
              <a:t>Design situation</a:t>
            </a:r>
          </a:p>
          <a:p>
            <a:pPr>
              <a:spcBef>
                <a:spcPts val="1800"/>
              </a:spcBef>
              <a:spcAft>
                <a:spcPts val="600"/>
              </a:spcAft>
            </a:pPr>
            <a:r>
              <a:rPr lang="en-AU" sz="1800" dirty="0">
                <a:effectLst/>
                <a:cs typeface="Arial" panose="020B0604020202020204" pitchFamily="34" charset="0"/>
              </a:rPr>
              <a:t>Indigenous communities have long relied on local materials to create tools for carrying goods. But now, with our resources dwindling and the need for carrying still vital, we face a challenge. We must design carry items that not only serve practical needs but also help tackle environmental problems, like cutting down on single-use plastics and protecting our land. By taking on this challenge, we can protect our environment for the future while honouring Indigenous traditions of resourcefulness and caring for country.</a:t>
            </a:r>
          </a:p>
        </p:txBody>
      </p:sp>
      <p:sp>
        <p:nvSpPr>
          <p:cNvPr id="4" name="Slide Number Placeholder 3">
            <a:extLst>
              <a:ext uri="{FF2B5EF4-FFF2-40B4-BE49-F238E27FC236}">
                <a16:creationId xmlns:a16="http://schemas.microsoft.com/office/drawing/2014/main" id="{980F9565-D5F4-3D2D-4FC3-4FB49439EDC5}"/>
              </a:ext>
              <a:ext uri="{C183D7F6-B498-43B3-948B-1728B52AA6E4}">
                <adec:decorative xmlns:adec="http://schemas.microsoft.com/office/drawing/2017/decorative" val="1"/>
              </a:ext>
            </a:extLst>
          </p:cNvPr>
          <p:cNvSpPr>
            <a:spLocks noGrp="1"/>
          </p:cNvSpPr>
          <p:nvPr>
            <p:ph type="sldNum" sz="quarter" idx="14"/>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92</a:t>
            </a:fld>
            <a:endParaRPr lang="en-AU"/>
          </a:p>
        </p:txBody>
      </p:sp>
    </p:spTree>
    <p:extLst>
      <p:ext uri="{BB962C8B-B14F-4D97-AF65-F5344CB8AC3E}">
        <p14:creationId xmlns:p14="http://schemas.microsoft.com/office/powerpoint/2010/main" val="34295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D1CD-CE66-461A-140D-74A898EFEA10}"/>
              </a:ext>
            </a:extLst>
          </p:cNvPr>
          <p:cNvSpPr>
            <a:spLocks noGrp="1"/>
          </p:cNvSpPr>
          <p:nvPr>
            <p:ph type="title"/>
          </p:nvPr>
        </p:nvSpPr>
        <p:spPr>
          <a:xfrm>
            <a:off x="360000" y="360001"/>
            <a:ext cx="10427270" cy="548704"/>
          </a:xfrm>
        </p:spPr>
        <p:txBody>
          <a:bodyPr anchor="t">
            <a:noAutofit/>
          </a:bodyPr>
          <a:lstStyle/>
          <a:p>
            <a:r>
              <a:rPr lang="en-AU" dirty="0">
                <a:cs typeface="Arial" panose="020B0604020202020204" pitchFamily="34" charset="0"/>
              </a:rPr>
              <a:t>Identifying and defining – design brief (2) </a:t>
            </a:r>
          </a:p>
        </p:txBody>
      </p:sp>
      <p:sp>
        <p:nvSpPr>
          <p:cNvPr id="5" name="Text Placeholder 4">
            <a:extLst>
              <a:ext uri="{FF2B5EF4-FFF2-40B4-BE49-F238E27FC236}">
                <a16:creationId xmlns:a16="http://schemas.microsoft.com/office/drawing/2014/main" id="{CADF3807-411D-9280-F70B-8384900DC4BF}"/>
              </a:ext>
            </a:extLst>
          </p:cNvPr>
          <p:cNvSpPr>
            <a:spLocks noGrp="1"/>
          </p:cNvSpPr>
          <p:nvPr>
            <p:ph type="body" sz="quarter" idx="18"/>
          </p:nvPr>
        </p:nvSpPr>
        <p:spPr/>
        <p:txBody>
          <a:bodyPr anchor="b">
            <a:noAutofit/>
          </a:bodyPr>
          <a:lstStyle/>
          <a:p>
            <a:pPr>
              <a:lnSpc>
                <a:spcPct val="140000"/>
              </a:lnSpc>
            </a:pPr>
            <a:r>
              <a:rPr lang="en-AU" dirty="0">
                <a:cs typeface="Arial" panose="020B0604020202020204" pitchFamily="34" charset="0"/>
              </a:rPr>
              <a:t>Sew sustainable, sew awesome!</a:t>
            </a:r>
          </a:p>
        </p:txBody>
      </p:sp>
      <p:sp>
        <p:nvSpPr>
          <p:cNvPr id="15" name="Content Placeholder 14">
            <a:extLst>
              <a:ext uri="{FF2B5EF4-FFF2-40B4-BE49-F238E27FC236}">
                <a16:creationId xmlns:a16="http://schemas.microsoft.com/office/drawing/2014/main" id="{D1E6E80C-CBE1-61E3-3EE7-A1DF2A5F261C}"/>
              </a:ext>
            </a:extLst>
          </p:cNvPr>
          <p:cNvSpPr>
            <a:spLocks noGrp="1"/>
          </p:cNvSpPr>
          <p:nvPr>
            <p:ph type="body" sz="quarter" idx="19"/>
          </p:nvPr>
        </p:nvSpPr>
        <p:spPr>
          <a:xfrm>
            <a:off x="360000" y="1862942"/>
            <a:ext cx="11142887" cy="4491058"/>
          </a:xfrm>
        </p:spPr>
        <p:txBody>
          <a:bodyPr>
            <a:noAutofit/>
          </a:bodyPr>
          <a:lstStyle/>
          <a:p>
            <a:pPr>
              <a:spcBef>
                <a:spcPts val="1800"/>
              </a:spcBef>
              <a:spcAft>
                <a:spcPts val="600"/>
              </a:spcAft>
            </a:pPr>
            <a:r>
              <a:rPr lang="en-AU" sz="1800" dirty="0">
                <a:effectLst/>
                <a:latin typeface="Public Sans" pitchFamily="2" charset="77"/>
                <a:cs typeface="Arial" panose="020B0604020202020204" pitchFamily="34" charset="0"/>
              </a:rPr>
              <a:t>Design brief</a:t>
            </a:r>
          </a:p>
          <a:p>
            <a:pPr>
              <a:spcBef>
                <a:spcPts val="1200"/>
              </a:spcBef>
              <a:spcAft>
                <a:spcPts val="600"/>
              </a:spcAft>
            </a:pPr>
            <a:r>
              <a:rPr lang="en-AU" sz="1800" dirty="0">
                <a:effectLst/>
                <a:cs typeface="Arial" panose="020B0604020202020204" pitchFamily="34" charset="0"/>
              </a:rPr>
              <a:t>Your task is to create a carry item for yourself that addresses an environmental problem, </a:t>
            </a:r>
            <a:r>
              <a:rPr lang="en-AU" sz="1800" dirty="0">
                <a:cs typeface="Arial" panose="020B0604020202020204" pitchFamily="34" charset="0"/>
              </a:rPr>
              <a:t>for example, reducing</a:t>
            </a:r>
            <a:r>
              <a:rPr lang="en-AU" sz="1800" dirty="0">
                <a:effectLst/>
                <a:cs typeface="Arial" panose="020B0604020202020204" pitchFamily="34" charset="0"/>
              </a:rPr>
              <a:t> single-use plastics. This item should also spread awareness to others about the issue.</a:t>
            </a:r>
          </a:p>
          <a:p>
            <a:pPr>
              <a:spcBef>
                <a:spcPts val="1200"/>
              </a:spcBef>
              <a:spcAft>
                <a:spcPts val="600"/>
              </a:spcAft>
            </a:pPr>
            <a:r>
              <a:rPr lang="en-AU" sz="1800" dirty="0">
                <a:effectLst/>
                <a:cs typeface="Arial" panose="020B0604020202020204" pitchFamily="34" charset="0"/>
              </a:rPr>
              <a:t>Your challenge is to design a carry item for your own personal use that helps stop single-use plastics being used, or another environmental issue of your choosing, from going into our landfill and ruining our environment. </a:t>
            </a:r>
          </a:p>
        </p:txBody>
      </p:sp>
      <p:sp>
        <p:nvSpPr>
          <p:cNvPr id="4" name="Slide Number Placeholder 3">
            <a:extLst>
              <a:ext uri="{FF2B5EF4-FFF2-40B4-BE49-F238E27FC236}">
                <a16:creationId xmlns:a16="http://schemas.microsoft.com/office/drawing/2014/main" id="{980F9565-D5F4-3D2D-4FC3-4FB49439EDC5}"/>
              </a:ext>
              <a:ext uri="{C183D7F6-B498-43B3-948B-1728B52AA6E4}">
                <adec:decorative xmlns:adec="http://schemas.microsoft.com/office/drawing/2017/decorative" val="1"/>
              </a:ext>
            </a:extLst>
          </p:cNvPr>
          <p:cNvSpPr>
            <a:spLocks noGrp="1"/>
          </p:cNvSpPr>
          <p:nvPr>
            <p:ph type="sldNum" sz="quarter" idx="14"/>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93</a:t>
            </a:fld>
            <a:endParaRPr lang="en-AU"/>
          </a:p>
        </p:txBody>
      </p:sp>
    </p:spTree>
    <p:extLst>
      <p:ext uri="{BB962C8B-B14F-4D97-AF65-F5344CB8AC3E}">
        <p14:creationId xmlns:p14="http://schemas.microsoft.com/office/powerpoint/2010/main" val="284453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32754-4778-E8BD-F1CB-AB50F80E3683}"/>
              </a:ext>
            </a:extLst>
          </p:cNvPr>
          <p:cNvSpPr>
            <a:spLocks noGrp="1"/>
          </p:cNvSpPr>
          <p:nvPr>
            <p:ph type="title"/>
          </p:nvPr>
        </p:nvSpPr>
        <p:spPr/>
        <p:txBody>
          <a:bodyPr/>
          <a:lstStyle/>
          <a:p>
            <a:r>
              <a:rPr lang="en-AU" dirty="0">
                <a:cs typeface="Arial" panose="020B0604020202020204" pitchFamily="34" charset="0"/>
              </a:rPr>
              <a:t>Factors affecting design</a:t>
            </a:r>
          </a:p>
        </p:txBody>
      </p:sp>
      <p:graphicFrame>
        <p:nvGraphicFramePr>
          <p:cNvPr id="6" name="Content Placeholder 5">
            <a:extLst>
              <a:ext uri="{FF2B5EF4-FFF2-40B4-BE49-F238E27FC236}">
                <a16:creationId xmlns:a16="http://schemas.microsoft.com/office/drawing/2014/main" id="{376A41C4-D691-9671-CB84-46E38DC89BC6}"/>
              </a:ext>
            </a:extLst>
          </p:cNvPr>
          <p:cNvGraphicFramePr>
            <a:graphicFrameLocks noGrp="1"/>
          </p:cNvGraphicFramePr>
          <p:nvPr>
            <p:ph idx="1"/>
            <p:extLst>
              <p:ext uri="{D42A27DB-BD31-4B8C-83A1-F6EECF244321}">
                <p14:modId xmlns:p14="http://schemas.microsoft.com/office/powerpoint/2010/main" val="3652341194"/>
              </p:ext>
            </p:extLst>
          </p:nvPr>
        </p:nvGraphicFramePr>
        <p:xfrm>
          <a:off x="360363" y="1619250"/>
          <a:ext cx="11483974" cy="4204939"/>
        </p:xfrm>
        <a:graphic>
          <a:graphicData uri="http://schemas.openxmlformats.org/drawingml/2006/table">
            <a:tbl>
              <a:tblPr firstRow="1" firstCol="1" bandRow="1" bandCol="1">
                <a:tableStyleId>{5A111915-BE36-4E01-A7E5-04B1672EAD32}</a:tableStyleId>
              </a:tblPr>
              <a:tblGrid>
                <a:gridCol w="4675463">
                  <a:extLst>
                    <a:ext uri="{9D8B030D-6E8A-4147-A177-3AD203B41FA5}">
                      <a16:colId xmlns:a16="http://schemas.microsoft.com/office/drawing/2014/main" val="4050757998"/>
                    </a:ext>
                  </a:extLst>
                </a:gridCol>
                <a:gridCol w="6808511">
                  <a:extLst>
                    <a:ext uri="{9D8B030D-6E8A-4147-A177-3AD203B41FA5}">
                      <a16:colId xmlns:a16="http://schemas.microsoft.com/office/drawing/2014/main" val="3677921023"/>
                    </a:ext>
                  </a:extLst>
                </a:gridCol>
              </a:tblGrid>
              <a:tr h="448089">
                <a:tc>
                  <a:txBody>
                    <a:bodyPr/>
                    <a:lstStyle/>
                    <a:p>
                      <a:pPr>
                        <a:lnSpc>
                          <a:spcPct val="150000"/>
                        </a:lnSpc>
                        <a:spcBef>
                          <a:spcPts val="1200"/>
                        </a:spcBef>
                        <a:spcAft>
                          <a:spcPts val="600"/>
                        </a:spcAft>
                      </a:pPr>
                      <a:r>
                        <a:rPr lang="en-AU" b="0" dirty="0">
                          <a:latin typeface="+mn-lt"/>
                          <a:cs typeface="Arial" panose="020B0604020202020204" pitchFamily="34" charset="0"/>
                        </a:rPr>
                        <a:t>Factor affecting design</a:t>
                      </a:r>
                    </a:p>
                  </a:txBody>
                  <a:tcPr marL="68580" marR="68580" marT="0" marB="0">
                    <a:lnR w="12700" cap="flat" cmpd="sng" algn="ctr">
                      <a:solidFill>
                        <a:schemeClr val="bg1"/>
                      </a:solidFill>
                      <a:prstDash val="solid"/>
                      <a:round/>
                      <a:headEnd type="none" w="med" len="med"/>
                      <a:tailEnd type="none" w="med" len="med"/>
                    </a:lnR>
                  </a:tcPr>
                </a:tc>
                <a:tc>
                  <a:txBody>
                    <a:bodyPr/>
                    <a:lstStyle/>
                    <a:p>
                      <a:pPr>
                        <a:lnSpc>
                          <a:spcPct val="150000"/>
                        </a:lnSpc>
                        <a:spcBef>
                          <a:spcPts val="1200"/>
                        </a:spcBef>
                        <a:spcAft>
                          <a:spcPts val="600"/>
                        </a:spcAft>
                      </a:pPr>
                      <a:r>
                        <a:rPr lang="en-AU" b="0" dirty="0">
                          <a:latin typeface="+mn-lt"/>
                          <a:cs typeface="Arial" panose="020B0604020202020204" pitchFamily="34" charset="0"/>
                        </a:rPr>
                        <a:t>Description of how my design could address the factor</a:t>
                      </a:r>
                    </a:p>
                  </a:txBody>
                  <a:tcPr marL="68580" marR="68580" marT="0" marB="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17063844"/>
                  </a:ext>
                </a:extLst>
              </a:tr>
              <a:tr h="751370">
                <a:tc>
                  <a:txBody>
                    <a:bodyPr/>
                    <a:lstStyle/>
                    <a:p>
                      <a:pPr algn="l">
                        <a:lnSpc>
                          <a:spcPct val="150000"/>
                        </a:lnSpc>
                        <a:spcBef>
                          <a:spcPts val="1200"/>
                        </a:spcBef>
                        <a:spcAft>
                          <a:spcPts val="600"/>
                        </a:spcAft>
                      </a:pPr>
                      <a:r>
                        <a:rPr lang="en-AU" b="0" dirty="0">
                          <a:latin typeface="+mn-lt"/>
                          <a:cs typeface="Arial" panose="020B0604020202020204" pitchFamily="34" charset="0"/>
                        </a:rPr>
                        <a:t>Aesthetics (how it looks)</a:t>
                      </a:r>
                    </a:p>
                  </a:txBody>
                  <a:tcPr marL="68580" marR="68580" marT="0" marB="0" anchor="ctr"/>
                </a:tc>
                <a:tc>
                  <a:txBody>
                    <a:bodyPr/>
                    <a:lstStyle/>
                    <a:p>
                      <a:pPr>
                        <a:lnSpc>
                          <a:spcPct val="150000"/>
                        </a:lnSpc>
                        <a:spcBef>
                          <a:spcPts val="1200"/>
                        </a:spcBef>
                        <a:spcAft>
                          <a:spcPts val="600"/>
                        </a:spcAft>
                      </a:pPr>
                      <a:r>
                        <a:rPr lang="en-AU">
                          <a:latin typeface="+mn-lt"/>
                          <a:cs typeface="Arial" panose="020B0604020202020204" pitchFamily="34" charset="0"/>
                        </a:rPr>
                        <a:t> </a:t>
                      </a:r>
                    </a:p>
                  </a:txBody>
                  <a:tcPr marL="68580" marR="68580" marT="0" marB="0"/>
                </a:tc>
                <a:extLst>
                  <a:ext uri="{0D108BD9-81ED-4DB2-BD59-A6C34878D82A}">
                    <a16:rowId xmlns:a16="http://schemas.microsoft.com/office/drawing/2014/main" val="2335419532"/>
                  </a:ext>
                </a:extLst>
              </a:tr>
              <a:tr h="751370">
                <a:tc>
                  <a:txBody>
                    <a:bodyPr/>
                    <a:lstStyle/>
                    <a:p>
                      <a:pPr algn="l">
                        <a:lnSpc>
                          <a:spcPct val="150000"/>
                        </a:lnSpc>
                        <a:spcBef>
                          <a:spcPts val="1200"/>
                        </a:spcBef>
                        <a:spcAft>
                          <a:spcPts val="600"/>
                        </a:spcAft>
                      </a:pPr>
                      <a:r>
                        <a:rPr lang="en-AU" b="0" dirty="0">
                          <a:latin typeface="+mn-lt"/>
                          <a:cs typeface="Arial" panose="020B0604020202020204" pitchFamily="34" charset="0"/>
                        </a:rPr>
                        <a:t>Durability (how strong it is)</a:t>
                      </a:r>
                    </a:p>
                  </a:txBody>
                  <a:tcPr marL="68580" marR="68580" marT="0" marB="0" anchor="ctr"/>
                </a:tc>
                <a:tc>
                  <a:txBody>
                    <a:bodyPr/>
                    <a:lstStyle/>
                    <a:p>
                      <a:pPr>
                        <a:lnSpc>
                          <a:spcPct val="150000"/>
                        </a:lnSpc>
                        <a:spcBef>
                          <a:spcPts val="1200"/>
                        </a:spcBef>
                        <a:spcAft>
                          <a:spcPts val="600"/>
                        </a:spcAft>
                      </a:pPr>
                      <a:r>
                        <a:rPr lang="en-AU">
                          <a:latin typeface="+mn-lt"/>
                          <a:cs typeface="Arial" panose="020B0604020202020204" pitchFamily="34" charset="0"/>
                        </a:rPr>
                        <a:t> </a:t>
                      </a:r>
                    </a:p>
                  </a:txBody>
                  <a:tcPr marL="68580" marR="68580" marT="0" marB="0"/>
                </a:tc>
                <a:extLst>
                  <a:ext uri="{0D108BD9-81ED-4DB2-BD59-A6C34878D82A}">
                    <a16:rowId xmlns:a16="http://schemas.microsoft.com/office/drawing/2014/main" val="3880280848"/>
                  </a:ext>
                </a:extLst>
              </a:tr>
              <a:tr h="751370">
                <a:tc>
                  <a:txBody>
                    <a:bodyPr/>
                    <a:lstStyle/>
                    <a:p>
                      <a:pPr algn="l">
                        <a:lnSpc>
                          <a:spcPct val="150000"/>
                        </a:lnSpc>
                        <a:spcBef>
                          <a:spcPts val="1200"/>
                        </a:spcBef>
                        <a:spcAft>
                          <a:spcPts val="600"/>
                        </a:spcAft>
                      </a:pPr>
                      <a:r>
                        <a:rPr lang="en-AU" b="0" dirty="0">
                          <a:latin typeface="+mn-lt"/>
                          <a:cs typeface="Arial" panose="020B0604020202020204" pitchFamily="34" charset="0"/>
                        </a:rPr>
                        <a:t>Ergonomics (how comfortable is it to use)</a:t>
                      </a:r>
                    </a:p>
                  </a:txBody>
                  <a:tcPr marL="68580" marR="68580" marT="0" marB="0" anchor="ctr"/>
                </a:tc>
                <a:tc>
                  <a:txBody>
                    <a:bodyPr/>
                    <a:lstStyle/>
                    <a:p>
                      <a:pPr>
                        <a:lnSpc>
                          <a:spcPct val="150000"/>
                        </a:lnSpc>
                        <a:spcBef>
                          <a:spcPts val="1200"/>
                        </a:spcBef>
                        <a:spcAft>
                          <a:spcPts val="600"/>
                        </a:spcAft>
                      </a:pPr>
                      <a:r>
                        <a:rPr lang="en-AU">
                          <a:latin typeface="+mn-lt"/>
                          <a:cs typeface="Arial" panose="020B0604020202020204" pitchFamily="34" charset="0"/>
                        </a:rPr>
                        <a:t> </a:t>
                      </a:r>
                    </a:p>
                  </a:txBody>
                  <a:tcPr marL="68580" marR="68580" marT="0" marB="0"/>
                </a:tc>
                <a:extLst>
                  <a:ext uri="{0D108BD9-81ED-4DB2-BD59-A6C34878D82A}">
                    <a16:rowId xmlns:a16="http://schemas.microsoft.com/office/drawing/2014/main" val="515080977"/>
                  </a:ext>
                </a:extLst>
              </a:tr>
              <a:tr h="751370">
                <a:tc>
                  <a:txBody>
                    <a:bodyPr/>
                    <a:lstStyle/>
                    <a:p>
                      <a:pPr algn="l">
                        <a:lnSpc>
                          <a:spcPct val="150000"/>
                        </a:lnSpc>
                        <a:spcBef>
                          <a:spcPts val="1200"/>
                        </a:spcBef>
                        <a:spcAft>
                          <a:spcPts val="600"/>
                        </a:spcAft>
                      </a:pPr>
                      <a:r>
                        <a:rPr lang="en-AU" b="0" dirty="0">
                          <a:latin typeface="+mn-lt"/>
                          <a:cs typeface="Arial" panose="020B0604020202020204" pitchFamily="34" charset="0"/>
                        </a:rPr>
                        <a:t>Ethics</a:t>
                      </a:r>
                    </a:p>
                  </a:txBody>
                  <a:tcPr marL="68580" marR="68580" marT="0" marB="0" anchor="ctr"/>
                </a:tc>
                <a:tc>
                  <a:txBody>
                    <a:bodyPr/>
                    <a:lstStyle/>
                    <a:p>
                      <a:pPr>
                        <a:lnSpc>
                          <a:spcPct val="150000"/>
                        </a:lnSpc>
                        <a:spcBef>
                          <a:spcPts val="1200"/>
                        </a:spcBef>
                        <a:spcAft>
                          <a:spcPts val="600"/>
                        </a:spcAft>
                      </a:pPr>
                      <a:r>
                        <a:rPr lang="en-AU">
                          <a:latin typeface="+mn-lt"/>
                          <a:cs typeface="Arial" panose="020B0604020202020204" pitchFamily="34" charset="0"/>
                        </a:rPr>
                        <a:t> </a:t>
                      </a:r>
                    </a:p>
                  </a:txBody>
                  <a:tcPr marL="68580" marR="68580" marT="0" marB="0"/>
                </a:tc>
                <a:extLst>
                  <a:ext uri="{0D108BD9-81ED-4DB2-BD59-A6C34878D82A}">
                    <a16:rowId xmlns:a16="http://schemas.microsoft.com/office/drawing/2014/main" val="2640065418"/>
                  </a:ext>
                </a:extLst>
              </a:tr>
              <a:tr h="751370">
                <a:tc>
                  <a:txBody>
                    <a:bodyPr/>
                    <a:lstStyle/>
                    <a:p>
                      <a:pPr algn="l">
                        <a:lnSpc>
                          <a:spcPct val="150000"/>
                        </a:lnSpc>
                        <a:spcBef>
                          <a:spcPts val="1200"/>
                        </a:spcBef>
                        <a:spcAft>
                          <a:spcPts val="600"/>
                        </a:spcAft>
                      </a:pPr>
                      <a:r>
                        <a:rPr lang="en-AU" b="0" dirty="0">
                          <a:latin typeface="+mn-lt"/>
                          <a:cs typeface="Arial" panose="020B0604020202020204" pitchFamily="34" charset="0"/>
                        </a:rPr>
                        <a:t>Safety</a:t>
                      </a:r>
                    </a:p>
                  </a:txBody>
                  <a:tcPr marL="68580" marR="68580" marT="0" marB="0" anchor="ctr"/>
                </a:tc>
                <a:tc>
                  <a:txBody>
                    <a:bodyPr/>
                    <a:lstStyle/>
                    <a:p>
                      <a:pPr>
                        <a:lnSpc>
                          <a:spcPct val="150000"/>
                        </a:lnSpc>
                        <a:spcBef>
                          <a:spcPts val="1200"/>
                        </a:spcBef>
                        <a:spcAft>
                          <a:spcPts val="600"/>
                        </a:spcAft>
                      </a:pPr>
                      <a:r>
                        <a:rPr lang="en-AU" dirty="0">
                          <a:latin typeface="+mn-lt"/>
                          <a:cs typeface="Arial" panose="020B0604020202020204" pitchFamily="34" charset="0"/>
                        </a:rPr>
                        <a:t> </a:t>
                      </a:r>
                    </a:p>
                  </a:txBody>
                  <a:tcPr marL="68580" marR="68580" marT="0" marB="0"/>
                </a:tc>
                <a:extLst>
                  <a:ext uri="{0D108BD9-81ED-4DB2-BD59-A6C34878D82A}">
                    <a16:rowId xmlns:a16="http://schemas.microsoft.com/office/drawing/2014/main" val="2107362070"/>
                  </a:ext>
                </a:extLst>
              </a:tr>
            </a:tbl>
          </a:graphicData>
        </a:graphic>
      </p:graphicFrame>
      <p:sp>
        <p:nvSpPr>
          <p:cNvPr id="4" name="Slide Number Placeholder 3">
            <a:extLst>
              <a:ext uri="{FF2B5EF4-FFF2-40B4-BE49-F238E27FC236}">
                <a16:creationId xmlns:a16="http://schemas.microsoft.com/office/drawing/2014/main" id="{9E25B36B-15C1-306C-6BFD-ED67ABB6ABE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latin typeface="Arial" panose="020B0604020202020204" pitchFamily="34" charset="0"/>
                <a:cs typeface="Arial" panose="020B0604020202020204" pitchFamily="34" charset="0"/>
              </a:rPr>
              <a:pPr/>
              <a:t>94</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056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6856-06D3-CDA1-C1CC-CE44069B984F}"/>
              </a:ext>
            </a:extLst>
          </p:cNvPr>
          <p:cNvSpPr>
            <a:spLocks noGrp="1"/>
          </p:cNvSpPr>
          <p:nvPr>
            <p:ph type="title"/>
          </p:nvPr>
        </p:nvSpPr>
        <p:spPr/>
        <p:txBody>
          <a:bodyPr/>
          <a:lstStyle/>
          <a:p>
            <a:r>
              <a:rPr lang="en-AU" dirty="0">
                <a:cs typeface="Arial" panose="020B0604020202020204" pitchFamily="34" charset="0"/>
              </a:rPr>
              <a:t>Criteria for success</a:t>
            </a:r>
          </a:p>
        </p:txBody>
      </p:sp>
      <p:sp>
        <p:nvSpPr>
          <p:cNvPr id="3" name="Content Placeholder 2">
            <a:extLst>
              <a:ext uri="{FF2B5EF4-FFF2-40B4-BE49-F238E27FC236}">
                <a16:creationId xmlns:a16="http://schemas.microsoft.com/office/drawing/2014/main" id="{2F0BA335-AD94-78AE-278A-D798BD3E804E}"/>
              </a:ext>
            </a:extLst>
          </p:cNvPr>
          <p:cNvSpPr>
            <a:spLocks noGrp="1"/>
          </p:cNvSpPr>
          <p:nvPr>
            <p:ph idx="1"/>
          </p:nvPr>
        </p:nvSpPr>
        <p:spPr>
          <a:xfrm>
            <a:off x="360000" y="1620000"/>
            <a:ext cx="11341670" cy="4536000"/>
          </a:xfrm>
        </p:spPr>
        <p:txBody>
          <a:bodyPr/>
          <a:lstStyle/>
          <a:p>
            <a:r>
              <a:rPr lang="en-AU" sz="1800" dirty="0">
                <a:effectLst/>
                <a:ea typeface="Calibri" panose="020F0502020204030204" pitchFamily="34" charset="0"/>
              </a:rPr>
              <a:t>List a minimum of 3 criteria for which you will evaluate if your design is successful in meeting the design brief.</a:t>
            </a:r>
          </a:p>
          <a:p>
            <a:endParaRPr lang="en-AU" dirty="0"/>
          </a:p>
        </p:txBody>
      </p:sp>
      <p:sp>
        <p:nvSpPr>
          <p:cNvPr id="4" name="Slide Number Placeholder 3">
            <a:extLst>
              <a:ext uri="{FF2B5EF4-FFF2-40B4-BE49-F238E27FC236}">
                <a16:creationId xmlns:a16="http://schemas.microsoft.com/office/drawing/2014/main" id="{8AFF54E5-1DC2-EABD-0A27-B71D5C61CC8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95</a:t>
            </a:fld>
            <a:endParaRPr lang="en-AU"/>
          </a:p>
        </p:txBody>
      </p:sp>
    </p:spTree>
    <p:extLst>
      <p:ext uri="{BB962C8B-B14F-4D97-AF65-F5344CB8AC3E}">
        <p14:creationId xmlns:p14="http://schemas.microsoft.com/office/powerpoint/2010/main" val="170422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1C268-5C8F-91E4-C817-C8B32D0B4FAA}"/>
              </a:ext>
            </a:extLst>
          </p:cNvPr>
          <p:cNvSpPr>
            <a:spLocks noGrp="1"/>
          </p:cNvSpPr>
          <p:nvPr>
            <p:ph type="title"/>
          </p:nvPr>
        </p:nvSpPr>
        <p:spPr/>
        <p:txBody>
          <a:bodyPr/>
          <a:lstStyle/>
          <a:p>
            <a:r>
              <a:rPr lang="en-AU" dirty="0">
                <a:cs typeface="Arial" panose="020B0604020202020204" pitchFamily="34" charset="0"/>
              </a:rPr>
              <a:t>Criteria for success – sample</a:t>
            </a:r>
          </a:p>
        </p:txBody>
      </p:sp>
      <p:sp>
        <p:nvSpPr>
          <p:cNvPr id="5" name="Text Placeholder 4">
            <a:extLst>
              <a:ext uri="{FF2B5EF4-FFF2-40B4-BE49-F238E27FC236}">
                <a16:creationId xmlns:a16="http://schemas.microsoft.com/office/drawing/2014/main" id="{C3EDA682-3D30-7B24-0F4B-16F51D48EB76}"/>
              </a:ext>
            </a:extLst>
          </p:cNvPr>
          <p:cNvSpPr>
            <a:spLocks noGrp="1"/>
          </p:cNvSpPr>
          <p:nvPr>
            <p:ph type="body" sz="quarter" idx="18"/>
          </p:nvPr>
        </p:nvSpPr>
        <p:spPr/>
        <p:txBody>
          <a:bodyPr/>
          <a:lstStyle/>
          <a:p>
            <a:r>
              <a:rPr lang="en-AU" dirty="0">
                <a:cs typeface="Arial" panose="020B0604020202020204" pitchFamily="34" charset="0"/>
              </a:rPr>
              <a:t>Sample answer</a:t>
            </a:r>
          </a:p>
        </p:txBody>
      </p:sp>
      <p:sp>
        <p:nvSpPr>
          <p:cNvPr id="6" name="Text Placeholder 5">
            <a:extLst>
              <a:ext uri="{FF2B5EF4-FFF2-40B4-BE49-F238E27FC236}">
                <a16:creationId xmlns:a16="http://schemas.microsoft.com/office/drawing/2014/main" id="{41439F28-5776-0CC0-C064-3857298DF9E2}"/>
              </a:ext>
            </a:extLst>
          </p:cNvPr>
          <p:cNvSpPr>
            <a:spLocks noGrp="1"/>
          </p:cNvSpPr>
          <p:nvPr>
            <p:ph type="body" sz="quarter" idx="19"/>
          </p:nvPr>
        </p:nvSpPr>
        <p:spPr>
          <a:xfrm>
            <a:off x="360000" y="1873102"/>
            <a:ext cx="11195896" cy="4491058"/>
          </a:xfrm>
        </p:spPr>
        <p:txBody>
          <a:bodyPr/>
          <a:lstStyle/>
          <a:p>
            <a:pPr marL="285750" indent="-285750">
              <a:spcBef>
                <a:spcPts val="600"/>
              </a:spcBef>
              <a:spcAft>
                <a:spcPts val="600"/>
              </a:spcAft>
              <a:buFont typeface="Arial" panose="020B0604020202020204" pitchFamily="34" charset="0"/>
              <a:buChar char="•"/>
            </a:pPr>
            <a:r>
              <a:rPr lang="en-AU" sz="1800" dirty="0">
                <a:latin typeface="Public Sans" pitchFamily="2" charset="77"/>
                <a:cs typeface="Arial" panose="020B0604020202020204" pitchFamily="34" charset="0"/>
              </a:rPr>
              <a:t>Environmental impact </a:t>
            </a:r>
            <a:r>
              <a:rPr lang="en-AU" sz="1800" dirty="0">
                <a:cs typeface="Arial" panose="020B0604020202020204" pitchFamily="34" charset="0"/>
              </a:rPr>
              <a:t>– the item reduces single-use plastics and/or uses recycled fabric. The item is reusable</a:t>
            </a:r>
          </a:p>
          <a:p>
            <a:pPr marL="285750" indent="-285750">
              <a:spcBef>
                <a:spcPts val="600"/>
              </a:spcBef>
              <a:spcAft>
                <a:spcPts val="600"/>
              </a:spcAft>
              <a:buFont typeface="Arial" panose="020B0604020202020204" pitchFamily="34" charset="0"/>
              <a:buChar char="•"/>
            </a:pPr>
            <a:r>
              <a:rPr lang="en-AU" sz="1800" dirty="0">
                <a:latin typeface="Public Sans" pitchFamily="2" charset="77"/>
                <a:cs typeface="Arial" panose="020B0604020202020204" pitchFamily="34" charset="0"/>
              </a:rPr>
              <a:t>Functionality</a:t>
            </a:r>
            <a:r>
              <a:rPr lang="en-AU" sz="1800" dirty="0">
                <a:cs typeface="Arial" panose="020B0604020202020204" pitchFamily="34" charset="0"/>
              </a:rPr>
              <a:t> – the item is strong, easy to use, comfortable, and fits my items.</a:t>
            </a:r>
          </a:p>
          <a:p>
            <a:pPr marL="285750" indent="-285750">
              <a:spcBef>
                <a:spcPts val="600"/>
              </a:spcBef>
              <a:spcAft>
                <a:spcPts val="600"/>
              </a:spcAft>
              <a:buFont typeface="Arial" panose="020B0604020202020204" pitchFamily="34" charset="0"/>
              <a:buChar char="•"/>
            </a:pPr>
            <a:r>
              <a:rPr lang="en-AU" sz="1800" dirty="0">
                <a:latin typeface="Public Sans" pitchFamily="2" charset="77"/>
                <a:cs typeface="Arial" panose="020B0604020202020204" pitchFamily="34" charset="0"/>
              </a:rPr>
              <a:t>Aesthetics</a:t>
            </a:r>
            <a:r>
              <a:rPr lang="en-AU" sz="1800" dirty="0">
                <a:cs typeface="Arial" panose="020B0604020202020204" pitchFamily="34" charset="0"/>
              </a:rPr>
              <a:t> – the design looks good.</a:t>
            </a:r>
          </a:p>
          <a:p>
            <a:pPr marL="285750" indent="-285750">
              <a:spcBef>
                <a:spcPts val="600"/>
              </a:spcBef>
              <a:spcAft>
                <a:spcPts val="600"/>
              </a:spcAft>
              <a:buFont typeface="Arial" panose="020B0604020202020204" pitchFamily="34" charset="0"/>
              <a:buChar char="•"/>
            </a:pPr>
            <a:r>
              <a:rPr lang="en-AU" sz="1800" dirty="0">
                <a:latin typeface="Public Sans" pitchFamily="2" charset="77"/>
                <a:cs typeface="Arial" panose="020B0604020202020204" pitchFamily="34" charset="0"/>
              </a:rPr>
              <a:t>Cultural and ethical considerations </a:t>
            </a:r>
            <a:r>
              <a:rPr lang="en-AU" sz="1800" dirty="0">
                <a:cs typeface="Arial" panose="020B0604020202020204" pitchFamily="34" charset="0"/>
              </a:rPr>
              <a:t>– the design respects Aboriginal and/or Torres Strait Islander peoples traditions and is made using ethical practices.</a:t>
            </a:r>
          </a:p>
        </p:txBody>
      </p:sp>
      <p:sp>
        <p:nvSpPr>
          <p:cNvPr id="4" name="Slide Number Placeholder 3">
            <a:extLst>
              <a:ext uri="{FF2B5EF4-FFF2-40B4-BE49-F238E27FC236}">
                <a16:creationId xmlns:a16="http://schemas.microsoft.com/office/drawing/2014/main" id="{73504D33-8D76-B87F-63C1-8D7CCF1E6F2D}"/>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96</a:t>
            </a:fld>
            <a:endParaRPr lang="en-AU"/>
          </a:p>
        </p:txBody>
      </p:sp>
    </p:spTree>
    <p:extLst>
      <p:ext uri="{BB962C8B-B14F-4D97-AF65-F5344CB8AC3E}">
        <p14:creationId xmlns:p14="http://schemas.microsoft.com/office/powerpoint/2010/main" val="52248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(15)</a:t>
            </a:r>
          </a:p>
        </p:txBody>
      </p:sp>
      <p:sp>
        <p:nvSpPr>
          <p:cNvPr id="6" name="Text Placeholder 5">
            <a:extLst>
              <a:ext uri="{FF2B5EF4-FFF2-40B4-BE49-F238E27FC236}">
                <a16:creationId xmlns:a16="http://schemas.microsoft.com/office/drawing/2014/main" id="{AD9D98FE-8E64-0B20-8283-9F6725412437}"/>
              </a:ext>
            </a:extLst>
          </p:cNvPr>
          <p:cNvSpPr>
            <a:spLocks noGrp="1"/>
          </p:cNvSpPr>
          <p:nvPr>
            <p:ph type="body" sz="quarter" idx="19"/>
          </p:nvPr>
        </p:nvSpPr>
        <p:spPr>
          <a:xfrm>
            <a:off x="360000" y="1862942"/>
            <a:ext cx="11293736" cy="4491058"/>
          </a:xfrm>
        </p:spPr>
        <p:txBody>
          <a:bodyPr/>
          <a:lstStyle/>
          <a:p>
            <a:pPr>
              <a:spcBef>
                <a:spcPts val="600"/>
              </a:spcBef>
              <a:spcAft>
                <a:spcPts val="600"/>
              </a:spcAft>
            </a:pPr>
            <a:r>
              <a:rPr lang="en-AU" sz="1800" dirty="0">
                <a:solidFill>
                  <a:srgbClr val="002664"/>
                </a:solidFill>
                <a:latin typeface="Public Sans" pitchFamily="2" charset="77"/>
                <a:cs typeface="Arial" panose="020B0604020202020204" pitchFamily="34" charset="0"/>
              </a:rPr>
              <a:t>We are learning to</a:t>
            </a:r>
            <a:r>
              <a:rPr lang="en-AU" sz="1800" dirty="0">
                <a:solidFill>
                  <a:srgbClr val="22272B"/>
                </a:solidFill>
                <a:latin typeface="Public Sans" pitchFamily="2" charset="77"/>
                <a:ea typeface="+mn-lt"/>
                <a:cs typeface="Arial" panose="020B0604020202020204" pitchFamily="34" charset="0"/>
              </a:rPr>
              <a:t>:</a:t>
            </a:r>
          </a:p>
          <a:p>
            <a:pPr marL="285750" indent="-285750">
              <a:spcBef>
                <a:spcPts val="600"/>
              </a:spcBef>
              <a:spcAft>
                <a:spcPts val="600"/>
              </a:spcAft>
              <a:buFont typeface="Arial" panose="020B0604020202020204" pitchFamily="34" charset="0"/>
              <a:buChar char="•"/>
            </a:pPr>
            <a:r>
              <a:rPr lang="en-AU" sz="1800" dirty="0">
                <a:cs typeface="Arial" panose="020B0604020202020204" pitchFamily="34" charset="0"/>
              </a:rPr>
              <a:t>document the research and planning phase of our project so that we can develop a range of suitable ideas for a finished project.</a:t>
            </a:r>
            <a:endParaRPr lang="en-AU" sz="1800" b="1" dirty="0">
              <a:solidFill>
                <a:srgbClr val="22272B"/>
              </a:solidFill>
              <a:ea typeface="+mn-lt"/>
              <a:cs typeface="Arial" panose="020B0604020202020204" pitchFamily="34" charset="0"/>
            </a:endParaRPr>
          </a:p>
          <a:p>
            <a:pPr>
              <a:spcBef>
                <a:spcPts val="600"/>
              </a:spcBef>
              <a:spcAft>
                <a:spcPts val="600"/>
              </a:spcAft>
            </a:pPr>
            <a:endParaRPr lang="en-AU" sz="1800" dirty="0">
              <a:solidFill>
                <a:srgbClr val="002664"/>
              </a:solidFill>
              <a:latin typeface="Public Sans" pitchFamily="2" charset="77"/>
              <a:cs typeface="Arial" panose="020B0604020202020204" pitchFamily="34" charset="0"/>
            </a:endParaRPr>
          </a:p>
          <a:p>
            <a:pPr>
              <a:spcBef>
                <a:spcPts val="600"/>
              </a:spcBef>
              <a:spcAft>
                <a:spcPts val="600"/>
              </a:spcAft>
            </a:pPr>
            <a:r>
              <a:rPr lang="en-AU" sz="1800" dirty="0">
                <a:solidFill>
                  <a:srgbClr val="002664"/>
                </a:solidFill>
                <a:latin typeface="Public Sans" pitchFamily="2" charset="77"/>
                <a:cs typeface="Arial" panose="020B0604020202020204" pitchFamily="34" charset="0"/>
              </a:rPr>
              <a:t>We can:</a:t>
            </a:r>
          </a:p>
          <a:p>
            <a:pPr marL="342900" indent="-342900">
              <a:spcBef>
                <a:spcPts val="600"/>
              </a:spcBef>
              <a:spcAft>
                <a:spcPts val="600"/>
              </a:spcAft>
              <a:buFont typeface="Arial" panose="020B0604020202020204" pitchFamily="34" charset="0"/>
              <a:buChar char="•"/>
            </a:pPr>
            <a:r>
              <a:rPr lang="en-AU" sz="1800" dirty="0">
                <a:cs typeface="Arial" panose="020B0604020202020204" pitchFamily="34" charset="0"/>
              </a:rPr>
              <a:t>brainstorm design ideas</a:t>
            </a:r>
          </a:p>
          <a:p>
            <a:pPr marL="342900" indent="-342900">
              <a:spcBef>
                <a:spcPts val="600"/>
              </a:spcBef>
              <a:spcAft>
                <a:spcPts val="600"/>
              </a:spcAft>
              <a:buFont typeface="Arial" panose="020B0604020202020204" pitchFamily="34" charset="0"/>
              <a:buChar char="•"/>
            </a:pPr>
            <a:r>
              <a:rPr lang="en-AU" sz="1800" dirty="0">
                <a:cs typeface="Arial" panose="020B0604020202020204" pitchFamily="34" charset="0"/>
              </a:rPr>
              <a:t>sketch design ideas</a:t>
            </a:r>
          </a:p>
          <a:p>
            <a:pPr marL="342900" indent="-342900">
              <a:spcBef>
                <a:spcPts val="600"/>
              </a:spcBef>
              <a:spcAft>
                <a:spcPts val="600"/>
              </a:spcAft>
              <a:buFont typeface="Arial" panose="020B0604020202020204" pitchFamily="34" charset="0"/>
              <a:buChar char="•"/>
            </a:pPr>
            <a:r>
              <a:rPr lang="en-AU" sz="1800" dirty="0">
                <a:cs typeface="Arial" panose="020B0604020202020204" pitchFamily="34" charset="0"/>
              </a:rPr>
              <a:t>evaluate design ideas.</a:t>
            </a:r>
            <a:endParaRPr lang="en-US" sz="1800"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97</a:t>
            </a:fld>
            <a:endParaRPr lang="en-AU"/>
          </a:p>
        </p:txBody>
      </p:sp>
    </p:spTree>
    <p:extLst>
      <p:ext uri="{BB962C8B-B14F-4D97-AF65-F5344CB8AC3E}">
        <p14:creationId xmlns:p14="http://schemas.microsoft.com/office/powerpoint/2010/main" val="164474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a:xfrm>
            <a:off x="360000" y="360000"/>
            <a:ext cx="10080000" cy="545601"/>
          </a:xfrm>
        </p:spPr>
        <p:txBody>
          <a:bodyPr anchor="t">
            <a:normAutofit/>
          </a:bodyPr>
          <a:lstStyle/>
          <a:p>
            <a:r>
              <a:rPr lang="en-AU" dirty="0">
                <a:cs typeface="Arial" panose="020B0604020202020204" pitchFamily="34" charset="0"/>
              </a:rPr>
              <a:t>Research and planning</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a:xfrm>
            <a:off x="360000" y="982520"/>
            <a:ext cx="10080000" cy="310015"/>
          </a:xfrm>
        </p:spPr>
        <p:txBody>
          <a:bodyPr anchor="b">
            <a:noAutofit/>
          </a:bodyPr>
          <a:lstStyle/>
          <a:p>
            <a:pPr>
              <a:lnSpc>
                <a:spcPct val="140000"/>
              </a:lnSpc>
            </a:pPr>
            <a:r>
              <a:rPr lang="en-AU" dirty="0">
                <a:cs typeface="Arial" panose="020B0604020202020204" pitchFamily="34" charset="0"/>
              </a:rPr>
              <a:t>Idea development</a:t>
            </a:r>
          </a:p>
        </p:txBody>
      </p:sp>
      <p:pic>
        <p:nvPicPr>
          <p:cNvPr id="6" name="Picture 5" descr="brainstorm with 'carry item designs' in the centre and 4 arrow pointing out.">
            <a:extLst>
              <a:ext uri="{FF2B5EF4-FFF2-40B4-BE49-F238E27FC236}">
                <a16:creationId xmlns:a16="http://schemas.microsoft.com/office/drawing/2014/main" id="{ADFFAA3E-87C4-D5CF-D1FB-1151B0B0FDB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873910" y="1603323"/>
            <a:ext cx="4607754" cy="4567436"/>
          </a:xfrm>
          <a:prstGeom prst="rect">
            <a:avLst/>
          </a:prstGeom>
          <a:ln>
            <a:noFill/>
          </a:ln>
          <a:extLst>
            <a:ext uri="{53640926-AAD7-44D8-BBD7-CCE9431645EC}">
              <a14:shadowObscured xmlns:a14="http://schemas.microsoft.com/office/drawing/2010/main"/>
            </a:ext>
          </a:extLst>
        </p:spPr>
      </p:pic>
      <p:sp>
        <p:nvSpPr>
          <p:cNvPr id="11" name="Slide Number Placeholder 3">
            <a:extLst>
              <a:ext uri="{FF2B5EF4-FFF2-40B4-BE49-F238E27FC236}">
                <a16:creationId xmlns:a16="http://schemas.microsoft.com/office/drawing/2014/main" id="{D0B528B3-4483-FA36-DA7E-844AA69921D3}"/>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a:spcAft>
                <a:spcPts val="600"/>
              </a:spcAft>
            </a:pPr>
            <a:fld id="{10A01DC5-1685-4615-8240-15192985C6A2}" type="slidenum">
              <a:rPr lang="en-AU" smtClean="0"/>
              <a:pPr>
                <a:spcAft>
                  <a:spcPts val="600"/>
                </a:spcAft>
              </a:pPr>
              <a:t>98</a:t>
            </a:fld>
            <a:endParaRPr lang="en-AU"/>
          </a:p>
        </p:txBody>
      </p:sp>
    </p:spTree>
    <p:extLst>
      <p:ext uri="{BB962C8B-B14F-4D97-AF65-F5344CB8AC3E}">
        <p14:creationId xmlns:p14="http://schemas.microsoft.com/office/powerpoint/2010/main" val="65548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a:xfrm>
            <a:off x="360000" y="360000"/>
            <a:ext cx="10080000" cy="545601"/>
          </a:xfrm>
        </p:spPr>
        <p:txBody>
          <a:bodyPr anchor="t">
            <a:normAutofit/>
          </a:bodyPr>
          <a:lstStyle/>
          <a:p>
            <a:r>
              <a:rPr lang="en-AU" dirty="0">
                <a:cs typeface="Arial" panose="020B0604020202020204" pitchFamily="34" charset="0"/>
              </a:rPr>
              <a:t>Research and planning – example </a:t>
            </a: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a:xfrm>
            <a:off x="360000" y="982520"/>
            <a:ext cx="10080000" cy="310015"/>
          </a:xfrm>
        </p:spPr>
        <p:txBody>
          <a:bodyPr anchor="b">
            <a:noAutofit/>
          </a:bodyPr>
          <a:lstStyle/>
          <a:p>
            <a:pPr>
              <a:lnSpc>
                <a:spcPct val="140000"/>
              </a:lnSpc>
            </a:pPr>
            <a:r>
              <a:rPr lang="en-AU" dirty="0">
                <a:cs typeface="Arial" panose="020B0604020202020204" pitchFamily="34" charset="0"/>
              </a:rPr>
              <a:t>Idea development</a:t>
            </a:r>
          </a:p>
        </p:txBody>
      </p:sp>
      <p:pic>
        <p:nvPicPr>
          <p:cNvPr id="6" name="Picture 5" descr="Brainstorm with 'carry item designs' in the centre and 4 arrows pointing out.">
            <a:extLst>
              <a:ext uri="{FF2B5EF4-FFF2-40B4-BE49-F238E27FC236}">
                <a16:creationId xmlns:a16="http://schemas.microsoft.com/office/drawing/2014/main" id="{ADFFAA3E-87C4-D5CF-D1FB-1151B0B0FDB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873910" y="1603323"/>
            <a:ext cx="4607754" cy="4567436"/>
          </a:xfrm>
          <a:prstGeom prst="rect">
            <a:avLst/>
          </a:prstGeom>
          <a:ln>
            <a:noFill/>
          </a:ln>
          <a:extLst>
            <a:ext uri="{53640926-AAD7-44D8-BBD7-CCE9431645EC}">
              <a14:shadowObscured xmlns:a14="http://schemas.microsoft.com/office/drawing/2010/main"/>
            </a:ext>
          </a:extLst>
        </p:spPr>
      </p:pic>
      <p:sp>
        <p:nvSpPr>
          <p:cNvPr id="4" name="Freeform 3">
            <a:extLst>
              <a:ext uri="{FF2B5EF4-FFF2-40B4-BE49-F238E27FC236}">
                <a16:creationId xmlns:a16="http://schemas.microsoft.com/office/drawing/2014/main" id="{2FF6839B-232C-FD5F-9A72-A9BAD5360EAD}"/>
              </a:ext>
              <a:ext uri="{C183D7F6-B498-43B3-948B-1728B52AA6E4}">
                <adec:decorative xmlns:adec="http://schemas.microsoft.com/office/drawing/2017/decorative" val="1"/>
              </a:ext>
            </a:extLst>
          </p:cNvPr>
          <p:cNvSpPr/>
          <p:nvPr/>
        </p:nvSpPr>
        <p:spPr>
          <a:xfrm>
            <a:off x="2163946" y="4632151"/>
            <a:ext cx="1626797" cy="1478352"/>
          </a:xfrm>
          <a:custGeom>
            <a:avLst/>
            <a:gdLst/>
            <a:ahLst/>
            <a:cxnLst/>
            <a:rect l="l" t="t" r="r" b="b"/>
            <a:pathLst>
              <a:path w="4527978" h="4114800">
                <a:moveTo>
                  <a:pt x="0" y="0"/>
                </a:moveTo>
                <a:lnTo>
                  <a:pt x="4527978" y="0"/>
                </a:lnTo>
                <a:lnTo>
                  <a:pt x="452797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7" name="Freeform 4">
            <a:extLst>
              <a:ext uri="{FF2B5EF4-FFF2-40B4-BE49-F238E27FC236}">
                <a16:creationId xmlns:a16="http://schemas.microsoft.com/office/drawing/2014/main" id="{15015ADE-87C0-ED64-6131-6116E71235A1}"/>
              </a:ext>
              <a:ext uri="{C183D7F6-B498-43B3-948B-1728B52AA6E4}">
                <adec:decorative xmlns:adec="http://schemas.microsoft.com/office/drawing/2017/decorative" val="1"/>
              </a:ext>
            </a:extLst>
          </p:cNvPr>
          <p:cNvSpPr/>
          <p:nvPr/>
        </p:nvSpPr>
        <p:spPr>
          <a:xfrm>
            <a:off x="8481664" y="4312719"/>
            <a:ext cx="1917977" cy="185804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5">
            <a:extLst>
              <a:ext uri="{FF2B5EF4-FFF2-40B4-BE49-F238E27FC236}">
                <a16:creationId xmlns:a16="http://schemas.microsoft.com/office/drawing/2014/main" id="{0F87FC9B-A573-3990-E413-3EF774164551}"/>
              </a:ext>
              <a:ext uri="{C183D7F6-B498-43B3-948B-1728B52AA6E4}">
                <adec:decorative xmlns:adec="http://schemas.microsoft.com/office/drawing/2017/decorative" val="1"/>
              </a:ext>
            </a:extLst>
          </p:cNvPr>
          <p:cNvSpPr/>
          <p:nvPr/>
        </p:nvSpPr>
        <p:spPr>
          <a:xfrm>
            <a:off x="2832460" y="1486673"/>
            <a:ext cx="1170565" cy="1858040"/>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pic>
        <p:nvPicPr>
          <p:cNvPr id="10" name="Picture 9">
            <a:extLst>
              <a:ext uri="{FF2B5EF4-FFF2-40B4-BE49-F238E27FC236}">
                <a16:creationId xmlns:a16="http://schemas.microsoft.com/office/drawing/2014/main" id="{ACEAEF50-A58D-C13E-05BD-A73FB1A56E1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590594" y="1654722"/>
            <a:ext cx="1474468" cy="1960275"/>
          </a:xfrm>
          <a:prstGeom prst="rect">
            <a:avLst/>
          </a:prstGeom>
        </p:spPr>
      </p:pic>
      <p:sp>
        <p:nvSpPr>
          <p:cNvPr id="11" name="Slide Number Placeholder 3">
            <a:extLst>
              <a:ext uri="{FF2B5EF4-FFF2-40B4-BE49-F238E27FC236}">
                <a16:creationId xmlns:a16="http://schemas.microsoft.com/office/drawing/2014/main" id="{D0B528B3-4483-FA36-DA7E-844AA69921D3}"/>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a:spcAft>
                <a:spcPts val="600"/>
              </a:spcAft>
            </a:pPr>
            <a:fld id="{10A01DC5-1685-4615-8240-15192985C6A2}" type="slidenum">
              <a:rPr lang="en-AU" smtClean="0"/>
              <a:pPr>
                <a:spcAft>
                  <a:spcPts val="600"/>
                </a:spcAft>
              </a:pPr>
              <a:t>99</a:t>
            </a:fld>
            <a:endParaRPr lang="en-AU"/>
          </a:p>
        </p:txBody>
      </p:sp>
    </p:spTree>
    <p:extLst>
      <p:ext uri="{BB962C8B-B14F-4D97-AF65-F5344CB8AC3E}">
        <p14:creationId xmlns:p14="http://schemas.microsoft.com/office/powerpoint/2010/main" val="358963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curriculum-reform-template-2023</Template>
  <TotalTime>2</TotalTime>
  <Words>6703</Words>
  <Application>Microsoft Office PowerPoint</Application>
  <PresentationFormat>Widescreen</PresentationFormat>
  <Paragraphs>883</Paragraphs>
  <Slides>115</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115</vt:i4>
      </vt:variant>
    </vt:vector>
  </HeadingPairs>
  <TitlesOfParts>
    <vt:vector size="121" baseType="lpstr">
      <vt:lpstr>Times New Roman</vt:lpstr>
      <vt:lpstr>Calibri</vt:lpstr>
      <vt:lpstr>Public Sans Light</vt:lpstr>
      <vt:lpstr>Arial</vt:lpstr>
      <vt:lpstr>Public Sans</vt:lpstr>
      <vt:lpstr>NSWG Corporate</vt:lpstr>
      <vt:lpstr>Instructions for use</vt:lpstr>
      <vt:lpstr>Sew sustainable, sew awesome!</vt:lpstr>
      <vt:lpstr>Learning intention and success criteria (1)</vt:lpstr>
      <vt:lpstr>Classroom expectations</vt:lpstr>
      <vt:lpstr>Part 1</vt:lpstr>
      <vt:lpstr>Where are textiles found?</vt:lpstr>
      <vt:lpstr>Where are textiles found – answers</vt:lpstr>
      <vt:lpstr>Textiles: What are they? Where do they come from?</vt:lpstr>
      <vt:lpstr>Learning intention and success criteria (2)</vt:lpstr>
      <vt:lpstr>Looks like, feels like, sounds like</vt:lpstr>
      <vt:lpstr>Looks like, feels like, sounds like – answers</vt:lpstr>
      <vt:lpstr>Fibres, yarns and fabrics</vt:lpstr>
      <vt:lpstr>Classification of fibres</vt:lpstr>
      <vt:lpstr>Classification of fibres – activity</vt:lpstr>
      <vt:lpstr>Classification of fibres – answers </vt:lpstr>
      <vt:lpstr>Cotton and wool</vt:lpstr>
      <vt:lpstr>Do now</vt:lpstr>
      <vt:lpstr>Learning intention and success criteria (3)</vt:lpstr>
      <vt:lpstr>Safety in the textiles room – revision</vt:lpstr>
      <vt:lpstr>Learning intention and success criteria (4)</vt:lpstr>
      <vt:lpstr>Textile equipment revision</vt:lpstr>
      <vt:lpstr>Learning intention and success criteria (5)</vt:lpstr>
      <vt:lpstr>Sewing machine</vt:lpstr>
      <vt:lpstr>What does the bobbin do?</vt:lpstr>
      <vt:lpstr>Learning intention and success criteria (6)</vt:lpstr>
      <vt:lpstr>Tips for success</vt:lpstr>
      <vt:lpstr>Seam sample evaluation</vt:lpstr>
      <vt:lpstr>Evaluate skills learnt so far</vt:lpstr>
      <vt:lpstr>Learning intention and success criteria (7)</vt:lpstr>
      <vt:lpstr>Fabric decoration</vt:lpstr>
      <vt:lpstr>Fabric decoration – answers</vt:lpstr>
      <vt:lpstr>Which of these designs are suitable for appliqué – top or bottom?</vt:lpstr>
      <vt:lpstr>Appliqué process</vt:lpstr>
      <vt:lpstr>Appliqué process – answers</vt:lpstr>
      <vt:lpstr>PMI – appliqué sample</vt:lpstr>
      <vt:lpstr>Learning intention and success criteria (8)</vt:lpstr>
      <vt:lpstr>Stencilling</vt:lpstr>
      <vt:lpstr>PMI – stencilling</vt:lpstr>
      <vt:lpstr>Never Have I Ever</vt:lpstr>
      <vt:lpstr>Learning intention and success criteria (9)</vt:lpstr>
      <vt:lpstr>Bunting</vt:lpstr>
      <vt:lpstr>Pencil case</vt:lpstr>
      <vt:lpstr>Learning intention and success criteria (10)</vt:lpstr>
      <vt:lpstr>Design and production process</vt:lpstr>
      <vt:lpstr>Environmental issues</vt:lpstr>
      <vt:lpstr>Environmental issues – suggested answers</vt:lpstr>
      <vt:lpstr>Blogging</vt:lpstr>
      <vt:lpstr>Blog examples</vt:lpstr>
      <vt:lpstr>Infographics</vt:lpstr>
      <vt:lpstr>Part 2</vt:lpstr>
      <vt:lpstr>Learning intention and success criteria (11)</vt:lpstr>
      <vt:lpstr>Identifying and defining – design situation (1) </vt:lpstr>
      <vt:lpstr>Identifying and defining – design brief (1) </vt:lpstr>
      <vt:lpstr>Landscapes</vt:lpstr>
      <vt:lpstr>Landscape collage</vt:lpstr>
      <vt:lpstr>Connection</vt:lpstr>
      <vt:lpstr>Think, Pair, Share</vt:lpstr>
      <vt:lpstr>Think, Pair, Share – sample answers</vt:lpstr>
      <vt:lpstr>Think, Pair, Share – suggested answers</vt:lpstr>
      <vt:lpstr>Personal action</vt:lpstr>
      <vt:lpstr>Sphere of influence</vt:lpstr>
      <vt:lpstr>How many bags and plastics?</vt:lpstr>
      <vt:lpstr>The life of a plastic bag</vt:lpstr>
      <vt:lpstr>Logo design</vt:lpstr>
      <vt:lpstr>Logo design (statements)</vt:lpstr>
      <vt:lpstr>Learning intention and success criteria (12)</vt:lpstr>
      <vt:lpstr>Indigenous bags and textiles</vt:lpstr>
      <vt:lpstr>Aboriginal weaving overview</vt:lpstr>
      <vt:lpstr>Aboriginal weaving</vt:lpstr>
      <vt:lpstr>Materials and techniques</vt:lpstr>
      <vt:lpstr>Cultural significance and design and patterns</vt:lpstr>
      <vt:lpstr>Types of woven items</vt:lpstr>
      <vt:lpstr>Modern adaptations and revivals</vt:lpstr>
      <vt:lpstr>Indigenous Cultural Intellectual Property (ICIP)</vt:lpstr>
      <vt:lpstr>Recall fibre to yarn to fabric process</vt:lpstr>
      <vt:lpstr>Weaving process</vt:lpstr>
      <vt:lpstr>Types of weaves (1)</vt:lpstr>
      <vt:lpstr>Types of weaves (2)</vt:lpstr>
      <vt:lpstr>Types of weaves (3)</vt:lpstr>
      <vt:lpstr>Paper weaving</vt:lpstr>
      <vt:lpstr>Loom weaving activity</vt:lpstr>
      <vt:lpstr>Complete this statement in your workbook</vt:lpstr>
      <vt:lpstr>Learning intention and success criteria (13)</vt:lpstr>
      <vt:lpstr>Materials and solutions</vt:lpstr>
      <vt:lpstr>See-Think-Wonder</vt:lpstr>
      <vt:lpstr>Safety</vt:lpstr>
      <vt:lpstr>Safety – suggested answers</vt:lpstr>
      <vt:lpstr>PMI – plastic fusion</vt:lpstr>
      <vt:lpstr>Part 3</vt:lpstr>
      <vt:lpstr>Learning intention and success criteria (14)</vt:lpstr>
      <vt:lpstr>Project development</vt:lpstr>
      <vt:lpstr>Identifying and defining – design situation (2) </vt:lpstr>
      <vt:lpstr>Identifying and defining – design brief (2) </vt:lpstr>
      <vt:lpstr>Factors affecting design</vt:lpstr>
      <vt:lpstr>Criteria for success</vt:lpstr>
      <vt:lpstr>Criteria for success – sample</vt:lpstr>
      <vt:lpstr>Learning intention and success criteria (15)</vt:lpstr>
      <vt:lpstr>Research and planning</vt:lpstr>
      <vt:lpstr>Research and planning – example </vt:lpstr>
      <vt:lpstr>Idea development</vt:lpstr>
      <vt:lpstr>Peer feedback on final design</vt:lpstr>
      <vt:lpstr>PMI – evaluation of design ideas</vt:lpstr>
      <vt:lpstr>Final design</vt:lpstr>
      <vt:lpstr>Final design – image</vt:lpstr>
      <vt:lpstr>Learning intention and success criteria (16)</vt:lpstr>
      <vt:lpstr>Creating an action plan</vt:lpstr>
      <vt:lpstr>Steps to create an action plan </vt:lpstr>
      <vt:lpstr>Action plan – timeframe</vt:lpstr>
      <vt:lpstr>Learning intention and success criteria (17)</vt:lpstr>
      <vt:lpstr>Testing and evaluating</vt:lpstr>
      <vt:lpstr>References (1)</vt:lpstr>
      <vt:lpstr>References (2)</vt:lpstr>
      <vt:lpstr>References (3)</vt:lpstr>
      <vt:lpstr>References (4)</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Sew sustainable, sew awesome! slideshow</dc:title>
  <dc:subject/>
  <dc:creator>NSW Department of Education</dc:creator>
  <cp:keywords/>
  <dc:description/>
  <dcterms:created xsi:type="dcterms:W3CDTF">2024-08-05T04:55:58Z</dcterms:created>
  <dcterms:modified xsi:type="dcterms:W3CDTF">2024-08-05T04:59:05Z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2024-08-05T04:56:09Z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ddd591e7-6150-4c03-be34-4b98cf326767</vt:lpwstr>
  </property>
  <property fmtid="{D5CDD505-2E9C-101B-9397-08002B2CF9AE}" pid="8" name="MSIP_Label_b603dfd7-d93a-4381-a340-2995d8282205_ContentBits">
    <vt:lpwstr>0</vt:lpwstr>
  </property>
</Properties>
</file>