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55" r:id="rId1"/>
  </p:sldMasterIdLst>
  <p:notesMasterIdLst>
    <p:notesMasterId r:id="rId80"/>
  </p:notesMasterIdLst>
  <p:handoutMasterIdLst>
    <p:handoutMasterId r:id="rId81"/>
  </p:handoutMasterIdLst>
  <p:sldIdLst>
    <p:sldId id="2147479843" r:id="rId2"/>
    <p:sldId id="258" r:id="rId3"/>
    <p:sldId id="2147479845" r:id="rId4"/>
    <p:sldId id="271" r:id="rId5"/>
    <p:sldId id="2147479844" r:id="rId6"/>
    <p:sldId id="2147479846" r:id="rId7"/>
    <p:sldId id="26419" r:id="rId8"/>
    <p:sldId id="2147479847" r:id="rId9"/>
    <p:sldId id="2147479839" r:id="rId10"/>
    <p:sldId id="26421" r:id="rId11"/>
    <p:sldId id="26394" r:id="rId12"/>
    <p:sldId id="26457" r:id="rId13"/>
    <p:sldId id="26456" r:id="rId14"/>
    <p:sldId id="2147479840" r:id="rId15"/>
    <p:sldId id="2147479848" r:id="rId16"/>
    <p:sldId id="26395" r:id="rId17"/>
    <p:sldId id="2147479841" r:id="rId18"/>
    <p:sldId id="2147479842" r:id="rId19"/>
    <p:sldId id="26423" r:id="rId20"/>
    <p:sldId id="26396" r:id="rId21"/>
    <p:sldId id="2147479819" r:id="rId22"/>
    <p:sldId id="26424" r:id="rId23"/>
    <p:sldId id="26397" r:id="rId24"/>
    <p:sldId id="363" r:id="rId25"/>
    <p:sldId id="26398" r:id="rId26"/>
    <p:sldId id="26425" r:id="rId27"/>
    <p:sldId id="373" r:id="rId28"/>
    <p:sldId id="2147479820" r:id="rId29"/>
    <p:sldId id="26426" r:id="rId30"/>
    <p:sldId id="2147479849" r:id="rId31"/>
    <p:sldId id="2147479821" r:id="rId32"/>
    <p:sldId id="26439" r:id="rId33"/>
    <p:sldId id="2147479850" r:id="rId34"/>
    <p:sldId id="26428" r:id="rId35"/>
    <p:sldId id="26401" r:id="rId36"/>
    <p:sldId id="26440" r:id="rId37"/>
    <p:sldId id="26402" r:id="rId38"/>
    <p:sldId id="2147479825" r:id="rId39"/>
    <p:sldId id="26403" r:id="rId40"/>
    <p:sldId id="26441" r:id="rId41"/>
    <p:sldId id="375" r:id="rId42"/>
    <p:sldId id="2147479827" r:id="rId43"/>
    <p:sldId id="2147479854" r:id="rId44"/>
    <p:sldId id="26442" r:id="rId45"/>
    <p:sldId id="2147479852" r:id="rId46"/>
    <p:sldId id="2147479829" r:id="rId47"/>
    <p:sldId id="26443" r:id="rId48"/>
    <p:sldId id="26405" r:id="rId49"/>
    <p:sldId id="2147479830" r:id="rId50"/>
    <p:sldId id="26444" r:id="rId51"/>
    <p:sldId id="26406" r:id="rId52"/>
    <p:sldId id="2147479831" r:id="rId53"/>
    <p:sldId id="26445" r:id="rId54"/>
    <p:sldId id="26407" r:id="rId55"/>
    <p:sldId id="376" r:id="rId56"/>
    <p:sldId id="26408" r:id="rId57"/>
    <p:sldId id="26446" r:id="rId58"/>
    <p:sldId id="377" r:id="rId59"/>
    <p:sldId id="2147479832" r:id="rId60"/>
    <p:sldId id="26413" r:id="rId61"/>
    <p:sldId id="26451" r:id="rId62"/>
    <p:sldId id="379" r:id="rId63"/>
    <p:sldId id="2147479834" r:id="rId64"/>
    <p:sldId id="26452" r:id="rId65"/>
    <p:sldId id="26414" r:id="rId66"/>
    <p:sldId id="2147479833" r:id="rId67"/>
    <p:sldId id="26453" r:id="rId68"/>
    <p:sldId id="26415" r:id="rId69"/>
    <p:sldId id="2147479853" r:id="rId70"/>
    <p:sldId id="2147479837" r:id="rId71"/>
    <p:sldId id="26454" r:id="rId72"/>
    <p:sldId id="26416" r:id="rId73"/>
    <p:sldId id="2147479836" r:id="rId74"/>
    <p:sldId id="26455" r:id="rId75"/>
    <p:sldId id="26417" r:id="rId76"/>
    <p:sldId id="380" r:id="rId77"/>
    <p:sldId id="360" r:id="rId78"/>
    <p:sldId id="361" r:id="rId79"/>
  </p:sldIdLst>
  <p:sldSz cx="12192000" cy="6858000"/>
  <p:notesSz cx="6858000" cy="9144000"/>
  <p:embeddedFontLst>
    <p:embeddedFont>
      <p:font typeface="Montserrat" panose="00000500000000000000" pitchFamily="2" charset="0"/>
      <p:regular r:id="rId82"/>
      <p:bold r:id="rId83"/>
      <p:italic r:id="rId84"/>
      <p:boldItalic r:id="rId85"/>
    </p:embeddedFont>
    <p:embeddedFont>
      <p:font typeface="Public Sans" pitchFamily="2" charset="0"/>
      <p:regular r:id="rId86"/>
      <p:bold r:id="rId87"/>
      <p:italic r:id="rId88"/>
      <p:boldItalic r:id="rId89"/>
    </p:embeddedFont>
    <p:embeddedFont>
      <p:font typeface="Segoe UI" panose="020B0502040204020203" pitchFamily="34" charset="0"/>
      <p:regular r:id="rId90"/>
      <p:bold r:id="rId91"/>
      <p:italic r:id="rId92"/>
      <p:boldItalic r:id="rId9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147479843"/>
            <p14:sldId id="258"/>
            <p14:sldId id="2147479845"/>
          </p14:sldIdLst>
        </p14:section>
        <p14:section name="Weeks 1-2" id="{DCC4390F-3D7F-46FC-B498-B1710DE89051}">
          <p14:sldIdLst>
            <p14:sldId id="271"/>
            <p14:sldId id="2147479844"/>
            <p14:sldId id="2147479846"/>
            <p14:sldId id="26419"/>
            <p14:sldId id="2147479847"/>
            <p14:sldId id="2147479839"/>
            <p14:sldId id="26421"/>
            <p14:sldId id="26394"/>
            <p14:sldId id="26457"/>
            <p14:sldId id="26456"/>
            <p14:sldId id="2147479840"/>
            <p14:sldId id="2147479848"/>
            <p14:sldId id="26395"/>
            <p14:sldId id="2147479841"/>
            <p14:sldId id="2147479842"/>
            <p14:sldId id="26423"/>
            <p14:sldId id="26396"/>
            <p14:sldId id="2147479819"/>
            <p14:sldId id="26424"/>
            <p14:sldId id="26397"/>
            <p14:sldId id="363"/>
          </p14:sldIdLst>
        </p14:section>
        <p14:section name="Weeks 3-4" id="{0C508058-CBBC-443C-826C-2135BB7A2CBF}">
          <p14:sldIdLst>
            <p14:sldId id="26398"/>
            <p14:sldId id="26425"/>
            <p14:sldId id="373"/>
            <p14:sldId id="2147479820"/>
            <p14:sldId id="26426"/>
            <p14:sldId id="2147479849"/>
            <p14:sldId id="2147479821"/>
            <p14:sldId id="26439"/>
            <p14:sldId id="2147479850"/>
            <p14:sldId id="26428"/>
            <p14:sldId id="26401"/>
            <p14:sldId id="26440"/>
            <p14:sldId id="26402"/>
            <p14:sldId id="2147479825"/>
          </p14:sldIdLst>
        </p14:section>
        <p14:section name="Weeks 5-6" id="{D311B72E-8C2D-447A-94CB-8DC2A5F70580}">
          <p14:sldIdLst>
            <p14:sldId id="26403"/>
            <p14:sldId id="26441"/>
            <p14:sldId id="375"/>
            <p14:sldId id="2147479827"/>
            <p14:sldId id="2147479854"/>
            <p14:sldId id="26442"/>
            <p14:sldId id="2147479852"/>
            <p14:sldId id="2147479829"/>
            <p14:sldId id="26443"/>
            <p14:sldId id="26405"/>
            <p14:sldId id="2147479830"/>
            <p14:sldId id="26444"/>
            <p14:sldId id="26406"/>
            <p14:sldId id="2147479831"/>
            <p14:sldId id="26445"/>
            <p14:sldId id="26407"/>
            <p14:sldId id="376"/>
          </p14:sldIdLst>
        </p14:section>
        <p14:section name="Weeks 7-8" id="{B21BCBEC-C5DC-4879-B536-817CEA2FF62D}">
          <p14:sldIdLst>
            <p14:sldId id="26408"/>
            <p14:sldId id="26446"/>
            <p14:sldId id="377"/>
            <p14:sldId id="2147479832"/>
          </p14:sldIdLst>
        </p14:section>
        <p14:section name="Weeks 9-10" id="{F71CF020-5F65-46CA-A656-08E4E54F9932}">
          <p14:sldIdLst>
            <p14:sldId id="26413"/>
            <p14:sldId id="26451"/>
            <p14:sldId id="379"/>
            <p14:sldId id="2147479834"/>
            <p14:sldId id="26452"/>
            <p14:sldId id="26414"/>
            <p14:sldId id="2147479833"/>
            <p14:sldId id="26453"/>
            <p14:sldId id="26415"/>
            <p14:sldId id="2147479853"/>
            <p14:sldId id="2147479837"/>
            <p14:sldId id="26454"/>
            <p14:sldId id="26416"/>
            <p14:sldId id="2147479836"/>
            <p14:sldId id="26455"/>
            <p14:sldId id="26417"/>
            <p14:sldId id="380"/>
          </p14:sldIdLst>
        </p14:section>
        <p14:section name="References" id="{DBC31484-F5F8-4CB1-8DB4-A562A9780899}">
          <p14:sldIdLst>
            <p14:sldId id="360"/>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ACB6"/>
    <a:srgbClr val="CDD3D6"/>
    <a:srgbClr val="EBEBEB"/>
    <a:srgbClr val="00296C"/>
    <a:srgbClr val="146CFD"/>
    <a:srgbClr val="0070C0"/>
    <a:srgbClr val="CBEDFD"/>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3" autoAdjust="0"/>
    <p:restoredTop sz="95949" autoAdjust="0"/>
  </p:normalViewPr>
  <p:slideViewPr>
    <p:cSldViewPr snapToGrid="0">
      <p:cViewPr varScale="1">
        <p:scale>
          <a:sx n="102" d="100"/>
          <a:sy n="102" d="100"/>
        </p:scale>
        <p:origin x="92" y="84"/>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239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9.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2.fntdata"/><Relationship Id="rId98"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F97A5-C3D1-4415-ADCA-2719BF9B2C8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A6B1DD9-2BFD-46B0-966A-74B721BD7E5F}">
      <dgm:prSet/>
      <dgm:spPr/>
      <dgm:t>
        <a:bodyPr/>
        <a:lstStyle/>
        <a:p>
          <a:pPr>
            <a:lnSpc>
              <a:spcPct val="100000"/>
            </a:lnSpc>
          </a:pPr>
          <a:r>
            <a:rPr lang="en-AU" b="0" noProof="0"/>
            <a:t>Identify Materials – Research metals, sustainability options.</a:t>
          </a:r>
          <a:endParaRPr lang="en-AU" noProof="0"/>
        </a:p>
      </dgm:t>
    </dgm:pt>
    <dgm:pt modelId="{5EB4AD75-E2B3-448C-B74B-80B6EEEE9EBA}" type="parTrans" cxnId="{C807CE55-F7F0-474F-90C0-28F646C8199C}">
      <dgm:prSet/>
      <dgm:spPr/>
      <dgm:t>
        <a:bodyPr/>
        <a:lstStyle/>
        <a:p>
          <a:endParaRPr lang="en-US"/>
        </a:p>
      </dgm:t>
    </dgm:pt>
    <dgm:pt modelId="{55DF6CA4-5805-41BA-83A2-30E61ACB92BD}" type="sibTrans" cxnId="{C807CE55-F7F0-474F-90C0-28F646C8199C}">
      <dgm:prSet/>
      <dgm:spPr/>
      <dgm:t>
        <a:bodyPr/>
        <a:lstStyle/>
        <a:p>
          <a:endParaRPr lang="en-US"/>
        </a:p>
      </dgm:t>
    </dgm:pt>
    <dgm:pt modelId="{874F081D-7AD1-4B4F-B651-2DA92D94FEF3}">
      <dgm:prSet/>
      <dgm:spPr/>
      <dgm:t>
        <a:bodyPr/>
        <a:lstStyle/>
        <a:p>
          <a:r>
            <a:rPr lang="en-AU" noProof="0"/>
            <a:t>Study Existing Jewellery – Explore traditional and modern techniques.</a:t>
          </a:r>
        </a:p>
      </dgm:t>
    </dgm:pt>
    <dgm:pt modelId="{D862FC41-9A77-41B8-AF75-5A036BE00ADA}" type="parTrans" cxnId="{0927B0B6-3E81-4080-B963-2DD79864AA13}">
      <dgm:prSet/>
      <dgm:spPr/>
      <dgm:t>
        <a:bodyPr/>
        <a:lstStyle/>
        <a:p>
          <a:endParaRPr lang="en-US"/>
        </a:p>
      </dgm:t>
    </dgm:pt>
    <dgm:pt modelId="{71E6E52C-0B94-49AA-B2DE-2804F1DA9B75}" type="sibTrans" cxnId="{0927B0B6-3E81-4080-B963-2DD79864AA13}">
      <dgm:prSet/>
      <dgm:spPr/>
      <dgm:t>
        <a:bodyPr/>
        <a:lstStyle/>
        <a:p>
          <a:endParaRPr lang="en-US"/>
        </a:p>
      </dgm:t>
    </dgm:pt>
    <dgm:pt modelId="{F83554B2-3196-4499-88E8-7EBA1CCB0E04}">
      <dgm:prSet/>
      <dgm:spPr/>
      <dgm:t>
        <a:bodyPr/>
        <a:lstStyle/>
        <a:p>
          <a:pPr>
            <a:lnSpc>
              <a:spcPct val="100000"/>
            </a:lnSpc>
          </a:pPr>
          <a:r>
            <a:rPr lang="en-AU" b="0" noProof="0"/>
            <a:t>Outline Design Factors – Consider trends, budget, ethics, and sustainability.</a:t>
          </a:r>
          <a:endParaRPr lang="en-AU" noProof="0"/>
        </a:p>
      </dgm:t>
    </dgm:pt>
    <dgm:pt modelId="{A6B134E7-FF40-46B5-8832-338D93B96B77}" type="parTrans" cxnId="{53571E2C-DA5C-4425-B276-F2723890A6CC}">
      <dgm:prSet/>
      <dgm:spPr/>
      <dgm:t>
        <a:bodyPr/>
        <a:lstStyle/>
        <a:p>
          <a:endParaRPr lang="en-US"/>
        </a:p>
      </dgm:t>
    </dgm:pt>
    <dgm:pt modelId="{7B968DA0-7810-4DD1-919D-659A3DB75F8C}" type="sibTrans" cxnId="{53571E2C-DA5C-4425-B276-F2723890A6CC}">
      <dgm:prSet/>
      <dgm:spPr/>
      <dgm:t>
        <a:bodyPr/>
        <a:lstStyle/>
        <a:p>
          <a:endParaRPr lang="en-US"/>
        </a:p>
      </dgm:t>
    </dgm:pt>
    <dgm:pt modelId="{019F3FE5-30DE-42F4-BE9A-B4C73B07EAD7}">
      <dgm:prSet/>
      <dgm:spPr/>
      <dgm:t>
        <a:bodyPr/>
        <a:lstStyle/>
        <a:p>
          <a:pPr>
            <a:lnSpc>
              <a:spcPct val="100000"/>
            </a:lnSpc>
          </a:pPr>
          <a:r>
            <a:rPr lang="en-AU" b="0" noProof="0"/>
            <a:t>Develop Initial Ideas – Create sketches, mood boards, and CAD designs.</a:t>
          </a:r>
          <a:endParaRPr lang="en-AU" noProof="0"/>
        </a:p>
      </dgm:t>
    </dgm:pt>
    <dgm:pt modelId="{4565BA36-B56D-483F-8B1E-B190F01A350F}" type="parTrans" cxnId="{5F1FCFF4-37EC-4881-884D-9B909CF61A22}">
      <dgm:prSet/>
      <dgm:spPr/>
      <dgm:t>
        <a:bodyPr/>
        <a:lstStyle/>
        <a:p>
          <a:endParaRPr lang="en-US"/>
        </a:p>
      </dgm:t>
    </dgm:pt>
    <dgm:pt modelId="{A57BB609-D692-4C11-A057-600189AFF57F}" type="sibTrans" cxnId="{5F1FCFF4-37EC-4881-884D-9B909CF61A22}">
      <dgm:prSet/>
      <dgm:spPr/>
      <dgm:t>
        <a:bodyPr/>
        <a:lstStyle/>
        <a:p>
          <a:endParaRPr lang="en-US"/>
        </a:p>
      </dgm:t>
    </dgm:pt>
    <dgm:pt modelId="{17A66DC9-CBC9-4E4C-BC65-C9FA77F6D73A}">
      <dgm:prSet/>
      <dgm:spPr/>
      <dgm:t>
        <a:bodyPr/>
        <a:lstStyle/>
        <a:p>
          <a:pPr>
            <a:lnSpc>
              <a:spcPct val="100000"/>
            </a:lnSpc>
          </a:pPr>
          <a:r>
            <a:rPr lang="en-AU" b="0" noProof="0"/>
            <a:t>Plan Production – Choose tools, materials, and manufacturing techniques.</a:t>
          </a:r>
          <a:endParaRPr lang="en-AU" noProof="0"/>
        </a:p>
      </dgm:t>
    </dgm:pt>
    <dgm:pt modelId="{BCFF4F9B-E880-489C-9516-EA020CBD7F8F}" type="parTrans" cxnId="{C0B713FA-1659-4855-A155-B02A1BB22361}">
      <dgm:prSet/>
      <dgm:spPr/>
      <dgm:t>
        <a:bodyPr/>
        <a:lstStyle/>
        <a:p>
          <a:endParaRPr lang="en-US"/>
        </a:p>
      </dgm:t>
    </dgm:pt>
    <dgm:pt modelId="{55C300C8-9F35-4E3D-904B-4929B16823E9}" type="sibTrans" cxnId="{C0B713FA-1659-4855-A155-B02A1BB22361}">
      <dgm:prSet/>
      <dgm:spPr/>
      <dgm:t>
        <a:bodyPr/>
        <a:lstStyle/>
        <a:p>
          <a:endParaRPr lang="en-US"/>
        </a:p>
      </dgm:t>
    </dgm:pt>
    <dgm:pt modelId="{423CB67E-D10F-4579-945F-3056EF3E1423}">
      <dgm:prSet/>
      <dgm:spPr/>
      <dgm:t>
        <a:bodyPr/>
        <a:lstStyle/>
        <a:p>
          <a:pPr>
            <a:lnSpc>
              <a:spcPct val="100000"/>
            </a:lnSpc>
          </a:pPr>
          <a:r>
            <a:rPr lang="en-AU" b="0" noProof="0"/>
            <a:t>Create Prototype – Use 3D printing, wax models, or sample materials.</a:t>
          </a:r>
          <a:endParaRPr lang="en-AU" noProof="0"/>
        </a:p>
      </dgm:t>
    </dgm:pt>
    <dgm:pt modelId="{41F5F7CF-670D-4A1C-8580-641133B84D6A}" type="parTrans" cxnId="{6636CFF2-FA80-4F91-9BBD-D00DB32ECFCB}">
      <dgm:prSet/>
      <dgm:spPr/>
      <dgm:t>
        <a:bodyPr/>
        <a:lstStyle/>
        <a:p>
          <a:endParaRPr lang="en-US"/>
        </a:p>
      </dgm:t>
    </dgm:pt>
    <dgm:pt modelId="{2C3F59C7-09BD-4AE3-8B1F-0066F9B96384}" type="sibTrans" cxnId="{6636CFF2-FA80-4F91-9BBD-D00DB32ECFCB}">
      <dgm:prSet/>
      <dgm:spPr/>
      <dgm:t>
        <a:bodyPr/>
        <a:lstStyle/>
        <a:p>
          <a:endParaRPr lang="en-US"/>
        </a:p>
      </dgm:t>
    </dgm:pt>
    <dgm:pt modelId="{5A16037A-3352-47E5-B89A-18E92A4693EC}">
      <dgm:prSet/>
      <dgm:spPr/>
      <dgm:t>
        <a:bodyPr/>
        <a:lstStyle/>
        <a:p>
          <a:pPr>
            <a:lnSpc>
              <a:spcPct val="100000"/>
            </a:lnSpc>
          </a:pPr>
          <a:r>
            <a:rPr lang="en-AU" b="0" noProof="0"/>
            <a:t>Refine &amp; Improve – Test and modify designs based on feedback.</a:t>
          </a:r>
          <a:endParaRPr lang="en-AU" noProof="0"/>
        </a:p>
      </dgm:t>
    </dgm:pt>
    <dgm:pt modelId="{10C9CC98-5EA0-463B-B714-AA775A8D92DB}" type="parTrans" cxnId="{F4ACDB15-09E4-4305-A1DC-72D17FAC287E}">
      <dgm:prSet/>
      <dgm:spPr/>
      <dgm:t>
        <a:bodyPr/>
        <a:lstStyle/>
        <a:p>
          <a:endParaRPr lang="en-US"/>
        </a:p>
      </dgm:t>
    </dgm:pt>
    <dgm:pt modelId="{955534C3-29B1-47F4-BC1A-537A188CECB1}" type="sibTrans" cxnId="{F4ACDB15-09E4-4305-A1DC-72D17FAC287E}">
      <dgm:prSet/>
      <dgm:spPr/>
      <dgm:t>
        <a:bodyPr/>
        <a:lstStyle/>
        <a:p>
          <a:endParaRPr lang="en-US"/>
        </a:p>
      </dgm:t>
    </dgm:pt>
    <dgm:pt modelId="{005C1A6A-280F-4A1A-8CE1-8BFEE13F1E65}" type="pres">
      <dgm:prSet presAssocID="{FA0F97A5-C3D1-4415-ADCA-2719BF9B2C89}" presName="root" presStyleCnt="0">
        <dgm:presLayoutVars>
          <dgm:dir/>
          <dgm:resizeHandles val="exact"/>
        </dgm:presLayoutVars>
      </dgm:prSet>
      <dgm:spPr/>
    </dgm:pt>
    <dgm:pt modelId="{A2EAC6C2-21ED-4AEF-A77C-35A1FFDA3128}" type="pres">
      <dgm:prSet presAssocID="{7A6B1DD9-2BFD-46B0-966A-74B721BD7E5F}" presName="compNode" presStyleCnt="0"/>
      <dgm:spPr/>
    </dgm:pt>
    <dgm:pt modelId="{C2843801-3369-4975-AB62-321E885DC0B6}" type="pres">
      <dgm:prSet presAssocID="{7A6B1DD9-2BFD-46B0-966A-74B721BD7E5F}" presName="bgRect" presStyleLbl="bgShp" presStyleIdx="0" presStyleCnt="7" custLinFactNeighborX="-2017"/>
      <dgm:spPr>
        <a:prstGeom prst="rect">
          <a:avLst/>
        </a:prstGeom>
        <a:solidFill>
          <a:schemeClr val="bg2"/>
        </a:solidFill>
      </dgm:spPr>
    </dgm:pt>
    <dgm:pt modelId="{F420711F-688A-4505-A118-5911D1E7F4AD}" type="pres">
      <dgm:prSet presAssocID="{7A6B1DD9-2BFD-46B0-966A-74B721BD7E5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98F4577B-3068-4A25-83DD-FBEF7C235B78}" type="pres">
      <dgm:prSet presAssocID="{7A6B1DD9-2BFD-46B0-966A-74B721BD7E5F}" presName="spaceRect" presStyleCnt="0"/>
      <dgm:spPr/>
    </dgm:pt>
    <dgm:pt modelId="{5794387D-5FC0-4314-9343-B3EF4A7880DA}" type="pres">
      <dgm:prSet presAssocID="{7A6B1DD9-2BFD-46B0-966A-74B721BD7E5F}" presName="parTx" presStyleLbl="revTx" presStyleIdx="0" presStyleCnt="7">
        <dgm:presLayoutVars>
          <dgm:chMax val="0"/>
          <dgm:chPref val="0"/>
        </dgm:presLayoutVars>
      </dgm:prSet>
      <dgm:spPr/>
    </dgm:pt>
    <dgm:pt modelId="{3CDBE042-7C38-4C4F-B541-F70BD56B23F5}" type="pres">
      <dgm:prSet presAssocID="{55DF6CA4-5805-41BA-83A2-30E61ACB92BD}" presName="sibTrans" presStyleCnt="0"/>
      <dgm:spPr/>
    </dgm:pt>
    <dgm:pt modelId="{9A781761-FA3C-4E04-A3BE-6C19FD0C240E}" type="pres">
      <dgm:prSet presAssocID="{874F081D-7AD1-4B4F-B651-2DA92D94FEF3}" presName="compNode" presStyleCnt="0"/>
      <dgm:spPr/>
    </dgm:pt>
    <dgm:pt modelId="{4BC7CA0F-798C-4962-AC47-4A259372D96D}" type="pres">
      <dgm:prSet presAssocID="{874F081D-7AD1-4B4F-B651-2DA92D94FEF3}" presName="bgRect" presStyleLbl="bgShp" presStyleIdx="1" presStyleCnt="7"/>
      <dgm:spPr>
        <a:prstGeom prst="rect">
          <a:avLst/>
        </a:prstGeom>
        <a:solidFill>
          <a:schemeClr val="bg2"/>
        </a:solidFill>
      </dgm:spPr>
    </dgm:pt>
    <dgm:pt modelId="{26C3D196-0313-4FF4-B96B-0C1759B396A2}" type="pres">
      <dgm:prSet presAssocID="{874F081D-7AD1-4B4F-B651-2DA92D94FEF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ng"/>
        </a:ext>
      </dgm:extLst>
    </dgm:pt>
    <dgm:pt modelId="{A84F4154-950F-4280-976C-762E6F328EE0}" type="pres">
      <dgm:prSet presAssocID="{874F081D-7AD1-4B4F-B651-2DA92D94FEF3}" presName="spaceRect" presStyleCnt="0"/>
      <dgm:spPr/>
    </dgm:pt>
    <dgm:pt modelId="{FA630C88-792A-4DED-AA0B-DBC6C6906AEC}" type="pres">
      <dgm:prSet presAssocID="{874F081D-7AD1-4B4F-B651-2DA92D94FEF3}" presName="parTx" presStyleLbl="revTx" presStyleIdx="1" presStyleCnt="7">
        <dgm:presLayoutVars>
          <dgm:chMax val="0"/>
          <dgm:chPref val="0"/>
        </dgm:presLayoutVars>
      </dgm:prSet>
      <dgm:spPr/>
    </dgm:pt>
    <dgm:pt modelId="{7251EBCB-DA98-4A9C-A8B4-C55A1B01920A}" type="pres">
      <dgm:prSet presAssocID="{71E6E52C-0B94-49AA-B2DE-2804F1DA9B75}" presName="sibTrans" presStyleCnt="0"/>
      <dgm:spPr/>
    </dgm:pt>
    <dgm:pt modelId="{9F119423-352C-44E8-910D-45EDEAEC5DAE}" type="pres">
      <dgm:prSet presAssocID="{F83554B2-3196-4499-88E8-7EBA1CCB0E04}" presName="compNode" presStyleCnt="0"/>
      <dgm:spPr/>
    </dgm:pt>
    <dgm:pt modelId="{CF4AD28B-AA8D-4A40-8BB8-9F57DE4FDD10}" type="pres">
      <dgm:prSet presAssocID="{F83554B2-3196-4499-88E8-7EBA1CCB0E04}" presName="bgRect" presStyleLbl="bgShp" presStyleIdx="2" presStyleCnt="7"/>
      <dgm:spPr>
        <a:prstGeom prst="rect">
          <a:avLst/>
        </a:prstGeom>
        <a:solidFill>
          <a:schemeClr val="bg2"/>
        </a:solidFill>
      </dgm:spPr>
    </dgm:pt>
    <dgm:pt modelId="{5DC9AF46-D6C8-4538-B758-23548AF88087}" type="pres">
      <dgm:prSet presAssocID="{F83554B2-3196-4499-88E8-7EBA1CCB0E0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9D15DFBB-AD02-4929-8E30-5364D127BA16}" type="pres">
      <dgm:prSet presAssocID="{F83554B2-3196-4499-88E8-7EBA1CCB0E04}" presName="spaceRect" presStyleCnt="0"/>
      <dgm:spPr/>
    </dgm:pt>
    <dgm:pt modelId="{BCFE811E-25D1-4159-B551-63619B9E8190}" type="pres">
      <dgm:prSet presAssocID="{F83554B2-3196-4499-88E8-7EBA1CCB0E04}" presName="parTx" presStyleLbl="revTx" presStyleIdx="2" presStyleCnt="7">
        <dgm:presLayoutVars>
          <dgm:chMax val="0"/>
          <dgm:chPref val="0"/>
        </dgm:presLayoutVars>
      </dgm:prSet>
      <dgm:spPr/>
    </dgm:pt>
    <dgm:pt modelId="{44B863F2-F8DE-4BAA-A045-B99AC8733DE5}" type="pres">
      <dgm:prSet presAssocID="{7B968DA0-7810-4DD1-919D-659A3DB75F8C}" presName="sibTrans" presStyleCnt="0"/>
      <dgm:spPr/>
    </dgm:pt>
    <dgm:pt modelId="{E930E8A3-F524-416F-842B-552D250A370D}" type="pres">
      <dgm:prSet presAssocID="{019F3FE5-30DE-42F4-BE9A-B4C73B07EAD7}" presName="compNode" presStyleCnt="0"/>
      <dgm:spPr/>
    </dgm:pt>
    <dgm:pt modelId="{4BD24DA0-6703-4659-9517-F4456F34F54B}" type="pres">
      <dgm:prSet presAssocID="{019F3FE5-30DE-42F4-BE9A-B4C73B07EAD7}" presName="bgRect" presStyleLbl="bgShp" presStyleIdx="3" presStyleCnt="7"/>
      <dgm:spPr>
        <a:prstGeom prst="rect">
          <a:avLst/>
        </a:prstGeom>
        <a:solidFill>
          <a:schemeClr val="bg2"/>
        </a:solidFill>
      </dgm:spPr>
    </dgm:pt>
    <dgm:pt modelId="{CA91793D-8B60-49B0-9D0A-DBDE2B4E92D1}" type="pres">
      <dgm:prSet presAssocID="{019F3FE5-30DE-42F4-BE9A-B4C73B07EAD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B5D2B258-96A7-4F9A-8624-D5B1E06F0CE2}" type="pres">
      <dgm:prSet presAssocID="{019F3FE5-30DE-42F4-BE9A-B4C73B07EAD7}" presName="spaceRect" presStyleCnt="0"/>
      <dgm:spPr/>
    </dgm:pt>
    <dgm:pt modelId="{2FF1EB2E-ACE1-4752-BEFF-F1BEF0D693B4}" type="pres">
      <dgm:prSet presAssocID="{019F3FE5-30DE-42F4-BE9A-B4C73B07EAD7}" presName="parTx" presStyleLbl="revTx" presStyleIdx="3" presStyleCnt="7">
        <dgm:presLayoutVars>
          <dgm:chMax val="0"/>
          <dgm:chPref val="0"/>
        </dgm:presLayoutVars>
      </dgm:prSet>
      <dgm:spPr/>
    </dgm:pt>
    <dgm:pt modelId="{2D883A5F-30B9-491E-9B0E-6253B89B2308}" type="pres">
      <dgm:prSet presAssocID="{A57BB609-D692-4C11-A057-600189AFF57F}" presName="sibTrans" presStyleCnt="0"/>
      <dgm:spPr/>
    </dgm:pt>
    <dgm:pt modelId="{CC91BF51-8625-4881-A2D6-14C5B6418B81}" type="pres">
      <dgm:prSet presAssocID="{17A66DC9-CBC9-4E4C-BC65-C9FA77F6D73A}" presName="compNode" presStyleCnt="0"/>
      <dgm:spPr/>
    </dgm:pt>
    <dgm:pt modelId="{3E8E63F3-0948-4343-8D34-2B315326871C}" type="pres">
      <dgm:prSet presAssocID="{17A66DC9-CBC9-4E4C-BC65-C9FA77F6D73A}" presName="bgRect" presStyleLbl="bgShp" presStyleIdx="4" presStyleCnt="7"/>
      <dgm:spPr>
        <a:prstGeom prst="rect">
          <a:avLst/>
        </a:prstGeom>
        <a:solidFill>
          <a:schemeClr val="bg2"/>
        </a:solidFill>
      </dgm:spPr>
    </dgm:pt>
    <dgm:pt modelId="{8990BC68-8869-4AB3-A7ED-C8687B8E8563}" type="pres">
      <dgm:prSet presAssocID="{17A66DC9-CBC9-4E4C-BC65-C9FA77F6D73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ears"/>
        </a:ext>
      </dgm:extLst>
    </dgm:pt>
    <dgm:pt modelId="{208B59D5-47F7-46F2-A762-2A95F98EA61A}" type="pres">
      <dgm:prSet presAssocID="{17A66DC9-CBC9-4E4C-BC65-C9FA77F6D73A}" presName="spaceRect" presStyleCnt="0"/>
      <dgm:spPr/>
    </dgm:pt>
    <dgm:pt modelId="{6F554385-5050-4201-B60D-076A63DEC826}" type="pres">
      <dgm:prSet presAssocID="{17A66DC9-CBC9-4E4C-BC65-C9FA77F6D73A}" presName="parTx" presStyleLbl="revTx" presStyleIdx="4" presStyleCnt="7">
        <dgm:presLayoutVars>
          <dgm:chMax val="0"/>
          <dgm:chPref val="0"/>
        </dgm:presLayoutVars>
      </dgm:prSet>
      <dgm:spPr/>
    </dgm:pt>
    <dgm:pt modelId="{5A6215E7-19A8-4C40-9D67-2D7BD45A2858}" type="pres">
      <dgm:prSet presAssocID="{55C300C8-9F35-4E3D-904B-4929B16823E9}" presName="sibTrans" presStyleCnt="0"/>
      <dgm:spPr/>
    </dgm:pt>
    <dgm:pt modelId="{A75D73D0-8B50-4F41-80A5-E7B92E43C6DA}" type="pres">
      <dgm:prSet presAssocID="{423CB67E-D10F-4579-945F-3056EF3E1423}" presName="compNode" presStyleCnt="0"/>
      <dgm:spPr/>
    </dgm:pt>
    <dgm:pt modelId="{9E767902-351F-4BA9-B3BA-01EE53938B97}" type="pres">
      <dgm:prSet presAssocID="{423CB67E-D10F-4579-945F-3056EF3E1423}" presName="bgRect" presStyleLbl="bgShp" presStyleIdx="5" presStyleCnt="7"/>
      <dgm:spPr>
        <a:prstGeom prst="rect">
          <a:avLst/>
        </a:prstGeom>
        <a:solidFill>
          <a:schemeClr val="bg2"/>
        </a:solidFill>
      </dgm:spPr>
    </dgm:pt>
    <dgm:pt modelId="{40124AB8-9EE8-4F96-979D-D53185EB9277}" type="pres">
      <dgm:prSet presAssocID="{423CB67E-D10F-4579-945F-3056EF3E142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inter"/>
        </a:ext>
      </dgm:extLst>
    </dgm:pt>
    <dgm:pt modelId="{8CBBF7C7-1906-4B32-9CDC-E5E7EFE166A1}" type="pres">
      <dgm:prSet presAssocID="{423CB67E-D10F-4579-945F-3056EF3E1423}" presName="spaceRect" presStyleCnt="0"/>
      <dgm:spPr/>
    </dgm:pt>
    <dgm:pt modelId="{CB25F74A-DD7F-47F6-B8CC-C717C38A482C}" type="pres">
      <dgm:prSet presAssocID="{423CB67E-D10F-4579-945F-3056EF3E1423}" presName="parTx" presStyleLbl="revTx" presStyleIdx="5" presStyleCnt="7">
        <dgm:presLayoutVars>
          <dgm:chMax val="0"/>
          <dgm:chPref val="0"/>
        </dgm:presLayoutVars>
      </dgm:prSet>
      <dgm:spPr/>
    </dgm:pt>
    <dgm:pt modelId="{1F37C50A-2E9F-44C2-BF70-919952648607}" type="pres">
      <dgm:prSet presAssocID="{2C3F59C7-09BD-4AE3-8B1F-0066F9B96384}" presName="sibTrans" presStyleCnt="0"/>
      <dgm:spPr/>
    </dgm:pt>
    <dgm:pt modelId="{178CDDB2-14CB-4957-8924-AF94493909E6}" type="pres">
      <dgm:prSet presAssocID="{5A16037A-3352-47E5-B89A-18E92A4693EC}" presName="compNode" presStyleCnt="0"/>
      <dgm:spPr/>
    </dgm:pt>
    <dgm:pt modelId="{6F12FFF0-C4B6-486C-A1E0-FCBDA2503860}" type="pres">
      <dgm:prSet presAssocID="{5A16037A-3352-47E5-B89A-18E92A4693EC}" presName="bgRect" presStyleLbl="bgShp" presStyleIdx="6" presStyleCnt="7"/>
      <dgm:spPr>
        <a:prstGeom prst="rect">
          <a:avLst/>
        </a:prstGeom>
        <a:solidFill>
          <a:schemeClr val="bg2"/>
        </a:solidFill>
      </dgm:spPr>
    </dgm:pt>
    <dgm:pt modelId="{A9712D1C-4E12-4C7C-978C-73317AC4D975}" type="pres">
      <dgm:prSet presAssocID="{5A16037A-3352-47E5-B89A-18E92A4693E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ght Bulb and Gear"/>
        </a:ext>
      </dgm:extLst>
    </dgm:pt>
    <dgm:pt modelId="{624B2D45-2126-4BF4-A1EC-A5F3822680E0}" type="pres">
      <dgm:prSet presAssocID="{5A16037A-3352-47E5-B89A-18E92A4693EC}" presName="spaceRect" presStyleCnt="0"/>
      <dgm:spPr/>
    </dgm:pt>
    <dgm:pt modelId="{625BE686-2573-49A6-8201-B1E025206E43}" type="pres">
      <dgm:prSet presAssocID="{5A16037A-3352-47E5-B89A-18E92A4693EC}" presName="parTx" presStyleLbl="revTx" presStyleIdx="6" presStyleCnt="7">
        <dgm:presLayoutVars>
          <dgm:chMax val="0"/>
          <dgm:chPref val="0"/>
        </dgm:presLayoutVars>
      </dgm:prSet>
      <dgm:spPr/>
    </dgm:pt>
  </dgm:ptLst>
  <dgm:cxnLst>
    <dgm:cxn modelId="{BF866E11-CE0F-454C-A634-CC5BF02D7A35}" type="presOf" srcId="{874F081D-7AD1-4B4F-B651-2DA92D94FEF3}" destId="{FA630C88-792A-4DED-AA0B-DBC6C6906AEC}" srcOrd="0" destOrd="0" presId="urn:microsoft.com/office/officeart/2018/2/layout/IconVerticalSolidList"/>
    <dgm:cxn modelId="{F4ACDB15-09E4-4305-A1DC-72D17FAC287E}" srcId="{FA0F97A5-C3D1-4415-ADCA-2719BF9B2C89}" destId="{5A16037A-3352-47E5-B89A-18E92A4693EC}" srcOrd="6" destOrd="0" parTransId="{10C9CC98-5EA0-463B-B714-AA775A8D92DB}" sibTransId="{955534C3-29B1-47F4-BC1A-537A188CECB1}"/>
    <dgm:cxn modelId="{53571E2C-DA5C-4425-B276-F2723890A6CC}" srcId="{FA0F97A5-C3D1-4415-ADCA-2719BF9B2C89}" destId="{F83554B2-3196-4499-88E8-7EBA1CCB0E04}" srcOrd="2" destOrd="0" parTransId="{A6B134E7-FF40-46B5-8832-338D93B96B77}" sibTransId="{7B968DA0-7810-4DD1-919D-659A3DB75F8C}"/>
    <dgm:cxn modelId="{C55A2C67-200B-4E7F-8A36-64E577B707B0}" type="presOf" srcId="{423CB67E-D10F-4579-945F-3056EF3E1423}" destId="{CB25F74A-DD7F-47F6-B8CC-C717C38A482C}" srcOrd="0" destOrd="0" presId="urn:microsoft.com/office/officeart/2018/2/layout/IconVerticalSolidList"/>
    <dgm:cxn modelId="{6FD63550-902D-4493-B3D1-4733E08DF9E4}" type="presOf" srcId="{FA0F97A5-C3D1-4415-ADCA-2719BF9B2C89}" destId="{005C1A6A-280F-4A1A-8CE1-8BFEE13F1E65}" srcOrd="0" destOrd="0" presId="urn:microsoft.com/office/officeart/2018/2/layout/IconVerticalSolidList"/>
    <dgm:cxn modelId="{C807CE55-F7F0-474F-90C0-28F646C8199C}" srcId="{FA0F97A5-C3D1-4415-ADCA-2719BF9B2C89}" destId="{7A6B1DD9-2BFD-46B0-966A-74B721BD7E5F}" srcOrd="0" destOrd="0" parTransId="{5EB4AD75-E2B3-448C-B74B-80B6EEEE9EBA}" sibTransId="{55DF6CA4-5805-41BA-83A2-30E61ACB92BD}"/>
    <dgm:cxn modelId="{CB21F15A-0577-45F7-AF91-EC1FDD81377E}" type="presOf" srcId="{F83554B2-3196-4499-88E8-7EBA1CCB0E04}" destId="{BCFE811E-25D1-4159-B551-63619B9E8190}" srcOrd="0" destOrd="0" presId="urn:microsoft.com/office/officeart/2018/2/layout/IconVerticalSolidList"/>
    <dgm:cxn modelId="{237C9AA9-00A9-4E08-9147-72E28F6D72B3}" type="presOf" srcId="{7A6B1DD9-2BFD-46B0-966A-74B721BD7E5F}" destId="{5794387D-5FC0-4314-9343-B3EF4A7880DA}" srcOrd="0" destOrd="0" presId="urn:microsoft.com/office/officeart/2018/2/layout/IconVerticalSolidList"/>
    <dgm:cxn modelId="{824E3BAD-8B7F-4DE2-83E0-89344DF72B9D}" type="presOf" srcId="{17A66DC9-CBC9-4E4C-BC65-C9FA77F6D73A}" destId="{6F554385-5050-4201-B60D-076A63DEC826}" srcOrd="0" destOrd="0" presId="urn:microsoft.com/office/officeart/2018/2/layout/IconVerticalSolidList"/>
    <dgm:cxn modelId="{0927B0B6-3E81-4080-B963-2DD79864AA13}" srcId="{FA0F97A5-C3D1-4415-ADCA-2719BF9B2C89}" destId="{874F081D-7AD1-4B4F-B651-2DA92D94FEF3}" srcOrd="1" destOrd="0" parTransId="{D862FC41-9A77-41B8-AF75-5A036BE00ADA}" sibTransId="{71E6E52C-0B94-49AA-B2DE-2804F1DA9B75}"/>
    <dgm:cxn modelId="{2A2B3FBD-D6B8-4DB9-B26E-719D4A1B5748}" type="presOf" srcId="{5A16037A-3352-47E5-B89A-18E92A4693EC}" destId="{625BE686-2573-49A6-8201-B1E025206E43}" srcOrd="0" destOrd="0" presId="urn:microsoft.com/office/officeart/2018/2/layout/IconVerticalSolidList"/>
    <dgm:cxn modelId="{6636CFF2-FA80-4F91-9BBD-D00DB32ECFCB}" srcId="{FA0F97A5-C3D1-4415-ADCA-2719BF9B2C89}" destId="{423CB67E-D10F-4579-945F-3056EF3E1423}" srcOrd="5" destOrd="0" parTransId="{41F5F7CF-670D-4A1C-8580-641133B84D6A}" sibTransId="{2C3F59C7-09BD-4AE3-8B1F-0066F9B96384}"/>
    <dgm:cxn modelId="{5F1FCFF4-37EC-4881-884D-9B909CF61A22}" srcId="{FA0F97A5-C3D1-4415-ADCA-2719BF9B2C89}" destId="{019F3FE5-30DE-42F4-BE9A-B4C73B07EAD7}" srcOrd="3" destOrd="0" parTransId="{4565BA36-B56D-483F-8B1E-B190F01A350F}" sibTransId="{A57BB609-D692-4C11-A057-600189AFF57F}"/>
    <dgm:cxn modelId="{C0B713FA-1659-4855-A155-B02A1BB22361}" srcId="{FA0F97A5-C3D1-4415-ADCA-2719BF9B2C89}" destId="{17A66DC9-CBC9-4E4C-BC65-C9FA77F6D73A}" srcOrd="4" destOrd="0" parTransId="{BCFF4F9B-E880-489C-9516-EA020CBD7F8F}" sibTransId="{55C300C8-9F35-4E3D-904B-4929B16823E9}"/>
    <dgm:cxn modelId="{AEFE80DA-0460-4DE9-93CD-ABD2925A7541}" type="presOf" srcId="{019F3FE5-30DE-42F4-BE9A-B4C73B07EAD7}" destId="{2FF1EB2E-ACE1-4752-BEFF-F1BEF0D693B4}" srcOrd="0" destOrd="0" presId="urn:microsoft.com/office/officeart/2018/2/layout/IconVerticalSolidList"/>
    <dgm:cxn modelId="{EEB0B470-0857-4C05-BD96-30AA011F45FA}" type="presParOf" srcId="{005C1A6A-280F-4A1A-8CE1-8BFEE13F1E65}" destId="{A2EAC6C2-21ED-4AEF-A77C-35A1FFDA3128}" srcOrd="0" destOrd="0" presId="urn:microsoft.com/office/officeart/2018/2/layout/IconVerticalSolidList"/>
    <dgm:cxn modelId="{870301DE-A365-4629-94AD-0B652B01767F}" type="presParOf" srcId="{A2EAC6C2-21ED-4AEF-A77C-35A1FFDA3128}" destId="{C2843801-3369-4975-AB62-321E885DC0B6}" srcOrd="0" destOrd="0" presId="urn:microsoft.com/office/officeart/2018/2/layout/IconVerticalSolidList"/>
    <dgm:cxn modelId="{D76DFA32-0DD4-4D29-8D19-1BF39E0A3821}" type="presParOf" srcId="{A2EAC6C2-21ED-4AEF-A77C-35A1FFDA3128}" destId="{F420711F-688A-4505-A118-5911D1E7F4AD}" srcOrd="1" destOrd="0" presId="urn:microsoft.com/office/officeart/2018/2/layout/IconVerticalSolidList"/>
    <dgm:cxn modelId="{06D84A56-82D7-4B91-870B-37D8201CD9BF}" type="presParOf" srcId="{A2EAC6C2-21ED-4AEF-A77C-35A1FFDA3128}" destId="{98F4577B-3068-4A25-83DD-FBEF7C235B78}" srcOrd="2" destOrd="0" presId="urn:microsoft.com/office/officeart/2018/2/layout/IconVerticalSolidList"/>
    <dgm:cxn modelId="{498BBB75-9853-4827-8647-6BB12584DBDB}" type="presParOf" srcId="{A2EAC6C2-21ED-4AEF-A77C-35A1FFDA3128}" destId="{5794387D-5FC0-4314-9343-B3EF4A7880DA}" srcOrd="3" destOrd="0" presId="urn:microsoft.com/office/officeart/2018/2/layout/IconVerticalSolidList"/>
    <dgm:cxn modelId="{79EC11ED-9BD3-4EE1-AF92-60BD7D338787}" type="presParOf" srcId="{005C1A6A-280F-4A1A-8CE1-8BFEE13F1E65}" destId="{3CDBE042-7C38-4C4F-B541-F70BD56B23F5}" srcOrd="1" destOrd="0" presId="urn:microsoft.com/office/officeart/2018/2/layout/IconVerticalSolidList"/>
    <dgm:cxn modelId="{1587A66D-B2CC-493D-A581-323E9A5E0FB2}" type="presParOf" srcId="{005C1A6A-280F-4A1A-8CE1-8BFEE13F1E65}" destId="{9A781761-FA3C-4E04-A3BE-6C19FD0C240E}" srcOrd="2" destOrd="0" presId="urn:microsoft.com/office/officeart/2018/2/layout/IconVerticalSolidList"/>
    <dgm:cxn modelId="{CAF083CC-5BBA-4F76-AFB5-39E434FC4E57}" type="presParOf" srcId="{9A781761-FA3C-4E04-A3BE-6C19FD0C240E}" destId="{4BC7CA0F-798C-4962-AC47-4A259372D96D}" srcOrd="0" destOrd="0" presId="urn:microsoft.com/office/officeart/2018/2/layout/IconVerticalSolidList"/>
    <dgm:cxn modelId="{F28AB13C-3C03-4CF1-81FE-373E5EEBBA41}" type="presParOf" srcId="{9A781761-FA3C-4E04-A3BE-6C19FD0C240E}" destId="{26C3D196-0313-4FF4-B96B-0C1759B396A2}" srcOrd="1" destOrd="0" presId="urn:microsoft.com/office/officeart/2018/2/layout/IconVerticalSolidList"/>
    <dgm:cxn modelId="{EE39FD41-8FB2-42E9-8C40-74A18C396D82}" type="presParOf" srcId="{9A781761-FA3C-4E04-A3BE-6C19FD0C240E}" destId="{A84F4154-950F-4280-976C-762E6F328EE0}" srcOrd="2" destOrd="0" presId="urn:microsoft.com/office/officeart/2018/2/layout/IconVerticalSolidList"/>
    <dgm:cxn modelId="{C8AEC114-341B-442C-A64B-AF428CBB3AC3}" type="presParOf" srcId="{9A781761-FA3C-4E04-A3BE-6C19FD0C240E}" destId="{FA630C88-792A-4DED-AA0B-DBC6C6906AEC}" srcOrd="3" destOrd="0" presId="urn:microsoft.com/office/officeart/2018/2/layout/IconVerticalSolidList"/>
    <dgm:cxn modelId="{B2714E96-45CC-411B-AB4D-8CF20E78343F}" type="presParOf" srcId="{005C1A6A-280F-4A1A-8CE1-8BFEE13F1E65}" destId="{7251EBCB-DA98-4A9C-A8B4-C55A1B01920A}" srcOrd="3" destOrd="0" presId="urn:microsoft.com/office/officeart/2018/2/layout/IconVerticalSolidList"/>
    <dgm:cxn modelId="{13C94B6D-3AC1-4E01-BA7B-EBC0874C451D}" type="presParOf" srcId="{005C1A6A-280F-4A1A-8CE1-8BFEE13F1E65}" destId="{9F119423-352C-44E8-910D-45EDEAEC5DAE}" srcOrd="4" destOrd="0" presId="urn:microsoft.com/office/officeart/2018/2/layout/IconVerticalSolidList"/>
    <dgm:cxn modelId="{2511A688-8616-492A-99C8-DF9DFA4D33DB}" type="presParOf" srcId="{9F119423-352C-44E8-910D-45EDEAEC5DAE}" destId="{CF4AD28B-AA8D-4A40-8BB8-9F57DE4FDD10}" srcOrd="0" destOrd="0" presId="urn:microsoft.com/office/officeart/2018/2/layout/IconVerticalSolidList"/>
    <dgm:cxn modelId="{C439ABF5-51F1-40BC-B99E-7EC2101CD983}" type="presParOf" srcId="{9F119423-352C-44E8-910D-45EDEAEC5DAE}" destId="{5DC9AF46-D6C8-4538-B758-23548AF88087}" srcOrd="1" destOrd="0" presId="urn:microsoft.com/office/officeart/2018/2/layout/IconVerticalSolidList"/>
    <dgm:cxn modelId="{189AF0F6-0984-4FA4-B98E-85167DDE24D4}" type="presParOf" srcId="{9F119423-352C-44E8-910D-45EDEAEC5DAE}" destId="{9D15DFBB-AD02-4929-8E30-5364D127BA16}" srcOrd="2" destOrd="0" presId="urn:microsoft.com/office/officeart/2018/2/layout/IconVerticalSolidList"/>
    <dgm:cxn modelId="{0C602252-1221-40C0-953F-729EE842FCFF}" type="presParOf" srcId="{9F119423-352C-44E8-910D-45EDEAEC5DAE}" destId="{BCFE811E-25D1-4159-B551-63619B9E8190}" srcOrd="3" destOrd="0" presId="urn:microsoft.com/office/officeart/2018/2/layout/IconVerticalSolidList"/>
    <dgm:cxn modelId="{FA77B38D-F408-4D1E-9FBC-66ACCDEE841D}" type="presParOf" srcId="{005C1A6A-280F-4A1A-8CE1-8BFEE13F1E65}" destId="{44B863F2-F8DE-4BAA-A045-B99AC8733DE5}" srcOrd="5" destOrd="0" presId="urn:microsoft.com/office/officeart/2018/2/layout/IconVerticalSolidList"/>
    <dgm:cxn modelId="{B61E7010-CCA7-4553-8030-FAADECF7F0F3}" type="presParOf" srcId="{005C1A6A-280F-4A1A-8CE1-8BFEE13F1E65}" destId="{E930E8A3-F524-416F-842B-552D250A370D}" srcOrd="6" destOrd="0" presId="urn:microsoft.com/office/officeart/2018/2/layout/IconVerticalSolidList"/>
    <dgm:cxn modelId="{1B761198-B6FE-4194-8FBB-EBB75A9A1EB7}" type="presParOf" srcId="{E930E8A3-F524-416F-842B-552D250A370D}" destId="{4BD24DA0-6703-4659-9517-F4456F34F54B}" srcOrd="0" destOrd="0" presId="urn:microsoft.com/office/officeart/2018/2/layout/IconVerticalSolidList"/>
    <dgm:cxn modelId="{EDAD19DF-AC76-404E-A50F-5574C71665BE}" type="presParOf" srcId="{E930E8A3-F524-416F-842B-552D250A370D}" destId="{CA91793D-8B60-49B0-9D0A-DBDE2B4E92D1}" srcOrd="1" destOrd="0" presId="urn:microsoft.com/office/officeart/2018/2/layout/IconVerticalSolidList"/>
    <dgm:cxn modelId="{0C3A4963-C7D5-4EFD-A56F-383EAE956726}" type="presParOf" srcId="{E930E8A3-F524-416F-842B-552D250A370D}" destId="{B5D2B258-96A7-4F9A-8624-D5B1E06F0CE2}" srcOrd="2" destOrd="0" presId="urn:microsoft.com/office/officeart/2018/2/layout/IconVerticalSolidList"/>
    <dgm:cxn modelId="{39734294-5986-4955-972C-1CB992462185}" type="presParOf" srcId="{E930E8A3-F524-416F-842B-552D250A370D}" destId="{2FF1EB2E-ACE1-4752-BEFF-F1BEF0D693B4}" srcOrd="3" destOrd="0" presId="urn:microsoft.com/office/officeart/2018/2/layout/IconVerticalSolidList"/>
    <dgm:cxn modelId="{6612C50B-CF46-4E8F-A6FC-F37F20A05728}" type="presParOf" srcId="{005C1A6A-280F-4A1A-8CE1-8BFEE13F1E65}" destId="{2D883A5F-30B9-491E-9B0E-6253B89B2308}" srcOrd="7" destOrd="0" presId="urn:microsoft.com/office/officeart/2018/2/layout/IconVerticalSolidList"/>
    <dgm:cxn modelId="{139D67DE-9501-4DAE-B8C3-97D4706BA8C0}" type="presParOf" srcId="{005C1A6A-280F-4A1A-8CE1-8BFEE13F1E65}" destId="{CC91BF51-8625-4881-A2D6-14C5B6418B81}" srcOrd="8" destOrd="0" presId="urn:microsoft.com/office/officeart/2018/2/layout/IconVerticalSolidList"/>
    <dgm:cxn modelId="{614634CA-4118-426B-8FE8-4E1E70D32548}" type="presParOf" srcId="{CC91BF51-8625-4881-A2D6-14C5B6418B81}" destId="{3E8E63F3-0948-4343-8D34-2B315326871C}" srcOrd="0" destOrd="0" presId="urn:microsoft.com/office/officeart/2018/2/layout/IconVerticalSolidList"/>
    <dgm:cxn modelId="{CFCCB854-312C-4A3A-A6D6-001E0A973321}" type="presParOf" srcId="{CC91BF51-8625-4881-A2D6-14C5B6418B81}" destId="{8990BC68-8869-4AB3-A7ED-C8687B8E8563}" srcOrd="1" destOrd="0" presId="urn:microsoft.com/office/officeart/2018/2/layout/IconVerticalSolidList"/>
    <dgm:cxn modelId="{709DD963-4D89-4B2A-88AE-699E116BA363}" type="presParOf" srcId="{CC91BF51-8625-4881-A2D6-14C5B6418B81}" destId="{208B59D5-47F7-46F2-A762-2A95F98EA61A}" srcOrd="2" destOrd="0" presId="urn:microsoft.com/office/officeart/2018/2/layout/IconVerticalSolidList"/>
    <dgm:cxn modelId="{BC4C3581-66B3-45C1-9553-5D380E3A1DB3}" type="presParOf" srcId="{CC91BF51-8625-4881-A2D6-14C5B6418B81}" destId="{6F554385-5050-4201-B60D-076A63DEC826}" srcOrd="3" destOrd="0" presId="urn:microsoft.com/office/officeart/2018/2/layout/IconVerticalSolidList"/>
    <dgm:cxn modelId="{3DF9B60D-DECB-4E23-BA91-3FBEF5BB94BA}" type="presParOf" srcId="{005C1A6A-280F-4A1A-8CE1-8BFEE13F1E65}" destId="{5A6215E7-19A8-4C40-9D67-2D7BD45A2858}" srcOrd="9" destOrd="0" presId="urn:microsoft.com/office/officeart/2018/2/layout/IconVerticalSolidList"/>
    <dgm:cxn modelId="{18627051-CD98-4579-BA9B-BFB7B4150D9D}" type="presParOf" srcId="{005C1A6A-280F-4A1A-8CE1-8BFEE13F1E65}" destId="{A75D73D0-8B50-4F41-80A5-E7B92E43C6DA}" srcOrd="10" destOrd="0" presId="urn:microsoft.com/office/officeart/2018/2/layout/IconVerticalSolidList"/>
    <dgm:cxn modelId="{7E5C310A-5C66-4FE7-B84C-C46DEF5F7CBA}" type="presParOf" srcId="{A75D73D0-8B50-4F41-80A5-E7B92E43C6DA}" destId="{9E767902-351F-4BA9-B3BA-01EE53938B97}" srcOrd="0" destOrd="0" presId="urn:microsoft.com/office/officeart/2018/2/layout/IconVerticalSolidList"/>
    <dgm:cxn modelId="{BFBB47D5-3806-4423-954B-75BB64EB2BA1}" type="presParOf" srcId="{A75D73D0-8B50-4F41-80A5-E7B92E43C6DA}" destId="{40124AB8-9EE8-4F96-979D-D53185EB9277}" srcOrd="1" destOrd="0" presId="urn:microsoft.com/office/officeart/2018/2/layout/IconVerticalSolidList"/>
    <dgm:cxn modelId="{B2EF4AB7-B969-475F-9A8C-0B446B225316}" type="presParOf" srcId="{A75D73D0-8B50-4F41-80A5-E7B92E43C6DA}" destId="{8CBBF7C7-1906-4B32-9CDC-E5E7EFE166A1}" srcOrd="2" destOrd="0" presId="urn:microsoft.com/office/officeart/2018/2/layout/IconVerticalSolidList"/>
    <dgm:cxn modelId="{A80D39B0-91C5-4270-B207-5378C6DE1DF7}" type="presParOf" srcId="{A75D73D0-8B50-4F41-80A5-E7B92E43C6DA}" destId="{CB25F74A-DD7F-47F6-B8CC-C717C38A482C}" srcOrd="3" destOrd="0" presId="urn:microsoft.com/office/officeart/2018/2/layout/IconVerticalSolidList"/>
    <dgm:cxn modelId="{5A35F336-81D4-47A7-B3B9-2F6843C0DF44}" type="presParOf" srcId="{005C1A6A-280F-4A1A-8CE1-8BFEE13F1E65}" destId="{1F37C50A-2E9F-44C2-BF70-919952648607}" srcOrd="11" destOrd="0" presId="urn:microsoft.com/office/officeart/2018/2/layout/IconVerticalSolidList"/>
    <dgm:cxn modelId="{111CE397-5514-433E-AA5A-FD4EB269B5B3}" type="presParOf" srcId="{005C1A6A-280F-4A1A-8CE1-8BFEE13F1E65}" destId="{178CDDB2-14CB-4957-8924-AF94493909E6}" srcOrd="12" destOrd="0" presId="urn:microsoft.com/office/officeart/2018/2/layout/IconVerticalSolidList"/>
    <dgm:cxn modelId="{6E39F459-8E30-4715-92F2-383D7C2454E1}" type="presParOf" srcId="{178CDDB2-14CB-4957-8924-AF94493909E6}" destId="{6F12FFF0-C4B6-486C-A1E0-FCBDA2503860}" srcOrd="0" destOrd="0" presId="urn:microsoft.com/office/officeart/2018/2/layout/IconVerticalSolidList"/>
    <dgm:cxn modelId="{C296E63E-FB57-4851-B263-9EF7189C2496}" type="presParOf" srcId="{178CDDB2-14CB-4957-8924-AF94493909E6}" destId="{A9712D1C-4E12-4C7C-978C-73317AC4D975}" srcOrd="1" destOrd="0" presId="urn:microsoft.com/office/officeart/2018/2/layout/IconVerticalSolidList"/>
    <dgm:cxn modelId="{E84886BD-70FA-4302-921C-19A678B0FBA5}" type="presParOf" srcId="{178CDDB2-14CB-4957-8924-AF94493909E6}" destId="{624B2D45-2126-4BF4-A1EC-A5F3822680E0}" srcOrd="2" destOrd="0" presId="urn:microsoft.com/office/officeart/2018/2/layout/IconVerticalSolidList"/>
    <dgm:cxn modelId="{267C3A1F-ADFB-4C6C-A8A3-06ACDC3CA68D}" type="presParOf" srcId="{178CDDB2-14CB-4957-8924-AF94493909E6}" destId="{625BE686-2573-49A6-8201-B1E025206E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43801-3369-4975-AB62-321E885DC0B6}">
      <dsp:nvSpPr>
        <dsp:cNvPr id="0" name=""/>
        <dsp:cNvSpPr/>
      </dsp:nvSpPr>
      <dsp:spPr>
        <a:xfrm>
          <a:off x="0" y="437"/>
          <a:ext cx="8186737" cy="602273"/>
        </a:xfrm>
        <a:prstGeom prst="rect">
          <a:avLst/>
        </a:prstGeom>
        <a:solidFill>
          <a:schemeClr val="bg2"/>
        </a:solidFill>
        <a:ln>
          <a:noFill/>
        </a:ln>
        <a:effectLst/>
      </dsp:spPr>
      <dsp:style>
        <a:lnRef idx="0">
          <a:scrgbClr r="0" g="0" b="0"/>
        </a:lnRef>
        <a:fillRef idx="1">
          <a:scrgbClr r="0" g="0" b="0"/>
        </a:fillRef>
        <a:effectRef idx="0">
          <a:scrgbClr r="0" g="0" b="0"/>
        </a:effectRef>
        <a:fontRef idx="minor"/>
      </dsp:style>
    </dsp:sp>
    <dsp:sp modelId="{F420711F-688A-4505-A118-5911D1E7F4AD}">
      <dsp:nvSpPr>
        <dsp:cNvPr id="0" name=""/>
        <dsp:cNvSpPr/>
      </dsp:nvSpPr>
      <dsp:spPr>
        <a:xfrm>
          <a:off x="182187" y="135949"/>
          <a:ext cx="331250" cy="33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94387D-5FC0-4314-9343-B3EF4A7880DA}">
      <dsp:nvSpPr>
        <dsp:cNvPr id="0" name=""/>
        <dsp:cNvSpPr/>
      </dsp:nvSpPr>
      <dsp:spPr>
        <a:xfrm>
          <a:off x="695626" y="437"/>
          <a:ext cx="7491110" cy="60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41" tIns="63741" rIns="63741" bIns="63741" numCol="1" spcCol="1270" anchor="ctr" anchorCtr="0">
          <a:noAutofit/>
        </a:bodyPr>
        <a:lstStyle/>
        <a:p>
          <a:pPr marL="0" lvl="0" indent="0" algn="l" defTabSz="711200">
            <a:lnSpc>
              <a:spcPct val="100000"/>
            </a:lnSpc>
            <a:spcBef>
              <a:spcPct val="0"/>
            </a:spcBef>
            <a:spcAft>
              <a:spcPct val="35000"/>
            </a:spcAft>
            <a:buNone/>
          </a:pPr>
          <a:r>
            <a:rPr lang="en-AU" sz="1600" b="0" kern="1200" noProof="0"/>
            <a:t>Identify Materials – Research metals, sustainability options.</a:t>
          </a:r>
          <a:endParaRPr lang="en-AU" sz="1600" kern="1200" noProof="0"/>
        </a:p>
      </dsp:txBody>
      <dsp:txXfrm>
        <a:off x="695626" y="437"/>
        <a:ext cx="7491110" cy="602273"/>
      </dsp:txXfrm>
    </dsp:sp>
    <dsp:sp modelId="{4BC7CA0F-798C-4962-AC47-4A259372D96D}">
      <dsp:nvSpPr>
        <dsp:cNvPr id="0" name=""/>
        <dsp:cNvSpPr/>
      </dsp:nvSpPr>
      <dsp:spPr>
        <a:xfrm>
          <a:off x="0" y="753280"/>
          <a:ext cx="8186737" cy="602273"/>
        </a:xfrm>
        <a:prstGeom prst="rect">
          <a:avLst/>
        </a:prstGeom>
        <a:solidFill>
          <a:schemeClr val="bg2"/>
        </a:solidFill>
        <a:ln>
          <a:noFill/>
        </a:ln>
        <a:effectLst/>
      </dsp:spPr>
      <dsp:style>
        <a:lnRef idx="0">
          <a:scrgbClr r="0" g="0" b="0"/>
        </a:lnRef>
        <a:fillRef idx="1">
          <a:scrgbClr r="0" g="0" b="0"/>
        </a:fillRef>
        <a:effectRef idx="0">
          <a:scrgbClr r="0" g="0" b="0"/>
        </a:effectRef>
        <a:fontRef idx="minor"/>
      </dsp:style>
    </dsp:sp>
    <dsp:sp modelId="{26C3D196-0313-4FF4-B96B-0C1759B396A2}">
      <dsp:nvSpPr>
        <dsp:cNvPr id="0" name=""/>
        <dsp:cNvSpPr/>
      </dsp:nvSpPr>
      <dsp:spPr>
        <a:xfrm>
          <a:off x="182187" y="888791"/>
          <a:ext cx="331250" cy="33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30C88-792A-4DED-AA0B-DBC6C6906AEC}">
      <dsp:nvSpPr>
        <dsp:cNvPr id="0" name=""/>
        <dsp:cNvSpPr/>
      </dsp:nvSpPr>
      <dsp:spPr>
        <a:xfrm>
          <a:off x="695626" y="753280"/>
          <a:ext cx="7491110" cy="60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41" tIns="63741" rIns="63741" bIns="63741" numCol="1" spcCol="1270" anchor="ctr" anchorCtr="0">
          <a:noAutofit/>
        </a:bodyPr>
        <a:lstStyle/>
        <a:p>
          <a:pPr marL="0" lvl="0" indent="0" algn="l" defTabSz="711200">
            <a:lnSpc>
              <a:spcPct val="90000"/>
            </a:lnSpc>
            <a:spcBef>
              <a:spcPct val="0"/>
            </a:spcBef>
            <a:spcAft>
              <a:spcPct val="35000"/>
            </a:spcAft>
            <a:buNone/>
          </a:pPr>
          <a:r>
            <a:rPr lang="en-AU" sz="1600" kern="1200" noProof="0"/>
            <a:t>Study Existing Jewellery – Explore traditional and modern techniques.</a:t>
          </a:r>
        </a:p>
      </dsp:txBody>
      <dsp:txXfrm>
        <a:off x="695626" y="753280"/>
        <a:ext cx="7491110" cy="602273"/>
      </dsp:txXfrm>
    </dsp:sp>
    <dsp:sp modelId="{CF4AD28B-AA8D-4A40-8BB8-9F57DE4FDD10}">
      <dsp:nvSpPr>
        <dsp:cNvPr id="0" name=""/>
        <dsp:cNvSpPr/>
      </dsp:nvSpPr>
      <dsp:spPr>
        <a:xfrm>
          <a:off x="0" y="1506122"/>
          <a:ext cx="8186737" cy="602273"/>
        </a:xfrm>
        <a:prstGeom prst="rect">
          <a:avLst/>
        </a:prstGeom>
        <a:solidFill>
          <a:schemeClr val="bg2"/>
        </a:solidFill>
        <a:ln>
          <a:noFill/>
        </a:ln>
        <a:effectLst/>
      </dsp:spPr>
      <dsp:style>
        <a:lnRef idx="0">
          <a:scrgbClr r="0" g="0" b="0"/>
        </a:lnRef>
        <a:fillRef idx="1">
          <a:scrgbClr r="0" g="0" b="0"/>
        </a:fillRef>
        <a:effectRef idx="0">
          <a:scrgbClr r="0" g="0" b="0"/>
        </a:effectRef>
        <a:fontRef idx="minor"/>
      </dsp:style>
    </dsp:sp>
    <dsp:sp modelId="{5DC9AF46-D6C8-4538-B758-23548AF88087}">
      <dsp:nvSpPr>
        <dsp:cNvPr id="0" name=""/>
        <dsp:cNvSpPr/>
      </dsp:nvSpPr>
      <dsp:spPr>
        <a:xfrm>
          <a:off x="182187" y="1641634"/>
          <a:ext cx="331250" cy="33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FE811E-25D1-4159-B551-63619B9E8190}">
      <dsp:nvSpPr>
        <dsp:cNvPr id="0" name=""/>
        <dsp:cNvSpPr/>
      </dsp:nvSpPr>
      <dsp:spPr>
        <a:xfrm>
          <a:off x="695626" y="1506122"/>
          <a:ext cx="7491110" cy="60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41" tIns="63741" rIns="63741" bIns="63741" numCol="1" spcCol="1270" anchor="ctr" anchorCtr="0">
          <a:noAutofit/>
        </a:bodyPr>
        <a:lstStyle/>
        <a:p>
          <a:pPr marL="0" lvl="0" indent="0" algn="l" defTabSz="711200">
            <a:lnSpc>
              <a:spcPct val="100000"/>
            </a:lnSpc>
            <a:spcBef>
              <a:spcPct val="0"/>
            </a:spcBef>
            <a:spcAft>
              <a:spcPct val="35000"/>
            </a:spcAft>
            <a:buNone/>
          </a:pPr>
          <a:r>
            <a:rPr lang="en-AU" sz="1600" b="0" kern="1200" noProof="0"/>
            <a:t>Outline Design Factors – Consider trends, budget, ethics, and sustainability.</a:t>
          </a:r>
          <a:endParaRPr lang="en-AU" sz="1600" kern="1200" noProof="0"/>
        </a:p>
      </dsp:txBody>
      <dsp:txXfrm>
        <a:off x="695626" y="1506122"/>
        <a:ext cx="7491110" cy="602273"/>
      </dsp:txXfrm>
    </dsp:sp>
    <dsp:sp modelId="{4BD24DA0-6703-4659-9517-F4456F34F54B}">
      <dsp:nvSpPr>
        <dsp:cNvPr id="0" name=""/>
        <dsp:cNvSpPr/>
      </dsp:nvSpPr>
      <dsp:spPr>
        <a:xfrm>
          <a:off x="0" y="2258965"/>
          <a:ext cx="8186737" cy="602273"/>
        </a:xfrm>
        <a:prstGeom prst="rect">
          <a:avLst/>
        </a:prstGeom>
        <a:solidFill>
          <a:schemeClr val="bg2"/>
        </a:solidFill>
        <a:ln>
          <a:noFill/>
        </a:ln>
        <a:effectLst/>
      </dsp:spPr>
      <dsp:style>
        <a:lnRef idx="0">
          <a:scrgbClr r="0" g="0" b="0"/>
        </a:lnRef>
        <a:fillRef idx="1">
          <a:scrgbClr r="0" g="0" b="0"/>
        </a:fillRef>
        <a:effectRef idx="0">
          <a:scrgbClr r="0" g="0" b="0"/>
        </a:effectRef>
        <a:fontRef idx="minor"/>
      </dsp:style>
    </dsp:sp>
    <dsp:sp modelId="{CA91793D-8B60-49B0-9D0A-DBDE2B4E92D1}">
      <dsp:nvSpPr>
        <dsp:cNvPr id="0" name=""/>
        <dsp:cNvSpPr/>
      </dsp:nvSpPr>
      <dsp:spPr>
        <a:xfrm>
          <a:off x="182187" y="2394476"/>
          <a:ext cx="331250" cy="3312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F1EB2E-ACE1-4752-BEFF-F1BEF0D693B4}">
      <dsp:nvSpPr>
        <dsp:cNvPr id="0" name=""/>
        <dsp:cNvSpPr/>
      </dsp:nvSpPr>
      <dsp:spPr>
        <a:xfrm>
          <a:off x="695626" y="2258965"/>
          <a:ext cx="7491110" cy="60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41" tIns="63741" rIns="63741" bIns="63741" numCol="1" spcCol="1270" anchor="ctr" anchorCtr="0">
          <a:noAutofit/>
        </a:bodyPr>
        <a:lstStyle/>
        <a:p>
          <a:pPr marL="0" lvl="0" indent="0" algn="l" defTabSz="711200">
            <a:lnSpc>
              <a:spcPct val="100000"/>
            </a:lnSpc>
            <a:spcBef>
              <a:spcPct val="0"/>
            </a:spcBef>
            <a:spcAft>
              <a:spcPct val="35000"/>
            </a:spcAft>
            <a:buNone/>
          </a:pPr>
          <a:r>
            <a:rPr lang="en-AU" sz="1600" b="0" kern="1200" noProof="0"/>
            <a:t>Develop Initial Ideas – Create sketches, mood boards, and CAD designs.</a:t>
          </a:r>
          <a:endParaRPr lang="en-AU" sz="1600" kern="1200" noProof="0"/>
        </a:p>
      </dsp:txBody>
      <dsp:txXfrm>
        <a:off x="695626" y="2258965"/>
        <a:ext cx="7491110" cy="602273"/>
      </dsp:txXfrm>
    </dsp:sp>
    <dsp:sp modelId="{3E8E63F3-0948-4343-8D34-2B315326871C}">
      <dsp:nvSpPr>
        <dsp:cNvPr id="0" name=""/>
        <dsp:cNvSpPr/>
      </dsp:nvSpPr>
      <dsp:spPr>
        <a:xfrm>
          <a:off x="0" y="3011807"/>
          <a:ext cx="8186737" cy="602273"/>
        </a:xfrm>
        <a:prstGeom prst="rect">
          <a:avLst/>
        </a:prstGeom>
        <a:solidFill>
          <a:schemeClr val="bg2"/>
        </a:solidFill>
        <a:ln>
          <a:noFill/>
        </a:ln>
        <a:effectLst/>
      </dsp:spPr>
      <dsp:style>
        <a:lnRef idx="0">
          <a:scrgbClr r="0" g="0" b="0"/>
        </a:lnRef>
        <a:fillRef idx="1">
          <a:scrgbClr r="0" g="0" b="0"/>
        </a:fillRef>
        <a:effectRef idx="0">
          <a:scrgbClr r="0" g="0" b="0"/>
        </a:effectRef>
        <a:fontRef idx="minor"/>
      </dsp:style>
    </dsp:sp>
    <dsp:sp modelId="{8990BC68-8869-4AB3-A7ED-C8687B8E8563}">
      <dsp:nvSpPr>
        <dsp:cNvPr id="0" name=""/>
        <dsp:cNvSpPr/>
      </dsp:nvSpPr>
      <dsp:spPr>
        <a:xfrm>
          <a:off x="182187" y="3147319"/>
          <a:ext cx="331250" cy="3312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554385-5050-4201-B60D-076A63DEC826}">
      <dsp:nvSpPr>
        <dsp:cNvPr id="0" name=""/>
        <dsp:cNvSpPr/>
      </dsp:nvSpPr>
      <dsp:spPr>
        <a:xfrm>
          <a:off x="695626" y="3011807"/>
          <a:ext cx="7491110" cy="60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41" tIns="63741" rIns="63741" bIns="63741" numCol="1" spcCol="1270" anchor="ctr" anchorCtr="0">
          <a:noAutofit/>
        </a:bodyPr>
        <a:lstStyle/>
        <a:p>
          <a:pPr marL="0" lvl="0" indent="0" algn="l" defTabSz="711200">
            <a:lnSpc>
              <a:spcPct val="100000"/>
            </a:lnSpc>
            <a:spcBef>
              <a:spcPct val="0"/>
            </a:spcBef>
            <a:spcAft>
              <a:spcPct val="35000"/>
            </a:spcAft>
            <a:buNone/>
          </a:pPr>
          <a:r>
            <a:rPr lang="en-AU" sz="1600" b="0" kern="1200" noProof="0"/>
            <a:t>Plan Production – Choose tools, materials, and manufacturing techniques.</a:t>
          </a:r>
          <a:endParaRPr lang="en-AU" sz="1600" kern="1200" noProof="0"/>
        </a:p>
      </dsp:txBody>
      <dsp:txXfrm>
        <a:off x="695626" y="3011807"/>
        <a:ext cx="7491110" cy="602273"/>
      </dsp:txXfrm>
    </dsp:sp>
    <dsp:sp modelId="{9E767902-351F-4BA9-B3BA-01EE53938B97}">
      <dsp:nvSpPr>
        <dsp:cNvPr id="0" name=""/>
        <dsp:cNvSpPr/>
      </dsp:nvSpPr>
      <dsp:spPr>
        <a:xfrm>
          <a:off x="0" y="3764649"/>
          <a:ext cx="8186737" cy="602273"/>
        </a:xfrm>
        <a:prstGeom prst="rect">
          <a:avLst/>
        </a:prstGeom>
        <a:solidFill>
          <a:schemeClr val="bg2"/>
        </a:solidFill>
        <a:ln>
          <a:noFill/>
        </a:ln>
        <a:effectLst/>
      </dsp:spPr>
      <dsp:style>
        <a:lnRef idx="0">
          <a:scrgbClr r="0" g="0" b="0"/>
        </a:lnRef>
        <a:fillRef idx="1">
          <a:scrgbClr r="0" g="0" b="0"/>
        </a:fillRef>
        <a:effectRef idx="0">
          <a:scrgbClr r="0" g="0" b="0"/>
        </a:effectRef>
        <a:fontRef idx="minor"/>
      </dsp:style>
    </dsp:sp>
    <dsp:sp modelId="{40124AB8-9EE8-4F96-979D-D53185EB9277}">
      <dsp:nvSpPr>
        <dsp:cNvPr id="0" name=""/>
        <dsp:cNvSpPr/>
      </dsp:nvSpPr>
      <dsp:spPr>
        <a:xfrm>
          <a:off x="182187" y="3900161"/>
          <a:ext cx="331250" cy="3312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25F74A-DD7F-47F6-B8CC-C717C38A482C}">
      <dsp:nvSpPr>
        <dsp:cNvPr id="0" name=""/>
        <dsp:cNvSpPr/>
      </dsp:nvSpPr>
      <dsp:spPr>
        <a:xfrm>
          <a:off x="695626" y="3764649"/>
          <a:ext cx="7491110" cy="60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41" tIns="63741" rIns="63741" bIns="63741" numCol="1" spcCol="1270" anchor="ctr" anchorCtr="0">
          <a:noAutofit/>
        </a:bodyPr>
        <a:lstStyle/>
        <a:p>
          <a:pPr marL="0" lvl="0" indent="0" algn="l" defTabSz="711200">
            <a:lnSpc>
              <a:spcPct val="100000"/>
            </a:lnSpc>
            <a:spcBef>
              <a:spcPct val="0"/>
            </a:spcBef>
            <a:spcAft>
              <a:spcPct val="35000"/>
            </a:spcAft>
            <a:buNone/>
          </a:pPr>
          <a:r>
            <a:rPr lang="en-AU" sz="1600" b="0" kern="1200" noProof="0"/>
            <a:t>Create Prototype – Use 3D printing, wax models, or sample materials.</a:t>
          </a:r>
          <a:endParaRPr lang="en-AU" sz="1600" kern="1200" noProof="0"/>
        </a:p>
      </dsp:txBody>
      <dsp:txXfrm>
        <a:off x="695626" y="3764649"/>
        <a:ext cx="7491110" cy="602273"/>
      </dsp:txXfrm>
    </dsp:sp>
    <dsp:sp modelId="{6F12FFF0-C4B6-486C-A1E0-FCBDA2503860}">
      <dsp:nvSpPr>
        <dsp:cNvPr id="0" name=""/>
        <dsp:cNvSpPr/>
      </dsp:nvSpPr>
      <dsp:spPr>
        <a:xfrm>
          <a:off x="0" y="4517492"/>
          <a:ext cx="8186737" cy="602273"/>
        </a:xfrm>
        <a:prstGeom prst="rect">
          <a:avLst/>
        </a:prstGeom>
        <a:solidFill>
          <a:schemeClr val="bg2"/>
        </a:solidFill>
        <a:ln>
          <a:noFill/>
        </a:ln>
        <a:effectLst/>
      </dsp:spPr>
      <dsp:style>
        <a:lnRef idx="0">
          <a:scrgbClr r="0" g="0" b="0"/>
        </a:lnRef>
        <a:fillRef idx="1">
          <a:scrgbClr r="0" g="0" b="0"/>
        </a:fillRef>
        <a:effectRef idx="0">
          <a:scrgbClr r="0" g="0" b="0"/>
        </a:effectRef>
        <a:fontRef idx="minor"/>
      </dsp:style>
    </dsp:sp>
    <dsp:sp modelId="{A9712D1C-4E12-4C7C-978C-73317AC4D975}">
      <dsp:nvSpPr>
        <dsp:cNvPr id="0" name=""/>
        <dsp:cNvSpPr/>
      </dsp:nvSpPr>
      <dsp:spPr>
        <a:xfrm>
          <a:off x="182187" y="4653004"/>
          <a:ext cx="331250" cy="33125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5BE686-2573-49A6-8201-B1E025206E43}">
      <dsp:nvSpPr>
        <dsp:cNvPr id="0" name=""/>
        <dsp:cNvSpPr/>
      </dsp:nvSpPr>
      <dsp:spPr>
        <a:xfrm>
          <a:off x="695626" y="4517492"/>
          <a:ext cx="7491110" cy="60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41" tIns="63741" rIns="63741" bIns="63741" numCol="1" spcCol="1270" anchor="ctr" anchorCtr="0">
          <a:noAutofit/>
        </a:bodyPr>
        <a:lstStyle/>
        <a:p>
          <a:pPr marL="0" lvl="0" indent="0" algn="l" defTabSz="711200">
            <a:lnSpc>
              <a:spcPct val="100000"/>
            </a:lnSpc>
            <a:spcBef>
              <a:spcPct val="0"/>
            </a:spcBef>
            <a:spcAft>
              <a:spcPct val="35000"/>
            </a:spcAft>
            <a:buNone/>
          </a:pPr>
          <a:r>
            <a:rPr lang="en-AU" sz="1600" b="0" kern="1200" noProof="0"/>
            <a:t>Refine &amp; Improve – Test and modify designs based on feedback.</a:t>
          </a:r>
          <a:endParaRPr lang="en-AU" sz="1600" kern="1200" noProof="0"/>
        </a:p>
      </dsp:txBody>
      <dsp:txXfrm>
        <a:off x="695626" y="4517492"/>
        <a:ext cx="7491110" cy="6022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22/08/2025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22/08/2025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Z7gNm_20VT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8B14-8B6B-769F-F187-4022E9A99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5EB10-49BD-04A3-8A22-764D02FF5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B5C56-E8C1-63CE-41FB-262AF10AEBCE}"/>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dirty="0">
                <a:latin typeface="Arial" panose="020B0604020202020204" pitchFamily="34" charset="0"/>
                <a:cs typeface="Arial" panose="020B0604020202020204" pitchFamily="34" charset="0"/>
              </a:rPr>
              <a:t>Interactive features can be viewed in slide show</a:t>
            </a:r>
          </a:p>
          <a:p>
            <a:endParaRPr lang="en-AU" b="1"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Notes for vendors [to be removed after slide deck creation]:</a:t>
            </a:r>
            <a:endParaRPr lang="en-US" dirty="0">
              <a:latin typeface="Arial" panose="020B0604020202020204" pitchFamily="34" charset="0"/>
              <a:cs typeface="Arial" panose="020B0604020202020204" pitchFamily="34" charset="0"/>
            </a:endParaRPr>
          </a:p>
          <a:p>
            <a:pPr marL="171450" indent="-171450">
              <a:buFont typeface="Arial"/>
              <a:buChar char="•"/>
            </a:pPr>
            <a:r>
              <a:rPr lang="en-AU" b="1" dirty="0">
                <a:latin typeface="Arial" panose="020B0604020202020204" pitchFamily="34" charset="0"/>
                <a:cs typeface="Arial" panose="020B0604020202020204" pitchFamily="34" charset="0"/>
              </a:rPr>
              <a:t>Create hyperlinks to dividers that match lesson numbers by</a:t>
            </a:r>
          </a:p>
          <a:p>
            <a:pPr marL="781035" lvl="1" indent="-171450">
              <a:buFont typeface="Arial"/>
              <a:buChar char="•"/>
            </a:pPr>
            <a:r>
              <a:rPr lang="en-AU" b="1" dirty="0">
                <a:latin typeface="Arial" panose="020B0604020202020204" pitchFamily="34" charset="0"/>
                <a:cs typeface="Arial" panose="020B0604020202020204" pitchFamily="34" charset="0"/>
              </a:rPr>
              <a:t>Right click on the number&gt;edit link&gt;select slide in deck to connect to</a:t>
            </a:r>
          </a:p>
          <a:p>
            <a:pPr marL="171450" indent="-171450">
              <a:buFont typeface="Arial"/>
              <a:buChar char="•"/>
            </a:pPr>
            <a:endParaRPr lang="en-US"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a:extLst>
              <a:ext uri="{FF2B5EF4-FFF2-40B4-BE49-F238E27FC236}">
                <a16:creationId xmlns:a16="http://schemas.microsoft.com/office/drawing/2014/main" id="{335514D8-B07F-A8ED-CD83-F295C23E7011}"/>
              </a:ext>
            </a:extLst>
          </p:cNvPr>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2930499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179643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205C0-258A-E4E0-BBE0-FC48F6F7C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98038-3AF7-8CF7-154E-677EEFA16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72F6E3-01F3-6D98-E5DC-50086DD51740}"/>
              </a:ext>
            </a:extLst>
          </p:cNvPr>
          <p:cNvSpPr>
            <a:spLocks noGrp="1"/>
          </p:cNvSpPr>
          <p:nvPr>
            <p:ph type="body" idx="1"/>
          </p:nvPr>
        </p:nvSpPr>
        <p:spPr/>
        <p:txBody>
          <a:bodyPr/>
          <a:lstStyle/>
          <a:p>
            <a:r>
              <a:rPr lang="en-AU" sz="1100" b="1">
                <a:latin typeface="Arial" panose="020B0604020202020204" pitchFamily="34" charset="0"/>
                <a:cs typeface="Arial" panose="020B0604020202020204" pitchFamily="34" charset="0"/>
              </a:rPr>
              <a:t>Purpose: </a:t>
            </a:r>
            <a:r>
              <a:rPr lang="en-AU" sz="1100">
                <a:latin typeface="Arial" panose="020B0604020202020204" pitchFamily="34" charset="0"/>
                <a:cs typeface="Arial" panose="020B0604020202020204" pitchFamily="34" charset="0"/>
              </a:rPr>
              <a:t>To highlight practical techniques for peer assessment. </a:t>
            </a:r>
            <a:endParaRPr lang="en-US" sz="1100">
              <a:latin typeface="Arial" panose="020B0604020202020204" pitchFamily="34" charset="0"/>
              <a:cs typeface="Arial" panose="020B0604020202020204" pitchFamily="34" charset="0"/>
            </a:endParaRPr>
          </a:p>
          <a:p>
            <a:r>
              <a:rPr lang="en-AU" sz="1100">
                <a:latin typeface="Arial" panose="020B0604020202020204" pitchFamily="34" charset="0"/>
                <a:cs typeface="Arial" panose="020B0604020202020204" pitchFamily="34" charset="0"/>
              </a:rPr>
              <a:t> </a:t>
            </a:r>
          </a:p>
          <a:p>
            <a:r>
              <a:rPr lang="en-AU" sz="1100" b="1">
                <a:latin typeface="Arial" panose="020B0604020202020204" pitchFamily="34" charset="0"/>
                <a:cs typeface="Arial" panose="020B0604020202020204" pitchFamily="34" charset="0"/>
              </a:rPr>
              <a:t>Facilitator notes: </a:t>
            </a:r>
            <a:endParaRPr lang="en-AU" sz="1100">
              <a:latin typeface="Arial" panose="020B0604020202020204" pitchFamily="34" charset="0"/>
              <a:cs typeface="Arial" panose="020B0604020202020204" pitchFamily="34" charset="0"/>
            </a:endParaRPr>
          </a:p>
          <a:p>
            <a:pPr marL="0" marR="0" lvl="0" indent="0" algn="l" defTabSz="1219170" rtl="0" eaLnBrk="1" fontAlgn="auto" latinLnBrk="0" hangingPunct="1">
              <a:buClrTx/>
              <a:buSzTx/>
              <a:buFontTx/>
              <a:buNone/>
              <a:tabLst/>
              <a:defRPr/>
            </a:pPr>
            <a:r>
              <a:rPr lang="en-AU" sz="1100">
                <a:latin typeface="Arial" panose="020B0604020202020204" pitchFamily="34" charset="0"/>
                <a:cs typeface="Arial" panose="020B0604020202020204" pitchFamily="34" charset="0"/>
              </a:rPr>
              <a:t>One effective peer-assessment strategy is the TAG scaffold as observed in practice in the video. To use the TAG scaffold students could work in pairs.</a:t>
            </a:r>
          </a:p>
          <a:p>
            <a:r>
              <a:rPr lang="en-AU" sz="1100">
                <a:latin typeface="Arial" panose="020B0604020202020204" pitchFamily="34" charset="0"/>
                <a:cs typeface="Arial" panose="020B0604020202020204" pitchFamily="34" charset="0"/>
              </a:rPr>
              <a:t> </a:t>
            </a:r>
          </a:p>
          <a:p>
            <a:r>
              <a:rPr lang="en-AU" sz="1100">
                <a:latin typeface="Arial" panose="020B0604020202020204" pitchFamily="34" charset="0"/>
                <a:cs typeface="Arial" panose="020B0604020202020204" pitchFamily="34" charset="0"/>
              </a:rPr>
              <a:t>Firstly, students would review their peer’s work and tell their peer something they did well based on the success criteria. </a:t>
            </a:r>
          </a:p>
          <a:p>
            <a:r>
              <a:rPr lang="en-AU" sz="1100">
                <a:latin typeface="Arial" panose="020B0604020202020204" pitchFamily="34" charset="0"/>
                <a:cs typeface="Arial" panose="020B0604020202020204" pitchFamily="34" charset="0"/>
              </a:rPr>
              <a:t> </a:t>
            </a:r>
          </a:p>
          <a:p>
            <a:r>
              <a:rPr lang="en-AU" sz="1100">
                <a:latin typeface="Arial" panose="020B0604020202020204" pitchFamily="34" charset="0"/>
                <a:cs typeface="Arial" panose="020B0604020202020204" pitchFamily="34" charset="0"/>
              </a:rPr>
              <a:t>Students would then ask their peer what they found difficult about the work to identify areas for improvement. </a:t>
            </a:r>
          </a:p>
          <a:p>
            <a:r>
              <a:rPr lang="en-AU" sz="1100">
                <a:latin typeface="Arial" panose="020B0604020202020204" pitchFamily="34" charset="0"/>
                <a:cs typeface="Arial" panose="020B0604020202020204" pitchFamily="34" charset="0"/>
              </a:rPr>
              <a:t> </a:t>
            </a:r>
          </a:p>
          <a:p>
            <a:r>
              <a:rPr lang="en-AU" sz="1100">
                <a:latin typeface="Arial" panose="020B0604020202020204" pitchFamily="34" charset="0"/>
                <a:cs typeface="Arial" panose="020B0604020202020204" pitchFamily="34" charset="0"/>
              </a:rPr>
              <a:t>Lastly, students would assess their peer’s work and give a positive suggestion to identify and successfully action next steps to demonstrate improvement. </a:t>
            </a:r>
          </a:p>
          <a:p>
            <a:r>
              <a:rPr lang="en-AU" sz="1100">
                <a:latin typeface="Arial" panose="020B0604020202020204" pitchFamily="34" charset="0"/>
                <a:cs typeface="Arial" panose="020B0604020202020204" pitchFamily="34" charset="0"/>
              </a:rPr>
              <a:t> </a:t>
            </a:r>
          </a:p>
          <a:p>
            <a:r>
              <a:rPr lang="en-AU" sz="1100">
                <a:latin typeface="Arial" panose="020B0604020202020204" pitchFamily="34" charset="0"/>
                <a:cs typeface="Arial" panose="020B0604020202020204" pitchFamily="34" charset="0"/>
              </a:rPr>
              <a:t>We could use the TAG peer-assessment strategy at multiple points during the lesson for ongoing assessment. Students use the success criteria to assess work against, helping peers understand their strengths and identify areas for improvement.  </a:t>
            </a:r>
          </a:p>
          <a:p>
            <a:endParaRPr lang="en-AU" sz="1100">
              <a:latin typeface="Arial" panose="020B0604020202020204" pitchFamily="34" charset="0"/>
              <a:cs typeface="Arial" panose="020B0604020202020204" pitchFamily="34" charset="0"/>
            </a:endParaRPr>
          </a:p>
          <a:p>
            <a:r>
              <a:rPr lang="en-AU" sz="1100" b="0">
                <a:latin typeface="Arial" panose="020B0604020202020204" pitchFamily="34" charset="0"/>
                <a:cs typeface="Arial" panose="020B0604020202020204" pitchFamily="34" charset="0"/>
              </a:rPr>
              <a:t>[NEXT SLIDE]</a:t>
            </a:r>
          </a:p>
        </p:txBody>
      </p:sp>
      <p:sp>
        <p:nvSpPr>
          <p:cNvPr id="4" name="Slide Number Placeholder 3">
            <a:extLst>
              <a:ext uri="{FF2B5EF4-FFF2-40B4-BE49-F238E27FC236}">
                <a16:creationId xmlns:a16="http://schemas.microsoft.com/office/drawing/2014/main" id="{1B4CF93A-3769-3C88-36A0-4C552B7436FA}"/>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228864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1625596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3304848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60</a:t>
            </a:fld>
            <a:endParaRPr lang="en-AU"/>
          </a:p>
        </p:txBody>
      </p:sp>
    </p:spTree>
    <p:extLst>
      <p:ext uri="{BB962C8B-B14F-4D97-AF65-F5344CB8AC3E}">
        <p14:creationId xmlns:p14="http://schemas.microsoft.com/office/powerpoint/2010/main" val="201538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66</a:t>
            </a:fld>
            <a:endParaRPr lang="en-AU"/>
          </a:p>
        </p:txBody>
      </p:sp>
    </p:spTree>
    <p:extLst>
      <p:ext uri="{BB962C8B-B14F-4D97-AF65-F5344CB8AC3E}">
        <p14:creationId xmlns:p14="http://schemas.microsoft.com/office/powerpoint/2010/main" val="1260922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665904F-7357-9183-15EB-EFA29880D79B}"/>
            </a:ext>
          </a:extLst>
        </p:cNvPr>
        <p:cNvGrpSpPr/>
        <p:nvPr/>
      </p:nvGrpSpPr>
      <p:grpSpPr>
        <a:xfrm>
          <a:off x="0" y="0"/>
          <a:ext cx="0" cy="0"/>
          <a:chOff x="0" y="0"/>
          <a:chExt cx="0" cy="0"/>
        </a:xfrm>
      </p:grpSpPr>
      <p:sp>
        <p:nvSpPr>
          <p:cNvPr id="85" name="Google Shape;85;g1ead05cfea1_0_0:notes">
            <a:extLst>
              <a:ext uri="{FF2B5EF4-FFF2-40B4-BE49-F238E27FC236}">
                <a16:creationId xmlns:a16="http://schemas.microsoft.com/office/drawing/2014/main" id="{EBDBAE10-3E0F-1B2B-A23F-923B7F9EAE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ead05cfea1_0_0:notes">
            <a:extLst>
              <a:ext uri="{FF2B5EF4-FFF2-40B4-BE49-F238E27FC236}">
                <a16:creationId xmlns:a16="http://schemas.microsoft.com/office/drawing/2014/main" id="{664180E2-D785-8E20-624D-7C680790E6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US">
                <a:latin typeface="Public Sans"/>
              </a:rPr>
              <a:t>https://docs.google.com/presentation/d/1D8EvY1V2HeuWg3-dK2raranN_mskczfb5qXB1dnp7cY/edit?usp=sharing</a:t>
            </a:r>
          </a:p>
        </p:txBody>
      </p:sp>
    </p:spTree>
    <p:extLst>
      <p:ext uri="{BB962C8B-B14F-4D97-AF65-F5344CB8AC3E}">
        <p14:creationId xmlns:p14="http://schemas.microsoft.com/office/powerpoint/2010/main" val="316518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712385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4F247-16AD-9FF7-82B3-00A90B315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B4EFD-A48B-2176-50A2-49A5B3337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F2A7A-F37F-0478-A07C-059851BE1AF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D2DF80E-DABF-E609-70E2-8A0D00126BB0}"/>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91143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a:effectLst/>
                <a:latin typeface="Arial" panose="020B0604020202020204" pitchFamily="34" charset="0"/>
                <a:ea typeface="Calibri" panose="020F0502020204030204" pitchFamily="34" charset="0"/>
              </a:rPr>
              <a:t>Watch "Jewellery Creative Design Process" video (10:09) </a:t>
            </a:r>
            <a:r>
              <a:rPr lang="en-AU" sz="1800" u="sng">
                <a:solidFill>
                  <a:srgbClr val="2F5496"/>
                </a:solidFill>
                <a:effectLst/>
                <a:latin typeface="Arial" panose="020B0604020202020204" pitchFamily="34" charset="0"/>
                <a:ea typeface="Calibri" panose="020F0502020204030204" pitchFamily="34" charset="0"/>
                <a:hlinkClick r:id="rId3"/>
              </a:rPr>
              <a:t>https://youtu.be/Z7gNm_20VT8</a:t>
            </a:r>
            <a:endParaRPr lang="en-AU" sz="1800">
              <a:effectLst/>
              <a:latin typeface="Arial" panose="020B0604020202020204" pitchFamily="34" charset="0"/>
              <a:ea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13784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93077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66d655d3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g866d655d3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472630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2474835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4614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793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5409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3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614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171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5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61886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6666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72043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9626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5291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50889534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hoolsnsw.sharepoint.com/:w:/r/sites/TASTeam253/Shared%20Documents/General/Technology%207-8%20Working%20Documents/Jewellery%20-%2010%20weeks/tas-s4-mixed%20material-10-week-teacher%20resource.docx?d=w918e23b13d5445c6be59c56364111e54&amp;csf=1&amp;web=1&amp;e=3N431w" TargetMode="External"/><Relationship Id="rId2" Type="http://schemas.openxmlformats.org/officeDocument/2006/relationships/hyperlink" Target="https://schoolsnsw.sharepoint.com/:w:/r/sites/TASTeam253/Shared%20Documents/General/Technology%207-8%20Working%20Documents/Jewellery%20-%2010%20weeks/tas-s4-mixed%20material-10-week-program.docx?d=w202287f4118a42e697a10697f9c2b443&amp;csf=1&amp;web=1&amp;e=1MfMCI" TargetMode="External"/><Relationship Id="rId1" Type="http://schemas.openxmlformats.org/officeDocument/2006/relationships/slideLayout" Target="../slideLayouts/slideLayout3.xml"/><Relationship Id="rId6" Type="http://schemas.openxmlformats.org/officeDocument/2006/relationships/hyperlink" Target="https://schoolsnsw.sharepoint.com/:w:/r/sites/TASTeam253/Shared%20Documents/General/Technology%207-8%20Working%20Documents/Jewellery%20-%2010%20weeks/TAS-s4-mixed%20materials-portfolio.docx?d=w67b4e14d259142da86f1afea76bcb2d4&amp;csf=1&amp;web=1&amp;e=Q2NUnc" TargetMode="External"/><Relationship Id="rId5" Type="http://schemas.openxmlformats.org/officeDocument/2006/relationships/hyperlink" Target="https://sites.google.com/d/1qJlFRFm49_eKDaCLmf7DUFvnE5V0hDfR/p/1An6yKZm_FuHVW3kcp0etjFvQmeIWjXVw/edit" TargetMode="External"/><Relationship Id="rId4" Type="http://schemas.openxmlformats.org/officeDocument/2006/relationships/hyperlink" Target="https://schoolsnsw.sharepoint.com/:w:/r/sites/TASTeam253/Shared%20Documents/General/Technology%207-8%20Working%20Documents/Jewellery%20-%2010%20weeks/tas-s4-mixed%20material-10-week-assessment.docx?d=wb8830b01794c458c94945f4259ce36c0&amp;csf=1&amp;web=1&amp;e=yL15b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choolsnsw.sharepoint.com/:w:/r/sites/TASTeam253/Shared%20Documents/General/Technology%207-8%20Working%20Documents/Jewellery%20-%2010%20weeks/TAS-s4-mixed%20materials-portfolio.docx?d=w67b4e14d259142da86f1afea76bcb2d4&amp;csf=1&amp;web=1&amp;e=Q2NUnc" TargetMode="External"/><Relationship Id="rId2" Type="http://schemas.openxmlformats.org/officeDocument/2006/relationships/hyperlink" Target="https://schoolsnsw.sharepoint.com/:w:/r/sites/TASTeam253/Shared%20Documents/General/Technology%207-8%20Working%20Documents/Jewellery%20-%2010%20weeks/tas-s4-mixed%20material-10-week-assessment.docx?d=wb8830b01794c458c94945f4259ce36c0&amp;csf=1&amp;web=1&amp;e=yL15bq" TargetMode="External"/><Relationship Id="rId1" Type="http://schemas.openxmlformats.org/officeDocument/2006/relationships/slideLayout" Target="../slideLayouts/slideLayout8.xml"/><Relationship Id="rId4" Type="http://schemas.openxmlformats.org/officeDocument/2006/relationships/hyperlink" Target="https://sites.google.com/d/1qJlFRFm49_eKDaCLmf7DUFvnE5V0hDfR/p/1An6yKZm_FuHVW3kcp0etjFvQmeIWjXVw/edi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ideo" Target="https://www.youtube.com/embed/Z7gNm_20VT8?feature=oembed"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4" Type="http://schemas.openxmlformats.org/officeDocument/2006/relationships/hyperlink" Target="https://curriculum.nsw.edu.au/" TargetMode="External"/></Relationships>
</file>

<file path=ppt/slides/_rels/slide78.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A7DE60-46BE-296C-0AC4-F5166EF9DD13}"/>
              </a:ext>
            </a:extLst>
          </p:cNvPr>
          <p:cNvSpPr>
            <a:spLocks noGrp="1"/>
          </p:cNvSpPr>
          <p:nvPr>
            <p:ph type="title"/>
          </p:nvPr>
        </p:nvSpPr>
        <p:spPr>
          <a:xfrm>
            <a:off x="359998" y="360000"/>
            <a:ext cx="10260002" cy="522000"/>
          </a:xfrm>
        </p:spPr>
        <p:txBody>
          <a:bodyPr/>
          <a:lstStyle/>
          <a:p>
            <a:r>
              <a:rPr lang="en-US" dirty="0"/>
              <a:t>Instructions for use</a:t>
            </a:r>
          </a:p>
        </p:txBody>
      </p:sp>
      <p:sp>
        <p:nvSpPr>
          <p:cNvPr id="13" name="Picture Placeholder 6">
            <a:extLst>
              <a:ext uri="{FF2B5EF4-FFF2-40B4-BE49-F238E27FC236}">
                <a16:creationId xmlns:a16="http://schemas.microsoft.com/office/drawing/2014/main" id="{EEAB434F-EC58-1280-D713-7CFA13967DF8}"/>
              </a:ext>
            </a:extLst>
          </p:cNvPr>
          <p:cNvSpPr txBox="1">
            <a:spLocks/>
          </p:cNvSpPr>
          <p:nvPr/>
        </p:nvSpPr>
        <p:spPr>
          <a:xfrm>
            <a:off x="360364" y="1790404"/>
            <a:ext cx="11263600" cy="481597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500"/>
              </a:spcAft>
              <a:buFont typeface="Arial"/>
              <a:buChar char="•"/>
            </a:pPr>
            <a:r>
              <a:rPr lang="en-AU" sz="1600" dirty="0"/>
              <a:t>This resource is not a teaching and learning program. It should be used in conjunction with the program </a:t>
            </a:r>
            <a:r>
              <a:rPr lang="en-AU" sz="1600" u="sng" dirty="0">
                <a:solidFill>
                  <a:srgbClr val="2F5496"/>
                </a:solidFill>
                <a:ea typeface="Arial" panose="020B0604020202020204" pitchFamily="34" charset="0"/>
                <a:hlinkClick r:id="rId2"/>
              </a:rPr>
              <a:t>tas-s4-mixed material-10-week-program</a:t>
            </a:r>
            <a:r>
              <a:rPr lang="en-AU" sz="1600" dirty="0">
                <a:ea typeface="Arial" panose="020B0604020202020204" pitchFamily="34" charset="0"/>
              </a:rPr>
              <a:t> DOCX 488KB </a:t>
            </a:r>
            <a:r>
              <a:rPr lang="en-AU" sz="1600" dirty="0"/>
              <a:t>and teacher resource </a:t>
            </a:r>
            <a:r>
              <a:rPr lang="en-AU" sz="1600" u="sng" dirty="0">
                <a:solidFill>
                  <a:srgbClr val="2F5496"/>
                </a:solidFill>
                <a:ea typeface="Arial" panose="020B0604020202020204" pitchFamily="34" charset="0"/>
                <a:hlinkClick r:id="rId3"/>
              </a:rPr>
              <a:t>tas-s4-mixed material-10-week-teacher resource</a:t>
            </a:r>
            <a:r>
              <a:rPr lang="en-AU" sz="1600" u="sng" dirty="0">
                <a:solidFill>
                  <a:srgbClr val="2F5496"/>
                </a:solidFill>
                <a:ea typeface="Arial" panose="020B0604020202020204" pitchFamily="34" charset="0"/>
              </a:rPr>
              <a:t> </a:t>
            </a:r>
            <a:r>
              <a:rPr lang="en-AU" sz="1600" dirty="0">
                <a:ea typeface="+mn-lt"/>
              </a:rPr>
              <a:t>DOCX 12.7MB.</a:t>
            </a:r>
          </a:p>
          <a:p>
            <a:pPr marL="342900" indent="-342900">
              <a:spcAft>
                <a:spcPts val="500"/>
              </a:spcAft>
              <a:buFont typeface="Arial"/>
              <a:buChar char="•"/>
            </a:pPr>
            <a:r>
              <a:rPr lang="en-AU" sz="1600" dirty="0">
                <a:ea typeface="+mn-lt"/>
              </a:rPr>
              <a:t>There</a:t>
            </a:r>
            <a:r>
              <a:rPr lang="en-AU" sz="1600" dirty="0">
                <a:solidFill>
                  <a:srgbClr val="22272B"/>
                </a:solidFill>
              </a:rPr>
              <a:t> is a sample assessment task </a:t>
            </a:r>
            <a:r>
              <a:rPr lang="en-AU" sz="1600" u="sng" dirty="0">
                <a:solidFill>
                  <a:srgbClr val="2F5496"/>
                </a:solidFill>
                <a:ea typeface="Arial" panose="020B0604020202020204" pitchFamily="34" charset="0"/>
                <a:hlinkClick r:id="rId4"/>
              </a:rPr>
              <a:t>tas-s4-mixed material-10-week-assessment</a:t>
            </a:r>
            <a:r>
              <a:rPr lang="en-AU" sz="1600" dirty="0">
                <a:ea typeface="Arial" panose="020B0604020202020204" pitchFamily="34" charset="0"/>
              </a:rPr>
              <a:t>  DOCX 559KB </a:t>
            </a:r>
            <a:r>
              <a:rPr lang="en-AU" sz="1600" dirty="0">
                <a:solidFill>
                  <a:srgbClr val="22272B"/>
                </a:solidFill>
                <a:ea typeface="+mn-lt"/>
              </a:rPr>
              <a:t>and scaffolded portfolio for use in Google Sites </a:t>
            </a:r>
            <a:r>
              <a:rPr lang="en-AU" sz="1600" u="sng" dirty="0">
                <a:solidFill>
                  <a:srgbClr val="2F5496"/>
                </a:solidFill>
                <a:ea typeface="Arial" panose="020B0604020202020204" pitchFamily="34" charset="0"/>
                <a:hlinkClick r:id="rId5"/>
              </a:rPr>
              <a:t>Portfolio Sample Technology 7-8</a:t>
            </a:r>
            <a:r>
              <a:rPr lang="en-AU" sz="1600" dirty="0">
                <a:solidFill>
                  <a:srgbClr val="22272B"/>
                </a:solidFill>
                <a:ea typeface="+mn-lt"/>
              </a:rPr>
              <a:t> or MS Word </a:t>
            </a:r>
            <a:r>
              <a:rPr lang="en-AU" sz="1600" u="sng" dirty="0">
                <a:solidFill>
                  <a:srgbClr val="2F5496"/>
                </a:solidFill>
                <a:ea typeface="Arial" panose="020B0604020202020204" pitchFamily="34" charset="0"/>
                <a:hlinkClick r:id="rId6"/>
              </a:rPr>
              <a:t>tas-s4-mixed materials-portfolio</a:t>
            </a:r>
            <a:r>
              <a:rPr lang="en-AU" sz="1600" u="sng" dirty="0">
                <a:solidFill>
                  <a:srgbClr val="2F5496"/>
                </a:solidFill>
                <a:ea typeface="Arial" panose="020B0604020202020204" pitchFamily="34" charset="0"/>
              </a:rPr>
              <a:t> </a:t>
            </a:r>
            <a:r>
              <a:rPr lang="en-AU" sz="1600" dirty="0">
                <a:solidFill>
                  <a:srgbClr val="22272B"/>
                </a:solidFill>
              </a:rPr>
              <a:t>DOCX 1.16MB.</a:t>
            </a:r>
          </a:p>
          <a:p>
            <a:pPr marL="342900" indent="-342900">
              <a:spcAft>
                <a:spcPts val="500"/>
              </a:spcAft>
              <a:buFont typeface="Arial"/>
              <a:buChar char="•"/>
            </a:pPr>
            <a:r>
              <a:rPr lang="en-AU" sz="1600" dirty="0">
                <a:solidFill>
                  <a:srgbClr val="22272B"/>
                </a:solidFill>
              </a:rPr>
              <a:t>Classroom teachers are encouraged to </a:t>
            </a:r>
            <a:r>
              <a:rPr lang="en-AU" sz="1600" b="1" dirty="0">
                <a:solidFill>
                  <a:srgbClr val="22272B"/>
                </a:solidFill>
              </a:rPr>
              <a:t>add and adapt</a:t>
            </a:r>
            <a:r>
              <a:rPr lang="en-AU" sz="1600" dirty="0">
                <a:solidFill>
                  <a:srgbClr val="22272B"/>
                </a:solidFill>
              </a:rPr>
              <a:t> slides as required to meet the needs of their students.</a:t>
            </a:r>
          </a:p>
          <a:p>
            <a:pPr marL="342900" indent="-342900">
              <a:spcAft>
                <a:spcPts val="500"/>
              </a:spcAft>
              <a:buFont typeface="Arial"/>
              <a:buChar char="•"/>
            </a:pPr>
            <a:r>
              <a:rPr lang="en-AU" sz="1600" dirty="0">
                <a:solidFill>
                  <a:srgbClr val="22272B"/>
                </a:solidFill>
              </a:rPr>
              <a:t>Save a copy of the file to make changes to the slide deck – go to </a:t>
            </a:r>
            <a:r>
              <a:rPr lang="en-AU" sz="1600" b="1" dirty="0">
                <a:solidFill>
                  <a:srgbClr val="22272B"/>
                </a:solidFill>
              </a:rPr>
              <a:t>File</a:t>
            </a:r>
            <a:r>
              <a:rPr lang="en-AU" sz="1600" dirty="0">
                <a:solidFill>
                  <a:srgbClr val="22272B"/>
                </a:solidFill>
              </a:rPr>
              <a:t> &gt; </a:t>
            </a:r>
            <a:r>
              <a:rPr lang="en-AU" sz="1600" b="1" dirty="0">
                <a:solidFill>
                  <a:srgbClr val="22272B"/>
                </a:solidFill>
              </a:rPr>
              <a:t>Download a Copy </a:t>
            </a:r>
            <a:r>
              <a:rPr lang="en-AU" sz="1600" dirty="0">
                <a:solidFill>
                  <a:srgbClr val="22272B"/>
                </a:solidFill>
              </a:rPr>
              <a:t>(this downloads a copy to the computer to edit in the PowerPoint app).</a:t>
            </a:r>
          </a:p>
          <a:p>
            <a:pPr marL="342900" indent="-342900">
              <a:spcAft>
                <a:spcPts val="500"/>
              </a:spcAft>
              <a:buFont typeface="Arial"/>
              <a:buChar char="•"/>
            </a:pPr>
            <a:r>
              <a:rPr lang="en-AU" sz="1600" dirty="0">
                <a:solidFill>
                  <a:srgbClr val="22272B"/>
                </a:solidFill>
              </a:rPr>
              <a:t>To convert the PowerPoint to Google Slides:</a:t>
            </a:r>
          </a:p>
          <a:p>
            <a:pPr marL="913765" lvl="1" indent="-457200">
              <a:spcAft>
                <a:spcPts val="500"/>
              </a:spcAft>
              <a:buFont typeface="+mj-lt"/>
              <a:buAutoNum type="arabicPeriod"/>
            </a:pPr>
            <a:r>
              <a:rPr lang="en-AU" sz="1600" dirty="0">
                <a:solidFill>
                  <a:srgbClr val="22272B"/>
                </a:solidFill>
              </a:rPr>
              <a:t>Upload the file into Google Drive and open it.</a:t>
            </a:r>
          </a:p>
          <a:p>
            <a:pPr marL="913765" lvl="1" indent="-457200">
              <a:spcAft>
                <a:spcPts val="500"/>
              </a:spcAft>
              <a:buFont typeface="+mj-lt"/>
              <a:buAutoNum type="arabicPeriod"/>
            </a:pPr>
            <a:r>
              <a:rPr lang="en-AU" sz="1600" dirty="0">
                <a:solidFill>
                  <a:srgbClr val="22272B"/>
                </a:solidFill>
              </a:rPr>
              <a:t>Go to </a:t>
            </a:r>
            <a:r>
              <a:rPr lang="en-AU" sz="1600" b="1" dirty="0">
                <a:solidFill>
                  <a:srgbClr val="22272B"/>
                </a:solidFill>
              </a:rPr>
              <a:t>File</a:t>
            </a:r>
            <a:r>
              <a:rPr lang="en-AU" sz="1600" dirty="0">
                <a:solidFill>
                  <a:srgbClr val="22272B"/>
                </a:solidFill>
              </a:rPr>
              <a:t> &gt; </a:t>
            </a:r>
            <a:r>
              <a:rPr lang="en-AU" sz="1600" b="1" dirty="0">
                <a:solidFill>
                  <a:srgbClr val="22272B"/>
                </a:solidFill>
              </a:rPr>
              <a:t>Save as</a:t>
            </a:r>
            <a:r>
              <a:rPr lang="en-AU" sz="1600" dirty="0">
                <a:solidFill>
                  <a:srgbClr val="22272B"/>
                </a:solidFill>
              </a:rPr>
              <a:t> Google Slides.</a:t>
            </a:r>
            <a:endParaRPr lang="en-AU" sz="1600" b="1" dirty="0">
              <a:solidFill>
                <a:srgbClr val="22272B"/>
              </a:solidFill>
            </a:endParaRPr>
          </a:p>
        </p:txBody>
      </p:sp>
      <p:sp>
        <p:nvSpPr>
          <p:cNvPr id="3" name="Slide Number Placeholder 2">
            <a:extLst>
              <a:ext uri="{FF2B5EF4-FFF2-40B4-BE49-F238E27FC236}">
                <a16:creationId xmlns:a16="http://schemas.microsoft.com/office/drawing/2014/main" id="{1DFFC8C0-F2B4-557E-1CDD-28BBACB1280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a:t>
            </a:fld>
            <a:endParaRPr lang="en-AU" dirty="0"/>
          </a:p>
        </p:txBody>
      </p:sp>
    </p:spTree>
    <p:extLst>
      <p:ext uri="{BB962C8B-B14F-4D97-AF65-F5344CB8AC3E}">
        <p14:creationId xmlns:p14="http://schemas.microsoft.com/office/powerpoint/2010/main" val="152478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4EE185C-7989-D005-F354-B9CB5ED7C38F}"/>
              </a:ext>
            </a:extLst>
          </p:cNvPr>
          <p:cNvSpPr>
            <a:spLocks noGrp="1"/>
          </p:cNvSpPr>
          <p:nvPr>
            <p:ph type="title"/>
          </p:nvPr>
        </p:nvSpPr>
        <p:spPr/>
        <p:txBody>
          <a:bodyPr/>
          <a:lstStyle/>
          <a:p>
            <a:r>
              <a:rPr lang="en-AU" dirty="0"/>
              <a:t>Week 1 lesson 2  – Do now</a:t>
            </a:r>
            <a:endParaRPr lang="en-US" dirty="0"/>
          </a:p>
        </p:txBody>
      </p:sp>
      <p:sp>
        <p:nvSpPr>
          <p:cNvPr id="17" name="TextBox 16">
            <a:extLst>
              <a:ext uri="{FF2B5EF4-FFF2-40B4-BE49-F238E27FC236}">
                <a16:creationId xmlns:a16="http://schemas.microsoft.com/office/drawing/2014/main" id="{D0EEE6BD-40EE-D953-262F-D3362AFD63E9}"/>
              </a:ext>
            </a:extLst>
          </p:cNvPr>
          <p:cNvSpPr txBox="1"/>
          <p:nvPr/>
        </p:nvSpPr>
        <p:spPr>
          <a:xfrm>
            <a:off x="360001" y="882514"/>
            <a:ext cx="11483999" cy="416461"/>
          </a:xfrm>
          <a:prstGeom prst="rect">
            <a:avLst/>
          </a:prstGeom>
          <a:noFill/>
        </p:spPr>
        <p:txBody>
          <a:bodyPr wrap="square" lIns="0">
            <a:spAutoFit/>
          </a:bodyPr>
          <a:lstStyle/>
          <a:p>
            <a:pPr>
              <a:lnSpc>
                <a:spcPct val="150000"/>
              </a:lnSpc>
            </a:pPr>
            <a:r>
              <a:rPr lang="en-AU" sz="1600" noProof="0" dirty="0">
                <a:solidFill>
                  <a:schemeClr val="tx1"/>
                </a:solidFill>
                <a:latin typeface="Arial" panose="020B0604020202020204" pitchFamily="34" charset="0"/>
                <a:ea typeface="Calibri" panose="020F0502020204030204" pitchFamily="34" charset="0"/>
              </a:rPr>
              <a:t>Think about the distinguishing characteristics of features of one of the materials you examined in the previous lesson. </a:t>
            </a:r>
          </a:p>
        </p:txBody>
      </p:sp>
      <p:graphicFrame>
        <p:nvGraphicFramePr>
          <p:cNvPr id="18" name="Content Placeholder 5">
            <a:extLst>
              <a:ext uri="{FF2B5EF4-FFF2-40B4-BE49-F238E27FC236}">
                <a16:creationId xmlns:a16="http://schemas.microsoft.com/office/drawing/2014/main" id="{B82A8666-B49C-723C-E8B2-A3B25CA6504D}"/>
              </a:ext>
            </a:extLst>
          </p:cNvPr>
          <p:cNvGraphicFramePr>
            <a:graphicFrameLocks/>
          </p:cNvGraphicFramePr>
          <p:nvPr>
            <p:extLst>
              <p:ext uri="{D42A27DB-BD31-4B8C-83A1-F6EECF244321}">
                <p14:modId xmlns:p14="http://schemas.microsoft.com/office/powerpoint/2010/main" val="3119001530"/>
              </p:ext>
            </p:extLst>
          </p:nvPr>
        </p:nvGraphicFramePr>
        <p:xfrm>
          <a:off x="354013" y="1821489"/>
          <a:ext cx="11483973" cy="4424680"/>
        </p:xfrm>
        <a:graphic>
          <a:graphicData uri="http://schemas.openxmlformats.org/drawingml/2006/table">
            <a:tbl>
              <a:tblPr firstRow="1" bandRow="1">
                <a:tableStyleId>{69012ECD-51FC-41F1-AA8D-1B2483CD663E}</a:tableStyleId>
              </a:tblPr>
              <a:tblGrid>
                <a:gridCol w="1951037">
                  <a:extLst>
                    <a:ext uri="{9D8B030D-6E8A-4147-A177-3AD203B41FA5}">
                      <a16:colId xmlns:a16="http://schemas.microsoft.com/office/drawing/2014/main" val="1675708730"/>
                    </a:ext>
                  </a:extLst>
                </a:gridCol>
                <a:gridCol w="4584700">
                  <a:extLst>
                    <a:ext uri="{9D8B030D-6E8A-4147-A177-3AD203B41FA5}">
                      <a16:colId xmlns:a16="http://schemas.microsoft.com/office/drawing/2014/main" val="4147617833"/>
                    </a:ext>
                  </a:extLst>
                </a:gridCol>
                <a:gridCol w="4948236">
                  <a:extLst>
                    <a:ext uri="{9D8B030D-6E8A-4147-A177-3AD203B41FA5}">
                      <a16:colId xmlns:a16="http://schemas.microsoft.com/office/drawing/2014/main" val="3685652520"/>
                    </a:ext>
                  </a:extLst>
                </a:gridCol>
              </a:tblGrid>
              <a:tr h="370840">
                <a:tc>
                  <a:txBody>
                    <a:bodyPr/>
                    <a:lstStyle/>
                    <a:p>
                      <a:r>
                        <a:rPr lang="en-AU" sz="1600" noProof="0" dirty="0"/>
                        <a:t>Material</a:t>
                      </a:r>
                      <a:endParaRPr lang="en-AU" sz="1600" noProof="0" dirty="0">
                        <a:latin typeface="Arial" panose="020B0604020202020204" pitchFamily="34" charset="0"/>
                        <a:cs typeface="Arial" panose="020B0604020202020204" pitchFamily="34" charset="0"/>
                      </a:endParaRPr>
                    </a:p>
                  </a:txBody>
                  <a:tcPr marT="72000" anchor="ctr"/>
                </a:tc>
                <a:tc>
                  <a:txBody>
                    <a:bodyPr/>
                    <a:lstStyle/>
                    <a:p>
                      <a:r>
                        <a:rPr lang="en-AU" sz="1600" noProof="0" dirty="0"/>
                        <a:t>Characteristics</a:t>
                      </a:r>
                      <a:endParaRPr lang="en-AU" sz="1600" noProof="0" dirty="0">
                        <a:latin typeface="Arial" panose="020B0604020202020204" pitchFamily="34" charset="0"/>
                        <a:cs typeface="Arial" panose="020B0604020202020204" pitchFamily="34" charset="0"/>
                      </a:endParaRPr>
                    </a:p>
                  </a:txBody>
                  <a:tcPr marT="72000" anchor="ctr"/>
                </a:tc>
                <a:tc>
                  <a:txBody>
                    <a:bodyPr/>
                    <a:lstStyle/>
                    <a:p>
                      <a:r>
                        <a:rPr lang="en-AU" sz="1600" noProof="0" dirty="0"/>
                        <a:t>Features</a:t>
                      </a:r>
                      <a:endParaRPr lang="en-AU" sz="1600" noProof="0" dirty="0">
                        <a:latin typeface="Arial" panose="020B0604020202020204" pitchFamily="34" charset="0"/>
                        <a:cs typeface="Arial" panose="020B0604020202020204" pitchFamily="34" charset="0"/>
                      </a:endParaRPr>
                    </a:p>
                  </a:txBody>
                  <a:tcPr marT="72000" anchor="ctr"/>
                </a:tc>
                <a:extLst>
                  <a:ext uri="{0D108BD9-81ED-4DB2-BD59-A6C34878D82A}">
                    <a16:rowId xmlns:a16="http://schemas.microsoft.com/office/drawing/2014/main" val="3070140586"/>
                  </a:ext>
                </a:extLst>
              </a:tr>
              <a:tr h="370840">
                <a:tc>
                  <a:txBody>
                    <a:bodyPr/>
                    <a:lstStyle/>
                    <a:p>
                      <a:r>
                        <a:rPr lang="en-AU" sz="1600" noProof="0"/>
                        <a:t>Brass</a:t>
                      </a:r>
                      <a:endParaRPr lang="en-AU" sz="1600" noProof="0">
                        <a:latin typeface="Arial" panose="020B0604020202020204" pitchFamily="34" charset="0"/>
                        <a:cs typeface="Arial" panose="020B0604020202020204" pitchFamily="34" charset="0"/>
                      </a:endParaRPr>
                    </a:p>
                  </a:txBody>
                  <a:tcPr/>
                </a:tc>
                <a:tc>
                  <a:txBody>
                    <a:bodyPr/>
                    <a:lstStyle/>
                    <a:p>
                      <a:endParaRPr lang="en-AU" sz="1600" noProof="0"/>
                    </a:p>
                    <a:p>
                      <a:pPr lvl="0">
                        <a:buNone/>
                      </a:pPr>
                      <a:endParaRPr lang="en-AU" sz="1600" noProof="0">
                        <a:latin typeface="Arial" panose="020B0604020202020204" pitchFamily="34" charset="0"/>
                        <a:cs typeface="Arial" panose="020B0604020202020204" pitchFamily="34" charset="0"/>
                      </a:endParaRPr>
                    </a:p>
                  </a:txBody>
                  <a:tcPr/>
                </a:tc>
                <a:tc>
                  <a:txBody>
                    <a:bodyPr/>
                    <a:lstStyle/>
                    <a:p>
                      <a:endParaRPr lang="en-AU"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16281443"/>
                  </a:ext>
                </a:extLst>
              </a:tr>
              <a:tr h="370840">
                <a:tc>
                  <a:txBody>
                    <a:bodyPr/>
                    <a:lstStyle/>
                    <a:p>
                      <a:r>
                        <a:rPr lang="en-AU" sz="1600" noProof="0"/>
                        <a:t>Copper</a:t>
                      </a:r>
                      <a:endParaRPr lang="en-AU" sz="1600" noProof="0">
                        <a:latin typeface="Arial" panose="020B0604020202020204" pitchFamily="34" charset="0"/>
                        <a:cs typeface="Arial" panose="020B0604020202020204" pitchFamily="34" charset="0"/>
                      </a:endParaRPr>
                    </a:p>
                  </a:txBody>
                  <a:tcPr>
                    <a:solidFill>
                      <a:schemeClr val="accent4"/>
                    </a:solidFill>
                  </a:tcPr>
                </a:tc>
                <a:tc>
                  <a:txBody>
                    <a:bodyPr/>
                    <a:lstStyle/>
                    <a:p>
                      <a:endParaRPr lang="en-AU" sz="1600" noProof="0"/>
                    </a:p>
                    <a:p>
                      <a:pPr lvl="0">
                        <a:buNone/>
                      </a:pPr>
                      <a:endParaRPr lang="en-AU" sz="1600" noProof="0">
                        <a:latin typeface="Arial" panose="020B0604020202020204" pitchFamily="34" charset="0"/>
                        <a:cs typeface="Arial" panose="020B0604020202020204" pitchFamily="34" charset="0"/>
                      </a:endParaRPr>
                    </a:p>
                  </a:txBody>
                  <a:tcPr>
                    <a:solidFill>
                      <a:schemeClr val="accent4"/>
                    </a:solidFill>
                  </a:tcPr>
                </a:tc>
                <a:tc>
                  <a:txBody>
                    <a:bodyPr/>
                    <a:lstStyle/>
                    <a:p>
                      <a:endParaRPr lang="en-AU" sz="1600" noProof="0">
                        <a:latin typeface="Arial" panose="020B060402020202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val="752497870"/>
                  </a:ext>
                </a:extLst>
              </a:tr>
              <a:tr h="370840">
                <a:tc>
                  <a:txBody>
                    <a:bodyPr/>
                    <a:lstStyle/>
                    <a:p>
                      <a:r>
                        <a:rPr lang="en-AU" sz="1600" noProof="0"/>
                        <a:t>Silver</a:t>
                      </a:r>
                      <a:endParaRPr lang="en-AU" sz="1600" noProof="0">
                        <a:latin typeface="Arial" panose="020B0604020202020204" pitchFamily="34" charset="0"/>
                        <a:cs typeface="Arial" panose="020B0604020202020204" pitchFamily="34" charset="0"/>
                      </a:endParaRPr>
                    </a:p>
                  </a:txBody>
                  <a:tcPr/>
                </a:tc>
                <a:tc>
                  <a:txBody>
                    <a:bodyPr/>
                    <a:lstStyle/>
                    <a:p>
                      <a:endParaRPr lang="en-AU" sz="1600" noProof="0" dirty="0"/>
                    </a:p>
                    <a:p>
                      <a:pPr lvl="0">
                        <a:buNone/>
                      </a:pPr>
                      <a:endParaRPr lang="en-AU" sz="1600" noProof="0" dirty="0">
                        <a:latin typeface="Arial" panose="020B0604020202020204" pitchFamily="34" charset="0"/>
                        <a:cs typeface="Arial" panose="020B0604020202020204" pitchFamily="34" charset="0"/>
                      </a:endParaRPr>
                    </a:p>
                  </a:txBody>
                  <a:tcPr/>
                </a:tc>
                <a:tc>
                  <a:txBody>
                    <a:bodyPr/>
                    <a:lstStyle/>
                    <a:p>
                      <a:endParaRPr lang="en-AU"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8023043"/>
                  </a:ext>
                </a:extLst>
              </a:tr>
              <a:tr h="370840">
                <a:tc>
                  <a:txBody>
                    <a:bodyPr/>
                    <a:lstStyle/>
                    <a:p>
                      <a:r>
                        <a:rPr lang="en-AU" sz="1600" noProof="0"/>
                        <a:t>Polymer clay</a:t>
                      </a:r>
                      <a:endParaRPr lang="en-AU" sz="1600" noProof="0">
                        <a:latin typeface="Arial" panose="020B0604020202020204" pitchFamily="34" charset="0"/>
                        <a:cs typeface="Arial" panose="020B0604020202020204" pitchFamily="34" charset="0"/>
                      </a:endParaRPr>
                    </a:p>
                  </a:txBody>
                  <a:tcPr>
                    <a:solidFill>
                      <a:schemeClr val="accent4"/>
                    </a:solidFill>
                  </a:tcPr>
                </a:tc>
                <a:tc>
                  <a:txBody>
                    <a:bodyPr/>
                    <a:lstStyle/>
                    <a:p>
                      <a:endParaRPr lang="en-AU" sz="1600" noProof="0"/>
                    </a:p>
                    <a:p>
                      <a:pPr lvl="0">
                        <a:buNone/>
                      </a:pPr>
                      <a:endParaRPr lang="en-AU" sz="1600" noProof="0">
                        <a:latin typeface="Arial" panose="020B0604020202020204" pitchFamily="34" charset="0"/>
                        <a:cs typeface="Arial" panose="020B0604020202020204" pitchFamily="34" charset="0"/>
                      </a:endParaRPr>
                    </a:p>
                  </a:txBody>
                  <a:tcPr>
                    <a:solidFill>
                      <a:schemeClr val="accent4"/>
                    </a:solidFill>
                  </a:tcPr>
                </a:tc>
                <a:tc>
                  <a:txBody>
                    <a:bodyPr/>
                    <a:lstStyle/>
                    <a:p>
                      <a:endParaRPr lang="en-AU" sz="1600" noProof="0">
                        <a:latin typeface="Arial" panose="020B060402020202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val="1491536754"/>
                  </a:ext>
                </a:extLst>
              </a:tr>
              <a:tr h="370840">
                <a:tc>
                  <a:txBody>
                    <a:bodyPr/>
                    <a:lstStyle/>
                    <a:p>
                      <a:r>
                        <a:rPr lang="en-AU" sz="1600" noProof="0"/>
                        <a:t>Timber</a:t>
                      </a:r>
                      <a:endParaRPr lang="en-AU" sz="1600" noProof="0">
                        <a:latin typeface="Arial" panose="020B0604020202020204" pitchFamily="34" charset="0"/>
                        <a:cs typeface="Arial" panose="020B0604020202020204" pitchFamily="34" charset="0"/>
                      </a:endParaRPr>
                    </a:p>
                  </a:txBody>
                  <a:tcPr/>
                </a:tc>
                <a:tc>
                  <a:txBody>
                    <a:bodyPr/>
                    <a:lstStyle/>
                    <a:p>
                      <a:endParaRPr lang="en-AU" sz="1600" noProof="0"/>
                    </a:p>
                    <a:p>
                      <a:pPr lvl="0">
                        <a:buNone/>
                      </a:pPr>
                      <a:endParaRPr lang="en-AU" sz="1600" noProof="0">
                        <a:latin typeface="Arial" panose="020B0604020202020204" pitchFamily="34" charset="0"/>
                        <a:cs typeface="Arial" panose="020B0604020202020204" pitchFamily="34" charset="0"/>
                      </a:endParaRPr>
                    </a:p>
                  </a:txBody>
                  <a:tcPr/>
                </a:tc>
                <a:tc>
                  <a:txBody>
                    <a:bodyPr/>
                    <a:lstStyle/>
                    <a:p>
                      <a:endParaRPr lang="en-AU"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772235"/>
                  </a:ext>
                </a:extLst>
              </a:tr>
              <a:tr h="370839">
                <a:tc>
                  <a:txBody>
                    <a:bodyPr/>
                    <a:lstStyle/>
                    <a:p>
                      <a:pPr lvl="0">
                        <a:buNone/>
                      </a:pPr>
                      <a:r>
                        <a:rPr lang="en-AU" sz="1600" noProof="0"/>
                        <a:t>Acrylic</a:t>
                      </a:r>
                      <a:endParaRPr lang="en-AU" sz="1600" noProof="0">
                        <a:latin typeface="Arial" panose="020B0604020202020204" pitchFamily="34" charset="0"/>
                        <a:cs typeface="Arial" panose="020B0604020202020204" pitchFamily="34" charset="0"/>
                      </a:endParaRPr>
                    </a:p>
                  </a:txBody>
                  <a:tcPr>
                    <a:solidFill>
                      <a:schemeClr val="accent4"/>
                    </a:solidFill>
                  </a:tcPr>
                </a:tc>
                <a:tc>
                  <a:txBody>
                    <a:bodyPr/>
                    <a:lstStyle/>
                    <a:p>
                      <a:pPr lvl="0">
                        <a:buNone/>
                      </a:pPr>
                      <a:endParaRPr lang="en-AU" sz="1600" noProof="0"/>
                    </a:p>
                    <a:p>
                      <a:pPr lvl="0">
                        <a:buNone/>
                      </a:pPr>
                      <a:endParaRPr lang="en-AU" sz="1600" noProof="0">
                        <a:latin typeface="Arial" panose="020B0604020202020204" pitchFamily="34" charset="0"/>
                        <a:cs typeface="Arial" panose="020B0604020202020204" pitchFamily="34" charset="0"/>
                      </a:endParaRPr>
                    </a:p>
                  </a:txBody>
                  <a:tcPr>
                    <a:solidFill>
                      <a:schemeClr val="accent4"/>
                    </a:solidFill>
                  </a:tcPr>
                </a:tc>
                <a:tc>
                  <a:txBody>
                    <a:bodyPr/>
                    <a:lstStyle/>
                    <a:p>
                      <a:pPr lvl="0">
                        <a:buNone/>
                      </a:pPr>
                      <a:endParaRPr lang="en-AU" sz="1600" noProof="0">
                        <a:latin typeface="Arial" panose="020B060402020202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val="1592026212"/>
                  </a:ext>
                </a:extLst>
              </a:tr>
              <a:tr h="370838">
                <a:tc>
                  <a:txBody>
                    <a:bodyPr/>
                    <a:lstStyle/>
                    <a:p>
                      <a:pPr lvl="0">
                        <a:buNone/>
                      </a:pPr>
                      <a:r>
                        <a:rPr lang="en-AU" sz="1600" noProof="0"/>
                        <a:t>Other</a:t>
                      </a:r>
                      <a:endParaRPr lang="en-AU" sz="1600" noProof="0">
                        <a:latin typeface="Arial" panose="020B0604020202020204" pitchFamily="34" charset="0"/>
                        <a:cs typeface="Arial" panose="020B0604020202020204" pitchFamily="34" charset="0"/>
                      </a:endParaRPr>
                    </a:p>
                  </a:txBody>
                  <a:tcPr/>
                </a:tc>
                <a:tc>
                  <a:txBody>
                    <a:bodyPr/>
                    <a:lstStyle/>
                    <a:p>
                      <a:pPr lvl="0">
                        <a:buNone/>
                      </a:pPr>
                      <a:endParaRPr lang="en-AU" sz="1600" noProof="0"/>
                    </a:p>
                    <a:p>
                      <a:pPr lvl="0">
                        <a:buNone/>
                      </a:pPr>
                      <a:endParaRPr lang="en-AU" sz="1600" noProof="0">
                        <a:latin typeface="Arial" panose="020B0604020202020204" pitchFamily="34" charset="0"/>
                        <a:cs typeface="Arial" panose="020B0604020202020204" pitchFamily="34" charset="0"/>
                      </a:endParaRPr>
                    </a:p>
                  </a:txBody>
                  <a:tcPr/>
                </a:tc>
                <a:tc>
                  <a:txBody>
                    <a:bodyPr/>
                    <a:lstStyle/>
                    <a:p>
                      <a:pPr lvl="0">
                        <a:buNone/>
                      </a:pPr>
                      <a:endParaRPr lang="en-AU"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130428"/>
                  </a:ext>
                </a:extLst>
              </a:tr>
            </a:tbl>
          </a:graphicData>
        </a:graphic>
      </p:graphicFrame>
      <p:sp>
        <p:nvSpPr>
          <p:cNvPr id="19" name="Slide Number Placeholder 1">
            <a:extLst>
              <a:ext uri="{FF2B5EF4-FFF2-40B4-BE49-F238E27FC236}">
                <a16:creationId xmlns:a16="http://schemas.microsoft.com/office/drawing/2014/main" id="{24EF3374-6DA5-33A2-66CE-68E709669E83}"/>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92283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0B1DBC6-493B-F321-D103-665596E942A8}"/>
              </a:ext>
            </a:extLst>
          </p:cNvPr>
          <p:cNvSpPr>
            <a:spLocks noGrp="1"/>
          </p:cNvSpPr>
          <p:nvPr>
            <p:ph type="title" idx="4294967295"/>
          </p:nvPr>
        </p:nvSpPr>
        <p:spPr>
          <a:xfrm>
            <a:off x="803521" y="5534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(2)</a:t>
            </a:r>
          </a:p>
        </p:txBody>
      </p:sp>
      <p:sp>
        <p:nvSpPr>
          <p:cNvPr id="12" name="Rectangle 11">
            <a:extLst>
              <a:ext uri="{FF2B5EF4-FFF2-40B4-BE49-F238E27FC236}">
                <a16:creationId xmlns:a16="http://schemas.microsoft.com/office/drawing/2014/main" id="{D2C53543-138B-CBBF-B524-05B3F1557FDE}"/>
              </a:ext>
            </a:extLst>
          </p:cNvPr>
          <p:cNvSpPr/>
          <p:nvPr/>
        </p:nvSpPr>
        <p:spPr>
          <a:xfrm>
            <a:off x="803521"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US" sz="2000" dirty="0">
                <a:solidFill>
                  <a:schemeClr val="tx1"/>
                </a:solidFill>
              </a:rPr>
              <a:t>We are:</a:t>
            </a:r>
            <a:br>
              <a:rPr lang="en-US" sz="2000" dirty="0">
                <a:solidFill>
                  <a:schemeClr val="tx1"/>
                </a:solidFill>
              </a:rPr>
            </a:br>
            <a:r>
              <a:rPr lang="en-US" sz="2000" dirty="0">
                <a:solidFill>
                  <a:schemeClr val="tx1"/>
                </a:solidFill>
              </a:rPr>
              <a:t>Exploring and documenting the design and production processes used to create sustainable and functional products.</a:t>
            </a:r>
          </a:p>
        </p:txBody>
      </p:sp>
      <p:sp>
        <p:nvSpPr>
          <p:cNvPr id="11" name="Rectangle 10">
            <a:extLst>
              <a:ext uri="{FF2B5EF4-FFF2-40B4-BE49-F238E27FC236}">
                <a16:creationId xmlns:a16="http://schemas.microsoft.com/office/drawing/2014/main" id="{84817C9F-2608-9179-7E92-2DE1FA90BDFB}"/>
              </a:ext>
            </a:extLst>
          </p:cNvPr>
          <p:cNvSpPr/>
          <p:nvPr/>
        </p:nvSpPr>
        <p:spPr>
          <a:xfrm>
            <a:off x="6096000" y="553453"/>
            <a:ext cx="5101390"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Success criteria</a:t>
            </a:r>
          </a:p>
        </p:txBody>
      </p:sp>
      <p:sp>
        <p:nvSpPr>
          <p:cNvPr id="13" name="Rectangle 12">
            <a:extLst>
              <a:ext uri="{FF2B5EF4-FFF2-40B4-BE49-F238E27FC236}">
                <a16:creationId xmlns:a16="http://schemas.microsoft.com/office/drawing/2014/main" id="{7D24E009-F3C3-1046-DC65-0CDBA4F5249C}"/>
              </a:ext>
            </a:extLst>
          </p:cNvPr>
          <p:cNvSpPr/>
          <p:nvPr/>
        </p:nvSpPr>
        <p:spPr>
          <a:xfrm>
            <a:off x="6096000"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Bef>
                <a:spcPts val="1200"/>
              </a:spcBef>
              <a:spcAft>
                <a:spcPts val="600"/>
              </a:spcAft>
            </a:pPr>
            <a:r>
              <a:rPr lang="en-AU" sz="2000" dirty="0">
                <a:solidFill>
                  <a:schemeClr val="tx1"/>
                </a:solidFill>
                <a:ea typeface="Calibri"/>
                <a:cs typeface="Arial" panose="020B0604020202020204" pitchFamily="34" charset="0"/>
              </a:rPr>
              <a:t>I can:</a:t>
            </a:r>
          </a:p>
          <a:p>
            <a:pPr marL="342900" indent="-342900">
              <a:lnSpc>
                <a:spcPct val="150000"/>
              </a:lnSpc>
              <a:buFont typeface="Arial" panose="020B0604020202020204" pitchFamily="34" charset="0"/>
              <a:buChar char="•"/>
            </a:pPr>
            <a:r>
              <a:rPr lang="en-AU" sz="2000" dirty="0">
                <a:solidFill>
                  <a:schemeClr val="tx1"/>
                </a:solidFill>
                <a:ea typeface="Calibri"/>
                <a:cs typeface="Arial" panose="020B0604020202020204" pitchFamily="34" charset="0"/>
              </a:rPr>
              <a:t>document the design and production processes in my portfolio</a:t>
            </a:r>
            <a:endParaRPr lang="en-AU" sz="2000" strike="sngStrike" dirty="0">
              <a:solidFill>
                <a:schemeClr val="tx1"/>
              </a:solidFill>
              <a:ea typeface="Calibri"/>
              <a:cs typeface="Arial" panose="020B0604020202020204" pitchFamily="34" charset="0"/>
            </a:endParaRPr>
          </a:p>
          <a:p>
            <a:pPr marL="342900" indent="-342900">
              <a:lnSpc>
                <a:spcPct val="150000"/>
              </a:lnSpc>
              <a:buFont typeface="Arial" panose="020B0604020202020204" pitchFamily="34" charset="0"/>
              <a:buChar char="•"/>
            </a:pPr>
            <a:r>
              <a:rPr lang="en-AU" sz="2000" dirty="0">
                <a:solidFill>
                  <a:schemeClr val="tx1"/>
                </a:solidFill>
                <a:ea typeface="Calibri"/>
                <a:cs typeface="Arial" panose="020B0604020202020204" pitchFamily="34" charset="0"/>
              </a:rPr>
              <a:t>Identify a design problem and write</a:t>
            </a:r>
            <a:r>
              <a:rPr lang="en-AU" sz="2000" strike="sngStrike" dirty="0">
                <a:solidFill>
                  <a:schemeClr val="tx1"/>
                </a:solidFill>
                <a:ea typeface="Calibri"/>
                <a:cs typeface="Arial" panose="020B0604020202020204" pitchFamily="34" charset="0"/>
              </a:rPr>
              <a:t> </a:t>
            </a:r>
            <a:r>
              <a:rPr lang="en-AU" sz="2000" dirty="0">
                <a:solidFill>
                  <a:schemeClr val="tx1"/>
                </a:solidFill>
                <a:ea typeface="Calibri"/>
                <a:cs typeface="Arial" panose="020B0604020202020204" pitchFamily="34" charset="0"/>
              </a:rPr>
              <a:t>a design brief</a:t>
            </a:r>
          </a:p>
          <a:p>
            <a:pPr marL="342900" indent="-342900">
              <a:lnSpc>
                <a:spcPct val="150000"/>
              </a:lnSpc>
              <a:buFont typeface="Arial" panose="020B0604020202020204" pitchFamily="34" charset="0"/>
              <a:buChar char="•"/>
            </a:pPr>
            <a:r>
              <a:rPr lang="en-AU" sz="2000" dirty="0">
                <a:solidFill>
                  <a:schemeClr val="tx1"/>
                </a:solidFill>
                <a:ea typeface="Calibri"/>
                <a:cs typeface="Arial" panose="020B0604020202020204" pitchFamily="34" charset="0"/>
              </a:rPr>
              <a:t>recognise and describe how jewellery designers apply design and production processes.</a:t>
            </a:r>
          </a:p>
        </p:txBody>
      </p:sp>
      <p:sp>
        <p:nvSpPr>
          <p:cNvPr id="9" name="Slide Number Placeholder 1">
            <a:extLst>
              <a:ext uri="{FF2B5EF4-FFF2-40B4-BE49-F238E27FC236}">
                <a16:creationId xmlns:a16="http://schemas.microsoft.com/office/drawing/2014/main" id="{F7A199AD-D2D4-6F05-25D5-F24ACECA0F5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54462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D9B106-FC27-5B91-EEB4-03B7B364E8EC}"/>
              </a:ext>
            </a:extLst>
          </p:cNvPr>
          <p:cNvSpPr>
            <a:spLocks noGrp="1"/>
          </p:cNvSpPr>
          <p:nvPr>
            <p:ph type="title"/>
          </p:nvPr>
        </p:nvSpPr>
        <p:spPr/>
        <p:txBody>
          <a:bodyPr/>
          <a:lstStyle/>
          <a:p>
            <a:r>
              <a:rPr lang="en-AU" dirty="0"/>
              <a:t>Assessment task</a:t>
            </a:r>
            <a:endParaRPr lang="en-US" dirty="0"/>
          </a:p>
        </p:txBody>
      </p:sp>
      <p:sp>
        <p:nvSpPr>
          <p:cNvPr id="11" name="TextBox 10">
            <a:extLst>
              <a:ext uri="{FF2B5EF4-FFF2-40B4-BE49-F238E27FC236}">
                <a16:creationId xmlns:a16="http://schemas.microsoft.com/office/drawing/2014/main" id="{113B7393-A017-7F73-4F90-0390F179D15B}"/>
              </a:ext>
            </a:extLst>
          </p:cNvPr>
          <p:cNvSpPr txBox="1"/>
          <p:nvPr/>
        </p:nvSpPr>
        <p:spPr>
          <a:xfrm>
            <a:off x="361987" y="1830534"/>
            <a:ext cx="11482013" cy="4432495"/>
          </a:xfrm>
          <a:prstGeom prst="rect">
            <a:avLst/>
          </a:prstGeom>
          <a:noFill/>
        </p:spPr>
        <p:txBody>
          <a:bodyPr wrap="square">
            <a:spAutoFit/>
          </a:bodyPr>
          <a:lstStyle/>
          <a:p>
            <a:pPr>
              <a:lnSpc>
                <a:spcPct val="150000"/>
              </a:lnSpc>
              <a:spcAft>
                <a:spcPts val="900"/>
              </a:spcAft>
            </a:pPr>
            <a:r>
              <a:rPr lang="en-AU" sz="1600" noProof="0" dirty="0">
                <a:ea typeface="Segoe UI"/>
                <a:cs typeface="Arial" panose="020B0604020202020204" pitchFamily="34" charset="0"/>
              </a:rPr>
              <a:t>You are a designer tasked with creating a unique piece of jewellery that reflects sustainability, cultural significance, or inspiration from nature (biomimicry). </a:t>
            </a:r>
          </a:p>
          <a:p>
            <a:pPr>
              <a:lnSpc>
                <a:spcPct val="150000"/>
              </a:lnSpc>
              <a:spcAft>
                <a:spcPts val="900"/>
              </a:spcAft>
            </a:pPr>
            <a:r>
              <a:rPr lang="en-AU" sz="1600" noProof="0" dirty="0">
                <a:ea typeface="Segoe UI"/>
                <a:cs typeface="Arial" panose="020B0604020202020204" pitchFamily="34" charset="0"/>
              </a:rPr>
              <a:t>Your design must combine at least two different materials for example, metals, polymers, wood to showcase how contrasting materials can work together to create an aesthetically pleasing and functional jewellery piece. </a:t>
            </a:r>
            <a:r>
              <a:rPr lang="en-AU" sz="1600" noProof="0" dirty="0">
                <a:ea typeface="Arial"/>
                <a:cs typeface="Arial" panose="020B0604020202020204" pitchFamily="34" charset="0"/>
              </a:rPr>
              <a:t> </a:t>
            </a:r>
            <a:endParaRPr lang="en-AU" sz="1600" noProof="0" dirty="0">
              <a:ea typeface="Segoe UI"/>
              <a:cs typeface="Arial" panose="020B0604020202020204" pitchFamily="34" charset="0"/>
            </a:endParaRPr>
          </a:p>
          <a:p>
            <a:pPr rtl="0">
              <a:lnSpc>
                <a:spcPct val="150000"/>
              </a:lnSpc>
              <a:spcAft>
                <a:spcPts val="900"/>
              </a:spcAft>
            </a:pPr>
            <a:r>
              <a:rPr lang="en-AU" sz="1600" noProof="0" dirty="0">
                <a:ea typeface="Segoe UI"/>
                <a:cs typeface="Arial" panose="020B0604020202020204" pitchFamily="34" charset="0"/>
              </a:rPr>
              <a:t>In addition, your jewellery design should:</a:t>
            </a:r>
            <a:r>
              <a:rPr lang="en-AU" sz="1600" noProof="0" dirty="0">
                <a:ea typeface="Arial"/>
                <a:cs typeface="Arial" panose="020B0604020202020204" pitchFamily="34" charset="0"/>
              </a:rPr>
              <a:t> </a:t>
            </a:r>
          </a:p>
          <a:p>
            <a:pPr marL="342900" indent="-342900">
              <a:lnSpc>
                <a:spcPct val="150000"/>
              </a:lnSpc>
              <a:spcAft>
                <a:spcPts val="900"/>
              </a:spcAft>
              <a:buFont typeface="Arial"/>
              <a:buChar char="•"/>
            </a:pPr>
            <a:r>
              <a:rPr lang="en-AU" sz="1600" noProof="0" dirty="0">
                <a:ea typeface="Arial"/>
                <a:cs typeface="Arial" panose="020B0604020202020204" pitchFamily="34" charset="0"/>
              </a:rPr>
              <a:t>Consider </a:t>
            </a:r>
            <a:r>
              <a:rPr lang="en-AU" sz="1600" b="1" noProof="0" dirty="0">
                <a:ea typeface="Arial"/>
                <a:cs typeface="Arial" panose="020B0604020202020204" pitchFamily="34" charset="0"/>
              </a:rPr>
              <a:t>sustainability</a:t>
            </a:r>
            <a:r>
              <a:rPr lang="en-AU" sz="1600" noProof="0" dirty="0">
                <a:ea typeface="Arial"/>
                <a:cs typeface="Arial" panose="020B0604020202020204" pitchFamily="34" charset="0"/>
              </a:rPr>
              <a:t> by minimising waste, using recyclable materials, or incorporating materials with a lower environmental impact. </a:t>
            </a:r>
          </a:p>
          <a:p>
            <a:pPr marL="342900" indent="-342900">
              <a:lnSpc>
                <a:spcPct val="150000"/>
              </a:lnSpc>
              <a:spcAft>
                <a:spcPts val="900"/>
              </a:spcAft>
              <a:buFont typeface="Arial"/>
              <a:buChar char="•"/>
            </a:pPr>
            <a:r>
              <a:rPr lang="en-AU" sz="1600" noProof="0" dirty="0">
                <a:ea typeface="Arial"/>
                <a:cs typeface="Arial" panose="020B0604020202020204" pitchFamily="34" charset="0"/>
              </a:rPr>
              <a:t>Draw inspiration from either: </a:t>
            </a:r>
            <a:endParaRPr lang="en-AU" sz="1600" b="1" noProof="0" dirty="0">
              <a:ea typeface="Arial"/>
              <a:cs typeface="Arial" panose="020B0604020202020204" pitchFamily="34" charset="0"/>
            </a:endParaRPr>
          </a:p>
          <a:p>
            <a:pPr lvl="0">
              <a:lnSpc>
                <a:spcPct val="150000"/>
              </a:lnSpc>
              <a:spcAft>
                <a:spcPts val="900"/>
              </a:spcAft>
            </a:pPr>
            <a:r>
              <a:rPr lang="en-AU" sz="1600" b="1" noProof="0" dirty="0">
                <a:ea typeface="Arial"/>
                <a:cs typeface="Arial" panose="020B0604020202020204" pitchFamily="34" charset="0"/>
              </a:rPr>
              <a:t>Nature</a:t>
            </a:r>
            <a:r>
              <a:rPr lang="en-AU" sz="1600" b="1" dirty="0">
                <a:ea typeface="Arial"/>
                <a:cs typeface="Arial" panose="020B0604020202020204" pitchFamily="34" charset="0"/>
              </a:rPr>
              <a:t>-</a:t>
            </a:r>
            <a:r>
              <a:rPr lang="en-AU" sz="1600" noProof="0" dirty="0">
                <a:ea typeface="Arial"/>
                <a:cs typeface="Arial" panose="020B0604020202020204" pitchFamily="34" charset="0"/>
              </a:rPr>
              <a:t> by applying principles of biomimicry (e.g., patterns, structures, or functions found in plants or animals). </a:t>
            </a:r>
            <a:endParaRPr lang="en-AU" sz="1600" b="1" noProof="0" dirty="0">
              <a:ea typeface="Arial"/>
              <a:cs typeface="Arial" panose="020B0604020202020204" pitchFamily="34" charset="0"/>
            </a:endParaRPr>
          </a:p>
          <a:p>
            <a:pPr marL="0" lvl="1">
              <a:lnSpc>
                <a:spcPct val="150000"/>
              </a:lnSpc>
              <a:spcAft>
                <a:spcPts val="900"/>
              </a:spcAft>
              <a:buFont typeface=""/>
            </a:pPr>
            <a:r>
              <a:rPr lang="en-AU" sz="1600" b="1" noProof="0" dirty="0">
                <a:ea typeface="Arial"/>
                <a:cs typeface="Arial" panose="020B0604020202020204" pitchFamily="34" charset="0"/>
              </a:rPr>
              <a:t>Culture</a:t>
            </a:r>
            <a:r>
              <a:rPr lang="en-AU" sz="1600" b="1" dirty="0">
                <a:ea typeface="Arial"/>
                <a:cs typeface="Arial" panose="020B0604020202020204" pitchFamily="34" charset="0"/>
              </a:rPr>
              <a:t>-</a:t>
            </a:r>
            <a:r>
              <a:rPr lang="en-AU" sz="1600" noProof="0" dirty="0">
                <a:ea typeface="Arial"/>
                <a:cs typeface="Arial" panose="020B0604020202020204" pitchFamily="34" charset="0"/>
              </a:rPr>
              <a:t> by reflecting the traditions, symbols, or artistic styles of a specific cultural group. </a:t>
            </a:r>
            <a:endParaRPr lang="en-AU" sz="1600" noProof="0" dirty="0">
              <a:cs typeface="Arial" panose="020B0604020202020204" pitchFamily="34" charset="0"/>
            </a:endParaRP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noProof="0" smtClean="0"/>
              <a:pPr>
                <a:lnSpc>
                  <a:spcPct val="90000"/>
                </a:lnSpc>
                <a:spcAft>
                  <a:spcPts val="600"/>
                </a:spcAft>
              </a:pPr>
              <a:t>12</a:t>
            </a:fld>
            <a:endParaRPr lang="en-AU" noProof="0"/>
          </a:p>
        </p:txBody>
      </p:sp>
    </p:spTree>
    <p:extLst>
      <p:ext uri="{BB962C8B-B14F-4D97-AF65-F5344CB8AC3E}">
        <p14:creationId xmlns:p14="http://schemas.microsoft.com/office/powerpoint/2010/main" val="234098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Sample portfolio templates</a:t>
            </a:r>
          </a:p>
        </p:txBody>
      </p:sp>
      <p:sp>
        <p:nvSpPr>
          <p:cNvPr id="6" name="TextBox 5">
            <a:extLst>
              <a:ext uri="{FF2B5EF4-FFF2-40B4-BE49-F238E27FC236}">
                <a16:creationId xmlns:a16="http://schemas.microsoft.com/office/drawing/2014/main" id="{8C33E2F0-4699-AF7A-0CE5-91A10D6816E6}"/>
              </a:ext>
            </a:extLst>
          </p:cNvPr>
          <p:cNvSpPr txBox="1"/>
          <p:nvPr/>
        </p:nvSpPr>
        <p:spPr>
          <a:xfrm>
            <a:off x="360000" y="1566655"/>
            <a:ext cx="11598451" cy="4288290"/>
          </a:xfrm>
          <a:prstGeom prst="rect">
            <a:avLst/>
          </a:prstGeom>
          <a:noFill/>
        </p:spPr>
        <p:txBody>
          <a:bodyPr wrap="square">
            <a:spAutoFit/>
          </a:bodyPr>
          <a:lstStyle/>
          <a:p>
            <a:pPr>
              <a:lnSpc>
                <a:spcPct val="150000"/>
              </a:lnSpc>
              <a:spcAft>
                <a:spcPts val="1200"/>
              </a:spcAft>
            </a:pPr>
            <a:r>
              <a:rPr lang="en-AU" sz="1800" noProof="0" dirty="0">
                <a:solidFill>
                  <a:srgbClr val="000000"/>
                </a:solidFill>
                <a:cs typeface="Arial" panose="020B0604020202020204" pitchFamily="34" charset="0"/>
              </a:rPr>
              <a:t>Your final product will demonstrate your skills in designing and producing a quality product while reflecting your ability to innovate and consider the impact of your design choices on the environment and society. </a:t>
            </a:r>
            <a:endParaRPr lang="en-AU" sz="1800" noProof="0" dirty="0">
              <a:cs typeface="Arial" panose="020B0604020202020204" pitchFamily="34" charset="0"/>
            </a:endParaRPr>
          </a:p>
          <a:p>
            <a:pPr>
              <a:lnSpc>
                <a:spcPct val="150000"/>
              </a:lnSpc>
              <a:spcAft>
                <a:spcPts val="1200"/>
              </a:spcAft>
            </a:pPr>
            <a:r>
              <a:rPr lang="en-AU" sz="1800" noProof="0" dirty="0">
                <a:solidFill>
                  <a:srgbClr val="000000"/>
                </a:solidFill>
                <a:cs typeface="Arial" panose="020B0604020202020204" pitchFamily="34" charset="0"/>
              </a:rPr>
              <a:t>You will submit one piece of jewellery with a completed portfolio documenting your design and production processes. </a:t>
            </a:r>
            <a:endParaRPr lang="en-AU" sz="1800" noProof="0" dirty="0">
              <a:cs typeface="Arial" panose="020B0604020202020204" pitchFamily="34" charset="0"/>
            </a:endParaRPr>
          </a:p>
          <a:p>
            <a:pPr>
              <a:lnSpc>
                <a:spcPct val="150000"/>
              </a:lnSpc>
              <a:spcAft>
                <a:spcPts val="1200"/>
              </a:spcAft>
            </a:pPr>
            <a:r>
              <a:rPr lang="en-AU" sz="1800" noProof="0" dirty="0">
                <a:solidFill>
                  <a:srgbClr val="000000"/>
                </a:solidFill>
                <a:cs typeface="Arial" panose="020B0604020202020204" pitchFamily="34" charset="0"/>
              </a:rPr>
              <a:t>We can use any of the portfolio scaffold below – make a COPY and name the file with your full name and class.</a:t>
            </a:r>
            <a:r>
              <a:rPr lang="en-AU" sz="1800" dirty="0">
                <a:solidFill>
                  <a:srgbClr val="000000"/>
                </a:solidFill>
                <a:cs typeface="Arial" panose="020B0604020202020204" pitchFamily="34" charset="0"/>
              </a:rPr>
              <a:t> </a:t>
            </a:r>
            <a:r>
              <a:rPr lang="en-AU" sz="1800" u="sng" noProof="0" dirty="0">
                <a:solidFill>
                  <a:srgbClr val="2F5496"/>
                </a:solidFill>
                <a:effectLst/>
                <a:ea typeface="Arial" panose="020B0604020202020204" pitchFamily="34" charset="0"/>
                <a:cs typeface="Arial" panose="020B0604020202020204" pitchFamily="34" charset="0"/>
                <a:hlinkClick r:id="rId2"/>
              </a:rPr>
              <a:t>tas-s4-mixed material-10-week-assessment </a:t>
            </a:r>
            <a:r>
              <a:rPr lang="en-AU" sz="1800" dirty="0">
                <a:solidFill>
                  <a:srgbClr val="000000"/>
                </a:solidFill>
                <a:cs typeface="Arial" panose="020B0604020202020204" pitchFamily="34" charset="0"/>
              </a:rPr>
              <a:t>DOCX 559KB </a:t>
            </a:r>
            <a:endParaRPr lang="en-AU" sz="1800" u="sng" noProof="0" dirty="0">
              <a:solidFill>
                <a:srgbClr val="2F5496"/>
              </a:solidFill>
              <a:effectLst/>
              <a:ea typeface="Arial" panose="020B0604020202020204" pitchFamily="34" charset="0"/>
              <a:cs typeface="Arial" panose="020B0604020202020204" pitchFamily="34" charset="0"/>
            </a:endParaRPr>
          </a:p>
          <a:p>
            <a:pPr>
              <a:lnSpc>
                <a:spcPct val="150000"/>
              </a:lnSpc>
              <a:spcAft>
                <a:spcPts val="1200"/>
              </a:spcAft>
            </a:pPr>
            <a:r>
              <a:rPr lang="en-AU" sz="1800" u="sng" noProof="0" dirty="0">
                <a:solidFill>
                  <a:srgbClr val="2F5496"/>
                </a:solidFill>
                <a:effectLst/>
                <a:ea typeface="Arial" panose="020B0604020202020204" pitchFamily="34" charset="0"/>
                <a:cs typeface="Arial" panose="020B0604020202020204" pitchFamily="34" charset="0"/>
                <a:hlinkClick r:id="rId3"/>
              </a:rPr>
              <a:t>tas-s4-mixed materials-portfolio </a:t>
            </a:r>
            <a:r>
              <a:rPr lang="en-AU" sz="1800" dirty="0">
                <a:ea typeface="Arial" panose="020B0604020202020204" pitchFamily="34" charset="0"/>
                <a:cs typeface="Arial" panose="020B0604020202020204" pitchFamily="34" charset="0"/>
              </a:rPr>
              <a:t>DOCX 1.16MB  </a:t>
            </a:r>
            <a:r>
              <a:rPr lang="en-AU" sz="1800" noProof="0" dirty="0">
                <a:effectLst/>
                <a:ea typeface="Arial" panose="020B0604020202020204" pitchFamily="34" charset="0"/>
                <a:cs typeface="Arial" panose="020B0604020202020204" pitchFamily="34" charset="0"/>
              </a:rPr>
              <a:t>MS Word Sample Portfolio</a:t>
            </a:r>
            <a:endParaRPr lang="en-AU" sz="1800" noProof="0" dirty="0">
              <a:effectLst/>
              <a:ea typeface="Calibri" panose="020F0502020204030204" pitchFamily="34" charset="0"/>
              <a:cs typeface="Arial" panose="020B0604020202020204" pitchFamily="34" charset="0"/>
            </a:endParaRPr>
          </a:p>
          <a:p>
            <a:pPr>
              <a:lnSpc>
                <a:spcPct val="150000"/>
              </a:lnSpc>
              <a:spcBef>
                <a:spcPts val="1200"/>
              </a:spcBef>
              <a:spcAft>
                <a:spcPts val="1200"/>
              </a:spcAft>
            </a:pPr>
            <a:r>
              <a:rPr lang="en-AU" sz="1800" u="sng" noProof="0" dirty="0">
                <a:solidFill>
                  <a:srgbClr val="2F5496"/>
                </a:solidFill>
                <a:effectLst/>
                <a:ea typeface="Arial" panose="020B0604020202020204" pitchFamily="34" charset="0"/>
                <a:cs typeface="Arial" panose="020B0604020202020204" pitchFamily="34" charset="0"/>
                <a:hlinkClick r:id="rId4"/>
              </a:rPr>
              <a:t>Portfolio Sample Technology 7-8</a:t>
            </a:r>
            <a:r>
              <a:rPr lang="en-AU" sz="1800" noProof="0" dirty="0">
                <a:effectLst/>
                <a:ea typeface="Arial" panose="020B0604020202020204" pitchFamily="34" charset="0"/>
                <a:cs typeface="Arial" panose="020B0604020202020204" pitchFamily="34" charset="0"/>
              </a:rPr>
              <a:t> Google Sites Sample Portfolio</a:t>
            </a:r>
            <a:endParaRPr lang="en-AU" sz="1800" noProof="0" dirty="0">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13</a:t>
            </a:fld>
            <a:endParaRPr lang="en-AU" noProof="0"/>
          </a:p>
        </p:txBody>
      </p:sp>
    </p:spTree>
    <p:extLst>
      <p:ext uri="{BB962C8B-B14F-4D97-AF65-F5344CB8AC3E}">
        <p14:creationId xmlns:p14="http://schemas.microsoft.com/office/powerpoint/2010/main" val="8436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DC62FDF-B757-C924-DACB-DE62B703525F}"/>
              </a:ext>
            </a:extLst>
          </p:cNvPr>
          <p:cNvSpPr>
            <a:spLocks noGrp="1"/>
          </p:cNvSpPr>
          <p:nvPr>
            <p:ph type="title"/>
          </p:nvPr>
        </p:nvSpPr>
        <p:spPr>
          <a:xfrm>
            <a:off x="360000" y="253765"/>
            <a:ext cx="11484000" cy="545601"/>
          </a:xfrm>
        </p:spPr>
        <p:txBody>
          <a:bodyPr/>
          <a:lstStyle/>
          <a:p>
            <a:r>
              <a:rPr lang="en-AU" noProof="0" dirty="0"/>
              <a:t>Design and production process</a:t>
            </a:r>
          </a:p>
        </p:txBody>
      </p:sp>
      <p:sp>
        <p:nvSpPr>
          <p:cNvPr id="8" name="TextBox 7">
            <a:extLst>
              <a:ext uri="{FF2B5EF4-FFF2-40B4-BE49-F238E27FC236}">
                <a16:creationId xmlns:a16="http://schemas.microsoft.com/office/drawing/2014/main" id="{AEF0A08D-B55E-EBC6-C28A-1D3E0333C2F5}"/>
              </a:ext>
            </a:extLst>
          </p:cNvPr>
          <p:cNvSpPr txBox="1"/>
          <p:nvPr/>
        </p:nvSpPr>
        <p:spPr>
          <a:xfrm>
            <a:off x="989094" y="1469544"/>
            <a:ext cx="1411913" cy="600164"/>
          </a:xfrm>
          <a:prstGeom prst="rect">
            <a:avLst/>
          </a:prstGeom>
          <a:noFill/>
        </p:spPr>
        <p:txBody>
          <a:bodyPr wrap="square">
            <a:spAutoFit/>
          </a:bodyPr>
          <a:lstStyle/>
          <a:p>
            <a:pPr algn="ctr"/>
            <a:r>
              <a:rPr lang="en-AU" sz="1100" b="1" dirty="0"/>
              <a:t>Identifying</a:t>
            </a:r>
            <a:br>
              <a:rPr lang="en-AU" sz="1100" b="1" dirty="0"/>
            </a:br>
            <a:r>
              <a:rPr lang="en-AU" sz="1100" b="1" dirty="0"/>
              <a:t>and</a:t>
            </a:r>
            <a:br>
              <a:rPr lang="en-AU" sz="1100" b="1" dirty="0"/>
            </a:br>
            <a:r>
              <a:rPr lang="en-AU" sz="1100" b="1" dirty="0"/>
              <a:t>defining</a:t>
            </a:r>
            <a:endParaRPr lang="en-US" sz="1100" b="1" dirty="0"/>
          </a:p>
        </p:txBody>
      </p:sp>
      <p:sp>
        <p:nvSpPr>
          <p:cNvPr id="14" name="TextBox 13">
            <a:extLst>
              <a:ext uri="{FF2B5EF4-FFF2-40B4-BE49-F238E27FC236}">
                <a16:creationId xmlns:a16="http://schemas.microsoft.com/office/drawing/2014/main" id="{332A5CD3-CB7E-4A40-4370-30174CD82860}"/>
              </a:ext>
            </a:extLst>
          </p:cNvPr>
          <p:cNvSpPr txBox="1"/>
          <p:nvPr/>
        </p:nvSpPr>
        <p:spPr>
          <a:xfrm>
            <a:off x="2835234" y="1007622"/>
            <a:ext cx="8101940" cy="1310716"/>
          </a:xfrm>
          <a:prstGeom prst="rect">
            <a:avLst/>
          </a:prstGeom>
          <a:solidFill>
            <a:schemeClr val="accent6"/>
          </a:solidFill>
        </p:spPr>
        <p:txBody>
          <a:bodyPr wrap="square" lIns="216000" tIns="108000" bIns="108000">
            <a:spAutoFit/>
          </a:bodyPr>
          <a:lstStyle/>
          <a:p>
            <a:pPr marL="285750" indent="-285750">
              <a:spcAft>
                <a:spcPts val="600"/>
              </a:spcAft>
              <a:buFont typeface="Arial" panose="020B0604020202020204" pitchFamily="34" charset="0"/>
              <a:buChar char="•"/>
            </a:pPr>
            <a:r>
              <a:rPr lang="en-US" sz="1400" dirty="0"/>
              <a:t>Identify the need and opportunities.</a:t>
            </a:r>
          </a:p>
          <a:p>
            <a:pPr marL="285750" indent="-285750">
              <a:spcAft>
                <a:spcPts val="600"/>
              </a:spcAft>
              <a:buFont typeface="Arial" panose="020B0604020202020204" pitchFamily="34" charset="0"/>
              <a:buChar char="•"/>
            </a:pPr>
            <a:r>
              <a:rPr lang="en-US" sz="1400" dirty="0"/>
              <a:t>Describe existing solutions.</a:t>
            </a:r>
          </a:p>
          <a:p>
            <a:pPr marL="285750" indent="-285750">
              <a:spcAft>
                <a:spcPts val="600"/>
              </a:spcAft>
              <a:buFont typeface="Arial" panose="020B0604020202020204" pitchFamily="34" charset="0"/>
              <a:buChar char="•"/>
            </a:pPr>
            <a:r>
              <a:rPr lang="en-US" sz="1400" dirty="0"/>
              <a:t>Outline factors affecting design.</a:t>
            </a:r>
          </a:p>
          <a:p>
            <a:pPr marL="285750" indent="-285750">
              <a:spcAft>
                <a:spcPts val="600"/>
              </a:spcAft>
              <a:buFont typeface="Arial" panose="020B0604020202020204" pitchFamily="34" charset="0"/>
              <a:buChar char="•"/>
            </a:pPr>
            <a:r>
              <a:rPr lang="en-US" sz="1400" dirty="0"/>
              <a:t>Define key terms.</a:t>
            </a:r>
          </a:p>
        </p:txBody>
      </p:sp>
      <p:sp>
        <p:nvSpPr>
          <p:cNvPr id="9" name="TextBox 8">
            <a:extLst>
              <a:ext uri="{FF2B5EF4-FFF2-40B4-BE49-F238E27FC236}">
                <a16:creationId xmlns:a16="http://schemas.microsoft.com/office/drawing/2014/main" id="{13C5FD9B-8C8D-BBAF-8BA7-F1EA2C646FF5}"/>
              </a:ext>
            </a:extLst>
          </p:cNvPr>
          <p:cNvSpPr txBox="1"/>
          <p:nvPr/>
        </p:nvSpPr>
        <p:spPr>
          <a:xfrm>
            <a:off x="989094" y="2864463"/>
            <a:ext cx="1411913" cy="600164"/>
          </a:xfrm>
          <a:prstGeom prst="rect">
            <a:avLst/>
          </a:prstGeom>
          <a:noFill/>
        </p:spPr>
        <p:txBody>
          <a:bodyPr wrap="square">
            <a:spAutoFit/>
          </a:bodyPr>
          <a:lstStyle/>
          <a:p>
            <a:pPr algn="ctr"/>
            <a:r>
              <a:rPr lang="en-AU" sz="1100" b="1" dirty="0"/>
              <a:t>Researching</a:t>
            </a:r>
            <a:br>
              <a:rPr lang="en-AU" sz="1100" b="1" dirty="0"/>
            </a:br>
            <a:r>
              <a:rPr lang="en-AU" sz="1100" b="1" dirty="0"/>
              <a:t>and</a:t>
            </a:r>
            <a:br>
              <a:rPr lang="en-AU" sz="1100" b="1" dirty="0"/>
            </a:br>
            <a:r>
              <a:rPr lang="en-AU" sz="1100" b="1" dirty="0"/>
              <a:t>planning</a:t>
            </a:r>
            <a:endParaRPr lang="en-US" sz="1100" b="1" dirty="0"/>
          </a:p>
        </p:txBody>
      </p:sp>
      <p:sp>
        <p:nvSpPr>
          <p:cNvPr id="15" name="TextBox 14">
            <a:extLst>
              <a:ext uri="{FF2B5EF4-FFF2-40B4-BE49-F238E27FC236}">
                <a16:creationId xmlns:a16="http://schemas.microsoft.com/office/drawing/2014/main" id="{9D2B0EB6-5350-280D-CA66-4A88844BB770}"/>
              </a:ext>
            </a:extLst>
          </p:cNvPr>
          <p:cNvSpPr txBox="1"/>
          <p:nvPr/>
        </p:nvSpPr>
        <p:spPr>
          <a:xfrm>
            <a:off x="2835234" y="2408911"/>
            <a:ext cx="8101940" cy="1310716"/>
          </a:xfrm>
          <a:prstGeom prst="rect">
            <a:avLst/>
          </a:prstGeom>
          <a:solidFill>
            <a:srgbClr val="F6ACB6"/>
          </a:solidFill>
        </p:spPr>
        <p:txBody>
          <a:bodyPr wrap="square" lIns="216000" tIns="108000" bIns="108000">
            <a:spAutoFit/>
          </a:bodyPr>
          <a:lstStyle/>
          <a:p>
            <a:pPr marL="285750" indent="-285750">
              <a:spcAft>
                <a:spcPts val="600"/>
              </a:spcAft>
              <a:buFont typeface="Arial" panose="020B0604020202020204" pitchFamily="34" charset="0"/>
              <a:buChar char="•"/>
            </a:pPr>
            <a:r>
              <a:rPr lang="en-US" sz="1400" dirty="0"/>
              <a:t>Investigate and describe relevant equipment, processes and materials.</a:t>
            </a:r>
          </a:p>
          <a:p>
            <a:pPr marL="285750" indent="-285750">
              <a:spcAft>
                <a:spcPts val="600"/>
              </a:spcAft>
              <a:buFont typeface="Arial" panose="020B0604020202020204" pitchFamily="34" charset="0"/>
              <a:buChar char="•"/>
            </a:pPr>
            <a:r>
              <a:rPr lang="en-US" sz="1400" dirty="0"/>
              <a:t>Develop plans to safely manage production.</a:t>
            </a:r>
          </a:p>
          <a:p>
            <a:pPr marL="285750" indent="-285750">
              <a:spcAft>
                <a:spcPts val="600"/>
              </a:spcAft>
              <a:buFont typeface="Arial" panose="020B0604020202020204" pitchFamily="34" charset="0"/>
              <a:buChar char="•"/>
            </a:pPr>
            <a:r>
              <a:rPr lang="en-US" sz="1400" dirty="0"/>
              <a:t>Create, evaluate, modify and apply ideas and solutions.</a:t>
            </a:r>
          </a:p>
          <a:p>
            <a:pPr marL="285750" indent="-285750">
              <a:spcAft>
                <a:spcPts val="600"/>
              </a:spcAft>
              <a:buFont typeface="Arial" panose="020B0604020202020204" pitchFamily="34" charset="0"/>
              <a:buChar char="•"/>
            </a:pPr>
            <a:r>
              <a:rPr lang="en-US" sz="1400" dirty="0"/>
              <a:t>Explain social, ethical, legal and sustainability considerations.</a:t>
            </a:r>
          </a:p>
        </p:txBody>
      </p:sp>
      <p:sp>
        <p:nvSpPr>
          <p:cNvPr id="10" name="TextBox 9">
            <a:extLst>
              <a:ext uri="{FF2B5EF4-FFF2-40B4-BE49-F238E27FC236}">
                <a16:creationId xmlns:a16="http://schemas.microsoft.com/office/drawing/2014/main" id="{8C447AE2-DC9A-B780-6478-107F285AF783}"/>
              </a:ext>
            </a:extLst>
          </p:cNvPr>
          <p:cNvSpPr txBox="1"/>
          <p:nvPr/>
        </p:nvSpPr>
        <p:spPr>
          <a:xfrm>
            <a:off x="989094" y="4163898"/>
            <a:ext cx="1411913" cy="600164"/>
          </a:xfrm>
          <a:prstGeom prst="rect">
            <a:avLst/>
          </a:prstGeom>
          <a:noFill/>
        </p:spPr>
        <p:txBody>
          <a:bodyPr wrap="square">
            <a:spAutoFit/>
          </a:bodyPr>
          <a:lstStyle/>
          <a:p>
            <a:pPr algn="ctr"/>
            <a:r>
              <a:rPr lang="en-AU" sz="1100" b="1" dirty="0"/>
              <a:t>Producing</a:t>
            </a:r>
            <a:br>
              <a:rPr lang="en-AU" sz="1100" b="1" dirty="0"/>
            </a:br>
            <a:r>
              <a:rPr lang="en-AU" sz="1100" b="1" dirty="0"/>
              <a:t>and</a:t>
            </a:r>
            <a:br>
              <a:rPr lang="en-AU" sz="1100" b="1" dirty="0"/>
            </a:br>
            <a:r>
              <a:rPr lang="en-AU" sz="1100" b="1" dirty="0"/>
              <a:t>implementing</a:t>
            </a:r>
          </a:p>
        </p:txBody>
      </p:sp>
      <p:sp>
        <p:nvSpPr>
          <p:cNvPr id="16" name="TextBox 15">
            <a:extLst>
              <a:ext uri="{FF2B5EF4-FFF2-40B4-BE49-F238E27FC236}">
                <a16:creationId xmlns:a16="http://schemas.microsoft.com/office/drawing/2014/main" id="{C992F60D-3327-714C-D933-6A1E2E5D8469}"/>
              </a:ext>
            </a:extLst>
          </p:cNvPr>
          <p:cNvSpPr txBox="1"/>
          <p:nvPr/>
        </p:nvSpPr>
        <p:spPr>
          <a:xfrm>
            <a:off x="2835234" y="3810200"/>
            <a:ext cx="8101940" cy="1310716"/>
          </a:xfrm>
          <a:prstGeom prst="rect">
            <a:avLst/>
          </a:prstGeom>
          <a:solidFill>
            <a:schemeClr val="bg2"/>
          </a:solidFill>
        </p:spPr>
        <p:txBody>
          <a:bodyPr wrap="square" lIns="216000" tIns="108000" bIns="108000">
            <a:spAutoFit/>
          </a:bodyPr>
          <a:lstStyle>
            <a:defPPr>
              <a:defRPr lang="en-US"/>
            </a:defPPr>
            <a:lvl1pPr marL="285750" indent="-285750">
              <a:spcAft>
                <a:spcPts val="600"/>
              </a:spcAft>
              <a:buFont typeface="Arial" panose="020B0604020202020204" pitchFamily="34" charset="0"/>
              <a:buChar char="•"/>
              <a:defRPr sz="1400"/>
            </a:lvl1pPr>
          </a:lstStyle>
          <a:p>
            <a:r>
              <a:rPr lang="en-AU" dirty="0"/>
              <a:t>Select and use tools, materials, techniques, technologies and processes.</a:t>
            </a:r>
          </a:p>
          <a:p>
            <a:r>
              <a:rPr lang="en-AU" dirty="0"/>
              <a:t>Demonstrate and use safe practices.</a:t>
            </a:r>
          </a:p>
          <a:p>
            <a:r>
              <a:rPr lang="en-AU" dirty="0"/>
              <a:t>Apply project management processes.</a:t>
            </a:r>
          </a:p>
          <a:p>
            <a:r>
              <a:rPr lang="en-AU" dirty="0"/>
              <a:t>Communicate and justify design choices.</a:t>
            </a:r>
          </a:p>
        </p:txBody>
      </p:sp>
      <p:sp>
        <p:nvSpPr>
          <p:cNvPr id="12" name="TextBox 11">
            <a:extLst>
              <a:ext uri="{FF2B5EF4-FFF2-40B4-BE49-F238E27FC236}">
                <a16:creationId xmlns:a16="http://schemas.microsoft.com/office/drawing/2014/main" id="{4492DD40-E1A7-B00E-3A0D-78A995B5DF9F}"/>
              </a:ext>
            </a:extLst>
          </p:cNvPr>
          <p:cNvSpPr txBox="1"/>
          <p:nvPr/>
        </p:nvSpPr>
        <p:spPr>
          <a:xfrm>
            <a:off x="989094" y="5553311"/>
            <a:ext cx="1411913" cy="600164"/>
          </a:xfrm>
          <a:prstGeom prst="rect">
            <a:avLst/>
          </a:prstGeom>
          <a:noFill/>
        </p:spPr>
        <p:txBody>
          <a:bodyPr wrap="square">
            <a:spAutoFit/>
          </a:bodyPr>
          <a:lstStyle/>
          <a:p>
            <a:pPr algn="ctr"/>
            <a:r>
              <a:rPr lang="en-AU" sz="1100" b="1" dirty="0"/>
              <a:t>Testing</a:t>
            </a:r>
            <a:br>
              <a:rPr lang="en-AU" sz="1100" b="1" dirty="0"/>
            </a:br>
            <a:r>
              <a:rPr lang="en-AU" sz="1100" b="1" dirty="0"/>
              <a:t>and</a:t>
            </a:r>
            <a:br>
              <a:rPr lang="en-AU" sz="1100" b="1" dirty="0"/>
            </a:br>
            <a:r>
              <a:rPr lang="en-AU" sz="1100" b="1" dirty="0"/>
              <a:t>evaluating</a:t>
            </a:r>
          </a:p>
        </p:txBody>
      </p:sp>
      <p:sp>
        <p:nvSpPr>
          <p:cNvPr id="17" name="TextBox 16">
            <a:extLst>
              <a:ext uri="{FF2B5EF4-FFF2-40B4-BE49-F238E27FC236}">
                <a16:creationId xmlns:a16="http://schemas.microsoft.com/office/drawing/2014/main" id="{E4D3CC67-A635-11FB-7576-A5C9F0DD2487}"/>
              </a:ext>
            </a:extLst>
          </p:cNvPr>
          <p:cNvSpPr txBox="1"/>
          <p:nvPr/>
        </p:nvSpPr>
        <p:spPr>
          <a:xfrm>
            <a:off x="2835234" y="5223364"/>
            <a:ext cx="8101940" cy="1310716"/>
          </a:xfrm>
          <a:prstGeom prst="rect">
            <a:avLst/>
          </a:prstGeom>
          <a:solidFill>
            <a:schemeClr val="accent4"/>
          </a:solidFill>
        </p:spPr>
        <p:txBody>
          <a:bodyPr wrap="square" lIns="216000" tIns="108000" bIns="108000">
            <a:spAutoFit/>
          </a:bodyPr>
          <a:lstStyle>
            <a:defPPr>
              <a:defRPr lang="en-US"/>
            </a:defPPr>
            <a:lvl1pPr marL="285750" indent="-285750">
              <a:spcAft>
                <a:spcPts val="600"/>
              </a:spcAft>
              <a:buFont typeface="Arial" panose="020B0604020202020204" pitchFamily="34" charset="0"/>
              <a:buChar char="•"/>
              <a:defRPr sz="1400"/>
            </a:lvl1pPr>
          </a:lstStyle>
          <a:p>
            <a:r>
              <a:rPr lang="en-AU" dirty="0"/>
              <a:t>Work collaboratively to improve solutions.</a:t>
            </a:r>
          </a:p>
          <a:p>
            <a:r>
              <a:rPr lang="en-AU" dirty="0"/>
              <a:t>Use factors affecting design to evaluate.</a:t>
            </a:r>
          </a:p>
          <a:p>
            <a:r>
              <a:rPr lang="en-AU" dirty="0"/>
              <a:t>Justify the use of components, equipment and processes.</a:t>
            </a:r>
          </a:p>
          <a:p>
            <a:r>
              <a:rPr lang="en-AU" dirty="0"/>
              <a:t>Reflect on your own work and the work of others.</a:t>
            </a:r>
          </a:p>
        </p:txBody>
      </p:sp>
      <p:pic>
        <p:nvPicPr>
          <p:cNvPr id="5" name="Picture 4">
            <a:extLst>
              <a:ext uri="{FF2B5EF4-FFF2-40B4-BE49-F238E27FC236}">
                <a16:creationId xmlns:a16="http://schemas.microsoft.com/office/drawing/2014/main" id="{F8F82054-B195-25FF-4160-4C8081A4B66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97594" y="960731"/>
            <a:ext cx="1594911" cy="5685756"/>
          </a:xfrm>
          <a:prstGeom prst="rect">
            <a:avLst/>
          </a:prstGeom>
          <a:noFill/>
        </p:spPr>
      </p:pic>
      <p:sp>
        <p:nvSpPr>
          <p:cNvPr id="2" name="Slide Number Placeholder 1">
            <a:extLst>
              <a:ext uri="{FF2B5EF4-FFF2-40B4-BE49-F238E27FC236}">
                <a16:creationId xmlns:a16="http://schemas.microsoft.com/office/drawing/2014/main" id="{DACC53D0-DDA9-2C3A-C966-C65BA29089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t>14</a:t>
            </a:fld>
            <a:endParaRPr lang="en-AU" noProof="0"/>
          </a:p>
        </p:txBody>
      </p:sp>
    </p:spTree>
    <p:extLst>
      <p:ext uri="{BB962C8B-B14F-4D97-AF65-F5344CB8AC3E}">
        <p14:creationId xmlns:p14="http://schemas.microsoft.com/office/powerpoint/2010/main" val="268428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D0793-2035-C5AD-D997-2A52A3A30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4B9B5-3776-DD90-785D-802C9412C2CB}"/>
              </a:ext>
            </a:extLst>
          </p:cNvPr>
          <p:cNvSpPr>
            <a:spLocks noGrp="1"/>
          </p:cNvSpPr>
          <p:nvPr>
            <p:ph type="title"/>
          </p:nvPr>
        </p:nvSpPr>
        <p:spPr/>
        <p:txBody>
          <a:bodyPr/>
          <a:lstStyle/>
          <a:p>
            <a:r>
              <a:rPr lang="en-AU" noProof="0" dirty="0"/>
              <a:t>Week 1 lesson 3 </a:t>
            </a:r>
            <a:r>
              <a:rPr lang="en-AU" dirty="0"/>
              <a:t> –</a:t>
            </a:r>
            <a:r>
              <a:rPr lang="en-AU" noProof="0" dirty="0"/>
              <a:t> Do now</a:t>
            </a:r>
          </a:p>
        </p:txBody>
      </p:sp>
      <p:sp>
        <p:nvSpPr>
          <p:cNvPr id="9" name="TextBox 8">
            <a:extLst>
              <a:ext uri="{FF2B5EF4-FFF2-40B4-BE49-F238E27FC236}">
                <a16:creationId xmlns:a16="http://schemas.microsoft.com/office/drawing/2014/main" id="{64637B94-3B7A-F744-1F45-D4009FC19014}"/>
              </a:ext>
            </a:extLst>
          </p:cNvPr>
          <p:cNvSpPr txBox="1"/>
          <p:nvPr/>
        </p:nvSpPr>
        <p:spPr>
          <a:xfrm>
            <a:off x="360001" y="882514"/>
            <a:ext cx="11483999" cy="416011"/>
          </a:xfrm>
          <a:prstGeom prst="rect">
            <a:avLst/>
          </a:prstGeom>
          <a:noFill/>
        </p:spPr>
        <p:txBody>
          <a:bodyPr wrap="square" lIns="0">
            <a:spAutoFit/>
          </a:bodyPr>
          <a:lstStyle/>
          <a:p>
            <a:pPr>
              <a:lnSpc>
                <a:spcPct val="150000"/>
              </a:lnSpc>
            </a:pPr>
            <a:r>
              <a:rPr lang="en-AU" sz="1600" noProof="0" dirty="0">
                <a:solidFill>
                  <a:schemeClr val="tx1"/>
                </a:solidFill>
                <a:latin typeface="Arial" panose="020B0604020202020204" pitchFamily="34" charset="0"/>
                <a:ea typeface="Calibri" panose="020F0502020204030204" pitchFamily="34" charset="0"/>
              </a:rPr>
              <a:t>Brainstorm: What are some characteristics of well-made jewellery? (e.g., function, aesthetic appeal, durability, sustainability).</a:t>
            </a:r>
          </a:p>
        </p:txBody>
      </p:sp>
      <p:graphicFrame>
        <p:nvGraphicFramePr>
          <p:cNvPr id="11" name="Table 10">
            <a:extLst>
              <a:ext uri="{FF2B5EF4-FFF2-40B4-BE49-F238E27FC236}">
                <a16:creationId xmlns:a16="http://schemas.microsoft.com/office/drawing/2014/main" id="{1B18BAB6-C217-7661-6E20-0EEB81144309}"/>
              </a:ext>
            </a:extLst>
          </p:cNvPr>
          <p:cNvGraphicFramePr>
            <a:graphicFrameLocks noGrp="1"/>
          </p:cNvGraphicFramePr>
          <p:nvPr>
            <p:extLst>
              <p:ext uri="{D42A27DB-BD31-4B8C-83A1-F6EECF244321}">
                <p14:modId xmlns:p14="http://schemas.microsoft.com/office/powerpoint/2010/main" val="361927133"/>
              </p:ext>
            </p:extLst>
          </p:nvPr>
        </p:nvGraphicFramePr>
        <p:xfrm>
          <a:off x="359150" y="1591208"/>
          <a:ext cx="11407261" cy="4594148"/>
        </p:xfrm>
        <a:graphic>
          <a:graphicData uri="http://schemas.openxmlformats.org/drawingml/2006/table">
            <a:tbl>
              <a:tblPr firstRow="1" bandRow="1">
                <a:tableStyleId>{69012ECD-51FC-41F1-AA8D-1B2483CD663E}</a:tableStyleId>
              </a:tblPr>
              <a:tblGrid>
                <a:gridCol w="2456446">
                  <a:extLst>
                    <a:ext uri="{9D8B030D-6E8A-4147-A177-3AD203B41FA5}">
                      <a16:colId xmlns:a16="http://schemas.microsoft.com/office/drawing/2014/main" val="1402854143"/>
                    </a:ext>
                  </a:extLst>
                </a:gridCol>
                <a:gridCol w="340894">
                  <a:extLst>
                    <a:ext uri="{9D8B030D-6E8A-4147-A177-3AD203B41FA5}">
                      <a16:colId xmlns:a16="http://schemas.microsoft.com/office/drawing/2014/main" val="607677113"/>
                    </a:ext>
                  </a:extLst>
                </a:gridCol>
                <a:gridCol w="8609921">
                  <a:extLst>
                    <a:ext uri="{9D8B030D-6E8A-4147-A177-3AD203B41FA5}">
                      <a16:colId xmlns:a16="http://schemas.microsoft.com/office/drawing/2014/main" val="3124381560"/>
                    </a:ext>
                  </a:extLst>
                </a:gridCol>
              </a:tblGrid>
              <a:tr h="374293">
                <a:tc gridSpan="3">
                  <a:txBody>
                    <a:bodyPr/>
                    <a:lstStyle/>
                    <a:p>
                      <a:pPr>
                        <a:lnSpc>
                          <a:spcPct val="150000"/>
                        </a:lnSpc>
                      </a:pPr>
                      <a:r>
                        <a:rPr lang="en-AU" sz="1600" noProof="0"/>
                        <a:t>What are characteristics of well-made jewellery?</a:t>
                      </a:r>
                    </a:p>
                  </a:txBody>
                  <a:tcPr marB="10800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2366532"/>
                  </a:ext>
                </a:extLst>
              </a:tr>
              <a:tr h="374293">
                <a:tc>
                  <a:txBody>
                    <a:bodyPr/>
                    <a:lstStyle/>
                    <a:p>
                      <a:pPr>
                        <a:lnSpc>
                          <a:spcPct val="150000"/>
                        </a:lnSpc>
                      </a:pPr>
                      <a:r>
                        <a:rPr lang="en-AU" sz="1600" noProof="0"/>
                        <a:t>Function</a:t>
                      </a:r>
                    </a:p>
                  </a:txBody>
                  <a:tcPr>
                    <a:solidFill>
                      <a:schemeClr val="accent4"/>
                    </a:solidFill>
                  </a:tcPr>
                </a:tc>
                <a:tc>
                  <a:txBody>
                    <a:bodyPr/>
                    <a:lstStyle/>
                    <a:p>
                      <a:pPr>
                        <a:lnSpc>
                          <a:spcPct val="150000"/>
                        </a:lnSpc>
                      </a:pPr>
                      <a:r>
                        <a:rPr lang="en-AU" sz="1600" noProof="0"/>
                        <a:t>1</a:t>
                      </a:r>
                    </a:p>
                  </a:txBody>
                  <a:tcPr>
                    <a:solidFill>
                      <a:schemeClr val="accent4">
                        <a:alpha val="29835"/>
                      </a:schemeClr>
                    </a:solidFill>
                  </a:tcPr>
                </a:tc>
                <a:tc>
                  <a:txBody>
                    <a:bodyPr/>
                    <a:lstStyle/>
                    <a:p>
                      <a:pPr>
                        <a:lnSpc>
                          <a:spcPct val="150000"/>
                        </a:lnSpc>
                      </a:pPr>
                      <a:r>
                        <a:rPr lang="en-AU" sz="1600" noProof="0"/>
                        <a:t>Easy to put on and take off</a:t>
                      </a:r>
                    </a:p>
                  </a:txBody>
                  <a:tcPr/>
                </a:tc>
                <a:extLst>
                  <a:ext uri="{0D108BD9-81ED-4DB2-BD59-A6C34878D82A}">
                    <a16:rowId xmlns:a16="http://schemas.microsoft.com/office/drawing/2014/main" val="1605381582"/>
                  </a:ext>
                </a:extLst>
              </a:tr>
              <a:tr h="374293">
                <a:tc>
                  <a:txBody>
                    <a:bodyPr/>
                    <a:lstStyle/>
                    <a:p>
                      <a:pPr>
                        <a:lnSpc>
                          <a:spcPct val="150000"/>
                        </a:lnSpc>
                      </a:pPr>
                      <a:endParaRPr lang="en-AU" sz="1600" noProof="0"/>
                    </a:p>
                  </a:txBody>
                  <a:tcPr>
                    <a:solidFill>
                      <a:schemeClr val="accent4"/>
                    </a:solidFill>
                  </a:tcPr>
                </a:tc>
                <a:tc>
                  <a:txBody>
                    <a:bodyPr/>
                    <a:lstStyle/>
                    <a:p>
                      <a:pPr>
                        <a:lnSpc>
                          <a:spcPct val="150000"/>
                        </a:lnSpc>
                      </a:pPr>
                      <a:r>
                        <a:rPr lang="en-AU" sz="1600" noProof="0"/>
                        <a:t>2</a:t>
                      </a:r>
                    </a:p>
                  </a:txBody>
                  <a:tcPr>
                    <a:solidFill>
                      <a:schemeClr val="accent4">
                        <a:alpha val="29835"/>
                      </a:schemeClr>
                    </a:solidFill>
                  </a:tcPr>
                </a:tc>
                <a:tc>
                  <a:txBody>
                    <a:bodyPr/>
                    <a:lstStyle/>
                    <a:p>
                      <a:pPr>
                        <a:lnSpc>
                          <a:spcPct val="150000"/>
                        </a:lnSpc>
                      </a:pPr>
                      <a:r>
                        <a:rPr lang="en-AU" sz="1600" noProof="0"/>
                        <a:t>No sharp edges that will cut skin or clothes when being worn</a:t>
                      </a:r>
                    </a:p>
                  </a:txBody>
                  <a:tcPr/>
                </a:tc>
                <a:extLst>
                  <a:ext uri="{0D108BD9-81ED-4DB2-BD59-A6C34878D82A}">
                    <a16:rowId xmlns:a16="http://schemas.microsoft.com/office/drawing/2014/main" val="2141729555"/>
                  </a:ext>
                </a:extLst>
              </a:tr>
              <a:tr h="374293">
                <a:tc>
                  <a:txBody>
                    <a:bodyPr/>
                    <a:lstStyle/>
                    <a:p>
                      <a:pPr>
                        <a:lnSpc>
                          <a:spcPct val="150000"/>
                        </a:lnSpc>
                      </a:pPr>
                      <a:endParaRPr lang="en-AU" sz="1600" noProof="0"/>
                    </a:p>
                  </a:txBody>
                  <a:tcPr>
                    <a:solidFill>
                      <a:schemeClr val="accent4"/>
                    </a:solidFill>
                  </a:tcPr>
                </a:tc>
                <a:tc>
                  <a:txBody>
                    <a:bodyPr/>
                    <a:lstStyle/>
                    <a:p>
                      <a:pPr>
                        <a:lnSpc>
                          <a:spcPct val="150000"/>
                        </a:lnSpc>
                      </a:pPr>
                      <a:r>
                        <a:rPr lang="en-AU" sz="1600" noProof="0"/>
                        <a:t>3</a:t>
                      </a:r>
                    </a:p>
                  </a:txBody>
                  <a:tcPr>
                    <a:solidFill>
                      <a:schemeClr val="accent4">
                        <a:alpha val="29835"/>
                      </a:schemeClr>
                    </a:solidFill>
                  </a:tcPr>
                </a:tc>
                <a:tc>
                  <a:txBody>
                    <a:bodyPr/>
                    <a:lstStyle/>
                    <a:p>
                      <a:pPr>
                        <a:lnSpc>
                          <a:spcPct val="150000"/>
                        </a:lnSpc>
                      </a:pPr>
                      <a:endParaRPr lang="en-AU" sz="1600" noProof="0"/>
                    </a:p>
                  </a:txBody>
                  <a:tcPr/>
                </a:tc>
                <a:extLst>
                  <a:ext uri="{0D108BD9-81ED-4DB2-BD59-A6C34878D82A}">
                    <a16:rowId xmlns:a16="http://schemas.microsoft.com/office/drawing/2014/main" val="3415556778"/>
                  </a:ext>
                </a:extLst>
              </a:tr>
              <a:tr h="374293">
                <a:tc>
                  <a:txBody>
                    <a:bodyPr/>
                    <a:lstStyle/>
                    <a:p>
                      <a:pPr>
                        <a:lnSpc>
                          <a:spcPct val="150000"/>
                        </a:lnSpc>
                      </a:pPr>
                      <a:r>
                        <a:rPr lang="en-AU" sz="1600" noProof="0"/>
                        <a:t>Aesthetics</a:t>
                      </a:r>
                    </a:p>
                  </a:txBody>
                  <a:tcPr>
                    <a:solidFill>
                      <a:schemeClr val="accent4"/>
                    </a:solidFill>
                  </a:tcPr>
                </a:tc>
                <a:tc>
                  <a:txBody>
                    <a:bodyPr/>
                    <a:lstStyle/>
                    <a:p>
                      <a:pPr>
                        <a:lnSpc>
                          <a:spcPct val="150000"/>
                        </a:lnSpc>
                      </a:pPr>
                      <a:r>
                        <a:rPr lang="en-AU" sz="1600" noProof="0"/>
                        <a:t>1</a:t>
                      </a:r>
                    </a:p>
                  </a:txBody>
                  <a:tcPr>
                    <a:solidFill>
                      <a:schemeClr val="accent4">
                        <a:alpha val="29835"/>
                      </a:schemeClr>
                    </a:solidFill>
                  </a:tcPr>
                </a:tc>
                <a:tc>
                  <a:txBody>
                    <a:bodyPr/>
                    <a:lstStyle/>
                    <a:p>
                      <a:pPr>
                        <a:lnSpc>
                          <a:spcPct val="150000"/>
                        </a:lnSpc>
                      </a:pPr>
                      <a:r>
                        <a:rPr lang="en-AU" sz="1600" noProof="0"/>
                        <a:t>Finish attracts the eyes. May be bright and shiny or colourful</a:t>
                      </a:r>
                    </a:p>
                  </a:txBody>
                  <a:tcPr/>
                </a:tc>
                <a:extLst>
                  <a:ext uri="{0D108BD9-81ED-4DB2-BD59-A6C34878D82A}">
                    <a16:rowId xmlns:a16="http://schemas.microsoft.com/office/drawing/2014/main" val="3040747175"/>
                  </a:ext>
                </a:extLst>
              </a:tr>
              <a:tr h="374293">
                <a:tc>
                  <a:txBody>
                    <a:bodyPr/>
                    <a:lstStyle/>
                    <a:p>
                      <a:pPr>
                        <a:lnSpc>
                          <a:spcPct val="150000"/>
                        </a:lnSpc>
                      </a:pPr>
                      <a:endParaRPr lang="en-AU" sz="1600" noProof="0"/>
                    </a:p>
                  </a:txBody>
                  <a:tcPr>
                    <a:solidFill>
                      <a:schemeClr val="accent4"/>
                    </a:solidFill>
                  </a:tcPr>
                </a:tc>
                <a:tc>
                  <a:txBody>
                    <a:bodyPr/>
                    <a:lstStyle/>
                    <a:p>
                      <a:pPr>
                        <a:lnSpc>
                          <a:spcPct val="150000"/>
                        </a:lnSpc>
                      </a:pPr>
                      <a:r>
                        <a:rPr lang="en-AU" sz="1600" noProof="0"/>
                        <a:t>2</a:t>
                      </a:r>
                    </a:p>
                  </a:txBody>
                  <a:tcPr>
                    <a:solidFill>
                      <a:schemeClr val="accent4">
                        <a:alpha val="29835"/>
                      </a:schemeClr>
                    </a:solidFill>
                  </a:tcPr>
                </a:tc>
                <a:tc>
                  <a:txBody>
                    <a:bodyPr/>
                    <a:lstStyle/>
                    <a:p>
                      <a:pPr>
                        <a:lnSpc>
                          <a:spcPct val="150000"/>
                        </a:lnSpc>
                      </a:pPr>
                      <a:endParaRPr lang="en-AU" sz="1600" noProof="0"/>
                    </a:p>
                  </a:txBody>
                  <a:tcPr/>
                </a:tc>
                <a:extLst>
                  <a:ext uri="{0D108BD9-81ED-4DB2-BD59-A6C34878D82A}">
                    <a16:rowId xmlns:a16="http://schemas.microsoft.com/office/drawing/2014/main" val="3928589123"/>
                  </a:ext>
                </a:extLst>
              </a:tr>
              <a:tr h="374293">
                <a:tc>
                  <a:txBody>
                    <a:bodyPr/>
                    <a:lstStyle/>
                    <a:p>
                      <a:pPr>
                        <a:lnSpc>
                          <a:spcPct val="150000"/>
                        </a:lnSpc>
                      </a:pPr>
                      <a:endParaRPr lang="en-AU" sz="1600" noProof="0"/>
                    </a:p>
                  </a:txBody>
                  <a:tcPr>
                    <a:solidFill>
                      <a:schemeClr val="accent4"/>
                    </a:solidFill>
                  </a:tcPr>
                </a:tc>
                <a:tc>
                  <a:txBody>
                    <a:bodyPr/>
                    <a:lstStyle/>
                    <a:p>
                      <a:pPr>
                        <a:lnSpc>
                          <a:spcPct val="150000"/>
                        </a:lnSpc>
                      </a:pPr>
                      <a:r>
                        <a:rPr lang="en-AU" sz="1600" noProof="0"/>
                        <a:t>3</a:t>
                      </a:r>
                    </a:p>
                  </a:txBody>
                  <a:tcPr>
                    <a:solidFill>
                      <a:schemeClr val="accent4">
                        <a:alpha val="29835"/>
                      </a:schemeClr>
                    </a:solidFill>
                  </a:tcPr>
                </a:tc>
                <a:tc>
                  <a:txBody>
                    <a:bodyPr/>
                    <a:lstStyle/>
                    <a:p>
                      <a:pPr>
                        <a:lnSpc>
                          <a:spcPct val="150000"/>
                        </a:lnSpc>
                      </a:pPr>
                      <a:endParaRPr lang="en-AU" sz="1600" noProof="0"/>
                    </a:p>
                  </a:txBody>
                  <a:tcPr/>
                </a:tc>
                <a:extLst>
                  <a:ext uri="{0D108BD9-81ED-4DB2-BD59-A6C34878D82A}">
                    <a16:rowId xmlns:a16="http://schemas.microsoft.com/office/drawing/2014/main" val="1176543659"/>
                  </a:ext>
                </a:extLst>
              </a:tr>
              <a:tr h="374293">
                <a:tc>
                  <a:txBody>
                    <a:bodyPr/>
                    <a:lstStyle/>
                    <a:p>
                      <a:pPr lvl="0">
                        <a:lnSpc>
                          <a:spcPct val="150000"/>
                        </a:lnSpc>
                        <a:buNone/>
                      </a:pPr>
                      <a:r>
                        <a:rPr lang="en-AU" sz="1600" noProof="0"/>
                        <a:t>Durability</a:t>
                      </a:r>
                    </a:p>
                  </a:txBody>
                  <a:tcPr>
                    <a:solidFill>
                      <a:schemeClr val="accent4"/>
                    </a:solidFill>
                  </a:tcPr>
                </a:tc>
                <a:tc>
                  <a:txBody>
                    <a:bodyPr/>
                    <a:lstStyle/>
                    <a:p>
                      <a:pPr lvl="0">
                        <a:lnSpc>
                          <a:spcPct val="150000"/>
                        </a:lnSpc>
                        <a:buNone/>
                      </a:pPr>
                      <a:r>
                        <a:rPr lang="en-AU" sz="1600" noProof="0"/>
                        <a:t>1</a:t>
                      </a:r>
                    </a:p>
                  </a:txBody>
                  <a:tcPr>
                    <a:solidFill>
                      <a:schemeClr val="accent4">
                        <a:alpha val="29835"/>
                      </a:schemeClr>
                    </a:solidFill>
                  </a:tcPr>
                </a:tc>
                <a:tc>
                  <a:txBody>
                    <a:bodyPr/>
                    <a:lstStyle/>
                    <a:p>
                      <a:pPr lvl="0">
                        <a:lnSpc>
                          <a:spcPct val="150000"/>
                        </a:lnSpc>
                        <a:buNone/>
                      </a:pPr>
                      <a:endParaRPr lang="en-AU" sz="1600" noProof="0"/>
                    </a:p>
                  </a:txBody>
                  <a:tcPr/>
                </a:tc>
                <a:extLst>
                  <a:ext uri="{0D108BD9-81ED-4DB2-BD59-A6C34878D82A}">
                    <a16:rowId xmlns:a16="http://schemas.microsoft.com/office/drawing/2014/main" val="342116023"/>
                  </a:ext>
                </a:extLst>
              </a:tr>
              <a:tr h="374293">
                <a:tc>
                  <a:txBody>
                    <a:bodyPr/>
                    <a:lstStyle/>
                    <a:p>
                      <a:pPr lvl="0">
                        <a:lnSpc>
                          <a:spcPct val="150000"/>
                        </a:lnSpc>
                        <a:buNone/>
                      </a:pPr>
                      <a:endParaRPr lang="en-AU" sz="1600" noProof="0"/>
                    </a:p>
                  </a:txBody>
                  <a:tcPr>
                    <a:solidFill>
                      <a:schemeClr val="accent4"/>
                    </a:solidFill>
                  </a:tcPr>
                </a:tc>
                <a:tc>
                  <a:txBody>
                    <a:bodyPr/>
                    <a:lstStyle/>
                    <a:p>
                      <a:pPr lvl="0">
                        <a:lnSpc>
                          <a:spcPct val="150000"/>
                        </a:lnSpc>
                        <a:buNone/>
                      </a:pPr>
                      <a:r>
                        <a:rPr lang="en-AU" sz="1600" noProof="0"/>
                        <a:t>2</a:t>
                      </a:r>
                    </a:p>
                  </a:txBody>
                  <a:tcPr>
                    <a:solidFill>
                      <a:schemeClr val="accent4">
                        <a:alpha val="29835"/>
                      </a:schemeClr>
                    </a:solidFill>
                  </a:tcPr>
                </a:tc>
                <a:tc>
                  <a:txBody>
                    <a:bodyPr/>
                    <a:lstStyle/>
                    <a:p>
                      <a:pPr lvl="0">
                        <a:lnSpc>
                          <a:spcPct val="150000"/>
                        </a:lnSpc>
                        <a:buNone/>
                      </a:pPr>
                      <a:endParaRPr lang="en-AU" sz="1600" noProof="0"/>
                    </a:p>
                  </a:txBody>
                  <a:tcPr/>
                </a:tc>
                <a:extLst>
                  <a:ext uri="{0D108BD9-81ED-4DB2-BD59-A6C34878D82A}">
                    <a16:rowId xmlns:a16="http://schemas.microsoft.com/office/drawing/2014/main" val="1702615600"/>
                  </a:ext>
                </a:extLst>
              </a:tr>
              <a:tr h="374293">
                <a:tc>
                  <a:txBody>
                    <a:bodyPr/>
                    <a:lstStyle/>
                    <a:p>
                      <a:pPr lvl="0">
                        <a:lnSpc>
                          <a:spcPct val="150000"/>
                        </a:lnSpc>
                        <a:buNone/>
                      </a:pPr>
                      <a:r>
                        <a:rPr lang="en-AU" sz="1600" noProof="0"/>
                        <a:t>Sustainability</a:t>
                      </a:r>
                    </a:p>
                  </a:txBody>
                  <a:tcPr>
                    <a:solidFill>
                      <a:schemeClr val="accent4"/>
                    </a:solidFill>
                  </a:tcPr>
                </a:tc>
                <a:tc>
                  <a:txBody>
                    <a:bodyPr/>
                    <a:lstStyle/>
                    <a:p>
                      <a:pPr lvl="0">
                        <a:lnSpc>
                          <a:spcPct val="150000"/>
                        </a:lnSpc>
                        <a:buNone/>
                      </a:pPr>
                      <a:r>
                        <a:rPr lang="en-AU" sz="1600" noProof="0"/>
                        <a:t>1</a:t>
                      </a:r>
                    </a:p>
                  </a:txBody>
                  <a:tcPr>
                    <a:solidFill>
                      <a:schemeClr val="accent4">
                        <a:alpha val="29835"/>
                      </a:schemeClr>
                    </a:solidFill>
                  </a:tcPr>
                </a:tc>
                <a:tc>
                  <a:txBody>
                    <a:bodyPr/>
                    <a:lstStyle/>
                    <a:p>
                      <a:pPr lvl="0">
                        <a:lnSpc>
                          <a:spcPct val="150000"/>
                        </a:lnSpc>
                        <a:buNone/>
                      </a:pPr>
                      <a:endParaRPr lang="en-AU" sz="1600" noProof="0"/>
                    </a:p>
                  </a:txBody>
                  <a:tcPr/>
                </a:tc>
                <a:extLst>
                  <a:ext uri="{0D108BD9-81ED-4DB2-BD59-A6C34878D82A}">
                    <a16:rowId xmlns:a16="http://schemas.microsoft.com/office/drawing/2014/main" val="2106233457"/>
                  </a:ext>
                </a:extLst>
              </a:tr>
              <a:tr h="374293">
                <a:tc>
                  <a:txBody>
                    <a:bodyPr/>
                    <a:lstStyle/>
                    <a:p>
                      <a:pPr lvl="0">
                        <a:lnSpc>
                          <a:spcPct val="150000"/>
                        </a:lnSpc>
                        <a:buNone/>
                      </a:pPr>
                      <a:endParaRPr lang="en-AU" sz="1600" noProof="0"/>
                    </a:p>
                  </a:txBody>
                  <a:tcPr>
                    <a:solidFill>
                      <a:schemeClr val="accent4"/>
                    </a:solidFill>
                  </a:tcPr>
                </a:tc>
                <a:tc>
                  <a:txBody>
                    <a:bodyPr/>
                    <a:lstStyle/>
                    <a:p>
                      <a:pPr lvl="0">
                        <a:lnSpc>
                          <a:spcPct val="150000"/>
                        </a:lnSpc>
                        <a:buNone/>
                      </a:pPr>
                      <a:r>
                        <a:rPr lang="en-AU" sz="1600" noProof="0"/>
                        <a:t>2</a:t>
                      </a:r>
                    </a:p>
                  </a:txBody>
                  <a:tcPr>
                    <a:solidFill>
                      <a:schemeClr val="accent4">
                        <a:alpha val="29835"/>
                      </a:schemeClr>
                    </a:solidFill>
                  </a:tcPr>
                </a:tc>
                <a:tc>
                  <a:txBody>
                    <a:bodyPr/>
                    <a:lstStyle/>
                    <a:p>
                      <a:pPr lvl="0">
                        <a:lnSpc>
                          <a:spcPct val="150000"/>
                        </a:lnSpc>
                        <a:buNone/>
                      </a:pPr>
                      <a:endParaRPr lang="en-AU" sz="1600" noProof="0" dirty="0"/>
                    </a:p>
                  </a:txBody>
                  <a:tcPr/>
                </a:tc>
                <a:extLst>
                  <a:ext uri="{0D108BD9-81ED-4DB2-BD59-A6C34878D82A}">
                    <a16:rowId xmlns:a16="http://schemas.microsoft.com/office/drawing/2014/main" val="815877038"/>
                  </a:ext>
                </a:extLst>
              </a:tr>
            </a:tbl>
          </a:graphicData>
        </a:graphic>
      </p:graphicFrame>
      <p:sp>
        <p:nvSpPr>
          <p:cNvPr id="4" name="Slide Number Placeholder 3">
            <a:extLst>
              <a:ext uri="{FF2B5EF4-FFF2-40B4-BE49-F238E27FC236}">
                <a16:creationId xmlns:a16="http://schemas.microsoft.com/office/drawing/2014/main" id="{6237CB5C-6D34-CFC9-2EC0-23C833DB74C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15</a:t>
            </a:fld>
            <a:endParaRPr lang="en-AU" noProof="0"/>
          </a:p>
        </p:txBody>
      </p:sp>
    </p:spTree>
    <p:extLst>
      <p:ext uri="{BB962C8B-B14F-4D97-AF65-F5344CB8AC3E}">
        <p14:creationId xmlns:p14="http://schemas.microsoft.com/office/powerpoint/2010/main" val="148918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A28251-30D7-8162-CEBC-CD31FBEAFD65}"/>
              </a:ext>
            </a:extLst>
          </p:cNvPr>
          <p:cNvSpPr>
            <a:spLocks noGrp="1"/>
          </p:cNvSpPr>
          <p:nvPr>
            <p:ph type="title" idx="4294967295"/>
          </p:nvPr>
        </p:nvSpPr>
        <p:spPr>
          <a:xfrm>
            <a:off x="803521" y="5534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(3)</a:t>
            </a:r>
          </a:p>
        </p:txBody>
      </p:sp>
      <p:sp>
        <p:nvSpPr>
          <p:cNvPr id="11" name="Rectangle 10">
            <a:extLst>
              <a:ext uri="{FF2B5EF4-FFF2-40B4-BE49-F238E27FC236}">
                <a16:creationId xmlns:a16="http://schemas.microsoft.com/office/drawing/2014/main" id="{B0F441EA-B679-CDC5-C401-750C0B85706A}"/>
              </a:ext>
            </a:extLst>
          </p:cNvPr>
          <p:cNvSpPr/>
          <p:nvPr/>
        </p:nvSpPr>
        <p:spPr>
          <a:xfrm>
            <a:off x="803521"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US" sz="2000" dirty="0">
                <a:solidFill>
                  <a:schemeClr val="tx1"/>
                </a:solidFill>
              </a:rPr>
              <a:t>We will:</a:t>
            </a:r>
            <a:br>
              <a:rPr lang="en-US" sz="2000" dirty="0">
                <a:solidFill>
                  <a:schemeClr val="tx1"/>
                </a:solidFill>
              </a:rPr>
            </a:br>
            <a:r>
              <a:rPr lang="en-US" sz="2000" dirty="0">
                <a:solidFill>
                  <a:schemeClr val="tx1"/>
                </a:solidFill>
              </a:rPr>
              <a:t>Explore the factors influencing the design of products and solutions and the production techniques and materials used by designers, producers, and manufacturers.</a:t>
            </a:r>
            <a:br>
              <a:rPr lang="en-US" sz="2000" dirty="0">
                <a:solidFill>
                  <a:schemeClr val="tx1"/>
                </a:solidFill>
              </a:rPr>
            </a:br>
            <a:endParaRPr lang="en-US" sz="2000" dirty="0">
              <a:solidFill>
                <a:schemeClr val="tx1"/>
              </a:solidFill>
            </a:endParaRPr>
          </a:p>
        </p:txBody>
      </p:sp>
      <p:sp>
        <p:nvSpPr>
          <p:cNvPr id="10" name="Rectangle 9">
            <a:extLst>
              <a:ext uri="{FF2B5EF4-FFF2-40B4-BE49-F238E27FC236}">
                <a16:creationId xmlns:a16="http://schemas.microsoft.com/office/drawing/2014/main" id="{20F793EE-9A6B-A5E8-30A9-96031CC9AF77}"/>
              </a:ext>
            </a:extLst>
          </p:cNvPr>
          <p:cNvSpPr/>
          <p:nvPr/>
        </p:nvSpPr>
        <p:spPr>
          <a:xfrm>
            <a:off x="6096000" y="553453"/>
            <a:ext cx="5101390"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2" name="Rectangle 11">
            <a:extLst>
              <a:ext uri="{FF2B5EF4-FFF2-40B4-BE49-F238E27FC236}">
                <a16:creationId xmlns:a16="http://schemas.microsoft.com/office/drawing/2014/main" id="{31E6B522-0AB5-A46A-C5BD-9698C1F926BB}"/>
              </a:ext>
            </a:extLst>
          </p:cNvPr>
          <p:cNvSpPr/>
          <p:nvPr/>
        </p:nvSpPr>
        <p:spPr>
          <a:xfrm>
            <a:off x="6096000"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Bef>
                <a:spcPts val="1200"/>
              </a:spcBef>
              <a:spcAft>
                <a:spcPts val="600"/>
              </a:spcAft>
            </a:pPr>
            <a:r>
              <a:rPr lang="en-AU" sz="2000" dirty="0">
                <a:solidFill>
                  <a:schemeClr val="tx1"/>
                </a:solidFill>
                <a:ea typeface="Calibri"/>
                <a:cs typeface="Arial" panose="020B0604020202020204" pitchFamily="34" charset="0"/>
              </a:rPr>
              <a:t>I can:</a:t>
            </a:r>
          </a:p>
          <a:p>
            <a:pPr marL="342900" indent="-342900">
              <a:lnSpc>
                <a:spcPct val="150000"/>
              </a:lnSpc>
              <a:buFont typeface="Arial" panose="020B0604020202020204" pitchFamily="34" charset="0"/>
              <a:buChar char="•"/>
            </a:pPr>
            <a:r>
              <a:rPr lang="en-AU" sz="2000" dirty="0">
                <a:solidFill>
                  <a:schemeClr val="tx1"/>
                </a:solidFill>
                <a:ea typeface="Calibri"/>
                <a:cs typeface="Arial" panose="020B0604020202020204" pitchFamily="34" charset="0"/>
              </a:rPr>
              <a:t>identify and describe characteristics of well-made jewellery</a:t>
            </a:r>
          </a:p>
          <a:p>
            <a:pPr marL="342900" indent="-342900">
              <a:lnSpc>
                <a:spcPct val="150000"/>
              </a:lnSpc>
              <a:buFont typeface="Arial" panose="020B0604020202020204" pitchFamily="34" charset="0"/>
              <a:buChar char="•"/>
            </a:pPr>
            <a:r>
              <a:rPr lang="en-AU" sz="2000" dirty="0">
                <a:solidFill>
                  <a:schemeClr val="tx1"/>
                </a:solidFill>
                <a:ea typeface="Calibri"/>
                <a:cs typeface="Arial" panose="020B0604020202020204" pitchFamily="34" charset="0"/>
              </a:rPr>
              <a:t>research and analyse existing jewellery designs, materials, and techniques for inspiration</a:t>
            </a:r>
          </a:p>
          <a:p>
            <a:pPr marL="342900" indent="-342900">
              <a:lnSpc>
                <a:spcPct val="150000"/>
              </a:lnSpc>
              <a:buFont typeface="Arial" panose="020B0604020202020204" pitchFamily="34" charset="0"/>
              <a:buChar char="•"/>
            </a:pPr>
            <a:r>
              <a:rPr lang="en-AU" sz="2000" dirty="0">
                <a:solidFill>
                  <a:schemeClr val="tx1"/>
                </a:solidFill>
                <a:ea typeface="Calibri"/>
                <a:cs typeface="Arial" panose="020B0604020202020204" pitchFamily="34" charset="0"/>
              </a:rPr>
              <a:t>use creative thinking techniques to refine and develop innovative design ideas.</a:t>
            </a:r>
          </a:p>
        </p:txBody>
      </p:sp>
      <p:sp>
        <p:nvSpPr>
          <p:cNvPr id="14" name="Slide Number Placeholder 1">
            <a:extLst>
              <a:ext uri="{FF2B5EF4-FFF2-40B4-BE49-F238E27FC236}">
                <a16:creationId xmlns:a16="http://schemas.microsoft.com/office/drawing/2014/main" id="{CA166B09-9881-A618-47C0-0C28C96E5C5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174569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DC25E-F1B2-7A70-9BF8-CBDD9855CA27}"/>
              </a:ext>
            </a:extLst>
          </p:cNvPr>
          <p:cNvSpPr>
            <a:spLocks noGrp="1"/>
          </p:cNvSpPr>
          <p:nvPr>
            <p:ph type="title"/>
          </p:nvPr>
        </p:nvSpPr>
        <p:spPr/>
        <p:txBody>
          <a:bodyPr anchor="t">
            <a:noAutofit/>
          </a:bodyPr>
          <a:lstStyle/>
          <a:p>
            <a:r>
              <a:rPr lang="en-AU" sz="2800" noProof="0" dirty="0"/>
              <a:t>Brainstorm – How would a jewellery designer follow a design and production process?</a:t>
            </a:r>
          </a:p>
        </p:txBody>
      </p:sp>
      <p:sp>
        <p:nvSpPr>
          <p:cNvPr id="5" name="TextBox 4">
            <a:extLst>
              <a:ext uri="{FF2B5EF4-FFF2-40B4-BE49-F238E27FC236}">
                <a16:creationId xmlns:a16="http://schemas.microsoft.com/office/drawing/2014/main" id="{7A525579-AD4E-288B-24BA-BC5C4012FB22}"/>
              </a:ext>
            </a:extLst>
          </p:cNvPr>
          <p:cNvSpPr txBox="1"/>
          <p:nvPr/>
        </p:nvSpPr>
        <p:spPr>
          <a:xfrm>
            <a:off x="981183" y="1815067"/>
            <a:ext cx="1296614" cy="600164"/>
          </a:xfrm>
          <a:prstGeom prst="rect">
            <a:avLst/>
          </a:prstGeom>
          <a:noFill/>
        </p:spPr>
        <p:txBody>
          <a:bodyPr wrap="square">
            <a:spAutoFit/>
          </a:bodyPr>
          <a:lstStyle/>
          <a:p>
            <a:pPr algn="ctr"/>
            <a:r>
              <a:rPr lang="en-AU" sz="1100" b="1" dirty="0">
                <a:latin typeface="Arial" panose="020B0604020202020204" pitchFamily="34" charset="0"/>
                <a:cs typeface="Arial" panose="020B0604020202020204" pitchFamily="34" charset="0"/>
              </a:rPr>
              <a:t>Identifying</a:t>
            </a:r>
            <a:br>
              <a:rPr lang="en-AU" sz="1100" b="1" dirty="0">
                <a:latin typeface="Arial" panose="020B0604020202020204" pitchFamily="34" charset="0"/>
                <a:cs typeface="Arial" panose="020B0604020202020204" pitchFamily="34" charset="0"/>
              </a:rPr>
            </a:br>
            <a:r>
              <a:rPr lang="en-AU" sz="1100" b="1" dirty="0">
                <a:latin typeface="Arial" panose="020B0604020202020204" pitchFamily="34" charset="0"/>
                <a:cs typeface="Arial" panose="020B0604020202020204" pitchFamily="34" charset="0"/>
              </a:rPr>
              <a:t>and</a:t>
            </a:r>
            <a:br>
              <a:rPr lang="en-AU" sz="1100" b="1" dirty="0">
                <a:latin typeface="Arial" panose="020B0604020202020204" pitchFamily="34" charset="0"/>
                <a:cs typeface="Arial" panose="020B0604020202020204" pitchFamily="34" charset="0"/>
              </a:rPr>
            </a:br>
            <a:r>
              <a:rPr lang="en-AU" sz="1100" b="1" dirty="0">
                <a:latin typeface="Arial" panose="020B0604020202020204" pitchFamily="34" charset="0"/>
                <a:cs typeface="Arial" panose="020B0604020202020204" pitchFamily="34" charset="0"/>
              </a:rPr>
              <a:t>defining</a:t>
            </a:r>
            <a:endParaRPr lang="en-US" sz="11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B6E1C68-0C52-57C3-7CAB-E84160E4B1E0}"/>
              </a:ext>
            </a:extLst>
          </p:cNvPr>
          <p:cNvSpPr txBox="1"/>
          <p:nvPr/>
        </p:nvSpPr>
        <p:spPr>
          <a:xfrm>
            <a:off x="981183" y="3051470"/>
            <a:ext cx="1296614" cy="600164"/>
          </a:xfrm>
          <a:prstGeom prst="rect">
            <a:avLst/>
          </a:prstGeom>
          <a:noFill/>
        </p:spPr>
        <p:txBody>
          <a:bodyPr wrap="square">
            <a:spAutoFit/>
          </a:bodyPr>
          <a:lstStyle/>
          <a:p>
            <a:pPr algn="ctr"/>
            <a:r>
              <a:rPr lang="en-AU" sz="1100" b="1" dirty="0">
                <a:latin typeface="Arial" panose="020B0604020202020204" pitchFamily="34" charset="0"/>
                <a:cs typeface="Arial" panose="020B0604020202020204" pitchFamily="34" charset="0"/>
              </a:rPr>
              <a:t>Researching</a:t>
            </a:r>
            <a:br>
              <a:rPr lang="en-AU" sz="1100" b="1" dirty="0">
                <a:latin typeface="Arial" panose="020B0604020202020204" pitchFamily="34" charset="0"/>
                <a:cs typeface="Arial" panose="020B0604020202020204" pitchFamily="34" charset="0"/>
              </a:rPr>
            </a:br>
            <a:r>
              <a:rPr lang="en-AU" sz="1100" b="1" dirty="0">
                <a:latin typeface="Arial" panose="020B0604020202020204" pitchFamily="34" charset="0"/>
                <a:cs typeface="Arial" panose="020B0604020202020204" pitchFamily="34" charset="0"/>
              </a:rPr>
              <a:t>and</a:t>
            </a:r>
            <a:br>
              <a:rPr lang="en-AU" sz="1100" b="1" dirty="0">
                <a:latin typeface="Arial" panose="020B0604020202020204" pitchFamily="34" charset="0"/>
                <a:cs typeface="Arial" panose="020B0604020202020204" pitchFamily="34" charset="0"/>
              </a:rPr>
            </a:br>
            <a:r>
              <a:rPr lang="en-AU" sz="1100" b="1" dirty="0">
                <a:latin typeface="Arial" panose="020B0604020202020204" pitchFamily="34" charset="0"/>
                <a:cs typeface="Arial" panose="020B0604020202020204" pitchFamily="34" charset="0"/>
              </a:rPr>
              <a:t>planning</a:t>
            </a:r>
            <a:endParaRPr lang="en-US" sz="11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5E89C9C-2994-7DD6-8CD8-7BFC056A66E3}"/>
              </a:ext>
            </a:extLst>
          </p:cNvPr>
          <p:cNvSpPr txBox="1"/>
          <p:nvPr/>
        </p:nvSpPr>
        <p:spPr>
          <a:xfrm>
            <a:off x="981183" y="4255942"/>
            <a:ext cx="1296614" cy="600164"/>
          </a:xfrm>
          <a:prstGeom prst="rect">
            <a:avLst/>
          </a:prstGeom>
          <a:noFill/>
        </p:spPr>
        <p:txBody>
          <a:bodyPr wrap="square">
            <a:spAutoFit/>
          </a:bodyPr>
          <a:lstStyle/>
          <a:p>
            <a:pPr algn="ctr"/>
            <a:r>
              <a:rPr lang="en-AU" sz="1100" b="1" dirty="0">
                <a:latin typeface="Arial" panose="020B0604020202020204" pitchFamily="34" charset="0"/>
                <a:cs typeface="Arial" panose="020B0604020202020204" pitchFamily="34" charset="0"/>
              </a:rPr>
              <a:t>Producing</a:t>
            </a:r>
            <a:br>
              <a:rPr lang="en-AU" sz="1100" b="1" dirty="0">
                <a:latin typeface="Arial" panose="020B0604020202020204" pitchFamily="34" charset="0"/>
                <a:cs typeface="Arial" panose="020B0604020202020204" pitchFamily="34" charset="0"/>
              </a:rPr>
            </a:br>
            <a:r>
              <a:rPr lang="en-AU" sz="1100" b="1" dirty="0">
                <a:latin typeface="Arial" panose="020B0604020202020204" pitchFamily="34" charset="0"/>
                <a:cs typeface="Arial" panose="020B0604020202020204" pitchFamily="34" charset="0"/>
              </a:rPr>
              <a:t>and</a:t>
            </a:r>
            <a:br>
              <a:rPr lang="en-AU" sz="1100" b="1" dirty="0">
                <a:latin typeface="Arial" panose="020B0604020202020204" pitchFamily="34" charset="0"/>
                <a:cs typeface="Arial" panose="020B0604020202020204" pitchFamily="34" charset="0"/>
              </a:rPr>
            </a:br>
            <a:r>
              <a:rPr lang="en-AU" sz="1100" b="1" dirty="0">
                <a:latin typeface="Arial" panose="020B0604020202020204" pitchFamily="34" charset="0"/>
                <a:cs typeface="Arial" panose="020B0604020202020204" pitchFamily="34" charset="0"/>
              </a:rPr>
              <a:t>implementing</a:t>
            </a:r>
          </a:p>
        </p:txBody>
      </p:sp>
      <p:sp>
        <p:nvSpPr>
          <p:cNvPr id="10" name="TextBox 9">
            <a:extLst>
              <a:ext uri="{FF2B5EF4-FFF2-40B4-BE49-F238E27FC236}">
                <a16:creationId xmlns:a16="http://schemas.microsoft.com/office/drawing/2014/main" id="{1C2D5356-47B9-58B9-991B-4FB544B06518}"/>
              </a:ext>
            </a:extLst>
          </p:cNvPr>
          <p:cNvSpPr txBox="1"/>
          <p:nvPr/>
        </p:nvSpPr>
        <p:spPr>
          <a:xfrm>
            <a:off x="981183" y="5543045"/>
            <a:ext cx="1296614" cy="600164"/>
          </a:xfrm>
          <a:prstGeom prst="rect">
            <a:avLst/>
          </a:prstGeom>
          <a:noFill/>
        </p:spPr>
        <p:txBody>
          <a:bodyPr wrap="square">
            <a:spAutoFit/>
          </a:bodyPr>
          <a:lstStyle/>
          <a:p>
            <a:pPr algn="ctr"/>
            <a:r>
              <a:rPr lang="en-AU" sz="1100" b="1">
                <a:latin typeface="Arial" panose="020B0604020202020204" pitchFamily="34" charset="0"/>
                <a:cs typeface="Arial" panose="020B0604020202020204" pitchFamily="34" charset="0"/>
              </a:rPr>
              <a:t>Testing</a:t>
            </a:r>
            <a:br>
              <a:rPr lang="en-AU" sz="1100" b="1">
                <a:latin typeface="Arial" panose="020B0604020202020204" pitchFamily="34" charset="0"/>
                <a:cs typeface="Arial" panose="020B0604020202020204" pitchFamily="34" charset="0"/>
              </a:rPr>
            </a:br>
            <a:r>
              <a:rPr lang="en-AU" sz="1100" b="1">
                <a:latin typeface="Arial" panose="020B0604020202020204" pitchFamily="34" charset="0"/>
                <a:cs typeface="Arial" panose="020B0604020202020204" pitchFamily="34" charset="0"/>
              </a:rPr>
              <a:t>and</a:t>
            </a:r>
            <a:br>
              <a:rPr lang="en-AU" sz="1100" b="1">
                <a:latin typeface="Arial" panose="020B0604020202020204" pitchFamily="34" charset="0"/>
                <a:cs typeface="Arial" panose="020B0604020202020204" pitchFamily="34" charset="0"/>
              </a:rPr>
            </a:br>
            <a:r>
              <a:rPr lang="en-AU" sz="1100" b="1">
                <a:latin typeface="Arial" panose="020B0604020202020204" pitchFamily="34" charset="0"/>
                <a:cs typeface="Arial" panose="020B0604020202020204" pitchFamily="34" charset="0"/>
              </a:rPr>
              <a:t>evaluating</a:t>
            </a:r>
          </a:p>
        </p:txBody>
      </p:sp>
      <p:graphicFrame>
        <p:nvGraphicFramePr>
          <p:cNvPr id="6" name="Content Placeholder 1">
            <a:extLst>
              <a:ext uri="{FF2B5EF4-FFF2-40B4-BE49-F238E27FC236}">
                <a16:creationId xmlns:a16="http://schemas.microsoft.com/office/drawing/2014/main" id="{0334F791-9CB2-3BFE-7BC3-6ABB58481EC0}"/>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4236536269"/>
              </p:ext>
            </p:extLst>
          </p:nvPr>
        </p:nvGraphicFramePr>
        <p:xfrm>
          <a:off x="2652012" y="1377796"/>
          <a:ext cx="8186737" cy="5120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28AFEF21-787C-D906-66C8-FA610E51075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97155" y="1347804"/>
            <a:ext cx="1464668" cy="5221448"/>
          </a:xfrm>
          <a:prstGeom prst="rect">
            <a:avLst/>
          </a:prstGeom>
          <a:noFill/>
        </p:spPr>
      </p:pic>
      <p:sp>
        <p:nvSpPr>
          <p:cNvPr id="3" name="Slide Number Placeholder 2">
            <a:extLst>
              <a:ext uri="{FF2B5EF4-FFF2-40B4-BE49-F238E27FC236}">
                <a16:creationId xmlns:a16="http://schemas.microsoft.com/office/drawing/2014/main" id="{05F46508-2D74-D65B-8CE6-57FCE652A446}"/>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noProof="0" smtClean="0"/>
              <a:pPr>
                <a:lnSpc>
                  <a:spcPct val="90000"/>
                </a:lnSpc>
                <a:spcAft>
                  <a:spcPts val="600"/>
                </a:spcAft>
              </a:pPr>
              <a:t>17</a:t>
            </a:fld>
            <a:endParaRPr lang="en-AU" noProof="0"/>
          </a:p>
        </p:txBody>
      </p:sp>
    </p:spTree>
    <p:extLst>
      <p:ext uri="{BB962C8B-B14F-4D97-AF65-F5344CB8AC3E}">
        <p14:creationId xmlns:p14="http://schemas.microsoft.com/office/powerpoint/2010/main" val="20431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1A169-EEDA-146F-4D4B-3DE9A1688A15}"/>
              </a:ext>
            </a:extLst>
          </p:cNvPr>
          <p:cNvSpPr>
            <a:spLocks noGrp="1"/>
          </p:cNvSpPr>
          <p:nvPr>
            <p:ph type="title"/>
          </p:nvPr>
        </p:nvSpPr>
        <p:spPr/>
        <p:txBody>
          <a:bodyPr/>
          <a:lstStyle/>
          <a:p>
            <a:r>
              <a:rPr lang="en-AU" sz="3600" noProof="0" dirty="0">
                <a:effectLst/>
                <a:latin typeface="Arial" panose="020B0604020202020204" pitchFamily="34" charset="0"/>
                <a:ea typeface="Calibri" panose="020F0502020204030204" pitchFamily="34" charset="0"/>
              </a:rPr>
              <a:t>Jewellery Creative Design Process</a:t>
            </a:r>
            <a:endParaRPr lang="en-AU" noProof="0" dirty="0"/>
          </a:p>
        </p:txBody>
      </p:sp>
      <p:sp>
        <p:nvSpPr>
          <p:cNvPr id="5" name="Text Placeholder 4">
            <a:extLst>
              <a:ext uri="{FF2B5EF4-FFF2-40B4-BE49-F238E27FC236}">
                <a16:creationId xmlns:a16="http://schemas.microsoft.com/office/drawing/2014/main" id="{90D2F035-CACF-1D7B-B948-209C80C952C6}"/>
              </a:ext>
            </a:extLst>
          </p:cNvPr>
          <p:cNvSpPr>
            <a:spLocks noGrp="1"/>
          </p:cNvSpPr>
          <p:nvPr>
            <p:ph type="body" sz="quarter" idx="18"/>
          </p:nvPr>
        </p:nvSpPr>
        <p:spPr/>
        <p:txBody>
          <a:bodyPr/>
          <a:lstStyle/>
          <a:p>
            <a:r>
              <a:rPr lang="en-AU" noProof="0" dirty="0"/>
              <a:t>Watch video</a:t>
            </a:r>
          </a:p>
        </p:txBody>
      </p:sp>
      <p:pic>
        <p:nvPicPr>
          <p:cNvPr id="18" name="Online Media 16" descr="Video of My Creative Process When Designing a New Jewellery Collection">
            <a:hlinkClick r:id="" action="ppaction://media"/>
            <a:extLst>
              <a:ext uri="{FF2B5EF4-FFF2-40B4-BE49-F238E27FC236}">
                <a16:creationId xmlns:a16="http://schemas.microsoft.com/office/drawing/2014/main" id="{AD51D8D4-5987-CBE5-7830-680C02CC096D}"/>
              </a:ext>
            </a:extLst>
          </p:cNvPr>
          <p:cNvPicPr>
            <a:picLocks noRot="1" noChangeAspect="1"/>
          </p:cNvPicPr>
          <p:nvPr>
            <a:videoFile r:link="rId1"/>
          </p:nvPr>
        </p:nvPicPr>
        <p:blipFill>
          <a:blip r:embed="rId4"/>
          <a:stretch>
            <a:fillRect/>
          </a:stretch>
        </p:blipFill>
        <p:spPr>
          <a:xfrm>
            <a:off x="2166510" y="1684106"/>
            <a:ext cx="7858979" cy="4440323"/>
          </a:xfrm>
          <a:prstGeom prst="rect">
            <a:avLst/>
          </a:prstGeom>
        </p:spPr>
      </p:pic>
      <p:sp>
        <p:nvSpPr>
          <p:cNvPr id="3" name="Slide Number Placeholder 2">
            <a:extLst>
              <a:ext uri="{FF2B5EF4-FFF2-40B4-BE49-F238E27FC236}">
                <a16:creationId xmlns:a16="http://schemas.microsoft.com/office/drawing/2014/main" id="{26E24CD8-9829-1865-734F-B2608D2021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18</a:t>
            </a:fld>
            <a:endParaRPr lang="en-AU" noProof="0"/>
          </a:p>
        </p:txBody>
      </p:sp>
    </p:spTree>
    <p:extLst>
      <p:ext uri="{BB962C8B-B14F-4D97-AF65-F5344CB8AC3E}">
        <p14:creationId xmlns:p14="http://schemas.microsoft.com/office/powerpoint/2010/main" val="427622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8"/>
                                        </p:tgtEl>
                                      </p:cBhvr>
                                    </p:cmd>
                                  </p:childTnLst>
                                </p:cTn>
                              </p:par>
                            </p:childTnLst>
                          </p:cTn>
                        </p:par>
                      </p:childTnLst>
                    </p:cTn>
                  </p:par>
                </p:childTnLst>
              </p:cTn>
              <p:nextCondLst>
                <p:cond evt="onClick" delay="0">
                  <p:tgtEl>
                    <p:spTgt spid="18"/>
                  </p:tgtEl>
                </p:cond>
              </p:nextCondLst>
            </p:seq>
            <p:video>
              <p:cMediaNode vol="80000">
                <p:cTn id="12" fill="hold" display="0">
                  <p:stCondLst>
                    <p:cond delay="indefinite"/>
                  </p:stCondLst>
                </p:cTn>
                <p:tgtEl>
                  <p:spTgt spid="18"/>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2 lesson 4 – Do now</a:t>
            </a:r>
          </a:p>
        </p:txBody>
      </p:sp>
      <p:sp>
        <p:nvSpPr>
          <p:cNvPr id="7" name="TextBox 6">
            <a:extLst>
              <a:ext uri="{FF2B5EF4-FFF2-40B4-BE49-F238E27FC236}">
                <a16:creationId xmlns:a16="http://schemas.microsoft.com/office/drawing/2014/main" id="{68B199CF-1BBD-3E5B-A986-DF1ACF94FFBB}"/>
              </a:ext>
            </a:extLst>
          </p:cNvPr>
          <p:cNvSpPr txBox="1"/>
          <p:nvPr/>
        </p:nvSpPr>
        <p:spPr>
          <a:xfrm>
            <a:off x="270163" y="1182031"/>
            <a:ext cx="10999520" cy="1685846"/>
          </a:xfrm>
          <a:prstGeom prst="rect">
            <a:avLst/>
          </a:prstGeom>
          <a:noFill/>
        </p:spPr>
        <p:txBody>
          <a:bodyPr wrap="square">
            <a:spAutoFit/>
          </a:bodyPr>
          <a:lstStyle/>
          <a:p>
            <a:pPr>
              <a:lnSpc>
                <a:spcPct val="150000"/>
              </a:lnSpc>
            </a:pPr>
            <a:r>
              <a:rPr lang="en-AU" noProof="0" dirty="0">
                <a:solidFill>
                  <a:srgbClr val="000000"/>
                </a:solidFill>
                <a:cs typeface="Arial"/>
              </a:rPr>
              <a:t>As you enter, look at the images of Aboriginal and Torres Strait Islander jewellery on the board. On a sticky note, write down one observation or question you have about the jewellery. Stick your note on the 'Wonder Wall'. </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19</a:t>
            </a:fld>
            <a:endParaRPr lang="en-AU" noProof="0"/>
          </a:p>
        </p:txBody>
      </p:sp>
    </p:spTree>
    <p:extLst>
      <p:ext uri="{BB962C8B-B14F-4D97-AF65-F5344CB8AC3E}">
        <p14:creationId xmlns:p14="http://schemas.microsoft.com/office/powerpoint/2010/main" val="184900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54BC15-7AE6-74B0-0F66-31014D5A63A8}"/>
              </a:ext>
            </a:extLst>
          </p:cNvPr>
          <p:cNvSpPr>
            <a:spLocks noGrp="1"/>
          </p:cNvSpPr>
          <p:nvPr>
            <p:ph type="ctrTitle"/>
          </p:nvPr>
        </p:nvSpPr>
        <p:spPr>
          <a:xfrm>
            <a:off x="540000" y="1432964"/>
            <a:ext cx="6654884" cy="800681"/>
          </a:xfrm>
        </p:spPr>
        <p:txBody>
          <a:bodyPr/>
          <a:lstStyle/>
          <a:p>
            <a:r>
              <a:rPr lang="en-AU" sz="6600" noProof="0" dirty="0">
                <a:latin typeface="+mn-lt"/>
              </a:rPr>
              <a:t>Bling it on</a:t>
            </a:r>
            <a:br>
              <a:rPr lang="en-AU" sz="6600" noProof="0" dirty="0">
                <a:latin typeface="+mn-lt"/>
              </a:rPr>
            </a:br>
            <a:r>
              <a:rPr lang="en-AU" sz="2400" noProof="0" dirty="0">
                <a:latin typeface="+mn-lt"/>
              </a:rPr>
              <a:t>Mixed materials-jewellery</a:t>
            </a:r>
            <a:endParaRPr lang="en-AU" sz="6600" noProof="0" dirty="0">
              <a:latin typeface="+mn-lt"/>
            </a:endParaRPr>
          </a:p>
        </p:txBody>
      </p:sp>
      <p:sp>
        <p:nvSpPr>
          <p:cNvPr id="4" name="Text Placeholder 10">
            <a:extLst>
              <a:ext uri="{FF2B5EF4-FFF2-40B4-BE49-F238E27FC236}">
                <a16:creationId xmlns:a16="http://schemas.microsoft.com/office/drawing/2014/main" id="{3D12AD43-6748-1D46-1B69-DCBF45A45856}"/>
              </a:ext>
            </a:extLst>
          </p:cNvPr>
          <p:cNvSpPr>
            <a:spLocks noGrp="1"/>
          </p:cNvSpPr>
          <p:nvPr/>
        </p:nvSpPr>
        <p:spPr>
          <a:xfrm>
            <a:off x="540000" y="3841343"/>
            <a:ext cx="6255977" cy="42661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noProof="0" dirty="0">
                <a:latin typeface="+mn-lt"/>
              </a:rPr>
              <a:t>Stage 4</a:t>
            </a:r>
          </a:p>
        </p:txBody>
      </p:sp>
      <p:sp>
        <p:nvSpPr>
          <p:cNvPr id="5" name="Text Placeholder 9">
            <a:extLst>
              <a:ext uri="{FF2B5EF4-FFF2-40B4-BE49-F238E27FC236}">
                <a16:creationId xmlns:a16="http://schemas.microsoft.com/office/drawing/2014/main" id="{CA5E7E5A-B4C4-F5B9-98E5-6C838D018316}"/>
              </a:ext>
            </a:extLst>
          </p:cNvPr>
          <p:cNvSpPr>
            <a:spLocks noGrp="1"/>
          </p:cNvSpPr>
          <p:nvPr/>
        </p:nvSpPr>
        <p:spPr>
          <a:xfrm>
            <a:off x="540001" y="4381473"/>
            <a:ext cx="6255975" cy="360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0"/>
              </a:spcAft>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0"/>
              </a:spcAft>
              <a:buFont typeface="Arial" panose="020B0604020202020204" pitchFamily="34" charset="0"/>
              <a:buNone/>
              <a:defRPr sz="1800" b="0" kern="1200">
                <a:solidFill>
                  <a:schemeClr val="bg1"/>
                </a:solidFill>
                <a:latin typeface="+mj-lt"/>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noProof="0" dirty="0">
                <a:latin typeface="+mn-lt"/>
              </a:rPr>
              <a:t>Technology 7-8</a:t>
            </a:r>
          </a:p>
        </p:txBody>
      </p:sp>
      <p:sp>
        <p:nvSpPr>
          <p:cNvPr id="6" name="Text Placeholder 3">
            <a:extLst>
              <a:ext uri="{FF2B5EF4-FFF2-40B4-BE49-F238E27FC236}">
                <a16:creationId xmlns:a16="http://schemas.microsoft.com/office/drawing/2014/main" id="{D29D8D77-F52E-4967-8EBD-E6CA2CC630F8}"/>
              </a:ext>
            </a:extLst>
          </p:cNvPr>
          <p:cNvSpPr>
            <a:spLocks noGrp="1"/>
          </p:cNvSpPr>
          <p:nvPr/>
        </p:nvSpPr>
        <p:spPr>
          <a:xfrm>
            <a:off x="540001" y="4783773"/>
            <a:ext cx="6255971" cy="792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noProof="0" dirty="0">
                <a:latin typeface="+mn-lt"/>
              </a:rPr>
              <a:t>Materials and production processes focus area</a:t>
            </a:r>
          </a:p>
        </p:txBody>
      </p:sp>
    </p:spTree>
    <p:extLst>
      <p:ext uri="{BB962C8B-B14F-4D97-AF65-F5344CB8AC3E}">
        <p14:creationId xmlns:p14="http://schemas.microsoft.com/office/powerpoint/2010/main" val="242032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BCF852-CAB7-9972-1D59-9CD509CAC950}"/>
              </a:ext>
            </a:extLst>
          </p:cNvPr>
          <p:cNvSpPr>
            <a:spLocks noGrp="1"/>
          </p:cNvSpPr>
          <p:nvPr>
            <p:ph type="title" idx="4294967295"/>
          </p:nvPr>
        </p:nvSpPr>
        <p:spPr>
          <a:xfrm>
            <a:off x="446404" y="5534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(4)</a:t>
            </a:r>
          </a:p>
        </p:txBody>
      </p:sp>
      <p:sp>
        <p:nvSpPr>
          <p:cNvPr id="7" name="Rectangle 6">
            <a:extLst>
              <a:ext uri="{FF2B5EF4-FFF2-40B4-BE49-F238E27FC236}">
                <a16:creationId xmlns:a16="http://schemas.microsoft.com/office/drawing/2014/main" id="{8F83FB8B-4B75-074F-1284-2B8EE224047A}"/>
              </a:ext>
            </a:extLst>
          </p:cNvPr>
          <p:cNvSpPr/>
          <p:nvPr/>
        </p:nvSpPr>
        <p:spPr>
          <a:xfrm>
            <a:off x="446404"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US" sz="2000" dirty="0">
                <a:solidFill>
                  <a:schemeClr val="tx1"/>
                </a:solidFill>
              </a:rPr>
              <a:t>We are:</a:t>
            </a:r>
            <a:br>
              <a:rPr lang="en-US" sz="2000" dirty="0">
                <a:solidFill>
                  <a:schemeClr val="tx1"/>
                </a:solidFill>
              </a:rPr>
            </a:br>
            <a:r>
              <a:rPr lang="en-US" sz="2000" dirty="0">
                <a:solidFill>
                  <a:schemeClr val="tx1"/>
                </a:solidFill>
              </a:rPr>
              <a:t>Investigating </a:t>
            </a:r>
            <a:r>
              <a:rPr lang="en-US" sz="2000" dirty="0" err="1">
                <a:solidFill>
                  <a:schemeClr val="tx1"/>
                </a:solidFill>
              </a:rPr>
              <a:t>jewellery</a:t>
            </a:r>
            <a:r>
              <a:rPr lang="en-US" sz="2000" dirty="0">
                <a:solidFill>
                  <a:schemeClr val="tx1"/>
                </a:solidFill>
              </a:rPr>
              <a:t> made by Aboriginal and Torres Strait Islander Peoples and other cultures to understand how material properties and production techniques contribute to the quality and purpose of </a:t>
            </a:r>
            <a:r>
              <a:rPr lang="en-US" sz="2000" dirty="0" err="1">
                <a:solidFill>
                  <a:schemeClr val="tx1"/>
                </a:solidFill>
              </a:rPr>
              <a:t>jewellery</a:t>
            </a:r>
            <a:r>
              <a:rPr lang="en-US" sz="2000" dirty="0">
                <a:solidFill>
                  <a:schemeClr val="tx1"/>
                </a:solidFill>
              </a:rPr>
              <a:t>.</a:t>
            </a:r>
          </a:p>
        </p:txBody>
      </p:sp>
      <p:sp>
        <p:nvSpPr>
          <p:cNvPr id="6" name="Rectangle 5">
            <a:extLst>
              <a:ext uri="{FF2B5EF4-FFF2-40B4-BE49-F238E27FC236}">
                <a16:creationId xmlns:a16="http://schemas.microsoft.com/office/drawing/2014/main" id="{FBB1D5C5-068A-F818-AF8D-D3E1FF527125}"/>
              </a:ext>
            </a:extLst>
          </p:cNvPr>
          <p:cNvSpPr/>
          <p:nvPr/>
        </p:nvSpPr>
        <p:spPr>
          <a:xfrm>
            <a:off x="5738882" y="553453"/>
            <a:ext cx="6095999"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8" name="Rectangle 7">
            <a:extLst>
              <a:ext uri="{FF2B5EF4-FFF2-40B4-BE49-F238E27FC236}">
                <a16:creationId xmlns:a16="http://schemas.microsoft.com/office/drawing/2014/main" id="{BB6B82BE-F0E6-3576-B22A-EAADC81F8B8E}"/>
              </a:ext>
            </a:extLst>
          </p:cNvPr>
          <p:cNvSpPr/>
          <p:nvPr/>
        </p:nvSpPr>
        <p:spPr>
          <a:xfrm>
            <a:off x="5738883" y="1552074"/>
            <a:ext cx="609600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Bef>
                <a:spcPts val="1200"/>
              </a:spcBef>
              <a:spcAft>
                <a:spcPts val="600"/>
              </a:spcAft>
            </a:pPr>
            <a:r>
              <a:rPr lang="en-AU" sz="2000" dirty="0">
                <a:solidFill>
                  <a:schemeClr val="tx1"/>
                </a:solidFill>
                <a:ea typeface="Calibri"/>
                <a:cs typeface="Arial" panose="020B0604020202020204" pitchFamily="34" charset="0"/>
              </a:rPr>
              <a:t>I can:</a:t>
            </a:r>
          </a:p>
          <a:p>
            <a:pPr marL="342900" indent="-342900">
              <a:lnSpc>
                <a:spcPct val="150000"/>
              </a:lnSpc>
              <a:spcAft>
                <a:spcPts val="600"/>
              </a:spcAft>
              <a:buFont typeface="Arial" panose="020B0604020202020204" pitchFamily="34" charset="0"/>
              <a:buChar char="•"/>
            </a:pPr>
            <a:r>
              <a:rPr lang="en-AU" sz="2000" dirty="0">
                <a:solidFill>
                  <a:schemeClr val="tx1"/>
                </a:solidFill>
                <a:ea typeface="Calibri"/>
                <a:cs typeface="Arial" panose="020B0604020202020204" pitchFamily="34" charset="0"/>
              </a:rPr>
              <a:t>identify examples of Aboriginal and Torres Strait Islander jewellery and describe the materials and techniques used</a:t>
            </a:r>
          </a:p>
          <a:p>
            <a:pPr marL="342900" indent="-342900">
              <a:lnSpc>
                <a:spcPct val="150000"/>
              </a:lnSpc>
              <a:spcAft>
                <a:spcPts val="600"/>
              </a:spcAft>
              <a:buFont typeface="Arial" panose="020B0604020202020204" pitchFamily="34" charset="0"/>
              <a:buChar char="•"/>
            </a:pPr>
            <a:r>
              <a:rPr lang="en-AU" sz="2000" dirty="0">
                <a:solidFill>
                  <a:schemeClr val="tx1"/>
                </a:solidFill>
                <a:ea typeface="Calibri"/>
                <a:cs typeface="Arial" panose="020B0604020202020204" pitchFamily="34" charset="0"/>
              </a:rPr>
              <a:t>compare jewellery from different cultures based on materials, purpose, and production methods</a:t>
            </a:r>
          </a:p>
          <a:p>
            <a:pPr marL="342900" indent="-342900">
              <a:lnSpc>
                <a:spcPct val="150000"/>
              </a:lnSpc>
              <a:spcAft>
                <a:spcPts val="600"/>
              </a:spcAft>
              <a:buFont typeface="Arial" panose="020B0604020202020204" pitchFamily="34" charset="0"/>
              <a:buChar char="•"/>
            </a:pPr>
            <a:r>
              <a:rPr lang="en-AU" sz="2000" dirty="0">
                <a:solidFill>
                  <a:schemeClr val="tx1"/>
                </a:solidFill>
                <a:ea typeface="Calibri"/>
                <a:cs typeface="Arial" panose="020B0604020202020204" pitchFamily="34" charset="0"/>
              </a:rPr>
              <a:t>explain how material properties influence the design and function of jewellery.</a:t>
            </a:r>
          </a:p>
        </p:txBody>
      </p:sp>
      <p:sp>
        <p:nvSpPr>
          <p:cNvPr id="9" name="Slide Number Placeholder 1">
            <a:extLst>
              <a:ext uri="{FF2B5EF4-FFF2-40B4-BE49-F238E27FC236}">
                <a16:creationId xmlns:a16="http://schemas.microsoft.com/office/drawing/2014/main" id="{80409EAB-A916-35AC-1BDA-434897CAEB1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204542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Exit ticket</a:t>
            </a:r>
            <a:r>
              <a:rPr lang="en-AU" noProof="0" dirty="0">
                <a:solidFill>
                  <a:schemeClr val="bg1"/>
                </a:solidFill>
              </a:rPr>
              <a:t> (1)</a:t>
            </a:r>
          </a:p>
        </p:txBody>
      </p:sp>
      <p:sp>
        <p:nvSpPr>
          <p:cNvPr id="9" name="Content Placeholder 2">
            <a:extLst>
              <a:ext uri="{FF2B5EF4-FFF2-40B4-BE49-F238E27FC236}">
                <a16:creationId xmlns:a16="http://schemas.microsoft.com/office/drawing/2014/main" id="{5508EFB9-FF7E-DF5A-F6A4-B9D87B3B1CF6}"/>
              </a:ext>
            </a:extLst>
          </p:cNvPr>
          <p:cNvSpPr txBox="1">
            <a:spLocks/>
          </p:cNvSpPr>
          <p:nvPr/>
        </p:nvSpPr>
        <p:spPr>
          <a:xfrm>
            <a:off x="360000" y="1980000"/>
            <a:ext cx="1076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0000"/>
                </a:solidFill>
              </a:rPr>
              <a:t>What is one material you researched today, and how does it contribute to the quality or purpose of the jewellery?</a:t>
            </a:r>
            <a:endParaRPr lang="en-AU" sz="2400" dirty="0"/>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21</a:t>
            </a:fld>
            <a:endParaRPr lang="en-AU" noProof="0"/>
          </a:p>
        </p:txBody>
      </p:sp>
    </p:spTree>
    <p:extLst>
      <p:ext uri="{BB962C8B-B14F-4D97-AF65-F5344CB8AC3E}">
        <p14:creationId xmlns:p14="http://schemas.microsoft.com/office/powerpoint/2010/main" val="329580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noProof="0" smtClean="0"/>
              <a:pPr/>
              <a:t>22</a:t>
            </a:fld>
            <a:endParaRPr lang="en-AU" noProof="0"/>
          </a:p>
        </p:txBody>
      </p:sp>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a:xfrm>
            <a:off x="360000" y="360000"/>
            <a:ext cx="11484000" cy="545601"/>
          </a:xfrm>
        </p:spPr>
        <p:txBody>
          <a:bodyPr/>
          <a:lstStyle/>
          <a:p>
            <a:r>
              <a:rPr lang="en-AU" noProof="0" dirty="0"/>
              <a:t>Week 2 lesson 5 </a:t>
            </a:r>
            <a:r>
              <a:rPr lang="en-AU" dirty="0"/>
              <a:t>–</a:t>
            </a:r>
            <a:r>
              <a:rPr lang="en-AU" noProof="0" dirty="0"/>
              <a:t> Do now</a:t>
            </a:r>
          </a:p>
        </p:txBody>
      </p:sp>
      <p:sp>
        <p:nvSpPr>
          <p:cNvPr id="10" name="Content Placeholder 2">
            <a:extLst>
              <a:ext uri="{FF2B5EF4-FFF2-40B4-BE49-F238E27FC236}">
                <a16:creationId xmlns:a16="http://schemas.microsoft.com/office/drawing/2014/main" id="{43C7EA62-4F98-64D0-276B-A0D5053EFE5C}"/>
              </a:ext>
            </a:extLst>
          </p:cNvPr>
          <p:cNvSpPr txBox="1">
            <a:spLocks/>
          </p:cNvSpPr>
          <p:nvPr/>
        </p:nvSpPr>
        <p:spPr>
          <a:xfrm>
            <a:off x="360000" y="1442781"/>
            <a:ext cx="10541363"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0000"/>
                </a:solidFill>
              </a:rPr>
              <a:t>What does the term ‘sustainability’ mean to you?</a:t>
            </a:r>
          </a:p>
          <a:p>
            <a:r>
              <a:rPr lang="en-AU" sz="2400" dirty="0">
                <a:solidFill>
                  <a:srgbClr val="000000"/>
                </a:solidFill>
              </a:rPr>
              <a:t>Write your response in your notebook or on a sticky note and share them with a partner.</a:t>
            </a:r>
          </a:p>
        </p:txBody>
      </p:sp>
    </p:spTree>
    <p:extLst>
      <p:ext uri="{BB962C8B-B14F-4D97-AF65-F5344CB8AC3E}">
        <p14:creationId xmlns:p14="http://schemas.microsoft.com/office/powerpoint/2010/main" val="6870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878BC2-DCB3-44B3-A844-4243DC7DC474}"/>
              </a:ext>
            </a:extLst>
          </p:cNvPr>
          <p:cNvSpPr>
            <a:spLocks noGrp="1"/>
          </p:cNvSpPr>
          <p:nvPr>
            <p:ph type="title" idx="4294967295"/>
          </p:nvPr>
        </p:nvSpPr>
        <p:spPr>
          <a:xfrm>
            <a:off x="803521" y="396291"/>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(5)</a:t>
            </a:r>
          </a:p>
        </p:txBody>
      </p:sp>
      <p:sp>
        <p:nvSpPr>
          <p:cNvPr id="13" name="Rectangle 12">
            <a:extLst>
              <a:ext uri="{FF2B5EF4-FFF2-40B4-BE49-F238E27FC236}">
                <a16:creationId xmlns:a16="http://schemas.microsoft.com/office/drawing/2014/main" id="{121F2149-E2AE-CF6E-E0F7-9D049CEE8A87}"/>
              </a:ext>
            </a:extLst>
          </p:cNvPr>
          <p:cNvSpPr/>
          <p:nvPr/>
        </p:nvSpPr>
        <p:spPr>
          <a:xfrm>
            <a:off x="803521" y="1384383"/>
            <a:ext cx="5101390" cy="50773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Ins="324000" rtlCol="0" anchor="t" anchorCtr="0"/>
          <a:lstStyle/>
          <a:p>
            <a:pPr>
              <a:lnSpc>
                <a:spcPct val="150000"/>
              </a:lnSpc>
            </a:pPr>
            <a:r>
              <a:rPr lang="en-AU" sz="2000" dirty="0">
                <a:solidFill>
                  <a:schemeClr val="tx1"/>
                </a:solidFill>
                <a:latin typeface="Arial" panose="020B0604020202020204" pitchFamily="34" charset="0"/>
                <a:cs typeface="Arial" panose="020B0604020202020204" pitchFamily="34" charset="0"/>
              </a:rPr>
              <a:t>We are:</a:t>
            </a:r>
            <a:br>
              <a:rPr lang="en-AU" sz="2000" dirty="0">
                <a:solidFill>
                  <a:schemeClr val="tx1"/>
                </a:solidFill>
                <a:latin typeface="Arial" panose="020B0604020202020204" pitchFamily="34" charset="0"/>
                <a:cs typeface="Arial" panose="020B0604020202020204" pitchFamily="34" charset="0"/>
              </a:rPr>
            </a:br>
            <a:r>
              <a:rPr lang="en-AU" sz="2000" dirty="0">
                <a:solidFill>
                  <a:schemeClr val="tx1"/>
                </a:solidFill>
                <a:latin typeface="Arial" panose="020B0604020202020204" pitchFamily="34" charset="0"/>
                <a:cs typeface="Arial" panose="020B0604020202020204" pitchFamily="34" charset="0"/>
              </a:rPr>
              <a:t>Learning to understand how sustainability, ethical practices, and legal considerations impact the design, production, and innovation of products and solutions.</a:t>
            </a:r>
            <a:endParaRPr lang="en-US" sz="20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0569922-2DBD-EBBE-DF9C-1A76DB9A4C00}"/>
              </a:ext>
            </a:extLst>
          </p:cNvPr>
          <p:cNvSpPr/>
          <p:nvPr/>
        </p:nvSpPr>
        <p:spPr>
          <a:xfrm>
            <a:off x="6096000" y="396291"/>
            <a:ext cx="5101390"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Success criteria</a:t>
            </a:r>
          </a:p>
        </p:txBody>
      </p:sp>
      <p:sp>
        <p:nvSpPr>
          <p:cNvPr id="14" name="Rectangle 13">
            <a:extLst>
              <a:ext uri="{FF2B5EF4-FFF2-40B4-BE49-F238E27FC236}">
                <a16:creationId xmlns:a16="http://schemas.microsoft.com/office/drawing/2014/main" id="{82AAD1C1-FBE2-A61D-9F51-E126889C9417}"/>
              </a:ext>
            </a:extLst>
          </p:cNvPr>
          <p:cNvSpPr/>
          <p:nvPr/>
        </p:nvSpPr>
        <p:spPr>
          <a:xfrm>
            <a:off x="6096000" y="1394912"/>
            <a:ext cx="5101390" cy="50773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Ins="324000" rtlCol="0" anchor="t" anchorCtr="0"/>
          <a:lstStyle/>
          <a:p>
            <a:pPr>
              <a:lnSpc>
                <a:spcPct val="150000"/>
              </a:lnSpc>
              <a:spcAft>
                <a:spcPts val="300"/>
              </a:spcAft>
            </a:pPr>
            <a:r>
              <a:rPr lang="en-AU" sz="2000" dirty="0">
                <a:solidFill>
                  <a:schemeClr val="tx1"/>
                </a:solidFill>
                <a:ea typeface="Calibri"/>
                <a:cs typeface="Arial" panose="020B0604020202020204" pitchFamily="34" charset="0"/>
              </a:rPr>
              <a:t>I can:</a:t>
            </a:r>
          </a:p>
          <a:p>
            <a:pPr marL="342900" indent="-342900">
              <a:lnSpc>
                <a:spcPct val="150000"/>
              </a:lnSpc>
              <a:spcAft>
                <a:spcPts val="300"/>
              </a:spcAft>
              <a:buFont typeface="Arial" panose="020B0604020202020204" pitchFamily="34" charset="0"/>
              <a:buChar char="•"/>
            </a:pPr>
            <a:r>
              <a:rPr lang="en-AU" sz="2000" dirty="0">
                <a:solidFill>
                  <a:schemeClr val="tx1"/>
                </a:solidFill>
                <a:ea typeface="Calibri"/>
                <a:cs typeface="Arial" panose="020B0604020202020204" pitchFamily="34" charset="0"/>
              </a:rPr>
              <a:t>explain how sustainable practices influence product design and production</a:t>
            </a:r>
          </a:p>
          <a:p>
            <a:pPr marL="342900" indent="-342900">
              <a:lnSpc>
                <a:spcPct val="150000"/>
              </a:lnSpc>
              <a:spcAft>
                <a:spcPts val="300"/>
              </a:spcAft>
              <a:buFont typeface="Arial" panose="020B0604020202020204" pitchFamily="34" charset="0"/>
              <a:buChar char="•"/>
            </a:pPr>
            <a:r>
              <a:rPr lang="en-AU" sz="2000" dirty="0">
                <a:solidFill>
                  <a:schemeClr val="tx1"/>
                </a:solidFill>
                <a:ea typeface="Calibri"/>
                <a:cs typeface="Arial" panose="020B0604020202020204" pitchFamily="34" charset="0"/>
              </a:rPr>
              <a:t>compare sustainable sourcing practices between different materials and processes</a:t>
            </a:r>
          </a:p>
          <a:p>
            <a:pPr marL="342900" indent="-342900">
              <a:lnSpc>
                <a:spcPct val="150000"/>
              </a:lnSpc>
              <a:spcAft>
                <a:spcPts val="300"/>
              </a:spcAft>
              <a:buFont typeface="Arial" panose="020B0604020202020204" pitchFamily="34" charset="0"/>
              <a:buChar char="•"/>
            </a:pPr>
            <a:r>
              <a:rPr lang="en-AU" sz="2000" dirty="0">
                <a:solidFill>
                  <a:schemeClr val="tx1"/>
                </a:solidFill>
                <a:ea typeface="Calibri"/>
                <a:cs typeface="Arial" panose="020B0604020202020204" pitchFamily="34" charset="0"/>
              </a:rPr>
              <a:t>identify ethical and legal considerations in the design and production process.</a:t>
            </a:r>
          </a:p>
        </p:txBody>
      </p:sp>
      <p:sp>
        <p:nvSpPr>
          <p:cNvPr id="15" name="Slide Number Placeholder 1">
            <a:extLst>
              <a:ext uri="{FF2B5EF4-FFF2-40B4-BE49-F238E27FC236}">
                <a16:creationId xmlns:a16="http://schemas.microsoft.com/office/drawing/2014/main" id="{C501A2AB-D8B5-47A7-0FAB-2DD6776C498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98817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Exit ticket </a:t>
            </a:r>
            <a:r>
              <a:rPr lang="en-AU" noProof="0" dirty="0">
                <a:solidFill>
                  <a:schemeClr val="bg1"/>
                </a:solidFill>
              </a:rPr>
              <a:t>(2)</a:t>
            </a:r>
          </a:p>
        </p:txBody>
      </p:sp>
      <p:sp>
        <p:nvSpPr>
          <p:cNvPr id="10" name="Content Placeholder 2">
            <a:extLst>
              <a:ext uri="{FF2B5EF4-FFF2-40B4-BE49-F238E27FC236}">
                <a16:creationId xmlns:a16="http://schemas.microsoft.com/office/drawing/2014/main" id="{9D2A391B-E59F-6645-8810-27F34B1B567E}"/>
              </a:ext>
            </a:extLst>
          </p:cNvPr>
          <p:cNvSpPr txBox="1">
            <a:spLocks/>
          </p:cNvSpPr>
          <p:nvPr/>
        </p:nvSpPr>
        <p:spPr>
          <a:xfrm>
            <a:off x="360000" y="1980000"/>
            <a:ext cx="10541363"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0000"/>
                </a:solidFill>
              </a:rPr>
              <a:t>What is one sustainable practice you learned about today, and how does it impact product design?</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24</a:t>
            </a:fld>
            <a:endParaRPr lang="en-AU" noProof="0"/>
          </a:p>
        </p:txBody>
      </p:sp>
    </p:spTree>
    <p:extLst>
      <p:ext uri="{BB962C8B-B14F-4D97-AF65-F5344CB8AC3E}">
        <p14:creationId xmlns:p14="http://schemas.microsoft.com/office/powerpoint/2010/main" val="296073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noProof="0" dirty="0">
                <a:latin typeface="+mj-lt"/>
                <a:cs typeface="Arial"/>
              </a:rPr>
              <a:t>Weeks 3-4</a:t>
            </a:r>
            <a:endParaRPr lang="en-AU" noProof="0" dirty="0">
              <a:latin typeface="+mj-lt"/>
            </a:endParaRPr>
          </a:p>
        </p:txBody>
      </p:sp>
    </p:spTree>
    <p:extLst>
      <p:ext uri="{BB962C8B-B14F-4D97-AF65-F5344CB8AC3E}">
        <p14:creationId xmlns:p14="http://schemas.microsoft.com/office/powerpoint/2010/main" val="48343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3 lesson 1 </a:t>
            </a:r>
            <a:r>
              <a:rPr lang="en-AU" dirty="0"/>
              <a:t>–</a:t>
            </a:r>
            <a:r>
              <a:rPr lang="en-AU" noProof="0" dirty="0"/>
              <a:t> Do now</a:t>
            </a:r>
          </a:p>
        </p:txBody>
      </p:sp>
      <p:sp>
        <p:nvSpPr>
          <p:cNvPr id="8" name="Content Placeholder 2">
            <a:extLst>
              <a:ext uri="{FF2B5EF4-FFF2-40B4-BE49-F238E27FC236}">
                <a16:creationId xmlns:a16="http://schemas.microsoft.com/office/drawing/2014/main" id="{6FC0E1B4-25BC-15CB-089F-819C2111F939}"/>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rgbClr val="000000"/>
                </a:solidFill>
              </a:rPr>
              <a:t>Think-Pair-Share</a:t>
            </a:r>
          </a:p>
          <a:p>
            <a:r>
              <a:rPr lang="en-AU" dirty="0">
                <a:solidFill>
                  <a:srgbClr val="000000"/>
                </a:solidFill>
              </a:rPr>
              <a:t>Individually brainstorm as many Work Health and Safety (WH&amp;S) considerations as you can for:</a:t>
            </a:r>
          </a:p>
          <a:p>
            <a:pPr marL="342900" indent="-342900">
              <a:buFont typeface="Arial" panose="020B0604020202020204" pitchFamily="34" charset="0"/>
              <a:buChar char="•"/>
            </a:pPr>
            <a:r>
              <a:rPr lang="en-AU" dirty="0">
                <a:solidFill>
                  <a:srgbClr val="000000"/>
                </a:solidFill>
              </a:rPr>
              <a:t>Competent working habits.</a:t>
            </a:r>
          </a:p>
          <a:p>
            <a:pPr marL="342900" indent="-342900">
              <a:buFont typeface="Arial" panose="020B0604020202020204" pitchFamily="34" charset="0"/>
              <a:buChar char="•"/>
            </a:pPr>
            <a:r>
              <a:rPr lang="en-AU" dirty="0">
                <a:solidFill>
                  <a:srgbClr val="000000"/>
                </a:solidFill>
              </a:rPr>
              <a:t>Safe use of hand tools.</a:t>
            </a:r>
          </a:p>
          <a:p>
            <a:pPr marL="342900" indent="-342900">
              <a:buFont typeface="Arial" panose="020B0604020202020204" pitchFamily="34" charset="0"/>
              <a:buChar char="•"/>
            </a:pPr>
            <a:r>
              <a:rPr lang="en-AU" dirty="0">
                <a:solidFill>
                  <a:srgbClr val="000000"/>
                </a:solidFill>
              </a:rPr>
              <a:t>Machine safety.</a:t>
            </a:r>
          </a:p>
          <a:p>
            <a:r>
              <a:rPr lang="en-AU" dirty="0">
                <a:solidFill>
                  <a:srgbClr val="000000"/>
                </a:solidFill>
              </a:rPr>
              <a:t>After brainstorming, students pair up to discuss their ideas briefly.</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26</a:t>
            </a:fld>
            <a:endParaRPr lang="en-AU" noProof="0"/>
          </a:p>
        </p:txBody>
      </p:sp>
    </p:spTree>
    <p:extLst>
      <p:ext uri="{BB962C8B-B14F-4D97-AF65-F5344CB8AC3E}">
        <p14:creationId xmlns:p14="http://schemas.microsoft.com/office/powerpoint/2010/main" val="129984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74F37B6-23F8-CA69-89C2-0C01201B8234}"/>
              </a:ext>
            </a:extLst>
          </p:cNvPr>
          <p:cNvSpPr>
            <a:spLocks noGrp="1"/>
          </p:cNvSpPr>
          <p:nvPr>
            <p:ph type="title" idx="4294967295"/>
          </p:nvPr>
        </p:nvSpPr>
        <p:spPr>
          <a:xfrm>
            <a:off x="803521" y="5534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(6)</a:t>
            </a:r>
          </a:p>
        </p:txBody>
      </p:sp>
      <p:sp>
        <p:nvSpPr>
          <p:cNvPr id="11" name="Rectangle 10">
            <a:extLst>
              <a:ext uri="{FF2B5EF4-FFF2-40B4-BE49-F238E27FC236}">
                <a16:creationId xmlns:a16="http://schemas.microsoft.com/office/drawing/2014/main" id="{4D032E3B-8DEC-ADDD-5AD9-BCD004AE57F4}"/>
              </a:ext>
            </a:extLst>
          </p:cNvPr>
          <p:cNvSpPr/>
          <p:nvPr/>
        </p:nvSpPr>
        <p:spPr>
          <a:xfrm>
            <a:off x="803521"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2000" dirty="0">
                <a:solidFill>
                  <a:schemeClr val="tx1"/>
                </a:solidFill>
                <a:latin typeface="Arial" panose="020B0604020202020204" pitchFamily="34" charset="0"/>
                <a:cs typeface="Arial" panose="020B0604020202020204" pitchFamily="34" charset="0"/>
              </a:rPr>
              <a:t>We are:</a:t>
            </a:r>
            <a:br>
              <a:rPr lang="en-AU" sz="2000" dirty="0">
                <a:solidFill>
                  <a:schemeClr val="tx1"/>
                </a:solidFill>
                <a:latin typeface="Arial" panose="020B0604020202020204" pitchFamily="34" charset="0"/>
                <a:cs typeface="Arial" panose="020B0604020202020204" pitchFamily="34" charset="0"/>
              </a:rPr>
            </a:br>
            <a:r>
              <a:rPr lang="en-AU" sz="2000" dirty="0">
                <a:solidFill>
                  <a:schemeClr val="tx1"/>
                </a:solidFill>
                <a:latin typeface="Arial" panose="020B0604020202020204" pitchFamily="34" charset="0"/>
                <a:cs typeface="Arial" panose="020B0604020202020204" pitchFamily="34" charset="0"/>
              </a:rPr>
              <a:t>Learning to identify safety issues in a workshop so that we can complete practical work safely</a:t>
            </a:r>
            <a:r>
              <a:rPr lang="en-AU" sz="2000" b="1"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36C760D-0C7B-DCFA-136E-7B7715859F14}"/>
              </a:ext>
            </a:extLst>
          </p:cNvPr>
          <p:cNvSpPr/>
          <p:nvPr/>
        </p:nvSpPr>
        <p:spPr>
          <a:xfrm>
            <a:off x="6096000" y="553453"/>
            <a:ext cx="5101390"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2" name="Rectangle 11">
            <a:extLst>
              <a:ext uri="{FF2B5EF4-FFF2-40B4-BE49-F238E27FC236}">
                <a16:creationId xmlns:a16="http://schemas.microsoft.com/office/drawing/2014/main" id="{16FCA102-8240-FDE0-9406-97FD12DC1795}"/>
              </a:ext>
            </a:extLst>
          </p:cNvPr>
          <p:cNvSpPr/>
          <p:nvPr/>
        </p:nvSpPr>
        <p:spPr>
          <a:xfrm>
            <a:off x="6096000"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Bef>
                <a:spcPts val="1200"/>
              </a:spcBef>
              <a:spcAft>
                <a:spcPts val="600"/>
              </a:spcAft>
            </a:pPr>
            <a:r>
              <a:rPr lang="en-AU" sz="2000" dirty="0">
                <a:solidFill>
                  <a:schemeClr val="tx1"/>
                </a:solidFill>
                <a:latin typeface="Arial" panose="020B0604020202020204" pitchFamily="34" charset="0"/>
                <a:ea typeface="Calibri"/>
                <a:cs typeface="Arial" panose="020B0604020202020204" pitchFamily="34" charset="0"/>
              </a:rPr>
              <a:t>I can:</a:t>
            </a:r>
          </a:p>
          <a:p>
            <a:pPr marL="342900" indent="-342900">
              <a:lnSpc>
                <a:spcPct val="150000"/>
              </a:lnSpc>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identify what safety issues are in a workshop</a:t>
            </a:r>
          </a:p>
          <a:p>
            <a:pPr marL="342900" indent="-342900">
              <a:lnSpc>
                <a:spcPct val="150000"/>
              </a:lnSpc>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explain how to use materials and equipment safely.</a:t>
            </a:r>
          </a:p>
        </p:txBody>
      </p:sp>
      <p:sp>
        <p:nvSpPr>
          <p:cNvPr id="13" name="Slide Number Placeholder 1">
            <a:extLst>
              <a:ext uri="{FF2B5EF4-FFF2-40B4-BE49-F238E27FC236}">
                <a16:creationId xmlns:a16="http://schemas.microsoft.com/office/drawing/2014/main" id="{C740C72A-3490-0015-2891-3C3E58AD0230}"/>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413946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Exit ticket </a:t>
            </a:r>
            <a:r>
              <a:rPr lang="en-AU" noProof="0" dirty="0">
                <a:solidFill>
                  <a:schemeClr val="bg1"/>
                </a:solidFill>
                <a:highlight>
                  <a:srgbClr val="FFFFFF"/>
                </a:highlight>
              </a:rPr>
              <a:t>(3)</a:t>
            </a:r>
          </a:p>
        </p:txBody>
      </p:sp>
      <p:sp>
        <p:nvSpPr>
          <p:cNvPr id="7" name="Text Placeholder 6">
            <a:extLst>
              <a:ext uri="{FF2B5EF4-FFF2-40B4-BE49-F238E27FC236}">
                <a16:creationId xmlns:a16="http://schemas.microsoft.com/office/drawing/2014/main" id="{A87BA783-E283-6069-6AAA-B28E2037BC28}"/>
              </a:ext>
            </a:extLst>
          </p:cNvPr>
          <p:cNvSpPr>
            <a:spLocks noGrp="1"/>
          </p:cNvSpPr>
          <p:nvPr>
            <p:ph type="body" sz="quarter" idx="18"/>
          </p:nvPr>
        </p:nvSpPr>
        <p:spPr/>
        <p:txBody>
          <a:bodyPr/>
          <a:lstStyle/>
          <a:p>
            <a:r>
              <a:rPr lang="en-AU" dirty="0"/>
              <a:t>Complete and submit the Google Forms exit ticket for the lesson today.</a:t>
            </a:r>
          </a:p>
        </p:txBody>
      </p:sp>
      <p:pic>
        <p:nvPicPr>
          <p:cNvPr id="5" name="Content Placeholder 4">
            <a:extLst>
              <a:ext uri="{FF2B5EF4-FFF2-40B4-BE49-F238E27FC236}">
                <a16:creationId xmlns:a16="http://schemas.microsoft.com/office/drawing/2014/main" id="{952B7F62-9F67-F333-B8AE-5A581B6B75EE}"/>
              </a:ext>
              <a:ext uri="{C183D7F6-B498-43B3-948B-1728B52AA6E4}">
                <adec:decorative xmlns:adec="http://schemas.microsoft.com/office/drawing/2017/decorative" val="1"/>
              </a:ext>
            </a:extLst>
          </p:cNvPr>
          <p:cNvPicPr>
            <a:picLocks noGrp="1" noChangeAspect="1"/>
          </p:cNvPicPr>
          <p:nvPr>
            <p:ph type="pic" sz="quarter" idx="13"/>
          </p:nvPr>
        </p:nvPicPr>
        <p:blipFill>
          <a:blip r:embed="rId2"/>
          <a:srcRect l="-4933" t="-5249" r="-3384" b="-5161"/>
          <a:stretch>
            <a:fillRect/>
          </a:stretch>
        </p:blipFill>
        <p:spPr>
          <a:xfrm>
            <a:off x="4357688" y="1894828"/>
            <a:ext cx="3200399" cy="4621171"/>
          </a:xfrm>
          <a:solidFill>
            <a:schemeClr val="bg1"/>
          </a:solidFill>
          <a:ln>
            <a:solidFill>
              <a:schemeClr val="tx1"/>
            </a:solidFill>
          </a:ln>
        </p:spPr>
      </p:pic>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28</a:t>
            </a:fld>
            <a:endParaRPr lang="en-AU" noProof="0"/>
          </a:p>
        </p:txBody>
      </p:sp>
    </p:spTree>
    <p:extLst>
      <p:ext uri="{BB962C8B-B14F-4D97-AF65-F5344CB8AC3E}">
        <p14:creationId xmlns:p14="http://schemas.microsoft.com/office/powerpoint/2010/main" val="38073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3 lesson 2 </a:t>
            </a:r>
            <a:r>
              <a:rPr lang="en-AU" dirty="0"/>
              <a:t> –</a:t>
            </a:r>
            <a:r>
              <a:rPr lang="en-AU" noProof="0" dirty="0"/>
              <a:t> Do now</a:t>
            </a:r>
          </a:p>
        </p:txBody>
      </p:sp>
      <p:sp>
        <p:nvSpPr>
          <p:cNvPr id="8" name="Content Placeholder 2">
            <a:extLst>
              <a:ext uri="{FF2B5EF4-FFF2-40B4-BE49-F238E27FC236}">
                <a16:creationId xmlns:a16="http://schemas.microsoft.com/office/drawing/2014/main" id="{ABB054AA-AE71-2447-5C22-03A3B4C10FC4}"/>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sz="2400" dirty="0"/>
              <a:t>Match the correct piece of equipment with its definition.</a:t>
            </a:r>
          </a:p>
          <a:p>
            <a:pPr marL="342900" indent="-342900">
              <a:buFont typeface="Arial" panose="020B0604020202020204" pitchFamily="34" charset="0"/>
              <a:buChar char="•"/>
            </a:pPr>
            <a:r>
              <a:rPr lang="en-AU" sz="2400" dirty="0"/>
              <a:t>Identify one key safety rule for using each tool/material.</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29</a:t>
            </a:fld>
            <a:endParaRPr lang="en-AU" noProof="0"/>
          </a:p>
        </p:txBody>
      </p:sp>
    </p:spTree>
    <p:extLst>
      <p:ext uri="{BB962C8B-B14F-4D97-AF65-F5344CB8AC3E}">
        <p14:creationId xmlns:p14="http://schemas.microsoft.com/office/powerpoint/2010/main" val="197523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1B072-05CB-1190-BEE8-6C7E891A408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93C7BD-7A8C-BF01-D649-09BC1F2ED6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3</a:t>
            </a:fld>
            <a:endParaRPr lang="en-AU" noProof="0" dirty="0"/>
          </a:p>
        </p:txBody>
      </p:sp>
      <p:sp>
        <p:nvSpPr>
          <p:cNvPr id="4" name="Title 3">
            <a:extLst>
              <a:ext uri="{FF2B5EF4-FFF2-40B4-BE49-F238E27FC236}">
                <a16:creationId xmlns:a16="http://schemas.microsoft.com/office/drawing/2014/main" id="{F73E6CF0-6B33-3025-3C1C-1B09CABCC29C}"/>
              </a:ext>
            </a:extLst>
          </p:cNvPr>
          <p:cNvSpPr>
            <a:spLocks noGrp="1"/>
          </p:cNvSpPr>
          <p:nvPr>
            <p:ph type="title"/>
          </p:nvPr>
        </p:nvSpPr>
        <p:spPr/>
        <p:txBody>
          <a:bodyPr/>
          <a:lstStyle/>
          <a:p>
            <a:r>
              <a:rPr lang="en-AU" noProof="0" dirty="0"/>
              <a:t>Weekly topics</a:t>
            </a:r>
            <a:endParaRPr lang="en-AU" noProof="0" dirty="0">
              <a:latin typeface="+mj-lt"/>
            </a:endParaRPr>
          </a:p>
        </p:txBody>
      </p:sp>
      <p:sp>
        <p:nvSpPr>
          <p:cNvPr id="8" name="Rectangle 7">
            <a:extLst>
              <a:ext uri="{FF2B5EF4-FFF2-40B4-BE49-F238E27FC236}">
                <a16:creationId xmlns:a16="http://schemas.microsoft.com/office/drawing/2014/main" id="{8F342044-3C3F-2D2D-F114-26DCCAF0C0CB}"/>
              </a:ext>
            </a:extLst>
          </p:cNvPr>
          <p:cNvSpPr/>
          <p:nvPr/>
        </p:nvSpPr>
        <p:spPr>
          <a:xfrm>
            <a:off x="637201" y="1098490"/>
            <a:ext cx="5183420" cy="104836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Ins="180000" rtlCol="0" anchor="ctr"/>
          <a:lstStyle/>
          <a:p>
            <a:pPr>
              <a:lnSpc>
                <a:spcPct val="150000"/>
              </a:lnSpc>
            </a:pPr>
            <a:r>
              <a:rPr lang="en-AU" sz="1600" dirty="0">
                <a:solidFill>
                  <a:schemeClr val="tx1"/>
                </a:solidFill>
                <a:latin typeface="Arial" panose="020B0604020202020204" pitchFamily="34" charset="0"/>
                <a:cs typeface="Arial" panose="020B0604020202020204" pitchFamily="34" charset="0"/>
              </a:rPr>
              <a:t>Materials, tools, technology, production, process and practice of designers, design considerations</a:t>
            </a:r>
            <a:endParaRPr lang="en-AU" sz="1400" dirty="0">
              <a:solidFill>
                <a:schemeClr val="tx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82B7BBA3-1810-3E46-8155-423702902ADD}"/>
              </a:ext>
            </a:extLst>
          </p:cNvPr>
          <p:cNvSpPr/>
          <p:nvPr/>
        </p:nvSpPr>
        <p:spPr>
          <a:xfrm>
            <a:off x="360001" y="1345470"/>
            <a:ext cx="554400" cy="55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1</a:t>
            </a:r>
          </a:p>
        </p:txBody>
      </p:sp>
      <p:sp>
        <p:nvSpPr>
          <p:cNvPr id="9" name="Rectangle 8">
            <a:extLst>
              <a:ext uri="{FF2B5EF4-FFF2-40B4-BE49-F238E27FC236}">
                <a16:creationId xmlns:a16="http://schemas.microsoft.com/office/drawing/2014/main" id="{219D2FEC-59EC-9AFF-3D3C-A22A498BD9D6}"/>
              </a:ext>
            </a:extLst>
          </p:cNvPr>
          <p:cNvSpPr/>
          <p:nvPr/>
        </p:nvSpPr>
        <p:spPr>
          <a:xfrm>
            <a:off x="637201" y="2230589"/>
            <a:ext cx="5183420" cy="104836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Ins="180000" rtlCol="0" anchor="ctr"/>
          <a:lstStyle/>
          <a:p>
            <a:pPr>
              <a:lnSpc>
                <a:spcPct val="150000"/>
              </a:lnSpc>
            </a:pPr>
            <a:r>
              <a:rPr lang="en-AU" sz="1600" dirty="0">
                <a:solidFill>
                  <a:schemeClr val="tx1"/>
                </a:solidFill>
                <a:latin typeface="Arial" panose="020B0604020202020204" pitchFamily="34" charset="0"/>
                <a:cs typeface="Arial" panose="020B0604020202020204" pitchFamily="34" charset="0"/>
              </a:rPr>
              <a:t>Aboriginal and Torres Strait Islander jewellery,  cultural jewellery, sustainability, glossary</a:t>
            </a:r>
          </a:p>
        </p:txBody>
      </p:sp>
      <p:sp>
        <p:nvSpPr>
          <p:cNvPr id="10" name="Oval 9">
            <a:extLst>
              <a:ext uri="{FF2B5EF4-FFF2-40B4-BE49-F238E27FC236}">
                <a16:creationId xmlns:a16="http://schemas.microsoft.com/office/drawing/2014/main" id="{D88F7C06-3DD0-B49D-57EF-BBEEC28E4BFB}"/>
              </a:ext>
            </a:extLst>
          </p:cNvPr>
          <p:cNvSpPr/>
          <p:nvPr/>
        </p:nvSpPr>
        <p:spPr>
          <a:xfrm>
            <a:off x="360001" y="2477570"/>
            <a:ext cx="554400" cy="55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2</a:t>
            </a:r>
          </a:p>
        </p:txBody>
      </p:sp>
      <p:sp>
        <p:nvSpPr>
          <p:cNvPr id="11" name="Rectangle 10">
            <a:extLst>
              <a:ext uri="{FF2B5EF4-FFF2-40B4-BE49-F238E27FC236}">
                <a16:creationId xmlns:a16="http://schemas.microsoft.com/office/drawing/2014/main" id="{D927F2A0-ED0A-AC06-52A0-3CD6386ADBAA}"/>
              </a:ext>
            </a:extLst>
          </p:cNvPr>
          <p:cNvSpPr/>
          <p:nvPr/>
        </p:nvSpPr>
        <p:spPr>
          <a:xfrm>
            <a:off x="637201" y="3362688"/>
            <a:ext cx="5183420" cy="132996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Ins="180000" rtlCol="0" anchor="ctr"/>
          <a:lstStyle/>
          <a:p>
            <a:pPr>
              <a:lnSpc>
                <a:spcPct val="150000"/>
              </a:lnSpc>
            </a:pPr>
            <a:r>
              <a:rPr lang="en-AU" sz="1600" dirty="0">
                <a:solidFill>
                  <a:schemeClr val="tx1"/>
                </a:solidFill>
                <a:latin typeface="Arial" panose="020B0604020202020204" pitchFamily="34" charset="0"/>
                <a:cs typeface="Arial" panose="020B0604020202020204" pitchFamily="34" charset="0"/>
              </a:rPr>
              <a:t>Safety tests and demonstrations, workshop induction, production processes, idea generation, design considerations</a:t>
            </a:r>
          </a:p>
        </p:txBody>
      </p:sp>
      <p:sp>
        <p:nvSpPr>
          <p:cNvPr id="12" name="Oval 11">
            <a:extLst>
              <a:ext uri="{FF2B5EF4-FFF2-40B4-BE49-F238E27FC236}">
                <a16:creationId xmlns:a16="http://schemas.microsoft.com/office/drawing/2014/main" id="{6E883AD0-53B1-D74C-E4FF-6EB3D3C4EABE}"/>
              </a:ext>
            </a:extLst>
          </p:cNvPr>
          <p:cNvSpPr/>
          <p:nvPr/>
        </p:nvSpPr>
        <p:spPr>
          <a:xfrm>
            <a:off x="360001" y="3750472"/>
            <a:ext cx="554400" cy="55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3</a:t>
            </a:r>
          </a:p>
        </p:txBody>
      </p:sp>
      <p:sp>
        <p:nvSpPr>
          <p:cNvPr id="14" name="Rectangle 13">
            <a:extLst>
              <a:ext uri="{FF2B5EF4-FFF2-40B4-BE49-F238E27FC236}">
                <a16:creationId xmlns:a16="http://schemas.microsoft.com/office/drawing/2014/main" id="{8B1DCF51-8747-DFC8-E283-DD7EFB434614}"/>
              </a:ext>
            </a:extLst>
          </p:cNvPr>
          <p:cNvSpPr/>
          <p:nvPr/>
        </p:nvSpPr>
        <p:spPr>
          <a:xfrm>
            <a:off x="637201" y="4776395"/>
            <a:ext cx="5183420" cy="63476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Ins="180000" bIns="108000" rtlCol="0" anchor="ctr"/>
          <a:lstStyle/>
          <a:p>
            <a:pPr>
              <a:lnSpc>
                <a:spcPct val="150000"/>
              </a:lnSpc>
            </a:pPr>
            <a:r>
              <a:rPr lang="en-AU" sz="1600" dirty="0">
                <a:solidFill>
                  <a:schemeClr val="tx1"/>
                </a:solidFill>
                <a:latin typeface="Arial" panose="020B0604020202020204" pitchFamily="34" charset="0"/>
                <a:cs typeface="Arial" panose="020B0604020202020204" pitchFamily="34" charset="0"/>
              </a:rPr>
              <a:t>Jewellery basic skills practical</a:t>
            </a:r>
          </a:p>
        </p:txBody>
      </p:sp>
      <p:sp>
        <p:nvSpPr>
          <p:cNvPr id="15" name="Oval 14">
            <a:extLst>
              <a:ext uri="{FF2B5EF4-FFF2-40B4-BE49-F238E27FC236}">
                <a16:creationId xmlns:a16="http://schemas.microsoft.com/office/drawing/2014/main" id="{F639188F-246B-6F1C-F76F-812A6040D953}"/>
              </a:ext>
            </a:extLst>
          </p:cNvPr>
          <p:cNvSpPr/>
          <p:nvPr/>
        </p:nvSpPr>
        <p:spPr>
          <a:xfrm>
            <a:off x="360001" y="4799694"/>
            <a:ext cx="554400" cy="55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4</a:t>
            </a:r>
          </a:p>
        </p:txBody>
      </p:sp>
      <p:sp>
        <p:nvSpPr>
          <p:cNvPr id="18" name="Rectangle 17">
            <a:extLst>
              <a:ext uri="{FF2B5EF4-FFF2-40B4-BE49-F238E27FC236}">
                <a16:creationId xmlns:a16="http://schemas.microsoft.com/office/drawing/2014/main" id="{64D1FE76-CE0E-ADD3-13BF-5B1BAF6EB922}"/>
              </a:ext>
            </a:extLst>
          </p:cNvPr>
          <p:cNvSpPr/>
          <p:nvPr/>
        </p:nvSpPr>
        <p:spPr>
          <a:xfrm>
            <a:off x="637201" y="5494899"/>
            <a:ext cx="5183420" cy="104836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Ins="180000" bIns="108000" rtlCol="0" anchor="ctr"/>
          <a:lstStyle/>
          <a:p>
            <a:pPr>
              <a:lnSpc>
                <a:spcPct val="150000"/>
              </a:lnSpc>
            </a:pPr>
            <a:r>
              <a:rPr lang="en-AU" sz="1600" dirty="0">
                <a:solidFill>
                  <a:schemeClr val="tx1"/>
                </a:solidFill>
                <a:latin typeface="Arial" panose="020B0604020202020204" pitchFamily="34" charset="0"/>
                <a:cs typeface="Arial" panose="020B0604020202020204" pitchFamily="34" charset="0"/>
              </a:rPr>
              <a:t>Design development, planning and management, final design and prototyping</a:t>
            </a:r>
          </a:p>
        </p:txBody>
      </p:sp>
      <p:sp>
        <p:nvSpPr>
          <p:cNvPr id="19" name="Oval 18">
            <a:extLst>
              <a:ext uri="{FF2B5EF4-FFF2-40B4-BE49-F238E27FC236}">
                <a16:creationId xmlns:a16="http://schemas.microsoft.com/office/drawing/2014/main" id="{9C97DD37-DC37-E9CD-7C64-37ACE23AA7A3}"/>
              </a:ext>
            </a:extLst>
          </p:cNvPr>
          <p:cNvSpPr/>
          <p:nvPr/>
        </p:nvSpPr>
        <p:spPr>
          <a:xfrm>
            <a:off x="360001" y="5741879"/>
            <a:ext cx="554400" cy="55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5</a:t>
            </a:r>
          </a:p>
        </p:txBody>
      </p:sp>
      <p:sp>
        <p:nvSpPr>
          <p:cNvPr id="47" name="Rectangle 46">
            <a:extLst>
              <a:ext uri="{FF2B5EF4-FFF2-40B4-BE49-F238E27FC236}">
                <a16:creationId xmlns:a16="http://schemas.microsoft.com/office/drawing/2014/main" id="{E7B3068A-CBC6-677F-37DE-B2DEE63C8868}"/>
              </a:ext>
            </a:extLst>
          </p:cNvPr>
          <p:cNvSpPr/>
          <p:nvPr/>
        </p:nvSpPr>
        <p:spPr>
          <a:xfrm>
            <a:off x="6282627" y="1097890"/>
            <a:ext cx="5183420" cy="104896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Ins="180000" bIns="108000" rtlCol="0" anchor="ctr"/>
          <a:lstStyle/>
          <a:p>
            <a:pPr>
              <a:lnSpc>
                <a:spcPct val="150000"/>
              </a:lnSpc>
            </a:pPr>
            <a:r>
              <a:rPr lang="en-AU" sz="1600" dirty="0">
                <a:solidFill>
                  <a:schemeClr val="tx1"/>
                </a:solidFill>
                <a:latin typeface="Arial" panose="020B0604020202020204" pitchFamily="34" charset="0"/>
                <a:cs typeface="Arial" panose="020B0604020202020204" pitchFamily="34" charset="0"/>
              </a:rPr>
              <a:t>Jewellery practical</a:t>
            </a:r>
          </a:p>
        </p:txBody>
      </p:sp>
      <p:sp>
        <p:nvSpPr>
          <p:cNvPr id="48" name="Oval 47">
            <a:extLst>
              <a:ext uri="{FF2B5EF4-FFF2-40B4-BE49-F238E27FC236}">
                <a16:creationId xmlns:a16="http://schemas.microsoft.com/office/drawing/2014/main" id="{EA6D20CF-DBE2-97E0-CE4F-5009EEABDCAC}"/>
              </a:ext>
            </a:extLst>
          </p:cNvPr>
          <p:cNvSpPr/>
          <p:nvPr/>
        </p:nvSpPr>
        <p:spPr>
          <a:xfrm>
            <a:off x="6005427" y="1345470"/>
            <a:ext cx="554400" cy="55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6</a:t>
            </a:r>
          </a:p>
        </p:txBody>
      </p:sp>
      <p:sp>
        <p:nvSpPr>
          <p:cNvPr id="49" name="Rectangle 48">
            <a:extLst>
              <a:ext uri="{FF2B5EF4-FFF2-40B4-BE49-F238E27FC236}">
                <a16:creationId xmlns:a16="http://schemas.microsoft.com/office/drawing/2014/main" id="{9E0F4C72-1765-8557-97DC-D55012CEB50C}"/>
              </a:ext>
            </a:extLst>
          </p:cNvPr>
          <p:cNvSpPr/>
          <p:nvPr/>
        </p:nvSpPr>
        <p:spPr>
          <a:xfrm>
            <a:off x="6282627" y="2230589"/>
            <a:ext cx="5183420" cy="10318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Ins="180000" bIns="108000" rtlCol="0" anchor="ctr"/>
          <a:lstStyle/>
          <a:p>
            <a:pPr>
              <a:lnSpc>
                <a:spcPct val="150000"/>
              </a:lnSpc>
            </a:pPr>
            <a:r>
              <a:rPr lang="en-AU" sz="1600" dirty="0">
                <a:solidFill>
                  <a:schemeClr val="tx1"/>
                </a:solidFill>
                <a:latin typeface="Arial" panose="020B0604020202020204" pitchFamily="34" charset="0"/>
                <a:cs typeface="Arial" panose="020B0604020202020204" pitchFamily="34" charset="0"/>
              </a:rPr>
              <a:t>Jewellery practical</a:t>
            </a:r>
          </a:p>
        </p:txBody>
      </p:sp>
      <p:sp>
        <p:nvSpPr>
          <p:cNvPr id="50" name="Oval 49">
            <a:extLst>
              <a:ext uri="{FF2B5EF4-FFF2-40B4-BE49-F238E27FC236}">
                <a16:creationId xmlns:a16="http://schemas.microsoft.com/office/drawing/2014/main" id="{14B3D052-9A8A-7BAC-0BFE-5A63DF543A61}"/>
              </a:ext>
            </a:extLst>
          </p:cNvPr>
          <p:cNvSpPr/>
          <p:nvPr/>
        </p:nvSpPr>
        <p:spPr>
          <a:xfrm>
            <a:off x="6005427" y="2422878"/>
            <a:ext cx="554400" cy="55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7</a:t>
            </a:r>
          </a:p>
        </p:txBody>
      </p:sp>
      <p:sp>
        <p:nvSpPr>
          <p:cNvPr id="51" name="Rectangle 50">
            <a:extLst>
              <a:ext uri="{FF2B5EF4-FFF2-40B4-BE49-F238E27FC236}">
                <a16:creationId xmlns:a16="http://schemas.microsoft.com/office/drawing/2014/main" id="{B131D41F-4615-AA79-9E30-90EE2BF6EC1D}"/>
              </a:ext>
            </a:extLst>
          </p:cNvPr>
          <p:cNvSpPr/>
          <p:nvPr/>
        </p:nvSpPr>
        <p:spPr>
          <a:xfrm>
            <a:off x="6282627" y="3362688"/>
            <a:ext cx="5183420" cy="94932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Ins="180000" bIns="108000" rtlCol="0" anchor="ctr"/>
          <a:lstStyle/>
          <a:p>
            <a:pPr>
              <a:lnSpc>
                <a:spcPct val="150000"/>
              </a:lnSpc>
            </a:pPr>
            <a:r>
              <a:rPr lang="en-AU" sz="1600" dirty="0">
                <a:solidFill>
                  <a:schemeClr val="tx1"/>
                </a:solidFill>
                <a:latin typeface="Arial" panose="020B0604020202020204" pitchFamily="34" charset="0"/>
                <a:cs typeface="Arial" panose="020B0604020202020204" pitchFamily="34" charset="0"/>
              </a:rPr>
              <a:t>Jewellery practical</a:t>
            </a:r>
          </a:p>
        </p:txBody>
      </p:sp>
      <p:sp>
        <p:nvSpPr>
          <p:cNvPr id="52" name="Oval 51">
            <a:extLst>
              <a:ext uri="{FF2B5EF4-FFF2-40B4-BE49-F238E27FC236}">
                <a16:creationId xmlns:a16="http://schemas.microsoft.com/office/drawing/2014/main" id="{B62A05A1-9804-8B7D-960F-937240A80060}"/>
              </a:ext>
            </a:extLst>
          </p:cNvPr>
          <p:cNvSpPr/>
          <p:nvPr/>
        </p:nvSpPr>
        <p:spPr>
          <a:xfrm>
            <a:off x="6005427" y="3540527"/>
            <a:ext cx="554400" cy="55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8</a:t>
            </a:r>
          </a:p>
        </p:txBody>
      </p:sp>
      <p:sp>
        <p:nvSpPr>
          <p:cNvPr id="53" name="Rectangle 52">
            <a:extLst>
              <a:ext uri="{FF2B5EF4-FFF2-40B4-BE49-F238E27FC236}">
                <a16:creationId xmlns:a16="http://schemas.microsoft.com/office/drawing/2014/main" id="{C038457E-B0FA-C6F2-7A07-A334AA57CB19}"/>
              </a:ext>
            </a:extLst>
          </p:cNvPr>
          <p:cNvSpPr/>
          <p:nvPr/>
        </p:nvSpPr>
        <p:spPr>
          <a:xfrm>
            <a:off x="6282627" y="4412233"/>
            <a:ext cx="5183420" cy="99600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Ins="180000" bIns="108000" rtlCol="0" anchor="ctr"/>
          <a:lstStyle/>
          <a:p>
            <a:pPr>
              <a:lnSpc>
                <a:spcPct val="150000"/>
              </a:lnSpc>
            </a:pPr>
            <a:r>
              <a:rPr lang="en-AU" sz="1600" dirty="0">
                <a:solidFill>
                  <a:schemeClr val="tx1"/>
                </a:solidFill>
                <a:latin typeface="Arial" panose="020B0604020202020204" pitchFamily="34" charset="0"/>
                <a:cs typeface="Arial" panose="020B0604020202020204" pitchFamily="34" charset="0"/>
              </a:rPr>
              <a:t>Jewellery practical and portfolio</a:t>
            </a:r>
          </a:p>
        </p:txBody>
      </p:sp>
      <p:sp>
        <p:nvSpPr>
          <p:cNvPr id="54" name="Oval 53">
            <a:extLst>
              <a:ext uri="{FF2B5EF4-FFF2-40B4-BE49-F238E27FC236}">
                <a16:creationId xmlns:a16="http://schemas.microsoft.com/office/drawing/2014/main" id="{54A03E72-3918-38FA-4744-1CA1F7929B57}"/>
              </a:ext>
            </a:extLst>
          </p:cNvPr>
          <p:cNvSpPr/>
          <p:nvPr/>
        </p:nvSpPr>
        <p:spPr>
          <a:xfrm>
            <a:off x="6005427" y="4654094"/>
            <a:ext cx="554400" cy="55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9</a:t>
            </a:r>
          </a:p>
        </p:txBody>
      </p:sp>
      <p:sp>
        <p:nvSpPr>
          <p:cNvPr id="55" name="Rectangle 54">
            <a:extLst>
              <a:ext uri="{FF2B5EF4-FFF2-40B4-BE49-F238E27FC236}">
                <a16:creationId xmlns:a16="http://schemas.microsoft.com/office/drawing/2014/main" id="{2A9372F5-2E24-ED9E-FFC9-BB87FAD75136}"/>
              </a:ext>
            </a:extLst>
          </p:cNvPr>
          <p:cNvSpPr/>
          <p:nvPr/>
        </p:nvSpPr>
        <p:spPr>
          <a:xfrm>
            <a:off x="6282627" y="5494899"/>
            <a:ext cx="5183420" cy="104836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Ins="180000" bIns="108000" rtlCol="0" anchor="ctr"/>
          <a:lstStyle/>
          <a:p>
            <a:pPr>
              <a:lnSpc>
                <a:spcPct val="150000"/>
              </a:lnSpc>
            </a:pPr>
            <a:r>
              <a:rPr lang="en-AU" sz="1600" dirty="0">
                <a:solidFill>
                  <a:schemeClr val="tx1"/>
                </a:solidFill>
                <a:latin typeface="Arial" panose="020B0604020202020204" pitchFamily="34" charset="0"/>
                <a:cs typeface="Arial" panose="020B0604020202020204" pitchFamily="34" charset="0"/>
              </a:rPr>
              <a:t>Quality control, trouble shooting and evaluation</a:t>
            </a:r>
          </a:p>
        </p:txBody>
      </p:sp>
      <p:sp>
        <p:nvSpPr>
          <p:cNvPr id="56" name="Oval 55">
            <a:extLst>
              <a:ext uri="{FF2B5EF4-FFF2-40B4-BE49-F238E27FC236}">
                <a16:creationId xmlns:a16="http://schemas.microsoft.com/office/drawing/2014/main" id="{48740D38-FECD-0281-A764-DC12D5392EC4}"/>
              </a:ext>
            </a:extLst>
          </p:cNvPr>
          <p:cNvSpPr/>
          <p:nvPr/>
        </p:nvSpPr>
        <p:spPr>
          <a:xfrm>
            <a:off x="6005427" y="5774917"/>
            <a:ext cx="554400" cy="55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10</a:t>
            </a:r>
          </a:p>
        </p:txBody>
      </p:sp>
    </p:spTree>
    <p:extLst>
      <p:ext uri="{BB962C8B-B14F-4D97-AF65-F5344CB8AC3E}">
        <p14:creationId xmlns:p14="http://schemas.microsoft.com/office/powerpoint/2010/main" val="21161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382B4-95C7-C9D5-830C-EF234A6589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BE7B498-0324-A0F8-DB38-1A789D4A4C95}"/>
              </a:ext>
            </a:extLst>
          </p:cNvPr>
          <p:cNvSpPr>
            <a:spLocks noGrp="1"/>
          </p:cNvSpPr>
          <p:nvPr>
            <p:ph type="title" idx="4294967295"/>
          </p:nvPr>
        </p:nvSpPr>
        <p:spPr>
          <a:xfrm>
            <a:off x="803521" y="5534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(7)</a:t>
            </a:r>
          </a:p>
        </p:txBody>
      </p:sp>
      <p:sp>
        <p:nvSpPr>
          <p:cNvPr id="7" name="Rectangle 6">
            <a:extLst>
              <a:ext uri="{FF2B5EF4-FFF2-40B4-BE49-F238E27FC236}">
                <a16:creationId xmlns:a16="http://schemas.microsoft.com/office/drawing/2014/main" id="{8103D13F-2256-A906-0B4A-6E30F02F6810}"/>
              </a:ext>
            </a:extLst>
          </p:cNvPr>
          <p:cNvSpPr/>
          <p:nvPr/>
        </p:nvSpPr>
        <p:spPr>
          <a:xfrm>
            <a:off x="803521"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2000" dirty="0">
                <a:solidFill>
                  <a:schemeClr val="tx1"/>
                </a:solidFill>
                <a:latin typeface="Arial" panose="020B0604020202020204" pitchFamily="34" charset="0"/>
                <a:cs typeface="Arial" panose="020B0604020202020204" pitchFamily="34" charset="0"/>
              </a:rPr>
              <a:t>We will:</a:t>
            </a:r>
          </a:p>
          <a:p>
            <a:pPr>
              <a:lnSpc>
                <a:spcPct val="150000"/>
              </a:lnSpc>
            </a:pPr>
            <a:r>
              <a:rPr lang="en-AU" sz="2000" dirty="0">
                <a:solidFill>
                  <a:schemeClr val="tx1"/>
                </a:solidFill>
                <a:latin typeface="Arial" panose="020B0604020202020204" pitchFamily="34" charset="0"/>
                <a:cs typeface="Arial" panose="020B0604020202020204" pitchFamily="34" charset="0"/>
              </a:rPr>
              <a:t>Learn about key production processes and safe practices for designing and creating a product </a:t>
            </a:r>
            <a:r>
              <a:rPr lang="en-AU" sz="2000" dirty="0">
                <a:solidFill>
                  <a:schemeClr val="tx1"/>
                </a:solidFill>
                <a:highlight>
                  <a:srgbClr val="FFFFFF"/>
                </a:highlight>
                <a:latin typeface="Arial" panose="020B0604020202020204" pitchFamily="34" charset="0"/>
                <a:cs typeface="Arial" panose="020B0604020202020204" pitchFamily="34" charset="0"/>
              </a:rPr>
              <a:t>using [chosen material: metal, polymer, acrylic/timber, ABS/PLA].</a:t>
            </a:r>
          </a:p>
        </p:txBody>
      </p:sp>
      <p:sp>
        <p:nvSpPr>
          <p:cNvPr id="6" name="Rectangle 5">
            <a:extLst>
              <a:ext uri="{FF2B5EF4-FFF2-40B4-BE49-F238E27FC236}">
                <a16:creationId xmlns:a16="http://schemas.microsoft.com/office/drawing/2014/main" id="{2E9EF64B-2DE1-FAB8-F38D-B93BE12BD356}"/>
              </a:ext>
            </a:extLst>
          </p:cNvPr>
          <p:cNvSpPr/>
          <p:nvPr/>
        </p:nvSpPr>
        <p:spPr>
          <a:xfrm>
            <a:off x="6096000" y="553453"/>
            <a:ext cx="5101390"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8" name="Rectangle 7">
            <a:extLst>
              <a:ext uri="{FF2B5EF4-FFF2-40B4-BE49-F238E27FC236}">
                <a16:creationId xmlns:a16="http://schemas.microsoft.com/office/drawing/2014/main" id="{EB7D54B0-23B0-57DB-992A-D09470E7A4DB}"/>
              </a:ext>
            </a:extLst>
          </p:cNvPr>
          <p:cNvSpPr/>
          <p:nvPr/>
        </p:nvSpPr>
        <p:spPr>
          <a:xfrm>
            <a:off x="6096000"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2000" dirty="0">
                <a:solidFill>
                  <a:schemeClr val="tx1"/>
                </a:solidFill>
                <a:latin typeface="Arial" panose="020B0604020202020204" pitchFamily="34" charset="0"/>
                <a:ea typeface="Calibri"/>
                <a:cs typeface="Arial" panose="020B0604020202020204" pitchFamily="34" charset="0"/>
              </a:rPr>
              <a:t>I can:</a:t>
            </a:r>
          </a:p>
          <a:p>
            <a:pPr marL="342900" indent="-342900">
              <a:lnSpc>
                <a:spcPct val="150000"/>
              </a:lnSpc>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identify and explain tools and techniques for </a:t>
            </a:r>
            <a:r>
              <a:rPr lang="en-AU" sz="2000" dirty="0">
                <a:solidFill>
                  <a:schemeClr val="tx1"/>
                </a:solidFill>
                <a:highlight>
                  <a:srgbClr val="FFFFFF"/>
                </a:highlight>
                <a:latin typeface="Arial" panose="020B0604020202020204" pitchFamily="34" charset="0"/>
                <a:ea typeface="Calibri"/>
                <a:cs typeface="Arial" panose="020B0604020202020204" pitchFamily="34" charset="0"/>
              </a:rPr>
              <a:t>[material]</a:t>
            </a:r>
            <a:r>
              <a:rPr lang="en-AU" sz="2000" dirty="0">
                <a:solidFill>
                  <a:schemeClr val="tx1"/>
                </a:solidFill>
                <a:latin typeface="Arial" panose="020B0604020202020204" pitchFamily="34" charset="0"/>
                <a:ea typeface="Calibri"/>
                <a:cs typeface="Arial" panose="020B0604020202020204" pitchFamily="34" charset="0"/>
              </a:rPr>
              <a:t>.</a:t>
            </a:r>
          </a:p>
          <a:p>
            <a:pPr marL="342900" indent="-342900">
              <a:lnSpc>
                <a:spcPct val="150000"/>
              </a:lnSpc>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follow safety rules when working with tools, materials, and processes.</a:t>
            </a:r>
          </a:p>
          <a:p>
            <a:pPr marL="342900" indent="-342900">
              <a:lnSpc>
                <a:spcPct val="150000"/>
              </a:lnSpc>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demonstrate basic production techniques to create a simple component or product.</a:t>
            </a:r>
          </a:p>
        </p:txBody>
      </p:sp>
      <p:sp>
        <p:nvSpPr>
          <p:cNvPr id="9" name="Slide Number Placeholder 1">
            <a:extLst>
              <a:ext uri="{FF2B5EF4-FFF2-40B4-BE49-F238E27FC236}">
                <a16:creationId xmlns:a16="http://schemas.microsoft.com/office/drawing/2014/main" id="{7A954679-52AF-4084-D92A-194A29A44FE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123041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Exit ticket </a:t>
            </a:r>
            <a:r>
              <a:rPr lang="en-AU" noProof="0" dirty="0">
                <a:solidFill>
                  <a:schemeClr val="bg1"/>
                </a:solidFill>
              </a:rPr>
              <a:t>(4)</a:t>
            </a:r>
          </a:p>
        </p:txBody>
      </p:sp>
      <p:sp>
        <p:nvSpPr>
          <p:cNvPr id="9" name="Content Placeholder 2">
            <a:extLst>
              <a:ext uri="{FF2B5EF4-FFF2-40B4-BE49-F238E27FC236}">
                <a16:creationId xmlns:a16="http://schemas.microsoft.com/office/drawing/2014/main" id="{1131037B-8A57-9F66-EE03-8C28FD992AD4}"/>
              </a:ext>
            </a:extLst>
          </p:cNvPr>
          <p:cNvSpPr txBox="1">
            <a:spLocks/>
          </p:cNvSpPr>
          <p:nvPr/>
        </p:nvSpPr>
        <p:spPr>
          <a:xfrm>
            <a:off x="360000" y="207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0000"/>
                </a:solidFill>
              </a:rPr>
              <a:t>What is one new skill you learned today?</a:t>
            </a:r>
          </a:p>
          <a:p>
            <a:r>
              <a:rPr lang="en-AU" sz="2400" dirty="0">
                <a:solidFill>
                  <a:srgbClr val="000000"/>
                </a:solidFill>
              </a:rPr>
              <a:t>What is one safety consideration you must remember when using </a:t>
            </a:r>
            <a:r>
              <a:rPr lang="en-AU" sz="2400" dirty="0">
                <a:solidFill>
                  <a:srgbClr val="000000"/>
                </a:solidFill>
                <a:highlight>
                  <a:srgbClr val="FFFFFF"/>
                </a:highlight>
              </a:rPr>
              <a:t>[metal/polymer/timber/acrylic/PLA/ABS]?</a:t>
            </a:r>
          </a:p>
          <a:p>
            <a:endParaRPr lang="en-AU" dirty="0">
              <a:solidFill>
                <a:srgbClr val="000000"/>
              </a:solidFill>
              <a:latin typeface="Public Sans"/>
              <a:cs typeface="Arial"/>
            </a:endParaRP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31</a:t>
            </a:fld>
            <a:endParaRPr lang="en-AU" noProof="0"/>
          </a:p>
        </p:txBody>
      </p:sp>
    </p:spTree>
    <p:extLst>
      <p:ext uri="{BB962C8B-B14F-4D97-AF65-F5344CB8AC3E}">
        <p14:creationId xmlns:p14="http://schemas.microsoft.com/office/powerpoint/2010/main" val="375587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3 lesson 3 </a:t>
            </a:r>
            <a:r>
              <a:rPr lang="en-AU" dirty="0"/>
              <a:t>–</a:t>
            </a:r>
            <a:r>
              <a:rPr lang="en-AU" noProof="0" dirty="0"/>
              <a:t> Do now</a:t>
            </a:r>
          </a:p>
        </p:txBody>
      </p:sp>
      <p:sp>
        <p:nvSpPr>
          <p:cNvPr id="9" name="Content Placeholder 2">
            <a:extLst>
              <a:ext uri="{FF2B5EF4-FFF2-40B4-BE49-F238E27FC236}">
                <a16:creationId xmlns:a16="http://schemas.microsoft.com/office/drawing/2014/main" id="{AAAE11F0-5395-0018-51BF-497A73FF1852}"/>
              </a:ext>
            </a:extLst>
          </p:cNvPr>
          <p:cNvSpPr txBox="1">
            <a:spLocks/>
          </p:cNvSpPr>
          <p:nvPr/>
        </p:nvSpPr>
        <p:spPr>
          <a:xfrm>
            <a:off x="359999" y="1719112"/>
            <a:ext cx="5497875"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500"/>
              </a:spcAft>
            </a:pPr>
            <a:r>
              <a:rPr lang="en-AU" sz="2400">
                <a:solidFill>
                  <a:srgbClr val="000000"/>
                </a:solidFill>
              </a:rPr>
              <a:t>Reflect on the jewellery item you started designing. </a:t>
            </a:r>
            <a:endParaRPr lang="en-AU" sz="2400">
              <a:solidFill>
                <a:srgbClr val="22272B"/>
              </a:solidFill>
            </a:endParaRPr>
          </a:p>
          <a:p>
            <a:pPr>
              <a:spcAft>
                <a:spcPts val="1500"/>
              </a:spcAft>
            </a:pPr>
            <a:r>
              <a:rPr lang="en-AU" sz="2400">
                <a:solidFill>
                  <a:srgbClr val="000000"/>
                </a:solidFill>
              </a:rPr>
              <a:t>What worked well (Plus)? </a:t>
            </a:r>
            <a:endParaRPr lang="en-AU" sz="2400">
              <a:solidFill>
                <a:srgbClr val="22272B"/>
              </a:solidFill>
            </a:endParaRPr>
          </a:p>
          <a:p>
            <a:pPr>
              <a:spcAft>
                <a:spcPts val="1500"/>
              </a:spcAft>
            </a:pPr>
            <a:r>
              <a:rPr lang="en-AU" sz="2400">
                <a:solidFill>
                  <a:srgbClr val="000000"/>
                </a:solidFill>
              </a:rPr>
              <a:t>What challenges did you face (Minus)? </a:t>
            </a:r>
            <a:endParaRPr lang="en-AU" sz="2400">
              <a:solidFill>
                <a:srgbClr val="22272B"/>
              </a:solidFill>
            </a:endParaRPr>
          </a:p>
          <a:p>
            <a:pPr>
              <a:spcAft>
                <a:spcPts val="1500"/>
              </a:spcAft>
            </a:pPr>
            <a:r>
              <a:rPr lang="en-AU" sz="2400">
                <a:solidFill>
                  <a:srgbClr val="000000"/>
                </a:solidFill>
              </a:rPr>
              <a:t>What interesting aspects or improvements could you incorporate?</a:t>
            </a:r>
            <a:endParaRPr lang="en-AU" sz="2400"/>
          </a:p>
        </p:txBody>
      </p:sp>
      <p:pic>
        <p:nvPicPr>
          <p:cNvPr id="10" name="Picture 9">
            <a:extLst>
              <a:ext uri="{FF2B5EF4-FFF2-40B4-BE49-F238E27FC236}">
                <a16:creationId xmlns:a16="http://schemas.microsoft.com/office/drawing/2014/main" id="{F548C292-CB59-EF0D-2B52-DD1E8E8F8CF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80715" y="2222155"/>
            <a:ext cx="5551286" cy="2899463"/>
          </a:xfrm>
          <a:prstGeom prst="rect">
            <a:avLst/>
          </a:prstGeom>
        </p:spPr>
      </p:pic>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32</a:t>
            </a:fld>
            <a:endParaRPr lang="en-AU" noProof="0"/>
          </a:p>
        </p:txBody>
      </p:sp>
    </p:spTree>
    <p:extLst>
      <p:ext uri="{BB962C8B-B14F-4D97-AF65-F5344CB8AC3E}">
        <p14:creationId xmlns:p14="http://schemas.microsoft.com/office/powerpoint/2010/main" val="98202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9EF0-A2B5-F947-E34A-16AB570B533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B9F6A86-32F2-BCF0-E0AF-0B9AA34BA171}"/>
              </a:ext>
            </a:extLst>
          </p:cNvPr>
          <p:cNvSpPr>
            <a:spLocks noGrp="1"/>
          </p:cNvSpPr>
          <p:nvPr>
            <p:ph type="title" idx="4294967295"/>
          </p:nvPr>
        </p:nvSpPr>
        <p:spPr>
          <a:xfrm>
            <a:off x="446404" y="553453"/>
            <a:ext cx="4797109"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(8)</a:t>
            </a:r>
          </a:p>
        </p:txBody>
      </p:sp>
      <p:sp>
        <p:nvSpPr>
          <p:cNvPr id="11" name="Rectangle 10">
            <a:extLst>
              <a:ext uri="{FF2B5EF4-FFF2-40B4-BE49-F238E27FC236}">
                <a16:creationId xmlns:a16="http://schemas.microsoft.com/office/drawing/2014/main" id="{849FE2B8-0399-980F-AAF1-170DF2A5875A}"/>
              </a:ext>
            </a:extLst>
          </p:cNvPr>
          <p:cNvSpPr/>
          <p:nvPr/>
        </p:nvSpPr>
        <p:spPr>
          <a:xfrm>
            <a:off x="446404" y="1552074"/>
            <a:ext cx="4797109"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2000" dirty="0">
                <a:solidFill>
                  <a:schemeClr val="tx1"/>
                </a:solidFill>
                <a:latin typeface="Arial" panose="020B0604020202020204" pitchFamily="34" charset="0"/>
                <a:cs typeface="Arial" panose="020B0604020202020204" pitchFamily="34" charset="0"/>
              </a:rPr>
              <a:t>We will: </a:t>
            </a:r>
            <a:br>
              <a:rPr lang="en-AU" sz="2000" dirty="0">
                <a:solidFill>
                  <a:schemeClr val="tx1"/>
                </a:solidFill>
                <a:latin typeface="Arial" panose="020B0604020202020204" pitchFamily="34" charset="0"/>
                <a:cs typeface="Arial" panose="020B0604020202020204" pitchFamily="34" charset="0"/>
              </a:rPr>
            </a:br>
            <a:r>
              <a:rPr lang="en-AU" sz="2000" dirty="0">
                <a:solidFill>
                  <a:schemeClr val="tx1"/>
                </a:solidFill>
                <a:latin typeface="Arial" panose="020B0604020202020204" pitchFamily="34" charset="0"/>
                <a:cs typeface="Arial" panose="020B0604020202020204" pitchFamily="34" charset="0"/>
              </a:rPr>
              <a:t>Understand how designers evaluate success using criteria, by exploring the factors affecting design and applying them to our design brief. </a:t>
            </a:r>
            <a:endParaRPr lang="en-US" sz="20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856EC6A-E6CD-B8FE-45F5-465A4CA2AC55}"/>
              </a:ext>
            </a:extLst>
          </p:cNvPr>
          <p:cNvSpPr/>
          <p:nvPr/>
        </p:nvSpPr>
        <p:spPr>
          <a:xfrm>
            <a:off x="5375119" y="553453"/>
            <a:ext cx="6370476"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2" name="Rectangle 11">
            <a:extLst>
              <a:ext uri="{FF2B5EF4-FFF2-40B4-BE49-F238E27FC236}">
                <a16:creationId xmlns:a16="http://schemas.microsoft.com/office/drawing/2014/main" id="{AB4EAA07-C3C1-0B7A-2119-DAE7DF53E0C4}"/>
              </a:ext>
            </a:extLst>
          </p:cNvPr>
          <p:cNvSpPr/>
          <p:nvPr/>
        </p:nvSpPr>
        <p:spPr>
          <a:xfrm>
            <a:off x="5375120" y="1552074"/>
            <a:ext cx="6370476"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2000" dirty="0">
                <a:solidFill>
                  <a:schemeClr val="tx1"/>
                </a:solidFill>
                <a:ea typeface="Calibri"/>
                <a:cs typeface="Arial" panose="020B0604020202020204" pitchFamily="34" charset="0"/>
              </a:rPr>
              <a:t>I can:</a:t>
            </a:r>
          </a:p>
          <a:p>
            <a:pPr marL="342900" indent="-342900">
              <a:lnSpc>
                <a:spcPct val="150000"/>
              </a:lnSpc>
              <a:buFont typeface="Arial" panose="020B0604020202020204" pitchFamily="34" charset="0"/>
              <a:buChar char="•"/>
            </a:pPr>
            <a:r>
              <a:rPr lang="en-AU" sz="2000" dirty="0">
                <a:solidFill>
                  <a:schemeClr val="tx1"/>
                </a:solidFill>
                <a:ea typeface="Calibri"/>
                <a:cs typeface="Arial" panose="020B0604020202020204" pitchFamily="34" charset="0"/>
              </a:rPr>
              <a:t>define and apply factors affecting design to our project. </a:t>
            </a:r>
          </a:p>
          <a:p>
            <a:pPr marL="342900" indent="-342900">
              <a:lnSpc>
                <a:spcPct val="150000"/>
              </a:lnSpc>
              <a:buFont typeface="Arial" panose="020B0604020202020204" pitchFamily="34" charset="0"/>
              <a:buChar char="•"/>
            </a:pPr>
            <a:r>
              <a:rPr lang="en-AU" sz="2000" dirty="0">
                <a:solidFill>
                  <a:schemeClr val="tx1"/>
                </a:solidFill>
                <a:ea typeface="Calibri"/>
                <a:cs typeface="Arial" panose="020B0604020202020204" pitchFamily="34" charset="0"/>
              </a:rPr>
              <a:t>develop and justify criteria for evaluating our designs. </a:t>
            </a:r>
          </a:p>
          <a:p>
            <a:pPr marL="342900" indent="-342900">
              <a:lnSpc>
                <a:spcPct val="150000"/>
              </a:lnSpc>
              <a:buFont typeface="Arial" panose="020B0604020202020204" pitchFamily="34" charset="0"/>
              <a:buChar char="•"/>
            </a:pPr>
            <a:r>
              <a:rPr lang="en-AU" sz="2000" dirty="0">
                <a:solidFill>
                  <a:schemeClr val="tx1"/>
                </a:solidFill>
                <a:ea typeface="Calibri"/>
                <a:cs typeface="Arial" panose="020B0604020202020204" pitchFamily="34" charset="0"/>
              </a:rPr>
              <a:t>create annotated sketches showing functional and aesthetic features of our jewellery design. </a:t>
            </a:r>
          </a:p>
          <a:p>
            <a:pPr marL="342900" indent="-342900">
              <a:lnSpc>
                <a:spcPct val="150000"/>
              </a:lnSpc>
              <a:buFont typeface="Arial" panose="020B0604020202020204" pitchFamily="34" charset="0"/>
              <a:buChar char="•"/>
            </a:pPr>
            <a:r>
              <a:rPr lang="en-AU" sz="2000" dirty="0">
                <a:solidFill>
                  <a:schemeClr val="tx1"/>
                </a:solidFill>
                <a:ea typeface="Calibri"/>
                <a:cs typeface="Arial" panose="020B0604020202020204" pitchFamily="34" charset="0"/>
              </a:rPr>
              <a:t>reflect on and improve our design ideas through PMI analysis and peer feedback. </a:t>
            </a:r>
          </a:p>
        </p:txBody>
      </p:sp>
      <p:sp>
        <p:nvSpPr>
          <p:cNvPr id="13" name="Slide Number Placeholder 1">
            <a:extLst>
              <a:ext uri="{FF2B5EF4-FFF2-40B4-BE49-F238E27FC236}">
                <a16:creationId xmlns:a16="http://schemas.microsoft.com/office/drawing/2014/main" id="{A591F488-9557-EDFD-6841-2B352F386C9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208325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4 lesson 4 </a:t>
            </a:r>
            <a:r>
              <a:rPr lang="en-AU" dirty="0"/>
              <a:t>–</a:t>
            </a:r>
            <a:r>
              <a:rPr lang="en-AU" noProof="0" dirty="0"/>
              <a:t> Do now</a:t>
            </a:r>
          </a:p>
        </p:txBody>
      </p:sp>
      <p:sp>
        <p:nvSpPr>
          <p:cNvPr id="8" name="Content Placeholder 2">
            <a:extLst>
              <a:ext uri="{FF2B5EF4-FFF2-40B4-BE49-F238E27FC236}">
                <a16:creationId xmlns:a16="http://schemas.microsoft.com/office/drawing/2014/main" id="{20BA9246-A47F-4D59-1DD5-AE285E770F22}"/>
              </a:ext>
            </a:extLst>
          </p:cNvPr>
          <p:cNvSpPr txBox="1">
            <a:spLocks/>
          </p:cNvSpPr>
          <p:nvPr/>
        </p:nvSpPr>
        <p:spPr>
          <a:xfrm>
            <a:off x="360000" y="1620000"/>
            <a:ext cx="10512788"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a:solidFill>
                  <a:srgbClr val="000000"/>
                </a:solidFill>
              </a:rPr>
              <a:t>What goal do I want to achieve in the workshop today?</a:t>
            </a:r>
            <a:endParaRPr lang="en-AU" sz="2400"/>
          </a:p>
          <a:p>
            <a:r>
              <a:rPr lang="en-AU" sz="2400">
                <a:solidFill>
                  <a:srgbClr val="000000"/>
                </a:solidFill>
              </a:rPr>
              <a:t>(consider your jewellery design, WHS, materials and equipment needed, basic skills and production plan).</a:t>
            </a:r>
          </a:p>
          <a:p>
            <a:r>
              <a:rPr lang="en-AU" sz="2400">
                <a:solidFill>
                  <a:srgbClr val="000000"/>
                </a:solidFill>
              </a:rPr>
              <a:t>Use a quick write technique for 3 minutes of silent writing.</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34</a:t>
            </a:fld>
            <a:endParaRPr lang="en-AU" noProof="0"/>
          </a:p>
        </p:txBody>
      </p:sp>
    </p:spTree>
    <p:extLst>
      <p:ext uri="{BB962C8B-B14F-4D97-AF65-F5344CB8AC3E}">
        <p14:creationId xmlns:p14="http://schemas.microsoft.com/office/powerpoint/2010/main" val="268241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653C155-4801-E831-6C36-88C062DDD4E3}"/>
              </a:ext>
            </a:extLst>
          </p:cNvPr>
          <p:cNvSpPr>
            <a:spLocks noGrp="1"/>
          </p:cNvSpPr>
          <p:nvPr>
            <p:ph type="title" idx="4294967295"/>
          </p:nvPr>
        </p:nvSpPr>
        <p:spPr>
          <a:xfrm>
            <a:off x="446404" y="553453"/>
            <a:ext cx="3525521"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100" b="0" i="0" u="none" strike="noStrike" kern="1200" cap="none" spc="0" normalizeH="0" baseline="0" noProof="0" dirty="0">
                <a:ln>
                  <a:noFill/>
                </a:ln>
                <a:solidFill>
                  <a:schemeClr val="accent1"/>
                </a:solidFill>
                <a:effectLst/>
                <a:uLnTx/>
                <a:uFillTx/>
                <a:latin typeface="+mn-lt"/>
                <a:ea typeface="+mn-ea"/>
                <a:cs typeface="+mn-cs"/>
              </a:rPr>
              <a:t>(9)</a:t>
            </a:r>
            <a:endParaRPr kumimoji="0" lang="en-US" sz="2400" b="0" i="0" u="none" strike="noStrike" kern="1200" cap="none" spc="0" normalizeH="0" baseline="0" noProof="0" dirty="0">
              <a:ln>
                <a:noFill/>
              </a:ln>
              <a:solidFill>
                <a:schemeClr val="accent1"/>
              </a:solidFill>
              <a:effectLst/>
              <a:uLnTx/>
              <a:uFillTx/>
              <a:latin typeface="+mn-lt"/>
              <a:ea typeface="+mn-ea"/>
              <a:cs typeface="+mn-cs"/>
            </a:endParaRPr>
          </a:p>
        </p:txBody>
      </p:sp>
      <p:sp>
        <p:nvSpPr>
          <p:cNvPr id="11" name="Rectangle 10">
            <a:extLst>
              <a:ext uri="{FF2B5EF4-FFF2-40B4-BE49-F238E27FC236}">
                <a16:creationId xmlns:a16="http://schemas.microsoft.com/office/drawing/2014/main" id="{B78E7681-2AE1-C047-F617-C1554D1D9927}"/>
              </a:ext>
            </a:extLst>
          </p:cNvPr>
          <p:cNvSpPr/>
          <p:nvPr/>
        </p:nvSpPr>
        <p:spPr>
          <a:xfrm>
            <a:off x="446404" y="1552074"/>
            <a:ext cx="3525521"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1800" dirty="0">
                <a:solidFill>
                  <a:schemeClr val="tx1"/>
                </a:solidFill>
              </a:rPr>
              <a:t>We will:</a:t>
            </a:r>
            <a:br>
              <a:rPr lang="en-AU" sz="1800" dirty="0">
                <a:solidFill>
                  <a:schemeClr val="tx1"/>
                </a:solidFill>
              </a:rPr>
            </a:br>
            <a:r>
              <a:rPr lang="en-AU" sz="1800" dirty="0">
                <a:solidFill>
                  <a:schemeClr val="tx1"/>
                </a:solidFill>
              </a:rPr>
              <a:t>Understand and safely apply the practical steps involved for metalworking, polymer clay, or acrylic to create simple jewellery components.</a:t>
            </a:r>
            <a:endParaRPr lang="en-US" sz="18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9CBF1E4-3039-A9E3-1B6E-9C73D725130B}"/>
              </a:ext>
            </a:extLst>
          </p:cNvPr>
          <p:cNvSpPr/>
          <p:nvPr/>
        </p:nvSpPr>
        <p:spPr>
          <a:xfrm>
            <a:off x="4114799" y="553453"/>
            <a:ext cx="7630795"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Success criteria</a:t>
            </a:r>
          </a:p>
        </p:txBody>
      </p:sp>
      <p:sp>
        <p:nvSpPr>
          <p:cNvPr id="12" name="Rectangle 11">
            <a:extLst>
              <a:ext uri="{FF2B5EF4-FFF2-40B4-BE49-F238E27FC236}">
                <a16:creationId xmlns:a16="http://schemas.microsoft.com/office/drawing/2014/main" id="{CB460184-7DB1-3649-57CD-F1B28EA2E572}"/>
              </a:ext>
            </a:extLst>
          </p:cNvPr>
          <p:cNvSpPr/>
          <p:nvPr/>
        </p:nvSpPr>
        <p:spPr>
          <a:xfrm>
            <a:off x="4114800" y="1552074"/>
            <a:ext cx="7630795"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1800" dirty="0">
                <a:solidFill>
                  <a:schemeClr val="tx1"/>
                </a:solidFill>
                <a:ea typeface="Calibri"/>
                <a:cs typeface="Arial" panose="020B0604020202020204" pitchFamily="34" charset="0"/>
              </a:rPr>
              <a:t>I can:</a:t>
            </a:r>
          </a:p>
          <a:p>
            <a:pPr marL="285750" indent="-285750">
              <a:lnSpc>
                <a:spcPct val="150000"/>
              </a:lnSpc>
              <a:buFont typeface="Arial" panose="020B0604020202020204" pitchFamily="34" charset="0"/>
              <a:buChar char="•"/>
            </a:pPr>
            <a:r>
              <a:rPr lang="en-AU" sz="1800" dirty="0">
                <a:solidFill>
                  <a:schemeClr val="tx1"/>
                </a:solidFill>
                <a:ea typeface="Calibri"/>
                <a:cs typeface="Arial" panose="020B0604020202020204" pitchFamily="34" charset="0"/>
              </a:rPr>
              <a:t>Identify and explain the tools, materials, and processes required for the project.</a:t>
            </a:r>
          </a:p>
          <a:p>
            <a:pPr marL="285750" indent="-285750">
              <a:lnSpc>
                <a:spcPct val="150000"/>
              </a:lnSpc>
              <a:buFont typeface="Arial" panose="020B0604020202020204" pitchFamily="34" charset="0"/>
              <a:buChar char="•"/>
            </a:pPr>
            <a:r>
              <a:rPr lang="en-AU" sz="1800" dirty="0">
                <a:solidFill>
                  <a:schemeClr val="tx1"/>
                </a:solidFill>
                <a:ea typeface="Calibri"/>
                <a:cs typeface="Arial" panose="020B0604020202020204" pitchFamily="34" charset="0"/>
              </a:rPr>
              <a:t>Describe and apply safe practices for handling materials and tools.</a:t>
            </a:r>
          </a:p>
          <a:p>
            <a:pPr marL="285750" indent="-285750">
              <a:lnSpc>
                <a:spcPct val="150000"/>
              </a:lnSpc>
              <a:buFont typeface="Arial" panose="020B0604020202020204" pitchFamily="34" charset="0"/>
              <a:buChar char="•"/>
            </a:pPr>
            <a:r>
              <a:rPr lang="en-AU" sz="1800" dirty="0">
                <a:solidFill>
                  <a:schemeClr val="tx1"/>
                </a:solidFill>
                <a:ea typeface="Calibri"/>
                <a:cs typeface="Arial" panose="020B0604020202020204" pitchFamily="34" charset="0"/>
              </a:rPr>
              <a:t>Demonstrate fabrication techniques for the chosen material:</a:t>
            </a:r>
          </a:p>
          <a:p>
            <a:pPr>
              <a:lnSpc>
                <a:spcPct val="150000"/>
              </a:lnSpc>
            </a:pPr>
            <a:r>
              <a:rPr lang="en-AU" sz="1800" dirty="0">
                <a:solidFill>
                  <a:schemeClr val="tx1"/>
                </a:solidFill>
                <a:highlight>
                  <a:srgbClr val="FFFFFF"/>
                </a:highlight>
                <a:ea typeface="Calibri"/>
                <a:cs typeface="Arial" panose="020B0604020202020204" pitchFamily="34" charset="0"/>
              </a:rPr>
              <a:t>Metalworking: Cutting, filing, annealing, forming (twisting), soldering, and polishing.</a:t>
            </a:r>
          </a:p>
          <a:p>
            <a:pPr>
              <a:lnSpc>
                <a:spcPct val="150000"/>
              </a:lnSpc>
            </a:pPr>
            <a:r>
              <a:rPr lang="en-AU" sz="1800" dirty="0">
                <a:solidFill>
                  <a:schemeClr val="tx1"/>
                </a:solidFill>
                <a:highlight>
                  <a:srgbClr val="FFFFFF"/>
                </a:highlight>
                <a:ea typeface="Calibri"/>
                <a:cs typeface="Arial" panose="020B0604020202020204" pitchFamily="34" charset="0"/>
              </a:rPr>
              <a:t>Polymer Clay: Conditioning, shaping, curing, and finishing.</a:t>
            </a:r>
          </a:p>
          <a:p>
            <a:pPr>
              <a:lnSpc>
                <a:spcPct val="150000"/>
              </a:lnSpc>
            </a:pPr>
            <a:r>
              <a:rPr lang="en-AU" sz="1800" dirty="0">
                <a:solidFill>
                  <a:schemeClr val="tx1"/>
                </a:solidFill>
                <a:highlight>
                  <a:srgbClr val="FFFFFF"/>
                </a:highlight>
                <a:ea typeface="Calibri"/>
                <a:cs typeface="Arial" panose="020B0604020202020204" pitchFamily="34" charset="0"/>
              </a:rPr>
              <a:t>Acrylic/Timber: CAD, Cutting, shaping, bending, and laser cutting.</a:t>
            </a:r>
          </a:p>
          <a:p>
            <a:pPr>
              <a:lnSpc>
                <a:spcPct val="150000"/>
              </a:lnSpc>
            </a:pPr>
            <a:r>
              <a:rPr lang="en-AU" sz="1800" dirty="0">
                <a:solidFill>
                  <a:schemeClr val="tx1"/>
                </a:solidFill>
                <a:highlight>
                  <a:srgbClr val="FFFFFF"/>
                </a:highlight>
                <a:ea typeface="Calibri"/>
                <a:cs typeface="Arial" panose="020B0604020202020204" pitchFamily="34" charset="0"/>
              </a:rPr>
              <a:t>ABS/PLA: CAD, 3D printing</a:t>
            </a:r>
          </a:p>
          <a:p>
            <a:pPr>
              <a:lnSpc>
                <a:spcPct val="150000"/>
              </a:lnSpc>
            </a:pPr>
            <a:endParaRPr lang="en-AU" sz="1800" dirty="0">
              <a:solidFill>
                <a:schemeClr val="tx1"/>
              </a:solidFill>
              <a:ea typeface="Calibri"/>
              <a:cs typeface="Arial" panose="020B0604020202020204" pitchFamily="34" charset="0"/>
            </a:endParaRPr>
          </a:p>
          <a:p>
            <a:pPr>
              <a:lnSpc>
                <a:spcPct val="150000"/>
              </a:lnSpc>
            </a:pPr>
            <a:endParaRPr lang="en-AU" sz="1800" dirty="0">
              <a:solidFill>
                <a:schemeClr val="tx1"/>
              </a:solidFill>
              <a:ea typeface="Calibri"/>
              <a:cs typeface="Arial" panose="020B0604020202020204" pitchFamily="34" charset="0"/>
            </a:endParaRPr>
          </a:p>
          <a:p>
            <a:pPr>
              <a:lnSpc>
                <a:spcPct val="150000"/>
              </a:lnSpc>
            </a:pPr>
            <a:endParaRPr lang="en-AU" sz="1800" dirty="0">
              <a:solidFill>
                <a:schemeClr val="tx1"/>
              </a:solidFill>
              <a:ea typeface="Calibri"/>
              <a:cs typeface="Arial" panose="020B0604020202020204" pitchFamily="34" charset="0"/>
            </a:endParaRPr>
          </a:p>
        </p:txBody>
      </p:sp>
      <p:sp>
        <p:nvSpPr>
          <p:cNvPr id="13" name="Slide Number Placeholder 1">
            <a:extLst>
              <a:ext uri="{FF2B5EF4-FFF2-40B4-BE49-F238E27FC236}">
                <a16:creationId xmlns:a16="http://schemas.microsoft.com/office/drawing/2014/main" id="{9C280236-92F7-A771-4697-2BD4DE8A654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204760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nchor="t">
            <a:normAutofit/>
          </a:bodyPr>
          <a:lstStyle/>
          <a:p>
            <a:r>
              <a:rPr lang="en-AU" noProof="0" dirty="0"/>
              <a:t>Week 4 lesson 5 </a:t>
            </a:r>
            <a:r>
              <a:rPr lang="en-AU" dirty="0"/>
              <a:t>–</a:t>
            </a:r>
            <a:r>
              <a:rPr lang="en-AU" noProof="0" dirty="0"/>
              <a:t> Do now</a:t>
            </a:r>
          </a:p>
        </p:txBody>
      </p:sp>
      <p:sp>
        <p:nvSpPr>
          <p:cNvPr id="9" name="Content Placeholder 2">
            <a:extLst>
              <a:ext uri="{FF2B5EF4-FFF2-40B4-BE49-F238E27FC236}">
                <a16:creationId xmlns:a16="http://schemas.microsoft.com/office/drawing/2014/main" id="{19527A24-4446-42C2-6904-DFB4ADE3E277}"/>
              </a:ext>
            </a:extLst>
          </p:cNvPr>
          <p:cNvSpPr txBox="1">
            <a:spLocks/>
          </p:cNvSpPr>
          <p:nvPr/>
        </p:nvSpPr>
        <p:spPr>
          <a:xfrm>
            <a:off x="360000" y="1975509"/>
            <a:ext cx="5169263" cy="349492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200" dirty="0"/>
              <a:t>Complete an evaluation of your practical work/skills/experiences from last lesson using the SWOT analysis chart in your workbook. </a:t>
            </a:r>
          </a:p>
          <a:p>
            <a:r>
              <a:rPr lang="en-AU" sz="2200" dirty="0"/>
              <a:t>Record the strengths, weaknesses, opportunities and threats analysis from your previous practical lesson.</a:t>
            </a:r>
          </a:p>
        </p:txBody>
      </p:sp>
      <p:pic>
        <p:nvPicPr>
          <p:cNvPr id="10" name="Picture 9">
            <a:extLst>
              <a:ext uri="{FF2B5EF4-FFF2-40B4-BE49-F238E27FC236}">
                <a16:creationId xmlns:a16="http://schemas.microsoft.com/office/drawing/2014/main" id="{989763AB-4FA1-6541-6D32-E120FD2037A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10250" y="2200928"/>
            <a:ext cx="5864587" cy="3269506"/>
          </a:xfrm>
          <a:prstGeom prst="rect">
            <a:avLst/>
          </a:prstGeom>
          <a:noFill/>
        </p:spPr>
      </p:pic>
      <p:sp>
        <p:nvSpPr>
          <p:cNvPr id="4" name="Slide Number Placeholder 3">
            <a:extLst>
              <a:ext uri="{FF2B5EF4-FFF2-40B4-BE49-F238E27FC236}">
                <a16:creationId xmlns:a16="http://schemas.microsoft.com/office/drawing/2014/main" id="{411CFEDE-A049-3F78-168B-92F3D037E975}"/>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noProof="0" smtClean="0"/>
              <a:pPr>
                <a:lnSpc>
                  <a:spcPct val="90000"/>
                </a:lnSpc>
                <a:spcAft>
                  <a:spcPts val="600"/>
                </a:spcAft>
              </a:pPr>
              <a:t>36</a:t>
            </a:fld>
            <a:endParaRPr lang="en-AU" noProof="0"/>
          </a:p>
        </p:txBody>
      </p:sp>
    </p:spTree>
    <p:extLst>
      <p:ext uri="{BB962C8B-B14F-4D97-AF65-F5344CB8AC3E}">
        <p14:creationId xmlns:p14="http://schemas.microsoft.com/office/powerpoint/2010/main" val="379767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084600-FDFB-C69C-6EF6-2A28E41C6FE6}"/>
              </a:ext>
            </a:extLst>
          </p:cNvPr>
          <p:cNvSpPr>
            <a:spLocks noGrp="1"/>
          </p:cNvSpPr>
          <p:nvPr>
            <p:ph type="title" idx="4294967295"/>
          </p:nvPr>
        </p:nvSpPr>
        <p:spPr>
          <a:xfrm>
            <a:off x="446404" y="553453"/>
            <a:ext cx="3525521"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a:t>
            </a:r>
            <a:r>
              <a:rPr kumimoji="0" lang="en-US" sz="700" b="0" i="0" u="none" strike="noStrike" kern="1200" cap="none" spc="0" normalizeH="0" baseline="0" noProof="0" dirty="0">
                <a:ln>
                  <a:noFill/>
                </a:ln>
                <a:solidFill>
                  <a:schemeClr val="lt1"/>
                </a:solidFill>
                <a:effectLst/>
                <a:uLnTx/>
                <a:uFillTx/>
                <a:latin typeface="+mn-lt"/>
                <a:ea typeface="+mn-ea"/>
                <a:cs typeface="+mn-cs"/>
              </a:rPr>
              <a:t> </a:t>
            </a:r>
            <a:r>
              <a:rPr kumimoji="0" lang="en-US" sz="700" b="0" i="0" u="none" strike="noStrike" kern="1200" cap="none" spc="0" normalizeH="0" baseline="0" noProof="0" dirty="0">
                <a:ln>
                  <a:noFill/>
                </a:ln>
                <a:solidFill>
                  <a:schemeClr val="accent1"/>
                </a:solidFill>
                <a:effectLst/>
                <a:uLnTx/>
                <a:uFillTx/>
                <a:latin typeface="+mn-lt"/>
                <a:ea typeface="+mn-ea"/>
                <a:cs typeface="+mn-cs"/>
              </a:rPr>
              <a:t>(10)</a:t>
            </a:r>
            <a:endParaRPr kumimoji="0" lang="en-US" sz="2400" b="0" i="0" u="none" strike="noStrike" kern="1200" cap="none" spc="0" normalizeH="0" baseline="0" noProof="0" dirty="0">
              <a:ln>
                <a:noFill/>
              </a:ln>
              <a:solidFill>
                <a:schemeClr val="accent1"/>
              </a:solidFill>
              <a:effectLst/>
              <a:uLnTx/>
              <a:uFillTx/>
              <a:latin typeface="+mn-lt"/>
              <a:ea typeface="+mn-ea"/>
              <a:cs typeface="+mn-cs"/>
            </a:endParaRPr>
          </a:p>
        </p:txBody>
      </p:sp>
      <p:sp>
        <p:nvSpPr>
          <p:cNvPr id="10" name="Rectangle 9">
            <a:extLst>
              <a:ext uri="{FF2B5EF4-FFF2-40B4-BE49-F238E27FC236}">
                <a16:creationId xmlns:a16="http://schemas.microsoft.com/office/drawing/2014/main" id="{8C85D25C-4FCF-39C4-0CAF-EBA62D6EBB7D}"/>
              </a:ext>
            </a:extLst>
          </p:cNvPr>
          <p:cNvSpPr/>
          <p:nvPr/>
        </p:nvSpPr>
        <p:spPr>
          <a:xfrm>
            <a:off x="4114799" y="553453"/>
            <a:ext cx="7630795"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1" name="Rectangle 10">
            <a:extLst>
              <a:ext uri="{FF2B5EF4-FFF2-40B4-BE49-F238E27FC236}">
                <a16:creationId xmlns:a16="http://schemas.microsoft.com/office/drawing/2014/main" id="{7A6B1018-462C-CB0A-F9B6-E25F9D463B85}"/>
              </a:ext>
            </a:extLst>
          </p:cNvPr>
          <p:cNvSpPr/>
          <p:nvPr/>
        </p:nvSpPr>
        <p:spPr>
          <a:xfrm>
            <a:off x="446404" y="1552074"/>
            <a:ext cx="3525521"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1800" dirty="0">
                <a:solidFill>
                  <a:schemeClr val="tx1"/>
                </a:solidFill>
              </a:rPr>
              <a:t>We will: </a:t>
            </a:r>
          </a:p>
          <a:p>
            <a:pPr>
              <a:lnSpc>
                <a:spcPct val="150000"/>
              </a:lnSpc>
            </a:pPr>
            <a:r>
              <a:rPr lang="en-AU" sz="1800" dirty="0">
                <a:solidFill>
                  <a:schemeClr val="tx1"/>
                </a:solidFill>
              </a:rPr>
              <a:t>Safely use tools, materials and processes in the workshop to transform a design into a finished product using a specific material (metal, polymer clay, or acrylic). </a:t>
            </a:r>
            <a:endParaRPr lang="en-US"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807E72C-BEC0-2AF6-EEFD-FB8A3B5438BD}"/>
              </a:ext>
            </a:extLst>
          </p:cNvPr>
          <p:cNvSpPr/>
          <p:nvPr/>
        </p:nvSpPr>
        <p:spPr>
          <a:xfrm>
            <a:off x="4114800" y="1552074"/>
            <a:ext cx="7630795"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1800" dirty="0">
                <a:solidFill>
                  <a:schemeClr val="tx1"/>
                </a:solidFill>
                <a:ea typeface="Calibri"/>
                <a:cs typeface="Arial" panose="020B0604020202020204" pitchFamily="34" charset="0"/>
              </a:rPr>
              <a:t>I can:</a:t>
            </a:r>
          </a:p>
          <a:p>
            <a:pPr marL="285750" indent="-285750">
              <a:lnSpc>
                <a:spcPct val="150000"/>
              </a:lnSpc>
              <a:buFont typeface="Arial" panose="020B0604020202020204" pitchFamily="34" charset="0"/>
              <a:buChar char="•"/>
            </a:pPr>
            <a:r>
              <a:rPr lang="en-AU" sz="1800" dirty="0">
                <a:solidFill>
                  <a:schemeClr val="tx1"/>
                </a:solidFill>
                <a:ea typeface="Calibri"/>
                <a:cs typeface="Arial" panose="020B0604020202020204" pitchFamily="34" charset="0"/>
              </a:rPr>
              <a:t>Identify and explain the tools, materials, and production methods needed for the project.</a:t>
            </a:r>
          </a:p>
          <a:p>
            <a:pPr marL="285750" indent="-285750">
              <a:lnSpc>
                <a:spcPct val="150000"/>
              </a:lnSpc>
              <a:buFont typeface="Arial" panose="020B0604020202020204" pitchFamily="34" charset="0"/>
              <a:buChar char="•"/>
            </a:pPr>
            <a:r>
              <a:rPr lang="en-AU" sz="1800" dirty="0">
                <a:solidFill>
                  <a:schemeClr val="tx1"/>
                </a:solidFill>
                <a:ea typeface="Calibri"/>
                <a:cs typeface="Arial" panose="020B0604020202020204" pitchFamily="34" charset="0"/>
              </a:rPr>
              <a:t>Demonstrate safe and accurate use of equipment and materials.</a:t>
            </a:r>
          </a:p>
          <a:p>
            <a:pPr marL="285750" indent="-285750">
              <a:lnSpc>
                <a:spcPct val="150000"/>
              </a:lnSpc>
              <a:buFont typeface="Arial" panose="020B0604020202020204" pitchFamily="34" charset="0"/>
              <a:buChar char="•"/>
            </a:pPr>
            <a:r>
              <a:rPr lang="en-AU" sz="1800" dirty="0">
                <a:solidFill>
                  <a:schemeClr val="tx1"/>
                </a:solidFill>
                <a:ea typeface="Calibri"/>
                <a:cs typeface="Arial" panose="020B0604020202020204" pitchFamily="34" charset="0"/>
              </a:rPr>
              <a:t>Apply fabrication techniques to produce a component or product, such as:</a:t>
            </a:r>
          </a:p>
          <a:p>
            <a:pPr>
              <a:lnSpc>
                <a:spcPct val="150000"/>
              </a:lnSpc>
            </a:pPr>
            <a:r>
              <a:rPr lang="en-AU" sz="1800" dirty="0">
                <a:solidFill>
                  <a:schemeClr val="tx1"/>
                </a:solidFill>
                <a:highlight>
                  <a:srgbClr val="FFFFFF"/>
                </a:highlight>
                <a:ea typeface="Calibri"/>
                <a:cs typeface="Arial" panose="020B0604020202020204" pitchFamily="34" charset="0"/>
              </a:rPr>
              <a:t>Metalworking: Cutting, filing, annealing, forming (twisting), soldering, and polishing.</a:t>
            </a:r>
          </a:p>
          <a:p>
            <a:pPr>
              <a:lnSpc>
                <a:spcPct val="150000"/>
              </a:lnSpc>
            </a:pPr>
            <a:r>
              <a:rPr lang="en-AU" sz="1800" dirty="0">
                <a:solidFill>
                  <a:schemeClr val="tx1"/>
                </a:solidFill>
                <a:highlight>
                  <a:srgbClr val="FFFFFF"/>
                </a:highlight>
                <a:ea typeface="Calibri"/>
                <a:cs typeface="Arial" panose="020B0604020202020204" pitchFamily="34" charset="0"/>
              </a:rPr>
              <a:t>Polymer Clay: Conditioning, shaping, curing, and finishing.</a:t>
            </a:r>
          </a:p>
          <a:p>
            <a:pPr>
              <a:lnSpc>
                <a:spcPct val="150000"/>
              </a:lnSpc>
            </a:pPr>
            <a:r>
              <a:rPr lang="en-AU" sz="1800" dirty="0">
                <a:solidFill>
                  <a:schemeClr val="tx1"/>
                </a:solidFill>
                <a:highlight>
                  <a:srgbClr val="FFFFFF"/>
                </a:highlight>
                <a:ea typeface="Calibri"/>
                <a:cs typeface="Arial" panose="020B0604020202020204" pitchFamily="34" charset="0"/>
              </a:rPr>
              <a:t>Acrylic: Cutting, shaping, bending, and laser cutting.</a:t>
            </a:r>
          </a:p>
          <a:p>
            <a:pPr>
              <a:lnSpc>
                <a:spcPct val="150000"/>
              </a:lnSpc>
            </a:pPr>
            <a:endParaRPr lang="en-AU" sz="1800" dirty="0">
              <a:solidFill>
                <a:schemeClr val="tx1"/>
              </a:solidFill>
              <a:ea typeface="Calibri"/>
              <a:cs typeface="Arial" panose="020B0604020202020204" pitchFamily="34" charset="0"/>
            </a:endParaRPr>
          </a:p>
          <a:p>
            <a:pPr>
              <a:lnSpc>
                <a:spcPct val="150000"/>
              </a:lnSpc>
            </a:pPr>
            <a:endParaRPr lang="en-AU" sz="1800" dirty="0">
              <a:solidFill>
                <a:schemeClr val="tx1"/>
              </a:solidFill>
              <a:ea typeface="Calibri"/>
              <a:cs typeface="Arial" panose="020B0604020202020204" pitchFamily="34" charset="0"/>
            </a:endParaRPr>
          </a:p>
        </p:txBody>
      </p:sp>
      <p:sp>
        <p:nvSpPr>
          <p:cNvPr id="13" name="Slide Number Placeholder 1">
            <a:extLst>
              <a:ext uri="{FF2B5EF4-FFF2-40B4-BE49-F238E27FC236}">
                <a16:creationId xmlns:a16="http://schemas.microsoft.com/office/drawing/2014/main" id="{3B393BF7-B830-A15E-952F-8D01CCE06C8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37</a:t>
            </a:fld>
            <a:endParaRPr lang="en-AU"/>
          </a:p>
        </p:txBody>
      </p:sp>
    </p:spTree>
    <p:extLst>
      <p:ext uri="{BB962C8B-B14F-4D97-AF65-F5344CB8AC3E}">
        <p14:creationId xmlns:p14="http://schemas.microsoft.com/office/powerpoint/2010/main" val="353801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4" name="Title 3">
            <a:extLst>
              <a:ext uri="{FF2B5EF4-FFF2-40B4-BE49-F238E27FC236}">
                <a16:creationId xmlns:a16="http://schemas.microsoft.com/office/drawing/2014/main" id="{1553B765-B45F-3DC3-EAEE-7A9010CEEABF}"/>
              </a:ext>
            </a:extLst>
          </p:cNvPr>
          <p:cNvSpPr>
            <a:spLocks noGrp="1"/>
          </p:cNvSpPr>
          <p:nvPr>
            <p:ph type="title"/>
          </p:nvPr>
        </p:nvSpPr>
        <p:spPr>
          <a:xfrm>
            <a:off x="360000" y="360000"/>
            <a:ext cx="11484000" cy="545601"/>
          </a:xfrm>
        </p:spPr>
        <p:txBody>
          <a:bodyPr/>
          <a:lstStyle/>
          <a:p>
            <a:r>
              <a:rPr lang="en-AU" dirty="0">
                <a:sym typeface="Montserrat"/>
              </a:rPr>
              <a:t>Exit ticket </a:t>
            </a:r>
            <a:r>
              <a:rPr lang="en-AU" dirty="0"/>
              <a:t>–</a:t>
            </a:r>
            <a:r>
              <a:rPr lang="en-AU" dirty="0">
                <a:sym typeface="Montserrat"/>
              </a:rPr>
              <a:t> Traffic light reflection</a:t>
            </a:r>
            <a:endParaRPr lang="en-US" dirty="0"/>
          </a:p>
        </p:txBody>
      </p:sp>
      <p:sp>
        <p:nvSpPr>
          <p:cNvPr id="9" name="Pentagon 8">
            <a:extLst>
              <a:ext uri="{FF2B5EF4-FFF2-40B4-BE49-F238E27FC236}">
                <a16:creationId xmlns:a16="http://schemas.microsoft.com/office/drawing/2014/main" id="{51E5EB1E-8E64-6D5D-CB5F-EAACDDA141BE}"/>
              </a:ext>
            </a:extLst>
          </p:cNvPr>
          <p:cNvSpPr/>
          <p:nvPr/>
        </p:nvSpPr>
        <p:spPr>
          <a:xfrm>
            <a:off x="476250" y="1843069"/>
            <a:ext cx="3114674" cy="1000125"/>
          </a:xfrm>
          <a:prstGeom prst="homePlat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AU" sz="2000">
                <a:solidFill>
                  <a:schemeClr val="tx1"/>
                </a:solidFill>
                <a:latin typeface="Arial" panose="020B0604020202020204" pitchFamily="34" charset="0"/>
                <a:ea typeface="Montserrat"/>
                <a:cs typeface="Arial" panose="020B0604020202020204" pitchFamily="34" charset="0"/>
                <a:sym typeface="Montserrat"/>
              </a:rPr>
              <a:t>I need some help!</a:t>
            </a:r>
          </a:p>
        </p:txBody>
      </p:sp>
      <p:sp>
        <p:nvSpPr>
          <p:cNvPr id="10" name="Pentagon 9">
            <a:extLst>
              <a:ext uri="{FF2B5EF4-FFF2-40B4-BE49-F238E27FC236}">
                <a16:creationId xmlns:a16="http://schemas.microsoft.com/office/drawing/2014/main" id="{4C92A43F-87EE-33DA-8965-C64CB1727E59}"/>
              </a:ext>
            </a:extLst>
          </p:cNvPr>
          <p:cNvSpPr/>
          <p:nvPr/>
        </p:nvSpPr>
        <p:spPr>
          <a:xfrm>
            <a:off x="476250" y="3434450"/>
            <a:ext cx="3114674" cy="1000125"/>
          </a:xfrm>
          <a:prstGeom prst="homePlat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AU" sz="2000" dirty="0">
                <a:solidFill>
                  <a:schemeClr val="tx1"/>
                </a:solidFill>
                <a:latin typeface="Arial" panose="020B0604020202020204" pitchFamily="34" charset="0"/>
                <a:ea typeface="Montserrat"/>
                <a:cs typeface="Arial" panose="020B0604020202020204" pitchFamily="34" charset="0"/>
                <a:sym typeface="Montserrat"/>
              </a:rPr>
              <a:t>I’m getting there!</a:t>
            </a:r>
          </a:p>
        </p:txBody>
      </p:sp>
      <p:sp>
        <p:nvSpPr>
          <p:cNvPr id="11" name="Pentagon 10">
            <a:extLst>
              <a:ext uri="{FF2B5EF4-FFF2-40B4-BE49-F238E27FC236}">
                <a16:creationId xmlns:a16="http://schemas.microsoft.com/office/drawing/2014/main" id="{0794785C-E762-0584-5A22-75E283CED2C6}"/>
              </a:ext>
            </a:extLst>
          </p:cNvPr>
          <p:cNvSpPr/>
          <p:nvPr/>
        </p:nvSpPr>
        <p:spPr>
          <a:xfrm>
            <a:off x="476250" y="5070588"/>
            <a:ext cx="3114674" cy="1000125"/>
          </a:xfrm>
          <a:prstGeom prst="homePlat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solidFill>
                  <a:schemeClr val="tx1"/>
                </a:solidFill>
                <a:latin typeface="Arial" panose="020B0604020202020204" pitchFamily="34" charset="0"/>
                <a:cs typeface="Arial" panose="020B0604020202020204" pitchFamily="34" charset="0"/>
                <a:sym typeface="Montserrat"/>
              </a:rPr>
              <a:t>I get it!</a:t>
            </a:r>
          </a:p>
        </p:txBody>
      </p:sp>
      <p:pic>
        <p:nvPicPr>
          <p:cNvPr id="8" name="Google Shape;81;p14" descr="Traffic light with red, yellow and green light">
            <a:extLst>
              <a:ext uri="{FF2B5EF4-FFF2-40B4-BE49-F238E27FC236}">
                <a16:creationId xmlns:a16="http://schemas.microsoft.com/office/drawing/2014/main" id="{254B3F7D-4084-69A0-9DC5-FDB4F9837806}"/>
              </a:ext>
            </a:extLst>
          </p:cNvPr>
          <p:cNvPicPr preferRelativeResize="0"/>
          <p:nvPr/>
        </p:nvPicPr>
        <p:blipFill rotWithShape="1">
          <a:blip r:embed="rId3">
            <a:alphaModFix/>
          </a:blip>
          <a:srcRect/>
          <a:stretch/>
        </p:blipFill>
        <p:spPr>
          <a:xfrm>
            <a:off x="4118343" y="1209352"/>
            <a:ext cx="2386396" cy="5252356"/>
          </a:xfrm>
          <a:prstGeom prst="rect">
            <a:avLst/>
          </a:prstGeom>
          <a:noFill/>
          <a:ln>
            <a:noFill/>
          </a:ln>
          <a:effectLst/>
        </p:spPr>
      </p:pic>
      <p:sp>
        <p:nvSpPr>
          <p:cNvPr id="14" name="Google Shape;82;p14">
            <a:extLst>
              <a:ext uri="{FF2B5EF4-FFF2-40B4-BE49-F238E27FC236}">
                <a16:creationId xmlns:a16="http://schemas.microsoft.com/office/drawing/2014/main" id="{48CB6FCC-D425-15D0-D83F-E11C8BFE5F6D}"/>
              </a:ext>
            </a:extLst>
          </p:cNvPr>
          <p:cNvSpPr/>
          <p:nvPr/>
        </p:nvSpPr>
        <p:spPr>
          <a:xfrm>
            <a:off x="7117887" y="1678571"/>
            <a:ext cx="4597863" cy="1329120"/>
          </a:xfrm>
          <a:prstGeom prst="rect">
            <a:avLst/>
          </a:prstGeom>
          <a:solidFill>
            <a:schemeClr val="lt1"/>
          </a:solidFill>
          <a:ln w="25400" cap="flat" cmpd="sng">
            <a:solidFill>
              <a:schemeClr val="tx1"/>
            </a:solidFill>
            <a:prstDash val="solid"/>
            <a:round/>
            <a:headEnd type="none" w="sm" len="sm"/>
            <a:tailEnd type="none" w="sm" len="sm"/>
          </a:ln>
          <a:effectLst/>
        </p:spPr>
        <p:txBody>
          <a:bodyPr spcFirstLastPara="1" wrap="square" lIns="240000" tIns="240000" rIns="2400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AU" sz="2000" noProof="0">
                <a:solidFill>
                  <a:schemeClr val="tx1"/>
                </a:solidFill>
                <a:latin typeface="Arial" panose="020B0604020202020204" pitchFamily="34" charset="0"/>
                <a:ea typeface="Montserrat"/>
                <a:cs typeface="Arial" panose="020B0604020202020204" pitchFamily="34" charset="0"/>
                <a:sym typeface="Montserrat"/>
              </a:rPr>
              <a:t>I need to improve on...</a:t>
            </a:r>
          </a:p>
        </p:txBody>
      </p:sp>
      <p:sp>
        <p:nvSpPr>
          <p:cNvPr id="15" name="Google Shape;83;p14">
            <a:extLst>
              <a:ext uri="{FF2B5EF4-FFF2-40B4-BE49-F238E27FC236}">
                <a16:creationId xmlns:a16="http://schemas.microsoft.com/office/drawing/2014/main" id="{1287BB64-43B3-3BF3-55D2-461BC22422EE}"/>
              </a:ext>
            </a:extLst>
          </p:cNvPr>
          <p:cNvSpPr/>
          <p:nvPr/>
        </p:nvSpPr>
        <p:spPr>
          <a:xfrm>
            <a:off x="7117887" y="3269952"/>
            <a:ext cx="4597863" cy="1329120"/>
          </a:xfrm>
          <a:prstGeom prst="rect">
            <a:avLst/>
          </a:prstGeom>
          <a:solidFill>
            <a:schemeClr val="lt1"/>
          </a:solidFill>
          <a:ln w="25400" cap="flat" cmpd="sng">
            <a:solidFill>
              <a:schemeClr val="tx1"/>
            </a:solidFill>
            <a:prstDash val="solid"/>
            <a:round/>
            <a:headEnd type="none" w="sm" len="sm"/>
            <a:tailEnd type="none" w="sm" len="sm"/>
          </a:ln>
          <a:effectLst/>
        </p:spPr>
        <p:txBody>
          <a:bodyPr spcFirstLastPara="1" wrap="square" lIns="240000" tIns="240000" rIns="2400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AU" sz="2000" noProof="0">
                <a:solidFill>
                  <a:schemeClr val="tx1"/>
                </a:solidFill>
                <a:latin typeface="Arial" panose="020B0604020202020204" pitchFamily="34" charset="0"/>
                <a:ea typeface="Montserrat"/>
                <a:cs typeface="Arial" panose="020B0604020202020204" pitchFamily="34" charset="0"/>
                <a:sym typeface="Montserrat"/>
              </a:rPr>
              <a:t>I am still working on...</a:t>
            </a:r>
          </a:p>
        </p:txBody>
      </p:sp>
      <p:sp>
        <p:nvSpPr>
          <p:cNvPr id="16" name="Google Shape;84;p14">
            <a:extLst>
              <a:ext uri="{FF2B5EF4-FFF2-40B4-BE49-F238E27FC236}">
                <a16:creationId xmlns:a16="http://schemas.microsoft.com/office/drawing/2014/main" id="{8DE37CB6-14D3-DA3F-41B0-A824995C6EC9}"/>
              </a:ext>
            </a:extLst>
          </p:cNvPr>
          <p:cNvSpPr/>
          <p:nvPr/>
        </p:nvSpPr>
        <p:spPr>
          <a:xfrm>
            <a:off x="7117887" y="4906090"/>
            <a:ext cx="4597863" cy="1329120"/>
          </a:xfrm>
          <a:prstGeom prst="rect">
            <a:avLst/>
          </a:prstGeom>
          <a:solidFill>
            <a:schemeClr val="lt1"/>
          </a:solidFill>
          <a:ln w="25400" cap="flat" cmpd="sng">
            <a:solidFill>
              <a:schemeClr val="tx1"/>
            </a:solidFill>
            <a:prstDash val="solid"/>
            <a:round/>
            <a:headEnd type="none" w="sm" len="sm"/>
            <a:tailEnd type="none" w="sm" len="sm"/>
          </a:ln>
          <a:effectLst/>
        </p:spPr>
        <p:txBody>
          <a:bodyPr spcFirstLastPara="1" wrap="square" lIns="240000" tIns="240000" rIns="2400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AU" sz="2000" noProof="0">
                <a:solidFill>
                  <a:schemeClr val="tx1"/>
                </a:solidFill>
                <a:latin typeface="Arial" panose="020B0604020202020204" pitchFamily="34" charset="0"/>
                <a:ea typeface="Montserrat"/>
                <a:cs typeface="Arial" panose="020B0604020202020204" pitchFamily="34" charset="0"/>
                <a:sym typeface="Montserrat"/>
              </a:rPr>
              <a:t>I am most proud of...</a:t>
            </a:r>
          </a:p>
        </p:txBody>
      </p:sp>
      <p:sp>
        <p:nvSpPr>
          <p:cNvPr id="17" name="Slide Number Placeholder 1">
            <a:extLst>
              <a:ext uri="{FF2B5EF4-FFF2-40B4-BE49-F238E27FC236}">
                <a16:creationId xmlns:a16="http://schemas.microsoft.com/office/drawing/2014/main" id="{87746BA9-8F95-F5DA-7FBA-BA77D120846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38</a:t>
            </a:fld>
            <a:endParaRPr lang="en-AU"/>
          </a:p>
        </p:txBody>
      </p:sp>
    </p:spTree>
    <p:extLst>
      <p:ext uri="{BB962C8B-B14F-4D97-AF65-F5344CB8AC3E}">
        <p14:creationId xmlns:p14="http://schemas.microsoft.com/office/powerpoint/2010/main" val="221072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noProof="0" dirty="0">
                <a:latin typeface="+mj-lt"/>
                <a:cs typeface="Arial"/>
              </a:rPr>
              <a:t>Weeks 5-6</a:t>
            </a:r>
            <a:endParaRPr lang="en-AU" noProof="0" dirty="0">
              <a:latin typeface="+mj-lt"/>
            </a:endParaRPr>
          </a:p>
        </p:txBody>
      </p:sp>
    </p:spTree>
    <p:extLst>
      <p:ext uri="{BB962C8B-B14F-4D97-AF65-F5344CB8AC3E}">
        <p14:creationId xmlns:p14="http://schemas.microsoft.com/office/powerpoint/2010/main" val="225169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sz="6600" noProof="0" dirty="0">
                <a:latin typeface="+mj-lt"/>
              </a:rPr>
              <a:t>Weeks 1-2</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noProof="0" smtClean="0"/>
              <a:pPr/>
              <a:t>4</a:t>
            </a:fld>
            <a:endParaRPr lang="en-AU" noProof="0" dirty="0"/>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5 lesson 1 </a:t>
            </a:r>
            <a:r>
              <a:rPr lang="en-AU" dirty="0"/>
              <a:t>–</a:t>
            </a:r>
            <a:r>
              <a:rPr lang="en-AU" noProof="0" dirty="0"/>
              <a:t> Do now</a:t>
            </a:r>
          </a:p>
        </p:txBody>
      </p:sp>
      <p:sp>
        <p:nvSpPr>
          <p:cNvPr id="8" name="Content Placeholder 2">
            <a:extLst>
              <a:ext uri="{FF2B5EF4-FFF2-40B4-BE49-F238E27FC236}">
                <a16:creationId xmlns:a16="http://schemas.microsoft.com/office/drawing/2014/main" id="{B31F4244-24E3-8FD9-6540-D088BE30D130}"/>
              </a:ext>
            </a:extLst>
          </p:cNvPr>
          <p:cNvSpPr txBox="1">
            <a:spLocks/>
          </p:cNvSpPr>
          <p:nvPr/>
        </p:nvSpPr>
        <p:spPr>
          <a:xfrm>
            <a:off x="360000" y="1620000"/>
            <a:ext cx="109557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AU" sz="2400" dirty="0"/>
              <a:t>Review the design brief and reflect on your practical experimentation from previous lessons.</a:t>
            </a:r>
          </a:p>
          <a:p>
            <a:pPr>
              <a:spcAft>
                <a:spcPts val="1800"/>
              </a:spcAft>
            </a:pPr>
            <a:r>
              <a:rPr lang="en-AU" sz="2400" dirty="0"/>
              <a:t>What techniques have you mastered that could be used in your design?</a:t>
            </a:r>
          </a:p>
          <a:p>
            <a:pPr>
              <a:spcAft>
                <a:spcPts val="1800"/>
              </a:spcAft>
            </a:pPr>
            <a:r>
              <a:rPr lang="en-AU" sz="2400" dirty="0"/>
              <a:t>What challenges from your practical work might influence your design decisions?</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40</a:t>
            </a:fld>
            <a:endParaRPr lang="en-AU" noProof="0"/>
          </a:p>
        </p:txBody>
      </p:sp>
    </p:spTree>
    <p:extLst>
      <p:ext uri="{BB962C8B-B14F-4D97-AF65-F5344CB8AC3E}">
        <p14:creationId xmlns:p14="http://schemas.microsoft.com/office/powerpoint/2010/main" val="167149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780F567-6BD1-67ED-5DF1-ADD39CEDD80D}"/>
              </a:ext>
            </a:extLst>
          </p:cNvPr>
          <p:cNvSpPr>
            <a:spLocks noGrp="1"/>
          </p:cNvSpPr>
          <p:nvPr>
            <p:ph type="title" idx="4294967295"/>
          </p:nvPr>
        </p:nvSpPr>
        <p:spPr>
          <a:xfrm>
            <a:off x="803521" y="553453"/>
            <a:ext cx="4640017"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(11)</a:t>
            </a:r>
          </a:p>
        </p:txBody>
      </p:sp>
      <p:sp>
        <p:nvSpPr>
          <p:cNvPr id="13" name="Rectangle 12">
            <a:extLst>
              <a:ext uri="{FF2B5EF4-FFF2-40B4-BE49-F238E27FC236}">
                <a16:creationId xmlns:a16="http://schemas.microsoft.com/office/drawing/2014/main" id="{3186F328-3C07-F9CB-F290-B7844BA7142A}"/>
              </a:ext>
            </a:extLst>
          </p:cNvPr>
          <p:cNvSpPr/>
          <p:nvPr/>
        </p:nvSpPr>
        <p:spPr>
          <a:xfrm>
            <a:off x="803521" y="1552074"/>
            <a:ext cx="4640017"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2000" dirty="0">
                <a:solidFill>
                  <a:schemeClr val="tx1"/>
                </a:solidFill>
                <a:latin typeface="Arial" panose="020B0604020202020204" pitchFamily="34" charset="0"/>
                <a:cs typeface="Arial" panose="020B0604020202020204" pitchFamily="34" charset="0"/>
              </a:rPr>
              <a:t>We will: </a:t>
            </a:r>
            <a:br>
              <a:rPr lang="en-AU" sz="2000" dirty="0">
                <a:solidFill>
                  <a:schemeClr val="tx1"/>
                </a:solidFill>
                <a:latin typeface="Arial" panose="020B0604020202020204" pitchFamily="34" charset="0"/>
                <a:cs typeface="Arial" panose="020B0604020202020204" pitchFamily="34" charset="0"/>
              </a:rPr>
            </a:br>
            <a:r>
              <a:rPr lang="en-AU" sz="2000" dirty="0">
                <a:solidFill>
                  <a:schemeClr val="tx1"/>
                </a:solidFill>
                <a:latin typeface="Arial" panose="020B0604020202020204" pitchFamily="34" charset="0"/>
                <a:cs typeface="Arial" panose="020B0604020202020204" pitchFamily="34" charset="0"/>
              </a:rPr>
              <a:t>Develop and refine design concepts for a jewellery piece and evaluate our design ideas using structured feedback and self-assessment techniques.</a:t>
            </a:r>
          </a:p>
        </p:txBody>
      </p:sp>
      <p:sp>
        <p:nvSpPr>
          <p:cNvPr id="12" name="Rectangle 11">
            <a:extLst>
              <a:ext uri="{FF2B5EF4-FFF2-40B4-BE49-F238E27FC236}">
                <a16:creationId xmlns:a16="http://schemas.microsoft.com/office/drawing/2014/main" id="{14234BA5-CE86-1A41-ED77-AF7615A351E9}"/>
              </a:ext>
            </a:extLst>
          </p:cNvPr>
          <p:cNvSpPr/>
          <p:nvPr/>
        </p:nvSpPr>
        <p:spPr>
          <a:xfrm>
            <a:off x="5667375" y="553453"/>
            <a:ext cx="5721104"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4" name="Rectangle 13">
            <a:extLst>
              <a:ext uri="{FF2B5EF4-FFF2-40B4-BE49-F238E27FC236}">
                <a16:creationId xmlns:a16="http://schemas.microsoft.com/office/drawing/2014/main" id="{F4BA45C2-5D24-42FA-C677-76A2FD8B6DF5}"/>
              </a:ext>
            </a:extLst>
          </p:cNvPr>
          <p:cNvSpPr/>
          <p:nvPr/>
        </p:nvSpPr>
        <p:spPr>
          <a:xfrm>
            <a:off x="5667375" y="1552074"/>
            <a:ext cx="5721104"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2000" dirty="0">
                <a:solidFill>
                  <a:schemeClr val="tx1"/>
                </a:solidFill>
                <a:latin typeface="Arial" panose="020B0604020202020204" pitchFamily="34" charset="0"/>
                <a:ea typeface="Calibri"/>
                <a:cs typeface="Arial" panose="020B0604020202020204" pitchFamily="34" charset="0"/>
              </a:rPr>
              <a:t>I can:</a:t>
            </a:r>
          </a:p>
          <a:p>
            <a:pPr marL="342900" indent="-342900">
              <a:lnSpc>
                <a:spcPct val="150000"/>
              </a:lnSpc>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Create three detailed, labelled sketches that clearly communicate my design ideas.</a:t>
            </a:r>
          </a:p>
          <a:p>
            <a:pPr marL="342900" indent="-342900">
              <a:lnSpc>
                <a:spcPct val="150000"/>
              </a:lnSpc>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Identify and describe how my designs demonstrate practical techniques and address factors affecting design.</a:t>
            </a:r>
          </a:p>
          <a:p>
            <a:pPr marL="342900" indent="-342900">
              <a:lnSpc>
                <a:spcPct val="150000"/>
              </a:lnSpc>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Provide and receive constructive feedback to refine my design concepts.</a:t>
            </a:r>
          </a:p>
          <a:p>
            <a:pPr>
              <a:lnSpc>
                <a:spcPct val="150000"/>
              </a:lnSpc>
            </a:pPr>
            <a:endParaRPr lang="en-AU" sz="2000" dirty="0">
              <a:solidFill>
                <a:schemeClr val="tx1"/>
              </a:solidFill>
              <a:latin typeface="Arial" panose="020B0604020202020204" pitchFamily="34" charset="0"/>
              <a:ea typeface="Calibri"/>
              <a:cs typeface="Arial" panose="020B0604020202020204" pitchFamily="34" charset="0"/>
            </a:endParaRPr>
          </a:p>
          <a:p>
            <a:pPr>
              <a:lnSpc>
                <a:spcPct val="150000"/>
              </a:lnSpc>
            </a:pPr>
            <a:endParaRPr lang="en-AU" sz="2000" dirty="0">
              <a:solidFill>
                <a:schemeClr val="tx1"/>
              </a:solidFill>
              <a:latin typeface="Arial" panose="020B0604020202020204" pitchFamily="34" charset="0"/>
              <a:ea typeface="Calibri"/>
              <a:cs typeface="Arial" panose="020B0604020202020204" pitchFamily="34" charset="0"/>
            </a:endParaRPr>
          </a:p>
          <a:p>
            <a:pPr>
              <a:lnSpc>
                <a:spcPct val="150000"/>
              </a:lnSpc>
            </a:pPr>
            <a:endParaRPr lang="en-AU" sz="2000" dirty="0">
              <a:solidFill>
                <a:schemeClr val="tx1"/>
              </a:solidFill>
              <a:latin typeface="Arial" panose="020B0604020202020204" pitchFamily="34" charset="0"/>
              <a:ea typeface="Calibri"/>
              <a:cs typeface="Arial" panose="020B0604020202020204" pitchFamily="34" charset="0"/>
            </a:endParaRPr>
          </a:p>
        </p:txBody>
      </p:sp>
      <p:sp>
        <p:nvSpPr>
          <p:cNvPr id="15" name="Slide Number Placeholder 1">
            <a:extLst>
              <a:ext uri="{FF2B5EF4-FFF2-40B4-BE49-F238E27FC236}">
                <a16:creationId xmlns:a16="http://schemas.microsoft.com/office/drawing/2014/main" id="{74B133F8-B4D3-A042-2E7B-DEFCD85C45A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41</a:t>
            </a:fld>
            <a:endParaRPr lang="en-AU"/>
          </a:p>
        </p:txBody>
      </p:sp>
    </p:spTree>
    <p:extLst>
      <p:ext uri="{BB962C8B-B14F-4D97-AF65-F5344CB8AC3E}">
        <p14:creationId xmlns:p14="http://schemas.microsoft.com/office/powerpoint/2010/main" val="239135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5266FE-34D0-53CE-7FDA-A28AB5D69F19}"/>
              </a:ext>
            </a:extLst>
          </p:cNvPr>
          <p:cNvSpPr>
            <a:spLocks noGrp="1"/>
          </p:cNvSpPr>
          <p:nvPr>
            <p:ph type="title"/>
          </p:nvPr>
        </p:nvSpPr>
        <p:spPr/>
        <p:txBody>
          <a:bodyPr/>
          <a:lstStyle/>
          <a:p>
            <a:r>
              <a:rPr lang="en-AU" noProof="0" dirty="0">
                <a:latin typeface="+mj-lt"/>
              </a:rPr>
              <a:t>PMI</a:t>
            </a:r>
            <a:r>
              <a:rPr lang="en-AU" noProof="0" dirty="0"/>
              <a:t> of design ideas</a:t>
            </a:r>
          </a:p>
        </p:txBody>
      </p:sp>
      <p:sp>
        <p:nvSpPr>
          <p:cNvPr id="5" name="Rectangle: Rounded Corners 8">
            <a:extLst>
              <a:ext uri="{FF2B5EF4-FFF2-40B4-BE49-F238E27FC236}">
                <a16:creationId xmlns:a16="http://schemas.microsoft.com/office/drawing/2014/main" id="{97D07979-2631-F74D-8B35-342AE4CA3225}"/>
              </a:ext>
              <a:ext uri="{C183D7F6-B498-43B3-948B-1728B52AA6E4}">
                <adec:decorative xmlns:adec="http://schemas.microsoft.com/office/drawing/2017/decorative" val="0"/>
              </a:ext>
            </a:extLst>
          </p:cNvPr>
          <p:cNvSpPr/>
          <p:nvPr/>
        </p:nvSpPr>
        <p:spPr>
          <a:xfrm>
            <a:off x="348000" y="1367695"/>
            <a:ext cx="3722143" cy="5029110"/>
          </a:xfrm>
          <a:prstGeom prst="roundRect">
            <a:avLst>
              <a:gd name="adj" fmla="val 12109"/>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r>
              <a:rPr lang="en-AU" sz="3200" b="1" noProof="0" dirty="0">
                <a:solidFill>
                  <a:schemeClr val="tx1"/>
                </a:solidFill>
                <a:cs typeface="Arial" panose="020B0604020202020204" pitchFamily="34" charset="0"/>
              </a:rPr>
              <a:t>Plus</a:t>
            </a:r>
          </a:p>
          <a:p>
            <a:r>
              <a:rPr lang="en-AU" sz="2400" noProof="0" dirty="0">
                <a:solidFill>
                  <a:schemeClr val="accent1"/>
                </a:solidFill>
                <a:cs typeface="Arial" panose="020B0604020202020204" pitchFamily="34" charset="0"/>
              </a:rPr>
              <a:t> </a:t>
            </a:r>
          </a:p>
          <a:p>
            <a:pPr marL="342900" indent="-342900">
              <a:buFont typeface="Arial" panose="020B0604020202020204" pitchFamily="34" charset="0"/>
              <a:buChar char="•"/>
            </a:pPr>
            <a:endParaRPr lang="en-AU" sz="1800" noProof="0" dirty="0">
              <a:solidFill>
                <a:schemeClr val="accent1"/>
              </a:solidFill>
              <a:cs typeface="Arial" panose="020B0604020202020204" pitchFamily="34" charset="0"/>
            </a:endParaRPr>
          </a:p>
        </p:txBody>
      </p:sp>
      <p:sp>
        <p:nvSpPr>
          <p:cNvPr id="7" name="Rectangle: Rounded Corners 16">
            <a:extLst>
              <a:ext uri="{FF2B5EF4-FFF2-40B4-BE49-F238E27FC236}">
                <a16:creationId xmlns:a16="http://schemas.microsoft.com/office/drawing/2014/main" id="{67EF9886-806E-7508-A8AE-6BDA0826FE59}"/>
              </a:ext>
              <a:ext uri="{C183D7F6-B498-43B3-948B-1728B52AA6E4}">
                <adec:decorative xmlns:adec="http://schemas.microsoft.com/office/drawing/2017/decorative" val="0"/>
              </a:ext>
            </a:extLst>
          </p:cNvPr>
          <p:cNvSpPr/>
          <p:nvPr/>
        </p:nvSpPr>
        <p:spPr>
          <a:xfrm>
            <a:off x="4234928" y="1367695"/>
            <a:ext cx="3722143" cy="5029110"/>
          </a:xfrm>
          <a:prstGeom prst="roundRect">
            <a:avLst>
              <a:gd name="adj" fmla="val 12109"/>
            </a:avLst>
          </a:prstGeom>
          <a:solidFill>
            <a:srgbClr val="FBDBE7"/>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r>
              <a:rPr lang="en-AU" sz="3200" b="1" noProof="0">
                <a:solidFill>
                  <a:schemeClr val="tx1"/>
                </a:solidFill>
                <a:cs typeface="Arial" panose="020B0604020202020204" pitchFamily="34" charset="0"/>
              </a:rPr>
              <a:t>Minus</a:t>
            </a:r>
          </a:p>
          <a:p>
            <a:r>
              <a:rPr lang="en-AU" sz="2400" noProof="0">
                <a:solidFill>
                  <a:schemeClr val="accent1"/>
                </a:solidFill>
                <a:cs typeface="Arial" panose="020B0604020202020204" pitchFamily="34" charset="0"/>
              </a:rPr>
              <a:t> </a:t>
            </a:r>
          </a:p>
          <a:p>
            <a:pPr marL="342900" indent="-342900">
              <a:buFont typeface="Arial" panose="020B0604020202020204" pitchFamily="34" charset="0"/>
              <a:buChar char="•"/>
            </a:pPr>
            <a:endParaRPr lang="en-AU" sz="1800" noProof="0">
              <a:solidFill>
                <a:schemeClr val="accent1"/>
              </a:solidFill>
              <a:cs typeface="Arial" panose="020B0604020202020204" pitchFamily="34" charset="0"/>
            </a:endParaRPr>
          </a:p>
        </p:txBody>
      </p:sp>
      <p:sp>
        <p:nvSpPr>
          <p:cNvPr id="10" name="Rectangle: Rounded Corners 18">
            <a:extLst>
              <a:ext uri="{FF2B5EF4-FFF2-40B4-BE49-F238E27FC236}">
                <a16:creationId xmlns:a16="http://schemas.microsoft.com/office/drawing/2014/main" id="{03FFCD16-0A51-6EE4-FE63-267909EA521F}"/>
              </a:ext>
              <a:ext uri="{C183D7F6-B498-43B3-948B-1728B52AA6E4}">
                <adec:decorative xmlns:adec="http://schemas.microsoft.com/office/drawing/2017/decorative" val="0"/>
              </a:ext>
            </a:extLst>
          </p:cNvPr>
          <p:cNvSpPr/>
          <p:nvPr/>
        </p:nvSpPr>
        <p:spPr>
          <a:xfrm>
            <a:off x="8121857" y="1367695"/>
            <a:ext cx="3722143" cy="5029110"/>
          </a:xfrm>
          <a:prstGeom prst="roundRect">
            <a:avLst>
              <a:gd name="adj" fmla="val 12109"/>
            </a:avLst>
          </a:prstGeom>
          <a:solidFill>
            <a:srgbClr val="E5F7F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r>
              <a:rPr lang="en-AU" sz="3200" b="1" noProof="0">
                <a:solidFill>
                  <a:schemeClr val="tx1"/>
                </a:solidFill>
                <a:cs typeface="Arial" panose="020B0604020202020204" pitchFamily="34" charset="0"/>
              </a:rPr>
              <a:t>Interesting</a:t>
            </a:r>
          </a:p>
          <a:p>
            <a:r>
              <a:rPr lang="en-AU" sz="2400" noProof="0">
                <a:solidFill>
                  <a:schemeClr val="accent1"/>
                </a:solidFill>
                <a:cs typeface="Arial" panose="020B0604020202020204" pitchFamily="34" charset="0"/>
              </a:rPr>
              <a:t> </a:t>
            </a:r>
          </a:p>
          <a:p>
            <a:pPr marL="342900" indent="-342900">
              <a:buFont typeface="Arial" panose="020B0604020202020204" pitchFamily="34" charset="0"/>
              <a:buChar char="•"/>
            </a:pPr>
            <a:endParaRPr lang="en-AU" sz="1800" noProof="0">
              <a:solidFill>
                <a:schemeClr val="accent1"/>
              </a:solidFill>
              <a:cs typeface="Arial" panose="020B0604020202020204" pitchFamily="34" charset="0"/>
            </a:endParaRPr>
          </a:p>
        </p:txBody>
      </p:sp>
      <p:sp>
        <p:nvSpPr>
          <p:cNvPr id="6" name="Oval 5">
            <a:extLst>
              <a:ext uri="{FF2B5EF4-FFF2-40B4-BE49-F238E27FC236}">
                <a16:creationId xmlns:a16="http://schemas.microsoft.com/office/drawing/2014/main" id="{F0CB23DB-D525-01C9-7F62-49BB377C4B13}"/>
              </a:ext>
              <a:ext uri="{C183D7F6-B498-43B3-948B-1728B52AA6E4}">
                <adec:decorative xmlns:adec="http://schemas.microsoft.com/office/drawing/2017/decorative" val="1"/>
              </a:ext>
            </a:extLst>
          </p:cNvPr>
          <p:cNvSpPr/>
          <p:nvPr/>
        </p:nvSpPr>
        <p:spPr>
          <a:xfrm>
            <a:off x="279565" y="1230643"/>
            <a:ext cx="1001991" cy="1001991"/>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noProof="0">
                <a:latin typeface="Arial" panose="020B0604020202020204" pitchFamily="34" charset="0"/>
                <a:cs typeface="Arial" panose="020B0604020202020204" pitchFamily="34" charset="0"/>
              </a:rPr>
              <a:t>+</a:t>
            </a:r>
          </a:p>
        </p:txBody>
      </p:sp>
      <p:sp>
        <p:nvSpPr>
          <p:cNvPr id="8" name="Oval 7">
            <a:extLst>
              <a:ext uri="{FF2B5EF4-FFF2-40B4-BE49-F238E27FC236}">
                <a16:creationId xmlns:a16="http://schemas.microsoft.com/office/drawing/2014/main" id="{79528B25-5532-48A6-F810-23F45ABECC9A}"/>
              </a:ext>
              <a:ext uri="{C183D7F6-B498-43B3-948B-1728B52AA6E4}">
                <adec:decorative xmlns:adec="http://schemas.microsoft.com/office/drawing/2017/decorative" val="1"/>
              </a:ext>
            </a:extLst>
          </p:cNvPr>
          <p:cNvSpPr/>
          <p:nvPr/>
        </p:nvSpPr>
        <p:spPr>
          <a:xfrm>
            <a:off x="4166493" y="1230643"/>
            <a:ext cx="1001991" cy="1001991"/>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1" name="Oval 10">
            <a:extLst>
              <a:ext uri="{FF2B5EF4-FFF2-40B4-BE49-F238E27FC236}">
                <a16:creationId xmlns:a16="http://schemas.microsoft.com/office/drawing/2014/main" id="{45F055F5-AC0C-7EF5-6970-A4BA36AEDCEA}"/>
              </a:ext>
              <a:ext uri="{C183D7F6-B498-43B3-948B-1728B52AA6E4}">
                <adec:decorative xmlns:adec="http://schemas.microsoft.com/office/drawing/2017/decorative" val="1"/>
              </a:ext>
            </a:extLst>
          </p:cNvPr>
          <p:cNvSpPr/>
          <p:nvPr/>
        </p:nvSpPr>
        <p:spPr>
          <a:xfrm>
            <a:off x="8053422" y="1230643"/>
            <a:ext cx="1001991" cy="1001991"/>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12" name="Straight Connector 11">
            <a:extLst>
              <a:ext uri="{FF2B5EF4-FFF2-40B4-BE49-F238E27FC236}">
                <a16:creationId xmlns:a16="http://schemas.microsoft.com/office/drawing/2014/main" id="{87251AF1-6283-6825-4F31-445FFE98EA1B}"/>
              </a:ext>
              <a:ext uri="{C183D7F6-B498-43B3-948B-1728B52AA6E4}">
                <adec:decorative xmlns:adec="http://schemas.microsoft.com/office/drawing/2017/decorative" val="1"/>
              </a:ext>
            </a:extLst>
          </p:cNvPr>
          <p:cNvCxnSpPr/>
          <p:nvPr/>
        </p:nvCxnSpPr>
        <p:spPr>
          <a:xfrm>
            <a:off x="4433209" y="1738993"/>
            <a:ext cx="465364" cy="0"/>
          </a:xfrm>
          <a:prstGeom prst="line">
            <a:avLst/>
          </a:prstGeom>
          <a:ln w="1524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DB64DCB-79BE-DC8C-C0D7-0123A8C486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t>42</a:t>
            </a:fld>
            <a:endParaRPr lang="en-AU" noProof="0"/>
          </a:p>
        </p:txBody>
      </p:sp>
    </p:spTree>
    <p:extLst>
      <p:ext uri="{BB962C8B-B14F-4D97-AF65-F5344CB8AC3E}">
        <p14:creationId xmlns:p14="http://schemas.microsoft.com/office/powerpoint/2010/main" val="86024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E666B-26D4-03E3-0E70-BDC44F4CC3B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7FC0F84-D6F5-7CEA-8CB6-34FFBE435BA8}"/>
              </a:ext>
            </a:extLst>
          </p:cNvPr>
          <p:cNvSpPr>
            <a:spLocks noGrp="1"/>
          </p:cNvSpPr>
          <p:nvPr>
            <p:ph type="title"/>
          </p:nvPr>
        </p:nvSpPr>
        <p:spPr/>
        <p:txBody>
          <a:bodyPr/>
          <a:lstStyle/>
          <a:p>
            <a:r>
              <a:rPr lang="en-AU" noProof="0" dirty="0"/>
              <a:t>Peer-assessment teaching techniques</a:t>
            </a:r>
          </a:p>
        </p:txBody>
      </p:sp>
      <p:sp>
        <p:nvSpPr>
          <p:cNvPr id="13" name="Text Placeholder 12">
            <a:extLst>
              <a:ext uri="{FF2B5EF4-FFF2-40B4-BE49-F238E27FC236}">
                <a16:creationId xmlns:a16="http://schemas.microsoft.com/office/drawing/2014/main" id="{4BB4D055-F540-E70D-BBED-82B7A704C3DC}"/>
              </a:ext>
            </a:extLst>
          </p:cNvPr>
          <p:cNvSpPr>
            <a:spLocks noGrp="1"/>
          </p:cNvSpPr>
          <p:nvPr>
            <p:ph type="body" sz="quarter" idx="18"/>
          </p:nvPr>
        </p:nvSpPr>
        <p:spPr/>
        <p:txBody>
          <a:bodyPr/>
          <a:lstStyle/>
          <a:p>
            <a:r>
              <a:rPr lang="en-AU" noProof="0" dirty="0"/>
              <a:t>TAG scaffold</a:t>
            </a:r>
          </a:p>
        </p:txBody>
      </p:sp>
      <p:sp>
        <p:nvSpPr>
          <p:cNvPr id="2" name="Rectangle 1">
            <a:extLst>
              <a:ext uri="{FF2B5EF4-FFF2-40B4-BE49-F238E27FC236}">
                <a16:creationId xmlns:a16="http://schemas.microsoft.com/office/drawing/2014/main" id="{DE1EBB1A-2D65-FD32-602F-3E740F3C149B}"/>
              </a:ext>
            </a:extLst>
          </p:cNvPr>
          <p:cNvSpPr/>
          <p:nvPr/>
        </p:nvSpPr>
        <p:spPr>
          <a:xfrm>
            <a:off x="801752" y="1864519"/>
            <a:ext cx="985838" cy="9858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T</a:t>
            </a:r>
          </a:p>
        </p:txBody>
      </p:sp>
      <p:sp>
        <p:nvSpPr>
          <p:cNvPr id="10" name="TextBox 9">
            <a:extLst>
              <a:ext uri="{FF2B5EF4-FFF2-40B4-BE49-F238E27FC236}">
                <a16:creationId xmlns:a16="http://schemas.microsoft.com/office/drawing/2014/main" id="{59E24955-48E7-69B3-620C-DB9355AE9282}"/>
              </a:ext>
            </a:extLst>
          </p:cNvPr>
          <p:cNvSpPr txBox="1"/>
          <p:nvPr/>
        </p:nvSpPr>
        <p:spPr>
          <a:xfrm>
            <a:off x="2160985" y="1746015"/>
            <a:ext cx="6093618" cy="1210195"/>
          </a:xfrm>
          <a:prstGeom prst="rect">
            <a:avLst/>
          </a:prstGeom>
          <a:solidFill>
            <a:schemeClr val="accent4"/>
          </a:solidFill>
        </p:spPr>
        <p:txBody>
          <a:bodyPr wrap="square" lIns="216000" anchor="ctr" anchorCtr="0">
            <a:noAutofit/>
          </a:bodyPr>
          <a:lstStyle/>
          <a:p>
            <a:pPr marL="0" marR="0" lvl="0" indent="0" algn="l" defTabSz="914374" eaLnBrk="1" fontAlgn="auto" latinLnBrk="0" hangingPunct="1">
              <a:lnSpc>
                <a:spcPct val="150000"/>
              </a:lnSpc>
              <a:spcBef>
                <a:spcPts val="0"/>
              </a:spcBef>
              <a:spcAft>
                <a:spcPts val="600"/>
              </a:spcAft>
              <a:buClrTx/>
              <a:buSzTx/>
              <a:buFont typeface="Arial" panose="020B0604020202020204" pitchFamily="34" charset="0"/>
              <a:buNone/>
              <a:tabLst/>
            </a:pPr>
            <a:r>
              <a:rPr lang="en-AU" sz="2400" kern="1200" noProof="0" dirty="0">
                <a:solidFill>
                  <a:schemeClr val="accent1"/>
                </a:solidFill>
                <a:latin typeface="Arial" panose="020B0604020202020204" pitchFamily="34" charset="0"/>
                <a:cs typeface="Arial" panose="020B0604020202020204" pitchFamily="34" charset="0"/>
              </a:rPr>
              <a:t>Tell them something they did well</a:t>
            </a:r>
          </a:p>
        </p:txBody>
      </p:sp>
      <p:sp>
        <p:nvSpPr>
          <p:cNvPr id="3" name="Rectangle 2">
            <a:extLst>
              <a:ext uri="{FF2B5EF4-FFF2-40B4-BE49-F238E27FC236}">
                <a16:creationId xmlns:a16="http://schemas.microsoft.com/office/drawing/2014/main" id="{4FE0FFC5-AB46-A148-133B-4935349B209F}"/>
              </a:ext>
            </a:extLst>
          </p:cNvPr>
          <p:cNvSpPr/>
          <p:nvPr/>
        </p:nvSpPr>
        <p:spPr>
          <a:xfrm>
            <a:off x="801752" y="3521869"/>
            <a:ext cx="985838" cy="9858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A</a:t>
            </a:r>
          </a:p>
        </p:txBody>
      </p:sp>
      <p:sp>
        <p:nvSpPr>
          <p:cNvPr id="12" name="TextBox 11">
            <a:extLst>
              <a:ext uri="{FF2B5EF4-FFF2-40B4-BE49-F238E27FC236}">
                <a16:creationId xmlns:a16="http://schemas.microsoft.com/office/drawing/2014/main" id="{D88D9851-51BB-5389-AF83-21FE6F3F7915}"/>
              </a:ext>
            </a:extLst>
          </p:cNvPr>
          <p:cNvSpPr txBox="1"/>
          <p:nvPr/>
        </p:nvSpPr>
        <p:spPr>
          <a:xfrm>
            <a:off x="2160985" y="3409690"/>
            <a:ext cx="6093618" cy="1210195"/>
          </a:xfrm>
          <a:prstGeom prst="rect">
            <a:avLst/>
          </a:prstGeom>
          <a:solidFill>
            <a:schemeClr val="accent4"/>
          </a:solidFill>
        </p:spPr>
        <p:txBody>
          <a:bodyPr wrap="square" lIns="216000" anchor="ctr" anchorCtr="0">
            <a:noAutofit/>
          </a:bodyPr>
          <a:lstStyle/>
          <a:p>
            <a:pPr marL="0" marR="0" lvl="0" indent="0" algn="l" defTabSz="914374" rtl="0" eaLnBrk="1" fontAlgn="auto" latinLnBrk="0" hangingPunct="1">
              <a:lnSpc>
                <a:spcPct val="100000"/>
              </a:lnSpc>
              <a:spcBef>
                <a:spcPct val="0"/>
              </a:spcBef>
              <a:spcAft>
                <a:spcPts val="600"/>
              </a:spcAft>
              <a:buClrTx/>
              <a:buSzTx/>
              <a:buFont typeface="Arial" panose="020B0604020202020204" pitchFamily="34" charset="0"/>
              <a:buNone/>
              <a:tabLst/>
            </a:pPr>
            <a:r>
              <a:rPr lang="en-AU" sz="2400" kern="1200" noProof="0" dirty="0">
                <a:solidFill>
                  <a:schemeClr val="accent1"/>
                </a:solidFill>
                <a:latin typeface="Arial" panose="020B0604020202020204" pitchFamily="34" charset="0"/>
                <a:cs typeface="Arial" panose="020B0604020202020204" pitchFamily="34" charset="0"/>
              </a:rPr>
              <a:t>Ask them what was difficult</a:t>
            </a:r>
          </a:p>
        </p:txBody>
      </p:sp>
      <p:sp>
        <p:nvSpPr>
          <p:cNvPr id="5" name="Rectangle 4">
            <a:extLst>
              <a:ext uri="{FF2B5EF4-FFF2-40B4-BE49-F238E27FC236}">
                <a16:creationId xmlns:a16="http://schemas.microsoft.com/office/drawing/2014/main" id="{BCFE4AB6-2B68-F8CD-3D6A-7581B82C925D}"/>
              </a:ext>
            </a:extLst>
          </p:cNvPr>
          <p:cNvSpPr/>
          <p:nvPr/>
        </p:nvSpPr>
        <p:spPr>
          <a:xfrm>
            <a:off x="801752" y="5179219"/>
            <a:ext cx="985838" cy="9858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G</a:t>
            </a:r>
          </a:p>
        </p:txBody>
      </p:sp>
      <p:sp>
        <p:nvSpPr>
          <p:cNvPr id="15" name="TextBox 14">
            <a:extLst>
              <a:ext uri="{FF2B5EF4-FFF2-40B4-BE49-F238E27FC236}">
                <a16:creationId xmlns:a16="http://schemas.microsoft.com/office/drawing/2014/main" id="{72C09652-D265-F4F8-391A-7AA07C1AFAF7}"/>
              </a:ext>
            </a:extLst>
          </p:cNvPr>
          <p:cNvSpPr txBox="1"/>
          <p:nvPr/>
        </p:nvSpPr>
        <p:spPr>
          <a:xfrm>
            <a:off x="2160985" y="5113492"/>
            <a:ext cx="6093618" cy="1210195"/>
          </a:xfrm>
          <a:prstGeom prst="rect">
            <a:avLst/>
          </a:prstGeom>
          <a:solidFill>
            <a:schemeClr val="accent4"/>
          </a:solidFill>
        </p:spPr>
        <p:txBody>
          <a:bodyPr wrap="square" lIns="216000" anchor="ctr" anchorCtr="0">
            <a:noAutofit/>
          </a:bodyPr>
          <a:lstStyle/>
          <a:p>
            <a:pPr marL="0" marR="0" lvl="0" indent="0" algn="l" defTabSz="914374" rtl="0" eaLnBrk="1" fontAlgn="auto" latinLnBrk="0" hangingPunct="1">
              <a:lnSpc>
                <a:spcPct val="100000"/>
              </a:lnSpc>
              <a:spcBef>
                <a:spcPct val="0"/>
              </a:spcBef>
              <a:spcAft>
                <a:spcPts val="600"/>
              </a:spcAft>
              <a:buClrTx/>
              <a:buSzTx/>
              <a:buFont typeface="Arial" panose="020B0604020202020204" pitchFamily="34" charset="0"/>
              <a:buNone/>
              <a:tabLst/>
            </a:pPr>
            <a:r>
              <a:rPr kumimoji="0" lang="en-AU" sz="24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Give a suggestion for improvement </a:t>
            </a:r>
            <a:endParaRPr lang="en-AU" sz="2400" kern="1200" noProof="0" dirty="0">
              <a:solidFill>
                <a:schemeClr val="accent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13AAA29-10E2-4C9A-E130-3E26666997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1502" y="2216950"/>
            <a:ext cx="3635868" cy="2844414"/>
          </a:xfrm>
          <a:prstGeom prst="rect">
            <a:avLst/>
          </a:prstGeom>
        </p:spPr>
      </p:pic>
      <p:sp>
        <p:nvSpPr>
          <p:cNvPr id="7" name="Slide Number Placeholder 1">
            <a:extLst>
              <a:ext uri="{FF2B5EF4-FFF2-40B4-BE49-F238E27FC236}">
                <a16:creationId xmlns:a16="http://schemas.microsoft.com/office/drawing/2014/main" id="{B1063D09-9A34-6B21-F889-ADC505C2D4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43</a:t>
            </a:fld>
            <a:endParaRPr lang="en-AU"/>
          </a:p>
        </p:txBody>
      </p:sp>
    </p:spTree>
    <p:custDataLst>
      <p:tags r:id="rId1"/>
    </p:custDataLst>
    <p:extLst>
      <p:ext uri="{BB962C8B-B14F-4D97-AF65-F5344CB8AC3E}">
        <p14:creationId xmlns:p14="http://schemas.microsoft.com/office/powerpoint/2010/main" val="319925649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5 lesson 2 </a:t>
            </a:r>
            <a:r>
              <a:rPr lang="en-AU" dirty="0"/>
              <a:t> –</a:t>
            </a:r>
            <a:r>
              <a:rPr lang="en-AU" noProof="0" dirty="0"/>
              <a:t> Do now</a:t>
            </a:r>
          </a:p>
        </p:txBody>
      </p:sp>
      <p:sp>
        <p:nvSpPr>
          <p:cNvPr id="8" name="Content Placeholder 2">
            <a:extLst>
              <a:ext uri="{FF2B5EF4-FFF2-40B4-BE49-F238E27FC236}">
                <a16:creationId xmlns:a16="http://schemas.microsoft.com/office/drawing/2014/main" id="{956B78F3-1D8F-13EA-1FB2-14F91A31C0F2}"/>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dirty="0">
                <a:solidFill>
                  <a:srgbClr val="000000"/>
                </a:solidFill>
              </a:rPr>
              <a:t>On a post it note write a quick response of a time you had to plan something that you have actioned.</a:t>
            </a:r>
            <a:endParaRPr lang="en-AU" sz="2800" dirty="0"/>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44</a:t>
            </a:fld>
            <a:endParaRPr lang="en-AU" noProof="0"/>
          </a:p>
        </p:txBody>
      </p:sp>
    </p:spTree>
    <p:extLst>
      <p:ext uri="{BB962C8B-B14F-4D97-AF65-F5344CB8AC3E}">
        <p14:creationId xmlns:p14="http://schemas.microsoft.com/office/powerpoint/2010/main" val="27682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F52E8-82AA-AF65-A6E7-78B0CA93F18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5AF0041-46BD-52B5-C258-AC2DB98E64ED}"/>
              </a:ext>
            </a:extLst>
          </p:cNvPr>
          <p:cNvSpPr>
            <a:spLocks noGrp="1"/>
          </p:cNvSpPr>
          <p:nvPr>
            <p:ph type="title" idx="4294967295"/>
          </p:nvPr>
        </p:nvSpPr>
        <p:spPr>
          <a:xfrm>
            <a:off x="803521" y="5534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(12)</a:t>
            </a:r>
          </a:p>
        </p:txBody>
      </p:sp>
      <p:sp>
        <p:nvSpPr>
          <p:cNvPr id="11" name="Rectangle 10">
            <a:extLst>
              <a:ext uri="{FF2B5EF4-FFF2-40B4-BE49-F238E27FC236}">
                <a16:creationId xmlns:a16="http://schemas.microsoft.com/office/drawing/2014/main" id="{F8D855BC-FCA5-41CE-31CD-63F64F6374CC}"/>
              </a:ext>
            </a:extLst>
          </p:cNvPr>
          <p:cNvSpPr/>
          <p:nvPr/>
        </p:nvSpPr>
        <p:spPr>
          <a:xfrm>
            <a:off x="803521"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Aft>
                <a:spcPts val="600"/>
              </a:spcAft>
            </a:pPr>
            <a:r>
              <a:rPr lang="en-AU" sz="2000" dirty="0">
                <a:solidFill>
                  <a:schemeClr val="tx1"/>
                </a:solidFill>
                <a:latin typeface="Arial" panose="020B0604020202020204" pitchFamily="34" charset="0"/>
                <a:cs typeface="Arial" panose="020B0604020202020204" pitchFamily="34" charset="0"/>
              </a:rPr>
              <a:t>We are:</a:t>
            </a:r>
            <a:br>
              <a:rPr lang="en-AU" sz="2000" dirty="0">
                <a:solidFill>
                  <a:schemeClr val="tx1"/>
                </a:solidFill>
                <a:latin typeface="Arial" panose="020B0604020202020204" pitchFamily="34" charset="0"/>
                <a:cs typeface="Arial" panose="020B0604020202020204" pitchFamily="34" charset="0"/>
              </a:rPr>
            </a:br>
            <a:r>
              <a:rPr lang="en-AU" sz="2000" dirty="0">
                <a:solidFill>
                  <a:schemeClr val="tx1"/>
                </a:solidFill>
                <a:latin typeface="Arial" panose="020B0604020202020204" pitchFamily="34" charset="0"/>
                <a:cs typeface="Arial" panose="020B0604020202020204" pitchFamily="34" charset="0"/>
              </a:rPr>
              <a:t>Developing an action plan so that we can manage our time and resources to successfully complete our project on time. </a:t>
            </a:r>
            <a:endParaRPr lang="en-US" sz="20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71B4BFA-9CAF-DF3F-28C4-F8C0C3A18BE7}"/>
              </a:ext>
            </a:extLst>
          </p:cNvPr>
          <p:cNvSpPr/>
          <p:nvPr/>
        </p:nvSpPr>
        <p:spPr>
          <a:xfrm>
            <a:off x="6096000" y="553453"/>
            <a:ext cx="5101390"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2" name="Rectangle 11">
            <a:extLst>
              <a:ext uri="{FF2B5EF4-FFF2-40B4-BE49-F238E27FC236}">
                <a16:creationId xmlns:a16="http://schemas.microsoft.com/office/drawing/2014/main" id="{53433406-C3BF-35DD-68C9-90FFA4F9C322}"/>
              </a:ext>
            </a:extLst>
          </p:cNvPr>
          <p:cNvSpPr/>
          <p:nvPr/>
        </p:nvSpPr>
        <p:spPr>
          <a:xfrm>
            <a:off x="6096000"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Aft>
                <a:spcPts val="600"/>
              </a:spcAft>
            </a:pPr>
            <a:r>
              <a:rPr lang="en-AU" sz="2000" dirty="0">
                <a:solidFill>
                  <a:schemeClr val="tx1"/>
                </a:solidFill>
                <a:latin typeface="Arial" panose="020B0604020202020204" pitchFamily="34" charset="0"/>
                <a:ea typeface="Calibri"/>
                <a:cs typeface="Arial" panose="020B0604020202020204" pitchFamily="34" charset="0"/>
              </a:rPr>
              <a:t>I can:</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develop a project goal and list of tasks </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set deadlines and create a timeline </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list resources needed to complete my design project. </a:t>
            </a:r>
          </a:p>
          <a:p>
            <a:pPr>
              <a:lnSpc>
                <a:spcPct val="150000"/>
              </a:lnSpc>
              <a:spcBef>
                <a:spcPts val="1200"/>
              </a:spcBef>
              <a:spcAft>
                <a:spcPts val="600"/>
              </a:spcAft>
            </a:pPr>
            <a:endParaRPr lang="en-AU" sz="2000" dirty="0">
              <a:solidFill>
                <a:schemeClr val="tx1"/>
              </a:solidFill>
              <a:latin typeface="Arial" panose="020B0604020202020204" pitchFamily="34" charset="0"/>
              <a:ea typeface="Calibri"/>
              <a:cs typeface="Arial" panose="020B0604020202020204" pitchFamily="34" charset="0"/>
            </a:endParaRPr>
          </a:p>
          <a:p>
            <a:pPr>
              <a:lnSpc>
                <a:spcPct val="150000"/>
              </a:lnSpc>
              <a:spcBef>
                <a:spcPts val="1200"/>
              </a:spcBef>
              <a:spcAft>
                <a:spcPts val="600"/>
              </a:spcAft>
            </a:pPr>
            <a:endParaRPr lang="en-AU" sz="2000" dirty="0">
              <a:solidFill>
                <a:schemeClr val="tx1"/>
              </a:solidFill>
              <a:latin typeface="Arial" panose="020B0604020202020204" pitchFamily="34" charset="0"/>
              <a:ea typeface="Calibri"/>
              <a:cs typeface="Arial" panose="020B0604020202020204" pitchFamily="34" charset="0"/>
            </a:endParaRPr>
          </a:p>
          <a:p>
            <a:pPr>
              <a:lnSpc>
                <a:spcPct val="150000"/>
              </a:lnSpc>
              <a:spcBef>
                <a:spcPts val="1200"/>
              </a:spcBef>
              <a:spcAft>
                <a:spcPts val="600"/>
              </a:spcAft>
            </a:pPr>
            <a:endParaRPr lang="en-AU" sz="2000" dirty="0">
              <a:solidFill>
                <a:schemeClr val="tx1"/>
              </a:solidFill>
              <a:latin typeface="Arial" panose="020B0604020202020204" pitchFamily="34" charset="0"/>
              <a:ea typeface="Calibri"/>
              <a:cs typeface="Arial" panose="020B0604020202020204" pitchFamily="34" charset="0"/>
            </a:endParaRPr>
          </a:p>
        </p:txBody>
      </p:sp>
      <p:sp>
        <p:nvSpPr>
          <p:cNvPr id="13" name="Slide Number Placeholder 1">
            <a:extLst>
              <a:ext uri="{FF2B5EF4-FFF2-40B4-BE49-F238E27FC236}">
                <a16:creationId xmlns:a16="http://schemas.microsoft.com/office/drawing/2014/main" id="{C44238D1-4021-A3AB-D32C-B6F7FBD9CA7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45</a:t>
            </a:fld>
            <a:endParaRPr lang="en-AU"/>
          </a:p>
        </p:txBody>
      </p:sp>
    </p:spTree>
    <p:extLst>
      <p:ext uri="{BB962C8B-B14F-4D97-AF65-F5344CB8AC3E}">
        <p14:creationId xmlns:p14="http://schemas.microsoft.com/office/powerpoint/2010/main" val="11935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noProof="0" dirty="0">
                <a:latin typeface="+mj-lt"/>
              </a:rPr>
              <a:t>3-2-1 things I learned today</a:t>
            </a:r>
          </a:p>
        </p:txBody>
      </p:sp>
      <p:sp>
        <p:nvSpPr>
          <p:cNvPr id="10" name="Rectangle: Rounded Corners 8">
            <a:extLst>
              <a:ext uri="{FF2B5EF4-FFF2-40B4-BE49-F238E27FC236}">
                <a16:creationId xmlns:a16="http://schemas.microsoft.com/office/drawing/2014/main" id="{A433D718-5375-FE66-C1DE-19FC1D44989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noProof="0">
              <a:solidFill>
                <a:schemeClr val="tx1"/>
              </a:solidFill>
              <a:latin typeface="Arial" panose="020B0604020202020204" pitchFamily="34" charset="0"/>
              <a:cs typeface="Arial" panose="020B0604020202020204" pitchFamily="34" charset="0"/>
            </a:endParaRPr>
          </a:p>
        </p:txBody>
      </p:sp>
      <p:sp>
        <p:nvSpPr>
          <p:cNvPr id="12" name="Rectangle: Rounded Corners 10">
            <a:extLst>
              <a:ext uri="{FF2B5EF4-FFF2-40B4-BE49-F238E27FC236}">
                <a16:creationId xmlns:a16="http://schemas.microsoft.com/office/drawing/2014/main" id="{16D7740C-0A59-6FE8-E09F-8828EC12F6BB}"/>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noProof="0">
              <a:solidFill>
                <a:schemeClr val="tx1"/>
              </a:solidFill>
              <a:latin typeface="Arial" panose="020B0604020202020204" pitchFamily="34" charset="0"/>
              <a:cs typeface="Arial" panose="020B0604020202020204" pitchFamily="34" charset="0"/>
            </a:endParaRPr>
          </a:p>
        </p:txBody>
      </p:sp>
      <p:sp>
        <p:nvSpPr>
          <p:cNvPr id="13" name="Rectangle: Rounded Corners 7">
            <a:extLst>
              <a:ext uri="{FF2B5EF4-FFF2-40B4-BE49-F238E27FC236}">
                <a16:creationId xmlns:a16="http://schemas.microsoft.com/office/drawing/2014/main" id="{A7805317-FE6D-3360-8874-1C376CCF79F4}"/>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noProof="0">
              <a:solidFill>
                <a:schemeClr val="tx1"/>
              </a:solidFill>
              <a:latin typeface="Arial" panose="020B0604020202020204" pitchFamily="34" charset="0"/>
              <a:cs typeface="Arial" panose="020B0604020202020204" pitchFamily="34" charset="0"/>
            </a:endParaRPr>
          </a:p>
        </p:txBody>
      </p:sp>
      <p:sp>
        <p:nvSpPr>
          <p:cNvPr id="14" name="Google Shape;91;p15">
            <a:extLst>
              <a:ext uri="{FF2B5EF4-FFF2-40B4-BE49-F238E27FC236}">
                <a16:creationId xmlns:a16="http://schemas.microsoft.com/office/drawing/2014/main" id="{D1C70CE0-8958-07BD-9A2F-DE892500802E}"/>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AU" sz="1600" noProof="0" dirty="0">
                <a:latin typeface="Arial" panose="020B0604020202020204" pitchFamily="34" charset="0"/>
                <a:ea typeface="Montserrat"/>
                <a:cs typeface="Arial" panose="020B0604020202020204" pitchFamily="34" charset="0"/>
                <a:sym typeface="Montserrat"/>
              </a:rPr>
              <a:t>List 3 things you learned today:</a:t>
            </a:r>
            <a:endParaRPr lang="en-AU" sz="3200" noProof="0" dirty="0">
              <a:latin typeface="Arial" panose="020B0604020202020204" pitchFamily="34" charset="0"/>
              <a:ea typeface="Roboto"/>
              <a:cs typeface="Arial" panose="020B0604020202020204" pitchFamily="34" charset="0"/>
              <a:sym typeface="Roboto"/>
            </a:endParaRPr>
          </a:p>
        </p:txBody>
      </p:sp>
      <p:sp>
        <p:nvSpPr>
          <p:cNvPr id="15" name="Google Shape;92;p15">
            <a:extLst>
              <a:ext uri="{FF2B5EF4-FFF2-40B4-BE49-F238E27FC236}">
                <a16:creationId xmlns:a16="http://schemas.microsoft.com/office/drawing/2014/main" id="{C4A669B9-AF6E-B850-8FDB-7A1FA752373F}"/>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AU" noProof="0">
                <a:sym typeface="Montserrat"/>
              </a:rPr>
              <a:t>1. </a:t>
            </a:r>
          </a:p>
        </p:txBody>
      </p:sp>
      <p:sp>
        <p:nvSpPr>
          <p:cNvPr id="16" name="Google Shape;93;p15">
            <a:extLst>
              <a:ext uri="{FF2B5EF4-FFF2-40B4-BE49-F238E27FC236}">
                <a16:creationId xmlns:a16="http://schemas.microsoft.com/office/drawing/2014/main" id="{FC115D15-119D-00B3-B0EF-0FE4DB558A20}"/>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AU" sz="1600" noProof="0">
                <a:latin typeface="Arial" panose="020B0604020202020204" pitchFamily="34" charset="0"/>
                <a:ea typeface="Montserrat"/>
                <a:cs typeface="Arial" panose="020B0604020202020204" pitchFamily="34" charset="0"/>
                <a:sym typeface="Montserrat"/>
              </a:rPr>
              <a:t>2. </a:t>
            </a:r>
          </a:p>
        </p:txBody>
      </p:sp>
      <p:sp>
        <p:nvSpPr>
          <p:cNvPr id="17" name="Google Shape;94;p15">
            <a:extLst>
              <a:ext uri="{FF2B5EF4-FFF2-40B4-BE49-F238E27FC236}">
                <a16:creationId xmlns:a16="http://schemas.microsoft.com/office/drawing/2014/main" id="{F97E4176-3AC9-0D34-E8F4-3300468B7721}"/>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AU" sz="1600" noProof="0">
                <a:latin typeface="Arial" panose="020B0604020202020204" pitchFamily="34" charset="0"/>
                <a:ea typeface="Montserrat"/>
                <a:cs typeface="Arial" panose="020B0604020202020204" pitchFamily="34" charset="0"/>
                <a:sym typeface="Montserrat"/>
              </a:rPr>
              <a:t>3. </a:t>
            </a:r>
          </a:p>
        </p:txBody>
      </p:sp>
      <p:sp>
        <p:nvSpPr>
          <p:cNvPr id="24" name="Google Shape;91;p15">
            <a:extLst>
              <a:ext uri="{FF2B5EF4-FFF2-40B4-BE49-F238E27FC236}">
                <a16:creationId xmlns:a16="http://schemas.microsoft.com/office/drawing/2014/main" id="{7857BE96-132F-98EF-BE1E-E8555C8850A1}"/>
              </a:ext>
            </a:extLst>
          </p:cNvPr>
          <p:cNvSpPr txBox="1"/>
          <p:nvPr/>
        </p:nvSpPr>
        <p:spPr>
          <a:xfrm>
            <a:off x="1595573" y="2730372"/>
            <a:ext cx="5438563" cy="554000"/>
          </a:xfrm>
          <a:prstGeom prst="rect">
            <a:avLst/>
          </a:prstGeom>
          <a:noFill/>
          <a:ln>
            <a:noFill/>
          </a:ln>
        </p:spPr>
        <p:txBody>
          <a:bodyPr spcFirstLastPara="1" wrap="square" lIns="121900" tIns="121900" rIns="121900" bIns="121900" anchor="t" anchorCtr="0">
            <a:noAutofit/>
          </a:bodyPr>
          <a:lstStyle/>
          <a:p>
            <a:r>
              <a:rPr lang="en-AU" sz="1600" noProof="0">
                <a:latin typeface="Arial" panose="020B0604020202020204" pitchFamily="34" charset="0"/>
                <a:ea typeface="Montserrat"/>
                <a:cs typeface="Arial" panose="020B0604020202020204" pitchFamily="34" charset="0"/>
                <a:sym typeface="Montserrat"/>
              </a:rPr>
              <a:t>List 2 questions you have about these things:</a:t>
            </a:r>
            <a:endParaRPr lang="en-AU" sz="3200" noProof="0">
              <a:latin typeface="Arial" panose="020B0604020202020204" pitchFamily="34" charset="0"/>
              <a:ea typeface="Roboto"/>
              <a:cs typeface="Arial" panose="020B0604020202020204" pitchFamily="34" charset="0"/>
              <a:sym typeface="Roboto"/>
            </a:endParaRPr>
          </a:p>
        </p:txBody>
      </p:sp>
      <p:sp>
        <p:nvSpPr>
          <p:cNvPr id="27" name="Google Shape;92;p15">
            <a:extLst>
              <a:ext uri="{FF2B5EF4-FFF2-40B4-BE49-F238E27FC236}">
                <a16:creationId xmlns:a16="http://schemas.microsoft.com/office/drawing/2014/main" id="{8505BFD1-0971-72E4-14F2-703EEE77600D}"/>
              </a:ext>
            </a:extLst>
          </p:cNvPr>
          <p:cNvSpPr txBox="1"/>
          <p:nvPr/>
        </p:nvSpPr>
        <p:spPr>
          <a:xfrm>
            <a:off x="1782255" y="3293987"/>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AU" sz="1600" noProof="0">
                <a:latin typeface="Arial" panose="020B0604020202020204" pitchFamily="34" charset="0"/>
                <a:ea typeface="Montserrat"/>
                <a:cs typeface="Arial" panose="020B0604020202020204" pitchFamily="34" charset="0"/>
                <a:sym typeface="Montserrat"/>
              </a:rPr>
              <a:t>1. </a:t>
            </a:r>
          </a:p>
        </p:txBody>
      </p:sp>
      <p:sp>
        <p:nvSpPr>
          <p:cNvPr id="28" name="Google Shape;93;p15">
            <a:extLst>
              <a:ext uri="{FF2B5EF4-FFF2-40B4-BE49-F238E27FC236}">
                <a16:creationId xmlns:a16="http://schemas.microsoft.com/office/drawing/2014/main" id="{A035F581-F0CD-49F8-EBD9-3BC1EC1FD6BF}"/>
              </a:ext>
            </a:extLst>
          </p:cNvPr>
          <p:cNvSpPr txBox="1"/>
          <p:nvPr/>
        </p:nvSpPr>
        <p:spPr>
          <a:xfrm>
            <a:off x="5285289" y="3293987"/>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AU" sz="1600" noProof="0">
                <a:latin typeface="Arial" panose="020B0604020202020204" pitchFamily="34" charset="0"/>
                <a:ea typeface="Montserrat"/>
                <a:cs typeface="Arial" panose="020B0604020202020204" pitchFamily="34" charset="0"/>
                <a:sym typeface="Montserrat"/>
              </a:rPr>
              <a:t>2. </a:t>
            </a:r>
          </a:p>
        </p:txBody>
      </p:sp>
      <p:sp>
        <p:nvSpPr>
          <p:cNvPr id="30" name="Google Shape;91;p15">
            <a:extLst>
              <a:ext uri="{FF2B5EF4-FFF2-40B4-BE49-F238E27FC236}">
                <a16:creationId xmlns:a16="http://schemas.microsoft.com/office/drawing/2014/main" id="{4254980D-39EA-FE75-5709-CEFD7BC5BDB0}"/>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AU" sz="1600" noProof="0">
                <a:latin typeface="Arial" panose="020B0604020202020204" pitchFamily="34" charset="0"/>
                <a:ea typeface="Montserrat"/>
                <a:cs typeface="Arial" panose="020B0604020202020204" pitchFamily="34" charset="0"/>
                <a:sym typeface="Montserrat"/>
              </a:rPr>
              <a:t>Give 1 reason why it’s important to learn about these things:</a:t>
            </a:r>
            <a:endParaRPr lang="en-AU" sz="3200" noProof="0">
              <a:latin typeface="Arial" panose="020B0604020202020204" pitchFamily="34" charset="0"/>
              <a:ea typeface="Roboto"/>
              <a:cs typeface="Arial" panose="020B0604020202020204" pitchFamily="34" charset="0"/>
              <a:sym typeface="Roboto"/>
            </a:endParaRPr>
          </a:p>
        </p:txBody>
      </p:sp>
      <p:sp>
        <p:nvSpPr>
          <p:cNvPr id="31" name="Google Shape;92;p15">
            <a:extLst>
              <a:ext uri="{FF2B5EF4-FFF2-40B4-BE49-F238E27FC236}">
                <a16:creationId xmlns:a16="http://schemas.microsoft.com/office/drawing/2014/main" id="{1AB0E816-7E18-C04B-82DE-A4B9FB57ADD6}"/>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AU" sz="1600" noProof="0">
                <a:latin typeface="Arial" panose="020B0604020202020204" pitchFamily="34" charset="0"/>
                <a:ea typeface="Montserrat"/>
                <a:cs typeface="Arial" panose="020B0604020202020204" pitchFamily="34" charset="0"/>
                <a:sym typeface="Montserrat"/>
              </a:rPr>
              <a:t>1. </a:t>
            </a:r>
          </a:p>
        </p:txBody>
      </p:sp>
      <p:sp>
        <p:nvSpPr>
          <p:cNvPr id="32" name="Oval 31">
            <a:extLst>
              <a:ext uri="{FF2B5EF4-FFF2-40B4-BE49-F238E27FC236}">
                <a16:creationId xmlns:a16="http://schemas.microsoft.com/office/drawing/2014/main" id="{863ED12C-2A30-ABE8-7BB5-C58D1CA3279C}"/>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noProof="0" dirty="0">
                <a:latin typeface="Arial" panose="020B0604020202020204" pitchFamily="34" charset="0"/>
                <a:cs typeface="Arial" panose="020B0604020202020204" pitchFamily="34" charset="0"/>
              </a:rPr>
              <a:t>3</a:t>
            </a:r>
          </a:p>
        </p:txBody>
      </p:sp>
      <p:sp>
        <p:nvSpPr>
          <p:cNvPr id="33" name="Oval 32">
            <a:extLst>
              <a:ext uri="{FF2B5EF4-FFF2-40B4-BE49-F238E27FC236}">
                <a16:creationId xmlns:a16="http://schemas.microsoft.com/office/drawing/2014/main" id="{9B2DD171-8D9A-9D6C-DA9E-6E81790CAFD6}"/>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noProof="0" dirty="0">
                <a:latin typeface="Arial" panose="020B0604020202020204" pitchFamily="34" charset="0"/>
                <a:cs typeface="Arial" panose="020B0604020202020204" pitchFamily="34" charset="0"/>
              </a:rPr>
              <a:t>2</a:t>
            </a:r>
          </a:p>
        </p:txBody>
      </p:sp>
      <p:sp>
        <p:nvSpPr>
          <p:cNvPr id="34" name="Oval 33">
            <a:extLst>
              <a:ext uri="{FF2B5EF4-FFF2-40B4-BE49-F238E27FC236}">
                <a16:creationId xmlns:a16="http://schemas.microsoft.com/office/drawing/2014/main" id="{584861F6-F7BB-6EB7-F31C-2617386F3422}"/>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noProof="0" dirty="0">
                <a:latin typeface="Arial" panose="020B0604020202020204" pitchFamily="34" charset="0"/>
                <a:cs typeface="Arial" panose="020B0604020202020204" pitchFamily="34" charset="0"/>
              </a:rPr>
              <a:t>1</a:t>
            </a:r>
          </a:p>
        </p:txBody>
      </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t>46</a:t>
            </a:fld>
            <a:endParaRPr lang="en-AU" noProof="0"/>
          </a:p>
        </p:txBody>
      </p:sp>
    </p:spTree>
    <p:extLst>
      <p:ext uri="{BB962C8B-B14F-4D97-AF65-F5344CB8AC3E}">
        <p14:creationId xmlns:p14="http://schemas.microsoft.com/office/powerpoint/2010/main" val="84792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5 lesson 3</a:t>
            </a:r>
            <a:r>
              <a:rPr lang="en-AU" dirty="0"/>
              <a:t> –</a:t>
            </a:r>
            <a:r>
              <a:rPr lang="en-AU" noProof="0" dirty="0"/>
              <a:t> Do now</a:t>
            </a:r>
          </a:p>
        </p:txBody>
      </p:sp>
      <p:sp>
        <p:nvSpPr>
          <p:cNvPr id="8" name="Content Placeholder 2">
            <a:extLst>
              <a:ext uri="{FF2B5EF4-FFF2-40B4-BE49-F238E27FC236}">
                <a16:creationId xmlns:a16="http://schemas.microsoft.com/office/drawing/2014/main" id="{9D8CD868-0A2B-9B80-A652-5A3B32ED81B4}"/>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Review your annotated sketches and peer feedback from the previous lesson.</a:t>
            </a:r>
          </a:p>
          <a:p>
            <a:r>
              <a:rPr lang="en-AU" sz="2400" dirty="0"/>
              <a:t>Based on feedback, what adjustments do you plan to make to your design?</a:t>
            </a:r>
          </a:p>
          <a:p>
            <a:r>
              <a:rPr lang="en-AU" sz="2400" dirty="0"/>
              <a:t>How can you represent your design idea as a working prototype?</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47</a:t>
            </a:fld>
            <a:endParaRPr lang="en-AU" noProof="0"/>
          </a:p>
        </p:txBody>
      </p:sp>
    </p:spTree>
    <p:extLst>
      <p:ext uri="{BB962C8B-B14F-4D97-AF65-F5344CB8AC3E}">
        <p14:creationId xmlns:p14="http://schemas.microsoft.com/office/powerpoint/2010/main" val="381346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DBC1CCA-9F95-0498-9130-04A917A095F7}"/>
              </a:ext>
            </a:extLst>
          </p:cNvPr>
          <p:cNvSpPr>
            <a:spLocks noGrp="1"/>
          </p:cNvSpPr>
          <p:nvPr>
            <p:ph type="title" idx="4294967295"/>
          </p:nvPr>
        </p:nvSpPr>
        <p:spPr>
          <a:xfrm>
            <a:off x="803521" y="5534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(13)</a:t>
            </a:r>
          </a:p>
        </p:txBody>
      </p:sp>
      <p:sp>
        <p:nvSpPr>
          <p:cNvPr id="11" name="Rectangle 10">
            <a:extLst>
              <a:ext uri="{FF2B5EF4-FFF2-40B4-BE49-F238E27FC236}">
                <a16:creationId xmlns:a16="http://schemas.microsoft.com/office/drawing/2014/main" id="{16803163-C0AF-DAC4-5E1C-BB7560C0ED67}"/>
              </a:ext>
            </a:extLst>
          </p:cNvPr>
          <p:cNvSpPr/>
          <p:nvPr/>
        </p:nvSpPr>
        <p:spPr>
          <a:xfrm>
            <a:off x="803521"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Aft>
                <a:spcPts val="600"/>
              </a:spcAft>
            </a:pPr>
            <a:r>
              <a:rPr lang="en-AU" sz="2000">
                <a:solidFill>
                  <a:schemeClr val="tx1"/>
                </a:solidFill>
              </a:rPr>
              <a:t>We are:</a:t>
            </a:r>
            <a:br>
              <a:rPr lang="en-AU" sz="2000">
                <a:solidFill>
                  <a:schemeClr val="tx1"/>
                </a:solidFill>
              </a:rPr>
            </a:br>
            <a:r>
              <a:rPr lang="en-AU" sz="2000">
                <a:solidFill>
                  <a:schemeClr val="tx1"/>
                </a:solidFill>
              </a:rPr>
              <a:t>Constructing a 1:1 scale prototype to test our design's form and functionality.</a:t>
            </a:r>
            <a:endParaRPr lang="en-US" sz="200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407F004-D74D-2A3D-78CC-39725E3CF14D}"/>
              </a:ext>
            </a:extLst>
          </p:cNvPr>
          <p:cNvSpPr/>
          <p:nvPr/>
        </p:nvSpPr>
        <p:spPr>
          <a:xfrm>
            <a:off x="6096000" y="553453"/>
            <a:ext cx="5101390"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Success criteria</a:t>
            </a:r>
          </a:p>
        </p:txBody>
      </p:sp>
      <p:sp>
        <p:nvSpPr>
          <p:cNvPr id="12" name="Rectangle 11">
            <a:extLst>
              <a:ext uri="{FF2B5EF4-FFF2-40B4-BE49-F238E27FC236}">
                <a16:creationId xmlns:a16="http://schemas.microsoft.com/office/drawing/2014/main" id="{B7089CBF-89C3-701B-7385-2B7FB9810D6C}"/>
              </a:ext>
            </a:extLst>
          </p:cNvPr>
          <p:cNvSpPr/>
          <p:nvPr/>
        </p:nvSpPr>
        <p:spPr>
          <a:xfrm>
            <a:off x="6096000"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Aft>
                <a:spcPts val="600"/>
              </a:spcAft>
            </a:pPr>
            <a:r>
              <a:rPr lang="en-AU" sz="2000" dirty="0">
                <a:solidFill>
                  <a:schemeClr val="tx1"/>
                </a:solidFill>
                <a:latin typeface="Arial" panose="020B0604020202020204" pitchFamily="34" charset="0"/>
                <a:ea typeface="Calibri"/>
                <a:cs typeface="Arial" panose="020B0604020202020204" pitchFamily="34" charset="0"/>
              </a:rPr>
              <a:t>I can:</a:t>
            </a:r>
          </a:p>
          <a:p>
            <a:pPr marL="342900" indent="-342900">
              <a:lnSpc>
                <a:spcPct val="150000"/>
              </a:lnSpc>
              <a:spcAft>
                <a:spcPts val="600"/>
              </a:spcAft>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Create a scale prototype using cardboard or paper.</a:t>
            </a:r>
          </a:p>
          <a:p>
            <a:pPr marL="342900" indent="-342900">
              <a:lnSpc>
                <a:spcPct val="150000"/>
              </a:lnSpc>
              <a:spcAft>
                <a:spcPts val="600"/>
              </a:spcAft>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Test and evaluate the prototype for accuracy and functionality.</a:t>
            </a:r>
          </a:p>
          <a:p>
            <a:pPr marL="342900" indent="-342900">
              <a:lnSpc>
                <a:spcPct val="150000"/>
              </a:lnSpc>
              <a:spcAft>
                <a:spcPts val="600"/>
              </a:spcAft>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Communicate the purpose and features of my design through annotations and feedback.</a:t>
            </a:r>
            <a:endParaRPr lang="en-AU" sz="2000" dirty="0">
              <a:solidFill>
                <a:schemeClr val="tx1"/>
              </a:solidFill>
              <a:latin typeface="Arial" panose="020B0604020202020204" pitchFamily="34" charset="0"/>
              <a:ea typeface="Calibri"/>
              <a:cs typeface="Arial" panose="020B0604020202020204" pitchFamily="34" charset="0"/>
            </a:endParaRPr>
          </a:p>
        </p:txBody>
      </p:sp>
      <p:sp>
        <p:nvSpPr>
          <p:cNvPr id="13" name="Slide Number Placeholder 1">
            <a:extLst>
              <a:ext uri="{FF2B5EF4-FFF2-40B4-BE49-F238E27FC236}">
                <a16:creationId xmlns:a16="http://schemas.microsoft.com/office/drawing/2014/main" id="{3107EBB1-6C71-826A-6570-DE7F9F15D8D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48</a:t>
            </a:fld>
            <a:endParaRPr lang="en-AU"/>
          </a:p>
        </p:txBody>
      </p:sp>
    </p:spTree>
    <p:extLst>
      <p:ext uri="{BB962C8B-B14F-4D97-AF65-F5344CB8AC3E}">
        <p14:creationId xmlns:p14="http://schemas.microsoft.com/office/powerpoint/2010/main" val="152402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nchor="t">
            <a:normAutofit/>
          </a:bodyPr>
          <a:lstStyle/>
          <a:p>
            <a:r>
              <a:rPr lang="en-AU" noProof="0" dirty="0"/>
              <a:t>Exit ticket </a:t>
            </a:r>
            <a:r>
              <a:rPr lang="en-AU" noProof="0" dirty="0">
                <a:solidFill>
                  <a:schemeClr val="bg1"/>
                </a:solidFill>
              </a:rPr>
              <a:t>(5)</a:t>
            </a:r>
          </a:p>
        </p:txBody>
      </p:sp>
      <p:pic>
        <p:nvPicPr>
          <p:cNvPr id="6" name="Content Placeholder 5" descr="The image displays a stlyised ticket design, predominantly light brown with black text. The left side reads &quot;EXIT TICKET&quot; with &quot;ADMIT ONE&quot; below. To the right, a section labeled &quot;Exit ticket responses&quot; lists three questions with blank answer spaces, each outlined in black. The questions are related to evaluating a prototype's success and potential improvements. At the bottom left, there are fields for &quot;Name&quot; and &quot;Lesson&quot; with spaces for input.">
            <a:extLst>
              <a:ext uri="{FF2B5EF4-FFF2-40B4-BE49-F238E27FC236}">
                <a16:creationId xmlns:a16="http://schemas.microsoft.com/office/drawing/2014/main" id="{AB3F1696-D746-B3DA-CB93-ADF19AE31A4D}"/>
              </a:ext>
            </a:extLst>
          </p:cNvPr>
          <p:cNvPicPr>
            <a:picLocks noGrp="1" noChangeAspect="1"/>
          </p:cNvPicPr>
          <p:nvPr>
            <p:ph type="pic" sz="quarter" idx="13"/>
          </p:nvPr>
        </p:nvPicPr>
        <p:blipFill>
          <a:blip r:embed="rId2"/>
          <a:srcRect l="6320" r="6320"/>
          <a:stretch/>
        </p:blipFill>
        <p:spPr>
          <a:noFill/>
        </p:spPr>
      </p:pic>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noProof="0" smtClean="0"/>
              <a:pPr>
                <a:lnSpc>
                  <a:spcPct val="90000"/>
                </a:lnSpc>
                <a:spcAft>
                  <a:spcPts val="600"/>
                </a:spcAft>
              </a:pPr>
              <a:t>49</a:t>
            </a:fld>
            <a:endParaRPr lang="en-AU" noProof="0"/>
          </a:p>
        </p:txBody>
      </p:sp>
    </p:spTree>
    <p:extLst>
      <p:ext uri="{BB962C8B-B14F-4D97-AF65-F5344CB8AC3E}">
        <p14:creationId xmlns:p14="http://schemas.microsoft.com/office/powerpoint/2010/main" val="33344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6A5BBF-FEF0-7BF5-7DFE-B662A0256D83}"/>
              </a:ext>
            </a:extLst>
          </p:cNvPr>
          <p:cNvSpPr>
            <a:spLocks noGrp="1"/>
          </p:cNvSpPr>
          <p:nvPr>
            <p:ph type="title"/>
          </p:nvPr>
        </p:nvSpPr>
        <p:spPr>
          <a:xfrm>
            <a:off x="360000" y="360000"/>
            <a:ext cx="11484000" cy="545601"/>
          </a:xfrm>
        </p:spPr>
        <p:txBody>
          <a:bodyPr/>
          <a:lstStyle/>
          <a:p>
            <a:r>
              <a:rPr lang="en-US" dirty="0"/>
              <a:t>Do now</a:t>
            </a:r>
          </a:p>
        </p:txBody>
      </p:sp>
      <p:sp>
        <p:nvSpPr>
          <p:cNvPr id="8" name="Text Placeholder 7">
            <a:extLst>
              <a:ext uri="{FF2B5EF4-FFF2-40B4-BE49-F238E27FC236}">
                <a16:creationId xmlns:a16="http://schemas.microsoft.com/office/drawing/2014/main" id="{1D9EEB97-D768-454F-571A-665CE17EADC7}"/>
              </a:ext>
            </a:extLst>
          </p:cNvPr>
          <p:cNvSpPr>
            <a:spLocks noGrp="1"/>
          </p:cNvSpPr>
          <p:nvPr>
            <p:ph type="body" sz="quarter" idx="18"/>
          </p:nvPr>
        </p:nvSpPr>
        <p:spPr>
          <a:xfrm>
            <a:off x="360363" y="1668463"/>
            <a:ext cx="11483975" cy="309562"/>
          </a:xfrm>
        </p:spPr>
        <p:txBody>
          <a:bodyPr/>
          <a:lstStyle/>
          <a:p>
            <a:r>
              <a:rPr lang="en-US" dirty="0"/>
              <a:t>Examine the PowerPoint collage and identify the names of the materials that you can see the </a:t>
            </a:r>
            <a:r>
              <a:rPr lang="en-US" dirty="0" err="1"/>
              <a:t>jewellery</a:t>
            </a:r>
            <a:r>
              <a:rPr lang="en-US" dirty="0"/>
              <a:t> is made from.</a:t>
            </a:r>
          </a:p>
        </p:txBody>
      </p:sp>
      <p:pic>
        <p:nvPicPr>
          <p:cNvPr id="14" name="Picture 13" descr="A collection of handcrafted jewelry and decorative items featuring turquoise, wood, and metal.">
            <a:extLst>
              <a:ext uri="{FF2B5EF4-FFF2-40B4-BE49-F238E27FC236}">
                <a16:creationId xmlns:a16="http://schemas.microsoft.com/office/drawing/2014/main" id="{E6C9F394-F017-C255-A417-4340330A91CE}"/>
              </a:ext>
            </a:extLst>
          </p:cNvPr>
          <p:cNvPicPr>
            <a:picLocks noChangeAspect="1"/>
          </p:cNvPicPr>
          <p:nvPr/>
        </p:nvPicPr>
        <p:blipFill>
          <a:blip r:embed="rId2"/>
          <a:stretch>
            <a:fillRect/>
          </a:stretch>
        </p:blipFill>
        <p:spPr>
          <a:xfrm>
            <a:off x="338615" y="2383667"/>
            <a:ext cx="3784376" cy="3727375"/>
          </a:xfrm>
          <a:prstGeom prst="rect">
            <a:avLst/>
          </a:prstGeom>
        </p:spPr>
      </p:pic>
      <p:pic>
        <p:nvPicPr>
          <p:cNvPr id="15" name="Picture 14">
            <a:extLst>
              <a:ext uri="{FF2B5EF4-FFF2-40B4-BE49-F238E27FC236}">
                <a16:creationId xmlns:a16="http://schemas.microsoft.com/office/drawing/2014/main" id="{779F4B5D-BE2A-E761-B4C3-6DC9B8E1DA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72568" y="2383664"/>
            <a:ext cx="3659432" cy="3718196"/>
          </a:xfrm>
          <a:prstGeom prst="rect">
            <a:avLst/>
          </a:prstGeom>
        </p:spPr>
      </p:pic>
      <p:pic>
        <p:nvPicPr>
          <p:cNvPr id="16" name="Picture 15">
            <a:extLst>
              <a:ext uri="{FF2B5EF4-FFF2-40B4-BE49-F238E27FC236}">
                <a16:creationId xmlns:a16="http://schemas.microsoft.com/office/drawing/2014/main" id="{5901FB77-533C-C15B-E875-2653782D12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63826" y="2383667"/>
            <a:ext cx="3774286" cy="3727375"/>
          </a:xfrm>
          <a:prstGeom prst="rect">
            <a:avLst/>
          </a:prstGeom>
        </p:spPr>
      </p:pic>
      <p:sp>
        <p:nvSpPr>
          <p:cNvPr id="13" name="TextBox 12">
            <a:extLst>
              <a:ext uri="{FF2B5EF4-FFF2-40B4-BE49-F238E27FC236}">
                <a16:creationId xmlns:a16="http://schemas.microsoft.com/office/drawing/2014/main" id="{45EFD622-FC92-9B3D-DCC2-8C47AE64982E}"/>
              </a:ext>
              <a:ext uri="{C183D7F6-B498-43B3-948B-1728B52AA6E4}">
                <adec:decorative xmlns:adec="http://schemas.microsoft.com/office/drawing/2017/decorative" val="1"/>
              </a:ext>
            </a:extLst>
          </p:cNvPr>
          <p:cNvSpPr txBox="1"/>
          <p:nvPr/>
        </p:nvSpPr>
        <p:spPr>
          <a:xfrm>
            <a:off x="385822" y="6292397"/>
            <a:ext cx="11204293"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100" noProof="0" dirty="0">
                <a:solidFill>
                  <a:schemeClr val="accent1"/>
                </a:solidFill>
              </a:rPr>
              <a:t>Figures 1, 2, 3: Images generated using Chat GPT (free) from the prompt collage of mixed material jewellery items.</a:t>
            </a:r>
          </a:p>
        </p:txBody>
      </p:sp>
      <p:sp>
        <p:nvSpPr>
          <p:cNvPr id="3" name="Slide Number Placeholder 2">
            <a:extLst>
              <a:ext uri="{FF2B5EF4-FFF2-40B4-BE49-F238E27FC236}">
                <a16:creationId xmlns:a16="http://schemas.microsoft.com/office/drawing/2014/main" id="{A24B6A06-1A0B-3D92-B5CE-8DF5DCA4877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43336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6 lesson 4</a:t>
            </a:r>
            <a:r>
              <a:rPr lang="en-AU" dirty="0"/>
              <a:t> –</a:t>
            </a:r>
            <a:r>
              <a:rPr lang="en-AU" noProof="0" dirty="0"/>
              <a:t> Do now</a:t>
            </a:r>
          </a:p>
        </p:txBody>
      </p:sp>
      <p:sp>
        <p:nvSpPr>
          <p:cNvPr id="8" name="Content Placeholder 2">
            <a:extLst>
              <a:ext uri="{FF2B5EF4-FFF2-40B4-BE49-F238E27FC236}">
                <a16:creationId xmlns:a16="http://schemas.microsoft.com/office/drawing/2014/main" id="{4194BFB2-8AC6-FED0-D673-B245C597A4E6}"/>
              </a:ext>
            </a:extLst>
          </p:cNvPr>
          <p:cNvSpPr txBox="1">
            <a:spLocks/>
          </p:cNvSpPr>
          <p:nvPr/>
        </p:nvSpPr>
        <p:spPr>
          <a:xfrm>
            <a:off x="360000" y="1620000"/>
            <a:ext cx="1076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Review the final prototype or annotated sketches completed in the previous lesson.</a:t>
            </a:r>
          </a:p>
          <a:p>
            <a:r>
              <a:rPr lang="en-AU" sz="2400" dirty="0"/>
              <a:t>What key dimensions and features need to be included in your technical drawings?</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50</a:t>
            </a:fld>
            <a:endParaRPr lang="en-AU" noProof="0"/>
          </a:p>
        </p:txBody>
      </p:sp>
    </p:spTree>
    <p:extLst>
      <p:ext uri="{BB962C8B-B14F-4D97-AF65-F5344CB8AC3E}">
        <p14:creationId xmlns:p14="http://schemas.microsoft.com/office/powerpoint/2010/main" val="425733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D7D04FC-C989-4A2E-3FBC-8BCE21EBDC57}"/>
              </a:ext>
            </a:extLst>
          </p:cNvPr>
          <p:cNvSpPr>
            <a:spLocks noGrp="1"/>
          </p:cNvSpPr>
          <p:nvPr>
            <p:ph type="title" idx="4294967295"/>
          </p:nvPr>
        </p:nvSpPr>
        <p:spPr>
          <a:xfrm>
            <a:off x="803521" y="5534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(14)</a:t>
            </a:r>
          </a:p>
        </p:txBody>
      </p:sp>
      <p:sp>
        <p:nvSpPr>
          <p:cNvPr id="11" name="Rectangle 10">
            <a:extLst>
              <a:ext uri="{FF2B5EF4-FFF2-40B4-BE49-F238E27FC236}">
                <a16:creationId xmlns:a16="http://schemas.microsoft.com/office/drawing/2014/main" id="{44B33A4F-78FF-13FB-274E-BCD841657751}"/>
              </a:ext>
            </a:extLst>
          </p:cNvPr>
          <p:cNvSpPr/>
          <p:nvPr/>
        </p:nvSpPr>
        <p:spPr>
          <a:xfrm>
            <a:off x="803521"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Aft>
                <a:spcPts val="600"/>
              </a:spcAft>
            </a:pPr>
            <a:r>
              <a:rPr lang="en-AU" sz="2000">
                <a:solidFill>
                  <a:schemeClr val="tx1"/>
                </a:solidFill>
              </a:rPr>
              <a:t>We will:</a:t>
            </a:r>
          </a:p>
          <a:p>
            <a:pPr>
              <a:lnSpc>
                <a:spcPct val="150000"/>
              </a:lnSpc>
              <a:spcAft>
                <a:spcPts val="600"/>
              </a:spcAft>
            </a:pPr>
            <a:r>
              <a:rPr lang="en-AU" sz="2000">
                <a:solidFill>
                  <a:schemeClr val="tx1"/>
                </a:solidFill>
              </a:rPr>
              <a:t>Use technical drawing techniques to represent design ideas accurately (by hand or using CAD software).</a:t>
            </a:r>
          </a:p>
        </p:txBody>
      </p:sp>
      <p:sp>
        <p:nvSpPr>
          <p:cNvPr id="10" name="Rectangle 9">
            <a:extLst>
              <a:ext uri="{FF2B5EF4-FFF2-40B4-BE49-F238E27FC236}">
                <a16:creationId xmlns:a16="http://schemas.microsoft.com/office/drawing/2014/main" id="{A6DEE4E4-2D7E-134C-B399-6874CD1EFCD2}"/>
              </a:ext>
            </a:extLst>
          </p:cNvPr>
          <p:cNvSpPr/>
          <p:nvPr/>
        </p:nvSpPr>
        <p:spPr>
          <a:xfrm>
            <a:off x="6096000" y="553453"/>
            <a:ext cx="5101390"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2" name="Rectangle 11">
            <a:extLst>
              <a:ext uri="{FF2B5EF4-FFF2-40B4-BE49-F238E27FC236}">
                <a16:creationId xmlns:a16="http://schemas.microsoft.com/office/drawing/2014/main" id="{662DFBDB-CDAB-F5A6-1B6E-2557E01EBCF2}"/>
              </a:ext>
            </a:extLst>
          </p:cNvPr>
          <p:cNvSpPr/>
          <p:nvPr/>
        </p:nvSpPr>
        <p:spPr>
          <a:xfrm>
            <a:off x="6096000"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Aft>
                <a:spcPts val="600"/>
              </a:spcAft>
            </a:pPr>
            <a:r>
              <a:rPr lang="en-AU" sz="2000">
                <a:solidFill>
                  <a:schemeClr val="tx1"/>
                </a:solidFill>
                <a:latin typeface="Arial" panose="020B0604020202020204" pitchFamily="34" charset="0"/>
                <a:ea typeface="Calibri"/>
                <a:cs typeface="Arial" panose="020B0604020202020204" pitchFamily="34" charset="0"/>
              </a:rPr>
              <a:t>I can:</a:t>
            </a:r>
          </a:p>
          <a:p>
            <a:pPr marL="342900" indent="-342900">
              <a:lnSpc>
                <a:spcPct val="150000"/>
              </a:lnSpc>
              <a:spcAft>
                <a:spcPts val="600"/>
              </a:spcAft>
              <a:buFont typeface="Arial" panose="020B0604020202020204" pitchFamily="34" charset="0"/>
              <a:buChar char="•"/>
            </a:pPr>
            <a:r>
              <a:rPr lang="en-AU" sz="2000">
                <a:solidFill>
                  <a:schemeClr val="tx1"/>
                </a:solidFill>
                <a:latin typeface="Arial" panose="020B0604020202020204" pitchFamily="34" charset="0"/>
                <a:ea typeface="Calibri"/>
                <a:cs typeface="Arial" panose="020B0604020202020204" pitchFamily="34" charset="0"/>
              </a:rPr>
              <a:t>Create orthogonal drawings of my final design that are to scale (AS1100) and dimensioned.</a:t>
            </a:r>
          </a:p>
          <a:p>
            <a:pPr marL="342900" indent="-342900">
              <a:lnSpc>
                <a:spcPct val="150000"/>
              </a:lnSpc>
              <a:spcAft>
                <a:spcPts val="600"/>
              </a:spcAft>
              <a:buFont typeface="Arial" panose="020B0604020202020204" pitchFamily="34" charset="0"/>
              <a:buChar char="•"/>
            </a:pPr>
            <a:r>
              <a:rPr lang="en-AU" sz="2000">
                <a:solidFill>
                  <a:schemeClr val="tx1"/>
                </a:solidFill>
                <a:latin typeface="Arial" panose="020B0604020202020204" pitchFamily="34" charset="0"/>
                <a:ea typeface="Calibri"/>
                <a:cs typeface="Arial" panose="020B0604020202020204" pitchFamily="34" charset="0"/>
              </a:rPr>
              <a:t>Produce an accurate isometric drawing of my design.</a:t>
            </a:r>
          </a:p>
          <a:p>
            <a:pPr marL="342900" indent="-342900">
              <a:lnSpc>
                <a:spcPct val="150000"/>
              </a:lnSpc>
              <a:spcAft>
                <a:spcPts val="600"/>
              </a:spcAft>
              <a:buFont typeface="Arial" panose="020B0604020202020204" pitchFamily="34" charset="0"/>
              <a:buChar char="•"/>
            </a:pPr>
            <a:r>
              <a:rPr lang="en-AU" sz="2000">
                <a:solidFill>
                  <a:schemeClr val="tx1"/>
                </a:solidFill>
                <a:latin typeface="Arial" panose="020B0604020202020204" pitchFamily="34" charset="0"/>
                <a:ea typeface="Calibri"/>
                <a:cs typeface="Arial" panose="020B0604020202020204" pitchFamily="34" charset="0"/>
              </a:rPr>
              <a:t>Render my isometric drawing with appropriate colour and shading for presentation.</a:t>
            </a:r>
          </a:p>
        </p:txBody>
      </p:sp>
      <p:sp>
        <p:nvSpPr>
          <p:cNvPr id="13" name="Slide Number Placeholder 1">
            <a:extLst>
              <a:ext uri="{FF2B5EF4-FFF2-40B4-BE49-F238E27FC236}">
                <a16:creationId xmlns:a16="http://schemas.microsoft.com/office/drawing/2014/main" id="{620AD031-2CDD-DABE-938B-8BA55EAD83C2}"/>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51</a:t>
            </a:fld>
            <a:endParaRPr lang="en-AU"/>
          </a:p>
        </p:txBody>
      </p:sp>
    </p:spTree>
    <p:extLst>
      <p:ext uri="{BB962C8B-B14F-4D97-AF65-F5344CB8AC3E}">
        <p14:creationId xmlns:p14="http://schemas.microsoft.com/office/powerpoint/2010/main" val="84420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nchor="t">
            <a:normAutofit/>
          </a:bodyPr>
          <a:lstStyle/>
          <a:p>
            <a:r>
              <a:rPr lang="en-AU" noProof="0" dirty="0"/>
              <a:t>Exit ticket </a:t>
            </a:r>
            <a:r>
              <a:rPr lang="en-AU" noProof="0" dirty="0">
                <a:solidFill>
                  <a:schemeClr val="bg1"/>
                </a:solidFill>
              </a:rPr>
              <a:t>(6)</a:t>
            </a:r>
          </a:p>
        </p:txBody>
      </p:sp>
      <p:pic>
        <p:nvPicPr>
          <p:cNvPr id="7" name="Content Placeholder 6" descr="The image displays a stlyised ticket design, predominantly light brown with black text. The left side reads &quot;EXIT TICKET&quot; with &quot;ADMIT ONE&quot; below. To the right, a section labeled &quot;Exit ticket responses&quot; lists three questions with blank answer spaces, each outlined in black. The questions are related to evaluating a prototype's success and potential improvements. At the bottom left, there are fields for &quot;Name&quot; and &quot;Lesson&quot; with spaces for input.">
            <a:extLst>
              <a:ext uri="{FF2B5EF4-FFF2-40B4-BE49-F238E27FC236}">
                <a16:creationId xmlns:a16="http://schemas.microsoft.com/office/drawing/2014/main" id="{9108788C-4918-8505-573C-4990156FF2F4}"/>
              </a:ext>
            </a:extLst>
          </p:cNvPr>
          <p:cNvPicPr>
            <a:picLocks noGrp="1" noChangeAspect="1"/>
          </p:cNvPicPr>
          <p:nvPr>
            <p:ph type="pic" sz="quarter" idx="13"/>
          </p:nvPr>
        </p:nvPicPr>
        <p:blipFill>
          <a:blip r:embed="rId2"/>
          <a:srcRect l="6396" r="6396"/>
          <a:stretch/>
        </p:blipFill>
        <p:spPr>
          <a:noFill/>
        </p:spPr>
      </p:pic>
      <p:sp>
        <p:nvSpPr>
          <p:cNvPr id="4" name="Slide Number Placeholder 3">
            <a:extLst>
              <a:ext uri="{FF2B5EF4-FFF2-40B4-BE49-F238E27FC236}">
                <a16:creationId xmlns:a16="http://schemas.microsoft.com/office/drawing/2014/main" id="{411CFEDE-A049-3F78-168B-92F3D037E975}"/>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noProof="0" smtClean="0"/>
              <a:pPr>
                <a:lnSpc>
                  <a:spcPct val="90000"/>
                </a:lnSpc>
                <a:spcAft>
                  <a:spcPts val="600"/>
                </a:spcAft>
              </a:pPr>
              <a:t>52</a:t>
            </a:fld>
            <a:endParaRPr lang="en-AU" noProof="0"/>
          </a:p>
        </p:txBody>
      </p:sp>
    </p:spTree>
    <p:extLst>
      <p:ext uri="{BB962C8B-B14F-4D97-AF65-F5344CB8AC3E}">
        <p14:creationId xmlns:p14="http://schemas.microsoft.com/office/powerpoint/2010/main" val="269893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6 lesson 5 </a:t>
            </a:r>
            <a:r>
              <a:rPr lang="en-AU" dirty="0"/>
              <a:t>– </a:t>
            </a:r>
            <a:r>
              <a:rPr lang="en-AU" noProof="0" dirty="0"/>
              <a:t>Do now</a:t>
            </a:r>
          </a:p>
        </p:txBody>
      </p:sp>
      <p:sp>
        <p:nvSpPr>
          <p:cNvPr id="8" name="Content Placeholder 2">
            <a:extLst>
              <a:ext uri="{FF2B5EF4-FFF2-40B4-BE49-F238E27FC236}">
                <a16:creationId xmlns:a16="http://schemas.microsoft.com/office/drawing/2014/main" id="{799E78BF-00F0-ADA2-0743-FFAC3A106061}"/>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a:solidFill>
                  <a:srgbClr val="000000"/>
                </a:solidFill>
                <a:latin typeface="+mn-lt"/>
              </a:rPr>
              <a:t>You will be using the next 7 lessons to produce your final jewellery practical. </a:t>
            </a:r>
          </a:p>
          <a:p>
            <a:r>
              <a:rPr lang="en-AU" sz="2400">
                <a:solidFill>
                  <a:srgbClr val="000000"/>
                </a:solidFill>
                <a:latin typeface="+mn-lt"/>
              </a:rPr>
              <a:t>Put your PPE on and quietly stand behind your workstation.</a:t>
            </a:r>
            <a:endParaRPr lang="en-AU" sz="2400">
              <a:latin typeface="+mn-lt"/>
            </a:endParaRPr>
          </a:p>
          <a:p>
            <a:r>
              <a:rPr lang="en-AU" sz="2400">
                <a:solidFill>
                  <a:srgbClr val="000000"/>
                </a:solidFill>
                <a:latin typeface="+mn-lt"/>
              </a:rPr>
              <a:t>THINK about what materials and tools will you need to start your project today? </a:t>
            </a:r>
            <a:endParaRPr lang="en-AU" sz="2400">
              <a:solidFill>
                <a:srgbClr val="000000"/>
              </a:solidFill>
              <a:highlight>
                <a:srgbClr val="FFFF00"/>
              </a:highlight>
              <a:latin typeface="+mn-lt"/>
            </a:endParaRPr>
          </a:p>
          <a:p>
            <a:endParaRPr lang="en-AU" sz="2400">
              <a:solidFill>
                <a:srgbClr val="000000"/>
              </a:solidFill>
              <a:highlight>
                <a:srgbClr val="FFFF00"/>
              </a:highlight>
              <a:latin typeface="+mn-lt"/>
            </a:endParaRP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53</a:t>
            </a:fld>
            <a:endParaRPr lang="en-AU" noProof="0"/>
          </a:p>
        </p:txBody>
      </p:sp>
    </p:spTree>
    <p:extLst>
      <p:ext uri="{BB962C8B-B14F-4D97-AF65-F5344CB8AC3E}">
        <p14:creationId xmlns:p14="http://schemas.microsoft.com/office/powerpoint/2010/main" val="347429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15D067-AC9C-874A-96A0-462F06412C8C}"/>
              </a:ext>
            </a:extLst>
          </p:cNvPr>
          <p:cNvSpPr>
            <a:spLocks noGrp="1"/>
          </p:cNvSpPr>
          <p:nvPr>
            <p:ph type="title" idx="4294967295"/>
          </p:nvPr>
        </p:nvSpPr>
        <p:spPr>
          <a:xfrm>
            <a:off x="746369" y="539166"/>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(15)</a:t>
            </a:r>
            <a:endParaRPr kumimoji="0" lang="en-US" sz="2400" b="0" i="0" u="none" strike="noStrike" kern="1200" cap="none" spc="0" normalizeH="0" baseline="0" noProof="0" dirty="0">
              <a:ln>
                <a:noFill/>
              </a:ln>
              <a:solidFill>
                <a:schemeClr val="accent1"/>
              </a:solidFill>
              <a:effectLst/>
              <a:uLnTx/>
              <a:uFillTx/>
              <a:latin typeface="+mn-lt"/>
              <a:ea typeface="+mn-ea"/>
              <a:cs typeface="+mn-cs"/>
            </a:endParaRPr>
          </a:p>
        </p:txBody>
      </p:sp>
      <p:sp>
        <p:nvSpPr>
          <p:cNvPr id="11" name="Rectangle 10">
            <a:extLst>
              <a:ext uri="{FF2B5EF4-FFF2-40B4-BE49-F238E27FC236}">
                <a16:creationId xmlns:a16="http://schemas.microsoft.com/office/drawing/2014/main" id="{077F42A2-A6A9-5DCA-22C3-0866F7B0AAD3}"/>
              </a:ext>
            </a:extLst>
          </p:cNvPr>
          <p:cNvSpPr/>
          <p:nvPr/>
        </p:nvSpPr>
        <p:spPr>
          <a:xfrm>
            <a:off x="746369" y="1537787"/>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2000" dirty="0">
                <a:solidFill>
                  <a:schemeClr val="tx1"/>
                </a:solidFill>
              </a:rPr>
              <a:t>We will:</a:t>
            </a:r>
          </a:p>
          <a:p>
            <a:pPr>
              <a:lnSpc>
                <a:spcPct val="150000"/>
              </a:lnSpc>
            </a:pPr>
            <a:r>
              <a:rPr lang="en-AU" sz="2000" dirty="0">
                <a:solidFill>
                  <a:schemeClr val="tx1"/>
                </a:solidFill>
              </a:rPr>
              <a:t>Use workshop tools and materials to begin producing our jewellery item safely and effectively.</a:t>
            </a:r>
          </a:p>
        </p:txBody>
      </p:sp>
      <p:sp>
        <p:nvSpPr>
          <p:cNvPr id="10" name="Rectangle 9">
            <a:extLst>
              <a:ext uri="{FF2B5EF4-FFF2-40B4-BE49-F238E27FC236}">
                <a16:creationId xmlns:a16="http://schemas.microsoft.com/office/drawing/2014/main" id="{CDAD9FB2-3E92-315E-F150-ABE72D50B8EC}"/>
              </a:ext>
            </a:extLst>
          </p:cNvPr>
          <p:cNvSpPr/>
          <p:nvPr/>
        </p:nvSpPr>
        <p:spPr>
          <a:xfrm>
            <a:off x="6038848" y="539166"/>
            <a:ext cx="5292478"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2" name="Rectangle 11">
            <a:extLst>
              <a:ext uri="{FF2B5EF4-FFF2-40B4-BE49-F238E27FC236}">
                <a16:creationId xmlns:a16="http://schemas.microsoft.com/office/drawing/2014/main" id="{D7E57E57-203C-FBB3-3D23-F5DA3AE6E917}"/>
              </a:ext>
            </a:extLst>
          </p:cNvPr>
          <p:cNvSpPr/>
          <p:nvPr/>
        </p:nvSpPr>
        <p:spPr>
          <a:xfrm>
            <a:off x="6038847" y="1537787"/>
            <a:ext cx="5292479"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Aft>
                <a:spcPts val="600"/>
              </a:spcAft>
            </a:pPr>
            <a:r>
              <a:rPr lang="en-AU" sz="2000" dirty="0">
                <a:solidFill>
                  <a:schemeClr val="tx1"/>
                </a:solidFill>
                <a:latin typeface="Arial" panose="020B0604020202020204" pitchFamily="34" charset="0"/>
                <a:ea typeface="Calibri"/>
                <a:cs typeface="Arial" panose="020B0604020202020204" pitchFamily="34" charset="0"/>
              </a:rPr>
              <a:t>I can:</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Select and prepare the appropriate tools, materials, and processes for my project.</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Use tools and materials safely and correctly to produce my jewellery item.</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Follow my production plan to complete the initial stages of my project.</a:t>
            </a:r>
          </a:p>
        </p:txBody>
      </p:sp>
      <p:sp>
        <p:nvSpPr>
          <p:cNvPr id="13" name="Slide Number Placeholder 1">
            <a:extLst>
              <a:ext uri="{FF2B5EF4-FFF2-40B4-BE49-F238E27FC236}">
                <a16:creationId xmlns:a16="http://schemas.microsoft.com/office/drawing/2014/main" id="{B68101B2-F000-3480-A04C-E8D795B4EAB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54</a:t>
            </a:fld>
            <a:endParaRPr lang="en-AU"/>
          </a:p>
        </p:txBody>
      </p:sp>
    </p:spTree>
    <p:extLst>
      <p:ext uri="{BB962C8B-B14F-4D97-AF65-F5344CB8AC3E}">
        <p14:creationId xmlns:p14="http://schemas.microsoft.com/office/powerpoint/2010/main" val="63370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Reflection </a:t>
            </a:r>
            <a:r>
              <a:rPr lang="en-AU" noProof="0" dirty="0">
                <a:solidFill>
                  <a:schemeClr val="bg1"/>
                </a:solidFill>
              </a:rPr>
              <a:t>(1)</a:t>
            </a:r>
          </a:p>
        </p:txBody>
      </p:sp>
      <p:sp>
        <p:nvSpPr>
          <p:cNvPr id="8" name="Content Placeholder 2">
            <a:extLst>
              <a:ext uri="{FF2B5EF4-FFF2-40B4-BE49-F238E27FC236}">
                <a16:creationId xmlns:a16="http://schemas.microsoft.com/office/drawing/2014/main" id="{3B030524-853C-B899-9F6C-0AE0554EC632}"/>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What went well during today’s production?</a:t>
            </a:r>
          </a:p>
          <a:p>
            <a:r>
              <a:rPr lang="en-AU" sz="2400" dirty="0"/>
              <a:t>What challenges did you face, and how did you overcome them?</a:t>
            </a:r>
          </a:p>
          <a:p>
            <a:r>
              <a:rPr lang="en-AU" sz="2400" dirty="0"/>
              <a:t>Share one success and one challenge from the lesson during the reflection session.</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55</a:t>
            </a:fld>
            <a:endParaRPr lang="en-AU" noProof="0"/>
          </a:p>
        </p:txBody>
      </p:sp>
    </p:spTree>
    <p:extLst>
      <p:ext uri="{BB962C8B-B14F-4D97-AF65-F5344CB8AC3E}">
        <p14:creationId xmlns:p14="http://schemas.microsoft.com/office/powerpoint/2010/main" val="24481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noProof="0" dirty="0">
                <a:latin typeface="+mj-lt"/>
                <a:cs typeface="Arial"/>
              </a:rPr>
              <a:t>Weeks 7-8</a:t>
            </a:r>
            <a:endParaRPr lang="en-AU" noProof="0" dirty="0">
              <a:latin typeface="+mj-lt"/>
            </a:endParaRPr>
          </a:p>
        </p:txBody>
      </p:sp>
    </p:spTree>
    <p:extLst>
      <p:ext uri="{BB962C8B-B14F-4D97-AF65-F5344CB8AC3E}">
        <p14:creationId xmlns:p14="http://schemas.microsoft.com/office/powerpoint/2010/main" val="151267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Weeks 7-8 (5 lessons practical)</a:t>
            </a:r>
            <a:r>
              <a:rPr lang="en-AU" dirty="0"/>
              <a:t> – </a:t>
            </a:r>
            <a:r>
              <a:rPr lang="en-AU" noProof="0" dirty="0"/>
              <a:t>Do now</a:t>
            </a:r>
          </a:p>
        </p:txBody>
      </p:sp>
      <p:sp>
        <p:nvSpPr>
          <p:cNvPr id="8" name="Content Placeholder 2">
            <a:extLst>
              <a:ext uri="{FF2B5EF4-FFF2-40B4-BE49-F238E27FC236}">
                <a16:creationId xmlns:a16="http://schemas.microsoft.com/office/drawing/2014/main" id="{C5DE1696-796F-5681-C619-4DBE86A60292}"/>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Put your PPE on and quietly stand behind your workstation.</a:t>
            </a:r>
          </a:p>
          <a:p>
            <a:r>
              <a:rPr lang="en-AU" sz="2400" dirty="0"/>
              <a:t>What is your key focus for this session?</a:t>
            </a:r>
          </a:p>
          <a:p>
            <a:r>
              <a:rPr lang="en-AU" sz="2400" dirty="0"/>
              <a:t>What tools or equipment will you need to prepare?</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57</a:t>
            </a:fld>
            <a:endParaRPr lang="en-AU" noProof="0"/>
          </a:p>
        </p:txBody>
      </p:sp>
    </p:spTree>
    <p:extLst>
      <p:ext uri="{BB962C8B-B14F-4D97-AF65-F5344CB8AC3E}">
        <p14:creationId xmlns:p14="http://schemas.microsoft.com/office/powerpoint/2010/main" val="51864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CAA82E-3A45-8B0F-BD2B-78EFFBD74C08}"/>
              </a:ext>
            </a:extLst>
          </p:cNvPr>
          <p:cNvSpPr>
            <a:spLocks noGrp="1"/>
          </p:cNvSpPr>
          <p:nvPr>
            <p:ph type="title" idx="4294967295"/>
          </p:nvPr>
        </p:nvSpPr>
        <p:spPr>
          <a:xfrm>
            <a:off x="803521" y="4391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(16)</a:t>
            </a:r>
          </a:p>
        </p:txBody>
      </p:sp>
      <p:sp>
        <p:nvSpPr>
          <p:cNvPr id="11" name="Rectangle 10">
            <a:extLst>
              <a:ext uri="{FF2B5EF4-FFF2-40B4-BE49-F238E27FC236}">
                <a16:creationId xmlns:a16="http://schemas.microsoft.com/office/drawing/2014/main" id="{72CCE0EF-2A64-4CEB-D746-38BAE1F0006E}"/>
              </a:ext>
            </a:extLst>
          </p:cNvPr>
          <p:cNvSpPr/>
          <p:nvPr/>
        </p:nvSpPr>
        <p:spPr>
          <a:xfrm>
            <a:off x="803521" y="1437774"/>
            <a:ext cx="5101390" cy="503665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AU" sz="2000" dirty="0">
                <a:solidFill>
                  <a:schemeClr val="tx1"/>
                </a:solidFill>
              </a:rPr>
              <a:t>We will:</a:t>
            </a:r>
          </a:p>
          <a:p>
            <a:pPr>
              <a:lnSpc>
                <a:spcPct val="150000"/>
              </a:lnSpc>
            </a:pPr>
            <a:r>
              <a:rPr lang="en-AU" sz="2000" dirty="0">
                <a:solidFill>
                  <a:schemeClr val="tx1"/>
                </a:solidFill>
              </a:rPr>
              <a:t>Safely operate tools and apply advanced techniques to produce and enhance the jewellery piece.</a:t>
            </a:r>
          </a:p>
        </p:txBody>
      </p:sp>
      <p:sp>
        <p:nvSpPr>
          <p:cNvPr id="10" name="Rectangle 9">
            <a:extLst>
              <a:ext uri="{FF2B5EF4-FFF2-40B4-BE49-F238E27FC236}">
                <a16:creationId xmlns:a16="http://schemas.microsoft.com/office/drawing/2014/main" id="{25C1699A-D053-BB11-7E8E-E8F23E2BAE41}"/>
              </a:ext>
            </a:extLst>
          </p:cNvPr>
          <p:cNvSpPr/>
          <p:nvPr/>
        </p:nvSpPr>
        <p:spPr>
          <a:xfrm>
            <a:off x="6096000" y="439153"/>
            <a:ext cx="5101390"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2" name="Rectangle 11">
            <a:extLst>
              <a:ext uri="{FF2B5EF4-FFF2-40B4-BE49-F238E27FC236}">
                <a16:creationId xmlns:a16="http://schemas.microsoft.com/office/drawing/2014/main" id="{7532D444-21DB-CA32-D387-6FA3860F2A1F}"/>
              </a:ext>
            </a:extLst>
          </p:cNvPr>
          <p:cNvSpPr/>
          <p:nvPr/>
        </p:nvSpPr>
        <p:spPr>
          <a:xfrm>
            <a:off x="6096000" y="1437774"/>
            <a:ext cx="5101390" cy="503665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spcAft>
                <a:spcPts val="600"/>
              </a:spcAft>
            </a:pPr>
            <a:r>
              <a:rPr lang="en-AU" sz="2000" dirty="0">
                <a:solidFill>
                  <a:schemeClr val="tx1"/>
                </a:solidFill>
                <a:latin typeface="Arial" panose="020B0604020202020204" pitchFamily="34" charset="0"/>
                <a:ea typeface="Calibri"/>
                <a:cs typeface="Arial" panose="020B0604020202020204" pitchFamily="34" charset="0"/>
              </a:rPr>
              <a:t>I can:</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Use advanced techniques and tools effectively and safely to create components of my project.</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Follow my production plan and adjust it as needed to achieve a high-quality outcome.</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Work efficiently, maintaining a clean and safe workspace.</a:t>
            </a:r>
          </a:p>
        </p:txBody>
      </p:sp>
      <p:sp>
        <p:nvSpPr>
          <p:cNvPr id="13" name="Slide Number Placeholder 1">
            <a:extLst>
              <a:ext uri="{FF2B5EF4-FFF2-40B4-BE49-F238E27FC236}">
                <a16:creationId xmlns:a16="http://schemas.microsoft.com/office/drawing/2014/main" id="{EA02C976-6D0A-C011-3F92-942EBB0F4DBD}"/>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58</a:t>
            </a:fld>
            <a:endParaRPr lang="en-AU"/>
          </a:p>
        </p:txBody>
      </p:sp>
    </p:spTree>
    <p:extLst>
      <p:ext uri="{BB962C8B-B14F-4D97-AF65-F5344CB8AC3E}">
        <p14:creationId xmlns:p14="http://schemas.microsoft.com/office/powerpoint/2010/main" val="215622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Reflection </a:t>
            </a:r>
            <a:r>
              <a:rPr lang="en-AU" noProof="0" dirty="0">
                <a:solidFill>
                  <a:schemeClr val="bg1"/>
                </a:solidFill>
              </a:rPr>
              <a:t>(2)</a:t>
            </a:r>
          </a:p>
        </p:txBody>
      </p:sp>
      <p:sp>
        <p:nvSpPr>
          <p:cNvPr id="8" name="Content Placeholder 2">
            <a:extLst>
              <a:ext uri="{FF2B5EF4-FFF2-40B4-BE49-F238E27FC236}">
                <a16:creationId xmlns:a16="http://schemas.microsoft.com/office/drawing/2014/main" id="{4E44758B-62C9-8793-30BE-03E6CE2A0D64}"/>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What went well during today’s production?</a:t>
            </a:r>
          </a:p>
          <a:p>
            <a:r>
              <a:rPr lang="en-AU" sz="2400" dirty="0"/>
              <a:t>What challenges did you face, and how did you overcome them?</a:t>
            </a:r>
          </a:p>
          <a:p>
            <a:r>
              <a:rPr lang="en-AU" sz="2400" dirty="0"/>
              <a:t>Share one success and one challenge from the lesson during the reflection session.</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59</a:t>
            </a:fld>
            <a:endParaRPr lang="en-AU" noProof="0"/>
          </a:p>
        </p:txBody>
      </p:sp>
    </p:spTree>
    <p:extLst>
      <p:ext uri="{BB962C8B-B14F-4D97-AF65-F5344CB8AC3E}">
        <p14:creationId xmlns:p14="http://schemas.microsoft.com/office/powerpoint/2010/main" val="261183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4102-783F-FAD3-B657-F3D596146C3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A36839E-345C-6D16-E32E-46AB2C9524DF}"/>
              </a:ext>
            </a:extLst>
          </p:cNvPr>
          <p:cNvSpPr>
            <a:spLocks noGrp="1"/>
          </p:cNvSpPr>
          <p:nvPr>
            <p:ph type="title" idx="4294967295"/>
          </p:nvPr>
        </p:nvSpPr>
        <p:spPr>
          <a:xfrm>
            <a:off x="803521" y="5534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000" b="0" i="0" u="none" strike="noStrike" kern="1200" cap="none" spc="0" normalizeH="0" baseline="0" noProof="0" dirty="0">
                <a:ln>
                  <a:noFill/>
                </a:ln>
                <a:solidFill>
                  <a:schemeClr val="accent1"/>
                </a:solidFill>
                <a:effectLst/>
                <a:uLnTx/>
                <a:uFillTx/>
                <a:latin typeface="+mn-lt"/>
                <a:ea typeface="+mn-ea"/>
                <a:cs typeface="+mn-cs"/>
              </a:rPr>
              <a:t>(1)</a:t>
            </a:r>
          </a:p>
        </p:txBody>
      </p:sp>
      <p:sp>
        <p:nvSpPr>
          <p:cNvPr id="13" name="Rectangle 12">
            <a:extLst>
              <a:ext uri="{FF2B5EF4-FFF2-40B4-BE49-F238E27FC236}">
                <a16:creationId xmlns:a16="http://schemas.microsoft.com/office/drawing/2014/main" id="{EFD7E2B2-0069-949B-4F21-980CAC49F931}"/>
              </a:ext>
            </a:extLst>
          </p:cNvPr>
          <p:cNvSpPr/>
          <p:nvPr/>
        </p:nvSpPr>
        <p:spPr>
          <a:xfrm>
            <a:off x="803521"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US" sz="2000" dirty="0">
                <a:solidFill>
                  <a:schemeClr val="tx1"/>
                </a:solidFill>
              </a:rPr>
              <a:t>We are:</a:t>
            </a:r>
            <a:br>
              <a:rPr lang="en-US" sz="2000" dirty="0">
                <a:solidFill>
                  <a:schemeClr val="tx1"/>
                </a:solidFill>
              </a:rPr>
            </a:br>
            <a:r>
              <a:rPr lang="en-US" sz="2000" dirty="0">
                <a:solidFill>
                  <a:schemeClr val="tx1"/>
                </a:solidFill>
              </a:rPr>
              <a:t>Investigating why </a:t>
            </a:r>
            <a:r>
              <a:rPr lang="en-US" sz="2000" dirty="0" err="1">
                <a:solidFill>
                  <a:schemeClr val="tx1"/>
                </a:solidFill>
              </a:rPr>
              <a:t>jewellery</a:t>
            </a:r>
            <a:r>
              <a:rPr lang="en-US" sz="2000" dirty="0">
                <a:solidFill>
                  <a:schemeClr val="tx1"/>
                </a:solidFill>
              </a:rPr>
              <a:t> is worn and the different types of materials that </a:t>
            </a:r>
            <a:r>
              <a:rPr lang="en-US" sz="2000" dirty="0" err="1">
                <a:solidFill>
                  <a:schemeClr val="tx1"/>
                </a:solidFill>
              </a:rPr>
              <a:t>jewellery</a:t>
            </a:r>
            <a:r>
              <a:rPr lang="en-US" sz="2000" dirty="0">
                <a:solidFill>
                  <a:schemeClr val="tx1"/>
                </a:solidFill>
              </a:rPr>
              <a:t> items can be made from.</a:t>
            </a:r>
          </a:p>
        </p:txBody>
      </p:sp>
      <p:sp>
        <p:nvSpPr>
          <p:cNvPr id="12" name="Rectangle 11">
            <a:extLst>
              <a:ext uri="{FF2B5EF4-FFF2-40B4-BE49-F238E27FC236}">
                <a16:creationId xmlns:a16="http://schemas.microsoft.com/office/drawing/2014/main" id="{A9855432-691A-66C5-FE9F-5898EDC92FB3}"/>
              </a:ext>
            </a:extLst>
          </p:cNvPr>
          <p:cNvSpPr/>
          <p:nvPr/>
        </p:nvSpPr>
        <p:spPr>
          <a:xfrm>
            <a:off x="6096000" y="553453"/>
            <a:ext cx="5101390"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Success criteria</a:t>
            </a:r>
          </a:p>
        </p:txBody>
      </p:sp>
      <p:sp>
        <p:nvSpPr>
          <p:cNvPr id="14" name="Rectangle 13">
            <a:extLst>
              <a:ext uri="{FF2B5EF4-FFF2-40B4-BE49-F238E27FC236}">
                <a16:creationId xmlns:a16="http://schemas.microsoft.com/office/drawing/2014/main" id="{B94E5254-ADD7-6C3E-A5A1-8BAEC5F4C39D}"/>
              </a:ext>
            </a:extLst>
          </p:cNvPr>
          <p:cNvSpPr/>
          <p:nvPr/>
        </p:nvSpPr>
        <p:spPr>
          <a:xfrm>
            <a:off x="6096000" y="1552074"/>
            <a:ext cx="5101390" cy="48487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324000" rtlCol="0" anchor="t" anchorCtr="0"/>
          <a:lstStyle/>
          <a:p>
            <a:pPr>
              <a:lnSpc>
                <a:spcPct val="150000"/>
              </a:lnSpc>
            </a:pPr>
            <a:r>
              <a:rPr lang="en-US" sz="2000" dirty="0">
                <a:solidFill>
                  <a:schemeClr val="tx1"/>
                </a:solidFill>
              </a:rPr>
              <a:t>I can:</a:t>
            </a:r>
          </a:p>
          <a:p>
            <a:pPr marL="342900" indent="-342900">
              <a:lnSpc>
                <a:spcPct val="150000"/>
              </a:lnSpc>
              <a:buFont typeface="Arial" panose="020B0604020202020204" pitchFamily="34" charset="0"/>
              <a:buChar char="•"/>
            </a:pPr>
            <a:r>
              <a:rPr lang="en-US" sz="2000" dirty="0">
                <a:solidFill>
                  <a:schemeClr val="tx1"/>
                </a:solidFill>
              </a:rPr>
              <a:t>identify what the functions of </a:t>
            </a:r>
            <a:r>
              <a:rPr lang="en-US" sz="2000" dirty="0" err="1">
                <a:solidFill>
                  <a:schemeClr val="tx1"/>
                </a:solidFill>
              </a:rPr>
              <a:t>jewellery</a:t>
            </a:r>
            <a:r>
              <a:rPr lang="en-US" sz="2000" dirty="0">
                <a:solidFill>
                  <a:schemeClr val="tx1"/>
                </a:solidFill>
              </a:rPr>
              <a:t> are</a:t>
            </a:r>
          </a:p>
          <a:p>
            <a:pPr marL="342900" indent="-342900">
              <a:lnSpc>
                <a:spcPct val="150000"/>
              </a:lnSpc>
              <a:buFont typeface="Arial" panose="020B0604020202020204" pitchFamily="34" charset="0"/>
              <a:buChar char="•"/>
            </a:pPr>
            <a:r>
              <a:rPr lang="en-US" sz="2000" dirty="0">
                <a:solidFill>
                  <a:schemeClr val="tx1"/>
                </a:solidFill>
              </a:rPr>
              <a:t>explain how materials are used differently to create </a:t>
            </a:r>
            <a:r>
              <a:rPr lang="en-US" sz="2000" dirty="0" err="1">
                <a:solidFill>
                  <a:schemeClr val="tx1"/>
                </a:solidFill>
              </a:rPr>
              <a:t>jewellery</a:t>
            </a:r>
            <a:endParaRPr lang="en-US" sz="2000" dirty="0">
              <a:solidFill>
                <a:schemeClr val="tx1"/>
              </a:solidFill>
            </a:endParaRPr>
          </a:p>
          <a:p>
            <a:pPr marL="342900" indent="-342900">
              <a:lnSpc>
                <a:spcPct val="150000"/>
              </a:lnSpc>
              <a:buFont typeface="Arial" panose="020B0604020202020204" pitchFamily="34" charset="0"/>
              <a:buChar char="•"/>
            </a:pPr>
            <a:r>
              <a:rPr lang="en-US" sz="2000" dirty="0">
                <a:solidFill>
                  <a:schemeClr val="tx1"/>
                </a:solidFill>
              </a:rPr>
              <a:t>identify the characteristics and properties of different materials.</a:t>
            </a:r>
          </a:p>
        </p:txBody>
      </p:sp>
      <p:sp>
        <p:nvSpPr>
          <p:cNvPr id="2" name="Slide Number Placeholder 1">
            <a:extLst>
              <a:ext uri="{FF2B5EF4-FFF2-40B4-BE49-F238E27FC236}">
                <a16:creationId xmlns:a16="http://schemas.microsoft.com/office/drawing/2014/main" id="{6A8E95A6-E7B4-24F5-7FEC-3C29A64B6C1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26276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noProof="0" dirty="0">
                <a:latin typeface="+mj-lt"/>
                <a:cs typeface="Arial"/>
              </a:rPr>
              <a:t>Weeks 9-10</a:t>
            </a:r>
            <a:endParaRPr lang="en-AU" noProof="0" dirty="0">
              <a:latin typeface="+mj-lt"/>
            </a:endParaRPr>
          </a:p>
        </p:txBody>
      </p:sp>
    </p:spTree>
    <p:extLst>
      <p:ext uri="{BB962C8B-B14F-4D97-AF65-F5344CB8AC3E}">
        <p14:creationId xmlns:p14="http://schemas.microsoft.com/office/powerpoint/2010/main" val="394625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9 lesson 1</a:t>
            </a:r>
            <a:r>
              <a:rPr lang="en-AU" dirty="0"/>
              <a:t> –</a:t>
            </a:r>
            <a:r>
              <a:rPr lang="en-AU" noProof="0" dirty="0"/>
              <a:t> Do now</a:t>
            </a:r>
          </a:p>
        </p:txBody>
      </p:sp>
      <p:sp>
        <p:nvSpPr>
          <p:cNvPr id="10" name="Content Placeholder 2">
            <a:extLst>
              <a:ext uri="{FF2B5EF4-FFF2-40B4-BE49-F238E27FC236}">
                <a16:creationId xmlns:a16="http://schemas.microsoft.com/office/drawing/2014/main" id="{0EFE2318-9A56-4D44-71EB-B9D9476966B5}"/>
              </a:ext>
            </a:extLst>
          </p:cNvPr>
          <p:cNvSpPr txBox="1">
            <a:spLocks/>
          </p:cNvSpPr>
          <p:nvPr/>
        </p:nvSpPr>
        <p:spPr>
          <a:xfrm>
            <a:off x="360000" y="1705725"/>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a:t>Review your current project and reflect on the production process.</a:t>
            </a:r>
          </a:p>
          <a:p>
            <a:r>
              <a:rPr lang="en-AU" sz="2400"/>
              <a:t>What is the most significant challenge you faced during production?</a:t>
            </a:r>
          </a:p>
          <a:p>
            <a:r>
              <a:rPr lang="en-AU" sz="2400"/>
              <a:t>How did your final product meet the success criteria?</a:t>
            </a:r>
          </a:p>
          <a:p>
            <a:r>
              <a:rPr lang="en-AU" sz="2400"/>
              <a:t>Have you considered the sustainability aspects of your design and production choices?</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61</a:t>
            </a:fld>
            <a:endParaRPr lang="en-AU" noProof="0"/>
          </a:p>
        </p:txBody>
      </p:sp>
    </p:spTree>
    <p:extLst>
      <p:ext uri="{BB962C8B-B14F-4D97-AF65-F5344CB8AC3E}">
        <p14:creationId xmlns:p14="http://schemas.microsoft.com/office/powerpoint/2010/main" val="40443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0A31C45-0F1D-9240-58E3-D033B1343B61}"/>
              </a:ext>
            </a:extLst>
          </p:cNvPr>
          <p:cNvSpPr>
            <a:spLocks noGrp="1"/>
          </p:cNvSpPr>
          <p:nvPr>
            <p:ph type="title" idx="4294967295"/>
          </p:nvPr>
        </p:nvSpPr>
        <p:spPr>
          <a:xfrm>
            <a:off x="232021" y="4391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1400" b="0" i="0" u="none" strike="noStrike" kern="1200" cap="none" spc="0" normalizeH="0" baseline="0" noProof="0" dirty="0">
                <a:ln>
                  <a:noFill/>
                </a:ln>
                <a:solidFill>
                  <a:schemeClr val="accent1"/>
                </a:solidFill>
                <a:effectLst/>
                <a:uLnTx/>
                <a:uFillTx/>
                <a:latin typeface="+mn-lt"/>
                <a:ea typeface="+mn-ea"/>
                <a:cs typeface="+mn-cs"/>
              </a:rPr>
              <a:t>(17)</a:t>
            </a:r>
            <a:endParaRPr kumimoji="0" lang="en-US" sz="2400" b="0" i="0" u="none" strike="noStrike" kern="1200" cap="none" spc="0" normalizeH="0" baseline="0" noProof="0" dirty="0">
              <a:ln>
                <a:noFill/>
              </a:ln>
              <a:solidFill>
                <a:schemeClr val="accent1"/>
              </a:solidFill>
              <a:effectLst/>
              <a:uLnTx/>
              <a:uFillTx/>
              <a:latin typeface="+mn-lt"/>
              <a:ea typeface="+mn-ea"/>
              <a:cs typeface="+mn-cs"/>
            </a:endParaRPr>
          </a:p>
        </p:txBody>
      </p:sp>
      <p:sp>
        <p:nvSpPr>
          <p:cNvPr id="13" name="Rectangle 12">
            <a:extLst>
              <a:ext uri="{FF2B5EF4-FFF2-40B4-BE49-F238E27FC236}">
                <a16:creationId xmlns:a16="http://schemas.microsoft.com/office/drawing/2014/main" id="{4B2DA7DE-75D9-C5E6-CE7F-A3A0A496E12B}"/>
              </a:ext>
            </a:extLst>
          </p:cNvPr>
          <p:cNvSpPr/>
          <p:nvPr/>
        </p:nvSpPr>
        <p:spPr>
          <a:xfrm>
            <a:off x="232021" y="1437774"/>
            <a:ext cx="5101390" cy="486301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Ins="324000" rtlCol="0" anchor="t" anchorCtr="0"/>
          <a:lstStyle/>
          <a:p>
            <a:pPr>
              <a:lnSpc>
                <a:spcPct val="150000"/>
              </a:lnSpc>
              <a:spcAft>
                <a:spcPts val="600"/>
              </a:spcAft>
            </a:pPr>
            <a:r>
              <a:rPr lang="en-AU" sz="2000" dirty="0">
                <a:solidFill>
                  <a:schemeClr val="tx1"/>
                </a:solidFill>
              </a:rPr>
              <a:t>We will:</a:t>
            </a:r>
          </a:p>
          <a:p>
            <a:pPr>
              <a:lnSpc>
                <a:spcPct val="150000"/>
              </a:lnSpc>
              <a:spcAft>
                <a:spcPts val="600"/>
              </a:spcAft>
            </a:pPr>
            <a:r>
              <a:rPr lang="en-AU" sz="2000" dirty="0">
                <a:solidFill>
                  <a:schemeClr val="tx1"/>
                </a:solidFill>
              </a:rPr>
              <a:t>Evaluate the success of our jewellery pieces using a set of criteria. </a:t>
            </a:r>
          </a:p>
          <a:p>
            <a:pPr>
              <a:lnSpc>
                <a:spcPct val="150000"/>
              </a:lnSpc>
              <a:spcAft>
                <a:spcPts val="600"/>
              </a:spcAft>
            </a:pPr>
            <a:r>
              <a:rPr lang="en-AU" sz="2000" dirty="0">
                <a:solidFill>
                  <a:schemeClr val="tx1"/>
                </a:solidFill>
              </a:rPr>
              <a:t>Reflect on the sustainability and efficiency of our design and production process.</a:t>
            </a:r>
          </a:p>
          <a:p>
            <a:pPr>
              <a:lnSpc>
                <a:spcPct val="150000"/>
              </a:lnSpc>
              <a:spcAft>
                <a:spcPts val="600"/>
              </a:spcAft>
            </a:pPr>
            <a:r>
              <a:rPr lang="en-AU" sz="2000" dirty="0">
                <a:solidFill>
                  <a:schemeClr val="tx1"/>
                </a:solidFill>
              </a:rPr>
              <a:t>Document and analyse each step of the production process for future reference.</a:t>
            </a:r>
          </a:p>
        </p:txBody>
      </p:sp>
      <p:sp>
        <p:nvSpPr>
          <p:cNvPr id="12" name="Rectangle 11">
            <a:extLst>
              <a:ext uri="{FF2B5EF4-FFF2-40B4-BE49-F238E27FC236}">
                <a16:creationId xmlns:a16="http://schemas.microsoft.com/office/drawing/2014/main" id="{057A05DF-F1DE-784E-23A2-8F2EAA8B5F2F}"/>
              </a:ext>
            </a:extLst>
          </p:cNvPr>
          <p:cNvSpPr/>
          <p:nvPr/>
        </p:nvSpPr>
        <p:spPr>
          <a:xfrm>
            <a:off x="5433427" y="439153"/>
            <a:ext cx="6526552"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4" name="Rectangle 13">
            <a:extLst>
              <a:ext uri="{FF2B5EF4-FFF2-40B4-BE49-F238E27FC236}">
                <a16:creationId xmlns:a16="http://schemas.microsoft.com/office/drawing/2014/main" id="{4C7EA450-C168-7E9B-397D-9C280432D1BC}"/>
              </a:ext>
            </a:extLst>
          </p:cNvPr>
          <p:cNvSpPr/>
          <p:nvPr/>
        </p:nvSpPr>
        <p:spPr>
          <a:xfrm>
            <a:off x="5433427" y="1437774"/>
            <a:ext cx="6526552" cy="486301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Ins="324000" rtlCol="0" anchor="t" anchorCtr="0"/>
          <a:lstStyle/>
          <a:p>
            <a:pPr>
              <a:lnSpc>
                <a:spcPct val="150000"/>
              </a:lnSpc>
              <a:spcAft>
                <a:spcPts val="600"/>
              </a:spcAft>
            </a:pPr>
            <a:r>
              <a:rPr lang="en-AU" sz="2000" dirty="0">
                <a:solidFill>
                  <a:schemeClr val="tx1"/>
                </a:solidFill>
                <a:latin typeface="Arial" panose="020B0604020202020204" pitchFamily="34" charset="0"/>
                <a:ea typeface="Calibri"/>
                <a:cs typeface="Arial" panose="020B0604020202020204" pitchFamily="34" charset="0"/>
              </a:rPr>
              <a:t>I can:</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Use a set of criteria to evaluate the quality and success of my jewellery piece.</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Reflect on the design and production process, identifying areas for improvement.</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Justify my tool, material, and process choices with consideration of sustainability and efficiency.</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Document each step of my process in detail in my portfolio.</a:t>
            </a:r>
          </a:p>
        </p:txBody>
      </p:sp>
      <p:sp>
        <p:nvSpPr>
          <p:cNvPr id="15" name="Slide Number Placeholder 1">
            <a:extLst>
              <a:ext uri="{FF2B5EF4-FFF2-40B4-BE49-F238E27FC236}">
                <a16:creationId xmlns:a16="http://schemas.microsoft.com/office/drawing/2014/main" id="{AD4B1989-8F12-16D7-E381-38F488F6F60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62</a:t>
            </a:fld>
            <a:endParaRPr lang="en-AU"/>
          </a:p>
        </p:txBody>
      </p:sp>
    </p:spTree>
    <p:extLst>
      <p:ext uri="{BB962C8B-B14F-4D97-AF65-F5344CB8AC3E}">
        <p14:creationId xmlns:p14="http://schemas.microsoft.com/office/powerpoint/2010/main" val="214478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Reflection </a:t>
            </a:r>
            <a:r>
              <a:rPr lang="en-AU" noProof="0" dirty="0">
                <a:solidFill>
                  <a:schemeClr val="bg1"/>
                </a:solidFill>
              </a:rPr>
              <a:t>(3) </a:t>
            </a:r>
          </a:p>
        </p:txBody>
      </p:sp>
      <p:sp>
        <p:nvSpPr>
          <p:cNvPr id="10" name="Content Placeholder 2">
            <a:extLst>
              <a:ext uri="{FF2B5EF4-FFF2-40B4-BE49-F238E27FC236}">
                <a16:creationId xmlns:a16="http://schemas.microsoft.com/office/drawing/2014/main" id="{748D062C-407C-787C-4690-9CCAFD36F051}"/>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Based on your evaluation today, what are the next steps you need to take to finalise your project?</a:t>
            </a:r>
          </a:p>
          <a:p>
            <a:r>
              <a:rPr lang="en-AU" sz="2400" dirty="0"/>
              <a:t>What did you learn about the sustainability and efficiency of your process?</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63</a:t>
            </a:fld>
            <a:endParaRPr lang="en-AU" noProof="0"/>
          </a:p>
        </p:txBody>
      </p:sp>
    </p:spTree>
    <p:extLst>
      <p:ext uri="{BB962C8B-B14F-4D97-AF65-F5344CB8AC3E}">
        <p14:creationId xmlns:p14="http://schemas.microsoft.com/office/powerpoint/2010/main" val="279190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9 lesson 2</a:t>
            </a:r>
            <a:r>
              <a:rPr lang="en-AU" dirty="0"/>
              <a:t> – </a:t>
            </a:r>
            <a:r>
              <a:rPr lang="en-AU" noProof="0" dirty="0"/>
              <a:t>Do now</a:t>
            </a:r>
          </a:p>
        </p:txBody>
      </p:sp>
      <p:sp>
        <p:nvSpPr>
          <p:cNvPr id="8" name="Content Placeholder 2">
            <a:extLst>
              <a:ext uri="{FF2B5EF4-FFF2-40B4-BE49-F238E27FC236}">
                <a16:creationId xmlns:a16="http://schemas.microsoft.com/office/drawing/2014/main" id="{07A9A3D8-C2AD-7A0E-778E-F1818BE05B1B}"/>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a:t>Review your jewellery project and reflect on the work done so far.</a:t>
            </a:r>
          </a:p>
          <a:p>
            <a:r>
              <a:rPr lang="en-AU" sz="2400"/>
              <a:t>What step do you think will be the most challenging during the final assembly and finishing of your piece?</a:t>
            </a:r>
          </a:p>
          <a:p>
            <a:r>
              <a:rPr lang="en-AU" sz="2400"/>
              <a:t>Are there any areas of the design or production process where you need to adjust your approach?</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64</a:t>
            </a:fld>
            <a:endParaRPr lang="en-AU" noProof="0"/>
          </a:p>
        </p:txBody>
      </p:sp>
    </p:spTree>
    <p:extLst>
      <p:ext uri="{BB962C8B-B14F-4D97-AF65-F5344CB8AC3E}">
        <p14:creationId xmlns:p14="http://schemas.microsoft.com/office/powerpoint/2010/main" val="39856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020E55-3787-B82C-2520-9DB9E9339BDE}"/>
              </a:ext>
            </a:extLst>
          </p:cNvPr>
          <p:cNvSpPr>
            <a:spLocks noGrp="1"/>
          </p:cNvSpPr>
          <p:nvPr>
            <p:ph type="title" idx="4294967295"/>
          </p:nvPr>
        </p:nvSpPr>
        <p:spPr>
          <a:xfrm>
            <a:off x="232021" y="4391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2400" b="0" i="0" u="none" strike="noStrike" kern="1200" cap="none" spc="0" normalizeH="0" baseline="0" noProof="0" dirty="0">
                <a:ln>
                  <a:noFill/>
                </a:ln>
                <a:solidFill>
                  <a:schemeClr val="accent1"/>
                </a:solidFill>
                <a:effectLst/>
                <a:uLnTx/>
                <a:uFillTx/>
                <a:latin typeface="+mn-lt"/>
                <a:ea typeface="+mn-ea"/>
                <a:cs typeface="+mn-cs"/>
              </a:rPr>
              <a:t>(18)</a:t>
            </a:r>
          </a:p>
        </p:txBody>
      </p:sp>
      <p:sp>
        <p:nvSpPr>
          <p:cNvPr id="11" name="Rectangle 10">
            <a:extLst>
              <a:ext uri="{FF2B5EF4-FFF2-40B4-BE49-F238E27FC236}">
                <a16:creationId xmlns:a16="http://schemas.microsoft.com/office/drawing/2014/main" id="{1686B8A7-4960-4A3A-EB70-75799C77B627}"/>
              </a:ext>
            </a:extLst>
          </p:cNvPr>
          <p:cNvSpPr/>
          <p:nvPr/>
        </p:nvSpPr>
        <p:spPr>
          <a:xfrm>
            <a:off x="232021" y="1437774"/>
            <a:ext cx="5101390" cy="49810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0" rIns="324000" rtlCol="0" anchor="t" anchorCtr="0"/>
          <a:lstStyle/>
          <a:p>
            <a:pPr>
              <a:lnSpc>
                <a:spcPct val="150000"/>
              </a:lnSpc>
            </a:pPr>
            <a:r>
              <a:rPr lang="en-AU" sz="2000" dirty="0">
                <a:solidFill>
                  <a:schemeClr val="tx1"/>
                </a:solidFill>
              </a:rPr>
              <a:t>We will:</a:t>
            </a:r>
          </a:p>
          <a:p>
            <a:pPr>
              <a:lnSpc>
                <a:spcPct val="150000"/>
              </a:lnSpc>
            </a:pPr>
            <a:r>
              <a:rPr lang="en-AU" sz="2000" dirty="0">
                <a:solidFill>
                  <a:schemeClr val="tx1"/>
                </a:solidFill>
              </a:rPr>
              <a:t>Complete the final assembly and apply finishing touches to our jewellery projects, ensuring they meet design specifications and quality standards.</a:t>
            </a:r>
          </a:p>
        </p:txBody>
      </p:sp>
      <p:sp>
        <p:nvSpPr>
          <p:cNvPr id="10" name="Rectangle 9">
            <a:extLst>
              <a:ext uri="{FF2B5EF4-FFF2-40B4-BE49-F238E27FC236}">
                <a16:creationId xmlns:a16="http://schemas.microsoft.com/office/drawing/2014/main" id="{84FD7BFB-EB7E-4FF0-0808-887AC76F6138}"/>
              </a:ext>
            </a:extLst>
          </p:cNvPr>
          <p:cNvSpPr/>
          <p:nvPr/>
        </p:nvSpPr>
        <p:spPr>
          <a:xfrm>
            <a:off x="5433427" y="439153"/>
            <a:ext cx="6526552"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Success criteria</a:t>
            </a:r>
          </a:p>
        </p:txBody>
      </p:sp>
      <p:sp>
        <p:nvSpPr>
          <p:cNvPr id="12" name="Rectangle 11">
            <a:extLst>
              <a:ext uri="{FF2B5EF4-FFF2-40B4-BE49-F238E27FC236}">
                <a16:creationId xmlns:a16="http://schemas.microsoft.com/office/drawing/2014/main" id="{915443CD-EEA4-4CAD-A882-4DA255984EAE}"/>
              </a:ext>
            </a:extLst>
          </p:cNvPr>
          <p:cNvSpPr/>
          <p:nvPr/>
        </p:nvSpPr>
        <p:spPr>
          <a:xfrm>
            <a:off x="5433427" y="1437774"/>
            <a:ext cx="6526552" cy="49810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0" rIns="324000" rtlCol="0" anchor="t" anchorCtr="0"/>
          <a:lstStyle/>
          <a:p>
            <a:pPr>
              <a:lnSpc>
                <a:spcPct val="150000"/>
              </a:lnSpc>
              <a:spcAft>
                <a:spcPts val="600"/>
              </a:spcAft>
            </a:pPr>
            <a:r>
              <a:rPr lang="en-AU" sz="2000" dirty="0">
                <a:solidFill>
                  <a:schemeClr val="tx1"/>
                </a:solidFill>
                <a:latin typeface="Arial" panose="020B0604020202020204" pitchFamily="34" charset="0"/>
                <a:ea typeface="Calibri"/>
                <a:cs typeface="Arial" panose="020B0604020202020204" pitchFamily="34" charset="0"/>
              </a:rPr>
              <a:t>I can:</a:t>
            </a:r>
          </a:p>
          <a:p>
            <a:pPr marL="342900" indent="-342900">
              <a:lnSpc>
                <a:spcPct val="150000"/>
              </a:lnSpc>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Safely use tools, materials, and processes during the final assembly and finishing stages of my project.</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Ensure my jewellery piece meets the design specifications and quality standards.</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Apply finishing techniques such as polishing, soldering, and securing components.</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a:cs typeface="Arial" panose="020B0604020202020204" pitchFamily="34" charset="0"/>
              </a:rPr>
              <a:t>Maintain a safe working environment while completing the final touches.</a:t>
            </a:r>
          </a:p>
        </p:txBody>
      </p:sp>
      <p:sp>
        <p:nvSpPr>
          <p:cNvPr id="13" name="Slide Number Placeholder 1">
            <a:extLst>
              <a:ext uri="{FF2B5EF4-FFF2-40B4-BE49-F238E27FC236}">
                <a16:creationId xmlns:a16="http://schemas.microsoft.com/office/drawing/2014/main" id="{81AAE305-17A1-CCDB-5C0E-8BBAF228430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65</a:t>
            </a:fld>
            <a:endParaRPr lang="en-AU"/>
          </a:p>
        </p:txBody>
      </p:sp>
    </p:spTree>
    <p:extLst>
      <p:ext uri="{BB962C8B-B14F-4D97-AF65-F5344CB8AC3E}">
        <p14:creationId xmlns:p14="http://schemas.microsoft.com/office/powerpoint/2010/main" val="154009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616CD0-CC87-430A-E05A-8E7F5F0CFADD}"/>
              </a:ext>
            </a:extLst>
          </p:cNvPr>
          <p:cNvSpPr>
            <a:spLocks noGrp="1"/>
          </p:cNvSpPr>
          <p:nvPr>
            <p:ph type="title"/>
          </p:nvPr>
        </p:nvSpPr>
        <p:spPr/>
        <p:txBody>
          <a:bodyPr/>
          <a:lstStyle/>
          <a:p>
            <a:r>
              <a:rPr lang="en-AU" noProof="0" dirty="0">
                <a:latin typeface="+mj-lt"/>
              </a:rPr>
              <a:t>Exit ticket</a:t>
            </a:r>
          </a:p>
        </p:txBody>
      </p:sp>
      <p:sp>
        <p:nvSpPr>
          <p:cNvPr id="5" name="Rectangle: Rounded Corners 5">
            <a:extLst>
              <a:ext uri="{FF2B5EF4-FFF2-40B4-BE49-F238E27FC236}">
                <a16:creationId xmlns:a16="http://schemas.microsoft.com/office/drawing/2014/main" id="{ECB89E21-DF0C-D12A-54DA-37BE24AAB312}"/>
              </a:ext>
              <a:ext uri="{C183D7F6-B498-43B3-948B-1728B52AA6E4}">
                <adec:decorative xmlns:adec="http://schemas.microsoft.com/office/drawing/2017/decorative" val="1"/>
              </a:ext>
            </a:extLst>
          </p:cNvPr>
          <p:cNvSpPr/>
          <p:nvPr/>
        </p:nvSpPr>
        <p:spPr>
          <a:xfrm>
            <a:off x="4317384"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noProof="0">
              <a:solidFill>
                <a:schemeClr val="tx1"/>
              </a:solidFill>
              <a:cs typeface="Arial" panose="020B0604020202020204" pitchFamily="34" charset="0"/>
            </a:endParaRPr>
          </a:p>
        </p:txBody>
      </p:sp>
      <p:sp>
        <p:nvSpPr>
          <p:cNvPr id="9" name="Rectangle: Rounded Corners 7">
            <a:extLst>
              <a:ext uri="{FF2B5EF4-FFF2-40B4-BE49-F238E27FC236}">
                <a16:creationId xmlns:a16="http://schemas.microsoft.com/office/drawing/2014/main" id="{F7FA556D-BA90-5B69-FCB9-AB4B3C2431D7}"/>
              </a:ext>
              <a:ext uri="{C183D7F6-B498-43B3-948B-1728B52AA6E4}">
                <adec:decorative xmlns:adec="http://schemas.microsoft.com/office/drawing/2017/decorative" val="1"/>
              </a:ext>
            </a:extLst>
          </p:cNvPr>
          <p:cNvSpPr/>
          <p:nvPr/>
        </p:nvSpPr>
        <p:spPr>
          <a:xfrm>
            <a:off x="8298362"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noProof="0">
              <a:solidFill>
                <a:schemeClr val="tx1"/>
              </a:solidFill>
              <a:cs typeface="Arial" panose="020B0604020202020204" pitchFamily="34" charset="0"/>
            </a:endParaRPr>
          </a:p>
        </p:txBody>
      </p:sp>
      <p:sp>
        <p:nvSpPr>
          <p:cNvPr id="10" name="Rectangle: Rounded Corners 6">
            <a:extLst>
              <a:ext uri="{FF2B5EF4-FFF2-40B4-BE49-F238E27FC236}">
                <a16:creationId xmlns:a16="http://schemas.microsoft.com/office/drawing/2014/main" id="{373ACAC6-BCF5-19DE-219B-83E9D9458ACC}"/>
              </a:ext>
              <a:ext uri="{C183D7F6-B498-43B3-948B-1728B52AA6E4}">
                <adec:decorative xmlns:adec="http://schemas.microsoft.com/office/drawing/2017/decorative" val="1"/>
              </a:ext>
            </a:extLst>
          </p:cNvPr>
          <p:cNvSpPr/>
          <p:nvPr/>
        </p:nvSpPr>
        <p:spPr>
          <a:xfrm>
            <a:off x="336404" y="1141760"/>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noProof="0">
              <a:solidFill>
                <a:schemeClr val="tx1"/>
              </a:solidFill>
              <a:cs typeface="Arial" panose="020B0604020202020204" pitchFamily="34" charset="0"/>
            </a:endParaRPr>
          </a:p>
        </p:txBody>
      </p:sp>
      <p:pic>
        <p:nvPicPr>
          <p:cNvPr id="11" name="Picture 2">
            <a:extLst>
              <a:ext uri="{FF2B5EF4-FFF2-40B4-BE49-F238E27FC236}">
                <a16:creationId xmlns:a16="http://schemas.microsoft.com/office/drawing/2014/main" id="{CF934E39-10C6-A7C7-28FB-8A3FFB70BD5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5" y="1126584"/>
            <a:ext cx="140970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C6F4FC56-65DE-A1F6-64AD-786AB3C3EE1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568" y="993234"/>
            <a:ext cx="74295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0A3E6352-0C34-2C35-0F50-3F959FF91D9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6657" y="993234"/>
            <a:ext cx="542925" cy="14478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C391702-8483-E03F-7F8E-656054D982B1}"/>
              </a:ext>
            </a:extLst>
          </p:cNvPr>
          <p:cNvSpPr txBox="1"/>
          <p:nvPr/>
        </p:nvSpPr>
        <p:spPr>
          <a:xfrm>
            <a:off x="1529663" y="1272794"/>
            <a:ext cx="2197412" cy="732971"/>
          </a:xfrm>
          <a:prstGeom prst="rect">
            <a:avLst/>
          </a:prstGeom>
          <a:noFill/>
          <a:ln>
            <a:noFill/>
          </a:ln>
        </p:spPr>
        <p:txBody>
          <a:bodyPr wrap="square" lIns="0" tIns="0" rIns="0" bIns="0" rtlCol="0">
            <a:noAutofit/>
          </a:bodyPr>
          <a:lstStyle/>
          <a:p>
            <a:pPr algn="l">
              <a:lnSpc>
                <a:spcPct val="130000"/>
              </a:lnSpc>
            </a:pPr>
            <a:r>
              <a:rPr lang="en-AU" sz="2000" noProof="0" dirty="0">
                <a:latin typeface="+mj-lt"/>
                <a:cs typeface="Arial" panose="020B0604020202020204" pitchFamily="34" charset="0"/>
              </a:rPr>
              <a:t>A positive success or highlight</a:t>
            </a:r>
          </a:p>
        </p:txBody>
      </p:sp>
      <p:sp>
        <p:nvSpPr>
          <p:cNvPr id="19" name="TextBox 18">
            <a:extLst>
              <a:ext uri="{FF2B5EF4-FFF2-40B4-BE49-F238E27FC236}">
                <a16:creationId xmlns:a16="http://schemas.microsoft.com/office/drawing/2014/main" id="{6AF357F8-D2AB-25C4-57F4-7EF15C3AF424}"/>
              </a:ext>
            </a:extLst>
          </p:cNvPr>
          <p:cNvSpPr txBox="1"/>
          <p:nvPr/>
        </p:nvSpPr>
        <p:spPr>
          <a:xfrm>
            <a:off x="5060334" y="1272794"/>
            <a:ext cx="2660307" cy="2051780"/>
          </a:xfrm>
          <a:prstGeom prst="rect">
            <a:avLst/>
          </a:prstGeom>
          <a:noFill/>
        </p:spPr>
        <p:txBody>
          <a:bodyPr wrap="square" lIns="91440" tIns="45720" rIns="91440" bIns="45720" anchor="t">
            <a:spAutoFit/>
          </a:bodyPr>
          <a:lstStyle/>
          <a:p>
            <a:pPr>
              <a:lnSpc>
                <a:spcPct val="130000"/>
              </a:lnSpc>
            </a:pPr>
            <a:r>
              <a:rPr lang="en-AU" sz="2000" noProof="0" dirty="0">
                <a:latin typeface="+mj-lt"/>
                <a:cs typeface="Arial" panose="020B0604020202020204" pitchFamily="34" charset="0"/>
              </a:rPr>
              <a:t>What steps will you take in future projects to ensure a smoother final assembly process?</a:t>
            </a:r>
          </a:p>
        </p:txBody>
      </p:sp>
      <p:sp>
        <p:nvSpPr>
          <p:cNvPr id="17" name="TextBox 16">
            <a:extLst>
              <a:ext uri="{FF2B5EF4-FFF2-40B4-BE49-F238E27FC236}">
                <a16:creationId xmlns:a16="http://schemas.microsoft.com/office/drawing/2014/main" id="{B396F3D2-E609-F484-A186-BB5431DF7DEC}"/>
              </a:ext>
            </a:extLst>
          </p:cNvPr>
          <p:cNvSpPr txBox="1"/>
          <p:nvPr/>
        </p:nvSpPr>
        <p:spPr>
          <a:xfrm>
            <a:off x="8912491" y="1272794"/>
            <a:ext cx="2660307" cy="2851999"/>
          </a:xfrm>
          <a:prstGeom prst="rect">
            <a:avLst/>
          </a:prstGeom>
          <a:noFill/>
        </p:spPr>
        <p:txBody>
          <a:bodyPr wrap="square" lIns="91440" tIns="45720" rIns="91440" bIns="45720" anchor="t">
            <a:spAutoFit/>
          </a:bodyPr>
          <a:lstStyle/>
          <a:p>
            <a:pPr>
              <a:lnSpc>
                <a:spcPct val="130000"/>
              </a:lnSpc>
            </a:pPr>
            <a:r>
              <a:rPr lang="en-AU" sz="2000" noProof="0" dirty="0">
                <a:latin typeface="+mj-lt"/>
                <a:cs typeface="Arial" panose="020B0604020202020204" pitchFamily="34" charset="0"/>
              </a:rPr>
              <a:t>What part of the final assembly and finishing process did you find most challenging, and how did you overcome it?</a:t>
            </a:r>
          </a:p>
        </p:txBody>
      </p:sp>
      <p:sp>
        <p:nvSpPr>
          <p:cNvPr id="2" name="Slide Number Placeholder 1">
            <a:extLst>
              <a:ext uri="{FF2B5EF4-FFF2-40B4-BE49-F238E27FC236}">
                <a16:creationId xmlns:a16="http://schemas.microsoft.com/office/drawing/2014/main" id="{000A214F-C47C-BC91-359E-E907F60561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t>66</a:t>
            </a:fld>
            <a:endParaRPr lang="en-AU" noProof="0"/>
          </a:p>
        </p:txBody>
      </p:sp>
    </p:spTree>
    <p:extLst>
      <p:ext uri="{BB962C8B-B14F-4D97-AF65-F5344CB8AC3E}">
        <p14:creationId xmlns:p14="http://schemas.microsoft.com/office/powerpoint/2010/main" val="357020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9 lesson 3 </a:t>
            </a:r>
            <a:r>
              <a:rPr lang="en-AU" dirty="0"/>
              <a:t>–</a:t>
            </a:r>
            <a:r>
              <a:rPr lang="en-AU" noProof="0" dirty="0"/>
              <a:t> Do now</a:t>
            </a:r>
          </a:p>
        </p:txBody>
      </p:sp>
      <p:sp>
        <p:nvSpPr>
          <p:cNvPr id="8" name="Content Placeholder 2">
            <a:extLst>
              <a:ext uri="{FF2B5EF4-FFF2-40B4-BE49-F238E27FC236}">
                <a16:creationId xmlns:a16="http://schemas.microsoft.com/office/drawing/2014/main" id="{CA03CC71-87F9-93C5-9777-B8DAA765167F}"/>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a:solidFill>
                  <a:srgbClr val="22272B"/>
                </a:solidFill>
              </a:rPr>
              <a:t>Review your portfolio progress so far.</a:t>
            </a:r>
          </a:p>
          <a:p>
            <a:r>
              <a:rPr lang="en-AU" sz="2400">
                <a:solidFill>
                  <a:srgbClr val="22272B"/>
                </a:solidFill>
              </a:rPr>
              <a:t>What component of your portfolio still needs the most attention? </a:t>
            </a:r>
          </a:p>
          <a:p>
            <a:r>
              <a:rPr lang="en-AU" sz="2400">
                <a:solidFill>
                  <a:srgbClr val="22272B"/>
                </a:solidFill>
              </a:rPr>
              <a:t>Write your response on a post it note and stick on your laptop.</a:t>
            </a:r>
            <a:endParaRPr lang="en-AU" sz="2400"/>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67</a:t>
            </a:fld>
            <a:endParaRPr lang="en-AU" noProof="0"/>
          </a:p>
        </p:txBody>
      </p:sp>
    </p:spTree>
    <p:extLst>
      <p:ext uri="{BB962C8B-B14F-4D97-AF65-F5344CB8AC3E}">
        <p14:creationId xmlns:p14="http://schemas.microsoft.com/office/powerpoint/2010/main" val="98365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860DDC-A5A4-A3CA-56D4-CC0671541346}"/>
              </a:ext>
            </a:extLst>
          </p:cNvPr>
          <p:cNvSpPr>
            <a:spLocks noGrp="1"/>
          </p:cNvSpPr>
          <p:nvPr>
            <p:ph type="title" idx="4294967295"/>
          </p:nvPr>
        </p:nvSpPr>
        <p:spPr>
          <a:xfrm>
            <a:off x="689221" y="4391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2400" b="0" i="0" u="none" strike="noStrike" kern="1200" cap="none" spc="0" normalizeH="0" baseline="0" noProof="0" dirty="0">
                <a:ln>
                  <a:noFill/>
                </a:ln>
                <a:solidFill>
                  <a:schemeClr val="accent1"/>
                </a:solidFill>
                <a:effectLst/>
                <a:uLnTx/>
                <a:uFillTx/>
                <a:latin typeface="+mn-lt"/>
                <a:ea typeface="+mn-ea"/>
                <a:cs typeface="+mn-cs"/>
              </a:rPr>
              <a:t>(19)</a:t>
            </a:r>
          </a:p>
        </p:txBody>
      </p:sp>
      <p:sp>
        <p:nvSpPr>
          <p:cNvPr id="10" name="Rectangle 9">
            <a:extLst>
              <a:ext uri="{FF2B5EF4-FFF2-40B4-BE49-F238E27FC236}">
                <a16:creationId xmlns:a16="http://schemas.microsoft.com/office/drawing/2014/main" id="{96E0CE95-ED15-5B34-E970-2A16303452CC}"/>
              </a:ext>
            </a:extLst>
          </p:cNvPr>
          <p:cNvSpPr/>
          <p:nvPr/>
        </p:nvSpPr>
        <p:spPr>
          <a:xfrm>
            <a:off x="689221" y="1437774"/>
            <a:ext cx="5101390" cy="49810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Ins="324000" rtlCol="0" anchor="t" anchorCtr="0"/>
          <a:lstStyle/>
          <a:p>
            <a:pPr>
              <a:lnSpc>
                <a:spcPct val="150000"/>
              </a:lnSpc>
            </a:pPr>
            <a:r>
              <a:rPr lang="en-AU" sz="2000" dirty="0">
                <a:solidFill>
                  <a:schemeClr val="tx1"/>
                </a:solidFill>
                <a:latin typeface="Arial" panose="020B0604020202020204" pitchFamily="34" charset="0"/>
                <a:cs typeface="Arial" panose="020B0604020202020204" pitchFamily="34" charset="0"/>
              </a:rPr>
              <a:t>We will: </a:t>
            </a:r>
            <a:br>
              <a:rPr lang="en-AU" sz="2000" dirty="0">
                <a:solidFill>
                  <a:schemeClr val="tx1"/>
                </a:solidFill>
                <a:latin typeface="Arial" panose="020B0604020202020204" pitchFamily="34" charset="0"/>
                <a:cs typeface="Arial" panose="020B0604020202020204" pitchFamily="34" charset="0"/>
              </a:rPr>
            </a:br>
            <a:r>
              <a:rPr lang="en-AU" sz="2000" dirty="0">
                <a:solidFill>
                  <a:schemeClr val="tx1"/>
                </a:solidFill>
                <a:latin typeface="Arial" panose="020B0604020202020204" pitchFamily="34" charset="0"/>
                <a:cs typeface="Arial" panose="020B0604020202020204" pitchFamily="34" charset="0"/>
              </a:rPr>
              <a:t>Finalise our digital portfolios, ensuring all required elements are completed and well-organised with effective communication techniques.</a:t>
            </a:r>
          </a:p>
        </p:txBody>
      </p:sp>
      <p:sp>
        <p:nvSpPr>
          <p:cNvPr id="9" name="Rectangle 8">
            <a:extLst>
              <a:ext uri="{FF2B5EF4-FFF2-40B4-BE49-F238E27FC236}">
                <a16:creationId xmlns:a16="http://schemas.microsoft.com/office/drawing/2014/main" id="{44CCE8A1-49B9-0E36-9D4B-A4F98AD42476}"/>
              </a:ext>
            </a:extLst>
          </p:cNvPr>
          <p:cNvSpPr/>
          <p:nvPr/>
        </p:nvSpPr>
        <p:spPr>
          <a:xfrm>
            <a:off x="5890627" y="439153"/>
            <a:ext cx="5639386"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1" name="Rectangle 10">
            <a:extLst>
              <a:ext uri="{FF2B5EF4-FFF2-40B4-BE49-F238E27FC236}">
                <a16:creationId xmlns:a16="http://schemas.microsoft.com/office/drawing/2014/main" id="{0EA87619-FD7C-94B2-8936-B413FD995AD3}"/>
              </a:ext>
            </a:extLst>
          </p:cNvPr>
          <p:cNvSpPr/>
          <p:nvPr/>
        </p:nvSpPr>
        <p:spPr>
          <a:xfrm>
            <a:off x="5890627" y="1437774"/>
            <a:ext cx="5639386" cy="49810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Ins="324000" rtlCol="0" anchor="t" anchorCtr="0"/>
          <a:lstStyle/>
          <a:p>
            <a:pPr>
              <a:lnSpc>
                <a:spcPct val="150000"/>
              </a:lnSpc>
              <a:spcAft>
                <a:spcPts val="600"/>
              </a:spcAft>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We can:</a:t>
            </a:r>
          </a:p>
          <a:p>
            <a:pPr marL="342900" indent="-342900">
              <a:lnSpc>
                <a:spcPct val="150000"/>
              </a:lnSpc>
              <a:spcAft>
                <a:spcPts val="600"/>
              </a:spcAft>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Use Google Sites or the MS Word template to complete a well-organised and visually engaging portfolio.</a:t>
            </a:r>
          </a:p>
          <a:p>
            <a:pPr marL="342900" indent="-342900">
              <a:lnSpc>
                <a:spcPct val="150000"/>
              </a:lnSpc>
              <a:spcAft>
                <a:spcPts val="600"/>
              </a:spcAft>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Ensure all classwork, design documentation, and feedback are included.</a:t>
            </a:r>
          </a:p>
          <a:p>
            <a:pPr marL="342900" indent="-342900">
              <a:lnSpc>
                <a:spcPct val="150000"/>
              </a:lnSpc>
              <a:spcAft>
                <a:spcPts val="600"/>
              </a:spcAft>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Evaluate and refine our portfolios based on peer and self-assessment.</a:t>
            </a:r>
          </a:p>
        </p:txBody>
      </p:sp>
      <p:sp>
        <p:nvSpPr>
          <p:cNvPr id="12" name="Slide Number Placeholder 1">
            <a:extLst>
              <a:ext uri="{FF2B5EF4-FFF2-40B4-BE49-F238E27FC236}">
                <a16:creationId xmlns:a16="http://schemas.microsoft.com/office/drawing/2014/main" id="{97D0B5C2-787B-9D3E-2CF0-178535C1C0D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68</a:t>
            </a:fld>
            <a:endParaRPr lang="en-AU"/>
          </a:p>
        </p:txBody>
      </p:sp>
    </p:spTree>
    <p:extLst>
      <p:ext uri="{BB962C8B-B14F-4D97-AF65-F5344CB8AC3E}">
        <p14:creationId xmlns:p14="http://schemas.microsoft.com/office/powerpoint/2010/main" val="104510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EE8B61F-8C09-B96D-C5F7-C7E19989D25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2E426B-FEA3-1137-48DB-E00AAAB65366}"/>
              </a:ext>
            </a:extLst>
          </p:cNvPr>
          <p:cNvSpPr>
            <a:spLocks noGrp="1"/>
          </p:cNvSpPr>
          <p:nvPr>
            <p:ph type="title"/>
          </p:nvPr>
        </p:nvSpPr>
        <p:spPr/>
        <p:txBody>
          <a:bodyPr/>
          <a:lstStyle/>
          <a:p>
            <a:r>
              <a:rPr lang="en-US" dirty="0"/>
              <a:t>Two stars and a wish</a:t>
            </a:r>
          </a:p>
        </p:txBody>
      </p:sp>
      <p:sp>
        <p:nvSpPr>
          <p:cNvPr id="9" name="Google Shape;51;p13">
            <a:extLst>
              <a:ext uri="{FF2B5EF4-FFF2-40B4-BE49-F238E27FC236}">
                <a16:creationId xmlns:a16="http://schemas.microsoft.com/office/drawing/2014/main" id="{B7FCD31B-FF65-C311-191F-CEBC4F5BBB1D}"/>
              </a:ext>
              <a:ext uri="{C183D7F6-B498-43B3-948B-1728B52AA6E4}">
                <adec:decorative xmlns:adec="http://schemas.microsoft.com/office/drawing/2017/decorative" val="1"/>
              </a:ext>
            </a:extLst>
          </p:cNvPr>
          <p:cNvSpPr/>
          <p:nvPr/>
        </p:nvSpPr>
        <p:spPr>
          <a:xfrm>
            <a:off x="269200" y="1536400"/>
            <a:ext cx="3666000" cy="4764555"/>
          </a:xfrm>
          <a:prstGeom prst="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sz="1800" b="1">
              <a:cs typeface="Arial" panose="020B0604020202020204" pitchFamily="34" charset="0"/>
              <a:sym typeface="Covered By Your Grace"/>
            </a:endParaRPr>
          </a:p>
          <a:p>
            <a:pPr marL="898525"/>
            <a:endParaRPr sz="1800" b="1">
              <a:cs typeface="Arial" panose="020B0604020202020204" pitchFamily="34" charset="0"/>
              <a:sym typeface="Covered By Your Grace"/>
            </a:endParaRPr>
          </a:p>
          <a:p>
            <a:pPr marL="898525"/>
            <a:endParaRPr sz="1800" b="1">
              <a:cs typeface="Arial" panose="020B0604020202020204" pitchFamily="34" charset="0"/>
              <a:sym typeface="Covered By Your Grace"/>
            </a:endParaRPr>
          </a:p>
        </p:txBody>
      </p:sp>
      <p:sp>
        <p:nvSpPr>
          <p:cNvPr id="10" name="Google Shape;56;p13">
            <a:extLst>
              <a:ext uri="{FF2B5EF4-FFF2-40B4-BE49-F238E27FC236}">
                <a16:creationId xmlns:a16="http://schemas.microsoft.com/office/drawing/2014/main" id="{7E3C58FD-728C-8BC6-08FA-874D6574F5E7}"/>
              </a:ext>
              <a:ext uri="{C183D7F6-B498-43B3-948B-1728B52AA6E4}">
                <adec:decorative xmlns:adec="http://schemas.microsoft.com/office/drawing/2017/decorative" val="1"/>
              </a:ext>
            </a:extLst>
          </p:cNvPr>
          <p:cNvSpPr/>
          <p:nvPr/>
        </p:nvSpPr>
        <p:spPr>
          <a:xfrm>
            <a:off x="4221233" y="1536233"/>
            <a:ext cx="3666000" cy="4764555"/>
          </a:xfrm>
          <a:prstGeom prst="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sz="1800" b="1">
              <a:solidFill>
                <a:schemeClr val="lt1"/>
              </a:solidFill>
              <a:cs typeface="Arial" panose="020B0604020202020204" pitchFamily="34" charset="0"/>
              <a:sym typeface="Covered By Your Grace"/>
            </a:endParaRPr>
          </a:p>
          <a:p>
            <a:pPr marL="898525"/>
            <a:endParaRPr sz="1800" b="1">
              <a:solidFill>
                <a:schemeClr val="lt1"/>
              </a:solidFill>
              <a:cs typeface="Arial" panose="020B0604020202020204" pitchFamily="34" charset="0"/>
              <a:sym typeface="Covered By Your Grace"/>
            </a:endParaRPr>
          </a:p>
          <a:p>
            <a:pPr marL="898525"/>
            <a:endParaRPr sz="1800" b="1">
              <a:solidFill>
                <a:schemeClr val="lt1"/>
              </a:solidFill>
              <a:cs typeface="Arial" panose="020B0604020202020204" pitchFamily="34" charset="0"/>
              <a:sym typeface="Covered By Your Grace"/>
            </a:endParaRPr>
          </a:p>
        </p:txBody>
      </p:sp>
      <p:sp>
        <p:nvSpPr>
          <p:cNvPr id="11" name="Google Shape;57;p13">
            <a:extLst>
              <a:ext uri="{FF2B5EF4-FFF2-40B4-BE49-F238E27FC236}">
                <a16:creationId xmlns:a16="http://schemas.microsoft.com/office/drawing/2014/main" id="{C60C913A-484D-B721-6B81-3C34E17D58BE}"/>
              </a:ext>
              <a:ext uri="{C183D7F6-B498-43B3-948B-1728B52AA6E4}">
                <adec:decorative xmlns:adec="http://schemas.microsoft.com/office/drawing/2017/decorative" val="1"/>
              </a:ext>
            </a:extLst>
          </p:cNvPr>
          <p:cNvSpPr/>
          <p:nvPr/>
        </p:nvSpPr>
        <p:spPr>
          <a:xfrm>
            <a:off x="8173233" y="1532965"/>
            <a:ext cx="3666000" cy="4764555"/>
          </a:xfrm>
          <a:prstGeom prst="rect">
            <a:avLst/>
          </a:prstGeom>
          <a:solidFill>
            <a:schemeClr val="accent4"/>
          </a:solidFill>
          <a:ln>
            <a:noFill/>
          </a:ln>
          <a:effectLst/>
        </p:spPr>
        <p:txBody>
          <a:bodyPr spcFirstLastPara="1" wrap="square" lIns="327600" tIns="163767" rIns="327600" bIns="163767" anchor="ctr" anchorCtr="0">
            <a:noAutofit/>
          </a:bodyPr>
          <a:lstStyle/>
          <a:p>
            <a:pPr marL="0" marR="0" lvl="0" indent="0" algn="l" rtl="0">
              <a:lnSpc>
                <a:spcPct val="100000"/>
              </a:lnSpc>
              <a:spcBef>
                <a:spcPts val="0"/>
              </a:spcBef>
              <a:spcAft>
                <a:spcPts val="0"/>
              </a:spcAft>
              <a:buNone/>
            </a:pPr>
            <a:endParaRPr sz="6400">
              <a:latin typeface="Covered By Your Grace"/>
              <a:ea typeface="Covered By Your Grace"/>
              <a:cs typeface="Covered By Your Grace"/>
              <a:sym typeface="Covered By Your Grace"/>
            </a:endParaRPr>
          </a:p>
          <a:p>
            <a:pPr marL="0" marR="0" lvl="0" indent="0" algn="ctr" rtl="0">
              <a:lnSpc>
                <a:spcPct val="100000"/>
              </a:lnSpc>
              <a:spcBef>
                <a:spcPts val="0"/>
              </a:spcBef>
              <a:spcAft>
                <a:spcPts val="0"/>
              </a:spcAft>
              <a:buNone/>
            </a:pPr>
            <a:endParaRPr sz="6400">
              <a:latin typeface="Covered By Your Grace"/>
              <a:ea typeface="Covered By Your Grace"/>
              <a:cs typeface="Covered By Your Grace"/>
              <a:sym typeface="Covered By Your Grace"/>
            </a:endParaRPr>
          </a:p>
          <a:p>
            <a:pPr marL="609585" marR="0" lvl="0" indent="0" algn="l" rtl="0">
              <a:lnSpc>
                <a:spcPct val="100000"/>
              </a:lnSpc>
              <a:spcBef>
                <a:spcPts val="0"/>
              </a:spcBef>
              <a:spcAft>
                <a:spcPts val="0"/>
              </a:spcAft>
              <a:buNone/>
            </a:pPr>
            <a:endParaRPr sz="6400">
              <a:latin typeface="Covered By Your Grace"/>
              <a:ea typeface="Covered By Your Grace"/>
              <a:cs typeface="Covered By Your Grace"/>
              <a:sym typeface="Covered By Your Grace"/>
            </a:endParaRPr>
          </a:p>
        </p:txBody>
      </p:sp>
      <p:pic>
        <p:nvPicPr>
          <p:cNvPr id="12" name="Google Shape;58;p13">
            <a:extLst>
              <a:ext uri="{FF2B5EF4-FFF2-40B4-BE49-F238E27FC236}">
                <a16:creationId xmlns:a16="http://schemas.microsoft.com/office/drawing/2014/main" id="{D57FB7C4-A8AB-590C-0650-9891A21AD363}"/>
              </a:ext>
              <a:ext uri="{C183D7F6-B498-43B3-948B-1728B52AA6E4}">
                <adec:decorative xmlns:adec="http://schemas.microsoft.com/office/drawing/2017/decorative" val="1"/>
              </a:ext>
            </a:extLst>
          </p:cNvPr>
          <p:cNvPicPr preferRelativeResize="0"/>
          <p:nvPr/>
        </p:nvPicPr>
        <p:blipFill rotWithShape="1">
          <a:blip r:embed="rId3">
            <a:alphaModFix/>
          </a:blip>
          <a:srcRect t="1493" b="1493"/>
          <a:stretch/>
        </p:blipFill>
        <p:spPr>
          <a:xfrm>
            <a:off x="5472367" y="1032111"/>
            <a:ext cx="986900" cy="951035"/>
          </a:xfrm>
          <a:prstGeom prst="rect">
            <a:avLst/>
          </a:prstGeom>
          <a:noFill/>
          <a:ln>
            <a:noFill/>
          </a:ln>
          <a:effectLst/>
        </p:spPr>
      </p:pic>
      <p:pic>
        <p:nvPicPr>
          <p:cNvPr id="13" name="Google Shape;59;p13">
            <a:extLst>
              <a:ext uri="{FF2B5EF4-FFF2-40B4-BE49-F238E27FC236}">
                <a16:creationId xmlns:a16="http://schemas.microsoft.com/office/drawing/2014/main" id="{D76AABE8-3A40-65CE-FB62-3AE637CE1414}"/>
              </a:ext>
              <a:ext uri="{C183D7F6-B498-43B3-948B-1728B52AA6E4}">
                <adec:decorative xmlns:adec="http://schemas.microsoft.com/office/drawing/2017/decorative" val="1"/>
              </a:ext>
            </a:extLst>
          </p:cNvPr>
          <p:cNvPicPr preferRelativeResize="0"/>
          <p:nvPr/>
        </p:nvPicPr>
        <p:blipFill rotWithShape="1">
          <a:blip r:embed="rId3">
            <a:alphaModFix/>
          </a:blip>
          <a:srcRect t="1200" b="1190"/>
          <a:stretch/>
        </p:blipFill>
        <p:spPr>
          <a:xfrm>
            <a:off x="1593534" y="1029212"/>
            <a:ext cx="986900" cy="956857"/>
          </a:xfrm>
          <a:prstGeom prst="rect">
            <a:avLst/>
          </a:prstGeom>
          <a:noFill/>
          <a:ln>
            <a:noFill/>
          </a:ln>
          <a:effectLst/>
        </p:spPr>
      </p:pic>
      <p:pic>
        <p:nvPicPr>
          <p:cNvPr id="14" name="Google Shape;60;p13">
            <a:extLst>
              <a:ext uri="{FF2B5EF4-FFF2-40B4-BE49-F238E27FC236}">
                <a16:creationId xmlns:a16="http://schemas.microsoft.com/office/drawing/2014/main" id="{5E48FE0D-011A-BD1C-60CF-49B0DCE0F5D0}"/>
              </a:ext>
              <a:ext uri="{C183D7F6-B498-43B3-948B-1728B52AA6E4}">
                <adec:decorative xmlns:adec="http://schemas.microsoft.com/office/drawing/2017/decorative" val="1"/>
              </a:ext>
            </a:extLst>
          </p:cNvPr>
          <p:cNvPicPr preferRelativeResize="0"/>
          <p:nvPr/>
        </p:nvPicPr>
        <p:blipFill rotWithShape="1">
          <a:blip r:embed="rId4">
            <a:alphaModFix/>
          </a:blip>
          <a:srcRect t="1171" b="1181"/>
          <a:stretch/>
        </p:blipFill>
        <p:spPr>
          <a:xfrm>
            <a:off x="9424400" y="1028996"/>
            <a:ext cx="986900" cy="957295"/>
          </a:xfrm>
          <a:prstGeom prst="rect">
            <a:avLst/>
          </a:prstGeom>
          <a:noFill/>
          <a:ln>
            <a:noFill/>
          </a:ln>
          <a:effectLst/>
        </p:spPr>
      </p:pic>
      <p:sp>
        <p:nvSpPr>
          <p:cNvPr id="17" name="TextBox 16">
            <a:extLst>
              <a:ext uri="{FF2B5EF4-FFF2-40B4-BE49-F238E27FC236}">
                <a16:creationId xmlns:a16="http://schemas.microsoft.com/office/drawing/2014/main" id="{EA7D837D-5EAE-0DE3-047E-5436C42B0BA4}"/>
              </a:ext>
            </a:extLst>
          </p:cNvPr>
          <p:cNvSpPr txBox="1"/>
          <p:nvPr/>
        </p:nvSpPr>
        <p:spPr>
          <a:xfrm>
            <a:off x="451730" y="2195667"/>
            <a:ext cx="3380682" cy="461665"/>
          </a:xfrm>
          <a:prstGeom prst="rect">
            <a:avLst/>
          </a:prstGeom>
          <a:noFill/>
        </p:spPr>
        <p:txBody>
          <a:bodyPr wrap="square">
            <a:spAutoFit/>
          </a:bodyPr>
          <a:lstStyle/>
          <a:p>
            <a:pPr marL="0" lvl="0" indent="0" algn="l" rtl="0">
              <a:spcBef>
                <a:spcPts val="0"/>
              </a:spcBef>
              <a:spcAft>
                <a:spcPts val="0"/>
              </a:spcAft>
              <a:buNone/>
            </a:pPr>
            <a:r>
              <a:rPr lang="en-AU" sz="2400" noProof="0" dirty="0">
                <a:latin typeface="Arial" panose="020B0604020202020204" pitchFamily="34" charset="0"/>
                <a:ea typeface="Montserrat"/>
                <a:cs typeface="Arial" panose="020B0604020202020204" pitchFamily="34" charset="0"/>
                <a:sym typeface="Montserrat"/>
              </a:rPr>
              <a:t>Task:</a:t>
            </a:r>
          </a:p>
        </p:txBody>
      </p:sp>
      <p:sp>
        <p:nvSpPr>
          <p:cNvPr id="18" name="TextBox 17">
            <a:extLst>
              <a:ext uri="{FF2B5EF4-FFF2-40B4-BE49-F238E27FC236}">
                <a16:creationId xmlns:a16="http://schemas.microsoft.com/office/drawing/2014/main" id="{D0C5E0E7-6FCC-97B7-E9FF-78C5D2A77C52}"/>
              </a:ext>
            </a:extLst>
          </p:cNvPr>
          <p:cNvSpPr txBox="1"/>
          <p:nvPr/>
        </p:nvSpPr>
        <p:spPr>
          <a:xfrm>
            <a:off x="4364824" y="2195667"/>
            <a:ext cx="3380682" cy="461665"/>
          </a:xfrm>
          <a:prstGeom prst="rect">
            <a:avLst/>
          </a:prstGeom>
          <a:noFill/>
        </p:spPr>
        <p:txBody>
          <a:bodyPr wrap="square">
            <a:spAutoFit/>
          </a:bodyPr>
          <a:lstStyle/>
          <a:p>
            <a:pPr marL="0" lvl="0" indent="0" algn="l" rtl="0">
              <a:spcBef>
                <a:spcPts val="0"/>
              </a:spcBef>
              <a:spcAft>
                <a:spcPts val="0"/>
              </a:spcAft>
              <a:buNone/>
            </a:pPr>
            <a:r>
              <a:rPr lang="en-AU" sz="2400" noProof="0" dirty="0">
                <a:latin typeface="Arial" panose="020B0604020202020204" pitchFamily="34" charset="0"/>
                <a:ea typeface="Montserrat"/>
                <a:cs typeface="Arial" panose="020B0604020202020204" pitchFamily="34" charset="0"/>
                <a:sym typeface="Montserrat"/>
              </a:rPr>
              <a:t>Presenter:</a:t>
            </a:r>
          </a:p>
        </p:txBody>
      </p:sp>
      <p:sp>
        <p:nvSpPr>
          <p:cNvPr id="19" name="TextBox 18">
            <a:extLst>
              <a:ext uri="{FF2B5EF4-FFF2-40B4-BE49-F238E27FC236}">
                <a16:creationId xmlns:a16="http://schemas.microsoft.com/office/drawing/2014/main" id="{A6E18C58-2E3B-39F4-34D2-ECCE4E74288A}"/>
              </a:ext>
            </a:extLst>
          </p:cNvPr>
          <p:cNvSpPr txBox="1"/>
          <p:nvPr/>
        </p:nvSpPr>
        <p:spPr>
          <a:xfrm>
            <a:off x="8318259" y="2195667"/>
            <a:ext cx="3380682" cy="461665"/>
          </a:xfrm>
          <a:prstGeom prst="rect">
            <a:avLst/>
          </a:prstGeom>
          <a:noFill/>
        </p:spPr>
        <p:txBody>
          <a:bodyPr wrap="square">
            <a:spAutoFit/>
          </a:bodyPr>
          <a:lstStyle/>
          <a:p>
            <a:pPr marL="0" lvl="0" indent="0" algn="l" rtl="0">
              <a:spcBef>
                <a:spcPts val="0"/>
              </a:spcBef>
              <a:spcAft>
                <a:spcPts val="0"/>
              </a:spcAft>
              <a:buNone/>
            </a:pPr>
            <a:r>
              <a:rPr lang="en-AU" sz="2400" noProof="0" dirty="0">
                <a:latin typeface="Arial" panose="020B0604020202020204" pitchFamily="34" charset="0"/>
                <a:ea typeface="Montserrat"/>
                <a:cs typeface="Arial" panose="020B0604020202020204" pitchFamily="34" charset="0"/>
                <a:sym typeface="Montserrat"/>
              </a:rPr>
              <a:t>Feedback given by: </a:t>
            </a:r>
          </a:p>
        </p:txBody>
      </p:sp>
      <p:sp>
        <p:nvSpPr>
          <p:cNvPr id="20" name="Slide Number Placeholder 1">
            <a:extLst>
              <a:ext uri="{FF2B5EF4-FFF2-40B4-BE49-F238E27FC236}">
                <a16:creationId xmlns:a16="http://schemas.microsoft.com/office/drawing/2014/main" id="{8D874001-AA06-494C-C0F0-FE68B122855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69</a:t>
            </a:fld>
            <a:endParaRPr lang="en-AU"/>
          </a:p>
        </p:txBody>
      </p:sp>
    </p:spTree>
    <p:extLst>
      <p:ext uri="{BB962C8B-B14F-4D97-AF65-F5344CB8AC3E}">
        <p14:creationId xmlns:p14="http://schemas.microsoft.com/office/powerpoint/2010/main" val="26993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A1A7CC4-EF23-5860-D163-2A1BCF92A1AB}"/>
              </a:ext>
            </a:extLst>
          </p:cNvPr>
          <p:cNvSpPr>
            <a:spLocks noGrp="1"/>
          </p:cNvSpPr>
          <p:nvPr>
            <p:ph type="title"/>
          </p:nvPr>
        </p:nvSpPr>
        <p:spPr/>
        <p:txBody>
          <a:bodyPr/>
          <a:lstStyle/>
          <a:p>
            <a:r>
              <a:rPr lang="en-AU" dirty="0"/>
              <a:t>KWLH</a:t>
            </a:r>
            <a:endParaRPr lang="en-US" dirty="0"/>
          </a:p>
        </p:txBody>
      </p:sp>
      <p:sp>
        <p:nvSpPr>
          <p:cNvPr id="14" name="TextBox 13">
            <a:extLst>
              <a:ext uri="{FF2B5EF4-FFF2-40B4-BE49-F238E27FC236}">
                <a16:creationId xmlns:a16="http://schemas.microsoft.com/office/drawing/2014/main" id="{DE7B27B5-9214-5436-5975-E2DB713792DB}"/>
              </a:ext>
            </a:extLst>
          </p:cNvPr>
          <p:cNvSpPr txBox="1"/>
          <p:nvPr/>
        </p:nvSpPr>
        <p:spPr>
          <a:xfrm>
            <a:off x="347999" y="905601"/>
            <a:ext cx="11624925" cy="1154675"/>
          </a:xfrm>
          <a:prstGeom prst="rect">
            <a:avLst/>
          </a:prstGeom>
          <a:noFill/>
        </p:spPr>
        <p:txBody>
          <a:bodyPr wrap="square" lIns="0">
            <a:spAutoFit/>
          </a:bodyPr>
          <a:lstStyle/>
          <a:p>
            <a:pPr>
              <a:lnSpc>
                <a:spcPct val="150000"/>
              </a:lnSpc>
            </a:pPr>
            <a:r>
              <a:rPr lang="en-AU" sz="1600" b="0" i="0" noProof="0" dirty="0">
                <a:solidFill>
                  <a:srgbClr val="000000"/>
                </a:solidFill>
                <a:effectLst/>
                <a:latin typeface="Arial" panose="020B0604020202020204" pitchFamily="34" charset="0"/>
              </a:rPr>
              <a:t>Use the KWHL table at the beginning of the unit to document what you already know about jewellery pieces, materials used and processes for making it. What else do you want to know? At the end of the learning sequence, complete the last two columns too reflect on your learning.  </a:t>
            </a:r>
            <a:endParaRPr lang="en-US" sz="1600" dirty="0"/>
          </a:p>
        </p:txBody>
      </p:sp>
      <p:graphicFrame>
        <p:nvGraphicFramePr>
          <p:cNvPr id="15" name="Table 14">
            <a:extLst>
              <a:ext uri="{FF2B5EF4-FFF2-40B4-BE49-F238E27FC236}">
                <a16:creationId xmlns:a16="http://schemas.microsoft.com/office/drawing/2014/main" id="{BC4A3535-5682-3D43-5832-9F244F767419}"/>
              </a:ext>
            </a:extLst>
          </p:cNvPr>
          <p:cNvGraphicFramePr>
            <a:graphicFrameLocks noGrp="1"/>
          </p:cNvGraphicFramePr>
          <p:nvPr>
            <p:extLst>
              <p:ext uri="{D42A27DB-BD31-4B8C-83A1-F6EECF244321}">
                <p14:modId xmlns:p14="http://schemas.microsoft.com/office/powerpoint/2010/main" val="4276955545"/>
              </p:ext>
            </p:extLst>
          </p:nvPr>
        </p:nvGraphicFramePr>
        <p:xfrm>
          <a:off x="360000" y="2228640"/>
          <a:ext cx="11484000" cy="4269359"/>
        </p:xfrm>
        <a:graphic>
          <a:graphicData uri="http://schemas.openxmlformats.org/drawingml/2006/table">
            <a:tbl>
              <a:tblPr firstRow="1" bandRow="1">
                <a:tableStyleId>{69012ECD-51FC-41F1-AA8D-1B2483CD663E}</a:tableStyleId>
              </a:tblPr>
              <a:tblGrid>
                <a:gridCol w="2871000">
                  <a:extLst>
                    <a:ext uri="{9D8B030D-6E8A-4147-A177-3AD203B41FA5}">
                      <a16:colId xmlns:a16="http://schemas.microsoft.com/office/drawing/2014/main" val="2532441079"/>
                    </a:ext>
                  </a:extLst>
                </a:gridCol>
                <a:gridCol w="2871000">
                  <a:extLst>
                    <a:ext uri="{9D8B030D-6E8A-4147-A177-3AD203B41FA5}">
                      <a16:colId xmlns:a16="http://schemas.microsoft.com/office/drawing/2014/main" val="1591521973"/>
                    </a:ext>
                  </a:extLst>
                </a:gridCol>
                <a:gridCol w="2871000">
                  <a:extLst>
                    <a:ext uri="{9D8B030D-6E8A-4147-A177-3AD203B41FA5}">
                      <a16:colId xmlns:a16="http://schemas.microsoft.com/office/drawing/2014/main" val="1336148547"/>
                    </a:ext>
                  </a:extLst>
                </a:gridCol>
                <a:gridCol w="2871000">
                  <a:extLst>
                    <a:ext uri="{9D8B030D-6E8A-4147-A177-3AD203B41FA5}">
                      <a16:colId xmlns:a16="http://schemas.microsoft.com/office/drawing/2014/main" val="3447590477"/>
                    </a:ext>
                  </a:extLst>
                </a:gridCol>
              </a:tblGrid>
              <a:tr h="1481138">
                <a:tc>
                  <a:txBody>
                    <a:bodyPr/>
                    <a:lstStyle/>
                    <a:p>
                      <a:pPr>
                        <a:lnSpc>
                          <a:spcPct val="120000"/>
                        </a:lnSpc>
                      </a:pPr>
                      <a:endParaRPr lang="en-AU" noProof="0" dirty="0">
                        <a:solidFill>
                          <a:schemeClr val="bg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4BB47"/>
                    </a:solidFill>
                  </a:tcPr>
                </a:tc>
                <a:tc>
                  <a:txBody>
                    <a:bodyPr/>
                    <a:lstStyle/>
                    <a:p>
                      <a:pPr marL="1431925" marR="0" lvl="0" indent="-1431925" algn="l" defTabSz="914377" rtl="0" eaLnBrk="1" fontAlgn="auto" latinLnBrk="0" hangingPunct="1">
                        <a:lnSpc>
                          <a:spcPct val="120000"/>
                        </a:lnSpc>
                        <a:spcBef>
                          <a:spcPts val="0"/>
                        </a:spcBef>
                        <a:spcAft>
                          <a:spcPts val="0"/>
                        </a:spcAft>
                        <a:buClrTx/>
                        <a:buSzTx/>
                        <a:buFontTx/>
                        <a:buNone/>
                        <a:tabLst/>
                        <a:defRPr/>
                      </a:pPr>
                      <a:endParaRPr lang="en-AU" sz="1800" b="1" noProof="0">
                        <a:solidFill>
                          <a:schemeClr val="bg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CC2"/>
                    </a:solidFill>
                  </a:tcPr>
                </a:tc>
                <a:tc>
                  <a:txBody>
                    <a:bodyPr/>
                    <a:lstStyle/>
                    <a:p>
                      <a:pPr marL="1079500" indent="82550">
                        <a:lnSpc>
                          <a:spcPct val="120000"/>
                        </a:lnSpc>
                      </a:pPr>
                      <a:endParaRPr lang="en-AU" noProof="0">
                        <a:solidFill>
                          <a:schemeClr val="bg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1458"/>
                    </a:solidFill>
                  </a:tcPr>
                </a:tc>
                <a:tc>
                  <a:txBody>
                    <a:bodyPr/>
                    <a:lstStyle/>
                    <a:p>
                      <a:pPr marL="1162050" indent="0">
                        <a:lnSpc>
                          <a:spcPct val="120000"/>
                        </a:lnSpc>
                      </a:pPr>
                      <a:endParaRPr lang="en-AU" b="1" noProof="0" dirty="0">
                        <a:solidFill>
                          <a:schemeClr val="bg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9B0C"/>
                    </a:solidFill>
                  </a:tcPr>
                </a:tc>
                <a:extLst>
                  <a:ext uri="{0D108BD9-81ED-4DB2-BD59-A6C34878D82A}">
                    <a16:rowId xmlns:a16="http://schemas.microsoft.com/office/drawing/2014/main" val="1970206506"/>
                  </a:ext>
                </a:extLst>
              </a:tr>
              <a:tr h="2788221">
                <a:tc>
                  <a:txBody>
                    <a:bodyPr/>
                    <a:lstStyle/>
                    <a:p>
                      <a:pPr>
                        <a:lnSpc>
                          <a:spcPct val="130000"/>
                        </a:lnSpc>
                        <a:spcAft>
                          <a:spcPts val="600"/>
                        </a:spcAft>
                      </a:pPr>
                      <a:endParaRPr lang="en-AU" noProof="0" dirty="0">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9E0"/>
                    </a:solidFill>
                  </a:tcPr>
                </a:tc>
                <a:tc>
                  <a:txBody>
                    <a:bodyPr/>
                    <a:lstStyle/>
                    <a:p>
                      <a:pPr marL="285750" indent="-285750">
                        <a:lnSpc>
                          <a:spcPct val="130000"/>
                        </a:lnSpc>
                        <a:spcAft>
                          <a:spcPts val="600"/>
                        </a:spcAft>
                        <a:buFont typeface="Arial" panose="020B0604020202020204" pitchFamily="34" charset="0"/>
                        <a:buChar char="•"/>
                      </a:pPr>
                      <a:endParaRPr lang="en-AU" noProof="0">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5F7FC"/>
                    </a:solidFill>
                  </a:tcPr>
                </a:tc>
                <a:tc>
                  <a:txBody>
                    <a:bodyPr/>
                    <a:lstStyle/>
                    <a:p>
                      <a:pPr marL="285750" indent="-285750">
                        <a:lnSpc>
                          <a:spcPct val="130000"/>
                        </a:lnSpc>
                        <a:spcAft>
                          <a:spcPts val="600"/>
                        </a:spcAft>
                        <a:buFont typeface="Arial" panose="020B0604020202020204" pitchFamily="34" charset="0"/>
                        <a:buChar char="•"/>
                      </a:pPr>
                      <a:endParaRPr lang="en-AU" noProof="0">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DBE7"/>
                    </a:solidFill>
                  </a:tcPr>
                </a:tc>
                <a:tc>
                  <a:txBody>
                    <a:bodyPr/>
                    <a:lstStyle/>
                    <a:p>
                      <a:pPr marL="285750" indent="-285750">
                        <a:lnSpc>
                          <a:spcPct val="130000"/>
                        </a:lnSpc>
                        <a:spcAft>
                          <a:spcPts val="600"/>
                        </a:spcAft>
                        <a:buFont typeface="Arial" panose="020B0604020202020204" pitchFamily="34" charset="0"/>
                        <a:buChar char="•"/>
                      </a:pPr>
                      <a:endParaRPr lang="en-AU" noProof="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6C2">
                        <a:alpha val="60000"/>
                      </a:srgbClr>
                    </a:solidFill>
                  </a:tcPr>
                </a:tc>
                <a:extLst>
                  <a:ext uri="{0D108BD9-81ED-4DB2-BD59-A6C34878D82A}">
                    <a16:rowId xmlns:a16="http://schemas.microsoft.com/office/drawing/2014/main" val="2347067268"/>
                  </a:ext>
                </a:extLst>
              </a:tr>
            </a:tbl>
          </a:graphicData>
        </a:graphic>
      </p:graphicFrame>
      <p:grpSp>
        <p:nvGrpSpPr>
          <p:cNvPr id="16" name="Group 15">
            <a:extLst>
              <a:ext uri="{FF2B5EF4-FFF2-40B4-BE49-F238E27FC236}">
                <a16:creationId xmlns:a16="http://schemas.microsoft.com/office/drawing/2014/main" id="{6D65B932-D272-C7F0-E034-C8915A108DB1}"/>
              </a:ext>
              <a:ext uri="{C183D7F6-B498-43B3-948B-1728B52AA6E4}">
                <adec:decorative xmlns:adec="http://schemas.microsoft.com/office/drawing/2017/decorative" val="1"/>
              </a:ext>
            </a:extLst>
          </p:cNvPr>
          <p:cNvGrpSpPr/>
          <p:nvPr/>
        </p:nvGrpSpPr>
        <p:grpSpPr>
          <a:xfrm>
            <a:off x="509665" y="2384588"/>
            <a:ext cx="2578309" cy="1054799"/>
            <a:chOff x="509665" y="1313647"/>
            <a:chExt cx="2578309" cy="1054799"/>
          </a:xfrm>
        </p:grpSpPr>
        <p:sp>
          <p:nvSpPr>
            <p:cNvPr id="17" name="Rectangle 16">
              <a:extLst>
                <a:ext uri="{FF2B5EF4-FFF2-40B4-BE49-F238E27FC236}">
                  <a16:creationId xmlns:a16="http://schemas.microsoft.com/office/drawing/2014/main" id="{121AB2A8-264C-3C69-F09D-241DB7D733A2}"/>
                </a:ext>
              </a:extLst>
            </p:cNvPr>
            <p:cNvSpPr/>
            <p:nvPr/>
          </p:nvSpPr>
          <p:spPr>
            <a:xfrm>
              <a:off x="509665" y="1313647"/>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latin typeface="+mj-lt"/>
              </a:endParaRPr>
            </a:p>
          </p:txBody>
        </p:sp>
        <p:sp>
          <p:nvSpPr>
            <p:cNvPr id="18" name="TextBox 17">
              <a:extLst>
                <a:ext uri="{FF2B5EF4-FFF2-40B4-BE49-F238E27FC236}">
                  <a16:creationId xmlns:a16="http://schemas.microsoft.com/office/drawing/2014/main" id="{3209FC82-01D3-7722-42EE-D23C3C95C8F3}"/>
                </a:ext>
              </a:extLst>
            </p:cNvPr>
            <p:cNvSpPr txBox="1"/>
            <p:nvPr/>
          </p:nvSpPr>
          <p:spPr>
            <a:xfrm>
              <a:off x="738503" y="1328637"/>
              <a:ext cx="2217682" cy="984885"/>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noProof="0" dirty="0">
                  <a:solidFill>
                    <a:srgbClr val="427B2D"/>
                  </a:solidFill>
                  <a:latin typeface="+mj-lt"/>
                  <a:cs typeface="Arial" panose="020B0604020202020204" pitchFamily="34" charset="0"/>
                </a:rPr>
                <a:t>K</a:t>
              </a:r>
            </a:p>
            <a:p>
              <a:pPr marR="0" lvl="0" algn="ctr" defTabSz="914377" rtl="0" eaLnBrk="1" fontAlgn="auto" latinLnBrk="0" hangingPunct="1">
                <a:spcAft>
                  <a:spcPts val="0"/>
                </a:spcAft>
                <a:buClrTx/>
                <a:buSzTx/>
                <a:buFontTx/>
                <a:buNone/>
                <a:tabLst/>
                <a:defRPr/>
              </a:pPr>
              <a:r>
                <a:rPr lang="en-AU" sz="1600" noProof="0" dirty="0">
                  <a:cs typeface="Arial" panose="020B0604020202020204" pitchFamily="34" charset="0"/>
                </a:rPr>
                <a:t>What do I know?</a:t>
              </a:r>
            </a:p>
          </p:txBody>
        </p:sp>
      </p:grpSp>
      <p:grpSp>
        <p:nvGrpSpPr>
          <p:cNvPr id="19" name="Group 18">
            <a:extLst>
              <a:ext uri="{FF2B5EF4-FFF2-40B4-BE49-F238E27FC236}">
                <a16:creationId xmlns:a16="http://schemas.microsoft.com/office/drawing/2014/main" id="{3F763C95-419A-1851-F5B1-2848EBAFB17B}"/>
              </a:ext>
              <a:ext uri="{C183D7F6-B498-43B3-948B-1728B52AA6E4}">
                <adec:decorative xmlns:adec="http://schemas.microsoft.com/office/drawing/2017/decorative" val="1"/>
              </a:ext>
            </a:extLst>
          </p:cNvPr>
          <p:cNvGrpSpPr/>
          <p:nvPr/>
        </p:nvGrpSpPr>
        <p:grpSpPr>
          <a:xfrm>
            <a:off x="3382760" y="2384588"/>
            <a:ext cx="2601908" cy="1054799"/>
            <a:chOff x="3382760" y="1313647"/>
            <a:chExt cx="2601908" cy="1054799"/>
          </a:xfrm>
        </p:grpSpPr>
        <p:sp>
          <p:nvSpPr>
            <p:cNvPr id="20" name="Rectangle 19">
              <a:extLst>
                <a:ext uri="{FF2B5EF4-FFF2-40B4-BE49-F238E27FC236}">
                  <a16:creationId xmlns:a16="http://schemas.microsoft.com/office/drawing/2014/main" id="{1C8C3B4C-6D06-624B-7A45-1DC3370FB210}"/>
                </a:ext>
              </a:extLst>
            </p:cNvPr>
            <p:cNvSpPr/>
            <p:nvPr/>
          </p:nvSpPr>
          <p:spPr>
            <a:xfrm>
              <a:off x="3382760" y="1313647"/>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latin typeface="+mj-lt"/>
              </a:endParaRPr>
            </a:p>
          </p:txBody>
        </p:sp>
        <p:sp>
          <p:nvSpPr>
            <p:cNvPr id="21" name="TextBox 20">
              <a:extLst>
                <a:ext uri="{FF2B5EF4-FFF2-40B4-BE49-F238E27FC236}">
                  <a16:creationId xmlns:a16="http://schemas.microsoft.com/office/drawing/2014/main" id="{5A59A538-7448-01C1-811B-38D1D97F62E6}"/>
                </a:ext>
              </a:extLst>
            </p:cNvPr>
            <p:cNvSpPr txBox="1"/>
            <p:nvPr/>
          </p:nvSpPr>
          <p:spPr>
            <a:xfrm>
              <a:off x="3431284" y="1328637"/>
              <a:ext cx="2553384" cy="954107"/>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noProof="0" dirty="0">
                  <a:solidFill>
                    <a:srgbClr val="007A8A"/>
                  </a:solidFill>
                  <a:latin typeface="+mj-lt"/>
                  <a:cs typeface="Arial" panose="020B0604020202020204" pitchFamily="34" charset="0"/>
                </a:rPr>
                <a:t>W</a:t>
              </a:r>
            </a:p>
            <a:p>
              <a:pPr marR="0" lvl="0" algn="ctr" defTabSz="914377" rtl="0" eaLnBrk="1" fontAlgn="auto" latinLnBrk="0" hangingPunct="1">
                <a:spcAft>
                  <a:spcPts val="0"/>
                </a:spcAft>
                <a:buClrTx/>
                <a:buSzTx/>
                <a:buFontTx/>
                <a:buNone/>
                <a:tabLst/>
                <a:defRPr/>
              </a:pPr>
              <a:r>
                <a:rPr lang="en-AU" sz="1600" noProof="0" dirty="0">
                  <a:cs typeface="Arial" panose="020B0604020202020204" pitchFamily="34" charset="0"/>
                </a:rPr>
                <a:t>What do I want to know?</a:t>
              </a:r>
            </a:p>
          </p:txBody>
        </p:sp>
      </p:grpSp>
      <p:grpSp>
        <p:nvGrpSpPr>
          <p:cNvPr id="22" name="Group 21">
            <a:extLst>
              <a:ext uri="{FF2B5EF4-FFF2-40B4-BE49-F238E27FC236}">
                <a16:creationId xmlns:a16="http://schemas.microsoft.com/office/drawing/2014/main" id="{78809FB5-0504-4805-DF60-B3F48D1E9ECB}"/>
              </a:ext>
              <a:ext uri="{C183D7F6-B498-43B3-948B-1728B52AA6E4}">
                <adec:decorative xmlns:adec="http://schemas.microsoft.com/office/drawing/2017/decorative" val="1"/>
              </a:ext>
            </a:extLst>
          </p:cNvPr>
          <p:cNvGrpSpPr/>
          <p:nvPr/>
        </p:nvGrpSpPr>
        <p:grpSpPr>
          <a:xfrm>
            <a:off x="6248361" y="2384588"/>
            <a:ext cx="2603235" cy="1054799"/>
            <a:chOff x="6248361" y="1313647"/>
            <a:chExt cx="2603235" cy="1054799"/>
          </a:xfrm>
        </p:grpSpPr>
        <p:sp>
          <p:nvSpPr>
            <p:cNvPr id="23" name="Rectangle 22">
              <a:extLst>
                <a:ext uri="{FF2B5EF4-FFF2-40B4-BE49-F238E27FC236}">
                  <a16:creationId xmlns:a16="http://schemas.microsoft.com/office/drawing/2014/main" id="{A51F4A95-96A6-1E5F-DB95-BDB09AEFEAE3}"/>
                </a:ext>
              </a:extLst>
            </p:cNvPr>
            <p:cNvSpPr/>
            <p:nvPr/>
          </p:nvSpPr>
          <p:spPr>
            <a:xfrm>
              <a:off x="6248361" y="1313647"/>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latin typeface="+mj-lt"/>
              </a:endParaRPr>
            </a:p>
          </p:txBody>
        </p:sp>
        <p:sp>
          <p:nvSpPr>
            <p:cNvPr id="24" name="TextBox 23">
              <a:extLst>
                <a:ext uri="{FF2B5EF4-FFF2-40B4-BE49-F238E27FC236}">
                  <a16:creationId xmlns:a16="http://schemas.microsoft.com/office/drawing/2014/main" id="{AFC07634-9BE8-43A7-DAC0-7D0856F59052}"/>
                </a:ext>
              </a:extLst>
            </p:cNvPr>
            <p:cNvSpPr txBox="1"/>
            <p:nvPr/>
          </p:nvSpPr>
          <p:spPr>
            <a:xfrm>
              <a:off x="6273287" y="1328637"/>
              <a:ext cx="2578309" cy="984885"/>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noProof="0" dirty="0">
                  <a:solidFill>
                    <a:srgbClr val="B51458"/>
                  </a:solidFill>
                  <a:latin typeface="+mj-lt"/>
                  <a:cs typeface="Arial" panose="020B0604020202020204" pitchFamily="34" charset="0"/>
                </a:rPr>
                <a:t>L</a:t>
              </a:r>
            </a:p>
            <a:p>
              <a:pPr marR="0" lvl="0" algn="ctr" defTabSz="914377" rtl="0" eaLnBrk="1" fontAlgn="auto" latinLnBrk="0" hangingPunct="1">
                <a:spcAft>
                  <a:spcPts val="0"/>
                </a:spcAft>
                <a:buClrTx/>
                <a:buSzTx/>
                <a:buFontTx/>
                <a:buNone/>
                <a:tabLst/>
                <a:defRPr/>
              </a:pPr>
              <a:r>
                <a:rPr lang="en-AU" sz="1600" noProof="0" dirty="0">
                  <a:cs typeface="Arial" panose="020B0604020202020204" pitchFamily="34" charset="0"/>
                </a:rPr>
                <a:t>What have I learned?</a:t>
              </a:r>
            </a:p>
          </p:txBody>
        </p:sp>
      </p:grpSp>
      <p:grpSp>
        <p:nvGrpSpPr>
          <p:cNvPr id="25" name="Group 24">
            <a:extLst>
              <a:ext uri="{FF2B5EF4-FFF2-40B4-BE49-F238E27FC236}">
                <a16:creationId xmlns:a16="http://schemas.microsoft.com/office/drawing/2014/main" id="{1D3B384E-63CD-07A4-8C65-3E24A67CF4C0}"/>
              </a:ext>
              <a:ext uri="{C183D7F6-B498-43B3-948B-1728B52AA6E4}">
                <adec:decorative xmlns:adec="http://schemas.microsoft.com/office/drawing/2017/decorative" val="1"/>
              </a:ext>
            </a:extLst>
          </p:cNvPr>
          <p:cNvGrpSpPr/>
          <p:nvPr/>
        </p:nvGrpSpPr>
        <p:grpSpPr>
          <a:xfrm>
            <a:off x="9128952" y="2384588"/>
            <a:ext cx="2578309" cy="1054799"/>
            <a:chOff x="9128952" y="1313647"/>
            <a:chExt cx="2578309" cy="1054799"/>
          </a:xfrm>
        </p:grpSpPr>
        <p:sp>
          <p:nvSpPr>
            <p:cNvPr id="26" name="Rectangle 25">
              <a:extLst>
                <a:ext uri="{FF2B5EF4-FFF2-40B4-BE49-F238E27FC236}">
                  <a16:creationId xmlns:a16="http://schemas.microsoft.com/office/drawing/2014/main" id="{E3D2BE51-1340-11C6-1424-3FC33EEC47B2}"/>
                </a:ext>
              </a:extLst>
            </p:cNvPr>
            <p:cNvSpPr/>
            <p:nvPr/>
          </p:nvSpPr>
          <p:spPr>
            <a:xfrm>
              <a:off x="9128952" y="1313647"/>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latin typeface="+mj-lt"/>
              </a:endParaRPr>
            </a:p>
          </p:txBody>
        </p:sp>
        <p:sp>
          <p:nvSpPr>
            <p:cNvPr id="27" name="TextBox 26">
              <a:extLst>
                <a:ext uri="{FF2B5EF4-FFF2-40B4-BE49-F238E27FC236}">
                  <a16:creationId xmlns:a16="http://schemas.microsoft.com/office/drawing/2014/main" id="{C1477726-81BB-4FD9-1658-947BF806B423}"/>
                </a:ext>
              </a:extLst>
            </p:cNvPr>
            <p:cNvSpPr txBox="1"/>
            <p:nvPr/>
          </p:nvSpPr>
          <p:spPr>
            <a:xfrm>
              <a:off x="9153877" y="1328637"/>
              <a:ext cx="2553384" cy="984885"/>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noProof="0" dirty="0">
                  <a:solidFill>
                    <a:srgbClr val="9B6808"/>
                  </a:solidFill>
                  <a:latin typeface="+mj-lt"/>
                  <a:cs typeface="Arial" panose="020B0604020202020204" pitchFamily="34" charset="0"/>
                </a:rPr>
                <a:t>H</a:t>
              </a:r>
            </a:p>
            <a:p>
              <a:pPr marR="0" lvl="0" algn="ctr" defTabSz="914377" rtl="0" eaLnBrk="1" fontAlgn="auto" latinLnBrk="0" hangingPunct="1">
                <a:spcAft>
                  <a:spcPts val="0"/>
                </a:spcAft>
                <a:buClrTx/>
                <a:buSzTx/>
                <a:buFontTx/>
                <a:buNone/>
                <a:tabLst/>
                <a:defRPr/>
              </a:pPr>
              <a:r>
                <a:rPr lang="en-AU" sz="1600" noProof="0" dirty="0">
                  <a:cs typeface="Arial" panose="020B0604020202020204" pitchFamily="34" charset="0"/>
                </a:rPr>
                <a:t>How can I learn more?</a:t>
              </a:r>
            </a:p>
          </p:txBody>
        </p:sp>
      </p:grpSp>
      <p:sp>
        <p:nvSpPr>
          <p:cNvPr id="28" name="Slide Number Placeholder 1">
            <a:extLst>
              <a:ext uri="{FF2B5EF4-FFF2-40B4-BE49-F238E27FC236}">
                <a16:creationId xmlns:a16="http://schemas.microsoft.com/office/drawing/2014/main" id="{94A4506D-5336-A416-0168-D6DFFC08291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56038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Reflection </a:t>
            </a:r>
            <a:r>
              <a:rPr lang="en-AU" noProof="0" dirty="0">
                <a:solidFill>
                  <a:schemeClr val="bg1"/>
                </a:solidFill>
              </a:rPr>
              <a:t>(4)</a:t>
            </a:r>
          </a:p>
        </p:txBody>
      </p:sp>
      <p:sp>
        <p:nvSpPr>
          <p:cNvPr id="8" name="Content Placeholder 2">
            <a:extLst>
              <a:ext uri="{FF2B5EF4-FFF2-40B4-BE49-F238E27FC236}">
                <a16:creationId xmlns:a16="http://schemas.microsoft.com/office/drawing/2014/main" id="{94275E37-059D-76D9-0418-3702EECDF768}"/>
              </a:ext>
            </a:extLst>
          </p:cNvPr>
          <p:cNvSpPr txBox="1">
            <a:spLocks/>
          </p:cNvSpPr>
          <p:nvPr/>
        </p:nvSpPr>
        <p:spPr>
          <a:xfrm>
            <a:off x="360000" y="1620000"/>
            <a:ext cx="10115259"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a:solidFill>
                  <a:srgbClr val="000000"/>
                </a:solidFill>
              </a:rPr>
              <a:t>What is one specific improvement you made to your portfolio today, and why?</a:t>
            </a:r>
            <a:endParaRPr lang="en-AU" sz="2800"/>
          </a:p>
        </p:txBody>
      </p:sp>
      <p:sp>
        <p:nvSpPr>
          <p:cNvPr id="4" name="Slide Number Placeholder 3">
            <a:extLst>
              <a:ext uri="{FF2B5EF4-FFF2-40B4-BE49-F238E27FC236}">
                <a16:creationId xmlns:a16="http://schemas.microsoft.com/office/drawing/2014/main" id="{411CFEDE-A049-3F78-168B-92F3D037E975}"/>
              </a:ext>
            </a:extLst>
          </p:cNvPr>
          <p:cNvSpPr>
            <a:spLocks noGrp="1"/>
          </p:cNvSpPr>
          <p:nvPr>
            <p:ph type="sldNum" sz="quarter" idx="12"/>
          </p:nvPr>
        </p:nvSpPr>
        <p:spPr/>
        <p:txBody>
          <a:bodyPr/>
          <a:lstStyle/>
          <a:p>
            <a:fld id="{10A01DC5-1685-4615-8240-15192985C6A2}" type="slidenum">
              <a:rPr lang="en-AU" noProof="0" smtClean="0"/>
              <a:pPr/>
              <a:t>70</a:t>
            </a:fld>
            <a:endParaRPr lang="en-AU" noProof="0"/>
          </a:p>
        </p:txBody>
      </p:sp>
    </p:spTree>
    <p:extLst>
      <p:ext uri="{BB962C8B-B14F-4D97-AF65-F5344CB8AC3E}">
        <p14:creationId xmlns:p14="http://schemas.microsoft.com/office/powerpoint/2010/main" val="149487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10 lesson 4</a:t>
            </a:r>
            <a:r>
              <a:rPr lang="en-AU" dirty="0"/>
              <a:t> –</a:t>
            </a:r>
            <a:r>
              <a:rPr lang="en-AU" noProof="0" dirty="0"/>
              <a:t> Do now</a:t>
            </a:r>
          </a:p>
        </p:txBody>
      </p:sp>
      <p:sp>
        <p:nvSpPr>
          <p:cNvPr id="8" name="Content Placeholder 2">
            <a:extLst>
              <a:ext uri="{FF2B5EF4-FFF2-40B4-BE49-F238E27FC236}">
                <a16:creationId xmlns:a16="http://schemas.microsoft.com/office/drawing/2014/main" id="{173A92A2-241E-FD4D-F9F4-2CCFB9D20FEA}"/>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Reflect on your jewellery project.</a:t>
            </a:r>
          </a:p>
          <a:p>
            <a:r>
              <a:rPr lang="en-AU" sz="2400" dirty="0"/>
              <a:t>What part of your design might need adjustments or final modifications?</a:t>
            </a:r>
          </a:p>
          <a:p>
            <a:r>
              <a:rPr lang="en-AU" sz="2400" dirty="0"/>
              <a:t>What quality standards will you check during this session?</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71</a:t>
            </a:fld>
            <a:endParaRPr lang="en-AU" noProof="0"/>
          </a:p>
        </p:txBody>
      </p:sp>
    </p:spTree>
    <p:extLst>
      <p:ext uri="{BB962C8B-B14F-4D97-AF65-F5344CB8AC3E}">
        <p14:creationId xmlns:p14="http://schemas.microsoft.com/office/powerpoint/2010/main" val="381169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5625F1-0F13-0C48-4287-1F95494AE4D1}"/>
              </a:ext>
            </a:extLst>
          </p:cNvPr>
          <p:cNvSpPr>
            <a:spLocks noGrp="1"/>
          </p:cNvSpPr>
          <p:nvPr>
            <p:ph type="title" idx="4294967295"/>
          </p:nvPr>
        </p:nvSpPr>
        <p:spPr>
          <a:xfrm>
            <a:off x="689221" y="4391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2400" b="0" i="0" u="none" strike="noStrike" kern="1200" cap="none" spc="0" normalizeH="0" baseline="0" noProof="0" dirty="0">
                <a:ln>
                  <a:noFill/>
                </a:ln>
                <a:solidFill>
                  <a:schemeClr val="accent1"/>
                </a:solidFill>
                <a:effectLst/>
                <a:uLnTx/>
                <a:uFillTx/>
                <a:latin typeface="+mn-lt"/>
                <a:ea typeface="+mn-ea"/>
                <a:cs typeface="+mn-cs"/>
              </a:rPr>
              <a:t>(20)</a:t>
            </a:r>
          </a:p>
        </p:txBody>
      </p:sp>
      <p:sp>
        <p:nvSpPr>
          <p:cNvPr id="11" name="Rectangle 10">
            <a:extLst>
              <a:ext uri="{FF2B5EF4-FFF2-40B4-BE49-F238E27FC236}">
                <a16:creationId xmlns:a16="http://schemas.microsoft.com/office/drawing/2014/main" id="{49E42C77-6F63-9BC0-AF5E-941A13A8009C}"/>
              </a:ext>
            </a:extLst>
          </p:cNvPr>
          <p:cNvSpPr/>
          <p:nvPr/>
        </p:nvSpPr>
        <p:spPr>
          <a:xfrm>
            <a:off x="689221" y="1437774"/>
            <a:ext cx="5101390" cy="49810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Ins="324000" rtlCol="0" anchor="t" anchorCtr="0"/>
          <a:lstStyle/>
          <a:p>
            <a:pPr>
              <a:lnSpc>
                <a:spcPct val="150000"/>
              </a:lnSpc>
              <a:spcAft>
                <a:spcPts val="600"/>
              </a:spcAft>
            </a:pPr>
            <a:r>
              <a:rPr lang="en-AU" sz="2000" dirty="0">
                <a:solidFill>
                  <a:schemeClr val="tx1"/>
                </a:solidFill>
                <a:latin typeface="Arial" panose="020B0604020202020204" pitchFamily="34" charset="0"/>
                <a:cs typeface="Arial" panose="020B0604020202020204" pitchFamily="34" charset="0"/>
              </a:rPr>
              <a:t>We will:</a:t>
            </a:r>
          </a:p>
          <a:p>
            <a:pPr>
              <a:lnSpc>
                <a:spcPct val="150000"/>
              </a:lnSpc>
              <a:spcAft>
                <a:spcPts val="600"/>
              </a:spcAft>
            </a:pPr>
            <a:r>
              <a:rPr lang="en-AU" sz="2000" dirty="0">
                <a:solidFill>
                  <a:schemeClr val="tx1"/>
                </a:solidFill>
                <a:latin typeface="Arial" panose="020B0604020202020204" pitchFamily="34" charset="0"/>
                <a:cs typeface="Arial" panose="020B0604020202020204" pitchFamily="34" charset="0"/>
              </a:rPr>
              <a:t>Work to identify and resolve issues in the final stages of our jewellery project.</a:t>
            </a:r>
          </a:p>
          <a:p>
            <a:pPr>
              <a:lnSpc>
                <a:spcPct val="150000"/>
              </a:lnSpc>
              <a:spcAft>
                <a:spcPts val="600"/>
              </a:spcAft>
            </a:pPr>
            <a:r>
              <a:rPr lang="en-AU" sz="2000" dirty="0">
                <a:solidFill>
                  <a:schemeClr val="tx1"/>
                </a:solidFill>
                <a:latin typeface="Arial" panose="020B0604020202020204" pitchFamily="34" charset="0"/>
                <a:cs typeface="Arial" panose="020B0604020202020204" pitchFamily="34" charset="0"/>
              </a:rPr>
              <a:t>Ensure our project meets quality standards by conducting troubleshooting and quality control.</a:t>
            </a:r>
          </a:p>
        </p:txBody>
      </p:sp>
      <p:sp>
        <p:nvSpPr>
          <p:cNvPr id="10" name="Rectangle 9">
            <a:extLst>
              <a:ext uri="{FF2B5EF4-FFF2-40B4-BE49-F238E27FC236}">
                <a16:creationId xmlns:a16="http://schemas.microsoft.com/office/drawing/2014/main" id="{65BC412D-4A6C-9526-CA05-5662E7C3FFD9}"/>
              </a:ext>
            </a:extLst>
          </p:cNvPr>
          <p:cNvSpPr/>
          <p:nvPr/>
        </p:nvSpPr>
        <p:spPr>
          <a:xfrm>
            <a:off x="5890627" y="439153"/>
            <a:ext cx="5639386"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Success criteria</a:t>
            </a:r>
          </a:p>
        </p:txBody>
      </p:sp>
      <p:sp>
        <p:nvSpPr>
          <p:cNvPr id="12" name="Rectangle 11">
            <a:extLst>
              <a:ext uri="{FF2B5EF4-FFF2-40B4-BE49-F238E27FC236}">
                <a16:creationId xmlns:a16="http://schemas.microsoft.com/office/drawing/2014/main" id="{23B3DB38-044F-366E-842B-A3E6912A4200}"/>
              </a:ext>
            </a:extLst>
          </p:cNvPr>
          <p:cNvSpPr/>
          <p:nvPr/>
        </p:nvSpPr>
        <p:spPr>
          <a:xfrm>
            <a:off x="5890627" y="1437774"/>
            <a:ext cx="5639386" cy="49810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Ins="324000" rtlCol="0" anchor="t" anchorCtr="0"/>
          <a:lstStyle/>
          <a:p>
            <a:pPr>
              <a:lnSpc>
                <a:spcPct val="150000"/>
              </a:lnSpc>
              <a:spcAft>
                <a:spcPts val="600"/>
              </a:spcAft>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I can:</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Test and modify my project as needed.</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Safely use tools and techniques to troubleshoot and make adjustments.</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Ensure the final product meets the design specifications and quality standards.</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Demonstrate safe practices throughout the troubleshooting process.</a:t>
            </a:r>
          </a:p>
        </p:txBody>
      </p:sp>
      <p:sp>
        <p:nvSpPr>
          <p:cNvPr id="13" name="Slide Number Placeholder 1">
            <a:extLst>
              <a:ext uri="{FF2B5EF4-FFF2-40B4-BE49-F238E27FC236}">
                <a16:creationId xmlns:a16="http://schemas.microsoft.com/office/drawing/2014/main" id="{6B72BA7C-2353-2DBB-B645-7B2D668E3FB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72</a:t>
            </a:fld>
            <a:endParaRPr lang="en-AU"/>
          </a:p>
        </p:txBody>
      </p:sp>
    </p:spTree>
    <p:extLst>
      <p:ext uri="{BB962C8B-B14F-4D97-AF65-F5344CB8AC3E}">
        <p14:creationId xmlns:p14="http://schemas.microsoft.com/office/powerpoint/2010/main" val="49850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Reflection </a:t>
            </a:r>
            <a:r>
              <a:rPr lang="en-AU" noProof="0" dirty="0">
                <a:solidFill>
                  <a:schemeClr val="bg1"/>
                </a:solidFill>
              </a:rPr>
              <a:t>(5)</a:t>
            </a:r>
          </a:p>
        </p:txBody>
      </p:sp>
      <p:sp>
        <p:nvSpPr>
          <p:cNvPr id="10" name="Content Placeholder 2">
            <a:extLst>
              <a:ext uri="{FF2B5EF4-FFF2-40B4-BE49-F238E27FC236}">
                <a16:creationId xmlns:a16="http://schemas.microsoft.com/office/drawing/2014/main" id="{7862589D-14FE-B05C-AB7C-BCCA5BE7C2E7}"/>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What was the most significant challenge you encountered during the troubleshooting process, and how did you resolve it? </a:t>
            </a:r>
          </a:p>
          <a:p>
            <a:r>
              <a:rPr lang="en-AU" sz="2400" dirty="0"/>
              <a:t>What changes would you make to your approach in future projects?</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73</a:t>
            </a:fld>
            <a:endParaRPr lang="en-AU" noProof="0"/>
          </a:p>
        </p:txBody>
      </p:sp>
    </p:spTree>
    <p:extLst>
      <p:ext uri="{BB962C8B-B14F-4D97-AF65-F5344CB8AC3E}">
        <p14:creationId xmlns:p14="http://schemas.microsoft.com/office/powerpoint/2010/main" val="207645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Week 10 lesson 5</a:t>
            </a:r>
            <a:r>
              <a:rPr lang="en-AU" dirty="0"/>
              <a:t> –</a:t>
            </a:r>
            <a:r>
              <a:rPr lang="en-AU" noProof="0" dirty="0"/>
              <a:t> Do now</a:t>
            </a:r>
          </a:p>
        </p:txBody>
      </p:sp>
      <p:sp>
        <p:nvSpPr>
          <p:cNvPr id="8" name="Content Placeholder 2">
            <a:extLst>
              <a:ext uri="{FF2B5EF4-FFF2-40B4-BE49-F238E27FC236}">
                <a16:creationId xmlns:a16="http://schemas.microsoft.com/office/drawing/2014/main" id="{863BB82C-8901-AB9A-E31A-1A14145CCC39}"/>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What was the most challenging part of creating your jewellery piece?</a:t>
            </a:r>
          </a:p>
          <a:p>
            <a:r>
              <a:rPr lang="en-AU" sz="2400" dirty="0"/>
              <a:t>What are you most proud of in your final product?</a:t>
            </a:r>
          </a:p>
          <a:p>
            <a:endParaRPr lang="en-AU" sz="2400" dirty="0"/>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74</a:t>
            </a:fld>
            <a:endParaRPr lang="en-AU" noProof="0"/>
          </a:p>
        </p:txBody>
      </p:sp>
    </p:spTree>
    <p:extLst>
      <p:ext uri="{BB962C8B-B14F-4D97-AF65-F5344CB8AC3E}">
        <p14:creationId xmlns:p14="http://schemas.microsoft.com/office/powerpoint/2010/main" val="422598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82C2944-6C59-8069-3090-DD3754EA2157}"/>
              </a:ext>
            </a:extLst>
          </p:cNvPr>
          <p:cNvSpPr>
            <a:spLocks noGrp="1"/>
          </p:cNvSpPr>
          <p:nvPr>
            <p:ph type="title" idx="4294967295"/>
          </p:nvPr>
        </p:nvSpPr>
        <p:spPr>
          <a:xfrm>
            <a:off x="689221" y="439153"/>
            <a:ext cx="5101390" cy="866273"/>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Learning intentions </a:t>
            </a:r>
            <a:r>
              <a:rPr kumimoji="0" lang="en-US" sz="2400" b="0" i="0" u="none" strike="noStrike" kern="1200" cap="none" spc="0" normalizeH="0" baseline="0" noProof="0" dirty="0">
                <a:ln>
                  <a:noFill/>
                </a:ln>
                <a:solidFill>
                  <a:schemeClr val="accent1"/>
                </a:solidFill>
                <a:effectLst/>
                <a:uLnTx/>
                <a:uFillTx/>
                <a:latin typeface="+mn-lt"/>
                <a:ea typeface="+mn-ea"/>
                <a:cs typeface="+mn-cs"/>
              </a:rPr>
              <a:t>(21)</a:t>
            </a:r>
          </a:p>
        </p:txBody>
      </p:sp>
      <p:sp>
        <p:nvSpPr>
          <p:cNvPr id="15" name="Rectangle 14">
            <a:extLst>
              <a:ext uri="{FF2B5EF4-FFF2-40B4-BE49-F238E27FC236}">
                <a16:creationId xmlns:a16="http://schemas.microsoft.com/office/drawing/2014/main" id="{273C6BAD-03BF-B21D-6B8F-444FDE8E94ED}"/>
              </a:ext>
            </a:extLst>
          </p:cNvPr>
          <p:cNvSpPr/>
          <p:nvPr/>
        </p:nvSpPr>
        <p:spPr>
          <a:xfrm>
            <a:off x="689221" y="1437774"/>
            <a:ext cx="5101390" cy="49810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Ins="324000" rtlCol="0" anchor="t" anchorCtr="0"/>
          <a:lstStyle/>
          <a:p>
            <a:pPr>
              <a:lnSpc>
                <a:spcPct val="150000"/>
              </a:lnSpc>
              <a:spcAft>
                <a:spcPts val="600"/>
              </a:spcAft>
            </a:pPr>
            <a:r>
              <a:rPr lang="en-AU" sz="2000" dirty="0">
                <a:solidFill>
                  <a:schemeClr val="tx1"/>
                </a:solidFill>
                <a:latin typeface="Arial" panose="020B0604020202020204" pitchFamily="34" charset="0"/>
                <a:cs typeface="Arial" panose="020B0604020202020204" pitchFamily="34" charset="0"/>
              </a:rPr>
              <a:t>We are:</a:t>
            </a:r>
            <a:br>
              <a:rPr lang="en-AU" sz="2000" dirty="0">
                <a:solidFill>
                  <a:schemeClr val="tx1"/>
                </a:solidFill>
                <a:latin typeface="Arial" panose="020B0604020202020204" pitchFamily="34" charset="0"/>
                <a:cs typeface="Arial" panose="020B0604020202020204" pitchFamily="34" charset="0"/>
              </a:rPr>
            </a:br>
            <a:r>
              <a:rPr lang="en-AU" sz="2000" dirty="0">
                <a:solidFill>
                  <a:schemeClr val="tx1"/>
                </a:solidFill>
                <a:latin typeface="Arial" panose="020B0604020202020204" pitchFamily="34" charset="0"/>
                <a:cs typeface="Arial" panose="020B0604020202020204" pitchFamily="34" charset="0"/>
              </a:rPr>
              <a:t>Evaluating the success of our final jewellery design and our production processes against the initial design brief and criteria for success</a:t>
            </a:r>
            <a:br>
              <a:rPr lang="en-AU" sz="2000" dirty="0">
                <a:solidFill>
                  <a:schemeClr val="tx1"/>
                </a:solidFill>
                <a:latin typeface="Arial" panose="020B0604020202020204" pitchFamily="34" charset="0"/>
                <a:cs typeface="Arial" panose="020B0604020202020204" pitchFamily="34" charset="0"/>
              </a:rPr>
            </a:br>
            <a:r>
              <a:rPr lang="en-AU" sz="2000" dirty="0">
                <a:solidFill>
                  <a:schemeClr val="tx1"/>
                </a:solidFill>
                <a:latin typeface="Arial" panose="020B0604020202020204" pitchFamily="34" charset="0"/>
                <a:cs typeface="Arial" panose="020B0604020202020204" pitchFamily="34" charset="0"/>
              </a:rPr>
              <a:t>Identifying strengths, weaknesses and areas for improvement</a:t>
            </a:r>
          </a:p>
        </p:txBody>
      </p:sp>
      <p:sp>
        <p:nvSpPr>
          <p:cNvPr id="14" name="Rectangle 13">
            <a:extLst>
              <a:ext uri="{FF2B5EF4-FFF2-40B4-BE49-F238E27FC236}">
                <a16:creationId xmlns:a16="http://schemas.microsoft.com/office/drawing/2014/main" id="{7E9389B5-EA9F-475A-F946-C66EC62E71C7}"/>
              </a:ext>
            </a:extLst>
          </p:cNvPr>
          <p:cNvSpPr/>
          <p:nvPr/>
        </p:nvSpPr>
        <p:spPr>
          <a:xfrm>
            <a:off x="5890627" y="439153"/>
            <a:ext cx="5639386" cy="86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Success criteria</a:t>
            </a:r>
          </a:p>
        </p:txBody>
      </p:sp>
      <p:sp>
        <p:nvSpPr>
          <p:cNvPr id="16" name="Rectangle 15">
            <a:extLst>
              <a:ext uri="{FF2B5EF4-FFF2-40B4-BE49-F238E27FC236}">
                <a16:creationId xmlns:a16="http://schemas.microsoft.com/office/drawing/2014/main" id="{59EA03C1-8D14-9F1A-90FE-43A2960770BD}"/>
              </a:ext>
            </a:extLst>
          </p:cNvPr>
          <p:cNvSpPr/>
          <p:nvPr/>
        </p:nvSpPr>
        <p:spPr>
          <a:xfrm>
            <a:off x="5890627" y="1437774"/>
            <a:ext cx="5639386" cy="49810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Ins="324000" rtlCol="0" anchor="t" anchorCtr="0"/>
          <a:lstStyle/>
          <a:p>
            <a:pPr>
              <a:lnSpc>
                <a:spcPct val="150000"/>
              </a:lnSpc>
              <a:spcAft>
                <a:spcPts val="600"/>
              </a:spcAft>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I can:</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critically evaluate my jewellery product by comparing it to the design brief and criteria to evaluate success</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identify specific evidence to justify my evaluation of function, aesthetics, sustainability, and other aspects</a:t>
            </a:r>
          </a:p>
          <a:p>
            <a:pPr marL="342900" indent="-342900">
              <a:lnSpc>
                <a:spcPct val="150000"/>
              </a:lnSpc>
              <a:spcAft>
                <a:spcPts val="600"/>
              </a:spcAft>
              <a:buFont typeface="Arial" panose="020B0604020202020204" pitchFamily="34" charset="0"/>
              <a:buChar char="•"/>
            </a:pPr>
            <a:r>
              <a:rPr lang="en-AU" sz="2000" dirty="0">
                <a:solidFill>
                  <a:schemeClr val="tx1"/>
                </a:solidFill>
                <a:latin typeface="Arial" panose="020B0604020202020204" pitchFamily="34" charset="0"/>
                <a:ea typeface="Calibri" panose="020F0502020204030204" pitchFamily="34" charset="0"/>
                <a:cs typeface="Arial" panose="020B0604020202020204" pitchFamily="34" charset="0"/>
              </a:rPr>
              <a:t>write a well-structured self-evaluation (300 words)</a:t>
            </a:r>
          </a:p>
        </p:txBody>
      </p:sp>
      <p:sp>
        <p:nvSpPr>
          <p:cNvPr id="17" name="Slide Number Placeholder 1">
            <a:extLst>
              <a:ext uri="{FF2B5EF4-FFF2-40B4-BE49-F238E27FC236}">
                <a16:creationId xmlns:a16="http://schemas.microsoft.com/office/drawing/2014/main" id="{8987A302-B39B-A902-F74B-A9E25C2A577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75</a:t>
            </a:fld>
            <a:endParaRPr lang="en-AU"/>
          </a:p>
        </p:txBody>
      </p:sp>
    </p:spTree>
    <p:extLst>
      <p:ext uri="{BB962C8B-B14F-4D97-AF65-F5344CB8AC3E}">
        <p14:creationId xmlns:p14="http://schemas.microsoft.com/office/powerpoint/2010/main" val="252170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9DE5-D868-7D18-6D07-51B8222CD9C3}"/>
              </a:ext>
            </a:extLst>
          </p:cNvPr>
          <p:cNvSpPr>
            <a:spLocks noGrp="1"/>
          </p:cNvSpPr>
          <p:nvPr>
            <p:ph type="title"/>
          </p:nvPr>
        </p:nvSpPr>
        <p:spPr/>
        <p:txBody>
          <a:bodyPr/>
          <a:lstStyle/>
          <a:p>
            <a:r>
              <a:rPr lang="en-AU" noProof="0" dirty="0"/>
              <a:t>Self-evaluation</a:t>
            </a:r>
          </a:p>
        </p:txBody>
      </p:sp>
      <p:sp>
        <p:nvSpPr>
          <p:cNvPr id="8" name="Content Placeholder 2">
            <a:extLst>
              <a:ext uri="{FF2B5EF4-FFF2-40B4-BE49-F238E27FC236}">
                <a16:creationId xmlns:a16="http://schemas.microsoft.com/office/drawing/2014/main" id="{CAB7B70F-F7E2-5BE3-F077-4BE307517DA3}"/>
              </a:ext>
            </a:extLst>
          </p:cNvPr>
          <p:cNvSpPr txBox="1">
            <a:spLocks/>
          </p:cNvSpPr>
          <p:nvPr/>
        </p:nvSpPr>
        <p:spPr>
          <a:xfrm>
            <a:off x="360000" y="1620000"/>
            <a:ext cx="11484000" cy="4536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Students complete their 300-word self-evaluation, focusing on:</a:t>
            </a:r>
          </a:p>
          <a:p>
            <a:pPr marL="285750" indent="-285750">
              <a:buFont typeface="Arial" panose="020B0604020202020204" pitchFamily="34" charset="0"/>
              <a:buChar char="•"/>
            </a:pPr>
            <a:r>
              <a:rPr lang="en-AU"/>
              <a:t>The design problem and their solution.</a:t>
            </a:r>
          </a:p>
          <a:p>
            <a:pPr marL="285750" indent="-285750">
              <a:buFont typeface="Arial" panose="020B0604020202020204" pitchFamily="34" charset="0"/>
              <a:buChar char="•"/>
            </a:pPr>
            <a:r>
              <a:rPr lang="en-AU"/>
              <a:t>How well their final product met the criteria for success (for example, function, aesthetics, quality, sustainability).</a:t>
            </a:r>
          </a:p>
          <a:p>
            <a:pPr marL="285750" indent="-285750">
              <a:buFont typeface="Arial" panose="020B0604020202020204" pitchFamily="34" charset="0"/>
              <a:buChar char="•"/>
            </a:pPr>
            <a:r>
              <a:rPr lang="en-AU"/>
              <a:t>Improvements for the future (for example, material selection, production process, time management).</a:t>
            </a:r>
          </a:p>
        </p:txBody>
      </p:sp>
      <p:sp>
        <p:nvSpPr>
          <p:cNvPr id="4" name="Slide Number Placeholder 3">
            <a:extLst>
              <a:ext uri="{FF2B5EF4-FFF2-40B4-BE49-F238E27FC236}">
                <a16:creationId xmlns:a16="http://schemas.microsoft.com/office/drawing/2014/main" id="{411CFEDE-A049-3F78-168B-92F3D037E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76</a:t>
            </a:fld>
            <a:endParaRPr lang="en-AU" noProof="0"/>
          </a:p>
        </p:txBody>
      </p:sp>
    </p:spTree>
    <p:extLst>
      <p:ext uri="{BB962C8B-B14F-4D97-AF65-F5344CB8AC3E}">
        <p14:creationId xmlns:p14="http://schemas.microsoft.com/office/powerpoint/2010/main" val="26609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noProof="0"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r>
              <a:rPr lang="en-AU" noProof="0"/>
              <a:t>Technology 7-8 © Syllabus NSW Education Standards Authority (NESA) for and on behalf of the Crown in right of the State of New South Wales, 2023.</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noProof="0" smtClean="0"/>
              <a:pPr/>
              <a:t>77</a:t>
            </a:fld>
            <a:endParaRPr lang="en-AU" noProof="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noProof="0"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t>© State of New South Wales (Department of Education), 2025</a:t>
            </a:r>
            <a:endParaRPr lang="en-AU" noProof="0"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noProof="0" dirty="0">
                <a:solidFill>
                  <a:schemeClr val="bg1"/>
                </a:solidFill>
              </a:rPr>
              <a:t>The copyright material published in this resource is subject to the </a:t>
            </a:r>
            <a:r>
              <a:rPr lang="en-AU" sz="1200" i="1" noProof="0" dirty="0">
                <a:solidFill>
                  <a:schemeClr val="bg1"/>
                </a:solidFill>
              </a:rPr>
              <a:t>Copyright Act 1968</a:t>
            </a:r>
            <a:r>
              <a:rPr lang="en-AU" sz="1200" noProof="0" dirty="0">
                <a:solidFill>
                  <a:schemeClr val="bg1"/>
                </a:solidFill>
              </a:rPr>
              <a:t> (</a:t>
            </a:r>
            <a:r>
              <a:rPr lang="en-AU" sz="1200" noProof="0" dirty="0" err="1">
                <a:solidFill>
                  <a:schemeClr val="bg1"/>
                </a:solidFill>
              </a:rPr>
              <a:t>Cth</a:t>
            </a:r>
            <a:r>
              <a:rPr lang="en-AU" sz="1200" noProof="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noProof="0" dirty="0">
                <a:solidFill>
                  <a:schemeClr val="bg1"/>
                </a:solidFill>
              </a:rPr>
              <a:t>Copyright material available in this resource and owned by the NSW Department of Education is licensed under a </a:t>
            </a:r>
            <a:r>
              <a:rPr lang="en-AU" sz="1200" noProof="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noProof="0" dirty="0">
                <a:solidFill>
                  <a:schemeClr val="bg1"/>
                </a:solidFill>
              </a:rPr>
              <a:t>.</a:t>
            </a:r>
          </a:p>
          <a:p>
            <a:pPr algn="l">
              <a:lnSpc>
                <a:spcPct val="150000"/>
              </a:lnSpc>
              <a:spcAft>
                <a:spcPts val="600"/>
              </a:spcAft>
            </a:pPr>
            <a:r>
              <a:rPr lang="en-AU" sz="1200" noProof="0" dirty="0">
                <a:solidFill>
                  <a:schemeClr val="bg1"/>
                </a:solidFill>
              </a:rPr>
              <a:t>This licence allows you to share and adapt the material for any purpose, even commercially.</a:t>
            </a:r>
          </a:p>
          <a:p>
            <a:pPr algn="l">
              <a:lnSpc>
                <a:spcPct val="150000"/>
              </a:lnSpc>
              <a:spcAft>
                <a:spcPts val="600"/>
              </a:spcAft>
            </a:pPr>
            <a:r>
              <a:rPr lang="en-AU" sz="1200" noProof="0" dirty="0">
                <a:solidFill>
                  <a:schemeClr val="bg1"/>
                </a:solidFill>
              </a:rPr>
              <a:t>Attribution should be given to © State of New South Wales (Department of Education), 2025.</a:t>
            </a:r>
          </a:p>
          <a:p>
            <a:pPr algn="l">
              <a:lnSpc>
                <a:spcPct val="150000"/>
              </a:lnSpc>
            </a:pPr>
            <a:r>
              <a:rPr lang="en-AU" sz="1200" noProof="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noProof="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noProof="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noProof="0"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noProof="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noProof="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noProof="0" dirty="0" err="1">
                <a:solidFill>
                  <a:schemeClr val="bg1"/>
                </a:solidFill>
              </a:rPr>
              <a:t>Cth</a:t>
            </a:r>
            <a:r>
              <a:rPr lang="en-AU" sz="1200" noProof="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pPr/>
              <a:t>78</a:t>
            </a:fld>
            <a:endParaRPr lang="en-AU" noProof="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1D694-47C2-7A58-948B-FCDE62FEC2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90CAB8-FAD3-6F3E-61F7-3E6197153ABF}"/>
              </a:ext>
            </a:extLst>
          </p:cNvPr>
          <p:cNvSpPr>
            <a:spLocks noGrp="1"/>
          </p:cNvSpPr>
          <p:nvPr>
            <p:ph type="title"/>
          </p:nvPr>
        </p:nvSpPr>
        <p:spPr/>
        <p:txBody>
          <a:bodyPr/>
          <a:lstStyle/>
          <a:p>
            <a:r>
              <a:rPr lang="en-AU" noProof="0" dirty="0">
                <a:latin typeface="+mj-lt"/>
              </a:rPr>
              <a:t>Exit ticket</a:t>
            </a:r>
            <a:r>
              <a:rPr lang="en-AU" noProof="0" dirty="0"/>
              <a:t> – sticky note</a:t>
            </a:r>
            <a:endParaRPr lang="en-AU" noProof="0" dirty="0">
              <a:latin typeface="+mj-lt"/>
            </a:endParaRPr>
          </a:p>
        </p:txBody>
      </p:sp>
      <p:sp>
        <p:nvSpPr>
          <p:cNvPr id="12" name="TextBox 11">
            <a:extLst>
              <a:ext uri="{FF2B5EF4-FFF2-40B4-BE49-F238E27FC236}">
                <a16:creationId xmlns:a16="http://schemas.microsoft.com/office/drawing/2014/main" id="{CAC79A9E-2051-6CF6-EF44-3E54218355F5}"/>
              </a:ext>
            </a:extLst>
          </p:cNvPr>
          <p:cNvSpPr txBox="1"/>
          <p:nvPr/>
        </p:nvSpPr>
        <p:spPr>
          <a:xfrm>
            <a:off x="360001" y="882514"/>
            <a:ext cx="11483999" cy="416011"/>
          </a:xfrm>
          <a:prstGeom prst="rect">
            <a:avLst/>
          </a:prstGeom>
          <a:noFill/>
        </p:spPr>
        <p:txBody>
          <a:bodyPr wrap="square" lIns="0">
            <a:spAutoFit/>
          </a:bodyPr>
          <a:lstStyle/>
          <a:p>
            <a:pPr>
              <a:lnSpc>
                <a:spcPct val="150000"/>
              </a:lnSpc>
            </a:pPr>
            <a:r>
              <a:rPr lang="en-AU" sz="1600" noProof="0" dirty="0">
                <a:solidFill>
                  <a:schemeClr val="tx1"/>
                </a:solidFill>
                <a:latin typeface="Arial" panose="020B0604020202020204" pitchFamily="34" charset="0"/>
                <a:ea typeface="Calibri" panose="020F0502020204030204" pitchFamily="34" charset="0"/>
              </a:rPr>
              <a:t>At</a:t>
            </a:r>
            <a:r>
              <a:rPr lang="en-AU" sz="1600" noProof="0" dirty="0">
                <a:solidFill>
                  <a:schemeClr val="tx1"/>
                </a:solidFill>
                <a:effectLst/>
                <a:latin typeface="Arial" panose="020B0604020202020204" pitchFamily="34" charset="0"/>
                <a:ea typeface="Calibri" panose="020F0502020204030204" pitchFamily="34" charset="0"/>
              </a:rPr>
              <a:t> the end of the lesson, complete the questions to reflect on your learning and hand in to the teacher. </a:t>
            </a:r>
            <a:endParaRPr lang="en-US" sz="1600" dirty="0"/>
          </a:p>
        </p:txBody>
      </p:sp>
      <p:sp>
        <p:nvSpPr>
          <p:cNvPr id="14" name="Rectangle: Rounded Corners 6">
            <a:extLst>
              <a:ext uri="{FF2B5EF4-FFF2-40B4-BE49-F238E27FC236}">
                <a16:creationId xmlns:a16="http://schemas.microsoft.com/office/drawing/2014/main" id="{A40A657C-4794-16E3-1564-C07D18EB0DB8}"/>
              </a:ext>
              <a:ext uri="{C183D7F6-B498-43B3-948B-1728B52AA6E4}">
                <adec:decorative xmlns:adec="http://schemas.microsoft.com/office/drawing/2017/decorative" val="1"/>
              </a:ext>
            </a:extLst>
          </p:cNvPr>
          <p:cNvSpPr/>
          <p:nvPr/>
        </p:nvSpPr>
        <p:spPr>
          <a:xfrm>
            <a:off x="336406" y="1476644"/>
            <a:ext cx="3557234" cy="4795570"/>
          </a:xfrm>
          <a:prstGeom prst="roundRect">
            <a:avLst>
              <a:gd name="adj" fmla="val 3413"/>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noProof="0">
              <a:solidFill>
                <a:schemeClr val="tx1"/>
              </a:solidFill>
              <a:cs typeface="Arial" panose="020B0604020202020204" pitchFamily="34" charset="0"/>
            </a:endParaRPr>
          </a:p>
        </p:txBody>
      </p:sp>
      <p:sp>
        <p:nvSpPr>
          <p:cNvPr id="17" name="TextBox 16">
            <a:extLst>
              <a:ext uri="{FF2B5EF4-FFF2-40B4-BE49-F238E27FC236}">
                <a16:creationId xmlns:a16="http://schemas.microsoft.com/office/drawing/2014/main" id="{375B437C-3C23-2021-1FD4-FF1E552E5D02}"/>
              </a:ext>
            </a:extLst>
          </p:cNvPr>
          <p:cNvSpPr txBox="1"/>
          <p:nvPr/>
        </p:nvSpPr>
        <p:spPr>
          <a:xfrm>
            <a:off x="592808" y="1720381"/>
            <a:ext cx="2893342" cy="732971"/>
          </a:xfrm>
          <a:prstGeom prst="rect">
            <a:avLst/>
          </a:prstGeom>
          <a:noFill/>
          <a:ln>
            <a:noFill/>
          </a:ln>
        </p:spPr>
        <p:txBody>
          <a:bodyPr wrap="square" lIns="0" tIns="0" rIns="0" bIns="0" rtlCol="0" anchor="t">
            <a:noAutofit/>
          </a:bodyPr>
          <a:lstStyle/>
          <a:p>
            <a:pPr>
              <a:lnSpc>
                <a:spcPct val="150000"/>
              </a:lnSpc>
            </a:pPr>
            <a:r>
              <a:rPr lang="en-AU" sz="2000" noProof="0" dirty="0">
                <a:latin typeface="+mj-lt"/>
                <a:cs typeface="Arial"/>
              </a:rPr>
              <a:t>What can jewellery be made of? </a:t>
            </a:r>
            <a:endParaRPr lang="en-AU" sz="2000" noProof="0" dirty="0">
              <a:latin typeface="+mj-lt"/>
              <a:cs typeface="Arial" panose="020B0604020202020204" pitchFamily="34" charset="0"/>
            </a:endParaRPr>
          </a:p>
        </p:txBody>
      </p:sp>
      <p:sp>
        <p:nvSpPr>
          <p:cNvPr id="18" name="Rectangle: Rounded Corners 6">
            <a:extLst>
              <a:ext uri="{FF2B5EF4-FFF2-40B4-BE49-F238E27FC236}">
                <a16:creationId xmlns:a16="http://schemas.microsoft.com/office/drawing/2014/main" id="{8814DA66-903F-A3B1-05F1-A1442F4A6B83}"/>
              </a:ext>
              <a:ext uri="{C183D7F6-B498-43B3-948B-1728B52AA6E4}">
                <adec:decorative xmlns:adec="http://schemas.microsoft.com/office/drawing/2017/decorative" val="1"/>
              </a:ext>
            </a:extLst>
          </p:cNvPr>
          <p:cNvSpPr/>
          <p:nvPr/>
        </p:nvSpPr>
        <p:spPr>
          <a:xfrm>
            <a:off x="3994006" y="1476644"/>
            <a:ext cx="3557234" cy="4795570"/>
          </a:xfrm>
          <a:prstGeom prst="roundRect">
            <a:avLst>
              <a:gd name="adj" fmla="val 3413"/>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noProof="0">
              <a:solidFill>
                <a:schemeClr val="tx1"/>
              </a:solidFill>
              <a:cs typeface="Arial" panose="020B0604020202020204" pitchFamily="34" charset="0"/>
            </a:endParaRPr>
          </a:p>
        </p:txBody>
      </p:sp>
      <p:sp>
        <p:nvSpPr>
          <p:cNvPr id="19" name="TextBox 18">
            <a:extLst>
              <a:ext uri="{FF2B5EF4-FFF2-40B4-BE49-F238E27FC236}">
                <a16:creationId xmlns:a16="http://schemas.microsoft.com/office/drawing/2014/main" id="{C9EC8B15-0B4D-819A-8FBC-31191249037C}"/>
              </a:ext>
            </a:extLst>
          </p:cNvPr>
          <p:cNvSpPr txBox="1"/>
          <p:nvPr/>
        </p:nvSpPr>
        <p:spPr>
          <a:xfrm>
            <a:off x="4250408" y="1720381"/>
            <a:ext cx="2893342" cy="732971"/>
          </a:xfrm>
          <a:prstGeom prst="rect">
            <a:avLst/>
          </a:prstGeom>
          <a:noFill/>
          <a:ln>
            <a:noFill/>
          </a:ln>
        </p:spPr>
        <p:txBody>
          <a:bodyPr wrap="square" lIns="0" tIns="0" rIns="0" bIns="0" rtlCol="0" anchor="t">
            <a:noAutofit/>
          </a:bodyPr>
          <a:lstStyle/>
          <a:p>
            <a:pPr>
              <a:lnSpc>
                <a:spcPct val="150000"/>
              </a:lnSpc>
            </a:pPr>
            <a:r>
              <a:rPr lang="en-AU" sz="2000" noProof="0" dirty="0">
                <a:latin typeface="+mj-lt"/>
                <a:cs typeface="Arial"/>
              </a:rPr>
              <a:t>What are some types of jewellery? </a:t>
            </a:r>
          </a:p>
        </p:txBody>
      </p:sp>
      <p:sp>
        <p:nvSpPr>
          <p:cNvPr id="20" name="Rectangle: Rounded Corners 6">
            <a:extLst>
              <a:ext uri="{FF2B5EF4-FFF2-40B4-BE49-F238E27FC236}">
                <a16:creationId xmlns:a16="http://schemas.microsoft.com/office/drawing/2014/main" id="{3A764AAA-B689-464B-97C0-AF590A0C08C2}"/>
              </a:ext>
              <a:ext uri="{C183D7F6-B498-43B3-948B-1728B52AA6E4}">
                <adec:decorative xmlns:adec="http://schemas.microsoft.com/office/drawing/2017/decorative" val="1"/>
              </a:ext>
            </a:extLst>
          </p:cNvPr>
          <p:cNvSpPr/>
          <p:nvPr/>
        </p:nvSpPr>
        <p:spPr>
          <a:xfrm>
            <a:off x="7651606" y="1476644"/>
            <a:ext cx="3557234" cy="4795570"/>
          </a:xfrm>
          <a:prstGeom prst="roundRect">
            <a:avLst>
              <a:gd name="adj" fmla="val 3413"/>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noProof="0">
              <a:solidFill>
                <a:schemeClr val="tx1"/>
              </a:solidFill>
              <a:cs typeface="Arial" panose="020B0604020202020204" pitchFamily="34" charset="0"/>
            </a:endParaRPr>
          </a:p>
        </p:txBody>
      </p:sp>
      <p:sp>
        <p:nvSpPr>
          <p:cNvPr id="21" name="TextBox 20">
            <a:extLst>
              <a:ext uri="{FF2B5EF4-FFF2-40B4-BE49-F238E27FC236}">
                <a16:creationId xmlns:a16="http://schemas.microsoft.com/office/drawing/2014/main" id="{D8D775EB-52FE-9121-DF18-4A23BB8F604A}"/>
              </a:ext>
            </a:extLst>
          </p:cNvPr>
          <p:cNvSpPr txBox="1"/>
          <p:nvPr/>
        </p:nvSpPr>
        <p:spPr>
          <a:xfrm>
            <a:off x="7908008" y="1720381"/>
            <a:ext cx="2893342" cy="732971"/>
          </a:xfrm>
          <a:prstGeom prst="rect">
            <a:avLst/>
          </a:prstGeom>
          <a:noFill/>
          <a:ln>
            <a:noFill/>
          </a:ln>
        </p:spPr>
        <p:txBody>
          <a:bodyPr wrap="square" lIns="0" tIns="0" rIns="0" bIns="0" rtlCol="0" anchor="t">
            <a:noAutofit/>
          </a:bodyPr>
          <a:lstStyle/>
          <a:p>
            <a:pPr>
              <a:lnSpc>
                <a:spcPct val="150000"/>
              </a:lnSpc>
            </a:pPr>
            <a:r>
              <a:rPr lang="en-AU" sz="2000" noProof="0" dirty="0">
                <a:latin typeface="+mj-lt"/>
                <a:cs typeface="Arial"/>
              </a:rPr>
              <a:t>What are some reasons for wearing jewellery?</a:t>
            </a:r>
          </a:p>
        </p:txBody>
      </p:sp>
      <p:sp>
        <p:nvSpPr>
          <p:cNvPr id="2" name="Slide Number Placeholder 1">
            <a:extLst>
              <a:ext uri="{FF2B5EF4-FFF2-40B4-BE49-F238E27FC236}">
                <a16:creationId xmlns:a16="http://schemas.microsoft.com/office/drawing/2014/main" id="{9079A101-66DD-2876-D7AE-78DC07372DE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t>8</a:t>
            </a:fld>
            <a:endParaRPr lang="en-AU" noProof="0"/>
          </a:p>
        </p:txBody>
      </p:sp>
    </p:spTree>
    <p:extLst>
      <p:ext uri="{BB962C8B-B14F-4D97-AF65-F5344CB8AC3E}">
        <p14:creationId xmlns:p14="http://schemas.microsoft.com/office/powerpoint/2010/main" val="34621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021226-8C2A-8D9B-8F46-52D3CB6B1B78}"/>
              </a:ext>
            </a:extLst>
          </p:cNvPr>
          <p:cNvSpPr>
            <a:spLocks noGrp="1"/>
          </p:cNvSpPr>
          <p:nvPr>
            <p:ph type="title"/>
          </p:nvPr>
        </p:nvSpPr>
        <p:spPr/>
        <p:txBody>
          <a:bodyPr/>
          <a:lstStyle/>
          <a:p>
            <a:r>
              <a:rPr lang="en-AU" noProof="0" dirty="0"/>
              <a:t>Types of jewellery</a:t>
            </a:r>
          </a:p>
        </p:txBody>
      </p:sp>
      <p:pic>
        <p:nvPicPr>
          <p:cNvPr id="8" name="Picture 7" descr="The image is a diagram illustrating different types of jewelry in a circular layout. At the center is an oval labeled &quot;types of jewellery.&quot; From the central oval, eight lines extend outward, each connecting to smaller circles, each labeled with a different type of jewelry. The labels are as follows: &quot;ring,&quot; &quot;brooch,&quot; &quot;earring,&quot; &quot;watch,&quot; &quot;anklet,&quot; &quot;bracelet,&quot; &quot;necklace,&quot; and &quot;tiara.&quot; The diagram is simple, using thin lines and black text on a white background.">
            <a:extLst>
              <a:ext uri="{FF2B5EF4-FFF2-40B4-BE49-F238E27FC236}">
                <a16:creationId xmlns:a16="http://schemas.microsoft.com/office/drawing/2014/main" id="{D4139E97-D544-4B60-8EB8-BA46B0531AC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09416" y="360000"/>
            <a:ext cx="6573167" cy="6268325"/>
          </a:xfrm>
          <a:prstGeom prst="rect">
            <a:avLst/>
          </a:prstGeom>
        </p:spPr>
      </p:pic>
      <p:sp>
        <p:nvSpPr>
          <p:cNvPr id="2" name="Slide Number Placeholder 1">
            <a:extLst>
              <a:ext uri="{FF2B5EF4-FFF2-40B4-BE49-F238E27FC236}">
                <a16:creationId xmlns:a16="http://schemas.microsoft.com/office/drawing/2014/main" id="{965C26F1-8556-DD6E-A915-D9A4493AF24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t>9</a:t>
            </a:fld>
            <a:endParaRPr lang="en-AU" noProof="0"/>
          </a:p>
        </p:txBody>
      </p:sp>
    </p:spTree>
    <p:extLst>
      <p:ext uri="{BB962C8B-B14F-4D97-AF65-F5344CB8AC3E}">
        <p14:creationId xmlns:p14="http://schemas.microsoft.com/office/powerpoint/2010/main" val="88574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4814</Words>
  <Application>Microsoft Office PowerPoint</Application>
  <PresentationFormat>Widescreen</PresentationFormat>
  <Paragraphs>584</Paragraphs>
  <Slides>78</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Public Sans</vt:lpstr>
      <vt:lpstr>Montserrat</vt:lpstr>
      <vt:lpstr>Times New Roman</vt:lpstr>
      <vt:lpstr>Arial</vt:lpstr>
      <vt:lpstr>Covered By Your Grace</vt:lpstr>
      <vt:lpstr>Calibri</vt:lpstr>
      <vt:lpstr>Segoe UI</vt:lpstr>
      <vt:lpstr>1_NSWG Corporate</vt:lpstr>
      <vt:lpstr>Instructions for use</vt:lpstr>
      <vt:lpstr>Bling it on Mixed materials-jewellery</vt:lpstr>
      <vt:lpstr>Weekly topics</vt:lpstr>
      <vt:lpstr>Weeks 1-2</vt:lpstr>
      <vt:lpstr>Do now</vt:lpstr>
      <vt:lpstr>Learning intentions (1)</vt:lpstr>
      <vt:lpstr>KWLH</vt:lpstr>
      <vt:lpstr>Exit ticket – sticky note</vt:lpstr>
      <vt:lpstr>Types of jewellery</vt:lpstr>
      <vt:lpstr>Week 1 lesson 2  – Do now</vt:lpstr>
      <vt:lpstr>Learning intentions (2)</vt:lpstr>
      <vt:lpstr>Assessment task</vt:lpstr>
      <vt:lpstr>Sample portfolio templates</vt:lpstr>
      <vt:lpstr>Design and production process</vt:lpstr>
      <vt:lpstr>Week 1 lesson 3  – Do now</vt:lpstr>
      <vt:lpstr>Learning intentions (3)</vt:lpstr>
      <vt:lpstr>Brainstorm – How would a jewellery designer follow a design and production process?</vt:lpstr>
      <vt:lpstr>Jewellery Creative Design Process</vt:lpstr>
      <vt:lpstr>Week 2 lesson 4 – Do now</vt:lpstr>
      <vt:lpstr>Learning intentions (4)</vt:lpstr>
      <vt:lpstr>Exit ticket (1)</vt:lpstr>
      <vt:lpstr>Week 2 lesson 5 – Do now</vt:lpstr>
      <vt:lpstr>Learning intentions (5)</vt:lpstr>
      <vt:lpstr>Exit ticket (2)</vt:lpstr>
      <vt:lpstr>Weeks 3-4</vt:lpstr>
      <vt:lpstr>Week 3 lesson 1 – Do now</vt:lpstr>
      <vt:lpstr>Learning intentions (6)</vt:lpstr>
      <vt:lpstr>Exit ticket (3)</vt:lpstr>
      <vt:lpstr>Week 3 lesson 2  – Do now</vt:lpstr>
      <vt:lpstr>Learning intentions (7)</vt:lpstr>
      <vt:lpstr>Exit ticket (4)</vt:lpstr>
      <vt:lpstr>Week 3 lesson 3 – Do now</vt:lpstr>
      <vt:lpstr>Learning intentions (8)</vt:lpstr>
      <vt:lpstr>Week 4 lesson 4 – Do now</vt:lpstr>
      <vt:lpstr>Learning intentions (9)</vt:lpstr>
      <vt:lpstr>Week 4 lesson 5 – Do now</vt:lpstr>
      <vt:lpstr>Learning intentions (10)</vt:lpstr>
      <vt:lpstr>Exit ticket – Traffic light reflection</vt:lpstr>
      <vt:lpstr>Weeks 5-6</vt:lpstr>
      <vt:lpstr>Week 5 lesson 1 – Do now</vt:lpstr>
      <vt:lpstr>Learning intentions (11)</vt:lpstr>
      <vt:lpstr>PMI of design ideas</vt:lpstr>
      <vt:lpstr>Peer-assessment teaching techniques</vt:lpstr>
      <vt:lpstr>Week 5 lesson 2  – Do now</vt:lpstr>
      <vt:lpstr>Learning intentions (12)</vt:lpstr>
      <vt:lpstr>3-2-1 things I learned today</vt:lpstr>
      <vt:lpstr>Week 5 lesson 3 – Do now</vt:lpstr>
      <vt:lpstr>Learning intentions (13)</vt:lpstr>
      <vt:lpstr>Exit ticket (5)</vt:lpstr>
      <vt:lpstr>Week 6 lesson 4 – Do now</vt:lpstr>
      <vt:lpstr>Learning intentions (14)</vt:lpstr>
      <vt:lpstr>Exit ticket (6)</vt:lpstr>
      <vt:lpstr>Week 6 lesson 5 – Do now</vt:lpstr>
      <vt:lpstr>Learning intentions (15)</vt:lpstr>
      <vt:lpstr>Reflection (1)</vt:lpstr>
      <vt:lpstr>Weeks 7-8</vt:lpstr>
      <vt:lpstr>Weeks 7-8 (5 lessons practical) – Do now</vt:lpstr>
      <vt:lpstr>Learning intentions (16)</vt:lpstr>
      <vt:lpstr>Reflection (2)</vt:lpstr>
      <vt:lpstr>Weeks 9-10</vt:lpstr>
      <vt:lpstr>Week 9 lesson 1 – Do now</vt:lpstr>
      <vt:lpstr>Learning intentions (17)</vt:lpstr>
      <vt:lpstr>Reflection (3) </vt:lpstr>
      <vt:lpstr>Week 9 lesson 2 – Do now</vt:lpstr>
      <vt:lpstr>Learning intentions (18)</vt:lpstr>
      <vt:lpstr>Exit ticket</vt:lpstr>
      <vt:lpstr>Week 9 lesson 3 – Do now</vt:lpstr>
      <vt:lpstr>Learning intentions (19)</vt:lpstr>
      <vt:lpstr>Two stars and a wish</vt:lpstr>
      <vt:lpstr>Reflection (4)</vt:lpstr>
      <vt:lpstr>Week 10 lesson 4 – Do now</vt:lpstr>
      <vt:lpstr>Learning intentions (20)</vt:lpstr>
      <vt:lpstr>Reflection (5)</vt:lpstr>
      <vt:lpstr>Week 10 lesson 5 – Do now</vt:lpstr>
      <vt:lpstr>Learning intentions (21)</vt:lpstr>
      <vt:lpstr>Self-evaluation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materials-jewellery</dc:title>
  <dc:creator>NSW Department of Education</dc:creator>
  <cp:lastModifiedBy/>
  <cp:revision>1</cp:revision>
  <dcterms:created xsi:type="dcterms:W3CDTF">2025-08-22T03:59:55Z</dcterms:created>
  <dcterms:modified xsi:type="dcterms:W3CDTF">2025-08-22T04:00:08Z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2025-08-22T04:00:07Z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1dbb8b3e-8339-42ee-a6a4-9f72ef6e1c49</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