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60" r:id="rId4"/>
  </p:sldMasterIdLst>
  <p:notesMasterIdLst>
    <p:notesMasterId r:id="rId45"/>
  </p:notesMasterIdLst>
  <p:handoutMasterIdLst>
    <p:handoutMasterId r:id="rId46"/>
  </p:handoutMasterIdLst>
  <p:sldIdLst>
    <p:sldId id="365" r:id="rId5"/>
    <p:sldId id="266" r:id="rId6"/>
    <p:sldId id="26336" r:id="rId7"/>
    <p:sldId id="26406" r:id="rId8"/>
    <p:sldId id="26445" r:id="rId9"/>
    <p:sldId id="26407" r:id="rId10"/>
    <p:sldId id="26446" r:id="rId11"/>
    <p:sldId id="26447" r:id="rId12"/>
    <p:sldId id="26448" r:id="rId13"/>
    <p:sldId id="26415" r:id="rId14"/>
    <p:sldId id="26449" r:id="rId15"/>
    <p:sldId id="26450" r:id="rId16"/>
    <p:sldId id="26451" r:id="rId17"/>
    <p:sldId id="26452" r:id="rId18"/>
    <p:sldId id="26453" r:id="rId19"/>
    <p:sldId id="26454" r:id="rId20"/>
    <p:sldId id="26455" r:id="rId21"/>
    <p:sldId id="26456" r:id="rId22"/>
    <p:sldId id="26457" r:id="rId23"/>
    <p:sldId id="26458" r:id="rId24"/>
    <p:sldId id="26459" r:id="rId25"/>
    <p:sldId id="26460" r:id="rId26"/>
    <p:sldId id="26461" r:id="rId27"/>
    <p:sldId id="26462" r:id="rId28"/>
    <p:sldId id="26463" r:id="rId29"/>
    <p:sldId id="26464" r:id="rId30"/>
    <p:sldId id="26465" r:id="rId31"/>
    <p:sldId id="26466" r:id="rId32"/>
    <p:sldId id="26467" r:id="rId33"/>
    <p:sldId id="26468" r:id="rId34"/>
    <p:sldId id="26469" r:id="rId35"/>
    <p:sldId id="26470" r:id="rId36"/>
    <p:sldId id="26471" r:id="rId37"/>
    <p:sldId id="26474" r:id="rId38"/>
    <p:sldId id="26477" r:id="rId39"/>
    <p:sldId id="26475" r:id="rId40"/>
    <p:sldId id="26476" r:id="rId41"/>
    <p:sldId id="26399" r:id="rId42"/>
    <p:sldId id="360" r:id="rId43"/>
    <p:sldId id="361" r:id="rId44"/>
  </p:sldIdLst>
  <p:sldSz cx="12192000" cy="6858000"/>
  <p:notesSz cx="6858000" cy="9144000"/>
  <p:embeddedFontLst>
    <p:embeddedFont>
      <p:font typeface="Public Sans" pitchFamily="2" charset="0"/>
      <p:regular r:id="rId47"/>
      <p:bold r:id="rId48"/>
      <p:italic r:id="rId49"/>
      <p:boldItalic r:id="rId50"/>
    </p:embeddedFont>
    <p:embeddedFont>
      <p:font typeface="Public Sans Light" pitchFamily="2" charset="0"/>
      <p:regular r:id="rId51"/>
      <p:italic r:id="rId52"/>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365"/>
          </p14:sldIdLst>
        </p14:section>
        <p14:section name="Slide templates" id="{D5A8010D-981F-43AA-A0D6-182EC53CAA84}">
          <p14:sldIdLst>
            <p14:sldId id="266"/>
            <p14:sldId id="26336"/>
            <p14:sldId id="26406"/>
            <p14:sldId id="26445"/>
            <p14:sldId id="26407"/>
            <p14:sldId id="26446"/>
            <p14:sldId id="26447"/>
            <p14:sldId id="26448"/>
            <p14:sldId id="26415"/>
            <p14:sldId id="26449"/>
            <p14:sldId id="26450"/>
            <p14:sldId id="26451"/>
            <p14:sldId id="26452"/>
            <p14:sldId id="26453"/>
            <p14:sldId id="26454"/>
            <p14:sldId id="26455"/>
            <p14:sldId id="26456"/>
            <p14:sldId id="26457"/>
            <p14:sldId id="26458"/>
            <p14:sldId id="26459"/>
            <p14:sldId id="26460"/>
            <p14:sldId id="26461"/>
            <p14:sldId id="26462"/>
            <p14:sldId id="26463"/>
            <p14:sldId id="26464"/>
            <p14:sldId id="26465"/>
            <p14:sldId id="26466"/>
            <p14:sldId id="26467"/>
            <p14:sldId id="26468"/>
            <p14:sldId id="26469"/>
            <p14:sldId id="26470"/>
            <p14:sldId id="26471"/>
            <p14:sldId id="26474"/>
            <p14:sldId id="26477"/>
            <p14:sldId id="26475"/>
            <p14:sldId id="26476"/>
          </p14:sldIdLst>
        </p14:section>
        <p14:section name="References &amp; copyright" id="{DBC31484-F5F8-4CB1-8DB4-A562A9780899}">
          <p14:sldIdLst>
            <p14:sldId id="26399"/>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1FFC33D-2D45-5E34-EC2C-732041C61E23}" name="Alex Stewart" initials="AS" userId="S::Alexander.Stewart2@det.nsw.edu.au::e1719bb3-9ca2-45dd-b4e5-5382c78f578c" providerId="AD"/>
  <p188:author id="{E4B21E72-F181-FE9C-BA6D-2F6AC84907E4}" name="Ellie Singleton" initials="ES" userId="S::Ellie.Singleton@det.nsw.edu.au::7d7a8a23-a038-49d4-8a6b-571026661f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F6ACB6"/>
    <a:srgbClr val="FFFFFF"/>
    <a:srgbClr val="0046B8"/>
    <a:srgbClr val="146CFD"/>
    <a:srgbClr val="CDD3D6"/>
    <a:srgbClr val="EBEBEB"/>
    <a:srgbClr val="0070C0"/>
    <a:srgbClr val="0026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87DE8-6B0D-434F-B91E-F920B84B0391}" v="3" dt="2025-09-29T05:55:11.960"/>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64" y="12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7839F-BBC9-41D9-B9E6-B20FA0FD366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AU"/>
        </a:p>
      </dgm:t>
    </dgm:pt>
    <dgm:pt modelId="{60449C64-B4D1-4E67-BC6E-AA0ADE8C2357}">
      <dgm:prSet phldrT="[Text]"/>
      <dgm:spPr/>
      <dgm:t>
        <a:bodyPr/>
        <a:lstStyle/>
        <a:p>
          <a:r>
            <a:rPr lang="en-AU" noProof="0" dirty="0"/>
            <a:t>1</a:t>
          </a:r>
        </a:p>
      </dgm:t>
    </dgm:pt>
    <dgm:pt modelId="{A4984684-54BC-4017-B46F-2D2C827BE5BF}" type="parTrans" cxnId="{2349339F-6780-4C11-A768-88DECD98E2F3}">
      <dgm:prSet/>
      <dgm:spPr/>
      <dgm:t>
        <a:bodyPr/>
        <a:lstStyle/>
        <a:p>
          <a:endParaRPr lang="en-AU"/>
        </a:p>
      </dgm:t>
    </dgm:pt>
    <dgm:pt modelId="{17A7F185-C708-48B4-8B72-793F847F799B}" type="sibTrans" cxnId="{2349339F-6780-4C11-A768-88DECD98E2F3}">
      <dgm:prSet/>
      <dgm:spPr/>
      <dgm:t>
        <a:bodyPr/>
        <a:lstStyle/>
        <a:p>
          <a:endParaRPr lang="en-AU" noProof="0" dirty="0"/>
        </a:p>
      </dgm:t>
    </dgm:pt>
    <dgm:pt modelId="{4183B164-D2F7-4183-84DA-23642739CC77}">
      <dgm:prSet phldrT="[Text]"/>
      <dgm:spPr/>
      <dgm:t>
        <a:bodyPr/>
        <a:lstStyle/>
        <a:p>
          <a:r>
            <a:rPr lang="en-AU" noProof="0" dirty="0"/>
            <a:t>2</a:t>
          </a:r>
        </a:p>
      </dgm:t>
    </dgm:pt>
    <dgm:pt modelId="{E53E1633-84CF-44CD-8269-7BED92286853}" type="parTrans" cxnId="{4882D5F3-4579-4F27-A0C4-97630ED31FA9}">
      <dgm:prSet/>
      <dgm:spPr/>
      <dgm:t>
        <a:bodyPr/>
        <a:lstStyle/>
        <a:p>
          <a:endParaRPr lang="en-AU"/>
        </a:p>
      </dgm:t>
    </dgm:pt>
    <dgm:pt modelId="{AAA87E5B-9ED4-4F75-9F70-C14902EAC242}" type="sibTrans" cxnId="{4882D5F3-4579-4F27-A0C4-97630ED31FA9}">
      <dgm:prSet/>
      <dgm:spPr/>
      <dgm:t>
        <a:bodyPr/>
        <a:lstStyle/>
        <a:p>
          <a:endParaRPr lang="en-AU" noProof="0" dirty="0"/>
        </a:p>
      </dgm:t>
    </dgm:pt>
    <dgm:pt modelId="{822251DA-1F3F-4CA0-A7DC-8C170C49B613}">
      <dgm:prSet phldrT="[Text]"/>
      <dgm:spPr/>
      <dgm:t>
        <a:bodyPr/>
        <a:lstStyle/>
        <a:p>
          <a:r>
            <a:rPr lang="en-AU" noProof="0" dirty="0"/>
            <a:t>4</a:t>
          </a:r>
        </a:p>
      </dgm:t>
    </dgm:pt>
    <dgm:pt modelId="{9CD9489C-3158-48D1-AD5B-53EE18168FBC}" type="parTrans" cxnId="{333B7F82-972E-4336-8209-8A18E31368CC}">
      <dgm:prSet/>
      <dgm:spPr/>
      <dgm:t>
        <a:bodyPr/>
        <a:lstStyle/>
        <a:p>
          <a:endParaRPr lang="en-AU"/>
        </a:p>
      </dgm:t>
    </dgm:pt>
    <dgm:pt modelId="{F455AE39-BAC7-4094-90D8-C49AB0D16761}" type="sibTrans" cxnId="{333B7F82-972E-4336-8209-8A18E31368CC}">
      <dgm:prSet/>
      <dgm:spPr/>
      <dgm:t>
        <a:bodyPr/>
        <a:lstStyle/>
        <a:p>
          <a:endParaRPr lang="en-AU"/>
        </a:p>
      </dgm:t>
    </dgm:pt>
    <dgm:pt modelId="{A2C5B9A3-5CEF-4547-8FD4-AAEA284AE4FE}">
      <dgm:prSet phldrT="[Text]"/>
      <dgm:spPr/>
      <dgm:t>
        <a:bodyPr/>
        <a:lstStyle/>
        <a:p>
          <a:r>
            <a:rPr lang="en-AU" noProof="0" dirty="0"/>
            <a:t>3</a:t>
          </a:r>
        </a:p>
      </dgm:t>
    </dgm:pt>
    <dgm:pt modelId="{D365B77F-59B3-4A6B-9E5E-DD158C60B480}" type="parTrans" cxnId="{1226ECC1-8C99-4E6A-AD9C-35EF214AC3B0}">
      <dgm:prSet/>
      <dgm:spPr/>
      <dgm:t>
        <a:bodyPr/>
        <a:lstStyle/>
        <a:p>
          <a:endParaRPr lang="en-AU"/>
        </a:p>
      </dgm:t>
    </dgm:pt>
    <dgm:pt modelId="{47AB788F-57FF-403D-88C2-81541997700E}" type="sibTrans" cxnId="{1226ECC1-8C99-4E6A-AD9C-35EF214AC3B0}">
      <dgm:prSet/>
      <dgm:spPr/>
      <dgm:t>
        <a:bodyPr/>
        <a:lstStyle/>
        <a:p>
          <a:endParaRPr lang="en-AU" noProof="0" dirty="0"/>
        </a:p>
      </dgm:t>
    </dgm:pt>
    <dgm:pt modelId="{5FDA9F9D-B988-421D-B181-F6DDD2A17978}" type="pres">
      <dgm:prSet presAssocID="{1497839F-BBC9-41D9-B9E6-B20FA0FD366F}" presName="outerComposite" presStyleCnt="0">
        <dgm:presLayoutVars>
          <dgm:chMax val="5"/>
          <dgm:dir/>
          <dgm:resizeHandles val="exact"/>
        </dgm:presLayoutVars>
      </dgm:prSet>
      <dgm:spPr/>
    </dgm:pt>
    <dgm:pt modelId="{EFC82A7D-D9CC-4E6A-BD55-0D8CB7646FFD}" type="pres">
      <dgm:prSet presAssocID="{1497839F-BBC9-41D9-B9E6-B20FA0FD366F}" presName="dummyMaxCanvas" presStyleCnt="0">
        <dgm:presLayoutVars/>
      </dgm:prSet>
      <dgm:spPr/>
    </dgm:pt>
    <dgm:pt modelId="{A63165D5-5463-4796-B920-63F29896ED63}" type="pres">
      <dgm:prSet presAssocID="{1497839F-BBC9-41D9-B9E6-B20FA0FD366F}" presName="FourNodes_1" presStyleLbl="node1" presStyleIdx="0" presStyleCnt="4">
        <dgm:presLayoutVars>
          <dgm:bulletEnabled val="1"/>
        </dgm:presLayoutVars>
      </dgm:prSet>
      <dgm:spPr/>
    </dgm:pt>
    <dgm:pt modelId="{38DC9DB7-D087-4C17-8E1B-158F402F0C1E}" type="pres">
      <dgm:prSet presAssocID="{1497839F-BBC9-41D9-B9E6-B20FA0FD366F}" presName="FourNodes_2" presStyleLbl="node1" presStyleIdx="1" presStyleCnt="4" custLinFactNeighborX="-7842" custLinFactNeighborY="-3467">
        <dgm:presLayoutVars>
          <dgm:bulletEnabled val="1"/>
        </dgm:presLayoutVars>
      </dgm:prSet>
      <dgm:spPr/>
    </dgm:pt>
    <dgm:pt modelId="{91C06ABF-843A-415C-99C3-4ABD11690D58}" type="pres">
      <dgm:prSet presAssocID="{1497839F-BBC9-41D9-B9E6-B20FA0FD366F}" presName="FourNodes_3" presStyleLbl="node1" presStyleIdx="2" presStyleCnt="4" custLinFactNeighborX="-16891" custLinFactNeighborY="-2454">
        <dgm:presLayoutVars>
          <dgm:bulletEnabled val="1"/>
        </dgm:presLayoutVars>
      </dgm:prSet>
      <dgm:spPr/>
    </dgm:pt>
    <dgm:pt modelId="{42FD86F2-80E6-41C4-B25D-052F62909B11}" type="pres">
      <dgm:prSet presAssocID="{1497839F-BBC9-41D9-B9E6-B20FA0FD366F}" presName="FourNodes_4" presStyleLbl="node1" presStyleIdx="3" presStyleCnt="4" custLinFactNeighborX="-25034" custLinFactNeighborY="1423">
        <dgm:presLayoutVars>
          <dgm:bulletEnabled val="1"/>
        </dgm:presLayoutVars>
      </dgm:prSet>
      <dgm:spPr/>
    </dgm:pt>
    <dgm:pt modelId="{48192BA6-EB3F-448C-B953-7B7D616A9A1E}" type="pres">
      <dgm:prSet presAssocID="{1497839F-BBC9-41D9-B9E6-B20FA0FD366F}" presName="FourConn_1-2" presStyleLbl="fgAccFollowNode1" presStyleIdx="0" presStyleCnt="3" custLinFactX="-42387" custLinFactNeighborX="-100000" custLinFactNeighborY="-2212">
        <dgm:presLayoutVars>
          <dgm:bulletEnabled val="1"/>
        </dgm:presLayoutVars>
      </dgm:prSet>
      <dgm:spPr/>
    </dgm:pt>
    <dgm:pt modelId="{BE1BD57D-857C-41B6-8001-EFE3D97E868A}" type="pres">
      <dgm:prSet presAssocID="{1497839F-BBC9-41D9-B9E6-B20FA0FD366F}" presName="FourConn_2-3" presStyleLbl="fgAccFollowNode1" presStyleIdx="1" presStyleCnt="3" custLinFactX="-87090" custLinFactNeighborX="-100000" custLinFactNeighborY="9659">
        <dgm:presLayoutVars>
          <dgm:bulletEnabled val="1"/>
        </dgm:presLayoutVars>
      </dgm:prSet>
      <dgm:spPr/>
    </dgm:pt>
    <dgm:pt modelId="{DEE697FD-B83A-48B1-94A9-047C65E64E12}" type="pres">
      <dgm:prSet presAssocID="{1497839F-BBC9-41D9-B9E6-B20FA0FD366F}" presName="FourConn_3-4" presStyleLbl="fgAccFollowNode1" presStyleIdx="2" presStyleCnt="3" custLinFactX="-100000" custLinFactNeighborX="-131126" custLinFactNeighborY="11638">
        <dgm:presLayoutVars>
          <dgm:bulletEnabled val="1"/>
        </dgm:presLayoutVars>
      </dgm:prSet>
      <dgm:spPr/>
    </dgm:pt>
    <dgm:pt modelId="{75F95F84-D7DB-4636-8DCC-7C01B64333BD}" type="pres">
      <dgm:prSet presAssocID="{1497839F-BBC9-41D9-B9E6-B20FA0FD366F}" presName="FourNodes_1_text" presStyleLbl="node1" presStyleIdx="3" presStyleCnt="4">
        <dgm:presLayoutVars>
          <dgm:bulletEnabled val="1"/>
        </dgm:presLayoutVars>
      </dgm:prSet>
      <dgm:spPr/>
    </dgm:pt>
    <dgm:pt modelId="{D3F3B770-8E8E-4595-9005-20CD96B7BE9A}" type="pres">
      <dgm:prSet presAssocID="{1497839F-BBC9-41D9-B9E6-B20FA0FD366F}" presName="FourNodes_2_text" presStyleLbl="node1" presStyleIdx="3" presStyleCnt="4">
        <dgm:presLayoutVars>
          <dgm:bulletEnabled val="1"/>
        </dgm:presLayoutVars>
      </dgm:prSet>
      <dgm:spPr/>
    </dgm:pt>
    <dgm:pt modelId="{87236A8A-8843-49E5-89E5-FBED694BA72C}" type="pres">
      <dgm:prSet presAssocID="{1497839F-BBC9-41D9-B9E6-B20FA0FD366F}" presName="FourNodes_3_text" presStyleLbl="node1" presStyleIdx="3" presStyleCnt="4">
        <dgm:presLayoutVars>
          <dgm:bulletEnabled val="1"/>
        </dgm:presLayoutVars>
      </dgm:prSet>
      <dgm:spPr/>
    </dgm:pt>
    <dgm:pt modelId="{F97B24B1-9AD8-4236-ADC4-8CD0CC97ECE6}" type="pres">
      <dgm:prSet presAssocID="{1497839F-BBC9-41D9-B9E6-B20FA0FD366F}" presName="FourNodes_4_text" presStyleLbl="node1" presStyleIdx="3" presStyleCnt="4">
        <dgm:presLayoutVars>
          <dgm:bulletEnabled val="1"/>
        </dgm:presLayoutVars>
      </dgm:prSet>
      <dgm:spPr/>
    </dgm:pt>
  </dgm:ptLst>
  <dgm:cxnLst>
    <dgm:cxn modelId="{C644F420-E26D-4E5B-96FD-DD4EA93EBBAF}" type="presOf" srcId="{4183B164-D2F7-4183-84DA-23642739CC77}" destId="{38DC9DB7-D087-4C17-8E1B-158F402F0C1E}" srcOrd="0" destOrd="0" presId="urn:microsoft.com/office/officeart/2005/8/layout/vProcess5"/>
    <dgm:cxn modelId="{CC085146-62AF-49AC-B261-A1FB3E7884B5}" type="presOf" srcId="{822251DA-1F3F-4CA0-A7DC-8C170C49B613}" destId="{42FD86F2-80E6-41C4-B25D-052F62909B11}" srcOrd="0" destOrd="0" presId="urn:microsoft.com/office/officeart/2005/8/layout/vProcess5"/>
    <dgm:cxn modelId="{64A6B86A-B468-4283-B638-1A5D16D85298}" type="presOf" srcId="{A2C5B9A3-5CEF-4547-8FD4-AAEA284AE4FE}" destId="{87236A8A-8843-49E5-89E5-FBED694BA72C}" srcOrd="1" destOrd="0" presId="urn:microsoft.com/office/officeart/2005/8/layout/vProcess5"/>
    <dgm:cxn modelId="{C90A2753-2187-425F-AAF3-1DE1298920FB}" type="presOf" srcId="{AAA87E5B-9ED4-4F75-9F70-C14902EAC242}" destId="{BE1BD57D-857C-41B6-8001-EFE3D97E868A}" srcOrd="0" destOrd="0" presId="urn:microsoft.com/office/officeart/2005/8/layout/vProcess5"/>
    <dgm:cxn modelId="{ADDD1A77-3B2C-446C-8381-43A1F0397B28}" type="presOf" srcId="{17A7F185-C708-48B4-8B72-793F847F799B}" destId="{48192BA6-EB3F-448C-B953-7B7D616A9A1E}" srcOrd="0" destOrd="0" presId="urn:microsoft.com/office/officeart/2005/8/layout/vProcess5"/>
    <dgm:cxn modelId="{281F6258-4039-4A0B-8000-F4BE89589C76}" type="presOf" srcId="{822251DA-1F3F-4CA0-A7DC-8C170C49B613}" destId="{F97B24B1-9AD8-4236-ADC4-8CD0CC97ECE6}" srcOrd="1" destOrd="0" presId="urn:microsoft.com/office/officeart/2005/8/layout/vProcess5"/>
    <dgm:cxn modelId="{2D4BFB59-2B1F-4071-809D-0704FBE484D9}" type="presOf" srcId="{4183B164-D2F7-4183-84DA-23642739CC77}" destId="{D3F3B770-8E8E-4595-9005-20CD96B7BE9A}" srcOrd="1" destOrd="0" presId="urn:microsoft.com/office/officeart/2005/8/layout/vProcess5"/>
    <dgm:cxn modelId="{333B7F82-972E-4336-8209-8A18E31368CC}" srcId="{1497839F-BBC9-41D9-B9E6-B20FA0FD366F}" destId="{822251DA-1F3F-4CA0-A7DC-8C170C49B613}" srcOrd="3" destOrd="0" parTransId="{9CD9489C-3158-48D1-AD5B-53EE18168FBC}" sibTransId="{F455AE39-BAC7-4094-90D8-C49AB0D16761}"/>
    <dgm:cxn modelId="{01AF6EAA-9999-4550-92E7-1A1219B63D71}" type="presOf" srcId="{A2C5B9A3-5CEF-4547-8FD4-AAEA284AE4FE}" destId="{91C06ABF-843A-415C-99C3-4ABD11690D58}" srcOrd="0" destOrd="0" presId="urn:microsoft.com/office/officeart/2005/8/layout/vProcess5"/>
    <dgm:cxn modelId="{82F343AD-28A2-4463-BCF2-191A3B5F0221}" type="presOf" srcId="{60449C64-B4D1-4E67-BC6E-AA0ADE8C2357}" destId="{A63165D5-5463-4796-B920-63F29896ED63}" srcOrd="0" destOrd="0" presId="urn:microsoft.com/office/officeart/2005/8/layout/vProcess5"/>
    <dgm:cxn modelId="{33843BB5-58B3-4497-A229-E73127FB3010}" type="presOf" srcId="{47AB788F-57FF-403D-88C2-81541997700E}" destId="{DEE697FD-B83A-48B1-94A9-047C65E64E12}" srcOrd="0" destOrd="0" presId="urn:microsoft.com/office/officeart/2005/8/layout/vProcess5"/>
    <dgm:cxn modelId="{7E00AFBE-D11A-4401-8F4E-A55B83BBD3DF}" type="presOf" srcId="{1497839F-BBC9-41D9-B9E6-B20FA0FD366F}" destId="{5FDA9F9D-B988-421D-B181-F6DDD2A17978}" srcOrd="0" destOrd="0" presId="urn:microsoft.com/office/officeart/2005/8/layout/vProcess5"/>
    <dgm:cxn modelId="{1226ECC1-8C99-4E6A-AD9C-35EF214AC3B0}" srcId="{1497839F-BBC9-41D9-B9E6-B20FA0FD366F}" destId="{A2C5B9A3-5CEF-4547-8FD4-AAEA284AE4FE}" srcOrd="2" destOrd="0" parTransId="{D365B77F-59B3-4A6B-9E5E-DD158C60B480}" sibTransId="{47AB788F-57FF-403D-88C2-81541997700E}"/>
    <dgm:cxn modelId="{8D0CC2E4-996C-4602-BF65-812E9012079A}" type="presOf" srcId="{60449C64-B4D1-4E67-BC6E-AA0ADE8C2357}" destId="{75F95F84-D7DB-4636-8DCC-7C01B64333BD}" srcOrd="1" destOrd="0" presId="urn:microsoft.com/office/officeart/2005/8/layout/vProcess5"/>
    <dgm:cxn modelId="{4882D5F3-4579-4F27-A0C4-97630ED31FA9}" srcId="{1497839F-BBC9-41D9-B9E6-B20FA0FD366F}" destId="{4183B164-D2F7-4183-84DA-23642739CC77}" srcOrd="1" destOrd="0" parTransId="{E53E1633-84CF-44CD-8269-7BED92286853}" sibTransId="{AAA87E5B-9ED4-4F75-9F70-C14902EAC242}"/>
    <dgm:cxn modelId="{2349339F-6780-4C11-A768-88DECD98E2F3}" srcId="{1497839F-BBC9-41D9-B9E6-B20FA0FD366F}" destId="{60449C64-B4D1-4E67-BC6E-AA0ADE8C2357}" srcOrd="0" destOrd="0" parTransId="{A4984684-54BC-4017-B46F-2D2C827BE5BF}" sibTransId="{17A7F185-C708-48B4-8B72-793F847F799B}"/>
    <dgm:cxn modelId="{BE9C53A8-C42D-4B9D-887B-7F00F2154F94}" type="presParOf" srcId="{5FDA9F9D-B988-421D-B181-F6DDD2A17978}" destId="{EFC82A7D-D9CC-4E6A-BD55-0D8CB7646FFD}" srcOrd="0" destOrd="0" presId="urn:microsoft.com/office/officeart/2005/8/layout/vProcess5"/>
    <dgm:cxn modelId="{56DCADF3-F79B-44DB-9267-DB1EC69253DB}" type="presParOf" srcId="{5FDA9F9D-B988-421D-B181-F6DDD2A17978}" destId="{A63165D5-5463-4796-B920-63F29896ED63}" srcOrd="1" destOrd="0" presId="urn:microsoft.com/office/officeart/2005/8/layout/vProcess5"/>
    <dgm:cxn modelId="{E9372AEE-2AA0-46E5-B9B3-0B51272C57DF}" type="presParOf" srcId="{5FDA9F9D-B988-421D-B181-F6DDD2A17978}" destId="{38DC9DB7-D087-4C17-8E1B-158F402F0C1E}" srcOrd="2" destOrd="0" presId="urn:microsoft.com/office/officeart/2005/8/layout/vProcess5"/>
    <dgm:cxn modelId="{D690C1BE-999B-4B10-A220-6EDA31231550}" type="presParOf" srcId="{5FDA9F9D-B988-421D-B181-F6DDD2A17978}" destId="{91C06ABF-843A-415C-99C3-4ABD11690D58}" srcOrd="3" destOrd="0" presId="urn:microsoft.com/office/officeart/2005/8/layout/vProcess5"/>
    <dgm:cxn modelId="{9FED64DD-0BEC-4E81-ABAB-2A86CEFCF703}" type="presParOf" srcId="{5FDA9F9D-B988-421D-B181-F6DDD2A17978}" destId="{42FD86F2-80E6-41C4-B25D-052F62909B11}" srcOrd="4" destOrd="0" presId="urn:microsoft.com/office/officeart/2005/8/layout/vProcess5"/>
    <dgm:cxn modelId="{AB7FA651-88FB-49A0-87A2-B198D3B9F5EE}" type="presParOf" srcId="{5FDA9F9D-B988-421D-B181-F6DDD2A17978}" destId="{48192BA6-EB3F-448C-B953-7B7D616A9A1E}" srcOrd="5" destOrd="0" presId="urn:microsoft.com/office/officeart/2005/8/layout/vProcess5"/>
    <dgm:cxn modelId="{1499F7D1-5737-4577-AA24-D72FDA1186C7}" type="presParOf" srcId="{5FDA9F9D-B988-421D-B181-F6DDD2A17978}" destId="{BE1BD57D-857C-41B6-8001-EFE3D97E868A}" srcOrd="6" destOrd="0" presId="urn:microsoft.com/office/officeart/2005/8/layout/vProcess5"/>
    <dgm:cxn modelId="{75C51AB3-2AEB-4A0B-99C7-26C063E3F1FB}" type="presParOf" srcId="{5FDA9F9D-B988-421D-B181-F6DDD2A17978}" destId="{DEE697FD-B83A-48B1-94A9-047C65E64E12}" srcOrd="7" destOrd="0" presId="urn:microsoft.com/office/officeart/2005/8/layout/vProcess5"/>
    <dgm:cxn modelId="{7D98828B-77F3-4BB4-A74A-360688520517}" type="presParOf" srcId="{5FDA9F9D-B988-421D-B181-F6DDD2A17978}" destId="{75F95F84-D7DB-4636-8DCC-7C01B64333BD}" srcOrd="8" destOrd="0" presId="urn:microsoft.com/office/officeart/2005/8/layout/vProcess5"/>
    <dgm:cxn modelId="{CB34C3AA-7C7C-4581-9D5E-C1F4782D9CEC}" type="presParOf" srcId="{5FDA9F9D-B988-421D-B181-F6DDD2A17978}" destId="{D3F3B770-8E8E-4595-9005-20CD96B7BE9A}" srcOrd="9" destOrd="0" presId="urn:microsoft.com/office/officeart/2005/8/layout/vProcess5"/>
    <dgm:cxn modelId="{9E5F29E4-70CF-47BF-B0B3-55BEE391561D}" type="presParOf" srcId="{5FDA9F9D-B988-421D-B181-F6DDD2A17978}" destId="{87236A8A-8843-49E5-89E5-FBED694BA72C}" srcOrd="10" destOrd="0" presId="urn:microsoft.com/office/officeart/2005/8/layout/vProcess5"/>
    <dgm:cxn modelId="{CA33A564-D25F-4517-BC76-A60951299C3E}" type="presParOf" srcId="{5FDA9F9D-B988-421D-B181-F6DDD2A17978}" destId="{F97B24B1-9AD8-4236-ADC4-8CD0CC97ECE6}"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165D5-5463-4796-B920-63F29896ED63}">
      <dsp:nvSpPr>
        <dsp:cNvPr id="0" name=""/>
        <dsp:cNvSpPr/>
      </dsp:nvSpPr>
      <dsp:spPr>
        <a:xfrm>
          <a:off x="0" y="0"/>
          <a:ext cx="3007927" cy="848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noProof="0" dirty="0"/>
            <a:t>1</a:t>
          </a:r>
        </a:p>
      </dsp:txBody>
      <dsp:txXfrm>
        <a:off x="24851" y="24851"/>
        <a:ext cx="2020646" cy="798785"/>
      </dsp:txXfrm>
    </dsp:sp>
    <dsp:sp modelId="{38DC9DB7-D087-4C17-8E1B-158F402F0C1E}">
      <dsp:nvSpPr>
        <dsp:cNvPr id="0" name=""/>
        <dsp:cNvSpPr/>
      </dsp:nvSpPr>
      <dsp:spPr>
        <a:xfrm>
          <a:off x="16032" y="973340"/>
          <a:ext cx="3007927" cy="848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noProof="0" dirty="0"/>
            <a:t>2</a:t>
          </a:r>
        </a:p>
      </dsp:txBody>
      <dsp:txXfrm>
        <a:off x="40883" y="998191"/>
        <a:ext cx="2154794" cy="798785"/>
      </dsp:txXfrm>
    </dsp:sp>
    <dsp:sp modelId="{91C06ABF-843A-415C-99C3-4ABD11690D58}">
      <dsp:nvSpPr>
        <dsp:cNvPr id="0" name=""/>
        <dsp:cNvSpPr/>
      </dsp:nvSpPr>
      <dsp:spPr>
        <a:xfrm>
          <a:off x="0" y="1984693"/>
          <a:ext cx="3007927" cy="848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noProof="0" dirty="0"/>
            <a:t>3</a:t>
          </a:r>
        </a:p>
      </dsp:txBody>
      <dsp:txXfrm>
        <a:off x="24851" y="2009544"/>
        <a:ext cx="2158554" cy="798785"/>
      </dsp:txXfrm>
    </dsp:sp>
    <dsp:sp modelId="{42FD86F2-80E6-41C4-B25D-052F62909B11}">
      <dsp:nvSpPr>
        <dsp:cNvPr id="0" name=""/>
        <dsp:cNvSpPr/>
      </dsp:nvSpPr>
      <dsp:spPr>
        <a:xfrm>
          <a:off x="0" y="3008273"/>
          <a:ext cx="3007927" cy="848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noProof="0" dirty="0"/>
            <a:t>4</a:t>
          </a:r>
        </a:p>
      </dsp:txBody>
      <dsp:txXfrm>
        <a:off x="24851" y="3033124"/>
        <a:ext cx="2154794" cy="798785"/>
      </dsp:txXfrm>
    </dsp:sp>
    <dsp:sp modelId="{48192BA6-EB3F-448C-B953-7B7D616A9A1E}">
      <dsp:nvSpPr>
        <dsp:cNvPr id="0" name=""/>
        <dsp:cNvSpPr/>
      </dsp:nvSpPr>
      <dsp:spPr>
        <a:xfrm>
          <a:off x="1671122" y="637664"/>
          <a:ext cx="551516" cy="55151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AU" sz="2500" kern="1200" noProof="0" dirty="0"/>
        </a:p>
      </dsp:txBody>
      <dsp:txXfrm>
        <a:off x="1795213" y="637664"/>
        <a:ext cx="303334" cy="415016"/>
      </dsp:txXfrm>
    </dsp:sp>
    <dsp:sp modelId="{BE1BD57D-857C-41B6-8001-EFE3D97E868A}">
      <dsp:nvSpPr>
        <dsp:cNvPr id="0" name=""/>
        <dsp:cNvSpPr/>
      </dsp:nvSpPr>
      <dsp:spPr>
        <a:xfrm>
          <a:off x="1676491" y="1705893"/>
          <a:ext cx="551516" cy="55151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AU" sz="2500" kern="1200" noProof="0" dirty="0"/>
        </a:p>
      </dsp:txBody>
      <dsp:txXfrm>
        <a:off x="1800582" y="1705893"/>
        <a:ext cx="303334" cy="415016"/>
      </dsp:txXfrm>
    </dsp:sp>
    <dsp:sp modelId="{DEE697FD-B83A-48B1-94A9-047C65E64E12}">
      <dsp:nvSpPr>
        <dsp:cNvPr id="0" name=""/>
        <dsp:cNvSpPr/>
      </dsp:nvSpPr>
      <dsp:spPr>
        <a:xfrm>
          <a:off x="1681779" y="2719565"/>
          <a:ext cx="551516" cy="55151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AU" sz="2500" kern="1200" noProof="0" dirty="0"/>
        </a:p>
      </dsp:txBody>
      <dsp:txXfrm>
        <a:off x="1805870" y="2719565"/>
        <a:ext cx="303334" cy="4150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29/09/2025</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29/09/2025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1915126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Unit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0080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0080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540000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46" r:id="rId4"/>
    <p:sldLayoutId id="2147483724" r:id="rId5"/>
    <p:sldLayoutId id="2147483723" r:id="rId6"/>
    <p:sldLayoutId id="2147483725" r:id="rId7"/>
    <p:sldLayoutId id="2147483743" r:id="rId8"/>
    <p:sldLayoutId id="21474837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pp.education.nsw.gov.au/digital-learning-selector/LearningActivity/Index?="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GEb5O5omh-M" TargetMode="Externa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pixabay.com/en/tablet-technology-mobile-mobility-159304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hyperlink" Target="https://digital-classroom.nma.gov.au/defining-moments/trade-makasar"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PsoFhUDLuU?si=yuE_ObTKimpp31OR" TargetMode="External"/><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hyperlink" Target="https://www.youtube.com/watch?v=zPsoFhUDLuU"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hyperlink" Target="https://curriculum.nsw.edu.au/learning-areas/tas/technology-7-8-2023/overview" TargetMode="External"/><Relationship Id="rId1" Type="http://schemas.openxmlformats.org/officeDocument/2006/relationships/slideLayout" Target="../slideLayouts/slideLayout8.xm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8.xml"/><Relationship Id="rId4" Type="http://schemas.openxmlformats.org/officeDocument/2006/relationships/hyperlink" Target="https://curriculum.nsw.edu.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hyperlink" Target="https://www.youtube.com/watch?v=Lp_6pyv-CEM" TargetMode="Externa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p:txBody>
          <a:bodyPr/>
          <a:lstStyle/>
          <a:p>
            <a:pPr marL="342900" indent="-342900">
              <a:buFont typeface="Arial"/>
              <a:buChar char="•"/>
            </a:pPr>
            <a:r>
              <a:rPr lang="en-AU" sz="1800" noProof="0" dirty="0">
                <a:latin typeface="Arial"/>
                <a:ea typeface="+mn-lt"/>
                <a:cs typeface="+mn-lt"/>
              </a:rPr>
              <a:t>This resource is not a teaching and learning program. It should be used in conjunction with Technology 7-8 – Metal - morphosis – sample program of learning</a:t>
            </a:r>
          </a:p>
          <a:p>
            <a:pPr marL="342900" indent="-342900">
              <a:lnSpc>
                <a:spcPct val="150000"/>
              </a:lnSpc>
              <a:buFont typeface="Arial"/>
              <a:buChar char="•"/>
            </a:pPr>
            <a:r>
              <a:rPr lang="en-AU" sz="1800" noProof="0" dirty="0">
                <a:solidFill>
                  <a:srgbClr val="22272B"/>
                </a:solidFill>
                <a:latin typeface="Arial"/>
                <a:cs typeface="Arial"/>
              </a:rPr>
              <a:t>Classroom teachers are encouraged to </a:t>
            </a:r>
            <a:r>
              <a:rPr lang="en-AU" sz="1800" b="1" noProof="0" dirty="0">
                <a:solidFill>
                  <a:srgbClr val="22272B"/>
                </a:solidFill>
                <a:latin typeface="Arial"/>
                <a:cs typeface="Arial"/>
              </a:rPr>
              <a:t>add and adapt</a:t>
            </a:r>
            <a:r>
              <a:rPr lang="en-AU" sz="1800" noProof="0" dirty="0">
                <a:solidFill>
                  <a:srgbClr val="22272B"/>
                </a:solidFill>
                <a:latin typeface="Arial"/>
                <a:cs typeface="Arial"/>
              </a:rPr>
              <a:t> slides as required to meet the needs of their students</a:t>
            </a:r>
          </a:p>
          <a:p>
            <a:pPr marL="342900" indent="-342900">
              <a:lnSpc>
                <a:spcPct val="150000"/>
              </a:lnSpc>
              <a:buFont typeface="Arial"/>
              <a:buChar char="•"/>
            </a:pPr>
            <a:r>
              <a:rPr lang="en-AU" sz="1800" noProof="0" dirty="0">
                <a:solidFill>
                  <a:srgbClr val="22272B"/>
                </a:solidFill>
                <a:latin typeface="Arial"/>
                <a:cs typeface="Arial"/>
              </a:rPr>
              <a:t>Save a copy of the file to make changes to the slide deck – go to File &gt; Download a Copy (this downloads a copy to the computer to edit in the PowerPoint app).</a:t>
            </a:r>
          </a:p>
          <a:p>
            <a:pPr marL="342900" indent="-342900">
              <a:lnSpc>
                <a:spcPct val="150000"/>
              </a:lnSpc>
              <a:buFont typeface="Arial"/>
              <a:buChar char="•"/>
            </a:pPr>
            <a:r>
              <a:rPr lang="en-AU" sz="1800" noProof="0" dirty="0">
                <a:solidFill>
                  <a:srgbClr val="22272B"/>
                </a:solidFill>
                <a:latin typeface="Arial"/>
                <a:cs typeface="Arial"/>
              </a:rPr>
              <a:t>To convert the PowerPoint to Google Slides:</a:t>
            </a:r>
          </a:p>
          <a:p>
            <a:pPr marL="913765" lvl="1" indent="-457200">
              <a:lnSpc>
                <a:spcPct val="150000"/>
              </a:lnSpc>
              <a:buFont typeface="+mj-lt"/>
              <a:buAutoNum type="arabicPeriod"/>
            </a:pPr>
            <a:r>
              <a:rPr lang="en-AU" noProof="0" dirty="0">
                <a:solidFill>
                  <a:srgbClr val="22272B"/>
                </a:solidFill>
                <a:latin typeface="Arial"/>
                <a:cs typeface="Arial"/>
              </a:rPr>
              <a:t>Upload the file into Google Drive and open it.</a:t>
            </a:r>
          </a:p>
          <a:p>
            <a:pPr marL="913765" lvl="1" indent="-457200">
              <a:lnSpc>
                <a:spcPct val="150000"/>
              </a:lnSpc>
              <a:buFont typeface="+mj-lt"/>
              <a:buAutoNum type="arabicPeriod"/>
            </a:pPr>
            <a:r>
              <a:rPr lang="en-AU" noProof="0" dirty="0">
                <a:solidFill>
                  <a:srgbClr val="22272B"/>
                </a:solidFill>
                <a:latin typeface="Arial"/>
                <a:cs typeface="Arial"/>
              </a:rPr>
              <a:t>Go to File  &gt;  Save as Google Slides.</a:t>
            </a:r>
            <a:endParaRPr lang="en-AU" b="1" noProof="0" dirty="0">
              <a:solidFill>
                <a:srgbClr val="22272B"/>
              </a:solidFill>
              <a:latin typeface="Arial"/>
              <a:cs typeface="Arial"/>
            </a:endParaRPr>
          </a:p>
          <a:p>
            <a:endParaRPr lang="en-AU" noProof="0" dirty="0"/>
          </a:p>
        </p:txBody>
      </p:sp>
      <p:sp>
        <p:nvSpPr>
          <p:cNvPr id="2" name="Slide Number Placeholder 1">
            <a:extLst>
              <a:ext uri="{FF2B5EF4-FFF2-40B4-BE49-F238E27FC236}">
                <a16:creationId xmlns:a16="http://schemas.microsoft.com/office/drawing/2014/main" id="{CD087911-6789-4356-F538-4C4ABF1219E6}"/>
              </a:ext>
            </a:extLst>
          </p:cNvPr>
          <p:cNvSpPr>
            <a:spLocks noGrp="1"/>
          </p:cNvSpPr>
          <p:nvPr>
            <p:ph type="sldNum" sz="quarter" idx="12"/>
          </p:nvPr>
        </p:nvSpPr>
        <p:spPr/>
        <p:txBody>
          <a:bodyPr/>
          <a:lstStyle/>
          <a:p>
            <a:fld id="{10A01DC5-1685-4615-8240-15192985C6A2}" type="slidenum">
              <a:rPr lang="en-AU" noProof="0" smtClean="0"/>
              <a:t>1</a:t>
            </a:fld>
            <a:endParaRPr lang="en-AU" noProof="0" dirty="0"/>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noProof="0" dirty="0"/>
              <a:t>Instructions for use</a:t>
            </a:r>
          </a:p>
        </p:txBody>
      </p:sp>
      <p:sp>
        <p:nvSpPr>
          <p:cNvPr id="5" name="Text Placeholder 4">
            <a:extLst>
              <a:ext uri="{FF2B5EF4-FFF2-40B4-BE49-F238E27FC236}">
                <a16:creationId xmlns:a16="http://schemas.microsoft.com/office/drawing/2014/main" id="{2B575633-A51E-476B-63C5-AC9702A2E10F}"/>
              </a:ext>
            </a:extLst>
          </p:cNvPr>
          <p:cNvSpPr>
            <a:spLocks noGrp="1"/>
          </p:cNvSpPr>
          <p:nvPr>
            <p:ph type="body" sz="quarter" idx="18"/>
          </p:nvPr>
        </p:nvSpPr>
        <p:spPr/>
        <p:txBody>
          <a:bodyPr/>
          <a:lstStyle/>
          <a:p>
            <a:r>
              <a:rPr lang="en-AU" noProof="0" dirty="0"/>
              <a:t> </a:t>
            </a:r>
          </a:p>
        </p:txBody>
      </p:sp>
    </p:spTree>
    <p:extLst>
      <p:ext uri="{BB962C8B-B14F-4D97-AF65-F5344CB8AC3E}">
        <p14:creationId xmlns:p14="http://schemas.microsoft.com/office/powerpoint/2010/main" val="20285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886D9-AB11-BD05-9BCE-5FEFFFBE06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1782EE-E117-C63C-0911-8714BFF82C6C}"/>
              </a:ext>
            </a:extLst>
          </p:cNvPr>
          <p:cNvSpPr>
            <a:spLocks noGrp="1"/>
          </p:cNvSpPr>
          <p:nvPr>
            <p:ph type="sldNum" sz="quarter" idx="12"/>
          </p:nvPr>
        </p:nvSpPr>
        <p:spPr/>
        <p:txBody>
          <a:bodyPr/>
          <a:lstStyle/>
          <a:p>
            <a:fld id="{10A01DC5-1685-4615-8240-15192985C6A2}" type="slidenum">
              <a:rPr lang="en-AU" noProof="0" smtClean="0"/>
              <a:t>10</a:t>
            </a:fld>
            <a:endParaRPr lang="en-AU" noProof="0" dirty="0"/>
          </a:p>
        </p:txBody>
      </p:sp>
      <p:sp>
        <p:nvSpPr>
          <p:cNvPr id="3" name="Title 2">
            <a:extLst>
              <a:ext uri="{FF2B5EF4-FFF2-40B4-BE49-F238E27FC236}">
                <a16:creationId xmlns:a16="http://schemas.microsoft.com/office/drawing/2014/main" id="{28763941-FBA3-76B1-DA91-82DA3DD23ABE}"/>
              </a:ext>
            </a:extLst>
          </p:cNvPr>
          <p:cNvSpPr>
            <a:spLocks noGrp="1"/>
          </p:cNvSpPr>
          <p:nvPr>
            <p:ph type="title"/>
          </p:nvPr>
        </p:nvSpPr>
        <p:spPr/>
        <p:txBody>
          <a:bodyPr/>
          <a:lstStyle/>
          <a:p>
            <a:r>
              <a:rPr lang="en-AU" noProof="0" dirty="0"/>
              <a:t>Safety</a:t>
            </a:r>
          </a:p>
        </p:txBody>
      </p:sp>
      <p:sp>
        <p:nvSpPr>
          <p:cNvPr id="4" name="Text Placeholder 3">
            <a:extLst>
              <a:ext uri="{FF2B5EF4-FFF2-40B4-BE49-F238E27FC236}">
                <a16:creationId xmlns:a16="http://schemas.microsoft.com/office/drawing/2014/main" id="{5755AE06-F8F3-26E5-7652-DFCAD7D56733}"/>
              </a:ext>
            </a:extLst>
          </p:cNvPr>
          <p:cNvSpPr>
            <a:spLocks noGrp="1"/>
          </p:cNvSpPr>
          <p:nvPr>
            <p:ph type="body" sz="quarter" idx="18"/>
          </p:nvPr>
        </p:nvSpPr>
        <p:spPr/>
        <p:txBody>
          <a:bodyPr/>
          <a:lstStyle/>
          <a:p>
            <a:r>
              <a:rPr lang="en-AU" noProof="0" dirty="0"/>
              <a:t>Safety rules and hazards in the metal workshop</a:t>
            </a:r>
          </a:p>
        </p:txBody>
      </p:sp>
      <p:sp>
        <p:nvSpPr>
          <p:cNvPr id="5" name="Text Placeholder 4">
            <a:extLst>
              <a:ext uri="{FF2B5EF4-FFF2-40B4-BE49-F238E27FC236}">
                <a16:creationId xmlns:a16="http://schemas.microsoft.com/office/drawing/2014/main" id="{45BF4C04-B743-7DCB-3850-9238F4C34F93}"/>
              </a:ext>
            </a:extLst>
          </p:cNvPr>
          <p:cNvSpPr>
            <a:spLocks noGrp="1"/>
          </p:cNvSpPr>
          <p:nvPr>
            <p:ph type="body" sz="quarter" idx="17"/>
          </p:nvPr>
        </p:nvSpPr>
        <p:spPr>
          <a:xfrm>
            <a:off x="360000" y="1447542"/>
            <a:ext cx="5593125" cy="1428005"/>
          </a:xfrm>
        </p:spPr>
        <p:txBody>
          <a:bodyPr/>
          <a:lstStyle/>
          <a:p>
            <a:r>
              <a:rPr lang="en-AU" sz="1800" noProof="0" dirty="0">
                <a:effectLst/>
                <a:latin typeface="Arial" panose="020B0604020202020204" pitchFamily="34" charset="0"/>
                <a:ea typeface="Calibri" panose="020F0502020204030204" pitchFamily="34" charset="0"/>
              </a:rPr>
              <a:t>Complete safety tests as directed.</a:t>
            </a:r>
          </a:p>
          <a:p>
            <a:endParaRPr lang="en-AU" noProof="0" dirty="0"/>
          </a:p>
        </p:txBody>
      </p:sp>
      <p:pic>
        <p:nvPicPr>
          <p:cNvPr id="9" name="Picture 8">
            <a:extLst>
              <a:ext uri="{FF2B5EF4-FFF2-40B4-BE49-F238E27FC236}">
                <a16:creationId xmlns:a16="http://schemas.microsoft.com/office/drawing/2014/main" id="{9B200CCC-E7DE-A8C5-E45E-719030594B51}"/>
              </a:ext>
            </a:extLst>
          </p:cNvPr>
          <p:cNvPicPr>
            <a:picLocks noChangeAspect="1"/>
          </p:cNvPicPr>
          <p:nvPr/>
        </p:nvPicPr>
        <p:blipFill>
          <a:blip r:embed="rId2"/>
          <a:stretch>
            <a:fillRect/>
          </a:stretch>
        </p:blipFill>
        <p:spPr>
          <a:xfrm>
            <a:off x="1020483" y="1881336"/>
            <a:ext cx="4272158" cy="828926"/>
          </a:xfrm>
          <a:prstGeom prst="rect">
            <a:avLst/>
          </a:prstGeom>
        </p:spPr>
      </p:pic>
      <p:pic>
        <p:nvPicPr>
          <p:cNvPr id="8" name="Picture 7">
            <a:extLst>
              <a:ext uri="{FF2B5EF4-FFF2-40B4-BE49-F238E27FC236}">
                <a16:creationId xmlns:a16="http://schemas.microsoft.com/office/drawing/2014/main" id="{BA914081-DA92-7A51-C8D2-ACBC23743D6E}"/>
              </a:ext>
            </a:extLst>
          </p:cNvPr>
          <p:cNvPicPr>
            <a:picLocks noChangeAspect="1"/>
          </p:cNvPicPr>
          <p:nvPr/>
        </p:nvPicPr>
        <p:blipFill>
          <a:blip r:embed="rId3"/>
          <a:stretch>
            <a:fillRect/>
          </a:stretch>
        </p:blipFill>
        <p:spPr>
          <a:xfrm>
            <a:off x="6932180" y="692959"/>
            <a:ext cx="4477091" cy="2796200"/>
          </a:xfrm>
          <a:prstGeom prst="rect">
            <a:avLst/>
          </a:prstGeom>
        </p:spPr>
      </p:pic>
      <p:pic>
        <p:nvPicPr>
          <p:cNvPr id="11" name="Picture 10">
            <a:extLst>
              <a:ext uri="{FF2B5EF4-FFF2-40B4-BE49-F238E27FC236}">
                <a16:creationId xmlns:a16="http://schemas.microsoft.com/office/drawing/2014/main" id="{C44C5482-47A6-0641-12AA-F14B0E044ECB}"/>
              </a:ext>
            </a:extLst>
          </p:cNvPr>
          <p:cNvPicPr>
            <a:picLocks noChangeAspect="1"/>
          </p:cNvPicPr>
          <p:nvPr/>
        </p:nvPicPr>
        <p:blipFill>
          <a:blip r:embed="rId4"/>
          <a:stretch>
            <a:fillRect/>
          </a:stretch>
        </p:blipFill>
        <p:spPr>
          <a:xfrm>
            <a:off x="6953782" y="3429000"/>
            <a:ext cx="4460794" cy="2219826"/>
          </a:xfrm>
          <a:prstGeom prst="rect">
            <a:avLst/>
          </a:prstGeom>
        </p:spPr>
      </p:pic>
      <p:pic>
        <p:nvPicPr>
          <p:cNvPr id="12" name="Picture 11" descr="Sample Safety Test for the Magnetic folder (Magnabend). This is an example of the &quot;downloadable&quot; safety resources that are available from the TAS Statewide Staffroom Safety Resources page.">
            <a:extLst>
              <a:ext uri="{FF2B5EF4-FFF2-40B4-BE49-F238E27FC236}">
                <a16:creationId xmlns:a16="http://schemas.microsoft.com/office/drawing/2014/main" id="{DE0BB5EF-EDFF-6C7E-047A-0FDABC2AF0BA}"/>
              </a:ext>
            </a:extLst>
          </p:cNvPr>
          <p:cNvPicPr>
            <a:picLocks noChangeAspect="1"/>
          </p:cNvPicPr>
          <p:nvPr/>
        </p:nvPicPr>
        <p:blipFill>
          <a:blip r:embed="rId5"/>
          <a:stretch>
            <a:fillRect/>
          </a:stretch>
        </p:blipFill>
        <p:spPr>
          <a:xfrm>
            <a:off x="1138662" y="2875547"/>
            <a:ext cx="4035800" cy="36491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9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8ABC6F-66FB-8F1F-81C6-4FA170AFCBDB}"/>
              </a:ext>
            </a:extLst>
          </p:cNvPr>
          <p:cNvSpPr>
            <a:spLocks noGrp="1"/>
          </p:cNvSpPr>
          <p:nvPr>
            <p:ph type="sldNum" sz="quarter" idx="12"/>
          </p:nvPr>
        </p:nvSpPr>
        <p:spPr/>
        <p:txBody>
          <a:bodyPr/>
          <a:lstStyle/>
          <a:p>
            <a:fld id="{10A01DC5-1685-4615-8240-15192985C6A2}" type="slidenum">
              <a:rPr lang="en-AU" noProof="0" smtClean="0"/>
              <a:t>11</a:t>
            </a:fld>
            <a:endParaRPr lang="en-AU" noProof="0" dirty="0"/>
          </a:p>
        </p:txBody>
      </p:sp>
      <p:sp>
        <p:nvSpPr>
          <p:cNvPr id="3" name="Title 2">
            <a:extLst>
              <a:ext uri="{FF2B5EF4-FFF2-40B4-BE49-F238E27FC236}">
                <a16:creationId xmlns:a16="http://schemas.microsoft.com/office/drawing/2014/main" id="{D19418E0-DECB-7861-AC18-FFA4C3036C23}"/>
              </a:ext>
            </a:extLst>
          </p:cNvPr>
          <p:cNvSpPr>
            <a:spLocks noGrp="1"/>
          </p:cNvSpPr>
          <p:nvPr>
            <p:ph type="title"/>
          </p:nvPr>
        </p:nvSpPr>
        <p:spPr/>
        <p:txBody>
          <a:bodyPr/>
          <a:lstStyle/>
          <a:p>
            <a:r>
              <a:rPr lang="en-AU" b="1" noProof="0" dirty="0"/>
              <a:t>Safety</a:t>
            </a:r>
            <a:br>
              <a:rPr lang="en-AU" b="1" noProof="0" dirty="0"/>
            </a:br>
            <a:endParaRPr lang="en-AU" noProof="0" dirty="0"/>
          </a:p>
        </p:txBody>
      </p:sp>
      <p:sp>
        <p:nvSpPr>
          <p:cNvPr id="4" name="Text Placeholder 3">
            <a:extLst>
              <a:ext uri="{FF2B5EF4-FFF2-40B4-BE49-F238E27FC236}">
                <a16:creationId xmlns:a16="http://schemas.microsoft.com/office/drawing/2014/main" id="{B9C54C93-BE6E-E194-5522-312030883C81}"/>
              </a:ext>
            </a:extLst>
          </p:cNvPr>
          <p:cNvSpPr>
            <a:spLocks noGrp="1"/>
          </p:cNvSpPr>
          <p:nvPr>
            <p:ph type="body" sz="quarter" idx="18"/>
          </p:nvPr>
        </p:nvSpPr>
        <p:spPr>
          <a:xfrm>
            <a:off x="360000" y="1056978"/>
            <a:ext cx="10080000" cy="1020216"/>
          </a:xfrm>
        </p:spPr>
        <p:txBody>
          <a:bodyPr>
            <a:spAutoFit/>
          </a:bodyPr>
          <a:lstStyle/>
          <a:p>
            <a:r>
              <a:rPr lang="en-AU" b="1" noProof="0" dirty="0"/>
              <a:t>Safety rules in the metal workshop</a:t>
            </a:r>
          </a:p>
          <a:p>
            <a:endParaRPr lang="en-AU" noProof="0" dirty="0"/>
          </a:p>
        </p:txBody>
      </p:sp>
      <p:pic>
        <p:nvPicPr>
          <p:cNvPr id="6" name="Picture 5">
            <a:extLst>
              <a:ext uri="{FF2B5EF4-FFF2-40B4-BE49-F238E27FC236}">
                <a16:creationId xmlns:a16="http://schemas.microsoft.com/office/drawing/2014/main" id="{6A60F8AC-7D92-BA73-27D3-2F53B1E64F38}"/>
              </a:ext>
            </a:extLst>
          </p:cNvPr>
          <p:cNvPicPr>
            <a:picLocks noChangeAspect="1"/>
          </p:cNvPicPr>
          <p:nvPr/>
        </p:nvPicPr>
        <p:blipFill>
          <a:blip r:embed="rId2"/>
          <a:stretch>
            <a:fillRect/>
          </a:stretch>
        </p:blipFill>
        <p:spPr>
          <a:xfrm>
            <a:off x="5943600" y="266248"/>
            <a:ext cx="5397500" cy="6429752"/>
          </a:xfrm>
          <a:prstGeom prst="rect">
            <a:avLst/>
          </a:prstGeom>
        </p:spPr>
      </p:pic>
      <p:sp>
        <p:nvSpPr>
          <p:cNvPr id="7" name="TextBox 6">
            <a:extLst>
              <a:ext uri="{FF2B5EF4-FFF2-40B4-BE49-F238E27FC236}">
                <a16:creationId xmlns:a16="http://schemas.microsoft.com/office/drawing/2014/main" id="{B0191340-F46B-8E7E-0382-2663ABB77EE2}"/>
              </a:ext>
            </a:extLst>
          </p:cNvPr>
          <p:cNvSpPr txBox="1"/>
          <p:nvPr/>
        </p:nvSpPr>
        <p:spPr>
          <a:xfrm>
            <a:off x="1017850" y="1843404"/>
            <a:ext cx="4288200" cy="914400"/>
          </a:xfrm>
          <a:prstGeom prst="rect">
            <a:avLst/>
          </a:prstGeom>
          <a:noFill/>
        </p:spPr>
        <p:txBody>
          <a:bodyPr wrap="square" lIns="0" tIns="0" rIns="0" bIns="0" rtlCol="0">
            <a:noAutofit/>
          </a:bodyPr>
          <a:lstStyle/>
          <a:p>
            <a:pPr algn="l"/>
            <a:r>
              <a:rPr lang="en-AU" sz="1800" noProof="0" dirty="0"/>
              <a:t>List 5 safety rules that are to be followed in the Metal workshop</a:t>
            </a:r>
          </a:p>
        </p:txBody>
      </p:sp>
      <p:sp>
        <p:nvSpPr>
          <p:cNvPr id="8" name="TextBox 7">
            <a:extLst>
              <a:ext uri="{FF2B5EF4-FFF2-40B4-BE49-F238E27FC236}">
                <a16:creationId xmlns:a16="http://schemas.microsoft.com/office/drawing/2014/main" id="{3772921D-7F6F-A9A7-6EEC-B51FB16F88E5}"/>
              </a:ext>
            </a:extLst>
          </p:cNvPr>
          <p:cNvSpPr txBox="1"/>
          <p:nvPr/>
        </p:nvSpPr>
        <p:spPr>
          <a:xfrm>
            <a:off x="537800" y="2710707"/>
            <a:ext cx="4516800" cy="2946400"/>
          </a:xfrm>
          <a:prstGeom prst="rect">
            <a:avLst/>
          </a:prstGeom>
          <a:noFill/>
        </p:spPr>
        <p:txBody>
          <a:bodyPr wrap="square" lIns="0" tIns="0" rIns="0" bIns="0" rtlCol="0">
            <a:noAutofit/>
          </a:bodyPr>
          <a:lstStyle/>
          <a:p>
            <a:pPr marL="342900" indent="-342900" algn="l">
              <a:lnSpc>
                <a:spcPct val="150000"/>
              </a:lnSpc>
              <a:buAutoNum type="arabicPeriod"/>
            </a:pPr>
            <a:r>
              <a:rPr lang="en-AU" sz="1800" noProof="0" dirty="0"/>
              <a:t>____________________________________</a:t>
            </a:r>
          </a:p>
          <a:p>
            <a:pPr marL="342900" indent="-342900" algn="l">
              <a:lnSpc>
                <a:spcPct val="150000"/>
              </a:lnSpc>
              <a:buAutoNum type="arabicPeriod"/>
            </a:pPr>
            <a:endParaRPr lang="en-AU" sz="1800" noProof="0" dirty="0"/>
          </a:p>
          <a:p>
            <a:pPr marL="342900" indent="-342900" algn="l">
              <a:lnSpc>
                <a:spcPct val="150000"/>
              </a:lnSpc>
              <a:buAutoNum type="arabicPeriod"/>
            </a:pPr>
            <a:r>
              <a:rPr lang="en-AU" sz="1800" noProof="0" dirty="0"/>
              <a:t>____________________________________</a:t>
            </a:r>
          </a:p>
          <a:p>
            <a:pPr marL="342900" indent="-342900" algn="l">
              <a:lnSpc>
                <a:spcPct val="150000"/>
              </a:lnSpc>
              <a:buAutoNum type="arabicPeriod"/>
            </a:pPr>
            <a:endParaRPr lang="en-AU" sz="1800" noProof="0" dirty="0"/>
          </a:p>
          <a:p>
            <a:pPr marL="342900" indent="-342900" algn="l">
              <a:lnSpc>
                <a:spcPct val="150000"/>
              </a:lnSpc>
              <a:buAutoNum type="arabicPeriod"/>
            </a:pPr>
            <a:r>
              <a:rPr lang="en-AU" sz="1800" noProof="0" dirty="0"/>
              <a:t>____________________________________</a:t>
            </a:r>
          </a:p>
          <a:p>
            <a:pPr marL="342900" indent="-342900" algn="l">
              <a:lnSpc>
                <a:spcPct val="150000"/>
              </a:lnSpc>
              <a:buAutoNum type="arabicPeriod"/>
            </a:pPr>
            <a:endParaRPr lang="en-AU" sz="1800" noProof="0" dirty="0"/>
          </a:p>
          <a:p>
            <a:pPr marL="342900" indent="-342900" algn="l">
              <a:lnSpc>
                <a:spcPct val="150000"/>
              </a:lnSpc>
              <a:buAutoNum type="arabicPeriod"/>
            </a:pPr>
            <a:r>
              <a:rPr lang="en-AU" sz="1800" noProof="0" dirty="0"/>
              <a:t>____________________________________</a:t>
            </a:r>
          </a:p>
          <a:p>
            <a:pPr marL="342900" indent="-342900" algn="l">
              <a:lnSpc>
                <a:spcPct val="150000"/>
              </a:lnSpc>
              <a:buAutoNum type="arabicPeriod"/>
            </a:pPr>
            <a:endParaRPr lang="en-AU" sz="1800" noProof="0" dirty="0"/>
          </a:p>
          <a:p>
            <a:pPr marL="342900" indent="-342900" algn="l">
              <a:lnSpc>
                <a:spcPct val="150000"/>
              </a:lnSpc>
              <a:buAutoNum type="arabicPeriod"/>
            </a:pPr>
            <a:r>
              <a:rPr lang="en-AU" sz="1800" noProof="0" dirty="0"/>
              <a:t>____________________________________</a:t>
            </a:r>
          </a:p>
        </p:txBody>
      </p:sp>
    </p:spTree>
    <p:extLst>
      <p:ext uri="{BB962C8B-B14F-4D97-AF65-F5344CB8AC3E}">
        <p14:creationId xmlns:p14="http://schemas.microsoft.com/office/powerpoint/2010/main" val="187863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B9CE0-4998-F81B-C6FD-C1A74DA471CC}"/>
              </a:ext>
            </a:extLst>
          </p:cNvPr>
          <p:cNvSpPr>
            <a:spLocks noGrp="1"/>
          </p:cNvSpPr>
          <p:nvPr>
            <p:ph type="sldNum" sz="quarter" idx="12"/>
          </p:nvPr>
        </p:nvSpPr>
        <p:spPr/>
        <p:txBody>
          <a:bodyPr/>
          <a:lstStyle/>
          <a:p>
            <a:fld id="{10A01DC5-1685-4615-8240-15192985C6A2}" type="slidenum">
              <a:rPr lang="en-AU" noProof="0" smtClean="0"/>
              <a:t>12</a:t>
            </a:fld>
            <a:endParaRPr lang="en-AU" noProof="0" dirty="0"/>
          </a:p>
        </p:txBody>
      </p:sp>
      <p:sp>
        <p:nvSpPr>
          <p:cNvPr id="3" name="Title 2">
            <a:extLst>
              <a:ext uri="{FF2B5EF4-FFF2-40B4-BE49-F238E27FC236}">
                <a16:creationId xmlns:a16="http://schemas.microsoft.com/office/drawing/2014/main" id="{F40D55C4-EA64-1CAB-3F7D-47436E458EFF}"/>
              </a:ext>
            </a:extLst>
          </p:cNvPr>
          <p:cNvSpPr>
            <a:spLocks noGrp="1"/>
          </p:cNvSpPr>
          <p:nvPr>
            <p:ph type="title"/>
          </p:nvPr>
        </p:nvSpPr>
        <p:spPr/>
        <p:txBody>
          <a:bodyPr/>
          <a:lstStyle/>
          <a:p>
            <a:r>
              <a:rPr lang="en-AU" b="1" noProof="0" dirty="0"/>
              <a:t>Materials, tools and techniques</a:t>
            </a:r>
            <a:br>
              <a:rPr lang="en-AU" b="1" noProof="0" dirty="0"/>
            </a:br>
            <a:endParaRPr lang="en-AU" noProof="0" dirty="0"/>
          </a:p>
        </p:txBody>
      </p:sp>
      <p:sp>
        <p:nvSpPr>
          <p:cNvPr id="4" name="Text Placeholder 3">
            <a:extLst>
              <a:ext uri="{FF2B5EF4-FFF2-40B4-BE49-F238E27FC236}">
                <a16:creationId xmlns:a16="http://schemas.microsoft.com/office/drawing/2014/main" id="{13D7C8D6-AE12-BE30-8063-AC7CAC08EF46}"/>
              </a:ext>
            </a:extLst>
          </p:cNvPr>
          <p:cNvSpPr>
            <a:spLocks noGrp="1"/>
          </p:cNvSpPr>
          <p:nvPr>
            <p:ph type="body" sz="quarter" idx="18"/>
          </p:nvPr>
        </p:nvSpPr>
        <p:spPr>
          <a:xfrm>
            <a:off x="348000" y="846501"/>
            <a:ext cx="10080000" cy="1020216"/>
          </a:xfrm>
        </p:spPr>
        <p:txBody>
          <a:bodyPr>
            <a:spAutoFit/>
          </a:bodyPr>
          <a:lstStyle/>
          <a:p>
            <a:r>
              <a:rPr lang="en-AU" b="1" noProof="0" dirty="0"/>
              <a:t>Tools and machine identification</a:t>
            </a:r>
          </a:p>
          <a:p>
            <a:endParaRPr lang="en-AU" noProof="0" dirty="0"/>
          </a:p>
        </p:txBody>
      </p:sp>
      <p:pic>
        <p:nvPicPr>
          <p:cNvPr id="6" name="Picture 5">
            <a:extLst>
              <a:ext uri="{FF2B5EF4-FFF2-40B4-BE49-F238E27FC236}">
                <a16:creationId xmlns:a16="http://schemas.microsoft.com/office/drawing/2014/main" id="{783E3FD2-E31A-E2B5-B2B3-40660F60E826}"/>
              </a:ext>
            </a:extLst>
          </p:cNvPr>
          <p:cNvPicPr>
            <a:picLocks noChangeAspect="1"/>
          </p:cNvPicPr>
          <p:nvPr/>
        </p:nvPicPr>
        <p:blipFill>
          <a:blip r:embed="rId2"/>
          <a:stretch>
            <a:fillRect/>
          </a:stretch>
        </p:blipFill>
        <p:spPr>
          <a:xfrm>
            <a:off x="8507886" y="1392103"/>
            <a:ext cx="1767994" cy="1767994"/>
          </a:xfrm>
          <a:prstGeom prst="rect">
            <a:avLst/>
          </a:prstGeom>
        </p:spPr>
      </p:pic>
      <p:pic>
        <p:nvPicPr>
          <p:cNvPr id="7" name="Picture 6" descr="Precision Steel Square - 6-inch - Machinist Steel Square - 16 Micron S ...">
            <a:extLst>
              <a:ext uri="{FF2B5EF4-FFF2-40B4-BE49-F238E27FC236}">
                <a16:creationId xmlns:a16="http://schemas.microsoft.com/office/drawing/2014/main" id="{8EA579B5-F2B8-059B-2F33-CF02EA7898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624" y="933642"/>
            <a:ext cx="2764262" cy="2764262"/>
          </a:xfrm>
          <a:prstGeom prst="rect">
            <a:avLst/>
          </a:prstGeom>
          <a:noFill/>
          <a:ln>
            <a:noFill/>
          </a:ln>
        </p:spPr>
      </p:pic>
      <p:pic>
        <p:nvPicPr>
          <p:cNvPr id="8" name="Picture 7">
            <a:extLst>
              <a:ext uri="{FF2B5EF4-FFF2-40B4-BE49-F238E27FC236}">
                <a16:creationId xmlns:a16="http://schemas.microsoft.com/office/drawing/2014/main" id="{EFF060B8-09C2-5E44-E67B-BF18C455AE79}"/>
              </a:ext>
            </a:extLst>
          </p:cNvPr>
          <p:cNvPicPr>
            <a:picLocks noChangeAspect="1"/>
          </p:cNvPicPr>
          <p:nvPr/>
        </p:nvPicPr>
        <p:blipFill>
          <a:blip r:embed="rId4">
            <a:extLst>
              <a:ext uri="{28A0092B-C50C-407E-A947-70E740481C1C}">
                <a14:useLocalDpi xmlns:a14="http://schemas.microsoft.com/office/drawing/2010/main" val="0"/>
              </a:ext>
            </a:extLst>
          </a:blip>
          <a:srcRect t="20861" b="19392"/>
          <a:stretch>
            <a:fillRect/>
          </a:stretch>
        </p:blipFill>
        <p:spPr bwMode="auto">
          <a:xfrm>
            <a:off x="5400000" y="3652579"/>
            <a:ext cx="2976418" cy="2358920"/>
          </a:xfrm>
          <a:prstGeom prst="rect">
            <a:avLst/>
          </a:prstGeom>
          <a:noFill/>
        </p:spPr>
      </p:pic>
      <p:pic>
        <p:nvPicPr>
          <p:cNvPr id="9" name="Picture 8">
            <a:extLst>
              <a:ext uri="{FF2B5EF4-FFF2-40B4-BE49-F238E27FC236}">
                <a16:creationId xmlns:a16="http://schemas.microsoft.com/office/drawing/2014/main" id="{BB32921A-923F-7A05-5FD8-E6FC4960A282}"/>
              </a:ext>
            </a:extLst>
          </p:cNvPr>
          <p:cNvPicPr>
            <a:picLocks noChangeAspect="1"/>
          </p:cNvPicPr>
          <p:nvPr/>
        </p:nvPicPr>
        <p:blipFill>
          <a:blip r:embed="rId5"/>
          <a:stretch>
            <a:fillRect/>
          </a:stretch>
        </p:blipFill>
        <p:spPr>
          <a:xfrm>
            <a:off x="9177767" y="3429000"/>
            <a:ext cx="1767993" cy="1767993"/>
          </a:xfrm>
          <a:prstGeom prst="rect">
            <a:avLst/>
          </a:prstGeom>
        </p:spPr>
      </p:pic>
      <p:pic>
        <p:nvPicPr>
          <p:cNvPr id="10" name="Picture 9">
            <a:extLst>
              <a:ext uri="{FF2B5EF4-FFF2-40B4-BE49-F238E27FC236}">
                <a16:creationId xmlns:a16="http://schemas.microsoft.com/office/drawing/2014/main" id="{DF0393A4-4769-CFA0-D178-0FA61EBCC375}"/>
              </a:ext>
            </a:extLst>
          </p:cNvPr>
          <p:cNvPicPr>
            <a:picLocks noChangeAspect="1"/>
          </p:cNvPicPr>
          <p:nvPr/>
        </p:nvPicPr>
        <p:blipFill>
          <a:blip r:embed="rId6"/>
          <a:stretch>
            <a:fillRect/>
          </a:stretch>
        </p:blipFill>
        <p:spPr>
          <a:xfrm>
            <a:off x="888751" y="3750382"/>
            <a:ext cx="2697267" cy="2481804"/>
          </a:xfrm>
          <a:prstGeom prst="rect">
            <a:avLst/>
          </a:prstGeom>
        </p:spPr>
      </p:pic>
      <p:pic>
        <p:nvPicPr>
          <p:cNvPr id="11" name="Picture 10">
            <a:extLst>
              <a:ext uri="{FF2B5EF4-FFF2-40B4-BE49-F238E27FC236}">
                <a16:creationId xmlns:a16="http://schemas.microsoft.com/office/drawing/2014/main" id="{1EB34785-5D57-A263-EEE0-F1462BF7FBAB}"/>
              </a:ext>
            </a:extLst>
          </p:cNvPr>
          <p:cNvPicPr>
            <a:picLocks noChangeAspect="1"/>
          </p:cNvPicPr>
          <p:nvPr/>
        </p:nvPicPr>
        <p:blipFill>
          <a:blip r:embed="rId7"/>
          <a:stretch>
            <a:fillRect/>
          </a:stretch>
        </p:blipFill>
        <p:spPr>
          <a:xfrm>
            <a:off x="4138019" y="1866717"/>
            <a:ext cx="1261981" cy="2700762"/>
          </a:xfrm>
          <a:prstGeom prst="rect">
            <a:avLst/>
          </a:prstGeom>
        </p:spPr>
      </p:pic>
      <p:pic>
        <p:nvPicPr>
          <p:cNvPr id="12" name="Picture 11">
            <a:extLst>
              <a:ext uri="{FF2B5EF4-FFF2-40B4-BE49-F238E27FC236}">
                <a16:creationId xmlns:a16="http://schemas.microsoft.com/office/drawing/2014/main" id="{3AD3E442-1B78-C8F3-E1E1-23E8EABB7B2E}"/>
              </a:ext>
            </a:extLst>
          </p:cNvPr>
          <p:cNvPicPr>
            <a:picLocks noChangeAspect="1"/>
          </p:cNvPicPr>
          <p:nvPr/>
        </p:nvPicPr>
        <p:blipFill>
          <a:blip r:embed="rId8"/>
          <a:stretch>
            <a:fillRect/>
          </a:stretch>
        </p:blipFill>
        <p:spPr>
          <a:xfrm>
            <a:off x="1071757" y="1754388"/>
            <a:ext cx="2528730" cy="1674611"/>
          </a:xfrm>
          <a:prstGeom prst="rect">
            <a:avLst/>
          </a:prstGeom>
        </p:spPr>
      </p:pic>
      <p:pic>
        <p:nvPicPr>
          <p:cNvPr id="13" name="Picture 12">
            <a:extLst>
              <a:ext uri="{FF2B5EF4-FFF2-40B4-BE49-F238E27FC236}">
                <a16:creationId xmlns:a16="http://schemas.microsoft.com/office/drawing/2014/main" id="{7FE2D7B4-63E6-6225-DEF4-56AB30147794}"/>
              </a:ext>
            </a:extLst>
          </p:cNvPr>
          <p:cNvPicPr>
            <a:picLocks noChangeAspect="1"/>
          </p:cNvPicPr>
          <p:nvPr/>
        </p:nvPicPr>
        <p:blipFill>
          <a:blip r:embed="rId9"/>
          <a:stretch>
            <a:fillRect/>
          </a:stretch>
        </p:blipFill>
        <p:spPr>
          <a:xfrm>
            <a:off x="8256798" y="4567479"/>
            <a:ext cx="1579001" cy="1572904"/>
          </a:xfrm>
          <a:prstGeom prst="rect">
            <a:avLst/>
          </a:prstGeom>
        </p:spPr>
      </p:pic>
    </p:spTree>
    <p:extLst>
      <p:ext uri="{BB962C8B-B14F-4D97-AF65-F5344CB8AC3E}">
        <p14:creationId xmlns:p14="http://schemas.microsoft.com/office/powerpoint/2010/main" val="182638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EBCE2E-D2EF-640B-2DB5-8BC53A114ED7}"/>
              </a:ext>
            </a:extLst>
          </p:cNvPr>
          <p:cNvSpPr>
            <a:spLocks noGrp="1"/>
          </p:cNvSpPr>
          <p:nvPr>
            <p:ph type="sldNum" sz="quarter" idx="12"/>
          </p:nvPr>
        </p:nvSpPr>
        <p:spPr/>
        <p:txBody>
          <a:bodyPr/>
          <a:lstStyle/>
          <a:p>
            <a:fld id="{10A01DC5-1685-4615-8240-15192985C6A2}" type="slidenum">
              <a:rPr lang="en-AU" noProof="0" smtClean="0"/>
              <a:t>13</a:t>
            </a:fld>
            <a:endParaRPr lang="en-AU" noProof="0" dirty="0"/>
          </a:p>
        </p:txBody>
      </p:sp>
      <p:sp>
        <p:nvSpPr>
          <p:cNvPr id="3" name="Title 2">
            <a:extLst>
              <a:ext uri="{FF2B5EF4-FFF2-40B4-BE49-F238E27FC236}">
                <a16:creationId xmlns:a16="http://schemas.microsoft.com/office/drawing/2014/main" id="{ED1EB8C4-34A6-75FB-1EB4-A4B83ECAEFAB}"/>
              </a:ext>
            </a:extLst>
          </p:cNvPr>
          <p:cNvSpPr>
            <a:spLocks noGrp="1"/>
          </p:cNvSpPr>
          <p:nvPr>
            <p:ph type="title"/>
          </p:nvPr>
        </p:nvSpPr>
        <p:spPr/>
        <p:txBody>
          <a:bodyPr/>
          <a:lstStyle/>
          <a:p>
            <a:r>
              <a:rPr lang="en-AU" b="1" noProof="0" dirty="0"/>
              <a:t>Folding sheet metal into a 3D object</a:t>
            </a:r>
            <a:br>
              <a:rPr lang="en-AU" b="1" noProof="0" dirty="0"/>
            </a:br>
            <a:endParaRPr lang="en-AU" noProof="0" dirty="0"/>
          </a:p>
        </p:txBody>
      </p:sp>
      <p:sp>
        <p:nvSpPr>
          <p:cNvPr id="4" name="Text Placeholder 3">
            <a:extLst>
              <a:ext uri="{FF2B5EF4-FFF2-40B4-BE49-F238E27FC236}">
                <a16:creationId xmlns:a16="http://schemas.microsoft.com/office/drawing/2014/main" id="{22B22DB5-C0D2-7167-1E0E-0CFBD902E921}"/>
              </a:ext>
            </a:extLst>
          </p:cNvPr>
          <p:cNvSpPr>
            <a:spLocks noGrp="1"/>
          </p:cNvSpPr>
          <p:nvPr>
            <p:ph type="body" sz="quarter" idx="18"/>
          </p:nvPr>
        </p:nvSpPr>
        <p:spPr/>
        <p:txBody>
          <a:bodyPr/>
          <a:lstStyle/>
          <a:p>
            <a:r>
              <a:rPr lang="en-AU" noProof="0" dirty="0"/>
              <a:t>Creating a cube</a:t>
            </a:r>
          </a:p>
        </p:txBody>
      </p:sp>
      <p:pic>
        <p:nvPicPr>
          <p:cNvPr id="6" name="Picture 5">
            <a:extLst>
              <a:ext uri="{FF2B5EF4-FFF2-40B4-BE49-F238E27FC236}">
                <a16:creationId xmlns:a16="http://schemas.microsoft.com/office/drawing/2014/main" id="{586647C6-5D53-3AC8-4319-A0C4C6A45B83}"/>
              </a:ext>
            </a:extLst>
          </p:cNvPr>
          <p:cNvPicPr>
            <a:picLocks noChangeAspect="1"/>
          </p:cNvPicPr>
          <p:nvPr/>
        </p:nvPicPr>
        <p:blipFill>
          <a:blip r:embed="rId2"/>
          <a:stretch>
            <a:fillRect/>
          </a:stretch>
        </p:blipFill>
        <p:spPr>
          <a:xfrm>
            <a:off x="554181" y="1623291"/>
            <a:ext cx="7041573" cy="4694382"/>
          </a:xfrm>
          <a:prstGeom prst="rect">
            <a:avLst/>
          </a:prstGeom>
        </p:spPr>
      </p:pic>
      <p:sp>
        <p:nvSpPr>
          <p:cNvPr id="7" name="TextBox 6">
            <a:extLst>
              <a:ext uri="{FF2B5EF4-FFF2-40B4-BE49-F238E27FC236}">
                <a16:creationId xmlns:a16="http://schemas.microsoft.com/office/drawing/2014/main" id="{0EBB9B20-3D19-AA3B-3291-589E60F2528F}"/>
              </a:ext>
            </a:extLst>
          </p:cNvPr>
          <p:cNvSpPr txBox="1"/>
          <p:nvPr/>
        </p:nvSpPr>
        <p:spPr>
          <a:xfrm>
            <a:off x="7751355" y="2038927"/>
            <a:ext cx="3732645" cy="3863109"/>
          </a:xfrm>
          <a:prstGeom prst="rect">
            <a:avLst/>
          </a:prstGeom>
          <a:noFill/>
        </p:spPr>
        <p:txBody>
          <a:bodyPr wrap="square" lIns="0" tIns="0" rIns="0" bIns="0" rtlCol="0">
            <a:noAutofit/>
          </a:bodyPr>
          <a:lstStyle/>
          <a:p>
            <a:pPr lvl="0">
              <a:lnSpc>
                <a:spcPct val="150000"/>
              </a:lnSpc>
              <a:spcBef>
                <a:spcPts val="1200"/>
              </a:spcBef>
              <a:spcAft>
                <a:spcPts val="600"/>
              </a:spcAft>
              <a:buSzPts val="1000"/>
              <a:tabLst>
                <a:tab pos="457200" algn="l"/>
              </a:tabLst>
            </a:pPr>
            <a:r>
              <a:rPr lang="en-AU" sz="1800" noProof="0" dirty="0">
                <a:solidFill>
                  <a:srgbClr val="00296C"/>
                </a:solidFill>
                <a:effectLst/>
                <a:latin typeface="Arial" panose="020B0604020202020204" pitchFamily="34" charset="0"/>
                <a:ea typeface="Calibri" panose="020F0502020204030204" pitchFamily="34" charset="0"/>
              </a:rPr>
              <a:t>To Consider</a:t>
            </a:r>
          </a:p>
          <a:p>
            <a:pPr lvl="0">
              <a:lnSpc>
                <a:spcPct val="150000"/>
              </a:lnSpc>
              <a:spcBef>
                <a:spcPts val="1200"/>
              </a:spcBef>
              <a:spcAft>
                <a:spcPts val="600"/>
              </a:spcAft>
              <a:buSzPts val="1000"/>
              <a:tabLst>
                <a:tab pos="457200" algn="l"/>
              </a:tabLst>
            </a:pPr>
            <a:r>
              <a:rPr lang="en-AU" sz="1800" noProof="0" dirty="0">
                <a:latin typeface="Arial" panose="020B0604020202020204" pitchFamily="34" charset="0"/>
                <a:ea typeface="Calibri" panose="020F0502020204030204" pitchFamily="34" charset="0"/>
              </a:rPr>
              <a:t>The dashed lines represent _____?</a:t>
            </a:r>
          </a:p>
          <a:p>
            <a:pPr lvl="0">
              <a:lnSpc>
                <a:spcPct val="150000"/>
              </a:lnSpc>
              <a:spcBef>
                <a:spcPts val="1200"/>
              </a:spcBef>
              <a:spcAft>
                <a:spcPts val="600"/>
              </a:spcAft>
              <a:buSzPts val="1000"/>
              <a:tabLst>
                <a:tab pos="457200" algn="l"/>
              </a:tabLst>
            </a:pPr>
            <a:r>
              <a:rPr lang="en-AU" sz="1800" noProof="0" dirty="0">
                <a:effectLst/>
                <a:latin typeface="Arial" panose="020B0604020202020204" pitchFamily="34" charset="0"/>
                <a:ea typeface="Calibri" panose="020F0502020204030204" pitchFamily="34" charset="0"/>
              </a:rPr>
              <a:t>What happens if a square is missing?</a:t>
            </a:r>
          </a:p>
          <a:p>
            <a:pPr lvl="0">
              <a:lnSpc>
                <a:spcPct val="150000"/>
              </a:lnSpc>
              <a:spcBef>
                <a:spcPts val="1200"/>
              </a:spcBef>
              <a:spcAft>
                <a:spcPts val="600"/>
              </a:spcAft>
              <a:buSzPts val="1000"/>
              <a:tabLst>
                <a:tab pos="457200" algn="l"/>
              </a:tabLst>
            </a:pPr>
            <a:r>
              <a:rPr lang="en-AU" sz="1800" noProof="0" dirty="0">
                <a:effectLst/>
                <a:latin typeface="Arial" panose="020B0604020202020204" pitchFamily="34" charset="0"/>
                <a:ea typeface="Calibri" panose="020F0502020204030204" pitchFamily="34" charset="0"/>
              </a:rPr>
              <a:t>Why do we need flaps (tabs)?</a:t>
            </a:r>
          </a:p>
          <a:p>
            <a:pPr lvl="0">
              <a:lnSpc>
                <a:spcPct val="150000"/>
              </a:lnSpc>
              <a:spcBef>
                <a:spcPts val="1200"/>
              </a:spcBef>
              <a:spcAft>
                <a:spcPts val="600"/>
              </a:spcAft>
              <a:buSzPts val="1000"/>
              <a:tabLst>
                <a:tab pos="457200" algn="l"/>
              </a:tabLst>
            </a:pPr>
            <a:r>
              <a:rPr lang="en-AU" sz="1800" noProof="0" dirty="0">
                <a:effectLst/>
                <a:latin typeface="Arial" panose="020B0604020202020204" pitchFamily="34" charset="0"/>
                <a:ea typeface="Calibri" panose="020F0502020204030204" pitchFamily="34" charset="0"/>
              </a:rPr>
              <a:t>Where might this apply in real-world manufacturing?</a:t>
            </a:r>
          </a:p>
        </p:txBody>
      </p:sp>
    </p:spTree>
    <p:extLst>
      <p:ext uri="{BB962C8B-B14F-4D97-AF65-F5344CB8AC3E}">
        <p14:creationId xmlns:p14="http://schemas.microsoft.com/office/powerpoint/2010/main" val="8501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A7C3B9-B6BB-DFFE-1BC7-EBD4AF71B1F1}"/>
              </a:ext>
            </a:extLst>
          </p:cNvPr>
          <p:cNvSpPr>
            <a:spLocks noGrp="1"/>
          </p:cNvSpPr>
          <p:nvPr>
            <p:ph type="sldNum" sz="quarter" idx="12"/>
          </p:nvPr>
        </p:nvSpPr>
        <p:spPr/>
        <p:txBody>
          <a:bodyPr/>
          <a:lstStyle/>
          <a:p>
            <a:fld id="{10A01DC5-1685-4615-8240-15192985C6A2}" type="slidenum">
              <a:rPr lang="en-AU" noProof="0" smtClean="0"/>
              <a:t>14</a:t>
            </a:fld>
            <a:endParaRPr lang="en-AU" noProof="0" dirty="0"/>
          </a:p>
        </p:txBody>
      </p:sp>
      <p:sp>
        <p:nvSpPr>
          <p:cNvPr id="3" name="Title 2">
            <a:extLst>
              <a:ext uri="{FF2B5EF4-FFF2-40B4-BE49-F238E27FC236}">
                <a16:creationId xmlns:a16="http://schemas.microsoft.com/office/drawing/2014/main" id="{DFF92E4C-3C25-5274-9236-8D59E1F03FC0}"/>
              </a:ext>
            </a:extLst>
          </p:cNvPr>
          <p:cNvSpPr>
            <a:spLocks noGrp="1"/>
          </p:cNvSpPr>
          <p:nvPr>
            <p:ph type="title"/>
          </p:nvPr>
        </p:nvSpPr>
        <p:spPr/>
        <p:txBody>
          <a:bodyPr/>
          <a:lstStyle/>
          <a:p>
            <a:r>
              <a:rPr lang="en-AU" b="1" noProof="0" dirty="0"/>
              <a:t>Parallel</a:t>
            </a:r>
            <a:br>
              <a:rPr lang="en-AU" b="1" noProof="0" dirty="0"/>
            </a:br>
            <a:endParaRPr lang="en-AU" noProof="0" dirty="0"/>
          </a:p>
        </p:txBody>
      </p:sp>
      <p:sp>
        <p:nvSpPr>
          <p:cNvPr id="4" name="Text Placeholder 3">
            <a:extLst>
              <a:ext uri="{FF2B5EF4-FFF2-40B4-BE49-F238E27FC236}">
                <a16:creationId xmlns:a16="http://schemas.microsoft.com/office/drawing/2014/main" id="{08D9D5C1-ADC9-FF07-B4EF-01290C511A65}"/>
              </a:ext>
            </a:extLst>
          </p:cNvPr>
          <p:cNvSpPr>
            <a:spLocks noGrp="1"/>
          </p:cNvSpPr>
          <p:nvPr>
            <p:ph type="body" sz="quarter" idx="18"/>
          </p:nvPr>
        </p:nvSpPr>
        <p:spPr/>
        <p:txBody>
          <a:bodyPr/>
          <a:lstStyle/>
          <a:p>
            <a:r>
              <a:rPr lang="en-AU" b="1" noProof="0" dirty="0"/>
              <a:t>what does it mean?</a:t>
            </a:r>
            <a:endParaRPr lang="en-AU" noProof="0" dirty="0"/>
          </a:p>
        </p:txBody>
      </p:sp>
      <p:sp>
        <p:nvSpPr>
          <p:cNvPr id="5" name="Text Placeholder 4">
            <a:extLst>
              <a:ext uri="{FF2B5EF4-FFF2-40B4-BE49-F238E27FC236}">
                <a16:creationId xmlns:a16="http://schemas.microsoft.com/office/drawing/2014/main" id="{7A913080-9989-6F3C-6DFE-7C5546F93569}"/>
              </a:ext>
            </a:extLst>
          </p:cNvPr>
          <p:cNvSpPr>
            <a:spLocks noGrp="1"/>
          </p:cNvSpPr>
          <p:nvPr>
            <p:ph type="body" sz="quarter" idx="17"/>
          </p:nvPr>
        </p:nvSpPr>
        <p:spPr>
          <a:xfrm>
            <a:off x="299000" y="1908038"/>
            <a:ext cx="5101000" cy="1057935"/>
          </a:xfrm>
        </p:spPr>
        <p:txBody>
          <a:bodyPr/>
          <a:lstStyle/>
          <a:p>
            <a:r>
              <a:rPr lang="en-AU" noProof="0" dirty="0"/>
              <a:t>In pairs students consider how to explain the concept of parallel lines to the class group.</a:t>
            </a:r>
          </a:p>
        </p:txBody>
      </p:sp>
      <p:sp>
        <p:nvSpPr>
          <p:cNvPr id="7" name="TextBox 6">
            <a:extLst>
              <a:ext uri="{FF2B5EF4-FFF2-40B4-BE49-F238E27FC236}">
                <a16:creationId xmlns:a16="http://schemas.microsoft.com/office/drawing/2014/main" id="{2077B6AC-955A-EBDD-2224-CBDAAA3FE764}"/>
              </a:ext>
            </a:extLst>
          </p:cNvPr>
          <p:cNvSpPr txBox="1"/>
          <p:nvPr/>
        </p:nvSpPr>
        <p:spPr>
          <a:xfrm>
            <a:off x="1465875" y="1369454"/>
            <a:ext cx="2603500" cy="461665"/>
          </a:xfrm>
          <a:prstGeom prst="rect">
            <a:avLst/>
          </a:prstGeom>
          <a:noFill/>
        </p:spPr>
        <p:txBody>
          <a:bodyPr wrap="square">
            <a:spAutoFit/>
          </a:bodyPr>
          <a:lstStyle/>
          <a:p>
            <a:r>
              <a:rPr lang="en-AU" sz="2400" u="sng" noProof="0" dirty="0">
                <a:solidFill>
                  <a:srgbClr val="001C4A"/>
                </a:solidFill>
                <a:effectLst/>
                <a:latin typeface="Arial" panose="020B0604020202020204" pitchFamily="34" charset="0"/>
                <a:ea typeface="Calibri" panose="020F0502020204030204" pitchFamily="34" charset="0"/>
                <a:hlinkClick r:id="rId2"/>
              </a:rPr>
              <a:t>Think pair share</a:t>
            </a:r>
            <a:endParaRPr lang="en-AU" noProof="0" dirty="0"/>
          </a:p>
        </p:txBody>
      </p:sp>
      <p:graphicFrame>
        <p:nvGraphicFramePr>
          <p:cNvPr id="8" name="Table 7">
            <a:extLst>
              <a:ext uri="{FF2B5EF4-FFF2-40B4-BE49-F238E27FC236}">
                <a16:creationId xmlns:a16="http://schemas.microsoft.com/office/drawing/2014/main" id="{403B9EF7-CC79-CB11-0C3B-2674FD3C0EE5}"/>
              </a:ext>
            </a:extLst>
          </p:cNvPr>
          <p:cNvGraphicFramePr>
            <a:graphicFrameLocks noGrp="1"/>
          </p:cNvGraphicFramePr>
          <p:nvPr>
            <p:extLst>
              <p:ext uri="{D42A27DB-BD31-4B8C-83A1-F6EECF244321}">
                <p14:modId xmlns:p14="http://schemas.microsoft.com/office/powerpoint/2010/main" val="1327422041"/>
              </p:ext>
            </p:extLst>
          </p:nvPr>
        </p:nvGraphicFramePr>
        <p:xfrm>
          <a:off x="5842000" y="539574"/>
          <a:ext cx="4953000" cy="5335908"/>
        </p:xfrm>
        <a:graphic>
          <a:graphicData uri="http://schemas.openxmlformats.org/drawingml/2006/table">
            <a:tbl>
              <a:tblPr firstRow="1" firstCol="1" bandRow="1"/>
              <a:tblGrid>
                <a:gridCol w="1459765">
                  <a:extLst>
                    <a:ext uri="{9D8B030D-6E8A-4147-A177-3AD203B41FA5}">
                      <a16:colId xmlns:a16="http://schemas.microsoft.com/office/drawing/2014/main" val="3913817908"/>
                    </a:ext>
                  </a:extLst>
                </a:gridCol>
                <a:gridCol w="3493235">
                  <a:extLst>
                    <a:ext uri="{9D8B030D-6E8A-4147-A177-3AD203B41FA5}">
                      <a16:colId xmlns:a16="http://schemas.microsoft.com/office/drawing/2014/main" val="2782969769"/>
                    </a:ext>
                  </a:extLst>
                </a:gridCol>
              </a:tblGrid>
              <a:tr h="889318">
                <a:tc gridSpan="2">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Examples of parallel</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tc>
                <a:extLst>
                  <a:ext uri="{0D108BD9-81ED-4DB2-BD59-A6C34878D82A}">
                    <a16:rowId xmlns:a16="http://schemas.microsoft.com/office/drawing/2014/main" val="4111476489"/>
                  </a:ext>
                </a:extLst>
              </a:tr>
              <a:tr h="889318">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Train tracks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two rails stay the same distance apart all the way.</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7790180"/>
                  </a:ext>
                </a:extLst>
              </a:tr>
              <a:tr h="889318">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Rungs on a ladder</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each rung is parallel to the others.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981872028"/>
                  </a:ext>
                </a:extLst>
              </a:tr>
              <a:tr h="889318">
                <a:tc>
                  <a:txBody>
                    <a:bodyPr/>
                    <a:lstStyle/>
                    <a:p>
                      <a:pPr>
                        <a:lnSpc>
                          <a:spcPct val="150000"/>
                        </a:lnSpc>
                        <a:spcBef>
                          <a:spcPts val="1200"/>
                        </a:spcBef>
                        <a:spcAft>
                          <a:spcPts val="600"/>
                        </a:spcAft>
                        <a:buNone/>
                      </a:pPr>
                      <a:r>
                        <a:rPr lang="en-AU" sz="1100" b="1" u="none" strike="noStrike" noProof="0" dirty="0">
                          <a:effectLs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3365646"/>
                  </a:ext>
                </a:extLst>
              </a:tr>
              <a:tr h="889318">
                <a:tc>
                  <a:txBody>
                    <a:bodyPr/>
                    <a:lstStyle/>
                    <a:p>
                      <a:pPr>
                        <a:lnSpc>
                          <a:spcPct val="150000"/>
                        </a:lnSpc>
                        <a:spcBef>
                          <a:spcPts val="1200"/>
                        </a:spcBef>
                        <a:spcAft>
                          <a:spcPts val="600"/>
                        </a:spcAft>
                        <a:buNone/>
                      </a:pPr>
                      <a:r>
                        <a:rPr lang="en-AU" sz="1100" b="1" u="none" strike="noStrike" noProof="0" dirty="0">
                          <a:effectLs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403863000"/>
                  </a:ext>
                </a:extLst>
              </a:tr>
              <a:tr h="889318">
                <a:tc>
                  <a:txBody>
                    <a:bodyPr/>
                    <a:lstStyle/>
                    <a:p>
                      <a:pPr>
                        <a:lnSpc>
                          <a:spcPct val="150000"/>
                        </a:lnSpc>
                        <a:spcBef>
                          <a:spcPts val="1200"/>
                        </a:spcBef>
                        <a:spcAft>
                          <a:spcPts val="600"/>
                        </a:spcAft>
                        <a:buNone/>
                      </a:pPr>
                      <a:r>
                        <a:rPr lang="en-AU" sz="1100" b="1" u="none" strike="noStrike" noProof="0" dirty="0">
                          <a:effectLs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1243650"/>
                  </a:ext>
                </a:extLst>
              </a:tr>
            </a:tbl>
          </a:graphicData>
        </a:graphic>
      </p:graphicFrame>
      <p:pic>
        <p:nvPicPr>
          <p:cNvPr id="9" name="Picture 8">
            <a:extLst>
              <a:ext uri="{FF2B5EF4-FFF2-40B4-BE49-F238E27FC236}">
                <a16:creationId xmlns:a16="http://schemas.microsoft.com/office/drawing/2014/main" id="{94197C87-B8CC-2AF1-CFB1-DE0B7DAC469A}"/>
              </a:ext>
            </a:extLst>
          </p:cNvPr>
          <p:cNvPicPr>
            <a:picLocks noChangeAspect="1"/>
          </p:cNvPicPr>
          <p:nvPr/>
        </p:nvPicPr>
        <p:blipFill>
          <a:blip r:embed="rId3"/>
          <a:stretch>
            <a:fillRect/>
          </a:stretch>
        </p:blipFill>
        <p:spPr>
          <a:xfrm>
            <a:off x="1102950" y="3042892"/>
            <a:ext cx="3329350" cy="3329350"/>
          </a:xfrm>
          <a:prstGeom prst="rect">
            <a:avLst/>
          </a:prstGeom>
        </p:spPr>
      </p:pic>
    </p:spTree>
    <p:extLst>
      <p:ext uri="{BB962C8B-B14F-4D97-AF65-F5344CB8AC3E}">
        <p14:creationId xmlns:p14="http://schemas.microsoft.com/office/powerpoint/2010/main" val="28092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8AA767-E818-2F33-2BAB-275AE406FF54}"/>
              </a:ext>
            </a:extLst>
          </p:cNvPr>
          <p:cNvSpPr>
            <a:spLocks noGrp="1"/>
          </p:cNvSpPr>
          <p:nvPr>
            <p:ph type="sldNum" sz="quarter" idx="12"/>
          </p:nvPr>
        </p:nvSpPr>
        <p:spPr/>
        <p:txBody>
          <a:bodyPr/>
          <a:lstStyle/>
          <a:p>
            <a:fld id="{10A01DC5-1685-4615-8240-15192985C6A2}" type="slidenum">
              <a:rPr lang="en-AU" noProof="0" smtClean="0"/>
              <a:t>15</a:t>
            </a:fld>
            <a:endParaRPr lang="en-AU" noProof="0" dirty="0"/>
          </a:p>
        </p:txBody>
      </p:sp>
      <p:sp>
        <p:nvSpPr>
          <p:cNvPr id="3" name="Title 2">
            <a:extLst>
              <a:ext uri="{FF2B5EF4-FFF2-40B4-BE49-F238E27FC236}">
                <a16:creationId xmlns:a16="http://schemas.microsoft.com/office/drawing/2014/main" id="{C5FCF703-265C-7955-D2D3-B8A23A70A8C2}"/>
              </a:ext>
            </a:extLst>
          </p:cNvPr>
          <p:cNvSpPr>
            <a:spLocks noGrp="1"/>
          </p:cNvSpPr>
          <p:nvPr>
            <p:ph type="title"/>
          </p:nvPr>
        </p:nvSpPr>
        <p:spPr/>
        <p:txBody>
          <a:bodyPr/>
          <a:lstStyle/>
          <a:p>
            <a:r>
              <a:rPr lang="en-AU" noProof="0" dirty="0"/>
              <a:t>Joining metal</a:t>
            </a:r>
          </a:p>
        </p:txBody>
      </p:sp>
      <p:sp>
        <p:nvSpPr>
          <p:cNvPr id="5" name="Text Placeholder 4">
            <a:extLst>
              <a:ext uri="{FF2B5EF4-FFF2-40B4-BE49-F238E27FC236}">
                <a16:creationId xmlns:a16="http://schemas.microsoft.com/office/drawing/2014/main" id="{D4FCC9A7-E70D-555D-5E1B-A0ACC56BA614}"/>
              </a:ext>
            </a:extLst>
          </p:cNvPr>
          <p:cNvSpPr>
            <a:spLocks noGrp="1"/>
          </p:cNvSpPr>
          <p:nvPr>
            <p:ph type="body" sz="quarter" idx="17"/>
          </p:nvPr>
        </p:nvSpPr>
        <p:spPr>
          <a:xfrm>
            <a:off x="360000" y="1173386"/>
            <a:ext cx="5037500" cy="4807835"/>
          </a:xfrm>
        </p:spPr>
        <p:txBody>
          <a:bodyPr/>
          <a:lstStyle/>
          <a:p>
            <a:r>
              <a:rPr lang="en-AU" noProof="0" dirty="0"/>
              <a:t>Metal parts need strong, secure joining methods to stay connected and handle pressure or movement. In metalwork, we use fasteners and joining techniques to make sure metal parts stay fixed and perform their function safely.</a:t>
            </a:r>
          </a:p>
          <a:p>
            <a:endParaRPr lang="en-AU" noProof="0" dirty="0"/>
          </a:p>
        </p:txBody>
      </p:sp>
      <p:graphicFrame>
        <p:nvGraphicFramePr>
          <p:cNvPr id="6" name="Table 5">
            <a:extLst>
              <a:ext uri="{FF2B5EF4-FFF2-40B4-BE49-F238E27FC236}">
                <a16:creationId xmlns:a16="http://schemas.microsoft.com/office/drawing/2014/main" id="{15B4310C-EF80-E89E-3AB4-B1259C3466AD}"/>
              </a:ext>
            </a:extLst>
          </p:cNvPr>
          <p:cNvGraphicFramePr>
            <a:graphicFrameLocks noGrp="1"/>
          </p:cNvGraphicFramePr>
          <p:nvPr>
            <p:extLst>
              <p:ext uri="{D42A27DB-BD31-4B8C-83A1-F6EECF244321}">
                <p14:modId xmlns:p14="http://schemas.microsoft.com/office/powerpoint/2010/main" val="2841108235"/>
              </p:ext>
            </p:extLst>
          </p:nvPr>
        </p:nvGraphicFramePr>
        <p:xfrm>
          <a:off x="360000" y="4301066"/>
          <a:ext cx="5736000" cy="1854200"/>
        </p:xfrm>
        <a:graphic>
          <a:graphicData uri="http://schemas.openxmlformats.org/drawingml/2006/table">
            <a:tbl>
              <a:tblPr firstRow="1" bandRow="1">
                <a:tableStyleId>{2D5ABB26-0587-4C30-8999-92F81FD0307C}</a:tableStyleId>
              </a:tblPr>
              <a:tblGrid>
                <a:gridCol w="2868000">
                  <a:extLst>
                    <a:ext uri="{9D8B030D-6E8A-4147-A177-3AD203B41FA5}">
                      <a16:colId xmlns:a16="http://schemas.microsoft.com/office/drawing/2014/main" val="3920447348"/>
                    </a:ext>
                  </a:extLst>
                </a:gridCol>
                <a:gridCol w="2868000">
                  <a:extLst>
                    <a:ext uri="{9D8B030D-6E8A-4147-A177-3AD203B41FA5}">
                      <a16:colId xmlns:a16="http://schemas.microsoft.com/office/drawing/2014/main" val="4243427164"/>
                    </a:ext>
                  </a:extLst>
                </a:gridCol>
              </a:tblGrid>
              <a:tr h="370840">
                <a:tc>
                  <a:txBody>
                    <a:bodyPr/>
                    <a:lstStyle/>
                    <a:p>
                      <a:r>
                        <a:rPr lang="en-AU" noProof="0" dirty="0">
                          <a:solidFill>
                            <a:schemeClr val="bg1"/>
                          </a:solidFill>
                        </a:rPr>
                        <a:t>Mechanical fasteners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96C"/>
                    </a:solidFill>
                  </a:tcPr>
                </a:tc>
                <a:tc>
                  <a:txBody>
                    <a:bodyPr/>
                    <a:lstStyle/>
                    <a:p>
                      <a:r>
                        <a:rPr lang="en-AU" noProof="0" dirty="0">
                          <a:solidFill>
                            <a:schemeClr val="bg1"/>
                          </a:solidFill>
                        </a:rPr>
                        <a:t>Fusion joining processes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96C"/>
                    </a:solidFill>
                  </a:tcPr>
                </a:tc>
                <a:extLst>
                  <a:ext uri="{0D108BD9-81ED-4DB2-BD59-A6C34878D82A}">
                    <a16:rowId xmlns:a16="http://schemas.microsoft.com/office/drawing/2014/main" val="2622283504"/>
                  </a:ext>
                </a:extLst>
              </a:tr>
              <a:tr h="370840">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878685"/>
                  </a:ext>
                </a:extLst>
              </a:tr>
              <a:tr h="370840">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614387"/>
                  </a:ext>
                </a:extLst>
              </a:tr>
              <a:tr h="370840">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716938"/>
                  </a:ext>
                </a:extLst>
              </a:tr>
              <a:tr h="370840">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465681"/>
                  </a:ext>
                </a:extLst>
              </a:tr>
            </a:tbl>
          </a:graphicData>
        </a:graphic>
      </p:graphicFrame>
      <p:sp>
        <p:nvSpPr>
          <p:cNvPr id="8" name="TextBox 7">
            <a:extLst>
              <a:ext uri="{FF2B5EF4-FFF2-40B4-BE49-F238E27FC236}">
                <a16:creationId xmlns:a16="http://schemas.microsoft.com/office/drawing/2014/main" id="{43D279DA-99C1-46A4-5E85-A19294AAD2B8}"/>
              </a:ext>
            </a:extLst>
          </p:cNvPr>
          <p:cNvSpPr txBox="1"/>
          <p:nvPr/>
        </p:nvSpPr>
        <p:spPr>
          <a:xfrm>
            <a:off x="8014300" y="905601"/>
            <a:ext cx="2425700" cy="577850"/>
          </a:xfrm>
          <a:prstGeom prst="rect">
            <a:avLst/>
          </a:prstGeom>
          <a:noFill/>
        </p:spPr>
        <p:txBody>
          <a:bodyPr wrap="square">
            <a:spAutoFit/>
          </a:bodyPr>
          <a:lstStyle/>
          <a:p>
            <a:pPr>
              <a:lnSpc>
                <a:spcPct val="150000"/>
              </a:lnSpc>
              <a:spcBef>
                <a:spcPts val="1800"/>
              </a:spcBef>
              <a:spcAft>
                <a:spcPts val="600"/>
              </a:spcAft>
            </a:pPr>
            <a:r>
              <a:rPr lang="en-AU" sz="2400" b="1" noProof="0" dirty="0">
                <a:solidFill>
                  <a:srgbClr val="002664"/>
                </a:solidFill>
                <a:effectLst/>
                <a:latin typeface="Arial" panose="020B0604020202020204" pitchFamily="34" charset="0"/>
                <a:ea typeface="DengXian Light" panose="02010600030101010101" pitchFamily="2" charset="-122"/>
              </a:rPr>
              <a:t>The pop rivet</a:t>
            </a:r>
          </a:p>
        </p:txBody>
      </p:sp>
      <p:sp>
        <p:nvSpPr>
          <p:cNvPr id="10" name="TextBox 9">
            <a:extLst>
              <a:ext uri="{FF2B5EF4-FFF2-40B4-BE49-F238E27FC236}">
                <a16:creationId xmlns:a16="http://schemas.microsoft.com/office/drawing/2014/main" id="{D625488E-1907-0A22-BED6-0A50ACA515FA}"/>
              </a:ext>
            </a:extLst>
          </p:cNvPr>
          <p:cNvSpPr txBox="1"/>
          <p:nvPr/>
        </p:nvSpPr>
        <p:spPr>
          <a:xfrm>
            <a:off x="7048500" y="1714011"/>
            <a:ext cx="4745400" cy="785343"/>
          </a:xfrm>
          <a:prstGeom prst="rect">
            <a:avLst/>
          </a:prstGeom>
          <a:noFill/>
        </p:spPr>
        <p:txBody>
          <a:bodyPr wrap="square">
            <a:spAutoFit/>
          </a:bodyPr>
          <a:lstStyle/>
          <a:p>
            <a:pPr>
              <a:lnSpc>
                <a:spcPct val="150000"/>
              </a:lnSpc>
              <a:spcBef>
                <a:spcPts val="1200"/>
              </a:spcBef>
              <a:spcAft>
                <a:spcPts val="600"/>
              </a:spcAft>
            </a:pPr>
            <a:r>
              <a:rPr lang="en-AU" sz="1600" noProof="0" dirty="0">
                <a:effectLst/>
                <a:latin typeface="Arial" panose="020B0604020202020204" pitchFamily="34" charset="0"/>
                <a:ea typeface="Calibri" panose="020F0502020204030204" pitchFamily="34" charset="0"/>
              </a:rPr>
              <a:t>Used to permanently join sheet metal. Inserted into a drilled hole and fastened with a rivet gun.</a:t>
            </a:r>
          </a:p>
        </p:txBody>
      </p:sp>
      <p:pic>
        <p:nvPicPr>
          <p:cNvPr id="11" name="Picture 10">
            <a:extLst>
              <a:ext uri="{FF2B5EF4-FFF2-40B4-BE49-F238E27FC236}">
                <a16:creationId xmlns:a16="http://schemas.microsoft.com/office/drawing/2014/main" id="{73E8E391-FB01-20E5-A50E-768460B279B3}"/>
              </a:ext>
            </a:extLst>
          </p:cNvPr>
          <p:cNvPicPr>
            <a:picLocks noChangeAspect="1"/>
          </p:cNvPicPr>
          <p:nvPr/>
        </p:nvPicPr>
        <p:blipFill>
          <a:blip r:embed="rId2"/>
          <a:stretch>
            <a:fillRect/>
          </a:stretch>
        </p:blipFill>
        <p:spPr>
          <a:xfrm>
            <a:off x="7512691" y="2729914"/>
            <a:ext cx="4103693" cy="2870786"/>
          </a:xfrm>
          <a:prstGeom prst="rect">
            <a:avLst/>
          </a:prstGeom>
        </p:spPr>
      </p:pic>
    </p:spTree>
    <p:extLst>
      <p:ext uri="{BB962C8B-B14F-4D97-AF65-F5344CB8AC3E}">
        <p14:creationId xmlns:p14="http://schemas.microsoft.com/office/powerpoint/2010/main" val="388517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C10E6-72B5-E1B0-A8BA-8E12D9243010}"/>
              </a:ext>
            </a:extLst>
          </p:cNvPr>
          <p:cNvSpPr>
            <a:spLocks noGrp="1"/>
          </p:cNvSpPr>
          <p:nvPr>
            <p:ph type="sldNum" sz="quarter" idx="12"/>
          </p:nvPr>
        </p:nvSpPr>
        <p:spPr/>
        <p:txBody>
          <a:bodyPr/>
          <a:lstStyle/>
          <a:p>
            <a:fld id="{10A01DC5-1685-4615-8240-15192985C6A2}" type="slidenum">
              <a:rPr lang="en-AU" noProof="0" smtClean="0"/>
              <a:t>16</a:t>
            </a:fld>
            <a:endParaRPr lang="en-AU" noProof="0" dirty="0"/>
          </a:p>
        </p:txBody>
      </p:sp>
      <p:sp>
        <p:nvSpPr>
          <p:cNvPr id="3" name="Title 2">
            <a:extLst>
              <a:ext uri="{FF2B5EF4-FFF2-40B4-BE49-F238E27FC236}">
                <a16:creationId xmlns:a16="http://schemas.microsoft.com/office/drawing/2014/main" id="{C60A6ACC-7767-A9D5-5ADA-CCFB8168DF44}"/>
              </a:ext>
            </a:extLst>
          </p:cNvPr>
          <p:cNvSpPr>
            <a:spLocks noGrp="1"/>
          </p:cNvSpPr>
          <p:nvPr>
            <p:ph type="title"/>
          </p:nvPr>
        </p:nvSpPr>
        <p:spPr/>
        <p:txBody>
          <a:bodyPr/>
          <a:lstStyle/>
          <a:p>
            <a:r>
              <a:rPr lang="en-AU" b="1" noProof="0" dirty="0"/>
              <a:t>Surface finishes</a:t>
            </a:r>
            <a:br>
              <a:rPr lang="en-AU" b="1" noProof="0" dirty="0"/>
            </a:br>
            <a:endParaRPr lang="en-AU" noProof="0" dirty="0"/>
          </a:p>
        </p:txBody>
      </p:sp>
      <p:sp>
        <p:nvSpPr>
          <p:cNvPr id="5" name="Text Placeholder 4">
            <a:extLst>
              <a:ext uri="{FF2B5EF4-FFF2-40B4-BE49-F238E27FC236}">
                <a16:creationId xmlns:a16="http://schemas.microsoft.com/office/drawing/2014/main" id="{F507CAE5-1D87-3DED-DBC6-B3946913070E}"/>
              </a:ext>
            </a:extLst>
          </p:cNvPr>
          <p:cNvSpPr>
            <a:spLocks noGrp="1"/>
          </p:cNvSpPr>
          <p:nvPr>
            <p:ph type="body" sz="quarter" idx="17"/>
          </p:nvPr>
        </p:nvSpPr>
        <p:spPr>
          <a:xfrm>
            <a:off x="360000" y="1224186"/>
            <a:ext cx="5316900" cy="4807835"/>
          </a:xfrm>
        </p:spPr>
        <p:txBody>
          <a:bodyPr/>
          <a:lstStyle/>
          <a:p>
            <a:r>
              <a:rPr lang="en-AU" sz="1800" noProof="0" dirty="0"/>
              <a:t>Finishing metal is important to protect it from rust, wear and damage. A good finish also makes the metal look more appealing and improves its durability, especially if the item will be handled often or used outdoors</a:t>
            </a:r>
          </a:p>
        </p:txBody>
      </p:sp>
      <p:sp>
        <p:nvSpPr>
          <p:cNvPr id="7" name="TextBox 6">
            <a:extLst>
              <a:ext uri="{FF2B5EF4-FFF2-40B4-BE49-F238E27FC236}">
                <a16:creationId xmlns:a16="http://schemas.microsoft.com/office/drawing/2014/main" id="{EFEC3E38-B309-C7A5-F110-E4164BDB75DA}"/>
              </a:ext>
            </a:extLst>
          </p:cNvPr>
          <p:cNvSpPr txBox="1"/>
          <p:nvPr/>
        </p:nvSpPr>
        <p:spPr>
          <a:xfrm>
            <a:off x="444500" y="4056873"/>
            <a:ext cx="4660900" cy="2231380"/>
          </a:xfrm>
          <a:prstGeom prst="rect">
            <a:avLst/>
          </a:prstGeom>
          <a:solidFill>
            <a:schemeClr val="bg1">
              <a:lumMod val="85000"/>
            </a:schemeClr>
          </a:solidFill>
        </p:spPr>
        <p:txBody>
          <a:bodyPr wrap="square">
            <a:spAutoFit/>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rPr>
              <a:t>Corrosion (like rusting)</a:t>
            </a:r>
          </a:p>
          <a:p>
            <a:pPr lvl="0">
              <a:lnSpc>
                <a:spcPct val="150000"/>
              </a:lnSpc>
              <a:spcBef>
                <a:spcPts val="1200"/>
              </a:spcBef>
              <a:spcAft>
                <a:spcPts val="600"/>
              </a:spcAft>
              <a:buSzPts val="1000"/>
              <a:tabLst>
                <a:tab pos="457200" algn="l"/>
              </a:tabLst>
            </a:pPr>
            <a:r>
              <a:rPr lang="en-AU" sz="1600" noProof="0" dirty="0">
                <a:effectLst/>
                <a:latin typeface="Arial" panose="020B0604020202020204" pitchFamily="34" charset="0"/>
                <a:ea typeface="Calibri" panose="020F0502020204030204" pitchFamily="34" charset="0"/>
              </a:rPr>
              <a:t>Scratches and wear</a:t>
            </a:r>
          </a:p>
          <a:p>
            <a:pPr lvl="0">
              <a:lnSpc>
                <a:spcPct val="150000"/>
              </a:lnSpc>
              <a:spcBef>
                <a:spcPts val="1200"/>
              </a:spcBef>
              <a:spcAft>
                <a:spcPts val="600"/>
              </a:spcAft>
              <a:buSzPts val="1000"/>
              <a:tabLst>
                <a:tab pos="457200" algn="l"/>
              </a:tabLst>
            </a:pPr>
            <a:r>
              <a:rPr lang="en-AU" sz="1600" noProof="0" dirty="0">
                <a:effectLst/>
                <a:latin typeface="Arial" panose="020B0604020202020204" pitchFamily="34" charset="0"/>
                <a:ea typeface="Calibri" panose="020F0502020204030204" pitchFamily="34" charset="0"/>
              </a:rPr>
              <a:t>Heat or moisture damage</a:t>
            </a:r>
          </a:p>
          <a:p>
            <a:pPr>
              <a:buNone/>
            </a:pPr>
            <a:endParaRPr lang="en-AU" sz="1600" noProof="0" dirty="0">
              <a:effectLst/>
              <a:latin typeface="Arial" panose="020B0604020202020204" pitchFamily="34" charset="0"/>
              <a:ea typeface="Calibri" panose="020F0502020204030204" pitchFamily="34" charset="0"/>
            </a:endParaRPr>
          </a:p>
          <a:p>
            <a:pPr>
              <a:buNone/>
            </a:pPr>
            <a:r>
              <a:rPr lang="en-AU" sz="1600" noProof="0" dirty="0">
                <a:effectLst/>
                <a:latin typeface="Arial" panose="020B0604020202020204" pitchFamily="34" charset="0"/>
                <a:ea typeface="Calibri" panose="020F0502020204030204" pitchFamily="34" charset="0"/>
              </a:rPr>
              <a:t>Discolouration and dullness</a:t>
            </a:r>
            <a:endParaRPr lang="en-AU" sz="1600" noProof="0" dirty="0"/>
          </a:p>
        </p:txBody>
      </p:sp>
      <p:sp>
        <p:nvSpPr>
          <p:cNvPr id="9" name="TextBox 8">
            <a:extLst>
              <a:ext uri="{FF2B5EF4-FFF2-40B4-BE49-F238E27FC236}">
                <a16:creationId xmlns:a16="http://schemas.microsoft.com/office/drawing/2014/main" id="{3F3AE4B8-96FE-9293-2468-44A3EEAB008F}"/>
              </a:ext>
            </a:extLst>
          </p:cNvPr>
          <p:cNvSpPr txBox="1"/>
          <p:nvPr/>
        </p:nvSpPr>
        <p:spPr>
          <a:xfrm>
            <a:off x="444500" y="3451082"/>
            <a:ext cx="4660900" cy="461665"/>
          </a:xfrm>
          <a:prstGeom prst="rect">
            <a:avLst/>
          </a:prstGeom>
          <a:solidFill>
            <a:srgbClr val="CBEDFD"/>
          </a:solidFill>
        </p:spPr>
        <p:txBody>
          <a:bodyPr wrap="square">
            <a:spAutoFit/>
          </a:bodyPr>
          <a:lstStyle/>
          <a:p>
            <a:r>
              <a:rPr lang="en-AU" sz="2400" noProof="0" dirty="0">
                <a:effectLst/>
                <a:latin typeface="Arial" panose="020B0604020202020204" pitchFamily="34" charset="0"/>
                <a:ea typeface="Calibri" panose="020F0502020204030204" pitchFamily="34" charset="0"/>
              </a:rPr>
              <a:t>Finishes can protect metal from</a:t>
            </a:r>
            <a:endParaRPr lang="en-AU" noProof="0" dirty="0"/>
          </a:p>
        </p:txBody>
      </p:sp>
      <p:pic>
        <p:nvPicPr>
          <p:cNvPr id="10" name="Picture 9">
            <a:extLst>
              <a:ext uri="{FF2B5EF4-FFF2-40B4-BE49-F238E27FC236}">
                <a16:creationId xmlns:a16="http://schemas.microsoft.com/office/drawing/2014/main" id="{E165A566-AE43-5DE8-E639-0263B616EE45}"/>
              </a:ext>
            </a:extLst>
          </p:cNvPr>
          <p:cNvPicPr>
            <a:picLocks noChangeAspect="1"/>
          </p:cNvPicPr>
          <p:nvPr/>
        </p:nvPicPr>
        <p:blipFill>
          <a:blip r:embed="rId2"/>
          <a:stretch>
            <a:fillRect/>
          </a:stretch>
        </p:blipFill>
        <p:spPr>
          <a:xfrm rot="290642">
            <a:off x="8880933" y="1006766"/>
            <a:ext cx="2501900" cy="2501900"/>
          </a:xfrm>
          <a:prstGeom prst="rect">
            <a:avLst/>
          </a:prstGeom>
        </p:spPr>
      </p:pic>
      <p:pic>
        <p:nvPicPr>
          <p:cNvPr id="11" name="Picture 10">
            <a:extLst>
              <a:ext uri="{FF2B5EF4-FFF2-40B4-BE49-F238E27FC236}">
                <a16:creationId xmlns:a16="http://schemas.microsoft.com/office/drawing/2014/main" id="{D55BC561-A0A6-C301-D65B-B12BB53156A3}"/>
              </a:ext>
            </a:extLst>
          </p:cNvPr>
          <p:cNvPicPr>
            <a:picLocks noChangeAspect="1"/>
          </p:cNvPicPr>
          <p:nvPr/>
        </p:nvPicPr>
        <p:blipFill>
          <a:blip r:embed="rId3">
            <a:extLst>
              <a:ext uri="{28A0092B-C50C-407E-A947-70E740481C1C}">
                <a14:useLocalDpi xmlns:a14="http://schemas.microsoft.com/office/drawing/2010/main" val="0"/>
              </a:ext>
            </a:extLst>
          </a:blip>
          <a:srcRect l="14466" r="14466"/>
          <a:stretch/>
        </p:blipFill>
        <p:spPr>
          <a:xfrm rot="21353737">
            <a:off x="8949803" y="3147627"/>
            <a:ext cx="2443411" cy="2624404"/>
          </a:xfrm>
          <a:prstGeom prst="rect">
            <a:avLst/>
          </a:prstGeom>
        </p:spPr>
      </p:pic>
      <p:pic>
        <p:nvPicPr>
          <p:cNvPr id="12" name="Picture 11">
            <a:extLst>
              <a:ext uri="{FF2B5EF4-FFF2-40B4-BE49-F238E27FC236}">
                <a16:creationId xmlns:a16="http://schemas.microsoft.com/office/drawing/2014/main" id="{7E579292-60F8-413C-B531-823AC4D81024}"/>
              </a:ext>
            </a:extLst>
          </p:cNvPr>
          <p:cNvPicPr>
            <a:picLocks noChangeAspect="1"/>
          </p:cNvPicPr>
          <p:nvPr/>
        </p:nvPicPr>
        <p:blipFill>
          <a:blip r:embed="rId4"/>
          <a:stretch>
            <a:fillRect/>
          </a:stretch>
        </p:blipFill>
        <p:spPr>
          <a:xfrm rot="21353832">
            <a:off x="5903632" y="941859"/>
            <a:ext cx="3092874" cy="2061916"/>
          </a:xfrm>
          <a:prstGeom prst="rect">
            <a:avLst/>
          </a:prstGeom>
        </p:spPr>
      </p:pic>
      <p:pic>
        <p:nvPicPr>
          <p:cNvPr id="13" name="Picture 12">
            <a:extLst>
              <a:ext uri="{FF2B5EF4-FFF2-40B4-BE49-F238E27FC236}">
                <a16:creationId xmlns:a16="http://schemas.microsoft.com/office/drawing/2014/main" id="{C03BF93A-EB52-AAFA-C80F-02FFAEFA5820}"/>
              </a:ext>
            </a:extLst>
          </p:cNvPr>
          <p:cNvPicPr>
            <a:picLocks noChangeAspect="1"/>
          </p:cNvPicPr>
          <p:nvPr/>
        </p:nvPicPr>
        <p:blipFill>
          <a:blip r:embed="rId5"/>
          <a:stretch>
            <a:fillRect/>
          </a:stretch>
        </p:blipFill>
        <p:spPr>
          <a:xfrm rot="574648">
            <a:off x="5906303" y="3251480"/>
            <a:ext cx="3091491" cy="2315357"/>
          </a:xfrm>
          <a:prstGeom prst="rect">
            <a:avLst/>
          </a:prstGeom>
        </p:spPr>
      </p:pic>
    </p:spTree>
    <p:extLst>
      <p:ext uri="{BB962C8B-B14F-4D97-AF65-F5344CB8AC3E}">
        <p14:creationId xmlns:p14="http://schemas.microsoft.com/office/powerpoint/2010/main" val="176229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4E2AD6-BB83-8CAC-61CC-84C04A6CD5F1}"/>
              </a:ext>
            </a:extLst>
          </p:cNvPr>
          <p:cNvSpPr>
            <a:spLocks noGrp="1"/>
          </p:cNvSpPr>
          <p:nvPr>
            <p:ph type="sldNum" sz="quarter" idx="12"/>
          </p:nvPr>
        </p:nvSpPr>
        <p:spPr/>
        <p:txBody>
          <a:bodyPr/>
          <a:lstStyle/>
          <a:p>
            <a:fld id="{10A01DC5-1685-4615-8240-15192985C6A2}" type="slidenum">
              <a:rPr lang="en-AU" noProof="0" smtClean="0"/>
              <a:t>17</a:t>
            </a:fld>
            <a:endParaRPr lang="en-AU" noProof="0" dirty="0"/>
          </a:p>
        </p:txBody>
      </p:sp>
      <p:sp>
        <p:nvSpPr>
          <p:cNvPr id="3" name="Title 2">
            <a:extLst>
              <a:ext uri="{FF2B5EF4-FFF2-40B4-BE49-F238E27FC236}">
                <a16:creationId xmlns:a16="http://schemas.microsoft.com/office/drawing/2014/main" id="{D2AACBFF-9EB7-DB4A-5710-A0B8CD6B8447}"/>
              </a:ext>
            </a:extLst>
          </p:cNvPr>
          <p:cNvSpPr>
            <a:spLocks noGrp="1"/>
          </p:cNvSpPr>
          <p:nvPr>
            <p:ph type="title"/>
          </p:nvPr>
        </p:nvSpPr>
        <p:spPr/>
        <p:txBody>
          <a:bodyPr/>
          <a:lstStyle/>
          <a:p>
            <a:r>
              <a:rPr lang="en-AU" noProof="0" dirty="0"/>
              <a:t>Types of Metal Finishes</a:t>
            </a:r>
          </a:p>
        </p:txBody>
      </p:sp>
      <p:graphicFrame>
        <p:nvGraphicFramePr>
          <p:cNvPr id="6" name="Table 5">
            <a:extLst>
              <a:ext uri="{FF2B5EF4-FFF2-40B4-BE49-F238E27FC236}">
                <a16:creationId xmlns:a16="http://schemas.microsoft.com/office/drawing/2014/main" id="{2C711235-C256-483A-ECEA-296D5231E0F1}"/>
              </a:ext>
            </a:extLst>
          </p:cNvPr>
          <p:cNvGraphicFramePr>
            <a:graphicFrameLocks noGrp="1"/>
          </p:cNvGraphicFramePr>
          <p:nvPr>
            <p:extLst>
              <p:ext uri="{D42A27DB-BD31-4B8C-83A1-F6EECF244321}">
                <p14:modId xmlns:p14="http://schemas.microsoft.com/office/powerpoint/2010/main" val="793991797"/>
              </p:ext>
            </p:extLst>
          </p:nvPr>
        </p:nvGraphicFramePr>
        <p:xfrm>
          <a:off x="660400" y="1054100"/>
          <a:ext cx="10744201" cy="5257799"/>
        </p:xfrm>
        <a:graphic>
          <a:graphicData uri="http://schemas.openxmlformats.org/drawingml/2006/table">
            <a:tbl>
              <a:tblPr firstRow="1" firstCol="1" bandRow="1"/>
              <a:tblGrid>
                <a:gridCol w="1695866">
                  <a:extLst>
                    <a:ext uri="{9D8B030D-6E8A-4147-A177-3AD203B41FA5}">
                      <a16:colId xmlns:a16="http://schemas.microsoft.com/office/drawing/2014/main" val="1689050738"/>
                    </a:ext>
                  </a:extLst>
                </a:gridCol>
                <a:gridCol w="5822843">
                  <a:extLst>
                    <a:ext uri="{9D8B030D-6E8A-4147-A177-3AD203B41FA5}">
                      <a16:colId xmlns:a16="http://schemas.microsoft.com/office/drawing/2014/main" val="79168864"/>
                    </a:ext>
                  </a:extLst>
                </a:gridCol>
                <a:gridCol w="3225492">
                  <a:extLst>
                    <a:ext uri="{9D8B030D-6E8A-4147-A177-3AD203B41FA5}">
                      <a16:colId xmlns:a16="http://schemas.microsoft.com/office/drawing/2014/main" val="303608493"/>
                    </a:ext>
                  </a:extLst>
                </a:gridCol>
              </a:tblGrid>
              <a:tr h="457146">
                <a:tc>
                  <a:txBody>
                    <a:bodyPr/>
                    <a:lstStyle/>
                    <a:p>
                      <a:pPr>
                        <a:lnSpc>
                          <a:spcPct val="107000"/>
                        </a:lnSpc>
                        <a:spcBef>
                          <a:spcPts val="1200"/>
                        </a:spcBef>
                        <a:spcAft>
                          <a:spcPts val="800"/>
                        </a:spcAft>
                        <a:buNone/>
                      </a:pPr>
                      <a:r>
                        <a:rPr lang="en-AU" sz="1100" b="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Type of finish</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07000"/>
                        </a:lnSpc>
                        <a:spcBef>
                          <a:spcPts val="1200"/>
                        </a:spcBef>
                        <a:spcAft>
                          <a:spcPts val="800"/>
                        </a:spcAft>
                        <a:buNone/>
                      </a:pPr>
                      <a:r>
                        <a:rPr lang="en-AU" sz="1100" b="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07000"/>
                        </a:lnSpc>
                        <a:spcBef>
                          <a:spcPts val="1200"/>
                        </a:spcBef>
                        <a:spcAft>
                          <a:spcPts val="800"/>
                        </a:spcAft>
                        <a:buNone/>
                      </a:pPr>
                      <a:r>
                        <a:rPr lang="en-AU" sz="1100" b="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Common Uses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085226820"/>
                  </a:ext>
                </a:extLst>
              </a:tr>
              <a:tr h="770724">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Paint</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liquid colour finish applied to clean metal; helps protect against rust.</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School projects, machinery, furniture</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826958"/>
                  </a:ext>
                </a:extLst>
              </a:tr>
              <a:tr h="828654">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Powder Coating</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Dry powder sprayed and baked onto the metal, forming a hard, protective layer.</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Outdoor furniture, bike frames, appliances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616759173"/>
                  </a:ext>
                </a:extLst>
              </a:tr>
              <a:tr h="709435">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Polishing</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Smoothing the metal with abrasives until it reflects light; no coating added.</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Decorative items, trophies, display pieces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4308186"/>
                  </a:ext>
                </a:extLst>
              </a:tr>
              <a:tr h="708596">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Galvanising</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Coating steel with a layer of zinc to prevent rusting.</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Gutters, poles, fences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84465818"/>
                  </a:ext>
                </a:extLst>
              </a:tr>
              <a:tr h="956269">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Bluing</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controlled rust process that gives steel a dark blue/black finish.</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Tools, firearm parts, steel artwork</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356213"/>
                  </a:ext>
                </a:extLst>
              </a:tr>
              <a:tr h="826975">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Clear Coat (Lacquer)</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transparent protective layer to enhance shine and resist oxidation.</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07000"/>
                        </a:lnSpc>
                        <a:spcBef>
                          <a:spcPts val="1200"/>
                        </a:spcBef>
                        <a:spcAft>
                          <a:spcPts val="8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Aluminium signs, jewellery, artistic pieces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065894955"/>
                  </a:ext>
                </a:extLst>
              </a:tr>
            </a:tbl>
          </a:graphicData>
        </a:graphic>
      </p:graphicFrame>
    </p:spTree>
    <p:extLst>
      <p:ext uri="{BB962C8B-B14F-4D97-AF65-F5344CB8AC3E}">
        <p14:creationId xmlns:p14="http://schemas.microsoft.com/office/powerpoint/2010/main" val="306871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CDB4B3-98A1-454D-750C-70C563CA2375}"/>
              </a:ext>
            </a:extLst>
          </p:cNvPr>
          <p:cNvSpPr>
            <a:spLocks noGrp="1"/>
          </p:cNvSpPr>
          <p:nvPr>
            <p:ph type="sldNum" sz="quarter" idx="12"/>
          </p:nvPr>
        </p:nvSpPr>
        <p:spPr/>
        <p:txBody>
          <a:bodyPr/>
          <a:lstStyle/>
          <a:p>
            <a:fld id="{10A01DC5-1685-4615-8240-15192985C6A2}" type="slidenum">
              <a:rPr lang="en-AU" noProof="0" smtClean="0"/>
              <a:t>18</a:t>
            </a:fld>
            <a:endParaRPr lang="en-AU" noProof="0" dirty="0"/>
          </a:p>
        </p:txBody>
      </p:sp>
      <p:sp>
        <p:nvSpPr>
          <p:cNvPr id="3" name="Title 2">
            <a:extLst>
              <a:ext uri="{FF2B5EF4-FFF2-40B4-BE49-F238E27FC236}">
                <a16:creationId xmlns:a16="http://schemas.microsoft.com/office/drawing/2014/main" id="{FC5984B5-F637-9DDE-A5B7-969256136AEB}"/>
              </a:ext>
            </a:extLst>
          </p:cNvPr>
          <p:cNvSpPr>
            <a:spLocks noGrp="1"/>
          </p:cNvSpPr>
          <p:nvPr>
            <p:ph type="title"/>
          </p:nvPr>
        </p:nvSpPr>
        <p:spPr/>
        <p:txBody>
          <a:bodyPr/>
          <a:lstStyle/>
          <a:p>
            <a:r>
              <a:rPr lang="en-AU" b="1" noProof="0" dirty="0"/>
              <a:t>Ethical use of metal</a:t>
            </a:r>
            <a:br>
              <a:rPr lang="en-AU" b="1" noProof="0" dirty="0"/>
            </a:br>
            <a:endParaRPr lang="en-AU" noProof="0" dirty="0"/>
          </a:p>
        </p:txBody>
      </p:sp>
      <p:sp>
        <p:nvSpPr>
          <p:cNvPr id="5" name="Text Placeholder 4">
            <a:extLst>
              <a:ext uri="{FF2B5EF4-FFF2-40B4-BE49-F238E27FC236}">
                <a16:creationId xmlns:a16="http://schemas.microsoft.com/office/drawing/2014/main" id="{8CCC9E42-6C49-2797-3E3F-0B5603E30C8B}"/>
              </a:ext>
            </a:extLst>
          </p:cNvPr>
          <p:cNvSpPr>
            <a:spLocks noGrp="1"/>
          </p:cNvSpPr>
          <p:nvPr>
            <p:ph type="body" sz="quarter" idx="17"/>
          </p:nvPr>
        </p:nvSpPr>
        <p:spPr>
          <a:xfrm>
            <a:off x="194431" y="1160687"/>
            <a:ext cx="5142141" cy="744314"/>
          </a:xfrm>
        </p:spPr>
        <p:txBody>
          <a:bodyPr/>
          <a:lstStyle/>
          <a:p>
            <a:r>
              <a:rPr lang="en-AU" u="sng" noProof="0" dirty="0">
                <a:hlinkClick r:id="rId2"/>
              </a:rPr>
              <a:t>Repurposed – Season 1 (Ep 1): "It Takes Grit"</a:t>
            </a:r>
            <a:endParaRPr lang="en-AU" noProof="0" dirty="0"/>
          </a:p>
          <a:p>
            <a:endParaRPr lang="en-AU" noProof="0" dirty="0"/>
          </a:p>
        </p:txBody>
      </p:sp>
      <p:pic>
        <p:nvPicPr>
          <p:cNvPr id="9" name="Picture 8" descr="A black rectangular device with a white screen&#10;&#10;AI-generated content may be incorrect.">
            <a:extLst>
              <a:ext uri="{FF2B5EF4-FFF2-40B4-BE49-F238E27FC236}">
                <a16:creationId xmlns:a16="http://schemas.microsoft.com/office/drawing/2014/main" id="{4FCBDAF6-0A90-17AE-915A-7A9D8AB674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5301" y="1727201"/>
            <a:ext cx="6705860" cy="4592999"/>
          </a:xfrm>
          <a:prstGeom prst="rect">
            <a:avLst/>
          </a:prstGeom>
        </p:spPr>
      </p:pic>
      <p:pic>
        <p:nvPicPr>
          <p:cNvPr id="13" name="Picture 12">
            <a:hlinkClick r:id="rId2"/>
            <a:extLst>
              <a:ext uri="{FF2B5EF4-FFF2-40B4-BE49-F238E27FC236}">
                <a16:creationId xmlns:a16="http://schemas.microsoft.com/office/drawing/2014/main" id="{C0A30463-598C-ADA4-DF5C-668C323B2584}"/>
              </a:ext>
            </a:extLst>
          </p:cNvPr>
          <p:cNvPicPr>
            <a:picLocks noChangeAspect="1"/>
          </p:cNvPicPr>
          <p:nvPr/>
        </p:nvPicPr>
        <p:blipFill>
          <a:blip r:embed="rId5"/>
          <a:stretch>
            <a:fillRect/>
          </a:stretch>
        </p:blipFill>
        <p:spPr>
          <a:xfrm>
            <a:off x="3318544" y="2116160"/>
            <a:ext cx="6168746" cy="3827859"/>
          </a:xfrm>
          <a:prstGeom prst="rect">
            <a:avLst/>
          </a:prstGeom>
        </p:spPr>
      </p:pic>
    </p:spTree>
    <p:extLst>
      <p:ext uri="{BB962C8B-B14F-4D97-AF65-F5344CB8AC3E}">
        <p14:creationId xmlns:p14="http://schemas.microsoft.com/office/powerpoint/2010/main" val="229177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0F371F-8593-1333-FCE2-6045969D6798}"/>
              </a:ext>
            </a:extLst>
          </p:cNvPr>
          <p:cNvSpPr>
            <a:spLocks noGrp="1"/>
          </p:cNvSpPr>
          <p:nvPr>
            <p:ph type="sldNum" sz="quarter" idx="12"/>
          </p:nvPr>
        </p:nvSpPr>
        <p:spPr/>
        <p:txBody>
          <a:bodyPr/>
          <a:lstStyle/>
          <a:p>
            <a:fld id="{10A01DC5-1685-4615-8240-15192985C6A2}" type="slidenum">
              <a:rPr lang="en-AU" noProof="0" smtClean="0"/>
              <a:t>19</a:t>
            </a:fld>
            <a:endParaRPr lang="en-AU" noProof="0" dirty="0"/>
          </a:p>
        </p:txBody>
      </p:sp>
      <p:sp>
        <p:nvSpPr>
          <p:cNvPr id="3" name="Title 2">
            <a:extLst>
              <a:ext uri="{FF2B5EF4-FFF2-40B4-BE49-F238E27FC236}">
                <a16:creationId xmlns:a16="http://schemas.microsoft.com/office/drawing/2014/main" id="{9F9768BC-3134-343A-30DA-AE8F64C1E9A9}"/>
              </a:ext>
            </a:extLst>
          </p:cNvPr>
          <p:cNvSpPr>
            <a:spLocks noGrp="1"/>
          </p:cNvSpPr>
          <p:nvPr>
            <p:ph type="title"/>
          </p:nvPr>
        </p:nvSpPr>
        <p:spPr/>
        <p:txBody>
          <a:bodyPr/>
          <a:lstStyle/>
          <a:p>
            <a:r>
              <a:rPr lang="en-AU" b="1" noProof="0" dirty="0"/>
              <a:t>Renewable and non-renewable resources</a:t>
            </a:r>
            <a:br>
              <a:rPr lang="en-AU" b="1" noProof="0" dirty="0"/>
            </a:br>
            <a:endParaRPr lang="en-AU" noProof="0" dirty="0"/>
          </a:p>
        </p:txBody>
      </p:sp>
      <p:sp>
        <p:nvSpPr>
          <p:cNvPr id="4" name="Text Placeholder 3">
            <a:extLst>
              <a:ext uri="{FF2B5EF4-FFF2-40B4-BE49-F238E27FC236}">
                <a16:creationId xmlns:a16="http://schemas.microsoft.com/office/drawing/2014/main" id="{06FC252D-872D-F8C4-BB5D-2533255F8D05}"/>
              </a:ext>
            </a:extLst>
          </p:cNvPr>
          <p:cNvSpPr>
            <a:spLocks noGrp="1"/>
          </p:cNvSpPr>
          <p:nvPr>
            <p:ph type="body" sz="quarter" idx="18"/>
          </p:nvPr>
        </p:nvSpPr>
        <p:spPr/>
        <p:txBody>
          <a:bodyPr/>
          <a:lstStyle/>
          <a:p>
            <a:r>
              <a:rPr lang="en-AU" noProof="0" dirty="0">
                <a:solidFill>
                  <a:schemeClr val="tx1"/>
                </a:solidFill>
              </a:rPr>
              <a:t>Write a description of what is meant by the following terms</a:t>
            </a:r>
          </a:p>
        </p:txBody>
      </p:sp>
      <p:graphicFrame>
        <p:nvGraphicFramePr>
          <p:cNvPr id="11" name="Table 10">
            <a:extLst>
              <a:ext uri="{FF2B5EF4-FFF2-40B4-BE49-F238E27FC236}">
                <a16:creationId xmlns:a16="http://schemas.microsoft.com/office/drawing/2014/main" id="{8EF70198-F9E7-EDE0-1B38-9F463926FD54}"/>
              </a:ext>
            </a:extLst>
          </p:cNvPr>
          <p:cNvGraphicFramePr>
            <a:graphicFrameLocks noGrp="1"/>
          </p:cNvGraphicFramePr>
          <p:nvPr>
            <p:extLst>
              <p:ext uri="{D42A27DB-BD31-4B8C-83A1-F6EECF244321}">
                <p14:modId xmlns:p14="http://schemas.microsoft.com/office/powerpoint/2010/main" val="573650207"/>
              </p:ext>
            </p:extLst>
          </p:nvPr>
        </p:nvGraphicFramePr>
        <p:xfrm>
          <a:off x="1104900" y="1587501"/>
          <a:ext cx="9080500" cy="4674742"/>
        </p:xfrm>
        <a:graphic>
          <a:graphicData uri="http://schemas.openxmlformats.org/drawingml/2006/table">
            <a:tbl>
              <a:tblPr firstRow="1" firstCol="1" bandRow="1"/>
              <a:tblGrid>
                <a:gridCol w="2897056">
                  <a:extLst>
                    <a:ext uri="{9D8B030D-6E8A-4147-A177-3AD203B41FA5}">
                      <a16:colId xmlns:a16="http://schemas.microsoft.com/office/drawing/2014/main" val="1196293679"/>
                    </a:ext>
                  </a:extLst>
                </a:gridCol>
                <a:gridCol w="6183444">
                  <a:extLst>
                    <a:ext uri="{9D8B030D-6E8A-4147-A177-3AD203B41FA5}">
                      <a16:colId xmlns:a16="http://schemas.microsoft.com/office/drawing/2014/main" val="3905931097"/>
                    </a:ext>
                  </a:extLst>
                </a:gridCol>
              </a:tblGrid>
              <a:tr h="299553">
                <a:tc>
                  <a:txBody>
                    <a:bodyPr/>
                    <a:lstStyle/>
                    <a:p>
                      <a:pPr algn="l">
                        <a:lnSpc>
                          <a:spcPct val="150000"/>
                        </a:lnSpc>
                        <a:spcBef>
                          <a:spcPts val="1200"/>
                        </a:spcBef>
                        <a:spcAft>
                          <a:spcPts val="600"/>
                        </a:spcAft>
                        <a:buNone/>
                      </a:pPr>
                      <a:r>
                        <a:rPr lang="en-AU" sz="1600" b="1" noProof="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Term</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a:lnSpc>
                          <a:spcPct val="107000"/>
                        </a:lnSpc>
                        <a:spcBef>
                          <a:spcPts val="1200"/>
                        </a:spcBef>
                        <a:spcAft>
                          <a:spcPts val="600"/>
                        </a:spcAft>
                        <a:buNone/>
                      </a:pPr>
                      <a:r>
                        <a:rPr lang="en-AU" sz="1600" b="1" noProof="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Description</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437546597"/>
                  </a:ext>
                </a:extLst>
              </a:tr>
              <a:tr h="411298">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Resource</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AU" sz="1600" noProof="0" dirty="0"/>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2631669"/>
                  </a:ext>
                </a:extLst>
              </a:tr>
              <a:tr h="854984">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Natural resource</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3907431"/>
                  </a:ext>
                </a:extLst>
              </a:tr>
              <a:tr h="565408">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Renewable natural resource</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7330474"/>
                  </a:ext>
                </a:extLst>
              </a:tr>
              <a:tr h="565408">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Non-renewable resource</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750548726"/>
                  </a:ext>
                </a:extLst>
              </a:tr>
              <a:tr h="565408">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Resource management</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8087237"/>
                  </a:ext>
                </a:extLst>
              </a:tr>
              <a:tr h="854984">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Mining</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043621317"/>
                  </a:ext>
                </a:extLst>
              </a:tr>
              <a:tr h="416856">
                <a:tc>
                  <a:txBody>
                    <a:bodyPr/>
                    <a:lstStyle/>
                    <a:p>
                      <a:pPr>
                        <a:lnSpc>
                          <a:spcPct val="150000"/>
                        </a:lnSpc>
                        <a:spcBef>
                          <a:spcPts val="1200"/>
                        </a:spcBef>
                        <a:spcAft>
                          <a:spcPts val="600"/>
                        </a:spcAft>
                        <a:buNone/>
                      </a:pPr>
                      <a:r>
                        <a:rPr lang="en-AU" sz="1600" b="1"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Recycling</a:t>
                      </a:r>
                      <a:endParaRPr lang="en-AU" sz="16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600" noProof="0" dirty="0">
                          <a:effectLst/>
                          <a:latin typeface="Arial" panose="020B0604020202020204" pitchFamily="34" charset="0"/>
                          <a:ea typeface="Calibri" panose="020F0502020204030204" pitchFamily="34" charset="0"/>
                          <a:cs typeface="Times New Roman" panose="02020603050405020304" pitchFamily="18" charset="0"/>
                        </a:rPr>
                        <a:t> </a:t>
                      </a:r>
                    </a:p>
                  </a:txBody>
                  <a:tcPr marL="58395" marR="58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4145986"/>
                  </a:ext>
                </a:extLst>
              </a:tr>
            </a:tbl>
          </a:graphicData>
        </a:graphic>
      </p:graphicFrame>
    </p:spTree>
    <p:extLst>
      <p:ext uri="{BB962C8B-B14F-4D97-AF65-F5344CB8AC3E}">
        <p14:creationId xmlns:p14="http://schemas.microsoft.com/office/powerpoint/2010/main" val="422070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br>
              <a:rPr lang="en-AU" noProof="0" dirty="0"/>
            </a:br>
            <a:r>
              <a:rPr lang="en-AU" noProof="0" dirty="0"/>
              <a:t>Metal-morphosis</a:t>
            </a:r>
          </a:p>
        </p:txBody>
      </p:sp>
      <p:sp>
        <p:nvSpPr>
          <p:cNvPr id="5" name="Text Placeholder 4">
            <a:extLst>
              <a:ext uri="{FF2B5EF4-FFF2-40B4-BE49-F238E27FC236}">
                <a16:creationId xmlns:a16="http://schemas.microsoft.com/office/drawing/2014/main" id="{18DEC1ED-1755-2241-818F-FBA45E2FFE56}"/>
              </a:ext>
            </a:extLst>
          </p:cNvPr>
          <p:cNvSpPr>
            <a:spLocks noGrp="1"/>
          </p:cNvSpPr>
          <p:nvPr>
            <p:ph type="body" sz="quarter" idx="16"/>
          </p:nvPr>
        </p:nvSpPr>
        <p:spPr/>
        <p:txBody>
          <a:bodyPr/>
          <a:lstStyle/>
          <a:p>
            <a:r>
              <a:rPr lang="en-AU" noProof="0" dirty="0"/>
              <a:t>Technology 7-8</a:t>
            </a:r>
          </a:p>
          <a:p>
            <a:r>
              <a:rPr lang="en-AU" noProof="0" dirty="0"/>
              <a:t>Materials and production processes focus area</a:t>
            </a:r>
            <a:br>
              <a:rPr lang="en-AU" noProof="0" dirty="0"/>
            </a:br>
            <a:endParaRPr lang="en-AU" noProof="0"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noProof="0" dirty="0"/>
              <a:t>Stage 4</a:t>
            </a:r>
          </a:p>
        </p:txBody>
      </p:sp>
      <p:pic>
        <p:nvPicPr>
          <p:cNvPr id="9" name="Picture 8" descr="A stack of metal sheets&#10;&#10;AI-generated content may be incorrect.">
            <a:extLst>
              <a:ext uri="{FF2B5EF4-FFF2-40B4-BE49-F238E27FC236}">
                <a16:creationId xmlns:a16="http://schemas.microsoft.com/office/drawing/2014/main" id="{D1C0294D-8345-12C6-93BC-1FBC5E55AA4D}"/>
              </a:ext>
            </a:extLst>
          </p:cNvPr>
          <p:cNvPicPr>
            <a:picLocks noChangeAspect="1"/>
          </p:cNvPicPr>
          <p:nvPr/>
        </p:nvPicPr>
        <p:blipFill>
          <a:blip r:embed="rId2"/>
          <a:stretch>
            <a:fillRect/>
          </a:stretch>
        </p:blipFill>
        <p:spPr>
          <a:xfrm>
            <a:off x="7137385" y="1499918"/>
            <a:ext cx="4991797" cy="3858163"/>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F7ABC-941D-548D-5ABF-90E151C3272D}"/>
              </a:ext>
            </a:extLst>
          </p:cNvPr>
          <p:cNvSpPr>
            <a:spLocks noGrp="1"/>
          </p:cNvSpPr>
          <p:nvPr>
            <p:ph type="sldNum" sz="quarter" idx="12"/>
          </p:nvPr>
        </p:nvSpPr>
        <p:spPr/>
        <p:txBody>
          <a:bodyPr/>
          <a:lstStyle/>
          <a:p>
            <a:fld id="{10A01DC5-1685-4615-8240-15192985C6A2}" type="slidenum">
              <a:rPr lang="en-AU" noProof="0" smtClean="0"/>
              <a:t>20</a:t>
            </a:fld>
            <a:endParaRPr lang="en-AU" noProof="0" dirty="0"/>
          </a:p>
        </p:txBody>
      </p:sp>
      <p:sp>
        <p:nvSpPr>
          <p:cNvPr id="3" name="Title 2">
            <a:extLst>
              <a:ext uri="{FF2B5EF4-FFF2-40B4-BE49-F238E27FC236}">
                <a16:creationId xmlns:a16="http://schemas.microsoft.com/office/drawing/2014/main" id="{3F75FE8A-4013-7C24-8E75-0C8B879D5932}"/>
              </a:ext>
            </a:extLst>
          </p:cNvPr>
          <p:cNvSpPr>
            <a:spLocks noGrp="1"/>
          </p:cNvSpPr>
          <p:nvPr>
            <p:ph type="title"/>
          </p:nvPr>
        </p:nvSpPr>
        <p:spPr/>
        <p:txBody>
          <a:bodyPr/>
          <a:lstStyle/>
          <a:p>
            <a:r>
              <a:rPr lang="en-AU" b="1" noProof="0" dirty="0"/>
              <a:t>Metal Meets Innovation: </a:t>
            </a:r>
            <a:br>
              <a:rPr lang="en-AU" b="1" noProof="0" dirty="0"/>
            </a:br>
            <a:r>
              <a:rPr lang="en-AU" b="1" noProof="0" dirty="0"/>
              <a:t>Indigenous Trade Before European Contact</a:t>
            </a:r>
            <a:br>
              <a:rPr lang="en-AU" b="1" noProof="0" dirty="0"/>
            </a:br>
            <a:endParaRPr lang="en-AU" noProof="0" dirty="0"/>
          </a:p>
        </p:txBody>
      </p:sp>
      <p:sp>
        <p:nvSpPr>
          <p:cNvPr id="5" name="Text Placeholder 4">
            <a:extLst>
              <a:ext uri="{FF2B5EF4-FFF2-40B4-BE49-F238E27FC236}">
                <a16:creationId xmlns:a16="http://schemas.microsoft.com/office/drawing/2014/main" id="{DDCD9960-36CB-8D28-BD25-3DFDCF7FD048}"/>
              </a:ext>
            </a:extLst>
          </p:cNvPr>
          <p:cNvSpPr>
            <a:spLocks noGrp="1"/>
          </p:cNvSpPr>
          <p:nvPr>
            <p:ph type="body" sz="quarter" idx="17"/>
          </p:nvPr>
        </p:nvSpPr>
        <p:spPr>
          <a:xfrm>
            <a:off x="359999" y="1567086"/>
            <a:ext cx="11484001" cy="1195199"/>
          </a:xfrm>
          <a:solidFill>
            <a:srgbClr val="CBEDFD"/>
          </a:solidFill>
        </p:spPr>
        <p:txBody>
          <a:bodyPr wrap="square">
            <a:spAutoFit/>
          </a:bodyPr>
          <a:lstStyle/>
          <a:p>
            <a:r>
              <a:rPr lang="en-AU" sz="1800" noProof="0" dirty="0"/>
              <a:t>Aboriginal and Torres Strait Islander Peoples were trading and using metal tools with visitors from Indonesia long before Europeans arrived — today we’ll explore how they used these tools, how they spread through trade, and whether they brought more benefits or challenges.</a:t>
            </a:r>
          </a:p>
        </p:txBody>
      </p:sp>
      <p:pic>
        <p:nvPicPr>
          <p:cNvPr id="13" name="Picture 12">
            <a:extLst>
              <a:ext uri="{FF2B5EF4-FFF2-40B4-BE49-F238E27FC236}">
                <a16:creationId xmlns:a16="http://schemas.microsoft.com/office/drawing/2014/main" id="{B33C8A6F-83BC-D964-324D-F411A8F9E741}"/>
              </a:ext>
            </a:extLst>
          </p:cNvPr>
          <p:cNvPicPr>
            <a:picLocks noChangeAspect="1"/>
          </p:cNvPicPr>
          <p:nvPr/>
        </p:nvPicPr>
        <p:blipFill>
          <a:blip r:embed="rId2"/>
          <a:stretch>
            <a:fillRect/>
          </a:stretch>
        </p:blipFill>
        <p:spPr>
          <a:xfrm>
            <a:off x="7977225" y="4949583"/>
            <a:ext cx="3709975" cy="1405594"/>
          </a:xfrm>
          <a:prstGeom prst="rect">
            <a:avLst/>
          </a:prstGeom>
        </p:spPr>
      </p:pic>
      <p:pic>
        <p:nvPicPr>
          <p:cNvPr id="16" name="Picture 15">
            <a:extLst>
              <a:ext uri="{FF2B5EF4-FFF2-40B4-BE49-F238E27FC236}">
                <a16:creationId xmlns:a16="http://schemas.microsoft.com/office/drawing/2014/main" id="{DD38E3FA-D594-11BA-B472-7FCF12AA9B5D}"/>
              </a:ext>
            </a:extLst>
          </p:cNvPr>
          <p:cNvPicPr>
            <a:picLocks noChangeAspect="1"/>
          </p:cNvPicPr>
          <p:nvPr/>
        </p:nvPicPr>
        <p:blipFill>
          <a:blip r:embed="rId3"/>
          <a:stretch>
            <a:fillRect/>
          </a:stretch>
        </p:blipFill>
        <p:spPr>
          <a:xfrm>
            <a:off x="2848650" y="3029963"/>
            <a:ext cx="3138652" cy="3563244"/>
          </a:xfrm>
          <a:prstGeom prst="rect">
            <a:avLst/>
          </a:prstGeom>
        </p:spPr>
      </p:pic>
      <p:pic>
        <p:nvPicPr>
          <p:cNvPr id="14" name="Picture 13">
            <a:extLst>
              <a:ext uri="{FF2B5EF4-FFF2-40B4-BE49-F238E27FC236}">
                <a16:creationId xmlns:a16="http://schemas.microsoft.com/office/drawing/2014/main" id="{A1882989-2945-D0D9-EAA2-EEA2D00377AA}"/>
              </a:ext>
            </a:extLst>
          </p:cNvPr>
          <p:cNvPicPr>
            <a:picLocks noChangeAspect="1"/>
          </p:cNvPicPr>
          <p:nvPr/>
        </p:nvPicPr>
        <p:blipFill>
          <a:blip r:embed="rId4"/>
          <a:stretch>
            <a:fillRect/>
          </a:stretch>
        </p:blipFill>
        <p:spPr>
          <a:xfrm>
            <a:off x="359998" y="3029963"/>
            <a:ext cx="2395901" cy="3642417"/>
          </a:xfrm>
          <a:prstGeom prst="rect">
            <a:avLst/>
          </a:prstGeom>
        </p:spPr>
      </p:pic>
      <p:pic>
        <p:nvPicPr>
          <p:cNvPr id="11" name="Picture 10">
            <a:hlinkClick r:id="rId5"/>
            <a:extLst>
              <a:ext uri="{FF2B5EF4-FFF2-40B4-BE49-F238E27FC236}">
                <a16:creationId xmlns:a16="http://schemas.microsoft.com/office/drawing/2014/main" id="{C1E82BA9-7DDB-77B7-A7C3-A7AAFDED97CE}"/>
              </a:ext>
            </a:extLst>
          </p:cNvPr>
          <p:cNvPicPr>
            <a:picLocks noChangeAspect="1"/>
          </p:cNvPicPr>
          <p:nvPr/>
        </p:nvPicPr>
        <p:blipFill>
          <a:blip r:embed="rId6"/>
          <a:stretch>
            <a:fillRect/>
          </a:stretch>
        </p:blipFill>
        <p:spPr>
          <a:xfrm>
            <a:off x="6156667" y="3029963"/>
            <a:ext cx="3368333" cy="2069699"/>
          </a:xfrm>
          <a:prstGeom prst="rect">
            <a:avLst/>
          </a:prstGeom>
        </p:spPr>
      </p:pic>
    </p:spTree>
    <p:extLst>
      <p:ext uri="{BB962C8B-B14F-4D97-AF65-F5344CB8AC3E}">
        <p14:creationId xmlns:p14="http://schemas.microsoft.com/office/powerpoint/2010/main" val="419470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C3BD9-1DBE-AB69-B4EC-5B32B3C85456}"/>
              </a:ext>
            </a:extLst>
          </p:cNvPr>
          <p:cNvSpPr>
            <a:spLocks noGrp="1"/>
          </p:cNvSpPr>
          <p:nvPr>
            <p:ph type="sldNum" sz="quarter" idx="12"/>
          </p:nvPr>
        </p:nvSpPr>
        <p:spPr/>
        <p:txBody>
          <a:bodyPr/>
          <a:lstStyle/>
          <a:p>
            <a:fld id="{10A01DC5-1685-4615-8240-15192985C6A2}" type="slidenum">
              <a:rPr lang="en-AU" noProof="0" smtClean="0"/>
              <a:t>21</a:t>
            </a:fld>
            <a:endParaRPr lang="en-AU" noProof="0" dirty="0"/>
          </a:p>
        </p:txBody>
      </p:sp>
      <p:sp>
        <p:nvSpPr>
          <p:cNvPr id="3" name="Title 2">
            <a:extLst>
              <a:ext uri="{FF2B5EF4-FFF2-40B4-BE49-F238E27FC236}">
                <a16:creationId xmlns:a16="http://schemas.microsoft.com/office/drawing/2014/main" id="{26273C55-8A24-2037-F07C-0583858C1C75}"/>
              </a:ext>
            </a:extLst>
          </p:cNvPr>
          <p:cNvSpPr>
            <a:spLocks noGrp="1"/>
          </p:cNvSpPr>
          <p:nvPr>
            <p:ph type="title"/>
          </p:nvPr>
        </p:nvSpPr>
        <p:spPr>
          <a:xfrm>
            <a:off x="360000" y="360000"/>
            <a:ext cx="9660300" cy="519912"/>
          </a:xfrm>
        </p:spPr>
        <p:txBody>
          <a:bodyPr/>
          <a:lstStyle/>
          <a:p>
            <a:r>
              <a:rPr lang="en-AU" b="1" noProof="0" dirty="0"/>
              <a:t>The design and production process</a:t>
            </a:r>
            <a:br>
              <a:rPr lang="en-AU" b="1" noProof="0" dirty="0"/>
            </a:br>
            <a:endParaRPr lang="en-AU" noProof="0" dirty="0"/>
          </a:p>
        </p:txBody>
      </p:sp>
      <p:pic>
        <p:nvPicPr>
          <p:cNvPr id="6" name="Picture 5">
            <a:extLst>
              <a:ext uri="{FF2B5EF4-FFF2-40B4-BE49-F238E27FC236}">
                <a16:creationId xmlns:a16="http://schemas.microsoft.com/office/drawing/2014/main" id="{B1F806B1-2612-17DB-E9D6-4AF5E7ED4324}"/>
              </a:ext>
            </a:extLst>
          </p:cNvPr>
          <p:cNvPicPr>
            <a:picLocks noChangeAspect="1"/>
          </p:cNvPicPr>
          <p:nvPr/>
        </p:nvPicPr>
        <p:blipFill>
          <a:blip r:embed="rId2"/>
          <a:stretch>
            <a:fillRect/>
          </a:stretch>
        </p:blipFill>
        <p:spPr>
          <a:xfrm>
            <a:off x="5092943" y="879912"/>
            <a:ext cx="6120914" cy="5816088"/>
          </a:xfrm>
          <a:prstGeom prst="rect">
            <a:avLst/>
          </a:prstGeom>
        </p:spPr>
      </p:pic>
      <p:sp>
        <p:nvSpPr>
          <p:cNvPr id="8" name="TextBox 7">
            <a:extLst>
              <a:ext uri="{FF2B5EF4-FFF2-40B4-BE49-F238E27FC236}">
                <a16:creationId xmlns:a16="http://schemas.microsoft.com/office/drawing/2014/main" id="{50B3BBCA-A0A5-B3E0-C24C-EF75E23FBAEF}"/>
              </a:ext>
            </a:extLst>
          </p:cNvPr>
          <p:cNvSpPr txBox="1"/>
          <p:nvPr/>
        </p:nvSpPr>
        <p:spPr>
          <a:xfrm>
            <a:off x="495300" y="2369735"/>
            <a:ext cx="4381500" cy="2118529"/>
          </a:xfrm>
          <a:prstGeom prst="rect">
            <a:avLst/>
          </a:prstGeom>
          <a:noFill/>
        </p:spPr>
        <p:txBody>
          <a:bodyPr wrap="square">
            <a:spAutoFit/>
          </a:bodyPr>
          <a:lstStyle/>
          <a:p>
            <a:pPr>
              <a:lnSpc>
                <a:spcPct val="150000"/>
              </a:lnSpc>
              <a:spcBef>
                <a:spcPts val="1200"/>
              </a:spcBef>
              <a:spcAft>
                <a:spcPts val="600"/>
              </a:spcAft>
            </a:pPr>
            <a:r>
              <a:rPr lang="en-AU" sz="1800" noProof="0" dirty="0">
                <a:effectLst/>
                <a:latin typeface="Arial" panose="020B0604020202020204" pitchFamily="34" charset="0"/>
                <a:ea typeface="Calibri" panose="020F0502020204030204" pitchFamily="34" charset="0"/>
              </a:rPr>
              <a:t>There are 4 main steps in the process that help to create a quality solution to design challenges or problems. Evaluation happens at each step and is constant throughout the process.</a:t>
            </a:r>
          </a:p>
        </p:txBody>
      </p:sp>
    </p:spTree>
    <p:extLst>
      <p:ext uri="{BB962C8B-B14F-4D97-AF65-F5344CB8AC3E}">
        <p14:creationId xmlns:p14="http://schemas.microsoft.com/office/powerpoint/2010/main" val="120711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A6D716-FE3D-DBDF-29FE-8D9E83DD66B5}"/>
              </a:ext>
            </a:extLst>
          </p:cNvPr>
          <p:cNvSpPr>
            <a:spLocks noGrp="1"/>
          </p:cNvSpPr>
          <p:nvPr>
            <p:ph type="sldNum" sz="quarter" idx="12"/>
          </p:nvPr>
        </p:nvSpPr>
        <p:spPr/>
        <p:txBody>
          <a:bodyPr/>
          <a:lstStyle/>
          <a:p>
            <a:fld id="{10A01DC5-1685-4615-8240-15192985C6A2}" type="slidenum">
              <a:rPr lang="en-AU" noProof="0" smtClean="0"/>
              <a:t>22</a:t>
            </a:fld>
            <a:endParaRPr lang="en-AU" noProof="0" dirty="0"/>
          </a:p>
        </p:txBody>
      </p:sp>
      <p:sp>
        <p:nvSpPr>
          <p:cNvPr id="3" name="Title 2">
            <a:extLst>
              <a:ext uri="{FF2B5EF4-FFF2-40B4-BE49-F238E27FC236}">
                <a16:creationId xmlns:a16="http://schemas.microsoft.com/office/drawing/2014/main" id="{D936666E-6B68-0131-32BA-9B4111076B77}"/>
              </a:ext>
            </a:extLst>
          </p:cNvPr>
          <p:cNvSpPr>
            <a:spLocks noGrp="1"/>
          </p:cNvSpPr>
          <p:nvPr>
            <p:ph type="title"/>
          </p:nvPr>
        </p:nvSpPr>
        <p:spPr/>
        <p:txBody>
          <a:bodyPr/>
          <a:lstStyle/>
          <a:p>
            <a:r>
              <a:rPr lang="en-AU" b="1" noProof="0" dirty="0"/>
              <a:t>Factors affecting design</a:t>
            </a:r>
            <a:br>
              <a:rPr lang="en-AU" b="1" noProof="0" dirty="0"/>
            </a:br>
            <a:endParaRPr lang="en-AU" noProof="0" dirty="0"/>
          </a:p>
        </p:txBody>
      </p:sp>
      <p:grpSp>
        <p:nvGrpSpPr>
          <p:cNvPr id="20" name="Group 19">
            <a:extLst>
              <a:ext uri="{FF2B5EF4-FFF2-40B4-BE49-F238E27FC236}">
                <a16:creationId xmlns:a16="http://schemas.microsoft.com/office/drawing/2014/main" id="{E2330971-85BE-8CB8-2BA0-AA95444ACD76}"/>
              </a:ext>
            </a:extLst>
          </p:cNvPr>
          <p:cNvGrpSpPr/>
          <p:nvPr/>
        </p:nvGrpSpPr>
        <p:grpSpPr>
          <a:xfrm>
            <a:off x="5745884" y="799055"/>
            <a:ext cx="5168324" cy="5418666"/>
            <a:chOff x="3511838" y="632800"/>
            <a:chExt cx="5168324" cy="5418666"/>
          </a:xfrm>
        </p:grpSpPr>
        <p:sp>
          <p:nvSpPr>
            <p:cNvPr id="19" name="Hexagon 18">
              <a:extLst>
                <a:ext uri="{FF2B5EF4-FFF2-40B4-BE49-F238E27FC236}">
                  <a16:creationId xmlns:a16="http://schemas.microsoft.com/office/drawing/2014/main" id="{AA785867-98EF-AA62-4986-ED0B59EAA0D4}"/>
                </a:ext>
              </a:extLst>
            </p:cNvPr>
            <p:cNvSpPr/>
            <p:nvPr/>
          </p:nvSpPr>
          <p:spPr>
            <a:xfrm>
              <a:off x="4512202" y="2366502"/>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grpSp>
          <p:nvGrpSpPr>
            <p:cNvPr id="6" name="Group 5">
              <a:extLst>
                <a:ext uri="{FF2B5EF4-FFF2-40B4-BE49-F238E27FC236}">
                  <a16:creationId xmlns:a16="http://schemas.microsoft.com/office/drawing/2014/main" id="{CF2C2CFA-CEC8-DCE3-78C7-BE8EB8394ADB}"/>
                </a:ext>
              </a:extLst>
            </p:cNvPr>
            <p:cNvGrpSpPr/>
            <p:nvPr/>
          </p:nvGrpSpPr>
          <p:grpSpPr>
            <a:xfrm>
              <a:off x="3511838" y="632800"/>
              <a:ext cx="5168324" cy="5418666"/>
              <a:chOff x="3511837" y="719666"/>
              <a:chExt cx="5168324" cy="5418666"/>
            </a:xfrm>
          </p:grpSpPr>
          <p:sp>
            <p:nvSpPr>
              <p:cNvPr id="7" name="Free-form: Shape 6">
                <a:extLst>
                  <a:ext uri="{FF2B5EF4-FFF2-40B4-BE49-F238E27FC236}">
                    <a16:creationId xmlns:a16="http://schemas.microsoft.com/office/drawing/2014/main" id="{9325870E-3DC0-98F8-E775-8CBA0FAF0382}"/>
                  </a:ext>
                </a:extLst>
              </p:cNvPr>
              <p:cNvSpPr/>
              <p:nvPr/>
            </p:nvSpPr>
            <p:spPr>
              <a:xfrm>
                <a:off x="4984810" y="2467727"/>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shade val="60000"/>
                  <a:hueOff val="0"/>
                  <a:satOff val="0"/>
                  <a:lumOff val="0"/>
                  <a:alphaOff val="0"/>
                </a:schemeClr>
              </a:effectRef>
              <a:fontRef idx="minor">
                <a:schemeClr val="lt1"/>
              </a:fontRef>
            </p:style>
            <p:txBody>
              <a:bodyPr spcFirstLastPara="0" vert="horz" wrap="square" lIns="387244" tIns="337553" rIns="387244" bIns="337553" numCol="1" spcCol="1270" anchor="ctr" anchorCtr="0">
                <a:noAutofit/>
              </a:bodyPr>
              <a:lstStyle/>
              <a:p>
                <a:pPr marL="0" lvl="0" indent="0" algn="ctr" defTabSz="666750">
                  <a:lnSpc>
                    <a:spcPct val="90000"/>
                  </a:lnSpc>
                  <a:spcBef>
                    <a:spcPct val="0"/>
                  </a:spcBef>
                  <a:spcAft>
                    <a:spcPct val="35000"/>
                  </a:spcAft>
                  <a:buNone/>
                </a:pPr>
                <a:r>
                  <a:rPr lang="en-AU" sz="1500" kern="1200" noProof="0" dirty="0"/>
                  <a:t>Design</a:t>
                </a:r>
              </a:p>
            </p:txBody>
          </p:sp>
          <p:sp>
            <p:nvSpPr>
              <p:cNvPr id="8" name="Hexagon 7">
                <a:extLst>
                  <a:ext uri="{FF2B5EF4-FFF2-40B4-BE49-F238E27FC236}">
                    <a16:creationId xmlns:a16="http://schemas.microsoft.com/office/drawing/2014/main" id="{46F8286B-3004-574C-B57B-CC2E47757180}"/>
                  </a:ext>
                </a:extLst>
              </p:cNvPr>
              <p:cNvSpPr/>
              <p:nvPr/>
            </p:nvSpPr>
            <p:spPr>
              <a:xfrm>
                <a:off x="5718897" y="1738240"/>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sp>
            <p:nvSpPr>
              <p:cNvPr id="9" name="Free-form: Shape 8">
                <a:extLst>
                  <a:ext uri="{FF2B5EF4-FFF2-40B4-BE49-F238E27FC236}">
                    <a16:creationId xmlns:a16="http://schemas.microsoft.com/office/drawing/2014/main" id="{2038B27C-0F9F-FA7B-EFC7-7F4396F204DA}"/>
                  </a:ext>
                </a:extLst>
              </p:cNvPr>
              <p:cNvSpPr/>
              <p:nvPr/>
            </p:nvSpPr>
            <p:spPr>
              <a:xfrm>
                <a:off x="5189475" y="71966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Safety</a:t>
                </a:r>
              </a:p>
            </p:txBody>
          </p:sp>
          <p:sp>
            <p:nvSpPr>
              <p:cNvPr id="10" name="Hexagon 9">
                <a:extLst>
                  <a:ext uri="{FF2B5EF4-FFF2-40B4-BE49-F238E27FC236}">
                    <a16:creationId xmlns:a16="http://schemas.microsoft.com/office/drawing/2014/main" id="{C21B3343-94E7-5FF7-F9CF-98A5023AD7D9}"/>
                  </a:ext>
                </a:extLst>
              </p:cNvPr>
              <p:cNvSpPr/>
              <p:nvPr/>
            </p:nvSpPr>
            <p:spPr>
              <a:xfrm>
                <a:off x="6841495" y="2424108"/>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sp>
            <p:nvSpPr>
              <p:cNvPr id="11" name="Free-form: Shape 10">
                <a:extLst>
                  <a:ext uri="{FF2B5EF4-FFF2-40B4-BE49-F238E27FC236}">
                    <a16:creationId xmlns:a16="http://schemas.microsoft.com/office/drawing/2014/main" id="{AD72AECD-CCDF-BD24-7E2B-542C82FECD7F}"/>
                  </a:ext>
                </a:extLst>
              </p:cNvPr>
              <p:cNvSpPr/>
              <p:nvPr/>
            </p:nvSpPr>
            <p:spPr>
              <a:xfrm>
                <a:off x="6859361" y="1688523"/>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230087"/>
                  <a:satOff val="-30484"/>
                  <a:lumOff val="19497"/>
                  <a:alphaOff val="0"/>
                </a:schemeClr>
              </a:fillRef>
              <a:effectRef idx="0">
                <a:schemeClr val="accent1">
                  <a:shade val="50000"/>
                  <a:hueOff val="230087"/>
                  <a:satOff val="-30484"/>
                  <a:lumOff val="19497"/>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Ethics</a:t>
                </a:r>
              </a:p>
            </p:txBody>
          </p:sp>
          <p:sp>
            <p:nvSpPr>
              <p:cNvPr id="12" name="Hexagon 11">
                <a:extLst>
                  <a:ext uri="{FF2B5EF4-FFF2-40B4-BE49-F238E27FC236}">
                    <a16:creationId xmlns:a16="http://schemas.microsoft.com/office/drawing/2014/main" id="{30A76737-F10F-9B06-564E-1C3BE83B7ECD}"/>
                  </a:ext>
                </a:extLst>
              </p:cNvPr>
              <p:cNvSpPr/>
              <p:nvPr/>
            </p:nvSpPr>
            <p:spPr>
              <a:xfrm>
                <a:off x="6827057" y="3754119"/>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sp>
            <p:nvSpPr>
              <p:cNvPr id="13" name="Free-form: Shape 12">
                <a:extLst>
                  <a:ext uri="{FF2B5EF4-FFF2-40B4-BE49-F238E27FC236}">
                    <a16:creationId xmlns:a16="http://schemas.microsoft.com/office/drawing/2014/main" id="{52FFA7AA-1189-5388-A5BF-1C6B79DE0666}"/>
                  </a:ext>
                </a:extLst>
              </p:cNvPr>
              <p:cNvSpPr/>
              <p:nvPr/>
            </p:nvSpPr>
            <p:spPr>
              <a:xfrm>
                <a:off x="6859361" y="3593185"/>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460175"/>
                  <a:satOff val="-60968"/>
                  <a:lumOff val="38995"/>
                  <a:alphaOff val="0"/>
                </a:schemeClr>
              </a:fillRef>
              <a:effectRef idx="0">
                <a:schemeClr val="accent1">
                  <a:shade val="50000"/>
                  <a:hueOff val="460175"/>
                  <a:satOff val="-60968"/>
                  <a:lumOff val="38995"/>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Aesthetics</a:t>
                </a:r>
              </a:p>
            </p:txBody>
          </p:sp>
          <p:sp>
            <p:nvSpPr>
              <p:cNvPr id="14" name="Hexagon 13">
                <a:extLst>
                  <a:ext uri="{FF2B5EF4-FFF2-40B4-BE49-F238E27FC236}">
                    <a16:creationId xmlns:a16="http://schemas.microsoft.com/office/drawing/2014/main" id="{AAB678E8-4A26-8611-C178-806D4E9F5406}"/>
                  </a:ext>
                </a:extLst>
              </p:cNvPr>
              <p:cNvSpPr/>
              <p:nvPr/>
            </p:nvSpPr>
            <p:spPr>
              <a:xfrm>
                <a:off x="5660015" y="4380788"/>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sp>
            <p:nvSpPr>
              <p:cNvPr id="15" name="Free-form: Shape 14">
                <a:extLst>
                  <a:ext uri="{FF2B5EF4-FFF2-40B4-BE49-F238E27FC236}">
                    <a16:creationId xmlns:a16="http://schemas.microsoft.com/office/drawing/2014/main" id="{2BC94419-5020-4A6B-D630-BF855F7BB1EC}"/>
                  </a:ext>
                </a:extLst>
              </p:cNvPr>
              <p:cNvSpPr/>
              <p:nvPr/>
            </p:nvSpPr>
            <p:spPr>
              <a:xfrm>
                <a:off x="5189475" y="456312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690262"/>
                  <a:satOff val="-91452"/>
                  <a:lumOff val="58492"/>
                  <a:alphaOff val="0"/>
                </a:schemeClr>
              </a:fillRef>
              <a:effectRef idx="0">
                <a:schemeClr val="accent1">
                  <a:shade val="50000"/>
                  <a:hueOff val="690262"/>
                  <a:satOff val="-91452"/>
                  <a:lumOff val="58492"/>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Accessibility</a:t>
                </a:r>
              </a:p>
            </p:txBody>
          </p:sp>
          <p:sp>
            <p:nvSpPr>
              <p:cNvPr id="16" name="Hexagon 15">
                <a:extLst>
                  <a:ext uri="{FF2B5EF4-FFF2-40B4-BE49-F238E27FC236}">
                    <a16:creationId xmlns:a16="http://schemas.microsoft.com/office/drawing/2014/main" id="{DFC5B67A-B8C0-4760-2925-3BD4E1B2D295}"/>
                  </a:ext>
                </a:extLst>
              </p:cNvPr>
              <p:cNvSpPr/>
              <p:nvPr/>
            </p:nvSpPr>
            <p:spPr>
              <a:xfrm>
                <a:off x="4547570" y="3754119"/>
                <a:ext cx="838302" cy="722308"/>
              </a:xfrm>
              <a:prstGeom prst="hexagon">
                <a:avLst>
                  <a:gd name="adj" fmla="val 28900"/>
                  <a:gd name="vf" fmla="val 115470"/>
                </a:avLst>
              </a:prstGeom>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AU" noProof="0" dirty="0"/>
              </a:p>
            </p:txBody>
          </p:sp>
          <p:sp>
            <p:nvSpPr>
              <p:cNvPr id="17" name="Free-form: Shape 16">
                <a:extLst>
                  <a:ext uri="{FF2B5EF4-FFF2-40B4-BE49-F238E27FC236}">
                    <a16:creationId xmlns:a16="http://schemas.microsoft.com/office/drawing/2014/main" id="{28C87062-BE3D-951A-CB45-3A0DE8BD20CF}"/>
                  </a:ext>
                </a:extLst>
              </p:cNvPr>
              <p:cNvSpPr/>
              <p:nvPr/>
            </p:nvSpPr>
            <p:spPr>
              <a:xfrm>
                <a:off x="3511837" y="3594268"/>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460175"/>
                  <a:satOff val="-60968"/>
                  <a:lumOff val="38995"/>
                  <a:alphaOff val="0"/>
                </a:schemeClr>
              </a:fillRef>
              <a:effectRef idx="0">
                <a:schemeClr val="accent1">
                  <a:shade val="50000"/>
                  <a:hueOff val="460175"/>
                  <a:satOff val="-60968"/>
                  <a:lumOff val="38995"/>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Ergonomics</a:t>
                </a:r>
              </a:p>
            </p:txBody>
          </p:sp>
          <p:sp>
            <p:nvSpPr>
              <p:cNvPr id="18" name="Free-form: Shape 17">
                <a:extLst>
                  <a:ext uri="{FF2B5EF4-FFF2-40B4-BE49-F238E27FC236}">
                    <a16:creationId xmlns:a16="http://schemas.microsoft.com/office/drawing/2014/main" id="{4FBF1E16-A1B6-675F-0BA9-8C768CBBD89A}"/>
                  </a:ext>
                </a:extLst>
              </p:cNvPr>
              <p:cNvSpPr/>
              <p:nvPr/>
            </p:nvSpPr>
            <p:spPr>
              <a:xfrm>
                <a:off x="3511837" y="168635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shade val="50000"/>
                  <a:hueOff val="230087"/>
                  <a:satOff val="-30484"/>
                  <a:lumOff val="19497"/>
                  <a:alphaOff val="0"/>
                </a:schemeClr>
              </a:fillRef>
              <a:effectRef idx="0">
                <a:schemeClr val="accent1">
                  <a:shade val="50000"/>
                  <a:hueOff val="230087"/>
                  <a:satOff val="-30484"/>
                  <a:lumOff val="19497"/>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AU" sz="1500" kern="1200" noProof="0" dirty="0"/>
                  <a:t>Durability</a:t>
                </a:r>
              </a:p>
            </p:txBody>
          </p:sp>
        </p:grpSp>
      </p:grpSp>
      <p:sp>
        <p:nvSpPr>
          <p:cNvPr id="22" name="TextBox 21">
            <a:extLst>
              <a:ext uri="{FF2B5EF4-FFF2-40B4-BE49-F238E27FC236}">
                <a16:creationId xmlns:a16="http://schemas.microsoft.com/office/drawing/2014/main" id="{3740069A-D962-B292-2676-D6EB3322B893}"/>
              </a:ext>
            </a:extLst>
          </p:cNvPr>
          <p:cNvSpPr txBox="1"/>
          <p:nvPr/>
        </p:nvSpPr>
        <p:spPr>
          <a:xfrm>
            <a:off x="489849" y="2178783"/>
            <a:ext cx="5071838" cy="2677656"/>
          </a:xfrm>
          <a:prstGeom prst="rect">
            <a:avLst/>
          </a:prstGeom>
          <a:noFill/>
        </p:spPr>
        <p:txBody>
          <a:bodyPr wrap="square">
            <a:spAutoFit/>
          </a:bodyPr>
          <a:lstStyle/>
          <a:p>
            <a:r>
              <a:rPr lang="en-AU" sz="2400" noProof="0" dirty="0">
                <a:effectLst/>
                <a:latin typeface="Arial" panose="020B0604020202020204" pitchFamily="34" charset="0"/>
                <a:ea typeface="Calibri" panose="020F0502020204030204" pitchFamily="34" charset="0"/>
              </a:rPr>
              <a:t>When designing and making a small multifunctional metal tray, a variety of factors influence the overall success of the final product. These considerations help ensure that the tray is practical, safe, and appealing for its intended use</a:t>
            </a:r>
            <a:endParaRPr lang="en-AU" noProof="0" dirty="0"/>
          </a:p>
        </p:txBody>
      </p:sp>
    </p:spTree>
    <p:extLst>
      <p:ext uri="{BB962C8B-B14F-4D97-AF65-F5344CB8AC3E}">
        <p14:creationId xmlns:p14="http://schemas.microsoft.com/office/powerpoint/2010/main" val="7561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401BB0-77F0-1484-7F59-92942E1B4993}"/>
              </a:ext>
            </a:extLst>
          </p:cNvPr>
          <p:cNvSpPr>
            <a:spLocks noGrp="1"/>
          </p:cNvSpPr>
          <p:nvPr>
            <p:ph type="sldNum" sz="quarter" idx="12"/>
          </p:nvPr>
        </p:nvSpPr>
        <p:spPr/>
        <p:txBody>
          <a:bodyPr/>
          <a:lstStyle/>
          <a:p>
            <a:fld id="{10A01DC5-1685-4615-8240-15192985C6A2}" type="slidenum">
              <a:rPr lang="en-AU" noProof="0" smtClean="0"/>
              <a:t>23</a:t>
            </a:fld>
            <a:endParaRPr lang="en-AU" noProof="0" dirty="0"/>
          </a:p>
        </p:txBody>
      </p:sp>
      <p:sp>
        <p:nvSpPr>
          <p:cNvPr id="3" name="Title 2">
            <a:extLst>
              <a:ext uri="{FF2B5EF4-FFF2-40B4-BE49-F238E27FC236}">
                <a16:creationId xmlns:a16="http://schemas.microsoft.com/office/drawing/2014/main" id="{9670CDC9-2B30-1879-83A8-31266DE92B15}"/>
              </a:ext>
            </a:extLst>
          </p:cNvPr>
          <p:cNvSpPr>
            <a:spLocks noGrp="1"/>
          </p:cNvSpPr>
          <p:nvPr>
            <p:ph type="title"/>
          </p:nvPr>
        </p:nvSpPr>
        <p:spPr/>
        <p:txBody>
          <a:bodyPr/>
          <a:lstStyle/>
          <a:p>
            <a:r>
              <a:rPr lang="en-AU" noProof="0" dirty="0"/>
              <a:t>Alternative designs</a:t>
            </a:r>
          </a:p>
        </p:txBody>
      </p:sp>
      <p:sp>
        <p:nvSpPr>
          <p:cNvPr id="4" name="Text Placeholder 3">
            <a:extLst>
              <a:ext uri="{FF2B5EF4-FFF2-40B4-BE49-F238E27FC236}">
                <a16:creationId xmlns:a16="http://schemas.microsoft.com/office/drawing/2014/main" id="{5820C442-C921-E962-8ACC-DDD3DE0D41A0}"/>
              </a:ext>
            </a:extLst>
          </p:cNvPr>
          <p:cNvSpPr>
            <a:spLocks noGrp="1"/>
          </p:cNvSpPr>
          <p:nvPr>
            <p:ph type="body" sz="quarter" idx="18"/>
          </p:nvPr>
        </p:nvSpPr>
        <p:spPr>
          <a:xfrm>
            <a:off x="360000" y="982520"/>
            <a:ext cx="3612560" cy="310015"/>
          </a:xfrm>
        </p:spPr>
        <p:txBody>
          <a:bodyPr/>
          <a:lstStyle/>
          <a:p>
            <a:r>
              <a:rPr lang="en-AU" noProof="0" dirty="0"/>
              <a:t>What is the intended Purpose</a:t>
            </a:r>
          </a:p>
        </p:txBody>
      </p:sp>
      <p:sp>
        <p:nvSpPr>
          <p:cNvPr id="5" name="Text Placeholder 4">
            <a:extLst>
              <a:ext uri="{FF2B5EF4-FFF2-40B4-BE49-F238E27FC236}">
                <a16:creationId xmlns:a16="http://schemas.microsoft.com/office/drawing/2014/main" id="{84F6B98D-3176-C592-5CBA-085587E04963}"/>
              </a:ext>
            </a:extLst>
          </p:cNvPr>
          <p:cNvSpPr>
            <a:spLocks noGrp="1"/>
          </p:cNvSpPr>
          <p:nvPr>
            <p:ph type="body" sz="quarter" idx="17"/>
          </p:nvPr>
        </p:nvSpPr>
        <p:spPr>
          <a:xfrm>
            <a:off x="685120" y="1870663"/>
            <a:ext cx="4841920" cy="3116674"/>
          </a:xfrm>
        </p:spPr>
        <p:txBody>
          <a:bodyPr/>
          <a:lstStyle/>
          <a:p>
            <a:r>
              <a:rPr lang="en-AU" noProof="0" dirty="0"/>
              <a:t>Your challenge is to take the base metal tray project and imagine three different, practical purposes it could be adapted for. Each purpose should involve the addition of at least one unique feature that transforms the tray to suit that purpose.</a:t>
            </a:r>
          </a:p>
          <a:p>
            <a:endParaRPr lang="en-AU" noProof="0" dirty="0"/>
          </a:p>
        </p:txBody>
      </p:sp>
      <p:pic>
        <p:nvPicPr>
          <p:cNvPr id="6" name="Picture 5">
            <a:extLst>
              <a:ext uri="{FF2B5EF4-FFF2-40B4-BE49-F238E27FC236}">
                <a16:creationId xmlns:a16="http://schemas.microsoft.com/office/drawing/2014/main" id="{A30A9E64-9666-5D55-A3F4-9D4CCF370DD6}"/>
              </a:ext>
            </a:extLst>
          </p:cNvPr>
          <p:cNvPicPr>
            <a:picLocks noChangeAspect="1"/>
          </p:cNvPicPr>
          <p:nvPr/>
        </p:nvPicPr>
        <p:blipFill>
          <a:blip r:embed="rId2"/>
          <a:stretch>
            <a:fillRect/>
          </a:stretch>
        </p:blipFill>
        <p:spPr>
          <a:xfrm>
            <a:off x="6282080" y="304101"/>
            <a:ext cx="4841920" cy="5571379"/>
          </a:xfrm>
          <a:prstGeom prst="rect">
            <a:avLst/>
          </a:prstGeom>
        </p:spPr>
      </p:pic>
      <p:sp>
        <p:nvSpPr>
          <p:cNvPr id="7" name="TextBox 6">
            <a:extLst>
              <a:ext uri="{FF2B5EF4-FFF2-40B4-BE49-F238E27FC236}">
                <a16:creationId xmlns:a16="http://schemas.microsoft.com/office/drawing/2014/main" id="{48D14196-791D-50D4-BBAC-404FD07A6BDF}"/>
              </a:ext>
            </a:extLst>
          </p:cNvPr>
          <p:cNvSpPr txBox="1"/>
          <p:nvPr/>
        </p:nvSpPr>
        <p:spPr>
          <a:xfrm>
            <a:off x="7934960" y="5691600"/>
            <a:ext cx="2255520" cy="914400"/>
          </a:xfrm>
          <a:prstGeom prst="rect">
            <a:avLst/>
          </a:prstGeom>
          <a:noFill/>
        </p:spPr>
        <p:txBody>
          <a:bodyPr wrap="none" lIns="0" tIns="0" rIns="0" bIns="0" rtlCol="0">
            <a:noAutofit/>
          </a:bodyPr>
          <a:lstStyle/>
          <a:p>
            <a:pPr algn="l"/>
            <a:r>
              <a:rPr lang="en-AU" sz="1800" noProof="0" dirty="0">
                <a:solidFill>
                  <a:srgbClr val="FF0000"/>
                </a:solidFill>
              </a:rPr>
              <a:t>Base project design</a:t>
            </a:r>
          </a:p>
        </p:txBody>
      </p:sp>
    </p:spTree>
    <p:extLst>
      <p:ext uri="{BB962C8B-B14F-4D97-AF65-F5344CB8AC3E}">
        <p14:creationId xmlns:p14="http://schemas.microsoft.com/office/powerpoint/2010/main" val="360022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6C4F6-8CE2-8A99-20AC-B49E3E36C5C9}"/>
              </a:ext>
            </a:extLst>
          </p:cNvPr>
          <p:cNvSpPr>
            <a:spLocks noGrp="1"/>
          </p:cNvSpPr>
          <p:nvPr>
            <p:ph type="sldNum" sz="quarter" idx="12"/>
          </p:nvPr>
        </p:nvSpPr>
        <p:spPr/>
        <p:txBody>
          <a:bodyPr/>
          <a:lstStyle/>
          <a:p>
            <a:fld id="{10A01DC5-1685-4615-8240-15192985C6A2}" type="slidenum">
              <a:rPr lang="en-AU" noProof="0" smtClean="0"/>
              <a:t>24</a:t>
            </a:fld>
            <a:endParaRPr lang="en-AU" noProof="0" dirty="0"/>
          </a:p>
        </p:txBody>
      </p:sp>
      <p:sp>
        <p:nvSpPr>
          <p:cNvPr id="3" name="Title 2">
            <a:extLst>
              <a:ext uri="{FF2B5EF4-FFF2-40B4-BE49-F238E27FC236}">
                <a16:creationId xmlns:a16="http://schemas.microsoft.com/office/drawing/2014/main" id="{7DCCC2DE-4CA5-FCE3-CA08-F4D091440C37}"/>
              </a:ext>
            </a:extLst>
          </p:cNvPr>
          <p:cNvSpPr>
            <a:spLocks noGrp="1"/>
          </p:cNvSpPr>
          <p:nvPr>
            <p:ph type="title"/>
          </p:nvPr>
        </p:nvSpPr>
        <p:spPr/>
        <p:txBody>
          <a:bodyPr/>
          <a:lstStyle/>
          <a:p>
            <a:r>
              <a:rPr lang="en-AU" b="1" noProof="0" dirty="0"/>
              <a:t>Ethical &amp; Legal Considerations in design and production</a:t>
            </a:r>
            <a:br>
              <a:rPr lang="en-AU" b="1" noProof="0" dirty="0"/>
            </a:br>
            <a:endParaRPr lang="en-AU" noProof="0" dirty="0"/>
          </a:p>
        </p:txBody>
      </p:sp>
      <p:sp>
        <p:nvSpPr>
          <p:cNvPr id="4" name="Text Placeholder 3">
            <a:extLst>
              <a:ext uri="{FF2B5EF4-FFF2-40B4-BE49-F238E27FC236}">
                <a16:creationId xmlns:a16="http://schemas.microsoft.com/office/drawing/2014/main" id="{C07670C6-C3E9-45C3-5A58-FA5C50249DB5}"/>
              </a:ext>
            </a:extLst>
          </p:cNvPr>
          <p:cNvSpPr>
            <a:spLocks noGrp="1"/>
          </p:cNvSpPr>
          <p:nvPr>
            <p:ph type="body" sz="quarter" idx="18"/>
          </p:nvPr>
        </p:nvSpPr>
        <p:spPr>
          <a:xfrm>
            <a:off x="360000" y="1379651"/>
            <a:ext cx="5309280" cy="1020216"/>
          </a:xfrm>
        </p:spPr>
        <p:txBody>
          <a:bodyPr wrap="square">
            <a:spAutoFit/>
          </a:bodyPr>
          <a:lstStyle/>
          <a:p>
            <a:r>
              <a:rPr lang="en-AU" noProof="0" dirty="0"/>
              <a:t>Introduction to ethics and legal considerations </a:t>
            </a:r>
          </a:p>
          <a:p>
            <a:endParaRPr lang="en-AU" noProof="0" dirty="0"/>
          </a:p>
        </p:txBody>
      </p:sp>
      <p:grpSp>
        <p:nvGrpSpPr>
          <p:cNvPr id="13" name="Group 12">
            <a:extLst>
              <a:ext uri="{FF2B5EF4-FFF2-40B4-BE49-F238E27FC236}">
                <a16:creationId xmlns:a16="http://schemas.microsoft.com/office/drawing/2014/main" id="{EAC075E0-7182-35A9-C76A-54968DC04B60}"/>
              </a:ext>
            </a:extLst>
          </p:cNvPr>
          <p:cNvGrpSpPr/>
          <p:nvPr/>
        </p:nvGrpSpPr>
        <p:grpSpPr>
          <a:xfrm>
            <a:off x="5669280" y="1463039"/>
            <a:ext cx="6087802" cy="4172911"/>
            <a:chOff x="5616808" y="1889759"/>
            <a:chExt cx="6087802" cy="4172911"/>
          </a:xfrm>
        </p:grpSpPr>
        <p:pic>
          <p:nvPicPr>
            <p:cNvPr id="6" name="Picture 5">
              <a:extLst>
                <a:ext uri="{FF2B5EF4-FFF2-40B4-BE49-F238E27FC236}">
                  <a16:creationId xmlns:a16="http://schemas.microsoft.com/office/drawing/2014/main" id="{BCE52512-2E25-3C6C-F357-40570F989431}"/>
                </a:ext>
              </a:extLst>
            </p:cNvPr>
            <p:cNvPicPr>
              <a:picLocks noChangeAspect="1"/>
            </p:cNvPicPr>
            <p:nvPr/>
          </p:nvPicPr>
          <p:blipFill>
            <a:blip r:embed="rId2"/>
            <a:stretch>
              <a:fillRect/>
            </a:stretch>
          </p:blipFill>
          <p:spPr>
            <a:xfrm>
              <a:off x="5616808" y="1889759"/>
              <a:ext cx="6087802" cy="4172911"/>
            </a:xfrm>
            <a:prstGeom prst="rect">
              <a:avLst/>
            </a:prstGeom>
          </p:spPr>
        </p:pic>
        <p:pic>
          <p:nvPicPr>
            <p:cNvPr id="8" name="Picture 7">
              <a:hlinkClick r:id="rId3"/>
              <a:extLst>
                <a:ext uri="{FF2B5EF4-FFF2-40B4-BE49-F238E27FC236}">
                  <a16:creationId xmlns:a16="http://schemas.microsoft.com/office/drawing/2014/main" id="{90E85065-AA9C-FF91-3C67-687CF22418DA}"/>
                </a:ext>
              </a:extLst>
            </p:cNvPr>
            <p:cNvPicPr>
              <a:picLocks noChangeAspect="1"/>
            </p:cNvPicPr>
            <p:nvPr/>
          </p:nvPicPr>
          <p:blipFill>
            <a:blip r:embed="rId4"/>
            <a:stretch>
              <a:fillRect/>
            </a:stretch>
          </p:blipFill>
          <p:spPr>
            <a:xfrm>
              <a:off x="5851845" y="2069149"/>
              <a:ext cx="5617728" cy="3642900"/>
            </a:xfrm>
            <a:prstGeom prst="rect">
              <a:avLst/>
            </a:prstGeom>
          </p:spPr>
        </p:pic>
      </p:grpSp>
      <p:sp>
        <p:nvSpPr>
          <p:cNvPr id="10" name="TextBox 9">
            <a:extLst>
              <a:ext uri="{FF2B5EF4-FFF2-40B4-BE49-F238E27FC236}">
                <a16:creationId xmlns:a16="http://schemas.microsoft.com/office/drawing/2014/main" id="{C4745D34-08B3-A5A4-2536-E1196CDFAF8A}"/>
              </a:ext>
            </a:extLst>
          </p:cNvPr>
          <p:cNvSpPr txBox="1"/>
          <p:nvPr/>
        </p:nvSpPr>
        <p:spPr>
          <a:xfrm>
            <a:off x="278720" y="1991508"/>
            <a:ext cx="6096000" cy="496996"/>
          </a:xfrm>
          <a:prstGeom prst="rect">
            <a:avLst/>
          </a:prstGeom>
          <a:noFill/>
        </p:spPr>
        <p:txBody>
          <a:bodyPr wrap="square">
            <a:spAutoFit/>
          </a:bodyPr>
          <a:lstStyle/>
          <a:p>
            <a:pPr>
              <a:lnSpc>
                <a:spcPct val="150000"/>
              </a:lnSpc>
              <a:spcBef>
                <a:spcPts val="1200"/>
              </a:spcBef>
              <a:spcAft>
                <a:spcPts val="600"/>
              </a:spcAft>
            </a:pPr>
            <a:r>
              <a:rPr lang="en-AU" sz="2000" noProof="0" dirty="0">
                <a:effectLst/>
                <a:latin typeface="Arial" panose="020B0604020202020204" pitchFamily="34" charset="0"/>
                <a:ea typeface="Calibri" panose="020F0502020204030204" pitchFamily="34" charset="0"/>
              </a:rPr>
              <a:t>Watch the following video: </a:t>
            </a:r>
            <a:r>
              <a:rPr lang="en-AU" sz="2000" u="sng" noProof="0" dirty="0">
                <a:solidFill>
                  <a:srgbClr val="001C4A"/>
                </a:solidFill>
                <a:effectLst/>
                <a:latin typeface="Arial" panose="020B0604020202020204" pitchFamily="34" charset="0"/>
                <a:ea typeface="Calibri" panose="020F0502020204030204" pitchFamily="34" charset="0"/>
                <a:hlinkClick r:id="rId5"/>
              </a:rPr>
              <a:t>ETHICS</a:t>
            </a:r>
            <a:endParaRPr lang="en-AU" sz="2000" noProof="0" dirty="0">
              <a:effectLst/>
              <a:latin typeface="Arial" panose="020B060402020202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C0188FBD-CE3E-83C1-91C4-10CBB69DB738}"/>
              </a:ext>
            </a:extLst>
          </p:cNvPr>
          <p:cNvSpPr txBox="1"/>
          <p:nvPr/>
        </p:nvSpPr>
        <p:spPr>
          <a:xfrm>
            <a:off x="2087122" y="6036335"/>
            <a:ext cx="7164316" cy="461665"/>
          </a:xfrm>
          <a:prstGeom prst="rect">
            <a:avLst/>
          </a:prstGeom>
          <a:noFill/>
        </p:spPr>
        <p:txBody>
          <a:bodyPr wrap="square">
            <a:spAutoFit/>
          </a:bodyPr>
          <a:lstStyle/>
          <a:p>
            <a:r>
              <a:rPr lang="en-AU" sz="2400" noProof="0" dirty="0">
                <a:effectLst/>
                <a:latin typeface="Arial" panose="020B0604020202020204" pitchFamily="34" charset="0"/>
                <a:ea typeface="Calibri" panose="020F0502020204030204" pitchFamily="34" charset="0"/>
              </a:rPr>
              <a:t>“What is the difference between ethical and legal?” </a:t>
            </a:r>
            <a:endParaRPr lang="en-AU" noProof="0" dirty="0"/>
          </a:p>
        </p:txBody>
      </p:sp>
    </p:spTree>
    <p:extLst>
      <p:ext uri="{BB962C8B-B14F-4D97-AF65-F5344CB8AC3E}">
        <p14:creationId xmlns:p14="http://schemas.microsoft.com/office/powerpoint/2010/main" val="32129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D80308-6465-52A3-E0C3-0DF1EE7BA079}"/>
              </a:ext>
            </a:extLst>
          </p:cNvPr>
          <p:cNvSpPr>
            <a:spLocks noGrp="1"/>
          </p:cNvSpPr>
          <p:nvPr>
            <p:ph type="sldNum" sz="quarter" idx="12"/>
          </p:nvPr>
        </p:nvSpPr>
        <p:spPr/>
        <p:txBody>
          <a:bodyPr/>
          <a:lstStyle/>
          <a:p>
            <a:fld id="{10A01DC5-1685-4615-8240-15192985C6A2}" type="slidenum">
              <a:rPr lang="en-AU" noProof="0" smtClean="0"/>
              <a:t>25</a:t>
            </a:fld>
            <a:endParaRPr lang="en-AU" noProof="0" dirty="0"/>
          </a:p>
        </p:txBody>
      </p:sp>
      <p:sp>
        <p:nvSpPr>
          <p:cNvPr id="3" name="Title 2">
            <a:extLst>
              <a:ext uri="{FF2B5EF4-FFF2-40B4-BE49-F238E27FC236}">
                <a16:creationId xmlns:a16="http://schemas.microsoft.com/office/drawing/2014/main" id="{6BFB3D11-1A6E-713D-D726-E39887752030}"/>
              </a:ext>
            </a:extLst>
          </p:cNvPr>
          <p:cNvSpPr>
            <a:spLocks noGrp="1"/>
          </p:cNvSpPr>
          <p:nvPr>
            <p:ph type="title"/>
          </p:nvPr>
        </p:nvSpPr>
        <p:spPr/>
        <p:txBody>
          <a:bodyPr/>
          <a:lstStyle/>
          <a:p>
            <a:r>
              <a:rPr lang="en-AU" sz="2800" noProof="0" dirty="0"/>
              <a:t>How could ethics and legal considerations apply to my project?</a:t>
            </a:r>
            <a:br>
              <a:rPr lang="en-AU" sz="2800" noProof="0" dirty="0"/>
            </a:br>
            <a:endParaRPr lang="en-AU" sz="2800" noProof="0" dirty="0"/>
          </a:p>
        </p:txBody>
      </p:sp>
      <p:sp>
        <p:nvSpPr>
          <p:cNvPr id="5" name="Text Placeholder 4">
            <a:extLst>
              <a:ext uri="{FF2B5EF4-FFF2-40B4-BE49-F238E27FC236}">
                <a16:creationId xmlns:a16="http://schemas.microsoft.com/office/drawing/2014/main" id="{7A007F75-BEAE-6159-761E-FAC5393863F3}"/>
              </a:ext>
            </a:extLst>
          </p:cNvPr>
          <p:cNvSpPr>
            <a:spLocks noGrp="1"/>
          </p:cNvSpPr>
          <p:nvPr>
            <p:ph type="body" sz="quarter" idx="17"/>
          </p:nvPr>
        </p:nvSpPr>
        <p:spPr>
          <a:xfrm>
            <a:off x="446320" y="1932847"/>
            <a:ext cx="4953680" cy="647794"/>
          </a:xfrm>
        </p:spPr>
        <p:txBody>
          <a:bodyPr/>
          <a:lstStyle/>
          <a:p>
            <a:r>
              <a:rPr lang="en-AU" b="1" noProof="0" dirty="0"/>
              <a:t>One ethical consideration in my project:</a:t>
            </a:r>
            <a:endParaRPr lang="en-AU" noProof="0" dirty="0"/>
          </a:p>
          <a:p>
            <a:endParaRPr lang="en-AU" noProof="0" dirty="0"/>
          </a:p>
        </p:txBody>
      </p:sp>
      <p:sp>
        <p:nvSpPr>
          <p:cNvPr id="6" name="Text Placeholder 4">
            <a:extLst>
              <a:ext uri="{FF2B5EF4-FFF2-40B4-BE49-F238E27FC236}">
                <a16:creationId xmlns:a16="http://schemas.microsoft.com/office/drawing/2014/main" id="{76EB5421-465B-31B1-9AB1-9B808333E5BE}"/>
              </a:ext>
            </a:extLst>
          </p:cNvPr>
          <p:cNvSpPr txBox="1">
            <a:spLocks/>
          </p:cNvSpPr>
          <p:nvPr/>
        </p:nvSpPr>
        <p:spPr>
          <a:xfrm>
            <a:off x="446320" y="3896360"/>
            <a:ext cx="4953680" cy="64779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noProof="0" dirty="0"/>
              <a:t>One legal consideration in my project:</a:t>
            </a:r>
            <a:endParaRPr lang="en-AU" noProof="0" dirty="0"/>
          </a:p>
          <a:p>
            <a:endParaRPr lang="en-AU" noProof="0" dirty="0"/>
          </a:p>
        </p:txBody>
      </p:sp>
      <p:pic>
        <p:nvPicPr>
          <p:cNvPr id="7" name="Picture 6">
            <a:extLst>
              <a:ext uri="{FF2B5EF4-FFF2-40B4-BE49-F238E27FC236}">
                <a16:creationId xmlns:a16="http://schemas.microsoft.com/office/drawing/2014/main" id="{AF2E9AF6-E465-40CE-2639-F4ECE9993369}"/>
              </a:ext>
            </a:extLst>
          </p:cNvPr>
          <p:cNvPicPr>
            <a:picLocks noChangeAspect="1"/>
          </p:cNvPicPr>
          <p:nvPr/>
        </p:nvPicPr>
        <p:blipFill>
          <a:blip r:embed="rId2"/>
          <a:stretch>
            <a:fillRect/>
          </a:stretch>
        </p:blipFill>
        <p:spPr>
          <a:xfrm>
            <a:off x="6360160" y="1236980"/>
            <a:ext cx="4668520" cy="4668520"/>
          </a:xfrm>
          <a:prstGeom prst="rect">
            <a:avLst/>
          </a:prstGeom>
        </p:spPr>
      </p:pic>
    </p:spTree>
    <p:extLst>
      <p:ext uri="{BB962C8B-B14F-4D97-AF65-F5344CB8AC3E}">
        <p14:creationId xmlns:p14="http://schemas.microsoft.com/office/powerpoint/2010/main" val="143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A45053-77FF-5977-BD82-D9FC6E622C0F}"/>
              </a:ext>
            </a:extLst>
          </p:cNvPr>
          <p:cNvSpPr>
            <a:spLocks noGrp="1"/>
          </p:cNvSpPr>
          <p:nvPr>
            <p:ph type="sldNum" sz="quarter" idx="12"/>
          </p:nvPr>
        </p:nvSpPr>
        <p:spPr/>
        <p:txBody>
          <a:bodyPr/>
          <a:lstStyle/>
          <a:p>
            <a:fld id="{10A01DC5-1685-4615-8240-15192985C6A2}" type="slidenum">
              <a:rPr lang="en-AU" noProof="0" smtClean="0"/>
              <a:t>26</a:t>
            </a:fld>
            <a:endParaRPr lang="en-AU" noProof="0" dirty="0"/>
          </a:p>
        </p:txBody>
      </p:sp>
      <p:sp>
        <p:nvSpPr>
          <p:cNvPr id="3" name="Title 2">
            <a:extLst>
              <a:ext uri="{FF2B5EF4-FFF2-40B4-BE49-F238E27FC236}">
                <a16:creationId xmlns:a16="http://schemas.microsoft.com/office/drawing/2014/main" id="{FD2E6F23-F573-DE8A-E7DD-2BE1BE2B77DC}"/>
              </a:ext>
            </a:extLst>
          </p:cNvPr>
          <p:cNvSpPr>
            <a:spLocks noGrp="1"/>
          </p:cNvSpPr>
          <p:nvPr>
            <p:ph type="title"/>
          </p:nvPr>
        </p:nvSpPr>
        <p:spPr/>
        <p:txBody>
          <a:bodyPr/>
          <a:lstStyle/>
          <a:p>
            <a:r>
              <a:rPr lang="en-AU" noProof="0" dirty="0"/>
              <a:t>Understanding Intellectual Property (IP)</a:t>
            </a:r>
            <a:br>
              <a:rPr lang="en-AU" noProof="0" dirty="0"/>
            </a:br>
            <a:endParaRPr lang="en-AU" noProof="0" dirty="0"/>
          </a:p>
        </p:txBody>
      </p:sp>
      <p:sp>
        <p:nvSpPr>
          <p:cNvPr id="4" name="Text Placeholder 3">
            <a:extLst>
              <a:ext uri="{FF2B5EF4-FFF2-40B4-BE49-F238E27FC236}">
                <a16:creationId xmlns:a16="http://schemas.microsoft.com/office/drawing/2014/main" id="{DA4F1463-088C-9203-67B8-05CA268D50A3}"/>
              </a:ext>
            </a:extLst>
          </p:cNvPr>
          <p:cNvSpPr>
            <a:spLocks noGrp="1"/>
          </p:cNvSpPr>
          <p:nvPr>
            <p:ph type="body" sz="quarter" idx="18"/>
          </p:nvPr>
        </p:nvSpPr>
        <p:spPr/>
        <p:txBody>
          <a:bodyPr/>
          <a:lstStyle/>
          <a:p>
            <a:r>
              <a:rPr lang="en-AU" noProof="0" dirty="0"/>
              <a:t>What is Intellectual Property?</a:t>
            </a:r>
          </a:p>
        </p:txBody>
      </p:sp>
      <p:pic>
        <p:nvPicPr>
          <p:cNvPr id="7" name="Picture 6">
            <a:extLst>
              <a:ext uri="{FF2B5EF4-FFF2-40B4-BE49-F238E27FC236}">
                <a16:creationId xmlns:a16="http://schemas.microsoft.com/office/drawing/2014/main" id="{ABD0C68C-7A87-7F4B-A0F9-027307AF9877}"/>
              </a:ext>
            </a:extLst>
          </p:cNvPr>
          <p:cNvPicPr>
            <a:picLocks noChangeAspect="1"/>
          </p:cNvPicPr>
          <p:nvPr/>
        </p:nvPicPr>
        <p:blipFill>
          <a:blip r:embed="rId2"/>
          <a:stretch>
            <a:fillRect/>
          </a:stretch>
        </p:blipFill>
        <p:spPr>
          <a:xfrm>
            <a:off x="1734140" y="4023920"/>
            <a:ext cx="2672080" cy="2672080"/>
          </a:xfrm>
          <a:prstGeom prst="rect">
            <a:avLst/>
          </a:prstGeom>
        </p:spPr>
      </p:pic>
      <p:sp>
        <p:nvSpPr>
          <p:cNvPr id="5" name="Text Placeholder 4">
            <a:extLst>
              <a:ext uri="{FF2B5EF4-FFF2-40B4-BE49-F238E27FC236}">
                <a16:creationId xmlns:a16="http://schemas.microsoft.com/office/drawing/2014/main" id="{41350644-431D-C2C3-176A-4067ECFCF8D3}"/>
              </a:ext>
            </a:extLst>
          </p:cNvPr>
          <p:cNvSpPr>
            <a:spLocks noGrp="1"/>
          </p:cNvSpPr>
          <p:nvPr>
            <p:ph type="body" sz="quarter" idx="17"/>
          </p:nvPr>
        </p:nvSpPr>
        <p:spPr>
          <a:xfrm>
            <a:off x="360000" y="1567087"/>
            <a:ext cx="5420360" cy="2405210"/>
          </a:xfrm>
          <a:solidFill>
            <a:srgbClr val="CBEDFD"/>
          </a:solidFill>
        </p:spPr>
        <p:txBody>
          <a:bodyPr wrap="square">
            <a:spAutoFit/>
          </a:bodyPr>
          <a:lstStyle/>
          <a:p>
            <a:r>
              <a:rPr lang="en-AU" i="1" noProof="0" dirty="0"/>
              <a:t>Example answer:</a:t>
            </a:r>
            <a:r>
              <a:rPr lang="en-AU" noProof="0" dirty="0"/>
              <a:t> </a:t>
            </a:r>
          </a:p>
          <a:p>
            <a:r>
              <a:rPr lang="en-AU" noProof="0" dirty="0"/>
              <a:t>Intellectual Property (IP) refers to creations of the mind — such as inventions, designs, artistic works, symbols, names, and images — that are protected by law.</a:t>
            </a:r>
          </a:p>
        </p:txBody>
      </p:sp>
      <p:graphicFrame>
        <p:nvGraphicFramePr>
          <p:cNvPr id="6" name="Table 5">
            <a:extLst>
              <a:ext uri="{FF2B5EF4-FFF2-40B4-BE49-F238E27FC236}">
                <a16:creationId xmlns:a16="http://schemas.microsoft.com/office/drawing/2014/main" id="{DD950FF1-D49B-FB63-CB55-8B2194848B81}"/>
              </a:ext>
            </a:extLst>
          </p:cNvPr>
          <p:cNvGraphicFramePr>
            <a:graphicFrameLocks noGrp="1"/>
          </p:cNvGraphicFramePr>
          <p:nvPr>
            <p:extLst>
              <p:ext uri="{D42A27DB-BD31-4B8C-83A1-F6EECF244321}">
                <p14:modId xmlns:p14="http://schemas.microsoft.com/office/powerpoint/2010/main" val="526349043"/>
              </p:ext>
            </p:extLst>
          </p:nvPr>
        </p:nvGraphicFramePr>
        <p:xfrm>
          <a:off x="6096000" y="1292535"/>
          <a:ext cx="5420360" cy="5005465"/>
        </p:xfrm>
        <a:graphic>
          <a:graphicData uri="http://schemas.openxmlformats.org/drawingml/2006/table">
            <a:tbl>
              <a:tblPr firstRow="1" firstCol="1" bandRow="1"/>
              <a:tblGrid>
                <a:gridCol w="1806599">
                  <a:extLst>
                    <a:ext uri="{9D8B030D-6E8A-4147-A177-3AD203B41FA5}">
                      <a16:colId xmlns:a16="http://schemas.microsoft.com/office/drawing/2014/main" val="3664910800"/>
                    </a:ext>
                  </a:extLst>
                </a:gridCol>
                <a:gridCol w="1806599">
                  <a:extLst>
                    <a:ext uri="{9D8B030D-6E8A-4147-A177-3AD203B41FA5}">
                      <a16:colId xmlns:a16="http://schemas.microsoft.com/office/drawing/2014/main" val="2791658835"/>
                    </a:ext>
                  </a:extLst>
                </a:gridCol>
                <a:gridCol w="1807162">
                  <a:extLst>
                    <a:ext uri="{9D8B030D-6E8A-4147-A177-3AD203B41FA5}">
                      <a16:colId xmlns:a16="http://schemas.microsoft.com/office/drawing/2014/main" val="1175482059"/>
                    </a:ext>
                  </a:extLst>
                </a:gridCol>
              </a:tblGrid>
              <a:tr h="422571">
                <a:tc>
                  <a:txBody>
                    <a:bodyPr/>
                    <a:lstStyle/>
                    <a:p>
                      <a:pPr algn="ctr">
                        <a:lnSpc>
                          <a:spcPct val="150000"/>
                        </a:lnSpc>
                        <a:spcBef>
                          <a:spcPts val="1200"/>
                        </a:spcBef>
                        <a:spcAft>
                          <a:spcPts val="600"/>
                        </a:spcAft>
                        <a:buNone/>
                      </a:pPr>
                      <a:r>
                        <a:rPr lang="en-AU" sz="110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IP Type</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10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What it protects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100"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Example</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920161658"/>
                  </a:ext>
                </a:extLst>
              </a:tr>
              <a:tr h="904672">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Copyright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Artistic works, drawings, written material, software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A jewellery maker’s original design sketches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5646938"/>
                  </a:ext>
                </a:extLst>
              </a:tr>
              <a:tr h="1386775">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Design Rights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The visual appearance of a product (shape, pattern, configuration)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The unique shape of a Coca-Cola bottle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353495"/>
                  </a:ext>
                </a:extLst>
              </a:tr>
              <a:tr h="1386775">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Patents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How an invention works (new products, processes, methods)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Dyson’s cyclone vacuum technology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7672714"/>
                  </a:ext>
                </a:extLst>
              </a:tr>
              <a:tr h="904672">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Trademarks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Words, symbols, logos that identify a brand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Nike “Swoosh” logo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3163219"/>
                  </a:ext>
                </a:extLst>
              </a:tr>
            </a:tbl>
          </a:graphicData>
        </a:graphic>
      </p:graphicFrame>
    </p:spTree>
    <p:extLst>
      <p:ext uri="{BB962C8B-B14F-4D97-AF65-F5344CB8AC3E}">
        <p14:creationId xmlns:p14="http://schemas.microsoft.com/office/powerpoint/2010/main" val="21201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5D339-5651-F0D1-6453-A52DAC7BCEBF}"/>
              </a:ext>
            </a:extLst>
          </p:cNvPr>
          <p:cNvSpPr>
            <a:spLocks noGrp="1"/>
          </p:cNvSpPr>
          <p:nvPr>
            <p:ph type="sldNum" sz="quarter" idx="12"/>
          </p:nvPr>
        </p:nvSpPr>
        <p:spPr/>
        <p:txBody>
          <a:bodyPr/>
          <a:lstStyle/>
          <a:p>
            <a:fld id="{10A01DC5-1685-4615-8240-15192985C6A2}" type="slidenum">
              <a:rPr lang="en-AU" noProof="0" smtClean="0"/>
              <a:t>27</a:t>
            </a:fld>
            <a:endParaRPr lang="en-AU" noProof="0" dirty="0"/>
          </a:p>
        </p:txBody>
      </p:sp>
      <p:sp>
        <p:nvSpPr>
          <p:cNvPr id="3" name="Title 2">
            <a:extLst>
              <a:ext uri="{FF2B5EF4-FFF2-40B4-BE49-F238E27FC236}">
                <a16:creationId xmlns:a16="http://schemas.microsoft.com/office/drawing/2014/main" id="{B91AE08F-6095-0F03-3C7B-57ED89F18227}"/>
              </a:ext>
            </a:extLst>
          </p:cNvPr>
          <p:cNvSpPr>
            <a:spLocks noGrp="1"/>
          </p:cNvSpPr>
          <p:nvPr>
            <p:ph type="title"/>
          </p:nvPr>
        </p:nvSpPr>
        <p:spPr/>
        <p:txBody>
          <a:bodyPr/>
          <a:lstStyle/>
          <a:p>
            <a:r>
              <a:rPr lang="en-AU" b="1" noProof="0" dirty="0"/>
              <a:t>How can I protect my ideas/ work?</a:t>
            </a:r>
            <a:br>
              <a:rPr lang="en-AU" b="1" noProof="0" dirty="0"/>
            </a:br>
            <a:endParaRPr lang="en-AU" noProof="0" dirty="0"/>
          </a:p>
        </p:txBody>
      </p:sp>
      <p:sp>
        <p:nvSpPr>
          <p:cNvPr id="5" name="Text Placeholder 4">
            <a:extLst>
              <a:ext uri="{FF2B5EF4-FFF2-40B4-BE49-F238E27FC236}">
                <a16:creationId xmlns:a16="http://schemas.microsoft.com/office/drawing/2014/main" id="{FDE65B08-F4B3-92EC-523E-E3D0F85C00A8}"/>
              </a:ext>
            </a:extLst>
          </p:cNvPr>
          <p:cNvSpPr>
            <a:spLocks noGrp="1"/>
          </p:cNvSpPr>
          <p:nvPr>
            <p:ph type="body" sz="quarter" idx="17"/>
          </p:nvPr>
        </p:nvSpPr>
        <p:spPr>
          <a:xfrm>
            <a:off x="360000" y="1567086"/>
            <a:ext cx="8898300" cy="4807835"/>
          </a:xfrm>
        </p:spPr>
        <p:txBody>
          <a:bodyPr/>
          <a:lstStyle/>
          <a:p>
            <a:r>
              <a:rPr lang="en-AU" b="1" noProof="0" dirty="0"/>
              <a:t>Automatic Protection</a:t>
            </a:r>
            <a:r>
              <a:rPr lang="en-AU" noProof="0" dirty="0"/>
              <a:t> – Some IP rights (like copyright in Australia) are automatic as soon as the work is created and recorded.</a:t>
            </a:r>
          </a:p>
          <a:p>
            <a:r>
              <a:rPr lang="en-AU" b="1" noProof="0" dirty="0"/>
              <a:t>Registration</a:t>
            </a:r>
            <a:r>
              <a:rPr lang="en-AU" noProof="0" dirty="0"/>
              <a:t> – Other IP rights (like patents, design registration, trademarks) require you to apply and be granted protection by IP Australia or another official body.</a:t>
            </a:r>
          </a:p>
          <a:p>
            <a:r>
              <a:rPr lang="en-AU" b="1" noProof="0" dirty="0"/>
              <a:t>Duration</a:t>
            </a:r>
            <a:r>
              <a:rPr lang="en-AU" noProof="0" dirty="0"/>
              <a:t> – Different types of IP last for different time periods (e.g., copyright usually lasts for the life of the creator plus 70 years in Australia).</a:t>
            </a:r>
          </a:p>
          <a:p>
            <a:r>
              <a:rPr lang="en-AU" b="1" noProof="0" dirty="0"/>
              <a:t>Enforcement</a:t>
            </a:r>
            <a:r>
              <a:rPr lang="en-AU" noProof="0" dirty="0"/>
              <a:t> – IP owners can take legal action if someone uses their protected work without permission.</a:t>
            </a:r>
          </a:p>
          <a:p>
            <a:endParaRPr lang="en-AU" noProof="0" dirty="0"/>
          </a:p>
        </p:txBody>
      </p:sp>
      <p:pic>
        <p:nvPicPr>
          <p:cNvPr id="6" name="Picture 5" descr="light bulb under protective glass">
            <a:extLst>
              <a:ext uri="{FF2B5EF4-FFF2-40B4-BE49-F238E27FC236}">
                <a16:creationId xmlns:a16="http://schemas.microsoft.com/office/drawing/2014/main" id="{2313565B-ECB5-9188-70B8-99DAA1C4806F}"/>
              </a:ext>
            </a:extLst>
          </p:cNvPr>
          <p:cNvPicPr>
            <a:picLocks noChangeAspect="1"/>
          </p:cNvPicPr>
          <p:nvPr/>
        </p:nvPicPr>
        <p:blipFill>
          <a:blip r:embed="rId2"/>
          <a:stretch>
            <a:fillRect/>
          </a:stretch>
        </p:blipFill>
        <p:spPr>
          <a:xfrm>
            <a:off x="8398934" y="492361"/>
            <a:ext cx="3571394" cy="2008909"/>
          </a:xfrm>
          <a:prstGeom prst="rect">
            <a:avLst/>
          </a:prstGeom>
        </p:spPr>
      </p:pic>
    </p:spTree>
    <p:extLst>
      <p:ext uri="{BB962C8B-B14F-4D97-AF65-F5344CB8AC3E}">
        <p14:creationId xmlns:p14="http://schemas.microsoft.com/office/powerpoint/2010/main" val="1516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C3A636-ADE2-282C-C376-F72DA38B27B7}"/>
              </a:ext>
            </a:extLst>
          </p:cNvPr>
          <p:cNvSpPr>
            <a:spLocks noGrp="1"/>
          </p:cNvSpPr>
          <p:nvPr>
            <p:ph type="sldNum" sz="quarter" idx="12"/>
          </p:nvPr>
        </p:nvSpPr>
        <p:spPr/>
        <p:txBody>
          <a:bodyPr/>
          <a:lstStyle/>
          <a:p>
            <a:fld id="{10A01DC5-1685-4615-8240-15192985C6A2}" type="slidenum">
              <a:rPr lang="en-AU" noProof="0" smtClean="0"/>
              <a:t>28</a:t>
            </a:fld>
            <a:endParaRPr lang="en-AU" noProof="0" dirty="0"/>
          </a:p>
        </p:txBody>
      </p:sp>
      <p:sp>
        <p:nvSpPr>
          <p:cNvPr id="3" name="Title 2">
            <a:extLst>
              <a:ext uri="{FF2B5EF4-FFF2-40B4-BE49-F238E27FC236}">
                <a16:creationId xmlns:a16="http://schemas.microsoft.com/office/drawing/2014/main" id="{C6F027EB-3900-E624-3D58-90A9A45C4C95}"/>
              </a:ext>
            </a:extLst>
          </p:cNvPr>
          <p:cNvSpPr>
            <a:spLocks noGrp="1"/>
          </p:cNvSpPr>
          <p:nvPr>
            <p:ph type="title"/>
          </p:nvPr>
        </p:nvSpPr>
        <p:spPr/>
        <p:txBody>
          <a:bodyPr/>
          <a:lstStyle/>
          <a:p>
            <a:r>
              <a:rPr lang="en-AU" b="1" noProof="0" dirty="0"/>
              <a:t>Project management – Base project</a:t>
            </a:r>
            <a:br>
              <a:rPr lang="en-AU" b="1" noProof="0" dirty="0"/>
            </a:br>
            <a:endParaRPr lang="en-AU" noProof="0" dirty="0"/>
          </a:p>
        </p:txBody>
      </p:sp>
      <p:sp>
        <p:nvSpPr>
          <p:cNvPr id="4" name="Text Placeholder 3">
            <a:extLst>
              <a:ext uri="{FF2B5EF4-FFF2-40B4-BE49-F238E27FC236}">
                <a16:creationId xmlns:a16="http://schemas.microsoft.com/office/drawing/2014/main" id="{9438F976-9102-C21F-53F3-7C0ECA54C85A}"/>
              </a:ext>
            </a:extLst>
          </p:cNvPr>
          <p:cNvSpPr>
            <a:spLocks noGrp="1"/>
          </p:cNvSpPr>
          <p:nvPr>
            <p:ph type="body" sz="quarter" idx="18"/>
          </p:nvPr>
        </p:nvSpPr>
        <p:spPr>
          <a:xfrm>
            <a:off x="708000" y="1183978"/>
            <a:ext cx="3068300" cy="1020216"/>
          </a:xfrm>
        </p:spPr>
        <p:txBody>
          <a:bodyPr wrap="square">
            <a:spAutoFit/>
          </a:bodyPr>
          <a:lstStyle/>
          <a:p>
            <a:r>
              <a:rPr lang="en-AU" b="1" noProof="0" dirty="0"/>
              <a:t>Tray development</a:t>
            </a:r>
          </a:p>
          <a:p>
            <a:endParaRPr lang="en-AU" noProof="0" dirty="0"/>
          </a:p>
        </p:txBody>
      </p:sp>
      <p:pic>
        <p:nvPicPr>
          <p:cNvPr id="6" name="Picture 5">
            <a:extLst>
              <a:ext uri="{FF2B5EF4-FFF2-40B4-BE49-F238E27FC236}">
                <a16:creationId xmlns:a16="http://schemas.microsoft.com/office/drawing/2014/main" id="{49BEBA7D-D431-31BB-FADF-3E8384E4416A}"/>
              </a:ext>
            </a:extLst>
          </p:cNvPr>
          <p:cNvPicPr>
            <a:picLocks noChangeAspect="1"/>
          </p:cNvPicPr>
          <p:nvPr/>
        </p:nvPicPr>
        <p:blipFill>
          <a:blip r:embed="rId2"/>
          <a:stretch>
            <a:fillRect/>
          </a:stretch>
        </p:blipFill>
        <p:spPr>
          <a:xfrm>
            <a:off x="4051301" y="786570"/>
            <a:ext cx="7597800" cy="5819430"/>
          </a:xfrm>
          <a:prstGeom prst="rect">
            <a:avLst/>
          </a:prstGeom>
        </p:spPr>
      </p:pic>
      <p:sp>
        <p:nvSpPr>
          <p:cNvPr id="7" name="TextBox 6">
            <a:extLst>
              <a:ext uri="{FF2B5EF4-FFF2-40B4-BE49-F238E27FC236}">
                <a16:creationId xmlns:a16="http://schemas.microsoft.com/office/drawing/2014/main" id="{19E9BC11-F0B4-C01B-88F6-8FFD17526859}"/>
              </a:ext>
            </a:extLst>
          </p:cNvPr>
          <p:cNvSpPr txBox="1"/>
          <p:nvPr/>
        </p:nvSpPr>
        <p:spPr>
          <a:xfrm>
            <a:off x="440102" y="3478801"/>
            <a:ext cx="3416300" cy="553998"/>
          </a:xfrm>
          <a:prstGeom prst="rect">
            <a:avLst/>
          </a:prstGeom>
          <a:noFill/>
        </p:spPr>
        <p:txBody>
          <a:bodyPr wrap="square" lIns="0" tIns="0" rIns="0" bIns="0" rtlCol="0">
            <a:spAutoFit/>
          </a:bodyPr>
          <a:lstStyle/>
          <a:p>
            <a:pPr algn="l"/>
            <a:r>
              <a:rPr lang="en-AU" sz="1800" noProof="0" dirty="0"/>
              <a:t>What information is presented in this working drawing?</a:t>
            </a:r>
          </a:p>
        </p:txBody>
      </p:sp>
    </p:spTree>
    <p:extLst>
      <p:ext uri="{BB962C8B-B14F-4D97-AF65-F5344CB8AC3E}">
        <p14:creationId xmlns:p14="http://schemas.microsoft.com/office/powerpoint/2010/main" val="302082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AB04B-5B30-B6AC-C72A-16A6D7BB3424}"/>
              </a:ext>
            </a:extLst>
          </p:cNvPr>
          <p:cNvSpPr>
            <a:spLocks noGrp="1"/>
          </p:cNvSpPr>
          <p:nvPr>
            <p:ph type="sldNum" sz="quarter" idx="12"/>
          </p:nvPr>
        </p:nvSpPr>
        <p:spPr/>
        <p:txBody>
          <a:bodyPr/>
          <a:lstStyle/>
          <a:p>
            <a:fld id="{10A01DC5-1685-4615-8240-15192985C6A2}" type="slidenum">
              <a:rPr lang="en-AU" noProof="0" smtClean="0"/>
              <a:t>29</a:t>
            </a:fld>
            <a:endParaRPr lang="en-AU" noProof="0" dirty="0"/>
          </a:p>
        </p:txBody>
      </p:sp>
      <p:sp>
        <p:nvSpPr>
          <p:cNvPr id="3" name="Title 2">
            <a:extLst>
              <a:ext uri="{FF2B5EF4-FFF2-40B4-BE49-F238E27FC236}">
                <a16:creationId xmlns:a16="http://schemas.microsoft.com/office/drawing/2014/main" id="{FFD52741-A6E0-3329-D99A-2258E684CAAC}"/>
              </a:ext>
            </a:extLst>
          </p:cNvPr>
          <p:cNvSpPr>
            <a:spLocks noGrp="1"/>
          </p:cNvSpPr>
          <p:nvPr>
            <p:ph type="title"/>
          </p:nvPr>
        </p:nvSpPr>
        <p:spPr/>
        <p:txBody>
          <a:bodyPr/>
          <a:lstStyle/>
          <a:p>
            <a:r>
              <a:rPr lang="en-AU" b="1" noProof="0" dirty="0"/>
              <a:t>Project management – Base project</a:t>
            </a:r>
            <a:br>
              <a:rPr lang="en-AU" b="1" noProof="0" dirty="0"/>
            </a:br>
            <a:endParaRPr lang="en-AU" noProof="0" dirty="0"/>
          </a:p>
        </p:txBody>
      </p:sp>
      <p:sp>
        <p:nvSpPr>
          <p:cNvPr id="4" name="Text Placeholder 3">
            <a:extLst>
              <a:ext uri="{FF2B5EF4-FFF2-40B4-BE49-F238E27FC236}">
                <a16:creationId xmlns:a16="http://schemas.microsoft.com/office/drawing/2014/main" id="{6DB61084-C26C-632F-A83D-EE261B9CCB27}"/>
              </a:ext>
            </a:extLst>
          </p:cNvPr>
          <p:cNvSpPr>
            <a:spLocks noGrp="1"/>
          </p:cNvSpPr>
          <p:nvPr>
            <p:ph type="body" sz="quarter" idx="18"/>
          </p:nvPr>
        </p:nvSpPr>
        <p:spPr/>
        <p:txBody>
          <a:bodyPr/>
          <a:lstStyle/>
          <a:p>
            <a:r>
              <a:rPr lang="en-AU" noProof="0" dirty="0"/>
              <a:t>Metal frame</a:t>
            </a:r>
          </a:p>
        </p:txBody>
      </p:sp>
      <p:sp>
        <p:nvSpPr>
          <p:cNvPr id="5" name="Text Placeholder 4">
            <a:extLst>
              <a:ext uri="{FF2B5EF4-FFF2-40B4-BE49-F238E27FC236}">
                <a16:creationId xmlns:a16="http://schemas.microsoft.com/office/drawing/2014/main" id="{7DE2EA54-0519-8D01-9023-7187C32C2469}"/>
              </a:ext>
            </a:extLst>
          </p:cNvPr>
          <p:cNvSpPr>
            <a:spLocks noGrp="1"/>
          </p:cNvSpPr>
          <p:nvPr>
            <p:ph type="body" sz="quarter" idx="17"/>
          </p:nvPr>
        </p:nvSpPr>
        <p:spPr>
          <a:xfrm>
            <a:off x="360000" y="1567086"/>
            <a:ext cx="2243500" cy="4807835"/>
          </a:xfrm>
        </p:spPr>
        <p:txBody>
          <a:bodyPr/>
          <a:lstStyle/>
          <a:p>
            <a:endParaRPr lang="en-AU" noProof="0" dirty="0"/>
          </a:p>
        </p:txBody>
      </p:sp>
      <p:pic>
        <p:nvPicPr>
          <p:cNvPr id="7" name="Picture 6">
            <a:extLst>
              <a:ext uri="{FF2B5EF4-FFF2-40B4-BE49-F238E27FC236}">
                <a16:creationId xmlns:a16="http://schemas.microsoft.com/office/drawing/2014/main" id="{16F89244-C7B5-570D-9EA1-EAF20B6C2429}"/>
              </a:ext>
            </a:extLst>
          </p:cNvPr>
          <p:cNvPicPr>
            <a:picLocks noChangeAspect="1"/>
          </p:cNvPicPr>
          <p:nvPr/>
        </p:nvPicPr>
        <p:blipFill>
          <a:blip r:embed="rId2"/>
          <a:stretch>
            <a:fillRect/>
          </a:stretch>
        </p:blipFill>
        <p:spPr>
          <a:xfrm>
            <a:off x="4119200" y="905601"/>
            <a:ext cx="7364800" cy="5640967"/>
          </a:xfrm>
          <a:prstGeom prst="rect">
            <a:avLst/>
          </a:prstGeom>
        </p:spPr>
      </p:pic>
    </p:spTree>
    <p:extLst>
      <p:ext uri="{BB962C8B-B14F-4D97-AF65-F5344CB8AC3E}">
        <p14:creationId xmlns:p14="http://schemas.microsoft.com/office/powerpoint/2010/main" val="145946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noProof="0" dirty="0"/>
              <a:t>Learning intention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48000" y="1589617"/>
            <a:ext cx="11303000" cy="51021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noProof="0" dirty="0">
                <a:solidFill>
                  <a:srgbClr val="002664"/>
                </a:solidFill>
                <a:latin typeface="Arial" panose="020B0604020202020204" pitchFamily="34" charset="0"/>
                <a:cs typeface="Arial" panose="020B0604020202020204" pitchFamily="34" charset="0"/>
              </a:rPr>
              <a:t>We are learning to</a:t>
            </a:r>
            <a:r>
              <a:rPr lang="en-AU" sz="2000" b="1" noProof="0" dirty="0">
                <a:solidFill>
                  <a:srgbClr val="22272B"/>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noProof="0" dirty="0">
                <a:solidFill>
                  <a:srgbClr val="002664"/>
                </a:solidFill>
                <a:latin typeface="Arial" panose="020B0604020202020204" pitchFamily="34" charset="0"/>
                <a:cs typeface="Arial" panose="020B0604020202020204" pitchFamily="34" charset="0"/>
              </a:rPr>
              <a:t>understand the properties and everyday applications of metal</a:t>
            </a:r>
          </a:p>
          <a:p>
            <a:pPr marL="342900" indent="-342900">
              <a:lnSpc>
                <a:spcPct val="150000"/>
              </a:lnSpc>
              <a:buFont typeface="Arial" panose="020B0604020202020204" pitchFamily="34" charset="0"/>
              <a:buChar char="•"/>
            </a:pPr>
            <a:r>
              <a:rPr lang="en-AU" sz="2000" noProof="0" dirty="0">
                <a:solidFill>
                  <a:srgbClr val="002664"/>
                </a:solidFill>
                <a:latin typeface="Arial"/>
                <a:cs typeface="Arial"/>
              </a:rPr>
              <a:t>apply safe production techniques for materials and production processes.</a:t>
            </a:r>
          </a:p>
          <a:p>
            <a:pPr marL="342900" indent="-342900">
              <a:lnSpc>
                <a:spcPct val="150000"/>
              </a:lnSpc>
              <a:buFont typeface="Arial" panose="020B0604020202020204" pitchFamily="34" charset="0"/>
              <a:buChar char="•"/>
            </a:pPr>
            <a:endParaRPr lang="en-AU" sz="2000" noProof="0" dirty="0">
              <a:solidFill>
                <a:srgbClr val="002664"/>
              </a:solidFill>
              <a:latin typeface="Arial" panose="020B0604020202020204" pitchFamily="34" charset="0"/>
              <a:cs typeface="Arial" panose="020B0604020202020204" pitchFamily="34" charset="0"/>
            </a:endParaRPr>
          </a:p>
          <a:p>
            <a:pPr>
              <a:lnSpc>
                <a:spcPct val="150000"/>
              </a:lnSpc>
            </a:pPr>
            <a:r>
              <a:rPr lang="en-AU" sz="2000" b="1" noProof="0" dirty="0">
                <a:solidFill>
                  <a:srgbClr val="002664"/>
                </a:solidFill>
                <a:latin typeface="Arial" panose="020B0604020202020204" pitchFamily="34" charset="0"/>
                <a:cs typeface="Arial" panose="020B0604020202020204" pitchFamily="34" charset="0"/>
              </a:rPr>
              <a:t>We can:</a:t>
            </a:r>
            <a:endParaRPr lang="en-AU" sz="2000" noProof="0" dirty="0">
              <a:solidFill>
                <a:srgbClr val="002664"/>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2000" noProof="0" dirty="0">
                <a:solidFill>
                  <a:srgbClr val="002664"/>
                </a:solidFill>
                <a:latin typeface="Arial" panose="020B0604020202020204" pitchFamily="34" charset="0"/>
                <a:cs typeface="Arial" panose="020B0604020202020204" pitchFamily="34" charset="0"/>
              </a:rPr>
              <a:t>explain where metals come from and how they are processed</a:t>
            </a:r>
          </a:p>
          <a:p>
            <a:pPr marL="342900" indent="-342900">
              <a:lnSpc>
                <a:spcPct val="150000"/>
              </a:lnSpc>
              <a:buFont typeface="Arial"/>
              <a:buChar char="•"/>
            </a:pPr>
            <a:r>
              <a:rPr lang="en-AU" sz="2000" noProof="0" dirty="0">
                <a:solidFill>
                  <a:srgbClr val="002664"/>
                </a:solidFill>
                <a:latin typeface="Arial" panose="020B0604020202020204" pitchFamily="34" charset="0"/>
                <a:cs typeface="Arial" panose="020B0604020202020204" pitchFamily="34" charset="0"/>
              </a:rPr>
              <a:t>identify key tools and equipment used in metalwork</a:t>
            </a:r>
          </a:p>
          <a:p>
            <a:pPr marL="342900" indent="-342900">
              <a:lnSpc>
                <a:spcPct val="150000"/>
              </a:lnSpc>
              <a:buFont typeface="Arial"/>
              <a:buChar char="•"/>
            </a:pPr>
            <a:r>
              <a:rPr lang="en-AU" sz="2000" noProof="0" dirty="0">
                <a:solidFill>
                  <a:srgbClr val="002664"/>
                </a:solidFill>
                <a:latin typeface="Arial" panose="020B0604020202020204" pitchFamily="34" charset="0"/>
                <a:cs typeface="Arial" panose="020B0604020202020204" pitchFamily="34" charset="0"/>
              </a:rPr>
              <a:t>understand and apply safety procedures in the metal workshop</a:t>
            </a:r>
          </a:p>
          <a:p>
            <a:pPr marL="342900" indent="-342900">
              <a:lnSpc>
                <a:spcPct val="150000"/>
              </a:lnSpc>
              <a:buFont typeface="Arial"/>
              <a:buChar char="•"/>
            </a:pPr>
            <a:r>
              <a:rPr lang="en-AU" sz="2000" noProof="0" dirty="0">
                <a:solidFill>
                  <a:srgbClr val="002664"/>
                </a:solidFill>
                <a:latin typeface="Arial"/>
                <a:cs typeface="Arial"/>
              </a:rPr>
              <a:t>safely and accurately use metalworking processes to produce components and solutions</a:t>
            </a:r>
            <a:endParaRPr lang="en-AU" sz="2000" strike="sngStrike" noProof="0" dirty="0">
              <a:solidFill>
                <a:srgbClr val="002664"/>
              </a:solidFill>
              <a:highlight>
                <a:srgbClr val="FF00FF"/>
              </a:highlight>
              <a:latin typeface="Arial"/>
              <a:cs typeface="Arial"/>
            </a:endParaRPr>
          </a:p>
          <a:p>
            <a:pPr marL="342900" indent="-342900">
              <a:lnSpc>
                <a:spcPct val="150000"/>
              </a:lnSpc>
              <a:buFont typeface="Arial"/>
              <a:buChar char="•"/>
            </a:pPr>
            <a:r>
              <a:rPr lang="en-AU" sz="2000" noProof="0" dirty="0">
                <a:solidFill>
                  <a:srgbClr val="002664"/>
                </a:solidFill>
                <a:latin typeface="Arial" panose="020B0604020202020204" pitchFamily="34" charset="0"/>
                <a:cs typeface="Arial" panose="020B0604020202020204" pitchFamily="34" charset="0"/>
              </a:rPr>
              <a:t>test, collaboratively evaluate and apply rectification measures. </a:t>
            </a:r>
            <a:endParaRPr lang="en-AU" sz="2000" noProof="0" dirty="0">
              <a:latin typeface="Arial" panose="020B0604020202020204" pitchFamily="34" charset="0"/>
              <a:cs typeface="Arial" panose="020B0604020202020204" pitchFamily="34" charset="0"/>
            </a:endParaRPr>
          </a:p>
          <a:p>
            <a:pPr marL="342900" indent="-342900">
              <a:lnSpc>
                <a:spcPct val="150000"/>
              </a:lnSpc>
              <a:buFont typeface="Arial"/>
              <a:buChar char="•"/>
            </a:pPr>
            <a:endParaRPr lang="en-AU" noProof="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3</a:t>
            </a:fld>
            <a:endParaRPr lang="en-AU" noProof="0" dirty="0"/>
          </a:p>
        </p:txBody>
      </p:sp>
    </p:spTree>
    <p:extLst>
      <p:ext uri="{BB962C8B-B14F-4D97-AF65-F5344CB8AC3E}">
        <p14:creationId xmlns:p14="http://schemas.microsoft.com/office/powerpoint/2010/main" val="3357521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9EFD52-DE31-1AC9-07F1-D579A5FC864D}"/>
              </a:ext>
            </a:extLst>
          </p:cNvPr>
          <p:cNvSpPr>
            <a:spLocks noGrp="1"/>
          </p:cNvSpPr>
          <p:nvPr>
            <p:ph type="sldNum" sz="quarter" idx="12"/>
          </p:nvPr>
        </p:nvSpPr>
        <p:spPr/>
        <p:txBody>
          <a:bodyPr/>
          <a:lstStyle/>
          <a:p>
            <a:fld id="{10A01DC5-1685-4615-8240-15192985C6A2}" type="slidenum">
              <a:rPr lang="en-AU" noProof="0" smtClean="0"/>
              <a:t>30</a:t>
            </a:fld>
            <a:endParaRPr lang="en-AU" noProof="0" dirty="0"/>
          </a:p>
        </p:txBody>
      </p:sp>
      <p:sp>
        <p:nvSpPr>
          <p:cNvPr id="3" name="Title 2">
            <a:extLst>
              <a:ext uri="{FF2B5EF4-FFF2-40B4-BE49-F238E27FC236}">
                <a16:creationId xmlns:a16="http://schemas.microsoft.com/office/drawing/2014/main" id="{751760B1-65CC-C54E-9902-D06341603680}"/>
              </a:ext>
            </a:extLst>
          </p:cNvPr>
          <p:cNvSpPr>
            <a:spLocks noGrp="1"/>
          </p:cNvSpPr>
          <p:nvPr>
            <p:ph type="title"/>
          </p:nvPr>
        </p:nvSpPr>
        <p:spPr/>
        <p:txBody>
          <a:bodyPr/>
          <a:lstStyle/>
          <a:p>
            <a:r>
              <a:rPr lang="en-AU" b="1" noProof="0" dirty="0"/>
              <a:t>Project management – Base project</a:t>
            </a:r>
            <a:br>
              <a:rPr lang="en-AU" b="1" noProof="0" dirty="0"/>
            </a:br>
            <a:endParaRPr lang="en-AU" noProof="0" dirty="0"/>
          </a:p>
        </p:txBody>
      </p:sp>
      <p:sp>
        <p:nvSpPr>
          <p:cNvPr id="4" name="Text Placeholder 3">
            <a:extLst>
              <a:ext uri="{FF2B5EF4-FFF2-40B4-BE49-F238E27FC236}">
                <a16:creationId xmlns:a16="http://schemas.microsoft.com/office/drawing/2014/main" id="{EDE1781B-1418-85DF-ACD3-8649AE974C29}"/>
              </a:ext>
            </a:extLst>
          </p:cNvPr>
          <p:cNvSpPr>
            <a:spLocks noGrp="1"/>
          </p:cNvSpPr>
          <p:nvPr>
            <p:ph type="body" sz="quarter" idx="18"/>
          </p:nvPr>
        </p:nvSpPr>
        <p:spPr/>
        <p:txBody>
          <a:bodyPr/>
          <a:lstStyle/>
          <a:p>
            <a:r>
              <a:rPr lang="en-AU" noProof="0" dirty="0"/>
              <a:t>Assembled base project</a:t>
            </a:r>
          </a:p>
        </p:txBody>
      </p:sp>
      <p:sp>
        <p:nvSpPr>
          <p:cNvPr id="5" name="Text Placeholder 4">
            <a:extLst>
              <a:ext uri="{FF2B5EF4-FFF2-40B4-BE49-F238E27FC236}">
                <a16:creationId xmlns:a16="http://schemas.microsoft.com/office/drawing/2014/main" id="{C04958C5-A4E0-D9C6-C20B-45AFBD96FB4B}"/>
              </a:ext>
            </a:extLst>
          </p:cNvPr>
          <p:cNvSpPr>
            <a:spLocks noGrp="1"/>
          </p:cNvSpPr>
          <p:nvPr>
            <p:ph type="body" sz="quarter" idx="17"/>
          </p:nvPr>
        </p:nvSpPr>
        <p:spPr>
          <a:xfrm>
            <a:off x="939898" y="2304134"/>
            <a:ext cx="4770800" cy="3131914"/>
          </a:xfrm>
          <a:solidFill>
            <a:srgbClr val="CBEDFD"/>
          </a:solidFill>
        </p:spPr>
        <p:txBody>
          <a:bodyPr/>
          <a:lstStyle/>
          <a:p>
            <a:r>
              <a:rPr lang="en-AU" noProof="0" dirty="0"/>
              <a:t>Your challenge is to take the base project and imagine three different, practical purposes it could be adapted for. </a:t>
            </a:r>
          </a:p>
          <a:p>
            <a:r>
              <a:rPr lang="en-AU" noProof="0" dirty="0"/>
              <a:t>Each purpose should involve the addition of at least one unique feature that transforms the tray to suit that purpose.</a:t>
            </a:r>
          </a:p>
          <a:p>
            <a:endParaRPr lang="en-AU" noProof="0" dirty="0"/>
          </a:p>
        </p:txBody>
      </p:sp>
      <p:pic>
        <p:nvPicPr>
          <p:cNvPr id="6" name="Picture 5">
            <a:extLst>
              <a:ext uri="{FF2B5EF4-FFF2-40B4-BE49-F238E27FC236}">
                <a16:creationId xmlns:a16="http://schemas.microsoft.com/office/drawing/2014/main" id="{16632DD1-C8D0-F5B5-45F0-F1B99C94685A}"/>
              </a:ext>
            </a:extLst>
          </p:cNvPr>
          <p:cNvPicPr>
            <a:picLocks noChangeAspect="1"/>
          </p:cNvPicPr>
          <p:nvPr/>
        </p:nvPicPr>
        <p:blipFill>
          <a:blip r:embed="rId2"/>
          <a:stretch>
            <a:fillRect/>
          </a:stretch>
        </p:blipFill>
        <p:spPr>
          <a:xfrm>
            <a:off x="6290595" y="882183"/>
            <a:ext cx="5193405" cy="5975817"/>
          </a:xfrm>
          <a:prstGeom prst="rect">
            <a:avLst/>
          </a:prstGeom>
        </p:spPr>
      </p:pic>
    </p:spTree>
    <p:extLst>
      <p:ext uri="{BB962C8B-B14F-4D97-AF65-F5344CB8AC3E}">
        <p14:creationId xmlns:p14="http://schemas.microsoft.com/office/powerpoint/2010/main" val="5967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80E3B1-EBBA-D608-A8AF-380E2ABFDCD8}"/>
              </a:ext>
            </a:extLst>
          </p:cNvPr>
          <p:cNvSpPr>
            <a:spLocks noGrp="1"/>
          </p:cNvSpPr>
          <p:nvPr>
            <p:ph type="sldNum" sz="quarter" idx="12"/>
          </p:nvPr>
        </p:nvSpPr>
        <p:spPr/>
        <p:txBody>
          <a:bodyPr/>
          <a:lstStyle/>
          <a:p>
            <a:fld id="{10A01DC5-1685-4615-8240-15192985C6A2}" type="slidenum">
              <a:rPr lang="en-AU" noProof="0" smtClean="0"/>
              <a:t>31</a:t>
            </a:fld>
            <a:endParaRPr lang="en-AU" noProof="0" dirty="0"/>
          </a:p>
        </p:txBody>
      </p:sp>
      <p:sp>
        <p:nvSpPr>
          <p:cNvPr id="3" name="Title 2">
            <a:extLst>
              <a:ext uri="{FF2B5EF4-FFF2-40B4-BE49-F238E27FC236}">
                <a16:creationId xmlns:a16="http://schemas.microsoft.com/office/drawing/2014/main" id="{F0B55B39-FBD8-7A52-5242-722DF21D09C9}"/>
              </a:ext>
            </a:extLst>
          </p:cNvPr>
          <p:cNvSpPr>
            <a:spLocks noGrp="1"/>
          </p:cNvSpPr>
          <p:nvPr>
            <p:ph type="title"/>
          </p:nvPr>
        </p:nvSpPr>
        <p:spPr/>
        <p:txBody>
          <a:bodyPr/>
          <a:lstStyle/>
          <a:p>
            <a:r>
              <a:rPr lang="en-AU" noProof="0" dirty="0"/>
              <a:t>Potential Designs</a:t>
            </a:r>
          </a:p>
        </p:txBody>
      </p:sp>
      <p:pic>
        <p:nvPicPr>
          <p:cNvPr id="6" name="Picture 5">
            <a:extLst>
              <a:ext uri="{FF2B5EF4-FFF2-40B4-BE49-F238E27FC236}">
                <a16:creationId xmlns:a16="http://schemas.microsoft.com/office/drawing/2014/main" id="{1C262847-25CE-537D-AE3B-EA563FE45C6C}"/>
              </a:ext>
            </a:extLst>
          </p:cNvPr>
          <p:cNvPicPr>
            <a:picLocks noChangeAspect="1"/>
          </p:cNvPicPr>
          <p:nvPr/>
        </p:nvPicPr>
        <p:blipFill>
          <a:blip r:embed="rId2"/>
          <a:stretch>
            <a:fillRect/>
          </a:stretch>
        </p:blipFill>
        <p:spPr>
          <a:xfrm>
            <a:off x="0" y="1117639"/>
            <a:ext cx="4163790" cy="4752959"/>
          </a:xfrm>
          <a:prstGeom prst="rect">
            <a:avLst/>
          </a:prstGeom>
        </p:spPr>
      </p:pic>
      <p:pic>
        <p:nvPicPr>
          <p:cNvPr id="7" name="Picture 6">
            <a:extLst>
              <a:ext uri="{FF2B5EF4-FFF2-40B4-BE49-F238E27FC236}">
                <a16:creationId xmlns:a16="http://schemas.microsoft.com/office/drawing/2014/main" id="{18905AB8-2A87-CD01-05D4-500233BFD408}"/>
              </a:ext>
            </a:extLst>
          </p:cNvPr>
          <p:cNvPicPr>
            <a:picLocks noChangeAspect="1"/>
          </p:cNvPicPr>
          <p:nvPr/>
        </p:nvPicPr>
        <p:blipFill>
          <a:blip r:embed="rId3"/>
          <a:stretch>
            <a:fillRect/>
          </a:stretch>
        </p:blipFill>
        <p:spPr>
          <a:xfrm>
            <a:off x="4163790" y="632800"/>
            <a:ext cx="4261841" cy="5237798"/>
          </a:xfrm>
          <a:prstGeom prst="rect">
            <a:avLst/>
          </a:prstGeom>
        </p:spPr>
      </p:pic>
      <p:pic>
        <p:nvPicPr>
          <p:cNvPr id="8" name="Picture 7">
            <a:extLst>
              <a:ext uri="{FF2B5EF4-FFF2-40B4-BE49-F238E27FC236}">
                <a16:creationId xmlns:a16="http://schemas.microsoft.com/office/drawing/2014/main" id="{E805CE60-D006-4677-6D3D-7C7EAF1AC131}"/>
              </a:ext>
            </a:extLst>
          </p:cNvPr>
          <p:cNvPicPr>
            <a:picLocks noChangeAspect="1"/>
          </p:cNvPicPr>
          <p:nvPr/>
        </p:nvPicPr>
        <p:blipFill>
          <a:blip r:embed="rId4"/>
          <a:stretch>
            <a:fillRect/>
          </a:stretch>
        </p:blipFill>
        <p:spPr>
          <a:xfrm>
            <a:off x="8122709" y="945050"/>
            <a:ext cx="3721291" cy="4613298"/>
          </a:xfrm>
          <a:prstGeom prst="rect">
            <a:avLst/>
          </a:prstGeom>
        </p:spPr>
      </p:pic>
    </p:spTree>
    <p:extLst>
      <p:ext uri="{BB962C8B-B14F-4D97-AF65-F5344CB8AC3E}">
        <p14:creationId xmlns:p14="http://schemas.microsoft.com/office/powerpoint/2010/main" val="187040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86ADB6-4269-CD32-1586-C677691640A0}"/>
              </a:ext>
            </a:extLst>
          </p:cNvPr>
          <p:cNvSpPr>
            <a:spLocks noGrp="1"/>
          </p:cNvSpPr>
          <p:nvPr>
            <p:ph type="sldNum" sz="quarter" idx="12"/>
          </p:nvPr>
        </p:nvSpPr>
        <p:spPr/>
        <p:txBody>
          <a:bodyPr/>
          <a:lstStyle/>
          <a:p>
            <a:fld id="{10A01DC5-1685-4615-8240-15192985C6A2}" type="slidenum">
              <a:rPr lang="en-AU" noProof="0" smtClean="0"/>
              <a:t>32</a:t>
            </a:fld>
            <a:endParaRPr lang="en-AU" noProof="0" dirty="0"/>
          </a:p>
        </p:txBody>
      </p:sp>
      <p:sp>
        <p:nvSpPr>
          <p:cNvPr id="3" name="Title 2">
            <a:extLst>
              <a:ext uri="{FF2B5EF4-FFF2-40B4-BE49-F238E27FC236}">
                <a16:creationId xmlns:a16="http://schemas.microsoft.com/office/drawing/2014/main" id="{D490F28F-B252-DE1F-7E9B-EEE061EF8DF2}"/>
              </a:ext>
            </a:extLst>
          </p:cNvPr>
          <p:cNvSpPr>
            <a:spLocks noGrp="1"/>
          </p:cNvSpPr>
          <p:nvPr>
            <p:ph type="title"/>
          </p:nvPr>
        </p:nvSpPr>
        <p:spPr/>
        <p:txBody>
          <a:bodyPr/>
          <a:lstStyle/>
          <a:p>
            <a:r>
              <a:rPr lang="en-AU" b="1" noProof="0" dirty="0"/>
              <a:t>Parts list</a:t>
            </a:r>
            <a:br>
              <a:rPr lang="en-AU" b="1" noProof="0" dirty="0"/>
            </a:br>
            <a:endParaRPr lang="en-AU" noProof="0" dirty="0"/>
          </a:p>
        </p:txBody>
      </p:sp>
      <p:sp>
        <p:nvSpPr>
          <p:cNvPr id="5" name="Text Placeholder 4">
            <a:extLst>
              <a:ext uri="{FF2B5EF4-FFF2-40B4-BE49-F238E27FC236}">
                <a16:creationId xmlns:a16="http://schemas.microsoft.com/office/drawing/2014/main" id="{D37092E1-E2C4-767F-3A6C-80F5D89C1233}"/>
              </a:ext>
            </a:extLst>
          </p:cNvPr>
          <p:cNvSpPr>
            <a:spLocks noGrp="1"/>
          </p:cNvSpPr>
          <p:nvPr>
            <p:ph type="body" sz="quarter" idx="17"/>
          </p:nvPr>
        </p:nvSpPr>
        <p:spPr>
          <a:xfrm>
            <a:off x="360000" y="1026576"/>
            <a:ext cx="5113700" cy="5489424"/>
          </a:xfrm>
        </p:spPr>
        <p:txBody>
          <a:bodyPr/>
          <a:lstStyle/>
          <a:p>
            <a:r>
              <a:rPr lang="en-AU" noProof="0" dirty="0"/>
              <a:t>The parts list is presented as a table and describes the:</a:t>
            </a:r>
          </a:p>
          <a:p>
            <a:pPr marL="342900" indent="-342900">
              <a:buFont typeface="Arial" panose="020B0604020202020204" pitchFamily="34" charset="0"/>
              <a:buChar char="•"/>
            </a:pPr>
            <a:r>
              <a:rPr lang="en-AU" noProof="0" dirty="0"/>
              <a:t>type of material to be used</a:t>
            </a:r>
          </a:p>
          <a:p>
            <a:pPr marL="342900" indent="-342900">
              <a:buFont typeface="Arial" panose="020B0604020202020204" pitchFamily="34" charset="0"/>
              <a:buChar char="•"/>
            </a:pPr>
            <a:r>
              <a:rPr lang="en-AU" noProof="0" dirty="0"/>
              <a:t>dimensions of the material</a:t>
            </a:r>
          </a:p>
          <a:p>
            <a:pPr marL="342900" indent="-342900">
              <a:buFont typeface="Arial" panose="020B0604020202020204" pitchFamily="34" charset="0"/>
              <a:buChar char="•"/>
            </a:pPr>
            <a:r>
              <a:rPr lang="en-AU" noProof="0" dirty="0"/>
              <a:t>number of parts</a:t>
            </a:r>
          </a:p>
          <a:p>
            <a:pPr marL="342900" indent="-342900">
              <a:buFont typeface="Arial" panose="020B0604020202020204" pitchFamily="34" charset="0"/>
              <a:buChar char="•"/>
            </a:pPr>
            <a:r>
              <a:rPr lang="en-AU" noProof="0" dirty="0"/>
              <a:t>name of each part </a:t>
            </a:r>
          </a:p>
          <a:p>
            <a:pPr marL="342900" indent="-342900">
              <a:buFont typeface="Arial" panose="020B0604020202020204" pitchFamily="34" charset="0"/>
              <a:buChar char="•"/>
            </a:pPr>
            <a:r>
              <a:rPr lang="en-AU" noProof="0" dirty="0"/>
              <a:t>other information relevant to the manufacture of the project.</a:t>
            </a:r>
          </a:p>
        </p:txBody>
      </p:sp>
      <p:graphicFrame>
        <p:nvGraphicFramePr>
          <p:cNvPr id="6" name="Table 5">
            <a:extLst>
              <a:ext uri="{FF2B5EF4-FFF2-40B4-BE49-F238E27FC236}">
                <a16:creationId xmlns:a16="http://schemas.microsoft.com/office/drawing/2014/main" id="{BC714E61-0771-5E46-F5F1-EA9B88624627}"/>
              </a:ext>
            </a:extLst>
          </p:cNvPr>
          <p:cNvGraphicFramePr>
            <a:graphicFrameLocks noGrp="1"/>
          </p:cNvGraphicFramePr>
          <p:nvPr>
            <p:extLst>
              <p:ext uri="{D42A27DB-BD31-4B8C-83A1-F6EECF244321}">
                <p14:modId xmlns:p14="http://schemas.microsoft.com/office/powerpoint/2010/main" val="4032132358"/>
              </p:ext>
            </p:extLst>
          </p:nvPr>
        </p:nvGraphicFramePr>
        <p:xfrm>
          <a:off x="5641724" y="1871825"/>
          <a:ext cx="6028055" cy="4561602"/>
        </p:xfrm>
        <a:graphic>
          <a:graphicData uri="http://schemas.openxmlformats.org/drawingml/2006/table">
            <a:tbl>
              <a:tblPr firstRow="1" bandRow="1"/>
              <a:tblGrid>
                <a:gridCol w="362585">
                  <a:extLst>
                    <a:ext uri="{9D8B030D-6E8A-4147-A177-3AD203B41FA5}">
                      <a16:colId xmlns:a16="http://schemas.microsoft.com/office/drawing/2014/main" val="1032317391"/>
                    </a:ext>
                  </a:extLst>
                </a:gridCol>
                <a:gridCol w="1164590">
                  <a:extLst>
                    <a:ext uri="{9D8B030D-6E8A-4147-A177-3AD203B41FA5}">
                      <a16:colId xmlns:a16="http://schemas.microsoft.com/office/drawing/2014/main" val="1330853173"/>
                    </a:ext>
                  </a:extLst>
                </a:gridCol>
                <a:gridCol w="787400">
                  <a:extLst>
                    <a:ext uri="{9D8B030D-6E8A-4147-A177-3AD203B41FA5}">
                      <a16:colId xmlns:a16="http://schemas.microsoft.com/office/drawing/2014/main" val="3839254368"/>
                    </a:ext>
                  </a:extLst>
                </a:gridCol>
                <a:gridCol w="787400">
                  <a:extLst>
                    <a:ext uri="{9D8B030D-6E8A-4147-A177-3AD203B41FA5}">
                      <a16:colId xmlns:a16="http://schemas.microsoft.com/office/drawing/2014/main" val="122246687"/>
                    </a:ext>
                  </a:extLst>
                </a:gridCol>
                <a:gridCol w="787400">
                  <a:extLst>
                    <a:ext uri="{9D8B030D-6E8A-4147-A177-3AD203B41FA5}">
                      <a16:colId xmlns:a16="http://schemas.microsoft.com/office/drawing/2014/main" val="3617502037"/>
                    </a:ext>
                  </a:extLst>
                </a:gridCol>
                <a:gridCol w="788035">
                  <a:extLst>
                    <a:ext uri="{9D8B030D-6E8A-4147-A177-3AD203B41FA5}">
                      <a16:colId xmlns:a16="http://schemas.microsoft.com/office/drawing/2014/main" val="2837684108"/>
                    </a:ext>
                  </a:extLst>
                </a:gridCol>
                <a:gridCol w="1350645">
                  <a:extLst>
                    <a:ext uri="{9D8B030D-6E8A-4147-A177-3AD203B41FA5}">
                      <a16:colId xmlns:a16="http://schemas.microsoft.com/office/drawing/2014/main" val="2958526739"/>
                    </a:ext>
                  </a:extLst>
                </a:gridCol>
              </a:tblGrid>
              <a:tr h="440598">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No.</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Qty</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L mm</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W mm</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T mm</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Material</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965826249"/>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Tray</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260</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200</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0.55</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0.55mm gal sheet</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8976293"/>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Frame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590</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20</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Mild steel flat bar</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093153904"/>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156949"/>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905761749"/>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9324010"/>
                  </a:ext>
                </a:extLst>
              </a:tr>
              <a:tr h="686834">
                <a:tc>
                  <a:txBody>
                    <a:bodyPr/>
                    <a:lstStyle/>
                    <a:p>
                      <a:pPr>
                        <a:lnSpc>
                          <a:spcPct val="150000"/>
                        </a:lnSpc>
                        <a:spcBef>
                          <a:spcPts val="1200"/>
                        </a:spcBef>
                        <a:spcAft>
                          <a:spcPts val="600"/>
                        </a:spcAft>
                        <a:buNone/>
                      </a:pPr>
                      <a:r>
                        <a:rPr lang="en-AU" sz="11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154326753"/>
                  </a:ext>
                </a:extLst>
              </a:tr>
            </a:tbl>
          </a:graphicData>
        </a:graphic>
      </p:graphicFrame>
      <p:sp>
        <p:nvSpPr>
          <p:cNvPr id="7" name="TextBox 6">
            <a:extLst>
              <a:ext uri="{FF2B5EF4-FFF2-40B4-BE49-F238E27FC236}">
                <a16:creationId xmlns:a16="http://schemas.microsoft.com/office/drawing/2014/main" id="{41DB36FB-3992-A744-DE1F-C5CEA05505EE}"/>
              </a:ext>
            </a:extLst>
          </p:cNvPr>
          <p:cNvSpPr txBox="1"/>
          <p:nvPr/>
        </p:nvSpPr>
        <p:spPr>
          <a:xfrm>
            <a:off x="5641724" y="988174"/>
            <a:ext cx="6094902" cy="707886"/>
          </a:xfrm>
          <a:prstGeom prst="rect">
            <a:avLst/>
          </a:prstGeom>
          <a:noFill/>
        </p:spPr>
        <p:txBody>
          <a:bodyPr wrap="square">
            <a:spAutoFit/>
          </a:bodyPr>
          <a:lstStyle/>
          <a:p>
            <a:r>
              <a:rPr lang="en-AU" sz="2000" noProof="0" dirty="0"/>
              <a:t>Complete the table for your project adding the additional parts of your design.</a:t>
            </a:r>
          </a:p>
        </p:txBody>
      </p:sp>
    </p:spTree>
    <p:extLst>
      <p:ext uri="{BB962C8B-B14F-4D97-AF65-F5344CB8AC3E}">
        <p14:creationId xmlns:p14="http://schemas.microsoft.com/office/powerpoint/2010/main" val="112093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441404-3651-C388-EA0D-9F68F58247F8}"/>
              </a:ext>
            </a:extLst>
          </p:cNvPr>
          <p:cNvSpPr>
            <a:spLocks noGrp="1"/>
          </p:cNvSpPr>
          <p:nvPr>
            <p:ph type="sldNum" sz="quarter" idx="12"/>
          </p:nvPr>
        </p:nvSpPr>
        <p:spPr/>
        <p:txBody>
          <a:bodyPr/>
          <a:lstStyle/>
          <a:p>
            <a:fld id="{10A01DC5-1685-4615-8240-15192985C6A2}" type="slidenum">
              <a:rPr lang="en-AU" noProof="0" smtClean="0"/>
              <a:t>33</a:t>
            </a:fld>
            <a:endParaRPr lang="en-AU" noProof="0" dirty="0"/>
          </a:p>
        </p:txBody>
      </p:sp>
      <p:sp>
        <p:nvSpPr>
          <p:cNvPr id="3" name="Title 2">
            <a:extLst>
              <a:ext uri="{FF2B5EF4-FFF2-40B4-BE49-F238E27FC236}">
                <a16:creationId xmlns:a16="http://schemas.microsoft.com/office/drawing/2014/main" id="{29DFC9C7-14FE-5DC9-3380-6E10A823DF6D}"/>
              </a:ext>
            </a:extLst>
          </p:cNvPr>
          <p:cNvSpPr>
            <a:spLocks noGrp="1"/>
          </p:cNvSpPr>
          <p:nvPr>
            <p:ph type="title"/>
          </p:nvPr>
        </p:nvSpPr>
        <p:spPr/>
        <p:txBody>
          <a:bodyPr/>
          <a:lstStyle/>
          <a:p>
            <a:r>
              <a:rPr lang="en-AU" b="1" noProof="0" dirty="0"/>
              <a:t>Time management</a:t>
            </a:r>
            <a:br>
              <a:rPr lang="en-AU" b="1" noProof="0" dirty="0"/>
            </a:br>
            <a:endParaRPr lang="en-AU" noProof="0" dirty="0"/>
          </a:p>
        </p:txBody>
      </p:sp>
      <p:sp>
        <p:nvSpPr>
          <p:cNvPr id="4" name="Text Placeholder 3">
            <a:extLst>
              <a:ext uri="{FF2B5EF4-FFF2-40B4-BE49-F238E27FC236}">
                <a16:creationId xmlns:a16="http://schemas.microsoft.com/office/drawing/2014/main" id="{F0C825D0-D4D5-DE72-20C7-A6F0044B44F3}"/>
              </a:ext>
            </a:extLst>
          </p:cNvPr>
          <p:cNvSpPr>
            <a:spLocks noGrp="1"/>
          </p:cNvSpPr>
          <p:nvPr>
            <p:ph type="body" sz="quarter" idx="18"/>
          </p:nvPr>
        </p:nvSpPr>
        <p:spPr/>
        <p:txBody>
          <a:bodyPr/>
          <a:lstStyle/>
          <a:p>
            <a:r>
              <a:rPr lang="en-AU" noProof="0" dirty="0"/>
              <a:t>Time available</a:t>
            </a:r>
          </a:p>
        </p:txBody>
      </p:sp>
      <p:sp>
        <p:nvSpPr>
          <p:cNvPr id="5" name="Text Placeholder 4">
            <a:extLst>
              <a:ext uri="{FF2B5EF4-FFF2-40B4-BE49-F238E27FC236}">
                <a16:creationId xmlns:a16="http://schemas.microsoft.com/office/drawing/2014/main" id="{A924FCAB-0BB0-D8A0-834E-F728D3223618}"/>
              </a:ext>
            </a:extLst>
          </p:cNvPr>
          <p:cNvSpPr>
            <a:spLocks noGrp="1"/>
          </p:cNvSpPr>
          <p:nvPr>
            <p:ph type="body" sz="quarter" idx="17"/>
          </p:nvPr>
        </p:nvSpPr>
        <p:spPr>
          <a:xfrm>
            <a:off x="863600" y="1567087"/>
            <a:ext cx="10260400" cy="1861914"/>
          </a:xfrm>
        </p:spPr>
        <p:txBody>
          <a:bodyPr/>
          <a:lstStyle/>
          <a:p>
            <a:r>
              <a:rPr lang="en-AU" noProof="0" dirty="0"/>
              <a:t>Time management is the planning we do to make sure our project is completed in the time we have available. When we are planning the time management for this project, we need to look at the time we have available and the tasks we need to do to complete the project.</a:t>
            </a:r>
          </a:p>
          <a:p>
            <a:endParaRPr lang="en-AU" noProof="0" dirty="0"/>
          </a:p>
        </p:txBody>
      </p:sp>
      <p:graphicFrame>
        <p:nvGraphicFramePr>
          <p:cNvPr id="6" name="Table 5">
            <a:extLst>
              <a:ext uri="{FF2B5EF4-FFF2-40B4-BE49-F238E27FC236}">
                <a16:creationId xmlns:a16="http://schemas.microsoft.com/office/drawing/2014/main" id="{45422F41-2EF0-EE23-8671-B34E813BD808}"/>
              </a:ext>
            </a:extLst>
          </p:cNvPr>
          <p:cNvGraphicFramePr>
            <a:graphicFrameLocks noGrp="1"/>
          </p:cNvGraphicFramePr>
          <p:nvPr>
            <p:extLst>
              <p:ext uri="{D42A27DB-BD31-4B8C-83A1-F6EECF244321}">
                <p14:modId xmlns:p14="http://schemas.microsoft.com/office/powerpoint/2010/main" val="2317180314"/>
              </p:ext>
            </p:extLst>
          </p:nvPr>
        </p:nvGraphicFramePr>
        <p:xfrm>
          <a:off x="1314150" y="3429000"/>
          <a:ext cx="9563700" cy="2738580"/>
        </p:xfrm>
        <a:graphic>
          <a:graphicData uri="http://schemas.openxmlformats.org/drawingml/2006/table">
            <a:tbl>
              <a:tblPr firstRow="1" bandRow="1"/>
              <a:tblGrid>
                <a:gridCol w="7598911">
                  <a:extLst>
                    <a:ext uri="{9D8B030D-6E8A-4147-A177-3AD203B41FA5}">
                      <a16:colId xmlns:a16="http://schemas.microsoft.com/office/drawing/2014/main" val="4013925569"/>
                    </a:ext>
                  </a:extLst>
                </a:gridCol>
                <a:gridCol w="1964789">
                  <a:extLst>
                    <a:ext uri="{9D8B030D-6E8A-4147-A177-3AD203B41FA5}">
                      <a16:colId xmlns:a16="http://schemas.microsoft.com/office/drawing/2014/main" val="4042099483"/>
                    </a:ext>
                  </a:extLst>
                </a:gridCol>
              </a:tblGrid>
              <a:tr h="684645">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Question</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Answer</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624525174"/>
                  </a:ext>
                </a:extLst>
              </a:tr>
              <a:tr h="684645">
                <a:tc>
                  <a:txBody>
                    <a:bodyPr/>
                    <a:lstStyle/>
                    <a:p>
                      <a:pPr>
                        <a:lnSpc>
                          <a:spcPct val="150000"/>
                        </a:lnSpc>
                        <a:spcBef>
                          <a:spcPts val="12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many weeks do we have available to make the multi-functional tray?</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686051"/>
                  </a:ext>
                </a:extLst>
              </a:tr>
              <a:tr h="684645">
                <a:tc>
                  <a:txBody>
                    <a:bodyPr/>
                    <a:lstStyle/>
                    <a:p>
                      <a:pPr>
                        <a:lnSpc>
                          <a:spcPct val="150000"/>
                        </a:lnSpc>
                        <a:spcBef>
                          <a:spcPts val="12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many practical lessons do we have in a week?</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566269653"/>
                  </a:ext>
                </a:extLst>
              </a:tr>
              <a:tr h="684645">
                <a:tc>
                  <a:txBody>
                    <a:bodyPr/>
                    <a:lstStyle/>
                    <a:p>
                      <a:pPr>
                        <a:lnSpc>
                          <a:spcPct val="150000"/>
                        </a:lnSpc>
                        <a:spcBef>
                          <a:spcPts val="12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many practical lessons do we have to complete the project?</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6848955"/>
                  </a:ext>
                </a:extLst>
              </a:tr>
            </a:tbl>
          </a:graphicData>
        </a:graphic>
      </p:graphicFrame>
    </p:spTree>
    <p:extLst>
      <p:ext uri="{BB962C8B-B14F-4D97-AF65-F5344CB8AC3E}">
        <p14:creationId xmlns:p14="http://schemas.microsoft.com/office/powerpoint/2010/main" val="287799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7332-231A-9C07-C6EA-C0C2D3C55A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DD02D5-2631-2D35-286C-B08C80B311B5}"/>
              </a:ext>
            </a:extLst>
          </p:cNvPr>
          <p:cNvSpPr>
            <a:spLocks noGrp="1"/>
          </p:cNvSpPr>
          <p:nvPr>
            <p:ph type="sldNum" sz="quarter" idx="12"/>
          </p:nvPr>
        </p:nvSpPr>
        <p:spPr/>
        <p:txBody>
          <a:bodyPr/>
          <a:lstStyle/>
          <a:p>
            <a:fld id="{10A01DC5-1685-4615-8240-15192985C6A2}" type="slidenum">
              <a:rPr lang="en-AU" noProof="0" smtClean="0"/>
              <a:t>34</a:t>
            </a:fld>
            <a:endParaRPr lang="en-AU" noProof="0" dirty="0"/>
          </a:p>
        </p:txBody>
      </p:sp>
      <p:sp>
        <p:nvSpPr>
          <p:cNvPr id="3" name="Title 2">
            <a:extLst>
              <a:ext uri="{FF2B5EF4-FFF2-40B4-BE49-F238E27FC236}">
                <a16:creationId xmlns:a16="http://schemas.microsoft.com/office/drawing/2014/main" id="{E7FD9C97-7057-2D75-D8E8-AC753118285B}"/>
              </a:ext>
            </a:extLst>
          </p:cNvPr>
          <p:cNvSpPr>
            <a:spLocks noGrp="1"/>
          </p:cNvSpPr>
          <p:nvPr>
            <p:ph type="title"/>
          </p:nvPr>
        </p:nvSpPr>
        <p:spPr/>
        <p:txBody>
          <a:bodyPr/>
          <a:lstStyle/>
          <a:p>
            <a:r>
              <a:rPr lang="en-AU" b="1" noProof="0" dirty="0"/>
              <a:t>Time management</a:t>
            </a:r>
            <a:br>
              <a:rPr lang="en-AU" b="1" noProof="0" dirty="0"/>
            </a:br>
            <a:endParaRPr lang="en-AU" noProof="0" dirty="0"/>
          </a:p>
        </p:txBody>
      </p:sp>
      <p:sp>
        <p:nvSpPr>
          <p:cNvPr id="4" name="Text Placeholder 3">
            <a:extLst>
              <a:ext uri="{FF2B5EF4-FFF2-40B4-BE49-F238E27FC236}">
                <a16:creationId xmlns:a16="http://schemas.microsoft.com/office/drawing/2014/main" id="{AF254A64-AEE4-89FB-70F2-5A9C43CC7BF8}"/>
              </a:ext>
            </a:extLst>
          </p:cNvPr>
          <p:cNvSpPr>
            <a:spLocks noGrp="1"/>
          </p:cNvSpPr>
          <p:nvPr>
            <p:ph type="body" sz="quarter" idx="18"/>
          </p:nvPr>
        </p:nvSpPr>
        <p:spPr/>
        <p:txBody>
          <a:bodyPr/>
          <a:lstStyle/>
          <a:p>
            <a:r>
              <a:rPr lang="en-AU" noProof="0" dirty="0"/>
              <a:t>Construction steps – Base project</a:t>
            </a:r>
          </a:p>
        </p:txBody>
      </p:sp>
      <p:sp>
        <p:nvSpPr>
          <p:cNvPr id="5" name="Text Placeholder 4">
            <a:extLst>
              <a:ext uri="{FF2B5EF4-FFF2-40B4-BE49-F238E27FC236}">
                <a16:creationId xmlns:a16="http://schemas.microsoft.com/office/drawing/2014/main" id="{75C1791C-D908-7B2D-F7BD-B3C08E36A8B0}"/>
              </a:ext>
            </a:extLst>
          </p:cNvPr>
          <p:cNvSpPr>
            <a:spLocks noGrp="1"/>
          </p:cNvSpPr>
          <p:nvPr>
            <p:ph type="body" sz="quarter" idx="17"/>
          </p:nvPr>
        </p:nvSpPr>
        <p:spPr>
          <a:xfrm>
            <a:off x="360000" y="2129743"/>
            <a:ext cx="3818300" cy="2598514"/>
          </a:xfrm>
        </p:spPr>
        <p:txBody>
          <a:bodyPr/>
          <a:lstStyle/>
          <a:p>
            <a:r>
              <a:rPr lang="en-AU" noProof="0" dirty="0"/>
              <a:t>In the table provided, sort the following construction steps into the correct order then estimate how much time should be allocated to each task.</a:t>
            </a:r>
          </a:p>
          <a:p>
            <a:endParaRPr lang="en-AU" noProof="0" dirty="0"/>
          </a:p>
        </p:txBody>
      </p:sp>
      <p:graphicFrame>
        <p:nvGraphicFramePr>
          <p:cNvPr id="7" name="Table 6">
            <a:extLst>
              <a:ext uri="{FF2B5EF4-FFF2-40B4-BE49-F238E27FC236}">
                <a16:creationId xmlns:a16="http://schemas.microsoft.com/office/drawing/2014/main" id="{FB200B93-E7D9-284A-31E5-B97173615D17}"/>
              </a:ext>
            </a:extLst>
          </p:cNvPr>
          <p:cNvGraphicFramePr>
            <a:graphicFrameLocks noGrp="1"/>
          </p:cNvGraphicFramePr>
          <p:nvPr>
            <p:extLst>
              <p:ext uri="{D42A27DB-BD31-4B8C-83A1-F6EECF244321}">
                <p14:modId xmlns:p14="http://schemas.microsoft.com/office/powerpoint/2010/main" val="462556957"/>
              </p:ext>
            </p:extLst>
          </p:nvPr>
        </p:nvGraphicFramePr>
        <p:xfrm>
          <a:off x="4326902" y="838200"/>
          <a:ext cx="7373600" cy="5317490"/>
        </p:xfrm>
        <a:graphic>
          <a:graphicData uri="http://schemas.openxmlformats.org/drawingml/2006/table">
            <a:tbl>
              <a:tblPr firstRow="1" firstCol="1" bandRow="1"/>
              <a:tblGrid>
                <a:gridCol w="943598">
                  <a:extLst>
                    <a:ext uri="{9D8B030D-6E8A-4147-A177-3AD203B41FA5}">
                      <a16:colId xmlns:a16="http://schemas.microsoft.com/office/drawing/2014/main" val="2626121857"/>
                    </a:ext>
                  </a:extLst>
                </a:gridCol>
                <a:gridCol w="4622800">
                  <a:extLst>
                    <a:ext uri="{9D8B030D-6E8A-4147-A177-3AD203B41FA5}">
                      <a16:colId xmlns:a16="http://schemas.microsoft.com/office/drawing/2014/main" val="2745983031"/>
                    </a:ext>
                  </a:extLst>
                </a:gridCol>
                <a:gridCol w="1807202">
                  <a:extLst>
                    <a:ext uri="{9D8B030D-6E8A-4147-A177-3AD203B41FA5}">
                      <a16:colId xmlns:a16="http://schemas.microsoft.com/office/drawing/2014/main" val="3699692819"/>
                    </a:ext>
                  </a:extLst>
                </a:gridCol>
              </a:tblGrid>
              <a:tr h="1003300">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Step</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Task</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Estimated time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buNone/>
                      </a:pPr>
                      <a:r>
                        <a:rPr lang="en-AU" sz="16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(in lessons</a:t>
                      </a: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559870637"/>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base tray</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3112666"/>
                  </a:ext>
                </a:extLst>
              </a:tr>
              <a:tr h="58483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Deburr and file all cut edges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688990069"/>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Bend tray base and sides into shape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3875704"/>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drill holes for rivets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977622324"/>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12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Pop rivet or sport weld tray sides to base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2275213"/>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frame brackets or supports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76344121"/>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12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Bend both frames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2822030"/>
                  </a:ext>
                </a:extLst>
              </a:tr>
              <a:tr h="532765">
                <a:tc>
                  <a:txBody>
                    <a:bodyPr/>
                    <a:lstStyle/>
                    <a:p>
                      <a:pPr>
                        <a:lnSpc>
                          <a:spcPct val="115000"/>
                        </a:lnSpc>
                        <a:spcBef>
                          <a:spcPts val="9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12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Rivet and attach frame brackets to tray</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7555288"/>
                  </a:ext>
                </a:extLst>
              </a:tr>
            </a:tbl>
          </a:graphicData>
        </a:graphic>
      </p:graphicFrame>
    </p:spTree>
    <p:extLst>
      <p:ext uri="{BB962C8B-B14F-4D97-AF65-F5344CB8AC3E}">
        <p14:creationId xmlns:p14="http://schemas.microsoft.com/office/powerpoint/2010/main" val="20730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76C5-0713-400B-E137-A56B9CE41D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44137-BBC7-5D71-C704-D71646CD9ADB}"/>
              </a:ext>
            </a:extLst>
          </p:cNvPr>
          <p:cNvSpPr>
            <a:spLocks noGrp="1"/>
          </p:cNvSpPr>
          <p:nvPr>
            <p:ph type="sldNum" sz="quarter" idx="12"/>
          </p:nvPr>
        </p:nvSpPr>
        <p:spPr/>
        <p:txBody>
          <a:bodyPr/>
          <a:lstStyle/>
          <a:p>
            <a:fld id="{10A01DC5-1685-4615-8240-15192985C6A2}" type="slidenum">
              <a:rPr lang="en-AU" noProof="0" smtClean="0"/>
              <a:t>35</a:t>
            </a:fld>
            <a:endParaRPr lang="en-AU" noProof="0" dirty="0"/>
          </a:p>
        </p:txBody>
      </p:sp>
      <p:sp>
        <p:nvSpPr>
          <p:cNvPr id="3" name="Title 2">
            <a:extLst>
              <a:ext uri="{FF2B5EF4-FFF2-40B4-BE49-F238E27FC236}">
                <a16:creationId xmlns:a16="http://schemas.microsoft.com/office/drawing/2014/main" id="{451AA306-F2B0-A03A-5B90-BC279919604E}"/>
              </a:ext>
            </a:extLst>
          </p:cNvPr>
          <p:cNvSpPr>
            <a:spLocks noGrp="1"/>
          </p:cNvSpPr>
          <p:nvPr>
            <p:ph type="title"/>
          </p:nvPr>
        </p:nvSpPr>
        <p:spPr/>
        <p:txBody>
          <a:bodyPr/>
          <a:lstStyle/>
          <a:p>
            <a:r>
              <a:rPr lang="en-AU" b="1" noProof="0" dirty="0"/>
              <a:t>Time management</a:t>
            </a:r>
            <a:br>
              <a:rPr lang="en-AU" b="1" noProof="0" dirty="0"/>
            </a:br>
            <a:endParaRPr lang="en-AU" noProof="0" dirty="0"/>
          </a:p>
        </p:txBody>
      </p:sp>
      <p:sp>
        <p:nvSpPr>
          <p:cNvPr id="4" name="Text Placeholder 3">
            <a:extLst>
              <a:ext uri="{FF2B5EF4-FFF2-40B4-BE49-F238E27FC236}">
                <a16:creationId xmlns:a16="http://schemas.microsoft.com/office/drawing/2014/main" id="{6E60CDDD-486E-4592-6930-4C4E00714BD9}"/>
              </a:ext>
            </a:extLst>
          </p:cNvPr>
          <p:cNvSpPr>
            <a:spLocks noGrp="1"/>
          </p:cNvSpPr>
          <p:nvPr>
            <p:ph type="body" sz="quarter" idx="18"/>
          </p:nvPr>
        </p:nvSpPr>
        <p:spPr/>
        <p:txBody>
          <a:bodyPr/>
          <a:lstStyle/>
          <a:p>
            <a:r>
              <a:rPr lang="en-AU" noProof="0" dirty="0"/>
              <a:t>Construction steps – Base project</a:t>
            </a:r>
          </a:p>
        </p:txBody>
      </p:sp>
      <p:sp>
        <p:nvSpPr>
          <p:cNvPr id="5" name="Text Placeholder 4">
            <a:extLst>
              <a:ext uri="{FF2B5EF4-FFF2-40B4-BE49-F238E27FC236}">
                <a16:creationId xmlns:a16="http://schemas.microsoft.com/office/drawing/2014/main" id="{5E76311E-34F7-B4E7-65CE-A8EE43E12538}"/>
              </a:ext>
            </a:extLst>
          </p:cNvPr>
          <p:cNvSpPr>
            <a:spLocks noGrp="1"/>
          </p:cNvSpPr>
          <p:nvPr>
            <p:ph type="body" sz="quarter" idx="17"/>
          </p:nvPr>
        </p:nvSpPr>
        <p:spPr>
          <a:xfrm>
            <a:off x="360000" y="2129743"/>
            <a:ext cx="3818300" cy="2598514"/>
          </a:xfrm>
        </p:spPr>
        <p:txBody>
          <a:bodyPr/>
          <a:lstStyle/>
          <a:p>
            <a:r>
              <a:rPr lang="en-AU" noProof="0" dirty="0"/>
              <a:t>In the table provided, sort the following construction steps into the correct order then estimate how much time should be allocated to each task.</a:t>
            </a:r>
          </a:p>
          <a:p>
            <a:endParaRPr lang="en-AU" noProof="0" dirty="0"/>
          </a:p>
        </p:txBody>
      </p:sp>
      <p:graphicFrame>
        <p:nvGraphicFramePr>
          <p:cNvPr id="7" name="Table 6">
            <a:extLst>
              <a:ext uri="{FF2B5EF4-FFF2-40B4-BE49-F238E27FC236}">
                <a16:creationId xmlns:a16="http://schemas.microsoft.com/office/drawing/2014/main" id="{4FFE5A1B-E06F-18F4-13BC-7A442503622B}"/>
              </a:ext>
            </a:extLst>
          </p:cNvPr>
          <p:cNvGraphicFramePr>
            <a:graphicFrameLocks noGrp="1"/>
          </p:cNvGraphicFramePr>
          <p:nvPr>
            <p:extLst>
              <p:ext uri="{D42A27DB-BD31-4B8C-83A1-F6EECF244321}">
                <p14:modId xmlns:p14="http://schemas.microsoft.com/office/powerpoint/2010/main" val="3468950126"/>
              </p:ext>
            </p:extLst>
          </p:nvPr>
        </p:nvGraphicFramePr>
        <p:xfrm>
          <a:off x="4326902" y="838200"/>
          <a:ext cx="7373600" cy="5317490"/>
        </p:xfrm>
        <a:graphic>
          <a:graphicData uri="http://schemas.openxmlformats.org/drawingml/2006/table">
            <a:tbl>
              <a:tblPr firstRow="1" firstCol="1" bandRow="1"/>
              <a:tblGrid>
                <a:gridCol w="943598">
                  <a:extLst>
                    <a:ext uri="{9D8B030D-6E8A-4147-A177-3AD203B41FA5}">
                      <a16:colId xmlns:a16="http://schemas.microsoft.com/office/drawing/2014/main" val="2626121857"/>
                    </a:ext>
                  </a:extLst>
                </a:gridCol>
                <a:gridCol w="4622800">
                  <a:extLst>
                    <a:ext uri="{9D8B030D-6E8A-4147-A177-3AD203B41FA5}">
                      <a16:colId xmlns:a16="http://schemas.microsoft.com/office/drawing/2014/main" val="2745983031"/>
                    </a:ext>
                  </a:extLst>
                </a:gridCol>
                <a:gridCol w="1807202">
                  <a:extLst>
                    <a:ext uri="{9D8B030D-6E8A-4147-A177-3AD203B41FA5}">
                      <a16:colId xmlns:a16="http://schemas.microsoft.com/office/drawing/2014/main" val="3699692819"/>
                    </a:ext>
                  </a:extLst>
                </a:gridCol>
              </a:tblGrid>
              <a:tr h="1003300">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Step</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Task</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Estimated time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buNone/>
                      </a:pPr>
                      <a:r>
                        <a:rPr lang="en-AU" sz="16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(in lessons</a:t>
                      </a: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559870637"/>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base tray</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3112666"/>
                  </a:ext>
                </a:extLst>
              </a:tr>
              <a:tr h="58483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Deburr and file all cut edges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688990069"/>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Bend tray base and sides into shape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3875704"/>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drill holes for rivets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977622324"/>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12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Pop rivet or sport weld tray sides to base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2275213"/>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auto" latinLnBrk="0" hangingPunct="1">
                        <a:lnSpc>
                          <a:spcPct val="115000"/>
                        </a:lnSpc>
                        <a:spcBef>
                          <a:spcPts val="9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frame brackets or supports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76344121"/>
                  </a:ext>
                </a:extLst>
              </a:tr>
              <a:tr h="532765">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12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Bend both frames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2822030"/>
                  </a:ext>
                </a:extLst>
              </a:tr>
              <a:tr h="532765">
                <a:tc>
                  <a:txBody>
                    <a:bodyPr/>
                    <a:lstStyle/>
                    <a:p>
                      <a:pPr>
                        <a:lnSpc>
                          <a:spcPct val="115000"/>
                        </a:lnSpc>
                        <a:spcBef>
                          <a:spcPts val="900"/>
                        </a:spcBef>
                        <a:spcAft>
                          <a:spcPts val="600"/>
                        </a:spcAft>
                        <a:buNone/>
                      </a:pPr>
                      <a:r>
                        <a:rPr lang="en-AU" sz="1800" noProof="0" dirty="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377" rtl="0" eaLnBrk="1" fontAlgn="auto" latinLnBrk="0" hangingPunct="1">
                        <a:lnSpc>
                          <a:spcPct val="115000"/>
                        </a:lnSpc>
                        <a:spcBef>
                          <a:spcPts val="1200"/>
                        </a:spcBef>
                        <a:spcAft>
                          <a:spcPts val="600"/>
                        </a:spcAft>
                        <a:buClrTx/>
                        <a:buSzTx/>
                        <a:buFontTx/>
                        <a:buNone/>
                        <a:tabLst/>
                        <a:defRPr/>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Rivet and attach frame brackets to tray</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7555288"/>
                  </a:ext>
                </a:extLst>
              </a:tr>
            </a:tbl>
          </a:graphicData>
        </a:graphic>
      </p:graphicFrame>
      <p:sp>
        <p:nvSpPr>
          <p:cNvPr id="6" name="TextBox 5">
            <a:extLst>
              <a:ext uri="{FF2B5EF4-FFF2-40B4-BE49-F238E27FC236}">
                <a16:creationId xmlns:a16="http://schemas.microsoft.com/office/drawing/2014/main" id="{3C01F1BB-599A-EFB8-F1F2-F9BBCA166CF1}"/>
              </a:ext>
            </a:extLst>
          </p:cNvPr>
          <p:cNvSpPr txBox="1"/>
          <p:nvPr/>
        </p:nvSpPr>
        <p:spPr>
          <a:xfrm rot="817634">
            <a:off x="360000" y="4838700"/>
            <a:ext cx="3602400" cy="533400"/>
          </a:xfrm>
          <a:prstGeom prst="rect">
            <a:avLst/>
          </a:prstGeom>
          <a:noFill/>
        </p:spPr>
        <p:txBody>
          <a:bodyPr wrap="square" lIns="0" tIns="0" rIns="0" bIns="0" rtlCol="0">
            <a:noAutofit/>
          </a:bodyPr>
          <a:lstStyle/>
          <a:p>
            <a:pPr algn="l"/>
            <a:r>
              <a:rPr lang="en-AU" sz="3200" noProof="0" dirty="0">
                <a:solidFill>
                  <a:srgbClr val="FF0000"/>
                </a:solidFill>
              </a:rPr>
              <a:t>Completed version</a:t>
            </a:r>
          </a:p>
        </p:txBody>
      </p:sp>
    </p:spTree>
    <p:extLst>
      <p:ext uri="{BB962C8B-B14F-4D97-AF65-F5344CB8AC3E}">
        <p14:creationId xmlns:p14="http://schemas.microsoft.com/office/powerpoint/2010/main" val="41873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A061-A017-5CCB-EC6E-BBEC727642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131E20-F393-CF5D-EF1E-592E1D1F149A}"/>
              </a:ext>
            </a:extLst>
          </p:cNvPr>
          <p:cNvSpPr>
            <a:spLocks noGrp="1"/>
          </p:cNvSpPr>
          <p:nvPr>
            <p:ph type="sldNum" sz="quarter" idx="12"/>
          </p:nvPr>
        </p:nvSpPr>
        <p:spPr/>
        <p:txBody>
          <a:bodyPr/>
          <a:lstStyle/>
          <a:p>
            <a:fld id="{10A01DC5-1685-4615-8240-15192985C6A2}" type="slidenum">
              <a:rPr lang="en-AU" noProof="0" smtClean="0"/>
              <a:t>36</a:t>
            </a:fld>
            <a:endParaRPr lang="en-AU" noProof="0" dirty="0"/>
          </a:p>
        </p:txBody>
      </p:sp>
      <p:sp>
        <p:nvSpPr>
          <p:cNvPr id="3" name="Title 2">
            <a:extLst>
              <a:ext uri="{FF2B5EF4-FFF2-40B4-BE49-F238E27FC236}">
                <a16:creationId xmlns:a16="http://schemas.microsoft.com/office/drawing/2014/main" id="{95E09695-8140-D9F7-2258-71CF626C03A4}"/>
              </a:ext>
            </a:extLst>
          </p:cNvPr>
          <p:cNvSpPr>
            <a:spLocks noGrp="1"/>
          </p:cNvSpPr>
          <p:nvPr>
            <p:ph type="title"/>
          </p:nvPr>
        </p:nvSpPr>
        <p:spPr/>
        <p:txBody>
          <a:bodyPr/>
          <a:lstStyle/>
          <a:p>
            <a:r>
              <a:rPr lang="en-AU" b="1" noProof="0" dirty="0"/>
              <a:t>Time management</a:t>
            </a:r>
            <a:br>
              <a:rPr lang="en-AU" b="1" noProof="0" dirty="0"/>
            </a:br>
            <a:endParaRPr lang="en-AU" noProof="0" dirty="0"/>
          </a:p>
        </p:txBody>
      </p:sp>
      <p:sp>
        <p:nvSpPr>
          <p:cNvPr id="4" name="Text Placeholder 3">
            <a:extLst>
              <a:ext uri="{FF2B5EF4-FFF2-40B4-BE49-F238E27FC236}">
                <a16:creationId xmlns:a16="http://schemas.microsoft.com/office/drawing/2014/main" id="{1C2107A4-0E13-0CF1-C307-311487AC89FE}"/>
              </a:ext>
            </a:extLst>
          </p:cNvPr>
          <p:cNvSpPr>
            <a:spLocks noGrp="1"/>
          </p:cNvSpPr>
          <p:nvPr>
            <p:ph type="body" sz="quarter" idx="18"/>
          </p:nvPr>
        </p:nvSpPr>
        <p:spPr/>
        <p:txBody>
          <a:bodyPr/>
          <a:lstStyle/>
          <a:p>
            <a:r>
              <a:rPr lang="en-AU" noProof="0" dirty="0"/>
              <a:t>Construction steps – Design additions</a:t>
            </a:r>
          </a:p>
        </p:txBody>
      </p:sp>
      <p:sp>
        <p:nvSpPr>
          <p:cNvPr id="9" name="Text Placeholder 8">
            <a:extLst>
              <a:ext uri="{FF2B5EF4-FFF2-40B4-BE49-F238E27FC236}">
                <a16:creationId xmlns:a16="http://schemas.microsoft.com/office/drawing/2014/main" id="{5566FB06-8AD5-3E60-C948-BC0E599A0EF0}"/>
              </a:ext>
            </a:extLst>
          </p:cNvPr>
          <p:cNvSpPr>
            <a:spLocks noGrp="1"/>
          </p:cNvSpPr>
          <p:nvPr>
            <p:ph type="body" sz="quarter" idx="17"/>
          </p:nvPr>
        </p:nvSpPr>
        <p:spPr>
          <a:xfrm>
            <a:off x="360000" y="1567087"/>
            <a:ext cx="4288200" cy="1150713"/>
          </a:xfrm>
        </p:spPr>
        <p:txBody>
          <a:bodyPr/>
          <a:lstStyle/>
          <a:p>
            <a:r>
              <a:rPr lang="en-AU" noProof="0" dirty="0"/>
              <a:t>We need to consider the proposed design’s additional features.</a:t>
            </a:r>
          </a:p>
        </p:txBody>
      </p:sp>
      <p:graphicFrame>
        <p:nvGraphicFramePr>
          <p:cNvPr id="10" name="Table 9">
            <a:extLst>
              <a:ext uri="{FF2B5EF4-FFF2-40B4-BE49-F238E27FC236}">
                <a16:creationId xmlns:a16="http://schemas.microsoft.com/office/drawing/2014/main" id="{FDB0502C-76DF-6EB4-1E78-8B7D7A8C72B8}"/>
              </a:ext>
            </a:extLst>
          </p:cNvPr>
          <p:cNvGraphicFramePr>
            <a:graphicFrameLocks noGrp="1"/>
          </p:cNvGraphicFramePr>
          <p:nvPr>
            <p:extLst>
              <p:ext uri="{D42A27DB-BD31-4B8C-83A1-F6EECF244321}">
                <p14:modId xmlns:p14="http://schemas.microsoft.com/office/powerpoint/2010/main" val="4144354815"/>
              </p:ext>
            </p:extLst>
          </p:nvPr>
        </p:nvGraphicFramePr>
        <p:xfrm>
          <a:off x="4860924" y="1137526"/>
          <a:ext cx="6873875" cy="5361441"/>
        </p:xfrm>
        <a:graphic>
          <a:graphicData uri="http://schemas.openxmlformats.org/drawingml/2006/table">
            <a:tbl>
              <a:tblPr firstRow="1" firstCol="1" bandRow="1"/>
              <a:tblGrid>
                <a:gridCol w="805878">
                  <a:extLst>
                    <a:ext uri="{9D8B030D-6E8A-4147-A177-3AD203B41FA5}">
                      <a16:colId xmlns:a16="http://schemas.microsoft.com/office/drawing/2014/main" val="1480080083"/>
                    </a:ext>
                  </a:extLst>
                </a:gridCol>
                <a:gridCol w="4756036">
                  <a:extLst>
                    <a:ext uri="{9D8B030D-6E8A-4147-A177-3AD203B41FA5}">
                      <a16:colId xmlns:a16="http://schemas.microsoft.com/office/drawing/2014/main" val="4293248817"/>
                    </a:ext>
                  </a:extLst>
                </a:gridCol>
                <a:gridCol w="1311961">
                  <a:extLst>
                    <a:ext uri="{9D8B030D-6E8A-4147-A177-3AD203B41FA5}">
                      <a16:colId xmlns:a16="http://schemas.microsoft.com/office/drawing/2014/main" val="1577623411"/>
                    </a:ext>
                  </a:extLst>
                </a:gridCol>
              </a:tblGrid>
              <a:tr h="892995">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Step</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Task</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Estimated time</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buNone/>
                      </a:pPr>
                      <a:r>
                        <a:rPr lang="en-AU" sz="11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(in lessons)</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771993502"/>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8</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handle to length</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8538212"/>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9</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Bend handle to shape</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137946901"/>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10</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Attach handle to frame pieces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6454350"/>
                  </a:ext>
                </a:extLst>
              </a:tr>
              <a:tr h="94967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11</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cut sheet metal back panel. Clean and prepare all surfaces for finishing</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275678200"/>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Mark out and drill holes in back panel to suit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8270298"/>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13</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Fasten back panel to frame using pop rivets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02607081"/>
                  </a:ext>
                </a:extLst>
              </a:tr>
              <a:tr h="7961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14</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and prepare all surfaces for finishing (filing and sanding)</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2806554"/>
                  </a:ext>
                </a:extLst>
              </a:tr>
              <a:tr h="453767">
                <a:tc>
                  <a:txBody>
                    <a:bodyPr/>
                    <a:lstStyle/>
                    <a:p>
                      <a:pPr>
                        <a:lnSpc>
                          <a:spcPct val="115000"/>
                        </a:lnSpc>
                        <a:spcBef>
                          <a:spcPts val="9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15</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Apply protective finish</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5000"/>
                        </a:lnSpc>
                        <a:spcBef>
                          <a:spcPts val="900"/>
                        </a:spcBef>
                        <a:spcAft>
                          <a:spcPts val="600"/>
                        </a:spcAft>
                        <a:buNone/>
                      </a:pPr>
                      <a:r>
                        <a:rPr lang="en-AU" sz="1100" noProof="0"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AU"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38587630"/>
                  </a:ext>
                </a:extLst>
              </a:tr>
            </a:tbl>
          </a:graphicData>
        </a:graphic>
      </p:graphicFrame>
      <p:sp>
        <p:nvSpPr>
          <p:cNvPr id="11" name="TextBox 10">
            <a:extLst>
              <a:ext uri="{FF2B5EF4-FFF2-40B4-BE49-F238E27FC236}">
                <a16:creationId xmlns:a16="http://schemas.microsoft.com/office/drawing/2014/main" id="{F97F1FBB-1105-1825-62D8-A882E8EC669B}"/>
              </a:ext>
            </a:extLst>
          </p:cNvPr>
          <p:cNvSpPr txBox="1"/>
          <p:nvPr/>
        </p:nvSpPr>
        <p:spPr>
          <a:xfrm>
            <a:off x="360000" y="5773513"/>
            <a:ext cx="4190999" cy="523220"/>
          </a:xfrm>
          <a:prstGeom prst="rect">
            <a:avLst/>
          </a:prstGeom>
          <a:solidFill>
            <a:srgbClr val="CBEDFD"/>
          </a:solidFill>
        </p:spPr>
        <p:txBody>
          <a:bodyPr wrap="square" lIns="0" tIns="0" rIns="0" bIns="0" rtlCol="0">
            <a:spAutoFit/>
          </a:bodyPr>
          <a:lstStyle/>
          <a:p>
            <a:r>
              <a:rPr lang="en-AU" sz="1600" noProof="0" dirty="0"/>
              <a:t>Note: example provided for reference only</a:t>
            </a:r>
          </a:p>
          <a:p>
            <a:pPr algn="l"/>
            <a:endParaRPr lang="en-AU" sz="1800" noProof="0" dirty="0">
              <a:solidFill>
                <a:srgbClr val="CBEDFD"/>
              </a:solidFill>
            </a:endParaRPr>
          </a:p>
        </p:txBody>
      </p:sp>
    </p:spTree>
    <p:extLst>
      <p:ext uri="{BB962C8B-B14F-4D97-AF65-F5344CB8AC3E}">
        <p14:creationId xmlns:p14="http://schemas.microsoft.com/office/powerpoint/2010/main" val="102872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52F007-17E0-21C6-64AD-AC030BFA12ED}"/>
              </a:ext>
            </a:extLst>
          </p:cNvPr>
          <p:cNvSpPr>
            <a:spLocks noGrp="1"/>
          </p:cNvSpPr>
          <p:nvPr>
            <p:ph type="sldNum" sz="quarter" idx="12"/>
          </p:nvPr>
        </p:nvSpPr>
        <p:spPr/>
        <p:txBody>
          <a:bodyPr/>
          <a:lstStyle/>
          <a:p>
            <a:fld id="{10A01DC5-1685-4615-8240-15192985C6A2}" type="slidenum">
              <a:rPr lang="en-AU" noProof="0" smtClean="0"/>
              <a:t>37</a:t>
            </a:fld>
            <a:endParaRPr lang="en-AU" noProof="0" dirty="0"/>
          </a:p>
        </p:txBody>
      </p:sp>
      <p:sp>
        <p:nvSpPr>
          <p:cNvPr id="3" name="Title 2">
            <a:extLst>
              <a:ext uri="{FF2B5EF4-FFF2-40B4-BE49-F238E27FC236}">
                <a16:creationId xmlns:a16="http://schemas.microsoft.com/office/drawing/2014/main" id="{A85F611D-33AB-4DC4-C7D1-7B98D15F039A}"/>
              </a:ext>
            </a:extLst>
          </p:cNvPr>
          <p:cNvSpPr>
            <a:spLocks noGrp="1"/>
          </p:cNvSpPr>
          <p:nvPr>
            <p:ph type="title"/>
          </p:nvPr>
        </p:nvSpPr>
        <p:spPr/>
        <p:txBody>
          <a:bodyPr/>
          <a:lstStyle/>
          <a:p>
            <a:r>
              <a:rPr lang="en-AU" b="1" noProof="0" dirty="0"/>
              <a:t>Evaluation</a:t>
            </a:r>
            <a:br>
              <a:rPr lang="en-AU" b="1" noProof="0" dirty="0"/>
            </a:br>
            <a:endParaRPr lang="en-AU" noProof="0" dirty="0"/>
          </a:p>
        </p:txBody>
      </p:sp>
      <p:sp>
        <p:nvSpPr>
          <p:cNvPr id="4" name="Text Placeholder 3">
            <a:extLst>
              <a:ext uri="{FF2B5EF4-FFF2-40B4-BE49-F238E27FC236}">
                <a16:creationId xmlns:a16="http://schemas.microsoft.com/office/drawing/2014/main" id="{C921A59C-30C9-CF51-2954-9F763D527D69}"/>
              </a:ext>
            </a:extLst>
          </p:cNvPr>
          <p:cNvSpPr>
            <a:spLocks noGrp="1"/>
          </p:cNvSpPr>
          <p:nvPr>
            <p:ph type="body" sz="quarter" idx="18"/>
          </p:nvPr>
        </p:nvSpPr>
        <p:spPr>
          <a:xfrm>
            <a:off x="360000" y="1668991"/>
            <a:ext cx="5619224" cy="4713534"/>
          </a:xfrm>
        </p:spPr>
        <p:txBody>
          <a:bodyPr wrap="square">
            <a:spAutoFit/>
          </a:bodyPr>
          <a:lstStyle/>
          <a:p>
            <a:r>
              <a:rPr lang="en-AU" noProof="0" dirty="0">
                <a:solidFill>
                  <a:srgbClr val="00296C"/>
                </a:solidFill>
              </a:rPr>
              <a:t>Think like a designer: </a:t>
            </a:r>
          </a:p>
          <a:p>
            <a:r>
              <a:rPr lang="en-AU" noProof="0" dirty="0"/>
              <a:t>Step back and ask yourself: </a:t>
            </a:r>
          </a:p>
          <a:p>
            <a:pPr marL="342900" indent="-342900">
              <a:buFont typeface="Arial" panose="020B0604020202020204" pitchFamily="34" charset="0"/>
              <a:buChar char="•"/>
            </a:pPr>
            <a:r>
              <a:rPr lang="en-AU" noProof="0" dirty="0"/>
              <a:t>Does my project meet its purpose?</a:t>
            </a:r>
          </a:p>
          <a:p>
            <a:r>
              <a:rPr lang="en-AU" noProof="0" dirty="0">
                <a:solidFill>
                  <a:srgbClr val="00296C"/>
                </a:solidFill>
              </a:rPr>
              <a:t>Also consider:</a:t>
            </a:r>
          </a:p>
          <a:p>
            <a:pPr marL="342900" indent="-342900">
              <a:buFont typeface="Arial" panose="020B0604020202020204" pitchFamily="34" charset="0"/>
              <a:buChar char="•"/>
            </a:pPr>
            <a:r>
              <a:rPr lang="en-AU" noProof="0" dirty="0"/>
              <a:t>How could it be improved?</a:t>
            </a:r>
          </a:p>
          <a:p>
            <a:pPr marL="342900" indent="-342900">
              <a:buFont typeface="Arial" panose="020B0604020202020204" pitchFamily="34" charset="0"/>
              <a:buChar char="•"/>
            </a:pPr>
            <a:r>
              <a:rPr lang="en-AU" noProof="0" dirty="0"/>
              <a:t>What did you enjoy?</a:t>
            </a:r>
          </a:p>
          <a:p>
            <a:pPr marL="342900" indent="-342900">
              <a:buFont typeface="Arial" panose="020B0604020202020204" pitchFamily="34" charset="0"/>
              <a:buChar char="•"/>
            </a:pPr>
            <a:r>
              <a:rPr lang="en-AU" noProof="0" dirty="0"/>
              <a:t>What skills did you develop?</a:t>
            </a:r>
          </a:p>
          <a:p>
            <a:endParaRPr lang="en-AU" noProof="0" dirty="0"/>
          </a:p>
        </p:txBody>
      </p:sp>
      <p:pic>
        <p:nvPicPr>
          <p:cNvPr id="9" name="Picture 8">
            <a:extLst>
              <a:ext uri="{FF2B5EF4-FFF2-40B4-BE49-F238E27FC236}">
                <a16:creationId xmlns:a16="http://schemas.microsoft.com/office/drawing/2014/main" id="{472E1CBC-F26A-FD5F-923A-D762829F6516}"/>
              </a:ext>
            </a:extLst>
          </p:cNvPr>
          <p:cNvPicPr>
            <a:picLocks noChangeAspect="1"/>
          </p:cNvPicPr>
          <p:nvPr/>
        </p:nvPicPr>
        <p:blipFill>
          <a:blip r:embed="rId2"/>
          <a:stretch>
            <a:fillRect/>
          </a:stretch>
        </p:blipFill>
        <p:spPr>
          <a:xfrm>
            <a:off x="3967337" y="360000"/>
            <a:ext cx="7516663" cy="2428902"/>
          </a:xfrm>
          <a:prstGeom prst="rect">
            <a:avLst/>
          </a:prstGeom>
        </p:spPr>
      </p:pic>
      <p:pic>
        <p:nvPicPr>
          <p:cNvPr id="10" name="Picture 9">
            <a:extLst>
              <a:ext uri="{FF2B5EF4-FFF2-40B4-BE49-F238E27FC236}">
                <a16:creationId xmlns:a16="http://schemas.microsoft.com/office/drawing/2014/main" id="{1F22CE3E-8B99-82BB-C200-1A1732EB3E3B}"/>
              </a:ext>
            </a:extLst>
          </p:cNvPr>
          <p:cNvPicPr>
            <a:picLocks noChangeAspect="1"/>
          </p:cNvPicPr>
          <p:nvPr/>
        </p:nvPicPr>
        <p:blipFill>
          <a:blip r:embed="rId3"/>
          <a:stretch>
            <a:fillRect/>
          </a:stretch>
        </p:blipFill>
        <p:spPr>
          <a:xfrm>
            <a:off x="9601200" y="3581399"/>
            <a:ext cx="2097206" cy="2478239"/>
          </a:xfrm>
          <a:prstGeom prst="rect">
            <a:avLst/>
          </a:prstGeom>
        </p:spPr>
      </p:pic>
      <p:pic>
        <p:nvPicPr>
          <p:cNvPr id="11" name="Picture 10">
            <a:extLst>
              <a:ext uri="{FF2B5EF4-FFF2-40B4-BE49-F238E27FC236}">
                <a16:creationId xmlns:a16="http://schemas.microsoft.com/office/drawing/2014/main" id="{6A10D697-D47D-5F7C-0E01-BB916E6DA58F}"/>
              </a:ext>
            </a:extLst>
          </p:cNvPr>
          <p:cNvPicPr>
            <a:picLocks noChangeAspect="1"/>
          </p:cNvPicPr>
          <p:nvPr/>
        </p:nvPicPr>
        <p:blipFill>
          <a:blip r:embed="rId4"/>
          <a:stretch>
            <a:fillRect/>
          </a:stretch>
        </p:blipFill>
        <p:spPr>
          <a:xfrm>
            <a:off x="7076261" y="3268944"/>
            <a:ext cx="2524939" cy="3103147"/>
          </a:xfrm>
          <a:prstGeom prst="rect">
            <a:avLst/>
          </a:prstGeom>
        </p:spPr>
      </p:pic>
      <p:pic>
        <p:nvPicPr>
          <p:cNvPr id="12" name="Picture 11">
            <a:extLst>
              <a:ext uri="{FF2B5EF4-FFF2-40B4-BE49-F238E27FC236}">
                <a16:creationId xmlns:a16="http://schemas.microsoft.com/office/drawing/2014/main" id="{38B93EF6-67B9-1A5D-ED31-9195139FB6FF}"/>
              </a:ext>
            </a:extLst>
          </p:cNvPr>
          <p:cNvPicPr>
            <a:picLocks noChangeAspect="1"/>
          </p:cNvPicPr>
          <p:nvPr/>
        </p:nvPicPr>
        <p:blipFill>
          <a:blip r:embed="rId5"/>
          <a:stretch>
            <a:fillRect/>
          </a:stretch>
        </p:blipFill>
        <p:spPr>
          <a:xfrm>
            <a:off x="4521197" y="3581399"/>
            <a:ext cx="2555064" cy="2916601"/>
          </a:xfrm>
          <a:prstGeom prst="rect">
            <a:avLst/>
          </a:prstGeom>
        </p:spPr>
      </p:pic>
    </p:spTree>
    <p:extLst>
      <p:ext uri="{BB962C8B-B14F-4D97-AF65-F5344CB8AC3E}">
        <p14:creationId xmlns:p14="http://schemas.microsoft.com/office/powerpoint/2010/main" val="20513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fld id="{10A01DC5-1685-4615-8240-15192985C6A2}" type="slidenum">
              <a:rPr lang="en-AU" noProof="0" smtClean="0"/>
              <a:pPr/>
              <a:t>38</a:t>
            </a:fld>
            <a:endParaRPr lang="en-AU" noProof="0" dirty="0"/>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noProof="0" dirty="0"/>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91604"/>
            <a:ext cx="11484000" cy="2927351"/>
          </a:xfrm>
        </p:spPr>
        <p:txBody>
          <a:bodyPr/>
          <a:lstStyle/>
          <a:p>
            <a:pPr>
              <a:lnSpc>
                <a:spcPct val="100000"/>
              </a:lnSpc>
              <a:spcBef>
                <a:spcPts val="1200"/>
              </a:spcBef>
              <a:spcAft>
                <a:spcPts val="600"/>
              </a:spcAft>
            </a:pPr>
            <a:r>
              <a:rPr lang="en-AU" u="sng" noProof="0" dirty="0">
                <a:solidFill>
                  <a:srgbClr val="001C4A"/>
                </a:solidFill>
                <a:effectLst/>
                <a:latin typeface="Arial" panose="020B0604020202020204" pitchFamily="34" charset="0"/>
                <a:ea typeface="Calibri" panose="020F0502020204030204" pitchFamily="34" charset="0"/>
                <a:hlinkClick r:id="rId2"/>
              </a:rPr>
              <a:t>Technology 7-8 syllabus</a:t>
            </a:r>
            <a:r>
              <a:rPr lang="en-AU" noProof="0" dirty="0">
                <a:effectLst/>
                <a:latin typeface="Arial" panose="020B0604020202020204" pitchFamily="34" charset="0"/>
                <a:ea typeface="Calibri" panose="020F0502020204030204" pitchFamily="34" charset="0"/>
              </a:rPr>
              <a:t> © NSW Education Standards Authority (NESA) for and on behalf of the Crown in right of the State of New South Wales, 2023.</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15639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fld id="{10A01DC5-1685-4615-8240-15192985C6A2}" type="slidenum">
              <a:rPr lang="en-AU" noProof="0" smtClean="0"/>
              <a:pPr/>
              <a:t>39</a:t>
            </a:fld>
            <a:endParaRPr lang="en-AU" noProof="0" dirty="0"/>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noProof="0" dirty="0"/>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91604"/>
            <a:ext cx="11484000" cy="2927351"/>
          </a:xfrm>
        </p:spPr>
        <p:txBody>
          <a:bodyPr/>
          <a:lstStyle/>
          <a:p>
            <a:pPr>
              <a:lnSpc>
                <a:spcPct val="100000"/>
              </a:lnSpc>
              <a:spcBef>
                <a:spcPts val="1200"/>
              </a:spcBef>
              <a:spcAft>
                <a:spcPts val="600"/>
              </a:spcAft>
            </a:pPr>
            <a:endParaRPr lang="en-AU" noProof="0" dirty="0">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53F4B3-AFAC-CC3E-71E9-A4CC49F78BB7}"/>
              </a:ext>
            </a:extLst>
          </p:cNvPr>
          <p:cNvSpPr>
            <a:spLocks noGrp="1"/>
          </p:cNvSpPr>
          <p:nvPr>
            <p:ph type="sldNum" sz="quarter" idx="12"/>
          </p:nvPr>
        </p:nvSpPr>
        <p:spPr/>
        <p:txBody>
          <a:bodyPr/>
          <a:lstStyle/>
          <a:p>
            <a:fld id="{10A01DC5-1685-4615-8240-15192985C6A2}" type="slidenum">
              <a:rPr lang="en-AU" noProof="0" smtClean="0"/>
              <a:t>4</a:t>
            </a:fld>
            <a:endParaRPr lang="en-AU" noProof="0" dirty="0"/>
          </a:p>
        </p:txBody>
      </p:sp>
      <p:sp>
        <p:nvSpPr>
          <p:cNvPr id="3" name="Title 2">
            <a:extLst>
              <a:ext uri="{FF2B5EF4-FFF2-40B4-BE49-F238E27FC236}">
                <a16:creationId xmlns:a16="http://schemas.microsoft.com/office/drawing/2014/main" id="{C6171A73-AD0E-96BD-F6BC-D1761C3B253E}"/>
              </a:ext>
            </a:extLst>
          </p:cNvPr>
          <p:cNvSpPr>
            <a:spLocks noGrp="1"/>
          </p:cNvSpPr>
          <p:nvPr>
            <p:ph type="title"/>
          </p:nvPr>
        </p:nvSpPr>
        <p:spPr/>
        <p:txBody>
          <a:bodyPr/>
          <a:lstStyle/>
          <a:p>
            <a:r>
              <a:rPr lang="en-AU" b="1" noProof="0" dirty="0"/>
              <a:t>What ‘metal’ you know?</a:t>
            </a:r>
          </a:p>
        </p:txBody>
      </p:sp>
      <p:sp>
        <p:nvSpPr>
          <p:cNvPr id="4" name="Text Placeholder 3">
            <a:extLst>
              <a:ext uri="{FF2B5EF4-FFF2-40B4-BE49-F238E27FC236}">
                <a16:creationId xmlns:a16="http://schemas.microsoft.com/office/drawing/2014/main" id="{9093CCEB-9C4D-0601-8BF9-B620A125BB89}"/>
              </a:ext>
            </a:extLst>
          </p:cNvPr>
          <p:cNvSpPr>
            <a:spLocks noGrp="1"/>
          </p:cNvSpPr>
          <p:nvPr>
            <p:ph type="body" sz="quarter" idx="18"/>
          </p:nvPr>
        </p:nvSpPr>
        <p:spPr/>
        <p:txBody>
          <a:bodyPr/>
          <a:lstStyle/>
          <a:p>
            <a:r>
              <a:rPr lang="en-AU" noProof="0" dirty="0"/>
              <a:t>Materials and production processes</a:t>
            </a:r>
          </a:p>
        </p:txBody>
      </p:sp>
      <p:sp>
        <p:nvSpPr>
          <p:cNvPr id="5" name="Text Placeholder 4">
            <a:extLst>
              <a:ext uri="{FF2B5EF4-FFF2-40B4-BE49-F238E27FC236}">
                <a16:creationId xmlns:a16="http://schemas.microsoft.com/office/drawing/2014/main" id="{1682CAF5-5CEC-506B-D9FF-3CAD152EA099}"/>
              </a:ext>
            </a:extLst>
          </p:cNvPr>
          <p:cNvSpPr>
            <a:spLocks noGrp="1"/>
          </p:cNvSpPr>
          <p:nvPr>
            <p:ph type="body" sz="quarter" idx="17"/>
          </p:nvPr>
        </p:nvSpPr>
        <p:spPr>
          <a:xfrm>
            <a:off x="360000" y="1447542"/>
            <a:ext cx="8645777" cy="4807835"/>
          </a:xfrm>
        </p:spPr>
        <p:txBody>
          <a:bodyPr/>
          <a:lstStyle/>
          <a:p>
            <a:r>
              <a:rPr lang="en-AU" sz="1800" noProof="0" dirty="0"/>
              <a:t>Think of 10 things you used in the past 24 hours that were made from metal. They could be small to very large items. ?</a:t>
            </a:r>
          </a:p>
        </p:txBody>
      </p:sp>
      <p:pic>
        <p:nvPicPr>
          <p:cNvPr id="11" name="Picture 10" descr="A group of silver kitchen utensils&#10;&#10;AI-generated content may be incorrect.">
            <a:extLst>
              <a:ext uri="{FF2B5EF4-FFF2-40B4-BE49-F238E27FC236}">
                <a16:creationId xmlns:a16="http://schemas.microsoft.com/office/drawing/2014/main" id="{CEDF8215-9C55-AD97-8CAC-8CCD7A98AED5}"/>
              </a:ext>
            </a:extLst>
          </p:cNvPr>
          <p:cNvPicPr>
            <a:picLocks noChangeAspect="1"/>
          </p:cNvPicPr>
          <p:nvPr/>
        </p:nvPicPr>
        <p:blipFill>
          <a:blip r:embed="rId2"/>
          <a:stretch>
            <a:fillRect/>
          </a:stretch>
        </p:blipFill>
        <p:spPr>
          <a:xfrm>
            <a:off x="9461870" y="396429"/>
            <a:ext cx="2022130" cy="1560286"/>
          </a:xfrm>
          <a:prstGeom prst="rect">
            <a:avLst/>
          </a:prstGeom>
        </p:spPr>
      </p:pic>
      <p:pic>
        <p:nvPicPr>
          <p:cNvPr id="13" name="Picture 12" descr="A bunch of keys on a ring&#10;&#10;AI-generated content may be incorrect.">
            <a:extLst>
              <a:ext uri="{FF2B5EF4-FFF2-40B4-BE49-F238E27FC236}">
                <a16:creationId xmlns:a16="http://schemas.microsoft.com/office/drawing/2014/main" id="{397404AB-652D-1082-D6DD-BD7B4B500AFE}"/>
              </a:ext>
            </a:extLst>
          </p:cNvPr>
          <p:cNvPicPr>
            <a:picLocks noChangeAspect="1"/>
          </p:cNvPicPr>
          <p:nvPr/>
        </p:nvPicPr>
        <p:blipFill>
          <a:blip r:embed="rId3"/>
          <a:stretch>
            <a:fillRect/>
          </a:stretch>
        </p:blipFill>
        <p:spPr>
          <a:xfrm>
            <a:off x="8212641" y="2355185"/>
            <a:ext cx="1958190" cy="1447619"/>
          </a:xfrm>
          <a:prstGeom prst="rect">
            <a:avLst/>
          </a:prstGeom>
        </p:spPr>
      </p:pic>
      <p:pic>
        <p:nvPicPr>
          <p:cNvPr id="15" name="Picture 14" descr="A group of appliances on a white background&#10;&#10;AI-generated content may be incorrect.">
            <a:extLst>
              <a:ext uri="{FF2B5EF4-FFF2-40B4-BE49-F238E27FC236}">
                <a16:creationId xmlns:a16="http://schemas.microsoft.com/office/drawing/2014/main" id="{ED98810A-ADB1-68AC-55CF-22346CB8F865}"/>
              </a:ext>
            </a:extLst>
          </p:cNvPr>
          <p:cNvPicPr>
            <a:picLocks noChangeAspect="1"/>
          </p:cNvPicPr>
          <p:nvPr/>
        </p:nvPicPr>
        <p:blipFill>
          <a:blip r:embed="rId4"/>
          <a:stretch>
            <a:fillRect/>
          </a:stretch>
        </p:blipFill>
        <p:spPr>
          <a:xfrm>
            <a:off x="8704769" y="4440004"/>
            <a:ext cx="2291082" cy="1681397"/>
          </a:xfrm>
          <a:prstGeom prst="rect">
            <a:avLst/>
          </a:prstGeom>
        </p:spPr>
      </p:pic>
      <p:graphicFrame>
        <p:nvGraphicFramePr>
          <p:cNvPr id="7" name="Table 6">
            <a:extLst>
              <a:ext uri="{FF2B5EF4-FFF2-40B4-BE49-F238E27FC236}">
                <a16:creationId xmlns:a16="http://schemas.microsoft.com/office/drawing/2014/main" id="{92B623AB-8B4E-AC32-9A6E-E5906CDC8CC8}"/>
              </a:ext>
            </a:extLst>
          </p:cNvPr>
          <p:cNvGraphicFramePr>
            <a:graphicFrameLocks noGrp="1"/>
          </p:cNvGraphicFramePr>
          <p:nvPr>
            <p:extLst>
              <p:ext uri="{D42A27DB-BD31-4B8C-83A1-F6EECF244321}">
                <p14:modId xmlns:p14="http://schemas.microsoft.com/office/powerpoint/2010/main" val="3084002746"/>
              </p:ext>
            </p:extLst>
          </p:nvPr>
        </p:nvGraphicFramePr>
        <p:xfrm>
          <a:off x="1067803" y="2633946"/>
          <a:ext cx="6800289" cy="3043839"/>
        </p:xfrm>
        <a:graphic>
          <a:graphicData uri="http://schemas.openxmlformats.org/drawingml/2006/table">
            <a:tbl>
              <a:tblPr firstRow="1" bandRow="1"/>
              <a:tblGrid>
                <a:gridCol w="6800289">
                  <a:extLst>
                    <a:ext uri="{9D8B030D-6E8A-4147-A177-3AD203B41FA5}">
                      <a16:colId xmlns:a16="http://schemas.microsoft.com/office/drawing/2014/main" val="536283219"/>
                    </a:ext>
                  </a:extLst>
                </a:gridCol>
              </a:tblGrid>
              <a:tr h="709840">
                <a:tc>
                  <a:txBody>
                    <a:bodyPr/>
                    <a:lstStyle/>
                    <a:p>
                      <a:pP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What I have used that is made from metal … </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449496475"/>
                  </a:ext>
                </a:extLst>
              </a:tr>
              <a:tr h="2333999">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851020"/>
                  </a:ext>
                </a:extLst>
              </a:tr>
            </a:tbl>
          </a:graphicData>
        </a:graphic>
      </p:graphicFrame>
    </p:spTree>
    <p:extLst>
      <p:ext uri="{BB962C8B-B14F-4D97-AF65-F5344CB8AC3E}">
        <p14:creationId xmlns:p14="http://schemas.microsoft.com/office/powerpoint/2010/main" val="28363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noProof="0" smtClean="0"/>
              <a:pPr/>
              <a:t>40</a:t>
            </a:fld>
            <a:endParaRPr lang="en-AU" noProof="0" dirty="0"/>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noProof="0"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noProof="0" dirty="0">
                <a:latin typeface="Public Sans Light" pitchFamily="2" charset="0"/>
              </a:rPr>
              <a:t>© </a:t>
            </a:r>
            <a:r>
              <a:rPr lang="en-AU" noProof="0" dirty="0"/>
              <a:t>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noProof="0" dirty="0">
                <a:solidFill>
                  <a:schemeClr val="bg1"/>
                </a:solidFill>
              </a:rPr>
              <a:t>The copyright material published in this resource is subject to the </a:t>
            </a:r>
            <a:r>
              <a:rPr lang="en-AU" sz="1200" i="1" noProof="0" dirty="0">
                <a:solidFill>
                  <a:schemeClr val="bg1"/>
                </a:solidFill>
              </a:rPr>
              <a:t>Copyright Act 1968</a:t>
            </a:r>
            <a:r>
              <a:rPr lang="en-AU" sz="1200" noProof="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noProof="0" dirty="0">
                <a:solidFill>
                  <a:schemeClr val="bg1"/>
                </a:solidFill>
              </a:rPr>
              <a:t>Copyright material available in this resource and owned by the NSW Department of Education is licensed under a </a:t>
            </a:r>
            <a:r>
              <a:rPr lang="en-AU" sz="1200" noProof="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noProof="0" dirty="0">
                <a:solidFill>
                  <a:schemeClr val="bg1"/>
                </a:solidFill>
              </a:rPr>
              <a:t>.</a:t>
            </a:r>
          </a:p>
          <a:p>
            <a:pPr algn="l">
              <a:lnSpc>
                <a:spcPct val="150000"/>
              </a:lnSpc>
              <a:spcAft>
                <a:spcPts val="600"/>
              </a:spcAft>
            </a:pPr>
            <a:r>
              <a:rPr lang="en-AU" sz="1200" noProof="0" dirty="0">
                <a:solidFill>
                  <a:schemeClr val="bg1"/>
                </a:solidFill>
              </a:rPr>
              <a:t>This licence allows you to share and adapt the material for any purpose, even commercially.</a:t>
            </a:r>
          </a:p>
          <a:p>
            <a:pPr algn="l">
              <a:lnSpc>
                <a:spcPct val="150000"/>
              </a:lnSpc>
              <a:spcAft>
                <a:spcPts val="600"/>
              </a:spcAft>
            </a:pPr>
            <a:r>
              <a:rPr lang="en-AU" sz="1200" noProof="0" dirty="0">
                <a:solidFill>
                  <a:schemeClr val="bg1"/>
                </a:solidFill>
              </a:rPr>
              <a:t>Attribution should be given to </a:t>
            </a:r>
            <a:r>
              <a:rPr lang="en-AU" sz="1200" noProof="0" dirty="0">
                <a:solidFill>
                  <a:schemeClr val="bg1"/>
                </a:solidFill>
                <a:latin typeface="Public Sans Light" pitchFamily="2" charset="0"/>
              </a:rPr>
              <a:t>© </a:t>
            </a:r>
            <a:r>
              <a:rPr lang="en-AU" sz="1200" noProof="0" dirty="0">
                <a:solidFill>
                  <a:schemeClr val="bg1"/>
                </a:solidFill>
              </a:rPr>
              <a:t>State of New South Wales (Department of Education), 2024.</a:t>
            </a:r>
          </a:p>
          <a:p>
            <a:pPr algn="l">
              <a:lnSpc>
                <a:spcPct val="150000"/>
              </a:lnSpc>
            </a:pPr>
            <a:r>
              <a:rPr lang="en-AU" sz="1200" noProof="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noProof="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noProof="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noProof="0"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noProof="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noProof="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E4335F-9327-6B7E-C6D8-C3DD73FF052F}"/>
              </a:ext>
            </a:extLst>
          </p:cNvPr>
          <p:cNvSpPr>
            <a:spLocks noGrp="1"/>
          </p:cNvSpPr>
          <p:nvPr>
            <p:ph type="sldNum" sz="quarter" idx="12"/>
          </p:nvPr>
        </p:nvSpPr>
        <p:spPr/>
        <p:txBody>
          <a:bodyPr/>
          <a:lstStyle/>
          <a:p>
            <a:fld id="{10A01DC5-1685-4615-8240-15192985C6A2}" type="slidenum">
              <a:rPr lang="en-AU" noProof="0" smtClean="0"/>
              <a:t>5</a:t>
            </a:fld>
            <a:endParaRPr lang="en-AU" noProof="0" dirty="0"/>
          </a:p>
        </p:txBody>
      </p:sp>
      <p:sp>
        <p:nvSpPr>
          <p:cNvPr id="3" name="Title 2">
            <a:extLst>
              <a:ext uri="{FF2B5EF4-FFF2-40B4-BE49-F238E27FC236}">
                <a16:creationId xmlns:a16="http://schemas.microsoft.com/office/drawing/2014/main" id="{705A9C8E-BF89-09B7-83DC-A90B555409B7}"/>
              </a:ext>
            </a:extLst>
          </p:cNvPr>
          <p:cNvSpPr>
            <a:spLocks noGrp="1"/>
          </p:cNvSpPr>
          <p:nvPr>
            <p:ph type="title"/>
          </p:nvPr>
        </p:nvSpPr>
        <p:spPr/>
        <p:txBody>
          <a:bodyPr/>
          <a:lstStyle/>
          <a:p>
            <a:r>
              <a:rPr lang="en-AU" noProof="0" dirty="0"/>
              <a:t>Where in the earth do metals come from?</a:t>
            </a:r>
          </a:p>
        </p:txBody>
      </p:sp>
      <p:sp>
        <p:nvSpPr>
          <p:cNvPr id="4" name="Text Placeholder 3">
            <a:extLst>
              <a:ext uri="{FF2B5EF4-FFF2-40B4-BE49-F238E27FC236}">
                <a16:creationId xmlns:a16="http://schemas.microsoft.com/office/drawing/2014/main" id="{CB052140-3E57-3FF5-5EEF-BFC8599B9D68}"/>
              </a:ext>
            </a:extLst>
          </p:cNvPr>
          <p:cNvSpPr>
            <a:spLocks noGrp="1"/>
          </p:cNvSpPr>
          <p:nvPr>
            <p:ph type="body" sz="quarter" idx="18"/>
          </p:nvPr>
        </p:nvSpPr>
        <p:spPr/>
        <p:txBody>
          <a:bodyPr/>
          <a:lstStyle/>
          <a:p>
            <a:r>
              <a:rPr lang="en-AU" noProof="0" dirty="0"/>
              <a:t>Describe the difference between raw metal and finished metal</a:t>
            </a:r>
          </a:p>
        </p:txBody>
      </p:sp>
      <p:pic>
        <p:nvPicPr>
          <p:cNvPr id="6" name="Picture 5" descr="A large truck driving on a dirt hill&#10;&#10;AI-generated content may be incorrect.">
            <a:extLst>
              <a:ext uri="{FF2B5EF4-FFF2-40B4-BE49-F238E27FC236}">
                <a16:creationId xmlns:a16="http://schemas.microsoft.com/office/drawing/2014/main" id="{932D38E0-EA33-EA40-3FB8-7B7286435934}"/>
              </a:ext>
            </a:extLst>
          </p:cNvPr>
          <p:cNvPicPr>
            <a:picLocks noChangeAspect="1"/>
          </p:cNvPicPr>
          <p:nvPr/>
        </p:nvPicPr>
        <p:blipFill>
          <a:blip r:embed="rId2"/>
          <a:stretch>
            <a:fillRect/>
          </a:stretch>
        </p:blipFill>
        <p:spPr>
          <a:xfrm>
            <a:off x="360001" y="2046872"/>
            <a:ext cx="5417512" cy="2854737"/>
          </a:xfrm>
          <a:prstGeom prst="rect">
            <a:avLst/>
          </a:prstGeom>
        </p:spPr>
      </p:pic>
      <p:pic>
        <p:nvPicPr>
          <p:cNvPr id="7" name="Picture 6" descr="A close-up of several bolts and a nut&#10;&#10;AI-generated content may be incorrect.">
            <a:extLst>
              <a:ext uri="{FF2B5EF4-FFF2-40B4-BE49-F238E27FC236}">
                <a16:creationId xmlns:a16="http://schemas.microsoft.com/office/drawing/2014/main" id="{F1A861EE-BE07-F658-CD15-537F30A0E57C}"/>
              </a:ext>
            </a:extLst>
          </p:cNvPr>
          <p:cNvPicPr>
            <a:picLocks noChangeAspect="1"/>
          </p:cNvPicPr>
          <p:nvPr/>
        </p:nvPicPr>
        <p:blipFill>
          <a:blip r:embed="rId3"/>
          <a:stretch>
            <a:fillRect/>
          </a:stretch>
        </p:blipFill>
        <p:spPr>
          <a:xfrm>
            <a:off x="6560288" y="2041089"/>
            <a:ext cx="4168931" cy="2775822"/>
          </a:xfrm>
          <a:prstGeom prst="rect">
            <a:avLst/>
          </a:prstGeom>
        </p:spPr>
      </p:pic>
    </p:spTree>
    <p:extLst>
      <p:ext uri="{BB962C8B-B14F-4D97-AF65-F5344CB8AC3E}">
        <p14:creationId xmlns:p14="http://schemas.microsoft.com/office/powerpoint/2010/main" val="41763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E46411-7E8B-792A-360D-C39629905F63}"/>
              </a:ext>
            </a:extLst>
          </p:cNvPr>
          <p:cNvSpPr>
            <a:spLocks noGrp="1"/>
          </p:cNvSpPr>
          <p:nvPr>
            <p:ph type="sldNum" sz="quarter" idx="12"/>
          </p:nvPr>
        </p:nvSpPr>
        <p:spPr/>
        <p:txBody>
          <a:bodyPr/>
          <a:lstStyle/>
          <a:p>
            <a:fld id="{10A01DC5-1685-4615-8240-15192985C6A2}" type="slidenum">
              <a:rPr lang="en-AU" noProof="0" smtClean="0"/>
              <a:t>6</a:t>
            </a:fld>
            <a:endParaRPr lang="en-AU" noProof="0" dirty="0"/>
          </a:p>
        </p:txBody>
      </p:sp>
      <p:sp>
        <p:nvSpPr>
          <p:cNvPr id="3" name="Title 2">
            <a:extLst>
              <a:ext uri="{FF2B5EF4-FFF2-40B4-BE49-F238E27FC236}">
                <a16:creationId xmlns:a16="http://schemas.microsoft.com/office/drawing/2014/main" id="{B18C6042-C97C-2CCD-ACBE-1FC2BF4643D3}"/>
              </a:ext>
            </a:extLst>
          </p:cNvPr>
          <p:cNvSpPr>
            <a:spLocks noGrp="1"/>
          </p:cNvSpPr>
          <p:nvPr>
            <p:ph type="title"/>
          </p:nvPr>
        </p:nvSpPr>
        <p:spPr/>
        <p:txBody>
          <a:bodyPr/>
          <a:lstStyle/>
          <a:p>
            <a:r>
              <a:rPr lang="en-AU" noProof="0" dirty="0"/>
              <a:t>Where in the earth do metals come from?</a:t>
            </a:r>
          </a:p>
        </p:txBody>
      </p:sp>
      <p:graphicFrame>
        <p:nvGraphicFramePr>
          <p:cNvPr id="9" name="Table 8">
            <a:extLst>
              <a:ext uri="{FF2B5EF4-FFF2-40B4-BE49-F238E27FC236}">
                <a16:creationId xmlns:a16="http://schemas.microsoft.com/office/drawing/2014/main" id="{5D38FCDB-FFFC-FCDB-E5FF-ECD8360E04E7}"/>
              </a:ext>
            </a:extLst>
          </p:cNvPr>
          <p:cNvGraphicFramePr>
            <a:graphicFrameLocks noGrp="1"/>
          </p:cNvGraphicFramePr>
          <p:nvPr>
            <p:extLst>
              <p:ext uri="{D42A27DB-BD31-4B8C-83A1-F6EECF244321}">
                <p14:modId xmlns:p14="http://schemas.microsoft.com/office/powerpoint/2010/main" val="3482383605"/>
              </p:ext>
            </p:extLst>
          </p:nvPr>
        </p:nvGraphicFramePr>
        <p:xfrm>
          <a:off x="360000" y="4060485"/>
          <a:ext cx="9247689" cy="2430979"/>
        </p:xfrm>
        <a:graphic>
          <a:graphicData uri="http://schemas.openxmlformats.org/drawingml/2006/table">
            <a:tbl>
              <a:tblPr firstRow="1" bandRow="1">
                <a:tableStyleId>{69012ECD-51FC-41F1-AA8D-1B2483CD663E}</a:tableStyleId>
              </a:tblPr>
              <a:tblGrid>
                <a:gridCol w="9247689">
                  <a:extLst>
                    <a:ext uri="{9D8B030D-6E8A-4147-A177-3AD203B41FA5}">
                      <a16:colId xmlns:a16="http://schemas.microsoft.com/office/drawing/2014/main" val="1773534115"/>
                    </a:ext>
                  </a:extLst>
                </a:gridCol>
              </a:tblGrid>
              <a:tr h="83549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noProof="0" dirty="0">
                          <a:solidFill>
                            <a:schemeClr val="bg1"/>
                          </a:solidFill>
                          <a:effectLst/>
                        </a:rPr>
                        <a:t>Describe the difference between raw metal ore and finished metal.</a:t>
                      </a:r>
                      <a:endParaRPr lang="en-AU" noProof="0" dirty="0"/>
                    </a:p>
                  </a:txBody>
                  <a:tcPr anchor="ctr"/>
                </a:tc>
                <a:extLst>
                  <a:ext uri="{0D108BD9-81ED-4DB2-BD59-A6C34878D82A}">
                    <a16:rowId xmlns:a16="http://schemas.microsoft.com/office/drawing/2014/main" val="3965600249"/>
                  </a:ext>
                </a:extLst>
              </a:tr>
              <a:tr h="1595486">
                <a:tc>
                  <a:txBody>
                    <a:bodyPr/>
                    <a:lstStyle/>
                    <a:p>
                      <a:pPr algn="l"/>
                      <a:r>
                        <a:rPr lang="en-AU" sz="1800" noProof="0" dirty="0">
                          <a:effectLst/>
                        </a:rPr>
                        <a:t>Raw metal ore is rock taken from the Earth that contains metal mixed with other materials. Finished metal has been melted, cleaned, and shaped so it can be used to make tools, parts or products.</a:t>
                      </a:r>
                      <a:endParaRPr lang="en-AU" noProof="0" dirty="0"/>
                    </a:p>
                  </a:txBody>
                  <a:tcPr/>
                </a:tc>
                <a:extLst>
                  <a:ext uri="{0D108BD9-81ED-4DB2-BD59-A6C34878D82A}">
                    <a16:rowId xmlns:a16="http://schemas.microsoft.com/office/drawing/2014/main" val="2073295292"/>
                  </a:ext>
                </a:extLst>
              </a:tr>
            </a:tbl>
          </a:graphicData>
        </a:graphic>
      </p:graphicFrame>
      <p:sp>
        <p:nvSpPr>
          <p:cNvPr id="11" name="Text Placeholder 10">
            <a:extLst>
              <a:ext uri="{FF2B5EF4-FFF2-40B4-BE49-F238E27FC236}">
                <a16:creationId xmlns:a16="http://schemas.microsoft.com/office/drawing/2014/main" id="{2D38DFD6-6D20-2132-90BA-5FD58031ED6E}"/>
              </a:ext>
            </a:extLst>
          </p:cNvPr>
          <p:cNvSpPr>
            <a:spLocks noGrp="1"/>
          </p:cNvSpPr>
          <p:nvPr>
            <p:ph type="body" sz="quarter" idx="17"/>
          </p:nvPr>
        </p:nvSpPr>
        <p:spPr>
          <a:xfrm>
            <a:off x="360000" y="1635199"/>
            <a:ext cx="10562000" cy="1996569"/>
          </a:xfrm>
        </p:spPr>
        <p:txBody>
          <a:bodyPr/>
          <a:lstStyle/>
          <a:p>
            <a:pPr algn="just"/>
            <a:r>
              <a:rPr lang="en-AU" sz="1600" noProof="0" dirty="0"/>
              <a:t>Metals are strong, solid materials that are all around us - in buildings, tools, cars, electronics and more. But metals don’t start out as shiny sheets or bolts. Most metals come from rocks called </a:t>
            </a:r>
            <a:r>
              <a:rPr lang="en-AU" sz="1600" b="1" noProof="0" dirty="0"/>
              <a:t>ores</a:t>
            </a:r>
            <a:r>
              <a:rPr lang="en-AU" sz="1600" noProof="0" dirty="0"/>
              <a:t> that are mined from the Earth.</a:t>
            </a:r>
          </a:p>
          <a:p>
            <a:pPr algn="just"/>
            <a:r>
              <a:rPr lang="en-AU" sz="1600" noProof="0" dirty="0"/>
              <a:t>These ores are crushed, melted and purified to remove other materials. This process creates </a:t>
            </a:r>
            <a:r>
              <a:rPr lang="en-AU" sz="1600" b="1" noProof="0" dirty="0"/>
              <a:t>pure metal</a:t>
            </a:r>
            <a:r>
              <a:rPr lang="en-AU" sz="1600" noProof="0" dirty="0"/>
              <a:t> or </a:t>
            </a:r>
            <a:r>
              <a:rPr lang="en-AU" sz="1600" b="1" noProof="0" dirty="0"/>
              <a:t>metal alloys</a:t>
            </a:r>
            <a:r>
              <a:rPr lang="en-AU" sz="1600" noProof="0" dirty="0"/>
              <a:t>, which are then shaped into useful forms like rods, sheets, or bars. These can be cut, drilled, bent or joined to create everyday products.</a:t>
            </a:r>
          </a:p>
          <a:p>
            <a:pPr algn="just"/>
            <a:endParaRPr lang="en-AU" sz="1600" noProof="0" dirty="0"/>
          </a:p>
        </p:txBody>
      </p:sp>
      <p:pic>
        <p:nvPicPr>
          <p:cNvPr id="5" name="Picture 4" descr="A group of metal pipes&#10;&#10;AI-generated content may be incorrect.">
            <a:extLst>
              <a:ext uri="{FF2B5EF4-FFF2-40B4-BE49-F238E27FC236}">
                <a16:creationId xmlns:a16="http://schemas.microsoft.com/office/drawing/2014/main" id="{BC30487E-17F6-0100-C488-62201E4ECA47}"/>
              </a:ext>
            </a:extLst>
          </p:cNvPr>
          <p:cNvPicPr>
            <a:picLocks noChangeAspect="1"/>
          </p:cNvPicPr>
          <p:nvPr/>
        </p:nvPicPr>
        <p:blipFill>
          <a:blip r:embed="rId2"/>
          <a:stretch>
            <a:fillRect/>
          </a:stretch>
        </p:blipFill>
        <p:spPr>
          <a:xfrm rot="263958">
            <a:off x="9306560" y="287759"/>
            <a:ext cx="2677917" cy="1275199"/>
          </a:xfrm>
          <a:prstGeom prst="rect">
            <a:avLst/>
          </a:prstGeom>
        </p:spPr>
      </p:pic>
    </p:spTree>
    <p:extLst>
      <p:ext uri="{BB962C8B-B14F-4D97-AF65-F5344CB8AC3E}">
        <p14:creationId xmlns:p14="http://schemas.microsoft.com/office/powerpoint/2010/main" val="20762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28E397-BF43-BFE0-D666-9515966B775D}"/>
              </a:ext>
            </a:extLst>
          </p:cNvPr>
          <p:cNvSpPr>
            <a:spLocks noGrp="1"/>
          </p:cNvSpPr>
          <p:nvPr>
            <p:ph type="sldNum" sz="quarter" idx="12"/>
          </p:nvPr>
        </p:nvSpPr>
        <p:spPr/>
        <p:txBody>
          <a:bodyPr/>
          <a:lstStyle/>
          <a:p>
            <a:fld id="{10A01DC5-1685-4615-8240-15192985C6A2}" type="slidenum">
              <a:rPr lang="en-AU" noProof="0" smtClean="0"/>
              <a:t>7</a:t>
            </a:fld>
            <a:endParaRPr lang="en-AU" noProof="0" dirty="0"/>
          </a:p>
        </p:txBody>
      </p:sp>
      <p:sp>
        <p:nvSpPr>
          <p:cNvPr id="3" name="Title 2">
            <a:extLst>
              <a:ext uri="{FF2B5EF4-FFF2-40B4-BE49-F238E27FC236}">
                <a16:creationId xmlns:a16="http://schemas.microsoft.com/office/drawing/2014/main" id="{CF4EF20D-AB9B-5BDA-8559-CB3A9350D3BB}"/>
              </a:ext>
            </a:extLst>
          </p:cNvPr>
          <p:cNvSpPr>
            <a:spLocks noGrp="1"/>
          </p:cNvSpPr>
          <p:nvPr>
            <p:ph type="title"/>
          </p:nvPr>
        </p:nvSpPr>
        <p:spPr/>
        <p:txBody>
          <a:bodyPr/>
          <a:lstStyle/>
          <a:p>
            <a:r>
              <a:rPr lang="en-AU" b="1" noProof="0" dirty="0"/>
              <a:t>Types of metals</a:t>
            </a:r>
            <a:br>
              <a:rPr lang="en-AU" b="1" noProof="0" dirty="0"/>
            </a:br>
            <a:endParaRPr lang="en-AU" noProof="0" dirty="0"/>
          </a:p>
        </p:txBody>
      </p:sp>
      <p:sp>
        <p:nvSpPr>
          <p:cNvPr id="5" name="Text Placeholder 4">
            <a:extLst>
              <a:ext uri="{FF2B5EF4-FFF2-40B4-BE49-F238E27FC236}">
                <a16:creationId xmlns:a16="http://schemas.microsoft.com/office/drawing/2014/main" id="{A192A91C-D775-CA56-6335-BBF7F39D0799}"/>
              </a:ext>
            </a:extLst>
          </p:cNvPr>
          <p:cNvSpPr>
            <a:spLocks noGrp="1"/>
          </p:cNvSpPr>
          <p:nvPr>
            <p:ph type="body" sz="quarter" idx="17"/>
          </p:nvPr>
        </p:nvSpPr>
        <p:spPr>
          <a:xfrm>
            <a:off x="360000" y="1025083"/>
            <a:ext cx="5658548" cy="1705418"/>
          </a:xfrm>
        </p:spPr>
        <p:txBody>
          <a:bodyPr/>
          <a:lstStyle/>
          <a:p>
            <a:r>
              <a:rPr lang="en-AU" sz="1600" noProof="0" dirty="0"/>
              <a:t>Metals are usually solid materials that are used in everyday products because of their strength, durability and ability to be shaped. Some metals occur in pure form, while others are </a:t>
            </a:r>
            <a:r>
              <a:rPr lang="en-AU" sz="1600" b="1" noProof="0" dirty="0"/>
              <a:t>alloys</a:t>
            </a:r>
            <a:r>
              <a:rPr lang="en-AU" sz="1600" noProof="0" dirty="0"/>
              <a:t> - made by combining two or more metals to improve their properties. </a:t>
            </a:r>
          </a:p>
          <a:p>
            <a:r>
              <a:rPr lang="en-AU" sz="1600" noProof="0" dirty="0"/>
              <a:t>In this activity, you’ll explore a variety of common metals and alloys, compare their features, and understand where and why they are used in the real world.</a:t>
            </a:r>
          </a:p>
          <a:p>
            <a:endParaRPr lang="en-AU" noProof="0" dirty="0"/>
          </a:p>
        </p:txBody>
      </p:sp>
      <p:sp>
        <p:nvSpPr>
          <p:cNvPr id="6" name="TextBox 5">
            <a:extLst>
              <a:ext uri="{FF2B5EF4-FFF2-40B4-BE49-F238E27FC236}">
                <a16:creationId xmlns:a16="http://schemas.microsoft.com/office/drawing/2014/main" id="{78401F25-6742-322E-C164-0E79AE40FB91}"/>
              </a:ext>
            </a:extLst>
          </p:cNvPr>
          <p:cNvSpPr txBox="1"/>
          <p:nvPr/>
        </p:nvSpPr>
        <p:spPr>
          <a:xfrm>
            <a:off x="5646142" y="5952398"/>
            <a:ext cx="6545858" cy="365601"/>
          </a:xfrm>
          <a:prstGeom prst="rect">
            <a:avLst/>
          </a:prstGeom>
          <a:noFill/>
        </p:spPr>
        <p:txBody>
          <a:bodyPr wrap="square" lIns="0" tIns="0" rIns="0" bIns="0" rtlCol="0">
            <a:noAutofit/>
          </a:bodyPr>
          <a:lstStyle/>
          <a:p>
            <a:pPr algn="l"/>
            <a:r>
              <a:rPr lang="en-AU" sz="1400" noProof="0" dirty="0">
                <a:solidFill>
                  <a:srgbClr val="FF0000"/>
                </a:solidFill>
              </a:rPr>
              <a:t>Bonus Question: </a:t>
            </a:r>
            <a:r>
              <a:rPr lang="en-AU" sz="1400" noProof="0" dirty="0"/>
              <a:t>Name a metal that exists as a liquid at room temperature </a:t>
            </a:r>
          </a:p>
        </p:txBody>
      </p:sp>
      <p:graphicFrame>
        <p:nvGraphicFramePr>
          <p:cNvPr id="7" name="Table 6">
            <a:extLst>
              <a:ext uri="{FF2B5EF4-FFF2-40B4-BE49-F238E27FC236}">
                <a16:creationId xmlns:a16="http://schemas.microsoft.com/office/drawing/2014/main" id="{BE16ECE5-46C9-8929-EB34-36A7795A127C}"/>
              </a:ext>
            </a:extLst>
          </p:cNvPr>
          <p:cNvGraphicFramePr>
            <a:graphicFrameLocks noGrp="1"/>
          </p:cNvGraphicFramePr>
          <p:nvPr>
            <p:extLst>
              <p:ext uri="{D42A27DB-BD31-4B8C-83A1-F6EECF244321}">
                <p14:modId xmlns:p14="http://schemas.microsoft.com/office/powerpoint/2010/main" val="1354353827"/>
              </p:ext>
            </p:extLst>
          </p:nvPr>
        </p:nvGraphicFramePr>
        <p:xfrm>
          <a:off x="6173452" y="756397"/>
          <a:ext cx="5658548" cy="3773735"/>
        </p:xfrm>
        <a:graphic>
          <a:graphicData uri="http://schemas.openxmlformats.org/drawingml/2006/table">
            <a:tbl>
              <a:tblPr firstRow="1" firstCol="1" bandRow="1"/>
              <a:tblGrid>
                <a:gridCol w="1637748">
                  <a:extLst>
                    <a:ext uri="{9D8B030D-6E8A-4147-A177-3AD203B41FA5}">
                      <a16:colId xmlns:a16="http://schemas.microsoft.com/office/drawing/2014/main" val="2285312768"/>
                    </a:ext>
                  </a:extLst>
                </a:gridCol>
                <a:gridCol w="1814965">
                  <a:extLst>
                    <a:ext uri="{9D8B030D-6E8A-4147-A177-3AD203B41FA5}">
                      <a16:colId xmlns:a16="http://schemas.microsoft.com/office/drawing/2014/main" val="2843912098"/>
                    </a:ext>
                  </a:extLst>
                </a:gridCol>
                <a:gridCol w="2205835">
                  <a:extLst>
                    <a:ext uri="{9D8B030D-6E8A-4147-A177-3AD203B41FA5}">
                      <a16:colId xmlns:a16="http://schemas.microsoft.com/office/drawing/2014/main" val="906631199"/>
                    </a:ext>
                  </a:extLst>
                </a:gridCol>
              </a:tblGrid>
              <a:tr h="1120700">
                <a:tc>
                  <a:txBody>
                    <a:bodyPr/>
                    <a:lstStyle/>
                    <a:p>
                      <a:pPr algn="ct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Metal</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Physical properties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ctr">
                        <a:lnSpc>
                          <a:spcPct val="150000"/>
                        </a:lnSpc>
                        <a:spcBef>
                          <a:spcPts val="1200"/>
                        </a:spcBef>
                        <a:spcAft>
                          <a:spcPts val="600"/>
                        </a:spcAft>
                        <a:buNone/>
                      </a:pPr>
                      <a:r>
                        <a:rPr lang="en-AU" sz="1800" b="1" noProof="0" dirty="0">
                          <a:solidFill>
                            <a:srgbClr val="FFFFFF"/>
                          </a:solidFill>
                          <a:effectLst/>
                          <a:latin typeface="Arial" panose="020B0604020202020204" pitchFamily="34" charset="0"/>
                          <a:ea typeface="Calibri" panose="020F0502020204030204" pitchFamily="34" charset="0"/>
                          <a:cs typeface="Arial" panose="020B0604020202020204" pitchFamily="34" charset="0"/>
                        </a:rPr>
                        <a:t>Common uses</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3105255428"/>
                  </a:ext>
                </a:extLst>
              </a:tr>
              <a:tr h="884345">
                <a:tc>
                  <a:txBody>
                    <a:bodyPr/>
                    <a:lstStyle/>
                    <a:p>
                      <a:pPr>
                        <a:lnSpc>
                          <a:spcPct val="150000"/>
                        </a:lnSpc>
                        <a:spcBef>
                          <a:spcPts val="12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Mild Steel</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0781254"/>
                  </a:ext>
                </a:extLst>
              </a:tr>
              <a:tr h="884345">
                <a:tc>
                  <a:txBody>
                    <a:bodyPr/>
                    <a:lstStyle/>
                    <a:p>
                      <a:pPr>
                        <a:lnSpc>
                          <a:spcPct val="150000"/>
                        </a:lnSpc>
                        <a:spcBef>
                          <a:spcPts val="12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Stainless steel</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008570161"/>
                  </a:ext>
                </a:extLst>
              </a:tr>
              <a:tr h="884345">
                <a:tc>
                  <a:txBody>
                    <a:bodyPr/>
                    <a:lstStyle/>
                    <a:p>
                      <a:pPr>
                        <a:lnSpc>
                          <a:spcPct val="150000"/>
                        </a:lnSpc>
                        <a:spcBef>
                          <a:spcPts val="1200"/>
                        </a:spcBef>
                        <a:spcAft>
                          <a:spcPts val="600"/>
                        </a:spcAft>
                        <a:buNone/>
                      </a:pPr>
                      <a:r>
                        <a:rPr lang="en-AU" sz="1800" b="1"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Aluminium</a:t>
                      </a: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endParaRPr lang="en-AU" sz="1800" noProof="0" dirty="0">
                        <a:effectLst/>
                        <a:latin typeface="Arial" panose="020B0604020202020204" pitchFamily="34" charset="0"/>
                        <a:ea typeface="Calibri" panose="020F0502020204030204" pitchFamily="34" charset="0"/>
                        <a:cs typeface="Arial" panose="020B0604020202020204" pitchFamily="34" charset="0"/>
                      </a:endParaRPr>
                    </a:p>
                  </a:txBody>
                  <a:tcPr marL="40466" marR="40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9454815"/>
                  </a:ext>
                </a:extLst>
              </a:tr>
            </a:tbl>
          </a:graphicData>
        </a:graphic>
      </p:graphicFrame>
    </p:spTree>
    <p:extLst>
      <p:ext uri="{BB962C8B-B14F-4D97-AF65-F5344CB8AC3E}">
        <p14:creationId xmlns:p14="http://schemas.microsoft.com/office/powerpoint/2010/main" val="307404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574343-AA4F-779E-7F7C-7EBD800CE4BF}"/>
              </a:ext>
            </a:extLst>
          </p:cNvPr>
          <p:cNvSpPr>
            <a:spLocks noGrp="1"/>
          </p:cNvSpPr>
          <p:nvPr>
            <p:ph type="sldNum" sz="quarter" idx="12"/>
          </p:nvPr>
        </p:nvSpPr>
        <p:spPr/>
        <p:txBody>
          <a:bodyPr/>
          <a:lstStyle/>
          <a:p>
            <a:fld id="{10A01DC5-1685-4615-8240-15192985C6A2}" type="slidenum">
              <a:rPr lang="en-AU" noProof="0" smtClean="0"/>
              <a:t>8</a:t>
            </a:fld>
            <a:endParaRPr lang="en-AU" noProof="0" dirty="0"/>
          </a:p>
        </p:txBody>
      </p:sp>
      <p:sp>
        <p:nvSpPr>
          <p:cNvPr id="3" name="Title 2">
            <a:extLst>
              <a:ext uri="{FF2B5EF4-FFF2-40B4-BE49-F238E27FC236}">
                <a16:creationId xmlns:a16="http://schemas.microsoft.com/office/drawing/2014/main" id="{6383C2AA-FB64-40D1-358D-23C09F54755F}"/>
              </a:ext>
            </a:extLst>
          </p:cNvPr>
          <p:cNvSpPr>
            <a:spLocks noGrp="1"/>
          </p:cNvSpPr>
          <p:nvPr>
            <p:ph type="title"/>
          </p:nvPr>
        </p:nvSpPr>
        <p:spPr/>
        <p:txBody>
          <a:bodyPr/>
          <a:lstStyle/>
          <a:p>
            <a:r>
              <a:rPr lang="en-AU" b="1" noProof="0" dirty="0"/>
              <a:t>Metal Sustainability</a:t>
            </a:r>
            <a:br>
              <a:rPr lang="en-AU" b="1" noProof="0" dirty="0"/>
            </a:br>
            <a:endParaRPr lang="en-AU" noProof="0" dirty="0"/>
          </a:p>
        </p:txBody>
      </p:sp>
      <p:sp>
        <p:nvSpPr>
          <p:cNvPr id="5" name="Text Placeholder 4">
            <a:extLst>
              <a:ext uri="{FF2B5EF4-FFF2-40B4-BE49-F238E27FC236}">
                <a16:creationId xmlns:a16="http://schemas.microsoft.com/office/drawing/2014/main" id="{FBB659C6-E101-5C1F-85E0-D1CECC1370C4}"/>
              </a:ext>
            </a:extLst>
          </p:cNvPr>
          <p:cNvSpPr>
            <a:spLocks noGrp="1"/>
          </p:cNvSpPr>
          <p:nvPr>
            <p:ph type="body" sz="quarter" idx="17"/>
          </p:nvPr>
        </p:nvSpPr>
        <p:spPr>
          <a:xfrm>
            <a:off x="360000" y="1567087"/>
            <a:ext cx="5083870" cy="1027258"/>
          </a:xfrm>
        </p:spPr>
        <p:txBody>
          <a:bodyPr/>
          <a:lstStyle/>
          <a:p>
            <a:r>
              <a:rPr lang="en-AU" noProof="0" dirty="0"/>
              <a:t>Outline the steps involved in the recycling steel or aluminium</a:t>
            </a:r>
          </a:p>
        </p:txBody>
      </p:sp>
      <p:sp>
        <p:nvSpPr>
          <p:cNvPr id="7" name="TextBox 6">
            <a:extLst>
              <a:ext uri="{FF2B5EF4-FFF2-40B4-BE49-F238E27FC236}">
                <a16:creationId xmlns:a16="http://schemas.microsoft.com/office/drawing/2014/main" id="{D0F9E9DC-1A67-B1B3-A5FB-2DA40D15CFBA}"/>
              </a:ext>
            </a:extLst>
          </p:cNvPr>
          <p:cNvSpPr txBox="1"/>
          <p:nvPr/>
        </p:nvSpPr>
        <p:spPr>
          <a:xfrm>
            <a:off x="360000" y="848157"/>
            <a:ext cx="6096000" cy="577850"/>
          </a:xfrm>
          <a:prstGeom prst="rect">
            <a:avLst/>
          </a:prstGeom>
          <a:noFill/>
        </p:spPr>
        <p:txBody>
          <a:bodyPr wrap="square">
            <a:spAutoFit/>
          </a:bodyPr>
          <a:lstStyle/>
          <a:p>
            <a:pPr>
              <a:lnSpc>
                <a:spcPct val="150000"/>
              </a:lnSpc>
              <a:spcBef>
                <a:spcPts val="1200"/>
              </a:spcBef>
              <a:spcAft>
                <a:spcPts val="600"/>
              </a:spcAft>
            </a:pPr>
            <a:r>
              <a:rPr lang="en-AU" sz="2400" noProof="0" dirty="0">
                <a:effectLst/>
                <a:latin typeface="Arial" panose="020B0604020202020204" pitchFamily="34" charset="0"/>
                <a:ea typeface="Calibri" panose="020F0502020204030204" pitchFamily="34" charset="0"/>
              </a:rPr>
              <a:t>Watch </a:t>
            </a:r>
            <a:r>
              <a:rPr lang="en-AU" sz="2400" u="sng" noProof="0" dirty="0">
                <a:solidFill>
                  <a:srgbClr val="001C4A"/>
                </a:solidFill>
                <a:effectLst/>
                <a:latin typeface="Arial" panose="020B0604020202020204" pitchFamily="34" charset="0"/>
                <a:ea typeface="Calibri" panose="020F0502020204030204" pitchFamily="34" charset="0"/>
                <a:hlinkClick r:id="rId2"/>
              </a:rPr>
              <a:t>Metals Recycling</a:t>
            </a:r>
            <a:endParaRPr lang="en-AU" sz="2400" noProof="0" dirty="0">
              <a:effectLst/>
              <a:latin typeface="Arial" panose="020B0604020202020204" pitchFamily="34" charset="0"/>
              <a:ea typeface="Calibri" panose="020F0502020204030204" pitchFamily="34" charset="0"/>
            </a:endParaRPr>
          </a:p>
        </p:txBody>
      </p:sp>
      <p:pic>
        <p:nvPicPr>
          <p:cNvPr id="9" name="Picture 8" descr="A group of recycle signs&#10;&#10;AI-generated content may be incorrect.">
            <a:hlinkClick r:id="rId2"/>
            <a:extLst>
              <a:ext uri="{FF2B5EF4-FFF2-40B4-BE49-F238E27FC236}">
                <a16:creationId xmlns:a16="http://schemas.microsoft.com/office/drawing/2014/main" id="{BF0D103C-4811-CB3B-7EE0-795322C1D536}"/>
              </a:ext>
            </a:extLst>
          </p:cNvPr>
          <p:cNvPicPr>
            <a:picLocks noChangeAspect="1"/>
          </p:cNvPicPr>
          <p:nvPr/>
        </p:nvPicPr>
        <p:blipFill>
          <a:blip r:embed="rId3"/>
          <a:stretch>
            <a:fillRect/>
          </a:stretch>
        </p:blipFill>
        <p:spPr>
          <a:xfrm>
            <a:off x="5984571" y="1567086"/>
            <a:ext cx="5613836" cy="3945281"/>
          </a:xfrm>
          <a:prstGeom prst="rect">
            <a:avLst/>
          </a:prstGeom>
        </p:spPr>
      </p:pic>
      <p:graphicFrame>
        <p:nvGraphicFramePr>
          <p:cNvPr id="10" name="Diagram 9">
            <a:extLst>
              <a:ext uri="{FF2B5EF4-FFF2-40B4-BE49-F238E27FC236}">
                <a16:creationId xmlns:a16="http://schemas.microsoft.com/office/drawing/2014/main" id="{8F724527-7166-3F6C-611E-A3AC841552F7}"/>
              </a:ext>
            </a:extLst>
          </p:cNvPr>
          <p:cNvGraphicFramePr/>
          <p:nvPr>
            <p:extLst>
              <p:ext uri="{D42A27DB-BD31-4B8C-83A1-F6EECF244321}">
                <p14:modId xmlns:p14="http://schemas.microsoft.com/office/powerpoint/2010/main" val="387222406"/>
              </p:ext>
            </p:extLst>
          </p:nvPr>
        </p:nvGraphicFramePr>
        <p:xfrm>
          <a:off x="1442719" y="2594345"/>
          <a:ext cx="3759909" cy="3856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531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ECB463-861B-6FD3-2D36-D050FC2DF000}"/>
              </a:ext>
            </a:extLst>
          </p:cNvPr>
          <p:cNvSpPr>
            <a:spLocks noGrp="1"/>
          </p:cNvSpPr>
          <p:nvPr>
            <p:ph type="sldNum" sz="quarter" idx="12"/>
          </p:nvPr>
        </p:nvSpPr>
        <p:spPr/>
        <p:txBody>
          <a:bodyPr/>
          <a:lstStyle/>
          <a:p>
            <a:fld id="{10A01DC5-1685-4615-8240-15192985C6A2}" type="slidenum">
              <a:rPr lang="en-AU" noProof="0" smtClean="0"/>
              <a:t>9</a:t>
            </a:fld>
            <a:endParaRPr lang="en-AU" noProof="0" dirty="0"/>
          </a:p>
        </p:txBody>
      </p:sp>
      <p:sp>
        <p:nvSpPr>
          <p:cNvPr id="3" name="Title 2">
            <a:extLst>
              <a:ext uri="{FF2B5EF4-FFF2-40B4-BE49-F238E27FC236}">
                <a16:creationId xmlns:a16="http://schemas.microsoft.com/office/drawing/2014/main" id="{6042A829-FCD1-D37E-AEB1-2D62356F068A}"/>
              </a:ext>
            </a:extLst>
          </p:cNvPr>
          <p:cNvSpPr>
            <a:spLocks noGrp="1"/>
          </p:cNvSpPr>
          <p:nvPr>
            <p:ph type="title"/>
          </p:nvPr>
        </p:nvSpPr>
        <p:spPr/>
        <p:txBody>
          <a:bodyPr/>
          <a:lstStyle/>
          <a:p>
            <a:r>
              <a:rPr lang="en-AU" b="1" noProof="0" dirty="0"/>
              <a:t>Sheet metal</a:t>
            </a:r>
            <a:br>
              <a:rPr lang="en-AU" b="1" noProof="0" dirty="0"/>
            </a:br>
            <a:endParaRPr lang="en-AU" noProof="0" dirty="0"/>
          </a:p>
        </p:txBody>
      </p:sp>
      <p:sp>
        <p:nvSpPr>
          <p:cNvPr id="4" name="Text Placeholder 3">
            <a:extLst>
              <a:ext uri="{FF2B5EF4-FFF2-40B4-BE49-F238E27FC236}">
                <a16:creationId xmlns:a16="http://schemas.microsoft.com/office/drawing/2014/main" id="{B7B58912-C720-6F7E-B3BD-2BE22CD33BF5}"/>
              </a:ext>
            </a:extLst>
          </p:cNvPr>
          <p:cNvSpPr>
            <a:spLocks noGrp="1"/>
          </p:cNvSpPr>
          <p:nvPr>
            <p:ph type="body" sz="quarter" idx="18"/>
          </p:nvPr>
        </p:nvSpPr>
        <p:spPr>
          <a:xfrm>
            <a:off x="360000" y="982520"/>
            <a:ext cx="10080000" cy="724360"/>
          </a:xfrm>
        </p:spPr>
        <p:txBody>
          <a:bodyPr/>
          <a:lstStyle/>
          <a:p>
            <a:r>
              <a:rPr lang="en-AU" noProof="0" dirty="0"/>
              <a:t>Let's explore the properties, types, finishes and uses of </a:t>
            </a:r>
            <a:r>
              <a:rPr lang="en-AU" b="1" noProof="0" dirty="0"/>
              <a:t>sheet metal,</a:t>
            </a:r>
            <a:r>
              <a:rPr lang="en-AU" noProof="0" dirty="0"/>
              <a:t> and understand how it can be protected against corrosion</a:t>
            </a:r>
          </a:p>
        </p:txBody>
      </p:sp>
      <p:graphicFrame>
        <p:nvGraphicFramePr>
          <p:cNvPr id="7" name="Table 6">
            <a:extLst>
              <a:ext uri="{FF2B5EF4-FFF2-40B4-BE49-F238E27FC236}">
                <a16:creationId xmlns:a16="http://schemas.microsoft.com/office/drawing/2014/main" id="{59347663-7316-9C0D-FBCB-52B47E0F30B6}"/>
              </a:ext>
            </a:extLst>
          </p:cNvPr>
          <p:cNvGraphicFramePr>
            <a:graphicFrameLocks noGrp="1"/>
          </p:cNvGraphicFramePr>
          <p:nvPr>
            <p:extLst>
              <p:ext uri="{D42A27DB-BD31-4B8C-83A1-F6EECF244321}">
                <p14:modId xmlns:p14="http://schemas.microsoft.com/office/powerpoint/2010/main" val="2292309548"/>
              </p:ext>
            </p:extLst>
          </p:nvPr>
        </p:nvGraphicFramePr>
        <p:xfrm>
          <a:off x="5637600" y="1524000"/>
          <a:ext cx="5779700" cy="4559300"/>
        </p:xfrm>
        <a:graphic>
          <a:graphicData uri="http://schemas.openxmlformats.org/drawingml/2006/table">
            <a:tbl>
              <a:tblPr firstRow="1" firstCol="1" bandRow="1"/>
              <a:tblGrid>
                <a:gridCol w="1614100">
                  <a:extLst>
                    <a:ext uri="{9D8B030D-6E8A-4147-A177-3AD203B41FA5}">
                      <a16:colId xmlns:a16="http://schemas.microsoft.com/office/drawing/2014/main" val="2865282019"/>
                    </a:ext>
                  </a:extLst>
                </a:gridCol>
                <a:gridCol w="4165600">
                  <a:extLst>
                    <a:ext uri="{9D8B030D-6E8A-4147-A177-3AD203B41FA5}">
                      <a16:colId xmlns:a16="http://schemas.microsoft.com/office/drawing/2014/main" val="242917519"/>
                    </a:ext>
                  </a:extLst>
                </a:gridCol>
              </a:tblGrid>
              <a:tr h="783630">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Sheet Metal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3642934"/>
                  </a:ext>
                </a:extLst>
              </a:tr>
              <a:tr h="943918">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1. Aluminium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a. Strong, rust-resistant steel coated in zinc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9459143"/>
                  </a:ext>
                </a:extLst>
              </a:tr>
              <a:tr h="890488">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2. Galvanised 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b. Soft, lightweight metal often used in roofing and signs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9960690"/>
                  </a:ext>
                </a:extLst>
              </a:tr>
              <a:tr h="961727">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3. Stainless 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c. Contains chromium, resistant to rust and has a shiny finish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0307816"/>
                  </a:ext>
                </a:extLst>
              </a:tr>
              <a:tr h="979537">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4. Copper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1200"/>
                        </a:spcBef>
                        <a:spcAft>
                          <a:spcPts val="600"/>
                        </a:spcAft>
                        <a:buNone/>
                      </a:pPr>
                      <a:r>
                        <a:rPr lang="en-AU" sz="1100" noProof="0" dirty="0">
                          <a:effectLst/>
                          <a:latin typeface="Arial" panose="020B0604020202020204" pitchFamily="34" charset="0"/>
                          <a:ea typeface="Calibri" panose="020F0502020204030204" pitchFamily="34" charset="0"/>
                          <a:cs typeface="Arial" panose="020B0604020202020204" pitchFamily="34" charset="0"/>
                        </a:rPr>
                        <a:t>d. Reddish-brown metal, good conductor, often used in wiring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2876798"/>
                  </a:ext>
                </a:extLst>
              </a:tr>
            </a:tbl>
          </a:graphicData>
        </a:graphic>
      </p:graphicFrame>
      <p:sp>
        <p:nvSpPr>
          <p:cNvPr id="8" name="TextBox 7">
            <a:extLst>
              <a:ext uri="{FF2B5EF4-FFF2-40B4-BE49-F238E27FC236}">
                <a16:creationId xmlns:a16="http://schemas.microsoft.com/office/drawing/2014/main" id="{AAAED0A1-4751-05F0-9E4B-7BEC08CA5AA8}"/>
              </a:ext>
            </a:extLst>
          </p:cNvPr>
          <p:cNvSpPr txBox="1"/>
          <p:nvPr/>
        </p:nvSpPr>
        <p:spPr>
          <a:xfrm>
            <a:off x="248200" y="2618740"/>
            <a:ext cx="5151800" cy="914400"/>
          </a:xfrm>
          <a:prstGeom prst="rect">
            <a:avLst/>
          </a:prstGeom>
          <a:noFill/>
        </p:spPr>
        <p:txBody>
          <a:bodyPr wrap="square" lIns="0" tIns="0" rIns="0" bIns="0" rtlCol="0">
            <a:noAutofit/>
          </a:bodyPr>
          <a:lstStyle/>
          <a:p>
            <a:r>
              <a:rPr lang="en-AU" sz="1600" noProof="0" dirty="0"/>
              <a:t>Match the sheet metal type with its correct description</a:t>
            </a:r>
          </a:p>
        </p:txBody>
      </p:sp>
      <p:sp>
        <p:nvSpPr>
          <p:cNvPr id="9" name="TextBox 8">
            <a:extLst>
              <a:ext uri="{FF2B5EF4-FFF2-40B4-BE49-F238E27FC236}">
                <a16:creationId xmlns:a16="http://schemas.microsoft.com/office/drawing/2014/main" id="{51ABF1CE-58D0-1277-8FF7-68CE62E44753}"/>
              </a:ext>
            </a:extLst>
          </p:cNvPr>
          <p:cNvSpPr txBox="1"/>
          <p:nvPr/>
        </p:nvSpPr>
        <p:spPr>
          <a:xfrm>
            <a:off x="520700" y="3429000"/>
            <a:ext cx="4025900" cy="2446480"/>
          </a:xfrm>
          <a:prstGeom prst="rect">
            <a:avLst/>
          </a:prstGeom>
          <a:noFill/>
        </p:spPr>
        <p:txBody>
          <a:bodyPr wrap="square" lIns="0" tIns="0" rIns="0" bIns="0" rtlCol="0">
            <a:noAutofit/>
          </a:bodyPr>
          <a:lstStyle/>
          <a:p>
            <a:pPr algn="l"/>
            <a:r>
              <a:rPr lang="en-AU" sz="1800" noProof="0" dirty="0"/>
              <a:t>1.  	Aluminium   		_______ </a:t>
            </a:r>
          </a:p>
          <a:p>
            <a:pPr algn="l"/>
            <a:endParaRPr lang="en-AU" sz="1800" noProof="0" dirty="0"/>
          </a:p>
          <a:p>
            <a:r>
              <a:rPr lang="en-AU" sz="1800" noProof="0" dirty="0"/>
              <a:t>2. 	Galvanised Steel		 _______</a:t>
            </a:r>
          </a:p>
          <a:p>
            <a:pPr algn="l"/>
            <a:endParaRPr lang="en-AU" sz="1800" noProof="0" dirty="0"/>
          </a:p>
          <a:p>
            <a:r>
              <a:rPr lang="en-AU" sz="1800" noProof="0" dirty="0"/>
              <a:t>3. 	Stainless Steel		 _______</a:t>
            </a:r>
          </a:p>
          <a:p>
            <a:pPr algn="l"/>
            <a:endParaRPr lang="en-AU" sz="1800" noProof="0" dirty="0"/>
          </a:p>
          <a:p>
            <a:r>
              <a:rPr lang="en-AU" sz="1800" noProof="0" dirty="0"/>
              <a:t>4. 	Copper			 _______</a:t>
            </a:r>
          </a:p>
        </p:txBody>
      </p:sp>
    </p:spTree>
    <p:extLst>
      <p:ext uri="{BB962C8B-B14F-4D97-AF65-F5344CB8AC3E}">
        <p14:creationId xmlns:p14="http://schemas.microsoft.com/office/powerpoint/2010/main" val="9316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 CSL Student template 2024  -  Read-Only" id="{69108CC2-373C-491B-B420-E11420A143C1}" vid="{EA67DAB6-89B0-454D-92B8-21C21CC42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81ee3dc-ac10-4a91-9494-d5b6174fb2e9">
      <Terms xmlns="http://schemas.microsoft.com/office/infopath/2007/PartnerControls"/>
    </lcf76f155ced4ddcb4097134ff3c332f>
    <TaxCatchAll xmlns="a24b3302-c3c9-4b70-9a35-39308ee3781c" xsi:nil="true"/>
    <SharedWithUsers xmlns="a24b3302-c3c9-4b70-9a35-39308ee3781c">
      <UserInfo>
        <DisplayName/>
        <AccountId xsi:nil="true"/>
        <AccountType/>
      </UserInfo>
    </SharedWithUsers>
    <_Flow_SignoffStatus xmlns="b81ee3dc-ac10-4a91-9494-d5b6174fb2e9" xsi:nil="true"/>
    <MediaLengthInSeconds xmlns="b81ee3dc-ac10-4a91-9494-d5b6174fb2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6120E3C9EBAC449F63196993DBF133" ma:contentTypeVersion="20" ma:contentTypeDescription="Create a new document." ma:contentTypeScope="" ma:versionID="7408c79ec70c98387f0a6cfd56539e3f">
  <xsd:schema xmlns:xsd="http://www.w3.org/2001/XMLSchema" xmlns:xs="http://www.w3.org/2001/XMLSchema" xmlns:p="http://schemas.microsoft.com/office/2006/metadata/properties" xmlns:ns2="b81ee3dc-ac10-4a91-9494-d5b6174fb2e9" xmlns:ns3="a24b3302-c3c9-4b70-9a35-39308ee3781c" targetNamespace="http://schemas.microsoft.com/office/2006/metadata/properties" ma:root="true" ma:fieldsID="aeac4a2b9573165b7096ac038db07be9" ns2:_="" ns3:_="">
    <xsd:import namespace="b81ee3dc-ac10-4a91-9494-d5b6174fb2e9"/>
    <xsd:import namespace="a24b3302-c3c9-4b70-9a35-39308ee378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1ee3dc-ac10-4a91-9494-d5b6174fb2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4b3302-c3c9-4b70-9a35-39308ee3781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61634c-cbff-4695-96d5-6b57509e3925}" ma:internalName="TaxCatchAll" ma:showField="CatchAllData" ma:web="a24b3302-c3c9-4b70-9a35-39308ee378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schemas.microsoft.com/office/2006/metadata/properties"/>
    <ds:schemaRef ds:uri="http://purl.org/dc/elements/1.1/"/>
    <ds:schemaRef ds:uri="http://purl.org/dc/dcmitype/"/>
    <ds:schemaRef ds:uri="b81ee3dc-ac10-4a91-9494-d5b6174fb2e9"/>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24b3302-c3c9-4b70-9a35-39308ee3781c"/>
    <ds:schemaRef ds:uri="http://www.w3.org/XML/1998/namespace"/>
  </ds:schemaRefs>
</ds:datastoreItem>
</file>

<file path=customXml/itemProps3.xml><?xml version="1.0" encoding="utf-8"?>
<ds:datastoreItem xmlns:ds="http://schemas.openxmlformats.org/officeDocument/2006/customXml" ds:itemID="{F4951AE5-BDA6-4949-8554-304CC574FED3}">
  <ds:schemaRefs>
    <ds:schemaRef ds:uri="a24b3302-c3c9-4b70-9a35-39308ee3781c"/>
    <ds:schemaRef ds:uri="b81ee3dc-ac10-4a91-9494-d5b6174fb2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DRAFT CSL Student template 2024</Template>
  <TotalTime>332</TotalTime>
  <Words>3039</Words>
  <Application>Microsoft Office PowerPoint</Application>
  <PresentationFormat>Widescreen</PresentationFormat>
  <Paragraphs>458</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Times New Roman</vt:lpstr>
      <vt:lpstr>Public Sans</vt:lpstr>
      <vt:lpstr>Calibri</vt:lpstr>
      <vt:lpstr>Arial</vt:lpstr>
      <vt:lpstr>Public Sans Light</vt:lpstr>
      <vt:lpstr>NSWG Corporate</vt:lpstr>
      <vt:lpstr>Instructions for use</vt:lpstr>
      <vt:lpstr> Metal-morphosis</vt:lpstr>
      <vt:lpstr>Learning intention and success criteria</vt:lpstr>
      <vt:lpstr>What ‘metal’ you know?</vt:lpstr>
      <vt:lpstr>Where in the earth do metals come from?</vt:lpstr>
      <vt:lpstr>Where in the earth do metals come from?</vt:lpstr>
      <vt:lpstr>Types of metals </vt:lpstr>
      <vt:lpstr>Metal Sustainability </vt:lpstr>
      <vt:lpstr>Sheet metal </vt:lpstr>
      <vt:lpstr>Safety</vt:lpstr>
      <vt:lpstr>Safety </vt:lpstr>
      <vt:lpstr>Materials, tools and techniques </vt:lpstr>
      <vt:lpstr>Folding sheet metal into a 3D object </vt:lpstr>
      <vt:lpstr>Parallel </vt:lpstr>
      <vt:lpstr>Joining metal</vt:lpstr>
      <vt:lpstr>Surface finishes </vt:lpstr>
      <vt:lpstr>Types of Metal Finishes</vt:lpstr>
      <vt:lpstr>Ethical use of metal </vt:lpstr>
      <vt:lpstr>Renewable and non-renewable resources </vt:lpstr>
      <vt:lpstr>Metal Meets Innovation:  Indigenous Trade Before European Contact </vt:lpstr>
      <vt:lpstr>The design and production process </vt:lpstr>
      <vt:lpstr>Factors affecting design </vt:lpstr>
      <vt:lpstr>Alternative designs</vt:lpstr>
      <vt:lpstr>Ethical &amp; Legal Considerations in design and production </vt:lpstr>
      <vt:lpstr>How could ethics and legal considerations apply to my project? </vt:lpstr>
      <vt:lpstr>Understanding Intellectual Property (IP) </vt:lpstr>
      <vt:lpstr>How can I protect my ideas/ work? </vt:lpstr>
      <vt:lpstr>Project management – Base project </vt:lpstr>
      <vt:lpstr>Project management – Base project </vt:lpstr>
      <vt:lpstr>Project management – Base project </vt:lpstr>
      <vt:lpstr>Potential Designs</vt:lpstr>
      <vt:lpstr>Parts list </vt:lpstr>
      <vt:lpstr>Time management </vt:lpstr>
      <vt:lpstr>Time management </vt:lpstr>
      <vt:lpstr>Time management </vt:lpstr>
      <vt:lpstr>Time management </vt:lpstr>
      <vt:lpstr>Evaluation </vt:lpstr>
      <vt:lpstr>References</vt:lpstr>
      <vt:lpstr>References</vt:lpstr>
      <vt:lpstr>Copyright</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Metal-morphosis materials and production processes focus area - Technology, Stage 4</dc:title>
  <dc:creator>NSW Department of Education</dc:creator>
  <dcterms:created xsi:type="dcterms:W3CDTF">2024-06-27T00:21:01Z</dcterms:created>
  <dcterms:modified xsi:type="dcterms:W3CDTF">2025-09-29T05:59:29Z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0x010100676120E3C9EBAC449F63196993DBF133</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y fmtid="{D5CDD505-2E9C-101B-9397-08002B2CF9AE}" pid="11" name="ComplianceAssetId">
    <vt:lpwstr/>
  </property>
  <property fmtid="{D5CDD505-2E9C-101B-9397-08002B2CF9AE}" pid="12" name="TriggerFlowInfo">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xd_ProgID">
    <vt:lpwstr/>
  </property>
  <property fmtid="{D5CDD505-2E9C-101B-9397-08002B2CF9AE}" pid="17" name="Order">
    <vt:lpwstr>1859100.00000000</vt:lpwstr>
  </property>
</Properties>
</file>