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48" r:id="rId1"/>
  </p:sldMasterIdLst>
  <p:notesMasterIdLst>
    <p:notesMasterId r:id="rId48"/>
  </p:notesMasterIdLst>
  <p:handoutMasterIdLst>
    <p:handoutMasterId r:id="rId49"/>
  </p:handoutMasterIdLst>
  <p:sldIdLst>
    <p:sldId id="26445" r:id="rId2"/>
    <p:sldId id="266" r:id="rId3"/>
    <p:sldId id="271" r:id="rId4"/>
    <p:sldId id="26336" r:id="rId5"/>
    <p:sldId id="26406" r:id="rId6"/>
    <p:sldId id="26444" r:id="rId7"/>
    <p:sldId id="26407" r:id="rId8"/>
    <p:sldId id="26408" r:id="rId9"/>
    <p:sldId id="26409" r:id="rId10"/>
    <p:sldId id="26410" r:id="rId11"/>
    <p:sldId id="26411" r:id="rId12"/>
    <p:sldId id="26412" r:id="rId13"/>
    <p:sldId id="26413" r:id="rId14"/>
    <p:sldId id="26414" r:id="rId15"/>
    <p:sldId id="26419" r:id="rId16"/>
    <p:sldId id="26415" r:id="rId17"/>
    <p:sldId id="26420" r:id="rId18"/>
    <p:sldId id="26429" r:id="rId19"/>
    <p:sldId id="26366" r:id="rId20"/>
    <p:sldId id="26416" r:id="rId21"/>
    <p:sldId id="26417" r:id="rId22"/>
    <p:sldId id="26421" r:id="rId23"/>
    <p:sldId id="26430" r:id="rId24"/>
    <p:sldId id="26423" r:id="rId25"/>
    <p:sldId id="26422" r:id="rId26"/>
    <p:sldId id="26425" r:id="rId27"/>
    <p:sldId id="26424" r:id="rId28"/>
    <p:sldId id="26426" r:id="rId29"/>
    <p:sldId id="26427" r:id="rId30"/>
    <p:sldId id="26428" r:id="rId31"/>
    <p:sldId id="26431" r:id="rId32"/>
    <p:sldId id="26403" r:id="rId33"/>
    <p:sldId id="26432" r:id="rId34"/>
    <p:sldId id="26433" r:id="rId35"/>
    <p:sldId id="26434" r:id="rId36"/>
    <p:sldId id="26437" r:id="rId37"/>
    <p:sldId id="26436" r:id="rId38"/>
    <p:sldId id="26435" r:id="rId39"/>
    <p:sldId id="26438" r:id="rId40"/>
    <p:sldId id="26439" r:id="rId41"/>
    <p:sldId id="26440" r:id="rId42"/>
    <p:sldId id="26441" r:id="rId43"/>
    <p:sldId id="26442" r:id="rId44"/>
    <p:sldId id="26443" r:id="rId45"/>
    <p:sldId id="26399" r:id="rId46"/>
    <p:sldId id="361" r:id="rId47"/>
  </p:sldIdLst>
  <p:sldSz cx="12192000" cy="6858000"/>
  <p:notesSz cx="6858000" cy="9144000"/>
  <p:embeddedFontLst>
    <p:embeddedFont>
      <p:font typeface="Public Sans" pitchFamily="2" charset="0"/>
      <p:regular r:id="rId50"/>
      <p:bold r:id="rId51"/>
      <p:italic r:id="rId52"/>
      <p:boldItalic r:id="rId53"/>
    </p:embeddedFont>
    <p:embeddedFont>
      <p:font typeface="Public Sans Light" pitchFamily="2" charset="0"/>
      <p:regular r:id="rId54"/>
      <p:italic r:id="rId5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45"/>
          </p14:sldIdLst>
        </p14:section>
        <p14:section name="Content slides" id="{D5A8010D-981F-43AA-A0D6-182EC53CAA84}">
          <p14:sldIdLst>
            <p14:sldId id="266"/>
            <p14:sldId id="271"/>
            <p14:sldId id="26336"/>
            <p14:sldId id="26406"/>
            <p14:sldId id="26444"/>
            <p14:sldId id="26407"/>
            <p14:sldId id="26408"/>
            <p14:sldId id="26409"/>
            <p14:sldId id="26410"/>
            <p14:sldId id="26411"/>
            <p14:sldId id="26412"/>
            <p14:sldId id="26413"/>
            <p14:sldId id="26414"/>
            <p14:sldId id="26419"/>
            <p14:sldId id="26415"/>
            <p14:sldId id="26420"/>
            <p14:sldId id="26429"/>
            <p14:sldId id="26366"/>
            <p14:sldId id="26416"/>
            <p14:sldId id="26417"/>
            <p14:sldId id="26421"/>
            <p14:sldId id="26430"/>
            <p14:sldId id="26423"/>
            <p14:sldId id="26422"/>
            <p14:sldId id="26425"/>
            <p14:sldId id="26424"/>
            <p14:sldId id="26426"/>
            <p14:sldId id="26427"/>
            <p14:sldId id="26428"/>
            <p14:sldId id="26431"/>
            <p14:sldId id="26403"/>
            <p14:sldId id="26432"/>
            <p14:sldId id="26433"/>
            <p14:sldId id="26434"/>
            <p14:sldId id="26437"/>
            <p14:sldId id="26436"/>
            <p14:sldId id="26435"/>
            <p14:sldId id="26438"/>
            <p14:sldId id="26439"/>
            <p14:sldId id="26440"/>
            <p14:sldId id="26441"/>
            <p14:sldId id="26442"/>
            <p14:sldId id="26443"/>
          </p14:sldIdLst>
        </p14:section>
        <p14:section name="References &amp; copyright" id="{DBC31484-F5F8-4CB1-8DB4-A562A9780899}">
          <p14:sldIdLst>
            <p14:sldId id="26399"/>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F6ACB6"/>
    <a:srgbClr val="FFFFFF"/>
    <a:srgbClr val="CBEDFD"/>
    <a:srgbClr val="0046B8"/>
    <a:srgbClr val="146CFD"/>
    <a:srgbClr val="CDD3D6"/>
    <a:srgbClr val="EBEBEB"/>
    <a:srgbClr val="0070C0"/>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10play.com.a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36211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b="1"/>
              <a:t>Teacher note: </a:t>
            </a:r>
            <a:r>
              <a:rPr lang="en-AU"/>
              <a:t>You will need to be logged into 10play to view to video.</a:t>
            </a:r>
          </a:p>
          <a:p>
            <a:pPr rtl="0"/>
            <a:endParaRPr lang="en-AU"/>
          </a:p>
          <a:p>
            <a:pPr rtl="0"/>
            <a:r>
              <a:rPr lang="en-AU" b="1"/>
              <a:t>How to Create a 10play Account</a:t>
            </a:r>
          </a:p>
          <a:p>
            <a:pPr rtl="0"/>
            <a:r>
              <a:rPr lang="en-AU"/>
              <a:t>Go to the 10play website: Visit </a:t>
            </a:r>
            <a:r>
              <a:rPr lang="en-AU">
                <a:hlinkClick r:id="rId3"/>
              </a:rPr>
              <a:t>www.10play.com.au</a:t>
            </a:r>
            <a:r>
              <a:rPr lang="en-AU"/>
              <a:t> on your web browser.</a:t>
            </a:r>
          </a:p>
          <a:p>
            <a:pPr rtl="0"/>
            <a:r>
              <a:rPr lang="en-AU"/>
              <a:t>Click on 'Sign In': Look for the 'Sign In' button, located at the top right corner of the homepage. Select ‘Sign up’ button at the top of the pop up.</a:t>
            </a:r>
          </a:p>
          <a:p>
            <a:pPr rtl="0"/>
            <a:r>
              <a:rPr lang="en-AU"/>
              <a:t>Enter your details: Provide your email address, create a password, and enter any other required information.</a:t>
            </a:r>
          </a:p>
          <a:p>
            <a:pPr rtl="0"/>
            <a:r>
              <a:rPr lang="en-AU"/>
              <a:t>Verify your email: Check your email inbox for a verification message from 10play and click the verification link to activate your account.</a:t>
            </a:r>
          </a:p>
          <a:p>
            <a:pPr rtl="0"/>
            <a:r>
              <a:rPr lang="en-AU"/>
              <a:t>Log in: Return to the 10play website and click 'Log In.' Enter your email and password to access the video content.</a:t>
            </a:r>
          </a:p>
          <a:p>
            <a:pPr rtl="0"/>
            <a:r>
              <a:rPr lang="en-AU"/>
              <a:t>Access the video: Use the provided link to the video. You will need to be logged in to watch it.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8461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18402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B330-944E-4125-696F-957EEF5FC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B9C4C-2E6B-C781-CC08-EAA498CE9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045D2-903B-E2A7-3B74-10EF99B13DCA}"/>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a:extLst>
              <a:ext uri="{FF2B5EF4-FFF2-40B4-BE49-F238E27FC236}">
                <a16:creationId xmlns:a16="http://schemas.microsoft.com/office/drawing/2014/main" id="{9A4C11CB-F1ED-F968-3871-2084B99C3259}"/>
              </a:ext>
            </a:extLst>
          </p:cNvPr>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71453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F8DD-688C-CBF6-E61F-B4BFE513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7D158-EEB6-5BDB-2841-60BC3F358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71EA1-ABF0-D38F-6D45-E24E308029C5}"/>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a:extLst>
              <a:ext uri="{FF2B5EF4-FFF2-40B4-BE49-F238E27FC236}">
                <a16:creationId xmlns:a16="http://schemas.microsoft.com/office/drawing/2014/main" id="{AE4B8FEC-7B81-9B3E-D380-DC0E348512BB}"/>
              </a:ext>
            </a:extLst>
          </p:cNvPr>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52304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190282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EF02F-DDED-1279-D502-A29BE2E87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D7CDB-0803-EAE0-F298-B790F95A8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0C015-EE44-B2B7-8D88-22370DD46764}"/>
              </a:ext>
            </a:extLst>
          </p:cNvPr>
          <p:cNvSpPr>
            <a:spLocks noGrp="1"/>
          </p:cNvSpPr>
          <p:nvPr>
            <p:ph type="body" idx="1"/>
          </p:nvPr>
        </p:nvSpPr>
        <p:spPr/>
        <p:txBody>
          <a:bodyPr/>
          <a:lstStyle/>
          <a:p>
            <a:r>
              <a:rPr lang="en-AU" b="1"/>
              <a:t>Notes for teachers:</a:t>
            </a:r>
            <a:endParaRPr lang="en-AU"/>
          </a:p>
          <a:p>
            <a:pPr marL="171450" indent="-171450">
              <a:buFont typeface="Arial"/>
              <a:buChar char="•"/>
            </a:pPr>
            <a:r>
              <a:rPr lang="en-AU"/>
              <a:t>Learning intentions and success are best co-constructed with students. Adapt the learning intention as required and add co-constructed success criteria.</a:t>
            </a:r>
          </a:p>
          <a:p>
            <a:endParaRPr lang="en-AU" b="1">
              <a:cs typeface="Calibri"/>
            </a:endParaRPr>
          </a:p>
        </p:txBody>
      </p:sp>
      <p:sp>
        <p:nvSpPr>
          <p:cNvPr id="4" name="Slide Number Placeholder 3">
            <a:extLst>
              <a:ext uri="{FF2B5EF4-FFF2-40B4-BE49-F238E27FC236}">
                <a16:creationId xmlns:a16="http://schemas.microsoft.com/office/drawing/2014/main" id="{9FFFDD55-03D3-8490-0CEC-7957B574DC57}"/>
              </a:ext>
            </a:extLst>
          </p:cNvPr>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210762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7172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59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350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99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662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7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56860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5730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6397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7916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1122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0885886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YJBhWVDArLo?si=qgg4Jqq0KKolYQ2B" TargetMode="External"/><Relationship Id="rId2" Type="http://schemas.openxmlformats.org/officeDocument/2006/relationships/slideLayout" Target="../slideLayouts/slideLayout4.xml"/><Relationship Id="rId1" Type="http://schemas.openxmlformats.org/officeDocument/2006/relationships/video" Target="https://www.youtube.com/embed/YJBhWVDArLo?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10play.com.au/the-first-inventors/episodes/season-1/episode-4/tpv230704nvjf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education.nsw.gov.au/digital-learning-selector/LearningActivity/Card/542?clearCache=5c1973c3-e53b-1de-b065-ad352e7f1715"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pp.education.nsw.gov.au/digital-learning-selector/LearningActivity/Card/64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hyperlink" Target="https://schoolsnsw.sharepoint.com/:v:/r/sites/TASNSWStatewideStaffroom/Shared%20Documents/Safety%20resources/Timber%20workshop/Timber%20Technology%20-%20Workshop%20Walkthrough.mp4?csf=1&amp;web=1&amp;e=jWXxyW&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app.education.nsw.gov.au/digital-learning-selector/LearningActivity/Card/546"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pp.education.nsw.gov.au/digital-learning-selector/LearningActivity/Card/663?clearCache=d6577c47-fa8e-512c-c836-d3e2b111a6c6"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education.nsw.gov.au/digital-learning-selector/LearningActivity/Card/542?clearCache=5c1973c3-e53b-1de-b065-ad352e7f1715" TargetMode="Externa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hyperlink" Target="https://youtu.be/Gg0TXNXgz-w?si=JShu1QfEtpfdwSEe"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youtu.be/JGO_zDWmkvk?si=UVcGQ-WpR9AqS4Rw"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10play.com.au/the-first-inventors/episodes/season-1/episode-4/tpv230704nvjfp" TargetMode="External"/><Relationship Id="rId5" Type="http://schemas.openxmlformats.org/officeDocument/2006/relationships/hyperlink" Target="https://curriculum.nsw.edu.au/learning-areas/tas/technology-7-8-2023/overview" TargetMode="External"/><Relationship Id="rId10" Type="http://schemas.openxmlformats.org/officeDocument/2006/relationships/hyperlink" Target="https://youtu.be/ZeyLxJmt7qI?si=Ma7e9BSBwYDH3F10" TargetMode="External"/><Relationship Id="rId4" Type="http://schemas.openxmlformats.org/officeDocument/2006/relationships/hyperlink" Target="https://curriculum.nsw.edu.au/" TargetMode="External"/><Relationship Id="rId9" Type="http://schemas.openxmlformats.org/officeDocument/2006/relationships/hyperlink" Target="https://youtu.be/YJBhWVDArLo?si=qgg4Jqq0KKolYQ2B"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GO_zDWmkvk?si=Db9WzEZhg9OFCI3Q" TargetMode="External"/><Relationship Id="rId2" Type="http://schemas.openxmlformats.org/officeDocument/2006/relationships/slideLayout" Target="../slideLayouts/slideLayout4.xml"/><Relationship Id="rId1" Type="http://schemas.openxmlformats.org/officeDocument/2006/relationships/video" Target="https://www.youtube.com/embed/JGO_zDWmkvk?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ZeyLxJmt7qI?si=Ma7e9BSBwYDH3F10" TargetMode="External"/><Relationship Id="rId2" Type="http://schemas.openxmlformats.org/officeDocument/2006/relationships/slideLayout" Target="../slideLayouts/slideLayout4.xml"/><Relationship Id="rId1" Type="http://schemas.openxmlformats.org/officeDocument/2006/relationships/video" Target="https://www.youtube.com/embed/ZeyLxJmt7qI?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Gg0TXNXgz-w?feature=oembed" TargetMode="External"/><Relationship Id="rId5" Type="http://schemas.openxmlformats.org/officeDocument/2006/relationships/image" Target="../media/image12.jpeg"/><Relationship Id="rId4" Type="http://schemas.openxmlformats.org/officeDocument/2006/relationships/hyperlink" Target="https://youtu.be/Gg0TXNXgz-w?si=JShu1QfEtpfdwS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7D88618-859D-1D7D-5363-755ABE2BF876}"/>
              </a:ext>
            </a:extLst>
          </p:cNvPr>
          <p:cNvSpPr>
            <a:spLocks noGrp="1"/>
          </p:cNvSpPr>
          <p:nvPr>
            <p:ph type="title"/>
          </p:nvPr>
        </p:nvSpPr>
        <p:spPr/>
        <p:txBody>
          <a:bodyPr/>
          <a:lstStyle/>
          <a:p>
            <a:r>
              <a:rPr lang="en-AU">
                <a:latin typeface="+mj-lt"/>
              </a:rPr>
              <a:t>Instructions for use</a:t>
            </a:r>
            <a:endParaRPr lang="en-US">
              <a:latin typeface="+mj-lt"/>
            </a:endParaRPr>
          </a:p>
        </p:txBody>
      </p:sp>
      <p:sp>
        <p:nvSpPr>
          <p:cNvPr id="13" name="Picture Placeholder 12">
            <a:extLst>
              <a:ext uri="{FF2B5EF4-FFF2-40B4-BE49-F238E27FC236}">
                <a16:creationId xmlns:a16="http://schemas.microsoft.com/office/drawing/2014/main" id="{32065166-F6AA-2912-9CA5-6DCBD45EC030}"/>
              </a:ext>
            </a:extLst>
          </p:cNvPr>
          <p:cNvSpPr>
            <a:spLocks noGrp="1"/>
          </p:cNvSpPr>
          <p:nvPr>
            <p:ph type="pic" sz="quarter" idx="13"/>
          </p:nvPr>
        </p:nvSpPr>
        <p:spPr/>
        <p:txBody>
          <a:bodyPr/>
          <a:lstStyle/>
          <a:p>
            <a:pPr marL="342900" indent="-342900">
              <a:buFont typeface="Arial"/>
              <a:buChar char="•"/>
            </a:pPr>
            <a:r>
              <a:rPr lang="en-AU" sz="1800">
                <a:latin typeface="+mn-lt"/>
                <a:ea typeface="+mn-lt"/>
                <a:cs typeface="+mn-lt"/>
              </a:rPr>
              <a:t>This resource is not a teaching and learning program. It should be used in conjunction with Technology 7–8 – Heli Launcher – sample program of learning</a:t>
            </a:r>
          </a:p>
          <a:p>
            <a:pPr marL="342900" indent="-342900">
              <a:buFont typeface="Arial"/>
              <a:buChar char="•"/>
            </a:pPr>
            <a:r>
              <a:rPr lang="en-AU" sz="1800">
                <a:solidFill>
                  <a:srgbClr val="22272B"/>
                </a:solidFill>
                <a:latin typeface="+mn-lt"/>
                <a:cs typeface="Arial"/>
              </a:rPr>
              <a:t>Classroom teachers are encouraged to </a:t>
            </a:r>
            <a:r>
              <a:rPr lang="en-AU" sz="1800" b="1">
                <a:solidFill>
                  <a:srgbClr val="22272B"/>
                </a:solidFill>
                <a:latin typeface="+mn-lt"/>
                <a:cs typeface="Arial"/>
              </a:rPr>
              <a:t>add and adapt</a:t>
            </a:r>
            <a:r>
              <a:rPr lang="en-AU" sz="1800">
                <a:solidFill>
                  <a:srgbClr val="22272B"/>
                </a:solidFill>
                <a:latin typeface="+mn-lt"/>
                <a:cs typeface="Arial"/>
              </a:rPr>
              <a:t> slides as required to meet the needs of their students</a:t>
            </a:r>
          </a:p>
          <a:p>
            <a:pPr marL="342900" indent="-342900">
              <a:buFont typeface="Arial"/>
              <a:buChar char="•"/>
            </a:pPr>
            <a:r>
              <a:rPr lang="en-AU" sz="1800">
                <a:solidFill>
                  <a:srgbClr val="22272B"/>
                </a:solidFill>
                <a:latin typeface="+mn-lt"/>
                <a:cs typeface="Arial"/>
              </a:rPr>
              <a:t>Save a copy of the file to make changes to the slide deck – go to File &gt; Download a Copy (this downloads a copy to the computer to edit in the PowerPoint app).</a:t>
            </a:r>
          </a:p>
          <a:p>
            <a:pPr marL="342900" indent="-342900">
              <a:buFont typeface="Arial"/>
              <a:buChar char="•"/>
            </a:pPr>
            <a:r>
              <a:rPr lang="en-AU" sz="1800">
                <a:solidFill>
                  <a:srgbClr val="22272B"/>
                </a:solidFill>
                <a:latin typeface="+mn-lt"/>
                <a:cs typeface="Arial"/>
              </a:rPr>
              <a:t>To convert the PowerPoint to Google Slides:</a:t>
            </a:r>
          </a:p>
          <a:p>
            <a:pPr marL="913765" lvl="1" indent="-457200">
              <a:spcAft>
                <a:spcPts val="1200"/>
              </a:spcAft>
              <a:buFont typeface="+mj-lt"/>
              <a:buAutoNum type="arabicPeriod"/>
            </a:pPr>
            <a:r>
              <a:rPr lang="en-AU">
                <a:solidFill>
                  <a:srgbClr val="22272B"/>
                </a:solidFill>
                <a:latin typeface="+mn-lt"/>
                <a:cs typeface="Arial"/>
              </a:rPr>
              <a:t>Upload the file into Google Drive and open it.</a:t>
            </a:r>
          </a:p>
          <a:p>
            <a:pPr marL="913765" lvl="1" indent="-457200">
              <a:spcAft>
                <a:spcPts val="1200"/>
              </a:spcAft>
              <a:buFont typeface="+mj-lt"/>
              <a:buAutoNum type="arabicPeriod"/>
            </a:pPr>
            <a:r>
              <a:rPr lang="en-AU">
                <a:solidFill>
                  <a:srgbClr val="22272B"/>
                </a:solidFill>
                <a:latin typeface="+mn-lt"/>
                <a:cs typeface="Arial"/>
              </a:rPr>
              <a:t>Go to File &gt; Save as Google Slides.</a:t>
            </a:r>
            <a:endParaRPr lang="en-AU" b="1">
              <a:solidFill>
                <a:srgbClr val="22272B"/>
              </a:solidFill>
              <a:latin typeface="+mn-lt"/>
              <a:cs typeface="Arial"/>
            </a:endParaRPr>
          </a:p>
        </p:txBody>
      </p:sp>
      <p:sp>
        <p:nvSpPr>
          <p:cNvPr id="3" name="Slide Number Placeholder 2">
            <a:extLst>
              <a:ext uri="{FF2B5EF4-FFF2-40B4-BE49-F238E27FC236}">
                <a16:creationId xmlns:a16="http://schemas.microsoft.com/office/drawing/2014/main" id="{07F036E1-0D4B-C552-2429-D3ABA8AA90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75027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4A00A-1C15-C62B-FB13-BDE58377E0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E7A11C-12D4-A920-2F02-76040B316F69}"/>
              </a:ext>
            </a:extLst>
          </p:cNvPr>
          <p:cNvSpPr>
            <a:spLocks noGrp="1"/>
          </p:cNvSpPr>
          <p:nvPr>
            <p:ph type="title"/>
          </p:nvPr>
        </p:nvSpPr>
        <p:spPr/>
        <p:txBody>
          <a:bodyPr/>
          <a:lstStyle/>
          <a:p>
            <a:r>
              <a:rPr lang="en-AU">
                <a:latin typeface="+mj-lt"/>
              </a:rPr>
              <a:t>Flight (3)</a:t>
            </a:r>
          </a:p>
        </p:txBody>
      </p:sp>
      <p:sp>
        <p:nvSpPr>
          <p:cNvPr id="4" name="Text Placeholder 3">
            <a:extLst>
              <a:ext uri="{FF2B5EF4-FFF2-40B4-BE49-F238E27FC236}">
                <a16:creationId xmlns:a16="http://schemas.microsoft.com/office/drawing/2014/main" id="{D1BEACD0-3BB6-F8CE-3BF7-16A540DA91B1}"/>
              </a:ext>
            </a:extLst>
          </p:cNvPr>
          <p:cNvSpPr>
            <a:spLocks noGrp="1"/>
          </p:cNvSpPr>
          <p:nvPr>
            <p:ph type="body" sz="quarter" idx="18"/>
          </p:nvPr>
        </p:nvSpPr>
        <p:spPr/>
        <p:txBody>
          <a:bodyPr/>
          <a:lstStyle/>
          <a:p>
            <a:r>
              <a:rPr lang="en-AU">
                <a:latin typeface="+mj-lt"/>
              </a:rPr>
              <a:t>Identify flight characteristics applied to helicopters</a:t>
            </a:r>
          </a:p>
        </p:txBody>
      </p:sp>
      <p:sp>
        <p:nvSpPr>
          <p:cNvPr id="5" name="Text Placeholder 4">
            <a:extLst>
              <a:ext uri="{FF2B5EF4-FFF2-40B4-BE49-F238E27FC236}">
                <a16:creationId xmlns:a16="http://schemas.microsoft.com/office/drawing/2014/main" id="{3D431D2E-4B61-ADF7-6D35-F6844A7EA7D2}"/>
              </a:ext>
            </a:extLst>
          </p:cNvPr>
          <p:cNvSpPr>
            <a:spLocks noGrp="1"/>
          </p:cNvSpPr>
          <p:nvPr>
            <p:ph type="body" sz="quarter" idx="17"/>
          </p:nvPr>
        </p:nvSpPr>
        <p:spPr>
          <a:xfrm>
            <a:off x="360000" y="1567086"/>
            <a:ext cx="5332140" cy="4807835"/>
          </a:xfrm>
        </p:spPr>
        <p:txBody>
          <a:bodyPr/>
          <a:lstStyle/>
          <a:p>
            <a:pPr>
              <a:lnSpc>
                <a:spcPct val="150000"/>
              </a:lnSpc>
            </a:pPr>
            <a:r>
              <a:rPr lang="en-AU" sz="1800">
                <a:effectLst/>
                <a:latin typeface="+mn-lt"/>
                <a:ea typeface="Calibri" panose="020F0502020204030204" pitchFamily="34" charset="0"/>
              </a:rPr>
              <a:t>Watch </a:t>
            </a:r>
            <a:r>
              <a:rPr lang="en-AU" sz="1800" u="sng">
                <a:solidFill>
                  <a:srgbClr val="001C4A"/>
                </a:solidFill>
                <a:effectLst/>
                <a:latin typeface="+mn-lt"/>
                <a:ea typeface="Calibri" panose="020F0502020204030204" pitchFamily="34" charset="0"/>
                <a:hlinkClick r:id="rId3"/>
              </a:rPr>
              <a:t>How does a helicopter work: Everything you need to know about helicopters (7:58)</a:t>
            </a:r>
            <a:endParaRPr lang="en-AU" sz="1800" u="sng">
              <a:solidFill>
                <a:srgbClr val="001C4A"/>
              </a:solidFill>
              <a:effectLst/>
              <a:latin typeface="+mn-lt"/>
              <a:ea typeface="Calibri" panose="020F0502020204030204" pitchFamily="34" charset="0"/>
            </a:endParaRPr>
          </a:p>
          <a:p>
            <a:pPr marL="342900" indent="-342900">
              <a:lnSpc>
                <a:spcPct val="150000"/>
              </a:lnSpc>
              <a:buFont typeface="+mj-lt"/>
              <a:buAutoNum type="arabicPeriod"/>
            </a:pPr>
            <a:r>
              <a:rPr lang="en-AU" sz="1800">
                <a:solidFill>
                  <a:srgbClr val="001C4A"/>
                </a:solidFill>
                <a:latin typeface="+mn-lt"/>
                <a:ea typeface="Calibri" panose="020F0502020204030204" pitchFamily="34" charset="0"/>
              </a:rPr>
              <a:t>Label the diagram of the helicopter to define lift, weight, thrust and drag.</a:t>
            </a:r>
          </a:p>
          <a:p>
            <a:pPr marL="342900" indent="-342900">
              <a:lnSpc>
                <a:spcPct val="150000"/>
              </a:lnSpc>
              <a:buFont typeface="+mj-lt"/>
              <a:buAutoNum type="arabicPeriod"/>
            </a:pPr>
            <a:r>
              <a:rPr lang="en-AU" sz="1800">
                <a:solidFill>
                  <a:srgbClr val="001C4A"/>
                </a:solidFill>
                <a:latin typeface="+mn-lt"/>
                <a:ea typeface="Calibri" panose="020F0502020204030204" pitchFamily="34" charset="0"/>
              </a:rPr>
              <a:t>Explain how each force effects flight.</a:t>
            </a:r>
          </a:p>
          <a:p>
            <a:pPr>
              <a:lnSpc>
                <a:spcPct val="150000"/>
              </a:lnSpc>
            </a:pPr>
            <a:endParaRPr lang="en-AU" sz="1800">
              <a:effectLst/>
              <a:latin typeface="+mn-lt"/>
              <a:ea typeface="Calibri" panose="020F0502020204030204" pitchFamily="34" charset="0"/>
            </a:endParaRPr>
          </a:p>
          <a:p>
            <a:pPr>
              <a:lnSpc>
                <a:spcPct val="150000"/>
              </a:lnSpc>
            </a:pPr>
            <a:endParaRPr lang="en-AU" sz="1800">
              <a:effectLst/>
              <a:latin typeface="+mn-lt"/>
              <a:ea typeface="Calibri" panose="020F0502020204030204" pitchFamily="34" charset="0"/>
            </a:endParaRPr>
          </a:p>
        </p:txBody>
      </p:sp>
      <p:pic>
        <p:nvPicPr>
          <p:cNvPr id="6" name="Online Media 5" title="How Does A Helicopter Work: Everything You Need To Know About Helicopters">
            <a:hlinkClick r:id="" action="ppaction://media"/>
            <a:extLst>
              <a:ext uri="{FF2B5EF4-FFF2-40B4-BE49-F238E27FC236}">
                <a16:creationId xmlns:a16="http://schemas.microsoft.com/office/drawing/2014/main" id="{4B1BCAFC-51EA-E494-1FF3-B6294D4AFDF4}"/>
              </a:ext>
            </a:extLst>
          </p:cNvPr>
          <p:cNvPicPr>
            <a:picLocks noRot="1" noChangeAspect="1"/>
          </p:cNvPicPr>
          <p:nvPr>
            <a:videoFile r:link="rId1"/>
          </p:nvPr>
        </p:nvPicPr>
        <p:blipFill>
          <a:blip r:embed="rId4"/>
          <a:stretch>
            <a:fillRect/>
          </a:stretch>
        </p:blipFill>
        <p:spPr>
          <a:xfrm>
            <a:off x="7034348" y="1567086"/>
            <a:ext cx="4855210" cy="2743200"/>
          </a:xfrm>
          <a:prstGeom prst="rect">
            <a:avLst/>
          </a:prstGeom>
        </p:spPr>
      </p:pic>
      <p:sp>
        <p:nvSpPr>
          <p:cNvPr id="2" name="Slide Number Placeholder 1">
            <a:extLst>
              <a:ext uri="{FF2B5EF4-FFF2-40B4-BE49-F238E27FC236}">
                <a16:creationId xmlns:a16="http://schemas.microsoft.com/office/drawing/2014/main" id="{0BDA869F-C626-A3CF-0DD5-671762A527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6000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8F42-1575-0B81-5D58-DA492B93E4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CD275F-A49C-420B-4251-07C40B1D7F41}"/>
              </a:ext>
            </a:extLst>
          </p:cNvPr>
          <p:cNvSpPr>
            <a:spLocks noGrp="1"/>
          </p:cNvSpPr>
          <p:nvPr>
            <p:ph type="title"/>
          </p:nvPr>
        </p:nvSpPr>
        <p:spPr/>
        <p:txBody>
          <a:bodyPr/>
          <a:lstStyle/>
          <a:p>
            <a:r>
              <a:rPr lang="en-AU">
                <a:latin typeface="+mj-lt"/>
              </a:rPr>
              <a:t>Flight (4)</a:t>
            </a:r>
          </a:p>
        </p:txBody>
      </p:sp>
      <p:sp>
        <p:nvSpPr>
          <p:cNvPr id="4" name="Text Placeholder 3">
            <a:extLst>
              <a:ext uri="{FF2B5EF4-FFF2-40B4-BE49-F238E27FC236}">
                <a16:creationId xmlns:a16="http://schemas.microsoft.com/office/drawing/2014/main" id="{32076996-CFED-7202-34AB-3DEB4912B3C9}"/>
              </a:ext>
            </a:extLst>
          </p:cNvPr>
          <p:cNvSpPr>
            <a:spLocks noGrp="1"/>
          </p:cNvSpPr>
          <p:nvPr>
            <p:ph type="body" sz="quarter" idx="18"/>
          </p:nvPr>
        </p:nvSpPr>
        <p:spPr/>
        <p:txBody>
          <a:bodyPr/>
          <a:lstStyle/>
          <a:p>
            <a:r>
              <a:rPr lang="en-AU">
                <a:latin typeface="+mj-lt"/>
              </a:rPr>
              <a:t>Boomerang flight</a:t>
            </a:r>
          </a:p>
        </p:txBody>
      </p:sp>
      <p:sp>
        <p:nvSpPr>
          <p:cNvPr id="5" name="Text Placeholder 4">
            <a:extLst>
              <a:ext uri="{FF2B5EF4-FFF2-40B4-BE49-F238E27FC236}">
                <a16:creationId xmlns:a16="http://schemas.microsoft.com/office/drawing/2014/main" id="{50366702-959D-20EF-E3B2-19F69374D1F0}"/>
              </a:ext>
            </a:extLst>
          </p:cNvPr>
          <p:cNvSpPr>
            <a:spLocks noGrp="1"/>
          </p:cNvSpPr>
          <p:nvPr>
            <p:ph type="body" sz="quarter" idx="17"/>
          </p:nvPr>
        </p:nvSpPr>
        <p:spPr>
          <a:xfrm>
            <a:off x="360000" y="1567086"/>
            <a:ext cx="5156880" cy="4807835"/>
          </a:xfrm>
        </p:spPr>
        <p:txBody>
          <a:bodyPr/>
          <a:lstStyle/>
          <a:p>
            <a:pPr>
              <a:lnSpc>
                <a:spcPct val="150000"/>
              </a:lnSpc>
            </a:pPr>
            <a:r>
              <a:rPr lang="en-AU" sz="1800">
                <a:effectLst/>
                <a:latin typeface="+mn-lt"/>
                <a:ea typeface="Calibri" panose="020F0502020204030204" pitchFamily="34" charset="0"/>
              </a:rPr>
              <a:t>Watch </a:t>
            </a:r>
            <a:r>
              <a:rPr lang="en-AU" sz="1800" u="sng">
                <a:solidFill>
                  <a:srgbClr val="001C4A"/>
                </a:solidFill>
                <a:effectLst/>
                <a:latin typeface="+mn-lt"/>
                <a:ea typeface="Calibri" panose="020F0502020204030204" pitchFamily="34" charset="0"/>
                <a:hlinkClick r:id="rId3"/>
              </a:rPr>
              <a:t>The First Inventors season 1, episode 4</a:t>
            </a:r>
            <a:r>
              <a:rPr lang="en-AU" sz="1800">
                <a:effectLst/>
                <a:latin typeface="+mn-lt"/>
                <a:ea typeface="Calibri" panose="020F0502020204030204" pitchFamily="34" charset="0"/>
              </a:rPr>
              <a:t> (0:00 – 12:34, 26:20 – 31:30) </a:t>
            </a:r>
          </a:p>
          <a:p>
            <a:pPr>
              <a:lnSpc>
                <a:spcPct val="150000"/>
              </a:lnSpc>
            </a:pPr>
            <a:r>
              <a:rPr lang="en-AU" sz="1800">
                <a:solidFill>
                  <a:srgbClr val="001C4A"/>
                </a:solidFill>
                <a:latin typeface="+mn-lt"/>
                <a:ea typeface="Calibri" panose="020F0502020204030204" pitchFamily="34" charset="0"/>
              </a:rPr>
              <a:t>Complete the questions in your workbook as you watch the UNSW students develop a drone using Boomerangs.</a:t>
            </a:r>
          </a:p>
          <a:p>
            <a:pPr>
              <a:lnSpc>
                <a:spcPct val="150000"/>
              </a:lnSpc>
            </a:pPr>
            <a:endParaRPr lang="en-AU" sz="1800">
              <a:effectLst/>
              <a:latin typeface="+mn-lt"/>
              <a:ea typeface="Calibri" panose="020F0502020204030204" pitchFamily="34" charset="0"/>
            </a:endParaRPr>
          </a:p>
          <a:p>
            <a:pPr>
              <a:lnSpc>
                <a:spcPct val="150000"/>
              </a:lnSpc>
            </a:pPr>
            <a:endParaRPr lang="en-AU" sz="1800">
              <a:effectLst/>
              <a:latin typeface="+mn-lt"/>
              <a:ea typeface="Calibri" panose="020F0502020204030204" pitchFamily="34" charset="0"/>
            </a:endParaRPr>
          </a:p>
        </p:txBody>
      </p:sp>
      <p:pic>
        <p:nvPicPr>
          <p:cNvPr id="12" name="Picture 11" descr="An Australian 50 dollar bill">
            <a:extLst>
              <a:ext uri="{FF2B5EF4-FFF2-40B4-BE49-F238E27FC236}">
                <a16:creationId xmlns:a16="http://schemas.microsoft.com/office/drawing/2014/main" id="{D8A8BDDF-312D-E669-B987-8E0AD553347D}"/>
              </a:ext>
            </a:extLst>
          </p:cNvPr>
          <p:cNvPicPr>
            <a:picLocks noChangeAspect="1"/>
          </p:cNvPicPr>
          <p:nvPr/>
        </p:nvPicPr>
        <p:blipFill>
          <a:blip r:embed="rId4"/>
          <a:stretch>
            <a:fillRect/>
          </a:stretch>
        </p:blipFill>
        <p:spPr>
          <a:xfrm>
            <a:off x="359999" y="4320000"/>
            <a:ext cx="5019675" cy="2286000"/>
          </a:xfrm>
          <a:prstGeom prst="rect">
            <a:avLst/>
          </a:prstGeom>
        </p:spPr>
      </p:pic>
      <p:pic>
        <p:nvPicPr>
          <p:cNvPr id="14" name="Picture 13">
            <a:hlinkClick r:id="rId3"/>
            <a:extLst>
              <a:ext uri="{FF2B5EF4-FFF2-40B4-BE49-F238E27FC236}">
                <a16:creationId xmlns:a16="http://schemas.microsoft.com/office/drawing/2014/main" id="{A5F2557C-24AD-7A8C-09D6-729323345A9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17315" y="1567086"/>
            <a:ext cx="4826685" cy="2743200"/>
          </a:xfrm>
          <a:prstGeom prst="rect">
            <a:avLst/>
          </a:prstGeom>
        </p:spPr>
      </p:pic>
      <p:grpSp>
        <p:nvGrpSpPr>
          <p:cNvPr id="8" name="Group 7">
            <a:extLst>
              <a:ext uri="{FF2B5EF4-FFF2-40B4-BE49-F238E27FC236}">
                <a16:creationId xmlns:a16="http://schemas.microsoft.com/office/drawing/2014/main" id="{AB7CFD35-9107-FB7C-D5F7-4F227BAE3C05}"/>
              </a:ext>
              <a:ext uri="{C183D7F6-B498-43B3-948B-1728B52AA6E4}">
                <adec:decorative xmlns:adec="http://schemas.microsoft.com/office/drawing/2017/decorative" val="1"/>
              </a:ext>
            </a:extLst>
          </p:cNvPr>
          <p:cNvGrpSpPr/>
          <p:nvPr/>
        </p:nvGrpSpPr>
        <p:grpSpPr>
          <a:xfrm>
            <a:off x="8934269" y="2442298"/>
            <a:ext cx="992777" cy="992777"/>
            <a:chOff x="7053943" y="809897"/>
            <a:chExt cx="992777" cy="992777"/>
          </a:xfrm>
        </p:grpSpPr>
        <p:sp>
          <p:nvSpPr>
            <p:cNvPr id="6" name="Oval 5">
              <a:hlinkClick r:id="rId3"/>
              <a:extLst>
                <a:ext uri="{FF2B5EF4-FFF2-40B4-BE49-F238E27FC236}">
                  <a16:creationId xmlns:a16="http://schemas.microsoft.com/office/drawing/2014/main" id="{1FF7967B-7B35-9896-9CD5-3EB8DCB9700B}"/>
                </a:ext>
              </a:extLst>
            </p:cNvPr>
            <p:cNvSpPr/>
            <p:nvPr/>
          </p:nvSpPr>
          <p:spPr>
            <a:xfrm>
              <a:off x="7053943" y="809897"/>
              <a:ext cx="992777" cy="99277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3"/>
              <a:extLst>
                <a:ext uri="{FF2B5EF4-FFF2-40B4-BE49-F238E27FC236}">
                  <a16:creationId xmlns:a16="http://schemas.microsoft.com/office/drawing/2014/main" id="{DF6BE52F-0841-EA1A-F01F-CA74D6C5B5BA}"/>
                </a:ext>
              </a:extLst>
            </p:cNvPr>
            <p:cNvSpPr/>
            <p:nvPr/>
          </p:nvSpPr>
          <p:spPr>
            <a:xfrm rot="5400000">
              <a:off x="7405030" y="1124720"/>
              <a:ext cx="421231" cy="36313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93DA1045-AC1F-22F8-8AEF-51DED848AC4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04816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22BD-AA0A-9A88-32F0-69864BDF95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BF619-4AA1-1C4E-1156-5D2CEE02DBB9}"/>
              </a:ext>
            </a:extLst>
          </p:cNvPr>
          <p:cNvSpPr>
            <a:spLocks noGrp="1"/>
          </p:cNvSpPr>
          <p:nvPr>
            <p:ph type="title"/>
          </p:nvPr>
        </p:nvSpPr>
        <p:spPr/>
        <p:txBody>
          <a:bodyPr/>
          <a:lstStyle/>
          <a:p>
            <a:r>
              <a:rPr lang="en-AU">
                <a:latin typeface="+mj-lt"/>
              </a:rPr>
              <a:t>Rotor design (1)</a:t>
            </a:r>
          </a:p>
        </p:txBody>
      </p:sp>
      <p:sp>
        <p:nvSpPr>
          <p:cNvPr id="4" name="Text Placeholder 3">
            <a:extLst>
              <a:ext uri="{FF2B5EF4-FFF2-40B4-BE49-F238E27FC236}">
                <a16:creationId xmlns:a16="http://schemas.microsoft.com/office/drawing/2014/main" id="{FB772E4E-FE25-AC55-AB3D-03DA25F48A7E}"/>
              </a:ext>
            </a:extLst>
          </p:cNvPr>
          <p:cNvSpPr>
            <a:spLocks noGrp="1"/>
          </p:cNvSpPr>
          <p:nvPr>
            <p:ph type="body" sz="quarter" idx="18"/>
          </p:nvPr>
        </p:nvSpPr>
        <p:spPr/>
        <p:txBody>
          <a:bodyPr/>
          <a:lstStyle/>
          <a:p>
            <a:r>
              <a:rPr lang="en-AU">
                <a:latin typeface="+mj-lt"/>
              </a:rPr>
              <a:t>Rotor blade materials</a:t>
            </a:r>
          </a:p>
        </p:txBody>
      </p:sp>
      <p:sp>
        <p:nvSpPr>
          <p:cNvPr id="5" name="Text Placeholder 4">
            <a:extLst>
              <a:ext uri="{FF2B5EF4-FFF2-40B4-BE49-F238E27FC236}">
                <a16:creationId xmlns:a16="http://schemas.microsoft.com/office/drawing/2014/main" id="{572A8CCC-7E0C-4D9F-C5A8-AF5E707AC734}"/>
              </a:ext>
            </a:extLst>
          </p:cNvPr>
          <p:cNvSpPr>
            <a:spLocks noGrp="1"/>
          </p:cNvSpPr>
          <p:nvPr>
            <p:ph type="body" sz="quarter" idx="17"/>
          </p:nvPr>
        </p:nvSpPr>
        <p:spPr>
          <a:xfrm>
            <a:off x="360000" y="1567086"/>
            <a:ext cx="11484000" cy="510131"/>
          </a:xfrm>
        </p:spPr>
        <p:txBody>
          <a:bodyPr/>
          <a:lstStyle/>
          <a:p>
            <a:r>
              <a:rPr lang="en-AU" sz="1800" u="sng">
                <a:solidFill>
                  <a:srgbClr val="001C4A"/>
                </a:solidFill>
                <a:effectLst/>
                <a:latin typeface="+mn-lt"/>
                <a:ea typeface="Calibri" panose="020F0502020204030204" pitchFamily="34" charset="0"/>
                <a:hlinkClick r:id="rId2"/>
              </a:rPr>
              <a:t>Brainstorm</a:t>
            </a:r>
            <a:r>
              <a:rPr lang="en-AU" sz="1800">
                <a:effectLst/>
                <a:latin typeface="+mn-lt"/>
                <a:ea typeface="Calibri" panose="020F0502020204030204" pitchFamily="34" charset="0"/>
              </a:rPr>
              <a:t> the types of materials that could be used for real helicopter blades and toy helicopter blades.</a:t>
            </a:r>
            <a:endParaRPr lang="en-AU">
              <a:latin typeface="+mn-lt"/>
            </a:endParaRPr>
          </a:p>
        </p:txBody>
      </p:sp>
      <p:graphicFrame>
        <p:nvGraphicFramePr>
          <p:cNvPr id="11" name="Table 10">
            <a:extLst>
              <a:ext uri="{FF2B5EF4-FFF2-40B4-BE49-F238E27FC236}">
                <a16:creationId xmlns:a16="http://schemas.microsoft.com/office/drawing/2014/main" id="{203B2FD0-1E3D-3FAA-48CB-19594A3AE83C}"/>
              </a:ext>
            </a:extLst>
          </p:cNvPr>
          <p:cNvGraphicFramePr>
            <a:graphicFrameLocks noGrp="1"/>
          </p:cNvGraphicFramePr>
          <p:nvPr>
            <p:extLst>
              <p:ext uri="{D42A27DB-BD31-4B8C-83A1-F6EECF244321}">
                <p14:modId xmlns:p14="http://schemas.microsoft.com/office/powerpoint/2010/main" val="483368803"/>
              </p:ext>
            </p:extLst>
          </p:nvPr>
        </p:nvGraphicFramePr>
        <p:xfrm>
          <a:off x="359999" y="2222243"/>
          <a:ext cx="5736001" cy="4473757"/>
        </p:xfrm>
        <a:graphic>
          <a:graphicData uri="http://schemas.openxmlformats.org/drawingml/2006/table">
            <a:tbl>
              <a:tblPr firstRow="1">
                <a:tableStyleId>{B301B821-A1FF-4177-AEE7-76D212191A09}</a:tableStyleId>
              </a:tblPr>
              <a:tblGrid>
                <a:gridCol w="2737788">
                  <a:extLst>
                    <a:ext uri="{9D8B030D-6E8A-4147-A177-3AD203B41FA5}">
                      <a16:colId xmlns:a16="http://schemas.microsoft.com/office/drawing/2014/main" val="97685466"/>
                    </a:ext>
                  </a:extLst>
                </a:gridCol>
                <a:gridCol w="2998213">
                  <a:extLst>
                    <a:ext uri="{9D8B030D-6E8A-4147-A177-3AD203B41FA5}">
                      <a16:colId xmlns:a16="http://schemas.microsoft.com/office/drawing/2014/main" val="2818203612"/>
                    </a:ext>
                  </a:extLst>
                </a:gridCol>
              </a:tblGrid>
              <a:tr h="1091372">
                <a:tc>
                  <a:txBody>
                    <a:bodyPr/>
                    <a:lstStyle/>
                    <a:p>
                      <a:pPr>
                        <a:lnSpc>
                          <a:spcPct val="150000"/>
                        </a:lnSpc>
                        <a:spcBef>
                          <a:spcPts val="1200"/>
                        </a:spcBef>
                        <a:spcAft>
                          <a:spcPts val="600"/>
                        </a:spcAft>
                      </a:pPr>
                      <a:r>
                        <a:rPr lang="en-AU" sz="2000" b="1">
                          <a:solidFill>
                            <a:srgbClr val="FFFFFF"/>
                          </a:solidFill>
                          <a:effectLst/>
                          <a:latin typeface="+mj-lt"/>
                        </a:rPr>
                        <a:t>Real helicopter blades</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latin typeface="+mj-lt"/>
                        </a:rPr>
                        <a:t>Prototype toy helicopter blades</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701936"/>
                  </a:ext>
                </a:extLst>
              </a:tr>
              <a:tr h="3341488">
                <a:tc>
                  <a:txBody>
                    <a:bodyPr/>
                    <a:lstStyle/>
                    <a:p>
                      <a:pPr>
                        <a:lnSpc>
                          <a:spcPct val="150000"/>
                        </a:lnSpc>
                        <a:spcBef>
                          <a:spcPts val="1200"/>
                        </a:spcBef>
                        <a:spcAft>
                          <a:spcPts val="600"/>
                        </a:spcAft>
                      </a:pPr>
                      <a:r>
                        <a:rPr lang="en-AU" sz="2000">
                          <a:effectLst/>
                          <a:latin typeface="+mn-lt"/>
                        </a:rPr>
                        <a:t> </a:t>
                      </a:r>
                      <a:endParaRPr lang="en-AU" sz="2000">
                        <a:effectLst/>
                        <a:latin typeface="+mn-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latin typeface="+mn-lt"/>
                        </a:rPr>
                        <a:t> </a:t>
                      </a:r>
                      <a:endParaRPr lang="en-AU" sz="2000" dirty="0">
                        <a:effectLst/>
                        <a:latin typeface="+mn-lt"/>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1193606"/>
                  </a:ext>
                </a:extLst>
              </a:tr>
            </a:tbl>
          </a:graphicData>
        </a:graphic>
      </p:graphicFrame>
      <p:pic>
        <p:nvPicPr>
          <p:cNvPr id="12" name="Picture 11">
            <a:extLst>
              <a:ext uri="{FF2B5EF4-FFF2-40B4-BE49-F238E27FC236}">
                <a16:creationId xmlns:a16="http://schemas.microsoft.com/office/drawing/2014/main" id="{E294C7EF-1EAB-B205-6747-268D28904A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63093" y="3446168"/>
            <a:ext cx="5006649" cy="2025907"/>
          </a:xfrm>
          <a:prstGeom prst="rect">
            <a:avLst/>
          </a:prstGeom>
        </p:spPr>
      </p:pic>
      <p:sp>
        <p:nvSpPr>
          <p:cNvPr id="2" name="Slide Number Placeholder 1">
            <a:extLst>
              <a:ext uri="{FF2B5EF4-FFF2-40B4-BE49-F238E27FC236}">
                <a16:creationId xmlns:a16="http://schemas.microsoft.com/office/drawing/2014/main" id="{95D56B09-3826-96FA-1B39-0329B63763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1157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F334-4A16-E1C7-4907-FE11B5D657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04FA71-A6F9-5E24-C8A9-C0D2607041B1}"/>
              </a:ext>
            </a:extLst>
          </p:cNvPr>
          <p:cNvSpPr>
            <a:spLocks noGrp="1"/>
          </p:cNvSpPr>
          <p:nvPr>
            <p:ph type="title"/>
          </p:nvPr>
        </p:nvSpPr>
        <p:spPr/>
        <p:txBody>
          <a:bodyPr/>
          <a:lstStyle/>
          <a:p>
            <a:r>
              <a:rPr lang="en-AU">
                <a:latin typeface="+mj-lt"/>
              </a:rPr>
              <a:t>Rotor design (2)</a:t>
            </a:r>
          </a:p>
        </p:txBody>
      </p:sp>
      <p:sp>
        <p:nvSpPr>
          <p:cNvPr id="4" name="Text Placeholder 3">
            <a:extLst>
              <a:ext uri="{FF2B5EF4-FFF2-40B4-BE49-F238E27FC236}">
                <a16:creationId xmlns:a16="http://schemas.microsoft.com/office/drawing/2014/main" id="{AF87CEE0-6497-042B-CA62-897444407B3E}"/>
              </a:ext>
            </a:extLst>
          </p:cNvPr>
          <p:cNvSpPr>
            <a:spLocks noGrp="1"/>
          </p:cNvSpPr>
          <p:nvPr>
            <p:ph type="body" sz="quarter" idx="18"/>
          </p:nvPr>
        </p:nvSpPr>
        <p:spPr/>
        <p:txBody>
          <a:bodyPr/>
          <a:lstStyle/>
          <a:p>
            <a:r>
              <a:rPr lang="en-AU">
                <a:latin typeface="+mj-lt"/>
              </a:rPr>
              <a:t>Ideas Development</a:t>
            </a:r>
          </a:p>
        </p:txBody>
      </p:sp>
      <p:sp>
        <p:nvSpPr>
          <p:cNvPr id="5" name="Text Placeholder 4">
            <a:extLst>
              <a:ext uri="{FF2B5EF4-FFF2-40B4-BE49-F238E27FC236}">
                <a16:creationId xmlns:a16="http://schemas.microsoft.com/office/drawing/2014/main" id="{C2BEEB92-7F99-52E7-FD57-622210358055}"/>
              </a:ext>
            </a:extLst>
          </p:cNvPr>
          <p:cNvSpPr>
            <a:spLocks noGrp="1"/>
          </p:cNvSpPr>
          <p:nvPr>
            <p:ph type="body" sz="quarter" idx="17"/>
          </p:nvPr>
        </p:nvSpPr>
        <p:spPr>
          <a:xfrm>
            <a:off x="360000" y="1567087"/>
            <a:ext cx="11484000" cy="917034"/>
          </a:xfrm>
        </p:spPr>
        <p:txBody>
          <a:bodyPr/>
          <a:lstStyle/>
          <a:p>
            <a:r>
              <a:rPr lang="en-AU" sz="1800" u="sng">
                <a:solidFill>
                  <a:srgbClr val="001C4A"/>
                </a:solidFill>
                <a:effectLst/>
                <a:latin typeface="+mn-lt"/>
                <a:ea typeface="Calibri" panose="020F0502020204030204" pitchFamily="34" charset="0"/>
                <a:hlinkClick r:id="rId2"/>
              </a:rPr>
              <a:t>Think Pair Share</a:t>
            </a:r>
            <a:r>
              <a:rPr lang="en-AU" sz="1800">
                <a:effectLst/>
                <a:latin typeface="+mn-lt"/>
                <a:ea typeface="Calibri" panose="020F0502020204030204" pitchFamily="34" charset="0"/>
              </a:rPr>
              <a:t> – </a:t>
            </a:r>
            <a:r>
              <a:rPr lang="en-AU" sz="1800">
                <a:latin typeface="+mn-lt"/>
                <a:ea typeface="Calibri" panose="020F0502020204030204" pitchFamily="34" charset="0"/>
              </a:rPr>
              <a:t>F</a:t>
            </a:r>
            <a:r>
              <a:rPr lang="en-AU" sz="1800">
                <a:effectLst/>
                <a:latin typeface="+mn-lt"/>
                <a:ea typeface="Calibri" panose="020F0502020204030204" pitchFamily="34" charset="0"/>
              </a:rPr>
              <a:t>orm into groups of 3–5, each student completes an annotated sketch of an aerofoil idea. Within your groups, share your understanding of how your idea will work.</a:t>
            </a:r>
          </a:p>
        </p:txBody>
      </p:sp>
      <p:grpSp>
        <p:nvGrpSpPr>
          <p:cNvPr id="8" name="Group 7" descr="Diagram showing airflow over an airfoil with labeled arrows indicating lift and flow deflection.">
            <a:extLst>
              <a:ext uri="{FF2B5EF4-FFF2-40B4-BE49-F238E27FC236}">
                <a16:creationId xmlns:a16="http://schemas.microsoft.com/office/drawing/2014/main" id="{4E01C38D-3E0D-073D-FC87-FDA1134E9D29}"/>
              </a:ext>
            </a:extLst>
          </p:cNvPr>
          <p:cNvGrpSpPr/>
          <p:nvPr/>
        </p:nvGrpSpPr>
        <p:grpSpPr>
          <a:xfrm>
            <a:off x="2899410" y="2821532"/>
            <a:ext cx="6393180" cy="3676468"/>
            <a:chOff x="2628900" y="2484121"/>
            <a:chExt cx="6979920" cy="4013879"/>
          </a:xfrm>
        </p:grpSpPr>
        <p:pic>
          <p:nvPicPr>
            <p:cNvPr id="6" name="Picture 5">
              <a:extLst>
                <a:ext uri="{FF2B5EF4-FFF2-40B4-BE49-F238E27FC236}">
                  <a16:creationId xmlns:a16="http://schemas.microsoft.com/office/drawing/2014/main" id="{E46855AC-0064-38FF-32C4-DB914E812B8B}"/>
                </a:ext>
              </a:extLst>
            </p:cNvPr>
            <p:cNvPicPr>
              <a:picLocks noChangeAspect="1"/>
            </p:cNvPicPr>
            <p:nvPr/>
          </p:nvPicPr>
          <p:blipFill>
            <a:blip r:embed="rId3"/>
            <a:stretch>
              <a:fillRect/>
            </a:stretch>
          </p:blipFill>
          <p:spPr>
            <a:xfrm>
              <a:off x="2895369" y="2758673"/>
              <a:ext cx="6401262" cy="3499550"/>
            </a:xfrm>
            <a:prstGeom prst="rect">
              <a:avLst/>
            </a:prstGeom>
            <a:ln w="38100">
              <a:noFill/>
            </a:ln>
          </p:spPr>
        </p:pic>
        <p:sp>
          <p:nvSpPr>
            <p:cNvPr id="7" name="Rectangle 6">
              <a:extLst>
                <a:ext uri="{FF2B5EF4-FFF2-40B4-BE49-F238E27FC236}">
                  <a16:creationId xmlns:a16="http://schemas.microsoft.com/office/drawing/2014/main" id="{764172F4-DE24-AE3D-BA89-764847D9A9EC}"/>
                </a:ext>
              </a:extLst>
            </p:cNvPr>
            <p:cNvSpPr/>
            <p:nvPr/>
          </p:nvSpPr>
          <p:spPr>
            <a:xfrm>
              <a:off x="2628900" y="2484121"/>
              <a:ext cx="6979920" cy="40138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70D77CD2-6175-02D1-9A33-040FF37495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1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1290-43D8-CBB5-75B8-F4AB6772A0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D26D0C-630D-9799-A71F-EAA01DCEF706}"/>
              </a:ext>
            </a:extLst>
          </p:cNvPr>
          <p:cNvSpPr>
            <a:spLocks noGrp="1"/>
          </p:cNvSpPr>
          <p:nvPr>
            <p:ph type="title"/>
          </p:nvPr>
        </p:nvSpPr>
        <p:spPr/>
        <p:txBody>
          <a:bodyPr/>
          <a:lstStyle/>
          <a:p>
            <a:r>
              <a:rPr lang="en-AU">
                <a:latin typeface="+mj-lt"/>
              </a:rPr>
              <a:t>Rotor design (3)</a:t>
            </a:r>
          </a:p>
        </p:txBody>
      </p:sp>
      <p:sp>
        <p:nvSpPr>
          <p:cNvPr id="4" name="Text Placeholder 3">
            <a:extLst>
              <a:ext uri="{FF2B5EF4-FFF2-40B4-BE49-F238E27FC236}">
                <a16:creationId xmlns:a16="http://schemas.microsoft.com/office/drawing/2014/main" id="{6E9BA4C7-AB9B-AE74-D36F-55F7EE429719}"/>
              </a:ext>
            </a:extLst>
          </p:cNvPr>
          <p:cNvSpPr>
            <a:spLocks noGrp="1"/>
          </p:cNvSpPr>
          <p:nvPr>
            <p:ph type="body" sz="quarter" idx="18"/>
          </p:nvPr>
        </p:nvSpPr>
        <p:spPr/>
        <p:txBody>
          <a:bodyPr/>
          <a:lstStyle/>
          <a:p>
            <a:r>
              <a:rPr lang="en-AU">
                <a:latin typeface="+mj-lt"/>
              </a:rPr>
              <a:t>Ideas sketches</a:t>
            </a:r>
          </a:p>
        </p:txBody>
      </p:sp>
      <p:sp>
        <p:nvSpPr>
          <p:cNvPr id="5" name="Text Placeholder 4">
            <a:extLst>
              <a:ext uri="{FF2B5EF4-FFF2-40B4-BE49-F238E27FC236}">
                <a16:creationId xmlns:a16="http://schemas.microsoft.com/office/drawing/2014/main" id="{88BE7D77-947F-6FC2-4D24-76B1812CDBC3}"/>
              </a:ext>
            </a:extLst>
          </p:cNvPr>
          <p:cNvSpPr>
            <a:spLocks noGrp="1"/>
          </p:cNvSpPr>
          <p:nvPr>
            <p:ph type="body" sz="quarter" idx="17"/>
          </p:nvPr>
        </p:nvSpPr>
        <p:spPr>
          <a:xfrm>
            <a:off x="360000" y="1567087"/>
            <a:ext cx="11484000" cy="459834"/>
          </a:xfrm>
        </p:spPr>
        <p:txBody>
          <a:bodyPr/>
          <a:lstStyle/>
          <a:p>
            <a:r>
              <a:rPr lang="en-AU">
                <a:effectLst/>
                <a:latin typeface="+mn-lt"/>
                <a:ea typeface="Calibri" panose="020F0502020204030204" pitchFamily="34" charset="0"/>
              </a:rPr>
              <a:t>Individually, produce 4 annotated sketches for aerofoil ideas.</a:t>
            </a:r>
            <a:endParaRPr lang="en-AU" sz="2400">
              <a:latin typeface="+mn-lt"/>
            </a:endParaRPr>
          </a:p>
        </p:txBody>
      </p:sp>
      <p:sp>
        <p:nvSpPr>
          <p:cNvPr id="6" name="Rectangle 5">
            <a:extLst>
              <a:ext uri="{FF2B5EF4-FFF2-40B4-BE49-F238E27FC236}">
                <a16:creationId xmlns:a16="http://schemas.microsoft.com/office/drawing/2014/main" id="{3CDBE28B-1387-8024-A4F0-F0CC7A8E6045}"/>
              </a:ext>
            </a:extLst>
          </p:cNvPr>
          <p:cNvSpPr/>
          <p:nvPr/>
        </p:nvSpPr>
        <p:spPr>
          <a:xfrm>
            <a:off x="359999" y="2202179"/>
            <a:ext cx="4874941" cy="884637"/>
          </a:xfrm>
          <a:prstGeom prst="rect">
            <a:avLst/>
          </a:prstGeom>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spcAft>
                <a:spcPts val="1200"/>
              </a:spcAft>
            </a:pPr>
            <a:r>
              <a:rPr lang="en-US" sz="2000" b="1">
                <a:latin typeface="+mj-lt"/>
              </a:rPr>
              <a:t>Sketch</a:t>
            </a:r>
          </a:p>
        </p:txBody>
      </p:sp>
      <p:sp>
        <p:nvSpPr>
          <p:cNvPr id="10" name="Rectangle 9">
            <a:extLst>
              <a:ext uri="{FF2B5EF4-FFF2-40B4-BE49-F238E27FC236}">
                <a16:creationId xmlns:a16="http://schemas.microsoft.com/office/drawing/2014/main" id="{9C8A58E1-52C6-053C-C482-883E9A10956A}"/>
              </a:ext>
              <a:ext uri="{C183D7F6-B498-43B3-948B-1728B52AA6E4}">
                <adec:decorative xmlns:adec="http://schemas.microsoft.com/office/drawing/2017/decorative" val="1"/>
              </a:ext>
            </a:extLst>
          </p:cNvPr>
          <p:cNvSpPr/>
          <p:nvPr/>
        </p:nvSpPr>
        <p:spPr>
          <a:xfrm>
            <a:off x="359999" y="3086816"/>
            <a:ext cx="4874941" cy="360918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agram showing airflow over an airfoil with labeled arrows indicating lift and flow deflection.">
            <a:extLst>
              <a:ext uri="{FF2B5EF4-FFF2-40B4-BE49-F238E27FC236}">
                <a16:creationId xmlns:a16="http://schemas.microsoft.com/office/drawing/2014/main" id="{212F7F4C-2C63-2842-BAA4-EC4BD4D031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059" y="3723857"/>
            <a:ext cx="4274820" cy="2335103"/>
          </a:xfrm>
          <a:prstGeom prst="rect">
            <a:avLst/>
          </a:prstGeom>
        </p:spPr>
      </p:pic>
      <p:sp>
        <p:nvSpPr>
          <p:cNvPr id="11" name="Rectangle 10">
            <a:extLst>
              <a:ext uri="{FF2B5EF4-FFF2-40B4-BE49-F238E27FC236}">
                <a16:creationId xmlns:a16="http://schemas.microsoft.com/office/drawing/2014/main" id="{1C845A38-A181-6933-FED6-ACE62AC7841A}"/>
              </a:ext>
            </a:extLst>
          </p:cNvPr>
          <p:cNvSpPr/>
          <p:nvPr/>
        </p:nvSpPr>
        <p:spPr>
          <a:xfrm>
            <a:off x="5404439" y="2202179"/>
            <a:ext cx="4874941" cy="884637"/>
          </a:xfrm>
          <a:prstGeom prst="rect">
            <a:avLst/>
          </a:prstGeom>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spcAft>
                <a:spcPts val="1200"/>
              </a:spcAft>
            </a:pPr>
            <a:r>
              <a:rPr lang="en-US" sz="2000" b="1">
                <a:latin typeface="+mj-lt"/>
              </a:rPr>
              <a:t>Annotation</a:t>
            </a:r>
          </a:p>
        </p:txBody>
      </p:sp>
      <p:sp>
        <p:nvSpPr>
          <p:cNvPr id="12" name="Rectangle 11">
            <a:extLst>
              <a:ext uri="{FF2B5EF4-FFF2-40B4-BE49-F238E27FC236}">
                <a16:creationId xmlns:a16="http://schemas.microsoft.com/office/drawing/2014/main" id="{76F177EE-C3C4-988B-A810-83A098D1E0A1}"/>
              </a:ext>
            </a:extLst>
          </p:cNvPr>
          <p:cNvSpPr/>
          <p:nvPr/>
        </p:nvSpPr>
        <p:spPr>
          <a:xfrm>
            <a:off x="5404439" y="3086816"/>
            <a:ext cx="4874941" cy="360918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457200" rtlCol="0" anchor="t"/>
          <a:lstStyle/>
          <a:p>
            <a:pPr marL="182880">
              <a:lnSpc>
                <a:spcPct val="150000"/>
              </a:lnSpc>
              <a:spcAft>
                <a:spcPts val="1200"/>
              </a:spcAft>
            </a:pPr>
            <a:r>
              <a:rPr lang="en-AU" sz="2000">
                <a:solidFill>
                  <a:schemeClr val="tx1"/>
                </a:solidFill>
                <a:ea typeface="Calibri" panose="020F0502020204030204" pitchFamily="34" charset="0"/>
                <a:cs typeface="Arial" panose="020B0604020202020204" pitchFamily="34" charset="0"/>
              </a:rPr>
              <a:t>This rotor blade is like a plane wing. The shape and angle of the aerofoil causes air travels faster over the wing resulting in higher air pressure under the wing. This can cause lift.</a:t>
            </a:r>
            <a:endParaRPr lang="en-US" sz="2000">
              <a:solidFill>
                <a:schemeClr val="tx1"/>
              </a:solidFill>
            </a:endParaRPr>
          </a:p>
        </p:txBody>
      </p:sp>
      <p:sp>
        <p:nvSpPr>
          <p:cNvPr id="2" name="Slide Number Placeholder 1">
            <a:extLst>
              <a:ext uri="{FF2B5EF4-FFF2-40B4-BE49-F238E27FC236}">
                <a16:creationId xmlns:a16="http://schemas.microsoft.com/office/drawing/2014/main" id="{27216031-C491-6BC6-B320-BF7DABA703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45352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29EC5-15E1-7647-3D47-3CB29D697F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7" name="Title 6">
            <a:extLst>
              <a:ext uri="{FF2B5EF4-FFF2-40B4-BE49-F238E27FC236}">
                <a16:creationId xmlns:a16="http://schemas.microsoft.com/office/drawing/2014/main" id="{459335DF-BB33-D5A3-D184-90D96D44B0C6}"/>
              </a:ext>
            </a:extLst>
          </p:cNvPr>
          <p:cNvSpPr>
            <a:spLocks noGrp="1"/>
          </p:cNvSpPr>
          <p:nvPr>
            <p:ph type="title"/>
          </p:nvPr>
        </p:nvSpPr>
        <p:spPr>
          <a:xfrm>
            <a:off x="1112520" y="428320"/>
            <a:ext cx="10731480" cy="347969"/>
          </a:xfrm>
        </p:spPr>
        <p:txBody>
          <a:bodyPr/>
          <a:lstStyle/>
          <a:p>
            <a:r>
              <a:rPr lang="en-US" sz="2800"/>
              <a:t>End of section student skills formative assessment checklist (1)</a:t>
            </a:r>
          </a:p>
        </p:txBody>
      </p:sp>
      <p:graphicFrame>
        <p:nvGraphicFramePr>
          <p:cNvPr id="8" name="Table 7">
            <a:extLst>
              <a:ext uri="{FF2B5EF4-FFF2-40B4-BE49-F238E27FC236}">
                <a16:creationId xmlns:a16="http://schemas.microsoft.com/office/drawing/2014/main" id="{9D87A371-4AF9-FC66-785A-4BFC0A4F4D26}"/>
              </a:ext>
            </a:extLst>
          </p:cNvPr>
          <p:cNvGraphicFramePr>
            <a:graphicFrameLocks noGrp="1"/>
          </p:cNvGraphicFramePr>
          <p:nvPr>
            <p:extLst>
              <p:ext uri="{D42A27DB-BD31-4B8C-83A1-F6EECF244321}">
                <p14:modId xmlns:p14="http://schemas.microsoft.com/office/powerpoint/2010/main" val="1557907558"/>
              </p:ext>
            </p:extLst>
          </p:nvPr>
        </p:nvGraphicFramePr>
        <p:xfrm>
          <a:off x="360000" y="1651547"/>
          <a:ext cx="11483999" cy="1687958"/>
        </p:xfrm>
        <a:graphic>
          <a:graphicData uri="http://schemas.openxmlformats.org/drawingml/2006/table">
            <a:tbl>
              <a:tblPr firstRow="1" firstCol="1" bandRow="1">
                <a:tableStyleId>{B301B821-A1FF-4177-AEE7-76D212191A09}</a:tableStyleId>
              </a:tblPr>
              <a:tblGrid>
                <a:gridCol w="8991058">
                  <a:extLst>
                    <a:ext uri="{9D8B030D-6E8A-4147-A177-3AD203B41FA5}">
                      <a16:colId xmlns:a16="http://schemas.microsoft.com/office/drawing/2014/main" val="1849839741"/>
                    </a:ext>
                  </a:extLst>
                </a:gridCol>
                <a:gridCol w="2492941">
                  <a:extLst>
                    <a:ext uri="{9D8B030D-6E8A-4147-A177-3AD203B41FA5}">
                      <a16:colId xmlns:a16="http://schemas.microsoft.com/office/drawing/2014/main" val="1818949965"/>
                    </a:ext>
                  </a:extLst>
                </a:gridCol>
              </a:tblGrid>
              <a:tr h="843979">
                <a:tc>
                  <a:txBody>
                    <a:bodyPr/>
                    <a:lstStyle/>
                    <a:p>
                      <a:pPr>
                        <a:lnSpc>
                          <a:spcPct val="150000"/>
                        </a:lnSpc>
                        <a:spcBef>
                          <a:spcPts val="1200"/>
                        </a:spcBef>
                        <a:spcAft>
                          <a:spcPts val="600"/>
                        </a:spcAft>
                      </a:pPr>
                      <a:r>
                        <a:rPr lang="en-AU" sz="2000" b="1">
                          <a:solidFill>
                            <a:srgbClr val="FFFFFF"/>
                          </a:solidFill>
                          <a:effectLs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408750"/>
                  </a:ext>
                </a:extLst>
              </a:tr>
              <a:tr h="843979">
                <a:tc>
                  <a:txBody>
                    <a:bodyPr/>
                    <a:lstStyle/>
                    <a:p>
                      <a:pPr>
                        <a:lnSpc>
                          <a:spcPct val="150000"/>
                        </a:lnSpc>
                        <a:spcBef>
                          <a:spcPts val="0"/>
                        </a:spcBef>
                        <a:spcAft>
                          <a:spcPts val="1200"/>
                        </a:spcAft>
                      </a:pPr>
                      <a:r>
                        <a:rPr lang="en-AU" sz="2000" b="0">
                          <a:solidFill>
                            <a:srgbClr val="000000"/>
                          </a:solidFill>
                          <a:effectLst/>
                        </a:rPr>
                        <a:t>explain how planes and helicopters fly.</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525029"/>
                  </a:ext>
                </a:extLst>
              </a:tr>
            </a:tbl>
          </a:graphicData>
        </a:graphic>
      </p:graphicFrame>
      <p:pic>
        <p:nvPicPr>
          <p:cNvPr id="9" name="Picture 8">
            <a:extLst>
              <a:ext uri="{FF2B5EF4-FFF2-40B4-BE49-F238E27FC236}">
                <a16:creationId xmlns:a16="http://schemas.microsoft.com/office/drawing/2014/main" id="{86C139A0-B6BB-C122-8445-B8DEDD3C128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31526" b="31526"/>
          <a:stretch>
            <a:fillRect/>
          </a:stretch>
        </p:blipFill>
        <p:spPr>
          <a:xfrm rot="21037460" flipH="1">
            <a:off x="2883371" y="3862947"/>
            <a:ext cx="6425256" cy="2374022"/>
          </a:xfrm>
          <a:prstGeom prst="rect">
            <a:avLst/>
          </a:prstGeom>
        </p:spPr>
      </p:pic>
      <p:sp>
        <p:nvSpPr>
          <p:cNvPr id="2" name="Slide Number Placeholder 1">
            <a:extLst>
              <a:ext uri="{FF2B5EF4-FFF2-40B4-BE49-F238E27FC236}">
                <a16:creationId xmlns:a16="http://schemas.microsoft.com/office/drawing/2014/main" id="{C6137A04-C998-A27A-8E16-332B75146F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0241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86D9-AB11-BD05-9BCE-5FEFFFBE06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763941-FBA3-76B1-DA91-82DA3DD23ABE}"/>
              </a:ext>
            </a:extLst>
          </p:cNvPr>
          <p:cNvSpPr>
            <a:spLocks noGrp="1"/>
          </p:cNvSpPr>
          <p:nvPr>
            <p:ph type="title"/>
          </p:nvPr>
        </p:nvSpPr>
        <p:spPr/>
        <p:txBody>
          <a:bodyPr/>
          <a:lstStyle/>
          <a:p>
            <a:r>
              <a:rPr lang="en-AU">
                <a:latin typeface="+mj-lt"/>
              </a:rPr>
              <a:t>Safety</a:t>
            </a:r>
          </a:p>
        </p:txBody>
      </p:sp>
      <p:sp>
        <p:nvSpPr>
          <p:cNvPr id="4" name="Text Placeholder 3">
            <a:extLst>
              <a:ext uri="{FF2B5EF4-FFF2-40B4-BE49-F238E27FC236}">
                <a16:creationId xmlns:a16="http://schemas.microsoft.com/office/drawing/2014/main" id="{5755AE06-F8F3-26E5-7652-DFCAD7D56733}"/>
              </a:ext>
            </a:extLst>
          </p:cNvPr>
          <p:cNvSpPr>
            <a:spLocks noGrp="1"/>
          </p:cNvSpPr>
          <p:nvPr>
            <p:ph type="body" sz="quarter" idx="18"/>
          </p:nvPr>
        </p:nvSpPr>
        <p:spPr/>
        <p:txBody>
          <a:bodyPr/>
          <a:lstStyle/>
          <a:p>
            <a:r>
              <a:rPr lang="en-AU">
                <a:latin typeface="+mj-lt"/>
              </a:rPr>
              <a:t>Safety rules and hazards in the timber workshop</a:t>
            </a:r>
          </a:p>
        </p:txBody>
      </p:sp>
      <p:pic>
        <p:nvPicPr>
          <p:cNvPr id="9" name="Picture 8">
            <a:extLst>
              <a:ext uri="{FF2B5EF4-FFF2-40B4-BE49-F238E27FC236}">
                <a16:creationId xmlns:a16="http://schemas.microsoft.com/office/drawing/2014/main" id="{9B200CCC-E7DE-A8C5-E45E-719030594B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9999" y="1471081"/>
            <a:ext cx="6127011" cy="1188823"/>
          </a:xfrm>
          <a:prstGeom prst="rect">
            <a:avLst/>
          </a:prstGeom>
        </p:spPr>
      </p:pic>
      <p:sp>
        <p:nvSpPr>
          <p:cNvPr id="5" name="Text Placeholder 4">
            <a:extLst>
              <a:ext uri="{FF2B5EF4-FFF2-40B4-BE49-F238E27FC236}">
                <a16:creationId xmlns:a16="http://schemas.microsoft.com/office/drawing/2014/main" id="{45BF4C04-B743-7DCB-3850-9238F4C34F93}"/>
              </a:ext>
            </a:extLst>
          </p:cNvPr>
          <p:cNvSpPr>
            <a:spLocks noGrp="1"/>
          </p:cNvSpPr>
          <p:nvPr>
            <p:ph type="body" sz="quarter" idx="17"/>
          </p:nvPr>
        </p:nvSpPr>
        <p:spPr>
          <a:xfrm>
            <a:off x="360000" y="2838450"/>
            <a:ext cx="6127010" cy="3495539"/>
          </a:xfrm>
        </p:spPr>
        <p:txBody>
          <a:bodyPr/>
          <a:lstStyle/>
          <a:p>
            <a:pPr>
              <a:spcAft>
                <a:spcPts val="4800"/>
              </a:spcAft>
            </a:pPr>
            <a:r>
              <a:rPr lang="en-AU" sz="1800">
                <a:effectLst/>
                <a:latin typeface="+mn-lt"/>
                <a:ea typeface="Calibri" panose="020F0502020204030204" pitchFamily="34" charset="0"/>
              </a:rPr>
              <a:t> Watch </a:t>
            </a:r>
            <a:r>
              <a:rPr lang="en-AU" sz="1800" u="sng">
                <a:solidFill>
                  <a:srgbClr val="001C4A"/>
                </a:solidFill>
                <a:effectLst/>
                <a:latin typeface="+mn-lt"/>
                <a:ea typeface="Calibri" panose="020F0502020204030204" pitchFamily="34" charset="0"/>
                <a:hlinkClick r:id="rId3"/>
              </a:rPr>
              <a:t>timber technology workshop walkthrough (5:37)</a:t>
            </a:r>
            <a:r>
              <a:rPr lang="en-AU" sz="1800">
                <a:effectLst/>
                <a:latin typeface="+mn-lt"/>
                <a:ea typeface="Calibri" panose="020F0502020204030204" pitchFamily="34" charset="0"/>
              </a:rPr>
              <a:t> (DoE staff only) and discuss as a class.</a:t>
            </a:r>
            <a:endParaRPr lang="en-AU" sz="1800">
              <a:latin typeface="+mn-lt"/>
              <a:ea typeface="Calibri" panose="020F0502020204030204" pitchFamily="34" charset="0"/>
            </a:endParaRPr>
          </a:p>
          <a:p>
            <a:pPr>
              <a:spcAft>
                <a:spcPts val="4800"/>
              </a:spcAft>
            </a:pPr>
            <a:r>
              <a:rPr lang="en-AU" sz="1800">
                <a:effectLst/>
                <a:latin typeface="+mn-lt"/>
                <a:ea typeface="Calibri" panose="020F0502020204030204" pitchFamily="34" charset="0"/>
              </a:rPr>
              <a:t>Complete safety tests as directed.</a:t>
            </a:r>
          </a:p>
        </p:txBody>
      </p:sp>
      <p:graphicFrame>
        <p:nvGraphicFramePr>
          <p:cNvPr id="6" name="Object 5" descr="Safety signs and instructions in a timber workshop: hair tie back, eye protection, enclosed footwear, chemical hazard, SDS folder, and no loose clothing.">
            <a:extLst>
              <a:ext uri="{FF2B5EF4-FFF2-40B4-BE49-F238E27FC236}">
                <a16:creationId xmlns:a16="http://schemas.microsoft.com/office/drawing/2014/main" id="{3F0D1260-3677-816E-50A5-7BFC2DB08B57}"/>
              </a:ext>
            </a:extLst>
          </p:cNvPr>
          <p:cNvGraphicFramePr>
            <a:graphicFrameLocks noChangeAspect="1"/>
          </p:cNvGraphicFramePr>
          <p:nvPr>
            <p:extLst>
              <p:ext uri="{D42A27DB-BD31-4B8C-83A1-F6EECF244321}">
                <p14:modId xmlns:p14="http://schemas.microsoft.com/office/powerpoint/2010/main" val="2541169351"/>
              </p:ext>
            </p:extLst>
          </p:nvPr>
        </p:nvGraphicFramePr>
        <p:xfrm>
          <a:off x="6943750" y="905601"/>
          <a:ext cx="4540250" cy="5418137"/>
        </p:xfrm>
        <a:graphic>
          <a:graphicData uri="http://schemas.openxmlformats.org/presentationml/2006/ole">
            <mc:AlternateContent xmlns:mc="http://schemas.openxmlformats.org/markup-compatibility/2006">
              <mc:Choice xmlns:v="urn:schemas-microsoft-com:vml" Requires="v">
                <p:oleObj name="Document" r:id="rId4" imgW="6126030" imgH="7310054" progId="Word.Document.12">
                  <p:embed/>
                </p:oleObj>
              </mc:Choice>
              <mc:Fallback>
                <p:oleObj name="Document" r:id="rId4" imgW="6126030" imgH="7310054" progId="Word.Document.12">
                  <p:embed/>
                  <p:pic>
                    <p:nvPicPr>
                      <p:cNvPr id="6" name="Object 5" descr="Safety signs and instructions in a timber workshop: hair tie back, eye protection, enclosed footwear, chemical hazard, SDS folder, and no loose clothing.">
                        <a:extLst>
                          <a:ext uri="{FF2B5EF4-FFF2-40B4-BE49-F238E27FC236}">
                            <a16:creationId xmlns:a16="http://schemas.microsoft.com/office/drawing/2014/main" id="{3F0D1260-3677-816E-50A5-7BFC2DB08B57}"/>
                          </a:ext>
                        </a:extLst>
                      </p:cNvPr>
                      <p:cNvPicPr/>
                      <p:nvPr/>
                    </p:nvPicPr>
                    <p:blipFill>
                      <a:blip r:embed="rId5"/>
                      <a:stretch>
                        <a:fillRect/>
                      </a:stretch>
                    </p:blipFill>
                    <p:spPr>
                      <a:xfrm>
                        <a:off x="6943750" y="905601"/>
                        <a:ext cx="4540250" cy="541813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31782EE-E117-C63C-0911-8714BFF82C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7659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EAB6-FC0A-8236-5847-18A16D532F0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2ACEA5-5B67-4020-18C4-6335399D9F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8" name="Title 7">
            <a:extLst>
              <a:ext uri="{FF2B5EF4-FFF2-40B4-BE49-F238E27FC236}">
                <a16:creationId xmlns:a16="http://schemas.microsoft.com/office/drawing/2014/main" id="{790EF42B-C234-FB03-357D-0536C0E0ABD5}"/>
              </a:ext>
            </a:extLst>
          </p:cNvPr>
          <p:cNvSpPr>
            <a:spLocks noGrp="1"/>
          </p:cNvSpPr>
          <p:nvPr>
            <p:ph type="title"/>
          </p:nvPr>
        </p:nvSpPr>
        <p:spPr>
          <a:xfrm>
            <a:off x="1143000" y="428320"/>
            <a:ext cx="10700999" cy="347969"/>
          </a:xfrm>
        </p:spPr>
        <p:txBody>
          <a:bodyPr/>
          <a:lstStyle/>
          <a:p>
            <a:r>
              <a:rPr kumimoji="0" lang="en-US" sz="2800" b="0" i="0" u="none" strike="noStrike" kern="1200" cap="none" spc="0" normalizeH="0" baseline="0" noProof="0">
                <a:ln>
                  <a:noFill/>
                </a:ln>
                <a:solidFill>
                  <a:srgbClr val="002664"/>
                </a:solidFill>
                <a:effectLst/>
                <a:uLnTx/>
                <a:uFillTx/>
                <a:latin typeface="Arial" panose="020B0604020202020204" pitchFamily="34" charset="0"/>
                <a:ea typeface="+mj-ea"/>
                <a:cs typeface="Arial" panose="020B0604020202020204" pitchFamily="34" charset="0"/>
              </a:rPr>
              <a:t>End of section student skills formative assessment checklist (2)</a:t>
            </a:r>
            <a:endParaRPr lang="en-US"/>
          </a:p>
        </p:txBody>
      </p:sp>
      <p:graphicFrame>
        <p:nvGraphicFramePr>
          <p:cNvPr id="7" name="Table 6">
            <a:extLst>
              <a:ext uri="{FF2B5EF4-FFF2-40B4-BE49-F238E27FC236}">
                <a16:creationId xmlns:a16="http://schemas.microsoft.com/office/drawing/2014/main" id="{B6A9DF02-A372-AC95-E319-0D29F8D294B3}"/>
              </a:ext>
            </a:extLst>
          </p:cNvPr>
          <p:cNvGraphicFramePr>
            <a:graphicFrameLocks noGrp="1"/>
          </p:cNvGraphicFramePr>
          <p:nvPr>
            <p:extLst>
              <p:ext uri="{D42A27DB-BD31-4B8C-83A1-F6EECF244321}">
                <p14:modId xmlns:p14="http://schemas.microsoft.com/office/powerpoint/2010/main" val="2738732479"/>
              </p:ext>
            </p:extLst>
          </p:nvPr>
        </p:nvGraphicFramePr>
        <p:xfrm>
          <a:off x="360000" y="1567086"/>
          <a:ext cx="11483999" cy="1890967"/>
        </p:xfrm>
        <a:graphic>
          <a:graphicData uri="http://schemas.openxmlformats.org/drawingml/2006/table">
            <a:tbl>
              <a:tblPr firstRow="1" firstCol="1" bandRow="1">
                <a:tableStyleId>{B301B821-A1FF-4177-AEE7-76D212191A09}</a:tableStyleId>
              </a:tblPr>
              <a:tblGrid>
                <a:gridCol w="9244551">
                  <a:extLst>
                    <a:ext uri="{9D8B030D-6E8A-4147-A177-3AD203B41FA5}">
                      <a16:colId xmlns:a16="http://schemas.microsoft.com/office/drawing/2014/main" val="1756315076"/>
                    </a:ext>
                  </a:extLst>
                </a:gridCol>
                <a:gridCol w="2239448">
                  <a:extLst>
                    <a:ext uri="{9D8B030D-6E8A-4147-A177-3AD203B41FA5}">
                      <a16:colId xmlns:a16="http://schemas.microsoft.com/office/drawing/2014/main" val="1386610414"/>
                    </a:ext>
                  </a:extLst>
                </a:gridCol>
              </a:tblGrid>
              <a:tr h="758698">
                <a:tc>
                  <a:txBody>
                    <a:bodyPr/>
                    <a:lstStyle/>
                    <a:p>
                      <a:pPr>
                        <a:lnSpc>
                          <a:spcPct val="150000"/>
                        </a:lnSpc>
                        <a:spcBef>
                          <a:spcPts val="1200"/>
                        </a:spcBef>
                        <a:spcAft>
                          <a:spcPts val="600"/>
                        </a:spcAft>
                      </a:pPr>
                      <a:r>
                        <a:rPr lang="en-AU" sz="2000" b="1">
                          <a:solidFill>
                            <a:srgbClr val="FFFFFF"/>
                          </a:solidFill>
                          <a:effectLs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670876"/>
                  </a:ext>
                </a:extLst>
              </a:tr>
              <a:tr h="758698">
                <a:tc>
                  <a:txBody>
                    <a:bodyPr/>
                    <a:lstStyle/>
                    <a:p>
                      <a:pPr>
                        <a:lnSpc>
                          <a:spcPct val="150000"/>
                        </a:lnSpc>
                        <a:spcBef>
                          <a:spcPts val="1200"/>
                        </a:spcBef>
                        <a:spcAft>
                          <a:spcPts val="600"/>
                        </a:spcAft>
                      </a:pPr>
                      <a:r>
                        <a:rPr lang="en-AU" sz="2000" b="0">
                          <a:solidFill>
                            <a:srgbClr val="000000"/>
                          </a:solidFill>
                          <a:effectLst/>
                        </a:rPr>
                        <a:t>Know the safety requirements for the workshop, tools, equipment and machines. </a:t>
                      </a:r>
                      <a:endParaRPr lang="en-AU" sz="20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351569"/>
                  </a:ext>
                </a:extLst>
              </a:tr>
            </a:tbl>
          </a:graphicData>
        </a:graphic>
      </p:graphicFrame>
      <p:sp>
        <p:nvSpPr>
          <p:cNvPr id="2" name="Slide Number Placeholder 1">
            <a:extLst>
              <a:ext uri="{FF2B5EF4-FFF2-40B4-BE49-F238E27FC236}">
                <a16:creationId xmlns:a16="http://schemas.microsoft.com/office/drawing/2014/main" id="{5F299B74-4D64-C049-E36F-65A97D36B2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54141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1393-675C-FFBA-AD1E-0C87B6E0A3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BA6392-03DE-2A02-299F-6C8A5902C8FA}"/>
              </a:ext>
            </a:extLst>
          </p:cNvPr>
          <p:cNvSpPr>
            <a:spLocks noGrp="1"/>
          </p:cNvSpPr>
          <p:nvPr>
            <p:ph type="ctrTitle"/>
          </p:nvPr>
        </p:nvSpPr>
        <p:spPr/>
        <p:txBody>
          <a:bodyPr/>
          <a:lstStyle/>
          <a:p>
            <a:r>
              <a:rPr lang="en-AU">
                <a:latin typeface="+mj-lt"/>
              </a:rPr>
              <a:t>Weeks 3–4</a:t>
            </a:r>
          </a:p>
        </p:txBody>
      </p:sp>
    </p:spTree>
    <p:extLst>
      <p:ext uri="{BB962C8B-B14F-4D97-AF65-F5344CB8AC3E}">
        <p14:creationId xmlns:p14="http://schemas.microsoft.com/office/powerpoint/2010/main" val="32266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 (2)</a:t>
            </a:r>
          </a:p>
        </p:txBody>
      </p:sp>
      <p:sp>
        <p:nvSpPr>
          <p:cNvPr id="4" name="Picture Placeholder 3">
            <a:extLst>
              <a:ext uri="{FF2B5EF4-FFF2-40B4-BE49-F238E27FC236}">
                <a16:creationId xmlns:a16="http://schemas.microsoft.com/office/drawing/2014/main" id="{43AEE504-CAB4-F48E-8D7D-D57D911B8FCB}"/>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apply safe production techniques to make components of engineered systems.</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safely and accurately produce components for an engineered solution</a:t>
            </a:r>
          </a:p>
          <a:p>
            <a:pPr marL="342900" indent="-342900">
              <a:buFont typeface="Arial" panose="020B0604020202020204" pitchFamily="34" charset="0"/>
              <a:buChar char="•"/>
            </a:pPr>
            <a:r>
              <a:rPr lang="en-US">
                <a:latin typeface="+mn-lt"/>
              </a:rPr>
              <a:t>test, collaboratively evaluate and apply rectification measures. </a:t>
            </a:r>
          </a:p>
          <a:p>
            <a:endParaRPr lang="en-US"/>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30251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Heli Launcher</a:t>
            </a:r>
          </a:p>
        </p:txBody>
      </p:sp>
      <p:sp>
        <p:nvSpPr>
          <p:cNvPr id="14" name="Text Placeholder 13">
            <a:extLst>
              <a:ext uri="{FF2B5EF4-FFF2-40B4-BE49-F238E27FC236}">
                <a16:creationId xmlns:a16="http://schemas.microsoft.com/office/drawing/2014/main" id="{349047C3-7297-E2F5-DE1A-B2BAC7B1B6E2}"/>
              </a:ext>
            </a:extLst>
          </p:cNvPr>
          <p:cNvSpPr>
            <a:spLocks noGrp="1"/>
          </p:cNvSpPr>
          <p:nvPr>
            <p:ph type="body" sz="quarter" idx="10"/>
          </p:nvPr>
        </p:nvSpPr>
        <p:spPr/>
        <p:txBody>
          <a:bodyPr/>
          <a:lstStyle/>
          <a:p>
            <a:r>
              <a:rPr lang="en-US">
                <a:latin typeface="+mj-lt"/>
              </a:rPr>
              <a:t>Stage 4</a:t>
            </a:r>
          </a:p>
        </p:txBody>
      </p:sp>
      <p:sp>
        <p:nvSpPr>
          <p:cNvPr id="17" name="Text Placeholder 16">
            <a:extLst>
              <a:ext uri="{FF2B5EF4-FFF2-40B4-BE49-F238E27FC236}">
                <a16:creationId xmlns:a16="http://schemas.microsoft.com/office/drawing/2014/main" id="{E3A1A5E3-4849-625F-C8EA-9DA7B577370D}"/>
              </a:ext>
            </a:extLst>
          </p:cNvPr>
          <p:cNvSpPr>
            <a:spLocks noGrp="1"/>
          </p:cNvSpPr>
          <p:nvPr>
            <p:ph type="body" sz="quarter" idx="16"/>
          </p:nvPr>
        </p:nvSpPr>
        <p:spPr/>
        <p:txBody>
          <a:bodyPr/>
          <a:lstStyle/>
          <a:p>
            <a:r>
              <a:rPr lang="en-US">
                <a:latin typeface="+mj-lt"/>
              </a:rPr>
              <a:t>Engineering technologies and systems focus area</a:t>
            </a:r>
            <a:br>
              <a:rPr lang="en-US">
                <a:latin typeface="+mj-lt"/>
              </a:rPr>
            </a:br>
            <a:endParaRPr lang="en-US">
              <a:latin typeface="+mj-lt"/>
            </a:endParaRPr>
          </a:p>
          <a:p>
            <a:endParaRPr lang="en-US">
              <a:latin typeface="+mj-lt"/>
            </a:endParaRPr>
          </a:p>
        </p:txBody>
      </p:sp>
      <p:sp>
        <p:nvSpPr>
          <p:cNvPr id="15" name="Text Placeholder 14">
            <a:extLst>
              <a:ext uri="{FF2B5EF4-FFF2-40B4-BE49-F238E27FC236}">
                <a16:creationId xmlns:a16="http://schemas.microsoft.com/office/drawing/2014/main" id="{2B2CCA22-A8A7-CE72-FB6B-F62E90BAFAAE}"/>
              </a:ext>
            </a:extLst>
          </p:cNvPr>
          <p:cNvSpPr>
            <a:spLocks noGrp="1"/>
          </p:cNvSpPr>
          <p:nvPr>
            <p:ph type="body" sz="quarter" idx="14"/>
          </p:nvPr>
        </p:nvSpPr>
        <p:spPr/>
        <p:txBody>
          <a:bodyPr/>
          <a:lstStyle/>
          <a:p>
            <a:r>
              <a:rPr lang="en-US">
                <a:latin typeface="+mj-lt"/>
              </a:rPr>
              <a:t>Technology 7–8</a:t>
            </a:r>
          </a:p>
        </p:txBody>
      </p:sp>
      <p:pic>
        <p:nvPicPr>
          <p:cNvPr id="10" name="Picture Placeholder 9">
            <a:extLst>
              <a:ext uri="{FF2B5EF4-FFF2-40B4-BE49-F238E27FC236}">
                <a16:creationId xmlns:a16="http://schemas.microsoft.com/office/drawing/2014/main" id="{8957DEDC-96CC-590F-5166-815B8D04E0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E344D-4C9E-D3D0-E528-6EFD5695C4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8CCA8-C0A2-62B0-20AA-B552A5226760}"/>
              </a:ext>
            </a:extLst>
          </p:cNvPr>
          <p:cNvSpPr>
            <a:spLocks noGrp="1"/>
          </p:cNvSpPr>
          <p:nvPr>
            <p:ph type="title"/>
          </p:nvPr>
        </p:nvSpPr>
        <p:spPr/>
        <p:txBody>
          <a:bodyPr/>
          <a:lstStyle/>
          <a:p>
            <a:r>
              <a:rPr lang="en-AU">
                <a:latin typeface="+mj-lt"/>
              </a:rPr>
              <a:t>Launcher (1)</a:t>
            </a:r>
          </a:p>
        </p:txBody>
      </p:sp>
      <p:sp>
        <p:nvSpPr>
          <p:cNvPr id="4" name="Text Placeholder 3">
            <a:extLst>
              <a:ext uri="{FF2B5EF4-FFF2-40B4-BE49-F238E27FC236}">
                <a16:creationId xmlns:a16="http://schemas.microsoft.com/office/drawing/2014/main" id="{43BC3F07-338B-EC76-CA5A-56F07BC5AF2F}"/>
              </a:ext>
            </a:extLst>
          </p:cNvPr>
          <p:cNvSpPr>
            <a:spLocks noGrp="1"/>
          </p:cNvSpPr>
          <p:nvPr>
            <p:ph type="body" sz="quarter" idx="18"/>
          </p:nvPr>
        </p:nvSpPr>
        <p:spPr/>
        <p:txBody>
          <a:bodyPr/>
          <a:lstStyle/>
          <a:p>
            <a:r>
              <a:rPr lang="en-AU">
                <a:latin typeface="+mj-lt"/>
              </a:rPr>
              <a:t>Manufacture</a:t>
            </a:r>
          </a:p>
        </p:txBody>
      </p:sp>
      <p:pic>
        <p:nvPicPr>
          <p:cNvPr id="7" name="Picture 6" descr="Isometric drawing of a handle and spindle for a heli launcher with a &quot;C&quot; shaped structure and an orange cylindrical top.">
            <a:extLst>
              <a:ext uri="{FF2B5EF4-FFF2-40B4-BE49-F238E27FC236}">
                <a16:creationId xmlns:a16="http://schemas.microsoft.com/office/drawing/2014/main" id="{E85D65C5-FAC1-4E65-4921-ED52F8A054EE}"/>
              </a:ext>
            </a:extLst>
          </p:cNvPr>
          <p:cNvPicPr>
            <a:picLocks noChangeAspect="1"/>
          </p:cNvPicPr>
          <p:nvPr/>
        </p:nvPicPr>
        <p:blipFill>
          <a:blip r:embed="rId2"/>
          <a:stretch>
            <a:fillRect/>
          </a:stretch>
        </p:blipFill>
        <p:spPr>
          <a:xfrm>
            <a:off x="1030413" y="1602337"/>
            <a:ext cx="2537819" cy="4684233"/>
          </a:xfrm>
          <a:prstGeom prst="rect">
            <a:avLst/>
          </a:prstGeom>
        </p:spPr>
      </p:pic>
      <p:pic>
        <p:nvPicPr>
          <p:cNvPr id="8" name="Picture 7" descr="Front and side technical views of a handle and spindle for a heli launcher with dimensions.">
            <a:extLst>
              <a:ext uri="{FF2B5EF4-FFF2-40B4-BE49-F238E27FC236}">
                <a16:creationId xmlns:a16="http://schemas.microsoft.com/office/drawing/2014/main" id="{647F0756-E55E-BF8A-0BE8-8D5D1E83090A}"/>
              </a:ext>
            </a:extLst>
          </p:cNvPr>
          <p:cNvPicPr>
            <a:picLocks noChangeAspect="1"/>
          </p:cNvPicPr>
          <p:nvPr/>
        </p:nvPicPr>
        <p:blipFill>
          <a:blip r:embed="rId3"/>
          <a:stretch>
            <a:fillRect/>
          </a:stretch>
        </p:blipFill>
        <p:spPr>
          <a:xfrm>
            <a:off x="4588859" y="1192908"/>
            <a:ext cx="6572728" cy="5503092"/>
          </a:xfrm>
          <a:prstGeom prst="rect">
            <a:avLst/>
          </a:prstGeom>
        </p:spPr>
      </p:pic>
      <p:sp>
        <p:nvSpPr>
          <p:cNvPr id="2" name="Slide Number Placeholder 1">
            <a:extLst>
              <a:ext uri="{FF2B5EF4-FFF2-40B4-BE49-F238E27FC236}">
                <a16:creationId xmlns:a16="http://schemas.microsoft.com/office/drawing/2014/main" id="{4AB9F912-949F-2C9F-BFB6-824EEADB27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7824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A789-FC8B-4722-5A6F-135CC43945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B151F3-7F8F-B435-458C-58D2DFDB6C38}"/>
              </a:ext>
            </a:extLst>
          </p:cNvPr>
          <p:cNvSpPr>
            <a:spLocks noGrp="1"/>
          </p:cNvSpPr>
          <p:nvPr>
            <p:ph type="title"/>
          </p:nvPr>
        </p:nvSpPr>
        <p:spPr/>
        <p:txBody>
          <a:bodyPr/>
          <a:lstStyle/>
          <a:p>
            <a:r>
              <a:rPr lang="en-AU">
                <a:latin typeface="+mj-lt"/>
              </a:rPr>
              <a:t>Launcher (2)</a:t>
            </a:r>
          </a:p>
        </p:txBody>
      </p:sp>
      <p:sp>
        <p:nvSpPr>
          <p:cNvPr id="4" name="Text Placeholder 3">
            <a:extLst>
              <a:ext uri="{FF2B5EF4-FFF2-40B4-BE49-F238E27FC236}">
                <a16:creationId xmlns:a16="http://schemas.microsoft.com/office/drawing/2014/main" id="{6F9F6704-DA93-5C6B-B826-0E9816C0F9BC}"/>
              </a:ext>
            </a:extLst>
          </p:cNvPr>
          <p:cNvSpPr>
            <a:spLocks noGrp="1"/>
          </p:cNvSpPr>
          <p:nvPr>
            <p:ph type="body" sz="quarter" idx="18"/>
          </p:nvPr>
        </p:nvSpPr>
        <p:spPr/>
        <p:txBody>
          <a:bodyPr/>
          <a:lstStyle/>
          <a:p>
            <a:r>
              <a:rPr lang="en-AU">
                <a:latin typeface="+mj-lt"/>
              </a:rPr>
              <a:t>Peer and self-evaluation</a:t>
            </a:r>
          </a:p>
        </p:txBody>
      </p:sp>
      <p:sp>
        <p:nvSpPr>
          <p:cNvPr id="5" name="Text Placeholder 4">
            <a:extLst>
              <a:ext uri="{FF2B5EF4-FFF2-40B4-BE49-F238E27FC236}">
                <a16:creationId xmlns:a16="http://schemas.microsoft.com/office/drawing/2014/main" id="{509FF976-4B2F-31B3-4F8C-B2C3482FB7EB}"/>
              </a:ext>
            </a:extLst>
          </p:cNvPr>
          <p:cNvSpPr>
            <a:spLocks noGrp="1"/>
          </p:cNvSpPr>
          <p:nvPr>
            <p:ph type="body" sz="quarter" idx="17"/>
          </p:nvPr>
        </p:nvSpPr>
        <p:spPr>
          <a:xfrm>
            <a:off x="360000" y="1567087"/>
            <a:ext cx="11484000" cy="545602"/>
          </a:xfrm>
        </p:spPr>
        <p:txBody>
          <a:bodyPr/>
          <a:lstStyle/>
          <a:p>
            <a:r>
              <a:rPr lang="en-AU" b="1">
                <a:latin typeface="+mn-lt"/>
              </a:rPr>
              <a:t>Quality control record</a:t>
            </a:r>
          </a:p>
        </p:txBody>
      </p:sp>
      <p:graphicFrame>
        <p:nvGraphicFramePr>
          <p:cNvPr id="6" name="Table 5">
            <a:extLst>
              <a:ext uri="{FF2B5EF4-FFF2-40B4-BE49-F238E27FC236}">
                <a16:creationId xmlns:a16="http://schemas.microsoft.com/office/drawing/2014/main" id="{2972678A-DA34-EA48-D920-3C959B6F14EB}"/>
              </a:ext>
            </a:extLst>
          </p:cNvPr>
          <p:cNvGraphicFramePr>
            <a:graphicFrameLocks noGrp="1"/>
          </p:cNvGraphicFramePr>
          <p:nvPr>
            <p:extLst>
              <p:ext uri="{D42A27DB-BD31-4B8C-83A1-F6EECF244321}">
                <p14:modId xmlns:p14="http://schemas.microsoft.com/office/powerpoint/2010/main" val="129102182"/>
              </p:ext>
            </p:extLst>
          </p:nvPr>
        </p:nvGraphicFramePr>
        <p:xfrm>
          <a:off x="359999" y="2355690"/>
          <a:ext cx="11484000" cy="3694590"/>
        </p:xfrm>
        <a:graphic>
          <a:graphicData uri="http://schemas.openxmlformats.org/drawingml/2006/table">
            <a:tbl>
              <a:tblPr firstRow="1" firstCol="1" bandRow="1">
                <a:tableStyleId>{B301B821-A1FF-4177-AEE7-76D212191A09}</a:tableStyleId>
              </a:tblPr>
              <a:tblGrid>
                <a:gridCol w="2868704">
                  <a:extLst>
                    <a:ext uri="{9D8B030D-6E8A-4147-A177-3AD203B41FA5}">
                      <a16:colId xmlns:a16="http://schemas.microsoft.com/office/drawing/2014/main" val="3971848427"/>
                    </a:ext>
                  </a:extLst>
                </a:gridCol>
                <a:gridCol w="4226112">
                  <a:extLst>
                    <a:ext uri="{9D8B030D-6E8A-4147-A177-3AD203B41FA5}">
                      <a16:colId xmlns:a16="http://schemas.microsoft.com/office/drawing/2014/main" val="2310492926"/>
                    </a:ext>
                  </a:extLst>
                </a:gridCol>
                <a:gridCol w="4389184">
                  <a:extLst>
                    <a:ext uri="{9D8B030D-6E8A-4147-A177-3AD203B41FA5}">
                      <a16:colId xmlns:a16="http://schemas.microsoft.com/office/drawing/2014/main" val="821942678"/>
                    </a:ext>
                  </a:extLst>
                </a:gridCol>
              </a:tblGrid>
              <a:tr h="727675">
                <a:tc>
                  <a:txBody>
                    <a:bodyPr/>
                    <a:lstStyle/>
                    <a:p>
                      <a:pPr>
                        <a:lnSpc>
                          <a:spcPct val="150000"/>
                        </a:lnSpc>
                        <a:spcBef>
                          <a:spcPts val="1200"/>
                        </a:spcBef>
                        <a:spcAft>
                          <a:spcPts val="600"/>
                        </a:spcAft>
                      </a:pPr>
                      <a:r>
                        <a:rPr lang="en-AU" sz="1800" b="1">
                          <a:solidFill>
                            <a:srgbClr val="FFFFFF"/>
                          </a:solidFill>
                          <a:effectLst/>
                          <a:latin typeface="+mj-lt"/>
                        </a:rPr>
                        <a:t>Production step</a:t>
                      </a:r>
                      <a:endParaRPr lang="en-AU" sz="1800" b="1">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b="1">
                          <a:solidFill>
                            <a:srgbClr val="FFFFFF"/>
                          </a:solidFill>
                          <a:effectLst/>
                          <a:latin typeface="+mj-lt"/>
                        </a:rPr>
                        <a:t>Describe what have you done well</a:t>
                      </a:r>
                      <a:endParaRPr lang="en-AU" sz="1800" b="1">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b="1">
                          <a:solidFill>
                            <a:srgbClr val="FFFFFF"/>
                          </a:solidFill>
                          <a:effectLst/>
                          <a:latin typeface="+mj-lt"/>
                        </a:rPr>
                        <a:t>Describe what could be improved</a:t>
                      </a:r>
                      <a:endParaRPr lang="en-AU" sz="1800" b="1">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8392657"/>
                  </a:ext>
                </a:extLst>
              </a:tr>
              <a:tr h="1460628">
                <a:tc>
                  <a:txBody>
                    <a:bodyPr/>
                    <a:lstStyle/>
                    <a:p>
                      <a:pPr>
                        <a:lnSpc>
                          <a:spcPct val="150000"/>
                        </a:lnSpc>
                        <a:spcBef>
                          <a:spcPts val="1200"/>
                        </a:spcBef>
                        <a:spcAft>
                          <a:spcPts val="600"/>
                        </a:spcAft>
                      </a:pPr>
                      <a:r>
                        <a:rPr lang="en-AU" sz="1800" b="1">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9331549"/>
                  </a:ext>
                </a:extLst>
              </a:tr>
              <a:tr h="1506287">
                <a:tc>
                  <a:txBody>
                    <a:bodyPr/>
                    <a:lstStyle/>
                    <a:p>
                      <a:pPr>
                        <a:lnSpc>
                          <a:spcPct val="150000"/>
                        </a:lnSpc>
                        <a:spcBef>
                          <a:spcPts val="1200"/>
                        </a:spcBef>
                        <a:spcAft>
                          <a:spcPts val="600"/>
                        </a:spcAft>
                      </a:pPr>
                      <a:r>
                        <a:rPr lang="en-AU" sz="1800" b="1">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441267"/>
                  </a:ext>
                </a:extLst>
              </a:tr>
            </a:tbl>
          </a:graphicData>
        </a:graphic>
      </p:graphicFrame>
      <p:sp>
        <p:nvSpPr>
          <p:cNvPr id="2" name="Slide Number Placeholder 1">
            <a:extLst>
              <a:ext uri="{FF2B5EF4-FFF2-40B4-BE49-F238E27FC236}">
                <a16:creationId xmlns:a16="http://schemas.microsoft.com/office/drawing/2014/main" id="{48962356-7E64-5C86-6E98-5F20262B32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2777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38C4F-02AF-2707-787A-F0DA82AC25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1FC6CF0-67D3-3CCF-8A97-9306716D38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8" name="Title 7">
            <a:extLst>
              <a:ext uri="{FF2B5EF4-FFF2-40B4-BE49-F238E27FC236}">
                <a16:creationId xmlns:a16="http://schemas.microsoft.com/office/drawing/2014/main" id="{6C3B1215-D85A-35D1-6E74-557A3EFD44B7}"/>
              </a:ext>
            </a:extLst>
          </p:cNvPr>
          <p:cNvSpPr>
            <a:spLocks noGrp="1"/>
          </p:cNvSpPr>
          <p:nvPr>
            <p:ph type="title"/>
          </p:nvPr>
        </p:nvSpPr>
        <p:spPr>
          <a:xfrm>
            <a:off x="1181100" y="408925"/>
            <a:ext cx="10662900" cy="386759"/>
          </a:xfrm>
        </p:spPr>
        <p:txBody>
          <a:bodyPr/>
          <a:lstStyle/>
          <a:p>
            <a:r>
              <a:rPr kumimoji="0" lang="en-US" sz="2800" b="0" i="0" u="none" strike="noStrike" kern="1200" cap="none" spc="0" normalizeH="0" baseline="0" noProof="0">
                <a:ln>
                  <a:noFill/>
                </a:ln>
                <a:solidFill>
                  <a:srgbClr val="002664"/>
                </a:solidFill>
                <a:effectLst/>
                <a:uLnTx/>
                <a:uFillTx/>
                <a:latin typeface="Arial" panose="020B0604020202020204" pitchFamily="34" charset="0"/>
                <a:ea typeface="+mj-ea"/>
                <a:cs typeface="Arial" panose="020B0604020202020204" pitchFamily="34" charset="0"/>
              </a:rPr>
              <a:t>End of section student skills formative assessment checklist (3)</a:t>
            </a:r>
            <a:endParaRPr lang="en-US"/>
          </a:p>
        </p:txBody>
      </p:sp>
      <p:graphicFrame>
        <p:nvGraphicFramePr>
          <p:cNvPr id="7" name="Table 6">
            <a:extLst>
              <a:ext uri="{FF2B5EF4-FFF2-40B4-BE49-F238E27FC236}">
                <a16:creationId xmlns:a16="http://schemas.microsoft.com/office/drawing/2014/main" id="{C05C2EE1-DB59-800E-F2FF-5B91266AD97C}"/>
              </a:ext>
            </a:extLst>
          </p:cNvPr>
          <p:cNvGraphicFramePr>
            <a:graphicFrameLocks noGrp="1"/>
          </p:cNvGraphicFramePr>
          <p:nvPr>
            <p:extLst>
              <p:ext uri="{D42A27DB-BD31-4B8C-83A1-F6EECF244321}">
                <p14:modId xmlns:p14="http://schemas.microsoft.com/office/powerpoint/2010/main" val="584830992"/>
              </p:ext>
            </p:extLst>
          </p:nvPr>
        </p:nvGraphicFramePr>
        <p:xfrm>
          <a:off x="360000" y="1450502"/>
          <a:ext cx="11484000" cy="2276094"/>
        </p:xfrm>
        <a:graphic>
          <a:graphicData uri="http://schemas.openxmlformats.org/drawingml/2006/table">
            <a:tbl>
              <a:tblPr firstRow="1" firstCol="1" bandRow="1">
                <a:tableStyleId>{B301B821-A1FF-4177-AEE7-76D212191A09}</a:tableStyleId>
              </a:tblPr>
              <a:tblGrid>
                <a:gridCol w="9483837">
                  <a:extLst>
                    <a:ext uri="{9D8B030D-6E8A-4147-A177-3AD203B41FA5}">
                      <a16:colId xmlns:a16="http://schemas.microsoft.com/office/drawing/2014/main" val="1756315076"/>
                    </a:ext>
                  </a:extLst>
                </a:gridCol>
                <a:gridCol w="2000163">
                  <a:extLst>
                    <a:ext uri="{9D8B030D-6E8A-4147-A177-3AD203B41FA5}">
                      <a16:colId xmlns:a16="http://schemas.microsoft.com/office/drawing/2014/main" val="1386610414"/>
                    </a:ext>
                  </a:extLst>
                </a:gridCol>
              </a:tblGrid>
              <a:tr h="758698">
                <a:tc>
                  <a:txBody>
                    <a:bodyPr/>
                    <a:lstStyle/>
                    <a:p>
                      <a:pPr>
                        <a:lnSpc>
                          <a:spcPct val="150000"/>
                        </a:lnSpc>
                        <a:spcBef>
                          <a:spcPts val="1200"/>
                        </a:spcBef>
                        <a:spcAft>
                          <a:spcPts val="600"/>
                        </a:spcAft>
                      </a:pPr>
                      <a:r>
                        <a:rPr lang="en-AU" sz="2000" b="1">
                          <a:solidFill>
                            <a:srgbClr val="FFFFFF"/>
                          </a:solidFill>
                          <a:effectLst/>
                          <a:latin typeface="+mj-l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latin typeface="+mj-l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670876"/>
                  </a:ext>
                </a:extLst>
              </a:tr>
              <a:tr h="758698">
                <a:tc>
                  <a:txBody>
                    <a:bodyPr/>
                    <a:lstStyle/>
                    <a:p>
                      <a:pPr>
                        <a:lnSpc>
                          <a:spcPct val="150000"/>
                        </a:lnSpc>
                        <a:spcBef>
                          <a:spcPts val="0"/>
                        </a:spcBef>
                        <a:spcAft>
                          <a:spcPts val="1200"/>
                        </a:spcAft>
                      </a:pPr>
                      <a:r>
                        <a:rPr lang="en-AU" sz="1800" b="0" kern="1200">
                          <a:solidFill>
                            <a:schemeClr val="tx1"/>
                          </a:solidFill>
                          <a:effectLst/>
                          <a:latin typeface="+mn-lt"/>
                        </a:rPr>
                        <a:t>Accurately and safely produce components for an engineered solution</a:t>
                      </a:r>
                      <a:endParaRPr lang="en-AU" sz="18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2000">
                          <a:effectLst/>
                          <a:latin typeface="+mn-lt"/>
                        </a:rPr>
                        <a:t> </a:t>
                      </a:r>
                      <a:endParaRPr lang="en-AU" sz="2000">
                        <a:effectLst/>
                        <a:latin typeface="+mn-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6351569"/>
                  </a:ext>
                </a:extLst>
              </a:tr>
              <a:tr h="758698">
                <a:tc>
                  <a:txBody>
                    <a:bodyPr/>
                    <a:lstStyle/>
                    <a:p>
                      <a:pPr>
                        <a:lnSpc>
                          <a:spcPct val="150000"/>
                        </a:lnSpc>
                        <a:spcBef>
                          <a:spcPts val="0"/>
                        </a:spcBef>
                        <a:spcAft>
                          <a:spcPts val="1200"/>
                        </a:spcAft>
                      </a:pPr>
                      <a:r>
                        <a:rPr lang="en-AU" sz="1800" b="0" kern="1200">
                          <a:solidFill>
                            <a:schemeClr val="tx1"/>
                          </a:solidFill>
                          <a:effectLst/>
                          <a:latin typeface="+mn-lt"/>
                        </a:rPr>
                        <a:t>Evaluate and apply rectification measures.</a:t>
                      </a:r>
                      <a:endParaRPr lang="en-AU" sz="18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pPr>
                      <a:endParaRPr lang="en-AU" sz="2000" dirty="0">
                        <a:effectLst/>
                        <a:latin typeface="+mn-lt"/>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389944"/>
                  </a:ext>
                </a:extLst>
              </a:tr>
            </a:tbl>
          </a:graphicData>
        </a:graphic>
      </p:graphicFrame>
      <p:sp>
        <p:nvSpPr>
          <p:cNvPr id="2" name="Slide Number Placeholder 1">
            <a:extLst>
              <a:ext uri="{FF2B5EF4-FFF2-40B4-BE49-F238E27FC236}">
                <a16:creationId xmlns:a16="http://schemas.microsoft.com/office/drawing/2014/main" id="{5944EB74-912F-4793-4C40-62AC09610B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7221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2308-A062-6ABD-28BD-6B8885DDD4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C24DCD-6226-F851-D6ED-940D1377B09B}"/>
              </a:ext>
            </a:extLst>
          </p:cNvPr>
          <p:cNvSpPr>
            <a:spLocks noGrp="1"/>
          </p:cNvSpPr>
          <p:nvPr>
            <p:ph type="ctrTitle"/>
          </p:nvPr>
        </p:nvSpPr>
        <p:spPr/>
        <p:txBody>
          <a:bodyPr/>
          <a:lstStyle/>
          <a:p>
            <a:r>
              <a:rPr lang="en-AU">
                <a:latin typeface="+mj-lt"/>
              </a:rPr>
              <a:t>Weeks 5–6</a:t>
            </a:r>
          </a:p>
        </p:txBody>
      </p:sp>
    </p:spTree>
    <p:extLst>
      <p:ext uri="{BB962C8B-B14F-4D97-AF65-F5344CB8AC3E}">
        <p14:creationId xmlns:p14="http://schemas.microsoft.com/office/powerpoint/2010/main" val="134232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19A0-2147-2D1F-80B3-3A88193E52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FEB0E4-403F-F5AC-732A-C38BB93BB04E}"/>
              </a:ext>
            </a:extLst>
          </p:cNvPr>
          <p:cNvSpPr>
            <a:spLocks noGrp="1"/>
          </p:cNvSpPr>
          <p:nvPr>
            <p:ph type="title"/>
          </p:nvPr>
        </p:nvSpPr>
        <p:spPr/>
        <p:txBody>
          <a:bodyPr/>
          <a:lstStyle/>
          <a:p>
            <a:r>
              <a:rPr lang="en-AU">
                <a:latin typeface="+mj-lt"/>
              </a:rPr>
              <a:t>Learning intention and success criteria (3)</a:t>
            </a:r>
          </a:p>
        </p:txBody>
      </p:sp>
      <p:sp>
        <p:nvSpPr>
          <p:cNvPr id="4" name="Picture Placeholder 3">
            <a:extLst>
              <a:ext uri="{FF2B5EF4-FFF2-40B4-BE49-F238E27FC236}">
                <a16:creationId xmlns:a16="http://schemas.microsoft.com/office/drawing/2014/main" id="{AFC0993D-81B3-2C4A-3643-6F2117F53FA8}"/>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develop and communicate engineering ideas. </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produce a drawing to aid with the production of an engineered solution.</a:t>
            </a:r>
          </a:p>
          <a:p>
            <a:endParaRPr lang="en-US"/>
          </a:p>
        </p:txBody>
      </p:sp>
      <p:sp>
        <p:nvSpPr>
          <p:cNvPr id="2" name="Slide Number Placeholder 1">
            <a:extLst>
              <a:ext uri="{FF2B5EF4-FFF2-40B4-BE49-F238E27FC236}">
                <a16:creationId xmlns:a16="http://schemas.microsoft.com/office/drawing/2014/main" id="{05AE0181-5352-9BDE-477E-6A60A17E3B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56883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C3BEE-EB32-9C30-8429-1CF71E5D20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C0856D-42C9-8D80-EDCF-13D406CFCD9C}"/>
              </a:ext>
            </a:extLst>
          </p:cNvPr>
          <p:cNvSpPr>
            <a:spLocks noGrp="1"/>
          </p:cNvSpPr>
          <p:nvPr>
            <p:ph type="title"/>
          </p:nvPr>
        </p:nvSpPr>
        <p:spPr/>
        <p:txBody>
          <a:bodyPr/>
          <a:lstStyle/>
          <a:p>
            <a:r>
              <a:rPr lang="en-AU">
                <a:latin typeface="+mj-lt"/>
              </a:rPr>
              <a:t>Communicating engineering ideas</a:t>
            </a:r>
          </a:p>
        </p:txBody>
      </p:sp>
      <p:sp>
        <p:nvSpPr>
          <p:cNvPr id="4" name="Text Placeholder 3">
            <a:extLst>
              <a:ext uri="{FF2B5EF4-FFF2-40B4-BE49-F238E27FC236}">
                <a16:creationId xmlns:a16="http://schemas.microsoft.com/office/drawing/2014/main" id="{D0F31BFA-67B8-CCC6-515E-EA95E98F091E}"/>
              </a:ext>
            </a:extLst>
          </p:cNvPr>
          <p:cNvSpPr>
            <a:spLocks noGrp="1"/>
          </p:cNvSpPr>
          <p:nvPr>
            <p:ph type="body" sz="quarter" idx="18"/>
          </p:nvPr>
        </p:nvSpPr>
        <p:spPr/>
        <p:txBody>
          <a:bodyPr/>
          <a:lstStyle/>
          <a:p>
            <a:r>
              <a:rPr lang="en-AU">
                <a:latin typeface="+mj-lt"/>
              </a:rPr>
              <a:t>CAD</a:t>
            </a:r>
          </a:p>
        </p:txBody>
      </p:sp>
      <p:pic>
        <p:nvPicPr>
          <p:cNvPr id="7" name="Picture 6" descr="Isometric drawing of a handle and spindle for a heli launcher with a &quot;C&quot; shaped structure and an orange cylindrical top.">
            <a:extLst>
              <a:ext uri="{FF2B5EF4-FFF2-40B4-BE49-F238E27FC236}">
                <a16:creationId xmlns:a16="http://schemas.microsoft.com/office/drawing/2014/main" id="{30BF9ECD-6A7C-0326-F624-7F51169A87AF}"/>
              </a:ext>
            </a:extLst>
          </p:cNvPr>
          <p:cNvPicPr>
            <a:picLocks noChangeAspect="1"/>
          </p:cNvPicPr>
          <p:nvPr/>
        </p:nvPicPr>
        <p:blipFill>
          <a:blip r:embed="rId2"/>
          <a:stretch>
            <a:fillRect/>
          </a:stretch>
        </p:blipFill>
        <p:spPr>
          <a:xfrm>
            <a:off x="1068000" y="1414020"/>
            <a:ext cx="2644878" cy="4881840"/>
          </a:xfrm>
          <a:prstGeom prst="rect">
            <a:avLst/>
          </a:prstGeom>
        </p:spPr>
      </p:pic>
      <p:pic>
        <p:nvPicPr>
          <p:cNvPr id="8" name="Picture 7" descr="Front and side technical views of a handle and spindle for a heli launcher with dimensions.">
            <a:extLst>
              <a:ext uri="{FF2B5EF4-FFF2-40B4-BE49-F238E27FC236}">
                <a16:creationId xmlns:a16="http://schemas.microsoft.com/office/drawing/2014/main" id="{D4DAEDDF-F6E8-C401-4127-76FF19D2E2AE}"/>
              </a:ext>
            </a:extLst>
          </p:cNvPr>
          <p:cNvPicPr>
            <a:picLocks noChangeAspect="1"/>
          </p:cNvPicPr>
          <p:nvPr/>
        </p:nvPicPr>
        <p:blipFill>
          <a:blip r:embed="rId3"/>
          <a:stretch>
            <a:fillRect/>
          </a:stretch>
        </p:blipFill>
        <p:spPr>
          <a:xfrm>
            <a:off x="4903262" y="1250748"/>
            <a:ext cx="6220738" cy="5208384"/>
          </a:xfrm>
          <a:prstGeom prst="rect">
            <a:avLst/>
          </a:prstGeom>
        </p:spPr>
      </p:pic>
      <p:sp>
        <p:nvSpPr>
          <p:cNvPr id="2" name="Slide Number Placeholder 1">
            <a:extLst>
              <a:ext uri="{FF2B5EF4-FFF2-40B4-BE49-F238E27FC236}">
                <a16:creationId xmlns:a16="http://schemas.microsoft.com/office/drawing/2014/main" id="{EB74A23B-D930-6E05-4710-F1C8EE9BAE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7050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3D2DE-6027-040B-ACDB-8DDB7C995A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850006B-E227-BCE9-6EC4-C0602D94DE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8" name="Title 7">
            <a:extLst>
              <a:ext uri="{FF2B5EF4-FFF2-40B4-BE49-F238E27FC236}">
                <a16:creationId xmlns:a16="http://schemas.microsoft.com/office/drawing/2014/main" id="{59E8D739-E676-CC40-94B5-F4D69E7ED017}"/>
              </a:ext>
            </a:extLst>
          </p:cNvPr>
          <p:cNvSpPr>
            <a:spLocks noGrp="1"/>
          </p:cNvSpPr>
          <p:nvPr>
            <p:ph type="title"/>
          </p:nvPr>
        </p:nvSpPr>
        <p:spPr>
          <a:xfrm>
            <a:off x="1143000" y="389874"/>
            <a:ext cx="10700999" cy="424860"/>
          </a:xfrm>
        </p:spPr>
        <p:txBody>
          <a:bodyPr/>
          <a:lstStyle/>
          <a:p>
            <a:r>
              <a:rPr kumimoji="0" lang="en-US" sz="2800" b="0" i="0" u="none" strike="noStrike" kern="1200" cap="none" spc="0" normalizeH="0" baseline="0" noProof="0">
                <a:ln>
                  <a:noFill/>
                </a:ln>
                <a:solidFill>
                  <a:srgbClr val="002664"/>
                </a:solidFill>
                <a:effectLst/>
                <a:uLnTx/>
                <a:uFillTx/>
                <a:latin typeface="Arial" panose="020B0604020202020204" pitchFamily="34" charset="0"/>
                <a:ea typeface="+mj-ea"/>
                <a:cs typeface="Arial" panose="020B0604020202020204" pitchFamily="34" charset="0"/>
              </a:rPr>
              <a:t>End of section student skills formative assessment checklist (4)</a:t>
            </a:r>
            <a:endParaRPr lang="en-US"/>
          </a:p>
        </p:txBody>
      </p:sp>
      <p:graphicFrame>
        <p:nvGraphicFramePr>
          <p:cNvPr id="7" name="Table 6">
            <a:extLst>
              <a:ext uri="{FF2B5EF4-FFF2-40B4-BE49-F238E27FC236}">
                <a16:creationId xmlns:a16="http://schemas.microsoft.com/office/drawing/2014/main" id="{7DA4A4E5-9D11-0C48-C6DA-9DF488DB01F2}"/>
              </a:ext>
            </a:extLst>
          </p:cNvPr>
          <p:cNvGraphicFramePr>
            <a:graphicFrameLocks noGrp="1"/>
          </p:cNvGraphicFramePr>
          <p:nvPr>
            <p:extLst>
              <p:ext uri="{D42A27DB-BD31-4B8C-83A1-F6EECF244321}">
                <p14:modId xmlns:p14="http://schemas.microsoft.com/office/powerpoint/2010/main" val="1758406818"/>
              </p:ext>
            </p:extLst>
          </p:nvPr>
        </p:nvGraphicFramePr>
        <p:xfrm>
          <a:off x="360000" y="1389273"/>
          <a:ext cx="11483999" cy="1506328"/>
        </p:xfrm>
        <a:graphic>
          <a:graphicData uri="http://schemas.openxmlformats.org/drawingml/2006/table">
            <a:tbl>
              <a:tblPr firstRow="1" firstCol="1" bandRow="1">
                <a:tableStyleId>{B301B821-A1FF-4177-AEE7-76D212191A09}</a:tableStyleId>
              </a:tblPr>
              <a:tblGrid>
                <a:gridCol w="9244551">
                  <a:extLst>
                    <a:ext uri="{9D8B030D-6E8A-4147-A177-3AD203B41FA5}">
                      <a16:colId xmlns:a16="http://schemas.microsoft.com/office/drawing/2014/main" val="1756315076"/>
                    </a:ext>
                  </a:extLst>
                </a:gridCol>
                <a:gridCol w="2239448">
                  <a:extLst>
                    <a:ext uri="{9D8B030D-6E8A-4147-A177-3AD203B41FA5}">
                      <a16:colId xmlns:a16="http://schemas.microsoft.com/office/drawing/2014/main" val="1386610414"/>
                    </a:ext>
                  </a:extLst>
                </a:gridCol>
              </a:tblGrid>
              <a:tr h="753164">
                <a:tc>
                  <a:txBody>
                    <a:bodyPr/>
                    <a:lstStyle/>
                    <a:p>
                      <a:pPr>
                        <a:lnSpc>
                          <a:spcPct val="150000"/>
                        </a:lnSpc>
                        <a:spcBef>
                          <a:spcPts val="1200"/>
                        </a:spcBef>
                        <a:spcAft>
                          <a:spcPts val="600"/>
                        </a:spcAft>
                      </a:pPr>
                      <a:r>
                        <a:rPr lang="en-AU" sz="2000" b="1">
                          <a:solidFill>
                            <a:srgbClr val="FFFFFF"/>
                          </a:solidFill>
                          <a:effectLs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670876"/>
                  </a:ext>
                </a:extLst>
              </a:tr>
              <a:tr h="753164">
                <a:tc>
                  <a:txBody>
                    <a:bodyPr/>
                    <a:lstStyle/>
                    <a:p>
                      <a:pPr>
                        <a:lnSpc>
                          <a:spcPct val="150000"/>
                        </a:lnSpc>
                        <a:spcBef>
                          <a:spcPts val="1200"/>
                        </a:spcBef>
                        <a:spcAft>
                          <a:spcPts val="600"/>
                        </a:spcAft>
                      </a:pPr>
                      <a:r>
                        <a:rPr lang="en-AU" sz="2000" b="0" kern="1200">
                          <a:solidFill>
                            <a:schemeClr val="tx1"/>
                          </a:solidFill>
                          <a:effectLst/>
                        </a:rPr>
                        <a:t>Produce a drawing to aid with the production of an engineered solution. </a:t>
                      </a:r>
                      <a:endParaRPr lang="en-AU" sz="20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351569"/>
                  </a:ext>
                </a:extLst>
              </a:tr>
            </a:tbl>
          </a:graphicData>
        </a:graphic>
      </p:graphicFrame>
      <p:sp>
        <p:nvSpPr>
          <p:cNvPr id="2" name="Slide Number Placeholder 1">
            <a:extLst>
              <a:ext uri="{FF2B5EF4-FFF2-40B4-BE49-F238E27FC236}">
                <a16:creationId xmlns:a16="http://schemas.microsoft.com/office/drawing/2014/main" id="{DD518A98-B7F1-24EB-A6F4-5CF12F887D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1433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FA3E7-F073-3DE8-96C1-12A3FD3959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B41832-6549-8F8F-662C-3442DCF8EA34}"/>
              </a:ext>
            </a:extLst>
          </p:cNvPr>
          <p:cNvSpPr>
            <a:spLocks noGrp="1"/>
          </p:cNvSpPr>
          <p:nvPr>
            <p:ph type="title"/>
          </p:nvPr>
        </p:nvSpPr>
        <p:spPr/>
        <p:txBody>
          <a:bodyPr/>
          <a:lstStyle/>
          <a:p>
            <a:r>
              <a:rPr lang="en-AU">
                <a:latin typeface="+mj-lt"/>
              </a:rPr>
              <a:t>Learning intention and success criteria (4)</a:t>
            </a:r>
          </a:p>
        </p:txBody>
      </p:sp>
      <p:sp>
        <p:nvSpPr>
          <p:cNvPr id="4" name="Picture Placeholder 3">
            <a:extLst>
              <a:ext uri="{FF2B5EF4-FFF2-40B4-BE49-F238E27FC236}">
                <a16:creationId xmlns:a16="http://schemas.microsoft.com/office/drawing/2014/main" id="{836F77F5-E397-A319-E9A6-85AB44328075}"/>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understand how materials’ properties impact their suitability.</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identify suitable materials to use in each component and explain why.</a:t>
            </a:r>
          </a:p>
          <a:p>
            <a:endParaRPr lang="en-US"/>
          </a:p>
        </p:txBody>
      </p:sp>
      <p:sp>
        <p:nvSpPr>
          <p:cNvPr id="2" name="Slide Number Placeholder 1">
            <a:extLst>
              <a:ext uri="{FF2B5EF4-FFF2-40B4-BE49-F238E27FC236}">
                <a16:creationId xmlns:a16="http://schemas.microsoft.com/office/drawing/2014/main" id="{FAFA4162-13BA-9885-C267-D6F11277B6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67598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02EA2-D328-F7FC-5ACB-81ED4D917E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A21E8B-8C1E-1BC4-8078-71DB3047442C}"/>
              </a:ext>
            </a:extLst>
          </p:cNvPr>
          <p:cNvSpPr>
            <a:spLocks noGrp="1"/>
          </p:cNvSpPr>
          <p:nvPr>
            <p:ph type="title"/>
          </p:nvPr>
        </p:nvSpPr>
        <p:spPr/>
        <p:txBody>
          <a:bodyPr/>
          <a:lstStyle/>
          <a:p>
            <a:r>
              <a:rPr lang="en-AU">
                <a:latin typeface="+mj-lt"/>
              </a:rPr>
              <a:t>Materials</a:t>
            </a:r>
            <a:r>
              <a:rPr lang="en-AU" baseline="0">
                <a:latin typeface="+mj-lt"/>
              </a:rPr>
              <a:t> (1)</a:t>
            </a:r>
            <a:endParaRPr lang="en-AU">
              <a:latin typeface="+mj-lt"/>
            </a:endParaRPr>
          </a:p>
        </p:txBody>
      </p:sp>
      <p:sp>
        <p:nvSpPr>
          <p:cNvPr id="4" name="Text Placeholder 3">
            <a:extLst>
              <a:ext uri="{FF2B5EF4-FFF2-40B4-BE49-F238E27FC236}">
                <a16:creationId xmlns:a16="http://schemas.microsoft.com/office/drawing/2014/main" id="{1EB54045-079A-B0A8-C88E-FF98AA4A514D}"/>
              </a:ext>
            </a:extLst>
          </p:cNvPr>
          <p:cNvSpPr>
            <a:spLocks noGrp="1"/>
          </p:cNvSpPr>
          <p:nvPr>
            <p:ph type="body" sz="quarter" idx="18"/>
          </p:nvPr>
        </p:nvSpPr>
        <p:spPr/>
        <p:txBody>
          <a:bodyPr/>
          <a:lstStyle/>
          <a:p>
            <a:r>
              <a:rPr lang="en-AU">
                <a:latin typeface="+mj-lt"/>
              </a:rPr>
              <a:t>Material properties applied to engineering projects</a:t>
            </a:r>
          </a:p>
        </p:txBody>
      </p:sp>
      <p:sp>
        <p:nvSpPr>
          <p:cNvPr id="5" name="Text Placeholder 4">
            <a:extLst>
              <a:ext uri="{FF2B5EF4-FFF2-40B4-BE49-F238E27FC236}">
                <a16:creationId xmlns:a16="http://schemas.microsoft.com/office/drawing/2014/main" id="{BA306736-7C0D-56FA-75E7-E2EDE57EF223}"/>
              </a:ext>
            </a:extLst>
          </p:cNvPr>
          <p:cNvSpPr>
            <a:spLocks noGrp="1"/>
          </p:cNvSpPr>
          <p:nvPr>
            <p:ph type="body" sz="quarter" idx="17"/>
          </p:nvPr>
        </p:nvSpPr>
        <p:spPr>
          <a:xfrm>
            <a:off x="360000" y="1574706"/>
            <a:ext cx="11484000" cy="4807835"/>
          </a:xfrm>
        </p:spPr>
        <p:txBody>
          <a:bodyPr/>
          <a:lstStyle/>
          <a:p>
            <a:pPr>
              <a:lnSpc>
                <a:spcPct val="150000"/>
              </a:lnSpc>
            </a:pPr>
            <a:r>
              <a:rPr lang="en-AU" sz="1800" u="sng">
                <a:solidFill>
                  <a:srgbClr val="001C4A"/>
                </a:solidFill>
                <a:effectLst/>
                <a:latin typeface="+mn-lt"/>
                <a:ea typeface="Calibri" panose="020F0502020204030204" pitchFamily="34" charset="0"/>
                <a:hlinkClick r:id="rId2"/>
              </a:rPr>
              <a:t>Jigsaw</a:t>
            </a:r>
            <a:r>
              <a:rPr lang="en-AU" sz="1800">
                <a:effectLst/>
                <a:latin typeface="+mn-lt"/>
                <a:ea typeface="Calibri" panose="020F0502020204030204" pitchFamily="34" charset="0"/>
              </a:rPr>
              <a:t> – form into groups of 3–5 students, each group researches and describes the properties of one material. </a:t>
            </a:r>
          </a:p>
          <a:p>
            <a:pPr>
              <a:lnSpc>
                <a:spcPct val="150000"/>
              </a:lnSpc>
            </a:pPr>
            <a:r>
              <a:rPr lang="en-AU" sz="1800">
                <a:latin typeface="+mn-lt"/>
                <a:ea typeface="Calibri" panose="020F0502020204030204" pitchFamily="34" charset="0"/>
              </a:rPr>
              <a:t>S</a:t>
            </a:r>
            <a:r>
              <a:rPr lang="en-AU" sz="1800">
                <a:effectLst/>
                <a:latin typeface="+mn-lt"/>
                <a:ea typeface="Calibri" panose="020F0502020204030204" pitchFamily="34" charset="0"/>
              </a:rPr>
              <a:t>hare your understanding of the material with the other students in your group. </a:t>
            </a:r>
          </a:p>
          <a:p>
            <a:pPr>
              <a:lnSpc>
                <a:spcPct val="150000"/>
              </a:lnSpc>
            </a:pPr>
            <a:r>
              <a:rPr lang="en-AU" sz="1800">
                <a:effectLst/>
                <a:latin typeface="+mn-lt"/>
                <a:ea typeface="Calibri" panose="020F0502020204030204" pitchFamily="34" charset="0"/>
              </a:rPr>
              <a:t>The group selects and justifies the most appropriate materials.</a:t>
            </a:r>
          </a:p>
          <a:p>
            <a:pPr>
              <a:lnSpc>
                <a:spcPct val="150000"/>
              </a:lnSpc>
            </a:pPr>
            <a:r>
              <a:rPr lang="en-AU" sz="1800">
                <a:effectLst/>
                <a:latin typeface="+mn-lt"/>
                <a:ea typeface="Calibri" panose="020F0502020204030204" pitchFamily="34" charset="0"/>
              </a:rPr>
              <a:t>Potential materials to consider:</a:t>
            </a:r>
          </a:p>
          <a:p>
            <a:pPr marL="342900" lvl="0" indent="-342900">
              <a:lnSpc>
                <a:spcPct val="150000"/>
              </a:lnSpc>
              <a:buFont typeface="Symbol" panose="05050102010706020507" pitchFamily="18" charset="2"/>
              <a:buChar char=""/>
            </a:pPr>
            <a:r>
              <a:rPr lang="en-AU" sz="1800">
                <a:latin typeface="+mn-lt"/>
                <a:ea typeface="Calibri" panose="020F0502020204030204" pitchFamily="34" charset="0"/>
              </a:rPr>
              <a:t>T</a:t>
            </a:r>
            <a:r>
              <a:rPr lang="en-AU" sz="1800">
                <a:effectLst/>
                <a:latin typeface="+mn-lt"/>
                <a:ea typeface="Calibri" panose="020F0502020204030204" pitchFamily="34" charset="0"/>
              </a:rPr>
              <a:t>imber – for example, radiata pine or balsa</a:t>
            </a:r>
          </a:p>
          <a:p>
            <a:pPr marL="342900" lvl="0" indent="-342900">
              <a:lnSpc>
                <a:spcPct val="150000"/>
              </a:lnSpc>
              <a:buFont typeface="Symbol" panose="05050102010706020507" pitchFamily="18" charset="2"/>
              <a:buChar char=""/>
            </a:pPr>
            <a:r>
              <a:rPr lang="en-AU" sz="1800">
                <a:latin typeface="+mn-lt"/>
                <a:ea typeface="Calibri" panose="020F0502020204030204" pitchFamily="34" charset="0"/>
              </a:rPr>
              <a:t>M</a:t>
            </a:r>
            <a:r>
              <a:rPr lang="en-AU" sz="1800">
                <a:effectLst/>
                <a:latin typeface="+mn-lt"/>
                <a:ea typeface="Calibri" panose="020F0502020204030204" pitchFamily="34" charset="0"/>
              </a:rPr>
              <a:t>etal – for example, aluminium or mild steel</a:t>
            </a:r>
          </a:p>
          <a:p>
            <a:pPr marL="342900" lvl="0" indent="-342900">
              <a:lnSpc>
                <a:spcPct val="150000"/>
              </a:lnSpc>
              <a:buFont typeface="Symbol" panose="05050102010706020507" pitchFamily="18" charset="2"/>
              <a:buChar char=""/>
            </a:pPr>
            <a:r>
              <a:rPr lang="en-AU" sz="1800">
                <a:latin typeface="+mn-lt"/>
                <a:ea typeface="Calibri" panose="020F0502020204030204" pitchFamily="34" charset="0"/>
              </a:rPr>
              <a:t>C</a:t>
            </a:r>
            <a:r>
              <a:rPr lang="en-AU" sz="1800">
                <a:effectLst/>
                <a:latin typeface="+mn-lt"/>
                <a:ea typeface="Calibri" panose="020F0502020204030204" pitchFamily="34" charset="0"/>
              </a:rPr>
              <a:t>omposite – for example, plywood or cardboard</a:t>
            </a:r>
          </a:p>
          <a:p>
            <a:pPr marL="342900" lvl="0" indent="-342900">
              <a:lnSpc>
                <a:spcPct val="150000"/>
              </a:lnSpc>
              <a:buFont typeface="Symbol" panose="05050102010706020507" pitchFamily="18" charset="2"/>
              <a:buChar char=""/>
            </a:pPr>
            <a:r>
              <a:rPr lang="en-AU" sz="1800">
                <a:latin typeface="+mn-lt"/>
                <a:ea typeface="Calibri" panose="020F0502020204030204" pitchFamily="34" charset="0"/>
              </a:rPr>
              <a:t>P</a:t>
            </a:r>
            <a:r>
              <a:rPr lang="en-AU" sz="1800">
                <a:effectLst/>
                <a:latin typeface="+mn-lt"/>
                <a:ea typeface="Calibri" panose="020F0502020204030204" pitchFamily="34" charset="0"/>
              </a:rPr>
              <a:t>olymer – for example, acrylic or PVC.</a:t>
            </a:r>
          </a:p>
        </p:txBody>
      </p:sp>
      <p:sp>
        <p:nvSpPr>
          <p:cNvPr id="2" name="Slide Number Placeholder 1">
            <a:extLst>
              <a:ext uri="{FF2B5EF4-FFF2-40B4-BE49-F238E27FC236}">
                <a16:creationId xmlns:a16="http://schemas.microsoft.com/office/drawing/2014/main" id="{77BA81E0-117D-0A3F-F782-813AF4E2BF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7697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B78F-5EAE-28FA-27BD-9A1AC39B61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DC9C03-B034-A341-8D36-FC6AC0CE89C6}"/>
              </a:ext>
            </a:extLst>
          </p:cNvPr>
          <p:cNvSpPr>
            <a:spLocks noGrp="1"/>
          </p:cNvSpPr>
          <p:nvPr>
            <p:ph type="title"/>
          </p:nvPr>
        </p:nvSpPr>
        <p:spPr/>
        <p:txBody>
          <a:bodyPr/>
          <a:lstStyle/>
          <a:p>
            <a:r>
              <a:rPr lang="en-AU">
                <a:latin typeface="+mj-lt"/>
              </a:rPr>
              <a:t>Materials (2)</a:t>
            </a:r>
          </a:p>
        </p:txBody>
      </p:sp>
      <p:sp>
        <p:nvSpPr>
          <p:cNvPr id="4" name="Text Placeholder 3">
            <a:extLst>
              <a:ext uri="{FF2B5EF4-FFF2-40B4-BE49-F238E27FC236}">
                <a16:creationId xmlns:a16="http://schemas.microsoft.com/office/drawing/2014/main" id="{6BDCD625-7A95-733F-C243-1FF350CFE026}"/>
              </a:ext>
            </a:extLst>
          </p:cNvPr>
          <p:cNvSpPr>
            <a:spLocks noGrp="1"/>
          </p:cNvSpPr>
          <p:nvPr>
            <p:ph type="body" sz="quarter" idx="18"/>
          </p:nvPr>
        </p:nvSpPr>
        <p:spPr/>
        <p:txBody>
          <a:bodyPr/>
          <a:lstStyle/>
          <a:p>
            <a:r>
              <a:rPr lang="en-AU">
                <a:latin typeface="+mj-lt"/>
              </a:rPr>
              <a:t>Adhesives</a:t>
            </a:r>
          </a:p>
        </p:txBody>
      </p:sp>
      <p:sp>
        <p:nvSpPr>
          <p:cNvPr id="5" name="Text Placeholder 4">
            <a:extLst>
              <a:ext uri="{FF2B5EF4-FFF2-40B4-BE49-F238E27FC236}">
                <a16:creationId xmlns:a16="http://schemas.microsoft.com/office/drawing/2014/main" id="{679930BE-8785-F7A7-FCAD-9D4B3285B2F7}"/>
              </a:ext>
            </a:extLst>
          </p:cNvPr>
          <p:cNvSpPr>
            <a:spLocks noGrp="1"/>
          </p:cNvSpPr>
          <p:nvPr>
            <p:ph type="body" sz="quarter" idx="17"/>
          </p:nvPr>
        </p:nvSpPr>
        <p:spPr>
          <a:xfrm>
            <a:off x="359999" y="1369454"/>
            <a:ext cx="11484000" cy="545602"/>
          </a:xfrm>
        </p:spPr>
        <p:txBody>
          <a:bodyPr/>
          <a:lstStyle/>
          <a:p>
            <a:r>
              <a:rPr lang="en-AU" sz="1800">
                <a:effectLst/>
                <a:latin typeface="+mn-lt"/>
                <a:ea typeface="Calibri" panose="020F0502020204030204" pitchFamily="34" charset="0"/>
              </a:rPr>
              <a:t>Use the information in your workbook, to </a:t>
            </a:r>
            <a:r>
              <a:rPr lang="en-AU" sz="1800" u="sng">
                <a:solidFill>
                  <a:srgbClr val="2F5496"/>
                </a:solidFill>
                <a:effectLst/>
                <a:latin typeface="+mn-lt"/>
                <a:ea typeface="Calibri" panose="020F0502020204030204" pitchFamily="34" charset="0"/>
                <a:hlinkClick r:id="rId2"/>
              </a:rPr>
              <a:t>rank</a:t>
            </a:r>
            <a:r>
              <a:rPr lang="en-AU" sz="1800">
                <a:effectLst/>
                <a:latin typeface="+mn-lt"/>
                <a:ea typeface="Calibri" panose="020F0502020204030204" pitchFamily="34" charset="0"/>
              </a:rPr>
              <a:t> the adhesives from most to least suitable for your launcher.</a:t>
            </a:r>
          </a:p>
          <a:p>
            <a:endParaRPr lang="en-AU">
              <a:latin typeface="+mn-lt"/>
            </a:endParaRPr>
          </a:p>
        </p:txBody>
      </p:sp>
      <p:graphicFrame>
        <p:nvGraphicFramePr>
          <p:cNvPr id="10" name="Table 9">
            <a:extLst>
              <a:ext uri="{FF2B5EF4-FFF2-40B4-BE49-F238E27FC236}">
                <a16:creationId xmlns:a16="http://schemas.microsoft.com/office/drawing/2014/main" id="{07CD5E96-2F87-E9AB-DCDA-3EBAA298896F}"/>
              </a:ext>
            </a:extLst>
          </p:cNvPr>
          <p:cNvGraphicFramePr>
            <a:graphicFrameLocks noGrp="1"/>
          </p:cNvGraphicFramePr>
          <p:nvPr>
            <p:extLst>
              <p:ext uri="{D42A27DB-BD31-4B8C-83A1-F6EECF244321}">
                <p14:modId xmlns:p14="http://schemas.microsoft.com/office/powerpoint/2010/main" val="2107295357"/>
              </p:ext>
            </p:extLst>
          </p:nvPr>
        </p:nvGraphicFramePr>
        <p:xfrm>
          <a:off x="359999" y="1915056"/>
          <a:ext cx="6299882" cy="4673508"/>
        </p:xfrm>
        <a:graphic>
          <a:graphicData uri="http://schemas.openxmlformats.org/drawingml/2006/table">
            <a:tbl>
              <a:tblPr firstRow="1">
                <a:tableStyleId>{B301B821-A1FF-4177-AEE7-76D212191A09}</a:tableStyleId>
              </a:tblPr>
              <a:tblGrid>
                <a:gridCol w="5324225">
                  <a:extLst>
                    <a:ext uri="{9D8B030D-6E8A-4147-A177-3AD203B41FA5}">
                      <a16:colId xmlns:a16="http://schemas.microsoft.com/office/drawing/2014/main" val="3045461426"/>
                    </a:ext>
                  </a:extLst>
                </a:gridCol>
                <a:gridCol w="975657">
                  <a:extLst>
                    <a:ext uri="{9D8B030D-6E8A-4147-A177-3AD203B41FA5}">
                      <a16:colId xmlns:a16="http://schemas.microsoft.com/office/drawing/2014/main" val="4038190927"/>
                    </a:ext>
                  </a:extLst>
                </a:gridCol>
              </a:tblGrid>
              <a:tr h="748271">
                <a:tc>
                  <a:txBody>
                    <a:bodyPr/>
                    <a:lstStyle/>
                    <a:p>
                      <a:pPr>
                        <a:lnSpc>
                          <a:spcPct val="150000"/>
                        </a:lnSpc>
                        <a:spcBef>
                          <a:spcPts val="1200"/>
                        </a:spcBef>
                        <a:spcAft>
                          <a:spcPts val="600"/>
                        </a:spcAft>
                      </a:pPr>
                      <a:r>
                        <a:rPr lang="en-AU" sz="2000" b="1">
                          <a:solidFill>
                            <a:srgbClr val="FFFFFF"/>
                          </a:solidFill>
                          <a:effectLst/>
                        </a:rPr>
                        <a:t>Adhesive</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Rank</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2630977"/>
                  </a:ext>
                </a:extLst>
              </a:tr>
              <a:tr h="769051">
                <a:tc>
                  <a:txBody>
                    <a:bodyPr/>
                    <a:lstStyle/>
                    <a:p>
                      <a:pPr>
                        <a:lnSpc>
                          <a:spcPct val="150000"/>
                        </a:lnSpc>
                        <a:spcBef>
                          <a:spcPts val="1200"/>
                        </a:spcBef>
                        <a:spcAft>
                          <a:spcPts val="600"/>
                        </a:spcAft>
                      </a:pPr>
                      <a:r>
                        <a:rPr lang="en-AU" sz="2000" b="0">
                          <a:effectLst/>
                        </a:rPr>
                        <a:t>Contact adhesive</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85225335"/>
                  </a:ext>
                </a:extLst>
              </a:tr>
              <a:tr h="760165">
                <a:tc>
                  <a:txBody>
                    <a:bodyPr/>
                    <a:lstStyle/>
                    <a:p>
                      <a:pPr>
                        <a:lnSpc>
                          <a:spcPct val="150000"/>
                        </a:lnSpc>
                        <a:spcBef>
                          <a:spcPts val="1200"/>
                        </a:spcBef>
                        <a:spcAft>
                          <a:spcPts val="600"/>
                        </a:spcAft>
                      </a:pPr>
                      <a:r>
                        <a:rPr lang="en-AU" sz="2000" b="0">
                          <a:effectLst/>
                        </a:rPr>
                        <a:t>Epoxy</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6538207"/>
                  </a:ext>
                </a:extLst>
              </a:tr>
              <a:tr h="770723">
                <a:tc>
                  <a:txBody>
                    <a:bodyPr/>
                    <a:lstStyle/>
                    <a:p>
                      <a:pPr>
                        <a:lnSpc>
                          <a:spcPct val="150000"/>
                        </a:lnSpc>
                        <a:spcBef>
                          <a:spcPts val="1200"/>
                        </a:spcBef>
                        <a:spcAft>
                          <a:spcPts val="600"/>
                        </a:spcAft>
                      </a:pPr>
                      <a:r>
                        <a:rPr lang="en-AU" sz="2000" b="0">
                          <a:effectLst/>
                        </a:rPr>
                        <a:t>PVA (polyvinyl acetate)</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07206705"/>
                  </a:ext>
                </a:extLst>
              </a:tr>
              <a:tr h="791839">
                <a:tc>
                  <a:txBody>
                    <a:bodyPr/>
                    <a:lstStyle/>
                    <a:p>
                      <a:pPr>
                        <a:lnSpc>
                          <a:spcPct val="150000"/>
                        </a:lnSpc>
                        <a:spcBef>
                          <a:spcPts val="1200"/>
                        </a:spcBef>
                        <a:spcAft>
                          <a:spcPts val="600"/>
                        </a:spcAft>
                      </a:pPr>
                      <a:r>
                        <a:rPr lang="en-AU" sz="2000" b="0">
                          <a:effectLst/>
                        </a:rPr>
                        <a:t>Hot glue</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2465593"/>
                  </a:ext>
                </a:extLst>
              </a:tr>
              <a:tr h="833459">
                <a:tc>
                  <a:txBody>
                    <a:bodyPr/>
                    <a:lstStyle/>
                    <a:p>
                      <a:pPr>
                        <a:lnSpc>
                          <a:spcPct val="150000"/>
                        </a:lnSpc>
                        <a:spcBef>
                          <a:spcPts val="1200"/>
                        </a:spcBef>
                        <a:spcAft>
                          <a:spcPts val="600"/>
                        </a:spcAft>
                      </a:pPr>
                      <a:r>
                        <a:rPr lang="en-AU" sz="2000" b="0">
                          <a:effectLst/>
                        </a:rPr>
                        <a:t>Gorilla glue</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77011014"/>
                  </a:ext>
                </a:extLst>
              </a:tr>
            </a:tbl>
          </a:graphicData>
        </a:graphic>
      </p:graphicFrame>
      <p:pic>
        <p:nvPicPr>
          <p:cNvPr id="11" name="Picture 10">
            <a:extLst>
              <a:ext uri="{FF2B5EF4-FFF2-40B4-BE49-F238E27FC236}">
                <a16:creationId xmlns:a16="http://schemas.microsoft.com/office/drawing/2014/main" id="{40933E5C-7B44-CCB6-A0BE-50942238A5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41" y="2781646"/>
            <a:ext cx="4116459" cy="2940328"/>
          </a:xfrm>
          <a:prstGeom prst="rect">
            <a:avLst/>
          </a:prstGeom>
        </p:spPr>
      </p:pic>
      <p:sp>
        <p:nvSpPr>
          <p:cNvPr id="2" name="Slide Number Placeholder 1">
            <a:extLst>
              <a:ext uri="{FF2B5EF4-FFF2-40B4-BE49-F238E27FC236}">
                <a16:creationId xmlns:a16="http://schemas.microsoft.com/office/drawing/2014/main" id="{11918A2C-00A8-2FF2-79B2-D2AB509B8B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85844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Weeks 1–2</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F7CA-EF09-4894-2172-E526AEF80F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815476-0B88-1860-B482-57D6979A46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8" name="Title 7">
            <a:extLst>
              <a:ext uri="{FF2B5EF4-FFF2-40B4-BE49-F238E27FC236}">
                <a16:creationId xmlns:a16="http://schemas.microsoft.com/office/drawing/2014/main" id="{D380034B-9193-153C-CE54-DE1CB899CE35}"/>
              </a:ext>
            </a:extLst>
          </p:cNvPr>
          <p:cNvSpPr>
            <a:spLocks noGrp="1"/>
          </p:cNvSpPr>
          <p:nvPr>
            <p:ph type="title"/>
          </p:nvPr>
        </p:nvSpPr>
        <p:spPr>
          <a:xfrm>
            <a:off x="1219198" y="407950"/>
            <a:ext cx="10624800" cy="388707"/>
          </a:xfrm>
        </p:spPr>
        <p:txBody>
          <a:bodyPr/>
          <a:lstStyle/>
          <a:p>
            <a:r>
              <a:rPr kumimoji="0" lang="en-US" sz="2800" b="0" i="0" u="none" strike="noStrike" kern="1200" cap="none" spc="0" normalizeH="0" baseline="0" noProof="0">
                <a:ln>
                  <a:noFill/>
                </a:ln>
                <a:solidFill>
                  <a:srgbClr val="002664"/>
                </a:solidFill>
                <a:effectLst/>
                <a:uLnTx/>
                <a:uFillTx/>
                <a:latin typeface="Arial" panose="020B0604020202020204" pitchFamily="34" charset="0"/>
                <a:ea typeface="+mj-ea"/>
                <a:cs typeface="Arial" panose="020B0604020202020204" pitchFamily="34" charset="0"/>
              </a:rPr>
              <a:t>End of section student skills formative assessment checklist (5)</a:t>
            </a:r>
            <a:endParaRPr lang="en-US"/>
          </a:p>
        </p:txBody>
      </p:sp>
      <p:graphicFrame>
        <p:nvGraphicFramePr>
          <p:cNvPr id="7" name="Table 6">
            <a:extLst>
              <a:ext uri="{FF2B5EF4-FFF2-40B4-BE49-F238E27FC236}">
                <a16:creationId xmlns:a16="http://schemas.microsoft.com/office/drawing/2014/main" id="{156EC286-2428-1E00-907D-308E21073E77}"/>
              </a:ext>
            </a:extLst>
          </p:cNvPr>
          <p:cNvGraphicFramePr>
            <a:graphicFrameLocks noGrp="1"/>
          </p:cNvGraphicFramePr>
          <p:nvPr>
            <p:extLst>
              <p:ext uri="{D42A27DB-BD31-4B8C-83A1-F6EECF244321}">
                <p14:modId xmlns:p14="http://schemas.microsoft.com/office/powerpoint/2010/main" val="4200498497"/>
              </p:ext>
            </p:extLst>
          </p:nvPr>
        </p:nvGraphicFramePr>
        <p:xfrm>
          <a:off x="360000" y="1567086"/>
          <a:ext cx="11472000" cy="1517396"/>
        </p:xfrm>
        <a:graphic>
          <a:graphicData uri="http://schemas.openxmlformats.org/drawingml/2006/table">
            <a:tbl>
              <a:tblPr firstRow="1" firstCol="1" bandRow="1">
                <a:tableStyleId>{B301B821-A1FF-4177-AEE7-76D212191A09}</a:tableStyleId>
              </a:tblPr>
              <a:tblGrid>
                <a:gridCol w="9234892">
                  <a:extLst>
                    <a:ext uri="{9D8B030D-6E8A-4147-A177-3AD203B41FA5}">
                      <a16:colId xmlns:a16="http://schemas.microsoft.com/office/drawing/2014/main" val="1756315076"/>
                    </a:ext>
                  </a:extLst>
                </a:gridCol>
                <a:gridCol w="2237108">
                  <a:extLst>
                    <a:ext uri="{9D8B030D-6E8A-4147-A177-3AD203B41FA5}">
                      <a16:colId xmlns:a16="http://schemas.microsoft.com/office/drawing/2014/main" val="1386610414"/>
                    </a:ext>
                  </a:extLst>
                </a:gridCol>
              </a:tblGrid>
              <a:tr h="758698">
                <a:tc>
                  <a:txBody>
                    <a:bodyPr/>
                    <a:lstStyle/>
                    <a:p>
                      <a:pPr>
                        <a:lnSpc>
                          <a:spcPct val="150000"/>
                        </a:lnSpc>
                        <a:spcBef>
                          <a:spcPts val="1200"/>
                        </a:spcBef>
                        <a:spcAft>
                          <a:spcPts val="600"/>
                        </a:spcAft>
                      </a:pPr>
                      <a:r>
                        <a:rPr lang="en-AU" sz="2000" b="1">
                          <a:solidFill>
                            <a:srgbClr val="FFFFFF"/>
                          </a:solidFill>
                          <a:effectLst/>
                          <a:latin typeface="+mj-l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latin typeface="+mj-l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670876"/>
                  </a:ext>
                </a:extLst>
              </a:tr>
              <a:tr h="758698">
                <a:tc>
                  <a:txBody>
                    <a:bodyPr/>
                    <a:lstStyle/>
                    <a:p>
                      <a:pPr>
                        <a:lnSpc>
                          <a:spcPct val="150000"/>
                        </a:lnSpc>
                        <a:spcBef>
                          <a:spcPts val="1200"/>
                        </a:spcBef>
                        <a:spcAft>
                          <a:spcPts val="600"/>
                        </a:spcAft>
                      </a:pPr>
                      <a:r>
                        <a:rPr lang="en-AU" sz="2000" b="0" kern="1200">
                          <a:solidFill>
                            <a:schemeClr val="tx1"/>
                          </a:solidFill>
                          <a:effectLst/>
                        </a:rPr>
                        <a:t>Identify materials to use in each component and explain why.</a:t>
                      </a:r>
                      <a:endParaRPr lang="en-AU" sz="20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351569"/>
                  </a:ext>
                </a:extLst>
              </a:tr>
            </a:tbl>
          </a:graphicData>
        </a:graphic>
      </p:graphicFrame>
      <p:sp>
        <p:nvSpPr>
          <p:cNvPr id="2" name="Slide Number Placeholder 1">
            <a:extLst>
              <a:ext uri="{FF2B5EF4-FFF2-40B4-BE49-F238E27FC236}">
                <a16:creationId xmlns:a16="http://schemas.microsoft.com/office/drawing/2014/main" id="{7DB95DC7-BA1A-A384-A1BA-3543705FEF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68432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3A636-2F64-316C-90FA-DD2E412E43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9B18409-A271-9F08-7144-216258D86AE2}"/>
              </a:ext>
            </a:extLst>
          </p:cNvPr>
          <p:cNvSpPr>
            <a:spLocks noGrp="1"/>
          </p:cNvSpPr>
          <p:nvPr>
            <p:ph type="ctrTitle"/>
          </p:nvPr>
        </p:nvSpPr>
        <p:spPr/>
        <p:txBody>
          <a:bodyPr/>
          <a:lstStyle/>
          <a:p>
            <a:r>
              <a:rPr lang="en-AU">
                <a:latin typeface="+mj-lt"/>
              </a:rPr>
              <a:t>Weeks 7–8</a:t>
            </a:r>
          </a:p>
        </p:txBody>
      </p:sp>
    </p:spTree>
    <p:extLst>
      <p:ext uri="{BB962C8B-B14F-4D97-AF65-F5344CB8AC3E}">
        <p14:creationId xmlns:p14="http://schemas.microsoft.com/office/powerpoint/2010/main" val="13191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 (5)</a:t>
            </a:r>
          </a:p>
        </p:txBody>
      </p:sp>
      <p:sp>
        <p:nvSpPr>
          <p:cNvPr id="4" name="Picture Placeholder 3">
            <a:extLst>
              <a:ext uri="{FF2B5EF4-FFF2-40B4-BE49-F238E27FC236}">
                <a16:creationId xmlns:a16="http://schemas.microsoft.com/office/drawing/2014/main" id="{DC555CA2-A783-7CD2-495F-BB57A85EC86C}"/>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to use materials, components, processes and technologies to make engineering projects.</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safely and accurately produce components for an engineered solution</a:t>
            </a:r>
          </a:p>
          <a:p>
            <a:pPr marL="342900" indent="-342900">
              <a:buFont typeface="Arial" panose="020B0604020202020204" pitchFamily="34" charset="0"/>
              <a:buChar char="•"/>
            </a:pPr>
            <a:r>
              <a:rPr lang="en-US">
                <a:latin typeface="+mn-lt"/>
              </a:rPr>
              <a:t>test, collaboratively evaluate and apply rectification measures.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415108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0AB01-3E54-5E05-E587-539B1CB9F2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01006-73CF-9366-7881-B2A8D6022107}"/>
              </a:ext>
            </a:extLst>
          </p:cNvPr>
          <p:cNvSpPr>
            <a:spLocks noGrp="1"/>
          </p:cNvSpPr>
          <p:nvPr>
            <p:ph type="title"/>
          </p:nvPr>
        </p:nvSpPr>
        <p:spPr/>
        <p:txBody>
          <a:bodyPr/>
          <a:lstStyle/>
          <a:p>
            <a:r>
              <a:rPr lang="en-AU">
                <a:latin typeface="+mj-lt"/>
              </a:rPr>
              <a:t>Rotor (1)</a:t>
            </a:r>
          </a:p>
        </p:txBody>
      </p:sp>
      <p:sp>
        <p:nvSpPr>
          <p:cNvPr id="4" name="Text Placeholder 3">
            <a:extLst>
              <a:ext uri="{FF2B5EF4-FFF2-40B4-BE49-F238E27FC236}">
                <a16:creationId xmlns:a16="http://schemas.microsoft.com/office/drawing/2014/main" id="{6A7E9868-D0DE-B254-574B-47F808841A2E}"/>
              </a:ext>
            </a:extLst>
          </p:cNvPr>
          <p:cNvSpPr>
            <a:spLocks noGrp="1"/>
          </p:cNvSpPr>
          <p:nvPr>
            <p:ph type="body" sz="quarter" idx="18"/>
          </p:nvPr>
        </p:nvSpPr>
        <p:spPr/>
        <p:txBody>
          <a:bodyPr/>
          <a:lstStyle/>
          <a:p>
            <a:r>
              <a:rPr lang="en-AU">
                <a:latin typeface="+mj-lt"/>
              </a:rPr>
              <a:t>Manufacture</a:t>
            </a:r>
          </a:p>
        </p:txBody>
      </p:sp>
      <p:sp>
        <p:nvSpPr>
          <p:cNvPr id="5" name="Text Placeholder 4">
            <a:extLst>
              <a:ext uri="{FF2B5EF4-FFF2-40B4-BE49-F238E27FC236}">
                <a16:creationId xmlns:a16="http://schemas.microsoft.com/office/drawing/2014/main" id="{1174FE82-A127-AA9E-288E-F1DC3D780251}"/>
              </a:ext>
            </a:extLst>
          </p:cNvPr>
          <p:cNvSpPr>
            <a:spLocks noGrp="1"/>
          </p:cNvSpPr>
          <p:nvPr>
            <p:ph type="body" sz="quarter" idx="17"/>
          </p:nvPr>
        </p:nvSpPr>
        <p:spPr>
          <a:xfrm>
            <a:off x="360000" y="1567086"/>
            <a:ext cx="4545375" cy="4807835"/>
          </a:xfrm>
        </p:spPr>
        <p:txBody>
          <a:bodyPr/>
          <a:lstStyle/>
          <a:p>
            <a:pPr>
              <a:lnSpc>
                <a:spcPct val="150000"/>
              </a:lnSpc>
            </a:pPr>
            <a:r>
              <a:rPr lang="en-AU" sz="1800">
                <a:solidFill>
                  <a:srgbClr val="000000"/>
                </a:solidFill>
                <a:effectLst/>
                <a:latin typeface="+mn-lt"/>
                <a:ea typeface="Calibri" panose="020F0502020204030204" pitchFamily="34" charset="0"/>
              </a:rPr>
              <a:t>Resources required are:</a:t>
            </a: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sketches of blade design,</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milk bottle lid,</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large paddle pop sticks or balsa,</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300mm x 9mm dowel,</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tub of water,</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masking tape and</a:t>
            </a:r>
            <a:endParaRPr lang="en-AU" sz="1800">
              <a:effectLst/>
              <a:latin typeface="+mn-lt"/>
              <a:ea typeface="Calibri" panose="020F0502020204030204" pitchFamily="34" charset="0"/>
            </a:endParaRPr>
          </a:p>
          <a:p>
            <a:pPr marL="285750" indent="-285750">
              <a:lnSpc>
                <a:spcPct val="150000"/>
              </a:lnSpc>
              <a:buFont typeface="Arial" panose="020B0604020202020204" pitchFamily="34" charset="0"/>
              <a:buChar char="•"/>
            </a:pPr>
            <a:r>
              <a:rPr lang="en-AU" sz="1800">
                <a:solidFill>
                  <a:srgbClr val="000000"/>
                </a:solidFill>
                <a:effectLst/>
                <a:latin typeface="+mn-lt"/>
                <a:ea typeface="Calibri" panose="020F0502020204030204" pitchFamily="34" charset="0"/>
              </a:rPr>
              <a:t>hot glue.</a:t>
            </a:r>
            <a:endParaRPr lang="en-AU" sz="1800">
              <a:effectLst/>
              <a:latin typeface="+mn-lt"/>
              <a:ea typeface="Calibri" panose="020F0502020204030204" pitchFamily="34" charset="0"/>
            </a:endParaRPr>
          </a:p>
        </p:txBody>
      </p:sp>
      <p:sp>
        <p:nvSpPr>
          <p:cNvPr id="11" name="TextBox 10">
            <a:extLst>
              <a:ext uri="{FF2B5EF4-FFF2-40B4-BE49-F238E27FC236}">
                <a16:creationId xmlns:a16="http://schemas.microsoft.com/office/drawing/2014/main" id="{65B11691-A4A2-808A-B3E7-6B273BD02E22}"/>
              </a:ext>
            </a:extLst>
          </p:cNvPr>
          <p:cNvSpPr txBox="1"/>
          <p:nvPr/>
        </p:nvSpPr>
        <p:spPr>
          <a:xfrm>
            <a:off x="6159478" y="483079"/>
            <a:ext cx="5684520" cy="1362172"/>
          </a:xfrm>
          <a:prstGeom prst="round2SameRect">
            <a:avLst>
              <a:gd name="adj1" fmla="val 7157"/>
              <a:gd name="adj2" fmla="val 0"/>
            </a:avLst>
          </a:prstGeom>
          <a:solidFill>
            <a:schemeClr val="accent1"/>
          </a:solidFill>
          <a:ln>
            <a:noFill/>
          </a:ln>
        </p:spPr>
        <p:txBody>
          <a:bodyPr wrap="square" lIns="182880" tIns="91440" rIns="182880" bIns="91440" rtlCol="0">
            <a:noAutofit/>
          </a:bodyPr>
          <a:lstStyle/>
          <a:p>
            <a:pPr algn="l">
              <a:lnSpc>
                <a:spcPct val="114000"/>
              </a:lnSpc>
              <a:spcAft>
                <a:spcPts val="1200"/>
              </a:spcAft>
            </a:pPr>
            <a:r>
              <a:rPr lang="en-AU" sz="1800" b="1">
                <a:solidFill>
                  <a:schemeClr val="bg1"/>
                </a:solidFill>
                <a:cs typeface="Arial" panose="020B0604020202020204" pitchFamily="34" charset="0"/>
              </a:rPr>
              <a:t>Practical activity</a:t>
            </a:r>
          </a:p>
          <a:p>
            <a:pPr algn="l">
              <a:lnSpc>
                <a:spcPct val="114000"/>
              </a:lnSpc>
              <a:spcAft>
                <a:spcPts val="1200"/>
              </a:spcAft>
            </a:pPr>
            <a:r>
              <a:rPr lang="en-AU" sz="1800">
                <a:solidFill>
                  <a:schemeClr val="bg1"/>
                </a:solidFill>
                <a:cs typeface="Arial" panose="020B0604020202020204" pitchFamily="34" charset="0"/>
              </a:rPr>
              <a:t>After listening to teacher instruction, use the resources provided to produce a prototype rotor.</a:t>
            </a:r>
            <a:endParaRPr lang="en-AU" sz="1800" b="1">
              <a:solidFill>
                <a:schemeClr val="bg1"/>
              </a:solidFill>
              <a:cs typeface="Arial" panose="020B0604020202020204" pitchFamily="34" charset="0"/>
            </a:endParaRPr>
          </a:p>
        </p:txBody>
      </p:sp>
      <p:pic>
        <p:nvPicPr>
          <p:cNvPr id="8" name="Picture 7" descr="A hand holding a wooden heli launcher">
            <a:extLst>
              <a:ext uri="{FF2B5EF4-FFF2-40B4-BE49-F238E27FC236}">
                <a16:creationId xmlns:a16="http://schemas.microsoft.com/office/drawing/2014/main" id="{97E4DD1A-8DDD-9556-3E40-7E32E008D7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9478" y="1845251"/>
            <a:ext cx="5684520" cy="4463237"/>
          </a:xfrm>
          <a:prstGeom prst="round2SameRect">
            <a:avLst>
              <a:gd name="adj1" fmla="val 0"/>
              <a:gd name="adj2" fmla="val 3415"/>
            </a:avLst>
          </a:prstGeom>
        </p:spPr>
      </p:pic>
      <p:sp>
        <p:nvSpPr>
          <p:cNvPr id="2" name="Slide Number Placeholder 1">
            <a:extLst>
              <a:ext uri="{FF2B5EF4-FFF2-40B4-BE49-F238E27FC236}">
                <a16:creationId xmlns:a16="http://schemas.microsoft.com/office/drawing/2014/main" id="{95A3EA85-B2D9-A059-4CA3-493C436F16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38106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16559-EFB2-9AFE-5CD4-1C038552A244}"/>
              </a:ext>
            </a:extLst>
          </p:cNvPr>
          <p:cNvSpPr>
            <a:spLocks noGrp="1"/>
          </p:cNvSpPr>
          <p:nvPr>
            <p:ph type="title"/>
          </p:nvPr>
        </p:nvSpPr>
        <p:spPr/>
        <p:txBody>
          <a:bodyPr/>
          <a:lstStyle/>
          <a:p>
            <a:r>
              <a:rPr lang="en-AU">
                <a:latin typeface="+mj-lt"/>
              </a:rPr>
              <a:t>Rotor (2)</a:t>
            </a:r>
          </a:p>
        </p:txBody>
      </p:sp>
      <p:sp>
        <p:nvSpPr>
          <p:cNvPr id="4" name="Text Placeholder 3">
            <a:extLst>
              <a:ext uri="{FF2B5EF4-FFF2-40B4-BE49-F238E27FC236}">
                <a16:creationId xmlns:a16="http://schemas.microsoft.com/office/drawing/2014/main" id="{30F0CA67-069E-9DB9-5E34-B9D883CF599B}"/>
              </a:ext>
            </a:extLst>
          </p:cNvPr>
          <p:cNvSpPr>
            <a:spLocks noGrp="1"/>
          </p:cNvSpPr>
          <p:nvPr>
            <p:ph type="body" sz="quarter" idx="18"/>
          </p:nvPr>
        </p:nvSpPr>
        <p:spPr/>
        <p:txBody>
          <a:bodyPr/>
          <a:lstStyle/>
          <a:p>
            <a:r>
              <a:rPr lang="en-AU">
                <a:latin typeface="+mj-lt"/>
              </a:rPr>
              <a:t>Peer and self evaluation</a:t>
            </a:r>
          </a:p>
        </p:txBody>
      </p:sp>
      <p:sp>
        <p:nvSpPr>
          <p:cNvPr id="5" name="Text Placeholder 4">
            <a:extLst>
              <a:ext uri="{FF2B5EF4-FFF2-40B4-BE49-F238E27FC236}">
                <a16:creationId xmlns:a16="http://schemas.microsoft.com/office/drawing/2014/main" id="{5D81CCFD-B928-B0C9-3008-795C8782E8F6}"/>
              </a:ext>
            </a:extLst>
          </p:cNvPr>
          <p:cNvSpPr>
            <a:spLocks noGrp="1"/>
          </p:cNvSpPr>
          <p:nvPr>
            <p:ph type="body" sz="quarter" idx="17"/>
          </p:nvPr>
        </p:nvSpPr>
        <p:spPr/>
        <p:txBody>
          <a:bodyPr/>
          <a:lstStyle/>
          <a:p>
            <a:r>
              <a:rPr lang="en-AU">
                <a:latin typeface="+mn-lt"/>
              </a:rPr>
              <a:t>Quality control record</a:t>
            </a:r>
          </a:p>
        </p:txBody>
      </p:sp>
      <p:graphicFrame>
        <p:nvGraphicFramePr>
          <p:cNvPr id="6" name="Table 5">
            <a:extLst>
              <a:ext uri="{FF2B5EF4-FFF2-40B4-BE49-F238E27FC236}">
                <a16:creationId xmlns:a16="http://schemas.microsoft.com/office/drawing/2014/main" id="{D3C2CC7F-B3E0-8270-1800-9C96B8158B9B}"/>
              </a:ext>
            </a:extLst>
          </p:cNvPr>
          <p:cNvGraphicFramePr>
            <a:graphicFrameLocks noGrp="1"/>
          </p:cNvGraphicFramePr>
          <p:nvPr>
            <p:extLst>
              <p:ext uri="{D42A27DB-BD31-4B8C-83A1-F6EECF244321}">
                <p14:modId xmlns:p14="http://schemas.microsoft.com/office/powerpoint/2010/main" val="791454212"/>
              </p:ext>
            </p:extLst>
          </p:nvPr>
        </p:nvGraphicFramePr>
        <p:xfrm>
          <a:off x="360025" y="2298141"/>
          <a:ext cx="11483975" cy="3283121"/>
        </p:xfrm>
        <a:graphic>
          <a:graphicData uri="http://schemas.openxmlformats.org/drawingml/2006/table">
            <a:tbl>
              <a:tblPr firstRow="1" firstCol="1" bandRow="1">
                <a:tableStyleId>{B301B821-A1FF-4177-AEE7-76D212191A09}</a:tableStyleId>
              </a:tblPr>
              <a:tblGrid>
                <a:gridCol w="2296210">
                  <a:extLst>
                    <a:ext uri="{9D8B030D-6E8A-4147-A177-3AD203B41FA5}">
                      <a16:colId xmlns:a16="http://schemas.microsoft.com/office/drawing/2014/main" val="2370123326"/>
                    </a:ext>
                  </a:extLst>
                </a:gridCol>
                <a:gridCol w="4798590">
                  <a:extLst>
                    <a:ext uri="{9D8B030D-6E8A-4147-A177-3AD203B41FA5}">
                      <a16:colId xmlns:a16="http://schemas.microsoft.com/office/drawing/2014/main" val="2168827579"/>
                    </a:ext>
                  </a:extLst>
                </a:gridCol>
                <a:gridCol w="4389175">
                  <a:extLst>
                    <a:ext uri="{9D8B030D-6E8A-4147-A177-3AD203B41FA5}">
                      <a16:colId xmlns:a16="http://schemas.microsoft.com/office/drawing/2014/main" val="3519542477"/>
                    </a:ext>
                  </a:extLst>
                </a:gridCol>
              </a:tblGrid>
              <a:tr h="0">
                <a:tc>
                  <a:txBody>
                    <a:bodyPr/>
                    <a:lstStyle/>
                    <a:p>
                      <a:pPr>
                        <a:lnSpc>
                          <a:spcPct val="150000"/>
                        </a:lnSpc>
                        <a:spcBef>
                          <a:spcPts val="1200"/>
                        </a:spcBef>
                        <a:spcAft>
                          <a:spcPts val="600"/>
                        </a:spcAft>
                      </a:pPr>
                      <a:r>
                        <a:rPr lang="en-AU" sz="2000" b="1">
                          <a:solidFill>
                            <a:srgbClr val="FFFFFF"/>
                          </a:solidFill>
                          <a:effectLst/>
                        </a:rPr>
                        <a:t>Production step</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Describe what have you done well</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rPr>
                        <a:t>Describe what could be improved</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0495185"/>
                  </a:ext>
                </a:extLst>
              </a:tr>
              <a:tr h="820321">
                <a:tc>
                  <a:txBody>
                    <a:bodyPr/>
                    <a:lstStyle/>
                    <a:p>
                      <a:pPr>
                        <a:lnSpc>
                          <a:spcPct val="150000"/>
                        </a:lnSpc>
                        <a:spcBef>
                          <a:spcPts val="1200"/>
                        </a:spcBef>
                        <a:spcAft>
                          <a:spcPts val="600"/>
                        </a:spcAft>
                      </a:pPr>
                      <a:r>
                        <a:rPr lang="en-AU" sz="2000" b="1">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8820220"/>
                  </a:ext>
                </a:extLst>
              </a:tr>
              <a:tr h="889160">
                <a:tc>
                  <a:txBody>
                    <a:bodyPr/>
                    <a:lstStyle/>
                    <a:p>
                      <a:pPr>
                        <a:lnSpc>
                          <a:spcPct val="150000"/>
                        </a:lnSpc>
                        <a:spcBef>
                          <a:spcPts val="1200"/>
                        </a:spcBef>
                        <a:spcAft>
                          <a:spcPts val="600"/>
                        </a:spcAft>
                      </a:pPr>
                      <a:r>
                        <a:rPr lang="en-AU" sz="2000" b="1">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1867883"/>
                  </a:ext>
                </a:extLst>
              </a:tr>
              <a:tr h="898571">
                <a:tc>
                  <a:txBody>
                    <a:bodyPr/>
                    <a:lstStyle/>
                    <a:p>
                      <a:pPr>
                        <a:lnSpc>
                          <a:spcPct val="150000"/>
                        </a:lnSpc>
                        <a:spcBef>
                          <a:spcPts val="1200"/>
                        </a:spcBef>
                        <a:spcAft>
                          <a:spcPts val="600"/>
                        </a:spcAft>
                      </a:pPr>
                      <a:r>
                        <a:rPr lang="en-AU" sz="2000" b="1">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rPr>
                        <a:t>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046158"/>
                  </a:ext>
                </a:extLst>
              </a:tr>
            </a:tbl>
          </a:graphicData>
        </a:graphic>
      </p:graphicFrame>
      <p:sp>
        <p:nvSpPr>
          <p:cNvPr id="2" name="Slide Number Placeholder 1">
            <a:extLst>
              <a:ext uri="{FF2B5EF4-FFF2-40B4-BE49-F238E27FC236}">
                <a16:creationId xmlns:a16="http://schemas.microsoft.com/office/drawing/2014/main" id="{964EDB93-4DCB-2556-AD64-CBFDC9174D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892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7620-4990-CEC5-C170-608BC91E24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5CA308D-50E1-7CA6-2CE2-F0416C2A93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285285"/>
            <a:ext cx="634039" cy="634039"/>
          </a:xfrm>
          <a:prstGeom prst="rect">
            <a:avLst/>
          </a:prstGeom>
        </p:spPr>
      </p:pic>
      <p:sp>
        <p:nvSpPr>
          <p:cNvPr id="8" name="Title 7">
            <a:extLst>
              <a:ext uri="{FF2B5EF4-FFF2-40B4-BE49-F238E27FC236}">
                <a16:creationId xmlns:a16="http://schemas.microsoft.com/office/drawing/2014/main" id="{63C8E728-8204-C36B-05A1-569CB816DC83}"/>
              </a:ext>
            </a:extLst>
          </p:cNvPr>
          <p:cNvSpPr>
            <a:spLocks noGrp="1"/>
          </p:cNvSpPr>
          <p:nvPr>
            <p:ph type="title"/>
          </p:nvPr>
        </p:nvSpPr>
        <p:spPr>
          <a:xfrm>
            <a:off x="1196340" y="384182"/>
            <a:ext cx="10647660" cy="436245"/>
          </a:xfrm>
        </p:spPr>
        <p:txBody>
          <a:bodyPr/>
          <a:lstStyle/>
          <a:p>
            <a:r>
              <a:rPr kumimoji="0" lang="en-US" sz="2800" b="0" i="0" u="none" strike="noStrike" kern="1200" cap="none" spc="0" normalizeH="0" baseline="0" noProof="0">
                <a:ln>
                  <a:noFill/>
                </a:ln>
                <a:solidFill>
                  <a:srgbClr val="002664"/>
                </a:solidFill>
                <a:effectLst/>
                <a:uLnTx/>
                <a:uFillTx/>
                <a:latin typeface="Arial" panose="020B0604020202020204" pitchFamily="34" charset="0"/>
                <a:ea typeface="+mj-ea"/>
                <a:cs typeface="Arial" panose="020B0604020202020204" pitchFamily="34" charset="0"/>
              </a:rPr>
              <a:t>End of section student skills formative assessment checklist (6)</a:t>
            </a:r>
            <a:endParaRPr lang="en-US"/>
          </a:p>
        </p:txBody>
      </p:sp>
      <p:graphicFrame>
        <p:nvGraphicFramePr>
          <p:cNvPr id="7" name="Table 6">
            <a:extLst>
              <a:ext uri="{FF2B5EF4-FFF2-40B4-BE49-F238E27FC236}">
                <a16:creationId xmlns:a16="http://schemas.microsoft.com/office/drawing/2014/main" id="{51A02C40-207D-07F6-C0B4-A7E38DFE53F2}"/>
              </a:ext>
            </a:extLst>
          </p:cNvPr>
          <p:cNvGraphicFramePr>
            <a:graphicFrameLocks noGrp="1"/>
          </p:cNvGraphicFramePr>
          <p:nvPr>
            <p:extLst>
              <p:ext uri="{D42A27DB-BD31-4B8C-83A1-F6EECF244321}">
                <p14:modId xmlns:p14="http://schemas.microsoft.com/office/powerpoint/2010/main" val="2075730391"/>
              </p:ext>
            </p:extLst>
          </p:nvPr>
        </p:nvGraphicFramePr>
        <p:xfrm>
          <a:off x="360000" y="1567086"/>
          <a:ext cx="11483998" cy="2276094"/>
        </p:xfrm>
        <a:graphic>
          <a:graphicData uri="http://schemas.openxmlformats.org/drawingml/2006/table">
            <a:tbl>
              <a:tblPr firstRow="1" firstCol="1" bandRow="1">
                <a:tableStyleId>{B301B821-A1FF-4177-AEE7-76D212191A09}</a:tableStyleId>
              </a:tblPr>
              <a:tblGrid>
                <a:gridCol w="9244550">
                  <a:extLst>
                    <a:ext uri="{9D8B030D-6E8A-4147-A177-3AD203B41FA5}">
                      <a16:colId xmlns:a16="http://schemas.microsoft.com/office/drawing/2014/main" val="1756315076"/>
                    </a:ext>
                  </a:extLst>
                </a:gridCol>
                <a:gridCol w="2239448">
                  <a:extLst>
                    <a:ext uri="{9D8B030D-6E8A-4147-A177-3AD203B41FA5}">
                      <a16:colId xmlns:a16="http://schemas.microsoft.com/office/drawing/2014/main" val="1386610414"/>
                    </a:ext>
                  </a:extLst>
                </a:gridCol>
              </a:tblGrid>
              <a:tr h="758698">
                <a:tc>
                  <a:txBody>
                    <a:bodyPr/>
                    <a:lstStyle/>
                    <a:p>
                      <a:pPr>
                        <a:lnSpc>
                          <a:spcPct val="150000"/>
                        </a:lnSpc>
                        <a:spcBef>
                          <a:spcPts val="1200"/>
                        </a:spcBef>
                        <a:spcAft>
                          <a:spcPts val="600"/>
                        </a:spcAft>
                      </a:pPr>
                      <a:r>
                        <a:rPr lang="en-AU" sz="2000" b="1">
                          <a:solidFill>
                            <a:srgbClr val="FFFFFF"/>
                          </a:solidFill>
                          <a:effectLst/>
                          <a:latin typeface="+mj-lt"/>
                        </a:rPr>
                        <a:t>Students can</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b="1">
                          <a:solidFill>
                            <a:srgbClr val="FFFFFF"/>
                          </a:solidFill>
                          <a:effectLst/>
                          <a:latin typeface="+mj-lt"/>
                        </a:rPr>
                        <a:t>Checkbox</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670876"/>
                  </a:ext>
                </a:extLst>
              </a:tr>
              <a:tr h="758698">
                <a:tc>
                  <a:txBody>
                    <a:bodyPr/>
                    <a:lstStyle/>
                    <a:p>
                      <a:pPr>
                        <a:lnSpc>
                          <a:spcPct val="150000"/>
                        </a:lnSpc>
                        <a:spcBef>
                          <a:spcPts val="1200"/>
                        </a:spcBef>
                        <a:spcAft>
                          <a:spcPts val="600"/>
                        </a:spcAft>
                      </a:pPr>
                      <a:r>
                        <a:rPr lang="en-AU" sz="2000" b="0" kern="1200">
                          <a:solidFill>
                            <a:schemeClr val="tx1"/>
                          </a:solidFill>
                          <a:effectLst/>
                          <a:latin typeface="+mn-lt"/>
                        </a:rPr>
                        <a:t>Accurately and safely produce components for an engineered solution</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1200"/>
                        </a:spcBef>
                        <a:spcAft>
                          <a:spcPts val="600"/>
                        </a:spcAft>
                      </a:pPr>
                      <a:r>
                        <a:rPr lang="en-AU" sz="2000">
                          <a:effectLst/>
                          <a:latin typeface="+mn-lt"/>
                        </a:rPr>
                        <a:t> </a:t>
                      </a:r>
                      <a:endParaRPr lang="en-AU" sz="2000">
                        <a:effectLst/>
                        <a:latin typeface="+mn-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6351569"/>
                  </a:ext>
                </a:extLst>
              </a:tr>
              <a:tr h="758698">
                <a:tc>
                  <a:txBody>
                    <a:bodyPr/>
                    <a:lstStyle/>
                    <a:p>
                      <a:pPr>
                        <a:lnSpc>
                          <a:spcPct val="150000"/>
                        </a:lnSpc>
                        <a:spcBef>
                          <a:spcPts val="1200"/>
                        </a:spcBef>
                        <a:spcAft>
                          <a:spcPts val="600"/>
                        </a:spcAft>
                      </a:pPr>
                      <a:r>
                        <a:rPr lang="en-AU" sz="2000" b="0" kern="1200">
                          <a:solidFill>
                            <a:schemeClr val="tx1"/>
                          </a:solidFill>
                          <a:effectLst/>
                          <a:latin typeface="+mn-lt"/>
                        </a:rPr>
                        <a:t>Test, collaboratively evaluate and apply rectification measures.</a:t>
                      </a:r>
                      <a:endParaRPr lang="en-AU" sz="2000" b="0">
                        <a:effectLst/>
                        <a:latin typeface="+mn-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1200"/>
                        </a:spcBef>
                        <a:spcAft>
                          <a:spcPts val="600"/>
                        </a:spcAft>
                      </a:pPr>
                      <a:endParaRPr lang="en-AU" sz="2000" dirty="0">
                        <a:effectLst/>
                        <a:latin typeface="+mn-lt"/>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8238956"/>
                  </a:ext>
                </a:extLst>
              </a:tr>
            </a:tbl>
          </a:graphicData>
        </a:graphic>
      </p:graphicFrame>
      <p:sp>
        <p:nvSpPr>
          <p:cNvPr id="2" name="Slide Number Placeholder 1">
            <a:extLst>
              <a:ext uri="{FF2B5EF4-FFF2-40B4-BE49-F238E27FC236}">
                <a16:creationId xmlns:a16="http://schemas.microsoft.com/office/drawing/2014/main" id="{FFCFC0CE-4DA8-CA31-64B2-F54395DF53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410854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7532-62E0-1F1C-FB9B-1115450EF81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DB4F21-AE34-3F2B-61A7-BA2661388219}"/>
              </a:ext>
            </a:extLst>
          </p:cNvPr>
          <p:cNvSpPr>
            <a:spLocks noGrp="1"/>
          </p:cNvSpPr>
          <p:nvPr>
            <p:ph type="ctrTitle"/>
          </p:nvPr>
        </p:nvSpPr>
        <p:spPr/>
        <p:txBody>
          <a:bodyPr/>
          <a:lstStyle/>
          <a:p>
            <a:r>
              <a:rPr lang="en-AU">
                <a:latin typeface="+mj-lt"/>
              </a:rPr>
              <a:t>Weeks 9–10</a:t>
            </a:r>
          </a:p>
        </p:txBody>
      </p:sp>
    </p:spTree>
    <p:extLst>
      <p:ext uri="{BB962C8B-B14F-4D97-AF65-F5344CB8AC3E}">
        <p14:creationId xmlns:p14="http://schemas.microsoft.com/office/powerpoint/2010/main" val="375367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ABF65-5719-8871-9969-3AEEF1EC89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250497-AF55-2092-2A9B-5AD2B41B8FB2}"/>
              </a:ext>
            </a:extLst>
          </p:cNvPr>
          <p:cNvSpPr>
            <a:spLocks noGrp="1"/>
          </p:cNvSpPr>
          <p:nvPr>
            <p:ph type="title"/>
          </p:nvPr>
        </p:nvSpPr>
        <p:spPr/>
        <p:txBody>
          <a:bodyPr/>
          <a:lstStyle/>
          <a:p>
            <a:r>
              <a:rPr lang="en-AU">
                <a:latin typeface="+mj-lt"/>
              </a:rPr>
              <a:t>Learning intention and success criteria (6)</a:t>
            </a:r>
          </a:p>
        </p:txBody>
      </p:sp>
      <p:sp>
        <p:nvSpPr>
          <p:cNvPr id="4" name="Picture Placeholder 3">
            <a:extLst>
              <a:ext uri="{FF2B5EF4-FFF2-40B4-BE49-F238E27FC236}">
                <a16:creationId xmlns:a16="http://schemas.microsoft.com/office/drawing/2014/main" id="{BFB17743-C167-132A-902D-E5E5F11679DC}"/>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apply engineering processes to create and collaboratively evaluate engineered solutions. </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safely and accurately produce components for engineered solutions</a:t>
            </a:r>
          </a:p>
          <a:p>
            <a:pPr marL="342900" indent="-342900">
              <a:buFont typeface="Arial" panose="020B0604020202020204" pitchFamily="34" charset="0"/>
              <a:buChar char="•"/>
            </a:pPr>
            <a:r>
              <a:rPr lang="en-US">
                <a:latin typeface="+mn-lt"/>
              </a:rPr>
              <a:t>test, collaboratively evaluate and apply rectification measures.</a:t>
            </a:r>
          </a:p>
          <a:p>
            <a:endParaRPr lang="en-US"/>
          </a:p>
          <a:p>
            <a:endParaRPr lang="en-US"/>
          </a:p>
        </p:txBody>
      </p:sp>
      <p:sp>
        <p:nvSpPr>
          <p:cNvPr id="2" name="Slide Number Placeholder 1">
            <a:extLst>
              <a:ext uri="{FF2B5EF4-FFF2-40B4-BE49-F238E27FC236}">
                <a16:creationId xmlns:a16="http://schemas.microsoft.com/office/drawing/2014/main" id="{94CA751F-9349-E91A-7A35-484626F883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327276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4B84B-47BE-825C-086A-3ACC5A3F73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0F2009-B91D-151D-A6AB-877109C31711}"/>
              </a:ext>
            </a:extLst>
          </p:cNvPr>
          <p:cNvSpPr>
            <a:spLocks noGrp="1"/>
          </p:cNvSpPr>
          <p:nvPr>
            <p:ph type="title"/>
          </p:nvPr>
        </p:nvSpPr>
        <p:spPr/>
        <p:txBody>
          <a:bodyPr/>
          <a:lstStyle/>
          <a:p>
            <a:r>
              <a:rPr lang="en-AU">
                <a:latin typeface="+mj-lt"/>
              </a:rPr>
              <a:t>Flight evaluation (1)</a:t>
            </a:r>
          </a:p>
        </p:txBody>
      </p:sp>
      <p:sp>
        <p:nvSpPr>
          <p:cNvPr id="4" name="Text Placeholder 3">
            <a:extLst>
              <a:ext uri="{FF2B5EF4-FFF2-40B4-BE49-F238E27FC236}">
                <a16:creationId xmlns:a16="http://schemas.microsoft.com/office/drawing/2014/main" id="{0BDF9D83-4699-1CAF-FBAE-16F4A85D6B39}"/>
              </a:ext>
            </a:extLst>
          </p:cNvPr>
          <p:cNvSpPr>
            <a:spLocks noGrp="1"/>
          </p:cNvSpPr>
          <p:nvPr>
            <p:ph type="body" sz="quarter" idx="18"/>
          </p:nvPr>
        </p:nvSpPr>
        <p:spPr/>
        <p:txBody>
          <a:bodyPr/>
          <a:lstStyle/>
          <a:p>
            <a:r>
              <a:rPr lang="en-AU">
                <a:latin typeface="+mj-lt"/>
              </a:rPr>
              <a:t>How does rotor design impact lift?</a:t>
            </a:r>
          </a:p>
        </p:txBody>
      </p:sp>
      <p:sp>
        <p:nvSpPr>
          <p:cNvPr id="5" name="Text Placeholder 4">
            <a:extLst>
              <a:ext uri="{FF2B5EF4-FFF2-40B4-BE49-F238E27FC236}">
                <a16:creationId xmlns:a16="http://schemas.microsoft.com/office/drawing/2014/main" id="{5DC36018-480C-5DA6-9F9D-77B726D6B288}"/>
              </a:ext>
            </a:extLst>
          </p:cNvPr>
          <p:cNvSpPr>
            <a:spLocks noGrp="1"/>
          </p:cNvSpPr>
          <p:nvPr>
            <p:ph type="body" sz="quarter" idx="17"/>
          </p:nvPr>
        </p:nvSpPr>
        <p:spPr>
          <a:xfrm>
            <a:off x="360000" y="1567086"/>
            <a:ext cx="6505620" cy="4807835"/>
          </a:xfrm>
        </p:spPr>
        <p:txBody>
          <a:bodyPr/>
          <a:lstStyle/>
          <a:p>
            <a:pPr>
              <a:spcAft>
                <a:spcPts val="4800"/>
              </a:spcAft>
            </a:pPr>
            <a:r>
              <a:rPr lang="en-AU" u="sng">
                <a:solidFill>
                  <a:schemeClr val="accent2"/>
                </a:solidFill>
                <a:latin typeface="+mn-lt"/>
                <a:ea typeface="Calibri" panose="020F0502020204030204" pitchFamily="34" charset="0"/>
              </a:rPr>
              <a:t>B</a:t>
            </a:r>
            <a:r>
              <a:rPr lang="en-AU">
                <a:solidFill>
                  <a:schemeClr val="accent2"/>
                </a:solidFill>
                <a:effectLst/>
                <a:latin typeface="+mn-lt"/>
                <a:ea typeface="Calibri" panose="020F0502020204030204" pitchFamily="34" charset="0"/>
                <a:hlinkClick r:id="rId2">
                  <a:extLst>
                    <a:ext uri="{A12FA001-AC4F-418D-AE19-62706E023703}">
                      <ahyp:hlinkClr xmlns:ahyp="http://schemas.microsoft.com/office/drawing/2018/hyperlinkcolor" val="tx"/>
                    </a:ext>
                  </a:extLst>
                </a:hlinkClick>
              </a:rPr>
              <a:t>rainstorm</a:t>
            </a:r>
            <a:r>
              <a:rPr lang="en-AU">
                <a:effectLst/>
                <a:latin typeface="+mn-lt"/>
                <a:ea typeface="Calibri" panose="020F0502020204030204" pitchFamily="34" charset="0"/>
              </a:rPr>
              <a:t> how rotor design impacts lift. </a:t>
            </a:r>
            <a:endParaRPr lang="en-AU">
              <a:latin typeface="+mn-lt"/>
              <a:ea typeface="Calibri" panose="020F0502020204030204" pitchFamily="34" charset="0"/>
            </a:endParaRPr>
          </a:p>
          <a:p>
            <a:r>
              <a:rPr lang="en-AU">
                <a:latin typeface="+mn-lt"/>
                <a:ea typeface="Calibri" panose="020F0502020204030204" pitchFamily="34" charset="0"/>
              </a:rPr>
              <a:t>When brainstorming:</a:t>
            </a:r>
          </a:p>
          <a:p>
            <a:pPr marL="342900" indent="-342900">
              <a:buFont typeface="Arial" panose="020B0604020202020204" pitchFamily="34" charset="0"/>
              <a:buChar char="•"/>
            </a:pPr>
            <a:r>
              <a:rPr lang="en-AU">
                <a:latin typeface="+mn-lt"/>
                <a:ea typeface="Calibri" panose="020F0502020204030204" pitchFamily="34" charset="0"/>
              </a:rPr>
              <a:t>think back to the boomerang, aeroplane and helicopter</a:t>
            </a:r>
          </a:p>
          <a:p>
            <a:pPr marL="342900" indent="-342900">
              <a:buFont typeface="Arial" panose="020B0604020202020204" pitchFamily="34" charset="0"/>
              <a:buChar char="•"/>
            </a:pPr>
            <a:r>
              <a:rPr lang="en-AU">
                <a:effectLst/>
                <a:latin typeface="+mn-lt"/>
                <a:ea typeface="Calibri" panose="020F0502020204030204" pitchFamily="34" charset="0"/>
              </a:rPr>
              <a:t>conceptualise any changes to shapes, angles and dimensions that may need to carry out as you test, evaluate and rectify your copter.</a:t>
            </a:r>
          </a:p>
        </p:txBody>
      </p:sp>
      <p:pic>
        <p:nvPicPr>
          <p:cNvPr id="6" name="Picture 8">
            <a:extLst>
              <a:ext uri="{FF2B5EF4-FFF2-40B4-BE49-F238E27FC236}">
                <a16:creationId xmlns:a16="http://schemas.microsoft.com/office/drawing/2014/main" id="{7A8FA01B-07F9-D0D2-4031-CCCD1C470A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31526" b="31526"/>
          <a:stretch>
            <a:fillRect/>
          </a:stretch>
        </p:blipFill>
        <p:spPr>
          <a:xfrm rot="21037460" flipH="1">
            <a:off x="6981182" y="2517286"/>
            <a:ext cx="4935084" cy="1823429"/>
          </a:xfrm>
          <a:prstGeom prst="rect">
            <a:avLst/>
          </a:prstGeom>
        </p:spPr>
      </p:pic>
      <p:sp>
        <p:nvSpPr>
          <p:cNvPr id="2" name="Slide Number Placeholder 1">
            <a:extLst>
              <a:ext uri="{FF2B5EF4-FFF2-40B4-BE49-F238E27FC236}">
                <a16:creationId xmlns:a16="http://schemas.microsoft.com/office/drawing/2014/main" id="{D0643291-1EFC-7ADD-19BA-0EB0A6701C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398768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800E-20C4-6906-B6D2-D7E24B4EFC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D6A513-CB51-79C0-547B-C33B0DACFAA7}"/>
              </a:ext>
            </a:extLst>
          </p:cNvPr>
          <p:cNvSpPr>
            <a:spLocks noGrp="1"/>
          </p:cNvSpPr>
          <p:nvPr>
            <p:ph type="title"/>
          </p:nvPr>
        </p:nvSpPr>
        <p:spPr>
          <a:xfrm>
            <a:off x="359999" y="360000"/>
            <a:ext cx="11484000" cy="545601"/>
          </a:xfrm>
        </p:spPr>
        <p:txBody>
          <a:bodyPr/>
          <a:lstStyle/>
          <a:p>
            <a:r>
              <a:rPr lang="en-AU">
                <a:latin typeface="+mj-lt"/>
              </a:rPr>
              <a:t>Flight evaluation (2)</a:t>
            </a:r>
          </a:p>
        </p:txBody>
      </p:sp>
      <p:sp>
        <p:nvSpPr>
          <p:cNvPr id="4" name="Text Placeholder 3">
            <a:extLst>
              <a:ext uri="{FF2B5EF4-FFF2-40B4-BE49-F238E27FC236}">
                <a16:creationId xmlns:a16="http://schemas.microsoft.com/office/drawing/2014/main" id="{7E18F74F-520B-CF51-6292-63D4D0C467BB}"/>
              </a:ext>
            </a:extLst>
          </p:cNvPr>
          <p:cNvSpPr>
            <a:spLocks noGrp="1"/>
          </p:cNvSpPr>
          <p:nvPr>
            <p:ph type="body" sz="quarter" idx="18"/>
          </p:nvPr>
        </p:nvSpPr>
        <p:spPr>
          <a:xfrm>
            <a:off x="359999" y="982520"/>
            <a:ext cx="11483999" cy="310015"/>
          </a:xfrm>
        </p:spPr>
        <p:txBody>
          <a:bodyPr/>
          <a:lstStyle/>
          <a:p>
            <a:r>
              <a:rPr lang="en-AU">
                <a:latin typeface="+mj-lt"/>
              </a:rPr>
              <a:t>Criteria for success</a:t>
            </a:r>
          </a:p>
        </p:txBody>
      </p:sp>
      <p:sp>
        <p:nvSpPr>
          <p:cNvPr id="5" name="Text Placeholder 4">
            <a:extLst>
              <a:ext uri="{FF2B5EF4-FFF2-40B4-BE49-F238E27FC236}">
                <a16:creationId xmlns:a16="http://schemas.microsoft.com/office/drawing/2014/main" id="{B01D9ECF-9BC1-F12B-1164-E4F88DC551CA}"/>
              </a:ext>
            </a:extLst>
          </p:cNvPr>
          <p:cNvSpPr>
            <a:spLocks noGrp="1"/>
          </p:cNvSpPr>
          <p:nvPr>
            <p:ph type="body" sz="quarter" idx="17"/>
          </p:nvPr>
        </p:nvSpPr>
        <p:spPr>
          <a:xfrm>
            <a:off x="359999" y="1369454"/>
            <a:ext cx="11484000" cy="745426"/>
          </a:xfrm>
        </p:spPr>
        <p:txBody>
          <a:bodyPr/>
          <a:lstStyle/>
          <a:p>
            <a:r>
              <a:rPr lang="en-AU" sz="1800">
                <a:effectLst/>
                <a:latin typeface="+mn-lt"/>
                <a:ea typeface="Calibri" panose="020F0502020204030204" pitchFamily="34" charset="0"/>
              </a:rPr>
              <a:t>Engineers test and evaluate engineered products to ensure that they are safe, fit for purpose and meet quality control measure. The table provides a criteria to aid with evaluating your prototypes.</a:t>
            </a:r>
          </a:p>
          <a:p>
            <a:endParaRPr lang="en-AU">
              <a:latin typeface="+mn-lt"/>
            </a:endParaRPr>
          </a:p>
        </p:txBody>
      </p:sp>
      <p:graphicFrame>
        <p:nvGraphicFramePr>
          <p:cNvPr id="6" name="Table 5">
            <a:extLst>
              <a:ext uri="{FF2B5EF4-FFF2-40B4-BE49-F238E27FC236}">
                <a16:creationId xmlns:a16="http://schemas.microsoft.com/office/drawing/2014/main" id="{6D2E15F9-151C-5E70-8FB7-C9E83753BC11}"/>
              </a:ext>
            </a:extLst>
          </p:cNvPr>
          <p:cNvGraphicFramePr>
            <a:graphicFrameLocks noGrp="1"/>
          </p:cNvGraphicFramePr>
          <p:nvPr>
            <p:extLst>
              <p:ext uri="{D42A27DB-BD31-4B8C-83A1-F6EECF244321}">
                <p14:modId xmlns:p14="http://schemas.microsoft.com/office/powerpoint/2010/main" val="352389620"/>
              </p:ext>
            </p:extLst>
          </p:nvPr>
        </p:nvGraphicFramePr>
        <p:xfrm>
          <a:off x="354000" y="2239560"/>
          <a:ext cx="11483999" cy="4151760"/>
        </p:xfrm>
        <a:graphic>
          <a:graphicData uri="http://schemas.openxmlformats.org/drawingml/2006/table">
            <a:tbl>
              <a:tblPr firstRow="1" firstCol="1" bandRow="1">
                <a:tableStyleId>{B301B821-A1FF-4177-AEE7-76D212191A09}</a:tableStyleId>
              </a:tblPr>
              <a:tblGrid>
                <a:gridCol w="1610406">
                  <a:extLst>
                    <a:ext uri="{9D8B030D-6E8A-4147-A177-3AD203B41FA5}">
                      <a16:colId xmlns:a16="http://schemas.microsoft.com/office/drawing/2014/main" val="3276238892"/>
                    </a:ext>
                  </a:extLst>
                </a:gridCol>
                <a:gridCol w="3330840">
                  <a:extLst>
                    <a:ext uri="{9D8B030D-6E8A-4147-A177-3AD203B41FA5}">
                      <a16:colId xmlns:a16="http://schemas.microsoft.com/office/drawing/2014/main" val="1764638567"/>
                    </a:ext>
                  </a:extLst>
                </a:gridCol>
                <a:gridCol w="3500883">
                  <a:extLst>
                    <a:ext uri="{9D8B030D-6E8A-4147-A177-3AD203B41FA5}">
                      <a16:colId xmlns:a16="http://schemas.microsoft.com/office/drawing/2014/main" val="4022662404"/>
                    </a:ext>
                  </a:extLst>
                </a:gridCol>
                <a:gridCol w="3041870">
                  <a:extLst>
                    <a:ext uri="{9D8B030D-6E8A-4147-A177-3AD203B41FA5}">
                      <a16:colId xmlns:a16="http://schemas.microsoft.com/office/drawing/2014/main" val="242838036"/>
                    </a:ext>
                  </a:extLst>
                </a:gridCol>
              </a:tblGrid>
              <a:tr h="0">
                <a:tc>
                  <a:txBody>
                    <a:bodyPr/>
                    <a:lstStyle/>
                    <a:p>
                      <a:pPr algn="l">
                        <a:lnSpc>
                          <a:spcPct val="150000"/>
                        </a:lnSpc>
                        <a:spcBef>
                          <a:spcPts val="1200"/>
                        </a:spcBef>
                        <a:spcAft>
                          <a:spcPts val="600"/>
                        </a:spcAft>
                      </a:pPr>
                      <a:r>
                        <a:rPr lang="en-AU" sz="1400" b="1">
                          <a:solidFill>
                            <a:srgbClr val="FFFFFF"/>
                          </a:solidFill>
                          <a:effectLst/>
                        </a:rPr>
                        <a:t>Specification</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50000"/>
                        </a:lnSpc>
                        <a:spcBef>
                          <a:spcPts val="1200"/>
                        </a:spcBef>
                        <a:spcAft>
                          <a:spcPts val="600"/>
                        </a:spcAft>
                      </a:pPr>
                      <a:r>
                        <a:rPr lang="en-AU" sz="1400" b="1">
                          <a:solidFill>
                            <a:srgbClr val="FFFFFF"/>
                          </a:solidFill>
                          <a:effectLst/>
                        </a:rPr>
                        <a:t>High</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50000"/>
                        </a:lnSpc>
                        <a:spcBef>
                          <a:spcPts val="1200"/>
                        </a:spcBef>
                        <a:spcAft>
                          <a:spcPts val="600"/>
                        </a:spcAft>
                      </a:pPr>
                      <a:r>
                        <a:rPr lang="en-AU" sz="1400" b="1">
                          <a:solidFill>
                            <a:srgbClr val="FFFFFF"/>
                          </a:solidFill>
                          <a:effectLst/>
                        </a:rPr>
                        <a:t>Medium</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50000"/>
                        </a:lnSpc>
                        <a:spcBef>
                          <a:spcPts val="1200"/>
                        </a:spcBef>
                        <a:spcAft>
                          <a:spcPts val="600"/>
                        </a:spcAft>
                      </a:pPr>
                      <a:r>
                        <a:rPr lang="en-AU" sz="1400" b="1">
                          <a:solidFill>
                            <a:srgbClr val="FFFFFF"/>
                          </a:solidFill>
                          <a:effectLst/>
                        </a:rPr>
                        <a:t>Low</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5078936"/>
                  </a:ext>
                </a:extLst>
              </a:tr>
              <a:tr h="0">
                <a:tc>
                  <a:txBody>
                    <a:bodyPr/>
                    <a:lstStyle/>
                    <a:p>
                      <a:pPr>
                        <a:lnSpc>
                          <a:spcPct val="150000"/>
                        </a:lnSpc>
                        <a:spcBef>
                          <a:spcPts val="1200"/>
                        </a:spcBef>
                        <a:spcAft>
                          <a:spcPts val="600"/>
                        </a:spcAft>
                      </a:pPr>
                      <a:r>
                        <a:rPr lang="en-AU" sz="1400" b="1">
                          <a:solidFill>
                            <a:srgbClr val="000000"/>
                          </a:solidFill>
                          <a:effectLst/>
                        </a:rPr>
                        <a:t>Height</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reaches a height of 5 meters or more.</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reaches a height between 3 and 5 meters.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reaches a height of less than 3 meters.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1762050"/>
                  </a:ext>
                </a:extLst>
              </a:tr>
              <a:tr h="0">
                <a:tc>
                  <a:txBody>
                    <a:bodyPr/>
                    <a:lstStyle/>
                    <a:p>
                      <a:pPr>
                        <a:lnSpc>
                          <a:spcPct val="150000"/>
                        </a:lnSpc>
                        <a:spcBef>
                          <a:spcPts val="1200"/>
                        </a:spcBef>
                        <a:spcAft>
                          <a:spcPts val="600"/>
                        </a:spcAft>
                      </a:pPr>
                      <a:r>
                        <a:rPr lang="en-AU" sz="1400" b="1">
                          <a:solidFill>
                            <a:srgbClr val="000000"/>
                          </a:solidFill>
                          <a:effectLst/>
                        </a:rPr>
                        <a:t>Airtime</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stays airborne for 5 seconds or more.</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stays airborne for 3–5 seconds.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stays airborne for less than 3 seconds.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8034448"/>
                  </a:ext>
                </a:extLst>
              </a:tr>
              <a:tr h="0">
                <a:tc>
                  <a:txBody>
                    <a:bodyPr/>
                    <a:lstStyle/>
                    <a:p>
                      <a:pPr>
                        <a:lnSpc>
                          <a:spcPct val="150000"/>
                        </a:lnSpc>
                        <a:spcBef>
                          <a:spcPts val="1200"/>
                        </a:spcBef>
                        <a:spcAft>
                          <a:spcPts val="600"/>
                        </a:spcAft>
                      </a:pPr>
                      <a:r>
                        <a:rPr lang="en-AU" sz="1400" b="1">
                          <a:solidFill>
                            <a:srgbClr val="000000"/>
                          </a:solidFill>
                          <a:effectLst/>
                        </a:rPr>
                        <a:t>Trajectory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follows a straight, stable path with minimal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follows a somewhat stable path with moderate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has an erratic trajectory with significant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7519226"/>
                  </a:ext>
                </a:extLst>
              </a:tr>
              <a:tr h="0">
                <a:tc>
                  <a:txBody>
                    <a:bodyPr/>
                    <a:lstStyle/>
                    <a:p>
                      <a:pPr>
                        <a:lnSpc>
                          <a:spcPct val="150000"/>
                        </a:lnSpc>
                        <a:spcBef>
                          <a:spcPts val="1200"/>
                        </a:spcBef>
                        <a:spcAft>
                          <a:spcPts val="600"/>
                        </a:spcAft>
                      </a:pPr>
                      <a:r>
                        <a:rPr lang="en-AU" sz="1400" b="1">
                          <a:solidFill>
                            <a:srgbClr val="000000"/>
                          </a:solidFill>
                          <a:effectLst/>
                        </a:rPr>
                        <a:t>Durability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shows no signs of damage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shows minor wear and tear but functions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is damaged or non-functional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8624682"/>
                  </a:ext>
                </a:extLst>
              </a:tr>
              <a:tr h="0">
                <a:tc>
                  <a:txBody>
                    <a:bodyPr/>
                    <a:lstStyle/>
                    <a:p>
                      <a:pPr>
                        <a:lnSpc>
                          <a:spcPct val="150000"/>
                        </a:lnSpc>
                        <a:spcBef>
                          <a:spcPts val="1200"/>
                        </a:spcBef>
                        <a:spcAft>
                          <a:spcPts val="600"/>
                        </a:spcAft>
                      </a:pPr>
                      <a:r>
                        <a:rPr lang="en-AU" sz="1400" b="1">
                          <a:solidFill>
                            <a:srgbClr val="000000"/>
                          </a:solidFill>
                          <a:effectLst/>
                        </a:rPr>
                        <a:t>Repeatability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performs consistently (same height and airtime) across 5 consecutive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a:solidFill>
                            <a:srgbClr val="000000"/>
                          </a:solidFill>
                          <a:effectLst/>
                        </a:rPr>
                        <a:t>Rotor shows some variation in performance across 5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pPr>
                      <a:r>
                        <a:rPr lang="en-AU" sz="1400" dirty="0">
                          <a:solidFill>
                            <a:srgbClr val="000000"/>
                          </a:solidFill>
                          <a:effectLst/>
                        </a:rPr>
                        <a:t>Rotor performance varies widely across 5 flights, with inconsistent results.</a:t>
                      </a:r>
                      <a:endParaRPr lang="en-AU" sz="1400" dirty="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14982"/>
                  </a:ext>
                </a:extLst>
              </a:tr>
            </a:tbl>
          </a:graphicData>
        </a:graphic>
      </p:graphicFrame>
      <p:sp>
        <p:nvSpPr>
          <p:cNvPr id="2" name="Slide Number Placeholder 1">
            <a:extLst>
              <a:ext uri="{FF2B5EF4-FFF2-40B4-BE49-F238E27FC236}">
                <a16:creationId xmlns:a16="http://schemas.microsoft.com/office/drawing/2014/main" id="{591441BA-B437-3475-7ADD-01860CECF6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51401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 (1)</a:t>
            </a:r>
          </a:p>
        </p:txBody>
      </p:sp>
      <p:sp>
        <p:nvSpPr>
          <p:cNvPr id="4" name="Picture Placeholder 3">
            <a:extLst>
              <a:ext uri="{FF2B5EF4-FFF2-40B4-BE49-F238E27FC236}">
                <a16:creationId xmlns:a16="http://schemas.microsoft.com/office/drawing/2014/main" id="{3C05AF07-3F22-D9B2-24C3-0C5E47693B30}"/>
              </a:ext>
            </a:extLst>
          </p:cNvPr>
          <p:cNvSpPr>
            <a:spLocks noGrp="1"/>
          </p:cNvSpPr>
          <p:nvPr>
            <p:ph type="pic" sz="quarter" idx="13"/>
          </p:nvPr>
        </p:nvSpPr>
        <p:spPr/>
        <p:txBody>
          <a:bodyPr/>
          <a:lstStyle/>
          <a:p>
            <a:r>
              <a:rPr lang="en-US" b="1">
                <a:solidFill>
                  <a:schemeClr val="accent1"/>
                </a:solidFill>
                <a:latin typeface="+mj-lt"/>
              </a:rPr>
              <a:t>We are learning to</a:t>
            </a:r>
          </a:p>
          <a:p>
            <a:pPr marL="342900" indent="-342900">
              <a:buFont typeface="Arial" panose="020B0604020202020204" pitchFamily="34" charset="0"/>
              <a:buChar char="•"/>
            </a:pPr>
            <a:r>
              <a:rPr lang="en-US">
                <a:latin typeface="+mn-lt"/>
              </a:rPr>
              <a:t>understand how objects achieve lift to glide or fly.</a:t>
            </a:r>
          </a:p>
          <a:p>
            <a:r>
              <a:rPr lang="en-US" b="1">
                <a:solidFill>
                  <a:schemeClr val="accent1"/>
                </a:solidFill>
                <a:latin typeface="+mj-lt"/>
              </a:rPr>
              <a:t>We can</a:t>
            </a:r>
          </a:p>
          <a:p>
            <a:pPr marL="342900" indent="-342900">
              <a:buFont typeface="Arial" panose="020B0604020202020204" pitchFamily="34" charset="0"/>
              <a:buChar char="•"/>
            </a:pPr>
            <a:r>
              <a:rPr lang="en-US">
                <a:latin typeface="+mn-lt"/>
              </a:rPr>
              <a:t>explain how helicopters fly</a:t>
            </a:r>
          </a:p>
          <a:p>
            <a:pPr marL="342900" indent="-342900">
              <a:buFont typeface="Arial" panose="020B0604020202020204" pitchFamily="34" charset="0"/>
              <a:buChar char="•"/>
            </a:pPr>
            <a:r>
              <a:rPr lang="en-US">
                <a:latin typeface="+mn-lt"/>
              </a:rPr>
              <a:t>understand how to safely use workshop tools, machines and equipment.</a:t>
            </a:r>
          </a:p>
          <a:p>
            <a:endParaRPr lang="en-US"/>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35752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4A03-36B7-55DB-DDDB-236DCD811F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28D146-19B7-2AA4-692A-1C131D2B1BDA}"/>
              </a:ext>
            </a:extLst>
          </p:cNvPr>
          <p:cNvSpPr>
            <a:spLocks noGrp="1"/>
          </p:cNvSpPr>
          <p:nvPr>
            <p:ph type="title"/>
          </p:nvPr>
        </p:nvSpPr>
        <p:spPr/>
        <p:txBody>
          <a:bodyPr/>
          <a:lstStyle/>
          <a:p>
            <a:r>
              <a:rPr lang="en-AU">
                <a:latin typeface="+mj-lt"/>
              </a:rPr>
              <a:t>Flight evaluation (3)</a:t>
            </a:r>
          </a:p>
        </p:txBody>
      </p:sp>
      <p:sp>
        <p:nvSpPr>
          <p:cNvPr id="4" name="Text Placeholder 3">
            <a:extLst>
              <a:ext uri="{FF2B5EF4-FFF2-40B4-BE49-F238E27FC236}">
                <a16:creationId xmlns:a16="http://schemas.microsoft.com/office/drawing/2014/main" id="{6A31450B-429E-DF1C-A640-C9B085FE3480}"/>
              </a:ext>
            </a:extLst>
          </p:cNvPr>
          <p:cNvSpPr>
            <a:spLocks noGrp="1"/>
          </p:cNvSpPr>
          <p:nvPr>
            <p:ph type="body" sz="quarter" idx="18"/>
          </p:nvPr>
        </p:nvSpPr>
        <p:spPr/>
        <p:txBody>
          <a:bodyPr/>
          <a:lstStyle/>
          <a:p>
            <a:r>
              <a:rPr lang="en-AU">
                <a:latin typeface="+mj-lt"/>
              </a:rPr>
              <a:t>Flight Tests</a:t>
            </a:r>
          </a:p>
        </p:txBody>
      </p:sp>
      <p:sp>
        <p:nvSpPr>
          <p:cNvPr id="5" name="Text Placeholder 4">
            <a:extLst>
              <a:ext uri="{FF2B5EF4-FFF2-40B4-BE49-F238E27FC236}">
                <a16:creationId xmlns:a16="http://schemas.microsoft.com/office/drawing/2014/main" id="{63A58CB5-8EEE-E10D-EC4F-3ABFB13EFF52}"/>
              </a:ext>
            </a:extLst>
          </p:cNvPr>
          <p:cNvSpPr>
            <a:spLocks noGrp="1"/>
          </p:cNvSpPr>
          <p:nvPr>
            <p:ph type="body" sz="quarter" idx="17"/>
          </p:nvPr>
        </p:nvSpPr>
        <p:spPr>
          <a:xfrm>
            <a:off x="354000" y="1516546"/>
            <a:ext cx="11484000" cy="1581186"/>
          </a:xfrm>
        </p:spPr>
        <p:txBody>
          <a:bodyPr/>
          <a:lstStyle/>
          <a:p>
            <a:r>
              <a:rPr lang="en-AU" sz="1800">
                <a:latin typeface="+mn-lt"/>
                <a:ea typeface="Calibri" panose="020F0502020204030204" pitchFamily="34" charset="0"/>
              </a:rPr>
              <a:t>O</a:t>
            </a:r>
            <a:r>
              <a:rPr lang="en-AU" sz="1800">
                <a:effectLst/>
                <a:latin typeface="+mn-lt"/>
                <a:ea typeface="Calibri" panose="020F0502020204030204" pitchFamily="34" charset="0"/>
              </a:rPr>
              <a:t>bserve and record each other’s flights. </a:t>
            </a:r>
          </a:p>
          <a:p>
            <a:r>
              <a:rPr lang="en-AU" sz="1800">
                <a:effectLst/>
                <a:latin typeface="+mn-lt"/>
                <a:ea typeface="Calibri" panose="020F0502020204030204" pitchFamily="34" charset="0"/>
              </a:rPr>
              <a:t>Document each test </a:t>
            </a:r>
            <a:r>
              <a:rPr lang="en-AU" sz="1800">
                <a:latin typeface="+mn-lt"/>
                <a:ea typeface="Calibri" panose="020F0502020204030204" pitchFamily="34" charset="0"/>
              </a:rPr>
              <a:t>assessing</a:t>
            </a:r>
            <a:r>
              <a:rPr lang="en-AU" sz="1800">
                <a:effectLst/>
                <a:latin typeface="+mn-lt"/>
                <a:ea typeface="Calibri" panose="020F0502020204030204" pitchFamily="34" charset="0"/>
              </a:rPr>
              <a:t> the criteria for success. </a:t>
            </a:r>
          </a:p>
          <a:p>
            <a:r>
              <a:rPr lang="en-AU" sz="1800">
                <a:latin typeface="+mn-lt"/>
                <a:ea typeface="Calibri" panose="020F0502020204030204" pitchFamily="34" charset="0"/>
              </a:rPr>
              <a:t>C</a:t>
            </a:r>
            <a:r>
              <a:rPr lang="en-AU" sz="1800">
                <a:effectLst/>
                <a:latin typeface="+mn-lt"/>
                <a:ea typeface="Calibri" panose="020F0502020204030204" pitchFamily="34" charset="0"/>
              </a:rPr>
              <a:t>ompare designs and flight to help make suggestions for improvements. </a:t>
            </a:r>
            <a:endParaRPr lang="en-AU">
              <a:latin typeface="+mn-lt"/>
            </a:endParaRPr>
          </a:p>
        </p:txBody>
      </p:sp>
      <p:graphicFrame>
        <p:nvGraphicFramePr>
          <p:cNvPr id="7" name="Table 6">
            <a:extLst>
              <a:ext uri="{FF2B5EF4-FFF2-40B4-BE49-F238E27FC236}">
                <a16:creationId xmlns:a16="http://schemas.microsoft.com/office/drawing/2014/main" id="{FCC176E5-5C40-C71A-13A8-4BA9D0B178FC}"/>
              </a:ext>
            </a:extLst>
          </p:cNvPr>
          <p:cNvGraphicFramePr>
            <a:graphicFrameLocks noGrp="1"/>
          </p:cNvGraphicFramePr>
          <p:nvPr>
            <p:extLst>
              <p:ext uri="{D42A27DB-BD31-4B8C-83A1-F6EECF244321}">
                <p14:modId xmlns:p14="http://schemas.microsoft.com/office/powerpoint/2010/main" val="253293956"/>
              </p:ext>
            </p:extLst>
          </p:nvPr>
        </p:nvGraphicFramePr>
        <p:xfrm>
          <a:off x="359999" y="3329658"/>
          <a:ext cx="8424985" cy="3366342"/>
        </p:xfrm>
        <a:graphic>
          <a:graphicData uri="http://schemas.openxmlformats.org/drawingml/2006/table">
            <a:tbl>
              <a:tblPr firstRow="1" firstCol="1" bandRow="1"/>
              <a:tblGrid>
                <a:gridCol w="2319585">
                  <a:extLst>
                    <a:ext uri="{9D8B030D-6E8A-4147-A177-3AD203B41FA5}">
                      <a16:colId xmlns:a16="http://schemas.microsoft.com/office/drawing/2014/main" val="527550762"/>
                    </a:ext>
                  </a:extLst>
                </a:gridCol>
                <a:gridCol w="6105400">
                  <a:extLst>
                    <a:ext uri="{9D8B030D-6E8A-4147-A177-3AD203B41FA5}">
                      <a16:colId xmlns:a16="http://schemas.microsoft.com/office/drawing/2014/main" val="3970243158"/>
                    </a:ext>
                  </a:extLst>
                </a:gridCol>
              </a:tblGrid>
              <a:tr h="561057">
                <a:tc>
                  <a:txBody>
                    <a:bodyPr/>
                    <a:lstStyle/>
                    <a:p>
                      <a:pPr>
                        <a:lnSpc>
                          <a:spcPct val="150000"/>
                        </a:lnSpc>
                        <a:spcBef>
                          <a:spcPts val="1200"/>
                        </a:spcBef>
                        <a:spcAft>
                          <a:spcPts val="600"/>
                        </a:spcAft>
                      </a:pPr>
                      <a:r>
                        <a:rPr lang="en-AU" sz="1800" b="1">
                          <a:solidFill>
                            <a:srgbClr val="FFFFFF"/>
                          </a:solidFill>
                          <a:effectLst/>
                          <a:latin typeface="+mj-lt"/>
                          <a:ea typeface="Calibri" panose="020F0502020204030204" pitchFamily="34" charset="0"/>
                          <a:cs typeface="Arial" panose="020B0604020202020204" pitchFamily="34" charset="0"/>
                        </a:rPr>
                        <a:t>Specification</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664"/>
                    </a:solidFill>
                  </a:tcPr>
                </a:tc>
                <a:tc>
                  <a:txBody>
                    <a:bodyPr/>
                    <a:lstStyle/>
                    <a:p>
                      <a:pPr>
                        <a:lnSpc>
                          <a:spcPct val="150000"/>
                        </a:lnSpc>
                        <a:spcBef>
                          <a:spcPts val="1200"/>
                        </a:spcBef>
                        <a:spcAft>
                          <a:spcPts val="600"/>
                        </a:spcAft>
                      </a:pPr>
                      <a:r>
                        <a:rPr lang="en-AU" sz="1800" b="1">
                          <a:solidFill>
                            <a:srgbClr val="FFFFFF"/>
                          </a:solidFill>
                          <a:effectLst/>
                          <a:latin typeface="+mj-lt"/>
                          <a:ea typeface="Calibri" panose="020F0502020204030204" pitchFamily="34" charset="0"/>
                          <a:cs typeface="Arial" panose="020B0604020202020204" pitchFamily="34" charset="0"/>
                        </a:rPr>
                        <a:t>Flights notes</a:t>
                      </a:r>
                      <a:endParaRPr lang="en-AU" sz="1800" b="1">
                        <a:effectLst/>
                        <a:latin typeface="+mj-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664"/>
                    </a:solidFill>
                  </a:tcPr>
                </a:tc>
                <a:extLst>
                  <a:ext uri="{0D108BD9-81ED-4DB2-BD59-A6C34878D82A}">
                    <a16:rowId xmlns:a16="http://schemas.microsoft.com/office/drawing/2014/main" val="2887348222"/>
                  </a:ext>
                </a:extLst>
              </a:tr>
              <a:tr h="561057">
                <a:tc>
                  <a:txBody>
                    <a:bodyPr/>
                    <a:lstStyle/>
                    <a:p>
                      <a:pPr>
                        <a:lnSpc>
                          <a:spcPct val="150000"/>
                        </a:lnSpc>
                        <a:spcBef>
                          <a:spcPts val="1200"/>
                        </a:spcBef>
                        <a:spcAft>
                          <a:spcPts val="600"/>
                        </a:spcAft>
                      </a:pPr>
                      <a:r>
                        <a:rPr lang="en-AU" sz="1800" b="1">
                          <a:solidFill>
                            <a:srgbClr val="000000"/>
                          </a:solidFill>
                          <a:effectLst/>
                          <a:latin typeface="+mj-lt"/>
                          <a:ea typeface="Calibri" panose="020F0502020204030204" pitchFamily="34" charset="0"/>
                          <a:cs typeface="Arial" panose="020B0604020202020204" pitchFamily="34" charset="0"/>
                        </a:rPr>
                        <a:t>Height</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spcAft>
                          <a:spcPts val="600"/>
                        </a:spcAft>
                      </a:pPr>
                      <a:r>
                        <a:rPr lang="en-AU" sz="1800" b="0">
                          <a:effectLst/>
                          <a:latin typeface="+mn-lt"/>
                          <a:ea typeface="Calibri" panose="020F0502020204030204" pitchFamily="34" charset="0"/>
                          <a:cs typeface="Arial" panose="020B0604020202020204" pitchFamily="34" charset="0"/>
                        </a:rPr>
                        <a:t> </a:t>
                      </a:r>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1806445"/>
                  </a:ext>
                </a:extLst>
              </a:tr>
              <a:tr h="561057">
                <a:tc>
                  <a:txBody>
                    <a:bodyPr/>
                    <a:lstStyle/>
                    <a:p>
                      <a:pPr>
                        <a:lnSpc>
                          <a:spcPct val="150000"/>
                        </a:lnSpc>
                        <a:spcBef>
                          <a:spcPts val="1200"/>
                        </a:spcBef>
                        <a:spcAft>
                          <a:spcPts val="600"/>
                        </a:spcAft>
                      </a:pPr>
                      <a:r>
                        <a:rPr lang="en-AU" sz="1800" b="1">
                          <a:solidFill>
                            <a:srgbClr val="000000"/>
                          </a:solidFill>
                          <a:effectLst/>
                          <a:latin typeface="+mj-lt"/>
                          <a:ea typeface="Calibri" panose="020F0502020204030204" pitchFamily="34" charset="0"/>
                          <a:cs typeface="Arial" panose="020B0604020202020204" pitchFamily="34" charset="0"/>
                        </a:rPr>
                        <a:t>Airtime</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nSpc>
                          <a:spcPct val="150000"/>
                        </a:lnSpc>
                        <a:spcBef>
                          <a:spcPts val="1200"/>
                        </a:spcBef>
                        <a:spcAft>
                          <a:spcPts val="600"/>
                        </a:spcAft>
                      </a:pPr>
                      <a:r>
                        <a:rPr lang="en-AU" sz="1800" b="0">
                          <a:effectLst/>
                          <a:latin typeface="+mn-lt"/>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529311752"/>
                  </a:ext>
                </a:extLst>
              </a:tr>
              <a:tr h="561057">
                <a:tc>
                  <a:txBody>
                    <a:bodyPr/>
                    <a:lstStyle/>
                    <a:p>
                      <a:pPr>
                        <a:lnSpc>
                          <a:spcPct val="150000"/>
                        </a:lnSpc>
                        <a:spcBef>
                          <a:spcPts val="1200"/>
                        </a:spcBef>
                        <a:spcAft>
                          <a:spcPts val="600"/>
                        </a:spcAft>
                      </a:pPr>
                      <a:r>
                        <a:rPr lang="en-AU" sz="1800" b="1">
                          <a:solidFill>
                            <a:srgbClr val="000000"/>
                          </a:solidFill>
                          <a:effectLst/>
                          <a:latin typeface="+mj-lt"/>
                          <a:ea typeface="Calibri" panose="020F0502020204030204" pitchFamily="34" charset="0"/>
                          <a:cs typeface="Arial" panose="020B0604020202020204" pitchFamily="34" charset="0"/>
                        </a:rPr>
                        <a:t>Trajectory</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spcAft>
                          <a:spcPts val="600"/>
                        </a:spcAft>
                      </a:pPr>
                      <a:r>
                        <a:rPr lang="en-AU" sz="1800" b="0">
                          <a:effectLst/>
                          <a:latin typeface="+mn-lt"/>
                          <a:ea typeface="Calibri" panose="020F0502020204030204" pitchFamily="34" charset="0"/>
                          <a:cs typeface="Arial" panose="020B0604020202020204" pitchFamily="34" charset="0"/>
                        </a:rPr>
                        <a:t> </a:t>
                      </a:r>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52235801"/>
                  </a:ext>
                </a:extLst>
              </a:tr>
              <a:tr h="561057">
                <a:tc>
                  <a:txBody>
                    <a:bodyPr/>
                    <a:lstStyle/>
                    <a:p>
                      <a:pPr>
                        <a:lnSpc>
                          <a:spcPct val="150000"/>
                        </a:lnSpc>
                        <a:spcBef>
                          <a:spcPts val="1200"/>
                        </a:spcBef>
                        <a:spcAft>
                          <a:spcPts val="600"/>
                        </a:spcAft>
                      </a:pPr>
                      <a:r>
                        <a:rPr lang="en-AU" sz="1800" b="1">
                          <a:solidFill>
                            <a:srgbClr val="000000"/>
                          </a:solidFill>
                          <a:effectLst/>
                          <a:latin typeface="+mj-lt"/>
                          <a:ea typeface="Calibri" panose="020F0502020204030204" pitchFamily="34" charset="0"/>
                          <a:cs typeface="Arial" panose="020B0604020202020204" pitchFamily="34" charset="0"/>
                        </a:rPr>
                        <a:t>Durability</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nSpc>
                          <a:spcPct val="150000"/>
                        </a:lnSpc>
                        <a:spcBef>
                          <a:spcPts val="1200"/>
                        </a:spcBef>
                        <a:spcAft>
                          <a:spcPts val="600"/>
                        </a:spcAft>
                      </a:pPr>
                      <a:r>
                        <a:rPr lang="en-AU" sz="1800" b="0">
                          <a:effectLst/>
                          <a:latin typeface="+mn-lt"/>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89414246"/>
                  </a:ext>
                </a:extLst>
              </a:tr>
              <a:tr h="561057">
                <a:tc>
                  <a:txBody>
                    <a:bodyPr/>
                    <a:lstStyle/>
                    <a:p>
                      <a:pPr>
                        <a:lnSpc>
                          <a:spcPct val="150000"/>
                        </a:lnSpc>
                        <a:spcBef>
                          <a:spcPts val="1200"/>
                        </a:spcBef>
                        <a:spcAft>
                          <a:spcPts val="600"/>
                        </a:spcAft>
                      </a:pPr>
                      <a:r>
                        <a:rPr lang="en-AU" sz="1800" b="1">
                          <a:solidFill>
                            <a:srgbClr val="000000"/>
                          </a:solidFill>
                          <a:effectLst/>
                          <a:latin typeface="+mj-lt"/>
                          <a:ea typeface="Calibri" panose="020F0502020204030204" pitchFamily="34" charset="0"/>
                          <a:cs typeface="Arial" panose="020B0604020202020204" pitchFamily="34" charset="0"/>
                        </a:rPr>
                        <a:t>Repeatability</a:t>
                      </a:r>
                      <a:endParaRPr lang="en-AU" sz="1800" b="1">
                        <a:effectLst/>
                        <a:latin typeface="+mj-l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spcAft>
                          <a:spcPts val="600"/>
                        </a:spcAft>
                      </a:pPr>
                      <a:r>
                        <a:rPr lang="en-AU" sz="1800" b="0" dirty="0">
                          <a:effectLst/>
                          <a:latin typeface="+mn-lt"/>
                          <a:ea typeface="Calibri" panose="020F0502020204030204" pitchFamily="34" charset="0"/>
                          <a:cs typeface="Arial" panose="020B0604020202020204" pitchFamily="34" charset="0"/>
                        </a:rPr>
                        <a:t> </a:t>
                      </a:r>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2760453"/>
                  </a:ext>
                </a:extLst>
              </a:tr>
            </a:tbl>
          </a:graphicData>
        </a:graphic>
      </p:graphicFrame>
      <p:pic>
        <p:nvPicPr>
          <p:cNvPr id="9" name="Picture 8">
            <a:extLst>
              <a:ext uri="{FF2B5EF4-FFF2-40B4-BE49-F238E27FC236}">
                <a16:creationId xmlns:a16="http://schemas.microsoft.com/office/drawing/2014/main" id="{F3CBD243-1522-7511-6EC8-E305CB0A8F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400701" y="2950640"/>
            <a:ext cx="2443299" cy="2420262"/>
          </a:xfrm>
          <a:prstGeom prst="rect">
            <a:avLst/>
          </a:prstGeom>
        </p:spPr>
      </p:pic>
      <p:sp>
        <p:nvSpPr>
          <p:cNvPr id="2" name="Slide Number Placeholder 1">
            <a:extLst>
              <a:ext uri="{FF2B5EF4-FFF2-40B4-BE49-F238E27FC236}">
                <a16:creationId xmlns:a16="http://schemas.microsoft.com/office/drawing/2014/main" id="{56931AEC-1FCC-68D6-A9BD-E6FD816E4DB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150673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2BD1D-2103-A029-7D28-2540BB7B8C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146469-CB34-0988-FAA7-D000537CDBD6}"/>
              </a:ext>
            </a:extLst>
          </p:cNvPr>
          <p:cNvSpPr>
            <a:spLocks noGrp="1"/>
          </p:cNvSpPr>
          <p:nvPr>
            <p:ph type="title"/>
          </p:nvPr>
        </p:nvSpPr>
        <p:spPr/>
        <p:txBody>
          <a:bodyPr/>
          <a:lstStyle/>
          <a:p>
            <a:r>
              <a:rPr lang="en-AU">
                <a:latin typeface="+mj-lt"/>
              </a:rPr>
              <a:t>Flight evaluation (4)</a:t>
            </a:r>
          </a:p>
        </p:txBody>
      </p:sp>
      <p:sp>
        <p:nvSpPr>
          <p:cNvPr id="4" name="Text Placeholder 3">
            <a:extLst>
              <a:ext uri="{FF2B5EF4-FFF2-40B4-BE49-F238E27FC236}">
                <a16:creationId xmlns:a16="http://schemas.microsoft.com/office/drawing/2014/main" id="{FEB41489-4220-0024-63FA-EBF7F19BB4D9}"/>
              </a:ext>
            </a:extLst>
          </p:cNvPr>
          <p:cNvSpPr>
            <a:spLocks noGrp="1"/>
          </p:cNvSpPr>
          <p:nvPr>
            <p:ph type="body" sz="quarter" idx="18"/>
          </p:nvPr>
        </p:nvSpPr>
        <p:spPr/>
        <p:txBody>
          <a:bodyPr/>
          <a:lstStyle/>
          <a:p>
            <a:r>
              <a:rPr lang="en-AU">
                <a:latin typeface="+mj-lt"/>
              </a:rPr>
              <a:t>Ongoing evaluation</a:t>
            </a:r>
          </a:p>
        </p:txBody>
      </p:sp>
      <p:sp>
        <p:nvSpPr>
          <p:cNvPr id="5" name="Text Placeholder 4">
            <a:extLst>
              <a:ext uri="{FF2B5EF4-FFF2-40B4-BE49-F238E27FC236}">
                <a16:creationId xmlns:a16="http://schemas.microsoft.com/office/drawing/2014/main" id="{91FA3058-DE66-1DE1-DA10-4AAEEF31FA76}"/>
              </a:ext>
            </a:extLst>
          </p:cNvPr>
          <p:cNvSpPr>
            <a:spLocks noGrp="1"/>
          </p:cNvSpPr>
          <p:nvPr>
            <p:ph type="body" sz="quarter" idx="17"/>
          </p:nvPr>
        </p:nvSpPr>
        <p:spPr>
          <a:xfrm>
            <a:off x="360000" y="1567086"/>
            <a:ext cx="7420020" cy="4807835"/>
          </a:xfrm>
        </p:spPr>
        <p:txBody>
          <a:bodyPr/>
          <a:lstStyle/>
          <a:p>
            <a:r>
              <a:rPr lang="en-AU" sz="1800">
                <a:latin typeface="+mn-lt"/>
              </a:rPr>
              <a:t>Does your helicopter fly to a satisfactory height?</a:t>
            </a:r>
          </a:p>
          <a:p>
            <a:r>
              <a:rPr lang="en-AU" sz="1800">
                <a:latin typeface="+mn-lt"/>
              </a:rPr>
              <a:t>Was it stable in flight?</a:t>
            </a:r>
          </a:p>
          <a:p>
            <a:r>
              <a:rPr lang="en-AU" sz="1800">
                <a:latin typeface="+mn-lt"/>
              </a:rPr>
              <a:t>How long did it stay in the air?</a:t>
            </a:r>
          </a:p>
          <a:p>
            <a:r>
              <a:rPr lang="en-AU" sz="1800">
                <a:latin typeface="+mn-lt"/>
              </a:rPr>
              <a:t>Is the launcher efficient to operate?</a:t>
            </a:r>
            <a:br>
              <a:rPr lang="en-AU" sz="1800">
                <a:latin typeface="+mn-lt"/>
              </a:rPr>
            </a:br>
            <a:br>
              <a:rPr lang="en-AU" sz="1800">
                <a:latin typeface="+mn-lt"/>
              </a:rPr>
            </a:br>
            <a:r>
              <a:rPr lang="en-AU" sz="1800">
                <a:latin typeface="+mn-lt"/>
              </a:rPr>
              <a:t>Remember, always:</a:t>
            </a:r>
          </a:p>
          <a:p>
            <a:pPr marL="342900" indent="-342900">
              <a:buFont typeface="Arial" panose="020B0604020202020204" pitchFamily="34" charset="0"/>
              <a:buChar char="•"/>
            </a:pPr>
            <a:r>
              <a:rPr lang="en-AU" sz="1800">
                <a:latin typeface="+mn-lt"/>
              </a:rPr>
              <a:t>think about the causes and effects</a:t>
            </a:r>
          </a:p>
          <a:p>
            <a:pPr marL="342900" indent="-342900">
              <a:buFont typeface="Arial" panose="020B0604020202020204" pitchFamily="34" charset="0"/>
              <a:buChar char="•"/>
            </a:pPr>
            <a:r>
              <a:rPr lang="en-AU" sz="1800">
                <a:latin typeface="+mn-lt"/>
              </a:rPr>
              <a:t>consider how to improve the design and why the change might work. </a:t>
            </a:r>
          </a:p>
        </p:txBody>
      </p:sp>
      <p:pic>
        <p:nvPicPr>
          <p:cNvPr id="6" name="Picture 5">
            <a:extLst>
              <a:ext uri="{FF2B5EF4-FFF2-40B4-BE49-F238E27FC236}">
                <a16:creationId xmlns:a16="http://schemas.microsoft.com/office/drawing/2014/main" id="{AF0E921A-6A0B-F103-166D-0443862142C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400701" y="2950640"/>
            <a:ext cx="2443299" cy="2420262"/>
          </a:xfrm>
          <a:prstGeom prst="rect">
            <a:avLst/>
          </a:prstGeom>
        </p:spPr>
      </p:pic>
      <p:sp>
        <p:nvSpPr>
          <p:cNvPr id="2" name="Slide Number Placeholder 1">
            <a:extLst>
              <a:ext uri="{FF2B5EF4-FFF2-40B4-BE49-F238E27FC236}">
                <a16:creationId xmlns:a16="http://schemas.microsoft.com/office/drawing/2014/main" id="{D18854B1-0459-DF24-31CD-B57DB157E8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316134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75EF-500C-B920-B27E-5CB9C4233F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798CBB-FE49-0A62-3941-63A134F68084}"/>
              </a:ext>
            </a:extLst>
          </p:cNvPr>
          <p:cNvSpPr>
            <a:spLocks noGrp="1"/>
          </p:cNvSpPr>
          <p:nvPr>
            <p:ph type="title"/>
          </p:nvPr>
        </p:nvSpPr>
        <p:spPr>
          <a:xfrm>
            <a:off x="360000" y="360000"/>
            <a:ext cx="4612050" cy="545601"/>
          </a:xfrm>
        </p:spPr>
        <p:txBody>
          <a:bodyPr/>
          <a:lstStyle/>
          <a:p>
            <a:r>
              <a:rPr lang="en-AU">
                <a:latin typeface="+mj-lt"/>
              </a:rPr>
              <a:t>Flight evaluation (5)</a:t>
            </a:r>
          </a:p>
        </p:txBody>
      </p:sp>
      <p:sp>
        <p:nvSpPr>
          <p:cNvPr id="4" name="Text Placeholder 3">
            <a:extLst>
              <a:ext uri="{FF2B5EF4-FFF2-40B4-BE49-F238E27FC236}">
                <a16:creationId xmlns:a16="http://schemas.microsoft.com/office/drawing/2014/main" id="{D76329BF-4E3F-BA94-5C6E-18056193026F}"/>
              </a:ext>
            </a:extLst>
          </p:cNvPr>
          <p:cNvSpPr>
            <a:spLocks noGrp="1"/>
          </p:cNvSpPr>
          <p:nvPr>
            <p:ph type="body" sz="quarter" idx="18"/>
          </p:nvPr>
        </p:nvSpPr>
        <p:spPr>
          <a:xfrm>
            <a:off x="360000" y="982520"/>
            <a:ext cx="4612050" cy="310015"/>
          </a:xfrm>
        </p:spPr>
        <p:txBody>
          <a:bodyPr/>
          <a:lstStyle/>
          <a:p>
            <a:r>
              <a:rPr lang="en-AU">
                <a:latin typeface="+mj-lt"/>
              </a:rPr>
              <a:t>Final evaluation</a:t>
            </a:r>
          </a:p>
        </p:txBody>
      </p:sp>
      <p:sp>
        <p:nvSpPr>
          <p:cNvPr id="5" name="Text Placeholder 4">
            <a:extLst>
              <a:ext uri="{FF2B5EF4-FFF2-40B4-BE49-F238E27FC236}">
                <a16:creationId xmlns:a16="http://schemas.microsoft.com/office/drawing/2014/main" id="{B7C997EB-12D3-628E-E15E-C5B0F7CE9713}"/>
              </a:ext>
            </a:extLst>
          </p:cNvPr>
          <p:cNvSpPr>
            <a:spLocks noGrp="1"/>
          </p:cNvSpPr>
          <p:nvPr>
            <p:ph type="body" sz="quarter" idx="17"/>
          </p:nvPr>
        </p:nvSpPr>
        <p:spPr>
          <a:xfrm>
            <a:off x="360000" y="1567086"/>
            <a:ext cx="4813980" cy="4807835"/>
          </a:xfrm>
        </p:spPr>
        <p:txBody>
          <a:bodyPr/>
          <a:lstStyle/>
          <a:p>
            <a:r>
              <a:rPr lang="en-AU" sz="1800">
                <a:effectLst/>
                <a:latin typeface="+mn-lt"/>
                <a:ea typeface="Calibri" panose="020F0502020204030204" pitchFamily="34" charset="0"/>
              </a:rPr>
              <a:t>Using the criteria for success:</a:t>
            </a:r>
          </a:p>
          <a:p>
            <a:pPr marL="285750" indent="-285750">
              <a:buFont typeface="Arial" panose="020B0604020202020204" pitchFamily="34" charset="0"/>
              <a:buChar char="•"/>
            </a:pPr>
            <a:r>
              <a:rPr lang="en-AU" sz="1800">
                <a:effectLst/>
                <a:latin typeface="+mn-lt"/>
                <a:ea typeface="Calibri" panose="020F0502020204030204" pitchFamily="34" charset="0"/>
              </a:rPr>
              <a:t>assess how your project achieves for each specification, </a:t>
            </a:r>
          </a:p>
          <a:p>
            <a:pPr marL="285750" indent="-285750">
              <a:buFont typeface="Arial" panose="020B0604020202020204" pitchFamily="34" charset="0"/>
              <a:buChar char="•"/>
            </a:pPr>
            <a:r>
              <a:rPr lang="en-AU" sz="1800">
                <a:effectLst/>
                <a:latin typeface="+mn-lt"/>
                <a:ea typeface="Calibri" panose="020F0502020204030204" pitchFamily="34" charset="0"/>
              </a:rPr>
              <a:t>explain the reasons for your selections.</a:t>
            </a:r>
            <a:endParaRPr lang="en-AU">
              <a:latin typeface="+mn-lt"/>
            </a:endParaRPr>
          </a:p>
        </p:txBody>
      </p:sp>
      <p:pic>
        <p:nvPicPr>
          <p:cNvPr id="8" name="Picture 7">
            <a:extLst>
              <a:ext uri="{FF2B5EF4-FFF2-40B4-BE49-F238E27FC236}">
                <a16:creationId xmlns:a16="http://schemas.microsoft.com/office/drawing/2014/main" id="{8B966B61-DF7F-F2FE-78C4-E727387BABB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4784" y="3877468"/>
            <a:ext cx="2384413" cy="2363312"/>
          </a:xfrm>
          <a:prstGeom prst="rect">
            <a:avLst/>
          </a:prstGeom>
        </p:spPr>
      </p:pic>
      <p:graphicFrame>
        <p:nvGraphicFramePr>
          <p:cNvPr id="10" name="Table 9">
            <a:extLst>
              <a:ext uri="{FF2B5EF4-FFF2-40B4-BE49-F238E27FC236}">
                <a16:creationId xmlns:a16="http://schemas.microsoft.com/office/drawing/2014/main" id="{8E75DC5C-1567-E680-3922-FD642076A241}"/>
              </a:ext>
            </a:extLst>
          </p:cNvPr>
          <p:cNvGraphicFramePr>
            <a:graphicFrameLocks noGrp="1"/>
          </p:cNvGraphicFramePr>
          <p:nvPr>
            <p:extLst>
              <p:ext uri="{D42A27DB-BD31-4B8C-83A1-F6EECF244321}">
                <p14:modId xmlns:p14="http://schemas.microsoft.com/office/powerpoint/2010/main" val="3110092325"/>
              </p:ext>
            </p:extLst>
          </p:nvPr>
        </p:nvGraphicFramePr>
        <p:xfrm>
          <a:off x="5332771" y="334560"/>
          <a:ext cx="6499229" cy="5922648"/>
        </p:xfrm>
        <a:graphic>
          <a:graphicData uri="http://schemas.openxmlformats.org/drawingml/2006/table">
            <a:tbl>
              <a:tblPr firstRow="1" firstCol="1" bandRow="1">
                <a:tableStyleId>{B301B821-A1FF-4177-AEE7-76D212191A09}</a:tableStyleId>
              </a:tblPr>
              <a:tblGrid>
                <a:gridCol w="1299869">
                  <a:extLst>
                    <a:ext uri="{9D8B030D-6E8A-4147-A177-3AD203B41FA5}">
                      <a16:colId xmlns:a16="http://schemas.microsoft.com/office/drawing/2014/main" val="3276238892"/>
                    </a:ext>
                  </a:extLst>
                </a:gridCol>
                <a:gridCol w="1689805">
                  <a:extLst>
                    <a:ext uri="{9D8B030D-6E8A-4147-A177-3AD203B41FA5}">
                      <a16:colId xmlns:a16="http://schemas.microsoft.com/office/drawing/2014/main" val="1764638567"/>
                    </a:ext>
                  </a:extLst>
                </a:gridCol>
                <a:gridCol w="1767840">
                  <a:extLst>
                    <a:ext uri="{9D8B030D-6E8A-4147-A177-3AD203B41FA5}">
                      <a16:colId xmlns:a16="http://schemas.microsoft.com/office/drawing/2014/main" val="4022662404"/>
                    </a:ext>
                  </a:extLst>
                </a:gridCol>
                <a:gridCol w="1741715">
                  <a:extLst>
                    <a:ext uri="{9D8B030D-6E8A-4147-A177-3AD203B41FA5}">
                      <a16:colId xmlns:a16="http://schemas.microsoft.com/office/drawing/2014/main" val="242838036"/>
                    </a:ext>
                  </a:extLst>
                </a:gridCol>
              </a:tblGrid>
              <a:tr h="0">
                <a:tc>
                  <a:txBody>
                    <a:bodyPr/>
                    <a:lstStyle/>
                    <a:p>
                      <a:pPr algn="ctr">
                        <a:lnSpc>
                          <a:spcPct val="130000"/>
                        </a:lnSpc>
                        <a:spcBef>
                          <a:spcPts val="0"/>
                        </a:spcBef>
                        <a:spcAft>
                          <a:spcPts val="1200"/>
                        </a:spcAft>
                      </a:pPr>
                      <a:r>
                        <a:rPr lang="en-AU" sz="1400" b="1">
                          <a:solidFill>
                            <a:srgbClr val="FFFFFF"/>
                          </a:solidFill>
                          <a:effectLst/>
                        </a:rPr>
                        <a:t>Specification</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30000"/>
                        </a:lnSpc>
                        <a:spcBef>
                          <a:spcPts val="0"/>
                        </a:spcBef>
                        <a:spcAft>
                          <a:spcPts val="1200"/>
                        </a:spcAft>
                      </a:pPr>
                      <a:r>
                        <a:rPr lang="en-AU" sz="1400" b="1">
                          <a:solidFill>
                            <a:srgbClr val="FFFFFF"/>
                          </a:solidFill>
                          <a:effectLst/>
                        </a:rPr>
                        <a:t>High</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30000"/>
                        </a:lnSpc>
                        <a:spcBef>
                          <a:spcPts val="0"/>
                        </a:spcBef>
                        <a:spcAft>
                          <a:spcPts val="1200"/>
                        </a:spcAft>
                      </a:pPr>
                      <a:r>
                        <a:rPr lang="en-AU" sz="1400" b="1">
                          <a:solidFill>
                            <a:srgbClr val="FFFFFF"/>
                          </a:solidFill>
                          <a:effectLst/>
                        </a:rPr>
                        <a:t>Medium</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30000"/>
                        </a:lnSpc>
                        <a:spcBef>
                          <a:spcPts val="0"/>
                        </a:spcBef>
                        <a:spcAft>
                          <a:spcPts val="1200"/>
                        </a:spcAft>
                      </a:pPr>
                      <a:r>
                        <a:rPr lang="en-AU" sz="1400" b="1">
                          <a:solidFill>
                            <a:srgbClr val="FFFFFF"/>
                          </a:solidFill>
                          <a:effectLst/>
                        </a:rPr>
                        <a:t>Low</a:t>
                      </a:r>
                      <a:endParaRPr lang="en-AU" sz="1400">
                        <a:effectLst/>
                        <a:latin typeface="+mj-lt"/>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5078936"/>
                  </a:ext>
                </a:extLst>
              </a:tr>
              <a:tr h="0">
                <a:tc>
                  <a:txBody>
                    <a:bodyPr/>
                    <a:lstStyle/>
                    <a:p>
                      <a:pPr>
                        <a:lnSpc>
                          <a:spcPct val="130000"/>
                        </a:lnSpc>
                        <a:spcBef>
                          <a:spcPts val="0"/>
                        </a:spcBef>
                        <a:spcAft>
                          <a:spcPts val="1200"/>
                        </a:spcAft>
                      </a:pPr>
                      <a:r>
                        <a:rPr lang="en-AU" sz="1400" b="1">
                          <a:solidFill>
                            <a:srgbClr val="000000"/>
                          </a:solidFill>
                          <a:effectLst/>
                        </a:rPr>
                        <a:t>Height</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reaches a height of 5 meters or more.</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reaches a height between 3 and 5 meters.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reaches a height of less than 3 meters.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1762050"/>
                  </a:ext>
                </a:extLst>
              </a:tr>
              <a:tr h="0">
                <a:tc>
                  <a:txBody>
                    <a:bodyPr/>
                    <a:lstStyle/>
                    <a:p>
                      <a:pPr>
                        <a:lnSpc>
                          <a:spcPct val="130000"/>
                        </a:lnSpc>
                        <a:spcBef>
                          <a:spcPts val="0"/>
                        </a:spcBef>
                        <a:spcAft>
                          <a:spcPts val="1200"/>
                        </a:spcAft>
                      </a:pPr>
                      <a:r>
                        <a:rPr lang="en-AU" sz="1400" b="1">
                          <a:solidFill>
                            <a:srgbClr val="000000"/>
                          </a:solidFill>
                          <a:effectLst/>
                        </a:rPr>
                        <a:t>Airtime</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stays airborne for 5 seconds or more.</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stays airborne for 3–5 seconds.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stays airborne for less than 3 seconds.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8034448"/>
                  </a:ext>
                </a:extLst>
              </a:tr>
              <a:tr h="0">
                <a:tc>
                  <a:txBody>
                    <a:bodyPr/>
                    <a:lstStyle/>
                    <a:p>
                      <a:pPr>
                        <a:lnSpc>
                          <a:spcPct val="130000"/>
                        </a:lnSpc>
                        <a:spcBef>
                          <a:spcPts val="0"/>
                        </a:spcBef>
                        <a:spcAft>
                          <a:spcPts val="1200"/>
                        </a:spcAft>
                      </a:pPr>
                      <a:r>
                        <a:rPr lang="en-AU" sz="1400" b="1">
                          <a:solidFill>
                            <a:srgbClr val="000000"/>
                          </a:solidFill>
                          <a:effectLst/>
                        </a:rPr>
                        <a:t>Trajectory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follows a straight, stable path with minimal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follows a somewhat stable path with moderate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has an erratic trajectory with significant deviation.</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7519226"/>
                  </a:ext>
                </a:extLst>
              </a:tr>
              <a:tr h="0">
                <a:tc>
                  <a:txBody>
                    <a:bodyPr/>
                    <a:lstStyle/>
                    <a:p>
                      <a:pPr>
                        <a:lnSpc>
                          <a:spcPct val="130000"/>
                        </a:lnSpc>
                        <a:spcBef>
                          <a:spcPts val="0"/>
                        </a:spcBef>
                        <a:spcAft>
                          <a:spcPts val="1200"/>
                        </a:spcAft>
                      </a:pPr>
                      <a:r>
                        <a:rPr lang="en-AU" sz="1400" b="1">
                          <a:solidFill>
                            <a:srgbClr val="000000"/>
                          </a:solidFill>
                          <a:effectLst/>
                        </a:rPr>
                        <a:t>Durability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shows no signs of damage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shows minor wear and tear but functions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is damaged or non-functional after 10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8624682"/>
                  </a:ext>
                </a:extLst>
              </a:tr>
              <a:tr h="0">
                <a:tc>
                  <a:txBody>
                    <a:bodyPr/>
                    <a:lstStyle/>
                    <a:p>
                      <a:pPr>
                        <a:lnSpc>
                          <a:spcPct val="130000"/>
                        </a:lnSpc>
                        <a:spcBef>
                          <a:spcPts val="0"/>
                        </a:spcBef>
                        <a:spcAft>
                          <a:spcPts val="1200"/>
                        </a:spcAft>
                      </a:pPr>
                      <a:r>
                        <a:rPr lang="en-AU" sz="1400" b="1">
                          <a:solidFill>
                            <a:srgbClr val="000000"/>
                          </a:solidFill>
                          <a:effectLst/>
                        </a:rPr>
                        <a:t>Repeatability</a:t>
                      </a:r>
                      <a:endParaRPr lang="en-AU" sz="1400">
                        <a:effectLst/>
                        <a:latin typeface="+mj-lt"/>
                        <a:ea typeface="Calibri" panose="020F050202020403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performs consistently (same height and airtime) across 5 consecutive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a:solidFill>
                            <a:srgbClr val="000000"/>
                          </a:solidFill>
                          <a:effectLst/>
                        </a:rPr>
                        <a:t>Rotor shows some variation in performance across 5 flights.</a:t>
                      </a:r>
                      <a:endParaRPr lang="en-AU" sz="140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Bef>
                          <a:spcPts val="0"/>
                        </a:spcBef>
                        <a:spcAft>
                          <a:spcPts val="1200"/>
                        </a:spcAft>
                      </a:pPr>
                      <a:r>
                        <a:rPr lang="en-AU" sz="1400" dirty="0">
                          <a:solidFill>
                            <a:srgbClr val="000000"/>
                          </a:solidFill>
                          <a:effectLst/>
                        </a:rPr>
                        <a:t>Rotor performance varies widely across 5 flights, with inconsistent results.</a:t>
                      </a:r>
                      <a:endParaRPr lang="en-AU" sz="1400" dirty="0">
                        <a:effectLst/>
                        <a:latin typeface="+mn-lt"/>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14982"/>
                  </a:ext>
                </a:extLst>
              </a:tr>
            </a:tbl>
          </a:graphicData>
        </a:graphic>
      </p:graphicFrame>
      <p:sp>
        <p:nvSpPr>
          <p:cNvPr id="2" name="Slide Number Placeholder 1">
            <a:extLst>
              <a:ext uri="{FF2B5EF4-FFF2-40B4-BE49-F238E27FC236}">
                <a16:creationId xmlns:a16="http://schemas.microsoft.com/office/drawing/2014/main" id="{4EFADEC5-387F-FEC0-5163-2E1BF37B01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329194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AF00C-380A-6B41-2920-D4F6F38AFC6D}"/>
              </a:ext>
            </a:extLst>
          </p:cNvPr>
          <p:cNvSpPr>
            <a:spLocks noGrp="1"/>
          </p:cNvSpPr>
          <p:nvPr>
            <p:ph type="title"/>
          </p:nvPr>
        </p:nvSpPr>
        <p:spPr/>
        <p:txBody>
          <a:bodyPr/>
          <a:lstStyle/>
          <a:p>
            <a:r>
              <a:rPr lang="en-AU">
                <a:latin typeface="+mj-lt"/>
              </a:rPr>
              <a:t>Heli hang time competition</a:t>
            </a:r>
          </a:p>
        </p:txBody>
      </p:sp>
      <p:sp>
        <p:nvSpPr>
          <p:cNvPr id="6" name="Text Placeholder 5">
            <a:extLst>
              <a:ext uri="{FF2B5EF4-FFF2-40B4-BE49-F238E27FC236}">
                <a16:creationId xmlns:a16="http://schemas.microsoft.com/office/drawing/2014/main" id="{49537E9C-E6C2-10F4-FBD3-826666E81FB9}"/>
              </a:ext>
            </a:extLst>
          </p:cNvPr>
          <p:cNvSpPr>
            <a:spLocks noGrp="1"/>
          </p:cNvSpPr>
          <p:nvPr>
            <p:ph type="body" sz="quarter" idx="18"/>
          </p:nvPr>
        </p:nvSpPr>
        <p:spPr/>
        <p:txBody>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i="0" u="none" strike="noStrike" kern="1200" cap="none" spc="0" normalizeH="0" baseline="0" noProof="0">
                <a:ln>
                  <a:noFill/>
                </a:ln>
                <a:effectLst/>
                <a:uLnTx/>
                <a:uFillTx/>
                <a:latin typeface="+mj-lt"/>
                <a:ea typeface="+mn-ea"/>
                <a:cs typeface="Arial" panose="020B0604020202020204" pitchFamily="34" charset="0"/>
              </a:rPr>
              <a:t>Rotor vs rotor knock out. </a:t>
            </a:r>
          </a:p>
        </p:txBody>
      </p:sp>
      <p:sp>
        <p:nvSpPr>
          <p:cNvPr id="5" name="Text Placeholder 4">
            <a:extLst>
              <a:ext uri="{FF2B5EF4-FFF2-40B4-BE49-F238E27FC236}">
                <a16:creationId xmlns:a16="http://schemas.microsoft.com/office/drawing/2014/main" id="{72EA0B17-44FA-0CE4-88A1-F138E4D387C4}"/>
              </a:ext>
            </a:extLst>
          </p:cNvPr>
          <p:cNvSpPr>
            <a:spLocks noGrp="1"/>
          </p:cNvSpPr>
          <p:nvPr>
            <p:ph type="body" sz="quarter" idx="17"/>
          </p:nvPr>
        </p:nvSpPr>
        <p:spPr>
          <a:xfrm>
            <a:off x="360000" y="1567086"/>
            <a:ext cx="6086520" cy="4807835"/>
          </a:xfrm>
        </p:spPr>
        <p:txBody>
          <a:bodyPr/>
          <a:lstStyle/>
          <a:p>
            <a:r>
              <a:rPr lang="en-AU">
                <a:latin typeface="+mn-lt"/>
              </a:rPr>
              <a:t>This is the ultimate test of flight and durability.</a:t>
            </a:r>
          </a:p>
          <a:p>
            <a:r>
              <a:rPr lang="en-AU">
                <a:latin typeface="+mn-lt"/>
              </a:rPr>
              <a:t>In each match the rotor with the longest airtime is victorious.</a:t>
            </a:r>
          </a:p>
          <a:p>
            <a:r>
              <a:rPr lang="en-AU">
                <a:latin typeface="+mn-lt"/>
              </a:rPr>
              <a:t>In battle after battle, whose rotor will be triumphant?</a:t>
            </a:r>
          </a:p>
          <a:p>
            <a:r>
              <a:rPr lang="en-AU">
                <a:latin typeface="+mn-lt"/>
              </a:rPr>
              <a:t>Eyes to the skies. Let’s take flight.</a:t>
            </a:r>
          </a:p>
          <a:p>
            <a:endParaRPr lang="en-AU">
              <a:latin typeface="+mn-lt"/>
            </a:endParaRPr>
          </a:p>
        </p:txBody>
      </p:sp>
      <p:sp>
        <p:nvSpPr>
          <p:cNvPr id="2" name="Slide Number Placeholder 1">
            <a:extLst>
              <a:ext uri="{FF2B5EF4-FFF2-40B4-BE49-F238E27FC236}">
                <a16:creationId xmlns:a16="http://schemas.microsoft.com/office/drawing/2014/main" id="{793E554D-C751-1BF4-31BF-23CDDB6D81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26710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8C74C-E0DA-2AB4-8E44-5F248FFB78C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a:t>Heli Launcher League (2)</a:t>
            </a:r>
          </a:p>
        </p:txBody>
      </p:sp>
      <p:pic>
        <p:nvPicPr>
          <p:cNvPr id="8" name="Picture 7" descr="The image shows a tournament bracket for the &quot;Heli Launcher League&quot; titled &quot;Hangtime Championship.&quot; The bracket is structured in a single-elimination format. There are eight initial matchups on the left side, with two teams listed in each matchup. Winners from each matchup progress to the next round, and lines connect each winner to their subsequent competition. &quot;Sky Reaper&quot; advances to the final matchup on the right side labeled &quot;Championship Battle.&quot; In the bottom half, &quot;Sky Belle&quot; advances to join &quot;Sky Reaper&quot; in the final championship.">
            <a:extLst>
              <a:ext uri="{FF2B5EF4-FFF2-40B4-BE49-F238E27FC236}">
                <a16:creationId xmlns:a16="http://schemas.microsoft.com/office/drawing/2014/main" id="{9A9F0704-FA12-AF72-B48A-C0D677411969}"/>
              </a:ext>
            </a:extLst>
          </p:cNvPr>
          <p:cNvPicPr>
            <a:picLocks noChangeAspect="1"/>
          </p:cNvPicPr>
          <p:nvPr/>
        </p:nvPicPr>
        <p:blipFill>
          <a:blip r:embed="rId2"/>
          <a:stretch>
            <a:fillRect/>
          </a:stretch>
        </p:blipFill>
        <p:spPr>
          <a:xfrm>
            <a:off x="1267098" y="-10146"/>
            <a:ext cx="9679576" cy="6893796"/>
          </a:xfrm>
          <a:prstGeom prst="rect">
            <a:avLst/>
          </a:prstGeom>
        </p:spPr>
      </p:pic>
      <p:sp>
        <p:nvSpPr>
          <p:cNvPr id="2" name="Slide Number Placeholder 1">
            <a:extLst>
              <a:ext uri="{FF2B5EF4-FFF2-40B4-BE49-F238E27FC236}">
                <a16:creationId xmlns:a16="http://schemas.microsoft.com/office/drawing/2014/main" id="{85D287B0-481A-A137-CCA1-3ADA6DA5DF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74288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00000"/>
              </a:lnSpc>
              <a:spcBef>
                <a:spcPts val="1200"/>
              </a:spcBef>
              <a:spcAft>
                <a:spcPts val="600"/>
              </a:spcAft>
            </a:pPr>
            <a:r>
              <a:rPr lang="en-AU" u="sng">
                <a:solidFill>
                  <a:srgbClr val="001C4A"/>
                </a:solidFill>
                <a:effectLst/>
                <a:latin typeface="Arial" panose="020B0604020202020204" pitchFamily="34" charset="0"/>
                <a:ea typeface="Calibri" panose="020F0502020204030204" pitchFamily="34" charset="0"/>
                <a:hlinkClick r:id="rId5"/>
              </a:rPr>
              <a:t>Technology 7-8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2023.</a:t>
            </a:r>
            <a:r>
              <a:rPr lang="en-AU">
                <a:hlinkClick r:id="rId6"/>
              </a:rPr>
              <a:t> </a:t>
            </a:r>
          </a:p>
          <a:p>
            <a:pPr>
              <a:lnSpc>
                <a:spcPct val="100000"/>
              </a:lnSpc>
              <a:spcBef>
                <a:spcPts val="1200"/>
              </a:spcBef>
              <a:spcAft>
                <a:spcPts val="600"/>
              </a:spcAft>
            </a:pPr>
            <a:r>
              <a:rPr lang="en-AU">
                <a:hlinkClick r:id="rId6"/>
              </a:rPr>
              <a:t>Channel 10 (6 July, 2023) </a:t>
            </a:r>
            <a:r>
              <a:rPr lang="en-AU" u="sng">
                <a:hlinkClick r:id="rId6"/>
              </a:rPr>
              <a:t>The First Inventors season 1, episode 4</a:t>
            </a:r>
            <a:r>
              <a:rPr lang="en-AU"/>
              <a:t>, </a:t>
            </a:r>
            <a:r>
              <a:rPr lang="en-AU" err="1"/>
              <a:t>TenPlay</a:t>
            </a:r>
            <a:r>
              <a:rPr lang="en-AU"/>
              <a:t>, accessed 9 July 2025. </a:t>
            </a:r>
          </a:p>
          <a:p>
            <a:pPr>
              <a:lnSpc>
                <a:spcPct val="100000"/>
              </a:lnSpc>
              <a:spcBef>
                <a:spcPts val="1200"/>
              </a:spcBef>
              <a:spcAft>
                <a:spcPts val="600"/>
              </a:spcAft>
            </a:pPr>
            <a:r>
              <a:rPr lang="en-AU"/>
              <a:t>Joshua Manley (20 September, 2012) ‘</a:t>
            </a:r>
            <a:r>
              <a:rPr lang="en-AU" u="sng">
                <a:hlinkClick r:id="rId7"/>
              </a:rPr>
              <a:t>Newton's 3 Laws, with a bicycle’, TED-Ed, YouTube, accessed 15 July 2025 </a:t>
            </a:r>
            <a:endParaRPr lang="en-AU" u="sng"/>
          </a:p>
          <a:p>
            <a:pPr>
              <a:lnSpc>
                <a:spcPct val="100000"/>
              </a:lnSpc>
              <a:spcBef>
                <a:spcPts val="1200"/>
              </a:spcBef>
              <a:spcAft>
                <a:spcPts val="600"/>
              </a:spcAft>
            </a:pPr>
            <a:r>
              <a:rPr lang="en-AU"/>
              <a:t>Henry Reich (9 April, 2015) </a:t>
            </a:r>
            <a:r>
              <a:rPr lang="en-AU" u="sng">
                <a:hlinkClick r:id="rId8"/>
              </a:rPr>
              <a:t>'How do airplanes fly?'</a:t>
            </a:r>
            <a:r>
              <a:rPr lang="en-AU"/>
              <a:t>, </a:t>
            </a:r>
            <a:r>
              <a:rPr lang="en-AU" err="1"/>
              <a:t>minutephysics</a:t>
            </a:r>
            <a:r>
              <a:rPr lang="en-AU"/>
              <a:t>, YouTube, Accessed 1July 2025.</a:t>
            </a:r>
          </a:p>
          <a:p>
            <a:pPr>
              <a:lnSpc>
                <a:spcPct val="100000"/>
              </a:lnSpc>
              <a:spcBef>
                <a:spcPts val="1200"/>
              </a:spcBef>
              <a:spcAft>
                <a:spcPts val="600"/>
              </a:spcAft>
            </a:pPr>
            <a:r>
              <a:rPr lang="en-AU"/>
              <a:t>Science ABC (26 December 2019) </a:t>
            </a:r>
            <a:r>
              <a:rPr lang="en-AU" u="sng">
                <a:hlinkClick r:id="rId9"/>
              </a:rPr>
              <a:t>'How does a helicopter work: Everything you need to know about helicopters'</a:t>
            </a:r>
            <a:r>
              <a:rPr lang="en-AU"/>
              <a:t>, Science ABC, YouTube, accessed 8 July 2025.</a:t>
            </a:r>
          </a:p>
          <a:p>
            <a:pPr>
              <a:lnSpc>
                <a:spcPct val="100000"/>
              </a:lnSpc>
              <a:spcBef>
                <a:spcPts val="1200"/>
              </a:spcBef>
              <a:spcAft>
                <a:spcPts val="600"/>
              </a:spcAft>
            </a:pPr>
            <a:r>
              <a:rPr lang="en-AU"/>
              <a:t>Darcy Whyte (8 January, 2014) ‘</a:t>
            </a:r>
            <a:r>
              <a:rPr lang="en-AU" u="sng">
                <a:hlinkClick r:id="rId10"/>
              </a:rPr>
              <a:t>How to make a </a:t>
            </a:r>
            <a:r>
              <a:rPr lang="en-AU" u="sng" err="1">
                <a:hlinkClick r:id="rId10"/>
              </a:rPr>
              <a:t>tumblewing</a:t>
            </a:r>
            <a:r>
              <a:rPr lang="en-AU" u="sng">
                <a:hlinkClick r:id="rId10"/>
              </a:rPr>
              <a:t> walkalong flyer</a:t>
            </a:r>
            <a:r>
              <a:rPr lang="en-AU"/>
              <a:t>’, Ottawa Citizen, YouTube, Accessed 8 July 2025.</a:t>
            </a:r>
          </a:p>
          <a:p>
            <a:endParaRPr lang="en-AU"/>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15639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2024.</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71A73-AD0E-96BD-F6BC-D1761C3B253E}"/>
              </a:ext>
            </a:extLst>
          </p:cNvPr>
          <p:cNvSpPr>
            <a:spLocks noGrp="1"/>
          </p:cNvSpPr>
          <p:nvPr>
            <p:ph type="title"/>
          </p:nvPr>
        </p:nvSpPr>
        <p:spPr>
          <a:xfrm>
            <a:off x="359999" y="360000"/>
            <a:ext cx="11484000" cy="545601"/>
          </a:xfrm>
        </p:spPr>
        <p:txBody>
          <a:bodyPr/>
          <a:lstStyle/>
          <a:p>
            <a:r>
              <a:rPr lang="en-AU">
                <a:latin typeface="+mj-lt"/>
              </a:rPr>
              <a:t>Introduction to engineering systems</a:t>
            </a:r>
          </a:p>
        </p:txBody>
      </p:sp>
      <p:sp>
        <p:nvSpPr>
          <p:cNvPr id="4" name="Text Placeholder 3">
            <a:extLst>
              <a:ext uri="{FF2B5EF4-FFF2-40B4-BE49-F238E27FC236}">
                <a16:creationId xmlns:a16="http://schemas.microsoft.com/office/drawing/2014/main" id="{9093CCEB-9C4D-0601-8BF9-B620A125BB89}"/>
              </a:ext>
            </a:extLst>
          </p:cNvPr>
          <p:cNvSpPr>
            <a:spLocks noGrp="1"/>
          </p:cNvSpPr>
          <p:nvPr>
            <p:ph type="body" sz="quarter" idx="18"/>
          </p:nvPr>
        </p:nvSpPr>
        <p:spPr>
          <a:xfrm>
            <a:off x="359999" y="982520"/>
            <a:ext cx="11483999" cy="310015"/>
          </a:xfrm>
        </p:spPr>
        <p:txBody>
          <a:bodyPr/>
          <a:lstStyle/>
          <a:p>
            <a:r>
              <a:rPr lang="en-AU">
                <a:latin typeface="+mj-lt"/>
              </a:rPr>
              <a:t>Engineered products</a:t>
            </a:r>
          </a:p>
        </p:txBody>
      </p:sp>
      <p:sp>
        <p:nvSpPr>
          <p:cNvPr id="5" name="Text Placeholder 4">
            <a:extLst>
              <a:ext uri="{FF2B5EF4-FFF2-40B4-BE49-F238E27FC236}">
                <a16:creationId xmlns:a16="http://schemas.microsoft.com/office/drawing/2014/main" id="{1682CAF5-5CEC-506B-D9FF-3CAD152EA099}"/>
              </a:ext>
            </a:extLst>
          </p:cNvPr>
          <p:cNvSpPr>
            <a:spLocks noGrp="1"/>
          </p:cNvSpPr>
          <p:nvPr>
            <p:ph type="body" sz="quarter" idx="17"/>
          </p:nvPr>
        </p:nvSpPr>
        <p:spPr>
          <a:xfrm>
            <a:off x="359999" y="1567087"/>
            <a:ext cx="7947978" cy="545602"/>
          </a:xfrm>
        </p:spPr>
        <p:txBody>
          <a:bodyPr/>
          <a:lstStyle/>
          <a:p>
            <a:r>
              <a:rPr lang="en-AU">
                <a:latin typeface="+mj-lt"/>
              </a:rPr>
              <a:t>Think, pair, share – what engineering systems have you used today?</a:t>
            </a:r>
          </a:p>
        </p:txBody>
      </p:sp>
      <p:graphicFrame>
        <p:nvGraphicFramePr>
          <p:cNvPr id="9" name="Table 8">
            <a:extLst>
              <a:ext uri="{FF2B5EF4-FFF2-40B4-BE49-F238E27FC236}">
                <a16:creationId xmlns:a16="http://schemas.microsoft.com/office/drawing/2014/main" id="{F6230F31-0A60-57DA-94AD-216257D05C64}"/>
              </a:ext>
            </a:extLst>
          </p:cNvPr>
          <p:cNvGraphicFramePr>
            <a:graphicFrameLocks noGrp="1"/>
          </p:cNvGraphicFramePr>
          <p:nvPr>
            <p:extLst>
              <p:ext uri="{D42A27DB-BD31-4B8C-83A1-F6EECF244321}">
                <p14:modId xmlns:p14="http://schemas.microsoft.com/office/powerpoint/2010/main" val="552063145"/>
              </p:ext>
            </p:extLst>
          </p:nvPr>
        </p:nvGraphicFramePr>
        <p:xfrm>
          <a:off x="359999" y="2169017"/>
          <a:ext cx="7947978" cy="4526983"/>
        </p:xfrm>
        <a:graphic>
          <a:graphicData uri="http://schemas.openxmlformats.org/drawingml/2006/table">
            <a:tbl>
              <a:tblPr firstRow="1" firstCol="1" bandRow="1">
                <a:tableStyleId>{B301B821-A1FF-4177-AEE7-76D212191A09}</a:tableStyleId>
              </a:tblPr>
              <a:tblGrid>
                <a:gridCol w="2649051">
                  <a:extLst>
                    <a:ext uri="{9D8B030D-6E8A-4147-A177-3AD203B41FA5}">
                      <a16:colId xmlns:a16="http://schemas.microsoft.com/office/drawing/2014/main" val="2541285226"/>
                    </a:ext>
                  </a:extLst>
                </a:gridCol>
                <a:gridCol w="2649051">
                  <a:extLst>
                    <a:ext uri="{9D8B030D-6E8A-4147-A177-3AD203B41FA5}">
                      <a16:colId xmlns:a16="http://schemas.microsoft.com/office/drawing/2014/main" val="3675443469"/>
                    </a:ext>
                  </a:extLst>
                </a:gridCol>
                <a:gridCol w="2649876">
                  <a:extLst>
                    <a:ext uri="{9D8B030D-6E8A-4147-A177-3AD203B41FA5}">
                      <a16:colId xmlns:a16="http://schemas.microsoft.com/office/drawing/2014/main" val="1816041900"/>
                    </a:ext>
                  </a:extLst>
                </a:gridCol>
              </a:tblGrid>
              <a:tr h="879052">
                <a:tc>
                  <a:txBody>
                    <a:bodyPr/>
                    <a:lstStyle/>
                    <a:p>
                      <a:pPr>
                        <a:lnSpc>
                          <a:spcPct val="107000"/>
                        </a:lnSpc>
                        <a:spcBef>
                          <a:spcPts val="1200"/>
                        </a:spcBef>
                        <a:spcAft>
                          <a:spcPts val="800"/>
                        </a:spcAft>
                      </a:pPr>
                      <a:r>
                        <a:rPr lang="en-AU" sz="2000" b="1">
                          <a:solidFill>
                            <a:srgbClr val="FFFFFF"/>
                          </a:solidFill>
                          <a:effectLst/>
                          <a:latin typeface="+mj-lt"/>
                        </a:rPr>
                        <a:t>Engineered product</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2000" b="1">
                          <a:solidFill>
                            <a:srgbClr val="FFFFFF"/>
                          </a:solidFill>
                          <a:effectLst/>
                          <a:latin typeface="+mj-lt"/>
                        </a:rPr>
                        <a:t>How it might work</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2000" b="1">
                          <a:solidFill>
                            <a:srgbClr val="FFFFFF"/>
                          </a:solidFill>
                          <a:effectLst/>
                          <a:latin typeface="+mj-lt"/>
                        </a:rPr>
                        <a:t>Materials used</a:t>
                      </a:r>
                      <a:endParaRPr lang="en-AU" sz="2000">
                        <a:effectLst/>
                        <a:latin typeface="+mj-lt"/>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2138354"/>
                  </a:ext>
                </a:extLst>
              </a:tr>
              <a:tr h="1972848">
                <a:tc>
                  <a:txBody>
                    <a:bodyPr/>
                    <a:lstStyle/>
                    <a:p>
                      <a:pPr>
                        <a:lnSpc>
                          <a:spcPct val="107000"/>
                        </a:lnSpc>
                        <a:spcBef>
                          <a:spcPts val="1200"/>
                        </a:spcBef>
                        <a:spcAft>
                          <a:spcPts val="800"/>
                        </a:spcAft>
                      </a:pPr>
                      <a:r>
                        <a:rPr lang="en-AU" sz="1800" b="0">
                          <a:effectLst/>
                        </a:rPr>
                        <a:t> Toaster</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1800" b="0">
                          <a:effectLst/>
                        </a:rPr>
                        <a:t>The toaster has an element on either side of the bread to toast it. As it heats up the bread cooks.</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1800" b="0">
                          <a:effectLst/>
                        </a:rPr>
                        <a:t>Steel for the body of the toaster, copper for the wiring to the power point, plastic.</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0183051"/>
                  </a:ext>
                </a:extLst>
              </a:tr>
              <a:tr h="1651228">
                <a:tc>
                  <a:txBody>
                    <a:bodyPr/>
                    <a:lstStyle/>
                    <a:p>
                      <a:pPr>
                        <a:lnSpc>
                          <a:spcPct val="107000"/>
                        </a:lnSpc>
                        <a:spcBef>
                          <a:spcPts val="1200"/>
                        </a:spcBef>
                        <a:spcAft>
                          <a:spcPts val="800"/>
                        </a:spcAft>
                      </a:pPr>
                      <a:r>
                        <a:rPr lang="en-AU" sz="1800" b="0">
                          <a:effectLst/>
                        </a:rPr>
                        <a:t> </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1800" b="0">
                          <a:effectLst/>
                        </a:rPr>
                        <a:t> </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1200"/>
                        </a:spcBef>
                        <a:spcAft>
                          <a:spcPts val="800"/>
                        </a:spcAft>
                      </a:pPr>
                      <a:r>
                        <a:rPr lang="en-AU" sz="1800" b="0" dirty="0">
                          <a:effectLst/>
                        </a:rPr>
                        <a:t> </a:t>
                      </a:r>
                      <a:endParaRPr lang="en-AU" sz="18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212588"/>
                  </a:ext>
                </a:extLst>
              </a:tr>
            </a:tbl>
          </a:graphicData>
        </a:graphic>
      </p:graphicFrame>
      <p:grpSp>
        <p:nvGrpSpPr>
          <p:cNvPr id="15" name="Group 14" descr="Mobile phone">
            <a:extLst>
              <a:ext uri="{FF2B5EF4-FFF2-40B4-BE49-F238E27FC236}">
                <a16:creationId xmlns:a16="http://schemas.microsoft.com/office/drawing/2014/main" id="{AC93BEFD-7A5E-BED4-28D9-19BD2449FDF4}"/>
              </a:ext>
            </a:extLst>
          </p:cNvPr>
          <p:cNvGrpSpPr/>
          <p:nvPr/>
        </p:nvGrpSpPr>
        <p:grpSpPr>
          <a:xfrm>
            <a:off x="9237522" y="360000"/>
            <a:ext cx="1971498" cy="1979518"/>
            <a:chOff x="9237522" y="360000"/>
            <a:chExt cx="1971498" cy="1979518"/>
          </a:xfrm>
        </p:grpSpPr>
        <p:sp>
          <p:nvSpPr>
            <p:cNvPr id="10" name="Rectangle: Rounded Corners 9">
              <a:extLst>
                <a:ext uri="{FF2B5EF4-FFF2-40B4-BE49-F238E27FC236}">
                  <a16:creationId xmlns:a16="http://schemas.microsoft.com/office/drawing/2014/main" id="{87A508AD-DCA0-F2AC-1EE5-E40E8CDE4DF1}"/>
                </a:ext>
              </a:extLst>
            </p:cNvPr>
            <p:cNvSpPr/>
            <p:nvPr/>
          </p:nvSpPr>
          <p:spPr>
            <a:xfrm>
              <a:off x="9237522" y="360000"/>
              <a:ext cx="1971498" cy="1979518"/>
            </a:xfrm>
            <a:prstGeom prst="roundRect">
              <a:avLst>
                <a:gd name="adj" fmla="val 6660"/>
              </a:avLst>
            </a:prstGeom>
            <a:noFill/>
            <a:ln w="381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5F9A24-D10A-25F7-D35B-D77B0E1BB43A}"/>
                </a:ext>
              </a:extLst>
            </p:cNvPr>
            <p:cNvPicPr>
              <a:picLocks noChangeAspect="1"/>
            </p:cNvPicPr>
            <p:nvPr/>
          </p:nvPicPr>
          <p:blipFill>
            <a:blip r:embed="rId2"/>
            <a:stretch>
              <a:fillRect/>
            </a:stretch>
          </p:blipFill>
          <p:spPr>
            <a:xfrm>
              <a:off x="9413549" y="559795"/>
              <a:ext cx="1619445" cy="1579927"/>
            </a:xfrm>
            <a:prstGeom prst="rect">
              <a:avLst/>
            </a:prstGeom>
          </p:spPr>
        </p:pic>
      </p:grpSp>
      <p:grpSp>
        <p:nvGrpSpPr>
          <p:cNvPr id="16" name="Group 15" descr="Bicycle">
            <a:extLst>
              <a:ext uri="{FF2B5EF4-FFF2-40B4-BE49-F238E27FC236}">
                <a16:creationId xmlns:a16="http://schemas.microsoft.com/office/drawing/2014/main" id="{0CDE6245-C635-3C7F-2D52-A1EA1391B762}"/>
              </a:ext>
            </a:extLst>
          </p:cNvPr>
          <p:cNvGrpSpPr/>
          <p:nvPr/>
        </p:nvGrpSpPr>
        <p:grpSpPr>
          <a:xfrm>
            <a:off x="9237522" y="2537170"/>
            <a:ext cx="1971498" cy="1979518"/>
            <a:chOff x="9237522" y="2537170"/>
            <a:chExt cx="1971498" cy="1979518"/>
          </a:xfrm>
        </p:grpSpPr>
        <p:sp>
          <p:nvSpPr>
            <p:cNvPr id="11" name="Rectangle: Rounded Corners 10">
              <a:extLst>
                <a:ext uri="{FF2B5EF4-FFF2-40B4-BE49-F238E27FC236}">
                  <a16:creationId xmlns:a16="http://schemas.microsoft.com/office/drawing/2014/main" id="{9A5594B3-134D-F8E3-C510-E568780D11E3}"/>
                </a:ext>
              </a:extLst>
            </p:cNvPr>
            <p:cNvSpPr/>
            <p:nvPr/>
          </p:nvSpPr>
          <p:spPr>
            <a:xfrm>
              <a:off x="9237522" y="2537170"/>
              <a:ext cx="1971498" cy="1979518"/>
            </a:xfrm>
            <a:prstGeom prst="roundRect">
              <a:avLst>
                <a:gd name="adj" fmla="val 6660"/>
              </a:avLst>
            </a:prstGeom>
            <a:noFill/>
            <a:ln w="381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2C88540-C6BA-BD6B-F32C-C27253F1371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35111" y="2932474"/>
              <a:ext cx="1776321" cy="1188908"/>
            </a:xfrm>
            <a:prstGeom prst="rect">
              <a:avLst/>
            </a:prstGeom>
          </p:spPr>
        </p:pic>
      </p:grpSp>
      <p:grpSp>
        <p:nvGrpSpPr>
          <p:cNvPr id="17" name="Group 16" descr="Toaster">
            <a:extLst>
              <a:ext uri="{FF2B5EF4-FFF2-40B4-BE49-F238E27FC236}">
                <a16:creationId xmlns:a16="http://schemas.microsoft.com/office/drawing/2014/main" id="{329AECE5-4FEF-EE45-2686-BBD9754AA9C6}"/>
              </a:ext>
            </a:extLst>
          </p:cNvPr>
          <p:cNvGrpSpPr/>
          <p:nvPr/>
        </p:nvGrpSpPr>
        <p:grpSpPr>
          <a:xfrm>
            <a:off x="9237522" y="4716482"/>
            <a:ext cx="1971498" cy="1979518"/>
            <a:chOff x="9237522" y="4716482"/>
            <a:chExt cx="1971498" cy="1979518"/>
          </a:xfrm>
        </p:grpSpPr>
        <p:sp>
          <p:nvSpPr>
            <p:cNvPr id="12" name="Rectangle: Rounded Corners 11">
              <a:extLst>
                <a:ext uri="{FF2B5EF4-FFF2-40B4-BE49-F238E27FC236}">
                  <a16:creationId xmlns:a16="http://schemas.microsoft.com/office/drawing/2014/main" id="{6434E901-A735-DC0D-C887-9C38982934EA}"/>
                </a:ext>
              </a:extLst>
            </p:cNvPr>
            <p:cNvSpPr/>
            <p:nvPr/>
          </p:nvSpPr>
          <p:spPr>
            <a:xfrm>
              <a:off x="9237522" y="4716482"/>
              <a:ext cx="1971498" cy="1979518"/>
            </a:xfrm>
            <a:prstGeom prst="roundRect">
              <a:avLst>
                <a:gd name="adj" fmla="val 6660"/>
              </a:avLst>
            </a:prstGeom>
            <a:noFill/>
            <a:ln w="381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32288B-5ACA-3E4A-6031-8B7A46969A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3549" y="5053663"/>
              <a:ext cx="1619445" cy="1305157"/>
            </a:xfrm>
            <a:prstGeom prst="rect">
              <a:avLst/>
            </a:prstGeom>
          </p:spPr>
        </p:pic>
      </p:grpSp>
      <p:sp>
        <p:nvSpPr>
          <p:cNvPr id="2" name="Slide Number Placeholder 1">
            <a:extLst>
              <a:ext uri="{FF2B5EF4-FFF2-40B4-BE49-F238E27FC236}">
                <a16:creationId xmlns:a16="http://schemas.microsoft.com/office/drawing/2014/main" id="{8453F4B3-AFAC-CC3E-71E9-A4CC49F78B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83630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5DF0-DA26-BC6C-B5E8-CCDD7C220B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4BA85F-D08C-C162-F175-BC99EB3835E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a:t>Heli Launcher League (1)</a:t>
            </a:r>
          </a:p>
        </p:txBody>
      </p:sp>
      <p:pic>
        <p:nvPicPr>
          <p:cNvPr id="8" name="Picture 7" descr="The image shows a tournament bracket for the &quot;Heli Launcher League&quot; titled &quot;Hangtime Championship.&quot; The bracket is structured in a single-elimination format. There are eight initial matchups on the left side, with two teams listed in each matchup. Winners from each matchup progress to the next round, and lines connect each winner to their subsequent competition. &quot;Sky Reaper&quot; advances to the final matchup on the right side labeled &quot;Championship Battle.&quot; In the bottom half, &quot;Sky Belle&quot; advances to join &quot;Sky Reaper&quot; in the final championship.">
            <a:extLst>
              <a:ext uri="{FF2B5EF4-FFF2-40B4-BE49-F238E27FC236}">
                <a16:creationId xmlns:a16="http://schemas.microsoft.com/office/drawing/2014/main" id="{138191B0-2122-A9BA-E7AB-C1A3B1151541}"/>
              </a:ext>
            </a:extLst>
          </p:cNvPr>
          <p:cNvPicPr>
            <a:picLocks noChangeAspect="1"/>
          </p:cNvPicPr>
          <p:nvPr/>
        </p:nvPicPr>
        <p:blipFill>
          <a:blip r:embed="rId2"/>
          <a:stretch>
            <a:fillRect/>
          </a:stretch>
        </p:blipFill>
        <p:spPr>
          <a:xfrm>
            <a:off x="1281342" y="0"/>
            <a:ext cx="9629315" cy="6858000"/>
          </a:xfrm>
          <a:prstGeom prst="rect">
            <a:avLst/>
          </a:prstGeom>
        </p:spPr>
      </p:pic>
      <p:sp>
        <p:nvSpPr>
          <p:cNvPr id="2" name="Slide Number Placeholder 1">
            <a:extLst>
              <a:ext uri="{FF2B5EF4-FFF2-40B4-BE49-F238E27FC236}">
                <a16:creationId xmlns:a16="http://schemas.microsoft.com/office/drawing/2014/main" id="{2C7BD600-086A-2459-E204-5DDF5D730F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7899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C6042-C97C-2CCD-ACBE-1FC2BF4643D3}"/>
              </a:ext>
            </a:extLst>
          </p:cNvPr>
          <p:cNvSpPr>
            <a:spLocks noGrp="1"/>
          </p:cNvSpPr>
          <p:nvPr>
            <p:ph type="title"/>
          </p:nvPr>
        </p:nvSpPr>
        <p:spPr/>
        <p:txBody>
          <a:bodyPr/>
          <a:lstStyle/>
          <a:p>
            <a:r>
              <a:rPr lang="en-AU">
                <a:latin typeface="+mj-lt"/>
              </a:rPr>
              <a:t>Force, motion and energy</a:t>
            </a:r>
          </a:p>
        </p:txBody>
      </p:sp>
      <p:sp>
        <p:nvSpPr>
          <p:cNvPr id="4" name="Text Placeholder 3">
            <a:extLst>
              <a:ext uri="{FF2B5EF4-FFF2-40B4-BE49-F238E27FC236}">
                <a16:creationId xmlns:a16="http://schemas.microsoft.com/office/drawing/2014/main" id="{0C8444A9-4943-B4BB-0684-C834774B98E5}"/>
              </a:ext>
            </a:extLst>
          </p:cNvPr>
          <p:cNvSpPr>
            <a:spLocks noGrp="1"/>
          </p:cNvSpPr>
          <p:nvPr>
            <p:ph type="body" sz="quarter" idx="18"/>
          </p:nvPr>
        </p:nvSpPr>
        <p:spPr/>
        <p:txBody>
          <a:bodyPr/>
          <a:lstStyle/>
          <a:p>
            <a:r>
              <a:rPr lang="en-AU">
                <a:latin typeface="+mj-lt"/>
              </a:rPr>
              <a:t>Newton’s 3 laws, with a bicycle</a:t>
            </a:r>
          </a:p>
        </p:txBody>
      </p:sp>
      <p:sp>
        <p:nvSpPr>
          <p:cNvPr id="5" name="Text Placeholder 4">
            <a:extLst>
              <a:ext uri="{FF2B5EF4-FFF2-40B4-BE49-F238E27FC236}">
                <a16:creationId xmlns:a16="http://schemas.microsoft.com/office/drawing/2014/main" id="{4444B934-AF42-9A74-2A1E-29B092077964}"/>
              </a:ext>
            </a:extLst>
          </p:cNvPr>
          <p:cNvSpPr>
            <a:spLocks noGrp="1"/>
          </p:cNvSpPr>
          <p:nvPr>
            <p:ph type="body" sz="quarter" idx="17"/>
          </p:nvPr>
        </p:nvSpPr>
        <p:spPr>
          <a:xfrm>
            <a:off x="360000" y="1567086"/>
            <a:ext cx="6193200" cy="4807835"/>
          </a:xfrm>
        </p:spPr>
        <p:txBody>
          <a:bodyPr/>
          <a:lstStyle/>
          <a:p>
            <a:r>
              <a:rPr lang="en-AU" sz="1800">
                <a:latin typeface="+mn-lt"/>
              </a:rPr>
              <a:t>Watch </a:t>
            </a:r>
            <a:r>
              <a:rPr lang="en-AU" sz="1800">
                <a:latin typeface="+mn-lt"/>
                <a:hlinkClick r:id="rId3"/>
              </a:rPr>
              <a:t>Newton’s 3 Laws, with a bicycle (3:32)</a:t>
            </a:r>
            <a:endParaRPr lang="en-AU" sz="1800">
              <a:latin typeface="+mn-lt"/>
            </a:endParaRPr>
          </a:p>
          <a:p>
            <a:pPr marL="457200" indent="-457200">
              <a:buFont typeface="Arial" panose="020B0604020202020204" pitchFamily="34" charset="0"/>
              <a:buAutoNum type="arabicPeriod"/>
            </a:pPr>
            <a:r>
              <a:rPr lang="en-AU" sz="1800">
                <a:effectLst/>
                <a:latin typeface="+mn-lt"/>
                <a:ea typeface="Calibri" panose="020F0502020204030204" pitchFamily="34" charset="0"/>
              </a:rPr>
              <a:t>What is Newton's First Law of Motion, and how does it relate to the concept of inertia? Provide an example from everyday life.</a:t>
            </a:r>
          </a:p>
          <a:p>
            <a:pPr marL="457200" indent="-457200">
              <a:buAutoNum type="arabicPeriod"/>
            </a:pPr>
            <a:r>
              <a:rPr lang="en-AU" sz="1800">
                <a:effectLst/>
                <a:latin typeface="+mn-lt"/>
                <a:ea typeface="Calibri" panose="020F0502020204030204" pitchFamily="34" charset="0"/>
              </a:rPr>
              <a:t>According to Newton's Second Law, what is the relationship between force, mass, and acceleration?</a:t>
            </a:r>
          </a:p>
          <a:p>
            <a:pPr marL="457200" indent="-457200">
              <a:buAutoNum type="arabicPeriod"/>
            </a:pPr>
            <a:r>
              <a:rPr lang="en-AU" sz="1800">
                <a:effectLst/>
                <a:latin typeface="+mn-lt"/>
                <a:ea typeface="Calibri" panose="020F0502020204030204" pitchFamily="34" charset="0"/>
              </a:rPr>
              <a:t>Have you ever experienced the effects of inertia when riding a bicycle? Explain a situation where you noticed it.</a:t>
            </a:r>
          </a:p>
          <a:p>
            <a:pPr marL="457200" indent="-457200">
              <a:buAutoNum type="arabicPeriod"/>
            </a:pPr>
            <a:r>
              <a:rPr lang="en-AU" sz="1800">
                <a:effectLst/>
                <a:latin typeface="+mn-lt"/>
                <a:ea typeface="Calibri" panose="020F0502020204030204" pitchFamily="34" charset="0"/>
              </a:rPr>
              <a:t>Why is it harder to start pedalling a bicycle compared to maintaining its speed once it's moving?</a:t>
            </a:r>
            <a:endParaRPr lang="en-AU" sz="1800">
              <a:latin typeface="+mn-lt"/>
            </a:endParaRPr>
          </a:p>
        </p:txBody>
      </p:sp>
      <p:pic>
        <p:nvPicPr>
          <p:cNvPr id="17" name="Online Media 16" title="Newton's 3 Laws, with a bicycle - Joshua Manley">
            <a:hlinkClick r:id="" action="ppaction://media"/>
            <a:extLst>
              <a:ext uri="{FF2B5EF4-FFF2-40B4-BE49-F238E27FC236}">
                <a16:creationId xmlns:a16="http://schemas.microsoft.com/office/drawing/2014/main" id="{5DE938A7-8FEB-0CAA-29ED-0BF95EB6D742}"/>
              </a:ext>
            </a:extLst>
          </p:cNvPr>
          <p:cNvPicPr>
            <a:picLocks noRot="1" noChangeAspect="1"/>
          </p:cNvPicPr>
          <p:nvPr>
            <a:videoFile r:link="rId1"/>
          </p:nvPr>
        </p:nvPicPr>
        <p:blipFill>
          <a:blip r:embed="rId4"/>
          <a:stretch>
            <a:fillRect/>
          </a:stretch>
        </p:blipFill>
        <p:spPr>
          <a:xfrm>
            <a:off x="7074713" y="1567085"/>
            <a:ext cx="4855211" cy="2743200"/>
          </a:xfrm>
          <a:prstGeom prst="rect">
            <a:avLst/>
          </a:prstGeom>
        </p:spPr>
      </p:pic>
      <p:sp>
        <p:nvSpPr>
          <p:cNvPr id="2" name="Slide Number Placeholder 1">
            <a:extLst>
              <a:ext uri="{FF2B5EF4-FFF2-40B4-BE49-F238E27FC236}">
                <a16:creationId xmlns:a16="http://schemas.microsoft.com/office/drawing/2014/main" id="{19E46411-7E8B-792A-360D-C39629905F6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0762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1A02-340A-1FB3-9117-1F51B86454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11C915-8F7D-E4CC-A533-40EEEF1D4ABE}"/>
              </a:ext>
            </a:extLst>
          </p:cNvPr>
          <p:cNvSpPr>
            <a:spLocks noGrp="1"/>
          </p:cNvSpPr>
          <p:nvPr>
            <p:ph type="title"/>
          </p:nvPr>
        </p:nvSpPr>
        <p:spPr/>
        <p:txBody>
          <a:bodyPr/>
          <a:lstStyle/>
          <a:p>
            <a:r>
              <a:rPr lang="en-AU">
                <a:latin typeface="+mj-lt"/>
              </a:rPr>
              <a:t>Flight (1)</a:t>
            </a:r>
          </a:p>
        </p:txBody>
      </p:sp>
      <p:sp>
        <p:nvSpPr>
          <p:cNvPr id="4" name="Text Placeholder 3">
            <a:extLst>
              <a:ext uri="{FF2B5EF4-FFF2-40B4-BE49-F238E27FC236}">
                <a16:creationId xmlns:a16="http://schemas.microsoft.com/office/drawing/2014/main" id="{269C94BC-686E-9E5B-275E-B3D27CF901BF}"/>
              </a:ext>
            </a:extLst>
          </p:cNvPr>
          <p:cNvSpPr>
            <a:spLocks noGrp="1"/>
          </p:cNvSpPr>
          <p:nvPr>
            <p:ph type="body" sz="quarter" idx="18"/>
          </p:nvPr>
        </p:nvSpPr>
        <p:spPr/>
        <p:txBody>
          <a:bodyPr/>
          <a:lstStyle/>
          <a:p>
            <a:r>
              <a:rPr lang="en-AU" err="1">
                <a:latin typeface="+mj-lt"/>
              </a:rPr>
              <a:t>Tumblewing</a:t>
            </a:r>
            <a:r>
              <a:rPr lang="en-AU">
                <a:latin typeface="+mj-lt"/>
              </a:rPr>
              <a:t> flyer relay</a:t>
            </a:r>
          </a:p>
        </p:txBody>
      </p:sp>
      <p:sp>
        <p:nvSpPr>
          <p:cNvPr id="5" name="Text Placeholder 4">
            <a:extLst>
              <a:ext uri="{FF2B5EF4-FFF2-40B4-BE49-F238E27FC236}">
                <a16:creationId xmlns:a16="http://schemas.microsoft.com/office/drawing/2014/main" id="{4985B9AD-EFC7-8241-D7BB-059FC1A2710A}"/>
              </a:ext>
            </a:extLst>
          </p:cNvPr>
          <p:cNvSpPr>
            <a:spLocks noGrp="1"/>
          </p:cNvSpPr>
          <p:nvPr>
            <p:ph type="body" sz="quarter" idx="17"/>
          </p:nvPr>
        </p:nvSpPr>
        <p:spPr>
          <a:xfrm>
            <a:off x="360000" y="1567086"/>
            <a:ext cx="6132240" cy="5128914"/>
          </a:xfrm>
        </p:spPr>
        <p:txBody>
          <a:bodyPr/>
          <a:lstStyle/>
          <a:p>
            <a:r>
              <a:rPr lang="en-AU" sz="1800">
                <a:latin typeface="+mn-lt"/>
              </a:rPr>
              <a:t>Watch </a:t>
            </a:r>
            <a:r>
              <a:rPr lang="en-AU" sz="1800" u="sng">
                <a:solidFill>
                  <a:srgbClr val="001C4A"/>
                </a:solidFill>
                <a:effectLst/>
                <a:latin typeface="+mn-lt"/>
                <a:ea typeface="Calibri" panose="020F0502020204030204" pitchFamily="34" charset="0"/>
                <a:hlinkClick r:id="rId3"/>
              </a:rPr>
              <a:t>How to make a </a:t>
            </a:r>
            <a:r>
              <a:rPr lang="en-AU" sz="1800" u="sng" err="1">
                <a:solidFill>
                  <a:srgbClr val="001C4A"/>
                </a:solidFill>
                <a:effectLst/>
                <a:latin typeface="+mn-lt"/>
                <a:ea typeface="Calibri" panose="020F0502020204030204" pitchFamily="34" charset="0"/>
                <a:hlinkClick r:id="rId3"/>
              </a:rPr>
              <a:t>tumblewing</a:t>
            </a:r>
            <a:r>
              <a:rPr lang="en-AU" sz="1800" u="sng">
                <a:solidFill>
                  <a:srgbClr val="001C4A"/>
                </a:solidFill>
                <a:effectLst/>
                <a:latin typeface="+mn-lt"/>
                <a:ea typeface="Calibri" panose="020F0502020204030204" pitchFamily="34" charset="0"/>
                <a:hlinkClick r:id="rId3"/>
              </a:rPr>
              <a:t> walkalong flyer (2:27)</a:t>
            </a:r>
            <a:endParaRPr lang="en-AU" sz="1800" u="sng">
              <a:solidFill>
                <a:srgbClr val="001C4A"/>
              </a:solidFill>
              <a:effectLst/>
              <a:latin typeface="+mn-lt"/>
              <a:ea typeface="Calibri" panose="020F0502020204030204" pitchFamily="34" charset="0"/>
            </a:endParaRPr>
          </a:p>
          <a:p>
            <a:pPr>
              <a:lnSpc>
                <a:spcPct val="150000"/>
              </a:lnSpc>
            </a:pPr>
            <a:r>
              <a:rPr lang="en-AU" sz="1800" b="1">
                <a:solidFill>
                  <a:srgbClr val="000000"/>
                </a:solidFill>
                <a:effectLst/>
                <a:latin typeface="+mj-lt"/>
                <a:ea typeface="Calibri" panose="020F0502020204030204" pitchFamily="34" charset="0"/>
              </a:rPr>
              <a:t>Practical activity</a:t>
            </a:r>
            <a:endParaRPr lang="en-AU" sz="1800">
              <a:effectLst/>
              <a:latin typeface="+mj-lt"/>
              <a:ea typeface="Calibri" panose="020F0502020204030204" pitchFamily="34" charset="0"/>
            </a:endParaRPr>
          </a:p>
          <a:p>
            <a:pPr>
              <a:lnSpc>
                <a:spcPct val="150000"/>
              </a:lnSpc>
            </a:pPr>
            <a:r>
              <a:rPr lang="en-AU" sz="1800">
                <a:solidFill>
                  <a:srgbClr val="000000"/>
                </a:solidFill>
                <a:effectLst/>
                <a:latin typeface="+mn-lt"/>
                <a:ea typeface="Calibri" panose="020F0502020204030204" pitchFamily="34" charset="0"/>
              </a:rPr>
              <a:t>Make a </a:t>
            </a:r>
            <a:r>
              <a:rPr lang="en-AU" sz="1800" err="1">
                <a:solidFill>
                  <a:srgbClr val="000000"/>
                </a:solidFill>
                <a:effectLst/>
                <a:latin typeface="+mn-lt"/>
                <a:ea typeface="Calibri" panose="020F0502020204030204" pitchFamily="34" charset="0"/>
              </a:rPr>
              <a:t>tumblewing</a:t>
            </a:r>
            <a:r>
              <a:rPr lang="en-AU" sz="1800">
                <a:solidFill>
                  <a:srgbClr val="000000"/>
                </a:solidFill>
                <a:effectLst/>
                <a:latin typeface="+mn-lt"/>
                <a:ea typeface="Calibri" panose="020F0502020204030204" pitchFamily="34" charset="0"/>
              </a:rPr>
              <a:t> flyer, practice flying it and then have a relay race. </a:t>
            </a:r>
          </a:p>
          <a:p>
            <a:pPr>
              <a:lnSpc>
                <a:spcPct val="150000"/>
              </a:lnSpc>
            </a:pPr>
            <a:r>
              <a:rPr lang="en-AU" sz="1800">
                <a:solidFill>
                  <a:srgbClr val="000000"/>
                </a:solidFill>
                <a:effectLst/>
                <a:latin typeface="+mn-lt"/>
                <a:ea typeface="Calibri" panose="020F0502020204030204" pitchFamily="34" charset="0"/>
              </a:rPr>
              <a:t>Brainstorm answers to the questions below. </a:t>
            </a:r>
          </a:p>
          <a:p>
            <a:pPr>
              <a:lnSpc>
                <a:spcPct val="150000"/>
              </a:lnSpc>
            </a:pPr>
            <a:r>
              <a:rPr lang="en-AU" sz="1800" b="1">
                <a:solidFill>
                  <a:srgbClr val="000000"/>
                </a:solidFill>
                <a:latin typeface="+mj-lt"/>
                <a:ea typeface="Calibri" panose="020F0502020204030204" pitchFamily="34" charset="0"/>
              </a:rPr>
              <a:t>Reflection questions</a:t>
            </a:r>
            <a:endParaRPr lang="en-AU" sz="1800" b="1">
              <a:latin typeface="+mj-lt"/>
            </a:endParaRPr>
          </a:p>
          <a:p>
            <a:pPr marL="457200" indent="-457200">
              <a:buAutoNum type="arabicPeriod"/>
            </a:pPr>
            <a:r>
              <a:rPr lang="en-AU" sz="1800">
                <a:effectLst/>
                <a:latin typeface="+mn-lt"/>
                <a:ea typeface="Calibri" panose="020F0502020204030204" pitchFamily="34" charset="0"/>
              </a:rPr>
              <a:t>How does the </a:t>
            </a:r>
            <a:r>
              <a:rPr lang="en-AU" sz="1800" err="1">
                <a:effectLst/>
                <a:latin typeface="+mn-lt"/>
                <a:ea typeface="Calibri" panose="020F0502020204030204" pitchFamily="34" charset="0"/>
              </a:rPr>
              <a:t>tumblewing</a:t>
            </a:r>
            <a:r>
              <a:rPr lang="en-AU" sz="1800">
                <a:effectLst/>
                <a:latin typeface="+mn-lt"/>
                <a:ea typeface="Calibri" panose="020F0502020204030204" pitchFamily="34" charset="0"/>
              </a:rPr>
              <a:t> fly?</a:t>
            </a:r>
          </a:p>
          <a:p>
            <a:pPr marL="457200" indent="-457200">
              <a:buAutoNum type="arabicPeriod"/>
            </a:pPr>
            <a:r>
              <a:rPr lang="en-AU" sz="1800">
                <a:latin typeface="+mn-lt"/>
                <a:ea typeface="Calibri" panose="020F0502020204030204" pitchFamily="34" charset="0"/>
              </a:rPr>
              <a:t>How does the cardboard help the </a:t>
            </a:r>
            <a:r>
              <a:rPr lang="en-AU" sz="1800" err="1">
                <a:latin typeface="+mn-lt"/>
                <a:ea typeface="Calibri" panose="020F0502020204030204" pitchFamily="34" charset="0"/>
              </a:rPr>
              <a:t>tumblewing</a:t>
            </a:r>
            <a:r>
              <a:rPr lang="en-AU" sz="1800">
                <a:latin typeface="+mn-lt"/>
                <a:ea typeface="Calibri" panose="020F0502020204030204" pitchFamily="34" charset="0"/>
              </a:rPr>
              <a:t> stay in the air?</a:t>
            </a:r>
            <a:endParaRPr lang="en-AU" sz="1800">
              <a:latin typeface="+mn-lt"/>
            </a:endParaRPr>
          </a:p>
        </p:txBody>
      </p:sp>
      <p:pic>
        <p:nvPicPr>
          <p:cNvPr id="7" name="Online Media 6" title="How to make a Tumblewing Walkalong Flyer">
            <a:hlinkClick r:id="" action="ppaction://media"/>
            <a:extLst>
              <a:ext uri="{FF2B5EF4-FFF2-40B4-BE49-F238E27FC236}">
                <a16:creationId xmlns:a16="http://schemas.microsoft.com/office/drawing/2014/main" id="{4B1BC61B-088A-A2D3-F00F-592D0F3EC6AD}"/>
              </a:ext>
            </a:extLst>
          </p:cNvPr>
          <p:cNvPicPr>
            <a:picLocks noRot="1" noChangeAspect="1"/>
          </p:cNvPicPr>
          <p:nvPr>
            <a:videoFile r:link="rId1"/>
          </p:nvPr>
        </p:nvPicPr>
        <p:blipFill>
          <a:blip r:embed="rId4"/>
          <a:stretch>
            <a:fillRect/>
          </a:stretch>
        </p:blipFill>
        <p:spPr>
          <a:xfrm>
            <a:off x="6988788" y="1567086"/>
            <a:ext cx="4855212" cy="2743200"/>
          </a:xfrm>
          <a:prstGeom prst="rect">
            <a:avLst/>
          </a:prstGeom>
        </p:spPr>
      </p:pic>
      <p:sp>
        <p:nvSpPr>
          <p:cNvPr id="2" name="Slide Number Placeholder 1">
            <a:extLst>
              <a:ext uri="{FF2B5EF4-FFF2-40B4-BE49-F238E27FC236}">
                <a16:creationId xmlns:a16="http://schemas.microsoft.com/office/drawing/2014/main" id="{3AC7B591-FBB3-4ECA-475A-D978C15FAB1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6951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700D-D45C-73ED-4B89-CD9DE9168C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22D1DB-3028-B356-0FC3-5061307916D8}"/>
              </a:ext>
            </a:extLst>
          </p:cNvPr>
          <p:cNvSpPr>
            <a:spLocks noGrp="1"/>
          </p:cNvSpPr>
          <p:nvPr>
            <p:ph type="title"/>
          </p:nvPr>
        </p:nvSpPr>
        <p:spPr/>
        <p:txBody>
          <a:bodyPr/>
          <a:lstStyle/>
          <a:p>
            <a:r>
              <a:rPr lang="en-AU">
                <a:latin typeface="+mj-lt"/>
              </a:rPr>
              <a:t>Flight (2)</a:t>
            </a:r>
          </a:p>
        </p:txBody>
      </p:sp>
      <p:sp>
        <p:nvSpPr>
          <p:cNvPr id="4" name="Text Placeholder 3">
            <a:extLst>
              <a:ext uri="{FF2B5EF4-FFF2-40B4-BE49-F238E27FC236}">
                <a16:creationId xmlns:a16="http://schemas.microsoft.com/office/drawing/2014/main" id="{AB130192-D693-B617-45A6-C52D38EC69F7}"/>
              </a:ext>
            </a:extLst>
          </p:cNvPr>
          <p:cNvSpPr>
            <a:spLocks noGrp="1"/>
          </p:cNvSpPr>
          <p:nvPr>
            <p:ph type="body" sz="quarter" idx="18"/>
          </p:nvPr>
        </p:nvSpPr>
        <p:spPr/>
        <p:txBody>
          <a:bodyPr/>
          <a:lstStyle/>
          <a:p>
            <a:r>
              <a:rPr lang="en-AU">
                <a:latin typeface="+mj-lt"/>
              </a:rPr>
              <a:t>Generating lift</a:t>
            </a:r>
          </a:p>
        </p:txBody>
      </p:sp>
      <p:sp>
        <p:nvSpPr>
          <p:cNvPr id="5" name="Text Placeholder 4">
            <a:extLst>
              <a:ext uri="{FF2B5EF4-FFF2-40B4-BE49-F238E27FC236}">
                <a16:creationId xmlns:a16="http://schemas.microsoft.com/office/drawing/2014/main" id="{F4C921AB-D5A7-2010-8195-F321EF9E84EB}"/>
              </a:ext>
            </a:extLst>
          </p:cNvPr>
          <p:cNvSpPr>
            <a:spLocks noGrp="1"/>
          </p:cNvSpPr>
          <p:nvPr>
            <p:ph type="body" sz="quarter" idx="17"/>
          </p:nvPr>
        </p:nvSpPr>
        <p:spPr>
          <a:xfrm>
            <a:off x="360000" y="1567086"/>
            <a:ext cx="5880780" cy="4807835"/>
          </a:xfrm>
        </p:spPr>
        <p:txBody>
          <a:bodyPr/>
          <a:lstStyle/>
          <a:p>
            <a:pPr>
              <a:lnSpc>
                <a:spcPct val="150000"/>
              </a:lnSpc>
            </a:pPr>
            <a:r>
              <a:rPr lang="en-AU" sz="1800">
                <a:effectLst/>
                <a:latin typeface="+mn-lt"/>
                <a:ea typeface="Calibri" panose="020F0502020204030204" pitchFamily="34" charset="0"/>
              </a:rPr>
              <a:t>Watch </a:t>
            </a:r>
            <a:r>
              <a:rPr lang="en-AU" sz="1800" u="sng">
                <a:solidFill>
                  <a:srgbClr val="001C4A"/>
                </a:solidFill>
                <a:effectLst/>
                <a:latin typeface="+mn-lt"/>
                <a:ea typeface="Calibri" panose="020F0502020204030204" pitchFamily="34" charset="0"/>
                <a:hlinkClick r:id="rId4"/>
              </a:rPr>
              <a:t>How do airplanes fly? (3:10)</a:t>
            </a:r>
            <a:endParaRPr lang="en-AU" sz="1800" u="sng">
              <a:solidFill>
                <a:srgbClr val="001C4A"/>
              </a:solidFill>
              <a:effectLst/>
              <a:latin typeface="+mn-lt"/>
              <a:ea typeface="Calibri" panose="020F0502020204030204" pitchFamily="34" charset="0"/>
            </a:endParaRPr>
          </a:p>
          <a:p>
            <a:r>
              <a:rPr lang="en-AU" sz="1800">
                <a:effectLst/>
                <a:latin typeface="+mn-lt"/>
                <a:ea typeface="Calibri" panose="020F0502020204030204" pitchFamily="34" charset="0"/>
              </a:rPr>
              <a:t>Change the shape of the aerofoil below to create more lift. Annotate your sketch to explain why your shape generates lift.</a:t>
            </a:r>
          </a:p>
        </p:txBody>
      </p:sp>
      <p:pic>
        <p:nvPicPr>
          <p:cNvPr id="6" name="Online Media 5" title="How Do Airplanes Fly?">
            <a:hlinkClick r:id="" action="ppaction://media"/>
            <a:extLst>
              <a:ext uri="{FF2B5EF4-FFF2-40B4-BE49-F238E27FC236}">
                <a16:creationId xmlns:a16="http://schemas.microsoft.com/office/drawing/2014/main" id="{F1C588B9-C6CA-26A5-A64B-66D1BEE37D86}"/>
              </a:ext>
            </a:extLst>
          </p:cNvPr>
          <p:cNvPicPr>
            <a:picLocks noRot="1" noChangeAspect="1"/>
          </p:cNvPicPr>
          <p:nvPr>
            <a:videoFile r:link="rId1"/>
          </p:nvPr>
        </p:nvPicPr>
        <p:blipFill>
          <a:blip r:embed="rId5"/>
          <a:stretch>
            <a:fillRect/>
          </a:stretch>
        </p:blipFill>
        <p:spPr>
          <a:xfrm>
            <a:off x="6988787" y="1567086"/>
            <a:ext cx="4855211" cy="2743200"/>
          </a:xfrm>
          <a:prstGeom prst="rect">
            <a:avLst/>
          </a:prstGeom>
          <a:ln w="19050">
            <a:solidFill>
              <a:schemeClr val="accent1"/>
            </a:solidFill>
          </a:ln>
        </p:spPr>
      </p:pic>
      <p:sp>
        <p:nvSpPr>
          <p:cNvPr id="2" name="Slide Number Placeholder 1">
            <a:extLst>
              <a:ext uri="{FF2B5EF4-FFF2-40B4-BE49-F238E27FC236}">
                <a16:creationId xmlns:a16="http://schemas.microsoft.com/office/drawing/2014/main" id="{7DDA2C31-48E0-A9A0-23F2-D80808AD9B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0452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CSL Student template 2024</Template>
  <TotalTime>0</TotalTime>
  <Words>2969</Words>
  <Application>Microsoft Office PowerPoint</Application>
  <PresentationFormat>Widescreen</PresentationFormat>
  <Paragraphs>396</Paragraphs>
  <Slides>46</Slides>
  <Notes>8</Notes>
  <HiddenSlides>0</HiddenSlides>
  <MMClips>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Calibri</vt:lpstr>
      <vt:lpstr>Public Sans</vt:lpstr>
      <vt:lpstr>Arial</vt:lpstr>
      <vt:lpstr>Public Sans Light</vt:lpstr>
      <vt:lpstr>Times New Roman</vt:lpstr>
      <vt:lpstr>Symbol</vt:lpstr>
      <vt:lpstr>1_NSWG Corporate</vt:lpstr>
      <vt:lpstr>Document</vt:lpstr>
      <vt:lpstr>Instructions for use</vt:lpstr>
      <vt:lpstr>Heli Launcher</vt:lpstr>
      <vt:lpstr>Weeks 1–2</vt:lpstr>
      <vt:lpstr>Learning intention and success criteria (1)</vt:lpstr>
      <vt:lpstr>Introduction to engineering systems</vt:lpstr>
      <vt:lpstr>Heli Launcher League (1)</vt:lpstr>
      <vt:lpstr>Force, motion and energy</vt:lpstr>
      <vt:lpstr>Flight (1)</vt:lpstr>
      <vt:lpstr>Flight (2)</vt:lpstr>
      <vt:lpstr>Flight (3)</vt:lpstr>
      <vt:lpstr>Flight (4)</vt:lpstr>
      <vt:lpstr>Rotor design (1)</vt:lpstr>
      <vt:lpstr>Rotor design (2)</vt:lpstr>
      <vt:lpstr>Rotor design (3)</vt:lpstr>
      <vt:lpstr>End of section student skills formative assessment checklist (1)</vt:lpstr>
      <vt:lpstr>Safety</vt:lpstr>
      <vt:lpstr>End of section student skills formative assessment checklist (2)</vt:lpstr>
      <vt:lpstr>Weeks 3–4</vt:lpstr>
      <vt:lpstr>Learning intention and success criteria (2)</vt:lpstr>
      <vt:lpstr>Launcher (1)</vt:lpstr>
      <vt:lpstr>Launcher (2)</vt:lpstr>
      <vt:lpstr>End of section student skills formative assessment checklist (3)</vt:lpstr>
      <vt:lpstr>Weeks 5–6</vt:lpstr>
      <vt:lpstr>Learning intention and success criteria (3)</vt:lpstr>
      <vt:lpstr>Communicating engineering ideas</vt:lpstr>
      <vt:lpstr>End of section student skills formative assessment checklist (4)</vt:lpstr>
      <vt:lpstr>Learning intention and success criteria (4)</vt:lpstr>
      <vt:lpstr>Materials (1)</vt:lpstr>
      <vt:lpstr>Materials (2)</vt:lpstr>
      <vt:lpstr>End of section student skills formative assessment checklist (5)</vt:lpstr>
      <vt:lpstr>Weeks 7–8</vt:lpstr>
      <vt:lpstr>Learning intention and success criteria (5)</vt:lpstr>
      <vt:lpstr>Rotor (1)</vt:lpstr>
      <vt:lpstr>Rotor (2)</vt:lpstr>
      <vt:lpstr>End of section student skills formative assessment checklist (6)</vt:lpstr>
      <vt:lpstr>Weeks 9–10</vt:lpstr>
      <vt:lpstr>Learning intention and success criteria (6)</vt:lpstr>
      <vt:lpstr>Flight evaluation (1)</vt:lpstr>
      <vt:lpstr>Flight evaluation (2)</vt:lpstr>
      <vt:lpstr>Flight evaluation (3)</vt:lpstr>
      <vt:lpstr>Flight evaluation (4)</vt:lpstr>
      <vt:lpstr>Flight evaluation (5)</vt:lpstr>
      <vt:lpstr>Heli hang time competition</vt:lpstr>
      <vt:lpstr>Heli Launcher League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 launcher – slide deck</dc:title>
  <dc:creator>NSW Department of Education</dc:creator>
  <cp:lastModifiedBy/>
  <cp:revision>1</cp:revision>
  <dcterms:created xsi:type="dcterms:W3CDTF">2025-10-02T04:17:36Z</dcterms:created>
  <dcterms:modified xsi:type="dcterms:W3CDTF">2025-10-02T04:17:52Z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2025-10-02T04:17:52Z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1479fdc9-5de2-466a-9a11-9819dae66ce4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