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195"/>
  </p:notesMasterIdLst>
  <p:handoutMasterIdLst>
    <p:handoutMasterId r:id="rId196"/>
  </p:handoutMasterIdLst>
  <p:sldIdLst>
    <p:sldId id="26381" r:id="rId2"/>
    <p:sldId id="26507" r:id="rId3"/>
    <p:sldId id="26615" r:id="rId4"/>
    <p:sldId id="26620" r:id="rId5"/>
    <p:sldId id="26621" r:id="rId6"/>
    <p:sldId id="26617" r:id="rId7"/>
    <p:sldId id="26622" r:id="rId8"/>
    <p:sldId id="26624" r:id="rId9"/>
    <p:sldId id="26680" r:id="rId10"/>
    <p:sldId id="26626" r:id="rId11"/>
    <p:sldId id="26616" r:id="rId12"/>
    <p:sldId id="26623" r:id="rId13"/>
    <p:sldId id="26627" r:id="rId14"/>
    <p:sldId id="26628" r:id="rId15"/>
    <p:sldId id="26629" r:id="rId16"/>
    <p:sldId id="26630" r:id="rId17"/>
    <p:sldId id="26631" r:id="rId18"/>
    <p:sldId id="26632" r:id="rId19"/>
    <p:sldId id="26633" r:id="rId20"/>
    <p:sldId id="26634" r:id="rId21"/>
    <p:sldId id="26638" r:id="rId22"/>
    <p:sldId id="26677" r:id="rId23"/>
    <p:sldId id="26675" r:id="rId24"/>
    <p:sldId id="26676" r:id="rId25"/>
    <p:sldId id="26636" r:id="rId26"/>
    <p:sldId id="26639" r:id="rId27"/>
    <p:sldId id="26651" r:id="rId28"/>
    <p:sldId id="26653" r:id="rId29"/>
    <p:sldId id="26654" r:id="rId30"/>
    <p:sldId id="26655" r:id="rId31"/>
    <p:sldId id="26684" r:id="rId32"/>
    <p:sldId id="26659" r:id="rId33"/>
    <p:sldId id="26660" r:id="rId34"/>
    <p:sldId id="26661" r:id="rId35"/>
    <p:sldId id="26662" r:id="rId36"/>
    <p:sldId id="26681" r:id="rId37"/>
    <p:sldId id="26742" r:id="rId38"/>
    <p:sldId id="26682" r:id="rId39"/>
    <p:sldId id="26645" r:id="rId40"/>
    <p:sldId id="26667" r:id="rId41"/>
    <p:sldId id="26656" r:id="rId42"/>
    <p:sldId id="26668" r:id="rId43"/>
    <p:sldId id="26694" r:id="rId44"/>
    <p:sldId id="26698" r:id="rId45"/>
    <p:sldId id="26669" r:id="rId46"/>
    <p:sldId id="26685" r:id="rId47"/>
    <p:sldId id="26686" r:id="rId48"/>
    <p:sldId id="26687" r:id="rId49"/>
    <p:sldId id="26635" r:id="rId50"/>
    <p:sldId id="26688" r:id="rId51"/>
    <p:sldId id="26689" r:id="rId52"/>
    <p:sldId id="26690" r:id="rId53"/>
    <p:sldId id="26691" r:id="rId54"/>
    <p:sldId id="26692" r:id="rId55"/>
    <p:sldId id="26693" r:id="rId56"/>
    <p:sldId id="26637" r:id="rId57"/>
    <p:sldId id="26695" r:id="rId58"/>
    <p:sldId id="26696" r:id="rId59"/>
    <p:sldId id="26699" r:id="rId60"/>
    <p:sldId id="26657" r:id="rId61"/>
    <p:sldId id="26658" r:id="rId62"/>
    <p:sldId id="26706" r:id="rId63"/>
    <p:sldId id="26697" r:id="rId64"/>
    <p:sldId id="26700" r:id="rId65"/>
    <p:sldId id="26707" r:id="rId66"/>
    <p:sldId id="26708" r:id="rId67"/>
    <p:sldId id="26732" r:id="rId68"/>
    <p:sldId id="26733" r:id="rId69"/>
    <p:sldId id="26734" r:id="rId70"/>
    <p:sldId id="26735" r:id="rId71"/>
    <p:sldId id="26736" r:id="rId72"/>
    <p:sldId id="26737" r:id="rId73"/>
    <p:sldId id="26739" r:id="rId74"/>
    <p:sldId id="26738" r:id="rId75"/>
    <p:sldId id="26741" r:id="rId76"/>
    <p:sldId id="26709" r:id="rId77"/>
    <p:sldId id="26702" r:id="rId78"/>
    <p:sldId id="26701" r:id="rId79"/>
    <p:sldId id="26703" r:id="rId80"/>
    <p:sldId id="26710" r:id="rId81"/>
    <p:sldId id="26730" r:id="rId82"/>
    <p:sldId id="26731" r:id="rId83"/>
    <p:sldId id="26650" r:id="rId84"/>
    <p:sldId id="26646" r:id="rId85"/>
    <p:sldId id="26704" r:id="rId86"/>
    <p:sldId id="26678" r:id="rId87"/>
    <p:sldId id="26640" r:id="rId88"/>
    <p:sldId id="26510" r:id="rId89"/>
    <p:sldId id="26524" r:id="rId90"/>
    <p:sldId id="26572" r:id="rId91"/>
    <p:sldId id="26576" r:id="rId92"/>
    <p:sldId id="26549" r:id="rId93"/>
    <p:sldId id="26556" r:id="rId94"/>
    <p:sldId id="26537" r:id="rId95"/>
    <p:sldId id="26577" r:id="rId96"/>
    <p:sldId id="26578" r:id="rId97"/>
    <p:sldId id="26584" r:id="rId98"/>
    <p:sldId id="26568" r:id="rId99"/>
    <p:sldId id="26575" r:id="rId100"/>
    <p:sldId id="26548" r:id="rId101"/>
    <p:sldId id="26550" r:id="rId102"/>
    <p:sldId id="26552" r:id="rId103"/>
    <p:sldId id="26554" r:id="rId104"/>
    <p:sldId id="26553" r:id="rId105"/>
    <p:sldId id="26583" r:id="rId106"/>
    <p:sldId id="26555" r:id="rId107"/>
    <p:sldId id="26551" r:id="rId108"/>
    <p:sldId id="271" r:id="rId109"/>
    <p:sldId id="26523" r:id="rId110"/>
    <p:sldId id="26514" r:id="rId111"/>
    <p:sldId id="26580" r:id="rId112"/>
    <p:sldId id="26743" r:id="rId113"/>
    <p:sldId id="26582" r:id="rId114"/>
    <p:sldId id="26558" r:id="rId115"/>
    <p:sldId id="26564" r:id="rId116"/>
    <p:sldId id="26557" r:id="rId117"/>
    <p:sldId id="26579" r:id="rId118"/>
    <p:sldId id="26544" r:id="rId119"/>
    <p:sldId id="26545" r:id="rId120"/>
    <p:sldId id="26586" r:id="rId121"/>
    <p:sldId id="26542" r:id="rId122"/>
    <p:sldId id="26518" r:id="rId123"/>
    <p:sldId id="26547" r:id="rId124"/>
    <p:sldId id="26539" r:id="rId125"/>
    <p:sldId id="26540" r:id="rId126"/>
    <p:sldId id="26541" r:id="rId127"/>
    <p:sldId id="26509" r:id="rId128"/>
    <p:sldId id="26522" r:id="rId129"/>
    <p:sldId id="26513" r:id="rId130"/>
    <p:sldId id="26531" r:id="rId131"/>
    <p:sldId id="26559" r:id="rId132"/>
    <p:sldId id="26536" r:id="rId133"/>
    <p:sldId id="26532" r:id="rId134"/>
    <p:sldId id="26560" r:id="rId135"/>
    <p:sldId id="26533" r:id="rId136"/>
    <p:sldId id="26534" r:id="rId137"/>
    <p:sldId id="26590" r:id="rId138"/>
    <p:sldId id="26592" r:id="rId139"/>
    <p:sldId id="26517" r:id="rId140"/>
    <p:sldId id="26535" r:id="rId141"/>
    <p:sldId id="26511" r:id="rId142"/>
    <p:sldId id="26521" r:id="rId143"/>
    <p:sldId id="26515" r:id="rId144"/>
    <p:sldId id="26561" r:id="rId145"/>
    <p:sldId id="26588" r:id="rId146"/>
    <p:sldId id="26527" r:id="rId147"/>
    <p:sldId id="26589" r:id="rId148"/>
    <p:sldId id="26530" r:id="rId149"/>
    <p:sldId id="26528" r:id="rId150"/>
    <p:sldId id="26525" r:id="rId151"/>
    <p:sldId id="26603" r:id="rId152"/>
    <p:sldId id="26614" r:id="rId153"/>
    <p:sldId id="26594" r:id="rId154"/>
    <p:sldId id="26711" r:id="rId155"/>
    <p:sldId id="26712" r:id="rId156"/>
    <p:sldId id="26721" r:id="rId157"/>
    <p:sldId id="26719" r:id="rId158"/>
    <p:sldId id="26595" r:id="rId159"/>
    <p:sldId id="26718" r:id="rId160"/>
    <p:sldId id="26714" r:id="rId161"/>
    <p:sldId id="26715" r:id="rId162"/>
    <p:sldId id="26716" r:id="rId163"/>
    <p:sldId id="26717" r:id="rId164"/>
    <p:sldId id="26602" r:id="rId165"/>
    <p:sldId id="26612" r:id="rId166"/>
    <p:sldId id="26722" r:id="rId167"/>
    <p:sldId id="26723" r:id="rId168"/>
    <p:sldId id="26724" r:id="rId169"/>
    <p:sldId id="26725" r:id="rId170"/>
    <p:sldId id="26726" r:id="rId171"/>
    <p:sldId id="26727" r:id="rId172"/>
    <p:sldId id="26599" r:id="rId173"/>
    <p:sldId id="26610" r:id="rId174"/>
    <p:sldId id="26609" r:id="rId175"/>
    <p:sldId id="26608" r:id="rId176"/>
    <p:sldId id="26607" r:id="rId177"/>
    <p:sldId id="26729" r:id="rId178"/>
    <p:sldId id="26728" r:id="rId179"/>
    <p:sldId id="26597" r:id="rId180"/>
    <p:sldId id="26604" r:id="rId181"/>
    <p:sldId id="26600" r:id="rId182"/>
    <p:sldId id="26605" r:id="rId183"/>
    <p:sldId id="26601" r:id="rId184"/>
    <p:sldId id="26375" r:id="rId185"/>
    <p:sldId id="26563" r:id="rId186"/>
    <p:sldId id="26562" r:id="rId187"/>
    <p:sldId id="26565" r:id="rId188"/>
    <p:sldId id="26567" r:id="rId189"/>
    <p:sldId id="26566" r:id="rId190"/>
    <p:sldId id="26606" r:id="rId191"/>
    <p:sldId id="360" r:id="rId192"/>
    <p:sldId id="26591" r:id="rId193"/>
    <p:sldId id="361" r:id="rId194"/>
  </p:sldIdLst>
  <p:sldSz cx="12192000" cy="6858000"/>
  <p:notesSz cx="6858000" cy="9144000"/>
  <p:embeddedFontLst>
    <p:embeddedFont>
      <p:font typeface="Montserrat" panose="00000500000000000000" pitchFamily="2" charset="0"/>
      <p:regular r:id="rId197"/>
      <p:bold r:id="rId198"/>
      <p:italic r:id="rId199"/>
      <p:boldItalic r:id="rId200"/>
    </p:embeddedFont>
    <p:embeddedFont>
      <p:font typeface="Public Sans" pitchFamily="2" charset="0"/>
      <p:regular r:id="rId201"/>
      <p:bold r:id="rId202"/>
      <p:italic r:id="rId203"/>
      <p:boldItalic r:id="rId20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Content" id="{D5A8010D-981F-43AA-A0D6-182EC53CAA84}">
          <p14:sldIdLst>
            <p14:sldId id="26507"/>
            <p14:sldId id="26615"/>
            <p14:sldId id="26620"/>
            <p14:sldId id="26621"/>
            <p14:sldId id="26617"/>
            <p14:sldId id="26622"/>
            <p14:sldId id="26624"/>
            <p14:sldId id="26680"/>
            <p14:sldId id="26626"/>
            <p14:sldId id="26616"/>
            <p14:sldId id="26623"/>
            <p14:sldId id="26627"/>
            <p14:sldId id="26628"/>
            <p14:sldId id="26629"/>
            <p14:sldId id="26630"/>
            <p14:sldId id="26631"/>
            <p14:sldId id="26632"/>
            <p14:sldId id="26633"/>
            <p14:sldId id="26634"/>
            <p14:sldId id="26638"/>
            <p14:sldId id="26677"/>
            <p14:sldId id="26675"/>
            <p14:sldId id="26676"/>
            <p14:sldId id="26636"/>
            <p14:sldId id="26639"/>
            <p14:sldId id="26651"/>
            <p14:sldId id="26653"/>
            <p14:sldId id="26654"/>
            <p14:sldId id="26655"/>
            <p14:sldId id="26684"/>
            <p14:sldId id="26659"/>
            <p14:sldId id="26660"/>
            <p14:sldId id="26661"/>
            <p14:sldId id="26662"/>
            <p14:sldId id="26681"/>
            <p14:sldId id="26742"/>
            <p14:sldId id="26682"/>
            <p14:sldId id="26645"/>
            <p14:sldId id="26667"/>
            <p14:sldId id="26656"/>
            <p14:sldId id="26668"/>
            <p14:sldId id="26694"/>
            <p14:sldId id="26698"/>
            <p14:sldId id="26669"/>
            <p14:sldId id="26685"/>
            <p14:sldId id="26686"/>
            <p14:sldId id="26687"/>
            <p14:sldId id="26635"/>
            <p14:sldId id="26688"/>
            <p14:sldId id="26689"/>
            <p14:sldId id="26690"/>
            <p14:sldId id="26691"/>
            <p14:sldId id="26692"/>
            <p14:sldId id="26693"/>
            <p14:sldId id="26637"/>
            <p14:sldId id="26695"/>
            <p14:sldId id="26696"/>
            <p14:sldId id="26699"/>
            <p14:sldId id="26657"/>
            <p14:sldId id="26658"/>
            <p14:sldId id="26706"/>
            <p14:sldId id="26697"/>
            <p14:sldId id="26700"/>
            <p14:sldId id="26707"/>
            <p14:sldId id="26708"/>
            <p14:sldId id="26732"/>
            <p14:sldId id="26733"/>
            <p14:sldId id="26734"/>
            <p14:sldId id="26735"/>
            <p14:sldId id="26736"/>
            <p14:sldId id="26737"/>
            <p14:sldId id="26739"/>
            <p14:sldId id="26738"/>
            <p14:sldId id="26741"/>
            <p14:sldId id="26709"/>
            <p14:sldId id="26702"/>
            <p14:sldId id="26701"/>
            <p14:sldId id="26703"/>
            <p14:sldId id="26710"/>
            <p14:sldId id="26730"/>
            <p14:sldId id="26731"/>
            <p14:sldId id="26650"/>
            <p14:sldId id="26646"/>
            <p14:sldId id="26704"/>
            <p14:sldId id="26678"/>
            <p14:sldId id="26640"/>
            <p14:sldId id="26510"/>
            <p14:sldId id="26524"/>
            <p14:sldId id="26572"/>
            <p14:sldId id="26576"/>
            <p14:sldId id="26549"/>
            <p14:sldId id="26556"/>
            <p14:sldId id="26537"/>
            <p14:sldId id="26577"/>
            <p14:sldId id="26578"/>
            <p14:sldId id="26584"/>
            <p14:sldId id="26568"/>
            <p14:sldId id="26575"/>
            <p14:sldId id="26548"/>
            <p14:sldId id="26550"/>
            <p14:sldId id="26552"/>
            <p14:sldId id="26554"/>
            <p14:sldId id="26553"/>
            <p14:sldId id="26583"/>
            <p14:sldId id="26555"/>
            <p14:sldId id="26551"/>
            <p14:sldId id="271"/>
            <p14:sldId id="26523"/>
            <p14:sldId id="26514"/>
            <p14:sldId id="26580"/>
            <p14:sldId id="26743"/>
            <p14:sldId id="26582"/>
            <p14:sldId id="26558"/>
            <p14:sldId id="26564"/>
            <p14:sldId id="26557"/>
            <p14:sldId id="26579"/>
            <p14:sldId id="26544"/>
            <p14:sldId id="26545"/>
            <p14:sldId id="26586"/>
            <p14:sldId id="26542"/>
            <p14:sldId id="26518"/>
            <p14:sldId id="26547"/>
            <p14:sldId id="26539"/>
            <p14:sldId id="26540"/>
            <p14:sldId id="26541"/>
            <p14:sldId id="26509"/>
            <p14:sldId id="26522"/>
            <p14:sldId id="26513"/>
            <p14:sldId id="26531"/>
            <p14:sldId id="26559"/>
            <p14:sldId id="26536"/>
            <p14:sldId id="26532"/>
            <p14:sldId id="26560"/>
            <p14:sldId id="26533"/>
            <p14:sldId id="26534"/>
            <p14:sldId id="26590"/>
            <p14:sldId id="26592"/>
            <p14:sldId id="26517"/>
            <p14:sldId id="26535"/>
            <p14:sldId id="26511"/>
            <p14:sldId id="26521"/>
            <p14:sldId id="26515"/>
            <p14:sldId id="26561"/>
            <p14:sldId id="26588"/>
            <p14:sldId id="26527"/>
            <p14:sldId id="26589"/>
            <p14:sldId id="26530"/>
            <p14:sldId id="26528"/>
            <p14:sldId id="26525"/>
            <p14:sldId id="26603"/>
            <p14:sldId id="26614"/>
            <p14:sldId id="26594"/>
            <p14:sldId id="26711"/>
            <p14:sldId id="26712"/>
            <p14:sldId id="26721"/>
            <p14:sldId id="26719"/>
            <p14:sldId id="26595"/>
            <p14:sldId id="26718"/>
            <p14:sldId id="26714"/>
            <p14:sldId id="26715"/>
            <p14:sldId id="26716"/>
            <p14:sldId id="26717"/>
            <p14:sldId id="26602"/>
            <p14:sldId id="26612"/>
            <p14:sldId id="26722"/>
            <p14:sldId id="26723"/>
            <p14:sldId id="26724"/>
            <p14:sldId id="26725"/>
            <p14:sldId id="26726"/>
            <p14:sldId id="26727"/>
            <p14:sldId id="26599"/>
            <p14:sldId id="26610"/>
            <p14:sldId id="26609"/>
            <p14:sldId id="26608"/>
            <p14:sldId id="26607"/>
            <p14:sldId id="26729"/>
            <p14:sldId id="26728"/>
            <p14:sldId id="26597"/>
            <p14:sldId id="26604"/>
            <p14:sldId id="26600"/>
            <p14:sldId id="26605"/>
            <p14:sldId id="26601"/>
          </p14:sldIdLst>
        </p14:section>
        <p14:section name="Additional assets" id="{ACCADEBA-79DB-4F18-8F19-E4DF86159DFB}">
          <p14:sldIdLst>
            <p14:sldId id="26375"/>
            <p14:sldId id="26563"/>
            <p14:sldId id="26562"/>
            <p14:sldId id="26565"/>
            <p14:sldId id="26567"/>
            <p14:sldId id="26566"/>
            <p14:sldId id="26606"/>
          </p14:sldIdLst>
        </p14:section>
        <p14:section name="References &amp; copyright" id="{DBC31484-F5F8-4CB1-8DB4-A562A9780899}">
          <p14:sldIdLst>
            <p14:sldId id="360"/>
            <p14:sldId id="26591"/>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B51458"/>
    <a:srgbClr val="00ACC2"/>
    <a:srgbClr val="64BB47"/>
    <a:srgbClr val="E5F7FC"/>
    <a:srgbClr val="FBDBE7"/>
    <a:srgbClr val="FFFFFF"/>
    <a:srgbClr val="EDF9E0"/>
    <a:srgbClr val="63E2EF"/>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C2CBE-C1AA-414F-A2A7-6DE1FBDE1B6E}" v="1" dt="2025-11-27T22:36:57.286"/>
    <p1510:client id="{8C940012-C9BE-4837-A54A-A317110F34BB}" v="58" dt="2025-11-27T19:12:20.844"/>
    <p1510:client id="{8F8A53C8-00F5-E445-89B2-95AF6EC8364B}" v="3" dt="2025-11-27T22:55:05.501"/>
    <p1510:client id="{EF14E53C-38E3-48FE-9CF7-93C2354B267F}" v="62" dt="2025-11-27T23:06:51.097"/>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80" y="8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font" Target="fonts/font3.fntdata"/><Relationship Id="rId203" Type="http://schemas.openxmlformats.org/officeDocument/2006/relationships/font" Target="fonts/font7.fntdata"/><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209" Type="http://schemas.microsoft.com/office/2015/10/relationships/revisionInfo" Target="revisionInfo.xml"/><Relationship Id="rId190" Type="http://schemas.openxmlformats.org/officeDocument/2006/relationships/slide" Target="slides/slide189.xml"/><Relationship Id="rId204"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microsoft.com/office/2018/10/relationships/authors" Target="author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handoutMaster" Target="handoutMasters/handoutMaster1.xml"/><Relationship Id="rId200" Type="http://schemas.openxmlformats.org/officeDocument/2006/relationships/font" Target="fonts/font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1.fntdata"/><Relationship Id="rId201" Type="http://schemas.openxmlformats.org/officeDocument/2006/relationships/font" Target="fonts/font5.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2.fntdata"/><Relationship Id="rId202" Type="http://schemas.openxmlformats.org/officeDocument/2006/relationships/font" Target="fonts/font6.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8/12/2025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8/12/2025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7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vpowerhouse.com.au/car-guide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vpowerhouse.com.au/car-guides/volvo/volvo-ex90/" TargetMode="External"/><Relationship Id="rId4" Type="http://schemas.openxmlformats.org/officeDocument/2006/relationships/hyperlink" Target="https://evpowerhouse.com.au/car-guides/volvo/"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opendata.transport.nsw.gov.au/data/dataset/be1c4de4-4517-4bd0-8a09-2965ddfc7179/resource/7bbb6461-e52d-4fe7-ace4-a15c30198de0/download/ev_chargers_consolidated_sep25.csv"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 for teachers:</a:t>
            </a:r>
          </a:p>
          <a:p>
            <a:r>
              <a:rPr lang="en-AU"/>
              <a:t>This is an example of how you can address the differences between devices that present analogue and digital data. This table should be expanded to include the other options outlined in the teaching program including:</a:t>
            </a:r>
          </a:p>
          <a:p>
            <a:pPr marL="285750" lvl="0" indent="-285750">
              <a:buFont typeface="Arial" panose="020B0604020202020204" pitchFamily="34" charset="0"/>
              <a:buChar char="•"/>
            </a:pPr>
            <a:r>
              <a:rPr lang="en-AU" sz="1600" kern="1200">
                <a:solidFill>
                  <a:schemeClr val="tx1"/>
                </a:solidFill>
                <a:effectLst/>
                <a:latin typeface="Arial" panose="020B0604020202020204" pitchFamily="34" charset="0"/>
                <a:ea typeface="+mn-ea"/>
                <a:cs typeface="Arial" panose="020B0604020202020204" pitchFamily="34" charset="0"/>
              </a:rPr>
              <a:t>odometers</a:t>
            </a:r>
          </a:p>
          <a:p>
            <a:pPr marL="285750" lvl="0" indent="-285750">
              <a:buFont typeface="Arial" panose="020B0604020202020204" pitchFamily="34" charset="0"/>
              <a:buChar char="•"/>
            </a:pPr>
            <a:r>
              <a:rPr lang="en-AU" sz="1600" kern="1200">
                <a:solidFill>
                  <a:schemeClr val="tx1"/>
                </a:solidFill>
                <a:effectLst/>
                <a:latin typeface="Arial" panose="020B0604020202020204" pitchFamily="34" charset="0"/>
                <a:ea typeface="+mn-ea"/>
                <a:cs typeface="Arial" panose="020B0604020202020204" pitchFamily="34" charset="0"/>
              </a:rPr>
              <a:t>maps</a:t>
            </a:r>
          </a:p>
          <a:p>
            <a:pPr marL="285750" lvl="0" indent="-285750">
              <a:buFont typeface="Arial" panose="020B0604020202020204" pitchFamily="34" charset="0"/>
              <a:buChar char="•"/>
            </a:pPr>
            <a:r>
              <a:rPr lang="en-AU" sz="1600" kern="1200">
                <a:solidFill>
                  <a:schemeClr val="tx1"/>
                </a:solidFill>
                <a:effectLst/>
                <a:latin typeface="Arial" panose="020B0604020202020204" pitchFamily="34" charset="0"/>
                <a:ea typeface="+mn-ea"/>
                <a:cs typeface="Arial" panose="020B0604020202020204" pitchFamily="34" charset="0"/>
              </a:rPr>
              <a:t>trip planners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3694229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C10AE-3A84-9502-C6E5-EB7DAF1B6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D3CC5-ABA0-0A90-5871-3A1086935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6189E-B351-9B96-5008-9686DE82C1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DE03CCE-0AA2-D70E-BAF3-16CADE405E5E}"/>
              </a:ext>
            </a:extLst>
          </p:cNvPr>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37753783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64A5B-0038-712B-A2A2-C079FF769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F1069-9F88-1274-A418-378C87FE3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DF7E1-C11B-35C1-1AC3-2C9CA0B5255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FCDF3F8-8AF8-734A-9ECF-1647D69C8903}"/>
              </a:ext>
            </a:extLst>
          </p:cNvPr>
          <p:cNvSpPr>
            <a:spLocks noGrp="1"/>
          </p:cNvSpPr>
          <p:nvPr>
            <p:ph type="sldNum" sz="quarter" idx="5"/>
          </p:nvPr>
        </p:nvSpPr>
        <p:spPr/>
        <p:txBody>
          <a:bodyPr/>
          <a:lstStyle/>
          <a:p>
            <a:fld id="{D09C5488-DD16-4714-9519-7BE21BA11D4E}" type="slidenum">
              <a:rPr lang="en-AU" smtClean="0"/>
              <a:t>128</a:t>
            </a:fld>
            <a:endParaRPr lang="en-AU"/>
          </a:p>
        </p:txBody>
      </p:sp>
    </p:spTree>
    <p:extLst>
      <p:ext uri="{BB962C8B-B14F-4D97-AF65-F5344CB8AC3E}">
        <p14:creationId xmlns:p14="http://schemas.microsoft.com/office/powerpoint/2010/main" val="16839283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AC19-9888-4962-5A6A-EB4E27CE5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68057-CBD7-1BF0-4048-5E09EFCC7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B5639-5E9C-38FE-2422-4CC7CB9CC45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84EE625-C1ED-1ABF-8D2F-288B8080170F}"/>
              </a:ext>
            </a:extLst>
          </p:cNvPr>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27757302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D684A-6240-DA68-D60B-FD37B6F8D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9D5E4-CB88-022B-7FDD-CF502AC84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DA368-9BAE-0663-2C13-74B2E8ABA0F5}"/>
              </a:ext>
            </a:extLst>
          </p:cNvPr>
          <p:cNvSpPr>
            <a:spLocks noGrp="1"/>
          </p:cNvSpPr>
          <p:nvPr>
            <p:ph type="body" idx="1"/>
          </p:nvPr>
        </p:nvSpPr>
        <p:spPr/>
        <p:txBody>
          <a:bodyPr/>
          <a:lstStyle/>
          <a:p>
            <a:endParaRPr lang="en-AU"/>
          </a:p>
          <a:p>
            <a:r>
              <a:rPr lang="en-AU"/>
              <a:t>https://www.w3schools.com/python/python_for_loops.asp</a:t>
            </a:r>
          </a:p>
        </p:txBody>
      </p:sp>
      <p:sp>
        <p:nvSpPr>
          <p:cNvPr id="4" name="Slide Number Placeholder 3">
            <a:extLst>
              <a:ext uri="{FF2B5EF4-FFF2-40B4-BE49-F238E27FC236}">
                <a16:creationId xmlns:a16="http://schemas.microsoft.com/office/drawing/2014/main" id="{D03BE739-1751-0FF3-D484-07CF6C6E785A}"/>
              </a:ext>
            </a:extLst>
          </p:cNvPr>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30260024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Actual video title is “For Loops: Understanding Execution Flow | Python, Visually Explained” (duration 7:22)</a:t>
            </a:r>
          </a:p>
          <a:p>
            <a:r>
              <a:rPr lang="en-AU"/>
              <a:t>https://www.youtube.com/watch?v=cAkKalfEPtg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30884509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60425-26E6-FB82-62E3-D19042E11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CF632-AA86-6ABE-3175-361437087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0814C-A9E0-D55C-3B52-F4ED36F60B9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055EB0A-6DEC-AB05-D366-030A4B26D1D6}"/>
              </a:ext>
            </a:extLst>
          </p:cNvPr>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22059347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F617-66CE-FE8E-1D00-A496492C8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DC2F3-5D2D-A44B-F31F-5E1C6EC4F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D10D7-0CF2-CDE7-7B49-7D8F5BFFF136}"/>
              </a:ext>
            </a:extLst>
          </p:cNvPr>
          <p:cNvSpPr>
            <a:spLocks noGrp="1"/>
          </p:cNvSpPr>
          <p:nvPr>
            <p:ph type="body" idx="1"/>
          </p:nvPr>
        </p:nvSpPr>
        <p:spPr/>
        <p:txBody>
          <a:bodyPr/>
          <a:lstStyle/>
          <a:p>
            <a:r>
              <a:rPr lang="en-AU"/>
              <a:t>https://realpython.com/python-while-loop/</a:t>
            </a:r>
          </a:p>
          <a:p>
            <a:r>
              <a:rPr lang="en-AU"/>
              <a:t>https://www.w3schools.com/python/python_while_loops.asp</a:t>
            </a:r>
          </a:p>
        </p:txBody>
      </p:sp>
      <p:sp>
        <p:nvSpPr>
          <p:cNvPr id="4" name="Slide Number Placeholder 3">
            <a:extLst>
              <a:ext uri="{FF2B5EF4-FFF2-40B4-BE49-F238E27FC236}">
                <a16:creationId xmlns:a16="http://schemas.microsoft.com/office/drawing/2014/main" id="{356E9191-521E-169D-8E27-7DE98CF58DDE}"/>
              </a:ext>
            </a:extLst>
          </p:cNvPr>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36286664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Actual video title is “Python While Loops, Visually Explained” (duration 10:23)</a:t>
            </a:r>
          </a:p>
          <a:p>
            <a:r>
              <a:rPr lang="en-AU"/>
              <a:t>https://www.youtube.com/watch?v=0DgFHm9EKkQ</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1607153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95D39-7A1A-E901-99A5-2ECBB14EE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1363D-234D-7A60-28CE-4B5E5DCDA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7C2E-FC29-BB8A-2E8A-F1F139D454A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D26651-8F17-8F12-E217-FCE4557C7649}"/>
              </a:ext>
            </a:extLst>
          </p:cNvPr>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33291217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4DFB7-827C-792E-EFCD-65C96D313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A6E34-1815-6A33-63F4-78822662A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748A2-E2AE-E055-9E10-BB9A8D29670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5F0E3B-07DA-60B5-502C-CC39FD8806E8}"/>
              </a:ext>
            </a:extLst>
          </p:cNvPr>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337069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4668B-9D7D-C484-5C98-483E16E6E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5428-FB73-FC55-C38A-42360028A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8F3DA-260B-8E13-DB06-9B8D32F51A8E}"/>
              </a:ext>
            </a:extLst>
          </p:cNvPr>
          <p:cNvSpPr>
            <a:spLocks noGrp="1"/>
          </p:cNvSpPr>
          <p:nvPr>
            <p:ph type="body" idx="1"/>
          </p:nvPr>
        </p:nvSpPr>
        <p:spPr/>
        <p:txBody>
          <a:bodyPr/>
          <a:lstStyle/>
          <a:p>
            <a:r>
              <a:rPr lang="en-AU" sz="1600" b="1" kern="1200">
                <a:solidFill>
                  <a:schemeClr val="tx1"/>
                </a:solidFill>
                <a:effectLst/>
                <a:latin typeface="Arial" panose="020B0604020202020204" pitchFamily="34" charset="0"/>
                <a:ea typeface="+mn-ea"/>
                <a:cs typeface="Arial" panose="020B0604020202020204" pitchFamily="34" charset="0"/>
              </a:rPr>
              <a:t>Digitally or on the board </a:t>
            </a:r>
            <a:r>
              <a:rPr lang="en-AU" sz="1600" kern="1200">
                <a:solidFill>
                  <a:schemeClr val="tx1"/>
                </a:solidFill>
                <a:effectLst/>
                <a:latin typeface="Arial" panose="020B0604020202020204" pitchFamily="34" charset="0"/>
                <a:ea typeface="+mn-ea"/>
                <a:cs typeface="Arial" panose="020B0604020202020204" pitchFamily="34" charset="0"/>
              </a:rPr>
              <a:t>– teacher leads a discussion and populates this Venn diagram considering the teaching program:</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Recall original scenario of trying to plan a long-distance car trip for a holiday (or visiting relatives). Modify scenario changing car to an EV car. Prompt students to describe any possible challenges and collate key points on the board to visualise common themes.</a:t>
            </a:r>
          </a:p>
          <a:p>
            <a:r>
              <a:rPr lang="en-AU" sz="1600" kern="1200">
                <a:solidFill>
                  <a:schemeClr val="tx1"/>
                </a:solidFill>
                <a:effectLst/>
                <a:latin typeface="Arial" panose="020B0604020202020204" pitchFamily="34" charset="0"/>
                <a:ea typeface="+mn-ea"/>
                <a:cs typeface="Arial" panose="020B0604020202020204" pitchFamily="34" charset="0"/>
              </a:rPr>
              <a:t>Students share any experiences of EV car trips, including distance and time between charges.</a:t>
            </a:r>
          </a:p>
          <a:p>
            <a:r>
              <a:rPr lang="en-AU" sz="1600" kern="1200">
                <a:solidFill>
                  <a:schemeClr val="tx1"/>
                </a:solidFill>
                <a:effectLst/>
                <a:latin typeface="Arial" panose="020B0604020202020204" pitchFamily="34" charset="0"/>
                <a:ea typeface="+mn-ea"/>
                <a:cs typeface="Arial" panose="020B0604020202020204" pitchFamily="34" charset="0"/>
              </a:rPr>
              <a:t>Students consider availability of car charging locations beyond their immediate town or suburb.</a:t>
            </a:r>
          </a:p>
          <a:p>
            <a:endParaRPr lang="en-AU"/>
          </a:p>
        </p:txBody>
      </p:sp>
      <p:sp>
        <p:nvSpPr>
          <p:cNvPr id="4" name="Slide Number Placeholder 3">
            <a:extLst>
              <a:ext uri="{FF2B5EF4-FFF2-40B4-BE49-F238E27FC236}">
                <a16:creationId xmlns:a16="http://schemas.microsoft.com/office/drawing/2014/main" id="{9EA76931-46D0-55F4-7D98-BAFBEB97E293}"/>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9585082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EF75D-E2BC-B96A-E866-4D516AF8B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09552-6CD3-77F9-4CE2-8F9723938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A695C-15AE-561F-A350-5073A0A61D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C29CD9D-F7D3-4DE8-024D-20DC73001FE2}"/>
              </a:ext>
            </a:extLst>
          </p:cNvPr>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2590287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161EA-5D73-DEAD-042C-3482EB7E4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B670A-4245-F5EF-8DF9-00F0C6A0A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E19C4-304B-41EC-0CC6-15219521B12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8C3DFA8-F955-549B-D73F-8FFDF6B9D88A}"/>
              </a:ext>
            </a:extLst>
          </p:cNvPr>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5693369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41A3-17DF-5E7D-5356-BA41998CE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26C8D-432D-9156-D6C7-2670F32EB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0ED2F-AF66-4548-CFE4-203476C96D7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777EF08-07B3-C63E-2479-A568836BF4AC}"/>
              </a:ext>
            </a:extLst>
          </p:cNvPr>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8588500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03A7-616E-827F-65C0-D227F168B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FBCB-332E-E5D6-1488-E6FA8CAFD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008B0-34E1-2F9B-08FF-01373F2671D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2F89CCA-0A68-E54B-CE2A-0804E65394BF}"/>
              </a:ext>
            </a:extLst>
          </p:cNvPr>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35296382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29B8-EA0B-59D9-9AA5-F504F0EBA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96A2A-C30F-EA43-236D-60ED8B475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8BC03-169D-2DBA-84D6-EBBB14AB9CF9}"/>
              </a:ext>
            </a:extLst>
          </p:cNvPr>
          <p:cNvSpPr>
            <a:spLocks noGrp="1"/>
          </p:cNvSpPr>
          <p:nvPr>
            <p:ph type="body" idx="1"/>
          </p:nvPr>
        </p:nvSpPr>
        <p:spPr/>
        <p:txBody>
          <a:bodyPr/>
          <a:lstStyle/>
          <a:p>
            <a:endParaRPr lang="en-AU"/>
          </a:p>
          <a:p>
            <a:endParaRPr lang="en-AU"/>
          </a:p>
          <a:p>
            <a:r>
              <a:rPr lang="en-AU"/>
              <a:t>Python Functions: Visually Explained (14:10)</a:t>
            </a:r>
          </a:p>
          <a:p>
            <a:r>
              <a:rPr lang="en-AU"/>
              <a:t>https://www.youtube.com/watch?v=KW6qncswzHw</a:t>
            </a:r>
          </a:p>
          <a:p>
            <a:endParaRPr lang="en-AU"/>
          </a:p>
          <a:p>
            <a:r>
              <a:rPr lang="en-AU"/>
              <a:t>Visually </a:t>
            </a:r>
            <a:r>
              <a:rPr lang="en-AU" err="1"/>
              <a:t>Explained’s</a:t>
            </a:r>
            <a:r>
              <a:rPr lang="en-AU"/>
              <a:t> Google </a:t>
            </a:r>
            <a:r>
              <a:rPr lang="en-AU" err="1"/>
              <a:t>Colab</a:t>
            </a:r>
            <a:r>
              <a:rPr lang="en-AU"/>
              <a:t> notebook to practice/demo (changes are not saved)</a:t>
            </a:r>
          </a:p>
          <a:p>
            <a:r>
              <a:rPr lang="en-AU"/>
              <a:t>https://colab.research.google.com/drive/1u-_MaZ_bhXsdRJQcM5Qja17rUxtxAun-?usp=sharing</a:t>
            </a:r>
          </a:p>
          <a:p>
            <a:endParaRPr lang="en-AU"/>
          </a:p>
        </p:txBody>
      </p:sp>
      <p:sp>
        <p:nvSpPr>
          <p:cNvPr id="4" name="Slide Number Placeholder 3">
            <a:extLst>
              <a:ext uri="{FF2B5EF4-FFF2-40B4-BE49-F238E27FC236}">
                <a16:creationId xmlns:a16="http://schemas.microsoft.com/office/drawing/2014/main" id="{A0BB132D-4D01-9DD2-72C4-067B94166717}"/>
              </a:ext>
            </a:extLst>
          </p:cNvPr>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30677866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8086-FE0F-B372-C7B4-37509ED73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6CB4D-806E-E0F7-1947-A9D9F68A3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3C14A-71FB-F394-0CA9-5094AD87651B}"/>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82AF284F-93B9-58DA-7296-3E67C67D38A3}"/>
              </a:ext>
            </a:extLst>
          </p:cNvPr>
          <p:cNvSpPr>
            <a:spLocks noGrp="1"/>
          </p:cNvSpPr>
          <p:nvPr>
            <p:ph type="sldNum" sz="quarter" idx="5"/>
          </p:nvPr>
        </p:nvSpPr>
        <p:spPr/>
        <p:txBody>
          <a:bodyPr/>
          <a:lstStyle/>
          <a:p>
            <a:fld id="{D09C5488-DD16-4714-9519-7BE21BA11D4E}" type="slidenum">
              <a:rPr lang="en-AU" smtClean="0"/>
              <a:t>142</a:t>
            </a:fld>
            <a:endParaRPr lang="en-AU"/>
          </a:p>
        </p:txBody>
      </p:sp>
    </p:spTree>
    <p:extLst>
      <p:ext uri="{BB962C8B-B14F-4D97-AF65-F5344CB8AC3E}">
        <p14:creationId xmlns:p14="http://schemas.microsoft.com/office/powerpoint/2010/main" val="37331159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A9346-DB5E-CFE8-FD21-D9FDC8C69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40489-41C2-F75D-1094-4D57E4C0F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86B84-A425-EC9D-5C3B-5A7506EA5418}"/>
              </a:ext>
            </a:extLst>
          </p:cNvPr>
          <p:cNvSpPr>
            <a:spLocks noGrp="1"/>
          </p:cNvSpPr>
          <p:nvPr>
            <p:ph type="body" idx="1"/>
          </p:nvPr>
        </p:nvSpPr>
        <p:spPr/>
        <p:txBody>
          <a:bodyPr/>
          <a:lstStyle/>
          <a:p>
            <a:r>
              <a:rPr lang="en-AU" sz="1600" kern="1200">
                <a:solidFill>
                  <a:schemeClr val="tx1"/>
                </a:solidFill>
                <a:effectLst/>
                <a:latin typeface="Arial" panose="020B0604020202020204" pitchFamily="34" charset="0"/>
                <a:ea typeface="+mn-ea"/>
                <a:cs typeface="Arial" panose="020B0604020202020204" pitchFamily="34" charset="0"/>
              </a:rPr>
              <a:t>Explain why functions are useful in programming, for example:</a:t>
            </a:r>
          </a:p>
          <a:p>
            <a:pPr marL="285750" lvl="0" indent="-285750">
              <a:buFont typeface="Arial" panose="020B0604020202020204" pitchFamily="34" charset="0"/>
              <a:buChar char="•"/>
            </a:pPr>
            <a:r>
              <a:rPr lang="en-AU" sz="1600" kern="1200">
                <a:solidFill>
                  <a:schemeClr val="tx1"/>
                </a:solidFill>
                <a:effectLst/>
                <a:latin typeface="Arial" panose="020B0604020202020204" pitchFamily="34" charset="0"/>
                <a:ea typeface="+mn-ea"/>
                <a:cs typeface="Arial" panose="020B0604020202020204" pitchFamily="34" charset="0"/>
              </a:rPr>
              <a:t>organise code</a:t>
            </a:r>
          </a:p>
          <a:p>
            <a:pPr marL="285750" lvl="0" indent="-285750">
              <a:buFont typeface="Arial" panose="020B0604020202020204" pitchFamily="34" charset="0"/>
              <a:buChar char="•"/>
            </a:pPr>
            <a:r>
              <a:rPr lang="en-AU" sz="1600" kern="1200">
                <a:solidFill>
                  <a:schemeClr val="tx1"/>
                </a:solidFill>
                <a:effectLst/>
                <a:latin typeface="Arial" panose="020B0604020202020204" pitchFamily="34" charset="0"/>
                <a:ea typeface="+mn-ea"/>
                <a:cs typeface="Arial" panose="020B0604020202020204" pitchFamily="34" charset="0"/>
              </a:rPr>
              <a:t>avoid repetition</a:t>
            </a:r>
          </a:p>
          <a:p>
            <a:pPr marL="285750" lvl="0" indent="-285750">
              <a:buFont typeface="Arial" panose="020B0604020202020204" pitchFamily="34" charset="0"/>
              <a:buChar char="•"/>
            </a:pPr>
            <a:r>
              <a:rPr lang="en-AU" sz="1600" kern="1200">
                <a:solidFill>
                  <a:schemeClr val="tx1"/>
                </a:solidFill>
                <a:effectLst/>
                <a:latin typeface="Arial" panose="020B0604020202020204" pitchFamily="34" charset="0"/>
                <a:ea typeface="+mn-ea"/>
                <a:cs typeface="Arial" panose="020B0604020202020204" pitchFamily="34" charset="0"/>
              </a:rPr>
              <a:t>easier to maintain.</a:t>
            </a:r>
          </a:p>
          <a:p>
            <a:endParaRPr lang="en-AU"/>
          </a:p>
        </p:txBody>
      </p:sp>
      <p:sp>
        <p:nvSpPr>
          <p:cNvPr id="4" name="Slide Number Placeholder 3">
            <a:extLst>
              <a:ext uri="{FF2B5EF4-FFF2-40B4-BE49-F238E27FC236}">
                <a16:creationId xmlns:a16="http://schemas.microsoft.com/office/drawing/2014/main" id="{B6A4A2B9-79BC-D3E7-6F4E-2BA29CB7BEE0}"/>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32708417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Actual video title is “Python Functions: Visually Explained” (duration 14:10)</a:t>
            </a:r>
          </a:p>
          <a:p>
            <a:r>
              <a:rPr lang="en-AU"/>
              <a:t>https://www.youtube.com/watch?v=KW6qncswzHw</a:t>
            </a:r>
          </a:p>
          <a:p>
            <a:endParaRPr lang="en-AU"/>
          </a:p>
          <a:p>
            <a:r>
              <a:rPr lang="en-AU"/>
              <a:t>Teacher note: Watch up to 4:55, then proceed to next slide. The remaining part of the video could be viewed after students have successfully created and called some simple functions.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604863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5E40-40DC-C962-1EA9-B80782FBA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C8EA2-F3A8-CA23-385E-CA95EC88E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26D34-AA1A-11FD-0503-98441BBB06A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F7A5AC8-E3AA-D392-58DF-96058DAD3265}"/>
              </a:ext>
            </a:extLst>
          </p:cNvPr>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22728162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DD9E-033C-ADE4-5059-5C8B05DC1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D1815-3F82-7F0E-B1FB-44DFC1DCE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A5179-97CA-4FF3-3CD0-8B147E9AB51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ABE8BE0-38E8-6823-8E33-24EE752D0BF3}"/>
              </a:ext>
            </a:extLst>
          </p:cNvPr>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68033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1489-E2B4-4BAE-5BD7-CE1609204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54FE4-C4A1-1815-C9B3-84CDE106FA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8E999-87F0-ABB8-8C28-3D711CD87AA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Arial" panose="020B0604020202020204" pitchFamily="34" charset="0"/>
                <a:ea typeface="+mn-ea"/>
                <a:cs typeface="Arial" panose="020B0604020202020204" pitchFamily="34" charset="0"/>
              </a:rPr>
              <a:t>Digitally or on the board </a:t>
            </a:r>
            <a:r>
              <a:rPr lang="en-AU" sz="1600" kern="1200">
                <a:solidFill>
                  <a:schemeClr val="tx1"/>
                </a:solidFill>
                <a:effectLst/>
                <a:latin typeface="Arial" panose="020B0604020202020204" pitchFamily="34" charset="0"/>
                <a:ea typeface="+mn-ea"/>
                <a:cs typeface="Arial" panose="020B0604020202020204" pitchFamily="34" charset="0"/>
              </a:rPr>
              <a:t>– teacher leads a discussion and populates this slide.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kern="1200">
                <a:solidFill>
                  <a:schemeClr val="tx1"/>
                </a:solidFill>
                <a:effectLst/>
                <a:latin typeface="Arial" panose="020B0604020202020204" pitchFamily="34" charset="0"/>
                <a:ea typeface="+mn-ea"/>
                <a:cs typeface="Arial" panose="020B0604020202020204" pitchFamily="34" charset="0"/>
              </a:rPr>
              <a:t>Teachers might like to use the following prompts to encourage responses and class discussion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kern="120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Arial" panose="020B0604020202020204" pitchFamily="34" charset="0"/>
                <a:ea typeface="+mn-ea"/>
                <a:cs typeface="Arial" panose="020B0604020202020204" pitchFamily="34" charset="0"/>
              </a:rPr>
              <a:t>What are some of the benefits of using an EV for this type of road trip? (Plus)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Arial" panose="020B0604020202020204" pitchFamily="34" charset="0"/>
                <a:ea typeface="+mn-ea"/>
                <a:cs typeface="Arial" panose="020B0604020202020204" pitchFamily="34" charset="0"/>
              </a:rPr>
              <a:t>What are the challenges of using an EV for this type of road trip? (Minus)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Arial" panose="020B0604020202020204" pitchFamily="34" charset="0"/>
                <a:ea typeface="+mn-ea"/>
                <a:cs typeface="Arial" panose="020B0604020202020204" pitchFamily="34" charset="0"/>
              </a:rPr>
              <a:t>How does using an of using an EV for this type of road trip affect planning the trip? (Interesting)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kern="1200">
              <a:solidFill>
                <a:schemeClr val="tx1"/>
              </a:solidFill>
              <a:effectLst/>
              <a:latin typeface="Arial" panose="020B0604020202020204" pitchFamily="34" charset="0"/>
              <a:ea typeface="+mn-ea"/>
              <a:cs typeface="Arial" panose="020B0604020202020204" pitchFamily="34" charset="0"/>
            </a:endParaRPr>
          </a:p>
          <a:p>
            <a:endParaRPr lang="en-AU" sz="1600" kern="1200">
              <a:solidFill>
                <a:schemeClr val="tx1"/>
              </a:solidFill>
              <a:effectLst/>
              <a:latin typeface="Arial" panose="020B0604020202020204" pitchFamily="34" charset="0"/>
              <a:ea typeface="+mn-ea"/>
              <a:cs typeface="Arial" panose="020B0604020202020204" pitchFamily="34" charset="0"/>
            </a:endParaRPr>
          </a:p>
          <a:p>
            <a:endParaRPr lang="en-AU" sz="1600" kern="1200">
              <a:solidFill>
                <a:schemeClr val="tx1"/>
              </a:solidFill>
              <a:effectLst/>
              <a:latin typeface="Arial" panose="020B0604020202020204" pitchFamily="34" charset="0"/>
              <a:ea typeface="+mn-ea"/>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F85B796A-A398-7745-44DA-041D99206977}"/>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8567739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CDEDD-6A11-9479-D570-2F72B666D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299D1-6AD7-FFEF-33B7-D5D604734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BA1BD-98FB-35D1-BA1F-AEA95F4B3F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08F0EB6-C30C-B499-DB6C-F3BE020C5DB5}"/>
              </a:ext>
            </a:extLst>
          </p:cNvPr>
          <p:cNvSpPr>
            <a:spLocks noGrp="1"/>
          </p:cNvSpPr>
          <p:nvPr>
            <p:ph type="sldNum" sz="quarter" idx="5"/>
          </p:nvPr>
        </p:nvSpPr>
        <p:spPr/>
        <p:txBody>
          <a:bodyPr/>
          <a:lstStyle/>
          <a:p>
            <a:fld id="{B07158C4-A119-4B78-9DE8-A50001BC31DC}" type="slidenum">
              <a:rPr lang="en-AU" smtClean="0"/>
              <a:pPr/>
              <a:t>148</a:t>
            </a:fld>
            <a:endParaRPr lang="en-AU"/>
          </a:p>
        </p:txBody>
      </p:sp>
    </p:spTree>
    <p:extLst>
      <p:ext uri="{BB962C8B-B14F-4D97-AF65-F5344CB8AC3E}">
        <p14:creationId xmlns:p14="http://schemas.microsoft.com/office/powerpoint/2010/main" val="3248505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4D1A-F332-40E7-59D6-B9FDDA54A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BCA68-308F-8F07-B1AB-2D7223227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5BEA6-A29D-3F61-7571-7BFF6DAFD09B}"/>
              </a:ext>
            </a:extLst>
          </p:cNvPr>
          <p:cNvSpPr>
            <a:spLocks noGrp="1"/>
          </p:cNvSpPr>
          <p:nvPr>
            <p:ph type="body" idx="1"/>
          </p:nvPr>
        </p:nvSpPr>
        <p:spPr/>
        <p:txBody>
          <a:bodyPr/>
          <a:lstStyle/>
          <a:p>
            <a:r>
              <a:rPr lang="en-AU"/>
              <a:t>Example </a:t>
            </a:r>
            <a:r>
              <a:rPr lang="en-AU" err="1"/>
              <a:t>EduChat</a:t>
            </a:r>
            <a:r>
              <a:rPr lang="en-AU"/>
              <a:t> prompt:</a:t>
            </a:r>
          </a:p>
          <a:p>
            <a:r>
              <a:rPr lang="en-AU"/>
              <a:t>What could be possible ideas for this action: "Ask students to think of a real-world task (within the context of planning an EV car trip) they could automate with a function and describe it in a few sentences."</a:t>
            </a:r>
          </a:p>
        </p:txBody>
      </p:sp>
      <p:sp>
        <p:nvSpPr>
          <p:cNvPr id="4" name="Slide Number Placeholder 3">
            <a:extLst>
              <a:ext uri="{FF2B5EF4-FFF2-40B4-BE49-F238E27FC236}">
                <a16:creationId xmlns:a16="http://schemas.microsoft.com/office/drawing/2014/main" id="{683E047E-EB0F-6F5E-1943-D2E13304FD84}"/>
              </a:ext>
            </a:extLst>
          </p:cNvPr>
          <p:cNvSpPr>
            <a:spLocks noGrp="1"/>
          </p:cNvSpPr>
          <p:nvPr>
            <p:ph type="sldNum" sz="quarter" idx="5"/>
          </p:nvPr>
        </p:nvSpPr>
        <p:spPr/>
        <p:txBody>
          <a:bodyPr/>
          <a:lstStyle/>
          <a:p>
            <a:fld id="{B07158C4-A119-4B78-9DE8-A50001BC31DC}" type="slidenum">
              <a:rPr lang="en-AU" smtClean="0"/>
              <a:pPr/>
              <a:t>149</a:t>
            </a:fld>
            <a:endParaRPr lang="en-AU"/>
          </a:p>
        </p:txBody>
      </p:sp>
    </p:spTree>
    <p:extLst>
      <p:ext uri="{BB962C8B-B14F-4D97-AF65-F5344CB8AC3E}">
        <p14:creationId xmlns:p14="http://schemas.microsoft.com/office/powerpoint/2010/main" val="12339388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B3625-27CF-8327-B6D1-95BD6F355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C3C14-574C-981F-EBEA-21EC2D1A6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2319A-810F-9372-A117-A82D1BEB84C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348D46-B47F-4CA2-A8FA-C9FBFF3FFAE3}"/>
              </a:ext>
            </a:extLst>
          </p:cNvPr>
          <p:cNvSpPr>
            <a:spLocks noGrp="1"/>
          </p:cNvSpPr>
          <p:nvPr>
            <p:ph type="sldNum" sz="quarter" idx="5"/>
          </p:nvPr>
        </p:nvSpPr>
        <p:spPr/>
        <p:txBody>
          <a:bodyPr/>
          <a:lstStyle/>
          <a:p>
            <a:fld id="{B07158C4-A119-4B78-9DE8-A50001BC31DC}" type="slidenum">
              <a:rPr lang="en-AU" smtClean="0"/>
              <a:pPr/>
              <a:t>150</a:t>
            </a:fld>
            <a:endParaRPr lang="en-AU"/>
          </a:p>
        </p:txBody>
      </p:sp>
    </p:spTree>
    <p:extLst>
      <p:ext uri="{BB962C8B-B14F-4D97-AF65-F5344CB8AC3E}">
        <p14:creationId xmlns:p14="http://schemas.microsoft.com/office/powerpoint/2010/main" val="17441319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28379-C25D-0141-3C27-7F93E920C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CA035-9A51-1646-2747-75D0095E2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63A70-FE46-86C4-5765-0A54CB1101D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697594D-6E31-8387-7960-8CB5E917C802}"/>
              </a:ext>
            </a:extLst>
          </p:cNvPr>
          <p:cNvSpPr>
            <a:spLocks noGrp="1"/>
          </p:cNvSpPr>
          <p:nvPr>
            <p:ph type="sldNum" sz="quarter" idx="5"/>
          </p:nvPr>
        </p:nvSpPr>
        <p:spPr/>
        <p:txBody>
          <a:bodyPr/>
          <a:lstStyle/>
          <a:p>
            <a:fld id="{D09C5488-DD16-4714-9519-7BE21BA11D4E}" type="slidenum">
              <a:rPr lang="en-AU" smtClean="0"/>
              <a:t>152</a:t>
            </a:fld>
            <a:endParaRPr lang="en-AU"/>
          </a:p>
        </p:txBody>
      </p:sp>
    </p:spTree>
    <p:extLst>
      <p:ext uri="{BB962C8B-B14F-4D97-AF65-F5344CB8AC3E}">
        <p14:creationId xmlns:p14="http://schemas.microsoft.com/office/powerpoint/2010/main" val="19412530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8570-F82D-6A40-FB67-CC6E3FE58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44BDB-9C49-C242-2571-D45179D8C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D9204-62CF-CE66-E365-796286E45E3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9B1D07E-8DC1-9610-FFC6-0B27C4A1CA79}"/>
              </a:ext>
            </a:extLst>
          </p:cNvPr>
          <p:cNvSpPr>
            <a:spLocks noGrp="1"/>
          </p:cNvSpPr>
          <p:nvPr>
            <p:ph type="sldNum" sz="quarter" idx="5"/>
          </p:nvPr>
        </p:nvSpPr>
        <p:spPr/>
        <p:txBody>
          <a:bodyPr/>
          <a:lstStyle/>
          <a:p>
            <a:fld id="{D09C5488-DD16-4714-9519-7BE21BA11D4E}" type="slidenum">
              <a:rPr lang="en-AU" smtClean="0"/>
              <a:t>165</a:t>
            </a:fld>
            <a:endParaRPr lang="en-AU"/>
          </a:p>
        </p:txBody>
      </p:sp>
    </p:spTree>
    <p:extLst>
      <p:ext uri="{BB962C8B-B14F-4D97-AF65-F5344CB8AC3E}">
        <p14:creationId xmlns:p14="http://schemas.microsoft.com/office/powerpoint/2010/main" val="30057653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91B4E-88A9-9354-A2F1-78CE1777B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8E45B-1C80-B319-256A-EBB2CDFB8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9BB79-C735-AAB3-85AE-AA7A6B56DBC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EEA5D8A8-EC7F-28A8-7E61-09042EE52422}"/>
              </a:ext>
            </a:extLst>
          </p:cNvPr>
          <p:cNvSpPr>
            <a:spLocks noGrp="1"/>
          </p:cNvSpPr>
          <p:nvPr>
            <p:ph type="sldNum" sz="quarter" idx="5"/>
          </p:nvPr>
        </p:nvSpPr>
        <p:spPr/>
        <p:txBody>
          <a:bodyPr/>
          <a:lstStyle/>
          <a:p>
            <a:fld id="{D09C5488-DD16-4714-9519-7BE21BA11D4E}" type="slidenum">
              <a:rPr lang="en-AU" smtClean="0"/>
              <a:t>173</a:t>
            </a:fld>
            <a:endParaRPr lang="en-AU"/>
          </a:p>
        </p:txBody>
      </p:sp>
    </p:spTree>
    <p:extLst>
      <p:ext uri="{BB962C8B-B14F-4D97-AF65-F5344CB8AC3E}">
        <p14:creationId xmlns:p14="http://schemas.microsoft.com/office/powerpoint/2010/main" val="11383447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Please check to skip past ads before playing to students.</a:t>
            </a:r>
          </a:p>
          <a:p>
            <a:r>
              <a:rPr lang="en-AU"/>
              <a:t>Video is embedded. Title: “Sydney to Canberra drive Polestar 2 EV road trip Australia 2022”</a:t>
            </a:r>
          </a:p>
          <a:p>
            <a:r>
              <a:rPr lang="en-AU"/>
              <a:t>https://www.youtube.com/watch?v=EAQsOUKYRS0</a:t>
            </a:r>
          </a:p>
          <a:p>
            <a:r>
              <a:rPr lang="en-AU"/>
              <a:t>Total duration of video is 18:14 </a:t>
            </a:r>
            <a:r>
              <a:rPr lang="en-AU" err="1"/>
              <a:t>min:sec</a:t>
            </a:r>
            <a:endParaRPr lang="en-AU"/>
          </a:p>
          <a:p>
            <a:endParaRPr lang="en-AU"/>
          </a:p>
          <a:p>
            <a:r>
              <a:rPr lang="en-AU"/>
              <a:t>This video shows battery SoC at each stop and how many km have been travelled </a:t>
            </a:r>
          </a:p>
          <a:p>
            <a:r>
              <a:rPr lang="en-AU"/>
              <a:t>The presenter also focuses on charging infrastructure.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174</a:t>
            </a:fld>
            <a:endParaRPr lang="en-AU"/>
          </a:p>
        </p:txBody>
      </p:sp>
    </p:spTree>
    <p:extLst>
      <p:ext uri="{BB962C8B-B14F-4D97-AF65-F5344CB8AC3E}">
        <p14:creationId xmlns:p14="http://schemas.microsoft.com/office/powerpoint/2010/main" val="18801535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Instruct students to rank these tips in order of importance to them and then discuss as a class whether there is agreement or alignment and justify any differences in orders</a:t>
            </a:r>
          </a:p>
          <a:p>
            <a:endParaRPr lang="en-AU"/>
          </a:p>
          <a:p>
            <a:r>
              <a:rPr lang="en-AU"/>
              <a:t>Additionally or alternatively, have students describe in writing what the tip means to them.</a:t>
            </a:r>
          </a:p>
          <a:p>
            <a:endParaRPr lang="en-AU"/>
          </a:p>
          <a:p>
            <a:r>
              <a:rPr lang="en-AU"/>
              <a:t>Possible reference:</a:t>
            </a:r>
          </a:p>
          <a:p>
            <a:r>
              <a:rPr lang="en-AU"/>
              <a:t>https://www.elecology.com/9-safety-tips-for-using-public-ev-chargers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175</a:t>
            </a:fld>
            <a:endParaRPr lang="en-AU"/>
          </a:p>
        </p:txBody>
      </p:sp>
    </p:spTree>
    <p:extLst>
      <p:ext uri="{BB962C8B-B14F-4D97-AF65-F5344CB8AC3E}">
        <p14:creationId xmlns:p14="http://schemas.microsoft.com/office/powerpoint/2010/main" val="28267153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‘Electric vehicle charging: What it's really like in Australia | </a:t>
            </a:r>
            <a:r>
              <a:rPr lang="en-AU" err="1"/>
              <a:t>CarAdvice</a:t>
            </a:r>
            <a:r>
              <a:rPr lang="en-AU"/>
              <a:t>’ (9:38)</a:t>
            </a:r>
          </a:p>
          <a:p>
            <a:r>
              <a:rPr lang="en-AU"/>
              <a:t>https://www.youtube.com/watch?v=NgbISCNp-Ks</a:t>
            </a:r>
          </a:p>
          <a:p>
            <a:endParaRPr lang="en-AU"/>
          </a:p>
          <a:p>
            <a:r>
              <a:rPr lang="en-AU"/>
              <a:t>Published on YT in September 2020 with Melbourne VIC examples presented 5 years ago.</a:t>
            </a:r>
          </a:p>
          <a:p>
            <a:endParaRPr lang="en-AU"/>
          </a:p>
          <a:p>
            <a:r>
              <a:rPr lang="en-AU"/>
              <a:t>Experience may have improved but key concepts presented (charging and user experience) could still be relevant in Australia today (particularly outside metropolitan areas).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176</a:t>
            </a:fld>
            <a:endParaRPr lang="en-AU"/>
          </a:p>
        </p:txBody>
      </p:sp>
    </p:spTree>
    <p:extLst>
      <p:ext uri="{BB962C8B-B14F-4D97-AF65-F5344CB8AC3E}">
        <p14:creationId xmlns:p14="http://schemas.microsoft.com/office/powerpoint/2010/main" val="31285485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‘IKEA: Free EV charging station review at Marsden Park Sydney Australia (9:36)</a:t>
            </a:r>
          </a:p>
          <a:p>
            <a:r>
              <a:rPr lang="en-AU"/>
              <a:t>https://www.youtube.com/watch?v=1rnzLmPV6dA</a:t>
            </a:r>
          </a:p>
          <a:p>
            <a:endParaRPr lang="en-AU"/>
          </a:p>
          <a:p>
            <a:r>
              <a:rPr lang="en-AU"/>
              <a:t>Published on YT on 23 March 2023 (3 years ago).</a:t>
            </a:r>
          </a:p>
          <a:p>
            <a:endParaRPr lang="en-AU"/>
          </a:p>
          <a:p>
            <a:r>
              <a:rPr lang="en-AU"/>
              <a:t>Experience may have improved but key concepts presented (charging and user experience) could still be relevant today.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177</a:t>
            </a:fld>
            <a:endParaRPr lang="en-AU"/>
          </a:p>
        </p:txBody>
      </p:sp>
    </p:spTree>
    <p:extLst>
      <p:ext uri="{BB962C8B-B14F-4D97-AF65-F5344CB8AC3E}">
        <p14:creationId xmlns:p14="http://schemas.microsoft.com/office/powerpoint/2010/main" val="4018081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u="none"/>
              <a:t>‘Planning an Outback road trip in an EV’ (6:43)</a:t>
            </a:r>
          </a:p>
          <a:p>
            <a:r>
              <a:rPr lang="en-AU" b="0" u="none"/>
              <a:t>https://www.youtube.com/watch?v=21lG7xqzk0U</a:t>
            </a:r>
          </a:p>
          <a:p>
            <a:endParaRPr lang="en-AU" b="0" u="none"/>
          </a:p>
          <a:p>
            <a:r>
              <a:rPr lang="en-AU" b="1" u="sng"/>
              <a:t>Teacher note:</a:t>
            </a:r>
            <a:r>
              <a:rPr lang="en-AU" b="0" u="none"/>
              <a:t> </a:t>
            </a:r>
            <a:r>
              <a:rPr lang="en-AU"/>
              <a:t>Choose to show this before or after the PMI and brainstorming activities.</a:t>
            </a:r>
          </a:p>
          <a:p>
            <a:r>
              <a:rPr lang="en-AU"/>
              <a:t>Before: can provide guidance and suggestions for students to consider</a:t>
            </a:r>
          </a:p>
          <a:p>
            <a:r>
              <a:rPr lang="en-AU"/>
              <a:t>After: can confirm what students considered and/or use as checklist to identify missing aspects.</a:t>
            </a:r>
          </a:p>
          <a:p>
            <a:endParaRPr lang="en-AU"/>
          </a:p>
          <a:p>
            <a:r>
              <a:rPr lang="en-AU"/>
              <a:t>While the video covers an interstate trip to Longreach, Queensland, importantly it follows part of the Kamilaroi Highway from Gunnedah to Bourke. It also shows an example of destinations of interest within NSW (see section on Lightning Ridge)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9784529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‘Electric vehicle fast charging station review: Evie Macquarie Centre’ (10:48)</a:t>
            </a:r>
          </a:p>
          <a:p>
            <a:r>
              <a:rPr lang="en-AU"/>
              <a:t>https://www.youtube.com/watch?v=gBdxcz5eltk</a:t>
            </a:r>
          </a:p>
          <a:p>
            <a:endParaRPr lang="en-AU"/>
          </a:p>
          <a:p>
            <a:r>
              <a:rPr lang="en-AU"/>
              <a:t>Published on YT on 9 March 2022 (3 years ago).</a:t>
            </a:r>
          </a:p>
          <a:p>
            <a:endParaRPr lang="en-AU"/>
          </a:p>
          <a:p>
            <a:r>
              <a:rPr lang="en-AU"/>
              <a:t>Experience may have improved but key concepts presented (charging and user experience) could still be relevant today.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178</a:t>
            </a:fld>
            <a:endParaRPr lang="en-AU"/>
          </a:p>
        </p:txBody>
      </p:sp>
    </p:spTree>
    <p:extLst>
      <p:ext uri="{BB962C8B-B14F-4D97-AF65-F5344CB8AC3E}">
        <p14:creationId xmlns:p14="http://schemas.microsoft.com/office/powerpoint/2010/main" val="23071693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This template can be used instead of sticky notes and paper to map out the user journey. It may need additional prompts and some headings re-labelled to provide more scaffolding for students.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179</a:t>
            </a:fld>
            <a:endParaRPr lang="en-AU"/>
          </a:p>
        </p:txBody>
      </p:sp>
    </p:spTree>
    <p:extLst>
      <p:ext uri="{BB962C8B-B14F-4D97-AF65-F5344CB8AC3E}">
        <p14:creationId xmlns:p14="http://schemas.microsoft.com/office/powerpoint/2010/main" val="26006790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‘This Is How Easy It Is to Hack EV Chargers | WSJ’ (7:54)</a:t>
            </a:r>
          </a:p>
          <a:p>
            <a:r>
              <a:rPr lang="en-AU"/>
              <a:t>https://www.youtube.com/watch?v=J_6BZDnSpGE</a:t>
            </a:r>
          </a:p>
          <a:p>
            <a:endParaRPr lang="en-AU"/>
          </a:p>
          <a:p>
            <a:r>
              <a:rPr lang="en-AU"/>
              <a:t>Published on YT in 2024 with UK examples presented from 5 to 6 years ago.</a:t>
            </a:r>
          </a:p>
          <a:p>
            <a:endParaRPr lang="en-AU"/>
          </a:p>
          <a:p>
            <a:r>
              <a:rPr lang="en-AU"/>
              <a:t>Key concepts presented are still relevant today.</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181</a:t>
            </a:fld>
            <a:endParaRPr lang="en-AU"/>
          </a:p>
        </p:txBody>
      </p:sp>
    </p:spTree>
    <p:extLst>
      <p:ext uri="{BB962C8B-B14F-4D97-AF65-F5344CB8AC3E}">
        <p14:creationId xmlns:p14="http://schemas.microsoft.com/office/powerpoint/2010/main" val="19979798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7A617-5966-1628-9ECB-DF7789F46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2FBC2-C1BE-0009-676D-2023F10C5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644E8-3106-DECA-ECB4-61E5C0941A7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FE67988-29CF-B389-8788-3AA8E0EA6809}"/>
              </a:ext>
            </a:extLst>
          </p:cNvPr>
          <p:cNvSpPr>
            <a:spLocks noGrp="1"/>
          </p:cNvSpPr>
          <p:nvPr>
            <p:ph type="sldNum" sz="quarter" idx="5"/>
          </p:nvPr>
        </p:nvSpPr>
        <p:spPr/>
        <p:txBody>
          <a:bodyPr/>
          <a:lstStyle/>
          <a:p>
            <a:fld id="{B07158C4-A119-4B78-9DE8-A50001BC31DC}" type="slidenum">
              <a:rPr lang="en-AU" smtClean="0"/>
              <a:pPr/>
              <a:t>182</a:t>
            </a:fld>
            <a:endParaRPr lang="en-AU"/>
          </a:p>
        </p:txBody>
      </p:sp>
    </p:spTree>
    <p:extLst>
      <p:ext uri="{BB962C8B-B14F-4D97-AF65-F5344CB8AC3E}">
        <p14:creationId xmlns:p14="http://schemas.microsoft.com/office/powerpoint/2010/main" val="26808255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‘How EVs Can Be Hacked | WSJ Tech News Briefing’ (6:41)</a:t>
            </a:r>
          </a:p>
          <a:p>
            <a:r>
              <a:rPr lang="en-AU"/>
              <a:t>https://www.youtube.com/watch?v=vY8Y_zJfQ1E</a:t>
            </a:r>
          </a:p>
          <a:p>
            <a:endParaRPr lang="en-AU"/>
          </a:p>
          <a:p>
            <a:r>
              <a:rPr lang="en-AU"/>
              <a:t>This video is an audio only podcast and may be difficult for some students to focus on. It can be used to support the previous video activity.</a:t>
            </a:r>
          </a:p>
          <a:p>
            <a:endParaRPr lang="en-AU"/>
          </a:p>
          <a:p>
            <a:r>
              <a:rPr lang="en-AU"/>
              <a:t>Potential questions from the video to ask students:</a:t>
            </a:r>
          </a:p>
          <a:p>
            <a:r>
              <a:rPr lang="en-AU"/>
              <a:t>Why are cybersecurity experts worried about EVs being hacked?</a:t>
            </a:r>
          </a:p>
          <a:p>
            <a:r>
              <a:rPr lang="en-AU"/>
              <a:t>Why do EVs pose a bigger risk than ICE cars?</a:t>
            </a:r>
          </a:p>
          <a:p>
            <a:r>
              <a:rPr lang="en-AU"/>
              <a:t>How do hackers gain access to EVs?</a:t>
            </a:r>
          </a:p>
          <a:p>
            <a:r>
              <a:rPr lang="en-AU"/>
              <a:t>How are charging stations key in gaining access to EVs?</a:t>
            </a:r>
          </a:p>
          <a:p>
            <a:r>
              <a:rPr lang="en-AU"/>
              <a:t>How have regulators weighed in?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183</a:t>
            </a:fld>
            <a:endParaRPr lang="en-AU"/>
          </a:p>
        </p:txBody>
      </p:sp>
    </p:spTree>
    <p:extLst>
      <p:ext uri="{BB962C8B-B14F-4D97-AF65-F5344CB8AC3E}">
        <p14:creationId xmlns:p14="http://schemas.microsoft.com/office/powerpoint/2010/main" val="36116243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184</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37A3-7061-FE03-3A90-B258B97BA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E8737-7B26-7282-DEF5-A0066BA6B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6C017-3B11-ADE3-0592-C0DD40E76513}"/>
              </a:ext>
            </a:extLst>
          </p:cNvPr>
          <p:cNvSpPr>
            <a:spLocks noGrp="1"/>
          </p:cNvSpPr>
          <p:nvPr>
            <p:ph type="body" idx="1"/>
          </p:nvPr>
        </p:nvSpPr>
        <p:spPr/>
        <p:txBody>
          <a:bodyPr/>
          <a:lstStyle/>
          <a:p>
            <a:r>
              <a:rPr lang="en-AU"/>
              <a:t>Actual video title is “Nested Loops: Visually Explained” (duration 6:35)</a:t>
            </a:r>
          </a:p>
          <a:p>
            <a:r>
              <a:rPr lang="en-AU"/>
              <a:t>https://www.youtube.com/watch?v=je2hZUyq7IA</a:t>
            </a:r>
          </a:p>
          <a:p>
            <a:endParaRPr lang="en-AU"/>
          </a:p>
          <a:p>
            <a:r>
              <a:rPr lang="en-AU"/>
              <a:t>For extension (optional). </a:t>
            </a:r>
          </a:p>
        </p:txBody>
      </p:sp>
      <p:sp>
        <p:nvSpPr>
          <p:cNvPr id="4" name="Slide Number Placeholder 3">
            <a:extLst>
              <a:ext uri="{FF2B5EF4-FFF2-40B4-BE49-F238E27FC236}">
                <a16:creationId xmlns:a16="http://schemas.microsoft.com/office/drawing/2014/main" id="{1B4230B4-F099-45B6-FB51-3DDE8295D895}"/>
              </a:ext>
            </a:extLst>
          </p:cNvPr>
          <p:cNvSpPr>
            <a:spLocks noGrp="1"/>
          </p:cNvSpPr>
          <p:nvPr>
            <p:ph type="sldNum" sz="quarter" idx="5"/>
          </p:nvPr>
        </p:nvSpPr>
        <p:spPr/>
        <p:txBody>
          <a:bodyPr/>
          <a:lstStyle/>
          <a:p>
            <a:fld id="{B07158C4-A119-4B78-9DE8-A50001BC31DC}" type="slidenum">
              <a:rPr lang="en-AU" smtClean="0"/>
              <a:pPr/>
              <a:t>185</a:t>
            </a:fld>
            <a:endParaRPr lang="en-AU"/>
          </a:p>
        </p:txBody>
      </p:sp>
    </p:spTree>
    <p:extLst>
      <p:ext uri="{BB962C8B-B14F-4D97-AF65-F5344CB8AC3E}">
        <p14:creationId xmlns:p14="http://schemas.microsoft.com/office/powerpoint/2010/main" val="1195956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92299-61AA-7B1F-9D5B-74ABCCA79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103BA-4FF7-1A48-F4C4-CED57489C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6711B-07E4-6185-5A6D-9D6BA3A2E482}"/>
              </a:ext>
            </a:extLst>
          </p:cNvPr>
          <p:cNvSpPr>
            <a:spLocks noGrp="1"/>
          </p:cNvSpPr>
          <p:nvPr>
            <p:ph type="body" idx="1"/>
          </p:nvPr>
        </p:nvSpPr>
        <p:spPr/>
        <p:txBody>
          <a:bodyPr/>
          <a:lstStyle/>
          <a:p>
            <a:r>
              <a:rPr lang="en-AU"/>
              <a:t>Actual video title is “Python Functions: 3 Key Practice Problems Visually Explained” (duration 7:50)</a:t>
            </a:r>
          </a:p>
          <a:p>
            <a:r>
              <a:rPr lang="en-AU"/>
              <a:t>https://www.youtube.com/watch?v=hFIo05dSD0U</a:t>
            </a:r>
          </a:p>
          <a:p>
            <a:endParaRPr lang="en-AU"/>
          </a:p>
          <a:p>
            <a:r>
              <a:rPr lang="en-AU"/>
              <a:t>Examples of how to practice writing functions</a:t>
            </a:r>
          </a:p>
        </p:txBody>
      </p:sp>
      <p:sp>
        <p:nvSpPr>
          <p:cNvPr id="4" name="Slide Number Placeholder 3">
            <a:extLst>
              <a:ext uri="{FF2B5EF4-FFF2-40B4-BE49-F238E27FC236}">
                <a16:creationId xmlns:a16="http://schemas.microsoft.com/office/drawing/2014/main" id="{F1957E95-0359-9A3E-FEA8-77E76112E858}"/>
              </a:ext>
            </a:extLst>
          </p:cNvPr>
          <p:cNvSpPr>
            <a:spLocks noGrp="1"/>
          </p:cNvSpPr>
          <p:nvPr>
            <p:ph type="sldNum" sz="quarter" idx="5"/>
          </p:nvPr>
        </p:nvSpPr>
        <p:spPr/>
        <p:txBody>
          <a:bodyPr/>
          <a:lstStyle/>
          <a:p>
            <a:fld id="{B07158C4-A119-4B78-9DE8-A50001BC31DC}" type="slidenum">
              <a:rPr lang="en-AU" smtClean="0"/>
              <a:pPr/>
              <a:t>186</a:t>
            </a:fld>
            <a:endParaRPr lang="en-AU"/>
          </a:p>
        </p:txBody>
      </p:sp>
    </p:spTree>
    <p:extLst>
      <p:ext uri="{BB962C8B-B14F-4D97-AF65-F5344CB8AC3E}">
        <p14:creationId xmlns:p14="http://schemas.microsoft.com/office/powerpoint/2010/main" val="822876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5B6D-E8A9-15A1-DF16-08E8083E0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E64B2-FA3E-6BEE-7921-A03994849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7A41F-A5AC-40B4-EACF-0EFB2F1D1DA4}"/>
              </a:ext>
            </a:extLst>
          </p:cNvPr>
          <p:cNvSpPr>
            <a:spLocks noGrp="1"/>
          </p:cNvSpPr>
          <p:nvPr>
            <p:ph type="body" idx="1"/>
          </p:nvPr>
        </p:nvSpPr>
        <p:spPr/>
        <p:txBody>
          <a:bodyPr/>
          <a:lstStyle/>
          <a:p>
            <a:r>
              <a:rPr lang="en-AU"/>
              <a:t>Actual video title is “Introduction to Python using </a:t>
            </a:r>
            <a:r>
              <a:rPr lang="en-AU" err="1"/>
              <a:t>Jupyter</a:t>
            </a:r>
            <a:r>
              <a:rPr lang="en-AU"/>
              <a:t> Notebooks” (duration 14:40)</a:t>
            </a:r>
          </a:p>
          <a:p>
            <a:r>
              <a:rPr lang="en-AU"/>
              <a:t>https://www.youtube.com/watch?v=SV4VLrd9USQ</a:t>
            </a:r>
          </a:p>
          <a:p>
            <a:endParaRPr lang="en-AU"/>
          </a:p>
          <a:p>
            <a:r>
              <a:rPr lang="en-AU"/>
              <a:t>This video also covers common data types in Python</a:t>
            </a:r>
          </a:p>
        </p:txBody>
      </p:sp>
      <p:sp>
        <p:nvSpPr>
          <p:cNvPr id="4" name="Slide Number Placeholder 3">
            <a:extLst>
              <a:ext uri="{FF2B5EF4-FFF2-40B4-BE49-F238E27FC236}">
                <a16:creationId xmlns:a16="http://schemas.microsoft.com/office/drawing/2014/main" id="{50938E3C-D182-0F96-C5B7-E30A4EE243C6}"/>
              </a:ext>
            </a:extLst>
          </p:cNvPr>
          <p:cNvSpPr>
            <a:spLocks noGrp="1"/>
          </p:cNvSpPr>
          <p:nvPr>
            <p:ph type="sldNum" sz="quarter" idx="5"/>
          </p:nvPr>
        </p:nvSpPr>
        <p:spPr/>
        <p:txBody>
          <a:bodyPr/>
          <a:lstStyle/>
          <a:p>
            <a:fld id="{B07158C4-A119-4B78-9DE8-A50001BC31DC}" type="slidenum">
              <a:rPr lang="en-AU" smtClean="0"/>
              <a:pPr/>
              <a:t>187</a:t>
            </a:fld>
            <a:endParaRPr lang="en-AU"/>
          </a:p>
        </p:txBody>
      </p:sp>
    </p:spTree>
    <p:extLst>
      <p:ext uri="{BB962C8B-B14F-4D97-AF65-F5344CB8AC3E}">
        <p14:creationId xmlns:p14="http://schemas.microsoft.com/office/powerpoint/2010/main" val="1537837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243F-FB3C-025F-7510-394BB7A34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3AECA-9A0D-10FA-4D1E-64743AF09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0A701-FE78-AC1D-EE1E-0C6204BE0181}"/>
              </a:ext>
            </a:extLst>
          </p:cNvPr>
          <p:cNvSpPr>
            <a:spLocks noGrp="1"/>
          </p:cNvSpPr>
          <p:nvPr>
            <p:ph type="body" idx="1"/>
          </p:nvPr>
        </p:nvSpPr>
        <p:spPr/>
        <p:txBody>
          <a:bodyPr/>
          <a:lstStyle/>
          <a:p>
            <a:r>
              <a:rPr lang="en-AU"/>
              <a:t>Actual video title is “Loops in Python (For Loop, While Loop)” (duration 7:11)</a:t>
            </a:r>
          </a:p>
          <a:p>
            <a:r>
              <a:rPr lang="en-AU"/>
              <a:t>https://www.youtube.com/watch?v=I269TjuEVQA</a:t>
            </a:r>
          </a:p>
          <a:p>
            <a:endParaRPr lang="en-AU"/>
          </a:p>
          <a:p>
            <a:r>
              <a:rPr lang="en-AU"/>
              <a:t>This video also covers common data types in Python</a:t>
            </a:r>
          </a:p>
        </p:txBody>
      </p:sp>
      <p:sp>
        <p:nvSpPr>
          <p:cNvPr id="4" name="Slide Number Placeholder 3">
            <a:extLst>
              <a:ext uri="{FF2B5EF4-FFF2-40B4-BE49-F238E27FC236}">
                <a16:creationId xmlns:a16="http://schemas.microsoft.com/office/drawing/2014/main" id="{1269EBE0-FFFD-DAD5-5B7A-BD3222D8F559}"/>
              </a:ext>
            </a:extLst>
          </p:cNvPr>
          <p:cNvSpPr>
            <a:spLocks noGrp="1"/>
          </p:cNvSpPr>
          <p:nvPr>
            <p:ph type="sldNum" sz="quarter" idx="5"/>
          </p:nvPr>
        </p:nvSpPr>
        <p:spPr/>
        <p:txBody>
          <a:bodyPr/>
          <a:lstStyle/>
          <a:p>
            <a:fld id="{B07158C4-A119-4B78-9DE8-A50001BC31DC}" type="slidenum">
              <a:rPr lang="en-AU" smtClean="0"/>
              <a:pPr/>
              <a:t>188</a:t>
            </a:fld>
            <a:endParaRPr lang="en-AU"/>
          </a:p>
        </p:txBody>
      </p:sp>
    </p:spTree>
    <p:extLst>
      <p:ext uri="{BB962C8B-B14F-4D97-AF65-F5344CB8AC3E}">
        <p14:creationId xmlns:p14="http://schemas.microsoft.com/office/powerpoint/2010/main" val="427274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C652C-4D30-6487-F630-E87BF92D4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96381-3A7D-6F65-4492-555F98770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53AA1-43F0-FAAD-1D5B-A4CE61640DD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B00472D-F7CB-A1D6-1D0C-DD3FDC2319F7}"/>
              </a:ext>
            </a:extLst>
          </p:cNvPr>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22488069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CFE9D-4D60-7416-1BFF-B62D2AACF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3DE55-9F45-AC63-133F-77F8788A3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5FF56-B405-1CEE-C5C8-F9F526005B21}"/>
              </a:ext>
            </a:extLst>
          </p:cNvPr>
          <p:cNvSpPr>
            <a:spLocks noGrp="1"/>
          </p:cNvSpPr>
          <p:nvPr>
            <p:ph type="body" idx="1"/>
          </p:nvPr>
        </p:nvSpPr>
        <p:spPr/>
        <p:txBody>
          <a:bodyPr/>
          <a:lstStyle/>
          <a:p>
            <a:r>
              <a:rPr lang="en-AU"/>
              <a:t>Actual video title is “Introduction to Functions in Python” (duration 5:59)</a:t>
            </a:r>
          </a:p>
          <a:p>
            <a:r>
              <a:rPr lang="en-AU"/>
              <a:t>https://www.youtube.com/watch?v=wbsIEhDM_-0</a:t>
            </a:r>
          </a:p>
          <a:p>
            <a:endParaRPr lang="en-AU"/>
          </a:p>
          <a:p>
            <a:r>
              <a:rPr lang="en-AU"/>
              <a:t>This is slightly more advanced explanation of Functions than the </a:t>
            </a:r>
            <a:r>
              <a:rPr lang="en-AU" i="1"/>
              <a:t>Visually Explained</a:t>
            </a:r>
            <a:r>
              <a:rPr lang="en-AU"/>
              <a:t> video on Functions.</a:t>
            </a:r>
          </a:p>
        </p:txBody>
      </p:sp>
      <p:sp>
        <p:nvSpPr>
          <p:cNvPr id="4" name="Slide Number Placeholder 3">
            <a:extLst>
              <a:ext uri="{FF2B5EF4-FFF2-40B4-BE49-F238E27FC236}">
                <a16:creationId xmlns:a16="http://schemas.microsoft.com/office/drawing/2014/main" id="{11C676E2-BFCC-21B5-C479-70EDF67EBEC6}"/>
              </a:ext>
            </a:extLst>
          </p:cNvPr>
          <p:cNvSpPr>
            <a:spLocks noGrp="1"/>
          </p:cNvSpPr>
          <p:nvPr>
            <p:ph type="sldNum" sz="quarter" idx="5"/>
          </p:nvPr>
        </p:nvSpPr>
        <p:spPr/>
        <p:txBody>
          <a:bodyPr/>
          <a:lstStyle/>
          <a:p>
            <a:fld id="{B07158C4-A119-4B78-9DE8-A50001BC31DC}" type="slidenum">
              <a:rPr lang="en-AU" smtClean="0"/>
              <a:pPr/>
              <a:t>189</a:t>
            </a:fld>
            <a:endParaRPr lang="en-AU"/>
          </a:p>
        </p:txBody>
      </p:sp>
    </p:spTree>
    <p:extLst>
      <p:ext uri="{BB962C8B-B14F-4D97-AF65-F5344CB8AC3E}">
        <p14:creationId xmlns:p14="http://schemas.microsoft.com/office/powerpoint/2010/main" val="18688829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‘This Is the Biggest Problem With EV Adoption | WSJ’ (8:23)</a:t>
            </a:r>
          </a:p>
          <a:p>
            <a:r>
              <a:rPr lang="en-AU"/>
              <a:t>https://www.youtube.com/watch?v=3m_z27LJa6o</a:t>
            </a:r>
          </a:p>
          <a:p>
            <a:endParaRPr lang="en-AU"/>
          </a:p>
          <a:p>
            <a:r>
              <a:rPr lang="en-AU"/>
              <a:t>An optional alternative to the previous video with a focus on the experience of arriving at broken charging stations and incompatibilities.  Published on YT in November 2023 with US examples presented from 1 to 2 years ago.</a:t>
            </a:r>
          </a:p>
          <a:p>
            <a:endParaRPr lang="en-AU"/>
          </a:p>
          <a:p>
            <a:r>
              <a:rPr lang="en-AU"/>
              <a:t>Key concepts presented (user experience) are relevant to consider in Australia.</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190</a:t>
            </a:fld>
            <a:endParaRPr lang="en-AU"/>
          </a:p>
        </p:txBody>
      </p:sp>
    </p:spTree>
    <p:extLst>
      <p:ext uri="{BB962C8B-B14F-4D97-AF65-F5344CB8AC3E}">
        <p14:creationId xmlns:p14="http://schemas.microsoft.com/office/powerpoint/2010/main" val="7919154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191</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193</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notes:</a:t>
            </a:r>
          </a:p>
          <a:p>
            <a:r>
              <a:rPr lang="en-AU"/>
              <a:t>How to create formulas in Microsoft Excel (1:37)</a:t>
            </a:r>
          </a:p>
          <a:p>
            <a:r>
              <a:rPr lang="en-AU"/>
              <a:t>https://www.youtube.com/watch?v=eqBdF3EUlPE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99163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Multiplication in Microsoft Excel (0:41)</a:t>
            </a:r>
          </a:p>
          <a:p>
            <a:r>
              <a:rPr lang="en-AU"/>
              <a:t>https://www.youtube.com/watch?v=Tq2JuklcIeA</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434034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Creating Microsoft Excel formulas and functions (1:39)</a:t>
            </a:r>
          </a:p>
          <a:p>
            <a:r>
              <a:rPr lang="en-AU"/>
              <a:t>https://www.youtube.com/watch?v=qqU2xllewk4</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647494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Excel Tutorial for Beginners (16:16)</a:t>
            </a:r>
          </a:p>
          <a:p>
            <a:r>
              <a:rPr lang="en-AU"/>
              <a:t>https://www.youtube.com/watch?v=LgXzzu68j7M</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968236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2B36-82ED-856D-D3D2-CA3F15992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69A72-9F99-FA1C-7C87-1BBDAAAA3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97B97-68FA-161D-E16F-71D6E1ACAEC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5121397-CA2F-03F7-586B-7CFBA1ACBB46}"/>
              </a:ext>
            </a:extLst>
          </p:cNvPr>
          <p:cNvSpPr>
            <a:spLocks noGrp="1"/>
          </p:cNvSpPr>
          <p:nvPr>
            <p:ph type="sldNum" sz="quarter" idx="5"/>
          </p:nvPr>
        </p:nvSpPr>
        <p:spPr/>
        <p:txBody>
          <a:bodyPr/>
          <a:lstStyle/>
          <a:p>
            <a:fld id="{D09C5488-DD16-4714-9519-7BE21BA11D4E}" type="slidenum">
              <a:rPr lang="en-AU" smtClean="0"/>
              <a:t>27</a:t>
            </a:fld>
            <a:endParaRPr lang="en-AU"/>
          </a:p>
        </p:txBody>
      </p:sp>
    </p:spTree>
    <p:extLst>
      <p:ext uri="{BB962C8B-B14F-4D97-AF65-F5344CB8AC3E}">
        <p14:creationId xmlns:p14="http://schemas.microsoft.com/office/powerpoint/2010/main" val="173523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AC0BC-174A-AFB7-8684-E4764BEE2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2146F-96D4-20B7-DEC4-A8624F8F7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4C607-D5CF-AC70-9298-8EDE9A9ABF01}"/>
              </a:ext>
            </a:extLst>
          </p:cNvPr>
          <p:cNvSpPr>
            <a:spLocks noGrp="1"/>
          </p:cNvSpPr>
          <p:nvPr>
            <p:ph type="body" idx="1"/>
          </p:nvPr>
        </p:nvSpPr>
        <p:spPr/>
        <p:txBody>
          <a:bodyPr/>
          <a:lstStyle/>
          <a:p>
            <a:r>
              <a:rPr lang="en-AU"/>
              <a:t>Image:</a:t>
            </a:r>
          </a:p>
          <a:p>
            <a:r>
              <a:rPr lang="en-AU"/>
              <a:t>https://www.transport.nsw.gov.au/sites/default/files/styles/content_desktop_1x/public/media/images/2023/Electric-vehicle-charging_hero.jpg?itok=G-Yx1XZC</a:t>
            </a:r>
          </a:p>
        </p:txBody>
      </p:sp>
      <p:sp>
        <p:nvSpPr>
          <p:cNvPr id="4" name="Slide Number Placeholder 3">
            <a:extLst>
              <a:ext uri="{FF2B5EF4-FFF2-40B4-BE49-F238E27FC236}">
                <a16:creationId xmlns:a16="http://schemas.microsoft.com/office/drawing/2014/main" id="{071AA748-A261-78C6-93CD-11327243757D}"/>
              </a:ext>
            </a:extLst>
          </p:cNvPr>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439269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‘What types of EVs are there’ (1:38)</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https://www.youtube.com/watch?v=F1fyJUMz8ro</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https://www.mynrma.com.au/open-road/advice-and-how-to/types-of-evs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4411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F2FB2-4A1D-16EE-C4B5-829B4F248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E0D70-FF38-960C-1CCD-099255A1B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A307F-B0A4-F218-E33F-268792E9248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u="sng"/>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Electric vehicles (EV) and internal combustion engines compared.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https://www.transport.nsw.gov.au/projects/current-projects/electric-vehicles/what-electric-vehicle-right-for-me</a:t>
            </a:r>
          </a:p>
          <a:p>
            <a:endParaRPr lang="en-AU"/>
          </a:p>
          <a:p>
            <a:endParaRPr lang="en-AU"/>
          </a:p>
          <a:p>
            <a:r>
              <a:rPr lang="en-AU"/>
              <a:t>https://www.transport.nsw.gov.au/about-us/legal</a:t>
            </a:r>
          </a:p>
          <a:p>
            <a:r>
              <a:rPr lang="en-AU"/>
              <a:t>The State of New South Wales, acting through the Transport for NSW, supports and encourages the reuse of its publicly funded information and endorses the use of the Australian Governments Open Access and Licensing Framework (</a:t>
            </a:r>
            <a:r>
              <a:rPr lang="en-AU" err="1"/>
              <a:t>AusGOAL</a:t>
            </a:r>
            <a:r>
              <a:rPr lang="en-AU"/>
              <a:t>).</a:t>
            </a:r>
          </a:p>
          <a:p>
            <a:endParaRPr lang="en-AU"/>
          </a:p>
          <a:p>
            <a:r>
              <a:rPr lang="en-AU"/>
              <a:t>Unless otherwise stated, all Transport for NSW material on this website is licensed under the Creative Commons Attribution 4.0 licence, except as noted below</a:t>
            </a:r>
          </a:p>
        </p:txBody>
      </p:sp>
      <p:sp>
        <p:nvSpPr>
          <p:cNvPr id="4" name="Slide Number Placeholder 3">
            <a:extLst>
              <a:ext uri="{FF2B5EF4-FFF2-40B4-BE49-F238E27FC236}">
                <a16:creationId xmlns:a16="http://schemas.microsoft.com/office/drawing/2014/main" id="{CAABF7C1-6795-4D29-6EDC-CE94D7DC59B9}"/>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09138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u="sng"/>
              <a:t>Teacher note: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Comparing costs and emissions of different EVs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Use these websites and any other sources to complete the table and identify trends or patterns in the data: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https://www.climatecouncil.org.au/resources/how-do-hybrids-compare-with-battery-electric-vehicles/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https://vesr.gov.au</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https://www.greenvehicleguide.gov.au</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https://redbook.com.au</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563082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E2F77-DD20-B00F-E142-05A788D2D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E1D0A-DCEF-138C-2F01-A9107D5C7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6B165-DF14-CEDE-3310-7F12D85BC842}"/>
              </a:ext>
            </a:extLst>
          </p:cNvPr>
          <p:cNvSpPr>
            <a:spLocks noGrp="1"/>
          </p:cNvSpPr>
          <p:nvPr>
            <p:ph type="body" idx="1"/>
          </p:nvPr>
        </p:nvSpPr>
        <p:spPr/>
        <p:txBody>
          <a:bodyPr/>
          <a:lstStyle/>
          <a:p>
            <a:r>
              <a:rPr lang="en-AU" b="1" u="sng"/>
              <a:t>Teacher notes:</a:t>
            </a:r>
          </a:p>
          <a:p>
            <a:r>
              <a:rPr lang="en-AU"/>
              <a:t>This is a list of some suggested websites students could utilise when researching price and tailpipe emissions of EV cars available in Australia.</a:t>
            </a:r>
          </a:p>
          <a:p>
            <a:endParaRPr lang="en-AU"/>
          </a:p>
          <a:p>
            <a:r>
              <a:rPr lang="en-AU"/>
              <a:t>The following slides have screens shots of available data. Go through them with the class.</a:t>
            </a:r>
          </a:p>
        </p:txBody>
      </p:sp>
      <p:sp>
        <p:nvSpPr>
          <p:cNvPr id="4" name="Slide Number Placeholder 3">
            <a:extLst>
              <a:ext uri="{FF2B5EF4-FFF2-40B4-BE49-F238E27FC236}">
                <a16:creationId xmlns:a16="http://schemas.microsoft.com/office/drawing/2014/main" id="{E2E9A138-DF76-B633-36C7-1731FB680E49}"/>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81802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C677-CDE8-9B4F-8F86-BE9A670D8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C2A0A-CD57-7552-602D-77C1B564F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C8B0A-4FEB-195A-C7BB-7735D8A9501A}"/>
              </a:ext>
            </a:extLst>
          </p:cNvPr>
          <p:cNvSpPr>
            <a:spLocks noGrp="1"/>
          </p:cNvSpPr>
          <p:nvPr>
            <p:ph type="body" idx="1"/>
          </p:nvPr>
        </p:nvSpPr>
        <p:spPr/>
        <p:txBody>
          <a:bodyPr/>
          <a:lstStyle/>
          <a:p>
            <a:r>
              <a:rPr lang="en-AU"/>
              <a:t>Example pathway to find car data on https://evpowerhouse.com.au/car-guides/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hlinkClick r:id="rId3"/>
              </a:rPr>
              <a:t>https://evpowerhouse.com.au/car-guides/</a:t>
            </a: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hlinkClick r:id="rId4"/>
              </a:rPr>
              <a:t>https://evpowerhouse.com.au/car-guides/volvo/</a:t>
            </a: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hlinkClick r:id="rId5"/>
              </a:rPr>
              <a:t>https://evpowerhouse.com.au/car-guides/volvo/volvo-ex90/</a:t>
            </a:r>
            <a:r>
              <a:rPr lang="en-AU" sz="1600"/>
              <a:t> </a:t>
            </a:r>
          </a:p>
          <a:p>
            <a:endParaRPr lang="en-AU"/>
          </a:p>
        </p:txBody>
      </p:sp>
      <p:sp>
        <p:nvSpPr>
          <p:cNvPr id="4" name="Slide Number Placeholder 3">
            <a:extLst>
              <a:ext uri="{FF2B5EF4-FFF2-40B4-BE49-F238E27FC236}">
                <a16:creationId xmlns:a16="http://schemas.microsoft.com/office/drawing/2014/main" id="{90D5EAF3-432A-9FA5-7D54-1A957110FF4F}"/>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610414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 to teachers: </a:t>
            </a:r>
            <a:r>
              <a:rPr lang="en-AU"/>
              <a:t>This is an opportunity to explore activities based on the interests and abilities of the students which may include:</a:t>
            </a:r>
          </a:p>
          <a:p>
            <a:pPr marL="285750" indent="-285750">
              <a:buFont typeface="Arial" panose="020B0604020202020204" pitchFamily="34" charset="0"/>
              <a:buChar char="•"/>
            </a:pPr>
            <a:r>
              <a:rPr lang="en-AU"/>
              <a:t>numeracy activities such as calculating charge time based on battery capacity and charge types</a:t>
            </a:r>
          </a:p>
          <a:p>
            <a:pPr marL="285750" indent="-285750">
              <a:buFont typeface="Arial" panose="020B0604020202020204" pitchFamily="34" charset="0"/>
              <a:buChar char="•"/>
            </a:pPr>
            <a:r>
              <a:rPr lang="en-AU"/>
              <a:t>Research AC charges vs DC Charges</a:t>
            </a:r>
          </a:p>
          <a:p>
            <a:pPr marL="285750" indent="-285750">
              <a:buFont typeface="Arial" panose="020B0604020202020204" pitchFamily="34" charset="0"/>
              <a:buChar char="•"/>
            </a:pPr>
            <a:r>
              <a:rPr lang="en-AU"/>
              <a:t>Comparing the environmental impacts of EVs including charging</a:t>
            </a:r>
          </a:p>
          <a:p>
            <a:endParaRPr lang="en-AU"/>
          </a:p>
          <a:p>
            <a:r>
              <a:rPr lang="en-AU"/>
              <a:t>Before students plan their trips, it is important that they determine the importance of the vehicle, charge type and time it takes to fully charge the battery.</a:t>
            </a:r>
          </a:p>
          <a:p>
            <a:endParaRPr lang="en-AU"/>
          </a:p>
          <a:p>
            <a:r>
              <a:rPr lang="en-AU"/>
              <a:t>Use this slide an example for a quick research task undertaken by students to support their trip planning.</a:t>
            </a:r>
          </a:p>
          <a:p>
            <a:endParaRPr lang="en-AU"/>
          </a:p>
          <a:p>
            <a:r>
              <a:rPr lang="en-AU"/>
              <a:t>The Large circle demonstrates the charge time, The top right is the type of vehicle and the bottom right is the charge type (which may also include is capacity).</a:t>
            </a:r>
          </a:p>
          <a:p>
            <a:endParaRPr lang="en-AU"/>
          </a:p>
          <a:p>
            <a:r>
              <a:rPr lang="en-AU"/>
              <a:t>Extension: Students can create their own infographic using their research.</a:t>
            </a: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907064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53D8B-C764-38C5-65EC-E95EE89F7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F4791-D9A7-B85E-CCC6-3D9EAF154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7D841-EFC6-061C-BF65-F729E16CAB4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latin typeface="Arial" panose="020B0604020202020204" pitchFamily="34" charset="0"/>
                <a:ea typeface="+mn-ea"/>
                <a:cs typeface="Arial" panose="020B0604020202020204" pitchFamily="34" charset="0"/>
              </a:rPr>
              <a:t>Watch: ‘Explainer: EV charging options in Australia.’ (1:32)</a:t>
            </a:r>
          </a:p>
          <a:p>
            <a:r>
              <a:rPr lang="en-AU" sz="1200" kern="1200">
                <a:solidFill>
                  <a:schemeClr val="tx1"/>
                </a:solidFill>
                <a:latin typeface="Arial" panose="020B0604020202020204" pitchFamily="34" charset="0"/>
                <a:ea typeface="+mn-ea"/>
                <a:cs typeface="Arial" panose="020B0604020202020204" pitchFamily="34" charset="0"/>
              </a:rPr>
              <a:t>https://www.youtube.com/watch?v=AF-EFQRwQEU</a:t>
            </a:r>
          </a:p>
          <a:p>
            <a:endParaRPr lang="en-AU" sz="1200" kern="1200">
              <a:solidFill>
                <a:schemeClr val="tx1"/>
              </a:solidFill>
              <a:latin typeface="Arial" panose="020B0604020202020204" pitchFamily="34" charset="0"/>
              <a:ea typeface="+mn-ea"/>
              <a:cs typeface="Arial" panose="020B0604020202020204" pitchFamily="34" charset="0"/>
            </a:endParaRPr>
          </a:p>
          <a:p>
            <a:r>
              <a:rPr lang="en-AU" sz="1200" kern="1200">
                <a:solidFill>
                  <a:schemeClr val="tx1"/>
                </a:solidFill>
                <a:latin typeface="Arial" panose="020B0604020202020204" pitchFamily="34" charset="0"/>
                <a:ea typeface="+mn-ea"/>
                <a:cs typeface="Arial" panose="020B0604020202020204" pitchFamily="34" charset="0"/>
              </a:rPr>
              <a:t>This video is a brief outline of the 3 levels of EV charging in Australia. </a:t>
            </a:r>
          </a:p>
          <a:p>
            <a:endParaRPr lang="en-AU" sz="1200" kern="1200">
              <a:solidFill>
                <a:schemeClr val="tx1"/>
              </a:solidFill>
              <a:latin typeface="Arial" panose="020B0604020202020204" pitchFamily="34" charset="0"/>
              <a:ea typeface="+mn-ea"/>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F671C67D-DBEC-01F1-522A-5660D3A11951}"/>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997995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270C-C1D9-0844-E016-CAB7C9DE1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782ED-BB4A-916C-711B-53A3E4BD9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819F8-B011-DB3F-8D32-5A9EFD197E88}"/>
              </a:ext>
            </a:extLst>
          </p:cNvPr>
          <p:cNvSpPr>
            <a:spLocks noGrp="1"/>
          </p:cNvSpPr>
          <p:nvPr>
            <p:ph type="body" idx="1"/>
          </p:nvPr>
        </p:nvSpPr>
        <p:spPr/>
        <p:txBody>
          <a:bodyPr/>
          <a:lstStyle/>
          <a:p>
            <a:r>
              <a:rPr lang="en-AU"/>
              <a:t>https://www.transport.nsw.gov.au/projects/electric-vehicles/charging-an-electric-vehicle</a:t>
            </a:r>
          </a:p>
          <a:p>
            <a:endParaRPr lang="en-AU"/>
          </a:p>
        </p:txBody>
      </p:sp>
      <p:sp>
        <p:nvSpPr>
          <p:cNvPr id="4" name="Slide Number Placeholder 3">
            <a:extLst>
              <a:ext uri="{FF2B5EF4-FFF2-40B4-BE49-F238E27FC236}">
                <a16:creationId xmlns:a16="http://schemas.microsoft.com/office/drawing/2014/main" id="{CEAE70B1-2EA9-C01D-332A-0E6CA5882E5A}"/>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3412321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notes:</a:t>
            </a:r>
          </a:p>
          <a:p>
            <a:r>
              <a:rPr lang="en-AU"/>
              <a:t>How to charge an EV | Do you fast charge? Or slow charge? Charging EVs and hybrid explained! (8:49) [carsales.com.au]</a:t>
            </a:r>
          </a:p>
          <a:p>
            <a:r>
              <a:rPr lang="en-AU"/>
              <a:t>https://www.youtube.com/watch?v=P7k2YUZkK1o</a:t>
            </a:r>
          </a:p>
          <a:p>
            <a:endParaRPr lang="en-AU"/>
          </a:p>
          <a:p>
            <a:r>
              <a:rPr lang="en-AU"/>
              <a:t>This video clearly explains a range of factors associated with charging EVs in Australia.</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538622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63A0A-0FF9-A9D0-3465-4273DC9DC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4CF09-D436-9E3F-4BEB-9E031E425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EBDCB-FDC1-5220-4A4D-BA7C38F1E31B}"/>
              </a:ext>
            </a:extLst>
          </p:cNvPr>
          <p:cNvSpPr>
            <a:spLocks noGrp="1"/>
          </p:cNvSpPr>
          <p:nvPr>
            <p:ph type="body" idx="1"/>
          </p:nvPr>
        </p:nvSpPr>
        <p:spPr/>
        <p:txBody>
          <a:bodyPr/>
          <a:lstStyle/>
          <a:p>
            <a:r>
              <a:rPr lang="en-AU"/>
              <a:t>https://www.transport.nsw.gov.au/projects/electric-vehicles/charging-an-electric-vehicle</a:t>
            </a:r>
          </a:p>
          <a:p>
            <a:endParaRPr lang="en-AU"/>
          </a:p>
          <a:p>
            <a:r>
              <a:rPr lang="en-AU"/>
              <a:t>https://www.mynrma.com.au/open-road/advice-and-how-to/ev-plug-types</a:t>
            </a:r>
          </a:p>
          <a:p>
            <a:r>
              <a:rPr lang="en-AU"/>
              <a:t>‘Every EV plug type explained’ webpage shows a comprehensive table of plug types (and ratings) including those not commonly seen in Australia.</a:t>
            </a:r>
          </a:p>
          <a:p>
            <a:endParaRPr lang="en-AU"/>
          </a:p>
          <a:p>
            <a:r>
              <a:rPr lang="en-AU"/>
              <a:t>https://jetcharge.com.au/resource/vehicle-plug-types/</a:t>
            </a:r>
          </a:p>
          <a:p>
            <a:r>
              <a:rPr lang="en-AU"/>
              <a:t>‘Vehicle Plug Types’ webpage shows 4 plug types and lists example Australian car makes/models that use them.</a:t>
            </a:r>
          </a:p>
          <a:p>
            <a:endParaRPr lang="en-AU"/>
          </a:p>
          <a:p>
            <a:endParaRPr lang="en-AU"/>
          </a:p>
          <a:p>
            <a:r>
              <a:rPr lang="en-AU"/>
              <a:t>https://www.transport.nsw.gov.au/about-us/legal</a:t>
            </a:r>
          </a:p>
          <a:p>
            <a:r>
              <a:rPr lang="en-AU"/>
              <a:t>The State of New South Wales, acting through the Transport for NSW, supports and encourages the reuse of its publicly funded information and endorses the use of the Australian Governments Open Access and Licensing Framework (</a:t>
            </a:r>
            <a:r>
              <a:rPr lang="en-AU" err="1"/>
              <a:t>AusGOAL</a:t>
            </a:r>
            <a:r>
              <a:rPr lang="en-AU"/>
              <a:t>).</a:t>
            </a:r>
          </a:p>
          <a:p>
            <a:endParaRPr lang="en-AU"/>
          </a:p>
        </p:txBody>
      </p:sp>
      <p:sp>
        <p:nvSpPr>
          <p:cNvPr id="4" name="Slide Number Placeholder 3">
            <a:extLst>
              <a:ext uri="{FF2B5EF4-FFF2-40B4-BE49-F238E27FC236}">
                <a16:creationId xmlns:a16="http://schemas.microsoft.com/office/drawing/2014/main" id="{C8993B85-0D94-B100-6ECF-F2DDE95AF3E2}"/>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5986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D1932-D842-1BDC-9B59-1BA5E54E1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134AB-89BC-067A-A739-5866D3934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1541A-2A50-3A64-39AC-CCD73D60EB4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32C4FB41-CBEB-EA6F-91F3-55ED42507B31}"/>
              </a:ext>
            </a:extLst>
          </p:cNvPr>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046426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1EE18-EC2A-F77F-7695-679531B28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45992-3F02-2FD5-6C87-A6D0B28DC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E1754-8FB6-61F1-ED8C-211329C124E1}"/>
              </a:ext>
            </a:extLst>
          </p:cNvPr>
          <p:cNvSpPr>
            <a:spLocks noGrp="1"/>
          </p:cNvSpPr>
          <p:nvPr>
            <p:ph type="body" idx="1"/>
          </p:nvPr>
        </p:nvSpPr>
        <p:spPr/>
        <p:txBody>
          <a:bodyPr/>
          <a:lstStyle/>
          <a:p>
            <a:r>
              <a:rPr lang="en-AU" b="1" u="sng"/>
              <a:t>Teacher notes:</a:t>
            </a:r>
          </a:p>
          <a:p>
            <a:r>
              <a:rPr lang="en-AU"/>
              <a:t>These sites have good pointers to support class discussion on charging etiquette:</a:t>
            </a:r>
          </a:p>
          <a:p>
            <a:r>
              <a:rPr lang="en-AU"/>
              <a:t>https://www.mynrma.com.au/open-road/advice-and-how-to/ev-charging-etiquette</a:t>
            </a:r>
          </a:p>
          <a:p>
            <a:r>
              <a:rPr lang="en-AU"/>
              <a:t>https://electricvehiclecouncil.com.au/media-releases/ev-charging-etiquette-key-as-more-electric-cars-hit-roads-this-summer/</a:t>
            </a:r>
          </a:p>
        </p:txBody>
      </p:sp>
      <p:sp>
        <p:nvSpPr>
          <p:cNvPr id="4" name="Slide Number Placeholder 3">
            <a:extLst>
              <a:ext uri="{FF2B5EF4-FFF2-40B4-BE49-F238E27FC236}">
                <a16:creationId xmlns:a16="http://schemas.microsoft.com/office/drawing/2014/main" id="{DD3B1AF7-AD5A-D0DA-44A0-1F3FD8CCF9E1}"/>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600210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7963F-2B0F-33D3-D568-C54ED779C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3419F-E20F-CFA6-C233-EF65B935D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D1755-7091-1369-2E75-A7678284B48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3E51AFD-2185-1136-6114-0C283D3CC8D6}"/>
              </a:ext>
            </a:extLst>
          </p:cNvPr>
          <p:cNvSpPr>
            <a:spLocks noGrp="1"/>
          </p:cNvSpPr>
          <p:nvPr>
            <p:ph type="sldNum" sz="quarter" idx="5"/>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1903073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F81E-044F-049A-2BEA-5610E25CA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524EA-BFA8-3296-724F-264F13305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3E981-2D48-5E2E-B64F-CCF852DBABA6}"/>
              </a:ext>
            </a:extLst>
          </p:cNvPr>
          <p:cNvSpPr>
            <a:spLocks noGrp="1"/>
          </p:cNvSpPr>
          <p:nvPr>
            <p:ph type="body" idx="1"/>
          </p:nvPr>
        </p:nvSpPr>
        <p:spPr/>
        <p:txBody>
          <a:bodyPr/>
          <a:lstStyle/>
          <a:p>
            <a:r>
              <a:rPr lang="en-AU" b="1" u="sng"/>
              <a:t>Teacher notes:</a:t>
            </a:r>
          </a:p>
          <a:p>
            <a:r>
              <a:rPr lang="en-AU"/>
              <a:t>This is a list of some suggested websites students could utilise when researching EV cars. The following slides have screens shots of available data. Go through them with the class</a:t>
            </a:r>
          </a:p>
        </p:txBody>
      </p:sp>
      <p:sp>
        <p:nvSpPr>
          <p:cNvPr id="4" name="Slide Number Placeholder 3">
            <a:extLst>
              <a:ext uri="{FF2B5EF4-FFF2-40B4-BE49-F238E27FC236}">
                <a16:creationId xmlns:a16="http://schemas.microsoft.com/office/drawing/2014/main" id="{F488A647-0DEE-25D6-5A05-DF24260C3DE4}"/>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094897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147F-990A-BBE9-B064-2DF5065F1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5DE6B-D944-B427-0C10-17BAF92F3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FCF90-2EB5-72B1-225F-C76B6E2FB15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938237F-1DF1-5843-E4A3-F794C5AF3669}"/>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584502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811E-7E62-91BA-F9F4-E0F87CB67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ED621-25A9-48BC-9EA8-C16CF9A41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ED726-4AFB-608C-E219-BB38117D20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832861E-4F98-BE76-E2BC-5773EFA715A6}"/>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648188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A485E-8174-4584-EDA2-244918C8B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CF6B3-BFAF-63BE-4E96-42538899A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629A2-07A3-2F44-5DE7-435BD90765A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C03D58C-1EC4-4C2D-1C85-3AAE8E2A6839}"/>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466251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22716-F679-39D5-4A70-41160B84A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B1A0F-61AA-4CDF-96F3-B1E283892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18098-920D-6029-2CF6-1D48324218D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B4FB552-7E37-542C-4292-969AB8C422AE}"/>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4094543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ACBA0-BB50-1F58-C6FC-54AE3E09D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E88BE-4FB3-1580-FE0E-2B51A634A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12076-C310-3F74-753E-D56979EAD1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11CA074-7D57-49A2-FFD0-3C031D75114E}"/>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755331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How to create and format tables in Microsoft Excel (0:55) [Microsoft 365]</a:t>
            </a:r>
          </a:p>
          <a:p>
            <a:r>
              <a:rPr lang="en-AU"/>
              <a:t>https://www.youtube.com/watch?v=M07df44RXOM</a:t>
            </a:r>
          </a:p>
          <a:p>
            <a:endParaRPr lang="en-AU"/>
          </a:p>
          <a:p>
            <a:r>
              <a:rPr lang="en-AU"/>
              <a:t>https://support.microsoft.com/en-gb/excel</a:t>
            </a: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416294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4A095-CB5C-4E59-04EC-37CFE77F6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2DAAA-0C5C-48A7-83ED-7738C8CD7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74BFA-66C5-56B8-CBFF-224F934FE32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7D41707-A24E-1432-6B04-0141EDF92317}"/>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8435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4129-AB5E-72F5-59BF-870D0C537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CF0D6-D6E7-2717-6EB6-140FD1AEF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AF4B9-C6CF-233A-73CA-5B190C11617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C64C57F-E34C-54D5-D52D-B10D254FB1F1}"/>
              </a:ext>
            </a:extLst>
          </p:cNvPr>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3169032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3396-2DAD-0FC3-92E6-DF65012B2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719C6-F019-6FEE-5C86-ED2B3EF05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C94BF-DC48-A6D5-06BE-8254BB77A1D2}"/>
              </a:ext>
            </a:extLst>
          </p:cNvPr>
          <p:cNvSpPr>
            <a:spLocks noGrp="1"/>
          </p:cNvSpPr>
          <p:nvPr>
            <p:ph type="body" idx="1"/>
          </p:nvPr>
        </p:nvSpPr>
        <p:spPr/>
        <p:txBody>
          <a:bodyPr/>
          <a:lstStyle/>
          <a:p>
            <a:r>
              <a:rPr lang="en-AU"/>
              <a:t>This is also available from the ‘From Text/CSV’ button next to ‘Get Data’. </a:t>
            </a:r>
          </a:p>
        </p:txBody>
      </p:sp>
      <p:sp>
        <p:nvSpPr>
          <p:cNvPr id="4" name="Slide Number Placeholder 3">
            <a:extLst>
              <a:ext uri="{FF2B5EF4-FFF2-40B4-BE49-F238E27FC236}">
                <a16:creationId xmlns:a16="http://schemas.microsoft.com/office/drawing/2014/main" id="{E63F2F19-E988-9C42-4BDB-7E2DBF189726}"/>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590518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8250-3B3A-13BF-CF08-A3EE36395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1F52C-60CD-43CD-F4DA-008EFD1A6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E0D88-345D-E45B-A3D7-925A5B936E75}"/>
              </a:ext>
            </a:extLst>
          </p:cNvPr>
          <p:cNvSpPr>
            <a:spLocks noGrp="1"/>
          </p:cNvSpPr>
          <p:nvPr>
            <p:ph type="body" idx="1"/>
          </p:nvPr>
        </p:nvSpPr>
        <p:spPr/>
        <p:txBody>
          <a:bodyPr/>
          <a:lstStyle/>
          <a:p>
            <a:r>
              <a:rPr lang="en-AU"/>
              <a:t>Navigate to the folder where the dataset file was saved to, select it and click ‘Import’.</a:t>
            </a:r>
          </a:p>
        </p:txBody>
      </p:sp>
      <p:sp>
        <p:nvSpPr>
          <p:cNvPr id="4" name="Slide Number Placeholder 3">
            <a:extLst>
              <a:ext uri="{FF2B5EF4-FFF2-40B4-BE49-F238E27FC236}">
                <a16:creationId xmlns:a16="http://schemas.microsoft.com/office/drawing/2014/main" id="{935B89E1-9086-D2E7-F7BD-4E3148ACF762}"/>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147606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648F-DB97-A7BC-297B-A06FD047F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1F875-9FF5-9B59-269B-C01B0A29E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B6096-67B7-DA92-5046-A57135BBF683}"/>
              </a:ext>
            </a:extLst>
          </p:cNvPr>
          <p:cNvSpPr>
            <a:spLocks noGrp="1"/>
          </p:cNvSpPr>
          <p:nvPr>
            <p:ph type="body" idx="1"/>
          </p:nvPr>
        </p:nvSpPr>
        <p:spPr/>
        <p:txBody>
          <a:bodyPr/>
          <a:lstStyle/>
          <a:p>
            <a:r>
              <a:rPr lang="en-AU"/>
              <a:t>Check Delimiter shows ‘Comma’ option and then click ‘Load’. </a:t>
            </a:r>
          </a:p>
        </p:txBody>
      </p:sp>
      <p:sp>
        <p:nvSpPr>
          <p:cNvPr id="4" name="Slide Number Placeholder 3">
            <a:extLst>
              <a:ext uri="{FF2B5EF4-FFF2-40B4-BE49-F238E27FC236}">
                <a16:creationId xmlns:a16="http://schemas.microsoft.com/office/drawing/2014/main" id="{65FAB292-15BF-366C-D230-6632B071F3F0}"/>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081699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CC3D-753C-310A-02D6-2DF5DCD6D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D0E4B-DFB5-4481-3A3B-6F24D9E3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8EF97-18B5-159A-8854-1BF8DAB7803B}"/>
              </a:ext>
            </a:extLst>
          </p:cNvPr>
          <p:cNvSpPr>
            <a:spLocks noGrp="1"/>
          </p:cNvSpPr>
          <p:nvPr>
            <p:ph type="body" idx="1"/>
          </p:nvPr>
        </p:nvSpPr>
        <p:spPr/>
        <p:txBody>
          <a:bodyPr/>
          <a:lstStyle/>
          <a:p>
            <a:r>
              <a:rPr lang="en-AU"/>
              <a:t>When ‘From Text/CSV’ wizard is finished the result should look similar to above. Column widths are set to varying widths so each cell is visible but may need to be changed to make all columns, or relevant columns visible. In this process the data is placed in a table and filter controls are automatically added to the table headers. Use the column header arrows to ‘Sort’ and ‘Filter’ data in columns as required. </a:t>
            </a:r>
          </a:p>
        </p:txBody>
      </p:sp>
      <p:sp>
        <p:nvSpPr>
          <p:cNvPr id="4" name="Slide Number Placeholder 3">
            <a:extLst>
              <a:ext uri="{FF2B5EF4-FFF2-40B4-BE49-F238E27FC236}">
                <a16:creationId xmlns:a16="http://schemas.microsoft.com/office/drawing/2014/main" id="{B37CF73C-EEF3-C7C7-3857-ADCA6F0DA88C}"/>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428571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0951-4272-F607-1061-90E02F4F8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4669C-B876-A2FC-0753-2D0B510EC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5BD92-3564-B25E-8C77-01E7BDF2664E}"/>
              </a:ext>
            </a:extLst>
          </p:cNvPr>
          <p:cNvSpPr>
            <a:spLocks noGrp="1"/>
          </p:cNvSpPr>
          <p:nvPr>
            <p:ph type="body" idx="1"/>
          </p:nvPr>
        </p:nvSpPr>
        <p:spPr/>
        <p:txBody>
          <a:bodyPr/>
          <a:lstStyle/>
          <a:p>
            <a:r>
              <a:rPr lang="en-AU"/>
              <a:t>Use the column header arrows to ‘Sort’ and ‘Filter’ data in columns as required. </a:t>
            </a:r>
          </a:p>
        </p:txBody>
      </p:sp>
      <p:sp>
        <p:nvSpPr>
          <p:cNvPr id="4" name="Slide Number Placeholder 3">
            <a:extLst>
              <a:ext uri="{FF2B5EF4-FFF2-40B4-BE49-F238E27FC236}">
                <a16:creationId xmlns:a16="http://schemas.microsoft.com/office/drawing/2014/main" id="{25DEC82F-B064-EBA3-DDF0-157AE83B9DF2}"/>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45518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a:t>
            </a:r>
          </a:p>
          <a:p>
            <a:r>
              <a:rPr lang="en-AU"/>
              <a:t>How to filter data in a range or table in Microsoft Excel (1:05) [Microsoft 365]</a:t>
            </a:r>
          </a:p>
          <a:p>
            <a:r>
              <a:rPr lang="en-AU"/>
              <a:t>https://www.youtube.com/watch?v=4hrt32MVW1c</a:t>
            </a:r>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459815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6B58A-A64D-E14C-8DB9-0C67AB189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675FF-1CD9-4987-4BD1-DDD3E3256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B9DE-BE4E-8978-8A84-008A6AAC6B10}"/>
              </a:ext>
            </a:extLst>
          </p:cNvPr>
          <p:cNvSpPr>
            <a:spLocks noGrp="1"/>
          </p:cNvSpPr>
          <p:nvPr>
            <p:ph type="body" idx="1"/>
          </p:nvPr>
        </p:nvSpPr>
        <p:spPr/>
        <p:txBody>
          <a:bodyPr/>
          <a:lstStyle/>
          <a:p>
            <a:r>
              <a:rPr lang="en-AU"/>
              <a:t>The Vehicle_Specifications_MAR_25.csv dataset has different types of EV cars. To view only the BEVs use the column header arrow for ‘Fuel Type’ to temporarily hide other fuel types.</a:t>
            </a:r>
          </a:p>
          <a:p>
            <a:endParaRPr lang="en-AU"/>
          </a:p>
          <a:p>
            <a:r>
              <a:rPr lang="en-AU"/>
              <a:t>Uncheck HFCEV and PHEV and click ‘OK’.</a:t>
            </a:r>
          </a:p>
        </p:txBody>
      </p:sp>
      <p:sp>
        <p:nvSpPr>
          <p:cNvPr id="4" name="Slide Number Placeholder 3">
            <a:extLst>
              <a:ext uri="{FF2B5EF4-FFF2-40B4-BE49-F238E27FC236}">
                <a16:creationId xmlns:a16="http://schemas.microsoft.com/office/drawing/2014/main" id="{02855BA4-93B3-7D68-9B9E-73AC413476C3}"/>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046022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C2DF4-9F0A-0071-C033-E448421D6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FBEE1-CE66-5EAB-0BC7-0FCF79417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9BED7-0D5B-647D-7472-2D10615B3992}"/>
              </a:ext>
            </a:extLst>
          </p:cNvPr>
          <p:cNvSpPr>
            <a:spLocks noGrp="1"/>
          </p:cNvSpPr>
          <p:nvPr>
            <p:ph type="body" idx="1"/>
          </p:nvPr>
        </p:nvSpPr>
        <p:spPr/>
        <p:txBody>
          <a:bodyPr/>
          <a:lstStyle/>
          <a:p>
            <a:r>
              <a:rPr lang="en-AU"/>
              <a:t>To find the EV cars with the largest range, select the column header for ‘Range (km)’ and choose ‘Sort Largest to Smallest’. </a:t>
            </a:r>
          </a:p>
        </p:txBody>
      </p:sp>
      <p:sp>
        <p:nvSpPr>
          <p:cNvPr id="4" name="Slide Number Placeholder 3">
            <a:extLst>
              <a:ext uri="{FF2B5EF4-FFF2-40B4-BE49-F238E27FC236}">
                <a16:creationId xmlns:a16="http://schemas.microsoft.com/office/drawing/2014/main" id="{4DF20732-277F-ACD1-E5DD-FBA7140E9A60}"/>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742422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47550-6F4D-C446-9B13-02F6F60CE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3A95A-06B1-CB65-A389-3B563C71A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83BA9-AEBC-3177-695C-E7A4438F2FDE}"/>
              </a:ext>
            </a:extLst>
          </p:cNvPr>
          <p:cNvSpPr>
            <a:spLocks noGrp="1"/>
          </p:cNvSpPr>
          <p:nvPr>
            <p:ph type="body" idx="1"/>
          </p:nvPr>
        </p:nvSpPr>
        <p:spPr/>
        <p:txBody>
          <a:bodyPr/>
          <a:lstStyle/>
          <a:p>
            <a:r>
              <a:rPr lang="en-AU" b="1" u="sng"/>
              <a:t>Teacher note:</a:t>
            </a:r>
          </a:p>
          <a:p>
            <a:r>
              <a:rPr lang="en-AU"/>
              <a:t>Instruct students to rank these in order of importance to them and then discuss as a class whether there is agreement or alignment and justify any differences in orders</a:t>
            </a:r>
          </a:p>
          <a:p>
            <a:endParaRPr lang="en-AU"/>
          </a:p>
        </p:txBody>
      </p:sp>
      <p:sp>
        <p:nvSpPr>
          <p:cNvPr id="4" name="Slide Number Placeholder 3">
            <a:extLst>
              <a:ext uri="{FF2B5EF4-FFF2-40B4-BE49-F238E27FC236}">
                <a16:creationId xmlns:a16="http://schemas.microsoft.com/office/drawing/2014/main" id="{768E710B-5BA4-6CA2-9641-F441BCC0881D}"/>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886701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4A58C-AC13-C726-4EC3-0E5E8392F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9726B-9316-7927-C257-A2E2467DB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12D5C-38C9-521F-983E-CFFC67B3B560}"/>
              </a:ext>
            </a:extLst>
          </p:cNvPr>
          <p:cNvSpPr>
            <a:spLocks noGrp="1"/>
          </p:cNvSpPr>
          <p:nvPr>
            <p:ph type="body" idx="1"/>
          </p:nvPr>
        </p:nvSpPr>
        <p:spPr/>
        <p:txBody>
          <a:bodyPr/>
          <a:lstStyle/>
          <a:p>
            <a:r>
              <a:rPr lang="en-AU"/>
              <a:t>This website classifies vehicles with different category labels. BEV is called Pure Electric.</a:t>
            </a:r>
          </a:p>
          <a:p>
            <a:endParaRPr lang="en-AU"/>
          </a:p>
          <a:p>
            <a:r>
              <a:rPr lang="en-AU"/>
              <a:t>Screenshot of example search to find car data on https://www.greenvehicleguide.gov.au/Vehicle/Search</a:t>
            </a:r>
          </a:p>
        </p:txBody>
      </p:sp>
      <p:sp>
        <p:nvSpPr>
          <p:cNvPr id="4" name="Slide Number Placeholder 3">
            <a:extLst>
              <a:ext uri="{FF2B5EF4-FFF2-40B4-BE49-F238E27FC236}">
                <a16:creationId xmlns:a16="http://schemas.microsoft.com/office/drawing/2014/main" id="{7E43045B-F572-EA45-DDBD-757E61904AAA}"/>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61975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9F130-F26F-AABA-8DED-12008A760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589B8-C77F-5F24-E3BD-619A9B8C1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A0B98-38B8-EDD2-2B19-2DB5768008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911652F-71E0-21B5-FA8A-B98E63D7A720}"/>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43743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80656-F9D3-A9D6-528A-D664E5A53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FE355-A84D-95B4-02F5-B2B0369E7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4BB0B-DAAD-CDE7-13D7-69132822A614}"/>
              </a:ext>
            </a:extLst>
          </p:cNvPr>
          <p:cNvSpPr>
            <a:spLocks noGrp="1"/>
          </p:cNvSpPr>
          <p:nvPr>
            <p:ph type="body" idx="1"/>
          </p:nvPr>
        </p:nvSpPr>
        <p:spPr/>
        <p:txBody>
          <a:bodyPr/>
          <a:lstStyle/>
          <a:p>
            <a:r>
              <a:rPr lang="en-AU"/>
              <a:t>This website classifies vehicles with different category labels. BEV is called Pure Electric.</a:t>
            </a:r>
          </a:p>
          <a:p>
            <a:endParaRPr lang="en-AU"/>
          </a:p>
          <a:p>
            <a:r>
              <a:rPr lang="en-AU"/>
              <a:t>Example pathway to find car data on https://www.greenvehicleguide.gov.au/Vehicle/Search</a:t>
            </a:r>
          </a:p>
        </p:txBody>
      </p:sp>
      <p:sp>
        <p:nvSpPr>
          <p:cNvPr id="4" name="Slide Number Placeholder 3">
            <a:extLst>
              <a:ext uri="{FF2B5EF4-FFF2-40B4-BE49-F238E27FC236}">
                <a16:creationId xmlns:a16="http://schemas.microsoft.com/office/drawing/2014/main" id="{4C0033C1-7E25-BD77-1912-CE21A4B5E1C9}"/>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4130839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66795-AB57-272A-4EC4-08FF1F376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345E5-B83A-6D18-EE8D-11F4BF5DE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805BB-3CCD-71B7-C26E-E60753FA489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7100BCFD-E4B0-0C96-5AF2-519AE4B6BACD}"/>
              </a:ext>
            </a:extLst>
          </p:cNvPr>
          <p:cNvSpPr>
            <a:spLocks noGrp="1"/>
          </p:cNvSpPr>
          <p:nvPr>
            <p:ph type="sldNum" sz="quarter" idx="5"/>
          </p:nvPr>
        </p:nvSpPr>
        <p:spPr/>
        <p:txBody>
          <a:bodyPr/>
          <a:lstStyle/>
          <a:p>
            <a:fld id="{D09C5488-DD16-4714-9519-7BE21BA11D4E}" type="slidenum">
              <a:rPr lang="en-AU" smtClean="0"/>
              <a:t>62</a:t>
            </a:fld>
            <a:endParaRPr lang="en-AU"/>
          </a:p>
        </p:txBody>
      </p:sp>
    </p:spTree>
    <p:extLst>
      <p:ext uri="{BB962C8B-B14F-4D97-AF65-F5344CB8AC3E}">
        <p14:creationId xmlns:p14="http://schemas.microsoft.com/office/powerpoint/2010/main" val="3912140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E725-7A4E-784C-CE82-CF48B5242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97518-6B04-DB09-5B8C-CB1D7B033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8B82D-946C-8479-8DF8-2674BC46BA4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Briefly revise concepts from the previous lesson, including methods to collect distance data and plan EV car routes.</a:t>
            </a:r>
          </a:p>
          <a:p>
            <a:r>
              <a:rPr lang="en-AU" sz="1600" kern="1200">
                <a:solidFill>
                  <a:schemeClr val="tx1"/>
                </a:solidFill>
                <a:effectLst/>
                <a:latin typeface="Arial" panose="020B0604020202020204" pitchFamily="34" charset="0"/>
                <a:ea typeface="+mn-ea"/>
                <a:cs typeface="Arial" panose="020B0604020202020204" pitchFamily="34" charset="0"/>
              </a:rPr>
              <a:t>Guide students to work individually or in groups to continue gathering information about destinations, possible routes, and available charging stations or charging options.</a:t>
            </a:r>
          </a:p>
          <a:p>
            <a:r>
              <a:rPr lang="en-AU" sz="1600" kern="1200">
                <a:solidFill>
                  <a:schemeClr val="tx1"/>
                </a:solidFill>
                <a:effectLst/>
                <a:latin typeface="Arial" panose="020B0604020202020204" pitchFamily="34" charset="0"/>
                <a:ea typeface="+mn-ea"/>
                <a:cs typeface="Arial" panose="020B0604020202020204" pitchFamily="34" charset="0"/>
              </a:rPr>
              <a:t>Explain how to calculate EV charging time using a sample EV car specification and demonstrate the process with an example.</a:t>
            </a:r>
          </a:p>
          <a:p>
            <a:r>
              <a:rPr lang="en-AU" sz="1600" kern="1200">
                <a:solidFill>
                  <a:schemeClr val="tx1"/>
                </a:solidFill>
                <a:effectLst/>
                <a:latin typeface="Arial" panose="020B0604020202020204" pitchFamily="34" charset="0"/>
                <a:ea typeface="+mn-ea"/>
                <a:cs typeface="Arial" panose="020B0604020202020204" pitchFamily="34" charset="0"/>
              </a:rPr>
              <a:t>Demonstrate how to create a spreadsheet formula which can calculate EV charging time.</a:t>
            </a:r>
          </a:p>
          <a:p>
            <a:r>
              <a:rPr lang="en-AU" sz="1600" kern="1200">
                <a:solidFill>
                  <a:schemeClr val="tx1"/>
                </a:solidFill>
                <a:effectLst/>
                <a:latin typeface="Arial" panose="020B0604020202020204" pitchFamily="34" charset="0"/>
                <a:ea typeface="+mn-ea"/>
                <a:cs typeface="Arial" panose="020B0604020202020204" pitchFamily="34" charset="0"/>
              </a:rPr>
              <a:t>Students calculate and record calculated times to recharge at proposed recharge stops.</a:t>
            </a:r>
          </a:p>
          <a:p>
            <a:endParaRPr lang="en-AU" b="1">
              <a:cs typeface="Calibri"/>
            </a:endParaRPr>
          </a:p>
        </p:txBody>
      </p:sp>
      <p:sp>
        <p:nvSpPr>
          <p:cNvPr id="4" name="Slide Number Placeholder 3">
            <a:extLst>
              <a:ext uri="{FF2B5EF4-FFF2-40B4-BE49-F238E27FC236}">
                <a16:creationId xmlns:a16="http://schemas.microsoft.com/office/drawing/2014/main" id="{1FBC6DF1-545A-5EF4-6594-19ABCB9CFCB0}"/>
              </a:ext>
            </a:extLst>
          </p:cNvPr>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1751450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Arial" panose="020B0604020202020204" pitchFamily="34" charset="0"/>
                <a:ea typeface="+mn-ea"/>
                <a:cs typeface="Arial" panose="020B0604020202020204" pitchFamily="34" charset="0"/>
              </a:rPr>
              <a:t>The dataset can be downloaded from here: </a:t>
            </a:r>
            <a:r>
              <a:rPr lang="en-AU" sz="1600" u="sng" kern="1200">
                <a:solidFill>
                  <a:schemeClr val="tx1"/>
                </a:solidFill>
                <a:effectLst/>
                <a:latin typeface="Arial" panose="020B0604020202020204" pitchFamily="34" charset="0"/>
                <a:ea typeface="+mn-ea"/>
                <a:cs typeface="Arial" panose="020B0604020202020204" pitchFamily="34" charset="0"/>
                <a:hlinkClick r:id="rId3"/>
              </a:rPr>
              <a:t>Transport NSW EV Charger locations dataset</a:t>
            </a:r>
            <a:r>
              <a:rPr lang="en-AU" sz="1600" kern="1200">
                <a:solidFill>
                  <a:schemeClr val="tx1"/>
                </a:solidFill>
                <a:effectLst/>
                <a:latin typeface="Arial" panose="020B0604020202020204" pitchFamily="34" charset="0"/>
                <a:ea typeface="+mn-ea"/>
                <a:cs typeface="Arial" panose="020B0604020202020204" pitchFamily="34" charset="0"/>
              </a:rPr>
              <a: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747075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Shows alternate route planning to ensure access to charging stations and availability.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27321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EAA5-E14E-1B3F-59A4-7F14EFE3F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FD479-FCB9-C5CE-505B-84EBF65E2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2E08A-AB15-E7D4-B6DF-827D9104DC5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Briefly revise concepts from the previous lesson, including methods to collect distance data and plan EV car routes.</a:t>
            </a:r>
          </a:p>
          <a:p>
            <a:r>
              <a:rPr lang="en-AU" sz="1600" kern="1200">
                <a:solidFill>
                  <a:schemeClr val="tx1"/>
                </a:solidFill>
                <a:effectLst/>
                <a:latin typeface="Arial" panose="020B0604020202020204" pitchFamily="34" charset="0"/>
                <a:ea typeface="+mn-ea"/>
                <a:cs typeface="Arial" panose="020B0604020202020204" pitchFamily="34" charset="0"/>
              </a:rPr>
              <a:t>Guide students to work individually or in groups to continue gathering information about destinations, possible routes, and available charging stations or charging options.</a:t>
            </a:r>
          </a:p>
          <a:p>
            <a:r>
              <a:rPr lang="en-AU" sz="1600" kern="1200">
                <a:solidFill>
                  <a:schemeClr val="tx1"/>
                </a:solidFill>
                <a:effectLst/>
                <a:latin typeface="Arial" panose="020B0604020202020204" pitchFamily="34" charset="0"/>
                <a:ea typeface="+mn-ea"/>
                <a:cs typeface="Arial" panose="020B0604020202020204" pitchFamily="34" charset="0"/>
              </a:rPr>
              <a:t>Explain how to calculate EV charging time using a sample EV car specification and demonstrate the process with an example.</a:t>
            </a:r>
          </a:p>
          <a:p>
            <a:r>
              <a:rPr lang="en-AU" sz="1600" kern="1200">
                <a:solidFill>
                  <a:schemeClr val="tx1"/>
                </a:solidFill>
                <a:effectLst/>
                <a:latin typeface="Arial" panose="020B0604020202020204" pitchFamily="34" charset="0"/>
                <a:ea typeface="+mn-ea"/>
                <a:cs typeface="Arial" panose="020B0604020202020204" pitchFamily="34" charset="0"/>
              </a:rPr>
              <a:t>Demonstrate how to create a spreadsheet formula which can calculate EV charging time.</a:t>
            </a:r>
          </a:p>
          <a:p>
            <a:r>
              <a:rPr lang="en-AU" sz="1600" kern="1200">
                <a:solidFill>
                  <a:schemeClr val="tx1"/>
                </a:solidFill>
                <a:effectLst/>
                <a:latin typeface="Arial" panose="020B0604020202020204" pitchFamily="34" charset="0"/>
                <a:ea typeface="+mn-ea"/>
                <a:cs typeface="Arial" panose="020B0604020202020204" pitchFamily="34" charset="0"/>
              </a:rPr>
              <a:t>Students calculate and record calculated times to recharge at proposed recharge stops.</a:t>
            </a:r>
          </a:p>
          <a:p>
            <a:endParaRPr lang="en-AU" b="1">
              <a:cs typeface="Calibri"/>
            </a:endParaRPr>
          </a:p>
        </p:txBody>
      </p:sp>
      <p:sp>
        <p:nvSpPr>
          <p:cNvPr id="4" name="Slide Number Placeholder 3">
            <a:extLst>
              <a:ext uri="{FF2B5EF4-FFF2-40B4-BE49-F238E27FC236}">
                <a16:creationId xmlns:a16="http://schemas.microsoft.com/office/drawing/2014/main" id="{02A2A480-405B-9715-73A8-79B0F5925839}"/>
              </a:ext>
            </a:extLst>
          </p:cNvPr>
          <p:cNvSpPr>
            <a:spLocks noGrp="1"/>
          </p:cNvSpPr>
          <p:nvPr>
            <p:ph type="sldNum" sz="quarter" idx="5"/>
          </p:nvPr>
        </p:nvSpPr>
        <p:spPr/>
        <p:txBody>
          <a:bodyPr/>
          <a:lstStyle/>
          <a:p>
            <a:fld id="{D09C5488-DD16-4714-9519-7BE21BA11D4E}" type="slidenum">
              <a:rPr lang="en-AU" smtClean="0"/>
              <a:t>76</a:t>
            </a:fld>
            <a:endParaRPr lang="en-AU"/>
          </a:p>
        </p:txBody>
      </p:sp>
    </p:spTree>
    <p:extLst>
      <p:ext uri="{BB962C8B-B14F-4D97-AF65-F5344CB8AC3E}">
        <p14:creationId xmlns:p14="http://schemas.microsoft.com/office/powerpoint/2010/main" val="10697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Actual video title is “Computer Science Basics: Algorithms” (duration 2:29)</a:t>
            </a:r>
          </a:p>
          <a:p>
            <a:r>
              <a:rPr lang="en-AU"/>
              <a:t>https://www.youtube.com/watch?v=kM9ASKAni_s</a:t>
            </a:r>
          </a:p>
          <a:p>
            <a:endParaRPr lang="en-AU"/>
          </a:p>
          <a:p>
            <a:r>
              <a:rPr lang="en-AU"/>
              <a:t>This video covers all three control structures, however at this point in learning, the focus should be on the sequence control structure.</a:t>
            </a:r>
          </a:p>
          <a:p>
            <a:r>
              <a:rPr lang="en-AU"/>
              <a:t>The second part of the video makes a nice connection to the unit context of planning and navigating a car trip.</a:t>
            </a:r>
          </a:p>
          <a:p>
            <a:endParaRPr lang="en-AU"/>
          </a:p>
          <a:p>
            <a:r>
              <a:rPr lang="en-AU"/>
              <a:t>An alternative heading could be: “Everyday activities as step-by-step instructions”. This aligns well with the first half of the video on sequences.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1733922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43F3E-86BF-D96A-F7A7-E4715B86E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F14BC-0B65-64F7-9B56-CB7D2A381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7CEFF-5738-C25C-403D-86B690179EC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E35163C6-8972-F69B-6E63-5B31E937F421}"/>
              </a:ext>
            </a:extLst>
          </p:cNvPr>
          <p:cNvSpPr>
            <a:spLocks noGrp="1"/>
          </p:cNvSpPr>
          <p:nvPr>
            <p:ph type="sldNum" sz="quarter" idx="5"/>
          </p:nvPr>
        </p:nvSpPr>
        <p:spPr/>
        <p:txBody>
          <a:bodyPr/>
          <a:lstStyle/>
          <a:p>
            <a:fld id="{D09C5488-DD16-4714-9519-7BE21BA11D4E}" type="slidenum">
              <a:rPr lang="en-AU" smtClean="0"/>
              <a:t>79</a:t>
            </a:fld>
            <a:endParaRPr lang="en-AU"/>
          </a:p>
        </p:txBody>
      </p:sp>
    </p:spTree>
    <p:extLst>
      <p:ext uri="{BB962C8B-B14F-4D97-AF65-F5344CB8AC3E}">
        <p14:creationId xmlns:p14="http://schemas.microsoft.com/office/powerpoint/2010/main" val="880091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Arial" panose="020B0604020202020204" pitchFamily="34" charset="0"/>
                <a:ea typeface="+mn-ea"/>
                <a:cs typeface="Arial" panose="020B0604020202020204" pitchFamily="34" charset="0"/>
              </a:rPr>
              <a:t>Describe how algorithms can help determine the best route, including charging stops, based on distance and battery range.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Arial" panose="020B0604020202020204" pitchFamily="34" charset="0"/>
                <a:ea typeface="+mn-ea"/>
                <a:cs typeface="Arial" panose="020B0604020202020204" pitchFamily="34" charset="0"/>
              </a:rPr>
              <a:t>Demonstrate how mapping software or trip planning tools can be used to plan an EV trip.</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35210136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0BCB9-42E1-49FF-4D6A-44CC8ACB0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41171-D9A2-5807-1288-4BE25DD86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E7CC9-C928-4486-B8E3-90A4E31808C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A0DAB0CF-7540-FF47-016F-4C2ED740C749}"/>
              </a:ext>
            </a:extLst>
          </p:cNvPr>
          <p:cNvSpPr>
            <a:spLocks noGrp="1"/>
          </p:cNvSpPr>
          <p:nvPr>
            <p:ph type="sldNum" sz="quarter" idx="5"/>
          </p:nvPr>
        </p:nvSpPr>
        <p:spPr/>
        <p:txBody>
          <a:bodyPr/>
          <a:lstStyle/>
          <a:p>
            <a:fld id="{D09C5488-DD16-4714-9519-7BE21BA11D4E}" type="slidenum">
              <a:rPr lang="en-AU" smtClean="0"/>
              <a:t>82</a:t>
            </a:fld>
            <a:endParaRPr lang="en-AU"/>
          </a:p>
        </p:txBody>
      </p:sp>
    </p:spTree>
    <p:extLst>
      <p:ext uri="{BB962C8B-B14F-4D97-AF65-F5344CB8AC3E}">
        <p14:creationId xmlns:p14="http://schemas.microsoft.com/office/powerpoint/2010/main" val="34642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a:t>Teacher notes:</a:t>
            </a:r>
          </a:p>
          <a:p>
            <a:r>
              <a:rPr lang="en-AU"/>
              <a:t>What are song lines? (1:52)</a:t>
            </a:r>
          </a:p>
          <a:p>
            <a:r>
              <a:rPr lang="en-AU"/>
              <a:t>https://www.youtube.com/watch?v=kVOG-RKTFIo</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4132216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‘How to plan an EV road trip - The Route’ (7:28)</a:t>
            </a:r>
          </a:p>
          <a:p>
            <a:r>
              <a:rPr lang="en-AU"/>
              <a:t>https://www.youtube.com/watch?v=Xy93DoN7BHg</a:t>
            </a:r>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4200928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67F8C-0E08-678C-FC5B-9091562BA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F686C-D06F-EF2B-0D6A-C052D59D2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E0439-1E00-6341-A055-F8BB1E5A330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1BC4B1D-500D-0D34-3AC7-43A071C3B300}"/>
              </a:ext>
            </a:extLst>
          </p:cNvPr>
          <p:cNvSpPr>
            <a:spLocks noGrp="1"/>
          </p:cNvSpPr>
          <p:nvPr>
            <p:ph type="sldNum" sz="quarter" idx="5"/>
          </p:nvPr>
        </p:nvSpPr>
        <p:spPr/>
        <p:txBody>
          <a:bodyPr/>
          <a:lstStyle/>
          <a:p>
            <a:fld id="{D09C5488-DD16-4714-9519-7BE21BA11D4E}" type="slidenum">
              <a:rPr lang="en-AU" smtClean="0"/>
              <a:t>85</a:t>
            </a:fld>
            <a:endParaRPr lang="en-AU"/>
          </a:p>
        </p:txBody>
      </p:sp>
    </p:spTree>
    <p:extLst>
      <p:ext uri="{BB962C8B-B14F-4D97-AF65-F5344CB8AC3E}">
        <p14:creationId xmlns:p14="http://schemas.microsoft.com/office/powerpoint/2010/main" val="1192306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8D2B-EEFE-54D9-8E53-65C93F0FA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721DC-D1B2-2D0F-5B45-09F398E03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49808-65E5-FB02-2940-13DFC436A5D8}"/>
              </a:ext>
            </a:extLst>
          </p:cNvPr>
          <p:cNvSpPr>
            <a:spLocks noGrp="1"/>
          </p:cNvSpPr>
          <p:nvPr>
            <p:ph type="body" idx="1"/>
          </p:nvPr>
        </p:nvSpPr>
        <p:spPr/>
        <p:txBody>
          <a:bodyPr/>
          <a:lstStyle/>
          <a:p>
            <a:r>
              <a:rPr lang="en-AU"/>
              <a:t>How to use the SUM function in Microsoft Excel (0:37) [Microsoft 365]</a:t>
            </a:r>
          </a:p>
          <a:p>
            <a:r>
              <a:rPr lang="en-AU"/>
              <a:t>https://www.youtube.com/watch?v=-u-9f3QrdAQ</a:t>
            </a:r>
          </a:p>
          <a:p>
            <a:endParaRPr lang="en-AU"/>
          </a:p>
        </p:txBody>
      </p:sp>
      <p:sp>
        <p:nvSpPr>
          <p:cNvPr id="4" name="Slide Number Placeholder 3">
            <a:extLst>
              <a:ext uri="{FF2B5EF4-FFF2-40B4-BE49-F238E27FC236}">
                <a16:creationId xmlns:a16="http://schemas.microsoft.com/office/drawing/2014/main" id="{1E53836B-2FB6-3E05-739E-D99CF3DB4D92}"/>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153291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How to use the IF function in Microsoft Excel (0:52) [Microsoft 365]</a:t>
            </a:r>
          </a:p>
          <a:p>
            <a:r>
              <a:rPr lang="en-AU"/>
              <a:t>https://www.youtube.com/watch?v=GaS6zFT7Qwc</a:t>
            </a:r>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3631714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ADA08-9408-4CA5-B2D6-F4E35D4E5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70354-C6EF-7F7C-BE77-24ECC2590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BA74A-9F80-A89A-E2B9-60CB86C89696}"/>
              </a:ext>
            </a:extLst>
          </p:cNvPr>
          <p:cNvSpPr>
            <a:spLocks noGrp="1"/>
          </p:cNvSpPr>
          <p:nvPr>
            <p:ph type="body" idx="1"/>
          </p:nvPr>
        </p:nvSpPr>
        <p:spPr/>
        <p:txBody>
          <a:bodyPr/>
          <a:lstStyle/>
          <a:p>
            <a:r>
              <a:rPr lang="en-AU"/>
              <a:t>Or interpreting the problem</a:t>
            </a:r>
          </a:p>
        </p:txBody>
      </p:sp>
      <p:sp>
        <p:nvSpPr>
          <p:cNvPr id="4" name="Slide Number Placeholder 3">
            <a:extLst>
              <a:ext uri="{FF2B5EF4-FFF2-40B4-BE49-F238E27FC236}">
                <a16:creationId xmlns:a16="http://schemas.microsoft.com/office/drawing/2014/main" id="{F45049FC-7DEA-FDAC-80CE-B29AD0213648}"/>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41225059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9BEF3-F3D2-B20D-56E2-EDBE74659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025C6-6404-DB4A-6DB1-A9E254C58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93BAE-279F-0891-7734-1DF5AFB3B8B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05795BC3-CCDC-AFAA-A5C5-BCBF88ECE95D}"/>
              </a:ext>
            </a:extLst>
          </p:cNvPr>
          <p:cNvSpPr>
            <a:spLocks noGrp="1"/>
          </p:cNvSpPr>
          <p:nvPr>
            <p:ph type="sldNum" sz="quarter" idx="5"/>
          </p:nvPr>
        </p:nvSpPr>
        <p:spPr/>
        <p:txBody>
          <a:bodyPr/>
          <a:lstStyle/>
          <a:p>
            <a:fld id="{D09C5488-DD16-4714-9519-7BE21BA11D4E}" type="slidenum">
              <a:rPr lang="en-AU" smtClean="0"/>
              <a:t>89</a:t>
            </a:fld>
            <a:endParaRPr lang="en-AU"/>
          </a:p>
        </p:txBody>
      </p:sp>
    </p:spTree>
    <p:extLst>
      <p:ext uri="{BB962C8B-B14F-4D97-AF65-F5344CB8AC3E}">
        <p14:creationId xmlns:p14="http://schemas.microsoft.com/office/powerpoint/2010/main" val="2142536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Actual video title is “Computer Science Basics: Sequences, Selections, and Loops” (duration 2:26)</a:t>
            </a:r>
          </a:p>
          <a:p>
            <a:r>
              <a:rPr lang="en-AU"/>
              <a:t>https://www.youtube.com/watch?v=eSYeHlwDCNA</a:t>
            </a:r>
          </a:p>
          <a:p>
            <a:endParaRPr lang="en-AU"/>
          </a:p>
          <a:p>
            <a:r>
              <a:rPr lang="en-AU"/>
              <a:t>This video covers all three control structures, however at this point in learning, the focus should be on the sequence control structure.</a:t>
            </a:r>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25971604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19CC-7BF7-6E6A-8C6F-82E1D71D1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895E5-0F64-6F09-04DC-258A85CFB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7A957-B1A9-8AFB-01A5-6FD7110EF4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8E6D83B-4851-1C9A-86B5-7F93EBE2552D}"/>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3974525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15CF0-DFAB-1C40-D2A1-5C8F41B39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A5DC0-2D01-DDE9-DD70-FFCB16EED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C20F3-95ED-1966-F329-C6AB1ABECAF8}"/>
              </a:ext>
            </a:extLst>
          </p:cNvPr>
          <p:cNvSpPr>
            <a:spLocks noGrp="1"/>
          </p:cNvSpPr>
          <p:nvPr>
            <p:ph type="body" idx="1"/>
          </p:nvPr>
        </p:nvSpPr>
        <p:spPr/>
        <p:txBody>
          <a:bodyPr/>
          <a:lstStyle/>
          <a:p>
            <a:r>
              <a:rPr lang="en-AU"/>
              <a:t>Actual video title is “Python Math Operators: Visually Explained [Updated]” (duration 3:24)</a:t>
            </a:r>
          </a:p>
          <a:p>
            <a:r>
              <a:rPr lang="en-AU"/>
              <a:t>https://www.youtube.com/watch?v=r1vsfDMO-WE</a:t>
            </a:r>
          </a:p>
          <a:p>
            <a:endParaRPr lang="en-AU"/>
          </a:p>
          <a:p>
            <a:r>
              <a:rPr lang="en-AU" b="1"/>
              <a:t>Teacher note:</a:t>
            </a:r>
            <a:r>
              <a:rPr lang="en-AU"/>
              <a:t> Depending on how well students understand the table on previous slide, it may not be necessary to watch this video.</a:t>
            </a:r>
          </a:p>
          <a:p>
            <a:r>
              <a:rPr lang="en-AU"/>
              <a:t>If watching this video, students only need to watch up to </a:t>
            </a:r>
            <a:r>
              <a:rPr lang="en-AU" b="1"/>
              <a:t>1:29</a:t>
            </a:r>
            <a:r>
              <a:rPr lang="en-AU"/>
              <a:t> timestamp.</a:t>
            </a:r>
          </a:p>
        </p:txBody>
      </p:sp>
      <p:sp>
        <p:nvSpPr>
          <p:cNvPr id="4" name="Slide Number Placeholder 3">
            <a:extLst>
              <a:ext uri="{FF2B5EF4-FFF2-40B4-BE49-F238E27FC236}">
                <a16:creationId xmlns:a16="http://schemas.microsoft.com/office/drawing/2014/main" id="{04AA5032-857E-C736-BCD9-8A851F60B569}"/>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609300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47C4-1ED4-361E-D62F-8146305F5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C5C30-F6FC-674A-D96A-52D1D68A2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9EB64E-49B2-A936-C37E-19BFF8E6EEEF}"/>
              </a:ext>
            </a:extLst>
          </p:cNvPr>
          <p:cNvSpPr>
            <a:spLocks noGrp="1"/>
          </p:cNvSpPr>
          <p:nvPr>
            <p:ph type="body" idx="1"/>
          </p:nvPr>
        </p:nvSpPr>
        <p:spPr/>
        <p:txBody>
          <a:bodyPr/>
          <a:lstStyle/>
          <a:p>
            <a:r>
              <a:rPr lang="en-AU"/>
              <a:t>This slide uses animation (on click – appear) to gradually reveal line by line explanations and the final sample answer.</a:t>
            </a:r>
          </a:p>
          <a:p>
            <a:endParaRPr lang="en-AU"/>
          </a:p>
          <a:p>
            <a:r>
              <a:rPr lang="en-AU"/>
              <a:t>Explanation of code</a:t>
            </a:r>
          </a:p>
          <a:p>
            <a:r>
              <a:rPr lang="en-AU"/>
              <a:t>Line 1 starts with the </a:t>
            </a:r>
            <a:r>
              <a:rPr lang="en-AU" b="1" i="1"/>
              <a:t>#</a:t>
            </a:r>
            <a:r>
              <a:rPr lang="en-AU"/>
              <a:t> symbol and means this is a comment which describes what the code aims to do</a:t>
            </a:r>
          </a:p>
          <a:p>
            <a:r>
              <a:rPr lang="en-AU"/>
              <a:t>Line 2 assigns the value 7 to the variable </a:t>
            </a:r>
            <a:r>
              <a:rPr lang="en-AU" i="1"/>
              <a:t>length</a:t>
            </a:r>
          </a:p>
          <a:p>
            <a:r>
              <a:rPr lang="en-AU"/>
              <a:t>Line 3 assigns the value 4 to the variable </a:t>
            </a:r>
            <a:r>
              <a:rPr lang="en-AU" i="1"/>
              <a:t>width</a:t>
            </a:r>
          </a:p>
          <a:p>
            <a:r>
              <a:rPr lang="en-AU"/>
              <a:t>Line 4 calculates the area by multiplying length by width and assigning it to the variable </a:t>
            </a:r>
            <a:r>
              <a:rPr lang="en-AU" b="1" i="1"/>
              <a:t>area</a:t>
            </a:r>
          </a:p>
          <a:p>
            <a:r>
              <a:rPr lang="en-AU"/>
              <a:t>Line 5 prints the string followed by the </a:t>
            </a:r>
            <a:r>
              <a:rPr lang="en-AU" i="1"/>
              <a:t>area</a:t>
            </a:r>
            <a:endParaRPr lang="en-AU"/>
          </a:p>
        </p:txBody>
      </p:sp>
      <p:sp>
        <p:nvSpPr>
          <p:cNvPr id="4" name="Slide Number Placeholder 3">
            <a:extLst>
              <a:ext uri="{FF2B5EF4-FFF2-40B4-BE49-F238E27FC236}">
                <a16:creationId xmlns:a16="http://schemas.microsoft.com/office/drawing/2014/main" id="{8430F9B6-33AB-8E06-8B85-1B72A93B0097}"/>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250751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516B8-6DE6-4730-C553-8CB633AA2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D5F32-58F6-E1F4-0FE7-E861E3B84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6B328-A8B1-1E23-DA52-F162EBB62553}"/>
              </a:ext>
            </a:extLst>
          </p:cNvPr>
          <p:cNvSpPr>
            <a:spLocks noGrp="1"/>
          </p:cNvSpPr>
          <p:nvPr>
            <p:ph type="body" idx="1"/>
          </p:nvPr>
        </p:nvSpPr>
        <p:spPr/>
        <p:txBody>
          <a:bodyPr/>
          <a:lstStyle/>
          <a:p>
            <a:r>
              <a:rPr lang="en-AU" sz="1600" kern="1200">
                <a:solidFill>
                  <a:schemeClr val="tx1"/>
                </a:solidFill>
                <a:effectLst/>
                <a:latin typeface="Arial" panose="020B0604020202020204" pitchFamily="34" charset="0"/>
                <a:ea typeface="+mn-ea"/>
                <a:cs typeface="Arial" panose="020B0604020202020204" pitchFamily="34" charset="0"/>
              </a:rPr>
              <a:t>Students identify what Aboriginal Nations or Countries the Kamilaroi Highway passes through and mark each Nation along the highway.</a:t>
            </a:r>
          </a:p>
          <a:p>
            <a:r>
              <a:rPr lang="en-AU" sz="1600" kern="1200">
                <a:solidFill>
                  <a:schemeClr val="tx1"/>
                </a:solidFill>
                <a:effectLst/>
                <a:latin typeface="Arial" panose="020B0604020202020204" pitchFamily="34" charset="0"/>
                <a:ea typeface="+mn-ea"/>
                <a:cs typeface="Arial" panose="020B0604020202020204" pitchFamily="34" charset="0"/>
              </a:rPr>
              <a:t>Students find out one language word, totem, or cultural practice from each Nation.</a:t>
            </a:r>
          </a:p>
          <a:p>
            <a:r>
              <a:rPr lang="en-AU" sz="1600" kern="1200">
                <a:solidFill>
                  <a:schemeClr val="tx1"/>
                </a:solidFill>
                <a:effectLst/>
                <a:latin typeface="Arial" panose="020B0604020202020204" pitchFamily="34" charset="0"/>
                <a:ea typeface="+mn-ea"/>
                <a:cs typeface="Arial" panose="020B0604020202020204" pitchFamily="34" charset="0"/>
              </a:rPr>
              <a:t>As a class or in small groups discuss and reflect on the similarities and differences between this Songline journey and using digital GPS or digital maps. Reflect on what makes Songlines unique as a knowledge and communication system compared to modern technology.</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a:t>https://www.kamilaroihighway.com/</a:t>
            </a:r>
          </a:p>
          <a:p>
            <a:endParaRPr lang="en-AU"/>
          </a:p>
        </p:txBody>
      </p:sp>
      <p:sp>
        <p:nvSpPr>
          <p:cNvPr id="4" name="Slide Number Placeholder 3">
            <a:extLst>
              <a:ext uri="{FF2B5EF4-FFF2-40B4-BE49-F238E27FC236}">
                <a16:creationId xmlns:a16="http://schemas.microsoft.com/office/drawing/2014/main" id="{6301213D-E91A-421D-9F5B-68AA6FC36C42}"/>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760929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uses animation (on click – appear) to reveal the sample answer and then a follow-on question.</a:t>
            </a:r>
          </a:p>
          <a:p>
            <a:endParaRPr lang="en-AU"/>
          </a:p>
          <a:p>
            <a:r>
              <a:rPr lang="en-AU"/>
              <a:t>Note it is possible to do this calculation without variables as just 60 * 60 * 24 * 365 * 4</a:t>
            </a:r>
          </a:p>
          <a:p>
            <a:endParaRPr lang="en-AU"/>
          </a:p>
          <a:p>
            <a:r>
              <a:rPr lang="en-AU"/>
              <a:t>It is easier to keep track of each part of the calculation and more easily check for and correct any mistakes.</a:t>
            </a:r>
          </a:p>
          <a:p>
            <a:endParaRPr lang="en-AU"/>
          </a:p>
          <a:p>
            <a:r>
              <a:rPr lang="en-AU"/>
              <a:t>For the question, it is particularly useful to use variables when the values of the inputs can change. We can change the value assigned to </a:t>
            </a:r>
            <a:r>
              <a:rPr lang="en-AU" b="1" i="1" err="1"/>
              <a:t>days_per_year</a:t>
            </a:r>
            <a:r>
              <a:rPr lang="en-AU"/>
              <a:t> without changing any of the other variables and redo the calculation.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4514995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uses animation (on click – appear) to gradually reveal sample answers.</a:t>
            </a:r>
          </a:p>
          <a:p>
            <a:endParaRPr lang="en-AU"/>
          </a:p>
          <a:p>
            <a:r>
              <a:rPr lang="en-AU"/>
              <a:t>Teacher note: There are multiple ways to code these arithmetic questions. The first question is done one way and then a shorter way of coding for an answer is shown for all questions.</a:t>
            </a:r>
          </a:p>
          <a:p>
            <a:endParaRPr lang="en-AU"/>
          </a:p>
          <a:p>
            <a:r>
              <a:rPr lang="en-AU"/>
              <a:t>The first way shows 4 lines of code to achieve an answer.</a:t>
            </a:r>
          </a:p>
          <a:p>
            <a:r>
              <a:rPr lang="en-AU"/>
              <a:t>The second way of coding shows how to put the maths operation straight inside the print statement without assigning values to variables and do this in only one line of code.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3826849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Actual video title is “User Input in Python: Visually Explained [Updated]” (duration 3:54)</a:t>
            </a:r>
          </a:p>
          <a:p>
            <a:r>
              <a:rPr lang="en-AU"/>
              <a:t>https://www.youtube.com/watch?v=Gqv7S21CHD4</a:t>
            </a:r>
          </a:p>
          <a:p>
            <a:endParaRPr lang="en-AU"/>
          </a:p>
          <a:p>
            <a:r>
              <a:rPr lang="en-AU"/>
              <a:t>This video is optional and could be used before or after the guided practice exercise.</a:t>
            </a:r>
          </a:p>
          <a:p>
            <a:r>
              <a:rPr lang="en-AU"/>
              <a:t>Using this video before will provide students with correct syntax and explanation on how to the use input function.</a:t>
            </a:r>
          </a:p>
          <a:p>
            <a:r>
              <a:rPr lang="en-AU"/>
              <a:t>Using this video after could help students understand reasons if errors occur when they run the code.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24610956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E30B4-046E-1364-D903-A6BB34814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A2369-AB9C-59C0-C11A-99C495365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F652D-088D-5B61-7FE7-B1D0DAD48A7A}"/>
              </a:ext>
            </a:extLst>
          </p:cNvPr>
          <p:cNvSpPr>
            <a:spLocks noGrp="1"/>
          </p:cNvSpPr>
          <p:nvPr>
            <p:ph type="body" idx="1"/>
          </p:nvPr>
        </p:nvSpPr>
        <p:spPr/>
        <p:txBody>
          <a:bodyPr/>
          <a:lstStyle/>
          <a:p>
            <a:r>
              <a:rPr lang="en-AU"/>
              <a:t>This slide uses animation (on click – appear) to reveal the sample answer.</a:t>
            </a:r>
          </a:p>
          <a:p>
            <a:endParaRPr lang="en-AU"/>
          </a:p>
          <a:p>
            <a:r>
              <a:rPr lang="en-AU"/>
              <a:t>Screenshot is example code displayed through Thonny IDE. Other IDEs can be used.</a:t>
            </a:r>
          </a:p>
        </p:txBody>
      </p:sp>
      <p:sp>
        <p:nvSpPr>
          <p:cNvPr id="4" name="Slide Number Placeholder 3">
            <a:extLst>
              <a:ext uri="{FF2B5EF4-FFF2-40B4-BE49-F238E27FC236}">
                <a16:creationId xmlns:a16="http://schemas.microsoft.com/office/drawing/2014/main" id="{BD86565C-ACC9-8042-42E3-6CBEE433EFCA}"/>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2717994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D269-AA4D-572B-A2E7-6A56F3A6D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89DF1-9A7B-D9FD-16EC-D1CBED4C3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68B8A-8094-5A78-2355-2B9A723A024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CC32AA1-2221-6554-3A54-2D633FD3E4FC}"/>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9180097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8F66-EAEB-A879-9F88-F2011E2D6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C1C61-8F26-C4D5-30AD-B0B80C111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CBC8B-AA71-E504-0E95-32275A9E6984}"/>
              </a:ext>
            </a:extLst>
          </p:cNvPr>
          <p:cNvSpPr>
            <a:spLocks noGrp="1"/>
          </p:cNvSpPr>
          <p:nvPr>
            <p:ph type="body" idx="1"/>
          </p:nvPr>
        </p:nvSpPr>
        <p:spPr/>
        <p:txBody>
          <a:bodyPr/>
          <a:lstStyle/>
          <a:p>
            <a:r>
              <a:rPr lang="en-AU"/>
              <a:t>An optional extension could be to explore the Python data types </a:t>
            </a:r>
            <a:r>
              <a:rPr lang="en-AU" b="1"/>
              <a:t>lists</a:t>
            </a:r>
            <a:r>
              <a:rPr lang="en-AU"/>
              <a:t> and </a:t>
            </a:r>
            <a:r>
              <a:rPr lang="en-AU" b="1"/>
              <a:t>dictionaries</a:t>
            </a:r>
            <a:r>
              <a:rPr lang="en-AU"/>
              <a:t>.</a:t>
            </a:r>
          </a:p>
        </p:txBody>
      </p:sp>
      <p:sp>
        <p:nvSpPr>
          <p:cNvPr id="4" name="Slide Number Placeholder 3">
            <a:extLst>
              <a:ext uri="{FF2B5EF4-FFF2-40B4-BE49-F238E27FC236}">
                <a16:creationId xmlns:a16="http://schemas.microsoft.com/office/drawing/2014/main" id="{0B81E2A6-A320-FFDE-3143-AD6F8D5C500A}"/>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7105359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9AA17-089B-B9A7-9C55-D45D6736C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6FAB3-61B9-0898-13A0-4BB27C89C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0EA52-0749-9504-7335-ADAB948415AD}"/>
              </a:ext>
            </a:extLst>
          </p:cNvPr>
          <p:cNvSpPr>
            <a:spLocks noGrp="1"/>
          </p:cNvSpPr>
          <p:nvPr>
            <p:ph type="body" idx="1"/>
          </p:nvPr>
        </p:nvSpPr>
        <p:spPr/>
        <p:txBody>
          <a:bodyPr/>
          <a:lstStyle/>
          <a:p>
            <a:r>
              <a:rPr lang="en-AU"/>
              <a:t>This slide uses animation (on click – appear) to gradually reveal examples of strings with a corresponding index.</a:t>
            </a:r>
          </a:p>
          <a:p>
            <a:endParaRPr lang="en-AU"/>
          </a:p>
          <a:p>
            <a:r>
              <a:rPr lang="en-AU"/>
              <a:t>Useful links:</a:t>
            </a:r>
          </a:p>
          <a:p>
            <a:r>
              <a:rPr lang="en-AU"/>
              <a:t>https://www.w3schools.com/python/python_strings.asp</a:t>
            </a:r>
          </a:p>
          <a:p>
            <a:r>
              <a:rPr lang="en-AU"/>
              <a:t>https://realpython.com/python-data-types/</a:t>
            </a:r>
          </a:p>
          <a:p>
            <a:endParaRPr lang="en-AU"/>
          </a:p>
          <a:p>
            <a:r>
              <a:rPr lang="en-AU"/>
              <a:t>Extension: A more advanced definition: “A series or array of characters as a single piece of data.” This could allow for further understanding of the string data type in Python as an array of characters.</a:t>
            </a:r>
          </a:p>
          <a:p>
            <a:endParaRPr lang="en-AU"/>
          </a:p>
        </p:txBody>
      </p:sp>
      <p:sp>
        <p:nvSpPr>
          <p:cNvPr id="4" name="Slide Number Placeholder 3">
            <a:extLst>
              <a:ext uri="{FF2B5EF4-FFF2-40B4-BE49-F238E27FC236}">
                <a16:creationId xmlns:a16="http://schemas.microsoft.com/office/drawing/2014/main" id="{7D0E9B0E-1D4A-BFE9-9450-83C6F6C835DA}"/>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1734794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1605A-2156-6609-714E-6603E84E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7A00B-2798-0F11-030B-3ED8B1882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B61B7-D89E-1ED0-60B7-EDCCD5EA82D8}"/>
              </a:ext>
            </a:extLst>
          </p:cNvPr>
          <p:cNvSpPr>
            <a:spLocks noGrp="1"/>
          </p:cNvSpPr>
          <p:nvPr>
            <p:ph type="body" idx="1"/>
          </p:nvPr>
        </p:nvSpPr>
        <p:spPr/>
        <p:txBody>
          <a:bodyPr/>
          <a:lstStyle/>
          <a:p>
            <a:r>
              <a:rPr lang="en-AU"/>
              <a:t>This slide uses animation (on click – appear) to gradually reveal example strings to emphasise same value with different quotation marks.</a:t>
            </a:r>
          </a:p>
        </p:txBody>
      </p:sp>
      <p:sp>
        <p:nvSpPr>
          <p:cNvPr id="4" name="Slide Number Placeholder 3">
            <a:extLst>
              <a:ext uri="{FF2B5EF4-FFF2-40B4-BE49-F238E27FC236}">
                <a16:creationId xmlns:a16="http://schemas.microsoft.com/office/drawing/2014/main" id="{83050BB7-0570-FE64-FE1B-A6E7B842DD62}"/>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35559528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CF28-8D19-0E80-7944-C6A0A8201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BF927-E266-832A-CA92-8258E1D74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DC060-BA4F-53B1-A02E-4E3CDEE08FD3}"/>
              </a:ext>
            </a:extLst>
          </p:cNvPr>
          <p:cNvSpPr>
            <a:spLocks noGrp="1"/>
          </p:cNvSpPr>
          <p:nvPr>
            <p:ph type="body" idx="1"/>
          </p:nvPr>
        </p:nvSpPr>
        <p:spPr/>
        <p:txBody>
          <a:bodyPr/>
          <a:lstStyle/>
          <a:p>
            <a:r>
              <a:rPr lang="en-AU"/>
              <a:t>This slide uses animation (on click – appear) to gradually reveal examples and two explanatory statements.</a:t>
            </a:r>
          </a:p>
          <a:p>
            <a:endParaRPr lang="en-AU"/>
          </a:p>
          <a:p>
            <a:r>
              <a:rPr lang="en-AU"/>
              <a:t>Useful links:</a:t>
            </a:r>
          </a:p>
          <a:p>
            <a:r>
              <a:rPr lang="en-AU"/>
              <a:t>https://www.w3schools.com/python/python_numbers.asp</a:t>
            </a:r>
          </a:p>
          <a:p>
            <a:r>
              <a:rPr lang="en-AU"/>
              <a:t>https://realpython.com/python-data-types/#integer-numbers</a:t>
            </a:r>
          </a:p>
          <a:p>
            <a:endParaRPr lang="en-AU"/>
          </a:p>
          <a:p>
            <a:r>
              <a:rPr lang="en-AU"/>
              <a:t>Extension: Python has no limit to how long an integer value can be. The only constraint is the amount of memory your system has. Beyond that, an integer can be as long as you need.</a:t>
            </a:r>
          </a:p>
          <a:p>
            <a:endParaRPr lang="en-AU"/>
          </a:p>
          <a:p>
            <a:r>
              <a:rPr lang="en-AU"/>
              <a:t>When you’re working with long integers, you can use the underscore character to make the literals more readable</a:t>
            </a:r>
          </a:p>
          <a:p>
            <a:endParaRPr lang="en-AU"/>
          </a:p>
          <a:p>
            <a:r>
              <a:rPr lang="en-AU"/>
              <a:t>Teacher note: The phone number 1300 32 32 32 listed above is a publicly available number for the NSW Department of Education</a:t>
            </a:r>
          </a:p>
        </p:txBody>
      </p:sp>
      <p:sp>
        <p:nvSpPr>
          <p:cNvPr id="4" name="Slide Number Placeholder 3">
            <a:extLst>
              <a:ext uri="{FF2B5EF4-FFF2-40B4-BE49-F238E27FC236}">
                <a16:creationId xmlns:a16="http://schemas.microsoft.com/office/drawing/2014/main" id="{421F32B2-67F9-3236-DA07-451115227AAA}"/>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2742438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uses animation (on click – appear) to gradually reveal questions and sample answers.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0015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FDC5F-54B8-9B9E-054E-081B7E556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50A47-8CBE-DA09-F93D-5066F8549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82E37-F40E-DC49-6487-DB34DDB9080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3B5DEC42-440C-F6EF-F50C-F7E3D2154B25}"/>
              </a:ext>
            </a:extLst>
          </p:cNvPr>
          <p:cNvSpPr>
            <a:spLocks noGrp="1"/>
          </p:cNvSpPr>
          <p:nvPr>
            <p:ph type="sldNum" sz="quarter" idx="5"/>
          </p:nvPr>
        </p:nvSpPr>
        <p:spPr/>
        <p:txBody>
          <a:bodyPr/>
          <a:lstStyle/>
          <a:p>
            <a:fld id="{D09C5488-DD16-4714-9519-7BE21BA11D4E}" type="slidenum">
              <a:rPr lang="en-AU" smtClean="0"/>
              <a:t>12</a:t>
            </a:fld>
            <a:endParaRPr lang="en-AU"/>
          </a:p>
        </p:txBody>
      </p:sp>
    </p:spTree>
    <p:extLst>
      <p:ext uri="{BB962C8B-B14F-4D97-AF65-F5344CB8AC3E}">
        <p14:creationId xmlns:p14="http://schemas.microsoft.com/office/powerpoint/2010/main" val="33690981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9F103-4B6D-1445-8621-9CAF0689A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CD874-9F18-A39C-A99A-B046F704C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D640A-86A3-7509-26A3-F468E358B685}"/>
              </a:ext>
            </a:extLst>
          </p:cNvPr>
          <p:cNvSpPr>
            <a:spLocks noGrp="1"/>
          </p:cNvSpPr>
          <p:nvPr>
            <p:ph type="body" idx="1"/>
          </p:nvPr>
        </p:nvSpPr>
        <p:spPr/>
        <p:txBody>
          <a:bodyPr/>
          <a:lstStyle/>
          <a:p>
            <a:r>
              <a:rPr lang="en-AU"/>
              <a:t>Useful links:</a:t>
            </a:r>
          </a:p>
          <a:p>
            <a:r>
              <a:rPr lang="en-AU"/>
              <a:t>https://realpython.com/python-data-types/#floating-point-numbers</a:t>
            </a:r>
          </a:p>
          <a:p>
            <a:endParaRPr lang="en-AU"/>
          </a:p>
          <a:p>
            <a:endParaRPr lang="en-AU"/>
          </a:p>
          <a:p>
            <a:r>
              <a:rPr lang="en-AU"/>
              <a:t>Extension: A more advanced definition: “</a:t>
            </a:r>
          </a:p>
        </p:txBody>
      </p:sp>
      <p:sp>
        <p:nvSpPr>
          <p:cNvPr id="4" name="Slide Number Placeholder 3">
            <a:extLst>
              <a:ext uri="{FF2B5EF4-FFF2-40B4-BE49-F238E27FC236}">
                <a16:creationId xmlns:a16="http://schemas.microsoft.com/office/drawing/2014/main" id="{0244656A-75E6-BBF7-812D-44383636EEF9}"/>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556567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uses animation (on click – appear) to gradually reveal questions and sample answers.</a:t>
            </a:r>
          </a:p>
          <a:p>
            <a:endParaRPr lang="en-AU"/>
          </a:p>
          <a:p>
            <a:r>
              <a:rPr lang="en-AU"/>
              <a:t>Check for understanding slide.</a:t>
            </a:r>
          </a:p>
          <a:p>
            <a:r>
              <a:rPr lang="en-AU"/>
              <a:t>Slide animations step through question and answer. a) to f)</a:t>
            </a:r>
          </a:p>
          <a:p>
            <a:pPr marL="342900" indent="-342900">
              <a:buAutoNum type="alphaLcParenR"/>
            </a:pPr>
            <a:r>
              <a:rPr lang="en-AU"/>
              <a:t>Is an integer because 2 is a whole number</a:t>
            </a:r>
          </a:p>
          <a:p>
            <a:pPr marL="342900" indent="-342900">
              <a:buAutoNum type="alphaLcParenR"/>
            </a:pPr>
            <a:r>
              <a:rPr lang="en-AU"/>
              <a:t>Is a string because it is a sequence of characters inside single quotation marks</a:t>
            </a:r>
          </a:p>
          <a:p>
            <a:pPr marL="342900" indent="-342900">
              <a:buAutoNum type="alphaLcParenR"/>
            </a:pPr>
            <a:r>
              <a:rPr lang="en-AU"/>
              <a:t>Is an integer because 4 is a whole number</a:t>
            </a:r>
          </a:p>
          <a:p>
            <a:pPr marL="342900" indent="-342900">
              <a:buAutoNum type="alphaLcParenR"/>
            </a:pPr>
            <a:r>
              <a:rPr lang="en-AU"/>
              <a:t>Is a string because it is a sequence of characters inside double quotations marks</a:t>
            </a:r>
          </a:p>
          <a:p>
            <a:pPr marL="342900" indent="-342900">
              <a:buAutoNum type="alphaLcParenR"/>
            </a:pPr>
            <a:r>
              <a:rPr lang="en-AU"/>
              <a:t>Is a float because 5.7 is a </a:t>
            </a:r>
          </a:p>
          <a:p>
            <a:r>
              <a:rPr lang="en-AU"/>
              <a:t>f) Is a string because it is inside quotation marks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7157981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91B4E-88A9-9354-A2F1-78CE1777B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8E45B-1C80-B319-256A-EBB2CDFB8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9BB79-C735-AAB3-85AE-AA7A6B56DBC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EEA5D8A8-EC7F-28A8-7E61-09042EE52422}"/>
              </a:ext>
            </a:extLst>
          </p:cNvPr>
          <p:cNvSpPr>
            <a:spLocks noGrp="1"/>
          </p:cNvSpPr>
          <p:nvPr>
            <p:ph type="sldNum" sz="quarter" idx="5"/>
          </p:nvPr>
        </p:nvSpPr>
        <p:spPr/>
        <p:txBody>
          <a:bodyPr/>
          <a:lstStyle/>
          <a:p>
            <a:fld id="{D09C5488-DD16-4714-9519-7BE21BA11D4E}" type="slidenum">
              <a:rPr lang="en-AU" smtClean="0"/>
              <a:t>109</a:t>
            </a:fld>
            <a:endParaRPr lang="en-AU"/>
          </a:p>
        </p:txBody>
      </p:sp>
    </p:spTree>
    <p:extLst>
      <p:ext uri="{BB962C8B-B14F-4D97-AF65-F5344CB8AC3E}">
        <p14:creationId xmlns:p14="http://schemas.microsoft.com/office/powerpoint/2010/main" val="11383447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D9D0-38E5-8F06-00ED-B9606FC1B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AEE0D-6AC4-35B2-7175-4E6BA41A8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2E666-C29B-F6EF-D72E-995DCAD2AAFF}"/>
              </a:ext>
            </a:extLst>
          </p:cNvPr>
          <p:cNvSpPr>
            <a:spLocks noGrp="1"/>
          </p:cNvSpPr>
          <p:nvPr>
            <p:ph type="body" idx="1"/>
          </p:nvPr>
        </p:nvSpPr>
        <p:spPr/>
        <p:txBody>
          <a:bodyPr/>
          <a:lstStyle/>
          <a:p>
            <a:r>
              <a:rPr lang="en-AU"/>
              <a:t>Useful links:</a:t>
            </a:r>
          </a:p>
          <a:p>
            <a:r>
              <a:rPr lang="en-AU"/>
              <a:t>https://</a:t>
            </a:r>
          </a:p>
          <a:p>
            <a:endParaRPr lang="en-AU"/>
          </a:p>
          <a:p>
            <a:endParaRPr lang="en-AU"/>
          </a:p>
          <a:p>
            <a:r>
              <a:rPr lang="en-AU"/>
              <a:t>Ternary Operators, or Conditional Expressions.</a:t>
            </a:r>
          </a:p>
        </p:txBody>
      </p:sp>
      <p:sp>
        <p:nvSpPr>
          <p:cNvPr id="4" name="Slide Number Placeholder 3">
            <a:extLst>
              <a:ext uri="{FF2B5EF4-FFF2-40B4-BE49-F238E27FC236}">
                <a16:creationId xmlns:a16="http://schemas.microsoft.com/office/drawing/2014/main" id="{2585E080-49B7-B555-EEE6-4D459BE10919}"/>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27006586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uses animation (on click – appear) to gradually reveal a sequence of six steps and the decision point.</a:t>
            </a:r>
          </a:p>
          <a:p>
            <a:endParaRPr lang="en-AU"/>
          </a:p>
          <a:p>
            <a:r>
              <a:rPr lang="en-AU"/>
              <a:t>This diagram shows a sequence of processes and then a decision point. The decision is how to approach an intersection and then whether to perform a right-hand turn (from A1) across an intersection or perform a left-hand turn.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773393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0F8F4-0B06-F071-BEE7-66D12C9E4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6D68E-344F-0BB2-96A8-D05967017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72A80-873B-4EC3-B439-293834CC57F0}"/>
              </a:ext>
            </a:extLst>
          </p:cNvPr>
          <p:cNvSpPr>
            <a:spLocks noGrp="1"/>
          </p:cNvSpPr>
          <p:nvPr>
            <p:ph type="body" idx="1"/>
          </p:nvPr>
        </p:nvSpPr>
        <p:spPr/>
        <p:txBody>
          <a:bodyPr/>
          <a:lstStyle/>
          <a:p>
            <a:r>
              <a:rPr lang="en-AU"/>
              <a:t>This diagram shows a sequence of processes and then a decision point. The decision is whether to change lanes (5) or stay in current lane. </a:t>
            </a:r>
          </a:p>
        </p:txBody>
      </p:sp>
      <p:sp>
        <p:nvSpPr>
          <p:cNvPr id="4" name="Slide Number Placeholder 3">
            <a:extLst>
              <a:ext uri="{FF2B5EF4-FFF2-40B4-BE49-F238E27FC236}">
                <a16:creationId xmlns:a16="http://schemas.microsoft.com/office/drawing/2014/main" id="{BF623A18-9E2D-FF0E-58E9-CBB06EDCC6F8}"/>
              </a:ext>
            </a:extLst>
          </p:cNvPr>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41551544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diagram shows a sequence of processes and then a decision point. The decision is how to approach an intersection with traffic lights.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740274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80814-2432-127E-E2BD-3033AC7FA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0F43F-49EB-555B-44C3-08E80755A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F83B1-F33F-DC51-9C84-D92D8A85D5D3}"/>
              </a:ext>
            </a:extLst>
          </p:cNvPr>
          <p:cNvSpPr>
            <a:spLocks noGrp="1"/>
          </p:cNvSpPr>
          <p:nvPr>
            <p:ph type="body" idx="1"/>
          </p:nvPr>
        </p:nvSpPr>
        <p:spPr/>
        <p:txBody>
          <a:bodyPr/>
          <a:lstStyle/>
          <a:p>
            <a:r>
              <a:rPr lang="en-AU"/>
              <a:t>Other useful links:</a:t>
            </a:r>
          </a:p>
          <a:p>
            <a:r>
              <a:rPr lang="en-AU"/>
              <a:t>https://www.w3schools.com/python/python_conditions.asp</a:t>
            </a:r>
          </a:p>
          <a:p>
            <a:endParaRPr lang="en-AU"/>
          </a:p>
          <a:p>
            <a:r>
              <a:rPr lang="en-AU"/>
              <a:t>The important thing to note is that “=“ is different to “==“.</a:t>
            </a:r>
          </a:p>
          <a:p>
            <a:r>
              <a:rPr lang="en-AU"/>
              <a:t>“=“ is an assignment operator, used to assign a value to a variable. For example, a = 6. The variable ‘a’ now has a value of 6.</a:t>
            </a:r>
          </a:p>
          <a:p>
            <a:endParaRPr lang="en-AU"/>
          </a:p>
          <a:p>
            <a:r>
              <a:rPr lang="en-AU"/>
              <a:t>“==“ is a comparison operator, specifically it is the </a:t>
            </a:r>
            <a:r>
              <a:rPr lang="en-AU" b="1" i="1"/>
              <a:t>equality</a:t>
            </a:r>
            <a:r>
              <a:rPr lang="en-AU"/>
              <a:t> operator.</a:t>
            </a:r>
          </a:p>
          <a:p>
            <a:r>
              <a:rPr lang="en-AU"/>
              <a:t>It used to check if one value is equal to another value. </a:t>
            </a:r>
            <a:r>
              <a:rPr lang="en-AU" b="1"/>
              <a:t>a == b</a:t>
            </a:r>
            <a:r>
              <a:rPr lang="en-AU" b="0"/>
              <a:t> </a:t>
            </a:r>
            <a:r>
              <a:rPr lang="en-AU"/>
              <a:t>checks if both variables (or both objects) have the same values.</a:t>
            </a:r>
          </a:p>
          <a:p>
            <a:endParaRPr lang="en-AU"/>
          </a:p>
          <a:p>
            <a:r>
              <a:rPr lang="en-AU"/>
              <a:t>When the variables on either side have the exact same value, the == operator evaluation is true.</a:t>
            </a:r>
          </a:p>
        </p:txBody>
      </p:sp>
      <p:sp>
        <p:nvSpPr>
          <p:cNvPr id="4" name="Slide Number Placeholder 3">
            <a:extLst>
              <a:ext uri="{FF2B5EF4-FFF2-40B4-BE49-F238E27FC236}">
                <a16:creationId xmlns:a16="http://schemas.microsoft.com/office/drawing/2014/main" id="{547E68B8-1646-2634-C7C6-EE934035A6B9}"/>
              </a:ext>
            </a:extLst>
          </p:cNvPr>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12789902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Actual video title is “If Statements in Python (Conditional Logic) (IF, ELIF, ELSE)” (duration 5:40)</a:t>
            </a:r>
          </a:p>
          <a:p>
            <a:r>
              <a:rPr lang="en-AU"/>
              <a:t>https://www.youtube.com/watch?v=T0pLNev8Rcw</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310551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 for teachers:</a:t>
            </a:r>
          </a:p>
          <a:p>
            <a:r>
              <a:rPr lang="en-AU"/>
              <a:t>Use this slide to introduce the concept of data presentation. Remember to use appropriate metalanguage – Analogue, digital, numbers, integers, text.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6997125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D8571-A07D-80CE-15D1-5C80AFE4B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67F32-3544-6243-13B7-9FF127800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48371-4E93-C319-CBE2-501C7FA8F4F6}"/>
              </a:ext>
            </a:extLst>
          </p:cNvPr>
          <p:cNvSpPr>
            <a:spLocks noGrp="1"/>
          </p:cNvSpPr>
          <p:nvPr>
            <p:ph type="body" idx="1"/>
          </p:nvPr>
        </p:nvSpPr>
        <p:spPr/>
        <p:txBody>
          <a:bodyPr/>
          <a:lstStyle/>
          <a:p>
            <a:r>
              <a:rPr lang="en-AU"/>
              <a:t>This slide uses animation (on click – appear) to reveal a code example and sample answers.</a:t>
            </a:r>
          </a:p>
          <a:p>
            <a:endParaRPr lang="en-AU"/>
          </a:p>
          <a:p>
            <a:r>
              <a:rPr lang="en-AU"/>
              <a:t>You can have if statements inside if statements, this is called nested if statements.</a:t>
            </a:r>
          </a:p>
          <a:p>
            <a:r>
              <a:rPr lang="en-AU"/>
              <a:t>https://www.w3schools.com/python/python_conditions.asp</a:t>
            </a:r>
          </a:p>
        </p:txBody>
      </p:sp>
      <p:sp>
        <p:nvSpPr>
          <p:cNvPr id="4" name="Slide Number Placeholder 3">
            <a:extLst>
              <a:ext uri="{FF2B5EF4-FFF2-40B4-BE49-F238E27FC236}">
                <a16:creationId xmlns:a16="http://schemas.microsoft.com/office/drawing/2014/main" id="{C32869DF-A8C8-ED80-AC96-E65BF25E1455}"/>
              </a:ext>
            </a:extLst>
          </p:cNvPr>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41755533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uses animation (on click – appear) to gradually reveal questions and sample answers.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11179499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09B1B-57E4-A8E7-437F-0FC6DBC6C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FF6B8-12E7-407E-4ACB-DD9EE9198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C36FE-65FD-B212-8F20-104630A35F7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uses animation (on click – appear) to reveal a code example and sample answers.</a:t>
            </a:r>
          </a:p>
          <a:p>
            <a:endParaRPr lang="en-AU"/>
          </a:p>
        </p:txBody>
      </p:sp>
      <p:sp>
        <p:nvSpPr>
          <p:cNvPr id="4" name="Slide Number Placeholder 3">
            <a:extLst>
              <a:ext uri="{FF2B5EF4-FFF2-40B4-BE49-F238E27FC236}">
                <a16:creationId xmlns:a16="http://schemas.microsoft.com/office/drawing/2014/main" id="{3FF8FE3A-547A-A909-1357-1E8FE202F1FA}"/>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35422647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72F7-0693-94F6-D43C-35718C1E5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BCEC1-4D1E-3183-298D-31A441D2D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BF911-0246-F403-0F3E-63EFEC823DF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uses animation (on click – appear) to reveal a code example and sample answers.</a:t>
            </a:r>
          </a:p>
          <a:p>
            <a:endParaRPr lang="en-AU"/>
          </a:p>
        </p:txBody>
      </p:sp>
      <p:sp>
        <p:nvSpPr>
          <p:cNvPr id="4" name="Slide Number Placeholder 3">
            <a:extLst>
              <a:ext uri="{FF2B5EF4-FFF2-40B4-BE49-F238E27FC236}">
                <a16:creationId xmlns:a16="http://schemas.microsoft.com/office/drawing/2014/main" id="{08ABDD46-EDA4-2330-15B5-1E41A1A73351}"/>
              </a:ext>
            </a:extLst>
          </p:cNvPr>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5005465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4D8C9-786E-7168-410F-5B49E01D6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59D6A-ADD4-9761-B629-8EB622F06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FC90C-490C-0F45-20C3-3245BDDBECB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888E4C-C117-D11D-5D97-56AEA19A5B52}"/>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4906573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AA256-91B2-33B0-BE85-AF1F25CDD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F256B-EEAE-75C4-53FD-07C0180F3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EE329-B302-EE36-99AC-65A98025EB8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6142676-EE7D-15B1-BD96-912BCC9CBE8D}"/>
              </a:ext>
            </a:extLst>
          </p:cNvPr>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1940500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833DB-E26A-1539-A404-1A7606B8E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823CC-40CE-7B0E-6C17-C78577260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F3693-A667-8EDC-50D2-DA99C0AC85F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F9FBCE1-0CA1-4941-0E31-C979BD864B31}"/>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29834421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6E5B-FA22-B5B1-7FDA-D32FC6C6C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6567C-B145-8093-6D93-3479729FE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AADCF-514F-3D88-84A1-918B3E1D13A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4A42F7E-8C51-7350-62AD-F50A79DF04A9}"/>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38103397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10623-C199-246B-0A57-824995977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0EBA1-1407-476A-4D85-7A42A3C77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2817C-BB19-9272-98FE-0CE40AA60FB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C07F63E-2D6C-DDF7-50C1-524110281904}"/>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26066867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29BE-9BD0-39EC-F4EC-2A86003B0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8394A-CBD0-B037-04A3-BF823CBDF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355C6-8D30-D739-3008-4008DCB459B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323F0FC-8FA7-F711-27B8-E85FE82EC879}"/>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63556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ferences">
    <p:bg>
      <p:bgPr>
        <a:solidFill>
          <a:schemeClr val="accent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 (continued)</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265615"/>
            <a:ext cx="11484000" cy="5090735"/>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50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18"/>
            <a:ext cx="11484000" cy="356400"/>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66" r:id="rId1"/>
    <p:sldLayoutId id="2147483728" r:id="rId2"/>
    <p:sldLayoutId id="2147483731" r:id="rId3"/>
    <p:sldLayoutId id="2147483747" r:id="rId4"/>
    <p:sldLayoutId id="2147483724" r:id="rId5"/>
    <p:sldLayoutId id="2147483762" r:id="rId6"/>
    <p:sldLayoutId id="2147483723" r:id="rId7"/>
    <p:sldLayoutId id="2147483764" r:id="rId8"/>
    <p:sldLayoutId id="2147483746" r:id="rId9"/>
    <p:sldLayoutId id="2147483725" r:id="rId10"/>
    <p:sldLayoutId id="2147483743" r:id="rId11"/>
    <p:sldLayoutId id="2147483765" r:id="rId12"/>
    <p:sldLayoutId id="214748374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9.xml"/><Relationship Id="rId5" Type="http://schemas.openxmlformats.org/officeDocument/2006/relationships/hyperlink" Target="https://creativecommons.org/licenses/by/3.0/au/" TargetMode="External"/><Relationship Id="rId4" Type="http://schemas.openxmlformats.org/officeDocument/2006/relationships/hyperlink" Target="https://mylicence.sa.gov.au/the-driving-companion/system-control"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9.xml"/><Relationship Id="rId5" Type="http://schemas.openxmlformats.org/officeDocument/2006/relationships/hyperlink" Target="https://creativecommons.org/licenses/by/3.0/au/" TargetMode="External"/><Relationship Id="rId4" Type="http://schemas.openxmlformats.org/officeDocument/2006/relationships/hyperlink" Target="https://mylicence.sa.gov.au/the-driving-companion/system-control"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9.xml"/><Relationship Id="rId5" Type="http://schemas.openxmlformats.org/officeDocument/2006/relationships/hyperlink" Target="https://creativecommons.org/licenses/by/3.0/au/" TargetMode="External"/><Relationship Id="rId4" Type="http://schemas.openxmlformats.org/officeDocument/2006/relationships/hyperlink" Target="https://mylicence.sa.gov.au/the-driving-companion/system-control"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9.xml"/><Relationship Id="rId1" Type="http://schemas.openxmlformats.org/officeDocument/2006/relationships/video" Target="https://www.youtube.com/embed/T0pLNev8Rcw?feature=oembed" TargetMode="External"/><Relationship Id="rId5" Type="http://schemas.openxmlformats.org/officeDocument/2006/relationships/hyperlink" Target="https://www.youtube.com/watch?v=T0pLNev8Rcw" TargetMode="External"/><Relationship Id="rId4" Type="http://schemas.openxmlformats.org/officeDocument/2006/relationships/image" Target="../media/image90.jpeg"/></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1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96.png"/><Relationship Id="rId4" Type="http://schemas.openxmlformats.org/officeDocument/2006/relationships/image" Target="../media/image94.png"/><Relationship Id="rId9" Type="http://schemas.openxmlformats.org/officeDocument/2006/relationships/image" Target="../media/image86.svg"/></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5.xml"/><Relationship Id="rId1" Type="http://schemas.openxmlformats.org/officeDocument/2006/relationships/slideLayout" Target="../slideLayouts/slideLayout9.xml"/><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6.xml"/><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9.xml"/><Relationship Id="rId1" Type="http://schemas.openxmlformats.org/officeDocument/2006/relationships/video" Target="https://www.youtube.com/embed/cAkKalfEPtg?feature=oembed" TargetMode="External"/><Relationship Id="rId5" Type="http://schemas.openxmlformats.org/officeDocument/2006/relationships/image" Target="../media/image114.jpeg"/><Relationship Id="rId4" Type="http://schemas.openxmlformats.org/officeDocument/2006/relationships/hyperlink" Target="https://www.youtube.com/watch?v=cAkKalfEPtg"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9.xml"/><Relationship Id="rId1" Type="http://schemas.openxmlformats.org/officeDocument/2006/relationships/video" Target="https://www.youtube.com/embed/0DgFHm9EKkQ?feature=oembed" TargetMode="External"/><Relationship Id="rId5" Type="http://schemas.openxmlformats.org/officeDocument/2006/relationships/hyperlink" Target="https://www.youtube.com/watch?v=0DgFHm9EKkQ" TargetMode="External"/><Relationship Id="rId4" Type="http://schemas.openxmlformats.org/officeDocument/2006/relationships/image" Target="../media/image118.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9.xml"/><Relationship Id="rId1" Type="http://schemas.openxmlformats.org/officeDocument/2006/relationships/video" Target="https://www.youtube.com/embed/KW6qncswzHw?feature=oembed" TargetMode="External"/><Relationship Id="rId5" Type="http://schemas.openxmlformats.org/officeDocument/2006/relationships/hyperlink" Target="https://www.youtube.com/watch?v=KW6qncswzHw" TargetMode="External"/><Relationship Id="rId4" Type="http://schemas.openxmlformats.org/officeDocument/2006/relationships/image" Target="../media/image124.jpeg"/></Relationships>
</file>

<file path=ppt/slides/_rels/slide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8.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27.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0.xml"/><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image" Target="../media/image130.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0.xml"/><Relationship Id="rId1" Type="http://schemas.openxmlformats.org/officeDocument/2006/relationships/video" Target="https://www.youtube.com/embed/EAQsOUKYRS0?feature=oembed" TargetMode="External"/><Relationship Id="rId4" Type="http://schemas.openxmlformats.org/officeDocument/2006/relationships/image" Target="../media/image133.jpe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0.xml"/><Relationship Id="rId1" Type="http://schemas.openxmlformats.org/officeDocument/2006/relationships/video" Target="https://www.youtube.com/embed/NgbISCNp-Ks?feature=oembed" TargetMode="External"/><Relationship Id="rId4" Type="http://schemas.openxmlformats.org/officeDocument/2006/relationships/image" Target="../media/image13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0.xml"/><Relationship Id="rId1" Type="http://schemas.openxmlformats.org/officeDocument/2006/relationships/video" Target="https://www.youtube.com/embed/1rnzLmPV6dA?feature=oembed" TargetMode="External"/><Relationship Id="rId4" Type="http://schemas.openxmlformats.org/officeDocument/2006/relationships/image" Target="../media/image135.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0.xml"/><Relationship Id="rId1" Type="http://schemas.openxmlformats.org/officeDocument/2006/relationships/video" Target="https://www.youtube.com/embed/gBdxcz5eltk?feature=oembed" TargetMode="External"/><Relationship Id="rId4" Type="http://schemas.openxmlformats.org/officeDocument/2006/relationships/image" Target="../media/image136.jpeg"/></Relationships>
</file>

<file path=ppt/slides/_rels/slide179.xml.rels><?xml version="1.0" encoding="UTF-8" standalone="yes"?>
<Relationships xmlns="http://schemas.openxmlformats.org/package/2006/relationships"><Relationship Id="rId3" Type="http://schemas.openxmlformats.org/officeDocument/2006/relationships/hyperlink" Target="https://www.canva.com/design/DAG1lGNtfOs/7xkZEqg-0ZtE8QdQ8um7cw/edit" TargetMode="External"/><Relationship Id="rId2" Type="http://schemas.openxmlformats.org/officeDocument/2006/relationships/notesSlide" Target="../notesSlides/notesSlide131.xml"/><Relationship Id="rId1" Type="http://schemas.openxmlformats.org/officeDocument/2006/relationships/slideLayout" Target="../slideLayouts/slideLayout10.xml"/><Relationship Id="rId4" Type="http://schemas.openxmlformats.org/officeDocument/2006/relationships/image" Target="../media/image1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0.xml"/><Relationship Id="rId1" Type="http://schemas.openxmlformats.org/officeDocument/2006/relationships/video" Target="https://www.youtube.com/embed/J_6BZDnSpGE?feature=oembed" TargetMode="External"/><Relationship Id="rId4" Type="http://schemas.openxmlformats.org/officeDocument/2006/relationships/image" Target="../media/image138.jpe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0.xml"/><Relationship Id="rId1" Type="http://schemas.openxmlformats.org/officeDocument/2006/relationships/video" Target="https://www.youtube.com/embed/vY8Y_zJfQ1E?feature=oembed" TargetMode="External"/><Relationship Id="rId4" Type="http://schemas.openxmlformats.org/officeDocument/2006/relationships/image" Target="../media/image139.jpe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9.xml"/><Relationship Id="rId1" Type="http://schemas.openxmlformats.org/officeDocument/2006/relationships/video" Target="https://www.youtube.com/embed/je2hZUyq7IA?feature=oembed" TargetMode="External"/><Relationship Id="rId5" Type="http://schemas.openxmlformats.org/officeDocument/2006/relationships/hyperlink" Target="https://www.youtube.com/watch?v=je2hZUyq7IA" TargetMode="External"/><Relationship Id="rId4" Type="http://schemas.openxmlformats.org/officeDocument/2006/relationships/image" Target="../media/image140.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9.xml"/><Relationship Id="rId1" Type="http://schemas.openxmlformats.org/officeDocument/2006/relationships/video" Target="https://www.youtube.com/embed/hFIo05dSD0U?feature=oembed" TargetMode="External"/><Relationship Id="rId5" Type="http://schemas.openxmlformats.org/officeDocument/2006/relationships/hyperlink" Target="https://www.youtube.com/watch?v=hFIo05dSD0U" TargetMode="External"/><Relationship Id="rId4" Type="http://schemas.openxmlformats.org/officeDocument/2006/relationships/image" Target="../media/image141.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9.xml"/><Relationship Id="rId1" Type="http://schemas.openxmlformats.org/officeDocument/2006/relationships/video" Target="https://www.youtube.com/embed/SV4VLrd9USQ?feature=oembed" TargetMode="External"/><Relationship Id="rId5" Type="http://schemas.openxmlformats.org/officeDocument/2006/relationships/hyperlink" Target="https://www.youtube.com/watch?v=SV4VLrd9USQ" TargetMode="External"/><Relationship Id="rId4" Type="http://schemas.openxmlformats.org/officeDocument/2006/relationships/image" Target="../media/image142.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9.xml"/><Relationship Id="rId1" Type="http://schemas.openxmlformats.org/officeDocument/2006/relationships/video" Target="https://www.youtube.com/embed/I269TjuEVQA?feature=oembed" TargetMode="External"/><Relationship Id="rId5" Type="http://schemas.openxmlformats.org/officeDocument/2006/relationships/hyperlink" Target="https://www.youtube.com/watch?v=I269TjuEVQA" TargetMode="External"/><Relationship Id="rId4" Type="http://schemas.openxmlformats.org/officeDocument/2006/relationships/image" Target="../media/image143.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9.xml"/><Relationship Id="rId1" Type="http://schemas.openxmlformats.org/officeDocument/2006/relationships/video" Target="https://www.youtube.com/embed/wbsIEhDM_-0?feature=oembed" TargetMode="External"/><Relationship Id="rId5" Type="http://schemas.openxmlformats.org/officeDocument/2006/relationships/hyperlink" Target="https://www.youtube.com/watch?v=wbsIEhDM_-0" TargetMode="External"/><Relationship Id="rId4" Type="http://schemas.openxmlformats.org/officeDocument/2006/relationships/image" Target="../media/image14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video" Target="https://www.youtube.com/embed/21lG7xqzk0U?feature=oembed" TargetMode="External"/><Relationship Id="rId4" Type="http://schemas.openxmlformats.org/officeDocument/2006/relationships/image" Target="../media/image13.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0.xml"/><Relationship Id="rId1" Type="http://schemas.openxmlformats.org/officeDocument/2006/relationships/video" Target="https://www.youtube.com/embed/3m_z27LJa6o?feature=oembed" TargetMode="External"/><Relationship Id="rId4" Type="http://schemas.openxmlformats.org/officeDocument/2006/relationships/image" Target="../media/image145.jpeg"/></Relationships>
</file>

<file path=ppt/slides/_rels/slide191.xml.rels><?xml version="1.0" encoding="UTF-8" standalone="yes"?>
<Relationships xmlns="http://schemas.openxmlformats.org/package/2006/relationships"><Relationship Id="rId8" Type="http://schemas.openxmlformats.org/officeDocument/2006/relationships/hyperlink" Target="https://www.youtube.com/watch?v=wbsIEhDM_-0"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youtube.com/watch?v=I269TjuEVQA" TargetMode="External"/><Relationship Id="rId2" Type="http://schemas.openxmlformats.org/officeDocument/2006/relationships/notesSlide" Target="../notesSlides/notesSlide142.xml"/><Relationship Id="rId1" Type="http://schemas.openxmlformats.org/officeDocument/2006/relationships/slideLayout" Target="../slideLayouts/slideLayout11.xml"/><Relationship Id="rId6" Type="http://schemas.openxmlformats.org/officeDocument/2006/relationships/hyperlink" Target="https://www.youtube.com/watch?v=SV4VLrd9USQ"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kM9ASKAni_s"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T0pLNev8Rcw"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s://www.youtube.com/watch?v=r1vsfDMO-WE" TargetMode="External"/><Relationship Id="rId3" Type="http://schemas.openxmlformats.org/officeDocument/2006/relationships/hyperlink" Target="https://www.youtube.com/watch?v=vNY8ZDXGPHg" TargetMode="External"/><Relationship Id="rId7" Type="http://schemas.openxmlformats.org/officeDocument/2006/relationships/hyperlink" Target="https://www.youtube.com/watch?v=hFIo05dSD0U" TargetMode="External"/><Relationship Id="rId2" Type="http://schemas.openxmlformats.org/officeDocument/2006/relationships/hyperlink" Target="https://www.youtube.com/watch?v=eSYeHlwDCNA" TargetMode="External"/><Relationship Id="rId1" Type="http://schemas.openxmlformats.org/officeDocument/2006/relationships/slideLayout" Target="../slideLayouts/slideLayout12.xml"/><Relationship Id="rId6" Type="http://schemas.openxmlformats.org/officeDocument/2006/relationships/hyperlink" Target="https://www.youtube.com/watch?v=KW6qncswzHw" TargetMode="External"/><Relationship Id="rId11" Type="http://schemas.openxmlformats.org/officeDocument/2006/relationships/hyperlink" Target="https://www.youtube.com/watch?v=Gqv7S21CHD4" TargetMode="External"/><Relationship Id="rId5" Type="http://schemas.openxmlformats.org/officeDocument/2006/relationships/hyperlink" Target="https://www.youtube.com/watch?v=je2hZUyq7IA" TargetMode="External"/><Relationship Id="rId10" Type="http://schemas.openxmlformats.org/officeDocument/2006/relationships/hyperlink" Target="https://www.youtube.com/watch?v=9d8G6r9nv08" TargetMode="External"/><Relationship Id="rId4" Type="http://schemas.openxmlformats.org/officeDocument/2006/relationships/hyperlink" Target="https://www.youtube.com/watch?v=biYpOZwF8ro" TargetMode="External"/><Relationship Id="rId9" Type="http://schemas.openxmlformats.org/officeDocument/2006/relationships/hyperlink" Target="https://www.youtube.com/watch?v=0DgFHm9EKkQ" TargetMode="External"/></Relationships>
</file>

<file path=ppt/slides/_rels/slide19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video" Target="https://www.youtube.com/embed/eqBdF3EUlPE?feature=oembed" TargetMode="Externa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video" Target="https://www.youtube.com/embed/Tq2JuklcIeA?feature=oembed" TargetMode="Externa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video" Target="https://www.youtube.com/embed/qqU2xllewk4?feature=oembed" TargetMode="Externa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video" Target="https://www.youtube.com/embed/LgXzzu68j7M?feature=oembed" TargetMode="Externa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video" Target="https://www.youtube.com/embed/F1fyJUMz8ro?feature=oembed" TargetMode="Externa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transport.nsw.gov.au/projects/electric-vehicles/available-electric-vehicles" TargetMode="External"/><Relationship Id="rId7" Type="http://schemas.openxmlformats.org/officeDocument/2006/relationships/hyperlink" Target="https://www.climatecouncil.org.au/resources/how-do-hybrids-compare-with-battery-electric-vehicle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redbook.com.au/cars/results/?q=FuelType.Electric." TargetMode="External"/><Relationship Id="rId5" Type="http://schemas.openxmlformats.org/officeDocument/2006/relationships/hyperlink" Target="https://vesr.gov.au/" TargetMode="External"/><Relationship Id="rId4" Type="http://schemas.openxmlformats.org/officeDocument/2006/relationships/hyperlink" Target="https://www.greenvehicleguide.gov.au/Vehicle/Searc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hyperlink" Target="https://evpowerhouse.com.au/car-guides/volvo/"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evpowerhouse.com.au/car-guides/" TargetMode="External"/><Relationship Id="rId9" Type="http://schemas.openxmlformats.org/officeDocument/2006/relationships/hyperlink" Target="https://evpowerhouse.com.au/car-guides/volvo/volvo-ex9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jpe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video" Target="https://www.youtube.com/embed/AF-EFQRwQEU?feature=oembed" TargetMode="Externa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https://www.transport.nsw.gov.au/projects/electric-vehicles/charging-an-electric-vehicle"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video" Target="https://www.youtube.com/embed/P7k2YUZkK1o?feature=oembed" TargetMode="Externa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8" Type="http://schemas.openxmlformats.org/officeDocument/2006/relationships/hyperlink" Target="https://secure.flickr.com/photos/mulad/" TargetMode="External"/><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hyperlink" Target="https://www.transport.nsw.gov.au/projects/electric-vehicles/charging-an-electric-vehicle" TargetMode="External"/><Relationship Id="rId4" Type="http://schemas.openxmlformats.org/officeDocument/2006/relationships/image" Target="../media/image30.png"/><Relationship Id="rId9" Type="http://schemas.openxmlformats.org/officeDocument/2006/relationships/hyperlink" Target="https://creativecommons.org/licenses/by/2.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commons.wikimedia.org/wiki/File:Batteries-1379208.svg" TargetMode="Externa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www.redbook.com.au/cars/results/?q=FuelType.Electric." TargetMode="External"/><Relationship Id="rId3" Type="http://schemas.openxmlformats.org/officeDocument/2006/relationships/hyperlink" Target="https://www.transport.nsw.gov.au/projects/electric-vehicles/available-electric-vehicles" TargetMode="External"/><Relationship Id="rId7" Type="http://schemas.openxmlformats.org/officeDocument/2006/relationships/hyperlink" Target="https://www.aaa.asn.au/research-data/electric-vehicle/"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www.greenvehicleguide.gov.au/Vehicle/Search" TargetMode="External"/><Relationship Id="rId11" Type="http://schemas.openxmlformats.org/officeDocument/2006/relationships/hyperlink" Target="https://electricvehiclecouncil.com.au/wp-content/uploads/2022/09/EVownerinsights.pdf" TargetMode="External"/><Relationship Id="rId5" Type="http://schemas.openxmlformats.org/officeDocument/2006/relationships/hyperlink" Target="https://www.aaa.asn.au/wp-content/uploads/2025/05/Vehicle_Specifications_MAR_25.csv" TargetMode="External"/><Relationship Id="rId10" Type="http://schemas.openxmlformats.org/officeDocument/2006/relationships/hyperlink" Target="https://ev-database.org/" TargetMode="External"/><Relationship Id="rId4" Type="http://schemas.openxmlformats.org/officeDocument/2006/relationships/hyperlink" Target="https://www.transport.nsw.gov.au/projects/electric-vehicles/charging-an-electric-vehicle/range-and-charging" TargetMode="External"/><Relationship Id="rId9" Type="http://schemas.openxmlformats.org/officeDocument/2006/relationships/hyperlink" Target="https://evpowerhouse.com.au/car-guide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https://www.aaa.asn.au/research-data/electric-vehicl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video" Target="https://www.youtube.com/embed/M07df44RXOM?feature=oembed" TargetMode="Externa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hyperlink" Target="https://aiatsis.gov.au/explore/map-indigenous-australia" TargetMode="External"/><Relationship Id="rId2" Type="http://schemas.openxmlformats.org/officeDocument/2006/relationships/hyperlink" Target="https://gambay.com.au/"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video" Target="https://www.youtube.com/embed/4hrt32MVW1c?feature=oembed" TargetMode="Externa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www.greenvehicleguide.gov.au/Vehicle/Search"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hyperlink" Target="https://www.greenvehicleguide.gov.au/Vehicle/Search"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www.transport.nsw.gov.au/projects/current-projects/electric-vehicles/available-electric-vehicles" TargetMode="External"/><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s://opendata.transport.nsw.gov.au/data/dataset/be1c4de4-4517-4bd0-8a09-2965ddfc7179/resource/7bbb6461-e52d-4fe7-ace4-a15c30198de0/download/ev_chargers_consolidated_sep25.csv"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hyperlink" Target="https://www.evup.com.au/charge-now" TargetMode="External"/><Relationship Id="rId3" Type="http://schemas.openxmlformats.org/officeDocument/2006/relationships/hyperlink" Target="https://www.chargefox.com/charging-network" TargetMode="External"/><Relationship Id="rId7" Type="http://schemas.openxmlformats.org/officeDocument/2006/relationships/hyperlink" Target="https://www.chargepoint.com/drivers" TargetMode="External"/><Relationship Id="rId2" Type="http://schemas.openxmlformats.org/officeDocument/2006/relationships/hyperlink" Target="https://evpowerhouse.com.au/ev-charging-stations-australia-map/" TargetMode="External"/><Relationship Id="rId1" Type="http://schemas.openxmlformats.org/officeDocument/2006/relationships/slideLayout" Target="../slideLayouts/slideLayout5.xml"/><Relationship Id="rId6" Type="http://schemas.openxmlformats.org/officeDocument/2006/relationships/hyperlink" Target="https://jolt.com.au/find-a-charger/" TargetMode="External"/><Relationship Id="rId5" Type="http://schemas.openxmlformats.org/officeDocument/2006/relationships/hyperlink" Target="https://evie.com.au/find-a-charger/" TargetMode="External"/><Relationship Id="rId4" Type="http://schemas.openxmlformats.org/officeDocument/2006/relationships/hyperlink" Target="https://www.mynrma.com.au/electric-vehicles/charging" TargetMode="External"/><Relationship Id="rId9" Type="http://schemas.openxmlformats.org/officeDocument/2006/relationships/hyperlink" Target="https://www.bp.com/en_au/australia/home/products-services/bppulse/find-a-charging-station.html"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xml"/><Relationship Id="rId1" Type="http://schemas.openxmlformats.org/officeDocument/2006/relationships/video" Target="https://www.youtube.com/embed/kM9ASKAni_s?feature=oembed" TargetMode="External"/><Relationship Id="rId4" Type="http://schemas.openxmlformats.org/officeDocument/2006/relationships/image" Target="../media/image6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xml"/><Relationship Id="rId1" Type="http://schemas.openxmlformats.org/officeDocument/2006/relationships/video" Target="https://www.youtube.com/embed/Xy93DoN7BHg?feature=oembed" TargetMode="External"/><Relationship Id="rId4" Type="http://schemas.openxmlformats.org/officeDocument/2006/relationships/image" Target="../media/image6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0.xml"/><Relationship Id="rId1" Type="http://schemas.openxmlformats.org/officeDocument/2006/relationships/video" Target="https://www.youtube.com/embed/-u-9f3QrdAQ?feature=oembed" TargetMode="External"/><Relationship Id="rId4" Type="http://schemas.openxmlformats.org/officeDocument/2006/relationships/image" Target="../media/image67.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xml"/><Relationship Id="rId1" Type="http://schemas.openxmlformats.org/officeDocument/2006/relationships/video" Target="https://www.youtube.com/embed/GaS6zFT7Qwc?feature=oembed" TargetMode="External"/><Relationship Id="rId4" Type="http://schemas.openxmlformats.org/officeDocument/2006/relationships/image" Target="../media/image68.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ideo" Target="https://www.youtube.com/embed/kVOG-RKTFIo?feature=oembed" TargetMode="Externa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video" Target="https://www.youtube.com/embed/eSYeHlwDCNA?feature=oembed" TargetMode="External"/><Relationship Id="rId5" Type="http://schemas.openxmlformats.org/officeDocument/2006/relationships/hyperlink" Target="https://www.youtube.com/watch?v=eSYeHlwDCNA" TargetMode="External"/><Relationship Id="rId4" Type="http://schemas.openxmlformats.org/officeDocument/2006/relationships/image" Target="../media/image6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9.xml"/><Relationship Id="rId1" Type="http://schemas.openxmlformats.org/officeDocument/2006/relationships/video" Target="https://www.youtube.com/embed/r1vsfDMO-WE?feature=oembed" TargetMode="External"/><Relationship Id="rId5" Type="http://schemas.openxmlformats.org/officeDocument/2006/relationships/hyperlink" Target="https://www.youtube.com/watch?v=r1vsfDMO-WE" TargetMode="External"/><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xml"/><Relationship Id="rId1" Type="http://schemas.openxmlformats.org/officeDocument/2006/relationships/video" Target="https://www.youtube.com/embed/Gqv7S21CHD4?feature=oembed" TargetMode="External"/><Relationship Id="rId5" Type="http://schemas.openxmlformats.org/officeDocument/2006/relationships/hyperlink" Target="https://www.youtube.com/watch?v=Gqv7S21CHD4" TargetMode="External"/><Relationship Id="rId4" Type="http://schemas.openxmlformats.org/officeDocument/2006/relationships/image" Target="../media/image78.jpeg"/></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a:t>
            </a:r>
            <a:r>
              <a:rPr lang="en-AU" sz="1800">
                <a:latin typeface="+mn-lt"/>
                <a:ea typeface="+mn-lt"/>
                <a:cs typeface="+mn-lt"/>
              </a:rPr>
              <a:t>It should be used in conjunction with (Insert unit name and link).</a:t>
            </a:r>
            <a:endParaRPr lang="en-AU" sz="180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File &gt; Save as Google Slides.</a:t>
            </a:r>
          </a:p>
          <a:p>
            <a:pPr marL="456565" lvl="1">
              <a:lnSpc>
                <a:spcPct val="150000"/>
              </a:lnSpc>
              <a:spcAft>
                <a:spcPts val="1200"/>
              </a:spcAft>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D6334-AD5D-2F5F-48BE-DCFEE18BA4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BDA2F0-37AE-E9D4-A5EF-99C34E12EEC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a:t>
            </a:fld>
            <a:endParaRPr lang="en-AU"/>
          </a:p>
        </p:txBody>
      </p:sp>
      <p:sp>
        <p:nvSpPr>
          <p:cNvPr id="4" name="Title 3">
            <a:extLst>
              <a:ext uri="{FF2B5EF4-FFF2-40B4-BE49-F238E27FC236}">
                <a16:creationId xmlns:a16="http://schemas.microsoft.com/office/drawing/2014/main" id="{E3DA35DF-C312-CC2D-22EF-5F4CC671609C}"/>
              </a:ext>
            </a:extLst>
          </p:cNvPr>
          <p:cNvSpPr>
            <a:spLocks noGrp="1"/>
          </p:cNvSpPr>
          <p:nvPr>
            <p:ph type="title"/>
          </p:nvPr>
        </p:nvSpPr>
        <p:spPr/>
        <p:txBody>
          <a:bodyPr anchor="t">
            <a:normAutofit/>
          </a:bodyPr>
          <a:lstStyle/>
          <a:p>
            <a:r>
              <a:rPr lang="en-AU">
                <a:latin typeface="+mj-lt"/>
              </a:rPr>
              <a:t>Kamilaroi Highway activity</a:t>
            </a:r>
          </a:p>
        </p:txBody>
      </p:sp>
      <p:pic>
        <p:nvPicPr>
          <p:cNvPr id="8" name="Picture 7" descr="Map showing path along Kamilaroi Highway starting at Willow Tree NSW and stopping at Bourke NSW">
            <a:extLst>
              <a:ext uri="{FF2B5EF4-FFF2-40B4-BE49-F238E27FC236}">
                <a16:creationId xmlns:a16="http://schemas.microsoft.com/office/drawing/2014/main" id="{A4C19A18-7AD9-F553-8729-A911EEA4FEF2}"/>
              </a:ext>
            </a:extLst>
          </p:cNvPr>
          <p:cNvPicPr>
            <a:picLocks noChangeAspect="1"/>
          </p:cNvPicPr>
          <p:nvPr/>
        </p:nvPicPr>
        <p:blipFill>
          <a:blip r:embed="rId3"/>
          <a:stretch>
            <a:fillRect/>
          </a:stretch>
        </p:blipFill>
        <p:spPr>
          <a:xfrm>
            <a:off x="939200" y="982520"/>
            <a:ext cx="10313600" cy="5354054"/>
          </a:xfrm>
          <a:prstGeom prst="rect">
            <a:avLst/>
          </a:prstGeom>
        </p:spPr>
      </p:pic>
      <p:sp>
        <p:nvSpPr>
          <p:cNvPr id="9" name="TextBox 8">
            <a:extLst>
              <a:ext uri="{FF2B5EF4-FFF2-40B4-BE49-F238E27FC236}">
                <a16:creationId xmlns:a16="http://schemas.microsoft.com/office/drawing/2014/main" id="{35276849-C941-08ED-2416-431D60B84F0C}"/>
              </a:ext>
            </a:extLst>
          </p:cNvPr>
          <p:cNvSpPr txBox="1"/>
          <p:nvPr/>
        </p:nvSpPr>
        <p:spPr>
          <a:xfrm>
            <a:off x="939200" y="6419001"/>
            <a:ext cx="3632800" cy="276999"/>
          </a:xfrm>
          <a:prstGeom prst="rect">
            <a:avLst/>
          </a:prstGeom>
          <a:noFill/>
        </p:spPr>
        <p:txBody>
          <a:bodyPr wrap="square">
            <a:spAutoFit/>
          </a:bodyPr>
          <a:lstStyle/>
          <a:p>
            <a:r>
              <a:rPr lang="en-AU" sz="1200"/>
              <a:t>Map data from OpenStreetMap © OpenStreetMap</a:t>
            </a:r>
          </a:p>
        </p:txBody>
      </p:sp>
    </p:spTree>
    <p:extLst>
      <p:ext uri="{BB962C8B-B14F-4D97-AF65-F5344CB8AC3E}">
        <p14:creationId xmlns:p14="http://schemas.microsoft.com/office/powerpoint/2010/main" val="210391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8EEEE-3535-AC72-6DC0-5E6F839469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8B5C31-41C4-B570-DC0E-1B02AF2A1FD0}"/>
              </a:ext>
            </a:extLst>
          </p:cNvPr>
          <p:cNvSpPr>
            <a:spLocks noGrp="1"/>
          </p:cNvSpPr>
          <p:nvPr>
            <p:ph type="title"/>
          </p:nvPr>
        </p:nvSpPr>
        <p:spPr/>
        <p:txBody>
          <a:bodyPr/>
          <a:lstStyle/>
          <a:p>
            <a:r>
              <a:rPr lang="en-AU">
                <a:latin typeface="+mj-lt"/>
              </a:rPr>
              <a:t>What we have learned about data</a:t>
            </a:r>
          </a:p>
        </p:txBody>
      </p:sp>
      <p:sp>
        <p:nvSpPr>
          <p:cNvPr id="7" name="Content Placeholder 6">
            <a:extLst>
              <a:ext uri="{FF2B5EF4-FFF2-40B4-BE49-F238E27FC236}">
                <a16:creationId xmlns:a16="http://schemas.microsoft.com/office/drawing/2014/main" id="{F9B5B0E1-169C-F43F-F4B3-55C9548A687B}"/>
              </a:ext>
            </a:extLst>
          </p:cNvPr>
          <p:cNvSpPr>
            <a:spLocks noGrp="1"/>
          </p:cNvSpPr>
          <p:nvPr>
            <p:ph sz="quarter" idx="19"/>
          </p:nvPr>
        </p:nvSpPr>
        <p:spPr>
          <a:xfrm>
            <a:off x="360363" y="1280365"/>
            <a:ext cx="5735637" cy="4814518"/>
          </a:xfrm>
        </p:spPr>
        <p:txBody>
          <a:bodyPr/>
          <a:lstStyle/>
          <a:p>
            <a:r>
              <a:rPr lang="en-AU">
                <a:latin typeface="+mn-lt"/>
              </a:rPr>
              <a:t>Remember we looked at different representations of data earlier in the topic</a:t>
            </a:r>
          </a:p>
          <a:p>
            <a:pPr marL="342900" indent="-342900">
              <a:buFont typeface="Arial" panose="020B0604020202020204" pitchFamily="34" charset="0"/>
              <a:buChar char="•"/>
            </a:pPr>
            <a:r>
              <a:rPr lang="en-AU">
                <a:latin typeface="+mn-lt"/>
              </a:rPr>
              <a:t>analogue and digital</a:t>
            </a:r>
          </a:p>
          <a:p>
            <a:pPr marL="342900" indent="-342900">
              <a:buFont typeface="Arial" panose="020B0604020202020204" pitchFamily="34" charset="0"/>
              <a:buChar char="•"/>
            </a:pPr>
            <a:r>
              <a:rPr lang="en-AU">
                <a:latin typeface="+mn-lt"/>
              </a:rPr>
              <a:t>numbers, letters and symbols</a:t>
            </a:r>
          </a:p>
          <a:p>
            <a:pPr marL="342900" indent="-342900">
              <a:buFont typeface="Arial" panose="020B0604020202020204" pitchFamily="34" charset="0"/>
              <a:buChar char="•"/>
            </a:pPr>
            <a:r>
              <a:rPr lang="en-AU">
                <a:latin typeface="+mn-lt"/>
              </a:rPr>
              <a:t>time</a:t>
            </a:r>
          </a:p>
          <a:p>
            <a:pPr marL="342900" indent="-342900">
              <a:buFont typeface="Arial" panose="020B0604020202020204" pitchFamily="34" charset="0"/>
              <a:buChar char="•"/>
            </a:pPr>
            <a:r>
              <a:rPr lang="en-AU">
                <a:latin typeface="+mn-lt"/>
              </a:rPr>
              <a:t>distance</a:t>
            </a:r>
          </a:p>
          <a:p>
            <a:pPr marL="342900" indent="-342900">
              <a:buFont typeface="Arial" panose="020B0604020202020204" pitchFamily="34" charset="0"/>
              <a:buChar char="•"/>
            </a:pPr>
            <a:r>
              <a:rPr lang="en-AU">
                <a:latin typeface="+mn-lt"/>
              </a:rPr>
              <a:t>maps</a:t>
            </a:r>
          </a:p>
          <a:p>
            <a:endParaRPr lang="en-AU">
              <a:latin typeface="+mn-lt"/>
            </a:endParaRPr>
          </a:p>
        </p:txBody>
      </p:sp>
      <p:pic>
        <p:nvPicPr>
          <p:cNvPr id="2" name="Picture Placeholder 1">
            <a:extLst>
              <a:ext uri="{FF2B5EF4-FFF2-40B4-BE49-F238E27FC236}">
                <a16:creationId xmlns:a16="http://schemas.microsoft.com/office/drawing/2014/main" id="{536EBD0E-A9D4-5C8D-4CD7-A3961E09FAC6}"/>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6324599" y="1280364"/>
            <a:ext cx="5507038" cy="4814518"/>
          </a:xfrm>
          <a:prstGeom prst="rect">
            <a:avLst/>
          </a:prstGeom>
        </p:spPr>
      </p:pic>
      <p:sp>
        <p:nvSpPr>
          <p:cNvPr id="3" name="Slide Number Placeholder 2">
            <a:extLst>
              <a:ext uri="{FF2B5EF4-FFF2-40B4-BE49-F238E27FC236}">
                <a16:creationId xmlns:a16="http://schemas.microsoft.com/office/drawing/2014/main" id="{4AA65C87-4E45-EEB0-CD6D-E98DEEC036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15443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2B85-E70C-C25C-017A-7F05E08C90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F65ACD-1057-FB67-3B77-F809E34470DD}"/>
              </a:ext>
            </a:extLst>
          </p:cNvPr>
          <p:cNvSpPr>
            <a:spLocks noGrp="1"/>
          </p:cNvSpPr>
          <p:nvPr>
            <p:ph type="title"/>
          </p:nvPr>
        </p:nvSpPr>
        <p:spPr/>
        <p:txBody>
          <a:bodyPr/>
          <a:lstStyle/>
          <a:p>
            <a:r>
              <a:rPr lang="en-AU">
                <a:latin typeface="+mj-lt"/>
              </a:rPr>
              <a:t>Introduction to data types</a:t>
            </a:r>
          </a:p>
        </p:txBody>
      </p:sp>
      <p:sp>
        <p:nvSpPr>
          <p:cNvPr id="12" name="Text Placeholder 11">
            <a:extLst>
              <a:ext uri="{FF2B5EF4-FFF2-40B4-BE49-F238E27FC236}">
                <a16:creationId xmlns:a16="http://schemas.microsoft.com/office/drawing/2014/main" id="{D40EF838-69CD-98C9-1B6F-ADE84A991913}"/>
              </a:ext>
            </a:extLst>
          </p:cNvPr>
          <p:cNvSpPr>
            <a:spLocks noGrp="1"/>
          </p:cNvSpPr>
          <p:nvPr>
            <p:ph type="body" sz="quarter" idx="17"/>
          </p:nvPr>
        </p:nvSpPr>
        <p:spPr/>
        <p:txBody>
          <a:bodyPr/>
          <a:lstStyle/>
          <a:p>
            <a:r>
              <a:rPr lang="en-AU">
                <a:latin typeface="+mn-lt"/>
              </a:rPr>
              <a:t>When coding (or writing) computer programs we specify different data types.</a:t>
            </a:r>
          </a:p>
          <a:p>
            <a:r>
              <a:rPr lang="en-AU">
                <a:latin typeface="+mn-lt"/>
              </a:rPr>
              <a:t>There are many different data types that programmers can use but we will focus on just these ones:</a:t>
            </a:r>
          </a:p>
          <a:p>
            <a:pPr marL="342900" indent="-342900">
              <a:buFont typeface="Arial" panose="020B0604020202020204" pitchFamily="34" charset="0"/>
              <a:buChar char="•"/>
            </a:pPr>
            <a:r>
              <a:rPr lang="en-AU">
                <a:latin typeface="+mn-lt"/>
              </a:rPr>
              <a:t>strings (words, letters and sequences of letters and numbers)</a:t>
            </a:r>
          </a:p>
          <a:p>
            <a:pPr marL="342900" indent="-342900">
              <a:buFont typeface="Arial" panose="020B0604020202020204" pitchFamily="34" charset="0"/>
              <a:buChar char="•"/>
            </a:pPr>
            <a:r>
              <a:rPr lang="en-AU">
                <a:latin typeface="+mn-lt"/>
              </a:rPr>
              <a:t>integers (whole numbers)</a:t>
            </a:r>
          </a:p>
          <a:p>
            <a:pPr marL="342900" indent="-342900">
              <a:buFont typeface="Arial" panose="020B0604020202020204" pitchFamily="34" charset="0"/>
              <a:buChar char="•"/>
            </a:pPr>
            <a:r>
              <a:rPr lang="en-AU">
                <a:latin typeface="+mn-lt"/>
              </a:rPr>
              <a:t>floats (numbers with decimal points)</a:t>
            </a:r>
          </a:p>
        </p:txBody>
      </p:sp>
      <p:sp>
        <p:nvSpPr>
          <p:cNvPr id="3" name="Slide Number Placeholder 2">
            <a:extLst>
              <a:ext uri="{FF2B5EF4-FFF2-40B4-BE49-F238E27FC236}">
                <a16:creationId xmlns:a16="http://schemas.microsoft.com/office/drawing/2014/main" id="{490C9CF2-CE17-12C5-E358-8144327D40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2566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4458C-856B-C37E-1ED5-3239FF6199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DE9492-27A6-4E71-343E-2099AA5DE35C}"/>
              </a:ext>
            </a:extLst>
          </p:cNvPr>
          <p:cNvSpPr>
            <a:spLocks noGrp="1"/>
          </p:cNvSpPr>
          <p:nvPr>
            <p:ph type="title"/>
          </p:nvPr>
        </p:nvSpPr>
        <p:spPr/>
        <p:txBody>
          <a:bodyPr/>
          <a:lstStyle/>
          <a:p>
            <a:r>
              <a:rPr lang="en-AU">
                <a:latin typeface="+mj-lt"/>
              </a:rPr>
              <a:t>String data types</a:t>
            </a:r>
          </a:p>
        </p:txBody>
      </p:sp>
      <p:sp>
        <p:nvSpPr>
          <p:cNvPr id="12" name="Text Placeholder 11">
            <a:extLst>
              <a:ext uri="{FF2B5EF4-FFF2-40B4-BE49-F238E27FC236}">
                <a16:creationId xmlns:a16="http://schemas.microsoft.com/office/drawing/2014/main" id="{B694140B-2B22-0563-685C-2364B24CE648}"/>
              </a:ext>
            </a:extLst>
          </p:cNvPr>
          <p:cNvSpPr>
            <a:spLocks noGrp="1"/>
          </p:cNvSpPr>
          <p:nvPr>
            <p:ph type="body" sz="quarter" idx="17"/>
          </p:nvPr>
        </p:nvSpPr>
        <p:spPr>
          <a:xfrm>
            <a:off x="360000" y="1350256"/>
            <a:ext cx="11484000" cy="2705088"/>
          </a:xfrm>
        </p:spPr>
        <p:txBody>
          <a:bodyPr/>
          <a:lstStyle/>
          <a:p>
            <a:r>
              <a:rPr lang="en-AU">
                <a:latin typeface="+mn-lt"/>
              </a:rPr>
              <a:t>Strings are ordered sequences of characters, meaning each character has a specific position or index within the string, starting from 0.</a:t>
            </a:r>
          </a:p>
          <a:p>
            <a:r>
              <a:rPr lang="en-AU">
                <a:latin typeface="+mn-lt"/>
              </a:rPr>
              <a:t>String’s primary purpose is to represent textual data, such as words, sentences, names, addresses, or any other form of human-readable text.</a:t>
            </a:r>
          </a:p>
          <a:p>
            <a:r>
              <a:rPr lang="en-AU">
                <a:latin typeface="+mn-lt"/>
              </a:rPr>
              <a:t>Capitalisation is important. Uppercase ‘H’ is a different character to lowercase ‘h’.</a:t>
            </a:r>
          </a:p>
        </p:txBody>
      </p:sp>
      <p:graphicFrame>
        <p:nvGraphicFramePr>
          <p:cNvPr id="11" name="Table 10">
            <a:extLst>
              <a:ext uri="{FF2B5EF4-FFF2-40B4-BE49-F238E27FC236}">
                <a16:creationId xmlns:a16="http://schemas.microsoft.com/office/drawing/2014/main" id="{B0F9EAC9-666A-5189-D024-353FCC7D2E51}"/>
              </a:ext>
            </a:extLst>
          </p:cNvPr>
          <p:cNvGraphicFramePr>
            <a:graphicFrameLocks noGrp="1"/>
          </p:cNvGraphicFramePr>
          <p:nvPr>
            <p:extLst>
              <p:ext uri="{D42A27DB-BD31-4B8C-83A1-F6EECF244321}">
                <p14:modId xmlns:p14="http://schemas.microsoft.com/office/powerpoint/2010/main" val="3223752822"/>
              </p:ext>
            </p:extLst>
          </p:nvPr>
        </p:nvGraphicFramePr>
        <p:xfrm>
          <a:off x="991796" y="5306353"/>
          <a:ext cx="2988000" cy="928343"/>
        </p:xfrm>
        <a:graphic>
          <a:graphicData uri="http://schemas.openxmlformats.org/drawingml/2006/table">
            <a:tbl>
              <a:tblPr firstRow="1" bandRow="1">
                <a:tableStyleId>{5940675A-B579-460E-94D1-54222C63F5DA}</a:tableStyleId>
              </a:tblPr>
              <a:tblGrid>
                <a:gridCol w="1188000">
                  <a:extLst>
                    <a:ext uri="{9D8B030D-6E8A-4147-A177-3AD203B41FA5}">
                      <a16:colId xmlns:a16="http://schemas.microsoft.com/office/drawing/2014/main" val="44214768"/>
                    </a:ext>
                  </a:extLst>
                </a:gridCol>
                <a:gridCol w="360000">
                  <a:extLst>
                    <a:ext uri="{9D8B030D-6E8A-4147-A177-3AD203B41FA5}">
                      <a16:colId xmlns:a16="http://schemas.microsoft.com/office/drawing/2014/main" val="1789632252"/>
                    </a:ext>
                  </a:extLst>
                </a:gridCol>
                <a:gridCol w="360000">
                  <a:extLst>
                    <a:ext uri="{9D8B030D-6E8A-4147-A177-3AD203B41FA5}">
                      <a16:colId xmlns:a16="http://schemas.microsoft.com/office/drawing/2014/main" val="2821952131"/>
                    </a:ext>
                  </a:extLst>
                </a:gridCol>
                <a:gridCol w="360000">
                  <a:extLst>
                    <a:ext uri="{9D8B030D-6E8A-4147-A177-3AD203B41FA5}">
                      <a16:colId xmlns:a16="http://schemas.microsoft.com/office/drawing/2014/main" val="2965861942"/>
                    </a:ext>
                  </a:extLst>
                </a:gridCol>
                <a:gridCol w="360000">
                  <a:extLst>
                    <a:ext uri="{9D8B030D-6E8A-4147-A177-3AD203B41FA5}">
                      <a16:colId xmlns:a16="http://schemas.microsoft.com/office/drawing/2014/main" val="4061552016"/>
                    </a:ext>
                  </a:extLst>
                </a:gridCol>
                <a:gridCol w="360000">
                  <a:extLst>
                    <a:ext uri="{9D8B030D-6E8A-4147-A177-3AD203B41FA5}">
                      <a16:colId xmlns:a16="http://schemas.microsoft.com/office/drawing/2014/main" val="3595874136"/>
                    </a:ext>
                  </a:extLst>
                </a:gridCol>
              </a:tblGrid>
              <a:tr h="476223">
                <a:tc>
                  <a:txBody>
                    <a:bodyPr/>
                    <a:lstStyle/>
                    <a:p>
                      <a:pPr algn="ctr">
                        <a:lnSpc>
                          <a:spcPct val="150000"/>
                        </a:lnSpc>
                        <a:spcAft>
                          <a:spcPts val="1200"/>
                        </a:spcAft>
                      </a:pPr>
                      <a:r>
                        <a:rPr lang="en-AU"/>
                        <a:t>character</a:t>
                      </a:r>
                    </a:p>
                  </a:txBody>
                  <a:tcPr anchor="ctr">
                    <a:solidFill>
                      <a:schemeClr val="bg1"/>
                    </a:solidFill>
                  </a:tcPr>
                </a:tc>
                <a:tc>
                  <a:txBody>
                    <a:bodyPr/>
                    <a:lstStyle/>
                    <a:p>
                      <a:pPr algn="ctr">
                        <a:lnSpc>
                          <a:spcPct val="150000"/>
                        </a:lnSpc>
                        <a:spcAft>
                          <a:spcPts val="1200"/>
                        </a:spcAft>
                      </a:pPr>
                      <a:r>
                        <a:rPr lang="en-AU"/>
                        <a:t>h</a:t>
                      </a:r>
                    </a:p>
                  </a:txBody>
                  <a:tcPr anchor="ctr">
                    <a:solidFill>
                      <a:schemeClr val="bg1"/>
                    </a:solidFill>
                  </a:tcPr>
                </a:tc>
                <a:tc>
                  <a:txBody>
                    <a:bodyPr/>
                    <a:lstStyle/>
                    <a:p>
                      <a:pPr algn="ctr">
                        <a:lnSpc>
                          <a:spcPct val="150000"/>
                        </a:lnSpc>
                        <a:spcAft>
                          <a:spcPts val="1200"/>
                        </a:spcAft>
                      </a:pPr>
                      <a:r>
                        <a:rPr lang="en-AU"/>
                        <a:t>e</a:t>
                      </a:r>
                    </a:p>
                  </a:txBody>
                  <a:tcPr anchor="ctr">
                    <a:solidFill>
                      <a:schemeClr val="bg1"/>
                    </a:solidFill>
                  </a:tcPr>
                </a:tc>
                <a:tc>
                  <a:txBody>
                    <a:bodyPr/>
                    <a:lstStyle/>
                    <a:p>
                      <a:pPr algn="ctr">
                        <a:lnSpc>
                          <a:spcPct val="150000"/>
                        </a:lnSpc>
                        <a:spcAft>
                          <a:spcPts val="1200"/>
                        </a:spcAft>
                      </a:pPr>
                      <a:r>
                        <a:rPr lang="en-AU"/>
                        <a:t>l</a:t>
                      </a:r>
                    </a:p>
                  </a:txBody>
                  <a:tcPr anchor="ctr">
                    <a:solidFill>
                      <a:schemeClr val="bg1"/>
                    </a:solidFill>
                  </a:tcPr>
                </a:tc>
                <a:tc>
                  <a:txBody>
                    <a:bodyPr/>
                    <a:lstStyle/>
                    <a:p>
                      <a:pPr algn="ctr">
                        <a:lnSpc>
                          <a:spcPct val="150000"/>
                        </a:lnSpc>
                        <a:spcAft>
                          <a:spcPts val="1200"/>
                        </a:spcAft>
                      </a:pPr>
                      <a:r>
                        <a:rPr lang="en-AU"/>
                        <a:t>l</a:t>
                      </a:r>
                    </a:p>
                  </a:txBody>
                  <a:tcPr anchor="ctr">
                    <a:solidFill>
                      <a:schemeClr val="bg1"/>
                    </a:solidFill>
                  </a:tcPr>
                </a:tc>
                <a:tc>
                  <a:txBody>
                    <a:bodyPr/>
                    <a:lstStyle/>
                    <a:p>
                      <a:pPr algn="ctr">
                        <a:lnSpc>
                          <a:spcPct val="150000"/>
                        </a:lnSpc>
                        <a:spcAft>
                          <a:spcPts val="1200"/>
                        </a:spcAft>
                      </a:pPr>
                      <a:r>
                        <a:rPr lang="en-AU"/>
                        <a:t>o</a:t>
                      </a:r>
                    </a:p>
                  </a:txBody>
                  <a:tcPr anchor="ctr">
                    <a:solidFill>
                      <a:schemeClr val="bg1"/>
                    </a:solidFill>
                  </a:tcPr>
                </a:tc>
                <a:extLst>
                  <a:ext uri="{0D108BD9-81ED-4DB2-BD59-A6C34878D82A}">
                    <a16:rowId xmlns:a16="http://schemas.microsoft.com/office/drawing/2014/main" val="1444377915"/>
                  </a:ext>
                </a:extLst>
              </a:tr>
              <a:tr h="387777">
                <a:tc>
                  <a:txBody>
                    <a:bodyPr/>
                    <a:lstStyle/>
                    <a:p>
                      <a:pPr algn="ctr">
                        <a:lnSpc>
                          <a:spcPct val="150000"/>
                        </a:lnSpc>
                        <a:spcAft>
                          <a:spcPts val="1200"/>
                        </a:spcAft>
                      </a:pPr>
                      <a:r>
                        <a:rPr lang="en-AU"/>
                        <a:t>index</a:t>
                      </a:r>
                    </a:p>
                  </a:txBody>
                  <a:tcPr anchor="ctr">
                    <a:solidFill>
                      <a:schemeClr val="bg1"/>
                    </a:solidFill>
                  </a:tcPr>
                </a:tc>
                <a:tc>
                  <a:txBody>
                    <a:bodyPr/>
                    <a:lstStyle/>
                    <a:p>
                      <a:pPr algn="ctr">
                        <a:lnSpc>
                          <a:spcPct val="150000"/>
                        </a:lnSpc>
                        <a:spcAft>
                          <a:spcPts val="1200"/>
                        </a:spcAft>
                      </a:pPr>
                      <a:r>
                        <a:rPr lang="en-AU"/>
                        <a:t>0</a:t>
                      </a:r>
                    </a:p>
                  </a:txBody>
                  <a:tcPr anchor="ctr">
                    <a:solidFill>
                      <a:schemeClr val="bg1"/>
                    </a:solidFill>
                  </a:tcPr>
                </a:tc>
                <a:tc>
                  <a:txBody>
                    <a:bodyPr/>
                    <a:lstStyle/>
                    <a:p>
                      <a:pPr algn="ctr">
                        <a:lnSpc>
                          <a:spcPct val="150000"/>
                        </a:lnSpc>
                        <a:spcAft>
                          <a:spcPts val="1200"/>
                        </a:spcAft>
                      </a:pPr>
                      <a:r>
                        <a:rPr lang="en-AU"/>
                        <a:t>1</a:t>
                      </a:r>
                    </a:p>
                  </a:txBody>
                  <a:tcPr anchor="ctr">
                    <a:solidFill>
                      <a:schemeClr val="bg1"/>
                    </a:solidFill>
                  </a:tcPr>
                </a:tc>
                <a:tc>
                  <a:txBody>
                    <a:bodyPr/>
                    <a:lstStyle/>
                    <a:p>
                      <a:pPr algn="ctr">
                        <a:lnSpc>
                          <a:spcPct val="150000"/>
                        </a:lnSpc>
                        <a:spcAft>
                          <a:spcPts val="1200"/>
                        </a:spcAft>
                      </a:pPr>
                      <a:r>
                        <a:rPr lang="en-AU"/>
                        <a:t>2</a:t>
                      </a:r>
                    </a:p>
                  </a:txBody>
                  <a:tcPr anchor="ctr">
                    <a:solidFill>
                      <a:schemeClr val="bg1"/>
                    </a:solidFill>
                  </a:tcPr>
                </a:tc>
                <a:tc>
                  <a:txBody>
                    <a:bodyPr/>
                    <a:lstStyle/>
                    <a:p>
                      <a:pPr algn="ctr">
                        <a:lnSpc>
                          <a:spcPct val="150000"/>
                        </a:lnSpc>
                        <a:spcAft>
                          <a:spcPts val="1200"/>
                        </a:spcAft>
                      </a:pPr>
                      <a:r>
                        <a:rPr lang="en-AU"/>
                        <a:t>3</a:t>
                      </a:r>
                    </a:p>
                  </a:txBody>
                  <a:tcPr anchor="ctr">
                    <a:solidFill>
                      <a:schemeClr val="bg1"/>
                    </a:solidFill>
                  </a:tcPr>
                </a:tc>
                <a:tc>
                  <a:txBody>
                    <a:bodyPr/>
                    <a:lstStyle/>
                    <a:p>
                      <a:pPr algn="ctr">
                        <a:lnSpc>
                          <a:spcPct val="150000"/>
                        </a:lnSpc>
                        <a:spcAft>
                          <a:spcPts val="1200"/>
                        </a:spcAft>
                      </a:pPr>
                      <a:r>
                        <a:rPr lang="en-AU" dirty="0"/>
                        <a:t>4</a:t>
                      </a:r>
                    </a:p>
                  </a:txBody>
                  <a:tcPr anchor="ctr">
                    <a:solidFill>
                      <a:schemeClr val="bg1"/>
                    </a:solidFill>
                  </a:tcPr>
                </a:tc>
                <a:extLst>
                  <a:ext uri="{0D108BD9-81ED-4DB2-BD59-A6C34878D82A}">
                    <a16:rowId xmlns:a16="http://schemas.microsoft.com/office/drawing/2014/main" val="1703535306"/>
                  </a:ext>
                </a:extLst>
              </a:tr>
            </a:tbl>
          </a:graphicData>
        </a:graphic>
      </p:graphicFrame>
      <p:graphicFrame>
        <p:nvGraphicFramePr>
          <p:cNvPr id="9" name="Table 8">
            <a:extLst>
              <a:ext uri="{FF2B5EF4-FFF2-40B4-BE49-F238E27FC236}">
                <a16:creationId xmlns:a16="http://schemas.microsoft.com/office/drawing/2014/main" id="{908D291C-479C-B062-C0D0-83CDE251A689}"/>
              </a:ext>
            </a:extLst>
          </p:cNvPr>
          <p:cNvGraphicFramePr>
            <a:graphicFrameLocks noGrp="1"/>
          </p:cNvGraphicFramePr>
          <p:nvPr>
            <p:extLst>
              <p:ext uri="{D42A27DB-BD31-4B8C-83A1-F6EECF244321}">
                <p14:modId xmlns:p14="http://schemas.microsoft.com/office/powerpoint/2010/main" val="706080156"/>
              </p:ext>
            </p:extLst>
          </p:nvPr>
        </p:nvGraphicFramePr>
        <p:xfrm>
          <a:off x="992452" y="5306353"/>
          <a:ext cx="2988000" cy="928343"/>
        </p:xfrm>
        <a:graphic>
          <a:graphicData uri="http://schemas.openxmlformats.org/drawingml/2006/table">
            <a:tbl>
              <a:tblPr firstRow="1" bandRow="1">
                <a:tableStyleId>{5940675A-B579-460E-94D1-54222C63F5DA}</a:tableStyleId>
              </a:tblPr>
              <a:tblGrid>
                <a:gridCol w="1188000">
                  <a:extLst>
                    <a:ext uri="{9D8B030D-6E8A-4147-A177-3AD203B41FA5}">
                      <a16:colId xmlns:a16="http://schemas.microsoft.com/office/drawing/2014/main" val="44214768"/>
                    </a:ext>
                  </a:extLst>
                </a:gridCol>
                <a:gridCol w="360000">
                  <a:extLst>
                    <a:ext uri="{9D8B030D-6E8A-4147-A177-3AD203B41FA5}">
                      <a16:colId xmlns:a16="http://schemas.microsoft.com/office/drawing/2014/main" val="1789632252"/>
                    </a:ext>
                  </a:extLst>
                </a:gridCol>
                <a:gridCol w="360000">
                  <a:extLst>
                    <a:ext uri="{9D8B030D-6E8A-4147-A177-3AD203B41FA5}">
                      <a16:colId xmlns:a16="http://schemas.microsoft.com/office/drawing/2014/main" val="2821952131"/>
                    </a:ext>
                  </a:extLst>
                </a:gridCol>
                <a:gridCol w="360000">
                  <a:extLst>
                    <a:ext uri="{9D8B030D-6E8A-4147-A177-3AD203B41FA5}">
                      <a16:colId xmlns:a16="http://schemas.microsoft.com/office/drawing/2014/main" val="2965861942"/>
                    </a:ext>
                  </a:extLst>
                </a:gridCol>
                <a:gridCol w="360000">
                  <a:extLst>
                    <a:ext uri="{9D8B030D-6E8A-4147-A177-3AD203B41FA5}">
                      <a16:colId xmlns:a16="http://schemas.microsoft.com/office/drawing/2014/main" val="4061552016"/>
                    </a:ext>
                  </a:extLst>
                </a:gridCol>
                <a:gridCol w="360000">
                  <a:extLst>
                    <a:ext uri="{9D8B030D-6E8A-4147-A177-3AD203B41FA5}">
                      <a16:colId xmlns:a16="http://schemas.microsoft.com/office/drawing/2014/main" val="3595874136"/>
                    </a:ext>
                  </a:extLst>
                </a:gridCol>
              </a:tblGrid>
              <a:tr h="476223">
                <a:tc>
                  <a:txBody>
                    <a:bodyPr/>
                    <a:lstStyle/>
                    <a:p>
                      <a:pPr algn="ctr">
                        <a:lnSpc>
                          <a:spcPct val="150000"/>
                        </a:lnSpc>
                        <a:spcAft>
                          <a:spcPts val="1200"/>
                        </a:spcAft>
                      </a:pPr>
                      <a:r>
                        <a:rPr lang="en-AU"/>
                        <a:t>character</a:t>
                      </a:r>
                    </a:p>
                  </a:txBody>
                  <a:tcPr anchor="ctr">
                    <a:solidFill>
                      <a:schemeClr val="bg1"/>
                    </a:solidFill>
                  </a:tcPr>
                </a:tc>
                <a:tc>
                  <a:txBody>
                    <a:bodyPr/>
                    <a:lstStyle/>
                    <a:p>
                      <a:pPr algn="ctr">
                        <a:lnSpc>
                          <a:spcPct val="150000"/>
                        </a:lnSpc>
                        <a:spcAft>
                          <a:spcPts val="1200"/>
                        </a:spcAft>
                      </a:pPr>
                      <a:r>
                        <a:rPr lang="en-AU"/>
                        <a:t>H</a:t>
                      </a:r>
                    </a:p>
                  </a:txBody>
                  <a:tcPr anchor="ctr">
                    <a:solidFill>
                      <a:schemeClr val="bg1"/>
                    </a:solidFill>
                  </a:tcPr>
                </a:tc>
                <a:tc>
                  <a:txBody>
                    <a:bodyPr/>
                    <a:lstStyle/>
                    <a:p>
                      <a:pPr algn="ctr">
                        <a:lnSpc>
                          <a:spcPct val="150000"/>
                        </a:lnSpc>
                        <a:spcAft>
                          <a:spcPts val="1200"/>
                        </a:spcAft>
                      </a:pPr>
                      <a:r>
                        <a:rPr lang="en-AU"/>
                        <a:t>E</a:t>
                      </a:r>
                    </a:p>
                  </a:txBody>
                  <a:tcPr anchor="ctr">
                    <a:solidFill>
                      <a:schemeClr val="bg1"/>
                    </a:solidFill>
                  </a:tcPr>
                </a:tc>
                <a:tc>
                  <a:txBody>
                    <a:bodyPr/>
                    <a:lstStyle/>
                    <a:p>
                      <a:pPr algn="ctr">
                        <a:lnSpc>
                          <a:spcPct val="150000"/>
                        </a:lnSpc>
                        <a:spcAft>
                          <a:spcPts val="1200"/>
                        </a:spcAft>
                      </a:pPr>
                      <a:r>
                        <a:rPr lang="en-AU"/>
                        <a:t>L</a:t>
                      </a:r>
                    </a:p>
                  </a:txBody>
                  <a:tcPr anchor="ctr">
                    <a:solidFill>
                      <a:schemeClr val="bg1"/>
                    </a:solidFill>
                  </a:tcPr>
                </a:tc>
                <a:tc>
                  <a:txBody>
                    <a:bodyPr/>
                    <a:lstStyle/>
                    <a:p>
                      <a:pPr algn="ctr">
                        <a:lnSpc>
                          <a:spcPct val="150000"/>
                        </a:lnSpc>
                        <a:spcAft>
                          <a:spcPts val="1200"/>
                        </a:spcAft>
                      </a:pPr>
                      <a:r>
                        <a:rPr lang="en-AU"/>
                        <a:t>L</a:t>
                      </a:r>
                    </a:p>
                  </a:txBody>
                  <a:tcPr anchor="ctr">
                    <a:solidFill>
                      <a:schemeClr val="bg1"/>
                    </a:solidFill>
                  </a:tcPr>
                </a:tc>
                <a:tc>
                  <a:txBody>
                    <a:bodyPr/>
                    <a:lstStyle/>
                    <a:p>
                      <a:pPr algn="ctr">
                        <a:lnSpc>
                          <a:spcPct val="150000"/>
                        </a:lnSpc>
                        <a:spcAft>
                          <a:spcPts val="1200"/>
                        </a:spcAft>
                      </a:pPr>
                      <a:r>
                        <a:rPr lang="en-AU"/>
                        <a:t>O</a:t>
                      </a:r>
                    </a:p>
                  </a:txBody>
                  <a:tcPr anchor="ctr">
                    <a:solidFill>
                      <a:schemeClr val="bg1"/>
                    </a:solidFill>
                  </a:tcPr>
                </a:tc>
                <a:extLst>
                  <a:ext uri="{0D108BD9-81ED-4DB2-BD59-A6C34878D82A}">
                    <a16:rowId xmlns:a16="http://schemas.microsoft.com/office/drawing/2014/main" val="1444377915"/>
                  </a:ext>
                </a:extLst>
              </a:tr>
              <a:tr h="387777">
                <a:tc>
                  <a:txBody>
                    <a:bodyPr/>
                    <a:lstStyle/>
                    <a:p>
                      <a:pPr algn="ctr">
                        <a:lnSpc>
                          <a:spcPct val="150000"/>
                        </a:lnSpc>
                        <a:spcAft>
                          <a:spcPts val="1200"/>
                        </a:spcAft>
                      </a:pPr>
                      <a:r>
                        <a:rPr lang="en-AU"/>
                        <a:t>index</a:t>
                      </a:r>
                    </a:p>
                  </a:txBody>
                  <a:tcPr anchor="ctr">
                    <a:solidFill>
                      <a:schemeClr val="bg1"/>
                    </a:solidFill>
                  </a:tcPr>
                </a:tc>
                <a:tc>
                  <a:txBody>
                    <a:bodyPr/>
                    <a:lstStyle/>
                    <a:p>
                      <a:pPr algn="ctr">
                        <a:lnSpc>
                          <a:spcPct val="150000"/>
                        </a:lnSpc>
                        <a:spcAft>
                          <a:spcPts val="1200"/>
                        </a:spcAft>
                      </a:pPr>
                      <a:r>
                        <a:rPr lang="en-AU"/>
                        <a:t>0</a:t>
                      </a:r>
                    </a:p>
                  </a:txBody>
                  <a:tcPr anchor="ctr">
                    <a:solidFill>
                      <a:schemeClr val="bg1"/>
                    </a:solidFill>
                  </a:tcPr>
                </a:tc>
                <a:tc>
                  <a:txBody>
                    <a:bodyPr/>
                    <a:lstStyle/>
                    <a:p>
                      <a:pPr algn="ctr">
                        <a:lnSpc>
                          <a:spcPct val="150000"/>
                        </a:lnSpc>
                        <a:spcAft>
                          <a:spcPts val="1200"/>
                        </a:spcAft>
                      </a:pPr>
                      <a:r>
                        <a:rPr lang="en-AU"/>
                        <a:t>1</a:t>
                      </a:r>
                    </a:p>
                  </a:txBody>
                  <a:tcPr anchor="ctr">
                    <a:solidFill>
                      <a:schemeClr val="bg1"/>
                    </a:solidFill>
                  </a:tcPr>
                </a:tc>
                <a:tc>
                  <a:txBody>
                    <a:bodyPr/>
                    <a:lstStyle/>
                    <a:p>
                      <a:pPr algn="ctr">
                        <a:lnSpc>
                          <a:spcPct val="150000"/>
                        </a:lnSpc>
                        <a:spcAft>
                          <a:spcPts val="1200"/>
                        </a:spcAft>
                      </a:pPr>
                      <a:r>
                        <a:rPr lang="en-AU"/>
                        <a:t>2</a:t>
                      </a:r>
                    </a:p>
                  </a:txBody>
                  <a:tcPr anchor="ctr">
                    <a:solidFill>
                      <a:schemeClr val="bg1"/>
                    </a:solidFill>
                  </a:tcPr>
                </a:tc>
                <a:tc>
                  <a:txBody>
                    <a:bodyPr/>
                    <a:lstStyle/>
                    <a:p>
                      <a:pPr algn="ctr">
                        <a:lnSpc>
                          <a:spcPct val="150000"/>
                        </a:lnSpc>
                        <a:spcAft>
                          <a:spcPts val="1200"/>
                        </a:spcAft>
                      </a:pPr>
                      <a:r>
                        <a:rPr lang="en-AU"/>
                        <a:t>3</a:t>
                      </a:r>
                    </a:p>
                  </a:txBody>
                  <a:tcPr anchor="ctr">
                    <a:solidFill>
                      <a:schemeClr val="bg1"/>
                    </a:solidFill>
                  </a:tcPr>
                </a:tc>
                <a:tc>
                  <a:txBody>
                    <a:bodyPr/>
                    <a:lstStyle/>
                    <a:p>
                      <a:pPr algn="ctr">
                        <a:lnSpc>
                          <a:spcPct val="150000"/>
                        </a:lnSpc>
                        <a:spcAft>
                          <a:spcPts val="1200"/>
                        </a:spcAft>
                      </a:pPr>
                      <a:r>
                        <a:rPr lang="en-AU" dirty="0"/>
                        <a:t>4</a:t>
                      </a:r>
                    </a:p>
                  </a:txBody>
                  <a:tcPr anchor="ctr">
                    <a:solidFill>
                      <a:schemeClr val="bg1"/>
                    </a:solidFill>
                  </a:tcPr>
                </a:tc>
                <a:extLst>
                  <a:ext uri="{0D108BD9-81ED-4DB2-BD59-A6C34878D82A}">
                    <a16:rowId xmlns:a16="http://schemas.microsoft.com/office/drawing/2014/main" val="1703535306"/>
                  </a:ext>
                </a:extLst>
              </a:tr>
            </a:tbl>
          </a:graphicData>
        </a:graphic>
      </p:graphicFrame>
      <p:graphicFrame>
        <p:nvGraphicFramePr>
          <p:cNvPr id="15" name="Table 14">
            <a:extLst>
              <a:ext uri="{FF2B5EF4-FFF2-40B4-BE49-F238E27FC236}">
                <a16:creationId xmlns:a16="http://schemas.microsoft.com/office/drawing/2014/main" id="{6B25848C-6B43-5FA0-E212-AA98D2C69ED2}"/>
              </a:ext>
            </a:extLst>
          </p:cNvPr>
          <p:cNvGraphicFramePr>
            <a:graphicFrameLocks noGrp="1"/>
          </p:cNvGraphicFramePr>
          <p:nvPr>
            <p:extLst>
              <p:ext uri="{D42A27DB-BD31-4B8C-83A1-F6EECF244321}">
                <p14:modId xmlns:p14="http://schemas.microsoft.com/office/powerpoint/2010/main" val="2510671395"/>
              </p:ext>
            </p:extLst>
          </p:nvPr>
        </p:nvGraphicFramePr>
        <p:xfrm>
          <a:off x="992452" y="5306353"/>
          <a:ext cx="2988000" cy="928343"/>
        </p:xfrm>
        <a:graphic>
          <a:graphicData uri="http://schemas.openxmlformats.org/drawingml/2006/table">
            <a:tbl>
              <a:tblPr firstRow="1" bandRow="1">
                <a:tableStyleId>{5940675A-B579-460E-94D1-54222C63F5DA}</a:tableStyleId>
              </a:tblPr>
              <a:tblGrid>
                <a:gridCol w="1188000">
                  <a:extLst>
                    <a:ext uri="{9D8B030D-6E8A-4147-A177-3AD203B41FA5}">
                      <a16:colId xmlns:a16="http://schemas.microsoft.com/office/drawing/2014/main" val="44214768"/>
                    </a:ext>
                  </a:extLst>
                </a:gridCol>
                <a:gridCol w="360000">
                  <a:extLst>
                    <a:ext uri="{9D8B030D-6E8A-4147-A177-3AD203B41FA5}">
                      <a16:colId xmlns:a16="http://schemas.microsoft.com/office/drawing/2014/main" val="1789632252"/>
                    </a:ext>
                  </a:extLst>
                </a:gridCol>
                <a:gridCol w="360000">
                  <a:extLst>
                    <a:ext uri="{9D8B030D-6E8A-4147-A177-3AD203B41FA5}">
                      <a16:colId xmlns:a16="http://schemas.microsoft.com/office/drawing/2014/main" val="2821952131"/>
                    </a:ext>
                  </a:extLst>
                </a:gridCol>
                <a:gridCol w="360000">
                  <a:extLst>
                    <a:ext uri="{9D8B030D-6E8A-4147-A177-3AD203B41FA5}">
                      <a16:colId xmlns:a16="http://schemas.microsoft.com/office/drawing/2014/main" val="2965861942"/>
                    </a:ext>
                  </a:extLst>
                </a:gridCol>
                <a:gridCol w="360000">
                  <a:extLst>
                    <a:ext uri="{9D8B030D-6E8A-4147-A177-3AD203B41FA5}">
                      <a16:colId xmlns:a16="http://schemas.microsoft.com/office/drawing/2014/main" val="4061552016"/>
                    </a:ext>
                  </a:extLst>
                </a:gridCol>
                <a:gridCol w="360000">
                  <a:extLst>
                    <a:ext uri="{9D8B030D-6E8A-4147-A177-3AD203B41FA5}">
                      <a16:colId xmlns:a16="http://schemas.microsoft.com/office/drawing/2014/main" val="3595874136"/>
                    </a:ext>
                  </a:extLst>
                </a:gridCol>
              </a:tblGrid>
              <a:tr h="476223">
                <a:tc>
                  <a:txBody>
                    <a:bodyPr/>
                    <a:lstStyle/>
                    <a:p>
                      <a:pPr algn="ctr">
                        <a:lnSpc>
                          <a:spcPct val="150000"/>
                        </a:lnSpc>
                        <a:spcAft>
                          <a:spcPts val="1200"/>
                        </a:spcAft>
                      </a:pPr>
                      <a:r>
                        <a:rPr lang="en-AU"/>
                        <a:t>character</a:t>
                      </a:r>
                    </a:p>
                  </a:txBody>
                  <a:tcPr anchor="ctr">
                    <a:solidFill>
                      <a:schemeClr val="bg1"/>
                    </a:solidFill>
                  </a:tcPr>
                </a:tc>
                <a:tc>
                  <a:txBody>
                    <a:bodyPr/>
                    <a:lstStyle/>
                    <a:p>
                      <a:pPr algn="ctr">
                        <a:lnSpc>
                          <a:spcPct val="150000"/>
                        </a:lnSpc>
                        <a:spcAft>
                          <a:spcPts val="1200"/>
                        </a:spcAft>
                      </a:pPr>
                      <a:r>
                        <a:rPr lang="en-AU"/>
                        <a:t>h</a:t>
                      </a:r>
                    </a:p>
                  </a:txBody>
                  <a:tcPr anchor="ctr">
                    <a:solidFill>
                      <a:schemeClr val="bg1"/>
                    </a:solidFill>
                  </a:tcPr>
                </a:tc>
                <a:tc>
                  <a:txBody>
                    <a:bodyPr/>
                    <a:lstStyle/>
                    <a:p>
                      <a:pPr algn="ctr">
                        <a:lnSpc>
                          <a:spcPct val="150000"/>
                        </a:lnSpc>
                        <a:spcAft>
                          <a:spcPts val="1200"/>
                        </a:spcAft>
                      </a:pPr>
                      <a:r>
                        <a:rPr lang="en-AU"/>
                        <a:t>e</a:t>
                      </a:r>
                    </a:p>
                  </a:txBody>
                  <a:tcPr anchor="ctr">
                    <a:solidFill>
                      <a:schemeClr val="bg1"/>
                    </a:solidFill>
                  </a:tcPr>
                </a:tc>
                <a:tc>
                  <a:txBody>
                    <a:bodyPr/>
                    <a:lstStyle/>
                    <a:p>
                      <a:pPr algn="ctr">
                        <a:lnSpc>
                          <a:spcPct val="150000"/>
                        </a:lnSpc>
                        <a:spcAft>
                          <a:spcPts val="1200"/>
                        </a:spcAft>
                      </a:pPr>
                      <a:r>
                        <a:rPr lang="en-AU"/>
                        <a:t>l</a:t>
                      </a:r>
                    </a:p>
                  </a:txBody>
                  <a:tcPr anchor="ctr">
                    <a:solidFill>
                      <a:schemeClr val="bg1"/>
                    </a:solidFill>
                  </a:tcPr>
                </a:tc>
                <a:tc>
                  <a:txBody>
                    <a:bodyPr/>
                    <a:lstStyle/>
                    <a:p>
                      <a:pPr algn="ctr">
                        <a:lnSpc>
                          <a:spcPct val="150000"/>
                        </a:lnSpc>
                        <a:spcAft>
                          <a:spcPts val="1200"/>
                        </a:spcAft>
                      </a:pPr>
                      <a:r>
                        <a:rPr lang="en-AU"/>
                        <a:t>l</a:t>
                      </a:r>
                    </a:p>
                  </a:txBody>
                  <a:tcPr anchor="ctr">
                    <a:solidFill>
                      <a:schemeClr val="bg1"/>
                    </a:solidFill>
                  </a:tcPr>
                </a:tc>
                <a:tc>
                  <a:txBody>
                    <a:bodyPr/>
                    <a:lstStyle/>
                    <a:p>
                      <a:pPr algn="ctr">
                        <a:lnSpc>
                          <a:spcPct val="150000"/>
                        </a:lnSpc>
                        <a:spcAft>
                          <a:spcPts val="1200"/>
                        </a:spcAft>
                      </a:pPr>
                      <a:r>
                        <a:rPr lang="en-AU"/>
                        <a:t>o</a:t>
                      </a:r>
                    </a:p>
                  </a:txBody>
                  <a:tcPr anchor="ctr">
                    <a:solidFill>
                      <a:schemeClr val="bg1"/>
                    </a:solidFill>
                  </a:tcPr>
                </a:tc>
                <a:extLst>
                  <a:ext uri="{0D108BD9-81ED-4DB2-BD59-A6C34878D82A}">
                    <a16:rowId xmlns:a16="http://schemas.microsoft.com/office/drawing/2014/main" val="1444377915"/>
                  </a:ext>
                </a:extLst>
              </a:tr>
              <a:tr h="387777">
                <a:tc>
                  <a:txBody>
                    <a:bodyPr/>
                    <a:lstStyle/>
                    <a:p>
                      <a:pPr algn="ctr">
                        <a:lnSpc>
                          <a:spcPct val="150000"/>
                        </a:lnSpc>
                        <a:spcAft>
                          <a:spcPts val="1200"/>
                        </a:spcAft>
                      </a:pPr>
                      <a:r>
                        <a:rPr lang="en-AU"/>
                        <a:t>index</a:t>
                      </a:r>
                    </a:p>
                  </a:txBody>
                  <a:tcPr anchor="ctr">
                    <a:solidFill>
                      <a:schemeClr val="bg1"/>
                    </a:solidFill>
                  </a:tcPr>
                </a:tc>
                <a:tc>
                  <a:txBody>
                    <a:bodyPr/>
                    <a:lstStyle/>
                    <a:p>
                      <a:pPr algn="ctr">
                        <a:lnSpc>
                          <a:spcPct val="150000"/>
                        </a:lnSpc>
                        <a:spcAft>
                          <a:spcPts val="1200"/>
                        </a:spcAft>
                      </a:pPr>
                      <a:r>
                        <a:rPr lang="en-AU"/>
                        <a:t>0</a:t>
                      </a:r>
                    </a:p>
                  </a:txBody>
                  <a:tcPr anchor="ctr">
                    <a:solidFill>
                      <a:schemeClr val="bg1"/>
                    </a:solidFill>
                  </a:tcPr>
                </a:tc>
                <a:tc>
                  <a:txBody>
                    <a:bodyPr/>
                    <a:lstStyle/>
                    <a:p>
                      <a:pPr algn="ctr">
                        <a:lnSpc>
                          <a:spcPct val="150000"/>
                        </a:lnSpc>
                        <a:spcAft>
                          <a:spcPts val="1200"/>
                        </a:spcAft>
                      </a:pPr>
                      <a:r>
                        <a:rPr lang="en-AU"/>
                        <a:t>1</a:t>
                      </a:r>
                    </a:p>
                  </a:txBody>
                  <a:tcPr anchor="ctr">
                    <a:solidFill>
                      <a:schemeClr val="bg1"/>
                    </a:solidFill>
                  </a:tcPr>
                </a:tc>
                <a:tc>
                  <a:txBody>
                    <a:bodyPr/>
                    <a:lstStyle/>
                    <a:p>
                      <a:pPr algn="ctr">
                        <a:lnSpc>
                          <a:spcPct val="150000"/>
                        </a:lnSpc>
                        <a:spcAft>
                          <a:spcPts val="1200"/>
                        </a:spcAft>
                      </a:pPr>
                      <a:r>
                        <a:rPr lang="en-AU"/>
                        <a:t>2</a:t>
                      </a:r>
                    </a:p>
                  </a:txBody>
                  <a:tcPr anchor="ctr">
                    <a:solidFill>
                      <a:schemeClr val="bg1"/>
                    </a:solidFill>
                  </a:tcPr>
                </a:tc>
                <a:tc>
                  <a:txBody>
                    <a:bodyPr/>
                    <a:lstStyle/>
                    <a:p>
                      <a:pPr algn="ctr">
                        <a:lnSpc>
                          <a:spcPct val="150000"/>
                        </a:lnSpc>
                        <a:spcAft>
                          <a:spcPts val="1200"/>
                        </a:spcAft>
                      </a:pPr>
                      <a:r>
                        <a:rPr lang="en-AU"/>
                        <a:t>3</a:t>
                      </a:r>
                    </a:p>
                  </a:txBody>
                  <a:tcPr anchor="ctr">
                    <a:solidFill>
                      <a:schemeClr val="bg1"/>
                    </a:solidFill>
                  </a:tcPr>
                </a:tc>
                <a:tc>
                  <a:txBody>
                    <a:bodyPr/>
                    <a:lstStyle/>
                    <a:p>
                      <a:pPr algn="ctr">
                        <a:lnSpc>
                          <a:spcPct val="150000"/>
                        </a:lnSpc>
                        <a:spcAft>
                          <a:spcPts val="1200"/>
                        </a:spcAft>
                      </a:pPr>
                      <a:r>
                        <a:rPr lang="en-AU" dirty="0"/>
                        <a:t>4</a:t>
                      </a:r>
                    </a:p>
                  </a:txBody>
                  <a:tcPr anchor="ctr">
                    <a:solidFill>
                      <a:schemeClr val="bg1"/>
                    </a:solidFill>
                  </a:tcPr>
                </a:tc>
                <a:extLst>
                  <a:ext uri="{0D108BD9-81ED-4DB2-BD59-A6C34878D82A}">
                    <a16:rowId xmlns:a16="http://schemas.microsoft.com/office/drawing/2014/main" val="1703535306"/>
                  </a:ext>
                </a:extLst>
              </a:tr>
            </a:tbl>
          </a:graphicData>
        </a:graphic>
      </p:graphicFrame>
      <p:graphicFrame>
        <p:nvGraphicFramePr>
          <p:cNvPr id="14" name="Table 13">
            <a:extLst>
              <a:ext uri="{FF2B5EF4-FFF2-40B4-BE49-F238E27FC236}">
                <a16:creationId xmlns:a16="http://schemas.microsoft.com/office/drawing/2014/main" id="{2E7DED86-566C-7748-54E0-B21BE7558EF5}"/>
              </a:ext>
            </a:extLst>
          </p:cNvPr>
          <p:cNvGraphicFramePr>
            <a:graphicFrameLocks noGrp="1"/>
          </p:cNvGraphicFramePr>
          <p:nvPr>
            <p:extLst>
              <p:ext uri="{D42A27DB-BD31-4B8C-83A1-F6EECF244321}">
                <p14:modId xmlns:p14="http://schemas.microsoft.com/office/powerpoint/2010/main" val="131024022"/>
              </p:ext>
            </p:extLst>
          </p:nvPr>
        </p:nvGraphicFramePr>
        <p:xfrm>
          <a:off x="991796" y="5306353"/>
          <a:ext cx="2988000" cy="928343"/>
        </p:xfrm>
        <a:graphic>
          <a:graphicData uri="http://schemas.openxmlformats.org/drawingml/2006/table">
            <a:tbl>
              <a:tblPr firstRow="1" bandRow="1">
                <a:tableStyleId>{5940675A-B579-460E-94D1-54222C63F5DA}</a:tableStyleId>
              </a:tblPr>
              <a:tblGrid>
                <a:gridCol w="1188000">
                  <a:extLst>
                    <a:ext uri="{9D8B030D-6E8A-4147-A177-3AD203B41FA5}">
                      <a16:colId xmlns:a16="http://schemas.microsoft.com/office/drawing/2014/main" val="44214768"/>
                    </a:ext>
                  </a:extLst>
                </a:gridCol>
                <a:gridCol w="360000">
                  <a:extLst>
                    <a:ext uri="{9D8B030D-6E8A-4147-A177-3AD203B41FA5}">
                      <a16:colId xmlns:a16="http://schemas.microsoft.com/office/drawing/2014/main" val="1789632252"/>
                    </a:ext>
                  </a:extLst>
                </a:gridCol>
                <a:gridCol w="360000">
                  <a:extLst>
                    <a:ext uri="{9D8B030D-6E8A-4147-A177-3AD203B41FA5}">
                      <a16:colId xmlns:a16="http://schemas.microsoft.com/office/drawing/2014/main" val="2821952131"/>
                    </a:ext>
                  </a:extLst>
                </a:gridCol>
                <a:gridCol w="360000">
                  <a:extLst>
                    <a:ext uri="{9D8B030D-6E8A-4147-A177-3AD203B41FA5}">
                      <a16:colId xmlns:a16="http://schemas.microsoft.com/office/drawing/2014/main" val="2965861942"/>
                    </a:ext>
                  </a:extLst>
                </a:gridCol>
                <a:gridCol w="360000">
                  <a:extLst>
                    <a:ext uri="{9D8B030D-6E8A-4147-A177-3AD203B41FA5}">
                      <a16:colId xmlns:a16="http://schemas.microsoft.com/office/drawing/2014/main" val="4061552016"/>
                    </a:ext>
                  </a:extLst>
                </a:gridCol>
                <a:gridCol w="360000">
                  <a:extLst>
                    <a:ext uri="{9D8B030D-6E8A-4147-A177-3AD203B41FA5}">
                      <a16:colId xmlns:a16="http://schemas.microsoft.com/office/drawing/2014/main" val="3595874136"/>
                    </a:ext>
                  </a:extLst>
                </a:gridCol>
              </a:tblGrid>
              <a:tr h="476223">
                <a:tc>
                  <a:txBody>
                    <a:bodyPr/>
                    <a:lstStyle/>
                    <a:p>
                      <a:pPr algn="ctr">
                        <a:lnSpc>
                          <a:spcPct val="150000"/>
                        </a:lnSpc>
                        <a:spcAft>
                          <a:spcPts val="1200"/>
                        </a:spcAft>
                      </a:pPr>
                      <a:r>
                        <a:rPr lang="en-AU"/>
                        <a:t>character</a:t>
                      </a:r>
                    </a:p>
                  </a:txBody>
                  <a:tcPr anchor="ctr">
                    <a:solidFill>
                      <a:schemeClr val="bg1"/>
                    </a:solidFill>
                  </a:tcPr>
                </a:tc>
                <a:tc>
                  <a:txBody>
                    <a:bodyPr/>
                    <a:lstStyle/>
                    <a:p>
                      <a:pPr algn="ctr">
                        <a:lnSpc>
                          <a:spcPct val="150000"/>
                        </a:lnSpc>
                        <a:spcAft>
                          <a:spcPts val="1200"/>
                        </a:spcAft>
                      </a:pPr>
                      <a:r>
                        <a:rPr lang="en-AU"/>
                        <a:t>w</a:t>
                      </a:r>
                    </a:p>
                  </a:txBody>
                  <a:tcPr anchor="ctr">
                    <a:solidFill>
                      <a:schemeClr val="bg1"/>
                    </a:solidFill>
                  </a:tcPr>
                </a:tc>
                <a:tc>
                  <a:txBody>
                    <a:bodyPr/>
                    <a:lstStyle/>
                    <a:p>
                      <a:pPr algn="ctr">
                        <a:lnSpc>
                          <a:spcPct val="150000"/>
                        </a:lnSpc>
                        <a:spcAft>
                          <a:spcPts val="1200"/>
                        </a:spcAft>
                      </a:pPr>
                      <a:r>
                        <a:rPr lang="en-AU"/>
                        <a:t>o</a:t>
                      </a:r>
                    </a:p>
                  </a:txBody>
                  <a:tcPr anchor="ctr">
                    <a:solidFill>
                      <a:schemeClr val="bg1"/>
                    </a:solidFill>
                  </a:tcPr>
                </a:tc>
                <a:tc>
                  <a:txBody>
                    <a:bodyPr/>
                    <a:lstStyle/>
                    <a:p>
                      <a:pPr algn="ctr">
                        <a:lnSpc>
                          <a:spcPct val="150000"/>
                        </a:lnSpc>
                        <a:spcAft>
                          <a:spcPts val="1200"/>
                        </a:spcAft>
                      </a:pPr>
                      <a:r>
                        <a:rPr lang="en-AU"/>
                        <a:t>r</a:t>
                      </a:r>
                    </a:p>
                  </a:txBody>
                  <a:tcPr anchor="ctr">
                    <a:solidFill>
                      <a:schemeClr val="bg1"/>
                    </a:solidFill>
                  </a:tcPr>
                </a:tc>
                <a:tc>
                  <a:txBody>
                    <a:bodyPr/>
                    <a:lstStyle/>
                    <a:p>
                      <a:pPr algn="ctr">
                        <a:lnSpc>
                          <a:spcPct val="150000"/>
                        </a:lnSpc>
                        <a:spcAft>
                          <a:spcPts val="1200"/>
                        </a:spcAft>
                      </a:pPr>
                      <a:r>
                        <a:rPr lang="en-AU"/>
                        <a:t>l</a:t>
                      </a:r>
                    </a:p>
                  </a:txBody>
                  <a:tcPr anchor="ctr">
                    <a:solidFill>
                      <a:schemeClr val="bg1"/>
                    </a:solidFill>
                  </a:tcPr>
                </a:tc>
                <a:tc>
                  <a:txBody>
                    <a:bodyPr/>
                    <a:lstStyle/>
                    <a:p>
                      <a:pPr algn="ctr">
                        <a:lnSpc>
                          <a:spcPct val="150000"/>
                        </a:lnSpc>
                        <a:spcAft>
                          <a:spcPts val="1200"/>
                        </a:spcAft>
                      </a:pPr>
                      <a:r>
                        <a:rPr lang="en-AU"/>
                        <a:t>d</a:t>
                      </a:r>
                    </a:p>
                  </a:txBody>
                  <a:tcPr anchor="ctr">
                    <a:solidFill>
                      <a:schemeClr val="bg1"/>
                    </a:solidFill>
                  </a:tcPr>
                </a:tc>
                <a:extLst>
                  <a:ext uri="{0D108BD9-81ED-4DB2-BD59-A6C34878D82A}">
                    <a16:rowId xmlns:a16="http://schemas.microsoft.com/office/drawing/2014/main" val="1444377915"/>
                  </a:ext>
                </a:extLst>
              </a:tr>
              <a:tr h="387777">
                <a:tc>
                  <a:txBody>
                    <a:bodyPr/>
                    <a:lstStyle/>
                    <a:p>
                      <a:pPr algn="ctr">
                        <a:lnSpc>
                          <a:spcPct val="150000"/>
                        </a:lnSpc>
                        <a:spcAft>
                          <a:spcPts val="1200"/>
                        </a:spcAft>
                      </a:pPr>
                      <a:r>
                        <a:rPr lang="en-AU"/>
                        <a:t>index</a:t>
                      </a:r>
                    </a:p>
                  </a:txBody>
                  <a:tcPr anchor="ctr">
                    <a:solidFill>
                      <a:schemeClr val="bg1"/>
                    </a:solidFill>
                  </a:tcPr>
                </a:tc>
                <a:tc>
                  <a:txBody>
                    <a:bodyPr/>
                    <a:lstStyle/>
                    <a:p>
                      <a:pPr algn="ctr">
                        <a:lnSpc>
                          <a:spcPct val="150000"/>
                        </a:lnSpc>
                        <a:spcAft>
                          <a:spcPts val="1200"/>
                        </a:spcAft>
                      </a:pPr>
                      <a:r>
                        <a:rPr lang="en-AU"/>
                        <a:t>0</a:t>
                      </a:r>
                    </a:p>
                  </a:txBody>
                  <a:tcPr anchor="ctr">
                    <a:solidFill>
                      <a:schemeClr val="bg1"/>
                    </a:solidFill>
                  </a:tcPr>
                </a:tc>
                <a:tc>
                  <a:txBody>
                    <a:bodyPr/>
                    <a:lstStyle/>
                    <a:p>
                      <a:pPr algn="ctr">
                        <a:lnSpc>
                          <a:spcPct val="150000"/>
                        </a:lnSpc>
                        <a:spcAft>
                          <a:spcPts val="1200"/>
                        </a:spcAft>
                      </a:pPr>
                      <a:r>
                        <a:rPr lang="en-AU"/>
                        <a:t>1</a:t>
                      </a:r>
                    </a:p>
                  </a:txBody>
                  <a:tcPr anchor="ctr">
                    <a:solidFill>
                      <a:schemeClr val="bg1"/>
                    </a:solidFill>
                  </a:tcPr>
                </a:tc>
                <a:tc>
                  <a:txBody>
                    <a:bodyPr/>
                    <a:lstStyle/>
                    <a:p>
                      <a:pPr algn="ctr">
                        <a:lnSpc>
                          <a:spcPct val="150000"/>
                        </a:lnSpc>
                        <a:spcAft>
                          <a:spcPts val="1200"/>
                        </a:spcAft>
                      </a:pPr>
                      <a:r>
                        <a:rPr lang="en-AU"/>
                        <a:t>2</a:t>
                      </a:r>
                    </a:p>
                  </a:txBody>
                  <a:tcPr anchor="ctr">
                    <a:solidFill>
                      <a:schemeClr val="bg1"/>
                    </a:solidFill>
                  </a:tcPr>
                </a:tc>
                <a:tc>
                  <a:txBody>
                    <a:bodyPr/>
                    <a:lstStyle/>
                    <a:p>
                      <a:pPr algn="ctr">
                        <a:lnSpc>
                          <a:spcPct val="150000"/>
                        </a:lnSpc>
                        <a:spcAft>
                          <a:spcPts val="1200"/>
                        </a:spcAft>
                      </a:pPr>
                      <a:r>
                        <a:rPr lang="en-AU"/>
                        <a:t>3</a:t>
                      </a:r>
                    </a:p>
                  </a:txBody>
                  <a:tcPr anchor="ctr">
                    <a:solidFill>
                      <a:schemeClr val="bg1"/>
                    </a:solidFill>
                  </a:tcPr>
                </a:tc>
                <a:tc>
                  <a:txBody>
                    <a:bodyPr/>
                    <a:lstStyle/>
                    <a:p>
                      <a:pPr algn="ctr">
                        <a:lnSpc>
                          <a:spcPct val="150000"/>
                        </a:lnSpc>
                        <a:spcAft>
                          <a:spcPts val="1200"/>
                        </a:spcAft>
                      </a:pPr>
                      <a:r>
                        <a:rPr lang="en-AU" dirty="0"/>
                        <a:t>4</a:t>
                      </a:r>
                    </a:p>
                  </a:txBody>
                  <a:tcPr anchor="ctr">
                    <a:solidFill>
                      <a:schemeClr val="bg1"/>
                    </a:solidFill>
                  </a:tcPr>
                </a:tc>
                <a:extLst>
                  <a:ext uri="{0D108BD9-81ED-4DB2-BD59-A6C34878D82A}">
                    <a16:rowId xmlns:a16="http://schemas.microsoft.com/office/drawing/2014/main" val="1703535306"/>
                  </a:ext>
                </a:extLst>
              </a:tr>
            </a:tbl>
          </a:graphicData>
        </a:graphic>
      </p:graphicFrame>
      <p:sp>
        <p:nvSpPr>
          <p:cNvPr id="10" name="TextBox 9">
            <a:extLst>
              <a:ext uri="{FF2B5EF4-FFF2-40B4-BE49-F238E27FC236}">
                <a16:creationId xmlns:a16="http://schemas.microsoft.com/office/drawing/2014/main" id="{E0BE9C9F-0F94-7E5F-958A-12756232CD5C}"/>
              </a:ext>
            </a:extLst>
          </p:cNvPr>
          <p:cNvSpPr txBox="1"/>
          <p:nvPr/>
        </p:nvSpPr>
        <p:spPr>
          <a:xfrm>
            <a:off x="5535727" y="5306353"/>
            <a:ext cx="5663821" cy="527212"/>
          </a:xfrm>
          <a:prstGeom prst="rect">
            <a:avLst/>
          </a:prstGeom>
          <a:noFill/>
        </p:spPr>
        <p:txBody>
          <a:bodyPr wrap="none" lIns="0" tIns="0" rIns="0" bIns="0" rtlCol="0">
            <a:noAutofit/>
          </a:bodyPr>
          <a:lstStyle/>
          <a:p>
            <a:r>
              <a:rPr lang="en-AU" sz="2800"/>
              <a:t>'hello' is </a:t>
            </a:r>
            <a:r>
              <a:rPr lang="en-AU" sz="2800" b="1" u="sng"/>
              <a:t>not</a:t>
            </a:r>
            <a:r>
              <a:rPr lang="en-AU" sz="2800"/>
              <a:t> the same as 'HELLO'</a:t>
            </a:r>
          </a:p>
        </p:txBody>
      </p:sp>
      <p:sp>
        <p:nvSpPr>
          <p:cNvPr id="3" name="Slide Number Placeholder 2">
            <a:extLst>
              <a:ext uri="{FF2B5EF4-FFF2-40B4-BE49-F238E27FC236}">
                <a16:creationId xmlns:a16="http://schemas.microsoft.com/office/drawing/2014/main" id="{77B5359D-1AFC-2881-E1CC-29442FB821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24563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77471-E77B-F2A1-7DAE-F6E3A9C7AC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30A3BE-A639-D5EE-8DF6-AF3FF84A0AB9}"/>
              </a:ext>
            </a:extLst>
          </p:cNvPr>
          <p:cNvSpPr>
            <a:spLocks noGrp="1"/>
          </p:cNvSpPr>
          <p:nvPr>
            <p:ph type="title"/>
          </p:nvPr>
        </p:nvSpPr>
        <p:spPr/>
        <p:txBody>
          <a:bodyPr/>
          <a:lstStyle/>
          <a:p>
            <a:r>
              <a:rPr lang="en-AU">
                <a:latin typeface="+mj-lt"/>
              </a:rPr>
              <a:t>Strings and quotations marks</a:t>
            </a:r>
          </a:p>
        </p:txBody>
      </p:sp>
      <p:sp>
        <p:nvSpPr>
          <p:cNvPr id="12" name="Text Placeholder 11">
            <a:extLst>
              <a:ext uri="{FF2B5EF4-FFF2-40B4-BE49-F238E27FC236}">
                <a16:creationId xmlns:a16="http://schemas.microsoft.com/office/drawing/2014/main" id="{3F61BB96-95BA-D0EA-9968-3AD3B422DA01}"/>
              </a:ext>
            </a:extLst>
          </p:cNvPr>
          <p:cNvSpPr>
            <a:spLocks noGrp="1"/>
          </p:cNvSpPr>
          <p:nvPr>
            <p:ph type="body" sz="quarter" idx="17"/>
          </p:nvPr>
        </p:nvSpPr>
        <p:spPr>
          <a:xfrm>
            <a:off x="354000" y="1202869"/>
            <a:ext cx="11484000" cy="1275636"/>
          </a:xfrm>
        </p:spPr>
        <p:txBody>
          <a:bodyPr/>
          <a:lstStyle/>
          <a:p>
            <a:r>
              <a:rPr lang="en-AU">
                <a:latin typeface="+mn-lt"/>
              </a:rPr>
              <a:t>Strings are defined by enclosing characters within single quotes ('...'), double quotes ("..."),</a:t>
            </a:r>
          </a:p>
          <a:p>
            <a:r>
              <a:rPr lang="en-AU">
                <a:latin typeface="+mn-lt"/>
              </a:rPr>
              <a:t>or triple quotes ('''...''' or """...""") for multi-line strings.</a:t>
            </a:r>
          </a:p>
          <a:p>
            <a:endParaRPr lang="en-AU" sz="2800">
              <a:latin typeface="+mn-lt"/>
            </a:endParaRPr>
          </a:p>
        </p:txBody>
      </p:sp>
      <p:sp>
        <p:nvSpPr>
          <p:cNvPr id="2" name="TextBox 1">
            <a:extLst>
              <a:ext uri="{FF2B5EF4-FFF2-40B4-BE49-F238E27FC236}">
                <a16:creationId xmlns:a16="http://schemas.microsoft.com/office/drawing/2014/main" id="{B62048E6-4BB8-23EE-4DE5-E23EB1343F2B}"/>
              </a:ext>
            </a:extLst>
          </p:cNvPr>
          <p:cNvSpPr txBox="1"/>
          <p:nvPr/>
        </p:nvSpPr>
        <p:spPr>
          <a:xfrm>
            <a:off x="2300037" y="3068559"/>
            <a:ext cx="7591926" cy="720883"/>
          </a:xfrm>
          <a:prstGeom prst="rect">
            <a:avLst/>
          </a:prstGeom>
          <a:noFill/>
        </p:spPr>
        <p:txBody>
          <a:bodyPr wrap="none" lIns="0" tIns="0" rIns="0" bIns="0" rtlCol="0">
            <a:noAutofit/>
          </a:bodyPr>
          <a:lstStyle/>
          <a:p>
            <a:pPr>
              <a:lnSpc>
                <a:spcPct val="150000"/>
              </a:lnSpc>
              <a:spcAft>
                <a:spcPts val="1200"/>
              </a:spcAft>
            </a:pPr>
            <a:r>
              <a:rPr lang="en-AU" sz="4800"/>
              <a:t>'hello' is the same as "hello"</a:t>
            </a:r>
          </a:p>
        </p:txBody>
      </p:sp>
      <p:sp>
        <p:nvSpPr>
          <p:cNvPr id="5" name="TextBox 4">
            <a:extLst>
              <a:ext uri="{FF2B5EF4-FFF2-40B4-BE49-F238E27FC236}">
                <a16:creationId xmlns:a16="http://schemas.microsoft.com/office/drawing/2014/main" id="{E808C977-87CE-DA1E-2143-3D04FFCC9C2B}"/>
              </a:ext>
            </a:extLst>
          </p:cNvPr>
          <p:cNvSpPr txBox="1"/>
          <p:nvPr/>
        </p:nvSpPr>
        <p:spPr>
          <a:xfrm>
            <a:off x="713874" y="4814699"/>
            <a:ext cx="2347416" cy="520406"/>
          </a:xfrm>
          <a:prstGeom prst="rect">
            <a:avLst/>
          </a:prstGeom>
          <a:noFill/>
        </p:spPr>
        <p:txBody>
          <a:bodyPr wrap="none" lIns="0" tIns="0" rIns="0" bIns="0" rtlCol="0">
            <a:noAutofit/>
          </a:bodyPr>
          <a:lstStyle/>
          <a:p>
            <a:pPr>
              <a:lnSpc>
                <a:spcPct val="150000"/>
              </a:lnSpc>
              <a:spcAft>
                <a:spcPts val="1200"/>
              </a:spcAft>
            </a:pPr>
            <a:r>
              <a:rPr lang="en-AU" sz="3200"/>
              <a:t>‘Hello world!’</a:t>
            </a:r>
          </a:p>
        </p:txBody>
      </p:sp>
      <p:sp>
        <p:nvSpPr>
          <p:cNvPr id="6" name="TextBox 5">
            <a:extLst>
              <a:ext uri="{FF2B5EF4-FFF2-40B4-BE49-F238E27FC236}">
                <a16:creationId xmlns:a16="http://schemas.microsoft.com/office/drawing/2014/main" id="{AEA9DF33-9706-EA8E-AF89-3D3BC776680E}"/>
              </a:ext>
            </a:extLst>
          </p:cNvPr>
          <p:cNvSpPr txBox="1"/>
          <p:nvPr/>
        </p:nvSpPr>
        <p:spPr>
          <a:xfrm>
            <a:off x="3494632" y="4814699"/>
            <a:ext cx="2721281" cy="520406"/>
          </a:xfrm>
          <a:prstGeom prst="rect">
            <a:avLst/>
          </a:prstGeom>
          <a:noFill/>
        </p:spPr>
        <p:txBody>
          <a:bodyPr wrap="none" lIns="0" tIns="0" rIns="0" bIns="0" rtlCol="0">
            <a:noAutofit/>
          </a:bodyPr>
          <a:lstStyle/>
          <a:p>
            <a:pPr>
              <a:lnSpc>
                <a:spcPct val="150000"/>
              </a:lnSpc>
              <a:spcAft>
                <a:spcPts val="1200"/>
              </a:spcAft>
            </a:pPr>
            <a:r>
              <a:rPr lang="en-AU" sz="3200"/>
              <a:t>"Hello world!"</a:t>
            </a:r>
          </a:p>
          <a:p>
            <a:pPr algn="l">
              <a:lnSpc>
                <a:spcPct val="150000"/>
              </a:lnSpc>
              <a:spcAft>
                <a:spcPts val="1200"/>
              </a:spcAft>
            </a:pPr>
            <a:endParaRPr lang="en-AU" sz="1800"/>
          </a:p>
        </p:txBody>
      </p:sp>
      <p:sp>
        <p:nvSpPr>
          <p:cNvPr id="7" name="TextBox 6">
            <a:extLst>
              <a:ext uri="{FF2B5EF4-FFF2-40B4-BE49-F238E27FC236}">
                <a16:creationId xmlns:a16="http://schemas.microsoft.com/office/drawing/2014/main" id="{9248776B-C4E6-1D35-6FE2-B45DD67E3600}"/>
              </a:ext>
            </a:extLst>
          </p:cNvPr>
          <p:cNvSpPr txBox="1"/>
          <p:nvPr/>
        </p:nvSpPr>
        <p:spPr>
          <a:xfrm>
            <a:off x="6649255" y="4494674"/>
            <a:ext cx="2046915" cy="1563226"/>
          </a:xfrm>
          <a:prstGeom prst="rect">
            <a:avLst/>
          </a:prstGeom>
          <a:noFill/>
        </p:spPr>
        <p:txBody>
          <a:bodyPr wrap="none" lIns="0" tIns="0" rIns="0" bIns="0" rtlCol="0">
            <a:noAutofit/>
          </a:bodyPr>
          <a:lstStyle/>
          <a:p>
            <a:pPr>
              <a:lnSpc>
                <a:spcPct val="150000"/>
              </a:lnSpc>
              <a:spcAft>
                <a:spcPts val="1200"/>
              </a:spcAft>
            </a:pPr>
            <a:r>
              <a:rPr lang="en-AU" sz="3200"/>
              <a:t>‘ ‘ ‘Hello</a:t>
            </a:r>
          </a:p>
          <a:p>
            <a:pPr>
              <a:lnSpc>
                <a:spcPct val="150000"/>
              </a:lnSpc>
              <a:spcAft>
                <a:spcPts val="1200"/>
              </a:spcAft>
            </a:pPr>
            <a:r>
              <a:rPr lang="en-AU" sz="3200"/>
              <a:t>    world!’ ’ ’</a:t>
            </a:r>
          </a:p>
        </p:txBody>
      </p:sp>
      <p:sp>
        <p:nvSpPr>
          <p:cNvPr id="9" name="TextBox 8">
            <a:extLst>
              <a:ext uri="{FF2B5EF4-FFF2-40B4-BE49-F238E27FC236}">
                <a16:creationId xmlns:a16="http://schemas.microsoft.com/office/drawing/2014/main" id="{7E758FF9-B064-27A2-6378-160E5B142DBE}"/>
              </a:ext>
            </a:extLst>
          </p:cNvPr>
          <p:cNvSpPr txBox="1"/>
          <p:nvPr/>
        </p:nvSpPr>
        <p:spPr>
          <a:xfrm>
            <a:off x="9129512" y="4494674"/>
            <a:ext cx="2348614" cy="1563226"/>
          </a:xfrm>
          <a:prstGeom prst="rect">
            <a:avLst/>
          </a:prstGeom>
          <a:noFill/>
        </p:spPr>
        <p:txBody>
          <a:bodyPr wrap="none" lIns="0" tIns="0" rIns="0" bIns="0" rtlCol="0">
            <a:noAutofit/>
          </a:bodyPr>
          <a:lstStyle/>
          <a:p>
            <a:pPr>
              <a:lnSpc>
                <a:spcPct val="150000"/>
              </a:lnSpc>
              <a:spcAft>
                <a:spcPts val="1200"/>
              </a:spcAft>
            </a:pPr>
            <a:r>
              <a:rPr lang="en-AU" sz="3200"/>
              <a:t>“ “ “Hello</a:t>
            </a:r>
          </a:p>
          <a:p>
            <a:pPr>
              <a:lnSpc>
                <a:spcPct val="150000"/>
              </a:lnSpc>
              <a:spcAft>
                <a:spcPts val="1200"/>
              </a:spcAft>
            </a:pPr>
            <a:r>
              <a:rPr lang="en-AU" sz="3200"/>
              <a:t>     world!” ” ”</a:t>
            </a:r>
          </a:p>
        </p:txBody>
      </p:sp>
      <p:sp>
        <p:nvSpPr>
          <p:cNvPr id="3" name="Slide Number Placeholder 2">
            <a:extLst>
              <a:ext uri="{FF2B5EF4-FFF2-40B4-BE49-F238E27FC236}">
                <a16:creationId xmlns:a16="http://schemas.microsoft.com/office/drawing/2014/main" id="{60BABEB6-5402-AF3D-18F2-48784F2226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36957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6799B-03DB-22BA-2AFC-E082DD0569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9A2A69-AF1D-465C-A6BC-AB294DB11551}"/>
              </a:ext>
            </a:extLst>
          </p:cNvPr>
          <p:cNvSpPr>
            <a:spLocks noGrp="1"/>
          </p:cNvSpPr>
          <p:nvPr>
            <p:ph type="title"/>
          </p:nvPr>
        </p:nvSpPr>
        <p:spPr/>
        <p:txBody>
          <a:bodyPr/>
          <a:lstStyle/>
          <a:p>
            <a:r>
              <a:rPr lang="en-AU">
                <a:latin typeface="+mj-lt"/>
              </a:rPr>
              <a:t>Integer data types</a:t>
            </a:r>
          </a:p>
        </p:txBody>
      </p:sp>
      <p:sp>
        <p:nvSpPr>
          <p:cNvPr id="12" name="Text Placeholder 11">
            <a:extLst>
              <a:ext uri="{FF2B5EF4-FFF2-40B4-BE49-F238E27FC236}">
                <a16:creationId xmlns:a16="http://schemas.microsoft.com/office/drawing/2014/main" id="{6AC44E17-4421-80FD-96FA-4AD48562F94D}"/>
              </a:ext>
            </a:extLst>
          </p:cNvPr>
          <p:cNvSpPr>
            <a:spLocks noGrp="1"/>
          </p:cNvSpPr>
          <p:nvPr>
            <p:ph type="body" sz="quarter" idx="17"/>
          </p:nvPr>
        </p:nvSpPr>
        <p:spPr/>
        <p:txBody>
          <a:bodyPr/>
          <a:lstStyle/>
          <a:p>
            <a:r>
              <a:rPr lang="en-AU">
                <a:latin typeface="+mn-lt"/>
              </a:rPr>
              <a:t>An integer, or </a:t>
            </a:r>
            <a:r>
              <a:rPr lang="en-AU" b="1" i="1">
                <a:latin typeface="+mn-lt"/>
              </a:rPr>
              <a:t>Int</a:t>
            </a:r>
            <a:r>
              <a:rPr lang="en-AU">
                <a:latin typeface="+mn-lt"/>
              </a:rPr>
              <a:t>, is a whole number, positive or negative, without decimals, of unlimited length.</a:t>
            </a:r>
          </a:p>
          <a:p>
            <a:r>
              <a:rPr lang="en-AU">
                <a:latin typeface="+mn-lt"/>
              </a:rPr>
              <a:t>For example, 0, 1, 2, 3, -1, -2, and -3 are all integers.</a:t>
            </a:r>
          </a:p>
          <a:p>
            <a:r>
              <a:rPr lang="en-AU">
                <a:latin typeface="+mn-lt"/>
              </a:rPr>
              <a:t>Usually, you’ll use positive integer numbers to count things.</a:t>
            </a:r>
          </a:p>
          <a:p>
            <a:pPr marL="342900" indent="-342900">
              <a:buFont typeface="Arial" panose="020B0604020202020204" pitchFamily="34" charset="0"/>
              <a:buChar char="•"/>
            </a:pPr>
            <a:r>
              <a:rPr lang="en-AU">
                <a:latin typeface="+mn-lt"/>
              </a:rPr>
              <a:t>3</a:t>
            </a:r>
          </a:p>
          <a:p>
            <a:pPr marL="342900" indent="-342900">
              <a:buFont typeface="Arial" panose="020B0604020202020204" pitchFamily="34" charset="0"/>
              <a:buChar char="•"/>
            </a:pPr>
            <a:r>
              <a:rPr lang="en-AU">
                <a:latin typeface="+mn-lt"/>
              </a:rPr>
              <a:t>64</a:t>
            </a:r>
          </a:p>
          <a:p>
            <a:pPr marL="342900" indent="-342900">
              <a:buFont typeface="Arial" panose="020B0604020202020204" pitchFamily="34" charset="0"/>
              <a:buChar char="•"/>
            </a:pPr>
            <a:r>
              <a:rPr lang="en-AU">
                <a:latin typeface="+mn-lt"/>
              </a:rPr>
              <a:t>18273645</a:t>
            </a:r>
          </a:p>
          <a:p>
            <a:pPr marL="342900" indent="-342900">
              <a:buFont typeface="Arial" panose="020B0604020202020204" pitchFamily="34" charset="0"/>
              <a:buChar char="•"/>
            </a:pPr>
            <a:r>
              <a:rPr lang="en-AU">
                <a:latin typeface="+mn-lt"/>
              </a:rPr>
              <a:t>“28” is a string, not an integer (because it is in quotation marks)</a:t>
            </a:r>
          </a:p>
          <a:p>
            <a:pPr marL="342900" indent="-342900">
              <a:buFont typeface="Arial" panose="020B0604020202020204" pitchFamily="34" charset="0"/>
              <a:buChar char="•"/>
            </a:pPr>
            <a:r>
              <a:rPr lang="en-AU">
                <a:latin typeface="+mn-lt"/>
              </a:rPr>
              <a:t>Phone numbers (like 1300 32 32 32 and +61 2 9244 5555) are usually represented as strings</a:t>
            </a:r>
          </a:p>
        </p:txBody>
      </p:sp>
      <p:sp>
        <p:nvSpPr>
          <p:cNvPr id="3" name="Slide Number Placeholder 2">
            <a:extLst>
              <a:ext uri="{FF2B5EF4-FFF2-40B4-BE49-F238E27FC236}">
                <a16:creationId xmlns:a16="http://schemas.microsoft.com/office/drawing/2014/main" id="{AB46FC1B-FD51-5463-775D-4F3738AC14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18463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BE11-1597-F6FA-2D2C-564D2410DC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E7AB11-71BB-A1A1-C5BF-B9E53E0C6A66}"/>
              </a:ext>
            </a:extLst>
          </p:cNvPr>
          <p:cNvSpPr>
            <a:spLocks noGrp="1"/>
          </p:cNvSpPr>
          <p:nvPr>
            <p:ph type="title"/>
          </p:nvPr>
        </p:nvSpPr>
        <p:spPr/>
        <p:txBody>
          <a:bodyPr/>
          <a:lstStyle/>
          <a:p>
            <a:r>
              <a:rPr lang="en-AU">
                <a:latin typeface="+mj-lt"/>
              </a:rPr>
              <a:t>Is this an integer?</a:t>
            </a:r>
          </a:p>
        </p:txBody>
      </p:sp>
      <p:sp>
        <p:nvSpPr>
          <p:cNvPr id="4" name="Text Placeholder 3">
            <a:extLst>
              <a:ext uri="{FF2B5EF4-FFF2-40B4-BE49-F238E27FC236}">
                <a16:creationId xmlns:a16="http://schemas.microsoft.com/office/drawing/2014/main" id="{1145CB84-8A45-9344-5A34-4139A726BC8E}"/>
              </a:ext>
            </a:extLst>
          </p:cNvPr>
          <p:cNvSpPr>
            <a:spLocks noGrp="1"/>
          </p:cNvSpPr>
          <p:nvPr>
            <p:ph type="body" sz="quarter" idx="18"/>
          </p:nvPr>
        </p:nvSpPr>
        <p:spPr/>
        <p:txBody>
          <a:bodyPr/>
          <a:lstStyle/>
          <a:p>
            <a:r>
              <a:rPr lang="en-AU">
                <a:latin typeface="+mj-lt"/>
              </a:rPr>
              <a:t>Check for understanding</a:t>
            </a:r>
          </a:p>
        </p:txBody>
      </p:sp>
      <p:pic>
        <p:nvPicPr>
          <p:cNvPr id="26" name="Picture 25">
            <a:extLst>
              <a:ext uri="{FF2B5EF4-FFF2-40B4-BE49-F238E27FC236}">
                <a16:creationId xmlns:a16="http://schemas.microsoft.com/office/drawing/2014/main" id="{408BC839-D6A5-7AAB-9F25-EB1F3A3D5F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999" y="2323248"/>
            <a:ext cx="4706520" cy="3517697"/>
          </a:xfrm>
          <a:prstGeom prst="rect">
            <a:avLst/>
          </a:prstGeom>
        </p:spPr>
      </p:pic>
      <p:sp>
        <p:nvSpPr>
          <p:cNvPr id="5" name="TextBox 4">
            <a:extLst>
              <a:ext uri="{FF2B5EF4-FFF2-40B4-BE49-F238E27FC236}">
                <a16:creationId xmlns:a16="http://schemas.microsoft.com/office/drawing/2014/main" id="{EADCDEF7-9502-B216-1171-8DF8A7059BF3}"/>
              </a:ext>
            </a:extLst>
          </p:cNvPr>
          <p:cNvSpPr txBox="1"/>
          <p:nvPr/>
        </p:nvSpPr>
        <p:spPr>
          <a:xfrm>
            <a:off x="6582642" y="1333725"/>
            <a:ext cx="2847108" cy="873210"/>
          </a:xfrm>
          <a:prstGeom prst="rect">
            <a:avLst/>
          </a:prstGeom>
          <a:noFill/>
        </p:spPr>
        <p:txBody>
          <a:bodyPr wrap="none" lIns="0" tIns="0" rIns="0" bIns="0" rtlCol="0">
            <a:noAutofit/>
          </a:bodyPr>
          <a:lstStyle/>
          <a:p>
            <a:pPr algn="l">
              <a:lnSpc>
                <a:spcPct val="150000"/>
              </a:lnSpc>
            </a:pPr>
            <a:r>
              <a:rPr lang="en-AU" sz="4000"/>
              <a:t>4</a:t>
            </a:r>
          </a:p>
        </p:txBody>
      </p:sp>
      <p:pic>
        <p:nvPicPr>
          <p:cNvPr id="15" name="Graphic 14" descr="Thumbs up image, meaning yes">
            <a:extLst>
              <a:ext uri="{FF2B5EF4-FFF2-40B4-BE49-F238E27FC236}">
                <a16:creationId xmlns:a16="http://schemas.microsoft.com/office/drawing/2014/main" id="{8605D068-B748-F8F6-9BD9-C282820FCF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7080" y="1292535"/>
            <a:ext cx="914400" cy="914400"/>
          </a:xfrm>
          <a:prstGeom prst="rect">
            <a:avLst/>
          </a:prstGeom>
        </p:spPr>
      </p:pic>
      <p:sp>
        <p:nvSpPr>
          <p:cNvPr id="7" name="TextBox 6">
            <a:extLst>
              <a:ext uri="{FF2B5EF4-FFF2-40B4-BE49-F238E27FC236}">
                <a16:creationId xmlns:a16="http://schemas.microsoft.com/office/drawing/2014/main" id="{AE1EBFA9-C15E-AEB3-01EA-4E15BBD19A85}"/>
              </a:ext>
            </a:extLst>
          </p:cNvPr>
          <p:cNvSpPr txBox="1"/>
          <p:nvPr/>
        </p:nvSpPr>
        <p:spPr>
          <a:xfrm>
            <a:off x="6582642" y="2336055"/>
            <a:ext cx="2847108" cy="901593"/>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4000" b="0" i="0" u="none" strike="noStrike" kern="1200" cap="none" spc="0" normalizeH="0" baseline="0" noProof="0">
                <a:ln>
                  <a:noFill/>
                </a:ln>
                <a:solidFill>
                  <a:srgbClr val="22272B"/>
                </a:solidFill>
                <a:effectLst/>
                <a:uLnTx/>
                <a:uFillTx/>
                <a:latin typeface="Arial" panose="020B0604020202020204"/>
                <a:ea typeface="+mn-ea"/>
                <a:cs typeface="+mn-cs"/>
              </a:rPr>
              <a:t>-9</a:t>
            </a:r>
          </a:p>
        </p:txBody>
      </p:sp>
      <p:pic>
        <p:nvPicPr>
          <p:cNvPr id="19" name="Graphic 18" descr="Thumbs up image, meaning yes">
            <a:extLst>
              <a:ext uri="{FF2B5EF4-FFF2-40B4-BE49-F238E27FC236}">
                <a16:creationId xmlns:a16="http://schemas.microsoft.com/office/drawing/2014/main" id="{DB6DDE67-A88C-98B6-F3AF-9B1DCAF966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7080" y="2323248"/>
            <a:ext cx="914400" cy="914400"/>
          </a:xfrm>
          <a:prstGeom prst="rect">
            <a:avLst/>
          </a:prstGeom>
        </p:spPr>
      </p:pic>
      <p:sp>
        <p:nvSpPr>
          <p:cNvPr id="9" name="TextBox 8">
            <a:extLst>
              <a:ext uri="{FF2B5EF4-FFF2-40B4-BE49-F238E27FC236}">
                <a16:creationId xmlns:a16="http://schemas.microsoft.com/office/drawing/2014/main" id="{9AFB335A-8FD6-9A8B-AAE6-4B6A62E8407D}"/>
              </a:ext>
            </a:extLst>
          </p:cNvPr>
          <p:cNvSpPr txBox="1"/>
          <p:nvPr/>
        </p:nvSpPr>
        <p:spPr>
          <a:xfrm>
            <a:off x="6582642" y="3366768"/>
            <a:ext cx="2847108" cy="901593"/>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4000" b="0" i="0" u="none" strike="noStrike" kern="1200" cap="none" spc="0" normalizeH="0" baseline="0" noProof="0">
                <a:ln>
                  <a:noFill/>
                </a:ln>
                <a:solidFill>
                  <a:srgbClr val="22272B"/>
                </a:solidFill>
                <a:effectLst/>
                <a:uLnTx/>
                <a:uFillTx/>
                <a:latin typeface="Arial" panose="020B0604020202020204"/>
                <a:ea typeface="+mn-ea"/>
                <a:cs typeface="+mn-cs"/>
              </a:rPr>
              <a:t>2a</a:t>
            </a:r>
          </a:p>
        </p:txBody>
      </p:sp>
      <p:pic>
        <p:nvPicPr>
          <p:cNvPr id="17" name="Graphic 16" descr="Thumbs down image, meaning no">
            <a:extLst>
              <a:ext uri="{FF2B5EF4-FFF2-40B4-BE49-F238E27FC236}">
                <a16:creationId xmlns:a16="http://schemas.microsoft.com/office/drawing/2014/main" id="{4F135C14-015A-31BE-ED56-C22563B659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77080" y="3353961"/>
            <a:ext cx="914400" cy="914400"/>
          </a:xfrm>
          <a:prstGeom prst="rect">
            <a:avLst/>
          </a:prstGeom>
        </p:spPr>
      </p:pic>
      <p:sp>
        <p:nvSpPr>
          <p:cNvPr id="11" name="TextBox 10">
            <a:extLst>
              <a:ext uri="{FF2B5EF4-FFF2-40B4-BE49-F238E27FC236}">
                <a16:creationId xmlns:a16="http://schemas.microsoft.com/office/drawing/2014/main" id="{7423B3B8-A04D-6C67-52B0-A8E441B7D8FD}"/>
              </a:ext>
            </a:extLst>
          </p:cNvPr>
          <p:cNvSpPr txBox="1"/>
          <p:nvPr/>
        </p:nvSpPr>
        <p:spPr>
          <a:xfrm>
            <a:off x="6582642" y="4397481"/>
            <a:ext cx="2847108" cy="901593"/>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4000" b="0" i="0" u="none" strike="noStrike" kern="1200" cap="none" spc="0" normalizeH="0" baseline="0" noProof="0">
                <a:ln>
                  <a:noFill/>
                </a:ln>
                <a:solidFill>
                  <a:srgbClr val="22272B"/>
                </a:solidFill>
                <a:effectLst/>
                <a:uLnTx/>
                <a:uFillTx/>
                <a:latin typeface="Arial" panose="020B0604020202020204"/>
                <a:ea typeface="+mn-ea"/>
                <a:cs typeface="+mn-cs"/>
              </a:rPr>
              <a:t>364278912</a:t>
            </a:r>
          </a:p>
        </p:txBody>
      </p:sp>
      <p:pic>
        <p:nvPicPr>
          <p:cNvPr id="23" name="Graphic 22" descr="Thumbs up image, meaning yes">
            <a:extLst>
              <a:ext uri="{FF2B5EF4-FFF2-40B4-BE49-F238E27FC236}">
                <a16:creationId xmlns:a16="http://schemas.microsoft.com/office/drawing/2014/main" id="{89A0900D-611A-B5A3-88ED-CAB3D3F69E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7080" y="4384674"/>
            <a:ext cx="914400" cy="914400"/>
          </a:xfrm>
          <a:prstGeom prst="rect">
            <a:avLst/>
          </a:prstGeom>
        </p:spPr>
      </p:pic>
      <p:sp>
        <p:nvSpPr>
          <p:cNvPr id="13" name="TextBox 12">
            <a:extLst>
              <a:ext uri="{FF2B5EF4-FFF2-40B4-BE49-F238E27FC236}">
                <a16:creationId xmlns:a16="http://schemas.microsoft.com/office/drawing/2014/main" id="{E4A5FA4F-EDA3-3288-DA99-5A507A12E6E2}"/>
              </a:ext>
            </a:extLst>
          </p:cNvPr>
          <p:cNvSpPr txBox="1"/>
          <p:nvPr/>
        </p:nvSpPr>
        <p:spPr>
          <a:xfrm>
            <a:off x="6582642" y="5428192"/>
            <a:ext cx="2847108" cy="901593"/>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4000" b="0" i="0" u="none" strike="noStrike" kern="1200" cap="none" spc="0" normalizeH="0" baseline="0" noProof="0">
                <a:ln>
                  <a:noFill/>
                </a:ln>
                <a:solidFill>
                  <a:srgbClr val="22272B"/>
                </a:solidFill>
                <a:effectLst/>
                <a:uLnTx/>
                <a:uFillTx/>
                <a:latin typeface="Arial" panose="020B0604020202020204"/>
                <a:ea typeface="+mn-ea"/>
                <a:cs typeface="+mn-cs"/>
              </a:rPr>
              <a:t>1.5</a:t>
            </a: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p:txBody>
      </p:sp>
      <p:pic>
        <p:nvPicPr>
          <p:cNvPr id="21" name="Graphic 20" descr="Thumbs down image, meaning no">
            <a:extLst>
              <a:ext uri="{FF2B5EF4-FFF2-40B4-BE49-F238E27FC236}">
                <a16:creationId xmlns:a16="http://schemas.microsoft.com/office/drawing/2014/main" id="{3FEFBB83-AA1C-F37D-1243-E9C4F4A6A1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77080" y="5415385"/>
            <a:ext cx="914400" cy="914400"/>
          </a:xfrm>
          <a:prstGeom prst="rect">
            <a:avLst/>
          </a:prstGeom>
        </p:spPr>
      </p:pic>
      <p:sp>
        <p:nvSpPr>
          <p:cNvPr id="2" name="Slide Number Placeholder 1">
            <a:extLst>
              <a:ext uri="{FF2B5EF4-FFF2-40B4-BE49-F238E27FC236}">
                <a16:creationId xmlns:a16="http://schemas.microsoft.com/office/drawing/2014/main" id="{49DBC767-5DF6-184F-2C6B-C7BF871023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53260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6CA4A-1EAC-D856-08E7-1A853D9CB6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A24440-9942-395A-3168-434D70C5E758}"/>
              </a:ext>
            </a:extLst>
          </p:cNvPr>
          <p:cNvSpPr>
            <a:spLocks noGrp="1"/>
          </p:cNvSpPr>
          <p:nvPr>
            <p:ph type="title"/>
          </p:nvPr>
        </p:nvSpPr>
        <p:spPr/>
        <p:txBody>
          <a:bodyPr/>
          <a:lstStyle/>
          <a:p>
            <a:r>
              <a:rPr lang="en-AU">
                <a:latin typeface="+mj-lt"/>
              </a:rPr>
              <a:t>Float data types</a:t>
            </a:r>
          </a:p>
        </p:txBody>
      </p:sp>
      <p:sp>
        <p:nvSpPr>
          <p:cNvPr id="12" name="Text Placeholder 11">
            <a:extLst>
              <a:ext uri="{FF2B5EF4-FFF2-40B4-BE49-F238E27FC236}">
                <a16:creationId xmlns:a16="http://schemas.microsoft.com/office/drawing/2014/main" id="{C0B59E1C-9BD8-8836-17EB-7D68DA79479D}"/>
              </a:ext>
            </a:extLst>
          </p:cNvPr>
          <p:cNvSpPr>
            <a:spLocks noGrp="1"/>
          </p:cNvSpPr>
          <p:nvPr>
            <p:ph type="body" sz="quarter" idx="17"/>
          </p:nvPr>
        </p:nvSpPr>
        <p:spPr>
          <a:xfrm>
            <a:off x="354000" y="1306883"/>
            <a:ext cx="11484000" cy="4807835"/>
          </a:xfrm>
        </p:spPr>
        <p:txBody>
          <a:bodyPr/>
          <a:lstStyle/>
          <a:p>
            <a:r>
              <a:rPr lang="en-AU">
                <a:latin typeface="+mn-lt"/>
              </a:rPr>
              <a:t>Floating-point numbers, or </a:t>
            </a:r>
            <a:r>
              <a:rPr lang="en-AU" b="1" i="1">
                <a:latin typeface="+mn-lt"/>
              </a:rPr>
              <a:t>float</a:t>
            </a:r>
            <a:r>
              <a:rPr lang="en-AU">
                <a:latin typeface="+mn-lt"/>
              </a:rPr>
              <a:t>, are numbers with a decimal place, both positive and negative.</a:t>
            </a:r>
          </a:p>
          <a:p>
            <a:r>
              <a:rPr lang="en-AU">
                <a:latin typeface="+mn-lt"/>
              </a:rPr>
              <a:t>For example, 1.0 and 3.å14 are floating-point numbers.</a:t>
            </a:r>
          </a:p>
          <a:p>
            <a:pPr marL="1073150"/>
            <a:r>
              <a:rPr lang="en-AU">
                <a:latin typeface="+mn-lt"/>
              </a:rPr>
              <a:t>5.3</a:t>
            </a:r>
          </a:p>
          <a:p>
            <a:pPr marL="1073150"/>
            <a:r>
              <a:rPr lang="en-AU">
                <a:latin typeface="+mn-lt"/>
              </a:rPr>
              <a:t>64.5</a:t>
            </a:r>
          </a:p>
          <a:p>
            <a:pPr marL="1073150"/>
            <a:r>
              <a:rPr lang="en-AU">
                <a:latin typeface="+mn-lt"/>
              </a:rPr>
              <a:t>0.2</a:t>
            </a:r>
          </a:p>
          <a:p>
            <a:pPr marL="1073150"/>
            <a:r>
              <a:rPr lang="en-AU">
                <a:latin typeface="+mn-lt"/>
              </a:rPr>
              <a:t>-79.0</a:t>
            </a:r>
          </a:p>
          <a:p>
            <a:pPr marL="1073150"/>
            <a:r>
              <a:rPr lang="en-AU">
                <a:latin typeface="+mn-lt"/>
              </a:rPr>
              <a:t>“2.8a” is a string, not a float (because it is in quotation marks and the ‘</a:t>
            </a:r>
            <a:r>
              <a:rPr lang="en-AU" b="1">
                <a:latin typeface="+mn-lt"/>
              </a:rPr>
              <a:t>a</a:t>
            </a:r>
            <a:r>
              <a:rPr lang="en-AU">
                <a:latin typeface="+mn-lt"/>
              </a:rPr>
              <a:t>’ after 2.8)</a:t>
            </a:r>
          </a:p>
          <a:p>
            <a:pPr marL="1073150"/>
            <a:r>
              <a:rPr lang="en-AU">
                <a:latin typeface="+mn-lt"/>
              </a:rPr>
              <a:t>Float can also be scientific numbers with an "e" to indicate the power of 10.</a:t>
            </a:r>
          </a:p>
        </p:txBody>
      </p:sp>
      <p:sp>
        <p:nvSpPr>
          <p:cNvPr id="3" name="Slide Number Placeholder 2">
            <a:extLst>
              <a:ext uri="{FF2B5EF4-FFF2-40B4-BE49-F238E27FC236}">
                <a16:creationId xmlns:a16="http://schemas.microsoft.com/office/drawing/2014/main" id="{6AE1952F-BD2C-FF0E-F6AF-3A3917AE47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237681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6C48A2-A696-64E0-2645-970785B6B4F5}"/>
              </a:ext>
            </a:extLst>
          </p:cNvPr>
          <p:cNvSpPr>
            <a:spLocks noGrp="1"/>
          </p:cNvSpPr>
          <p:nvPr>
            <p:ph type="title"/>
          </p:nvPr>
        </p:nvSpPr>
        <p:spPr/>
        <p:txBody>
          <a:bodyPr/>
          <a:lstStyle/>
          <a:p>
            <a:r>
              <a:rPr lang="en-AU">
                <a:latin typeface="+mj-lt"/>
              </a:rPr>
              <a:t>Data types</a:t>
            </a:r>
          </a:p>
        </p:txBody>
      </p:sp>
      <p:sp>
        <p:nvSpPr>
          <p:cNvPr id="4" name="Text Placeholder 3">
            <a:extLst>
              <a:ext uri="{FF2B5EF4-FFF2-40B4-BE49-F238E27FC236}">
                <a16:creationId xmlns:a16="http://schemas.microsoft.com/office/drawing/2014/main" id="{F0F363AC-88F9-3C31-B11E-E32B96EBDDE2}"/>
              </a:ext>
            </a:extLst>
          </p:cNvPr>
          <p:cNvSpPr>
            <a:spLocks noGrp="1"/>
          </p:cNvSpPr>
          <p:nvPr>
            <p:ph type="body" sz="quarter" idx="18"/>
          </p:nvPr>
        </p:nvSpPr>
        <p:spPr/>
        <p:txBody>
          <a:bodyPr/>
          <a:lstStyle/>
          <a:p>
            <a:r>
              <a:rPr lang="en-AU">
                <a:latin typeface="+mj-lt"/>
              </a:rPr>
              <a:t>Check for understanding</a:t>
            </a:r>
          </a:p>
        </p:txBody>
      </p:sp>
      <p:sp>
        <p:nvSpPr>
          <p:cNvPr id="5" name="Text Placeholder 4">
            <a:extLst>
              <a:ext uri="{FF2B5EF4-FFF2-40B4-BE49-F238E27FC236}">
                <a16:creationId xmlns:a16="http://schemas.microsoft.com/office/drawing/2014/main" id="{446E8D36-C8CC-5994-3604-E0AF13D42F86}"/>
              </a:ext>
            </a:extLst>
          </p:cNvPr>
          <p:cNvSpPr>
            <a:spLocks noGrp="1"/>
          </p:cNvSpPr>
          <p:nvPr>
            <p:ph type="body" sz="quarter" idx="17"/>
          </p:nvPr>
        </p:nvSpPr>
        <p:spPr>
          <a:xfrm>
            <a:off x="360000" y="1567087"/>
            <a:ext cx="11484000" cy="483864"/>
          </a:xfrm>
        </p:spPr>
        <p:txBody>
          <a:bodyPr/>
          <a:lstStyle/>
          <a:p>
            <a:r>
              <a:rPr lang="en-AU">
                <a:latin typeface="+mn-lt"/>
              </a:rPr>
              <a:t>What data type is:</a:t>
            </a:r>
          </a:p>
        </p:txBody>
      </p:sp>
      <p:sp>
        <p:nvSpPr>
          <p:cNvPr id="9" name="TextBox 8">
            <a:extLst>
              <a:ext uri="{FF2B5EF4-FFF2-40B4-BE49-F238E27FC236}">
                <a16:creationId xmlns:a16="http://schemas.microsoft.com/office/drawing/2014/main" id="{80F95255-182A-1902-E309-EAD87F366DF0}"/>
              </a:ext>
            </a:extLst>
          </p:cNvPr>
          <p:cNvSpPr txBox="1"/>
          <p:nvPr/>
        </p:nvSpPr>
        <p:spPr>
          <a:xfrm>
            <a:off x="359999" y="2252879"/>
            <a:ext cx="3107101" cy="461665"/>
          </a:xfrm>
          <a:prstGeom prst="rect">
            <a:avLst/>
          </a:prstGeom>
          <a:noFill/>
        </p:spPr>
        <p:txBody>
          <a:bodyPr wrap="square">
            <a:spAutoFit/>
          </a:bodyPr>
          <a:lstStyle/>
          <a:p>
            <a:pPr marL="1073150" indent="-360363">
              <a:buFont typeface="+mj-lt"/>
              <a:buAutoNum type="alphaLcParenR"/>
            </a:pPr>
            <a:r>
              <a:rPr lang="en-AU">
                <a:latin typeface="+mn-lt"/>
              </a:rPr>
              <a:t>2</a:t>
            </a:r>
          </a:p>
        </p:txBody>
      </p:sp>
      <p:sp>
        <p:nvSpPr>
          <p:cNvPr id="6" name="TextBox 5">
            <a:extLst>
              <a:ext uri="{FF2B5EF4-FFF2-40B4-BE49-F238E27FC236}">
                <a16:creationId xmlns:a16="http://schemas.microsoft.com/office/drawing/2014/main" id="{95D4F998-4A70-492E-BF37-417A43547E38}"/>
              </a:ext>
            </a:extLst>
          </p:cNvPr>
          <p:cNvSpPr txBox="1"/>
          <p:nvPr/>
        </p:nvSpPr>
        <p:spPr>
          <a:xfrm>
            <a:off x="4863823" y="2335748"/>
            <a:ext cx="914400" cy="295927"/>
          </a:xfrm>
          <a:prstGeom prst="rect">
            <a:avLst/>
          </a:prstGeom>
          <a:noFill/>
        </p:spPr>
        <p:txBody>
          <a:bodyPr wrap="none" lIns="0" tIns="0" rIns="0" bIns="0" rtlCol="0">
            <a:noAutofit/>
          </a:bodyPr>
          <a:lstStyle/>
          <a:p>
            <a:pPr algn="l"/>
            <a:r>
              <a:rPr lang="en-AU"/>
              <a:t>integer</a:t>
            </a:r>
            <a:endParaRPr lang="en-AU" sz="2000"/>
          </a:p>
        </p:txBody>
      </p:sp>
      <p:sp>
        <p:nvSpPr>
          <p:cNvPr id="15" name="TextBox 14">
            <a:extLst>
              <a:ext uri="{FF2B5EF4-FFF2-40B4-BE49-F238E27FC236}">
                <a16:creationId xmlns:a16="http://schemas.microsoft.com/office/drawing/2014/main" id="{5C1E326F-18ED-0F0C-FE79-8A07DBB24D41}"/>
              </a:ext>
            </a:extLst>
          </p:cNvPr>
          <p:cNvSpPr txBox="1"/>
          <p:nvPr/>
        </p:nvSpPr>
        <p:spPr>
          <a:xfrm>
            <a:off x="359999" y="2972785"/>
            <a:ext cx="3107101" cy="461665"/>
          </a:xfrm>
          <a:prstGeom prst="rect">
            <a:avLst/>
          </a:prstGeom>
          <a:noFill/>
        </p:spPr>
        <p:txBody>
          <a:bodyPr wrap="square">
            <a:spAutoFit/>
          </a:bodyPr>
          <a:lstStyle/>
          <a:p>
            <a:pPr marL="1169987" indent="-457200">
              <a:buFont typeface="+mj-lt"/>
              <a:buAutoNum type="alphaLcParenR" startAt="2"/>
            </a:pPr>
            <a:r>
              <a:rPr lang="en-AU">
                <a:latin typeface="+mn-lt"/>
              </a:rPr>
              <a:t>‘Hello’	</a:t>
            </a:r>
          </a:p>
        </p:txBody>
      </p:sp>
      <p:sp>
        <p:nvSpPr>
          <p:cNvPr id="7" name="TextBox 6">
            <a:extLst>
              <a:ext uri="{FF2B5EF4-FFF2-40B4-BE49-F238E27FC236}">
                <a16:creationId xmlns:a16="http://schemas.microsoft.com/office/drawing/2014/main" id="{803BFC02-CD2A-5B68-76E8-91FE971EE6B7}"/>
              </a:ext>
            </a:extLst>
          </p:cNvPr>
          <p:cNvSpPr txBox="1"/>
          <p:nvPr/>
        </p:nvSpPr>
        <p:spPr>
          <a:xfrm>
            <a:off x="4863823" y="3033414"/>
            <a:ext cx="720000" cy="340406"/>
          </a:xfrm>
          <a:prstGeom prst="rect">
            <a:avLst/>
          </a:prstGeom>
          <a:noFill/>
        </p:spPr>
        <p:txBody>
          <a:bodyPr wrap="none" lIns="0" tIns="0" rIns="0" bIns="0" rtlCol="0">
            <a:noAutofit/>
          </a:bodyPr>
          <a:lstStyle/>
          <a:p>
            <a:r>
              <a:rPr lang="en-AU"/>
              <a:t>string</a:t>
            </a:r>
          </a:p>
        </p:txBody>
      </p:sp>
      <p:sp>
        <p:nvSpPr>
          <p:cNvPr id="17" name="TextBox 16">
            <a:extLst>
              <a:ext uri="{FF2B5EF4-FFF2-40B4-BE49-F238E27FC236}">
                <a16:creationId xmlns:a16="http://schemas.microsoft.com/office/drawing/2014/main" id="{7B3F677A-A52C-96F2-8D4F-6B952947F896}"/>
              </a:ext>
            </a:extLst>
          </p:cNvPr>
          <p:cNvSpPr txBox="1"/>
          <p:nvPr/>
        </p:nvSpPr>
        <p:spPr>
          <a:xfrm>
            <a:off x="359999" y="3692691"/>
            <a:ext cx="3107101" cy="461665"/>
          </a:xfrm>
          <a:prstGeom prst="rect">
            <a:avLst/>
          </a:prstGeom>
          <a:noFill/>
        </p:spPr>
        <p:txBody>
          <a:bodyPr wrap="square">
            <a:spAutoFit/>
          </a:bodyPr>
          <a:lstStyle/>
          <a:p>
            <a:pPr marL="1169987" indent="-457200">
              <a:buFont typeface="+mj-lt"/>
              <a:buAutoNum type="alphaLcParenR" startAt="3"/>
            </a:pPr>
            <a:r>
              <a:rPr lang="en-AU">
                <a:latin typeface="+mn-lt"/>
              </a:rPr>
              <a:t>4		</a:t>
            </a:r>
          </a:p>
        </p:txBody>
      </p:sp>
      <p:sp>
        <p:nvSpPr>
          <p:cNvPr id="10" name="TextBox 9">
            <a:extLst>
              <a:ext uri="{FF2B5EF4-FFF2-40B4-BE49-F238E27FC236}">
                <a16:creationId xmlns:a16="http://schemas.microsoft.com/office/drawing/2014/main" id="{D34B92F3-FEED-0608-86C5-390412B5EFE4}"/>
              </a:ext>
            </a:extLst>
          </p:cNvPr>
          <p:cNvSpPr txBox="1"/>
          <p:nvPr/>
        </p:nvSpPr>
        <p:spPr>
          <a:xfrm>
            <a:off x="4863823" y="3753651"/>
            <a:ext cx="914400" cy="339745"/>
          </a:xfrm>
          <a:prstGeom prst="rect">
            <a:avLst/>
          </a:prstGeom>
          <a:noFill/>
        </p:spPr>
        <p:txBody>
          <a:bodyPr wrap="none" lIns="0" tIns="0" rIns="0" bIns="0" rtlCol="0">
            <a:noAutofit/>
          </a:bodyPr>
          <a:lstStyle/>
          <a:p>
            <a:pPr algn="l"/>
            <a:r>
              <a:rPr lang="en-AU"/>
              <a:t>integer</a:t>
            </a:r>
          </a:p>
        </p:txBody>
      </p:sp>
      <p:sp>
        <p:nvSpPr>
          <p:cNvPr id="19" name="TextBox 18">
            <a:extLst>
              <a:ext uri="{FF2B5EF4-FFF2-40B4-BE49-F238E27FC236}">
                <a16:creationId xmlns:a16="http://schemas.microsoft.com/office/drawing/2014/main" id="{BA94D2C1-C09E-E3C9-D36F-7E4124882815}"/>
              </a:ext>
            </a:extLst>
          </p:cNvPr>
          <p:cNvSpPr txBox="1"/>
          <p:nvPr/>
        </p:nvSpPr>
        <p:spPr>
          <a:xfrm>
            <a:off x="359999" y="4412597"/>
            <a:ext cx="3107101" cy="461665"/>
          </a:xfrm>
          <a:prstGeom prst="rect">
            <a:avLst/>
          </a:prstGeom>
          <a:noFill/>
        </p:spPr>
        <p:txBody>
          <a:bodyPr wrap="square">
            <a:spAutoFit/>
          </a:bodyPr>
          <a:lstStyle/>
          <a:p>
            <a:pPr marL="1169987" indent="-457200">
              <a:buFont typeface="+mj-lt"/>
              <a:buAutoNum type="alphaLcParenR" startAt="4"/>
            </a:pPr>
            <a:r>
              <a:rPr lang="en-AU">
                <a:latin typeface="+mn-lt"/>
              </a:rPr>
              <a:t>“EV?”	</a:t>
            </a:r>
          </a:p>
        </p:txBody>
      </p:sp>
      <p:sp>
        <p:nvSpPr>
          <p:cNvPr id="11" name="TextBox 10">
            <a:extLst>
              <a:ext uri="{FF2B5EF4-FFF2-40B4-BE49-F238E27FC236}">
                <a16:creationId xmlns:a16="http://schemas.microsoft.com/office/drawing/2014/main" id="{5D13E9EF-F3FF-B63D-626B-191F6C1F3B4F}"/>
              </a:ext>
            </a:extLst>
          </p:cNvPr>
          <p:cNvSpPr txBox="1"/>
          <p:nvPr/>
        </p:nvSpPr>
        <p:spPr>
          <a:xfrm>
            <a:off x="4863823" y="4473226"/>
            <a:ext cx="720000" cy="340406"/>
          </a:xfrm>
          <a:prstGeom prst="rect">
            <a:avLst/>
          </a:prstGeom>
          <a:noFill/>
        </p:spPr>
        <p:txBody>
          <a:bodyPr wrap="none" lIns="0" tIns="0" rIns="0" bIns="0" rtlCol="0">
            <a:noAutofit/>
          </a:bodyPr>
          <a:lstStyle/>
          <a:p>
            <a:r>
              <a:rPr lang="en-AU"/>
              <a:t>string</a:t>
            </a:r>
          </a:p>
        </p:txBody>
      </p:sp>
      <p:sp>
        <p:nvSpPr>
          <p:cNvPr id="21" name="TextBox 20">
            <a:extLst>
              <a:ext uri="{FF2B5EF4-FFF2-40B4-BE49-F238E27FC236}">
                <a16:creationId xmlns:a16="http://schemas.microsoft.com/office/drawing/2014/main" id="{0A9BFF1C-6E29-F061-91D2-B255D9EDA8C1}"/>
              </a:ext>
            </a:extLst>
          </p:cNvPr>
          <p:cNvSpPr txBox="1"/>
          <p:nvPr/>
        </p:nvSpPr>
        <p:spPr>
          <a:xfrm>
            <a:off x="359999" y="5132503"/>
            <a:ext cx="3107101" cy="461665"/>
          </a:xfrm>
          <a:prstGeom prst="rect">
            <a:avLst/>
          </a:prstGeom>
          <a:noFill/>
        </p:spPr>
        <p:txBody>
          <a:bodyPr wrap="square">
            <a:spAutoFit/>
          </a:bodyPr>
          <a:lstStyle/>
          <a:p>
            <a:pPr marL="1169987" indent="-457200">
              <a:buFont typeface="+mj-lt"/>
              <a:buAutoNum type="alphaLcParenR" startAt="5"/>
            </a:pPr>
            <a:r>
              <a:rPr lang="en-AU">
                <a:latin typeface="+mn-lt"/>
              </a:rPr>
              <a:t>5.7</a:t>
            </a:r>
          </a:p>
        </p:txBody>
      </p:sp>
      <p:sp>
        <p:nvSpPr>
          <p:cNvPr id="12" name="TextBox 11">
            <a:extLst>
              <a:ext uri="{FF2B5EF4-FFF2-40B4-BE49-F238E27FC236}">
                <a16:creationId xmlns:a16="http://schemas.microsoft.com/office/drawing/2014/main" id="{E534E1CF-C286-8BB3-8E18-B53932952C06}"/>
              </a:ext>
            </a:extLst>
          </p:cNvPr>
          <p:cNvSpPr txBox="1"/>
          <p:nvPr/>
        </p:nvSpPr>
        <p:spPr>
          <a:xfrm>
            <a:off x="4863823" y="5192335"/>
            <a:ext cx="544945" cy="342000"/>
          </a:xfrm>
          <a:prstGeom prst="rect">
            <a:avLst/>
          </a:prstGeom>
          <a:noFill/>
        </p:spPr>
        <p:txBody>
          <a:bodyPr wrap="none" lIns="0" tIns="0" rIns="0" bIns="0" rtlCol="0">
            <a:noAutofit/>
          </a:bodyPr>
          <a:lstStyle/>
          <a:p>
            <a:pPr algn="l"/>
            <a:r>
              <a:rPr lang="en-AU"/>
              <a:t>float</a:t>
            </a:r>
          </a:p>
        </p:txBody>
      </p:sp>
      <p:sp>
        <p:nvSpPr>
          <p:cNvPr id="23" name="TextBox 22">
            <a:extLst>
              <a:ext uri="{FF2B5EF4-FFF2-40B4-BE49-F238E27FC236}">
                <a16:creationId xmlns:a16="http://schemas.microsoft.com/office/drawing/2014/main" id="{E86FB95F-6594-000E-7489-A68DFD2F6761}"/>
              </a:ext>
            </a:extLst>
          </p:cNvPr>
          <p:cNvSpPr txBox="1"/>
          <p:nvPr/>
        </p:nvSpPr>
        <p:spPr>
          <a:xfrm>
            <a:off x="359999" y="5852407"/>
            <a:ext cx="3107101" cy="461665"/>
          </a:xfrm>
          <a:prstGeom prst="rect">
            <a:avLst/>
          </a:prstGeom>
          <a:noFill/>
        </p:spPr>
        <p:txBody>
          <a:bodyPr wrap="square">
            <a:spAutoFit/>
          </a:bodyPr>
          <a:lstStyle/>
          <a:p>
            <a:pPr marL="1169987" indent="-457200">
              <a:buFont typeface="+mj-lt"/>
              <a:buAutoNum type="alphaLcParenR" startAt="6"/>
            </a:pPr>
            <a:r>
              <a:rPr lang="en-AU">
                <a:latin typeface="+mn-lt"/>
              </a:rPr>
              <a:t>‘number’</a:t>
            </a:r>
            <a:endParaRPr lang="en-US"/>
          </a:p>
        </p:txBody>
      </p:sp>
      <p:sp>
        <p:nvSpPr>
          <p:cNvPr id="13" name="TextBox 12">
            <a:extLst>
              <a:ext uri="{FF2B5EF4-FFF2-40B4-BE49-F238E27FC236}">
                <a16:creationId xmlns:a16="http://schemas.microsoft.com/office/drawing/2014/main" id="{72E984B9-F8B2-64CD-0D7D-07638B4A9817}"/>
              </a:ext>
            </a:extLst>
          </p:cNvPr>
          <p:cNvSpPr txBox="1"/>
          <p:nvPr/>
        </p:nvSpPr>
        <p:spPr>
          <a:xfrm>
            <a:off x="4863823" y="5922603"/>
            <a:ext cx="720000" cy="321273"/>
          </a:xfrm>
          <a:prstGeom prst="rect">
            <a:avLst/>
          </a:prstGeom>
          <a:noFill/>
        </p:spPr>
        <p:txBody>
          <a:bodyPr wrap="none" lIns="0" tIns="0" rIns="0" bIns="0" rtlCol="0">
            <a:noAutofit/>
          </a:bodyPr>
          <a:lstStyle/>
          <a:p>
            <a:pPr algn="l"/>
            <a:r>
              <a:rPr lang="en-AU"/>
              <a:t>string</a:t>
            </a:r>
          </a:p>
        </p:txBody>
      </p:sp>
      <p:sp>
        <p:nvSpPr>
          <p:cNvPr id="2" name="Slide Number Placeholder 1">
            <a:extLst>
              <a:ext uri="{FF2B5EF4-FFF2-40B4-BE49-F238E27FC236}">
                <a16:creationId xmlns:a16="http://schemas.microsoft.com/office/drawing/2014/main" id="{4DE8D75E-476D-169E-3EBA-E3437AD2D3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Tree>
    <p:extLst>
      <p:ext uri="{BB962C8B-B14F-4D97-AF65-F5344CB8AC3E}">
        <p14:creationId xmlns:p14="http://schemas.microsoft.com/office/powerpoint/2010/main" val="201175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mj-lt"/>
              </a:rPr>
              <a:t>Control structures – selection (1)</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59CA9-A92A-9514-25D3-E9F3D374E8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8E15A2-8B08-2CFB-7EBD-2F383F86E6B5}"/>
              </a:ext>
            </a:extLst>
          </p:cNvPr>
          <p:cNvSpPr>
            <a:spLocks noGrp="1"/>
          </p:cNvSpPr>
          <p:nvPr>
            <p:ph type="title"/>
          </p:nvPr>
        </p:nvSpPr>
        <p:spPr/>
        <p:txBody>
          <a:bodyPr/>
          <a:lstStyle/>
          <a:p>
            <a:r>
              <a:rPr lang="en-AU">
                <a:latin typeface="+mj-lt"/>
              </a:rPr>
              <a:t>Learning intentions and success criteria </a:t>
            </a:r>
            <a:r>
              <a:rPr lang="en-AU">
                <a:solidFill>
                  <a:schemeClr val="bg1"/>
                </a:solidFill>
                <a:latin typeface="+mj-lt"/>
              </a:rPr>
              <a:t>(14)</a:t>
            </a:r>
          </a:p>
        </p:txBody>
      </p:sp>
      <p:sp>
        <p:nvSpPr>
          <p:cNvPr id="3" name="TextBox 2">
            <a:extLst>
              <a:ext uri="{FF2B5EF4-FFF2-40B4-BE49-F238E27FC236}">
                <a16:creationId xmlns:a16="http://schemas.microsoft.com/office/drawing/2014/main" id="{05F14B38-21C3-A80D-2E11-4E43A120FD3F}"/>
              </a:ext>
            </a:extLst>
          </p:cNvPr>
          <p:cNvSpPr txBox="1"/>
          <p:nvPr/>
        </p:nvSpPr>
        <p:spPr>
          <a:xfrm>
            <a:off x="370416" y="1894417"/>
            <a:ext cx="11303000" cy="409798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use the control structure of selection (conditional statements or branching)</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use comparison operators in selection statements to make decisions.</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write a basic for </a:t>
            </a:r>
            <a:r>
              <a:rPr lang="en-AU" sz="2000" b="1" i="1">
                <a:cs typeface="Arial" panose="020B0604020202020204" pitchFamily="34" charset="0"/>
              </a:rPr>
              <a:t>if</a:t>
            </a:r>
            <a:r>
              <a:rPr lang="en-AU" sz="2000">
                <a:cs typeface="Arial" panose="020B0604020202020204" pitchFamily="34" charset="0"/>
              </a:rPr>
              <a:t> statement in Python</a:t>
            </a:r>
          </a:p>
          <a:p>
            <a:pPr marL="342900" indent="-342900">
              <a:lnSpc>
                <a:spcPct val="150000"/>
              </a:lnSpc>
              <a:spcAft>
                <a:spcPts val="1200"/>
              </a:spcAft>
              <a:buFont typeface="Arial"/>
              <a:buChar char="•"/>
            </a:pPr>
            <a:r>
              <a:rPr lang="en-AU" sz="2000">
                <a:cs typeface="Arial" panose="020B0604020202020204" pitchFamily="34" charset="0"/>
              </a:rPr>
              <a:t>write a basic for </a:t>
            </a:r>
            <a:r>
              <a:rPr lang="en-AU" sz="2000" b="1" i="1">
                <a:cs typeface="Arial" panose="020B0604020202020204" pitchFamily="34" charset="0"/>
              </a:rPr>
              <a:t>if-else</a:t>
            </a:r>
            <a:r>
              <a:rPr lang="en-AU" sz="2000">
                <a:cs typeface="Arial" panose="020B0604020202020204" pitchFamily="34" charset="0"/>
              </a:rPr>
              <a:t> statement in Python</a:t>
            </a:r>
            <a:endParaRPr lang="en-US" sz="2000">
              <a:cs typeface="Arial" panose="020B0604020202020204" pitchFamily="34" charset="0"/>
            </a:endParaRPr>
          </a:p>
          <a:p>
            <a:pPr marL="342900" indent="-342900">
              <a:lnSpc>
                <a:spcPct val="150000"/>
              </a:lnSpc>
              <a:spcAft>
                <a:spcPts val="1200"/>
              </a:spcAft>
              <a:buFont typeface="Arial"/>
              <a:buChar char="•"/>
            </a:pPr>
            <a:r>
              <a:rPr lang="en-AU" sz="2000">
                <a:ea typeface="+mn-lt"/>
                <a:cs typeface="Arial" panose="020B0604020202020204" pitchFamily="34" charset="0"/>
              </a:rPr>
              <a:t>write a basic for </a:t>
            </a:r>
            <a:r>
              <a:rPr lang="en-AU" sz="2000" b="1" i="1" err="1">
                <a:ea typeface="+mn-lt"/>
                <a:cs typeface="Arial" panose="020B0604020202020204" pitchFamily="34" charset="0"/>
              </a:rPr>
              <a:t>elif</a:t>
            </a:r>
            <a:r>
              <a:rPr lang="en-AU" sz="2000">
                <a:ea typeface="+mn-lt"/>
                <a:cs typeface="Arial" panose="020B0604020202020204" pitchFamily="34" charset="0"/>
              </a:rPr>
              <a:t> (else if) statement in Python.</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6218D63E-F7A8-BC8F-52F0-5D2F34B800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109</a:t>
            </a:fld>
            <a:endParaRPr lang="en-AU"/>
          </a:p>
        </p:txBody>
      </p:sp>
    </p:spTree>
    <p:extLst>
      <p:ext uri="{BB962C8B-B14F-4D97-AF65-F5344CB8AC3E}">
        <p14:creationId xmlns:p14="http://schemas.microsoft.com/office/powerpoint/2010/main" val="374470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037E6-E7D1-C488-E390-FE041A144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2E32A7-834B-E04F-D678-9E4B51AAB106}"/>
              </a:ext>
            </a:extLst>
          </p:cNvPr>
          <p:cNvSpPr>
            <a:spLocks noGrp="1"/>
          </p:cNvSpPr>
          <p:nvPr>
            <p:ph type="ctrTitle"/>
          </p:nvPr>
        </p:nvSpPr>
        <p:spPr/>
        <p:txBody>
          <a:bodyPr/>
          <a:lstStyle/>
          <a:p>
            <a:r>
              <a:rPr lang="en-AU">
                <a:latin typeface="+mj-lt"/>
              </a:rPr>
              <a:t>Representation of data</a:t>
            </a:r>
          </a:p>
        </p:txBody>
      </p:sp>
    </p:spTree>
    <p:extLst>
      <p:ext uri="{BB962C8B-B14F-4D97-AF65-F5344CB8AC3E}">
        <p14:creationId xmlns:p14="http://schemas.microsoft.com/office/powerpoint/2010/main" val="21494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5652C-73D0-E105-F49F-F8242F956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99CB6-BBF1-734E-8FE0-0F551F15FDFE}"/>
              </a:ext>
            </a:extLst>
          </p:cNvPr>
          <p:cNvSpPr>
            <a:spLocks noGrp="1"/>
          </p:cNvSpPr>
          <p:nvPr>
            <p:ph type="title"/>
          </p:nvPr>
        </p:nvSpPr>
        <p:spPr/>
        <p:txBody>
          <a:bodyPr/>
          <a:lstStyle/>
          <a:p>
            <a:r>
              <a:rPr lang="en-AU">
                <a:latin typeface="+mj-lt"/>
              </a:rPr>
              <a:t>Control structures – selection (2)</a:t>
            </a:r>
          </a:p>
        </p:txBody>
      </p:sp>
      <p:sp>
        <p:nvSpPr>
          <p:cNvPr id="6" name="Content Placeholder 5">
            <a:extLst>
              <a:ext uri="{FF2B5EF4-FFF2-40B4-BE49-F238E27FC236}">
                <a16:creationId xmlns:a16="http://schemas.microsoft.com/office/drawing/2014/main" id="{4926B9EA-3594-1D60-B5FF-16818792515A}"/>
              </a:ext>
            </a:extLst>
          </p:cNvPr>
          <p:cNvSpPr>
            <a:spLocks noGrp="1"/>
          </p:cNvSpPr>
          <p:nvPr>
            <p:ph sz="quarter" idx="19"/>
          </p:nvPr>
        </p:nvSpPr>
        <p:spPr/>
        <p:txBody>
          <a:bodyPr/>
          <a:lstStyle/>
          <a:p>
            <a:r>
              <a:rPr lang="en-AU">
                <a:latin typeface="+mn-lt"/>
              </a:rPr>
              <a:t>By default, Python code executes sequentially, or from the top of the script to the bottom, line by line. However, you can change this order using control flow statements like conditionals (branching) and loops.</a:t>
            </a:r>
          </a:p>
          <a:p>
            <a:r>
              <a:rPr lang="en-AU">
                <a:latin typeface="+mn-lt"/>
              </a:rPr>
              <a:t>These statements let you make decisions and repeat actions.</a:t>
            </a:r>
          </a:p>
        </p:txBody>
      </p:sp>
      <p:grpSp>
        <p:nvGrpSpPr>
          <p:cNvPr id="23" name="Group 22" descr="Image of the structure of an example conditional statement shown as a flowchart">
            <a:extLst>
              <a:ext uri="{FF2B5EF4-FFF2-40B4-BE49-F238E27FC236}">
                <a16:creationId xmlns:a16="http://schemas.microsoft.com/office/drawing/2014/main" id="{59E49CFD-5C3B-0D00-5DCF-015DD9565B4B}"/>
              </a:ext>
            </a:extLst>
          </p:cNvPr>
          <p:cNvGrpSpPr/>
          <p:nvPr/>
        </p:nvGrpSpPr>
        <p:grpSpPr>
          <a:xfrm>
            <a:off x="7416940" y="1562471"/>
            <a:ext cx="3302711" cy="4206914"/>
            <a:chOff x="7416940" y="1562471"/>
            <a:chExt cx="3302711" cy="4206914"/>
          </a:xfrm>
        </p:grpSpPr>
        <p:sp>
          <p:nvSpPr>
            <p:cNvPr id="8" name="Flowchart: Decision 7">
              <a:extLst>
                <a:ext uri="{FF2B5EF4-FFF2-40B4-BE49-F238E27FC236}">
                  <a16:creationId xmlns:a16="http://schemas.microsoft.com/office/drawing/2014/main" id="{56BE6AC1-8206-FE76-CD85-C6092624D0EC}"/>
                </a:ext>
              </a:extLst>
            </p:cNvPr>
            <p:cNvSpPr/>
            <p:nvPr/>
          </p:nvSpPr>
          <p:spPr>
            <a:xfrm>
              <a:off x="8179667" y="2313409"/>
              <a:ext cx="1796902" cy="1203924"/>
            </a:xfrm>
            <a:prstGeom prst="flowChartDecisi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146B009-AF4B-5A6F-59DC-FB5A76A48DEC}"/>
                </a:ext>
              </a:extLst>
            </p:cNvPr>
            <p:cNvSpPr/>
            <p:nvPr/>
          </p:nvSpPr>
          <p:spPr>
            <a:xfrm>
              <a:off x="7416940" y="5167423"/>
              <a:ext cx="1497990" cy="6019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3D117EA5-35B8-B96E-F862-16F948DA2CA8}"/>
                </a:ext>
              </a:extLst>
            </p:cNvPr>
            <p:cNvSpPr/>
            <p:nvPr/>
          </p:nvSpPr>
          <p:spPr>
            <a:xfrm>
              <a:off x="9205396" y="5167423"/>
              <a:ext cx="1514255" cy="6019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6467E731-C4BE-F59E-B479-DDDCD37FA6D1}"/>
                </a:ext>
              </a:extLst>
            </p:cNvPr>
            <p:cNvCxnSpPr>
              <a:stCxn id="8" idx="0"/>
            </p:cNvCxnSpPr>
            <p:nvPr/>
          </p:nvCxnSpPr>
          <p:spPr>
            <a:xfrm flipV="1">
              <a:off x="9078118" y="1562471"/>
              <a:ext cx="0" cy="750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7D58FB-0F47-F898-73EE-3BC4FDEDCD70}"/>
                </a:ext>
              </a:extLst>
            </p:cNvPr>
            <p:cNvCxnSpPr>
              <a:stCxn id="8" idx="1"/>
            </p:cNvCxnSpPr>
            <p:nvPr/>
          </p:nvCxnSpPr>
          <p:spPr>
            <a:xfrm>
              <a:off x="8179667" y="2915371"/>
              <a:ext cx="0" cy="2252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6509EE-4898-EF3F-21D6-8279A402629E}"/>
                </a:ext>
              </a:extLst>
            </p:cNvPr>
            <p:cNvCxnSpPr/>
            <p:nvPr/>
          </p:nvCxnSpPr>
          <p:spPr>
            <a:xfrm>
              <a:off x="9976569" y="2915371"/>
              <a:ext cx="0" cy="225205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8C2BF8D-A20D-2961-E1A8-677B67C6BCB2}"/>
                </a:ext>
              </a:extLst>
            </p:cNvPr>
            <p:cNvSpPr txBox="1"/>
            <p:nvPr/>
          </p:nvSpPr>
          <p:spPr>
            <a:xfrm>
              <a:off x="7852273" y="3877355"/>
              <a:ext cx="627321" cy="310015"/>
            </a:xfrm>
            <a:prstGeom prst="rect">
              <a:avLst/>
            </a:prstGeom>
            <a:noFill/>
          </p:spPr>
          <p:txBody>
            <a:bodyPr wrap="none" lIns="0" tIns="0" rIns="0" bIns="0" rtlCol="0">
              <a:noAutofit/>
            </a:bodyPr>
            <a:lstStyle/>
            <a:p>
              <a:pPr algn="l"/>
              <a:r>
                <a:rPr lang="en-AU" sz="2000"/>
                <a:t>True</a:t>
              </a:r>
            </a:p>
          </p:txBody>
        </p:sp>
        <p:sp>
          <p:nvSpPr>
            <p:cNvPr id="19" name="TextBox 18">
              <a:extLst>
                <a:ext uri="{FF2B5EF4-FFF2-40B4-BE49-F238E27FC236}">
                  <a16:creationId xmlns:a16="http://schemas.microsoft.com/office/drawing/2014/main" id="{9DD71DE9-8C8E-C3E9-4D9C-EB6AA1E1065E}"/>
                </a:ext>
              </a:extLst>
            </p:cNvPr>
            <p:cNvSpPr txBox="1"/>
            <p:nvPr/>
          </p:nvSpPr>
          <p:spPr>
            <a:xfrm>
              <a:off x="9662908" y="3890983"/>
              <a:ext cx="627321" cy="310015"/>
            </a:xfrm>
            <a:prstGeom prst="rect">
              <a:avLst/>
            </a:prstGeom>
            <a:noFill/>
          </p:spPr>
          <p:txBody>
            <a:bodyPr wrap="none" lIns="0" tIns="0" rIns="0" bIns="0" rtlCol="0">
              <a:noAutofit/>
            </a:bodyPr>
            <a:lstStyle/>
            <a:p>
              <a:pPr algn="l"/>
              <a:r>
                <a:rPr lang="en-AU" sz="2000"/>
                <a:t>False</a:t>
              </a:r>
              <a:endParaRPr lang="en-AU" sz="1800"/>
            </a:p>
          </p:txBody>
        </p:sp>
        <p:sp>
          <p:nvSpPr>
            <p:cNvPr id="20" name="TextBox 19">
              <a:extLst>
                <a:ext uri="{FF2B5EF4-FFF2-40B4-BE49-F238E27FC236}">
                  <a16:creationId xmlns:a16="http://schemas.microsoft.com/office/drawing/2014/main" id="{8333F37D-D007-E8F8-54A3-1CF6C1940E45}"/>
                </a:ext>
              </a:extLst>
            </p:cNvPr>
            <p:cNvSpPr txBox="1"/>
            <p:nvPr/>
          </p:nvSpPr>
          <p:spPr>
            <a:xfrm>
              <a:off x="9293871" y="5313813"/>
              <a:ext cx="1337303" cy="309181"/>
            </a:xfrm>
            <a:prstGeom prst="rect">
              <a:avLst/>
            </a:prstGeom>
            <a:noFill/>
          </p:spPr>
          <p:txBody>
            <a:bodyPr wrap="none" lIns="0" tIns="0" rIns="0" bIns="0" rtlCol="0">
              <a:noAutofit/>
            </a:bodyPr>
            <a:lstStyle/>
            <a:p>
              <a:pPr algn="l"/>
              <a:r>
                <a:rPr lang="en-AU" sz="2000"/>
                <a:t>Statement</a:t>
              </a:r>
              <a:r>
                <a:rPr lang="en-AU" sz="1800"/>
                <a:t> 2</a:t>
              </a:r>
            </a:p>
          </p:txBody>
        </p:sp>
        <p:sp>
          <p:nvSpPr>
            <p:cNvPr id="21" name="TextBox 20">
              <a:extLst>
                <a:ext uri="{FF2B5EF4-FFF2-40B4-BE49-F238E27FC236}">
                  <a16:creationId xmlns:a16="http://schemas.microsoft.com/office/drawing/2014/main" id="{84CD7DC5-3EA3-916C-77CD-CE006CFC3C47}"/>
                </a:ext>
              </a:extLst>
            </p:cNvPr>
            <p:cNvSpPr txBox="1"/>
            <p:nvPr/>
          </p:nvSpPr>
          <p:spPr>
            <a:xfrm>
              <a:off x="7497283" y="5313812"/>
              <a:ext cx="1337303" cy="309181"/>
            </a:xfrm>
            <a:prstGeom prst="rect">
              <a:avLst/>
            </a:prstGeom>
            <a:noFill/>
          </p:spPr>
          <p:txBody>
            <a:bodyPr wrap="none" lIns="0" tIns="0" rIns="0" bIns="0" rtlCol="0">
              <a:noAutofit/>
            </a:bodyPr>
            <a:lstStyle/>
            <a:p>
              <a:pPr algn="l"/>
              <a:r>
                <a:rPr lang="en-AU" sz="2000"/>
                <a:t>Statement</a:t>
              </a:r>
              <a:r>
                <a:rPr lang="en-AU" sz="1800"/>
                <a:t> 1</a:t>
              </a:r>
            </a:p>
          </p:txBody>
        </p:sp>
        <p:sp>
          <p:nvSpPr>
            <p:cNvPr id="22" name="TextBox 21">
              <a:extLst>
                <a:ext uri="{FF2B5EF4-FFF2-40B4-BE49-F238E27FC236}">
                  <a16:creationId xmlns:a16="http://schemas.microsoft.com/office/drawing/2014/main" id="{39A54047-1BE5-870A-8F8C-A0BDF661E0C2}"/>
                </a:ext>
              </a:extLst>
            </p:cNvPr>
            <p:cNvSpPr txBox="1"/>
            <p:nvPr/>
          </p:nvSpPr>
          <p:spPr>
            <a:xfrm>
              <a:off x="8546019" y="2764956"/>
              <a:ext cx="1130624" cy="299391"/>
            </a:xfrm>
            <a:prstGeom prst="rect">
              <a:avLst/>
            </a:prstGeom>
            <a:noFill/>
          </p:spPr>
          <p:txBody>
            <a:bodyPr wrap="none" lIns="0" tIns="0" rIns="0" bIns="0" rtlCol="0">
              <a:noAutofit/>
            </a:bodyPr>
            <a:lstStyle/>
            <a:p>
              <a:pPr algn="l"/>
              <a:r>
                <a:rPr lang="en-AU" sz="2000"/>
                <a:t>Condition</a:t>
              </a:r>
            </a:p>
          </p:txBody>
        </p:sp>
      </p:grpSp>
      <p:sp>
        <p:nvSpPr>
          <p:cNvPr id="3" name="Slide Number Placeholder 2">
            <a:extLst>
              <a:ext uri="{FF2B5EF4-FFF2-40B4-BE49-F238E27FC236}">
                <a16:creationId xmlns:a16="http://schemas.microsoft.com/office/drawing/2014/main" id="{C80D7DA1-098D-0B58-C6E3-C927DBC68B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110</a:t>
            </a:fld>
            <a:endParaRPr lang="en-AU"/>
          </a:p>
        </p:txBody>
      </p:sp>
    </p:spTree>
    <p:extLst>
      <p:ext uri="{BB962C8B-B14F-4D97-AF65-F5344CB8AC3E}">
        <p14:creationId xmlns:p14="http://schemas.microsoft.com/office/powerpoint/2010/main" val="105447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4751E1-E1F3-DA45-A2FD-9A136637B6AF}"/>
              </a:ext>
            </a:extLst>
          </p:cNvPr>
          <p:cNvSpPr>
            <a:spLocks noGrp="1"/>
          </p:cNvSpPr>
          <p:nvPr>
            <p:ph type="title"/>
          </p:nvPr>
        </p:nvSpPr>
        <p:spPr/>
        <p:txBody>
          <a:bodyPr/>
          <a:lstStyle/>
          <a:p>
            <a:r>
              <a:rPr lang="en-AU">
                <a:latin typeface="+mj-lt"/>
              </a:rPr>
              <a:t>Real-world example (1) of algorithms used in driving.</a:t>
            </a:r>
            <a:br>
              <a:rPr lang="en-AU">
                <a:latin typeface="+mj-lt"/>
              </a:rPr>
            </a:br>
            <a:endParaRPr lang="en-AU">
              <a:latin typeface="+mj-lt"/>
            </a:endParaRPr>
          </a:p>
        </p:txBody>
      </p:sp>
      <p:pic>
        <p:nvPicPr>
          <p:cNvPr id="17" name="Picture 16" descr="A top down view of diagram of a road with yellow cars approaching an intersection.">
            <a:extLst>
              <a:ext uri="{FF2B5EF4-FFF2-40B4-BE49-F238E27FC236}">
                <a16:creationId xmlns:a16="http://schemas.microsoft.com/office/drawing/2014/main" id="{B43E676B-FB40-9B7D-CAF5-2E9CA7F71C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826" y="1044895"/>
            <a:ext cx="5118175" cy="5453106"/>
          </a:xfrm>
          <a:prstGeom prst="rect">
            <a:avLst/>
          </a:prstGeom>
        </p:spPr>
      </p:pic>
      <p:sp>
        <p:nvSpPr>
          <p:cNvPr id="3" name="TextBox 2">
            <a:extLst>
              <a:ext uri="{FF2B5EF4-FFF2-40B4-BE49-F238E27FC236}">
                <a16:creationId xmlns:a16="http://schemas.microsoft.com/office/drawing/2014/main" id="{1CD40AF2-B218-62FB-3AD1-343B2AB0EAED}"/>
              </a:ext>
            </a:extLst>
          </p:cNvPr>
          <p:cNvSpPr txBox="1"/>
          <p:nvPr/>
        </p:nvSpPr>
        <p:spPr>
          <a:xfrm>
            <a:off x="5568001" y="1260000"/>
            <a:ext cx="5220000" cy="2160000"/>
          </a:xfrm>
          <a:prstGeom prst="rect">
            <a:avLst/>
          </a:prstGeom>
          <a:solidFill>
            <a:schemeClr val="bg1"/>
          </a:solidFill>
        </p:spPr>
        <p:txBody>
          <a:bodyPr wrap="square" lIns="0" tIns="0" rIns="0" bIns="0" rtlCol="0">
            <a:noAutofit/>
          </a:bodyPr>
          <a:lstStyle/>
          <a:p>
            <a:pPr marL="342900" indent="-342900" algn="l">
              <a:buAutoNum type="arabicPeriod"/>
            </a:pPr>
            <a:r>
              <a:rPr lang="en-AU" sz="1800"/>
              <a:t>Course</a:t>
            </a:r>
          </a:p>
          <a:p>
            <a:pPr algn="l"/>
            <a:endParaRPr lang="en-AU" sz="1800"/>
          </a:p>
          <a:p>
            <a:pPr algn="l"/>
            <a:r>
              <a:rPr lang="en-AU" sz="1800"/>
              <a:t>What is the safe and legal path through the turn?</a:t>
            </a:r>
          </a:p>
        </p:txBody>
      </p:sp>
      <p:sp>
        <p:nvSpPr>
          <p:cNvPr id="4" name="TextBox 3">
            <a:extLst>
              <a:ext uri="{FF2B5EF4-FFF2-40B4-BE49-F238E27FC236}">
                <a16:creationId xmlns:a16="http://schemas.microsoft.com/office/drawing/2014/main" id="{09E86E74-932F-0504-F314-BA97C1208EAD}"/>
              </a:ext>
            </a:extLst>
          </p:cNvPr>
          <p:cNvSpPr txBox="1"/>
          <p:nvPr/>
        </p:nvSpPr>
        <p:spPr>
          <a:xfrm>
            <a:off x="5568001" y="1260000"/>
            <a:ext cx="5220000" cy="2160000"/>
          </a:xfrm>
          <a:prstGeom prst="rect">
            <a:avLst/>
          </a:prstGeom>
          <a:solidFill>
            <a:schemeClr val="bg1"/>
          </a:solidFill>
        </p:spPr>
        <p:txBody>
          <a:bodyPr wrap="square" lIns="0" tIns="0" rIns="0" bIns="0" rtlCol="0">
            <a:noAutofit/>
          </a:bodyPr>
          <a:lstStyle/>
          <a:p>
            <a:pPr marL="342900" indent="-342900" algn="l">
              <a:buFont typeface="+mj-lt"/>
              <a:buAutoNum type="arabicPeriod" startAt="2"/>
            </a:pPr>
            <a:r>
              <a:rPr lang="en-AU" sz="1800"/>
              <a:t>Mirror(s) / Signals</a:t>
            </a:r>
          </a:p>
          <a:p>
            <a:pPr algn="l"/>
            <a:endParaRPr lang="en-AU" sz="1800"/>
          </a:p>
          <a:p>
            <a:pPr algn="l"/>
            <a:r>
              <a:rPr lang="en-AU" sz="1800"/>
              <a:t>Who is behind and how close are they to my car?</a:t>
            </a:r>
          </a:p>
        </p:txBody>
      </p:sp>
      <p:sp>
        <p:nvSpPr>
          <p:cNvPr id="5" name="TextBox 4">
            <a:extLst>
              <a:ext uri="{FF2B5EF4-FFF2-40B4-BE49-F238E27FC236}">
                <a16:creationId xmlns:a16="http://schemas.microsoft.com/office/drawing/2014/main" id="{083A1C3F-2990-5C36-F8B4-708E014713AF}"/>
              </a:ext>
            </a:extLst>
          </p:cNvPr>
          <p:cNvSpPr txBox="1"/>
          <p:nvPr/>
        </p:nvSpPr>
        <p:spPr>
          <a:xfrm>
            <a:off x="5568001" y="1260000"/>
            <a:ext cx="5220000" cy="2160000"/>
          </a:xfrm>
          <a:prstGeom prst="rect">
            <a:avLst/>
          </a:prstGeom>
          <a:solidFill>
            <a:schemeClr val="bg1"/>
          </a:solidFill>
        </p:spPr>
        <p:txBody>
          <a:bodyPr wrap="square" lIns="0" tIns="0" rIns="0" bIns="0" rtlCol="0">
            <a:noAutofit/>
          </a:bodyPr>
          <a:lstStyle/>
          <a:p>
            <a:pPr marL="342900" indent="-342900" algn="l">
              <a:buFont typeface="+mj-lt"/>
              <a:buAutoNum type="arabicPeriod" startAt="3"/>
            </a:pPr>
            <a:r>
              <a:rPr lang="en-AU" sz="1800"/>
              <a:t>Brakes / (Slowing)</a:t>
            </a:r>
          </a:p>
          <a:p>
            <a:pPr algn="l"/>
            <a:endParaRPr lang="en-AU" sz="1800"/>
          </a:p>
          <a:p>
            <a:pPr algn="l"/>
            <a:r>
              <a:rPr lang="en-AU" sz="1800"/>
              <a:t>Slow the vehicle so I can give way if required and so I can safely turn the corner.</a:t>
            </a:r>
          </a:p>
          <a:p>
            <a:pPr algn="l"/>
            <a:r>
              <a:rPr lang="en-AU" sz="1800"/>
              <a:t>Don’t release the brakes until it is safe to go!</a:t>
            </a:r>
          </a:p>
        </p:txBody>
      </p:sp>
      <p:sp>
        <p:nvSpPr>
          <p:cNvPr id="7" name="TextBox 6">
            <a:extLst>
              <a:ext uri="{FF2B5EF4-FFF2-40B4-BE49-F238E27FC236}">
                <a16:creationId xmlns:a16="http://schemas.microsoft.com/office/drawing/2014/main" id="{0310A7C8-D764-0462-6E0D-4C43A041559B}"/>
              </a:ext>
            </a:extLst>
          </p:cNvPr>
          <p:cNvSpPr txBox="1"/>
          <p:nvPr/>
        </p:nvSpPr>
        <p:spPr>
          <a:xfrm>
            <a:off x="5568001" y="1260000"/>
            <a:ext cx="5220000" cy="2160000"/>
          </a:xfrm>
          <a:prstGeom prst="rect">
            <a:avLst/>
          </a:prstGeom>
          <a:solidFill>
            <a:schemeClr val="bg1"/>
          </a:solidFill>
        </p:spPr>
        <p:txBody>
          <a:bodyPr wrap="square" lIns="0" tIns="0" rIns="0" bIns="0" rtlCol="0">
            <a:noAutofit/>
          </a:bodyPr>
          <a:lstStyle/>
          <a:p>
            <a:pPr algn="l"/>
            <a:r>
              <a:rPr lang="en-AU" sz="1800" b="1"/>
              <a:t>Decision point</a:t>
            </a:r>
          </a:p>
          <a:p>
            <a:pPr algn="l"/>
            <a:endParaRPr lang="en-AU" sz="1800"/>
          </a:p>
          <a:p>
            <a:pPr algn="l"/>
            <a:r>
              <a:rPr lang="en-AU" sz="1800"/>
              <a:t>Can I clearly see and is it safe to go?</a:t>
            </a:r>
          </a:p>
        </p:txBody>
      </p:sp>
      <p:sp>
        <p:nvSpPr>
          <p:cNvPr id="13" name="TextBox 12">
            <a:extLst>
              <a:ext uri="{FF2B5EF4-FFF2-40B4-BE49-F238E27FC236}">
                <a16:creationId xmlns:a16="http://schemas.microsoft.com/office/drawing/2014/main" id="{194C80E8-1669-C88F-19D0-D3BE637CBB32}"/>
              </a:ext>
            </a:extLst>
          </p:cNvPr>
          <p:cNvSpPr txBox="1"/>
          <p:nvPr/>
        </p:nvSpPr>
        <p:spPr>
          <a:xfrm>
            <a:off x="5568001" y="1260000"/>
            <a:ext cx="5220000" cy="2160000"/>
          </a:xfrm>
          <a:prstGeom prst="rect">
            <a:avLst/>
          </a:prstGeom>
          <a:solidFill>
            <a:schemeClr val="bg1"/>
          </a:solidFill>
        </p:spPr>
        <p:txBody>
          <a:bodyPr wrap="square" lIns="0" tIns="0" rIns="0" bIns="0" rtlCol="0">
            <a:noAutofit/>
          </a:bodyPr>
          <a:lstStyle/>
          <a:p>
            <a:pPr marL="342900" indent="-342900" algn="l">
              <a:buFont typeface="+mj-lt"/>
              <a:buAutoNum type="arabicPeriod" startAt="4"/>
            </a:pPr>
            <a:r>
              <a:rPr lang="en-AU" sz="1800"/>
              <a:t>Gear (?) / Mirrors (?)</a:t>
            </a:r>
          </a:p>
          <a:p>
            <a:pPr algn="l"/>
            <a:endParaRPr lang="en-AU" sz="1800"/>
          </a:p>
          <a:p>
            <a:pPr algn="l"/>
            <a:r>
              <a:rPr lang="en-AU" sz="1800"/>
              <a:t>If yes – select the correct gear for control and check the mirror for overtaking traffic;</a:t>
            </a:r>
          </a:p>
          <a:p>
            <a:pPr algn="l"/>
            <a:r>
              <a:rPr lang="en-AU" sz="1800"/>
              <a:t>OR</a:t>
            </a:r>
          </a:p>
          <a:p>
            <a:pPr algn="l"/>
            <a:r>
              <a:rPr lang="en-AU" sz="1800"/>
              <a:t>If no – bring the vehicle to a stop then move off when safe.</a:t>
            </a:r>
          </a:p>
        </p:txBody>
      </p:sp>
      <p:sp>
        <p:nvSpPr>
          <p:cNvPr id="8" name="TextBox 7">
            <a:extLst>
              <a:ext uri="{FF2B5EF4-FFF2-40B4-BE49-F238E27FC236}">
                <a16:creationId xmlns:a16="http://schemas.microsoft.com/office/drawing/2014/main" id="{FD95A794-5AAE-11EC-582C-5A233D3BF987}"/>
              </a:ext>
            </a:extLst>
          </p:cNvPr>
          <p:cNvSpPr txBox="1"/>
          <p:nvPr/>
        </p:nvSpPr>
        <p:spPr>
          <a:xfrm>
            <a:off x="5568001" y="1260000"/>
            <a:ext cx="5220000" cy="2160000"/>
          </a:xfrm>
          <a:prstGeom prst="rect">
            <a:avLst/>
          </a:prstGeom>
          <a:solidFill>
            <a:schemeClr val="bg1"/>
          </a:solidFill>
        </p:spPr>
        <p:txBody>
          <a:bodyPr wrap="square" lIns="0" tIns="0" rIns="0" bIns="0" rtlCol="0">
            <a:noAutofit/>
          </a:bodyPr>
          <a:lstStyle/>
          <a:p>
            <a:pPr marL="342900" indent="-342900" algn="l">
              <a:buFont typeface="+mj-lt"/>
              <a:buAutoNum type="arabicPeriod" startAt="5"/>
            </a:pPr>
            <a:r>
              <a:rPr lang="en-AU" sz="1800"/>
              <a:t>Evasive action (?)</a:t>
            </a:r>
          </a:p>
          <a:p>
            <a:pPr algn="l"/>
            <a:endParaRPr lang="en-AU" sz="1800"/>
          </a:p>
          <a:p>
            <a:pPr algn="l"/>
            <a:r>
              <a:rPr lang="en-AU" sz="1800"/>
              <a:t>Not usually required.</a:t>
            </a:r>
          </a:p>
        </p:txBody>
      </p:sp>
      <p:sp>
        <p:nvSpPr>
          <p:cNvPr id="10" name="TextBox 9">
            <a:extLst>
              <a:ext uri="{FF2B5EF4-FFF2-40B4-BE49-F238E27FC236}">
                <a16:creationId xmlns:a16="http://schemas.microsoft.com/office/drawing/2014/main" id="{0F88370D-871B-B905-1C0F-97317DD57321}"/>
              </a:ext>
            </a:extLst>
          </p:cNvPr>
          <p:cNvSpPr txBox="1"/>
          <p:nvPr/>
        </p:nvSpPr>
        <p:spPr>
          <a:xfrm>
            <a:off x="5568001" y="1260000"/>
            <a:ext cx="5220000" cy="2160000"/>
          </a:xfrm>
          <a:prstGeom prst="rect">
            <a:avLst/>
          </a:prstGeom>
          <a:solidFill>
            <a:schemeClr val="bg1"/>
          </a:solidFill>
        </p:spPr>
        <p:txBody>
          <a:bodyPr wrap="square" lIns="0" tIns="0" rIns="0" bIns="0" rtlCol="0">
            <a:noAutofit/>
          </a:bodyPr>
          <a:lstStyle/>
          <a:p>
            <a:pPr marL="342900" indent="-342900" algn="l">
              <a:lnSpc>
                <a:spcPct val="150000"/>
              </a:lnSpc>
              <a:spcAft>
                <a:spcPts val="1200"/>
              </a:spcAft>
              <a:buFont typeface="+mj-lt"/>
              <a:buAutoNum type="arabicPeriod" startAt="6"/>
            </a:pPr>
            <a:r>
              <a:rPr lang="en-AU" sz="1800"/>
              <a:t>Acceleration</a:t>
            </a:r>
          </a:p>
          <a:p>
            <a:pPr algn="l">
              <a:lnSpc>
                <a:spcPct val="150000"/>
              </a:lnSpc>
              <a:spcAft>
                <a:spcPts val="1200"/>
              </a:spcAft>
            </a:pPr>
            <a:r>
              <a:rPr lang="en-AU" sz="1800"/>
              <a:t>Accelerate at A1 gently to turn the corner safely.</a:t>
            </a:r>
          </a:p>
        </p:txBody>
      </p:sp>
      <p:sp>
        <p:nvSpPr>
          <p:cNvPr id="11" name="TextBox 10">
            <a:extLst>
              <a:ext uri="{FF2B5EF4-FFF2-40B4-BE49-F238E27FC236}">
                <a16:creationId xmlns:a16="http://schemas.microsoft.com/office/drawing/2014/main" id="{EB57CC70-22F7-FBFE-B51D-1131B93C2C21}"/>
              </a:ext>
            </a:extLst>
          </p:cNvPr>
          <p:cNvSpPr txBox="1"/>
          <p:nvPr/>
        </p:nvSpPr>
        <p:spPr>
          <a:xfrm>
            <a:off x="5568001" y="5581146"/>
            <a:ext cx="5562001" cy="916854"/>
          </a:xfrm>
          <a:prstGeom prst="rect">
            <a:avLst/>
          </a:prstGeom>
          <a:noFill/>
        </p:spPr>
        <p:txBody>
          <a:bodyPr wrap="square">
            <a:spAutoFit/>
          </a:bodyPr>
          <a:lstStyle/>
          <a:p>
            <a:pPr>
              <a:lnSpc>
                <a:spcPct val="114000"/>
              </a:lnSpc>
              <a:spcAft>
                <a:spcPts val="1200"/>
              </a:spcAft>
            </a:pPr>
            <a:r>
              <a:rPr lang="en-AU" sz="1200"/>
              <a:t>Department of Infrastructure and Transport, Government of South Australia, ‘driverscompanion-20-1’, sourced on 28 August 2025, </a:t>
            </a:r>
            <a:r>
              <a:rPr lang="en-AU" sz="1200">
                <a:hlinkClick r:id="rId4"/>
              </a:rPr>
              <a:t>https://mylicence.sa.gov.au/the-driving-companion/system-control</a:t>
            </a:r>
            <a:r>
              <a:rPr lang="en-AU" sz="1200"/>
              <a:t> under </a:t>
            </a:r>
            <a:r>
              <a:rPr lang="en-AU" sz="1200">
                <a:hlinkClick r:id="rId5"/>
              </a:rPr>
              <a:t>CC BY 3.0 AU</a:t>
            </a:r>
            <a:r>
              <a:rPr lang="en-AU" sz="1200"/>
              <a:t>.</a:t>
            </a:r>
          </a:p>
        </p:txBody>
      </p:sp>
      <p:sp>
        <p:nvSpPr>
          <p:cNvPr id="2" name="Slide Number Placeholder 1">
            <a:extLst>
              <a:ext uri="{FF2B5EF4-FFF2-40B4-BE49-F238E27FC236}">
                <a16:creationId xmlns:a16="http://schemas.microsoft.com/office/drawing/2014/main" id="{EB439C06-9E06-24CD-399A-CF00C551DB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40336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animBg="1"/>
      <p:bldP spid="5" grpId="0" animBg="1"/>
      <p:bldP spid="7" grpId="0" animBg="1"/>
      <p:bldP spid="13" grpId="0" uiExpand="1" animBg="1"/>
      <p:bldP spid="8" grpId="0" animBg="1"/>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ED4C9-40CB-BF08-C58E-137A15B6DE0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12ECEF1-185B-7CC5-45B8-E1957D0F64C3}"/>
              </a:ext>
            </a:extLst>
          </p:cNvPr>
          <p:cNvSpPr>
            <a:spLocks noGrp="1"/>
          </p:cNvSpPr>
          <p:nvPr>
            <p:ph type="title"/>
          </p:nvPr>
        </p:nvSpPr>
        <p:spPr>
          <a:xfrm>
            <a:off x="353999" y="360000"/>
            <a:ext cx="11484000" cy="545601"/>
          </a:xfrm>
        </p:spPr>
        <p:txBody>
          <a:bodyPr/>
          <a:lstStyle/>
          <a:p>
            <a:r>
              <a:rPr lang="en-AU">
                <a:latin typeface="+mj-lt"/>
              </a:rPr>
              <a:t>Real-world example (2) of algorithms used in driving.</a:t>
            </a:r>
            <a:br>
              <a:rPr lang="en-AU">
                <a:latin typeface="+mj-lt"/>
              </a:rPr>
            </a:br>
            <a:endParaRPr lang="en-AU">
              <a:latin typeface="+mj-lt"/>
            </a:endParaRPr>
          </a:p>
        </p:txBody>
      </p:sp>
      <p:pic>
        <p:nvPicPr>
          <p:cNvPr id="4" name="Picture 3" descr="A top down view of diagram of a road with yellow cars approaching an intersection.">
            <a:extLst>
              <a:ext uri="{FF2B5EF4-FFF2-40B4-BE49-F238E27FC236}">
                <a16:creationId xmlns:a16="http://schemas.microsoft.com/office/drawing/2014/main" id="{32F2CB39-0D1B-BF79-A49B-1020719EA8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999" y="1111095"/>
            <a:ext cx="11484000" cy="2492652"/>
          </a:xfrm>
          <a:prstGeom prst="rect">
            <a:avLst/>
          </a:prstGeom>
        </p:spPr>
      </p:pic>
      <p:sp>
        <p:nvSpPr>
          <p:cNvPr id="3" name="TextBox 2" descr="1. Course.&#10;2. Mirrors.&#10;3. Breaks (?).&#10;4. Gears (?), Mirror and Blind Spot.&#10;5. Evasive action (?) – stay in your lane. It may be required if a vehicle (dotted) is in the blind spot.&#10;6. Acceleration – adjust your speed to that of the new lane as you change lanes.&#10;7. Cancel signal.&#10;&#10;">
            <a:extLst>
              <a:ext uri="{FF2B5EF4-FFF2-40B4-BE49-F238E27FC236}">
                <a16:creationId xmlns:a16="http://schemas.microsoft.com/office/drawing/2014/main" id="{BFE3F617-35F9-35BB-BB4C-E49D56847024}"/>
              </a:ext>
            </a:extLst>
          </p:cNvPr>
          <p:cNvSpPr txBox="1"/>
          <p:nvPr/>
        </p:nvSpPr>
        <p:spPr>
          <a:xfrm>
            <a:off x="353999" y="3809241"/>
            <a:ext cx="11254825" cy="1669143"/>
          </a:xfrm>
          <a:prstGeom prst="rect">
            <a:avLst/>
          </a:prstGeom>
          <a:noFill/>
        </p:spPr>
        <p:txBody>
          <a:bodyPr wrap="square" lIns="0" tIns="0" rIns="0" bIns="0" numCol="5" spcCol="182880" rtlCol="0">
            <a:noAutofit/>
          </a:bodyPr>
          <a:lstStyle/>
          <a:p>
            <a:pPr marL="342900" indent="-342900">
              <a:lnSpc>
                <a:spcPct val="114000"/>
              </a:lnSpc>
              <a:spcAft>
                <a:spcPts val="600"/>
              </a:spcAft>
              <a:buAutoNum type="arabicPeriod"/>
            </a:pPr>
            <a:r>
              <a:rPr lang="en-AU" sz="1600"/>
              <a:t>Course</a:t>
            </a:r>
          </a:p>
          <a:p>
            <a:pPr marL="342900" indent="-342900">
              <a:lnSpc>
                <a:spcPct val="114000"/>
              </a:lnSpc>
              <a:spcAft>
                <a:spcPts val="600"/>
              </a:spcAft>
              <a:buAutoNum type="arabicPeriod"/>
            </a:pPr>
            <a:r>
              <a:rPr lang="en-AU" sz="1600"/>
              <a:t>Mirrors</a:t>
            </a:r>
          </a:p>
          <a:p>
            <a:pPr marL="342900" indent="-342900">
              <a:lnSpc>
                <a:spcPct val="114000"/>
              </a:lnSpc>
              <a:spcAft>
                <a:spcPts val="600"/>
              </a:spcAft>
              <a:buFontTx/>
              <a:buAutoNum type="arabicPeriod"/>
            </a:pPr>
            <a:endParaRPr lang="en-AU" sz="1600"/>
          </a:p>
          <a:p>
            <a:pPr marL="342900" indent="-342900">
              <a:lnSpc>
                <a:spcPct val="114000"/>
              </a:lnSpc>
              <a:spcAft>
                <a:spcPts val="600"/>
              </a:spcAft>
              <a:buFontTx/>
              <a:buAutoNum type="arabicPeriod"/>
            </a:pPr>
            <a:endParaRPr lang="en-AU" sz="1600"/>
          </a:p>
          <a:p>
            <a:pPr marL="342900" indent="-342900">
              <a:lnSpc>
                <a:spcPct val="114000"/>
              </a:lnSpc>
              <a:spcAft>
                <a:spcPts val="600"/>
              </a:spcAft>
              <a:buFontTx/>
              <a:buAutoNum type="arabicPeriod"/>
            </a:pPr>
            <a:r>
              <a:rPr lang="en-AU" sz="1600"/>
              <a:t>Brakes (?)</a:t>
            </a:r>
          </a:p>
          <a:p>
            <a:pPr marL="342900" indent="-342900">
              <a:lnSpc>
                <a:spcPct val="114000"/>
              </a:lnSpc>
              <a:spcAft>
                <a:spcPts val="600"/>
              </a:spcAft>
              <a:buFontTx/>
              <a:buAutoNum type="arabicPeriod"/>
            </a:pPr>
            <a:r>
              <a:rPr lang="en-AU" sz="1600"/>
              <a:t>Gears (?), Mirror and Blind Spot</a:t>
            </a:r>
          </a:p>
          <a:p>
            <a:pPr marL="360000" indent="-360000">
              <a:lnSpc>
                <a:spcPct val="114000"/>
              </a:lnSpc>
              <a:spcAft>
                <a:spcPts val="600"/>
              </a:spcAft>
              <a:buFont typeface="+mj-lt"/>
              <a:buAutoNum type="arabicPeriod" startAt="5"/>
            </a:pPr>
            <a:endParaRPr lang="en-AU" sz="1600"/>
          </a:p>
          <a:p>
            <a:pPr>
              <a:lnSpc>
                <a:spcPct val="114000"/>
              </a:lnSpc>
              <a:spcAft>
                <a:spcPts val="600"/>
              </a:spcAft>
            </a:pPr>
            <a:endParaRPr lang="en-AU" sz="1600"/>
          </a:p>
          <a:p>
            <a:pPr marL="360000" indent="-360000">
              <a:lnSpc>
                <a:spcPct val="114000"/>
              </a:lnSpc>
              <a:spcAft>
                <a:spcPts val="600"/>
              </a:spcAft>
              <a:buFont typeface="+mj-lt"/>
              <a:buAutoNum type="arabicPeriod" startAt="5"/>
            </a:pPr>
            <a:r>
              <a:rPr lang="en-AU" sz="1600"/>
              <a:t>Evasive action (?) – stay in your lane. It may be required if a vehicle (dotted) is in the blind spot</a:t>
            </a:r>
          </a:p>
          <a:p>
            <a:pPr marL="360000" indent="-360000">
              <a:lnSpc>
                <a:spcPct val="114000"/>
              </a:lnSpc>
              <a:spcAft>
                <a:spcPts val="600"/>
              </a:spcAft>
              <a:buFont typeface="+mj-lt"/>
              <a:buAutoNum type="arabicPeriod" startAt="5"/>
            </a:pPr>
            <a:r>
              <a:rPr lang="en-AU" sz="1600"/>
              <a:t>Acceleration – adjust your speed to that of the new lane as you change lanes</a:t>
            </a:r>
          </a:p>
          <a:p>
            <a:pPr marL="360000" indent="-360000">
              <a:lnSpc>
                <a:spcPct val="114000"/>
              </a:lnSpc>
              <a:spcAft>
                <a:spcPts val="600"/>
              </a:spcAft>
              <a:buFont typeface="+mj-lt"/>
              <a:buAutoNum type="arabicPeriod" startAt="5"/>
            </a:pPr>
            <a:r>
              <a:rPr lang="en-AU" sz="1600"/>
              <a:t>Cancel signal</a:t>
            </a:r>
          </a:p>
        </p:txBody>
      </p:sp>
      <p:sp>
        <p:nvSpPr>
          <p:cNvPr id="13" name="TextBox 12">
            <a:extLst>
              <a:ext uri="{FF2B5EF4-FFF2-40B4-BE49-F238E27FC236}">
                <a16:creationId xmlns:a16="http://schemas.microsoft.com/office/drawing/2014/main" id="{BBD57C62-CE53-8B1D-2DBB-2CA4D9F42983}"/>
              </a:ext>
            </a:extLst>
          </p:cNvPr>
          <p:cNvSpPr txBox="1"/>
          <p:nvPr/>
        </p:nvSpPr>
        <p:spPr>
          <a:xfrm>
            <a:off x="353999" y="5486407"/>
            <a:ext cx="7108724" cy="315502"/>
          </a:xfrm>
          <a:prstGeom prst="rect">
            <a:avLst/>
          </a:prstGeom>
          <a:noFill/>
        </p:spPr>
        <p:txBody>
          <a:bodyPr wrap="none" lIns="0" tIns="0" rIns="0" bIns="0" rtlCol="0">
            <a:noAutofit/>
          </a:bodyPr>
          <a:lstStyle/>
          <a:p>
            <a:pPr algn="l"/>
            <a:r>
              <a:rPr lang="en-AU" sz="1600"/>
              <a:t>'(?)' means that these actions are considered but are not always used.</a:t>
            </a:r>
          </a:p>
        </p:txBody>
      </p:sp>
      <p:sp>
        <p:nvSpPr>
          <p:cNvPr id="11" name="TextBox 10">
            <a:extLst>
              <a:ext uri="{FF2B5EF4-FFF2-40B4-BE49-F238E27FC236}">
                <a16:creationId xmlns:a16="http://schemas.microsoft.com/office/drawing/2014/main" id="{9650B89B-9A8E-B7EF-AE67-984EDC6F0295}"/>
              </a:ext>
            </a:extLst>
          </p:cNvPr>
          <p:cNvSpPr txBox="1"/>
          <p:nvPr/>
        </p:nvSpPr>
        <p:spPr>
          <a:xfrm>
            <a:off x="353999" y="6234335"/>
            <a:ext cx="9052784" cy="461665"/>
          </a:xfrm>
          <a:prstGeom prst="rect">
            <a:avLst/>
          </a:prstGeom>
          <a:noFill/>
        </p:spPr>
        <p:txBody>
          <a:bodyPr wrap="square">
            <a:spAutoFit/>
          </a:bodyPr>
          <a:lstStyle/>
          <a:p>
            <a:r>
              <a:rPr lang="en-AU" sz="1200"/>
              <a:t>Department of Infrastructure and Transport, Government of South Australia, ‘driverscompanion-20-1’, sourced on 28 August 2025, </a:t>
            </a:r>
            <a:r>
              <a:rPr lang="en-AU" sz="1200">
                <a:hlinkClick r:id="rId4"/>
              </a:rPr>
              <a:t>https://mylicence.sa.gov.au/the-driving-companion/system-control</a:t>
            </a:r>
            <a:r>
              <a:rPr lang="en-AU" sz="1200"/>
              <a:t> under </a:t>
            </a:r>
            <a:r>
              <a:rPr lang="en-AU" sz="1200">
                <a:hlinkClick r:id="rId5"/>
              </a:rPr>
              <a:t>CC BY 3.0 AU</a:t>
            </a:r>
            <a:r>
              <a:rPr lang="en-AU" sz="1200"/>
              <a:t>.</a:t>
            </a:r>
          </a:p>
        </p:txBody>
      </p:sp>
      <p:sp>
        <p:nvSpPr>
          <p:cNvPr id="2" name="Slide Number Placeholder 1">
            <a:extLst>
              <a:ext uri="{FF2B5EF4-FFF2-40B4-BE49-F238E27FC236}">
                <a16:creationId xmlns:a16="http://schemas.microsoft.com/office/drawing/2014/main" id="{504A3258-124F-F684-0D96-991FDEC2020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225921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1540-382F-A637-1467-D3D63B32A5D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8BD75FC-1E7B-B8AA-563F-D867C9CB70FB}"/>
              </a:ext>
            </a:extLst>
          </p:cNvPr>
          <p:cNvSpPr>
            <a:spLocks noGrp="1"/>
          </p:cNvSpPr>
          <p:nvPr>
            <p:ph type="title"/>
          </p:nvPr>
        </p:nvSpPr>
        <p:spPr/>
        <p:txBody>
          <a:bodyPr/>
          <a:lstStyle/>
          <a:p>
            <a:r>
              <a:rPr lang="en-AU">
                <a:latin typeface="+mj-lt"/>
              </a:rPr>
              <a:t>Real-world example (3) of algorithms used in driving.</a:t>
            </a:r>
            <a:br>
              <a:rPr lang="en-AU">
                <a:latin typeface="+mj-lt"/>
              </a:rPr>
            </a:br>
            <a:r>
              <a:rPr lang="en-AU">
                <a:latin typeface="+mj-lt"/>
              </a:rPr>
              <a:t>driverscompanion-20-2.jpg</a:t>
            </a:r>
          </a:p>
        </p:txBody>
      </p:sp>
      <p:pic>
        <p:nvPicPr>
          <p:cNvPr id="8" name="Picture 7" descr="A top down view of diagram of a road with a yellow car moving left to right. The diagram shows steps required for a decision approaching an intersection with traffic lights">
            <a:extLst>
              <a:ext uri="{FF2B5EF4-FFF2-40B4-BE49-F238E27FC236}">
                <a16:creationId xmlns:a16="http://schemas.microsoft.com/office/drawing/2014/main" id="{D721896C-7F3C-6F14-75F3-3009133059EF}"/>
              </a:ext>
            </a:extLst>
          </p:cNvPr>
          <p:cNvPicPr>
            <a:picLocks noChangeAspect="1"/>
          </p:cNvPicPr>
          <p:nvPr/>
        </p:nvPicPr>
        <p:blipFill>
          <a:blip r:embed="rId3"/>
          <a:stretch>
            <a:fillRect/>
          </a:stretch>
        </p:blipFill>
        <p:spPr>
          <a:xfrm>
            <a:off x="360000" y="2199687"/>
            <a:ext cx="11484000" cy="3222642"/>
          </a:xfrm>
          <a:prstGeom prst="rect">
            <a:avLst/>
          </a:prstGeom>
        </p:spPr>
      </p:pic>
      <p:sp>
        <p:nvSpPr>
          <p:cNvPr id="3" name="TextBox 2">
            <a:extLst>
              <a:ext uri="{FF2B5EF4-FFF2-40B4-BE49-F238E27FC236}">
                <a16:creationId xmlns:a16="http://schemas.microsoft.com/office/drawing/2014/main" id="{B26E3E39-84DD-0512-0FC8-C1AE799DCD87}"/>
              </a:ext>
            </a:extLst>
          </p:cNvPr>
          <p:cNvSpPr txBox="1"/>
          <p:nvPr/>
        </p:nvSpPr>
        <p:spPr>
          <a:xfrm>
            <a:off x="360000" y="6200159"/>
            <a:ext cx="9176454" cy="495841"/>
          </a:xfrm>
          <a:prstGeom prst="rect">
            <a:avLst/>
          </a:prstGeom>
          <a:noFill/>
        </p:spPr>
        <p:txBody>
          <a:bodyPr wrap="square">
            <a:spAutoFit/>
          </a:bodyPr>
          <a:lstStyle/>
          <a:p>
            <a:pPr>
              <a:lnSpc>
                <a:spcPct val="114000"/>
              </a:lnSpc>
              <a:spcAft>
                <a:spcPts val="600"/>
              </a:spcAft>
            </a:pPr>
            <a:r>
              <a:rPr lang="en-AU" sz="1200"/>
              <a:t>Department of Infrastructure and Transport, Government of South Australia, ‘driverscompanion-20-2’, sourced on 28 August 2025, </a:t>
            </a:r>
            <a:r>
              <a:rPr lang="en-AU" sz="1200">
                <a:hlinkClick r:id="rId4"/>
              </a:rPr>
              <a:t>https://mylicence.sa.gov.au/the-driving-companion/system-control</a:t>
            </a:r>
            <a:r>
              <a:rPr lang="en-AU" sz="1200"/>
              <a:t> under </a:t>
            </a:r>
            <a:r>
              <a:rPr lang="en-AU" sz="1200">
                <a:hlinkClick r:id="rId5"/>
              </a:rPr>
              <a:t>CC BY 3.0 AU</a:t>
            </a:r>
            <a:r>
              <a:rPr lang="en-AU" sz="1200"/>
              <a:t>.</a:t>
            </a:r>
          </a:p>
        </p:txBody>
      </p:sp>
      <p:sp>
        <p:nvSpPr>
          <p:cNvPr id="2" name="Slide Number Placeholder 1">
            <a:extLst>
              <a:ext uri="{FF2B5EF4-FFF2-40B4-BE49-F238E27FC236}">
                <a16:creationId xmlns:a16="http://schemas.microsoft.com/office/drawing/2014/main" id="{5190FDAB-C389-0F40-5719-DBF3BBEF9D2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13072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6A70-ABE0-3602-730A-F91061B3B6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BB874A-7343-1169-CB62-3EAD0E596C64}"/>
              </a:ext>
            </a:extLst>
          </p:cNvPr>
          <p:cNvSpPr>
            <a:spLocks noGrp="1"/>
          </p:cNvSpPr>
          <p:nvPr>
            <p:ph type="title"/>
          </p:nvPr>
        </p:nvSpPr>
        <p:spPr/>
        <p:txBody>
          <a:bodyPr/>
          <a:lstStyle/>
          <a:p>
            <a:r>
              <a:rPr lang="en-AU">
                <a:latin typeface="+mj-lt"/>
              </a:rPr>
              <a:t>Comparison operators</a:t>
            </a:r>
          </a:p>
        </p:txBody>
      </p:sp>
      <p:sp>
        <p:nvSpPr>
          <p:cNvPr id="12" name="Text Placeholder 11">
            <a:extLst>
              <a:ext uri="{FF2B5EF4-FFF2-40B4-BE49-F238E27FC236}">
                <a16:creationId xmlns:a16="http://schemas.microsoft.com/office/drawing/2014/main" id="{515E94AA-FE35-2CAB-D684-985F7BF8E50C}"/>
              </a:ext>
            </a:extLst>
          </p:cNvPr>
          <p:cNvSpPr>
            <a:spLocks noGrp="1"/>
          </p:cNvSpPr>
          <p:nvPr>
            <p:ph type="body" sz="quarter" idx="17"/>
          </p:nvPr>
        </p:nvSpPr>
        <p:spPr>
          <a:xfrm>
            <a:off x="354000" y="906438"/>
            <a:ext cx="11484000" cy="530954"/>
          </a:xfrm>
        </p:spPr>
        <p:txBody>
          <a:bodyPr/>
          <a:lstStyle/>
          <a:p>
            <a:r>
              <a:rPr lang="en-AU" sz="1800">
                <a:latin typeface="+mn-lt"/>
              </a:rPr>
              <a:t>Allow you to compare numerical values (and any other objects that support them).</a:t>
            </a:r>
          </a:p>
          <a:p>
            <a:endParaRPr lang="en-AU" sz="1800">
              <a:latin typeface="+mn-lt"/>
            </a:endParaRPr>
          </a:p>
        </p:txBody>
      </p:sp>
      <p:graphicFrame>
        <p:nvGraphicFramePr>
          <p:cNvPr id="6" name="Table 5" descr="Four column table showing six main comparison operators in Python language.">
            <a:extLst>
              <a:ext uri="{FF2B5EF4-FFF2-40B4-BE49-F238E27FC236}">
                <a16:creationId xmlns:a16="http://schemas.microsoft.com/office/drawing/2014/main" id="{6E8D8DD3-484A-E6C2-2421-52B561CB8929}"/>
              </a:ext>
            </a:extLst>
          </p:cNvPr>
          <p:cNvGraphicFramePr>
            <a:graphicFrameLocks noGrp="1"/>
          </p:cNvGraphicFramePr>
          <p:nvPr>
            <p:extLst>
              <p:ext uri="{D42A27DB-BD31-4B8C-83A1-F6EECF244321}">
                <p14:modId xmlns:p14="http://schemas.microsoft.com/office/powerpoint/2010/main" val="1004201505"/>
              </p:ext>
            </p:extLst>
          </p:nvPr>
        </p:nvGraphicFramePr>
        <p:xfrm>
          <a:off x="360000" y="1466036"/>
          <a:ext cx="11128367" cy="5139964"/>
        </p:xfrm>
        <a:graphic>
          <a:graphicData uri="http://schemas.openxmlformats.org/drawingml/2006/table">
            <a:tbl>
              <a:tblPr firstRow="1" bandRow="1">
                <a:tableStyleId>{B301B821-A1FF-4177-AEE7-76D212191A09}</a:tableStyleId>
              </a:tblPr>
              <a:tblGrid>
                <a:gridCol w="1206153">
                  <a:extLst>
                    <a:ext uri="{9D8B030D-6E8A-4147-A177-3AD203B41FA5}">
                      <a16:colId xmlns:a16="http://schemas.microsoft.com/office/drawing/2014/main" val="1893207841"/>
                    </a:ext>
                  </a:extLst>
                </a:gridCol>
                <a:gridCol w="2811294">
                  <a:extLst>
                    <a:ext uri="{9D8B030D-6E8A-4147-A177-3AD203B41FA5}">
                      <a16:colId xmlns:a16="http://schemas.microsoft.com/office/drawing/2014/main" val="1107649016"/>
                    </a:ext>
                  </a:extLst>
                </a:gridCol>
                <a:gridCol w="2772383">
                  <a:extLst>
                    <a:ext uri="{9D8B030D-6E8A-4147-A177-3AD203B41FA5}">
                      <a16:colId xmlns:a16="http://schemas.microsoft.com/office/drawing/2014/main" val="1759875700"/>
                    </a:ext>
                  </a:extLst>
                </a:gridCol>
                <a:gridCol w="4338537">
                  <a:extLst>
                    <a:ext uri="{9D8B030D-6E8A-4147-A177-3AD203B41FA5}">
                      <a16:colId xmlns:a16="http://schemas.microsoft.com/office/drawing/2014/main" val="2022844697"/>
                    </a:ext>
                  </a:extLst>
                </a:gridCol>
              </a:tblGrid>
              <a:tr h="442996">
                <a:tc>
                  <a:txBody>
                    <a:bodyPr/>
                    <a:lstStyle/>
                    <a:p>
                      <a:pPr>
                        <a:lnSpc>
                          <a:spcPct val="114000"/>
                        </a:lnSpc>
                        <a:spcAft>
                          <a:spcPts val="600"/>
                        </a:spcAft>
                      </a:pPr>
                      <a:r>
                        <a:rPr lang="en-AU" sz="1600"/>
                        <a:t>Operator</a:t>
                      </a:r>
                      <a:endParaRPr lang="en-AU" sz="1600">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Operation</a:t>
                      </a:r>
                      <a:endParaRPr lang="en-AU" sz="16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Example expression</a:t>
                      </a:r>
                      <a:endParaRPr lang="en-AU" sz="16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Result</a:t>
                      </a:r>
                      <a:endParaRPr lang="en-AU" sz="16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71864616"/>
                  </a:ext>
                </a:extLst>
              </a:tr>
              <a:tr h="1055908">
                <a:tc>
                  <a:txBody>
                    <a:bodyPr/>
                    <a:lstStyle/>
                    <a:p>
                      <a:pPr algn="ctr">
                        <a:lnSpc>
                          <a:spcPct val="114000"/>
                        </a:lnSpc>
                        <a:spcAft>
                          <a:spcPts val="600"/>
                        </a:spcAft>
                      </a:pPr>
                      <a:r>
                        <a:rPr lang="en-AU" sz="1600"/>
                        <a: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600"/>
                        <a:t>Equivalent to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a ==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600"/>
                        <a:t>True if the value of a is equal to the value of b</a:t>
                      </a:r>
                    </a:p>
                    <a:p>
                      <a:pPr marL="285750" indent="-285750">
                        <a:lnSpc>
                          <a:spcPct val="114000"/>
                        </a:lnSpc>
                        <a:spcAft>
                          <a:spcPts val="600"/>
                        </a:spcAft>
                        <a:buFont typeface="Arial" panose="020B0604020202020204" pitchFamily="34" charset="0"/>
                        <a:buChar char="•"/>
                      </a:pPr>
                      <a:r>
                        <a:rPr lang="en-AU" sz="1600"/>
                        <a:t>False otherwise</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60200894"/>
                  </a:ext>
                </a:extLst>
              </a:tr>
              <a:tr h="728212">
                <a:tc>
                  <a:txBody>
                    <a:bodyPr/>
                    <a:lstStyle/>
                    <a:p>
                      <a:pPr algn="ctr">
                        <a:lnSpc>
                          <a:spcPct val="114000"/>
                        </a:lnSpc>
                        <a:spcAft>
                          <a:spcPts val="600"/>
                        </a:spcAft>
                      </a:pPr>
                      <a:r>
                        <a:rPr lang="en-AU" sz="1600"/>
                        <a:t>!=</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600"/>
                        <a:t>Not equal to</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a != b</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600"/>
                        <a:t>True if a isn’t equal to b</a:t>
                      </a:r>
                    </a:p>
                    <a:p>
                      <a:pPr marL="285750" indent="-285750">
                        <a:lnSpc>
                          <a:spcPct val="114000"/>
                        </a:lnSpc>
                        <a:spcAft>
                          <a:spcPts val="600"/>
                        </a:spcAft>
                        <a:buFont typeface="Arial" panose="020B0604020202020204" pitchFamily="34" charset="0"/>
                        <a:buChar char="•"/>
                      </a:pPr>
                      <a:r>
                        <a:rPr lang="en-AU" sz="1600"/>
                        <a:t>False otherwise</a:t>
                      </a: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1998085"/>
                  </a:ext>
                </a:extLst>
              </a:tr>
              <a:tr h="728212">
                <a:tc>
                  <a:txBody>
                    <a:bodyPr/>
                    <a:lstStyle/>
                    <a:p>
                      <a:pPr algn="ctr">
                        <a:lnSpc>
                          <a:spcPct val="114000"/>
                        </a:lnSpc>
                        <a:spcAft>
                          <a:spcPts val="600"/>
                        </a:spcAft>
                      </a:pPr>
                      <a:r>
                        <a:rPr lang="en-AU" sz="1600"/>
                        <a:t>&lt;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600"/>
                        <a:t>Less than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a &lt;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600"/>
                        <a:t>True if a is less than b</a:t>
                      </a:r>
                    </a:p>
                    <a:p>
                      <a:pPr marL="285750" indent="-285750">
                        <a:lnSpc>
                          <a:spcPct val="114000"/>
                        </a:lnSpc>
                        <a:spcAft>
                          <a:spcPts val="600"/>
                        </a:spcAft>
                        <a:buFont typeface="Arial" panose="020B0604020202020204" pitchFamily="34" charset="0"/>
                        <a:buChar char="•"/>
                      </a:pPr>
                      <a:r>
                        <a:rPr lang="en-AU" sz="1600"/>
                        <a:t>False otherwise</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0441198"/>
                  </a:ext>
                </a:extLst>
              </a:tr>
              <a:tr h="728212">
                <a:tc>
                  <a:txBody>
                    <a:bodyPr/>
                    <a:lstStyle/>
                    <a:p>
                      <a:pPr algn="ctr">
                        <a:lnSpc>
                          <a:spcPct val="114000"/>
                        </a:lnSpc>
                        <a:spcAft>
                          <a:spcPts val="600"/>
                        </a:spcAft>
                      </a:pPr>
                      <a:r>
                        <a:rPr lang="en-AU" sz="1600"/>
                        <a:t>&lt;=</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600"/>
                        <a:t>Less than or equal to</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a &lt;= b</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600"/>
                        <a:t>True if a is less than or equal to b</a:t>
                      </a:r>
                    </a:p>
                    <a:p>
                      <a:pPr marL="285750" indent="-285750">
                        <a:lnSpc>
                          <a:spcPct val="114000"/>
                        </a:lnSpc>
                        <a:spcAft>
                          <a:spcPts val="600"/>
                        </a:spcAft>
                        <a:buFont typeface="Arial" panose="020B0604020202020204" pitchFamily="34" charset="0"/>
                        <a:buChar char="•"/>
                      </a:pPr>
                      <a:r>
                        <a:rPr lang="en-AU" sz="1600"/>
                        <a:t>False otherwise</a:t>
                      </a: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2809890"/>
                  </a:ext>
                </a:extLst>
              </a:tr>
              <a:tr h="728212">
                <a:tc>
                  <a:txBody>
                    <a:bodyPr/>
                    <a:lstStyle/>
                    <a:p>
                      <a:pPr algn="ctr">
                        <a:lnSpc>
                          <a:spcPct val="114000"/>
                        </a:lnSpc>
                        <a:spcAft>
                          <a:spcPts val="600"/>
                        </a:spcAft>
                      </a:pPr>
                      <a:r>
                        <a:rPr lang="en-AU" sz="1600"/>
                        <a:t>&gt;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600"/>
                        <a:t>Greater than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a &gt;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600"/>
                        <a:t>True if a is greater than b</a:t>
                      </a:r>
                    </a:p>
                    <a:p>
                      <a:pPr marL="285750" indent="-285750">
                        <a:lnSpc>
                          <a:spcPct val="114000"/>
                        </a:lnSpc>
                        <a:spcAft>
                          <a:spcPts val="600"/>
                        </a:spcAft>
                        <a:buFont typeface="Arial" panose="020B0604020202020204" pitchFamily="34" charset="0"/>
                        <a:buChar char="•"/>
                      </a:pPr>
                      <a:r>
                        <a:rPr lang="en-AU" sz="1600"/>
                        <a:t>False otherwise</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8780816"/>
                  </a:ext>
                </a:extLst>
              </a:tr>
              <a:tr h="728212">
                <a:tc>
                  <a:txBody>
                    <a:bodyPr/>
                    <a:lstStyle/>
                    <a:p>
                      <a:pPr algn="ctr">
                        <a:lnSpc>
                          <a:spcPct val="114000"/>
                        </a:lnSpc>
                        <a:spcAft>
                          <a:spcPts val="600"/>
                        </a:spcAft>
                      </a:pPr>
                      <a:r>
                        <a:rPr lang="en-AU" sz="1600"/>
                        <a:t>&gt;=</a:t>
                      </a: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4000"/>
                        </a:lnSpc>
                        <a:spcAft>
                          <a:spcPts val="600"/>
                        </a:spcAft>
                      </a:pPr>
                      <a:r>
                        <a:rPr lang="en-AU" sz="1600"/>
                        <a:t>Greater than or equal to</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1600"/>
                        <a:t>a &gt;= b</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600" dirty="0"/>
                        <a:t>True if a is greater than or equal to b</a:t>
                      </a:r>
                    </a:p>
                    <a:p>
                      <a:pPr marL="285750" indent="-285750">
                        <a:lnSpc>
                          <a:spcPct val="114000"/>
                        </a:lnSpc>
                        <a:spcAft>
                          <a:spcPts val="600"/>
                        </a:spcAft>
                        <a:buFont typeface="Arial" panose="020B0604020202020204" pitchFamily="34" charset="0"/>
                        <a:buChar char="•"/>
                      </a:pPr>
                      <a:r>
                        <a:rPr lang="en-AU" sz="1600" dirty="0"/>
                        <a:t>False otherwise</a:t>
                      </a: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5108305"/>
                  </a:ext>
                </a:extLst>
              </a:tr>
            </a:tbl>
          </a:graphicData>
        </a:graphic>
      </p:graphicFrame>
      <p:sp>
        <p:nvSpPr>
          <p:cNvPr id="3" name="Slide Number Placeholder 2">
            <a:extLst>
              <a:ext uri="{FF2B5EF4-FFF2-40B4-BE49-F238E27FC236}">
                <a16:creationId xmlns:a16="http://schemas.microsoft.com/office/drawing/2014/main" id="{38477BB9-B59B-DC44-59EF-E7CE66720F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114</a:t>
            </a:fld>
            <a:endParaRPr lang="en-AU"/>
          </a:p>
        </p:txBody>
      </p:sp>
    </p:spTree>
    <p:extLst>
      <p:ext uri="{BB962C8B-B14F-4D97-AF65-F5344CB8AC3E}">
        <p14:creationId xmlns:p14="http://schemas.microsoft.com/office/powerpoint/2010/main" val="17298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91E751-5DEE-2A6D-A89A-8F7DB6109C19}"/>
              </a:ext>
            </a:extLst>
          </p:cNvPr>
          <p:cNvSpPr>
            <a:spLocks noGrp="1"/>
          </p:cNvSpPr>
          <p:nvPr>
            <p:ph type="title"/>
          </p:nvPr>
        </p:nvSpPr>
        <p:spPr/>
        <p:txBody>
          <a:bodyPr/>
          <a:lstStyle/>
          <a:p>
            <a:r>
              <a:rPr lang="en-AU">
                <a:latin typeface="+mj-lt"/>
              </a:rPr>
              <a:t>If statements in Python explained</a:t>
            </a:r>
          </a:p>
        </p:txBody>
      </p:sp>
      <p:pic>
        <p:nvPicPr>
          <p:cNvPr id="8" name="Online Media 4" descr="Image shows thumbnail for YouTube clip embedded into this slide: 'If Statements in Python (Conditional Logic) (IF, ELIF, ELSE)'">
            <a:hlinkClick r:id="" action="ppaction://media"/>
            <a:extLst>
              <a:ext uri="{FF2B5EF4-FFF2-40B4-BE49-F238E27FC236}">
                <a16:creationId xmlns:a16="http://schemas.microsoft.com/office/drawing/2014/main" id="{A89BC327-E564-50F3-DE3D-99AD291F60F0}"/>
              </a:ext>
            </a:extLst>
          </p:cNvPr>
          <p:cNvPicPr>
            <a:picLocks noRot="1" noChangeAspect="1"/>
          </p:cNvPicPr>
          <p:nvPr>
            <a:videoFile r:link="rId1"/>
          </p:nvPr>
        </p:nvPicPr>
        <p:blipFill>
          <a:blip r:embed="rId4"/>
          <a:stretch>
            <a:fillRect/>
          </a:stretch>
        </p:blipFill>
        <p:spPr>
          <a:xfrm>
            <a:off x="2049991" y="1459235"/>
            <a:ext cx="8092017" cy="4572000"/>
          </a:xfrm>
          <a:prstGeom prst="rect">
            <a:avLst/>
          </a:prstGeom>
        </p:spPr>
      </p:pic>
      <p:sp>
        <p:nvSpPr>
          <p:cNvPr id="9" name="TextBox 8">
            <a:extLst>
              <a:ext uri="{FF2B5EF4-FFF2-40B4-BE49-F238E27FC236}">
                <a16:creationId xmlns:a16="http://schemas.microsoft.com/office/drawing/2014/main" id="{F6075AC0-1CB2-EA3F-E3FB-656BBA449A29}"/>
              </a:ext>
            </a:extLst>
          </p:cNvPr>
          <p:cNvSpPr txBox="1"/>
          <p:nvPr/>
        </p:nvSpPr>
        <p:spPr>
          <a:xfrm>
            <a:off x="2049991" y="6031235"/>
            <a:ext cx="6094638" cy="276999"/>
          </a:xfrm>
          <a:prstGeom prst="rect">
            <a:avLst/>
          </a:prstGeom>
          <a:noFill/>
        </p:spPr>
        <p:txBody>
          <a:bodyPr wrap="square">
            <a:spAutoFit/>
          </a:bodyPr>
          <a:lstStyle/>
          <a:p>
            <a:r>
              <a:rPr lang="en-AU" sz="1200">
                <a:hlinkClick r:id="rId5"/>
              </a:rPr>
              <a:t>https://www.youtube.com/watch?v=T0pLNev8Rcw</a:t>
            </a:r>
            <a:r>
              <a:rPr lang="en-AU" sz="1200"/>
              <a:t> (5:40)</a:t>
            </a:r>
          </a:p>
        </p:txBody>
      </p:sp>
      <p:sp>
        <p:nvSpPr>
          <p:cNvPr id="2" name="Slide Number Placeholder 1">
            <a:extLst>
              <a:ext uri="{FF2B5EF4-FFF2-40B4-BE49-F238E27FC236}">
                <a16:creationId xmlns:a16="http://schemas.microsoft.com/office/drawing/2014/main" id="{DDAEFE02-7C1F-51A7-06AE-191D44A309D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69518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26F84-D052-13F3-873E-990AC26183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0C40A-E5E4-590F-2BD4-1448B76425E8}"/>
              </a:ext>
            </a:extLst>
          </p:cNvPr>
          <p:cNvSpPr>
            <a:spLocks noGrp="1"/>
          </p:cNvSpPr>
          <p:nvPr>
            <p:ph type="title"/>
          </p:nvPr>
        </p:nvSpPr>
        <p:spPr/>
        <p:txBody>
          <a:bodyPr/>
          <a:lstStyle/>
          <a:p>
            <a:r>
              <a:rPr lang="en-AU">
                <a:latin typeface="+mj-lt"/>
              </a:rPr>
              <a:t>If</a:t>
            </a:r>
          </a:p>
        </p:txBody>
      </p:sp>
      <p:sp>
        <p:nvSpPr>
          <p:cNvPr id="6" name="Content Placeholder 5">
            <a:extLst>
              <a:ext uri="{FF2B5EF4-FFF2-40B4-BE49-F238E27FC236}">
                <a16:creationId xmlns:a16="http://schemas.microsoft.com/office/drawing/2014/main" id="{94EF6C0B-4C6C-2AA2-88E6-7CFC5264249A}"/>
              </a:ext>
            </a:extLst>
          </p:cNvPr>
          <p:cNvSpPr>
            <a:spLocks noGrp="1"/>
          </p:cNvSpPr>
          <p:nvPr>
            <p:ph sz="quarter" idx="19"/>
          </p:nvPr>
        </p:nvSpPr>
        <p:spPr>
          <a:xfrm>
            <a:off x="360363" y="1562471"/>
            <a:ext cx="5735637" cy="1555101"/>
          </a:xfrm>
        </p:spPr>
        <p:txBody>
          <a:bodyPr/>
          <a:lstStyle/>
          <a:p>
            <a:r>
              <a:rPr lang="en-AU">
                <a:latin typeface="+mn-lt"/>
              </a:rPr>
              <a:t>The most basic form of selection.</a:t>
            </a:r>
          </a:p>
          <a:p>
            <a:r>
              <a:rPr lang="en-AU">
                <a:latin typeface="+mn-lt"/>
              </a:rPr>
              <a:t>Executes a block of code if a specified condition is true.</a:t>
            </a:r>
          </a:p>
        </p:txBody>
      </p:sp>
      <p:pic>
        <p:nvPicPr>
          <p:cNvPr id="12" name="Picture 11" descr="A screenshot of basic structure of Python code for if statements">
            <a:extLst>
              <a:ext uri="{FF2B5EF4-FFF2-40B4-BE49-F238E27FC236}">
                <a16:creationId xmlns:a16="http://schemas.microsoft.com/office/drawing/2014/main" id="{C8FE31EB-21C7-257D-F3CA-9E25B15914A6}"/>
              </a:ext>
            </a:extLst>
          </p:cNvPr>
          <p:cNvPicPr>
            <a:picLocks noChangeAspect="1"/>
          </p:cNvPicPr>
          <p:nvPr/>
        </p:nvPicPr>
        <p:blipFill>
          <a:blip r:embed="rId3"/>
          <a:stretch>
            <a:fillRect/>
          </a:stretch>
        </p:blipFill>
        <p:spPr>
          <a:xfrm>
            <a:off x="358673" y="3414559"/>
            <a:ext cx="5611003" cy="851325"/>
          </a:xfrm>
          <a:prstGeom prst="rect">
            <a:avLst/>
          </a:prstGeom>
        </p:spPr>
      </p:pic>
      <p:pic>
        <p:nvPicPr>
          <p:cNvPr id="16" name="Picture 15" descr="A screenshot of Python code for &quot;if-temperature.py&quot; script">
            <a:extLst>
              <a:ext uri="{FF2B5EF4-FFF2-40B4-BE49-F238E27FC236}">
                <a16:creationId xmlns:a16="http://schemas.microsoft.com/office/drawing/2014/main" id="{FB9D9AAB-177B-7BFD-B076-57BEC45EF3B1}"/>
              </a:ext>
            </a:extLst>
          </p:cNvPr>
          <p:cNvPicPr>
            <a:picLocks noChangeAspect="1"/>
          </p:cNvPicPr>
          <p:nvPr/>
        </p:nvPicPr>
        <p:blipFill>
          <a:blip r:embed="rId4"/>
          <a:stretch>
            <a:fillRect/>
          </a:stretch>
        </p:blipFill>
        <p:spPr>
          <a:xfrm>
            <a:off x="6337300" y="1562471"/>
            <a:ext cx="5545097" cy="1212990"/>
          </a:xfrm>
          <a:prstGeom prst="rect">
            <a:avLst/>
          </a:prstGeom>
        </p:spPr>
      </p:pic>
      <p:pic>
        <p:nvPicPr>
          <p:cNvPr id="20" name="Picture 19" descr="A screenshot of output for &quot;if-temperature.py&quot; script">
            <a:extLst>
              <a:ext uri="{FF2B5EF4-FFF2-40B4-BE49-F238E27FC236}">
                <a16:creationId xmlns:a16="http://schemas.microsoft.com/office/drawing/2014/main" id="{A8068E42-85D9-28D3-ECD8-2104435BD34E}"/>
              </a:ext>
            </a:extLst>
          </p:cNvPr>
          <p:cNvPicPr>
            <a:picLocks noChangeAspect="1"/>
          </p:cNvPicPr>
          <p:nvPr/>
        </p:nvPicPr>
        <p:blipFill>
          <a:blip r:embed="rId5"/>
          <a:stretch>
            <a:fillRect/>
          </a:stretch>
        </p:blipFill>
        <p:spPr>
          <a:xfrm>
            <a:off x="6337300" y="3117572"/>
            <a:ext cx="5496027" cy="1212990"/>
          </a:xfrm>
          <a:prstGeom prst="rect">
            <a:avLst/>
          </a:prstGeom>
        </p:spPr>
      </p:pic>
      <p:sp>
        <p:nvSpPr>
          <p:cNvPr id="3" name="Slide Number Placeholder 2">
            <a:extLst>
              <a:ext uri="{FF2B5EF4-FFF2-40B4-BE49-F238E27FC236}">
                <a16:creationId xmlns:a16="http://schemas.microsoft.com/office/drawing/2014/main" id="{5F426C0A-CB84-D5F7-6DB7-3A710EBB990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116</a:t>
            </a:fld>
            <a:endParaRPr lang="en-AU"/>
          </a:p>
        </p:txBody>
      </p:sp>
    </p:spTree>
    <p:extLst>
      <p:ext uri="{BB962C8B-B14F-4D97-AF65-F5344CB8AC3E}">
        <p14:creationId xmlns:p14="http://schemas.microsoft.com/office/powerpoint/2010/main" val="363628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20631-F4D9-24B1-B811-221BBE1DDAA1}"/>
              </a:ext>
            </a:extLst>
          </p:cNvPr>
          <p:cNvSpPr>
            <a:spLocks noGrp="1"/>
          </p:cNvSpPr>
          <p:nvPr>
            <p:ph type="title"/>
          </p:nvPr>
        </p:nvSpPr>
        <p:spPr/>
        <p:txBody>
          <a:bodyPr/>
          <a:lstStyle/>
          <a:p>
            <a:r>
              <a:rPr lang="en-AU">
                <a:latin typeface="+mj-lt"/>
              </a:rPr>
              <a:t>Will this code print a statement?</a:t>
            </a:r>
          </a:p>
        </p:txBody>
      </p:sp>
      <p:sp>
        <p:nvSpPr>
          <p:cNvPr id="4" name="Text Placeholder 3">
            <a:extLst>
              <a:ext uri="{FF2B5EF4-FFF2-40B4-BE49-F238E27FC236}">
                <a16:creationId xmlns:a16="http://schemas.microsoft.com/office/drawing/2014/main" id="{4E86B0FE-7FD3-B07E-61B8-06EBDF5469B6}"/>
              </a:ext>
            </a:extLst>
          </p:cNvPr>
          <p:cNvSpPr>
            <a:spLocks noGrp="1"/>
          </p:cNvSpPr>
          <p:nvPr>
            <p:ph type="body" sz="quarter" idx="18"/>
          </p:nvPr>
        </p:nvSpPr>
        <p:spPr/>
        <p:txBody>
          <a:bodyPr/>
          <a:lstStyle/>
          <a:p>
            <a:r>
              <a:rPr lang="en-AU">
                <a:latin typeface="+mj-lt"/>
              </a:rPr>
              <a:t>Check for understanding</a:t>
            </a:r>
          </a:p>
        </p:txBody>
      </p:sp>
      <p:pic>
        <p:nvPicPr>
          <p:cNvPr id="26" name="Picture 25">
            <a:extLst>
              <a:ext uri="{FF2B5EF4-FFF2-40B4-BE49-F238E27FC236}">
                <a16:creationId xmlns:a16="http://schemas.microsoft.com/office/drawing/2014/main" id="{9D5B5636-2235-1265-2018-1C1FBD73B0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999" y="2157800"/>
            <a:ext cx="4706520" cy="3517697"/>
          </a:xfrm>
          <a:prstGeom prst="rect">
            <a:avLst/>
          </a:prstGeom>
        </p:spPr>
      </p:pic>
      <p:pic>
        <p:nvPicPr>
          <p:cNvPr id="10" name="Picture 9" descr="A screenshot of Python code for &quot;if-temperature.py&quot; script. Temperature variable equals 27">
            <a:extLst>
              <a:ext uri="{FF2B5EF4-FFF2-40B4-BE49-F238E27FC236}">
                <a16:creationId xmlns:a16="http://schemas.microsoft.com/office/drawing/2014/main" id="{807838A2-825C-5FF7-56C3-088B4054086B}"/>
              </a:ext>
            </a:extLst>
          </p:cNvPr>
          <p:cNvPicPr>
            <a:picLocks noChangeAspect="1"/>
          </p:cNvPicPr>
          <p:nvPr/>
        </p:nvPicPr>
        <p:blipFill>
          <a:blip r:embed="rId4"/>
          <a:stretch>
            <a:fillRect/>
          </a:stretch>
        </p:blipFill>
        <p:spPr>
          <a:xfrm>
            <a:off x="5367298" y="1968173"/>
            <a:ext cx="4877481" cy="1143160"/>
          </a:xfrm>
          <a:prstGeom prst="rect">
            <a:avLst/>
          </a:prstGeom>
        </p:spPr>
      </p:pic>
      <p:pic>
        <p:nvPicPr>
          <p:cNvPr id="20" name="Content Placeholder 19" descr="Thumbs up sign outline">
            <a:extLst>
              <a:ext uri="{FF2B5EF4-FFF2-40B4-BE49-F238E27FC236}">
                <a16:creationId xmlns:a16="http://schemas.microsoft.com/office/drawing/2014/main" id="{4B52FE47-6518-DF63-ADB0-43E200F23DD1}"/>
              </a:ext>
            </a:extLst>
          </p:cNvPr>
          <p:cNvPicPr>
            <a:picLocks noGrp="1" noChangeAspect="1"/>
          </p:cNvPicPr>
          <p:nvPr>
            <p:ph sz="quarter" idx="19"/>
          </p:nvPr>
        </p:nvPicPr>
        <p:blipFill>
          <a:blip r:embed="rId5">
            <a:extLst>
              <a:ext uri="{96DAC541-7B7A-43D3-8B79-37D633B846F1}">
                <asvg:svgBlip xmlns:asvg="http://schemas.microsoft.com/office/drawing/2016/SVG/main" r:embed="rId6"/>
              </a:ext>
            </a:extLst>
          </a:blip>
          <a:stretch>
            <a:fillRect/>
          </a:stretch>
        </p:blipFill>
        <p:spPr>
          <a:xfrm>
            <a:off x="10574979" y="2082553"/>
            <a:ext cx="914400" cy="914400"/>
          </a:xfrm>
        </p:spPr>
      </p:pic>
      <p:pic>
        <p:nvPicPr>
          <p:cNvPr id="12" name="Picture 11" descr="A screenshot of Python code for &quot;if-temperature.py&quot; script. Temperature variable equals 15">
            <a:extLst>
              <a:ext uri="{FF2B5EF4-FFF2-40B4-BE49-F238E27FC236}">
                <a16:creationId xmlns:a16="http://schemas.microsoft.com/office/drawing/2014/main" id="{A6DAA0D5-D40A-D0BD-85EB-27694BB45578}"/>
              </a:ext>
            </a:extLst>
          </p:cNvPr>
          <p:cNvPicPr>
            <a:picLocks noChangeAspect="1"/>
          </p:cNvPicPr>
          <p:nvPr/>
        </p:nvPicPr>
        <p:blipFill>
          <a:blip r:embed="rId7"/>
          <a:stretch>
            <a:fillRect/>
          </a:stretch>
        </p:blipFill>
        <p:spPr>
          <a:xfrm>
            <a:off x="5367298" y="3407149"/>
            <a:ext cx="4867954" cy="1019317"/>
          </a:xfrm>
          <a:prstGeom prst="rect">
            <a:avLst/>
          </a:prstGeom>
        </p:spPr>
      </p:pic>
      <p:pic>
        <p:nvPicPr>
          <p:cNvPr id="22" name="Graphic 21" descr="Thumbs Down outline">
            <a:extLst>
              <a:ext uri="{FF2B5EF4-FFF2-40B4-BE49-F238E27FC236}">
                <a16:creationId xmlns:a16="http://schemas.microsoft.com/office/drawing/2014/main" id="{BBFF6388-553F-BC2C-A865-A24E989157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4979" y="3459607"/>
            <a:ext cx="914400" cy="914400"/>
          </a:xfrm>
          <a:prstGeom prst="rect">
            <a:avLst/>
          </a:prstGeom>
        </p:spPr>
      </p:pic>
      <p:pic>
        <p:nvPicPr>
          <p:cNvPr id="14" name="Picture 13" descr="A screenshot of Python code for &quot;if-temperature.py&quot; script. Temperature variable equals 25">
            <a:extLst>
              <a:ext uri="{FF2B5EF4-FFF2-40B4-BE49-F238E27FC236}">
                <a16:creationId xmlns:a16="http://schemas.microsoft.com/office/drawing/2014/main" id="{44DEAE5F-0B82-95D4-2F5A-ACADFD12C4EE}"/>
              </a:ext>
            </a:extLst>
          </p:cNvPr>
          <p:cNvPicPr>
            <a:picLocks noChangeAspect="1"/>
          </p:cNvPicPr>
          <p:nvPr/>
        </p:nvPicPr>
        <p:blipFill>
          <a:blip r:embed="rId10"/>
          <a:stretch>
            <a:fillRect/>
          </a:stretch>
        </p:blipFill>
        <p:spPr>
          <a:xfrm>
            <a:off x="5367298" y="4627531"/>
            <a:ext cx="4906060" cy="1247949"/>
          </a:xfrm>
          <a:prstGeom prst="rect">
            <a:avLst/>
          </a:prstGeom>
        </p:spPr>
      </p:pic>
      <p:pic>
        <p:nvPicPr>
          <p:cNvPr id="25" name="Graphic 24" descr="Thumbs Down outline">
            <a:extLst>
              <a:ext uri="{FF2B5EF4-FFF2-40B4-BE49-F238E27FC236}">
                <a16:creationId xmlns:a16="http://schemas.microsoft.com/office/drawing/2014/main" id="{1BDFCC8D-7F8B-FBE7-A2E0-C24DDDCF8F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4979" y="4794305"/>
            <a:ext cx="914400" cy="914400"/>
          </a:xfrm>
          <a:prstGeom prst="rect">
            <a:avLst/>
          </a:prstGeom>
        </p:spPr>
      </p:pic>
      <p:sp>
        <p:nvSpPr>
          <p:cNvPr id="2" name="Slide Number Placeholder 1">
            <a:extLst>
              <a:ext uri="{FF2B5EF4-FFF2-40B4-BE49-F238E27FC236}">
                <a16:creationId xmlns:a16="http://schemas.microsoft.com/office/drawing/2014/main" id="{794C4FCC-962C-C07C-AE9A-262F132637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199363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08EA-9A8E-942C-38E5-42451930B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60BD8-CE95-0583-21C9-D65A4CA4EBE2}"/>
              </a:ext>
            </a:extLst>
          </p:cNvPr>
          <p:cNvSpPr>
            <a:spLocks noGrp="1"/>
          </p:cNvSpPr>
          <p:nvPr>
            <p:ph type="title"/>
          </p:nvPr>
        </p:nvSpPr>
        <p:spPr/>
        <p:txBody>
          <a:bodyPr/>
          <a:lstStyle/>
          <a:p>
            <a:r>
              <a:rPr lang="en-AU">
                <a:latin typeface="+mj-lt"/>
              </a:rPr>
              <a:t>If-Else</a:t>
            </a:r>
          </a:p>
        </p:txBody>
      </p:sp>
      <p:sp>
        <p:nvSpPr>
          <p:cNvPr id="6" name="Content Placeholder 5">
            <a:extLst>
              <a:ext uri="{FF2B5EF4-FFF2-40B4-BE49-F238E27FC236}">
                <a16:creationId xmlns:a16="http://schemas.microsoft.com/office/drawing/2014/main" id="{BCDB37E5-A8F2-E8DB-E850-90D8BEEEE232}"/>
              </a:ext>
            </a:extLst>
          </p:cNvPr>
          <p:cNvSpPr>
            <a:spLocks noGrp="1"/>
          </p:cNvSpPr>
          <p:nvPr>
            <p:ph sz="quarter" idx="19"/>
          </p:nvPr>
        </p:nvSpPr>
        <p:spPr>
          <a:xfrm>
            <a:off x="360363" y="1562471"/>
            <a:ext cx="5735637" cy="1676776"/>
          </a:xfrm>
        </p:spPr>
        <p:txBody>
          <a:bodyPr/>
          <a:lstStyle/>
          <a:p>
            <a:r>
              <a:rPr lang="en-AU">
                <a:latin typeface="+mn-lt"/>
              </a:rPr>
              <a:t>Extends the if statement by providing an alternative block of code to execute if the condition is false.</a:t>
            </a:r>
          </a:p>
        </p:txBody>
      </p:sp>
      <p:pic>
        <p:nvPicPr>
          <p:cNvPr id="8" name="Picture 7" descr="A screenshot of basic structure of Python code for if-else statements">
            <a:extLst>
              <a:ext uri="{FF2B5EF4-FFF2-40B4-BE49-F238E27FC236}">
                <a16:creationId xmlns:a16="http://schemas.microsoft.com/office/drawing/2014/main" id="{C59B57A9-8AE9-62B5-3C34-D1BE3E1F119E}"/>
              </a:ext>
            </a:extLst>
          </p:cNvPr>
          <p:cNvPicPr>
            <a:picLocks noChangeAspect="1"/>
          </p:cNvPicPr>
          <p:nvPr/>
        </p:nvPicPr>
        <p:blipFill>
          <a:blip r:embed="rId3"/>
          <a:stretch>
            <a:fillRect/>
          </a:stretch>
        </p:blipFill>
        <p:spPr>
          <a:xfrm>
            <a:off x="360363" y="3586958"/>
            <a:ext cx="5735637" cy="1213308"/>
          </a:xfrm>
          <a:prstGeom prst="rect">
            <a:avLst/>
          </a:prstGeom>
        </p:spPr>
      </p:pic>
      <p:pic>
        <p:nvPicPr>
          <p:cNvPr id="10" name="Picture 9" descr="A screenshot of Python code for &quot;if-else-temperature.py&quot; script">
            <a:extLst>
              <a:ext uri="{FF2B5EF4-FFF2-40B4-BE49-F238E27FC236}">
                <a16:creationId xmlns:a16="http://schemas.microsoft.com/office/drawing/2014/main" id="{70218A50-7BDB-319F-7278-A480354BBFD1}"/>
              </a:ext>
            </a:extLst>
          </p:cNvPr>
          <p:cNvPicPr>
            <a:picLocks noChangeAspect="1"/>
          </p:cNvPicPr>
          <p:nvPr/>
        </p:nvPicPr>
        <p:blipFill>
          <a:blip r:embed="rId4"/>
          <a:stretch>
            <a:fillRect/>
          </a:stretch>
        </p:blipFill>
        <p:spPr>
          <a:xfrm>
            <a:off x="6324599" y="1562470"/>
            <a:ext cx="5567761" cy="1676777"/>
          </a:xfrm>
          <a:prstGeom prst="rect">
            <a:avLst/>
          </a:prstGeom>
        </p:spPr>
      </p:pic>
      <p:pic>
        <p:nvPicPr>
          <p:cNvPr id="13" name="Picture 12" descr="A screenshot of output for &quot;if-else-temperature.py&quot; script">
            <a:extLst>
              <a:ext uri="{FF2B5EF4-FFF2-40B4-BE49-F238E27FC236}">
                <a16:creationId xmlns:a16="http://schemas.microsoft.com/office/drawing/2014/main" id="{762A5F88-68A8-4AE8-F0B7-D663D784402D}"/>
              </a:ext>
            </a:extLst>
          </p:cNvPr>
          <p:cNvPicPr>
            <a:picLocks noChangeAspect="1"/>
          </p:cNvPicPr>
          <p:nvPr/>
        </p:nvPicPr>
        <p:blipFill>
          <a:blip r:embed="rId5"/>
          <a:stretch>
            <a:fillRect/>
          </a:stretch>
        </p:blipFill>
        <p:spPr>
          <a:xfrm>
            <a:off x="6323868" y="3586958"/>
            <a:ext cx="5532547" cy="1342851"/>
          </a:xfrm>
          <a:prstGeom prst="rect">
            <a:avLst/>
          </a:prstGeom>
        </p:spPr>
      </p:pic>
      <p:sp>
        <p:nvSpPr>
          <p:cNvPr id="3" name="Slide Number Placeholder 2">
            <a:extLst>
              <a:ext uri="{FF2B5EF4-FFF2-40B4-BE49-F238E27FC236}">
                <a16:creationId xmlns:a16="http://schemas.microsoft.com/office/drawing/2014/main" id="{7AED1607-6DE2-0560-A253-E03BE54DCC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118</a:t>
            </a:fld>
            <a:endParaRPr lang="en-AU"/>
          </a:p>
        </p:txBody>
      </p:sp>
    </p:spTree>
    <p:extLst>
      <p:ext uri="{BB962C8B-B14F-4D97-AF65-F5344CB8AC3E}">
        <p14:creationId xmlns:p14="http://schemas.microsoft.com/office/powerpoint/2010/main" val="296565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E446-2289-785F-EDFA-944026AD8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5DE4A-36C4-2DA6-D89B-29ABCBC7044E}"/>
              </a:ext>
            </a:extLst>
          </p:cNvPr>
          <p:cNvSpPr>
            <a:spLocks noGrp="1"/>
          </p:cNvSpPr>
          <p:nvPr>
            <p:ph type="title"/>
          </p:nvPr>
        </p:nvSpPr>
        <p:spPr/>
        <p:txBody>
          <a:bodyPr/>
          <a:lstStyle/>
          <a:p>
            <a:r>
              <a:rPr lang="en-AU">
                <a:latin typeface="+mj-lt"/>
              </a:rPr>
              <a:t>Elif</a:t>
            </a:r>
          </a:p>
        </p:txBody>
      </p:sp>
      <p:sp>
        <p:nvSpPr>
          <p:cNvPr id="6" name="Content Placeholder 5">
            <a:extLst>
              <a:ext uri="{FF2B5EF4-FFF2-40B4-BE49-F238E27FC236}">
                <a16:creationId xmlns:a16="http://schemas.microsoft.com/office/drawing/2014/main" id="{32F27154-DB70-0ECA-9F9C-B3FA24CC89A5}"/>
              </a:ext>
            </a:extLst>
          </p:cNvPr>
          <p:cNvSpPr>
            <a:spLocks noGrp="1"/>
          </p:cNvSpPr>
          <p:nvPr>
            <p:ph sz="quarter" idx="19"/>
          </p:nvPr>
        </p:nvSpPr>
        <p:spPr>
          <a:xfrm>
            <a:off x="360363" y="1562471"/>
            <a:ext cx="5735637" cy="1894628"/>
          </a:xfrm>
        </p:spPr>
        <p:txBody>
          <a:bodyPr/>
          <a:lstStyle/>
          <a:p>
            <a:r>
              <a:rPr lang="en-AU">
                <a:latin typeface="+mn-lt"/>
              </a:rPr>
              <a:t>Allows for multiple conditions to be checked sequentially.</a:t>
            </a:r>
          </a:p>
          <a:p>
            <a:r>
              <a:rPr lang="en-AU">
                <a:latin typeface="+mn-lt"/>
              </a:rPr>
              <a:t>If the first condition is false, it checks the next condition.</a:t>
            </a:r>
          </a:p>
        </p:txBody>
      </p:sp>
      <p:pic>
        <p:nvPicPr>
          <p:cNvPr id="8" name="Picture 7" descr="A screenshot of basic structure of Python code for elif statements">
            <a:extLst>
              <a:ext uri="{FF2B5EF4-FFF2-40B4-BE49-F238E27FC236}">
                <a16:creationId xmlns:a16="http://schemas.microsoft.com/office/drawing/2014/main" id="{30873B70-7B2E-DDB2-102C-4B8ACE8F38C5}"/>
              </a:ext>
            </a:extLst>
          </p:cNvPr>
          <p:cNvPicPr>
            <a:picLocks noChangeAspect="1"/>
          </p:cNvPicPr>
          <p:nvPr/>
        </p:nvPicPr>
        <p:blipFill>
          <a:blip r:embed="rId3"/>
          <a:stretch>
            <a:fillRect/>
          </a:stretch>
        </p:blipFill>
        <p:spPr>
          <a:xfrm>
            <a:off x="358029" y="3964502"/>
            <a:ext cx="5509373" cy="1697656"/>
          </a:xfrm>
          <a:prstGeom prst="rect">
            <a:avLst/>
          </a:prstGeom>
        </p:spPr>
      </p:pic>
      <p:pic>
        <p:nvPicPr>
          <p:cNvPr id="11" name="Picture 10" descr="A screenshot of Python code for &quot;elif-temperature.py&quot; script">
            <a:extLst>
              <a:ext uri="{FF2B5EF4-FFF2-40B4-BE49-F238E27FC236}">
                <a16:creationId xmlns:a16="http://schemas.microsoft.com/office/drawing/2014/main" id="{D0814B07-4CC3-EBA7-C9A3-DFE2EC4F3580}"/>
              </a:ext>
            </a:extLst>
          </p:cNvPr>
          <p:cNvPicPr>
            <a:picLocks noChangeAspect="1"/>
          </p:cNvPicPr>
          <p:nvPr/>
        </p:nvPicPr>
        <p:blipFill>
          <a:blip r:embed="rId4"/>
          <a:stretch>
            <a:fillRect/>
          </a:stretch>
        </p:blipFill>
        <p:spPr>
          <a:xfrm>
            <a:off x="6324599" y="1562470"/>
            <a:ext cx="5502940" cy="1894629"/>
          </a:xfrm>
          <a:prstGeom prst="rect">
            <a:avLst/>
          </a:prstGeom>
        </p:spPr>
      </p:pic>
      <p:pic>
        <p:nvPicPr>
          <p:cNvPr id="13" name="Picture 12" descr="A screenshot of output for &quot;elif-temperature.py&quot; script">
            <a:extLst>
              <a:ext uri="{FF2B5EF4-FFF2-40B4-BE49-F238E27FC236}">
                <a16:creationId xmlns:a16="http://schemas.microsoft.com/office/drawing/2014/main" id="{7CB8168B-6875-3932-A710-FE7343A6364D}"/>
              </a:ext>
            </a:extLst>
          </p:cNvPr>
          <p:cNvPicPr>
            <a:picLocks noChangeAspect="1"/>
          </p:cNvPicPr>
          <p:nvPr/>
        </p:nvPicPr>
        <p:blipFill>
          <a:blip r:embed="rId5"/>
          <a:stretch>
            <a:fillRect/>
          </a:stretch>
        </p:blipFill>
        <p:spPr>
          <a:xfrm>
            <a:off x="6324599" y="3964502"/>
            <a:ext cx="5494439" cy="1411023"/>
          </a:xfrm>
          <a:prstGeom prst="rect">
            <a:avLst/>
          </a:prstGeom>
        </p:spPr>
      </p:pic>
      <p:sp>
        <p:nvSpPr>
          <p:cNvPr id="3" name="Slide Number Placeholder 2">
            <a:extLst>
              <a:ext uri="{FF2B5EF4-FFF2-40B4-BE49-F238E27FC236}">
                <a16:creationId xmlns:a16="http://schemas.microsoft.com/office/drawing/2014/main" id="{5D288FDA-D1BA-CB2F-DD20-1FB3BEFC95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Tree>
    <p:extLst>
      <p:ext uri="{BB962C8B-B14F-4D97-AF65-F5344CB8AC3E}">
        <p14:creationId xmlns:p14="http://schemas.microsoft.com/office/powerpoint/2010/main" val="379472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A04F4-8009-CDFC-83FB-B3ABC303FC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2725D7-DDE8-E940-640E-515AB2DACD78}"/>
              </a:ext>
            </a:extLst>
          </p:cNvPr>
          <p:cNvSpPr>
            <a:spLocks noGrp="1"/>
          </p:cNvSpPr>
          <p:nvPr>
            <p:ph type="title"/>
          </p:nvPr>
        </p:nvSpPr>
        <p:spPr/>
        <p:txBody>
          <a:bodyPr/>
          <a:lstStyle/>
          <a:p>
            <a:r>
              <a:rPr lang="en-AU">
                <a:latin typeface="+mj-lt"/>
              </a:rPr>
              <a:t>Learning intentions and success criteria (3)</a:t>
            </a:r>
          </a:p>
        </p:txBody>
      </p:sp>
      <p:sp>
        <p:nvSpPr>
          <p:cNvPr id="3" name="TextBox 2">
            <a:extLst>
              <a:ext uri="{FF2B5EF4-FFF2-40B4-BE49-F238E27FC236}">
                <a16:creationId xmlns:a16="http://schemas.microsoft.com/office/drawing/2014/main" id="{8950517D-745F-84ED-73B2-DF40A90124D0}"/>
              </a:ext>
            </a:extLst>
          </p:cNvPr>
          <p:cNvSpPr txBox="1"/>
          <p:nvPr/>
        </p:nvSpPr>
        <p:spPr>
          <a:xfrm>
            <a:off x="359998" y="1915633"/>
            <a:ext cx="11303000" cy="409798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recognise how different data representations for journeys have changed</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apply an engineering design process to solve a real-world problem involving EV car travel.</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identify and explain types of data represented in various travel-related images</a:t>
            </a:r>
          </a:p>
          <a:p>
            <a:pPr marL="342900" indent="-342900">
              <a:lnSpc>
                <a:spcPct val="150000"/>
              </a:lnSpc>
              <a:spcAft>
                <a:spcPts val="1200"/>
              </a:spcAft>
              <a:buFont typeface="Arial"/>
              <a:buChar char="•"/>
            </a:pPr>
            <a:r>
              <a:rPr lang="en-AU" sz="2000">
                <a:ea typeface="+mn-lt"/>
                <a:cs typeface="Arial" panose="020B0604020202020204" pitchFamily="34" charset="0"/>
              </a:rPr>
              <a:t>recognise challenges related to EV travel and charging infrastructure</a:t>
            </a:r>
          </a:p>
          <a:p>
            <a:pPr marL="342900" indent="-342900">
              <a:lnSpc>
                <a:spcPct val="150000"/>
              </a:lnSpc>
              <a:spcAft>
                <a:spcPts val="1200"/>
              </a:spcAft>
              <a:buFont typeface="Arial"/>
              <a:buChar char="•"/>
            </a:pPr>
            <a:r>
              <a:rPr lang="en-AU" sz="2000">
                <a:ea typeface="+mn-lt"/>
                <a:cs typeface="Arial" panose="020B0604020202020204" pitchFamily="34" charset="0"/>
              </a:rPr>
              <a:t>define a clear problem statement for planning a long-distance EV car trip.</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1F84DE39-A32D-6198-E22B-7C8E5CCF38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47428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183CB6-A359-8C3D-F4A6-D9F3BB108453}"/>
              </a:ext>
            </a:extLst>
          </p:cNvPr>
          <p:cNvSpPr>
            <a:spLocks noGrp="1"/>
          </p:cNvSpPr>
          <p:nvPr>
            <p:ph type="title"/>
          </p:nvPr>
        </p:nvSpPr>
        <p:spPr/>
        <p:txBody>
          <a:bodyPr/>
          <a:lstStyle/>
          <a:p>
            <a:r>
              <a:rPr lang="en-AU">
                <a:latin typeface="+mj-lt"/>
              </a:rPr>
              <a:t>Elif – guided practice</a:t>
            </a:r>
          </a:p>
        </p:txBody>
      </p:sp>
      <p:sp>
        <p:nvSpPr>
          <p:cNvPr id="5" name="Content Placeholder 4">
            <a:extLst>
              <a:ext uri="{FF2B5EF4-FFF2-40B4-BE49-F238E27FC236}">
                <a16:creationId xmlns:a16="http://schemas.microsoft.com/office/drawing/2014/main" id="{BBEE7675-03CF-C146-5F1D-54808032E671}"/>
              </a:ext>
            </a:extLst>
          </p:cNvPr>
          <p:cNvSpPr>
            <a:spLocks noGrp="1"/>
          </p:cNvSpPr>
          <p:nvPr>
            <p:ph sz="quarter" idx="19"/>
          </p:nvPr>
        </p:nvSpPr>
        <p:spPr/>
        <p:txBody>
          <a:bodyPr/>
          <a:lstStyle/>
          <a:p>
            <a:r>
              <a:rPr lang="en-AU">
                <a:latin typeface="+mn-lt"/>
              </a:rPr>
              <a:t>Create a program that asks the user to input a number and prints whether it is positive, negative, or zero.</a:t>
            </a:r>
          </a:p>
        </p:txBody>
      </p:sp>
      <p:pic>
        <p:nvPicPr>
          <p:cNvPr id="9" name="Picture 8" descr="A screenshot of Python code for &quot;elif-guided.py&quot; script">
            <a:extLst>
              <a:ext uri="{FF2B5EF4-FFF2-40B4-BE49-F238E27FC236}">
                <a16:creationId xmlns:a16="http://schemas.microsoft.com/office/drawing/2014/main" id="{87A546A0-C953-8ECF-6611-07341DB1B10A}"/>
              </a:ext>
            </a:extLst>
          </p:cNvPr>
          <p:cNvPicPr>
            <a:picLocks noChangeAspect="1"/>
          </p:cNvPicPr>
          <p:nvPr/>
        </p:nvPicPr>
        <p:blipFill>
          <a:blip r:embed="rId2"/>
          <a:stretch>
            <a:fillRect/>
          </a:stretch>
        </p:blipFill>
        <p:spPr>
          <a:xfrm>
            <a:off x="6324598" y="1562461"/>
            <a:ext cx="5508000" cy="2029260"/>
          </a:xfrm>
          <a:prstGeom prst="rect">
            <a:avLst/>
          </a:prstGeom>
        </p:spPr>
      </p:pic>
      <p:sp>
        <p:nvSpPr>
          <p:cNvPr id="2" name="Slide Number Placeholder 1">
            <a:extLst>
              <a:ext uri="{FF2B5EF4-FFF2-40B4-BE49-F238E27FC236}">
                <a16:creationId xmlns:a16="http://schemas.microsoft.com/office/drawing/2014/main" id="{5DA01240-09AC-DAD0-E868-2863244834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extLst>
      <p:ext uri="{BB962C8B-B14F-4D97-AF65-F5344CB8AC3E}">
        <p14:creationId xmlns:p14="http://schemas.microsoft.com/office/powerpoint/2010/main" val="15585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951F8-D85E-AB6E-06B7-3521AFDCF39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3E8019A-BD8C-B7E9-FBB9-E5059CF3F145}"/>
              </a:ext>
            </a:extLst>
          </p:cNvPr>
          <p:cNvSpPr>
            <a:spLocks noGrp="1"/>
          </p:cNvSpPr>
          <p:nvPr>
            <p:ph type="title"/>
          </p:nvPr>
        </p:nvSpPr>
        <p:spPr/>
        <p:txBody>
          <a:bodyPr/>
          <a:lstStyle/>
          <a:p>
            <a:r>
              <a:rPr lang="en-AU">
                <a:latin typeface="+mj-lt"/>
              </a:rPr>
              <a:t>Scenario – Choosing a route based on traffic</a:t>
            </a:r>
          </a:p>
        </p:txBody>
      </p:sp>
      <p:sp>
        <p:nvSpPr>
          <p:cNvPr id="7" name="Text Placeholder 6">
            <a:extLst>
              <a:ext uri="{FF2B5EF4-FFF2-40B4-BE49-F238E27FC236}">
                <a16:creationId xmlns:a16="http://schemas.microsoft.com/office/drawing/2014/main" id="{FCE2EB82-4091-802D-631F-42842FE02200}"/>
              </a:ext>
            </a:extLst>
          </p:cNvPr>
          <p:cNvSpPr>
            <a:spLocks noGrp="1"/>
          </p:cNvSpPr>
          <p:nvPr>
            <p:ph type="body" sz="quarter" idx="18"/>
          </p:nvPr>
        </p:nvSpPr>
        <p:spPr/>
        <p:txBody>
          <a:bodyPr/>
          <a:lstStyle/>
          <a:p>
            <a:r>
              <a:rPr lang="en-AU">
                <a:latin typeface="+mj-lt"/>
              </a:rPr>
              <a:t>Selection – Independent exercise</a:t>
            </a:r>
          </a:p>
        </p:txBody>
      </p:sp>
      <p:sp>
        <p:nvSpPr>
          <p:cNvPr id="8" name="Content Placeholder 7">
            <a:extLst>
              <a:ext uri="{FF2B5EF4-FFF2-40B4-BE49-F238E27FC236}">
                <a16:creationId xmlns:a16="http://schemas.microsoft.com/office/drawing/2014/main" id="{3A474EEF-C22D-0363-AFF8-7F09CFBAF05D}"/>
              </a:ext>
            </a:extLst>
          </p:cNvPr>
          <p:cNvSpPr>
            <a:spLocks noGrp="1"/>
          </p:cNvSpPr>
          <p:nvPr>
            <p:ph sz="quarter" idx="19"/>
          </p:nvPr>
        </p:nvSpPr>
        <p:spPr/>
        <p:txBody>
          <a:bodyPr/>
          <a:lstStyle/>
          <a:p>
            <a:r>
              <a:rPr lang="en-AU">
                <a:latin typeface="+mn-lt"/>
              </a:rPr>
              <a:t>Create a python script for a scenario where the decision depends on traffic conditions. As an example:</a:t>
            </a:r>
          </a:p>
          <a:p>
            <a:r>
              <a:rPr lang="en-AU">
                <a:latin typeface="+mn-lt"/>
              </a:rPr>
              <a:t>If the main highway is congested, take the side roads; otherwise, use the highway.</a:t>
            </a:r>
          </a:p>
        </p:txBody>
      </p:sp>
      <p:sp>
        <p:nvSpPr>
          <p:cNvPr id="3" name="Slide Number Placeholder 2">
            <a:extLst>
              <a:ext uri="{FF2B5EF4-FFF2-40B4-BE49-F238E27FC236}">
                <a16:creationId xmlns:a16="http://schemas.microsoft.com/office/drawing/2014/main" id="{CD6F286E-FE35-DB17-EDC0-4CD13914CD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121</a:t>
            </a:fld>
            <a:endParaRPr lang="en-AU"/>
          </a:p>
        </p:txBody>
      </p:sp>
    </p:spTree>
    <p:extLst>
      <p:ext uri="{BB962C8B-B14F-4D97-AF65-F5344CB8AC3E}">
        <p14:creationId xmlns:p14="http://schemas.microsoft.com/office/powerpoint/2010/main" val="360545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15723-D563-CE7C-38DF-B8D495262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3DE0D-B4C9-FE83-A809-ADFFDD0A5A95}"/>
              </a:ext>
            </a:extLst>
          </p:cNvPr>
          <p:cNvSpPr>
            <a:spLocks noGrp="1"/>
          </p:cNvSpPr>
          <p:nvPr>
            <p:ph type="title"/>
          </p:nvPr>
        </p:nvSpPr>
        <p:spPr/>
        <p:txBody>
          <a:bodyPr/>
          <a:lstStyle/>
          <a:p>
            <a:r>
              <a:rPr lang="en-AU">
                <a:latin typeface="+mj-lt"/>
              </a:rPr>
              <a:t>Possible solution (1)</a:t>
            </a:r>
          </a:p>
        </p:txBody>
      </p:sp>
      <p:pic>
        <p:nvPicPr>
          <p:cNvPr id="6" name="Picture 5" descr="A screenshot of Python code for &quot;select-route-traffic.py&quot; script">
            <a:extLst>
              <a:ext uri="{FF2B5EF4-FFF2-40B4-BE49-F238E27FC236}">
                <a16:creationId xmlns:a16="http://schemas.microsoft.com/office/drawing/2014/main" id="{6C66FA38-95AE-B4B4-B09A-E0E339861813}"/>
              </a:ext>
            </a:extLst>
          </p:cNvPr>
          <p:cNvPicPr>
            <a:picLocks noChangeAspect="1"/>
          </p:cNvPicPr>
          <p:nvPr/>
        </p:nvPicPr>
        <p:blipFill>
          <a:blip r:embed="rId3"/>
          <a:stretch>
            <a:fillRect/>
          </a:stretch>
        </p:blipFill>
        <p:spPr>
          <a:xfrm>
            <a:off x="1776000" y="1587182"/>
            <a:ext cx="8640000" cy="2807131"/>
          </a:xfrm>
          <a:prstGeom prst="rect">
            <a:avLst/>
          </a:prstGeom>
        </p:spPr>
      </p:pic>
      <p:pic>
        <p:nvPicPr>
          <p:cNvPr id="8" name="Picture 7" descr="A screenshot of output for &quot;select-route-traffic.py&quot; script">
            <a:extLst>
              <a:ext uri="{FF2B5EF4-FFF2-40B4-BE49-F238E27FC236}">
                <a16:creationId xmlns:a16="http://schemas.microsoft.com/office/drawing/2014/main" id="{F19A9B1E-D19D-B923-E4DC-50D7A337A034}"/>
              </a:ext>
            </a:extLst>
          </p:cNvPr>
          <p:cNvPicPr>
            <a:picLocks noChangeAspect="1"/>
          </p:cNvPicPr>
          <p:nvPr/>
        </p:nvPicPr>
        <p:blipFill>
          <a:blip r:embed="rId4"/>
          <a:stretch>
            <a:fillRect/>
          </a:stretch>
        </p:blipFill>
        <p:spPr>
          <a:xfrm>
            <a:off x="1776000" y="4642577"/>
            <a:ext cx="8640000" cy="1478195"/>
          </a:xfrm>
          <a:prstGeom prst="rect">
            <a:avLst/>
          </a:prstGeom>
        </p:spPr>
      </p:pic>
      <p:sp>
        <p:nvSpPr>
          <p:cNvPr id="3" name="Slide Number Placeholder 2">
            <a:extLst>
              <a:ext uri="{FF2B5EF4-FFF2-40B4-BE49-F238E27FC236}">
                <a16:creationId xmlns:a16="http://schemas.microsoft.com/office/drawing/2014/main" id="{38D62EE7-AA22-26A3-A45F-435E83F296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122</a:t>
            </a:fld>
            <a:endParaRPr lang="en-AU"/>
          </a:p>
        </p:txBody>
      </p:sp>
    </p:spTree>
    <p:extLst>
      <p:ext uri="{BB962C8B-B14F-4D97-AF65-F5344CB8AC3E}">
        <p14:creationId xmlns:p14="http://schemas.microsoft.com/office/powerpoint/2010/main" val="326621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6137D-C872-BFF6-D9EF-E06F2CE6B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B81B2-36F1-7891-A28C-4D79909B4CA2}"/>
              </a:ext>
            </a:extLst>
          </p:cNvPr>
          <p:cNvSpPr>
            <a:spLocks noGrp="1"/>
          </p:cNvSpPr>
          <p:nvPr>
            <p:ph type="title"/>
          </p:nvPr>
        </p:nvSpPr>
        <p:spPr/>
        <p:txBody>
          <a:bodyPr/>
          <a:lstStyle/>
          <a:p>
            <a:r>
              <a:rPr lang="en-AU"/>
              <a:t>Possible solution (2)</a:t>
            </a:r>
          </a:p>
        </p:txBody>
      </p:sp>
      <p:pic>
        <p:nvPicPr>
          <p:cNvPr id="9" name="Picture 8" descr="A screenshot of Python code for &quot;check-battery-charge.py&quot; script">
            <a:extLst>
              <a:ext uri="{FF2B5EF4-FFF2-40B4-BE49-F238E27FC236}">
                <a16:creationId xmlns:a16="http://schemas.microsoft.com/office/drawing/2014/main" id="{AE8A388E-16BA-5A9F-B373-2FC57E5BFF69}"/>
              </a:ext>
            </a:extLst>
          </p:cNvPr>
          <p:cNvPicPr>
            <a:picLocks noChangeAspect="1"/>
          </p:cNvPicPr>
          <p:nvPr/>
        </p:nvPicPr>
        <p:blipFill>
          <a:blip r:embed="rId3"/>
          <a:stretch>
            <a:fillRect/>
          </a:stretch>
        </p:blipFill>
        <p:spPr>
          <a:xfrm>
            <a:off x="2136000" y="1145953"/>
            <a:ext cx="7920000" cy="3695290"/>
          </a:xfrm>
          <a:prstGeom prst="rect">
            <a:avLst/>
          </a:prstGeom>
        </p:spPr>
      </p:pic>
      <p:pic>
        <p:nvPicPr>
          <p:cNvPr id="11" name="Picture 10" descr="A screenshot of output for &quot;check-battery-charge.py&quot; script">
            <a:extLst>
              <a:ext uri="{FF2B5EF4-FFF2-40B4-BE49-F238E27FC236}">
                <a16:creationId xmlns:a16="http://schemas.microsoft.com/office/drawing/2014/main" id="{9AD20634-7660-2CDE-20E4-33102BB2160C}"/>
              </a:ext>
            </a:extLst>
          </p:cNvPr>
          <p:cNvPicPr>
            <a:picLocks noChangeAspect="1"/>
          </p:cNvPicPr>
          <p:nvPr/>
        </p:nvPicPr>
        <p:blipFill>
          <a:blip r:embed="rId4"/>
          <a:stretch>
            <a:fillRect/>
          </a:stretch>
        </p:blipFill>
        <p:spPr>
          <a:xfrm>
            <a:off x="2136000" y="5032337"/>
            <a:ext cx="7920000" cy="1483663"/>
          </a:xfrm>
          <a:prstGeom prst="rect">
            <a:avLst/>
          </a:prstGeom>
        </p:spPr>
      </p:pic>
      <p:sp>
        <p:nvSpPr>
          <p:cNvPr id="3" name="Slide Number Placeholder 2">
            <a:extLst>
              <a:ext uri="{FF2B5EF4-FFF2-40B4-BE49-F238E27FC236}">
                <a16:creationId xmlns:a16="http://schemas.microsoft.com/office/drawing/2014/main" id="{D10B2B19-ED63-EBC6-F0CE-1680FED146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123</a:t>
            </a:fld>
            <a:endParaRPr lang="en-AU"/>
          </a:p>
        </p:txBody>
      </p:sp>
    </p:spTree>
    <p:extLst>
      <p:ext uri="{BB962C8B-B14F-4D97-AF65-F5344CB8AC3E}">
        <p14:creationId xmlns:p14="http://schemas.microsoft.com/office/powerpoint/2010/main" val="7412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EAFB-AB41-7BCB-6457-5609456F3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F32BC-CE76-4B34-50F3-49F501E66A66}"/>
              </a:ext>
            </a:extLst>
          </p:cNvPr>
          <p:cNvSpPr>
            <a:spLocks noGrp="1"/>
          </p:cNvSpPr>
          <p:nvPr>
            <p:ph type="title"/>
          </p:nvPr>
        </p:nvSpPr>
        <p:spPr/>
        <p:txBody>
          <a:bodyPr/>
          <a:lstStyle/>
          <a:p>
            <a:r>
              <a:rPr lang="en-AU">
                <a:latin typeface="+mj-lt"/>
              </a:rPr>
              <a:t>Explanation of the variables</a:t>
            </a:r>
          </a:p>
        </p:txBody>
      </p:sp>
      <p:sp>
        <p:nvSpPr>
          <p:cNvPr id="5" name="Text Placeholder 4">
            <a:extLst>
              <a:ext uri="{FF2B5EF4-FFF2-40B4-BE49-F238E27FC236}">
                <a16:creationId xmlns:a16="http://schemas.microsoft.com/office/drawing/2014/main" id="{62E1CC3D-B436-D1E1-BCEF-522A5749BE34}"/>
              </a:ext>
            </a:extLst>
          </p:cNvPr>
          <p:cNvSpPr>
            <a:spLocks noGrp="1"/>
          </p:cNvSpPr>
          <p:nvPr>
            <p:ph type="body" sz="quarter" idx="18"/>
          </p:nvPr>
        </p:nvSpPr>
        <p:spPr/>
        <p:txBody>
          <a:bodyPr/>
          <a:lstStyle/>
          <a:p>
            <a:r>
              <a:rPr lang="en-AU">
                <a:latin typeface="+mj-lt"/>
              </a:rPr>
              <a:t>Control structure – Selection</a:t>
            </a:r>
          </a:p>
        </p:txBody>
      </p:sp>
      <p:sp>
        <p:nvSpPr>
          <p:cNvPr id="6" name="Content Placeholder 5">
            <a:extLst>
              <a:ext uri="{FF2B5EF4-FFF2-40B4-BE49-F238E27FC236}">
                <a16:creationId xmlns:a16="http://schemas.microsoft.com/office/drawing/2014/main" id="{7D2BDAFD-4145-AA6B-C6E2-8972B3DB6470}"/>
              </a:ext>
            </a:extLst>
          </p:cNvPr>
          <p:cNvSpPr>
            <a:spLocks noGrp="1"/>
          </p:cNvSpPr>
          <p:nvPr>
            <p:ph sz="quarter" idx="19"/>
          </p:nvPr>
        </p:nvSpPr>
        <p:spPr>
          <a:xfrm>
            <a:off x="360363" y="1562471"/>
            <a:ext cx="4962751" cy="4814518"/>
          </a:xfrm>
        </p:spPr>
        <p:txBody>
          <a:bodyPr/>
          <a:lstStyle/>
          <a:p>
            <a:r>
              <a:rPr lang="en-AU" sz="1800" b="1" i="1" err="1">
                <a:latin typeface="+mn-lt"/>
              </a:rPr>
              <a:t>battery_charge</a:t>
            </a:r>
            <a:r>
              <a:rPr lang="en-AU" sz="1800" b="1" i="1">
                <a:latin typeface="+mn-lt"/>
              </a:rPr>
              <a:t> –</a:t>
            </a:r>
            <a:r>
              <a:rPr lang="en-AU" sz="1800">
                <a:latin typeface="+mn-lt"/>
              </a:rPr>
              <a:t> This variable holds current battery level as a percentage (30%).</a:t>
            </a:r>
          </a:p>
          <a:p>
            <a:r>
              <a:rPr lang="en-AU" sz="1800" b="1" i="1" err="1">
                <a:latin typeface="+mn-lt"/>
              </a:rPr>
              <a:t>distance_to_charging_station</a:t>
            </a:r>
            <a:r>
              <a:rPr lang="en-AU" sz="1800" b="1" i="1">
                <a:latin typeface="+mn-lt"/>
              </a:rPr>
              <a:t> –</a:t>
            </a:r>
            <a:r>
              <a:rPr lang="en-AU" sz="1800">
                <a:latin typeface="+mn-lt"/>
              </a:rPr>
              <a:t> This variable holds the distance to the nearest charging station (in this example 50 km).</a:t>
            </a:r>
          </a:p>
          <a:p>
            <a:r>
              <a:rPr lang="en-AU" sz="1800" b="1" i="1" err="1">
                <a:latin typeface="+mn-lt"/>
              </a:rPr>
              <a:t>full_charge_range</a:t>
            </a:r>
            <a:r>
              <a:rPr lang="en-AU" sz="1800" b="1" i="1">
                <a:latin typeface="+mn-lt"/>
              </a:rPr>
              <a:t> –</a:t>
            </a:r>
            <a:r>
              <a:rPr lang="en-AU" sz="1800">
                <a:latin typeface="+mn-lt"/>
              </a:rPr>
              <a:t> This variable holds the maximum distance the EV can travel on a full charge (in this example 100 km).</a:t>
            </a:r>
          </a:p>
        </p:txBody>
      </p:sp>
      <p:pic>
        <p:nvPicPr>
          <p:cNvPr id="4" name="Picture 3" descr="A screenshot of Python code for &quot;check-battery-charge.py&quot; script">
            <a:extLst>
              <a:ext uri="{FF2B5EF4-FFF2-40B4-BE49-F238E27FC236}">
                <a16:creationId xmlns:a16="http://schemas.microsoft.com/office/drawing/2014/main" id="{8A3293EF-21A4-0A44-7F5B-513964B19CB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508169" y="1562470"/>
            <a:ext cx="6323468" cy="4021901"/>
          </a:xfrm>
          <a:prstGeom prst="rect">
            <a:avLst/>
          </a:prstGeom>
        </p:spPr>
      </p:pic>
      <p:sp>
        <p:nvSpPr>
          <p:cNvPr id="3" name="Slide Number Placeholder 2">
            <a:extLst>
              <a:ext uri="{FF2B5EF4-FFF2-40B4-BE49-F238E27FC236}">
                <a16:creationId xmlns:a16="http://schemas.microsoft.com/office/drawing/2014/main" id="{3890E31B-0C7D-562D-E462-43C0AB4C92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28624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7AF23-BE01-CF1C-CCA8-C1085D5EB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1D521-4C26-503F-8968-630B781D326F}"/>
              </a:ext>
            </a:extLst>
          </p:cNvPr>
          <p:cNvSpPr>
            <a:spLocks noGrp="1"/>
          </p:cNvSpPr>
          <p:nvPr>
            <p:ph type="title"/>
          </p:nvPr>
        </p:nvSpPr>
        <p:spPr/>
        <p:txBody>
          <a:bodyPr/>
          <a:lstStyle/>
          <a:p>
            <a:r>
              <a:rPr lang="en-AU">
                <a:latin typeface="+mj-lt"/>
              </a:rPr>
              <a:t>If-else statement</a:t>
            </a:r>
          </a:p>
        </p:txBody>
      </p:sp>
      <p:sp>
        <p:nvSpPr>
          <p:cNvPr id="9" name="Text Placeholder 8">
            <a:extLst>
              <a:ext uri="{FF2B5EF4-FFF2-40B4-BE49-F238E27FC236}">
                <a16:creationId xmlns:a16="http://schemas.microsoft.com/office/drawing/2014/main" id="{718175F9-721B-7DB0-B2BE-E4E6B8B9EFAB}"/>
              </a:ext>
            </a:extLst>
          </p:cNvPr>
          <p:cNvSpPr>
            <a:spLocks noGrp="1"/>
          </p:cNvSpPr>
          <p:nvPr>
            <p:ph type="body" sz="quarter" idx="17"/>
          </p:nvPr>
        </p:nvSpPr>
        <p:spPr>
          <a:xfrm>
            <a:off x="360000" y="1304981"/>
            <a:ext cx="11484000" cy="2645685"/>
          </a:xfrm>
        </p:spPr>
        <p:txBody>
          <a:bodyPr/>
          <a:lstStyle/>
          <a:p>
            <a:r>
              <a:rPr lang="en-AU">
                <a:latin typeface="+mn-lt"/>
              </a:rPr>
              <a:t>The </a:t>
            </a:r>
            <a:r>
              <a:rPr lang="en-AU" b="1">
                <a:latin typeface="+mn-lt"/>
              </a:rPr>
              <a:t>if</a:t>
            </a:r>
            <a:r>
              <a:rPr lang="en-AU">
                <a:latin typeface="+mn-lt"/>
              </a:rPr>
              <a:t> statement checks whether the actual range derived from the current battery charge is </a:t>
            </a:r>
            <a:r>
              <a:rPr lang="en-AU" b="1">
                <a:latin typeface="+mn-lt"/>
              </a:rPr>
              <a:t>greater than or equal</a:t>
            </a:r>
            <a:r>
              <a:rPr lang="en-AU">
                <a:latin typeface="+mn-lt"/>
              </a:rPr>
              <a:t> to the distance to the charging station.</a:t>
            </a:r>
          </a:p>
          <a:p>
            <a:r>
              <a:rPr lang="en-AU">
                <a:latin typeface="+mn-lt"/>
              </a:rPr>
              <a:t>If the condition is </a:t>
            </a:r>
            <a:r>
              <a:rPr lang="en-AU" b="1">
                <a:latin typeface="+mn-lt"/>
              </a:rPr>
              <a:t>true</a:t>
            </a:r>
            <a:r>
              <a:rPr lang="en-AU">
                <a:latin typeface="+mn-lt"/>
              </a:rPr>
              <a:t>, it prints a message indicating that there is enough battery to reach the charging station.</a:t>
            </a:r>
          </a:p>
          <a:p>
            <a:r>
              <a:rPr lang="en-AU">
                <a:latin typeface="+mn-lt"/>
              </a:rPr>
              <a:t>(Else) If the condition is </a:t>
            </a:r>
            <a:r>
              <a:rPr lang="en-AU" b="1">
                <a:latin typeface="+mn-lt"/>
              </a:rPr>
              <a:t>false</a:t>
            </a:r>
            <a:r>
              <a:rPr lang="en-AU">
                <a:latin typeface="+mn-lt"/>
              </a:rPr>
              <a:t>, it prints a message indicating that there is not enough battery.</a:t>
            </a:r>
          </a:p>
        </p:txBody>
      </p:sp>
      <p:pic>
        <p:nvPicPr>
          <p:cNvPr id="11" name="Picture 10" descr="A screenshot of Python code for part of &quot;check-battery-charge.py&quot; script">
            <a:extLst>
              <a:ext uri="{FF2B5EF4-FFF2-40B4-BE49-F238E27FC236}">
                <a16:creationId xmlns:a16="http://schemas.microsoft.com/office/drawing/2014/main" id="{7D8668CC-96A1-3278-F990-92FCD25478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60000" y="4262364"/>
            <a:ext cx="10630576" cy="2147954"/>
          </a:xfrm>
          <a:prstGeom prst="rect">
            <a:avLst/>
          </a:prstGeom>
        </p:spPr>
      </p:pic>
      <p:sp>
        <p:nvSpPr>
          <p:cNvPr id="3" name="Slide Number Placeholder 2">
            <a:extLst>
              <a:ext uri="{FF2B5EF4-FFF2-40B4-BE49-F238E27FC236}">
                <a16:creationId xmlns:a16="http://schemas.microsoft.com/office/drawing/2014/main" id="{640799C3-D151-5868-9CF7-964F3DF44C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spTree>
    <p:extLst>
      <p:ext uri="{BB962C8B-B14F-4D97-AF65-F5344CB8AC3E}">
        <p14:creationId xmlns:p14="http://schemas.microsoft.com/office/powerpoint/2010/main" val="282189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4FDBB-D386-44B2-875E-BB65FDC85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279E9-2686-22FA-4A6E-CC5878522728}"/>
              </a:ext>
            </a:extLst>
          </p:cNvPr>
          <p:cNvSpPr>
            <a:spLocks noGrp="1"/>
          </p:cNvSpPr>
          <p:nvPr>
            <p:ph type="title"/>
          </p:nvPr>
        </p:nvSpPr>
        <p:spPr/>
        <p:txBody>
          <a:bodyPr/>
          <a:lstStyle/>
          <a:p>
            <a:r>
              <a:rPr lang="en-AU">
                <a:latin typeface="+mj-lt"/>
              </a:rPr>
              <a:t>Real-world application</a:t>
            </a:r>
            <a:br>
              <a:rPr lang="en-AU">
                <a:latin typeface="+mj-lt"/>
              </a:rPr>
            </a:br>
            <a:endParaRPr lang="en-AU">
              <a:latin typeface="+mj-lt"/>
            </a:endParaRPr>
          </a:p>
        </p:txBody>
      </p:sp>
      <p:sp>
        <p:nvSpPr>
          <p:cNvPr id="6" name="Content Placeholder 5">
            <a:extLst>
              <a:ext uri="{FF2B5EF4-FFF2-40B4-BE49-F238E27FC236}">
                <a16:creationId xmlns:a16="http://schemas.microsoft.com/office/drawing/2014/main" id="{B33E411C-AF73-7C91-3991-57FB1D0B6CB3}"/>
              </a:ext>
            </a:extLst>
          </p:cNvPr>
          <p:cNvSpPr>
            <a:spLocks noGrp="1"/>
          </p:cNvSpPr>
          <p:nvPr>
            <p:ph sz="quarter" idx="19"/>
          </p:nvPr>
        </p:nvSpPr>
        <p:spPr/>
        <p:txBody>
          <a:bodyPr/>
          <a:lstStyle/>
          <a:p>
            <a:r>
              <a:rPr lang="en-AU">
                <a:latin typeface="+mn-lt"/>
              </a:rPr>
              <a:t>This code could be part of a larger program that helps users plan their EV trips by checking battery levels and suggesting charging stops along the way, ensuring that drivers do not run out of charge during their journey.</a:t>
            </a:r>
          </a:p>
        </p:txBody>
      </p:sp>
      <p:pic>
        <p:nvPicPr>
          <p:cNvPr id="8" name="Picture Placeholder 7" descr="A hand holding an EV car charger plug towards an EV car">
            <a:extLst>
              <a:ext uri="{FF2B5EF4-FFF2-40B4-BE49-F238E27FC236}">
                <a16:creationId xmlns:a16="http://schemas.microsoft.com/office/drawing/2014/main" id="{EC9A0CB9-8445-BC38-13EA-7A139D3E5F3C}"/>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3" name="Slide Number Placeholder 2">
            <a:extLst>
              <a:ext uri="{FF2B5EF4-FFF2-40B4-BE49-F238E27FC236}">
                <a16:creationId xmlns:a16="http://schemas.microsoft.com/office/drawing/2014/main" id="{49956572-85A4-FAF9-FE1D-2412B5AEE1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Tree>
    <p:extLst>
      <p:ext uri="{BB962C8B-B14F-4D97-AF65-F5344CB8AC3E}">
        <p14:creationId xmlns:p14="http://schemas.microsoft.com/office/powerpoint/2010/main" val="12946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637DC-6B36-82AF-D949-68888DB2F42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AF01266-F18F-FEB1-3145-12438791C4A8}"/>
              </a:ext>
            </a:extLst>
          </p:cNvPr>
          <p:cNvSpPr>
            <a:spLocks noGrp="1"/>
          </p:cNvSpPr>
          <p:nvPr>
            <p:ph type="ctrTitle"/>
          </p:nvPr>
        </p:nvSpPr>
        <p:spPr/>
        <p:txBody>
          <a:bodyPr/>
          <a:lstStyle/>
          <a:p>
            <a:r>
              <a:rPr lang="en-AU">
                <a:latin typeface="+mj-lt"/>
              </a:rPr>
              <a:t>Control structures – repetition</a:t>
            </a:r>
          </a:p>
        </p:txBody>
      </p:sp>
    </p:spTree>
    <p:extLst>
      <p:ext uri="{BB962C8B-B14F-4D97-AF65-F5344CB8AC3E}">
        <p14:creationId xmlns:p14="http://schemas.microsoft.com/office/powerpoint/2010/main" val="42243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36743-963E-380F-4A4D-62D7D33C67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6C0D8E9-2129-5FB8-9062-D2A90DABB229}"/>
              </a:ext>
            </a:extLst>
          </p:cNvPr>
          <p:cNvSpPr>
            <a:spLocks noGrp="1"/>
          </p:cNvSpPr>
          <p:nvPr>
            <p:ph type="title"/>
          </p:nvPr>
        </p:nvSpPr>
        <p:spPr/>
        <p:txBody>
          <a:bodyPr/>
          <a:lstStyle/>
          <a:p>
            <a:r>
              <a:rPr lang="en-AU">
                <a:latin typeface="+mj-lt"/>
              </a:rPr>
              <a:t>Learning intentions and success criteria (15)</a:t>
            </a:r>
          </a:p>
        </p:txBody>
      </p:sp>
      <p:sp>
        <p:nvSpPr>
          <p:cNvPr id="3" name="TextBox 2">
            <a:extLst>
              <a:ext uri="{FF2B5EF4-FFF2-40B4-BE49-F238E27FC236}">
                <a16:creationId xmlns:a16="http://schemas.microsoft.com/office/drawing/2014/main" id="{63C9FCBD-9101-8317-34DC-2924DAD601A8}"/>
              </a:ext>
            </a:extLst>
          </p:cNvPr>
          <p:cNvSpPr txBox="1"/>
          <p:nvPr/>
        </p:nvSpPr>
        <p:spPr>
          <a:xfrm>
            <a:off x="370416" y="1894417"/>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use the control structure of repetition</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use </a:t>
            </a:r>
            <a:r>
              <a:rPr lang="en-AU" sz="2000" b="1" i="1">
                <a:cs typeface="Arial" panose="020B0604020202020204" pitchFamily="34" charset="0"/>
              </a:rPr>
              <a:t>for</a:t>
            </a:r>
            <a:r>
              <a:rPr lang="en-AU" sz="2000">
                <a:cs typeface="Arial" panose="020B0604020202020204" pitchFamily="34" charset="0"/>
              </a:rPr>
              <a:t> loops and </a:t>
            </a:r>
            <a:r>
              <a:rPr lang="en-AU" sz="2000" b="1" i="1">
                <a:cs typeface="Arial" panose="020B0604020202020204" pitchFamily="34" charset="0"/>
              </a:rPr>
              <a:t>while</a:t>
            </a:r>
            <a:r>
              <a:rPr lang="en-AU" sz="2000">
                <a:cs typeface="Arial" panose="020B0604020202020204" pitchFamily="34" charset="0"/>
              </a:rPr>
              <a:t> loops</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write a basic </a:t>
            </a:r>
            <a:r>
              <a:rPr lang="en-AU" sz="2000" b="1" i="1">
                <a:cs typeface="Arial" panose="020B0604020202020204" pitchFamily="34" charset="0"/>
              </a:rPr>
              <a:t>for</a:t>
            </a:r>
            <a:r>
              <a:rPr lang="en-AU" sz="2000">
                <a:cs typeface="Arial" panose="020B0604020202020204" pitchFamily="34" charset="0"/>
              </a:rPr>
              <a:t> loop in Python</a:t>
            </a:r>
            <a:endParaRPr lang="en-US" sz="2000">
              <a:cs typeface="Arial" panose="020B0604020202020204" pitchFamily="34" charset="0"/>
            </a:endParaRPr>
          </a:p>
          <a:p>
            <a:pPr marL="342900" indent="-342900">
              <a:lnSpc>
                <a:spcPct val="150000"/>
              </a:lnSpc>
              <a:spcAft>
                <a:spcPts val="1200"/>
              </a:spcAft>
              <a:buFont typeface="Arial"/>
              <a:buChar char="•"/>
            </a:pPr>
            <a:r>
              <a:rPr lang="en-AU" sz="2000">
                <a:ea typeface="+mn-lt"/>
                <a:cs typeface="Arial" panose="020B0604020202020204" pitchFamily="34" charset="0"/>
              </a:rPr>
              <a:t>write a basic </a:t>
            </a:r>
            <a:r>
              <a:rPr lang="en-AU" sz="2000" b="1" i="1">
                <a:ea typeface="+mn-lt"/>
                <a:cs typeface="Arial" panose="020B0604020202020204" pitchFamily="34" charset="0"/>
              </a:rPr>
              <a:t>while</a:t>
            </a:r>
            <a:r>
              <a:rPr lang="en-AU" sz="2000">
                <a:ea typeface="+mn-lt"/>
                <a:cs typeface="Arial" panose="020B0604020202020204" pitchFamily="34" charset="0"/>
              </a:rPr>
              <a:t> loop in Python.</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380AD85F-10D3-C89B-EC3F-451879FDC5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128</a:t>
            </a:fld>
            <a:endParaRPr lang="en-AU"/>
          </a:p>
        </p:txBody>
      </p:sp>
    </p:spTree>
    <p:extLst>
      <p:ext uri="{BB962C8B-B14F-4D97-AF65-F5344CB8AC3E}">
        <p14:creationId xmlns:p14="http://schemas.microsoft.com/office/powerpoint/2010/main" val="40482505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684CE-EEFD-FF94-76F4-9D5618F103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F076FE-7978-6CEB-FCB4-885E02AD3B28}"/>
              </a:ext>
            </a:extLst>
          </p:cNvPr>
          <p:cNvSpPr>
            <a:spLocks noGrp="1"/>
          </p:cNvSpPr>
          <p:nvPr>
            <p:ph type="title"/>
          </p:nvPr>
        </p:nvSpPr>
        <p:spPr/>
        <p:txBody>
          <a:bodyPr/>
          <a:lstStyle/>
          <a:p>
            <a:r>
              <a:rPr lang="en-AU">
                <a:latin typeface="+mj-lt"/>
              </a:rPr>
              <a:t>Repeating code with for and while loops</a:t>
            </a:r>
            <a:br>
              <a:rPr lang="en-AU">
                <a:latin typeface="+mj-lt"/>
              </a:rPr>
            </a:br>
            <a:endParaRPr lang="en-AU">
              <a:latin typeface="+mj-lt"/>
            </a:endParaRPr>
          </a:p>
        </p:txBody>
      </p:sp>
      <p:sp>
        <p:nvSpPr>
          <p:cNvPr id="12" name="Text Placeholder 11">
            <a:extLst>
              <a:ext uri="{FF2B5EF4-FFF2-40B4-BE49-F238E27FC236}">
                <a16:creationId xmlns:a16="http://schemas.microsoft.com/office/drawing/2014/main" id="{9D28199A-FDDE-8370-449A-75A9CB06CE9F}"/>
              </a:ext>
            </a:extLst>
          </p:cNvPr>
          <p:cNvSpPr>
            <a:spLocks noGrp="1"/>
          </p:cNvSpPr>
          <p:nvPr>
            <p:ph type="body" sz="quarter" idx="17"/>
          </p:nvPr>
        </p:nvSpPr>
        <p:spPr/>
        <p:txBody>
          <a:bodyPr/>
          <a:lstStyle/>
          <a:p>
            <a:r>
              <a:rPr lang="en-AU">
                <a:latin typeface="+mn-lt"/>
              </a:rPr>
              <a:t>Repetition</a:t>
            </a:r>
          </a:p>
          <a:p>
            <a:r>
              <a:rPr lang="en-AU">
                <a:latin typeface="+mn-lt"/>
              </a:rPr>
              <a:t>For Loops</a:t>
            </a:r>
          </a:p>
          <a:p>
            <a:r>
              <a:rPr lang="en-AU">
                <a:latin typeface="+mn-lt"/>
              </a:rPr>
              <a:t>While Loops</a:t>
            </a:r>
          </a:p>
        </p:txBody>
      </p:sp>
      <p:sp>
        <p:nvSpPr>
          <p:cNvPr id="3" name="Slide Number Placeholder 2">
            <a:extLst>
              <a:ext uri="{FF2B5EF4-FFF2-40B4-BE49-F238E27FC236}">
                <a16:creationId xmlns:a16="http://schemas.microsoft.com/office/drawing/2014/main" id="{BD5A25F4-EA69-434F-1511-C683946B36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129</a:t>
            </a:fld>
            <a:endParaRPr lang="en-AU"/>
          </a:p>
        </p:txBody>
      </p:sp>
    </p:spTree>
    <p:extLst>
      <p:ext uri="{BB962C8B-B14F-4D97-AF65-F5344CB8AC3E}">
        <p14:creationId xmlns:p14="http://schemas.microsoft.com/office/powerpoint/2010/main" val="307824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D94FE-9CB0-E818-7DC6-A5BB6AAC1895}"/>
              </a:ext>
            </a:extLst>
          </p:cNvPr>
          <p:cNvSpPr>
            <a:spLocks noGrp="1"/>
          </p:cNvSpPr>
          <p:nvPr>
            <p:ph type="title"/>
          </p:nvPr>
        </p:nvSpPr>
        <p:spPr/>
        <p:txBody>
          <a:bodyPr/>
          <a:lstStyle/>
          <a:p>
            <a:r>
              <a:rPr lang="en-AU">
                <a:latin typeface="+mj-lt"/>
              </a:rPr>
              <a:t>Data presentation</a:t>
            </a:r>
          </a:p>
        </p:txBody>
      </p:sp>
      <p:sp>
        <p:nvSpPr>
          <p:cNvPr id="4" name="Text Placeholder 3">
            <a:extLst>
              <a:ext uri="{FF2B5EF4-FFF2-40B4-BE49-F238E27FC236}">
                <a16:creationId xmlns:a16="http://schemas.microsoft.com/office/drawing/2014/main" id="{0FBEDCE9-DBCA-1262-D8C8-9F49FD7F0633}"/>
              </a:ext>
            </a:extLst>
          </p:cNvPr>
          <p:cNvSpPr>
            <a:spLocks noGrp="1"/>
          </p:cNvSpPr>
          <p:nvPr>
            <p:ph type="body" sz="quarter" idx="18"/>
          </p:nvPr>
        </p:nvSpPr>
        <p:spPr/>
        <p:txBody>
          <a:bodyPr/>
          <a:lstStyle/>
          <a:p>
            <a:r>
              <a:rPr lang="en-AU">
                <a:latin typeface="+mj-lt"/>
              </a:rPr>
              <a:t>What data is this device presenting?</a:t>
            </a:r>
          </a:p>
        </p:txBody>
      </p:sp>
      <p:grpSp>
        <p:nvGrpSpPr>
          <p:cNvPr id="12" name="Group 11" descr="An image of a speedometer in km/h. Other information captured includes, a fuel gauge, an odometer, a trip metre, voltage, blinkers and high beams.">
            <a:extLst>
              <a:ext uri="{FF2B5EF4-FFF2-40B4-BE49-F238E27FC236}">
                <a16:creationId xmlns:a16="http://schemas.microsoft.com/office/drawing/2014/main" id="{651E94D5-E9D1-889A-4FE6-7112B1A607F0}"/>
              </a:ext>
            </a:extLst>
          </p:cNvPr>
          <p:cNvGrpSpPr/>
          <p:nvPr/>
        </p:nvGrpSpPr>
        <p:grpSpPr>
          <a:xfrm>
            <a:off x="3797300" y="1750400"/>
            <a:ext cx="4597400" cy="4597400"/>
            <a:chOff x="3467100" y="1420200"/>
            <a:chExt cx="5257800" cy="5257800"/>
          </a:xfrm>
        </p:grpSpPr>
        <p:pic>
          <p:nvPicPr>
            <p:cNvPr id="5" name="Picture 4">
              <a:extLst>
                <a:ext uri="{FF2B5EF4-FFF2-40B4-BE49-F238E27FC236}">
                  <a16:creationId xmlns:a16="http://schemas.microsoft.com/office/drawing/2014/main" id="{6D61DA9E-F856-389F-6030-1F6550D22E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7100" y="1420200"/>
              <a:ext cx="5257800" cy="5257800"/>
            </a:xfrm>
            <a:prstGeom prst="rect">
              <a:avLst/>
            </a:prstGeom>
          </p:spPr>
        </p:pic>
        <p:sp>
          <p:nvSpPr>
            <p:cNvPr id="6" name="Rectangle 5">
              <a:extLst>
                <a:ext uri="{FF2B5EF4-FFF2-40B4-BE49-F238E27FC236}">
                  <a16:creationId xmlns:a16="http://schemas.microsoft.com/office/drawing/2014/main" id="{573A87DB-3C0B-F434-A113-4EB1D54667B4}"/>
                </a:ext>
              </a:extLst>
            </p:cNvPr>
            <p:cNvSpPr/>
            <p:nvPr/>
          </p:nvSpPr>
          <p:spPr>
            <a:xfrm>
              <a:off x="5715000" y="5780314"/>
              <a:ext cx="751114" cy="239486"/>
            </a:xfrm>
            <a:prstGeom prst="rect">
              <a:avLst/>
            </a:prstGeom>
            <a:solidFill>
              <a:srgbClr val="0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Isosceles Triangle 7">
              <a:extLst>
                <a:ext uri="{FF2B5EF4-FFF2-40B4-BE49-F238E27FC236}">
                  <a16:creationId xmlns:a16="http://schemas.microsoft.com/office/drawing/2014/main" id="{FFCD4DDA-FFBA-7F0E-22FD-132C8422F3E7}"/>
                </a:ext>
              </a:extLst>
            </p:cNvPr>
            <p:cNvSpPr/>
            <p:nvPr/>
          </p:nvSpPr>
          <p:spPr>
            <a:xfrm rot="20472537">
              <a:off x="5639256" y="2169026"/>
              <a:ext cx="180138" cy="1521891"/>
            </a:xfrm>
            <a:prstGeom prst="triangle">
              <a:avLst/>
            </a:prstGeom>
            <a:solidFill>
              <a:srgbClr val="E83829"/>
            </a:solidFill>
            <a:ln>
              <a:solidFill>
                <a:srgbClr val="F43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a:extLst>
                <a:ext uri="{FF2B5EF4-FFF2-40B4-BE49-F238E27FC236}">
                  <a16:creationId xmlns:a16="http://schemas.microsoft.com/office/drawing/2014/main" id="{628C6CA9-4B0F-1378-F866-0F1244ED1296}"/>
                </a:ext>
              </a:extLst>
            </p:cNvPr>
            <p:cNvSpPr/>
            <p:nvPr/>
          </p:nvSpPr>
          <p:spPr>
            <a:xfrm rot="16200000">
              <a:off x="4604662" y="3047999"/>
              <a:ext cx="500742" cy="1763487"/>
            </a:xfrm>
            <a:prstGeom prst="triangle">
              <a:avLst>
                <a:gd name="adj" fmla="val 45000"/>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7C2635D5-DB68-49E0-2579-2347A2B69C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28429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AEA7B-D4CE-D445-1DA9-44DDF23BD3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41C432-F2D2-D508-9DF5-CA02F1690E29}"/>
              </a:ext>
            </a:extLst>
          </p:cNvPr>
          <p:cNvSpPr>
            <a:spLocks noGrp="1"/>
          </p:cNvSpPr>
          <p:nvPr>
            <p:ph type="title"/>
          </p:nvPr>
        </p:nvSpPr>
        <p:spPr>
          <a:xfrm>
            <a:off x="359999" y="360000"/>
            <a:ext cx="11484000" cy="545601"/>
          </a:xfrm>
        </p:spPr>
        <p:txBody>
          <a:bodyPr/>
          <a:lstStyle/>
          <a:p>
            <a:r>
              <a:rPr lang="en-AU">
                <a:latin typeface="+mj-lt"/>
              </a:rPr>
              <a:t>For loop</a:t>
            </a:r>
          </a:p>
        </p:txBody>
      </p:sp>
      <p:sp>
        <p:nvSpPr>
          <p:cNvPr id="2" name="Text Placeholder 1">
            <a:extLst>
              <a:ext uri="{FF2B5EF4-FFF2-40B4-BE49-F238E27FC236}">
                <a16:creationId xmlns:a16="http://schemas.microsoft.com/office/drawing/2014/main" id="{C5D56471-0991-CE96-E2B9-9802F1DD71E5}"/>
              </a:ext>
            </a:extLst>
          </p:cNvPr>
          <p:cNvSpPr>
            <a:spLocks noGrp="1"/>
          </p:cNvSpPr>
          <p:nvPr>
            <p:ph type="body" sz="quarter" idx="18"/>
          </p:nvPr>
        </p:nvSpPr>
        <p:spPr>
          <a:xfrm>
            <a:off x="359999" y="982520"/>
            <a:ext cx="11483999" cy="310015"/>
          </a:xfrm>
        </p:spPr>
        <p:txBody>
          <a:bodyPr/>
          <a:lstStyle/>
          <a:p>
            <a:r>
              <a:rPr lang="en-AU">
                <a:latin typeface="+mj-lt"/>
              </a:rPr>
              <a:t>Control structures – repetition</a:t>
            </a:r>
          </a:p>
        </p:txBody>
      </p:sp>
      <p:sp>
        <p:nvSpPr>
          <p:cNvPr id="5" name="Content Placeholder 4">
            <a:extLst>
              <a:ext uri="{FF2B5EF4-FFF2-40B4-BE49-F238E27FC236}">
                <a16:creationId xmlns:a16="http://schemas.microsoft.com/office/drawing/2014/main" id="{E73DD145-A4E0-8E8E-81EB-E05D20556E7D}"/>
              </a:ext>
            </a:extLst>
          </p:cNvPr>
          <p:cNvSpPr>
            <a:spLocks noGrp="1"/>
          </p:cNvSpPr>
          <p:nvPr>
            <p:ph sz="quarter" idx="19"/>
          </p:nvPr>
        </p:nvSpPr>
        <p:spPr>
          <a:xfrm>
            <a:off x="359999" y="1562471"/>
            <a:ext cx="5735637" cy="1866529"/>
          </a:xfrm>
        </p:spPr>
        <p:txBody>
          <a:bodyPr/>
          <a:lstStyle/>
          <a:p>
            <a:r>
              <a:rPr lang="en-AU">
                <a:latin typeface="+mn-lt"/>
              </a:rPr>
              <a:t>A </a:t>
            </a:r>
            <a:r>
              <a:rPr lang="en-AU" b="1">
                <a:latin typeface="+mn-lt"/>
              </a:rPr>
              <a:t>for</a:t>
            </a:r>
            <a:r>
              <a:rPr lang="en-AU">
                <a:latin typeface="+mn-lt"/>
              </a:rPr>
              <a:t> loop is generally used when you know the exact number of iterations you need to perform or when you're iterating over a sequence (such as a list, or string).</a:t>
            </a:r>
          </a:p>
        </p:txBody>
      </p:sp>
      <p:pic>
        <p:nvPicPr>
          <p:cNvPr id="9" name="Picture 8" descr="A screenshot of basic structure of Python code of a for loop statement">
            <a:extLst>
              <a:ext uri="{FF2B5EF4-FFF2-40B4-BE49-F238E27FC236}">
                <a16:creationId xmlns:a16="http://schemas.microsoft.com/office/drawing/2014/main" id="{43D1E988-5B4F-666D-5E75-12C5CC2A47AD}"/>
              </a:ext>
            </a:extLst>
          </p:cNvPr>
          <p:cNvPicPr>
            <a:picLocks noChangeAspect="1"/>
          </p:cNvPicPr>
          <p:nvPr/>
        </p:nvPicPr>
        <p:blipFill>
          <a:blip r:embed="rId3"/>
          <a:stretch>
            <a:fillRect/>
          </a:stretch>
        </p:blipFill>
        <p:spPr>
          <a:xfrm>
            <a:off x="359999" y="3684165"/>
            <a:ext cx="5538698" cy="1180730"/>
          </a:xfrm>
          <a:prstGeom prst="rect">
            <a:avLst/>
          </a:prstGeom>
        </p:spPr>
      </p:pic>
      <p:pic>
        <p:nvPicPr>
          <p:cNvPr id="8" name="Picture 7" descr="A screenshot of Python code for &quot;for-list-number.py&quot; script">
            <a:extLst>
              <a:ext uri="{FF2B5EF4-FFF2-40B4-BE49-F238E27FC236}">
                <a16:creationId xmlns:a16="http://schemas.microsoft.com/office/drawing/2014/main" id="{A1FF62C6-78B4-23A4-C933-A354D51ECA61}"/>
              </a:ext>
            </a:extLst>
          </p:cNvPr>
          <p:cNvPicPr>
            <a:picLocks noChangeAspect="1"/>
          </p:cNvPicPr>
          <p:nvPr/>
        </p:nvPicPr>
        <p:blipFill>
          <a:blip r:embed="rId4"/>
          <a:stretch>
            <a:fillRect/>
          </a:stretch>
        </p:blipFill>
        <p:spPr>
          <a:xfrm>
            <a:off x="6324598" y="1562470"/>
            <a:ext cx="5508000" cy="1318521"/>
          </a:xfrm>
          <a:prstGeom prst="rect">
            <a:avLst/>
          </a:prstGeom>
        </p:spPr>
      </p:pic>
      <p:pic>
        <p:nvPicPr>
          <p:cNvPr id="11" name="Picture 10" descr="A screenshot of output for &quot;for-list-number.py&quot; script">
            <a:extLst>
              <a:ext uri="{FF2B5EF4-FFF2-40B4-BE49-F238E27FC236}">
                <a16:creationId xmlns:a16="http://schemas.microsoft.com/office/drawing/2014/main" id="{069C14D0-4CD8-843D-E2AD-4D07236B29D6}"/>
              </a:ext>
            </a:extLst>
          </p:cNvPr>
          <p:cNvPicPr>
            <a:picLocks noChangeAspect="1"/>
          </p:cNvPicPr>
          <p:nvPr/>
        </p:nvPicPr>
        <p:blipFill>
          <a:blip r:embed="rId5"/>
          <a:stretch>
            <a:fillRect/>
          </a:stretch>
        </p:blipFill>
        <p:spPr>
          <a:xfrm>
            <a:off x="6323638" y="3150918"/>
            <a:ext cx="5508000" cy="1885718"/>
          </a:xfrm>
          <a:prstGeom prst="rect">
            <a:avLst/>
          </a:prstGeom>
        </p:spPr>
      </p:pic>
      <p:sp>
        <p:nvSpPr>
          <p:cNvPr id="12" name="TextBox 11">
            <a:extLst>
              <a:ext uri="{FF2B5EF4-FFF2-40B4-BE49-F238E27FC236}">
                <a16:creationId xmlns:a16="http://schemas.microsoft.com/office/drawing/2014/main" id="{01C293DB-DBBC-DFC1-11BA-B3487D65918B}"/>
              </a:ext>
            </a:extLst>
          </p:cNvPr>
          <p:cNvSpPr txBox="1"/>
          <p:nvPr/>
        </p:nvSpPr>
        <p:spPr>
          <a:xfrm>
            <a:off x="359999" y="5120060"/>
            <a:ext cx="6093912" cy="958660"/>
          </a:xfrm>
          <a:prstGeom prst="rect">
            <a:avLst/>
          </a:prstGeom>
          <a:noFill/>
        </p:spPr>
        <p:txBody>
          <a:bodyPr wrap="square">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rPr>
              <a:t>* </a:t>
            </a:r>
            <a:r>
              <a:rPr kumimoji="0" lang="en-AU" sz="2000" b="0" i="0" u="none" strike="noStrike" kern="1200" cap="none" spc="0" normalizeH="0" baseline="0" noProof="0" err="1">
                <a:ln>
                  <a:noFill/>
                </a:ln>
                <a:solidFill>
                  <a:srgbClr val="22272B"/>
                </a:solidFill>
                <a:effectLst/>
                <a:uLnTx/>
                <a:uFillTx/>
                <a:ea typeface="+mn-ea"/>
                <a:cs typeface="Arial" panose="020B0604020202020204" pitchFamily="34" charset="0"/>
              </a:rPr>
              <a:t>Iterable</a:t>
            </a:r>
            <a:r>
              <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rPr>
              <a:t> objects include strings, lists, (tuples, dictionaries and sets).</a:t>
            </a:r>
          </a:p>
        </p:txBody>
      </p:sp>
      <p:sp>
        <p:nvSpPr>
          <p:cNvPr id="3" name="Slide Number Placeholder 2">
            <a:extLst>
              <a:ext uri="{FF2B5EF4-FFF2-40B4-BE49-F238E27FC236}">
                <a16:creationId xmlns:a16="http://schemas.microsoft.com/office/drawing/2014/main" id="{2D0E6408-7555-AE63-502D-B39C72CBAA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130</a:t>
            </a:fld>
            <a:endParaRPr lang="en-AU"/>
          </a:p>
        </p:txBody>
      </p:sp>
    </p:spTree>
    <p:extLst>
      <p:ext uri="{BB962C8B-B14F-4D97-AF65-F5344CB8AC3E}">
        <p14:creationId xmlns:p14="http://schemas.microsoft.com/office/powerpoint/2010/main" val="235972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E2C4A3-72BB-A81A-50D1-E1FFA2B822D3}"/>
              </a:ext>
            </a:extLst>
          </p:cNvPr>
          <p:cNvSpPr>
            <a:spLocks noGrp="1"/>
          </p:cNvSpPr>
          <p:nvPr>
            <p:ph type="title"/>
          </p:nvPr>
        </p:nvSpPr>
        <p:spPr/>
        <p:txBody>
          <a:bodyPr/>
          <a:lstStyle/>
          <a:p>
            <a:r>
              <a:rPr lang="en-AU">
                <a:latin typeface="+mj-lt"/>
              </a:rPr>
              <a:t>For Loops in Python explained visually</a:t>
            </a:r>
          </a:p>
        </p:txBody>
      </p:sp>
      <p:sp>
        <p:nvSpPr>
          <p:cNvPr id="16" name="TextBox 15">
            <a:extLst>
              <a:ext uri="{FF2B5EF4-FFF2-40B4-BE49-F238E27FC236}">
                <a16:creationId xmlns:a16="http://schemas.microsoft.com/office/drawing/2014/main" id="{7F4A54F0-BBFA-AE45-6183-0C8552563604}"/>
              </a:ext>
            </a:extLst>
          </p:cNvPr>
          <p:cNvSpPr txBox="1"/>
          <p:nvPr/>
        </p:nvSpPr>
        <p:spPr>
          <a:xfrm>
            <a:off x="2080488" y="6221001"/>
            <a:ext cx="3479290" cy="276999"/>
          </a:xfrm>
          <a:prstGeom prst="rect">
            <a:avLst/>
          </a:prstGeom>
          <a:noFill/>
        </p:spPr>
        <p:txBody>
          <a:bodyPr wrap="square">
            <a:spAutoFit/>
          </a:bodyPr>
          <a:lstStyle/>
          <a:p>
            <a:r>
              <a:rPr lang="en-AU" sz="1200">
                <a:hlinkClick r:id="rId4"/>
              </a:rPr>
              <a:t>https://www.youtube.com/watch?v=cAkKalfEPtg</a:t>
            </a:r>
            <a:r>
              <a:rPr lang="en-AU" sz="1200"/>
              <a:t> </a:t>
            </a:r>
          </a:p>
        </p:txBody>
      </p:sp>
      <p:sp>
        <p:nvSpPr>
          <p:cNvPr id="2" name="Slide Number Placeholder 1">
            <a:extLst>
              <a:ext uri="{FF2B5EF4-FFF2-40B4-BE49-F238E27FC236}">
                <a16:creationId xmlns:a16="http://schemas.microsoft.com/office/drawing/2014/main" id="{43D023E7-AA22-1BC7-2E63-02428845B9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pic>
        <p:nvPicPr>
          <p:cNvPr id="7" name="Online Media 6" descr="Python For Loops - Visually Explained">
            <a:hlinkClick r:id="" action="ppaction://media"/>
            <a:extLst>
              <a:ext uri="{FF2B5EF4-FFF2-40B4-BE49-F238E27FC236}">
                <a16:creationId xmlns:a16="http://schemas.microsoft.com/office/drawing/2014/main" id="{E1922F29-6E16-DEE6-0FBE-E5820BFE2B0B}"/>
              </a:ext>
            </a:extLst>
          </p:cNvPr>
          <p:cNvPicPr>
            <a:picLocks noRot="1" noChangeAspect="1"/>
          </p:cNvPicPr>
          <p:nvPr>
            <a:videoFile r:link="rId1"/>
          </p:nvPr>
        </p:nvPicPr>
        <p:blipFill>
          <a:blip r:embed="rId5"/>
          <a:stretch>
            <a:fillRect/>
          </a:stretch>
        </p:blipFill>
        <p:spPr>
          <a:xfrm>
            <a:off x="2080488" y="1496601"/>
            <a:ext cx="8361770" cy="4724400"/>
          </a:xfrm>
          <a:prstGeom prst="rect">
            <a:avLst/>
          </a:prstGeom>
        </p:spPr>
      </p:pic>
    </p:spTree>
    <p:extLst>
      <p:ext uri="{BB962C8B-B14F-4D97-AF65-F5344CB8AC3E}">
        <p14:creationId xmlns:p14="http://schemas.microsoft.com/office/powerpoint/2010/main" val="261798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9E68-60D5-F229-7E90-E0C4A99D6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CA6B7-E31C-DFFA-4C88-993E2016984C}"/>
              </a:ext>
            </a:extLst>
          </p:cNvPr>
          <p:cNvSpPr>
            <a:spLocks noGrp="1"/>
          </p:cNvSpPr>
          <p:nvPr>
            <p:ph type="title"/>
          </p:nvPr>
        </p:nvSpPr>
        <p:spPr/>
        <p:txBody>
          <a:bodyPr/>
          <a:lstStyle/>
          <a:p>
            <a:r>
              <a:rPr lang="en-AU"/>
              <a:t>For loop in Python</a:t>
            </a:r>
          </a:p>
        </p:txBody>
      </p:sp>
      <p:sp>
        <p:nvSpPr>
          <p:cNvPr id="6" name="Content Placeholder 5">
            <a:extLst>
              <a:ext uri="{FF2B5EF4-FFF2-40B4-BE49-F238E27FC236}">
                <a16:creationId xmlns:a16="http://schemas.microsoft.com/office/drawing/2014/main" id="{B045E605-43A3-B5FC-BBC2-21910FD90526}"/>
              </a:ext>
            </a:extLst>
          </p:cNvPr>
          <p:cNvSpPr>
            <a:spLocks noGrp="1"/>
          </p:cNvSpPr>
          <p:nvPr>
            <p:ph sz="quarter" idx="19"/>
          </p:nvPr>
        </p:nvSpPr>
        <p:spPr/>
        <p:txBody>
          <a:bodyPr/>
          <a:lstStyle/>
          <a:p>
            <a:r>
              <a:rPr lang="en-AU">
                <a:latin typeface="+mn-lt"/>
              </a:rPr>
              <a:t>Use a for loop to print all even numbers from 1 to 20.</a:t>
            </a:r>
          </a:p>
          <a:p>
            <a:r>
              <a:rPr lang="en-AU">
                <a:latin typeface="+mn-lt"/>
              </a:rPr>
              <a:t>Use a while loop to ask the user for input until they type "exit."</a:t>
            </a:r>
          </a:p>
        </p:txBody>
      </p:sp>
      <p:pic>
        <p:nvPicPr>
          <p:cNvPr id="11" name="Picture 10" descr="A screenshot of Python code for &quot;for-range-example.py&quot; script">
            <a:extLst>
              <a:ext uri="{FF2B5EF4-FFF2-40B4-BE49-F238E27FC236}">
                <a16:creationId xmlns:a16="http://schemas.microsoft.com/office/drawing/2014/main" id="{630E3F19-9206-A6C2-F3BD-B63502FDD782}"/>
              </a:ext>
            </a:extLst>
          </p:cNvPr>
          <p:cNvPicPr>
            <a:picLocks noChangeAspect="1"/>
          </p:cNvPicPr>
          <p:nvPr/>
        </p:nvPicPr>
        <p:blipFill>
          <a:blip r:embed="rId3"/>
          <a:stretch>
            <a:fillRect/>
          </a:stretch>
        </p:blipFill>
        <p:spPr>
          <a:xfrm>
            <a:off x="6324599" y="1562470"/>
            <a:ext cx="5523616" cy="925986"/>
          </a:xfrm>
          <a:prstGeom prst="rect">
            <a:avLst/>
          </a:prstGeom>
        </p:spPr>
      </p:pic>
      <p:pic>
        <p:nvPicPr>
          <p:cNvPr id="13" name="Picture 12" descr="A screenshot of output for &quot;for-range-example.py&quot; script">
            <a:extLst>
              <a:ext uri="{FF2B5EF4-FFF2-40B4-BE49-F238E27FC236}">
                <a16:creationId xmlns:a16="http://schemas.microsoft.com/office/drawing/2014/main" id="{BA809E44-561C-ED15-ED4A-F9B521C859E1}"/>
              </a:ext>
            </a:extLst>
          </p:cNvPr>
          <p:cNvPicPr>
            <a:picLocks noChangeAspect="1"/>
          </p:cNvPicPr>
          <p:nvPr/>
        </p:nvPicPr>
        <p:blipFill>
          <a:blip r:embed="rId4"/>
          <a:stretch>
            <a:fillRect/>
          </a:stretch>
        </p:blipFill>
        <p:spPr>
          <a:xfrm>
            <a:off x="6325207" y="2758391"/>
            <a:ext cx="5522400" cy="1808694"/>
          </a:xfrm>
          <a:prstGeom prst="rect">
            <a:avLst/>
          </a:prstGeom>
        </p:spPr>
      </p:pic>
      <p:sp>
        <p:nvSpPr>
          <p:cNvPr id="3" name="Slide Number Placeholder 2">
            <a:extLst>
              <a:ext uri="{FF2B5EF4-FFF2-40B4-BE49-F238E27FC236}">
                <a16:creationId xmlns:a16="http://schemas.microsoft.com/office/drawing/2014/main" id="{D651895C-6797-536A-78A0-E8BFB27DC8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132</a:t>
            </a:fld>
            <a:endParaRPr lang="en-AU"/>
          </a:p>
        </p:txBody>
      </p:sp>
    </p:spTree>
    <p:extLst>
      <p:ext uri="{BB962C8B-B14F-4D97-AF65-F5344CB8AC3E}">
        <p14:creationId xmlns:p14="http://schemas.microsoft.com/office/powerpoint/2010/main" val="70798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EA12-B430-9830-DE74-A6E9475024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E51F18-8A77-0C5B-5234-091335422790}"/>
              </a:ext>
            </a:extLst>
          </p:cNvPr>
          <p:cNvSpPr>
            <a:spLocks noGrp="1"/>
          </p:cNvSpPr>
          <p:nvPr>
            <p:ph type="title"/>
          </p:nvPr>
        </p:nvSpPr>
        <p:spPr/>
        <p:txBody>
          <a:bodyPr/>
          <a:lstStyle/>
          <a:p>
            <a:r>
              <a:rPr lang="en-AU">
                <a:latin typeface="+mj-lt"/>
              </a:rPr>
              <a:t>While loop</a:t>
            </a:r>
          </a:p>
        </p:txBody>
      </p:sp>
      <p:sp>
        <p:nvSpPr>
          <p:cNvPr id="2" name="Text Placeholder 1">
            <a:extLst>
              <a:ext uri="{FF2B5EF4-FFF2-40B4-BE49-F238E27FC236}">
                <a16:creationId xmlns:a16="http://schemas.microsoft.com/office/drawing/2014/main" id="{550912BB-BA29-ADF5-71C1-6C8FA5F3DAD2}"/>
              </a:ext>
            </a:extLst>
          </p:cNvPr>
          <p:cNvSpPr>
            <a:spLocks noGrp="1"/>
          </p:cNvSpPr>
          <p:nvPr>
            <p:ph type="body" sz="quarter" idx="18"/>
          </p:nvPr>
        </p:nvSpPr>
        <p:spPr/>
        <p:txBody>
          <a:bodyPr/>
          <a:lstStyle/>
          <a:p>
            <a:r>
              <a:rPr lang="en-AU">
                <a:latin typeface="+mj-lt"/>
              </a:rPr>
              <a:t>Control structure – repetition (iteration)</a:t>
            </a:r>
          </a:p>
        </p:txBody>
      </p:sp>
      <p:sp>
        <p:nvSpPr>
          <p:cNvPr id="13" name="Text Placeholder 12">
            <a:extLst>
              <a:ext uri="{FF2B5EF4-FFF2-40B4-BE49-F238E27FC236}">
                <a16:creationId xmlns:a16="http://schemas.microsoft.com/office/drawing/2014/main" id="{3137D610-0CCD-3D14-0AC5-FC948225EE83}"/>
              </a:ext>
            </a:extLst>
          </p:cNvPr>
          <p:cNvSpPr>
            <a:spLocks noGrp="1"/>
          </p:cNvSpPr>
          <p:nvPr>
            <p:ph sz="quarter" idx="19"/>
          </p:nvPr>
        </p:nvSpPr>
        <p:spPr>
          <a:xfrm>
            <a:off x="360363" y="1562471"/>
            <a:ext cx="5735637" cy="3084685"/>
          </a:xfrm>
        </p:spPr>
        <p:txBody>
          <a:bodyPr/>
          <a:lstStyle/>
          <a:p>
            <a:r>
              <a:rPr lang="en-AU">
                <a:latin typeface="+mn-lt"/>
              </a:rPr>
              <a:t>This loop continues to execute as long as a specified condition is true.</a:t>
            </a:r>
          </a:p>
          <a:p>
            <a:r>
              <a:rPr lang="en-AU">
                <a:latin typeface="+mn-lt"/>
              </a:rPr>
              <a:t>Used when the number of iterations is </a:t>
            </a:r>
            <a:r>
              <a:rPr lang="en-AU" b="1">
                <a:latin typeface="+mn-lt"/>
              </a:rPr>
              <a:t>not known </a:t>
            </a:r>
            <a:r>
              <a:rPr lang="en-AU">
                <a:latin typeface="+mn-lt"/>
              </a:rPr>
              <a:t>in advance and depends on a condition being true.</a:t>
            </a:r>
          </a:p>
          <a:p>
            <a:r>
              <a:rPr lang="en-AU">
                <a:latin typeface="+mn-lt"/>
              </a:rPr>
              <a:t>Suitable for scenarios where you need to repeat an action </a:t>
            </a:r>
            <a:r>
              <a:rPr lang="en-AU" b="1">
                <a:latin typeface="+mn-lt"/>
              </a:rPr>
              <a:t>until a certain condition changes</a:t>
            </a:r>
            <a:r>
              <a:rPr lang="en-AU">
                <a:latin typeface="+mn-lt"/>
              </a:rPr>
              <a:t>.</a:t>
            </a:r>
          </a:p>
        </p:txBody>
      </p:sp>
      <p:pic>
        <p:nvPicPr>
          <p:cNvPr id="8" name="Picture 7" descr="A screenshot of basic structure of Python code for a while loop statement">
            <a:extLst>
              <a:ext uri="{FF2B5EF4-FFF2-40B4-BE49-F238E27FC236}">
                <a16:creationId xmlns:a16="http://schemas.microsoft.com/office/drawing/2014/main" id="{16346C0A-843F-C313-C4ED-2AE253291BE3}"/>
              </a:ext>
            </a:extLst>
          </p:cNvPr>
          <p:cNvPicPr>
            <a:picLocks noChangeAspect="1"/>
          </p:cNvPicPr>
          <p:nvPr/>
        </p:nvPicPr>
        <p:blipFill>
          <a:blip r:embed="rId3"/>
          <a:stretch>
            <a:fillRect/>
          </a:stretch>
        </p:blipFill>
        <p:spPr>
          <a:xfrm>
            <a:off x="359999" y="4916130"/>
            <a:ext cx="5768029" cy="998744"/>
          </a:xfrm>
          <a:prstGeom prst="rect">
            <a:avLst/>
          </a:prstGeom>
        </p:spPr>
      </p:pic>
      <p:sp>
        <p:nvSpPr>
          <p:cNvPr id="3" name="Slide Number Placeholder 2">
            <a:extLst>
              <a:ext uri="{FF2B5EF4-FFF2-40B4-BE49-F238E27FC236}">
                <a16:creationId xmlns:a16="http://schemas.microsoft.com/office/drawing/2014/main" id="{89B0679C-9483-CA2C-3DB1-A63AFEED20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133</a:t>
            </a:fld>
            <a:endParaRPr lang="en-AU"/>
          </a:p>
        </p:txBody>
      </p:sp>
    </p:spTree>
    <p:extLst>
      <p:ext uri="{BB962C8B-B14F-4D97-AF65-F5344CB8AC3E}">
        <p14:creationId xmlns:p14="http://schemas.microsoft.com/office/powerpoint/2010/main" val="313228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8A7A56-E7F3-FC71-B0ED-BB40FD224468}"/>
              </a:ext>
            </a:extLst>
          </p:cNvPr>
          <p:cNvSpPr>
            <a:spLocks noGrp="1"/>
          </p:cNvSpPr>
          <p:nvPr>
            <p:ph type="title"/>
          </p:nvPr>
        </p:nvSpPr>
        <p:spPr/>
        <p:txBody>
          <a:bodyPr/>
          <a:lstStyle/>
          <a:p>
            <a:r>
              <a:rPr lang="en-AU">
                <a:latin typeface="+mj-lt"/>
              </a:rPr>
              <a:t>While Loops in Python explained visually</a:t>
            </a:r>
          </a:p>
        </p:txBody>
      </p:sp>
      <p:pic>
        <p:nvPicPr>
          <p:cNvPr id="5" name="Online Media 4" descr="Image shows thumbnail for YouTube clip embedded into this slide: 'Python While Loops: Visually Explained'">
            <a:hlinkClick r:id="" action="ppaction://media"/>
            <a:extLst>
              <a:ext uri="{FF2B5EF4-FFF2-40B4-BE49-F238E27FC236}">
                <a16:creationId xmlns:a16="http://schemas.microsoft.com/office/drawing/2014/main" id="{7A9AC586-08DA-8849-B283-B983EBAE51FF}"/>
              </a:ext>
            </a:extLst>
          </p:cNvPr>
          <p:cNvPicPr>
            <a:picLocks noRot="1" noChangeAspect="1"/>
          </p:cNvPicPr>
          <p:nvPr>
            <a:videoFile r:link="rId1"/>
          </p:nvPr>
        </p:nvPicPr>
        <p:blipFill>
          <a:blip r:embed="rId4"/>
          <a:stretch>
            <a:fillRect/>
          </a:stretch>
        </p:blipFill>
        <p:spPr>
          <a:xfrm>
            <a:off x="2208570" y="1223158"/>
            <a:ext cx="8092018" cy="4572000"/>
          </a:xfrm>
          <a:prstGeom prst="rect">
            <a:avLst/>
          </a:prstGeom>
        </p:spPr>
      </p:pic>
      <p:sp>
        <p:nvSpPr>
          <p:cNvPr id="12" name="TextBox 11">
            <a:extLst>
              <a:ext uri="{FF2B5EF4-FFF2-40B4-BE49-F238E27FC236}">
                <a16:creationId xmlns:a16="http://schemas.microsoft.com/office/drawing/2014/main" id="{8FC4DF86-6ADF-D5AB-C7B7-26B614814F61}"/>
              </a:ext>
            </a:extLst>
          </p:cNvPr>
          <p:cNvSpPr txBox="1"/>
          <p:nvPr/>
        </p:nvSpPr>
        <p:spPr>
          <a:xfrm>
            <a:off x="2208571" y="5795158"/>
            <a:ext cx="5427209" cy="276999"/>
          </a:xfrm>
          <a:prstGeom prst="rect">
            <a:avLst/>
          </a:prstGeom>
          <a:noFill/>
        </p:spPr>
        <p:txBody>
          <a:bodyPr wrap="square">
            <a:spAutoFit/>
          </a:bodyPr>
          <a:lstStyle/>
          <a:p>
            <a:r>
              <a:rPr lang="en-AU" sz="1200">
                <a:hlinkClick r:id="rId5"/>
              </a:rPr>
              <a:t>https://www.youtube.com/watch?v=0DgFHm9EKkQ</a:t>
            </a:r>
            <a:endParaRPr lang="en-AU" sz="1200"/>
          </a:p>
        </p:txBody>
      </p:sp>
      <p:sp>
        <p:nvSpPr>
          <p:cNvPr id="2" name="Slide Number Placeholder 1">
            <a:extLst>
              <a:ext uri="{FF2B5EF4-FFF2-40B4-BE49-F238E27FC236}">
                <a16:creationId xmlns:a16="http://schemas.microsoft.com/office/drawing/2014/main" id="{DC08EBED-64AC-CD34-BE51-94E2FB7C6B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8690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5B0E-AEF9-DDB1-D74B-E13B66715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5439F-540D-A2BF-936D-65BC237ECC9B}"/>
              </a:ext>
            </a:extLst>
          </p:cNvPr>
          <p:cNvSpPr>
            <a:spLocks noGrp="1"/>
          </p:cNvSpPr>
          <p:nvPr>
            <p:ph type="title"/>
          </p:nvPr>
        </p:nvSpPr>
        <p:spPr/>
        <p:txBody>
          <a:bodyPr/>
          <a:lstStyle/>
          <a:p>
            <a:r>
              <a:rPr lang="en-AU"/>
              <a:t>While loops in Python</a:t>
            </a:r>
          </a:p>
        </p:txBody>
      </p:sp>
      <p:sp>
        <p:nvSpPr>
          <p:cNvPr id="6" name="Content Placeholder 5">
            <a:extLst>
              <a:ext uri="{FF2B5EF4-FFF2-40B4-BE49-F238E27FC236}">
                <a16:creationId xmlns:a16="http://schemas.microsoft.com/office/drawing/2014/main" id="{4438A61E-6FC8-2AB1-A700-1DFD61470762}"/>
              </a:ext>
            </a:extLst>
          </p:cNvPr>
          <p:cNvSpPr>
            <a:spLocks noGrp="1"/>
          </p:cNvSpPr>
          <p:nvPr>
            <p:ph sz="quarter" idx="19"/>
          </p:nvPr>
        </p:nvSpPr>
        <p:spPr/>
        <p:txBody>
          <a:bodyPr/>
          <a:lstStyle/>
          <a:p>
            <a:r>
              <a:rPr lang="en-AU">
                <a:latin typeface="+mn-lt"/>
              </a:rPr>
              <a:t>careful management of the condition to avoid infinite loops.</a:t>
            </a:r>
          </a:p>
          <a:p>
            <a:r>
              <a:rPr lang="en-AU">
                <a:latin typeface="+mn-lt"/>
              </a:rPr>
              <a:t>If the loop condition doesn’t become false, then you have a potentially infinite loop.</a:t>
            </a:r>
          </a:p>
          <a:p>
            <a:r>
              <a:rPr lang="en-AU">
                <a:latin typeface="+mn-lt"/>
              </a:rPr>
              <a:t>What does infinite mean?</a:t>
            </a:r>
          </a:p>
        </p:txBody>
      </p:sp>
      <p:pic>
        <p:nvPicPr>
          <p:cNvPr id="8" name="Picture 7" descr="A screenshot of Python code for &quot;while-example.py&quot; script">
            <a:extLst>
              <a:ext uri="{FF2B5EF4-FFF2-40B4-BE49-F238E27FC236}">
                <a16:creationId xmlns:a16="http://schemas.microsoft.com/office/drawing/2014/main" id="{832F35BC-72D3-FB87-4482-703D2BC95843}"/>
              </a:ext>
            </a:extLst>
          </p:cNvPr>
          <p:cNvPicPr>
            <a:picLocks noChangeAspect="1"/>
          </p:cNvPicPr>
          <p:nvPr/>
        </p:nvPicPr>
        <p:blipFill>
          <a:blip r:embed="rId3"/>
          <a:stretch>
            <a:fillRect/>
          </a:stretch>
        </p:blipFill>
        <p:spPr>
          <a:xfrm>
            <a:off x="6324598" y="1569462"/>
            <a:ext cx="5508000" cy="1309888"/>
          </a:xfrm>
          <a:prstGeom prst="rect">
            <a:avLst/>
          </a:prstGeom>
        </p:spPr>
      </p:pic>
      <p:sp>
        <p:nvSpPr>
          <p:cNvPr id="3" name="Slide Number Placeholder 2">
            <a:extLst>
              <a:ext uri="{FF2B5EF4-FFF2-40B4-BE49-F238E27FC236}">
                <a16:creationId xmlns:a16="http://schemas.microsoft.com/office/drawing/2014/main" id="{A519DA29-7FE1-B207-3960-A309227A64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135</a:t>
            </a:fld>
            <a:endParaRPr lang="en-AU"/>
          </a:p>
        </p:txBody>
      </p:sp>
      <p:pic>
        <p:nvPicPr>
          <p:cNvPr id="9" name="Picture 8" descr="A screenshot of output for &quot;while-example.py&quot; script">
            <a:extLst>
              <a:ext uri="{FF2B5EF4-FFF2-40B4-BE49-F238E27FC236}">
                <a16:creationId xmlns:a16="http://schemas.microsoft.com/office/drawing/2014/main" id="{C89A0786-F946-8287-B18B-F9BE10C06E93}"/>
              </a:ext>
            </a:extLst>
          </p:cNvPr>
          <p:cNvPicPr>
            <a:picLocks noChangeAspect="1"/>
          </p:cNvPicPr>
          <p:nvPr/>
        </p:nvPicPr>
        <p:blipFill>
          <a:blip r:embed="rId4"/>
          <a:stretch>
            <a:fillRect/>
          </a:stretch>
        </p:blipFill>
        <p:spPr>
          <a:xfrm>
            <a:off x="6323638" y="3121876"/>
            <a:ext cx="5508000" cy="1896378"/>
          </a:xfrm>
          <a:prstGeom prst="rect">
            <a:avLst/>
          </a:prstGeom>
        </p:spPr>
      </p:pic>
    </p:spTree>
    <p:extLst>
      <p:ext uri="{BB962C8B-B14F-4D97-AF65-F5344CB8AC3E}">
        <p14:creationId xmlns:p14="http://schemas.microsoft.com/office/powerpoint/2010/main" val="336286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6607-F2AA-CFB4-236D-81230CD1D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6141A-1936-28D6-85C6-93FAF9C9E9E1}"/>
              </a:ext>
            </a:extLst>
          </p:cNvPr>
          <p:cNvSpPr>
            <a:spLocks noGrp="1"/>
          </p:cNvSpPr>
          <p:nvPr>
            <p:ph type="title"/>
          </p:nvPr>
        </p:nvSpPr>
        <p:spPr/>
        <p:txBody>
          <a:bodyPr/>
          <a:lstStyle/>
          <a:p>
            <a:r>
              <a:rPr lang="en-AU">
                <a:latin typeface="+mj-lt"/>
              </a:rPr>
              <a:t>Getting user input with a while loop</a:t>
            </a:r>
          </a:p>
        </p:txBody>
      </p:sp>
      <p:sp>
        <p:nvSpPr>
          <p:cNvPr id="6" name="Content Placeholder 5">
            <a:extLst>
              <a:ext uri="{FF2B5EF4-FFF2-40B4-BE49-F238E27FC236}">
                <a16:creationId xmlns:a16="http://schemas.microsoft.com/office/drawing/2014/main" id="{0673E3FF-DC97-5703-C96F-EB58DD2EF7CF}"/>
              </a:ext>
            </a:extLst>
          </p:cNvPr>
          <p:cNvSpPr>
            <a:spLocks noGrp="1"/>
          </p:cNvSpPr>
          <p:nvPr>
            <p:ph sz="quarter" idx="19"/>
          </p:nvPr>
        </p:nvSpPr>
        <p:spPr/>
        <p:txBody>
          <a:bodyPr/>
          <a:lstStyle/>
          <a:p>
            <a:r>
              <a:rPr lang="en-AU">
                <a:latin typeface="+mn-lt"/>
              </a:rPr>
              <a:t>Getting user input from the command line is a common use case for while loops in Python.</a:t>
            </a:r>
          </a:p>
          <a:p>
            <a:r>
              <a:rPr lang="en-AU">
                <a:latin typeface="+mn-lt"/>
              </a:rPr>
              <a:t>We can use a while loop to keep asking the user to type something.</a:t>
            </a:r>
          </a:p>
          <a:p>
            <a:r>
              <a:rPr lang="en-AU">
                <a:latin typeface="+mn-lt"/>
              </a:rPr>
              <a:t>This example loop runs until you type the word "stop"</a:t>
            </a:r>
          </a:p>
        </p:txBody>
      </p:sp>
      <p:pic>
        <p:nvPicPr>
          <p:cNvPr id="9" name="Picture 8" descr="A screenshot of Python code for &quot;while-user-input.py&quot; script">
            <a:extLst>
              <a:ext uri="{FF2B5EF4-FFF2-40B4-BE49-F238E27FC236}">
                <a16:creationId xmlns:a16="http://schemas.microsoft.com/office/drawing/2014/main" id="{EEDD916D-BAC5-DC44-1BE3-4B213C6D6352}"/>
              </a:ext>
            </a:extLst>
          </p:cNvPr>
          <p:cNvPicPr>
            <a:picLocks noChangeAspect="1"/>
          </p:cNvPicPr>
          <p:nvPr/>
        </p:nvPicPr>
        <p:blipFill>
          <a:blip r:embed="rId3"/>
          <a:stretch>
            <a:fillRect/>
          </a:stretch>
        </p:blipFill>
        <p:spPr>
          <a:xfrm>
            <a:off x="6334431" y="1559083"/>
            <a:ext cx="5508000" cy="1540100"/>
          </a:xfrm>
          <a:prstGeom prst="rect">
            <a:avLst/>
          </a:prstGeom>
        </p:spPr>
      </p:pic>
      <p:pic>
        <p:nvPicPr>
          <p:cNvPr id="11" name="Picture 10" descr="A screenshot of output for &quot;while-user-input.py&quot; script">
            <a:extLst>
              <a:ext uri="{FF2B5EF4-FFF2-40B4-BE49-F238E27FC236}">
                <a16:creationId xmlns:a16="http://schemas.microsoft.com/office/drawing/2014/main" id="{6A67E62A-278B-AACC-A8D0-71C086DAC2C7}"/>
              </a:ext>
            </a:extLst>
          </p:cNvPr>
          <p:cNvPicPr>
            <a:picLocks noChangeAspect="1"/>
          </p:cNvPicPr>
          <p:nvPr/>
        </p:nvPicPr>
        <p:blipFill>
          <a:blip r:embed="rId4"/>
          <a:stretch>
            <a:fillRect/>
          </a:stretch>
        </p:blipFill>
        <p:spPr>
          <a:xfrm>
            <a:off x="6334430" y="3386150"/>
            <a:ext cx="5508000" cy="1832433"/>
          </a:xfrm>
          <a:prstGeom prst="rect">
            <a:avLst/>
          </a:prstGeom>
        </p:spPr>
      </p:pic>
      <p:sp>
        <p:nvSpPr>
          <p:cNvPr id="3" name="Slide Number Placeholder 2">
            <a:extLst>
              <a:ext uri="{FF2B5EF4-FFF2-40B4-BE49-F238E27FC236}">
                <a16:creationId xmlns:a16="http://schemas.microsoft.com/office/drawing/2014/main" id="{9D632542-209E-5632-40FD-2206C5438C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136</a:t>
            </a:fld>
            <a:endParaRPr lang="en-AU"/>
          </a:p>
        </p:txBody>
      </p:sp>
    </p:spTree>
    <p:extLst>
      <p:ext uri="{BB962C8B-B14F-4D97-AF65-F5344CB8AC3E}">
        <p14:creationId xmlns:p14="http://schemas.microsoft.com/office/powerpoint/2010/main" val="239231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A3D3-78F0-7D33-0ED4-A9B7B85DF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4EFC8-3F0D-9C16-E107-A91D07AF1DE6}"/>
              </a:ext>
            </a:extLst>
          </p:cNvPr>
          <p:cNvSpPr>
            <a:spLocks noGrp="1"/>
          </p:cNvSpPr>
          <p:nvPr>
            <p:ph type="title"/>
          </p:nvPr>
        </p:nvSpPr>
        <p:spPr/>
        <p:txBody>
          <a:bodyPr/>
          <a:lstStyle/>
          <a:p>
            <a:r>
              <a:rPr lang="en-AU">
                <a:latin typeface="+mj-lt"/>
              </a:rPr>
              <a:t>Explaining the while loop – user input</a:t>
            </a:r>
          </a:p>
        </p:txBody>
      </p:sp>
      <p:sp>
        <p:nvSpPr>
          <p:cNvPr id="5" name="Text Placeholder 4">
            <a:extLst>
              <a:ext uri="{FF2B5EF4-FFF2-40B4-BE49-F238E27FC236}">
                <a16:creationId xmlns:a16="http://schemas.microsoft.com/office/drawing/2014/main" id="{57173125-96D4-7D4B-1EF3-09F084B6DA60}"/>
              </a:ext>
            </a:extLst>
          </p:cNvPr>
          <p:cNvSpPr>
            <a:spLocks noGrp="1"/>
          </p:cNvSpPr>
          <p:nvPr>
            <p:ph type="body" sz="quarter" idx="18"/>
          </p:nvPr>
        </p:nvSpPr>
        <p:spPr/>
        <p:txBody>
          <a:bodyPr/>
          <a:lstStyle/>
          <a:p>
            <a:r>
              <a:rPr lang="en-AU">
                <a:latin typeface="+mj-lt"/>
              </a:rPr>
              <a:t>What happens when you run this code?</a:t>
            </a:r>
          </a:p>
        </p:txBody>
      </p:sp>
      <p:pic>
        <p:nvPicPr>
          <p:cNvPr id="9" name="Picture 8" descr="A screenshot of Python code for &quot;while-user-input.py&quot; script">
            <a:extLst>
              <a:ext uri="{FF2B5EF4-FFF2-40B4-BE49-F238E27FC236}">
                <a16:creationId xmlns:a16="http://schemas.microsoft.com/office/drawing/2014/main" id="{31850C1B-90A7-3C46-FB5C-17BC8352DE8F}"/>
              </a:ext>
            </a:extLst>
          </p:cNvPr>
          <p:cNvPicPr>
            <a:picLocks noChangeAspect="1"/>
          </p:cNvPicPr>
          <p:nvPr/>
        </p:nvPicPr>
        <p:blipFill>
          <a:blip r:embed="rId3"/>
          <a:stretch>
            <a:fillRect/>
          </a:stretch>
        </p:blipFill>
        <p:spPr>
          <a:xfrm>
            <a:off x="348002" y="1558909"/>
            <a:ext cx="5508000" cy="1540100"/>
          </a:xfrm>
          <a:prstGeom prst="rect">
            <a:avLst/>
          </a:prstGeom>
        </p:spPr>
      </p:pic>
      <p:sp>
        <p:nvSpPr>
          <p:cNvPr id="10" name="TextBox 9">
            <a:extLst>
              <a:ext uri="{FF2B5EF4-FFF2-40B4-BE49-F238E27FC236}">
                <a16:creationId xmlns:a16="http://schemas.microsoft.com/office/drawing/2014/main" id="{780D7741-1BF0-7D02-7F6F-8E9FBDC3E5E7}"/>
              </a:ext>
            </a:extLst>
          </p:cNvPr>
          <p:cNvSpPr txBox="1"/>
          <p:nvPr/>
        </p:nvSpPr>
        <p:spPr>
          <a:xfrm>
            <a:off x="359999" y="3326130"/>
            <a:ext cx="5515451" cy="3266985"/>
          </a:xfrm>
          <a:prstGeom prst="rect">
            <a:avLst/>
          </a:prstGeom>
          <a:solidFill>
            <a:schemeClr val="bg1"/>
          </a:solidFill>
        </p:spPr>
        <p:txBody>
          <a:bodyPr wrap="square">
            <a:spAutoFit/>
          </a:bodyPr>
          <a:lstStyle/>
          <a:p>
            <a:pPr>
              <a:lnSpc>
                <a:spcPct val="150000"/>
              </a:lnSpc>
              <a:spcAft>
                <a:spcPts val="1200"/>
              </a:spcAft>
            </a:pPr>
            <a:r>
              <a:rPr lang="en-AU" sz="2000"/>
              <a:t>The program asks you to type something.</a:t>
            </a:r>
          </a:p>
          <a:p>
            <a:pPr>
              <a:lnSpc>
                <a:spcPct val="150000"/>
              </a:lnSpc>
              <a:spcAft>
                <a:spcPts val="1200"/>
              </a:spcAft>
            </a:pPr>
            <a:r>
              <a:rPr lang="en-AU" sz="2000"/>
              <a:t>If you type anything other than "stop", it prints what you typed and asks you again.</a:t>
            </a:r>
          </a:p>
          <a:p>
            <a:pPr>
              <a:lnSpc>
                <a:spcPct val="150000"/>
              </a:lnSpc>
              <a:spcAft>
                <a:spcPts val="1200"/>
              </a:spcAft>
            </a:pPr>
            <a:r>
              <a:rPr lang="en-AU" sz="2000"/>
              <a:t>This repeats until you type "stop".</a:t>
            </a:r>
          </a:p>
          <a:p>
            <a:pPr>
              <a:lnSpc>
                <a:spcPct val="150000"/>
              </a:lnSpc>
              <a:spcAft>
                <a:spcPts val="1200"/>
              </a:spcAft>
            </a:pPr>
            <a:r>
              <a:rPr lang="en-AU" sz="2000"/>
              <a:t>When you finally type "stop", the program stops running.</a:t>
            </a:r>
          </a:p>
        </p:txBody>
      </p:sp>
      <p:sp>
        <p:nvSpPr>
          <p:cNvPr id="6" name="Content Placeholder 5">
            <a:extLst>
              <a:ext uri="{FF2B5EF4-FFF2-40B4-BE49-F238E27FC236}">
                <a16:creationId xmlns:a16="http://schemas.microsoft.com/office/drawing/2014/main" id="{16A120F2-D795-0078-3C24-348604324315}"/>
              </a:ext>
            </a:extLst>
          </p:cNvPr>
          <p:cNvSpPr>
            <a:spLocks noGrp="1"/>
          </p:cNvSpPr>
          <p:nvPr>
            <p:ph sz="quarter" idx="19"/>
          </p:nvPr>
        </p:nvSpPr>
        <p:spPr>
          <a:xfrm>
            <a:off x="6108361" y="1558909"/>
            <a:ext cx="5735637" cy="4814518"/>
          </a:xfrm>
        </p:spPr>
        <p:txBody>
          <a:bodyPr/>
          <a:lstStyle/>
          <a:p>
            <a:r>
              <a:rPr lang="en-AU">
                <a:latin typeface="+mn-lt"/>
              </a:rPr>
              <a:t>Line 1 asks the user to type some text. Whatever the user types is assigned to the variable called </a:t>
            </a:r>
            <a:r>
              <a:rPr lang="en-AU" b="1" i="1">
                <a:latin typeface="+mn-lt"/>
              </a:rPr>
              <a:t>line</a:t>
            </a:r>
            <a:r>
              <a:rPr lang="en-AU">
                <a:latin typeface="+mn-lt"/>
              </a:rPr>
              <a:t>.</a:t>
            </a:r>
          </a:p>
          <a:p>
            <a:r>
              <a:rPr lang="en-AU">
                <a:latin typeface="+mn-lt"/>
              </a:rPr>
              <a:t>Line 3 checks if the text entered by the user is not "stop". As long as it’s not "stop", the code inside the loop will run.</a:t>
            </a:r>
          </a:p>
          <a:p>
            <a:r>
              <a:rPr lang="en-AU">
                <a:latin typeface="+mn-lt"/>
              </a:rPr>
              <a:t>Line 4 prints out whatever the user typed.</a:t>
            </a:r>
          </a:p>
          <a:p>
            <a:r>
              <a:rPr lang="en-AU">
                <a:latin typeface="+mn-lt"/>
              </a:rPr>
              <a:t>Line 5 asks the user to type something again, and assigns it to the variable </a:t>
            </a:r>
            <a:r>
              <a:rPr lang="en-AU" b="1" i="1">
                <a:latin typeface="+mn-lt"/>
              </a:rPr>
              <a:t>line</a:t>
            </a:r>
          </a:p>
        </p:txBody>
      </p:sp>
      <p:grpSp>
        <p:nvGrpSpPr>
          <p:cNvPr id="4" name="Group 3">
            <a:extLst>
              <a:ext uri="{FF2B5EF4-FFF2-40B4-BE49-F238E27FC236}">
                <a16:creationId xmlns:a16="http://schemas.microsoft.com/office/drawing/2014/main" id="{73AF665B-59DA-2B14-8D1C-7648C218FA52}"/>
              </a:ext>
              <a:ext uri="{C183D7F6-B498-43B3-948B-1728B52AA6E4}">
                <adec:decorative xmlns:adec="http://schemas.microsoft.com/office/drawing/2017/decorative" val="1"/>
              </a:ext>
            </a:extLst>
          </p:cNvPr>
          <p:cNvGrpSpPr/>
          <p:nvPr/>
        </p:nvGrpSpPr>
        <p:grpSpPr>
          <a:xfrm>
            <a:off x="857250" y="1863090"/>
            <a:ext cx="3575430" cy="1131457"/>
            <a:chOff x="857250" y="1863090"/>
            <a:chExt cx="3575430" cy="1131457"/>
          </a:xfrm>
        </p:grpSpPr>
        <p:sp>
          <p:nvSpPr>
            <p:cNvPr id="12" name="Rectangle 11">
              <a:extLst>
                <a:ext uri="{FF2B5EF4-FFF2-40B4-BE49-F238E27FC236}">
                  <a16:creationId xmlns:a16="http://schemas.microsoft.com/office/drawing/2014/main" id="{7B7E0AC8-2F3A-912C-2F06-BBDC7764638F}"/>
                </a:ext>
                <a:ext uri="{C183D7F6-B498-43B3-948B-1728B52AA6E4}">
                  <adec:decorative xmlns:adec="http://schemas.microsoft.com/office/drawing/2017/decorative" val="1"/>
                </a:ext>
              </a:extLst>
            </p:cNvPr>
            <p:cNvSpPr/>
            <p:nvPr/>
          </p:nvSpPr>
          <p:spPr>
            <a:xfrm>
              <a:off x="857250" y="1863090"/>
              <a:ext cx="3204000" cy="252000"/>
            </a:xfrm>
            <a:prstGeom prst="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8348BB1-19D3-0EC2-039E-0E598F5E0575}"/>
                </a:ext>
                <a:ext uri="{C183D7F6-B498-43B3-948B-1728B52AA6E4}">
                  <adec:decorative xmlns:adec="http://schemas.microsoft.com/office/drawing/2017/decorative" val="1"/>
                </a:ext>
              </a:extLst>
            </p:cNvPr>
            <p:cNvSpPr/>
            <p:nvPr/>
          </p:nvSpPr>
          <p:spPr>
            <a:xfrm>
              <a:off x="872490" y="2301240"/>
              <a:ext cx="2124000" cy="252000"/>
            </a:xfrm>
            <a:prstGeom prst="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6901741-566F-AEBC-872D-61F47C975E30}"/>
                </a:ext>
                <a:ext uri="{C183D7F6-B498-43B3-948B-1728B52AA6E4}">
                  <adec:decorative xmlns:adec="http://schemas.microsoft.com/office/drawing/2017/decorative" val="1"/>
                </a:ext>
              </a:extLst>
            </p:cNvPr>
            <p:cNvSpPr/>
            <p:nvPr/>
          </p:nvSpPr>
          <p:spPr>
            <a:xfrm>
              <a:off x="864870" y="2514090"/>
              <a:ext cx="1718310" cy="252000"/>
            </a:xfrm>
            <a:prstGeom prst="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7AD00DDA-6359-44A3-0538-2B8974B3C858}"/>
                </a:ext>
                <a:ext uri="{C183D7F6-B498-43B3-948B-1728B52AA6E4}">
                  <adec:decorative xmlns:adec="http://schemas.microsoft.com/office/drawing/2017/decorative" val="1"/>
                </a:ext>
              </a:extLst>
            </p:cNvPr>
            <p:cNvSpPr/>
            <p:nvPr/>
          </p:nvSpPr>
          <p:spPr>
            <a:xfrm>
              <a:off x="868680" y="2742547"/>
              <a:ext cx="3564000" cy="252000"/>
            </a:xfrm>
            <a:prstGeom prst="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48FD2253-F623-89DF-0DE7-A275BDC22C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137</a:t>
            </a:fld>
            <a:endParaRPr lang="en-AU"/>
          </a:p>
        </p:txBody>
      </p:sp>
    </p:spTree>
    <p:extLst>
      <p:ext uri="{BB962C8B-B14F-4D97-AF65-F5344CB8AC3E}">
        <p14:creationId xmlns:p14="http://schemas.microsoft.com/office/powerpoint/2010/main" val="201369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10D54-712D-DB03-3081-BB8CA9DEF7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9C01C7-7235-FC88-37EB-08085776EE63}"/>
              </a:ext>
            </a:extLst>
          </p:cNvPr>
          <p:cNvSpPr>
            <a:spLocks noGrp="1"/>
          </p:cNvSpPr>
          <p:nvPr>
            <p:ph type="title"/>
          </p:nvPr>
        </p:nvSpPr>
        <p:spPr/>
        <p:txBody>
          <a:bodyPr/>
          <a:lstStyle/>
          <a:p>
            <a:r>
              <a:rPr lang="en-AU" b="1">
                <a:latin typeface="+mj-lt"/>
              </a:rPr>
              <a:t>While</a:t>
            </a:r>
            <a:r>
              <a:rPr lang="en-AU">
                <a:latin typeface="+mj-lt"/>
              </a:rPr>
              <a:t> loop – guided practice</a:t>
            </a:r>
          </a:p>
        </p:txBody>
      </p:sp>
      <p:sp>
        <p:nvSpPr>
          <p:cNvPr id="8" name="Content Placeholder 7">
            <a:extLst>
              <a:ext uri="{FF2B5EF4-FFF2-40B4-BE49-F238E27FC236}">
                <a16:creationId xmlns:a16="http://schemas.microsoft.com/office/drawing/2014/main" id="{DD33A20A-C287-640D-731A-6B60C04894D6}"/>
              </a:ext>
            </a:extLst>
          </p:cNvPr>
          <p:cNvSpPr>
            <a:spLocks noGrp="1"/>
          </p:cNvSpPr>
          <p:nvPr>
            <p:ph sz="quarter" idx="19"/>
          </p:nvPr>
        </p:nvSpPr>
        <p:spPr/>
        <p:txBody>
          <a:bodyPr/>
          <a:lstStyle/>
          <a:p>
            <a:r>
              <a:rPr lang="en-AU">
                <a:latin typeface="+mn-lt"/>
              </a:rPr>
              <a:t>Use a while loop to ask the user for input until they type "exit."</a:t>
            </a:r>
          </a:p>
          <a:p>
            <a:pPr marL="342900" indent="-342900">
              <a:buFont typeface="Arial" panose="020B0604020202020204" pitchFamily="34" charset="0"/>
              <a:buChar char="•"/>
            </a:pPr>
            <a:r>
              <a:rPr lang="en-AU">
                <a:latin typeface="+mn-lt"/>
              </a:rPr>
              <a:t>Type this code into a Python IDE</a:t>
            </a:r>
          </a:p>
          <a:p>
            <a:pPr marL="342900" indent="-342900">
              <a:buFont typeface="Arial" panose="020B0604020202020204" pitchFamily="34" charset="0"/>
              <a:buChar char="•"/>
            </a:pPr>
            <a:r>
              <a:rPr lang="en-AU">
                <a:latin typeface="+mn-lt"/>
              </a:rPr>
              <a:t>Check the code is exactly as shown in the image</a:t>
            </a:r>
          </a:p>
          <a:p>
            <a:pPr marL="342900" indent="-342900">
              <a:buFont typeface="Arial" panose="020B0604020202020204" pitchFamily="34" charset="0"/>
              <a:buChar char="•"/>
            </a:pPr>
            <a:r>
              <a:rPr lang="en-AU">
                <a:latin typeface="+mn-lt"/>
              </a:rPr>
              <a:t>Run the code</a:t>
            </a:r>
          </a:p>
          <a:p>
            <a:pPr marL="342900" indent="-342900">
              <a:buFont typeface="Arial" panose="020B0604020202020204" pitchFamily="34" charset="0"/>
              <a:buChar char="•"/>
            </a:pPr>
            <a:r>
              <a:rPr lang="en-AU">
                <a:latin typeface="+mn-lt"/>
              </a:rPr>
              <a:t>Enter text </a:t>
            </a:r>
          </a:p>
          <a:p>
            <a:pPr marL="342900" indent="-342900">
              <a:buFont typeface="Arial" panose="020B0604020202020204" pitchFamily="34" charset="0"/>
              <a:buChar char="•"/>
            </a:pPr>
            <a:r>
              <a:rPr lang="en-AU">
                <a:latin typeface="+mn-lt"/>
              </a:rPr>
              <a:t>Check the output</a:t>
            </a:r>
          </a:p>
          <a:p>
            <a:endParaRPr lang="en-AU">
              <a:latin typeface="+mn-lt"/>
            </a:endParaRPr>
          </a:p>
        </p:txBody>
      </p:sp>
      <p:pic>
        <p:nvPicPr>
          <p:cNvPr id="11" name="Picture 10" descr="A screenshot of Python code for &quot;while-user-input.py&quot; script">
            <a:extLst>
              <a:ext uri="{FF2B5EF4-FFF2-40B4-BE49-F238E27FC236}">
                <a16:creationId xmlns:a16="http://schemas.microsoft.com/office/drawing/2014/main" id="{BB41B7D2-3671-7701-0130-BA411C9B29CA}"/>
              </a:ext>
            </a:extLst>
          </p:cNvPr>
          <p:cNvPicPr>
            <a:picLocks noChangeAspect="1"/>
          </p:cNvPicPr>
          <p:nvPr/>
        </p:nvPicPr>
        <p:blipFill>
          <a:blip r:embed="rId3"/>
          <a:stretch>
            <a:fillRect/>
          </a:stretch>
        </p:blipFill>
        <p:spPr>
          <a:xfrm>
            <a:off x="6324598" y="1562467"/>
            <a:ext cx="5508000" cy="1423971"/>
          </a:xfrm>
          <a:prstGeom prst="rect">
            <a:avLst/>
          </a:prstGeom>
        </p:spPr>
      </p:pic>
      <p:sp>
        <p:nvSpPr>
          <p:cNvPr id="3" name="Slide Number Placeholder 2">
            <a:extLst>
              <a:ext uri="{FF2B5EF4-FFF2-40B4-BE49-F238E27FC236}">
                <a16:creationId xmlns:a16="http://schemas.microsoft.com/office/drawing/2014/main" id="{D0C151D2-FEFF-0020-2F00-C9009AD009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138</a:t>
            </a:fld>
            <a:endParaRPr lang="en-AU"/>
          </a:p>
        </p:txBody>
      </p:sp>
    </p:spTree>
    <p:extLst>
      <p:ext uri="{BB962C8B-B14F-4D97-AF65-F5344CB8AC3E}">
        <p14:creationId xmlns:p14="http://schemas.microsoft.com/office/powerpoint/2010/main" val="291943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D9A3B-40B0-B472-B851-64AD0E249A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F518CD-975A-9938-9698-27B6B53EFE39}"/>
              </a:ext>
            </a:extLst>
          </p:cNvPr>
          <p:cNvSpPr>
            <a:spLocks noGrp="1"/>
          </p:cNvSpPr>
          <p:nvPr>
            <p:ph type="title"/>
          </p:nvPr>
        </p:nvSpPr>
        <p:spPr/>
        <p:txBody>
          <a:bodyPr/>
          <a:lstStyle/>
          <a:p>
            <a:r>
              <a:rPr lang="en-AU">
                <a:latin typeface="+mj-lt"/>
              </a:rPr>
              <a:t>Differences between </a:t>
            </a:r>
            <a:r>
              <a:rPr lang="en-AU" b="1">
                <a:latin typeface="+mj-lt"/>
              </a:rPr>
              <a:t>for</a:t>
            </a:r>
            <a:r>
              <a:rPr lang="en-AU">
                <a:latin typeface="+mj-lt"/>
              </a:rPr>
              <a:t> loops and </a:t>
            </a:r>
            <a:r>
              <a:rPr lang="en-AU" b="1">
                <a:latin typeface="+mj-lt"/>
              </a:rPr>
              <a:t>while</a:t>
            </a:r>
            <a:r>
              <a:rPr lang="en-AU">
                <a:latin typeface="+mj-lt"/>
              </a:rPr>
              <a:t> loops</a:t>
            </a:r>
          </a:p>
        </p:txBody>
      </p:sp>
      <p:sp>
        <p:nvSpPr>
          <p:cNvPr id="13" name="Text Placeholder 12">
            <a:extLst>
              <a:ext uri="{FF2B5EF4-FFF2-40B4-BE49-F238E27FC236}">
                <a16:creationId xmlns:a16="http://schemas.microsoft.com/office/drawing/2014/main" id="{E08394A4-D3F6-8E2F-E29D-ED6A771AC2B3}"/>
              </a:ext>
            </a:extLst>
          </p:cNvPr>
          <p:cNvSpPr>
            <a:spLocks noGrp="1"/>
          </p:cNvSpPr>
          <p:nvPr>
            <p:ph type="body" sz="quarter" idx="18"/>
          </p:nvPr>
        </p:nvSpPr>
        <p:spPr>
          <a:xfrm>
            <a:off x="360000" y="982520"/>
            <a:ext cx="11483998" cy="356423"/>
          </a:xfrm>
        </p:spPr>
        <p:txBody>
          <a:bodyPr/>
          <a:lstStyle/>
          <a:p>
            <a:r>
              <a:rPr lang="en-AU">
                <a:latin typeface="+mj-lt"/>
              </a:rPr>
              <a:t>A summary</a:t>
            </a:r>
          </a:p>
        </p:txBody>
      </p:sp>
      <p:graphicFrame>
        <p:nvGraphicFramePr>
          <p:cNvPr id="2" name="Table 1" descr="Two column table listing a summary of the differences between for loops and while loops">
            <a:extLst>
              <a:ext uri="{FF2B5EF4-FFF2-40B4-BE49-F238E27FC236}">
                <a16:creationId xmlns:a16="http://schemas.microsoft.com/office/drawing/2014/main" id="{2CBCD63B-9B02-0D97-C982-145EF76C8E5C}"/>
              </a:ext>
            </a:extLst>
          </p:cNvPr>
          <p:cNvGraphicFramePr>
            <a:graphicFrameLocks noGrp="1"/>
          </p:cNvGraphicFramePr>
          <p:nvPr>
            <p:extLst>
              <p:ext uri="{D42A27DB-BD31-4B8C-83A1-F6EECF244321}">
                <p14:modId xmlns:p14="http://schemas.microsoft.com/office/powerpoint/2010/main" val="1301834890"/>
              </p:ext>
            </p:extLst>
          </p:nvPr>
        </p:nvGraphicFramePr>
        <p:xfrm>
          <a:off x="359999" y="1671540"/>
          <a:ext cx="10951003" cy="4844461"/>
        </p:xfrm>
        <a:graphic>
          <a:graphicData uri="http://schemas.openxmlformats.org/drawingml/2006/table">
            <a:tbl>
              <a:tblPr firstRow="1" bandRow="1">
                <a:tableStyleId>{B301B821-A1FF-4177-AEE7-76D212191A09}</a:tableStyleId>
              </a:tblPr>
              <a:tblGrid>
                <a:gridCol w="5456016">
                  <a:extLst>
                    <a:ext uri="{9D8B030D-6E8A-4147-A177-3AD203B41FA5}">
                      <a16:colId xmlns:a16="http://schemas.microsoft.com/office/drawing/2014/main" val="1063979450"/>
                    </a:ext>
                  </a:extLst>
                </a:gridCol>
                <a:gridCol w="5494987">
                  <a:extLst>
                    <a:ext uri="{9D8B030D-6E8A-4147-A177-3AD203B41FA5}">
                      <a16:colId xmlns:a16="http://schemas.microsoft.com/office/drawing/2014/main" val="122863626"/>
                    </a:ext>
                  </a:extLst>
                </a:gridCol>
              </a:tblGrid>
              <a:tr h="717772">
                <a:tc>
                  <a:txBody>
                    <a:bodyPr/>
                    <a:lstStyle/>
                    <a:p>
                      <a:pPr algn="ctr">
                        <a:lnSpc>
                          <a:spcPct val="150000"/>
                        </a:lnSpc>
                        <a:spcAft>
                          <a:spcPts val="1200"/>
                        </a:spcAft>
                      </a:pPr>
                      <a:r>
                        <a:rPr lang="en-AU"/>
                        <a:t>For loop</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t>While loop</a:t>
                      </a:r>
                      <a:endParaRPr lang="en-AU">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3008609"/>
                  </a:ext>
                </a:extLst>
              </a:tr>
              <a:tr h="717772">
                <a:tc>
                  <a:txBody>
                    <a:bodyPr/>
                    <a:lstStyle/>
                    <a:p>
                      <a:pPr>
                        <a:lnSpc>
                          <a:spcPct val="150000"/>
                        </a:lnSpc>
                        <a:spcAft>
                          <a:spcPts val="1200"/>
                        </a:spcAft>
                      </a:pPr>
                      <a:r>
                        <a:rPr lang="en-AU"/>
                        <a:t>Used to go through a list or sequence</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a:t>Repeats while a </a:t>
                      </a:r>
                      <a:r>
                        <a:rPr lang="en-AU" b="1"/>
                        <a:t>condition</a:t>
                      </a:r>
                      <a:r>
                        <a:rPr lang="en-AU"/>
                        <a:t> is true</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444527"/>
                  </a:ext>
                </a:extLst>
              </a:tr>
              <a:tr h="717772">
                <a:tc>
                  <a:txBody>
                    <a:bodyPr/>
                    <a:lstStyle/>
                    <a:p>
                      <a:pPr>
                        <a:lnSpc>
                          <a:spcPct val="150000"/>
                        </a:lnSpc>
                        <a:spcAft>
                          <a:spcPts val="1200"/>
                        </a:spcAft>
                      </a:pPr>
                      <a:r>
                        <a:rPr lang="en-AU"/>
                        <a:t>Number of repeats is </a:t>
                      </a:r>
                      <a:r>
                        <a:rPr lang="en-AU" b="1"/>
                        <a:t>known</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a:t>Number of repeats is </a:t>
                      </a:r>
                      <a:r>
                        <a:rPr lang="en-AU" b="1"/>
                        <a:t>unknown</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834238"/>
                  </a:ext>
                </a:extLst>
              </a:tr>
              <a:tr h="1076159">
                <a:tc>
                  <a:txBody>
                    <a:bodyPr/>
                    <a:lstStyle/>
                    <a:p>
                      <a:pPr>
                        <a:lnSpc>
                          <a:spcPct val="150000"/>
                        </a:lnSpc>
                        <a:spcAft>
                          <a:spcPts val="1200"/>
                        </a:spcAft>
                      </a:pPr>
                      <a:r>
                        <a:rPr lang="en-AU"/>
                        <a:t>Good for lists, strings, or fixed items (tuples, dictionaries, sets)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a:t>Good for repeating until something happens</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5594113"/>
                  </a:ext>
                </a:extLst>
              </a:tr>
              <a:tr h="807493">
                <a:tc>
                  <a:txBody>
                    <a:bodyPr/>
                    <a:lstStyle/>
                    <a:p>
                      <a:pPr>
                        <a:lnSpc>
                          <a:spcPct val="150000"/>
                        </a:lnSpc>
                        <a:spcAft>
                          <a:spcPts val="1200"/>
                        </a:spcAft>
                      </a:pPr>
                      <a:r>
                        <a:rPr lang="en-AU"/>
                        <a:t>Needs a </a:t>
                      </a:r>
                      <a:r>
                        <a:rPr lang="en-AU" b="1"/>
                        <a:t>sequence to work</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a:t>Needs a </a:t>
                      </a:r>
                      <a:r>
                        <a:rPr lang="en-AU" b="1"/>
                        <a:t>condition to check</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7094852"/>
                  </a:ext>
                </a:extLst>
              </a:tr>
              <a:tr h="807493">
                <a:tc>
                  <a:txBody>
                    <a:bodyPr/>
                    <a:lstStyle/>
                    <a:p>
                      <a:pPr>
                        <a:lnSpc>
                          <a:spcPct val="150000"/>
                        </a:lnSpc>
                        <a:spcAft>
                          <a:spcPts val="1200"/>
                        </a:spcAft>
                      </a:pPr>
                      <a:r>
                        <a:rPr lang="en-AU" b="1"/>
                        <a:t>Simple</a:t>
                      </a:r>
                      <a:r>
                        <a:rPr lang="en-AU"/>
                        <a:t> and </a:t>
                      </a:r>
                      <a:r>
                        <a:rPr lang="en-AU" b="1"/>
                        <a:t>efficient</a:t>
                      </a:r>
                      <a:r>
                        <a:rPr lang="en-AU"/>
                        <a:t> for set tasks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1200"/>
                        </a:spcAft>
                      </a:pPr>
                      <a:r>
                        <a:rPr lang="en-AU" dirty="0"/>
                        <a:t>Useful for </a:t>
                      </a:r>
                      <a:r>
                        <a:rPr lang="en-AU" b="1" dirty="0"/>
                        <a:t>more complex</a:t>
                      </a:r>
                      <a:r>
                        <a:rPr lang="en-AU" dirty="0"/>
                        <a:t> or changing situations</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0680348"/>
                  </a:ext>
                </a:extLst>
              </a:tr>
            </a:tbl>
          </a:graphicData>
        </a:graphic>
      </p:graphicFrame>
      <p:sp>
        <p:nvSpPr>
          <p:cNvPr id="3" name="Slide Number Placeholder 2">
            <a:extLst>
              <a:ext uri="{FF2B5EF4-FFF2-40B4-BE49-F238E27FC236}">
                <a16:creationId xmlns:a16="http://schemas.microsoft.com/office/drawing/2014/main" id="{D048C3C4-B90D-E910-292E-C713902361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139</a:t>
            </a:fld>
            <a:endParaRPr lang="en-AU"/>
          </a:p>
        </p:txBody>
      </p:sp>
    </p:spTree>
    <p:extLst>
      <p:ext uri="{BB962C8B-B14F-4D97-AF65-F5344CB8AC3E}">
        <p14:creationId xmlns:p14="http://schemas.microsoft.com/office/powerpoint/2010/main" val="306644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B46C78-614F-443E-38B1-AA7DEDA22022}"/>
              </a:ext>
            </a:extLst>
          </p:cNvPr>
          <p:cNvSpPr>
            <a:spLocks noGrp="1"/>
          </p:cNvSpPr>
          <p:nvPr>
            <p:ph type="title"/>
          </p:nvPr>
        </p:nvSpPr>
        <p:spPr/>
        <p:txBody>
          <a:bodyPr/>
          <a:lstStyle/>
          <a:p>
            <a:r>
              <a:rPr lang="en-AU">
                <a:latin typeface="+mj-lt"/>
              </a:rPr>
              <a:t>Types of data</a:t>
            </a:r>
          </a:p>
        </p:txBody>
      </p:sp>
      <p:sp>
        <p:nvSpPr>
          <p:cNvPr id="4" name="Text Placeholder 3">
            <a:extLst>
              <a:ext uri="{FF2B5EF4-FFF2-40B4-BE49-F238E27FC236}">
                <a16:creationId xmlns:a16="http://schemas.microsoft.com/office/drawing/2014/main" id="{4C3FEDAE-95D3-560F-4BE9-D69BE11F07B4}"/>
              </a:ext>
            </a:extLst>
          </p:cNvPr>
          <p:cNvSpPr>
            <a:spLocks noGrp="1"/>
          </p:cNvSpPr>
          <p:nvPr>
            <p:ph type="body" sz="quarter" idx="18"/>
          </p:nvPr>
        </p:nvSpPr>
        <p:spPr/>
        <p:txBody>
          <a:bodyPr/>
          <a:lstStyle/>
          <a:p>
            <a:r>
              <a:rPr lang="en-AU">
                <a:latin typeface="+mj-lt"/>
              </a:rPr>
              <a:t>What type of data do we get from different devices and what does it look like?</a:t>
            </a:r>
          </a:p>
        </p:txBody>
      </p:sp>
      <p:graphicFrame>
        <p:nvGraphicFramePr>
          <p:cNvPr id="9" name="Table 8">
            <a:extLst>
              <a:ext uri="{FF2B5EF4-FFF2-40B4-BE49-F238E27FC236}">
                <a16:creationId xmlns:a16="http://schemas.microsoft.com/office/drawing/2014/main" id="{6999ED44-8F40-309B-C5D2-C12F01655AFF}"/>
              </a:ext>
            </a:extLst>
          </p:cNvPr>
          <p:cNvGraphicFramePr>
            <a:graphicFrameLocks noGrp="1"/>
          </p:cNvGraphicFramePr>
          <p:nvPr>
            <p:extLst>
              <p:ext uri="{D42A27DB-BD31-4B8C-83A1-F6EECF244321}">
                <p14:modId xmlns:p14="http://schemas.microsoft.com/office/powerpoint/2010/main" val="513464946"/>
              </p:ext>
            </p:extLst>
          </p:nvPr>
        </p:nvGraphicFramePr>
        <p:xfrm>
          <a:off x="657174" y="1419720"/>
          <a:ext cx="10116458" cy="5125720"/>
        </p:xfrm>
        <a:graphic>
          <a:graphicData uri="http://schemas.openxmlformats.org/drawingml/2006/table">
            <a:tbl>
              <a:tblPr firstRow="1" bandRow="1">
                <a:tableStyleId>{5A111915-BE36-4E01-A7E5-04B1672EAD32}</a:tableStyleId>
              </a:tblPr>
              <a:tblGrid>
                <a:gridCol w="2104572">
                  <a:extLst>
                    <a:ext uri="{9D8B030D-6E8A-4147-A177-3AD203B41FA5}">
                      <a16:colId xmlns:a16="http://schemas.microsoft.com/office/drawing/2014/main" val="2885295128"/>
                    </a:ext>
                  </a:extLst>
                </a:gridCol>
                <a:gridCol w="2194924">
                  <a:extLst>
                    <a:ext uri="{9D8B030D-6E8A-4147-A177-3AD203B41FA5}">
                      <a16:colId xmlns:a16="http://schemas.microsoft.com/office/drawing/2014/main" val="1852936698"/>
                    </a:ext>
                  </a:extLst>
                </a:gridCol>
                <a:gridCol w="1896836">
                  <a:extLst>
                    <a:ext uri="{9D8B030D-6E8A-4147-A177-3AD203B41FA5}">
                      <a16:colId xmlns:a16="http://schemas.microsoft.com/office/drawing/2014/main" val="3021529475"/>
                    </a:ext>
                  </a:extLst>
                </a:gridCol>
                <a:gridCol w="3920126">
                  <a:extLst>
                    <a:ext uri="{9D8B030D-6E8A-4147-A177-3AD203B41FA5}">
                      <a16:colId xmlns:a16="http://schemas.microsoft.com/office/drawing/2014/main" val="18435610"/>
                    </a:ext>
                  </a:extLst>
                </a:gridCol>
              </a:tblGrid>
              <a:tr h="370840">
                <a:tc>
                  <a:txBody>
                    <a:bodyPr/>
                    <a:lstStyle/>
                    <a:p>
                      <a:pPr algn="ctr"/>
                      <a:r>
                        <a:rPr lang="en-AU">
                          <a:latin typeface="+mj-lt"/>
                        </a:rPr>
                        <a:t>Image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a:latin typeface="+mj-lt"/>
                        </a:rPr>
                        <a:t>Analogue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a:latin typeface="+mj-lt"/>
                        </a:rPr>
                        <a:t>Digital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a:latin typeface="+mj-lt"/>
                        </a:rPr>
                        <a:t>Data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3254948"/>
                  </a:ext>
                </a:extLst>
              </a:tr>
              <a:tr h="370840">
                <a:tc>
                  <a:txBody>
                    <a:bodyPr/>
                    <a:lstStyle/>
                    <a:p>
                      <a:endParaRPr lang="en-AU"/>
                    </a:p>
                    <a:p>
                      <a:endParaRPr lang="en-AU"/>
                    </a:p>
                    <a:p>
                      <a:pPr algn="ctr"/>
                      <a:endParaRPr lang="en-AU"/>
                    </a:p>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527831"/>
                  </a:ext>
                </a:extLst>
              </a:tr>
              <a:tr h="370840">
                <a:tc>
                  <a:txBody>
                    <a:bodyPr/>
                    <a:lstStyle/>
                    <a:p>
                      <a:endParaRPr lang="en-AU"/>
                    </a:p>
                    <a:p>
                      <a:endParaRPr lang="en-AU"/>
                    </a:p>
                    <a:p>
                      <a:endParaRPr lang="en-AU"/>
                    </a:p>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2181083"/>
                  </a:ext>
                </a:extLst>
              </a:tr>
              <a:tr h="124600">
                <a:tc>
                  <a:txBody>
                    <a:bodyPr/>
                    <a:lstStyle/>
                    <a:p>
                      <a:endParaRPr lang="en-AU"/>
                    </a:p>
                    <a:p>
                      <a:endParaRPr lang="en-AU"/>
                    </a:p>
                    <a:p>
                      <a:endParaRPr lang="en-AU"/>
                    </a:p>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0834470"/>
                  </a:ext>
                </a:extLst>
              </a:tr>
              <a:tr h="370840">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p>
                      <a:endParaRPr lang="en-AU"/>
                    </a:p>
                    <a:p>
                      <a:endParaRPr lang="en-AU"/>
                    </a:p>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0522744"/>
                  </a:ext>
                </a:extLst>
              </a:tr>
            </a:tbl>
          </a:graphicData>
        </a:graphic>
      </p:graphicFrame>
      <p:pic>
        <p:nvPicPr>
          <p:cNvPr id="13" name="Picture 12" descr="An analogue wrist watch">
            <a:extLst>
              <a:ext uri="{FF2B5EF4-FFF2-40B4-BE49-F238E27FC236}">
                <a16:creationId xmlns:a16="http://schemas.microsoft.com/office/drawing/2014/main" id="{3CF68D7A-53B5-F955-BA98-34887F99B330}"/>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855" b="99050" l="9944" r="90994">
                        <a14:foregroundMark x1="15854" y1="45774" x2="49437" y2="18898"/>
                        <a14:foregroundMark x1="49437" y1="18898" x2="85741" y2="47578"/>
                        <a14:foregroundMark x1="85741" y1="47578" x2="56660" y2="84236"/>
                        <a14:foregroundMark x1="56660" y1="84236" x2="18199" y2="65337"/>
                        <a14:foregroundMark x1="18199" y1="65337" x2="20075" y2="30959"/>
                        <a14:foregroundMark x1="15854" y1="47009" x2="20263" y2="36182"/>
                        <a14:foregroundMark x1="20263" y1="35233" x2="62570" y2="17474"/>
                        <a14:foregroundMark x1="62570" y1="17474" x2="70450" y2="22127"/>
                        <a14:foregroundMark x1="19700" y1="35708" x2="29737" y2="25831"/>
                        <a14:foregroundMark x1="25328" y1="29725" x2="35553" y2="22412"/>
                        <a14:foregroundMark x1="28049" y1="27255" x2="30957" y2="20893"/>
                        <a14:foregroundMark x1="28987" y1="25831" x2="32458" y2="20608"/>
                        <a14:foregroundMark x1="30957" y1="21842" x2="35084" y2="16904"/>
                        <a14:foregroundMark x1="34146" y1="18139" x2="68011" y2="21178"/>
                        <a14:foregroundMark x1="65291" y1="18708" x2="37242" y2="16714"/>
                        <a14:foregroundMark x1="34803" y1="16714" x2="66979" y2="16714"/>
                        <a14:foregroundMark x1="66979" y1="15954" x2="36304" y2="15480"/>
                        <a14:foregroundMark x1="38462" y1="15005" x2="39681" y2="1425"/>
                        <a14:foregroundMark x1="37242" y1="2849" x2="36585" y2="13010"/>
                        <a14:foregroundMark x1="40432" y1="1140" x2="66229" y2="1899"/>
                        <a14:foregroundMark x1="65760" y1="2184" x2="71857" y2="20418"/>
                        <a14:foregroundMark x1="70919" y1="17949" x2="75797" y2="28490"/>
                        <a14:foregroundMark x1="74578" y1="26306" x2="82364" y2="35233"/>
                        <a14:foregroundMark x1="78705" y1="31719" x2="84991" y2="47483"/>
                        <a14:foregroundMark x1="82645" y1="35897" x2="86023" y2="48718"/>
                        <a14:foregroundMark x1="83583" y1="37702" x2="85272" y2="59069"/>
                        <a14:foregroundMark x1="84522" y1="32953" x2="86023" y2="34948"/>
                        <a14:foregroundMark x1="85553" y1="35708" x2="87242" y2="35708"/>
                        <a14:foregroundMark x1="87711" y1="34948" x2="87711" y2="34948"/>
                        <a14:foregroundMark x1="86773" y1="35423" x2="87992" y2="34948"/>
                        <a14:foregroundMark x1="87711" y1="51187" x2="89681" y2="56125"/>
                        <a14:foregroundMark x1="89869" y1="49478" x2="90432" y2="55651"/>
                        <a14:foregroundMark x1="90619" y1="50712" x2="91088" y2="55461"/>
                        <a14:foregroundMark x1="91370" y1="49953" x2="91370" y2="54416"/>
                        <a14:foregroundMark x1="85741" y1="70465" x2="83302" y2="73219"/>
                        <a14:foregroundMark x1="87992" y1="71225" x2="85553" y2="75119"/>
                        <a14:foregroundMark x1="77205" y1="73219" x2="68011" y2="82336"/>
                        <a14:foregroundMark x1="69887" y1="82051" x2="73546" y2="79107"/>
                        <a14:foregroundMark x1="66792" y1="82336" x2="40713" y2="84236"/>
                        <a14:foregroundMark x1="76548" y1="78063" x2="69231" y2="92688"/>
                        <a14:foregroundMark x1="75328" y1="82526" x2="73827" y2="86040"/>
                        <a14:foregroundMark x1="79174" y1="75404" x2="74765" y2="81102"/>
                        <a14:foregroundMark x1="27298" y1="80057" x2="32176" y2="93352"/>
                        <a14:foregroundMark x1="32645" y1="87464" x2="60413" y2="87274"/>
                        <a14:foregroundMark x1="34334" y1="89459" x2="69887" y2="88699"/>
                        <a14:foregroundMark x1="69231" y1="89174" x2="33865" y2="90218"/>
                        <a14:foregroundMark x1="31707" y1="92877" x2="68949" y2="92877"/>
                        <a14:foregroundMark x1="67448" y1="90408" x2="34146" y2="93637"/>
                        <a14:foregroundMark x1="33583" y1="94872" x2="68668" y2="98860"/>
                        <a14:foregroundMark x1="65291" y1="99050" x2="36023" y2="98575"/>
                        <a14:foregroundMark x1="33865" y1="16429" x2="31707" y2="20418"/>
                        <a14:backgroundMark x1="19981" y1="21368" x2="19981" y2="28490"/>
                        <a14:backgroundMark x1="23640" y1="24786" x2="16792" y2="29535"/>
                        <a14:backgroundMark x1="21951" y1="22887" x2="17261" y2="26591"/>
                        <a14:backgroundMark x1="20450" y1="21178" x2="20732" y2="24122"/>
                        <a14:backgroundMark x1="20732" y1="21368" x2="19512" y2="25831"/>
                        <a14:backgroundMark x1="19700" y1="29535" x2="19700" y2="29535"/>
                        <a14:backgroundMark x1="20732" y1="29250" x2="19981" y2="30959"/>
                        <a14:backgroundMark x1="22420" y1="27255" x2="22702" y2="29060"/>
                        <a14:backgroundMark x1="19981" y1="30769" x2="19981" y2="32194"/>
                      </a14:backgroundRemoval>
                    </a14:imgEffect>
                  </a14:imgLayer>
                </a14:imgProps>
              </a:ext>
              <a:ext uri="{28A0092B-C50C-407E-A947-70E740481C1C}">
                <a14:useLocalDpi xmlns:a14="http://schemas.microsoft.com/office/drawing/2010/main"/>
              </a:ext>
            </a:extLst>
          </a:blip>
          <a:srcRect/>
          <a:stretch>
            <a:fillRect/>
          </a:stretch>
        </p:blipFill>
        <p:spPr>
          <a:xfrm>
            <a:off x="1295344" y="1927740"/>
            <a:ext cx="920637" cy="909410"/>
          </a:xfrm>
          <a:prstGeom prst="rect">
            <a:avLst/>
          </a:prstGeom>
        </p:spPr>
      </p:pic>
      <p:sp>
        <p:nvSpPr>
          <p:cNvPr id="6" name="Freeform 2" descr="A digital alarm clock.">
            <a:extLst>
              <a:ext uri="{FF2B5EF4-FFF2-40B4-BE49-F238E27FC236}">
                <a16:creationId xmlns:a16="http://schemas.microsoft.com/office/drawing/2014/main" id="{7E6A9739-22EB-9019-52C5-242393889E2B}"/>
              </a:ext>
            </a:extLst>
          </p:cNvPr>
          <p:cNvSpPr/>
          <p:nvPr/>
        </p:nvSpPr>
        <p:spPr>
          <a:xfrm>
            <a:off x="913993" y="3082514"/>
            <a:ext cx="1683339" cy="954403"/>
          </a:xfrm>
          <a:custGeom>
            <a:avLst/>
            <a:gdLst/>
            <a:ahLst/>
            <a:cxnLst/>
            <a:rect l="l" t="t" r="r" b="b"/>
            <a:pathLst>
              <a:path w="9772556" h="5594788">
                <a:moveTo>
                  <a:pt x="0" y="0"/>
                </a:moveTo>
                <a:lnTo>
                  <a:pt x="9772556" y="0"/>
                </a:lnTo>
                <a:lnTo>
                  <a:pt x="9772556" y="5594788"/>
                </a:lnTo>
                <a:lnTo>
                  <a:pt x="0" y="559478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pic>
        <p:nvPicPr>
          <p:cNvPr id="22" name="Picture 21" descr="A smart watch">
            <a:extLst>
              <a:ext uri="{FF2B5EF4-FFF2-40B4-BE49-F238E27FC236}">
                <a16:creationId xmlns:a16="http://schemas.microsoft.com/office/drawing/2014/main" id="{D7A20E69-8B4E-5567-68E3-2B3E38C7AF24}"/>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9961" r="89974">
                        <a14:backgroundMark x1="32617" y1="3974" x2="26953" y2="18167"/>
                        <a14:backgroundMark x1="26953" y1="18167" x2="25911" y2="19384"/>
                        <a14:backgroundMark x1="60938" y1="5353" x2="69792" y2="19789"/>
                        <a14:backgroundMark x1="69792" y1="19789" x2="70898" y2="20114"/>
                        <a14:backgroundMark x1="30924" y1="13463" x2="24349" y2="22628"/>
                        <a14:backgroundMark x1="24349" y1="22628" x2="23893" y2="22628"/>
                        <a14:backgroundMark x1="18490" y1="26602" x2="18359" y2="82401"/>
                        <a14:backgroundMark x1="75586" y1="27007" x2="77604" y2="32766"/>
                        <a14:backgroundMark x1="76107" y1="39497" x2="76497" y2="47364"/>
                        <a14:backgroundMark x1="75195" y1="51014" x2="74805" y2="67640"/>
                      </a14:backgroundRemoval>
                    </a14:imgEffect>
                  </a14:imgLayer>
                </a14:imgProps>
              </a:ext>
              <a:ext uri="{28A0092B-C50C-407E-A947-70E740481C1C}">
                <a14:useLocalDpi xmlns:a14="http://schemas.microsoft.com/office/drawing/2010/main"/>
              </a:ext>
            </a:extLst>
          </a:blip>
          <a:srcRect/>
          <a:stretch>
            <a:fillRect/>
          </a:stretch>
        </p:blipFill>
        <p:spPr>
          <a:xfrm>
            <a:off x="1150917" y="4282281"/>
            <a:ext cx="1209491" cy="971128"/>
          </a:xfrm>
          <a:prstGeom prst="rect">
            <a:avLst/>
          </a:prstGeom>
        </p:spPr>
      </p:pic>
      <p:sp>
        <p:nvSpPr>
          <p:cNvPr id="7" name="Freeform 5" descr="A paper map.">
            <a:extLst>
              <a:ext uri="{FF2B5EF4-FFF2-40B4-BE49-F238E27FC236}">
                <a16:creationId xmlns:a16="http://schemas.microsoft.com/office/drawing/2014/main" id="{A63F639F-636F-BB78-F82C-151787ADFB69}"/>
              </a:ext>
            </a:extLst>
          </p:cNvPr>
          <p:cNvSpPr/>
          <p:nvPr/>
        </p:nvSpPr>
        <p:spPr>
          <a:xfrm>
            <a:off x="891812" y="5498773"/>
            <a:ext cx="1727701" cy="871090"/>
          </a:xfrm>
          <a:custGeom>
            <a:avLst/>
            <a:gdLst/>
            <a:ahLst/>
            <a:cxnLst/>
            <a:rect l="l" t="t" r="r" b="b"/>
            <a:pathLst>
              <a:path w="4217842" h="2825815">
                <a:moveTo>
                  <a:pt x="0" y="0"/>
                </a:moveTo>
                <a:lnTo>
                  <a:pt x="4217842" y="0"/>
                </a:lnTo>
                <a:lnTo>
                  <a:pt x="4217842" y="2825816"/>
                </a:lnTo>
                <a:lnTo>
                  <a:pt x="0" y="2825816"/>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26E709CA-52FB-9A69-0FBF-27106C898D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57050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5580-52B7-9698-122A-945C5B811C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23C11C-44B8-5CAE-4782-2A741A36874D}"/>
              </a:ext>
            </a:extLst>
          </p:cNvPr>
          <p:cNvSpPr>
            <a:spLocks noGrp="1"/>
          </p:cNvSpPr>
          <p:nvPr>
            <p:ph type="title"/>
          </p:nvPr>
        </p:nvSpPr>
        <p:spPr/>
        <p:txBody>
          <a:bodyPr/>
          <a:lstStyle/>
          <a:p>
            <a:r>
              <a:rPr lang="en-AU">
                <a:latin typeface="+mj-lt"/>
              </a:rPr>
              <a:t>Loops – Checking before or after (extension)</a:t>
            </a:r>
          </a:p>
        </p:txBody>
      </p:sp>
      <p:sp>
        <p:nvSpPr>
          <p:cNvPr id="12" name="Text Placeholder 11">
            <a:extLst>
              <a:ext uri="{FF2B5EF4-FFF2-40B4-BE49-F238E27FC236}">
                <a16:creationId xmlns:a16="http://schemas.microsoft.com/office/drawing/2014/main" id="{B89927D8-7788-2D3E-50DC-3F8F35118B09}"/>
              </a:ext>
            </a:extLst>
          </p:cNvPr>
          <p:cNvSpPr>
            <a:spLocks noGrp="1"/>
          </p:cNvSpPr>
          <p:nvPr>
            <p:ph type="body" sz="quarter" idx="17"/>
          </p:nvPr>
        </p:nvSpPr>
        <p:spPr>
          <a:xfrm>
            <a:off x="360000" y="1097842"/>
            <a:ext cx="11484000" cy="4807835"/>
          </a:xfrm>
        </p:spPr>
        <p:txBody>
          <a:bodyPr/>
          <a:lstStyle/>
          <a:p>
            <a:r>
              <a:rPr lang="en-AU">
                <a:latin typeface="+mn-lt"/>
              </a:rPr>
              <a:t>In programming, a pre-test loop evaluates its condition before executing the loop's body, while a post-test loop evaluates the condition after executing the loop's body.</a:t>
            </a:r>
          </a:p>
          <a:p>
            <a:r>
              <a:rPr lang="en-AU" b="1">
                <a:latin typeface="+mn-lt"/>
              </a:rPr>
              <a:t>Pre-test Loop – </a:t>
            </a:r>
            <a:r>
              <a:rPr lang="en-AU">
                <a:latin typeface="+mn-lt"/>
              </a:rPr>
              <a:t>In Python, both the for loop and the while loop are pre-test loops. This means they check the condition before executing the loop's body. If the condition is false initially, the loop's body may not execute at all.</a:t>
            </a:r>
          </a:p>
          <a:p>
            <a:r>
              <a:rPr lang="en-AU" b="1">
                <a:latin typeface="+mn-lt"/>
              </a:rPr>
              <a:t>Post-test Loop – </a:t>
            </a:r>
            <a:r>
              <a:rPr lang="en-AU">
                <a:latin typeface="+mn-lt"/>
              </a:rPr>
              <a:t>Python does not have a built-in post-test loop, but in other languages, a common example of a post-test loop is the do-while loop. In a do-while loop, the loop's body is executed at least once before the condition is checked.</a:t>
            </a:r>
          </a:p>
        </p:txBody>
      </p:sp>
      <p:sp>
        <p:nvSpPr>
          <p:cNvPr id="3" name="Slide Number Placeholder 2">
            <a:extLst>
              <a:ext uri="{FF2B5EF4-FFF2-40B4-BE49-F238E27FC236}">
                <a16:creationId xmlns:a16="http://schemas.microsoft.com/office/drawing/2014/main" id="{DE07F9B2-69F3-DEB2-23A1-7AD361B765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140</a:t>
            </a:fld>
            <a:endParaRPr lang="en-AU"/>
          </a:p>
        </p:txBody>
      </p:sp>
    </p:spTree>
    <p:extLst>
      <p:ext uri="{BB962C8B-B14F-4D97-AF65-F5344CB8AC3E}">
        <p14:creationId xmlns:p14="http://schemas.microsoft.com/office/powerpoint/2010/main" val="114229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C0044-8593-3A37-0353-E1F4117920A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48C8297-73B8-8E65-F5B6-5EFAB93DB77B}"/>
              </a:ext>
            </a:extLst>
          </p:cNvPr>
          <p:cNvSpPr>
            <a:spLocks noGrp="1"/>
          </p:cNvSpPr>
          <p:nvPr>
            <p:ph type="ctrTitle"/>
          </p:nvPr>
        </p:nvSpPr>
        <p:spPr/>
        <p:txBody>
          <a:bodyPr/>
          <a:lstStyle/>
          <a:p>
            <a:r>
              <a:rPr lang="en-AU">
                <a:latin typeface="+mj-lt"/>
              </a:rPr>
              <a:t>Functions (1)</a:t>
            </a:r>
          </a:p>
        </p:txBody>
      </p:sp>
    </p:spTree>
    <p:extLst>
      <p:ext uri="{BB962C8B-B14F-4D97-AF65-F5344CB8AC3E}">
        <p14:creationId xmlns:p14="http://schemas.microsoft.com/office/powerpoint/2010/main" val="1622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FC88-F3F7-AC54-DE9D-AE35BDA664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224AAB-0874-1720-3E4D-9234525276FD}"/>
              </a:ext>
            </a:extLst>
          </p:cNvPr>
          <p:cNvSpPr>
            <a:spLocks noGrp="1"/>
          </p:cNvSpPr>
          <p:nvPr>
            <p:ph type="title"/>
          </p:nvPr>
        </p:nvSpPr>
        <p:spPr/>
        <p:txBody>
          <a:bodyPr/>
          <a:lstStyle/>
          <a:p>
            <a:r>
              <a:rPr lang="en-AU">
                <a:latin typeface="+mj-lt"/>
              </a:rPr>
              <a:t>Learning intentions and success criteria (16)</a:t>
            </a:r>
          </a:p>
        </p:txBody>
      </p:sp>
      <p:sp>
        <p:nvSpPr>
          <p:cNvPr id="3" name="TextBox 2">
            <a:extLst>
              <a:ext uri="{FF2B5EF4-FFF2-40B4-BE49-F238E27FC236}">
                <a16:creationId xmlns:a16="http://schemas.microsoft.com/office/drawing/2014/main" id="{678F5423-4D5D-51D5-6BB5-EAE926235371}"/>
              </a:ext>
            </a:extLst>
          </p:cNvPr>
          <p:cNvSpPr txBox="1"/>
          <p:nvPr/>
        </p:nvSpPr>
        <p:spPr>
          <a:xfrm>
            <a:off x="370416" y="1894417"/>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functions as reusable blocks of code.</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write and call simple functions in Python that take parameters.</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successfully create a function in Python</a:t>
            </a:r>
            <a:endParaRPr lang="en-US" sz="2000">
              <a:cs typeface="Arial" panose="020B0604020202020204" pitchFamily="34" charset="0"/>
            </a:endParaRPr>
          </a:p>
          <a:p>
            <a:pPr marL="342900" indent="-342900">
              <a:lnSpc>
                <a:spcPct val="150000"/>
              </a:lnSpc>
              <a:spcAft>
                <a:spcPts val="1200"/>
              </a:spcAft>
              <a:buFont typeface="Arial"/>
              <a:buChar char="•"/>
            </a:pPr>
            <a:r>
              <a:rPr lang="en-AU" sz="2000">
                <a:ea typeface="+mn-lt"/>
                <a:cs typeface="Arial" panose="020B0604020202020204" pitchFamily="34" charset="0"/>
              </a:rPr>
              <a:t>call functions with different arguments and observe the results.</a:t>
            </a:r>
            <a:endParaRPr lang="en-US" sz="200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C4FDFCA5-2994-71B2-C8A8-2B8370E8A4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Tree>
    <p:extLst>
      <p:ext uri="{BB962C8B-B14F-4D97-AF65-F5344CB8AC3E}">
        <p14:creationId xmlns:p14="http://schemas.microsoft.com/office/powerpoint/2010/main" val="7744238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F7D6A-475A-382E-A8CD-7CBA1CC6AF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E9BA70-DA51-C4F9-96CB-74A08E12DB14}"/>
              </a:ext>
            </a:extLst>
          </p:cNvPr>
          <p:cNvSpPr>
            <a:spLocks noGrp="1"/>
          </p:cNvSpPr>
          <p:nvPr>
            <p:ph type="title"/>
          </p:nvPr>
        </p:nvSpPr>
        <p:spPr/>
        <p:txBody>
          <a:bodyPr/>
          <a:lstStyle/>
          <a:p>
            <a:r>
              <a:rPr lang="en-AU">
                <a:latin typeface="+mj-lt"/>
              </a:rPr>
              <a:t>Functions (2)</a:t>
            </a:r>
          </a:p>
        </p:txBody>
      </p:sp>
      <p:sp>
        <p:nvSpPr>
          <p:cNvPr id="12" name="Text Placeholder 11">
            <a:extLst>
              <a:ext uri="{FF2B5EF4-FFF2-40B4-BE49-F238E27FC236}">
                <a16:creationId xmlns:a16="http://schemas.microsoft.com/office/drawing/2014/main" id="{F9377C8B-FF78-687D-A1FB-145CBCA72D29}"/>
              </a:ext>
            </a:extLst>
          </p:cNvPr>
          <p:cNvSpPr>
            <a:spLocks noGrp="1"/>
          </p:cNvSpPr>
          <p:nvPr>
            <p:ph type="body" sz="quarter" idx="17"/>
          </p:nvPr>
        </p:nvSpPr>
        <p:spPr/>
        <p:txBody>
          <a:bodyPr/>
          <a:lstStyle/>
          <a:p>
            <a:r>
              <a:rPr lang="en-AU">
                <a:latin typeface="+mn-lt"/>
              </a:rPr>
              <a:t>Blocks of code that can be reused later.</a:t>
            </a:r>
          </a:p>
          <a:p>
            <a:r>
              <a:rPr lang="en-AU">
                <a:latin typeface="+mn-lt"/>
              </a:rPr>
              <a:t>Two main steps:</a:t>
            </a:r>
          </a:p>
          <a:p>
            <a:pPr marL="457200" indent="-457200">
              <a:buFont typeface="+mj-lt"/>
              <a:buAutoNum type="arabicPeriod"/>
            </a:pPr>
            <a:r>
              <a:rPr lang="en-AU">
                <a:latin typeface="+mn-lt"/>
              </a:rPr>
              <a:t>Create the function</a:t>
            </a:r>
          </a:p>
          <a:p>
            <a:pPr marL="457200" indent="-457200">
              <a:buFont typeface="+mj-lt"/>
              <a:buAutoNum type="arabicPeriod"/>
            </a:pPr>
            <a:r>
              <a:rPr lang="en-AU">
                <a:latin typeface="+mn-lt"/>
              </a:rPr>
              <a:t>Call the function</a:t>
            </a:r>
          </a:p>
        </p:txBody>
      </p:sp>
      <p:sp>
        <p:nvSpPr>
          <p:cNvPr id="3" name="Slide Number Placeholder 2">
            <a:extLst>
              <a:ext uri="{FF2B5EF4-FFF2-40B4-BE49-F238E27FC236}">
                <a16:creationId xmlns:a16="http://schemas.microsoft.com/office/drawing/2014/main" id="{20547BD9-58A1-58CD-8772-6C9830E36D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143</a:t>
            </a:fld>
            <a:endParaRPr lang="en-AU"/>
          </a:p>
        </p:txBody>
      </p:sp>
    </p:spTree>
    <p:extLst>
      <p:ext uri="{BB962C8B-B14F-4D97-AF65-F5344CB8AC3E}">
        <p14:creationId xmlns:p14="http://schemas.microsoft.com/office/powerpoint/2010/main" val="41538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1964E4-65FA-2778-D89A-7BCE9C589C32}"/>
              </a:ext>
            </a:extLst>
          </p:cNvPr>
          <p:cNvSpPr>
            <a:spLocks noGrp="1"/>
          </p:cNvSpPr>
          <p:nvPr>
            <p:ph type="title"/>
          </p:nvPr>
        </p:nvSpPr>
        <p:spPr/>
        <p:txBody>
          <a:bodyPr/>
          <a:lstStyle/>
          <a:p>
            <a:r>
              <a:rPr lang="en-AU">
                <a:latin typeface="+mj-lt"/>
              </a:rPr>
              <a:t>Functions in Python explained visually</a:t>
            </a:r>
          </a:p>
        </p:txBody>
      </p:sp>
      <p:pic>
        <p:nvPicPr>
          <p:cNvPr id="5" name="Online Media 4" descr="Image shows thumbnail for YouTube clip embedded into this slide: 'Python Functions: Visually Explained'">
            <a:hlinkClick r:id="" action="ppaction://media"/>
            <a:extLst>
              <a:ext uri="{FF2B5EF4-FFF2-40B4-BE49-F238E27FC236}">
                <a16:creationId xmlns:a16="http://schemas.microsoft.com/office/drawing/2014/main" id="{C93E92E8-CBC6-B7BD-8647-D925EAFFC76F}"/>
              </a:ext>
            </a:extLst>
          </p:cNvPr>
          <p:cNvPicPr>
            <a:picLocks noRot="1" noChangeAspect="1"/>
          </p:cNvPicPr>
          <p:nvPr>
            <a:videoFile r:link="rId1"/>
          </p:nvPr>
        </p:nvPicPr>
        <p:blipFill>
          <a:blip r:embed="rId4"/>
          <a:stretch>
            <a:fillRect/>
          </a:stretch>
        </p:blipFill>
        <p:spPr>
          <a:xfrm>
            <a:off x="2179543" y="1667001"/>
            <a:ext cx="8092017" cy="4572000"/>
          </a:xfrm>
          <a:prstGeom prst="rect">
            <a:avLst/>
          </a:prstGeom>
        </p:spPr>
      </p:pic>
      <p:sp>
        <p:nvSpPr>
          <p:cNvPr id="11" name="TextBox 10">
            <a:extLst>
              <a:ext uri="{FF2B5EF4-FFF2-40B4-BE49-F238E27FC236}">
                <a16:creationId xmlns:a16="http://schemas.microsoft.com/office/drawing/2014/main" id="{CB046266-E583-F365-BA4D-923C82671A45}"/>
              </a:ext>
            </a:extLst>
          </p:cNvPr>
          <p:cNvSpPr txBox="1"/>
          <p:nvPr/>
        </p:nvSpPr>
        <p:spPr>
          <a:xfrm>
            <a:off x="2179543" y="6239001"/>
            <a:ext cx="6153150" cy="276999"/>
          </a:xfrm>
          <a:prstGeom prst="rect">
            <a:avLst/>
          </a:prstGeom>
          <a:noFill/>
        </p:spPr>
        <p:txBody>
          <a:bodyPr wrap="square">
            <a:spAutoFit/>
          </a:bodyPr>
          <a:lstStyle/>
          <a:p>
            <a:r>
              <a:rPr lang="en-AU" sz="1200">
                <a:hlinkClick r:id="rId5"/>
              </a:rPr>
              <a:t>https://www.youtube.com/watch?v=KW6qncswzHw</a:t>
            </a:r>
            <a:r>
              <a:rPr lang="en-AU" sz="1200"/>
              <a:t> (14:10)</a:t>
            </a:r>
          </a:p>
        </p:txBody>
      </p:sp>
      <p:sp>
        <p:nvSpPr>
          <p:cNvPr id="2" name="Slide Number Placeholder 1">
            <a:extLst>
              <a:ext uri="{FF2B5EF4-FFF2-40B4-BE49-F238E27FC236}">
                <a16:creationId xmlns:a16="http://schemas.microsoft.com/office/drawing/2014/main" id="{41B2C118-0D78-4BF7-57BC-33B06CEE73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144</a:t>
            </a:fld>
            <a:endParaRPr lang="en-AU"/>
          </a:p>
        </p:txBody>
      </p:sp>
    </p:spTree>
    <p:extLst>
      <p:ext uri="{BB962C8B-B14F-4D97-AF65-F5344CB8AC3E}">
        <p14:creationId xmlns:p14="http://schemas.microsoft.com/office/powerpoint/2010/main" val="14868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91C9F4-6846-F9BB-3752-ADDF54136B78}"/>
              </a:ext>
            </a:extLst>
          </p:cNvPr>
          <p:cNvSpPr>
            <a:spLocks noGrp="1"/>
          </p:cNvSpPr>
          <p:nvPr>
            <p:ph type="title"/>
          </p:nvPr>
        </p:nvSpPr>
        <p:spPr/>
        <p:txBody>
          <a:bodyPr/>
          <a:lstStyle/>
          <a:p>
            <a:r>
              <a:rPr lang="en-AU">
                <a:latin typeface="+mj-lt"/>
              </a:rPr>
              <a:t>Syntax of a function</a:t>
            </a:r>
          </a:p>
        </p:txBody>
      </p:sp>
      <p:pic>
        <p:nvPicPr>
          <p:cNvPr id="21" name="Picture 20" descr="A screenshot of basic structure of Python function statements">
            <a:extLst>
              <a:ext uri="{FF2B5EF4-FFF2-40B4-BE49-F238E27FC236}">
                <a16:creationId xmlns:a16="http://schemas.microsoft.com/office/drawing/2014/main" id="{567D1A43-C76E-16BB-498E-A2AC6049321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59999" y="1495712"/>
            <a:ext cx="7099227" cy="1056672"/>
          </a:xfrm>
          <a:prstGeom prst="rect">
            <a:avLst/>
          </a:prstGeom>
        </p:spPr>
      </p:pic>
      <p:graphicFrame>
        <p:nvGraphicFramePr>
          <p:cNvPr id="20" name="Content Placeholder 19">
            <a:extLst>
              <a:ext uri="{FF2B5EF4-FFF2-40B4-BE49-F238E27FC236}">
                <a16:creationId xmlns:a16="http://schemas.microsoft.com/office/drawing/2014/main" id="{4F6A5CF5-BBE0-2569-09B9-C0657FF3326F}"/>
              </a:ext>
            </a:extLst>
          </p:cNvPr>
          <p:cNvGraphicFramePr>
            <a:graphicFrameLocks noGrp="1"/>
          </p:cNvGraphicFramePr>
          <p:nvPr>
            <p:ph sz="quarter" idx="19"/>
            <p:extLst>
              <p:ext uri="{D42A27DB-BD31-4B8C-83A1-F6EECF244321}">
                <p14:modId xmlns:p14="http://schemas.microsoft.com/office/powerpoint/2010/main" val="3483433587"/>
              </p:ext>
            </p:extLst>
          </p:nvPr>
        </p:nvGraphicFramePr>
        <p:xfrm>
          <a:off x="359999" y="2968986"/>
          <a:ext cx="11484000" cy="3210817"/>
        </p:xfrm>
        <a:graphic>
          <a:graphicData uri="http://schemas.openxmlformats.org/drawingml/2006/table">
            <a:tbl>
              <a:tblPr firstRow="1" bandRow="1">
                <a:tableStyleId>{B301B821-A1FF-4177-AEE7-76D212191A09}</a:tableStyleId>
              </a:tblPr>
              <a:tblGrid>
                <a:gridCol w="2451663">
                  <a:extLst>
                    <a:ext uri="{9D8B030D-6E8A-4147-A177-3AD203B41FA5}">
                      <a16:colId xmlns:a16="http://schemas.microsoft.com/office/drawing/2014/main" val="1082305894"/>
                    </a:ext>
                  </a:extLst>
                </a:gridCol>
                <a:gridCol w="9032337">
                  <a:extLst>
                    <a:ext uri="{9D8B030D-6E8A-4147-A177-3AD203B41FA5}">
                      <a16:colId xmlns:a16="http://schemas.microsoft.com/office/drawing/2014/main" val="1816859666"/>
                    </a:ext>
                  </a:extLst>
                </a:gridCol>
              </a:tblGrid>
              <a:tr h="504000">
                <a:tc>
                  <a:txBody>
                    <a:bodyPr/>
                    <a:lstStyle/>
                    <a:p>
                      <a:r>
                        <a:rPr lang="en-AU"/>
                        <a:t>Component</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AU"/>
                        <a:t>Description</a:t>
                      </a:r>
                      <a:endParaRPr lang="en-AU">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0643952"/>
                  </a:ext>
                </a:extLst>
              </a:tr>
              <a:tr h="504000">
                <a:tc>
                  <a:txBody>
                    <a:bodyPr/>
                    <a:lstStyle/>
                    <a:p>
                      <a:pPr>
                        <a:lnSpc>
                          <a:spcPct val="114000"/>
                        </a:lnSpc>
                        <a:spcAft>
                          <a:spcPts val="600"/>
                        </a:spcAft>
                      </a:pPr>
                      <a:r>
                        <a:rPr lang="en-AU"/>
                        <a:t>def</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a:t>keyword that begins the function definition</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2016142"/>
                  </a:ext>
                </a:extLst>
              </a:tr>
              <a:tr h="504000">
                <a:tc>
                  <a:txBody>
                    <a:bodyPr/>
                    <a:lstStyle/>
                    <a:p>
                      <a:pPr>
                        <a:lnSpc>
                          <a:spcPct val="114000"/>
                        </a:lnSpc>
                        <a:spcAft>
                          <a:spcPts val="600"/>
                        </a:spcAft>
                      </a:pPr>
                      <a:r>
                        <a:rPr lang="en-AU" err="1"/>
                        <a:t>functionName</a:t>
                      </a:r>
                      <a:endParaRPr lang="en-AU"/>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a:t>a valid Python identifier that names the function</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5011709"/>
                  </a:ext>
                </a:extLst>
              </a:tr>
              <a:tr h="504000">
                <a:tc>
                  <a:txBody>
                    <a:bodyPr/>
                    <a:lstStyle/>
                    <a:p>
                      <a:pPr>
                        <a:lnSpc>
                          <a:spcPct val="114000"/>
                        </a:lnSpc>
                        <a:spcAft>
                          <a:spcPts val="600"/>
                        </a:spcAft>
                      </a:pPr>
                      <a:r>
                        <a:rPr lang="en-AU"/>
                        <a:t>parameters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a:t>optional, can be one or more values, including comma separated lists of values</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8062772"/>
                  </a:ext>
                </a:extLst>
              </a:tr>
              <a:tr h="504000">
                <a:tc>
                  <a:txBody>
                    <a:bodyPr/>
                    <a:lstStyle/>
                    <a:p>
                      <a:pPr>
                        <a:lnSpc>
                          <a:spcPct val="114000"/>
                        </a:lnSpc>
                        <a:spcAft>
                          <a:spcPts val="600"/>
                        </a:spcAft>
                      </a:pPr>
                      <a:r>
                        <a:rPr lang="en-AU"/>
                        <a:t>:</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a:t>colon punctuation denotes the end of the function header</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0277900"/>
                  </a:ext>
                </a:extLst>
              </a:tr>
              <a:tr h="370840">
                <a:tc>
                  <a:txBody>
                    <a:bodyPr/>
                    <a:lstStyle/>
                    <a:p>
                      <a:pPr>
                        <a:lnSpc>
                          <a:spcPct val="114000"/>
                        </a:lnSpc>
                        <a:spcAft>
                          <a:spcPts val="600"/>
                        </a:spcAft>
                      </a:pPr>
                      <a:r>
                        <a:rPr lang="en-AU"/>
                        <a:t>code block</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r>
                        <a:rPr lang="en-AU" dirty="0"/>
                        <a:t>function’s code block, also called function’s body. A series of statements that are run when the function is called</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0794354"/>
                  </a:ext>
                </a:extLst>
              </a:tr>
            </a:tbl>
          </a:graphicData>
        </a:graphic>
      </p:graphicFrame>
      <p:sp>
        <p:nvSpPr>
          <p:cNvPr id="2" name="Slide Number Placeholder 1">
            <a:extLst>
              <a:ext uri="{FF2B5EF4-FFF2-40B4-BE49-F238E27FC236}">
                <a16:creationId xmlns:a16="http://schemas.microsoft.com/office/drawing/2014/main" id="{AB3C4DBB-F986-B456-47EA-81F29D24EA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145</a:t>
            </a:fld>
            <a:endParaRPr lang="en-AU"/>
          </a:p>
        </p:txBody>
      </p:sp>
    </p:spTree>
    <p:extLst>
      <p:ext uri="{BB962C8B-B14F-4D97-AF65-F5344CB8AC3E}">
        <p14:creationId xmlns:p14="http://schemas.microsoft.com/office/powerpoint/2010/main" val="3554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C6E48-6878-748C-E779-F7D0D7072C0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9B254F8-FD5C-5738-FB13-70C0B738E4ED}"/>
              </a:ext>
            </a:extLst>
          </p:cNvPr>
          <p:cNvSpPr>
            <a:spLocks noGrp="1"/>
          </p:cNvSpPr>
          <p:nvPr>
            <p:ph type="title"/>
          </p:nvPr>
        </p:nvSpPr>
        <p:spPr/>
        <p:txBody>
          <a:bodyPr/>
          <a:lstStyle/>
          <a:p>
            <a:r>
              <a:rPr lang="en-AU">
                <a:latin typeface="+mj-lt"/>
              </a:rPr>
              <a:t>Example of a simple function</a:t>
            </a:r>
          </a:p>
        </p:txBody>
      </p:sp>
      <p:sp>
        <p:nvSpPr>
          <p:cNvPr id="15" name="Content Placeholder 14">
            <a:extLst>
              <a:ext uri="{FF2B5EF4-FFF2-40B4-BE49-F238E27FC236}">
                <a16:creationId xmlns:a16="http://schemas.microsoft.com/office/drawing/2014/main" id="{B3752488-1F72-C497-3CA8-B9B5C172E16F}"/>
              </a:ext>
            </a:extLst>
          </p:cNvPr>
          <p:cNvSpPr>
            <a:spLocks noGrp="1"/>
          </p:cNvSpPr>
          <p:nvPr>
            <p:ph sz="quarter" idx="19"/>
          </p:nvPr>
        </p:nvSpPr>
        <p:spPr/>
        <p:txBody>
          <a:bodyPr/>
          <a:lstStyle/>
          <a:p>
            <a:r>
              <a:rPr lang="en-AU">
                <a:latin typeface="+mn-lt"/>
              </a:rPr>
              <a:t>Components of this simple function:</a:t>
            </a:r>
          </a:p>
          <a:p>
            <a:pPr marL="342900" indent="-342900">
              <a:buFont typeface="Arial" panose="020B0604020202020204" pitchFamily="34" charset="0"/>
              <a:buChar char="•"/>
            </a:pPr>
            <a:r>
              <a:rPr lang="en-AU">
                <a:latin typeface="+mn-lt"/>
              </a:rPr>
              <a:t>def – keyword to define a function.</a:t>
            </a:r>
          </a:p>
          <a:p>
            <a:pPr marL="342900" indent="-342900">
              <a:buFont typeface="Arial" panose="020B0604020202020204" pitchFamily="34" charset="0"/>
              <a:buChar char="•"/>
            </a:pPr>
            <a:r>
              <a:rPr lang="en-AU">
                <a:latin typeface="+mn-lt"/>
              </a:rPr>
              <a:t>greet – function name.</a:t>
            </a:r>
          </a:p>
          <a:p>
            <a:pPr marL="342900" indent="-342900">
              <a:buFont typeface="Arial" panose="020B0604020202020204" pitchFamily="34" charset="0"/>
              <a:buChar char="•"/>
            </a:pPr>
            <a:r>
              <a:rPr lang="en-AU">
                <a:latin typeface="+mn-lt"/>
              </a:rPr>
              <a:t>name – parameter.</a:t>
            </a:r>
          </a:p>
          <a:p>
            <a:pPr marL="342900" indent="-342900">
              <a:buFont typeface="Arial" panose="020B0604020202020204" pitchFamily="34" charset="0"/>
              <a:buChar char="•"/>
            </a:pPr>
            <a:r>
              <a:rPr lang="en-AU">
                <a:latin typeface="+mn-lt"/>
              </a:rPr>
              <a:t>print – what the function does.</a:t>
            </a:r>
          </a:p>
          <a:p>
            <a:r>
              <a:rPr lang="en-AU">
                <a:latin typeface="+mn-lt"/>
              </a:rPr>
              <a:t>Second example uses a variable to store a value  before using in function. Output is the same.</a:t>
            </a:r>
          </a:p>
        </p:txBody>
      </p:sp>
      <p:pic>
        <p:nvPicPr>
          <p:cNvPr id="21" name="Picture 20" descr="A screenshot of Python code for &quot;function-basic-example.py&quot; script">
            <a:extLst>
              <a:ext uri="{FF2B5EF4-FFF2-40B4-BE49-F238E27FC236}">
                <a16:creationId xmlns:a16="http://schemas.microsoft.com/office/drawing/2014/main" id="{4058105F-5782-A0F6-8631-73100898FF30}"/>
              </a:ext>
            </a:extLst>
          </p:cNvPr>
          <p:cNvPicPr>
            <a:picLocks noChangeAspect="1"/>
          </p:cNvPicPr>
          <p:nvPr/>
        </p:nvPicPr>
        <p:blipFill>
          <a:blip r:embed="rId3"/>
          <a:stretch>
            <a:fillRect/>
          </a:stretch>
        </p:blipFill>
        <p:spPr>
          <a:xfrm>
            <a:off x="6324598" y="1562471"/>
            <a:ext cx="5507038" cy="1352606"/>
          </a:xfrm>
          <a:prstGeom prst="rect">
            <a:avLst/>
          </a:prstGeom>
        </p:spPr>
      </p:pic>
      <p:pic>
        <p:nvPicPr>
          <p:cNvPr id="23" name="Picture 22" descr="A screenshot of Python code for a modified &quot;function-basic-example.py&quot; script">
            <a:extLst>
              <a:ext uri="{FF2B5EF4-FFF2-40B4-BE49-F238E27FC236}">
                <a16:creationId xmlns:a16="http://schemas.microsoft.com/office/drawing/2014/main" id="{2E73BBA5-900A-9EB3-E3FE-4F1FDB97DCAC}"/>
              </a:ext>
            </a:extLst>
          </p:cNvPr>
          <p:cNvPicPr>
            <a:picLocks noChangeAspect="1"/>
          </p:cNvPicPr>
          <p:nvPr/>
        </p:nvPicPr>
        <p:blipFill>
          <a:blip r:embed="rId4"/>
          <a:stretch>
            <a:fillRect/>
          </a:stretch>
        </p:blipFill>
        <p:spPr>
          <a:xfrm>
            <a:off x="6324598" y="3088229"/>
            <a:ext cx="5508000" cy="1715260"/>
          </a:xfrm>
          <a:prstGeom prst="rect">
            <a:avLst/>
          </a:prstGeom>
        </p:spPr>
      </p:pic>
      <p:pic>
        <p:nvPicPr>
          <p:cNvPr id="4" name="Picture 3" descr="A screenshot of output for &quot;function-basic-example.py&quot; script">
            <a:extLst>
              <a:ext uri="{FF2B5EF4-FFF2-40B4-BE49-F238E27FC236}">
                <a16:creationId xmlns:a16="http://schemas.microsoft.com/office/drawing/2014/main" id="{AABD9BF3-A0BE-C445-15F4-FC765519CF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324598" y="4982537"/>
            <a:ext cx="5507038" cy="1225185"/>
          </a:xfrm>
          <a:prstGeom prst="rect">
            <a:avLst/>
          </a:prstGeom>
        </p:spPr>
      </p:pic>
      <p:sp>
        <p:nvSpPr>
          <p:cNvPr id="3" name="Slide Number Placeholder 2">
            <a:extLst>
              <a:ext uri="{FF2B5EF4-FFF2-40B4-BE49-F238E27FC236}">
                <a16:creationId xmlns:a16="http://schemas.microsoft.com/office/drawing/2014/main" id="{094AF45D-2DAC-2D02-A390-51B86758DD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146</a:t>
            </a:fld>
            <a:endParaRPr lang="en-AU"/>
          </a:p>
        </p:txBody>
      </p:sp>
    </p:spTree>
    <p:extLst>
      <p:ext uri="{BB962C8B-B14F-4D97-AF65-F5344CB8AC3E}">
        <p14:creationId xmlns:p14="http://schemas.microsoft.com/office/powerpoint/2010/main" val="188162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79B4-4BE6-9DBD-C6DB-C8B24D00FE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85E70D-47F9-FBA0-F344-BE557C32E0C3}"/>
              </a:ext>
            </a:extLst>
          </p:cNvPr>
          <p:cNvSpPr>
            <a:spLocks noGrp="1"/>
          </p:cNvSpPr>
          <p:nvPr>
            <p:ph type="title"/>
          </p:nvPr>
        </p:nvSpPr>
        <p:spPr/>
        <p:txBody>
          <a:bodyPr/>
          <a:lstStyle/>
          <a:p>
            <a:r>
              <a:rPr lang="en-AU">
                <a:latin typeface="+mj-lt"/>
              </a:rPr>
              <a:t>Why use functions</a:t>
            </a:r>
          </a:p>
        </p:txBody>
      </p:sp>
      <p:sp>
        <p:nvSpPr>
          <p:cNvPr id="13" name="Text Placeholder 12">
            <a:extLst>
              <a:ext uri="{FF2B5EF4-FFF2-40B4-BE49-F238E27FC236}">
                <a16:creationId xmlns:a16="http://schemas.microsoft.com/office/drawing/2014/main" id="{F91896C5-2B10-1D98-3F08-78269ACEFFC8}"/>
              </a:ext>
            </a:extLst>
          </p:cNvPr>
          <p:cNvSpPr>
            <a:spLocks noGrp="1"/>
          </p:cNvSpPr>
          <p:nvPr>
            <p:ph type="body" sz="quarter" idx="18"/>
          </p:nvPr>
        </p:nvSpPr>
        <p:spPr>
          <a:xfrm>
            <a:off x="360000" y="982520"/>
            <a:ext cx="11483998" cy="356423"/>
          </a:xfrm>
        </p:spPr>
        <p:txBody>
          <a:bodyPr/>
          <a:lstStyle/>
          <a:p>
            <a:r>
              <a:rPr lang="en-AU">
                <a:latin typeface="+mj-lt"/>
              </a:rPr>
              <a:t>Functions help eliminate repetitive code.</a:t>
            </a:r>
          </a:p>
        </p:txBody>
      </p:sp>
      <p:sp>
        <p:nvSpPr>
          <p:cNvPr id="12" name="Text Placeholder 11">
            <a:extLst>
              <a:ext uri="{FF2B5EF4-FFF2-40B4-BE49-F238E27FC236}">
                <a16:creationId xmlns:a16="http://schemas.microsoft.com/office/drawing/2014/main" id="{97495645-A5E0-DE88-0FED-5A025F5D385A}"/>
              </a:ext>
            </a:extLst>
          </p:cNvPr>
          <p:cNvSpPr>
            <a:spLocks noGrp="1"/>
          </p:cNvSpPr>
          <p:nvPr>
            <p:ph type="body" sz="quarter" idx="17"/>
          </p:nvPr>
        </p:nvSpPr>
        <p:spPr/>
        <p:txBody>
          <a:bodyPr/>
          <a:lstStyle/>
          <a:p>
            <a:r>
              <a:rPr lang="en-AU">
                <a:latin typeface="+mn-lt"/>
              </a:rPr>
              <a:t>Functions help with code maintainability because they allow you to do the following:</a:t>
            </a:r>
          </a:p>
          <a:p>
            <a:pPr marL="342900" indent="-342900">
              <a:buFont typeface="Arial" panose="020B0604020202020204" pitchFamily="34" charset="0"/>
              <a:buChar char="•"/>
            </a:pPr>
            <a:r>
              <a:rPr lang="en-AU">
                <a:latin typeface="+mn-lt"/>
              </a:rPr>
              <a:t>Break down code into </a:t>
            </a:r>
            <a:r>
              <a:rPr lang="en-AU" b="1">
                <a:latin typeface="+mn-lt"/>
              </a:rPr>
              <a:t>logical parts</a:t>
            </a:r>
          </a:p>
          <a:p>
            <a:pPr marL="342900" indent="-342900">
              <a:buFont typeface="Arial" panose="020B0604020202020204" pitchFamily="34" charset="0"/>
              <a:buChar char="•"/>
            </a:pPr>
            <a:r>
              <a:rPr lang="en-AU">
                <a:latin typeface="+mn-lt"/>
              </a:rPr>
              <a:t>Encourage </a:t>
            </a:r>
            <a:r>
              <a:rPr lang="en-AU" b="1">
                <a:latin typeface="+mn-lt"/>
              </a:rPr>
              <a:t>reuse</a:t>
            </a:r>
            <a:r>
              <a:rPr lang="en-AU">
                <a:latin typeface="+mn-lt"/>
              </a:rPr>
              <a:t> and </a:t>
            </a:r>
            <a:r>
              <a:rPr lang="en-AU" b="1">
                <a:latin typeface="+mn-lt"/>
              </a:rPr>
              <a:t>consistency</a:t>
            </a:r>
          </a:p>
          <a:p>
            <a:pPr marL="342900" indent="-342900">
              <a:buFont typeface="Arial" panose="020B0604020202020204" pitchFamily="34" charset="0"/>
              <a:buChar char="•"/>
            </a:pPr>
            <a:r>
              <a:rPr lang="en-AU">
                <a:latin typeface="+mn-lt"/>
              </a:rPr>
              <a:t>Reduce </a:t>
            </a:r>
            <a:r>
              <a:rPr lang="en-AU" b="1">
                <a:latin typeface="+mn-lt"/>
              </a:rPr>
              <a:t>duplication</a:t>
            </a:r>
            <a:r>
              <a:rPr lang="en-AU">
                <a:latin typeface="+mn-lt"/>
              </a:rPr>
              <a:t> and </a:t>
            </a:r>
            <a:r>
              <a:rPr lang="en-AU" b="1">
                <a:latin typeface="+mn-lt"/>
              </a:rPr>
              <a:t>errors</a:t>
            </a:r>
          </a:p>
          <a:p>
            <a:pPr marL="342900" indent="-342900">
              <a:buFont typeface="Arial" panose="020B0604020202020204" pitchFamily="34" charset="0"/>
              <a:buChar char="•"/>
            </a:pPr>
            <a:r>
              <a:rPr lang="en-AU">
                <a:latin typeface="+mn-lt"/>
              </a:rPr>
              <a:t>Facilitate </a:t>
            </a:r>
            <a:r>
              <a:rPr lang="en-AU" b="1">
                <a:latin typeface="+mn-lt"/>
              </a:rPr>
              <a:t>testing</a:t>
            </a:r>
            <a:r>
              <a:rPr lang="en-AU">
                <a:latin typeface="+mn-lt"/>
              </a:rPr>
              <a:t> and </a:t>
            </a:r>
            <a:r>
              <a:rPr lang="en-AU" b="1">
                <a:latin typeface="+mn-lt"/>
              </a:rPr>
              <a:t>debugging</a:t>
            </a:r>
          </a:p>
          <a:p>
            <a:pPr marL="342900" indent="-342900">
              <a:buFont typeface="Arial" panose="020B0604020202020204" pitchFamily="34" charset="0"/>
              <a:buChar char="•"/>
            </a:pPr>
            <a:r>
              <a:rPr lang="en-AU">
                <a:latin typeface="+mn-lt"/>
              </a:rPr>
              <a:t>Encourage clear </a:t>
            </a:r>
            <a:r>
              <a:rPr lang="en-AU" b="1">
                <a:latin typeface="+mn-lt"/>
              </a:rPr>
              <a:t>documentation</a:t>
            </a:r>
          </a:p>
        </p:txBody>
      </p:sp>
      <p:sp>
        <p:nvSpPr>
          <p:cNvPr id="3" name="Slide Number Placeholder 2">
            <a:extLst>
              <a:ext uri="{FF2B5EF4-FFF2-40B4-BE49-F238E27FC236}">
                <a16:creationId xmlns:a16="http://schemas.microsoft.com/office/drawing/2014/main" id="{40FE2FD0-82E3-5D56-2D7B-54F12A4ECF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147</a:t>
            </a:fld>
            <a:endParaRPr lang="en-AU"/>
          </a:p>
        </p:txBody>
      </p:sp>
    </p:spTree>
    <p:extLst>
      <p:ext uri="{BB962C8B-B14F-4D97-AF65-F5344CB8AC3E}">
        <p14:creationId xmlns:p14="http://schemas.microsoft.com/office/powerpoint/2010/main" val="257307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D52F-E759-59B2-79CE-485319692B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B173F4-87C0-1D42-5A2E-53A1E486E858}"/>
              </a:ext>
            </a:extLst>
          </p:cNvPr>
          <p:cNvSpPr>
            <a:spLocks noGrp="1"/>
          </p:cNvSpPr>
          <p:nvPr>
            <p:ph type="title"/>
          </p:nvPr>
        </p:nvSpPr>
        <p:spPr/>
        <p:txBody>
          <a:bodyPr/>
          <a:lstStyle/>
          <a:p>
            <a:r>
              <a:rPr lang="en-AU">
                <a:latin typeface="+mj-lt"/>
              </a:rPr>
              <a:t>Functions – guided practice</a:t>
            </a:r>
          </a:p>
        </p:txBody>
      </p:sp>
      <p:sp>
        <p:nvSpPr>
          <p:cNvPr id="8" name="Content Placeholder 7">
            <a:extLst>
              <a:ext uri="{FF2B5EF4-FFF2-40B4-BE49-F238E27FC236}">
                <a16:creationId xmlns:a16="http://schemas.microsoft.com/office/drawing/2014/main" id="{0DED5916-2872-E69F-08C4-8E4126DE775D}"/>
              </a:ext>
            </a:extLst>
          </p:cNvPr>
          <p:cNvSpPr>
            <a:spLocks noGrp="1"/>
          </p:cNvSpPr>
          <p:nvPr>
            <p:ph sz="quarter" idx="19"/>
          </p:nvPr>
        </p:nvSpPr>
        <p:spPr/>
        <p:txBody>
          <a:bodyPr/>
          <a:lstStyle/>
          <a:p>
            <a:r>
              <a:rPr lang="en-AU">
                <a:latin typeface="+mn-lt"/>
              </a:rPr>
              <a:t>To calculate the sum of two numbers:</a:t>
            </a:r>
          </a:p>
          <a:p>
            <a:pPr marL="342900" indent="-342900">
              <a:buFont typeface="Arial" panose="020B0604020202020204" pitchFamily="34" charset="0"/>
              <a:buChar char="•"/>
            </a:pPr>
            <a:r>
              <a:rPr lang="en-AU">
                <a:latin typeface="+mn-lt"/>
              </a:rPr>
              <a:t>Type this code into a Python IDE</a:t>
            </a:r>
          </a:p>
          <a:p>
            <a:pPr marL="342900" indent="-342900">
              <a:buFont typeface="Arial" panose="020B0604020202020204" pitchFamily="34" charset="0"/>
              <a:buChar char="•"/>
            </a:pPr>
            <a:r>
              <a:rPr lang="en-AU">
                <a:latin typeface="+mn-lt"/>
              </a:rPr>
              <a:t>Check the code is exactly as shown in the image</a:t>
            </a:r>
          </a:p>
          <a:p>
            <a:pPr marL="342900" indent="-342900">
              <a:buFont typeface="Arial" panose="020B0604020202020204" pitchFamily="34" charset="0"/>
              <a:buChar char="•"/>
            </a:pPr>
            <a:r>
              <a:rPr lang="en-AU">
                <a:latin typeface="+mn-lt"/>
              </a:rPr>
              <a:t>Run the code</a:t>
            </a:r>
          </a:p>
          <a:p>
            <a:pPr marL="342900" indent="-342900">
              <a:buFont typeface="Arial" panose="020B0604020202020204" pitchFamily="34" charset="0"/>
              <a:buChar char="•"/>
            </a:pPr>
            <a:r>
              <a:rPr lang="en-AU">
                <a:latin typeface="+mn-lt"/>
              </a:rPr>
              <a:t>Check the output</a:t>
            </a:r>
          </a:p>
          <a:p>
            <a:pPr marL="342900" indent="-342900">
              <a:buFont typeface="Arial" panose="020B0604020202020204" pitchFamily="34" charset="0"/>
              <a:buChar char="•"/>
            </a:pPr>
            <a:r>
              <a:rPr lang="en-AU">
                <a:latin typeface="+mn-lt"/>
              </a:rPr>
              <a:t>Add a new line, repeat calling the function (</a:t>
            </a:r>
            <a:r>
              <a:rPr lang="en-AU" err="1">
                <a:latin typeface="+mn-lt"/>
              </a:rPr>
              <a:t>add_numbers</a:t>
            </a:r>
            <a:r>
              <a:rPr lang="en-AU">
                <a:latin typeface="+mn-lt"/>
              </a:rPr>
              <a:t>) with these values: 658418 and 99345172</a:t>
            </a:r>
          </a:p>
        </p:txBody>
      </p:sp>
      <p:pic>
        <p:nvPicPr>
          <p:cNvPr id="7" name="Picture 6" descr="A screenshot of Python code for &quot;function-sum-2numbers.py&quot; script">
            <a:extLst>
              <a:ext uri="{FF2B5EF4-FFF2-40B4-BE49-F238E27FC236}">
                <a16:creationId xmlns:a16="http://schemas.microsoft.com/office/drawing/2014/main" id="{885B7FD7-1DF7-E959-B3F9-1D39025B271D}"/>
              </a:ext>
            </a:extLst>
          </p:cNvPr>
          <p:cNvPicPr>
            <a:picLocks noChangeAspect="1"/>
          </p:cNvPicPr>
          <p:nvPr/>
        </p:nvPicPr>
        <p:blipFill>
          <a:blip r:embed="rId3"/>
          <a:stretch>
            <a:fillRect/>
          </a:stretch>
        </p:blipFill>
        <p:spPr>
          <a:xfrm>
            <a:off x="6339791" y="1466852"/>
            <a:ext cx="5508000" cy="1604264"/>
          </a:xfrm>
          <a:prstGeom prst="rect">
            <a:avLst/>
          </a:prstGeom>
        </p:spPr>
      </p:pic>
      <p:pic>
        <p:nvPicPr>
          <p:cNvPr id="9" name="Picture 8" descr="A screenshot of output for &quot;function-sum-2numbers.py&quot; script">
            <a:extLst>
              <a:ext uri="{FF2B5EF4-FFF2-40B4-BE49-F238E27FC236}">
                <a16:creationId xmlns:a16="http://schemas.microsoft.com/office/drawing/2014/main" id="{F0180E07-08CC-9107-9729-402AC259EF93}"/>
              </a:ext>
            </a:extLst>
          </p:cNvPr>
          <p:cNvPicPr>
            <a:picLocks noChangeAspect="1"/>
          </p:cNvPicPr>
          <p:nvPr/>
        </p:nvPicPr>
        <p:blipFill>
          <a:blip r:embed="rId4"/>
          <a:stretch>
            <a:fillRect/>
          </a:stretch>
        </p:blipFill>
        <p:spPr>
          <a:xfrm>
            <a:off x="6335998" y="3202555"/>
            <a:ext cx="5508000" cy="1202532"/>
          </a:xfrm>
          <a:prstGeom prst="rect">
            <a:avLst/>
          </a:prstGeom>
        </p:spPr>
      </p:pic>
      <p:pic>
        <p:nvPicPr>
          <p:cNvPr id="14" name="Picture 13" descr="A screenshot of Python code for &quot;function-sum-2numbers.py&quot; script">
            <a:extLst>
              <a:ext uri="{FF2B5EF4-FFF2-40B4-BE49-F238E27FC236}">
                <a16:creationId xmlns:a16="http://schemas.microsoft.com/office/drawing/2014/main" id="{5B569C3D-EC92-0394-716C-965596274B21}"/>
              </a:ext>
            </a:extLst>
          </p:cNvPr>
          <p:cNvPicPr>
            <a:picLocks noChangeAspect="1"/>
          </p:cNvPicPr>
          <p:nvPr/>
        </p:nvPicPr>
        <p:blipFill>
          <a:blip r:embed="rId5"/>
          <a:stretch>
            <a:fillRect/>
          </a:stretch>
        </p:blipFill>
        <p:spPr>
          <a:xfrm>
            <a:off x="6323637" y="4505935"/>
            <a:ext cx="5508000" cy="1952740"/>
          </a:xfrm>
          <a:prstGeom prst="rect">
            <a:avLst/>
          </a:prstGeom>
        </p:spPr>
      </p:pic>
      <p:sp>
        <p:nvSpPr>
          <p:cNvPr id="3" name="Slide Number Placeholder 2">
            <a:extLst>
              <a:ext uri="{FF2B5EF4-FFF2-40B4-BE49-F238E27FC236}">
                <a16:creationId xmlns:a16="http://schemas.microsoft.com/office/drawing/2014/main" id="{365D22E4-76DE-F8A3-72A2-1FE48EA560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148</a:t>
            </a:fld>
            <a:endParaRPr lang="en-AU"/>
          </a:p>
        </p:txBody>
      </p:sp>
    </p:spTree>
    <p:extLst>
      <p:ext uri="{BB962C8B-B14F-4D97-AF65-F5344CB8AC3E}">
        <p14:creationId xmlns:p14="http://schemas.microsoft.com/office/powerpoint/2010/main" val="385543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28800-D886-FDB7-8079-45C941E861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1AB8CB-4633-E593-69A2-8E242B9C1DA1}"/>
              </a:ext>
            </a:extLst>
          </p:cNvPr>
          <p:cNvSpPr>
            <a:spLocks noGrp="1"/>
          </p:cNvSpPr>
          <p:nvPr>
            <p:ph type="title"/>
          </p:nvPr>
        </p:nvSpPr>
        <p:spPr/>
        <p:txBody>
          <a:bodyPr/>
          <a:lstStyle/>
          <a:p>
            <a:r>
              <a:rPr lang="en-AU">
                <a:latin typeface="+mj-lt"/>
              </a:rPr>
              <a:t>Ideas for possible functions</a:t>
            </a:r>
          </a:p>
        </p:txBody>
      </p:sp>
      <p:sp>
        <p:nvSpPr>
          <p:cNvPr id="12" name="Text Placeholder 11">
            <a:extLst>
              <a:ext uri="{FF2B5EF4-FFF2-40B4-BE49-F238E27FC236}">
                <a16:creationId xmlns:a16="http://schemas.microsoft.com/office/drawing/2014/main" id="{5698CD65-ADB6-A25C-C69A-A3E7F5871CC8}"/>
              </a:ext>
            </a:extLst>
          </p:cNvPr>
          <p:cNvSpPr>
            <a:spLocks noGrp="1"/>
          </p:cNvSpPr>
          <p:nvPr>
            <p:ph type="body" sz="quarter" idx="17"/>
          </p:nvPr>
        </p:nvSpPr>
        <p:spPr/>
        <p:txBody>
          <a:bodyPr/>
          <a:lstStyle/>
          <a:p>
            <a:r>
              <a:rPr lang="en-AU" b="1">
                <a:latin typeface="+mn-lt"/>
              </a:rPr>
              <a:t>Task</a:t>
            </a:r>
          </a:p>
          <a:p>
            <a:r>
              <a:rPr lang="en-AU">
                <a:latin typeface="+mn-lt"/>
              </a:rPr>
              <a:t>What EV car trip related tasks could be automated (with a function)?</a:t>
            </a:r>
            <a:endParaRPr lang="en-AU" b="1">
              <a:latin typeface="+mn-lt"/>
            </a:endParaRPr>
          </a:p>
          <a:p>
            <a:r>
              <a:rPr lang="en-AU" b="1">
                <a:latin typeface="+mn-lt"/>
              </a:rPr>
              <a:t>Battery Consumption Calculator</a:t>
            </a:r>
          </a:p>
          <a:p>
            <a:r>
              <a:rPr lang="en-AU" sz="1800">
                <a:latin typeface="+mn-lt"/>
              </a:rPr>
              <a:t>A function that calculates how much battery will be consumed based on factors like distance, driving speed, and terrain, helping to determine if charging is needed </a:t>
            </a:r>
            <a:r>
              <a:rPr lang="en-AU" sz="1800" err="1">
                <a:latin typeface="+mn-lt"/>
              </a:rPr>
              <a:t>en</a:t>
            </a:r>
            <a:r>
              <a:rPr lang="en-AU" sz="1800">
                <a:latin typeface="+mn-lt"/>
              </a:rPr>
              <a:t> route.</a:t>
            </a:r>
          </a:p>
          <a:p>
            <a:r>
              <a:rPr lang="en-AU" b="1">
                <a:latin typeface="+mn-lt"/>
              </a:rPr>
              <a:t>Charging Station Locator</a:t>
            </a:r>
          </a:p>
          <a:p>
            <a:r>
              <a:rPr lang="en-AU" sz="1800">
                <a:latin typeface="+mn-lt"/>
              </a:rPr>
              <a:t>A function that inputs the current location and the remaining battery percentage and returns a list of nearby charging stations, along with their charging speeds and availability.</a:t>
            </a:r>
          </a:p>
        </p:txBody>
      </p:sp>
      <p:sp>
        <p:nvSpPr>
          <p:cNvPr id="3" name="Slide Number Placeholder 2">
            <a:extLst>
              <a:ext uri="{FF2B5EF4-FFF2-40B4-BE49-F238E27FC236}">
                <a16:creationId xmlns:a16="http://schemas.microsoft.com/office/drawing/2014/main" id="{4811A7EA-A309-B352-617A-A5FE2C9CD4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149</a:t>
            </a:fld>
            <a:endParaRPr lang="en-AU"/>
          </a:p>
        </p:txBody>
      </p:sp>
    </p:spTree>
    <p:extLst>
      <p:ext uri="{BB962C8B-B14F-4D97-AF65-F5344CB8AC3E}">
        <p14:creationId xmlns:p14="http://schemas.microsoft.com/office/powerpoint/2010/main" val="154239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2B9D-C4BF-6611-4A7C-7919605FE6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17DAEA-D19D-7698-7101-8A6F2E15E5C9}"/>
              </a:ext>
            </a:extLst>
          </p:cNvPr>
          <p:cNvSpPr>
            <a:spLocks noGrp="1"/>
          </p:cNvSpPr>
          <p:nvPr>
            <p:ph type="title"/>
          </p:nvPr>
        </p:nvSpPr>
        <p:spPr/>
        <p:txBody>
          <a:bodyPr/>
          <a:lstStyle/>
          <a:p>
            <a:r>
              <a:rPr lang="en-AU">
                <a:latin typeface="+mj-lt"/>
              </a:rPr>
              <a:t>Trip consideration for an EV car</a:t>
            </a:r>
          </a:p>
        </p:txBody>
      </p:sp>
      <p:grpSp>
        <p:nvGrpSpPr>
          <p:cNvPr id="4" name="Group 3" descr="Internal Combustion Engine (ICE)">
            <a:extLst>
              <a:ext uri="{FF2B5EF4-FFF2-40B4-BE49-F238E27FC236}">
                <a16:creationId xmlns:a16="http://schemas.microsoft.com/office/drawing/2014/main" id="{8AACAA1D-55E3-7362-7B3B-BB0D249FC280}"/>
              </a:ext>
            </a:extLst>
          </p:cNvPr>
          <p:cNvGrpSpPr/>
          <p:nvPr/>
        </p:nvGrpSpPr>
        <p:grpSpPr>
          <a:xfrm>
            <a:off x="1653639" y="1123760"/>
            <a:ext cx="5471315" cy="5247059"/>
            <a:chOff x="1653639" y="1123760"/>
            <a:chExt cx="5471315" cy="5247059"/>
          </a:xfrm>
        </p:grpSpPr>
        <p:sp>
          <p:nvSpPr>
            <p:cNvPr id="5" name="Google Shape;79;p15" descr="Venn object 1">
              <a:extLst>
                <a:ext uri="{FF2B5EF4-FFF2-40B4-BE49-F238E27FC236}">
                  <a16:creationId xmlns:a16="http://schemas.microsoft.com/office/drawing/2014/main" id="{892CB64D-3495-AA76-8ECF-52DA2685C3BB}"/>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12F29B93-35FC-DE49-BE33-7B0FC904663B}"/>
                </a:ext>
              </a:extLst>
            </p:cNvPr>
            <p:cNvSpPr/>
            <p:nvPr/>
          </p:nvSpPr>
          <p:spPr>
            <a:xfrm>
              <a:off x="3092124" y="1123760"/>
              <a:ext cx="2594344"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Internal Combustion Engine (ICE)</a:t>
              </a:r>
            </a:p>
          </p:txBody>
        </p:sp>
      </p:grpSp>
      <p:grpSp>
        <p:nvGrpSpPr>
          <p:cNvPr id="12" name="Group 11" descr="EV ">
            <a:extLst>
              <a:ext uri="{FF2B5EF4-FFF2-40B4-BE49-F238E27FC236}">
                <a16:creationId xmlns:a16="http://schemas.microsoft.com/office/drawing/2014/main" id="{211BD541-461D-F38B-54F4-6E72F299C131}"/>
              </a:ext>
            </a:extLst>
          </p:cNvPr>
          <p:cNvGrpSpPr/>
          <p:nvPr/>
        </p:nvGrpSpPr>
        <p:grpSpPr>
          <a:xfrm>
            <a:off x="5012233" y="1123760"/>
            <a:ext cx="5471315" cy="5247059"/>
            <a:chOff x="5012233" y="1123760"/>
            <a:chExt cx="5471315" cy="5247059"/>
          </a:xfrm>
        </p:grpSpPr>
        <p:sp>
          <p:nvSpPr>
            <p:cNvPr id="10" name="Google Shape;79;p15" descr="Venn object 1">
              <a:extLst>
                <a:ext uri="{FF2B5EF4-FFF2-40B4-BE49-F238E27FC236}">
                  <a16:creationId xmlns:a16="http://schemas.microsoft.com/office/drawing/2014/main" id="{C4FE7861-21AE-6D14-7F6E-E55EBBE99A6F}"/>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FEA65985-EAB2-9EFC-DD04-C32C3C6D5BD0}"/>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EV </a:t>
              </a:r>
            </a:p>
          </p:txBody>
        </p:sp>
      </p:grpSp>
      <p:sp>
        <p:nvSpPr>
          <p:cNvPr id="8" name="Google Shape;85;p15">
            <a:extLst>
              <a:ext uri="{FF2B5EF4-FFF2-40B4-BE49-F238E27FC236}">
                <a16:creationId xmlns:a16="http://schemas.microsoft.com/office/drawing/2014/main" id="{6D50B9DA-3629-2DBA-0CBC-B33927961751}"/>
              </a:ext>
            </a:extLst>
          </p:cNvPr>
          <p:cNvSpPr txBox="1"/>
          <p:nvPr/>
        </p:nvSpPr>
        <p:spPr>
          <a:xfrm>
            <a:off x="5309983" y="2328763"/>
            <a:ext cx="1648674" cy="2828028"/>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 sz="1600" kern="0">
                <a:solidFill>
                  <a:srgbClr val="000000"/>
                </a:solidFill>
                <a:ea typeface="Montserrat"/>
                <a:cs typeface="Arial" panose="020B0604020202020204" pitchFamily="34" charset="0"/>
                <a:sym typeface="Montserrat"/>
              </a:rPr>
              <a:t>Features similar to both car types</a:t>
            </a:r>
            <a:endParaRPr sz="1600" kern="0">
              <a:solidFill>
                <a:srgbClr val="000000"/>
              </a:solidFill>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B52A9E59-F23A-C2B9-8BC7-C5E6875CB4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15</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66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537F5-BCEF-2416-1A14-B79B8EB03E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182637-117A-9066-46CE-4129800E4AAD}"/>
              </a:ext>
            </a:extLst>
          </p:cNvPr>
          <p:cNvSpPr>
            <a:spLocks noGrp="1"/>
          </p:cNvSpPr>
          <p:nvPr>
            <p:ph type="title"/>
          </p:nvPr>
        </p:nvSpPr>
        <p:spPr/>
        <p:txBody>
          <a:bodyPr/>
          <a:lstStyle/>
          <a:p>
            <a:r>
              <a:rPr lang="en-AU">
                <a:latin typeface="+mj-lt"/>
              </a:rPr>
              <a:t>Ideas for possible functions (2)</a:t>
            </a:r>
          </a:p>
        </p:txBody>
      </p:sp>
      <p:sp>
        <p:nvSpPr>
          <p:cNvPr id="12" name="Text Placeholder 11">
            <a:extLst>
              <a:ext uri="{FF2B5EF4-FFF2-40B4-BE49-F238E27FC236}">
                <a16:creationId xmlns:a16="http://schemas.microsoft.com/office/drawing/2014/main" id="{2F9F5240-13C0-E40B-1B31-927A5851EAE1}"/>
              </a:ext>
            </a:extLst>
          </p:cNvPr>
          <p:cNvSpPr>
            <a:spLocks noGrp="1"/>
          </p:cNvSpPr>
          <p:nvPr>
            <p:ph type="body" sz="quarter" idx="17"/>
          </p:nvPr>
        </p:nvSpPr>
        <p:spPr/>
        <p:txBody>
          <a:bodyPr>
            <a:noAutofit/>
          </a:bodyPr>
          <a:lstStyle/>
          <a:p>
            <a:r>
              <a:rPr lang="en-AU" sz="1800" b="1">
                <a:latin typeface="+mn-lt"/>
              </a:rPr>
              <a:t>Route Planner</a:t>
            </a:r>
          </a:p>
          <a:p>
            <a:r>
              <a:rPr lang="en-AU" sz="1800">
                <a:latin typeface="+mn-lt"/>
              </a:rPr>
              <a:t>A function that takes the starting point, destination, and battery range as inputs and calculates the optimal route, including charging station stops along the way.</a:t>
            </a:r>
          </a:p>
          <a:p>
            <a:r>
              <a:rPr lang="en-AU" sz="1800" b="1">
                <a:latin typeface="+mn-lt"/>
              </a:rPr>
              <a:t>Cost Estimator</a:t>
            </a:r>
          </a:p>
          <a:p>
            <a:r>
              <a:rPr lang="en-AU" sz="1800">
                <a:latin typeface="+mn-lt"/>
              </a:rPr>
              <a:t>A function that estimates the total cost of the trip, taking into account factors like electricity prices at charging stations, distance travelled, and any fees associated with charging.</a:t>
            </a:r>
          </a:p>
          <a:p>
            <a:r>
              <a:rPr lang="en-AU" sz="1800" b="1">
                <a:latin typeface="+mn-lt"/>
              </a:rPr>
              <a:t>Trip Duration Estimator</a:t>
            </a:r>
          </a:p>
          <a:p>
            <a:r>
              <a:rPr lang="en-AU" sz="1800">
                <a:latin typeface="+mn-lt"/>
              </a:rPr>
              <a:t>A function that estimates the total trip duration based on the distance, average speed, and time spent charging at each station.</a:t>
            </a:r>
          </a:p>
        </p:txBody>
      </p:sp>
      <p:sp>
        <p:nvSpPr>
          <p:cNvPr id="3" name="Slide Number Placeholder 2">
            <a:extLst>
              <a:ext uri="{FF2B5EF4-FFF2-40B4-BE49-F238E27FC236}">
                <a16:creationId xmlns:a16="http://schemas.microsoft.com/office/drawing/2014/main" id="{BCB233A1-0565-CE46-DBD6-CC8050315E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150</a:t>
            </a:fld>
            <a:endParaRPr lang="en-AU"/>
          </a:p>
        </p:txBody>
      </p:sp>
    </p:spTree>
    <p:extLst>
      <p:ext uri="{BB962C8B-B14F-4D97-AF65-F5344CB8AC3E}">
        <p14:creationId xmlns:p14="http://schemas.microsoft.com/office/powerpoint/2010/main" val="402094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BF5AB-DF26-A971-D1D6-F61D49D5D4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1A4922-3B46-9F0E-BDFE-3BEAE10D2234}"/>
              </a:ext>
            </a:extLst>
          </p:cNvPr>
          <p:cNvSpPr>
            <a:spLocks noGrp="1"/>
          </p:cNvSpPr>
          <p:nvPr>
            <p:ph type="ctrTitle"/>
          </p:nvPr>
        </p:nvSpPr>
        <p:spPr/>
        <p:txBody>
          <a:bodyPr/>
          <a:lstStyle/>
          <a:p>
            <a:r>
              <a:rPr lang="en-AU">
                <a:latin typeface="+mj-lt"/>
              </a:rPr>
              <a:t>Authentic, accurate and timely</a:t>
            </a:r>
          </a:p>
        </p:txBody>
      </p:sp>
    </p:spTree>
    <p:extLst>
      <p:ext uri="{BB962C8B-B14F-4D97-AF65-F5344CB8AC3E}">
        <p14:creationId xmlns:p14="http://schemas.microsoft.com/office/powerpoint/2010/main" val="228487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E656A-F676-9BD6-B3EE-3AD183ADD3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99D9238-5492-9B4C-727D-ECD33CB3FE3A}"/>
              </a:ext>
            </a:extLst>
          </p:cNvPr>
          <p:cNvSpPr>
            <a:spLocks noGrp="1"/>
          </p:cNvSpPr>
          <p:nvPr>
            <p:ph type="title"/>
          </p:nvPr>
        </p:nvSpPr>
        <p:spPr/>
        <p:txBody>
          <a:bodyPr/>
          <a:lstStyle/>
          <a:p>
            <a:r>
              <a:rPr lang="en-AU">
                <a:latin typeface="+mj-lt"/>
              </a:rPr>
              <a:t>Learning intentions and success criteria </a:t>
            </a:r>
            <a:r>
              <a:rPr lang="en-AU">
                <a:solidFill>
                  <a:schemeClr val="accent1"/>
                </a:solidFill>
                <a:latin typeface="+mj-lt"/>
              </a:rPr>
              <a:t>(17)</a:t>
            </a:r>
          </a:p>
        </p:txBody>
      </p:sp>
      <p:sp>
        <p:nvSpPr>
          <p:cNvPr id="3" name="TextBox 2">
            <a:extLst>
              <a:ext uri="{FF2B5EF4-FFF2-40B4-BE49-F238E27FC236}">
                <a16:creationId xmlns:a16="http://schemas.microsoft.com/office/drawing/2014/main" id="{9BB000CC-B1E0-07EC-7779-F13808E18E7A}"/>
              </a:ext>
            </a:extLst>
          </p:cNvPr>
          <p:cNvSpPr txBox="1"/>
          <p:nvPr/>
        </p:nvSpPr>
        <p:spPr>
          <a:xfrm>
            <a:off x="370416" y="1894417"/>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the importance of data in decision-making</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evaluate data sources.</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analyse the reliability, correctness, and timeliness of the data sources</a:t>
            </a:r>
          </a:p>
          <a:p>
            <a:pPr marL="342900" indent="-342900">
              <a:lnSpc>
                <a:spcPct val="150000"/>
              </a:lnSpc>
              <a:spcAft>
                <a:spcPts val="1200"/>
              </a:spcAft>
              <a:buFont typeface="Arial"/>
              <a:buChar char="•"/>
            </a:pPr>
            <a:r>
              <a:rPr lang="en-AU" sz="2000">
                <a:cs typeface="Arial" panose="020B0604020202020204" pitchFamily="34" charset="0"/>
              </a:rPr>
              <a:t>clearly explain if data sources are reliable, accurate, and up to date.</a:t>
            </a:r>
          </a:p>
        </p:txBody>
      </p:sp>
      <p:sp>
        <p:nvSpPr>
          <p:cNvPr id="2" name="Slide Number Placeholder 1">
            <a:extLst>
              <a:ext uri="{FF2B5EF4-FFF2-40B4-BE49-F238E27FC236}">
                <a16:creationId xmlns:a16="http://schemas.microsoft.com/office/drawing/2014/main" id="{B4527C12-DA3D-89AE-4A18-B64A062396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152</a:t>
            </a:fld>
            <a:endParaRPr lang="en-AU"/>
          </a:p>
        </p:txBody>
      </p:sp>
    </p:spTree>
    <p:extLst>
      <p:ext uri="{BB962C8B-B14F-4D97-AF65-F5344CB8AC3E}">
        <p14:creationId xmlns:p14="http://schemas.microsoft.com/office/powerpoint/2010/main" val="39815599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B8B7A-C67B-3427-8A60-9F0EFA4688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EAAB86-3181-E9EE-A833-6B6C34ED26DF}"/>
              </a:ext>
            </a:extLst>
          </p:cNvPr>
          <p:cNvSpPr>
            <a:spLocks noGrp="1"/>
          </p:cNvSpPr>
          <p:nvPr>
            <p:ph type="title"/>
          </p:nvPr>
        </p:nvSpPr>
        <p:spPr/>
        <p:txBody>
          <a:bodyPr/>
          <a:lstStyle/>
          <a:p>
            <a:r>
              <a:rPr lang="en-AU">
                <a:latin typeface="+mj-lt"/>
                <a:cs typeface="Arial"/>
              </a:rPr>
              <a:t>Example scenario (1–1)</a:t>
            </a:r>
            <a:endParaRPr lang="en-AU">
              <a:latin typeface="+mj-lt"/>
            </a:endParaRPr>
          </a:p>
        </p:txBody>
      </p:sp>
      <p:sp>
        <p:nvSpPr>
          <p:cNvPr id="4" name="Text Placeholder 3">
            <a:extLst>
              <a:ext uri="{FF2B5EF4-FFF2-40B4-BE49-F238E27FC236}">
                <a16:creationId xmlns:a16="http://schemas.microsoft.com/office/drawing/2014/main" id="{490B9513-7A38-7540-3AE2-90D139322791}"/>
              </a:ext>
            </a:extLst>
          </p:cNvPr>
          <p:cNvSpPr>
            <a:spLocks noGrp="1"/>
          </p:cNvSpPr>
          <p:nvPr>
            <p:ph type="body" sz="quarter" idx="18"/>
          </p:nvPr>
        </p:nvSpPr>
        <p:spPr/>
        <p:txBody>
          <a:bodyPr/>
          <a:lstStyle/>
          <a:p>
            <a:r>
              <a:rPr lang="en-AU">
                <a:latin typeface="+mj-lt"/>
              </a:rPr>
              <a:t>Planning for EV Charging Stations in Greentown</a:t>
            </a:r>
          </a:p>
        </p:txBody>
      </p:sp>
      <p:sp>
        <p:nvSpPr>
          <p:cNvPr id="5" name="Text Placeholder 4">
            <a:extLst>
              <a:ext uri="{FF2B5EF4-FFF2-40B4-BE49-F238E27FC236}">
                <a16:creationId xmlns:a16="http://schemas.microsoft.com/office/drawing/2014/main" id="{EF66F35F-62DC-2E38-FDD1-181E86FDA1BF}"/>
              </a:ext>
            </a:extLst>
          </p:cNvPr>
          <p:cNvSpPr>
            <a:spLocks noGrp="1"/>
          </p:cNvSpPr>
          <p:nvPr>
            <p:ph type="body" sz="quarter" idx="17"/>
          </p:nvPr>
        </p:nvSpPr>
        <p:spPr/>
        <p:txBody>
          <a:bodyPr/>
          <a:lstStyle/>
          <a:p>
            <a:r>
              <a:rPr lang="en-AU">
                <a:latin typeface="+mn-lt"/>
              </a:rPr>
              <a:t>The local government of Greentown, a regional city with a population of 150,000, is planning the expansion of its electric vehicle (EV) charging infrastructure to support the increasing number of EVs on the road. Over the past year, 2,500 new EVs were sold in Greentown, a 25% increase compared to the previous year. Currently, the city has 40 public charging stations, mainly located in the central business district and nearby suburbs.</a:t>
            </a:r>
          </a:p>
        </p:txBody>
      </p:sp>
      <p:sp>
        <p:nvSpPr>
          <p:cNvPr id="2" name="Slide Number Placeholder 1">
            <a:extLst>
              <a:ext uri="{FF2B5EF4-FFF2-40B4-BE49-F238E27FC236}">
                <a16:creationId xmlns:a16="http://schemas.microsoft.com/office/drawing/2014/main" id="{7282954B-F351-C8FD-516A-FB666E1A7D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153</a:t>
            </a:fld>
            <a:endParaRPr lang="en-AU"/>
          </a:p>
        </p:txBody>
      </p:sp>
    </p:spTree>
    <p:extLst>
      <p:ext uri="{BB962C8B-B14F-4D97-AF65-F5344CB8AC3E}">
        <p14:creationId xmlns:p14="http://schemas.microsoft.com/office/powerpoint/2010/main" val="167087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3C985-87AE-678E-1D9E-B787B8AB81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30BF14-FB7E-3C2B-D92C-B4C8CB9AB1CD}"/>
              </a:ext>
            </a:extLst>
          </p:cNvPr>
          <p:cNvSpPr>
            <a:spLocks noGrp="1"/>
          </p:cNvSpPr>
          <p:nvPr>
            <p:ph type="title"/>
          </p:nvPr>
        </p:nvSpPr>
        <p:spPr/>
        <p:txBody>
          <a:bodyPr/>
          <a:lstStyle/>
          <a:p>
            <a:r>
              <a:rPr lang="en-AU">
                <a:latin typeface="+mj-lt"/>
                <a:cs typeface="Arial"/>
              </a:rPr>
              <a:t>Example scenario (1–2)</a:t>
            </a:r>
            <a:endParaRPr lang="en-AU">
              <a:latin typeface="+mj-lt"/>
            </a:endParaRPr>
          </a:p>
        </p:txBody>
      </p:sp>
      <p:sp>
        <p:nvSpPr>
          <p:cNvPr id="4" name="Text Placeholder 3">
            <a:extLst>
              <a:ext uri="{FF2B5EF4-FFF2-40B4-BE49-F238E27FC236}">
                <a16:creationId xmlns:a16="http://schemas.microsoft.com/office/drawing/2014/main" id="{5F201B8D-63AE-53A2-320C-CCF3A308F20B}"/>
              </a:ext>
            </a:extLst>
          </p:cNvPr>
          <p:cNvSpPr>
            <a:spLocks noGrp="1"/>
          </p:cNvSpPr>
          <p:nvPr>
            <p:ph type="body" sz="quarter" idx="18"/>
          </p:nvPr>
        </p:nvSpPr>
        <p:spPr/>
        <p:txBody>
          <a:bodyPr/>
          <a:lstStyle/>
          <a:p>
            <a:r>
              <a:rPr lang="en-AU">
                <a:latin typeface="+mj-lt"/>
              </a:rPr>
              <a:t>Planning for EV Charging Stations in Greentown</a:t>
            </a:r>
          </a:p>
        </p:txBody>
      </p:sp>
      <p:sp>
        <p:nvSpPr>
          <p:cNvPr id="5" name="Text Placeholder 4">
            <a:extLst>
              <a:ext uri="{FF2B5EF4-FFF2-40B4-BE49-F238E27FC236}">
                <a16:creationId xmlns:a16="http://schemas.microsoft.com/office/drawing/2014/main" id="{6B4C38D9-C188-0BE8-CDF4-A3D06BE1054B}"/>
              </a:ext>
            </a:extLst>
          </p:cNvPr>
          <p:cNvSpPr>
            <a:spLocks noGrp="1"/>
          </p:cNvSpPr>
          <p:nvPr>
            <p:ph type="body" sz="quarter" idx="17"/>
          </p:nvPr>
        </p:nvSpPr>
        <p:spPr/>
        <p:txBody>
          <a:bodyPr/>
          <a:lstStyle/>
          <a:p>
            <a:r>
              <a:rPr lang="en-AU">
                <a:latin typeface="+mn-lt"/>
              </a:rPr>
              <a:t>Residents in rural outskirts of Greentown have expressed concerns about the lack of accessible charging stations, which may be deterring EV adoption in those areas. The council has received two data reports:</a:t>
            </a:r>
          </a:p>
          <a:p>
            <a:pPr marL="342900" indent="-342900">
              <a:buFont typeface="Arial" panose="020B0604020202020204" pitchFamily="34" charset="0"/>
              <a:buChar char="•"/>
            </a:pPr>
            <a:r>
              <a:rPr lang="en-AU" b="1">
                <a:latin typeface="+mn-lt"/>
              </a:rPr>
              <a:t>Report A</a:t>
            </a:r>
            <a:r>
              <a:rPr lang="en-AU">
                <a:latin typeface="+mn-lt"/>
              </a:rPr>
              <a:t> shows the number of registered EVs by postcode, indicating that 70% of EVs are concentrated in urban areas.</a:t>
            </a:r>
          </a:p>
          <a:p>
            <a:pPr marL="342900" indent="-342900">
              <a:buFont typeface="Arial" panose="020B0604020202020204" pitchFamily="34" charset="0"/>
              <a:buChar char="•"/>
            </a:pPr>
            <a:r>
              <a:rPr lang="en-AU" b="1">
                <a:latin typeface="+mn-lt"/>
              </a:rPr>
              <a:t>Report B</a:t>
            </a:r>
            <a:r>
              <a:rPr lang="en-AU">
                <a:latin typeface="+mn-lt"/>
              </a:rPr>
              <a:t> projects EV ownership growth by 30% in the next two years, with increasing sales expected in rural suburbs.</a:t>
            </a:r>
          </a:p>
        </p:txBody>
      </p:sp>
      <p:sp>
        <p:nvSpPr>
          <p:cNvPr id="2" name="Slide Number Placeholder 1">
            <a:extLst>
              <a:ext uri="{FF2B5EF4-FFF2-40B4-BE49-F238E27FC236}">
                <a16:creationId xmlns:a16="http://schemas.microsoft.com/office/drawing/2014/main" id="{7DA4C297-16C1-BF21-A360-600B460EEF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154</a:t>
            </a:fld>
            <a:endParaRPr lang="en-AU"/>
          </a:p>
        </p:txBody>
      </p:sp>
    </p:spTree>
    <p:extLst>
      <p:ext uri="{BB962C8B-B14F-4D97-AF65-F5344CB8AC3E}">
        <p14:creationId xmlns:p14="http://schemas.microsoft.com/office/powerpoint/2010/main" val="28914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D6C22-DD19-19A0-EAAA-776A533798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C97EF3-1758-889B-7E91-AD48CE2FF5A5}"/>
              </a:ext>
            </a:extLst>
          </p:cNvPr>
          <p:cNvSpPr>
            <a:spLocks noGrp="1"/>
          </p:cNvSpPr>
          <p:nvPr>
            <p:ph type="title"/>
          </p:nvPr>
        </p:nvSpPr>
        <p:spPr/>
        <p:txBody>
          <a:bodyPr/>
          <a:lstStyle/>
          <a:p>
            <a:r>
              <a:rPr lang="en-AU">
                <a:latin typeface="+mj-lt"/>
                <a:cs typeface="Arial"/>
              </a:rPr>
              <a:t>Example scenario (1–3)</a:t>
            </a:r>
            <a:endParaRPr lang="en-AU">
              <a:latin typeface="+mj-lt"/>
            </a:endParaRPr>
          </a:p>
        </p:txBody>
      </p:sp>
      <p:sp>
        <p:nvSpPr>
          <p:cNvPr id="5" name="Text Placeholder 4">
            <a:extLst>
              <a:ext uri="{FF2B5EF4-FFF2-40B4-BE49-F238E27FC236}">
                <a16:creationId xmlns:a16="http://schemas.microsoft.com/office/drawing/2014/main" id="{A0967FA6-1EA4-1ED1-E0D9-8929564F4D21}"/>
              </a:ext>
            </a:extLst>
          </p:cNvPr>
          <p:cNvSpPr>
            <a:spLocks noGrp="1"/>
          </p:cNvSpPr>
          <p:nvPr>
            <p:ph type="body" sz="quarter" idx="18"/>
          </p:nvPr>
        </p:nvSpPr>
        <p:spPr/>
        <p:txBody>
          <a:bodyPr/>
          <a:lstStyle/>
          <a:p>
            <a:r>
              <a:rPr lang="en-AU">
                <a:latin typeface="+mj-lt"/>
              </a:rPr>
              <a:t>Planning for EV Charging Stations in Greentown</a:t>
            </a:r>
          </a:p>
        </p:txBody>
      </p:sp>
      <p:sp>
        <p:nvSpPr>
          <p:cNvPr id="4" name="Text Placeholder 3">
            <a:extLst>
              <a:ext uri="{FF2B5EF4-FFF2-40B4-BE49-F238E27FC236}">
                <a16:creationId xmlns:a16="http://schemas.microsoft.com/office/drawing/2014/main" id="{99C59A49-7151-4278-2316-EB13C27EDC58}"/>
              </a:ext>
            </a:extLst>
          </p:cNvPr>
          <p:cNvSpPr>
            <a:spLocks noGrp="1"/>
          </p:cNvSpPr>
          <p:nvPr>
            <p:ph sz="quarter" idx="19"/>
          </p:nvPr>
        </p:nvSpPr>
        <p:spPr/>
        <p:txBody>
          <a:bodyPr/>
          <a:lstStyle/>
          <a:p>
            <a:r>
              <a:rPr lang="en-AU">
                <a:latin typeface="+mn-lt"/>
              </a:rPr>
              <a:t>The council needs to decide how many additional charging stations to install, and where, to adequately serve both current and future EV owners. Your task is to analyse the data for authenticity, accuracy, and timeliness, then recommend how the charging infrastructure should be expanded in Greentown.</a:t>
            </a:r>
          </a:p>
        </p:txBody>
      </p:sp>
      <p:pic>
        <p:nvPicPr>
          <p:cNvPr id="8" name="Picture Placeholder 7" descr="A white car parked at a charging station&#10;">
            <a:extLst>
              <a:ext uri="{FF2B5EF4-FFF2-40B4-BE49-F238E27FC236}">
                <a16:creationId xmlns:a16="http://schemas.microsoft.com/office/drawing/2014/main" id="{EBBD6A4F-DFE9-CBA6-B3C8-A52F57E57516}"/>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a:fillRect/>
          </a:stretch>
        </p:blipFill>
        <p:spPr/>
      </p:pic>
      <p:sp>
        <p:nvSpPr>
          <p:cNvPr id="2" name="Slide Number Placeholder 1">
            <a:extLst>
              <a:ext uri="{FF2B5EF4-FFF2-40B4-BE49-F238E27FC236}">
                <a16:creationId xmlns:a16="http://schemas.microsoft.com/office/drawing/2014/main" id="{6A02B997-371D-ADE8-8F35-66F71BDBE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155</a:t>
            </a:fld>
            <a:endParaRPr lang="en-AU"/>
          </a:p>
        </p:txBody>
      </p:sp>
    </p:spTree>
    <p:extLst>
      <p:ext uri="{BB962C8B-B14F-4D97-AF65-F5344CB8AC3E}">
        <p14:creationId xmlns:p14="http://schemas.microsoft.com/office/powerpoint/2010/main" val="56468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9D49E-5D90-E35B-47D4-A14F1DCCE0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178ECD-3BA2-7F6C-FEAF-B1268D90FE8B}"/>
              </a:ext>
            </a:extLst>
          </p:cNvPr>
          <p:cNvSpPr>
            <a:spLocks noGrp="1"/>
          </p:cNvSpPr>
          <p:nvPr>
            <p:ph type="title"/>
          </p:nvPr>
        </p:nvSpPr>
        <p:spPr>
          <a:xfrm>
            <a:off x="360000" y="360000"/>
            <a:ext cx="11484000" cy="992811"/>
          </a:xfrm>
        </p:spPr>
        <p:txBody>
          <a:bodyPr/>
          <a:lstStyle/>
          <a:p>
            <a:r>
              <a:rPr lang="en-AU">
                <a:latin typeface="+mj-lt"/>
              </a:rPr>
              <a:t>Table 1 – Registered EVs by postcode in Greentown (Report A)</a:t>
            </a:r>
          </a:p>
        </p:txBody>
      </p:sp>
      <p:graphicFrame>
        <p:nvGraphicFramePr>
          <p:cNvPr id="6" name="Table 5">
            <a:extLst>
              <a:ext uri="{FF2B5EF4-FFF2-40B4-BE49-F238E27FC236}">
                <a16:creationId xmlns:a16="http://schemas.microsoft.com/office/drawing/2014/main" id="{026A34FE-C944-6404-B4CA-C250D383A2D1}"/>
              </a:ext>
            </a:extLst>
          </p:cNvPr>
          <p:cNvGraphicFramePr>
            <a:graphicFrameLocks noGrp="1"/>
          </p:cNvGraphicFramePr>
          <p:nvPr>
            <p:extLst>
              <p:ext uri="{D42A27DB-BD31-4B8C-83A1-F6EECF244321}">
                <p14:modId xmlns:p14="http://schemas.microsoft.com/office/powerpoint/2010/main" val="3860570547"/>
              </p:ext>
            </p:extLst>
          </p:nvPr>
        </p:nvGraphicFramePr>
        <p:xfrm>
          <a:off x="359998" y="1573306"/>
          <a:ext cx="11483997" cy="4801614"/>
        </p:xfrm>
        <a:graphic>
          <a:graphicData uri="http://schemas.openxmlformats.org/drawingml/2006/table">
            <a:tbl>
              <a:tblPr firstRow="1" bandRow="1">
                <a:tableStyleId>{B301B821-A1FF-4177-AEE7-76D212191A09}</a:tableStyleId>
              </a:tblPr>
              <a:tblGrid>
                <a:gridCol w="3827999">
                  <a:extLst>
                    <a:ext uri="{9D8B030D-6E8A-4147-A177-3AD203B41FA5}">
                      <a16:colId xmlns:a16="http://schemas.microsoft.com/office/drawing/2014/main" val="2911710126"/>
                    </a:ext>
                  </a:extLst>
                </a:gridCol>
                <a:gridCol w="3827999">
                  <a:extLst>
                    <a:ext uri="{9D8B030D-6E8A-4147-A177-3AD203B41FA5}">
                      <a16:colId xmlns:a16="http://schemas.microsoft.com/office/drawing/2014/main" val="1655915669"/>
                    </a:ext>
                  </a:extLst>
                </a:gridCol>
                <a:gridCol w="3827999">
                  <a:extLst>
                    <a:ext uri="{9D8B030D-6E8A-4147-A177-3AD203B41FA5}">
                      <a16:colId xmlns:a16="http://schemas.microsoft.com/office/drawing/2014/main" val="4081751168"/>
                    </a:ext>
                  </a:extLst>
                </a:gridCol>
              </a:tblGrid>
              <a:tr h="800269">
                <a:tc>
                  <a:txBody>
                    <a:bodyPr/>
                    <a:lstStyle/>
                    <a:p>
                      <a:pPr algn="ctr"/>
                      <a:r>
                        <a:rPr lang="en-AU" sz="2000"/>
                        <a:t>Postcode</a:t>
                      </a:r>
                      <a:endParaRPr lang="en-AU" sz="2000">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2000"/>
                        <a:t>Number of registered EVs</a:t>
                      </a:r>
                      <a:endParaRPr lang="en-AU" sz="20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2000"/>
                        <a:t>Percentage of total EVs</a:t>
                      </a:r>
                      <a:endParaRPr lang="en-AU" sz="20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3933348"/>
                  </a:ext>
                </a:extLst>
              </a:tr>
              <a:tr h="800269">
                <a:tc>
                  <a:txBody>
                    <a:bodyPr/>
                    <a:lstStyle/>
                    <a:p>
                      <a:pPr algn="ctr">
                        <a:lnSpc>
                          <a:spcPct val="114000"/>
                        </a:lnSpc>
                        <a:spcAft>
                          <a:spcPts val="600"/>
                        </a:spcAft>
                      </a:pPr>
                      <a:r>
                        <a:rPr lang="en-AU" sz="2000"/>
                        <a:t>2000 (Urban Centre)</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1200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48%</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6874049"/>
                  </a:ext>
                </a:extLst>
              </a:tr>
              <a:tr h="800269">
                <a:tc>
                  <a:txBody>
                    <a:bodyPr/>
                    <a:lstStyle/>
                    <a:p>
                      <a:pPr algn="ctr">
                        <a:lnSpc>
                          <a:spcPct val="114000"/>
                        </a:lnSpc>
                        <a:spcAft>
                          <a:spcPts val="600"/>
                        </a:spcAft>
                      </a:pPr>
                      <a:r>
                        <a:rPr lang="en-AU" sz="2000"/>
                        <a:t>2001 (Inner Suburbs)</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600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24%</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0557397"/>
                  </a:ext>
                </a:extLst>
              </a:tr>
              <a:tr h="800269">
                <a:tc>
                  <a:txBody>
                    <a:bodyPr/>
                    <a:lstStyle/>
                    <a:p>
                      <a:pPr algn="ctr">
                        <a:lnSpc>
                          <a:spcPct val="114000"/>
                        </a:lnSpc>
                        <a:spcAft>
                          <a:spcPts val="600"/>
                        </a:spcAft>
                      </a:pPr>
                      <a:r>
                        <a:rPr lang="en-AU" sz="2000"/>
                        <a:t>2002 (Outer Suburbs)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350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14%</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3014636"/>
                  </a:ext>
                </a:extLst>
              </a:tr>
              <a:tr h="800269">
                <a:tc>
                  <a:txBody>
                    <a:bodyPr/>
                    <a:lstStyle/>
                    <a:p>
                      <a:pPr algn="ctr">
                        <a:lnSpc>
                          <a:spcPct val="114000"/>
                        </a:lnSpc>
                        <a:spcAft>
                          <a:spcPts val="600"/>
                        </a:spcAft>
                      </a:pPr>
                      <a:r>
                        <a:rPr lang="en-AU" sz="2000"/>
                        <a:t>2003 (Rural Outskirts)</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350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14%</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4664057"/>
                  </a:ext>
                </a:extLst>
              </a:tr>
              <a:tr h="800269">
                <a:tc>
                  <a:txBody>
                    <a:bodyPr/>
                    <a:lstStyle/>
                    <a:p>
                      <a:pPr algn="ctr">
                        <a:lnSpc>
                          <a:spcPct val="114000"/>
                        </a:lnSpc>
                        <a:spcAft>
                          <a:spcPts val="600"/>
                        </a:spcAft>
                      </a:pPr>
                      <a:r>
                        <a:rPr lang="en-AU" sz="2000" b="1"/>
                        <a:t>Total</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b="1"/>
                        <a:t>2500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b="1" dirty="0"/>
                        <a:t>100%</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00628"/>
                  </a:ext>
                </a:extLst>
              </a:tr>
            </a:tbl>
          </a:graphicData>
        </a:graphic>
      </p:graphicFrame>
      <p:sp>
        <p:nvSpPr>
          <p:cNvPr id="2" name="Slide Number Placeholder 1">
            <a:extLst>
              <a:ext uri="{FF2B5EF4-FFF2-40B4-BE49-F238E27FC236}">
                <a16:creationId xmlns:a16="http://schemas.microsoft.com/office/drawing/2014/main" id="{B17E2DB2-E06A-A640-7F27-19BA01BF7E3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156</a:t>
            </a:fld>
            <a:endParaRPr lang="en-AU"/>
          </a:p>
        </p:txBody>
      </p:sp>
    </p:spTree>
    <p:extLst>
      <p:ext uri="{BB962C8B-B14F-4D97-AF65-F5344CB8AC3E}">
        <p14:creationId xmlns:p14="http://schemas.microsoft.com/office/powerpoint/2010/main" val="30738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2F614-5E94-22D3-D196-E7F7E64969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C65AEB-609E-9641-A501-C6D6179BBAD3}"/>
              </a:ext>
            </a:extLst>
          </p:cNvPr>
          <p:cNvSpPr>
            <a:spLocks noGrp="1"/>
          </p:cNvSpPr>
          <p:nvPr>
            <p:ph type="title"/>
          </p:nvPr>
        </p:nvSpPr>
        <p:spPr>
          <a:xfrm>
            <a:off x="360000" y="360000"/>
            <a:ext cx="11484000" cy="1072226"/>
          </a:xfrm>
        </p:spPr>
        <p:txBody>
          <a:bodyPr/>
          <a:lstStyle/>
          <a:p>
            <a:r>
              <a:rPr lang="en-AU" sz="3200">
                <a:latin typeface="+mj-lt"/>
              </a:rPr>
              <a:t>Table 2 – Projected EV growth by suburb over next 2 years (Report B)</a:t>
            </a:r>
          </a:p>
        </p:txBody>
      </p:sp>
      <p:graphicFrame>
        <p:nvGraphicFramePr>
          <p:cNvPr id="6" name="Table 5">
            <a:extLst>
              <a:ext uri="{FF2B5EF4-FFF2-40B4-BE49-F238E27FC236}">
                <a16:creationId xmlns:a16="http://schemas.microsoft.com/office/drawing/2014/main" id="{BE7D2B0E-6308-B4EC-6E6C-0AE1076F39BC}"/>
              </a:ext>
            </a:extLst>
          </p:cNvPr>
          <p:cNvGraphicFramePr>
            <a:graphicFrameLocks noGrp="1"/>
          </p:cNvGraphicFramePr>
          <p:nvPr>
            <p:extLst>
              <p:ext uri="{D42A27DB-BD31-4B8C-83A1-F6EECF244321}">
                <p14:modId xmlns:p14="http://schemas.microsoft.com/office/powerpoint/2010/main" val="2235606897"/>
              </p:ext>
            </p:extLst>
          </p:nvPr>
        </p:nvGraphicFramePr>
        <p:xfrm>
          <a:off x="359998" y="1573306"/>
          <a:ext cx="11483996" cy="4801614"/>
        </p:xfrm>
        <a:graphic>
          <a:graphicData uri="http://schemas.openxmlformats.org/drawingml/2006/table">
            <a:tbl>
              <a:tblPr firstRow="1" bandRow="1">
                <a:tableStyleId>{B301B821-A1FF-4177-AEE7-76D212191A09}</a:tableStyleId>
              </a:tblPr>
              <a:tblGrid>
                <a:gridCol w="2870999">
                  <a:extLst>
                    <a:ext uri="{9D8B030D-6E8A-4147-A177-3AD203B41FA5}">
                      <a16:colId xmlns:a16="http://schemas.microsoft.com/office/drawing/2014/main" val="2911710126"/>
                    </a:ext>
                  </a:extLst>
                </a:gridCol>
                <a:gridCol w="2870999">
                  <a:extLst>
                    <a:ext uri="{9D8B030D-6E8A-4147-A177-3AD203B41FA5}">
                      <a16:colId xmlns:a16="http://schemas.microsoft.com/office/drawing/2014/main" val="1655915669"/>
                    </a:ext>
                  </a:extLst>
                </a:gridCol>
                <a:gridCol w="2870999">
                  <a:extLst>
                    <a:ext uri="{9D8B030D-6E8A-4147-A177-3AD203B41FA5}">
                      <a16:colId xmlns:a16="http://schemas.microsoft.com/office/drawing/2014/main" val="4081751168"/>
                    </a:ext>
                  </a:extLst>
                </a:gridCol>
                <a:gridCol w="2870999">
                  <a:extLst>
                    <a:ext uri="{9D8B030D-6E8A-4147-A177-3AD203B41FA5}">
                      <a16:colId xmlns:a16="http://schemas.microsoft.com/office/drawing/2014/main" val="2887368051"/>
                    </a:ext>
                  </a:extLst>
                </a:gridCol>
              </a:tblGrid>
              <a:tr h="800269">
                <a:tc>
                  <a:txBody>
                    <a:bodyPr/>
                    <a:lstStyle/>
                    <a:p>
                      <a:pPr algn="ctr">
                        <a:lnSpc>
                          <a:spcPct val="114000"/>
                        </a:lnSpc>
                        <a:spcAft>
                          <a:spcPts val="600"/>
                        </a:spcAft>
                      </a:pPr>
                      <a:r>
                        <a:rPr lang="en-AU" sz="2000"/>
                        <a:t>Suburb</a:t>
                      </a:r>
                      <a:endParaRPr lang="en-AU" sz="2000">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Current EVs</a:t>
                      </a:r>
                      <a:endParaRPr lang="en-AU" sz="20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Projected growth (%)</a:t>
                      </a:r>
                      <a:endParaRPr lang="en-AU" sz="20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Projected EVs in 2 years</a:t>
                      </a:r>
                      <a:endParaRPr lang="en-AU" sz="20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3933348"/>
                  </a:ext>
                </a:extLst>
              </a:tr>
              <a:tr h="800269">
                <a:tc>
                  <a:txBody>
                    <a:bodyPr/>
                    <a:lstStyle/>
                    <a:p>
                      <a:pPr algn="ctr">
                        <a:lnSpc>
                          <a:spcPct val="114000"/>
                        </a:lnSpc>
                        <a:spcAft>
                          <a:spcPts val="600"/>
                        </a:spcAft>
                      </a:pPr>
                      <a:r>
                        <a:rPr lang="en-AU" sz="2000"/>
                        <a:t>Urban Centre</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1200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1440</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6874049"/>
                  </a:ext>
                </a:extLst>
              </a:tr>
              <a:tr h="800269">
                <a:tc>
                  <a:txBody>
                    <a:bodyPr/>
                    <a:lstStyle/>
                    <a:p>
                      <a:pPr algn="ctr">
                        <a:lnSpc>
                          <a:spcPct val="114000"/>
                        </a:lnSpc>
                        <a:spcAft>
                          <a:spcPts val="600"/>
                        </a:spcAft>
                      </a:pPr>
                      <a:r>
                        <a:rPr lang="en-AU" sz="2000"/>
                        <a:t>Inner Suburbs</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600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25%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750</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0557397"/>
                  </a:ext>
                </a:extLst>
              </a:tr>
              <a:tr h="800269">
                <a:tc>
                  <a:txBody>
                    <a:bodyPr/>
                    <a:lstStyle/>
                    <a:p>
                      <a:pPr algn="ctr">
                        <a:lnSpc>
                          <a:spcPct val="114000"/>
                        </a:lnSpc>
                        <a:spcAft>
                          <a:spcPts val="600"/>
                        </a:spcAft>
                      </a:pPr>
                      <a:r>
                        <a:rPr lang="en-AU" sz="2000"/>
                        <a:t>Outer Suburbs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350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473</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3014636"/>
                  </a:ext>
                </a:extLst>
              </a:tr>
              <a:tr h="800269">
                <a:tc>
                  <a:txBody>
                    <a:bodyPr/>
                    <a:lstStyle/>
                    <a:p>
                      <a:pPr algn="ctr">
                        <a:lnSpc>
                          <a:spcPct val="114000"/>
                        </a:lnSpc>
                        <a:spcAft>
                          <a:spcPts val="600"/>
                        </a:spcAft>
                      </a:pPr>
                      <a:r>
                        <a:rPr lang="en-AU" sz="2000"/>
                        <a:t>Rural Outskirts</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350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525</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4664057"/>
                  </a:ext>
                </a:extLst>
              </a:tr>
              <a:tr h="800269">
                <a:tc>
                  <a:txBody>
                    <a:bodyPr/>
                    <a:lstStyle/>
                    <a:p>
                      <a:pPr algn="ctr">
                        <a:lnSpc>
                          <a:spcPct val="114000"/>
                        </a:lnSpc>
                        <a:spcAft>
                          <a:spcPts val="600"/>
                        </a:spcAft>
                      </a:pPr>
                      <a:r>
                        <a:rPr lang="en-AU" sz="2000" b="1"/>
                        <a:t>Total</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b="1"/>
                        <a:t>2500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endParaRPr lang="en-AU" sz="2000" b="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b="1" dirty="0"/>
                        <a:t>3188</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00628"/>
                  </a:ext>
                </a:extLst>
              </a:tr>
            </a:tbl>
          </a:graphicData>
        </a:graphic>
      </p:graphicFrame>
      <p:sp>
        <p:nvSpPr>
          <p:cNvPr id="2" name="Slide Number Placeholder 1">
            <a:extLst>
              <a:ext uri="{FF2B5EF4-FFF2-40B4-BE49-F238E27FC236}">
                <a16:creationId xmlns:a16="http://schemas.microsoft.com/office/drawing/2014/main" id="{D0E8CE9E-EE20-025A-78E6-CC46FBB0A7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157</a:t>
            </a:fld>
            <a:endParaRPr lang="en-AU"/>
          </a:p>
        </p:txBody>
      </p:sp>
    </p:spTree>
    <p:extLst>
      <p:ext uri="{BB962C8B-B14F-4D97-AF65-F5344CB8AC3E}">
        <p14:creationId xmlns:p14="http://schemas.microsoft.com/office/powerpoint/2010/main" val="374313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62A7-6B33-6055-FC04-40695BCCFD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D5B104-BB8F-85E2-BF97-95A7D01DBE21}"/>
              </a:ext>
            </a:extLst>
          </p:cNvPr>
          <p:cNvSpPr>
            <a:spLocks noGrp="1"/>
          </p:cNvSpPr>
          <p:nvPr>
            <p:ph type="title"/>
          </p:nvPr>
        </p:nvSpPr>
        <p:spPr/>
        <p:txBody>
          <a:bodyPr/>
          <a:lstStyle/>
          <a:p>
            <a:r>
              <a:rPr lang="en-AU">
                <a:latin typeface="+mj-lt"/>
              </a:rPr>
              <a:t>Table 3 – Current public charging stations by location</a:t>
            </a:r>
          </a:p>
        </p:txBody>
      </p:sp>
      <p:graphicFrame>
        <p:nvGraphicFramePr>
          <p:cNvPr id="6" name="Table 5">
            <a:extLst>
              <a:ext uri="{FF2B5EF4-FFF2-40B4-BE49-F238E27FC236}">
                <a16:creationId xmlns:a16="http://schemas.microsoft.com/office/drawing/2014/main" id="{A2BB6318-E2E8-7469-A2DC-2F04ECB712D6}"/>
              </a:ext>
            </a:extLst>
          </p:cNvPr>
          <p:cNvGraphicFramePr>
            <a:graphicFrameLocks noGrp="1"/>
          </p:cNvGraphicFramePr>
          <p:nvPr>
            <p:extLst>
              <p:ext uri="{D42A27DB-BD31-4B8C-83A1-F6EECF244321}">
                <p14:modId xmlns:p14="http://schemas.microsoft.com/office/powerpoint/2010/main" val="2454366235"/>
              </p:ext>
            </p:extLst>
          </p:nvPr>
        </p:nvGraphicFramePr>
        <p:xfrm>
          <a:off x="359998" y="1573306"/>
          <a:ext cx="11483997" cy="4801614"/>
        </p:xfrm>
        <a:graphic>
          <a:graphicData uri="http://schemas.openxmlformats.org/drawingml/2006/table">
            <a:tbl>
              <a:tblPr firstRow="1" bandRow="1">
                <a:tableStyleId>{B301B821-A1FF-4177-AEE7-76D212191A09}</a:tableStyleId>
              </a:tblPr>
              <a:tblGrid>
                <a:gridCol w="3827999">
                  <a:extLst>
                    <a:ext uri="{9D8B030D-6E8A-4147-A177-3AD203B41FA5}">
                      <a16:colId xmlns:a16="http://schemas.microsoft.com/office/drawing/2014/main" val="2911710126"/>
                    </a:ext>
                  </a:extLst>
                </a:gridCol>
                <a:gridCol w="3827999">
                  <a:extLst>
                    <a:ext uri="{9D8B030D-6E8A-4147-A177-3AD203B41FA5}">
                      <a16:colId xmlns:a16="http://schemas.microsoft.com/office/drawing/2014/main" val="1655915669"/>
                    </a:ext>
                  </a:extLst>
                </a:gridCol>
                <a:gridCol w="3827999">
                  <a:extLst>
                    <a:ext uri="{9D8B030D-6E8A-4147-A177-3AD203B41FA5}">
                      <a16:colId xmlns:a16="http://schemas.microsoft.com/office/drawing/2014/main" val="4081751168"/>
                    </a:ext>
                  </a:extLst>
                </a:gridCol>
              </a:tblGrid>
              <a:tr h="800269">
                <a:tc>
                  <a:txBody>
                    <a:bodyPr/>
                    <a:lstStyle/>
                    <a:p>
                      <a:pPr algn="ctr">
                        <a:lnSpc>
                          <a:spcPct val="114000"/>
                        </a:lnSpc>
                        <a:spcAft>
                          <a:spcPts val="600"/>
                        </a:spcAft>
                      </a:pPr>
                      <a:r>
                        <a:rPr lang="en-AU" sz="2000"/>
                        <a:t>Location</a:t>
                      </a:r>
                      <a:endParaRPr lang="en-AU" sz="2000">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Number of stations</a:t>
                      </a:r>
                      <a:endParaRPr lang="en-AU" sz="20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Stations per 1000 EVs</a:t>
                      </a:r>
                      <a:endParaRPr lang="en-AU" sz="20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3933348"/>
                  </a:ext>
                </a:extLst>
              </a:tr>
              <a:tr h="800269">
                <a:tc>
                  <a:txBody>
                    <a:bodyPr/>
                    <a:lstStyle/>
                    <a:p>
                      <a:pPr algn="ctr">
                        <a:lnSpc>
                          <a:spcPct val="114000"/>
                        </a:lnSpc>
                        <a:spcAft>
                          <a:spcPts val="600"/>
                        </a:spcAft>
                      </a:pPr>
                      <a:r>
                        <a:rPr lang="en-AU" sz="2000"/>
                        <a:t>Urban Centre</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20.8</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6874049"/>
                  </a:ext>
                </a:extLst>
              </a:tr>
              <a:tr h="800269">
                <a:tc>
                  <a:txBody>
                    <a:bodyPr/>
                    <a:lstStyle/>
                    <a:p>
                      <a:pPr algn="ctr">
                        <a:lnSpc>
                          <a:spcPct val="114000"/>
                        </a:lnSpc>
                        <a:spcAft>
                          <a:spcPts val="600"/>
                        </a:spcAft>
                      </a:pPr>
                      <a:r>
                        <a:rPr lang="en-AU" sz="2000"/>
                        <a:t>Inner Suburbs</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16.7</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0557397"/>
                  </a:ext>
                </a:extLst>
              </a:tr>
              <a:tr h="800269">
                <a:tc>
                  <a:txBody>
                    <a:bodyPr/>
                    <a:lstStyle/>
                    <a:p>
                      <a:pPr algn="ctr">
                        <a:lnSpc>
                          <a:spcPct val="114000"/>
                        </a:lnSpc>
                        <a:spcAft>
                          <a:spcPts val="600"/>
                        </a:spcAft>
                      </a:pPr>
                      <a:r>
                        <a:rPr lang="en-AU" sz="2000"/>
                        <a:t>Outer Suburbs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14.3</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3014636"/>
                  </a:ext>
                </a:extLst>
              </a:tr>
              <a:tr h="800269">
                <a:tc>
                  <a:txBody>
                    <a:bodyPr/>
                    <a:lstStyle/>
                    <a:p>
                      <a:pPr algn="ctr">
                        <a:lnSpc>
                          <a:spcPct val="114000"/>
                        </a:lnSpc>
                        <a:spcAft>
                          <a:spcPts val="600"/>
                        </a:spcAft>
                      </a:pPr>
                      <a:r>
                        <a:rPr lang="en-AU" sz="2000"/>
                        <a:t>Rural Outskirts</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0</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4664057"/>
                  </a:ext>
                </a:extLst>
              </a:tr>
              <a:tr h="800269">
                <a:tc>
                  <a:txBody>
                    <a:bodyPr/>
                    <a:lstStyle/>
                    <a:p>
                      <a:pPr algn="ctr">
                        <a:lnSpc>
                          <a:spcPct val="114000"/>
                        </a:lnSpc>
                        <a:spcAft>
                          <a:spcPts val="600"/>
                        </a:spcAft>
                      </a:pPr>
                      <a:r>
                        <a:rPr lang="en-AU" sz="2000" b="1"/>
                        <a:t>Total</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b="1"/>
                        <a:t>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b="1" dirty="0"/>
                        <a:t>100%</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00628"/>
                  </a:ext>
                </a:extLst>
              </a:tr>
            </a:tbl>
          </a:graphicData>
        </a:graphic>
      </p:graphicFrame>
      <p:sp>
        <p:nvSpPr>
          <p:cNvPr id="2" name="Slide Number Placeholder 1">
            <a:extLst>
              <a:ext uri="{FF2B5EF4-FFF2-40B4-BE49-F238E27FC236}">
                <a16:creationId xmlns:a16="http://schemas.microsoft.com/office/drawing/2014/main" id="{D27BDBBE-E8FD-B661-F4A2-5750622B1F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158</a:t>
            </a:fld>
            <a:endParaRPr lang="en-AU"/>
          </a:p>
        </p:txBody>
      </p:sp>
    </p:spTree>
    <p:extLst>
      <p:ext uri="{BB962C8B-B14F-4D97-AF65-F5344CB8AC3E}">
        <p14:creationId xmlns:p14="http://schemas.microsoft.com/office/powerpoint/2010/main" val="246688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502DF-4D8B-4EA7-F38B-B91E2A429B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4091D1-33F6-0575-77B7-B4A5D7F39D70}"/>
              </a:ext>
            </a:extLst>
          </p:cNvPr>
          <p:cNvSpPr>
            <a:spLocks noGrp="1"/>
          </p:cNvSpPr>
          <p:nvPr>
            <p:ph type="title"/>
          </p:nvPr>
        </p:nvSpPr>
        <p:spPr/>
        <p:txBody>
          <a:bodyPr/>
          <a:lstStyle/>
          <a:p>
            <a:r>
              <a:rPr lang="en-AU">
                <a:latin typeface="+mj-lt"/>
              </a:rPr>
              <a:t>Authenticity and source evaluation</a:t>
            </a:r>
            <a:br>
              <a:rPr lang="en-AU">
                <a:latin typeface="+mj-lt"/>
              </a:rPr>
            </a:br>
            <a:endParaRPr lang="en-AU">
              <a:latin typeface="+mj-lt"/>
            </a:endParaRPr>
          </a:p>
        </p:txBody>
      </p:sp>
      <p:sp>
        <p:nvSpPr>
          <p:cNvPr id="5" name="Text Placeholder 4">
            <a:extLst>
              <a:ext uri="{FF2B5EF4-FFF2-40B4-BE49-F238E27FC236}">
                <a16:creationId xmlns:a16="http://schemas.microsoft.com/office/drawing/2014/main" id="{1028F5E0-20C4-6293-227C-8D60EB9282B3}"/>
              </a:ext>
            </a:extLst>
          </p:cNvPr>
          <p:cNvSpPr>
            <a:spLocks noGrp="1"/>
          </p:cNvSpPr>
          <p:nvPr>
            <p:ph type="body" sz="quarter" idx="17"/>
          </p:nvPr>
        </p:nvSpPr>
        <p:spPr/>
        <p:txBody>
          <a:bodyPr/>
          <a:lstStyle/>
          <a:p>
            <a:pPr marL="457200" indent="-457200">
              <a:buAutoNum type="alphaLcPeriod"/>
            </a:pPr>
            <a:r>
              <a:rPr lang="en-AU">
                <a:latin typeface="+mn-lt"/>
              </a:rPr>
              <a:t>What information would you want to know about the organisations that produced Report A and Report B to determine if the data is authentic?</a:t>
            </a:r>
          </a:p>
          <a:p>
            <a:pPr marL="457200" indent="-457200">
              <a:buFont typeface="+mj-lt"/>
              <a:buAutoNum type="alphaLcPeriod"/>
            </a:pPr>
            <a:r>
              <a:rPr lang="en-AU">
                <a:latin typeface="+mn-lt"/>
              </a:rPr>
              <a:t>How might the sources’ perspectives or goals influence the way data is presented?</a:t>
            </a:r>
          </a:p>
        </p:txBody>
      </p:sp>
      <p:sp>
        <p:nvSpPr>
          <p:cNvPr id="2" name="Slide Number Placeholder 1">
            <a:extLst>
              <a:ext uri="{FF2B5EF4-FFF2-40B4-BE49-F238E27FC236}">
                <a16:creationId xmlns:a16="http://schemas.microsoft.com/office/drawing/2014/main" id="{8FB06117-8366-FD34-4160-C56ADA25DF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159</a:t>
            </a:fld>
            <a:endParaRPr lang="en-AU"/>
          </a:p>
        </p:txBody>
      </p:sp>
    </p:spTree>
    <p:extLst>
      <p:ext uri="{BB962C8B-B14F-4D97-AF65-F5344CB8AC3E}">
        <p14:creationId xmlns:p14="http://schemas.microsoft.com/office/powerpoint/2010/main" val="52392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916C-8282-378B-166F-6EF00F99E5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8E52C1-3427-F37B-B56E-6729FBF215E6}"/>
              </a:ext>
            </a:extLst>
          </p:cNvPr>
          <p:cNvSpPr>
            <a:spLocks noGrp="1"/>
          </p:cNvSpPr>
          <p:nvPr>
            <p:ph type="title"/>
          </p:nvPr>
        </p:nvSpPr>
        <p:spPr/>
        <p:txBody>
          <a:bodyPr/>
          <a:lstStyle/>
          <a:p>
            <a:r>
              <a:rPr lang="en-AU">
                <a:latin typeface="+mj-lt"/>
              </a:rPr>
              <a:t>An EV driving holiday</a:t>
            </a:r>
          </a:p>
        </p:txBody>
      </p:sp>
      <p:sp>
        <p:nvSpPr>
          <p:cNvPr id="13" name="Rectangle: Rounded Corners 12">
            <a:extLst>
              <a:ext uri="{FF2B5EF4-FFF2-40B4-BE49-F238E27FC236}">
                <a16:creationId xmlns:a16="http://schemas.microsoft.com/office/drawing/2014/main" id="{A2D1FD57-7A59-4522-4E72-565ED21529F7}"/>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a:solidFill>
                  <a:schemeClr val="tx1"/>
                </a:solidFill>
                <a:latin typeface="+mj-lt"/>
                <a:cs typeface="Arial" panose="020B0604020202020204" pitchFamily="34" charset="0"/>
              </a:rPr>
              <a:t>Plus</a:t>
            </a:r>
          </a:p>
          <a:p>
            <a:r>
              <a:rPr lang="en-AU" sz="2400">
                <a:solidFill>
                  <a:schemeClr val="accent1"/>
                </a:solidFill>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cs typeface="Arial" panose="020B0604020202020204" pitchFamily="34" charset="0"/>
            </a:endParaRPr>
          </a:p>
        </p:txBody>
      </p:sp>
      <p:sp>
        <p:nvSpPr>
          <p:cNvPr id="14" name="Oval 13">
            <a:extLst>
              <a:ext uri="{FF2B5EF4-FFF2-40B4-BE49-F238E27FC236}">
                <a16:creationId xmlns:a16="http://schemas.microsoft.com/office/drawing/2014/main" id="{2F0C3E2A-B74D-6EAD-8694-FF0FB427951A}"/>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672370D1-B5D8-D3F2-5107-6FA4511CCC62}"/>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a:solidFill>
                  <a:schemeClr val="tx1"/>
                </a:solidFill>
                <a:latin typeface="+mj-lt"/>
                <a:cs typeface="Arial" panose="020B0604020202020204" pitchFamily="34" charset="0"/>
              </a:rPr>
              <a:t>Minus</a:t>
            </a:r>
          </a:p>
          <a:p>
            <a:r>
              <a:rPr lang="en-AU" sz="2400">
                <a:solidFill>
                  <a:schemeClr val="accent1"/>
                </a:solidFill>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cs typeface="Arial" panose="020B0604020202020204" pitchFamily="34" charset="0"/>
            </a:endParaRPr>
          </a:p>
        </p:txBody>
      </p:sp>
      <p:sp>
        <p:nvSpPr>
          <p:cNvPr id="16" name="Oval 15">
            <a:extLst>
              <a:ext uri="{FF2B5EF4-FFF2-40B4-BE49-F238E27FC236}">
                <a16:creationId xmlns:a16="http://schemas.microsoft.com/office/drawing/2014/main" id="{3D913E37-0D06-1023-1E71-49C351EF7909}"/>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5F9BDC9E-0FEE-5386-74D1-C0E3BC647570}"/>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a:solidFill>
                  <a:schemeClr val="tx1"/>
                </a:solidFill>
                <a:latin typeface="+mj-lt"/>
                <a:cs typeface="Arial" panose="020B0604020202020204" pitchFamily="34" charset="0"/>
              </a:rPr>
              <a:t>Interesting</a:t>
            </a:r>
          </a:p>
          <a:p>
            <a:r>
              <a:rPr lang="en-AU" sz="2400">
                <a:solidFill>
                  <a:schemeClr val="accent1"/>
                </a:solidFill>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cs typeface="Arial" panose="020B0604020202020204" pitchFamily="34" charset="0"/>
            </a:endParaRPr>
          </a:p>
        </p:txBody>
      </p:sp>
      <p:sp>
        <p:nvSpPr>
          <p:cNvPr id="18" name="Oval 17">
            <a:extLst>
              <a:ext uri="{FF2B5EF4-FFF2-40B4-BE49-F238E27FC236}">
                <a16:creationId xmlns:a16="http://schemas.microsoft.com/office/drawing/2014/main" id="{8885F044-16DD-B71F-A846-3A2D67708F7C}"/>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19" name="Straight Connector 18">
            <a:extLst>
              <a:ext uri="{FF2B5EF4-FFF2-40B4-BE49-F238E27FC236}">
                <a16:creationId xmlns:a16="http://schemas.microsoft.com/office/drawing/2014/main" id="{570C84D5-0FD1-3A01-0F6A-60E762D59F55}"/>
              </a:ext>
              <a:ext uri="{C183D7F6-B498-43B3-948B-1728B52AA6E4}">
                <adec:decorative xmlns:adec="http://schemas.microsoft.com/office/drawing/2017/decorative" val="1"/>
              </a:ext>
            </a:extLst>
          </p:cNvPr>
          <p:cNvCxnSpPr/>
          <p:nvPr/>
        </p:nvCxnSpPr>
        <p:spPr>
          <a:xfrm>
            <a:off x="4433209" y="1567543"/>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BBBD8FF-C1C6-3B6A-4773-8157B22FB6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16</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68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FC36E-53C3-3217-348C-2308E5A6AD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BD3609-BBA8-D26E-BABB-557F0EFD7A4A}"/>
              </a:ext>
            </a:extLst>
          </p:cNvPr>
          <p:cNvSpPr>
            <a:spLocks noGrp="1"/>
          </p:cNvSpPr>
          <p:nvPr>
            <p:ph type="title"/>
          </p:nvPr>
        </p:nvSpPr>
        <p:spPr/>
        <p:txBody>
          <a:bodyPr/>
          <a:lstStyle/>
          <a:p>
            <a:r>
              <a:rPr lang="en-AU">
                <a:latin typeface="+mj-lt"/>
              </a:rPr>
              <a:t>Accuracy and timeliness</a:t>
            </a:r>
          </a:p>
        </p:txBody>
      </p:sp>
      <p:sp>
        <p:nvSpPr>
          <p:cNvPr id="5" name="Text Placeholder 4">
            <a:extLst>
              <a:ext uri="{FF2B5EF4-FFF2-40B4-BE49-F238E27FC236}">
                <a16:creationId xmlns:a16="http://schemas.microsoft.com/office/drawing/2014/main" id="{B502C25B-EE33-EEF6-AF4C-41CE177C2819}"/>
              </a:ext>
            </a:extLst>
          </p:cNvPr>
          <p:cNvSpPr>
            <a:spLocks noGrp="1"/>
          </p:cNvSpPr>
          <p:nvPr>
            <p:ph type="body" sz="quarter" idx="17"/>
          </p:nvPr>
        </p:nvSpPr>
        <p:spPr/>
        <p:txBody>
          <a:bodyPr/>
          <a:lstStyle/>
          <a:p>
            <a:pPr marL="457200" indent="-457200">
              <a:buAutoNum type="alphaLcPeriod"/>
            </a:pPr>
            <a:r>
              <a:rPr lang="en-AU">
                <a:latin typeface="+mn-lt"/>
              </a:rPr>
              <a:t>Report A provides current registered EV numbers by postcode. Why is it important to know how recently this data was collected?</a:t>
            </a:r>
          </a:p>
          <a:p>
            <a:pPr marL="457200" indent="-457200">
              <a:buAutoNum type="alphaLcPeriod"/>
            </a:pPr>
            <a:r>
              <a:rPr lang="en-AU">
                <a:latin typeface="+mn-lt"/>
              </a:rPr>
              <a:t>Report B contains projections. What assumptions might affect the accuracy of these projections?</a:t>
            </a:r>
          </a:p>
        </p:txBody>
      </p:sp>
      <p:sp>
        <p:nvSpPr>
          <p:cNvPr id="2" name="Slide Number Placeholder 1">
            <a:extLst>
              <a:ext uri="{FF2B5EF4-FFF2-40B4-BE49-F238E27FC236}">
                <a16:creationId xmlns:a16="http://schemas.microsoft.com/office/drawing/2014/main" id="{A3954A36-CCEB-75F6-6A78-7C200C11EE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160</a:t>
            </a:fld>
            <a:endParaRPr lang="en-AU"/>
          </a:p>
        </p:txBody>
      </p:sp>
    </p:spTree>
    <p:extLst>
      <p:ext uri="{BB962C8B-B14F-4D97-AF65-F5344CB8AC3E}">
        <p14:creationId xmlns:p14="http://schemas.microsoft.com/office/powerpoint/2010/main" val="170845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C0EF8-3CF3-8C9F-E4FB-81220028ED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F3DBA4-D8C5-0741-C8E7-057EA246CFF3}"/>
              </a:ext>
            </a:extLst>
          </p:cNvPr>
          <p:cNvSpPr>
            <a:spLocks noGrp="1"/>
          </p:cNvSpPr>
          <p:nvPr>
            <p:ph type="title"/>
          </p:nvPr>
        </p:nvSpPr>
        <p:spPr/>
        <p:txBody>
          <a:bodyPr/>
          <a:lstStyle/>
          <a:p>
            <a:r>
              <a:rPr lang="en-AU">
                <a:latin typeface="+mj-lt"/>
              </a:rPr>
              <a:t>Data interpretation</a:t>
            </a:r>
          </a:p>
        </p:txBody>
      </p:sp>
      <p:sp>
        <p:nvSpPr>
          <p:cNvPr id="5" name="Text Placeholder 4">
            <a:extLst>
              <a:ext uri="{FF2B5EF4-FFF2-40B4-BE49-F238E27FC236}">
                <a16:creationId xmlns:a16="http://schemas.microsoft.com/office/drawing/2014/main" id="{7C04E4EA-9715-23D7-4334-D25DA2A7983E}"/>
              </a:ext>
            </a:extLst>
          </p:cNvPr>
          <p:cNvSpPr>
            <a:spLocks noGrp="1"/>
          </p:cNvSpPr>
          <p:nvPr>
            <p:ph type="body" sz="quarter" idx="17"/>
          </p:nvPr>
        </p:nvSpPr>
        <p:spPr/>
        <p:txBody>
          <a:bodyPr/>
          <a:lstStyle/>
          <a:p>
            <a:pPr marL="457200" indent="-457200">
              <a:buAutoNum type="alphaLcPeriod"/>
            </a:pPr>
            <a:r>
              <a:rPr lang="en-AU">
                <a:latin typeface="+mn-lt"/>
              </a:rPr>
              <a:t>Based on Table 1, which area currently has the highest concentration of EVs?</a:t>
            </a:r>
          </a:p>
          <a:p>
            <a:pPr marL="457200" indent="-457200">
              <a:buAutoNum type="alphaLcPeriod"/>
            </a:pPr>
            <a:r>
              <a:rPr lang="en-AU">
                <a:latin typeface="+mn-lt"/>
              </a:rPr>
              <a:t>How do the projected growth rates in Table 2 affect the distribution of EVs after two years?</a:t>
            </a:r>
          </a:p>
          <a:p>
            <a:pPr marL="457200" indent="-457200">
              <a:buAutoNum type="alphaLcPeriod"/>
            </a:pPr>
            <a:r>
              <a:rPr lang="en-AU">
                <a:latin typeface="+mn-lt"/>
              </a:rPr>
              <a:t>Considering Table 3, are the current charging stations evenly distributed based on EV numbers in each area?</a:t>
            </a:r>
          </a:p>
        </p:txBody>
      </p:sp>
      <p:sp>
        <p:nvSpPr>
          <p:cNvPr id="2" name="Slide Number Placeholder 1">
            <a:extLst>
              <a:ext uri="{FF2B5EF4-FFF2-40B4-BE49-F238E27FC236}">
                <a16:creationId xmlns:a16="http://schemas.microsoft.com/office/drawing/2014/main" id="{45866763-B522-C197-AF71-ADF9FE39A4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161</a:t>
            </a:fld>
            <a:endParaRPr lang="en-AU"/>
          </a:p>
        </p:txBody>
      </p:sp>
    </p:spTree>
    <p:extLst>
      <p:ext uri="{BB962C8B-B14F-4D97-AF65-F5344CB8AC3E}">
        <p14:creationId xmlns:p14="http://schemas.microsoft.com/office/powerpoint/2010/main" val="6726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D46A1B-1C69-4B75-0B67-577874D7CB86}"/>
              </a:ext>
            </a:extLst>
          </p:cNvPr>
          <p:cNvSpPr>
            <a:spLocks noGrp="1"/>
          </p:cNvSpPr>
          <p:nvPr>
            <p:ph type="title"/>
          </p:nvPr>
        </p:nvSpPr>
        <p:spPr/>
        <p:txBody>
          <a:bodyPr/>
          <a:lstStyle/>
          <a:p>
            <a:r>
              <a:rPr lang="en-AU">
                <a:latin typeface="+mj-lt"/>
              </a:rPr>
              <a:t>Making recommendations</a:t>
            </a:r>
          </a:p>
        </p:txBody>
      </p:sp>
      <p:sp>
        <p:nvSpPr>
          <p:cNvPr id="5" name="Text Placeholder 4">
            <a:extLst>
              <a:ext uri="{FF2B5EF4-FFF2-40B4-BE49-F238E27FC236}">
                <a16:creationId xmlns:a16="http://schemas.microsoft.com/office/drawing/2014/main" id="{A97A22F8-82E7-70C0-372A-0A0DA98D8107}"/>
              </a:ext>
            </a:extLst>
          </p:cNvPr>
          <p:cNvSpPr>
            <a:spLocks noGrp="1"/>
          </p:cNvSpPr>
          <p:nvPr>
            <p:ph type="body" sz="quarter" idx="17"/>
          </p:nvPr>
        </p:nvSpPr>
        <p:spPr/>
        <p:txBody>
          <a:bodyPr/>
          <a:lstStyle/>
          <a:p>
            <a:pPr marL="457200" indent="-457200">
              <a:buFont typeface="+mj-lt"/>
              <a:buAutoNum type="alphaLcPeriod"/>
            </a:pPr>
            <a:r>
              <a:rPr lang="en-AU">
                <a:latin typeface="+mn-lt"/>
              </a:rPr>
              <a:t>Given the data, where should the local government prioritise installing new EV charging stations? Explain your reasoning.</a:t>
            </a:r>
          </a:p>
          <a:p>
            <a:pPr marL="457200" indent="-457200">
              <a:buFont typeface="+mj-lt"/>
              <a:buAutoNum type="alphaLcPeriod"/>
            </a:pPr>
            <a:r>
              <a:rPr lang="en-AU">
                <a:latin typeface="+mn-lt"/>
              </a:rPr>
              <a:t>How might the council address concerns from residents in rural outskirts?</a:t>
            </a:r>
          </a:p>
          <a:p>
            <a:pPr marL="457200" indent="-457200">
              <a:buFont typeface="+mj-lt"/>
              <a:buAutoNum type="alphaLcPeriod"/>
            </a:pPr>
            <a:r>
              <a:rPr lang="en-AU">
                <a:latin typeface="+mn-lt"/>
              </a:rPr>
              <a:t>What additional information or data might help improve planning decisions?</a:t>
            </a:r>
          </a:p>
        </p:txBody>
      </p:sp>
      <p:sp>
        <p:nvSpPr>
          <p:cNvPr id="2" name="Slide Number Placeholder 1">
            <a:extLst>
              <a:ext uri="{FF2B5EF4-FFF2-40B4-BE49-F238E27FC236}">
                <a16:creationId xmlns:a16="http://schemas.microsoft.com/office/drawing/2014/main" id="{9866C659-EAEF-A706-0AE4-3EA0581FED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162</a:t>
            </a:fld>
            <a:endParaRPr lang="en-AU"/>
          </a:p>
        </p:txBody>
      </p:sp>
    </p:spTree>
    <p:extLst>
      <p:ext uri="{BB962C8B-B14F-4D97-AF65-F5344CB8AC3E}">
        <p14:creationId xmlns:p14="http://schemas.microsoft.com/office/powerpoint/2010/main" val="147132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A480-1462-5B9D-073A-B66EA62CB6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B8F2AB-AA8B-DFF1-55B5-B2BB21E9922A}"/>
              </a:ext>
            </a:extLst>
          </p:cNvPr>
          <p:cNvSpPr>
            <a:spLocks noGrp="1"/>
          </p:cNvSpPr>
          <p:nvPr>
            <p:ph type="title"/>
          </p:nvPr>
        </p:nvSpPr>
        <p:spPr/>
        <p:txBody>
          <a:bodyPr/>
          <a:lstStyle/>
          <a:p>
            <a:r>
              <a:rPr lang="en-AU">
                <a:latin typeface="+mj-lt"/>
              </a:rPr>
              <a:t>Reflection on data challenges</a:t>
            </a:r>
          </a:p>
        </p:txBody>
      </p:sp>
      <p:sp>
        <p:nvSpPr>
          <p:cNvPr id="5" name="Text Placeholder 4">
            <a:extLst>
              <a:ext uri="{FF2B5EF4-FFF2-40B4-BE49-F238E27FC236}">
                <a16:creationId xmlns:a16="http://schemas.microsoft.com/office/drawing/2014/main" id="{9B23AE8E-61DF-4B52-8CBF-1ECD5E2190F3}"/>
              </a:ext>
            </a:extLst>
          </p:cNvPr>
          <p:cNvSpPr>
            <a:spLocks noGrp="1"/>
          </p:cNvSpPr>
          <p:nvPr>
            <p:ph type="body" sz="quarter" idx="17"/>
          </p:nvPr>
        </p:nvSpPr>
        <p:spPr/>
        <p:txBody>
          <a:bodyPr/>
          <a:lstStyle/>
          <a:p>
            <a:pPr marL="457200" indent="-457200">
              <a:buFont typeface="+mj-lt"/>
              <a:buAutoNum type="alphaLcPeriod"/>
            </a:pPr>
            <a:r>
              <a:rPr lang="en-AU">
                <a:latin typeface="+mn-lt"/>
              </a:rPr>
              <a:t>How can differences between current data (Report A) and projected data (Report B) create challenges for planning infrastructure?</a:t>
            </a:r>
          </a:p>
          <a:p>
            <a:pPr marL="457200" indent="-457200">
              <a:buFont typeface="+mj-lt"/>
              <a:buAutoNum type="alphaLcPeriod"/>
            </a:pPr>
            <a:r>
              <a:rPr lang="en-AU">
                <a:latin typeface="+mn-lt"/>
              </a:rPr>
              <a:t>Why is it important to consider multiple data sources when making decisions about public infrastructure?</a:t>
            </a:r>
          </a:p>
        </p:txBody>
      </p:sp>
      <p:sp>
        <p:nvSpPr>
          <p:cNvPr id="2" name="Slide Number Placeholder 1">
            <a:extLst>
              <a:ext uri="{FF2B5EF4-FFF2-40B4-BE49-F238E27FC236}">
                <a16:creationId xmlns:a16="http://schemas.microsoft.com/office/drawing/2014/main" id="{1E9929EA-8F2A-372F-2BAC-A2422E84FD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163</a:t>
            </a:fld>
            <a:endParaRPr lang="en-AU"/>
          </a:p>
        </p:txBody>
      </p:sp>
    </p:spTree>
    <p:extLst>
      <p:ext uri="{BB962C8B-B14F-4D97-AF65-F5344CB8AC3E}">
        <p14:creationId xmlns:p14="http://schemas.microsoft.com/office/powerpoint/2010/main" val="98597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41BAE-4C33-AE93-C300-A187189EC0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B919931-0170-65F7-D17F-B51747283285}"/>
              </a:ext>
            </a:extLst>
          </p:cNvPr>
          <p:cNvSpPr>
            <a:spLocks noGrp="1"/>
          </p:cNvSpPr>
          <p:nvPr>
            <p:ph type="ctrTitle"/>
          </p:nvPr>
        </p:nvSpPr>
        <p:spPr/>
        <p:txBody>
          <a:bodyPr/>
          <a:lstStyle/>
          <a:p>
            <a:r>
              <a:rPr lang="en-AU">
                <a:latin typeface="+mj-lt"/>
              </a:rPr>
              <a:t>Ethics of location data</a:t>
            </a:r>
          </a:p>
        </p:txBody>
      </p:sp>
    </p:spTree>
    <p:extLst>
      <p:ext uri="{BB962C8B-B14F-4D97-AF65-F5344CB8AC3E}">
        <p14:creationId xmlns:p14="http://schemas.microsoft.com/office/powerpoint/2010/main" val="267658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E20CC-D156-363A-7EC4-E21EC30904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8A148E-764A-423B-ACDE-AC6D160BB2AC}"/>
              </a:ext>
            </a:extLst>
          </p:cNvPr>
          <p:cNvSpPr>
            <a:spLocks noGrp="1"/>
          </p:cNvSpPr>
          <p:nvPr>
            <p:ph type="title"/>
          </p:nvPr>
        </p:nvSpPr>
        <p:spPr/>
        <p:txBody>
          <a:bodyPr/>
          <a:lstStyle/>
          <a:p>
            <a:r>
              <a:rPr lang="en-AU">
                <a:latin typeface="+mj-lt"/>
              </a:rPr>
              <a:t>Learning intentions and success criteria </a:t>
            </a:r>
            <a:r>
              <a:rPr lang="en-AU">
                <a:solidFill>
                  <a:schemeClr val="accent1"/>
                </a:solidFill>
                <a:latin typeface="+mj-lt"/>
              </a:rPr>
              <a:t>(18)</a:t>
            </a:r>
          </a:p>
        </p:txBody>
      </p:sp>
      <p:sp>
        <p:nvSpPr>
          <p:cNvPr id="3" name="TextBox 2">
            <a:extLst>
              <a:ext uri="{FF2B5EF4-FFF2-40B4-BE49-F238E27FC236}">
                <a16:creationId xmlns:a16="http://schemas.microsoft.com/office/drawing/2014/main" id="{0441D724-DC88-CD32-B9A7-4EB8EC457FB1}"/>
              </a:ext>
            </a:extLst>
          </p:cNvPr>
          <p:cNvSpPr txBox="1"/>
          <p:nvPr/>
        </p:nvSpPr>
        <p:spPr>
          <a:xfrm>
            <a:off x="370416" y="1894417"/>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the concept of location data ownership and why it is sensitive information</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identify the positive and negative effects of sharing their location data.</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explain the importance of location data and its sensitivity</a:t>
            </a:r>
          </a:p>
          <a:p>
            <a:pPr marL="342900" indent="-342900">
              <a:lnSpc>
                <a:spcPct val="150000"/>
              </a:lnSpc>
              <a:spcAft>
                <a:spcPts val="1200"/>
              </a:spcAft>
              <a:buFont typeface="Arial"/>
              <a:buChar char="•"/>
            </a:pPr>
            <a:r>
              <a:rPr lang="en-AU" sz="2000">
                <a:cs typeface="Arial" panose="020B0604020202020204" pitchFamily="34" charset="0"/>
              </a:rPr>
              <a:t>explain potential benefits and risks of sharing location data in different contexts.</a:t>
            </a:r>
          </a:p>
        </p:txBody>
      </p:sp>
      <p:sp>
        <p:nvSpPr>
          <p:cNvPr id="2" name="Slide Number Placeholder 1">
            <a:extLst>
              <a:ext uri="{FF2B5EF4-FFF2-40B4-BE49-F238E27FC236}">
                <a16:creationId xmlns:a16="http://schemas.microsoft.com/office/drawing/2014/main" id="{21E00489-73DA-1154-37A5-31DB6F6E53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165</a:t>
            </a:fld>
            <a:endParaRPr lang="en-AU"/>
          </a:p>
        </p:txBody>
      </p:sp>
    </p:spTree>
    <p:extLst>
      <p:ext uri="{BB962C8B-B14F-4D97-AF65-F5344CB8AC3E}">
        <p14:creationId xmlns:p14="http://schemas.microsoft.com/office/powerpoint/2010/main" val="23718926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9DE42-EA7E-DB34-9BB8-5495ADD2CF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0F41E6-0188-7CB6-FB4D-FD517ADD0B08}"/>
              </a:ext>
            </a:extLst>
          </p:cNvPr>
          <p:cNvSpPr>
            <a:spLocks noGrp="1"/>
          </p:cNvSpPr>
          <p:nvPr>
            <p:ph type="title"/>
          </p:nvPr>
        </p:nvSpPr>
        <p:spPr/>
        <p:txBody>
          <a:bodyPr/>
          <a:lstStyle/>
          <a:p>
            <a:r>
              <a:rPr lang="en-AU">
                <a:latin typeface="+mj-lt"/>
                <a:cs typeface="Arial"/>
              </a:rPr>
              <a:t>Example scenario (2–1)</a:t>
            </a:r>
            <a:endParaRPr lang="en-AU">
              <a:latin typeface="+mj-lt"/>
            </a:endParaRPr>
          </a:p>
        </p:txBody>
      </p:sp>
      <p:sp>
        <p:nvSpPr>
          <p:cNvPr id="4" name="Text Placeholder 3">
            <a:extLst>
              <a:ext uri="{FF2B5EF4-FFF2-40B4-BE49-F238E27FC236}">
                <a16:creationId xmlns:a16="http://schemas.microsoft.com/office/drawing/2014/main" id="{0D45DD72-5068-4DD2-DFCB-BA781E4207D1}"/>
              </a:ext>
            </a:extLst>
          </p:cNvPr>
          <p:cNvSpPr>
            <a:spLocks noGrp="1"/>
          </p:cNvSpPr>
          <p:nvPr>
            <p:ph type="body" sz="quarter" idx="18"/>
          </p:nvPr>
        </p:nvSpPr>
        <p:spPr/>
        <p:txBody>
          <a:bodyPr/>
          <a:lstStyle/>
          <a:p>
            <a:r>
              <a:rPr lang="en-AU">
                <a:latin typeface="+mj-lt"/>
              </a:rPr>
              <a:t>EV Trip Planning App</a:t>
            </a:r>
          </a:p>
        </p:txBody>
      </p:sp>
      <p:sp>
        <p:nvSpPr>
          <p:cNvPr id="5" name="Text Placeholder 4">
            <a:extLst>
              <a:ext uri="{FF2B5EF4-FFF2-40B4-BE49-F238E27FC236}">
                <a16:creationId xmlns:a16="http://schemas.microsoft.com/office/drawing/2014/main" id="{280300AE-A7B3-7623-8F84-97264421D8B6}"/>
              </a:ext>
            </a:extLst>
          </p:cNvPr>
          <p:cNvSpPr>
            <a:spLocks noGrp="1"/>
          </p:cNvSpPr>
          <p:nvPr>
            <p:ph type="body" sz="quarter" idx="17"/>
          </p:nvPr>
        </p:nvSpPr>
        <p:spPr>
          <a:xfrm>
            <a:off x="360000" y="1567087"/>
            <a:ext cx="11484000" cy="1861914"/>
          </a:xfrm>
        </p:spPr>
        <p:txBody>
          <a:bodyPr/>
          <a:lstStyle/>
          <a:p>
            <a:r>
              <a:rPr lang="en-AU">
                <a:latin typeface="+mn-lt"/>
              </a:rPr>
              <a:t>You are planning a long trip using an electric vehicle (EV) and using an EV trip planning app. The app requests your location data to identify your starting point, current battery level, and nearby charging stations along your route. It provides real-time updates on charging station availability and suggests optimal stops to ensure you don’t run out of battery during the trip.</a:t>
            </a:r>
          </a:p>
        </p:txBody>
      </p:sp>
      <p:sp>
        <p:nvSpPr>
          <p:cNvPr id="7" name="TextBox 6">
            <a:extLst>
              <a:ext uri="{FF2B5EF4-FFF2-40B4-BE49-F238E27FC236}">
                <a16:creationId xmlns:a16="http://schemas.microsoft.com/office/drawing/2014/main" id="{12657151-D529-AEE6-E36B-E277E85F95FC}"/>
              </a:ext>
            </a:extLst>
          </p:cNvPr>
          <p:cNvSpPr txBox="1"/>
          <p:nvPr/>
        </p:nvSpPr>
        <p:spPr>
          <a:xfrm>
            <a:off x="360000" y="6199004"/>
            <a:ext cx="6093912" cy="496996"/>
          </a:xfrm>
          <a:prstGeom prst="rect">
            <a:avLst/>
          </a:prstGeom>
          <a:noFill/>
        </p:spPr>
        <p:txBody>
          <a:bodyPr wrap="square">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rPr>
              <a:t>* Scenario created with </a:t>
            </a:r>
            <a:r>
              <a:rPr kumimoji="0" lang="en-AU" sz="2000" b="0" i="0" u="none" strike="noStrike" kern="1200" cap="none" spc="0" normalizeH="0" baseline="0" noProof="0" err="1">
                <a:ln>
                  <a:noFill/>
                </a:ln>
                <a:solidFill>
                  <a:srgbClr val="22272B"/>
                </a:solidFill>
                <a:effectLst/>
                <a:uLnTx/>
                <a:uFillTx/>
                <a:ea typeface="+mn-ea"/>
                <a:cs typeface="Arial" panose="020B0604020202020204" pitchFamily="34" charset="0"/>
              </a:rPr>
              <a:t>EduChat</a:t>
            </a:r>
            <a:r>
              <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rPr>
              <a:t> prompt</a:t>
            </a:r>
          </a:p>
        </p:txBody>
      </p:sp>
      <p:sp>
        <p:nvSpPr>
          <p:cNvPr id="2" name="Slide Number Placeholder 1">
            <a:extLst>
              <a:ext uri="{FF2B5EF4-FFF2-40B4-BE49-F238E27FC236}">
                <a16:creationId xmlns:a16="http://schemas.microsoft.com/office/drawing/2014/main" id="{678C1C48-3C3C-C5F5-0771-B1AE4E96096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166</a:t>
            </a:fld>
            <a:endParaRPr lang="en-AU"/>
          </a:p>
        </p:txBody>
      </p:sp>
    </p:spTree>
    <p:extLst>
      <p:ext uri="{BB962C8B-B14F-4D97-AF65-F5344CB8AC3E}">
        <p14:creationId xmlns:p14="http://schemas.microsoft.com/office/powerpoint/2010/main" val="162867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2928-9DF7-937F-799C-A6F4884803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858BAA-67BC-41E3-753A-0D8C9067B4C4}"/>
              </a:ext>
            </a:extLst>
          </p:cNvPr>
          <p:cNvSpPr>
            <a:spLocks noGrp="1"/>
          </p:cNvSpPr>
          <p:nvPr>
            <p:ph type="title"/>
          </p:nvPr>
        </p:nvSpPr>
        <p:spPr/>
        <p:txBody>
          <a:bodyPr/>
          <a:lstStyle/>
          <a:p>
            <a:r>
              <a:rPr lang="en-AU">
                <a:latin typeface="+mj-lt"/>
                <a:cs typeface="Arial"/>
              </a:rPr>
              <a:t>Example scenario (2–2)</a:t>
            </a:r>
            <a:endParaRPr lang="en-AU">
              <a:latin typeface="+mj-lt"/>
            </a:endParaRPr>
          </a:p>
        </p:txBody>
      </p:sp>
      <p:sp>
        <p:nvSpPr>
          <p:cNvPr id="4" name="Text Placeholder 3">
            <a:extLst>
              <a:ext uri="{FF2B5EF4-FFF2-40B4-BE49-F238E27FC236}">
                <a16:creationId xmlns:a16="http://schemas.microsoft.com/office/drawing/2014/main" id="{007EF87A-9E26-2620-763B-61539F0A03AF}"/>
              </a:ext>
            </a:extLst>
          </p:cNvPr>
          <p:cNvSpPr>
            <a:spLocks noGrp="1"/>
          </p:cNvSpPr>
          <p:nvPr>
            <p:ph type="body" sz="quarter" idx="18"/>
          </p:nvPr>
        </p:nvSpPr>
        <p:spPr/>
        <p:txBody>
          <a:bodyPr/>
          <a:lstStyle/>
          <a:p>
            <a:r>
              <a:rPr lang="en-AU">
                <a:latin typeface="+mj-lt"/>
              </a:rPr>
              <a:t>EV Trip Planning App</a:t>
            </a:r>
          </a:p>
        </p:txBody>
      </p:sp>
      <p:sp>
        <p:nvSpPr>
          <p:cNvPr id="5" name="Text Placeholder 4">
            <a:extLst>
              <a:ext uri="{FF2B5EF4-FFF2-40B4-BE49-F238E27FC236}">
                <a16:creationId xmlns:a16="http://schemas.microsoft.com/office/drawing/2014/main" id="{8E3DEB4C-C29E-2788-A91C-F68105A8C116}"/>
              </a:ext>
            </a:extLst>
          </p:cNvPr>
          <p:cNvSpPr>
            <a:spLocks noGrp="1"/>
          </p:cNvSpPr>
          <p:nvPr>
            <p:ph type="body" sz="quarter" idx="17"/>
          </p:nvPr>
        </p:nvSpPr>
        <p:spPr/>
        <p:txBody>
          <a:bodyPr/>
          <a:lstStyle/>
          <a:p>
            <a:r>
              <a:rPr lang="en-AU">
                <a:latin typeface="+mn-lt"/>
              </a:rPr>
              <a:t>Consider these points:</a:t>
            </a:r>
          </a:p>
          <a:p>
            <a:pPr marL="457200" indent="-457200">
              <a:buFont typeface="+mj-lt"/>
              <a:buAutoNum type="arabicPeriod"/>
            </a:pPr>
            <a:r>
              <a:rPr lang="en-AU">
                <a:latin typeface="+mn-lt"/>
              </a:rPr>
              <a:t>Who needs access to your location in this situation?</a:t>
            </a:r>
          </a:p>
          <a:p>
            <a:pPr marL="457200" indent="-457200">
              <a:buFont typeface="+mj-lt"/>
              <a:buAutoNum type="arabicPeriod"/>
            </a:pPr>
            <a:r>
              <a:rPr lang="en-AU">
                <a:latin typeface="+mn-lt"/>
              </a:rPr>
              <a:t>Why does the app need to know your current location and battery status?</a:t>
            </a:r>
          </a:p>
          <a:p>
            <a:pPr marL="457200" indent="-457200">
              <a:buFont typeface="+mj-lt"/>
              <a:buAutoNum type="arabicPeriod"/>
            </a:pPr>
            <a:r>
              <a:rPr lang="en-AU">
                <a:latin typeface="+mn-lt"/>
              </a:rPr>
              <a:t>How does sharing this information help make your trip safer and more efficient?</a:t>
            </a:r>
          </a:p>
          <a:p>
            <a:pPr marL="457200" indent="-457200">
              <a:buFont typeface="+mj-lt"/>
              <a:buAutoNum type="arabicPeriod"/>
            </a:pPr>
            <a:r>
              <a:rPr lang="en-AU">
                <a:latin typeface="+mn-lt"/>
              </a:rPr>
              <a:t>What are some potential risks of sharing your location and travel data through the app?</a:t>
            </a:r>
          </a:p>
          <a:p>
            <a:pPr marL="457200" indent="-457200">
              <a:buFont typeface="+mj-lt"/>
              <a:buAutoNum type="arabicPeriod"/>
            </a:pPr>
            <a:r>
              <a:rPr lang="en-AU">
                <a:latin typeface="+mn-lt"/>
              </a:rPr>
              <a:t>Could the app still assist you effectively without accessing precise location data?</a:t>
            </a:r>
          </a:p>
        </p:txBody>
      </p:sp>
      <p:sp>
        <p:nvSpPr>
          <p:cNvPr id="2" name="Slide Number Placeholder 1">
            <a:extLst>
              <a:ext uri="{FF2B5EF4-FFF2-40B4-BE49-F238E27FC236}">
                <a16:creationId xmlns:a16="http://schemas.microsoft.com/office/drawing/2014/main" id="{1B55C8DB-EBFE-FBB5-CB9C-E13286C206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167</a:t>
            </a:fld>
            <a:endParaRPr lang="en-AU"/>
          </a:p>
        </p:txBody>
      </p:sp>
    </p:spTree>
    <p:extLst>
      <p:ext uri="{BB962C8B-B14F-4D97-AF65-F5344CB8AC3E}">
        <p14:creationId xmlns:p14="http://schemas.microsoft.com/office/powerpoint/2010/main" val="19480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39B00-467B-FD72-A417-FE5149A19C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8D662A-D635-E336-638F-E0D269123FCB}"/>
              </a:ext>
            </a:extLst>
          </p:cNvPr>
          <p:cNvSpPr>
            <a:spLocks noGrp="1"/>
          </p:cNvSpPr>
          <p:nvPr>
            <p:ph type="title"/>
          </p:nvPr>
        </p:nvSpPr>
        <p:spPr/>
        <p:txBody>
          <a:bodyPr/>
          <a:lstStyle/>
          <a:p>
            <a:r>
              <a:rPr lang="en-AU">
                <a:latin typeface="+mj-lt"/>
                <a:cs typeface="Arial"/>
              </a:rPr>
              <a:t>Example scenario (3–1)</a:t>
            </a:r>
            <a:endParaRPr lang="en-AU">
              <a:latin typeface="+mj-lt"/>
            </a:endParaRPr>
          </a:p>
        </p:txBody>
      </p:sp>
      <p:sp>
        <p:nvSpPr>
          <p:cNvPr id="4" name="Text Placeholder 3">
            <a:extLst>
              <a:ext uri="{FF2B5EF4-FFF2-40B4-BE49-F238E27FC236}">
                <a16:creationId xmlns:a16="http://schemas.microsoft.com/office/drawing/2014/main" id="{501F218B-113D-00B7-7FF1-6C05ADE072A4}"/>
              </a:ext>
            </a:extLst>
          </p:cNvPr>
          <p:cNvSpPr>
            <a:spLocks noGrp="1"/>
          </p:cNvSpPr>
          <p:nvPr>
            <p:ph type="body" sz="quarter" idx="18"/>
          </p:nvPr>
        </p:nvSpPr>
        <p:spPr/>
        <p:txBody>
          <a:bodyPr/>
          <a:lstStyle/>
          <a:p>
            <a:r>
              <a:rPr lang="en-AU">
                <a:latin typeface="+mj-lt"/>
              </a:rPr>
              <a:t>EV Trip Planning and Community Sharing App</a:t>
            </a:r>
          </a:p>
        </p:txBody>
      </p:sp>
      <p:sp>
        <p:nvSpPr>
          <p:cNvPr id="5" name="Text Placeholder 4">
            <a:extLst>
              <a:ext uri="{FF2B5EF4-FFF2-40B4-BE49-F238E27FC236}">
                <a16:creationId xmlns:a16="http://schemas.microsoft.com/office/drawing/2014/main" id="{6353BB4F-6C15-ED54-E42F-8F75667C7424}"/>
              </a:ext>
            </a:extLst>
          </p:cNvPr>
          <p:cNvSpPr>
            <a:spLocks noGrp="1"/>
          </p:cNvSpPr>
          <p:nvPr>
            <p:ph type="body" sz="quarter" idx="17"/>
          </p:nvPr>
        </p:nvSpPr>
        <p:spPr>
          <a:xfrm>
            <a:off x="360000" y="1567087"/>
            <a:ext cx="11484000" cy="1861914"/>
          </a:xfrm>
        </p:spPr>
        <p:txBody>
          <a:bodyPr/>
          <a:lstStyle/>
          <a:p>
            <a:r>
              <a:rPr lang="en-AU">
                <a:latin typeface="+mn-lt"/>
              </a:rPr>
              <a:t>You are using an EV trip planning app that not only helps map your route and find charging stations but also allows you to share your real-time location with other EV drivers on the same route. This feature helps drivers coordinate charging station use, avoid long waits, and provide mutual support if anyone experiences car trouble.</a:t>
            </a:r>
          </a:p>
        </p:txBody>
      </p:sp>
      <p:sp>
        <p:nvSpPr>
          <p:cNvPr id="7" name="TextBox 6">
            <a:extLst>
              <a:ext uri="{FF2B5EF4-FFF2-40B4-BE49-F238E27FC236}">
                <a16:creationId xmlns:a16="http://schemas.microsoft.com/office/drawing/2014/main" id="{48DBC26A-FAC4-44B1-282E-A3BA0B714B9D}"/>
              </a:ext>
            </a:extLst>
          </p:cNvPr>
          <p:cNvSpPr txBox="1"/>
          <p:nvPr/>
        </p:nvSpPr>
        <p:spPr>
          <a:xfrm>
            <a:off x="360000" y="6199004"/>
            <a:ext cx="6093912" cy="496996"/>
          </a:xfrm>
          <a:prstGeom prst="rect">
            <a:avLst/>
          </a:prstGeom>
          <a:noFill/>
        </p:spPr>
        <p:txBody>
          <a:bodyPr wrap="square">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rPr>
              <a:t>* Scenario created with </a:t>
            </a:r>
            <a:r>
              <a:rPr kumimoji="0" lang="en-AU" sz="2000" b="0" i="0" u="none" strike="noStrike" kern="1200" cap="none" spc="0" normalizeH="0" baseline="0" noProof="0" err="1">
                <a:ln>
                  <a:noFill/>
                </a:ln>
                <a:solidFill>
                  <a:srgbClr val="22272B"/>
                </a:solidFill>
                <a:effectLst/>
                <a:uLnTx/>
                <a:uFillTx/>
                <a:ea typeface="+mn-ea"/>
                <a:cs typeface="Arial" panose="020B0604020202020204" pitchFamily="34" charset="0"/>
              </a:rPr>
              <a:t>EduChat</a:t>
            </a:r>
            <a:r>
              <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rPr>
              <a:t> prompt</a:t>
            </a:r>
          </a:p>
        </p:txBody>
      </p:sp>
      <p:sp>
        <p:nvSpPr>
          <p:cNvPr id="2" name="Slide Number Placeholder 1">
            <a:extLst>
              <a:ext uri="{FF2B5EF4-FFF2-40B4-BE49-F238E27FC236}">
                <a16:creationId xmlns:a16="http://schemas.microsoft.com/office/drawing/2014/main" id="{6969B37D-BCB0-C088-E7A6-AA39544FCAF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168</a:t>
            </a:fld>
            <a:endParaRPr lang="en-AU"/>
          </a:p>
        </p:txBody>
      </p:sp>
    </p:spTree>
    <p:extLst>
      <p:ext uri="{BB962C8B-B14F-4D97-AF65-F5344CB8AC3E}">
        <p14:creationId xmlns:p14="http://schemas.microsoft.com/office/powerpoint/2010/main" val="28479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6D336-58EF-8DC4-0844-34428733B0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83C167-9607-B66E-4930-894EE1CEF145}"/>
              </a:ext>
            </a:extLst>
          </p:cNvPr>
          <p:cNvSpPr>
            <a:spLocks noGrp="1"/>
          </p:cNvSpPr>
          <p:nvPr>
            <p:ph type="title"/>
          </p:nvPr>
        </p:nvSpPr>
        <p:spPr/>
        <p:txBody>
          <a:bodyPr/>
          <a:lstStyle/>
          <a:p>
            <a:r>
              <a:rPr lang="en-AU">
                <a:latin typeface="+mj-lt"/>
                <a:cs typeface="Arial"/>
              </a:rPr>
              <a:t>Example scenario (3–2)</a:t>
            </a:r>
            <a:endParaRPr lang="en-AU">
              <a:latin typeface="+mj-lt"/>
            </a:endParaRPr>
          </a:p>
        </p:txBody>
      </p:sp>
      <p:sp>
        <p:nvSpPr>
          <p:cNvPr id="4" name="Text Placeholder 3">
            <a:extLst>
              <a:ext uri="{FF2B5EF4-FFF2-40B4-BE49-F238E27FC236}">
                <a16:creationId xmlns:a16="http://schemas.microsoft.com/office/drawing/2014/main" id="{1B517FDE-490A-AD02-9703-AD69995DC42B}"/>
              </a:ext>
            </a:extLst>
          </p:cNvPr>
          <p:cNvSpPr>
            <a:spLocks noGrp="1"/>
          </p:cNvSpPr>
          <p:nvPr>
            <p:ph type="body" sz="quarter" idx="18"/>
          </p:nvPr>
        </p:nvSpPr>
        <p:spPr/>
        <p:txBody>
          <a:bodyPr/>
          <a:lstStyle/>
          <a:p>
            <a:r>
              <a:rPr lang="en-AU">
                <a:latin typeface="+mj-lt"/>
              </a:rPr>
              <a:t>EV Trip Planning and Community Sharing App</a:t>
            </a:r>
          </a:p>
        </p:txBody>
      </p:sp>
      <p:sp>
        <p:nvSpPr>
          <p:cNvPr id="5" name="Text Placeholder 4">
            <a:extLst>
              <a:ext uri="{FF2B5EF4-FFF2-40B4-BE49-F238E27FC236}">
                <a16:creationId xmlns:a16="http://schemas.microsoft.com/office/drawing/2014/main" id="{AF890C4A-25F8-0F6A-19F0-CC4A9E36F9AE}"/>
              </a:ext>
            </a:extLst>
          </p:cNvPr>
          <p:cNvSpPr>
            <a:spLocks noGrp="1"/>
          </p:cNvSpPr>
          <p:nvPr>
            <p:ph type="body" sz="quarter" idx="17"/>
          </p:nvPr>
        </p:nvSpPr>
        <p:spPr/>
        <p:txBody>
          <a:bodyPr/>
          <a:lstStyle/>
          <a:p>
            <a:r>
              <a:rPr lang="en-AU">
                <a:latin typeface="+mn-lt"/>
              </a:rPr>
              <a:t>Consider these points:</a:t>
            </a:r>
          </a:p>
          <a:p>
            <a:pPr marL="457200" indent="-457200">
              <a:buFont typeface="+mj-lt"/>
              <a:buAutoNum type="arabicPeriod"/>
            </a:pPr>
            <a:r>
              <a:rPr lang="en-AU">
                <a:latin typeface="+mn-lt"/>
              </a:rPr>
              <a:t>Who needs access to your real-time location in this situation?</a:t>
            </a:r>
          </a:p>
          <a:p>
            <a:pPr marL="457200" indent="-457200">
              <a:buFont typeface="+mj-lt"/>
              <a:buAutoNum type="arabicPeriod"/>
            </a:pPr>
            <a:r>
              <a:rPr lang="en-AU">
                <a:latin typeface="+mn-lt"/>
              </a:rPr>
              <a:t>Why might other EV drivers find it helpful to know your location?</a:t>
            </a:r>
          </a:p>
          <a:p>
            <a:pPr marL="457200" indent="-457200">
              <a:buFont typeface="+mj-lt"/>
              <a:buAutoNum type="arabicPeriod"/>
            </a:pPr>
            <a:r>
              <a:rPr lang="en-AU">
                <a:latin typeface="+mn-lt"/>
              </a:rPr>
              <a:t>How does sharing location data benefit you and the EV community?</a:t>
            </a:r>
          </a:p>
          <a:p>
            <a:pPr marL="457200" indent="-457200">
              <a:buFont typeface="+mj-lt"/>
              <a:buAutoNum type="arabicPeriod"/>
            </a:pPr>
            <a:r>
              <a:rPr lang="en-AU">
                <a:latin typeface="+mn-lt"/>
              </a:rPr>
              <a:t>What privacy concerns might arise from sharing your real-time location with other users?</a:t>
            </a:r>
          </a:p>
          <a:p>
            <a:pPr marL="457200" indent="-457200">
              <a:buFont typeface="+mj-lt"/>
              <a:buAutoNum type="arabicPeriod"/>
            </a:pPr>
            <a:r>
              <a:rPr lang="en-AU">
                <a:latin typeface="+mn-lt"/>
              </a:rPr>
              <a:t>Are there settings or safeguards you would want to control who sees your location?</a:t>
            </a:r>
          </a:p>
          <a:p>
            <a:pPr marL="457200" indent="-457200">
              <a:buFont typeface="+mj-lt"/>
              <a:buAutoNum type="arabicPeriod"/>
            </a:pPr>
            <a:r>
              <a:rPr lang="en-AU">
                <a:latin typeface="+mn-lt"/>
              </a:rPr>
              <a:t>Could the app function effectively if location sharing was optional or limited?</a:t>
            </a:r>
          </a:p>
        </p:txBody>
      </p:sp>
      <p:sp>
        <p:nvSpPr>
          <p:cNvPr id="2" name="Slide Number Placeholder 1">
            <a:extLst>
              <a:ext uri="{FF2B5EF4-FFF2-40B4-BE49-F238E27FC236}">
                <a16:creationId xmlns:a16="http://schemas.microsoft.com/office/drawing/2014/main" id="{FD27D62E-E4F6-050E-6388-650E216469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169</a:t>
            </a:fld>
            <a:endParaRPr lang="en-AU"/>
          </a:p>
        </p:txBody>
      </p:sp>
    </p:spTree>
    <p:extLst>
      <p:ext uri="{BB962C8B-B14F-4D97-AF65-F5344CB8AC3E}">
        <p14:creationId xmlns:p14="http://schemas.microsoft.com/office/powerpoint/2010/main" val="269195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60216-1B04-E6C6-896E-A75A3E073822}"/>
              </a:ext>
            </a:extLst>
          </p:cNvPr>
          <p:cNvSpPr>
            <a:spLocks noGrp="1"/>
          </p:cNvSpPr>
          <p:nvPr>
            <p:ph type="title"/>
          </p:nvPr>
        </p:nvSpPr>
        <p:spPr/>
        <p:txBody>
          <a:bodyPr/>
          <a:lstStyle/>
          <a:p>
            <a:r>
              <a:rPr lang="en-AU">
                <a:latin typeface="+mj-lt"/>
              </a:rPr>
              <a:t>Trip planning – brainstorm</a:t>
            </a:r>
          </a:p>
        </p:txBody>
      </p:sp>
      <p:sp>
        <p:nvSpPr>
          <p:cNvPr id="4" name="Text Placeholder 3">
            <a:extLst>
              <a:ext uri="{FF2B5EF4-FFF2-40B4-BE49-F238E27FC236}">
                <a16:creationId xmlns:a16="http://schemas.microsoft.com/office/drawing/2014/main" id="{478953E7-A44A-1D24-CA57-A892B521A376}"/>
              </a:ext>
            </a:extLst>
          </p:cNvPr>
          <p:cNvSpPr>
            <a:spLocks noGrp="1"/>
          </p:cNvSpPr>
          <p:nvPr>
            <p:ph type="body" sz="quarter" idx="18"/>
          </p:nvPr>
        </p:nvSpPr>
        <p:spPr/>
        <p:txBody>
          <a:bodyPr/>
          <a:lstStyle/>
          <a:p>
            <a:r>
              <a:rPr lang="en-AU">
                <a:latin typeface="+mj-lt"/>
              </a:rPr>
              <a:t>Things to consider when planning a road trip in an EV car</a:t>
            </a:r>
          </a:p>
        </p:txBody>
      </p:sp>
      <p:sp>
        <p:nvSpPr>
          <p:cNvPr id="7" name="Freeform: Shape 6">
            <a:extLst>
              <a:ext uri="{FF2B5EF4-FFF2-40B4-BE49-F238E27FC236}">
                <a16:creationId xmlns:a16="http://schemas.microsoft.com/office/drawing/2014/main" id="{67939A21-B136-4EDB-3737-702484E04F35}"/>
              </a:ext>
            </a:extLst>
          </p:cNvPr>
          <p:cNvSpPr/>
          <p:nvPr/>
        </p:nvSpPr>
        <p:spPr>
          <a:xfrm>
            <a:off x="4468053" y="3280411"/>
            <a:ext cx="2683026" cy="1627466"/>
          </a:xfrm>
          <a:custGeom>
            <a:avLst/>
            <a:gdLst>
              <a:gd name="connsiteX0" fmla="*/ 0 w 2683026"/>
              <a:gd name="connsiteY0" fmla="*/ 813733 h 1627466"/>
              <a:gd name="connsiteX1" fmla="*/ 1341513 w 2683026"/>
              <a:gd name="connsiteY1" fmla="*/ 0 h 1627466"/>
              <a:gd name="connsiteX2" fmla="*/ 2683026 w 2683026"/>
              <a:gd name="connsiteY2" fmla="*/ 813733 h 1627466"/>
              <a:gd name="connsiteX3" fmla="*/ 1341513 w 2683026"/>
              <a:gd name="connsiteY3" fmla="*/ 1627466 h 1627466"/>
              <a:gd name="connsiteX4" fmla="*/ 0 w 2683026"/>
              <a:gd name="connsiteY4" fmla="*/ 813733 h 162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026" h="1627466">
                <a:moveTo>
                  <a:pt x="0" y="813733"/>
                </a:moveTo>
                <a:cubicBezTo>
                  <a:pt x="0" y="364321"/>
                  <a:pt x="600616" y="0"/>
                  <a:pt x="1341513" y="0"/>
                </a:cubicBezTo>
                <a:cubicBezTo>
                  <a:pt x="2082410" y="0"/>
                  <a:pt x="2683026" y="364321"/>
                  <a:pt x="2683026" y="813733"/>
                </a:cubicBezTo>
                <a:cubicBezTo>
                  <a:pt x="2683026" y="1263145"/>
                  <a:pt x="2082410" y="1627466"/>
                  <a:pt x="1341513" y="1627466"/>
                </a:cubicBezTo>
                <a:cubicBezTo>
                  <a:pt x="600616" y="1627466"/>
                  <a:pt x="0" y="1263145"/>
                  <a:pt x="0" y="81373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5620" tIns="251037" rIns="405620" bIns="251037" numCol="1" spcCol="1270" anchor="ctr" anchorCtr="0">
            <a:noAutofit/>
          </a:bodyPr>
          <a:lstStyle/>
          <a:p>
            <a:pPr marL="0" lvl="0" indent="0" algn="ctr" defTabSz="889000">
              <a:lnSpc>
                <a:spcPct val="150000"/>
              </a:lnSpc>
              <a:spcBef>
                <a:spcPct val="0"/>
              </a:spcBef>
              <a:spcAft>
                <a:spcPts val="1200"/>
              </a:spcAft>
              <a:buNone/>
            </a:pPr>
            <a:r>
              <a:rPr lang="en-AU" sz="2000" b="1" kern="1200">
                <a:latin typeface="+mj-lt"/>
              </a:rPr>
              <a:t>Trip planning considerations</a:t>
            </a:r>
          </a:p>
        </p:txBody>
      </p:sp>
      <p:sp>
        <p:nvSpPr>
          <p:cNvPr id="9" name="Freeform: Shape 8">
            <a:extLst>
              <a:ext uri="{FF2B5EF4-FFF2-40B4-BE49-F238E27FC236}">
                <a16:creationId xmlns:a16="http://schemas.microsoft.com/office/drawing/2014/main" id="{A6E712BE-4B8F-D2E0-6075-D5DC0A0A0CC5}"/>
              </a:ext>
            </a:extLst>
          </p:cNvPr>
          <p:cNvSpPr/>
          <p:nvPr/>
        </p:nvSpPr>
        <p:spPr>
          <a:xfrm>
            <a:off x="4717153" y="1637893"/>
            <a:ext cx="2184826" cy="1312444"/>
          </a:xfrm>
          <a:custGeom>
            <a:avLst/>
            <a:gdLst>
              <a:gd name="connsiteX0" fmla="*/ 0 w 2184826"/>
              <a:gd name="connsiteY0" fmla="*/ 656222 h 1312444"/>
              <a:gd name="connsiteX1" fmla="*/ 1092413 w 2184826"/>
              <a:gd name="connsiteY1" fmla="*/ 0 h 1312444"/>
              <a:gd name="connsiteX2" fmla="*/ 2184826 w 2184826"/>
              <a:gd name="connsiteY2" fmla="*/ 656222 h 1312444"/>
              <a:gd name="connsiteX3" fmla="*/ 1092413 w 2184826"/>
              <a:gd name="connsiteY3" fmla="*/ 1312444 h 1312444"/>
              <a:gd name="connsiteX4" fmla="*/ 0 w 2184826"/>
              <a:gd name="connsiteY4" fmla="*/ 656222 h 131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26" h="1312444">
                <a:moveTo>
                  <a:pt x="0" y="656222"/>
                </a:moveTo>
                <a:cubicBezTo>
                  <a:pt x="0" y="293801"/>
                  <a:pt x="489090" y="0"/>
                  <a:pt x="1092413" y="0"/>
                </a:cubicBezTo>
                <a:cubicBezTo>
                  <a:pt x="1695736" y="0"/>
                  <a:pt x="2184826" y="293801"/>
                  <a:pt x="2184826" y="656222"/>
                </a:cubicBezTo>
                <a:cubicBezTo>
                  <a:pt x="2184826" y="1018643"/>
                  <a:pt x="1695736" y="1312444"/>
                  <a:pt x="1092413" y="1312444"/>
                </a:cubicBezTo>
                <a:cubicBezTo>
                  <a:pt x="489090" y="1312444"/>
                  <a:pt x="0" y="1018643"/>
                  <a:pt x="0" y="65622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2660" tIns="204903" rIns="332660" bIns="204903" numCol="1" spcCol="1270" anchor="ctr" anchorCtr="1">
            <a:noAutofit/>
          </a:bodyPr>
          <a:lstStyle/>
          <a:p>
            <a:pPr marL="0" lvl="0" indent="0" algn="ctr" defTabSz="889000">
              <a:lnSpc>
                <a:spcPct val="114000"/>
              </a:lnSpc>
              <a:spcBef>
                <a:spcPct val="0"/>
              </a:spcBef>
              <a:spcAft>
                <a:spcPts val="1200"/>
              </a:spcAft>
              <a:buNone/>
            </a:pPr>
            <a:r>
              <a:rPr lang="en-AU" sz="1800" kern="1200"/>
              <a:t>Click to add text</a:t>
            </a:r>
          </a:p>
        </p:txBody>
      </p:sp>
      <p:sp>
        <p:nvSpPr>
          <p:cNvPr id="11" name="Freeform: Shape 10">
            <a:extLst>
              <a:ext uri="{FF2B5EF4-FFF2-40B4-BE49-F238E27FC236}">
                <a16:creationId xmlns:a16="http://schemas.microsoft.com/office/drawing/2014/main" id="{BA114F9D-0721-5FCF-CCFF-699589982576}"/>
              </a:ext>
            </a:extLst>
          </p:cNvPr>
          <p:cNvSpPr/>
          <p:nvPr/>
        </p:nvSpPr>
        <p:spPr>
          <a:xfrm>
            <a:off x="7378272" y="2537903"/>
            <a:ext cx="2184826" cy="1312444"/>
          </a:xfrm>
          <a:custGeom>
            <a:avLst/>
            <a:gdLst>
              <a:gd name="connsiteX0" fmla="*/ 0 w 2184826"/>
              <a:gd name="connsiteY0" fmla="*/ 656222 h 1312444"/>
              <a:gd name="connsiteX1" fmla="*/ 1092413 w 2184826"/>
              <a:gd name="connsiteY1" fmla="*/ 0 h 1312444"/>
              <a:gd name="connsiteX2" fmla="*/ 2184826 w 2184826"/>
              <a:gd name="connsiteY2" fmla="*/ 656222 h 1312444"/>
              <a:gd name="connsiteX3" fmla="*/ 1092413 w 2184826"/>
              <a:gd name="connsiteY3" fmla="*/ 1312444 h 1312444"/>
              <a:gd name="connsiteX4" fmla="*/ 0 w 2184826"/>
              <a:gd name="connsiteY4" fmla="*/ 656222 h 131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26" h="1312444">
                <a:moveTo>
                  <a:pt x="0" y="656222"/>
                </a:moveTo>
                <a:cubicBezTo>
                  <a:pt x="0" y="293801"/>
                  <a:pt x="489090" y="0"/>
                  <a:pt x="1092413" y="0"/>
                </a:cubicBezTo>
                <a:cubicBezTo>
                  <a:pt x="1695736" y="0"/>
                  <a:pt x="2184826" y="293801"/>
                  <a:pt x="2184826" y="656222"/>
                </a:cubicBezTo>
                <a:cubicBezTo>
                  <a:pt x="2184826" y="1018643"/>
                  <a:pt x="1695736" y="1312444"/>
                  <a:pt x="1092413" y="1312444"/>
                </a:cubicBezTo>
                <a:cubicBezTo>
                  <a:pt x="489090" y="1312444"/>
                  <a:pt x="0" y="1018643"/>
                  <a:pt x="0" y="65622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390" tIns="203633" rIns="331390" bIns="203633" numCol="1" spcCol="1270" anchor="ctr" anchorCtr="1">
            <a:noAutofit/>
          </a:bodyPr>
          <a:lstStyle/>
          <a:p>
            <a:pPr marL="0" lvl="0" indent="0" algn="ctr" defTabSz="800100">
              <a:lnSpc>
                <a:spcPct val="114000"/>
              </a:lnSpc>
              <a:spcBef>
                <a:spcPct val="0"/>
              </a:spcBef>
              <a:spcAft>
                <a:spcPts val="1200"/>
              </a:spcAft>
              <a:buNone/>
            </a:pPr>
            <a:r>
              <a:rPr lang="en-AU" sz="1800" kern="1200"/>
              <a:t>Click to add text</a:t>
            </a:r>
          </a:p>
        </p:txBody>
      </p:sp>
      <p:sp>
        <p:nvSpPr>
          <p:cNvPr id="13" name="Freeform: Shape 12">
            <a:extLst>
              <a:ext uri="{FF2B5EF4-FFF2-40B4-BE49-F238E27FC236}">
                <a16:creationId xmlns:a16="http://schemas.microsoft.com/office/drawing/2014/main" id="{30DEFFED-BEE9-5C25-0C2C-D1281A89DD76}"/>
              </a:ext>
            </a:extLst>
          </p:cNvPr>
          <p:cNvSpPr/>
          <p:nvPr/>
        </p:nvSpPr>
        <p:spPr>
          <a:xfrm>
            <a:off x="7378272" y="4337942"/>
            <a:ext cx="2184826" cy="1312444"/>
          </a:xfrm>
          <a:custGeom>
            <a:avLst/>
            <a:gdLst>
              <a:gd name="connsiteX0" fmla="*/ 0 w 2184826"/>
              <a:gd name="connsiteY0" fmla="*/ 656222 h 1312444"/>
              <a:gd name="connsiteX1" fmla="*/ 1092413 w 2184826"/>
              <a:gd name="connsiteY1" fmla="*/ 0 h 1312444"/>
              <a:gd name="connsiteX2" fmla="*/ 2184826 w 2184826"/>
              <a:gd name="connsiteY2" fmla="*/ 656222 h 1312444"/>
              <a:gd name="connsiteX3" fmla="*/ 1092413 w 2184826"/>
              <a:gd name="connsiteY3" fmla="*/ 1312444 h 1312444"/>
              <a:gd name="connsiteX4" fmla="*/ 0 w 2184826"/>
              <a:gd name="connsiteY4" fmla="*/ 656222 h 131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26" h="1312444">
                <a:moveTo>
                  <a:pt x="0" y="656222"/>
                </a:moveTo>
                <a:cubicBezTo>
                  <a:pt x="0" y="293801"/>
                  <a:pt x="489090" y="0"/>
                  <a:pt x="1092413" y="0"/>
                </a:cubicBezTo>
                <a:cubicBezTo>
                  <a:pt x="1695736" y="0"/>
                  <a:pt x="2184826" y="293801"/>
                  <a:pt x="2184826" y="656222"/>
                </a:cubicBezTo>
                <a:cubicBezTo>
                  <a:pt x="2184826" y="1018643"/>
                  <a:pt x="1695736" y="1312444"/>
                  <a:pt x="1092413" y="1312444"/>
                </a:cubicBezTo>
                <a:cubicBezTo>
                  <a:pt x="489090" y="1312444"/>
                  <a:pt x="0" y="1018643"/>
                  <a:pt x="0" y="65622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390" tIns="203633" rIns="331390" bIns="203633" numCol="1" spcCol="1270" anchor="ctr" anchorCtr="1">
            <a:noAutofit/>
          </a:bodyPr>
          <a:lstStyle/>
          <a:p>
            <a:pPr marL="0" lvl="0" indent="0" algn="ctr" defTabSz="800100">
              <a:lnSpc>
                <a:spcPct val="114000"/>
              </a:lnSpc>
              <a:spcBef>
                <a:spcPct val="0"/>
              </a:spcBef>
              <a:spcAft>
                <a:spcPts val="1200"/>
              </a:spcAft>
              <a:buNone/>
            </a:pPr>
            <a:r>
              <a:rPr lang="en-AU" sz="1800" kern="1200"/>
              <a:t>Click to add text</a:t>
            </a:r>
          </a:p>
        </p:txBody>
      </p:sp>
      <p:sp>
        <p:nvSpPr>
          <p:cNvPr id="15" name="Freeform: Shape 14">
            <a:extLst>
              <a:ext uri="{FF2B5EF4-FFF2-40B4-BE49-F238E27FC236}">
                <a16:creationId xmlns:a16="http://schemas.microsoft.com/office/drawing/2014/main" id="{3FC4CDD9-23FD-A278-6C6F-3B8B93EAE17D}"/>
              </a:ext>
            </a:extLst>
          </p:cNvPr>
          <p:cNvSpPr/>
          <p:nvPr/>
        </p:nvSpPr>
        <p:spPr>
          <a:xfrm>
            <a:off x="4717153" y="5237951"/>
            <a:ext cx="2184826" cy="1312444"/>
          </a:xfrm>
          <a:custGeom>
            <a:avLst/>
            <a:gdLst>
              <a:gd name="connsiteX0" fmla="*/ 0 w 2184826"/>
              <a:gd name="connsiteY0" fmla="*/ 656222 h 1312444"/>
              <a:gd name="connsiteX1" fmla="*/ 1092413 w 2184826"/>
              <a:gd name="connsiteY1" fmla="*/ 0 h 1312444"/>
              <a:gd name="connsiteX2" fmla="*/ 2184826 w 2184826"/>
              <a:gd name="connsiteY2" fmla="*/ 656222 h 1312444"/>
              <a:gd name="connsiteX3" fmla="*/ 1092413 w 2184826"/>
              <a:gd name="connsiteY3" fmla="*/ 1312444 h 1312444"/>
              <a:gd name="connsiteX4" fmla="*/ 0 w 2184826"/>
              <a:gd name="connsiteY4" fmla="*/ 656222 h 131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26" h="1312444">
                <a:moveTo>
                  <a:pt x="0" y="656222"/>
                </a:moveTo>
                <a:cubicBezTo>
                  <a:pt x="0" y="293801"/>
                  <a:pt x="489090" y="0"/>
                  <a:pt x="1092413" y="0"/>
                </a:cubicBezTo>
                <a:cubicBezTo>
                  <a:pt x="1695736" y="0"/>
                  <a:pt x="2184826" y="293801"/>
                  <a:pt x="2184826" y="656222"/>
                </a:cubicBezTo>
                <a:cubicBezTo>
                  <a:pt x="2184826" y="1018643"/>
                  <a:pt x="1695736" y="1312444"/>
                  <a:pt x="1092413" y="1312444"/>
                </a:cubicBezTo>
                <a:cubicBezTo>
                  <a:pt x="489090" y="1312444"/>
                  <a:pt x="0" y="1018643"/>
                  <a:pt x="0" y="65622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390" tIns="203633" rIns="331390" bIns="203633" numCol="1" spcCol="1270" anchor="ctr" anchorCtr="1">
            <a:noAutofit/>
          </a:bodyPr>
          <a:lstStyle/>
          <a:p>
            <a:pPr marL="0" lvl="0" indent="0" algn="ctr" defTabSz="800100">
              <a:lnSpc>
                <a:spcPct val="114000"/>
              </a:lnSpc>
              <a:spcBef>
                <a:spcPct val="0"/>
              </a:spcBef>
              <a:spcAft>
                <a:spcPts val="1200"/>
              </a:spcAft>
              <a:buNone/>
            </a:pPr>
            <a:r>
              <a:rPr lang="en-AU" sz="1800" kern="1200"/>
              <a:t>Click to add text</a:t>
            </a:r>
          </a:p>
        </p:txBody>
      </p:sp>
      <p:sp>
        <p:nvSpPr>
          <p:cNvPr id="17" name="Freeform: Shape 16">
            <a:extLst>
              <a:ext uri="{FF2B5EF4-FFF2-40B4-BE49-F238E27FC236}">
                <a16:creationId xmlns:a16="http://schemas.microsoft.com/office/drawing/2014/main" id="{D834FC4D-3A7B-33CD-9D55-1B15572910D9}"/>
              </a:ext>
            </a:extLst>
          </p:cNvPr>
          <p:cNvSpPr/>
          <p:nvPr/>
        </p:nvSpPr>
        <p:spPr>
          <a:xfrm>
            <a:off x="1826410" y="4337945"/>
            <a:ext cx="2184826" cy="1312444"/>
          </a:xfrm>
          <a:custGeom>
            <a:avLst/>
            <a:gdLst>
              <a:gd name="connsiteX0" fmla="*/ 0 w 2184826"/>
              <a:gd name="connsiteY0" fmla="*/ 656222 h 1312444"/>
              <a:gd name="connsiteX1" fmla="*/ 1092413 w 2184826"/>
              <a:gd name="connsiteY1" fmla="*/ 0 h 1312444"/>
              <a:gd name="connsiteX2" fmla="*/ 2184826 w 2184826"/>
              <a:gd name="connsiteY2" fmla="*/ 656222 h 1312444"/>
              <a:gd name="connsiteX3" fmla="*/ 1092413 w 2184826"/>
              <a:gd name="connsiteY3" fmla="*/ 1312444 h 1312444"/>
              <a:gd name="connsiteX4" fmla="*/ 0 w 2184826"/>
              <a:gd name="connsiteY4" fmla="*/ 656222 h 131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26" h="1312444">
                <a:moveTo>
                  <a:pt x="0" y="656222"/>
                </a:moveTo>
                <a:cubicBezTo>
                  <a:pt x="0" y="293801"/>
                  <a:pt x="489090" y="0"/>
                  <a:pt x="1092413" y="0"/>
                </a:cubicBezTo>
                <a:cubicBezTo>
                  <a:pt x="1695736" y="0"/>
                  <a:pt x="2184826" y="293801"/>
                  <a:pt x="2184826" y="656222"/>
                </a:cubicBezTo>
                <a:cubicBezTo>
                  <a:pt x="2184826" y="1018643"/>
                  <a:pt x="1695736" y="1312444"/>
                  <a:pt x="1092413" y="1312444"/>
                </a:cubicBezTo>
                <a:cubicBezTo>
                  <a:pt x="489090" y="1312444"/>
                  <a:pt x="0" y="1018643"/>
                  <a:pt x="0" y="65622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390" tIns="203633" rIns="331390" bIns="203633" numCol="1" spcCol="1270" anchor="ctr" anchorCtr="1">
            <a:noAutofit/>
          </a:bodyPr>
          <a:lstStyle/>
          <a:p>
            <a:pPr marL="0" lvl="0" indent="0" algn="ctr" defTabSz="800100">
              <a:lnSpc>
                <a:spcPct val="114000"/>
              </a:lnSpc>
              <a:spcBef>
                <a:spcPct val="0"/>
              </a:spcBef>
              <a:spcAft>
                <a:spcPts val="1200"/>
              </a:spcAft>
              <a:buNone/>
            </a:pPr>
            <a:r>
              <a:rPr lang="en-AU" sz="1800" kern="1200"/>
              <a:t>Click to add text</a:t>
            </a:r>
          </a:p>
        </p:txBody>
      </p:sp>
      <p:sp>
        <p:nvSpPr>
          <p:cNvPr id="19" name="Freeform: Shape 18">
            <a:extLst>
              <a:ext uri="{FF2B5EF4-FFF2-40B4-BE49-F238E27FC236}">
                <a16:creationId xmlns:a16="http://schemas.microsoft.com/office/drawing/2014/main" id="{31113509-9357-20D7-A42C-C537F65E319D}"/>
              </a:ext>
            </a:extLst>
          </p:cNvPr>
          <p:cNvSpPr/>
          <p:nvPr/>
        </p:nvSpPr>
        <p:spPr>
          <a:xfrm>
            <a:off x="1826410" y="2537899"/>
            <a:ext cx="2184826" cy="1312444"/>
          </a:xfrm>
          <a:custGeom>
            <a:avLst/>
            <a:gdLst>
              <a:gd name="connsiteX0" fmla="*/ 0 w 2184826"/>
              <a:gd name="connsiteY0" fmla="*/ 656222 h 1312444"/>
              <a:gd name="connsiteX1" fmla="*/ 1092413 w 2184826"/>
              <a:gd name="connsiteY1" fmla="*/ 0 h 1312444"/>
              <a:gd name="connsiteX2" fmla="*/ 2184826 w 2184826"/>
              <a:gd name="connsiteY2" fmla="*/ 656222 h 1312444"/>
              <a:gd name="connsiteX3" fmla="*/ 1092413 w 2184826"/>
              <a:gd name="connsiteY3" fmla="*/ 1312444 h 1312444"/>
              <a:gd name="connsiteX4" fmla="*/ 0 w 2184826"/>
              <a:gd name="connsiteY4" fmla="*/ 656222 h 131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26" h="1312444">
                <a:moveTo>
                  <a:pt x="0" y="656222"/>
                </a:moveTo>
                <a:cubicBezTo>
                  <a:pt x="0" y="293801"/>
                  <a:pt x="489090" y="0"/>
                  <a:pt x="1092413" y="0"/>
                </a:cubicBezTo>
                <a:cubicBezTo>
                  <a:pt x="1695736" y="0"/>
                  <a:pt x="2184826" y="293801"/>
                  <a:pt x="2184826" y="656222"/>
                </a:cubicBezTo>
                <a:cubicBezTo>
                  <a:pt x="2184826" y="1018643"/>
                  <a:pt x="1695736" y="1312444"/>
                  <a:pt x="1092413" y="1312444"/>
                </a:cubicBezTo>
                <a:cubicBezTo>
                  <a:pt x="489090" y="1312444"/>
                  <a:pt x="0" y="1018643"/>
                  <a:pt x="0" y="65622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390" tIns="203633" rIns="331390" bIns="203633" numCol="1" spcCol="1270" anchor="ctr" anchorCtr="1">
            <a:noAutofit/>
          </a:bodyPr>
          <a:lstStyle/>
          <a:p>
            <a:pPr marL="0" lvl="0" indent="0" algn="ctr" defTabSz="800100">
              <a:lnSpc>
                <a:spcPct val="114000"/>
              </a:lnSpc>
              <a:spcBef>
                <a:spcPct val="0"/>
              </a:spcBef>
              <a:spcAft>
                <a:spcPts val="1200"/>
              </a:spcAft>
              <a:buNone/>
            </a:pPr>
            <a:r>
              <a:rPr lang="en-AU" sz="1800" kern="1200"/>
              <a:t>Click to add text</a:t>
            </a:r>
          </a:p>
        </p:txBody>
      </p:sp>
      <p:grpSp>
        <p:nvGrpSpPr>
          <p:cNvPr id="20" name="Group 19">
            <a:extLst>
              <a:ext uri="{FF2B5EF4-FFF2-40B4-BE49-F238E27FC236}">
                <a16:creationId xmlns:a16="http://schemas.microsoft.com/office/drawing/2014/main" id="{7969A9E5-7873-90CB-CE6D-3684108258D5}"/>
              </a:ext>
              <a:ext uri="{C183D7F6-B498-43B3-948B-1728B52AA6E4}">
                <adec:decorative xmlns:adec="http://schemas.microsoft.com/office/drawing/2017/decorative" val="1"/>
              </a:ext>
            </a:extLst>
          </p:cNvPr>
          <p:cNvGrpSpPr/>
          <p:nvPr/>
        </p:nvGrpSpPr>
        <p:grpSpPr>
          <a:xfrm>
            <a:off x="3871485" y="2950337"/>
            <a:ext cx="3662246" cy="2287613"/>
            <a:chOff x="3871485" y="2950337"/>
            <a:chExt cx="3662246" cy="2287613"/>
          </a:xfrm>
        </p:grpSpPr>
        <p:sp>
          <p:nvSpPr>
            <p:cNvPr id="8" name="Freeform: Shape 7">
              <a:extLst>
                <a:ext uri="{FF2B5EF4-FFF2-40B4-BE49-F238E27FC236}">
                  <a16:creationId xmlns:a16="http://schemas.microsoft.com/office/drawing/2014/main" id="{31921920-0816-7CC4-DDE2-39CF568E04E5}"/>
                </a:ext>
              </a:extLst>
            </p:cNvPr>
            <p:cNvSpPr/>
            <p:nvPr/>
          </p:nvSpPr>
          <p:spPr>
            <a:xfrm rot="16200000">
              <a:off x="5644530" y="3103144"/>
              <a:ext cx="330073" cy="24460"/>
            </a:xfrm>
            <a:custGeom>
              <a:avLst/>
              <a:gdLst>
                <a:gd name="connsiteX0" fmla="*/ 0 w 330073"/>
                <a:gd name="connsiteY0" fmla="*/ 12230 h 24460"/>
                <a:gd name="connsiteX1" fmla="*/ 330073 w 330073"/>
                <a:gd name="connsiteY1" fmla="*/ 12230 h 24460"/>
              </a:gdLst>
              <a:ahLst/>
              <a:cxnLst>
                <a:cxn ang="0">
                  <a:pos x="connsiteX0" y="connsiteY0"/>
                </a:cxn>
                <a:cxn ang="0">
                  <a:pos x="connsiteX1" y="connsiteY1"/>
                </a:cxn>
              </a:cxnLst>
              <a:rect l="l" t="t" r="r" b="b"/>
              <a:pathLst>
                <a:path w="330073" h="24460">
                  <a:moveTo>
                    <a:pt x="0" y="12230"/>
                  </a:moveTo>
                  <a:lnTo>
                    <a:pt x="330073"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9484" tIns="3979" rIns="169486" bIns="3978"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0" name="Freeform: Shape 9">
              <a:extLst>
                <a:ext uri="{FF2B5EF4-FFF2-40B4-BE49-F238E27FC236}">
                  <a16:creationId xmlns:a16="http://schemas.microsoft.com/office/drawing/2014/main" id="{86AB0029-72D0-F65D-56B6-6E7B3EF3A5EE}"/>
                </a:ext>
              </a:extLst>
            </p:cNvPr>
            <p:cNvSpPr/>
            <p:nvPr/>
          </p:nvSpPr>
          <p:spPr>
            <a:xfrm rot="20478834">
              <a:off x="6966301" y="3594738"/>
              <a:ext cx="567430" cy="24460"/>
            </a:xfrm>
            <a:custGeom>
              <a:avLst/>
              <a:gdLst>
                <a:gd name="connsiteX0" fmla="*/ 0 w 567430"/>
                <a:gd name="connsiteY0" fmla="*/ 12230 h 24460"/>
                <a:gd name="connsiteX1" fmla="*/ 567430 w 567430"/>
                <a:gd name="connsiteY1" fmla="*/ 12230 h 24460"/>
              </a:gdLst>
              <a:ahLst/>
              <a:cxnLst>
                <a:cxn ang="0">
                  <a:pos x="connsiteX0" y="connsiteY0"/>
                </a:cxn>
                <a:cxn ang="0">
                  <a:pos x="connsiteX1" y="connsiteY1"/>
                </a:cxn>
              </a:cxnLst>
              <a:rect l="l" t="t" r="r" b="b"/>
              <a:pathLst>
                <a:path w="567430" h="24460">
                  <a:moveTo>
                    <a:pt x="0" y="12230"/>
                  </a:moveTo>
                  <a:lnTo>
                    <a:pt x="56743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2228" tIns="-1956" rIns="282230" bIns="-1956"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2" name="Freeform: Shape 11">
              <a:extLst>
                <a:ext uri="{FF2B5EF4-FFF2-40B4-BE49-F238E27FC236}">
                  <a16:creationId xmlns:a16="http://schemas.microsoft.com/office/drawing/2014/main" id="{D7214A7A-566F-E372-AB35-8BC508207CDF}"/>
                </a:ext>
              </a:extLst>
            </p:cNvPr>
            <p:cNvSpPr/>
            <p:nvPr/>
          </p:nvSpPr>
          <p:spPr>
            <a:xfrm rot="1121166">
              <a:off x="6966301" y="4569090"/>
              <a:ext cx="567430" cy="24460"/>
            </a:xfrm>
            <a:custGeom>
              <a:avLst/>
              <a:gdLst>
                <a:gd name="connsiteX0" fmla="*/ 0 w 567430"/>
                <a:gd name="connsiteY0" fmla="*/ 12230 h 24460"/>
                <a:gd name="connsiteX1" fmla="*/ 567430 w 567430"/>
                <a:gd name="connsiteY1" fmla="*/ 12230 h 24460"/>
              </a:gdLst>
              <a:ahLst/>
              <a:cxnLst>
                <a:cxn ang="0">
                  <a:pos x="connsiteX0" y="connsiteY0"/>
                </a:cxn>
                <a:cxn ang="0">
                  <a:pos x="connsiteX1" y="connsiteY1"/>
                </a:cxn>
              </a:cxnLst>
              <a:rect l="l" t="t" r="r" b="b"/>
              <a:pathLst>
                <a:path w="567430" h="24460">
                  <a:moveTo>
                    <a:pt x="0" y="12230"/>
                  </a:moveTo>
                  <a:lnTo>
                    <a:pt x="56743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2229" tIns="-1955" rIns="282229" bIns="-1957"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4" name="Freeform: Shape 13">
              <a:extLst>
                <a:ext uri="{FF2B5EF4-FFF2-40B4-BE49-F238E27FC236}">
                  <a16:creationId xmlns:a16="http://schemas.microsoft.com/office/drawing/2014/main" id="{3A694700-F813-4CE1-2FCD-9764C19819DD}"/>
                </a:ext>
              </a:extLst>
            </p:cNvPr>
            <p:cNvSpPr/>
            <p:nvPr/>
          </p:nvSpPr>
          <p:spPr>
            <a:xfrm rot="5400000">
              <a:off x="5644530" y="5060684"/>
              <a:ext cx="330073" cy="24460"/>
            </a:xfrm>
            <a:custGeom>
              <a:avLst/>
              <a:gdLst>
                <a:gd name="connsiteX0" fmla="*/ 0 w 330073"/>
                <a:gd name="connsiteY0" fmla="*/ 12230 h 24460"/>
                <a:gd name="connsiteX1" fmla="*/ 330073 w 330073"/>
                <a:gd name="connsiteY1" fmla="*/ 12230 h 24460"/>
              </a:gdLst>
              <a:ahLst/>
              <a:cxnLst>
                <a:cxn ang="0">
                  <a:pos x="connsiteX0" y="connsiteY0"/>
                </a:cxn>
                <a:cxn ang="0">
                  <a:pos x="connsiteX1" y="connsiteY1"/>
                </a:cxn>
              </a:cxnLst>
              <a:rect l="l" t="t" r="r" b="b"/>
              <a:pathLst>
                <a:path w="330073" h="24460">
                  <a:moveTo>
                    <a:pt x="0" y="12230"/>
                  </a:moveTo>
                  <a:lnTo>
                    <a:pt x="330073"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9485" tIns="3978" rIns="169485" bIns="3979"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6" name="Freeform: Shape 15">
              <a:extLst>
                <a:ext uri="{FF2B5EF4-FFF2-40B4-BE49-F238E27FC236}">
                  <a16:creationId xmlns:a16="http://schemas.microsoft.com/office/drawing/2014/main" id="{77DBF5D8-F289-3AC1-E8E7-6B3910877CCB}"/>
                </a:ext>
              </a:extLst>
            </p:cNvPr>
            <p:cNvSpPr/>
            <p:nvPr/>
          </p:nvSpPr>
          <p:spPr>
            <a:xfrm rot="20562372">
              <a:off x="3871485" y="4566733"/>
              <a:ext cx="761824" cy="24461"/>
            </a:xfrm>
            <a:custGeom>
              <a:avLst/>
              <a:gdLst>
                <a:gd name="connsiteX0" fmla="*/ 0 w 761823"/>
                <a:gd name="connsiteY0" fmla="*/ 12230 h 24460"/>
                <a:gd name="connsiteX1" fmla="*/ 761823 w 761823"/>
                <a:gd name="connsiteY1" fmla="*/ 12230 h 24460"/>
              </a:gdLst>
              <a:ahLst/>
              <a:cxnLst>
                <a:cxn ang="0">
                  <a:pos x="connsiteX0" y="connsiteY0"/>
                </a:cxn>
                <a:cxn ang="0">
                  <a:pos x="connsiteX1" y="connsiteY1"/>
                </a:cxn>
              </a:cxnLst>
              <a:rect l="l" t="t" r="r" b="b"/>
              <a:pathLst>
                <a:path w="761823" h="24460">
                  <a:moveTo>
                    <a:pt x="761823" y="12230"/>
                  </a:moveTo>
                  <a:lnTo>
                    <a:pt x="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4565" tIns="-6816" rIns="374567" bIns="-6815"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8" name="Freeform: Shape 17">
              <a:extLst>
                <a:ext uri="{FF2B5EF4-FFF2-40B4-BE49-F238E27FC236}">
                  <a16:creationId xmlns:a16="http://schemas.microsoft.com/office/drawing/2014/main" id="{90E7E79F-23EA-2475-C901-D3057FD9F662}"/>
                </a:ext>
              </a:extLst>
            </p:cNvPr>
            <p:cNvSpPr/>
            <p:nvPr/>
          </p:nvSpPr>
          <p:spPr>
            <a:xfrm rot="1037628">
              <a:off x="3871485" y="3597095"/>
              <a:ext cx="761824" cy="24460"/>
            </a:xfrm>
            <a:custGeom>
              <a:avLst/>
              <a:gdLst>
                <a:gd name="connsiteX0" fmla="*/ 0 w 761823"/>
                <a:gd name="connsiteY0" fmla="*/ 12230 h 24460"/>
                <a:gd name="connsiteX1" fmla="*/ 761823 w 761823"/>
                <a:gd name="connsiteY1" fmla="*/ 12230 h 24460"/>
              </a:gdLst>
              <a:ahLst/>
              <a:cxnLst>
                <a:cxn ang="0">
                  <a:pos x="connsiteX0" y="connsiteY0"/>
                </a:cxn>
                <a:cxn ang="0">
                  <a:pos x="connsiteX1" y="connsiteY1"/>
                </a:cxn>
              </a:cxnLst>
              <a:rect l="l" t="t" r="r" b="b"/>
              <a:pathLst>
                <a:path w="761823" h="24460">
                  <a:moveTo>
                    <a:pt x="761823" y="12230"/>
                  </a:moveTo>
                  <a:lnTo>
                    <a:pt x="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4565" tIns="-6816" rIns="374567" bIns="-6816" numCol="1" spcCol="1270" anchor="ctr" anchorCtr="0">
              <a:noAutofit/>
            </a:bodyPr>
            <a:lstStyle/>
            <a:p>
              <a:pPr marL="0" lvl="0" indent="0" algn="ctr" defTabSz="222250">
                <a:lnSpc>
                  <a:spcPct val="90000"/>
                </a:lnSpc>
                <a:spcBef>
                  <a:spcPct val="0"/>
                </a:spcBef>
                <a:spcAft>
                  <a:spcPct val="35000"/>
                </a:spcAft>
                <a:buNone/>
              </a:pPr>
              <a:endParaRPr lang="en-AU" sz="500" kern="1200"/>
            </a:p>
          </p:txBody>
        </p:sp>
      </p:grpSp>
      <p:sp>
        <p:nvSpPr>
          <p:cNvPr id="2" name="Slide Number Placeholder 1">
            <a:extLst>
              <a:ext uri="{FF2B5EF4-FFF2-40B4-BE49-F238E27FC236}">
                <a16:creationId xmlns:a16="http://schemas.microsoft.com/office/drawing/2014/main" id="{75850F1D-8B5A-0F70-EDA6-E59D191B5F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564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952CE-5E3E-A1D2-EFFA-E24C499FE5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D3C26D-8402-4542-7468-ABCABC8C2D1B}"/>
              </a:ext>
            </a:extLst>
          </p:cNvPr>
          <p:cNvSpPr>
            <a:spLocks noGrp="1"/>
          </p:cNvSpPr>
          <p:nvPr>
            <p:ph type="title"/>
          </p:nvPr>
        </p:nvSpPr>
        <p:spPr/>
        <p:txBody>
          <a:bodyPr/>
          <a:lstStyle/>
          <a:p>
            <a:r>
              <a:rPr lang="en-AU">
                <a:latin typeface="+mj-lt"/>
                <a:cs typeface="Arial"/>
              </a:rPr>
              <a:t>Example scenario (4–1)</a:t>
            </a:r>
            <a:endParaRPr lang="en-AU">
              <a:latin typeface="+mj-lt"/>
            </a:endParaRPr>
          </a:p>
        </p:txBody>
      </p:sp>
      <p:sp>
        <p:nvSpPr>
          <p:cNvPr id="4" name="Text Placeholder 3">
            <a:extLst>
              <a:ext uri="{FF2B5EF4-FFF2-40B4-BE49-F238E27FC236}">
                <a16:creationId xmlns:a16="http://schemas.microsoft.com/office/drawing/2014/main" id="{81DC1CB2-2959-3140-F6D0-BF2CAD96F077}"/>
              </a:ext>
            </a:extLst>
          </p:cNvPr>
          <p:cNvSpPr>
            <a:spLocks noGrp="1"/>
          </p:cNvSpPr>
          <p:nvPr>
            <p:ph type="body" sz="quarter" idx="18"/>
          </p:nvPr>
        </p:nvSpPr>
        <p:spPr/>
        <p:txBody>
          <a:bodyPr/>
          <a:lstStyle/>
          <a:p>
            <a:r>
              <a:rPr lang="en-AU">
                <a:latin typeface="+mj-lt"/>
              </a:rPr>
              <a:t>EV Trip Planning and Social Sharing App</a:t>
            </a:r>
          </a:p>
        </p:txBody>
      </p:sp>
      <p:sp>
        <p:nvSpPr>
          <p:cNvPr id="5" name="Text Placeholder 4">
            <a:extLst>
              <a:ext uri="{FF2B5EF4-FFF2-40B4-BE49-F238E27FC236}">
                <a16:creationId xmlns:a16="http://schemas.microsoft.com/office/drawing/2014/main" id="{4A960CFA-AD66-69F4-0188-55E630300014}"/>
              </a:ext>
            </a:extLst>
          </p:cNvPr>
          <p:cNvSpPr>
            <a:spLocks noGrp="1"/>
          </p:cNvSpPr>
          <p:nvPr>
            <p:ph type="body" sz="quarter" idx="17"/>
          </p:nvPr>
        </p:nvSpPr>
        <p:spPr>
          <a:xfrm>
            <a:off x="360000" y="1567087"/>
            <a:ext cx="11484000" cy="1861914"/>
          </a:xfrm>
        </p:spPr>
        <p:txBody>
          <a:bodyPr/>
          <a:lstStyle/>
          <a:p>
            <a:r>
              <a:rPr lang="en-AU">
                <a:latin typeface="+mn-lt"/>
              </a:rPr>
              <a:t>You are using an EV trip planning app that also includes social media features. The app lets you share your real-time trip updates, location, and photos with friends or a wider community of EV drivers. You can broadcast when you start your trip, where you stop for charging, and even leave reviews or tips about charging stations.</a:t>
            </a:r>
          </a:p>
        </p:txBody>
      </p:sp>
      <p:sp>
        <p:nvSpPr>
          <p:cNvPr id="7" name="TextBox 6">
            <a:extLst>
              <a:ext uri="{FF2B5EF4-FFF2-40B4-BE49-F238E27FC236}">
                <a16:creationId xmlns:a16="http://schemas.microsoft.com/office/drawing/2014/main" id="{C4153BFA-A3E9-199A-A350-D4830A753448}"/>
              </a:ext>
            </a:extLst>
          </p:cNvPr>
          <p:cNvSpPr txBox="1"/>
          <p:nvPr/>
        </p:nvSpPr>
        <p:spPr>
          <a:xfrm>
            <a:off x="360000" y="6199004"/>
            <a:ext cx="6093912" cy="496996"/>
          </a:xfrm>
          <a:prstGeom prst="rect">
            <a:avLst/>
          </a:prstGeom>
          <a:noFill/>
        </p:spPr>
        <p:txBody>
          <a:bodyPr wrap="square">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Scenario created with </a:t>
            </a:r>
            <a:r>
              <a:rPr kumimoji="0" lang="en-AU" sz="2000" b="0" i="0" u="none" strike="noStrike" kern="1200" cap="none" spc="0" normalizeH="0" baseline="0" noProof="0" err="1">
                <a:ln>
                  <a:noFill/>
                </a:ln>
                <a:solidFill>
                  <a:srgbClr val="22272B"/>
                </a:solidFill>
                <a:effectLst/>
                <a:uLnTx/>
                <a:uFillTx/>
                <a:latin typeface="Arial" panose="020B0604020202020204"/>
                <a:ea typeface="+mn-ea"/>
                <a:cs typeface="Arial" panose="020B0604020202020204" pitchFamily="34" charset="0"/>
              </a:rPr>
              <a:t>EduChat</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prompt</a:t>
            </a:r>
          </a:p>
        </p:txBody>
      </p:sp>
      <p:sp>
        <p:nvSpPr>
          <p:cNvPr id="2" name="Slide Number Placeholder 1">
            <a:extLst>
              <a:ext uri="{FF2B5EF4-FFF2-40B4-BE49-F238E27FC236}">
                <a16:creationId xmlns:a16="http://schemas.microsoft.com/office/drawing/2014/main" id="{7B60F43E-3E98-6D0D-EB27-11B34B73727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170</a:t>
            </a:fld>
            <a:endParaRPr lang="en-AU"/>
          </a:p>
        </p:txBody>
      </p:sp>
    </p:spTree>
    <p:extLst>
      <p:ext uri="{BB962C8B-B14F-4D97-AF65-F5344CB8AC3E}">
        <p14:creationId xmlns:p14="http://schemas.microsoft.com/office/powerpoint/2010/main" val="28482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A406-A72D-FB67-9FB4-2DA32C7AE0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5E1628-DE24-37F3-F937-337DFA1FF65C}"/>
              </a:ext>
            </a:extLst>
          </p:cNvPr>
          <p:cNvSpPr>
            <a:spLocks noGrp="1"/>
          </p:cNvSpPr>
          <p:nvPr>
            <p:ph type="title"/>
          </p:nvPr>
        </p:nvSpPr>
        <p:spPr/>
        <p:txBody>
          <a:bodyPr/>
          <a:lstStyle/>
          <a:p>
            <a:r>
              <a:rPr lang="en-AU">
                <a:latin typeface="+mj-lt"/>
                <a:cs typeface="Arial"/>
              </a:rPr>
              <a:t>Example scenario (4–2)</a:t>
            </a:r>
            <a:endParaRPr lang="en-AU">
              <a:latin typeface="+mj-lt"/>
            </a:endParaRPr>
          </a:p>
        </p:txBody>
      </p:sp>
      <p:sp>
        <p:nvSpPr>
          <p:cNvPr id="4" name="Text Placeholder 3">
            <a:extLst>
              <a:ext uri="{FF2B5EF4-FFF2-40B4-BE49-F238E27FC236}">
                <a16:creationId xmlns:a16="http://schemas.microsoft.com/office/drawing/2014/main" id="{A3CE62FC-1D33-C82D-E2BD-67B806CD5A10}"/>
              </a:ext>
            </a:extLst>
          </p:cNvPr>
          <p:cNvSpPr>
            <a:spLocks noGrp="1"/>
          </p:cNvSpPr>
          <p:nvPr>
            <p:ph type="body" sz="quarter" idx="18"/>
          </p:nvPr>
        </p:nvSpPr>
        <p:spPr/>
        <p:txBody>
          <a:bodyPr/>
          <a:lstStyle/>
          <a:p>
            <a:r>
              <a:rPr lang="en-AU">
                <a:latin typeface="+mj-lt"/>
              </a:rPr>
              <a:t>EV Trip Planning and Social Sharing App</a:t>
            </a:r>
          </a:p>
        </p:txBody>
      </p:sp>
      <p:sp>
        <p:nvSpPr>
          <p:cNvPr id="5" name="Text Placeholder 4">
            <a:extLst>
              <a:ext uri="{FF2B5EF4-FFF2-40B4-BE49-F238E27FC236}">
                <a16:creationId xmlns:a16="http://schemas.microsoft.com/office/drawing/2014/main" id="{539918F6-511E-ECF1-DCBF-6EF1C2C26D60}"/>
              </a:ext>
            </a:extLst>
          </p:cNvPr>
          <p:cNvSpPr>
            <a:spLocks noGrp="1"/>
          </p:cNvSpPr>
          <p:nvPr>
            <p:ph type="body" sz="quarter" idx="17"/>
          </p:nvPr>
        </p:nvSpPr>
        <p:spPr/>
        <p:txBody>
          <a:bodyPr/>
          <a:lstStyle/>
          <a:p>
            <a:r>
              <a:rPr lang="en-AU">
                <a:latin typeface="+mn-lt"/>
              </a:rPr>
              <a:t>Consider these points:</a:t>
            </a:r>
          </a:p>
          <a:p>
            <a:pPr marL="457200" indent="-457200">
              <a:buFont typeface="+mj-lt"/>
              <a:buAutoNum type="arabicPeriod"/>
            </a:pPr>
            <a:r>
              <a:rPr lang="en-AU">
                <a:latin typeface="+mn-lt"/>
              </a:rPr>
              <a:t>Who can see your location and trip updates in this app?</a:t>
            </a:r>
          </a:p>
          <a:p>
            <a:pPr marL="457200" indent="-457200">
              <a:buFont typeface="+mj-lt"/>
              <a:buAutoNum type="arabicPeriod"/>
            </a:pPr>
            <a:r>
              <a:rPr lang="en-AU">
                <a:latin typeface="+mn-lt"/>
              </a:rPr>
              <a:t>Why might sharing this information be useful or enjoyable?</a:t>
            </a:r>
          </a:p>
          <a:p>
            <a:pPr marL="457200" indent="-457200">
              <a:buFont typeface="+mj-lt"/>
              <a:buAutoNum type="arabicPeriod"/>
            </a:pPr>
            <a:r>
              <a:rPr lang="en-AU">
                <a:latin typeface="+mn-lt"/>
              </a:rPr>
              <a:t>What are the potential risks of broadcasting your real-time location publicly?</a:t>
            </a:r>
          </a:p>
          <a:p>
            <a:pPr marL="457200" indent="-457200">
              <a:buFont typeface="+mj-lt"/>
              <a:buAutoNum type="arabicPeriod"/>
            </a:pPr>
            <a:r>
              <a:rPr lang="en-AU">
                <a:latin typeface="+mn-lt"/>
              </a:rPr>
              <a:t>How could sharing your location affect your privacy and safety?</a:t>
            </a:r>
          </a:p>
          <a:p>
            <a:pPr marL="457200" indent="-457200">
              <a:buFont typeface="+mj-lt"/>
              <a:buAutoNum type="arabicPeriod"/>
            </a:pPr>
            <a:r>
              <a:rPr lang="en-AU">
                <a:latin typeface="+mn-lt"/>
              </a:rPr>
              <a:t>What privacy settings or permissions would you want to manage before sharing location data?</a:t>
            </a:r>
          </a:p>
          <a:p>
            <a:pPr marL="457200" indent="-457200">
              <a:buFont typeface="+mj-lt"/>
              <a:buAutoNum type="arabicPeriod"/>
            </a:pPr>
            <a:r>
              <a:rPr lang="en-AU">
                <a:latin typeface="+mn-lt"/>
              </a:rPr>
              <a:t>Could you control who sees your shared information while still benefiting from the app’s social features?</a:t>
            </a:r>
          </a:p>
        </p:txBody>
      </p:sp>
      <p:sp>
        <p:nvSpPr>
          <p:cNvPr id="2" name="Slide Number Placeholder 1">
            <a:extLst>
              <a:ext uri="{FF2B5EF4-FFF2-40B4-BE49-F238E27FC236}">
                <a16:creationId xmlns:a16="http://schemas.microsoft.com/office/drawing/2014/main" id="{9281F0A7-BC83-DB54-C746-01BC1B0C74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171</a:t>
            </a:fld>
            <a:endParaRPr lang="en-AU"/>
          </a:p>
        </p:txBody>
      </p:sp>
    </p:spTree>
    <p:extLst>
      <p:ext uri="{BB962C8B-B14F-4D97-AF65-F5344CB8AC3E}">
        <p14:creationId xmlns:p14="http://schemas.microsoft.com/office/powerpoint/2010/main" val="11691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6AD75-85A2-8FFC-3595-74CADCD566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49C4DC7-D6CC-397D-BFD1-C349FD235E2C}"/>
              </a:ext>
            </a:extLst>
          </p:cNvPr>
          <p:cNvSpPr>
            <a:spLocks noGrp="1"/>
          </p:cNvSpPr>
          <p:nvPr>
            <p:ph type="ctrTitle"/>
          </p:nvPr>
        </p:nvSpPr>
        <p:spPr/>
        <p:txBody>
          <a:bodyPr/>
          <a:lstStyle/>
          <a:p>
            <a:r>
              <a:rPr lang="en-AU">
                <a:latin typeface="+mj-lt"/>
              </a:rPr>
              <a:t>User experience and user journey map</a:t>
            </a:r>
          </a:p>
        </p:txBody>
      </p:sp>
    </p:spTree>
    <p:extLst>
      <p:ext uri="{BB962C8B-B14F-4D97-AF65-F5344CB8AC3E}">
        <p14:creationId xmlns:p14="http://schemas.microsoft.com/office/powerpoint/2010/main" val="256919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59CA9-A92A-9514-25D3-E9F3D374E8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8E15A2-8B08-2CFB-7EBD-2F383F86E6B5}"/>
              </a:ext>
            </a:extLst>
          </p:cNvPr>
          <p:cNvSpPr>
            <a:spLocks noGrp="1"/>
          </p:cNvSpPr>
          <p:nvPr>
            <p:ph type="title"/>
          </p:nvPr>
        </p:nvSpPr>
        <p:spPr/>
        <p:txBody>
          <a:bodyPr/>
          <a:lstStyle/>
          <a:p>
            <a:r>
              <a:rPr lang="en-AU">
                <a:latin typeface="+mj-lt"/>
              </a:rPr>
              <a:t>Learning intentions and success criteria </a:t>
            </a:r>
            <a:r>
              <a:rPr lang="en-AU">
                <a:solidFill>
                  <a:schemeClr val="accent1"/>
                </a:solidFill>
                <a:latin typeface="+mj-lt"/>
              </a:rPr>
              <a:t>(19)</a:t>
            </a:r>
          </a:p>
        </p:txBody>
      </p:sp>
      <p:sp>
        <p:nvSpPr>
          <p:cNvPr id="3" name="TextBox 2">
            <a:extLst>
              <a:ext uri="{FF2B5EF4-FFF2-40B4-BE49-F238E27FC236}">
                <a16:creationId xmlns:a16="http://schemas.microsoft.com/office/drawing/2014/main" id="{05F14B38-21C3-A80D-2E11-4E43A120FD3F}"/>
              </a:ext>
            </a:extLst>
          </p:cNvPr>
          <p:cNvSpPr txBox="1"/>
          <p:nvPr/>
        </p:nvSpPr>
        <p:spPr>
          <a:xfrm>
            <a:off x="370416" y="1894417"/>
            <a:ext cx="11303000" cy="28668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identify key moments in the user journey where trust and security are crucial</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identify key concepts related to trust and cyber security.</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create a visual representation of the user journey for EV charging.</a:t>
            </a:r>
          </a:p>
        </p:txBody>
      </p:sp>
      <p:sp>
        <p:nvSpPr>
          <p:cNvPr id="2" name="Slide Number Placeholder 1">
            <a:extLst>
              <a:ext uri="{FF2B5EF4-FFF2-40B4-BE49-F238E27FC236}">
                <a16:creationId xmlns:a16="http://schemas.microsoft.com/office/drawing/2014/main" id="{6218D63E-F7A8-BC8F-52F0-5D2F34B800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173</a:t>
            </a:fld>
            <a:endParaRPr lang="en-AU"/>
          </a:p>
        </p:txBody>
      </p:sp>
    </p:spTree>
    <p:extLst>
      <p:ext uri="{BB962C8B-B14F-4D97-AF65-F5344CB8AC3E}">
        <p14:creationId xmlns:p14="http://schemas.microsoft.com/office/powerpoint/2010/main" val="22330722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8C32F-9B6E-983E-85C0-1EBEBAA565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B8217A-7D25-4B68-56B8-BC1650436578}"/>
              </a:ext>
            </a:extLst>
          </p:cNvPr>
          <p:cNvSpPr txBox="1">
            <a:spLocks noGrp="1"/>
          </p:cNvSpPr>
          <p:nvPr>
            <p:ph type="title" idx="4294967295"/>
          </p:nvPr>
        </p:nvSpPr>
        <p:spPr>
          <a:xfrm>
            <a:off x="-26988" y="-1200329"/>
            <a:ext cx="12192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n-ea"/>
                <a:cs typeface="Arial" panose="020B0604020202020204" pitchFamily="34" charset="0"/>
              </a:rPr>
              <a:t>“Sydney to Canberra drive Polestar 2 EV road trip Australia 2022”</a:t>
            </a:r>
          </a:p>
        </p:txBody>
      </p:sp>
      <p:pic>
        <p:nvPicPr>
          <p:cNvPr id="3" name="Online Media 2" descr="Image shows thumbnail for YouTube clip embedded into this slide: 'Sydney to Canberra drive Polestar 2 EV road trip Australia 2022'">
            <a:hlinkClick r:id="" action="ppaction://media"/>
            <a:extLst>
              <a:ext uri="{FF2B5EF4-FFF2-40B4-BE49-F238E27FC236}">
                <a16:creationId xmlns:a16="http://schemas.microsoft.com/office/drawing/2014/main" id="{840A6EEC-44FF-0452-C675-36D5CD6C19BF}"/>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7E1DA946-742F-A241-7CED-3B39391537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174</a:t>
            </a:fld>
            <a:endParaRPr lang="en-AU"/>
          </a:p>
        </p:txBody>
      </p:sp>
    </p:spTree>
    <p:extLst>
      <p:ext uri="{BB962C8B-B14F-4D97-AF65-F5344CB8AC3E}">
        <p14:creationId xmlns:p14="http://schemas.microsoft.com/office/powerpoint/2010/main" val="368762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2B41-37CA-242F-D78F-180E53CDBC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6DE5C4-3BF3-4A13-582D-ADECEFCD781C}"/>
              </a:ext>
            </a:extLst>
          </p:cNvPr>
          <p:cNvSpPr>
            <a:spLocks noGrp="1"/>
          </p:cNvSpPr>
          <p:nvPr>
            <p:ph type="title"/>
          </p:nvPr>
        </p:nvSpPr>
        <p:spPr/>
        <p:txBody>
          <a:bodyPr/>
          <a:lstStyle/>
          <a:p>
            <a:r>
              <a:rPr lang="en-AU">
                <a:latin typeface="+mj-lt"/>
              </a:rPr>
              <a:t>Safety tips for using public EV chargers</a:t>
            </a:r>
          </a:p>
        </p:txBody>
      </p:sp>
      <p:sp>
        <p:nvSpPr>
          <p:cNvPr id="5" name="Content Placeholder 4">
            <a:extLst>
              <a:ext uri="{FF2B5EF4-FFF2-40B4-BE49-F238E27FC236}">
                <a16:creationId xmlns:a16="http://schemas.microsoft.com/office/drawing/2014/main" id="{174C12BE-FA7D-A833-505F-9D6FCDE98FA5}"/>
              </a:ext>
            </a:extLst>
          </p:cNvPr>
          <p:cNvSpPr>
            <a:spLocks noGrp="1"/>
          </p:cNvSpPr>
          <p:nvPr>
            <p:ph sz="quarter" idx="19"/>
          </p:nvPr>
        </p:nvSpPr>
        <p:spPr>
          <a:xfrm>
            <a:off x="360363" y="1369454"/>
            <a:ext cx="5735637" cy="5007535"/>
          </a:xfrm>
        </p:spPr>
        <p:txBody>
          <a:bodyPr/>
          <a:lstStyle/>
          <a:p>
            <a:r>
              <a:rPr lang="en-AU" sz="1800">
                <a:latin typeface="+mn-lt"/>
              </a:rPr>
              <a:t>Choose well-lit and populated areas</a:t>
            </a:r>
          </a:p>
          <a:p>
            <a:r>
              <a:rPr lang="en-AU" sz="1800">
                <a:latin typeface="+mn-lt"/>
              </a:rPr>
              <a:t>Inspect the charging station</a:t>
            </a:r>
          </a:p>
          <a:p>
            <a:r>
              <a:rPr lang="en-AU" sz="1800">
                <a:latin typeface="+mn-lt"/>
              </a:rPr>
              <a:t>Use official charging networks</a:t>
            </a:r>
          </a:p>
          <a:p>
            <a:r>
              <a:rPr lang="en-AU" sz="1800">
                <a:latin typeface="+mn-lt"/>
              </a:rPr>
              <a:t>Protect your Personal Information</a:t>
            </a:r>
          </a:p>
          <a:p>
            <a:r>
              <a:rPr lang="en-AU" sz="1800">
                <a:latin typeface="+mn-lt"/>
              </a:rPr>
              <a:t>Stay nearby during charging</a:t>
            </a:r>
          </a:p>
          <a:p>
            <a:r>
              <a:rPr lang="en-AU" sz="1800">
                <a:latin typeface="+mn-lt"/>
              </a:rPr>
              <a:t>Carry necessary cables and adapters</a:t>
            </a:r>
          </a:p>
          <a:p>
            <a:r>
              <a:rPr lang="en-AU" sz="1800">
                <a:latin typeface="+mn-lt"/>
              </a:rPr>
              <a:t>Plan ahead</a:t>
            </a:r>
          </a:p>
          <a:p>
            <a:r>
              <a:rPr lang="en-AU" sz="1800">
                <a:latin typeface="+mn-lt"/>
              </a:rPr>
              <a:t>Be prepared for emergencies</a:t>
            </a:r>
          </a:p>
          <a:p>
            <a:r>
              <a:rPr lang="en-AU" sz="1800">
                <a:latin typeface="+mn-lt"/>
              </a:rPr>
              <a:t>Report issues</a:t>
            </a:r>
          </a:p>
        </p:txBody>
      </p:sp>
      <p:sp>
        <p:nvSpPr>
          <p:cNvPr id="8" name="Picture Placeholder 7">
            <a:extLst>
              <a:ext uri="{FF2B5EF4-FFF2-40B4-BE49-F238E27FC236}">
                <a16:creationId xmlns:a16="http://schemas.microsoft.com/office/drawing/2014/main" id="{9105DEB7-20E5-7D20-B4DD-70B2BA5500F5}"/>
              </a:ext>
            </a:extLst>
          </p:cNvPr>
          <p:cNvSpPr>
            <a:spLocks noGrp="1"/>
          </p:cNvSpPr>
          <p:nvPr>
            <p:ph type="pic" sz="quarter" idx="20"/>
          </p:nvPr>
        </p:nvSpPr>
        <p:spPr>
          <a:xfrm>
            <a:off x="6324599" y="1369453"/>
            <a:ext cx="5507038" cy="5007535"/>
          </a:xfrm>
        </p:spPr>
        <p:txBody>
          <a:bodyPr/>
          <a:lstStyle/>
          <a:p>
            <a:r>
              <a:rPr lang="en-AU" sz="1800">
                <a:latin typeface="+mn-lt"/>
              </a:rPr>
              <a:t>1.</a:t>
            </a:r>
          </a:p>
          <a:p>
            <a:r>
              <a:rPr lang="en-AU" sz="1800">
                <a:latin typeface="+mn-lt"/>
              </a:rPr>
              <a:t>2.</a:t>
            </a:r>
          </a:p>
          <a:p>
            <a:r>
              <a:rPr lang="en-AU" sz="1800">
                <a:latin typeface="+mn-lt"/>
              </a:rPr>
              <a:t>3.</a:t>
            </a:r>
          </a:p>
          <a:p>
            <a:r>
              <a:rPr lang="en-AU" sz="1800">
                <a:latin typeface="+mn-lt"/>
              </a:rPr>
              <a:t>4.</a:t>
            </a:r>
          </a:p>
          <a:p>
            <a:r>
              <a:rPr lang="en-AU" sz="1800">
                <a:latin typeface="+mn-lt"/>
              </a:rPr>
              <a:t>5.</a:t>
            </a:r>
          </a:p>
          <a:p>
            <a:r>
              <a:rPr lang="en-AU" sz="1800">
                <a:latin typeface="+mn-lt"/>
              </a:rPr>
              <a:t>6.</a:t>
            </a:r>
          </a:p>
          <a:p>
            <a:r>
              <a:rPr lang="en-AU" sz="1800">
                <a:latin typeface="+mn-lt"/>
              </a:rPr>
              <a:t>7.</a:t>
            </a:r>
          </a:p>
          <a:p>
            <a:r>
              <a:rPr lang="en-AU" sz="1800">
                <a:latin typeface="+mn-lt"/>
              </a:rPr>
              <a:t>8.</a:t>
            </a:r>
          </a:p>
          <a:p>
            <a:r>
              <a:rPr lang="en-AU" sz="1800">
                <a:latin typeface="+mn-lt"/>
              </a:rPr>
              <a:t>9.</a:t>
            </a:r>
          </a:p>
        </p:txBody>
      </p:sp>
      <p:sp>
        <p:nvSpPr>
          <p:cNvPr id="2" name="Slide Number Placeholder 1">
            <a:extLst>
              <a:ext uri="{FF2B5EF4-FFF2-40B4-BE49-F238E27FC236}">
                <a16:creationId xmlns:a16="http://schemas.microsoft.com/office/drawing/2014/main" id="{991B37C2-3FFF-9225-8845-904BE01D95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175</a:t>
            </a:fld>
            <a:endParaRPr lang="en-AU"/>
          </a:p>
        </p:txBody>
      </p:sp>
    </p:spTree>
    <p:extLst>
      <p:ext uri="{BB962C8B-B14F-4D97-AF65-F5344CB8AC3E}">
        <p14:creationId xmlns:p14="http://schemas.microsoft.com/office/powerpoint/2010/main" val="404515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DEF2A-85C9-8BEB-EA83-2CE2A107D4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413458-E11A-23AB-2E78-5199F04A341A}"/>
              </a:ext>
            </a:extLst>
          </p:cNvPr>
          <p:cNvSpPr txBox="1">
            <a:spLocks noGrp="1"/>
          </p:cNvSpPr>
          <p:nvPr>
            <p:ph type="title" idx="4294967295"/>
          </p:nvPr>
        </p:nvSpPr>
        <p:spPr>
          <a:xfrm>
            <a:off x="26988" y="-1362329"/>
            <a:ext cx="12192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‘Electric vehicle charging: What it's really like in Australia | </a:t>
            </a:r>
            <a:r>
              <a:rPr kumimoji="0" lang="en-AU" sz="3600" b="0" i="0" u="none" strike="noStrike" kern="1200" cap="none" spc="0" normalizeH="0" baseline="0" noProof="0" err="1">
                <a:ln>
                  <a:noFill/>
                </a:ln>
                <a:solidFill>
                  <a:schemeClr val="accent1"/>
                </a:solidFill>
                <a:effectLst/>
                <a:uLnTx/>
                <a:uFillTx/>
                <a:latin typeface="+mn-lt"/>
                <a:ea typeface="+mn-ea"/>
                <a:cs typeface="+mn-cs"/>
              </a:rPr>
              <a:t>CarAdvice</a:t>
            </a:r>
            <a:r>
              <a:rPr kumimoji="0" lang="en-AU" sz="3600" b="0" i="0" u="none" strike="noStrike" kern="1200" cap="none" spc="0" normalizeH="0" baseline="0" noProof="0">
                <a:ln>
                  <a:noFill/>
                </a:ln>
                <a:solidFill>
                  <a:schemeClr val="accent1"/>
                </a:solidFill>
                <a:effectLst/>
                <a:uLnTx/>
                <a:uFillTx/>
                <a:latin typeface="+mn-lt"/>
                <a:ea typeface="+mn-ea"/>
                <a:cs typeface="+mn-cs"/>
              </a:rPr>
              <a:t>’ (9:38)</a:t>
            </a:r>
          </a:p>
        </p:txBody>
      </p:sp>
      <p:pic>
        <p:nvPicPr>
          <p:cNvPr id="3" name="Online Media 2" descr="Image shows thumbnail for YouTube clip embedded into this slide: 'Electric vehicle charging: What it's really like in Australia | CarAdvice'">
            <a:hlinkClick r:id="" action="ppaction://media"/>
            <a:extLst>
              <a:ext uri="{FF2B5EF4-FFF2-40B4-BE49-F238E27FC236}">
                <a16:creationId xmlns:a16="http://schemas.microsoft.com/office/drawing/2014/main" id="{CC02858A-6596-6060-0606-8D37A9C713E8}"/>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2850F802-6798-ABEC-3BFC-C6ACEB2D57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176</a:t>
            </a:fld>
            <a:endParaRPr lang="en-AU"/>
          </a:p>
        </p:txBody>
      </p:sp>
    </p:spTree>
    <p:extLst>
      <p:ext uri="{BB962C8B-B14F-4D97-AF65-F5344CB8AC3E}">
        <p14:creationId xmlns:p14="http://schemas.microsoft.com/office/powerpoint/2010/main" val="332603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FCB201-6FC9-A7A8-5733-B3CAF0921D39}"/>
              </a:ext>
            </a:extLst>
          </p:cNvPr>
          <p:cNvSpPr txBox="1">
            <a:spLocks noGrp="1"/>
          </p:cNvSpPr>
          <p:nvPr>
            <p:ph type="title" idx="4294967295"/>
          </p:nvPr>
        </p:nvSpPr>
        <p:spPr>
          <a:xfrm>
            <a:off x="-26987" y="-1362329"/>
            <a:ext cx="12192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‘IKEA: Free EV charging station review at Marsden Park Sydney Australia (9:36)</a:t>
            </a:r>
          </a:p>
        </p:txBody>
      </p:sp>
      <p:pic>
        <p:nvPicPr>
          <p:cNvPr id="3" name="Online Media 2" descr="Image shows thumbnail for YouTube clip embedded into this slide: 'IKEA: FREE EV CHARGING STATION REVIEW at Marsden Park Sydney Australia'">
            <a:hlinkClick r:id="" action="ppaction://media"/>
            <a:extLst>
              <a:ext uri="{FF2B5EF4-FFF2-40B4-BE49-F238E27FC236}">
                <a16:creationId xmlns:a16="http://schemas.microsoft.com/office/drawing/2014/main" id="{5D933BAF-C5A4-790A-041A-733638E6B1CE}"/>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817E0807-F502-EDA4-725F-5A41304F16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177</a:t>
            </a:fld>
            <a:endParaRPr lang="en-AU"/>
          </a:p>
        </p:txBody>
      </p:sp>
    </p:spTree>
    <p:extLst>
      <p:ext uri="{BB962C8B-B14F-4D97-AF65-F5344CB8AC3E}">
        <p14:creationId xmlns:p14="http://schemas.microsoft.com/office/powerpoint/2010/main" val="21317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F59FC9-FB6C-AE85-859E-C5087F96DB08}"/>
              </a:ext>
            </a:extLst>
          </p:cNvPr>
          <p:cNvSpPr txBox="1">
            <a:spLocks noGrp="1"/>
          </p:cNvSpPr>
          <p:nvPr>
            <p:ph type="title" idx="4294967295"/>
          </p:nvPr>
        </p:nvSpPr>
        <p:spPr>
          <a:xfrm>
            <a:off x="0" y="-1272748"/>
            <a:ext cx="12192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‘Electric vehicle fast charging station review: Evie Macquarie Centre’ (10:48)</a:t>
            </a:r>
          </a:p>
        </p:txBody>
      </p:sp>
      <p:pic>
        <p:nvPicPr>
          <p:cNvPr id="3" name="Online Media 2" descr="Image shows thumbnail for YouTube clip embedded into this slide: 'Electric vehicle fast charging station review: Evie Macquarie Centre'">
            <a:hlinkClick r:id="" action="ppaction://media"/>
            <a:extLst>
              <a:ext uri="{FF2B5EF4-FFF2-40B4-BE49-F238E27FC236}">
                <a16:creationId xmlns:a16="http://schemas.microsoft.com/office/drawing/2014/main" id="{C0DF1AC8-4728-1591-2F90-D5A107A687CF}"/>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7C0DB399-AD8A-70C1-7B12-1CBE0D2F28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178</a:t>
            </a:fld>
            <a:endParaRPr lang="en-AU"/>
          </a:p>
        </p:txBody>
      </p:sp>
    </p:spTree>
    <p:extLst>
      <p:ext uri="{BB962C8B-B14F-4D97-AF65-F5344CB8AC3E}">
        <p14:creationId xmlns:p14="http://schemas.microsoft.com/office/powerpoint/2010/main" val="269832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F8331-4F7B-33F6-C4E6-55A0D35408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92E4B1-7F41-7A0F-5DA4-9A9307EDC299}"/>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a:solidFill>
                  <a:schemeClr val="accent1"/>
                </a:solidFill>
              </a:rPr>
              <a:t>User Journey Map</a:t>
            </a:r>
          </a:p>
        </p:txBody>
      </p:sp>
      <p:pic>
        <p:nvPicPr>
          <p:cNvPr id="6" name="Picture 5" descr="A user journey map that has been built in Canva.">
            <a:hlinkClick r:id="rId3"/>
            <a:extLst>
              <a:ext uri="{FF2B5EF4-FFF2-40B4-BE49-F238E27FC236}">
                <a16:creationId xmlns:a16="http://schemas.microsoft.com/office/drawing/2014/main" id="{CF86DEC0-1BB7-C79D-BA39-45A4C058919D}"/>
              </a:ext>
            </a:extLst>
          </p:cNvPr>
          <p:cNvPicPr>
            <a:picLocks noChangeAspect="1"/>
          </p:cNvPicPr>
          <p:nvPr/>
        </p:nvPicPr>
        <p:blipFill>
          <a:blip r:embed="rId4"/>
          <a:stretch>
            <a:fillRect/>
          </a:stretch>
        </p:blipFill>
        <p:spPr>
          <a:xfrm>
            <a:off x="1322834" y="561959"/>
            <a:ext cx="9546328" cy="5615487"/>
          </a:xfrm>
          <a:prstGeom prst="rect">
            <a:avLst/>
          </a:prstGeom>
        </p:spPr>
      </p:pic>
      <p:sp>
        <p:nvSpPr>
          <p:cNvPr id="7" name="TextBox 6">
            <a:extLst>
              <a:ext uri="{FF2B5EF4-FFF2-40B4-BE49-F238E27FC236}">
                <a16:creationId xmlns:a16="http://schemas.microsoft.com/office/drawing/2014/main" id="{95BD8482-2FCF-C172-68B4-E50C6B608433}"/>
              </a:ext>
            </a:extLst>
          </p:cNvPr>
          <p:cNvSpPr txBox="1"/>
          <p:nvPr/>
        </p:nvSpPr>
        <p:spPr>
          <a:xfrm>
            <a:off x="1322834" y="6239001"/>
            <a:ext cx="7574093" cy="276999"/>
          </a:xfrm>
          <a:prstGeom prst="rect">
            <a:avLst/>
          </a:prstGeom>
          <a:noFill/>
        </p:spPr>
        <p:txBody>
          <a:bodyPr wrap="square">
            <a:spAutoFit/>
          </a:bodyPr>
          <a:lstStyle/>
          <a:p>
            <a:r>
              <a:rPr lang="en-AU" sz="1200">
                <a:hlinkClick r:id="rId3"/>
              </a:rPr>
              <a:t>https://www.canva.com/design/DAG1lGNtfOs/7xkZEqg-0ZtE8QdQ8um7cw/edit </a:t>
            </a:r>
            <a:endParaRPr lang="en-AU" sz="1200"/>
          </a:p>
        </p:txBody>
      </p:sp>
      <p:sp>
        <p:nvSpPr>
          <p:cNvPr id="2" name="Slide Number Placeholder 1">
            <a:extLst>
              <a:ext uri="{FF2B5EF4-FFF2-40B4-BE49-F238E27FC236}">
                <a16:creationId xmlns:a16="http://schemas.microsoft.com/office/drawing/2014/main" id="{89F01604-2F17-2E91-3238-5F5BEE71C4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179</a:t>
            </a:fld>
            <a:endParaRPr lang="en-AU"/>
          </a:p>
        </p:txBody>
      </p:sp>
    </p:spTree>
    <p:extLst>
      <p:ext uri="{BB962C8B-B14F-4D97-AF65-F5344CB8AC3E}">
        <p14:creationId xmlns:p14="http://schemas.microsoft.com/office/powerpoint/2010/main" val="309114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69834-E6A1-7393-EDB3-2FDBCD4B05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EEA551-CCC5-8108-CA3B-762BA77A75D4}"/>
              </a:ext>
            </a:extLst>
          </p:cNvPr>
          <p:cNvSpPr>
            <a:spLocks noGrp="1"/>
          </p:cNvSpPr>
          <p:nvPr>
            <p:ph type="title"/>
          </p:nvPr>
        </p:nvSpPr>
        <p:spPr/>
        <p:txBody>
          <a:bodyPr/>
          <a:lstStyle/>
          <a:p>
            <a:r>
              <a:rPr lang="en-AU">
                <a:latin typeface="+mj-lt"/>
              </a:rPr>
              <a:t>Trip planning – brainstorm – answers</a:t>
            </a:r>
          </a:p>
        </p:txBody>
      </p:sp>
      <p:sp>
        <p:nvSpPr>
          <p:cNvPr id="4" name="Text Placeholder 3">
            <a:extLst>
              <a:ext uri="{FF2B5EF4-FFF2-40B4-BE49-F238E27FC236}">
                <a16:creationId xmlns:a16="http://schemas.microsoft.com/office/drawing/2014/main" id="{31AFA709-8496-9060-B351-40DB4EC729D0}"/>
              </a:ext>
            </a:extLst>
          </p:cNvPr>
          <p:cNvSpPr>
            <a:spLocks noGrp="1"/>
          </p:cNvSpPr>
          <p:nvPr>
            <p:ph type="body" sz="quarter" idx="18"/>
          </p:nvPr>
        </p:nvSpPr>
        <p:spPr/>
        <p:txBody>
          <a:bodyPr/>
          <a:lstStyle/>
          <a:p>
            <a:r>
              <a:rPr lang="en-AU">
                <a:latin typeface="+mj-lt"/>
              </a:rPr>
              <a:t>Things to consider when planning a road trip in an EV car</a:t>
            </a:r>
          </a:p>
        </p:txBody>
      </p:sp>
      <p:sp>
        <p:nvSpPr>
          <p:cNvPr id="7" name="Freeform: Shape 6">
            <a:extLst>
              <a:ext uri="{FF2B5EF4-FFF2-40B4-BE49-F238E27FC236}">
                <a16:creationId xmlns:a16="http://schemas.microsoft.com/office/drawing/2014/main" id="{7B16D374-F223-9485-9626-A3E0B6AA011F}"/>
              </a:ext>
            </a:extLst>
          </p:cNvPr>
          <p:cNvSpPr/>
          <p:nvPr/>
        </p:nvSpPr>
        <p:spPr>
          <a:xfrm>
            <a:off x="4387985" y="3108959"/>
            <a:ext cx="2893962" cy="1755414"/>
          </a:xfrm>
          <a:custGeom>
            <a:avLst/>
            <a:gdLst>
              <a:gd name="connsiteX0" fmla="*/ 0 w 2893962"/>
              <a:gd name="connsiteY0" fmla="*/ 877707 h 1755414"/>
              <a:gd name="connsiteX1" fmla="*/ 1446981 w 2893962"/>
              <a:gd name="connsiteY1" fmla="*/ 0 h 1755414"/>
              <a:gd name="connsiteX2" fmla="*/ 2893962 w 2893962"/>
              <a:gd name="connsiteY2" fmla="*/ 877707 h 1755414"/>
              <a:gd name="connsiteX3" fmla="*/ 1446981 w 2893962"/>
              <a:gd name="connsiteY3" fmla="*/ 1755414 h 1755414"/>
              <a:gd name="connsiteX4" fmla="*/ 0 w 2893962"/>
              <a:gd name="connsiteY4" fmla="*/ 877707 h 175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962" h="1755414">
                <a:moveTo>
                  <a:pt x="0" y="877707"/>
                </a:moveTo>
                <a:cubicBezTo>
                  <a:pt x="0" y="392963"/>
                  <a:pt x="647835" y="0"/>
                  <a:pt x="1446981" y="0"/>
                </a:cubicBezTo>
                <a:cubicBezTo>
                  <a:pt x="2246127" y="0"/>
                  <a:pt x="2893962" y="392963"/>
                  <a:pt x="2893962" y="877707"/>
                </a:cubicBezTo>
                <a:cubicBezTo>
                  <a:pt x="2893962" y="1362451"/>
                  <a:pt x="2246127" y="1755414"/>
                  <a:pt x="1446981" y="1755414"/>
                </a:cubicBezTo>
                <a:cubicBezTo>
                  <a:pt x="647835" y="1755414"/>
                  <a:pt x="0" y="1362451"/>
                  <a:pt x="0" y="877707"/>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9051" tIns="272314" rIns="439051" bIns="272314" numCol="1" spcCol="1270" anchor="ctr" anchorCtr="0">
            <a:noAutofit/>
          </a:bodyPr>
          <a:lstStyle/>
          <a:p>
            <a:pPr marL="0" lvl="0" indent="0" algn="ctr" defTabSz="1066800">
              <a:lnSpc>
                <a:spcPct val="90000"/>
              </a:lnSpc>
              <a:spcBef>
                <a:spcPct val="0"/>
              </a:spcBef>
              <a:spcAft>
                <a:spcPct val="35000"/>
              </a:spcAft>
              <a:buNone/>
            </a:pPr>
            <a:r>
              <a:rPr lang="en-AU" sz="2000" b="1" kern="1200"/>
              <a:t>Trip planning considerations</a:t>
            </a:r>
          </a:p>
        </p:txBody>
      </p:sp>
      <p:sp>
        <p:nvSpPr>
          <p:cNvPr id="9" name="Freeform: Shape 8">
            <a:extLst>
              <a:ext uri="{FF2B5EF4-FFF2-40B4-BE49-F238E27FC236}">
                <a16:creationId xmlns:a16="http://schemas.microsoft.com/office/drawing/2014/main" id="{213FD904-71E0-7BF6-0AEA-CAC289C5B431}"/>
              </a:ext>
            </a:extLst>
          </p:cNvPr>
          <p:cNvSpPr/>
          <p:nvPr/>
        </p:nvSpPr>
        <p:spPr>
          <a:xfrm>
            <a:off x="4656669" y="1337308"/>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275" tIns="217474" rIns="355275" bIns="217474" numCol="1" spcCol="1270" anchor="ctr" anchorCtr="1">
            <a:noAutofit/>
          </a:bodyPr>
          <a:lstStyle/>
          <a:p>
            <a:pPr marL="0" lvl="0" indent="0" algn="ctr" defTabSz="711200">
              <a:lnSpc>
                <a:spcPct val="114000"/>
              </a:lnSpc>
              <a:spcBef>
                <a:spcPct val="0"/>
              </a:spcBef>
              <a:spcAft>
                <a:spcPts val="1200"/>
              </a:spcAft>
              <a:buNone/>
            </a:pPr>
            <a:r>
              <a:rPr lang="en-AU" sz="1600" kern="1200"/>
              <a:t>Distance of trip</a:t>
            </a:r>
          </a:p>
        </p:txBody>
      </p:sp>
      <p:sp>
        <p:nvSpPr>
          <p:cNvPr id="11" name="Freeform: Shape 10">
            <a:extLst>
              <a:ext uri="{FF2B5EF4-FFF2-40B4-BE49-F238E27FC236}">
                <a16:creationId xmlns:a16="http://schemas.microsoft.com/office/drawing/2014/main" id="{9A88A3FD-CB9D-25CF-173D-7EF286E7A548}"/>
              </a:ext>
            </a:extLst>
          </p:cNvPr>
          <p:cNvSpPr/>
          <p:nvPr/>
        </p:nvSpPr>
        <p:spPr>
          <a:xfrm>
            <a:off x="7527001" y="2308075"/>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275" tIns="217474" rIns="355275" bIns="217474" numCol="1" spcCol="1270" anchor="ctr" anchorCtr="1">
            <a:noAutofit/>
          </a:bodyPr>
          <a:lstStyle/>
          <a:p>
            <a:pPr marL="0" lvl="0" indent="0" algn="ctr" defTabSz="711200">
              <a:lnSpc>
                <a:spcPct val="114000"/>
              </a:lnSpc>
              <a:spcBef>
                <a:spcPct val="0"/>
              </a:spcBef>
              <a:spcAft>
                <a:spcPts val="1200"/>
              </a:spcAft>
              <a:buNone/>
            </a:pPr>
            <a:r>
              <a:rPr lang="en-AU" sz="1600" kern="1200"/>
              <a:t> where are the charging stations</a:t>
            </a:r>
          </a:p>
        </p:txBody>
      </p:sp>
      <p:sp>
        <p:nvSpPr>
          <p:cNvPr id="13" name="Freeform: Shape 12">
            <a:extLst>
              <a:ext uri="{FF2B5EF4-FFF2-40B4-BE49-F238E27FC236}">
                <a16:creationId xmlns:a16="http://schemas.microsoft.com/office/drawing/2014/main" id="{87753B06-3213-3C4C-24CA-DE90364C9E73}"/>
              </a:ext>
            </a:extLst>
          </p:cNvPr>
          <p:cNvSpPr/>
          <p:nvPr/>
        </p:nvSpPr>
        <p:spPr>
          <a:xfrm>
            <a:off x="7527001" y="4249630"/>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275" tIns="217474" rIns="355275" bIns="217474" numCol="1" spcCol="1270" anchor="ctr" anchorCtr="1">
            <a:noAutofit/>
          </a:bodyPr>
          <a:lstStyle/>
          <a:p>
            <a:pPr marL="0" lvl="0" indent="0" algn="ctr" defTabSz="711200">
              <a:lnSpc>
                <a:spcPct val="114000"/>
              </a:lnSpc>
              <a:spcBef>
                <a:spcPct val="0"/>
              </a:spcBef>
              <a:spcAft>
                <a:spcPts val="1200"/>
              </a:spcAft>
              <a:buNone/>
            </a:pPr>
            <a:r>
              <a:rPr lang="en-AU" sz="1600" kern="1200"/>
              <a:t> where to stay</a:t>
            </a:r>
          </a:p>
        </p:txBody>
      </p:sp>
      <p:sp>
        <p:nvSpPr>
          <p:cNvPr id="15" name="Freeform: Shape 14">
            <a:extLst>
              <a:ext uri="{FF2B5EF4-FFF2-40B4-BE49-F238E27FC236}">
                <a16:creationId xmlns:a16="http://schemas.microsoft.com/office/drawing/2014/main" id="{10716AEE-1DF5-4185-F24A-833869DF9B6E}"/>
              </a:ext>
            </a:extLst>
          </p:cNvPr>
          <p:cNvSpPr/>
          <p:nvPr/>
        </p:nvSpPr>
        <p:spPr>
          <a:xfrm>
            <a:off x="4656669" y="5220397"/>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275" tIns="217474" rIns="355275" bIns="217474" numCol="1" spcCol="1270" anchor="ctr" anchorCtr="1">
            <a:noAutofit/>
          </a:bodyPr>
          <a:lstStyle/>
          <a:p>
            <a:pPr marL="0" lvl="0" indent="0" algn="ctr" defTabSz="711200">
              <a:lnSpc>
                <a:spcPct val="114000"/>
              </a:lnSpc>
              <a:spcBef>
                <a:spcPct val="0"/>
              </a:spcBef>
              <a:spcAft>
                <a:spcPts val="1200"/>
              </a:spcAft>
              <a:buNone/>
            </a:pPr>
            <a:r>
              <a:rPr lang="en-AU" sz="1600" kern="1200"/>
              <a:t>Travellers will need breaks</a:t>
            </a:r>
          </a:p>
        </p:txBody>
      </p:sp>
      <p:sp>
        <p:nvSpPr>
          <p:cNvPr id="17" name="Freeform: Shape 16">
            <a:extLst>
              <a:ext uri="{FF2B5EF4-FFF2-40B4-BE49-F238E27FC236}">
                <a16:creationId xmlns:a16="http://schemas.microsoft.com/office/drawing/2014/main" id="{5E053B30-E34F-AB8C-ED06-6C1F58AC3915}"/>
              </a:ext>
            </a:extLst>
          </p:cNvPr>
          <p:cNvSpPr/>
          <p:nvPr/>
        </p:nvSpPr>
        <p:spPr>
          <a:xfrm>
            <a:off x="1538659" y="4249634"/>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45115" tIns="207314" rIns="345115" bIns="207314" numCol="1" spcCol="1270" anchor="ctr" anchorCtr="1">
            <a:noAutofit/>
          </a:bodyPr>
          <a:lstStyle/>
          <a:p>
            <a:pPr marL="0" lvl="0" indent="0" algn="ctr" defTabSz="711200">
              <a:lnSpc>
                <a:spcPct val="114000"/>
              </a:lnSpc>
              <a:spcBef>
                <a:spcPct val="0"/>
              </a:spcBef>
              <a:spcAft>
                <a:spcPts val="1200"/>
              </a:spcAft>
              <a:buNone/>
            </a:pPr>
            <a:r>
              <a:rPr lang="en-AU" sz="1600" kern="1200"/>
              <a:t>Average distance car can travel on a full charge</a:t>
            </a:r>
          </a:p>
        </p:txBody>
      </p:sp>
      <p:sp>
        <p:nvSpPr>
          <p:cNvPr id="19" name="Freeform: Shape 18">
            <a:extLst>
              <a:ext uri="{FF2B5EF4-FFF2-40B4-BE49-F238E27FC236}">
                <a16:creationId xmlns:a16="http://schemas.microsoft.com/office/drawing/2014/main" id="{0811405E-08AF-3B59-0118-2BAB813E1FF9}"/>
              </a:ext>
            </a:extLst>
          </p:cNvPr>
          <p:cNvSpPr/>
          <p:nvPr/>
        </p:nvSpPr>
        <p:spPr>
          <a:xfrm>
            <a:off x="1538659" y="2308071"/>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275" tIns="217474" rIns="355275" bIns="217474" numCol="1" spcCol="1270" anchor="ctr" anchorCtr="1">
            <a:noAutofit/>
          </a:bodyPr>
          <a:lstStyle/>
          <a:p>
            <a:pPr marL="0" lvl="0" indent="0" algn="ctr" defTabSz="711200">
              <a:lnSpc>
                <a:spcPct val="114000"/>
              </a:lnSpc>
              <a:spcBef>
                <a:spcPct val="0"/>
              </a:spcBef>
              <a:spcAft>
                <a:spcPts val="1200"/>
              </a:spcAft>
              <a:buNone/>
            </a:pPr>
            <a:r>
              <a:rPr lang="en-AU" sz="1600" kern="1200"/>
              <a:t>temperature</a:t>
            </a:r>
          </a:p>
        </p:txBody>
      </p:sp>
      <p:grpSp>
        <p:nvGrpSpPr>
          <p:cNvPr id="20" name="Group 19">
            <a:extLst>
              <a:ext uri="{FF2B5EF4-FFF2-40B4-BE49-F238E27FC236}">
                <a16:creationId xmlns:a16="http://schemas.microsoft.com/office/drawing/2014/main" id="{18AED204-E721-265C-CB00-1EE3159373E1}"/>
              </a:ext>
              <a:ext uri="{C183D7F6-B498-43B3-948B-1728B52AA6E4}">
                <adec:decorative xmlns:adec="http://schemas.microsoft.com/office/drawing/2017/decorative" val="1"/>
              </a:ext>
            </a:extLst>
          </p:cNvPr>
          <p:cNvGrpSpPr/>
          <p:nvPr/>
        </p:nvGrpSpPr>
        <p:grpSpPr>
          <a:xfrm>
            <a:off x="3744515" y="2752934"/>
            <a:ext cx="3950167" cy="2467462"/>
            <a:chOff x="3744515" y="2752934"/>
            <a:chExt cx="3950167" cy="2467462"/>
          </a:xfrm>
        </p:grpSpPr>
        <p:sp>
          <p:nvSpPr>
            <p:cNvPr id="8" name="Freeform: Shape 7">
              <a:extLst>
                <a:ext uri="{FF2B5EF4-FFF2-40B4-BE49-F238E27FC236}">
                  <a16:creationId xmlns:a16="http://schemas.microsoft.com/office/drawing/2014/main" id="{2A0C6B19-2270-DC59-D008-ECA458077003}"/>
                </a:ext>
              </a:extLst>
            </p:cNvPr>
            <p:cNvSpPr/>
            <p:nvPr/>
          </p:nvSpPr>
          <p:spPr>
            <a:xfrm rot="16200000">
              <a:off x="5656954" y="2918716"/>
              <a:ext cx="356023" cy="24460"/>
            </a:xfrm>
            <a:custGeom>
              <a:avLst/>
              <a:gdLst>
                <a:gd name="connsiteX0" fmla="*/ 0 w 356023"/>
                <a:gd name="connsiteY0" fmla="*/ 12230 h 24460"/>
                <a:gd name="connsiteX1" fmla="*/ 356023 w 356023"/>
                <a:gd name="connsiteY1" fmla="*/ 12230 h 24460"/>
              </a:gdLst>
              <a:ahLst/>
              <a:cxnLst>
                <a:cxn ang="0">
                  <a:pos x="connsiteX0" y="connsiteY0"/>
                </a:cxn>
                <a:cxn ang="0">
                  <a:pos x="connsiteX1" y="connsiteY1"/>
                </a:cxn>
              </a:cxnLst>
              <a:rect l="l" t="t" r="r" b="b"/>
              <a:pathLst>
                <a:path w="356023" h="24460">
                  <a:moveTo>
                    <a:pt x="0" y="12230"/>
                  </a:moveTo>
                  <a:lnTo>
                    <a:pt x="356023"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1810" tIns="3330" rIns="181812" bIns="3329"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0" name="Freeform: Shape 9">
              <a:extLst>
                <a:ext uri="{FF2B5EF4-FFF2-40B4-BE49-F238E27FC236}">
                  <a16:creationId xmlns:a16="http://schemas.microsoft.com/office/drawing/2014/main" id="{07D1F336-B377-A66E-525E-4FAE8FF6EA64}"/>
                </a:ext>
              </a:extLst>
            </p:cNvPr>
            <p:cNvSpPr/>
            <p:nvPr/>
          </p:nvSpPr>
          <p:spPr>
            <a:xfrm rot="20478834">
              <a:off x="7082641" y="3448959"/>
              <a:ext cx="612041" cy="24460"/>
            </a:xfrm>
            <a:custGeom>
              <a:avLst/>
              <a:gdLst>
                <a:gd name="connsiteX0" fmla="*/ 0 w 612041"/>
                <a:gd name="connsiteY0" fmla="*/ 12230 h 24460"/>
                <a:gd name="connsiteX1" fmla="*/ 612041 w 612041"/>
                <a:gd name="connsiteY1" fmla="*/ 12230 h 24460"/>
              </a:gdLst>
              <a:ahLst/>
              <a:cxnLst>
                <a:cxn ang="0">
                  <a:pos x="connsiteX0" y="connsiteY0"/>
                </a:cxn>
                <a:cxn ang="0">
                  <a:pos x="connsiteX1" y="connsiteY1"/>
                </a:cxn>
              </a:cxnLst>
              <a:rect l="l" t="t" r="r" b="b"/>
              <a:pathLst>
                <a:path w="612041" h="24460">
                  <a:moveTo>
                    <a:pt x="0" y="12230"/>
                  </a:moveTo>
                  <a:lnTo>
                    <a:pt x="612041"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3419" tIns="-3071" rIns="303419" bIns="-3072"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2" name="Freeform: Shape 11">
              <a:extLst>
                <a:ext uri="{FF2B5EF4-FFF2-40B4-BE49-F238E27FC236}">
                  <a16:creationId xmlns:a16="http://schemas.microsoft.com/office/drawing/2014/main" id="{AFCD9644-1D14-3C98-EAEA-9892971BB6CF}"/>
                </a:ext>
              </a:extLst>
            </p:cNvPr>
            <p:cNvSpPr/>
            <p:nvPr/>
          </p:nvSpPr>
          <p:spPr>
            <a:xfrm rot="1121166">
              <a:off x="7082641" y="4499913"/>
              <a:ext cx="612041" cy="24460"/>
            </a:xfrm>
            <a:custGeom>
              <a:avLst/>
              <a:gdLst>
                <a:gd name="connsiteX0" fmla="*/ 0 w 612041"/>
                <a:gd name="connsiteY0" fmla="*/ 12230 h 24460"/>
                <a:gd name="connsiteX1" fmla="*/ 612041 w 612041"/>
                <a:gd name="connsiteY1" fmla="*/ 12230 h 24460"/>
              </a:gdLst>
              <a:ahLst/>
              <a:cxnLst>
                <a:cxn ang="0">
                  <a:pos x="connsiteX0" y="connsiteY0"/>
                </a:cxn>
                <a:cxn ang="0">
                  <a:pos x="connsiteX1" y="connsiteY1"/>
                </a:cxn>
              </a:cxnLst>
              <a:rect l="l" t="t" r="r" b="b"/>
              <a:pathLst>
                <a:path w="612041" h="24460">
                  <a:moveTo>
                    <a:pt x="0" y="12230"/>
                  </a:moveTo>
                  <a:lnTo>
                    <a:pt x="612041"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3419" tIns="-3072" rIns="303419" bIns="-3071"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4" name="Freeform: Shape 13">
              <a:extLst>
                <a:ext uri="{FF2B5EF4-FFF2-40B4-BE49-F238E27FC236}">
                  <a16:creationId xmlns:a16="http://schemas.microsoft.com/office/drawing/2014/main" id="{65336ECE-DBAC-27C9-8926-2FDEC40B3CC0}"/>
                </a:ext>
              </a:extLst>
            </p:cNvPr>
            <p:cNvSpPr/>
            <p:nvPr/>
          </p:nvSpPr>
          <p:spPr>
            <a:xfrm rot="5400000">
              <a:off x="5656954" y="5030155"/>
              <a:ext cx="356023" cy="24460"/>
            </a:xfrm>
            <a:custGeom>
              <a:avLst/>
              <a:gdLst>
                <a:gd name="connsiteX0" fmla="*/ 0 w 356023"/>
                <a:gd name="connsiteY0" fmla="*/ 12230 h 24460"/>
                <a:gd name="connsiteX1" fmla="*/ 356023 w 356023"/>
                <a:gd name="connsiteY1" fmla="*/ 12230 h 24460"/>
              </a:gdLst>
              <a:ahLst/>
              <a:cxnLst>
                <a:cxn ang="0">
                  <a:pos x="connsiteX0" y="connsiteY0"/>
                </a:cxn>
                <a:cxn ang="0">
                  <a:pos x="connsiteX1" y="connsiteY1"/>
                </a:cxn>
              </a:cxnLst>
              <a:rect l="l" t="t" r="r" b="b"/>
              <a:pathLst>
                <a:path w="356023" h="24460">
                  <a:moveTo>
                    <a:pt x="0" y="12230"/>
                  </a:moveTo>
                  <a:lnTo>
                    <a:pt x="356023"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1811" tIns="3329" rIns="181811" bIns="3330"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6" name="Freeform: Shape 15">
              <a:extLst>
                <a:ext uri="{FF2B5EF4-FFF2-40B4-BE49-F238E27FC236}">
                  <a16:creationId xmlns:a16="http://schemas.microsoft.com/office/drawing/2014/main" id="{E320CA37-4985-FAC6-78D9-77F20B811E01}"/>
                </a:ext>
              </a:extLst>
            </p:cNvPr>
            <p:cNvSpPr/>
            <p:nvPr/>
          </p:nvSpPr>
          <p:spPr>
            <a:xfrm rot="20562372">
              <a:off x="3744515" y="4497370"/>
              <a:ext cx="821717" cy="24461"/>
            </a:xfrm>
            <a:custGeom>
              <a:avLst/>
              <a:gdLst>
                <a:gd name="connsiteX0" fmla="*/ 0 w 821717"/>
                <a:gd name="connsiteY0" fmla="*/ 12230 h 24460"/>
                <a:gd name="connsiteX1" fmla="*/ 821717 w 821717"/>
                <a:gd name="connsiteY1" fmla="*/ 12230 h 24460"/>
              </a:gdLst>
              <a:ahLst/>
              <a:cxnLst>
                <a:cxn ang="0">
                  <a:pos x="connsiteX0" y="connsiteY0"/>
                </a:cxn>
                <a:cxn ang="0">
                  <a:pos x="connsiteX1" y="connsiteY1"/>
                </a:cxn>
              </a:cxnLst>
              <a:rect l="l" t="t" r="r" b="b"/>
              <a:pathLst>
                <a:path w="821717" h="24460">
                  <a:moveTo>
                    <a:pt x="821717" y="12230"/>
                  </a:moveTo>
                  <a:lnTo>
                    <a:pt x="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3015" tIns="-8312" rIns="403016" bIns="-8313"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8" name="Freeform: Shape 17">
              <a:extLst>
                <a:ext uri="{FF2B5EF4-FFF2-40B4-BE49-F238E27FC236}">
                  <a16:creationId xmlns:a16="http://schemas.microsoft.com/office/drawing/2014/main" id="{82379FFB-E131-C162-D95A-6B4C577C8536}"/>
                </a:ext>
              </a:extLst>
            </p:cNvPr>
            <p:cNvSpPr/>
            <p:nvPr/>
          </p:nvSpPr>
          <p:spPr>
            <a:xfrm rot="1037628">
              <a:off x="3744515" y="3451499"/>
              <a:ext cx="821717" cy="24461"/>
            </a:xfrm>
            <a:custGeom>
              <a:avLst/>
              <a:gdLst>
                <a:gd name="connsiteX0" fmla="*/ 0 w 821717"/>
                <a:gd name="connsiteY0" fmla="*/ 12230 h 24460"/>
                <a:gd name="connsiteX1" fmla="*/ 821717 w 821717"/>
                <a:gd name="connsiteY1" fmla="*/ 12230 h 24460"/>
              </a:gdLst>
              <a:ahLst/>
              <a:cxnLst>
                <a:cxn ang="0">
                  <a:pos x="connsiteX0" y="connsiteY0"/>
                </a:cxn>
                <a:cxn ang="0">
                  <a:pos x="connsiteX1" y="connsiteY1"/>
                </a:cxn>
              </a:cxnLst>
              <a:rect l="l" t="t" r="r" b="b"/>
              <a:pathLst>
                <a:path w="821717" h="24460">
                  <a:moveTo>
                    <a:pt x="821717" y="12230"/>
                  </a:moveTo>
                  <a:lnTo>
                    <a:pt x="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3016" tIns="-8312" rIns="403015" bIns="-8313" numCol="1" spcCol="1270" anchor="ctr" anchorCtr="0">
              <a:noAutofit/>
            </a:bodyPr>
            <a:lstStyle/>
            <a:p>
              <a:pPr marL="0" lvl="0" indent="0" algn="ctr" defTabSz="222250">
                <a:lnSpc>
                  <a:spcPct val="90000"/>
                </a:lnSpc>
                <a:spcBef>
                  <a:spcPct val="0"/>
                </a:spcBef>
                <a:spcAft>
                  <a:spcPct val="35000"/>
                </a:spcAft>
                <a:buNone/>
              </a:pPr>
              <a:endParaRPr lang="en-AU" sz="500" kern="1200"/>
            </a:p>
          </p:txBody>
        </p:sp>
      </p:grpSp>
      <p:sp>
        <p:nvSpPr>
          <p:cNvPr id="2" name="Slide Number Placeholder 1">
            <a:extLst>
              <a:ext uri="{FF2B5EF4-FFF2-40B4-BE49-F238E27FC236}">
                <a16:creationId xmlns:a16="http://schemas.microsoft.com/office/drawing/2014/main" id="{32215654-44AF-8AD8-1009-B4484702BF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44926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9A32-05FE-6000-794D-9CED47170F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142FF7-1019-BF35-A6E1-1F63B234E8EC}"/>
              </a:ext>
            </a:extLst>
          </p:cNvPr>
          <p:cNvSpPr>
            <a:spLocks noGrp="1"/>
          </p:cNvSpPr>
          <p:nvPr>
            <p:ph type="ctrTitle"/>
          </p:nvPr>
        </p:nvSpPr>
        <p:spPr>
          <a:xfrm>
            <a:off x="540000" y="4067881"/>
            <a:ext cx="11291998" cy="1630554"/>
          </a:xfrm>
        </p:spPr>
        <p:txBody>
          <a:bodyPr/>
          <a:lstStyle/>
          <a:p>
            <a:r>
              <a:rPr lang="en-AU">
                <a:latin typeface="+mj-lt"/>
              </a:rPr>
              <a:t>Extension – Cyber issues with EV chargers</a:t>
            </a:r>
          </a:p>
        </p:txBody>
      </p:sp>
    </p:spTree>
    <p:extLst>
      <p:ext uri="{BB962C8B-B14F-4D97-AF65-F5344CB8AC3E}">
        <p14:creationId xmlns:p14="http://schemas.microsoft.com/office/powerpoint/2010/main" val="250924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BE6C-4E9E-C3F9-9D6E-4D73ACE36F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F92D28-A5F3-EB4D-32E0-72C1CC91BEDA}"/>
              </a:ext>
            </a:extLst>
          </p:cNvPr>
          <p:cNvSpPr txBox="1">
            <a:spLocks noGrp="1"/>
          </p:cNvSpPr>
          <p:nvPr>
            <p:ph type="title" idx="4294967295"/>
          </p:nvPr>
        </p:nvSpPr>
        <p:spPr>
          <a:xfrm>
            <a:off x="26988" y="-808331"/>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‘This Is How Easy It Is to Hack EV Chargers | WSJ’ (7:54)</a:t>
            </a:r>
          </a:p>
        </p:txBody>
      </p:sp>
      <p:pic>
        <p:nvPicPr>
          <p:cNvPr id="8" name="Online Media 7" descr="Image shows thumbnail for YouTube clip embedded into this slide: 'This Is How Easy It Is to Hack EV Chargers'">
            <a:hlinkClick r:id="" action="ppaction://media"/>
            <a:extLst>
              <a:ext uri="{FF2B5EF4-FFF2-40B4-BE49-F238E27FC236}">
                <a16:creationId xmlns:a16="http://schemas.microsoft.com/office/drawing/2014/main" id="{7DF775C8-AEE0-5451-6649-30C530B8E3D2}"/>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8AE22BC9-F5E7-AC82-DFEF-6DEA3C939F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181</a:t>
            </a:fld>
            <a:endParaRPr lang="en-AU"/>
          </a:p>
        </p:txBody>
      </p:sp>
    </p:spTree>
    <p:extLst>
      <p:ext uri="{BB962C8B-B14F-4D97-AF65-F5344CB8AC3E}">
        <p14:creationId xmlns:p14="http://schemas.microsoft.com/office/powerpoint/2010/main" val="133550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00B07-8850-7B1C-069E-9BC636A90CF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FF6261-9DB2-B8A7-CD3E-2BAB3981D7B3}"/>
              </a:ext>
            </a:extLst>
          </p:cNvPr>
          <p:cNvSpPr>
            <a:spLocks noGrp="1"/>
          </p:cNvSpPr>
          <p:nvPr>
            <p:ph type="title"/>
          </p:nvPr>
        </p:nvSpPr>
        <p:spPr/>
        <p:txBody>
          <a:bodyPr/>
          <a:lstStyle/>
          <a:p>
            <a:r>
              <a:rPr lang="en-AU">
                <a:latin typeface="+mj-lt"/>
              </a:rPr>
              <a:t>EV cyber security concerns</a:t>
            </a:r>
          </a:p>
        </p:txBody>
      </p:sp>
      <p:sp>
        <p:nvSpPr>
          <p:cNvPr id="6" name="Freeform: Shape 5">
            <a:extLst>
              <a:ext uri="{FF2B5EF4-FFF2-40B4-BE49-F238E27FC236}">
                <a16:creationId xmlns:a16="http://schemas.microsoft.com/office/drawing/2014/main" id="{1EF0F9B5-ED7E-D4B2-C307-B0D931023D23}"/>
              </a:ext>
            </a:extLst>
          </p:cNvPr>
          <p:cNvSpPr/>
          <p:nvPr/>
        </p:nvSpPr>
        <p:spPr>
          <a:xfrm>
            <a:off x="4649018" y="2928959"/>
            <a:ext cx="2893962" cy="1755414"/>
          </a:xfrm>
          <a:custGeom>
            <a:avLst/>
            <a:gdLst>
              <a:gd name="connsiteX0" fmla="*/ 0 w 2893962"/>
              <a:gd name="connsiteY0" fmla="*/ 877707 h 1755414"/>
              <a:gd name="connsiteX1" fmla="*/ 1446981 w 2893962"/>
              <a:gd name="connsiteY1" fmla="*/ 0 h 1755414"/>
              <a:gd name="connsiteX2" fmla="*/ 2893962 w 2893962"/>
              <a:gd name="connsiteY2" fmla="*/ 877707 h 1755414"/>
              <a:gd name="connsiteX3" fmla="*/ 1446981 w 2893962"/>
              <a:gd name="connsiteY3" fmla="*/ 1755414 h 1755414"/>
              <a:gd name="connsiteX4" fmla="*/ 0 w 2893962"/>
              <a:gd name="connsiteY4" fmla="*/ 877707 h 175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962" h="1755414">
                <a:moveTo>
                  <a:pt x="0" y="877707"/>
                </a:moveTo>
                <a:cubicBezTo>
                  <a:pt x="0" y="392963"/>
                  <a:pt x="647835" y="0"/>
                  <a:pt x="1446981" y="0"/>
                </a:cubicBezTo>
                <a:cubicBezTo>
                  <a:pt x="2246127" y="0"/>
                  <a:pt x="2893962" y="392963"/>
                  <a:pt x="2893962" y="877707"/>
                </a:cubicBezTo>
                <a:cubicBezTo>
                  <a:pt x="2893962" y="1362451"/>
                  <a:pt x="2246127" y="1755414"/>
                  <a:pt x="1446981" y="1755414"/>
                </a:cubicBezTo>
                <a:cubicBezTo>
                  <a:pt x="647835" y="1755414"/>
                  <a:pt x="0" y="1362451"/>
                  <a:pt x="0" y="877707"/>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9051" tIns="272314" rIns="439051" bIns="272314" numCol="1" spcCol="1270" anchor="ctr" anchorCtr="0">
            <a:noAutofit/>
          </a:bodyPr>
          <a:lstStyle/>
          <a:p>
            <a:pPr marL="0" lvl="0" indent="0" algn="ctr" defTabSz="1066800">
              <a:lnSpc>
                <a:spcPct val="90000"/>
              </a:lnSpc>
              <a:spcBef>
                <a:spcPct val="0"/>
              </a:spcBef>
              <a:spcAft>
                <a:spcPct val="35000"/>
              </a:spcAft>
              <a:buNone/>
            </a:pPr>
            <a:r>
              <a:rPr lang="en-AU" sz="2400" b="1" kern="1200">
                <a:latin typeface="+mj-lt"/>
              </a:rPr>
              <a:t>EV cyber security issues</a:t>
            </a:r>
          </a:p>
        </p:txBody>
      </p:sp>
      <p:sp>
        <p:nvSpPr>
          <p:cNvPr id="8" name="Freeform: Shape 7">
            <a:extLst>
              <a:ext uri="{FF2B5EF4-FFF2-40B4-BE49-F238E27FC236}">
                <a16:creationId xmlns:a16="http://schemas.microsoft.com/office/drawing/2014/main" id="{A88E2C59-A813-CFFD-A966-247EF1A58694}"/>
              </a:ext>
            </a:extLst>
          </p:cNvPr>
          <p:cNvSpPr/>
          <p:nvPr/>
        </p:nvSpPr>
        <p:spPr>
          <a:xfrm>
            <a:off x="4917702" y="1157308"/>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7815" tIns="220014" rIns="357815" bIns="220014" numCol="1" spcCol="1270" anchor="ctr" anchorCtr="0">
            <a:noAutofit/>
          </a:bodyPr>
          <a:lstStyle/>
          <a:p>
            <a:pPr marL="0" lvl="0" indent="0" algn="ctr" defTabSz="889000">
              <a:lnSpc>
                <a:spcPct val="90000"/>
              </a:lnSpc>
              <a:spcBef>
                <a:spcPct val="0"/>
              </a:spcBef>
              <a:spcAft>
                <a:spcPct val="35000"/>
              </a:spcAft>
              <a:buNone/>
            </a:pPr>
            <a:r>
              <a:rPr lang="en-AU" sz="2000" kern="1200"/>
              <a:t>Click to add text </a:t>
            </a:r>
          </a:p>
        </p:txBody>
      </p:sp>
      <p:sp>
        <p:nvSpPr>
          <p:cNvPr id="10" name="Freeform: Shape 9">
            <a:extLst>
              <a:ext uri="{FF2B5EF4-FFF2-40B4-BE49-F238E27FC236}">
                <a16:creationId xmlns:a16="http://schemas.microsoft.com/office/drawing/2014/main" id="{393717E6-C7BE-E1CE-535E-C899916C186C}"/>
              </a:ext>
            </a:extLst>
          </p:cNvPr>
          <p:cNvSpPr/>
          <p:nvPr/>
        </p:nvSpPr>
        <p:spPr>
          <a:xfrm>
            <a:off x="7788034" y="2128075"/>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7815" tIns="220014" rIns="357815" bIns="220014" numCol="1" spcCol="1270" anchor="ctr" anchorCtr="0">
            <a:noAutofit/>
          </a:bodyPr>
          <a:lstStyle/>
          <a:p>
            <a:pPr marL="0" lvl="0" indent="0" algn="ctr" defTabSz="889000">
              <a:lnSpc>
                <a:spcPct val="90000"/>
              </a:lnSpc>
              <a:spcBef>
                <a:spcPct val="0"/>
              </a:spcBef>
              <a:spcAft>
                <a:spcPct val="35000"/>
              </a:spcAft>
              <a:buNone/>
            </a:pPr>
            <a:r>
              <a:rPr lang="en-AU" sz="2000" kern="1200"/>
              <a:t>Click to add text </a:t>
            </a:r>
          </a:p>
        </p:txBody>
      </p:sp>
      <p:sp>
        <p:nvSpPr>
          <p:cNvPr id="12" name="Freeform: Shape 11">
            <a:extLst>
              <a:ext uri="{FF2B5EF4-FFF2-40B4-BE49-F238E27FC236}">
                <a16:creationId xmlns:a16="http://schemas.microsoft.com/office/drawing/2014/main" id="{34D4E0EC-87F8-9279-FCCF-9353B2E9B270}"/>
              </a:ext>
            </a:extLst>
          </p:cNvPr>
          <p:cNvSpPr/>
          <p:nvPr/>
        </p:nvSpPr>
        <p:spPr>
          <a:xfrm>
            <a:off x="7788034" y="4069630"/>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7815" tIns="220014" rIns="357815" bIns="220014" numCol="1" spcCol="1270" anchor="ctr" anchorCtr="0">
            <a:noAutofit/>
          </a:bodyPr>
          <a:lstStyle/>
          <a:p>
            <a:pPr marL="0" lvl="0" indent="0" algn="ctr" defTabSz="889000">
              <a:lnSpc>
                <a:spcPct val="90000"/>
              </a:lnSpc>
              <a:spcBef>
                <a:spcPct val="0"/>
              </a:spcBef>
              <a:spcAft>
                <a:spcPct val="35000"/>
              </a:spcAft>
              <a:buNone/>
            </a:pPr>
            <a:r>
              <a:rPr lang="en-AU" sz="2000" kern="1200"/>
              <a:t>Click to add text </a:t>
            </a:r>
          </a:p>
        </p:txBody>
      </p:sp>
      <p:sp>
        <p:nvSpPr>
          <p:cNvPr id="14" name="Freeform: Shape 13">
            <a:extLst>
              <a:ext uri="{FF2B5EF4-FFF2-40B4-BE49-F238E27FC236}">
                <a16:creationId xmlns:a16="http://schemas.microsoft.com/office/drawing/2014/main" id="{2F8DBAE7-A23B-CEF8-EF38-CDB4F17573E0}"/>
              </a:ext>
            </a:extLst>
          </p:cNvPr>
          <p:cNvSpPr/>
          <p:nvPr/>
        </p:nvSpPr>
        <p:spPr>
          <a:xfrm>
            <a:off x="4917702" y="5040397"/>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7815" tIns="220014" rIns="357815" bIns="220014" numCol="1" spcCol="1270" anchor="ctr" anchorCtr="0">
            <a:noAutofit/>
          </a:bodyPr>
          <a:lstStyle/>
          <a:p>
            <a:pPr marL="0" lvl="0" indent="0" algn="ctr" defTabSz="889000">
              <a:lnSpc>
                <a:spcPct val="90000"/>
              </a:lnSpc>
              <a:spcBef>
                <a:spcPct val="0"/>
              </a:spcBef>
              <a:spcAft>
                <a:spcPct val="35000"/>
              </a:spcAft>
              <a:buNone/>
            </a:pPr>
            <a:r>
              <a:rPr lang="en-AU" sz="2000" kern="1200"/>
              <a:t>Click to add text </a:t>
            </a:r>
          </a:p>
        </p:txBody>
      </p:sp>
      <p:sp>
        <p:nvSpPr>
          <p:cNvPr id="16" name="Freeform: Shape 15">
            <a:extLst>
              <a:ext uri="{FF2B5EF4-FFF2-40B4-BE49-F238E27FC236}">
                <a16:creationId xmlns:a16="http://schemas.microsoft.com/office/drawing/2014/main" id="{27891954-4234-55A1-6299-BD3DA1186F7A}"/>
              </a:ext>
            </a:extLst>
          </p:cNvPr>
          <p:cNvSpPr/>
          <p:nvPr/>
        </p:nvSpPr>
        <p:spPr>
          <a:xfrm>
            <a:off x="1799692" y="4069634"/>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7815" tIns="220014" rIns="357815" bIns="220014" numCol="1" spcCol="1270" anchor="ctr" anchorCtr="0">
            <a:noAutofit/>
          </a:bodyPr>
          <a:lstStyle/>
          <a:p>
            <a:pPr marL="0" lvl="0" indent="0" algn="ctr" defTabSz="889000">
              <a:lnSpc>
                <a:spcPct val="90000"/>
              </a:lnSpc>
              <a:spcBef>
                <a:spcPct val="0"/>
              </a:spcBef>
              <a:spcAft>
                <a:spcPct val="35000"/>
              </a:spcAft>
              <a:buNone/>
            </a:pPr>
            <a:r>
              <a:rPr lang="en-AU" sz="2000" kern="1200"/>
              <a:t>Click to add text</a:t>
            </a:r>
          </a:p>
        </p:txBody>
      </p:sp>
      <p:sp>
        <p:nvSpPr>
          <p:cNvPr id="18" name="Freeform: Shape 17">
            <a:extLst>
              <a:ext uri="{FF2B5EF4-FFF2-40B4-BE49-F238E27FC236}">
                <a16:creationId xmlns:a16="http://schemas.microsoft.com/office/drawing/2014/main" id="{6163AB0A-5AE8-7510-438A-70DFD3B802DB}"/>
              </a:ext>
            </a:extLst>
          </p:cNvPr>
          <p:cNvSpPr/>
          <p:nvPr/>
        </p:nvSpPr>
        <p:spPr>
          <a:xfrm>
            <a:off x="1799692" y="2128071"/>
            <a:ext cx="2356594" cy="1415626"/>
          </a:xfrm>
          <a:custGeom>
            <a:avLst/>
            <a:gdLst>
              <a:gd name="connsiteX0" fmla="*/ 0 w 2356594"/>
              <a:gd name="connsiteY0" fmla="*/ 707813 h 1415626"/>
              <a:gd name="connsiteX1" fmla="*/ 1178297 w 2356594"/>
              <a:gd name="connsiteY1" fmla="*/ 0 h 1415626"/>
              <a:gd name="connsiteX2" fmla="*/ 2356594 w 2356594"/>
              <a:gd name="connsiteY2" fmla="*/ 707813 h 1415626"/>
              <a:gd name="connsiteX3" fmla="*/ 1178297 w 2356594"/>
              <a:gd name="connsiteY3" fmla="*/ 1415626 h 1415626"/>
              <a:gd name="connsiteX4" fmla="*/ 0 w 2356594"/>
              <a:gd name="connsiteY4" fmla="*/ 707813 h 14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594" h="1415626">
                <a:moveTo>
                  <a:pt x="0" y="707813"/>
                </a:moveTo>
                <a:cubicBezTo>
                  <a:pt x="0" y="316899"/>
                  <a:pt x="527542" y="0"/>
                  <a:pt x="1178297" y="0"/>
                </a:cubicBezTo>
                <a:cubicBezTo>
                  <a:pt x="1829052" y="0"/>
                  <a:pt x="2356594" y="316899"/>
                  <a:pt x="2356594" y="707813"/>
                </a:cubicBezTo>
                <a:cubicBezTo>
                  <a:pt x="2356594" y="1098727"/>
                  <a:pt x="1829052" y="1415626"/>
                  <a:pt x="1178297" y="1415626"/>
                </a:cubicBezTo>
                <a:cubicBezTo>
                  <a:pt x="527542" y="1415626"/>
                  <a:pt x="0" y="1098727"/>
                  <a:pt x="0" y="70781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7815" tIns="220014" rIns="357815" bIns="220014" numCol="1" spcCol="1270" anchor="ctr" anchorCtr="0">
            <a:noAutofit/>
          </a:bodyPr>
          <a:lstStyle/>
          <a:p>
            <a:pPr marL="0" lvl="0" indent="0" algn="ctr" defTabSz="889000">
              <a:lnSpc>
                <a:spcPct val="90000"/>
              </a:lnSpc>
              <a:spcBef>
                <a:spcPct val="0"/>
              </a:spcBef>
              <a:spcAft>
                <a:spcPct val="35000"/>
              </a:spcAft>
              <a:buNone/>
            </a:pPr>
            <a:r>
              <a:rPr lang="en-AU" sz="2000" kern="1200"/>
              <a:t>Click to add text</a:t>
            </a:r>
          </a:p>
        </p:txBody>
      </p:sp>
      <p:grpSp>
        <p:nvGrpSpPr>
          <p:cNvPr id="19" name="Group 18">
            <a:extLst>
              <a:ext uri="{FF2B5EF4-FFF2-40B4-BE49-F238E27FC236}">
                <a16:creationId xmlns:a16="http://schemas.microsoft.com/office/drawing/2014/main" id="{28DB2946-1D58-D53D-21AE-52B6F1111A53}"/>
              </a:ext>
              <a:ext uri="{C183D7F6-B498-43B3-948B-1728B52AA6E4}">
                <adec:decorative xmlns:adec="http://schemas.microsoft.com/office/drawing/2017/decorative" val="1"/>
              </a:ext>
            </a:extLst>
          </p:cNvPr>
          <p:cNvGrpSpPr/>
          <p:nvPr/>
        </p:nvGrpSpPr>
        <p:grpSpPr>
          <a:xfrm>
            <a:off x="4005548" y="2572934"/>
            <a:ext cx="3950167" cy="2467462"/>
            <a:chOff x="4005548" y="2572934"/>
            <a:chExt cx="3950167" cy="2467462"/>
          </a:xfrm>
        </p:grpSpPr>
        <p:sp>
          <p:nvSpPr>
            <p:cNvPr id="7" name="Freeform: Shape 6">
              <a:extLst>
                <a:ext uri="{FF2B5EF4-FFF2-40B4-BE49-F238E27FC236}">
                  <a16:creationId xmlns:a16="http://schemas.microsoft.com/office/drawing/2014/main" id="{F47A11F9-810A-346C-DF1A-ED4C05095076}"/>
                </a:ext>
              </a:extLst>
            </p:cNvPr>
            <p:cNvSpPr/>
            <p:nvPr/>
          </p:nvSpPr>
          <p:spPr>
            <a:xfrm rot="16200000">
              <a:off x="5917987" y="2738716"/>
              <a:ext cx="356023" cy="24460"/>
            </a:xfrm>
            <a:custGeom>
              <a:avLst/>
              <a:gdLst>
                <a:gd name="connsiteX0" fmla="*/ 0 w 356023"/>
                <a:gd name="connsiteY0" fmla="*/ 12230 h 24460"/>
                <a:gd name="connsiteX1" fmla="*/ 356023 w 356023"/>
                <a:gd name="connsiteY1" fmla="*/ 12230 h 24460"/>
              </a:gdLst>
              <a:ahLst/>
              <a:cxnLst>
                <a:cxn ang="0">
                  <a:pos x="connsiteX0" y="connsiteY0"/>
                </a:cxn>
                <a:cxn ang="0">
                  <a:pos x="connsiteX1" y="connsiteY1"/>
                </a:cxn>
              </a:cxnLst>
              <a:rect l="l" t="t" r="r" b="b"/>
              <a:pathLst>
                <a:path w="356023" h="24460">
                  <a:moveTo>
                    <a:pt x="0" y="12230"/>
                  </a:moveTo>
                  <a:lnTo>
                    <a:pt x="356023"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1810" tIns="3330" rIns="181812" bIns="3329"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9" name="Freeform: Shape 8">
              <a:extLst>
                <a:ext uri="{FF2B5EF4-FFF2-40B4-BE49-F238E27FC236}">
                  <a16:creationId xmlns:a16="http://schemas.microsoft.com/office/drawing/2014/main" id="{02126C3A-0209-B72E-D86E-471FD452D7C5}"/>
                </a:ext>
              </a:extLst>
            </p:cNvPr>
            <p:cNvSpPr/>
            <p:nvPr/>
          </p:nvSpPr>
          <p:spPr>
            <a:xfrm rot="20478834">
              <a:off x="7343674" y="3268959"/>
              <a:ext cx="612041" cy="24460"/>
            </a:xfrm>
            <a:custGeom>
              <a:avLst/>
              <a:gdLst>
                <a:gd name="connsiteX0" fmla="*/ 0 w 612041"/>
                <a:gd name="connsiteY0" fmla="*/ 12230 h 24460"/>
                <a:gd name="connsiteX1" fmla="*/ 612041 w 612041"/>
                <a:gd name="connsiteY1" fmla="*/ 12230 h 24460"/>
              </a:gdLst>
              <a:ahLst/>
              <a:cxnLst>
                <a:cxn ang="0">
                  <a:pos x="connsiteX0" y="connsiteY0"/>
                </a:cxn>
                <a:cxn ang="0">
                  <a:pos x="connsiteX1" y="connsiteY1"/>
                </a:cxn>
              </a:cxnLst>
              <a:rect l="l" t="t" r="r" b="b"/>
              <a:pathLst>
                <a:path w="612041" h="24460">
                  <a:moveTo>
                    <a:pt x="0" y="12230"/>
                  </a:moveTo>
                  <a:lnTo>
                    <a:pt x="612041"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3419" tIns="-3071" rIns="303419" bIns="-3072"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1" name="Freeform: Shape 10">
              <a:extLst>
                <a:ext uri="{FF2B5EF4-FFF2-40B4-BE49-F238E27FC236}">
                  <a16:creationId xmlns:a16="http://schemas.microsoft.com/office/drawing/2014/main" id="{4411852B-AB93-F78A-C074-569A81638CDD}"/>
                </a:ext>
              </a:extLst>
            </p:cNvPr>
            <p:cNvSpPr/>
            <p:nvPr/>
          </p:nvSpPr>
          <p:spPr>
            <a:xfrm rot="1121166">
              <a:off x="7343674" y="4319913"/>
              <a:ext cx="612041" cy="24460"/>
            </a:xfrm>
            <a:custGeom>
              <a:avLst/>
              <a:gdLst>
                <a:gd name="connsiteX0" fmla="*/ 0 w 612041"/>
                <a:gd name="connsiteY0" fmla="*/ 12230 h 24460"/>
                <a:gd name="connsiteX1" fmla="*/ 612041 w 612041"/>
                <a:gd name="connsiteY1" fmla="*/ 12230 h 24460"/>
              </a:gdLst>
              <a:ahLst/>
              <a:cxnLst>
                <a:cxn ang="0">
                  <a:pos x="connsiteX0" y="connsiteY0"/>
                </a:cxn>
                <a:cxn ang="0">
                  <a:pos x="connsiteX1" y="connsiteY1"/>
                </a:cxn>
              </a:cxnLst>
              <a:rect l="l" t="t" r="r" b="b"/>
              <a:pathLst>
                <a:path w="612041" h="24460">
                  <a:moveTo>
                    <a:pt x="0" y="12230"/>
                  </a:moveTo>
                  <a:lnTo>
                    <a:pt x="612041"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3419" tIns="-3072" rIns="303419" bIns="-3071"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3" name="Freeform: Shape 12">
              <a:extLst>
                <a:ext uri="{FF2B5EF4-FFF2-40B4-BE49-F238E27FC236}">
                  <a16:creationId xmlns:a16="http://schemas.microsoft.com/office/drawing/2014/main" id="{4C2DC08D-B479-FEFC-A84A-21004E4866E1}"/>
                </a:ext>
              </a:extLst>
            </p:cNvPr>
            <p:cNvSpPr/>
            <p:nvPr/>
          </p:nvSpPr>
          <p:spPr>
            <a:xfrm rot="5400000">
              <a:off x="5917987" y="4850155"/>
              <a:ext cx="356023" cy="24460"/>
            </a:xfrm>
            <a:custGeom>
              <a:avLst/>
              <a:gdLst>
                <a:gd name="connsiteX0" fmla="*/ 0 w 356023"/>
                <a:gd name="connsiteY0" fmla="*/ 12230 h 24460"/>
                <a:gd name="connsiteX1" fmla="*/ 356023 w 356023"/>
                <a:gd name="connsiteY1" fmla="*/ 12230 h 24460"/>
              </a:gdLst>
              <a:ahLst/>
              <a:cxnLst>
                <a:cxn ang="0">
                  <a:pos x="connsiteX0" y="connsiteY0"/>
                </a:cxn>
                <a:cxn ang="0">
                  <a:pos x="connsiteX1" y="connsiteY1"/>
                </a:cxn>
              </a:cxnLst>
              <a:rect l="l" t="t" r="r" b="b"/>
              <a:pathLst>
                <a:path w="356023" h="24460">
                  <a:moveTo>
                    <a:pt x="0" y="12230"/>
                  </a:moveTo>
                  <a:lnTo>
                    <a:pt x="356023"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1811" tIns="3329" rIns="181811" bIns="3330"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5" name="Freeform: Shape 14">
              <a:extLst>
                <a:ext uri="{FF2B5EF4-FFF2-40B4-BE49-F238E27FC236}">
                  <a16:creationId xmlns:a16="http://schemas.microsoft.com/office/drawing/2014/main" id="{A552968D-F254-17DC-5088-6DD4E3A537D5}"/>
                </a:ext>
              </a:extLst>
            </p:cNvPr>
            <p:cNvSpPr/>
            <p:nvPr/>
          </p:nvSpPr>
          <p:spPr>
            <a:xfrm rot="20562372">
              <a:off x="4005548" y="4317370"/>
              <a:ext cx="821717" cy="24461"/>
            </a:xfrm>
            <a:custGeom>
              <a:avLst/>
              <a:gdLst>
                <a:gd name="connsiteX0" fmla="*/ 0 w 821717"/>
                <a:gd name="connsiteY0" fmla="*/ 12230 h 24460"/>
                <a:gd name="connsiteX1" fmla="*/ 821717 w 821717"/>
                <a:gd name="connsiteY1" fmla="*/ 12230 h 24460"/>
              </a:gdLst>
              <a:ahLst/>
              <a:cxnLst>
                <a:cxn ang="0">
                  <a:pos x="connsiteX0" y="connsiteY0"/>
                </a:cxn>
                <a:cxn ang="0">
                  <a:pos x="connsiteX1" y="connsiteY1"/>
                </a:cxn>
              </a:cxnLst>
              <a:rect l="l" t="t" r="r" b="b"/>
              <a:pathLst>
                <a:path w="821717" h="24460">
                  <a:moveTo>
                    <a:pt x="821717" y="12230"/>
                  </a:moveTo>
                  <a:lnTo>
                    <a:pt x="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3015" tIns="-8312" rIns="403016" bIns="-8313" numCol="1" spcCol="1270" anchor="ctr" anchorCtr="0">
              <a:noAutofit/>
            </a:bodyPr>
            <a:lstStyle/>
            <a:p>
              <a:pPr marL="0" lvl="0" indent="0" algn="ctr" defTabSz="222250">
                <a:lnSpc>
                  <a:spcPct val="90000"/>
                </a:lnSpc>
                <a:spcBef>
                  <a:spcPct val="0"/>
                </a:spcBef>
                <a:spcAft>
                  <a:spcPct val="35000"/>
                </a:spcAft>
                <a:buNone/>
              </a:pPr>
              <a:endParaRPr lang="en-AU" sz="500" kern="1200"/>
            </a:p>
          </p:txBody>
        </p:sp>
        <p:sp>
          <p:nvSpPr>
            <p:cNvPr id="17" name="Freeform: Shape 16">
              <a:extLst>
                <a:ext uri="{FF2B5EF4-FFF2-40B4-BE49-F238E27FC236}">
                  <a16:creationId xmlns:a16="http://schemas.microsoft.com/office/drawing/2014/main" id="{174D3194-B15C-E5C2-4885-FAFC2C28A825}"/>
                </a:ext>
              </a:extLst>
            </p:cNvPr>
            <p:cNvSpPr/>
            <p:nvPr/>
          </p:nvSpPr>
          <p:spPr>
            <a:xfrm rot="1037628">
              <a:off x="4005548" y="3271499"/>
              <a:ext cx="821717" cy="24461"/>
            </a:xfrm>
            <a:custGeom>
              <a:avLst/>
              <a:gdLst>
                <a:gd name="connsiteX0" fmla="*/ 0 w 821717"/>
                <a:gd name="connsiteY0" fmla="*/ 12230 h 24460"/>
                <a:gd name="connsiteX1" fmla="*/ 821717 w 821717"/>
                <a:gd name="connsiteY1" fmla="*/ 12230 h 24460"/>
              </a:gdLst>
              <a:ahLst/>
              <a:cxnLst>
                <a:cxn ang="0">
                  <a:pos x="connsiteX0" y="connsiteY0"/>
                </a:cxn>
                <a:cxn ang="0">
                  <a:pos x="connsiteX1" y="connsiteY1"/>
                </a:cxn>
              </a:cxnLst>
              <a:rect l="l" t="t" r="r" b="b"/>
              <a:pathLst>
                <a:path w="821717" h="24460">
                  <a:moveTo>
                    <a:pt x="821717" y="12230"/>
                  </a:moveTo>
                  <a:lnTo>
                    <a:pt x="0" y="1223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3016" tIns="-8312" rIns="403015" bIns="-8313" numCol="1" spcCol="1270" anchor="ctr" anchorCtr="0">
              <a:noAutofit/>
            </a:bodyPr>
            <a:lstStyle/>
            <a:p>
              <a:pPr marL="0" lvl="0" indent="0" algn="ctr" defTabSz="222250">
                <a:lnSpc>
                  <a:spcPct val="90000"/>
                </a:lnSpc>
                <a:spcBef>
                  <a:spcPct val="0"/>
                </a:spcBef>
                <a:spcAft>
                  <a:spcPct val="35000"/>
                </a:spcAft>
                <a:buNone/>
              </a:pPr>
              <a:endParaRPr lang="en-AU" sz="500" kern="1200"/>
            </a:p>
          </p:txBody>
        </p:sp>
      </p:grpSp>
      <p:sp>
        <p:nvSpPr>
          <p:cNvPr id="2" name="Slide Number Placeholder 1">
            <a:extLst>
              <a:ext uri="{FF2B5EF4-FFF2-40B4-BE49-F238E27FC236}">
                <a16:creationId xmlns:a16="http://schemas.microsoft.com/office/drawing/2014/main" id="{B286DA8A-214F-0850-51E8-53F7034D82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182</a:t>
            </a:fld>
            <a:endParaRPr lang="en-AU"/>
          </a:p>
        </p:txBody>
      </p:sp>
    </p:spTree>
    <p:extLst>
      <p:ext uri="{BB962C8B-B14F-4D97-AF65-F5344CB8AC3E}">
        <p14:creationId xmlns:p14="http://schemas.microsoft.com/office/powerpoint/2010/main" val="160155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2C6BF-6331-C2D2-F9A8-A5E5F832D2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0E72F8-BBAF-5A42-47BB-A2F5998B993F}"/>
              </a:ext>
            </a:extLst>
          </p:cNvPr>
          <p:cNvSpPr txBox="1">
            <a:spLocks noGrp="1"/>
          </p:cNvSpPr>
          <p:nvPr>
            <p:ph type="title" idx="4294967295"/>
          </p:nvPr>
        </p:nvSpPr>
        <p:spPr>
          <a:xfrm>
            <a:off x="0" y="-808331"/>
            <a:ext cx="1301115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‘How EVs Can Be Hacked | WSJ Tech News Briefing’ (6:41)</a:t>
            </a:r>
          </a:p>
        </p:txBody>
      </p:sp>
      <p:pic>
        <p:nvPicPr>
          <p:cNvPr id="3" name="Online Media 2" descr="Image shows thumbnail for YouTube clip embedded into this slide: 'How EVs Can Be Hacked'">
            <a:hlinkClick r:id="" action="ppaction://media"/>
            <a:extLst>
              <a:ext uri="{FF2B5EF4-FFF2-40B4-BE49-F238E27FC236}">
                <a16:creationId xmlns:a16="http://schemas.microsoft.com/office/drawing/2014/main" id="{97B0ABBA-5C26-83F5-EB13-A9E3455B6D2B}"/>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F1CA7C37-FCD0-FE8E-89F0-0F9C35BE40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183</a:t>
            </a:fld>
            <a:endParaRPr lang="en-AU"/>
          </a:p>
        </p:txBody>
      </p:sp>
    </p:spTree>
    <p:extLst>
      <p:ext uri="{BB962C8B-B14F-4D97-AF65-F5344CB8AC3E}">
        <p14:creationId xmlns:p14="http://schemas.microsoft.com/office/powerpoint/2010/main" val="175194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D7262-3B42-2952-1BE6-D903B1F21E5B}"/>
              </a:ext>
            </a:extLst>
          </p:cNvPr>
          <p:cNvSpPr>
            <a:spLocks noGrp="1"/>
          </p:cNvSpPr>
          <p:nvPr>
            <p:ph type="title"/>
          </p:nvPr>
        </p:nvSpPr>
        <p:spPr/>
        <p:txBody>
          <a:bodyPr/>
          <a:lstStyle/>
          <a:p>
            <a:r>
              <a:rPr lang="en-AU">
                <a:latin typeface="+mj-lt"/>
              </a:rPr>
              <a:t>Additional videos</a:t>
            </a:r>
          </a:p>
        </p:txBody>
      </p:sp>
      <p:sp>
        <p:nvSpPr>
          <p:cNvPr id="4" name="TextBox 3">
            <a:extLst>
              <a:ext uri="{FF2B5EF4-FFF2-40B4-BE49-F238E27FC236}">
                <a16:creationId xmlns:a16="http://schemas.microsoft.com/office/drawing/2014/main" id="{F605B54A-67C8-22C0-9AD8-F2F3CAE3D250}"/>
              </a:ext>
            </a:extLst>
          </p:cNvPr>
          <p:cNvSpPr txBox="1"/>
          <p:nvPr/>
        </p:nvSpPr>
        <p:spPr>
          <a:xfrm>
            <a:off x="1401097" y="3207774"/>
            <a:ext cx="9389807" cy="442452"/>
          </a:xfrm>
          <a:prstGeom prst="rect">
            <a:avLst/>
          </a:prstGeom>
          <a:noFill/>
        </p:spPr>
        <p:txBody>
          <a:bodyPr wrap="none" lIns="0" tIns="0" rIns="0" bIns="0" rtlCol="0">
            <a:noAutofit/>
          </a:bodyPr>
          <a:lstStyle/>
          <a:p>
            <a:pPr algn="l"/>
            <a:r>
              <a:rPr lang="en-AU" sz="2800"/>
              <a:t>These additional videos are provided as extension material</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184</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F7D2-0D12-9459-B03D-239B9F83D25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DBB80BB-A408-410F-54E7-C179C95E9250}"/>
              </a:ext>
            </a:extLst>
          </p:cNvPr>
          <p:cNvSpPr>
            <a:spLocks noGrp="1"/>
          </p:cNvSpPr>
          <p:nvPr>
            <p:ph type="title"/>
          </p:nvPr>
        </p:nvSpPr>
        <p:spPr/>
        <p:txBody>
          <a:bodyPr/>
          <a:lstStyle/>
          <a:p>
            <a:r>
              <a:rPr lang="en-AU">
                <a:latin typeface="+mj-lt"/>
              </a:rPr>
              <a:t>Nested Loops in Python explained visually</a:t>
            </a:r>
          </a:p>
        </p:txBody>
      </p:sp>
      <p:pic>
        <p:nvPicPr>
          <p:cNvPr id="7" name="Online Media 6" descr="Image shows thumbnail for YouTube clip embedded into this slide: 'Nested Loops: Visually Explained'">
            <a:hlinkClick r:id="" action="ppaction://media"/>
            <a:extLst>
              <a:ext uri="{FF2B5EF4-FFF2-40B4-BE49-F238E27FC236}">
                <a16:creationId xmlns:a16="http://schemas.microsoft.com/office/drawing/2014/main" id="{4F3B26D6-F52E-A9A2-EBFA-7EF19DC322FF}"/>
              </a:ext>
            </a:extLst>
          </p:cNvPr>
          <p:cNvPicPr>
            <a:picLocks noRot="1" noChangeAspect="1"/>
          </p:cNvPicPr>
          <p:nvPr>
            <a:videoFile r:link="rId1"/>
          </p:nvPr>
        </p:nvPicPr>
        <p:blipFill>
          <a:blip r:embed="rId4"/>
          <a:stretch>
            <a:fillRect/>
          </a:stretch>
        </p:blipFill>
        <p:spPr>
          <a:xfrm>
            <a:off x="2134800" y="1424800"/>
            <a:ext cx="8092015" cy="4572000"/>
          </a:xfrm>
          <a:prstGeom prst="rect">
            <a:avLst/>
          </a:prstGeom>
        </p:spPr>
      </p:pic>
      <p:sp>
        <p:nvSpPr>
          <p:cNvPr id="11" name="TextBox 10" descr="YouTube video for &quot;Nested Loops: Visually Explained&quot; video">
            <a:extLst>
              <a:ext uri="{FF2B5EF4-FFF2-40B4-BE49-F238E27FC236}">
                <a16:creationId xmlns:a16="http://schemas.microsoft.com/office/drawing/2014/main" id="{E6684516-460B-FCB1-31FB-AB3BFCCC0D26}"/>
              </a:ext>
            </a:extLst>
          </p:cNvPr>
          <p:cNvSpPr txBox="1"/>
          <p:nvPr/>
        </p:nvSpPr>
        <p:spPr>
          <a:xfrm>
            <a:off x="2134800" y="6018299"/>
            <a:ext cx="5757182" cy="276999"/>
          </a:xfrm>
          <a:prstGeom prst="rect">
            <a:avLst/>
          </a:prstGeom>
          <a:noFill/>
        </p:spPr>
        <p:txBody>
          <a:bodyPr wrap="square">
            <a:spAutoFit/>
          </a:bodyPr>
          <a:lstStyle/>
          <a:p>
            <a:r>
              <a:rPr lang="en-AU" sz="1200">
                <a:hlinkClick r:id="rId5"/>
              </a:rPr>
              <a:t>https://www.youtube.com/watch?v=je2hZUyq7IA</a:t>
            </a:r>
            <a:r>
              <a:rPr lang="en-AU" sz="1200"/>
              <a:t> (6:35)</a:t>
            </a:r>
          </a:p>
        </p:txBody>
      </p:sp>
      <p:sp>
        <p:nvSpPr>
          <p:cNvPr id="2" name="Slide Number Placeholder 1">
            <a:extLst>
              <a:ext uri="{FF2B5EF4-FFF2-40B4-BE49-F238E27FC236}">
                <a16:creationId xmlns:a16="http://schemas.microsoft.com/office/drawing/2014/main" id="{0C615155-9F3B-84B8-3CB0-B781E41A38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185</a:t>
            </a:fld>
            <a:endParaRPr lang="en-AU"/>
          </a:p>
        </p:txBody>
      </p:sp>
    </p:spTree>
    <p:extLst>
      <p:ext uri="{BB962C8B-B14F-4D97-AF65-F5344CB8AC3E}">
        <p14:creationId xmlns:p14="http://schemas.microsoft.com/office/powerpoint/2010/main" val="142246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30C07-7B9F-2CAE-2241-23BC38EADF4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267CA2-055C-0AAD-D925-AFB55C480EDE}"/>
              </a:ext>
            </a:extLst>
          </p:cNvPr>
          <p:cNvSpPr>
            <a:spLocks noGrp="1"/>
          </p:cNvSpPr>
          <p:nvPr>
            <p:ph type="title"/>
          </p:nvPr>
        </p:nvSpPr>
        <p:spPr/>
        <p:txBody>
          <a:bodyPr/>
          <a:lstStyle/>
          <a:p>
            <a:r>
              <a:rPr lang="en-AU">
                <a:latin typeface="+mj-lt"/>
              </a:rPr>
              <a:t>3 practice problems on Functions explained visually</a:t>
            </a:r>
          </a:p>
        </p:txBody>
      </p:sp>
      <p:pic>
        <p:nvPicPr>
          <p:cNvPr id="5" name="Online Media 4" descr="Image shows thumbnail for YouTube clip embedded into this slide: 'Python Functions 3 Key Practice Problems Visually Explained'">
            <a:hlinkClick r:id="" action="ppaction://media"/>
            <a:extLst>
              <a:ext uri="{FF2B5EF4-FFF2-40B4-BE49-F238E27FC236}">
                <a16:creationId xmlns:a16="http://schemas.microsoft.com/office/drawing/2014/main" id="{EC539AB1-BB4B-0D0E-4CC7-372B8CB67715}"/>
              </a:ext>
            </a:extLst>
          </p:cNvPr>
          <p:cNvPicPr>
            <a:picLocks noRot="1" noChangeAspect="1"/>
          </p:cNvPicPr>
          <p:nvPr>
            <a:videoFile r:link="rId1"/>
          </p:nvPr>
        </p:nvPicPr>
        <p:blipFill>
          <a:blip r:embed="rId4"/>
          <a:stretch>
            <a:fillRect/>
          </a:stretch>
        </p:blipFill>
        <p:spPr>
          <a:xfrm>
            <a:off x="2136000" y="1294189"/>
            <a:ext cx="8092017" cy="4572000"/>
          </a:xfrm>
          <a:prstGeom prst="rect">
            <a:avLst/>
          </a:prstGeom>
        </p:spPr>
      </p:pic>
      <p:sp>
        <p:nvSpPr>
          <p:cNvPr id="11" name="TextBox 10">
            <a:extLst>
              <a:ext uri="{FF2B5EF4-FFF2-40B4-BE49-F238E27FC236}">
                <a16:creationId xmlns:a16="http://schemas.microsoft.com/office/drawing/2014/main" id="{ED471383-9948-1AE4-3454-8740C9866387}"/>
              </a:ext>
            </a:extLst>
          </p:cNvPr>
          <p:cNvSpPr txBox="1"/>
          <p:nvPr/>
        </p:nvSpPr>
        <p:spPr>
          <a:xfrm>
            <a:off x="2136000" y="5866189"/>
            <a:ext cx="6153150" cy="276999"/>
          </a:xfrm>
          <a:prstGeom prst="rect">
            <a:avLst/>
          </a:prstGeom>
          <a:noFill/>
        </p:spPr>
        <p:txBody>
          <a:bodyPr wrap="square">
            <a:spAutoFit/>
          </a:bodyPr>
          <a:lstStyle/>
          <a:p>
            <a:r>
              <a:rPr lang="en-AU" sz="1200">
                <a:hlinkClick r:id="rId5"/>
              </a:rPr>
              <a:t>https://www.youtube.com/watch?v=hFIo05dSD0U</a:t>
            </a:r>
            <a:r>
              <a:rPr lang="en-AU" sz="1200"/>
              <a:t> (7:50)</a:t>
            </a:r>
          </a:p>
        </p:txBody>
      </p:sp>
      <p:sp>
        <p:nvSpPr>
          <p:cNvPr id="2" name="Slide Number Placeholder 1">
            <a:extLst>
              <a:ext uri="{FF2B5EF4-FFF2-40B4-BE49-F238E27FC236}">
                <a16:creationId xmlns:a16="http://schemas.microsoft.com/office/drawing/2014/main" id="{6BB11DCA-48B4-F3C7-CAD9-0E6CE02011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186</a:t>
            </a:fld>
            <a:endParaRPr lang="en-AU"/>
          </a:p>
        </p:txBody>
      </p:sp>
    </p:spTree>
    <p:extLst>
      <p:ext uri="{BB962C8B-B14F-4D97-AF65-F5344CB8AC3E}">
        <p14:creationId xmlns:p14="http://schemas.microsoft.com/office/powerpoint/2010/main" val="5240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0308-1FDE-37F7-4ABA-5038DBE48D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BDF023E-A903-D57A-1017-E6E8BD97B635}"/>
              </a:ext>
            </a:extLst>
          </p:cNvPr>
          <p:cNvSpPr>
            <a:spLocks noGrp="1"/>
          </p:cNvSpPr>
          <p:nvPr>
            <p:ph type="title"/>
          </p:nvPr>
        </p:nvSpPr>
        <p:spPr/>
        <p:txBody>
          <a:bodyPr/>
          <a:lstStyle/>
          <a:p>
            <a:r>
              <a:rPr lang="en-AU">
                <a:latin typeface="+mj-lt"/>
              </a:rPr>
              <a:t>Introduction to Python using </a:t>
            </a:r>
            <a:r>
              <a:rPr lang="en-AU" err="1">
                <a:latin typeface="+mj-lt"/>
              </a:rPr>
              <a:t>Jupyter</a:t>
            </a:r>
            <a:r>
              <a:rPr lang="en-AU">
                <a:latin typeface="+mj-lt"/>
              </a:rPr>
              <a:t> Notebooks</a:t>
            </a:r>
          </a:p>
        </p:txBody>
      </p:sp>
      <p:pic>
        <p:nvPicPr>
          <p:cNvPr id="4" name="Online Media 3" descr="Image shows thumbnail for YouTube clip embedded into this slide: 'Introduction to Python using Jupyter Notebooks'">
            <a:hlinkClick r:id="" action="ppaction://media"/>
            <a:extLst>
              <a:ext uri="{FF2B5EF4-FFF2-40B4-BE49-F238E27FC236}">
                <a16:creationId xmlns:a16="http://schemas.microsoft.com/office/drawing/2014/main" id="{B135CEE5-4934-BAA2-0E9D-15C6AF9F99F5}"/>
              </a:ext>
            </a:extLst>
          </p:cNvPr>
          <p:cNvPicPr>
            <a:picLocks noRot="1" noChangeAspect="1"/>
          </p:cNvPicPr>
          <p:nvPr>
            <a:videoFile r:link="rId1"/>
          </p:nvPr>
        </p:nvPicPr>
        <p:blipFill>
          <a:blip r:embed="rId4"/>
          <a:stretch>
            <a:fillRect/>
          </a:stretch>
        </p:blipFill>
        <p:spPr>
          <a:xfrm>
            <a:off x="2049991" y="1424800"/>
            <a:ext cx="8092018" cy="4572000"/>
          </a:xfrm>
          <a:prstGeom prst="rect">
            <a:avLst/>
          </a:prstGeom>
        </p:spPr>
      </p:pic>
      <p:sp>
        <p:nvSpPr>
          <p:cNvPr id="11" name="TextBox 10">
            <a:extLst>
              <a:ext uri="{FF2B5EF4-FFF2-40B4-BE49-F238E27FC236}">
                <a16:creationId xmlns:a16="http://schemas.microsoft.com/office/drawing/2014/main" id="{FA18A149-6007-624A-E5DA-5E6598C36E8B}"/>
              </a:ext>
            </a:extLst>
          </p:cNvPr>
          <p:cNvSpPr txBox="1"/>
          <p:nvPr/>
        </p:nvSpPr>
        <p:spPr>
          <a:xfrm>
            <a:off x="2049991" y="5996800"/>
            <a:ext cx="6153150" cy="276999"/>
          </a:xfrm>
          <a:prstGeom prst="rect">
            <a:avLst/>
          </a:prstGeom>
          <a:noFill/>
        </p:spPr>
        <p:txBody>
          <a:bodyPr wrap="square">
            <a:spAutoFit/>
          </a:bodyPr>
          <a:lstStyle/>
          <a:p>
            <a:r>
              <a:rPr lang="en-AU" sz="1200">
                <a:hlinkClick r:id="rId5"/>
              </a:rPr>
              <a:t>https://www.youtube.com/watch?v=SV4VLrd9USQ</a:t>
            </a:r>
            <a:r>
              <a:rPr lang="en-AU" sz="1200"/>
              <a:t> (14:40)</a:t>
            </a:r>
          </a:p>
        </p:txBody>
      </p:sp>
      <p:sp>
        <p:nvSpPr>
          <p:cNvPr id="2" name="Slide Number Placeholder 1">
            <a:extLst>
              <a:ext uri="{FF2B5EF4-FFF2-40B4-BE49-F238E27FC236}">
                <a16:creationId xmlns:a16="http://schemas.microsoft.com/office/drawing/2014/main" id="{3FFF6F72-BFDA-0131-C8EE-0992AB0781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187</a:t>
            </a:fld>
            <a:endParaRPr lang="en-AU"/>
          </a:p>
        </p:txBody>
      </p:sp>
    </p:spTree>
    <p:extLst>
      <p:ext uri="{BB962C8B-B14F-4D97-AF65-F5344CB8AC3E}">
        <p14:creationId xmlns:p14="http://schemas.microsoft.com/office/powerpoint/2010/main" val="253059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5AF4D-2D78-FAB1-9944-AEA13B2F84E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410371B-7027-1AD6-454E-890282E89728}"/>
              </a:ext>
            </a:extLst>
          </p:cNvPr>
          <p:cNvSpPr>
            <a:spLocks noGrp="1"/>
          </p:cNvSpPr>
          <p:nvPr>
            <p:ph type="title"/>
          </p:nvPr>
        </p:nvSpPr>
        <p:spPr/>
        <p:txBody>
          <a:bodyPr/>
          <a:lstStyle/>
          <a:p>
            <a:r>
              <a:rPr lang="en-AU">
                <a:latin typeface="+mj-lt"/>
              </a:rPr>
              <a:t>Introduction to Loops in Python</a:t>
            </a:r>
          </a:p>
        </p:txBody>
      </p:sp>
      <p:pic>
        <p:nvPicPr>
          <p:cNvPr id="5" name="Online Media 4" descr="Image shows thumbnail for YouTube clip embedded into this slide: 'Loops in Python (For Loop, While Loop)'">
            <a:hlinkClick r:id="" action="ppaction://media"/>
            <a:extLst>
              <a:ext uri="{FF2B5EF4-FFF2-40B4-BE49-F238E27FC236}">
                <a16:creationId xmlns:a16="http://schemas.microsoft.com/office/drawing/2014/main" id="{5797B43C-2C6D-173B-025F-10EF19FE429A}"/>
              </a:ext>
            </a:extLst>
          </p:cNvPr>
          <p:cNvPicPr>
            <a:picLocks noRot="1" noChangeAspect="1"/>
          </p:cNvPicPr>
          <p:nvPr>
            <a:videoFile r:link="rId1"/>
          </p:nvPr>
        </p:nvPicPr>
        <p:blipFill>
          <a:blip r:embed="rId4"/>
          <a:stretch>
            <a:fillRect/>
          </a:stretch>
        </p:blipFill>
        <p:spPr>
          <a:xfrm>
            <a:off x="2049991" y="1424800"/>
            <a:ext cx="8092017" cy="4572000"/>
          </a:xfrm>
          <a:prstGeom prst="rect">
            <a:avLst/>
          </a:prstGeom>
        </p:spPr>
      </p:pic>
      <p:sp>
        <p:nvSpPr>
          <p:cNvPr id="11" name="TextBox 10">
            <a:extLst>
              <a:ext uri="{FF2B5EF4-FFF2-40B4-BE49-F238E27FC236}">
                <a16:creationId xmlns:a16="http://schemas.microsoft.com/office/drawing/2014/main" id="{5041B3ED-8930-40A7-A0B5-4BEB0150C52D}"/>
              </a:ext>
            </a:extLst>
          </p:cNvPr>
          <p:cNvSpPr txBox="1"/>
          <p:nvPr/>
        </p:nvSpPr>
        <p:spPr>
          <a:xfrm>
            <a:off x="2049991" y="5996800"/>
            <a:ext cx="6153150" cy="276999"/>
          </a:xfrm>
          <a:prstGeom prst="rect">
            <a:avLst/>
          </a:prstGeom>
          <a:noFill/>
        </p:spPr>
        <p:txBody>
          <a:bodyPr wrap="square">
            <a:spAutoFit/>
          </a:bodyPr>
          <a:lstStyle/>
          <a:p>
            <a:r>
              <a:rPr lang="en-AU" sz="1200">
                <a:hlinkClick r:id="rId5"/>
              </a:rPr>
              <a:t>https://www.youtube.com/watch?v=I269TjuEVQA</a:t>
            </a:r>
            <a:r>
              <a:rPr lang="en-AU" sz="1200"/>
              <a:t> (7:11)</a:t>
            </a:r>
          </a:p>
        </p:txBody>
      </p:sp>
      <p:sp>
        <p:nvSpPr>
          <p:cNvPr id="2" name="Slide Number Placeholder 1">
            <a:extLst>
              <a:ext uri="{FF2B5EF4-FFF2-40B4-BE49-F238E27FC236}">
                <a16:creationId xmlns:a16="http://schemas.microsoft.com/office/drawing/2014/main" id="{559764EB-1ADD-3F85-0182-41E96F5858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188</a:t>
            </a:fld>
            <a:endParaRPr lang="en-AU"/>
          </a:p>
        </p:txBody>
      </p:sp>
    </p:spTree>
    <p:extLst>
      <p:ext uri="{BB962C8B-B14F-4D97-AF65-F5344CB8AC3E}">
        <p14:creationId xmlns:p14="http://schemas.microsoft.com/office/powerpoint/2010/main" val="120992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950F7-F289-6B4A-B68C-5B4434667FA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90851CA-B499-2EBC-057E-FF1C2EB81E6F}"/>
              </a:ext>
            </a:extLst>
          </p:cNvPr>
          <p:cNvSpPr>
            <a:spLocks noGrp="1"/>
          </p:cNvSpPr>
          <p:nvPr>
            <p:ph type="title"/>
          </p:nvPr>
        </p:nvSpPr>
        <p:spPr/>
        <p:txBody>
          <a:bodyPr/>
          <a:lstStyle/>
          <a:p>
            <a:r>
              <a:rPr lang="en-AU"/>
              <a:t>Introduction to Functions in Python</a:t>
            </a:r>
          </a:p>
        </p:txBody>
      </p:sp>
      <p:pic>
        <p:nvPicPr>
          <p:cNvPr id="5" name="Online Media 4" descr="Image shows thumbnail for YouTube clip embedded into this slide: 'Introduction to Functions in Python'">
            <a:hlinkClick r:id="" action="ppaction://media"/>
            <a:extLst>
              <a:ext uri="{FF2B5EF4-FFF2-40B4-BE49-F238E27FC236}">
                <a16:creationId xmlns:a16="http://schemas.microsoft.com/office/drawing/2014/main" id="{199DB20F-841D-5358-0139-3FDDE0C143E5}"/>
              </a:ext>
            </a:extLst>
          </p:cNvPr>
          <p:cNvPicPr>
            <a:picLocks noRot="1" noChangeAspect="1"/>
          </p:cNvPicPr>
          <p:nvPr>
            <a:videoFile r:link="rId1"/>
          </p:nvPr>
        </p:nvPicPr>
        <p:blipFill>
          <a:blip r:embed="rId4"/>
          <a:stretch>
            <a:fillRect/>
          </a:stretch>
        </p:blipFill>
        <p:spPr>
          <a:xfrm>
            <a:off x="2049991" y="1240134"/>
            <a:ext cx="8092017" cy="4572000"/>
          </a:xfrm>
          <a:prstGeom prst="rect">
            <a:avLst/>
          </a:prstGeom>
        </p:spPr>
      </p:pic>
      <p:sp>
        <p:nvSpPr>
          <p:cNvPr id="11" name="TextBox 10">
            <a:extLst>
              <a:ext uri="{FF2B5EF4-FFF2-40B4-BE49-F238E27FC236}">
                <a16:creationId xmlns:a16="http://schemas.microsoft.com/office/drawing/2014/main" id="{B9E0B0FE-80D0-D2B0-FD9A-47864CB371A5}"/>
              </a:ext>
            </a:extLst>
          </p:cNvPr>
          <p:cNvSpPr txBox="1"/>
          <p:nvPr/>
        </p:nvSpPr>
        <p:spPr>
          <a:xfrm>
            <a:off x="2049991" y="5812134"/>
            <a:ext cx="6051884" cy="276999"/>
          </a:xfrm>
          <a:prstGeom prst="rect">
            <a:avLst/>
          </a:prstGeom>
          <a:noFill/>
        </p:spPr>
        <p:txBody>
          <a:bodyPr wrap="square">
            <a:spAutoFit/>
          </a:bodyPr>
          <a:lstStyle/>
          <a:p>
            <a:r>
              <a:rPr lang="en-AU" sz="1200">
                <a:hlinkClick r:id="rId5"/>
              </a:rPr>
              <a:t>https://www.youtube.com/watch?v=wbsIEhDM_-0</a:t>
            </a:r>
            <a:r>
              <a:rPr lang="en-AU" sz="1200"/>
              <a:t> (5:59)</a:t>
            </a:r>
          </a:p>
        </p:txBody>
      </p:sp>
      <p:sp>
        <p:nvSpPr>
          <p:cNvPr id="2" name="Slide Number Placeholder 1">
            <a:extLst>
              <a:ext uri="{FF2B5EF4-FFF2-40B4-BE49-F238E27FC236}">
                <a16:creationId xmlns:a16="http://schemas.microsoft.com/office/drawing/2014/main" id="{82FBC09F-387F-C897-44C4-DDE0B5078D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189</a:t>
            </a:fld>
            <a:endParaRPr lang="en-AU"/>
          </a:p>
        </p:txBody>
      </p:sp>
    </p:spTree>
    <p:extLst>
      <p:ext uri="{BB962C8B-B14F-4D97-AF65-F5344CB8AC3E}">
        <p14:creationId xmlns:p14="http://schemas.microsoft.com/office/powerpoint/2010/main" val="191598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93D6AD-6CD1-33A2-70DF-F483D5EF3682}"/>
              </a:ext>
            </a:extLst>
          </p:cNvPr>
          <p:cNvSpPr>
            <a:spLocks noGrp="1"/>
          </p:cNvSpPr>
          <p:nvPr>
            <p:ph type="title"/>
          </p:nvPr>
        </p:nvSpPr>
        <p:spPr>
          <a:xfrm>
            <a:off x="360000" y="-545601"/>
            <a:ext cx="11484000" cy="545601"/>
          </a:xfrm>
        </p:spPr>
        <p:txBody>
          <a:bodyPr/>
          <a:lstStyle/>
          <a:p>
            <a:r>
              <a:rPr lang="en-US"/>
              <a:t>‘Planning an Outback road trip in an EV’ (6:43)</a:t>
            </a:r>
            <a:br>
              <a:rPr lang="en-US"/>
            </a:br>
            <a:endParaRPr lang="en-US"/>
          </a:p>
        </p:txBody>
      </p:sp>
      <p:pic>
        <p:nvPicPr>
          <p:cNvPr id="6" name="Online Media 5" title="Planning an Outback road trip in an EV">
            <a:hlinkClick r:id="" action="ppaction://media"/>
            <a:extLst>
              <a:ext uri="{FF2B5EF4-FFF2-40B4-BE49-F238E27FC236}">
                <a16:creationId xmlns:a16="http://schemas.microsoft.com/office/drawing/2014/main" id="{64B17C45-AE19-8C1E-EA42-A352152CCC7D}"/>
              </a:ext>
            </a:extLst>
          </p:cNvPr>
          <p:cNvPicPr>
            <a:picLocks noRot="1" noChangeAspect="1"/>
          </p:cNvPicPr>
          <p:nvPr>
            <a:videoFile r:link="rId1"/>
          </p:nvPr>
        </p:nvPicPr>
        <p:blipFill>
          <a:blip r:embed="rId4"/>
          <a:stretch>
            <a:fillRect/>
          </a:stretch>
        </p:blipFill>
        <p:spPr>
          <a:xfrm>
            <a:off x="53975" y="0"/>
            <a:ext cx="12138025" cy="6858000"/>
          </a:xfrm>
          <a:prstGeom prst="rect">
            <a:avLst/>
          </a:prstGeom>
        </p:spPr>
      </p:pic>
      <p:sp>
        <p:nvSpPr>
          <p:cNvPr id="2" name="Slide Number Placeholder 1">
            <a:extLst>
              <a:ext uri="{FF2B5EF4-FFF2-40B4-BE49-F238E27FC236}">
                <a16:creationId xmlns:a16="http://schemas.microsoft.com/office/drawing/2014/main" id="{4465C3D7-8DB8-E7F6-7577-E03A641A3B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19</a:t>
            </a:fld>
            <a:endParaRPr lang="en-AU">
              <a:solidFill>
                <a:schemeClr val="bg1"/>
              </a:solidFill>
            </a:endParaRPr>
          </a:p>
        </p:txBody>
      </p:sp>
    </p:spTree>
    <p:extLst>
      <p:ext uri="{BB962C8B-B14F-4D97-AF65-F5344CB8AC3E}">
        <p14:creationId xmlns:p14="http://schemas.microsoft.com/office/powerpoint/2010/main" val="270268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A7046-20F1-5D84-D8D0-D2F8E3029A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5E8E10-D43E-4396-80E3-FE7F389EB285}"/>
              </a:ext>
            </a:extLst>
          </p:cNvPr>
          <p:cNvSpPr txBox="1">
            <a:spLocks noGrp="1"/>
          </p:cNvSpPr>
          <p:nvPr>
            <p:ph type="title" idx="4294967295"/>
          </p:nvPr>
        </p:nvSpPr>
        <p:spPr>
          <a:xfrm>
            <a:off x="-1" y="-1345320"/>
            <a:ext cx="1216501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‘This Is the Biggest Problem With EV Adoption | WSJ’ (8:23)</a:t>
            </a:r>
          </a:p>
        </p:txBody>
      </p:sp>
      <p:pic>
        <p:nvPicPr>
          <p:cNvPr id="3" name="Online Media 2" descr="Image shows thumbnail for YouTube clip embedded into this slide: 'This Is the Biggest Problem With EV Adoption'">
            <a:hlinkClick r:id="" action="ppaction://media"/>
            <a:extLst>
              <a:ext uri="{FF2B5EF4-FFF2-40B4-BE49-F238E27FC236}">
                <a16:creationId xmlns:a16="http://schemas.microsoft.com/office/drawing/2014/main" id="{9535B7DE-643B-6D8E-C8A1-30070900C972}"/>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BA06AC0F-6B09-392A-227A-410FE34CA3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190</a:t>
            </a:fld>
            <a:endParaRPr lang="en-AU"/>
          </a:p>
        </p:txBody>
      </p:sp>
    </p:spTree>
    <p:extLst>
      <p:ext uri="{BB962C8B-B14F-4D97-AF65-F5344CB8AC3E}">
        <p14:creationId xmlns:p14="http://schemas.microsoft.com/office/powerpoint/2010/main" val="59371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a:latin typeface="+mn-lt"/>
              </a:rPr>
              <a:t>Technology 7–8 Syllabus © NSW Education Standards Authority (NESA) for and on behalf of the Crown in right of the State of New South Wales, 2023.</a:t>
            </a:r>
          </a:p>
          <a:p>
            <a:r>
              <a:rPr lang="en-AU">
                <a:latin typeface="+mn-lt"/>
              </a:rPr>
              <a:t>[Insert references consulted to produce the presentation being developed.]</a:t>
            </a:r>
          </a:p>
          <a:p>
            <a:r>
              <a:rPr lang="en-AU">
                <a:latin typeface="+mn-lt"/>
              </a:rPr>
              <a:t>Cody Baldwin (2022) ‘</a:t>
            </a:r>
            <a:r>
              <a:rPr lang="en-AU">
                <a:latin typeface="+mn-lt"/>
                <a:hlinkClick r:id="rId6"/>
              </a:rPr>
              <a:t>Introduction to Python using </a:t>
            </a:r>
            <a:r>
              <a:rPr lang="en-AU" err="1">
                <a:latin typeface="+mn-lt"/>
                <a:hlinkClick r:id="rId6"/>
              </a:rPr>
              <a:t>Jupyter</a:t>
            </a:r>
            <a:r>
              <a:rPr lang="en-AU">
                <a:latin typeface="+mn-lt"/>
                <a:hlinkClick r:id="rId6"/>
              </a:rPr>
              <a:t> Notebooks</a:t>
            </a:r>
            <a:r>
              <a:rPr lang="en-AU">
                <a:latin typeface="+mn-lt"/>
              </a:rPr>
              <a:t>’ [video], Cody Baldwin, YouTube, accessed 25 August 2025</a:t>
            </a:r>
          </a:p>
          <a:p>
            <a:r>
              <a:rPr lang="en-AU">
                <a:latin typeface="+mn-lt"/>
              </a:rPr>
              <a:t>Cody Baldwin (2022) ‘</a:t>
            </a:r>
            <a:r>
              <a:rPr lang="en-AU">
                <a:latin typeface="+mn-lt"/>
                <a:hlinkClick r:id="rId7"/>
              </a:rPr>
              <a:t>Loops in Python (For Loop, While Loop)</a:t>
            </a:r>
            <a:r>
              <a:rPr lang="en-AU">
                <a:latin typeface="+mn-lt"/>
              </a:rPr>
              <a:t>’ [video], Cody Baldwin, YouTube, accessed 25 August 2025</a:t>
            </a:r>
          </a:p>
          <a:p>
            <a:r>
              <a:rPr lang="en-AU">
                <a:latin typeface="+mn-lt"/>
              </a:rPr>
              <a:t>Cody Baldwin (2022) ‘</a:t>
            </a:r>
            <a:r>
              <a:rPr lang="en-AU">
                <a:latin typeface="+mn-lt"/>
                <a:hlinkClick r:id="rId8"/>
              </a:rPr>
              <a:t>Introduction to Functions in Python</a:t>
            </a:r>
            <a:r>
              <a:rPr lang="en-AU">
                <a:latin typeface="+mn-lt"/>
              </a:rPr>
              <a:t>’ [video], Cody Baldwin, YouTube, accessed 25 August 2025</a:t>
            </a:r>
          </a:p>
          <a:p>
            <a:r>
              <a:rPr lang="en-AU">
                <a:latin typeface="+mn-lt"/>
              </a:rPr>
              <a:t>Cody Baldwin (2022) ‘</a:t>
            </a:r>
            <a:r>
              <a:rPr lang="en-AU">
                <a:latin typeface="+mn-lt"/>
                <a:hlinkClick r:id="rId9"/>
              </a:rPr>
              <a:t>If Statements in Python (Conditional Logic) (IF, ELIF, ELSE)</a:t>
            </a:r>
            <a:r>
              <a:rPr lang="en-AU">
                <a:latin typeface="+mn-lt"/>
              </a:rPr>
              <a:t>’ [video], Cody Baldwin, YouTube, accessed 25 August 2025</a:t>
            </a:r>
          </a:p>
          <a:p>
            <a:r>
              <a:rPr lang="en-AU" err="1">
                <a:latin typeface="+mn-lt"/>
              </a:rPr>
              <a:t>LearnFree</a:t>
            </a:r>
            <a:r>
              <a:rPr lang="en-AU">
                <a:latin typeface="+mn-lt"/>
              </a:rPr>
              <a:t> (2018) ‘</a:t>
            </a:r>
            <a:r>
              <a:rPr lang="en-AU">
                <a:latin typeface="+mn-lt"/>
                <a:hlinkClick r:id="rId10"/>
              </a:rPr>
              <a:t>Computer Science Basics: Algorithms</a:t>
            </a:r>
            <a:r>
              <a:rPr lang="en-AU">
                <a:latin typeface="+mn-lt"/>
              </a:rPr>
              <a:t>’ [video], </a:t>
            </a:r>
            <a:r>
              <a:rPr lang="en-AU" err="1">
                <a:latin typeface="+mn-lt"/>
              </a:rPr>
              <a:t>LearnFree</a:t>
            </a:r>
            <a:r>
              <a:rPr lang="en-AU">
                <a:latin typeface="+mn-lt"/>
              </a:rPr>
              <a:t>, YouTube, accessed 25 August 2025</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D6D83F90-4576-743C-9650-300703C32435}"/>
              </a:ext>
            </a:extLst>
          </p:cNvPr>
          <p:cNvSpPr>
            <a:spLocks noGrp="1"/>
          </p:cNvSpPr>
          <p:nvPr>
            <p:ph type="title"/>
          </p:nvPr>
        </p:nvSpPr>
        <p:spPr/>
        <p:txBody>
          <a:bodyPr/>
          <a:lstStyle/>
          <a:p>
            <a:r>
              <a:rPr lang="en-AU"/>
              <a:t>References (2)</a:t>
            </a:r>
          </a:p>
        </p:txBody>
      </p:sp>
      <p:sp>
        <p:nvSpPr>
          <p:cNvPr id="28" name="Content Placeholder 27">
            <a:extLst>
              <a:ext uri="{FF2B5EF4-FFF2-40B4-BE49-F238E27FC236}">
                <a16:creationId xmlns:a16="http://schemas.microsoft.com/office/drawing/2014/main" id="{B74C21D3-64C3-024A-A549-15941DE5D3BC}"/>
              </a:ext>
            </a:extLst>
          </p:cNvPr>
          <p:cNvSpPr>
            <a:spLocks noGrp="1"/>
          </p:cNvSpPr>
          <p:nvPr>
            <p:ph idx="1"/>
          </p:nvPr>
        </p:nvSpPr>
        <p:spPr/>
        <p:txBody>
          <a:bodyPr/>
          <a:lstStyle/>
          <a:p>
            <a:r>
              <a:rPr lang="en-AU" err="1">
                <a:latin typeface="+mn-lt"/>
              </a:rPr>
              <a:t>LearnFree</a:t>
            </a:r>
            <a:r>
              <a:rPr lang="en-AU">
                <a:latin typeface="+mn-lt"/>
              </a:rPr>
              <a:t> (2018) ‘</a:t>
            </a:r>
            <a:r>
              <a:rPr lang="en-AU">
                <a:latin typeface="+mn-lt"/>
                <a:hlinkClick r:id="rId2"/>
              </a:rPr>
              <a:t>Computer Science Basics: Sequences, Selections, and Loops</a:t>
            </a:r>
            <a:r>
              <a:rPr lang="en-AU">
                <a:latin typeface="+mn-lt"/>
              </a:rPr>
              <a:t>’ [video], </a:t>
            </a:r>
            <a:r>
              <a:rPr lang="en-AU" err="1">
                <a:latin typeface="+mn-lt"/>
              </a:rPr>
              <a:t>LearnFree</a:t>
            </a:r>
            <a:r>
              <a:rPr lang="en-AU">
                <a:latin typeface="+mn-lt"/>
              </a:rPr>
              <a:t>, YouTube, accessed 25 August 2025</a:t>
            </a:r>
          </a:p>
          <a:p>
            <a:r>
              <a:rPr lang="en-AU">
                <a:latin typeface="+mn-lt"/>
              </a:rPr>
              <a:t>Visually Explained (2024) ‘</a:t>
            </a:r>
            <a:r>
              <a:rPr lang="en-AU">
                <a:latin typeface="+mn-lt"/>
                <a:hlinkClick r:id="rId3"/>
              </a:rPr>
              <a:t>For Loops: Understanding Execution Flow | Python, Visually Explained</a:t>
            </a:r>
            <a:r>
              <a:rPr lang="en-AU">
                <a:latin typeface="+mn-lt"/>
              </a:rPr>
              <a:t>’ [video], Visually Explained, YouTube, accessed 25 August 2025</a:t>
            </a:r>
          </a:p>
          <a:p>
            <a:r>
              <a:rPr lang="en-AU">
                <a:latin typeface="+mn-lt"/>
              </a:rPr>
              <a:t>Visually Explained (2024) ‘</a:t>
            </a:r>
            <a:r>
              <a:rPr lang="en-AU">
                <a:latin typeface="+mn-lt"/>
                <a:hlinkClick r:id="rId4"/>
              </a:rPr>
              <a:t>Integers vs Floats: What's the Difference? | Python, Visually Explained</a:t>
            </a:r>
            <a:r>
              <a:rPr lang="en-AU">
                <a:latin typeface="+mn-lt"/>
              </a:rPr>
              <a:t>’ [video], Visually Explained, YouTube, accessed 25 August 2025</a:t>
            </a:r>
          </a:p>
          <a:p>
            <a:r>
              <a:rPr lang="en-AU">
                <a:latin typeface="+mn-lt"/>
              </a:rPr>
              <a:t>Visually Explained (2025) ‘</a:t>
            </a:r>
            <a:r>
              <a:rPr lang="en-AU">
                <a:latin typeface="+mn-lt"/>
                <a:hlinkClick r:id="rId5"/>
              </a:rPr>
              <a:t>Nested Loops: Visually Explained</a:t>
            </a:r>
            <a:r>
              <a:rPr lang="en-AU">
                <a:latin typeface="+mn-lt"/>
              </a:rPr>
              <a:t>’ [video], Visually Explained, YouTube, accessed 25 August 2025</a:t>
            </a:r>
          </a:p>
          <a:p>
            <a:r>
              <a:rPr lang="en-AU">
                <a:latin typeface="+mn-lt"/>
              </a:rPr>
              <a:t>Visually Explained (2025) ‘</a:t>
            </a:r>
            <a:r>
              <a:rPr lang="en-AU">
                <a:latin typeface="+mn-lt"/>
                <a:hlinkClick r:id="rId6"/>
              </a:rPr>
              <a:t>Python Functions: Visually Explained</a:t>
            </a:r>
            <a:r>
              <a:rPr lang="en-AU">
                <a:latin typeface="+mn-lt"/>
              </a:rPr>
              <a:t>’ [video], Visually Explained, YouTube, accessed 25 August 2025</a:t>
            </a:r>
          </a:p>
          <a:p>
            <a:r>
              <a:rPr lang="en-AU">
                <a:latin typeface="+mn-lt"/>
              </a:rPr>
              <a:t>Visually Explained (2025) ‘</a:t>
            </a:r>
            <a:r>
              <a:rPr lang="en-AU">
                <a:latin typeface="+mn-lt"/>
                <a:hlinkClick r:id="rId7"/>
              </a:rPr>
              <a:t>Python Functions: 3 Key Practice Problems Visually Explained</a:t>
            </a:r>
            <a:r>
              <a:rPr lang="en-AU">
                <a:latin typeface="+mn-lt"/>
              </a:rPr>
              <a:t>’ [video], Visually Explained, YouTube, accessed 25 August 2025</a:t>
            </a:r>
          </a:p>
          <a:p>
            <a:r>
              <a:rPr lang="en-AU">
                <a:latin typeface="+mn-lt"/>
              </a:rPr>
              <a:t>Visually Explained (2025) ‘</a:t>
            </a:r>
            <a:r>
              <a:rPr lang="en-AU">
                <a:latin typeface="+mn-lt"/>
                <a:hlinkClick r:id="rId8"/>
              </a:rPr>
              <a:t>Python Math Operators: Visually Explained</a:t>
            </a:r>
            <a:r>
              <a:rPr lang="en-AU">
                <a:latin typeface="+mn-lt"/>
              </a:rPr>
              <a:t>’ [video], Visually Explained, YouTube, accessed 25 August 2025</a:t>
            </a:r>
          </a:p>
          <a:p>
            <a:r>
              <a:rPr lang="en-AU">
                <a:latin typeface="+mn-lt"/>
              </a:rPr>
              <a:t>Visually Explained (2025) ‘</a:t>
            </a:r>
            <a:r>
              <a:rPr lang="en-AU">
                <a:latin typeface="+mn-lt"/>
                <a:hlinkClick r:id="rId9"/>
              </a:rPr>
              <a:t>Python While Loops, Visually Explained</a:t>
            </a:r>
            <a:r>
              <a:rPr lang="en-AU">
                <a:latin typeface="+mn-lt"/>
              </a:rPr>
              <a:t>’ [video], Visually Explained, YouTube, accessed 25 August 2025</a:t>
            </a:r>
          </a:p>
          <a:p>
            <a:r>
              <a:rPr lang="en-AU">
                <a:latin typeface="+mn-lt"/>
              </a:rPr>
              <a:t>Visually Explained (2024) ‘</a:t>
            </a:r>
            <a:r>
              <a:rPr lang="en-AU">
                <a:latin typeface="+mn-lt"/>
                <a:hlinkClick r:id="rId10"/>
              </a:rPr>
              <a:t>Text Data in Python: Understanding Strings for Beginners | Python, Visually Explained</a:t>
            </a:r>
            <a:r>
              <a:rPr lang="en-AU">
                <a:latin typeface="+mn-lt"/>
              </a:rPr>
              <a:t>’ [video], Visually Explained, YouTube, accessed 25 August 2025</a:t>
            </a:r>
          </a:p>
          <a:p>
            <a:r>
              <a:rPr lang="en-AU">
                <a:latin typeface="+mn-lt"/>
              </a:rPr>
              <a:t>Visually Explained (2025) ‘</a:t>
            </a:r>
            <a:r>
              <a:rPr lang="en-AU">
                <a:latin typeface="+mn-lt"/>
                <a:hlinkClick r:id="rId11"/>
              </a:rPr>
              <a:t>User Input in Python: Visually Explained</a:t>
            </a:r>
            <a:r>
              <a:rPr lang="en-AU">
                <a:latin typeface="+mn-lt"/>
              </a:rPr>
              <a:t>’ [video], Visually Explained, YouTube, accessed 25 August 2025</a:t>
            </a:r>
          </a:p>
          <a:p>
            <a:endParaRPr lang="en-AU">
              <a:latin typeface="+mn-lt"/>
            </a:endParaRPr>
          </a:p>
        </p:txBody>
      </p:sp>
      <p:sp>
        <p:nvSpPr>
          <p:cNvPr id="2" name="Slide Number Placeholder 1">
            <a:extLst>
              <a:ext uri="{FF2B5EF4-FFF2-40B4-BE49-F238E27FC236}">
                <a16:creationId xmlns:a16="http://schemas.microsoft.com/office/drawing/2014/main" id="{777D9732-5BE6-C202-A189-9D0AF9A1B58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192</a:t>
            </a:fld>
            <a:endParaRPr lang="en-AU"/>
          </a:p>
        </p:txBody>
      </p:sp>
    </p:spTree>
    <p:extLst>
      <p:ext uri="{BB962C8B-B14F-4D97-AF65-F5344CB8AC3E}">
        <p14:creationId xmlns:p14="http://schemas.microsoft.com/office/powerpoint/2010/main" val="13770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E68E0903-D7BC-2CB4-15B9-0A6E0BEF58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193</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90F6-2A9A-C9BE-9C8A-6603BDC4C8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A57F70-3DC5-ABD5-E2BE-D11259846A72}"/>
              </a:ext>
            </a:extLst>
          </p:cNvPr>
          <p:cNvSpPr>
            <a:spLocks noGrp="1"/>
          </p:cNvSpPr>
          <p:nvPr>
            <p:ph type="ctrTitle"/>
          </p:nvPr>
        </p:nvSpPr>
        <p:spPr/>
        <p:txBody>
          <a:bodyPr/>
          <a:lstStyle/>
          <a:p>
            <a:r>
              <a:rPr lang="en-AU" dirty="0">
                <a:effectLst/>
                <a:latin typeface="+mj-lt"/>
                <a:ea typeface="Times New Roman" panose="02020603050405020304" pitchFamily="18" charset="0"/>
              </a:rPr>
              <a:t>Drive with data</a:t>
            </a:r>
            <a:endParaRPr lang="en-AU" dirty="0">
              <a:latin typeface="+mj-lt"/>
            </a:endParaRPr>
          </a:p>
        </p:txBody>
      </p:sp>
      <p:sp>
        <p:nvSpPr>
          <p:cNvPr id="11" name="Text Placeholder 10">
            <a:extLst>
              <a:ext uri="{FF2B5EF4-FFF2-40B4-BE49-F238E27FC236}">
                <a16:creationId xmlns:a16="http://schemas.microsoft.com/office/drawing/2014/main" id="{2BB805F8-CCB3-7433-34B0-FBFE84FB284D}"/>
              </a:ext>
            </a:extLst>
          </p:cNvPr>
          <p:cNvSpPr>
            <a:spLocks noGrp="1"/>
          </p:cNvSpPr>
          <p:nvPr>
            <p:ph type="body" sz="quarter" idx="10"/>
          </p:nvPr>
        </p:nvSpPr>
        <p:spPr/>
        <p:txBody>
          <a:bodyPr/>
          <a:lstStyle/>
          <a:p>
            <a:r>
              <a:rPr lang="en-AU">
                <a:latin typeface="+mj-lt"/>
              </a:rPr>
              <a:t>Technology 7–8 – Stage 4</a:t>
            </a:r>
          </a:p>
        </p:txBody>
      </p:sp>
      <p:sp>
        <p:nvSpPr>
          <p:cNvPr id="10" name="Text Placeholder 9">
            <a:extLst>
              <a:ext uri="{FF2B5EF4-FFF2-40B4-BE49-F238E27FC236}">
                <a16:creationId xmlns:a16="http://schemas.microsoft.com/office/drawing/2014/main" id="{78608A1C-6E43-DF0C-4042-E72A7D446E55}"/>
              </a:ext>
            </a:extLst>
          </p:cNvPr>
          <p:cNvSpPr>
            <a:spLocks noGrp="1"/>
          </p:cNvSpPr>
          <p:nvPr>
            <p:ph type="body" sz="quarter" idx="16"/>
          </p:nvPr>
        </p:nvSpPr>
        <p:spPr/>
        <p:txBody>
          <a:bodyPr/>
          <a:lstStyle/>
          <a:p>
            <a:r>
              <a:rPr lang="en-AU">
                <a:latin typeface="+mj-lt"/>
              </a:rPr>
              <a:t>Drive with data</a:t>
            </a:r>
          </a:p>
        </p:txBody>
      </p:sp>
      <p:sp>
        <p:nvSpPr>
          <p:cNvPr id="8" name="Text Placeholder 7">
            <a:extLst>
              <a:ext uri="{FF2B5EF4-FFF2-40B4-BE49-F238E27FC236}">
                <a16:creationId xmlns:a16="http://schemas.microsoft.com/office/drawing/2014/main" id="{FEBAADC2-B85B-DCE1-A3D0-3C8B7CC0F705}"/>
              </a:ext>
            </a:extLst>
          </p:cNvPr>
          <p:cNvSpPr>
            <a:spLocks noGrp="1"/>
          </p:cNvSpPr>
          <p:nvPr>
            <p:ph type="body" sz="quarter" idx="15"/>
          </p:nvPr>
        </p:nvSpPr>
        <p:spPr>
          <a:xfrm>
            <a:off x="539999" y="5399216"/>
            <a:ext cx="6255975" cy="360000"/>
          </a:xfrm>
        </p:spPr>
        <p:txBody>
          <a:bodyPr/>
          <a:lstStyle/>
          <a:p>
            <a:r>
              <a:rPr lang="en-AU">
                <a:latin typeface="+mj-lt"/>
              </a:rPr>
              <a:t>10-week unit</a:t>
            </a:r>
          </a:p>
        </p:txBody>
      </p:sp>
      <p:pic>
        <p:nvPicPr>
          <p:cNvPr id="9" name="Picture Placeholder 8">
            <a:extLst>
              <a:ext uri="{FF2B5EF4-FFF2-40B4-BE49-F238E27FC236}">
                <a16:creationId xmlns:a16="http://schemas.microsoft.com/office/drawing/2014/main" id="{C2442ECD-EBB0-2DC8-B495-B14A4AB47E96}"/>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980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DF59C-5FC2-FDF1-B517-4CA98EC44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E44C3-0A18-9FC6-0700-6B4997F0F2C6}"/>
              </a:ext>
            </a:extLst>
          </p:cNvPr>
          <p:cNvSpPr>
            <a:spLocks noGrp="1"/>
          </p:cNvSpPr>
          <p:nvPr>
            <p:ph type="ctrTitle"/>
          </p:nvPr>
        </p:nvSpPr>
        <p:spPr/>
        <p:txBody>
          <a:bodyPr/>
          <a:lstStyle/>
          <a:p>
            <a:r>
              <a:rPr lang="en-AU">
                <a:latin typeface="+mj-lt"/>
              </a:rPr>
              <a:t>Spreadsheets</a:t>
            </a:r>
          </a:p>
        </p:txBody>
      </p:sp>
    </p:spTree>
    <p:extLst>
      <p:ext uri="{BB962C8B-B14F-4D97-AF65-F5344CB8AC3E}">
        <p14:creationId xmlns:p14="http://schemas.microsoft.com/office/powerpoint/2010/main" val="77503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A1D84-34D9-45E4-C190-48422A4CC4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E4D7C1-0DE2-2A14-0DE1-4E6A400FA395}"/>
              </a:ext>
            </a:extLst>
          </p:cNvPr>
          <p:cNvSpPr>
            <a:spLocks noGrp="1"/>
          </p:cNvSpPr>
          <p:nvPr>
            <p:ph type="title"/>
          </p:nvPr>
        </p:nvSpPr>
        <p:spPr/>
        <p:txBody>
          <a:bodyPr/>
          <a:lstStyle/>
          <a:p>
            <a:r>
              <a:rPr lang="en-AU">
                <a:latin typeface="+mj-lt"/>
              </a:rPr>
              <a:t>Learning intentions and success criteria (4)</a:t>
            </a:r>
          </a:p>
        </p:txBody>
      </p:sp>
      <p:sp>
        <p:nvSpPr>
          <p:cNvPr id="3" name="TextBox 2">
            <a:extLst>
              <a:ext uri="{FF2B5EF4-FFF2-40B4-BE49-F238E27FC236}">
                <a16:creationId xmlns:a16="http://schemas.microsoft.com/office/drawing/2014/main" id="{18EB3D6D-DD12-AE48-2FCF-4359AD500793}"/>
              </a:ext>
            </a:extLst>
          </p:cNvPr>
          <p:cNvSpPr txBox="1"/>
          <p:nvPr/>
        </p:nvSpPr>
        <p:spPr>
          <a:xfrm>
            <a:off x="359998" y="1879903"/>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use spreadsheet software to enter and save numerical data</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create and apply formulas to perform calculations in spreadsheets.</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enter data and save spreadsheet files correctly</a:t>
            </a:r>
            <a:endParaRPr lang="en-AU" sz="2000">
              <a:ea typeface="+mn-lt"/>
              <a:cs typeface="Arial" panose="020B0604020202020204" pitchFamily="34" charset="0"/>
            </a:endParaRPr>
          </a:p>
          <a:p>
            <a:pPr marL="342900" indent="-342900">
              <a:lnSpc>
                <a:spcPct val="150000"/>
              </a:lnSpc>
              <a:spcAft>
                <a:spcPts val="1200"/>
              </a:spcAft>
              <a:buFont typeface="Arial"/>
              <a:buChar char="•"/>
            </a:pPr>
            <a:r>
              <a:rPr lang="en-AU" sz="2000">
                <a:ea typeface="+mn-lt"/>
                <a:cs typeface="Arial" panose="020B0604020202020204" pitchFamily="34" charset="0"/>
              </a:rPr>
              <a:t>create and use formulas to calculate values in spreadsheets.</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06841C19-59EC-9237-5F47-E0CABFD0E5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534451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93066-FA4B-DE18-3CE5-09367B14C6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34D1F7-D852-B9F7-536D-76F234848ECE}"/>
              </a:ext>
            </a:extLst>
          </p:cNvPr>
          <p:cNvSpPr>
            <a:spLocks noGrp="1"/>
          </p:cNvSpPr>
          <p:nvPr>
            <p:ph type="title"/>
          </p:nvPr>
        </p:nvSpPr>
        <p:spPr>
          <a:xfrm>
            <a:off x="360000" y="-545601"/>
            <a:ext cx="11484000" cy="545601"/>
          </a:xfrm>
        </p:spPr>
        <p:txBody>
          <a:bodyPr/>
          <a:lstStyle/>
          <a:p>
            <a:r>
              <a:rPr lang="en-US"/>
              <a:t>How to create formulas in Microsoft Excel (1:37)</a:t>
            </a:r>
          </a:p>
        </p:txBody>
      </p:sp>
      <p:pic>
        <p:nvPicPr>
          <p:cNvPr id="2" name="Online Media 1" title="How to create formulas in Microsoft Excel">
            <a:hlinkClick r:id="" action="ppaction://media"/>
            <a:extLst>
              <a:ext uri="{FF2B5EF4-FFF2-40B4-BE49-F238E27FC236}">
                <a16:creationId xmlns:a16="http://schemas.microsoft.com/office/drawing/2014/main" id="{B97121B8-AFD4-8A14-8F11-AD140DCBBC6A}"/>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4" name="Slide Number Placeholder 3">
            <a:extLst>
              <a:ext uri="{FF2B5EF4-FFF2-40B4-BE49-F238E27FC236}">
                <a16:creationId xmlns:a16="http://schemas.microsoft.com/office/drawing/2014/main" id="{7B2AEF7F-0E6C-87C7-8CA2-EA2615FC7E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22</a:t>
            </a:fld>
            <a:endParaRPr lang="en-AU">
              <a:solidFill>
                <a:schemeClr val="bg1"/>
              </a:solidFill>
            </a:endParaRPr>
          </a:p>
        </p:txBody>
      </p:sp>
    </p:spTree>
    <p:extLst>
      <p:ext uri="{BB962C8B-B14F-4D97-AF65-F5344CB8AC3E}">
        <p14:creationId xmlns:p14="http://schemas.microsoft.com/office/powerpoint/2010/main" val="42490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6FC96-8CB8-DBBA-4C0D-97AFB545B4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F68E0B-2A92-8743-C5CD-9BCD6F7A2968}"/>
              </a:ext>
            </a:extLst>
          </p:cNvPr>
          <p:cNvSpPr>
            <a:spLocks noGrp="1"/>
          </p:cNvSpPr>
          <p:nvPr>
            <p:ph type="title"/>
          </p:nvPr>
        </p:nvSpPr>
        <p:spPr>
          <a:xfrm>
            <a:off x="354000" y="-545601"/>
            <a:ext cx="11484000" cy="545601"/>
          </a:xfrm>
        </p:spPr>
        <p:txBody>
          <a:bodyPr/>
          <a:lstStyle/>
          <a:p>
            <a:r>
              <a:rPr lang="en-US"/>
              <a:t>Multiplication in Microsoft Excel (0:41)</a:t>
            </a:r>
          </a:p>
        </p:txBody>
      </p:sp>
      <p:pic>
        <p:nvPicPr>
          <p:cNvPr id="2" name="Online Media 1" title="Multiplication in Microsoft Excel">
            <a:hlinkClick r:id="" action="ppaction://media"/>
            <a:extLst>
              <a:ext uri="{FF2B5EF4-FFF2-40B4-BE49-F238E27FC236}">
                <a16:creationId xmlns:a16="http://schemas.microsoft.com/office/drawing/2014/main" id="{421AA73B-F218-5187-5A54-D150EC98D2C7}"/>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3" name="Slide Number Placeholder 2">
            <a:extLst>
              <a:ext uri="{FF2B5EF4-FFF2-40B4-BE49-F238E27FC236}">
                <a16:creationId xmlns:a16="http://schemas.microsoft.com/office/drawing/2014/main" id="{9901C693-DE48-176E-54DB-C2D7A96073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4386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9C62E-4DD9-A49D-17CD-1FE7FAB3FA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8FF7D9-962B-CC5B-2C2F-CE7A0ABB4EF5}"/>
              </a:ext>
            </a:extLst>
          </p:cNvPr>
          <p:cNvSpPr>
            <a:spLocks noGrp="1"/>
          </p:cNvSpPr>
          <p:nvPr>
            <p:ph type="title"/>
          </p:nvPr>
        </p:nvSpPr>
        <p:spPr>
          <a:xfrm>
            <a:off x="360000" y="-545601"/>
            <a:ext cx="11484000" cy="545601"/>
          </a:xfrm>
        </p:spPr>
        <p:txBody>
          <a:bodyPr/>
          <a:lstStyle/>
          <a:p>
            <a:r>
              <a:rPr lang="en-US"/>
              <a:t>Creating Microsoft Excel formulas and functions (1:39)</a:t>
            </a:r>
          </a:p>
        </p:txBody>
      </p:sp>
      <p:pic>
        <p:nvPicPr>
          <p:cNvPr id="2" name="Online Media 1" title="Creating Microsoft Excel formulas and functions">
            <a:hlinkClick r:id="" action="ppaction://media"/>
            <a:extLst>
              <a:ext uri="{FF2B5EF4-FFF2-40B4-BE49-F238E27FC236}">
                <a16:creationId xmlns:a16="http://schemas.microsoft.com/office/drawing/2014/main" id="{F31E1EEE-CA30-0340-1792-1830A1140561}"/>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4" name="Slide Number Placeholder 3">
            <a:extLst>
              <a:ext uri="{FF2B5EF4-FFF2-40B4-BE49-F238E27FC236}">
                <a16:creationId xmlns:a16="http://schemas.microsoft.com/office/drawing/2014/main" id="{3225A6C7-4119-BD3B-1311-151233B48F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24</a:t>
            </a:fld>
            <a:endParaRPr lang="en-AU">
              <a:solidFill>
                <a:schemeClr val="bg1"/>
              </a:solidFill>
            </a:endParaRPr>
          </a:p>
        </p:txBody>
      </p:sp>
    </p:spTree>
    <p:extLst>
      <p:ext uri="{BB962C8B-B14F-4D97-AF65-F5344CB8AC3E}">
        <p14:creationId xmlns:p14="http://schemas.microsoft.com/office/powerpoint/2010/main" val="132503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5C265-DF8D-6F99-7EC7-418C60FBFE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171BCE-981F-D5C7-4199-44993CF9390A}"/>
              </a:ext>
            </a:extLst>
          </p:cNvPr>
          <p:cNvSpPr>
            <a:spLocks noGrp="1"/>
          </p:cNvSpPr>
          <p:nvPr>
            <p:ph type="title"/>
          </p:nvPr>
        </p:nvSpPr>
        <p:spPr>
          <a:xfrm>
            <a:off x="360000" y="-545601"/>
            <a:ext cx="11484000" cy="545601"/>
          </a:xfrm>
        </p:spPr>
        <p:txBody>
          <a:bodyPr/>
          <a:lstStyle/>
          <a:p>
            <a:r>
              <a:rPr lang="en-US"/>
              <a:t>Excel Tutorial for Beginners (16:16)</a:t>
            </a:r>
          </a:p>
        </p:txBody>
      </p:sp>
      <p:pic>
        <p:nvPicPr>
          <p:cNvPr id="2" name="Online Media 1" title="Excel Tutorial for Beginners">
            <a:hlinkClick r:id="" action="ppaction://media"/>
            <a:extLst>
              <a:ext uri="{FF2B5EF4-FFF2-40B4-BE49-F238E27FC236}">
                <a16:creationId xmlns:a16="http://schemas.microsoft.com/office/drawing/2014/main" id="{B8D05006-4E3F-4D5B-2659-21D949AF4ABB}"/>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4" name="Slide Number Placeholder 3">
            <a:extLst>
              <a:ext uri="{FF2B5EF4-FFF2-40B4-BE49-F238E27FC236}">
                <a16:creationId xmlns:a16="http://schemas.microsoft.com/office/drawing/2014/main" id="{FD74CD57-507A-2734-DA50-D12AE51044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25</a:t>
            </a:fld>
            <a:endParaRPr lang="en-AU">
              <a:solidFill>
                <a:schemeClr val="bg1"/>
              </a:solidFill>
            </a:endParaRPr>
          </a:p>
        </p:txBody>
      </p:sp>
    </p:spTree>
    <p:extLst>
      <p:ext uri="{BB962C8B-B14F-4D97-AF65-F5344CB8AC3E}">
        <p14:creationId xmlns:p14="http://schemas.microsoft.com/office/powerpoint/2010/main" val="180977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5A28-06CE-5616-09B5-D2F3B2DF94FE}"/>
              </a:ext>
            </a:extLst>
          </p:cNvPr>
          <p:cNvSpPr>
            <a:spLocks noGrp="1"/>
          </p:cNvSpPr>
          <p:nvPr>
            <p:ph type="ctrTitle"/>
          </p:nvPr>
        </p:nvSpPr>
        <p:spPr/>
        <p:txBody>
          <a:bodyPr/>
          <a:lstStyle/>
          <a:p>
            <a:r>
              <a:rPr lang="en-AU">
                <a:latin typeface="+mj-lt"/>
              </a:rPr>
              <a:t>EV cars </a:t>
            </a:r>
          </a:p>
        </p:txBody>
      </p:sp>
    </p:spTree>
    <p:extLst>
      <p:ext uri="{BB962C8B-B14F-4D97-AF65-F5344CB8AC3E}">
        <p14:creationId xmlns:p14="http://schemas.microsoft.com/office/powerpoint/2010/main" val="66131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82C91-4164-EC53-6DFB-661E5C6938C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EF795E-74B8-9B75-7829-EBD2EB49E0A9}"/>
              </a:ext>
            </a:extLst>
          </p:cNvPr>
          <p:cNvSpPr>
            <a:spLocks noGrp="1"/>
          </p:cNvSpPr>
          <p:nvPr>
            <p:ph type="title"/>
          </p:nvPr>
        </p:nvSpPr>
        <p:spPr/>
        <p:txBody>
          <a:bodyPr/>
          <a:lstStyle/>
          <a:p>
            <a:r>
              <a:rPr lang="en-AU">
                <a:latin typeface="+mj-lt"/>
              </a:rPr>
              <a:t>Learning intentions and success criteria (5)</a:t>
            </a:r>
          </a:p>
        </p:txBody>
      </p:sp>
      <p:sp>
        <p:nvSpPr>
          <p:cNvPr id="3" name="TextBox 2">
            <a:extLst>
              <a:ext uri="{FF2B5EF4-FFF2-40B4-BE49-F238E27FC236}">
                <a16:creationId xmlns:a16="http://schemas.microsoft.com/office/drawing/2014/main" id="{D31AC6AF-19B4-4BEC-DEDF-9114C98B8A87}"/>
              </a:ext>
            </a:extLst>
          </p:cNvPr>
          <p:cNvSpPr txBox="1"/>
          <p:nvPr/>
        </p:nvSpPr>
        <p:spPr>
          <a:xfrm>
            <a:off x="359998" y="1840593"/>
            <a:ext cx="11303000" cy="47654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identify different types of electric vehicles (EVs) and their characteristics</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understand EV charging methods and infrastructure (relevant to Australia)</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collect and organise relevant data for each type of electric vehicle.</a:t>
            </a:r>
          </a:p>
          <a:p>
            <a:pPr>
              <a:lnSpc>
                <a:spcPct val="150000"/>
              </a:lnSpc>
              <a:spcAft>
                <a:spcPts val="12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1800">
                <a:cs typeface="Arial" panose="020B0604020202020204" pitchFamily="34" charset="0"/>
              </a:rPr>
              <a:t>describe essential differences between various EV types</a:t>
            </a:r>
            <a:endParaRPr lang="en-US" sz="1800">
              <a:cs typeface="Arial" panose="020B0604020202020204" pitchFamily="34" charset="0"/>
            </a:endParaRPr>
          </a:p>
          <a:p>
            <a:pPr marL="342900" indent="-342900">
              <a:lnSpc>
                <a:spcPct val="150000"/>
              </a:lnSpc>
              <a:spcAft>
                <a:spcPts val="1200"/>
              </a:spcAft>
              <a:buFont typeface="Arial"/>
              <a:buChar char="•"/>
            </a:pPr>
            <a:r>
              <a:rPr lang="en-AU" sz="1800">
                <a:ea typeface="+mn-lt"/>
                <a:cs typeface="Arial" panose="020B0604020202020204" pitchFamily="34" charset="0"/>
              </a:rPr>
              <a:t>compare EVs with internal combustion engine (ICE) vehicles based on key factors like emissions and fuel options</a:t>
            </a:r>
          </a:p>
          <a:p>
            <a:pPr marL="342900" indent="-342900">
              <a:lnSpc>
                <a:spcPct val="150000"/>
              </a:lnSpc>
              <a:spcAft>
                <a:spcPts val="1200"/>
              </a:spcAft>
              <a:buFont typeface="Arial"/>
              <a:buChar char="•"/>
            </a:pPr>
            <a:r>
              <a:rPr lang="en-AU" sz="1800">
                <a:ea typeface="+mn-lt"/>
                <a:cs typeface="Arial" panose="020B0604020202020204" pitchFamily="34" charset="0"/>
              </a:rPr>
              <a:t>describe the main types of EV charging and recognise charging plugs approved in Australia.</a:t>
            </a:r>
            <a:endParaRPr lang="en-US" sz="180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52A09F11-4F26-CD2E-F2D0-E40CF5103F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153256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C22BA-E273-C19E-CCC8-4F6EDFC32B4E}"/>
              </a:ext>
            </a:extLst>
          </p:cNvPr>
          <p:cNvSpPr>
            <a:spLocks noGrp="1"/>
          </p:cNvSpPr>
          <p:nvPr>
            <p:ph type="title"/>
          </p:nvPr>
        </p:nvSpPr>
        <p:spPr>
          <a:xfrm>
            <a:off x="359999" y="-545601"/>
            <a:ext cx="11484000" cy="545601"/>
          </a:xfrm>
        </p:spPr>
        <p:txBody>
          <a:bodyPr/>
          <a:lstStyle/>
          <a:p>
            <a:r>
              <a:rPr lang="en-US"/>
              <a:t>‘What types of EVs are there’ (1:38)</a:t>
            </a:r>
          </a:p>
        </p:txBody>
      </p:sp>
      <p:pic>
        <p:nvPicPr>
          <p:cNvPr id="6" name="Online Media 5" title="What types of EVs are there?">
            <a:hlinkClick r:id="" action="ppaction://media"/>
            <a:extLst>
              <a:ext uri="{FF2B5EF4-FFF2-40B4-BE49-F238E27FC236}">
                <a16:creationId xmlns:a16="http://schemas.microsoft.com/office/drawing/2014/main" id="{9F213538-408A-7928-736F-9DF7690E27D4}"/>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E757A655-9427-411B-EB4A-659E8F4D87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28</a:t>
            </a:fld>
            <a:endParaRPr lang="en-AU">
              <a:solidFill>
                <a:schemeClr val="bg1"/>
              </a:solidFill>
            </a:endParaRPr>
          </a:p>
        </p:txBody>
      </p:sp>
    </p:spTree>
    <p:extLst>
      <p:ext uri="{BB962C8B-B14F-4D97-AF65-F5344CB8AC3E}">
        <p14:creationId xmlns:p14="http://schemas.microsoft.com/office/powerpoint/2010/main" val="27667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BDB8E-B7A0-D445-E300-408EBFD12F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FE943B-5006-6154-6548-C0EA8F102EF6}"/>
              </a:ext>
            </a:extLst>
          </p:cNvPr>
          <p:cNvSpPr>
            <a:spLocks noGrp="1"/>
          </p:cNvSpPr>
          <p:nvPr>
            <p:ph type="title"/>
          </p:nvPr>
        </p:nvSpPr>
        <p:spPr>
          <a:xfrm>
            <a:off x="360000" y="-545601"/>
            <a:ext cx="11484000" cy="545601"/>
          </a:xfrm>
        </p:spPr>
        <p:txBody>
          <a:bodyPr/>
          <a:lstStyle/>
          <a:p>
            <a:r>
              <a:rPr lang="en-US" sz="2800"/>
              <a:t>Electric vehicles (EV) and internal combustion engines compared</a:t>
            </a:r>
          </a:p>
        </p:txBody>
      </p:sp>
      <p:pic>
        <p:nvPicPr>
          <p:cNvPr id="2" name="Picture 1" descr="Comparison chart of vehicle technologies: Conventional, Hybrid, Plug-in Hybrid, Battery Electric, and Hydrogen Fuel Cell.">
            <a:extLst>
              <a:ext uri="{FF2B5EF4-FFF2-40B4-BE49-F238E27FC236}">
                <a16:creationId xmlns:a16="http://schemas.microsoft.com/office/drawing/2014/main" id="{3954E45E-201F-94D2-6F4B-A9636278A11F}"/>
              </a:ext>
            </a:extLst>
          </p:cNvPr>
          <p:cNvPicPr>
            <a:picLocks noChangeAspect="1"/>
          </p:cNvPicPr>
          <p:nvPr/>
        </p:nvPicPr>
        <p:blipFill>
          <a:blip r:embed="rId3" cstate="screen">
            <a:extLst>
              <a:ext uri="{28A0092B-C50C-407E-A947-70E740481C1C}">
                <a14:useLocalDpi xmlns:a14="http://schemas.microsoft.com/office/drawing/2010/main"/>
              </a:ext>
            </a:extLst>
          </a:blip>
          <a:srcRect t="1111"/>
          <a:stretch>
            <a:fillRect/>
          </a:stretch>
        </p:blipFill>
        <p:spPr>
          <a:xfrm>
            <a:off x="1294951" y="267121"/>
            <a:ext cx="9602099" cy="6323758"/>
          </a:xfrm>
          <a:prstGeom prst="rect">
            <a:avLst/>
          </a:prstGeom>
        </p:spPr>
      </p:pic>
      <p:sp>
        <p:nvSpPr>
          <p:cNvPr id="3" name="Slide Number Placeholder 2">
            <a:extLst>
              <a:ext uri="{FF2B5EF4-FFF2-40B4-BE49-F238E27FC236}">
                <a16:creationId xmlns:a16="http://schemas.microsoft.com/office/drawing/2014/main" id="{4044BB52-44EB-1BB2-A742-EEDF908DD9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144916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7FAC-EB2B-EDFC-EC2F-6B7761FBF68D}"/>
              </a:ext>
            </a:extLst>
          </p:cNvPr>
          <p:cNvSpPr>
            <a:spLocks noGrp="1"/>
          </p:cNvSpPr>
          <p:nvPr>
            <p:ph type="ctrTitle"/>
          </p:nvPr>
        </p:nvSpPr>
        <p:spPr/>
        <p:txBody>
          <a:bodyPr/>
          <a:lstStyle/>
          <a:p>
            <a:r>
              <a:rPr lang="en-AU">
                <a:latin typeface="+mj-lt"/>
              </a:rPr>
              <a:t>Exploring Country</a:t>
            </a:r>
          </a:p>
        </p:txBody>
      </p:sp>
    </p:spTree>
    <p:extLst>
      <p:ext uri="{BB962C8B-B14F-4D97-AF65-F5344CB8AC3E}">
        <p14:creationId xmlns:p14="http://schemas.microsoft.com/office/powerpoint/2010/main" val="234292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274506-2A16-2C2E-7920-7A13E4A18D86}"/>
              </a:ext>
            </a:extLst>
          </p:cNvPr>
          <p:cNvSpPr>
            <a:spLocks noGrp="1"/>
          </p:cNvSpPr>
          <p:nvPr>
            <p:ph type="title"/>
          </p:nvPr>
        </p:nvSpPr>
        <p:spPr/>
        <p:txBody>
          <a:bodyPr/>
          <a:lstStyle/>
          <a:p>
            <a:r>
              <a:rPr lang="en-AU">
                <a:latin typeface="+mj-lt"/>
              </a:rPr>
              <a:t>Compare costs and emissions of different EVs</a:t>
            </a:r>
            <a:br>
              <a:rPr lang="en-AU">
                <a:latin typeface="+mj-lt"/>
              </a:rPr>
            </a:br>
            <a:endParaRPr lang="en-AU">
              <a:latin typeface="+mj-lt"/>
            </a:endParaRPr>
          </a:p>
        </p:txBody>
      </p:sp>
      <p:graphicFrame>
        <p:nvGraphicFramePr>
          <p:cNvPr id="3" name="Table 2">
            <a:extLst>
              <a:ext uri="{FF2B5EF4-FFF2-40B4-BE49-F238E27FC236}">
                <a16:creationId xmlns:a16="http://schemas.microsoft.com/office/drawing/2014/main" id="{5152A125-F671-878F-716F-6DC60E77A775}"/>
              </a:ext>
            </a:extLst>
          </p:cNvPr>
          <p:cNvGraphicFramePr>
            <a:graphicFrameLocks noGrp="1"/>
          </p:cNvGraphicFramePr>
          <p:nvPr>
            <p:extLst>
              <p:ext uri="{D42A27DB-BD31-4B8C-83A1-F6EECF244321}">
                <p14:modId xmlns:p14="http://schemas.microsoft.com/office/powerpoint/2010/main" val="2850130102"/>
              </p:ext>
            </p:extLst>
          </p:nvPr>
        </p:nvGraphicFramePr>
        <p:xfrm>
          <a:off x="395997" y="1260387"/>
          <a:ext cx="11448003" cy="5114386"/>
        </p:xfrm>
        <a:graphic>
          <a:graphicData uri="http://schemas.openxmlformats.org/drawingml/2006/table">
            <a:tbl>
              <a:tblPr firstRow="1" firstCol="1" bandRow="1">
                <a:tableStyleId>{B301B821-A1FF-4177-AEE7-76D212191A09}</a:tableStyleId>
              </a:tblPr>
              <a:tblGrid>
                <a:gridCol w="1635429">
                  <a:extLst>
                    <a:ext uri="{9D8B030D-6E8A-4147-A177-3AD203B41FA5}">
                      <a16:colId xmlns:a16="http://schemas.microsoft.com/office/drawing/2014/main" val="2280293388"/>
                    </a:ext>
                  </a:extLst>
                </a:gridCol>
                <a:gridCol w="1635429">
                  <a:extLst>
                    <a:ext uri="{9D8B030D-6E8A-4147-A177-3AD203B41FA5}">
                      <a16:colId xmlns:a16="http://schemas.microsoft.com/office/drawing/2014/main" val="1660813382"/>
                    </a:ext>
                  </a:extLst>
                </a:gridCol>
                <a:gridCol w="1635429">
                  <a:extLst>
                    <a:ext uri="{9D8B030D-6E8A-4147-A177-3AD203B41FA5}">
                      <a16:colId xmlns:a16="http://schemas.microsoft.com/office/drawing/2014/main" val="3911837609"/>
                    </a:ext>
                  </a:extLst>
                </a:gridCol>
                <a:gridCol w="1635429">
                  <a:extLst>
                    <a:ext uri="{9D8B030D-6E8A-4147-A177-3AD203B41FA5}">
                      <a16:colId xmlns:a16="http://schemas.microsoft.com/office/drawing/2014/main" val="986161746"/>
                    </a:ext>
                  </a:extLst>
                </a:gridCol>
                <a:gridCol w="1635429">
                  <a:extLst>
                    <a:ext uri="{9D8B030D-6E8A-4147-A177-3AD203B41FA5}">
                      <a16:colId xmlns:a16="http://schemas.microsoft.com/office/drawing/2014/main" val="955676805"/>
                    </a:ext>
                  </a:extLst>
                </a:gridCol>
                <a:gridCol w="1635429">
                  <a:extLst>
                    <a:ext uri="{9D8B030D-6E8A-4147-A177-3AD203B41FA5}">
                      <a16:colId xmlns:a16="http://schemas.microsoft.com/office/drawing/2014/main" val="464393145"/>
                    </a:ext>
                  </a:extLst>
                </a:gridCol>
                <a:gridCol w="1635429">
                  <a:extLst>
                    <a:ext uri="{9D8B030D-6E8A-4147-A177-3AD203B41FA5}">
                      <a16:colId xmlns:a16="http://schemas.microsoft.com/office/drawing/2014/main" val="3595964072"/>
                    </a:ext>
                  </a:extLst>
                </a:gridCol>
              </a:tblGrid>
              <a:tr h="434386">
                <a:tc>
                  <a:txBody>
                    <a:bodyPr/>
                    <a:lstStyle/>
                    <a:p>
                      <a:endParaRPr lang="en-AU">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a:t>BEV</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a:t>BEV</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a:t>PHEV</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a:t>PHEV</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a:t>Hybrid</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a:t>Hybrid</a:t>
                      </a:r>
                      <a:endParaRPr lang="en-AU">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5322067"/>
                  </a:ext>
                </a:extLst>
              </a:tr>
              <a:tr h="1008000">
                <a:tc>
                  <a:txBody>
                    <a:bodyPr/>
                    <a:lstStyle/>
                    <a:p>
                      <a:pPr algn="l">
                        <a:lnSpc>
                          <a:spcPct val="114000"/>
                        </a:lnSpc>
                      </a:pPr>
                      <a:r>
                        <a:rPr lang="en-AU"/>
                        <a:t>Model</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1107785"/>
                  </a:ext>
                </a:extLst>
              </a:tr>
              <a:tr h="1008000">
                <a:tc>
                  <a:txBody>
                    <a:bodyPr/>
                    <a:lstStyle/>
                    <a:p>
                      <a:pPr algn="l">
                        <a:lnSpc>
                          <a:spcPct val="114000"/>
                        </a:lnSpc>
                      </a:pPr>
                      <a:r>
                        <a:rPr lang="en-AU"/>
                        <a:t>Variant</a:t>
                      </a:r>
                      <a:endParaRPr lang="en-AU">
                        <a:latin typeface="+mj-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321491"/>
                  </a:ext>
                </a:extLst>
              </a:tr>
              <a:tr h="504000">
                <a:tc>
                  <a:txBody>
                    <a:bodyPr/>
                    <a:lstStyle/>
                    <a:p>
                      <a:pPr algn="l">
                        <a:lnSpc>
                          <a:spcPct val="114000"/>
                        </a:lnSpc>
                      </a:pPr>
                      <a:r>
                        <a:rPr lang="en-AU"/>
                        <a:t>Price</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8960266"/>
                  </a:ext>
                </a:extLst>
              </a:tr>
              <a:tr h="720000">
                <a:tc>
                  <a:txBody>
                    <a:bodyPr/>
                    <a:lstStyle/>
                    <a:p>
                      <a:pPr algn="l">
                        <a:lnSpc>
                          <a:spcPct val="114000"/>
                        </a:lnSpc>
                      </a:pPr>
                      <a:r>
                        <a:rPr lang="en-AU"/>
                        <a:t>Tailpipe emissions</a:t>
                      </a:r>
                      <a:endParaRPr lang="en-AU">
                        <a:latin typeface="+mj-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160964"/>
                  </a:ext>
                </a:extLst>
              </a:tr>
              <a:tr h="720000">
                <a:tc>
                  <a:txBody>
                    <a:bodyPr/>
                    <a:lstStyle/>
                    <a:p>
                      <a:pPr algn="l">
                        <a:lnSpc>
                          <a:spcPct val="114000"/>
                        </a:lnSpc>
                      </a:pPr>
                      <a:r>
                        <a:rPr lang="en-AU"/>
                        <a:t>Average annual cost</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8830915"/>
                  </a:ext>
                </a:extLst>
              </a:tr>
              <a:tr h="720000">
                <a:tc>
                  <a:txBody>
                    <a:bodyPr/>
                    <a:lstStyle/>
                    <a:p>
                      <a:pPr algn="l">
                        <a:lnSpc>
                          <a:spcPct val="114000"/>
                        </a:lnSpc>
                      </a:pPr>
                      <a:r>
                        <a:rPr lang="en-AU"/>
                        <a:t>Electric range</a:t>
                      </a:r>
                      <a:endParaRPr lang="en-AU">
                        <a:latin typeface="+mj-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dirty="0"/>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910543"/>
                  </a:ext>
                </a:extLst>
              </a:tr>
            </a:tbl>
          </a:graphicData>
        </a:graphic>
      </p:graphicFrame>
      <p:sp>
        <p:nvSpPr>
          <p:cNvPr id="2" name="Slide Number Placeholder 1">
            <a:extLst>
              <a:ext uri="{FF2B5EF4-FFF2-40B4-BE49-F238E27FC236}">
                <a16:creationId xmlns:a16="http://schemas.microsoft.com/office/drawing/2014/main" id="{EC3B1735-6725-4FBC-BE24-E57FFD6D5A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422109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9DD5A-9C67-76A0-FD5B-62924774C3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2A16BD-7CCC-00D8-CB51-6436D18779E0}"/>
              </a:ext>
            </a:extLst>
          </p:cNvPr>
          <p:cNvSpPr>
            <a:spLocks noGrp="1"/>
          </p:cNvSpPr>
          <p:nvPr>
            <p:ph type="title"/>
          </p:nvPr>
        </p:nvSpPr>
        <p:spPr/>
        <p:txBody>
          <a:bodyPr/>
          <a:lstStyle/>
          <a:p>
            <a:r>
              <a:rPr lang="en-AU">
                <a:latin typeface="+mj-lt"/>
              </a:rPr>
              <a:t>Electric vehicles (EV) data (1)</a:t>
            </a:r>
          </a:p>
        </p:txBody>
      </p:sp>
      <p:sp>
        <p:nvSpPr>
          <p:cNvPr id="12" name="Text Placeholder 11">
            <a:extLst>
              <a:ext uri="{FF2B5EF4-FFF2-40B4-BE49-F238E27FC236}">
                <a16:creationId xmlns:a16="http://schemas.microsoft.com/office/drawing/2014/main" id="{47E1E786-3B43-B649-2071-F409495D5057}"/>
              </a:ext>
            </a:extLst>
          </p:cNvPr>
          <p:cNvSpPr>
            <a:spLocks noGrp="1"/>
          </p:cNvSpPr>
          <p:nvPr>
            <p:ph type="body" sz="quarter" idx="17"/>
          </p:nvPr>
        </p:nvSpPr>
        <p:spPr>
          <a:xfrm>
            <a:off x="354000" y="1306883"/>
            <a:ext cx="11484000" cy="4807835"/>
          </a:xfrm>
        </p:spPr>
        <p:txBody>
          <a:bodyPr/>
          <a:lstStyle/>
          <a:p>
            <a:pPr marL="342900" indent="-342900">
              <a:buFont typeface="Arial" panose="020B0604020202020204" pitchFamily="34" charset="0"/>
              <a:buChar char="•"/>
            </a:pPr>
            <a:r>
              <a:rPr lang="en-AU" sz="2400">
                <a:latin typeface="+mn-lt"/>
                <a:hlinkClick r:id="rId3"/>
              </a:rPr>
              <a:t>transport.nsw.gov.au/projects/electric-vehicles/available-electric-vehicles</a:t>
            </a:r>
            <a:endParaRPr lang="en-AU" sz="2400">
              <a:latin typeface="+mn-lt"/>
            </a:endParaRPr>
          </a:p>
          <a:p>
            <a:pPr marL="342900" indent="-342900">
              <a:buFont typeface="Arial" panose="020B0604020202020204" pitchFamily="34" charset="0"/>
              <a:buChar char="•"/>
            </a:pPr>
            <a:r>
              <a:rPr lang="en-AU" sz="2400">
                <a:latin typeface="+mn-lt"/>
                <a:hlinkClick r:id="rId4"/>
              </a:rPr>
              <a:t>greenvehicleguide.gov.au/Vehicle/Search</a:t>
            </a:r>
            <a:endParaRPr lang="en-AU" sz="2400">
              <a:latin typeface="+mn-lt"/>
            </a:endParaRPr>
          </a:p>
          <a:p>
            <a:pPr marL="342900" indent="-342900">
              <a:buFont typeface="Arial" panose="020B0604020202020204" pitchFamily="34" charset="0"/>
              <a:buChar char="•"/>
            </a:pPr>
            <a:r>
              <a:rPr lang="en-AU" sz="2400">
                <a:latin typeface="+mn-lt"/>
                <a:hlinkClick r:id="rId5"/>
              </a:rPr>
              <a:t>https://vesr.gov.au</a:t>
            </a:r>
            <a:endParaRPr lang="en-AU" sz="2400">
              <a:latin typeface="+mn-lt"/>
            </a:endParaRPr>
          </a:p>
          <a:p>
            <a:pPr marL="342900" indent="-342900">
              <a:buFont typeface="Arial" panose="020B0604020202020204" pitchFamily="34" charset="0"/>
              <a:buChar char="•"/>
            </a:pPr>
            <a:r>
              <a:rPr lang="en-AU" sz="2400">
                <a:latin typeface="+mn-lt"/>
                <a:hlinkClick r:id="rId6"/>
              </a:rPr>
              <a:t>redbook.com.au/cars/results/?q=</a:t>
            </a:r>
            <a:r>
              <a:rPr lang="en-AU" sz="2400" err="1">
                <a:latin typeface="+mn-lt"/>
                <a:hlinkClick r:id="rId6"/>
              </a:rPr>
              <a:t>FuelType.Electric</a:t>
            </a:r>
            <a:endParaRPr lang="en-AU" sz="2400">
              <a:latin typeface="+mn-lt"/>
            </a:endParaRPr>
          </a:p>
          <a:p>
            <a:pPr marL="342900" indent="-342900">
              <a:buFont typeface="Arial" panose="020B0604020202020204" pitchFamily="34" charset="0"/>
              <a:buChar char="•"/>
            </a:pPr>
            <a:r>
              <a:rPr lang="en-AU" sz="2400">
                <a:latin typeface="+mn-lt"/>
                <a:hlinkClick r:id="rId7"/>
              </a:rPr>
              <a:t>https://www.climatecouncil.org.au/resources/how-do-hybrids-compare-with-battery-electric-vehicles/</a:t>
            </a:r>
            <a:endParaRPr lang="en-AU" sz="2400">
              <a:latin typeface="+mn-lt"/>
            </a:endParaRPr>
          </a:p>
        </p:txBody>
      </p:sp>
      <p:sp>
        <p:nvSpPr>
          <p:cNvPr id="3" name="Slide Number Placeholder 2">
            <a:extLst>
              <a:ext uri="{FF2B5EF4-FFF2-40B4-BE49-F238E27FC236}">
                <a16:creationId xmlns:a16="http://schemas.microsoft.com/office/drawing/2014/main" id="{F2011803-32AE-B796-7B7E-158DF3850A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91656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135A-5773-D0B1-24D6-2496921490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31BC77-2927-E37C-90AF-5FA431CAD4BE}"/>
              </a:ext>
            </a:extLst>
          </p:cNvPr>
          <p:cNvSpPr>
            <a:spLocks noGrp="1"/>
          </p:cNvSpPr>
          <p:nvPr>
            <p:ph type="title"/>
          </p:nvPr>
        </p:nvSpPr>
        <p:spPr/>
        <p:txBody>
          <a:bodyPr/>
          <a:lstStyle/>
          <a:p>
            <a:r>
              <a:rPr lang="en-AU">
                <a:latin typeface="+mj-lt"/>
              </a:rPr>
              <a:t>Electric vehicles (EV) data (2)</a:t>
            </a:r>
          </a:p>
        </p:txBody>
      </p:sp>
      <p:sp>
        <p:nvSpPr>
          <p:cNvPr id="13" name="Text Placeholder 12">
            <a:extLst>
              <a:ext uri="{FF2B5EF4-FFF2-40B4-BE49-F238E27FC236}">
                <a16:creationId xmlns:a16="http://schemas.microsoft.com/office/drawing/2014/main" id="{A23E42A5-8C1F-9D70-36C1-98B20A33CE0E}"/>
              </a:ext>
            </a:extLst>
          </p:cNvPr>
          <p:cNvSpPr>
            <a:spLocks noGrp="1"/>
          </p:cNvSpPr>
          <p:nvPr>
            <p:ph type="body" sz="quarter" idx="18"/>
          </p:nvPr>
        </p:nvSpPr>
        <p:spPr>
          <a:xfrm>
            <a:off x="360000" y="982519"/>
            <a:ext cx="11484000" cy="356400"/>
          </a:xfrm>
        </p:spPr>
        <p:txBody>
          <a:bodyPr/>
          <a:lstStyle/>
          <a:p>
            <a:r>
              <a:rPr lang="en-AU" err="1">
                <a:latin typeface="+mj-lt"/>
              </a:rPr>
              <a:t>EVpowerhouse</a:t>
            </a:r>
            <a:r>
              <a:rPr lang="en-AU">
                <a:latin typeface="+mj-lt"/>
              </a:rPr>
              <a:t> website</a:t>
            </a:r>
          </a:p>
        </p:txBody>
      </p:sp>
      <p:pic>
        <p:nvPicPr>
          <p:cNvPr id="5" name="Picture 4" descr="evpowerhouse Search and Find tool">
            <a:extLst>
              <a:ext uri="{FF2B5EF4-FFF2-40B4-BE49-F238E27FC236}">
                <a16:creationId xmlns:a16="http://schemas.microsoft.com/office/drawing/2014/main" id="{E78CAC9D-2CE3-4D36-7843-FF0D9350FA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621354"/>
            <a:ext cx="4078493" cy="1629053"/>
          </a:xfrm>
          <a:prstGeom prst="rect">
            <a:avLst/>
          </a:prstGeom>
        </p:spPr>
      </p:pic>
      <p:sp>
        <p:nvSpPr>
          <p:cNvPr id="21" name="TextBox 20">
            <a:extLst>
              <a:ext uri="{FF2B5EF4-FFF2-40B4-BE49-F238E27FC236}">
                <a16:creationId xmlns:a16="http://schemas.microsoft.com/office/drawing/2014/main" id="{E88D04C2-B8AF-D1A3-205C-AEF5D00548DC}"/>
              </a:ext>
            </a:extLst>
          </p:cNvPr>
          <p:cNvSpPr txBox="1"/>
          <p:nvPr/>
        </p:nvSpPr>
        <p:spPr>
          <a:xfrm>
            <a:off x="360000" y="3411783"/>
            <a:ext cx="3476775" cy="307777"/>
          </a:xfrm>
          <a:prstGeom prst="rect">
            <a:avLst/>
          </a:prstGeom>
          <a:noFill/>
        </p:spPr>
        <p:txBody>
          <a:bodyPr wrap="square">
            <a:spAutoFit/>
          </a:bodyPr>
          <a:lstStyle/>
          <a:p>
            <a:r>
              <a:rPr lang="en-AU" sz="1400">
                <a:hlinkClick r:id="rId4"/>
              </a:rPr>
              <a:t>https://evpowerhouse.com.au/car-guides/</a:t>
            </a:r>
            <a:endParaRPr lang="en-AU" sz="1400"/>
          </a:p>
        </p:txBody>
      </p:sp>
      <p:pic>
        <p:nvPicPr>
          <p:cNvPr id="7" name="Picture 6" descr="evpowerhouse car guides">
            <a:extLst>
              <a:ext uri="{FF2B5EF4-FFF2-40B4-BE49-F238E27FC236}">
                <a16:creationId xmlns:a16="http://schemas.microsoft.com/office/drawing/2014/main" id="{0EEE159B-7298-965B-4671-5AE7D01519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1287261"/>
            <a:ext cx="4421311" cy="2204381"/>
          </a:xfrm>
          <a:prstGeom prst="rect">
            <a:avLst/>
          </a:prstGeom>
        </p:spPr>
      </p:pic>
      <p:sp>
        <p:nvSpPr>
          <p:cNvPr id="19" name="TextBox 18">
            <a:extLst>
              <a:ext uri="{FF2B5EF4-FFF2-40B4-BE49-F238E27FC236}">
                <a16:creationId xmlns:a16="http://schemas.microsoft.com/office/drawing/2014/main" id="{C9E2CDE3-561D-D1A3-DC39-55A2732FAB7D}"/>
              </a:ext>
            </a:extLst>
          </p:cNvPr>
          <p:cNvSpPr txBox="1"/>
          <p:nvPr/>
        </p:nvSpPr>
        <p:spPr>
          <a:xfrm>
            <a:off x="6096000" y="3551155"/>
            <a:ext cx="3476775" cy="307777"/>
          </a:xfrm>
          <a:prstGeom prst="rect">
            <a:avLst/>
          </a:prstGeom>
          <a:noFill/>
        </p:spPr>
        <p:txBody>
          <a:bodyPr wrap="square">
            <a:spAutoFit/>
          </a:bodyPr>
          <a:lstStyle/>
          <a:p>
            <a:r>
              <a:rPr lang="en-AU" sz="1400">
                <a:hlinkClick r:id="rId4"/>
              </a:rPr>
              <a:t>https://evpowerhouse.com.au/car-guides/</a:t>
            </a:r>
            <a:endParaRPr lang="en-AU" sz="1400"/>
          </a:p>
        </p:txBody>
      </p:sp>
      <p:pic>
        <p:nvPicPr>
          <p:cNvPr id="9" name="Picture 8" descr="evpowerhouse car guides - Volvo">
            <a:extLst>
              <a:ext uri="{FF2B5EF4-FFF2-40B4-BE49-F238E27FC236}">
                <a16:creationId xmlns:a16="http://schemas.microsoft.com/office/drawing/2014/main" id="{E8E430C1-B451-1CE9-DF67-4F3444D7AE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000" y="3935731"/>
            <a:ext cx="5232860" cy="2122170"/>
          </a:xfrm>
          <a:prstGeom prst="rect">
            <a:avLst/>
          </a:prstGeom>
        </p:spPr>
      </p:pic>
      <p:sp>
        <p:nvSpPr>
          <p:cNvPr id="17" name="TextBox 16">
            <a:extLst>
              <a:ext uri="{FF2B5EF4-FFF2-40B4-BE49-F238E27FC236}">
                <a16:creationId xmlns:a16="http://schemas.microsoft.com/office/drawing/2014/main" id="{2B384061-1F21-DA66-30CD-B204A8CF7333}"/>
              </a:ext>
            </a:extLst>
          </p:cNvPr>
          <p:cNvSpPr txBox="1"/>
          <p:nvPr/>
        </p:nvSpPr>
        <p:spPr>
          <a:xfrm>
            <a:off x="360000" y="6094520"/>
            <a:ext cx="3952280" cy="307777"/>
          </a:xfrm>
          <a:prstGeom prst="rect">
            <a:avLst/>
          </a:prstGeom>
          <a:noFill/>
        </p:spPr>
        <p:txBody>
          <a:bodyPr wrap="square">
            <a:spAutoFit/>
          </a:bodyPr>
          <a:lstStyle/>
          <a:p>
            <a:r>
              <a:rPr lang="en-AU" sz="1400">
                <a:hlinkClick r:id="rId7"/>
              </a:rPr>
              <a:t>https://evpowerhouse.com.au/car-guides/volvo/</a:t>
            </a:r>
            <a:endParaRPr lang="en-AU" sz="1400"/>
          </a:p>
        </p:txBody>
      </p:sp>
      <p:pic>
        <p:nvPicPr>
          <p:cNvPr id="11" name="Picture 10" descr="evpowerhouse Volvo EX90 Charging specifications.">
            <a:extLst>
              <a:ext uri="{FF2B5EF4-FFF2-40B4-BE49-F238E27FC236}">
                <a16:creationId xmlns:a16="http://schemas.microsoft.com/office/drawing/2014/main" id="{63C19BC5-FE64-BFF8-8554-8CD03D09572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3977958"/>
            <a:ext cx="5655470" cy="2096869"/>
          </a:xfrm>
          <a:prstGeom prst="rect">
            <a:avLst/>
          </a:prstGeom>
        </p:spPr>
      </p:pic>
      <p:sp>
        <p:nvSpPr>
          <p:cNvPr id="3" name="Slide Number Placeholder 2">
            <a:extLst>
              <a:ext uri="{FF2B5EF4-FFF2-40B4-BE49-F238E27FC236}">
                <a16:creationId xmlns:a16="http://schemas.microsoft.com/office/drawing/2014/main" id="{F845BC2B-F605-3A44-4B6B-4666467335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
        <p:nvSpPr>
          <p:cNvPr id="15" name="TextBox 14">
            <a:extLst>
              <a:ext uri="{FF2B5EF4-FFF2-40B4-BE49-F238E27FC236}">
                <a16:creationId xmlns:a16="http://schemas.microsoft.com/office/drawing/2014/main" id="{D7111E77-5B9A-CFFA-EB05-253E23BA4A34}"/>
              </a:ext>
            </a:extLst>
          </p:cNvPr>
          <p:cNvSpPr txBox="1"/>
          <p:nvPr/>
        </p:nvSpPr>
        <p:spPr>
          <a:xfrm>
            <a:off x="6096000" y="6082682"/>
            <a:ext cx="4796730" cy="307777"/>
          </a:xfrm>
          <a:prstGeom prst="rect">
            <a:avLst/>
          </a:prstGeom>
          <a:noFill/>
        </p:spPr>
        <p:txBody>
          <a:bodyPr wrap="square">
            <a:spAutoFit/>
          </a:bodyPr>
          <a:lstStyle/>
          <a:p>
            <a:r>
              <a:rPr lang="en-AU" sz="1400">
                <a:hlinkClick r:id="rId9"/>
              </a:rPr>
              <a:t>https://evpowerhouse.com.au/car-guides/volvo/volvo-ex90/</a:t>
            </a:r>
            <a:r>
              <a:rPr lang="en-AU" sz="1400"/>
              <a:t> </a:t>
            </a:r>
          </a:p>
        </p:txBody>
      </p:sp>
    </p:spTree>
    <p:extLst>
      <p:ext uri="{BB962C8B-B14F-4D97-AF65-F5344CB8AC3E}">
        <p14:creationId xmlns:p14="http://schemas.microsoft.com/office/powerpoint/2010/main" val="27423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36B7E-E6D4-95C0-818A-9DE9989BBA85}"/>
              </a:ext>
            </a:extLst>
          </p:cNvPr>
          <p:cNvSpPr>
            <a:spLocks noGrp="1"/>
          </p:cNvSpPr>
          <p:nvPr>
            <p:ph type="title"/>
          </p:nvPr>
        </p:nvSpPr>
        <p:spPr/>
        <p:txBody>
          <a:bodyPr/>
          <a:lstStyle/>
          <a:p>
            <a:r>
              <a:rPr lang="en-AU">
                <a:latin typeface="+mj-lt"/>
              </a:rPr>
              <a:t>Charging EVs</a:t>
            </a:r>
          </a:p>
        </p:txBody>
      </p:sp>
      <p:sp>
        <p:nvSpPr>
          <p:cNvPr id="4" name="Text Placeholder 3">
            <a:extLst>
              <a:ext uri="{FF2B5EF4-FFF2-40B4-BE49-F238E27FC236}">
                <a16:creationId xmlns:a16="http://schemas.microsoft.com/office/drawing/2014/main" id="{EC5C3999-110E-BAF1-FDB6-DEF92A6F65B8}"/>
              </a:ext>
            </a:extLst>
          </p:cNvPr>
          <p:cNvSpPr>
            <a:spLocks noGrp="1"/>
          </p:cNvSpPr>
          <p:nvPr>
            <p:ph type="body" sz="quarter" idx="18"/>
          </p:nvPr>
        </p:nvSpPr>
        <p:spPr>
          <a:xfrm>
            <a:off x="360000" y="981009"/>
            <a:ext cx="11484000" cy="310015"/>
          </a:xfrm>
        </p:spPr>
        <p:txBody>
          <a:bodyPr/>
          <a:lstStyle/>
          <a:p>
            <a:r>
              <a:rPr lang="en-AU">
                <a:latin typeface="+mj-lt"/>
              </a:rPr>
              <a:t>Types of chargers, where they are found and how long it takes</a:t>
            </a:r>
          </a:p>
        </p:txBody>
      </p:sp>
      <p:sp>
        <p:nvSpPr>
          <p:cNvPr id="12" name="Isosceles Triangle 11">
            <a:extLst>
              <a:ext uri="{FF2B5EF4-FFF2-40B4-BE49-F238E27FC236}">
                <a16:creationId xmlns:a16="http://schemas.microsoft.com/office/drawing/2014/main" id="{F0D5006C-370F-0604-A1A1-B1AD55B88E08}"/>
              </a:ext>
              <a:ext uri="{C183D7F6-B498-43B3-948B-1728B52AA6E4}">
                <adec:decorative xmlns:adec="http://schemas.microsoft.com/office/drawing/2017/decorative" val="1"/>
              </a:ext>
            </a:extLst>
          </p:cNvPr>
          <p:cNvSpPr/>
          <p:nvPr/>
        </p:nvSpPr>
        <p:spPr>
          <a:xfrm rot="20712880">
            <a:off x="1673046" y="3926880"/>
            <a:ext cx="772886" cy="620485"/>
          </a:xfrm>
          <a:prstGeom prst="triangl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Lightning Bolt 14">
            <a:extLst>
              <a:ext uri="{FF2B5EF4-FFF2-40B4-BE49-F238E27FC236}">
                <a16:creationId xmlns:a16="http://schemas.microsoft.com/office/drawing/2014/main" id="{D958124B-BCB6-5B38-25DC-E2C07F60C262}"/>
              </a:ext>
              <a:ext uri="{C183D7F6-B498-43B3-948B-1728B52AA6E4}">
                <adec:decorative xmlns:adec="http://schemas.microsoft.com/office/drawing/2017/decorative" val="1"/>
              </a:ext>
            </a:extLst>
          </p:cNvPr>
          <p:cNvSpPr/>
          <p:nvPr/>
        </p:nvSpPr>
        <p:spPr>
          <a:xfrm>
            <a:off x="2339325" y="3238986"/>
            <a:ext cx="1439042" cy="1909185"/>
          </a:xfrm>
          <a:prstGeom prst="lightningBolt">
            <a:avLst/>
          </a:prstGeom>
          <a:solidFill>
            <a:srgbClr val="64BB47">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C8E34AFC-9912-D104-CA1C-EC6639A9A0E1}"/>
              </a:ext>
              <a:ext uri="{C183D7F6-B498-43B3-948B-1728B52AA6E4}">
                <adec:decorative xmlns:adec="http://schemas.microsoft.com/office/drawing/2017/decorative" val="1"/>
              </a:ext>
            </a:extLst>
          </p:cNvPr>
          <p:cNvGrpSpPr/>
          <p:nvPr/>
        </p:nvGrpSpPr>
        <p:grpSpPr>
          <a:xfrm>
            <a:off x="1874431" y="1722355"/>
            <a:ext cx="8601647" cy="4775645"/>
            <a:chOff x="1874431" y="1722355"/>
            <a:chExt cx="8601647" cy="4775645"/>
          </a:xfrm>
        </p:grpSpPr>
        <p:sp>
          <p:nvSpPr>
            <p:cNvPr id="11" name="Block Arc 10">
              <a:extLst>
                <a:ext uri="{FF2B5EF4-FFF2-40B4-BE49-F238E27FC236}">
                  <a16:creationId xmlns:a16="http://schemas.microsoft.com/office/drawing/2014/main" id="{1E31038D-910D-CC67-C25A-5B53B7595666}"/>
                </a:ext>
                <a:ext uri="{C183D7F6-B498-43B3-948B-1728B52AA6E4}">
                  <adec:decorative xmlns:adec="http://schemas.microsoft.com/office/drawing/2017/decorative" val="1"/>
                </a:ext>
              </a:extLst>
            </p:cNvPr>
            <p:cNvSpPr/>
            <p:nvPr/>
          </p:nvSpPr>
          <p:spPr>
            <a:xfrm>
              <a:off x="1874431" y="2756665"/>
              <a:ext cx="2950028" cy="2873828"/>
            </a:xfrm>
            <a:prstGeom prst="blockArc">
              <a:avLst>
                <a:gd name="adj1" fmla="val 15064580"/>
                <a:gd name="adj2" fmla="val 9922052"/>
                <a:gd name="adj3" fmla="val 14216"/>
              </a:avLst>
            </a:prstGeom>
            <a:gradFill>
              <a:gsLst>
                <a:gs pos="0">
                  <a:srgbClr val="FF0000"/>
                </a:gs>
                <a:gs pos="30000">
                  <a:srgbClr val="FFFF00"/>
                </a:gs>
                <a:gs pos="63000">
                  <a:srgbClr val="64BB47"/>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Equals 12">
              <a:extLst>
                <a:ext uri="{FF2B5EF4-FFF2-40B4-BE49-F238E27FC236}">
                  <a16:creationId xmlns:a16="http://schemas.microsoft.com/office/drawing/2014/main" id="{56930A52-4A5C-D2D5-963D-3BD71EF43931}"/>
                </a:ext>
                <a:ext uri="{C183D7F6-B498-43B3-948B-1728B52AA6E4}">
                  <adec:decorative xmlns:adec="http://schemas.microsoft.com/office/drawing/2017/decorative" val="1"/>
                </a:ext>
              </a:extLst>
            </p:cNvPr>
            <p:cNvSpPr/>
            <p:nvPr/>
          </p:nvSpPr>
          <p:spPr>
            <a:xfrm>
              <a:off x="5292545" y="3470942"/>
              <a:ext cx="1665514" cy="1164771"/>
            </a:xfrm>
            <a:prstGeom prst="mathEqual">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TextBox 13">
              <a:extLst>
                <a:ext uri="{FF2B5EF4-FFF2-40B4-BE49-F238E27FC236}">
                  <a16:creationId xmlns:a16="http://schemas.microsoft.com/office/drawing/2014/main" id="{017B54E7-A282-1130-8E45-CA4A47F40D9F}"/>
                </a:ext>
              </a:extLst>
            </p:cNvPr>
            <p:cNvSpPr txBox="1"/>
            <p:nvPr/>
          </p:nvSpPr>
          <p:spPr>
            <a:xfrm>
              <a:off x="2512310" y="3649296"/>
              <a:ext cx="1659007" cy="947057"/>
            </a:xfrm>
            <a:prstGeom prst="rect">
              <a:avLst/>
            </a:prstGeom>
            <a:noFill/>
            <a:ln>
              <a:noFill/>
            </a:ln>
          </p:spPr>
          <p:txBody>
            <a:bodyPr wrap="square" lIns="0" tIns="0" rIns="0" bIns="0" rtlCol="0">
              <a:noAutofit/>
            </a:bodyPr>
            <a:lstStyle/>
            <a:p>
              <a:pPr algn="ctr"/>
              <a:r>
                <a:rPr lang="en-AU" sz="2800"/>
                <a:t>2–8</a:t>
              </a:r>
            </a:p>
            <a:p>
              <a:pPr algn="ctr"/>
              <a:r>
                <a:rPr lang="en-AU" sz="2800"/>
                <a:t>Hours</a:t>
              </a:r>
            </a:p>
          </p:txBody>
        </p:sp>
        <p:pic>
          <p:nvPicPr>
            <p:cNvPr id="29" name="Picture 28">
              <a:extLst>
                <a:ext uri="{FF2B5EF4-FFF2-40B4-BE49-F238E27FC236}">
                  <a16:creationId xmlns:a16="http://schemas.microsoft.com/office/drawing/2014/main" id="{C0F29D12-3DF1-BFF7-E788-ECEF3DE71E08}"/>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58068" y1="82324" x2="59658" y2="84746"/>
                          <a14:foregroundMark x1="66748" y1="77966" x2="63936" y2="83777"/>
                          <a14:foregroundMark x1="67726" y1="78692" x2="66993" y2="80387"/>
                          <a14:foregroundMark x1="13081" y1="69492" x2="13081" y2="69492"/>
                          <a14:foregroundMark x1="62836" y1="31477" x2="62836" y2="31477"/>
                          <a14:foregroundMark x1="63203" y1="31719" x2="60636" y2="28087"/>
                          <a14:foregroundMark x1="61491" y1="32446" x2="53790" y2="20823"/>
                          <a14:foregroundMark x1="53790" y1="21308" x2="53790" y2="21308"/>
                          <a14:foregroundMark x1="51589" y1="19613" x2="67359" y2="36077"/>
                          <a14:foregroundMark x1="67726" y1="78935" x2="59413" y2="83777"/>
                          <a14:foregroundMark x1="59658" y1="85472" x2="61125" y2="85230"/>
                          <a14:foregroundMark x1="59535" y1="84988" x2="59535" y2="84988"/>
                          <a14:foregroundMark x1="59046" y1="84988" x2="59046" y2="84988"/>
                          <a14:foregroundMark x1="59291" y1="85472" x2="59535" y2="85714"/>
                          <a14:foregroundMark x1="62347" y1="85472" x2="66626" y2="80387"/>
                          <a14:foregroundMark x1="66259" y1="82082" x2="66259" y2="82082"/>
                          <a14:foregroundMark x1="69804" y1="81598" x2="69804" y2="81598"/>
                          <a14:foregroundMark x1="70049" y1="81598" x2="70049" y2="81598"/>
                          <a14:foregroundMark x1="70171" y1="80630" x2="69560" y2="81840"/>
                          <a14:backgroundMark x1="22861" y1="79661" x2="33496" y2="79661"/>
                          <a14:backgroundMark x1="24083" y1="76513" x2="25428" y2="76755"/>
                          <a14:backgroundMark x1="20293" y1="80872" x2="22127" y2="79661"/>
                          <a14:backgroundMark x1="48655" y1="80630" x2="38020" y2="81114"/>
                          <a14:backgroundMark x1="72861" y1="82567" x2="72008" y2="83488"/>
                          <a14:backgroundMark x1="69804" y1="85230" x2="70905" y2="84019"/>
                          <a14:backgroundMark x1="68337" y1="86441" x2="69071" y2="84988"/>
                          <a14:backgroundMark x1="69071" y1="86683" x2="69438" y2="86683"/>
                          <a14:backgroundMark x1="58313" y1="85956" x2="58313" y2="85956"/>
                          <a14:backgroundMark x1="58680" y1="86199" x2="58680" y2="86199"/>
                        </a14:backgroundRemoval>
                      </a14:imgEffect>
                    </a14:imgLayer>
                  </a14:imgProps>
                </a:ext>
                <a:ext uri="{28A0092B-C50C-407E-A947-70E740481C1C}">
                  <a14:useLocalDpi xmlns:a14="http://schemas.microsoft.com/office/drawing/2010/main"/>
                </a:ext>
              </a:extLst>
            </a:blip>
            <a:stretch>
              <a:fillRect/>
            </a:stretch>
          </p:blipFill>
          <p:spPr>
            <a:xfrm>
              <a:off x="7624809" y="1722355"/>
              <a:ext cx="2851269" cy="1439577"/>
            </a:xfrm>
            <a:prstGeom prst="flowChartConnector">
              <a:avLst/>
            </a:prstGeom>
          </p:spPr>
        </p:pic>
        <p:sp>
          <p:nvSpPr>
            <p:cNvPr id="30" name="Plus Sign 29">
              <a:extLst>
                <a:ext uri="{FF2B5EF4-FFF2-40B4-BE49-F238E27FC236}">
                  <a16:creationId xmlns:a16="http://schemas.microsoft.com/office/drawing/2014/main" id="{A2497025-97FD-9F7F-8958-DD717ECFCE39}"/>
                </a:ext>
                <a:ext uri="{C183D7F6-B498-43B3-948B-1728B52AA6E4}">
                  <adec:decorative xmlns:adec="http://schemas.microsoft.com/office/drawing/2017/decorative" val="1"/>
                </a:ext>
              </a:extLst>
            </p:cNvPr>
            <p:cNvSpPr/>
            <p:nvPr/>
          </p:nvSpPr>
          <p:spPr>
            <a:xfrm>
              <a:off x="8347783" y="3308623"/>
              <a:ext cx="1405320" cy="1434421"/>
            </a:xfrm>
            <a:prstGeom prst="mathPlu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Picture 31" descr="Electric car charger">
              <a:extLst>
                <a:ext uri="{FF2B5EF4-FFF2-40B4-BE49-F238E27FC236}">
                  <a16:creationId xmlns:a16="http://schemas.microsoft.com/office/drawing/2014/main" id="{5405353B-75F7-F68A-97A3-E5D9DB08E662}"/>
                </a:ext>
              </a:extLst>
            </p:cNvPr>
            <p:cNvPicPr>
              <a:picLocks noChangeAspect="1"/>
            </p:cNvPicPr>
            <p:nvPr/>
          </p:nvPicPr>
          <p:blipFill>
            <a:blip r:embed="rId5" cstate="screen">
              <a:duotone>
                <a:prstClr val="black"/>
                <a:srgbClr val="64BB47">
                  <a:tint val="45000"/>
                  <a:satMod val="400000"/>
                </a:srgbClr>
              </a:duotone>
              <a:extLst>
                <a:ext uri="{28A0092B-C50C-407E-A947-70E740481C1C}">
                  <a14:useLocalDpi xmlns:a14="http://schemas.microsoft.com/office/drawing/2010/main"/>
                </a:ext>
              </a:extLst>
            </a:blip>
            <a:stretch>
              <a:fillRect/>
            </a:stretch>
          </p:blipFill>
          <p:spPr>
            <a:xfrm flipH="1">
              <a:off x="8038861" y="5148171"/>
              <a:ext cx="2023163" cy="1349829"/>
            </a:xfrm>
            <a:prstGeom prst="flowChartConnector">
              <a:avLst/>
            </a:prstGeom>
          </p:spPr>
        </p:pic>
      </p:grpSp>
      <p:sp>
        <p:nvSpPr>
          <p:cNvPr id="2" name="Slide Number Placeholder 1">
            <a:extLst>
              <a:ext uri="{FF2B5EF4-FFF2-40B4-BE49-F238E27FC236}">
                <a16:creationId xmlns:a16="http://schemas.microsoft.com/office/drawing/2014/main" id="{AFBFB740-1CCA-BA3B-8D98-DCA50147EC8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1710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3065-465A-0D54-600E-330210EDD1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2D313-A477-824C-B5B5-D207ABF639D4}"/>
              </a:ext>
            </a:extLst>
          </p:cNvPr>
          <p:cNvSpPr>
            <a:spLocks noGrp="1"/>
          </p:cNvSpPr>
          <p:nvPr>
            <p:ph type="title"/>
          </p:nvPr>
        </p:nvSpPr>
        <p:spPr>
          <a:xfrm>
            <a:off x="354000" y="-545601"/>
            <a:ext cx="11484000" cy="545601"/>
          </a:xfrm>
        </p:spPr>
        <p:txBody>
          <a:bodyPr/>
          <a:lstStyle/>
          <a:p>
            <a:r>
              <a:rPr lang="en-US" sz="3200"/>
              <a:t>‘Explainer: EV charging options in Australia.’ (1:32)</a:t>
            </a:r>
          </a:p>
        </p:txBody>
      </p:sp>
      <p:pic>
        <p:nvPicPr>
          <p:cNvPr id="5" name="Online Media 4" title="Explainer: EV charging options in Australia">
            <a:hlinkClick r:id="" action="ppaction://media"/>
            <a:extLst>
              <a:ext uri="{FF2B5EF4-FFF2-40B4-BE49-F238E27FC236}">
                <a16:creationId xmlns:a16="http://schemas.microsoft.com/office/drawing/2014/main" id="{B73FD046-D553-AD7B-5CCC-4AEE31585192}"/>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3" name="Slide Number Placeholder 2">
            <a:extLst>
              <a:ext uri="{FF2B5EF4-FFF2-40B4-BE49-F238E27FC236}">
                <a16:creationId xmlns:a16="http://schemas.microsoft.com/office/drawing/2014/main" id="{8F3DF1AF-1FEB-C004-17D0-08768782DC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412330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A01D1-B213-CDB8-9E9D-234176C9EF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4388CC-5243-5B76-2D42-F793240A0C0A}"/>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sz="3200">
                <a:solidFill>
                  <a:schemeClr val="accent1"/>
                </a:solidFill>
              </a:rPr>
              <a:t>Electric Vehicle Charging Levels and Range Chart</a:t>
            </a:r>
          </a:p>
        </p:txBody>
      </p:sp>
      <p:pic>
        <p:nvPicPr>
          <p:cNvPr id="6" name="Picture 5" descr="Chart of electric vehicle charging levels and details including power, range, time, and usage applications.">
            <a:extLst>
              <a:ext uri="{FF2B5EF4-FFF2-40B4-BE49-F238E27FC236}">
                <a16:creationId xmlns:a16="http://schemas.microsoft.com/office/drawing/2014/main" id="{A0877CD2-BAC0-FD38-624F-DFA523F9B7CE}"/>
              </a:ext>
            </a:extLst>
          </p:cNvPr>
          <p:cNvPicPr>
            <a:picLocks noChangeAspect="1"/>
          </p:cNvPicPr>
          <p:nvPr/>
        </p:nvPicPr>
        <p:blipFill>
          <a:blip r:embed="rId3"/>
          <a:stretch>
            <a:fillRect/>
          </a:stretch>
        </p:blipFill>
        <p:spPr>
          <a:xfrm>
            <a:off x="1837279" y="328360"/>
            <a:ext cx="8517442" cy="5678295"/>
          </a:xfrm>
          <a:prstGeom prst="rect">
            <a:avLst/>
          </a:prstGeom>
        </p:spPr>
      </p:pic>
      <p:sp>
        <p:nvSpPr>
          <p:cNvPr id="2" name="TextBox 1">
            <a:extLst>
              <a:ext uri="{FF2B5EF4-FFF2-40B4-BE49-F238E27FC236}">
                <a16:creationId xmlns:a16="http://schemas.microsoft.com/office/drawing/2014/main" id="{B2C28B80-E7EE-F148-9EDC-8BD8E5CD2F77}"/>
              </a:ext>
            </a:extLst>
          </p:cNvPr>
          <p:cNvSpPr txBox="1"/>
          <p:nvPr/>
        </p:nvSpPr>
        <p:spPr>
          <a:xfrm>
            <a:off x="1837279" y="6006655"/>
            <a:ext cx="3519644" cy="276999"/>
          </a:xfrm>
          <a:prstGeom prst="rect">
            <a:avLst/>
          </a:prstGeom>
          <a:noFill/>
        </p:spPr>
        <p:txBody>
          <a:bodyPr wrap="square">
            <a:spAutoFit/>
          </a:bodyPr>
          <a:lstStyle/>
          <a:p>
            <a:r>
              <a:rPr lang="en-AU" sz="1200"/>
              <a:t>© State of New South Wales (Transport for NSW)</a:t>
            </a:r>
          </a:p>
        </p:txBody>
      </p:sp>
      <p:sp>
        <p:nvSpPr>
          <p:cNvPr id="8" name="TextBox 7">
            <a:extLst>
              <a:ext uri="{FF2B5EF4-FFF2-40B4-BE49-F238E27FC236}">
                <a16:creationId xmlns:a16="http://schemas.microsoft.com/office/drawing/2014/main" id="{8E943B2B-ED4A-F47D-D0F0-012B2BD000ED}"/>
              </a:ext>
            </a:extLst>
          </p:cNvPr>
          <p:cNvSpPr txBox="1"/>
          <p:nvPr/>
        </p:nvSpPr>
        <p:spPr>
          <a:xfrm>
            <a:off x="1837279" y="6362111"/>
            <a:ext cx="8923867" cy="276999"/>
          </a:xfrm>
          <a:prstGeom prst="rect">
            <a:avLst/>
          </a:prstGeom>
          <a:noFill/>
        </p:spPr>
        <p:txBody>
          <a:bodyPr wrap="square">
            <a:spAutoFit/>
          </a:bodyPr>
          <a:lstStyle/>
          <a:p>
            <a:r>
              <a:rPr lang="en-AU" sz="1200">
                <a:hlinkClick r:id="rId4"/>
              </a:rPr>
              <a:t>https://www.transport.nsw.gov.au/projects/electric-vehicles/charging-an-electric-vehicle</a:t>
            </a:r>
            <a:endParaRPr lang="en-AU" sz="1200"/>
          </a:p>
        </p:txBody>
      </p:sp>
      <p:sp>
        <p:nvSpPr>
          <p:cNvPr id="3" name="Slide Number Placeholder 2">
            <a:extLst>
              <a:ext uri="{FF2B5EF4-FFF2-40B4-BE49-F238E27FC236}">
                <a16:creationId xmlns:a16="http://schemas.microsoft.com/office/drawing/2014/main" id="{A674C7B8-F3EF-868E-88A0-8D8E416D92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408062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436D1-7163-3ABD-3401-85C13BAF7206}"/>
              </a:ext>
            </a:extLst>
          </p:cNvPr>
          <p:cNvSpPr>
            <a:spLocks noGrp="1"/>
          </p:cNvSpPr>
          <p:nvPr>
            <p:ph type="title"/>
          </p:nvPr>
        </p:nvSpPr>
        <p:spPr>
          <a:xfrm>
            <a:off x="354000" y="-356400"/>
            <a:ext cx="11484000" cy="356400"/>
          </a:xfrm>
        </p:spPr>
        <p:txBody>
          <a:bodyPr/>
          <a:lstStyle/>
          <a:p>
            <a:r>
              <a:rPr lang="en-US" sz="1800"/>
              <a:t>How to charge an EV | Do you fast charge? Or slow charge? Charging EVs and hybrid explained! (8:49)</a:t>
            </a:r>
          </a:p>
        </p:txBody>
      </p:sp>
      <p:pic>
        <p:nvPicPr>
          <p:cNvPr id="3" name="Online Media 2" title="How to charge an EV | Do you fast charge? Or slow charge? Charging EVs and hybrid explained!">
            <a:hlinkClick r:id="" action="ppaction://media"/>
            <a:extLst>
              <a:ext uri="{FF2B5EF4-FFF2-40B4-BE49-F238E27FC236}">
                <a16:creationId xmlns:a16="http://schemas.microsoft.com/office/drawing/2014/main" id="{BC147071-A2B4-CC0E-FEF5-D8547FB0EF11}"/>
              </a:ext>
            </a:extLst>
          </p:cNvPr>
          <p:cNvPicPr>
            <a:picLocks noRot="1" noChangeAspect="1"/>
          </p:cNvPicPr>
          <p:nvPr>
            <a:videoFile r:link="rId1"/>
          </p:nvPr>
        </p:nvPicPr>
        <p:blipFill>
          <a:blip r:embed="rId4"/>
          <a:srcRect t="1050" b="4987"/>
          <a:stretch>
            <a:fillRect/>
          </a:stretch>
        </p:blipFill>
        <p:spPr>
          <a:xfrm>
            <a:off x="0" y="162000"/>
            <a:ext cx="11851300" cy="6444000"/>
          </a:xfrm>
          <a:prstGeom prst="rect">
            <a:avLst/>
          </a:prstGeom>
        </p:spPr>
      </p:pic>
      <p:sp>
        <p:nvSpPr>
          <p:cNvPr id="2" name="Slide Number Placeholder 1">
            <a:extLst>
              <a:ext uri="{FF2B5EF4-FFF2-40B4-BE49-F238E27FC236}">
                <a16:creationId xmlns:a16="http://schemas.microsoft.com/office/drawing/2014/main" id="{9EABD562-19BC-8C73-DFB8-08E81AA569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414759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AA51D-DCDF-A37F-BDE4-1D37FDDCAE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6F0BAB-26A7-63BB-1890-1AB5BAB2C9BA}"/>
              </a:ext>
            </a:extLst>
          </p:cNvPr>
          <p:cNvSpPr>
            <a:spLocks noGrp="1"/>
          </p:cNvSpPr>
          <p:nvPr>
            <p:ph type="title"/>
          </p:nvPr>
        </p:nvSpPr>
        <p:spPr/>
        <p:txBody>
          <a:bodyPr/>
          <a:lstStyle/>
          <a:p>
            <a:r>
              <a:rPr lang="en-AU">
                <a:latin typeface="+mj-lt"/>
              </a:rPr>
              <a:t>Types of EV charging plugs</a:t>
            </a:r>
          </a:p>
        </p:txBody>
      </p:sp>
      <p:grpSp>
        <p:nvGrpSpPr>
          <p:cNvPr id="40" name="Group 39" descr="Combined Charging System (CCS)&#10;">
            <a:extLst>
              <a:ext uri="{FF2B5EF4-FFF2-40B4-BE49-F238E27FC236}">
                <a16:creationId xmlns:a16="http://schemas.microsoft.com/office/drawing/2014/main" id="{5C6BE991-B40D-7B1F-3AD3-6094EA5269EA}"/>
              </a:ext>
            </a:extLst>
          </p:cNvPr>
          <p:cNvGrpSpPr/>
          <p:nvPr/>
        </p:nvGrpSpPr>
        <p:grpSpPr>
          <a:xfrm>
            <a:off x="360000" y="1556169"/>
            <a:ext cx="2758014" cy="3495553"/>
            <a:chOff x="360000" y="1556169"/>
            <a:chExt cx="2758014" cy="3495553"/>
          </a:xfrm>
        </p:grpSpPr>
        <p:sp>
          <p:nvSpPr>
            <p:cNvPr id="2" name="Rectangle: Rounded Corners 1">
              <a:extLst>
                <a:ext uri="{FF2B5EF4-FFF2-40B4-BE49-F238E27FC236}">
                  <a16:creationId xmlns:a16="http://schemas.microsoft.com/office/drawing/2014/main" id="{3BA0AA02-C0BA-368E-D43E-35B51F242C4C}"/>
                </a:ext>
              </a:extLst>
            </p:cNvPr>
            <p:cNvSpPr/>
            <p:nvPr/>
          </p:nvSpPr>
          <p:spPr>
            <a:xfrm>
              <a:off x="360000" y="1556169"/>
              <a:ext cx="2758014" cy="3495553"/>
            </a:xfrm>
            <a:prstGeom prst="roundRect">
              <a:avLst>
                <a:gd name="adj" fmla="val 9524"/>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91A859D-2CD5-EF3B-4A6F-82ED6D5A47F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2130" y="1669495"/>
              <a:ext cx="2173754" cy="2173754"/>
            </a:xfrm>
            <a:prstGeom prst="rect">
              <a:avLst/>
            </a:prstGeom>
            <a:noFill/>
          </p:spPr>
        </p:pic>
        <p:sp>
          <p:nvSpPr>
            <p:cNvPr id="26" name="TextBox 25" descr="Combined Charging System (CCS)&#10;">
              <a:extLst>
                <a:ext uri="{FF2B5EF4-FFF2-40B4-BE49-F238E27FC236}">
                  <a16:creationId xmlns:a16="http://schemas.microsoft.com/office/drawing/2014/main" id="{13DF1B02-B507-2CEE-E7AF-721DD0C4C8DB}"/>
                </a:ext>
              </a:extLst>
            </p:cNvPr>
            <p:cNvSpPr txBox="1"/>
            <p:nvPr/>
          </p:nvSpPr>
          <p:spPr>
            <a:xfrm>
              <a:off x="490257" y="4094362"/>
              <a:ext cx="2497500" cy="932670"/>
            </a:xfrm>
            <a:prstGeom prst="rect">
              <a:avLst/>
            </a:prstGeom>
            <a:noFill/>
          </p:spPr>
          <p:txBody>
            <a:bodyPr wrap="square" lIns="0" tIns="0" rIns="0" bIns="0" rtlCol="0" anchor="ctr" anchorCtr="1">
              <a:noAutofit/>
            </a:bodyPr>
            <a:lstStyle/>
            <a:p>
              <a:pPr algn="l"/>
              <a:r>
                <a:rPr lang="en-AU" sz="2000"/>
                <a:t>Combined Charging System (CCS)</a:t>
              </a:r>
            </a:p>
          </p:txBody>
        </p:sp>
      </p:grpSp>
      <p:sp>
        <p:nvSpPr>
          <p:cNvPr id="33" name="TextBox 32">
            <a:extLst>
              <a:ext uri="{FF2B5EF4-FFF2-40B4-BE49-F238E27FC236}">
                <a16:creationId xmlns:a16="http://schemas.microsoft.com/office/drawing/2014/main" id="{C6DC5F6A-FAB6-339F-2791-CE8593F76FEF}"/>
              </a:ext>
            </a:extLst>
          </p:cNvPr>
          <p:cNvSpPr txBox="1"/>
          <p:nvPr/>
        </p:nvSpPr>
        <p:spPr>
          <a:xfrm>
            <a:off x="360000" y="5175594"/>
            <a:ext cx="2758014" cy="495841"/>
          </a:xfrm>
          <a:prstGeom prst="rect">
            <a:avLst/>
          </a:prstGeom>
          <a:noFill/>
        </p:spPr>
        <p:txBody>
          <a:bodyPr wrap="square">
            <a:spAutoFit/>
          </a:bodyPr>
          <a:lstStyle/>
          <a:p>
            <a:pPr>
              <a:lnSpc>
                <a:spcPct val="114000"/>
              </a:lnSpc>
              <a:spcAft>
                <a:spcPts val="600"/>
              </a:spcAft>
            </a:pPr>
            <a:r>
              <a:rPr lang="en-AU" sz="1200"/>
              <a:t>© State of New South Wales (Transport for NSW)</a:t>
            </a:r>
          </a:p>
        </p:txBody>
      </p:sp>
      <p:grpSp>
        <p:nvGrpSpPr>
          <p:cNvPr id="39" name="Group 38" descr="Charge de Move (CHAdeMO)&#10;">
            <a:extLst>
              <a:ext uri="{FF2B5EF4-FFF2-40B4-BE49-F238E27FC236}">
                <a16:creationId xmlns:a16="http://schemas.microsoft.com/office/drawing/2014/main" id="{EC1E0A61-8058-A317-0DEB-F15145BA9F1D}"/>
              </a:ext>
            </a:extLst>
          </p:cNvPr>
          <p:cNvGrpSpPr/>
          <p:nvPr/>
        </p:nvGrpSpPr>
        <p:grpSpPr>
          <a:xfrm>
            <a:off x="3268662" y="1556169"/>
            <a:ext cx="2758014" cy="3495553"/>
            <a:chOff x="3268662" y="1556169"/>
            <a:chExt cx="2758014" cy="3495553"/>
          </a:xfrm>
        </p:grpSpPr>
        <p:sp>
          <p:nvSpPr>
            <p:cNvPr id="18" name="Rectangle: Rounded Corners 17">
              <a:extLst>
                <a:ext uri="{FF2B5EF4-FFF2-40B4-BE49-F238E27FC236}">
                  <a16:creationId xmlns:a16="http://schemas.microsoft.com/office/drawing/2014/main" id="{BE031F4F-AF86-7FDF-F22E-B267E6449FF8}"/>
                </a:ext>
              </a:extLst>
            </p:cNvPr>
            <p:cNvSpPr/>
            <p:nvPr/>
          </p:nvSpPr>
          <p:spPr>
            <a:xfrm>
              <a:off x="3268662" y="1556169"/>
              <a:ext cx="2758014" cy="3495553"/>
            </a:xfrm>
            <a:prstGeom prst="roundRect">
              <a:avLst>
                <a:gd name="adj" fmla="val 9524"/>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1A9A33B-FF04-D537-8249-F7B5CFE0958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52105" y="1669495"/>
              <a:ext cx="2391129" cy="2391129"/>
            </a:xfrm>
            <a:prstGeom prst="rect">
              <a:avLst/>
            </a:prstGeom>
            <a:noFill/>
          </p:spPr>
        </p:pic>
        <p:sp>
          <p:nvSpPr>
            <p:cNvPr id="30" name="TextBox 29">
              <a:extLst>
                <a:ext uri="{FF2B5EF4-FFF2-40B4-BE49-F238E27FC236}">
                  <a16:creationId xmlns:a16="http://schemas.microsoft.com/office/drawing/2014/main" id="{5C6D3367-72D8-23B1-BBB0-094474FC6BB6}"/>
                </a:ext>
              </a:extLst>
            </p:cNvPr>
            <p:cNvSpPr txBox="1"/>
            <p:nvPr/>
          </p:nvSpPr>
          <p:spPr>
            <a:xfrm>
              <a:off x="3398919" y="4094362"/>
              <a:ext cx="2497500" cy="932670"/>
            </a:xfrm>
            <a:prstGeom prst="rect">
              <a:avLst/>
            </a:prstGeom>
            <a:noFill/>
          </p:spPr>
          <p:txBody>
            <a:bodyPr wrap="square" lIns="0" tIns="0" rIns="0" bIns="0" rtlCol="0" anchor="ctr" anchorCtr="1">
              <a:noAutofit/>
            </a:bodyPr>
            <a:lstStyle/>
            <a:p>
              <a:pPr algn="l"/>
              <a:r>
                <a:rPr lang="en-AU" sz="2000"/>
                <a:t>Charge de Move (CHAdeMO)</a:t>
              </a:r>
            </a:p>
          </p:txBody>
        </p:sp>
      </p:grpSp>
      <p:sp>
        <p:nvSpPr>
          <p:cNvPr id="34" name="TextBox 33">
            <a:extLst>
              <a:ext uri="{FF2B5EF4-FFF2-40B4-BE49-F238E27FC236}">
                <a16:creationId xmlns:a16="http://schemas.microsoft.com/office/drawing/2014/main" id="{A90CE012-2A4F-7B0F-D7BD-BF811DDF9E3E}"/>
              </a:ext>
            </a:extLst>
          </p:cNvPr>
          <p:cNvSpPr txBox="1"/>
          <p:nvPr/>
        </p:nvSpPr>
        <p:spPr>
          <a:xfrm>
            <a:off x="3268662" y="5175593"/>
            <a:ext cx="2758014" cy="495841"/>
          </a:xfrm>
          <a:prstGeom prst="rect">
            <a:avLst/>
          </a:prstGeom>
          <a:noFill/>
        </p:spPr>
        <p:txBody>
          <a:bodyPr wrap="square">
            <a:spAutoFit/>
          </a:bodyPr>
          <a:lstStyle/>
          <a:p>
            <a:pPr>
              <a:lnSpc>
                <a:spcPct val="114000"/>
              </a:lnSpc>
              <a:spcAft>
                <a:spcPts val="600"/>
              </a:spcAft>
            </a:pPr>
            <a:r>
              <a:rPr lang="en-AU" sz="1200"/>
              <a:t>© State of New South Wales (Transport for NSW)</a:t>
            </a:r>
          </a:p>
        </p:txBody>
      </p:sp>
      <p:grpSp>
        <p:nvGrpSpPr>
          <p:cNvPr id="38" name="Group 37" descr="Type 2 (Mennekes)&#10;">
            <a:extLst>
              <a:ext uri="{FF2B5EF4-FFF2-40B4-BE49-F238E27FC236}">
                <a16:creationId xmlns:a16="http://schemas.microsoft.com/office/drawing/2014/main" id="{8038E6C4-2829-23C6-B7C9-63F7CF92109A}"/>
              </a:ext>
            </a:extLst>
          </p:cNvPr>
          <p:cNvGrpSpPr/>
          <p:nvPr/>
        </p:nvGrpSpPr>
        <p:grpSpPr>
          <a:xfrm>
            <a:off x="6206252" y="1556169"/>
            <a:ext cx="2758014" cy="3495553"/>
            <a:chOff x="6206252" y="1556169"/>
            <a:chExt cx="2758014" cy="3495553"/>
          </a:xfrm>
        </p:grpSpPr>
        <p:sp>
          <p:nvSpPr>
            <p:cNvPr id="19" name="Rectangle: Rounded Corners 18">
              <a:extLst>
                <a:ext uri="{FF2B5EF4-FFF2-40B4-BE49-F238E27FC236}">
                  <a16:creationId xmlns:a16="http://schemas.microsoft.com/office/drawing/2014/main" id="{D9F193A9-35C8-CBB4-2A83-417771979B57}"/>
                </a:ext>
              </a:extLst>
            </p:cNvPr>
            <p:cNvSpPr/>
            <p:nvPr/>
          </p:nvSpPr>
          <p:spPr>
            <a:xfrm>
              <a:off x="6206252" y="1556169"/>
              <a:ext cx="2758014" cy="3495553"/>
            </a:xfrm>
            <a:prstGeom prst="roundRect">
              <a:avLst>
                <a:gd name="adj" fmla="val 9524"/>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263F12E-53A9-C946-B325-84722317B14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70138" y="1669495"/>
              <a:ext cx="2630242" cy="2630242"/>
            </a:xfrm>
            <a:prstGeom prst="rect">
              <a:avLst/>
            </a:prstGeom>
            <a:noFill/>
          </p:spPr>
        </p:pic>
        <p:sp>
          <p:nvSpPr>
            <p:cNvPr id="31" name="TextBox 30">
              <a:extLst>
                <a:ext uri="{FF2B5EF4-FFF2-40B4-BE49-F238E27FC236}">
                  <a16:creationId xmlns:a16="http://schemas.microsoft.com/office/drawing/2014/main" id="{7FE34CAF-1E13-BCD5-A16F-9851017E495C}"/>
                </a:ext>
              </a:extLst>
            </p:cNvPr>
            <p:cNvSpPr txBox="1"/>
            <p:nvPr/>
          </p:nvSpPr>
          <p:spPr>
            <a:xfrm>
              <a:off x="6336509" y="4094362"/>
              <a:ext cx="2497500" cy="932670"/>
            </a:xfrm>
            <a:prstGeom prst="rect">
              <a:avLst/>
            </a:prstGeom>
            <a:noFill/>
          </p:spPr>
          <p:txBody>
            <a:bodyPr wrap="square" lIns="0" tIns="0" rIns="0" bIns="0" rtlCol="0" anchor="ctr" anchorCtr="1">
              <a:noAutofit/>
            </a:bodyPr>
            <a:lstStyle/>
            <a:p>
              <a:pPr algn="l"/>
              <a:r>
                <a:rPr lang="en-AU" sz="2000"/>
                <a:t>Type 2 (</a:t>
              </a:r>
              <a:r>
                <a:rPr lang="en-AU" sz="2000" err="1"/>
                <a:t>Mennekes</a:t>
              </a:r>
              <a:r>
                <a:rPr lang="en-AU" sz="2000"/>
                <a:t>)</a:t>
              </a:r>
            </a:p>
          </p:txBody>
        </p:sp>
      </p:grpSp>
      <p:sp>
        <p:nvSpPr>
          <p:cNvPr id="35" name="TextBox 34">
            <a:extLst>
              <a:ext uri="{FF2B5EF4-FFF2-40B4-BE49-F238E27FC236}">
                <a16:creationId xmlns:a16="http://schemas.microsoft.com/office/drawing/2014/main" id="{9F804B61-76F2-E662-7ED9-9B6A860D97B3}"/>
              </a:ext>
            </a:extLst>
          </p:cNvPr>
          <p:cNvSpPr txBox="1"/>
          <p:nvPr/>
        </p:nvSpPr>
        <p:spPr>
          <a:xfrm>
            <a:off x="6206252" y="5175593"/>
            <a:ext cx="2758014" cy="495841"/>
          </a:xfrm>
          <a:prstGeom prst="rect">
            <a:avLst/>
          </a:prstGeom>
          <a:noFill/>
        </p:spPr>
        <p:txBody>
          <a:bodyPr wrap="square">
            <a:spAutoFit/>
          </a:bodyPr>
          <a:lstStyle/>
          <a:p>
            <a:pPr>
              <a:lnSpc>
                <a:spcPct val="114000"/>
              </a:lnSpc>
              <a:spcAft>
                <a:spcPts val="600"/>
              </a:spcAft>
            </a:pPr>
            <a:r>
              <a:rPr lang="en-AU" sz="1200"/>
              <a:t>© State of New South Wales (Transport for NSW)</a:t>
            </a:r>
          </a:p>
        </p:txBody>
      </p:sp>
      <p:grpSp>
        <p:nvGrpSpPr>
          <p:cNvPr id="37" name="Group 36" descr="J1772 (Type 1)&#10;">
            <a:extLst>
              <a:ext uri="{FF2B5EF4-FFF2-40B4-BE49-F238E27FC236}">
                <a16:creationId xmlns:a16="http://schemas.microsoft.com/office/drawing/2014/main" id="{2691FDC6-C96E-69CF-8AF5-E70D206C2F22}"/>
              </a:ext>
            </a:extLst>
          </p:cNvPr>
          <p:cNvGrpSpPr/>
          <p:nvPr/>
        </p:nvGrpSpPr>
        <p:grpSpPr>
          <a:xfrm>
            <a:off x="9085986" y="1556169"/>
            <a:ext cx="2758014" cy="3495553"/>
            <a:chOff x="9085986" y="1556169"/>
            <a:chExt cx="2758014" cy="3495553"/>
          </a:xfrm>
        </p:grpSpPr>
        <p:sp>
          <p:nvSpPr>
            <p:cNvPr id="22" name="Rectangle: Rounded Corners 21">
              <a:extLst>
                <a:ext uri="{FF2B5EF4-FFF2-40B4-BE49-F238E27FC236}">
                  <a16:creationId xmlns:a16="http://schemas.microsoft.com/office/drawing/2014/main" id="{9FEB217E-803B-3593-5C60-74597F39C42D}"/>
                </a:ext>
              </a:extLst>
            </p:cNvPr>
            <p:cNvSpPr/>
            <p:nvPr/>
          </p:nvSpPr>
          <p:spPr>
            <a:xfrm>
              <a:off x="9085986" y="1556169"/>
              <a:ext cx="2758014" cy="3495553"/>
            </a:xfrm>
            <a:prstGeom prst="roundRect">
              <a:avLst>
                <a:gd name="adj" fmla="val 9524"/>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CE6BF99-C2AF-C440-ACD0-59E2D4640DD9}"/>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6536" b="96950" l="10976" r="100000">
                          <a14:foregroundMark x1="34350" y1="13508" x2="27846" y2="59259"/>
                          <a14:foregroundMark x1="27846" y1="59259" x2="26626" y2="60784"/>
                          <a14:foregroundMark x1="47358" y1="13508" x2="40244" y2="53377"/>
                          <a14:foregroundMark x1="59553" y1="20479" x2="43089" y2="40741"/>
                          <a14:foregroundMark x1="68496" y1="47059" x2="50813" y2="52070"/>
                          <a14:foregroundMark x1="17886" y1="96950" x2="34959" y2="95643"/>
                          <a14:foregroundMark x1="51423" y1="17211" x2="68496" y2="10458"/>
                          <a14:foregroundMark x1="50203" y1="10893" x2="63211" y2="8497"/>
                          <a14:foregroundMark x1="47764" y1="8497" x2="66057" y2="6536"/>
                          <a14:foregroundMark x1="77236" y1="20479" x2="77846" y2="10458"/>
                        </a14:backgroundRemoval>
                      </a14:imgEffect>
                    </a14:imgLayer>
                  </a14:imgProps>
                </a:ext>
                <a:ext uri="{28A0092B-C50C-407E-A947-70E740481C1C}">
                  <a14:useLocalDpi xmlns:a14="http://schemas.microsoft.com/office/drawing/2010/main"/>
                </a:ext>
              </a:extLst>
            </a:blip>
            <a:srcRect/>
            <a:stretch>
              <a:fillRect/>
            </a:stretch>
          </p:blipFill>
          <p:spPr bwMode="auto">
            <a:xfrm>
              <a:off x="9258108" y="1669495"/>
              <a:ext cx="2413771" cy="2254278"/>
            </a:xfrm>
            <a:prstGeom prst="rect">
              <a:avLst/>
            </a:prstGeom>
            <a:noFill/>
          </p:spPr>
        </p:pic>
        <p:sp>
          <p:nvSpPr>
            <p:cNvPr id="32" name="TextBox 31">
              <a:extLst>
                <a:ext uri="{FF2B5EF4-FFF2-40B4-BE49-F238E27FC236}">
                  <a16:creationId xmlns:a16="http://schemas.microsoft.com/office/drawing/2014/main" id="{47C9EE0A-749F-5C18-A4BB-D58C0206AA68}"/>
                </a:ext>
              </a:extLst>
            </p:cNvPr>
            <p:cNvSpPr txBox="1"/>
            <p:nvPr/>
          </p:nvSpPr>
          <p:spPr>
            <a:xfrm>
              <a:off x="9216243" y="4376031"/>
              <a:ext cx="2497500" cy="369332"/>
            </a:xfrm>
            <a:prstGeom prst="rect">
              <a:avLst/>
            </a:prstGeom>
            <a:noFill/>
          </p:spPr>
          <p:txBody>
            <a:bodyPr wrap="square" lIns="0" tIns="0" rIns="0" bIns="0" rtlCol="0" anchor="ctr" anchorCtr="1">
              <a:noAutofit/>
            </a:bodyPr>
            <a:lstStyle/>
            <a:p>
              <a:pPr algn="l"/>
              <a:r>
                <a:rPr lang="en-AU" sz="2000"/>
                <a:t>J1772 (Type 1)</a:t>
              </a:r>
            </a:p>
          </p:txBody>
        </p:sp>
      </p:grpSp>
      <p:sp>
        <p:nvSpPr>
          <p:cNvPr id="36" name="TextBox 35">
            <a:extLst>
              <a:ext uri="{FF2B5EF4-FFF2-40B4-BE49-F238E27FC236}">
                <a16:creationId xmlns:a16="http://schemas.microsoft.com/office/drawing/2014/main" id="{505B0AE9-B628-2AE5-6759-5C81CDE05881}"/>
              </a:ext>
            </a:extLst>
          </p:cNvPr>
          <p:cNvSpPr txBox="1"/>
          <p:nvPr/>
        </p:nvSpPr>
        <p:spPr>
          <a:xfrm>
            <a:off x="9085986" y="5175593"/>
            <a:ext cx="2758014" cy="495841"/>
          </a:xfrm>
          <a:prstGeom prst="rect">
            <a:avLst/>
          </a:prstGeom>
          <a:noFill/>
        </p:spPr>
        <p:txBody>
          <a:bodyPr wrap="square">
            <a:spAutoFit/>
          </a:bodyPr>
          <a:lstStyle/>
          <a:p>
            <a:pPr>
              <a:lnSpc>
                <a:spcPct val="114000"/>
              </a:lnSpc>
              <a:spcAft>
                <a:spcPts val="600"/>
              </a:spcAft>
            </a:pPr>
            <a:r>
              <a:rPr lang="en-AU" sz="1200"/>
              <a:t>Michael Hicks / </a:t>
            </a:r>
            <a:r>
              <a:rPr lang="en-AU" sz="1200">
                <a:hlinkClick r:id="rId8"/>
              </a:rPr>
              <a:t>Flickr "</a:t>
            </a:r>
            <a:r>
              <a:rPr lang="en-AU" sz="1200" err="1">
                <a:hlinkClick r:id="rId8"/>
              </a:rPr>
              <a:t>mulad</a:t>
            </a:r>
            <a:r>
              <a:rPr lang="en-AU" sz="1200">
                <a:hlinkClick r:id="rId8"/>
              </a:rPr>
              <a:t>"</a:t>
            </a:r>
            <a:r>
              <a:rPr lang="en-AU" sz="1200"/>
              <a:t> / </a:t>
            </a:r>
            <a:r>
              <a:rPr lang="en-AU" sz="1200">
                <a:hlinkClick r:id="rId9"/>
              </a:rPr>
              <a:t>CC-BY-2.0</a:t>
            </a:r>
            <a:endParaRPr lang="en-AU" sz="1200"/>
          </a:p>
        </p:txBody>
      </p:sp>
      <p:sp>
        <p:nvSpPr>
          <p:cNvPr id="6" name="TextBox 5">
            <a:extLst>
              <a:ext uri="{FF2B5EF4-FFF2-40B4-BE49-F238E27FC236}">
                <a16:creationId xmlns:a16="http://schemas.microsoft.com/office/drawing/2014/main" id="{F729C6CB-43C9-9B6A-C92C-45F2DD3776BF}"/>
              </a:ext>
            </a:extLst>
          </p:cNvPr>
          <p:cNvSpPr txBox="1"/>
          <p:nvPr/>
        </p:nvSpPr>
        <p:spPr>
          <a:xfrm>
            <a:off x="227258" y="6419001"/>
            <a:ext cx="9618134" cy="276999"/>
          </a:xfrm>
          <a:prstGeom prst="rect">
            <a:avLst/>
          </a:prstGeom>
          <a:noFill/>
        </p:spPr>
        <p:txBody>
          <a:bodyPr wrap="square">
            <a:spAutoFit/>
          </a:bodyPr>
          <a:lstStyle/>
          <a:p>
            <a:r>
              <a:rPr lang="en-AU" sz="1200">
                <a:hlinkClick r:id="rId10"/>
              </a:rPr>
              <a:t>https://www.transport.nsw.gov.au/projects/electric-vehicles/charging-an-electric-vehicle</a:t>
            </a:r>
            <a:endParaRPr lang="en-AU" sz="1200"/>
          </a:p>
        </p:txBody>
      </p:sp>
      <p:sp>
        <p:nvSpPr>
          <p:cNvPr id="3" name="Slide Number Placeholder 2">
            <a:extLst>
              <a:ext uri="{FF2B5EF4-FFF2-40B4-BE49-F238E27FC236}">
                <a16:creationId xmlns:a16="http://schemas.microsoft.com/office/drawing/2014/main" id="{25823B25-856C-33FA-9A9D-6DCFCBCA649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414335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5B54F-2453-E110-FE38-94A2653D05F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952709C-FD3B-072C-00C3-48E0FB165FC9}"/>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8312"/>
          <a:stretch>
            <a:fillRect/>
          </a:stretch>
        </p:blipFill>
        <p:spPr>
          <a:xfrm>
            <a:off x="0" y="0"/>
            <a:ext cx="5040000" cy="6858000"/>
          </a:xfrm>
        </p:spPr>
      </p:pic>
      <p:sp>
        <p:nvSpPr>
          <p:cNvPr id="4" name="Title 3">
            <a:extLst>
              <a:ext uri="{FF2B5EF4-FFF2-40B4-BE49-F238E27FC236}">
                <a16:creationId xmlns:a16="http://schemas.microsoft.com/office/drawing/2014/main" id="{205DE8E0-3F04-4351-C801-9E78011586BA}"/>
              </a:ext>
            </a:extLst>
          </p:cNvPr>
          <p:cNvSpPr>
            <a:spLocks noGrp="1"/>
          </p:cNvSpPr>
          <p:nvPr>
            <p:ph type="title"/>
          </p:nvPr>
        </p:nvSpPr>
        <p:spPr/>
        <p:txBody>
          <a:bodyPr/>
          <a:lstStyle/>
          <a:p>
            <a:r>
              <a:rPr lang="en-AU">
                <a:latin typeface="+mj-lt"/>
              </a:rPr>
              <a:t>EV charging station etiquette</a:t>
            </a:r>
          </a:p>
        </p:txBody>
      </p:sp>
      <p:sp>
        <p:nvSpPr>
          <p:cNvPr id="13" name="Text Placeholder 12">
            <a:extLst>
              <a:ext uri="{FF2B5EF4-FFF2-40B4-BE49-F238E27FC236}">
                <a16:creationId xmlns:a16="http://schemas.microsoft.com/office/drawing/2014/main" id="{84ED3070-A0E6-939A-8775-ABD93F30CDEC}"/>
              </a:ext>
            </a:extLst>
          </p:cNvPr>
          <p:cNvSpPr>
            <a:spLocks noGrp="1"/>
          </p:cNvSpPr>
          <p:nvPr>
            <p:ph type="body" sz="quarter" idx="18"/>
          </p:nvPr>
        </p:nvSpPr>
        <p:spPr/>
        <p:txBody>
          <a:bodyPr/>
          <a:lstStyle/>
          <a:p>
            <a:r>
              <a:rPr lang="en-AU">
                <a:latin typeface="+mj-lt"/>
              </a:rPr>
              <a:t>Class discussion</a:t>
            </a:r>
          </a:p>
        </p:txBody>
      </p:sp>
      <p:sp>
        <p:nvSpPr>
          <p:cNvPr id="12" name="Text Placeholder 11">
            <a:extLst>
              <a:ext uri="{FF2B5EF4-FFF2-40B4-BE49-F238E27FC236}">
                <a16:creationId xmlns:a16="http://schemas.microsoft.com/office/drawing/2014/main" id="{93F2E35D-069B-3501-DDA6-CD94AD96C6B1}"/>
              </a:ext>
            </a:extLst>
          </p:cNvPr>
          <p:cNvSpPr>
            <a:spLocks noGrp="1"/>
          </p:cNvSpPr>
          <p:nvPr>
            <p:ph type="body" sz="quarter" idx="17"/>
          </p:nvPr>
        </p:nvSpPr>
        <p:spPr>
          <a:xfrm>
            <a:off x="5400675" y="1800000"/>
            <a:ext cx="6407150" cy="917800"/>
          </a:xfrm>
        </p:spPr>
        <p:txBody>
          <a:bodyPr/>
          <a:lstStyle/>
          <a:p>
            <a:r>
              <a:rPr lang="en-AU">
                <a:latin typeface="+mn-lt"/>
              </a:rPr>
              <a:t>Is it rude to use a public electric vehicle fast charger all the way to 100 per cent?</a:t>
            </a:r>
          </a:p>
        </p:txBody>
      </p:sp>
      <p:pic>
        <p:nvPicPr>
          <p:cNvPr id="10" name="Picture 9">
            <a:extLst>
              <a:ext uri="{FF2B5EF4-FFF2-40B4-BE49-F238E27FC236}">
                <a16:creationId xmlns:a16="http://schemas.microsoft.com/office/drawing/2014/main" id="{BDF39F8E-9A9B-7111-CFE1-593281B3FF5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1680" y="2722461"/>
            <a:ext cx="4945140" cy="2472570"/>
          </a:xfrm>
          <a:prstGeom prst="rect">
            <a:avLst/>
          </a:prstGeom>
        </p:spPr>
      </p:pic>
      <p:sp>
        <p:nvSpPr>
          <p:cNvPr id="9" name="TextBox 8">
            <a:extLst>
              <a:ext uri="{FF2B5EF4-FFF2-40B4-BE49-F238E27FC236}">
                <a16:creationId xmlns:a16="http://schemas.microsoft.com/office/drawing/2014/main" id="{A44117CF-1D6A-81BC-B8B5-C604F486EDAD}"/>
              </a:ext>
            </a:extLst>
          </p:cNvPr>
          <p:cNvSpPr txBox="1"/>
          <p:nvPr/>
        </p:nvSpPr>
        <p:spPr>
          <a:xfrm>
            <a:off x="5500381" y="5195031"/>
            <a:ext cx="6096000" cy="958660"/>
          </a:xfrm>
          <a:prstGeom prst="rect">
            <a:avLst/>
          </a:prstGeom>
          <a:noFill/>
        </p:spPr>
        <p:txBody>
          <a:bodyPr wrap="square">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rPr>
              <a:t>What are other important responsibilities EV users should keep in mind while charging their vehicle?</a:t>
            </a:r>
          </a:p>
        </p:txBody>
      </p:sp>
      <p:sp>
        <p:nvSpPr>
          <p:cNvPr id="5" name="TextBox 4">
            <a:extLst>
              <a:ext uri="{FF2B5EF4-FFF2-40B4-BE49-F238E27FC236}">
                <a16:creationId xmlns:a16="http://schemas.microsoft.com/office/drawing/2014/main" id="{A822E42E-6435-F083-309C-FCEDE9B61797}"/>
              </a:ext>
            </a:extLst>
          </p:cNvPr>
          <p:cNvSpPr txBox="1"/>
          <p:nvPr/>
        </p:nvSpPr>
        <p:spPr>
          <a:xfrm>
            <a:off x="5500381" y="6452111"/>
            <a:ext cx="3424696" cy="276999"/>
          </a:xfrm>
          <a:prstGeom prst="rect">
            <a:avLst/>
          </a:prstGeom>
          <a:noFill/>
        </p:spPr>
        <p:txBody>
          <a:bodyPr wrap="square">
            <a:spAutoFit/>
          </a:bodyPr>
          <a:lstStyle/>
          <a:p>
            <a:r>
              <a:rPr lang="en-AU" sz="1200" err="1">
                <a:hlinkClick r:id="rId5"/>
              </a:rPr>
              <a:t>Pixabay</a:t>
            </a:r>
            <a:r>
              <a:rPr lang="en-AU" sz="1200"/>
              <a:t>, CC0, via Wikimedia Commons</a:t>
            </a:r>
          </a:p>
        </p:txBody>
      </p:sp>
      <p:sp>
        <p:nvSpPr>
          <p:cNvPr id="3" name="Slide Number Placeholder 2">
            <a:extLst>
              <a:ext uri="{FF2B5EF4-FFF2-40B4-BE49-F238E27FC236}">
                <a16:creationId xmlns:a16="http://schemas.microsoft.com/office/drawing/2014/main" id="{D8992FDB-EE7B-E852-E66B-69A7B50AB53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540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7E071-C29D-C819-F005-AADC34B4E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B6C56-19FB-F18E-A1CF-4713A328826E}"/>
              </a:ext>
            </a:extLst>
          </p:cNvPr>
          <p:cNvSpPr>
            <a:spLocks noGrp="1"/>
          </p:cNvSpPr>
          <p:nvPr>
            <p:ph type="ctrTitle"/>
          </p:nvPr>
        </p:nvSpPr>
        <p:spPr/>
        <p:txBody>
          <a:bodyPr/>
          <a:lstStyle/>
          <a:p>
            <a:r>
              <a:rPr lang="en-AU">
                <a:latin typeface="+mj-lt"/>
              </a:rPr>
              <a:t>Collecting EV data</a:t>
            </a:r>
          </a:p>
        </p:txBody>
      </p:sp>
    </p:spTree>
    <p:extLst>
      <p:ext uri="{BB962C8B-B14F-4D97-AF65-F5344CB8AC3E}">
        <p14:creationId xmlns:p14="http://schemas.microsoft.com/office/powerpoint/2010/main" val="22233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86894-8406-055E-FE99-7DC61F4560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CBAF15-BAAD-7C07-5948-AC0284E3655D}"/>
              </a:ext>
            </a:extLst>
          </p:cNvPr>
          <p:cNvSpPr>
            <a:spLocks noGrp="1"/>
          </p:cNvSpPr>
          <p:nvPr>
            <p:ph type="title"/>
          </p:nvPr>
        </p:nvSpPr>
        <p:spPr/>
        <p:txBody>
          <a:bodyPr/>
          <a:lstStyle/>
          <a:p>
            <a:r>
              <a:rPr lang="en-AU">
                <a:latin typeface="+mj-lt"/>
              </a:rPr>
              <a:t>Learning intentions and success criteria (1)</a:t>
            </a:r>
          </a:p>
        </p:txBody>
      </p:sp>
      <p:sp>
        <p:nvSpPr>
          <p:cNvPr id="3" name="TextBox 2">
            <a:extLst>
              <a:ext uri="{FF2B5EF4-FFF2-40B4-BE49-F238E27FC236}">
                <a16:creationId xmlns:a16="http://schemas.microsoft.com/office/drawing/2014/main" id="{A52534B7-D5AB-C7F9-7D4B-57A8C4D5D9F7}"/>
              </a:ext>
            </a:extLst>
          </p:cNvPr>
          <p:cNvSpPr txBox="1"/>
          <p:nvPr/>
        </p:nvSpPr>
        <p:spPr>
          <a:xfrm>
            <a:off x="359998" y="1871183"/>
            <a:ext cx="11303000" cy="44576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gain awareness of Aboriginal Countries/Nations and the languages traditionally spoken in those regions.</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develop mapping skills by tracing routes and identifying Aboriginal Countries/Nations along their chosen journey.</a:t>
            </a:r>
          </a:p>
          <a:p>
            <a:pPr>
              <a:lnSpc>
                <a:spcPct val="150000"/>
              </a:lnSpc>
              <a:spcAft>
                <a:spcPts val="12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1800">
                <a:cs typeface="Arial" panose="020B0604020202020204" pitchFamily="34" charset="0"/>
              </a:rPr>
              <a:t>identify Aboriginal Country/Nations and traditional languages using AIATSIS and Gambay maps and other sources.</a:t>
            </a:r>
          </a:p>
          <a:p>
            <a:pPr marL="342900" indent="-342900">
              <a:lnSpc>
                <a:spcPct val="150000"/>
              </a:lnSpc>
              <a:spcAft>
                <a:spcPts val="1200"/>
              </a:spcAft>
              <a:buFont typeface="Arial"/>
              <a:buChar char="•"/>
            </a:pPr>
            <a:r>
              <a:rPr lang="en-AU" sz="1800">
                <a:ea typeface="+mn-lt"/>
                <a:cs typeface="Arial" panose="020B0604020202020204" pitchFamily="34" charset="0"/>
              </a:rPr>
              <a:t>successfully trace a route between locations, identifying Aboriginal Countries/Nations that are crossed along the way.</a:t>
            </a:r>
            <a:endParaRPr lang="en-AU" sz="2000">
              <a:cs typeface="Arial" panose="020B0604020202020204" pitchFamily="34" charset="0"/>
            </a:endParaRPr>
          </a:p>
        </p:txBody>
      </p:sp>
      <p:sp>
        <p:nvSpPr>
          <p:cNvPr id="2" name="Slide Number Placeholder 1">
            <a:extLst>
              <a:ext uri="{FF2B5EF4-FFF2-40B4-BE49-F238E27FC236}">
                <a16:creationId xmlns:a16="http://schemas.microsoft.com/office/drawing/2014/main" id="{6F263537-6120-0993-33C8-798BF713AE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73282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CDC6E-32D4-B6C1-9C7A-F6414876D9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F0CDCD-9DDD-5518-AA5C-9E01AAE42783}"/>
              </a:ext>
            </a:extLst>
          </p:cNvPr>
          <p:cNvSpPr>
            <a:spLocks noGrp="1"/>
          </p:cNvSpPr>
          <p:nvPr>
            <p:ph type="title"/>
          </p:nvPr>
        </p:nvSpPr>
        <p:spPr/>
        <p:txBody>
          <a:bodyPr/>
          <a:lstStyle/>
          <a:p>
            <a:r>
              <a:rPr lang="en-AU">
                <a:latin typeface="+mj-lt"/>
              </a:rPr>
              <a:t>Learning intentions and success criteria (6)</a:t>
            </a:r>
          </a:p>
        </p:txBody>
      </p:sp>
      <p:sp>
        <p:nvSpPr>
          <p:cNvPr id="3" name="TextBox 2">
            <a:extLst>
              <a:ext uri="{FF2B5EF4-FFF2-40B4-BE49-F238E27FC236}">
                <a16:creationId xmlns:a16="http://schemas.microsoft.com/office/drawing/2014/main" id="{4D57CABD-B4E4-A24A-7620-0DC0424D3B02}"/>
              </a:ext>
            </a:extLst>
          </p:cNvPr>
          <p:cNvSpPr txBox="1"/>
          <p:nvPr/>
        </p:nvSpPr>
        <p:spPr>
          <a:xfrm>
            <a:off x="359998" y="1802466"/>
            <a:ext cx="11303000" cy="47135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select a suitable EV for a trip using relevant data</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organise and save EV data in spreadsheet and CSV formats </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convert data ranges into tables and apply sorting and filtering.</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ea typeface="+mn-lt"/>
                <a:cs typeface="Arial" panose="020B0604020202020204" pitchFamily="34" charset="0"/>
              </a:rPr>
              <a:t>identify and extract relevant data from EV specification sources</a:t>
            </a:r>
          </a:p>
          <a:p>
            <a:pPr marL="342900" indent="-342900">
              <a:lnSpc>
                <a:spcPct val="150000"/>
              </a:lnSpc>
              <a:spcAft>
                <a:spcPts val="1200"/>
              </a:spcAft>
              <a:buFont typeface="Arial"/>
              <a:buChar char="•"/>
            </a:pPr>
            <a:r>
              <a:rPr lang="en-AU" sz="2000">
                <a:ea typeface="+mn-lt"/>
                <a:cs typeface="Arial" panose="020B0604020202020204" pitchFamily="34" charset="0"/>
              </a:rPr>
              <a:t>save data correctly as spreadsheet and CSV files</a:t>
            </a:r>
          </a:p>
          <a:p>
            <a:pPr marL="342900" indent="-342900">
              <a:lnSpc>
                <a:spcPct val="150000"/>
              </a:lnSpc>
              <a:spcAft>
                <a:spcPts val="1200"/>
              </a:spcAft>
              <a:buFont typeface="Arial"/>
              <a:buChar char="•"/>
            </a:pPr>
            <a:r>
              <a:rPr lang="en-AU" sz="2000">
                <a:ea typeface="+mn-lt"/>
                <a:cs typeface="Arial" panose="020B0604020202020204" pitchFamily="34" charset="0"/>
              </a:rPr>
              <a:t>use EV data to support decision-making for trip planning.</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706890D0-5B63-C106-B20F-CF726D87E0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4249797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6231D-C597-CF29-EE14-41007CC52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17E9C2-DCCD-EC83-0DFA-9581DEE25D28}"/>
              </a:ext>
            </a:extLst>
          </p:cNvPr>
          <p:cNvSpPr>
            <a:spLocks noGrp="1"/>
          </p:cNvSpPr>
          <p:nvPr>
            <p:ph type="title"/>
          </p:nvPr>
        </p:nvSpPr>
        <p:spPr/>
        <p:txBody>
          <a:bodyPr/>
          <a:lstStyle/>
          <a:p>
            <a:r>
              <a:rPr lang="en-AU">
                <a:latin typeface="+mj-lt"/>
              </a:rPr>
              <a:t>Electric vehicles (EV) data</a:t>
            </a:r>
          </a:p>
        </p:txBody>
      </p:sp>
      <p:sp>
        <p:nvSpPr>
          <p:cNvPr id="12" name="Text Placeholder 11">
            <a:extLst>
              <a:ext uri="{FF2B5EF4-FFF2-40B4-BE49-F238E27FC236}">
                <a16:creationId xmlns:a16="http://schemas.microsoft.com/office/drawing/2014/main" id="{A735C706-BA35-D774-989F-AAECD1915E05}"/>
              </a:ext>
            </a:extLst>
          </p:cNvPr>
          <p:cNvSpPr>
            <a:spLocks noGrp="1"/>
          </p:cNvSpPr>
          <p:nvPr>
            <p:ph type="body" sz="quarter" idx="17"/>
          </p:nvPr>
        </p:nvSpPr>
        <p:spPr>
          <a:xfrm>
            <a:off x="360000" y="1306883"/>
            <a:ext cx="11484000" cy="4807835"/>
          </a:xfrm>
        </p:spPr>
        <p:txBody>
          <a:bodyPr/>
          <a:lstStyle/>
          <a:p>
            <a:pPr marL="342900" indent="-342900">
              <a:buFont typeface="Arial" panose="020B0604020202020204" pitchFamily="34" charset="0"/>
              <a:buChar char="•"/>
            </a:pPr>
            <a:r>
              <a:rPr lang="en-AU" sz="1800">
                <a:latin typeface="+mn-lt"/>
                <a:hlinkClick r:id="rId3"/>
              </a:rPr>
              <a:t>transport.nsw.gov.au/projects/electric-vehicles/available-electric-vehicles</a:t>
            </a:r>
            <a:endParaRPr lang="en-AU" sz="1800">
              <a:latin typeface="+mn-lt"/>
            </a:endParaRPr>
          </a:p>
          <a:p>
            <a:pPr marL="342900" indent="-342900">
              <a:buFont typeface="Arial" panose="020B0604020202020204" pitchFamily="34" charset="0"/>
              <a:buChar char="•"/>
            </a:pPr>
            <a:r>
              <a:rPr lang="en-AU" sz="1800">
                <a:latin typeface="+mn-lt"/>
                <a:hlinkClick r:id="rId4"/>
              </a:rPr>
              <a:t>transport.nsw.gov.au/projects/electric-vehicles/charging-an-electric-vehicle/range-and-charging</a:t>
            </a:r>
            <a:endParaRPr lang="en-AU" sz="1800">
              <a:latin typeface="+mn-lt"/>
            </a:endParaRPr>
          </a:p>
          <a:p>
            <a:pPr marL="342900" indent="-342900">
              <a:buFont typeface="Arial" panose="020B0604020202020204" pitchFamily="34" charset="0"/>
              <a:buChar char="•"/>
            </a:pPr>
            <a:r>
              <a:rPr lang="en-AU" sz="1800">
                <a:latin typeface="+mn-lt"/>
                <a:hlinkClick r:id="rId5"/>
              </a:rPr>
              <a:t>aaa.asn.au/wp-content/uploads/2025/05/Vehicle_Specifications_MAR_25.csv</a:t>
            </a:r>
            <a:endParaRPr lang="en-AU" sz="1800">
              <a:latin typeface="+mn-lt"/>
            </a:endParaRPr>
          </a:p>
          <a:p>
            <a:pPr marL="342900" indent="-342900">
              <a:buFont typeface="Arial" panose="020B0604020202020204" pitchFamily="34" charset="0"/>
              <a:buChar char="•"/>
            </a:pPr>
            <a:r>
              <a:rPr lang="en-AU" sz="1800">
                <a:latin typeface="+mn-lt"/>
                <a:hlinkClick r:id="rId6"/>
              </a:rPr>
              <a:t>greenvehicleguide.gov.au/Vehicle/Search</a:t>
            </a:r>
            <a:endParaRPr lang="en-AU" sz="1800">
              <a:latin typeface="+mn-lt"/>
            </a:endParaRPr>
          </a:p>
          <a:p>
            <a:pPr marL="342900" indent="-342900">
              <a:buFont typeface="Arial" panose="020B0604020202020204" pitchFamily="34" charset="0"/>
              <a:buChar char="•"/>
            </a:pPr>
            <a:r>
              <a:rPr lang="en-AU" sz="1800">
                <a:latin typeface="+mn-lt"/>
                <a:hlinkClick r:id="rId7"/>
              </a:rPr>
              <a:t>aaa.asn.au/research-data/electric-vehicle</a:t>
            </a:r>
            <a:endParaRPr lang="en-AU" sz="1800">
              <a:latin typeface="+mn-lt"/>
            </a:endParaRPr>
          </a:p>
          <a:p>
            <a:pPr marL="342900" indent="-342900">
              <a:buFont typeface="Arial" panose="020B0604020202020204" pitchFamily="34" charset="0"/>
              <a:buChar char="•"/>
            </a:pPr>
            <a:r>
              <a:rPr lang="en-AU" sz="1800">
                <a:latin typeface="+mn-lt"/>
                <a:hlinkClick r:id="rId8"/>
              </a:rPr>
              <a:t>redbook.com.au/cars/results/?q=</a:t>
            </a:r>
            <a:r>
              <a:rPr lang="en-AU" sz="1800" err="1">
                <a:latin typeface="+mn-lt"/>
                <a:hlinkClick r:id="rId8"/>
              </a:rPr>
              <a:t>FuelType.Electric</a:t>
            </a:r>
            <a:endParaRPr lang="en-AU" sz="1800">
              <a:latin typeface="+mn-lt"/>
            </a:endParaRPr>
          </a:p>
          <a:p>
            <a:pPr marL="342900" indent="-342900">
              <a:buFont typeface="Arial" panose="020B0604020202020204" pitchFamily="34" charset="0"/>
              <a:buChar char="•"/>
            </a:pPr>
            <a:r>
              <a:rPr lang="en-AU" sz="1800">
                <a:latin typeface="+mn-lt"/>
                <a:hlinkClick r:id="rId9"/>
              </a:rPr>
              <a:t>evpowerhouse.com.au/car-guides</a:t>
            </a:r>
            <a:endParaRPr lang="en-AU" sz="1800">
              <a:latin typeface="+mn-lt"/>
            </a:endParaRPr>
          </a:p>
          <a:p>
            <a:pPr marL="342900" indent="-342900">
              <a:buFont typeface="Arial" panose="020B0604020202020204" pitchFamily="34" charset="0"/>
              <a:buChar char="•"/>
            </a:pPr>
            <a:r>
              <a:rPr lang="en-AU" sz="1800">
                <a:latin typeface="+mn-lt"/>
                <a:hlinkClick r:id="rId10"/>
              </a:rPr>
              <a:t>ev-database.org</a:t>
            </a:r>
            <a:endParaRPr lang="en-AU" sz="1800">
              <a:latin typeface="+mn-lt"/>
            </a:endParaRPr>
          </a:p>
          <a:p>
            <a:pPr marL="342900" indent="-342900">
              <a:buFont typeface="Arial" panose="020B0604020202020204" pitchFamily="34" charset="0"/>
              <a:buChar char="•"/>
            </a:pPr>
            <a:r>
              <a:rPr lang="en-AU" sz="1800">
                <a:latin typeface="+mn-lt"/>
                <a:hlinkClick r:id="rId11"/>
              </a:rPr>
              <a:t>electricvehiclecouncil.com.au</a:t>
            </a:r>
            <a:endParaRPr lang="en-AU" sz="1800">
              <a:latin typeface="+mn-lt"/>
            </a:endParaRPr>
          </a:p>
        </p:txBody>
      </p:sp>
      <p:sp>
        <p:nvSpPr>
          <p:cNvPr id="3" name="Slide Number Placeholder 2">
            <a:extLst>
              <a:ext uri="{FF2B5EF4-FFF2-40B4-BE49-F238E27FC236}">
                <a16:creationId xmlns:a16="http://schemas.microsoft.com/office/drawing/2014/main" id="{50DBD75D-31DD-A48B-BFF2-81E26C9DD6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35314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93F08-63BB-BB9F-E68D-F1233ED50D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1D7029-5762-5827-8760-4BD10386E2C2}"/>
              </a:ext>
            </a:extLst>
          </p:cNvPr>
          <p:cNvSpPr>
            <a:spLocks noGrp="1"/>
          </p:cNvSpPr>
          <p:nvPr>
            <p:ph type="title"/>
          </p:nvPr>
        </p:nvSpPr>
        <p:spPr/>
        <p:txBody>
          <a:bodyPr/>
          <a:lstStyle/>
          <a:p>
            <a:r>
              <a:rPr lang="en-AU">
                <a:latin typeface="+mj-lt"/>
              </a:rPr>
              <a:t>EV dataset example</a:t>
            </a:r>
          </a:p>
        </p:txBody>
      </p:sp>
      <p:pic>
        <p:nvPicPr>
          <p:cNvPr id="7" name="Picture 6" descr="Electric Vehicle Index by the Australian Automobile Association.">
            <a:extLst>
              <a:ext uri="{FF2B5EF4-FFF2-40B4-BE49-F238E27FC236}">
                <a16:creationId xmlns:a16="http://schemas.microsoft.com/office/drawing/2014/main" id="{98CCFA71-06D3-0893-D32A-858FA0A4A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8129" y="1039401"/>
            <a:ext cx="8375742" cy="5342799"/>
          </a:xfrm>
          <a:prstGeom prst="rect">
            <a:avLst/>
          </a:prstGeom>
          <a:ln w="3175">
            <a:solidFill>
              <a:schemeClr val="tx1"/>
            </a:solidFill>
          </a:ln>
        </p:spPr>
      </p:pic>
      <p:sp>
        <p:nvSpPr>
          <p:cNvPr id="9" name="TextBox 8">
            <a:extLst>
              <a:ext uri="{FF2B5EF4-FFF2-40B4-BE49-F238E27FC236}">
                <a16:creationId xmlns:a16="http://schemas.microsoft.com/office/drawing/2014/main" id="{8306B0B1-35A8-7CF7-CF98-2A9B8DD151EF}"/>
              </a:ext>
            </a:extLst>
          </p:cNvPr>
          <p:cNvSpPr txBox="1"/>
          <p:nvPr/>
        </p:nvSpPr>
        <p:spPr>
          <a:xfrm>
            <a:off x="1908129" y="6428790"/>
            <a:ext cx="5095142" cy="276999"/>
          </a:xfrm>
          <a:prstGeom prst="rect">
            <a:avLst/>
          </a:prstGeom>
          <a:noFill/>
        </p:spPr>
        <p:txBody>
          <a:bodyPr wrap="square">
            <a:spAutoFit/>
          </a:bodyPr>
          <a:lstStyle/>
          <a:p>
            <a:r>
              <a:rPr lang="en-AU" sz="1200">
                <a:hlinkClick r:id="rId4"/>
              </a:rPr>
              <a:t>https://www.aaa.asn.au/research-data/electric-vehicle/</a:t>
            </a:r>
            <a:endParaRPr lang="en-AU" sz="1200"/>
          </a:p>
        </p:txBody>
      </p:sp>
      <p:sp>
        <p:nvSpPr>
          <p:cNvPr id="3" name="Slide Number Placeholder 2">
            <a:extLst>
              <a:ext uri="{FF2B5EF4-FFF2-40B4-BE49-F238E27FC236}">
                <a16:creationId xmlns:a16="http://schemas.microsoft.com/office/drawing/2014/main" id="{73BF5C73-3092-F3FD-1808-2EC54351AA9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295552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2FC48E-185D-79E3-1F43-AA95FA3C1B84}"/>
              </a:ext>
            </a:extLst>
          </p:cNvPr>
          <p:cNvSpPr>
            <a:spLocks noGrp="1"/>
          </p:cNvSpPr>
          <p:nvPr>
            <p:ph type="title"/>
          </p:nvPr>
        </p:nvSpPr>
        <p:spPr/>
        <p:txBody>
          <a:bodyPr/>
          <a:lstStyle/>
          <a:p>
            <a:r>
              <a:rPr lang="en-AU">
                <a:latin typeface="+mj-lt"/>
              </a:rPr>
              <a:t>Structure of the EV car dataset (1) </a:t>
            </a:r>
          </a:p>
        </p:txBody>
      </p:sp>
      <p:graphicFrame>
        <p:nvGraphicFramePr>
          <p:cNvPr id="12" name="Table 11">
            <a:extLst>
              <a:ext uri="{FF2B5EF4-FFF2-40B4-BE49-F238E27FC236}">
                <a16:creationId xmlns:a16="http://schemas.microsoft.com/office/drawing/2014/main" id="{99E633D1-4CA4-606A-3C2E-9269416B3615}"/>
              </a:ext>
            </a:extLst>
          </p:cNvPr>
          <p:cNvGraphicFramePr>
            <a:graphicFrameLocks noGrp="1"/>
          </p:cNvGraphicFramePr>
          <p:nvPr>
            <p:extLst>
              <p:ext uri="{D42A27DB-BD31-4B8C-83A1-F6EECF244321}">
                <p14:modId xmlns:p14="http://schemas.microsoft.com/office/powerpoint/2010/main" val="2195292285"/>
              </p:ext>
            </p:extLst>
          </p:nvPr>
        </p:nvGraphicFramePr>
        <p:xfrm>
          <a:off x="359999" y="1292536"/>
          <a:ext cx="11472000" cy="5082390"/>
        </p:xfrm>
        <a:graphic>
          <a:graphicData uri="http://schemas.openxmlformats.org/drawingml/2006/table">
            <a:tbl>
              <a:tblPr firstRow="1" bandRow="1">
                <a:tableStyleId>{B301B821-A1FF-4177-AEE7-76D212191A09}</a:tableStyleId>
              </a:tblPr>
              <a:tblGrid>
                <a:gridCol w="3666878">
                  <a:extLst>
                    <a:ext uri="{9D8B030D-6E8A-4147-A177-3AD203B41FA5}">
                      <a16:colId xmlns:a16="http://schemas.microsoft.com/office/drawing/2014/main" val="1290476099"/>
                    </a:ext>
                  </a:extLst>
                </a:gridCol>
                <a:gridCol w="2848708">
                  <a:extLst>
                    <a:ext uri="{9D8B030D-6E8A-4147-A177-3AD203B41FA5}">
                      <a16:colId xmlns:a16="http://schemas.microsoft.com/office/drawing/2014/main" val="3119219042"/>
                    </a:ext>
                  </a:extLst>
                </a:gridCol>
                <a:gridCol w="4956414">
                  <a:extLst>
                    <a:ext uri="{9D8B030D-6E8A-4147-A177-3AD203B41FA5}">
                      <a16:colId xmlns:a16="http://schemas.microsoft.com/office/drawing/2014/main" val="3385348174"/>
                    </a:ext>
                  </a:extLst>
                </a:gridCol>
              </a:tblGrid>
              <a:tr h="847065">
                <a:tc>
                  <a:txBody>
                    <a:bodyPr/>
                    <a:lstStyle/>
                    <a:p>
                      <a:pPr algn="l">
                        <a:lnSpc>
                          <a:spcPct val="114000"/>
                        </a:lnSpc>
                        <a:spcAft>
                          <a:spcPts val="600"/>
                        </a:spcAft>
                      </a:pPr>
                      <a:r>
                        <a:rPr lang="en-AU" sz="2000"/>
                        <a:t>Attribute</a:t>
                      </a:r>
                      <a:endParaRPr lang="en-AU" sz="2000">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Data type</a:t>
                      </a:r>
                      <a:endParaRPr lang="en-AU" sz="20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Field description</a:t>
                      </a:r>
                      <a:endParaRPr lang="en-AU" sz="20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8288552"/>
                  </a:ext>
                </a:extLst>
              </a:tr>
              <a:tr h="847065">
                <a:tc>
                  <a:txBody>
                    <a:bodyPr/>
                    <a:lstStyle/>
                    <a:p>
                      <a:pPr algn="l">
                        <a:lnSpc>
                          <a:spcPct val="114000"/>
                        </a:lnSpc>
                        <a:spcAft>
                          <a:spcPts val="600"/>
                        </a:spcAft>
                      </a:pPr>
                      <a:r>
                        <a:rPr lang="en-AU" sz="2000" b="0" kern="1200">
                          <a:solidFill>
                            <a:schemeClr val="tx1"/>
                          </a:solidFill>
                          <a:effectLst/>
                        </a:rPr>
                        <a:t>Vehicle type </a:t>
                      </a:r>
                      <a:endParaRPr lang="en-AU" sz="2000"/>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text / string </a:t>
                      </a:r>
                      <a:endParaRPr lang="en-AU"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categories representing 11 vehicle type definitions </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2272762"/>
                  </a:ext>
                </a:extLst>
              </a:tr>
              <a:tr h="847065">
                <a:tc>
                  <a:txBody>
                    <a:bodyPr/>
                    <a:lstStyle/>
                    <a:p>
                      <a:pPr algn="l">
                        <a:lnSpc>
                          <a:spcPct val="114000"/>
                        </a:lnSpc>
                        <a:spcAft>
                          <a:spcPts val="600"/>
                        </a:spcAft>
                      </a:pPr>
                      <a:r>
                        <a:rPr lang="en-AU" sz="2000" b="0" kern="1200">
                          <a:solidFill>
                            <a:schemeClr val="tx1"/>
                          </a:solidFill>
                          <a:effectLst/>
                        </a:rPr>
                        <a:t>Fuel type </a:t>
                      </a:r>
                      <a:endParaRPr lang="en-AU" sz="2000"/>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text / string </a:t>
                      </a:r>
                      <a:endParaRPr lang="en-AU" sz="200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categories representing 3 EV fuel types (BEV, PHEV and HFCEV) </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5063940"/>
                  </a:ext>
                </a:extLst>
              </a:tr>
              <a:tr h="847065">
                <a:tc>
                  <a:txBody>
                    <a:bodyPr/>
                    <a:lstStyle/>
                    <a:p>
                      <a:pPr algn="l">
                        <a:lnSpc>
                          <a:spcPct val="114000"/>
                        </a:lnSpc>
                        <a:spcAft>
                          <a:spcPts val="600"/>
                        </a:spcAft>
                      </a:pPr>
                      <a:r>
                        <a:rPr lang="en-AU" sz="2000"/>
                        <a:t>Model</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text / string </a:t>
                      </a:r>
                      <a:endParaRPr lang="en-AU"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model of manufacturer’s vehicle </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1709766"/>
                  </a:ext>
                </a:extLst>
              </a:tr>
              <a:tr h="847065">
                <a:tc>
                  <a:txBody>
                    <a:bodyPr/>
                    <a:lstStyle/>
                    <a:p>
                      <a:pPr algn="l">
                        <a:lnSpc>
                          <a:spcPct val="114000"/>
                        </a:lnSpc>
                        <a:spcAft>
                          <a:spcPts val="600"/>
                        </a:spcAft>
                      </a:pPr>
                      <a:r>
                        <a:rPr lang="en-AU" sz="2000"/>
                        <a:t>Variant details</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text / string </a:t>
                      </a:r>
                      <a:endParaRPr lang="en-AU" sz="200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specific variations of key attributes for EV model </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7193541"/>
                  </a:ext>
                </a:extLst>
              </a:tr>
              <a:tr h="847065">
                <a:tc>
                  <a:txBody>
                    <a:bodyPr/>
                    <a:lstStyle/>
                    <a:p>
                      <a:pPr algn="l">
                        <a:lnSpc>
                          <a:spcPct val="114000"/>
                        </a:lnSpc>
                        <a:spcAft>
                          <a:spcPts val="600"/>
                        </a:spcAft>
                      </a:pPr>
                      <a:r>
                        <a:rPr lang="en-AU" sz="2000"/>
                        <a:t>Listed price ($AUD)</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4000"/>
                        </a:lnSpc>
                        <a:spcAft>
                          <a:spcPts val="600"/>
                        </a:spcAft>
                      </a:pPr>
                      <a:r>
                        <a:rPr lang="en-AU" sz="2000" dirty="0"/>
                        <a:t>manufacturers retail list price in Australian dollars </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5150206"/>
                  </a:ext>
                </a:extLst>
              </a:tr>
            </a:tbl>
          </a:graphicData>
        </a:graphic>
      </p:graphicFrame>
      <p:sp>
        <p:nvSpPr>
          <p:cNvPr id="2" name="Slide Number Placeholder 1">
            <a:extLst>
              <a:ext uri="{FF2B5EF4-FFF2-40B4-BE49-F238E27FC236}">
                <a16:creationId xmlns:a16="http://schemas.microsoft.com/office/drawing/2014/main" id="{CB2729F2-8548-2286-F608-C65DB29C0F7C}"/>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393414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0A33B-8B6F-794F-C227-15A80A875E1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7313DA5-2751-D0A8-79DD-83118B068829}"/>
              </a:ext>
            </a:extLst>
          </p:cNvPr>
          <p:cNvSpPr>
            <a:spLocks noGrp="1"/>
          </p:cNvSpPr>
          <p:nvPr>
            <p:ph type="title"/>
          </p:nvPr>
        </p:nvSpPr>
        <p:spPr/>
        <p:txBody>
          <a:bodyPr/>
          <a:lstStyle/>
          <a:p>
            <a:r>
              <a:rPr lang="en-AU">
                <a:latin typeface="+mj-lt"/>
              </a:rPr>
              <a:t>Structure of the EV car dataset (2) </a:t>
            </a:r>
          </a:p>
        </p:txBody>
      </p:sp>
      <p:graphicFrame>
        <p:nvGraphicFramePr>
          <p:cNvPr id="12" name="Table 11">
            <a:extLst>
              <a:ext uri="{FF2B5EF4-FFF2-40B4-BE49-F238E27FC236}">
                <a16:creationId xmlns:a16="http://schemas.microsoft.com/office/drawing/2014/main" id="{4A49E1F4-5411-F889-9727-36433FB417B5}"/>
              </a:ext>
            </a:extLst>
          </p:cNvPr>
          <p:cNvGraphicFramePr>
            <a:graphicFrameLocks noGrp="1"/>
          </p:cNvGraphicFramePr>
          <p:nvPr>
            <p:extLst>
              <p:ext uri="{D42A27DB-BD31-4B8C-83A1-F6EECF244321}">
                <p14:modId xmlns:p14="http://schemas.microsoft.com/office/powerpoint/2010/main" val="2596116135"/>
              </p:ext>
            </p:extLst>
          </p:nvPr>
        </p:nvGraphicFramePr>
        <p:xfrm>
          <a:off x="359999" y="1292536"/>
          <a:ext cx="11472000" cy="5082390"/>
        </p:xfrm>
        <a:graphic>
          <a:graphicData uri="http://schemas.openxmlformats.org/drawingml/2006/table">
            <a:tbl>
              <a:tblPr firstRow="1" bandRow="1">
                <a:tableStyleId>{B301B821-A1FF-4177-AEE7-76D212191A09}</a:tableStyleId>
              </a:tblPr>
              <a:tblGrid>
                <a:gridCol w="3666878">
                  <a:extLst>
                    <a:ext uri="{9D8B030D-6E8A-4147-A177-3AD203B41FA5}">
                      <a16:colId xmlns:a16="http://schemas.microsoft.com/office/drawing/2014/main" val="1290476099"/>
                    </a:ext>
                  </a:extLst>
                </a:gridCol>
                <a:gridCol w="2848708">
                  <a:extLst>
                    <a:ext uri="{9D8B030D-6E8A-4147-A177-3AD203B41FA5}">
                      <a16:colId xmlns:a16="http://schemas.microsoft.com/office/drawing/2014/main" val="3119219042"/>
                    </a:ext>
                  </a:extLst>
                </a:gridCol>
                <a:gridCol w="4956414">
                  <a:extLst>
                    <a:ext uri="{9D8B030D-6E8A-4147-A177-3AD203B41FA5}">
                      <a16:colId xmlns:a16="http://schemas.microsoft.com/office/drawing/2014/main" val="3385348174"/>
                    </a:ext>
                  </a:extLst>
                </a:gridCol>
              </a:tblGrid>
              <a:tr h="847065">
                <a:tc>
                  <a:txBody>
                    <a:bodyPr/>
                    <a:lstStyle/>
                    <a:p>
                      <a:pPr algn="l">
                        <a:lnSpc>
                          <a:spcPct val="114000"/>
                        </a:lnSpc>
                        <a:spcAft>
                          <a:spcPts val="600"/>
                        </a:spcAft>
                      </a:pPr>
                      <a:r>
                        <a:rPr lang="en-AU" sz="2000"/>
                        <a:t>Attribute</a:t>
                      </a:r>
                      <a:endParaRPr lang="en-AU" sz="2000">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a:t>Data type</a:t>
                      </a:r>
                      <a:endParaRPr lang="en-AU" sz="2000">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Field description</a:t>
                      </a:r>
                      <a:endParaRPr lang="en-AU" sz="20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8288552"/>
                  </a:ext>
                </a:extLst>
              </a:tr>
              <a:tr h="847065">
                <a:tc>
                  <a:txBody>
                    <a:bodyPr/>
                    <a:lstStyle/>
                    <a:p>
                      <a:pPr algn="l">
                        <a:lnSpc>
                          <a:spcPct val="114000"/>
                        </a:lnSpc>
                        <a:spcAft>
                          <a:spcPts val="600"/>
                        </a:spcAft>
                      </a:pPr>
                      <a:r>
                        <a:rPr lang="en-AU" sz="2000" b="0" kern="1200">
                          <a:solidFill>
                            <a:schemeClr val="tx1"/>
                          </a:solidFill>
                          <a:effectLst/>
                        </a:rPr>
                        <a:t>Fast charging time (minutes)</a:t>
                      </a:r>
                      <a:endParaRPr lang="en-AU" sz="2000"/>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text / string </a:t>
                      </a:r>
                      <a:endParaRPr lang="en-AU"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time to add a specific amount of range to vehicle battery</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2272762"/>
                  </a:ext>
                </a:extLst>
              </a:tr>
              <a:tr h="847065">
                <a:tc>
                  <a:txBody>
                    <a:bodyPr/>
                    <a:lstStyle/>
                    <a:p>
                      <a:pPr algn="l">
                        <a:lnSpc>
                          <a:spcPct val="114000"/>
                        </a:lnSpc>
                        <a:spcAft>
                          <a:spcPts val="600"/>
                        </a:spcAft>
                      </a:pPr>
                      <a:r>
                        <a:rPr lang="en-AU" sz="2000" b="0" kern="1200">
                          <a:solidFill>
                            <a:schemeClr val="tx1"/>
                          </a:solidFill>
                          <a:effectLst/>
                        </a:rPr>
                        <a:t>ANCAP rating</a:t>
                      </a:r>
                      <a:endParaRPr lang="en-AU" sz="2000"/>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text / string </a:t>
                      </a:r>
                      <a:endParaRPr lang="en-AU" sz="200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vehicle's safety performance</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5063940"/>
                  </a:ext>
                </a:extLst>
              </a:tr>
              <a:tr h="847065">
                <a:tc>
                  <a:txBody>
                    <a:bodyPr/>
                    <a:lstStyle/>
                    <a:p>
                      <a:pPr algn="l">
                        <a:lnSpc>
                          <a:spcPct val="114000"/>
                        </a:lnSpc>
                        <a:spcAft>
                          <a:spcPts val="600"/>
                        </a:spcAft>
                      </a:pPr>
                      <a:r>
                        <a:rPr lang="en-AU" sz="2000"/>
                        <a:t>ANCAP van rating</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text / string </a:t>
                      </a:r>
                      <a:endParaRPr lang="en-AU"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vehicle's safety performance</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1709766"/>
                  </a:ext>
                </a:extLst>
              </a:tr>
              <a:tr h="847065">
                <a:tc>
                  <a:txBody>
                    <a:bodyPr/>
                    <a:lstStyle/>
                    <a:p>
                      <a:pPr algn="l">
                        <a:lnSpc>
                          <a:spcPct val="114000"/>
                        </a:lnSpc>
                        <a:spcAft>
                          <a:spcPts val="600"/>
                        </a:spcAft>
                      </a:pPr>
                      <a:r>
                        <a:rPr lang="en-AU" sz="2000"/>
                        <a:t>Range (km) </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number / integer </a:t>
                      </a:r>
                      <a:endParaRPr lang="en-AU" sz="200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2000"/>
                        <a:t>maximum distance for travel on a fully charged battery</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7193541"/>
                  </a:ext>
                </a:extLst>
              </a:tr>
              <a:tr h="847065">
                <a:tc>
                  <a:txBody>
                    <a:bodyPr/>
                    <a:lstStyle/>
                    <a:p>
                      <a:pPr algn="l">
                        <a:lnSpc>
                          <a:spcPct val="114000"/>
                        </a:lnSpc>
                        <a:spcAft>
                          <a:spcPts val="600"/>
                        </a:spcAft>
                      </a:pPr>
                      <a:r>
                        <a:rPr lang="en-AU" sz="2000"/>
                        <a:t>Energy consumption (kWh/100km) </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4000"/>
                        </a:lnSpc>
                        <a:spcAft>
                          <a:spcPts val="600"/>
                        </a:spcAft>
                      </a:pPr>
                      <a:r>
                        <a:rPr lang="en-AU" sz="2000" b="0" kern="1200">
                          <a:solidFill>
                            <a:schemeClr val="tx1"/>
                          </a:solidFill>
                          <a:effectLst/>
                        </a:rPr>
                        <a:t>number / float </a:t>
                      </a:r>
                      <a:endParaRPr lang="en-AU"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4000"/>
                        </a:lnSpc>
                        <a:spcAft>
                          <a:spcPts val="600"/>
                        </a:spcAft>
                      </a:pPr>
                      <a:r>
                        <a:rPr lang="en-AU" sz="2000" dirty="0"/>
                        <a:t>total electrical energy consumed over specified distance measured in lab tests</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5150206"/>
                  </a:ext>
                </a:extLst>
              </a:tr>
            </a:tbl>
          </a:graphicData>
        </a:graphic>
      </p:graphicFrame>
      <p:sp>
        <p:nvSpPr>
          <p:cNvPr id="2" name="Slide Number Placeholder 1">
            <a:extLst>
              <a:ext uri="{FF2B5EF4-FFF2-40B4-BE49-F238E27FC236}">
                <a16:creationId xmlns:a16="http://schemas.microsoft.com/office/drawing/2014/main" id="{2E5F4963-B6A9-B044-6F9D-EC97FB3F4B9B}"/>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358141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7602B-F36F-3C46-804E-F2E665E6B5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1F1F99-136B-D0E1-00A8-1E47969B8F5A}"/>
              </a:ext>
            </a:extLst>
          </p:cNvPr>
          <p:cNvSpPr>
            <a:spLocks noGrp="1"/>
          </p:cNvSpPr>
          <p:nvPr>
            <p:ph type="title"/>
          </p:nvPr>
        </p:nvSpPr>
        <p:spPr/>
        <p:txBody>
          <a:bodyPr/>
          <a:lstStyle/>
          <a:p>
            <a:r>
              <a:rPr lang="en-AU">
                <a:latin typeface="+mj-lt"/>
              </a:rPr>
              <a:t>Method 1 – Open from file menu (1)</a:t>
            </a:r>
          </a:p>
        </p:txBody>
      </p:sp>
      <p:sp>
        <p:nvSpPr>
          <p:cNvPr id="2" name="Text Placeholder 1">
            <a:extLst>
              <a:ext uri="{FF2B5EF4-FFF2-40B4-BE49-F238E27FC236}">
                <a16:creationId xmlns:a16="http://schemas.microsoft.com/office/drawing/2014/main" id="{91662343-07CB-FBA8-935C-01A7D71EC04D}"/>
              </a:ext>
            </a:extLst>
          </p:cNvPr>
          <p:cNvSpPr>
            <a:spLocks noGrp="1"/>
          </p:cNvSpPr>
          <p:nvPr>
            <p:ph type="body" sz="quarter" idx="18"/>
          </p:nvPr>
        </p:nvSpPr>
        <p:spPr/>
        <p:txBody>
          <a:bodyPr/>
          <a:lstStyle/>
          <a:p>
            <a:r>
              <a:rPr lang="en-AU">
                <a:latin typeface="+mj-lt"/>
              </a:rPr>
              <a:t>Microsoft Excel</a:t>
            </a:r>
          </a:p>
        </p:txBody>
      </p:sp>
      <p:pic>
        <p:nvPicPr>
          <p:cNvPr id="6" name="Picture 5" descr="Screenshot of text import wizard in MS Excel. The image shows the first of three steps with relevant settings highlighted. Supporting instructions are provided in the teacher support resource.">
            <a:extLst>
              <a:ext uri="{FF2B5EF4-FFF2-40B4-BE49-F238E27FC236}">
                <a16:creationId xmlns:a16="http://schemas.microsoft.com/office/drawing/2014/main" id="{5A328EC3-74E7-F6C8-3125-60C313FC4D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669" y="1523285"/>
            <a:ext cx="6790663" cy="5172715"/>
          </a:xfrm>
          <a:prstGeom prst="rect">
            <a:avLst/>
          </a:prstGeom>
        </p:spPr>
      </p:pic>
      <p:sp>
        <p:nvSpPr>
          <p:cNvPr id="3" name="Slide Number Placeholder 2">
            <a:extLst>
              <a:ext uri="{FF2B5EF4-FFF2-40B4-BE49-F238E27FC236}">
                <a16:creationId xmlns:a16="http://schemas.microsoft.com/office/drawing/2014/main" id="{5B7FEE96-6F19-DAF8-3F4E-26D4EF0DCF4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53131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85E2C-92EC-CEED-65AE-1BB2FA329C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16A0C5-216F-0571-6797-159974B70B6C}"/>
              </a:ext>
            </a:extLst>
          </p:cNvPr>
          <p:cNvSpPr>
            <a:spLocks noGrp="1"/>
          </p:cNvSpPr>
          <p:nvPr>
            <p:ph type="title"/>
          </p:nvPr>
        </p:nvSpPr>
        <p:spPr/>
        <p:txBody>
          <a:bodyPr/>
          <a:lstStyle/>
          <a:p>
            <a:r>
              <a:rPr lang="en-AU">
                <a:latin typeface="+mj-lt"/>
              </a:rPr>
              <a:t>Method 1 – Open from file menu (2)</a:t>
            </a:r>
          </a:p>
        </p:txBody>
      </p:sp>
      <p:sp>
        <p:nvSpPr>
          <p:cNvPr id="2" name="Text Placeholder 1">
            <a:extLst>
              <a:ext uri="{FF2B5EF4-FFF2-40B4-BE49-F238E27FC236}">
                <a16:creationId xmlns:a16="http://schemas.microsoft.com/office/drawing/2014/main" id="{626D5240-3654-A8DE-D7DF-A925D7EFC444}"/>
              </a:ext>
            </a:extLst>
          </p:cNvPr>
          <p:cNvSpPr>
            <a:spLocks noGrp="1"/>
          </p:cNvSpPr>
          <p:nvPr>
            <p:ph type="body" sz="quarter" idx="18"/>
          </p:nvPr>
        </p:nvSpPr>
        <p:spPr/>
        <p:txBody>
          <a:bodyPr/>
          <a:lstStyle/>
          <a:p>
            <a:r>
              <a:rPr lang="en-AU">
                <a:latin typeface="+mj-lt"/>
              </a:rPr>
              <a:t>Microsoft Excel</a:t>
            </a:r>
          </a:p>
        </p:txBody>
      </p:sp>
      <p:pic>
        <p:nvPicPr>
          <p:cNvPr id="7" name="Picture 6" descr="Screenshot of text import wizard in MS Excel. The image shows the second of three steps with relevant settings highlighted. Supporting instructions are provided in the teacher support resource.">
            <a:extLst>
              <a:ext uri="{FF2B5EF4-FFF2-40B4-BE49-F238E27FC236}">
                <a16:creationId xmlns:a16="http://schemas.microsoft.com/office/drawing/2014/main" id="{7844BF93-D3F3-0A7D-C343-70113D2C68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16891" y="1548000"/>
            <a:ext cx="6758218" cy="5148000"/>
          </a:xfrm>
          <a:prstGeom prst="rect">
            <a:avLst/>
          </a:prstGeom>
        </p:spPr>
      </p:pic>
      <p:sp>
        <p:nvSpPr>
          <p:cNvPr id="3" name="Slide Number Placeholder 2">
            <a:extLst>
              <a:ext uri="{FF2B5EF4-FFF2-40B4-BE49-F238E27FC236}">
                <a16:creationId xmlns:a16="http://schemas.microsoft.com/office/drawing/2014/main" id="{B2F0681E-5F0B-5348-1289-E9F6226B381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39919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8DF-D3C4-BCE2-0E18-0EEEE45CE5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E585BF-4642-D801-C144-EB5F80581538}"/>
              </a:ext>
            </a:extLst>
          </p:cNvPr>
          <p:cNvSpPr>
            <a:spLocks noGrp="1"/>
          </p:cNvSpPr>
          <p:nvPr>
            <p:ph type="title"/>
          </p:nvPr>
        </p:nvSpPr>
        <p:spPr/>
        <p:txBody>
          <a:bodyPr/>
          <a:lstStyle/>
          <a:p>
            <a:r>
              <a:rPr lang="en-AU">
                <a:latin typeface="+mj-lt"/>
              </a:rPr>
              <a:t>Method 1 – Open from file menu (3)</a:t>
            </a:r>
          </a:p>
        </p:txBody>
      </p:sp>
      <p:sp>
        <p:nvSpPr>
          <p:cNvPr id="2" name="Text Placeholder 1">
            <a:extLst>
              <a:ext uri="{FF2B5EF4-FFF2-40B4-BE49-F238E27FC236}">
                <a16:creationId xmlns:a16="http://schemas.microsoft.com/office/drawing/2014/main" id="{2455A058-4A29-BBEE-4A01-E0FBE843FAEC}"/>
              </a:ext>
            </a:extLst>
          </p:cNvPr>
          <p:cNvSpPr>
            <a:spLocks noGrp="1"/>
          </p:cNvSpPr>
          <p:nvPr>
            <p:ph type="body" sz="quarter" idx="18"/>
          </p:nvPr>
        </p:nvSpPr>
        <p:spPr/>
        <p:txBody>
          <a:bodyPr/>
          <a:lstStyle/>
          <a:p>
            <a:r>
              <a:rPr lang="en-AU">
                <a:latin typeface="+mj-lt"/>
              </a:rPr>
              <a:t>Microsoft Excel</a:t>
            </a:r>
          </a:p>
        </p:txBody>
      </p:sp>
      <p:pic>
        <p:nvPicPr>
          <p:cNvPr id="6" name="Picture 5" descr="Screenshot of text import wizard in MS Excel. The image shows the third of three steps with relevant settings highlighted. Supporting instructions are provided in the teacher support resource.">
            <a:extLst>
              <a:ext uri="{FF2B5EF4-FFF2-40B4-BE49-F238E27FC236}">
                <a16:creationId xmlns:a16="http://schemas.microsoft.com/office/drawing/2014/main" id="{A7EEEE33-A049-0A64-E908-66519FC36E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350" y="1522800"/>
            <a:ext cx="6791300" cy="5173200"/>
          </a:xfrm>
          <a:prstGeom prst="rect">
            <a:avLst/>
          </a:prstGeom>
        </p:spPr>
      </p:pic>
      <p:sp>
        <p:nvSpPr>
          <p:cNvPr id="3" name="Slide Number Placeholder 2">
            <a:extLst>
              <a:ext uri="{FF2B5EF4-FFF2-40B4-BE49-F238E27FC236}">
                <a16:creationId xmlns:a16="http://schemas.microsoft.com/office/drawing/2014/main" id="{26D38E2C-3F1D-9C24-4545-BD2861108EA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408681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374CC-43A5-135F-0687-048DFB2850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EFA1AF-5A89-1AA6-DABC-33B7998AE3C1}"/>
              </a:ext>
            </a:extLst>
          </p:cNvPr>
          <p:cNvSpPr>
            <a:spLocks noGrp="1"/>
          </p:cNvSpPr>
          <p:nvPr>
            <p:ph type="title"/>
          </p:nvPr>
        </p:nvSpPr>
        <p:spPr/>
        <p:txBody>
          <a:bodyPr/>
          <a:lstStyle/>
          <a:p>
            <a:r>
              <a:rPr lang="en-AU">
                <a:latin typeface="+mj-lt"/>
              </a:rPr>
              <a:t>Method 1 – Open from file menu (4)</a:t>
            </a:r>
          </a:p>
        </p:txBody>
      </p:sp>
      <p:sp>
        <p:nvSpPr>
          <p:cNvPr id="2" name="Text Placeholder 1">
            <a:extLst>
              <a:ext uri="{FF2B5EF4-FFF2-40B4-BE49-F238E27FC236}">
                <a16:creationId xmlns:a16="http://schemas.microsoft.com/office/drawing/2014/main" id="{35D13392-3EF0-DD94-7BBC-B725831898F5}"/>
              </a:ext>
            </a:extLst>
          </p:cNvPr>
          <p:cNvSpPr>
            <a:spLocks noGrp="1"/>
          </p:cNvSpPr>
          <p:nvPr>
            <p:ph type="body" sz="quarter" idx="18"/>
          </p:nvPr>
        </p:nvSpPr>
        <p:spPr/>
        <p:txBody>
          <a:bodyPr/>
          <a:lstStyle/>
          <a:p>
            <a:r>
              <a:rPr lang="en-AU">
                <a:latin typeface="+mj-lt"/>
              </a:rPr>
              <a:t>Microsoft Excel</a:t>
            </a:r>
          </a:p>
        </p:txBody>
      </p:sp>
      <p:pic>
        <p:nvPicPr>
          <p:cNvPr id="7" name="Picture 6" descr="Screenshot showing result of previous three steps. The image shows data imported into a spreadsheet. Supporting instructions are provided in the teacher support resource.">
            <a:extLst>
              <a:ext uri="{FF2B5EF4-FFF2-40B4-BE49-F238E27FC236}">
                <a16:creationId xmlns:a16="http://schemas.microsoft.com/office/drawing/2014/main" id="{D3FD68EF-ACFC-9FA1-75AB-5EEBC3A19F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37374" y="1310535"/>
            <a:ext cx="5717251" cy="5205465"/>
          </a:xfrm>
          <a:prstGeom prst="rect">
            <a:avLst/>
          </a:prstGeom>
        </p:spPr>
      </p:pic>
      <p:sp>
        <p:nvSpPr>
          <p:cNvPr id="3" name="Slide Number Placeholder 2">
            <a:extLst>
              <a:ext uri="{FF2B5EF4-FFF2-40B4-BE49-F238E27FC236}">
                <a16:creationId xmlns:a16="http://schemas.microsoft.com/office/drawing/2014/main" id="{7D7FAAF5-38FF-17F8-7FA7-07EB113CC7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181654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4F6C0-139D-F12C-9447-BD869A986B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7EA8B4-B14B-2038-D7BA-6E83DD84E7A2}"/>
              </a:ext>
            </a:extLst>
          </p:cNvPr>
          <p:cNvSpPr txBox="1">
            <a:spLocks noGrp="1"/>
          </p:cNvSpPr>
          <p:nvPr>
            <p:ph type="title" idx="4294967295"/>
          </p:nvPr>
        </p:nvSpPr>
        <p:spPr>
          <a:xfrm>
            <a:off x="-1" y="-830997"/>
            <a:ext cx="121380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How to create and format tables in Microsoft Excel (0:55)</a:t>
            </a:r>
            <a:endParaRPr kumimoji="0" lang="en-US" sz="3600" b="0" i="0" u="none" strike="noStrike" kern="1200" cap="none" spc="0" normalizeH="0" baseline="0" noProof="0">
              <a:ln>
                <a:noFill/>
              </a:ln>
              <a:solidFill>
                <a:schemeClr val="accent1"/>
              </a:solidFill>
              <a:effectLst/>
              <a:uLnTx/>
              <a:uFillTx/>
              <a:latin typeface="+mn-lt"/>
              <a:ea typeface="+mn-ea"/>
              <a:cs typeface="+mn-cs"/>
            </a:endParaRPr>
          </a:p>
        </p:txBody>
      </p:sp>
      <p:pic>
        <p:nvPicPr>
          <p:cNvPr id="2" name="Online Media 1" descr="Image shows thumbnail for YouTube clip embedded into this slide: How to create and format tables in Microsoft Excel.&#10;https://www.youtube.com/watch?v=M07df44RXOM">
            <a:hlinkClick r:id="" action="ppaction://media"/>
            <a:extLst>
              <a:ext uri="{FF2B5EF4-FFF2-40B4-BE49-F238E27FC236}">
                <a16:creationId xmlns:a16="http://schemas.microsoft.com/office/drawing/2014/main" id="{82DC0983-93B6-5E5C-7E91-0716FC714ACB}"/>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3" name="Slide Number Placeholder 2">
            <a:extLst>
              <a:ext uri="{FF2B5EF4-FFF2-40B4-BE49-F238E27FC236}">
                <a16:creationId xmlns:a16="http://schemas.microsoft.com/office/drawing/2014/main" id="{45AD4A5E-3C71-9364-F007-41E6813A02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49</a:t>
            </a:fld>
            <a:endParaRPr lang="en-AU">
              <a:solidFill>
                <a:schemeClr val="bg1"/>
              </a:solidFill>
            </a:endParaRPr>
          </a:p>
        </p:txBody>
      </p:sp>
    </p:spTree>
    <p:extLst>
      <p:ext uri="{BB962C8B-B14F-4D97-AF65-F5344CB8AC3E}">
        <p14:creationId xmlns:p14="http://schemas.microsoft.com/office/powerpoint/2010/main" val="15294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60007B-22F4-027F-B3D6-C4D77E988CD3}"/>
              </a:ext>
            </a:extLst>
          </p:cNvPr>
          <p:cNvSpPr>
            <a:spLocks noGrp="1"/>
          </p:cNvSpPr>
          <p:nvPr>
            <p:ph type="title"/>
          </p:nvPr>
        </p:nvSpPr>
        <p:spPr>
          <a:xfrm>
            <a:off x="360000" y="360000"/>
            <a:ext cx="11484000" cy="545601"/>
          </a:xfrm>
        </p:spPr>
        <p:txBody>
          <a:bodyPr anchor="t">
            <a:normAutofit/>
          </a:bodyPr>
          <a:lstStyle/>
          <a:p>
            <a:r>
              <a:rPr lang="en-AU">
                <a:latin typeface="+mj-lt"/>
              </a:rPr>
              <a:t>Country</a:t>
            </a:r>
          </a:p>
        </p:txBody>
      </p:sp>
      <p:sp>
        <p:nvSpPr>
          <p:cNvPr id="5" name="Text Placeholder 4">
            <a:extLst>
              <a:ext uri="{FF2B5EF4-FFF2-40B4-BE49-F238E27FC236}">
                <a16:creationId xmlns:a16="http://schemas.microsoft.com/office/drawing/2014/main" id="{D308D2B9-04AD-DA87-DD74-057892386030}"/>
              </a:ext>
            </a:extLst>
          </p:cNvPr>
          <p:cNvSpPr>
            <a:spLocks noGrp="1"/>
          </p:cNvSpPr>
          <p:nvPr>
            <p:ph sz="quarter" idx="19"/>
          </p:nvPr>
        </p:nvSpPr>
        <p:spPr>
          <a:xfrm>
            <a:off x="360363" y="1303541"/>
            <a:ext cx="5735637" cy="4814518"/>
          </a:xfrm>
        </p:spPr>
        <p:txBody>
          <a:bodyPr>
            <a:normAutofit/>
          </a:bodyPr>
          <a:lstStyle/>
          <a:p>
            <a:r>
              <a:rPr lang="en-AU" sz="1800">
                <a:latin typeface="+mn-lt"/>
              </a:rPr>
              <a:t>Using the AIATSIS and Gambay maps, find the following information:</a:t>
            </a:r>
          </a:p>
          <a:p>
            <a:pPr marL="342900" indent="-342900">
              <a:buFont typeface="Arial" panose="020B0604020202020204" pitchFamily="34" charset="0"/>
              <a:buChar char="•"/>
            </a:pPr>
            <a:r>
              <a:rPr lang="en-AU" sz="1800">
                <a:latin typeface="+mn-lt"/>
              </a:rPr>
              <a:t>The Aboriginal Country or Nation your home or school is located on</a:t>
            </a:r>
          </a:p>
          <a:p>
            <a:pPr marL="342900" indent="-342900">
              <a:buFont typeface="Arial" panose="020B0604020202020204" pitchFamily="34" charset="0"/>
              <a:buChar char="•"/>
            </a:pPr>
            <a:r>
              <a:rPr lang="en-AU" sz="1800">
                <a:latin typeface="+mn-lt"/>
              </a:rPr>
              <a:t>The Aboriginal Country or Nation of your chosen destination</a:t>
            </a:r>
          </a:p>
          <a:p>
            <a:pPr marL="342900" indent="-342900">
              <a:buFont typeface="Arial" panose="020B0604020202020204" pitchFamily="34" charset="0"/>
              <a:buChar char="•"/>
            </a:pPr>
            <a:r>
              <a:rPr lang="en-AU" sz="1800">
                <a:latin typeface="+mn-lt"/>
              </a:rPr>
              <a:t>The traditional language(s) spoken in these areas</a:t>
            </a:r>
          </a:p>
          <a:p>
            <a:r>
              <a:rPr lang="en-AU" sz="1800">
                <a:latin typeface="+mn-lt"/>
              </a:rPr>
              <a:t>Trace your route on the maps and note other Aboriginal Countries or Nations you would cross on your journey.</a:t>
            </a:r>
            <a:endParaRPr lang="en-AU" sz="1400">
              <a:latin typeface="+mn-lt"/>
            </a:endParaRPr>
          </a:p>
        </p:txBody>
      </p:sp>
      <p:sp>
        <p:nvSpPr>
          <p:cNvPr id="8" name="TextBox 7">
            <a:extLst>
              <a:ext uri="{FF2B5EF4-FFF2-40B4-BE49-F238E27FC236}">
                <a16:creationId xmlns:a16="http://schemas.microsoft.com/office/drawing/2014/main" id="{4C779D45-51DF-785D-509B-7DDF068EB758}"/>
              </a:ext>
            </a:extLst>
          </p:cNvPr>
          <p:cNvSpPr txBox="1"/>
          <p:nvPr/>
        </p:nvSpPr>
        <p:spPr>
          <a:xfrm>
            <a:off x="6686350" y="1283997"/>
            <a:ext cx="4686500" cy="856334"/>
          </a:xfrm>
          <a:prstGeom prst="roundRect">
            <a:avLst/>
          </a:prstGeom>
          <a:solidFill>
            <a:schemeClr val="accent4"/>
          </a:solidFill>
        </p:spPr>
        <p:txBody>
          <a:bodyPr wrap="square" lIns="182880" tIns="182880" rIns="182880" bIns="182880" anchor="ctr" anchorCtr="1">
            <a:spAutoFit/>
          </a:bodyPr>
          <a:lstStyle/>
          <a:p>
            <a:pPr>
              <a:lnSpc>
                <a:spcPct val="150000"/>
              </a:lnSpc>
            </a:pPr>
            <a:r>
              <a:rPr lang="en-AU" sz="2000">
                <a:hlinkClick r:id="rId2"/>
              </a:rPr>
              <a:t>https://gambay.com.au/</a:t>
            </a:r>
            <a:endParaRPr lang="en-AU" sz="2000"/>
          </a:p>
        </p:txBody>
      </p:sp>
      <p:sp>
        <p:nvSpPr>
          <p:cNvPr id="6" name="TextBox 5">
            <a:extLst>
              <a:ext uri="{FF2B5EF4-FFF2-40B4-BE49-F238E27FC236}">
                <a16:creationId xmlns:a16="http://schemas.microsoft.com/office/drawing/2014/main" id="{B7F1CD4C-33FC-DB65-AD49-DCDAD6027488}"/>
              </a:ext>
            </a:extLst>
          </p:cNvPr>
          <p:cNvSpPr txBox="1"/>
          <p:nvPr/>
        </p:nvSpPr>
        <p:spPr>
          <a:xfrm>
            <a:off x="6686350" y="2276129"/>
            <a:ext cx="4686500" cy="1367112"/>
          </a:xfrm>
          <a:prstGeom prst="roundRect">
            <a:avLst/>
          </a:prstGeom>
          <a:solidFill>
            <a:schemeClr val="accent4"/>
          </a:solidFill>
        </p:spPr>
        <p:txBody>
          <a:bodyPr wrap="square" lIns="182880" tIns="182880" rIns="182880" bIns="182880" anchor="ctr" anchorCtr="1">
            <a:spAutoFit/>
          </a:bodyPr>
          <a:lstStyle/>
          <a:p>
            <a:pPr>
              <a:lnSpc>
                <a:spcPct val="150000"/>
              </a:lnSpc>
            </a:pPr>
            <a:r>
              <a:rPr lang="en-AU" sz="2000">
                <a:hlinkClick r:id="rId3"/>
              </a:rPr>
              <a:t>https://aiatsis.gov.au/explore/map-indigenous-australia</a:t>
            </a:r>
            <a:endParaRPr lang="en-AU" sz="2000"/>
          </a:p>
        </p:txBody>
      </p:sp>
      <p:sp>
        <p:nvSpPr>
          <p:cNvPr id="2" name="Slide Number Placeholder 1">
            <a:extLst>
              <a:ext uri="{FF2B5EF4-FFF2-40B4-BE49-F238E27FC236}">
                <a16:creationId xmlns:a16="http://schemas.microsoft.com/office/drawing/2014/main" id="{62D22985-A694-607C-8FA4-558D6B82533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a:p>
        </p:txBody>
      </p:sp>
    </p:spTree>
    <p:extLst>
      <p:ext uri="{BB962C8B-B14F-4D97-AF65-F5344CB8AC3E}">
        <p14:creationId xmlns:p14="http://schemas.microsoft.com/office/powerpoint/2010/main" val="274069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D052A-8BAF-556D-5375-6EBB642FF6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99479C-6B97-E8C3-85AB-8F413583E5C2}"/>
              </a:ext>
            </a:extLst>
          </p:cNvPr>
          <p:cNvSpPr>
            <a:spLocks noGrp="1"/>
          </p:cNvSpPr>
          <p:nvPr>
            <p:ph type="title"/>
          </p:nvPr>
        </p:nvSpPr>
        <p:spPr/>
        <p:txBody>
          <a:bodyPr/>
          <a:lstStyle/>
          <a:p>
            <a:r>
              <a:rPr lang="en-AU">
                <a:latin typeface="+mj-lt"/>
              </a:rPr>
              <a:t>Method 2 – Use Get data from Data menu (1)</a:t>
            </a:r>
          </a:p>
        </p:txBody>
      </p:sp>
      <p:sp>
        <p:nvSpPr>
          <p:cNvPr id="2" name="Text Placeholder 1">
            <a:extLst>
              <a:ext uri="{FF2B5EF4-FFF2-40B4-BE49-F238E27FC236}">
                <a16:creationId xmlns:a16="http://schemas.microsoft.com/office/drawing/2014/main" id="{4CF429FF-B23F-E3B5-9449-418F7E785FF1}"/>
              </a:ext>
            </a:extLst>
          </p:cNvPr>
          <p:cNvSpPr>
            <a:spLocks noGrp="1"/>
          </p:cNvSpPr>
          <p:nvPr>
            <p:ph type="body" sz="quarter" idx="18"/>
          </p:nvPr>
        </p:nvSpPr>
        <p:spPr/>
        <p:txBody>
          <a:bodyPr/>
          <a:lstStyle/>
          <a:p>
            <a:r>
              <a:rPr lang="en-AU">
                <a:latin typeface="+mj-lt"/>
              </a:rPr>
              <a:t>Microsoft Excel</a:t>
            </a:r>
          </a:p>
        </p:txBody>
      </p:sp>
      <p:pic>
        <p:nvPicPr>
          <p:cNvPr id="6" name="Picture 5" descr="Screenshot of 'Get Data' from Data menu in MS Excel. The image shows the first of four steps. Supporting instructions are provided in the teacher support resource.">
            <a:extLst>
              <a:ext uri="{FF2B5EF4-FFF2-40B4-BE49-F238E27FC236}">
                <a16:creationId xmlns:a16="http://schemas.microsoft.com/office/drawing/2014/main" id="{EE1AAD7F-B84A-44C8-D2DF-7B9E55404A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094" y="1292535"/>
            <a:ext cx="6163812" cy="5173200"/>
          </a:xfrm>
          <a:prstGeom prst="rect">
            <a:avLst/>
          </a:prstGeom>
        </p:spPr>
      </p:pic>
      <p:sp>
        <p:nvSpPr>
          <p:cNvPr id="3" name="Slide Number Placeholder 2">
            <a:extLst>
              <a:ext uri="{FF2B5EF4-FFF2-40B4-BE49-F238E27FC236}">
                <a16:creationId xmlns:a16="http://schemas.microsoft.com/office/drawing/2014/main" id="{E107F099-1D73-5ABD-642F-40E5F80F3F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424183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B2D3-0C54-646D-EF53-36A4730C14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16FFF6-EF56-1D71-CF36-D0AF7F86558F}"/>
              </a:ext>
            </a:extLst>
          </p:cNvPr>
          <p:cNvSpPr>
            <a:spLocks noGrp="1"/>
          </p:cNvSpPr>
          <p:nvPr>
            <p:ph type="title"/>
          </p:nvPr>
        </p:nvSpPr>
        <p:spPr/>
        <p:txBody>
          <a:bodyPr/>
          <a:lstStyle/>
          <a:p>
            <a:r>
              <a:rPr lang="en-AU">
                <a:latin typeface="+mj-lt"/>
              </a:rPr>
              <a:t>Method 2 – Use Get data from Data menu (2)</a:t>
            </a:r>
          </a:p>
        </p:txBody>
      </p:sp>
      <p:sp>
        <p:nvSpPr>
          <p:cNvPr id="2" name="Text Placeholder 1">
            <a:extLst>
              <a:ext uri="{FF2B5EF4-FFF2-40B4-BE49-F238E27FC236}">
                <a16:creationId xmlns:a16="http://schemas.microsoft.com/office/drawing/2014/main" id="{6518230E-C6E2-E108-5FC5-FFA09AD6204E}"/>
              </a:ext>
            </a:extLst>
          </p:cNvPr>
          <p:cNvSpPr>
            <a:spLocks noGrp="1"/>
          </p:cNvSpPr>
          <p:nvPr>
            <p:ph type="body" sz="quarter" idx="18"/>
          </p:nvPr>
        </p:nvSpPr>
        <p:spPr/>
        <p:txBody>
          <a:bodyPr/>
          <a:lstStyle/>
          <a:p>
            <a:r>
              <a:rPr lang="en-AU">
                <a:latin typeface="+mj-lt"/>
              </a:rPr>
              <a:t>Microsoft Excel</a:t>
            </a:r>
          </a:p>
        </p:txBody>
      </p:sp>
      <p:pic>
        <p:nvPicPr>
          <p:cNvPr id="7" name="Picture 6">
            <a:extLst>
              <a:ext uri="{FF2B5EF4-FFF2-40B4-BE49-F238E27FC236}">
                <a16:creationId xmlns:a16="http://schemas.microsoft.com/office/drawing/2014/main" id="{A3A7B6B3-4136-B91C-5EA4-344CBE27C1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500" y="1879010"/>
            <a:ext cx="8966999" cy="3427988"/>
          </a:xfrm>
          <a:prstGeom prst="rect">
            <a:avLst/>
          </a:prstGeom>
        </p:spPr>
      </p:pic>
      <p:sp>
        <p:nvSpPr>
          <p:cNvPr id="9" name="TextBox 8">
            <a:extLst>
              <a:ext uri="{FF2B5EF4-FFF2-40B4-BE49-F238E27FC236}">
                <a16:creationId xmlns:a16="http://schemas.microsoft.com/office/drawing/2014/main" id="{D3513AD9-655F-6ECF-4648-775EA2781ABF}"/>
              </a:ext>
            </a:extLst>
          </p:cNvPr>
          <p:cNvSpPr txBox="1"/>
          <p:nvPr/>
        </p:nvSpPr>
        <p:spPr>
          <a:xfrm>
            <a:off x="1612500" y="5529414"/>
            <a:ext cx="9928246" cy="400110"/>
          </a:xfrm>
          <a:prstGeom prst="rect">
            <a:avLst/>
          </a:prstGeom>
          <a:noFill/>
        </p:spPr>
        <p:txBody>
          <a:bodyPr wrap="square">
            <a:spAutoFit/>
          </a:bodyPr>
          <a:lstStyle/>
          <a:p>
            <a:r>
              <a:rPr lang="en-AU" sz="2000"/>
              <a:t>This is also available from the ‘From Text/CSV’ button next to ‘Get Data’. </a:t>
            </a:r>
          </a:p>
        </p:txBody>
      </p:sp>
      <p:sp>
        <p:nvSpPr>
          <p:cNvPr id="3" name="Slide Number Placeholder 2">
            <a:extLst>
              <a:ext uri="{FF2B5EF4-FFF2-40B4-BE49-F238E27FC236}">
                <a16:creationId xmlns:a16="http://schemas.microsoft.com/office/drawing/2014/main" id="{7D953970-6729-DC64-4E66-7863803E83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140297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376CA-2039-251C-F0D4-1798787E3F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439F85-D517-3C57-10B1-48EF4606BDEC}"/>
              </a:ext>
            </a:extLst>
          </p:cNvPr>
          <p:cNvSpPr>
            <a:spLocks noGrp="1"/>
          </p:cNvSpPr>
          <p:nvPr>
            <p:ph type="title"/>
          </p:nvPr>
        </p:nvSpPr>
        <p:spPr/>
        <p:txBody>
          <a:bodyPr/>
          <a:lstStyle/>
          <a:p>
            <a:r>
              <a:rPr lang="en-AU">
                <a:latin typeface="+mj-lt"/>
              </a:rPr>
              <a:t>Method 2 – Use Get data from Data menu (3)</a:t>
            </a:r>
          </a:p>
        </p:txBody>
      </p:sp>
      <p:sp>
        <p:nvSpPr>
          <p:cNvPr id="2" name="Text Placeholder 1">
            <a:extLst>
              <a:ext uri="{FF2B5EF4-FFF2-40B4-BE49-F238E27FC236}">
                <a16:creationId xmlns:a16="http://schemas.microsoft.com/office/drawing/2014/main" id="{F9B1D229-5858-BA4C-20B5-D431B5FD80BD}"/>
              </a:ext>
            </a:extLst>
          </p:cNvPr>
          <p:cNvSpPr>
            <a:spLocks noGrp="1"/>
          </p:cNvSpPr>
          <p:nvPr>
            <p:ph type="body" sz="quarter" idx="18"/>
          </p:nvPr>
        </p:nvSpPr>
        <p:spPr/>
        <p:txBody>
          <a:bodyPr/>
          <a:lstStyle/>
          <a:p>
            <a:r>
              <a:rPr lang="en-AU">
                <a:latin typeface="+mj-lt"/>
              </a:rPr>
              <a:t>Microsoft Excel</a:t>
            </a:r>
          </a:p>
        </p:txBody>
      </p:sp>
      <p:pic>
        <p:nvPicPr>
          <p:cNvPr id="10" name="Picture 9" descr="Screenshot of 'Get Data' from Data menu in MS Excel. The image shows the second of four steps. Navigate to the folder where the dataset file was saved to, select it and click ‘Import’. Supporting instructions are provided in the teacher support resource.">
            <a:extLst>
              <a:ext uri="{FF2B5EF4-FFF2-40B4-BE49-F238E27FC236}">
                <a16:creationId xmlns:a16="http://schemas.microsoft.com/office/drawing/2014/main" id="{8C4D217C-CAAE-C184-8403-94EBC8FC7E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8818" y="1567454"/>
            <a:ext cx="8530793" cy="5128546"/>
          </a:xfrm>
          <a:prstGeom prst="rect">
            <a:avLst/>
          </a:prstGeom>
        </p:spPr>
      </p:pic>
      <p:sp>
        <p:nvSpPr>
          <p:cNvPr id="3" name="Slide Number Placeholder 2">
            <a:extLst>
              <a:ext uri="{FF2B5EF4-FFF2-40B4-BE49-F238E27FC236}">
                <a16:creationId xmlns:a16="http://schemas.microsoft.com/office/drawing/2014/main" id="{6BB8AF72-CA65-D571-1CA8-02DDB8180B2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12503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1528A-AECF-8942-19DF-418B32E04C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4F4989-2619-7579-FEA5-9653E348F348}"/>
              </a:ext>
            </a:extLst>
          </p:cNvPr>
          <p:cNvSpPr>
            <a:spLocks noGrp="1"/>
          </p:cNvSpPr>
          <p:nvPr>
            <p:ph type="title"/>
          </p:nvPr>
        </p:nvSpPr>
        <p:spPr/>
        <p:txBody>
          <a:bodyPr/>
          <a:lstStyle/>
          <a:p>
            <a:r>
              <a:rPr lang="en-AU">
                <a:latin typeface="+mj-lt"/>
              </a:rPr>
              <a:t>Method 2 – Use Get data from Data menu (4)</a:t>
            </a:r>
          </a:p>
        </p:txBody>
      </p:sp>
      <p:sp>
        <p:nvSpPr>
          <p:cNvPr id="2" name="Text Placeholder 1">
            <a:extLst>
              <a:ext uri="{FF2B5EF4-FFF2-40B4-BE49-F238E27FC236}">
                <a16:creationId xmlns:a16="http://schemas.microsoft.com/office/drawing/2014/main" id="{E3553E7D-B305-F486-9975-289A26A42B49}"/>
              </a:ext>
            </a:extLst>
          </p:cNvPr>
          <p:cNvSpPr>
            <a:spLocks noGrp="1"/>
          </p:cNvSpPr>
          <p:nvPr>
            <p:ph type="body" sz="quarter" idx="18"/>
          </p:nvPr>
        </p:nvSpPr>
        <p:spPr/>
        <p:txBody>
          <a:bodyPr/>
          <a:lstStyle/>
          <a:p>
            <a:r>
              <a:rPr lang="en-AU">
                <a:latin typeface="+mj-lt"/>
              </a:rPr>
              <a:t>Microsoft Excel</a:t>
            </a:r>
          </a:p>
        </p:txBody>
      </p:sp>
      <p:pic>
        <p:nvPicPr>
          <p:cNvPr id="6" name="Picture 5" descr="Screenshot of 'Get Data' from Data menu in MS Excel. The image shows the third of four steps. Check Delimiter shows ‘Comma’ option and then click ‘Load’. Supporting instructions are provided in the teacher support resource.&#10;">
            <a:extLst>
              <a:ext uri="{FF2B5EF4-FFF2-40B4-BE49-F238E27FC236}">
                <a16:creationId xmlns:a16="http://schemas.microsoft.com/office/drawing/2014/main" id="{EEC12010-8E0F-F648-3D37-EB7C906A97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80869" y="1292535"/>
            <a:ext cx="6830262" cy="5126569"/>
          </a:xfrm>
          <a:prstGeom prst="rect">
            <a:avLst/>
          </a:prstGeom>
        </p:spPr>
      </p:pic>
      <p:sp>
        <p:nvSpPr>
          <p:cNvPr id="3" name="Slide Number Placeholder 2">
            <a:extLst>
              <a:ext uri="{FF2B5EF4-FFF2-40B4-BE49-F238E27FC236}">
                <a16:creationId xmlns:a16="http://schemas.microsoft.com/office/drawing/2014/main" id="{5E7511C1-56FC-CE99-F249-A0D9B1BFB6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1950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AFB51-1925-1172-0C7E-083C74817E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B6C138-A6A0-1FC7-15B5-4BF376A32B03}"/>
              </a:ext>
            </a:extLst>
          </p:cNvPr>
          <p:cNvSpPr>
            <a:spLocks noGrp="1"/>
          </p:cNvSpPr>
          <p:nvPr>
            <p:ph type="title"/>
          </p:nvPr>
        </p:nvSpPr>
        <p:spPr/>
        <p:txBody>
          <a:bodyPr/>
          <a:lstStyle/>
          <a:p>
            <a:r>
              <a:rPr lang="en-AU">
                <a:latin typeface="+mj-lt"/>
              </a:rPr>
              <a:t>Method 2 – Use Get data from Data menu (5)</a:t>
            </a:r>
          </a:p>
        </p:txBody>
      </p:sp>
      <p:sp>
        <p:nvSpPr>
          <p:cNvPr id="2" name="Text Placeholder 1">
            <a:extLst>
              <a:ext uri="{FF2B5EF4-FFF2-40B4-BE49-F238E27FC236}">
                <a16:creationId xmlns:a16="http://schemas.microsoft.com/office/drawing/2014/main" id="{BED53594-A1E0-5D51-9084-BBBDF3D43BFB}"/>
              </a:ext>
            </a:extLst>
          </p:cNvPr>
          <p:cNvSpPr>
            <a:spLocks noGrp="1"/>
          </p:cNvSpPr>
          <p:nvPr>
            <p:ph type="body" sz="quarter" idx="18"/>
          </p:nvPr>
        </p:nvSpPr>
        <p:spPr/>
        <p:txBody>
          <a:bodyPr/>
          <a:lstStyle/>
          <a:p>
            <a:r>
              <a:rPr lang="en-AU">
                <a:latin typeface="+mj-lt"/>
              </a:rPr>
              <a:t>Microsoft Excel</a:t>
            </a:r>
          </a:p>
        </p:txBody>
      </p:sp>
      <p:pic>
        <p:nvPicPr>
          <p:cNvPr id="7" name="Picture 6" descr="A spreadsheet listing various EVs. Information includes, vehicle type, fuel type, model, variant details and listed price ($AUD).">
            <a:extLst>
              <a:ext uri="{FF2B5EF4-FFF2-40B4-BE49-F238E27FC236}">
                <a16:creationId xmlns:a16="http://schemas.microsoft.com/office/drawing/2014/main" id="{662011FA-978B-D495-425F-874CF7DA6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1953031"/>
            <a:ext cx="11370512" cy="3902472"/>
          </a:xfrm>
          <a:prstGeom prst="rect">
            <a:avLst/>
          </a:prstGeom>
        </p:spPr>
      </p:pic>
      <p:sp>
        <p:nvSpPr>
          <p:cNvPr id="3" name="Slide Number Placeholder 2">
            <a:extLst>
              <a:ext uri="{FF2B5EF4-FFF2-40B4-BE49-F238E27FC236}">
                <a16:creationId xmlns:a16="http://schemas.microsoft.com/office/drawing/2014/main" id="{6EFDC434-DE1E-8DC7-EF47-800275E734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51478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FB6BA-7673-C412-78CF-2979622E2F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6DAE70-8001-D3E2-60AE-2888ACC1C3B6}"/>
              </a:ext>
            </a:extLst>
          </p:cNvPr>
          <p:cNvSpPr>
            <a:spLocks noGrp="1"/>
          </p:cNvSpPr>
          <p:nvPr>
            <p:ph type="title"/>
          </p:nvPr>
        </p:nvSpPr>
        <p:spPr/>
        <p:txBody>
          <a:bodyPr/>
          <a:lstStyle/>
          <a:p>
            <a:r>
              <a:rPr lang="en-AU">
                <a:latin typeface="+mj-lt"/>
              </a:rPr>
              <a:t>Method 2 – Use Get data from Data menu (6)</a:t>
            </a:r>
          </a:p>
        </p:txBody>
      </p:sp>
      <p:sp>
        <p:nvSpPr>
          <p:cNvPr id="2" name="Text Placeholder 1">
            <a:extLst>
              <a:ext uri="{FF2B5EF4-FFF2-40B4-BE49-F238E27FC236}">
                <a16:creationId xmlns:a16="http://schemas.microsoft.com/office/drawing/2014/main" id="{E43F9F5A-4AB2-29C9-A188-2D498C423D05}"/>
              </a:ext>
            </a:extLst>
          </p:cNvPr>
          <p:cNvSpPr>
            <a:spLocks noGrp="1"/>
          </p:cNvSpPr>
          <p:nvPr>
            <p:ph type="body" sz="quarter" idx="18"/>
          </p:nvPr>
        </p:nvSpPr>
        <p:spPr/>
        <p:txBody>
          <a:bodyPr/>
          <a:lstStyle/>
          <a:p>
            <a:r>
              <a:rPr lang="en-AU">
                <a:latin typeface="+mj-lt"/>
              </a:rPr>
              <a:t>Microsoft Excel</a:t>
            </a:r>
          </a:p>
        </p:txBody>
      </p:sp>
      <p:pic>
        <p:nvPicPr>
          <p:cNvPr id="6" name="Picture 5" descr="A spreadsheet listing various EVs. Information includes, vehicle type, fuel type, model, variant details, fast charge time (minutes), range (km) and energy consumption.">
            <a:extLst>
              <a:ext uri="{FF2B5EF4-FFF2-40B4-BE49-F238E27FC236}">
                <a16:creationId xmlns:a16="http://schemas.microsoft.com/office/drawing/2014/main" id="{6BAEDE1D-F1AD-F673-F025-05D37CE88A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1856957"/>
            <a:ext cx="11382294" cy="4094620"/>
          </a:xfrm>
          <a:prstGeom prst="rect">
            <a:avLst/>
          </a:prstGeom>
        </p:spPr>
      </p:pic>
      <p:sp>
        <p:nvSpPr>
          <p:cNvPr id="3" name="Slide Number Placeholder 2">
            <a:extLst>
              <a:ext uri="{FF2B5EF4-FFF2-40B4-BE49-F238E27FC236}">
                <a16:creationId xmlns:a16="http://schemas.microsoft.com/office/drawing/2014/main" id="{AB1214E4-4856-6D05-0A83-C4AF3A57F7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309959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8D5BF-1F6A-0EDA-D6DB-21D61F96A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FDE0E5-1407-CB52-243D-F2328CF7FC42}"/>
              </a:ext>
            </a:extLst>
          </p:cNvPr>
          <p:cNvSpPr txBox="1">
            <a:spLocks noGrp="1"/>
          </p:cNvSpPr>
          <p:nvPr>
            <p:ph type="title" idx="4294967295"/>
          </p:nvPr>
        </p:nvSpPr>
        <p:spPr>
          <a:xfrm>
            <a:off x="26989" y="-584775"/>
            <a:ext cx="1213802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n-lt"/>
                <a:ea typeface="+mn-ea"/>
                <a:cs typeface="+mn-cs"/>
              </a:rPr>
              <a:t>How to filter data in a range or table in Microsoft Excel (1:05) </a:t>
            </a:r>
            <a:endParaRPr kumimoji="0" lang="en-US" sz="3200" b="0" i="0" u="none" strike="noStrike" kern="1200" cap="none" spc="0" normalizeH="0" baseline="0" noProof="0">
              <a:ln>
                <a:noFill/>
              </a:ln>
              <a:solidFill>
                <a:schemeClr val="accent1"/>
              </a:solidFill>
              <a:effectLst/>
              <a:uLnTx/>
              <a:uFillTx/>
              <a:latin typeface="+mn-lt"/>
              <a:ea typeface="+mn-ea"/>
              <a:cs typeface="+mn-cs"/>
            </a:endParaRPr>
          </a:p>
        </p:txBody>
      </p:sp>
      <p:pic>
        <p:nvPicPr>
          <p:cNvPr id="2" name="Online Media 1" descr="Image shows thumbnail for YouTube clip embedded into this slide: How to filter data in a range or table in Microsoft Excel.&#10;https://www.youtube.com/watch?v=4hrt32MVW1c&#10;">
            <a:hlinkClick r:id="" action="ppaction://media"/>
            <a:extLst>
              <a:ext uri="{FF2B5EF4-FFF2-40B4-BE49-F238E27FC236}">
                <a16:creationId xmlns:a16="http://schemas.microsoft.com/office/drawing/2014/main" id="{CEA918F5-4984-93E8-CE44-18870DC2D139}"/>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3" name="Slide Number Placeholder 2">
            <a:extLst>
              <a:ext uri="{FF2B5EF4-FFF2-40B4-BE49-F238E27FC236}">
                <a16:creationId xmlns:a16="http://schemas.microsoft.com/office/drawing/2014/main" id="{B73DAB5A-5E26-CDEB-BC17-7FA3868EA4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56</a:t>
            </a:fld>
            <a:endParaRPr lang="en-AU">
              <a:solidFill>
                <a:schemeClr val="bg1"/>
              </a:solidFill>
            </a:endParaRPr>
          </a:p>
        </p:txBody>
      </p:sp>
    </p:spTree>
    <p:extLst>
      <p:ext uri="{BB962C8B-B14F-4D97-AF65-F5344CB8AC3E}">
        <p14:creationId xmlns:p14="http://schemas.microsoft.com/office/powerpoint/2010/main" val="40503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0F8E4-A38B-0B3B-C8E5-E71332947D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0E33BA-FEF3-8516-EBAA-08E6619C40EA}"/>
              </a:ext>
            </a:extLst>
          </p:cNvPr>
          <p:cNvSpPr>
            <a:spLocks noGrp="1"/>
          </p:cNvSpPr>
          <p:nvPr>
            <p:ph type="title"/>
          </p:nvPr>
        </p:nvSpPr>
        <p:spPr/>
        <p:txBody>
          <a:bodyPr/>
          <a:lstStyle/>
          <a:p>
            <a:r>
              <a:rPr lang="en-AU">
                <a:latin typeface="+mj-lt"/>
              </a:rPr>
              <a:t>Filtering data</a:t>
            </a:r>
          </a:p>
        </p:txBody>
      </p:sp>
      <p:sp>
        <p:nvSpPr>
          <p:cNvPr id="2" name="Text Placeholder 1">
            <a:extLst>
              <a:ext uri="{FF2B5EF4-FFF2-40B4-BE49-F238E27FC236}">
                <a16:creationId xmlns:a16="http://schemas.microsoft.com/office/drawing/2014/main" id="{7E19C0C1-07F9-BEB6-6602-3C60D0583563}"/>
              </a:ext>
            </a:extLst>
          </p:cNvPr>
          <p:cNvSpPr>
            <a:spLocks noGrp="1"/>
          </p:cNvSpPr>
          <p:nvPr>
            <p:ph type="body" sz="quarter" idx="18"/>
          </p:nvPr>
        </p:nvSpPr>
        <p:spPr/>
        <p:txBody>
          <a:bodyPr/>
          <a:lstStyle/>
          <a:p>
            <a:r>
              <a:rPr lang="en-AU">
                <a:latin typeface="+mj-lt"/>
              </a:rPr>
              <a:t>Microsoft Excel</a:t>
            </a:r>
          </a:p>
        </p:txBody>
      </p:sp>
      <p:pic>
        <p:nvPicPr>
          <p:cNvPr id="7" name="Picture 6">
            <a:extLst>
              <a:ext uri="{FF2B5EF4-FFF2-40B4-BE49-F238E27FC236}">
                <a16:creationId xmlns:a16="http://schemas.microsoft.com/office/drawing/2014/main" id="{5D327937-0CA5-DAD5-5496-C1BDCDD526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6082" y="2516411"/>
            <a:ext cx="2708330" cy="1825178"/>
          </a:xfrm>
          <a:prstGeom prst="rect">
            <a:avLst/>
          </a:prstGeom>
        </p:spPr>
      </p:pic>
      <p:pic>
        <p:nvPicPr>
          <p:cNvPr id="9" name="Picture 8" descr="Screenshot of filter menu in MS Excel. Uncheck HFCEV and PHEV and click ‘OK’.&#10;">
            <a:extLst>
              <a:ext uri="{FF2B5EF4-FFF2-40B4-BE49-F238E27FC236}">
                <a16:creationId xmlns:a16="http://schemas.microsoft.com/office/drawing/2014/main" id="{10B4B7A7-18A7-742D-E477-EE3E2A6BC2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86826" y="1292535"/>
            <a:ext cx="2553056" cy="5172797"/>
          </a:xfrm>
          <a:prstGeom prst="rect">
            <a:avLst/>
          </a:prstGeom>
        </p:spPr>
      </p:pic>
      <p:sp>
        <p:nvSpPr>
          <p:cNvPr id="3" name="Slide Number Placeholder 2">
            <a:extLst>
              <a:ext uri="{FF2B5EF4-FFF2-40B4-BE49-F238E27FC236}">
                <a16:creationId xmlns:a16="http://schemas.microsoft.com/office/drawing/2014/main" id="{D0180AFE-2301-FBAB-2892-15057089072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379563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C9E29-9C2D-1162-3184-F55222EDC2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FD5949-2F82-3C6B-0566-A37E0B5E6722}"/>
              </a:ext>
            </a:extLst>
          </p:cNvPr>
          <p:cNvSpPr>
            <a:spLocks noGrp="1"/>
          </p:cNvSpPr>
          <p:nvPr>
            <p:ph type="title"/>
          </p:nvPr>
        </p:nvSpPr>
        <p:spPr/>
        <p:txBody>
          <a:bodyPr/>
          <a:lstStyle/>
          <a:p>
            <a:r>
              <a:rPr lang="en-AU">
                <a:latin typeface="+mj-lt"/>
              </a:rPr>
              <a:t>Sorting data</a:t>
            </a:r>
          </a:p>
        </p:txBody>
      </p:sp>
      <p:sp>
        <p:nvSpPr>
          <p:cNvPr id="2" name="Text Placeholder 1">
            <a:extLst>
              <a:ext uri="{FF2B5EF4-FFF2-40B4-BE49-F238E27FC236}">
                <a16:creationId xmlns:a16="http://schemas.microsoft.com/office/drawing/2014/main" id="{39ADB17E-8131-1075-ACD3-CE5712739135}"/>
              </a:ext>
            </a:extLst>
          </p:cNvPr>
          <p:cNvSpPr>
            <a:spLocks noGrp="1"/>
          </p:cNvSpPr>
          <p:nvPr>
            <p:ph type="body" sz="quarter" idx="18"/>
          </p:nvPr>
        </p:nvSpPr>
        <p:spPr/>
        <p:txBody>
          <a:bodyPr/>
          <a:lstStyle/>
          <a:p>
            <a:r>
              <a:rPr lang="en-AU">
                <a:latin typeface="+mj-lt"/>
              </a:rPr>
              <a:t>Microsoft Excel</a:t>
            </a:r>
          </a:p>
        </p:txBody>
      </p:sp>
      <p:sp>
        <p:nvSpPr>
          <p:cNvPr id="10" name="TextBox 9">
            <a:extLst>
              <a:ext uri="{FF2B5EF4-FFF2-40B4-BE49-F238E27FC236}">
                <a16:creationId xmlns:a16="http://schemas.microsoft.com/office/drawing/2014/main" id="{37F6872C-8DB2-DE03-F328-1C802A353836}"/>
              </a:ext>
            </a:extLst>
          </p:cNvPr>
          <p:cNvSpPr txBox="1"/>
          <p:nvPr/>
        </p:nvSpPr>
        <p:spPr>
          <a:xfrm>
            <a:off x="360000" y="1564619"/>
            <a:ext cx="6093068" cy="1420325"/>
          </a:xfrm>
          <a:prstGeom prst="rect">
            <a:avLst/>
          </a:prstGeom>
          <a:noFill/>
        </p:spPr>
        <p:txBody>
          <a:bodyPr wrap="square">
            <a:spAutoFit/>
          </a:bodyPr>
          <a:lstStyle/>
          <a:p>
            <a:pPr>
              <a:lnSpc>
                <a:spcPct val="150000"/>
              </a:lnSpc>
              <a:spcAft>
                <a:spcPts val="1200"/>
              </a:spcAft>
            </a:pPr>
            <a:r>
              <a:rPr lang="en-AU" sz="2000"/>
              <a:t>To find the EV cars with the largest range, select the column header for ‘Range (km)’ and choose ‘Sort Largest to Smallest’. </a:t>
            </a:r>
          </a:p>
        </p:txBody>
      </p:sp>
      <p:pic>
        <p:nvPicPr>
          <p:cNvPr id="6" name="Picture 5" descr="Screenshot of sorting menu in MS Excel. To find the EV cars with the largest range, select the column header for ‘Range (km)’ and choose ‘Sort Largest to Smallest’. ">
            <a:extLst>
              <a:ext uri="{FF2B5EF4-FFF2-40B4-BE49-F238E27FC236}">
                <a16:creationId xmlns:a16="http://schemas.microsoft.com/office/drawing/2014/main" id="{53501EA3-56D1-FDF9-A027-87422DC73F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33010" y="1317869"/>
            <a:ext cx="2553056" cy="5172797"/>
          </a:xfrm>
          <a:prstGeom prst="rect">
            <a:avLst/>
          </a:prstGeom>
        </p:spPr>
      </p:pic>
      <p:sp>
        <p:nvSpPr>
          <p:cNvPr id="3" name="Slide Number Placeholder 2">
            <a:extLst>
              <a:ext uri="{FF2B5EF4-FFF2-40B4-BE49-F238E27FC236}">
                <a16:creationId xmlns:a16="http://schemas.microsoft.com/office/drawing/2014/main" id="{368BBF46-C5D0-195C-43DD-BA7865B148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106179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4575E-2831-0823-7131-C72430D875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D64262-91AE-BBC5-4712-99DB9E3F556E}"/>
              </a:ext>
            </a:extLst>
          </p:cNvPr>
          <p:cNvSpPr>
            <a:spLocks noGrp="1"/>
          </p:cNvSpPr>
          <p:nvPr>
            <p:ph type="title"/>
          </p:nvPr>
        </p:nvSpPr>
        <p:spPr/>
        <p:txBody>
          <a:bodyPr/>
          <a:lstStyle/>
          <a:p>
            <a:r>
              <a:rPr lang="en-AU">
                <a:latin typeface="+mj-lt"/>
              </a:rPr>
              <a:t>Factors to consider when choosing a BEV car for the trip </a:t>
            </a:r>
          </a:p>
        </p:txBody>
      </p:sp>
      <p:sp>
        <p:nvSpPr>
          <p:cNvPr id="5" name="Content Placeholder 4">
            <a:extLst>
              <a:ext uri="{FF2B5EF4-FFF2-40B4-BE49-F238E27FC236}">
                <a16:creationId xmlns:a16="http://schemas.microsoft.com/office/drawing/2014/main" id="{09F40072-F955-F3B3-A984-25E8DA1D416A}"/>
              </a:ext>
            </a:extLst>
          </p:cNvPr>
          <p:cNvSpPr>
            <a:spLocks noGrp="1"/>
          </p:cNvSpPr>
          <p:nvPr>
            <p:ph sz="quarter" idx="19"/>
          </p:nvPr>
        </p:nvSpPr>
        <p:spPr>
          <a:xfrm>
            <a:off x="360363" y="1369454"/>
            <a:ext cx="5735637" cy="5007535"/>
          </a:xfrm>
        </p:spPr>
        <p:txBody>
          <a:bodyPr/>
          <a:lstStyle/>
          <a:p>
            <a:r>
              <a:rPr lang="en-AU" sz="2800">
                <a:latin typeface="+mn-lt"/>
              </a:rPr>
              <a:t>Battery capacity</a:t>
            </a:r>
          </a:p>
          <a:p>
            <a:r>
              <a:rPr lang="en-AU" sz="2800">
                <a:latin typeface="+mn-lt"/>
              </a:rPr>
              <a:t>Energy consumption</a:t>
            </a:r>
          </a:p>
          <a:p>
            <a:r>
              <a:rPr lang="en-AU" sz="2800">
                <a:latin typeface="+mn-lt"/>
              </a:rPr>
              <a:t>EV range</a:t>
            </a:r>
          </a:p>
          <a:p>
            <a:r>
              <a:rPr lang="en-AU" sz="2800">
                <a:latin typeface="+mn-lt"/>
              </a:rPr>
              <a:t>Charging capability</a:t>
            </a:r>
          </a:p>
          <a:p>
            <a:r>
              <a:rPr lang="en-AU" sz="2800">
                <a:latin typeface="+mn-lt"/>
              </a:rPr>
              <a:t>Charging type</a:t>
            </a:r>
          </a:p>
          <a:p>
            <a:r>
              <a:rPr lang="en-AU" sz="2800">
                <a:latin typeface="+mn-lt"/>
              </a:rPr>
              <a:t>?</a:t>
            </a:r>
          </a:p>
        </p:txBody>
      </p:sp>
      <p:sp>
        <p:nvSpPr>
          <p:cNvPr id="8" name="Picture Placeholder 7">
            <a:extLst>
              <a:ext uri="{FF2B5EF4-FFF2-40B4-BE49-F238E27FC236}">
                <a16:creationId xmlns:a16="http://schemas.microsoft.com/office/drawing/2014/main" id="{C3CA3038-C437-81FF-44D7-DE5530F6007C}"/>
              </a:ext>
            </a:extLst>
          </p:cNvPr>
          <p:cNvSpPr>
            <a:spLocks noGrp="1"/>
          </p:cNvSpPr>
          <p:nvPr>
            <p:ph type="pic" sz="quarter" idx="20"/>
          </p:nvPr>
        </p:nvSpPr>
        <p:spPr>
          <a:xfrm>
            <a:off x="6324599" y="1369453"/>
            <a:ext cx="5507038" cy="5007535"/>
          </a:xfrm>
        </p:spPr>
        <p:txBody>
          <a:bodyPr/>
          <a:lstStyle/>
          <a:p>
            <a:r>
              <a:rPr lang="en-AU" sz="2800">
                <a:latin typeface="+mn-lt"/>
              </a:rPr>
              <a:t>1.</a:t>
            </a:r>
          </a:p>
          <a:p>
            <a:r>
              <a:rPr lang="en-AU" sz="2800">
                <a:latin typeface="+mn-lt"/>
              </a:rPr>
              <a:t>2.</a:t>
            </a:r>
          </a:p>
          <a:p>
            <a:r>
              <a:rPr lang="en-AU" sz="2800">
                <a:latin typeface="+mn-lt"/>
              </a:rPr>
              <a:t>3.</a:t>
            </a:r>
          </a:p>
          <a:p>
            <a:r>
              <a:rPr lang="en-AU" sz="2800">
                <a:latin typeface="+mn-lt"/>
              </a:rPr>
              <a:t>4.</a:t>
            </a:r>
          </a:p>
          <a:p>
            <a:r>
              <a:rPr lang="en-AU" sz="2800">
                <a:latin typeface="+mn-lt"/>
              </a:rPr>
              <a:t>5.</a:t>
            </a:r>
          </a:p>
          <a:p>
            <a:r>
              <a:rPr lang="en-AU" sz="2800">
                <a:latin typeface="+mn-lt"/>
              </a:rPr>
              <a:t>?</a:t>
            </a:r>
          </a:p>
        </p:txBody>
      </p:sp>
      <p:sp>
        <p:nvSpPr>
          <p:cNvPr id="2" name="Slide Number Placeholder 1">
            <a:extLst>
              <a:ext uri="{FF2B5EF4-FFF2-40B4-BE49-F238E27FC236}">
                <a16:creationId xmlns:a16="http://schemas.microsoft.com/office/drawing/2014/main" id="{D98E8D29-871F-1B7F-3520-F396E5A8E6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41733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91BA-FCBE-8447-8E37-35C02FBBB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D98EF-8A55-8E94-04F4-BC79288F2E32}"/>
              </a:ext>
            </a:extLst>
          </p:cNvPr>
          <p:cNvSpPr>
            <a:spLocks noGrp="1"/>
          </p:cNvSpPr>
          <p:nvPr>
            <p:ph type="ctrTitle"/>
          </p:nvPr>
        </p:nvSpPr>
        <p:spPr/>
        <p:txBody>
          <a:bodyPr/>
          <a:lstStyle/>
          <a:p>
            <a:r>
              <a:rPr lang="en-AU">
                <a:latin typeface="+mj-lt"/>
              </a:rPr>
              <a:t>Songlines</a:t>
            </a:r>
          </a:p>
        </p:txBody>
      </p:sp>
    </p:spTree>
    <p:extLst>
      <p:ext uri="{BB962C8B-B14F-4D97-AF65-F5344CB8AC3E}">
        <p14:creationId xmlns:p14="http://schemas.microsoft.com/office/powerpoint/2010/main" val="332483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675E-01BA-8E01-16DB-FE41076F3E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02869D-9C10-DCEA-54C8-223C9764FA1D}"/>
              </a:ext>
            </a:extLst>
          </p:cNvPr>
          <p:cNvSpPr>
            <a:spLocks noGrp="1"/>
          </p:cNvSpPr>
          <p:nvPr>
            <p:ph type="title"/>
          </p:nvPr>
        </p:nvSpPr>
        <p:spPr/>
        <p:txBody>
          <a:bodyPr/>
          <a:lstStyle/>
          <a:p>
            <a:r>
              <a:rPr lang="en-AU">
                <a:latin typeface="+mj-lt"/>
              </a:rPr>
              <a:t>Green vehicle guide sample search </a:t>
            </a:r>
          </a:p>
        </p:txBody>
      </p:sp>
      <p:pic>
        <p:nvPicPr>
          <p:cNvPr id="5" name="Picture 4" descr="Screenshot of example search to find car data on https://www.greenvehicleguide.gov.au/Vehicle/Search&#10;">
            <a:extLst>
              <a:ext uri="{FF2B5EF4-FFF2-40B4-BE49-F238E27FC236}">
                <a16:creationId xmlns:a16="http://schemas.microsoft.com/office/drawing/2014/main" id="{575461B6-87A8-F8A2-3E89-9A3D0181D522}"/>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t="7022"/>
          <a:stretch>
            <a:fillRect/>
          </a:stretch>
        </p:blipFill>
        <p:spPr>
          <a:xfrm>
            <a:off x="2931256" y="1358964"/>
            <a:ext cx="6352709" cy="4908272"/>
          </a:xfrm>
          <a:prstGeom prst="rect">
            <a:avLst/>
          </a:prstGeom>
          <a:ln w="3175">
            <a:solidFill>
              <a:schemeClr val="tx1"/>
            </a:solidFill>
          </a:ln>
        </p:spPr>
      </p:pic>
      <p:sp>
        <p:nvSpPr>
          <p:cNvPr id="21" name="TextBox 20">
            <a:extLst>
              <a:ext uri="{FF2B5EF4-FFF2-40B4-BE49-F238E27FC236}">
                <a16:creationId xmlns:a16="http://schemas.microsoft.com/office/drawing/2014/main" id="{EB5C051C-892D-53D8-0F7B-06422F6E143C}"/>
              </a:ext>
            </a:extLst>
          </p:cNvPr>
          <p:cNvSpPr txBox="1"/>
          <p:nvPr/>
        </p:nvSpPr>
        <p:spPr>
          <a:xfrm>
            <a:off x="2919645" y="6419001"/>
            <a:ext cx="5600056" cy="276999"/>
          </a:xfrm>
          <a:prstGeom prst="rect">
            <a:avLst/>
          </a:prstGeom>
          <a:noFill/>
        </p:spPr>
        <p:txBody>
          <a:bodyPr wrap="square">
            <a:spAutoFit/>
          </a:bodyPr>
          <a:lstStyle/>
          <a:p>
            <a:r>
              <a:rPr lang="en-AU" sz="1200">
                <a:hlinkClick r:id="rId4"/>
              </a:rPr>
              <a:t>https://www.greenvehicleguide.gov.au/Vehicle/Search</a:t>
            </a:r>
            <a:endParaRPr lang="en-AU" sz="1200"/>
          </a:p>
        </p:txBody>
      </p:sp>
      <p:sp>
        <p:nvSpPr>
          <p:cNvPr id="9" name="TextBox 8">
            <a:extLst>
              <a:ext uri="{FF2B5EF4-FFF2-40B4-BE49-F238E27FC236}">
                <a16:creationId xmlns:a16="http://schemas.microsoft.com/office/drawing/2014/main" id="{EBE7DD46-67DF-869F-794D-3CA35159A7A1}"/>
              </a:ext>
            </a:extLst>
          </p:cNvPr>
          <p:cNvSpPr txBox="1"/>
          <p:nvPr/>
        </p:nvSpPr>
        <p:spPr>
          <a:xfrm>
            <a:off x="7090088" y="6419001"/>
            <a:ext cx="2193877" cy="276999"/>
          </a:xfrm>
          <a:prstGeom prst="rect">
            <a:avLst/>
          </a:prstGeom>
          <a:noFill/>
        </p:spPr>
        <p:txBody>
          <a:bodyPr wrap="square">
            <a:spAutoFit/>
          </a:bodyPr>
          <a:lstStyle/>
          <a:p>
            <a:r>
              <a:rPr lang="en-AU" sz="1200"/>
              <a:t>© Commonwealth of Australia</a:t>
            </a:r>
          </a:p>
        </p:txBody>
      </p:sp>
      <p:sp>
        <p:nvSpPr>
          <p:cNvPr id="3" name="Slide Number Placeholder 2">
            <a:extLst>
              <a:ext uri="{FF2B5EF4-FFF2-40B4-BE49-F238E27FC236}">
                <a16:creationId xmlns:a16="http://schemas.microsoft.com/office/drawing/2014/main" id="{3C577A69-BD97-AEB5-1CF1-335799E2F61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37693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061DF-B612-B71A-A51A-DD0AAAABDF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CE14CC-9467-537B-A464-A205B72BD05B}"/>
              </a:ext>
            </a:extLst>
          </p:cNvPr>
          <p:cNvSpPr>
            <a:spLocks noGrp="1"/>
          </p:cNvSpPr>
          <p:nvPr>
            <p:ph type="title"/>
          </p:nvPr>
        </p:nvSpPr>
        <p:spPr/>
        <p:txBody>
          <a:bodyPr/>
          <a:lstStyle/>
          <a:p>
            <a:r>
              <a:rPr lang="en-AU">
                <a:latin typeface="+mj-lt"/>
              </a:rPr>
              <a:t>Green vehicle guide sample results</a:t>
            </a:r>
          </a:p>
        </p:txBody>
      </p:sp>
      <p:pic>
        <p:nvPicPr>
          <p:cNvPr id="2" name="Picture 1" descr="Example pathway to find car data on https://www.greenvehicleguide.gov.au/Vehicle/Search&#10;Download CSV option is highlighted.&#10;">
            <a:extLst>
              <a:ext uri="{FF2B5EF4-FFF2-40B4-BE49-F238E27FC236}">
                <a16:creationId xmlns:a16="http://schemas.microsoft.com/office/drawing/2014/main" id="{47458A1D-3F6D-739B-E9DD-4B85A0803673}"/>
              </a:ext>
            </a:extLst>
          </p:cNvPr>
          <p:cNvPicPr>
            <a:picLocks noChangeAspect="1"/>
          </p:cNvPicPr>
          <p:nvPr/>
        </p:nvPicPr>
        <p:blipFill>
          <a:blip r:embed="rId3"/>
          <a:stretch>
            <a:fillRect/>
          </a:stretch>
        </p:blipFill>
        <p:spPr>
          <a:xfrm>
            <a:off x="359999" y="1117311"/>
            <a:ext cx="11480135" cy="4655960"/>
          </a:xfrm>
          <a:prstGeom prst="rect">
            <a:avLst/>
          </a:prstGeom>
        </p:spPr>
      </p:pic>
      <p:sp>
        <p:nvSpPr>
          <p:cNvPr id="21" name="TextBox 20">
            <a:extLst>
              <a:ext uri="{FF2B5EF4-FFF2-40B4-BE49-F238E27FC236}">
                <a16:creationId xmlns:a16="http://schemas.microsoft.com/office/drawing/2014/main" id="{3B26FDAD-3005-C383-1FC9-4338A2B4F868}"/>
              </a:ext>
            </a:extLst>
          </p:cNvPr>
          <p:cNvSpPr txBox="1"/>
          <p:nvPr/>
        </p:nvSpPr>
        <p:spPr>
          <a:xfrm>
            <a:off x="351866" y="5831091"/>
            <a:ext cx="5599315" cy="276999"/>
          </a:xfrm>
          <a:prstGeom prst="rect">
            <a:avLst/>
          </a:prstGeom>
          <a:noFill/>
        </p:spPr>
        <p:txBody>
          <a:bodyPr wrap="square">
            <a:spAutoFit/>
          </a:bodyPr>
          <a:lstStyle/>
          <a:p>
            <a:r>
              <a:rPr lang="en-AU" sz="1200">
                <a:hlinkClick r:id="rId4"/>
              </a:rPr>
              <a:t>https://www.greenvehicleguide.gov.au/Vehicle/Search</a:t>
            </a:r>
            <a:endParaRPr lang="en-AU" sz="1200"/>
          </a:p>
        </p:txBody>
      </p:sp>
      <p:sp>
        <p:nvSpPr>
          <p:cNvPr id="9" name="TextBox 8">
            <a:extLst>
              <a:ext uri="{FF2B5EF4-FFF2-40B4-BE49-F238E27FC236}">
                <a16:creationId xmlns:a16="http://schemas.microsoft.com/office/drawing/2014/main" id="{58FF7D32-C106-D82C-BC47-AA9D23804B0C}"/>
              </a:ext>
            </a:extLst>
          </p:cNvPr>
          <p:cNvSpPr txBox="1"/>
          <p:nvPr/>
        </p:nvSpPr>
        <p:spPr>
          <a:xfrm>
            <a:off x="9628094" y="5831092"/>
            <a:ext cx="2212040" cy="276999"/>
          </a:xfrm>
          <a:prstGeom prst="rect">
            <a:avLst/>
          </a:prstGeom>
          <a:noFill/>
        </p:spPr>
        <p:txBody>
          <a:bodyPr wrap="square">
            <a:spAutoFit/>
          </a:bodyPr>
          <a:lstStyle/>
          <a:p>
            <a:r>
              <a:rPr lang="en-AU" sz="1200"/>
              <a:t>© Commonwealth of Australia</a:t>
            </a:r>
          </a:p>
        </p:txBody>
      </p:sp>
      <p:sp>
        <p:nvSpPr>
          <p:cNvPr id="3" name="Slide Number Placeholder 2">
            <a:extLst>
              <a:ext uri="{FF2B5EF4-FFF2-40B4-BE49-F238E27FC236}">
                <a16:creationId xmlns:a16="http://schemas.microsoft.com/office/drawing/2014/main" id="{BC19465A-5AED-6B0C-6A7E-5666CB987E4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312546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E2C30-E891-B127-E2C5-B3CCA42286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4FAD51-FA9E-3EF9-2B76-618ED2B80DE4}"/>
              </a:ext>
            </a:extLst>
          </p:cNvPr>
          <p:cNvSpPr>
            <a:spLocks noGrp="1"/>
          </p:cNvSpPr>
          <p:nvPr>
            <p:ph type="title"/>
          </p:nvPr>
        </p:nvSpPr>
        <p:spPr/>
        <p:txBody>
          <a:bodyPr/>
          <a:lstStyle/>
          <a:p>
            <a:r>
              <a:rPr lang="en-AU">
                <a:latin typeface="+mj-lt"/>
              </a:rPr>
              <a:t>Learning intentions and success criteria (7)</a:t>
            </a:r>
          </a:p>
        </p:txBody>
      </p:sp>
      <p:sp>
        <p:nvSpPr>
          <p:cNvPr id="3" name="TextBox 2">
            <a:extLst>
              <a:ext uri="{FF2B5EF4-FFF2-40B4-BE49-F238E27FC236}">
                <a16:creationId xmlns:a16="http://schemas.microsoft.com/office/drawing/2014/main" id="{5F9B1EF7-AE43-F143-C7CF-9C7E03F146C0}"/>
              </a:ext>
            </a:extLst>
          </p:cNvPr>
          <p:cNvSpPr txBox="1"/>
          <p:nvPr/>
        </p:nvSpPr>
        <p:spPr>
          <a:xfrm>
            <a:off x="370416" y="1894417"/>
            <a:ext cx="11303000" cy="409798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the concept of EV range and factors that affect it</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collect and analyse distance data to plan EV trips including recharge stops.</a:t>
            </a:r>
          </a:p>
          <a:p>
            <a:pPr>
              <a:lnSpc>
                <a:spcPct val="150000"/>
              </a:lnSpc>
              <a:spcAft>
                <a:spcPts val="1200"/>
              </a:spcAft>
            </a:pPr>
            <a:r>
              <a:rPr lang="en-AU" sz="2000" b="1">
                <a:solidFill>
                  <a:schemeClr val="accent1"/>
                </a:solidFill>
                <a:latin typeface="+mj-lt"/>
                <a:cs typeface="Arial" panose="020B0604020202020204" pitchFamily="34" charset="0"/>
              </a:rPr>
              <a:t>We can</a:t>
            </a:r>
          </a:p>
          <a:p>
            <a:pPr marL="342900" indent="-342900">
              <a:lnSpc>
                <a:spcPct val="150000"/>
              </a:lnSpc>
              <a:spcAft>
                <a:spcPts val="1200"/>
              </a:spcAft>
              <a:buFont typeface="Arial"/>
              <a:buChar char="•"/>
            </a:pPr>
            <a:r>
              <a:rPr lang="en-AU" sz="2000">
                <a:ea typeface="+mn-lt"/>
                <a:cs typeface="Arial" panose="020B0604020202020204" pitchFamily="34" charset="0"/>
              </a:rPr>
              <a:t>describe what influences the range of an electric vehicle</a:t>
            </a:r>
          </a:p>
          <a:p>
            <a:pPr marL="342900" indent="-342900">
              <a:lnSpc>
                <a:spcPct val="150000"/>
              </a:lnSpc>
              <a:spcAft>
                <a:spcPts val="1200"/>
              </a:spcAft>
              <a:buFont typeface="Arial"/>
              <a:buChar char="•"/>
            </a:pPr>
            <a:r>
              <a:rPr lang="en-AU" sz="2000">
                <a:ea typeface="+mn-lt"/>
                <a:cs typeface="Arial" panose="020B0604020202020204" pitchFamily="34" charset="0"/>
              </a:rPr>
              <a:t>analyse and interpret datasets</a:t>
            </a:r>
          </a:p>
          <a:p>
            <a:pPr marL="342900" indent="-342900">
              <a:lnSpc>
                <a:spcPct val="150000"/>
              </a:lnSpc>
              <a:spcAft>
                <a:spcPts val="1200"/>
              </a:spcAft>
              <a:buFont typeface="Arial"/>
              <a:buChar char="•"/>
            </a:pPr>
            <a:r>
              <a:rPr lang="en-AU" sz="2000">
                <a:ea typeface="+mn-lt"/>
                <a:cs typeface="Arial" panose="020B0604020202020204" pitchFamily="34" charset="0"/>
              </a:rPr>
              <a:t>collect distance data and use it to identify potential routes to a destination.</a:t>
            </a:r>
          </a:p>
        </p:txBody>
      </p:sp>
      <p:sp>
        <p:nvSpPr>
          <p:cNvPr id="2" name="Slide Number Placeholder 1">
            <a:extLst>
              <a:ext uri="{FF2B5EF4-FFF2-40B4-BE49-F238E27FC236}">
                <a16:creationId xmlns:a16="http://schemas.microsoft.com/office/drawing/2014/main" id="{6E93EE2A-115D-9567-DBE8-02AA458A11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3742180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C78B-1575-AC6C-FF70-6CB3FBD6EC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AB27FD-648E-3210-E038-26912AE5CA7F}"/>
              </a:ext>
            </a:extLst>
          </p:cNvPr>
          <p:cNvSpPr>
            <a:spLocks noGrp="1"/>
          </p:cNvSpPr>
          <p:nvPr>
            <p:ph type="title"/>
          </p:nvPr>
        </p:nvSpPr>
        <p:spPr/>
        <p:txBody>
          <a:bodyPr/>
          <a:lstStyle/>
          <a:p>
            <a:r>
              <a:rPr lang="en-AU">
                <a:latin typeface="+mj-lt"/>
              </a:rPr>
              <a:t>Car with greatest range (sold in Australia)</a:t>
            </a:r>
          </a:p>
        </p:txBody>
      </p:sp>
      <p:pic>
        <p:nvPicPr>
          <p:cNvPr id="7" name="Picture 6" descr="A search tool allowing users to view electric vehicles that are currently available in Australia.">
            <a:extLst>
              <a:ext uri="{FF2B5EF4-FFF2-40B4-BE49-F238E27FC236}">
                <a16:creationId xmlns:a16="http://schemas.microsoft.com/office/drawing/2014/main" id="{4F704837-1F60-DAC5-9DB1-DFD3C873D8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7559" y="1369454"/>
            <a:ext cx="11506441" cy="4418039"/>
          </a:xfrm>
          <a:prstGeom prst="rect">
            <a:avLst/>
          </a:prstGeom>
          <a:ln w="3175">
            <a:solidFill>
              <a:schemeClr val="tx1"/>
            </a:solidFill>
          </a:ln>
        </p:spPr>
      </p:pic>
      <p:sp>
        <p:nvSpPr>
          <p:cNvPr id="9" name="TextBox 8">
            <a:extLst>
              <a:ext uri="{FF2B5EF4-FFF2-40B4-BE49-F238E27FC236}">
                <a16:creationId xmlns:a16="http://schemas.microsoft.com/office/drawing/2014/main" id="{2B45E08F-2EA4-18B3-7A2B-7170536AC877}"/>
              </a:ext>
            </a:extLst>
          </p:cNvPr>
          <p:cNvSpPr txBox="1"/>
          <p:nvPr/>
        </p:nvSpPr>
        <p:spPr>
          <a:xfrm>
            <a:off x="337559" y="5787493"/>
            <a:ext cx="9350619" cy="276999"/>
          </a:xfrm>
          <a:prstGeom prst="rect">
            <a:avLst/>
          </a:prstGeom>
          <a:noFill/>
        </p:spPr>
        <p:txBody>
          <a:bodyPr wrap="square">
            <a:spAutoFit/>
          </a:bodyPr>
          <a:lstStyle/>
          <a:p>
            <a:r>
              <a:rPr lang="en-AU" sz="1200">
                <a:hlinkClick r:id="rId3"/>
              </a:rPr>
              <a:t>https://www.transport.nsw.gov.au/projects/current-projects/electric-vehicles/available-electric-vehicles</a:t>
            </a:r>
            <a:endParaRPr lang="en-AU" sz="1200"/>
          </a:p>
        </p:txBody>
      </p:sp>
      <p:sp>
        <p:nvSpPr>
          <p:cNvPr id="2" name="Slide Number Placeholder 1">
            <a:extLst>
              <a:ext uri="{FF2B5EF4-FFF2-40B4-BE49-F238E27FC236}">
                <a16:creationId xmlns:a16="http://schemas.microsoft.com/office/drawing/2014/main" id="{B5F1A568-A8F7-FE1B-DC09-001DB7A2F15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155982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8414ED-E4DC-C4F2-016B-1E0AE3408B7B}"/>
              </a:ext>
            </a:extLst>
          </p:cNvPr>
          <p:cNvSpPr>
            <a:spLocks noGrp="1"/>
          </p:cNvSpPr>
          <p:nvPr>
            <p:ph type="title"/>
          </p:nvPr>
        </p:nvSpPr>
        <p:spPr/>
        <p:txBody>
          <a:bodyPr/>
          <a:lstStyle/>
          <a:p>
            <a:r>
              <a:rPr lang="en-AU">
                <a:latin typeface="+mj-lt"/>
              </a:rPr>
              <a:t>Comparing BEV cars</a:t>
            </a:r>
          </a:p>
        </p:txBody>
      </p:sp>
      <p:graphicFrame>
        <p:nvGraphicFramePr>
          <p:cNvPr id="5" name="Table 4">
            <a:extLst>
              <a:ext uri="{FF2B5EF4-FFF2-40B4-BE49-F238E27FC236}">
                <a16:creationId xmlns:a16="http://schemas.microsoft.com/office/drawing/2014/main" id="{77226E96-2757-3F18-A80D-972756069099}"/>
              </a:ext>
            </a:extLst>
          </p:cNvPr>
          <p:cNvGraphicFramePr>
            <a:graphicFrameLocks noGrp="1"/>
          </p:cNvGraphicFramePr>
          <p:nvPr>
            <p:extLst>
              <p:ext uri="{D42A27DB-BD31-4B8C-83A1-F6EECF244321}">
                <p14:modId xmlns:p14="http://schemas.microsoft.com/office/powerpoint/2010/main" val="3231498060"/>
              </p:ext>
            </p:extLst>
          </p:nvPr>
        </p:nvGraphicFramePr>
        <p:xfrm>
          <a:off x="360000" y="1292534"/>
          <a:ext cx="11472000" cy="5037928"/>
        </p:xfrm>
        <a:graphic>
          <a:graphicData uri="http://schemas.openxmlformats.org/drawingml/2006/table">
            <a:tbl>
              <a:tblPr firstRow="1" bandRow="1">
                <a:tableStyleId>{B301B821-A1FF-4177-AEE7-76D212191A09}</a:tableStyleId>
              </a:tblPr>
              <a:tblGrid>
                <a:gridCol w="2294400">
                  <a:extLst>
                    <a:ext uri="{9D8B030D-6E8A-4147-A177-3AD203B41FA5}">
                      <a16:colId xmlns:a16="http://schemas.microsoft.com/office/drawing/2014/main" val="3934794575"/>
                    </a:ext>
                  </a:extLst>
                </a:gridCol>
                <a:gridCol w="2294400">
                  <a:extLst>
                    <a:ext uri="{9D8B030D-6E8A-4147-A177-3AD203B41FA5}">
                      <a16:colId xmlns:a16="http://schemas.microsoft.com/office/drawing/2014/main" val="927805583"/>
                    </a:ext>
                  </a:extLst>
                </a:gridCol>
                <a:gridCol w="2294400">
                  <a:extLst>
                    <a:ext uri="{9D8B030D-6E8A-4147-A177-3AD203B41FA5}">
                      <a16:colId xmlns:a16="http://schemas.microsoft.com/office/drawing/2014/main" val="3581434377"/>
                    </a:ext>
                  </a:extLst>
                </a:gridCol>
                <a:gridCol w="2294400">
                  <a:extLst>
                    <a:ext uri="{9D8B030D-6E8A-4147-A177-3AD203B41FA5}">
                      <a16:colId xmlns:a16="http://schemas.microsoft.com/office/drawing/2014/main" val="3213141429"/>
                    </a:ext>
                  </a:extLst>
                </a:gridCol>
                <a:gridCol w="2294400">
                  <a:extLst>
                    <a:ext uri="{9D8B030D-6E8A-4147-A177-3AD203B41FA5}">
                      <a16:colId xmlns:a16="http://schemas.microsoft.com/office/drawing/2014/main" val="2255207924"/>
                    </a:ext>
                  </a:extLst>
                </a:gridCol>
              </a:tblGrid>
              <a:tr h="719704">
                <a:tc>
                  <a:txBody>
                    <a:bodyPr/>
                    <a:lstStyle/>
                    <a:p>
                      <a:pPr>
                        <a:lnSpc>
                          <a:spcPct val="114000"/>
                        </a:lnSpc>
                        <a:spcAft>
                          <a:spcPts val="600"/>
                        </a:spcAft>
                      </a:pPr>
                      <a:endParaRPr lang="en-AU">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a:t>Car option 1</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a:t>Car option 2</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a:t>Car option 3</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14000"/>
                        </a:lnSpc>
                        <a:spcAft>
                          <a:spcPts val="600"/>
                        </a:spcAft>
                      </a:pPr>
                      <a:r>
                        <a:rPr lang="en-AU"/>
                        <a:t>Car option 4</a:t>
                      </a:r>
                      <a:endParaRPr lang="en-AU">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1619491"/>
                  </a:ext>
                </a:extLst>
              </a:tr>
              <a:tr h="719704">
                <a:tc>
                  <a:txBody>
                    <a:bodyPr/>
                    <a:lstStyle/>
                    <a:p>
                      <a:pPr>
                        <a:lnSpc>
                          <a:spcPct val="114000"/>
                        </a:lnSpc>
                        <a:spcAft>
                          <a:spcPts val="600"/>
                        </a:spcAft>
                      </a:pPr>
                      <a:r>
                        <a:rPr lang="en-AU"/>
                        <a:t>Cost</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788798"/>
                  </a:ext>
                </a:extLst>
              </a:tr>
              <a:tr h="719704">
                <a:tc>
                  <a:txBody>
                    <a:bodyPr/>
                    <a:lstStyle/>
                    <a:p>
                      <a:pPr>
                        <a:lnSpc>
                          <a:spcPct val="114000"/>
                        </a:lnSpc>
                        <a:spcAft>
                          <a:spcPts val="600"/>
                        </a:spcAft>
                      </a:pPr>
                      <a:r>
                        <a:rPr lang="en-AU"/>
                        <a:t>Range (km)</a:t>
                      </a:r>
                      <a:endParaRPr lang="en-AU">
                        <a:latin typeface="+mj-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464005"/>
                  </a:ext>
                </a:extLst>
              </a:tr>
              <a:tr h="719704">
                <a:tc>
                  <a:txBody>
                    <a:bodyPr/>
                    <a:lstStyle/>
                    <a:p>
                      <a:pPr>
                        <a:lnSpc>
                          <a:spcPct val="114000"/>
                        </a:lnSpc>
                        <a:spcAft>
                          <a:spcPts val="600"/>
                        </a:spcAft>
                      </a:pPr>
                      <a:r>
                        <a:rPr lang="en-AU"/>
                        <a:t>Battery capacity</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0413099"/>
                  </a:ext>
                </a:extLst>
              </a:tr>
              <a:tr h="719704">
                <a:tc>
                  <a:txBody>
                    <a:bodyPr/>
                    <a:lstStyle/>
                    <a:p>
                      <a:pPr>
                        <a:lnSpc>
                          <a:spcPct val="114000"/>
                        </a:lnSpc>
                        <a:spcAft>
                          <a:spcPts val="600"/>
                        </a:spcAft>
                      </a:pPr>
                      <a:r>
                        <a:rPr lang="en-AU"/>
                        <a:t>Energy consumption</a:t>
                      </a:r>
                      <a:endParaRPr lang="en-AU">
                        <a:latin typeface="+mj-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0529898"/>
                  </a:ext>
                </a:extLst>
              </a:tr>
              <a:tr h="719704">
                <a:tc>
                  <a:txBody>
                    <a:bodyPr/>
                    <a:lstStyle/>
                    <a:p>
                      <a:pPr>
                        <a:lnSpc>
                          <a:spcPct val="114000"/>
                        </a:lnSpc>
                        <a:spcAft>
                          <a:spcPts val="600"/>
                        </a:spcAft>
                      </a:pPr>
                      <a:r>
                        <a:rPr lang="en-AU"/>
                        <a:t>Charger time</a:t>
                      </a:r>
                      <a:endParaRPr lang="en-AU">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07370640"/>
                  </a:ext>
                </a:extLst>
              </a:tr>
              <a:tr h="719704">
                <a:tc>
                  <a:txBody>
                    <a:bodyPr/>
                    <a:lstStyle/>
                    <a:p>
                      <a:pPr>
                        <a:lnSpc>
                          <a:spcPct val="114000"/>
                        </a:lnSpc>
                        <a:spcAft>
                          <a:spcPts val="600"/>
                        </a:spcAft>
                      </a:pPr>
                      <a:r>
                        <a:rPr lang="en-AU"/>
                        <a:t>Fast charge time</a:t>
                      </a:r>
                      <a:endParaRPr lang="en-AU">
                        <a:latin typeface="+mj-lt"/>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dirty="0"/>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980007"/>
                  </a:ext>
                </a:extLst>
              </a:tr>
            </a:tbl>
          </a:graphicData>
        </a:graphic>
      </p:graphicFrame>
      <p:sp>
        <p:nvSpPr>
          <p:cNvPr id="2" name="Slide Number Placeholder 1">
            <a:extLst>
              <a:ext uri="{FF2B5EF4-FFF2-40B4-BE49-F238E27FC236}">
                <a16:creationId xmlns:a16="http://schemas.microsoft.com/office/drawing/2014/main" id="{63630878-911C-842D-65AE-D563415BE3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48560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45EEF-1E90-D7EA-23F5-C78289CAEB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56B975-3EAC-A7C2-419E-0B87A0FE8CB6}"/>
              </a:ext>
            </a:extLst>
          </p:cNvPr>
          <p:cNvSpPr>
            <a:spLocks noGrp="1"/>
          </p:cNvSpPr>
          <p:nvPr>
            <p:ph type="title"/>
          </p:nvPr>
        </p:nvSpPr>
        <p:spPr/>
        <p:txBody>
          <a:bodyPr/>
          <a:lstStyle/>
          <a:p>
            <a:r>
              <a:rPr lang="en-AU">
                <a:latin typeface="+mj-lt"/>
              </a:rPr>
              <a:t>Learning intentions and success criteria (8)</a:t>
            </a:r>
          </a:p>
        </p:txBody>
      </p:sp>
      <p:sp>
        <p:nvSpPr>
          <p:cNvPr id="3" name="TextBox 2">
            <a:extLst>
              <a:ext uri="{FF2B5EF4-FFF2-40B4-BE49-F238E27FC236}">
                <a16:creationId xmlns:a16="http://schemas.microsoft.com/office/drawing/2014/main" id="{3C14AC33-087A-AFA8-1B08-44F554F81DF0}"/>
              </a:ext>
            </a:extLst>
          </p:cNvPr>
          <p:cNvSpPr txBox="1"/>
          <p:nvPr/>
        </p:nvSpPr>
        <p:spPr>
          <a:xfrm>
            <a:off x="370416" y="1894417"/>
            <a:ext cx="11303000" cy="47135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collect distance data for an EV trip route</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calculate projected EV range based on estimated battery charge</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calculate charging times and plan recharge stops along the route.</a:t>
            </a:r>
          </a:p>
          <a:p>
            <a:pPr>
              <a:lnSpc>
                <a:spcPct val="150000"/>
              </a:lnSpc>
              <a:spcAft>
                <a:spcPts val="1200"/>
              </a:spcAft>
            </a:pPr>
            <a:r>
              <a:rPr lang="en-AU" sz="2000" b="1">
                <a:solidFill>
                  <a:schemeClr val="accent1"/>
                </a:solidFill>
                <a:latin typeface="+mj-lt"/>
                <a:cs typeface="Arial" panose="020B0604020202020204" pitchFamily="34" charset="0"/>
              </a:rPr>
              <a:t>We can</a:t>
            </a:r>
          </a:p>
          <a:p>
            <a:pPr marL="342900" indent="-342900">
              <a:lnSpc>
                <a:spcPct val="150000"/>
              </a:lnSpc>
              <a:spcAft>
                <a:spcPts val="1200"/>
              </a:spcAft>
              <a:buFont typeface="Arial"/>
              <a:buChar char="•"/>
            </a:pPr>
            <a:r>
              <a:rPr lang="en-AU" sz="2000">
                <a:ea typeface="+mn-lt"/>
                <a:cs typeface="Arial" panose="020B0604020202020204" pitchFamily="34" charset="0"/>
              </a:rPr>
              <a:t>apply distance and battery range calculations to real scenarios</a:t>
            </a:r>
          </a:p>
          <a:p>
            <a:pPr marL="342900" indent="-342900">
              <a:lnSpc>
                <a:spcPct val="150000"/>
              </a:lnSpc>
              <a:spcAft>
                <a:spcPts val="1200"/>
              </a:spcAft>
              <a:buFont typeface="Arial"/>
              <a:buChar char="•"/>
            </a:pPr>
            <a:r>
              <a:rPr lang="en-AU" sz="2000">
                <a:ea typeface="+mn-lt"/>
                <a:cs typeface="Arial" panose="020B0604020202020204" pitchFamily="34" charset="0"/>
              </a:rPr>
              <a:t>approximate EV range at various planned stops</a:t>
            </a:r>
          </a:p>
          <a:p>
            <a:pPr marL="342900" indent="-342900">
              <a:lnSpc>
                <a:spcPct val="150000"/>
              </a:lnSpc>
              <a:spcAft>
                <a:spcPts val="1200"/>
              </a:spcAft>
              <a:buFont typeface="Arial"/>
              <a:buChar char="•"/>
            </a:pPr>
            <a:r>
              <a:rPr lang="en-AU" sz="2000">
                <a:ea typeface="+mn-lt"/>
                <a:cs typeface="Arial" panose="020B0604020202020204" pitchFamily="34" charset="0"/>
              </a:rPr>
              <a:t>calculate EV charging time using specified car data.</a:t>
            </a:r>
          </a:p>
        </p:txBody>
      </p:sp>
      <p:sp>
        <p:nvSpPr>
          <p:cNvPr id="2" name="Slide Number Placeholder 1">
            <a:extLst>
              <a:ext uri="{FF2B5EF4-FFF2-40B4-BE49-F238E27FC236}">
                <a16:creationId xmlns:a16="http://schemas.microsoft.com/office/drawing/2014/main" id="{50B1B631-85AE-31E6-5F65-E32A1CF1EC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4199734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49BD58-19E9-F306-83FF-783C7F0442DE}"/>
              </a:ext>
            </a:extLst>
          </p:cNvPr>
          <p:cNvSpPr>
            <a:spLocks noGrp="1"/>
          </p:cNvSpPr>
          <p:nvPr>
            <p:ph type="title"/>
          </p:nvPr>
        </p:nvSpPr>
        <p:spPr/>
        <p:txBody>
          <a:bodyPr/>
          <a:lstStyle/>
          <a:p>
            <a:r>
              <a:rPr lang="en-AU">
                <a:latin typeface="+mj-lt"/>
              </a:rPr>
              <a:t>Activity – trip planning</a:t>
            </a:r>
          </a:p>
        </p:txBody>
      </p:sp>
      <p:sp>
        <p:nvSpPr>
          <p:cNvPr id="5" name="Text Placeholder 4">
            <a:extLst>
              <a:ext uri="{FF2B5EF4-FFF2-40B4-BE49-F238E27FC236}">
                <a16:creationId xmlns:a16="http://schemas.microsoft.com/office/drawing/2014/main" id="{9F4CC020-A6E1-5AA2-DDAD-F43B58F340A1}"/>
              </a:ext>
            </a:extLst>
          </p:cNvPr>
          <p:cNvSpPr>
            <a:spLocks noGrp="1"/>
          </p:cNvSpPr>
          <p:nvPr>
            <p:ph type="body" sz="quarter" idx="17"/>
          </p:nvPr>
        </p:nvSpPr>
        <p:spPr>
          <a:xfrm>
            <a:off x="360000" y="1567086"/>
            <a:ext cx="5964600" cy="4807835"/>
          </a:xfrm>
        </p:spPr>
        <p:txBody>
          <a:bodyPr/>
          <a:lstStyle/>
          <a:p>
            <a:pPr marL="457200" indent="-457200">
              <a:buFont typeface="+mj-lt"/>
              <a:buAutoNum type="arabicPeriod"/>
            </a:pPr>
            <a:r>
              <a:rPr lang="en-AU">
                <a:latin typeface="+mn-lt"/>
              </a:rPr>
              <a:t>gathering information about destinations, possible routes, and available charging stations or charging options</a:t>
            </a:r>
          </a:p>
          <a:p>
            <a:pPr marL="457200" indent="-457200">
              <a:buFont typeface="+mj-lt"/>
              <a:buAutoNum type="arabicPeriod"/>
            </a:pPr>
            <a:r>
              <a:rPr lang="en-AU">
                <a:latin typeface="+mn-lt"/>
              </a:rPr>
              <a:t>Calculate EV charging time for your chosen car (using spreadsheet formula which can calculate EV charging time)</a:t>
            </a:r>
          </a:p>
          <a:p>
            <a:pPr marL="457200" indent="-457200">
              <a:buFont typeface="+mj-lt"/>
              <a:buAutoNum type="arabicPeriod"/>
            </a:pPr>
            <a:r>
              <a:rPr lang="en-AU">
                <a:latin typeface="+mn-lt"/>
              </a:rPr>
              <a:t>draft a trip plan that balances range, charging time, and route options.</a:t>
            </a:r>
          </a:p>
        </p:txBody>
      </p:sp>
      <p:pic>
        <p:nvPicPr>
          <p:cNvPr id="7" name="Picture 6">
            <a:extLst>
              <a:ext uri="{FF2B5EF4-FFF2-40B4-BE49-F238E27FC236}">
                <a16:creationId xmlns:a16="http://schemas.microsoft.com/office/drawing/2014/main" id="{77204288-4DB7-2BB1-7A8F-9689FCF74B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05650" y="1567086"/>
            <a:ext cx="4738350" cy="4693789"/>
          </a:xfrm>
          <a:prstGeom prst="rect">
            <a:avLst/>
          </a:prstGeom>
        </p:spPr>
      </p:pic>
      <p:sp>
        <p:nvSpPr>
          <p:cNvPr id="2" name="Slide Number Placeholder 1">
            <a:extLst>
              <a:ext uri="{FF2B5EF4-FFF2-40B4-BE49-F238E27FC236}">
                <a16:creationId xmlns:a16="http://schemas.microsoft.com/office/drawing/2014/main" id="{1E702D24-CD9E-70D6-561E-8766DF340E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182181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5505F-D5A2-96E9-4BA3-030712BA06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
        <p:nvSpPr>
          <p:cNvPr id="3" name="Title 2">
            <a:extLst>
              <a:ext uri="{FF2B5EF4-FFF2-40B4-BE49-F238E27FC236}">
                <a16:creationId xmlns:a16="http://schemas.microsoft.com/office/drawing/2014/main" id="{D66A0048-FF17-6276-885B-3E8D82572548}"/>
              </a:ext>
            </a:extLst>
          </p:cNvPr>
          <p:cNvSpPr>
            <a:spLocks noGrp="1"/>
          </p:cNvSpPr>
          <p:nvPr>
            <p:ph type="title"/>
          </p:nvPr>
        </p:nvSpPr>
        <p:spPr/>
        <p:txBody>
          <a:bodyPr/>
          <a:lstStyle/>
          <a:p>
            <a:r>
              <a:rPr lang="en-AU">
                <a:latin typeface="+mj-lt"/>
              </a:rPr>
              <a:t>Searching for EV charging locations</a:t>
            </a:r>
          </a:p>
        </p:txBody>
      </p:sp>
      <p:sp>
        <p:nvSpPr>
          <p:cNvPr id="4" name="Text Placeholder 3">
            <a:extLst>
              <a:ext uri="{FF2B5EF4-FFF2-40B4-BE49-F238E27FC236}">
                <a16:creationId xmlns:a16="http://schemas.microsoft.com/office/drawing/2014/main" id="{D7E9790D-A5B0-0FC1-550D-E8C4B320DCE0}"/>
              </a:ext>
            </a:extLst>
          </p:cNvPr>
          <p:cNvSpPr>
            <a:spLocks noGrp="1"/>
          </p:cNvSpPr>
          <p:nvPr>
            <p:ph type="body" sz="quarter" idx="17"/>
          </p:nvPr>
        </p:nvSpPr>
        <p:spPr>
          <a:xfrm>
            <a:off x="353999" y="1236343"/>
            <a:ext cx="11484000" cy="513073"/>
          </a:xfrm>
        </p:spPr>
        <p:txBody>
          <a:bodyPr/>
          <a:lstStyle/>
          <a:p>
            <a:r>
              <a:rPr lang="en-AU"/>
              <a:t>The dataset can be downloaded from </a:t>
            </a:r>
            <a:r>
              <a:rPr lang="en-AU" u="sng">
                <a:hlinkClick r:id="rId3"/>
              </a:rPr>
              <a:t>Transport NSW EV Charger locations dataset</a:t>
            </a:r>
            <a:r>
              <a:rPr lang="en-AU"/>
              <a:t>.</a:t>
            </a:r>
          </a:p>
          <a:p>
            <a:endParaRPr lang="en-AU"/>
          </a:p>
        </p:txBody>
      </p:sp>
      <p:pic>
        <p:nvPicPr>
          <p:cNvPr id="12" name="Picture 11" descr="EV Charging Locations. Transport Open Data.">
            <a:hlinkClick r:id="rId3"/>
            <a:extLst>
              <a:ext uri="{FF2B5EF4-FFF2-40B4-BE49-F238E27FC236}">
                <a16:creationId xmlns:a16="http://schemas.microsoft.com/office/drawing/2014/main" id="{0D9EEA0D-BC72-CDE6-6A11-3CEEEBC1469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928092" y="1824787"/>
            <a:ext cx="6335813" cy="4615841"/>
          </a:xfrm>
          <a:prstGeom prst="rect">
            <a:avLst/>
          </a:prstGeom>
        </p:spPr>
      </p:pic>
    </p:spTree>
    <p:extLst>
      <p:ext uri="{BB962C8B-B14F-4D97-AF65-F5344CB8AC3E}">
        <p14:creationId xmlns:p14="http://schemas.microsoft.com/office/powerpoint/2010/main" val="177579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30F580-A2EA-C4F3-5D6F-F574C65BD6B0}"/>
              </a:ext>
            </a:extLst>
          </p:cNvPr>
          <p:cNvSpPr>
            <a:spLocks noGrp="1"/>
          </p:cNvSpPr>
          <p:nvPr>
            <p:ph type="title"/>
          </p:nvPr>
        </p:nvSpPr>
        <p:spPr/>
        <p:txBody>
          <a:bodyPr/>
          <a:lstStyle/>
          <a:p>
            <a:r>
              <a:rPr lang="en-AU">
                <a:latin typeface="+mj-lt"/>
              </a:rPr>
              <a:t>Imported charging station dataset (1)</a:t>
            </a:r>
          </a:p>
        </p:txBody>
      </p:sp>
      <p:pic>
        <p:nvPicPr>
          <p:cNvPr id="10" name="Picture 9" descr="A spreadsheet detailing the location and number of available charging stations. ">
            <a:extLst>
              <a:ext uri="{FF2B5EF4-FFF2-40B4-BE49-F238E27FC236}">
                <a16:creationId xmlns:a16="http://schemas.microsoft.com/office/drawing/2014/main" id="{D877DE18-5B64-D6F2-D66D-C82EC895BF49}"/>
              </a:ext>
            </a:extLst>
          </p:cNvPr>
          <p:cNvPicPr>
            <a:picLocks noChangeAspect="1"/>
          </p:cNvPicPr>
          <p:nvPr/>
        </p:nvPicPr>
        <p:blipFill>
          <a:blip r:embed="rId2"/>
          <a:stretch>
            <a:fillRect/>
          </a:stretch>
        </p:blipFill>
        <p:spPr>
          <a:xfrm>
            <a:off x="360000" y="1833303"/>
            <a:ext cx="11484000" cy="3641547"/>
          </a:xfrm>
          <a:prstGeom prst="rect">
            <a:avLst/>
          </a:prstGeom>
        </p:spPr>
      </p:pic>
      <p:sp>
        <p:nvSpPr>
          <p:cNvPr id="2" name="Slide Number Placeholder 1">
            <a:extLst>
              <a:ext uri="{FF2B5EF4-FFF2-40B4-BE49-F238E27FC236}">
                <a16:creationId xmlns:a16="http://schemas.microsoft.com/office/drawing/2014/main" id="{D77685B8-560A-BF20-8430-B03AAA5196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254479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D5DC5-984A-E753-7346-7836184B9FB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8D48C7B-92ED-A6FE-00CA-4300AB6332BE}"/>
              </a:ext>
            </a:extLst>
          </p:cNvPr>
          <p:cNvSpPr>
            <a:spLocks noGrp="1"/>
          </p:cNvSpPr>
          <p:nvPr>
            <p:ph type="title"/>
          </p:nvPr>
        </p:nvSpPr>
        <p:spPr/>
        <p:txBody>
          <a:bodyPr/>
          <a:lstStyle/>
          <a:p>
            <a:r>
              <a:rPr lang="en-AU">
                <a:latin typeface="+mj-lt"/>
              </a:rPr>
              <a:t>Imported charging station dataset (2)</a:t>
            </a:r>
          </a:p>
        </p:txBody>
      </p:sp>
      <p:pic>
        <p:nvPicPr>
          <p:cNvPr id="2" name="Picture 1" descr="A map from Transport for  NSW showing the locations of Electric Vehicle Charging Locations.">
            <a:extLst>
              <a:ext uri="{FF2B5EF4-FFF2-40B4-BE49-F238E27FC236}">
                <a16:creationId xmlns:a16="http://schemas.microsoft.com/office/drawing/2014/main" id="{97FB0B8C-93EE-A67D-95A7-A64236C48D3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88251" y="1063778"/>
            <a:ext cx="7815498" cy="5085231"/>
          </a:xfrm>
          <a:prstGeom prst="rect">
            <a:avLst/>
          </a:prstGeom>
        </p:spPr>
      </p:pic>
      <p:sp>
        <p:nvSpPr>
          <p:cNvPr id="4" name="TextBox 3">
            <a:extLst>
              <a:ext uri="{FF2B5EF4-FFF2-40B4-BE49-F238E27FC236}">
                <a16:creationId xmlns:a16="http://schemas.microsoft.com/office/drawing/2014/main" id="{19D994C1-3851-7C69-C288-795D5970DD4D}"/>
              </a:ext>
            </a:extLst>
          </p:cNvPr>
          <p:cNvSpPr txBox="1"/>
          <p:nvPr/>
        </p:nvSpPr>
        <p:spPr>
          <a:xfrm>
            <a:off x="2188251" y="6221001"/>
            <a:ext cx="7815498" cy="276999"/>
          </a:xfrm>
          <a:prstGeom prst="rect">
            <a:avLst/>
          </a:prstGeom>
          <a:noFill/>
        </p:spPr>
        <p:txBody>
          <a:bodyPr wrap="square">
            <a:spAutoFit/>
          </a:bodyPr>
          <a:lstStyle/>
          <a:p>
            <a:r>
              <a:rPr lang="en-AU" sz="1200"/>
              <a:t>Screenshot from Transport for NSW website © State of New South Wales (Transport for NSW)</a:t>
            </a:r>
          </a:p>
        </p:txBody>
      </p:sp>
      <p:sp>
        <p:nvSpPr>
          <p:cNvPr id="3" name="Slide Number Placeholder 2">
            <a:extLst>
              <a:ext uri="{FF2B5EF4-FFF2-40B4-BE49-F238E27FC236}">
                <a16:creationId xmlns:a16="http://schemas.microsoft.com/office/drawing/2014/main" id="{A0FCED97-5062-CB7D-F658-31B6616597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140932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237D6-34AA-69AC-C8DB-32A1DA115D4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DA67A3-38B3-DF92-718A-DB3BC884EC45}"/>
              </a:ext>
            </a:extLst>
          </p:cNvPr>
          <p:cNvSpPr>
            <a:spLocks noGrp="1"/>
          </p:cNvSpPr>
          <p:nvPr>
            <p:ph type="title"/>
          </p:nvPr>
        </p:nvSpPr>
        <p:spPr/>
        <p:txBody>
          <a:bodyPr/>
          <a:lstStyle/>
          <a:p>
            <a:r>
              <a:rPr lang="en-AU">
                <a:latin typeface="+mj-lt"/>
              </a:rPr>
              <a:t>Learning intentions and success criteria (2)</a:t>
            </a:r>
          </a:p>
        </p:txBody>
      </p:sp>
      <p:sp>
        <p:nvSpPr>
          <p:cNvPr id="3" name="TextBox 2">
            <a:extLst>
              <a:ext uri="{FF2B5EF4-FFF2-40B4-BE49-F238E27FC236}">
                <a16:creationId xmlns:a16="http://schemas.microsoft.com/office/drawing/2014/main" id="{489F22FF-2E20-B202-DBC1-15A564496971}"/>
              </a:ext>
            </a:extLst>
          </p:cNvPr>
          <p:cNvSpPr txBox="1"/>
          <p:nvPr/>
        </p:nvSpPr>
        <p:spPr>
          <a:xfrm>
            <a:off x="359998" y="1871183"/>
            <a:ext cx="11303000" cy="45596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the concept of Songlines and their importance to Aboriginal people</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trace the Kamilaroi Highway and explore the cultural significance along its route.</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respectfully articulate an understanding of Songlines and their role in Aboriginal culture and navigation</a:t>
            </a:r>
          </a:p>
          <a:p>
            <a:pPr marL="342900" indent="-342900">
              <a:lnSpc>
                <a:spcPct val="150000"/>
              </a:lnSpc>
              <a:spcAft>
                <a:spcPts val="1200"/>
              </a:spcAft>
              <a:buFont typeface="Arial"/>
              <a:buChar char="•"/>
            </a:pPr>
            <a:r>
              <a:rPr lang="en-AU" sz="2000">
                <a:ea typeface="+mn-lt"/>
                <a:cs typeface="Arial" panose="020B0604020202020204" pitchFamily="34" charset="0"/>
              </a:rPr>
              <a:t>identify the major towns along the Kamilaroi Highway and mark them on a map</a:t>
            </a:r>
          </a:p>
          <a:p>
            <a:pPr marL="342900" indent="-342900">
              <a:lnSpc>
                <a:spcPct val="150000"/>
              </a:lnSpc>
              <a:spcAft>
                <a:spcPts val="1200"/>
              </a:spcAft>
              <a:buFont typeface="Arial"/>
              <a:buChar char="•"/>
            </a:pPr>
            <a:r>
              <a:rPr lang="en-AU" sz="2000">
                <a:ea typeface="+mn-lt"/>
                <a:cs typeface="Arial" panose="020B0604020202020204" pitchFamily="34" charset="0"/>
              </a:rPr>
              <a:t>recognise the Aboriginal Nations or Countries associated with this route.</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8E57B7A7-9421-BBC9-7A96-EC62FF6395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3069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300454-352F-1B16-F696-975934BA719A}"/>
              </a:ext>
            </a:extLst>
          </p:cNvPr>
          <p:cNvSpPr>
            <a:spLocks noGrp="1"/>
          </p:cNvSpPr>
          <p:nvPr>
            <p:ph type="title"/>
          </p:nvPr>
        </p:nvSpPr>
        <p:spPr/>
        <p:txBody>
          <a:bodyPr/>
          <a:lstStyle/>
          <a:p>
            <a:r>
              <a:rPr lang="en-AU">
                <a:latin typeface="+mj-lt"/>
              </a:rPr>
              <a:t>Commercial EV charging stations</a:t>
            </a:r>
          </a:p>
        </p:txBody>
      </p:sp>
      <p:sp>
        <p:nvSpPr>
          <p:cNvPr id="12" name="Text Placeholder 11">
            <a:extLst>
              <a:ext uri="{FF2B5EF4-FFF2-40B4-BE49-F238E27FC236}">
                <a16:creationId xmlns:a16="http://schemas.microsoft.com/office/drawing/2014/main" id="{6AB72515-94EA-2386-D011-8B748E031963}"/>
              </a:ext>
            </a:extLst>
          </p:cNvPr>
          <p:cNvSpPr>
            <a:spLocks noGrp="1"/>
          </p:cNvSpPr>
          <p:nvPr>
            <p:ph type="body" sz="quarter" idx="17"/>
          </p:nvPr>
        </p:nvSpPr>
        <p:spPr>
          <a:xfrm>
            <a:off x="360000" y="1217054"/>
            <a:ext cx="11484000" cy="4807835"/>
          </a:xfrm>
        </p:spPr>
        <p:txBody>
          <a:bodyPr/>
          <a:lstStyle/>
          <a:p>
            <a:r>
              <a:rPr lang="en-AU" u="sng">
                <a:hlinkClick r:id="rId2"/>
              </a:rPr>
              <a:t>https://evpowerhouse.com.au/ev-charging-stations-australia-map/</a:t>
            </a:r>
            <a:endParaRPr lang="en-AU"/>
          </a:p>
          <a:p>
            <a:r>
              <a:rPr lang="en-AU" err="1"/>
              <a:t>ChargeFox</a:t>
            </a:r>
            <a:r>
              <a:rPr lang="en-AU"/>
              <a:t> Networks – </a:t>
            </a:r>
            <a:r>
              <a:rPr lang="en-AU" u="sng">
                <a:hlinkClick r:id="rId3"/>
              </a:rPr>
              <a:t>https://www.chargefox.com/charging-network</a:t>
            </a:r>
            <a:endParaRPr lang="en-AU"/>
          </a:p>
          <a:p>
            <a:r>
              <a:rPr lang="en-AU"/>
              <a:t>NRMA Networks – </a:t>
            </a:r>
            <a:r>
              <a:rPr lang="en-AU" u="sng">
                <a:hlinkClick r:id="rId4"/>
              </a:rPr>
              <a:t>https://www.mynrma.com.au/electric-vehicles/charging</a:t>
            </a:r>
            <a:endParaRPr lang="en-AU"/>
          </a:p>
          <a:p>
            <a:r>
              <a:rPr lang="en-AU" err="1"/>
              <a:t>EVie</a:t>
            </a:r>
            <a:r>
              <a:rPr lang="en-AU"/>
              <a:t> Networks – </a:t>
            </a:r>
            <a:r>
              <a:rPr lang="en-AU" u="sng">
                <a:hlinkClick r:id="rId5"/>
              </a:rPr>
              <a:t>https://evie.com.au/find-a-charger/</a:t>
            </a:r>
            <a:endParaRPr lang="en-AU"/>
          </a:p>
          <a:p>
            <a:r>
              <a:rPr lang="en-AU"/>
              <a:t>JOLT Networks – </a:t>
            </a:r>
            <a:r>
              <a:rPr lang="en-AU" u="sng">
                <a:hlinkClick r:id="rId6"/>
              </a:rPr>
              <a:t>https://jolt.com.au/find-a-charger/</a:t>
            </a:r>
            <a:endParaRPr lang="en-AU"/>
          </a:p>
          <a:p>
            <a:r>
              <a:rPr lang="en-AU"/>
              <a:t>ChargePoint Networks – </a:t>
            </a:r>
            <a:r>
              <a:rPr lang="en-AU" u="sng">
                <a:hlinkClick r:id="rId7"/>
              </a:rPr>
              <a:t>https://www.chargepoint.com/drivers</a:t>
            </a:r>
            <a:endParaRPr lang="en-AU"/>
          </a:p>
          <a:p>
            <a:r>
              <a:rPr lang="en-AU" err="1"/>
              <a:t>EVUp</a:t>
            </a:r>
            <a:r>
              <a:rPr lang="en-AU"/>
              <a:t> Networks – </a:t>
            </a:r>
            <a:r>
              <a:rPr lang="en-AU" u="sng">
                <a:hlinkClick r:id="rId8"/>
              </a:rPr>
              <a:t>https://www.evup.com.au/charge-now</a:t>
            </a:r>
            <a:endParaRPr lang="en-AU"/>
          </a:p>
          <a:p>
            <a:r>
              <a:rPr lang="en-AU"/>
              <a:t>bp pulse Australia Networks – </a:t>
            </a:r>
            <a:r>
              <a:rPr lang="en-AU" u="sng">
                <a:hlinkClick r:id="rId9"/>
              </a:rPr>
              <a:t>https://www.bp.com/en_au/australia/home/products-services/bppulse/find-a-charging-station.html</a:t>
            </a:r>
            <a:endParaRPr lang="en-AU"/>
          </a:p>
        </p:txBody>
      </p:sp>
      <p:sp>
        <p:nvSpPr>
          <p:cNvPr id="2" name="Slide Number Placeholder 1">
            <a:extLst>
              <a:ext uri="{FF2B5EF4-FFF2-40B4-BE49-F238E27FC236}">
                <a16:creationId xmlns:a16="http://schemas.microsoft.com/office/drawing/2014/main" id="{ED8A2E34-AC62-7993-3F41-2EB9CA0A4E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41140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76A2D3-A2FB-7678-9AD6-C8B8F74075D4}"/>
              </a:ext>
            </a:extLst>
          </p:cNvPr>
          <p:cNvSpPr>
            <a:spLocks noGrp="1"/>
          </p:cNvSpPr>
          <p:nvPr>
            <p:ph type="title"/>
          </p:nvPr>
        </p:nvSpPr>
        <p:spPr/>
        <p:txBody>
          <a:bodyPr/>
          <a:lstStyle/>
          <a:p>
            <a:r>
              <a:rPr lang="en-AU">
                <a:latin typeface="+mj-lt"/>
              </a:rPr>
              <a:t>Estimating travel times</a:t>
            </a:r>
          </a:p>
        </p:txBody>
      </p:sp>
      <p:pic>
        <p:nvPicPr>
          <p:cNvPr id="8" name="Picture 7" descr="Screenshot of  Google Maps indicating an example route from Willow Tree NSW to Bourke NSW. Image shows estimated travel time from Willow Tree to Bourke using Google Maps.">
            <a:extLst>
              <a:ext uri="{FF2B5EF4-FFF2-40B4-BE49-F238E27FC236}">
                <a16:creationId xmlns:a16="http://schemas.microsoft.com/office/drawing/2014/main" id="{3290BCED-0BCB-379B-E83E-ABC9BC1176DF}"/>
              </a:ext>
            </a:extLst>
          </p:cNvPr>
          <p:cNvPicPr>
            <a:picLocks noChangeAspect="1"/>
          </p:cNvPicPr>
          <p:nvPr/>
        </p:nvPicPr>
        <p:blipFill>
          <a:blip r:embed="rId2"/>
          <a:stretch>
            <a:fillRect/>
          </a:stretch>
        </p:blipFill>
        <p:spPr>
          <a:xfrm>
            <a:off x="830654" y="1314735"/>
            <a:ext cx="10530691" cy="4814331"/>
          </a:xfrm>
          <a:prstGeom prst="rect">
            <a:avLst/>
          </a:prstGeom>
          <a:ln w="3175">
            <a:solidFill>
              <a:schemeClr val="tx1"/>
            </a:solidFill>
          </a:ln>
        </p:spPr>
      </p:pic>
      <p:sp>
        <p:nvSpPr>
          <p:cNvPr id="10" name="TextBox 9">
            <a:extLst>
              <a:ext uri="{FF2B5EF4-FFF2-40B4-BE49-F238E27FC236}">
                <a16:creationId xmlns:a16="http://schemas.microsoft.com/office/drawing/2014/main" id="{7E04A973-BD48-73FA-4DCA-D681C21088E9}"/>
              </a:ext>
            </a:extLst>
          </p:cNvPr>
          <p:cNvSpPr txBox="1"/>
          <p:nvPr/>
        </p:nvSpPr>
        <p:spPr>
          <a:xfrm>
            <a:off x="830654" y="6184033"/>
            <a:ext cx="2478156" cy="276999"/>
          </a:xfrm>
          <a:prstGeom prst="rect">
            <a:avLst/>
          </a:prstGeom>
          <a:noFill/>
        </p:spPr>
        <p:txBody>
          <a:bodyPr wrap="square">
            <a:spAutoFit/>
          </a:bodyPr>
          <a:lstStyle/>
          <a:p>
            <a:r>
              <a:rPr lang="en-AU" sz="1200"/>
              <a:t>Map data © 2025 Google</a:t>
            </a:r>
          </a:p>
        </p:txBody>
      </p:sp>
      <p:sp>
        <p:nvSpPr>
          <p:cNvPr id="2" name="Slide Number Placeholder 1">
            <a:extLst>
              <a:ext uri="{FF2B5EF4-FFF2-40B4-BE49-F238E27FC236}">
                <a16:creationId xmlns:a16="http://schemas.microsoft.com/office/drawing/2014/main" id="{6B1CE32A-4DA6-EB75-47A4-E6D8434DC43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62473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4227-CA82-3745-3E57-889B351138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EA12C0B-19B9-47D6-BFC6-615AC96FE731}"/>
              </a:ext>
            </a:extLst>
          </p:cNvPr>
          <p:cNvSpPr>
            <a:spLocks noGrp="1"/>
          </p:cNvSpPr>
          <p:nvPr>
            <p:ph type="title"/>
          </p:nvPr>
        </p:nvSpPr>
        <p:spPr/>
        <p:txBody>
          <a:bodyPr/>
          <a:lstStyle/>
          <a:p>
            <a:r>
              <a:rPr lang="en-AU">
                <a:latin typeface="+mj-lt"/>
              </a:rPr>
              <a:t>Charging stations along a path</a:t>
            </a:r>
          </a:p>
        </p:txBody>
      </p:sp>
      <p:pic>
        <p:nvPicPr>
          <p:cNvPr id="3" name="Picture 2" descr="Screenshot of  Google Maps indicating an example route from Willow Tree NSW to Bourke NSW. Image shows charging stations between Willow Tree and Bourke NSW.">
            <a:extLst>
              <a:ext uri="{FF2B5EF4-FFF2-40B4-BE49-F238E27FC236}">
                <a16:creationId xmlns:a16="http://schemas.microsoft.com/office/drawing/2014/main" id="{513390AB-92A2-508B-96A2-2DBAF3EF28D1}"/>
              </a:ext>
            </a:extLst>
          </p:cNvPr>
          <p:cNvPicPr>
            <a:picLocks noChangeAspect="1"/>
          </p:cNvPicPr>
          <p:nvPr/>
        </p:nvPicPr>
        <p:blipFill>
          <a:blip r:embed="rId2"/>
          <a:stretch>
            <a:fillRect/>
          </a:stretch>
        </p:blipFill>
        <p:spPr>
          <a:xfrm>
            <a:off x="958019" y="1253075"/>
            <a:ext cx="10275961" cy="4708110"/>
          </a:xfrm>
          <a:prstGeom prst="rect">
            <a:avLst/>
          </a:prstGeom>
          <a:ln w="3175">
            <a:solidFill>
              <a:schemeClr val="tx1"/>
            </a:solidFill>
          </a:ln>
        </p:spPr>
      </p:pic>
      <p:sp>
        <p:nvSpPr>
          <p:cNvPr id="10" name="TextBox 9">
            <a:extLst>
              <a:ext uri="{FF2B5EF4-FFF2-40B4-BE49-F238E27FC236}">
                <a16:creationId xmlns:a16="http://schemas.microsoft.com/office/drawing/2014/main" id="{05B251AE-DFDF-BA67-86C2-5307EC400936}"/>
              </a:ext>
            </a:extLst>
          </p:cNvPr>
          <p:cNvSpPr txBox="1"/>
          <p:nvPr/>
        </p:nvSpPr>
        <p:spPr>
          <a:xfrm>
            <a:off x="958019" y="6031660"/>
            <a:ext cx="2478156" cy="276999"/>
          </a:xfrm>
          <a:prstGeom prst="rect">
            <a:avLst/>
          </a:prstGeom>
          <a:noFill/>
        </p:spPr>
        <p:txBody>
          <a:bodyPr wrap="square">
            <a:spAutoFit/>
          </a:bodyPr>
          <a:lstStyle/>
          <a:p>
            <a:r>
              <a:rPr lang="en-AU" sz="1200"/>
              <a:t>Map data © 2025 Google</a:t>
            </a:r>
          </a:p>
        </p:txBody>
      </p:sp>
      <p:sp>
        <p:nvSpPr>
          <p:cNvPr id="2" name="Slide Number Placeholder 1">
            <a:extLst>
              <a:ext uri="{FF2B5EF4-FFF2-40B4-BE49-F238E27FC236}">
                <a16:creationId xmlns:a16="http://schemas.microsoft.com/office/drawing/2014/main" id="{80916C4C-705C-4921-39CE-B9EF9A085F1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315509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C794-6DE4-00C9-92FD-37A0B84E401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1844D4-44EA-3E7E-EA42-9E16F177ACF2}"/>
              </a:ext>
            </a:extLst>
          </p:cNvPr>
          <p:cNvSpPr>
            <a:spLocks noGrp="1"/>
          </p:cNvSpPr>
          <p:nvPr>
            <p:ph type="title"/>
          </p:nvPr>
        </p:nvSpPr>
        <p:spPr/>
        <p:txBody>
          <a:bodyPr/>
          <a:lstStyle/>
          <a:p>
            <a:r>
              <a:rPr lang="en-AU"/>
              <a:t>Example destination calculations – Bourke</a:t>
            </a:r>
          </a:p>
        </p:txBody>
      </p:sp>
      <p:pic>
        <p:nvPicPr>
          <p:cNvPr id="4" name="Picture 3" descr="Screenshot of OpenStreetMap indicating an example route from Willow Tree NSW to Bourke NSW">
            <a:extLst>
              <a:ext uri="{FF2B5EF4-FFF2-40B4-BE49-F238E27FC236}">
                <a16:creationId xmlns:a16="http://schemas.microsoft.com/office/drawing/2014/main" id="{0DBE2E38-AAB0-42E3-BB44-ED4C5023E906}"/>
              </a:ext>
            </a:extLst>
          </p:cNvPr>
          <p:cNvPicPr>
            <a:picLocks noChangeAspect="1"/>
          </p:cNvPicPr>
          <p:nvPr/>
        </p:nvPicPr>
        <p:blipFill>
          <a:blip r:embed="rId2"/>
          <a:stretch>
            <a:fillRect/>
          </a:stretch>
        </p:blipFill>
        <p:spPr>
          <a:xfrm>
            <a:off x="725975" y="1063950"/>
            <a:ext cx="10740050" cy="4924367"/>
          </a:xfrm>
          <a:prstGeom prst="rect">
            <a:avLst/>
          </a:prstGeom>
          <a:ln w="3175">
            <a:solidFill>
              <a:schemeClr val="tx1"/>
            </a:solidFill>
          </a:ln>
        </p:spPr>
      </p:pic>
      <p:sp>
        <p:nvSpPr>
          <p:cNvPr id="15" name="TextBox 14">
            <a:extLst>
              <a:ext uri="{FF2B5EF4-FFF2-40B4-BE49-F238E27FC236}">
                <a16:creationId xmlns:a16="http://schemas.microsoft.com/office/drawing/2014/main" id="{C79CB1A7-E1AB-880D-909B-DA99D2AA9A9E}"/>
              </a:ext>
            </a:extLst>
          </p:cNvPr>
          <p:cNvSpPr txBox="1"/>
          <p:nvPr/>
        </p:nvSpPr>
        <p:spPr>
          <a:xfrm>
            <a:off x="725975" y="6008166"/>
            <a:ext cx="5266824" cy="276999"/>
          </a:xfrm>
          <a:prstGeom prst="rect">
            <a:avLst/>
          </a:prstGeom>
          <a:noFill/>
        </p:spPr>
        <p:txBody>
          <a:bodyPr wrap="square">
            <a:spAutoFit/>
          </a:bodyPr>
          <a:lstStyle/>
          <a:p>
            <a:r>
              <a:rPr lang="en-AU" sz="1200"/>
              <a:t>Map data from OpenStreetMap © OpenStreetMap</a:t>
            </a:r>
          </a:p>
        </p:txBody>
      </p:sp>
      <p:sp>
        <p:nvSpPr>
          <p:cNvPr id="2" name="Slide Number Placeholder 1">
            <a:extLst>
              <a:ext uri="{FF2B5EF4-FFF2-40B4-BE49-F238E27FC236}">
                <a16:creationId xmlns:a16="http://schemas.microsoft.com/office/drawing/2014/main" id="{BBCC3F6E-B135-E207-1979-6B2401AFFA4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25866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831C3B2-0323-69D6-9ED8-1D83734DBDDD}"/>
              </a:ext>
            </a:extLst>
          </p:cNvPr>
          <p:cNvSpPr>
            <a:spLocks noGrp="1"/>
          </p:cNvSpPr>
          <p:nvPr>
            <p:ph type="title"/>
          </p:nvPr>
        </p:nvSpPr>
        <p:spPr>
          <a:xfrm>
            <a:off x="354000" y="-545601"/>
            <a:ext cx="11484000" cy="545601"/>
          </a:xfrm>
        </p:spPr>
        <p:txBody>
          <a:bodyPr/>
          <a:lstStyle/>
          <a:p>
            <a:r>
              <a:rPr lang="en-AU" err="1"/>
              <a:t>Plugshare</a:t>
            </a:r>
            <a:endParaRPr lang="en-AU"/>
          </a:p>
        </p:txBody>
      </p:sp>
      <p:pic>
        <p:nvPicPr>
          <p:cNvPr id="17" name="Picture 16" descr="A map of South East Australia from Plugshare with pins marking available charging stations. ">
            <a:extLst>
              <a:ext uri="{FF2B5EF4-FFF2-40B4-BE49-F238E27FC236}">
                <a16:creationId xmlns:a16="http://schemas.microsoft.com/office/drawing/2014/main" id="{127111CD-AB8B-0F3D-5E19-DDD82DB0EC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0171" y="0"/>
            <a:ext cx="9071658" cy="6858000"/>
          </a:xfrm>
          <a:prstGeom prst="rect">
            <a:avLst/>
          </a:prstGeom>
        </p:spPr>
      </p:pic>
      <p:sp>
        <p:nvSpPr>
          <p:cNvPr id="2" name="Slide Number Placeholder 1">
            <a:extLst>
              <a:ext uri="{FF2B5EF4-FFF2-40B4-BE49-F238E27FC236}">
                <a16:creationId xmlns:a16="http://schemas.microsoft.com/office/drawing/2014/main" id="{5DE248CF-0005-AD41-0D5A-85750E8BA6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28433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D2C90-E5DF-28C2-C38E-5A49CB95A7D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C750830-FAEA-3F35-1FBC-91A38C56269A}"/>
              </a:ext>
            </a:extLst>
          </p:cNvPr>
          <p:cNvSpPr>
            <a:spLocks noGrp="1"/>
          </p:cNvSpPr>
          <p:nvPr>
            <p:ph type="title"/>
          </p:nvPr>
        </p:nvSpPr>
        <p:spPr/>
        <p:txBody>
          <a:bodyPr/>
          <a:lstStyle/>
          <a:p>
            <a:r>
              <a:rPr lang="en-AU">
                <a:latin typeface="+mj-lt"/>
              </a:rPr>
              <a:t>A better route planner</a:t>
            </a:r>
          </a:p>
        </p:txBody>
      </p:sp>
      <p:pic>
        <p:nvPicPr>
          <p:cNvPr id="3" name="Picture 2" descr="Shows alternate route planning to ensure access to charging stations and availability.&#10;">
            <a:extLst>
              <a:ext uri="{FF2B5EF4-FFF2-40B4-BE49-F238E27FC236}">
                <a16:creationId xmlns:a16="http://schemas.microsoft.com/office/drawing/2014/main" id="{5E5576A3-FE7C-908E-A274-2A2FE92A1E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3998" y="982520"/>
            <a:ext cx="8784004" cy="5842224"/>
          </a:xfrm>
          <a:prstGeom prst="rect">
            <a:avLst/>
          </a:prstGeom>
        </p:spPr>
      </p:pic>
      <p:sp>
        <p:nvSpPr>
          <p:cNvPr id="2" name="Slide Number Placeholder 1">
            <a:extLst>
              <a:ext uri="{FF2B5EF4-FFF2-40B4-BE49-F238E27FC236}">
                <a16:creationId xmlns:a16="http://schemas.microsoft.com/office/drawing/2014/main" id="{26280783-B6C8-2F16-A35C-587E81F4AF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42358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612C-4BAA-9F97-B29F-BBF4819015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A3DB90-11F9-25AC-9E24-C963DB984118}"/>
              </a:ext>
            </a:extLst>
          </p:cNvPr>
          <p:cNvSpPr>
            <a:spLocks noGrp="1"/>
          </p:cNvSpPr>
          <p:nvPr>
            <p:ph type="title"/>
          </p:nvPr>
        </p:nvSpPr>
        <p:spPr/>
        <p:txBody>
          <a:bodyPr/>
          <a:lstStyle/>
          <a:p>
            <a:r>
              <a:rPr lang="en-AU">
                <a:latin typeface="+mj-lt"/>
              </a:rPr>
              <a:t>Learning intentions and success criteria (9)</a:t>
            </a:r>
          </a:p>
        </p:txBody>
      </p:sp>
      <p:sp>
        <p:nvSpPr>
          <p:cNvPr id="3" name="TextBox 2">
            <a:extLst>
              <a:ext uri="{FF2B5EF4-FFF2-40B4-BE49-F238E27FC236}">
                <a16:creationId xmlns:a16="http://schemas.microsoft.com/office/drawing/2014/main" id="{28C761BD-AB24-C519-CE0F-5C547C98F64B}"/>
              </a:ext>
            </a:extLst>
          </p:cNvPr>
          <p:cNvSpPr txBox="1"/>
          <p:nvPr/>
        </p:nvSpPr>
        <p:spPr>
          <a:xfrm>
            <a:off x="370416" y="1894417"/>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break down a complex problem into smaller, manageable steps.</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write step-by-step instructions (algorithms) for planning their trip.</a:t>
            </a:r>
          </a:p>
          <a:p>
            <a:pPr>
              <a:lnSpc>
                <a:spcPct val="150000"/>
              </a:lnSpc>
              <a:spcAft>
                <a:spcPts val="1200"/>
              </a:spcAft>
            </a:pPr>
            <a:r>
              <a:rPr lang="en-AU" sz="2000" b="1">
                <a:solidFill>
                  <a:schemeClr val="accent1"/>
                </a:solidFill>
                <a:latin typeface="+mj-lt"/>
                <a:cs typeface="Arial" panose="020B0604020202020204" pitchFamily="34" charset="0"/>
              </a:rPr>
              <a:t>We can</a:t>
            </a:r>
          </a:p>
          <a:p>
            <a:pPr marL="342900" indent="-342900">
              <a:lnSpc>
                <a:spcPct val="150000"/>
              </a:lnSpc>
              <a:spcAft>
                <a:spcPts val="1200"/>
              </a:spcAft>
              <a:buFont typeface="Arial"/>
              <a:buChar char="•"/>
            </a:pPr>
            <a:r>
              <a:rPr lang="en-AU" sz="2000">
                <a:ea typeface="+mn-lt"/>
                <a:cs typeface="Arial" panose="020B0604020202020204" pitchFamily="34" charset="0"/>
              </a:rPr>
              <a:t>break down the problem of planning an EV car trip into smaller steps and identify key variables.</a:t>
            </a:r>
          </a:p>
          <a:p>
            <a:pPr marL="342900" indent="-342900">
              <a:lnSpc>
                <a:spcPct val="150000"/>
              </a:lnSpc>
              <a:spcAft>
                <a:spcPts val="1200"/>
              </a:spcAft>
              <a:buFont typeface="Arial"/>
              <a:buChar char="•"/>
            </a:pPr>
            <a:r>
              <a:rPr lang="en-AU" sz="2000">
                <a:ea typeface="+mn-lt"/>
                <a:cs typeface="Arial" panose="020B0604020202020204" pitchFamily="34" charset="0"/>
              </a:rPr>
              <a:t>sequence steps logically to plan an EV car trip.</a:t>
            </a:r>
          </a:p>
        </p:txBody>
      </p:sp>
      <p:sp>
        <p:nvSpPr>
          <p:cNvPr id="2" name="Slide Number Placeholder 1">
            <a:extLst>
              <a:ext uri="{FF2B5EF4-FFF2-40B4-BE49-F238E27FC236}">
                <a16:creationId xmlns:a16="http://schemas.microsoft.com/office/drawing/2014/main" id="{B484CF28-92C7-C9F4-9CAE-62D0EB5D5E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4155879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D15FD-C690-8FC4-CAB1-2A95E77CF73B}"/>
              </a:ext>
            </a:extLst>
          </p:cNvPr>
          <p:cNvSpPr txBox="1">
            <a:spLocks noGrp="1"/>
          </p:cNvSpPr>
          <p:nvPr>
            <p:ph type="title" idx="4294967295"/>
          </p:nvPr>
        </p:nvSpPr>
        <p:spPr>
          <a:xfrm>
            <a:off x="0" y="-646331"/>
            <a:ext cx="121380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Computer Science Basics: Algorithms (duration 2:29)</a:t>
            </a:r>
          </a:p>
        </p:txBody>
      </p:sp>
      <p:pic>
        <p:nvPicPr>
          <p:cNvPr id="3" name="Online Media 2" descr="Image shows thumbnail for YouTube clip embedded into this slide: 'Computer Science Basics: Algorithms'&#10;https://www.youtube.com/watch?v=kM9ASKAni_s">
            <a:hlinkClick r:id="" action="ppaction://media"/>
            <a:extLst>
              <a:ext uri="{FF2B5EF4-FFF2-40B4-BE49-F238E27FC236}">
                <a16:creationId xmlns:a16="http://schemas.microsoft.com/office/drawing/2014/main" id="{F429DA0D-6AC6-5AEA-36C1-DB3924A4CB6F}"/>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F0268B3C-49C3-4980-DB12-CCA8889B4C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166871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C3F0-DB8D-0D69-86C4-6B450CCAF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6276-5E14-C2DA-25C5-9472DEBA60FD}"/>
              </a:ext>
            </a:extLst>
          </p:cNvPr>
          <p:cNvSpPr>
            <a:spLocks noGrp="1"/>
          </p:cNvSpPr>
          <p:nvPr>
            <p:ph type="ctrTitle"/>
          </p:nvPr>
        </p:nvSpPr>
        <p:spPr/>
        <p:txBody>
          <a:bodyPr/>
          <a:lstStyle/>
          <a:p>
            <a:r>
              <a:rPr lang="en-AU">
                <a:latin typeface="+mj-lt"/>
              </a:rPr>
              <a:t>Algorithms</a:t>
            </a:r>
          </a:p>
        </p:txBody>
      </p:sp>
    </p:spTree>
    <p:extLst>
      <p:ext uri="{BB962C8B-B14F-4D97-AF65-F5344CB8AC3E}">
        <p14:creationId xmlns:p14="http://schemas.microsoft.com/office/powerpoint/2010/main" val="7986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C2AE-11CB-828B-17E5-8849EF7BA7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2DC0DC-05F6-8028-DAF3-3DD9F047D582}"/>
              </a:ext>
            </a:extLst>
          </p:cNvPr>
          <p:cNvSpPr>
            <a:spLocks noGrp="1"/>
          </p:cNvSpPr>
          <p:nvPr>
            <p:ph type="title"/>
          </p:nvPr>
        </p:nvSpPr>
        <p:spPr/>
        <p:txBody>
          <a:bodyPr/>
          <a:lstStyle/>
          <a:p>
            <a:r>
              <a:rPr lang="en-AU">
                <a:latin typeface="+mj-lt"/>
              </a:rPr>
              <a:t>Learning intentions and success criteria (10)</a:t>
            </a:r>
          </a:p>
        </p:txBody>
      </p:sp>
      <p:sp>
        <p:nvSpPr>
          <p:cNvPr id="3" name="TextBox 2">
            <a:extLst>
              <a:ext uri="{FF2B5EF4-FFF2-40B4-BE49-F238E27FC236}">
                <a16:creationId xmlns:a16="http://schemas.microsoft.com/office/drawing/2014/main" id="{231D7741-05D3-CDCD-1F02-9ECC119D12A7}"/>
              </a:ext>
            </a:extLst>
          </p:cNvPr>
          <p:cNvSpPr txBox="1"/>
          <p:nvPr/>
        </p:nvSpPr>
        <p:spPr>
          <a:xfrm>
            <a:off x="370416" y="1894417"/>
            <a:ext cx="11303000" cy="39440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use algorithms to solve a problem or complete a task</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how to create algorithms to determine the best path to a destination.</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analyse a task as a set of instructions</a:t>
            </a:r>
          </a:p>
          <a:p>
            <a:pPr marL="342900" indent="-342900">
              <a:lnSpc>
                <a:spcPct val="150000"/>
              </a:lnSpc>
              <a:spcAft>
                <a:spcPts val="1200"/>
              </a:spcAft>
              <a:buFont typeface="Arial"/>
              <a:buChar char="•"/>
            </a:pPr>
            <a:r>
              <a:rPr lang="en-AU" sz="2000">
                <a:ea typeface="+mn-lt"/>
                <a:cs typeface="Arial" panose="020B0604020202020204" pitchFamily="34" charset="0"/>
              </a:rPr>
              <a:t>create a clear algorithm to determine possible paths and the shortest route for a given trip scenario.</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11741BFC-0360-682F-DEFB-07CFFCC16E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95876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2366-4915-92E6-07B6-A9C148B214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1879AA-80B2-0ECD-3313-BB41A0075488}"/>
              </a:ext>
            </a:extLst>
          </p:cNvPr>
          <p:cNvSpPr>
            <a:spLocks noGrp="1"/>
          </p:cNvSpPr>
          <p:nvPr>
            <p:ph type="title"/>
          </p:nvPr>
        </p:nvSpPr>
        <p:spPr/>
        <p:txBody>
          <a:bodyPr/>
          <a:lstStyle/>
          <a:p>
            <a:r>
              <a:rPr lang="en-AU">
                <a:latin typeface="+mj-lt"/>
              </a:rPr>
              <a:t>What are Songlines?</a:t>
            </a:r>
          </a:p>
        </p:txBody>
      </p:sp>
      <p:sp>
        <p:nvSpPr>
          <p:cNvPr id="13" name="Text Placeholder 12">
            <a:extLst>
              <a:ext uri="{FF2B5EF4-FFF2-40B4-BE49-F238E27FC236}">
                <a16:creationId xmlns:a16="http://schemas.microsoft.com/office/drawing/2014/main" id="{6F151366-8E30-EB85-1055-21E31FB06C79}"/>
              </a:ext>
            </a:extLst>
          </p:cNvPr>
          <p:cNvSpPr>
            <a:spLocks noGrp="1"/>
          </p:cNvSpPr>
          <p:nvPr>
            <p:ph type="body" sz="quarter" idx="18"/>
          </p:nvPr>
        </p:nvSpPr>
        <p:spPr>
          <a:xfrm>
            <a:off x="360000" y="982520"/>
            <a:ext cx="11483998" cy="356423"/>
          </a:xfrm>
        </p:spPr>
        <p:txBody>
          <a:bodyPr/>
          <a:lstStyle/>
          <a:p>
            <a:r>
              <a:rPr lang="en-AU">
                <a:latin typeface="+mj-lt"/>
              </a:rPr>
              <a:t>Research and discussion</a:t>
            </a:r>
          </a:p>
        </p:txBody>
      </p:sp>
      <p:sp>
        <p:nvSpPr>
          <p:cNvPr id="12" name="Text Placeholder 11">
            <a:extLst>
              <a:ext uri="{FF2B5EF4-FFF2-40B4-BE49-F238E27FC236}">
                <a16:creationId xmlns:a16="http://schemas.microsoft.com/office/drawing/2014/main" id="{CB7D977B-8754-CA3B-BC1A-52C132707D5A}"/>
              </a:ext>
            </a:extLst>
          </p:cNvPr>
          <p:cNvSpPr>
            <a:spLocks noGrp="1"/>
          </p:cNvSpPr>
          <p:nvPr>
            <p:ph type="body" sz="quarter" idx="17"/>
          </p:nvPr>
        </p:nvSpPr>
        <p:spPr/>
        <p:txBody>
          <a:bodyPr vert="horz" lIns="0" tIns="0" rIns="0" bIns="0" rtlCol="0" anchor="t">
            <a:noAutofit/>
          </a:bodyPr>
          <a:lstStyle/>
          <a:p>
            <a:pPr>
              <a:spcAft>
                <a:spcPts val="3600"/>
              </a:spcAft>
            </a:pPr>
            <a:r>
              <a:rPr lang="en-AU">
                <a:latin typeface="+mn-lt"/>
                <a:cs typeface="Arial"/>
              </a:rPr>
              <a:t>What do Songlines mean to Aboriginal and Torres Strait Islander people?</a:t>
            </a:r>
          </a:p>
          <a:p>
            <a:pPr>
              <a:spcAft>
                <a:spcPts val="3600"/>
              </a:spcAft>
            </a:pPr>
            <a:r>
              <a:rPr lang="en-AU">
                <a:latin typeface="+mn-lt"/>
                <a:cs typeface="Arial"/>
              </a:rPr>
              <a:t>What are some of the key components of Songlines?</a:t>
            </a:r>
            <a:endParaRPr lang="en-US">
              <a:cs typeface="Arial"/>
            </a:endParaRPr>
          </a:p>
        </p:txBody>
      </p:sp>
      <p:sp>
        <p:nvSpPr>
          <p:cNvPr id="3" name="Slide Number Placeholder 2">
            <a:extLst>
              <a:ext uri="{FF2B5EF4-FFF2-40B4-BE49-F238E27FC236}">
                <a16:creationId xmlns:a16="http://schemas.microsoft.com/office/drawing/2014/main" id="{633BE772-3B9C-055A-0D08-2C8A1E0908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415332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812C1-3309-68A7-751E-233F5045CA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6B6FA8-D3B8-0675-0203-337679257B63}"/>
              </a:ext>
            </a:extLst>
          </p:cNvPr>
          <p:cNvSpPr>
            <a:spLocks noGrp="1"/>
          </p:cNvSpPr>
          <p:nvPr>
            <p:ph type="title"/>
          </p:nvPr>
        </p:nvSpPr>
        <p:spPr/>
        <p:txBody>
          <a:bodyPr/>
          <a:lstStyle/>
          <a:p>
            <a:r>
              <a:rPr lang="en-AU">
                <a:latin typeface="+mj-lt"/>
              </a:rPr>
              <a:t>Trip planning</a:t>
            </a:r>
          </a:p>
        </p:txBody>
      </p:sp>
      <p:sp>
        <p:nvSpPr>
          <p:cNvPr id="6" name="Text Placeholder 5">
            <a:extLst>
              <a:ext uri="{FF2B5EF4-FFF2-40B4-BE49-F238E27FC236}">
                <a16:creationId xmlns:a16="http://schemas.microsoft.com/office/drawing/2014/main" id="{D1E44CEB-772D-8D7B-E3BF-C0AE2A0347A8}"/>
              </a:ext>
            </a:extLst>
          </p:cNvPr>
          <p:cNvSpPr>
            <a:spLocks noGrp="1"/>
          </p:cNvSpPr>
          <p:nvPr>
            <p:ph type="body" sz="quarter" idx="17"/>
          </p:nvPr>
        </p:nvSpPr>
        <p:spPr>
          <a:xfrm>
            <a:off x="360000" y="1205136"/>
            <a:ext cx="5983650" cy="5128914"/>
          </a:xfrm>
        </p:spPr>
        <p:txBody>
          <a:bodyPr/>
          <a:lstStyle/>
          <a:p>
            <a:r>
              <a:rPr lang="en-AU" sz="1800">
                <a:latin typeface="+mn-lt"/>
              </a:rPr>
              <a:t>Identify key variables and important considerations for your trip, including:</a:t>
            </a:r>
          </a:p>
          <a:p>
            <a:pPr marL="342900" indent="-342900">
              <a:buFont typeface="Arial" panose="020B0604020202020204" pitchFamily="34" charset="0"/>
              <a:buChar char="•"/>
            </a:pPr>
            <a:r>
              <a:rPr lang="en-AU" sz="1800">
                <a:latin typeface="+mn-lt"/>
              </a:rPr>
              <a:t>destination (or distance remaining)</a:t>
            </a:r>
          </a:p>
          <a:p>
            <a:pPr marL="342900" indent="-342900">
              <a:buFont typeface="Arial" panose="020B0604020202020204" pitchFamily="34" charset="0"/>
              <a:buChar char="•"/>
            </a:pPr>
            <a:r>
              <a:rPr lang="en-AU" sz="1800">
                <a:latin typeface="+mn-lt"/>
              </a:rPr>
              <a:t>EV range</a:t>
            </a:r>
          </a:p>
          <a:p>
            <a:pPr marL="342900" indent="-342900">
              <a:buFont typeface="Arial" panose="020B0604020202020204" pitchFamily="34" charset="0"/>
              <a:buChar char="•"/>
            </a:pPr>
            <a:r>
              <a:rPr lang="en-AU" sz="1800">
                <a:latin typeface="+mn-lt"/>
              </a:rPr>
              <a:t>current battery charge</a:t>
            </a:r>
          </a:p>
          <a:p>
            <a:pPr marL="342900" indent="-342900">
              <a:buFont typeface="Arial" panose="020B0604020202020204" pitchFamily="34" charset="0"/>
              <a:buChar char="•"/>
            </a:pPr>
            <a:r>
              <a:rPr lang="en-AU" sz="1800">
                <a:latin typeface="+mn-lt"/>
              </a:rPr>
              <a:t>location of recharge stations</a:t>
            </a:r>
          </a:p>
          <a:p>
            <a:pPr marL="342900" indent="-342900">
              <a:buFont typeface="Arial" panose="020B0604020202020204" pitchFamily="34" charset="0"/>
              <a:buChar char="•"/>
            </a:pPr>
            <a:r>
              <a:rPr lang="en-AU" sz="1800">
                <a:latin typeface="+mn-lt"/>
              </a:rPr>
              <a:t>time to recharge</a:t>
            </a:r>
          </a:p>
          <a:p>
            <a:pPr marL="342900" indent="-342900">
              <a:buFont typeface="Arial" panose="020B0604020202020204" pitchFamily="34" charset="0"/>
              <a:buChar char="•"/>
            </a:pPr>
            <a:r>
              <a:rPr lang="en-AU" sz="1800">
                <a:latin typeface="+mn-lt"/>
              </a:rPr>
              <a:t>driving time (2-hour limit and then break).</a:t>
            </a:r>
          </a:p>
          <a:p>
            <a:r>
              <a:rPr lang="en-AU" sz="1800">
                <a:latin typeface="+mn-lt"/>
              </a:rPr>
              <a:t>Calculate distances between charging stations and determine if stops are necessary.</a:t>
            </a:r>
          </a:p>
          <a:p>
            <a:endParaRPr lang="en-AU" sz="1800">
              <a:latin typeface="+mn-lt"/>
            </a:endParaRPr>
          </a:p>
        </p:txBody>
      </p:sp>
      <p:grpSp>
        <p:nvGrpSpPr>
          <p:cNvPr id="10" name="Group 9">
            <a:extLst>
              <a:ext uri="{FF2B5EF4-FFF2-40B4-BE49-F238E27FC236}">
                <a16:creationId xmlns:a16="http://schemas.microsoft.com/office/drawing/2014/main" id="{E97FE523-3321-3B02-10AB-8690650E90B9}"/>
              </a:ext>
              <a:ext uri="{C183D7F6-B498-43B3-948B-1728B52AA6E4}">
                <adec:decorative xmlns:adec="http://schemas.microsoft.com/office/drawing/2017/decorative" val="1"/>
              </a:ext>
            </a:extLst>
          </p:cNvPr>
          <p:cNvGrpSpPr/>
          <p:nvPr/>
        </p:nvGrpSpPr>
        <p:grpSpPr>
          <a:xfrm>
            <a:off x="6704803" y="1609858"/>
            <a:ext cx="4635715" cy="4114800"/>
            <a:chOff x="7494925" y="1567086"/>
            <a:chExt cx="4635715" cy="4114800"/>
          </a:xfrm>
        </p:grpSpPr>
        <p:sp>
          <p:nvSpPr>
            <p:cNvPr id="8" name="Freeform 3">
              <a:extLst>
                <a:ext uri="{FF2B5EF4-FFF2-40B4-BE49-F238E27FC236}">
                  <a16:creationId xmlns:a16="http://schemas.microsoft.com/office/drawing/2014/main" id="{B6E0B92C-8D01-9D3A-5266-BD9DE0570D76}"/>
                </a:ext>
              </a:extLst>
            </p:cNvPr>
            <p:cNvSpPr/>
            <p:nvPr/>
          </p:nvSpPr>
          <p:spPr>
            <a:xfrm>
              <a:off x="7494925" y="1567086"/>
              <a:ext cx="4337075" cy="4114800"/>
            </a:xfrm>
            <a:custGeom>
              <a:avLst/>
              <a:gdLst/>
              <a:ahLst/>
              <a:cxnLst/>
              <a:rect l="l" t="t" r="r" b="b"/>
              <a:pathLst>
                <a:path w="4337075" h="4114800">
                  <a:moveTo>
                    <a:pt x="0" y="0"/>
                  </a:moveTo>
                  <a:lnTo>
                    <a:pt x="4337075" y="0"/>
                  </a:lnTo>
                  <a:lnTo>
                    <a:pt x="4337075" y="4114800"/>
                  </a:lnTo>
                  <a:lnTo>
                    <a:pt x="0" y="4114800"/>
                  </a:lnTo>
                  <a:lnTo>
                    <a:pt x="0" y="0"/>
                  </a:lnTo>
                  <a:close/>
                </a:path>
              </a:pathLst>
            </a:custGeom>
            <a:blipFill>
              <a:blip r:embed="rId2" cstate="screen">
                <a:extLst>
                  <a:ext uri="{28A0092B-C50C-407E-A947-70E740481C1C}">
                    <a14:useLocalDpi xmlns:a14="http://schemas.microsoft.com/office/drawing/2010/main"/>
                  </a:ext>
                </a:extLst>
              </a:blip>
              <a:stretch>
                <a:fillRect/>
              </a:stretch>
            </a:blipFill>
            <a:ln cap="sq">
              <a:noFill/>
              <a:prstDash val="solid"/>
              <a:miter/>
            </a:ln>
          </p:spPr>
          <p:txBody>
            <a:bodyPr/>
            <a:lstStyle/>
            <a:p>
              <a:endParaRPr lang="en-AU"/>
            </a:p>
          </p:txBody>
        </p:sp>
        <p:sp>
          <p:nvSpPr>
            <p:cNvPr id="9" name="Freeform 7">
              <a:extLst>
                <a:ext uri="{FF2B5EF4-FFF2-40B4-BE49-F238E27FC236}">
                  <a16:creationId xmlns:a16="http://schemas.microsoft.com/office/drawing/2014/main" id="{A2BD169D-671D-4CF4-A881-55E0EE0FC1B1}"/>
                </a:ext>
              </a:extLst>
            </p:cNvPr>
            <p:cNvSpPr/>
            <p:nvPr/>
          </p:nvSpPr>
          <p:spPr>
            <a:xfrm>
              <a:off x="11062303" y="2534016"/>
              <a:ext cx="1068337" cy="1496795"/>
            </a:xfrm>
            <a:custGeom>
              <a:avLst/>
              <a:gdLst/>
              <a:ahLst/>
              <a:cxnLst/>
              <a:rect l="l" t="t" r="r" b="b"/>
              <a:pathLst>
                <a:path w="1068337" h="1496795">
                  <a:moveTo>
                    <a:pt x="0" y="0"/>
                  </a:moveTo>
                  <a:lnTo>
                    <a:pt x="1068337" y="0"/>
                  </a:lnTo>
                  <a:lnTo>
                    <a:pt x="1068337" y="1496795"/>
                  </a:lnTo>
                  <a:lnTo>
                    <a:pt x="0" y="1496795"/>
                  </a:lnTo>
                  <a:lnTo>
                    <a:pt x="0" y="0"/>
                  </a:lnTo>
                  <a:close/>
                </a:path>
              </a:pathLst>
            </a:custGeom>
            <a:blipFill>
              <a:blip r:embed="rId3" cstate="screen">
                <a:extLst>
                  <a:ext uri="{28A0092B-C50C-407E-A947-70E740481C1C}">
                    <a14:useLocalDpi xmlns:a14="http://schemas.microsoft.com/office/drawing/2010/main"/>
                  </a:ext>
                </a:extLst>
              </a:blip>
              <a:stretch>
                <a:fillRect/>
              </a:stretch>
            </a:blipFill>
            <a:ln cap="sq">
              <a:noFill/>
              <a:prstDash val="solid"/>
              <a:miter/>
            </a:ln>
          </p:spPr>
          <p:txBody>
            <a:bodyPr/>
            <a:lstStyle/>
            <a:p>
              <a:endParaRPr lang="en-AU"/>
            </a:p>
          </p:txBody>
        </p:sp>
      </p:grpSp>
      <p:sp>
        <p:nvSpPr>
          <p:cNvPr id="2" name="Slide Number Placeholder 1">
            <a:extLst>
              <a:ext uri="{FF2B5EF4-FFF2-40B4-BE49-F238E27FC236}">
                <a16:creationId xmlns:a16="http://schemas.microsoft.com/office/drawing/2014/main" id="{579E9251-062A-9CC5-9FE1-574FCD7BCF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32136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4028CF-477A-8133-31EB-8C33D738D6C8}"/>
              </a:ext>
            </a:extLst>
          </p:cNvPr>
          <p:cNvSpPr>
            <a:spLocks noGrp="1"/>
          </p:cNvSpPr>
          <p:nvPr>
            <p:ph type="title"/>
          </p:nvPr>
        </p:nvSpPr>
        <p:spPr/>
        <p:txBody>
          <a:bodyPr/>
          <a:lstStyle/>
          <a:p>
            <a:r>
              <a:rPr lang="en-AU">
                <a:latin typeface="+mj-lt"/>
              </a:rPr>
              <a:t>Algorithm for trip planning</a:t>
            </a:r>
          </a:p>
        </p:txBody>
      </p:sp>
      <p:sp>
        <p:nvSpPr>
          <p:cNvPr id="4" name="Text Placeholder 3">
            <a:extLst>
              <a:ext uri="{FF2B5EF4-FFF2-40B4-BE49-F238E27FC236}">
                <a16:creationId xmlns:a16="http://schemas.microsoft.com/office/drawing/2014/main" id="{544E8267-C581-2AF1-C590-0B9C28F0340A}"/>
              </a:ext>
            </a:extLst>
          </p:cNvPr>
          <p:cNvSpPr>
            <a:spLocks noGrp="1"/>
          </p:cNvSpPr>
          <p:nvPr>
            <p:ph type="body" sz="quarter" idx="17"/>
          </p:nvPr>
        </p:nvSpPr>
        <p:spPr/>
        <p:txBody>
          <a:bodyPr/>
          <a:lstStyle/>
          <a:p>
            <a:r>
              <a:rPr lang="en-AU">
                <a:latin typeface="+mn-lt"/>
              </a:rPr>
              <a:t>Each group creates an algorithm for planning the trip. Students outline the steps needed to:</a:t>
            </a:r>
          </a:p>
          <a:p>
            <a:pPr marL="342900" indent="-342900">
              <a:buFont typeface="Arial" panose="020B0604020202020204" pitchFamily="34" charset="0"/>
              <a:buChar char="•"/>
            </a:pPr>
            <a:r>
              <a:rPr lang="en-AU">
                <a:latin typeface="+mn-lt"/>
              </a:rPr>
              <a:t>identify possible paths to destination</a:t>
            </a:r>
          </a:p>
          <a:p>
            <a:pPr marL="342900" indent="-342900">
              <a:buFont typeface="Arial" panose="020B0604020202020204" pitchFamily="34" charset="0"/>
              <a:buChar char="•"/>
            </a:pPr>
            <a:r>
              <a:rPr lang="en-AU">
                <a:latin typeface="+mn-lt"/>
              </a:rPr>
              <a:t>calculate total distances for trip</a:t>
            </a:r>
          </a:p>
          <a:p>
            <a:pPr marL="342900" indent="-342900">
              <a:buFont typeface="Arial" panose="020B0604020202020204" pitchFamily="34" charset="0"/>
              <a:buChar char="•"/>
            </a:pPr>
            <a:r>
              <a:rPr lang="en-AU">
                <a:latin typeface="+mn-lt"/>
              </a:rPr>
              <a:t>select shortest (or best) route</a:t>
            </a:r>
          </a:p>
          <a:p>
            <a:pPr marL="342900" indent="-342900">
              <a:buFont typeface="Arial" panose="020B0604020202020204" pitchFamily="34" charset="0"/>
              <a:buChar char="•"/>
            </a:pPr>
            <a:r>
              <a:rPr lang="en-AU">
                <a:latin typeface="+mn-lt"/>
              </a:rPr>
              <a:t>check the locations of charging stations</a:t>
            </a:r>
          </a:p>
          <a:p>
            <a:pPr marL="342900" indent="-342900">
              <a:buFont typeface="Arial" panose="020B0604020202020204" pitchFamily="34" charset="0"/>
              <a:buChar char="•"/>
            </a:pPr>
            <a:r>
              <a:rPr lang="en-AU">
                <a:latin typeface="+mn-lt"/>
              </a:rPr>
              <a:t>check each section of path is within EV’s battery range.</a:t>
            </a:r>
          </a:p>
          <a:p>
            <a:endParaRPr lang="en-AU">
              <a:latin typeface="+mn-lt"/>
            </a:endParaRPr>
          </a:p>
        </p:txBody>
      </p:sp>
      <p:sp>
        <p:nvSpPr>
          <p:cNvPr id="2" name="Slide Number Placeholder 1">
            <a:extLst>
              <a:ext uri="{FF2B5EF4-FFF2-40B4-BE49-F238E27FC236}">
                <a16:creationId xmlns:a16="http://schemas.microsoft.com/office/drawing/2014/main" id="{5274F60C-B938-47E4-1E0D-0C9CDBF9E4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1632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95A8-0535-0614-9DDE-90197AE90A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14DE1B-6532-30A3-4AFF-F96A6B8724F8}"/>
              </a:ext>
            </a:extLst>
          </p:cNvPr>
          <p:cNvSpPr>
            <a:spLocks noGrp="1"/>
          </p:cNvSpPr>
          <p:nvPr>
            <p:ph type="title"/>
          </p:nvPr>
        </p:nvSpPr>
        <p:spPr/>
        <p:txBody>
          <a:bodyPr/>
          <a:lstStyle/>
          <a:p>
            <a:r>
              <a:rPr lang="en-AU">
                <a:latin typeface="+mj-lt"/>
              </a:rPr>
              <a:t>Learning intentions and success criteria (11)</a:t>
            </a:r>
          </a:p>
        </p:txBody>
      </p:sp>
      <p:sp>
        <p:nvSpPr>
          <p:cNvPr id="3" name="TextBox 2">
            <a:extLst>
              <a:ext uri="{FF2B5EF4-FFF2-40B4-BE49-F238E27FC236}">
                <a16:creationId xmlns:a16="http://schemas.microsoft.com/office/drawing/2014/main" id="{1BC1FDD9-8B54-1344-71C5-D5E9AA74EF12}"/>
              </a:ext>
            </a:extLst>
          </p:cNvPr>
          <p:cNvSpPr txBox="1"/>
          <p:nvPr/>
        </p:nvSpPr>
        <p:spPr>
          <a:xfrm>
            <a:off x="370416" y="1894417"/>
            <a:ext cx="11303000" cy="42518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Identify constraints that influence the planning of EV trips, including vehicle range, charging station locations, and recharge time..</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accurately identify specific constraints influencing planning of EV trips, including vehicle range, charging station locations, and recharge time.</a:t>
            </a:r>
          </a:p>
          <a:p>
            <a:pPr marL="342900" indent="-342900">
              <a:lnSpc>
                <a:spcPct val="150000"/>
              </a:lnSpc>
              <a:spcAft>
                <a:spcPts val="1200"/>
              </a:spcAft>
              <a:buFont typeface="Arial"/>
              <a:buChar char="•"/>
            </a:pPr>
            <a:r>
              <a:rPr lang="en-AU" sz="2000">
                <a:cs typeface="Arial" panose="020B0604020202020204" pitchFamily="34" charset="0"/>
              </a:rPr>
              <a:t>accurately use and explain relevant terminology related to electric vehicles and an engineering design process in context.</a:t>
            </a:r>
          </a:p>
        </p:txBody>
      </p:sp>
      <p:sp>
        <p:nvSpPr>
          <p:cNvPr id="2" name="Slide Number Placeholder 1">
            <a:extLst>
              <a:ext uri="{FF2B5EF4-FFF2-40B4-BE49-F238E27FC236}">
                <a16:creationId xmlns:a16="http://schemas.microsoft.com/office/drawing/2014/main" id="{0F0BC01A-2CDC-B3A9-FCB6-452CFC825A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3698071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E9A5AD-0532-DD84-4879-1ECA099018B4}"/>
              </a:ext>
            </a:extLst>
          </p:cNvPr>
          <p:cNvSpPr txBox="1">
            <a:spLocks noGrp="1"/>
          </p:cNvSpPr>
          <p:nvPr>
            <p:ph type="title" idx="4294967295"/>
          </p:nvPr>
        </p:nvSpPr>
        <p:spPr>
          <a:xfrm>
            <a:off x="0" y="-808331"/>
            <a:ext cx="1213802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‘How to plan an EV road trip – The Route’ (7:28)</a:t>
            </a:r>
          </a:p>
        </p:txBody>
      </p:sp>
      <p:pic>
        <p:nvPicPr>
          <p:cNvPr id="3" name="Online Media 2" descr="Image shows thumbnail for YouTube clip embedded into this slide: 'How to plan an EV road trip - The Route'&#10;https://www.youtube.com/watch?v=Xy93DoN7BHg">
            <a:hlinkClick r:id="" action="ppaction://media"/>
            <a:extLst>
              <a:ext uri="{FF2B5EF4-FFF2-40B4-BE49-F238E27FC236}">
                <a16:creationId xmlns:a16="http://schemas.microsoft.com/office/drawing/2014/main" id="{E1B2C73E-23CC-994A-C488-D10BFBFA0112}"/>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2" name="Slide Number Placeholder 1">
            <a:extLst>
              <a:ext uri="{FF2B5EF4-FFF2-40B4-BE49-F238E27FC236}">
                <a16:creationId xmlns:a16="http://schemas.microsoft.com/office/drawing/2014/main" id="{C9141541-E7BA-F135-A52B-584A2D9997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36261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14B3-0EA6-EA03-370B-DA3297C3B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C5B9D-C914-1C08-1D44-E94164361D46}"/>
              </a:ext>
            </a:extLst>
          </p:cNvPr>
          <p:cNvSpPr>
            <a:spLocks noGrp="1"/>
          </p:cNvSpPr>
          <p:nvPr>
            <p:ph type="ctrTitle"/>
          </p:nvPr>
        </p:nvSpPr>
        <p:spPr/>
        <p:txBody>
          <a:bodyPr/>
          <a:lstStyle/>
          <a:p>
            <a:r>
              <a:rPr lang="en-AU">
                <a:latin typeface="+mj-lt"/>
              </a:rPr>
              <a:t>Spreadsheet functions</a:t>
            </a:r>
          </a:p>
        </p:txBody>
      </p:sp>
    </p:spTree>
    <p:extLst>
      <p:ext uri="{BB962C8B-B14F-4D97-AF65-F5344CB8AC3E}">
        <p14:creationId xmlns:p14="http://schemas.microsoft.com/office/powerpoint/2010/main" val="105128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CE7FE-1F73-21E8-548E-0C07A88B81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C7D0EB-DC22-099D-9521-272DA10CB264}"/>
              </a:ext>
            </a:extLst>
          </p:cNvPr>
          <p:cNvSpPr>
            <a:spLocks noGrp="1"/>
          </p:cNvSpPr>
          <p:nvPr>
            <p:ph type="title"/>
          </p:nvPr>
        </p:nvSpPr>
        <p:spPr/>
        <p:txBody>
          <a:bodyPr/>
          <a:lstStyle/>
          <a:p>
            <a:r>
              <a:rPr lang="en-AU">
                <a:latin typeface="+mj-lt"/>
              </a:rPr>
              <a:t>Learning intentions and success criteria (12)</a:t>
            </a:r>
          </a:p>
        </p:txBody>
      </p:sp>
      <p:sp>
        <p:nvSpPr>
          <p:cNvPr id="3" name="TextBox 2">
            <a:extLst>
              <a:ext uri="{FF2B5EF4-FFF2-40B4-BE49-F238E27FC236}">
                <a16:creationId xmlns:a16="http://schemas.microsoft.com/office/drawing/2014/main" id="{B8530842-1C5F-C86D-1217-29BD0B0AF516}"/>
              </a:ext>
            </a:extLst>
          </p:cNvPr>
          <p:cNvSpPr txBox="1"/>
          <p:nvPr/>
        </p:nvSpPr>
        <p:spPr>
          <a:xfrm>
            <a:off x="370416" y="1894417"/>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the purpose of using functions in spreadsheets</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apply common spreadsheet functions to process data.</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clearly explain the purpose of selected spreadsheet functions</a:t>
            </a:r>
          </a:p>
          <a:p>
            <a:pPr marL="342900" indent="-342900">
              <a:lnSpc>
                <a:spcPct val="150000"/>
              </a:lnSpc>
              <a:spcAft>
                <a:spcPts val="1200"/>
              </a:spcAft>
              <a:buFont typeface="Arial"/>
              <a:buChar char="•"/>
            </a:pPr>
            <a:r>
              <a:rPr lang="en-AU" sz="2000">
                <a:ea typeface="+mn-lt"/>
                <a:cs typeface="Arial" panose="020B0604020202020204" pitchFamily="34" charset="0"/>
              </a:rPr>
              <a:t>select and use functions like SUM, AVERAGE, and IF in a spreadsheet.</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3F065585-901B-4B34-1C58-D12E7A6D4A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85</a:t>
            </a:fld>
            <a:endParaRPr lang="en-AU"/>
          </a:p>
        </p:txBody>
      </p:sp>
    </p:spTree>
    <p:extLst>
      <p:ext uri="{BB962C8B-B14F-4D97-AF65-F5344CB8AC3E}">
        <p14:creationId xmlns:p14="http://schemas.microsoft.com/office/powerpoint/2010/main" val="19821497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A13E1-310F-3DFD-087C-47E60E9B29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F29C86-5BCB-8423-7BF5-FFDCE93EA3C3}"/>
              </a:ext>
            </a:extLst>
          </p:cNvPr>
          <p:cNvSpPr txBox="1">
            <a:spLocks noGrp="1"/>
          </p:cNvSpPr>
          <p:nvPr>
            <p:ph type="title" idx="4294967295"/>
          </p:nvPr>
        </p:nvSpPr>
        <p:spPr>
          <a:xfrm>
            <a:off x="0" y="-646331"/>
            <a:ext cx="1216501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How to use the SUM function in Microsoft Excel (0:37) </a:t>
            </a:r>
            <a:endParaRPr kumimoji="0" lang="en-US" sz="3600" b="0" i="0" u="none" strike="noStrike" kern="1200" cap="none" spc="0" normalizeH="0" baseline="0" noProof="0">
              <a:ln>
                <a:noFill/>
              </a:ln>
              <a:solidFill>
                <a:schemeClr val="accent1"/>
              </a:solidFill>
              <a:effectLst/>
              <a:uLnTx/>
              <a:uFillTx/>
              <a:latin typeface="+mn-lt"/>
              <a:ea typeface="+mn-ea"/>
              <a:cs typeface="+mn-cs"/>
            </a:endParaRPr>
          </a:p>
        </p:txBody>
      </p:sp>
      <p:pic>
        <p:nvPicPr>
          <p:cNvPr id="2" name="Online Media 1" descr="Image shows thumbnail for YouTube clip embedded into this slide: 'How to use the SUM function in Microsoft Excel'">
            <a:hlinkClick r:id="" action="ppaction://media"/>
            <a:extLst>
              <a:ext uri="{FF2B5EF4-FFF2-40B4-BE49-F238E27FC236}">
                <a16:creationId xmlns:a16="http://schemas.microsoft.com/office/drawing/2014/main" id="{B460C371-0FAE-AF4D-01D0-44FA4F439FC9}"/>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3" name="Slide Number Placeholder 2">
            <a:extLst>
              <a:ext uri="{FF2B5EF4-FFF2-40B4-BE49-F238E27FC236}">
                <a16:creationId xmlns:a16="http://schemas.microsoft.com/office/drawing/2014/main" id="{FB5DC220-7935-E3E7-EF0C-0DC49270CD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86</a:t>
            </a:fld>
            <a:endParaRPr lang="en-AU"/>
          </a:p>
        </p:txBody>
      </p:sp>
    </p:spTree>
    <p:extLst>
      <p:ext uri="{BB962C8B-B14F-4D97-AF65-F5344CB8AC3E}">
        <p14:creationId xmlns:p14="http://schemas.microsoft.com/office/powerpoint/2010/main" val="189916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A3CF2-E529-939F-53F1-E82111C0E6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62D56F-58A2-4881-5DCC-C24228D06B92}"/>
              </a:ext>
            </a:extLst>
          </p:cNvPr>
          <p:cNvSpPr txBox="1">
            <a:spLocks noGrp="1"/>
          </p:cNvSpPr>
          <p:nvPr>
            <p:ph type="title" idx="4294967295"/>
          </p:nvPr>
        </p:nvSpPr>
        <p:spPr>
          <a:xfrm>
            <a:off x="-26987" y="-646331"/>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n-lt"/>
                <a:ea typeface="+mn-ea"/>
                <a:cs typeface="+mn-cs"/>
              </a:rPr>
              <a:t>How to use the IF function in Microsoft Excel (0:52) </a:t>
            </a:r>
            <a:endParaRPr kumimoji="0" lang="en-US" sz="3600" b="0" i="0" u="none" strike="noStrike" kern="1200" cap="none" spc="0" normalizeH="0" baseline="0" noProof="0">
              <a:ln>
                <a:noFill/>
              </a:ln>
              <a:solidFill>
                <a:schemeClr val="accent1"/>
              </a:solidFill>
              <a:effectLst/>
              <a:uLnTx/>
              <a:uFillTx/>
              <a:latin typeface="+mn-lt"/>
              <a:ea typeface="+mn-ea"/>
              <a:cs typeface="+mn-cs"/>
            </a:endParaRPr>
          </a:p>
        </p:txBody>
      </p:sp>
      <p:pic>
        <p:nvPicPr>
          <p:cNvPr id="2" name="Online Media 1" descr="Image shows thumbnail for YouTube clip embedded into this slide: 'How to use the IF function in Microsoft Excel'">
            <a:hlinkClick r:id="" action="ppaction://media"/>
            <a:extLst>
              <a:ext uri="{FF2B5EF4-FFF2-40B4-BE49-F238E27FC236}">
                <a16:creationId xmlns:a16="http://schemas.microsoft.com/office/drawing/2014/main" id="{E4ABD355-4D55-1740-BBB0-099EB0B4E46A}"/>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
        <p:nvSpPr>
          <p:cNvPr id="3" name="Slide Number Placeholder 2">
            <a:extLst>
              <a:ext uri="{FF2B5EF4-FFF2-40B4-BE49-F238E27FC236}">
                <a16:creationId xmlns:a16="http://schemas.microsoft.com/office/drawing/2014/main" id="{165DD42C-A538-A5FF-9414-C0532DB929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87</a:t>
            </a:fld>
            <a:endParaRPr lang="en-AU">
              <a:solidFill>
                <a:schemeClr val="bg1"/>
              </a:solidFill>
            </a:endParaRPr>
          </a:p>
        </p:txBody>
      </p:sp>
    </p:spTree>
    <p:extLst>
      <p:ext uri="{BB962C8B-B14F-4D97-AF65-F5344CB8AC3E}">
        <p14:creationId xmlns:p14="http://schemas.microsoft.com/office/powerpoint/2010/main" val="328561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05E0-36EB-2C90-5F1E-727B849DC9F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D469E49-C907-C463-5E46-5FB1EA44BC8F}"/>
              </a:ext>
            </a:extLst>
          </p:cNvPr>
          <p:cNvSpPr>
            <a:spLocks noGrp="1"/>
          </p:cNvSpPr>
          <p:nvPr>
            <p:ph type="ctrTitle"/>
          </p:nvPr>
        </p:nvSpPr>
        <p:spPr/>
        <p:txBody>
          <a:bodyPr/>
          <a:lstStyle/>
          <a:p>
            <a:r>
              <a:rPr lang="en-AU">
                <a:latin typeface="+mj-lt"/>
              </a:rPr>
              <a:t>Control structures – sequence</a:t>
            </a:r>
          </a:p>
        </p:txBody>
      </p:sp>
    </p:spTree>
    <p:extLst>
      <p:ext uri="{BB962C8B-B14F-4D97-AF65-F5344CB8AC3E}">
        <p14:creationId xmlns:p14="http://schemas.microsoft.com/office/powerpoint/2010/main" val="301914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F1505-E710-2729-52EB-C272F9FED0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5862E0-444B-81B4-DFDA-7CEF719C0AB7}"/>
              </a:ext>
            </a:extLst>
          </p:cNvPr>
          <p:cNvSpPr>
            <a:spLocks noGrp="1"/>
          </p:cNvSpPr>
          <p:nvPr>
            <p:ph type="title"/>
          </p:nvPr>
        </p:nvSpPr>
        <p:spPr/>
        <p:txBody>
          <a:bodyPr/>
          <a:lstStyle/>
          <a:p>
            <a:r>
              <a:rPr lang="en-AU">
                <a:latin typeface="+mj-lt"/>
              </a:rPr>
              <a:t>Learning intentions and success criteria (13)</a:t>
            </a:r>
          </a:p>
        </p:txBody>
      </p:sp>
      <p:sp>
        <p:nvSpPr>
          <p:cNvPr id="3" name="TextBox 2">
            <a:extLst>
              <a:ext uri="{FF2B5EF4-FFF2-40B4-BE49-F238E27FC236}">
                <a16:creationId xmlns:a16="http://schemas.microsoft.com/office/drawing/2014/main" id="{3BD9E152-D78D-76D5-BA98-0867E0941FA7}"/>
              </a:ext>
            </a:extLst>
          </p:cNvPr>
          <p:cNvSpPr txBox="1"/>
          <p:nvPr/>
        </p:nvSpPr>
        <p:spPr>
          <a:xfrm>
            <a:off x="370416" y="1894417"/>
            <a:ext cx="11303000"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understand the concept of programming control structures</a:t>
            </a:r>
          </a:p>
          <a:p>
            <a:pPr marL="342900" indent="-342900">
              <a:lnSpc>
                <a:spcPct val="150000"/>
              </a:lnSpc>
              <a:spcAft>
                <a:spcPts val="1200"/>
              </a:spcAft>
              <a:buFont typeface="Arial" panose="020B0604020202020204" pitchFamily="34" charset="0"/>
              <a:buChar char="•"/>
            </a:pPr>
            <a:r>
              <a:rPr lang="en-AU" sz="2000">
                <a:cs typeface="Arial" panose="020B0604020202020204" pitchFamily="34" charset="0"/>
              </a:rPr>
              <a:t>write a simple Python program that includes a sequence of operations and handles user input.</a:t>
            </a:r>
          </a:p>
          <a:p>
            <a:pPr>
              <a:lnSpc>
                <a:spcPct val="150000"/>
              </a:lnSpc>
              <a:spcAft>
                <a:spcPts val="12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2000">
                <a:cs typeface="Arial" panose="020B0604020202020204" pitchFamily="34" charset="0"/>
              </a:rPr>
              <a:t>explain what programming control structures are and how they control the flow of a program</a:t>
            </a:r>
            <a:endParaRPr lang="en-US" sz="2000">
              <a:ea typeface="+mn-lt"/>
              <a:cs typeface="Arial" panose="020B0604020202020204" pitchFamily="34" charset="0"/>
            </a:endParaRPr>
          </a:p>
          <a:p>
            <a:pPr marL="342900" indent="-342900">
              <a:lnSpc>
                <a:spcPct val="150000"/>
              </a:lnSpc>
              <a:spcAft>
                <a:spcPts val="1200"/>
              </a:spcAft>
              <a:buFont typeface="Arial"/>
              <a:buChar char="•"/>
            </a:pPr>
            <a:r>
              <a:rPr lang="en-AU" sz="2000">
                <a:ea typeface="+mn-lt"/>
                <a:cs typeface="Arial" panose="020B0604020202020204" pitchFamily="34" charset="0"/>
              </a:rPr>
              <a:t>implement basic sequences in Python.</a:t>
            </a:r>
            <a:endParaRPr lang="en-AU">
              <a:cs typeface="Arial" panose="020B0604020202020204" pitchFamily="34" charset="0"/>
            </a:endParaRPr>
          </a:p>
        </p:txBody>
      </p:sp>
      <p:sp>
        <p:nvSpPr>
          <p:cNvPr id="2" name="Slide Number Placeholder 1">
            <a:extLst>
              <a:ext uri="{FF2B5EF4-FFF2-40B4-BE49-F238E27FC236}">
                <a16:creationId xmlns:a16="http://schemas.microsoft.com/office/drawing/2014/main" id="{7782391C-911C-8B02-E5C4-C423DAC6DD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89</a:t>
            </a:fld>
            <a:endParaRPr lang="en-AU"/>
          </a:p>
        </p:txBody>
      </p:sp>
    </p:spTree>
    <p:extLst>
      <p:ext uri="{BB962C8B-B14F-4D97-AF65-F5344CB8AC3E}">
        <p14:creationId xmlns:p14="http://schemas.microsoft.com/office/powerpoint/2010/main" val="121915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E182E7-131D-D0D4-4C43-D2C51A6070EB}"/>
              </a:ext>
            </a:extLst>
          </p:cNvPr>
          <p:cNvSpPr>
            <a:spLocks noGrp="1"/>
          </p:cNvSpPr>
          <p:nvPr>
            <p:ph type="title"/>
          </p:nvPr>
        </p:nvSpPr>
        <p:spPr>
          <a:xfrm>
            <a:off x="380987" y="-545601"/>
            <a:ext cx="11484000" cy="545601"/>
          </a:xfrm>
        </p:spPr>
        <p:txBody>
          <a:bodyPr/>
          <a:lstStyle/>
          <a:p>
            <a:r>
              <a:rPr lang="en-US"/>
              <a:t>What are song lines? (1:52)</a:t>
            </a:r>
          </a:p>
        </p:txBody>
      </p:sp>
      <p:pic>
        <p:nvPicPr>
          <p:cNvPr id="6" name="Online Media 5" title="What are song lines?">
            <a:hlinkClick r:id="" action="ppaction://media"/>
            <a:extLst>
              <a:ext uri="{FF2B5EF4-FFF2-40B4-BE49-F238E27FC236}">
                <a16:creationId xmlns:a16="http://schemas.microsoft.com/office/drawing/2014/main" id="{6894C99E-15E6-4A61-210C-7C37AC74CF1C}"/>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9D0AA1D4-0F1A-EBF5-1938-64B3F4A990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9</a:t>
            </a:fld>
            <a:endParaRPr lang="en-AU">
              <a:solidFill>
                <a:schemeClr val="bg1"/>
              </a:solidFill>
            </a:endParaRPr>
          </a:p>
        </p:txBody>
      </p:sp>
    </p:spTree>
    <p:extLst>
      <p:ext uri="{BB962C8B-B14F-4D97-AF65-F5344CB8AC3E}">
        <p14:creationId xmlns:p14="http://schemas.microsoft.com/office/powerpoint/2010/main" val="17653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A659E3-87FF-96A5-97EA-6E21ADE4EF28}"/>
              </a:ext>
            </a:extLst>
          </p:cNvPr>
          <p:cNvSpPr>
            <a:spLocks noGrp="1"/>
          </p:cNvSpPr>
          <p:nvPr>
            <p:ph type="title"/>
          </p:nvPr>
        </p:nvSpPr>
        <p:spPr/>
        <p:txBody>
          <a:bodyPr/>
          <a:lstStyle/>
          <a:p>
            <a:r>
              <a:rPr lang="en-AU">
                <a:latin typeface="+mj-lt"/>
              </a:rPr>
              <a:t>Building blocks of programming</a:t>
            </a:r>
          </a:p>
        </p:txBody>
      </p:sp>
      <p:sp>
        <p:nvSpPr>
          <p:cNvPr id="7" name="Text Placeholder 6">
            <a:extLst>
              <a:ext uri="{FF2B5EF4-FFF2-40B4-BE49-F238E27FC236}">
                <a16:creationId xmlns:a16="http://schemas.microsoft.com/office/drawing/2014/main" id="{1A576990-C2BE-72C7-C4F6-AA7EB74C952F}"/>
              </a:ext>
            </a:extLst>
          </p:cNvPr>
          <p:cNvSpPr>
            <a:spLocks noGrp="1"/>
          </p:cNvSpPr>
          <p:nvPr>
            <p:ph type="body" sz="quarter" idx="18"/>
          </p:nvPr>
        </p:nvSpPr>
        <p:spPr/>
        <p:txBody>
          <a:bodyPr/>
          <a:lstStyle/>
          <a:p>
            <a:r>
              <a:rPr lang="en-AU">
                <a:latin typeface="+mj-lt"/>
              </a:rPr>
              <a:t>Sequence, selection, and repetition (loops)</a:t>
            </a:r>
          </a:p>
        </p:txBody>
      </p:sp>
      <p:pic>
        <p:nvPicPr>
          <p:cNvPr id="3" name="Online Media 2" descr="Image shows thumbnail for YouTube clip embedded into this slide: 'Computer Science Basics: Sequences, Selections, and Loops'">
            <a:hlinkClick r:id="" action="ppaction://media"/>
            <a:extLst>
              <a:ext uri="{FF2B5EF4-FFF2-40B4-BE49-F238E27FC236}">
                <a16:creationId xmlns:a16="http://schemas.microsoft.com/office/drawing/2014/main" id="{6F9C8ADA-9449-AF0C-0E16-20CFCAA799EB}"/>
              </a:ext>
            </a:extLst>
          </p:cNvPr>
          <p:cNvPicPr>
            <a:picLocks noRot="1" noChangeAspect="1"/>
          </p:cNvPicPr>
          <p:nvPr>
            <a:videoFile r:link="rId1"/>
          </p:nvPr>
        </p:nvPicPr>
        <p:blipFill>
          <a:blip r:embed="rId4"/>
          <a:stretch>
            <a:fillRect/>
          </a:stretch>
        </p:blipFill>
        <p:spPr>
          <a:xfrm>
            <a:off x="2136000" y="1616059"/>
            <a:ext cx="8092017" cy="4572000"/>
          </a:xfrm>
          <a:prstGeom prst="rect">
            <a:avLst/>
          </a:prstGeom>
        </p:spPr>
      </p:pic>
      <p:sp>
        <p:nvSpPr>
          <p:cNvPr id="9" name="TextBox 8">
            <a:extLst>
              <a:ext uri="{FF2B5EF4-FFF2-40B4-BE49-F238E27FC236}">
                <a16:creationId xmlns:a16="http://schemas.microsoft.com/office/drawing/2014/main" id="{F4252ED1-90AF-A7D8-8C20-A8275A2001A6}"/>
              </a:ext>
            </a:extLst>
          </p:cNvPr>
          <p:cNvSpPr txBox="1"/>
          <p:nvPr/>
        </p:nvSpPr>
        <p:spPr>
          <a:xfrm>
            <a:off x="2136000" y="6239001"/>
            <a:ext cx="6097218" cy="276999"/>
          </a:xfrm>
          <a:prstGeom prst="rect">
            <a:avLst/>
          </a:prstGeom>
          <a:noFill/>
        </p:spPr>
        <p:txBody>
          <a:bodyPr wrap="square">
            <a:spAutoFit/>
          </a:bodyPr>
          <a:lstStyle/>
          <a:p>
            <a:r>
              <a:rPr lang="en-AU" sz="1200">
                <a:hlinkClick r:id="rId5"/>
              </a:rPr>
              <a:t>https://www.youtube.com/watch?v=eSYeHlwDCNA</a:t>
            </a:r>
            <a:r>
              <a:rPr lang="en-AU" sz="1200"/>
              <a:t> (2:26)</a:t>
            </a:r>
          </a:p>
        </p:txBody>
      </p:sp>
      <p:sp>
        <p:nvSpPr>
          <p:cNvPr id="2" name="Slide Number Placeholder 1">
            <a:extLst>
              <a:ext uri="{FF2B5EF4-FFF2-40B4-BE49-F238E27FC236}">
                <a16:creationId xmlns:a16="http://schemas.microsoft.com/office/drawing/2014/main" id="{CA35A402-3F08-2BF2-757D-B828573CA55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370798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54020D-0454-FDD4-EEDC-8E4882FFA768}"/>
              </a:ext>
            </a:extLst>
          </p:cNvPr>
          <p:cNvSpPr>
            <a:spLocks noGrp="1"/>
          </p:cNvSpPr>
          <p:nvPr>
            <p:ph type="title"/>
          </p:nvPr>
        </p:nvSpPr>
        <p:spPr/>
        <p:txBody>
          <a:bodyPr/>
          <a:lstStyle/>
          <a:p>
            <a:r>
              <a:rPr lang="en-AU">
                <a:latin typeface="+mj-lt"/>
              </a:rPr>
              <a:t>Sequence </a:t>
            </a:r>
          </a:p>
        </p:txBody>
      </p:sp>
      <p:sp>
        <p:nvSpPr>
          <p:cNvPr id="8" name="Content Placeholder 7">
            <a:extLst>
              <a:ext uri="{FF2B5EF4-FFF2-40B4-BE49-F238E27FC236}">
                <a16:creationId xmlns:a16="http://schemas.microsoft.com/office/drawing/2014/main" id="{1E416FF7-2EF9-E491-335A-11AB46F9F5F5}"/>
              </a:ext>
            </a:extLst>
          </p:cNvPr>
          <p:cNvSpPr>
            <a:spLocks noGrp="1"/>
          </p:cNvSpPr>
          <p:nvPr>
            <p:ph sz="quarter" idx="19"/>
          </p:nvPr>
        </p:nvSpPr>
        <p:spPr/>
        <p:txBody>
          <a:bodyPr/>
          <a:lstStyle/>
          <a:p>
            <a:r>
              <a:rPr lang="en-AU">
                <a:latin typeface="+mn-lt"/>
              </a:rPr>
              <a:t>The sequence control structure simply executes instructions in a straight top-to-bottom order</a:t>
            </a:r>
          </a:p>
          <a:p>
            <a:r>
              <a:rPr lang="en-AU">
                <a:latin typeface="+mn-lt"/>
              </a:rPr>
              <a:t>Each instruction is performed one after another without any decision-making or looping.</a:t>
            </a:r>
          </a:p>
          <a:p>
            <a:endParaRPr lang="en-AU">
              <a:latin typeface="+mn-lt"/>
            </a:endParaRPr>
          </a:p>
        </p:txBody>
      </p:sp>
      <p:sp>
        <p:nvSpPr>
          <p:cNvPr id="17" name="Freeform: Shape 16">
            <a:extLst>
              <a:ext uri="{FF2B5EF4-FFF2-40B4-BE49-F238E27FC236}">
                <a16:creationId xmlns:a16="http://schemas.microsoft.com/office/drawing/2014/main" id="{9E25E7B2-4A73-B70C-C5F3-C95558DB22AE}"/>
              </a:ext>
            </a:extLst>
          </p:cNvPr>
          <p:cNvSpPr/>
          <p:nvPr/>
        </p:nvSpPr>
        <p:spPr>
          <a:xfrm>
            <a:off x="352899" y="4631080"/>
            <a:ext cx="1464340" cy="878604"/>
          </a:xfrm>
          <a:custGeom>
            <a:avLst/>
            <a:gdLst>
              <a:gd name="connsiteX0" fmla="*/ 0 w 1464340"/>
              <a:gd name="connsiteY0" fmla="*/ 87860 h 878604"/>
              <a:gd name="connsiteX1" fmla="*/ 87860 w 1464340"/>
              <a:gd name="connsiteY1" fmla="*/ 0 h 878604"/>
              <a:gd name="connsiteX2" fmla="*/ 1376480 w 1464340"/>
              <a:gd name="connsiteY2" fmla="*/ 0 h 878604"/>
              <a:gd name="connsiteX3" fmla="*/ 1464340 w 1464340"/>
              <a:gd name="connsiteY3" fmla="*/ 87860 h 878604"/>
              <a:gd name="connsiteX4" fmla="*/ 1464340 w 1464340"/>
              <a:gd name="connsiteY4" fmla="*/ 790744 h 878604"/>
              <a:gd name="connsiteX5" fmla="*/ 1376480 w 1464340"/>
              <a:gd name="connsiteY5" fmla="*/ 878604 h 878604"/>
              <a:gd name="connsiteX6" fmla="*/ 87860 w 1464340"/>
              <a:gd name="connsiteY6" fmla="*/ 878604 h 878604"/>
              <a:gd name="connsiteX7" fmla="*/ 0 w 1464340"/>
              <a:gd name="connsiteY7" fmla="*/ 790744 h 878604"/>
              <a:gd name="connsiteX8" fmla="*/ 0 w 1464340"/>
              <a:gd name="connsiteY8" fmla="*/ 87860 h 87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340" h="878604">
                <a:moveTo>
                  <a:pt x="0" y="87860"/>
                </a:moveTo>
                <a:cubicBezTo>
                  <a:pt x="0" y="39336"/>
                  <a:pt x="39336" y="0"/>
                  <a:pt x="87860" y="0"/>
                </a:cubicBezTo>
                <a:lnTo>
                  <a:pt x="1376480" y="0"/>
                </a:lnTo>
                <a:cubicBezTo>
                  <a:pt x="1425004" y="0"/>
                  <a:pt x="1464340" y="39336"/>
                  <a:pt x="1464340" y="87860"/>
                </a:cubicBezTo>
                <a:lnTo>
                  <a:pt x="1464340" y="790744"/>
                </a:lnTo>
                <a:cubicBezTo>
                  <a:pt x="1464340" y="839268"/>
                  <a:pt x="1425004" y="878604"/>
                  <a:pt x="1376480" y="878604"/>
                </a:cubicBezTo>
                <a:lnTo>
                  <a:pt x="87860" y="878604"/>
                </a:lnTo>
                <a:cubicBezTo>
                  <a:pt x="39336" y="878604"/>
                  <a:pt x="0" y="839268"/>
                  <a:pt x="0" y="790744"/>
                </a:cubicBezTo>
                <a:lnTo>
                  <a:pt x="0" y="8786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693" tIns="86693" rIns="86693" bIns="86693" numCol="1" spcCol="1270" anchor="ctr" anchorCtr="0">
            <a:noAutofit/>
          </a:bodyPr>
          <a:lstStyle/>
          <a:p>
            <a:pPr marL="0" lvl="0" indent="0" algn="ctr" defTabSz="711200">
              <a:lnSpc>
                <a:spcPct val="90000"/>
              </a:lnSpc>
              <a:spcBef>
                <a:spcPct val="0"/>
              </a:spcBef>
              <a:spcAft>
                <a:spcPct val="35000"/>
              </a:spcAft>
              <a:buNone/>
            </a:pPr>
            <a:r>
              <a:rPr lang="en-AU" sz="1600" kern="1200"/>
              <a:t>Statement</a:t>
            </a:r>
            <a:r>
              <a:rPr lang="en-AU" sz="1800" kern="1200"/>
              <a:t> 1</a:t>
            </a:r>
          </a:p>
        </p:txBody>
      </p:sp>
      <p:sp>
        <p:nvSpPr>
          <p:cNvPr id="19" name="Freeform: Shape 18">
            <a:extLst>
              <a:ext uri="{FF2B5EF4-FFF2-40B4-BE49-F238E27FC236}">
                <a16:creationId xmlns:a16="http://schemas.microsoft.com/office/drawing/2014/main" id="{930A992F-F988-7AD9-19D0-92FA3CFC1C68}"/>
              </a:ext>
              <a:ext uri="{C183D7F6-B498-43B3-948B-1728B52AA6E4}">
                <adec:decorative xmlns:adec="http://schemas.microsoft.com/office/drawing/2017/decorative" val="0"/>
              </a:ext>
            </a:extLst>
          </p:cNvPr>
          <p:cNvSpPr/>
          <p:nvPr/>
        </p:nvSpPr>
        <p:spPr>
          <a:xfrm>
            <a:off x="2402975" y="4631080"/>
            <a:ext cx="1464340" cy="878604"/>
          </a:xfrm>
          <a:custGeom>
            <a:avLst/>
            <a:gdLst>
              <a:gd name="connsiteX0" fmla="*/ 0 w 1464340"/>
              <a:gd name="connsiteY0" fmla="*/ 87860 h 878604"/>
              <a:gd name="connsiteX1" fmla="*/ 87860 w 1464340"/>
              <a:gd name="connsiteY1" fmla="*/ 0 h 878604"/>
              <a:gd name="connsiteX2" fmla="*/ 1376480 w 1464340"/>
              <a:gd name="connsiteY2" fmla="*/ 0 h 878604"/>
              <a:gd name="connsiteX3" fmla="*/ 1464340 w 1464340"/>
              <a:gd name="connsiteY3" fmla="*/ 87860 h 878604"/>
              <a:gd name="connsiteX4" fmla="*/ 1464340 w 1464340"/>
              <a:gd name="connsiteY4" fmla="*/ 790744 h 878604"/>
              <a:gd name="connsiteX5" fmla="*/ 1376480 w 1464340"/>
              <a:gd name="connsiteY5" fmla="*/ 878604 h 878604"/>
              <a:gd name="connsiteX6" fmla="*/ 87860 w 1464340"/>
              <a:gd name="connsiteY6" fmla="*/ 878604 h 878604"/>
              <a:gd name="connsiteX7" fmla="*/ 0 w 1464340"/>
              <a:gd name="connsiteY7" fmla="*/ 790744 h 878604"/>
              <a:gd name="connsiteX8" fmla="*/ 0 w 1464340"/>
              <a:gd name="connsiteY8" fmla="*/ 87860 h 87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340" h="878604">
                <a:moveTo>
                  <a:pt x="0" y="87860"/>
                </a:moveTo>
                <a:cubicBezTo>
                  <a:pt x="0" y="39336"/>
                  <a:pt x="39336" y="0"/>
                  <a:pt x="87860" y="0"/>
                </a:cubicBezTo>
                <a:lnTo>
                  <a:pt x="1376480" y="0"/>
                </a:lnTo>
                <a:cubicBezTo>
                  <a:pt x="1425004" y="0"/>
                  <a:pt x="1464340" y="39336"/>
                  <a:pt x="1464340" y="87860"/>
                </a:cubicBezTo>
                <a:lnTo>
                  <a:pt x="1464340" y="790744"/>
                </a:lnTo>
                <a:cubicBezTo>
                  <a:pt x="1464340" y="839268"/>
                  <a:pt x="1425004" y="878604"/>
                  <a:pt x="1376480" y="878604"/>
                </a:cubicBezTo>
                <a:lnTo>
                  <a:pt x="87860" y="878604"/>
                </a:lnTo>
                <a:cubicBezTo>
                  <a:pt x="39336" y="878604"/>
                  <a:pt x="0" y="839268"/>
                  <a:pt x="0" y="790744"/>
                </a:cubicBezTo>
                <a:lnTo>
                  <a:pt x="0" y="87860"/>
                </a:lnTo>
                <a:close/>
              </a:path>
            </a:pathLst>
          </a:custGeom>
        </p:spPr>
        <p:style>
          <a:lnRef idx="2">
            <a:schemeClr val="lt1">
              <a:hueOff val="0"/>
              <a:satOff val="0"/>
              <a:lumOff val="0"/>
              <a:alphaOff val="0"/>
            </a:schemeClr>
          </a:lnRef>
          <a:fillRef idx="1">
            <a:schemeClr val="accent2">
              <a:hueOff val="-634990"/>
              <a:satOff val="844"/>
              <a:lumOff val="11960"/>
              <a:alphaOff val="0"/>
            </a:schemeClr>
          </a:fillRef>
          <a:effectRef idx="0">
            <a:schemeClr val="accent2">
              <a:hueOff val="-634990"/>
              <a:satOff val="844"/>
              <a:lumOff val="11960"/>
              <a:alphaOff val="0"/>
            </a:schemeClr>
          </a:effectRef>
          <a:fontRef idx="minor">
            <a:schemeClr val="lt1"/>
          </a:fontRef>
        </p:style>
        <p:txBody>
          <a:bodyPr spcFirstLastPara="0" vert="horz" wrap="square" lIns="105743" tIns="105743" rIns="105743" bIns="105743" numCol="1" spcCol="1270" anchor="ctr" anchorCtr="0">
            <a:noAutofit/>
          </a:bodyPr>
          <a:lstStyle/>
          <a:p>
            <a:pPr marL="0" lvl="0" indent="0" algn="ctr" defTabSz="933450">
              <a:lnSpc>
                <a:spcPct val="90000"/>
              </a:lnSpc>
              <a:spcBef>
                <a:spcPct val="0"/>
              </a:spcBef>
              <a:spcAft>
                <a:spcPct val="35000"/>
              </a:spcAft>
              <a:buNone/>
            </a:pPr>
            <a:r>
              <a:rPr lang="en-AU" sz="2100" kern="1200">
                <a:solidFill>
                  <a:schemeClr val="accent1"/>
                </a:solidFill>
              </a:rPr>
              <a:t>Statement 2</a:t>
            </a:r>
          </a:p>
        </p:txBody>
      </p:sp>
      <p:grpSp>
        <p:nvGrpSpPr>
          <p:cNvPr id="3" name="Group 2">
            <a:extLst>
              <a:ext uri="{FF2B5EF4-FFF2-40B4-BE49-F238E27FC236}">
                <a16:creationId xmlns:a16="http://schemas.microsoft.com/office/drawing/2014/main" id="{58A582E7-7228-CE0A-7614-8ECAAF62E81F}"/>
              </a:ext>
              <a:ext uri="{C183D7F6-B498-43B3-948B-1728B52AA6E4}">
                <adec:decorative xmlns:adec="http://schemas.microsoft.com/office/drawing/2017/decorative" val="1"/>
              </a:ext>
            </a:extLst>
          </p:cNvPr>
          <p:cNvGrpSpPr/>
          <p:nvPr/>
        </p:nvGrpSpPr>
        <p:grpSpPr>
          <a:xfrm>
            <a:off x="1963673" y="4888804"/>
            <a:ext cx="2360516" cy="363156"/>
            <a:chOff x="1963673" y="4888804"/>
            <a:chExt cx="2360516" cy="363156"/>
          </a:xfrm>
        </p:grpSpPr>
        <p:sp>
          <p:nvSpPr>
            <p:cNvPr id="18" name="Freeform: Shape 17">
              <a:extLst>
                <a:ext uri="{FF2B5EF4-FFF2-40B4-BE49-F238E27FC236}">
                  <a16:creationId xmlns:a16="http://schemas.microsoft.com/office/drawing/2014/main" id="{D8650D88-F5FD-8E95-E5F6-800E031A5339}"/>
                </a:ext>
                <a:ext uri="{C183D7F6-B498-43B3-948B-1728B52AA6E4}">
                  <adec:decorative xmlns:adec="http://schemas.microsoft.com/office/drawing/2017/decorative" val="1"/>
                </a:ext>
              </a:extLst>
            </p:cNvPr>
            <p:cNvSpPr/>
            <p:nvPr/>
          </p:nvSpPr>
          <p:spPr>
            <a:xfrm>
              <a:off x="1963673" y="4888804"/>
              <a:ext cx="310440" cy="363156"/>
            </a:xfrm>
            <a:custGeom>
              <a:avLst/>
              <a:gdLst>
                <a:gd name="connsiteX0" fmla="*/ 0 w 310440"/>
                <a:gd name="connsiteY0" fmla="*/ 72631 h 363156"/>
                <a:gd name="connsiteX1" fmla="*/ 155220 w 310440"/>
                <a:gd name="connsiteY1" fmla="*/ 72631 h 363156"/>
                <a:gd name="connsiteX2" fmla="*/ 155220 w 310440"/>
                <a:gd name="connsiteY2" fmla="*/ 0 h 363156"/>
                <a:gd name="connsiteX3" fmla="*/ 310440 w 310440"/>
                <a:gd name="connsiteY3" fmla="*/ 181578 h 363156"/>
                <a:gd name="connsiteX4" fmla="*/ 155220 w 310440"/>
                <a:gd name="connsiteY4" fmla="*/ 363156 h 363156"/>
                <a:gd name="connsiteX5" fmla="*/ 155220 w 310440"/>
                <a:gd name="connsiteY5" fmla="*/ 290525 h 363156"/>
                <a:gd name="connsiteX6" fmla="*/ 0 w 310440"/>
                <a:gd name="connsiteY6" fmla="*/ 290525 h 363156"/>
                <a:gd name="connsiteX7" fmla="*/ 0 w 310440"/>
                <a:gd name="connsiteY7" fmla="*/ 72631 h 36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40" h="363156">
                  <a:moveTo>
                    <a:pt x="0" y="72631"/>
                  </a:moveTo>
                  <a:lnTo>
                    <a:pt x="155220" y="72631"/>
                  </a:lnTo>
                  <a:lnTo>
                    <a:pt x="155220" y="0"/>
                  </a:lnTo>
                  <a:lnTo>
                    <a:pt x="310440" y="181578"/>
                  </a:lnTo>
                  <a:lnTo>
                    <a:pt x="155220" y="363156"/>
                  </a:lnTo>
                  <a:lnTo>
                    <a:pt x="155220" y="290525"/>
                  </a:lnTo>
                  <a:lnTo>
                    <a:pt x="0" y="290525"/>
                  </a:lnTo>
                  <a:lnTo>
                    <a:pt x="0" y="7263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72631" rIns="93132" bIns="72631"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20" name="Freeform: Shape 19">
              <a:extLst>
                <a:ext uri="{FF2B5EF4-FFF2-40B4-BE49-F238E27FC236}">
                  <a16:creationId xmlns:a16="http://schemas.microsoft.com/office/drawing/2014/main" id="{9C58E169-C152-59A7-353C-3586A17A808B}"/>
                </a:ext>
                <a:ext uri="{C183D7F6-B498-43B3-948B-1728B52AA6E4}">
                  <adec:decorative xmlns:adec="http://schemas.microsoft.com/office/drawing/2017/decorative" val="1"/>
                </a:ext>
              </a:extLst>
            </p:cNvPr>
            <p:cNvSpPr/>
            <p:nvPr/>
          </p:nvSpPr>
          <p:spPr>
            <a:xfrm>
              <a:off x="4013749" y="4888804"/>
              <a:ext cx="310440" cy="363156"/>
            </a:xfrm>
            <a:custGeom>
              <a:avLst/>
              <a:gdLst>
                <a:gd name="connsiteX0" fmla="*/ 0 w 310440"/>
                <a:gd name="connsiteY0" fmla="*/ 72631 h 363156"/>
                <a:gd name="connsiteX1" fmla="*/ 155220 w 310440"/>
                <a:gd name="connsiteY1" fmla="*/ 72631 h 363156"/>
                <a:gd name="connsiteX2" fmla="*/ 155220 w 310440"/>
                <a:gd name="connsiteY2" fmla="*/ 0 h 363156"/>
                <a:gd name="connsiteX3" fmla="*/ 310440 w 310440"/>
                <a:gd name="connsiteY3" fmla="*/ 181578 h 363156"/>
                <a:gd name="connsiteX4" fmla="*/ 155220 w 310440"/>
                <a:gd name="connsiteY4" fmla="*/ 363156 h 363156"/>
                <a:gd name="connsiteX5" fmla="*/ 155220 w 310440"/>
                <a:gd name="connsiteY5" fmla="*/ 290525 h 363156"/>
                <a:gd name="connsiteX6" fmla="*/ 0 w 310440"/>
                <a:gd name="connsiteY6" fmla="*/ 290525 h 363156"/>
                <a:gd name="connsiteX7" fmla="*/ 0 w 310440"/>
                <a:gd name="connsiteY7" fmla="*/ 72631 h 36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40" h="363156">
                  <a:moveTo>
                    <a:pt x="0" y="72631"/>
                  </a:moveTo>
                  <a:lnTo>
                    <a:pt x="155220" y="72631"/>
                  </a:lnTo>
                  <a:lnTo>
                    <a:pt x="155220" y="0"/>
                  </a:lnTo>
                  <a:lnTo>
                    <a:pt x="310440" y="181578"/>
                  </a:lnTo>
                  <a:lnTo>
                    <a:pt x="155220" y="363156"/>
                  </a:lnTo>
                  <a:lnTo>
                    <a:pt x="155220" y="290525"/>
                  </a:lnTo>
                  <a:lnTo>
                    <a:pt x="0" y="290525"/>
                  </a:lnTo>
                  <a:lnTo>
                    <a:pt x="0" y="72631"/>
                  </a:lnTo>
                  <a:close/>
                </a:path>
              </a:pathLst>
            </a:custGeom>
          </p:spPr>
          <p:style>
            <a:lnRef idx="0">
              <a:schemeClr val="lt1">
                <a:hueOff val="0"/>
                <a:satOff val="0"/>
                <a:lumOff val="0"/>
                <a:alphaOff val="0"/>
              </a:schemeClr>
            </a:lnRef>
            <a:fillRef idx="1">
              <a:schemeClr val="accent2">
                <a:hueOff val="-1269979"/>
                <a:satOff val="1688"/>
                <a:lumOff val="23920"/>
                <a:alphaOff val="0"/>
              </a:schemeClr>
            </a:fillRef>
            <a:effectRef idx="0">
              <a:schemeClr val="accent2">
                <a:hueOff val="-1269979"/>
                <a:satOff val="1688"/>
                <a:lumOff val="23920"/>
                <a:alphaOff val="0"/>
              </a:schemeClr>
            </a:effectRef>
            <a:fontRef idx="minor">
              <a:schemeClr val="lt1"/>
            </a:fontRef>
          </p:style>
          <p:txBody>
            <a:bodyPr spcFirstLastPara="0" vert="horz" wrap="square" lIns="0" tIns="72631" rIns="93132" bIns="72631" numCol="1" spcCol="1270" anchor="ctr" anchorCtr="0">
              <a:noAutofit/>
            </a:bodyPr>
            <a:lstStyle/>
            <a:p>
              <a:pPr marL="0" lvl="0" indent="0" algn="ctr" defTabSz="711200">
                <a:lnSpc>
                  <a:spcPct val="90000"/>
                </a:lnSpc>
                <a:spcBef>
                  <a:spcPct val="0"/>
                </a:spcBef>
                <a:spcAft>
                  <a:spcPct val="35000"/>
                </a:spcAft>
                <a:buNone/>
              </a:pPr>
              <a:endParaRPr lang="en-AU" sz="1600" kern="1200"/>
            </a:p>
          </p:txBody>
        </p:sp>
      </p:grpSp>
      <p:sp>
        <p:nvSpPr>
          <p:cNvPr id="21" name="Freeform: Shape 20">
            <a:extLst>
              <a:ext uri="{FF2B5EF4-FFF2-40B4-BE49-F238E27FC236}">
                <a16:creationId xmlns:a16="http://schemas.microsoft.com/office/drawing/2014/main" id="{CAD7ADD5-DD77-45A2-F8B4-D92E2AC46366}"/>
              </a:ext>
            </a:extLst>
          </p:cNvPr>
          <p:cNvSpPr/>
          <p:nvPr/>
        </p:nvSpPr>
        <p:spPr>
          <a:xfrm>
            <a:off x="4453051" y="4631080"/>
            <a:ext cx="1464340" cy="878604"/>
          </a:xfrm>
          <a:custGeom>
            <a:avLst/>
            <a:gdLst>
              <a:gd name="connsiteX0" fmla="*/ 0 w 1464340"/>
              <a:gd name="connsiteY0" fmla="*/ 87860 h 878604"/>
              <a:gd name="connsiteX1" fmla="*/ 87860 w 1464340"/>
              <a:gd name="connsiteY1" fmla="*/ 0 h 878604"/>
              <a:gd name="connsiteX2" fmla="*/ 1376480 w 1464340"/>
              <a:gd name="connsiteY2" fmla="*/ 0 h 878604"/>
              <a:gd name="connsiteX3" fmla="*/ 1464340 w 1464340"/>
              <a:gd name="connsiteY3" fmla="*/ 87860 h 878604"/>
              <a:gd name="connsiteX4" fmla="*/ 1464340 w 1464340"/>
              <a:gd name="connsiteY4" fmla="*/ 790744 h 878604"/>
              <a:gd name="connsiteX5" fmla="*/ 1376480 w 1464340"/>
              <a:gd name="connsiteY5" fmla="*/ 878604 h 878604"/>
              <a:gd name="connsiteX6" fmla="*/ 87860 w 1464340"/>
              <a:gd name="connsiteY6" fmla="*/ 878604 h 878604"/>
              <a:gd name="connsiteX7" fmla="*/ 0 w 1464340"/>
              <a:gd name="connsiteY7" fmla="*/ 790744 h 878604"/>
              <a:gd name="connsiteX8" fmla="*/ 0 w 1464340"/>
              <a:gd name="connsiteY8" fmla="*/ 87860 h 87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340" h="878604">
                <a:moveTo>
                  <a:pt x="0" y="87860"/>
                </a:moveTo>
                <a:cubicBezTo>
                  <a:pt x="0" y="39336"/>
                  <a:pt x="39336" y="0"/>
                  <a:pt x="87860" y="0"/>
                </a:cubicBezTo>
                <a:lnTo>
                  <a:pt x="1376480" y="0"/>
                </a:lnTo>
                <a:cubicBezTo>
                  <a:pt x="1425004" y="0"/>
                  <a:pt x="1464340" y="39336"/>
                  <a:pt x="1464340" y="87860"/>
                </a:cubicBezTo>
                <a:lnTo>
                  <a:pt x="1464340" y="790744"/>
                </a:lnTo>
                <a:cubicBezTo>
                  <a:pt x="1464340" y="839268"/>
                  <a:pt x="1425004" y="878604"/>
                  <a:pt x="1376480" y="878604"/>
                </a:cubicBezTo>
                <a:lnTo>
                  <a:pt x="87860" y="878604"/>
                </a:lnTo>
                <a:cubicBezTo>
                  <a:pt x="39336" y="878604"/>
                  <a:pt x="0" y="839268"/>
                  <a:pt x="0" y="790744"/>
                </a:cubicBezTo>
                <a:lnTo>
                  <a:pt x="0" y="87860"/>
                </a:lnTo>
                <a:close/>
              </a:path>
            </a:pathLst>
          </a:custGeom>
        </p:spPr>
        <p:style>
          <a:lnRef idx="2">
            <a:schemeClr val="lt1">
              <a:hueOff val="0"/>
              <a:satOff val="0"/>
              <a:lumOff val="0"/>
              <a:alphaOff val="0"/>
            </a:schemeClr>
          </a:lnRef>
          <a:fillRef idx="1">
            <a:schemeClr val="accent2">
              <a:hueOff val="-1269979"/>
              <a:satOff val="1688"/>
              <a:lumOff val="23920"/>
              <a:alphaOff val="0"/>
            </a:schemeClr>
          </a:fillRef>
          <a:effectRef idx="0">
            <a:schemeClr val="accent2">
              <a:hueOff val="-1269979"/>
              <a:satOff val="1688"/>
              <a:lumOff val="23920"/>
              <a:alphaOff val="0"/>
            </a:schemeClr>
          </a:effectRef>
          <a:fontRef idx="minor">
            <a:schemeClr val="lt1"/>
          </a:fontRef>
        </p:style>
        <p:txBody>
          <a:bodyPr spcFirstLastPara="0" vert="horz" wrap="square" lIns="105743" tIns="105743" rIns="105743" bIns="105743" numCol="1" spcCol="1270" anchor="ctr" anchorCtr="0">
            <a:noAutofit/>
          </a:bodyPr>
          <a:lstStyle/>
          <a:p>
            <a:pPr marL="0" lvl="0" indent="0" algn="ctr" defTabSz="933450">
              <a:lnSpc>
                <a:spcPct val="90000"/>
              </a:lnSpc>
              <a:spcBef>
                <a:spcPct val="0"/>
              </a:spcBef>
              <a:spcAft>
                <a:spcPct val="35000"/>
              </a:spcAft>
              <a:buNone/>
            </a:pPr>
            <a:r>
              <a:rPr lang="en-AU" sz="2100" kern="1200">
                <a:solidFill>
                  <a:schemeClr val="accent1"/>
                </a:solidFill>
              </a:rPr>
              <a:t>Statement 3</a:t>
            </a:r>
          </a:p>
        </p:txBody>
      </p:sp>
      <p:sp>
        <p:nvSpPr>
          <p:cNvPr id="9" name="Freeform: Shape 8">
            <a:extLst>
              <a:ext uri="{FF2B5EF4-FFF2-40B4-BE49-F238E27FC236}">
                <a16:creationId xmlns:a16="http://schemas.microsoft.com/office/drawing/2014/main" id="{2B793D58-30A2-604F-4CD9-0241321E2EE4}"/>
              </a:ext>
            </a:extLst>
          </p:cNvPr>
          <p:cNvSpPr/>
          <p:nvPr/>
        </p:nvSpPr>
        <p:spPr>
          <a:xfrm>
            <a:off x="8756572" y="1072179"/>
            <a:ext cx="1727097" cy="959498"/>
          </a:xfrm>
          <a:custGeom>
            <a:avLst/>
            <a:gdLst>
              <a:gd name="connsiteX0" fmla="*/ 0 w 1727097"/>
              <a:gd name="connsiteY0" fmla="*/ 95950 h 959498"/>
              <a:gd name="connsiteX1" fmla="*/ 95950 w 1727097"/>
              <a:gd name="connsiteY1" fmla="*/ 0 h 959498"/>
              <a:gd name="connsiteX2" fmla="*/ 1631147 w 1727097"/>
              <a:gd name="connsiteY2" fmla="*/ 0 h 959498"/>
              <a:gd name="connsiteX3" fmla="*/ 1727097 w 1727097"/>
              <a:gd name="connsiteY3" fmla="*/ 95950 h 959498"/>
              <a:gd name="connsiteX4" fmla="*/ 1727097 w 1727097"/>
              <a:gd name="connsiteY4" fmla="*/ 863548 h 959498"/>
              <a:gd name="connsiteX5" fmla="*/ 1631147 w 1727097"/>
              <a:gd name="connsiteY5" fmla="*/ 959498 h 959498"/>
              <a:gd name="connsiteX6" fmla="*/ 95950 w 1727097"/>
              <a:gd name="connsiteY6" fmla="*/ 959498 h 959498"/>
              <a:gd name="connsiteX7" fmla="*/ 0 w 1727097"/>
              <a:gd name="connsiteY7" fmla="*/ 863548 h 959498"/>
              <a:gd name="connsiteX8" fmla="*/ 0 w 1727097"/>
              <a:gd name="connsiteY8" fmla="*/ 95950 h 9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097" h="959498">
                <a:moveTo>
                  <a:pt x="0" y="95950"/>
                </a:moveTo>
                <a:cubicBezTo>
                  <a:pt x="0" y="42958"/>
                  <a:pt x="42958" y="0"/>
                  <a:pt x="95950" y="0"/>
                </a:cubicBezTo>
                <a:lnTo>
                  <a:pt x="1631147" y="0"/>
                </a:lnTo>
                <a:cubicBezTo>
                  <a:pt x="1684139" y="0"/>
                  <a:pt x="1727097" y="42958"/>
                  <a:pt x="1727097" y="95950"/>
                </a:cubicBezTo>
                <a:lnTo>
                  <a:pt x="1727097" y="863548"/>
                </a:lnTo>
                <a:cubicBezTo>
                  <a:pt x="1727097" y="916540"/>
                  <a:pt x="1684139" y="959498"/>
                  <a:pt x="1631147" y="959498"/>
                </a:cubicBezTo>
                <a:lnTo>
                  <a:pt x="95950" y="959498"/>
                </a:lnTo>
                <a:cubicBezTo>
                  <a:pt x="42958" y="959498"/>
                  <a:pt x="0" y="916540"/>
                  <a:pt x="0" y="863548"/>
                </a:cubicBezTo>
                <a:lnTo>
                  <a:pt x="0" y="9595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353" tIns="123353" rIns="123353" bIns="123353" numCol="1" spcCol="1270" anchor="ctr" anchorCtr="0">
            <a:noAutofit/>
          </a:bodyPr>
          <a:lstStyle/>
          <a:p>
            <a:pPr marL="0" lvl="0" indent="0" algn="ctr" defTabSz="1111250">
              <a:lnSpc>
                <a:spcPct val="90000"/>
              </a:lnSpc>
              <a:spcBef>
                <a:spcPct val="0"/>
              </a:spcBef>
              <a:spcAft>
                <a:spcPct val="35000"/>
              </a:spcAft>
              <a:buNone/>
            </a:pPr>
            <a:r>
              <a:rPr lang="en-AU" sz="2500" kern="1200"/>
              <a:t>Statement 1</a:t>
            </a:r>
          </a:p>
        </p:txBody>
      </p:sp>
      <p:sp>
        <p:nvSpPr>
          <p:cNvPr id="11" name="Freeform: Shape 10" descr="Image showing 4 statements (or 4 instructions) that indicate the sequence of processing in a linear manner. ">
            <a:extLst>
              <a:ext uri="{FF2B5EF4-FFF2-40B4-BE49-F238E27FC236}">
                <a16:creationId xmlns:a16="http://schemas.microsoft.com/office/drawing/2014/main" id="{D313D98F-EDE7-6657-C8D4-4455D98E549E}"/>
              </a:ext>
            </a:extLst>
          </p:cNvPr>
          <p:cNvSpPr/>
          <p:nvPr/>
        </p:nvSpPr>
        <p:spPr>
          <a:xfrm>
            <a:off x="8756572" y="2511427"/>
            <a:ext cx="1727097" cy="959498"/>
          </a:xfrm>
          <a:custGeom>
            <a:avLst/>
            <a:gdLst>
              <a:gd name="connsiteX0" fmla="*/ 0 w 1727097"/>
              <a:gd name="connsiteY0" fmla="*/ 95950 h 959498"/>
              <a:gd name="connsiteX1" fmla="*/ 95950 w 1727097"/>
              <a:gd name="connsiteY1" fmla="*/ 0 h 959498"/>
              <a:gd name="connsiteX2" fmla="*/ 1631147 w 1727097"/>
              <a:gd name="connsiteY2" fmla="*/ 0 h 959498"/>
              <a:gd name="connsiteX3" fmla="*/ 1727097 w 1727097"/>
              <a:gd name="connsiteY3" fmla="*/ 95950 h 959498"/>
              <a:gd name="connsiteX4" fmla="*/ 1727097 w 1727097"/>
              <a:gd name="connsiteY4" fmla="*/ 863548 h 959498"/>
              <a:gd name="connsiteX5" fmla="*/ 1631147 w 1727097"/>
              <a:gd name="connsiteY5" fmla="*/ 959498 h 959498"/>
              <a:gd name="connsiteX6" fmla="*/ 95950 w 1727097"/>
              <a:gd name="connsiteY6" fmla="*/ 959498 h 959498"/>
              <a:gd name="connsiteX7" fmla="*/ 0 w 1727097"/>
              <a:gd name="connsiteY7" fmla="*/ 863548 h 959498"/>
              <a:gd name="connsiteX8" fmla="*/ 0 w 1727097"/>
              <a:gd name="connsiteY8" fmla="*/ 95950 h 9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097" h="959498">
                <a:moveTo>
                  <a:pt x="0" y="95950"/>
                </a:moveTo>
                <a:cubicBezTo>
                  <a:pt x="0" y="42958"/>
                  <a:pt x="42958" y="0"/>
                  <a:pt x="95950" y="0"/>
                </a:cubicBezTo>
                <a:lnTo>
                  <a:pt x="1631147" y="0"/>
                </a:lnTo>
                <a:cubicBezTo>
                  <a:pt x="1684139" y="0"/>
                  <a:pt x="1727097" y="42958"/>
                  <a:pt x="1727097" y="95950"/>
                </a:cubicBezTo>
                <a:lnTo>
                  <a:pt x="1727097" y="863548"/>
                </a:lnTo>
                <a:cubicBezTo>
                  <a:pt x="1727097" y="916540"/>
                  <a:pt x="1684139" y="959498"/>
                  <a:pt x="1631147" y="959498"/>
                </a:cubicBezTo>
                <a:lnTo>
                  <a:pt x="95950" y="959498"/>
                </a:lnTo>
                <a:cubicBezTo>
                  <a:pt x="42958" y="959498"/>
                  <a:pt x="0" y="916540"/>
                  <a:pt x="0" y="863548"/>
                </a:cubicBezTo>
                <a:lnTo>
                  <a:pt x="0" y="95950"/>
                </a:lnTo>
                <a:close/>
              </a:path>
            </a:pathLst>
          </a:custGeom>
        </p:spPr>
        <p:style>
          <a:lnRef idx="2">
            <a:schemeClr val="lt1">
              <a:hueOff val="0"/>
              <a:satOff val="0"/>
              <a:lumOff val="0"/>
              <a:alphaOff val="0"/>
            </a:schemeClr>
          </a:lnRef>
          <a:fillRef idx="1">
            <a:schemeClr val="accent2">
              <a:hueOff val="-423326"/>
              <a:satOff val="563"/>
              <a:lumOff val="7973"/>
              <a:alphaOff val="0"/>
            </a:schemeClr>
          </a:fillRef>
          <a:effectRef idx="0">
            <a:schemeClr val="accent2">
              <a:hueOff val="-423326"/>
              <a:satOff val="563"/>
              <a:lumOff val="7973"/>
              <a:alphaOff val="0"/>
            </a:schemeClr>
          </a:effectRef>
          <a:fontRef idx="minor">
            <a:schemeClr val="lt1"/>
          </a:fontRef>
        </p:style>
        <p:txBody>
          <a:bodyPr spcFirstLastPara="0" vert="horz" wrap="square" lIns="123353" tIns="123353" rIns="123353" bIns="123353"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accent1"/>
                </a:solidFill>
              </a:rPr>
              <a:t>Statement 2</a:t>
            </a:r>
          </a:p>
        </p:txBody>
      </p:sp>
      <p:sp>
        <p:nvSpPr>
          <p:cNvPr id="13" name="Freeform: Shape 12">
            <a:extLst>
              <a:ext uri="{FF2B5EF4-FFF2-40B4-BE49-F238E27FC236}">
                <a16:creationId xmlns:a16="http://schemas.microsoft.com/office/drawing/2014/main" id="{DE80C15D-382F-4265-6B4E-6E976EB60EC9}"/>
              </a:ext>
            </a:extLst>
          </p:cNvPr>
          <p:cNvSpPr/>
          <p:nvPr/>
        </p:nvSpPr>
        <p:spPr>
          <a:xfrm>
            <a:off x="8756572" y="3950675"/>
            <a:ext cx="1727097" cy="959498"/>
          </a:xfrm>
          <a:custGeom>
            <a:avLst/>
            <a:gdLst>
              <a:gd name="connsiteX0" fmla="*/ 0 w 1727097"/>
              <a:gd name="connsiteY0" fmla="*/ 95950 h 959498"/>
              <a:gd name="connsiteX1" fmla="*/ 95950 w 1727097"/>
              <a:gd name="connsiteY1" fmla="*/ 0 h 959498"/>
              <a:gd name="connsiteX2" fmla="*/ 1631147 w 1727097"/>
              <a:gd name="connsiteY2" fmla="*/ 0 h 959498"/>
              <a:gd name="connsiteX3" fmla="*/ 1727097 w 1727097"/>
              <a:gd name="connsiteY3" fmla="*/ 95950 h 959498"/>
              <a:gd name="connsiteX4" fmla="*/ 1727097 w 1727097"/>
              <a:gd name="connsiteY4" fmla="*/ 863548 h 959498"/>
              <a:gd name="connsiteX5" fmla="*/ 1631147 w 1727097"/>
              <a:gd name="connsiteY5" fmla="*/ 959498 h 959498"/>
              <a:gd name="connsiteX6" fmla="*/ 95950 w 1727097"/>
              <a:gd name="connsiteY6" fmla="*/ 959498 h 959498"/>
              <a:gd name="connsiteX7" fmla="*/ 0 w 1727097"/>
              <a:gd name="connsiteY7" fmla="*/ 863548 h 959498"/>
              <a:gd name="connsiteX8" fmla="*/ 0 w 1727097"/>
              <a:gd name="connsiteY8" fmla="*/ 95950 h 9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097" h="959498">
                <a:moveTo>
                  <a:pt x="0" y="95950"/>
                </a:moveTo>
                <a:cubicBezTo>
                  <a:pt x="0" y="42958"/>
                  <a:pt x="42958" y="0"/>
                  <a:pt x="95950" y="0"/>
                </a:cubicBezTo>
                <a:lnTo>
                  <a:pt x="1631147" y="0"/>
                </a:lnTo>
                <a:cubicBezTo>
                  <a:pt x="1684139" y="0"/>
                  <a:pt x="1727097" y="42958"/>
                  <a:pt x="1727097" y="95950"/>
                </a:cubicBezTo>
                <a:lnTo>
                  <a:pt x="1727097" y="863548"/>
                </a:lnTo>
                <a:cubicBezTo>
                  <a:pt x="1727097" y="916540"/>
                  <a:pt x="1684139" y="959498"/>
                  <a:pt x="1631147" y="959498"/>
                </a:cubicBezTo>
                <a:lnTo>
                  <a:pt x="95950" y="959498"/>
                </a:lnTo>
                <a:cubicBezTo>
                  <a:pt x="42958" y="959498"/>
                  <a:pt x="0" y="916540"/>
                  <a:pt x="0" y="863548"/>
                </a:cubicBezTo>
                <a:lnTo>
                  <a:pt x="0" y="95950"/>
                </a:lnTo>
                <a:close/>
              </a:path>
            </a:pathLst>
          </a:custGeom>
        </p:spPr>
        <p:style>
          <a:lnRef idx="2">
            <a:schemeClr val="lt1">
              <a:hueOff val="0"/>
              <a:satOff val="0"/>
              <a:lumOff val="0"/>
              <a:alphaOff val="0"/>
            </a:schemeClr>
          </a:lnRef>
          <a:fillRef idx="1">
            <a:schemeClr val="accent2">
              <a:hueOff val="-846653"/>
              <a:satOff val="1125"/>
              <a:lumOff val="15947"/>
              <a:alphaOff val="0"/>
            </a:schemeClr>
          </a:fillRef>
          <a:effectRef idx="0">
            <a:schemeClr val="accent2">
              <a:hueOff val="-846653"/>
              <a:satOff val="1125"/>
              <a:lumOff val="15947"/>
              <a:alphaOff val="0"/>
            </a:schemeClr>
          </a:effectRef>
          <a:fontRef idx="minor">
            <a:schemeClr val="lt1"/>
          </a:fontRef>
        </p:style>
        <p:txBody>
          <a:bodyPr spcFirstLastPara="0" vert="horz" wrap="square" lIns="123353" tIns="123353" rIns="123353" bIns="123353"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accent1"/>
                </a:solidFill>
              </a:rPr>
              <a:t>Statement 3</a:t>
            </a:r>
          </a:p>
        </p:txBody>
      </p:sp>
      <p:grpSp>
        <p:nvGrpSpPr>
          <p:cNvPr id="4" name="Group 3">
            <a:extLst>
              <a:ext uri="{FF2B5EF4-FFF2-40B4-BE49-F238E27FC236}">
                <a16:creationId xmlns:a16="http://schemas.microsoft.com/office/drawing/2014/main" id="{39E1F931-512F-E86A-2E6C-778452A1981F}"/>
              </a:ext>
              <a:ext uri="{C183D7F6-B498-43B3-948B-1728B52AA6E4}">
                <adec:decorative xmlns:adec="http://schemas.microsoft.com/office/drawing/2017/decorative" val="1"/>
              </a:ext>
            </a:extLst>
          </p:cNvPr>
          <p:cNvGrpSpPr/>
          <p:nvPr/>
        </p:nvGrpSpPr>
        <p:grpSpPr>
          <a:xfrm>
            <a:off x="9404233" y="2091646"/>
            <a:ext cx="431775" cy="3238308"/>
            <a:chOff x="9404233" y="2091646"/>
            <a:chExt cx="431775" cy="3238308"/>
          </a:xfrm>
        </p:grpSpPr>
        <p:sp>
          <p:nvSpPr>
            <p:cNvPr id="10" name="Freeform: Shape 9">
              <a:extLst>
                <a:ext uri="{FF2B5EF4-FFF2-40B4-BE49-F238E27FC236}">
                  <a16:creationId xmlns:a16="http://schemas.microsoft.com/office/drawing/2014/main" id="{41945B45-9AE3-184C-32A0-91F66F39F2E8}"/>
                </a:ext>
                <a:ext uri="{C183D7F6-B498-43B3-948B-1728B52AA6E4}">
                  <adec:decorative xmlns:adec="http://schemas.microsoft.com/office/drawing/2017/decorative" val="1"/>
                </a:ext>
              </a:extLst>
            </p:cNvPr>
            <p:cNvSpPr/>
            <p:nvPr/>
          </p:nvSpPr>
          <p:spPr>
            <a:xfrm>
              <a:off x="9404233" y="2091646"/>
              <a:ext cx="431775" cy="359812"/>
            </a:xfrm>
            <a:custGeom>
              <a:avLst/>
              <a:gdLst>
                <a:gd name="connsiteX0" fmla="*/ 0 w 359811"/>
                <a:gd name="connsiteY0" fmla="*/ 86355 h 431774"/>
                <a:gd name="connsiteX1" fmla="*/ 179906 w 359811"/>
                <a:gd name="connsiteY1" fmla="*/ 86355 h 431774"/>
                <a:gd name="connsiteX2" fmla="*/ 179906 w 359811"/>
                <a:gd name="connsiteY2" fmla="*/ 0 h 431774"/>
                <a:gd name="connsiteX3" fmla="*/ 359811 w 359811"/>
                <a:gd name="connsiteY3" fmla="*/ 215887 h 431774"/>
                <a:gd name="connsiteX4" fmla="*/ 179906 w 359811"/>
                <a:gd name="connsiteY4" fmla="*/ 431774 h 431774"/>
                <a:gd name="connsiteX5" fmla="*/ 179906 w 359811"/>
                <a:gd name="connsiteY5" fmla="*/ 345419 h 431774"/>
                <a:gd name="connsiteX6" fmla="*/ 0 w 359811"/>
                <a:gd name="connsiteY6" fmla="*/ 345419 h 431774"/>
                <a:gd name="connsiteX7" fmla="*/ 0 w 359811"/>
                <a:gd name="connsiteY7" fmla="*/ 86355 h 43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11" h="431774">
                  <a:moveTo>
                    <a:pt x="287848" y="1"/>
                  </a:moveTo>
                  <a:lnTo>
                    <a:pt x="287848" y="215888"/>
                  </a:lnTo>
                  <a:lnTo>
                    <a:pt x="359811" y="215888"/>
                  </a:lnTo>
                  <a:lnTo>
                    <a:pt x="179906" y="431773"/>
                  </a:lnTo>
                  <a:lnTo>
                    <a:pt x="0" y="215888"/>
                  </a:lnTo>
                  <a:lnTo>
                    <a:pt x="71963" y="215888"/>
                  </a:lnTo>
                  <a:lnTo>
                    <a:pt x="71963" y="1"/>
                  </a:lnTo>
                  <a:lnTo>
                    <a:pt x="287848" y="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356" tIns="1" rIns="86355" bIns="107943" numCol="1" spcCol="1270" anchor="ctr" anchorCtr="0">
              <a:noAutofit/>
            </a:bodyPr>
            <a:lstStyle/>
            <a:p>
              <a:pPr marL="0" lvl="0" indent="0" algn="ctr" defTabSz="844550">
                <a:lnSpc>
                  <a:spcPct val="90000"/>
                </a:lnSpc>
                <a:spcBef>
                  <a:spcPct val="0"/>
                </a:spcBef>
                <a:spcAft>
                  <a:spcPct val="35000"/>
                </a:spcAft>
                <a:buNone/>
              </a:pPr>
              <a:endParaRPr lang="en-AU" sz="1900" kern="1200"/>
            </a:p>
          </p:txBody>
        </p:sp>
        <p:sp>
          <p:nvSpPr>
            <p:cNvPr id="12" name="Freeform: Shape 11">
              <a:extLst>
                <a:ext uri="{FF2B5EF4-FFF2-40B4-BE49-F238E27FC236}">
                  <a16:creationId xmlns:a16="http://schemas.microsoft.com/office/drawing/2014/main" id="{6E6165A4-11CA-D057-FE2B-C8145D3AD713}"/>
                </a:ext>
                <a:ext uri="{C183D7F6-B498-43B3-948B-1728B52AA6E4}">
                  <adec:decorative xmlns:adec="http://schemas.microsoft.com/office/drawing/2017/decorative" val="1"/>
                </a:ext>
              </a:extLst>
            </p:cNvPr>
            <p:cNvSpPr/>
            <p:nvPr/>
          </p:nvSpPr>
          <p:spPr>
            <a:xfrm>
              <a:off x="9404233" y="3530894"/>
              <a:ext cx="431775" cy="359812"/>
            </a:xfrm>
            <a:custGeom>
              <a:avLst/>
              <a:gdLst>
                <a:gd name="connsiteX0" fmla="*/ 0 w 359811"/>
                <a:gd name="connsiteY0" fmla="*/ 86355 h 431774"/>
                <a:gd name="connsiteX1" fmla="*/ 179906 w 359811"/>
                <a:gd name="connsiteY1" fmla="*/ 86355 h 431774"/>
                <a:gd name="connsiteX2" fmla="*/ 179906 w 359811"/>
                <a:gd name="connsiteY2" fmla="*/ 0 h 431774"/>
                <a:gd name="connsiteX3" fmla="*/ 359811 w 359811"/>
                <a:gd name="connsiteY3" fmla="*/ 215887 h 431774"/>
                <a:gd name="connsiteX4" fmla="*/ 179906 w 359811"/>
                <a:gd name="connsiteY4" fmla="*/ 431774 h 431774"/>
                <a:gd name="connsiteX5" fmla="*/ 179906 w 359811"/>
                <a:gd name="connsiteY5" fmla="*/ 345419 h 431774"/>
                <a:gd name="connsiteX6" fmla="*/ 0 w 359811"/>
                <a:gd name="connsiteY6" fmla="*/ 345419 h 431774"/>
                <a:gd name="connsiteX7" fmla="*/ 0 w 359811"/>
                <a:gd name="connsiteY7" fmla="*/ 86355 h 43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11" h="431774">
                  <a:moveTo>
                    <a:pt x="287848" y="1"/>
                  </a:moveTo>
                  <a:lnTo>
                    <a:pt x="287848" y="215888"/>
                  </a:lnTo>
                  <a:lnTo>
                    <a:pt x="359811" y="215888"/>
                  </a:lnTo>
                  <a:lnTo>
                    <a:pt x="179906" y="431773"/>
                  </a:lnTo>
                  <a:lnTo>
                    <a:pt x="0" y="215888"/>
                  </a:lnTo>
                  <a:lnTo>
                    <a:pt x="71963" y="215888"/>
                  </a:lnTo>
                  <a:lnTo>
                    <a:pt x="71963" y="1"/>
                  </a:lnTo>
                  <a:lnTo>
                    <a:pt x="287848" y="1"/>
                  </a:lnTo>
                  <a:close/>
                </a:path>
              </a:pathLst>
            </a:custGeom>
          </p:spPr>
          <p:style>
            <a:lnRef idx="0">
              <a:schemeClr val="lt1">
                <a:hueOff val="0"/>
                <a:satOff val="0"/>
                <a:lumOff val="0"/>
                <a:alphaOff val="0"/>
              </a:schemeClr>
            </a:lnRef>
            <a:fillRef idx="1">
              <a:schemeClr val="accent2">
                <a:hueOff val="-634990"/>
                <a:satOff val="844"/>
                <a:lumOff val="11960"/>
                <a:alphaOff val="0"/>
              </a:schemeClr>
            </a:fillRef>
            <a:effectRef idx="0">
              <a:schemeClr val="accent2">
                <a:hueOff val="-634990"/>
                <a:satOff val="844"/>
                <a:lumOff val="11960"/>
                <a:alphaOff val="0"/>
              </a:schemeClr>
            </a:effectRef>
            <a:fontRef idx="minor">
              <a:schemeClr val="lt1"/>
            </a:fontRef>
          </p:style>
          <p:txBody>
            <a:bodyPr spcFirstLastPara="0" vert="horz" wrap="square" lIns="86356" tIns="1" rIns="86355" bIns="107943" numCol="1" spcCol="1270" anchor="ctr" anchorCtr="0">
              <a:noAutofit/>
            </a:bodyPr>
            <a:lstStyle/>
            <a:p>
              <a:pPr marL="0" lvl="0" indent="0" algn="ctr" defTabSz="844550">
                <a:lnSpc>
                  <a:spcPct val="90000"/>
                </a:lnSpc>
                <a:spcBef>
                  <a:spcPct val="0"/>
                </a:spcBef>
                <a:spcAft>
                  <a:spcPct val="35000"/>
                </a:spcAft>
                <a:buNone/>
              </a:pPr>
              <a:endParaRPr lang="en-AU" sz="1900" kern="1200"/>
            </a:p>
          </p:txBody>
        </p:sp>
        <p:sp>
          <p:nvSpPr>
            <p:cNvPr id="14" name="Freeform: Shape 13">
              <a:extLst>
                <a:ext uri="{FF2B5EF4-FFF2-40B4-BE49-F238E27FC236}">
                  <a16:creationId xmlns:a16="http://schemas.microsoft.com/office/drawing/2014/main" id="{1528EA9E-596E-AE90-6B9C-9D1F55C003A8}"/>
                </a:ext>
                <a:ext uri="{C183D7F6-B498-43B3-948B-1728B52AA6E4}">
                  <adec:decorative xmlns:adec="http://schemas.microsoft.com/office/drawing/2017/decorative" val="1"/>
                </a:ext>
              </a:extLst>
            </p:cNvPr>
            <p:cNvSpPr/>
            <p:nvPr/>
          </p:nvSpPr>
          <p:spPr>
            <a:xfrm>
              <a:off x="9404233" y="4970142"/>
              <a:ext cx="431775" cy="359812"/>
            </a:xfrm>
            <a:custGeom>
              <a:avLst/>
              <a:gdLst>
                <a:gd name="connsiteX0" fmla="*/ 0 w 359811"/>
                <a:gd name="connsiteY0" fmla="*/ 86355 h 431774"/>
                <a:gd name="connsiteX1" fmla="*/ 179906 w 359811"/>
                <a:gd name="connsiteY1" fmla="*/ 86355 h 431774"/>
                <a:gd name="connsiteX2" fmla="*/ 179906 w 359811"/>
                <a:gd name="connsiteY2" fmla="*/ 0 h 431774"/>
                <a:gd name="connsiteX3" fmla="*/ 359811 w 359811"/>
                <a:gd name="connsiteY3" fmla="*/ 215887 h 431774"/>
                <a:gd name="connsiteX4" fmla="*/ 179906 w 359811"/>
                <a:gd name="connsiteY4" fmla="*/ 431774 h 431774"/>
                <a:gd name="connsiteX5" fmla="*/ 179906 w 359811"/>
                <a:gd name="connsiteY5" fmla="*/ 345419 h 431774"/>
                <a:gd name="connsiteX6" fmla="*/ 0 w 359811"/>
                <a:gd name="connsiteY6" fmla="*/ 345419 h 431774"/>
                <a:gd name="connsiteX7" fmla="*/ 0 w 359811"/>
                <a:gd name="connsiteY7" fmla="*/ 86355 h 43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11" h="431774">
                  <a:moveTo>
                    <a:pt x="287848" y="1"/>
                  </a:moveTo>
                  <a:lnTo>
                    <a:pt x="287848" y="215888"/>
                  </a:lnTo>
                  <a:lnTo>
                    <a:pt x="359811" y="215888"/>
                  </a:lnTo>
                  <a:lnTo>
                    <a:pt x="179906" y="431773"/>
                  </a:lnTo>
                  <a:lnTo>
                    <a:pt x="0" y="215888"/>
                  </a:lnTo>
                  <a:lnTo>
                    <a:pt x="71963" y="215888"/>
                  </a:lnTo>
                  <a:lnTo>
                    <a:pt x="71963" y="1"/>
                  </a:lnTo>
                  <a:lnTo>
                    <a:pt x="287848" y="1"/>
                  </a:lnTo>
                  <a:close/>
                </a:path>
              </a:pathLst>
            </a:custGeom>
          </p:spPr>
          <p:style>
            <a:lnRef idx="0">
              <a:schemeClr val="lt1">
                <a:hueOff val="0"/>
                <a:satOff val="0"/>
                <a:lumOff val="0"/>
                <a:alphaOff val="0"/>
              </a:schemeClr>
            </a:lnRef>
            <a:fillRef idx="1">
              <a:schemeClr val="accent2">
                <a:hueOff val="-1269979"/>
                <a:satOff val="1688"/>
                <a:lumOff val="23920"/>
                <a:alphaOff val="0"/>
              </a:schemeClr>
            </a:fillRef>
            <a:effectRef idx="0">
              <a:schemeClr val="accent2">
                <a:hueOff val="-1269979"/>
                <a:satOff val="1688"/>
                <a:lumOff val="23920"/>
                <a:alphaOff val="0"/>
              </a:schemeClr>
            </a:effectRef>
            <a:fontRef idx="minor">
              <a:schemeClr val="lt1"/>
            </a:fontRef>
          </p:style>
          <p:txBody>
            <a:bodyPr spcFirstLastPara="0" vert="horz" wrap="square" lIns="86356" tIns="1" rIns="86355" bIns="107943" numCol="1" spcCol="1270" anchor="ctr" anchorCtr="0">
              <a:noAutofit/>
            </a:bodyPr>
            <a:lstStyle/>
            <a:p>
              <a:pPr marL="0" lvl="0" indent="0" algn="ctr" defTabSz="844550">
                <a:lnSpc>
                  <a:spcPct val="90000"/>
                </a:lnSpc>
                <a:spcBef>
                  <a:spcPct val="0"/>
                </a:spcBef>
                <a:spcAft>
                  <a:spcPct val="35000"/>
                </a:spcAft>
                <a:buNone/>
              </a:pPr>
              <a:endParaRPr lang="en-AU" sz="1900" kern="1200"/>
            </a:p>
          </p:txBody>
        </p:sp>
      </p:grpSp>
      <p:sp>
        <p:nvSpPr>
          <p:cNvPr id="15" name="Freeform: Shape 14">
            <a:extLst>
              <a:ext uri="{FF2B5EF4-FFF2-40B4-BE49-F238E27FC236}">
                <a16:creationId xmlns:a16="http://schemas.microsoft.com/office/drawing/2014/main" id="{8FEA10F8-0B82-C29D-2F75-AAD00903CDE2}"/>
              </a:ext>
            </a:extLst>
          </p:cNvPr>
          <p:cNvSpPr/>
          <p:nvPr/>
        </p:nvSpPr>
        <p:spPr>
          <a:xfrm>
            <a:off x="8756572" y="5389923"/>
            <a:ext cx="1727097" cy="959498"/>
          </a:xfrm>
          <a:custGeom>
            <a:avLst/>
            <a:gdLst>
              <a:gd name="connsiteX0" fmla="*/ 0 w 1727097"/>
              <a:gd name="connsiteY0" fmla="*/ 95950 h 959498"/>
              <a:gd name="connsiteX1" fmla="*/ 95950 w 1727097"/>
              <a:gd name="connsiteY1" fmla="*/ 0 h 959498"/>
              <a:gd name="connsiteX2" fmla="*/ 1631147 w 1727097"/>
              <a:gd name="connsiteY2" fmla="*/ 0 h 959498"/>
              <a:gd name="connsiteX3" fmla="*/ 1727097 w 1727097"/>
              <a:gd name="connsiteY3" fmla="*/ 95950 h 959498"/>
              <a:gd name="connsiteX4" fmla="*/ 1727097 w 1727097"/>
              <a:gd name="connsiteY4" fmla="*/ 863548 h 959498"/>
              <a:gd name="connsiteX5" fmla="*/ 1631147 w 1727097"/>
              <a:gd name="connsiteY5" fmla="*/ 959498 h 959498"/>
              <a:gd name="connsiteX6" fmla="*/ 95950 w 1727097"/>
              <a:gd name="connsiteY6" fmla="*/ 959498 h 959498"/>
              <a:gd name="connsiteX7" fmla="*/ 0 w 1727097"/>
              <a:gd name="connsiteY7" fmla="*/ 863548 h 959498"/>
              <a:gd name="connsiteX8" fmla="*/ 0 w 1727097"/>
              <a:gd name="connsiteY8" fmla="*/ 95950 h 9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097" h="959498">
                <a:moveTo>
                  <a:pt x="0" y="95950"/>
                </a:moveTo>
                <a:cubicBezTo>
                  <a:pt x="0" y="42958"/>
                  <a:pt x="42958" y="0"/>
                  <a:pt x="95950" y="0"/>
                </a:cubicBezTo>
                <a:lnTo>
                  <a:pt x="1631147" y="0"/>
                </a:lnTo>
                <a:cubicBezTo>
                  <a:pt x="1684139" y="0"/>
                  <a:pt x="1727097" y="42958"/>
                  <a:pt x="1727097" y="95950"/>
                </a:cubicBezTo>
                <a:lnTo>
                  <a:pt x="1727097" y="863548"/>
                </a:lnTo>
                <a:cubicBezTo>
                  <a:pt x="1727097" y="916540"/>
                  <a:pt x="1684139" y="959498"/>
                  <a:pt x="1631147" y="959498"/>
                </a:cubicBezTo>
                <a:lnTo>
                  <a:pt x="95950" y="959498"/>
                </a:lnTo>
                <a:cubicBezTo>
                  <a:pt x="42958" y="959498"/>
                  <a:pt x="0" y="916540"/>
                  <a:pt x="0" y="863548"/>
                </a:cubicBezTo>
                <a:lnTo>
                  <a:pt x="0" y="95950"/>
                </a:lnTo>
                <a:close/>
              </a:path>
            </a:pathLst>
          </a:custGeom>
        </p:spPr>
        <p:style>
          <a:lnRef idx="2">
            <a:schemeClr val="lt1">
              <a:hueOff val="0"/>
              <a:satOff val="0"/>
              <a:lumOff val="0"/>
              <a:alphaOff val="0"/>
            </a:schemeClr>
          </a:lnRef>
          <a:fillRef idx="1">
            <a:schemeClr val="accent2">
              <a:hueOff val="-1269979"/>
              <a:satOff val="1688"/>
              <a:lumOff val="23920"/>
              <a:alphaOff val="0"/>
            </a:schemeClr>
          </a:fillRef>
          <a:effectRef idx="0">
            <a:schemeClr val="accent2">
              <a:hueOff val="-1269979"/>
              <a:satOff val="1688"/>
              <a:lumOff val="23920"/>
              <a:alphaOff val="0"/>
            </a:schemeClr>
          </a:effectRef>
          <a:fontRef idx="minor">
            <a:schemeClr val="lt1"/>
          </a:fontRef>
        </p:style>
        <p:txBody>
          <a:bodyPr spcFirstLastPara="0" vert="horz" wrap="square" lIns="123353" tIns="123353" rIns="123353" bIns="123353" numCol="1" spcCol="1270" anchor="ctr" anchorCtr="0">
            <a:noAutofit/>
          </a:bodyPr>
          <a:lstStyle/>
          <a:p>
            <a:pPr marL="0" lvl="0" indent="0" algn="ctr" defTabSz="1111250">
              <a:lnSpc>
                <a:spcPct val="90000"/>
              </a:lnSpc>
              <a:spcBef>
                <a:spcPct val="0"/>
              </a:spcBef>
              <a:spcAft>
                <a:spcPct val="35000"/>
              </a:spcAft>
              <a:buNone/>
            </a:pPr>
            <a:r>
              <a:rPr lang="en-AU" sz="2500" kern="1200">
                <a:solidFill>
                  <a:schemeClr val="accent1"/>
                </a:solidFill>
              </a:rPr>
              <a:t>Statement 4</a:t>
            </a:r>
          </a:p>
        </p:txBody>
      </p:sp>
      <p:sp>
        <p:nvSpPr>
          <p:cNvPr id="2" name="Slide Number Placeholder 1">
            <a:extLst>
              <a:ext uri="{FF2B5EF4-FFF2-40B4-BE49-F238E27FC236}">
                <a16:creationId xmlns:a16="http://schemas.microsoft.com/office/drawing/2014/main" id="{602BBFD1-AAB5-2E34-3FB5-A6CC3B7C9C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61470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D3F66-A318-2ED1-1C81-387D91C3E4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6AFE61-3757-4B8E-7932-57384F6818BD}"/>
              </a:ext>
            </a:extLst>
          </p:cNvPr>
          <p:cNvSpPr>
            <a:spLocks noGrp="1"/>
          </p:cNvSpPr>
          <p:nvPr>
            <p:ph type="title"/>
          </p:nvPr>
        </p:nvSpPr>
        <p:spPr/>
        <p:txBody>
          <a:bodyPr/>
          <a:lstStyle/>
          <a:p>
            <a:r>
              <a:rPr lang="en-AU">
                <a:latin typeface="+mj-lt"/>
              </a:rPr>
              <a:t>Arithmetic operators</a:t>
            </a:r>
          </a:p>
        </p:txBody>
      </p:sp>
      <p:sp>
        <p:nvSpPr>
          <p:cNvPr id="8" name="Text Placeholder 7">
            <a:extLst>
              <a:ext uri="{FF2B5EF4-FFF2-40B4-BE49-F238E27FC236}">
                <a16:creationId xmlns:a16="http://schemas.microsoft.com/office/drawing/2014/main" id="{F92F980E-128C-3F00-613A-0A5DC880B701}"/>
              </a:ext>
            </a:extLst>
          </p:cNvPr>
          <p:cNvSpPr>
            <a:spLocks noGrp="1"/>
          </p:cNvSpPr>
          <p:nvPr>
            <p:ph type="body" sz="quarter" idx="17"/>
          </p:nvPr>
        </p:nvSpPr>
        <p:spPr>
          <a:xfrm>
            <a:off x="360000" y="1106242"/>
            <a:ext cx="11484000" cy="545601"/>
          </a:xfrm>
        </p:spPr>
        <p:txBody>
          <a:bodyPr/>
          <a:lstStyle/>
          <a:p>
            <a:r>
              <a:rPr lang="en-AU">
                <a:latin typeface="+mn-lt"/>
              </a:rPr>
              <a:t>Allow you to perform arithmetic (mathematic) operations on </a:t>
            </a:r>
            <a:r>
              <a:rPr lang="en-AU" b="1">
                <a:latin typeface="+mn-lt"/>
              </a:rPr>
              <a:t>numeric</a:t>
            </a:r>
            <a:r>
              <a:rPr lang="en-AU">
                <a:latin typeface="+mn-lt"/>
              </a:rPr>
              <a:t> values.</a:t>
            </a:r>
          </a:p>
        </p:txBody>
      </p:sp>
      <p:graphicFrame>
        <p:nvGraphicFramePr>
          <p:cNvPr id="10" name="Table 9" descr="Four column table showing four main arithmetic operators.">
            <a:extLst>
              <a:ext uri="{FF2B5EF4-FFF2-40B4-BE49-F238E27FC236}">
                <a16:creationId xmlns:a16="http://schemas.microsoft.com/office/drawing/2014/main" id="{73ACCA50-4D5B-C071-CB7A-D76186C4EF74}"/>
              </a:ext>
            </a:extLst>
          </p:cNvPr>
          <p:cNvGraphicFramePr>
            <a:graphicFrameLocks noGrp="1"/>
          </p:cNvGraphicFramePr>
          <p:nvPr>
            <p:extLst>
              <p:ext uri="{D42A27DB-BD31-4B8C-83A1-F6EECF244321}">
                <p14:modId xmlns:p14="http://schemas.microsoft.com/office/powerpoint/2010/main" val="3021421271"/>
              </p:ext>
            </p:extLst>
          </p:nvPr>
        </p:nvGraphicFramePr>
        <p:xfrm>
          <a:off x="360000" y="1852484"/>
          <a:ext cx="10764000" cy="4691062"/>
        </p:xfrm>
        <a:graphic>
          <a:graphicData uri="http://schemas.openxmlformats.org/drawingml/2006/table">
            <a:tbl>
              <a:tblPr firstRow="1" bandRow="1">
                <a:tableStyleId>{B301B821-A1FF-4177-AEE7-76D212191A09}</a:tableStyleId>
              </a:tblPr>
              <a:tblGrid>
                <a:gridCol w="2691000">
                  <a:extLst>
                    <a:ext uri="{9D8B030D-6E8A-4147-A177-3AD203B41FA5}">
                      <a16:colId xmlns:a16="http://schemas.microsoft.com/office/drawing/2014/main" val="3821267384"/>
                    </a:ext>
                  </a:extLst>
                </a:gridCol>
                <a:gridCol w="2691000">
                  <a:extLst>
                    <a:ext uri="{9D8B030D-6E8A-4147-A177-3AD203B41FA5}">
                      <a16:colId xmlns:a16="http://schemas.microsoft.com/office/drawing/2014/main" val="808723004"/>
                    </a:ext>
                  </a:extLst>
                </a:gridCol>
                <a:gridCol w="1959113">
                  <a:extLst>
                    <a:ext uri="{9D8B030D-6E8A-4147-A177-3AD203B41FA5}">
                      <a16:colId xmlns:a16="http://schemas.microsoft.com/office/drawing/2014/main" val="1250517385"/>
                    </a:ext>
                  </a:extLst>
                </a:gridCol>
                <a:gridCol w="3422887">
                  <a:extLst>
                    <a:ext uri="{9D8B030D-6E8A-4147-A177-3AD203B41FA5}">
                      <a16:colId xmlns:a16="http://schemas.microsoft.com/office/drawing/2014/main" val="2486187719"/>
                    </a:ext>
                  </a:extLst>
                </a:gridCol>
              </a:tblGrid>
              <a:tr h="1065545">
                <a:tc>
                  <a:txBody>
                    <a:bodyPr/>
                    <a:lstStyle/>
                    <a:p>
                      <a:pPr algn="ctr">
                        <a:lnSpc>
                          <a:spcPct val="150000"/>
                        </a:lnSpc>
                        <a:spcAft>
                          <a:spcPts val="1200"/>
                        </a:spcAft>
                      </a:pPr>
                      <a:r>
                        <a:rPr lang="en-AU">
                          <a:latin typeface="+mj-lt"/>
                        </a:rPr>
                        <a:t>Operator</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latin typeface="+mj-lt"/>
                        </a:rPr>
                        <a:t>Operation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latin typeface="+mj-lt"/>
                        </a:rPr>
                        <a:t>Sample Expression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latin typeface="+mj-lt"/>
                        </a:rPr>
                        <a:t>Result</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5479635"/>
                  </a:ext>
                </a:extLst>
              </a:tr>
              <a:tr h="790645">
                <a:tc>
                  <a:txBody>
                    <a:bodyPr/>
                    <a:lstStyle/>
                    <a:p>
                      <a:pPr algn="ctr">
                        <a:lnSpc>
                          <a:spcPct val="150000"/>
                        </a:lnSpc>
                        <a:spcAft>
                          <a:spcPts val="1200"/>
                        </a:spcAft>
                      </a:pPr>
                      <a:r>
                        <a:rPr lang="en-AU"/>
                        <a: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t>Addition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t>a +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a:t>Sum of a and b</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221016"/>
                  </a:ext>
                </a:extLst>
              </a:tr>
              <a:tr h="790645">
                <a:tc>
                  <a:txBody>
                    <a:bodyPr/>
                    <a:lstStyle/>
                    <a:p>
                      <a:pPr algn="ctr">
                        <a:lnSpc>
                          <a:spcPct val="150000"/>
                        </a:lnSpc>
                        <a:spcAft>
                          <a:spcPts val="1200"/>
                        </a:spcAft>
                      </a:pPr>
                      <a:r>
                        <a:rPr lang="en-AU"/>
                        <a:t>-</a:t>
                      </a:r>
                    </a:p>
                  </a:txBody>
                  <a:tcPr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t>Subtraction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t>a – b</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a:t>b subtracted from a</a:t>
                      </a:r>
                    </a:p>
                  </a:txBody>
                  <a:tcPr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2996915"/>
                  </a:ext>
                </a:extLst>
              </a:tr>
              <a:tr h="790645">
                <a:tc>
                  <a:txBody>
                    <a:bodyPr/>
                    <a:lstStyle/>
                    <a:p>
                      <a:pPr algn="ctr">
                        <a:lnSpc>
                          <a:spcPct val="150000"/>
                        </a:lnSpc>
                        <a:spcAft>
                          <a:spcPts val="1200"/>
                        </a:spcAft>
                      </a:pPr>
                      <a:r>
                        <a:rPr lang="en-AU"/>
                        <a:t>*</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t>Multiplication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Aft>
                          <a:spcPts val="1200"/>
                        </a:spcAft>
                      </a:pPr>
                      <a:r>
                        <a:rPr lang="en-AU"/>
                        <a:t>a ×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Aft>
                          <a:spcPts val="1200"/>
                        </a:spcAft>
                      </a:pPr>
                      <a:r>
                        <a:rPr lang="en-AU"/>
                        <a:t>Product of a and b</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2560556"/>
                  </a:ext>
                </a:extLst>
              </a:tr>
              <a:tr h="1253582">
                <a:tc>
                  <a:txBody>
                    <a:bodyPr/>
                    <a:lstStyle/>
                    <a:p>
                      <a:pPr algn="ctr">
                        <a:lnSpc>
                          <a:spcPct val="150000"/>
                        </a:lnSpc>
                        <a:spcAft>
                          <a:spcPts val="1200"/>
                        </a:spcAft>
                      </a:pPr>
                      <a:r>
                        <a:rPr lang="en-AU"/>
                        <a:t>/</a:t>
                      </a: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1200"/>
                        </a:spcAft>
                      </a:pPr>
                      <a:r>
                        <a:rPr lang="en-AU"/>
                        <a:t>Division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1200"/>
                        </a:spcAft>
                      </a:pPr>
                      <a:r>
                        <a:rPr lang="en-AU"/>
                        <a:t>a ÷ b</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1200"/>
                        </a:spcAft>
                      </a:pPr>
                      <a:r>
                        <a:rPr lang="en-AU" dirty="0"/>
                        <a:t>a divided by b</a:t>
                      </a:r>
                    </a:p>
                    <a:p>
                      <a:pPr>
                        <a:lnSpc>
                          <a:spcPct val="150000"/>
                        </a:lnSpc>
                        <a:spcAft>
                          <a:spcPts val="1200"/>
                        </a:spcAft>
                      </a:pPr>
                      <a:r>
                        <a:rPr lang="en-AU" dirty="0"/>
                        <a:t>(expressed as a float)</a:t>
                      </a:r>
                    </a:p>
                  </a:txBody>
                  <a:tcPr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702789"/>
                  </a:ext>
                </a:extLst>
              </a:tr>
            </a:tbl>
          </a:graphicData>
        </a:graphic>
      </p:graphicFrame>
      <p:sp>
        <p:nvSpPr>
          <p:cNvPr id="3" name="Slide Number Placeholder 2">
            <a:extLst>
              <a:ext uri="{FF2B5EF4-FFF2-40B4-BE49-F238E27FC236}">
                <a16:creationId xmlns:a16="http://schemas.microsoft.com/office/drawing/2014/main" id="{0E7CC72D-6744-A90F-B88F-AC489C7304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92</a:t>
            </a:fld>
            <a:endParaRPr lang="en-AU"/>
          </a:p>
        </p:txBody>
      </p:sp>
    </p:spTree>
    <p:extLst>
      <p:ext uri="{BB962C8B-B14F-4D97-AF65-F5344CB8AC3E}">
        <p14:creationId xmlns:p14="http://schemas.microsoft.com/office/powerpoint/2010/main" val="318122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7ECAE-F175-A043-CE09-83B9D4D650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F6A60C-07E2-8FBC-2F24-1B4263CA9777}"/>
              </a:ext>
            </a:extLst>
          </p:cNvPr>
          <p:cNvSpPr>
            <a:spLocks noGrp="1"/>
          </p:cNvSpPr>
          <p:nvPr>
            <p:ph type="title"/>
          </p:nvPr>
        </p:nvSpPr>
        <p:spPr/>
        <p:txBody>
          <a:bodyPr/>
          <a:lstStyle/>
          <a:p>
            <a:r>
              <a:rPr lang="en-AU">
                <a:latin typeface="+mj-lt"/>
              </a:rPr>
              <a:t>Arithmetic operators in Python explained visually</a:t>
            </a:r>
          </a:p>
        </p:txBody>
      </p:sp>
      <p:pic>
        <p:nvPicPr>
          <p:cNvPr id="6" name="Online Media 5" descr="Image shows thumbnail for YouTube clip embedded into this slide: 'Python Math Operators: Visually Explained'">
            <a:hlinkClick r:id="" action="ppaction://media"/>
            <a:extLst>
              <a:ext uri="{FF2B5EF4-FFF2-40B4-BE49-F238E27FC236}">
                <a16:creationId xmlns:a16="http://schemas.microsoft.com/office/drawing/2014/main" id="{7848F7AA-3810-6D46-46A5-D4F8DFB06267}"/>
              </a:ext>
            </a:extLst>
          </p:cNvPr>
          <p:cNvPicPr>
            <a:picLocks noRot="1" noChangeAspect="1"/>
          </p:cNvPicPr>
          <p:nvPr>
            <a:videoFile r:link="rId1"/>
          </p:nvPr>
        </p:nvPicPr>
        <p:blipFill>
          <a:blip r:embed="rId4"/>
          <a:stretch>
            <a:fillRect/>
          </a:stretch>
        </p:blipFill>
        <p:spPr>
          <a:xfrm>
            <a:off x="2049991" y="1376301"/>
            <a:ext cx="8092017" cy="4572000"/>
          </a:xfrm>
          <a:prstGeom prst="rect">
            <a:avLst/>
          </a:prstGeom>
        </p:spPr>
      </p:pic>
      <p:sp>
        <p:nvSpPr>
          <p:cNvPr id="4" name="TextBox 3">
            <a:extLst>
              <a:ext uri="{FF2B5EF4-FFF2-40B4-BE49-F238E27FC236}">
                <a16:creationId xmlns:a16="http://schemas.microsoft.com/office/drawing/2014/main" id="{E126EF0C-8319-ADEF-4CE2-B4EAF0A4E37C}"/>
              </a:ext>
            </a:extLst>
          </p:cNvPr>
          <p:cNvSpPr txBox="1"/>
          <p:nvPr/>
        </p:nvSpPr>
        <p:spPr>
          <a:xfrm>
            <a:off x="2049991" y="6048987"/>
            <a:ext cx="7147399" cy="276999"/>
          </a:xfrm>
          <a:prstGeom prst="rect">
            <a:avLst/>
          </a:prstGeom>
          <a:noFill/>
        </p:spPr>
        <p:txBody>
          <a:bodyPr wrap="square">
            <a:spAutoFit/>
          </a:bodyPr>
          <a:lstStyle/>
          <a:p>
            <a:r>
              <a:rPr lang="en-AU" sz="1200">
                <a:hlinkClick r:id="rId5"/>
              </a:rPr>
              <a:t>https://www.youtube.com/watch?v=r1vsfDMO-WE</a:t>
            </a:r>
            <a:r>
              <a:rPr lang="en-AU" sz="1200"/>
              <a:t> (watch up to 1:29)</a:t>
            </a:r>
          </a:p>
        </p:txBody>
      </p:sp>
      <p:sp>
        <p:nvSpPr>
          <p:cNvPr id="3" name="Slide Number Placeholder 2">
            <a:extLst>
              <a:ext uri="{FF2B5EF4-FFF2-40B4-BE49-F238E27FC236}">
                <a16:creationId xmlns:a16="http://schemas.microsoft.com/office/drawing/2014/main" id="{13729D80-7F0C-E67C-E626-7EBC33AA78A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93</a:t>
            </a:fld>
            <a:endParaRPr lang="en-AU"/>
          </a:p>
        </p:txBody>
      </p:sp>
    </p:spTree>
    <p:extLst>
      <p:ext uri="{BB962C8B-B14F-4D97-AF65-F5344CB8AC3E}">
        <p14:creationId xmlns:p14="http://schemas.microsoft.com/office/powerpoint/2010/main" val="19957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AB50-C151-96BD-104B-81C5324AE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25577-C2C9-2923-8495-0775C55F54DF}"/>
              </a:ext>
            </a:extLst>
          </p:cNvPr>
          <p:cNvSpPr>
            <a:spLocks noGrp="1"/>
          </p:cNvSpPr>
          <p:nvPr>
            <p:ph type="title"/>
          </p:nvPr>
        </p:nvSpPr>
        <p:spPr/>
        <p:txBody>
          <a:bodyPr/>
          <a:lstStyle/>
          <a:p>
            <a:r>
              <a:rPr lang="en-AU">
                <a:latin typeface="+mj-lt"/>
              </a:rPr>
              <a:t>Example of sequence</a:t>
            </a:r>
          </a:p>
        </p:txBody>
      </p:sp>
      <p:sp>
        <p:nvSpPr>
          <p:cNvPr id="5" name="Text Placeholder 4">
            <a:extLst>
              <a:ext uri="{FF2B5EF4-FFF2-40B4-BE49-F238E27FC236}">
                <a16:creationId xmlns:a16="http://schemas.microsoft.com/office/drawing/2014/main" id="{64924294-E0AD-1DE6-CAED-E3515D7F1A13}"/>
              </a:ext>
            </a:extLst>
          </p:cNvPr>
          <p:cNvSpPr>
            <a:spLocks noGrp="1"/>
          </p:cNvSpPr>
          <p:nvPr>
            <p:ph type="body" sz="quarter" idx="18"/>
          </p:nvPr>
        </p:nvSpPr>
        <p:spPr/>
        <p:txBody>
          <a:bodyPr/>
          <a:lstStyle/>
          <a:p>
            <a:r>
              <a:rPr lang="en-AU">
                <a:latin typeface="+mj-lt"/>
              </a:rPr>
              <a:t>Sequence</a:t>
            </a:r>
          </a:p>
        </p:txBody>
      </p:sp>
      <p:sp>
        <p:nvSpPr>
          <p:cNvPr id="6" name="Content Placeholder 5">
            <a:extLst>
              <a:ext uri="{FF2B5EF4-FFF2-40B4-BE49-F238E27FC236}">
                <a16:creationId xmlns:a16="http://schemas.microsoft.com/office/drawing/2014/main" id="{F007BC3E-664D-64BF-C31E-3FFD27F8356F}"/>
              </a:ext>
            </a:extLst>
          </p:cNvPr>
          <p:cNvSpPr>
            <a:spLocks noGrp="1"/>
          </p:cNvSpPr>
          <p:nvPr>
            <p:ph sz="quarter" idx="19"/>
          </p:nvPr>
        </p:nvSpPr>
        <p:spPr/>
        <p:txBody>
          <a:bodyPr/>
          <a:lstStyle/>
          <a:p>
            <a:r>
              <a:rPr lang="en-AU">
                <a:latin typeface="+mn-lt"/>
              </a:rPr>
              <a:t>Line 1 starts with the </a:t>
            </a:r>
            <a:r>
              <a:rPr lang="en-AU" b="1" i="1">
                <a:latin typeface="+mn-lt"/>
              </a:rPr>
              <a:t>#</a:t>
            </a:r>
            <a:r>
              <a:rPr lang="en-AU">
                <a:latin typeface="+mn-lt"/>
              </a:rPr>
              <a:t> symbol and means this is a comment which describes what the code aims to do</a:t>
            </a:r>
          </a:p>
          <a:p>
            <a:r>
              <a:rPr lang="en-AU">
                <a:latin typeface="+mn-lt"/>
              </a:rPr>
              <a:t>Line 2 assigns the value 7 to the variable </a:t>
            </a:r>
            <a:r>
              <a:rPr lang="en-AU" i="1">
                <a:latin typeface="+mn-lt"/>
              </a:rPr>
              <a:t>length</a:t>
            </a:r>
          </a:p>
          <a:p>
            <a:r>
              <a:rPr lang="en-AU">
                <a:latin typeface="+mn-lt"/>
              </a:rPr>
              <a:t>Line 3 assigns the value 4 to the variable </a:t>
            </a:r>
            <a:r>
              <a:rPr lang="en-AU" i="1">
                <a:latin typeface="+mn-lt"/>
              </a:rPr>
              <a:t>width</a:t>
            </a:r>
          </a:p>
          <a:p>
            <a:r>
              <a:rPr lang="en-AU">
                <a:latin typeface="+mn-lt"/>
              </a:rPr>
              <a:t>Line 4 calculates the area by multiplying length by width and assigning it to the variable </a:t>
            </a:r>
            <a:r>
              <a:rPr lang="en-AU" b="1" i="1">
                <a:latin typeface="+mn-lt"/>
              </a:rPr>
              <a:t>area</a:t>
            </a:r>
          </a:p>
          <a:p>
            <a:r>
              <a:rPr lang="en-AU">
                <a:latin typeface="+mn-lt"/>
              </a:rPr>
              <a:t>Line 5 prints the string followed by the </a:t>
            </a:r>
            <a:r>
              <a:rPr lang="en-AU" i="1">
                <a:latin typeface="+mn-lt"/>
              </a:rPr>
              <a:t>area</a:t>
            </a:r>
          </a:p>
        </p:txBody>
      </p:sp>
      <p:pic>
        <p:nvPicPr>
          <p:cNvPr id="7" name="Picture 6" descr="A screenshot of Python code for &quot;sequence-demo.py&quot; script">
            <a:extLst>
              <a:ext uri="{FF2B5EF4-FFF2-40B4-BE49-F238E27FC236}">
                <a16:creationId xmlns:a16="http://schemas.microsoft.com/office/drawing/2014/main" id="{4FF3CA1A-AA5E-2C09-D53A-23C934AC54F7}"/>
              </a:ext>
            </a:extLst>
          </p:cNvPr>
          <p:cNvPicPr>
            <a:picLocks noChangeAspect="1"/>
          </p:cNvPicPr>
          <p:nvPr/>
        </p:nvPicPr>
        <p:blipFill>
          <a:blip r:embed="rId3"/>
          <a:stretch>
            <a:fillRect/>
          </a:stretch>
        </p:blipFill>
        <p:spPr>
          <a:xfrm>
            <a:off x="6324599" y="1515407"/>
            <a:ext cx="5324191" cy="1404599"/>
          </a:xfrm>
          <a:prstGeom prst="rect">
            <a:avLst/>
          </a:prstGeom>
        </p:spPr>
      </p:pic>
      <p:pic>
        <p:nvPicPr>
          <p:cNvPr id="10" name="Picture 9" descr="A screenshot of output for &quot;sequence-demo.py&quot; script">
            <a:extLst>
              <a:ext uri="{FF2B5EF4-FFF2-40B4-BE49-F238E27FC236}">
                <a16:creationId xmlns:a16="http://schemas.microsoft.com/office/drawing/2014/main" id="{93666183-D186-801C-A20E-E8963DD5B2CC}"/>
              </a:ext>
            </a:extLst>
          </p:cNvPr>
          <p:cNvPicPr>
            <a:picLocks noChangeAspect="1"/>
          </p:cNvPicPr>
          <p:nvPr/>
        </p:nvPicPr>
        <p:blipFill>
          <a:blip r:embed="rId4"/>
          <a:stretch>
            <a:fillRect/>
          </a:stretch>
        </p:blipFill>
        <p:spPr>
          <a:xfrm>
            <a:off x="6324599" y="3554793"/>
            <a:ext cx="5324190" cy="1421157"/>
          </a:xfrm>
          <a:prstGeom prst="rect">
            <a:avLst/>
          </a:prstGeom>
        </p:spPr>
      </p:pic>
      <p:sp>
        <p:nvSpPr>
          <p:cNvPr id="3" name="Slide Number Placeholder 2">
            <a:extLst>
              <a:ext uri="{FF2B5EF4-FFF2-40B4-BE49-F238E27FC236}">
                <a16:creationId xmlns:a16="http://schemas.microsoft.com/office/drawing/2014/main" id="{CBCDD579-7838-FE5A-A460-48026BF8B8D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94</a:t>
            </a:fld>
            <a:endParaRPr lang="en-AU"/>
          </a:p>
        </p:txBody>
      </p:sp>
    </p:spTree>
    <p:extLst>
      <p:ext uri="{BB962C8B-B14F-4D97-AF65-F5344CB8AC3E}">
        <p14:creationId xmlns:p14="http://schemas.microsoft.com/office/powerpoint/2010/main" val="182343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EE511-5478-E065-70C7-E2DBBBAA2DD7}"/>
              </a:ext>
            </a:extLst>
          </p:cNvPr>
          <p:cNvSpPr>
            <a:spLocks noGrp="1"/>
          </p:cNvSpPr>
          <p:nvPr>
            <p:ph type="title"/>
          </p:nvPr>
        </p:nvSpPr>
        <p:spPr/>
        <p:txBody>
          <a:bodyPr/>
          <a:lstStyle/>
          <a:p>
            <a:r>
              <a:rPr lang="en-AU">
                <a:latin typeface="+mj-lt"/>
              </a:rPr>
              <a:t>Sequence – guided practice</a:t>
            </a:r>
          </a:p>
        </p:txBody>
      </p:sp>
      <p:sp>
        <p:nvSpPr>
          <p:cNvPr id="5" name="Content Placeholder 4">
            <a:extLst>
              <a:ext uri="{FF2B5EF4-FFF2-40B4-BE49-F238E27FC236}">
                <a16:creationId xmlns:a16="http://schemas.microsoft.com/office/drawing/2014/main" id="{F7029C35-F55A-E2EA-68E6-0AD9A6AB9598}"/>
              </a:ext>
            </a:extLst>
          </p:cNvPr>
          <p:cNvSpPr>
            <a:spLocks noGrp="1"/>
          </p:cNvSpPr>
          <p:nvPr>
            <p:ph sz="quarter" idx="19"/>
          </p:nvPr>
        </p:nvSpPr>
        <p:spPr>
          <a:xfrm>
            <a:off x="360363" y="1562471"/>
            <a:ext cx="3861441" cy="3612644"/>
          </a:xfrm>
        </p:spPr>
        <p:txBody>
          <a:bodyPr/>
          <a:lstStyle/>
          <a:p>
            <a:r>
              <a:rPr lang="en-AU" sz="1800">
                <a:latin typeface="+mn-lt"/>
              </a:rPr>
              <a:t>To calculate the number of seconds in four years follow this sequence:</a:t>
            </a:r>
          </a:p>
          <a:p>
            <a:pPr marL="285750" indent="-285750">
              <a:buFont typeface="Arial" panose="020B0604020202020204" pitchFamily="34" charset="0"/>
              <a:buChar char="•"/>
            </a:pPr>
            <a:r>
              <a:rPr lang="en-AU" sz="1800">
                <a:latin typeface="+mn-lt"/>
              </a:rPr>
              <a:t>Type this code into a Python IDE</a:t>
            </a:r>
          </a:p>
          <a:p>
            <a:pPr marL="285750" indent="-285750">
              <a:buFont typeface="Arial" panose="020B0604020202020204" pitchFamily="34" charset="0"/>
              <a:buChar char="•"/>
            </a:pPr>
            <a:r>
              <a:rPr lang="en-AU" sz="1800">
                <a:latin typeface="+mn-lt"/>
              </a:rPr>
              <a:t>Check the code is exactly as shown in the image</a:t>
            </a:r>
          </a:p>
          <a:p>
            <a:pPr marL="285750" indent="-285750">
              <a:buFont typeface="Arial" panose="020B0604020202020204" pitchFamily="34" charset="0"/>
              <a:buChar char="•"/>
            </a:pPr>
            <a:r>
              <a:rPr lang="en-AU" sz="1800">
                <a:latin typeface="+mn-lt"/>
              </a:rPr>
              <a:t>Run the code</a:t>
            </a:r>
          </a:p>
          <a:p>
            <a:pPr marL="285750" indent="-285750">
              <a:buFont typeface="Arial" panose="020B0604020202020204" pitchFamily="34" charset="0"/>
              <a:buChar char="•"/>
            </a:pPr>
            <a:r>
              <a:rPr lang="en-AU" sz="1800">
                <a:latin typeface="+mn-lt"/>
              </a:rPr>
              <a:t>Check the output</a:t>
            </a:r>
            <a:endParaRPr lang="en-AU">
              <a:latin typeface="+mn-lt"/>
            </a:endParaRPr>
          </a:p>
        </p:txBody>
      </p:sp>
      <p:pic>
        <p:nvPicPr>
          <p:cNvPr id="10" name="Picture 9" descr="A screenshot of Python code for &quot;calc-seconds-guided.py&quot; script">
            <a:extLst>
              <a:ext uri="{FF2B5EF4-FFF2-40B4-BE49-F238E27FC236}">
                <a16:creationId xmlns:a16="http://schemas.microsoft.com/office/drawing/2014/main" id="{8BA80A5E-E58E-6EEF-5635-A235069A2450}"/>
              </a:ext>
            </a:extLst>
          </p:cNvPr>
          <p:cNvPicPr>
            <a:picLocks noChangeAspect="1"/>
          </p:cNvPicPr>
          <p:nvPr/>
        </p:nvPicPr>
        <p:blipFill>
          <a:blip r:embed="rId3"/>
          <a:stretch>
            <a:fillRect/>
          </a:stretch>
        </p:blipFill>
        <p:spPr>
          <a:xfrm>
            <a:off x="4687092" y="1561395"/>
            <a:ext cx="7154273" cy="2372056"/>
          </a:xfrm>
          <a:prstGeom prst="rect">
            <a:avLst/>
          </a:prstGeom>
        </p:spPr>
      </p:pic>
      <p:pic>
        <p:nvPicPr>
          <p:cNvPr id="14" name="Picture 13" descr="A screenshot of output for &quot;calc-seconds-guided.py&quot; script">
            <a:extLst>
              <a:ext uri="{FF2B5EF4-FFF2-40B4-BE49-F238E27FC236}">
                <a16:creationId xmlns:a16="http://schemas.microsoft.com/office/drawing/2014/main" id="{A9307FCB-5299-2DEF-98A8-504A2FFD9CB3}"/>
              </a:ext>
            </a:extLst>
          </p:cNvPr>
          <p:cNvPicPr>
            <a:picLocks noChangeAspect="1"/>
          </p:cNvPicPr>
          <p:nvPr/>
        </p:nvPicPr>
        <p:blipFill>
          <a:blip r:embed="rId4"/>
          <a:stretch>
            <a:fillRect/>
          </a:stretch>
        </p:blipFill>
        <p:spPr>
          <a:xfrm>
            <a:off x="4687092" y="4143943"/>
            <a:ext cx="7163800" cy="1362265"/>
          </a:xfrm>
          <a:prstGeom prst="rect">
            <a:avLst/>
          </a:prstGeom>
        </p:spPr>
      </p:pic>
      <p:sp>
        <p:nvSpPr>
          <p:cNvPr id="16" name="TextBox 15">
            <a:extLst>
              <a:ext uri="{FF2B5EF4-FFF2-40B4-BE49-F238E27FC236}">
                <a16:creationId xmlns:a16="http://schemas.microsoft.com/office/drawing/2014/main" id="{D622203C-697C-0BC6-5C12-C7D77F1CE9B7}"/>
              </a:ext>
            </a:extLst>
          </p:cNvPr>
          <p:cNvSpPr txBox="1"/>
          <p:nvPr/>
        </p:nvSpPr>
        <p:spPr>
          <a:xfrm>
            <a:off x="359999" y="6047779"/>
            <a:ext cx="8482444" cy="329209"/>
          </a:xfrm>
          <a:prstGeom prst="rect">
            <a:avLst/>
          </a:prstGeom>
          <a:noFill/>
        </p:spPr>
        <p:txBody>
          <a:bodyPr wrap="none" lIns="0" tIns="0" rIns="0" bIns="0" rtlCol="0">
            <a:noAutofit/>
          </a:bodyPr>
          <a:lstStyle/>
          <a:p>
            <a:pPr algn="l">
              <a:lnSpc>
                <a:spcPct val="150000"/>
              </a:lnSpc>
              <a:spcAft>
                <a:spcPts val="1200"/>
              </a:spcAft>
            </a:pPr>
            <a:r>
              <a:rPr lang="en-AU" sz="1800"/>
              <a:t>Question – What change do we need to make to the code to account for leap years? </a:t>
            </a:r>
          </a:p>
        </p:txBody>
      </p:sp>
      <p:sp>
        <p:nvSpPr>
          <p:cNvPr id="2" name="Slide Number Placeholder 1">
            <a:extLst>
              <a:ext uri="{FF2B5EF4-FFF2-40B4-BE49-F238E27FC236}">
                <a16:creationId xmlns:a16="http://schemas.microsoft.com/office/drawing/2014/main" id="{5C3B3DCD-373C-0BE3-0CA3-C4272E6EFB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Tree>
    <p:extLst>
      <p:ext uri="{BB962C8B-B14F-4D97-AF65-F5344CB8AC3E}">
        <p14:creationId xmlns:p14="http://schemas.microsoft.com/office/powerpoint/2010/main" val="321863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56C67-DB6F-6E94-713E-59C4830478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879FA6-8CBB-855F-7CF1-B29C1F73CD64}"/>
              </a:ext>
            </a:extLst>
          </p:cNvPr>
          <p:cNvSpPr>
            <a:spLocks noGrp="1"/>
          </p:cNvSpPr>
          <p:nvPr>
            <p:ph type="title"/>
          </p:nvPr>
        </p:nvSpPr>
        <p:spPr/>
        <p:txBody>
          <a:bodyPr/>
          <a:lstStyle/>
          <a:p>
            <a:r>
              <a:rPr lang="en-AU">
                <a:latin typeface="+mj-lt"/>
              </a:rPr>
              <a:t>Sequence – independent practice</a:t>
            </a:r>
          </a:p>
        </p:txBody>
      </p:sp>
      <p:sp>
        <p:nvSpPr>
          <p:cNvPr id="5" name="Content Placeholder 4">
            <a:extLst>
              <a:ext uri="{FF2B5EF4-FFF2-40B4-BE49-F238E27FC236}">
                <a16:creationId xmlns:a16="http://schemas.microsoft.com/office/drawing/2014/main" id="{537D9470-9928-8BAD-F87B-665D000F1642}"/>
              </a:ext>
            </a:extLst>
          </p:cNvPr>
          <p:cNvSpPr>
            <a:spLocks noGrp="1"/>
          </p:cNvSpPr>
          <p:nvPr>
            <p:ph sz="quarter" idx="19"/>
          </p:nvPr>
        </p:nvSpPr>
        <p:spPr/>
        <p:txBody>
          <a:bodyPr/>
          <a:lstStyle/>
          <a:p>
            <a:r>
              <a:rPr lang="en-AU">
                <a:latin typeface="+mn-lt"/>
              </a:rPr>
              <a:t>Write code to:</a:t>
            </a:r>
          </a:p>
          <a:p>
            <a:pPr marL="342900" indent="-342900">
              <a:buFont typeface="Arial" panose="020B0604020202020204" pitchFamily="34" charset="0"/>
              <a:buChar char="•"/>
            </a:pPr>
            <a:r>
              <a:rPr lang="en-AU">
                <a:latin typeface="+mn-lt"/>
              </a:rPr>
              <a:t>add 20 and 95</a:t>
            </a:r>
          </a:p>
          <a:p>
            <a:pPr marL="342900" indent="-342900">
              <a:buFont typeface="Arial" panose="020B0604020202020204" pitchFamily="34" charset="0"/>
              <a:buChar char="•"/>
            </a:pPr>
            <a:r>
              <a:rPr lang="en-AU">
                <a:latin typeface="+mn-lt"/>
              </a:rPr>
              <a:t>subtract 9 from 17</a:t>
            </a:r>
          </a:p>
          <a:p>
            <a:pPr marL="342900" indent="-342900">
              <a:buFont typeface="Arial" panose="020B0604020202020204" pitchFamily="34" charset="0"/>
              <a:buChar char="•"/>
            </a:pPr>
            <a:r>
              <a:rPr lang="en-AU">
                <a:latin typeface="+mn-lt"/>
              </a:rPr>
              <a:t>multiply 13 by 16 and subtract 7</a:t>
            </a:r>
          </a:p>
          <a:p>
            <a:pPr marL="342900" indent="-342900">
              <a:buFont typeface="Arial" panose="020B0604020202020204" pitchFamily="34" charset="0"/>
              <a:buChar char="•"/>
            </a:pPr>
            <a:r>
              <a:rPr lang="en-AU">
                <a:latin typeface="+mn-lt"/>
              </a:rPr>
              <a:t>divide 8 by 3 and then multiply result by 4</a:t>
            </a:r>
          </a:p>
        </p:txBody>
      </p:sp>
      <p:pic>
        <p:nvPicPr>
          <p:cNvPr id="16" name="Picture 15" descr="A screenshot of Python code for &quot;sequence-independent.py&quot; script">
            <a:extLst>
              <a:ext uri="{FF2B5EF4-FFF2-40B4-BE49-F238E27FC236}">
                <a16:creationId xmlns:a16="http://schemas.microsoft.com/office/drawing/2014/main" id="{9A05DFB9-DC6A-95BA-327D-FB018D4A69C1}"/>
              </a:ext>
            </a:extLst>
          </p:cNvPr>
          <p:cNvPicPr>
            <a:picLocks noChangeAspect="1"/>
          </p:cNvPicPr>
          <p:nvPr/>
        </p:nvPicPr>
        <p:blipFill>
          <a:blip r:embed="rId3"/>
          <a:stretch>
            <a:fillRect/>
          </a:stretch>
        </p:blipFill>
        <p:spPr>
          <a:xfrm>
            <a:off x="6324599" y="1562471"/>
            <a:ext cx="5494264" cy="1405509"/>
          </a:xfrm>
          <a:prstGeom prst="rect">
            <a:avLst/>
          </a:prstGeom>
        </p:spPr>
      </p:pic>
      <p:pic>
        <p:nvPicPr>
          <p:cNvPr id="12" name="Picture 11" descr="A screenshot of output for &quot;sequence-independent.py&quot; script">
            <a:extLst>
              <a:ext uri="{FF2B5EF4-FFF2-40B4-BE49-F238E27FC236}">
                <a16:creationId xmlns:a16="http://schemas.microsoft.com/office/drawing/2014/main" id="{491311FD-76F6-F3A8-73B0-B312C73874DB}"/>
              </a:ext>
            </a:extLst>
          </p:cNvPr>
          <p:cNvPicPr>
            <a:picLocks noChangeAspect="1"/>
          </p:cNvPicPr>
          <p:nvPr/>
        </p:nvPicPr>
        <p:blipFill>
          <a:blip r:embed="rId4"/>
          <a:stretch>
            <a:fillRect/>
          </a:stretch>
        </p:blipFill>
        <p:spPr>
          <a:xfrm>
            <a:off x="6324598" y="3428999"/>
            <a:ext cx="5494265" cy="1991139"/>
          </a:xfrm>
          <a:prstGeom prst="rect">
            <a:avLst/>
          </a:prstGeom>
        </p:spPr>
      </p:pic>
      <p:sp>
        <p:nvSpPr>
          <p:cNvPr id="2" name="Slide Number Placeholder 1">
            <a:extLst>
              <a:ext uri="{FF2B5EF4-FFF2-40B4-BE49-F238E27FC236}">
                <a16:creationId xmlns:a16="http://schemas.microsoft.com/office/drawing/2014/main" id="{F0F0CBE2-4F5B-73AC-ADF4-61989B199C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33231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8CAF-8CE0-872E-13B7-E61F9E5579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8DE6D3-1884-D52D-6DBA-CA630908C5D1}"/>
              </a:ext>
            </a:extLst>
          </p:cNvPr>
          <p:cNvSpPr>
            <a:spLocks noGrp="1"/>
          </p:cNvSpPr>
          <p:nvPr>
            <p:ph type="title"/>
          </p:nvPr>
        </p:nvSpPr>
        <p:spPr/>
        <p:txBody>
          <a:bodyPr/>
          <a:lstStyle/>
          <a:p>
            <a:r>
              <a:rPr lang="en-AU">
                <a:latin typeface="+mj-lt"/>
              </a:rPr>
              <a:t>Sequence – extended independent practice</a:t>
            </a:r>
          </a:p>
        </p:txBody>
      </p:sp>
      <p:sp>
        <p:nvSpPr>
          <p:cNvPr id="15" name="Content Placeholder 14">
            <a:extLst>
              <a:ext uri="{FF2B5EF4-FFF2-40B4-BE49-F238E27FC236}">
                <a16:creationId xmlns:a16="http://schemas.microsoft.com/office/drawing/2014/main" id="{26EBBDCF-2B20-B262-EDB0-F87C891B4BEC}"/>
              </a:ext>
            </a:extLst>
          </p:cNvPr>
          <p:cNvSpPr>
            <a:spLocks noGrp="1"/>
          </p:cNvSpPr>
          <p:nvPr>
            <p:ph sz="quarter" idx="19"/>
          </p:nvPr>
        </p:nvSpPr>
        <p:spPr/>
        <p:txBody>
          <a:bodyPr/>
          <a:lstStyle/>
          <a:p>
            <a:r>
              <a:rPr lang="en-AU">
                <a:latin typeface="+mn-lt"/>
              </a:rPr>
              <a:t>To calculate an estimate time to travel the Kamilaroi Highway follow this sequence:</a:t>
            </a:r>
          </a:p>
          <a:p>
            <a:pPr marL="342900" indent="-342900">
              <a:buFont typeface="Arial" panose="020B0604020202020204" pitchFamily="34" charset="0"/>
              <a:buChar char="•"/>
            </a:pPr>
            <a:r>
              <a:rPr lang="en-AU">
                <a:latin typeface="+mn-lt"/>
              </a:rPr>
              <a:t>Type this code into a Python IDE</a:t>
            </a:r>
          </a:p>
          <a:p>
            <a:pPr marL="342900" indent="-342900">
              <a:buFont typeface="Arial" panose="020B0604020202020204" pitchFamily="34" charset="0"/>
              <a:buChar char="•"/>
            </a:pPr>
            <a:r>
              <a:rPr lang="en-AU">
                <a:latin typeface="+mn-lt"/>
              </a:rPr>
              <a:t>Check the code is exactly as shown in the image</a:t>
            </a:r>
          </a:p>
          <a:p>
            <a:pPr marL="342900" indent="-342900">
              <a:buFont typeface="Arial" panose="020B0604020202020204" pitchFamily="34" charset="0"/>
              <a:buChar char="•"/>
            </a:pPr>
            <a:r>
              <a:rPr lang="en-AU">
                <a:latin typeface="+mn-lt"/>
              </a:rPr>
              <a:t>Run the code</a:t>
            </a:r>
          </a:p>
          <a:p>
            <a:pPr marL="342900" indent="-342900">
              <a:buFont typeface="Arial" panose="020B0604020202020204" pitchFamily="34" charset="0"/>
              <a:buChar char="•"/>
            </a:pPr>
            <a:r>
              <a:rPr lang="en-AU">
                <a:latin typeface="+mn-lt"/>
              </a:rPr>
              <a:t>Check the output</a:t>
            </a:r>
          </a:p>
          <a:p>
            <a:pPr marL="342900" indent="-342900">
              <a:buFont typeface="Arial" panose="020B0604020202020204" pitchFamily="34" charset="0"/>
              <a:buChar char="•"/>
            </a:pPr>
            <a:r>
              <a:rPr lang="en-AU">
                <a:latin typeface="+mn-lt"/>
              </a:rPr>
              <a:t>Adjust </a:t>
            </a:r>
            <a:r>
              <a:rPr lang="en-AU" err="1">
                <a:latin typeface="+mn-lt"/>
              </a:rPr>
              <a:t>averageSpeed</a:t>
            </a:r>
            <a:r>
              <a:rPr lang="en-AU">
                <a:latin typeface="+mn-lt"/>
              </a:rPr>
              <a:t> variable and re-run</a:t>
            </a:r>
          </a:p>
          <a:p>
            <a:endParaRPr lang="en-AU">
              <a:latin typeface="+mn-lt"/>
            </a:endParaRPr>
          </a:p>
        </p:txBody>
      </p:sp>
      <p:pic>
        <p:nvPicPr>
          <p:cNvPr id="13" name="Picture 12" descr="A screenshot of Python code for &quot;kamilaroi.py&quot; script">
            <a:extLst>
              <a:ext uri="{FF2B5EF4-FFF2-40B4-BE49-F238E27FC236}">
                <a16:creationId xmlns:a16="http://schemas.microsoft.com/office/drawing/2014/main" id="{449F33DF-161A-35FD-1571-6A9FC8262A46}"/>
              </a:ext>
            </a:extLst>
          </p:cNvPr>
          <p:cNvPicPr>
            <a:picLocks noChangeAspect="1"/>
          </p:cNvPicPr>
          <p:nvPr/>
        </p:nvPicPr>
        <p:blipFill>
          <a:blip r:embed="rId2"/>
          <a:stretch>
            <a:fillRect/>
          </a:stretch>
        </p:blipFill>
        <p:spPr>
          <a:xfrm>
            <a:off x="6324599" y="1495624"/>
            <a:ext cx="4953691" cy="5020376"/>
          </a:xfrm>
          <a:prstGeom prst="rect">
            <a:avLst/>
          </a:prstGeom>
        </p:spPr>
      </p:pic>
      <p:sp>
        <p:nvSpPr>
          <p:cNvPr id="2" name="Slide Number Placeholder 1">
            <a:extLst>
              <a:ext uri="{FF2B5EF4-FFF2-40B4-BE49-F238E27FC236}">
                <a16:creationId xmlns:a16="http://schemas.microsoft.com/office/drawing/2014/main" id="{232CE53F-AAE5-1117-6F9D-659B2E75DA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110802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8ED80-0F42-E619-F459-8532AA7A192B}"/>
              </a:ext>
            </a:extLst>
          </p:cNvPr>
          <p:cNvSpPr>
            <a:spLocks noGrp="1"/>
          </p:cNvSpPr>
          <p:nvPr>
            <p:ph type="title"/>
          </p:nvPr>
        </p:nvSpPr>
        <p:spPr/>
        <p:txBody>
          <a:bodyPr/>
          <a:lstStyle/>
          <a:p>
            <a:r>
              <a:rPr lang="en-AU">
                <a:latin typeface="+mj-lt"/>
              </a:rPr>
              <a:t>User input in Python</a:t>
            </a:r>
          </a:p>
        </p:txBody>
      </p:sp>
      <p:pic>
        <p:nvPicPr>
          <p:cNvPr id="4" name="Online Media 3" descr="Image shows thumbnail for YouTube clip embedded into this slide: 'Python User Input - Visually Explained'">
            <a:hlinkClick r:id="" action="ppaction://media"/>
            <a:extLst>
              <a:ext uri="{FF2B5EF4-FFF2-40B4-BE49-F238E27FC236}">
                <a16:creationId xmlns:a16="http://schemas.microsoft.com/office/drawing/2014/main" id="{9393B789-8A31-B283-5C67-FD54664530D9}"/>
              </a:ext>
            </a:extLst>
          </p:cNvPr>
          <p:cNvPicPr>
            <a:picLocks noRot="1" noChangeAspect="1"/>
          </p:cNvPicPr>
          <p:nvPr>
            <a:videoFile r:link="rId1"/>
          </p:nvPr>
        </p:nvPicPr>
        <p:blipFill>
          <a:blip r:embed="rId4"/>
          <a:stretch>
            <a:fillRect/>
          </a:stretch>
        </p:blipFill>
        <p:spPr>
          <a:xfrm>
            <a:off x="2049991" y="1376301"/>
            <a:ext cx="8092017" cy="4572000"/>
          </a:xfrm>
          <a:prstGeom prst="rect">
            <a:avLst/>
          </a:prstGeom>
        </p:spPr>
      </p:pic>
      <p:sp>
        <p:nvSpPr>
          <p:cNvPr id="12" name="TextBox 11">
            <a:extLst>
              <a:ext uri="{FF2B5EF4-FFF2-40B4-BE49-F238E27FC236}">
                <a16:creationId xmlns:a16="http://schemas.microsoft.com/office/drawing/2014/main" id="{1BB8CB9F-1720-3F33-7AFF-B319E1986B58}"/>
              </a:ext>
            </a:extLst>
          </p:cNvPr>
          <p:cNvSpPr txBox="1"/>
          <p:nvPr/>
        </p:nvSpPr>
        <p:spPr>
          <a:xfrm>
            <a:off x="2049991" y="5948301"/>
            <a:ext cx="6014923" cy="276999"/>
          </a:xfrm>
          <a:prstGeom prst="rect">
            <a:avLst/>
          </a:prstGeom>
          <a:noFill/>
        </p:spPr>
        <p:txBody>
          <a:bodyPr wrap="square">
            <a:spAutoFit/>
          </a:bodyPr>
          <a:lstStyle/>
          <a:p>
            <a:r>
              <a:rPr lang="en-AU" sz="1200">
                <a:hlinkClick r:id="rId5"/>
              </a:rPr>
              <a:t>https://www.youtube.com/watch?v=Gqv7S21CHD4</a:t>
            </a:r>
            <a:r>
              <a:rPr lang="en-AU" sz="1200"/>
              <a:t> (3:54)</a:t>
            </a:r>
          </a:p>
        </p:txBody>
      </p:sp>
      <p:sp>
        <p:nvSpPr>
          <p:cNvPr id="2" name="Slide Number Placeholder 1">
            <a:extLst>
              <a:ext uri="{FF2B5EF4-FFF2-40B4-BE49-F238E27FC236}">
                <a16:creationId xmlns:a16="http://schemas.microsoft.com/office/drawing/2014/main" id="{E34961BD-5967-82F3-0419-792A50FB6A6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98</a:t>
            </a:fld>
            <a:endParaRPr lang="en-AU"/>
          </a:p>
        </p:txBody>
      </p:sp>
    </p:spTree>
    <p:extLst>
      <p:ext uri="{BB962C8B-B14F-4D97-AF65-F5344CB8AC3E}">
        <p14:creationId xmlns:p14="http://schemas.microsoft.com/office/powerpoint/2010/main" val="40158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4E86-4F24-937E-FDEF-1AA626A44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1E501-EFFA-6335-003C-FF95777CE17E}"/>
              </a:ext>
            </a:extLst>
          </p:cNvPr>
          <p:cNvSpPr>
            <a:spLocks noGrp="1"/>
          </p:cNvSpPr>
          <p:nvPr>
            <p:ph type="title"/>
          </p:nvPr>
        </p:nvSpPr>
        <p:spPr/>
        <p:txBody>
          <a:bodyPr/>
          <a:lstStyle/>
          <a:p>
            <a:r>
              <a:rPr lang="en-AU">
                <a:latin typeface="+mj-lt"/>
              </a:rPr>
              <a:t>Getting user input – guided practice</a:t>
            </a:r>
          </a:p>
        </p:txBody>
      </p:sp>
      <p:sp>
        <p:nvSpPr>
          <p:cNvPr id="6" name="Content Placeholder 5">
            <a:extLst>
              <a:ext uri="{FF2B5EF4-FFF2-40B4-BE49-F238E27FC236}">
                <a16:creationId xmlns:a16="http://schemas.microsoft.com/office/drawing/2014/main" id="{98B200D8-7A0D-9B89-DB64-9EB4BF5ECE9E}"/>
              </a:ext>
            </a:extLst>
          </p:cNvPr>
          <p:cNvSpPr>
            <a:spLocks noGrp="1"/>
          </p:cNvSpPr>
          <p:nvPr>
            <p:ph sz="quarter" idx="19"/>
          </p:nvPr>
        </p:nvSpPr>
        <p:spPr/>
        <p:txBody>
          <a:bodyPr/>
          <a:lstStyle/>
          <a:p>
            <a:r>
              <a:rPr lang="en-AU">
                <a:latin typeface="+mn-lt"/>
              </a:rPr>
              <a:t>Follow this sequence</a:t>
            </a:r>
          </a:p>
          <a:p>
            <a:pPr marL="342900" indent="-342900">
              <a:buFont typeface="Arial" panose="020B0604020202020204" pitchFamily="34" charset="0"/>
              <a:buChar char="•"/>
            </a:pPr>
            <a:r>
              <a:rPr lang="en-AU">
                <a:latin typeface="+mn-lt"/>
              </a:rPr>
              <a:t>Type this code into a Python IDE</a:t>
            </a:r>
          </a:p>
          <a:p>
            <a:pPr marL="342900" indent="-342900">
              <a:buFont typeface="Arial" panose="020B0604020202020204" pitchFamily="34" charset="0"/>
              <a:buChar char="•"/>
            </a:pPr>
            <a:r>
              <a:rPr lang="en-AU">
                <a:latin typeface="+mn-lt"/>
              </a:rPr>
              <a:t>Check the code is exactly as shown in the image</a:t>
            </a:r>
          </a:p>
          <a:p>
            <a:pPr marL="342900" indent="-342900">
              <a:buFont typeface="Arial" panose="020B0604020202020204" pitchFamily="34" charset="0"/>
              <a:buChar char="•"/>
            </a:pPr>
            <a:r>
              <a:rPr lang="en-AU">
                <a:latin typeface="+mn-lt"/>
              </a:rPr>
              <a:t>Run the code</a:t>
            </a:r>
          </a:p>
          <a:p>
            <a:pPr marL="342900" indent="-342900">
              <a:buFont typeface="Arial" panose="020B0604020202020204" pitchFamily="34" charset="0"/>
              <a:buChar char="•"/>
            </a:pPr>
            <a:r>
              <a:rPr lang="en-AU">
                <a:latin typeface="+mn-lt"/>
              </a:rPr>
              <a:t>Enter your name and two numbers</a:t>
            </a:r>
          </a:p>
          <a:p>
            <a:pPr marL="342900" indent="-342900">
              <a:buFont typeface="Arial" panose="020B0604020202020204" pitchFamily="34" charset="0"/>
              <a:buChar char="•"/>
            </a:pPr>
            <a:r>
              <a:rPr lang="en-AU">
                <a:latin typeface="+mn-lt"/>
              </a:rPr>
              <a:t>Check the output</a:t>
            </a:r>
          </a:p>
        </p:txBody>
      </p:sp>
      <p:pic>
        <p:nvPicPr>
          <p:cNvPr id="7" name="Picture 6" descr="A screenshot of Python code for &quot;sequence-guided.py&quot; script">
            <a:extLst>
              <a:ext uri="{FF2B5EF4-FFF2-40B4-BE49-F238E27FC236}">
                <a16:creationId xmlns:a16="http://schemas.microsoft.com/office/drawing/2014/main" id="{BF5E0AF3-1604-D355-1370-E6328B23C7FF}"/>
              </a:ext>
            </a:extLst>
          </p:cNvPr>
          <p:cNvPicPr>
            <a:picLocks noChangeAspect="1"/>
          </p:cNvPicPr>
          <p:nvPr/>
        </p:nvPicPr>
        <p:blipFill>
          <a:blip r:embed="rId3"/>
          <a:stretch>
            <a:fillRect/>
          </a:stretch>
        </p:blipFill>
        <p:spPr>
          <a:xfrm>
            <a:off x="6324599" y="1568217"/>
            <a:ext cx="4906060" cy="1667108"/>
          </a:xfrm>
          <a:prstGeom prst="rect">
            <a:avLst/>
          </a:prstGeom>
        </p:spPr>
      </p:pic>
      <p:pic>
        <p:nvPicPr>
          <p:cNvPr id="9" name="Picture 8" descr="A screenshot of output for &quot;sequence-guided.py&quot; script">
            <a:extLst>
              <a:ext uri="{FF2B5EF4-FFF2-40B4-BE49-F238E27FC236}">
                <a16:creationId xmlns:a16="http://schemas.microsoft.com/office/drawing/2014/main" id="{8F206027-29D5-2AE7-1845-B3B98E268DB5}"/>
              </a:ext>
            </a:extLst>
          </p:cNvPr>
          <p:cNvPicPr>
            <a:picLocks noChangeAspect="1"/>
          </p:cNvPicPr>
          <p:nvPr/>
        </p:nvPicPr>
        <p:blipFill>
          <a:blip r:embed="rId4"/>
          <a:stretch>
            <a:fillRect/>
          </a:stretch>
        </p:blipFill>
        <p:spPr>
          <a:xfrm>
            <a:off x="6324599" y="3622676"/>
            <a:ext cx="4906060" cy="1679638"/>
          </a:xfrm>
          <a:prstGeom prst="rect">
            <a:avLst/>
          </a:prstGeom>
        </p:spPr>
      </p:pic>
      <p:sp>
        <p:nvSpPr>
          <p:cNvPr id="3" name="Slide Number Placeholder 2">
            <a:extLst>
              <a:ext uri="{FF2B5EF4-FFF2-40B4-BE49-F238E27FC236}">
                <a16:creationId xmlns:a16="http://schemas.microsoft.com/office/drawing/2014/main" id="{8A8B4083-FFB3-28EA-2551-A0A233901E3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329280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student-facing-secondary-template-2025-v2</Template>
  <TotalTime>0</TotalTime>
  <Words>15144</Words>
  <Application>Microsoft Office PowerPoint</Application>
  <PresentationFormat>Widescreen</PresentationFormat>
  <Paragraphs>1873</Paragraphs>
  <Slides>193</Slides>
  <Notes>143</Notes>
  <HiddenSlides>0</HiddenSlides>
  <MMClips>34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193</vt:i4>
      </vt:variant>
    </vt:vector>
  </HeadingPairs>
  <TitlesOfParts>
    <vt:vector size="199" baseType="lpstr">
      <vt:lpstr>Arial</vt:lpstr>
      <vt:lpstr>Times New Roman</vt:lpstr>
      <vt:lpstr>Montserrat</vt:lpstr>
      <vt:lpstr>Calibri</vt:lpstr>
      <vt:lpstr>Public Sans</vt:lpstr>
      <vt:lpstr>NSWG Corporate</vt:lpstr>
      <vt:lpstr>Instructions for use</vt:lpstr>
      <vt:lpstr>Drive with data</vt:lpstr>
      <vt:lpstr>Exploring Country</vt:lpstr>
      <vt:lpstr>Learning intentions and success criteria (1)</vt:lpstr>
      <vt:lpstr>Country</vt:lpstr>
      <vt:lpstr>Songlines</vt:lpstr>
      <vt:lpstr>Learning intentions and success criteria (2)</vt:lpstr>
      <vt:lpstr>What are Songlines?</vt:lpstr>
      <vt:lpstr>What are song lines? (1:52)</vt:lpstr>
      <vt:lpstr>Kamilaroi Highway activity</vt:lpstr>
      <vt:lpstr>Representation of data</vt:lpstr>
      <vt:lpstr>Learning intentions and success criteria (3)</vt:lpstr>
      <vt:lpstr>Data presentation</vt:lpstr>
      <vt:lpstr>Types of data</vt:lpstr>
      <vt:lpstr>Trip consideration for an EV car</vt:lpstr>
      <vt:lpstr>An EV driving holiday</vt:lpstr>
      <vt:lpstr>Trip planning – brainstorm</vt:lpstr>
      <vt:lpstr>Trip planning – brainstorm – answers</vt:lpstr>
      <vt:lpstr>‘Planning an Outback road trip in an EV’ (6:43) </vt:lpstr>
      <vt:lpstr>Spreadsheets</vt:lpstr>
      <vt:lpstr>Learning intentions and success criteria (4)</vt:lpstr>
      <vt:lpstr>How to create formulas in Microsoft Excel (1:37)</vt:lpstr>
      <vt:lpstr>Multiplication in Microsoft Excel (0:41)</vt:lpstr>
      <vt:lpstr>Creating Microsoft Excel formulas and functions (1:39)</vt:lpstr>
      <vt:lpstr>Excel Tutorial for Beginners (16:16)</vt:lpstr>
      <vt:lpstr>EV cars </vt:lpstr>
      <vt:lpstr>Learning intentions and success criteria (5)</vt:lpstr>
      <vt:lpstr>‘What types of EVs are there’ (1:38)</vt:lpstr>
      <vt:lpstr>Electric vehicles (EV) and internal combustion engines compared</vt:lpstr>
      <vt:lpstr>Compare costs and emissions of different EVs </vt:lpstr>
      <vt:lpstr>Electric vehicles (EV) data (1)</vt:lpstr>
      <vt:lpstr>Electric vehicles (EV) data (2)</vt:lpstr>
      <vt:lpstr>Charging EVs</vt:lpstr>
      <vt:lpstr>‘Explainer: EV charging options in Australia.’ (1:32)</vt:lpstr>
      <vt:lpstr>Electric Vehicle Charging Levels and Range Chart</vt:lpstr>
      <vt:lpstr>How to charge an EV | Do you fast charge? Or slow charge? Charging EVs and hybrid explained! (8:49)</vt:lpstr>
      <vt:lpstr>Types of EV charging plugs</vt:lpstr>
      <vt:lpstr>EV charging station etiquette</vt:lpstr>
      <vt:lpstr>Collecting EV data</vt:lpstr>
      <vt:lpstr>Learning intentions and success criteria (6)</vt:lpstr>
      <vt:lpstr>Electric vehicles (EV) data</vt:lpstr>
      <vt:lpstr>EV dataset example</vt:lpstr>
      <vt:lpstr>Structure of the EV car dataset (1) </vt:lpstr>
      <vt:lpstr>Structure of the EV car dataset (2) </vt:lpstr>
      <vt:lpstr>Method 1 – Open from file menu (1)</vt:lpstr>
      <vt:lpstr>Method 1 – Open from file menu (2)</vt:lpstr>
      <vt:lpstr>Method 1 – Open from file menu (3)</vt:lpstr>
      <vt:lpstr>Method 1 – Open from file menu (4)</vt:lpstr>
      <vt:lpstr>How to create and format tables in Microsoft Excel (0:55)</vt:lpstr>
      <vt:lpstr>Method 2 – Use Get data from Data menu (1)</vt:lpstr>
      <vt:lpstr>Method 2 – Use Get data from Data menu (2)</vt:lpstr>
      <vt:lpstr>Method 2 – Use Get data from Data menu (3)</vt:lpstr>
      <vt:lpstr>Method 2 – Use Get data from Data menu (4)</vt:lpstr>
      <vt:lpstr>Method 2 – Use Get data from Data menu (5)</vt:lpstr>
      <vt:lpstr>Method 2 – Use Get data from Data menu (6)</vt:lpstr>
      <vt:lpstr>How to filter data in a range or table in Microsoft Excel (1:05) </vt:lpstr>
      <vt:lpstr>Filtering data</vt:lpstr>
      <vt:lpstr>Sorting data</vt:lpstr>
      <vt:lpstr>Factors to consider when choosing a BEV car for the trip </vt:lpstr>
      <vt:lpstr>Green vehicle guide sample search </vt:lpstr>
      <vt:lpstr>Green vehicle guide sample results</vt:lpstr>
      <vt:lpstr>Learning intentions and success criteria (7)</vt:lpstr>
      <vt:lpstr>Car with greatest range (sold in Australia)</vt:lpstr>
      <vt:lpstr>Comparing BEV cars</vt:lpstr>
      <vt:lpstr>Learning intentions and success criteria (8)</vt:lpstr>
      <vt:lpstr>Activity – trip planning</vt:lpstr>
      <vt:lpstr>Searching for EV charging locations</vt:lpstr>
      <vt:lpstr>Imported charging station dataset (1)</vt:lpstr>
      <vt:lpstr>Imported charging station dataset (2)</vt:lpstr>
      <vt:lpstr>Commercial EV charging stations</vt:lpstr>
      <vt:lpstr>Estimating travel times</vt:lpstr>
      <vt:lpstr>Charging stations along a path</vt:lpstr>
      <vt:lpstr>Example destination calculations – Bourke</vt:lpstr>
      <vt:lpstr>Plugshare</vt:lpstr>
      <vt:lpstr>A better route planner</vt:lpstr>
      <vt:lpstr>Learning intentions and success criteria (9)</vt:lpstr>
      <vt:lpstr>Computer Science Basics: Algorithms (duration 2:29)</vt:lpstr>
      <vt:lpstr>Algorithms</vt:lpstr>
      <vt:lpstr>Learning intentions and success criteria (10)</vt:lpstr>
      <vt:lpstr>Trip planning</vt:lpstr>
      <vt:lpstr>Algorithm for trip planning</vt:lpstr>
      <vt:lpstr>Learning intentions and success criteria (11)</vt:lpstr>
      <vt:lpstr>‘How to plan an EV road trip – The Route’ (7:28)</vt:lpstr>
      <vt:lpstr>Spreadsheet functions</vt:lpstr>
      <vt:lpstr>Learning intentions and success criteria (12)</vt:lpstr>
      <vt:lpstr>How to use the SUM function in Microsoft Excel (0:37) </vt:lpstr>
      <vt:lpstr>How to use the IF function in Microsoft Excel (0:52) </vt:lpstr>
      <vt:lpstr>Control structures – sequence</vt:lpstr>
      <vt:lpstr>Learning intentions and success criteria (13)</vt:lpstr>
      <vt:lpstr>Building blocks of programming</vt:lpstr>
      <vt:lpstr>Sequence </vt:lpstr>
      <vt:lpstr>Arithmetic operators</vt:lpstr>
      <vt:lpstr>Arithmetic operators in Python explained visually</vt:lpstr>
      <vt:lpstr>Example of sequence</vt:lpstr>
      <vt:lpstr>Sequence – guided practice</vt:lpstr>
      <vt:lpstr>Sequence – independent practice</vt:lpstr>
      <vt:lpstr>Sequence – extended independent practice</vt:lpstr>
      <vt:lpstr>User input in Python</vt:lpstr>
      <vt:lpstr>Getting user input – guided practice</vt:lpstr>
      <vt:lpstr>What we have learned about data</vt:lpstr>
      <vt:lpstr>Introduction to data types</vt:lpstr>
      <vt:lpstr>String data types</vt:lpstr>
      <vt:lpstr>Strings and quotations marks</vt:lpstr>
      <vt:lpstr>Integer data types</vt:lpstr>
      <vt:lpstr>Is this an integer?</vt:lpstr>
      <vt:lpstr>Float data types</vt:lpstr>
      <vt:lpstr>Data types</vt:lpstr>
      <vt:lpstr>Control structures – selection (1)</vt:lpstr>
      <vt:lpstr>Learning intentions and success criteria (14)</vt:lpstr>
      <vt:lpstr>Control structures – selection (2)</vt:lpstr>
      <vt:lpstr>Real-world example (1) of algorithms used in driving. </vt:lpstr>
      <vt:lpstr>Real-world example (2) of algorithms used in driving. </vt:lpstr>
      <vt:lpstr>Real-world example (3) of algorithms used in driving. driverscompanion-20-2.jpg</vt:lpstr>
      <vt:lpstr>Comparison operators</vt:lpstr>
      <vt:lpstr>If statements in Python explained</vt:lpstr>
      <vt:lpstr>If</vt:lpstr>
      <vt:lpstr>Will this code print a statement?</vt:lpstr>
      <vt:lpstr>If-Else</vt:lpstr>
      <vt:lpstr>Elif</vt:lpstr>
      <vt:lpstr>Elif – guided practice</vt:lpstr>
      <vt:lpstr>Scenario – Choosing a route based on traffic</vt:lpstr>
      <vt:lpstr>Possible solution (1)</vt:lpstr>
      <vt:lpstr>Possible solution (2)</vt:lpstr>
      <vt:lpstr>Explanation of the variables</vt:lpstr>
      <vt:lpstr>If-else statement</vt:lpstr>
      <vt:lpstr>Real-world application </vt:lpstr>
      <vt:lpstr>Control structures – repetition</vt:lpstr>
      <vt:lpstr>Learning intentions and success criteria (15)</vt:lpstr>
      <vt:lpstr>Repeating code with for and while loops </vt:lpstr>
      <vt:lpstr>For loop</vt:lpstr>
      <vt:lpstr>For Loops in Python explained visually</vt:lpstr>
      <vt:lpstr>For loop in Python</vt:lpstr>
      <vt:lpstr>While loop</vt:lpstr>
      <vt:lpstr>While Loops in Python explained visually</vt:lpstr>
      <vt:lpstr>While loops in Python</vt:lpstr>
      <vt:lpstr>Getting user input with a while loop</vt:lpstr>
      <vt:lpstr>Explaining the while loop – user input</vt:lpstr>
      <vt:lpstr>While loop – guided practice</vt:lpstr>
      <vt:lpstr>Differences between for loops and while loops</vt:lpstr>
      <vt:lpstr>Loops – Checking before or after (extension)</vt:lpstr>
      <vt:lpstr>Functions (1)</vt:lpstr>
      <vt:lpstr>Learning intentions and success criteria (16)</vt:lpstr>
      <vt:lpstr>Functions (2)</vt:lpstr>
      <vt:lpstr>Functions in Python explained visually</vt:lpstr>
      <vt:lpstr>Syntax of a function</vt:lpstr>
      <vt:lpstr>Example of a simple function</vt:lpstr>
      <vt:lpstr>Why use functions</vt:lpstr>
      <vt:lpstr>Functions – guided practice</vt:lpstr>
      <vt:lpstr>Ideas for possible functions</vt:lpstr>
      <vt:lpstr>Ideas for possible functions (2)</vt:lpstr>
      <vt:lpstr>Authentic, accurate and timely</vt:lpstr>
      <vt:lpstr>Learning intentions and success criteria (17)</vt:lpstr>
      <vt:lpstr>Example scenario (1–1)</vt:lpstr>
      <vt:lpstr>Example scenario (1–2)</vt:lpstr>
      <vt:lpstr>Example scenario (1–3)</vt:lpstr>
      <vt:lpstr>Table 1 – Registered EVs by postcode in Greentown (Report A)</vt:lpstr>
      <vt:lpstr>Table 2 – Projected EV growth by suburb over next 2 years (Report B)</vt:lpstr>
      <vt:lpstr>Table 3 – Current public charging stations by location</vt:lpstr>
      <vt:lpstr>Authenticity and source evaluation </vt:lpstr>
      <vt:lpstr>Accuracy and timeliness</vt:lpstr>
      <vt:lpstr>Data interpretation</vt:lpstr>
      <vt:lpstr>Making recommendations</vt:lpstr>
      <vt:lpstr>Reflection on data challenges</vt:lpstr>
      <vt:lpstr>Ethics of location data</vt:lpstr>
      <vt:lpstr>Learning intentions and success criteria (18)</vt:lpstr>
      <vt:lpstr>Example scenario (2–1)</vt:lpstr>
      <vt:lpstr>Example scenario (2–2)</vt:lpstr>
      <vt:lpstr>Example scenario (3–1)</vt:lpstr>
      <vt:lpstr>Example scenario (3–2)</vt:lpstr>
      <vt:lpstr>Example scenario (4–1)</vt:lpstr>
      <vt:lpstr>Example scenario (4–2)</vt:lpstr>
      <vt:lpstr>User experience and user journey map</vt:lpstr>
      <vt:lpstr>Learning intentions and success criteria (19)</vt:lpstr>
      <vt:lpstr>“Sydney to Canberra drive Polestar 2 EV road trip Australia 2022”</vt:lpstr>
      <vt:lpstr>Safety tips for using public EV chargers</vt:lpstr>
      <vt:lpstr>‘Electric vehicle charging: What it's really like in Australia | CarAdvice’ (9:38)</vt:lpstr>
      <vt:lpstr>‘IKEA: Free EV charging station review at Marsden Park Sydney Australia (9:36)</vt:lpstr>
      <vt:lpstr>‘Electric vehicle fast charging station review: Evie Macquarie Centre’ (10:48)</vt:lpstr>
      <vt:lpstr>User Journey Map</vt:lpstr>
      <vt:lpstr>Extension – Cyber issues with EV chargers</vt:lpstr>
      <vt:lpstr>‘This Is How Easy It Is to Hack EV Chargers | WSJ’ (7:54)</vt:lpstr>
      <vt:lpstr>EV cyber security concerns</vt:lpstr>
      <vt:lpstr>‘How EVs Can Be Hacked | WSJ Tech News Briefing’ (6:41)</vt:lpstr>
      <vt:lpstr>Additional videos</vt:lpstr>
      <vt:lpstr>Nested Loops in Python explained visually</vt:lpstr>
      <vt:lpstr>3 practice problems on Functions explained visually</vt:lpstr>
      <vt:lpstr>Introduction to Python using Jupyter Notebooks</vt:lpstr>
      <vt:lpstr>Introduction to Loops in Python</vt:lpstr>
      <vt:lpstr>Introduction to Functions in Python</vt:lpstr>
      <vt:lpstr>‘This Is the Biggest Problem With EV Adoption | WSJ’ (8:23)</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 with data – slide deck – Digital and communication technologies – Technology 7–8</dc:title>
  <dc:creator>NSW Department of Education</dc:creator>
  <cp:revision>1</cp:revision>
  <dcterms:created xsi:type="dcterms:W3CDTF">2025-12-08T04:39:20Z</dcterms:created>
  <dcterms:modified xsi:type="dcterms:W3CDTF">2025-12-08T04:39:46Z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2025-12-08T04:39:46Z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9df3545c-5315-43bb-a671-d747a6fa6aee</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